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46.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slideLayouts/slideLayout47.xml" ContentType="application/vnd.openxmlformats-officedocument.presentationml.slideLayout+xml"/>
  <Override PartName="/ppt/theme/theme5.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slideLayouts/slideLayout48.xml" ContentType="application/vnd.openxmlformats-officedocument.presentationml.slideLayout+xml"/>
  <Override PartName="/ppt/theme/theme6.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9.xml" ContentType="application/vnd.openxmlformats-officedocument.theme+xml"/>
  <Override PartName="/ppt/tags/tag34.xml" ContentType="application/vnd.openxmlformats-officedocument.presentationml.tags+xml"/>
  <Override PartName="/ppt/notesSlides/notesSlide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xml" ContentType="application/vnd.openxmlformats-officedocument.presentationml.notesSlide+xml"/>
  <Override PartName="/ppt/tags/tag37.xml" ContentType="application/vnd.openxmlformats-officedocument.presentationml.tags+xml"/>
  <Override PartName="/ppt/notesSlides/notesSlide3.xml" ContentType="application/vnd.openxmlformats-officedocument.presentationml.notesSlide+xml"/>
  <Override PartName="/ppt/tags/tag38.xml" ContentType="application/vnd.openxmlformats-officedocument.presentationml.tags+xml"/>
  <Override PartName="/ppt/notesSlides/notesSlide4.xml" ContentType="application/vnd.openxmlformats-officedocument.presentationml.notesSlide+xml"/>
  <Override PartName="/ppt/tags/tag39.xml" ContentType="application/vnd.openxmlformats-officedocument.presentationml.tags+xml"/>
  <Override PartName="/ppt/notesSlides/notesSlide5.xml" ContentType="application/vnd.openxmlformats-officedocument.presentationml.notesSlide+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21" r:id="rId1"/>
    <p:sldMasterId id="2147484139" r:id="rId2"/>
    <p:sldMasterId id="2147484169" r:id="rId3"/>
    <p:sldMasterId id="2147484181" r:id="rId4"/>
    <p:sldMasterId id="2147484183" r:id="rId5"/>
    <p:sldMasterId id="2147484185" r:id="rId6"/>
    <p:sldMasterId id="2147484215" r:id="rId7"/>
    <p:sldMasterId id="2147484223" r:id="rId8"/>
  </p:sldMasterIdLst>
  <p:notesMasterIdLst>
    <p:notesMasterId r:id="rId191"/>
  </p:notesMasterIdLst>
  <p:sldIdLst>
    <p:sldId id="445" r:id="rId9"/>
    <p:sldId id="415" r:id="rId10"/>
    <p:sldId id="416" r:id="rId11"/>
    <p:sldId id="417" r:id="rId12"/>
    <p:sldId id="418" r:id="rId13"/>
    <p:sldId id="888" r:id="rId14"/>
    <p:sldId id="419" r:id="rId15"/>
    <p:sldId id="448" r:id="rId16"/>
    <p:sldId id="449" r:id="rId17"/>
    <p:sldId id="450" r:id="rId18"/>
    <p:sldId id="420" r:id="rId19"/>
    <p:sldId id="421" r:id="rId20"/>
    <p:sldId id="422" r:id="rId21"/>
    <p:sldId id="423" r:id="rId22"/>
    <p:sldId id="424" r:id="rId23"/>
    <p:sldId id="425" r:id="rId24"/>
    <p:sldId id="426" r:id="rId25"/>
    <p:sldId id="447" r:id="rId26"/>
    <p:sldId id="446" r:id="rId27"/>
    <p:sldId id="427" r:id="rId28"/>
    <p:sldId id="428" r:id="rId29"/>
    <p:sldId id="429" r:id="rId30"/>
    <p:sldId id="430" r:id="rId31"/>
    <p:sldId id="431" r:id="rId32"/>
    <p:sldId id="432" r:id="rId33"/>
    <p:sldId id="433" r:id="rId34"/>
    <p:sldId id="434" r:id="rId35"/>
    <p:sldId id="435" r:id="rId36"/>
    <p:sldId id="436" r:id="rId37"/>
    <p:sldId id="437" r:id="rId38"/>
    <p:sldId id="438" r:id="rId39"/>
    <p:sldId id="439" r:id="rId40"/>
    <p:sldId id="440" r:id="rId41"/>
    <p:sldId id="441" r:id="rId42"/>
    <p:sldId id="442" r:id="rId43"/>
    <p:sldId id="443" r:id="rId44"/>
    <p:sldId id="444" r:id="rId45"/>
    <p:sldId id="451" r:id="rId46"/>
    <p:sldId id="452" r:id="rId47"/>
    <p:sldId id="453" r:id="rId48"/>
    <p:sldId id="454" r:id="rId49"/>
    <p:sldId id="894" r:id="rId50"/>
    <p:sldId id="895" r:id="rId51"/>
    <p:sldId id="896" r:id="rId52"/>
    <p:sldId id="456" r:id="rId53"/>
    <p:sldId id="457" r:id="rId54"/>
    <p:sldId id="385" r:id="rId55"/>
    <p:sldId id="390" r:id="rId56"/>
    <p:sldId id="458" r:id="rId57"/>
    <p:sldId id="459" r:id="rId58"/>
    <p:sldId id="268" r:id="rId59"/>
    <p:sldId id="272" r:id="rId60"/>
    <p:sldId id="880" r:id="rId61"/>
    <p:sldId id="270" r:id="rId62"/>
    <p:sldId id="271" r:id="rId63"/>
    <p:sldId id="460" r:id="rId64"/>
    <p:sldId id="461" r:id="rId65"/>
    <p:sldId id="462" r:id="rId66"/>
    <p:sldId id="463" r:id="rId67"/>
    <p:sldId id="881" r:id="rId68"/>
    <p:sldId id="464" r:id="rId69"/>
    <p:sldId id="898" r:id="rId70"/>
    <p:sldId id="899" r:id="rId71"/>
    <p:sldId id="897" r:id="rId72"/>
    <p:sldId id="465" r:id="rId73"/>
    <p:sldId id="900" r:id="rId74"/>
    <p:sldId id="882" r:id="rId75"/>
    <p:sldId id="904" r:id="rId76"/>
    <p:sldId id="906" r:id="rId77"/>
    <p:sldId id="466" r:id="rId78"/>
    <p:sldId id="885" r:id="rId79"/>
    <p:sldId id="902" r:id="rId80"/>
    <p:sldId id="903" r:id="rId81"/>
    <p:sldId id="905" r:id="rId82"/>
    <p:sldId id="918" r:id="rId83"/>
    <p:sldId id="883" r:id="rId84"/>
    <p:sldId id="884" r:id="rId85"/>
    <p:sldId id="907" r:id="rId86"/>
    <p:sldId id="916" r:id="rId87"/>
    <p:sldId id="917" r:id="rId88"/>
    <p:sldId id="910" r:id="rId89"/>
    <p:sldId id="909" r:id="rId90"/>
    <p:sldId id="911" r:id="rId91"/>
    <p:sldId id="912" r:id="rId92"/>
    <p:sldId id="886" r:id="rId93"/>
    <p:sldId id="887" r:id="rId94"/>
    <p:sldId id="913" r:id="rId95"/>
    <p:sldId id="914" r:id="rId96"/>
    <p:sldId id="915" r:id="rId97"/>
    <p:sldId id="470" r:id="rId98"/>
    <p:sldId id="471" r:id="rId99"/>
    <p:sldId id="889" r:id="rId100"/>
    <p:sldId id="890" r:id="rId101"/>
    <p:sldId id="922" r:id="rId102"/>
    <p:sldId id="923" r:id="rId103"/>
    <p:sldId id="924" r:id="rId104"/>
    <p:sldId id="925" r:id="rId105"/>
    <p:sldId id="926" r:id="rId106"/>
    <p:sldId id="927" r:id="rId107"/>
    <p:sldId id="928" r:id="rId108"/>
    <p:sldId id="929" r:id="rId109"/>
    <p:sldId id="930" r:id="rId110"/>
    <p:sldId id="472" r:id="rId111"/>
    <p:sldId id="473" r:id="rId112"/>
    <p:sldId id="892" r:id="rId113"/>
    <p:sldId id="931" r:id="rId114"/>
    <p:sldId id="932" r:id="rId115"/>
    <p:sldId id="933" r:id="rId116"/>
    <p:sldId id="934" r:id="rId117"/>
    <p:sldId id="891" r:id="rId118"/>
    <p:sldId id="935" r:id="rId119"/>
    <p:sldId id="937" r:id="rId120"/>
    <p:sldId id="938" r:id="rId121"/>
    <p:sldId id="939" r:id="rId122"/>
    <p:sldId id="936" r:id="rId123"/>
    <p:sldId id="893" r:id="rId124"/>
    <p:sldId id="940" r:id="rId125"/>
    <p:sldId id="941" r:id="rId126"/>
    <p:sldId id="942" r:id="rId127"/>
    <p:sldId id="943" r:id="rId128"/>
    <p:sldId id="944" r:id="rId129"/>
    <p:sldId id="945" r:id="rId130"/>
    <p:sldId id="901" r:id="rId131"/>
    <p:sldId id="946" r:id="rId132"/>
    <p:sldId id="947" r:id="rId133"/>
    <p:sldId id="948" r:id="rId134"/>
    <p:sldId id="949" r:id="rId135"/>
    <p:sldId id="950" r:id="rId136"/>
    <p:sldId id="951" r:id="rId137"/>
    <p:sldId id="952" r:id="rId138"/>
    <p:sldId id="953" r:id="rId139"/>
    <p:sldId id="958" r:id="rId140"/>
    <p:sldId id="954" r:id="rId141"/>
    <p:sldId id="920" r:id="rId142"/>
    <p:sldId id="955" r:id="rId143"/>
    <p:sldId id="956" r:id="rId144"/>
    <p:sldId id="959" r:id="rId145"/>
    <p:sldId id="957" r:id="rId146"/>
    <p:sldId id="960" r:id="rId147"/>
    <p:sldId id="961" r:id="rId148"/>
    <p:sldId id="962" r:id="rId149"/>
    <p:sldId id="963" r:id="rId150"/>
    <p:sldId id="964" r:id="rId151"/>
    <p:sldId id="965" r:id="rId152"/>
    <p:sldId id="966" r:id="rId153"/>
    <p:sldId id="967" r:id="rId154"/>
    <p:sldId id="968" r:id="rId155"/>
    <p:sldId id="969" r:id="rId156"/>
    <p:sldId id="971" r:id="rId157"/>
    <p:sldId id="973" r:id="rId158"/>
    <p:sldId id="974" r:id="rId159"/>
    <p:sldId id="975" r:id="rId160"/>
    <p:sldId id="976" r:id="rId161"/>
    <p:sldId id="977" r:id="rId162"/>
    <p:sldId id="978" r:id="rId163"/>
    <p:sldId id="979" r:id="rId164"/>
    <p:sldId id="980" r:id="rId165"/>
    <p:sldId id="981" r:id="rId166"/>
    <p:sldId id="982" r:id="rId167"/>
    <p:sldId id="983" r:id="rId168"/>
    <p:sldId id="984" r:id="rId169"/>
    <p:sldId id="985" r:id="rId170"/>
    <p:sldId id="986" r:id="rId171"/>
    <p:sldId id="987" r:id="rId172"/>
    <p:sldId id="988" r:id="rId173"/>
    <p:sldId id="989" r:id="rId174"/>
    <p:sldId id="990" r:id="rId175"/>
    <p:sldId id="992" r:id="rId176"/>
    <p:sldId id="991" r:id="rId177"/>
    <p:sldId id="993" r:id="rId178"/>
    <p:sldId id="994" r:id="rId179"/>
    <p:sldId id="995" r:id="rId180"/>
    <p:sldId id="998" r:id="rId181"/>
    <p:sldId id="996" r:id="rId182"/>
    <p:sldId id="999" r:id="rId183"/>
    <p:sldId id="997" r:id="rId184"/>
    <p:sldId id="468" r:id="rId185"/>
    <p:sldId id="469" r:id="rId186"/>
    <p:sldId id="790" r:id="rId187"/>
    <p:sldId id="791" r:id="rId188"/>
    <p:sldId id="879" r:id="rId189"/>
    <p:sldId id="877" r:id="rId1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مصطفى مصطفى رعد" initials="مصطفى" lastIdx="1" clrIdx="0">
    <p:extLst>
      <p:ext uri="{19B8F6BF-5375-455C-9EA6-DF929625EA0E}">
        <p15:presenceInfo xmlns:p15="http://schemas.microsoft.com/office/powerpoint/2012/main" userId="مصطفى مصطفى رعد" providerId="None"/>
      </p:ext>
    </p:extLst>
  </p:cmAuthor>
  <p:cmAuthor id="2" name="378053230@stu.iu.edu.sa" initials="3" lastIdx="1" clrIdx="1">
    <p:extLst>
      <p:ext uri="{19B8F6BF-5375-455C-9EA6-DF929625EA0E}">
        <p15:presenceInfo xmlns:p15="http://schemas.microsoft.com/office/powerpoint/2012/main" userId="378053230@stu.iu.edu.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11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p:scale>
        <a:sx n="100" d="100"/>
        <a:sy n="100" d="100"/>
      </p:scale>
      <p:origin x="0" y="-3391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63" Type="http://schemas.openxmlformats.org/officeDocument/2006/relationships/slide" Target="slides/slide55.xml"/><Relationship Id="rId84" Type="http://schemas.openxmlformats.org/officeDocument/2006/relationships/slide" Target="slides/slide76.xml"/><Relationship Id="rId138" Type="http://schemas.openxmlformats.org/officeDocument/2006/relationships/slide" Target="slides/slide130.xml"/><Relationship Id="rId159" Type="http://schemas.openxmlformats.org/officeDocument/2006/relationships/slide" Target="slides/slide151.xml"/><Relationship Id="rId170" Type="http://schemas.openxmlformats.org/officeDocument/2006/relationships/slide" Target="slides/slide162.xml"/><Relationship Id="rId191" Type="http://schemas.openxmlformats.org/officeDocument/2006/relationships/notesMaster" Target="notesMasters/notesMaster1.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53" Type="http://schemas.openxmlformats.org/officeDocument/2006/relationships/slide" Target="slides/slide45.xml"/><Relationship Id="rId74" Type="http://schemas.openxmlformats.org/officeDocument/2006/relationships/slide" Target="slides/slide66.xml"/><Relationship Id="rId128" Type="http://schemas.openxmlformats.org/officeDocument/2006/relationships/slide" Target="slides/slide120.xml"/><Relationship Id="rId149" Type="http://schemas.openxmlformats.org/officeDocument/2006/relationships/slide" Target="slides/slide141.xml"/><Relationship Id="rId5" Type="http://schemas.openxmlformats.org/officeDocument/2006/relationships/slideMaster" Target="slideMasters/slideMaster5.xml"/><Relationship Id="rId95" Type="http://schemas.openxmlformats.org/officeDocument/2006/relationships/slide" Target="slides/slide87.xml"/><Relationship Id="rId160" Type="http://schemas.openxmlformats.org/officeDocument/2006/relationships/slide" Target="slides/slide152.xml"/><Relationship Id="rId181" Type="http://schemas.openxmlformats.org/officeDocument/2006/relationships/slide" Target="slides/slide173.xml"/><Relationship Id="rId22" Type="http://schemas.openxmlformats.org/officeDocument/2006/relationships/slide" Target="slides/slide14.xml"/><Relationship Id="rId43" Type="http://schemas.openxmlformats.org/officeDocument/2006/relationships/slide" Target="slides/slide35.xml"/><Relationship Id="rId64" Type="http://schemas.openxmlformats.org/officeDocument/2006/relationships/slide" Target="slides/slide56.xml"/><Relationship Id="rId118" Type="http://schemas.openxmlformats.org/officeDocument/2006/relationships/slide" Target="slides/slide110.xml"/><Relationship Id="rId139" Type="http://schemas.openxmlformats.org/officeDocument/2006/relationships/slide" Target="slides/slide131.xml"/><Relationship Id="rId85" Type="http://schemas.openxmlformats.org/officeDocument/2006/relationships/slide" Target="slides/slide77.xml"/><Relationship Id="rId150" Type="http://schemas.openxmlformats.org/officeDocument/2006/relationships/slide" Target="slides/slide142.xml"/><Relationship Id="rId171" Type="http://schemas.openxmlformats.org/officeDocument/2006/relationships/slide" Target="slides/slide163.xml"/><Relationship Id="rId192" Type="http://schemas.openxmlformats.org/officeDocument/2006/relationships/commentAuthors" Target="commentAuthors.xml"/><Relationship Id="rId12" Type="http://schemas.openxmlformats.org/officeDocument/2006/relationships/slide" Target="slides/slide4.xml"/><Relationship Id="rId33" Type="http://schemas.openxmlformats.org/officeDocument/2006/relationships/slide" Target="slides/slide25.xml"/><Relationship Id="rId108" Type="http://schemas.openxmlformats.org/officeDocument/2006/relationships/slide" Target="slides/slide100.xml"/><Relationship Id="rId129" Type="http://schemas.openxmlformats.org/officeDocument/2006/relationships/slide" Target="slides/slide121.xml"/><Relationship Id="rId54" Type="http://schemas.openxmlformats.org/officeDocument/2006/relationships/slide" Target="slides/slide46.xml"/><Relationship Id="rId75" Type="http://schemas.openxmlformats.org/officeDocument/2006/relationships/slide" Target="slides/slide67.xml"/><Relationship Id="rId96" Type="http://schemas.openxmlformats.org/officeDocument/2006/relationships/slide" Target="slides/slide88.xml"/><Relationship Id="rId140" Type="http://schemas.openxmlformats.org/officeDocument/2006/relationships/slide" Target="slides/slide132.xml"/><Relationship Id="rId161" Type="http://schemas.openxmlformats.org/officeDocument/2006/relationships/slide" Target="slides/slide153.xml"/><Relationship Id="rId182" Type="http://schemas.openxmlformats.org/officeDocument/2006/relationships/slide" Target="slides/slide174.xml"/><Relationship Id="rId6" Type="http://schemas.openxmlformats.org/officeDocument/2006/relationships/slideMaster" Target="slideMasters/slideMaster6.xml"/><Relationship Id="rId23" Type="http://schemas.openxmlformats.org/officeDocument/2006/relationships/slide" Target="slides/slide15.xml"/><Relationship Id="rId119" Type="http://schemas.openxmlformats.org/officeDocument/2006/relationships/slide" Target="slides/slide111.xml"/><Relationship Id="rId44" Type="http://schemas.openxmlformats.org/officeDocument/2006/relationships/slide" Target="slides/slide36.xml"/><Relationship Id="rId65" Type="http://schemas.openxmlformats.org/officeDocument/2006/relationships/slide" Target="slides/slide57.xml"/><Relationship Id="rId86" Type="http://schemas.openxmlformats.org/officeDocument/2006/relationships/slide" Target="slides/slide78.xml"/><Relationship Id="rId130" Type="http://schemas.openxmlformats.org/officeDocument/2006/relationships/slide" Target="slides/slide122.xml"/><Relationship Id="rId151" Type="http://schemas.openxmlformats.org/officeDocument/2006/relationships/slide" Target="slides/slide143.xml"/><Relationship Id="rId172" Type="http://schemas.openxmlformats.org/officeDocument/2006/relationships/slide" Target="slides/slide164.xml"/><Relationship Id="rId193" Type="http://schemas.openxmlformats.org/officeDocument/2006/relationships/presProps" Target="presProps.xml"/><Relationship Id="rId13" Type="http://schemas.openxmlformats.org/officeDocument/2006/relationships/slide" Target="slides/slide5.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slide" Target="slides/slide133.xml"/><Relationship Id="rId146" Type="http://schemas.openxmlformats.org/officeDocument/2006/relationships/slide" Target="slides/slide138.xml"/><Relationship Id="rId167" Type="http://schemas.openxmlformats.org/officeDocument/2006/relationships/slide" Target="slides/slide159.xml"/><Relationship Id="rId188" Type="http://schemas.openxmlformats.org/officeDocument/2006/relationships/slide" Target="slides/slide180.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162" Type="http://schemas.openxmlformats.org/officeDocument/2006/relationships/slide" Target="slides/slide154.xml"/><Relationship Id="rId183" Type="http://schemas.openxmlformats.org/officeDocument/2006/relationships/slide" Target="slides/slide175.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slide" Target="slides/slide128.xml"/><Relationship Id="rId157" Type="http://schemas.openxmlformats.org/officeDocument/2006/relationships/slide" Target="slides/slide149.xml"/><Relationship Id="rId178" Type="http://schemas.openxmlformats.org/officeDocument/2006/relationships/slide" Target="slides/slide170.xml"/><Relationship Id="rId61" Type="http://schemas.openxmlformats.org/officeDocument/2006/relationships/slide" Target="slides/slide53.xml"/><Relationship Id="rId82" Type="http://schemas.openxmlformats.org/officeDocument/2006/relationships/slide" Target="slides/slide74.xml"/><Relationship Id="rId152" Type="http://schemas.openxmlformats.org/officeDocument/2006/relationships/slide" Target="slides/slide144.xml"/><Relationship Id="rId173" Type="http://schemas.openxmlformats.org/officeDocument/2006/relationships/slide" Target="slides/slide165.xml"/><Relationship Id="rId194"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147" Type="http://schemas.openxmlformats.org/officeDocument/2006/relationships/slide" Target="slides/slide139.xml"/><Relationship Id="rId168" Type="http://schemas.openxmlformats.org/officeDocument/2006/relationships/slide" Target="slides/slide160.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slide" Target="slides/slide134.xml"/><Relationship Id="rId163" Type="http://schemas.openxmlformats.org/officeDocument/2006/relationships/slide" Target="slides/slide155.xml"/><Relationship Id="rId184" Type="http://schemas.openxmlformats.org/officeDocument/2006/relationships/slide" Target="slides/slide176.xml"/><Relationship Id="rId189" Type="http://schemas.openxmlformats.org/officeDocument/2006/relationships/slide" Target="slides/slide181.xml"/><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slide" Target="slides/slide108.xml"/><Relationship Id="rId137" Type="http://schemas.openxmlformats.org/officeDocument/2006/relationships/slide" Target="slides/slide129.xml"/><Relationship Id="rId158" Type="http://schemas.openxmlformats.org/officeDocument/2006/relationships/slide" Target="slides/slide150.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32" Type="http://schemas.openxmlformats.org/officeDocument/2006/relationships/slide" Target="slides/slide124.xml"/><Relationship Id="rId153" Type="http://schemas.openxmlformats.org/officeDocument/2006/relationships/slide" Target="slides/slide145.xml"/><Relationship Id="rId174" Type="http://schemas.openxmlformats.org/officeDocument/2006/relationships/slide" Target="slides/slide166.xml"/><Relationship Id="rId179" Type="http://schemas.openxmlformats.org/officeDocument/2006/relationships/slide" Target="slides/slide171.xml"/><Relationship Id="rId195" Type="http://schemas.openxmlformats.org/officeDocument/2006/relationships/theme" Target="theme/theme1.xml"/><Relationship Id="rId190" Type="http://schemas.openxmlformats.org/officeDocument/2006/relationships/slide" Target="slides/slide182.xml"/><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slide" Target="slides/slide98.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78" Type="http://schemas.openxmlformats.org/officeDocument/2006/relationships/slide" Target="slides/slide70.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43" Type="http://schemas.openxmlformats.org/officeDocument/2006/relationships/slide" Target="slides/slide135.xml"/><Relationship Id="rId148" Type="http://schemas.openxmlformats.org/officeDocument/2006/relationships/slide" Target="slides/slide140.xml"/><Relationship Id="rId164" Type="http://schemas.openxmlformats.org/officeDocument/2006/relationships/slide" Target="slides/slide156.xml"/><Relationship Id="rId169" Type="http://schemas.openxmlformats.org/officeDocument/2006/relationships/slide" Target="slides/slide161.xml"/><Relationship Id="rId185" Type="http://schemas.openxmlformats.org/officeDocument/2006/relationships/slide" Target="slides/slide177.xml"/><Relationship Id="rId4" Type="http://schemas.openxmlformats.org/officeDocument/2006/relationships/slideMaster" Target="slideMasters/slideMaster4.xml"/><Relationship Id="rId9" Type="http://schemas.openxmlformats.org/officeDocument/2006/relationships/slide" Target="slides/slide1.xml"/><Relationship Id="rId180" Type="http://schemas.openxmlformats.org/officeDocument/2006/relationships/slide" Target="slides/slide172.xml"/><Relationship Id="rId26" Type="http://schemas.openxmlformats.org/officeDocument/2006/relationships/slide" Target="slides/slide18.xml"/><Relationship Id="rId47" Type="http://schemas.openxmlformats.org/officeDocument/2006/relationships/slide" Target="slides/slide39.xml"/><Relationship Id="rId68" Type="http://schemas.openxmlformats.org/officeDocument/2006/relationships/slide" Target="slides/slide60.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54" Type="http://schemas.openxmlformats.org/officeDocument/2006/relationships/slide" Target="slides/slide146.xml"/><Relationship Id="rId175" Type="http://schemas.openxmlformats.org/officeDocument/2006/relationships/slide" Target="slides/slide167.xml"/><Relationship Id="rId196" Type="http://schemas.openxmlformats.org/officeDocument/2006/relationships/tableStyles" Target="tableStyles.xml"/><Relationship Id="rId16" Type="http://schemas.openxmlformats.org/officeDocument/2006/relationships/slide" Target="slides/slide8.xml"/><Relationship Id="rId37" Type="http://schemas.openxmlformats.org/officeDocument/2006/relationships/slide" Target="slides/slide29.xml"/><Relationship Id="rId58" Type="http://schemas.openxmlformats.org/officeDocument/2006/relationships/slide" Target="slides/slide50.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44" Type="http://schemas.openxmlformats.org/officeDocument/2006/relationships/slide" Target="slides/slide136.xml"/><Relationship Id="rId90" Type="http://schemas.openxmlformats.org/officeDocument/2006/relationships/slide" Target="slides/slide82.xml"/><Relationship Id="rId165" Type="http://schemas.openxmlformats.org/officeDocument/2006/relationships/slide" Target="slides/slide157.xml"/><Relationship Id="rId186" Type="http://schemas.openxmlformats.org/officeDocument/2006/relationships/slide" Target="slides/slide178.xml"/><Relationship Id="rId27" Type="http://schemas.openxmlformats.org/officeDocument/2006/relationships/slide" Target="slides/slide19.xml"/><Relationship Id="rId48" Type="http://schemas.openxmlformats.org/officeDocument/2006/relationships/slide" Target="slides/slide40.xml"/><Relationship Id="rId69" Type="http://schemas.openxmlformats.org/officeDocument/2006/relationships/slide" Target="slides/slide61.xml"/><Relationship Id="rId113" Type="http://schemas.openxmlformats.org/officeDocument/2006/relationships/slide" Target="slides/slide105.xml"/><Relationship Id="rId134" Type="http://schemas.openxmlformats.org/officeDocument/2006/relationships/slide" Target="slides/slide126.xml"/><Relationship Id="rId80" Type="http://schemas.openxmlformats.org/officeDocument/2006/relationships/slide" Target="slides/slide72.xml"/><Relationship Id="rId155" Type="http://schemas.openxmlformats.org/officeDocument/2006/relationships/slide" Target="slides/slide147.xml"/><Relationship Id="rId176" Type="http://schemas.openxmlformats.org/officeDocument/2006/relationships/slide" Target="slides/slide168.xml"/><Relationship Id="rId17" Type="http://schemas.openxmlformats.org/officeDocument/2006/relationships/slide" Target="slides/slide9.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24" Type="http://schemas.openxmlformats.org/officeDocument/2006/relationships/slide" Target="slides/slide116.xml"/><Relationship Id="rId70" Type="http://schemas.openxmlformats.org/officeDocument/2006/relationships/slide" Target="slides/slide62.xml"/><Relationship Id="rId91" Type="http://schemas.openxmlformats.org/officeDocument/2006/relationships/slide" Target="slides/slide83.xml"/><Relationship Id="rId145" Type="http://schemas.openxmlformats.org/officeDocument/2006/relationships/slide" Target="slides/slide137.xml"/><Relationship Id="rId166" Type="http://schemas.openxmlformats.org/officeDocument/2006/relationships/slide" Target="slides/slide158.xml"/><Relationship Id="rId187" Type="http://schemas.openxmlformats.org/officeDocument/2006/relationships/slide" Target="slides/slide179.xml"/><Relationship Id="rId1" Type="http://schemas.openxmlformats.org/officeDocument/2006/relationships/slideMaster" Target="slideMasters/slideMaster1.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60" Type="http://schemas.openxmlformats.org/officeDocument/2006/relationships/slide" Target="slides/slide52.xml"/><Relationship Id="rId81" Type="http://schemas.openxmlformats.org/officeDocument/2006/relationships/slide" Target="slides/slide73.xml"/><Relationship Id="rId135" Type="http://schemas.openxmlformats.org/officeDocument/2006/relationships/slide" Target="slides/slide127.xml"/><Relationship Id="rId156" Type="http://schemas.openxmlformats.org/officeDocument/2006/relationships/slide" Target="slides/slide148.xml"/><Relationship Id="rId177" Type="http://schemas.openxmlformats.org/officeDocument/2006/relationships/slide" Target="slides/slide169.xml"/><Relationship Id="rId18" Type="http://schemas.openxmlformats.org/officeDocument/2006/relationships/slide" Target="slides/slide10.xml"/><Relationship Id="rId39"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503A5-D952-4C95-BF01-50D363520979}" type="doc">
      <dgm:prSet loTypeId="urn:microsoft.com/office/officeart/2005/8/layout/process1" loCatId="process" qsTypeId="urn:microsoft.com/office/officeart/2005/8/quickstyle/simple1" qsCatId="simple" csTypeId="urn:microsoft.com/office/officeart/2005/8/colors/accent0_1" csCatId="mainScheme" phldr="1"/>
      <dgm:spPr/>
    </dgm:pt>
    <dgm:pt modelId="{4D5E4218-E8F3-4B9B-9428-C7AEB8A058E2}">
      <dgm:prSet phldrT="[Text]"/>
      <dgm:spPr>
        <a:ln w="57150">
          <a:solidFill>
            <a:schemeClr val="bg1"/>
          </a:solidFill>
        </a:ln>
      </dgm:spPr>
      <dgm:t>
        <a:bodyPr/>
        <a:lstStyle/>
        <a:p>
          <a:r>
            <a:rPr lang="ar-SA" dirty="0"/>
            <a:t>كِتَاْبٌ</a:t>
          </a:r>
          <a:endParaRPr lang="sv-SE" dirty="0"/>
        </a:p>
      </dgm:t>
    </dgm:pt>
    <dgm:pt modelId="{0C9C1453-296C-4732-8BC0-9A83048CF3B6}" type="parTrans" cxnId="{99371236-55D1-4AD1-84BB-E83F181E0C2A}">
      <dgm:prSet/>
      <dgm:spPr/>
      <dgm:t>
        <a:bodyPr/>
        <a:lstStyle/>
        <a:p>
          <a:endParaRPr lang="sv-SE"/>
        </a:p>
      </dgm:t>
    </dgm:pt>
    <dgm:pt modelId="{7A62E2AB-4BA3-4DDD-942E-0ED1DB3F1B81}" type="sibTrans" cxnId="{99371236-55D1-4AD1-84BB-E83F181E0C2A}">
      <dgm:prSet/>
      <dgm:spPr>
        <a:solidFill>
          <a:srgbClr val="92D050"/>
        </a:solidFill>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dgm:spPr>
      <dgm:t>
        <a:bodyPr/>
        <a:lstStyle/>
        <a:p>
          <a:endParaRPr lang="sv-SE"/>
        </a:p>
      </dgm:t>
    </dgm:pt>
    <dgm:pt modelId="{7BAFAC6C-3693-45EA-8E08-1A9A01510599}">
      <dgm:prSet phldrT="[Text]"/>
      <dgm:spPr>
        <a:ln w="57150"/>
      </dgm:spPr>
      <dgm:t>
        <a:bodyPr/>
        <a:lstStyle/>
        <a:p>
          <a:r>
            <a:rPr lang="ar-SA" dirty="0"/>
            <a:t>اَلْكِتَاْبُ</a:t>
          </a:r>
          <a:endParaRPr lang="sv-SE" dirty="0"/>
        </a:p>
      </dgm:t>
    </dgm:pt>
    <dgm:pt modelId="{A9B0E0AC-3ED2-4EC9-B4CD-8BC3D7CB2D7F}" type="parTrans" cxnId="{BBAE6A45-04F7-45BE-AE19-8779ABBBAA16}">
      <dgm:prSet/>
      <dgm:spPr/>
      <dgm:t>
        <a:bodyPr/>
        <a:lstStyle/>
        <a:p>
          <a:endParaRPr lang="sv-SE"/>
        </a:p>
      </dgm:t>
    </dgm:pt>
    <dgm:pt modelId="{4277B152-F1B3-4633-A89E-F5D89DFAD8A9}" type="sibTrans" cxnId="{BBAE6A45-04F7-45BE-AE19-8779ABBBAA16}">
      <dgm:prSet/>
      <dgm:spPr/>
      <dgm:t>
        <a:bodyPr/>
        <a:lstStyle/>
        <a:p>
          <a:endParaRPr lang="sv-SE"/>
        </a:p>
      </dgm:t>
    </dgm:pt>
    <dgm:pt modelId="{93C3F309-9184-41B2-AC41-41F478CBCE6E}" type="pres">
      <dgm:prSet presAssocID="{82A503A5-D952-4C95-BF01-50D363520979}" presName="Name0" presStyleCnt="0">
        <dgm:presLayoutVars>
          <dgm:dir/>
          <dgm:resizeHandles val="exact"/>
        </dgm:presLayoutVars>
      </dgm:prSet>
      <dgm:spPr/>
    </dgm:pt>
    <dgm:pt modelId="{C22C7A96-B2A1-44BE-A8AD-FC9F03F825F8}" type="pres">
      <dgm:prSet presAssocID="{4D5E4218-E8F3-4B9B-9428-C7AEB8A058E2}" presName="node" presStyleLbl="node1" presStyleIdx="0" presStyleCnt="2" custLinFactNeighborX="11855" custLinFactNeighborY="55667">
        <dgm:presLayoutVars>
          <dgm:bulletEnabled val="1"/>
        </dgm:presLayoutVars>
      </dgm:prSet>
      <dgm:spPr/>
    </dgm:pt>
    <dgm:pt modelId="{17C816B2-BA7A-4261-8CAF-1772026BF496}" type="pres">
      <dgm:prSet presAssocID="{7A62E2AB-4BA3-4DDD-942E-0ED1DB3F1B81}" presName="sibTrans" presStyleLbl="sibTrans2D1" presStyleIdx="0" presStyleCnt="1" custScaleX="135044" custLinFactNeighborX="-4182" custLinFactNeighborY="0"/>
      <dgm:spPr/>
    </dgm:pt>
    <dgm:pt modelId="{EF5E0CC3-022E-4E6B-BE84-CC92B00EE57E}" type="pres">
      <dgm:prSet presAssocID="{7A62E2AB-4BA3-4DDD-942E-0ED1DB3F1B81}" presName="connectorText" presStyleLbl="sibTrans2D1" presStyleIdx="0" presStyleCnt="1"/>
      <dgm:spPr/>
    </dgm:pt>
    <dgm:pt modelId="{E36EA1BE-9EC7-48A7-B704-D68C1D1F258C}" type="pres">
      <dgm:prSet presAssocID="{7BAFAC6C-3693-45EA-8E08-1A9A01510599}" presName="node" presStyleLbl="node1" presStyleIdx="1" presStyleCnt="2" custLinFactNeighborX="6144" custLinFactNeighborY="57160">
        <dgm:presLayoutVars>
          <dgm:bulletEnabled val="1"/>
        </dgm:presLayoutVars>
      </dgm:prSet>
      <dgm:spPr/>
    </dgm:pt>
  </dgm:ptLst>
  <dgm:cxnLst>
    <dgm:cxn modelId="{99371236-55D1-4AD1-84BB-E83F181E0C2A}" srcId="{82A503A5-D952-4C95-BF01-50D363520979}" destId="{4D5E4218-E8F3-4B9B-9428-C7AEB8A058E2}" srcOrd="0" destOrd="0" parTransId="{0C9C1453-296C-4732-8BC0-9A83048CF3B6}" sibTransId="{7A62E2AB-4BA3-4DDD-942E-0ED1DB3F1B81}"/>
    <dgm:cxn modelId="{3A4B683F-6E1A-47B7-BF00-B1009074A34A}" type="presOf" srcId="{7A62E2AB-4BA3-4DDD-942E-0ED1DB3F1B81}" destId="{EF5E0CC3-022E-4E6B-BE84-CC92B00EE57E}" srcOrd="1" destOrd="0" presId="urn:microsoft.com/office/officeart/2005/8/layout/process1"/>
    <dgm:cxn modelId="{BBAE6A45-04F7-45BE-AE19-8779ABBBAA16}" srcId="{82A503A5-D952-4C95-BF01-50D363520979}" destId="{7BAFAC6C-3693-45EA-8E08-1A9A01510599}" srcOrd="1" destOrd="0" parTransId="{A9B0E0AC-3ED2-4EC9-B4CD-8BC3D7CB2D7F}" sibTransId="{4277B152-F1B3-4633-A89E-F5D89DFAD8A9}"/>
    <dgm:cxn modelId="{E53A2F6E-C9CE-4148-99BD-D8AFC50E859C}" type="presOf" srcId="{7BAFAC6C-3693-45EA-8E08-1A9A01510599}" destId="{E36EA1BE-9EC7-48A7-B704-D68C1D1F258C}" srcOrd="0" destOrd="0" presId="urn:microsoft.com/office/officeart/2005/8/layout/process1"/>
    <dgm:cxn modelId="{38A2F771-792A-46C6-8D0D-A93246ACA8EE}" type="presOf" srcId="{82A503A5-D952-4C95-BF01-50D363520979}" destId="{93C3F309-9184-41B2-AC41-41F478CBCE6E}" srcOrd="0" destOrd="0" presId="urn:microsoft.com/office/officeart/2005/8/layout/process1"/>
    <dgm:cxn modelId="{29E951B2-767D-4F27-9FD9-D7ABA6BFC559}" type="presOf" srcId="{7A62E2AB-4BA3-4DDD-942E-0ED1DB3F1B81}" destId="{17C816B2-BA7A-4261-8CAF-1772026BF496}" srcOrd="0" destOrd="0" presId="urn:microsoft.com/office/officeart/2005/8/layout/process1"/>
    <dgm:cxn modelId="{7CCE68CE-F37A-46CB-914B-43C8681F9E27}" type="presOf" srcId="{4D5E4218-E8F3-4B9B-9428-C7AEB8A058E2}" destId="{C22C7A96-B2A1-44BE-A8AD-FC9F03F825F8}" srcOrd="0" destOrd="0" presId="urn:microsoft.com/office/officeart/2005/8/layout/process1"/>
    <dgm:cxn modelId="{6219B1B6-89A8-4B1F-9368-96F6A86F55C6}" type="presParOf" srcId="{93C3F309-9184-41B2-AC41-41F478CBCE6E}" destId="{C22C7A96-B2A1-44BE-A8AD-FC9F03F825F8}" srcOrd="0" destOrd="0" presId="urn:microsoft.com/office/officeart/2005/8/layout/process1"/>
    <dgm:cxn modelId="{8328144A-F9B7-4DEE-BCBE-C0979935025E}" type="presParOf" srcId="{93C3F309-9184-41B2-AC41-41F478CBCE6E}" destId="{17C816B2-BA7A-4261-8CAF-1772026BF496}" srcOrd="1" destOrd="0" presId="urn:microsoft.com/office/officeart/2005/8/layout/process1"/>
    <dgm:cxn modelId="{2290479E-0A7B-462C-89B0-FA5F8C6F761D}" type="presParOf" srcId="{17C816B2-BA7A-4261-8CAF-1772026BF496}" destId="{EF5E0CC3-022E-4E6B-BE84-CC92B00EE57E}" srcOrd="0" destOrd="0" presId="urn:microsoft.com/office/officeart/2005/8/layout/process1"/>
    <dgm:cxn modelId="{A8B8A34B-1CF6-4E90-AF66-56FCE6B6DCC6}" type="presParOf" srcId="{93C3F309-9184-41B2-AC41-41F478CBCE6E}" destId="{E36EA1BE-9EC7-48A7-B704-D68C1D1F258C}"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C7A96-B2A1-44BE-A8AD-FC9F03F825F8}">
      <dsp:nvSpPr>
        <dsp:cNvPr id="0" name=""/>
        <dsp:cNvSpPr/>
      </dsp:nvSpPr>
      <dsp:spPr>
        <a:xfrm>
          <a:off x="76465" y="2533162"/>
          <a:ext cx="2148899" cy="1289339"/>
        </a:xfrm>
        <a:prstGeom prst="roundRect">
          <a:avLst>
            <a:gd name="adj" fmla="val 10000"/>
          </a:avLst>
        </a:prstGeom>
        <a:solidFill>
          <a:schemeClr val="lt1">
            <a:hueOff val="0"/>
            <a:satOff val="0"/>
            <a:lumOff val="0"/>
            <a:alphaOff val="0"/>
          </a:schemeClr>
        </a:solidFill>
        <a:ln w="571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ar-SA" sz="5800" kern="1200" dirty="0"/>
            <a:t>كِتَاْبٌ</a:t>
          </a:r>
          <a:endParaRPr lang="sv-SE" sz="5800" kern="1200" dirty="0"/>
        </a:p>
      </dsp:txBody>
      <dsp:txXfrm>
        <a:off x="114228" y="2570925"/>
        <a:ext cx="2073373" cy="1213813"/>
      </dsp:txXfrm>
    </dsp:sp>
    <dsp:sp modelId="{17C816B2-BA7A-4261-8CAF-1772026BF496}">
      <dsp:nvSpPr>
        <dsp:cNvPr id="0" name=""/>
        <dsp:cNvSpPr/>
      </dsp:nvSpPr>
      <dsp:spPr>
        <a:xfrm rot="22555">
          <a:off x="2331323" y="2921070"/>
          <a:ext cx="561941" cy="532927"/>
        </a:xfrm>
        <a:prstGeom prst="rightArrow">
          <a:avLst>
            <a:gd name="adj1" fmla="val 60000"/>
            <a:gd name="adj2" fmla="val 50000"/>
          </a:avLst>
        </a:prstGeom>
        <a:solidFill>
          <a:srgbClr val="92D050"/>
        </a:solidFill>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sv-SE" sz="2400" kern="1200"/>
        </a:p>
      </dsp:txBody>
      <dsp:txXfrm>
        <a:off x="2331325" y="3027131"/>
        <a:ext cx="402063" cy="319757"/>
      </dsp:txXfrm>
    </dsp:sp>
    <dsp:sp modelId="{E36EA1BE-9EC7-48A7-B704-D68C1D1F258C}">
      <dsp:nvSpPr>
        <dsp:cNvPr id="0" name=""/>
        <dsp:cNvSpPr/>
      </dsp:nvSpPr>
      <dsp:spPr>
        <a:xfrm>
          <a:off x="3010475" y="2552412"/>
          <a:ext cx="2148899" cy="1289339"/>
        </a:xfrm>
        <a:prstGeom prst="roundRect">
          <a:avLst>
            <a:gd name="adj" fmla="val 10000"/>
          </a:avLst>
        </a:prstGeom>
        <a:solidFill>
          <a:schemeClr val="lt1">
            <a:hueOff val="0"/>
            <a:satOff val="0"/>
            <a:lumOff val="0"/>
            <a:alphaOff val="0"/>
          </a:schemeClr>
        </a:solidFill>
        <a:ln w="571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ar-SA" sz="5800" kern="1200" dirty="0"/>
            <a:t>اَلْكِتَاْبُ</a:t>
          </a:r>
          <a:endParaRPr lang="sv-SE" sz="5800" kern="1200" dirty="0"/>
        </a:p>
      </dsp:txBody>
      <dsp:txXfrm>
        <a:off x="3048238" y="2590175"/>
        <a:ext cx="2073373" cy="12138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198A6-6F09-46B1-89D9-896E13A8CAB9}" type="datetimeFigureOut">
              <a:rPr lang="sv-SE" smtClean="0"/>
              <a:t>2021-07-17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875CE4-128F-40B8-A883-965D5F851EC8}" type="slidenum">
              <a:rPr lang="sv-SE" smtClean="0"/>
              <a:t>‹#›</a:t>
            </a:fld>
            <a:endParaRPr lang="sv-SE"/>
          </a:p>
        </p:txBody>
      </p:sp>
    </p:spTree>
    <p:extLst>
      <p:ext uri="{BB962C8B-B14F-4D97-AF65-F5344CB8AC3E}">
        <p14:creationId xmlns:p14="http://schemas.microsoft.com/office/powerpoint/2010/main" val="1653312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Gjort radavstånd 1.0, vilket jag ofta har gjort i dina texter. Har nog inte specificerat det tidigare, men detta är för att det ska vara lättare att läsa. Skrev även om första meningen. Minskade även storleken på texten till 22 istället för 24 punkter för att skapa utrymme</a:t>
            </a:r>
          </a:p>
        </p:txBody>
      </p:sp>
      <p:sp>
        <p:nvSpPr>
          <p:cNvPr id="4" name="Slide Number Placeholder 3"/>
          <p:cNvSpPr>
            <a:spLocks noGrp="1"/>
          </p:cNvSpPr>
          <p:nvPr>
            <p:ph type="sldNum" sz="quarter" idx="5"/>
          </p:nvPr>
        </p:nvSpPr>
        <p:spPr/>
        <p:txBody>
          <a:bodyPr/>
          <a:lstStyle/>
          <a:p>
            <a:fld id="{12875CE4-128F-40B8-A883-965D5F851EC8}" type="slidenum">
              <a:rPr lang="sv-SE" smtClean="0"/>
              <a:t>2</a:t>
            </a:fld>
            <a:endParaRPr lang="sv-SE"/>
          </a:p>
        </p:txBody>
      </p:sp>
    </p:spTree>
    <p:extLst>
      <p:ext uri="{BB962C8B-B14F-4D97-AF65-F5344CB8AC3E}">
        <p14:creationId xmlns:p14="http://schemas.microsoft.com/office/powerpoint/2010/main" val="9631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Minskat textstorleken här med, egentligen är det för mycket text på den här sidan med, men förstår att du vill hålla målen på en sida. </a:t>
            </a:r>
          </a:p>
        </p:txBody>
      </p:sp>
      <p:sp>
        <p:nvSpPr>
          <p:cNvPr id="4" name="Slide Number Placeholder 3"/>
          <p:cNvSpPr>
            <a:spLocks noGrp="1"/>
          </p:cNvSpPr>
          <p:nvPr>
            <p:ph type="sldNum" sz="quarter" idx="5"/>
          </p:nvPr>
        </p:nvSpPr>
        <p:spPr/>
        <p:txBody>
          <a:bodyPr/>
          <a:lstStyle/>
          <a:p>
            <a:fld id="{12875CE4-128F-40B8-A883-965D5F851EC8}" type="slidenum">
              <a:rPr lang="sv-SE" smtClean="0"/>
              <a:t>4</a:t>
            </a:fld>
            <a:endParaRPr lang="sv-SE"/>
          </a:p>
        </p:txBody>
      </p:sp>
    </p:spTree>
    <p:extLst>
      <p:ext uri="{BB962C8B-B14F-4D97-AF65-F5344CB8AC3E}">
        <p14:creationId xmlns:p14="http://schemas.microsoft.com/office/powerpoint/2010/main" val="104270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Tog bort ”till sin natur” då boken är ett objekt. </a:t>
            </a:r>
          </a:p>
          <a:p>
            <a:r>
              <a:rPr lang="sv-SE" dirty="0"/>
              <a:t>Ett komplement, inte en. </a:t>
            </a:r>
          </a:p>
          <a:p>
            <a:r>
              <a:rPr lang="sv-SE" dirty="0"/>
              <a:t>Skrev om meningen med PDF</a:t>
            </a:r>
          </a:p>
        </p:txBody>
      </p:sp>
      <p:sp>
        <p:nvSpPr>
          <p:cNvPr id="4" name="Slide Number Placeholder 3"/>
          <p:cNvSpPr>
            <a:spLocks noGrp="1"/>
          </p:cNvSpPr>
          <p:nvPr>
            <p:ph type="sldNum" sz="quarter" idx="5"/>
          </p:nvPr>
        </p:nvSpPr>
        <p:spPr/>
        <p:txBody>
          <a:bodyPr/>
          <a:lstStyle/>
          <a:p>
            <a:fld id="{12875CE4-128F-40B8-A883-965D5F851EC8}" type="slidenum">
              <a:rPr lang="sv-SE" smtClean="0"/>
              <a:t>5</a:t>
            </a:fld>
            <a:endParaRPr lang="sv-SE"/>
          </a:p>
        </p:txBody>
      </p:sp>
    </p:spTree>
    <p:extLst>
      <p:ext uri="{BB962C8B-B14F-4D97-AF65-F5344CB8AC3E}">
        <p14:creationId xmlns:p14="http://schemas.microsoft.com/office/powerpoint/2010/main" val="3271394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Tog bort ”till sin natur” då boken är ett objekt. </a:t>
            </a:r>
          </a:p>
          <a:p>
            <a:r>
              <a:rPr lang="sv-SE" dirty="0"/>
              <a:t>Ett komplement, inte en. </a:t>
            </a:r>
          </a:p>
          <a:p>
            <a:r>
              <a:rPr lang="sv-SE" dirty="0"/>
              <a:t>Skrev om meningen med PDF</a:t>
            </a:r>
          </a:p>
        </p:txBody>
      </p:sp>
      <p:sp>
        <p:nvSpPr>
          <p:cNvPr id="4" name="Slide Number Placeholder 3"/>
          <p:cNvSpPr>
            <a:spLocks noGrp="1"/>
          </p:cNvSpPr>
          <p:nvPr>
            <p:ph type="sldNum" sz="quarter" idx="5"/>
          </p:nvPr>
        </p:nvSpPr>
        <p:spPr/>
        <p:txBody>
          <a:bodyPr/>
          <a:lstStyle/>
          <a:p>
            <a:fld id="{12875CE4-128F-40B8-A883-965D5F851EC8}" type="slidenum">
              <a:rPr lang="sv-SE" smtClean="0"/>
              <a:t>6</a:t>
            </a:fld>
            <a:endParaRPr lang="sv-SE"/>
          </a:p>
        </p:txBody>
      </p:sp>
    </p:spTree>
    <p:extLst>
      <p:ext uri="{BB962C8B-B14F-4D97-AF65-F5344CB8AC3E}">
        <p14:creationId xmlns:p14="http://schemas.microsoft.com/office/powerpoint/2010/main" val="4157960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Gjort 1.0 i radavstånd här med samt minskat avståndet mellan styckena för att skapa mer utrymme. Även skrivit om andra meningen lite. Samt gått om finskan, inte ”gott om”. </a:t>
            </a:r>
          </a:p>
        </p:txBody>
      </p:sp>
      <p:sp>
        <p:nvSpPr>
          <p:cNvPr id="4" name="Slide Number Placeholder 3"/>
          <p:cNvSpPr>
            <a:spLocks noGrp="1"/>
          </p:cNvSpPr>
          <p:nvPr>
            <p:ph type="sldNum" sz="quarter" idx="5"/>
          </p:nvPr>
        </p:nvSpPr>
        <p:spPr/>
        <p:txBody>
          <a:bodyPr/>
          <a:lstStyle/>
          <a:p>
            <a:fld id="{12875CE4-128F-40B8-A883-965D5F851EC8}" type="slidenum">
              <a:rPr lang="sv-SE" smtClean="0"/>
              <a:t>7</a:t>
            </a:fld>
            <a:endParaRPr lang="sv-SE"/>
          </a:p>
        </p:txBody>
      </p:sp>
    </p:spTree>
    <p:extLst>
      <p:ext uri="{BB962C8B-B14F-4D97-AF65-F5344CB8AC3E}">
        <p14:creationId xmlns:p14="http://schemas.microsoft.com/office/powerpoint/2010/main" val="156564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12875CE4-128F-40B8-A883-965D5F851EC8}" type="slidenum">
              <a:rPr lang="sv-SE" smtClean="0"/>
              <a:t>11</a:t>
            </a:fld>
            <a:endParaRPr lang="sv-SE"/>
          </a:p>
        </p:txBody>
      </p:sp>
    </p:spTree>
    <p:extLst>
      <p:ext uri="{BB962C8B-B14F-4D97-AF65-F5344CB8AC3E}">
        <p14:creationId xmlns:p14="http://schemas.microsoft.com/office/powerpoint/2010/main" val="333359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Var konsekvent, inga punkter i rubrikerna. Har lagt texten i boxen, minskat den och centrerat den. Man behöver heller inte ha kommatecken innan ”och”. </a:t>
            </a:r>
          </a:p>
        </p:txBody>
      </p:sp>
      <p:sp>
        <p:nvSpPr>
          <p:cNvPr id="4" name="Slide Number Placeholder 3"/>
          <p:cNvSpPr>
            <a:spLocks noGrp="1"/>
          </p:cNvSpPr>
          <p:nvPr>
            <p:ph type="sldNum" sz="quarter" idx="5"/>
          </p:nvPr>
        </p:nvSpPr>
        <p:spPr/>
        <p:txBody>
          <a:bodyPr/>
          <a:lstStyle/>
          <a:p>
            <a:fld id="{12875CE4-128F-40B8-A883-965D5F851EC8}" type="slidenum">
              <a:rPr lang="sv-SE" smtClean="0"/>
              <a:t>12</a:t>
            </a:fld>
            <a:endParaRPr lang="sv-SE"/>
          </a:p>
        </p:txBody>
      </p:sp>
    </p:spTree>
    <p:extLst>
      <p:ext uri="{BB962C8B-B14F-4D97-AF65-F5344CB8AC3E}">
        <p14:creationId xmlns:p14="http://schemas.microsoft.com/office/powerpoint/2010/main" val="564906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Minskat avståndet mellan punkterna. Gjort textrutan lika stor som på övriga sidor. </a:t>
            </a:r>
          </a:p>
        </p:txBody>
      </p:sp>
      <p:sp>
        <p:nvSpPr>
          <p:cNvPr id="4" name="Slide Number Placeholder 3"/>
          <p:cNvSpPr>
            <a:spLocks noGrp="1"/>
          </p:cNvSpPr>
          <p:nvPr>
            <p:ph type="sldNum" sz="quarter" idx="5"/>
          </p:nvPr>
        </p:nvSpPr>
        <p:spPr/>
        <p:txBody>
          <a:bodyPr/>
          <a:lstStyle/>
          <a:p>
            <a:fld id="{12875CE4-128F-40B8-A883-965D5F851EC8}" type="slidenum">
              <a:rPr lang="sv-SE" smtClean="0"/>
              <a:t>14</a:t>
            </a:fld>
            <a:endParaRPr lang="sv-SE"/>
          </a:p>
        </p:txBody>
      </p:sp>
    </p:spTree>
    <p:extLst>
      <p:ext uri="{BB962C8B-B14F-4D97-AF65-F5344CB8AC3E}">
        <p14:creationId xmlns:p14="http://schemas.microsoft.com/office/powerpoint/2010/main" val="2456700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Ändrat sista ”och” till ”samt” i första meningen. </a:t>
            </a:r>
          </a:p>
        </p:txBody>
      </p:sp>
      <p:sp>
        <p:nvSpPr>
          <p:cNvPr id="4" name="Slide Number Placeholder 3"/>
          <p:cNvSpPr>
            <a:spLocks noGrp="1"/>
          </p:cNvSpPr>
          <p:nvPr>
            <p:ph type="sldNum" sz="quarter" idx="5"/>
          </p:nvPr>
        </p:nvSpPr>
        <p:spPr/>
        <p:txBody>
          <a:bodyPr/>
          <a:lstStyle/>
          <a:p>
            <a:fld id="{12875CE4-128F-40B8-A883-965D5F851EC8}" type="slidenum">
              <a:rPr lang="sv-SE" smtClean="0"/>
              <a:t>16</a:t>
            </a:fld>
            <a:endParaRPr lang="sv-SE"/>
          </a:p>
        </p:txBody>
      </p:sp>
    </p:spTree>
    <p:extLst>
      <p:ext uri="{BB962C8B-B14F-4D97-AF65-F5344CB8AC3E}">
        <p14:creationId xmlns:p14="http://schemas.microsoft.com/office/powerpoint/2010/main" val="1796524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3.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4.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5.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6.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7.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8.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11.xml"/><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12.xml"/><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14.xml"/><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16.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6.xml"/><Relationship Id="rId1" Type="http://schemas.openxmlformats.org/officeDocument/2006/relationships/tags" Target="../tags/tag18.xml"/><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7.xml"/><Relationship Id="rId1" Type="http://schemas.openxmlformats.org/officeDocument/2006/relationships/tags" Target="../tags/tag20.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7.xml"/><Relationship Id="rId1" Type="http://schemas.openxmlformats.org/officeDocument/2006/relationships/tags" Target="../tags/tag21.xml"/><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7.xml"/><Relationship Id="rId1" Type="http://schemas.openxmlformats.org/officeDocument/2006/relationships/tags" Target="../tags/tag22.xml"/><Relationship Id="rId4"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7.xml"/><Relationship Id="rId1" Type="http://schemas.openxmlformats.org/officeDocument/2006/relationships/tags" Target="../tags/tag24.xml"/><Relationship Id="rId4"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7.xml"/><Relationship Id="rId1" Type="http://schemas.openxmlformats.org/officeDocument/2006/relationships/tags" Target="../tags/tag25.xml"/><Relationship Id="rId4"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8.xml"/><Relationship Id="rId1" Type="http://schemas.openxmlformats.org/officeDocument/2006/relationships/tags" Target="../tags/tag27.xml"/><Relationship Id="rId4"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8.xml"/><Relationship Id="rId1" Type="http://schemas.openxmlformats.org/officeDocument/2006/relationships/tags" Target="../tags/tag28.xml"/><Relationship Id="rId4"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8.xml"/><Relationship Id="rId1" Type="http://schemas.openxmlformats.org/officeDocument/2006/relationships/tags" Target="../tags/tag29.xml"/><Relationship Id="rId4"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8.xml"/><Relationship Id="rId1" Type="http://schemas.openxmlformats.org/officeDocument/2006/relationships/tags" Target="../tags/tag30.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8.xml"/><Relationship Id="rId1" Type="http://schemas.openxmlformats.org/officeDocument/2006/relationships/tags" Target="../tags/tag31.xml"/><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3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8.xml"/><Relationship Id="rId1" Type="http://schemas.openxmlformats.org/officeDocument/2006/relationships/tags" Target="../tags/tag33.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sv-SE"/>
              <a:t>Klicka här för att ändra formatet för bakgrundsrubriken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
        <p:nvSpPr>
          <p:cNvPr id="4" name="Date Placeholder 3"/>
          <p:cNvSpPr>
            <a:spLocks noGrp="1"/>
          </p:cNvSpPr>
          <p:nvPr>
            <p:ph type="dt" sz="half" idx="10"/>
          </p:nvPr>
        </p:nvSpPr>
        <p:spPr>
          <a:xfrm>
            <a:off x="7550981" y="5936187"/>
            <a:ext cx="2743200" cy="365125"/>
          </a:xfrm>
          <a:prstGeom prst="rect">
            <a:avLst/>
          </a:prstGeom>
        </p:spPr>
        <p:txBody>
          <a:bodyPr/>
          <a:lstStyle/>
          <a:p>
            <a:fld id="{B8A42A77-B0C0-48B3-AD90-D9E247E15167}" type="datetime1">
              <a:rPr lang="sv-SE" smtClean="0"/>
              <a:t>2021-07-17</a:t>
            </a:fld>
            <a:endParaRPr lang="sv-SE"/>
          </a:p>
        </p:txBody>
      </p:sp>
      <p:sp>
        <p:nvSpPr>
          <p:cNvPr id="5" name="Footer Placeholder 4"/>
          <p:cNvSpPr>
            <a:spLocks noGrp="1"/>
          </p:cNvSpPr>
          <p:nvPr>
            <p:ph type="ftr" sz="quarter" idx="11"/>
          </p:nvPr>
        </p:nvSpPr>
        <p:spPr>
          <a:xfrm>
            <a:off x="680321" y="5936188"/>
            <a:ext cx="687066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844530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sv-SE"/>
              <a:t>Klicka här för att ändra formatet för bakgrundsrubriken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Dra bilden till platshållaren eller klicka på ikonen för att lägga till den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D71ADFAE-D4DB-4D7E-BDD1-35F60AED14B4}" type="datetime1">
              <a:rPr lang="sv-SE" smtClean="0"/>
              <a:t>2021-07-17</a:t>
            </a:fld>
            <a:endParaRPr lang="sv-SE"/>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sv-SE"/>
          </a:p>
        </p:txBody>
      </p:sp>
      <p:sp>
        <p:nvSpPr>
          <p:cNvPr id="7" name="Slide Number Placeholder 6"/>
          <p:cNvSpPr>
            <a:spLocks noGrp="1"/>
          </p:cNvSpPr>
          <p:nvPr>
            <p:ph type="sldNum" sz="quarter" idx="12"/>
          </p:nvPr>
        </p:nvSpPr>
        <p:spPr>
          <a:xfrm>
            <a:off x="10729455" y="4711309"/>
            <a:ext cx="1154151" cy="1090789"/>
          </a:xfrm>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2903386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sv-SE"/>
              <a:t>Klicka här för att ändra formatet för bakgrundsrubriken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D7D0815F-813A-48BB-8CF8-DC4F8CB3F1E3}" type="datetime1">
              <a:rPr lang="sv-SE" smtClean="0"/>
              <a:t>2021-07-17</a:t>
            </a:fld>
            <a:endParaRPr lang="sv-SE"/>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sv-SE"/>
          </a:p>
        </p:txBody>
      </p:sp>
      <p:sp>
        <p:nvSpPr>
          <p:cNvPr id="7" name="Slide Number Placeholder 6"/>
          <p:cNvSpPr>
            <a:spLocks noGrp="1"/>
          </p:cNvSpPr>
          <p:nvPr>
            <p:ph type="sldNum" sz="quarter" idx="12"/>
          </p:nvPr>
        </p:nvSpPr>
        <p:spPr>
          <a:xfrm>
            <a:off x="10729455" y="4711615"/>
            <a:ext cx="1154151" cy="1090789"/>
          </a:xfrm>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14246092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dtext">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sv-SE"/>
              <a:t>Klicka här för att ändra formatet för bakgrundsrubriken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29067881-9450-445C-B838-60A8B5DC52CE}" type="datetime1">
              <a:rPr lang="sv-SE" smtClean="0"/>
              <a:t>2021-07-17</a:t>
            </a:fld>
            <a:endParaRPr lang="sv-SE"/>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sv-SE"/>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294668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v-SE"/>
              <a:t>Klicka här för att ändra formatet för bakgrundsrubriken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64C8E46A-1557-4BB1-9F43-37F3207C30EC}" type="datetime1">
              <a:rPr lang="sv-SE" smtClean="0"/>
              <a:t>2021-07-17</a:t>
            </a:fld>
            <a:endParaRPr lang="sv-SE"/>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sv-SE"/>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1092871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sv-SE"/>
              <a:t>Klicka här för att ändra formatet för bakgrundsrubriken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a:xfrm>
            <a:off x="7550981" y="5936187"/>
            <a:ext cx="2743200" cy="365125"/>
          </a:xfrm>
          <a:prstGeom prst="rect">
            <a:avLst/>
          </a:prstGeom>
        </p:spPr>
        <p:txBody>
          <a:bodyPr/>
          <a:lstStyle/>
          <a:p>
            <a:fld id="{AC0869DE-0CD9-4FD3-9118-21DA346C0598}" type="datetime1">
              <a:rPr lang="sv-SE" smtClean="0"/>
              <a:t>2021-07-17</a:t>
            </a:fld>
            <a:endParaRPr lang="sv-SE"/>
          </a:p>
        </p:txBody>
      </p:sp>
      <p:sp>
        <p:nvSpPr>
          <p:cNvPr id="4" name="Footer Placeholder 3"/>
          <p:cNvSpPr>
            <a:spLocks noGrp="1"/>
          </p:cNvSpPr>
          <p:nvPr>
            <p:ph type="ftr" sz="quarter" idx="11"/>
          </p:nvPr>
        </p:nvSpPr>
        <p:spPr>
          <a:xfrm>
            <a:off x="680321" y="5936188"/>
            <a:ext cx="6870660" cy="365125"/>
          </a:xfrm>
          <a:prstGeom prst="rect">
            <a:avLst/>
          </a:prstGeom>
        </p:spPr>
        <p:txBody>
          <a:bodyPr/>
          <a:lstStyle/>
          <a:p>
            <a:endParaRPr lang="sv-SE"/>
          </a:p>
        </p:txBody>
      </p:sp>
      <p:sp>
        <p:nvSpPr>
          <p:cNvPr id="5" name="Slide Number Placeholder 4"/>
          <p:cNvSpPr>
            <a:spLocks noGrp="1"/>
          </p:cNvSpPr>
          <p:nvPr>
            <p:ph type="sldNum" sz="quarter" idx="12"/>
          </p:nvPr>
        </p:nvSpPr>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1656422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sv-SE"/>
              <a:t>Klicka här för att ändra formatet för bakgrundsrubriken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Dra bilden till platshållaren eller klicka på ikonen för att lägga till den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Dra bilden till platshållaren eller klicka på ikonen för att lägga till den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Dra bilden till platshållaren eller klicka på ikonen för att lägga till den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a:xfrm>
            <a:off x="7550981" y="5936187"/>
            <a:ext cx="2743200" cy="365125"/>
          </a:xfrm>
          <a:prstGeom prst="rect">
            <a:avLst/>
          </a:prstGeom>
        </p:spPr>
        <p:txBody>
          <a:bodyPr/>
          <a:lstStyle/>
          <a:p>
            <a:fld id="{8662E9F2-5619-44C9-9204-C3056B895219}" type="datetime1">
              <a:rPr lang="sv-SE" smtClean="0"/>
              <a:t>2021-07-17</a:t>
            </a:fld>
            <a:endParaRPr lang="sv-SE"/>
          </a:p>
        </p:txBody>
      </p:sp>
      <p:sp>
        <p:nvSpPr>
          <p:cNvPr id="4" name="Footer Placeholder 3"/>
          <p:cNvSpPr>
            <a:spLocks noGrp="1"/>
          </p:cNvSpPr>
          <p:nvPr>
            <p:ph type="ftr" sz="quarter" idx="11"/>
          </p:nvPr>
        </p:nvSpPr>
        <p:spPr>
          <a:xfrm>
            <a:off x="680321" y="5936188"/>
            <a:ext cx="6870660" cy="365125"/>
          </a:xfrm>
          <a:prstGeom prst="rect">
            <a:avLst/>
          </a:prstGeom>
        </p:spPr>
        <p:txBody>
          <a:bodyPr/>
          <a:lstStyle/>
          <a:p>
            <a:endParaRPr lang="sv-SE"/>
          </a:p>
        </p:txBody>
      </p:sp>
      <p:sp>
        <p:nvSpPr>
          <p:cNvPr id="5" name="Slide Number Placeholder 4"/>
          <p:cNvSpPr>
            <a:spLocks noGrp="1"/>
          </p:cNvSpPr>
          <p:nvPr>
            <p:ph type="sldNum" sz="quarter" idx="12"/>
          </p:nvPr>
        </p:nvSpPr>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505153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sv-SE"/>
              <a:t>Klicka här för att ändra formatet för bakgrundsrubriken</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7550981" y="5936187"/>
            <a:ext cx="2743200" cy="365125"/>
          </a:xfrm>
          <a:prstGeom prst="rect">
            <a:avLst/>
          </a:prstGeom>
        </p:spPr>
        <p:txBody>
          <a:bodyPr/>
          <a:lstStyle/>
          <a:p>
            <a:fld id="{B130316B-2780-4BB3-948B-A19941D7108F}" type="datetime1">
              <a:rPr lang="sv-SE" smtClean="0"/>
              <a:t>2021-07-17</a:t>
            </a:fld>
            <a:endParaRPr lang="sv-SE"/>
          </a:p>
        </p:txBody>
      </p:sp>
      <p:sp>
        <p:nvSpPr>
          <p:cNvPr id="5" name="Footer Placeholder 4"/>
          <p:cNvSpPr>
            <a:spLocks noGrp="1"/>
          </p:cNvSpPr>
          <p:nvPr>
            <p:ph type="ftr" sz="quarter" idx="11"/>
          </p:nvPr>
        </p:nvSpPr>
        <p:spPr>
          <a:xfrm>
            <a:off x="680321" y="5936188"/>
            <a:ext cx="6870660" cy="365125"/>
          </a:xfrm>
          <a:prstGeom prst="rect">
            <a:avLst/>
          </a:prstGeom>
        </p:spPr>
        <p:txBody>
          <a:bodyPr/>
          <a:lstStyle/>
          <a:p>
            <a:endParaRPr lang="sv-SE"/>
          </a:p>
        </p:txBody>
      </p:sp>
      <p:sp>
        <p:nvSpPr>
          <p:cNvPr id="6" name="Slide Number Placeholder 5"/>
          <p:cNvSpPr>
            <a:spLocks noGrp="1"/>
          </p:cNvSpPr>
          <p:nvPr>
            <p:ph type="sldNum" sz="quarter" idx="12"/>
          </p:nvPr>
        </p:nvSpPr>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3058065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sv-SE"/>
              <a:t>Klicka här för att ändra formatet för bakgrundsrubriken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6807126" y="5936187"/>
            <a:ext cx="2743200" cy="365125"/>
          </a:xfrm>
          <a:prstGeom prst="rect">
            <a:avLst/>
          </a:prstGeom>
        </p:spPr>
        <p:txBody>
          <a:bodyPr/>
          <a:lstStyle/>
          <a:p>
            <a:fld id="{63C2D314-226F-4A5B-B60A-6BDBCC12323D}" type="datetime1">
              <a:rPr lang="sv-SE" smtClean="0"/>
              <a:t>2021-07-17</a:t>
            </a:fld>
            <a:endParaRPr lang="sv-SE"/>
          </a:p>
        </p:txBody>
      </p:sp>
      <p:sp>
        <p:nvSpPr>
          <p:cNvPr id="5" name="Footer Placeholder 4"/>
          <p:cNvSpPr>
            <a:spLocks noGrp="1"/>
          </p:cNvSpPr>
          <p:nvPr>
            <p:ph type="ftr" sz="quarter" idx="11"/>
          </p:nvPr>
        </p:nvSpPr>
        <p:spPr>
          <a:xfrm>
            <a:off x="680321" y="5936188"/>
            <a:ext cx="6126805"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77D6179-9D4F-9247-ABDE-D082469CF89C}" type="slidenum">
              <a:rPr lang="sv-SE" smtClean="0"/>
              <a:t>‹#›</a:t>
            </a:fld>
            <a:endParaRPr lang="sv-SE"/>
          </a:p>
        </p:txBody>
      </p:sp>
    </p:spTree>
    <p:extLst>
      <p:ext uri="{BB962C8B-B14F-4D97-AF65-F5344CB8AC3E}">
        <p14:creationId xmlns:p14="http://schemas.microsoft.com/office/powerpoint/2010/main" val="2458811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8A42A77-B0C0-48B3-AD90-D9E247E15167}" type="datetime1">
              <a:rPr lang="sv-SE" smtClean="0"/>
              <a:t>2021-07-17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717677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75A7EC3-6B1F-4138-9FBC-12E165420E2D}" type="datetime1">
              <a:rPr lang="sv-SE" smtClean="0"/>
              <a:t>2021-07-17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1015004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25647" y="753228"/>
            <a:ext cx="9968535" cy="1080938"/>
          </a:xfrm>
        </p:spPr>
        <p:txBody>
          <a:bodyPr/>
          <a:lstStyle/>
          <a:p>
            <a:r>
              <a:rPr lang="sv-SE" dirty="0"/>
              <a:t>Klicka här för att ändra formatet för bakgrundsrubriken</a:t>
            </a:r>
            <a:endParaRPr lang="en-US" dirty="0"/>
          </a:p>
        </p:txBody>
      </p:sp>
      <p:sp>
        <p:nvSpPr>
          <p:cNvPr id="3" name="Content Placeholder 2"/>
          <p:cNvSpPr>
            <a:spLocks noGrp="1"/>
          </p:cNvSpPr>
          <p:nvPr>
            <p:ph idx="1"/>
          </p:nvPr>
        </p:nvSpPr>
        <p:spPr>
          <a:xfrm>
            <a:off x="325647" y="2121425"/>
            <a:ext cx="11540705" cy="419367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Slide Number Placeholder 5"/>
          <p:cNvSpPr>
            <a:spLocks noGrp="1"/>
          </p:cNvSpPr>
          <p:nvPr>
            <p:ph type="sldNum" sz="quarter" idx="12"/>
          </p:nvPr>
        </p:nvSpPr>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4148126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489E4977-C064-4616-AA2F-8AC1771AE542}" type="datetime1">
              <a:rPr lang="sv-SE" smtClean="0"/>
              <a:t>2021-07-17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a:xfrm>
            <a:off x="10729455" y="2869895"/>
            <a:ext cx="1154151" cy="1090789"/>
          </a:xfrm>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2696360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F86B7333-0EFB-4465-9B0A-C52501CDCEC4}" type="datetime1">
              <a:rPr lang="sv-SE" smtClean="0"/>
              <a:t>2021-07-17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328130786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80322" y="3030008"/>
            <a:ext cx="4698355"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594123" y="3030008"/>
            <a:ext cx="4700059"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DDBA190-D206-4EDE-BB41-A831908446B1}" type="datetime1">
              <a:rPr lang="sv-SE" smtClean="0"/>
              <a:t>2021-07-17</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14572140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A1A73090-14C0-41B6-B7C0-35F7DD101935}" type="datetime1">
              <a:rPr lang="sv-SE" smtClean="0"/>
              <a:t>2021-07-17</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2834061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839B393-8C04-47B3-95FA-8590941C90EE}" type="datetime1">
              <a:rPr lang="sv-SE" smtClean="0"/>
              <a:t>2021-07-17</a:t>
            </a:fld>
            <a:endParaRPr lang="sv-SE" dirty="0"/>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1819143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sv-SE"/>
              <a:t>Klicka här för att ändra mall för rubrikformat</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86B7333-0EFB-4465-9B0A-C52501CDCEC4}" type="datetime1">
              <a:rPr lang="sv-SE" smtClean="0"/>
              <a:t>2021-07-17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30656223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21AC7F0-6C57-464D-8BB7-D207FC5ADCBC}" type="datetime1">
              <a:rPr lang="sv-SE" smtClean="0"/>
              <a:t>2021-07-17</a:t>
            </a:fld>
            <a:endParaRPr lang="sv-S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74185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D71ADFAE-D4DB-4D7E-BDD1-35F60AED14B4}" type="datetime1">
              <a:rPr lang="sv-SE" smtClean="0"/>
              <a:t>2021-07-17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a:xfrm>
            <a:off x="10729455" y="4711309"/>
            <a:ext cx="1154151" cy="1090789"/>
          </a:xfrm>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3501694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D7D0815F-813A-48BB-8CF8-DC4F8CB3F1E3}" type="datetime1">
              <a:rPr lang="sv-SE" smtClean="0"/>
              <a:t>2021-07-17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a:xfrm>
            <a:off x="10729455" y="4711615"/>
            <a:ext cx="1154151" cy="1090789"/>
          </a:xfrm>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4155660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sv-SE"/>
              <a:t>Klicka här för att ändra mall för rubrikformat</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86B7333-0EFB-4465-9B0A-C52501CDCEC4}" type="datetime1">
              <a:rPr lang="sv-SE" smtClean="0"/>
              <a:t>2021-07-17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73154473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formatet för bakgrundsrubriken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a:xfrm>
            <a:off x="7550981" y="5936187"/>
            <a:ext cx="2743200" cy="365125"/>
          </a:xfrm>
          <a:prstGeom prst="rect">
            <a:avLst/>
          </a:prstGeom>
        </p:spPr>
        <p:txBody>
          <a:bodyPr/>
          <a:lstStyle/>
          <a:p>
            <a:fld id="{489E4977-C064-4616-AA2F-8AC1771AE542}" type="datetime1">
              <a:rPr lang="sv-SE" smtClean="0"/>
              <a:t>2021-07-17</a:t>
            </a:fld>
            <a:endParaRPr lang="sv-SE"/>
          </a:p>
        </p:txBody>
      </p:sp>
      <p:sp>
        <p:nvSpPr>
          <p:cNvPr id="5" name="Footer Placeholder 4"/>
          <p:cNvSpPr>
            <a:spLocks noGrp="1"/>
          </p:cNvSpPr>
          <p:nvPr>
            <p:ph type="ftr" sz="quarter" idx="11"/>
          </p:nvPr>
        </p:nvSpPr>
        <p:spPr>
          <a:xfrm>
            <a:off x="680321" y="5936188"/>
            <a:ext cx="687066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10729455" y="2869895"/>
            <a:ext cx="1154151" cy="1090789"/>
          </a:xfrm>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1546505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4C8E46A-1557-4BB1-9F43-37F3207C30EC}" type="datetime1">
              <a:rPr lang="sv-SE" smtClean="0"/>
              <a:t>2021-07-17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753854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sv-SE"/>
              <a:t>Klicka här för att ändra mall för rubrikformat</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AC0869DE-0CD9-4FD3-9118-21DA346C0598}" type="datetime1">
              <a:rPr lang="sv-SE" smtClean="0"/>
              <a:t>2021-07-17</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4112221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sv-SE"/>
              <a:t>Klicka här för att ändra mall för rubrikformat</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8662E9F2-5619-44C9-9204-C3056B895219}" type="datetime1">
              <a:rPr lang="sv-SE" smtClean="0"/>
              <a:t>2021-07-17</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501510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130316B-2780-4BB3-948B-A19941D7108F}" type="datetime1">
              <a:rPr lang="sv-SE" smtClean="0"/>
              <a:t>2021-07-17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3344888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3C2D314-226F-4A5B-B60A-6BDBCC12323D}" type="datetime1">
              <a:rPr lang="sv-SE" smtClean="0"/>
              <a:t>2021-07-17</a:t>
            </a:fld>
            <a:endParaRPr lang="sv-SE" dirty="0"/>
          </a:p>
        </p:txBody>
      </p:sp>
      <p:sp>
        <p:nvSpPr>
          <p:cNvPr id="5" name="Footer Placeholder 4"/>
          <p:cNvSpPr>
            <a:spLocks noGrp="1"/>
          </p:cNvSpPr>
          <p:nvPr>
            <p:ph type="ftr" sz="quarter" idx="11"/>
          </p:nvPr>
        </p:nvSpPr>
        <p:spPr>
          <a:xfrm>
            <a:off x="680321" y="5936188"/>
            <a:ext cx="6126805" cy="365125"/>
          </a:xfrm>
        </p:spPr>
        <p:txBody>
          <a:bodyPr/>
          <a:lstStyle/>
          <a:p>
            <a:endParaRPr lang="sv-SE"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77D6179-9D4F-9247-ABDE-D082469CF89C}" type="slidenum">
              <a:rPr lang="sv-SE" smtClean="0"/>
              <a:t>‹#›</a:t>
            </a:fld>
            <a:endParaRPr lang="sv-SE" dirty="0"/>
          </a:p>
        </p:txBody>
      </p:sp>
    </p:spTree>
    <p:extLst>
      <p:ext uri="{BB962C8B-B14F-4D97-AF65-F5344CB8AC3E}">
        <p14:creationId xmlns:p14="http://schemas.microsoft.com/office/powerpoint/2010/main" val="29045298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_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E4977-C064-4616-AA2F-8AC1771AE542}" type="datetime1">
              <a:rPr kumimoji="0" lang="sv-SE" sz="105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2021-07-17</a:t>
            </a:fld>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3997190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8A42A77-B0C0-48B3-AD90-D9E247E15167}" type="datetime1">
              <a:rPr lang="sv-SE" smtClean="0"/>
              <a:t>2021-07-17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575892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400" y="753228"/>
            <a:ext cx="9615600" cy="1080938"/>
          </a:xfrm>
        </p:spPr>
        <p:txBody>
          <a:bodyPr/>
          <a:lstStyle>
            <a:lvl1pPr>
              <a:defRPr>
                <a:solidFill>
                  <a:schemeClr val="tx1"/>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46230" y="2121425"/>
            <a:ext cx="11537376" cy="38147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7550980" y="5936187"/>
            <a:ext cx="4332625" cy="365125"/>
          </a:xfrm>
        </p:spPr>
        <p:txBody>
          <a:bodyPr/>
          <a:lstStyle/>
          <a:p>
            <a:fld id="{175A7EC3-6B1F-4138-9FBC-12E165420E2D}" type="datetime1">
              <a:rPr lang="sv-SE" smtClean="0"/>
              <a:t>2021-07-17</a:t>
            </a:fld>
            <a:endParaRPr lang="sv-SE" dirty="0"/>
          </a:p>
        </p:txBody>
      </p:sp>
      <p:sp>
        <p:nvSpPr>
          <p:cNvPr id="5" name="Footer Placeholder 4"/>
          <p:cNvSpPr>
            <a:spLocks noGrp="1"/>
          </p:cNvSpPr>
          <p:nvPr>
            <p:ph type="ftr" sz="quarter" idx="11"/>
          </p:nvPr>
        </p:nvSpPr>
        <p:spPr>
          <a:xfrm>
            <a:off x="308394" y="5936188"/>
            <a:ext cx="7242587" cy="365125"/>
          </a:xfrm>
        </p:spPr>
        <p:txBody>
          <a:bodyPr/>
          <a:lstStyle/>
          <a:p>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1521917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489E4977-C064-4616-AA2F-8AC1771AE542}" type="datetime1">
              <a:rPr lang="sv-SE" smtClean="0"/>
              <a:t>2021-07-17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a:xfrm>
            <a:off x="10729455" y="2869895"/>
            <a:ext cx="1154151" cy="1090789"/>
          </a:xfrm>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2785005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F86B7333-0EFB-4465-9B0A-C52501CDCEC4}" type="datetime1">
              <a:rPr lang="sv-SE" smtClean="0"/>
              <a:t>2021-07-17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81559241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formatet för bakgrundsrubriken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AD90AF16-4FB6-4B98-8187-CF8DAC3CBEC1}" type="datetime1">
              <a:rPr lang="sv-SE" smtClean="0"/>
              <a:t>2021-07-17</a:t>
            </a:fld>
            <a:endParaRPr lang="sv-SE"/>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sv-SE"/>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3461014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80322" y="3030008"/>
            <a:ext cx="4698355"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594123" y="3030008"/>
            <a:ext cx="4700059" cy="290617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DDBA190-D206-4EDE-BB41-A831908446B1}" type="datetime1">
              <a:rPr lang="sv-SE" smtClean="0"/>
              <a:t>2021-07-17</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1030711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A1A73090-14C0-41B6-B7C0-35F7DD101935}" type="datetime1">
              <a:rPr lang="sv-SE" smtClean="0"/>
              <a:t>2021-07-17</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3590105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839B393-8C04-47B3-95FA-8590941C90EE}" type="datetime1">
              <a:rPr lang="sv-SE" smtClean="0"/>
              <a:t>2021-07-17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1144938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sv-SE"/>
              <a:t>Klicka här för att ändra mall för rubrikformat</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86B7333-0EFB-4465-9B0A-C52501CDCEC4}" type="datetime1">
              <a:rPr lang="sv-SE" smtClean="0"/>
              <a:t>2021-07-17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3327760122"/>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21AC7F0-6C57-464D-8BB7-D207FC5ADCBC}" type="datetime1">
              <a:rPr lang="sv-SE" smtClean="0"/>
              <a:t>2021-07-17</a:t>
            </a:fld>
            <a:endParaRPr lang="sv-SE"/>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49333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nkort">
    <p:bg>
      <p:bgPr>
        <a:gradFill>
          <a:gsLst>
            <a:gs pos="51000">
              <a:schemeClr val="accent5"/>
            </a:gs>
            <a:gs pos="50000">
              <a:schemeClr val="accent5">
                <a:lumMod val="75000"/>
              </a:schemeClr>
            </a:gs>
            <a:gs pos="48000">
              <a:schemeClr val="accent5">
                <a:lumMod val="60000"/>
                <a:lumOff val="40000"/>
              </a:schemeClr>
            </a:gs>
            <a:gs pos="0">
              <a:schemeClr val="accent5">
                <a:lumMod val="75000"/>
              </a:schemeClr>
            </a:gs>
            <a:gs pos="100000">
              <a:schemeClr val="accent5">
                <a:lumMod val="50000"/>
              </a:schemeClr>
            </a:gs>
          </a:gsLst>
          <a:lin ang="13500000" scaled="1"/>
        </a:gradFill>
        <a:effectLst/>
      </p:bgPr>
    </p:bg>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4C8E46A-1557-4BB1-9F43-37F3207C30EC}" type="datetime1">
              <a:rPr lang="sv-SE" smtClean="0"/>
              <a:t>2021-07-17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1718924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1_Avsnittsrubrik">
    <p:bg>
      <p:bgPr>
        <a:gradFill>
          <a:gsLst>
            <a:gs pos="51000">
              <a:schemeClr val="accent5"/>
            </a:gs>
            <a:gs pos="50000">
              <a:schemeClr val="accent5">
                <a:lumMod val="75000"/>
              </a:schemeClr>
            </a:gs>
            <a:gs pos="48000">
              <a:schemeClr val="accent5">
                <a:lumMod val="60000"/>
                <a:lumOff val="40000"/>
              </a:schemeClr>
            </a:gs>
            <a:gs pos="0">
              <a:schemeClr val="accent5">
                <a:lumMod val="75000"/>
              </a:schemeClr>
            </a:gs>
            <a:gs pos="100000">
              <a:schemeClr val="accent5">
                <a:lumMod val="50000"/>
              </a:schemeClr>
            </a:gs>
          </a:gsLst>
          <a:lin ang="135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E4977-C064-4616-AA2F-8AC1771AE542}" type="datetime1">
              <a:rPr kumimoji="0" lang="sv-SE" sz="105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2021-07-17</a:t>
            </a:fld>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345123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1_Avsnittsrubrik">
    <p:bg>
      <p:bgPr>
        <a:gradFill>
          <a:gsLst>
            <a:gs pos="51000">
              <a:schemeClr val="accent5"/>
            </a:gs>
            <a:gs pos="50000">
              <a:schemeClr val="accent5">
                <a:lumMod val="75000"/>
              </a:schemeClr>
            </a:gs>
            <a:gs pos="48000">
              <a:schemeClr val="accent5">
                <a:lumMod val="60000"/>
                <a:lumOff val="40000"/>
              </a:schemeClr>
            </a:gs>
            <a:gs pos="0">
              <a:schemeClr val="accent5">
                <a:lumMod val="75000"/>
              </a:schemeClr>
            </a:gs>
            <a:gs pos="100000">
              <a:schemeClr val="accent5">
                <a:lumMod val="50000"/>
              </a:schemeClr>
            </a:gs>
          </a:gsLst>
          <a:lin ang="135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E4977-C064-4616-AA2F-8AC1771AE542}" type="datetime1">
              <a:rPr kumimoji="0" lang="sv-SE" sz="105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2021-07-17</a:t>
            </a:fld>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897992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1_Avsnittsrubrik">
    <p:bg>
      <p:bgPr>
        <a:gradFill>
          <a:gsLst>
            <a:gs pos="51000">
              <a:schemeClr val="accent5"/>
            </a:gs>
            <a:gs pos="50000">
              <a:schemeClr val="accent5">
                <a:lumMod val="75000"/>
              </a:schemeClr>
            </a:gs>
            <a:gs pos="48000">
              <a:schemeClr val="accent5">
                <a:lumMod val="60000"/>
                <a:lumOff val="40000"/>
              </a:schemeClr>
            </a:gs>
            <a:gs pos="0">
              <a:schemeClr val="accent5">
                <a:lumMod val="75000"/>
              </a:schemeClr>
            </a:gs>
            <a:gs pos="100000">
              <a:schemeClr val="accent5">
                <a:lumMod val="50000"/>
              </a:schemeClr>
            </a:gs>
          </a:gsLst>
          <a:lin ang="135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E4977-C064-4616-AA2F-8AC1771AE542}" type="datetime1">
              <a:rPr kumimoji="0" lang="sv-SE" sz="105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2021-07-17</a:t>
            </a:fld>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517506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1_Avsnittsrubrik">
    <p:bg>
      <p:bgPr>
        <a:gradFill>
          <a:gsLst>
            <a:gs pos="48000">
              <a:schemeClr val="accent1"/>
            </a:gs>
            <a:gs pos="50000">
              <a:schemeClr val="accent1">
                <a:lumMod val="75000"/>
              </a:schemeClr>
            </a:gs>
            <a:gs pos="14000">
              <a:srgbClr val="C53B15"/>
            </a:gs>
            <a:gs pos="96000">
              <a:schemeClr val="accent6">
                <a:lumMod val="50000"/>
              </a:schemeClr>
            </a:gs>
          </a:gsLst>
          <a:lin ang="135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E4977-C064-4616-AA2F-8AC1771AE542}" type="datetime1">
              <a:rPr kumimoji="0" lang="sv-SE" sz="105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2021-07-17</a:t>
            </a:fld>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4273634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v-SE"/>
              <a:t>Klicka här för att ändra formatet för bakgrundsrubriken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80322" y="3030008"/>
            <a:ext cx="4698355"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594123" y="3030008"/>
            <a:ext cx="4700059"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a:xfrm>
            <a:off x="7550981" y="5936187"/>
            <a:ext cx="2743200" cy="365125"/>
          </a:xfrm>
          <a:prstGeom prst="rect">
            <a:avLst/>
          </a:prstGeom>
        </p:spPr>
        <p:txBody>
          <a:bodyPr/>
          <a:lstStyle/>
          <a:p>
            <a:fld id="{2DDBA190-D206-4EDE-BB41-A831908446B1}" type="datetime1">
              <a:rPr lang="sv-SE" smtClean="0"/>
              <a:t>2021-07-17</a:t>
            </a:fld>
            <a:endParaRPr lang="sv-SE"/>
          </a:p>
        </p:txBody>
      </p:sp>
      <p:sp>
        <p:nvSpPr>
          <p:cNvPr id="8" name="Footer Placeholder 7"/>
          <p:cNvSpPr>
            <a:spLocks noGrp="1"/>
          </p:cNvSpPr>
          <p:nvPr>
            <p:ph type="ftr" sz="quarter" idx="11"/>
          </p:nvPr>
        </p:nvSpPr>
        <p:spPr>
          <a:xfrm>
            <a:off x="680321" y="5936188"/>
            <a:ext cx="6870660" cy="365125"/>
          </a:xfrm>
          <a:prstGeom prst="rect">
            <a:avLst/>
          </a:prstGeom>
        </p:spPr>
        <p:txBody>
          <a:bodyPr/>
          <a:lstStyle/>
          <a:p>
            <a:endParaRPr lang="sv-SE"/>
          </a:p>
        </p:txBody>
      </p:sp>
      <p:sp>
        <p:nvSpPr>
          <p:cNvPr id="9" name="Slide Number Placeholder 8"/>
          <p:cNvSpPr>
            <a:spLocks noGrp="1"/>
          </p:cNvSpPr>
          <p:nvPr>
            <p:ph type="sldNum" sz="quarter" idx="12"/>
          </p:nvPr>
        </p:nvSpPr>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1823961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F86B7333-0EFB-4465-9B0A-C52501CDCEC4}" type="datetime1">
              <a:rPr lang="sv-SE" smtClean="0"/>
              <a:t>2021-07-17</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dirty="0"/>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1006185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8A42A77-B0C0-48B3-AD90-D9E247E15167}" type="datetime1">
              <a:rPr lang="sv-SE" smtClean="0"/>
              <a:t>2021-07-17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3136048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5BEAEF-EF29-4F3A-8441-CB85EC13DF81}"/>
              </a:ext>
            </a:extLst>
          </p:cNvPr>
          <p:cNvSpPr/>
          <p:nvPr/>
        </p:nvSpPr>
        <p:spPr>
          <a:xfrm>
            <a:off x="10585827" y="609600"/>
            <a:ext cx="1602997"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3FEC937D-0A0F-4341-BD00-2086E09F3ED6}"/>
              </a:ext>
            </a:extLst>
          </p:cNvPr>
          <p:cNvSpPr>
            <a:spLocks noGrp="1"/>
          </p:cNvSpPr>
          <p:nvPr>
            <p:ph type="sldNum" sz="quarter" idx="12"/>
          </p:nvPr>
        </p:nvSpPr>
        <p:spPr>
          <a:noFill/>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42925874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400" y="753228"/>
            <a:ext cx="9615600" cy="1080938"/>
          </a:xfrm>
        </p:spPr>
        <p:txBody>
          <a:bodyPr/>
          <a:lstStyle>
            <a:lvl1pPr>
              <a:defRPr>
                <a:solidFill>
                  <a:schemeClr val="tx1"/>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46230" y="2121425"/>
            <a:ext cx="11537376" cy="38147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7550980" y="5936187"/>
            <a:ext cx="4332625" cy="365125"/>
          </a:xfrm>
        </p:spPr>
        <p:txBody>
          <a:bodyPr/>
          <a:lstStyle>
            <a:lvl1pPr>
              <a:defRPr>
                <a:solidFill>
                  <a:schemeClr val="bg1"/>
                </a:solidFill>
              </a:defRPr>
            </a:lvl1pPr>
          </a:lstStyle>
          <a:p>
            <a:fld id="{175A7EC3-6B1F-4138-9FBC-12E165420E2D}" type="datetime1">
              <a:rPr lang="sv-SE" smtClean="0"/>
              <a:t>2021-07-17</a:t>
            </a:fld>
            <a:endParaRPr lang="sv-SE" dirty="0"/>
          </a:p>
        </p:txBody>
      </p:sp>
      <p:sp>
        <p:nvSpPr>
          <p:cNvPr id="5" name="Footer Placeholder 4"/>
          <p:cNvSpPr>
            <a:spLocks noGrp="1"/>
          </p:cNvSpPr>
          <p:nvPr>
            <p:ph type="ftr" sz="quarter" idx="11"/>
          </p:nvPr>
        </p:nvSpPr>
        <p:spPr>
          <a:xfrm>
            <a:off x="308394" y="5936188"/>
            <a:ext cx="7242587" cy="365125"/>
          </a:xfrm>
        </p:spPr>
        <p:txBody>
          <a:bodyPr/>
          <a:lstStyle>
            <a:lvl1pPr>
              <a:defRPr>
                <a:solidFill>
                  <a:schemeClr val="bg1"/>
                </a:solidFill>
              </a:defRPr>
            </a:lvl1pPr>
          </a:lstStyle>
          <a:p>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3566523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amnkort">
    <p:bg>
      <p:bgPr>
        <a:gradFill>
          <a:gsLst>
            <a:gs pos="48000">
              <a:schemeClr val="accent1"/>
            </a:gs>
            <a:gs pos="50000">
              <a:schemeClr val="accent1">
                <a:lumMod val="75000"/>
              </a:schemeClr>
            </a:gs>
            <a:gs pos="14000">
              <a:srgbClr val="C53B15"/>
            </a:gs>
            <a:gs pos="96000">
              <a:schemeClr val="accent6">
                <a:lumMod val="50000"/>
              </a:schemeClr>
            </a:gs>
          </a:gsLst>
          <a:lin ang="13500000" scaled="1"/>
        </a:gradFill>
        <a:effectLst/>
      </p:bgPr>
    </p:bg>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4C8E46A-1557-4BB1-9F43-37F3207C30EC}" type="datetime1">
              <a:rPr lang="sv-SE" smtClean="0"/>
              <a:t>2021-07-17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2668957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E839B393-8C04-47B3-95FA-8590941C90EE}" type="datetime1">
              <a:rPr lang="sv-SE" smtClean="0"/>
              <a:t>2021-07-17</a:t>
            </a:fld>
            <a:endParaRPr lang="sv-SE"/>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sv-SE"/>
          </a:p>
        </p:txBody>
      </p:sp>
      <p:sp>
        <p:nvSpPr>
          <p:cNvPr id="4" name="Slide Number Placeholder 3"/>
          <p:cNvSpPr>
            <a:spLocks noGrp="1"/>
          </p:cNvSpPr>
          <p:nvPr>
            <p:ph type="sldNum" sz="quarter" idx="12"/>
          </p:nvPr>
        </p:nvSpPr>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2291886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82519"/>
            <a:ext cx="8968085" cy="1660332"/>
          </a:xfrm>
          <a:prstGeom prst="rect">
            <a:avLst/>
          </a:prstGeom>
          <a:solidFill>
            <a:schemeClr val="accent4">
              <a:lumMod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4">
              <a:lumMod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8A42A77-B0C0-48B3-AD90-D9E247E15167}" type="datetime1">
              <a:rPr lang="sv-SE" smtClean="0"/>
              <a:t>2021-07-17</a:t>
            </a:fld>
            <a:endParaRPr lang="sv-SE"/>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sv-SE"/>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1363338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1_Avsnittsrubrik">
    <p:bg>
      <p:bgPr>
        <a:gradFill>
          <a:gsLst>
            <a:gs pos="21000">
              <a:schemeClr val="accent4">
                <a:lumMod val="75000"/>
              </a:schemeClr>
            </a:gs>
            <a:gs pos="49500">
              <a:srgbClr val="015745"/>
            </a:gs>
            <a:gs pos="49000">
              <a:srgbClr val="01634E"/>
            </a:gs>
            <a:gs pos="100000">
              <a:srgbClr val="014133"/>
            </a:gs>
            <a:gs pos="51000">
              <a:srgbClr val="014536"/>
            </a:gs>
          </a:gsLst>
          <a:lin ang="135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E4977-C064-4616-AA2F-8AC1771AE542}" type="datetime1">
              <a:rPr kumimoji="0" lang="sv-SE" sz="105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2021-07-17</a:t>
            </a:fld>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1387595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400" y="753228"/>
            <a:ext cx="9615600" cy="1080938"/>
          </a:xfrm>
        </p:spPr>
        <p:txBody>
          <a:bodyPr/>
          <a:lstStyle>
            <a:lvl1pPr>
              <a:defRPr>
                <a:solidFill>
                  <a:schemeClr val="tx1"/>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46230" y="2121425"/>
            <a:ext cx="11537376" cy="38147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7550980" y="5936187"/>
            <a:ext cx="4332625" cy="365125"/>
          </a:xfrm>
        </p:spPr>
        <p:txBody>
          <a:bodyPr/>
          <a:lstStyle/>
          <a:p>
            <a:fld id="{175A7EC3-6B1F-4138-9FBC-12E165420E2D}" type="datetime1">
              <a:rPr lang="sv-SE" smtClean="0"/>
              <a:t>2021-07-17</a:t>
            </a:fld>
            <a:endParaRPr lang="sv-SE" dirty="0"/>
          </a:p>
        </p:txBody>
      </p:sp>
      <p:sp>
        <p:nvSpPr>
          <p:cNvPr id="5" name="Footer Placeholder 4"/>
          <p:cNvSpPr>
            <a:spLocks noGrp="1"/>
          </p:cNvSpPr>
          <p:nvPr>
            <p:ph type="ftr" sz="quarter" idx="11"/>
          </p:nvPr>
        </p:nvSpPr>
        <p:spPr>
          <a:xfrm>
            <a:off x="308394" y="5936188"/>
            <a:ext cx="7242587" cy="365125"/>
          </a:xfrm>
        </p:spPr>
        <p:txBody>
          <a:bodyPr/>
          <a:lstStyle/>
          <a:p>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36249889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86B7333-0EFB-4465-9B0A-C52501CDCEC4}" type="datetime1">
              <a:rPr kumimoji="0" lang="sv-SE" sz="105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2021-07-17</a:t>
            </a:fld>
            <a:endParaRPr kumimoji="0" lang="sv-SE"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a:xfrm>
            <a:off x="10729455" y="2869895"/>
            <a:ext cx="1154151" cy="1090789"/>
          </a:xfrm>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2603960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formatet för bakgrundsrubriken</a:t>
            </a:r>
            <a:endParaRPr lang="en-US" dirty="0"/>
          </a:p>
        </p:txBody>
      </p:sp>
      <p:sp>
        <p:nvSpPr>
          <p:cNvPr id="3" name="Date Placeholder 2"/>
          <p:cNvSpPr>
            <a:spLocks noGrp="1"/>
          </p:cNvSpPr>
          <p:nvPr>
            <p:ph type="dt" sz="half" idx="10"/>
          </p:nvPr>
        </p:nvSpPr>
        <p:spPr>
          <a:xfrm>
            <a:off x="7550981" y="5936187"/>
            <a:ext cx="2743200" cy="365125"/>
          </a:xfrm>
          <a:prstGeom prst="rect">
            <a:avLst/>
          </a:prstGeom>
        </p:spPr>
        <p:txBody>
          <a:bodyPr/>
          <a:lstStyle/>
          <a:p>
            <a:fld id="{A1A73090-14C0-41B6-B7C0-35F7DD101935}" type="datetime1">
              <a:rPr lang="sv-SE" smtClean="0"/>
              <a:t>2021-07-17</a:t>
            </a:fld>
            <a:endParaRPr lang="sv-SE"/>
          </a:p>
        </p:txBody>
      </p:sp>
      <p:sp>
        <p:nvSpPr>
          <p:cNvPr id="4" name="Footer Placeholder 3"/>
          <p:cNvSpPr>
            <a:spLocks noGrp="1"/>
          </p:cNvSpPr>
          <p:nvPr>
            <p:ph type="ftr" sz="quarter" idx="11"/>
          </p:nvPr>
        </p:nvSpPr>
        <p:spPr>
          <a:xfrm>
            <a:off x="680321" y="5936188"/>
            <a:ext cx="6870660" cy="365125"/>
          </a:xfrm>
          <a:prstGeom prst="rect">
            <a:avLst/>
          </a:prstGeom>
        </p:spPr>
        <p:txBody>
          <a:bodyPr/>
          <a:lstStyle/>
          <a:p>
            <a:endParaRPr lang="sv-SE"/>
          </a:p>
        </p:txBody>
      </p:sp>
      <p:sp>
        <p:nvSpPr>
          <p:cNvPr id="5" name="Slide Number Placeholder 4"/>
          <p:cNvSpPr>
            <a:spLocks noGrp="1"/>
          </p:cNvSpPr>
          <p:nvPr>
            <p:ph type="sldNum" sz="quarter" idx="12"/>
          </p:nvPr>
        </p:nvSpPr>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997193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4">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80320" y="2336873"/>
            <a:ext cx="4698358" cy="35993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594123" y="2336873"/>
            <a:ext cx="4700058" cy="35993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86B7333-0EFB-4465-9B0A-C52501CDCEC4}" type="datetime1">
              <a:rPr kumimoji="0" lang="sv-SE" sz="105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2021-07-17</a:t>
            </a:fld>
            <a:endParaRPr kumimoji="0" lang="sv-SE"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lvl1pPr>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1899107894"/>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80322" y="3030008"/>
            <a:ext cx="4698355"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594123" y="3030008"/>
            <a:ext cx="4700059"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6B7333-0EFB-4465-9B0A-C52501CDCEC4}" type="datetime1">
              <a:rPr kumimoji="0" lang="sv-SE" sz="105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2021-07-17</a:t>
            </a:fld>
            <a:endParaRPr kumimoji="0" lang="sv-SE"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3383015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4">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86B7333-0EFB-4465-9B0A-C52501CDCEC4}" type="datetime1">
              <a:rPr kumimoji="0" lang="sv-SE" sz="105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2021-07-17</a:t>
            </a:fld>
            <a:endParaRPr kumimoji="0" lang="sv-SE"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3199636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lvl1pPr>
              <a:defRPr>
                <a:solidFill>
                  <a:schemeClr val="bg1"/>
                </a:solidFill>
              </a:defRPr>
            </a:lvl1pPr>
          </a:lstStyle>
          <a:p>
            <a:fld id="{E839B393-8C04-47B3-95FA-8590941C90EE}" type="datetime1">
              <a:rPr lang="sv-SE" smtClean="0"/>
              <a:t>2021-07-17</a:t>
            </a:fld>
            <a:endParaRPr lang="sv-SE"/>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sv-SE"/>
          </a:p>
        </p:txBody>
      </p:sp>
      <p:sp>
        <p:nvSpPr>
          <p:cNvPr id="4" name="Slide Number Placeholder 3"/>
          <p:cNvSpPr>
            <a:spLocks noGrp="1"/>
          </p:cNvSpPr>
          <p:nvPr>
            <p:ph type="sldNum" sz="quarter" idx="12"/>
          </p:nvPr>
        </p:nvSpPr>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21876740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nkort">
    <p:bg>
      <p:bgPr>
        <a:gradFill>
          <a:gsLst>
            <a:gs pos="21000">
              <a:schemeClr val="accent4">
                <a:lumMod val="75000"/>
              </a:schemeClr>
            </a:gs>
            <a:gs pos="49500">
              <a:srgbClr val="015745"/>
            </a:gs>
            <a:gs pos="49000">
              <a:srgbClr val="01634E"/>
            </a:gs>
            <a:gs pos="100000">
              <a:srgbClr val="014133"/>
            </a:gs>
            <a:gs pos="51000">
              <a:srgbClr val="014536"/>
            </a:gs>
          </a:gsLst>
          <a:lin ang="13500000" scaled="1"/>
        </a:gradFill>
        <a:effectLst/>
      </p:bgPr>
    </p:bg>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4C8E46A-1557-4BB1-9F43-37F3207C30EC}" type="datetime1">
              <a:rPr lang="sv-SE" smtClean="0"/>
              <a:t>2021-07-17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3251364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a:xfrm>
            <a:off x="7550981" y="5936187"/>
            <a:ext cx="2743200" cy="365125"/>
          </a:xfrm>
          <a:prstGeom prst="rect">
            <a:avLst/>
          </a:prstGeom>
        </p:spPr>
        <p:txBody>
          <a:bodyPr/>
          <a:lstStyle/>
          <a:p>
            <a:fld id="{E839B393-8C04-47B3-95FA-8590941C90EE}" type="datetime1">
              <a:rPr lang="sv-SE" smtClean="0"/>
              <a:t>2021-07-17</a:t>
            </a:fld>
            <a:endParaRPr lang="sv-SE"/>
          </a:p>
        </p:txBody>
      </p:sp>
      <p:sp>
        <p:nvSpPr>
          <p:cNvPr id="3" name="Footer Placeholder 2"/>
          <p:cNvSpPr>
            <a:spLocks noGrp="1"/>
          </p:cNvSpPr>
          <p:nvPr>
            <p:ph type="ftr" sz="quarter" idx="11"/>
          </p:nvPr>
        </p:nvSpPr>
        <p:spPr>
          <a:xfrm>
            <a:off x="680321" y="5936188"/>
            <a:ext cx="6870660" cy="365125"/>
          </a:xfrm>
          <a:prstGeom prst="rect">
            <a:avLst/>
          </a:prstGeom>
        </p:spPr>
        <p:txBody>
          <a:bodyPr/>
          <a:lstStyle/>
          <a:p>
            <a:endParaRPr lang="sv-SE"/>
          </a:p>
        </p:txBody>
      </p:sp>
      <p:sp>
        <p:nvSpPr>
          <p:cNvPr id="4" name="Slide Number Placeholder 3"/>
          <p:cNvSpPr>
            <a:spLocks noGrp="1"/>
          </p:cNvSpPr>
          <p:nvPr>
            <p:ph type="sldNum" sz="quarter" idx="12"/>
          </p:nvPr>
        </p:nvSpPr>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1827807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sv-SE"/>
              <a:t>Klicka här för att ändra formatet för bakgrundsrubriken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A1431667-1256-4983-AEDD-8D3A4DF5F11D}" type="datetime1">
              <a:rPr lang="sv-SE" smtClean="0"/>
              <a:t>2021-07-17</a:t>
            </a:fld>
            <a:endParaRPr lang="sv-SE"/>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sv-SE"/>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2854739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sv-SE"/>
              <a:t>Klicka här för att ändra formatet för bakgrundsrubriken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Dra bilden till platshållaren eller klicka på ikonen för att lägga till den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F21AC7F0-6C57-464D-8BB7-D207FC5ADCBC}" type="datetime1">
              <a:rPr lang="sv-SE" smtClean="0"/>
              <a:t>2021-07-17</a:t>
            </a:fld>
            <a:endParaRPr lang="sv-SE"/>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1380825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ags" Target="../tags/tag1.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microsoft.com/office/2007/relationships/hdphoto" Target="../media/hdphoto1.wdp"/><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heme" Target="../theme/theme4.xml"/><Relationship Id="rId1" Type="http://schemas.openxmlformats.org/officeDocument/2006/relationships/slideLayout" Target="../slideLayouts/slideLayout46.xml"/><Relationship Id="rId5" Type="http://schemas.microsoft.com/office/2007/relationships/hdphoto" Target="../media/hdphoto2.wdp"/><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heme" Target="../theme/theme5.xml"/><Relationship Id="rId1" Type="http://schemas.openxmlformats.org/officeDocument/2006/relationships/slideLayout" Target="../slideLayouts/slideLayout47.xml"/><Relationship Id="rId5" Type="http://schemas.microsoft.com/office/2007/relationships/hdphoto" Target="../media/hdphoto2.wdp"/><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heme" Target="../theme/theme6.xml"/><Relationship Id="rId1" Type="http://schemas.openxmlformats.org/officeDocument/2006/relationships/slideLayout" Target="../slideLayouts/slideLayout48.xml"/><Relationship Id="rId5" Type="http://schemas.microsoft.com/office/2007/relationships/hdphoto" Target="../media/hdphoto2.wdp"/><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3.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microsoft.com/office/2007/relationships/hdphoto" Target="../media/hdphoto3.wdp"/><Relationship Id="rId5" Type="http://schemas.openxmlformats.org/officeDocument/2006/relationships/slideLayout" Target="../slideLayouts/slideLayout53.xml"/><Relationship Id="rId10" Type="http://schemas.openxmlformats.org/officeDocument/2006/relationships/image" Target="../media/image6.png"/><Relationship Id="rId4" Type="http://schemas.openxmlformats.org/officeDocument/2006/relationships/slideLayout" Target="../slideLayouts/slideLayout52.xml"/><Relationship Id="rId9" Type="http://schemas.openxmlformats.org/officeDocument/2006/relationships/tags" Target="../tags/tag1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hyperlink" Target="https://pixabay.com/en/texture-background-green-acrylic-2110017/" TargetMode="Externa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7.jp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ags" Target="../tags/tag26.xml"/><Relationship Id="rId5" Type="http://schemas.openxmlformats.org/officeDocument/2006/relationships/slideLayout" Target="../slideLayouts/slideLayout60.xml"/><Relationship Id="rId10" Type="http://schemas.openxmlformats.org/officeDocument/2006/relationships/theme" Target="../theme/theme8.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8395" y="753228"/>
            <a:ext cx="10112666" cy="1080938"/>
          </a:xfrm>
          <a:prstGeom prst="rect">
            <a:avLst/>
          </a:prstGeom>
        </p:spPr>
        <p:txBody>
          <a:bodyPr vert="horz" lIns="91440" tIns="45720" rIns="91440" bIns="45720" rtlCol="0" anchor="ctr">
            <a:normAutofit/>
          </a:bodyPr>
          <a:lstStyle/>
          <a:p>
            <a:r>
              <a:rPr lang="sv-SE" dirty="0"/>
              <a:t>Klicka här för att ändra formatet för bakgrundsrubriken</a:t>
            </a:r>
            <a:endParaRPr lang="en-US" dirty="0"/>
          </a:p>
        </p:txBody>
      </p:sp>
      <p:sp>
        <p:nvSpPr>
          <p:cNvPr id="3" name="Text Placeholder 2"/>
          <p:cNvSpPr>
            <a:spLocks noGrp="1"/>
          </p:cNvSpPr>
          <p:nvPr>
            <p:ph type="body" idx="1"/>
          </p:nvPr>
        </p:nvSpPr>
        <p:spPr>
          <a:xfrm>
            <a:off x="323850" y="1981200"/>
            <a:ext cx="11559755" cy="3954989"/>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77D6179-9D4F-9247-ABDE-D082469CF89C}" type="slidenum">
              <a:rPr lang="sv-SE" smtClean="0"/>
              <a:t>‹#›</a:t>
            </a:fld>
            <a:endParaRPr lang="sv-SE"/>
          </a:p>
        </p:txBody>
      </p:sp>
    </p:spTree>
    <p:extLst>
      <p:ext uri="{BB962C8B-B14F-4D97-AF65-F5344CB8AC3E}">
        <p14:creationId xmlns:p14="http://schemas.microsoft.com/office/powerpoint/2010/main" val="3000663727"/>
      </p:ext>
    </p:extLst>
  </p:cSld>
  <p:clrMap bg1="dk1" tx1="lt1" bg2="dk2" tx2="lt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 id="2147484137" r:id="rId16"/>
    <p:sldLayoutId id="2147484138"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86B7333-0EFB-4465-9B0A-C52501CDCEC4}" type="datetime1">
              <a:rPr lang="sv-SE" smtClean="0"/>
              <a:t>2021-07-17</a:t>
            </a:fld>
            <a:endParaRPr lang="sv-SE"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77D6179-9D4F-9247-ABDE-D082469CF89C}" type="slidenum">
              <a:rPr lang="sv-SE" smtClean="0"/>
              <a:t>‹#›</a:t>
            </a:fld>
            <a:endParaRPr lang="sv-SE" dirty="0"/>
          </a:p>
        </p:txBody>
      </p:sp>
    </p:spTree>
    <p:extLst>
      <p:ext uri="{BB962C8B-B14F-4D97-AF65-F5344CB8AC3E}">
        <p14:creationId xmlns:p14="http://schemas.microsoft.com/office/powerpoint/2010/main" val="4142320410"/>
      </p:ext>
    </p:extLst>
  </p:cSld>
  <p:clrMap bg1="dk1" tx1="lt1" bg2="dk2" tx2="lt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 id="2147484152" r:id="rId13"/>
    <p:sldLayoutId id="2147484153" r:id="rId14"/>
    <p:sldLayoutId id="2147484154" r:id="rId15"/>
    <p:sldLayoutId id="2147484155" r:id="rId16"/>
    <p:sldLayoutId id="2147484156"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extLst>
              <a:ext uri="{BEBA8EAE-BF5A-486C-A8C5-ECC9F3942E4B}">
                <a14:imgProps xmlns:a14="http://schemas.microsoft.com/office/drawing/2010/main">
                  <a14:imgLayer r:embed="rId15">
                    <a14:imgEffect>
                      <a14:sharpenSoften amount="24000"/>
                    </a14:imgEffect>
                    <a14:imgEffect>
                      <a14:brightnessContrast bright="2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fld id="{F86B7333-0EFB-4465-9B0A-C52501CDCEC4}" type="datetime1">
              <a:rPr lang="sv-SE" smtClean="0"/>
              <a:pPr/>
              <a:t>2021-07-17</a:t>
            </a:fld>
            <a:endParaRPr lang="sv-SE"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77D6179-9D4F-9247-ABDE-D082469CF89C}" type="slidenum">
              <a:rPr lang="sv-SE" smtClean="0"/>
              <a:t>‹#›</a:t>
            </a:fld>
            <a:endParaRPr lang="sv-SE"/>
          </a:p>
        </p:txBody>
      </p:sp>
    </p:spTree>
    <p:custDataLst>
      <p:tags r:id="rId13"/>
    </p:custDataLst>
    <p:extLst>
      <p:ext uri="{BB962C8B-B14F-4D97-AF65-F5344CB8AC3E}">
        <p14:creationId xmlns:p14="http://schemas.microsoft.com/office/powerpoint/2010/main" val="3573630796"/>
      </p:ext>
    </p:extLst>
  </p:cSld>
  <p:clrMap bg1="dk1" tx1="lt1" bg2="dk2" tx2="lt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6B7333-0EFB-4465-9B0A-C52501CDCEC4}" type="datetime1">
              <a:rPr kumimoji="0" lang="sv-SE" sz="105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2021-07-17</a:t>
            </a:fld>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3"/>
    </p:custDataLst>
    <p:extLst>
      <p:ext uri="{BB962C8B-B14F-4D97-AF65-F5344CB8AC3E}">
        <p14:creationId xmlns:p14="http://schemas.microsoft.com/office/powerpoint/2010/main" val="492948787"/>
      </p:ext>
    </p:extLst>
  </p:cSld>
  <p:clrMap bg1="dk1" tx1="lt1" bg2="dk2" tx2="lt2" accent1="accent1" accent2="accent2" accent3="accent3" accent4="accent4" accent5="accent5" accent6="accent6" hlink="hlink" folHlink="folHlink"/>
  <p:sldLayoutIdLst>
    <p:sldLayoutId id="2147484182"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6B7333-0EFB-4465-9B0A-C52501CDCEC4}" type="datetime1">
              <a:rPr kumimoji="0" lang="sv-SE" sz="105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2021-07-17</a:t>
            </a:fld>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3"/>
    </p:custDataLst>
    <p:extLst>
      <p:ext uri="{BB962C8B-B14F-4D97-AF65-F5344CB8AC3E}">
        <p14:creationId xmlns:p14="http://schemas.microsoft.com/office/powerpoint/2010/main" val="1351759930"/>
      </p:ext>
    </p:extLst>
  </p:cSld>
  <p:clrMap bg1="dk1" tx1="lt1" bg2="dk2" tx2="lt2" accent1="accent1" accent2="accent2" accent3="accent3" accent4="accent4" accent5="accent5" accent6="accent6" hlink="hlink" folHlink="folHlink"/>
  <p:sldLayoutIdLst>
    <p:sldLayoutId id="2147484184"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6B7333-0EFB-4465-9B0A-C52501CDCEC4}" type="datetime1">
              <a:rPr kumimoji="0" lang="sv-SE" sz="105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2021-07-17</a:t>
            </a:fld>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3"/>
    </p:custDataLst>
    <p:extLst>
      <p:ext uri="{BB962C8B-B14F-4D97-AF65-F5344CB8AC3E}">
        <p14:creationId xmlns:p14="http://schemas.microsoft.com/office/powerpoint/2010/main" val="1925229322"/>
      </p:ext>
    </p:extLst>
  </p:cSld>
  <p:clrMap bg1="dk1" tx1="lt1" bg2="dk2" tx2="lt2" accent1="accent1" accent2="accent2" accent3="accent3" accent4="accent4" accent5="accent5" accent6="accent6" hlink="hlink" folHlink="folHlink"/>
  <p:sldLayoutIdLst>
    <p:sldLayoutId id="2147484186"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extLst>
              <a:ext uri="{BEBA8EAE-BF5A-486C-A8C5-ECC9F3942E4B}">
                <a14:imgProps xmlns:a14="http://schemas.microsoft.com/office/drawing/2010/main">
                  <a14:imgLayer r:embed="rId11">
                    <a14:imgEffect>
                      <a14:sharpenSoften amount="25000"/>
                    </a14:imgEffect>
                    <a14:imgEffect>
                      <a14:brightnessContrast bright="22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86B7333-0EFB-4465-9B0A-C52501CDCEC4}" type="datetime1">
              <a:rPr kumimoji="0" lang="sv-SE" sz="105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2021-07-17</a:t>
            </a:fld>
            <a:endParaRPr kumimoji="0" lang="sv-SE"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77D6179-9D4F-9247-ABDE-D082469CF89C}" type="slidenum">
              <a:rPr lang="sv-SE" smtClean="0"/>
              <a:t>‹#›</a:t>
            </a:fld>
            <a:endParaRPr lang="sv-SE"/>
          </a:p>
        </p:txBody>
      </p:sp>
    </p:spTree>
    <p:custDataLst>
      <p:tags r:id="rId9"/>
    </p:custDataLst>
    <p:extLst>
      <p:ext uri="{BB962C8B-B14F-4D97-AF65-F5344CB8AC3E}">
        <p14:creationId xmlns:p14="http://schemas.microsoft.com/office/powerpoint/2010/main" val="2214535709"/>
      </p:ext>
    </p:extLst>
  </p:cSld>
  <p:clrMap bg1="dk1" tx1="lt1" bg2="dk2" tx2="lt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extLst>
              <a:ext uri="{837473B0-CC2E-450A-ABE3-18F120FF3D39}">
                <a1611:picAttrSrcUrl xmlns:a1611="http://schemas.microsoft.com/office/drawing/2016/11/main" r:id="rId1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86B7333-0EFB-4465-9B0A-C52501CDCEC4}" type="datetime1">
              <a:rPr lang="sv-SE" smtClean="0"/>
              <a:t>2021-07-17</a:t>
            </a:fld>
            <a:endParaRPr lang="sv-SE"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77D6179-9D4F-9247-ABDE-D082469CF89C}" type="slidenum">
              <a:rPr lang="sv-SE" smtClean="0"/>
              <a:t>‹#›</a:t>
            </a:fld>
            <a:endParaRPr lang="sv-SE"/>
          </a:p>
        </p:txBody>
      </p:sp>
    </p:spTree>
    <p:custDataLst>
      <p:tags r:id="rId11"/>
    </p:custDataLst>
    <p:extLst>
      <p:ext uri="{BB962C8B-B14F-4D97-AF65-F5344CB8AC3E}">
        <p14:creationId xmlns:p14="http://schemas.microsoft.com/office/powerpoint/2010/main" val="3946100654"/>
      </p:ext>
    </p:extLst>
  </p:cSld>
  <p:clrMap bg1="dk1" tx1="lt1" bg2="dk2" tx2="lt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8.xml"/><Relationship Id="rId1" Type="http://schemas.openxmlformats.org/officeDocument/2006/relationships/tags" Target="../tags/tag40.xml"/></Relationships>
</file>

<file path=ppt/slides/_rels/slide1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8.xml"/><Relationship Id="rId1" Type="http://schemas.openxmlformats.org/officeDocument/2006/relationships/tags" Target="../tags/tag4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4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3.xml"/></Relationships>
</file>

<file path=ppt/slides/_rels/slide1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8.xml"/><Relationship Id="rId1" Type="http://schemas.openxmlformats.org/officeDocument/2006/relationships/tags" Target="../tags/tag4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4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8.xml"/><Relationship Id="rId1" Type="http://schemas.openxmlformats.org/officeDocument/2006/relationships/tags" Target="../tags/tag4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8.xml"/></Relationships>
</file>

<file path=ppt/slides/_rels/slide1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8.xml"/></Relationships>
</file>

<file path=ppt/slides/_rels/slide1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8.xml"/></Relationships>
</file>

<file path=ppt/slides/_rels/slide1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ags" Target="../tags/tag46.xml"/></Relationships>
</file>

<file path=ppt/slides/_rels/slide1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8.xml"/></Relationships>
</file>

<file path=ppt/slides/_rels/slide1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8.xml"/></Relationships>
</file>

<file path=ppt/slides/_rels/slide17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8.xml"/></Relationships>
</file>

<file path=ppt/slides/_rels/slide17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8.xml"/></Relationships>
</file>

<file path=ppt/slides/_rels/slide1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8.xml"/></Relationships>
</file>

<file path=ppt/slides/_rels/slide17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8.xml"/></Relationships>
</file>

<file path=ppt/slides/_rels/slide17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8.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8.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8.xml"/><Relationship Id="rId1" Type="http://schemas.openxmlformats.org/officeDocument/2006/relationships/tags" Target="../tags/tag3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ags" Target="../tags/tag4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4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ags" Target="../tags/tag4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5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ags" Target="../tags/tag5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5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ags" Target="../tags/tag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8.xml"/><Relationship Id="rId1" Type="http://schemas.openxmlformats.org/officeDocument/2006/relationships/tags" Target="../tags/tag3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8.xml"/><Relationship Id="rId1" Type="http://schemas.openxmlformats.org/officeDocument/2006/relationships/tags" Target="../tags/tag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8.xml"/><Relationship Id="rId1" Type="http://schemas.openxmlformats.org/officeDocument/2006/relationships/tags" Target="../tags/tag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8.xml"/><Relationship Id="rId4" Type="http://schemas.microsoft.com/office/2007/relationships/hdphoto" Target="../media/hdphoto4.wdp"/></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8.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8.xml"/><Relationship Id="rId1" Type="http://schemas.openxmlformats.org/officeDocument/2006/relationships/tags" Target="../tags/tag3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8.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8.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8.xml"/><Relationship Id="rId5" Type="http://schemas.openxmlformats.org/officeDocument/2006/relationships/image" Target="../media/image20.png"/><Relationship Id="rId4" Type="http://schemas.openxmlformats.org/officeDocument/2006/relationships/image" Target="../media/image1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8.xml"/><Relationship Id="rId5" Type="http://schemas.openxmlformats.org/officeDocument/2006/relationships/image" Target="../media/image24.png"/><Relationship Id="rId4" Type="http://schemas.openxmlformats.org/officeDocument/2006/relationships/image" Target="../media/image2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8.xml"/></Relationships>
</file>

<file path=ppt/slides/_rels/slide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8.xml"/></Relationships>
</file>

<file path=ppt/slides/_rels/slide8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8.xml"/></Relationships>
</file>

<file path=ppt/slides/_rels/slide8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8.xml"/></Relationships>
</file>

<file path=ppt/slides/_rels/slide8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8.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3.xml"/></Relationships>
</file>

<file path=ppt/slides/_rels/slide9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1">
                <a:lumMod val="50000"/>
              </a:schemeClr>
            </a:gs>
            <a:gs pos="0">
              <a:schemeClr val="accent1">
                <a:lumMod val="50000"/>
              </a:schemeClr>
            </a:gs>
            <a:gs pos="50000">
              <a:schemeClr val="accent1">
                <a:lumMod val="75000"/>
              </a:schemeClr>
            </a:gs>
            <a:gs pos="47000">
              <a:schemeClr val="accent3">
                <a:lumMod val="60000"/>
                <a:lumOff val="40000"/>
              </a:schemeClr>
            </a:gs>
            <a:gs pos="49000">
              <a:schemeClr val="bg2">
                <a:shade val="78000"/>
                <a:hueMod val="44000"/>
                <a:satMod val="200000"/>
                <a:lumMod val="69000"/>
              </a:schemeClr>
            </a:gs>
          </a:gsLst>
          <a:lin ang="135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228D25-C2E6-42A4-BD4B-B2AF3073EFE8}"/>
              </a:ext>
            </a:extLst>
          </p:cNvPr>
          <p:cNvSpPr>
            <a:spLocks noGrp="1"/>
          </p:cNvSpPr>
          <p:nvPr>
            <p:ph type="ctrTitle"/>
          </p:nvPr>
        </p:nvSpPr>
        <p:spPr>
          <a:xfrm>
            <a:off x="680322" y="1005840"/>
            <a:ext cx="8144134" cy="3100939"/>
          </a:xfrm>
        </p:spPr>
        <p:txBody>
          <a:bodyPr/>
          <a:lstStyle/>
          <a:p>
            <a:r>
              <a:rPr lang="sv-SE" dirty="0"/>
              <a:t> </a:t>
            </a:r>
            <a:r>
              <a:rPr lang="ar-SA" dirty="0"/>
              <a:t>  </a:t>
            </a:r>
            <a:r>
              <a:rPr lang="ar-SA" sz="2800" dirty="0"/>
              <a:t>بسم الله الرحمن الرحيم</a:t>
            </a:r>
            <a:br>
              <a:rPr lang="ar-SA" dirty="0"/>
            </a:br>
            <a:r>
              <a:rPr lang="sv-SE" sz="3200" dirty="0">
                <a:solidFill>
                  <a:prstClr val="white"/>
                </a:solidFill>
              </a:rPr>
              <a:t>Det arabiska språket</a:t>
            </a:r>
            <a:br>
              <a:rPr lang="sv-SE" sz="3200" dirty="0">
                <a:solidFill>
                  <a:prstClr val="white"/>
                </a:solidFill>
              </a:rPr>
            </a:br>
            <a:r>
              <a:rPr lang="sv-SE" sz="3200" dirty="0">
                <a:solidFill>
                  <a:prstClr val="white"/>
                </a:solidFill>
              </a:rPr>
              <a:t>-</a:t>
            </a:r>
            <a:r>
              <a:rPr lang="sv-SE" sz="2800" dirty="0">
                <a:solidFill>
                  <a:prstClr val="white"/>
                </a:solidFill>
              </a:rPr>
              <a:t>En introduktionskurs</a:t>
            </a:r>
            <a:endParaRPr lang="sv-SE" dirty="0"/>
          </a:p>
        </p:txBody>
      </p:sp>
      <p:sp>
        <p:nvSpPr>
          <p:cNvPr id="3" name="Underrubrik 2">
            <a:extLst>
              <a:ext uri="{FF2B5EF4-FFF2-40B4-BE49-F238E27FC236}">
                <a16:creationId xmlns:a16="http://schemas.microsoft.com/office/drawing/2014/main" id="{8F9025BA-3C5D-4149-8F69-93FE1FDD5565}"/>
              </a:ext>
            </a:extLst>
          </p:cNvPr>
          <p:cNvSpPr>
            <a:spLocks noGrp="1"/>
          </p:cNvSpPr>
          <p:nvPr>
            <p:ph type="subTitle" idx="1"/>
          </p:nvPr>
        </p:nvSpPr>
        <p:spPr>
          <a:xfrm>
            <a:off x="980419" y="4518385"/>
            <a:ext cx="9446815" cy="2272940"/>
          </a:xfrm>
        </p:spPr>
        <p:txBody>
          <a:bodyPr>
            <a:normAutofit fontScale="55000" lnSpcReduction="20000"/>
          </a:bodyPr>
          <a:lstStyle/>
          <a:p>
            <a:r>
              <a:rPr lang="ar-SA" sz="4400" dirty="0">
                <a:solidFill>
                  <a:schemeClr val="tx1"/>
                </a:solidFill>
              </a:rPr>
              <a:t>   </a:t>
            </a:r>
            <a:r>
              <a:rPr lang="sv-SE" sz="4400" dirty="0">
                <a:solidFill>
                  <a:schemeClr val="tx1"/>
                </a:solidFill>
              </a:rPr>
              <a:t>            </a:t>
            </a:r>
            <a:r>
              <a:rPr lang="ar-SA" sz="4400" dirty="0">
                <a:solidFill>
                  <a:schemeClr val="tx1"/>
                </a:solidFill>
              </a:rPr>
              <a:t>   </a:t>
            </a:r>
            <a:r>
              <a:rPr lang="sv-SE" sz="4400" dirty="0">
                <a:solidFill>
                  <a:schemeClr val="tx1"/>
                </a:solidFill>
              </a:rPr>
              <a:t>    Mustafa Abu Adam</a:t>
            </a:r>
            <a:r>
              <a:rPr lang="ar-SA" sz="4400" dirty="0">
                <a:solidFill>
                  <a:schemeClr val="tx1"/>
                </a:solidFill>
              </a:rPr>
              <a:t>       </a:t>
            </a:r>
            <a:r>
              <a:rPr lang="sv-SE" sz="4400" dirty="0">
                <a:solidFill>
                  <a:schemeClr val="tx1"/>
                </a:solidFill>
              </a:rPr>
              <a:t>       </a:t>
            </a:r>
            <a:r>
              <a:rPr lang="ar-SA" sz="4400" dirty="0">
                <a:solidFill>
                  <a:schemeClr val="tx1"/>
                </a:solidFill>
              </a:rPr>
              <a:t> </a:t>
            </a:r>
            <a:endParaRPr lang="sv-SE" sz="4400" dirty="0">
              <a:solidFill>
                <a:schemeClr val="tx1"/>
              </a:solidFill>
            </a:endParaRPr>
          </a:p>
          <a:p>
            <a:r>
              <a:rPr lang="sv-SE" sz="3600" dirty="0">
                <a:solidFill>
                  <a:schemeClr val="tx1"/>
                </a:solidFill>
              </a:rPr>
              <a:t>   </a:t>
            </a:r>
            <a:r>
              <a:rPr lang="ar-SA" sz="3600" dirty="0">
                <a:solidFill>
                  <a:schemeClr val="tx1"/>
                </a:solidFill>
              </a:rPr>
              <a:t> </a:t>
            </a:r>
            <a:r>
              <a:rPr lang="sv-SE" sz="3600" dirty="0">
                <a:solidFill>
                  <a:schemeClr val="tx1"/>
                </a:solidFill>
              </a:rPr>
              <a:t>Arabiskacentret.se</a:t>
            </a:r>
            <a:r>
              <a:rPr lang="ar-SA" sz="3600" dirty="0">
                <a:solidFill>
                  <a:schemeClr val="tx1"/>
                </a:solidFill>
              </a:rPr>
              <a:t>         </a:t>
            </a:r>
            <a:r>
              <a:rPr lang="sv-SE" sz="3600" dirty="0">
                <a:solidFill>
                  <a:schemeClr val="tx1"/>
                </a:solidFill>
              </a:rPr>
              <a:t>          </a:t>
            </a:r>
            <a:r>
              <a:rPr lang="ar-SA" sz="3600" dirty="0">
                <a:solidFill>
                  <a:schemeClr val="tx1"/>
                </a:solidFill>
              </a:rPr>
              <a:t>    </a:t>
            </a:r>
            <a:endParaRPr lang="sv-SE" sz="3600" dirty="0">
              <a:solidFill>
                <a:schemeClr val="tx1"/>
              </a:solidFill>
            </a:endParaRPr>
          </a:p>
          <a:p>
            <a:r>
              <a:rPr lang="sv-SE" sz="3300" dirty="0">
                <a:solidFill>
                  <a:schemeClr val="tx1"/>
                </a:solidFill>
              </a:rPr>
              <a:t>   </a:t>
            </a:r>
            <a:r>
              <a:rPr lang="ar-SA" sz="3300" dirty="0">
                <a:solidFill>
                  <a:schemeClr val="tx1"/>
                </a:solidFill>
              </a:rPr>
              <a:t>  </a:t>
            </a:r>
            <a:r>
              <a:rPr lang="sv-SE" sz="3300" dirty="0">
                <a:solidFill>
                  <a:schemeClr val="tx1"/>
                </a:solidFill>
              </a:rPr>
              <a:t>  Arabiskacentret@gmail.com</a:t>
            </a:r>
            <a:r>
              <a:rPr lang="ar-SA" sz="3300" dirty="0">
                <a:solidFill>
                  <a:schemeClr val="tx1"/>
                </a:solidFill>
              </a:rPr>
              <a:t>   </a:t>
            </a:r>
            <a:r>
              <a:rPr lang="sv-SE" sz="3300" dirty="0">
                <a:solidFill>
                  <a:schemeClr val="tx1"/>
                </a:solidFill>
              </a:rPr>
              <a:t>      </a:t>
            </a:r>
            <a:r>
              <a:rPr lang="ar-SA" sz="3300" dirty="0">
                <a:solidFill>
                  <a:schemeClr val="tx1"/>
                </a:solidFill>
              </a:rPr>
              <a:t>     </a:t>
            </a:r>
            <a:endParaRPr lang="sv-SE" sz="3300" dirty="0">
              <a:solidFill>
                <a:schemeClr val="tx1"/>
              </a:solidFill>
            </a:endParaRPr>
          </a:p>
          <a:p>
            <a:endParaRPr lang="sv-SE" dirty="0"/>
          </a:p>
          <a:p>
            <a:endParaRPr lang="sv-SE" dirty="0"/>
          </a:p>
          <a:p>
            <a:endParaRPr lang="sv-SE" dirty="0"/>
          </a:p>
          <a:p>
            <a:r>
              <a:rPr lang="sv-SE" dirty="0">
                <a:solidFill>
                  <a:schemeClr val="tx1"/>
                </a:solidFill>
              </a:rPr>
              <a:t>Uppdaterad</a:t>
            </a:r>
            <a:endParaRPr lang="sv-SE" sz="1700" dirty="0">
              <a:solidFill>
                <a:schemeClr val="tx1"/>
              </a:solidFill>
            </a:endParaRPr>
          </a:p>
          <a:p>
            <a:r>
              <a:rPr lang="sv-SE"/>
              <a:t> </a:t>
            </a:r>
            <a:r>
              <a:rPr lang="sv-SE">
                <a:solidFill>
                  <a:schemeClr val="tx1"/>
                </a:solidFill>
              </a:rPr>
              <a:t>2020-03-19</a:t>
            </a:r>
            <a:endParaRPr lang="sv-SE" dirty="0">
              <a:solidFill>
                <a:schemeClr val="tx1"/>
              </a:solidFill>
            </a:endParaRPr>
          </a:p>
        </p:txBody>
      </p:sp>
      <p:sp>
        <p:nvSpPr>
          <p:cNvPr id="4" name="Platshållare för bildnummer 3">
            <a:extLst>
              <a:ext uri="{FF2B5EF4-FFF2-40B4-BE49-F238E27FC236}">
                <a16:creationId xmlns:a16="http://schemas.microsoft.com/office/drawing/2014/main" id="{68B3A5E2-6D47-491E-81BB-09141210F4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pic>
        <p:nvPicPr>
          <p:cNvPr id="5" name="Bildobjekt 4">
            <a:extLst>
              <a:ext uri="{FF2B5EF4-FFF2-40B4-BE49-F238E27FC236}">
                <a16:creationId xmlns:a16="http://schemas.microsoft.com/office/drawing/2014/main" id="{C84D997D-8253-412B-9025-31AED7FFE4B5}"/>
              </a:ext>
            </a:extLst>
          </p:cNvPr>
          <p:cNvPicPr>
            <a:picLocks noChangeAspect="1"/>
          </p:cNvPicPr>
          <p:nvPr/>
        </p:nvPicPr>
        <p:blipFill rotWithShape="1">
          <a:blip r:embed="rId2"/>
          <a:srcRect r="31531" b="20329"/>
          <a:stretch/>
        </p:blipFill>
        <p:spPr>
          <a:xfrm>
            <a:off x="10582275" y="6271407"/>
            <a:ext cx="1370565" cy="377044"/>
          </a:xfrm>
          <a:prstGeom prst="rect">
            <a:avLst/>
          </a:prstGeom>
        </p:spPr>
      </p:pic>
    </p:spTree>
    <p:extLst>
      <p:ext uri="{BB962C8B-B14F-4D97-AF65-F5344CB8AC3E}">
        <p14:creationId xmlns:p14="http://schemas.microsoft.com/office/powerpoint/2010/main" val="4139661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003B87-45D7-4ABB-8E3E-0F3437E9CB8C}"/>
              </a:ext>
            </a:extLst>
          </p:cNvPr>
          <p:cNvSpPr>
            <a:spLocks noGrp="1"/>
          </p:cNvSpPr>
          <p:nvPr>
            <p:ph type="title"/>
          </p:nvPr>
        </p:nvSpPr>
        <p:spPr/>
        <p:txBody>
          <a:bodyPr/>
          <a:lstStyle/>
          <a:p>
            <a:r>
              <a:rPr lang="sv-SE" dirty="0"/>
              <a:t>Allmän information kring arabiska som språk</a:t>
            </a:r>
            <a:br>
              <a:rPr lang="sv-SE" dirty="0"/>
            </a:br>
            <a:r>
              <a:rPr lang="sv-SE" dirty="0"/>
              <a:t>(2c)</a:t>
            </a:r>
          </a:p>
        </p:txBody>
      </p:sp>
      <p:sp>
        <p:nvSpPr>
          <p:cNvPr id="3" name="Platshållare för innehåll 2">
            <a:extLst>
              <a:ext uri="{FF2B5EF4-FFF2-40B4-BE49-F238E27FC236}">
                <a16:creationId xmlns:a16="http://schemas.microsoft.com/office/drawing/2014/main" id="{51996007-14B8-4460-8895-296DAB8ABEC5}"/>
              </a:ext>
            </a:extLst>
          </p:cNvPr>
          <p:cNvSpPr>
            <a:spLocks noGrp="1"/>
          </p:cNvSpPr>
          <p:nvPr>
            <p:ph idx="1"/>
          </p:nvPr>
        </p:nvSpPr>
        <p:spPr>
          <a:xfrm>
            <a:off x="314325" y="2171700"/>
            <a:ext cx="11569281" cy="4486275"/>
          </a:xfrm>
        </p:spPr>
        <p:txBody>
          <a:bodyPr/>
          <a:lstStyle/>
          <a:p>
            <a:pPr marL="0" indent="0">
              <a:buNone/>
            </a:pPr>
            <a:r>
              <a:rPr lang="sv-SE" dirty="0"/>
              <a:t>..så vilken kategori är bäst att lära sig?</a:t>
            </a:r>
          </a:p>
          <a:p>
            <a:pPr marL="0" indent="0">
              <a:buNone/>
            </a:pPr>
            <a:r>
              <a:rPr lang="sv-SE" dirty="0"/>
              <a:t>Det beror på elevens mål och syften med sina arabiskastudier. Varför vill du lära dig arabiska? Är det för att få en bättre förståelse av Koranen och </a:t>
            </a:r>
            <a:r>
              <a:rPr lang="sv-SE" dirty="0" err="1"/>
              <a:t>Sunnah</a:t>
            </a:r>
            <a:r>
              <a:rPr lang="sv-SE" dirty="0"/>
              <a:t> (profetiska traditioner)? Är det för att göra affärer i ett visst arabiskt land? Är det för att kunna kommunicera med ens partners arabisktalande familj?</a:t>
            </a:r>
          </a:p>
          <a:p>
            <a:pPr marL="0" indent="0">
              <a:buNone/>
            </a:pPr>
            <a:endParaRPr lang="sv-SE" dirty="0"/>
          </a:p>
          <a:p>
            <a:pPr marL="0" indent="0">
              <a:buNone/>
            </a:pPr>
            <a:r>
              <a:rPr lang="sv-SE" dirty="0"/>
              <a:t>Rent strategiskt kan man ha i åtanke att: kan man standardarabiska (</a:t>
            </a:r>
            <a:r>
              <a:rPr lang="sv-SE" i="1" dirty="0" err="1"/>
              <a:t>Fushah</a:t>
            </a:r>
            <a:r>
              <a:rPr lang="sv-SE" dirty="0"/>
              <a:t>), så kan man i princip kommunicera med varenda arab. Den är väldigt omfattande på så vis. Däremot måste vi betona att syftet med denna kurs, och kommande kurser är för att förbättra ens islam. Resten är bonusar. </a:t>
            </a:r>
            <a:r>
              <a:rPr lang="sv-SE" u="sng" dirty="0"/>
              <a:t>Vårt fokus är både klassisk- och standardarabiska</a:t>
            </a:r>
            <a:r>
              <a:rPr lang="sv-SE" dirty="0"/>
              <a:t>. Vill man, så kan man därefter enkelt lära sig dialekterna, och på så vis få ta del av samtliga aspekter av </a:t>
            </a:r>
            <a:r>
              <a:rPr lang="ar-SA" dirty="0"/>
              <a:t>الْعَرَبِيَّةُ</a:t>
            </a:r>
            <a:r>
              <a:rPr lang="sv-SE" dirty="0"/>
              <a:t>. </a:t>
            </a:r>
          </a:p>
        </p:txBody>
      </p:sp>
      <p:sp>
        <p:nvSpPr>
          <p:cNvPr id="4" name="Platshållare för bildnummer 3">
            <a:extLst>
              <a:ext uri="{FF2B5EF4-FFF2-40B4-BE49-F238E27FC236}">
                <a16:creationId xmlns:a16="http://schemas.microsoft.com/office/drawing/2014/main" id="{2A8D3967-7CFB-40AF-8916-68A6F942F183}"/>
              </a:ext>
            </a:extLst>
          </p:cNvPr>
          <p:cNvSpPr>
            <a:spLocks noGrp="1"/>
          </p:cNvSpPr>
          <p:nvPr>
            <p:ph type="sldNum" sz="quarter" idx="12"/>
          </p:nvPr>
        </p:nvSpPr>
        <p:spPr/>
        <p:txBody>
          <a:bodyPr/>
          <a:lstStyle/>
          <a:p>
            <a:fld id="{177D6179-9D4F-9247-ABDE-D082469CF89C}" type="slidenum">
              <a:rPr lang="sv-SE" smtClean="0"/>
              <a:t>10</a:t>
            </a:fld>
            <a:endParaRPr lang="sv-SE"/>
          </a:p>
        </p:txBody>
      </p:sp>
    </p:spTree>
    <p:extLst>
      <p:ext uri="{BB962C8B-B14F-4D97-AF65-F5344CB8AC3E}">
        <p14:creationId xmlns:p14="http://schemas.microsoft.com/office/powerpoint/2010/main" val="1613715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Vers 6</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fld id="{177D6179-9D4F-9247-ABDE-D082469CF89C}" type="slidenum">
              <a:rPr lang="sv-SE" smtClean="0"/>
              <a:t>100</a:t>
            </a:fld>
            <a:endParaRPr lang="sv-SE"/>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000" dirty="0">
              <a:solidFill>
                <a:schemeClr val="bg1"/>
              </a:solidFill>
            </a:endParaRPr>
          </a:p>
          <a:p>
            <a:pPr algn="ctr"/>
            <a:r>
              <a:rPr lang="ar-SA" sz="8000" dirty="0">
                <a:solidFill>
                  <a:schemeClr val="bg1"/>
                </a:solidFill>
              </a:rPr>
              <a:t>اهدِنَا الصِّرَاطَ الْمُسْتَقِيمَ</a:t>
            </a:r>
          </a:p>
          <a:p>
            <a:pPr algn="ctr"/>
            <a:endParaRPr lang="ar-SA" sz="8000" dirty="0">
              <a:solidFill>
                <a:schemeClr val="bg1"/>
              </a:solidFill>
            </a:endParaRPr>
          </a:p>
        </p:txBody>
      </p:sp>
    </p:spTree>
    <p:extLst>
      <p:ext uri="{BB962C8B-B14F-4D97-AF65-F5344CB8AC3E}">
        <p14:creationId xmlns:p14="http://schemas.microsoft.com/office/powerpoint/2010/main" val="1622444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Vers 7a</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fld id="{177D6179-9D4F-9247-ABDE-D082469CF89C}" type="slidenum">
              <a:rPr lang="sv-SE" smtClean="0"/>
              <a:t>101</a:t>
            </a:fld>
            <a:endParaRPr lang="sv-SE"/>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000">
                <a:solidFill>
                  <a:schemeClr val="bg1"/>
                </a:solidFill>
              </a:rPr>
              <a:t>صِرَاطَ الَّذِينَ أَنْعَمْتَ عَلَيْهِمْ</a:t>
            </a:r>
            <a:endParaRPr lang="ar-SA" sz="8000" dirty="0">
              <a:solidFill>
                <a:schemeClr val="bg1"/>
              </a:solidFill>
            </a:endParaRPr>
          </a:p>
        </p:txBody>
      </p:sp>
    </p:spTree>
    <p:extLst>
      <p:ext uri="{BB962C8B-B14F-4D97-AF65-F5344CB8AC3E}">
        <p14:creationId xmlns:p14="http://schemas.microsoft.com/office/powerpoint/2010/main" val="2507062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Vers 7b</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fld id="{177D6179-9D4F-9247-ABDE-D082469CF89C}" type="slidenum">
              <a:rPr lang="sv-SE" smtClean="0"/>
              <a:t>102</a:t>
            </a:fld>
            <a:endParaRPr lang="sv-SE"/>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385762" y="2895600"/>
            <a:ext cx="11420475" cy="267652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000">
                <a:solidFill>
                  <a:schemeClr val="bg1"/>
                </a:solidFill>
              </a:rPr>
              <a:t>غَيْرِ الْمَغْضُوبِ عَلَيْهِمْ وَلاَ الضَّالِّينَ</a:t>
            </a:r>
            <a:endParaRPr lang="ar-SA" sz="8000" dirty="0">
              <a:solidFill>
                <a:schemeClr val="bg1"/>
              </a:solidFill>
            </a:endParaRPr>
          </a:p>
        </p:txBody>
      </p:sp>
    </p:spTree>
    <p:extLst>
      <p:ext uri="{BB962C8B-B14F-4D97-AF65-F5344CB8AC3E}">
        <p14:creationId xmlns:p14="http://schemas.microsoft.com/office/powerpoint/2010/main" val="998829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7F35371-3BF4-4421-923B-48678EE4D92A}"/>
              </a:ext>
            </a:extLst>
          </p:cNvPr>
          <p:cNvSpPr>
            <a:spLocks noGrp="1"/>
          </p:cNvSpPr>
          <p:nvPr>
            <p:ph type="ctrTitle"/>
          </p:nvPr>
        </p:nvSpPr>
        <p:spPr/>
        <p:txBody>
          <a:bodyPr/>
          <a:lstStyle/>
          <a:p>
            <a:r>
              <a:rPr lang="sv-SE" dirty="0"/>
              <a:t>Lektion 25</a:t>
            </a:r>
          </a:p>
        </p:txBody>
      </p:sp>
      <p:sp>
        <p:nvSpPr>
          <p:cNvPr id="6" name="Underrubrik 5">
            <a:extLst>
              <a:ext uri="{FF2B5EF4-FFF2-40B4-BE49-F238E27FC236}">
                <a16:creationId xmlns:a16="http://schemas.microsoft.com/office/drawing/2014/main" id="{65475C49-30E6-4B43-80CE-A0EDAC0B311F}"/>
              </a:ext>
            </a:extLst>
          </p:cNvPr>
          <p:cNvSpPr>
            <a:spLocks noGrp="1"/>
          </p:cNvSpPr>
          <p:nvPr>
            <p:ph type="subTitle" idx="1"/>
          </p:nvPr>
        </p:nvSpPr>
        <p:spPr/>
        <p:txBody>
          <a:bodyPr/>
          <a:lstStyle/>
          <a:p>
            <a:r>
              <a:rPr lang="sv-SE" dirty="0"/>
              <a:t>Kapitlen Al-</a:t>
            </a:r>
            <a:r>
              <a:rPr lang="sv-SE" dirty="0" err="1"/>
              <a:t>Ikhlaas</a:t>
            </a:r>
            <a:r>
              <a:rPr lang="sv-SE" dirty="0"/>
              <a:t>, an-Naas och al-</a:t>
            </a:r>
            <a:r>
              <a:rPr lang="sv-SE" dirty="0" err="1"/>
              <a:t>Falaq</a:t>
            </a:r>
            <a:endParaRPr lang="sv-SE" dirty="0"/>
          </a:p>
        </p:txBody>
      </p:sp>
      <p:sp>
        <p:nvSpPr>
          <p:cNvPr id="4" name="Platshållare för bildnummer 3">
            <a:extLst>
              <a:ext uri="{FF2B5EF4-FFF2-40B4-BE49-F238E27FC236}">
                <a16:creationId xmlns:a16="http://schemas.microsoft.com/office/drawing/2014/main" id="{3E6F0838-736E-4093-A621-491223871DAA}"/>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103</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36071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2027490F-46E2-4F02-B2D8-B8E199002D63}"/>
              </a:ext>
            </a:extLst>
          </p:cNvPr>
          <p:cNvSpPr>
            <a:spLocks noGrp="1"/>
          </p:cNvSpPr>
          <p:nvPr>
            <p:ph type="title"/>
          </p:nvPr>
        </p:nvSpPr>
        <p:spPr/>
        <p:txBody>
          <a:bodyPr/>
          <a:lstStyle/>
          <a:p>
            <a:r>
              <a:rPr lang="sv-SE" dirty="0"/>
              <a:t>Vad lär vi oss här?</a:t>
            </a:r>
          </a:p>
        </p:txBody>
      </p:sp>
      <p:sp>
        <p:nvSpPr>
          <p:cNvPr id="6" name="Platshållare för innehåll 5">
            <a:extLst>
              <a:ext uri="{FF2B5EF4-FFF2-40B4-BE49-F238E27FC236}">
                <a16:creationId xmlns:a16="http://schemas.microsoft.com/office/drawing/2014/main" id="{1B89EA22-EE76-4918-9F17-E11389B53CFF}"/>
              </a:ext>
            </a:extLst>
          </p:cNvPr>
          <p:cNvSpPr>
            <a:spLocks noGrp="1"/>
          </p:cNvSpPr>
          <p:nvPr>
            <p:ph idx="1"/>
          </p:nvPr>
        </p:nvSpPr>
        <p:spPr>
          <a:xfrm>
            <a:off x="276225" y="2114550"/>
            <a:ext cx="11439525" cy="4505325"/>
          </a:xfrm>
        </p:spPr>
        <p:txBody>
          <a:bodyPr/>
          <a:lstStyle/>
          <a:p>
            <a:pPr marL="0" indent="0">
              <a:buNone/>
            </a:pPr>
            <a:r>
              <a:rPr lang="en-GB" dirty="0"/>
              <a:t>Nu </a:t>
            </a:r>
            <a:r>
              <a:rPr lang="en-GB" dirty="0" err="1"/>
              <a:t>är</a:t>
            </a:r>
            <a:r>
              <a:rPr lang="en-GB" dirty="0"/>
              <a:t> det </a:t>
            </a:r>
            <a:r>
              <a:rPr lang="en-GB" dirty="0" err="1"/>
              <a:t>dags</a:t>
            </a:r>
            <a:r>
              <a:rPr lang="en-GB" dirty="0"/>
              <a:t> </a:t>
            </a:r>
            <a:r>
              <a:rPr lang="en-GB" dirty="0" err="1"/>
              <a:t>att</a:t>
            </a:r>
            <a:r>
              <a:rPr lang="en-GB" dirty="0"/>
              <a:t> </a:t>
            </a:r>
            <a:r>
              <a:rPr lang="en-GB" dirty="0" err="1"/>
              <a:t>lära</a:t>
            </a:r>
            <a:r>
              <a:rPr lang="en-GB" dirty="0"/>
              <a:t> sig </a:t>
            </a:r>
            <a:r>
              <a:rPr lang="en-GB" dirty="0" err="1"/>
              <a:t>dem</a:t>
            </a:r>
            <a:r>
              <a:rPr lang="en-GB" dirty="0"/>
              <a:t> </a:t>
            </a:r>
            <a:r>
              <a:rPr lang="sv-SE" dirty="0"/>
              <a:t>tre mest grundläggande kapitlen i Koranen efter al-</a:t>
            </a:r>
            <a:r>
              <a:rPr lang="sv-SE" dirty="0" err="1"/>
              <a:t>Faatihah</a:t>
            </a:r>
            <a:r>
              <a:rPr lang="sv-SE" dirty="0"/>
              <a:t>. Vi kommer, såsom vi gjorde med al-</a:t>
            </a:r>
            <a:r>
              <a:rPr lang="sv-SE" dirty="0" err="1"/>
              <a:t>Faatihah</a:t>
            </a:r>
            <a:r>
              <a:rPr lang="sv-SE" dirty="0"/>
              <a:t>, att lära oss:</a:t>
            </a:r>
          </a:p>
          <a:p>
            <a:pPr marL="457200" indent="-457200">
              <a:buAutoNum type="arabicPeriod"/>
            </a:pPr>
            <a:r>
              <a:rPr lang="sv-SE" dirty="0"/>
              <a:t>Hur man läser kapitlen korrekt.</a:t>
            </a:r>
          </a:p>
          <a:p>
            <a:pPr marL="457200" indent="-457200">
              <a:buAutoNum type="arabicPeriod"/>
            </a:pPr>
            <a:r>
              <a:rPr lang="sv-SE" dirty="0"/>
              <a:t>Några av dem vanligaste felen.</a:t>
            </a:r>
          </a:p>
          <a:p>
            <a:pPr marL="457200" indent="-457200">
              <a:buAutoNum type="arabicPeriod"/>
            </a:pPr>
            <a:r>
              <a:rPr lang="sv-SE" dirty="0"/>
              <a:t>Betydelserna för respektive kapitel.</a:t>
            </a:r>
          </a:p>
          <a:p>
            <a:pPr marL="457200" indent="-457200">
              <a:buAutoNum type="arabicPeriod"/>
            </a:pPr>
            <a:endParaRPr lang="sv-SE" dirty="0"/>
          </a:p>
        </p:txBody>
      </p:sp>
      <p:sp>
        <p:nvSpPr>
          <p:cNvPr id="4" name="Platshållare för bildnummer 3">
            <a:extLst>
              <a:ext uri="{FF2B5EF4-FFF2-40B4-BE49-F238E27FC236}">
                <a16:creationId xmlns:a16="http://schemas.microsoft.com/office/drawing/2014/main" id="{D857BB6C-8EBD-4EB0-940B-C8E6025B5F4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104</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02482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80D693C8-E85F-4A0B-95E3-FC81ABB8A15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105</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pic>
        <p:nvPicPr>
          <p:cNvPr id="6" name="Bildobjekt 5" descr="En bild som visar text, skärmbild&#10;&#10;Automatiskt genererad beskrivning">
            <a:extLst>
              <a:ext uri="{FF2B5EF4-FFF2-40B4-BE49-F238E27FC236}">
                <a16:creationId xmlns:a16="http://schemas.microsoft.com/office/drawing/2014/main" id="{E776FE92-8DA7-4A6F-A164-EA505CB0B407}"/>
              </a:ext>
            </a:extLst>
          </p:cNvPr>
          <p:cNvPicPr>
            <a:picLocks noChangeAspect="1"/>
          </p:cNvPicPr>
          <p:nvPr/>
        </p:nvPicPr>
        <p:blipFill>
          <a:blip r:embed="rId2"/>
          <a:stretch>
            <a:fillRect/>
          </a:stretch>
        </p:blipFill>
        <p:spPr>
          <a:xfrm>
            <a:off x="800100" y="214293"/>
            <a:ext cx="8886971" cy="657079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67953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Vers 1</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a:ln>
                  <a:noFill/>
                </a:ln>
                <a:solidFill>
                  <a:prstClr val="black"/>
                </a:solidFill>
                <a:effectLst/>
                <a:uLnTx/>
                <a:uFillTx/>
                <a:latin typeface="Trebuchet MS" panose="020B0603020202020204"/>
                <a:ea typeface="+mn-ea"/>
                <a:cs typeface="+mn-cs"/>
              </a:rPr>
              <a:t>قُلْ هُوَ اللَّهُ أَحَدٌ</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28426854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Vers </a:t>
            </a:r>
            <a:r>
              <a:rPr lang="ar-SA" dirty="0"/>
              <a:t>2</a:t>
            </a:r>
            <a:endParaRPr lang="sv-SE" dirty="0"/>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107</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 اللَّهُ الصَّمَدُ</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12148560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Vers </a:t>
            </a:r>
            <a:r>
              <a:rPr lang="ar-SA" dirty="0"/>
              <a:t>3</a:t>
            </a:r>
            <a:endParaRPr lang="sv-SE" dirty="0"/>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108</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 لَمْ يَلِدْ وَلَمْ يُولَدْ</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2965590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Vers 4</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109</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وَلَمْ يَكُن لَّهُ كُفُوًا أَحَدٌ </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2296923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B0C95D2D-AF79-44A3-B45D-95C050BD1ED3}"/>
              </a:ext>
            </a:extLst>
          </p:cNvPr>
          <p:cNvSpPr/>
          <p:nvPr/>
        </p:nvSpPr>
        <p:spPr>
          <a:xfrm>
            <a:off x="152400" y="4057650"/>
            <a:ext cx="11610975" cy="2543175"/>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5BB49B9-23A2-4EB3-9A00-23BB77367449}"/>
              </a:ext>
            </a:extLst>
          </p:cNvPr>
          <p:cNvSpPr>
            <a:spLocks noGrp="1"/>
          </p:cNvSpPr>
          <p:nvPr>
            <p:ph type="title"/>
          </p:nvPr>
        </p:nvSpPr>
        <p:spPr/>
        <p:txBody>
          <a:bodyPr/>
          <a:lstStyle/>
          <a:p>
            <a:r>
              <a:rPr lang="sv-SE" dirty="0"/>
              <a:t>Kopplingen mellan islam och arabiska</a:t>
            </a:r>
          </a:p>
        </p:txBody>
      </p:sp>
      <p:sp>
        <p:nvSpPr>
          <p:cNvPr id="3" name="Platshållare för innehåll 2">
            <a:extLst>
              <a:ext uri="{FF2B5EF4-FFF2-40B4-BE49-F238E27FC236}">
                <a16:creationId xmlns:a16="http://schemas.microsoft.com/office/drawing/2014/main" id="{060DF10F-BECB-44F2-855E-B9F7357CF3AF}"/>
              </a:ext>
            </a:extLst>
          </p:cNvPr>
          <p:cNvSpPr>
            <a:spLocks noGrp="1"/>
          </p:cNvSpPr>
          <p:nvPr>
            <p:ph idx="1"/>
          </p:nvPr>
        </p:nvSpPr>
        <p:spPr>
          <a:xfrm>
            <a:off x="269507" y="2107933"/>
            <a:ext cx="11614099" cy="4397642"/>
          </a:xfrm>
        </p:spPr>
        <p:txBody>
          <a:bodyPr>
            <a:normAutofit fontScale="85000" lnSpcReduction="20000"/>
          </a:bodyPr>
          <a:lstStyle/>
          <a:p>
            <a:pPr marL="0" indent="0">
              <a:lnSpc>
                <a:spcPct val="110000"/>
              </a:lnSpc>
              <a:buNone/>
            </a:pPr>
            <a:r>
              <a:rPr lang="sv-SE" dirty="0"/>
              <a:t>Arabiska är nyckeln till att förstå islam på ett mer autentiskt sätt. Den gör dig kapabel till att gå direkt till islams källor utan att vara beroende av en mellanhand, en översättare. Dess förståelse förbättrar din koncentration i bönen. Den förbättrar din relation med din skapare, Allah.</a:t>
            </a:r>
            <a:endParaRPr lang="ar-SA" dirty="0"/>
          </a:p>
          <a:p>
            <a:pPr marL="0" indent="0">
              <a:lnSpc>
                <a:spcPct val="110000"/>
              </a:lnSpc>
              <a:buNone/>
            </a:pPr>
            <a:endParaRPr lang="sv-SE" dirty="0"/>
          </a:p>
          <a:p>
            <a:pPr marL="0" indent="0">
              <a:lnSpc>
                <a:spcPct val="110000"/>
              </a:lnSpc>
              <a:buNone/>
            </a:pPr>
            <a:r>
              <a:rPr lang="sv-SE" dirty="0"/>
              <a:t>Den store lärde </a:t>
            </a:r>
            <a:r>
              <a:rPr lang="sv-SE" dirty="0" err="1"/>
              <a:t>Ibn</a:t>
            </a:r>
            <a:r>
              <a:rPr lang="sv-SE" dirty="0"/>
              <a:t> </a:t>
            </a:r>
            <a:r>
              <a:rPr lang="sv-SE" dirty="0" err="1"/>
              <a:t>Taymiyyah</a:t>
            </a:r>
            <a:r>
              <a:rPr lang="sv-SE" dirty="0"/>
              <a:t> (må Allah vara honom barmhärtig) har ett mycket vackert uttalande om arabiskans dygder, och dess koppling till islam:</a:t>
            </a:r>
          </a:p>
          <a:p>
            <a:pPr marL="0" indent="0">
              <a:lnSpc>
                <a:spcPct val="110000"/>
              </a:lnSpc>
              <a:buNone/>
            </a:pPr>
            <a:r>
              <a:rPr lang="sv-SE" dirty="0"/>
              <a:t>”Känn till att när man vänjer sig vid språket, så har det en mycket stark inverkan på intellektet, karaktären och religionen. Det påverkar så pass att det får en att efterlikna dem första från detta samfund av följeslagarna (</a:t>
            </a:r>
            <a:r>
              <a:rPr lang="sv-SE" dirty="0" err="1"/>
              <a:t>Sahhaba</a:t>
            </a:r>
            <a:r>
              <a:rPr lang="sv-SE" dirty="0"/>
              <a:t>) och deras efterföljare, och liknandet av dem förbättrar ens intellekt, religion och karaktär. Det arabiska språket hör till religionen, och att ha kunskap i det är en förpliktad obligation. Detta eftersom förståelsen av Koranen och </a:t>
            </a:r>
            <a:r>
              <a:rPr lang="sv-SE" dirty="0" err="1"/>
              <a:t>Sunnah</a:t>
            </a:r>
            <a:r>
              <a:rPr lang="sv-SE" dirty="0"/>
              <a:t> är en plikt (för varje muslim), och Koranen och </a:t>
            </a:r>
            <a:r>
              <a:rPr lang="sv-SE" dirty="0" err="1"/>
              <a:t>Sunnah</a:t>
            </a:r>
            <a:r>
              <a:rPr lang="sv-SE" dirty="0"/>
              <a:t> förstås på arabiska , och det som krävs för att uppfylla en obligation, blir i sig självt obligatoriskt.”                                                                                                (</a:t>
            </a:r>
            <a:r>
              <a:rPr lang="sv-SE" dirty="0" err="1"/>
              <a:t>Iqtida</a:t>
            </a:r>
            <a:r>
              <a:rPr lang="sv-SE" dirty="0"/>
              <a:t>' as-</a:t>
            </a:r>
            <a:r>
              <a:rPr lang="sv-SE" dirty="0" err="1"/>
              <a:t>sirāt</a:t>
            </a:r>
            <a:r>
              <a:rPr lang="sv-SE" dirty="0"/>
              <a:t> </a:t>
            </a:r>
            <a:r>
              <a:rPr lang="sv-SE" dirty="0" err="1"/>
              <a:t>almustaqīm</a:t>
            </a:r>
            <a:r>
              <a:rPr lang="sv-SE" dirty="0"/>
              <a:t> sida 207)</a:t>
            </a:r>
          </a:p>
        </p:txBody>
      </p:sp>
      <p:sp>
        <p:nvSpPr>
          <p:cNvPr id="4" name="Platshållare för bildnummer 3">
            <a:extLst>
              <a:ext uri="{FF2B5EF4-FFF2-40B4-BE49-F238E27FC236}">
                <a16:creationId xmlns:a16="http://schemas.microsoft.com/office/drawing/2014/main" id="{F16354E5-3CD3-4010-BFE9-903FD0B4ABCD}"/>
              </a:ext>
            </a:extLst>
          </p:cNvPr>
          <p:cNvSpPr>
            <a:spLocks noGrp="1"/>
          </p:cNvSpPr>
          <p:nvPr>
            <p:ph type="sldNum" sz="quarter" idx="12"/>
          </p:nvPr>
        </p:nvSpPr>
        <p:spPr/>
        <p:txBody>
          <a:bodyPr/>
          <a:lstStyle/>
          <a:p>
            <a:fld id="{177D6179-9D4F-9247-ABDE-D082469CF89C}" type="slidenum">
              <a:rPr lang="sv-SE" smtClean="0"/>
              <a:t>11</a:t>
            </a:fld>
            <a:endParaRPr lang="sv-SE"/>
          </a:p>
        </p:txBody>
      </p:sp>
    </p:spTree>
    <p:custDataLst>
      <p:tags r:id="rId1"/>
    </p:custDataLst>
    <p:extLst>
      <p:ext uri="{BB962C8B-B14F-4D97-AF65-F5344CB8AC3E}">
        <p14:creationId xmlns:p14="http://schemas.microsoft.com/office/powerpoint/2010/main" val="326208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DA5B644F-1D66-45D6-B35F-F2F54E746CB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110</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pic>
        <p:nvPicPr>
          <p:cNvPr id="6" name="Bildobjekt 5">
            <a:extLst>
              <a:ext uri="{FF2B5EF4-FFF2-40B4-BE49-F238E27FC236}">
                <a16:creationId xmlns:a16="http://schemas.microsoft.com/office/drawing/2014/main" id="{DE425A63-D75C-4981-AC42-FE9E43C2C6AB}"/>
              </a:ext>
            </a:extLst>
          </p:cNvPr>
          <p:cNvPicPr>
            <a:picLocks noChangeAspect="1"/>
          </p:cNvPicPr>
          <p:nvPr/>
        </p:nvPicPr>
        <p:blipFill>
          <a:blip r:embed="rId2"/>
          <a:stretch>
            <a:fillRect/>
          </a:stretch>
        </p:blipFill>
        <p:spPr>
          <a:xfrm>
            <a:off x="647700" y="126363"/>
            <a:ext cx="9347389" cy="660527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063146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Vers 1</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قُلْ أَعُوذُ بِرَبِّ الْفَلَقِ </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3810758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Vers 2</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مِن شَرِّ مَا خَلَقَ</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1448173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Vers 3</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113</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وَمِن شَرِّ غَاسِقٍ إِذَا وَقَبَ</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2578336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Vers 4</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114</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 وَمِن شَرِّ النَّفَّاثَاتِ فِي الْعُقَدِ</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699286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Vers 5</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115</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وَمِن شَرِّ حَاسِدٍ إِذَا حَسَدَ</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2773607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8516F725-6870-4875-9684-8E0E1B45F55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116</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pic>
        <p:nvPicPr>
          <p:cNvPr id="6" name="Platshållare för innehåll 5">
            <a:extLst>
              <a:ext uri="{FF2B5EF4-FFF2-40B4-BE49-F238E27FC236}">
                <a16:creationId xmlns:a16="http://schemas.microsoft.com/office/drawing/2014/main" id="{498EAF86-CB21-43B9-91B3-D96FE396FD30}"/>
              </a:ext>
            </a:extLst>
          </p:cNvPr>
          <p:cNvPicPr>
            <a:picLocks noGrp="1" noChangeAspect="1"/>
          </p:cNvPicPr>
          <p:nvPr>
            <p:ph idx="4294967295"/>
          </p:nvPr>
        </p:nvPicPr>
        <p:blipFill>
          <a:blip r:embed="rId2"/>
          <a:stretch>
            <a:fillRect/>
          </a:stretch>
        </p:blipFill>
        <p:spPr>
          <a:xfrm>
            <a:off x="762000" y="136525"/>
            <a:ext cx="9363075" cy="65849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52792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Vers 1</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117</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قُلْ أَعُوذُ بِرَبِّ النَّاسِ</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730086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Vers 2</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118</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مَلِكِ النَّاسِ</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3077396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Vers 3</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 إِلَٰهِ النَّاسِ</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2460187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EFBD90-C86C-47D9-A528-DE76055A5615}"/>
              </a:ext>
            </a:extLst>
          </p:cNvPr>
          <p:cNvSpPr>
            <a:spLocks noGrp="1"/>
          </p:cNvSpPr>
          <p:nvPr>
            <p:ph type="title"/>
          </p:nvPr>
        </p:nvSpPr>
        <p:spPr/>
        <p:txBody>
          <a:bodyPr/>
          <a:lstStyle/>
          <a:p>
            <a:r>
              <a:rPr lang="sv-SE" dirty="0"/>
              <a:t>Ett personligt råd inför start</a:t>
            </a:r>
          </a:p>
        </p:txBody>
      </p:sp>
      <p:sp>
        <p:nvSpPr>
          <p:cNvPr id="3" name="Platshållare för innehåll 2">
            <a:extLst>
              <a:ext uri="{FF2B5EF4-FFF2-40B4-BE49-F238E27FC236}">
                <a16:creationId xmlns:a16="http://schemas.microsoft.com/office/drawing/2014/main" id="{771B2370-4AE4-4604-B662-ECCA21B16980}"/>
              </a:ext>
            </a:extLst>
          </p:cNvPr>
          <p:cNvSpPr>
            <a:spLocks noGrp="1"/>
          </p:cNvSpPr>
          <p:nvPr>
            <p:ph idx="1"/>
          </p:nvPr>
        </p:nvSpPr>
        <p:spPr>
          <a:xfrm>
            <a:off x="327259" y="2080644"/>
            <a:ext cx="11556347" cy="3556586"/>
          </a:xfrm>
        </p:spPr>
        <p:txBody>
          <a:bodyPr>
            <a:normAutofit/>
          </a:bodyPr>
          <a:lstStyle/>
          <a:p>
            <a:pPr marL="0" indent="0">
              <a:lnSpc>
                <a:spcPct val="100000"/>
              </a:lnSpc>
              <a:buNone/>
            </a:pPr>
            <a:r>
              <a:rPr lang="sv-SE" sz="2200" dirty="0"/>
              <a:t>Min broder och syster: Att studera arabiska med uppriktighet och avsikt att förbättra ens islam tillhör bland de stora dyrkan inom islam.</a:t>
            </a:r>
            <a:r>
              <a:rPr lang="ar-SA" sz="2200" dirty="0"/>
              <a:t> </a:t>
            </a:r>
            <a:r>
              <a:rPr lang="sv-SE" sz="2200" dirty="0"/>
              <a:t>Profeten (frid och välsignelser vare med honom) sade i den kända </a:t>
            </a:r>
            <a:r>
              <a:rPr lang="sv-SE" sz="2200" dirty="0" err="1"/>
              <a:t>hadithen</a:t>
            </a:r>
            <a:r>
              <a:rPr lang="sv-SE" sz="2200" dirty="0"/>
              <a:t>: ”För den som går en väg för att söka kunskap kommer Allah att underlätta vägen för al-</a:t>
            </a:r>
            <a:r>
              <a:rPr lang="sv-SE" sz="2200" dirty="0" err="1"/>
              <a:t>Djannah</a:t>
            </a:r>
            <a:r>
              <a:rPr lang="sv-SE" sz="2200" dirty="0"/>
              <a:t> (paradiset)”</a:t>
            </a:r>
            <a:r>
              <a:rPr lang="sv-SE" sz="2200" baseline="50000" dirty="0">
                <a:solidFill>
                  <a:prstClr val="black"/>
                </a:solidFill>
              </a:rPr>
              <a:t> 1</a:t>
            </a:r>
            <a:endParaRPr lang="sv-SE" dirty="0"/>
          </a:p>
          <a:p>
            <a:pPr marL="0" indent="0">
              <a:lnSpc>
                <a:spcPct val="100000"/>
              </a:lnSpc>
              <a:buNone/>
            </a:pPr>
            <a:endParaRPr lang="ar-SA" sz="1600" dirty="0"/>
          </a:p>
          <a:p>
            <a:pPr marL="0" indent="0">
              <a:lnSpc>
                <a:spcPct val="100000"/>
              </a:lnSpc>
              <a:buNone/>
            </a:pPr>
            <a:r>
              <a:rPr lang="sv-SE" sz="2200" dirty="0"/>
              <a:t>Det är viktigt att inte förlita på sina begränsade förmågor, utan man ska ständigt åkalla Allah, och förlita sig på sin Skapare, så att man får framgång i sin resa och sina mål.</a:t>
            </a:r>
            <a:r>
              <a:rPr lang="sv-SE" dirty="0"/>
              <a:t>   </a:t>
            </a:r>
          </a:p>
        </p:txBody>
      </p:sp>
      <p:sp>
        <p:nvSpPr>
          <p:cNvPr id="6" name="Platshållare för sidfot 4">
            <a:extLst>
              <a:ext uri="{FF2B5EF4-FFF2-40B4-BE49-F238E27FC236}">
                <a16:creationId xmlns:a16="http://schemas.microsoft.com/office/drawing/2014/main" id="{5A02E094-BDED-4918-BBE4-5F9E9F17E8BD}"/>
              </a:ext>
            </a:extLst>
          </p:cNvPr>
          <p:cNvSpPr>
            <a:spLocks noGrp="1"/>
          </p:cNvSpPr>
          <p:nvPr>
            <p:ph type="ftr" sz="quarter" idx="11"/>
          </p:nvPr>
        </p:nvSpPr>
        <p:spPr>
          <a:xfrm>
            <a:off x="231006" y="6391175"/>
            <a:ext cx="7236594" cy="466823"/>
          </a:xfrm>
          <a:prstGeom prst="rect">
            <a:avLst/>
          </a:prstGeom>
        </p:spPr>
        <p:txBody>
          <a:bodyPr/>
          <a:lstStyle/>
          <a:p>
            <a:r>
              <a:rPr lang="sv-SE" sz="1000" dirty="0">
                <a:solidFill>
                  <a:schemeClr val="bg1"/>
                </a:solidFill>
              </a:rPr>
              <a:t>1</a:t>
            </a:r>
            <a:r>
              <a:rPr lang="sv-SE" sz="1200" dirty="0"/>
              <a:t>. Muslim bok 13 </a:t>
            </a:r>
            <a:r>
              <a:rPr lang="sv-SE" sz="1200" dirty="0" err="1"/>
              <a:t>Hadith</a:t>
            </a:r>
            <a:r>
              <a:rPr lang="sv-SE" sz="1200" dirty="0"/>
              <a:t> 1381</a:t>
            </a:r>
          </a:p>
        </p:txBody>
      </p:sp>
      <p:sp>
        <p:nvSpPr>
          <p:cNvPr id="4" name="Platshållare för bildnummer 3">
            <a:extLst>
              <a:ext uri="{FF2B5EF4-FFF2-40B4-BE49-F238E27FC236}">
                <a16:creationId xmlns:a16="http://schemas.microsoft.com/office/drawing/2014/main" id="{001E0518-AE30-48F4-B758-F4642581FE8A}"/>
              </a:ext>
            </a:extLst>
          </p:cNvPr>
          <p:cNvSpPr>
            <a:spLocks noGrp="1"/>
          </p:cNvSpPr>
          <p:nvPr>
            <p:ph type="sldNum" sz="quarter" idx="12"/>
          </p:nvPr>
        </p:nvSpPr>
        <p:spPr/>
        <p:txBody>
          <a:bodyPr/>
          <a:lstStyle/>
          <a:p>
            <a:fld id="{177D6179-9D4F-9247-ABDE-D082469CF89C}" type="slidenum">
              <a:rPr lang="sv-SE" smtClean="0"/>
              <a:t>12</a:t>
            </a:fld>
            <a:endParaRPr lang="sv-SE"/>
          </a:p>
        </p:txBody>
      </p:sp>
      <p:sp>
        <p:nvSpPr>
          <p:cNvPr id="8" name="Rektangel: rundade hörn 7">
            <a:extLst>
              <a:ext uri="{FF2B5EF4-FFF2-40B4-BE49-F238E27FC236}">
                <a16:creationId xmlns:a16="http://schemas.microsoft.com/office/drawing/2014/main" id="{48CD1839-F5BB-4D82-8929-6901F553CCB3}"/>
              </a:ext>
            </a:extLst>
          </p:cNvPr>
          <p:cNvSpPr/>
          <p:nvPr/>
        </p:nvSpPr>
        <p:spPr>
          <a:xfrm>
            <a:off x="3726061" y="5053329"/>
            <a:ext cx="4739879" cy="1085846"/>
          </a:xfrm>
          <a:prstGeom prst="roundRect">
            <a:avLst/>
          </a:prstGeom>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lnSpc>
                <a:spcPct val="90000"/>
              </a:lnSpc>
              <a:spcBef>
                <a:spcPts val="1000"/>
              </a:spcBef>
            </a:pPr>
            <a:r>
              <a:rPr lang="sv-SE" sz="2200" dirty="0">
                <a:solidFill>
                  <a:prstClr val="white"/>
                </a:solidFill>
              </a:rPr>
              <a:t>Var seriös! Ha höga mål och satsa!</a:t>
            </a:r>
          </a:p>
          <a:p>
            <a:pPr lvl="0" algn="ctr" defTabSz="914400">
              <a:lnSpc>
                <a:spcPct val="90000"/>
              </a:lnSpc>
              <a:spcBef>
                <a:spcPts val="1000"/>
              </a:spcBef>
            </a:pPr>
            <a:r>
              <a:rPr lang="sv-SE" sz="2200" dirty="0">
                <a:solidFill>
                  <a:prstClr val="white"/>
                </a:solidFill>
              </a:rPr>
              <a:t>Anteckna, reflektera och repetera!</a:t>
            </a:r>
          </a:p>
        </p:txBody>
      </p:sp>
      <p:cxnSp>
        <p:nvCxnSpPr>
          <p:cNvPr id="7" name="Rak koppling 6">
            <a:extLst>
              <a:ext uri="{FF2B5EF4-FFF2-40B4-BE49-F238E27FC236}">
                <a16:creationId xmlns:a16="http://schemas.microsoft.com/office/drawing/2014/main" id="{11F0CE13-4167-4560-A97D-62EB9134886E}"/>
              </a:ext>
            </a:extLst>
          </p:cNvPr>
          <p:cNvCxnSpPr>
            <a:cxnSpLocks/>
          </p:cNvCxnSpPr>
          <p:nvPr/>
        </p:nvCxnSpPr>
        <p:spPr>
          <a:xfrm flipH="1">
            <a:off x="686" y="6419456"/>
            <a:ext cx="12192000" cy="0"/>
          </a:xfrm>
          <a:prstGeom prst="line">
            <a:avLst/>
          </a:prstGeom>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850603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Vers 4</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مِن شَرِّ الْوَسْوَاسِ الْخَنَّاسِ</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1874280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Vers 5</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3155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الَّذِي يُوَسْوِسُ فِي صُدُورِ النَّاسِ</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36842020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Vers 6</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مِنَ الْجِنَّةِ وَالنَّاسِ</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2612970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58B490-4344-458D-9A2D-6192218BB262}"/>
              </a:ext>
            </a:extLst>
          </p:cNvPr>
          <p:cNvSpPr>
            <a:spLocks noGrp="1"/>
          </p:cNvSpPr>
          <p:nvPr>
            <p:ph type="ctrTitle"/>
          </p:nvPr>
        </p:nvSpPr>
        <p:spPr/>
        <p:txBody>
          <a:bodyPr/>
          <a:lstStyle/>
          <a:p>
            <a:r>
              <a:rPr lang="sv-SE" dirty="0"/>
              <a:t>Lektion 26</a:t>
            </a:r>
          </a:p>
        </p:txBody>
      </p:sp>
      <p:sp>
        <p:nvSpPr>
          <p:cNvPr id="3" name="Underrubrik 2">
            <a:extLst>
              <a:ext uri="{FF2B5EF4-FFF2-40B4-BE49-F238E27FC236}">
                <a16:creationId xmlns:a16="http://schemas.microsoft.com/office/drawing/2014/main" id="{665FFE98-8ADE-4435-B96F-DBC3683E9B2F}"/>
              </a:ext>
            </a:extLst>
          </p:cNvPr>
          <p:cNvSpPr>
            <a:spLocks noGrp="1"/>
          </p:cNvSpPr>
          <p:nvPr>
            <p:ph type="subTitle" idx="1"/>
          </p:nvPr>
        </p:nvSpPr>
        <p:spPr/>
        <p:txBody>
          <a:bodyPr>
            <a:normAutofit/>
          </a:bodyPr>
          <a:lstStyle/>
          <a:p>
            <a:r>
              <a:rPr lang="sv-SE" dirty="0" err="1"/>
              <a:t>Ayatul-Kursi</a:t>
            </a:r>
            <a:endParaRPr lang="sv-SE" dirty="0"/>
          </a:p>
        </p:txBody>
      </p:sp>
      <p:sp>
        <p:nvSpPr>
          <p:cNvPr id="4" name="Platshållare för bildnummer 3">
            <a:extLst>
              <a:ext uri="{FF2B5EF4-FFF2-40B4-BE49-F238E27FC236}">
                <a16:creationId xmlns:a16="http://schemas.microsoft.com/office/drawing/2014/main" id="{57FE14A3-8E92-4BDF-A50C-780F90287D9C}"/>
              </a:ext>
            </a:extLst>
          </p:cNvPr>
          <p:cNvSpPr>
            <a:spLocks noGrp="1"/>
          </p:cNvSpPr>
          <p:nvPr>
            <p:ph type="sldNum" sz="quarter" idx="12"/>
          </p:nvPr>
        </p:nvSpPr>
        <p:spPr/>
        <p:txBody>
          <a:bodyPr/>
          <a:lstStyle/>
          <a:p>
            <a:fld id="{177D6179-9D4F-9247-ABDE-D082469CF89C}" type="slidenum">
              <a:rPr lang="sv-SE" smtClean="0"/>
              <a:t>123</a:t>
            </a:fld>
            <a:endParaRPr lang="sv-SE"/>
          </a:p>
        </p:txBody>
      </p:sp>
    </p:spTree>
    <p:extLst>
      <p:ext uri="{BB962C8B-B14F-4D97-AF65-F5344CB8AC3E}">
        <p14:creationId xmlns:p14="http://schemas.microsoft.com/office/powerpoint/2010/main" val="1648020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2027490F-46E2-4F02-B2D8-B8E199002D63}"/>
              </a:ext>
            </a:extLst>
          </p:cNvPr>
          <p:cNvSpPr>
            <a:spLocks noGrp="1"/>
          </p:cNvSpPr>
          <p:nvPr>
            <p:ph type="title"/>
          </p:nvPr>
        </p:nvSpPr>
        <p:spPr/>
        <p:txBody>
          <a:bodyPr/>
          <a:lstStyle/>
          <a:p>
            <a:r>
              <a:rPr lang="sv-SE" dirty="0"/>
              <a:t>Vad lär vi oss här?</a:t>
            </a:r>
          </a:p>
        </p:txBody>
      </p:sp>
      <p:sp>
        <p:nvSpPr>
          <p:cNvPr id="6" name="Platshållare för innehåll 5">
            <a:extLst>
              <a:ext uri="{FF2B5EF4-FFF2-40B4-BE49-F238E27FC236}">
                <a16:creationId xmlns:a16="http://schemas.microsoft.com/office/drawing/2014/main" id="{1B89EA22-EE76-4918-9F17-E11389B53CFF}"/>
              </a:ext>
            </a:extLst>
          </p:cNvPr>
          <p:cNvSpPr>
            <a:spLocks noGrp="1"/>
          </p:cNvSpPr>
          <p:nvPr>
            <p:ph idx="1"/>
          </p:nvPr>
        </p:nvSpPr>
        <p:spPr>
          <a:xfrm>
            <a:off x="276225" y="2114550"/>
            <a:ext cx="11439525" cy="4505325"/>
          </a:xfrm>
        </p:spPr>
        <p:txBody>
          <a:bodyPr/>
          <a:lstStyle/>
          <a:p>
            <a:pPr marL="0" indent="0">
              <a:buNone/>
            </a:pPr>
            <a:r>
              <a:rPr lang="sv-SE" dirty="0"/>
              <a:t>Att lära sig </a:t>
            </a:r>
            <a:r>
              <a:rPr lang="sv-SE" dirty="0" err="1"/>
              <a:t>Ayatu</a:t>
            </a:r>
            <a:r>
              <a:rPr lang="sv-SE" dirty="0"/>
              <a:t> al-</a:t>
            </a:r>
            <a:r>
              <a:rPr lang="sv-SE" dirty="0" err="1"/>
              <a:t>Kursi</a:t>
            </a:r>
            <a:r>
              <a:rPr lang="sv-SE" dirty="0"/>
              <a:t> (2:255) är ett måste för varje muslim. Versen är ett utdrag ur Koranens längta kapitel, </a:t>
            </a:r>
            <a:r>
              <a:rPr lang="sv-SE" dirty="0" err="1"/>
              <a:t>Surah</a:t>
            </a:r>
            <a:r>
              <a:rPr lang="sv-SE" dirty="0"/>
              <a:t> al-</a:t>
            </a:r>
            <a:r>
              <a:rPr lang="sv-SE" dirty="0" err="1"/>
              <a:t>Baqarah</a:t>
            </a:r>
            <a:r>
              <a:rPr lang="sv-SE" dirty="0"/>
              <a:t>, och utgör vers nummer 255 i nummerordningen.</a:t>
            </a:r>
          </a:p>
          <a:p>
            <a:pPr marL="0" indent="0">
              <a:buNone/>
            </a:pPr>
            <a:endParaRPr lang="sv-SE" dirty="0"/>
          </a:p>
          <a:p>
            <a:pPr marL="0" indent="0">
              <a:buNone/>
            </a:pPr>
            <a:r>
              <a:rPr lang="sv-SE" dirty="0" err="1"/>
              <a:t>Ayatu</a:t>
            </a:r>
            <a:r>
              <a:rPr lang="sv-SE" dirty="0"/>
              <a:t> al-</a:t>
            </a:r>
            <a:r>
              <a:rPr lang="sv-SE" dirty="0" err="1"/>
              <a:t>kursi</a:t>
            </a:r>
            <a:r>
              <a:rPr lang="sv-SE" dirty="0"/>
              <a:t> är tveklöst den mäktigaste versen i hela Koranen. </a:t>
            </a:r>
          </a:p>
          <a:p>
            <a:pPr marL="0" indent="0">
              <a:buNone/>
            </a:pPr>
            <a:r>
              <a:rPr lang="sv-SE" sz="2000" dirty="0"/>
              <a:t>Profeten Muhammed</a:t>
            </a:r>
            <a:r>
              <a:rPr lang="ar-SA" sz="2000" dirty="0"/>
              <a:t>ﷺ </a:t>
            </a:r>
            <a:r>
              <a:rPr lang="sv-SE" sz="2000" dirty="0"/>
              <a:t> sade: ”Vilken är den mäktigaste versen i Koranen? </a:t>
            </a:r>
            <a:r>
              <a:rPr lang="sv-SE" sz="2000" dirty="0" err="1"/>
              <a:t>Ubay</a:t>
            </a:r>
            <a:r>
              <a:rPr lang="sv-SE" sz="2000" dirty="0"/>
              <a:t> svarade: ”Gud och Hans sändebud vet bäst.” Profeten fortsatte att upprepa frågan flera gånger tills jag svarade: </a:t>
            </a:r>
            <a:r>
              <a:rPr lang="sv-SE" sz="2000" dirty="0" err="1"/>
              <a:t>Ayat</a:t>
            </a:r>
            <a:r>
              <a:rPr lang="sv-SE" sz="2000" dirty="0"/>
              <a:t> al-</a:t>
            </a:r>
            <a:r>
              <a:rPr lang="sv-SE" sz="2000" dirty="0" err="1"/>
              <a:t>Kursi</a:t>
            </a:r>
            <a:r>
              <a:rPr lang="sv-SE" sz="2000" dirty="0"/>
              <a:t>.” Profeten sade då, ”Må kunskap bli behagligt för dig, </a:t>
            </a:r>
            <a:r>
              <a:rPr lang="sv-SE" sz="2000" dirty="0" err="1"/>
              <a:t>Abul</a:t>
            </a:r>
            <a:r>
              <a:rPr lang="sv-SE" sz="2000" dirty="0"/>
              <a:t> </a:t>
            </a:r>
            <a:r>
              <a:rPr lang="sv-SE" sz="2000" dirty="0" err="1"/>
              <a:t>Mundhir</a:t>
            </a:r>
            <a:r>
              <a:rPr lang="sv-SE" sz="2000" dirty="0"/>
              <a:t>. Den har tunga och läppar som lovprisar Den Högsta Herren vid sidan av tronen.  </a:t>
            </a:r>
            <a:endParaRPr lang="ar-SA" sz="2000" dirty="0"/>
          </a:p>
          <a:p>
            <a:pPr marL="0" indent="0">
              <a:buNone/>
            </a:pPr>
            <a:r>
              <a:rPr lang="sv-SE" sz="2000" dirty="0"/>
              <a:t>                                                                                </a:t>
            </a:r>
            <a:r>
              <a:rPr lang="ar-SA" sz="2000" dirty="0"/>
              <a:t>                              </a:t>
            </a:r>
            <a:r>
              <a:rPr lang="sv-SE" sz="2000" dirty="0"/>
              <a:t>      [Berättad av Muslim]</a:t>
            </a:r>
          </a:p>
        </p:txBody>
      </p:sp>
      <p:sp>
        <p:nvSpPr>
          <p:cNvPr id="4" name="Platshållare för bildnummer 3">
            <a:extLst>
              <a:ext uri="{FF2B5EF4-FFF2-40B4-BE49-F238E27FC236}">
                <a16:creationId xmlns:a16="http://schemas.microsoft.com/office/drawing/2014/main" id="{D857BB6C-8EBD-4EB0-940B-C8E6025B5F4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124</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7086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8516F725-6870-4875-9684-8E0E1B45F55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pic>
        <p:nvPicPr>
          <p:cNvPr id="3" name="Bildobjekt 2">
            <a:extLst>
              <a:ext uri="{FF2B5EF4-FFF2-40B4-BE49-F238E27FC236}">
                <a16:creationId xmlns:a16="http://schemas.microsoft.com/office/drawing/2014/main" id="{300F389B-346E-4283-BF30-551532BD8ACA}"/>
              </a:ext>
            </a:extLst>
          </p:cNvPr>
          <p:cNvPicPr>
            <a:picLocks noChangeAspect="1"/>
          </p:cNvPicPr>
          <p:nvPr/>
        </p:nvPicPr>
        <p:blipFill>
          <a:blip r:embed="rId2"/>
          <a:stretch>
            <a:fillRect/>
          </a:stretch>
        </p:blipFill>
        <p:spPr>
          <a:xfrm>
            <a:off x="590550" y="1614487"/>
            <a:ext cx="9734550" cy="4429125"/>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9081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Ayatu</a:t>
            </a:r>
            <a:r>
              <a:rPr lang="sv-SE" dirty="0"/>
              <a:t> al-</a:t>
            </a:r>
            <a:r>
              <a:rPr lang="sv-SE" dirty="0" err="1"/>
              <a:t>Kursi</a:t>
            </a:r>
            <a:r>
              <a:rPr lang="sv-SE" dirty="0"/>
              <a:t> </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ٱللَّهُ لَآ إِلَٰهَ إِلَّا هُوَ ٱلْحَىُّ ٱلْقَيُّومُ</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1203260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Ayatu</a:t>
            </a:r>
            <a:r>
              <a:rPr lang="sv-SE" dirty="0"/>
              <a:t> al-</a:t>
            </a:r>
            <a:r>
              <a:rPr lang="sv-SE" dirty="0" err="1"/>
              <a:t>Kursi</a:t>
            </a:r>
            <a:r>
              <a:rPr lang="sv-SE" dirty="0"/>
              <a:t> </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127</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لَا </a:t>
            </a:r>
            <a:r>
              <a:rPr kumimoji="0" lang="ar-SA" sz="8000" b="0" i="0" u="none" strike="noStrike" kern="1200" cap="none" spc="0" normalizeH="0" baseline="0" noProof="0" dirty="0" err="1">
                <a:ln>
                  <a:noFill/>
                </a:ln>
                <a:solidFill>
                  <a:prstClr val="black"/>
                </a:solidFill>
                <a:effectLst/>
                <a:uLnTx/>
                <a:uFillTx/>
                <a:latin typeface="Trebuchet MS" panose="020B0603020202020204"/>
                <a:ea typeface="+mn-ea"/>
                <a:cs typeface="Arial" panose="020B0604020202020204" pitchFamily="34" charset="0"/>
              </a:rPr>
              <a:t>تَأْخُذُهُۥ</a:t>
            </a:r>
            <a:r>
              <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سِنَةٌ وَلَا نَوْمٌ ۚ</a:t>
            </a:r>
          </a:p>
        </p:txBody>
      </p:sp>
    </p:spTree>
    <p:extLst>
      <p:ext uri="{BB962C8B-B14F-4D97-AF65-F5344CB8AC3E}">
        <p14:creationId xmlns:p14="http://schemas.microsoft.com/office/powerpoint/2010/main" val="2465382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Ayatu</a:t>
            </a:r>
            <a:r>
              <a:rPr lang="sv-SE" dirty="0"/>
              <a:t> al-</a:t>
            </a:r>
            <a:r>
              <a:rPr lang="sv-SE" dirty="0" err="1"/>
              <a:t>Kursi</a:t>
            </a:r>
            <a:r>
              <a:rPr lang="sv-SE" dirty="0"/>
              <a:t> </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128</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لَّهُۥ مَا فِى ٱلسَّمَٰوَٰتِ وَمَا فِى ٱلْأَرْضِ</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28422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Ayatu</a:t>
            </a:r>
            <a:r>
              <a:rPr lang="sv-SE" dirty="0"/>
              <a:t> al-</a:t>
            </a:r>
            <a:r>
              <a:rPr lang="sv-SE" dirty="0" err="1"/>
              <a:t>Kursi</a:t>
            </a:r>
            <a:r>
              <a:rPr lang="sv-SE" dirty="0"/>
              <a:t> </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129</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مَن ذَا ٱلَّذِى يَشْفَعُ عِندَهُۥٓ إِلَّا بِإِذْنِهِۦ ۚ</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1740181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255C60F9-B799-41B6-AA6B-06C6A95930CC}"/>
              </a:ext>
            </a:extLst>
          </p:cNvPr>
          <p:cNvSpPr>
            <a:spLocks noGrp="1"/>
          </p:cNvSpPr>
          <p:nvPr>
            <p:ph type="ctrTitle"/>
          </p:nvPr>
        </p:nvSpPr>
        <p:spPr/>
        <p:txBody>
          <a:bodyPr/>
          <a:lstStyle/>
          <a:p>
            <a:r>
              <a:rPr lang="sv-SE" dirty="0"/>
              <a:t>Lektion 1</a:t>
            </a:r>
          </a:p>
        </p:txBody>
      </p:sp>
      <p:sp>
        <p:nvSpPr>
          <p:cNvPr id="6" name="Underrubrik 5">
            <a:extLst>
              <a:ext uri="{FF2B5EF4-FFF2-40B4-BE49-F238E27FC236}">
                <a16:creationId xmlns:a16="http://schemas.microsoft.com/office/drawing/2014/main" id="{5D8DAEB7-5134-490A-B365-C26F0C38CAAD}"/>
              </a:ext>
            </a:extLst>
          </p:cNvPr>
          <p:cNvSpPr>
            <a:spLocks noGrp="1"/>
          </p:cNvSpPr>
          <p:nvPr>
            <p:ph type="subTitle" idx="1"/>
          </p:nvPr>
        </p:nvSpPr>
        <p:spPr>
          <a:xfrm>
            <a:off x="680321" y="4394039"/>
            <a:ext cx="8218581" cy="1117687"/>
          </a:xfrm>
        </p:spPr>
        <p:txBody>
          <a:bodyPr>
            <a:normAutofit/>
          </a:bodyPr>
          <a:lstStyle/>
          <a:p>
            <a:r>
              <a:rPr lang="sv-SE" dirty="0"/>
              <a:t>Det arabiska alfabetet</a:t>
            </a:r>
          </a:p>
          <a:p>
            <a:r>
              <a:rPr lang="sv-SE" dirty="0"/>
              <a:t>Sida 5-6 i boken</a:t>
            </a:r>
          </a:p>
        </p:txBody>
      </p:sp>
      <p:sp>
        <p:nvSpPr>
          <p:cNvPr id="4" name="Platshållare för bildnummer 3">
            <a:extLst>
              <a:ext uri="{FF2B5EF4-FFF2-40B4-BE49-F238E27FC236}">
                <a16:creationId xmlns:a16="http://schemas.microsoft.com/office/drawing/2014/main" id="{4CCA1EF4-671F-41BB-ADE5-4FF518D5795C}"/>
              </a:ext>
            </a:extLst>
          </p:cNvPr>
          <p:cNvSpPr>
            <a:spLocks noGrp="1"/>
          </p:cNvSpPr>
          <p:nvPr>
            <p:ph type="sldNum" sz="quarter" idx="12"/>
          </p:nvPr>
        </p:nvSpPr>
        <p:spPr/>
        <p:txBody>
          <a:bodyPr/>
          <a:lstStyle/>
          <a:p>
            <a:fld id="{177D6179-9D4F-9247-ABDE-D082469CF89C}" type="slidenum">
              <a:rPr lang="sv-SE" smtClean="0"/>
              <a:t>13</a:t>
            </a:fld>
            <a:endParaRPr lang="sv-SE"/>
          </a:p>
        </p:txBody>
      </p:sp>
    </p:spTree>
    <p:custDataLst>
      <p:tags r:id="rId1"/>
    </p:custDataLst>
    <p:extLst>
      <p:ext uri="{BB962C8B-B14F-4D97-AF65-F5344CB8AC3E}">
        <p14:creationId xmlns:p14="http://schemas.microsoft.com/office/powerpoint/2010/main" val="6104570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Ayatu</a:t>
            </a:r>
            <a:r>
              <a:rPr lang="sv-SE" dirty="0"/>
              <a:t> al-</a:t>
            </a:r>
            <a:r>
              <a:rPr lang="sv-SE" dirty="0" err="1"/>
              <a:t>Kursi</a:t>
            </a:r>
            <a:r>
              <a:rPr lang="sv-SE" dirty="0"/>
              <a:t> </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130</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يَعْلَمُ مَا بَيْنَ أَيْدِيهِمْ وَمَا خَلْفَهُمْ ۖ</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3535215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Ayatu</a:t>
            </a:r>
            <a:r>
              <a:rPr lang="sv-SE" dirty="0"/>
              <a:t> al-</a:t>
            </a:r>
            <a:r>
              <a:rPr lang="sv-SE" dirty="0" err="1"/>
              <a:t>Kursi</a:t>
            </a:r>
            <a:r>
              <a:rPr lang="sv-SE" dirty="0"/>
              <a:t> </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131</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وَلَا يُحِيطُونَ بِشَىْءٍۢ مِّنْ عِلْمِهِۦٓ إِلَّا بِمَا شَآءَ ۚ</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9894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Ayatu</a:t>
            </a:r>
            <a:r>
              <a:rPr lang="sv-SE" dirty="0"/>
              <a:t> al-</a:t>
            </a:r>
            <a:r>
              <a:rPr lang="sv-SE" dirty="0" err="1"/>
              <a:t>Kursi</a:t>
            </a:r>
            <a:r>
              <a:rPr lang="sv-SE" dirty="0"/>
              <a:t> </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132</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وَسِعَ كُرْسِيُّهُ ٱلسَّمَٰوَٰتِ وَٱلْأَرْضَ ۖ</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957592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Ayatu</a:t>
            </a:r>
            <a:r>
              <a:rPr lang="sv-SE" dirty="0"/>
              <a:t> al-</a:t>
            </a:r>
            <a:r>
              <a:rPr lang="sv-SE" dirty="0" err="1"/>
              <a:t>Kursi</a:t>
            </a:r>
            <a:r>
              <a:rPr lang="sv-SE" dirty="0"/>
              <a:t> </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133</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وَلَا </a:t>
            </a:r>
            <a:r>
              <a:rPr kumimoji="0" lang="ar-SA" sz="8000" b="0" i="0" u="none" strike="noStrike" kern="1200" cap="none" spc="0" normalizeH="0" baseline="0" noProof="0" dirty="0" err="1">
                <a:ln>
                  <a:noFill/>
                </a:ln>
                <a:solidFill>
                  <a:prstClr val="black"/>
                </a:solidFill>
                <a:effectLst/>
                <a:uLnTx/>
                <a:uFillTx/>
                <a:latin typeface="Trebuchet MS" panose="020B0603020202020204"/>
                <a:ea typeface="+mn-ea"/>
                <a:cs typeface="Arial" panose="020B0604020202020204" pitchFamily="34" charset="0"/>
              </a:rPr>
              <a:t>يَـُٔودُهُۥ</a:t>
            </a:r>
            <a:r>
              <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حِفْظُهُمَا ۚ وَهُوَ </a:t>
            </a:r>
            <a:r>
              <a:rPr kumimoji="0" lang="ar-SA" sz="8000" b="0" i="0" u="none" strike="noStrike" kern="1200" cap="none" spc="0" normalizeH="0" baseline="0" noProof="0" dirty="0" err="1">
                <a:ln>
                  <a:noFill/>
                </a:ln>
                <a:solidFill>
                  <a:prstClr val="black"/>
                </a:solidFill>
                <a:effectLst/>
                <a:uLnTx/>
                <a:uFillTx/>
                <a:latin typeface="Trebuchet MS" panose="020B0603020202020204"/>
                <a:ea typeface="+mn-ea"/>
                <a:cs typeface="Arial" panose="020B0604020202020204" pitchFamily="34" charset="0"/>
              </a:rPr>
              <a:t>ٱلْعَلِىُّ</a:t>
            </a:r>
            <a:r>
              <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ar-SA" sz="8000" b="0" i="0" u="none" strike="noStrike" kern="1200" cap="none" spc="0" normalizeH="0" baseline="0" noProof="0" dirty="0" err="1">
                <a:ln>
                  <a:noFill/>
                </a:ln>
                <a:solidFill>
                  <a:prstClr val="black"/>
                </a:solidFill>
                <a:effectLst/>
                <a:uLnTx/>
                <a:uFillTx/>
                <a:latin typeface="Trebuchet MS" panose="020B0603020202020204"/>
                <a:ea typeface="+mn-ea"/>
                <a:cs typeface="Arial" panose="020B0604020202020204" pitchFamily="34" charset="0"/>
              </a:rPr>
              <a:t>ٱلْعَظِيمُ</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35710449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58B490-4344-458D-9A2D-6192218BB262}"/>
              </a:ext>
            </a:extLst>
          </p:cNvPr>
          <p:cNvSpPr>
            <a:spLocks noGrp="1"/>
          </p:cNvSpPr>
          <p:nvPr>
            <p:ph type="ctrTitle"/>
          </p:nvPr>
        </p:nvSpPr>
        <p:spPr/>
        <p:txBody>
          <a:bodyPr/>
          <a:lstStyle/>
          <a:p>
            <a:r>
              <a:rPr lang="sv-SE" dirty="0"/>
              <a:t>Lektion 27</a:t>
            </a:r>
          </a:p>
        </p:txBody>
      </p:sp>
      <p:sp>
        <p:nvSpPr>
          <p:cNvPr id="3" name="Underrubrik 2">
            <a:extLst>
              <a:ext uri="{FF2B5EF4-FFF2-40B4-BE49-F238E27FC236}">
                <a16:creationId xmlns:a16="http://schemas.microsoft.com/office/drawing/2014/main" id="{665FFE98-8ADE-4435-B96F-DBC3683E9B2F}"/>
              </a:ext>
            </a:extLst>
          </p:cNvPr>
          <p:cNvSpPr>
            <a:spLocks noGrp="1"/>
          </p:cNvSpPr>
          <p:nvPr>
            <p:ph type="subTitle" idx="1"/>
          </p:nvPr>
        </p:nvSpPr>
        <p:spPr/>
        <p:txBody>
          <a:bodyPr>
            <a:normAutofit/>
          </a:bodyPr>
          <a:lstStyle/>
          <a:p>
            <a:r>
              <a:rPr lang="sv-SE" dirty="0" err="1"/>
              <a:t>Baqarah</a:t>
            </a:r>
            <a:r>
              <a:rPr lang="sv-SE" dirty="0"/>
              <a:t> 285-286</a:t>
            </a:r>
          </a:p>
          <a:p>
            <a:r>
              <a:rPr lang="sv-SE" sz="1600" dirty="0"/>
              <a:t>De två sista verserna</a:t>
            </a:r>
          </a:p>
        </p:txBody>
      </p:sp>
      <p:sp>
        <p:nvSpPr>
          <p:cNvPr id="4" name="Platshållare för bildnummer 3">
            <a:extLst>
              <a:ext uri="{FF2B5EF4-FFF2-40B4-BE49-F238E27FC236}">
                <a16:creationId xmlns:a16="http://schemas.microsoft.com/office/drawing/2014/main" id="{57FE14A3-8E92-4BDF-A50C-780F90287D9C}"/>
              </a:ext>
            </a:extLst>
          </p:cNvPr>
          <p:cNvSpPr>
            <a:spLocks noGrp="1"/>
          </p:cNvSpPr>
          <p:nvPr>
            <p:ph type="sldNum" sz="quarter" idx="12"/>
          </p:nvPr>
        </p:nvSpPr>
        <p:spPr/>
        <p:txBody>
          <a:bodyPr/>
          <a:lstStyle/>
          <a:p>
            <a:fld id="{177D6179-9D4F-9247-ABDE-D082469CF89C}" type="slidenum">
              <a:rPr lang="sv-SE" smtClean="0"/>
              <a:t>134</a:t>
            </a:fld>
            <a:endParaRPr lang="sv-SE"/>
          </a:p>
        </p:txBody>
      </p:sp>
    </p:spTree>
    <p:extLst>
      <p:ext uri="{BB962C8B-B14F-4D97-AF65-F5344CB8AC3E}">
        <p14:creationId xmlns:p14="http://schemas.microsoft.com/office/powerpoint/2010/main" val="10472433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2027490F-46E2-4F02-B2D8-B8E199002D63}"/>
              </a:ext>
            </a:extLst>
          </p:cNvPr>
          <p:cNvSpPr>
            <a:spLocks noGrp="1"/>
          </p:cNvSpPr>
          <p:nvPr>
            <p:ph type="title"/>
          </p:nvPr>
        </p:nvSpPr>
        <p:spPr/>
        <p:txBody>
          <a:bodyPr/>
          <a:lstStyle/>
          <a:p>
            <a:r>
              <a:rPr lang="sv-SE" dirty="0"/>
              <a:t>Vad lär vi oss här?</a:t>
            </a:r>
          </a:p>
        </p:txBody>
      </p:sp>
      <p:sp>
        <p:nvSpPr>
          <p:cNvPr id="6" name="Platshållare för innehåll 5">
            <a:extLst>
              <a:ext uri="{FF2B5EF4-FFF2-40B4-BE49-F238E27FC236}">
                <a16:creationId xmlns:a16="http://schemas.microsoft.com/office/drawing/2014/main" id="{1B89EA22-EE76-4918-9F17-E11389B53CFF}"/>
              </a:ext>
            </a:extLst>
          </p:cNvPr>
          <p:cNvSpPr>
            <a:spLocks noGrp="1"/>
          </p:cNvSpPr>
          <p:nvPr>
            <p:ph idx="1"/>
          </p:nvPr>
        </p:nvSpPr>
        <p:spPr>
          <a:xfrm>
            <a:off x="276225" y="2114550"/>
            <a:ext cx="11439525" cy="4505325"/>
          </a:xfrm>
        </p:spPr>
        <p:txBody>
          <a:bodyPr/>
          <a:lstStyle/>
          <a:p>
            <a:pPr marL="0" indent="0">
              <a:buNone/>
            </a:pPr>
            <a:r>
              <a:rPr lang="sv-SE" dirty="0"/>
              <a:t>De två sista verserna från </a:t>
            </a:r>
            <a:r>
              <a:rPr lang="sv-SE" dirty="0" err="1"/>
              <a:t>Surah</a:t>
            </a:r>
            <a:r>
              <a:rPr lang="sv-SE" dirty="0"/>
              <a:t> al-</a:t>
            </a:r>
            <a:r>
              <a:rPr lang="sv-SE" dirty="0" err="1"/>
              <a:t>Baqarah</a:t>
            </a:r>
            <a:r>
              <a:rPr lang="sv-SE" dirty="0"/>
              <a:t> har en ytterst signifikant betydelse i muslimens liv, inte minst när profeten </a:t>
            </a:r>
            <a:r>
              <a:rPr lang="ar-SA" dirty="0"/>
              <a:t>ﷺ </a:t>
            </a:r>
            <a:r>
              <a:rPr lang="sv-SE" dirty="0"/>
              <a:t> sade: </a:t>
            </a:r>
          </a:p>
          <a:p>
            <a:pPr marL="0" indent="0">
              <a:buNone/>
            </a:pPr>
            <a:r>
              <a:rPr lang="ar-SA" dirty="0"/>
              <a:t>مَن قرَأ الآيتينِ مِن آخِرِ سورةِ البقرةِ في ليلةٍ كفَتَاه.</a:t>
            </a:r>
          </a:p>
          <a:p>
            <a:pPr marL="0" indent="0">
              <a:buNone/>
            </a:pPr>
            <a:r>
              <a:rPr lang="sv-SE" dirty="0"/>
              <a:t>”Den som läser dem två sista verserna från </a:t>
            </a:r>
            <a:r>
              <a:rPr lang="sv-SE" dirty="0" err="1"/>
              <a:t>Surah</a:t>
            </a:r>
            <a:r>
              <a:rPr lang="sv-SE" dirty="0"/>
              <a:t> al-</a:t>
            </a:r>
            <a:r>
              <a:rPr lang="sv-SE" dirty="0" err="1"/>
              <a:t>Baqarah</a:t>
            </a:r>
            <a:r>
              <a:rPr lang="sv-SE" dirty="0"/>
              <a:t> på natten, så kommer de att vara tillräckliga för honom.”</a:t>
            </a:r>
          </a:p>
          <a:p>
            <a:pPr marL="0" indent="0">
              <a:buNone/>
            </a:pPr>
            <a:r>
              <a:rPr lang="sv-SE" sz="1800" dirty="0"/>
              <a:t>(al-</a:t>
            </a:r>
            <a:r>
              <a:rPr lang="sv-SE" sz="1800" dirty="0" err="1"/>
              <a:t>Bukhari</a:t>
            </a:r>
            <a:r>
              <a:rPr lang="sv-SE" sz="1800" dirty="0"/>
              <a:t> 4008, muslim 807)</a:t>
            </a:r>
          </a:p>
        </p:txBody>
      </p:sp>
      <p:sp>
        <p:nvSpPr>
          <p:cNvPr id="4" name="Platshållare för bildnummer 3">
            <a:extLst>
              <a:ext uri="{FF2B5EF4-FFF2-40B4-BE49-F238E27FC236}">
                <a16:creationId xmlns:a16="http://schemas.microsoft.com/office/drawing/2014/main" id="{D857BB6C-8EBD-4EB0-940B-C8E6025B5F4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135</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66726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8516F725-6870-4875-9684-8E0E1B45F55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136</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pic>
        <p:nvPicPr>
          <p:cNvPr id="5" name="Bildobjekt 4">
            <a:extLst>
              <a:ext uri="{FF2B5EF4-FFF2-40B4-BE49-F238E27FC236}">
                <a16:creationId xmlns:a16="http://schemas.microsoft.com/office/drawing/2014/main" id="{AD82131C-D710-4A7E-A2C6-43F1157F768B}"/>
              </a:ext>
            </a:extLst>
          </p:cNvPr>
          <p:cNvPicPr>
            <a:picLocks noChangeAspect="1"/>
          </p:cNvPicPr>
          <p:nvPr/>
        </p:nvPicPr>
        <p:blipFill>
          <a:blip r:embed="rId2"/>
          <a:stretch>
            <a:fillRect/>
          </a:stretch>
        </p:blipFill>
        <p:spPr>
          <a:xfrm>
            <a:off x="683895" y="1914525"/>
            <a:ext cx="9677400" cy="3028950"/>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77899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8516F725-6870-4875-9684-8E0E1B45F55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137</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pic>
        <p:nvPicPr>
          <p:cNvPr id="11" name="Bildobjekt 10">
            <a:extLst>
              <a:ext uri="{FF2B5EF4-FFF2-40B4-BE49-F238E27FC236}">
                <a16:creationId xmlns:a16="http://schemas.microsoft.com/office/drawing/2014/main" id="{96218240-A474-4733-A3AF-4DDB88776D17}"/>
              </a:ext>
            </a:extLst>
          </p:cNvPr>
          <p:cNvPicPr>
            <a:picLocks noChangeAspect="1"/>
          </p:cNvPicPr>
          <p:nvPr/>
        </p:nvPicPr>
        <p:blipFill>
          <a:blip r:embed="rId2"/>
          <a:stretch>
            <a:fillRect/>
          </a:stretch>
        </p:blipFill>
        <p:spPr>
          <a:xfrm>
            <a:off x="602932" y="2002155"/>
            <a:ext cx="9744075" cy="3409950"/>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202551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Baqarah</a:t>
            </a:r>
            <a:r>
              <a:rPr lang="sv-SE" dirty="0"/>
              <a:t> 285</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138</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ءَامَنَ ٱلرَّسُولُ بِمَآ أُنزِلَ إِلَيْهِ مِن رَّبِّهِۦ وَٱلْمُؤْمِنُونَ ۚ</a:t>
            </a:r>
            <a:endParaRPr kumimoji="0" lang="ar-SA" sz="8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8838629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Baqarah</a:t>
            </a:r>
            <a:r>
              <a:rPr lang="sv-SE" dirty="0"/>
              <a:t> 285</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139</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66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كُلٌّ ءَامَنَ </a:t>
            </a:r>
            <a:r>
              <a:rPr kumimoji="0" lang="ar-SA" sz="6600" b="0" i="0" u="none" strike="noStrike" kern="1200" cap="none" spc="0" normalizeH="0" baseline="0" noProof="0" dirty="0" err="1">
                <a:ln>
                  <a:noFill/>
                </a:ln>
                <a:solidFill>
                  <a:prstClr val="black"/>
                </a:solidFill>
                <a:effectLst/>
                <a:uLnTx/>
                <a:uFillTx/>
                <a:latin typeface="Trebuchet MS" panose="020B0603020202020204"/>
                <a:ea typeface="+mn-ea"/>
                <a:cs typeface="Arial" panose="020B0604020202020204" pitchFamily="34" charset="0"/>
              </a:rPr>
              <a:t>بِٱللَّهِ</a:t>
            </a:r>
            <a:r>
              <a:rPr kumimoji="0" lang="ar-SA" sz="66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ar-SA" sz="6600" b="0" i="0" u="none" strike="noStrike" kern="1200" cap="none" spc="0" normalizeH="0" baseline="0" noProof="0" dirty="0" err="1">
                <a:ln>
                  <a:noFill/>
                </a:ln>
                <a:solidFill>
                  <a:prstClr val="black"/>
                </a:solidFill>
                <a:effectLst/>
                <a:uLnTx/>
                <a:uFillTx/>
                <a:latin typeface="Trebuchet MS" panose="020B0603020202020204"/>
                <a:ea typeface="+mn-ea"/>
                <a:cs typeface="Arial" panose="020B0604020202020204" pitchFamily="34" charset="0"/>
              </a:rPr>
              <a:t>وَمَلَٰٓئِكَتِهِۦ</a:t>
            </a:r>
            <a:r>
              <a:rPr kumimoji="0" lang="ar-SA" sz="66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ar-SA" sz="6600" b="0" i="0" u="none" strike="noStrike" kern="1200" cap="none" spc="0" normalizeH="0" baseline="0" noProof="0" dirty="0" err="1">
                <a:ln>
                  <a:noFill/>
                </a:ln>
                <a:solidFill>
                  <a:prstClr val="black"/>
                </a:solidFill>
                <a:effectLst/>
                <a:uLnTx/>
                <a:uFillTx/>
                <a:latin typeface="Trebuchet MS" panose="020B0603020202020204"/>
                <a:ea typeface="+mn-ea"/>
                <a:cs typeface="Arial" panose="020B0604020202020204" pitchFamily="34" charset="0"/>
              </a:rPr>
              <a:t>وَكُتُبِهِۦ</a:t>
            </a:r>
            <a:r>
              <a:rPr kumimoji="0" lang="ar-SA" sz="66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r>
              <a:rPr kumimoji="0" lang="ar-SA" sz="6600" b="0" i="0" u="none" strike="noStrike" kern="1200" cap="none" spc="0" normalizeH="0" baseline="0" noProof="0" dirty="0" err="1">
                <a:ln>
                  <a:noFill/>
                </a:ln>
                <a:solidFill>
                  <a:prstClr val="black"/>
                </a:solidFill>
                <a:effectLst/>
                <a:uLnTx/>
                <a:uFillTx/>
                <a:latin typeface="Trebuchet MS" panose="020B0603020202020204"/>
                <a:ea typeface="+mn-ea"/>
                <a:cs typeface="Arial" panose="020B0604020202020204" pitchFamily="34" charset="0"/>
              </a:rPr>
              <a:t>وَرُسُلِهِۦ</a:t>
            </a:r>
            <a:r>
              <a:rPr kumimoji="0" lang="ar-SA" sz="66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لَا نُفَرِّقُ بَيْنَ </a:t>
            </a:r>
            <a:r>
              <a:rPr kumimoji="0" lang="ar-SA" sz="6600" b="0" i="0" u="none" strike="noStrike" kern="1200" cap="none" spc="0" normalizeH="0" baseline="0" noProof="0" dirty="0" err="1">
                <a:ln>
                  <a:noFill/>
                </a:ln>
                <a:solidFill>
                  <a:prstClr val="black"/>
                </a:solidFill>
                <a:effectLst/>
                <a:uLnTx/>
                <a:uFillTx/>
                <a:latin typeface="Trebuchet MS" panose="020B0603020202020204"/>
                <a:ea typeface="+mn-ea"/>
                <a:cs typeface="Arial" panose="020B0604020202020204" pitchFamily="34" charset="0"/>
              </a:rPr>
              <a:t>أَحَدٍۢ</a:t>
            </a:r>
            <a:r>
              <a:rPr kumimoji="0" lang="ar-SA" sz="66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مِّن </a:t>
            </a:r>
            <a:r>
              <a:rPr kumimoji="0" lang="ar-SA" sz="6600" b="0" i="0" u="none" strike="noStrike" kern="1200" cap="none" spc="0" normalizeH="0" baseline="0" noProof="0" dirty="0" err="1">
                <a:ln>
                  <a:noFill/>
                </a:ln>
                <a:solidFill>
                  <a:prstClr val="black"/>
                </a:solidFill>
                <a:effectLst/>
                <a:uLnTx/>
                <a:uFillTx/>
                <a:latin typeface="Trebuchet MS" panose="020B0603020202020204"/>
                <a:ea typeface="+mn-ea"/>
                <a:cs typeface="Arial" panose="020B0604020202020204" pitchFamily="34" charset="0"/>
              </a:rPr>
              <a:t>رُّسُلِهِۦ</a:t>
            </a:r>
            <a:r>
              <a:rPr kumimoji="0" lang="ar-SA" sz="66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a:t>
            </a:r>
          </a:p>
        </p:txBody>
      </p:sp>
    </p:spTree>
    <p:extLst>
      <p:ext uri="{BB962C8B-B14F-4D97-AF65-F5344CB8AC3E}">
        <p14:creationId xmlns:p14="http://schemas.microsoft.com/office/powerpoint/2010/main" val="4272791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E10C11-4E5E-4276-909A-4B428CD8AD4E}"/>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792E273B-1CDC-4FB2-A7E8-6158ECFD83F7}"/>
              </a:ext>
            </a:extLst>
          </p:cNvPr>
          <p:cNvSpPr>
            <a:spLocks noGrp="1"/>
          </p:cNvSpPr>
          <p:nvPr>
            <p:ph idx="1"/>
          </p:nvPr>
        </p:nvSpPr>
        <p:spPr>
          <a:xfrm>
            <a:off x="276226" y="2070620"/>
            <a:ext cx="11607380" cy="4596880"/>
          </a:xfrm>
        </p:spPr>
        <p:txBody>
          <a:bodyPr>
            <a:normAutofit fontScale="92500" lnSpcReduction="20000"/>
          </a:bodyPr>
          <a:lstStyle/>
          <a:p>
            <a:pPr>
              <a:lnSpc>
                <a:spcPct val="110000"/>
              </a:lnSpc>
            </a:pPr>
            <a:r>
              <a:rPr lang="sv-SE" dirty="0"/>
              <a:t>I vår första lektion kommer vi att få lära oss det arabiska alfabetet, som består av 28 bokstäver. Vi kommer att få lära oss hur grundstrukturen för alfabetet ser ut, och hur bokstäverna uttalas. På arabiska skriver man från höger till vänster.</a:t>
            </a:r>
          </a:p>
          <a:p>
            <a:pPr marL="0" indent="0">
              <a:lnSpc>
                <a:spcPct val="110000"/>
              </a:lnSpc>
              <a:buNone/>
            </a:pPr>
            <a:endParaRPr lang="sv-SE" sz="1000" dirty="0"/>
          </a:p>
          <a:p>
            <a:pPr>
              <a:lnSpc>
                <a:spcPct val="110000"/>
              </a:lnSpc>
            </a:pPr>
            <a:r>
              <a:rPr lang="sv-SE" dirty="0"/>
              <a:t>Efter att eleven skrivit av s.5-6 i boken rekommenderas det att man skriver ner hur bokstäverna uttalas på latin vid sida av varje bokstav. T.ex.</a:t>
            </a:r>
            <a:r>
              <a:rPr lang="ar-SA" dirty="0"/>
              <a:t> </a:t>
            </a:r>
            <a:r>
              <a:rPr lang="sv-SE" dirty="0"/>
              <a:t>bokstaven </a:t>
            </a:r>
            <a:r>
              <a:rPr lang="ar-SA" dirty="0"/>
              <a:t>ب</a:t>
            </a:r>
            <a:r>
              <a:rPr lang="sv-SE" dirty="0"/>
              <a:t> uttalas som ”</a:t>
            </a:r>
            <a:r>
              <a:rPr lang="sv-SE" dirty="0" err="1"/>
              <a:t>baa</a:t>
            </a:r>
            <a:r>
              <a:rPr lang="sv-SE" dirty="0"/>
              <a:t>”, och </a:t>
            </a:r>
            <a:r>
              <a:rPr lang="ar-SA" dirty="0"/>
              <a:t>و</a:t>
            </a:r>
            <a:r>
              <a:rPr lang="sv-SE" dirty="0"/>
              <a:t> uttalas som ”</a:t>
            </a:r>
            <a:r>
              <a:rPr lang="sv-SE" dirty="0" err="1"/>
              <a:t>waaw</a:t>
            </a:r>
            <a:r>
              <a:rPr lang="sv-SE" dirty="0"/>
              <a:t>”. </a:t>
            </a:r>
          </a:p>
          <a:p>
            <a:pPr marL="0" indent="0">
              <a:lnSpc>
                <a:spcPct val="110000"/>
              </a:lnSpc>
              <a:buNone/>
            </a:pPr>
            <a:endParaRPr lang="sv-SE" sz="1000" dirty="0"/>
          </a:p>
          <a:p>
            <a:pPr>
              <a:lnSpc>
                <a:spcPct val="110000"/>
              </a:lnSpc>
            </a:pPr>
            <a:r>
              <a:rPr lang="sv-SE" dirty="0"/>
              <a:t>I boken kommer vi att märka att författaren lagt till två extra ”bokstäver”, men dessa är egentligen inte bokstäver, utan författaren vill endast visa vad dessa komponenter heter och hur de uttalas. Mer om det på lektionen.</a:t>
            </a:r>
          </a:p>
          <a:p>
            <a:pPr>
              <a:lnSpc>
                <a:spcPct val="110000"/>
              </a:lnSpc>
            </a:pPr>
            <a:r>
              <a:rPr lang="sv-SE" dirty="0"/>
              <a:t>Initialt kommer eleven att finna svårigheter med att uttala vissa specifika bokstäver, men med mycket repetition kommer det </a:t>
            </a:r>
            <a:r>
              <a:rPr lang="ar-SA" dirty="0"/>
              <a:t>إنْ شاءَ اللهُ</a:t>
            </a:r>
            <a:r>
              <a:rPr lang="sv-SE" dirty="0"/>
              <a:t> (om Allah vill) att sitta bra. </a:t>
            </a:r>
          </a:p>
        </p:txBody>
      </p:sp>
      <p:sp>
        <p:nvSpPr>
          <p:cNvPr id="4" name="Platshållare för bildnummer 3">
            <a:extLst>
              <a:ext uri="{FF2B5EF4-FFF2-40B4-BE49-F238E27FC236}">
                <a16:creationId xmlns:a16="http://schemas.microsoft.com/office/drawing/2014/main" id="{D64F7258-6B6F-44DE-83E5-6D27037F1662}"/>
              </a:ext>
            </a:extLst>
          </p:cNvPr>
          <p:cNvSpPr>
            <a:spLocks noGrp="1"/>
          </p:cNvSpPr>
          <p:nvPr>
            <p:ph type="sldNum" sz="quarter" idx="12"/>
          </p:nvPr>
        </p:nvSpPr>
        <p:spPr/>
        <p:txBody>
          <a:bodyPr/>
          <a:lstStyle/>
          <a:p>
            <a:fld id="{177D6179-9D4F-9247-ABDE-D082469CF89C}" type="slidenum">
              <a:rPr lang="sv-SE" smtClean="0"/>
              <a:t>14</a:t>
            </a:fld>
            <a:endParaRPr lang="sv-SE"/>
          </a:p>
        </p:txBody>
      </p:sp>
    </p:spTree>
    <p:custDataLst>
      <p:tags r:id="rId1"/>
    </p:custDataLst>
    <p:extLst>
      <p:ext uri="{BB962C8B-B14F-4D97-AF65-F5344CB8AC3E}">
        <p14:creationId xmlns:p14="http://schemas.microsoft.com/office/powerpoint/2010/main" val="2987933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Baqarah</a:t>
            </a:r>
            <a:r>
              <a:rPr lang="sv-SE" dirty="0"/>
              <a:t> 285</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140</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وَقَالُواْ سَمِعْنَا وَأَطَعْنَا ۖ غُفْرَانَكَ رَبَّنَا وَإِلَيْكَ </a:t>
            </a:r>
            <a:r>
              <a:rPr kumimoji="0" lang="ar-SA" sz="7200" b="0" i="0" u="none" strike="noStrike" kern="1200" cap="none" spc="0" normalizeH="0" baseline="0" noProof="0" dirty="0" err="1">
                <a:ln>
                  <a:noFill/>
                </a:ln>
                <a:solidFill>
                  <a:prstClr val="black"/>
                </a:solidFill>
                <a:effectLst/>
                <a:uLnTx/>
                <a:uFillTx/>
                <a:latin typeface="Trebuchet MS" panose="020B0603020202020204"/>
                <a:ea typeface="+mn-ea"/>
                <a:cs typeface="Arial" panose="020B0604020202020204" pitchFamily="34" charset="0"/>
              </a:rPr>
              <a:t>ٱلْمَصِيرُ</a:t>
            </a:r>
            <a:endParaRPr kumimoji="0" lang="ar-SA"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82768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Baqarah</a:t>
            </a:r>
            <a:r>
              <a:rPr lang="sv-SE" dirty="0"/>
              <a:t> 286</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141</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لا يُكَلِّفُ اللَّهُ نَفْسًا إِلَّا وُسْعَهَا ۚ لَهَا مَا كَسَبَتْ وَعَلَيْهَا مَا اكْتَسَبَتْ ۗ</a:t>
            </a:r>
          </a:p>
        </p:txBody>
      </p:sp>
    </p:spTree>
    <p:extLst>
      <p:ext uri="{BB962C8B-B14F-4D97-AF65-F5344CB8AC3E}">
        <p14:creationId xmlns:p14="http://schemas.microsoft.com/office/powerpoint/2010/main" val="261454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Baqarah</a:t>
            </a:r>
            <a:r>
              <a:rPr lang="sv-SE" dirty="0"/>
              <a:t> 286</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142</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72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رَبَّنَا لَا تُؤَاخِذْنَآ إِن نَّسِينَآ أَوْ أَخْطَأْنَا ۚ</a:t>
            </a:r>
            <a:endParaRPr kumimoji="0" lang="ar-SA"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1843148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Baqarah</a:t>
            </a:r>
            <a:r>
              <a:rPr lang="sv-SE" dirty="0"/>
              <a:t> 286</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143</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72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رَبَّنَا وَلَا تَحْمِلْ عَلَيْنَآ إِصْرًا كَمَا حَمَلْتَهُۥ عَلَى ٱلَّذِينَ مِن قَبْلِنَا ۚ</a:t>
            </a:r>
            <a:endParaRPr kumimoji="0" lang="ar-SA"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30071173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Baqarah</a:t>
            </a:r>
            <a:r>
              <a:rPr lang="sv-SE" dirty="0"/>
              <a:t> 286</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144</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72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رَبَّنَا وَلَا تُحَمِّلْنَا مَا لَا طَاقَةَ لَنَا بِهِۦ ۖ</a:t>
            </a:r>
            <a:endParaRPr kumimoji="0" lang="ar-SA"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210410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Baqarah</a:t>
            </a:r>
            <a:r>
              <a:rPr lang="sv-SE" dirty="0"/>
              <a:t> 286</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145</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72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وَٱعْفُ عَنَّا وَٱغْفِرْ لَنَا وَٱرْحَمْنَآ ۚ</a:t>
            </a:r>
            <a:endParaRPr kumimoji="0" lang="ar-SA"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4244876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Baqarah</a:t>
            </a:r>
            <a:r>
              <a:rPr lang="sv-SE" dirty="0"/>
              <a:t> 286</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146</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7200" b="0" i="0" u="none" strike="noStrike" kern="1200" cap="none" spc="0" normalizeH="0" baseline="0" noProof="0">
                <a:ln>
                  <a:noFill/>
                </a:ln>
                <a:solidFill>
                  <a:prstClr val="black"/>
                </a:solidFill>
                <a:effectLst/>
                <a:uLnTx/>
                <a:uFillTx/>
                <a:latin typeface="Trebuchet MS" panose="020B0603020202020204"/>
                <a:ea typeface="+mn-ea"/>
                <a:cs typeface="Arial" panose="020B0604020202020204" pitchFamily="34" charset="0"/>
              </a:rPr>
              <a:t>أَنتَ مَوْلَىٰنَا فَٱنصُرْنَا عَلَى ٱلْقَوْمِ ٱلْكَٰفِرِينَ</a:t>
            </a:r>
            <a:endParaRPr kumimoji="0" lang="ar-SA"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11015850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58B490-4344-458D-9A2D-6192218BB262}"/>
              </a:ext>
            </a:extLst>
          </p:cNvPr>
          <p:cNvSpPr>
            <a:spLocks noGrp="1"/>
          </p:cNvSpPr>
          <p:nvPr>
            <p:ph type="ctrTitle"/>
          </p:nvPr>
        </p:nvSpPr>
        <p:spPr/>
        <p:txBody>
          <a:bodyPr/>
          <a:lstStyle/>
          <a:p>
            <a:r>
              <a:rPr lang="sv-SE" dirty="0"/>
              <a:t>Lektion 28</a:t>
            </a:r>
          </a:p>
        </p:txBody>
      </p:sp>
      <p:sp>
        <p:nvSpPr>
          <p:cNvPr id="3" name="Underrubrik 2">
            <a:extLst>
              <a:ext uri="{FF2B5EF4-FFF2-40B4-BE49-F238E27FC236}">
                <a16:creationId xmlns:a16="http://schemas.microsoft.com/office/drawing/2014/main" id="{665FFE98-8ADE-4435-B96F-DBC3683E9B2F}"/>
              </a:ext>
            </a:extLst>
          </p:cNvPr>
          <p:cNvSpPr>
            <a:spLocks noGrp="1"/>
          </p:cNvSpPr>
          <p:nvPr>
            <p:ph type="subTitle" idx="1"/>
          </p:nvPr>
        </p:nvSpPr>
        <p:spPr/>
        <p:txBody>
          <a:bodyPr>
            <a:normAutofit/>
          </a:bodyPr>
          <a:lstStyle/>
          <a:p>
            <a:r>
              <a:rPr lang="sv-SE" dirty="0" err="1"/>
              <a:t>Athaan</a:t>
            </a:r>
            <a:endParaRPr lang="sv-SE" dirty="0"/>
          </a:p>
        </p:txBody>
      </p:sp>
      <p:sp>
        <p:nvSpPr>
          <p:cNvPr id="4" name="Platshållare för bildnummer 3">
            <a:extLst>
              <a:ext uri="{FF2B5EF4-FFF2-40B4-BE49-F238E27FC236}">
                <a16:creationId xmlns:a16="http://schemas.microsoft.com/office/drawing/2014/main" id="{57FE14A3-8E92-4BDF-A50C-780F90287D9C}"/>
              </a:ext>
            </a:extLst>
          </p:cNvPr>
          <p:cNvSpPr>
            <a:spLocks noGrp="1"/>
          </p:cNvSpPr>
          <p:nvPr>
            <p:ph type="sldNum" sz="quarter" idx="12"/>
          </p:nvPr>
        </p:nvSpPr>
        <p:spPr/>
        <p:txBody>
          <a:bodyPr/>
          <a:lstStyle/>
          <a:p>
            <a:fld id="{177D6179-9D4F-9247-ABDE-D082469CF89C}" type="slidenum">
              <a:rPr lang="sv-SE" smtClean="0"/>
              <a:t>147</a:t>
            </a:fld>
            <a:endParaRPr lang="sv-SE"/>
          </a:p>
        </p:txBody>
      </p:sp>
    </p:spTree>
    <p:extLst>
      <p:ext uri="{BB962C8B-B14F-4D97-AF65-F5344CB8AC3E}">
        <p14:creationId xmlns:p14="http://schemas.microsoft.com/office/powerpoint/2010/main" val="2259415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ACE408-2712-4313-9AFF-5042AEC4857C}"/>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2705E778-80DD-4B67-9775-B58A2F5D4CA9}"/>
              </a:ext>
            </a:extLst>
          </p:cNvPr>
          <p:cNvSpPr>
            <a:spLocks noGrp="1"/>
          </p:cNvSpPr>
          <p:nvPr>
            <p:ph idx="1"/>
          </p:nvPr>
        </p:nvSpPr>
        <p:spPr/>
        <p:txBody>
          <a:bodyPr>
            <a:normAutofit fontScale="92500" lnSpcReduction="10000"/>
          </a:bodyPr>
          <a:lstStyle/>
          <a:p>
            <a:pPr marL="0" indent="0">
              <a:buNone/>
            </a:pPr>
            <a:r>
              <a:rPr lang="sv-SE" dirty="0" err="1"/>
              <a:t>Athaan</a:t>
            </a:r>
            <a:r>
              <a:rPr lang="sv-SE" dirty="0"/>
              <a:t> är böneutrop och etableras innan man förrättar dem 5 obligatoriska bönerna. Syftet med </a:t>
            </a:r>
            <a:r>
              <a:rPr lang="sv-SE" dirty="0" err="1"/>
              <a:t>Athaan</a:t>
            </a:r>
            <a:r>
              <a:rPr lang="sv-SE" dirty="0"/>
              <a:t> är att underrätta muslimerna att tiden för bönen har inträtt. </a:t>
            </a:r>
          </a:p>
          <a:p>
            <a:pPr marL="0" indent="0">
              <a:buNone/>
            </a:pPr>
            <a:r>
              <a:rPr lang="sv-SE" dirty="0"/>
              <a:t>På så vis kan man förbereda sig inför bönen både spirituellt och fysiskt.</a:t>
            </a:r>
          </a:p>
          <a:p>
            <a:pPr marL="0" indent="0">
              <a:buNone/>
            </a:pPr>
            <a:endParaRPr lang="sv-SE" dirty="0"/>
          </a:p>
          <a:p>
            <a:pPr marL="0" indent="0">
              <a:buNone/>
            </a:pPr>
            <a:r>
              <a:rPr lang="sv-SE" dirty="0"/>
              <a:t>I Sverige finns det </a:t>
            </a:r>
            <a:r>
              <a:rPr lang="sv-SE" dirty="0" err="1"/>
              <a:t>moskeer</a:t>
            </a:r>
            <a:r>
              <a:rPr lang="sv-SE" dirty="0"/>
              <a:t> och bönelokaler både i större och mindre städer. Eftersom att alla ”</a:t>
            </a:r>
            <a:r>
              <a:rPr lang="sv-SE" dirty="0" err="1"/>
              <a:t>Mu`athinoon</a:t>
            </a:r>
            <a:r>
              <a:rPr lang="sv-SE" dirty="0"/>
              <a:t>” inte är utbildade, så är det inte ovanligt att man läser fel i samband med </a:t>
            </a:r>
            <a:r>
              <a:rPr lang="sv-SE" dirty="0" err="1"/>
              <a:t>Athaan</a:t>
            </a:r>
            <a:r>
              <a:rPr lang="sv-SE" dirty="0"/>
              <a:t>. Somliga fel är värre än andra och därför är det angeläget att vi studerar hur </a:t>
            </a:r>
            <a:r>
              <a:rPr lang="sv-SE" dirty="0" err="1"/>
              <a:t>Athaan</a:t>
            </a:r>
            <a:r>
              <a:rPr lang="sv-SE" dirty="0"/>
              <a:t> uttalas korrekt. </a:t>
            </a:r>
          </a:p>
          <a:p>
            <a:pPr marL="0" indent="0">
              <a:buNone/>
            </a:pPr>
            <a:endParaRPr lang="sv-SE" dirty="0"/>
          </a:p>
          <a:p>
            <a:pPr marL="0" indent="0">
              <a:buNone/>
            </a:pPr>
            <a:r>
              <a:rPr lang="sv-SE" dirty="0" err="1"/>
              <a:t>Athaan</a:t>
            </a:r>
            <a:r>
              <a:rPr lang="sv-SE" dirty="0"/>
              <a:t> efterföljs av det som kallas för ”</a:t>
            </a:r>
            <a:r>
              <a:rPr lang="sv-SE" dirty="0" err="1"/>
              <a:t>Iqaamah</a:t>
            </a:r>
            <a:r>
              <a:rPr lang="sv-SE" dirty="0"/>
              <a:t>”, som är ett ytterligare utrop. Syftet med </a:t>
            </a:r>
            <a:r>
              <a:rPr lang="sv-SE" dirty="0" err="1"/>
              <a:t>Iqaamah</a:t>
            </a:r>
            <a:r>
              <a:rPr lang="sv-SE" dirty="0"/>
              <a:t> är att underrätta muslimerna att bönen nu ska etableras.</a:t>
            </a:r>
          </a:p>
        </p:txBody>
      </p:sp>
      <p:sp>
        <p:nvSpPr>
          <p:cNvPr id="4" name="Platshållare för bildnummer 3">
            <a:extLst>
              <a:ext uri="{FF2B5EF4-FFF2-40B4-BE49-F238E27FC236}">
                <a16:creationId xmlns:a16="http://schemas.microsoft.com/office/drawing/2014/main" id="{73D8B94C-4421-4B04-8B8C-9C3C1973C272}"/>
              </a:ext>
            </a:extLst>
          </p:cNvPr>
          <p:cNvSpPr>
            <a:spLocks noGrp="1"/>
          </p:cNvSpPr>
          <p:nvPr>
            <p:ph type="sldNum" sz="quarter" idx="12"/>
          </p:nvPr>
        </p:nvSpPr>
        <p:spPr/>
        <p:txBody>
          <a:bodyPr/>
          <a:lstStyle/>
          <a:p>
            <a:fld id="{177D6179-9D4F-9247-ABDE-D082469CF89C}" type="slidenum">
              <a:rPr lang="sv-SE" smtClean="0"/>
              <a:t>148</a:t>
            </a:fld>
            <a:endParaRPr lang="sv-SE"/>
          </a:p>
        </p:txBody>
      </p:sp>
    </p:spTree>
    <p:extLst>
      <p:ext uri="{BB962C8B-B14F-4D97-AF65-F5344CB8AC3E}">
        <p14:creationId xmlns:p14="http://schemas.microsoft.com/office/powerpoint/2010/main" val="3706034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Athaan</a:t>
            </a:r>
            <a:endParaRPr lang="sv-SE" dirty="0"/>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149</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اللهُ أكْبَرُ اللهُ أكْبَرُ</a:t>
            </a:r>
            <a:endParaRPr kumimoji="0" lang="sv-SE"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sv-SE" sz="3200" dirty="0">
                <a:solidFill>
                  <a:prstClr val="black"/>
                </a:solidFill>
                <a:latin typeface="Trebuchet MS" panose="020B0603020202020204"/>
                <a:cs typeface="Arial" panose="020B0604020202020204" pitchFamily="34" charset="0"/>
              </a:rPr>
              <a:t>2x</a:t>
            </a:r>
            <a:endParaRPr kumimoji="0" lang="ar-SA"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2481336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85CC13B-9529-4721-B6E1-6B66351C858D}"/>
              </a:ext>
            </a:extLst>
          </p:cNvPr>
          <p:cNvSpPr>
            <a:spLocks noGrp="1"/>
          </p:cNvSpPr>
          <p:nvPr>
            <p:ph type="ctrTitle"/>
          </p:nvPr>
        </p:nvSpPr>
        <p:spPr/>
        <p:txBody>
          <a:bodyPr/>
          <a:lstStyle/>
          <a:p>
            <a:r>
              <a:rPr lang="sv-SE" dirty="0"/>
              <a:t>Lektion 2</a:t>
            </a:r>
          </a:p>
        </p:txBody>
      </p:sp>
      <p:sp>
        <p:nvSpPr>
          <p:cNvPr id="6" name="Underrubrik 5">
            <a:extLst>
              <a:ext uri="{FF2B5EF4-FFF2-40B4-BE49-F238E27FC236}">
                <a16:creationId xmlns:a16="http://schemas.microsoft.com/office/drawing/2014/main" id="{327A0E54-216D-4024-8CD1-0878EFDD4F72}"/>
              </a:ext>
            </a:extLst>
          </p:cNvPr>
          <p:cNvSpPr>
            <a:spLocks noGrp="1"/>
          </p:cNvSpPr>
          <p:nvPr>
            <p:ph type="subTitle" idx="1"/>
          </p:nvPr>
        </p:nvSpPr>
        <p:spPr/>
        <p:txBody>
          <a:bodyPr/>
          <a:lstStyle/>
          <a:p>
            <a:r>
              <a:rPr lang="sv-SE" dirty="0"/>
              <a:t>Det arabiska alfabetet med vokalen </a:t>
            </a:r>
            <a:r>
              <a:rPr lang="ar-SA" sz="3600" dirty="0">
                <a:solidFill>
                  <a:srgbClr val="FFFF00"/>
                </a:solidFill>
              </a:rPr>
              <a:t>َ</a:t>
            </a:r>
            <a:r>
              <a:rPr lang="sv-SE" dirty="0"/>
              <a:t> (</a:t>
            </a:r>
            <a:r>
              <a:rPr lang="sv-SE" i="1" dirty="0"/>
              <a:t>Fathah</a:t>
            </a:r>
            <a:r>
              <a:rPr lang="sv-SE" dirty="0"/>
              <a:t>)</a:t>
            </a:r>
          </a:p>
          <a:p>
            <a:r>
              <a:rPr lang="sv-SE" dirty="0"/>
              <a:t>8-9</a:t>
            </a:r>
          </a:p>
        </p:txBody>
      </p:sp>
      <p:sp>
        <p:nvSpPr>
          <p:cNvPr id="4" name="Platshållare för bildnummer 3">
            <a:extLst>
              <a:ext uri="{FF2B5EF4-FFF2-40B4-BE49-F238E27FC236}">
                <a16:creationId xmlns:a16="http://schemas.microsoft.com/office/drawing/2014/main" id="{2C1824B3-3845-4091-BE59-BB2EB88E9A9A}"/>
              </a:ext>
            </a:extLst>
          </p:cNvPr>
          <p:cNvSpPr>
            <a:spLocks noGrp="1"/>
          </p:cNvSpPr>
          <p:nvPr>
            <p:ph type="sldNum" sz="quarter" idx="12"/>
          </p:nvPr>
        </p:nvSpPr>
        <p:spPr/>
        <p:txBody>
          <a:bodyPr/>
          <a:lstStyle/>
          <a:p>
            <a:fld id="{177D6179-9D4F-9247-ABDE-D082469CF89C}" type="slidenum">
              <a:rPr lang="sv-SE" smtClean="0"/>
              <a:t>15</a:t>
            </a:fld>
            <a:endParaRPr lang="sv-SE"/>
          </a:p>
        </p:txBody>
      </p:sp>
    </p:spTree>
    <p:custDataLst>
      <p:tags r:id="rId1"/>
    </p:custDataLst>
    <p:extLst>
      <p:ext uri="{BB962C8B-B14F-4D97-AF65-F5344CB8AC3E}">
        <p14:creationId xmlns:p14="http://schemas.microsoft.com/office/powerpoint/2010/main" val="3364563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Athaan</a:t>
            </a:r>
            <a:endParaRPr lang="sv-SE" dirty="0"/>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150</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7200" dirty="0">
                <a:solidFill>
                  <a:prstClr val="black"/>
                </a:solidFill>
                <a:latin typeface="Trebuchet MS" panose="020B0603020202020204"/>
                <a:cs typeface="Arial" panose="020B0604020202020204" pitchFamily="34" charset="0"/>
              </a:rPr>
              <a:t>أشْهَدُ أنَّ لا إلَهَ إلاَّ اللهُ</a:t>
            </a:r>
            <a:endParaRPr lang="sv-SE" sz="7200" dirty="0">
              <a:solidFill>
                <a:prstClr val="black"/>
              </a:solidFill>
              <a:latin typeface="Trebuchet MS" panose="020B0603020202020204"/>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sv-SE" sz="3200" dirty="0">
                <a:solidFill>
                  <a:prstClr val="black"/>
                </a:solidFill>
                <a:latin typeface="Trebuchet MS" panose="020B0603020202020204"/>
                <a:cs typeface="Arial" panose="020B0604020202020204" pitchFamily="34" charset="0"/>
              </a:rPr>
              <a:t>2x</a:t>
            </a:r>
            <a:endParaRPr kumimoji="0" lang="ar-SA"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2532816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Athaan</a:t>
            </a:r>
            <a:endParaRPr lang="sv-SE" dirty="0"/>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151</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7200" b="0" i="0" dirty="0">
                <a:solidFill>
                  <a:srgbClr val="202122"/>
                </a:solidFill>
                <a:effectLst/>
                <a:latin typeface="Arial" panose="020B0604020202020204" pitchFamily="34" charset="0"/>
              </a:rPr>
              <a:t>أشْهَدُ أنَّ مُحَمَّداً رَسُولُ اللهِ</a:t>
            </a:r>
            <a:endParaRPr lang="sv-SE" sz="7200" dirty="0">
              <a:solidFill>
                <a:prstClr val="black"/>
              </a:solidFill>
              <a:latin typeface="Trebuchet MS" panose="020B0603020202020204"/>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sv-SE" sz="3200" dirty="0">
                <a:solidFill>
                  <a:prstClr val="black"/>
                </a:solidFill>
                <a:latin typeface="Trebuchet MS" panose="020B0603020202020204"/>
                <a:cs typeface="Arial" panose="020B0604020202020204" pitchFamily="34" charset="0"/>
              </a:rPr>
              <a:t>2x</a:t>
            </a:r>
            <a:endParaRPr kumimoji="0" lang="ar-SA"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1381391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Athaan</a:t>
            </a:r>
            <a:endParaRPr lang="sv-SE" dirty="0"/>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152</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7200" b="0" i="0" dirty="0">
                <a:solidFill>
                  <a:srgbClr val="202122"/>
                </a:solidFill>
                <a:effectLst/>
                <a:latin typeface="Arial" panose="020B0604020202020204" pitchFamily="34" charset="0"/>
              </a:rPr>
              <a:t>حَيَّ عَلَى الصَّلاةِ </a:t>
            </a:r>
            <a:endParaRPr lang="sv-SE" sz="7200" dirty="0">
              <a:solidFill>
                <a:prstClr val="black"/>
              </a:solidFill>
              <a:latin typeface="Trebuchet MS" panose="020B0603020202020204"/>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sv-SE" sz="3200" dirty="0">
                <a:solidFill>
                  <a:prstClr val="black"/>
                </a:solidFill>
                <a:latin typeface="Trebuchet MS" panose="020B0603020202020204"/>
                <a:cs typeface="Arial" panose="020B0604020202020204" pitchFamily="34" charset="0"/>
              </a:rPr>
              <a:t>2x</a:t>
            </a:r>
            <a:endParaRPr kumimoji="0" lang="ar-SA"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804427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Athaan</a:t>
            </a:r>
            <a:endParaRPr lang="sv-SE" dirty="0"/>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153</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7200" b="0" i="0" dirty="0">
                <a:solidFill>
                  <a:srgbClr val="202122"/>
                </a:solidFill>
                <a:effectLst/>
                <a:latin typeface="Arial" panose="020B0604020202020204" pitchFamily="34" charset="0"/>
              </a:rPr>
              <a:t>حَيَّ عَلَى الفَلاحِ</a:t>
            </a:r>
            <a:endParaRPr lang="sv-SE" sz="7200" dirty="0">
              <a:solidFill>
                <a:prstClr val="black"/>
              </a:solidFill>
              <a:latin typeface="Trebuchet MS" panose="020B0603020202020204"/>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sv-SE" sz="3200" dirty="0">
                <a:solidFill>
                  <a:prstClr val="black"/>
                </a:solidFill>
                <a:latin typeface="Trebuchet MS" panose="020B0603020202020204"/>
                <a:cs typeface="Arial" panose="020B0604020202020204" pitchFamily="34" charset="0"/>
              </a:rPr>
              <a:t>2x</a:t>
            </a:r>
            <a:endParaRPr kumimoji="0" lang="ar-SA"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2183605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Athaan</a:t>
            </a:r>
            <a:endParaRPr lang="sv-SE" dirty="0"/>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154</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7200" b="0" i="0" dirty="0">
                <a:solidFill>
                  <a:srgbClr val="202122"/>
                </a:solidFill>
                <a:effectLst/>
                <a:latin typeface="Arial" panose="020B0604020202020204" pitchFamily="34" charset="0"/>
              </a:rPr>
              <a:t>اللهُ أكْبَرُ</a:t>
            </a:r>
            <a:endParaRPr lang="sv-SE" sz="7200" dirty="0">
              <a:solidFill>
                <a:prstClr val="black"/>
              </a:solidFill>
              <a:latin typeface="Trebuchet MS" panose="020B0603020202020204"/>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sv-SE" sz="3200" dirty="0">
                <a:solidFill>
                  <a:prstClr val="black"/>
                </a:solidFill>
                <a:latin typeface="Trebuchet MS" panose="020B0603020202020204"/>
                <a:cs typeface="Arial" panose="020B0604020202020204" pitchFamily="34" charset="0"/>
              </a:rPr>
              <a:t>2x</a:t>
            </a:r>
            <a:endParaRPr kumimoji="0" lang="ar-SA"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4114839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Athaan</a:t>
            </a:r>
            <a:endParaRPr lang="sv-SE" dirty="0"/>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155</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7200" b="0" i="0" dirty="0">
                <a:solidFill>
                  <a:srgbClr val="202122"/>
                </a:solidFill>
                <a:effectLst/>
                <a:latin typeface="Arial" panose="020B0604020202020204" pitchFamily="34" charset="0"/>
              </a:rPr>
              <a:t> لاَ إلَهَ إلاَّ اللهُ</a:t>
            </a:r>
            <a:endParaRPr lang="sv-SE" sz="7200" dirty="0">
              <a:solidFill>
                <a:prstClr val="black"/>
              </a:solidFill>
              <a:latin typeface="Trebuchet MS" panose="020B0603020202020204"/>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sv-SE" sz="3200" dirty="0">
                <a:solidFill>
                  <a:prstClr val="black"/>
                </a:solidFill>
                <a:latin typeface="Trebuchet MS" panose="020B0603020202020204"/>
                <a:cs typeface="Arial" panose="020B0604020202020204" pitchFamily="34" charset="0"/>
              </a:rPr>
              <a:t>1x</a:t>
            </a:r>
            <a:endParaRPr kumimoji="0" lang="ar-SA"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2648154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Iqaamah</a:t>
            </a:r>
            <a:endParaRPr lang="sv-SE" dirty="0"/>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156</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اللهُ أكْبَرُ اللهُ أكْبَرُ</a:t>
            </a:r>
            <a:endParaRPr kumimoji="0" lang="sv-SE"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sv-SE" sz="3200" dirty="0">
                <a:solidFill>
                  <a:prstClr val="black"/>
                </a:solidFill>
                <a:latin typeface="Trebuchet MS" panose="020B0603020202020204"/>
                <a:cs typeface="Arial" panose="020B0604020202020204" pitchFamily="34" charset="0"/>
              </a:rPr>
              <a:t>1</a:t>
            </a:r>
            <a:r>
              <a:rPr kumimoji="0" lang="sv-SE"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x</a:t>
            </a:r>
            <a:endParaRPr kumimoji="0" lang="ar-SA"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2128699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Iqaamah</a:t>
            </a:r>
            <a:endParaRPr lang="sv-SE" dirty="0"/>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157</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52700"/>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أشْهَدُ أنَّ لا إلَهَ إلاَّ اللهُ</a:t>
            </a:r>
            <a:endParaRPr kumimoji="0" lang="sv-SE"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sv-SE" sz="3200" dirty="0">
                <a:solidFill>
                  <a:prstClr val="black"/>
                </a:solidFill>
                <a:latin typeface="Trebuchet MS" panose="020B0603020202020204"/>
                <a:cs typeface="Arial" panose="020B0604020202020204" pitchFamily="34" charset="0"/>
              </a:rPr>
              <a:t>1</a:t>
            </a:r>
            <a:r>
              <a:rPr kumimoji="0" lang="sv-SE"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x</a:t>
            </a:r>
            <a:endParaRPr kumimoji="0" lang="ar-SA"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1312349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Iqaamah</a:t>
            </a:r>
            <a:endParaRPr lang="sv-SE" dirty="0"/>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158</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7200" b="0" i="0" u="none" strike="noStrike" kern="1200" cap="none" spc="0" normalizeH="0" baseline="0" noProof="0" dirty="0">
                <a:ln>
                  <a:noFill/>
                </a:ln>
                <a:solidFill>
                  <a:srgbClr val="202122"/>
                </a:solidFill>
                <a:effectLst/>
                <a:uLnTx/>
                <a:uFillTx/>
                <a:latin typeface="Arial" panose="020B0604020202020204" pitchFamily="34" charset="0"/>
                <a:ea typeface="+mn-ea"/>
                <a:cs typeface="Arial" panose="020B0604020202020204" pitchFamily="34" charset="0"/>
              </a:rPr>
              <a:t>أشْهَدُ أنَّ مُحَمَّداً رَسُولُ اللهِ</a:t>
            </a:r>
            <a:endParaRPr kumimoji="0" lang="sv-SE"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sv-SE" sz="3200" dirty="0">
                <a:solidFill>
                  <a:prstClr val="black"/>
                </a:solidFill>
                <a:latin typeface="Trebuchet MS" panose="020B0603020202020204"/>
                <a:cs typeface="Arial" panose="020B0604020202020204" pitchFamily="34" charset="0"/>
              </a:rPr>
              <a:t>1</a:t>
            </a:r>
            <a:r>
              <a:rPr kumimoji="0" lang="sv-SE"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x</a:t>
            </a:r>
            <a:endParaRPr kumimoji="0" lang="ar-SA"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2749370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Iqaamah</a:t>
            </a:r>
            <a:endParaRPr lang="sv-SE" dirty="0"/>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159</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7200" b="0" i="0" u="none" strike="noStrike" kern="1200" cap="none" spc="0" normalizeH="0" baseline="0" noProof="0" dirty="0">
                <a:ln>
                  <a:noFill/>
                </a:ln>
                <a:solidFill>
                  <a:srgbClr val="202122"/>
                </a:solidFill>
                <a:effectLst/>
                <a:uLnTx/>
                <a:uFillTx/>
                <a:latin typeface="Arial" panose="020B0604020202020204" pitchFamily="34" charset="0"/>
                <a:ea typeface="+mn-ea"/>
                <a:cs typeface="Arial" panose="020B0604020202020204" pitchFamily="34" charset="0"/>
              </a:rPr>
              <a:t>حَيَّ عَلَى الصَّلاةِ </a:t>
            </a:r>
            <a:endParaRPr kumimoji="0" lang="sv-SE"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sv-SE" sz="3200" dirty="0">
                <a:solidFill>
                  <a:prstClr val="black"/>
                </a:solidFill>
                <a:latin typeface="Trebuchet MS" panose="020B0603020202020204"/>
                <a:cs typeface="Arial" panose="020B0604020202020204" pitchFamily="34" charset="0"/>
              </a:rPr>
              <a:t>1</a:t>
            </a:r>
            <a:r>
              <a:rPr kumimoji="0" lang="sv-SE"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x</a:t>
            </a:r>
            <a:endParaRPr kumimoji="0" lang="ar-SA"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4266329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49C5D6-1D60-481F-B51A-DFEFFABF6B78}"/>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4517296E-1EDD-480A-8B33-B95A5159C909}"/>
              </a:ext>
            </a:extLst>
          </p:cNvPr>
          <p:cNvSpPr>
            <a:spLocks noGrp="1"/>
          </p:cNvSpPr>
          <p:nvPr>
            <p:ph idx="1"/>
          </p:nvPr>
        </p:nvSpPr>
        <p:spPr>
          <a:xfrm>
            <a:off x="329938" y="2109320"/>
            <a:ext cx="11553668" cy="4475748"/>
          </a:xfrm>
        </p:spPr>
        <p:txBody>
          <a:bodyPr/>
          <a:lstStyle/>
          <a:p>
            <a:pPr marL="0" indent="0">
              <a:lnSpc>
                <a:spcPct val="100000"/>
              </a:lnSpc>
              <a:buNone/>
            </a:pPr>
            <a:r>
              <a:rPr lang="sv-SE" dirty="0"/>
              <a:t>I denna lektion kommer vi att introducera de 3 </a:t>
            </a:r>
            <a:r>
              <a:rPr lang="sv-SE" i="1" dirty="0"/>
              <a:t>korta</a:t>
            </a:r>
            <a:r>
              <a:rPr lang="sv-SE" dirty="0"/>
              <a:t> vokalerna i det arabiska språket, och förklara lite hur de fungerar samt vad de används till. Vi kommer därefter succesivt fördjupa oss i respektive vokal.</a:t>
            </a:r>
          </a:p>
          <a:p>
            <a:pPr marL="0" indent="0">
              <a:lnSpc>
                <a:spcPct val="100000"/>
              </a:lnSpc>
              <a:buNone/>
            </a:pPr>
            <a:endParaRPr lang="sv-SE" sz="2000" dirty="0"/>
          </a:p>
          <a:p>
            <a:pPr marL="0" indent="0">
              <a:lnSpc>
                <a:spcPct val="100000"/>
              </a:lnSpc>
              <a:buNone/>
            </a:pPr>
            <a:r>
              <a:rPr lang="sv-SE" dirty="0"/>
              <a:t>Vi kommer även lära oss hur man skriver varje bokstav i:</a:t>
            </a:r>
          </a:p>
          <a:p>
            <a:pPr marL="457200" indent="-457200">
              <a:lnSpc>
                <a:spcPct val="100000"/>
              </a:lnSpc>
              <a:buFont typeface="+mj-lt"/>
              <a:buAutoNum type="arabicPeriod"/>
            </a:pPr>
            <a:r>
              <a:rPr lang="sv-SE" dirty="0"/>
              <a:t>Början</a:t>
            </a:r>
          </a:p>
          <a:p>
            <a:pPr marL="457200" indent="-457200">
              <a:lnSpc>
                <a:spcPct val="100000"/>
              </a:lnSpc>
              <a:buFont typeface="+mj-lt"/>
              <a:buAutoNum type="arabicPeriod"/>
            </a:pPr>
            <a:r>
              <a:rPr lang="sv-SE" dirty="0"/>
              <a:t>Mitten</a:t>
            </a:r>
          </a:p>
          <a:p>
            <a:pPr marL="457200" indent="-457200">
              <a:lnSpc>
                <a:spcPct val="100000"/>
              </a:lnSpc>
              <a:buFont typeface="+mj-lt"/>
              <a:buAutoNum type="arabicPeriod"/>
            </a:pPr>
            <a:r>
              <a:rPr lang="sv-SE" dirty="0"/>
              <a:t>Slutet </a:t>
            </a:r>
          </a:p>
        </p:txBody>
      </p:sp>
      <p:sp>
        <p:nvSpPr>
          <p:cNvPr id="4" name="Platshållare för bildnummer 3">
            <a:extLst>
              <a:ext uri="{FF2B5EF4-FFF2-40B4-BE49-F238E27FC236}">
                <a16:creationId xmlns:a16="http://schemas.microsoft.com/office/drawing/2014/main" id="{2C32FDD4-D296-4BFA-ABCA-37652AB47C79}"/>
              </a:ext>
            </a:extLst>
          </p:cNvPr>
          <p:cNvSpPr>
            <a:spLocks noGrp="1"/>
          </p:cNvSpPr>
          <p:nvPr>
            <p:ph type="sldNum" sz="quarter" idx="12"/>
          </p:nvPr>
        </p:nvSpPr>
        <p:spPr/>
        <p:txBody>
          <a:bodyPr/>
          <a:lstStyle/>
          <a:p>
            <a:fld id="{177D6179-9D4F-9247-ABDE-D082469CF89C}" type="slidenum">
              <a:rPr lang="sv-SE" smtClean="0"/>
              <a:t>16</a:t>
            </a:fld>
            <a:endParaRPr lang="sv-SE"/>
          </a:p>
        </p:txBody>
      </p:sp>
    </p:spTree>
    <p:custDataLst>
      <p:tags r:id="rId1"/>
    </p:custDataLst>
    <p:extLst>
      <p:ext uri="{BB962C8B-B14F-4D97-AF65-F5344CB8AC3E}">
        <p14:creationId xmlns:p14="http://schemas.microsoft.com/office/powerpoint/2010/main" val="28832813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Iqaamah</a:t>
            </a:r>
            <a:endParaRPr lang="sv-SE" dirty="0"/>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160</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7200" b="0" i="0" u="none" strike="noStrike" kern="1200" cap="none" spc="0" normalizeH="0" baseline="0" noProof="0" dirty="0">
                <a:ln>
                  <a:noFill/>
                </a:ln>
                <a:solidFill>
                  <a:srgbClr val="202122"/>
                </a:solidFill>
                <a:effectLst/>
                <a:uLnTx/>
                <a:uFillTx/>
                <a:latin typeface="Arial" panose="020B0604020202020204" pitchFamily="34" charset="0"/>
                <a:ea typeface="+mn-ea"/>
                <a:cs typeface="Arial" panose="020B0604020202020204" pitchFamily="34" charset="0"/>
              </a:rPr>
              <a:t>حَيَّ عَلَى الفَلاحِ</a:t>
            </a:r>
            <a:endParaRPr kumimoji="0" lang="sv-SE"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sv-SE" sz="3200" dirty="0">
                <a:solidFill>
                  <a:prstClr val="black"/>
                </a:solidFill>
                <a:latin typeface="Trebuchet MS" panose="020B0603020202020204"/>
                <a:cs typeface="Arial" panose="020B0604020202020204" pitchFamily="34" charset="0"/>
              </a:rPr>
              <a:t>1</a:t>
            </a:r>
            <a:r>
              <a:rPr kumimoji="0" lang="sv-SE"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x</a:t>
            </a:r>
            <a:endParaRPr kumimoji="0" lang="ar-SA"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2468123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Iqaamah</a:t>
            </a:r>
            <a:endParaRPr lang="sv-SE" dirty="0"/>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161</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7200" b="0" i="0" dirty="0">
                <a:solidFill>
                  <a:srgbClr val="202122"/>
                </a:solidFill>
                <a:effectLst/>
                <a:latin typeface="Arial" panose="020B0604020202020204" pitchFamily="34" charset="0"/>
              </a:rPr>
              <a:t> قَدْ قَامَت</a:t>
            </a:r>
            <a:r>
              <a:rPr lang="ar-SA" sz="7200" dirty="0">
                <a:solidFill>
                  <a:srgbClr val="202122"/>
                </a:solidFill>
                <a:latin typeface="Arial" panose="020B0604020202020204" pitchFamily="34" charset="0"/>
              </a:rPr>
              <a:t>ِ</a:t>
            </a:r>
            <a:r>
              <a:rPr lang="ar-SA" sz="7200" b="0" i="0" dirty="0">
                <a:solidFill>
                  <a:srgbClr val="202122"/>
                </a:solidFill>
                <a:effectLst/>
                <a:latin typeface="Arial" panose="020B0604020202020204" pitchFamily="34" charset="0"/>
              </a:rPr>
              <a:t> الصَّلاةُ</a:t>
            </a:r>
            <a:endParaRPr kumimoji="0" lang="sv-SE"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2x</a:t>
            </a:r>
            <a:endParaRPr kumimoji="0" lang="ar-SA"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3105824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Iqaamah</a:t>
            </a:r>
            <a:endParaRPr lang="sv-SE" dirty="0"/>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162</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اللهُ أكْبَرُ اللهُ أكْبَرُ</a:t>
            </a:r>
            <a:endParaRPr kumimoji="0" lang="sv-SE"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sv-SE" sz="3200" dirty="0">
                <a:solidFill>
                  <a:prstClr val="black"/>
                </a:solidFill>
                <a:latin typeface="Trebuchet MS" panose="020B0603020202020204"/>
                <a:cs typeface="Arial" panose="020B0604020202020204" pitchFamily="34" charset="0"/>
              </a:rPr>
              <a:t>1</a:t>
            </a:r>
            <a:r>
              <a:rPr kumimoji="0" lang="sv-SE"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x</a:t>
            </a:r>
            <a:endParaRPr kumimoji="0" lang="ar-SA"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2706168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err="1"/>
              <a:t>Iqaamah</a:t>
            </a:r>
            <a:endParaRPr lang="sv-SE" dirty="0"/>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163</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553700"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7200" b="0" i="0" u="none" strike="noStrike" kern="1200" cap="none" spc="0" normalizeH="0" baseline="0" noProof="0" dirty="0">
                <a:ln>
                  <a:noFill/>
                </a:ln>
                <a:solidFill>
                  <a:srgbClr val="202122"/>
                </a:solidFill>
                <a:effectLst/>
                <a:uLnTx/>
                <a:uFillTx/>
                <a:latin typeface="Arial" panose="020B0604020202020204" pitchFamily="34" charset="0"/>
                <a:ea typeface="+mn-ea"/>
                <a:cs typeface="Arial" panose="020B0604020202020204" pitchFamily="34" charset="0"/>
              </a:rPr>
              <a:t> لاَ إلَهَ إلاَّ اللهُ</a:t>
            </a:r>
            <a:endParaRPr kumimoji="0" lang="sv-SE"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1x</a:t>
            </a:r>
            <a:endParaRPr kumimoji="0" lang="ar-SA"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spTree>
    <p:extLst>
      <p:ext uri="{BB962C8B-B14F-4D97-AF65-F5344CB8AC3E}">
        <p14:creationId xmlns:p14="http://schemas.microsoft.com/office/powerpoint/2010/main" val="3920382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2823B509-3F36-4A8D-B6B0-22539DDCDCF0}"/>
              </a:ext>
            </a:extLst>
          </p:cNvPr>
          <p:cNvSpPr>
            <a:spLocks noGrp="1"/>
          </p:cNvSpPr>
          <p:nvPr>
            <p:ph type="ctrTitle"/>
          </p:nvPr>
        </p:nvSpPr>
        <p:spPr/>
        <p:txBody>
          <a:bodyPr/>
          <a:lstStyle/>
          <a:p>
            <a:r>
              <a:rPr lang="sv-SE" dirty="0"/>
              <a:t>Lektion 29</a:t>
            </a:r>
          </a:p>
        </p:txBody>
      </p:sp>
      <p:sp>
        <p:nvSpPr>
          <p:cNvPr id="6" name="Underrubrik 5">
            <a:extLst>
              <a:ext uri="{FF2B5EF4-FFF2-40B4-BE49-F238E27FC236}">
                <a16:creationId xmlns:a16="http://schemas.microsoft.com/office/drawing/2014/main" id="{049584B0-EBB3-439F-8E50-CA5F4DBCD43D}"/>
              </a:ext>
            </a:extLst>
          </p:cNvPr>
          <p:cNvSpPr>
            <a:spLocks noGrp="1"/>
          </p:cNvSpPr>
          <p:nvPr>
            <p:ph type="subTitle" idx="1"/>
          </p:nvPr>
        </p:nvSpPr>
        <p:spPr/>
        <p:txBody>
          <a:bodyPr/>
          <a:lstStyle/>
          <a:p>
            <a:r>
              <a:rPr lang="sv-SE" dirty="0"/>
              <a:t>Bönens verbala moment</a:t>
            </a:r>
          </a:p>
        </p:txBody>
      </p:sp>
      <p:sp>
        <p:nvSpPr>
          <p:cNvPr id="4" name="Platshållare för bildnummer 3">
            <a:extLst>
              <a:ext uri="{FF2B5EF4-FFF2-40B4-BE49-F238E27FC236}">
                <a16:creationId xmlns:a16="http://schemas.microsoft.com/office/drawing/2014/main" id="{0B80E81D-B874-4B2C-A921-A23DDA4F0CAA}"/>
              </a:ext>
            </a:extLst>
          </p:cNvPr>
          <p:cNvSpPr>
            <a:spLocks noGrp="1"/>
          </p:cNvSpPr>
          <p:nvPr>
            <p:ph type="sldNum" sz="quarter" idx="12"/>
          </p:nvPr>
        </p:nvSpPr>
        <p:spPr/>
        <p:txBody>
          <a:bodyPr/>
          <a:lstStyle/>
          <a:p>
            <a:fld id="{177D6179-9D4F-9247-ABDE-D082469CF89C}" type="slidenum">
              <a:rPr lang="sv-SE" smtClean="0"/>
              <a:t>164</a:t>
            </a:fld>
            <a:endParaRPr lang="sv-SE"/>
          </a:p>
        </p:txBody>
      </p:sp>
    </p:spTree>
    <p:extLst>
      <p:ext uri="{BB962C8B-B14F-4D97-AF65-F5344CB8AC3E}">
        <p14:creationId xmlns:p14="http://schemas.microsoft.com/office/powerpoint/2010/main" val="4750494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7538D573-036C-4150-B73B-8FBB0442FB91}"/>
              </a:ext>
            </a:extLst>
          </p:cNvPr>
          <p:cNvSpPr>
            <a:spLocks noGrp="1"/>
          </p:cNvSpPr>
          <p:nvPr>
            <p:ph idx="1"/>
          </p:nvPr>
        </p:nvSpPr>
        <p:spPr>
          <a:xfrm>
            <a:off x="276225" y="2152650"/>
            <a:ext cx="11496675" cy="4505325"/>
          </a:xfrm>
        </p:spPr>
        <p:txBody>
          <a:bodyPr/>
          <a:lstStyle/>
          <a:p>
            <a:pPr marL="0" indent="0">
              <a:buNone/>
            </a:pPr>
            <a:r>
              <a:rPr lang="sv-SE" dirty="0"/>
              <a:t>Bönen är Islams 2:a pelare och måste förrättas korrekt utmed profetens </a:t>
            </a:r>
            <a:r>
              <a:rPr lang="ar-SA" dirty="0"/>
              <a:t>صلى الله عليه وسلم</a:t>
            </a:r>
            <a:r>
              <a:rPr lang="sv-SE" dirty="0"/>
              <a:t> </a:t>
            </a:r>
            <a:r>
              <a:rPr lang="sv-SE" dirty="0" err="1"/>
              <a:t>Sunnah</a:t>
            </a:r>
            <a:r>
              <a:rPr lang="sv-SE" dirty="0"/>
              <a:t>.  Detta innebär b.la att man </a:t>
            </a:r>
            <a:r>
              <a:rPr lang="sv-SE" b="1" dirty="0"/>
              <a:t>måste</a:t>
            </a:r>
            <a:r>
              <a:rPr lang="sv-SE" dirty="0"/>
              <a:t> uttala det som läses i bönen korrekt utan att man lägger till, tar bort eller ändrar på uttalet.</a:t>
            </a:r>
          </a:p>
          <a:p>
            <a:pPr marL="0" indent="0">
              <a:buNone/>
            </a:pPr>
            <a:endParaRPr lang="sv-SE" dirty="0"/>
          </a:p>
          <a:p>
            <a:pPr marL="0" indent="0">
              <a:buNone/>
            </a:pPr>
            <a:r>
              <a:rPr lang="sv-SE" dirty="0"/>
              <a:t>På lektion 29 lär vi oss hur man uttalar bönens </a:t>
            </a:r>
            <a:r>
              <a:rPr lang="sv-SE" i="1" dirty="0"/>
              <a:t>verbala</a:t>
            </a:r>
            <a:r>
              <a:rPr lang="sv-SE" dirty="0"/>
              <a:t> moment, så att nybörjaren kan korrigera eventuella fel. Fokuset kommer att vara på dem </a:t>
            </a:r>
            <a:r>
              <a:rPr lang="sv-SE" b="1" dirty="0"/>
              <a:t>obligatoriska </a:t>
            </a:r>
            <a:r>
              <a:rPr lang="sv-SE" dirty="0"/>
              <a:t>fraserna</a:t>
            </a:r>
            <a:r>
              <a:rPr lang="sv-SE" b="1" dirty="0"/>
              <a:t>.</a:t>
            </a:r>
            <a:endParaRPr lang="sv-SE"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165</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277706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1. </a:t>
            </a:r>
            <a:r>
              <a:rPr lang="sv-SE" dirty="0" err="1"/>
              <a:t>Takbir</a:t>
            </a:r>
            <a:endParaRPr lang="sv-SE"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166</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Platshållare för innehåll 7">
            <a:extLst>
              <a:ext uri="{FF2B5EF4-FFF2-40B4-BE49-F238E27FC236}">
                <a16:creationId xmlns:a16="http://schemas.microsoft.com/office/drawing/2014/main" id="{26C42F9E-E7EC-47EF-A597-079894924DA4}"/>
              </a:ext>
            </a:extLst>
          </p:cNvPr>
          <p:cNvSpPr>
            <a:spLocks noGrp="1"/>
          </p:cNvSpPr>
          <p:nvPr>
            <p:ph idx="1"/>
          </p:nvPr>
        </p:nvSpPr>
        <p:spPr>
          <a:xfrm>
            <a:off x="680400" y="2743200"/>
            <a:ext cx="6686550" cy="199072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اللهُ أكْبَرُ</a:t>
            </a:r>
            <a:endParaRPr kumimoji="0" lang="sv-SE"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pic>
        <p:nvPicPr>
          <p:cNvPr id="10" name="Bildobjekt 9">
            <a:extLst>
              <a:ext uri="{FF2B5EF4-FFF2-40B4-BE49-F238E27FC236}">
                <a16:creationId xmlns:a16="http://schemas.microsoft.com/office/drawing/2014/main" id="{3BD7E371-CD48-48D8-B659-B0FB66C80DD9}"/>
              </a:ext>
            </a:extLst>
          </p:cNvPr>
          <p:cNvPicPr>
            <a:picLocks noChangeAspect="1"/>
          </p:cNvPicPr>
          <p:nvPr/>
        </p:nvPicPr>
        <p:blipFill>
          <a:blip r:embed="rId2"/>
          <a:stretch>
            <a:fillRect/>
          </a:stretch>
        </p:blipFill>
        <p:spPr>
          <a:xfrm>
            <a:off x="10160782" y="2876550"/>
            <a:ext cx="1350818" cy="3714750"/>
          </a:xfrm>
          <a:prstGeom prst="rect">
            <a:avLst/>
          </a:prstGeom>
          <a:ln>
            <a:noFill/>
          </a:ln>
          <a:effectLst>
            <a:softEdge rad="112500"/>
          </a:effectLst>
        </p:spPr>
      </p:pic>
      <p:sp>
        <p:nvSpPr>
          <p:cNvPr id="3" name="Rektangel: rundade hörn 2">
            <a:extLst>
              <a:ext uri="{FF2B5EF4-FFF2-40B4-BE49-F238E27FC236}">
                <a16:creationId xmlns:a16="http://schemas.microsoft.com/office/drawing/2014/main" id="{59863DF7-7D7D-4D6E-8973-9F10A18C98F1}"/>
              </a:ext>
            </a:extLst>
          </p:cNvPr>
          <p:cNvSpPr/>
          <p:nvPr/>
        </p:nvSpPr>
        <p:spPr>
          <a:xfrm>
            <a:off x="1200150" y="5486400"/>
            <a:ext cx="5476875" cy="723900"/>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Gud är störst</a:t>
            </a:r>
          </a:p>
        </p:txBody>
      </p:sp>
    </p:spTree>
    <p:extLst>
      <p:ext uri="{BB962C8B-B14F-4D97-AF65-F5344CB8AC3E}">
        <p14:creationId xmlns:p14="http://schemas.microsoft.com/office/powerpoint/2010/main" val="2185658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ar-SA" dirty="0"/>
              <a:t>2</a:t>
            </a:r>
            <a:r>
              <a:rPr lang="sv-SE" dirty="0"/>
              <a:t>. </a:t>
            </a:r>
            <a:r>
              <a:rPr lang="sv-SE" dirty="0" err="1"/>
              <a:t>Rukoo</a:t>
            </a:r>
            <a:r>
              <a:rPr lang="sv-SE" dirty="0"/>
              <a:t>`</a:t>
            </a:r>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167</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Platshållare för innehåll 7">
            <a:extLst>
              <a:ext uri="{FF2B5EF4-FFF2-40B4-BE49-F238E27FC236}">
                <a16:creationId xmlns:a16="http://schemas.microsoft.com/office/drawing/2014/main" id="{26C42F9E-E7EC-47EF-A597-079894924DA4}"/>
              </a:ext>
            </a:extLst>
          </p:cNvPr>
          <p:cNvSpPr>
            <a:spLocks noGrp="1"/>
          </p:cNvSpPr>
          <p:nvPr>
            <p:ph idx="1"/>
          </p:nvPr>
        </p:nvSpPr>
        <p:spPr>
          <a:xfrm>
            <a:off x="680400" y="2743200"/>
            <a:ext cx="6686550" cy="199072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7200" dirty="0">
                <a:solidFill>
                  <a:prstClr val="black"/>
                </a:solidFill>
                <a:latin typeface="Trebuchet MS" panose="020B0603020202020204"/>
                <a:cs typeface="Arial" panose="020B0604020202020204" pitchFamily="34" charset="0"/>
              </a:rPr>
              <a:t>سُبْحانَ رَبِّيَ الْعَظِيْم</a:t>
            </a:r>
            <a:endParaRPr kumimoji="0" lang="sv-SE"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pic>
        <p:nvPicPr>
          <p:cNvPr id="5" name="Bildobjekt 4">
            <a:extLst>
              <a:ext uri="{FF2B5EF4-FFF2-40B4-BE49-F238E27FC236}">
                <a16:creationId xmlns:a16="http://schemas.microsoft.com/office/drawing/2014/main" id="{6C2EE50E-8C4D-4FC9-8A8A-FA058C7A7F1E}"/>
              </a:ext>
            </a:extLst>
          </p:cNvPr>
          <p:cNvPicPr>
            <a:picLocks noChangeAspect="1"/>
          </p:cNvPicPr>
          <p:nvPr/>
        </p:nvPicPr>
        <p:blipFill>
          <a:blip r:embed="rId2"/>
          <a:stretch>
            <a:fillRect/>
          </a:stretch>
        </p:blipFill>
        <p:spPr>
          <a:xfrm>
            <a:off x="9223936" y="3514725"/>
            <a:ext cx="2157830" cy="2743199"/>
          </a:xfrm>
          <a:prstGeom prst="rect">
            <a:avLst/>
          </a:prstGeom>
          <a:ln>
            <a:noFill/>
          </a:ln>
          <a:effectLst>
            <a:softEdge rad="112500"/>
          </a:effectLst>
        </p:spPr>
      </p:pic>
      <p:sp>
        <p:nvSpPr>
          <p:cNvPr id="6" name="Rektangel: rundade hörn 5">
            <a:extLst>
              <a:ext uri="{FF2B5EF4-FFF2-40B4-BE49-F238E27FC236}">
                <a16:creationId xmlns:a16="http://schemas.microsoft.com/office/drawing/2014/main" id="{2D38C3D8-0645-4992-BFCF-A846AFB2978C}"/>
              </a:ext>
            </a:extLst>
          </p:cNvPr>
          <p:cNvSpPr/>
          <p:nvPr/>
        </p:nvSpPr>
        <p:spPr>
          <a:xfrm>
            <a:off x="1200150" y="5486400"/>
            <a:ext cx="5476875" cy="723900"/>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Fri från alla brister är min Herre, den Väldige</a:t>
            </a:r>
          </a:p>
        </p:txBody>
      </p:sp>
    </p:spTree>
    <p:extLst>
      <p:ext uri="{BB962C8B-B14F-4D97-AF65-F5344CB8AC3E}">
        <p14:creationId xmlns:p14="http://schemas.microsoft.com/office/powerpoint/2010/main" val="2777142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3. al-</a:t>
            </a:r>
            <a:r>
              <a:rPr lang="sv-SE" dirty="0" err="1"/>
              <a:t>Qiyaam</a:t>
            </a:r>
            <a:r>
              <a:rPr lang="sv-SE" dirty="0"/>
              <a:t> min-ar-</a:t>
            </a:r>
            <a:r>
              <a:rPr lang="sv-SE" dirty="0" err="1"/>
              <a:t>Rukuu</a:t>
            </a:r>
            <a:r>
              <a:rPr lang="sv-SE" dirty="0"/>
              <a:t>``</a:t>
            </a:r>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168</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Platshållare för innehåll 7">
            <a:extLst>
              <a:ext uri="{FF2B5EF4-FFF2-40B4-BE49-F238E27FC236}">
                <a16:creationId xmlns:a16="http://schemas.microsoft.com/office/drawing/2014/main" id="{26C42F9E-E7EC-47EF-A597-079894924DA4}"/>
              </a:ext>
            </a:extLst>
          </p:cNvPr>
          <p:cNvSpPr>
            <a:spLocks noGrp="1"/>
          </p:cNvSpPr>
          <p:nvPr>
            <p:ph idx="1"/>
          </p:nvPr>
        </p:nvSpPr>
        <p:spPr>
          <a:xfrm>
            <a:off x="680400" y="2743200"/>
            <a:ext cx="6686550" cy="199072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7200" dirty="0">
                <a:solidFill>
                  <a:prstClr val="black"/>
                </a:solidFill>
                <a:latin typeface="Trebuchet MS" panose="020B0603020202020204"/>
                <a:cs typeface="Arial" panose="020B0604020202020204" pitchFamily="34" charset="0"/>
              </a:rPr>
              <a:t>سَمِعَ اللهُ لِمَنْ حَمِدَه</a:t>
            </a:r>
            <a:endParaRPr kumimoji="0" lang="sv-SE"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pic>
        <p:nvPicPr>
          <p:cNvPr id="5" name="Bildobjekt 4">
            <a:extLst>
              <a:ext uri="{FF2B5EF4-FFF2-40B4-BE49-F238E27FC236}">
                <a16:creationId xmlns:a16="http://schemas.microsoft.com/office/drawing/2014/main" id="{01F960E8-4031-4705-8BE5-93F52ABD829F}"/>
              </a:ext>
            </a:extLst>
          </p:cNvPr>
          <p:cNvPicPr>
            <a:picLocks noChangeAspect="1"/>
          </p:cNvPicPr>
          <p:nvPr/>
        </p:nvPicPr>
        <p:blipFill>
          <a:blip r:embed="rId2"/>
          <a:stretch>
            <a:fillRect/>
          </a:stretch>
        </p:blipFill>
        <p:spPr>
          <a:xfrm>
            <a:off x="7366950" y="4531518"/>
            <a:ext cx="1693297" cy="2152649"/>
          </a:xfrm>
          <a:prstGeom prst="rect">
            <a:avLst/>
          </a:prstGeom>
          <a:ln>
            <a:noFill/>
          </a:ln>
          <a:effectLst>
            <a:softEdge rad="112500"/>
          </a:effectLst>
        </p:spPr>
      </p:pic>
      <p:pic>
        <p:nvPicPr>
          <p:cNvPr id="7" name="Bildobjekt 6">
            <a:extLst>
              <a:ext uri="{FF2B5EF4-FFF2-40B4-BE49-F238E27FC236}">
                <a16:creationId xmlns:a16="http://schemas.microsoft.com/office/drawing/2014/main" id="{E2BEF1D3-B085-46AD-9E5E-D352FFC517A8}"/>
              </a:ext>
            </a:extLst>
          </p:cNvPr>
          <p:cNvPicPr>
            <a:picLocks noChangeAspect="1"/>
          </p:cNvPicPr>
          <p:nvPr/>
        </p:nvPicPr>
        <p:blipFill>
          <a:blip r:embed="rId3"/>
          <a:stretch>
            <a:fillRect/>
          </a:stretch>
        </p:blipFill>
        <p:spPr>
          <a:xfrm>
            <a:off x="10053162" y="4457700"/>
            <a:ext cx="1830444" cy="2300286"/>
          </a:xfrm>
          <a:prstGeom prst="rect">
            <a:avLst/>
          </a:prstGeom>
          <a:ln>
            <a:noFill/>
          </a:ln>
          <a:effectLst>
            <a:softEdge rad="112500"/>
          </a:effectLst>
        </p:spPr>
      </p:pic>
      <p:sp>
        <p:nvSpPr>
          <p:cNvPr id="9" name="Pil: höger 8">
            <a:extLst>
              <a:ext uri="{FF2B5EF4-FFF2-40B4-BE49-F238E27FC236}">
                <a16:creationId xmlns:a16="http://schemas.microsoft.com/office/drawing/2014/main" id="{FA22906D-943D-44FE-8ED5-0D52F0E622CC}"/>
              </a:ext>
            </a:extLst>
          </p:cNvPr>
          <p:cNvSpPr/>
          <p:nvPr/>
        </p:nvSpPr>
        <p:spPr>
          <a:xfrm>
            <a:off x="9210674" y="5467350"/>
            <a:ext cx="842487" cy="419099"/>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rundade hörn 9">
            <a:extLst>
              <a:ext uri="{FF2B5EF4-FFF2-40B4-BE49-F238E27FC236}">
                <a16:creationId xmlns:a16="http://schemas.microsoft.com/office/drawing/2014/main" id="{B2E902F8-B169-49F5-8FFB-0204CC928ED2}"/>
              </a:ext>
            </a:extLst>
          </p:cNvPr>
          <p:cNvSpPr/>
          <p:nvPr/>
        </p:nvSpPr>
        <p:spPr>
          <a:xfrm>
            <a:off x="1200150" y="5486400"/>
            <a:ext cx="5476875" cy="723900"/>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Allah hör [och besvarar] den som prisar Honom </a:t>
            </a:r>
          </a:p>
        </p:txBody>
      </p:sp>
    </p:spTree>
    <p:extLst>
      <p:ext uri="{BB962C8B-B14F-4D97-AF65-F5344CB8AC3E}">
        <p14:creationId xmlns:p14="http://schemas.microsoft.com/office/powerpoint/2010/main" val="2246000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4. al-</a:t>
            </a:r>
            <a:r>
              <a:rPr lang="sv-SE" dirty="0" err="1"/>
              <a:t>Woqoof</a:t>
            </a:r>
            <a:endParaRPr lang="sv-SE"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169</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Platshållare för innehåll 7">
            <a:extLst>
              <a:ext uri="{FF2B5EF4-FFF2-40B4-BE49-F238E27FC236}">
                <a16:creationId xmlns:a16="http://schemas.microsoft.com/office/drawing/2014/main" id="{26C42F9E-E7EC-47EF-A597-079894924DA4}"/>
              </a:ext>
            </a:extLst>
          </p:cNvPr>
          <p:cNvSpPr>
            <a:spLocks noGrp="1"/>
          </p:cNvSpPr>
          <p:nvPr>
            <p:ph idx="1"/>
          </p:nvPr>
        </p:nvSpPr>
        <p:spPr>
          <a:xfrm>
            <a:off x="680400" y="2743200"/>
            <a:ext cx="6686550" cy="199072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رَب</a:t>
            </a:r>
            <a:r>
              <a:rPr lang="ar-SA" sz="7200" dirty="0">
                <a:solidFill>
                  <a:prstClr val="black"/>
                </a:solidFill>
                <a:latin typeface="Trebuchet MS" panose="020B0603020202020204"/>
                <a:cs typeface="Arial" panose="020B0604020202020204" pitchFamily="34" charset="0"/>
              </a:rPr>
              <a:t>َّ</a:t>
            </a:r>
            <a:r>
              <a:rPr lang="ar-SA" sz="7200" dirty="0" err="1">
                <a:solidFill>
                  <a:prstClr val="black"/>
                </a:solidFill>
                <a:latin typeface="Trebuchet MS" panose="020B0603020202020204"/>
                <a:cs typeface="Arial" panose="020B0604020202020204" pitchFamily="34" charset="0"/>
              </a:rPr>
              <a:t>نا</a:t>
            </a:r>
            <a:r>
              <a:rPr lang="ar-SA" sz="7200" dirty="0">
                <a:solidFill>
                  <a:prstClr val="black"/>
                </a:solidFill>
                <a:latin typeface="Trebuchet MS" panose="020B0603020202020204"/>
                <a:cs typeface="Arial" panose="020B0604020202020204" pitchFamily="34" charset="0"/>
              </a:rPr>
              <a:t> وَلَكَ الْحَمْد</a:t>
            </a:r>
            <a:endParaRPr kumimoji="0" lang="sv-SE"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pic>
        <p:nvPicPr>
          <p:cNvPr id="7" name="Bildobjekt 6">
            <a:extLst>
              <a:ext uri="{FF2B5EF4-FFF2-40B4-BE49-F238E27FC236}">
                <a16:creationId xmlns:a16="http://schemas.microsoft.com/office/drawing/2014/main" id="{E2BEF1D3-B085-46AD-9E5E-D352FFC517A8}"/>
              </a:ext>
            </a:extLst>
          </p:cNvPr>
          <p:cNvPicPr>
            <a:picLocks noChangeAspect="1"/>
          </p:cNvPicPr>
          <p:nvPr/>
        </p:nvPicPr>
        <p:blipFill>
          <a:blip r:embed="rId2"/>
          <a:stretch>
            <a:fillRect/>
          </a:stretch>
        </p:blipFill>
        <p:spPr>
          <a:xfrm>
            <a:off x="9243537" y="4238625"/>
            <a:ext cx="1830444" cy="2300286"/>
          </a:xfrm>
          <a:prstGeom prst="rect">
            <a:avLst/>
          </a:prstGeom>
          <a:ln>
            <a:noFill/>
          </a:ln>
          <a:effectLst>
            <a:softEdge rad="112500"/>
          </a:effectLst>
        </p:spPr>
      </p:pic>
      <p:sp>
        <p:nvSpPr>
          <p:cNvPr id="10" name="Rektangel: rundade hörn 9">
            <a:extLst>
              <a:ext uri="{FF2B5EF4-FFF2-40B4-BE49-F238E27FC236}">
                <a16:creationId xmlns:a16="http://schemas.microsoft.com/office/drawing/2014/main" id="{EAE4C13C-47E0-4F87-BC79-D7A95EF2755E}"/>
              </a:ext>
            </a:extLst>
          </p:cNvPr>
          <p:cNvSpPr/>
          <p:nvPr/>
        </p:nvSpPr>
        <p:spPr>
          <a:xfrm>
            <a:off x="1200150" y="5486400"/>
            <a:ext cx="5476875" cy="723900"/>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bg1"/>
                </a:solidFill>
              </a:rPr>
              <a:t>Vår Herre, Dig tillkommer alla lovprisningar! </a:t>
            </a:r>
            <a:endParaRPr lang="sv-SE" dirty="0">
              <a:solidFill>
                <a:schemeClr val="bg1"/>
              </a:solidFill>
            </a:endParaRPr>
          </a:p>
        </p:txBody>
      </p:sp>
    </p:spTree>
    <p:extLst>
      <p:ext uri="{BB962C8B-B14F-4D97-AF65-F5344CB8AC3E}">
        <p14:creationId xmlns:p14="http://schemas.microsoft.com/office/powerpoint/2010/main" val="227117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32A9BF-AB4C-4FEE-B4EA-4EC166D88F58}"/>
              </a:ext>
            </a:extLst>
          </p:cNvPr>
          <p:cNvSpPr>
            <a:spLocks noGrp="1"/>
          </p:cNvSpPr>
          <p:nvPr>
            <p:ph type="title"/>
          </p:nvPr>
        </p:nvSpPr>
        <p:spPr/>
        <p:txBody>
          <a:bodyPr/>
          <a:lstStyle/>
          <a:p>
            <a:r>
              <a:rPr lang="sv-SE" dirty="0"/>
              <a:t>Vokalerna (1)</a:t>
            </a:r>
            <a:br>
              <a:rPr lang="sv-SE" dirty="0"/>
            </a:br>
            <a:r>
              <a:rPr lang="sv-SE" dirty="0"/>
              <a:t>-</a:t>
            </a:r>
            <a:r>
              <a:rPr lang="sv-SE" i="1" dirty="0"/>
              <a:t>Harakaat</a:t>
            </a:r>
          </a:p>
        </p:txBody>
      </p:sp>
      <p:sp>
        <p:nvSpPr>
          <p:cNvPr id="3" name="Platshållare för innehåll 2">
            <a:extLst>
              <a:ext uri="{FF2B5EF4-FFF2-40B4-BE49-F238E27FC236}">
                <a16:creationId xmlns:a16="http://schemas.microsoft.com/office/drawing/2014/main" id="{8430053B-30F0-44F7-ACE5-DF100FC65847}"/>
              </a:ext>
            </a:extLst>
          </p:cNvPr>
          <p:cNvSpPr>
            <a:spLocks noGrp="1"/>
          </p:cNvSpPr>
          <p:nvPr>
            <p:ph idx="1"/>
          </p:nvPr>
        </p:nvSpPr>
        <p:spPr>
          <a:xfrm>
            <a:off x="339365" y="2059806"/>
            <a:ext cx="11544241" cy="4543125"/>
          </a:xfrm>
        </p:spPr>
        <p:txBody>
          <a:bodyPr>
            <a:normAutofit fontScale="92500" lnSpcReduction="20000"/>
          </a:bodyPr>
          <a:lstStyle/>
          <a:p>
            <a:pPr marL="0" indent="0">
              <a:lnSpc>
                <a:spcPct val="120000"/>
              </a:lnSpc>
              <a:buNone/>
            </a:pPr>
            <a:r>
              <a:rPr lang="sv-SE" dirty="0"/>
              <a:t>Vi vet att arabiska har 28 olika bokstäver där varje bokstav har sitt unika sätt att uttalas och skrivas på. På eller under dessa bokstäver har vi vokaler eller ”</a:t>
            </a:r>
            <a:r>
              <a:rPr lang="sv-SE" i="1" dirty="0"/>
              <a:t>harakaat”, </a:t>
            </a:r>
            <a:r>
              <a:rPr lang="sv-SE" dirty="0"/>
              <a:t>som guidar oss i hur vi ska uttala varje bokstav.</a:t>
            </a:r>
          </a:p>
          <a:p>
            <a:pPr marL="0" indent="0">
              <a:lnSpc>
                <a:spcPct val="110000"/>
              </a:lnSpc>
              <a:buNone/>
            </a:pPr>
            <a:r>
              <a:rPr lang="sv-SE" u="sng" dirty="0"/>
              <a:t>Dessa harakaat är</a:t>
            </a:r>
            <a:r>
              <a:rPr lang="sv-SE" dirty="0"/>
              <a:t>:</a:t>
            </a:r>
          </a:p>
          <a:p>
            <a:pPr marL="457200" indent="-457200">
              <a:lnSpc>
                <a:spcPct val="110000"/>
              </a:lnSpc>
              <a:buFont typeface="+mj-lt"/>
              <a:buAutoNum type="arabicPeriod"/>
            </a:pPr>
            <a:r>
              <a:rPr lang="ar-SA" sz="3000" dirty="0">
                <a:solidFill>
                  <a:srgbClr val="FFFF00"/>
                </a:solidFill>
              </a:rPr>
              <a:t>َ</a:t>
            </a:r>
            <a:r>
              <a:rPr lang="sv-SE" dirty="0"/>
              <a:t> (Fathah), uttalas som ”a”.</a:t>
            </a:r>
          </a:p>
          <a:p>
            <a:pPr marL="457200" indent="-457200">
              <a:lnSpc>
                <a:spcPct val="110000"/>
              </a:lnSpc>
              <a:buFont typeface="+mj-lt"/>
              <a:buAutoNum type="arabicPeriod"/>
            </a:pPr>
            <a:r>
              <a:rPr lang="ar-SA" sz="3000" dirty="0">
                <a:solidFill>
                  <a:srgbClr val="0070C0"/>
                </a:solidFill>
              </a:rPr>
              <a:t>ُ</a:t>
            </a:r>
            <a:r>
              <a:rPr lang="sv-SE" dirty="0"/>
              <a:t> (</a:t>
            </a:r>
            <a:r>
              <a:rPr lang="sv-SE" dirty="0" err="1"/>
              <a:t>Dhammah</a:t>
            </a:r>
            <a:r>
              <a:rPr lang="sv-SE" dirty="0"/>
              <a:t>), uttalas som ”o”.</a:t>
            </a:r>
          </a:p>
          <a:p>
            <a:pPr marL="457200" indent="-457200">
              <a:lnSpc>
                <a:spcPct val="110000"/>
              </a:lnSpc>
              <a:buFont typeface="+mj-lt"/>
              <a:buAutoNum type="arabicPeriod"/>
            </a:pPr>
            <a:r>
              <a:rPr lang="ar-SA" sz="3000" dirty="0">
                <a:solidFill>
                  <a:srgbClr val="C00000"/>
                </a:solidFill>
              </a:rPr>
              <a:t>ِ</a:t>
            </a:r>
            <a:r>
              <a:rPr lang="sv-SE" dirty="0"/>
              <a:t> (</a:t>
            </a:r>
            <a:r>
              <a:rPr lang="sv-SE" dirty="0" err="1"/>
              <a:t>Kasrah</a:t>
            </a:r>
            <a:r>
              <a:rPr lang="sv-SE" dirty="0"/>
              <a:t>), uttalas som ”i”.</a:t>
            </a:r>
          </a:p>
          <a:p>
            <a:pPr marL="0" indent="0">
              <a:lnSpc>
                <a:spcPct val="110000"/>
              </a:lnSpc>
              <a:buNone/>
            </a:pPr>
            <a:endParaRPr lang="sv-SE" sz="1100" dirty="0"/>
          </a:p>
          <a:p>
            <a:pPr marL="0" indent="0">
              <a:lnSpc>
                <a:spcPct val="110000"/>
              </a:lnSpc>
              <a:buNone/>
            </a:pPr>
            <a:r>
              <a:rPr lang="sv-SE" dirty="0"/>
              <a:t>Fathah (</a:t>
            </a:r>
            <a:r>
              <a:rPr lang="ar-SA" sz="3500" dirty="0">
                <a:solidFill>
                  <a:srgbClr val="FFFF00"/>
                </a:solidFill>
              </a:rPr>
              <a:t>َ</a:t>
            </a:r>
            <a:r>
              <a:rPr lang="sv-SE" dirty="0"/>
              <a:t>) och </a:t>
            </a:r>
            <a:r>
              <a:rPr lang="sv-SE" dirty="0" err="1"/>
              <a:t>Dhammah</a:t>
            </a:r>
            <a:r>
              <a:rPr lang="sv-SE" dirty="0"/>
              <a:t> (</a:t>
            </a:r>
            <a:r>
              <a:rPr lang="ar-SA" sz="3500" dirty="0">
                <a:solidFill>
                  <a:srgbClr val="0070C0"/>
                </a:solidFill>
              </a:rPr>
              <a:t>ُ</a:t>
            </a:r>
            <a:r>
              <a:rPr lang="sv-SE" dirty="0"/>
              <a:t>) skrivs </a:t>
            </a:r>
            <a:r>
              <a:rPr lang="sv-SE" u="sng" dirty="0"/>
              <a:t>ovanför</a:t>
            </a:r>
            <a:r>
              <a:rPr lang="sv-SE" dirty="0"/>
              <a:t> bokstäverna, och </a:t>
            </a:r>
            <a:r>
              <a:rPr lang="sv-SE" dirty="0" err="1"/>
              <a:t>Kasrah</a:t>
            </a:r>
            <a:r>
              <a:rPr lang="sv-SE" dirty="0"/>
              <a:t> (</a:t>
            </a:r>
            <a:r>
              <a:rPr lang="ar-SA" sz="3500" dirty="0">
                <a:solidFill>
                  <a:srgbClr val="C00000"/>
                </a:solidFill>
              </a:rPr>
              <a:t>ِ</a:t>
            </a:r>
            <a:r>
              <a:rPr lang="sv-SE" dirty="0"/>
              <a:t>) skrivs </a:t>
            </a:r>
            <a:r>
              <a:rPr lang="sv-SE" u="sng" dirty="0"/>
              <a:t>under</a:t>
            </a:r>
            <a:r>
              <a:rPr lang="sv-SE" dirty="0"/>
              <a:t> bokstäverna. I denna lektion kommer vi att börja att lära oss </a:t>
            </a:r>
            <a:r>
              <a:rPr lang="sv-SE" dirty="0" err="1"/>
              <a:t>Fathah</a:t>
            </a:r>
            <a:r>
              <a:rPr lang="sv-SE" dirty="0"/>
              <a:t> (</a:t>
            </a:r>
            <a:r>
              <a:rPr lang="ar-SA" sz="3000" dirty="0">
                <a:solidFill>
                  <a:srgbClr val="FFFF00"/>
                </a:solidFill>
              </a:rPr>
              <a:t>َ</a:t>
            </a:r>
            <a:r>
              <a:rPr lang="sv-SE" dirty="0"/>
              <a:t>)</a:t>
            </a:r>
          </a:p>
        </p:txBody>
      </p:sp>
      <p:sp>
        <p:nvSpPr>
          <p:cNvPr id="4" name="Platshållare för bildnummer 3">
            <a:extLst>
              <a:ext uri="{FF2B5EF4-FFF2-40B4-BE49-F238E27FC236}">
                <a16:creationId xmlns:a16="http://schemas.microsoft.com/office/drawing/2014/main" id="{F0AC9849-823D-43E9-B0C4-F9D71A8DC9B8}"/>
              </a:ext>
            </a:extLst>
          </p:cNvPr>
          <p:cNvSpPr>
            <a:spLocks noGrp="1"/>
          </p:cNvSpPr>
          <p:nvPr>
            <p:ph type="sldNum" sz="quarter" idx="12"/>
          </p:nvPr>
        </p:nvSpPr>
        <p:spPr/>
        <p:txBody>
          <a:bodyPr/>
          <a:lstStyle/>
          <a:p>
            <a:fld id="{177D6179-9D4F-9247-ABDE-D082469CF89C}" type="slidenum">
              <a:rPr lang="sv-SE" smtClean="0"/>
              <a:t>17</a:t>
            </a:fld>
            <a:endParaRPr lang="sv-SE"/>
          </a:p>
        </p:txBody>
      </p:sp>
      <p:sp>
        <p:nvSpPr>
          <p:cNvPr id="5" name="Rulle: vågrät 4">
            <a:extLst>
              <a:ext uri="{FF2B5EF4-FFF2-40B4-BE49-F238E27FC236}">
                <a16:creationId xmlns:a16="http://schemas.microsoft.com/office/drawing/2014/main" id="{4708CFBB-9A06-4AFA-BE94-E7C42D50FEF2}"/>
              </a:ext>
            </a:extLst>
          </p:cNvPr>
          <p:cNvSpPr/>
          <p:nvPr/>
        </p:nvSpPr>
        <p:spPr>
          <a:xfrm>
            <a:off x="5934075" y="2990849"/>
            <a:ext cx="5568560" cy="2352676"/>
          </a:xfrm>
          <a:prstGeom prst="horizontalScroll">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Vokalerna räknas inte som bokstäver utan är små symboler som skrivs </a:t>
            </a:r>
            <a:r>
              <a:rPr lang="sv-SE" i="1" dirty="0"/>
              <a:t>på</a:t>
            </a:r>
            <a:r>
              <a:rPr lang="sv-SE" dirty="0"/>
              <a:t> eller </a:t>
            </a:r>
            <a:r>
              <a:rPr lang="sv-SE" i="1" dirty="0"/>
              <a:t>under</a:t>
            </a:r>
            <a:r>
              <a:rPr lang="sv-SE" dirty="0"/>
              <a:t> bokstäverna och berättar för oss </a:t>
            </a:r>
            <a:r>
              <a:rPr lang="sv-SE" dirty="0">
                <a:solidFill>
                  <a:schemeClr val="bg1"/>
                </a:solidFill>
              </a:rPr>
              <a:t>hur</a:t>
            </a:r>
            <a:r>
              <a:rPr lang="sv-SE" dirty="0"/>
              <a:t> vi ska uttala bokstäverna. En van läsare behöver oftast inte dessa </a:t>
            </a:r>
            <a:r>
              <a:rPr lang="sv-SE" i="1" dirty="0"/>
              <a:t>Harakaat</a:t>
            </a:r>
            <a:r>
              <a:rPr lang="sv-SE" dirty="0"/>
              <a:t>, som däremot är en viktig hjälp för nybörjaren.</a:t>
            </a:r>
          </a:p>
        </p:txBody>
      </p:sp>
    </p:spTree>
    <p:custDataLst>
      <p:tags r:id="rId1"/>
    </p:custDataLst>
    <p:extLst>
      <p:ext uri="{BB962C8B-B14F-4D97-AF65-F5344CB8AC3E}">
        <p14:creationId xmlns:p14="http://schemas.microsoft.com/office/powerpoint/2010/main" val="1001127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5. as-</a:t>
            </a:r>
            <a:r>
              <a:rPr lang="sv-SE" dirty="0" err="1"/>
              <a:t>Sojood</a:t>
            </a:r>
            <a:endParaRPr lang="sv-SE"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170</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Platshållare för innehåll 7">
            <a:extLst>
              <a:ext uri="{FF2B5EF4-FFF2-40B4-BE49-F238E27FC236}">
                <a16:creationId xmlns:a16="http://schemas.microsoft.com/office/drawing/2014/main" id="{26C42F9E-E7EC-47EF-A597-079894924DA4}"/>
              </a:ext>
            </a:extLst>
          </p:cNvPr>
          <p:cNvSpPr>
            <a:spLocks noGrp="1"/>
          </p:cNvSpPr>
          <p:nvPr>
            <p:ph idx="1"/>
          </p:nvPr>
        </p:nvSpPr>
        <p:spPr>
          <a:xfrm>
            <a:off x="680400" y="2743200"/>
            <a:ext cx="6686550" cy="199072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سُبْحانَ رَبِّيَ الْأَعْلى</a:t>
            </a:r>
            <a:endParaRPr kumimoji="0" lang="sv-SE"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pic>
        <p:nvPicPr>
          <p:cNvPr id="5" name="Bildobjekt 4">
            <a:extLst>
              <a:ext uri="{FF2B5EF4-FFF2-40B4-BE49-F238E27FC236}">
                <a16:creationId xmlns:a16="http://schemas.microsoft.com/office/drawing/2014/main" id="{94E7DB7F-2563-4937-96A5-9828F4DFAC91}"/>
              </a:ext>
            </a:extLst>
          </p:cNvPr>
          <p:cNvPicPr>
            <a:picLocks noChangeAspect="1"/>
          </p:cNvPicPr>
          <p:nvPr/>
        </p:nvPicPr>
        <p:blipFill>
          <a:blip r:embed="rId2"/>
          <a:stretch>
            <a:fillRect/>
          </a:stretch>
        </p:blipFill>
        <p:spPr>
          <a:xfrm>
            <a:off x="8753475" y="4762311"/>
            <a:ext cx="2876550" cy="1443226"/>
          </a:xfrm>
          <a:prstGeom prst="rect">
            <a:avLst/>
          </a:prstGeom>
          <a:ln>
            <a:noFill/>
          </a:ln>
          <a:effectLst>
            <a:softEdge rad="112500"/>
          </a:effectLst>
        </p:spPr>
      </p:pic>
      <p:sp>
        <p:nvSpPr>
          <p:cNvPr id="6" name="Rektangel: rundade hörn 5">
            <a:extLst>
              <a:ext uri="{FF2B5EF4-FFF2-40B4-BE49-F238E27FC236}">
                <a16:creationId xmlns:a16="http://schemas.microsoft.com/office/drawing/2014/main" id="{DB6BCC16-AE17-4B60-8587-85501BE5ECE8}"/>
              </a:ext>
            </a:extLst>
          </p:cNvPr>
          <p:cNvSpPr/>
          <p:nvPr/>
        </p:nvSpPr>
        <p:spPr>
          <a:xfrm>
            <a:off x="1200150" y="5486400"/>
            <a:ext cx="5476875" cy="723900"/>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Fri är min Herre, Den Upphöjde, från alla brister.</a:t>
            </a:r>
          </a:p>
        </p:txBody>
      </p:sp>
    </p:spTree>
    <p:extLst>
      <p:ext uri="{BB962C8B-B14F-4D97-AF65-F5344CB8AC3E}">
        <p14:creationId xmlns:p14="http://schemas.microsoft.com/office/powerpoint/2010/main" val="1666986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ar-SA" dirty="0"/>
              <a:t>6</a:t>
            </a:r>
            <a:r>
              <a:rPr lang="sv-SE" dirty="0"/>
              <a:t>. al-</a:t>
            </a:r>
            <a:r>
              <a:rPr lang="sv-SE" dirty="0" err="1"/>
              <a:t>Joloos</a:t>
            </a:r>
            <a:r>
              <a:rPr lang="sv-SE" dirty="0"/>
              <a:t> </a:t>
            </a:r>
            <a:r>
              <a:rPr lang="sv-SE" dirty="0" err="1"/>
              <a:t>bayna</a:t>
            </a:r>
            <a:r>
              <a:rPr lang="sv-SE" dirty="0"/>
              <a:t> as-</a:t>
            </a:r>
            <a:r>
              <a:rPr lang="sv-SE" dirty="0" err="1"/>
              <a:t>sajdatayn</a:t>
            </a:r>
            <a:endParaRPr lang="sv-SE"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Platshållare för innehåll 7">
            <a:extLst>
              <a:ext uri="{FF2B5EF4-FFF2-40B4-BE49-F238E27FC236}">
                <a16:creationId xmlns:a16="http://schemas.microsoft.com/office/drawing/2014/main" id="{26C42F9E-E7EC-47EF-A597-079894924DA4}"/>
              </a:ext>
            </a:extLst>
          </p:cNvPr>
          <p:cNvSpPr>
            <a:spLocks noGrp="1"/>
          </p:cNvSpPr>
          <p:nvPr>
            <p:ph idx="1"/>
          </p:nvPr>
        </p:nvSpPr>
        <p:spPr>
          <a:xfrm>
            <a:off x="680400" y="2743200"/>
            <a:ext cx="6686550" cy="199072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7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رَبِّ </a:t>
            </a:r>
            <a:r>
              <a:rPr kumimoji="0" lang="ar-SA" sz="7200" b="0" i="0" u="none" strike="noStrike" kern="1200" cap="none" spc="0" normalizeH="0" baseline="0" noProof="0" dirty="0" err="1">
                <a:ln>
                  <a:noFill/>
                </a:ln>
                <a:solidFill>
                  <a:prstClr val="black"/>
                </a:solidFill>
                <a:effectLst/>
                <a:uLnTx/>
                <a:uFillTx/>
                <a:latin typeface="Trebuchet MS" panose="020B0603020202020204"/>
                <a:ea typeface="+mn-ea"/>
                <a:cs typeface="Arial" panose="020B0604020202020204" pitchFamily="34" charset="0"/>
              </a:rPr>
              <a:t>اغْفِرْلِي</a:t>
            </a:r>
            <a:endParaRPr kumimoji="0" lang="sv-SE"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pic>
        <p:nvPicPr>
          <p:cNvPr id="6" name="Bildobjekt 5">
            <a:extLst>
              <a:ext uri="{FF2B5EF4-FFF2-40B4-BE49-F238E27FC236}">
                <a16:creationId xmlns:a16="http://schemas.microsoft.com/office/drawing/2014/main" id="{ED244DB8-B2E4-45F7-A7A8-3349D82C7F52}"/>
              </a:ext>
            </a:extLst>
          </p:cNvPr>
          <p:cNvPicPr>
            <a:picLocks noChangeAspect="1"/>
          </p:cNvPicPr>
          <p:nvPr/>
        </p:nvPicPr>
        <p:blipFill>
          <a:blip r:embed="rId2"/>
          <a:stretch>
            <a:fillRect/>
          </a:stretch>
        </p:blipFill>
        <p:spPr>
          <a:xfrm>
            <a:off x="9953625" y="3156289"/>
            <a:ext cx="1375905" cy="3155271"/>
          </a:xfrm>
          <a:prstGeom prst="rect">
            <a:avLst/>
          </a:prstGeom>
        </p:spPr>
      </p:pic>
      <p:sp>
        <p:nvSpPr>
          <p:cNvPr id="7" name="Rektangel: rundade hörn 6">
            <a:extLst>
              <a:ext uri="{FF2B5EF4-FFF2-40B4-BE49-F238E27FC236}">
                <a16:creationId xmlns:a16="http://schemas.microsoft.com/office/drawing/2014/main" id="{7929B78A-E67B-41E8-AB17-ED2F7C4F4422}"/>
              </a:ext>
            </a:extLst>
          </p:cNvPr>
          <p:cNvSpPr/>
          <p:nvPr/>
        </p:nvSpPr>
        <p:spPr>
          <a:xfrm>
            <a:off x="1200150" y="5486400"/>
            <a:ext cx="5476875" cy="723900"/>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Min Herre förlåt mig!</a:t>
            </a:r>
          </a:p>
        </p:txBody>
      </p:sp>
    </p:spTree>
    <p:extLst>
      <p:ext uri="{BB962C8B-B14F-4D97-AF65-F5344CB8AC3E}">
        <p14:creationId xmlns:p14="http://schemas.microsoft.com/office/powerpoint/2010/main" val="84620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ar-SA" dirty="0"/>
              <a:t>7</a:t>
            </a:r>
            <a:r>
              <a:rPr lang="sv-SE" dirty="0"/>
              <a:t>. Tashahud (1)</a:t>
            </a:r>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172</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Platshållare för innehåll 7">
            <a:extLst>
              <a:ext uri="{FF2B5EF4-FFF2-40B4-BE49-F238E27FC236}">
                <a16:creationId xmlns:a16="http://schemas.microsoft.com/office/drawing/2014/main" id="{26C42F9E-E7EC-47EF-A597-079894924DA4}"/>
              </a:ext>
            </a:extLst>
          </p:cNvPr>
          <p:cNvSpPr>
            <a:spLocks noGrp="1"/>
          </p:cNvSpPr>
          <p:nvPr>
            <p:ph idx="1"/>
          </p:nvPr>
        </p:nvSpPr>
        <p:spPr>
          <a:xfrm>
            <a:off x="680400" y="2490787"/>
            <a:ext cx="8586901" cy="305752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التَّحِيّاتُ للهِ والصَّلَواتُ والطَّيِّباتُ، السَّلامُ عليكَ أيّها النَّبِيُّ وَرَحْمَةُ اللهِ وبَرَكاتُهُ، السَّلامُ عَّلَيْنا وعَلَى عِبادِ اللهِ الصَّالِحِيْنَ، أَشْهَدُ أ</a:t>
            </a:r>
            <a:r>
              <a:rPr lang="ar-SA" sz="4400" dirty="0">
                <a:solidFill>
                  <a:prstClr val="black"/>
                </a:solidFill>
                <a:latin typeface="Trebuchet MS" panose="020B0603020202020204"/>
                <a:cs typeface="Arial" panose="020B0604020202020204" pitchFamily="34" charset="0"/>
              </a:rPr>
              <a:t>َ</a:t>
            </a:r>
            <a:r>
              <a:rPr kumimoji="0" lang="ar-SA" sz="4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ن لا إلهَ إلا اللهُ وأَشْهَدُ أنَّ مُحَمَّدًا عَبْدُهُ وَرَسُولُهُ</a:t>
            </a:r>
          </a:p>
        </p:txBody>
      </p:sp>
      <p:pic>
        <p:nvPicPr>
          <p:cNvPr id="5" name="Bildobjekt 4">
            <a:extLst>
              <a:ext uri="{FF2B5EF4-FFF2-40B4-BE49-F238E27FC236}">
                <a16:creationId xmlns:a16="http://schemas.microsoft.com/office/drawing/2014/main" id="{E141B784-C639-44D8-9E94-7D8F718191D0}"/>
              </a:ext>
            </a:extLst>
          </p:cNvPr>
          <p:cNvPicPr>
            <a:picLocks noChangeAspect="1"/>
          </p:cNvPicPr>
          <p:nvPr/>
        </p:nvPicPr>
        <p:blipFill>
          <a:blip r:embed="rId2"/>
          <a:stretch>
            <a:fillRect/>
          </a:stretch>
        </p:blipFill>
        <p:spPr>
          <a:xfrm>
            <a:off x="9751467" y="4443412"/>
            <a:ext cx="2132139" cy="2209800"/>
          </a:xfrm>
          <a:prstGeom prst="rect">
            <a:avLst/>
          </a:prstGeom>
          <a:ln>
            <a:noFill/>
          </a:ln>
          <a:effectLst>
            <a:softEdge rad="112500"/>
          </a:effectLst>
        </p:spPr>
      </p:pic>
    </p:spTree>
    <p:extLst>
      <p:ext uri="{BB962C8B-B14F-4D97-AF65-F5344CB8AC3E}">
        <p14:creationId xmlns:p14="http://schemas.microsoft.com/office/powerpoint/2010/main" val="1886522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ar-SA" dirty="0"/>
              <a:t>7</a:t>
            </a:r>
            <a:r>
              <a:rPr lang="sv-SE" dirty="0"/>
              <a:t>. Tashahud (1)</a:t>
            </a:r>
            <a:br>
              <a:rPr lang="sv-SE" dirty="0"/>
            </a:br>
            <a:r>
              <a:rPr lang="sv-SE" sz="1800" dirty="0"/>
              <a:t>Översättning</a:t>
            </a:r>
            <a:endParaRPr lang="sv-SE"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173</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Platshållare för innehåll 7">
            <a:extLst>
              <a:ext uri="{FF2B5EF4-FFF2-40B4-BE49-F238E27FC236}">
                <a16:creationId xmlns:a16="http://schemas.microsoft.com/office/drawing/2014/main" id="{26C42F9E-E7EC-47EF-A597-079894924DA4}"/>
              </a:ext>
            </a:extLst>
          </p:cNvPr>
          <p:cNvSpPr>
            <a:spLocks noGrp="1"/>
          </p:cNvSpPr>
          <p:nvPr>
            <p:ph idx="1"/>
          </p:nvPr>
        </p:nvSpPr>
        <p:spPr>
          <a:xfrm>
            <a:off x="680400" y="2490787"/>
            <a:ext cx="8586901" cy="305752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v-SE" dirty="0"/>
              <a:t>All högaktning, alla böner samt alla goda ord och handlingar tillkommer Allah. Må Allahs frid, barmhärtighet och välsignelser vila över profeten. Må frid vila över oss och Allahs rättfärdiga tjänare. Jag vittnar om att ingen har rätt att dyrkas förutom Allah, och jag vittnar om att Muhammed är Hans tjänare och sändebud</a:t>
            </a:r>
            <a:endParaRPr kumimoji="0" lang="ar-SA" sz="32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pic>
        <p:nvPicPr>
          <p:cNvPr id="5" name="Bildobjekt 4">
            <a:extLst>
              <a:ext uri="{FF2B5EF4-FFF2-40B4-BE49-F238E27FC236}">
                <a16:creationId xmlns:a16="http://schemas.microsoft.com/office/drawing/2014/main" id="{E141B784-C639-44D8-9E94-7D8F718191D0}"/>
              </a:ext>
            </a:extLst>
          </p:cNvPr>
          <p:cNvPicPr>
            <a:picLocks noChangeAspect="1"/>
          </p:cNvPicPr>
          <p:nvPr/>
        </p:nvPicPr>
        <p:blipFill>
          <a:blip r:embed="rId2"/>
          <a:stretch>
            <a:fillRect/>
          </a:stretch>
        </p:blipFill>
        <p:spPr>
          <a:xfrm>
            <a:off x="9751467" y="4443412"/>
            <a:ext cx="2132139" cy="2209800"/>
          </a:xfrm>
          <a:prstGeom prst="rect">
            <a:avLst/>
          </a:prstGeom>
          <a:ln>
            <a:noFill/>
          </a:ln>
          <a:effectLst>
            <a:softEdge rad="112500"/>
          </a:effectLst>
        </p:spPr>
      </p:pic>
    </p:spTree>
    <p:extLst>
      <p:ext uri="{BB962C8B-B14F-4D97-AF65-F5344CB8AC3E}">
        <p14:creationId xmlns:p14="http://schemas.microsoft.com/office/powerpoint/2010/main" val="3925981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8. Tashahud (1) + (2)</a:t>
            </a:r>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174</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Platshållare för innehåll 7">
            <a:extLst>
              <a:ext uri="{FF2B5EF4-FFF2-40B4-BE49-F238E27FC236}">
                <a16:creationId xmlns:a16="http://schemas.microsoft.com/office/drawing/2014/main" id="{26C42F9E-E7EC-47EF-A597-079894924DA4}"/>
              </a:ext>
            </a:extLst>
          </p:cNvPr>
          <p:cNvSpPr>
            <a:spLocks noGrp="1"/>
          </p:cNvSpPr>
          <p:nvPr>
            <p:ph idx="1"/>
          </p:nvPr>
        </p:nvSpPr>
        <p:spPr>
          <a:xfrm>
            <a:off x="680400" y="2490787"/>
            <a:ext cx="8586901" cy="305752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اللَّهُمَّ صَلِّ علَى مُحَمَّدٍ وعلَى آلِ مُحَمَّدٍ، كَما صَلَّيْتَ علَى إبْرَاهِيمَ، وعلَى آلِ إبْرَاهِيمَ، إنَّكَ حَمِيدٌ مَجِيدٌ، اللَّهُمَّ بَارِكْ علَى مُحَمَّدٍ وعلَى آلِ مُحَمَّدٍ، كما بَارَكْتَ علَى إبْرَاهِيمَ، وعلَى آلِ إبْرَاهِيمَ إنَّكَ حَمِيدٌ مَجِيدٌ</a:t>
            </a:r>
          </a:p>
        </p:txBody>
      </p:sp>
      <p:pic>
        <p:nvPicPr>
          <p:cNvPr id="5" name="Bildobjekt 4">
            <a:extLst>
              <a:ext uri="{FF2B5EF4-FFF2-40B4-BE49-F238E27FC236}">
                <a16:creationId xmlns:a16="http://schemas.microsoft.com/office/drawing/2014/main" id="{E141B784-C639-44D8-9E94-7D8F718191D0}"/>
              </a:ext>
            </a:extLst>
          </p:cNvPr>
          <p:cNvPicPr>
            <a:picLocks noChangeAspect="1"/>
          </p:cNvPicPr>
          <p:nvPr/>
        </p:nvPicPr>
        <p:blipFill>
          <a:blip r:embed="rId2"/>
          <a:stretch>
            <a:fillRect/>
          </a:stretch>
        </p:blipFill>
        <p:spPr>
          <a:xfrm>
            <a:off x="9751467" y="4443412"/>
            <a:ext cx="2132139" cy="2209800"/>
          </a:xfrm>
          <a:prstGeom prst="rect">
            <a:avLst/>
          </a:prstGeom>
          <a:ln>
            <a:noFill/>
          </a:ln>
          <a:effectLst>
            <a:softEdge rad="112500"/>
          </a:effectLst>
        </p:spPr>
      </p:pic>
    </p:spTree>
    <p:extLst>
      <p:ext uri="{BB962C8B-B14F-4D97-AF65-F5344CB8AC3E}">
        <p14:creationId xmlns:p14="http://schemas.microsoft.com/office/powerpoint/2010/main" val="3906897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normAutofit/>
          </a:bodyPr>
          <a:lstStyle/>
          <a:p>
            <a:r>
              <a:rPr lang="sv-SE" dirty="0"/>
              <a:t>8. Tashahud (1) + (2)</a:t>
            </a:r>
            <a:br>
              <a:rPr lang="sv-SE" dirty="0"/>
            </a:br>
            <a:r>
              <a:rPr lang="sv-SE" sz="2000" dirty="0"/>
              <a:t>Översättning</a:t>
            </a:r>
            <a:endParaRPr lang="sv-SE"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175</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Platshållare för innehåll 7">
            <a:extLst>
              <a:ext uri="{FF2B5EF4-FFF2-40B4-BE49-F238E27FC236}">
                <a16:creationId xmlns:a16="http://schemas.microsoft.com/office/drawing/2014/main" id="{26C42F9E-E7EC-47EF-A597-079894924DA4}"/>
              </a:ext>
            </a:extLst>
          </p:cNvPr>
          <p:cNvSpPr>
            <a:spLocks noGrp="1"/>
          </p:cNvSpPr>
          <p:nvPr>
            <p:ph idx="1"/>
          </p:nvPr>
        </p:nvSpPr>
        <p:spPr>
          <a:xfrm>
            <a:off x="680400" y="2500312"/>
            <a:ext cx="8586901" cy="305752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Allah! Upphöj och ära Muhammed och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Muhammeds familj, så som Du upphöjde och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ärade </a:t>
            </a:r>
            <a:r>
              <a:rPr kumimoji="0" lang="sv-SE" b="0" i="0" u="none" strike="noStrike" kern="1200" cap="none" spc="0" normalizeH="0" baseline="0" noProof="0" dirty="0" err="1">
                <a:ln>
                  <a:noFill/>
                </a:ln>
                <a:solidFill>
                  <a:prstClr val="black"/>
                </a:solidFill>
                <a:effectLst/>
                <a:uLnTx/>
                <a:uFillTx/>
                <a:latin typeface="Trebuchet MS" panose="020B0603020202020204"/>
                <a:ea typeface="+mn-ea"/>
                <a:cs typeface="Arial" panose="020B0604020202020204" pitchFamily="34" charset="0"/>
              </a:rPr>
              <a:t>Ibrâhîm</a:t>
            </a:r>
            <a:r>
              <a:rPr kumimoji="0" lang="sv-SE"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och </a:t>
            </a:r>
            <a:r>
              <a:rPr kumimoji="0" lang="sv-SE" b="0" i="0" u="none" strike="noStrike" kern="1200" cap="none" spc="0" normalizeH="0" baseline="0" noProof="0" dirty="0" err="1">
                <a:ln>
                  <a:noFill/>
                </a:ln>
                <a:solidFill>
                  <a:prstClr val="black"/>
                </a:solidFill>
                <a:effectLst/>
                <a:uLnTx/>
                <a:uFillTx/>
                <a:latin typeface="Trebuchet MS" panose="020B0603020202020204"/>
                <a:ea typeface="+mn-ea"/>
                <a:cs typeface="Arial" panose="020B0604020202020204" pitchFamily="34" charset="0"/>
              </a:rPr>
              <a:t>Ibrâhîms</a:t>
            </a:r>
            <a:r>
              <a:rPr kumimoji="0" lang="sv-SE"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familj, sannerligen är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Du värd all pris, Glorifierad.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Allah! Välsigna Muhammed och Muhammeds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familj, så som Du välsignade </a:t>
            </a:r>
            <a:r>
              <a:rPr kumimoji="0" lang="sv-SE" b="0" i="0" u="none" strike="noStrike" kern="1200" cap="none" spc="0" normalizeH="0" baseline="0" noProof="0" dirty="0" err="1">
                <a:ln>
                  <a:noFill/>
                </a:ln>
                <a:solidFill>
                  <a:prstClr val="black"/>
                </a:solidFill>
                <a:effectLst/>
                <a:uLnTx/>
                <a:uFillTx/>
                <a:latin typeface="Trebuchet MS" panose="020B0603020202020204"/>
                <a:ea typeface="+mn-ea"/>
                <a:cs typeface="Arial" panose="020B0604020202020204" pitchFamily="34" charset="0"/>
              </a:rPr>
              <a:t>Ibrâhîm</a:t>
            </a:r>
            <a:r>
              <a:rPr kumimoji="0" lang="sv-SE"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 och </a:t>
            </a:r>
            <a:r>
              <a:rPr kumimoji="0" lang="sv-SE" b="0" i="0" u="none" strike="noStrike" kern="1200" cap="none" spc="0" normalizeH="0" baseline="0" noProof="0" dirty="0" err="1">
                <a:ln>
                  <a:noFill/>
                </a:ln>
                <a:solidFill>
                  <a:prstClr val="black"/>
                </a:solidFill>
                <a:effectLst/>
                <a:uLnTx/>
                <a:uFillTx/>
                <a:latin typeface="Trebuchet MS" panose="020B0603020202020204"/>
                <a:ea typeface="+mn-ea"/>
                <a:cs typeface="Arial" panose="020B0604020202020204" pitchFamily="34" charset="0"/>
              </a:rPr>
              <a:t>Ibrâhîms</a:t>
            </a:r>
            <a:endParaRPr kumimoji="0" lang="sv-SE"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familj, sannerligen är Du lovprisad,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Glorifierad.</a:t>
            </a:r>
            <a:endParaRPr kumimoji="0" lang="ar-SA"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endParaRPr>
          </a:p>
        </p:txBody>
      </p:sp>
      <p:pic>
        <p:nvPicPr>
          <p:cNvPr id="5" name="Bildobjekt 4">
            <a:extLst>
              <a:ext uri="{FF2B5EF4-FFF2-40B4-BE49-F238E27FC236}">
                <a16:creationId xmlns:a16="http://schemas.microsoft.com/office/drawing/2014/main" id="{E141B784-C639-44D8-9E94-7D8F718191D0}"/>
              </a:ext>
            </a:extLst>
          </p:cNvPr>
          <p:cNvPicPr>
            <a:picLocks noChangeAspect="1"/>
          </p:cNvPicPr>
          <p:nvPr/>
        </p:nvPicPr>
        <p:blipFill>
          <a:blip r:embed="rId2"/>
          <a:stretch>
            <a:fillRect/>
          </a:stretch>
        </p:blipFill>
        <p:spPr>
          <a:xfrm>
            <a:off x="9751467" y="4443412"/>
            <a:ext cx="2132139" cy="2209800"/>
          </a:xfrm>
          <a:prstGeom prst="rect">
            <a:avLst/>
          </a:prstGeom>
          <a:ln>
            <a:noFill/>
          </a:ln>
          <a:effectLst>
            <a:softEdge rad="112500"/>
          </a:effectLst>
        </p:spPr>
      </p:pic>
    </p:spTree>
    <p:extLst>
      <p:ext uri="{BB962C8B-B14F-4D97-AF65-F5344CB8AC3E}">
        <p14:creationId xmlns:p14="http://schemas.microsoft.com/office/powerpoint/2010/main" val="1116517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8. </a:t>
            </a:r>
            <a:r>
              <a:rPr lang="sv-SE" dirty="0" err="1"/>
              <a:t>Tasliim</a:t>
            </a:r>
            <a:endParaRPr lang="sv-SE"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176</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Platshållare för innehåll 7">
            <a:extLst>
              <a:ext uri="{FF2B5EF4-FFF2-40B4-BE49-F238E27FC236}">
                <a16:creationId xmlns:a16="http://schemas.microsoft.com/office/drawing/2014/main" id="{26C42F9E-E7EC-47EF-A597-079894924DA4}"/>
              </a:ext>
            </a:extLst>
          </p:cNvPr>
          <p:cNvSpPr>
            <a:spLocks noGrp="1"/>
          </p:cNvSpPr>
          <p:nvPr>
            <p:ph idx="1"/>
          </p:nvPr>
        </p:nvSpPr>
        <p:spPr>
          <a:xfrm>
            <a:off x="832800" y="2676374"/>
            <a:ext cx="7120575" cy="2533048"/>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4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السّلامُ عَلَيْكُمْ وَرَحْمَةُ الله</a:t>
            </a:r>
            <a:endParaRPr lang="sv-SE" sz="4400" dirty="0">
              <a:solidFill>
                <a:prstClr val="black"/>
              </a:solidFill>
              <a:latin typeface="Trebuchet MS" panose="020B0603020202020204"/>
              <a:cs typeface="Arial" panose="020B0604020202020204" pitchFamily="34" charset="0"/>
            </a:endParaRPr>
          </a:p>
        </p:txBody>
      </p:sp>
      <p:pic>
        <p:nvPicPr>
          <p:cNvPr id="6" name="Bildobjekt 5">
            <a:extLst>
              <a:ext uri="{FF2B5EF4-FFF2-40B4-BE49-F238E27FC236}">
                <a16:creationId xmlns:a16="http://schemas.microsoft.com/office/drawing/2014/main" id="{B678B54E-D402-4F7E-A7B1-1C5E7E8BAA56}"/>
              </a:ext>
            </a:extLst>
          </p:cNvPr>
          <p:cNvPicPr>
            <a:picLocks noChangeAspect="1"/>
          </p:cNvPicPr>
          <p:nvPr/>
        </p:nvPicPr>
        <p:blipFill>
          <a:blip r:embed="rId2"/>
          <a:stretch>
            <a:fillRect/>
          </a:stretch>
        </p:blipFill>
        <p:spPr>
          <a:xfrm>
            <a:off x="8515350" y="4142795"/>
            <a:ext cx="3227008" cy="2269385"/>
          </a:xfrm>
          <a:prstGeom prst="rect">
            <a:avLst/>
          </a:prstGeom>
          <a:ln>
            <a:noFill/>
          </a:ln>
          <a:effectLst>
            <a:softEdge rad="112500"/>
          </a:effectLst>
        </p:spPr>
      </p:pic>
      <p:sp>
        <p:nvSpPr>
          <p:cNvPr id="7" name="Rektangel: rundade hörn 6">
            <a:extLst>
              <a:ext uri="{FF2B5EF4-FFF2-40B4-BE49-F238E27FC236}">
                <a16:creationId xmlns:a16="http://schemas.microsoft.com/office/drawing/2014/main" id="{7358B0A6-4820-46F1-99A5-9DC6DDCBD00A}"/>
              </a:ext>
            </a:extLst>
          </p:cNvPr>
          <p:cNvSpPr/>
          <p:nvPr/>
        </p:nvSpPr>
        <p:spPr>
          <a:xfrm>
            <a:off x="1200150" y="5486400"/>
            <a:ext cx="5476875" cy="723900"/>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Må Allahs frid och nåd vara över er</a:t>
            </a:r>
          </a:p>
        </p:txBody>
      </p:sp>
    </p:spTree>
    <p:extLst>
      <p:ext uri="{BB962C8B-B14F-4D97-AF65-F5344CB8AC3E}">
        <p14:creationId xmlns:p14="http://schemas.microsoft.com/office/powerpoint/2010/main" val="3161017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2823B509-3F36-4A8D-B6B0-22539DDCDCF0}"/>
              </a:ext>
            </a:extLst>
          </p:cNvPr>
          <p:cNvSpPr>
            <a:spLocks noGrp="1"/>
          </p:cNvSpPr>
          <p:nvPr>
            <p:ph type="ctrTitle"/>
          </p:nvPr>
        </p:nvSpPr>
        <p:spPr/>
        <p:txBody>
          <a:bodyPr/>
          <a:lstStyle/>
          <a:p>
            <a:r>
              <a:rPr lang="sv-SE" dirty="0"/>
              <a:t>Lektion 30</a:t>
            </a:r>
          </a:p>
        </p:txBody>
      </p:sp>
      <p:sp>
        <p:nvSpPr>
          <p:cNvPr id="6" name="Underrubrik 5">
            <a:extLst>
              <a:ext uri="{FF2B5EF4-FFF2-40B4-BE49-F238E27FC236}">
                <a16:creationId xmlns:a16="http://schemas.microsoft.com/office/drawing/2014/main" id="{049584B0-EBB3-439F-8E50-CA5F4DBCD43D}"/>
              </a:ext>
            </a:extLst>
          </p:cNvPr>
          <p:cNvSpPr>
            <a:spLocks noGrp="1"/>
          </p:cNvSpPr>
          <p:nvPr>
            <p:ph type="subTitle" idx="1"/>
          </p:nvPr>
        </p:nvSpPr>
        <p:spPr/>
        <p:txBody>
          <a:bodyPr/>
          <a:lstStyle/>
          <a:p>
            <a:r>
              <a:rPr lang="sv-SE" dirty="0"/>
              <a:t>Utvalda hadither</a:t>
            </a:r>
          </a:p>
          <a:p>
            <a:r>
              <a:rPr lang="sv-SE" dirty="0"/>
              <a:t>159-160</a:t>
            </a:r>
          </a:p>
        </p:txBody>
      </p:sp>
      <p:sp>
        <p:nvSpPr>
          <p:cNvPr id="4" name="Platshållare för bildnummer 3">
            <a:extLst>
              <a:ext uri="{FF2B5EF4-FFF2-40B4-BE49-F238E27FC236}">
                <a16:creationId xmlns:a16="http://schemas.microsoft.com/office/drawing/2014/main" id="{0B80E81D-B874-4B2C-A921-A23DDA4F0CAA}"/>
              </a:ext>
            </a:extLst>
          </p:cNvPr>
          <p:cNvSpPr>
            <a:spLocks noGrp="1"/>
          </p:cNvSpPr>
          <p:nvPr>
            <p:ph type="sldNum" sz="quarter" idx="12"/>
          </p:nvPr>
        </p:nvSpPr>
        <p:spPr/>
        <p:txBody>
          <a:bodyPr/>
          <a:lstStyle/>
          <a:p>
            <a:fld id="{177D6179-9D4F-9247-ABDE-D082469CF89C}" type="slidenum">
              <a:rPr lang="sv-SE" smtClean="0"/>
              <a:t>177</a:t>
            </a:fld>
            <a:endParaRPr lang="sv-SE"/>
          </a:p>
        </p:txBody>
      </p:sp>
    </p:spTree>
    <p:extLst>
      <p:ext uri="{BB962C8B-B14F-4D97-AF65-F5344CB8AC3E}">
        <p14:creationId xmlns:p14="http://schemas.microsoft.com/office/powerpoint/2010/main" val="29292383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7538D573-036C-4150-B73B-8FBB0442FB91}"/>
              </a:ext>
            </a:extLst>
          </p:cNvPr>
          <p:cNvSpPr>
            <a:spLocks noGrp="1"/>
          </p:cNvSpPr>
          <p:nvPr>
            <p:ph idx="1"/>
          </p:nvPr>
        </p:nvSpPr>
        <p:spPr>
          <a:xfrm>
            <a:off x="276225" y="2152650"/>
            <a:ext cx="11496675" cy="4505325"/>
          </a:xfrm>
        </p:spPr>
        <p:txBody>
          <a:bodyPr/>
          <a:lstStyle/>
          <a:p>
            <a:r>
              <a:rPr lang="sv-SE" dirty="0"/>
              <a:t>Efter att författaren, må Allah belöna honom, nämnt verser från Koranen, så väljer han att avsluta med ett par hadither som eleven får läsa. Det bör dock noteras att </a:t>
            </a:r>
            <a:r>
              <a:rPr lang="sv-SE" dirty="0" err="1"/>
              <a:t>Tajwiidreglerna</a:t>
            </a:r>
            <a:r>
              <a:rPr lang="sv-SE" dirty="0"/>
              <a:t> som vi lärde oss appliceras i koranläsning, och inte när man läser profetiska hadither. </a:t>
            </a:r>
          </a:p>
          <a:p>
            <a:endParaRPr lang="sv-SE" dirty="0"/>
          </a:p>
          <a:p>
            <a:r>
              <a:rPr lang="sv-SE" dirty="0"/>
              <a:t>Vi kommer inte att fokusera på att förstå vad precis varje ord betyder, utan vi kommer att nöja oss med en överblickande betydelse eftersom vårt mål i denna kurs är främst att kunna läsa och skriva. Ordkunskapen kommer i nästa kurs: Arabiska nivå 1.</a:t>
            </a:r>
          </a:p>
          <a:p>
            <a:endParaRPr lang="sv-SE"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fld id="{177D6179-9D4F-9247-ABDE-D082469CF89C}" type="slidenum">
              <a:rPr lang="sv-SE" smtClean="0"/>
              <a:t>178</a:t>
            </a:fld>
            <a:endParaRPr lang="sv-SE"/>
          </a:p>
        </p:txBody>
      </p:sp>
    </p:spTree>
    <p:extLst>
      <p:ext uri="{BB962C8B-B14F-4D97-AF65-F5344CB8AC3E}">
        <p14:creationId xmlns:p14="http://schemas.microsoft.com/office/powerpoint/2010/main" val="539288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D5FD549-916E-4824-A75A-F7F5C5FFE7BA}"/>
              </a:ext>
            </a:extLst>
          </p:cNvPr>
          <p:cNvSpPr>
            <a:spLocks noGrp="1"/>
          </p:cNvSpPr>
          <p:nvPr>
            <p:ph type="ctrTitle"/>
          </p:nvPr>
        </p:nvSpPr>
        <p:spPr/>
        <p:txBody>
          <a:bodyPr/>
          <a:lstStyle/>
          <a:p>
            <a:r>
              <a:rPr lang="sv-SE" dirty="0"/>
              <a:t>Slutord</a:t>
            </a:r>
          </a:p>
        </p:txBody>
      </p:sp>
      <p:sp>
        <p:nvSpPr>
          <p:cNvPr id="6" name="Underrubrik 5">
            <a:extLst>
              <a:ext uri="{FF2B5EF4-FFF2-40B4-BE49-F238E27FC236}">
                <a16:creationId xmlns:a16="http://schemas.microsoft.com/office/drawing/2014/main" id="{DCBF0099-0C54-4C00-8C50-F507EFAF8565}"/>
              </a:ext>
            </a:extLst>
          </p:cNvPr>
          <p:cNvSpPr>
            <a:spLocks noGrp="1"/>
          </p:cNvSpPr>
          <p:nvPr>
            <p:ph type="subTitle" idx="1"/>
          </p:nvPr>
        </p:nvSpPr>
        <p:spPr/>
        <p:txBody>
          <a:bodyPr/>
          <a:lstStyle/>
          <a:p>
            <a:r>
              <a:rPr lang="sv-SE" dirty="0"/>
              <a:t>Ett personligt avslut</a:t>
            </a:r>
          </a:p>
        </p:txBody>
      </p:sp>
      <p:sp>
        <p:nvSpPr>
          <p:cNvPr id="4" name="Platshållare för bildnummer 3">
            <a:extLst>
              <a:ext uri="{FF2B5EF4-FFF2-40B4-BE49-F238E27FC236}">
                <a16:creationId xmlns:a16="http://schemas.microsoft.com/office/drawing/2014/main" id="{F40BABFD-FFBA-4F31-A59D-C21A4FF0694D}"/>
              </a:ext>
            </a:extLst>
          </p:cNvPr>
          <p:cNvSpPr>
            <a:spLocks noGrp="1"/>
          </p:cNvSpPr>
          <p:nvPr>
            <p:ph type="sldNum" sz="quarter" idx="12"/>
          </p:nvPr>
        </p:nvSpPr>
        <p:spPr/>
        <p:txBody>
          <a:bodyPr/>
          <a:lstStyle/>
          <a:p>
            <a:fld id="{177D6179-9D4F-9247-ABDE-D082469CF89C}" type="slidenum">
              <a:rPr lang="sv-SE" smtClean="0"/>
              <a:t>179</a:t>
            </a:fld>
            <a:endParaRPr lang="sv-SE" dirty="0"/>
          </a:p>
        </p:txBody>
      </p:sp>
    </p:spTree>
    <p:extLst>
      <p:ext uri="{BB962C8B-B14F-4D97-AF65-F5344CB8AC3E}">
        <p14:creationId xmlns:p14="http://schemas.microsoft.com/office/powerpoint/2010/main" val="3912717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BC3837-52DA-46A6-825D-E89C72CCE9C5}"/>
              </a:ext>
            </a:extLst>
          </p:cNvPr>
          <p:cNvSpPr>
            <a:spLocks noGrp="1"/>
          </p:cNvSpPr>
          <p:nvPr>
            <p:ph type="title"/>
          </p:nvPr>
        </p:nvSpPr>
        <p:spPr/>
        <p:txBody>
          <a:bodyPr/>
          <a:lstStyle/>
          <a:p>
            <a:r>
              <a:rPr lang="sv-SE" dirty="0"/>
              <a:t>Vokalerna (2)</a:t>
            </a:r>
            <a:br>
              <a:rPr lang="sv-SE" dirty="0"/>
            </a:br>
            <a:r>
              <a:rPr lang="sv-SE" dirty="0"/>
              <a:t>-Harakaat</a:t>
            </a:r>
          </a:p>
        </p:txBody>
      </p:sp>
      <p:sp>
        <p:nvSpPr>
          <p:cNvPr id="3" name="Platshållare för innehåll 2">
            <a:extLst>
              <a:ext uri="{FF2B5EF4-FFF2-40B4-BE49-F238E27FC236}">
                <a16:creationId xmlns:a16="http://schemas.microsoft.com/office/drawing/2014/main" id="{329C1953-3A9A-4305-81A5-5E2BA7A93EFF}"/>
              </a:ext>
            </a:extLst>
          </p:cNvPr>
          <p:cNvSpPr>
            <a:spLocks noGrp="1"/>
          </p:cNvSpPr>
          <p:nvPr>
            <p:ph idx="1"/>
          </p:nvPr>
        </p:nvSpPr>
        <p:spPr>
          <a:xfrm>
            <a:off x="409575" y="2162174"/>
            <a:ext cx="11474031" cy="4524375"/>
          </a:xfrm>
        </p:spPr>
        <p:txBody>
          <a:bodyPr/>
          <a:lstStyle/>
          <a:p>
            <a:pPr marL="0" indent="0">
              <a:buNone/>
            </a:pPr>
            <a:r>
              <a:rPr lang="sv-SE" dirty="0"/>
              <a:t> </a:t>
            </a:r>
            <a:r>
              <a:rPr lang="ar-SA" dirty="0"/>
              <a:t> ب</a:t>
            </a:r>
            <a:r>
              <a:rPr lang="sv-SE" dirty="0"/>
              <a:t> är den andra bokstaven i alfabetet och vars grundform uttalas som ”</a:t>
            </a:r>
            <a:r>
              <a:rPr lang="sv-SE" dirty="0" err="1"/>
              <a:t>baa</a:t>
            </a:r>
            <a:r>
              <a:rPr lang="sv-SE" dirty="0"/>
              <a:t>”.                                             Nu ska vi visa rent praktiskt vilken funktion vokalerna har:</a:t>
            </a:r>
          </a:p>
          <a:p>
            <a:pPr marL="0" indent="0">
              <a:buNone/>
            </a:pPr>
            <a:endParaRPr lang="sv-SE" dirty="0"/>
          </a:p>
        </p:txBody>
      </p:sp>
      <p:sp>
        <p:nvSpPr>
          <p:cNvPr id="4" name="Platshållare för bildnummer 3">
            <a:extLst>
              <a:ext uri="{FF2B5EF4-FFF2-40B4-BE49-F238E27FC236}">
                <a16:creationId xmlns:a16="http://schemas.microsoft.com/office/drawing/2014/main" id="{34EE8845-DEA2-46D0-BD3E-E2CDA7E8C48A}"/>
              </a:ext>
            </a:extLst>
          </p:cNvPr>
          <p:cNvSpPr>
            <a:spLocks noGrp="1"/>
          </p:cNvSpPr>
          <p:nvPr>
            <p:ph type="sldNum" sz="quarter" idx="12"/>
          </p:nvPr>
        </p:nvSpPr>
        <p:spPr/>
        <p:txBody>
          <a:bodyPr/>
          <a:lstStyle/>
          <a:p>
            <a:fld id="{177D6179-9D4F-9247-ABDE-D082469CF89C}" type="slidenum">
              <a:rPr lang="sv-SE" smtClean="0"/>
              <a:t>18</a:t>
            </a:fld>
            <a:endParaRPr lang="sv-SE"/>
          </a:p>
        </p:txBody>
      </p:sp>
      <p:sp>
        <p:nvSpPr>
          <p:cNvPr id="5" name="Rektangel: rundade hörn 4">
            <a:extLst>
              <a:ext uri="{FF2B5EF4-FFF2-40B4-BE49-F238E27FC236}">
                <a16:creationId xmlns:a16="http://schemas.microsoft.com/office/drawing/2014/main" id="{C6BB106C-1018-441B-9226-EDBD2AA221B7}"/>
              </a:ext>
            </a:extLst>
          </p:cNvPr>
          <p:cNvSpPr/>
          <p:nvPr/>
        </p:nvSpPr>
        <p:spPr>
          <a:xfrm>
            <a:off x="680321" y="3180538"/>
            <a:ext cx="2802834" cy="23104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ar-SA" sz="2800">
                <a:solidFill>
                  <a:prstClr val="white"/>
                </a:solidFill>
              </a:rPr>
              <a:t>بَ</a:t>
            </a:r>
            <a:r>
              <a:rPr lang="sv-SE" sz="2800">
                <a:solidFill>
                  <a:prstClr val="white"/>
                </a:solidFill>
              </a:rPr>
              <a:t> uttalas ”ba”</a:t>
            </a:r>
          </a:p>
          <a:p>
            <a:pPr lvl="0" defTabSz="914400">
              <a:lnSpc>
                <a:spcPct val="90000"/>
              </a:lnSpc>
              <a:spcBef>
                <a:spcPts val="1000"/>
              </a:spcBef>
            </a:pPr>
            <a:r>
              <a:rPr lang="ar-SA" sz="2800">
                <a:solidFill>
                  <a:prstClr val="white"/>
                </a:solidFill>
              </a:rPr>
              <a:t>بُ</a:t>
            </a:r>
            <a:r>
              <a:rPr lang="sv-SE" sz="2800">
                <a:solidFill>
                  <a:prstClr val="white"/>
                </a:solidFill>
              </a:rPr>
              <a:t> uttalas ”bo”</a:t>
            </a:r>
          </a:p>
          <a:p>
            <a:pPr lvl="0" defTabSz="914400">
              <a:lnSpc>
                <a:spcPct val="90000"/>
              </a:lnSpc>
              <a:spcBef>
                <a:spcPts val="1000"/>
              </a:spcBef>
            </a:pPr>
            <a:r>
              <a:rPr lang="ar-SA" sz="2800">
                <a:solidFill>
                  <a:prstClr val="white"/>
                </a:solidFill>
              </a:rPr>
              <a:t>بِ</a:t>
            </a:r>
            <a:r>
              <a:rPr lang="sv-SE" sz="2800">
                <a:solidFill>
                  <a:prstClr val="white"/>
                </a:solidFill>
              </a:rPr>
              <a:t> uttalas ”bi”</a:t>
            </a:r>
            <a:endParaRPr lang="sv-SE" sz="2800" dirty="0">
              <a:solidFill>
                <a:prstClr val="white"/>
              </a:solidFill>
            </a:endParaRPr>
          </a:p>
        </p:txBody>
      </p:sp>
      <p:sp>
        <p:nvSpPr>
          <p:cNvPr id="7" name="Rulle: vågrät 6">
            <a:extLst>
              <a:ext uri="{FF2B5EF4-FFF2-40B4-BE49-F238E27FC236}">
                <a16:creationId xmlns:a16="http://schemas.microsoft.com/office/drawing/2014/main" id="{291DE20D-D1FC-408A-883E-30DCEF23CE6B}"/>
              </a:ext>
            </a:extLst>
          </p:cNvPr>
          <p:cNvSpPr/>
          <p:nvPr/>
        </p:nvSpPr>
        <p:spPr>
          <a:xfrm>
            <a:off x="6820409" y="3045964"/>
            <a:ext cx="4691270" cy="2445026"/>
          </a:xfrm>
          <a:prstGeom prst="horizontalScroll">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Tänk på att dessa är </a:t>
            </a:r>
            <a:r>
              <a:rPr lang="sv-SE" i="1" dirty="0">
                <a:solidFill>
                  <a:schemeClr val="bg1"/>
                </a:solidFill>
              </a:rPr>
              <a:t>korta</a:t>
            </a:r>
            <a:r>
              <a:rPr lang="sv-SE" dirty="0"/>
              <a:t> vokaler, och därför är det fel att t.ex. säga ”</a:t>
            </a:r>
            <a:r>
              <a:rPr lang="sv-SE" dirty="0" err="1"/>
              <a:t>boo</a:t>
            </a:r>
            <a:r>
              <a:rPr lang="sv-SE" dirty="0"/>
              <a:t>” eller ”</a:t>
            </a:r>
            <a:r>
              <a:rPr lang="sv-SE" dirty="0" err="1"/>
              <a:t>bii</a:t>
            </a:r>
            <a:r>
              <a:rPr lang="sv-SE" dirty="0"/>
              <a:t>”. De </a:t>
            </a:r>
            <a:r>
              <a:rPr lang="sv-SE" i="1" dirty="0">
                <a:solidFill>
                  <a:schemeClr val="bg1"/>
                </a:solidFill>
              </a:rPr>
              <a:t>långa</a:t>
            </a:r>
            <a:r>
              <a:rPr lang="sv-SE" dirty="0"/>
              <a:t> vokalerna lär vi oss längre fram i kursen.</a:t>
            </a:r>
          </a:p>
        </p:txBody>
      </p:sp>
      <p:sp>
        <p:nvSpPr>
          <p:cNvPr id="10" name="Pil: höger 9">
            <a:extLst>
              <a:ext uri="{FF2B5EF4-FFF2-40B4-BE49-F238E27FC236}">
                <a16:creationId xmlns:a16="http://schemas.microsoft.com/office/drawing/2014/main" id="{B7AFD916-8B1F-478F-83B8-F1D99C4A0A8C}"/>
              </a:ext>
            </a:extLst>
          </p:cNvPr>
          <p:cNvSpPr/>
          <p:nvPr/>
        </p:nvSpPr>
        <p:spPr>
          <a:xfrm>
            <a:off x="4399147" y="3960364"/>
            <a:ext cx="1361661" cy="616226"/>
          </a:xfrm>
          <a:prstGeom prst="rightArrow">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4121162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tshållare för innehåll 13" descr="En bild som visar blomma, liten, bord, sitter&#10;&#10;Automatiskt genererad beskrivning">
            <a:extLst>
              <a:ext uri="{FF2B5EF4-FFF2-40B4-BE49-F238E27FC236}">
                <a16:creationId xmlns:a16="http://schemas.microsoft.com/office/drawing/2014/main" id="{070A2237-E53F-41AF-84A3-658878C0AE91}"/>
              </a:ext>
            </a:extLst>
          </p:cNvPr>
          <p:cNvPicPr>
            <a:picLocks noChangeAspect="1"/>
          </p:cNvPicPr>
          <p:nvPr/>
        </p:nvPicPr>
        <p:blipFill rotWithShape="1">
          <a:blip r:embed="rId2">
            <a:alphaModFix amt="15000"/>
            <a:grayscl/>
          </a:blip>
          <a:srcRect t="9022" r="9091" b="14369"/>
          <a:stretch/>
        </p:blipFill>
        <p:spPr>
          <a:xfrm>
            <a:off x="-437299" y="877052"/>
            <a:ext cx="12192000" cy="6858001"/>
          </a:xfrm>
          <a:prstGeom prst="rect">
            <a:avLst/>
          </a:prstGeom>
          <a:noFill/>
        </p:spPr>
      </p:pic>
      <p:sp>
        <p:nvSpPr>
          <p:cNvPr id="2" name="Rubrik 1">
            <a:extLst>
              <a:ext uri="{FF2B5EF4-FFF2-40B4-BE49-F238E27FC236}">
                <a16:creationId xmlns:a16="http://schemas.microsoft.com/office/drawing/2014/main" id="{0017CC16-DC76-4AC0-ACD9-4E6225C678F4}"/>
              </a:ext>
            </a:extLst>
          </p:cNvPr>
          <p:cNvSpPr>
            <a:spLocks noGrp="1"/>
          </p:cNvSpPr>
          <p:nvPr>
            <p:ph type="title"/>
          </p:nvPr>
        </p:nvSpPr>
        <p:spPr>
          <a:xfrm>
            <a:off x="680321" y="753228"/>
            <a:ext cx="9613861" cy="1080938"/>
          </a:xfrm>
        </p:spPr>
        <p:txBody>
          <a:bodyPr>
            <a:normAutofit/>
          </a:bodyPr>
          <a:lstStyle/>
          <a:p>
            <a:r>
              <a:rPr lang="sv-SE"/>
              <a:t>Slutord</a:t>
            </a:r>
            <a:endParaRPr lang="sv-SE" dirty="0"/>
          </a:p>
        </p:txBody>
      </p:sp>
      <p:sp>
        <p:nvSpPr>
          <p:cNvPr id="33" name="Content Placeholder 17">
            <a:extLst>
              <a:ext uri="{FF2B5EF4-FFF2-40B4-BE49-F238E27FC236}">
                <a16:creationId xmlns:a16="http://schemas.microsoft.com/office/drawing/2014/main" id="{A223D43F-3983-4329-8597-3DFD30192520}"/>
              </a:ext>
            </a:extLst>
          </p:cNvPr>
          <p:cNvSpPr>
            <a:spLocks noGrp="1"/>
          </p:cNvSpPr>
          <p:nvPr>
            <p:ph idx="1"/>
          </p:nvPr>
        </p:nvSpPr>
        <p:spPr>
          <a:xfrm>
            <a:off x="1" y="1957989"/>
            <a:ext cx="11902714" cy="4900011"/>
          </a:xfrm>
        </p:spPr>
        <p:txBody>
          <a:bodyPr anchor="ctr">
            <a:normAutofit fontScale="92500" lnSpcReduction="10000"/>
          </a:bodyPr>
          <a:lstStyle/>
          <a:p>
            <a:pPr marL="0" indent="0">
              <a:buNone/>
            </a:pPr>
            <a:r>
              <a:rPr lang="sv-SE" dirty="0">
                <a:latin typeface="Aharoni" panose="02010803020104030203" pitchFamily="2" charset="-79"/>
                <a:cs typeface="Aharoni" panose="02010803020104030203" pitchFamily="2" charset="-79"/>
              </a:rPr>
              <a:t>Jag tackar min Skapare och Försörjare, Allah </a:t>
            </a:r>
            <a:r>
              <a:rPr lang="ar-SA" dirty="0">
                <a:latin typeface="Aharoni" panose="02010803020104030203" pitchFamily="2" charset="-79"/>
                <a:cs typeface="Aharoni" panose="02010803020104030203" pitchFamily="2" charset="-79"/>
              </a:rPr>
              <a:t>سُبْحانَهُ وتعالى</a:t>
            </a:r>
            <a:r>
              <a:rPr lang="sv-SE" dirty="0">
                <a:latin typeface="Aharoni" panose="02010803020104030203" pitchFamily="2" charset="-79"/>
                <a:cs typeface="Aharoni" panose="02010803020104030203" pitchFamily="2" charset="-79"/>
              </a:rPr>
              <a:t>, som gett mig den här dyrbara möjligheten att skapa denna efterlängtade Powerpoint. Därefter ber jag Allah belöna författaren som gav mig personlig tillåtelse att scanna boken till en PDF för att därefter filma lektionerna för att gagna muslimerna i Sverige. Och jag tackar också mina muslimska syskon som uppmuntrat mig att starta dessa projekt, för sannerligen är denna sakfråga en välsignelse från Världarnas Herre. Och varje välsignelse har ett ansvar att man tackar Allah för detta, och förvaltar gåvan på bästa möjliga sätt. </a:t>
            </a:r>
          </a:p>
          <a:p>
            <a:pPr marL="0" indent="0">
              <a:buNone/>
            </a:pPr>
            <a:endParaRPr lang="sv-SE" dirty="0">
              <a:latin typeface="Aharoni" panose="02010803020104030203" pitchFamily="2" charset="-79"/>
              <a:cs typeface="Aharoni" panose="02010803020104030203" pitchFamily="2" charset="-79"/>
            </a:endParaRPr>
          </a:p>
          <a:p>
            <a:pPr marL="0" indent="0">
              <a:buNone/>
            </a:pPr>
            <a:r>
              <a:rPr lang="sv-SE" dirty="0">
                <a:latin typeface="Aharoni" panose="02010803020104030203" pitchFamily="2" charset="-79"/>
                <a:cs typeface="Aharoni" panose="02010803020104030203" pitchFamily="2" charset="-79"/>
              </a:rPr>
              <a:t>Jag ber </a:t>
            </a:r>
            <a:r>
              <a:rPr lang="ar-SA" sz="2600" dirty="0">
                <a:latin typeface="Aharoni" panose="02010803020104030203" pitchFamily="2" charset="-79"/>
              </a:rPr>
              <a:t>الله</a:t>
            </a:r>
            <a:r>
              <a:rPr lang="sv-SE" sz="2600" dirty="0">
                <a:latin typeface="Aharoni" panose="02010803020104030203" pitchFamily="2" charset="-79"/>
              </a:rPr>
              <a:t> att Han accepterar denna handling från mig och gör detta arbete till en grund, som alla svenska generationers muslimer drar nytta av. För sannerligen är vi fattiga tjänare på resande fot i denna </a:t>
            </a:r>
            <a:r>
              <a:rPr lang="sv-SE" sz="2600" dirty="0">
                <a:solidFill>
                  <a:schemeClr val="bg1"/>
                </a:solidFill>
                <a:latin typeface="Aharoni" panose="02010803020104030203" pitchFamily="2" charset="-79"/>
              </a:rPr>
              <a:t>tillfälliga</a:t>
            </a:r>
            <a:r>
              <a:rPr lang="sv-SE" sz="2600" dirty="0">
                <a:latin typeface="Aharoni" panose="02010803020104030203" pitchFamily="2" charset="-79"/>
              </a:rPr>
              <a:t> </a:t>
            </a:r>
            <a:r>
              <a:rPr lang="sv-SE" sz="2600" dirty="0" err="1">
                <a:latin typeface="Aharoni" panose="02010803020104030203" pitchFamily="2" charset="-79"/>
              </a:rPr>
              <a:t>Dunyah</a:t>
            </a:r>
            <a:r>
              <a:rPr lang="sv-SE" sz="2600" dirty="0">
                <a:latin typeface="Aharoni" panose="02010803020104030203" pitchFamily="2" charset="-79"/>
              </a:rPr>
              <a:t> (värld). Den framgångsrike är den som lyckas rena sitt hjärta och lämna ett gott arv efter sig. Allt har en början. Allt har ett slut. Men ens goda handlingar leder en till en destination som har en början, men som inte har något slut. Ett evigt, verkligt Paradis, och ett tillfälle att träffa </a:t>
            </a:r>
            <a:r>
              <a:rPr lang="ar-SA" sz="2600" dirty="0">
                <a:latin typeface="Aharoni" panose="02010803020104030203" pitchFamily="2" charset="-79"/>
              </a:rPr>
              <a:t>الله</a:t>
            </a:r>
            <a:r>
              <a:rPr lang="sv-SE" sz="2600" dirty="0">
                <a:latin typeface="Aharoni" panose="02010803020104030203" pitchFamily="2" charset="-79"/>
              </a:rPr>
              <a:t>.</a:t>
            </a:r>
            <a:endParaRPr lang="ar-SA" sz="2000" dirty="0">
              <a:latin typeface="Vivaldi" panose="03020602050506090804" pitchFamily="66" charset="0"/>
            </a:endParaRPr>
          </a:p>
        </p:txBody>
      </p:sp>
      <p:sp>
        <p:nvSpPr>
          <p:cNvPr id="4" name="Platshållare för bildnummer 3">
            <a:extLst>
              <a:ext uri="{FF2B5EF4-FFF2-40B4-BE49-F238E27FC236}">
                <a16:creationId xmlns:a16="http://schemas.microsoft.com/office/drawing/2014/main" id="{56EE04A8-DBD1-42FD-B024-507C0C3C3F2E}"/>
              </a:ext>
            </a:extLst>
          </p:cNvPr>
          <p:cNvSpPr>
            <a:spLocks noGrp="1"/>
          </p:cNvSpPr>
          <p:nvPr>
            <p:ph type="sldNum" sz="quarter" idx="12"/>
          </p:nvPr>
        </p:nvSpPr>
        <p:spPr/>
        <p:txBody>
          <a:bodyPr>
            <a:normAutofit/>
          </a:bodyPr>
          <a:lstStyle/>
          <a:p>
            <a:pPr>
              <a:spcAft>
                <a:spcPts val="600"/>
              </a:spcAft>
            </a:pPr>
            <a:fld id="{177D6179-9D4F-9247-ABDE-D082469CF89C}" type="slidenum">
              <a:rPr lang="sv-SE" smtClean="0"/>
              <a:pPr>
                <a:spcAft>
                  <a:spcPts val="600"/>
                </a:spcAft>
              </a:pPr>
              <a:t>180</a:t>
            </a:fld>
            <a:endParaRPr lang="sv-SE"/>
          </a:p>
        </p:txBody>
      </p:sp>
    </p:spTree>
    <p:extLst>
      <p:ext uri="{BB962C8B-B14F-4D97-AF65-F5344CB8AC3E}">
        <p14:creationId xmlns:p14="http://schemas.microsoft.com/office/powerpoint/2010/main" val="1126910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096AF8-7479-4600-B3DF-A4DC07B9A766}"/>
              </a:ext>
            </a:extLst>
          </p:cNvPr>
          <p:cNvSpPr>
            <a:spLocks noGrp="1"/>
          </p:cNvSpPr>
          <p:nvPr>
            <p:ph type="title"/>
          </p:nvPr>
        </p:nvSpPr>
        <p:spPr/>
        <p:txBody>
          <a:bodyPr/>
          <a:lstStyle/>
          <a:p>
            <a:r>
              <a:rPr lang="sv-SE" dirty="0"/>
              <a:t>Råd &amp; tips</a:t>
            </a:r>
          </a:p>
        </p:txBody>
      </p:sp>
      <p:sp>
        <p:nvSpPr>
          <p:cNvPr id="3" name="Platshållare för innehåll 2">
            <a:extLst>
              <a:ext uri="{FF2B5EF4-FFF2-40B4-BE49-F238E27FC236}">
                <a16:creationId xmlns:a16="http://schemas.microsoft.com/office/drawing/2014/main" id="{5C071EF9-8CE8-4820-9048-E393EB98C63A}"/>
              </a:ext>
            </a:extLst>
          </p:cNvPr>
          <p:cNvSpPr>
            <a:spLocks noGrp="1"/>
          </p:cNvSpPr>
          <p:nvPr>
            <p:ph idx="1"/>
          </p:nvPr>
        </p:nvSpPr>
        <p:spPr>
          <a:xfrm>
            <a:off x="295275" y="2124075"/>
            <a:ext cx="11401425" cy="4381500"/>
          </a:xfrm>
        </p:spPr>
        <p:txBody>
          <a:bodyPr>
            <a:normAutofit fontScale="92500"/>
          </a:bodyPr>
          <a:lstStyle/>
          <a:p>
            <a:pPr marL="0" indent="0">
              <a:buNone/>
            </a:pPr>
            <a:r>
              <a:rPr lang="sv-SE" u="sng" dirty="0"/>
              <a:t>Min älskade broder &amp; syster</a:t>
            </a:r>
            <a:r>
              <a:rPr lang="sv-SE" dirty="0"/>
              <a:t>:</a:t>
            </a:r>
          </a:p>
          <a:p>
            <a:pPr marL="0" indent="0">
              <a:buNone/>
            </a:pPr>
            <a:r>
              <a:rPr lang="sv-SE" dirty="0"/>
              <a:t>Introduktionskursen är början och inte ett slut. Nöj dig inte med enbart den här kursen utan blicka framåt och ha </a:t>
            </a:r>
            <a:r>
              <a:rPr lang="sv-SE" dirty="0">
                <a:solidFill>
                  <a:schemeClr val="bg1"/>
                </a:solidFill>
              </a:rPr>
              <a:t>stora</a:t>
            </a:r>
            <a:r>
              <a:rPr lang="sv-SE" dirty="0"/>
              <a:t> mål! Våga utmana dig själv och tänk stort!  Det är dags att lyfta den islamiska kunskapsnivån bland muslimerna i Sverige och </a:t>
            </a:r>
            <a:r>
              <a:rPr lang="sv-SE" i="1" dirty="0"/>
              <a:t>allvarligt</a:t>
            </a:r>
            <a:r>
              <a:rPr lang="sv-SE" dirty="0"/>
              <a:t> börja höja standarden. Mitt mål med denna ppt är ett försök att säga: ”Vi kan inte längre undervisa utmed 90-talets standard. Det är dags att uppgradera oss. Arabiskan är bara början. Början på en helt ny era av svensk undervisning av islam. Är ni redo?</a:t>
            </a:r>
          </a:p>
          <a:p>
            <a:pPr marL="0" indent="0">
              <a:buNone/>
            </a:pPr>
            <a:endParaRPr lang="sv-SE" dirty="0"/>
          </a:p>
          <a:p>
            <a:pPr marL="0" indent="0">
              <a:buNone/>
            </a:pPr>
            <a:r>
              <a:rPr lang="sv-SE" dirty="0"/>
              <a:t>Gå kunskapens väg och ha ett starkt självförtroende. </a:t>
            </a:r>
            <a:r>
              <a:rPr lang="sv-SE" i="1" dirty="0"/>
              <a:t>Vänta inte på andras initiativ. </a:t>
            </a:r>
            <a:r>
              <a:rPr lang="sv-SE" u="sng" dirty="0"/>
              <a:t>Men glöm inte, åkalla alltid Allah och be Honom om hjälp för sannerligen ligger all framgång hos Honom.</a:t>
            </a:r>
          </a:p>
          <a:p>
            <a:pPr marL="0" indent="0">
              <a:buNone/>
            </a:pPr>
            <a:r>
              <a:rPr lang="sv-SE" dirty="0"/>
              <a:t> </a:t>
            </a:r>
          </a:p>
        </p:txBody>
      </p:sp>
      <p:sp>
        <p:nvSpPr>
          <p:cNvPr id="4" name="Platshållare för bildnummer 3">
            <a:extLst>
              <a:ext uri="{FF2B5EF4-FFF2-40B4-BE49-F238E27FC236}">
                <a16:creationId xmlns:a16="http://schemas.microsoft.com/office/drawing/2014/main" id="{EE7400F3-779D-4697-9F3D-C463C58264E3}"/>
              </a:ext>
            </a:extLst>
          </p:cNvPr>
          <p:cNvSpPr>
            <a:spLocks noGrp="1"/>
          </p:cNvSpPr>
          <p:nvPr>
            <p:ph type="sldNum" sz="quarter" idx="12"/>
          </p:nvPr>
        </p:nvSpPr>
        <p:spPr/>
        <p:txBody>
          <a:bodyPr/>
          <a:lstStyle/>
          <a:p>
            <a:fld id="{177D6179-9D4F-9247-ABDE-D082469CF89C}" type="slidenum">
              <a:rPr lang="sv-SE" smtClean="0"/>
              <a:t>181</a:t>
            </a:fld>
            <a:endParaRPr lang="sv-SE"/>
          </a:p>
        </p:txBody>
      </p:sp>
    </p:spTree>
    <p:extLst>
      <p:ext uri="{BB962C8B-B14F-4D97-AF65-F5344CB8AC3E}">
        <p14:creationId xmlns:p14="http://schemas.microsoft.com/office/powerpoint/2010/main" val="3393804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bg>
      <p:bgPr>
        <a:gradFill rotWithShape="1">
          <a:gsLst>
            <a:gs pos="4000">
              <a:schemeClr val="accent3">
                <a:lumMod val="50000"/>
              </a:schemeClr>
            </a:gs>
            <a:gs pos="49000">
              <a:schemeClr val="accent3">
                <a:lumMod val="50000"/>
              </a:schemeClr>
            </a:gs>
            <a:gs pos="49000">
              <a:schemeClr val="accent3"/>
            </a:gs>
            <a:gs pos="54000">
              <a:schemeClr val="accent3">
                <a:lumMod val="75000"/>
              </a:schemeClr>
            </a:gs>
          </a:gsLst>
          <a:lin ang="2520000" scaled="0"/>
        </a:gradFill>
        <a:effectLst/>
      </p:bgPr>
    </p:bg>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322D892B-7BD2-4051-8A86-9D8843BD3146}"/>
              </a:ext>
            </a:extLst>
          </p:cNvPr>
          <p:cNvSpPr>
            <a:spLocks noGrp="1"/>
          </p:cNvSpPr>
          <p:nvPr>
            <p:ph type="title"/>
          </p:nvPr>
        </p:nvSpPr>
        <p:spPr>
          <a:xfrm>
            <a:off x="-152400" y="2113281"/>
            <a:ext cx="10446581" cy="3186870"/>
          </a:xfrm>
        </p:spPr>
        <p:txBody>
          <a:bodyPr/>
          <a:lstStyle/>
          <a:p>
            <a:r>
              <a:rPr lang="sv-SE" dirty="0"/>
              <a:t>   </a:t>
            </a:r>
          </a:p>
        </p:txBody>
      </p:sp>
      <p:sp>
        <p:nvSpPr>
          <p:cNvPr id="3" name="Platshållare för innehåll 2">
            <a:extLst>
              <a:ext uri="{FF2B5EF4-FFF2-40B4-BE49-F238E27FC236}">
                <a16:creationId xmlns:a16="http://schemas.microsoft.com/office/drawing/2014/main" id="{7D2DBD66-DEEF-4A8C-8928-6CBF1EA3F55F}"/>
              </a:ext>
            </a:extLst>
          </p:cNvPr>
          <p:cNvSpPr>
            <a:spLocks noGrp="1"/>
          </p:cNvSpPr>
          <p:nvPr>
            <p:ph type="body" sz="half" idx="2"/>
          </p:nvPr>
        </p:nvSpPr>
        <p:spPr/>
        <p:txBody>
          <a:bodyPr>
            <a:normAutofit/>
          </a:bodyPr>
          <a:lstStyle/>
          <a:p>
            <a:pPr marL="0" indent="0">
              <a:buNone/>
            </a:pPr>
            <a:r>
              <a:rPr lang="sv-SE" sz="2400" dirty="0"/>
              <a:t>Och Allah vet bäst</a:t>
            </a:r>
          </a:p>
        </p:txBody>
      </p:sp>
      <p:sp>
        <p:nvSpPr>
          <p:cNvPr id="4" name="Platshållare för bildnummer 3">
            <a:extLst>
              <a:ext uri="{FF2B5EF4-FFF2-40B4-BE49-F238E27FC236}">
                <a16:creationId xmlns:a16="http://schemas.microsoft.com/office/drawing/2014/main" id="{EEDE96B9-481D-42A4-A0CE-43859DE2D13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t>Slut</a:t>
            </a:r>
          </a:p>
        </p:txBody>
      </p:sp>
      <p:sp>
        <p:nvSpPr>
          <p:cNvPr id="7" name="Rektangel: rundade hörn 6">
            <a:extLst>
              <a:ext uri="{FF2B5EF4-FFF2-40B4-BE49-F238E27FC236}">
                <a16:creationId xmlns:a16="http://schemas.microsoft.com/office/drawing/2014/main" id="{37DFBA04-67FD-4EAF-8B8B-2D81C8C75820}"/>
              </a:ext>
            </a:extLst>
          </p:cNvPr>
          <p:cNvSpPr/>
          <p:nvPr/>
        </p:nvSpPr>
        <p:spPr>
          <a:xfrm>
            <a:off x="6819899" y="3541107"/>
            <a:ext cx="3590925" cy="859443"/>
          </a:xfrm>
          <a:prstGeom prst="roundRect">
            <a:avLst/>
          </a:prstGeom>
          <a:noFill/>
          <a:ln w="38100">
            <a:solidFill>
              <a:srgbClr val="92D050"/>
            </a:solidFill>
          </a:ln>
          <a:effectLst>
            <a:outerShdw blurRad="50800" dir="5400000" algn="ctr" rotWithShape="0">
              <a:srgbClr val="000000">
                <a:alpha val="43137"/>
              </a:srgbClr>
            </a:outerShdw>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Mustafa Abu Adam 20</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20</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0</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3</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a:t>
            </a:r>
            <a:r>
              <a:rPr lang="sv-SE" dirty="0">
                <a:solidFill>
                  <a:prstClr val="white"/>
                </a:solidFill>
                <a:latin typeface="Trebuchet MS" panose="020B0603020202020204"/>
                <a:cs typeface="Arial" panose="020B0604020202020204" pitchFamily="34" charset="0"/>
              </a:rPr>
              <a:t>05</a:t>
            </a:r>
            <a:endPar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Stockholm, Sverige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Arabiskacentret.se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endPar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p>
        </p:txBody>
      </p:sp>
    </p:spTree>
    <p:extLst>
      <p:ext uri="{BB962C8B-B14F-4D97-AF65-F5344CB8AC3E}">
        <p14:creationId xmlns:p14="http://schemas.microsoft.com/office/powerpoint/2010/main" val="420209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BA64D0-AD06-40A6-806C-C9FF368FE967}"/>
              </a:ext>
            </a:extLst>
          </p:cNvPr>
          <p:cNvSpPr>
            <a:spLocks noGrp="1"/>
          </p:cNvSpPr>
          <p:nvPr>
            <p:ph type="title"/>
          </p:nvPr>
        </p:nvSpPr>
        <p:spPr/>
        <p:txBody>
          <a:bodyPr/>
          <a:lstStyle/>
          <a:p>
            <a:r>
              <a:rPr lang="sv-SE" dirty="0"/>
              <a:t>Vokalerna (3)</a:t>
            </a:r>
            <a:br>
              <a:rPr lang="sv-SE" dirty="0"/>
            </a:br>
            <a:r>
              <a:rPr lang="sv-SE" dirty="0"/>
              <a:t>-</a:t>
            </a:r>
            <a:r>
              <a:rPr lang="sv-SE" i="1" dirty="0"/>
              <a:t>Harakaat</a:t>
            </a:r>
          </a:p>
        </p:txBody>
      </p:sp>
      <p:sp>
        <p:nvSpPr>
          <p:cNvPr id="3" name="Platshållare för innehåll 2">
            <a:extLst>
              <a:ext uri="{FF2B5EF4-FFF2-40B4-BE49-F238E27FC236}">
                <a16:creationId xmlns:a16="http://schemas.microsoft.com/office/drawing/2014/main" id="{ACCD82AA-D3CB-4EFB-A3F8-59F35321ED70}"/>
              </a:ext>
            </a:extLst>
          </p:cNvPr>
          <p:cNvSpPr>
            <a:spLocks noGrp="1"/>
          </p:cNvSpPr>
          <p:nvPr>
            <p:ph idx="1"/>
          </p:nvPr>
        </p:nvSpPr>
        <p:spPr>
          <a:xfrm>
            <a:off x="304801" y="2162175"/>
            <a:ext cx="11578806" cy="4467225"/>
          </a:xfrm>
        </p:spPr>
        <p:txBody>
          <a:bodyPr/>
          <a:lstStyle/>
          <a:p>
            <a:pPr marL="0" indent="0">
              <a:buNone/>
            </a:pPr>
            <a:r>
              <a:rPr lang="sv-SE" u="sng" dirty="0"/>
              <a:t>Varför är det viktigt att lära sig dessa vokaler</a:t>
            </a:r>
            <a:r>
              <a:rPr lang="sv-SE" dirty="0"/>
              <a:t>?</a:t>
            </a:r>
          </a:p>
          <a:p>
            <a:pPr marL="0" indent="0">
              <a:buNone/>
            </a:pPr>
            <a:r>
              <a:rPr lang="sv-SE" dirty="0"/>
              <a:t>-Jo, eftersom beroende på vokalen, så kan ordets betydelse skifta </a:t>
            </a:r>
            <a:r>
              <a:rPr lang="sv-SE" u="sng" dirty="0"/>
              <a:t>helt och hållet </a:t>
            </a:r>
            <a:r>
              <a:rPr lang="sv-SE" b="1" dirty="0"/>
              <a:t>trots</a:t>
            </a:r>
            <a:r>
              <a:rPr lang="sv-SE" dirty="0"/>
              <a:t> att bokstäverna är likadana. Låt oss ta ett exempel:</a:t>
            </a:r>
          </a:p>
          <a:p>
            <a:pPr marL="0" indent="0">
              <a:buNone/>
            </a:pPr>
            <a:r>
              <a:rPr lang="sv-SE" dirty="0"/>
              <a:t> </a:t>
            </a:r>
          </a:p>
          <a:p>
            <a:pPr marL="0" indent="0">
              <a:buNone/>
            </a:pPr>
            <a:r>
              <a:rPr lang="ar-SA" dirty="0"/>
              <a:t>         </a:t>
            </a:r>
            <a:endParaRPr lang="sv-SE" dirty="0"/>
          </a:p>
        </p:txBody>
      </p:sp>
      <p:sp>
        <p:nvSpPr>
          <p:cNvPr id="4" name="Platshållare för bildnummer 3">
            <a:extLst>
              <a:ext uri="{FF2B5EF4-FFF2-40B4-BE49-F238E27FC236}">
                <a16:creationId xmlns:a16="http://schemas.microsoft.com/office/drawing/2014/main" id="{2D87FEE0-815B-4544-BB51-E76857888A05}"/>
              </a:ext>
            </a:extLst>
          </p:cNvPr>
          <p:cNvSpPr>
            <a:spLocks noGrp="1"/>
          </p:cNvSpPr>
          <p:nvPr>
            <p:ph type="sldNum" sz="quarter" idx="12"/>
          </p:nvPr>
        </p:nvSpPr>
        <p:spPr/>
        <p:txBody>
          <a:bodyPr/>
          <a:lstStyle/>
          <a:p>
            <a:fld id="{177D6179-9D4F-9247-ABDE-D082469CF89C}" type="slidenum">
              <a:rPr lang="sv-SE" smtClean="0"/>
              <a:t>19</a:t>
            </a:fld>
            <a:endParaRPr lang="sv-SE"/>
          </a:p>
        </p:txBody>
      </p:sp>
      <p:sp>
        <p:nvSpPr>
          <p:cNvPr id="5" name="Rektangel: rundade hörn 4">
            <a:extLst>
              <a:ext uri="{FF2B5EF4-FFF2-40B4-BE49-F238E27FC236}">
                <a16:creationId xmlns:a16="http://schemas.microsoft.com/office/drawing/2014/main" id="{7AD1E74F-4F51-4CA8-8B08-E36A259E16E4}"/>
              </a:ext>
            </a:extLst>
          </p:cNvPr>
          <p:cNvSpPr/>
          <p:nvPr/>
        </p:nvSpPr>
        <p:spPr>
          <a:xfrm>
            <a:off x="4143376" y="3562349"/>
            <a:ext cx="1466850" cy="600075"/>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a:t> </a:t>
            </a:r>
            <a:r>
              <a:rPr lang="ar-SA" sz="2800" dirty="0"/>
              <a:t>علم</a:t>
            </a:r>
            <a:r>
              <a:rPr lang="sv-SE" sz="2800" dirty="0"/>
              <a:t> = ?</a:t>
            </a:r>
            <a:endParaRPr lang="sv-SE" dirty="0"/>
          </a:p>
        </p:txBody>
      </p:sp>
      <p:cxnSp>
        <p:nvCxnSpPr>
          <p:cNvPr id="7" name="Rak pilkoppling 6">
            <a:extLst>
              <a:ext uri="{FF2B5EF4-FFF2-40B4-BE49-F238E27FC236}">
                <a16:creationId xmlns:a16="http://schemas.microsoft.com/office/drawing/2014/main" id="{7DF5B2D0-C9FE-4CF2-A330-18F4F2F76ADF}"/>
              </a:ext>
            </a:extLst>
          </p:cNvPr>
          <p:cNvCxnSpPr/>
          <p:nvPr/>
        </p:nvCxnSpPr>
        <p:spPr>
          <a:xfrm flipH="1">
            <a:off x="2638425" y="4395787"/>
            <a:ext cx="1190625" cy="666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ak pilkoppling 7">
            <a:extLst>
              <a:ext uri="{FF2B5EF4-FFF2-40B4-BE49-F238E27FC236}">
                <a16:creationId xmlns:a16="http://schemas.microsoft.com/office/drawing/2014/main" id="{F8427317-5D7B-40CB-BB1A-86D80CD734F0}"/>
              </a:ext>
            </a:extLst>
          </p:cNvPr>
          <p:cNvCxnSpPr>
            <a:cxnSpLocks/>
          </p:cNvCxnSpPr>
          <p:nvPr/>
        </p:nvCxnSpPr>
        <p:spPr>
          <a:xfrm>
            <a:off x="5757862" y="4395787"/>
            <a:ext cx="1076324" cy="64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Ellips 9">
            <a:extLst>
              <a:ext uri="{FF2B5EF4-FFF2-40B4-BE49-F238E27FC236}">
                <a16:creationId xmlns:a16="http://schemas.microsoft.com/office/drawing/2014/main" id="{D6B21137-EC80-47C8-97B5-ACA619F57B68}"/>
              </a:ext>
            </a:extLst>
          </p:cNvPr>
          <p:cNvSpPr/>
          <p:nvPr/>
        </p:nvSpPr>
        <p:spPr>
          <a:xfrm>
            <a:off x="1171575" y="5114172"/>
            <a:ext cx="1657350" cy="9906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t>عِلْمٌ</a:t>
            </a:r>
            <a:endParaRPr lang="sv-SE" dirty="0"/>
          </a:p>
          <a:p>
            <a:pPr algn="ctr"/>
            <a:r>
              <a:rPr lang="sv-SE" dirty="0"/>
              <a:t>Kunskap</a:t>
            </a:r>
          </a:p>
        </p:txBody>
      </p:sp>
      <p:sp>
        <p:nvSpPr>
          <p:cNvPr id="11" name="Ellips 10">
            <a:extLst>
              <a:ext uri="{FF2B5EF4-FFF2-40B4-BE49-F238E27FC236}">
                <a16:creationId xmlns:a16="http://schemas.microsoft.com/office/drawing/2014/main" id="{8FC05DD2-138B-4033-9068-97DBEB46CD3A}"/>
              </a:ext>
            </a:extLst>
          </p:cNvPr>
          <p:cNvSpPr/>
          <p:nvPr/>
        </p:nvSpPr>
        <p:spPr>
          <a:xfrm>
            <a:off x="6527591" y="5114172"/>
            <a:ext cx="1657350" cy="9906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t>عَلَمٌ</a:t>
            </a:r>
            <a:endParaRPr lang="sv-SE" dirty="0"/>
          </a:p>
          <a:p>
            <a:pPr algn="ctr"/>
            <a:r>
              <a:rPr lang="sv-SE" dirty="0"/>
              <a:t>Flagga</a:t>
            </a:r>
          </a:p>
        </p:txBody>
      </p:sp>
      <p:sp>
        <p:nvSpPr>
          <p:cNvPr id="12" name="Rulle: vågrät 11">
            <a:extLst>
              <a:ext uri="{FF2B5EF4-FFF2-40B4-BE49-F238E27FC236}">
                <a16:creationId xmlns:a16="http://schemas.microsoft.com/office/drawing/2014/main" id="{C522D9F4-722B-425D-A03E-5609A43D9E09}"/>
              </a:ext>
            </a:extLst>
          </p:cNvPr>
          <p:cNvSpPr/>
          <p:nvPr/>
        </p:nvSpPr>
        <p:spPr>
          <a:xfrm>
            <a:off x="8451959" y="4652586"/>
            <a:ext cx="3520654" cy="1913772"/>
          </a:xfrm>
          <a:prstGeom prst="horizontalScroll">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Om </a:t>
            </a:r>
            <a:r>
              <a:rPr lang="ar-SA" sz="2000" dirty="0"/>
              <a:t>علم</a:t>
            </a:r>
            <a:r>
              <a:rPr lang="sv-SE" dirty="0"/>
              <a:t> skrivs utan </a:t>
            </a:r>
            <a:r>
              <a:rPr lang="sv-SE" i="1" dirty="0"/>
              <a:t>Harakaat</a:t>
            </a:r>
            <a:r>
              <a:rPr lang="sv-SE" dirty="0"/>
              <a:t>, så är det </a:t>
            </a:r>
            <a:r>
              <a:rPr lang="sv-SE" dirty="0">
                <a:solidFill>
                  <a:schemeClr val="bg1"/>
                </a:solidFill>
              </a:rPr>
              <a:t>kontexten</a:t>
            </a:r>
            <a:r>
              <a:rPr lang="sv-SE" dirty="0"/>
              <a:t>, som avgör vilken betydelse det handlar om.</a:t>
            </a:r>
          </a:p>
        </p:txBody>
      </p:sp>
    </p:spTree>
    <p:extLst>
      <p:ext uri="{BB962C8B-B14F-4D97-AF65-F5344CB8AC3E}">
        <p14:creationId xmlns:p14="http://schemas.microsoft.com/office/powerpoint/2010/main" val="3583329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F6DD44-F6FF-414C-AB23-7B2E3753D43C}"/>
              </a:ext>
            </a:extLst>
          </p:cNvPr>
          <p:cNvSpPr>
            <a:spLocks noGrp="1"/>
          </p:cNvSpPr>
          <p:nvPr>
            <p:ph type="title"/>
          </p:nvPr>
        </p:nvSpPr>
        <p:spPr/>
        <p:txBody>
          <a:bodyPr/>
          <a:lstStyle/>
          <a:p>
            <a:r>
              <a:rPr lang="sv-SE" dirty="0"/>
              <a:t>Förord</a:t>
            </a:r>
          </a:p>
        </p:txBody>
      </p:sp>
      <p:sp>
        <p:nvSpPr>
          <p:cNvPr id="3" name="Platshållare för innehåll 2">
            <a:extLst>
              <a:ext uri="{FF2B5EF4-FFF2-40B4-BE49-F238E27FC236}">
                <a16:creationId xmlns:a16="http://schemas.microsoft.com/office/drawing/2014/main" id="{94687210-2609-49DA-8040-9FE85E6352BC}"/>
              </a:ext>
            </a:extLst>
          </p:cNvPr>
          <p:cNvSpPr>
            <a:spLocks noGrp="1"/>
          </p:cNvSpPr>
          <p:nvPr>
            <p:ph idx="1"/>
          </p:nvPr>
        </p:nvSpPr>
        <p:spPr>
          <a:xfrm>
            <a:off x="259883" y="2069431"/>
            <a:ext cx="11623724" cy="4717867"/>
          </a:xfrm>
        </p:spPr>
        <p:txBody>
          <a:bodyPr>
            <a:normAutofit/>
          </a:bodyPr>
          <a:lstStyle/>
          <a:p>
            <a:pPr marL="0" indent="0">
              <a:buNone/>
            </a:pPr>
            <a:r>
              <a:rPr lang="sv-SE" sz="2200" u="sng" dirty="0"/>
              <a:t>Välkommen till introduktionskursen</a:t>
            </a:r>
            <a:r>
              <a:rPr lang="sv-SE" sz="2200" dirty="0"/>
              <a:t>!</a:t>
            </a:r>
          </a:p>
          <a:p>
            <a:pPr marL="0" indent="0">
              <a:lnSpc>
                <a:spcPct val="110000"/>
              </a:lnSpc>
              <a:buNone/>
            </a:pPr>
            <a:r>
              <a:rPr lang="sv-SE" sz="2200" dirty="0"/>
              <a:t>I denna kunskapliga resa kommer vi att dyka in i det arabiska språket, som är ett fantastiskt språk och unikt på många olika sätt. Denna ppt syftar till att introducera eleven till språket på ett pedagogiskt, professionellt, men fortfarande enkelt sätt. </a:t>
            </a:r>
          </a:p>
          <a:p>
            <a:pPr marL="0" indent="0">
              <a:buNone/>
            </a:pPr>
            <a:endParaRPr lang="sv-SE" sz="1600" dirty="0"/>
          </a:p>
          <a:p>
            <a:pPr marL="0" indent="0">
              <a:buNone/>
            </a:pPr>
            <a:r>
              <a:rPr lang="sv-SE" sz="2200" u="sng" dirty="0"/>
              <a:t>I förordet kommer vi att behandla följande punkter</a:t>
            </a:r>
            <a:r>
              <a:rPr lang="sv-SE" sz="2200" dirty="0"/>
              <a:t>:</a:t>
            </a:r>
          </a:p>
          <a:p>
            <a:r>
              <a:rPr lang="sv-SE" sz="2200" dirty="0"/>
              <a:t>Kursens syfte, och upplägg.</a:t>
            </a:r>
          </a:p>
          <a:p>
            <a:r>
              <a:rPr lang="sv-SE" sz="2200" dirty="0"/>
              <a:t>Kursens mål.</a:t>
            </a:r>
          </a:p>
          <a:p>
            <a:r>
              <a:rPr lang="sv-SE" sz="2200" dirty="0"/>
              <a:t>Allmän information kring arabiska som språk.</a:t>
            </a:r>
          </a:p>
          <a:p>
            <a:r>
              <a:rPr lang="sv-SE" sz="2200" dirty="0"/>
              <a:t>Kopplingen mellan islam och arabiska.</a:t>
            </a:r>
          </a:p>
          <a:p>
            <a:r>
              <a:rPr lang="sv-SE" sz="2200" dirty="0"/>
              <a:t>Ett personligt råd inför start.</a:t>
            </a:r>
            <a:endParaRPr lang="sv-SE" dirty="0"/>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574F1EBA-C81C-481C-9A84-01B85287EF8A}"/>
              </a:ext>
            </a:extLst>
          </p:cNvPr>
          <p:cNvSpPr>
            <a:spLocks noGrp="1"/>
          </p:cNvSpPr>
          <p:nvPr>
            <p:ph type="sldNum" sz="quarter" idx="12"/>
          </p:nvPr>
        </p:nvSpPr>
        <p:spPr/>
        <p:txBody>
          <a:bodyPr/>
          <a:lstStyle/>
          <a:p>
            <a:fld id="{177D6179-9D4F-9247-ABDE-D082469CF89C}" type="slidenum">
              <a:rPr lang="sv-SE" smtClean="0"/>
              <a:t>2</a:t>
            </a:fld>
            <a:endParaRPr lang="sv-SE"/>
          </a:p>
        </p:txBody>
      </p:sp>
    </p:spTree>
    <p:custDataLst>
      <p:tags r:id="rId1"/>
    </p:custDataLst>
    <p:extLst>
      <p:ext uri="{BB962C8B-B14F-4D97-AF65-F5344CB8AC3E}">
        <p14:creationId xmlns:p14="http://schemas.microsoft.com/office/powerpoint/2010/main" val="3348476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2EFF5F-9AE0-43B3-B726-CA37D7C3D679}"/>
              </a:ext>
            </a:extLst>
          </p:cNvPr>
          <p:cNvSpPr>
            <a:spLocks noGrp="1"/>
          </p:cNvSpPr>
          <p:nvPr>
            <p:ph type="title"/>
          </p:nvPr>
        </p:nvSpPr>
        <p:spPr/>
        <p:txBody>
          <a:bodyPr/>
          <a:lstStyle/>
          <a:p>
            <a:r>
              <a:rPr lang="sv-SE" dirty="0"/>
              <a:t>Bokstavens struktur</a:t>
            </a:r>
          </a:p>
        </p:txBody>
      </p:sp>
      <p:sp>
        <p:nvSpPr>
          <p:cNvPr id="3" name="Platshållare för innehåll 2">
            <a:extLst>
              <a:ext uri="{FF2B5EF4-FFF2-40B4-BE49-F238E27FC236}">
                <a16:creationId xmlns:a16="http://schemas.microsoft.com/office/drawing/2014/main" id="{B6B21E75-F7EB-425B-BBB1-5A5E1295D4E8}"/>
              </a:ext>
            </a:extLst>
          </p:cNvPr>
          <p:cNvSpPr>
            <a:spLocks noGrp="1"/>
          </p:cNvSpPr>
          <p:nvPr>
            <p:ph idx="1"/>
          </p:nvPr>
        </p:nvSpPr>
        <p:spPr>
          <a:xfrm>
            <a:off x="339365" y="2109122"/>
            <a:ext cx="11544241" cy="4494998"/>
          </a:xfrm>
        </p:spPr>
        <p:txBody>
          <a:bodyPr/>
          <a:lstStyle/>
          <a:p>
            <a:pPr marL="0" indent="0">
              <a:lnSpc>
                <a:spcPct val="100000"/>
              </a:lnSpc>
              <a:buNone/>
            </a:pPr>
            <a:r>
              <a:rPr lang="sv-SE" dirty="0"/>
              <a:t>I det svenska alfabetet ser bokstäverna alltid likadana ut oavsett position i meningen: t.ex. ”k” i orden ”</a:t>
            </a:r>
            <a:r>
              <a:rPr lang="sv-SE" dirty="0">
                <a:solidFill>
                  <a:srgbClr val="FFFF00"/>
                </a:solidFill>
              </a:rPr>
              <a:t>k</a:t>
            </a:r>
            <a:r>
              <a:rPr lang="sv-SE" dirty="0"/>
              <a:t>a</a:t>
            </a:r>
            <a:r>
              <a:rPr lang="sv-SE" dirty="0">
                <a:solidFill>
                  <a:srgbClr val="FFFF00"/>
                </a:solidFill>
              </a:rPr>
              <a:t>k</a:t>
            </a:r>
            <a:r>
              <a:rPr lang="sv-SE" dirty="0"/>
              <a:t>a”, ”ic</a:t>
            </a:r>
            <a:r>
              <a:rPr lang="sv-SE" dirty="0">
                <a:solidFill>
                  <a:srgbClr val="FFFF00"/>
                </a:solidFill>
              </a:rPr>
              <a:t>k</a:t>
            </a:r>
            <a:r>
              <a:rPr lang="sv-SE" dirty="0"/>
              <a:t>e”, och ”sa</a:t>
            </a:r>
            <a:r>
              <a:rPr lang="sv-SE" dirty="0">
                <a:solidFill>
                  <a:srgbClr val="FFFF00"/>
                </a:solidFill>
              </a:rPr>
              <a:t>k</a:t>
            </a:r>
            <a:r>
              <a:rPr lang="sv-SE" dirty="0"/>
              <a:t>” ser likadan ut.</a:t>
            </a:r>
          </a:p>
          <a:p>
            <a:pPr marL="0" indent="0">
              <a:lnSpc>
                <a:spcPct val="100000"/>
              </a:lnSpc>
              <a:buNone/>
            </a:pPr>
            <a:r>
              <a:rPr lang="sv-SE" dirty="0"/>
              <a:t>Men i det arabiska alfabetet så skrivs bokstaven annorlunda beroende på om den kommer i början, mitten eller på slutet av ett ord.</a:t>
            </a:r>
          </a:p>
          <a:p>
            <a:pPr marL="0" indent="0">
              <a:lnSpc>
                <a:spcPct val="100000"/>
              </a:lnSpc>
              <a:buNone/>
            </a:pPr>
            <a:endParaRPr lang="sv-SE" dirty="0"/>
          </a:p>
          <a:p>
            <a:pPr marL="0" indent="0">
              <a:lnSpc>
                <a:spcPct val="100000"/>
              </a:lnSpc>
              <a:buNone/>
            </a:pPr>
            <a:r>
              <a:rPr lang="sv-SE" dirty="0"/>
              <a:t>Exempelvis skiljer sig bokstaven </a:t>
            </a:r>
            <a:r>
              <a:rPr lang="ar-SA" dirty="0"/>
              <a:t>ب</a:t>
            </a:r>
            <a:r>
              <a:rPr lang="sv-SE" dirty="0"/>
              <a:t> beroende på dess position i ordet. I denna lektion kommer vi därför att lära oss hur man skriver bokstäverna i början, mitten, och på slutet.</a:t>
            </a:r>
          </a:p>
          <a:p>
            <a:pPr marL="0" indent="0">
              <a:lnSpc>
                <a:spcPct val="100000"/>
              </a:lnSpc>
              <a:buNone/>
            </a:pPr>
            <a:endParaRPr lang="sv-SE" dirty="0"/>
          </a:p>
        </p:txBody>
      </p:sp>
      <p:sp>
        <p:nvSpPr>
          <p:cNvPr id="4" name="Platshållare för bildnummer 3">
            <a:extLst>
              <a:ext uri="{FF2B5EF4-FFF2-40B4-BE49-F238E27FC236}">
                <a16:creationId xmlns:a16="http://schemas.microsoft.com/office/drawing/2014/main" id="{6070A544-29E4-484F-AAAA-F4E2F2837204}"/>
              </a:ext>
            </a:extLst>
          </p:cNvPr>
          <p:cNvSpPr>
            <a:spLocks noGrp="1"/>
          </p:cNvSpPr>
          <p:nvPr>
            <p:ph type="sldNum" sz="quarter" idx="12"/>
          </p:nvPr>
        </p:nvSpPr>
        <p:spPr/>
        <p:txBody>
          <a:bodyPr/>
          <a:lstStyle/>
          <a:p>
            <a:fld id="{177D6179-9D4F-9247-ABDE-D082469CF89C}" type="slidenum">
              <a:rPr lang="sv-SE" smtClean="0"/>
              <a:t>20</a:t>
            </a:fld>
            <a:endParaRPr lang="sv-SE"/>
          </a:p>
        </p:txBody>
      </p:sp>
    </p:spTree>
    <p:custDataLst>
      <p:tags r:id="rId1"/>
    </p:custDataLst>
    <p:extLst>
      <p:ext uri="{BB962C8B-B14F-4D97-AF65-F5344CB8AC3E}">
        <p14:creationId xmlns:p14="http://schemas.microsoft.com/office/powerpoint/2010/main" val="813144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FEF4FE7-383E-4AF4-A5A4-720B6A68FEBB}"/>
              </a:ext>
            </a:extLst>
          </p:cNvPr>
          <p:cNvSpPr>
            <a:spLocks noGrp="1"/>
          </p:cNvSpPr>
          <p:nvPr>
            <p:ph type="ctrTitle"/>
          </p:nvPr>
        </p:nvSpPr>
        <p:spPr/>
        <p:txBody>
          <a:bodyPr/>
          <a:lstStyle/>
          <a:p>
            <a:r>
              <a:rPr lang="sv-SE" dirty="0"/>
              <a:t>Lektion 3</a:t>
            </a:r>
          </a:p>
        </p:txBody>
      </p:sp>
      <p:sp>
        <p:nvSpPr>
          <p:cNvPr id="6" name="Underrubrik 5">
            <a:extLst>
              <a:ext uri="{FF2B5EF4-FFF2-40B4-BE49-F238E27FC236}">
                <a16:creationId xmlns:a16="http://schemas.microsoft.com/office/drawing/2014/main" id="{C6FDC406-DE8A-4FBD-A882-6F758C45D492}"/>
              </a:ext>
            </a:extLst>
          </p:cNvPr>
          <p:cNvSpPr>
            <a:spLocks noGrp="1"/>
          </p:cNvSpPr>
          <p:nvPr>
            <p:ph type="subTitle" idx="1"/>
          </p:nvPr>
        </p:nvSpPr>
        <p:spPr/>
        <p:txBody>
          <a:bodyPr/>
          <a:lstStyle/>
          <a:p>
            <a:r>
              <a:rPr lang="sv-SE" dirty="0"/>
              <a:t>Att omvandla bokstäver till ord</a:t>
            </a:r>
          </a:p>
          <a:p>
            <a:r>
              <a:rPr lang="sv-SE" dirty="0"/>
              <a:t>s.10-15</a:t>
            </a:r>
          </a:p>
        </p:txBody>
      </p:sp>
      <p:sp>
        <p:nvSpPr>
          <p:cNvPr id="4" name="Platshållare för bildnummer 3">
            <a:extLst>
              <a:ext uri="{FF2B5EF4-FFF2-40B4-BE49-F238E27FC236}">
                <a16:creationId xmlns:a16="http://schemas.microsoft.com/office/drawing/2014/main" id="{7ABFD53A-2F03-4795-862B-CB4BCBF9DCA2}"/>
              </a:ext>
            </a:extLst>
          </p:cNvPr>
          <p:cNvSpPr>
            <a:spLocks noGrp="1"/>
          </p:cNvSpPr>
          <p:nvPr>
            <p:ph type="sldNum" sz="quarter" idx="12"/>
          </p:nvPr>
        </p:nvSpPr>
        <p:spPr/>
        <p:txBody>
          <a:bodyPr/>
          <a:lstStyle/>
          <a:p>
            <a:fld id="{177D6179-9D4F-9247-ABDE-D082469CF89C}" type="slidenum">
              <a:rPr lang="sv-SE" smtClean="0"/>
              <a:t>21</a:t>
            </a:fld>
            <a:endParaRPr lang="sv-SE"/>
          </a:p>
        </p:txBody>
      </p:sp>
    </p:spTree>
    <p:custDataLst>
      <p:tags r:id="rId1"/>
    </p:custDataLst>
    <p:extLst>
      <p:ext uri="{BB962C8B-B14F-4D97-AF65-F5344CB8AC3E}">
        <p14:creationId xmlns:p14="http://schemas.microsoft.com/office/powerpoint/2010/main" val="514104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24091E-A57D-45A2-8EA8-87840248981C}"/>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1579F765-38C2-48C7-B94C-6847A519F1B6}"/>
              </a:ext>
            </a:extLst>
          </p:cNvPr>
          <p:cNvSpPr>
            <a:spLocks noGrp="1"/>
          </p:cNvSpPr>
          <p:nvPr>
            <p:ph idx="1"/>
          </p:nvPr>
        </p:nvSpPr>
        <p:spPr>
          <a:xfrm>
            <a:off x="269506" y="2098307"/>
            <a:ext cx="11614099" cy="4494998"/>
          </a:xfrm>
        </p:spPr>
        <p:txBody>
          <a:bodyPr/>
          <a:lstStyle/>
          <a:p>
            <a:pPr marL="0" indent="0">
              <a:buNone/>
            </a:pPr>
            <a:r>
              <a:rPr lang="sv-SE" dirty="0"/>
              <a:t>Vi har hittills fått lära oss arabiskans 28 bokstäver, och hur de uttalas och skrivs beroende på om de hamnar i början, mitten eller i slutet av ett ord. </a:t>
            </a:r>
          </a:p>
          <a:p>
            <a:pPr marL="0" indent="0">
              <a:buNone/>
            </a:pPr>
            <a:r>
              <a:rPr lang="sv-SE" dirty="0"/>
              <a:t>Vi har även lärt oss vokalen </a:t>
            </a:r>
            <a:r>
              <a:rPr lang="ar-SA" sz="2800" dirty="0"/>
              <a:t>َ</a:t>
            </a:r>
            <a:r>
              <a:rPr lang="sv-SE" dirty="0"/>
              <a:t> (Fathah), och hur den skrivs på bokstaven.</a:t>
            </a:r>
          </a:p>
          <a:p>
            <a:pPr marL="0" indent="0">
              <a:buNone/>
            </a:pPr>
            <a:endParaRPr lang="sv-SE" sz="1200" dirty="0"/>
          </a:p>
          <a:p>
            <a:pPr marL="0" indent="0">
              <a:buNone/>
            </a:pPr>
            <a:r>
              <a:rPr lang="sv-SE" dirty="0"/>
              <a:t>Nu kommer vi att lära oss för första gången att bilda ord genom att </a:t>
            </a:r>
            <a:r>
              <a:rPr lang="sv-SE" dirty="0">
                <a:solidFill>
                  <a:schemeClr val="bg1"/>
                </a:solidFill>
              </a:rPr>
              <a:t>koppla ihop bokstäverna</a:t>
            </a:r>
            <a:r>
              <a:rPr lang="sv-SE" dirty="0"/>
              <a:t>. </a:t>
            </a:r>
            <a:r>
              <a:rPr lang="sv-SE" u="sng" dirty="0"/>
              <a:t>De flesta orden i denna lektion har ingen betydelse utan de har endast valts ut för övningens skull</a:t>
            </a:r>
            <a:r>
              <a:rPr lang="sv-SE" dirty="0"/>
              <a:t>.</a:t>
            </a:r>
          </a:p>
          <a:p>
            <a:pPr marL="0" indent="0">
              <a:buNone/>
            </a:pPr>
            <a:endParaRPr lang="sv-SE" sz="1200" dirty="0"/>
          </a:p>
          <a:p>
            <a:pPr marL="0" indent="0">
              <a:buNone/>
            </a:pPr>
            <a:r>
              <a:rPr lang="sv-SE" dirty="0"/>
              <a:t>Vi lär oss också att det finns sex stycken bokstäver, som kan kopplas till bokstäver före, </a:t>
            </a:r>
            <a:r>
              <a:rPr lang="sv-SE" u="sng" dirty="0"/>
              <a:t>men inte efter</a:t>
            </a:r>
            <a:r>
              <a:rPr lang="sv-SE" dirty="0"/>
              <a:t>. </a:t>
            </a:r>
          </a:p>
        </p:txBody>
      </p:sp>
      <p:sp>
        <p:nvSpPr>
          <p:cNvPr id="4" name="Platshållare för bildnummer 3">
            <a:extLst>
              <a:ext uri="{FF2B5EF4-FFF2-40B4-BE49-F238E27FC236}">
                <a16:creationId xmlns:a16="http://schemas.microsoft.com/office/drawing/2014/main" id="{E6AAF12E-79C3-467B-8F05-93E0E3A4E206}"/>
              </a:ext>
            </a:extLst>
          </p:cNvPr>
          <p:cNvSpPr>
            <a:spLocks noGrp="1"/>
          </p:cNvSpPr>
          <p:nvPr>
            <p:ph type="sldNum" sz="quarter" idx="12"/>
          </p:nvPr>
        </p:nvSpPr>
        <p:spPr/>
        <p:txBody>
          <a:bodyPr/>
          <a:lstStyle/>
          <a:p>
            <a:fld id="{177D6179-9D4F-9247-ABDE-D082469CF89C}" type="slidenum">
              <a:rPr lang="sv-SE" smtClean="0"/>
              <a:t>22</a:t>
            </a:fld>
            <a:endParaRPr lang="sv-SE"/>
          </a:p>
        </p:txBody>
      </p:sp>
    </p:spTree>
    <p:custDataLst>
      <p:tags r:id="rId1"/>
    </p:custDataLst>
    <p:extLst>
      <p:ext uri="{BB962C8B-B14F-4D97-AF65-F5344CB8AC3E}">
        <p14:creationId xmlns:p14="http://schemas.microsoft.com/office/powerpoint/2010/main" val="573691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6260A20-5AE8-42C4-B96B-D39DFC1FEABF}"/>
              </a:ext>
            </a:extLst>
          </p:cNvPr>
          <p:cNvSpPr>
            <a:spLocks noGrp="1"/>
          </p:cNvSpPr>
          <p:nvPr>
            <p:ph type="ctrTitle"/>
          </p:nvPr>
        </p:nvSpPr>
        <p:spPr/>
        <p:txBody>
          <a:bodyPr/>
          <a:lstStyle/>
          <a:p>
            <a:r>
              <a:rPr lang="sv-SE" dirty="0"/>
              <a:t>Lektion 4</a:t>
            </a:r>
          </a:p>
        </p:txBody>
      </p:sp>
      <p:sp>
        <p:nvSpPr>
          <p:cNvPr id="6" name="Underrubrik 5">
            <a:extLst>
              <a:ext uri="{FF2B5EF4-FFF2-40B4-BE49-F238E27FC236}">
                <a16:creationId xmlns:a16="http://schemas.microsoft.com/office/drawing/2014/main" id="{651E2090-BB32-4DED-95E5-F8BDDCC8AE86}"/>
              </a:ext>
            </a:extLst>
          </p:cNvPr>
          <p:cNvSpPr>
            <a:spLocks noGrp="1"/>
          </p:cNvSpPr>
          <p:nvPr>
            <p:ph type="subTitle" idx="1"/>
          </p:nvPr>
        </p:nvSpPr>
        <p:spPr/>
        <p:txBody>
          <a:bodyPr>
            <a:normAutofit/>
          </a:bodyPr>
          <a:lstStyle/>
          <a:p>
            <a:r>
              <a:rPr lang="sv-SE" dirty="0"/>
              <a:t>Övningar (1)</a:t>
            </a:r>
          </a:p>
          <a:p>
            <a:r>
              <a:rPr lang="sv-SE" dirty="0"/>
              <a:t>s.16-21</a:t>
            </a:r>
          </a:p>
        </p:txBody>
      </p:sp>
      <p:sp>
        <p:nvSpPr>
          <p:cNvPr id="4" name="Platshållare för bildnummer 3">
            <a:extLst>
              <a:ext uri="{FF2B5EF4-FFF2-40B4-BE49-F238E27FC236}">
                <a16:creationId xmlns:a16="http://schemas.microsoft.com/office/drawing/2014/main" id="{7420B149-A47C-451A-96AB-8C38D3119D53}"/>
              </a:ext>
            </a:extLst>
          </p:cNvPr>
          <p:cNvSpPr>
            <a:spLocks noGrp="1"/>
          </p:cNvSpPr>
          <p:nvPr>
            <p:ph type="sldNum" sz="quarter" idx="12"/>
          </p:nvPr>
        </p:nvSpPr>
        <p:spPr/>
        <p:txBody>
          <a:bodyPr/>
          <a:lstStyle/>
          <a:p>
            <a:fld id="{177D6179-9D4F-9247-ABDE-D082469CF89C}" type="slidenum">
              <a:rPr lang="sv-SE" smtClean="0"/>
              <a:t>23</a:t>
            </a:fld>
            <a:endParaRPr lang="sv-SE"/>
          </a:p>
        </p:txBody>
      </p:sp>
    </p:spTree>
    <p:custDataLst>
      <p:tags r:id="rId1"/>
    </p:custDataLst>
    <p:extLst>
      <p:ext uri="{BB962C8B-B14F-4D97-AF65-F5344CB8AC3E}">
        <p14:creationId xmlns:p14="http://schemas.microsoft.com/office/powerpoint/2010/main" val="23682607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D72A8-C710-4D3F-8968-D5C5E864ADE8}"/>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1E06E780-0679-4EFA-8CB4-BCEB275C5C69}"/>
              </a:ext>
            </a:extLst>
          </p:cNvPr>
          <p:cNvSpPr>
            <a:spLocks noGrp="1"/>
          </p:cNvSpPr>
          <p:nvPr>
            <p:ph idx="1"/>
          </p:nvPr>
        </p:nvSpPr>
        <p:spPr>
          <a:xfrm>
            <a:off x="238125" y="2085974"/>
            <a:ext cx="11487150" cy="4486275"/>
          </a:xfrm>
        </p:spPr>
        <p:txBody>
          <a:bodyPr/>
          <a:lstStyle/>
          <a:p>
            <a:pPr marL="0" indent="0">
              <a:buNone/>
            </a:pPr>
            <a:r>
              <a:rPr lang="sv-SE" dirty="0"/>
              <a:t>Här kommer vi att öva mer på ord som består av 3 bokstäver som t.ex. </a:t>
            </a:r>
            <a:r>
              <a:rPr lang="ar-SA" dirty="0"/>
              <a:t>أَخَذَ</a:t>
            </a:r>
            <a:r>
              <a:rPr lang="sv-SE" dirty="0"/>
              <a:t> och </a:t>
            </a:r>
            <a:r>
              <a:rPr lang="ar-SA" dirty="0"/>
              <a:t>سَأَلَ</a:t>
            </a:r>
            <a:r>
              <a:rPr lang="sv-SE" dirty="0"/>
              <a:t>. Vi kommer att använda samtliga bokstäverna i alfabetet och läsa dem i olika kombinationer.</a:t>
            </a:r>
            <a:br>
              <a:rPr lang="sv-SE" dirty="0"/>
            </a:br>
            <a:endParaRPr lang="sv-SE" dirty="0"/>
          </a:p>
          <a:p>
            <a:pPr marL="0" indent="0">
              <a:buNone/>
            </a:pPr>
            <a:r>
              <a:rPr lang="sv-SE" dirty="0"/>
              <a:t>I den förklarande videon kommer vi att lägga mycket vikt vid att uttala orden korrekt. Att få korrekt uttal, så att det flyter på är en process som kräver tålamod. Men så </a:t>
            </a:r>
            <a:r>
              <a:rPr lang="sv-SE" dirty="0" err="1"/>
              <a:t>småningon</a:t>
            </a:r>
            <a:r>
              <a:rPr lang="sv-SE" dirty="0"/>
              <a:t> kommer eleven att känna att det blir enklare och enklare för varje lektion.</a:t>
            </a:r>
          </a:p>
        </p:txBody>
      </p:sp>
      <p:sp>
        <p:nvSpPr>
          <p:cNvPr id="4" name="Platshållare för bildnummer 3">
            <a:extLst>
              <a:ext uri="{FF2B5EF4-FFF2-40B4-BE49-F238E27FC236}">
                <a16:creationId xmlns:a16="http://schemas.microsoft.com/office/drawing/2014/main" id="{BA8AE956-D9A1-4965-9ECC-808B41C16003}"/>
              </a:ext>
            </a:extLst>
          </p:cNvPr>
          <p:cNvSpPr>
            <a:spLocks noGrp="1"/>
          </p:cNvSpPr>
          <p:nvPr>
            <p:ph type="sldNum" sz="quarter" idx="12"/>
          </p:nvPr>
        </p:nvSpPr>
        <p:spPr/>
        <p:txBody>
          <a:bodyPr/>
          <a:lstStyle/>
          <a:p>
            <a:fld id="{177D6179-9D4F-9247-ABDE-D082469CF89C}" type="slidenum">
              <a:rPr lang="sv-SE" smtClean="0"/>
              <a:t>24</a:t>
            </a:fld>
            <a:endParaRPr lang="sv-SE"/>
          </a:p>
        </p:txBody>
      </p:sp>
      <p:sp>
        <p:nvSpPr>
          <p:cNvPr id="5" name="Rektangel: rundade hörn 4">
            <a:extLst>
              <a:ext uri="{FF2B5EF4-FFF2-40B4-BE49-F238E27FC236}">
                <a16:creationId xmlns:a16="http://schemas.microsoft.com/office/drawing/2014/main" id="{A654337B-160D-4C51-9B09-B9DC133F3C02}"/>
              </a:ext>
            </a:extLst>
          </p:cNvPr>
          <p:cNvSpPr/>
          <p:nvPr/>
        </p:nvSpPr>
        <p:spPr>
          <a:xfrm>
            <a:off x="8429626" y="5481460"/>
            <a:ext cx="3048000" cy="109078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Glöm inte att skriva ner alla sidor i ett skrivhäfte!</a:t>
            </a:r>
          </a:p>
        </p:txBody>
      </p:sp>
    </p:spTree>
    <p:custDataLst>
      <p:tags r:id="rId1"/>
    </p:custDataLst>
    <p:extLst>
      <p:ext uri="{BB962C8B-B14F-4D97-AF65-F5344CB8AC3E}">
        <p14:creationId xmlns:p14="http://schemas.microsoft.com/office/powerpoint/2010/main" val="21887347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20220EDF-D592-4D2A-9295-DD50790F1407}"/>
              </a:ext>
            </a:extLst>
          </p:cNvPr>
          <p:cNvSpPr>
            <a:spLocks noGrp="1"/>
          </p:cNvSpPr>
          <p:nvPr>
            <p:ph type="ctrTitle"/>
          </p:nvPr>
        </p:nvSpPr>
        <p:spPr/>
        <p:txBody>
          <a:bodyPr/>
          <a:lstStyle/>
          <a:p>
            <a:r>
              <a:rPr lang="sv-SE" dirty="0"/>
              <a:t>Lektion 5</a:t>
            </a:r>
          </a:p>
        </p:txBody>
      </p:sp>
      <p:sp>
        <p:nvSpPr>
          <p:cNvPr id="6" name="Underrubrik 5">
            <a:extLst>
              <a:ext uri="{FF2B5EF4-FFF2-40B4-BE49-F238E27FC236}">
                <a16:creationId xmlns:a16="http://schemas.microsoft.com/office/drawing/2014/main" id="{B45E190E-5FAB-49B0-86AF-5C5A16606042}"/>
              </a:ext>
            </a:extLst>
          </p:cNvPr>
          <p:cNvSpPr>
            <a:spLocks noGrp="1"/>
          </p:cNvSpPr>
          <p:nvPr>
            <p:ph type="subTitle" idx="1"/>
          </p:nvPr>
        </p:nvSpPr>
        <p:spPr/>
        <p:txBody>
          <a:bodyPr/>
          <a:lstStyle/>
          <a:p>
            <a:r>
              <a:rPr lang="sv-SE" dirty="0"/>
              <a:t>Övningar (2)</a:t>
            </a:r>
          </a:p>
          <a:p>
            <a:r>
              <a:rPr lang="sv-SE" dirty="0"/>
              <a:t>s.22-30</a:t>
            </a:r>
          </a:p>
          <a:p>
            <a:endParaRPr lang="sv-SE" dirty="0"/>
          </a:p>
        </p:txBody>
      </p:sp>
      <p:sp>
        <p:nvSpPr>
          <p:cNvPr id="4" name="Platshållare för bildnummer 3">
            <a:extLst>
              <a:ext uri="{FF2B5EF4-FFF2-40B4-BE49-F238E27FC236}">
                <a16:creationId xmlns:a16="http://schemas.microsoft.com/office/drawing/2014/main" id="{2890AC08-C60E-4217-80ED-AC4C43509153}"/>
              </a:ext>
            </a:extLst>
          </p:cNvPr>
          <p:cNvSpPr>
            <a:spLocks noGrp="1"/>
          </p:cNvSpPr>
          <p:nvPr>
            <p:ph type="sldNum" sz="quarter" idx="12"/>
          </p:nvPr>
        </p:nvSpPr>
        <p:spPr/>
        <p:txBody>
          <a:bodyPr/>
          <a:lstStyle/>
          <a:p>
            <a:fld id="{177D6179-9D4F-9247-ABDE-D082469CF89C}" type="slidenum">
              <a:rPr lang="sv-SE" smtClean="0"/>
              <a:t>25</a:t>
            </a:fld>
            <a:endParaRPr lang="sv-SE"/>
          </a:p>
        </p:txBody>
      </p:sp>
    </p:spTree>
    <p:custDataLst>
      <p:tags r:id="rId1"/>
    </p:custDataLst>
    <p:extLst>
      <p:ext uri="{BB962C8B-B14F-4D97-AF65-F5344CB8AC3E}">
        <p14:creationId xmlns:p14="http://schemas.microsoft.com/office/powerpoint/2010/main" val="1931907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C599EB-4C50-4BEB-BD52-9EF595C125EB}"/>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3EE1921E-E809-475E-8F62-CB4FFD1AF882}"/>
              </a:ext>
            </a:extLst>
          </p:cNvPr>
          <p:cNvSpPr>
            <a:spLocks noGrp="1"/>
          </p:cNvSpPr>
          <p:nvPr>
            <p:ph idx="1"/>
          </p:nvPr>
        </p:nvSpPr>
        <p:spPr>
          <a:xfrm>
            <a:off x="381000" y="2200274"/>
            <a:ext cx="11429999" cy="4333875"/>
          </a:xfrm>
        </p:spPr>
        <p:txBody>
          <a:bodyPr/>
          <a:lstStyle/>
          <a:p>
            <a:pPr marL="0" indent="0">
              <a:buNone/>
            </a:pPr>
            <a:r>
              <a:rPr lang="sv-SE" dirty="0"/>
              <a:t>Lektion 5 är en fortsättning på tidigare innehåll: vi fortsätter att träna på ord, som består av bokstäver med </a:t>
            </a:r>
            <a:r>
              <a:rPr lang="sv-SE" i="1" dirty="0" err="1"/>
              <a:t>Fathah</a:t>
            </a:r>
            <a:r>
              <a:rPr lang="sv-SE" dirty="0"/>
              <a:t> på. </a:t>
            </a:r>
          </a:p>
          <a:p>
            <a:pPr marL="0" indent="0">
              <a:buNone/>
            </a:pPr>
            <a:endParaRPr lang="sv-SE" dirty="0"/>
          </a:p>
          <a:p>
            <a:pPr marL="0" indent="0">
              <a:buNone/>
            </a:pPr>
            <a:r>
              <a:rPr lang="sv-SE" dirty="0"/>
              <a:t>På sista sidan av lektionen (s.29) finner vi för första gången meningar. Men dessa meningar har nödvändigtvis inga betydelser utan syftet är endast att träna på ordkombinationerna.</a:t>
            </a:r>
          </a:p>
        </p:txBody>
      </p:sp>
      <p:sp>
        <p:nvSpPr>
          <p:cNvPr id="4" name="Platshållare för bildnummer 3">
            <a:extLst>
              <a:ext uri="{FF2B5EF4-FFF2-40B4-BE49-F238E27FC236}">
                <a16:creationId xmlns:a16="http://schemas.microsoft.com/office/drawing/2014/main" id="{2526A7EE-90C5-491C-A2C1-A81962FD0CFD}"/>
              </a:ext>
            </a:extLst>
          </p:cNvPr>
          <p:cNvSpPr>
            <a:spLocks noGrp="1"/>
          </p:cNvSpPr>
          <p:nvPr>
            <p:ph type="sldNum" sz="quarter" idx="12"/>
          </p:nvPr>
        </p:nvSpPr>
        <p:spPr/>
        <p:txBody>
          <a:bodyPr/>
          <a:lstStyle/>
          <a:p>
            <a:fld id="{177D6179-9D4F-9247-ABDE-D082469CF89C}" type="slidenum">
              <a:rPr lang="sv-SE" smtClean="0"/>
              <a:t>26</a:t>
            </a:fld>
            <a:endParaRPr lang="sv-SE"/>
          </a:p>
        </p:txBody>
      </p:sp>
    </p:spTree>
    <p:extLst>
      <p:ext uri="{BB962C8B-B14F-4D97-AF65-F5344CB8AC3E}">
        <p14:creationId xmlns:p14="http://schemas.microsoft.com/office/powerpoint/2010/main" val="3194600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BEE08A3-AEA5-415B-A6FF-4F73183E0A09}"/>
              </a:ext>
            </a:extLst>
          </p:cNvPr>
          <p:cNvSpPr>
            <a:spLocks noGrp="1"/>
          </p:cNvSpPr>
          <p:nvPr>
            <p:ph type="ctrTitle"/>
          </p:nvPr>
        </p:nvSpPr>
        <p:spPr/>
        <p:txBody>
          <a:bodyPr/>
          <a:lstStyle/>
          <a:p>
            <a:r>
              <a:rPr lang="sv-SE" dirty="0"/>
              <a:t>Lektion 6</a:t>
            </a:r>
          </a:p>
        </p:txBody>
      </p:sp>
      <p:sp>
        <p:nvSpPr>
          <p:cNvPr id="6" name="Underrubrik 5">
            <a:extLst>
              <a:ext uri="{FF2B5EF4-FFF2-40B4-BE49-F238E27FC236}">
                <a16:creationId xmlns:a16="http://schemas.microsoft.com/office/drawing/2014/main" id="{738D900B-A425-4CE6-9576-4BF4D96418F5}"/>
              </a:ext>
            </a:extLst>
          </p:cNvPr>
          <p:cNvSpPr>
            <a:spLocks noGrp="1"/>
          </p:cNvSpPr>
          <p:nvPr>
            <p:ph type="subTitle" idx="1"/>
          </p:nvPr>
        </p:nvSpPr>
        <p:spPr/>
        <p:txBody>
          <a:bodyPr>
            <a:normAutofit/>
          </a:bodyPr>
          <a:lstStyle/>
          <a:p>
            <a:r>
              <a:rPr lang="sv-SE" dirty="0"/>
              <a:t>Det arabiska alfabetet med vokalen </a:t>
            </a:r>
            <a:r>
              <a:rPr lang="ar-SA" sz="3200" dirty="0"/>
              <a:t>ِ</a:t>
            </a:r>
            <a:r>
              <a:rPr lang="sv-SE" dirty="0"/>
              <a:t> (</a:t>
            </a:r>
            <a:r>
              <a:rPr lang="sv-SE" i="1" dirty="0" err="1"/>
              <a:t>Kasrah</a:t>
            </a:r>
            <a:r>
              <a:rPr lang="sv-SE" dirty="0"/>
              <a:t>)</a:t>
            </a:r>
          </a:p>
          <a:p>
            <a:r>
              <a:rPr lang="sv-SE" dirty="0"/>
              <a:t>s.31-40</a:t>
            </a:r>
          </a:p>
        </p:txBody>
      </p:sp>
      <p:sp>
        <p:nvSpPr>
          <p:cNvPr id="4" name="Platshållare för bildnummer 3">
            <a:extLst>
              <a:ext uri="{FF2B5EF4-FFF2-40B4-BE49-F238E27FC236}">
                <a16:creationId xmlns:a16="http://schemas.microsoft.com/office/drawing/2014/main" id="{1A04F9FD-E56C-4169-80B8-6D9860FBDF8F}"/>
              </a:ext>
            </a:extLst>
          </p:cNvPr>
          <p:cNvSpPr>
            <a:spLocks noGrp="1"/>
          </p:cNvSpPr>
          <p:nvPr>
            <p:ph type="sldNum" sz="quarter" idx="12"/>
          </p:nvPr>
        </p:nvSpPr>
        <p:spPr/>
        <p:txBody>
          <a:bodyPr/>
          <a:lstStyle/>
          <a:p>
            <a:fld id="{177D6179-9D4F-9247-ABDE-D082469CF89C}" type="slidenum">
              <a:rPr lang="sv-SE" smtClean="0"/>
              <a:t>27</a:t>
            </a:fld>
            <a:endParaRPr lang="sv-SE"/>
          </a:p>
        </p:txBody>
      </p:sp>
    </p:spTree>
    <p:extLst>
      <p:ext uri="{BB962C8B-B14F-4D97-AF65-F5344CB8AC3E}">
        <p14:creationId xmlns:p14="http://schemas.microsoft.com/office/powerpoint/2010/main" val="3390591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2D5D8C-A686-481F-BF42-62826862E0D6}"/>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0D88FD78-1A89-423D-9D96-BB6DDA70A9EA}"/>
              </a:ext>
            </a:extLst>
          </p:cNvPr>
          <p:cNvSpPr>
            <a:spLocks noGrp="1"/>
          </p:cNvSpPr>
          <p:nvPr>
            <p:ph idx="1"/>
          </p:nvPr>
        </p:nvSpPr>
        <p:spPr>
          <a:xfrm>
            <a:off x="257175" y="2114550"/>
            <a:ext cx="11325225" cy="4448175"/>
          </a:xfrm>
        </p:spPr>
        <p:txBody>
          <a:bodyPr/>
          <a:lstStyle/>
          <a:p>
            <a:pPr marL="0" indent="0">
              <a:buNone/>
            </a:pPr>
            <a:r>
              <a:rPr lang="sv-SE" dirty="0"/>
              <a:t>Vi har hittills endast lärt oss att använda bokstäver och ord som är </a:t>
            </a:r>
            <a:r>
              <a:rPr lang="sv-SE" i="1" dirty="0" err="1"/>
              <a:t>maftoohah</a:t>
            </a:r>
            <a:r>
              <a:rPr lang="ar-SA" dirty="0"/>
              <a:t> </a:t>
            </a:r>
            <a:r>
              <a:rPr lang="sv-SE" dirty="0"/>
              <a:t> (</a:t>
            </a:r>
            <a:r>
              <a:rPr lang="ar-SA" dirty="0"/>
              <a:t>مَفْتُوْحَة</a:t>
            </a:r>
            <a:r>
              <a:rPr lang="sv-SE" dirty="0"/>
              <a:t>) dvs att de har </a:t>
            </a:r>
            <a:r>
              <a:rPr lang="sv-SE" i="1" dirty="0" err="1"/>
              <a:t>Fathah</a:t>
            </a:r>
            <a:r>
              <a:rPr lang="sv-SE" i="1" dirty="0"/>
              <a:t>. </a:t>
            </a:r>
            <a:r>
              <a:rPr lang="sv-SE" dirty="0"/>
              <a:t>Nu kommer vi att gå igenom precis samma procedur fast nu med vokalen </a:t>
            </a:r>
            <a:r>
              <a:rPr lang="sv-SE" i="1" dirty="0" err="1"/>
              <a:t>Kasrah</a:t>
            </a:r>
            <a:r>
              <a:rPr lang="sv-SE" dirty="0"/>
              <a:t>.</a:t>
            </a:r>
          </a:p>
        </p:txBody>
      </p:sp>
      <p:sp>
        <p:nvSpPr>
          <p:cNvPr id="4" name="Platshållare för bildnummer 3">
            <a:extLst>
              <a:ext uri="{FF2B5EF4-FFF2-40B4-BE49-F238E27FC236}">
                <a16:creationId xmlns:a16="http://schemas.microsoft.com/office/drawing/2014/main" id="{68B27748-51A0-4F27-A241-335CEF1A2E5A}"/>
              </a:ext>
            </a:extLst>
          </p:cNvPr>
          <p:cNvSpPr>
            <a:spLocks noGrp="1"/>
          </p:cNvSpPr>
          <p:nvPr>
            <p:ph type="sldNum" sz="quarter" idx="12"/>
          </p:nvPr>
        </p:nvSpPr>
        <p:spPr/>
        <p:txBody>
          <a:bodyPr/>
          <a:lstStyle/>
          <a:p>
            <a:fld id="{177D6179-9D4F-9247-ABDE-D082469CF89C}" type="slidenum">
              <a:rPr lang="sv-SE" smtClean="0"/>
              <a:t>28</a:t>
            </a:fld>
            <a:endParaRPr lang="sv-SE"/>
          </a:p>
        </p:txBody>
      </p:sp>
    </p:spTree>
    <p:extLst>
      <p:ext uri="{BB962C8B-B14F-4D97-AF65-F5344CB8AC3E}">
        <p14:creationId xmlns:p14="http://schemas.microsoft.com/office/powerpoint/2010/main" val="3630114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C0DC99C-83D4-486A-A10B-E5019AEE2920}"/>
              </a:ext>
            </a:extLst>
          </p:cNvPr>
          <p:cNvSpPr>
            <a:spLocks noGrp="1"/>
          </p:cNvSpPr>
          <p:nvPr>
            <p:ph type="ctrTitle"/>
          </p:nvPr>
        </p:nvSpPr>
        <p:spPr/>
        <p:txBody>
          <a:bodyPr/>
          <a:lstStyle/>
          <a:p>
            <a:r>
              <a:rPr lang="sv-SE" dirty="0"/>
              <a:t>Lektion 7</a:t>
            </a:r>
          </a:p>
        </p:txBody>
      </p:sp>
      <p:sp>
        <p:nvSpPr>
          <p:cNvPr id="6" name="Underrubrik 5">
            <a:extLst>
              <a:ext uri="{FF2B5EF4-FFF2-40B4-BE49-F238E27FC236}">
                <a16:creationId xmlns:a16="http://schemas.microsoft.com/office/drawing/2014/main" id="{DF5AE377-21FC-4F77-B56C-3A5F71558781}"/>
              </a:ext>
            </a:extLst>
          </p:cNvPr>
          <p:cNvSpPr>
            <a:spLocks noGrp="1"/>
          </p:cNvSpPr>
          <p:nvPr>
            <p:ph type="subTitle" idx="1"/>
          </p:nvPr>
        </p:nvSpPr>
        <p:spPr/>
        <p:txBody>
          <a:bodyPr>
            <a:normAutofit/>
          </a:bodyPr>
          <a:lstStyle/>
          <a:p>
            <a:r>
              <a:rPr lang="sv-SE" dirty="0"/>
              <a:t>Det arabiska alfabetet med vokalen </a:t>
            </a:r>
            <a:r>
              <a:rPr lang="ar-SA" sz="3500" dirty="0"/>
              <a:t>ُ</a:t>
            </a:r>
            <a:r>
              <a:rPr lang="sv-SE" dirty="0"/>
              <a:t> (</a:t>
            </a:r>
            <a:r>
              <a:rPr lang="sv-SE" i="1" dirty="0" err="1"/>
              <a:t>Dhammah</a:t>
            </a:r>
            <a:r>
              <a:rPr lang="sv-SE" dirty="0"/>
              <a:t>)</a:t>
            </a:r>
          </a:p>
          <a:p>
            <a:r>
              <a:rPr lang="sv-SE" dirty="0"/>
              <a:t>s.41-53</a:t>
            </a:r>
          </a:p>
        </p:txBody>
      </p:sp>
      <p:sp>
        <p:nvSpPr>
          <p:cNvPr id="4" name="Platshållare för bildnummer 3">
            <a:extLst>
              <a:ext uri="{FF2B5EF4-FFF2-40B4-BE49-F238E27FC236}">
                <a16:creationId xmlns:a16="http://schemas.microsoft.com/office/drawing/2014/main" id="{95809FFE-D807-4679-82F6-4B1F5703F7BA}"/>
              </a:ext>
            </a:extLst>
          </p:cNvPr>
          <p:cNvSpPr>
            <a:spLocks noGrp="1"/>
          </p:cNvSpPr>
          <p:nvPr>
            <p:ph type="sldNum" sz="quarter" idx="12"/>
          </p:nvPr>
        </p:nvSpPr>
        <p:spPr/>
        <p:txBody>
          <a:bodyPr/>
          <a:lstStyle/>
          <a:p>
            <a:fld id="{177D6179-9D4F-9247-ABDE-D082469CF89C}" type="slidenum">
              <a:rPr lang="sv-SE" smtClean="0"/>
              <a:t>29</a:t>
            </a:fld>
            <a:endParaRPr lang="sv-SE"/>
          </a:p>
        </p:txBody>
      </p:sp>
    </p:spTree>
    <p:custDataLst>
      <p:tags r:id="rId1"/>
    </p:custDataLst>
    <p:extLst>
      <p:ext uri="{BB962C8B-B14F-4D97-AF65-F5344CB8AC3E}">
        <p14:creationId xmlns:p14="http://schemas.microsoft.com/office/powerpoint/2010/main" val="586051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B4F11C-F841-4153-838A-C001697946FE}"/>
              </a:ext>
            </a:extLst>
          </p:cNvPr>
          <p:cNvSpPr>
            <a:spLocks noGrp="1"/>
          </p:cNvSpPr>
          <p:nvPr>
            <p:ph type="title"/>
          </p:nvPr>
        </p:nvSpPr>
        <p:spPr/>
        <p:txBody>
          <a:bodyPr/>
          <a:lstStyle/>
          <a:p>
            <a:r>
              <a:rPr lang="sv-SE" dirty="0"/>
              <a:t>Kursens syfte</a:t>
            </a:r>
          </a:p>
        </p:txBody>
      </p:sp>
      <p:sp>
        <p:nvSpPr>
          <p:cNvPr id="3" name="Platshållare för innehåll 2">
            <a:extLst>
              <a:ext uri="{FF2B5EF4-FFF2-40B4-BE49-F238E27FC236}">
                <a16:creationId xmlns:a16="http://schemas.microsoft.com/office/drawing/2014/main" id="{C1315111-9554-4326-AB7B-2153F1CE6CB2}"/>
              </a:ext>
            </a:extLst>
          </p:cNvPr>
          <p:cNvSpPr>
            <a:spLocks noGrp="1"/>
          </p:cNvSpPr>
          <p:nvPr>
            <p:ph idx="1"/>
          </p:nvPr>
        </p:nvSpPr>
        <p:spPr>
          <a:xfrm>
            <a:off x="290530" y="2125712"/>
            <a:ext cx="11593076" cy="4428000"/>
          </a:xfrm>
        </p:spPr>
        <p:txBody>
          <a:bodyPr/>
          <a:lstStyle/>
          <a:p>
            <a:pPr marL="0" indent="0">
              <a:lnSpc>
                <a:spcPct val="100000"/>
              </a:lnSpc>
              <a:buNone/>
            </a:pPr>
            <a:r>
              <a:rPr lang="sv-SE" dirty="0"/>
              <a:t>Sverige är i ett stort behov av utbildade muslimer, och den islamiska kunskapsnivån måste utvecklas </a:t>
            </a:r>
            <a:r>
              <a:rPr lang="sv-SE"/>
              <a:t>i de </a:t>
            </a:r>
            <a:r>
              <a:rPr lang="sv-SE" dirty="0"/>
              <a:t>muslimska samhällena.</a:t>
            </a:r>
          </a:p>
          <a:p>
            <a:pPr marL="0" indent="0">
              <a:lnSpc>
                <a:spcPct val="100000"/>
              </a:lnSpc>
              <a:buNone/>
            </a:pPr>
            <a:r>
              <a:rPr lang="sv-SE" dirty="0"/>
              <a:t>Ju bättre förståelse vi har av arabiska desto djupare förståelse och insikt får vi av islam som religion. Det är dags att starta igång en nationell kunskapsutveckling! Det yttersta målet med denna kurs är att skapa ett verktyg för den målmedvetne svenska muslimen att lära sig att läsa &amp; skriva.</a:t>
            </a:r>
          </a:p>
          <a:p>
            <a:pPr marL="0" indent="0">
              <a:lnSpc>
                <a:spcPct val="100000"/>
              </a:lnSpc>
              <a:buNone/>
            </a:pPr>
            <a:endParaRPr lang="sv-SE" dirty="0"/>
          </a:p>
          <a:p>
            <a:pPr marL="0" indent="0">
              <a:lnSpc>
                <a:spcPct val="100000"/>
              </a:lnSpc>
              <a:buNone/>
            </a:pPr>
            <a:endParaRPr lang="sv-SE" dirty="0"/>
          </a:p>
        </p:txBody>
      </p:sp>
      <p:sp>
        <p:nvSpPr>
          <p:cNvPr id="4" name="Platshållare för bildnummer 3">
            <a:extLst>
              <a:ext uri="{FF2B5EF4-FFF2-40B4-BE49-F238E27FC236}">
                <a16:creationId xmlns:a16="http://schemas.microsoft.com/office/drawing/2014/main" id="{09E8891E-403F-4F9E-911E-143D92918DFD}"/>
              </a:ext>
            </a:extLst>
          </p:cNvPr>
          <p:cNvSpPr>
            <a:spLocks noGrp="1"/>
          </p:cNvSpPr>
          <p:nvPr>
            <p:ph type="sldNum" sz="quarter" idx="12"/>
          </p:nvPr>
        </p:nvSpPr>
        <p:spPr/>
        <p:txBody>
          <a:bodyPr/>
          <a:lstStyle/>
          <a:p>
            <a:fld id="{177D6179-9D4F-9247-ABDE-D082469CF89C}" type="slidenum">
              <a:rPr lang="sv-SE" smtClean="0"/>
              <a:t>3</a:t>
            </a:fld>
            <a:endParaRPr lang="sv-SE"/>
          </a:p>
        </p:txBody>
      </p:sp>
    </p:spTree>
    <p:custDataLst>
      <p:tags r:id="rId1"/>
    </p:custDataLst>
    <p:extLst>
      <p:ext uri="{BB962C8B-B14F-4D97-AF65-F5344CB8AC3E}">
        <p14:creationId xmlns:p14="http://schemas.microsoft.com/office/powerpoint/2010/main" val="26995756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F3F1BF-8CF3-4675-9975-E6EF138CB48B}"/>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11152405-501A-4961-8407-D9870D289F9B}"/>
              </a:ext>
            </a:extLst>
          </p:cNvPr>
          <p:cNvSpPr>
            <a:spLocks noGrp="1"/>
          </p:cNvSpPr>
          <p:nvPr>
            <p:ph idx="1"/>
          </p:nvPr>
        </p:nvSpPr>
        <p:spPr>
          <a:xfrm>
            <a:off x="323851" y="2133600"/>
            <a:ext cx="11439524" cy="4429125"/>
          </a:xfrm>
        </p:spPr>
        <p:txBody>
          <a:bodyPr/>
          <a:lstStyle/>
          <a:p>
            <a:pPr marL="0" indent="0">
              <a:buNone/>
            </a:pPr>
            <a:r>
              <a:rPr lang="sv-SE" dirty="0"/>
              <a:t>Nu när vi har lärt oss att använda både </a:t>
            </a:r>
            <a:r>
              <a:rPr lang="sv-SE" i="1" dirty="0" err="1"/>
              <a:t>Fathah</a:t>
            </a:r>
            <a:r>
              <a:rPr lang="sv-SE" dirty="0"/>
              <a:t> och </a:t>
            </a:r>
            <a:r>
              <a:rPr lang="sv-SE" i="1" dirty="0" err="1"/>
              <a:t>Kasrah</a:t>
            </a:r>
            <a:r>
              <a:rPr lang="sv-SE" dirty="0"/>
              <a:t>, så återstår </a:t>
            </a:r>
            <a:r>
              <a:rPr lang="sv-SE" i="1" dirty="0" err="1"/>
              <a:t>Dhammah</a:t>
            </a:r>
            <a:r>
              <a:rPr lang="sv-SE" dirty="0"/>
              <a:t>.</a:t>
            </a:r>
          </a:p>
          <a:p>
            <a:pPr marL="0" indent="0">
              <a:buNone/>
            </a:pPr>
            <a:r>
              <a:rPr lang="sv-SE" dirty="0"/>
              <a:t>Det som skiljer denna övning från de senaste lektionerna är att i denna övning kommer vi att lära oss ord, som innehar alla 3 </a:t>
            </a:r>
            <a:r>
              <a:rPr lang="sv-SE" i="1" dirty="0"/>
              <a:t>harakaat</a:t>
            </a:r>
            <a:r>
              <a:rPr lang="sv-SE" dirty="0"/>
              <a:t> samtidigt, som t.ex. </a:t>
            </a:r>
            <a:r>
              <a:rPr lang="ar-SA" dirty="0"/>
              <a:t>وُرِدَ</a:t>
            </a:r>
            <a:r>
              <a:rPr lang="sv-SE" dirty="0"/>
              <a:t>.</a:t>
            </a:r>
          </a:p>
          <a:p>
            <a:pPr marL="0" indent="0">
              <a:buNone/>
            </a:pPr>
            <a:endParaRPr lang="sv-SE" dirty="0"/>
          </a:p>
          <a:p>
            <a:pPr marL="0" indent="0">
              <a:buNone/>
            </a:pPr>
            <a:r>
              <a:rPr lang="sv-SE" dirty="0"/>
              <a:t>Orden blir nu längre och längre.</a:t>
            </a:r>
          </a:p>
          <a:p>
            <a:pPr marL="0" indent="0">
              <a:buNone/>
            </a:pPr>
            <a:endParaRPr lang="sv-SE" dirty="0"/>
          </a:p>
        </p:txBody>
      </p:sp>
      <p:sp>
        <p:nvSpPr>
          <p:cNvPr id="4" name="Platshållare för bildnummer 3">
            <a:extLst>
              <a:ext uri="{FF2B5EF4-FFF2-40B4-BE49-F238E27FC236}">
                <a16:creationId xmlns:a16="http://schemas.microsoft.com/office/drawing/2014/main" id="{42C76FDF-85B5-49FE-9C64-B8414B0D900C}"/>
              </a:ext>
            </a:extLst>
          </p:cNvPr>
          <p:cNvSpPr>
            <a:spLocks noGrp="1"/>
          </p:cNvSpPr>
          <p:nvPr>
            <p:ph type="sldNum" sz="quarter" idx="12"/>
          </p:nvPr>
        </p:nvSpPr>
        <p:spPr/>
        <p:txBody>
          <a:bodyPr/>
          <a:lstStyle/>
          <a:p>
            <a:fld id="{177D6179-9D4F-9247-ABDE-D082469CF89C}" type="slidenum">
              <a:rPr lang="sv-SE" smtClean="0"/>
              <a:t>30</a:t>
            </a:fld>
            <a:endParaRPr lang="sv-SE"/>
          </a:p>
        </p:txBody>
      </p:sp>
    </p:spTree>
    <p:extLst>
      <p:ext uri="{BB962C8B-B14F-4D97-AF65-F5344CB8AC3E}">
        <p14:creationId xmlns:p14="http://schemas.microsoft.com/office/powerpoint/2010/main" val="4178103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32349C-F1D7-464D-860C-D951FE52BF3E}"/>
              </a:ext>
            </a:extLst>
          </p:cNvPr>
          <p:cNvSpPr>
            <a:spLocks noGrp="1"/>
          </p:cNvSpPr>
          <p:nvPr>
            <p:ph type="ctrTitle"/>
          </p:nvPr>
        </p:nvSpPr>
        <p:spPr/>
        <p:txBody>
          <a:bodyPr/>
          <a:lstStyle/>
          <a:p>
            <a:r>
              <a:rPr lang="sv-SE" dirty="0"/>
              <a:t>Lektion  8</a:t>
            </a:r>
          </a:p>
        </p:txBody>
      </p:sp>
      <p:sp>
        <p:nvSpPr>
          <p:cNvPr id="5" name="Underrubrik 4">
            <a:extLst>
              <a:ext uri="{FF2B5EF4-FFF2-40B4-BE49-F238E27FC236}">
                <a16:creationId xmlns:a16="http://schemas.microsoft.com/office/drawing/2014/main" id="{023B62AB-C7C1-48C9-8350-092E9258F079}"/>
              </a:ext>
            </a:extLst>
          </p:cNvPr>
          <p:cNvSpPr>
            <a:spLocks noGrp="1"/>
          </p:cNvSpPr>
          <p:nvPr>
            <p:ph type="subTitle" idx="1"/>
          </p:nvPr>
        </p:nvSpPr>
        <p:spPr/>
        <p:txBody>
          <a:bodyPr>
            <a:normAutofit/>
          </a:bodyPr>
          <a:lstStyle/>
          <a:p>
            <a:r>
              <a:rPr lang="sv-SE" dirty="0"/>
              <a:t>Förlängda vokalljud, al-</a:t>
            </a:r>
            <a:r>
              <a:rPr lang="sv-SE" i="1" dirty="0" err="1"/>
              <a:t>Madd</a:t>
            </a:r>
            <a:r>
              <a:rPr lang="sv-SE" dirty="0"/>
              <a:t> (1)</a:t>
            </a:r>
          </a:p>
          <a:p>
            <a:r>
              <a:rPr lang="sv-SE" dirty="0"/>
              <a:t>s.54-63</a:t>
            </a:r>
          </a:p>
        </p:txBody>
      </p:sp>
      <p:sp>
        <p:nvSpPr>
          <p:cNvPr id="4" name="Platshållare för bildnummer 3">
            <a:extLst>
              <a:ext uri="{FF2B5EF4-FFF2-40B4-BE49-F238E27FC236}">
                <a16:creationId xmlns:a16="http://schemas.microsoft.com/office/drawing/2014/main" id="{DB15793F-3E9B-4F83-9EBB-7AA9218FACF4}"/>
              </a:ext>
            </a:extLst>
          </p:cNvPr>
          <p:cNvSpPr>
            <a:spLocks noGrp="1"/>
          </p:cNvSpPr>
          <p:nvPr>
            <p:ph type="sldNum" sz="quarter" idx="12"/>
          </p:nvPr>
        </p:nvSpPr>
        <p:spPr/>
        <p:txBody>
          <a:bodyPr/>
          <a:lstStyle/>
          <a:p>
            <a:fld id="{177D6179-9D4F-9247-ABDE-D082469CF89C}" type="slidenum">
              <a:rPr lang="sv-SE" smtClean="0"/>
              <a:t>31</a:t>
            </a:fld>
            <a:endParaRPr lang="sv-SE"/>
          </a:p>
        </p:txBody>
      </p:sp>
    </p:spTree>
    <p:extLst>
      <p:ext uri="{BB962C8B-B14F-4D97-AF65-F5344CB8AC3E}">
        <p14:creationId xmlns:p14="http://schemas.microsoft.com/office/powerpoint/2010/main" val="2588413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02F76F-0980-4A43-8FAD-8A751E5D9556}"/>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06D8245C-F450-4F4D-807A-EA7A587D66D2}"/>
              </a:ext>
            </a:extLst>
          </p:cNvPr>
          <p:cNvSpPr>
            <a:spLocks noGrp="1"/>
          </p:cNvSpPr>
          <p:nvPr>
            <p:ph idx="1"/>
          </p:nvPr>
        </p:nvSpPr>
        <p:spPr>
          <a:xfrm>
            <a:off x="257175" y="2095500"/>
            <a:ext cx="11626431" cy="4486275"/>
          </a:xfrm>
        </p:spPr>
        <p:txBody>
          <a:bodyPr/>
          <a:lstStyle/>
          <a:p>
            <a:pPr marL="0" indent="0">
              <a:buNone/>
            </a:pPr>
            <a:r>
              <a:rPr lang="sv-SE" dirty="0"/>
              <a:t>I kommande lektioner kommer vi att förbättra våra </a:t>
            </a:r>
            <a:r>
              <a:rPr lang="sv-SE" i="1" dirty="0"/>
              <a:t>uttalsförmågor</a:t>
            </a:r>
            <a:r>
              <a:rPr lang="sv-SE" dirty="0"/>
              <a:t>. Vi har tidigare fokuserat på ord som uttalas med </a:t>
            </a:r>
            <a:r>
              <a:rPr lang="sv-SE" i="1" dirty="0">
                <a:solidFill>
                  <a:schemeClr val="bg1"/>
                </a:solidFill>
              </a:rPr>
              <a:t>korta</a:t>
            </a:r>
            <a:r>
              <a:rPr lang="sv-SE" dirty="0"/>
              <a:t> vokalljud t.ex. </a:t>
            </a:r>
            <a:r>
              <a:rPr lang="ar-SA" dirty="0">
                <a:solidFill>
                  <a:schemeClr val="tx1"/>
                </a:solidFill>
              </a:rPr>
              <a:t>سَ</a:t>
            </a:r>
            <a:r>
              <a:rPr lang="ar-SA" dirty="0"/>
              <a:t>مِطَ</a:t>
            </a:r>
            <a:r>
              <a:rPr lang="sv-SE" dirty="0"/>
              <a:t> som läses </a:t>
            </a:r>
            <a:r>
              <a:rPr lang="sv-SE" dirty="0">
                <a:solidFill>
                  <a:schemeClr val="tx1"/>
                </a:solidFill>
              </a:rPr>
              <a:t>sa</a:t>
            </a:r>
            <a:r>
              <a:rPr lang="sv-SE" dirty="0"/>
              <a:t>-mi-ta med korta </a:t>
            </a:r>
            <a:r>
              <a:rPr lang="sv-SE" i="1" dirty="0"/>
              <a:t>Harakaat.</a:t>
            </a:r>
            <a:r>
              <a:rPr lang="sv-SE" dirty="0"/>
              <a:t> I denna och kommande lektioner kommer vi att lära oss dem </a:t>
            </a:r>
            <a:r>
              <a:rPr lang="sv-SE" dirty="0">
                <a:solidFill>
                  <a:schemeClr val="bg1"/>
                </a:solidFill>
              </a:rPr>
              <a:t>långa</a:t>
            </a:r>
            <a:r>
              <a:rPr lang="sv-SE" dirty="0"/>
              <a:t> vokalljuden t.ex. </a:t>
            </a:r>
            <a:r>
              <a:rPr lang="ar-SA" dirty="0">
                <a:solidFill>
                  <a:schemeClr val="tx1"/>
                </a:solidFill>
              </a:rPr>
              <a:t>سَاْ</a:t>
            </a:r>
            <a:r>
              <a:rPr lang="ar-SA" dirty="0"/>
              <a:t>مِطَ</a:t>
            </a:r>
            <a:r>
              <a:rPr lang="sv-SE" dirty="0"/>
              <a:t>, som läses </a:t>
            </a:r>
            <a:r>
              <a:rPr lang="sv-SE" dirty="0" err="1">
                <a:solidFill>
                  <a:schemeClr val="tx1"/>
                </a:solidFill>
              </a:rPr>
              <a:t>saa</a:t>
            </a:r>
            <a:r>
              <a:rPr lang="sv-SE" dirty="0"/>
              <a:t>-mi-ta. På arabiska kallas detta för </a:t>
            </a:r>
            <a:r>
              <a:rPr lang="sv-SE" i="1" dirty="0" err="1"/>
              <a:t>madd</a:t>
            </a:r>
            <a:r>
              <a:rPr lang="sv-SE" dirty="0"/>
              <a:t> (</a:t>
            </a:r>
            <a:r>
              <a:rPr lang="ar-SA" dirty="0"/>
              <a:t>مَدّ</a:t>
            </a:r>
            <a:r>
              <a:rPr lang="sv-SE" dirty="0"/>
              <a:t>) dvs att man läser en bokstav med en förlängning av uttalet. I förklaringsvideon kommer vi att ge så många exempel så att det, med Allahs vilja, sitter stabilt i ryggmärgen.</a:t>
            </a:r>
          </a:p>
          <a:p>
            <a:pPr marL="0" indent="0">
              <a:buNone/>
            </a:pPr>
            <a:endParaRPr lang="sv-SE" dirty="0"/>
          </a:p>
          <a:p>
            <a:pPr marL="0" indent="0">
              <a:buNone/>
            </a:pPr>
            <a:r>
              <a:rPr lang="sv-SE" dirty="0"/>
              <a:t>I denna lektion lär vi oss när bokstäverna får </a:t>
            </a:r>
            <a:r>
              <a:rPr lang="sv-SE" i="1" dirty="0" err="1"/>
              <a:t>Madd</a:t>
            </a:r>
            <a:r>
              <a:rPr lang="sv-SE" dirty="0"/>
              <a:t> med en Alif (</a:t>
            </a:r>
            <a:r>
              <a:rPr lang="ar-SA" dirty="0"/>
              <a:t>ا</a:t>
            </a:r>
            <a:r>
              <a:rPr lang="sv-SE" dirty="0"/>
              <a:t>).</a:t>
            </a:r>
          </a:p>
        </p:txBody>
      </p:sp>
      <p:sp>
        <p:nvSpPr>
          <p:cNvPr id="4" name="Platshållare för bildnummer 3">
            <a:extLst>
              <a:ext uri="{FF2B5EF4-FFF2-40B4-BE49-F238E27FC236}">
                <a16:creationId xmlns:a16="http://schemas.microsoft.com/office/drawing/2014/main" id="{E5D82CCF-789A-46AF-B67F-40C65CB7F92F}"/>
              </a:ext>
            </a:extLst>
          </p:cNvPr>
          <p:cNvSpPr>
            <a:spLocks noGrp="1"/>
          </p:cNvSpPr>
          <p:nvPr>
            <p:ph type="sldNum" sz="quarter" idx="12"/>
          </p:nvPr>
        </p:nvSpPr>
        <p:spPr/>
        <p:txBody>
          <a:bodyPr/>
          <a:lstStyle/>
          <a:p>
            <a:fld id="{177D6179-9D4F-9247-ABDE-D082469CF89C}" type="slidenum">
              <a:rPr lang="sv-SE" smtClean="0"/>
              <a:t>32</a:t>
            </a:fld>
            <a:endParaRPr lang="sv-SE"/>
          </a:p>
        </p:txBody>
      </p:sp>
    </p:spTree>
    <p:extLst>
      <p:ext uri="{BB962C8B-B14F-4D97-AF65-F5344CB8AC3E}">
        <p14:creationId xmlns:p14="http://schemas.microsoft.com/office/powerpoint/2010/main" val="1857288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4F3B74F-72F9-4CB2-91D7-9DE6D8963413}"/>
              </a:ext>
            </a:extLst>
          </p:cNvPr>
          <p:cNvSpPr>
            <a:spLocks noGrp="1"/>
          </p:cNvSpPr>
          <p:nvPr>
            <p:ph type="ctrTitle"/>
          </p:nvPr>
        </p:nvSpPr>
        <p:spPr/>
        <p:txBody>
          <a:bodyPr/>
          <a:lstStyle/>
          <a:p>
            <a:r>
              <a:rPr lang="sv-SE" dirty="0"/>
              <a:t>Lektion 9</a:t>
            </a:r>
          </a:p>
        </p:txBody>
      </p:sp>
      <p:sp>
        <p:nvSpPr>
          <p:cNvPr id="6" name="Underrubrik 5">
            <a:extLst>
              <a:ext uri="{FF2B5EF4-FFF2-40B4-BE49-F238E27FC236}">
                <a16:creationId xmlns:a16="http://schemas.microsoft.com/office/drawing/2014/main" id="{8033EC39-19C6-4695-8734-81E54686A6F8}"/>
              </a:ext>
            </a:extLst>
          </p:cNvPr>
          <p:cNvSpPr>
            <a:spLocks noGrp="1"/>
          </p:cNvSpPr>
          <p:nvPr>
            <p:ph type="subTitle" idx="1"/>
          </p:nvPr>
        </p:nvSpPr>
        <p:spPr/>
        <p:txBody>
          <a:bodyPr>
            <a:normAutofit/>
          </a:bodyPr>
          <a:lstStyle/>
          <a:p>
            <a:r>
              <a:rPr lang="sv-SE" dirty="0"/>
              <a:t>Förlängda vokalljud, al-</a:t>
            </a:r>
            <a:r>
              <a:rPr lang="sv-SE" i="1" dirty="0" err="1"/>
              <a:t>Madd</a:t>
            </a:r>
            <a:r>
              <a:rPr lang="sv-SE" dirty="0"/>
              <a:t> (2)</a:t>
            </a:r>
          </a:p>
          <a:p>
            <a:r>
              <a:rPr lang="sv-SE" dirty="0"/>
              <a:t>s.64-70</a:t>
            </a:r>
          </a:p>
        </p:txBody>
      </p:sp>
      <p:sp>
        <p:nvSpPr>
          <p:cNvPr id="4" name="Platshållare för bildnummer 3">
            <a:extLst>
              <a:ext uri="{FF2B5EF4-FFF2-40B4-BE49-F238E27FC236}">
                <a16:creationId xmlns:a16="http://schemas.microsoft.com/office/drawing/2014/main" id="{58EC9003-CFDB-46EB-B55A-85C71020B914}"/>
              </a:ext>
            </a:extLst>
          </p:cNvPr>
          <p:cNvSpPr>
            <a:spLocks noGrp="1"/>
          </p:cNvSpPr>
          <p:nvPr>
            <p:ph type="sldNum" sz="quarter" idx="12"/>
          </p:nvPr>
        </p:nvSpPr>
        <p:spPr/>
        <p:txBody>
          <a:bodyPr/>
          <a:lstStyle/>
          <a:p>
            <a:fld id="{177D6179-9D4F-9247-ABDE-D082469CF89C}" type="slidenum">
              <a:rPr lang="sv-SE" smtClean="0"/>
              <a:t>33</a:t>
            </a:fld>
            <a:endParaRPr lang="sv-SE"/>
          </a:p>
        </p:txBody>
      </p:sp>
    </p:spTree>
    <p:extLst>
      <p:ext uri="{BB962C8B-B14F-4D97-AF65-F5344CB8AC3E}">
        <p14:creationId xmlns:p14="http://schemas.microsoft.com/office/powerpoint/2010/main" val="921015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EE2B1D-1546-4198-BAB7-62F2A3C359AF}"/>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88A68768-7DEB-461B-9DF7-41E219B1F63D}"/>
              </a:ext>
            </a:extLst>
          </p:cNvPr>
          <p:cNvSpPr>
            <a:spLocks noGrp="1"/>
          </p:cNvSpPr>
          <p:nvPr>
            <p:ph idx="1"/>
          </p:nvPr>
        </p:nvSpPr>
        <p:spPr>
          <a:xfrm>
            <a:off x="285751" y="2133600"/>
            <a:ext cx="11268074" cy="4410075"/>
          </a:xfrm>
        </p:spPr>
        <p:txBody>
          <a:bodyPr/>
          <a:lstStyle/>
          <a:p>
            <a:pPr marL="0" indent="0">
              <a:buNone/>
            </a:pPr>
            <a:r>
              <a:rPr lang="sv-SE" dirty="0"/>
              <a:t>Vi fortsätter på samma bana med al-</a:t>
            </a:r>
            <a:r>
              <a:rPr lang="sv-SE" dirty="0" err="1"/>
              <a:t>Horoof</a:t>
            </a:r>
            <a:r>
              <a:rPr lang="sv-SE" dirty="0"/>
              <a:t> al-</a:t>
            </a:r>
            <a:r>
              <a:rPr lang="sv-SE" dirty="0" err="1"/>
              <a:t>Mamdoodah</a:t>
            </a:r>
            <a:r>
              <a:rPr lang="sv-SE" dirty="0"/>
              <a:t> dvs de bokstäver som läses med en </a:t>
            </a:r>
            <a:r>
              <a:rPr lang="sv-SE" dirty="0" err="1"/>
              <a:t>Madd</a:t>
            </a:r>
            <a:r>
              <a:rPr lang="sv-SE" dirty="0"/>
              <a:t>. I förra lektionen lärde vi oss </a:t>
            </a:r>
            <a:r>
              <a:rPr lang="sv-SE" dirty="0" err="1"/>
              <a:t>Madd</a:t>
            </a:r>
            <a:r>
              <a:rPr lang="sv-SE" dirty="0"/>
              <a:t> med bokstaven Alif (</a:t>
            </a:r>
            <a:r>
              <a:rPr lang="ar-SA" dirty="0"/>
              <a:t>اْ</a:t>
            </a:r>
            <a:r>
              <a:rPr lang="sv-SE" dirty="0"/>
              <a:t>).</a:t>
            </a:r>
          </a:p>
          <a:p>
            <a:pPr marL="0" indent="0">
              <a:buNone/>
            </a:pPr>
            <a:r>
              <a:rPr lang="sv-SE" dirty="0"/>
              <a:t>Nu lär vi oss att läsa </a:t>
            </a:r>
            <a:r>
              <a:rPr lang="sv-SE" dirty="0" err="1"/>
              <a:t>Madd</a:t>
            </a:r>
            <a:r>
              <a:rPr lang="sv-SE" dirty="0"/>
              <a:t> med bokstaven </a:t>
            </a:r>
            <a:r>
              <a:rPr lang="ar-SA" dirty="0"/>
              <a:t>يْ</a:t>
            </a:r>
            <a:r>
              <a:rPr lang="sv-SE" dirty="0"/>
              <a:t>. Vi kommer exempelvis märka skillnad på hur man uttalar </a:t>
            </a:r>
            <a:r>
              <a:rPr lang="ar-SA" dirty="0"/>
              <a:t>شِ</a:t>
            </a:r>
            <a:r>
              <a:rPr lang="sv-SE" dirty="0"/>
              <a:t> jämfört med </a:t>
            </a:r>
            <a:r>
              <a:rPr lang="ar-SA" dirty="0"/>
              <a:t>شِيْ</a:t>
            </a:r>
            <a:r>
              <a:rPr lang="sv-SE" dirty="0"/>
              <a:t>. För övrigt är det inget nytt.</a:t>
            </a:r>
          </a:p>
        </p:txBody>
      </p:sp>
      <p:sp>
        <p:nvSpPr>
          <p:cNvPr id="4" name="Platshållare för bildnummer 3">
            <a:extLst>
              <a:ext uri="{FF2B5EF4-FFF2-40B4-BE49-F238E27FC236}">
                <a16:creationId xmlns:a16="http://schemas.microsoft.com/office/drawing/2014/main" id="{C37D739A-BF55-4794-9F89-819B7E058769}"/>
              </a:ext>
            </a:extLst>
          </p:cNvPr>
          <p:cNvSpPr>
            <a:spLocks noGrp="1"/>
          </p:cNvSpPr>
          <p:nvPr>
            <p:ph type="sldNum" sz="quarter" idx="12"/>
          </p:nvPr>
        </p:nvSpPr>
        <p:spPr/>
        <p:txBody>
          <a:bodyPr/>
          <a:lstStyle/>
          <a:p>
            <a:fld id="{177D6179-9D4F-9247-ABDE-D082469CF89C}" type="slidenum">
              <a:rPr lang="sv-SE" smtClean="0"/>
              <a:t>34</a:t>
            </a:fld>
            <a:endParaRPr lang="sv-SE"/>
          </a:p>
        </p:txBody>
      </p:sp>
    </p:spTree>
    <p:extLst>
      <p:ext uri="{BB962C8B-B14F-4D97-AF65-F5344CB8AC3E}">
        <p14:creationId xmlns:p14="http://schemas.microsoft.com/office/powerpoint/2010/main" val="1235480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0373B24-0ED7-4EA4-9069-F3473B656964}"/>
              </a:ext>
            </a:extLst>
          </p:cNvPr>
          <p:cNvSpPr>
            <a:spLocks noGrp="1"/>
          </p:cNvSpPr>
          <p:nvPr>
            <p:ph type="ctrTitle"/>
          </p:nvPr>
        </p:nvSpPr>
        <p:spPr/>
        <p:txBody>
          <a:bodyPr/>
          <a:lstStyle/>
          <a:p>
            <a:r>
              <a:rPr lang="sv-SE" dirty="0"/>
              <a:t>Lektion 10</a:t>
            </a:r>
          </a:p>
        </p:txBody>
      </p:sp>
      <p:sp>
        <p:nvSpPr>
          <p:cNvPr id="6" name="Underrubrik 5">
            <a:extLst>
              <a:ext uri="{FF2B5EF4-FFF2-40B4-BE49-F238E27FC236}">
                <a16:creationId xmlns:a16="http://schemas.microsoft.com/office/drawing/2014/main" id="{65356B39-C826-456D-B4A1-C5B6BCF91638}"/>
              </a:ext>
            </a:extLst>
          </p:cNvPr>
          <p:cNvSpPr>
            <a:spLocks noGrp="1"/>
          </p:cNvSpPr>
          <p:nvPr>
            <p:ph type="subTitle" idx="1"/>
          </p:nvPr>
        </p:nvSpPr>
        <p:spPr/>
        <p:txBody>
          <a:bodyPr>
            <a:normAutofit/>
          </a:bodyPr>
          <a:lstStyle/>
          <a:p>
            <a:r>
              <a:rPr lang="sv-SE" dirty="0"/>
              <a:t>Förlängda vokalljud, al-</a:t>
            </a:r>
            <a:r>
              <a:rPr lang="sv-SE" i="1" dirty="0" err="1"/>
              <a:t>Madd</a:t>
            </a:r>
            <a:r>
              <a:rPr lang="sv-SE" dirty="0"/>
              <a:t> (3)</a:t>
            </a:r>
          </a:p>
          <a:p>
            <a:r>
              <a:rPr lang="sv-SE" dirty="0"/>
              <a:t>s.71-80</a:t>
            </a:r>
          </a:p>
        </p:txBody>
      </p:sp>
      <p:sp>
        <p:nvSpPr>
          <p:cNvPr id="4" name="Platshållare för bildnummer 3">
            <a:extLst>
              <a:ext uri="{FF2B5EF4-FFF2-40B4-BE49-F238E27FC236}">
                <a16:creationId xmlns:a16="http://schemas.microsoft.com/office/drawing/2014/main" id="{78133284-DF6D-4DCD-96DB-5AD401A6FFD6}"/>
              </a:ext>
            </a:extLst>
          </p:cNvPr>
          <p:cNvSpPr>
            <a:spLocks noGrp="1"/>
          </p:cNvSpPr>
          <p:nvPr>
            <p:ph type="sldNum" sz="quarter" idx="12"/>
          </p:nvPr>
        </p:nvSpPr>
        <p:spPr/>
        <p:txBody>
          <a:bodyPr/>
          <a:lstStyle/>
          <a:p>
            <a:fld id="{177D6179-9D4F-9247-ABDE-D082469CF89C}" type="slidenum">
              <a:rPr lang="sv-SE" smtClean="0"/>
              <a:t>35</a:t>
            </a:fld>
            <a:endParaRPr lang="sv-SE"/>
          </a:p>
        </p:txBody>
      </p:sp>
    </p:spTree>
    <p:extLst>
      <p:ext uri="{BB962C8B-B14F-4D97-AF65-F5344CB8AC3E}">
        <p14:creationId xmlns:p14="http://schemas.microsoft.com/office/powerpoint/2010/main" val="343057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D880E2-2F24-448A-957D-705F663FBAD8}"/>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675B84BF-2076-4698-ACA4-A15AFB5AC292}"/>
              </a:ext>
            </a:extLst>
          </p:cNvPr>
          <p:cNvSpPr>
            <a:spLocks noGrp="1"/>
          </p:cNvSpPr>
          <p:nvPr>
            <p:ph idx="1"/>
          </p:nvPr>
        </p:nvSpPr>
        <p:spPr>
          <a:xfrm>
            <a:off x="247650" y="2181224"/>
            <a:ext cx="11544299" cy="4467225"/>
          </a:xfrm>
        </p:spPr>
        <p:txBody>
          <a:bodyPr/>
          <a:lstStyle/>
          <a:p>
            <a:pPr marL="0" indent="0">
              <a:buNone/>
            </a:pPr>
            <a:r>
              <a:rPr lang="sv-SE" dirty="0"/>
              <a:t>Detta är den sista lektionen i vår ”</a:t>
            </a:r>
            <a:r>
              <a:rPr lang="sv-SE" dirty="0" err="1"/>
              <a:t>Maddserie</a:t>
            </a:r>
            <a:r>
              <a:rPr lang="sv-SE" dirty="0"/>
              <a:t>”, och därmed lär vi oss </a:t>
            </a:r>
            <a:r>
              <a:rPr lang="sv-SE" dirty="0" err="1"/>
              <a:t>Madd</a:t>
            </a:r>
            <a:r>
              <a:rPr lang="sv-SE" dirty="0"/>
              <a:t> med </a:t>
            </a:r>
            <a:r>
              <a:rPr lang="ar-SA" dirty="0"/>
              <a:t>وْ</a:t>
            </a:r>
            <a:r>
              <a:rPr lang="sv-SE" dirty="0"/>
              <a:t>.</a:t>
            </a:r>
          </a:p>
          <a:p>
            <a:pPr marL="0" indent="0">
              <a:buNone/>
            </a:pPr>
            <a:r>
              <a:rPr lang="sv-SE" dirty="0"/>
              <a:t>Nu när vi lärt oss alla tre </a:t>
            </a:r>
            <a:r>
              <a:rPr lang="sv-SE" dirty="0" err="1"/>
              <a:t>Maddformerna</a:t>
            </a:r>
            <a:r>
              <a:rPr lang="sv-SE" dirty="0"/>
              <a:t>, så avanceras exemplen genom att ta ord som består av flera olika </a:t>
            </a:r>
            <a:r>
              <a:rPr lang="sv-SE" dirty="0" err="1"/>
              <a:t>Madd</a:t>
            </a:r>
            <a:r>
              <a:rPr lang="sv-SE" dirty="0"/>
              <a:t>. Vi kommer även sakta men säkert börja komma med </a:t>
            </a:r>
            <a:r>
              <a:rPr lang="sv-SE" dirty="0" err="1"/>
              <a:t>Koraniska</a:t>
            </a:r>
            <a:r>
              <a:rPr lang="sv-SE" dirty="0"/>
              <a:t> exempel genom att välja olika utdrag från olika koranverser innehållandes </a:t>
            </a:r>
            <a:r>
              <a:rPr lang="sv-SE" i="1" dirty="0" err="1"/>
              <a:t>Madd</a:t>
            </a:r>
            <a:r>
              <a:rPr lang="sv-SE" dirty="0"/>
              <a:t>.</a:t>
            </a:r>
          </a:p>
        </p:txBody>
      </p:sp>
      <p:sp>
        <p:nvSpPr>
          <p:cNvPr id="4" name="Platshållare för bildnummer 3">
            <a:extLst>
              <a:ext uri="{FF2B5EF4-FFF2-40B4-BE49-F238E27FC236}">
                <a16:creationId xmlns:a16="http://schemas.microsoft.com/office/drawing/2014/main" id="{EDE8AF87-3BD9-4D46-B55C-D7C06E181F9D}"/>
              </a:ext>
            </a:extLst>
          </p:cNvPr>
          <p:cNvSpPr>
            <a:spLocks noGrp="1"/>
          </p:cNvSpPr>
          <p:nvPr>
            <p:ph type="sldNum" sz="quarter" idx="12"/>
          </p:nvPr>
        </p:nvSpPr>
        <p:spPr/>
        <p:txBody>
          <a:bodyPr/>
          <a:lstStyle/>
          <a:p>
            <a:fld id="{177D6179-9D4F-9247-ABDE-D082469CF89C}" type="slidenum">
              <a:rPr lang="sv-SE" smtClean="0"/>
              <a:t>36</a:t>
            </a:fld>
            <a:endParaRPr lang="sv-SE"/>
          </a:p>
        </p:txBody>
      </p:sp>
    </p:spTree>
    <p:extLst>
      <p:ext uri="{BB962C8B-B14F-4D97-AF65-F5344CB8AC3E}">
        <p14:creationId xmlns:p14="http://schemas.microsoft.com/office/powerpoint/2010/main" val="1679238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372A2E2-AEFD-4D56-9163-05A6EFDA772F}"/>
              </a:ext>
            </a:extLst>
          </p:cNvPr>
          <p:cNvSpPr>
            <a:spLocks noGrp="1"/>
          </p:cNvSpPr>
          <p:nvPr>
            <p:ph type="ctrTitle"/>
          </p:nvPr>
        </p:nvSpPr>
        <p:spPr/>
        <p:txBody>
          <a:bodyPr/>
          <a:lstStyle/>
          <a:p>
            <a:r>
              <a:rPr lang="sv-SE" dirty="0"/>
              <a:t>Lektion 11</a:t>
            </a:r>
          </a:p>
        </p:txBody>
      </p:sp>
      <p:sp>
        <p:nvSpPr>
          <p:cNvPr id="6" name="Underrubrik 5">
            <a:extLst>
              <a:ext uri="{FF2B5EF4-FFF2-40B4-BE49-F238E27FC236}">
                <a16:creationId xmlns:a16="http://schemas.microsoft.com/office/drawing/2014/main" id="{430263CA-8B10-4F8A-991F-9EE063026DA2}"/>
              </a:ext>
            </a:extLst>
          </p:cNvPr>
          <p:cNvSpPr>
            <a:spLocks noGrp="1"/>
          </p:cNvSpPr>
          <p:nvPr>
            <p:ph type="subTitle" idx="1"/>
          </p:nvPr>
        </p:nvSpPr>
        <p:spPr/>
        <p:txBody>
          <a:bodyPr/>
          <a:lstStyle/>
          <a:p>
            <a:r>
              <a:rPr lang="sv-SE" i="1" dirty="0"/>
              <a:t>Tanwiin</a:t>
            </a:r>
          </a:p>
          <a:p>
            <a:r>
              <a:rPr lang="sv-SE" dirty="0"/>
              <a:t>s.81-90</a:t>
            </a:r>
          </a:p>
        </p:txBody>
      </p:sp>
      <p:sp>
        <p:nvSpPr>
          <p:cNvPr id="4" name="Platshållare för bildnummer 3">
            <a:extLst>
              <a:ext uri="{FF2B5EF4-FFF2-40B4-BE49-F238E27FC236}">
                <a16:creationId xmlns:a16="http://schemas.microsoft.com/office/drawing/2014/main" id="{82760C70-F536-4E1B-AED2-2CA6F8FADA05}"/>
              </a:ext>
            </a:extLst>
          </p:cNvPr>
          <p:cNvSpPr>
            <a:spLocks noGrp="1"/>
          </p:cNvSpPr>
          <p:nvPr>
            <p:ph type="sldNum" sz="quarter" idx="12"/>
          </p:nvPr>
        </p:nvSpPr>
        <p:spPr/>
        <p:txBody>
          <a:bodyPr/>
          <a:lstStyle/>
          <a:p>
            <a:fld id="{177D6179-9D4F-9247-ABDE-D082469CF89C}" type="slidenum">
              <a:rPr lang="sv-SE" smtClean="0"/>
              <a:t>37</a:t>
            </a:fld>
            <a:endParaRPr lang="sv-SE"/>
          </a:p>
        </p:txBody>
      </p:sp>
    </p:spTree>
    <p:extLst>
      <p:ext uri="{BB962C8B-B14F-4D97-AF65-F5344CB8AC3E}">
        <p14:creationId xmlns:p14="http://schemas.microsoft.com/office/powerpoint/2010/main" val="1926107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D880E2-2F24-448A-957D-705F663FBAD8}"/>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675B84BF-2076-4698-ACA4-A15AFB5AC292}"/>
              </a:ext>
            </a:extLst>
          </p:cNvPr>
          <p:cNvSpPr>
            <a:spLocks noGrp="1"/>
          </p:cNvSpPr>
          <p:nvPr>
            <p:ph idx="1"/>
          </p:nvPr>
        </p:nvSpPr>
        <p:spPr>
          <a:xfrm>
            <a:off x="247650" y="2181224"/>
            <a:ext cx="11544299" cy="4467225"/>
          </a:xfrm>
        </p:spPr>
        <p:txBody>
          <a:bodyPr>
            <a:normAutofit fontScale="92500" lnSpcReduction="10000"/>
          </a:bodyPr>
          <a:lstStyle/>
          <a:p>
            <a:pPr marL="0" indent="0">
              <a:lnSpc>
                <a:spcPct val="110000"/>
              </a:lnSpc>
              <a:buNone/>
            </a:pPr>
            <a:r>
              <a:rPr lang="sv-SE" dirty="0"/>
              <a:t>I denna lektion kommer vi att introducera det som kallas för Tanwiin (</a:t>
            </a:r>
            <a:r>
              <a:rPr lang="ar-SA" dirty="0"/>
              <a:t>تَنْوِيْن</a:t>
            </a:r>
            <a:r>
              <a:rPr lang="sv-SE" dirty="0"/>
              <a:t>), som är ett tecken som skrivs på ordets slut t.ex. </a:t>
            </a:r>
            <a:r>
              <a:rPr lang="ar-SA" dirty="0"/>
              <a:t>كِتَاْ</a:t>
            </a:r>
            <a:r>
              <a:rPr lang="ar-SA" dirty="0">
                <a:solidFill>
                  <a:schemeClr val="bg1"/>
                </a:solidFill>
              </a:rPr>
              <a:t>بٌ</a:t>
            </a:r>
            <a:r>
              <a:rPr lang="sv-SE" dirty="0">
                <a:solidFill>
                  <a:schemeClr val="bg1"/>
                </a:solidFill>
              </a:rPr>
              <a:t> </a:t>
            </a:r>
            <a:r>
              <a:rPr lang="sv-SE" dirty="0"/>
              <a:t>(bok). Tanwiin har en mycket viktig funktion i arabiskan. Om ett ord har en Tanwiin, så innebär det, rent generellt, att ordet är skrivet i obestämd form. </a:t>
            </a:r>
            <a:r>
              <a:rPr lang="ar-SA" sz="2600" dirty="0"/>
              <a:t>كِتَاْبٌ</a:t>
            </a:r>
            <a:r>
              <a:rPr lang="sv-SE" dirty="0"/>
              <a:t> betyder alltså ”en bok”, och inte ”boken”. Men eftersom fokuset i introduktionskursen begränsas till arabiska alfabetet, så kommer vi att fördjupa oss mer om detta i nästa kurs: Arabiska nivå 1.</a:t>
            </a:r>
          </a:p>
          <a:p>
            <a:pPr marL="0" indent="0">
              <a:buNone/>
            </a:pPr>
            <a:endParaRPr lang="sv-SE" dirty="0"/>
          </a:p>
          <a:p>
            <a:pPr marL="0" indent="0">
              <a:buNone/>
            </a:pPr>
            <a:r>
              <a:rPr lang="sv-SE" u="sng" dirty="0"/>
              <a:t>Det finns 3 olika </a:t>
            </a:r>
            <a:r>
              <a:rPr lang="sv-SE" i="1" u="sng" dirty="0"/>
              <a:t>Tanwiin</a:t>
            </a:r>
            <a:r>
              <a:rPr lang="sv-SE" dirty="0"/>
              <a:t>:</a:t>
            </a:r>
          </a:p>
          <a:p>
            <a:pPr marL="457200" indent="-457200">
              <a:buAutoNum type="arabicPeriod"/>
            </a:pPr>
            <a:r>
              <a:rPr lang="ar-SA" sz="3000" dirty="0"/>
              <a:t>ٌ</a:t>
            </a:r>
            <a:r>
              <a:rPr lang="sv-SE" dirty="0"/>
              <a:t> och uttalas ”on”</a:t>
            </a:r>
          </a:p>
          <a:p>
            <a:pPr marL="457200" indent="-457200">
              <a:buAutoNum type="arabicPeriod"/>
            </a:pPr>
            <a:r>
              <a:rPr lang="ar-SA" sz="3000" dirty="0"/>
              <a:t>ً</a:t>
            </a:r>
            <a:r>
              <a:rPr lang="sv-SE" dirty="0"/>
              <a:t> och uttalas ”an”</a:t>
            </a:r>
          </a:p>
          <a:p>
            <a:pPr marL="457200" indent="-457200">
              <a:buAutoNum type="arabicPeriod"/>
            </a:pPr>
            <a:r>
              <a:rPr lang="ar-SA" sz="3000" dirty="0"/>
              <a:t>ٍ</a:t>
            </a:r>
            <a:r>
              <a:rPr lang="sv-SE" dirty="0"/>
              <a:t> och uttalas ”in”.</a:t>
            </a:r>
          </a:p>
        </p:txBody>
      </p:sp>
      <p:sp>
        <p:nvSpPr>
          <p:cNvPr id="4" name="Platshållare för bildnummer 3">
            <a:extLst>
              <a:ext uri="{FF2B5EF4-FFF2-40B4-BE49-F238E27FC236}">
                <a16:creationId xmlns:a16="http://schemas.microsoft.com/office/drawing/2014/main" id="{EDE8AF87-3BD9-4D46-B55C-D7C06E181F9D}"/>
              </a:ext>
            </a:extLst>
          </p:cNvPr>
          <p:cNvSpPr>
            <a:spLocks noGrp="1"/>
          </p:cNvSpPr>
          <p:nvPr>
            <p:ph type="sldNum" sz="quarter" idx="12"/>
          </p:nvPr>
        </p:nvSpPr>
        <p:spPr/>
        <p:txBody>
          <a:bodyPr/>
          <a:lstStyle/>
          <a:p>
            <a:fld id="{177D6179-9D4F-9247-ABDE-D082469CF89C}" type="slidenum">
              <a:rPr lang="sv-SE" smtClean="0"/>
              <a:t>38</a:t>
            </a:fld>
            <a:endParaRPr lang="sv-SE"/>
          </a:p>
        </p:txBody>
      </p:sp>
      <p:sp>
        <p:nvSpPr>
          <p:cNvPr id="5" name="Rektangel: rundade hörn 4">
            <a:extLst>
              <a:ext uri="{FF2B5EF4-FFF2-40B4-BE49-F238E27FC236}">
                <a16:creationId xmlns:a16="http://schemas.microsoft.com/office/drawing/2014/main" id="{695DDC60-58D8-42EE-BD71-BF3345084B86}"/>
              </a:ext>
            </a:extLst>
          </p:cNvPr>
          <p:cNvSpPr/>
          <p:nvPr/>
        </p:nvSpPr>
        <p:spPr>
          <a:xfrm>
            <a:off x="4752975" y="4457700"/>
            <a:ext cx="7038974" cy="2190749"/>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Det som avgör vilken typ av </a:t>
            </a:r>
            <a:r>
              <a:rPr lang="sv-SE" i="1" dirty="0"/>
              <a:t>Tanwiin</a:t>
            </a:r>
            <a:r>
              <a:rPr lang="sv-SE" dirty="0"/>
              <a:t> ett visst ord ska ha är den grammatiska scenariot i meningen. Detta är dock något, som vi kommer att läras oss i nästa kurs. I denna kurs behöver vi bara lära oss vad </a:t>
            </a:r>
            <a:r>
              <a:rPr lang="sv-SE" i="1" dirty="0"/>
              <a:t>Tanwiin</a:t>
            </a:r>
            <a:r>
              <a:rPr lang="sv-SE" dirty="0"/>
              <a:t> är för något och hur den skrivs och uttalas. Observera att </a:t>
            </a:r>
            <a:r>
              <a:rPr lang="sv-SE" i="1" dirty="0"/>
              <a:t>Tanwiin</a:t>
            </a:r>
            <a:r>
              <a:rPr lang="sv-SE" dirty="0"/>
              <a:t> i själva verket är 2 </a:t>
            </a:r>
            <a:r>
              <a:rPr lang="sv-SE" i="1" dirty="0"/>
              <a:t>Harakaat</a:t>
            </a:r>
            <a:r>
              <a:rPr lang="sv-SE" dirty="0"/>
              <a:t> i hopskrivna. </a:t>
            </a:r>
          </a:p>
        </p:txBody>
      </p:sp>
      <p:sp>
        <p:nvSpPr>
          <p:cNvPr id="6" name="Pil: höger 5">
            <a:extLst>
              <a:ext uri="{FF2B5EF4-FFF2-40B4-BE49-F238E27FC236}">
                <a16:creationId xmlns:a16="http://schemas.microsoft.com/office/drawing/2014/main" id="{4280EA1B-323C-486A-B0A6-6678C6E0E286}"/>
              </a:ext>
            </a:extLst>
          </p:cNvPr>
          <p:cNvSpPr/>
          <p:nvPr/>
        </p:nvSpPr>
        <p:spPr>
          <a:xfrm>
            <a:off x="3495675" y="5272463"/>
            <a:ext cx="1047750" cy="561222"/>
          </a:xfrm>
          <a:prstGeom prst="rightArrow">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41574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21D15B82-A286-46A6-81AE-376F066150EE}"/>
              </a:ext>
            </a:extLst>
          </p:cNvPr>
          <p:cNvSpPr>
            <a:spLocks noGrp="1"/>
          </p:cNvSpPr>
          <p:nvPr>
            <p:ph type="ctrTitle"/>
          </p:nvPr>
        </p:nvSpPr>
        <p:spPr/>
        <p:txBody>
          <a:bodyPr/>
          <a:lstStyle/>
          <a:p>
            <a:r>
              <a:rPr lang="sv-SE" dirty="0"/>
              <a:t>Lektion 12</a:t>
            </a:r>
          </a:p>
        </p:txBody>
      </p:sp>
      <p:sp>
        <p:nvSpPr>
          <p:cNvPr id="6" name="Underrubrik 5">
            <a:extLst>
              <a:ext uri="{FF2B5EF4-FFF2-40B4-BE49-F238E27FC236}">
                <a16:creationId xmlns:a16="http://schemas.microsoft.com/office/drawing/2014/main" id="{E81C072A-0B63-47FA-8773-F736C6FDB6AE}"/>
              </a:ext>
            </a:extLst>
          </p:cNvPr>
          <p:cNvSpPr>
            <a:spLocks noGrp="1"/>
          </p:cNvSpPr>
          <p:nvPr>
            <p:ph type="subTitle" idx="1"/>
          </p:nvPr>
        </p:nvSpPr>
        <p:spPr/>
        <p:txBody>
          <a:bodyPr/>
          <a:lstStyle/>
          <a:p>
            <a:r>
              <a:rPr lang="sv-SE" i="1" dirty="0"/>
              <a:t> </a:t>
            </a:r>
            <a:r>
              <a:rPr lang="sv-SE" i="1" dirty="0" err="1"/>
              <a:t>Sokoon</a:t>
            </a:r>
            <a:r>
              <a:rPr lang="sv-SE" i="1" dirty="0"/>
              <a:t> </a:t>
            </a:r>
            <a:r>
              <a:rPr lang="sv-SE" sz="2400" i="1" dirty="0"/>
              <a:t>(</a:t>
            </a:r>
            <a:r>
              <a:rPr lang="ar-SA" sz="2800" i="1" dirty="0"/>
              <a:t>ْ</a:t>
            </a:r>
            <a:r>
              <a:rPr lang="sv-SE" sz="2400" i="1" dirty="0"/>
              <a:t>)</a:t>
            </a:r>
            <a:endParaRPr lang="sv-SE" i="1" dirty="0"/>
          </a:p>
          <a:p>
            <a:r>
              <a:rPr lang="sv-SE" i="1" dirty="0"/>
              <a:t>s.91-98</a:t>
            </a:r>
          </a:p>
        </p:txBody>
      </p:sp>
      <p:sp>
        <p:nvSpPr>
          <p:cNvPr id="4" name="Platshållare för bildnummer 3">
            <a:extLst>
              <a:ext uri="{FF2B5EF4-FFF2-40B4-BE49-F238E27FC236}">
                <a16:creationId xmlns:a16="http://schemas.microsoft.com/office/drawing/2014/main" id="{E65930EE-5344-4141-9CEE-670685EB29C2}"/>
              </a:ext>
            </a:extLst>
          </p:cNvPr>
          <p:cNvSpPr>
            <a:spLocks noGrp="1"/>
          </p:cNvSpPr>
          <p:nvPr>
            <p:ph type="sldNum" sz="quarter" idx="12"/>
          </p:nvPr>
        </p:nvSpPr>
        <p:spPr/>
        <p:txBody>
          <a:bodyPr/>
          <a:lstStyle/>
          <a:p>
            <a:fld id="{177D6179-9D4F-9247-ABDE-D082469CF89C}" type="slidenum">
              <a:rPr lang="sv-SE" smtClean="0"/>
              <a:t>39</a:t>
            </a:fld>
            <a:endParaRPr lang="sv-SE"/>
          </a:p>
        </p:txBody>
      </p:sp>
    </p:spTree>
    <p:extLst>
      <p:ext uri="{BB962C8B-B14F-4D97-AF65-F5344CB8AC3E}">
        <p14:creationId xmlns:p14="http://schemas.microsoft.com/office/powerpoint/2010/main" val="2497925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A8C4BA-90FB-46AB-9437-ADCC97C2C82C}"/>
              </a:ext>
            </a:extLst>
          </p:cNvPr>
          <p:cNvSpPr>
            <a:spLocks noGrp="1"/>
          </p:cNvSpPr>
          <p:nvPr>
            <p:ph type="title"/>
          </p:nvPr>
        </p:nvSpPr>
        <p:spPr/>
        <p:txBody>
          <a:bodyPr/>
          <a:lstStyle/>
          <a:p>
            <a:r>
              <a:rPr lang="sv-SE" dirty="0"/>
              <a:t>Kursens mål</a:t>
            </a:r>
          </a:p>
        </p:txBody>
      </p:sp>
      <p:sp>
        <p:nvSpPr>
          <p:cNvPr id="3" name="Platshållare för innehåll 2">
            <a:extLst>
              <a:ext uri="{FF2B5EF4-FFF2-40B4-BE49-F238E27FC236}">
                <a16:creationId xmlns:a16="http://schemas.microsoft.com/office/drawing/2014/main" id="{25AAA856-E73E-48B0-A873-67B90FB2FC65}"/>
              </a:ext>
            </a:extLst>
          </p:cNvPr>
          <p:cNvSpPr>
            <a:spLocks noGrp="1"/>
          </p:cNvSpPr>
          <p:nvPr>
            <p:ph idx="1"/>
          </p:nvPr>
        </p:nvSpPr>
        <p:spPr>
          <a:xfrm>
            <a:off x="231006" y="2036192"/>
            <a:ext cx="11646767" cy="4354983"/>
          </a:xfrm>
        </p:spPr>
        <p:txBody>
          <a:bodyPr>
            <a:normAutofit fontScale="92500" lnSpcReduction="10000"/>
          </a:bodyPr>
          <a:lstStyle/>
          <a:p>
            <a:pPr marL="0" indent="0">
              <a:lnSpc>
                <a:spcPct val="110000"/>
              </a:lnSpc>
              <a:buNone/>
            </a:pPr>
            <a:r>
              <a:rPr lang="sv-SE" sz="2000" dirty="0"/>
              <a:t>Att studera arabiska kan kännas främmande, och svårt för en svensk. Speciellt då arabiskan har så mycket skillnader med det svenska språket. Men trots det är det egentligen inte så svårt som man tror. Det gäller bara att få rätt nycklar.</a:t>
            </a:r>
          </a:p>
          <a:p>
            <a:pPr marL="0" indent="0">
              <a:lnSpc>
                <a:spcPct val="110000"/>
              </a:lnSpc>
              <a:buNone/>
            </a:pPr>
            <a:endParaRPr lang="sv-SE" sz="900" dirty="0"/>
          </a:p>
          <a:p>
            <a:pPr marL="0" indent="0">
              <a:lnSpc>
                <a:spcPct val="110000"/>
              </a:lnSpc>
              <a:buNone/>
            </a:pPr>
            <a:r>
              <a:rPr lang="sv-SE" sz="2000" u="sng" dirty="0"/>
              <a:t>Vår ambition med denna kurs är att se till att varje elev ska uppnå 3 huvudmål</a:t>
            </a:r>
            <a:r>
              <a:rPr lang="sv-SE" sz="2000" dirty="0"/>
              <a:t>:</a:t>
            </a:r>
          </a:p>
          <a:p>
            <a:pPr marL="457200" indent="-457200">
              <a:lnSpc>
                <a:spcPct val="110000"/>
              </a:lnSpc>
              <a:buFont typeface="+mj-lt"/>
              <a:buAutoNum type="arabicPeriod"/>
            </a:pPr>
            <a:r>
              <a:rPr lang="sv-SE" sz="2000" dirty="0"/>
              <a:t>Lära sig att läsa och skriva alfabetet på en grundläggande nivå.</a:t>
            </a:r>
          </a:p>
          <a:p>
            <a:pPr marL="457200" indent="-457200">
              <a:lnSpc>
                <a:spcPct val="110000"/>
              </a:lnSpc>
              <a:buFont typeface="+mj-lt"/>
              <a:buAutoNum type="arabicPeriod"/>
            </a:pPr>
            <a:r>
              <a:rPr lang="sv-SE" sz="2000" dirty="0"/>
              <a:t>Kunna läsa Koranen med korrekt uttal och enklare hadither</a:t>
            </a:r>
            <a:r>
              <a:rPr lang="sv-SE" sz="2000" baseline="50000" dirty="0">
                <a:solidFill>
                  <a:schemeClr val="bg1"/>
                </a:solidFill>
              </a:rPr>
              <a:t>1</a:t>
            </a:r>
            <a:r>
              <a:rPr lang="sv-SE" sz="2000" dirty="0"/>
              <a:t>.</a:t>
            </a:r>
          </a:p>
          <a:p>
            <a:pPr marL="457200" indent="-457200">
              <a:lnSpc>
                <a:spcPct val="110000"/>
              </a:lnSpc>
              <a:buFont typeface="+mj-lt"/>
              <a:buAutoNum type="arabicPeriod"/>
            </a:pPr>
            <a:r>
              <a:rPr lang="sv-SE" sz="2000" dirty="0"/>
              <a:t>Kunna gå vidare till nästa nivå ”Arabiska nivå 1”, för att lära sig grammatik, ordförråd, och dialog, eller motsvarande kurs/bok.</a:t>
            </a:r>
          </a:p>
          <a:p>
            <a:pPr marL="0" indent="0">
              <a:lnSpc>
                <a:spcPct val="110000"/>
              </a:lnSpc>
              <a:buNone/>
            </a:pPr>
            <a:endParaRPr lang="sv-SE" sz="600" dirty="0"/>
          </a:p>
          <a:p>
            <a:pPr marL="0" indent="0">
              <a:lnSpc>
                <a:spcPct val="110000"/>
              </a:lnSpc>
              <a:buNone/>
            </a:pPr>
            <a:r>
              <a:rPr lang="sv-SE" sz="2200" dirty="0"/>
              <a:t>För att nå dit måste man ha förstått det arabiska alfabetet, kunna sätta ihop bokstäverna, och uttala korrekt vid läsning. </a:t>
            </a:r>
          </a:p>
          <a:p>
            <a:pPr marL="0" indent="0">
              <a:lnSpc>
                <a:spcPct val="110000"/>
              </a:lnSpc>
              <a:buNone/>
            </a:pPr>
            <a:endParaRPr lang="sv-SE" dirty="0"/>
          </a:p>
        </p:txBody>
      </p:sp>
      <p:sp>
        <p:nvSpPr>
          <p:cNvPr id="5" name="Platshållare för sidfot 4">
            <a:extLst>
              <a:ext uri="{FF2B5EF4-FFF2-40B4-BE49-F238E27FC236}">
                <a16:creationId xmlns:a16="http://schemas.microsoft.com/office/drawing/2014/main" id="{827A091C-EE7A-4FF7-A35C-9EE2C2B4D16A}"/>
              </a:ext>
            </a:extLst>
          </p:cNvPr>
          <p:cNvSpPr>
            <a:spLocks noGrp="1"/>
          </p:cNvSpPr>
          <p:nvPr>
            <p:ph type="ftr" sz="quarter" idx="11"/>
          </p:nvPr>
        </p:nvSpPr>
        <p:spPr>
          <a:xfrm>
            <a:off x="231006" y="6391175"/>
            <a:ext cx="7789044" cy="466825"/>
          </a:xfrm>
          <a:prstGeom prst="rect">
            <a:avLst/>
          </a:prstGeom>
        </p:spPr>
        <p:txBody>
          <a:bodyPr/>
          <a:lstStyle/>
          <a:p>
            <a:r>
              <a:rPr lang="sv-SE" sz="1000" dirty="0">
                <a:solidFill>
                  <a:schemeClr val="bg1"/>
                </a:solidFill>
              </a:rPr>
              <a:t>1</a:t>
            </a:r>
            <a:r>
              <a:rPr lang="sv-SE" sz="1200" dirty="0"/>
              <a:t>. Hadither är dokumenterade informationskällor </a:t>
            </a:r>
            <a:r>
              <a:rPr lang="sv-SE" sz="1200" i="1" dirty="0"/>
              <a:t>kring det som Profeten Muhammads (frid och välsignelser vare med honom) rapporterat i form av tal, handling, bekräftande eller egenskap.</a:t>
            </a:r>
            <a:endParaRPr lang="sv-SE" sz="1200" dirty="0"/>
          </a:p>
        </p:txBody>
      </p:sp>
      <p:cxnSp>
        <p:nvCxnSpPr>
          <p:cNvPr id="7" name="Rak koppling 6">
            <a:extLst>
              <a:ext uri="{FF2B5EF4-FFF2-40B4-BE49-F238E27FC236}">
                <a16:creationId xmlns:a16="http://schemas.microsoft.com/office/drawing/2014/main" id="{86F8FA81-B909-45A5-A7D2-5992922585C8}"/>
              </a:ext>
            </a:extLst>
          </p:cNvPr>
          <p:cNvCxnSpPr>
            <a:cxnSpLocks/>
          </p:cNvCxnSpPr>
          <p:nvPr/>
        </p:nvCxnSpPr>
        <p:spPr>
          <a:xfrm flipH="1">
            <a:off x="19540" y="6295925"/>
            <a:ext cx="12168000" cy="0"/>
          </a:xfrm>
          <a:prstGeom prst="line">
            <a:avLst/>
          </a:prstGeom>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999476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CC60FE-835F-4D1C-90CC-42ED9AB57B5B}"/>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1805C2E1-FA58-42C3-AFAB-DEA9F4D6B7FA}"/>
              </a:ext>
            </a:extLst>
          </p:cNvPr>
          <p:cNvSpPr>
            <a:spLocks noGrp="1"/>
          </p:cNvSpPr>
          <p:nvPr>
            <p:ph idx="1"/>
          </p:nvPr>
        </p:nvSpPr>
        <p:spPr>
          <a:xfrm>
            <a:off x="238125" y="2124074"/>
            <a:ext cx="11645481" cy="4562475"/>
          </a:xfrm>
        </p:spPr>
        <p:txBody>
          <a:bodyPr/>
          <a:lstStyle/>
          <a:p>
            <a:pPr marL="0" indent="0">
              <a:buNone/>
            </a:pPr>
            <a:r>
              <a:rPr lang="sv-SE" dirty="0"/>
              <a:t>På lektion 12 kommer vi att lära oss att uttala bokstäver som har en </a:t>
            </a:r>
            <a:r>
              <a:rPr lang="sv-SE" dirty="0" err="1"/>
              <a:t>Sokoon</a:t>
            </a:r>
            <a:r>
              <a:rPr lang="sv-SE" dirty="0"/>
              <a:t> (</a:t>
            </a:r>
            <a:r>
              <a:rPr lang="ar-SA" sz="3200" dirty="0"/>
              <a:t>ْ</a:t>
            </a:r>
            <a:r>
              <a:rPr lang="sv-SE" dirty="0"/>
              <a:t>) på sig och inte Harakaat. Vad är skillnaden mellan Harakaat och </a:t>
            </a:r>
            <a:r>
              <a:rPr lang="sv-SE" dirty="0" err="1"/>
              <a:t>Sokoon</a:t>
            </a:r>
            <a:r>
              <a:rPr lang="sv-SE" dirty="0"/>
              <a:t>?</a:t>
            </a:r>
          </a:p>
          <a:p>
            <a:pPr marL="0" indent="0">
              <a:buNone/>
            </a:pPr>
            <a:r>
              <a:rPr lang="sv-SE" dirty="0"/>
              <a:t>När vi uttalar Harakaat, så uttalar vi dels själva </a:t>
            </a:r>
            <a:r>
              <a:rPr lang="sv-SE" dirty="0">
                <a:solidFill>
                  <a:schemeClr val="bg1"/>
                </a:solidFill>
              </a:rPr>
              <a:t>bokstaven</a:t>
            </a:r>
            <a:r>
              <a:rPr lang="sv-SE" dirty="0"/>
              <a:t> och dels ”</a:t>
            </a:r>
            <a:r>
              <a:rPr lang="sv-SE" dirty="0" err="1">
                <a:solidFill>
                  <a:srgbClr val="FFFF00"/>
                </a:solidFill>
              </a:rPr>
              <a:t>Harakahn</a:t>
            </a:r>
            <a:r>
              <a:rPr lang="sv-SE" dirty="0"/>
              <a:t>” t.ex. </a:t>
            </a:r>
            <a:r>
              <a:rPr lang="ar-SA" dirty="0"/>
              <a:t>نُ</a:t>
            </a:r>
            <a:r>
              <a:rPr lang="sv-SE" dirty="0"/>
              <a:t> uttalas </a:t>
            </a:r>
            <a:r>
              <a:rPr lang="sv-SE" dirty="0">
                <a:solidFill>
                  <a:schemeClr val="bg1"/>
                </a:solidFill>
              </a:rPr>
              <a:t>N</a:t>
            </a:r>
            <a:r>
              <a:rPr lang="sv-SE" dirty="0"/>
              <a:t> + </a:t>
            </a:r>
            <a:r>
              <a:rPr lang="sv-SE" dirty="0">
                <a:solidFill>
                  <a:srgbClr val="FFFF00"/>
                </a:solidFill>
              </a:rPr>
              <a:t>O. </a:t>
            </a:r>
            <a:r>
              <a:rPr lang="sv-SE" dirty="0"/>
              <a:t>Men om bokstaven istället har en </a:t>
            </a:r>
            <a:r>
              <a:rPr lang="sv-SE" dirty="0" err="1"/>
              <a:t>Sokoon</a:t>
            </a:r>
            <a:r>
              <a:rPr lang="sv-SE" dirty="0"/>
              <a:t> så uttalas </a:t>
            </a:r>
            <a:r>
              <a:rPr lang="sv-SE" u="sng" dirty="0"/>
              <a:t>endast </a:t>
            </a:r>
            <a:r>
              <a:rPr lang="sv-SE" dirty="0"/>
              <a:t>bokstaven och låser tungan t.ex. </a:t>
            </a:r>
            <a:r>
              <a:rPr lang="ar-SA" dirty="0">
                <a:solidFill>
                  <a:srgbClr val="0070C0"/>
                </a:solidFill>
              </a:rPr>
              <a:t>مُ</a:t>
            </a:r>
            <a:r>
              <a:rPr lang="ar-SA" dirty="0">
                <a:solidFill>
                  <a:srgbClr val="FF0000"/>
                </a:solidFill>
              </a:rPr>
              <a:t>نْ</a:t>
            </a:r>
            <a:r>
              <a:rPr lang="sv-SE" dirty="0"/>
              <a:t> uttalas </a:t>
            </a:r>
            <a:r>
              <a:rPr lang="sv-SE" dirty="0">
                <a:solidFill>
                  <a:srgbClr val="0070C0"/>
                </a:solidFill>
              </a:rPr>
              <a:t>Mo</a:t>
            </a:r>
            <a:r>
              <a:rPr lang="sv-SE" dirty="0">
                <a:solidFill>
                  <a:srgbClr val="FF0000"/>
                </a:solidFill>
              </a:rPr>
              <a:t>n</a:t>
            </a:r>
            <a:r>
              <a:rPr lang="sv-SE" dirty="0"/>
              <a:t>. </a:t>
            </a:r>
          </a:p>
          <a:p>
            <a:pPr marL="0" indent="0">
              <a:buNone/>
            </a:pPr>
            <a:endParaRPr lang="sv-SE" dirty="0"/>
          </a:p>
          <a:p>
            <a:pPr marL="0" indent="0">
              <a:buNone/>
            </a:pPr>
            <a:r>
              <a:rPr lang="sv-SE" dirty="0" err="1"/>
              <a:t>Sokoon</a:t>
            </a:r>
            <a:r>
              <a:rPr lang="sv-SE" dirty="0"/>
              <a:t> skrivs aldrig på den första bokstaven i ett ord eftersom det försvårar uttalet. Vi kan alltså inte säga </a:t>
            </a:r>
            <a:r>
              <a:rPr lang="ar-SA" dirty="0"/>
              <a:t>نْكَ</a:t>
            </a:r>
            <a:r>
              <a:rPr lang="sv-SE" dirty="0"/>
              <a:t>.</a:t>
            </a:r>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10E84254-9A5D-4448-A9B0-7ABEE5E86AE2}"/>
              </a:ext>
            </a:extLst>
          </p:cNvPr>
          <p:cNvSpPr>
            <a:spLocks noGrp="1"/>
          </p:cNvSpPr>
          <p:nvPr>
            <p:ph type="sldNum" sz="quarter" idx="12"/>
          </p:nvPr>
        </p:nvSpPr>
        <p:spPr/>
        <p:txBody>
          <a:bodyPr/>
          <a:lstStyle/>
          <a:p>
            <a:fld id="{177D6179-9D4F-9247-ABDE-D082469CF89C}" type="slidenum">
              <a:rPr lang="sv-SE" smtClean="0"/>
              <a:t>40</a:t>
            </a:fld>
            <a:endParaRPr lang="sv-SE"/>
          </a:p>
        </p:txBody>
      </p:sp>
      <p:sp>
        <p:nvSpPr>
          <p:cNvPr id="5" name="Rektangel: rundade hörn 4">
            <a:extLst>
              <a:ext uri="{FF2B5EF4-FFF2-40B4-BE49-F238E27FC236}">
                <a16:creationId xmlns:a16="http://schemas.microsoft.com/office/drawing/2014/main" id="{6C585145-B896-4192-8DFC-8320D59CD8B1}"/>
              </a:ext>
            </a:extLst>
          </p:cNvPr>
          <p:cNvSpPr/>
          <p:nvPr/>
        </p:nvSpPr>
        <p:spPr>
          <a:xfrm>
            <a:off x="6591301" y="5124450"/>
            <a:ext cx="4797006" cy="1562099"/>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Denna lektion kan vara lite knepig att förstå rent teoretiskt, men när vi förklarar </a:t>
            </a:r>
            <a:r>
              <a:rPr lang="sv-SE" dirty="0" err="1"/>
              <a:t>sokoon</a:t>
            </a:r>
            <a:r>
              <a:rPr lang="sv-SE" dirty="0"/>
              <a:t> i det praktiska momentet i boken, så kommer det att klarna.</a:t>
            </a:r>
          </a:p>
        </p:txBody>
      </p:sp>
    </p:spTree>
    <p:extLst>
      <p:ext uri="{BB962C8B-B14F-4D97-AF65-F5344CB8AC3E}">
        <p14:creationId xmlns:p14="http://schemas.microsoft.com/office/powerpoint/2010/main" val="725042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D3CF5EA-0CD3-4AFA-871C-F6CFAAE705BE}"/>
              </a:ext>
            </a:extLst>
          </p:cNvPr>
          <p:cNvSpPr>
            <a:spLocks noGrp="1"/>
          </p:cNvSpPr>
          <p:nvPr>
            <p:ph type="ctrTitle"/>
          </p:nvPr>
        </p:nvSpPr>
        <p:spPr/>
        <p:txBody>
          <a:bodyPr/>
          <a:lstStyle/>
          <a:p>
            <a:r>
              <a:rPr lang="sv-SE" dirty="0"/>
              <a:t>Lektion 13</a:t>
            </a:r>
          </a:p>
        </p:txBody>
      </p:sp>
      <p:sp>
        <p:nvSpPr>
          <p:cNvPr id="6" name="Underrubrik 5">
            <a:extLst>
              <a:ext uri="{FF2B5EF4-FFF2-40B4-BE49-F238E27FC236}">
                <a16:creationId xmlns:a16="http://schemas.microsoft.com/office/drawing/2014/main" id="{4D3F69FE-372D-468C-8707-80ABA46ABAAE}"/>
              </a:ext>
            </a:extLst>
          </p:cNvPr>
          <p:cNvSpPr>
            <a:spLocks noGrp="1"/>
          </p:cNvSpPr>
          <p:nvPr>
            <p:ph type="subTitle" idx="1"/>
          </p:nvPr>
        </p:nvSpPr>
        <p:spPr/>
        <p:txBody>
          <a:bodyPr/>
          <a:lstStyle/>
          <a:p>
            <a:r>
              <a:rPr lang="sv-SE" dirty="0"/>
              <a:t>Qalqalah</a:t>
            </a:r>
          </a:p>
          <a:p>
            <a:r>
              <a:rPr lang="sv-SE" dirty="0"/>
              <a:t>s. 99-109</a:t>
            </a:r>
          </a:p>
        </p:txBody>
      </p:sp>
      <p:sp>
        <p:nvSpPr>
          <p:cNvPr id="4" name="Platshållare för bildnummer 3">
            <a:extLst>
              <a:ext uri="{FF2B5EF4-FFF2-40B4-BE49-F238E27FC236}">
                <a16:creationId xmlns:a16="http://schemas.microsoft.com/office/drawing/2014/main" id="{FCFD0AD6-E2C3-4D91-80DB-96A6363B89C7}"/>
              </a:ext>
            </a:extLst>
          </p:cNvPr>
          <p:cNvSpPr>
            <a:spLocks noGrp="1"/>
          </p:cNvSpPr>
          <p:nvPr>
            <p:ph type="sldNum" sz="quarter" idx="12"/>
          </p:nvPr>
        </p:nvSpPr>
        <p:spPr/>
        <p:txBody>
          <a:bodyPr/>
          <a:lstStyle/>
          <a:p>
            <a:fld id="{177D6179-9D4F-9247-ABDE-D082469CF89C}" type="slidenum">
              <a:rPr lang="sv-SE" smtClean="0"/>
              <a:t>41</a:t>
            </a:fld>
            <a:endParaRPr lang="sv-SE"/>
          </a:p>
        </p:txBody>
      </p:sp>
    </p:spTree>
    <p:extLst>
      <p:ext uri="{BB962C8B-B14F-4D97-AF65-F5344CB8AC3E}">
        <p14:creationId xmlns:p14="http://schemas.microsoft.com/office/powerpoint/2010/main" val="34548026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780BE-7D02-448C-A1C6-2C08A788A317}"/>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B770E390-424B-44B9-A7E9-3E86EF91737C}"/>
              </a:ext>
            </a:extLst>
          </p:cNvPr>
          <p:cNvSpPr>
            <a:spLocks noGrp="1"/>
          </p:cNvSpPr>
          <p:nvPr>
            <p:ph idx="1"/>
          </p:nvPr>
        </p:nvSpPr>
        <p:spPr>
          <a:xfrm>
            <a:off x="314325" y="2181224"/>
            <a:ext cx="11449050" cy="4352925"/>
          </a:xfrm>
        </p:spPr>
        <p:txBody>
          <a:bodyPr>
            <a:normAutofit fontScale="85000" lnSpcReduction="10000"/>
          </a:bodyPr>
          <a:lstStyle/>
          <a:p>
            <a:pPr marL="0" indent="0">
              <a:lnSpc>
                <a:spcPct val="100000"/>
              </a:lnSpc>
              <a:buNone/>
            </a:pPr>
            <a:r>
              <a:rPr lang="sv-SE" dirty="0"/>
              <a:t>Det finns något som kallas för </a:t>
            </a:r>
            <a:r>
              <a:rPr lang="sv-SE" i="1" dirty="0"/>
              <a:t>Tajwiid</a:t>
            </a:r>
            <a:r>
              <a:rPr lang="sv-SE" dirty="0"/>
              <a:t> (</a:t>
            </a:r>
            <a:r>
              <a:rPr lang="ar-SA" dirty="0"/>
              <a:t>تَجْوِيْد</a:t>
            </a:r>
            <a:r>
              <a:rPr lang="sv-SE" dirty="0"/>
              <a:t>), som kortfattat kan förklaras som: </a:t>
            </a:r>
          </a:p>
          <a:p>
            <a:pPr marL="0" indent="0">
              <a:lnSpc>
                <a:spcPct val="100000"/>
              </a:lnSpc>
              <a:buNone/>
            </a:pPr>
            <a:r>
              <a:rPr lang="sv-SE" dirty="0"/>
              <a:t>Konsten att recitera Koranen med perfektion, </a:t>
            </a:r>
            <a:r>
              <a:rPr lang="ar-SA" dirty="0"/>
              <a:t>إحْسان</a:t>
            </a:r>
            <a:r>
              <a:rPr lang="sv-SE" dirty="0"/>
              <a:t>. I denna kurs kommer vi att lära oss olika aspekter av </a:t>
            </a:r>
            <a:r>
              <a:rPr lang="sv-SE" dirty="0" err="1"/>
              <a:t>Tajwiid</a:t>
            </a:r>
            <a:r>
              <a:rPr lang="sv-SE" dirty="0"/>
              <a:t>-regler utan att fördjupa oss för mycket eftersom kursens nisch är främst arabiskan. </a:t>
            </a:r>
          </a:p>
          <a:p>
            <a:pPr marL="0" indent="0">
              <a:lnSpc>
                <a:spcPct val="100000"/>
              </a:lnSpc>
              <a:buNone/>
            </a:pPr>
            <a:r>
              <a:rPr lang="sv-SE" dirty="0"/>
              <a:t>Kan man arabiska blir det betydligt lättare att lära sig recitera Koranen eftersom Koranens </a:t>
            </a:r>
            <a:r>
              <a:rPr lang="sv-SE" dirty="0" err="1"/>
              <a:t>orginalform</a:t>
            </a:r>
            <a:r>
              <a:rPr lang="sv-SE" dirty="0"/>
              <a:t> är skriven på arabiska i dess grundform och språkliga principer, men det måste också poängteras att Koranrecitationen har en unik stil, som kan skilja sig från ”vanlig” arabiska. </a:t>
            </a:r>
            <a:endParaRPr lang="ar-SA" dirty="0"/>
          </a:p>
          <a:p>
            <a:pPr marL="0" indent="0">
              <a:lnSpc>
                <a:spcPct val="100000"/>
              </a:lnSpc>
              <a:buNone/>
            </a:pPr>
            <a:r>
              <a:rPr lang="sv-SE" dirty="0"/>
              <a:t>I den här lektionen lär vi oss hur man uttalar koranverser, som innehåller </a:t>
            </a:r>
            <a:r>
              <a:rPr lang="sv-SE" i="1" dirty="0"/>
              <a:t>Qalqalah</a:t>
            </a:r>
            <a:r>
              <a:rPr lang="sv-SE" dirty="0"/>
              <a:t>. Anledningen till varför vi tar upp det nu är eftersom att </a:t>
            </a:r>
            <a:r>
              <a:rPr lang="sv-SE" i="1" dirty="0"/>
              <a:t>Qalqalah</a:t>
            </a:r>
            <a:r>
              <a:rPr lang="sv-SE" dirty="0"/>
              <a:t> det har en koppling med </a:t>
            </a:r>
            <a:r>
              <a:rPr lang="sv-SE" dirty="0" err="1"/>
              <a:t>Sukuun</a:t>
            </a:r>
            <a:r>
              <a:rPr lang="sv-SE" dirty="0"/>
              <a:t>, som vi lärt oss i tidigare lektionen och som vi också kommer att repetera nu.</a:t>
            </a:r>
          </a:p>
          <a:p>
            <a:pPr marL="0" indent="0">
              <a:lnSpc>
                <a:spcPct val="100000"/>
              </a:lnSpc>
              <a:buNone/>
            </a:pPr>
            <a:endParaRPr lang="sv-SE" dirty="0"/>
          </a:p>
          <a:p>
            <a:pPr marL="0" indent="0">
              <a:lnSpc>
                <a:spcPct val="100000"/>
              </a:lnSpc>
              <a:buNone/>
            </a:pPr>
            <a:r>
              <a:rPr lang="sv-SE" dirty="0"/>
              <a:t>Så vad innebär egentligen </a:t>
            </a:r>
            <a:r>
              <a:rPr lang="sv-SE" i="1" dirty="0"/>
              <a:t>Qalqalah</a:t>
            </a:r>
            <a:r>
              <a:rPr lang="sv-SE" dirty="0"/>
              <a:t> (</a:t>
            </a:r>
            <a:r>
              <a:rPr lang="ar-SA" sz="2600" dirty="0"/>
              <a:t>الْقَلْقَلَة</a:t>
            </a:r>
            <a:r>
              <a:rPr lang="sv-SE" dirty="0"/>
              <a:t>)? </a:t>
            </a:r>
          </a:p>
        </p:txBody>
      </p:sp>
      <p:sp>
        <p:nvSpPr>
          <p:cNvPr id="4" name="Platshållare för bildnummer 3">
            <a:extLst>
              <a:ext uri="{FF2B5EF4-FFF2-40B4-BE49-F238E27FC236}">
                <a16:creationId xmlns:a16="http://schemas.microsoft.com/office/drawing/2014/main" id="{E1897E55-76A4-4872-A717-35D696B25A55}"/>
              </a:ext>
            </a:extLst>
          </p:cNvPr>
          <p:cNvSpPr>
            <a:spLocks noGrp="1"/>
          </p:cNvSpPr>
          <p:nvPr>
            <p:ph type="sldNum" sz="quarter" idx="12"/>
          </p:nvPr>
        </p:nvSpPr>
        <p:spPr/>
        <p:txBody>
          <a:bodyPr/>
          <a:lstStyle/>
          <a:p>
            <a:fld id="{177D6179-9D4F-9247-ABDE-D082469CF89C}" type="slidenum">
              <a:rPr lang="sv-SE" smtClean="0"/>
              <a:t>42</a:t>
            </a:fld>
            <a:endParaRPr lang="sv-SE"/>
          </a:p>
        </p:txBody>
      </p:sp>
    </p:spTree>
    <p:extLst>
      <p:ext uri="{BB962C8B-B14F-4D97-AF65-F5344CB8AC3E}">
        <p14:creationId xmlns:p14="http://schemas.microsoft.com/office/powerpoint/2010/main" val="3149746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780BE-7D02-448C-A1C6-2C08A788A317}"/>
              </a:ext>
            </a:extLst>
          </p:cNvPr>
          <p:cNvSpPr>
            <a:spLocks noGrp="1"/>
          </p:cNvSpPr>
          <p:nvPr>
            <p:ph type="title"/>
          </p:nvPr>
        </p:nvSpPr>
        <p:spPr/>
        <p:txBody>
          <a:bodyPr/>
          <a:lstStyle/>
          <a:p>
            <a:r>
              <a:rPr lang="sv-SE" dirty="0"/>
              <a:t>Qalqalah (1a)</a:t>
            </a:r>
          </a:p>
        </p:txBody>
      </p:sp>
      <p:sp>
        <p:nvSpPr>
          <p:cNvPr id="3" name="Platshållare för innehåll 2">
            <a:extLst>
              <a:ext uri="{FF2B5EF4-FFF2-40B4-BE49-F238E27FC236}">
                <a16:creationId xmlns:a16="http://schemas.microsoft.com/office/drawing/2014/main" id="{B770E390-424B-44B9-A7E9-3E86EF91737C}"/>
              </a:ext>
            </a:extLst>
          </p:cNvPr>
          <p:cNvSpPr>
            <a:spLocks noGrp="1"/>
          </p:cNvSpPr>
          <p:nvPr>
            <p:ph idx="1"/>
          </p:nvPr>
        </p:nvSpPr>
        <p:spPr>
          <a:xfrm>
            <a:off x="314325" y="2181224"/>
            <a:ext cx="11449050" cy="4352925"/>
          </a:xfrm>
        </p:spPr>
        <p:txBody>
          <a:bodyPr>
            <a:normAutofit/>
          </a:bodyPr>
          <a:lstStyle/>
          <a:p>
            <a:pPr marL="0" indent="0">
              <a:lnSpc>
                <a:spcPct val="100000"/>
              </a:lnSpc>
              <a:buNone/>
            </a:pPr>
            <a:r>
              <a:rPr lang="sv-SE" dirty="0"/>
              <a:t>Qalqalah är att man lägger en </a:t>
            </a:r>
            <a:r>
              <a:rPr lang="sv-SE" b="1" dirty="0"/>
              <a:t>extra stark</a:t>
            </a:r>
            <a:r>
              <a:rPr lang="sv-SE" dirty="0"/>
              <a:t> betoning på fem utvalda bokstäver, som innehåller </a:t>
            </a:r>
            <a:r>
              <a:rPr lang="sv-SE" dirty="0" err="1"/>
              <a:t>Sukuun</a:t>
            </a:r>
            <a:r>
              <a:rPr lang="sv-SE" dirty="0"/>
              <a:t>. Dessa fem bokstäver är: </a:t>
            </a:r>
            <a:r>
              <a:rPr lang="ar-SA" sz="2800" dirty="0"/>
              <a:t>قُ</a:t>
            </a:r>
            <a:r>
              <a:rPr lang="ar-SA" sz="2800" dirty="0">
                <a:solidFill>
                  <a:srgbClr val="FFFF00"/>
                </a:solidFill>
              </a:rPr>
              <a:t>طْ</a:t>
            </a:r>
            <a:r>
              <a:rPr lang="ar-SA" sz="2800" dirty="0">
                <a:solidFill>
                  <a:srgbClr val="0070C0"/>
                </a:solidFill>
              </a:rPr>
              <a:t>بُ</a:t>
            </a:r>
            <a:r>
              <a:rPr lang="ar-SA" sz="2800" dirty="0"/>
              <a:t> </a:t>
            </a:r>
            <a:r>
              <a:rPr lang="ar-SA" sz="2800" dirty="0">
                <a:solidFill>
                  <a:srgbClr val="C00000"/>
                </a:solidFill>
              </a:rPr>
              <a:t>جَ</a:t>
            </a:r>
            <a:r>
              <a:rPr lang="ar-SA" sz="2800" dirty="0">
                <a:solidFill>
                  <a:srgbClr val="7030A0"/>
                </a:solidFill>
              </a:rPr>
              <a:t>دّ</a:t>
            </a:r>
            <a:endParaRPr lang="sv-SE" sz="2800" dirty="0">
              <a:solidFill>
                <a:srgbClr val="7030A0"/>
              </a:solidFill>
            </a:endParaRPr>
          </a:p>
          <a:p>
            <a:pPr marL="0" indent="0">
              <a:lnSpc>
                <a:spcPct val="100000"/>
              </a:lnSpc>
              <a:buNone/>
            </a:pPr>
            <a:endParaRPr lang="sv-SE" sz="2800" dirty="0">
              <a:solidFill>
                <a:srgbClr val="7030A0"/>
              </a:solidFill>
            </a:endParaRPr>
          </a:p>
          <a:p>
            <a:pPr marL="0" indent="0">
              <a:lnSpc>
                <a:spcPct val="100000"/>
              </a:lnSpc>
              <a:buNone/>
            </a:pPr>
            <a:endParaRPr lang="sv-SE" sz="2800" dirty="0">
              <a:solidFill>
                <a:srgbClr val="7030A0"/>
              </a:solidFill>
            </a:endParaRPr>
          </a:p>
          <a:p>
            <a:pPr marL="0" indent="0">
              <a:lnSpc>
                <a:spcPct val="100000"/>
              </a:lnSpc>
              <a:buNone/>
            </a:pPr>
            <a:endParaRPr lang="sv-SE" sz="2800" dirty="0">
              <a:solidFill>
                <a:srgbClr val="7030A0"/>
              </a:solidFill>
            </a:endParaRPr>
          </a:p>
          <a:p>
            <a:pPr marL="0" indent="0">
              <a:lnSpc>
                <a:spcPct val="100000"/>
              </a:lnSpc>
              <a:buNone/>
            </a:pPr>
            <a:r>
              <a:rPr lang="sv-SE" dirty="0"/>
              <a:t>Alltså, om ett av dessa fem bokstäver förekommer i Koranen innehållandes </a:t>
            </a:r>
            <a:r>
              <a:rPr lang="sv-SE" dirty="0" err="1"/>
              <a:t>Sukuun</a:t>
            </a:r>
            <a:r>
              <a:rPr lang="sv-SE" dirty="0"/>
              <a:t>, så lägger vi en extra stark betoning på bokstaven. Rent praktiskt hur det går till kommer vi att demonstrera när vi går igenom kapitlet i boken.</a:t>
            </a:r>
            <a:endParaRPr lang="ar-SA" dirty="0"/>
          </a:p>
          <a:p>
            <a:pPr marL="0" indent="0">
              <a:lnSpc>
                <a:spcPct val="100000"/>
              </a:lnSpc>
              <a:buNone/>
            </a:pPr>
            <a:endParaRPr lang="ar-SA" dirty="0">
              <a:solidFill>
                <a:srgbClr val="7030A0"/>
              </a:solidFill>
            </a:endParaRPr>
          </a:p>
          <a:p>
            <a:pPr marL="0" indent="0">
              <a:lnSpc>
                <a:spcPct val="100000"/>
              </a:lnSpc>
              <a:buNone/>
            </a:pPr>
            <a:endParaRPr lang="sv-SE" dirty="0">
              <a:solidFill>
                <a:srgbClr val="7030A0"/>
              </a:solidFill>
            </a:endParaRPr>
          </a:p>
        </p:txBody>
      </p:sp>
      <p:sp>
        <p:nvSpPr>
          <p:cNvPr id="4" name="Platshållare för bildnummer 3">
            <a:extLst>
              <a:ext uri="{FF2B5EF4-FFF2-40B4-BE49-F238E27FC236}">
                <a16:creationId xmlns:a16="http://schemas.microsoft.com/office/drawing/2014/main" id="{E1897E55-76A4-4872-A717-35D696B25A55}"/>
              </a:ext>
            </a:extLst>
          </p:cNvPr>
          <p:cNvSpPr>
            <a:spLocks noGrp="1"/>
          </p:cNvSpPr>
          <p:nvPr>
            <p:ph type="sldNum" sz="quarter" idx="12"/>
          </p:nvPr>
        </p:nvSpPr>
        <p:spPr/>
        <p:txBody>
          <a:bodyPr/>
          <a:lstStyle/>
          <a:p>
            <a:fld id="{177D6179-9D4F-9247-ABDE-D082469CF89C}" type="slidenum">
              <a:rPr lang="sv-SE" smtClean="0"/>
              <a:t>43</a:t>
            </a:fld>
            <a:endParaRPr lang="sv-SE"/>
          </a:p>
        </p:txBody>
      </p:sp>
      <p:sp>
        <p:nvSpPr>
          <p:cNvPr id="5" name="Ellips 4">
            <a:extLst>
              <a:ext uri="{FF2B5EF4-FFF2-40B4-BE49-F238E27FC236}">
                <a16:creationId xmlns:a16="http://schemas.microsoft.com/office/drawing/2014/main" id="{C39A6DF4-633C-4F89-8D36-3D902BE15A78}"/>
              </a:ext>
            </a:extLst>
          </p:cNvPr>
          <p:cNvSpPr/>
          <p:nvPr/>
        </p:nvSpPr>
        <p:spPr>
          <a:xfrm>
            <a:off x="8096250" y="3481386"/>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t>قْ</a:t>
            </a:r>
            <a:endParaRPr lang="sv-SE" sz="4000" dirty="0"/>
          </a:p>
        </p:txBody>
      </p:sp>
      <p:sp>
        <p:nvSpPr>
          <p:cNvPr id="7" name="Ellips 6">
            <a:extLst>
              <a:ext uri="{FF2B5EF4-FFF2-40B4-BE49-F238E27FC236}">
                <a16:creationId xmlns:a16="http://schemas.microsoft.com/office/drawing/2014/main" id="{3728E7E4-603D-47E3-905D-8298CA9D348A}"/>
              </a:ext>
            </a:extLst>
          </p:cNvPr>
          <p:cNvSpPr/>
          <p:nvPr/>
        </p:nvSpPr>
        <p:spPr>
          <a:xfrm>
            <a:off x="6120712" y="3481386"/>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t>طْ</a:t>
            </a:r>
            <a:endParaRPr lang="sv-SE" sz="4000" dirty="0"/>
          </a:p>
        </p:txBody>
      </p:sp>
      <p:sp>
        <p:nvSpPr>
          <p:cNvPr id="9" name="Ellips 8">
            <a:extLst>
              <a:ext uri="{FF2B5EF4-FFF2-40B4-BE49-F238E27FC236}">
                <a16:creationId xmlns:a16="http://schemas.microsoft.com/office/drawing/2014/main" id="{B75E37E7-F169-4BA8-885B-86FFD72988F0}"/>
              </a:ext>
            </a:extLst>
          </p:cNvPr>
          <p:cNvSpPr/>
          <p:nvPr/>
        </p:nvSpPr>
        <p:spPr>
          <a:xfrm>
            <a:off x="2229749" y="3476622"/>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t>جْ</a:t>
            </a:r>
            <a:endParaRPr lang="sv-SE" sz="4000" dirty="0"/>
          </a:p>
        </p:txBody>
      </p:sp>
      <p:sp>
        <p:nvSpPr>
          <p:cNvPr id="11" name="Ellips 10">
            <a:extLst>
              <a:ext uri="{FF2B5EF4-FFF2-40B4-BE49-F238E27FC236}">
                <a16:creationId xmlns:a16="http://schemas.microsoft.com/office/drawing/2014/main" id="{EE17048A-9F0E-4EDE-BB33-5E46575DC65B}"/>
              </a:ext>
            </a:extLst>
          </p:cNvPr>
          <p:cNvSpPr/>
          <p:nvPr/>
        </p:nvSpPr>
        <p:spPr>
          <a:xfrm>
            <a:off x="4145174" y="3481386"/>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t>بْ</a:t>
            </a:r>
            <a:endParaRPr lang="sv-SE" sz="4000" dirty="0"/>
          </a:p>
        </p:txBody>
      </p:sp>
      <p:sp>
        <p:nvSpPr>
          <p:cNvPr id="13" name="Ellips 12">
            <a:extLst>
              <a:ext uri="{FF2B5EF4-FFF2-40B4-BE49-F238E27FC236}">
                <a16:creationId xmlns:a16="http://schemas.microsoft.com/office/drawing/2014/main" id="{ACE6B567-C1E4-461D-ACB9-5B5E1BDF03F0}"/>
              </a:ext>
            </a:extLst>
          </p:cNvPr>
          <p:cNvSpPr/>
          <p:nvPr/>
        </p:nvSpPr>
        <p:spPr>
          <a:xfrm>
            <a:off x="314325" y="3476622"/>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t>دْ</a:t>
            </a:r>
            <a:endParaRPr lang="sv-SE" sz="4000" dirty="0"/>
          </a:p>
        </p:txBody>
      </p:sp>
      <p:sp>
        <p:nvSpPr>
          <p:cNvPr id="14" name="Rektangel: rundade hörn 13">
            <a:extLst>
              <a:ext uri="{FF2B5EF4-FFF2-40B4-BE49-F238E27FC236}">
                <a16:creationId xmlns:a16="http://schemas.microsoft.com/office/drawing/2014/main" id="{D3C8E011-CBF0-466D-A1CF-71C4F4506F83}"/>
              </a:ext>
            </a:extLst>
          </p:cNvPr>
          <p:cNvSpPr/>
          <p:nvPr/>
        </p:nvSpPr>
        <p:spPr>
          <a:xfrm>
            <a:off x="9191626" y="6014284"/>
            <a:ext cx="2552700" cy="610353"/>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Qalqalah gäller inte utanför Koranen</a:t>
            </a:r>
          </a:p>
        </p:txBody>
      </p:sp>
    </p:spTree>
    <p:extLst>
      <p:ext uri="{BB962C8B-B14F-4D97-AF65-F5344CB8AC3E}">
        <p14:creationId xmlns:p14="http://schemas.microsoft.com/office/powerpoint/2010/main" val="26922320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rundade hörn 13">
            <a:extLst>
              <a:ext uri="{FF2B5EF4-FFF2-40B4-BE49-F238E27FC236}">
                <a16:creationId xmlns:a16="http://schemas.microsoft.com/office/drawing/2014/main" id="{E50B0F21-4D71-4D1D-A5BC-C1D52BA39A8A}"/>
              </a:ext>
            </a:extLst>
          </p:cNvPr>
          <p:cNvSpPr/>
          <p:nvPr/>
        </p:nvSpPr>
        <p:spPr>
          <a:xfrm>
            <a:off x="314325" y="5934072"/>
            <a:ext cx="2095500" cy="464342"/>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rundade hörn 11">
            <a:extLst>
              <a:ext uri="{FF2B5EF4-FFF2-40B4-BE49-F238E27FC236}">
                <a16:creationId xmlns:a16="http://schemas.microsoft.com/office/drawing/2014/main" id="{898FA53D-FB9F-4588-90CD-B8280200AABC}"/>
              </a:ext>
            </a:extLst>
          </p:cNvPr>
          <p:cNvSpPr/>
          <p:nvPr/>
        </p:nvSpPr>
        <p:spPr>
          <a:xfrm>
            <a:off x="314325" y="4436270"/>
            <a:ext cx="1152525" cy="464342"/>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rundade hörn 9">
            <a:extLst>
              <a:ext uri="{FF2B5EF4-FFF2-40B4-BE49-F238E27FC236}">
                <a16:creationId xmlns:a16="http://schemas.microsoft.com/office/drawing/2014/main" id="{C3FCCBC2-1AF2-44BF-A0DC-BFDCF5B1E7CC}"/>
              </a:ext>
            </a:extLst>
          </p:cNvPr>
          <p:cNvSpPr/>
          <p:nvPr/>
        </p:nvSpPr>
        <p:spPr>
          <a:xfrm>
            <a:off x="314325" y="3267075"/>
            <a:ext cx="771525" cy="464342"/>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BE780BE-7D02-448C-A1C6-2C08A788A317}"/>
              </a:ext>
            </a:extLst>
          </p:cNvPr>
          <p:cNvSpPr>
            <a:spLocks noGrp="1"/>
          </p:cNvSpPr>
          <p:nvPr>
            <p:ph type="title"/>
          </p:nvPr>
        </p:nvSpPr>
        <p:spPr/>
        <p:txBody>
          <a:bodyPr/>
          <a:lstStyle/>
          <a:p>
            <a:r>
              <a:rPr lang="sv-SE" dirty="0"/>
              <a:t>Qalqalah (1b)</a:t>
            </a:r>
          </a:p>
        </p:txBody>
      </p:sp>
      <p:sp>
        <p:nvSpPr>
          <p:cNvPr id="3" name="Platshållare för innehåll 2">
            <a:extLst>
              <a:ext uri="{FF2B5EF4-FFF2-40B4-BE49-F238E27FC236}">
                <a16:creationId xmlns:a16="http://schemas.microsoft.com/office/drawing/2014/main" id="{B770E390-424B-44B9-A7E9-3E86EF91737C}"/>
              </a:ext>
            </a:extLst>
          </p:cNvPr>
          <p:cNvSpPr>
            <a:spLocks noGrp="1"/>
          </p:cNvSpPr>
          <p:nvPr>
            <p:ph idx="1"/>
          </p:nvPr>
        </p:nvSpPr>
        <p:spPr>
          <a:xfrm>
            <a:off x="314325" y="2181224"/>
            <a:ext cx="11449050" cy="4352925"/>
          </a:xfrm>
        </p:spPr>
        <p:txBody>
          <a:bodyPr>
            <a:normAutofit fontScale="77500" lnSpcReduction="20000"/>
          </a:bodyPr>
          <a:lstStyle/>
          <a:p>
            <a:pPr marL="0" indent="0">
              <a:lnSpc>
                <a:spcPct val="100000"/>
              </a:lnSpc>
              <a:buNone/>
            </a:pPr>
            <a:r>
              <a:rPr lang="sv-SE" u="sng" dirty="0"/>
              <a:t>Det finns tre olika nivåer av Qalqalah</a:t>
            </a:r>
            <a:r>
              <a:rPr lang="sv-SE" dirty="0"/>
              <a:t>:</a:t>
            </a:r>
          </a:p>
          <a:p>
            <a:pPr marL="0" indent="0">
              <a:lnSpc>
                <a:spcPct val="100000"/>
              </a:lnSpc>
              <a:buNone/>
            </a:pPr>
            <a:r>
              <a:rPr lang="sv-SE" dirty="0"/>
              <a:t>1. En stark Qalqalah – </a:t>
            </a:r>
            <a:r>
              <a:rPr lang="ar-SA" dirty="0"/>
              <a:t>كُبْرى</a:t>
            </a:r>
            <a:r>
              <a:rPr lang="sv-SE" dirty="0"/>
              <a:t> </a:t>
            </a:r>
            <a:endParaRPr lang="ar-SA" dirty="0"/>
          </a:p>
          <a:p>
            <a:pPr marL="0" indent="0">
              <a:lnSpc>
                <a:spcPct val="100000"/>
              </a:lnSpc>
              <a:buNone/>
            </a:pPr>
            <a:r>
              <a:rPr lang="sv-SE" dirty="0"/>
              <a:t>-Gäller i slutet av ordet, </a:t>
            </a:r>
            <a:r>
              <a:rPr lang="sv-SE" u="sng" dirty="0"/>
              <a:t>som har</a:t>
            </a:r>
            <a:r>
              <a:rPr lang="sv-SE" dirty="0"/>
              <a:t> en </a:t>
            </a:r>
            <a:r>
              <a:rPr lang="sv-SE" dirty="0" err="1"/>
              <a:t>Shaddah</a:t>
            </a:r>
            <a:r>
              <a:rPr lang="sv-SE" dirty="0"/>
              <a:t> (</a:t>
            </a:r>
            <a:r>
              <a:rPr lang="ar-SA" sz="3200" dirty="0"/>
              <a:t>ّ</a:t>
            </a:r>
            <a:r>
              <a:rPr lang="sv-SE" dirty="0"/>
              <a:t>)</a:t>
            </a:r>
          </a:p>
          <a:p>
            <a:pPr marL="0" indent="0">
              <a:lnSpc>
                <a:spcPct val="100000"/>
              </a:lnSpc>
              <a:buNone/>
            </a:pPr>
            <a:r>
              <a:rPr lang="ar-SA" sz="3300" dirty="0"/>
              <a:t>وتَ</a:t>
            </a:r>
            <a:r>
              <a:rPr lang="ar-SA" sz="3300" dirty="0">
                <a:solidFill>
                  <a:schemeClr val="tx1"/>
                </a:solidFill>
              </a:rPr>
              <a:t>بّ</a:t>
            </a:r>
            <a:r>
              <a:rPr lang="ar-SA" sz="3300" dirty="0"/>
              <a:t>َ</a:t>
            </a:r>
            <a:endParaRPr lang="sv-SE" sz="3300" dirty="0"/>
          </a:p>
          <a:p>
            <a:pPr marL="0" indent="0">
              <a:lnSpc>
                <a:spcPct val="100000"/>
              </a:lnSpc>
              <a:buNone/>
            </a:pPr>
            <a:r>
              <a:rPr lang="sv-SE" dirty="0"/>
              <a:t>2. En medelmåttig Qalqalah – </a:t>
            </a:r>
            <a:r>
              <a:rPr lang="ar-SA" dirty="0"/>
              <a:t>وُسْطى</a:t>
            </a:r>
            <a:endParaRPr lang="sv-SE" dirty="0"/>
          </a:p>
          <a:p>
            <a:pPr marL="0" indent="0">
              <a:lnSpc>
                <a:spcPct val="100000"/>
              </a:lnSpc>
              <a:buNone/>
            </a:pPr>
            <a:r>
              <a:rPr lang="sv-SE" dirty="0"/>
              <a:t>-Gäller i slutet av ordet, som </a:t>
            </a:r>
            <a:r>
              <a:rPr lang="sv-SE" u="sng" dirty="0"/>
              <a:t>inte</a:t>
            </a:r>
            <a:r>
              <a:rPr lang="sv-SE" dirty="0"/>
              <a:t> har en </a:t>
            </a:r>
            <a:r>
              <a:rPr lang="sv-SE" dirty="0" err="1"/>
              <a:t>Shaddah</a:t>
            </a:r>
            <a:r>
              <a:rPr lang="sv-SE" dirty="0"/>
              <a:t>.</a:t>
            </a:r>
          </a:p>
          <a:p>
            <a:pPr marL="0" indent="0">
              <a:lnSpc>
                <a:spcPct val="100000"/>
              </a:lnSpc>
              <a:buNone/>
            </a:pPr>
            <a:r>
              <a:rPr lang="ar-SA" sz="3300" dirty="0"/>
              <a:t>رَبِّ الفَلَ</a:t>
            </a:r>
            <a:r>
              <a:rPr lang="ar-SA" sz="3300" dirty="0">
                <a:solidFill>
                  <a:schemeClr val="tx1"/>
                </a:solidFill>
              </a:rPr>
              <a:t>ق</a:t>
            </a:r>
            <a:r>
              <a:rPr lang="ar-SA" sz="3300" dirty="0"/>
              <a:t>ِ</a:t>
            </a:r>
            <a:endParaRPr lang="sv-SE" sz="3300" dirty="0"/>
          </a:p>
          <a:p>
            <a:pPr marL="0" indent="0">
              <a:lnSpc>
                <a:spcPct val="100000"/>
              </a:lnSpc>
              <a:buNone/>
            </a:pPr>
            <a:endParaRPr lang="sv-SE" dirty="0"/>
          </a:p>
          <a:p>
            <a:pPr marL="0" indent="0">
              <a:lnSpc>
                <a:spcPct val="100000"/>
              </a:lnSpc>
              <a:buNone/>
            </a:pPr>
            <a:r>
              <a:rPr lang="ar-SA" dirty="0"/>
              <a:t>3</a:t>
            </a:r>
            <a:r>
              <a:rPr lang="sv-SE" dirty="0"/>
              <a:t>. En svag Qalqalah – </a:t>
            </a:r>
            <a:r>
              <a:rPr lang="ar-SA" dirty="0"/>
              <a:t>صُغْرى</a:t>
            </a:r>
            <a:endParaRPr lang="sv-SE" dirty="0"/>
          </a:p>
          <a:p>
            <a:pPr marL="0" indent="0">
              <a:lnSpc>
                <a:spcPct val="100000"/>
              </a:lnSpc>
              <a:buNone/>
            </a:pPr>
            <a:r>
              <a:rPr lang="sv-SE" dirty="0"/>
              <a:t>-Gäller i </a:t>
            </a:r>
            <a:r>
              <a:rPr lang="sv-SE" dirty="0">
                <a:solidFill>
                  <a:schemeClr val="tx1"/>
                </a:solidFill>
              </a:rPr>
              <a:t>mitten</a:t>
            </a:r>
            <a:r>
              <a:rPr lang="sv-SE" dirty="0"/>
              <a:t> av ordet eller </a:t>
            </a:r>
            <a:r>
              <a:rPr lang="sv-SE" dirty="0">
                <a:solidFill>
                  <a:srgbClr val="FFFF00"/>
                </a:solidFill>
              </a:rPr>
              <a:t>mellan</a:t>
            </a:r>
            <a:r>
              <a:rPr lang="sv-SE" dirty="0"/>
              <a:t> orden. </a:t>
            </a:r>
          </a:p>
          <a:p>
            <a:pPr marL="0" indent="0">
              <a:lnSpc>
                <a:spcPct val="100000"/>
              </a:lnSpc>
              <a:buNone/>
            </a:pPr>
            <a:r>
              <a:rPr lang="ar-SA" sz="3100" dirty="0"/>
              <a:t>مُ</a:t>
            </a:r>
            <a:r>
              <a:rPr lang="ar-SA" sz="3100" dirty="0">
                <a:solidFill>
                  <a:schemeClr val="tx1"/>
                </a:solidFill>
              </a:rPr>
              <a:t>ق</a:t>
            </a:r>
            <a:r>
              <a:rPr lang="ar-SA" sz="3100" dirty="0"/>
              <a:t>ْتَدِرًا</a:t>
            </a:r>
            <a:r>
              <a:rPr lang="sv-SE" sz="3100" dirty="0"/>
              <a:t> och </a:t>
            </a:r>
            <a:r>
              <a:rPr lang="ar-SA" sz="3100" dirty="0"/>
              <a:t>قَ</a:t>
            </a:r>
            <a:r>
              <a:rPr lang="ar-SA" sz="3100" dirty="0">
                <a:solidFill>
                  <a:srgbClr val="FFFF00"/>
                </a:solidFill>
              </a:rPr>
              <a:t>دْ</a:t>
            </a:r>
            <a:r>
              <a:rPr lang="ar-SA" sz="3100" dirty="0"/>
              <a:t> أَفْلَحَ</a:t>
            </a:r>
            <a:endParaRPr lang="sv-SE" sz="3100" dirty="0"/>
          </a:p>
        </p:txBody>
      </p:sp>
      <p:sp>
        <p:nvSpPr>
          <p:cNvPr id="4" name="Platshållare för bildnummer 3">
            <a:extLst>
              <a:ext uri="{FF2B5EF4-FFF2-40B4-BE49-F238E27FC236}">
                <a16:creationId xmlns:a16="http://schemas.microsoft.com/office/drawing/2014/main" id="{E1897E55-76A4-4872-A717-35D696B25A55}"/>
              </a:ext>
            </a:extLst>
          </p:cNvPr>
          <p:cNvSpPr>
            <a:spLocks noGrp="1"/>
          </p:cNvSpPr>
          <p:nvPr>
            <p:ph type="sldNum" sz="quarter" idx="12"/>
          </p:nvPr>
        </p:nvSpPr>
        <p:spPr/>
        <p:txBody>
          <a:bodyPr/>
          <a:lstStyle/>
          <a:p>
            <a:fld id="{177D6179-9D4F-9247-ABDE-D082469CF89C}" type="slidenum">
              <a:rPr lang="sv-SE" smtClean="0"/>
              <a:t>44</a:t>
            </a:fld>
            <a:endParaRPr lang="sv-SE"/>
          </a:p>
        </p:txBody>
      </p:sp>
      <p:sp>
        <p:nvSpPr>
          <p:cNvPr id="6" name="Rektangel: rundade hörn 5">
            <a:extLst>
              <a:ext uri="{FF2B5EF4-FFF2-40B4-BE49-F238E27FC236}">
                <a16:creationId xmlns:a16="http://schemas.microsoft.com/office/drawing/2014/main" id="{80C3EFE1-41EA-41EA-B3B8-811BCAFEA91F}"/>
              </a:ext>
            </a:extLst>
          </p:cNvPr>
          <p:cNvSpPr/>
          <p:nvPr/>
        </p:nvSpPr>
        <p:spPr>
          <a:xfrm>
            <a:off x="7486649" y="5281611"/>
            <a:ext cx="4200526" cy="1252538"/>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u="sng" dirty="0"/>
              <a:t>Observera!</a:t>
            </a:r>
          </a:p>
          <a:p>
            <a:pPr algn="ctr"/>
            <a:endParaRPr lang="sv-SE" u="sng" dirty="0"/>
          </a:p>
          <a:p>
            <a:pPr algn="ctr"/>
            <a:r>
              <a:rPr lang="sv-SE" dirty="0"/>
              <a:t>Qalqalah läses endast som </a:t>
            </a:r>
            <a:r>
              <a:rPr lang="sv-SE" dirty="0" err="1"/>
              <a:t>Sukuun</a:t>
            </a:r>
            <a:r>
              <a:rPr lang="sv-SE" dirty="0"/>
              <a:t> och får inte uttalas som en Harakah.</a:t>
            </a:r>
          </a:p>
        </p:txBody>
      </p:sp>
      <p:sp>
        <p:nvSpPr>
          <p:cNvPr id="8" name="Rektangel: rundade hörn 7">
            <a:extLst>
              <a:ext uri="{FF2B5EF4-FFF2-40B4-BE49-F238E27FC236}">
                <a16:creationId xmlns:a16="http://schemas.microsoft.com/office/drawing/2014/main" id="{36638C19-C274-4A30-963D-89D50EDCE8B1}"/>
              </a:ext>
            </a:extLst>
          </p:cNvPr>
          <p:cNvSpPr/>
          <p:nvPr/>
        </p:nvSpPr>
        <p:spPr>
          <a:xfrm>
            <a:off x="7486649" y="3105148"/>
            <a:ext cx="4200526" cy="1252538"/>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u="sng" dirty="0"/>
              <a:t>Observera!</a:t>
            </a:r>
          </a:p>
          <a:p>
            <a:pPr algn="ctr"/>
            <a:endParaRPr lang="sv-SE" dirty="0"/>
          </a:p>
          <a:p>
            <a:pPr algn="ctr"/>
            <a:r>
              <a:rPr lang="sv-SE" dirty="0"/>
              <a:t>Principen appliceras endast vid </a:t>
            </a:r>
            <a:r>
              <a:rPr lang="sv-SE" dirty="0" err="1"/>
              <a:t>Waqf</a:t>
            </a:r>
            <a:r>
              <a:rPr lang="sv-SE" dirty="0"/>
              <a:t>, dvs när man stannar på ordet.</a:t>
            </a:r>
          </a:p>
        </p:txBody>
      </p:sp>
    </p:spTree>
    <p:extLst>
      <p:ext uri="{BB962C8B-B14F-4D97-AF65-F5344CB8AC3E}">
        <p14:creationId xmlns:p14="http://schemas.microsoft.com/office/powerpoint/2010/main" val="3860690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E4DC91F-6B08-4909-8DF4-EE000324E5CD}"/>
              </a:ext>
            </a:extLst>
          </p:cNvPr>
          <p:cNvSpPr>
            <a:spLocks noGrp="1"/>
          </p:cNvSpPr>
          <p:nvPr>
            <p:ph type="ctrTitle"/>
          </p:nvPr>
        </p:nvSpPr>
        <p:spPr/>
        <p:txBody>
          <a:bodyPr/>
          <a:lstStyle/>
          <a:p>
            <a:r>
              <a:rPr lang="sv-SE" dirty="0"/>
              <a:t>Lektion 14</a:t>
            </a:r>
          </a:p>
        </p:txBody>
      </p:sp>
      <p:sp>
        <p:nvSpPr>
          <p:cNvPr id="6" name="Underrubrik 5">
            <a:extLst>
              <a:ext uri="{FF2B5EF4-FFF2-40B4-BE49-F238E27FC236}">
                <a16:creationId xmlns:a16="http://schemas.microsoft.com/office/drawing/2014/main" id="{321709EF-F026-40AF-AECA-A15F954D18C6}"/>
              </a:ext>
            </a:extLst>
          </p:cNvPr>
          <p:cNvSpPr>
            <a:spLocks noGrp="1"/>
          </p:cNvSpPr>
          <p:nvPr>
            <p:ph type="subTitle" idx="1"/>
          </p:nvPr>
        </p:nvSpPr>
        <p:spPr/>
        <p:txBody>
          <a:bodyPr/>
          <a:lstStyle/>
          <a:p>
            <a:r>
              <a:rPr lang="sv-SE" dirty="0"/>
              <a:t>Hamzatu al-Wasl och al-Qat`</a:t>
            </a:r>
          </a:p>
          <a:p>
            <a:r>
              <a:rPr lang="sv-SE" dirty="0"/>
              <a:t>110-114</a:t>
            </a:r>
          </a:p>
        </p:txBody>
      </p:sp>
      <p:sp>
        <p:nvSpPr>
          <p:cNvPr id="4" name="Platshållare för bildnummer 3">
            <a:extLst>
              <a:ext uri="{FF2B5EF4-FFF2-40B4-BE49-F238E27FC236}">
                <a16:creationId xmlns:a16="http://schemas.microsoft.com/office/drawing/2014/main" id="{DF408FE4-E9AE-4355-BD5E-852BA31679B0}"/>
              </a:ext>
            </a:extLst>
          </p:cNvPr>
          <p:cNvSpPr>
            <a:spLocks noGrp="1"/>
          </p:cNvSpPr>
          <p:nvPr>
            <p:ph type="sldNum" sz="quarter" idx="12"/>
          </p:nvPr>
        </p:nvSpPr>
        <p:spPr/>
        <p:txBody>
          <a:bodyPr/>
          <a:lstStyle/>
          <a:p>
            <a:fld id="{177D6179-9D4F-9247-ABDE-D082469CF89C}" type="slidenum">
              <a:rPr lang="sv-SE" smtClean="0"/>
              <a:t>45</a:t>
            </a:fld>
            <a:endParaRPr lang="sv-SE"/>
          </a:p>
        </p:txBody>
      </p:sp>
    </p:spTree>
    <p:extLst>
      <p:ext uri="{BB962C8B-B14F-4D97-AF65-F5344CB8AC3E}">
        <p14:creationId xmlns:p14="http://schemas.microsoft.com/office/powerpoint/2010/main" val="29641187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7538D573-036C-4150-B73B-8FBB0442FB91}"/>
              </a:ext>
            </a:extLst>
          </p:cNvPr>
          <p:cNvSpPr>
            <a:spLocks noGrp="1"/>
          </p:cNvSpPr>
          <p:nvPr>
            <p:ph idx="1"/>
          </p:nvPr>
        </p:nvSpPr>
        <p:spPr>
          <a:xfrm>
            <a:off x="276225" y="2152650"/>
            <a:ext cx="11496675" cy="4505325"/>
          </a:xfrm>
        </p:spPr>
        <p:txBody>
          <a:bodyPr/>
          <a:lstStyle/>
          <a:p>
            <a:pPr marL="0" indent="0">
              <a:buNone/>
            </a:pPr>
            <a:r>
              <a:rPr lang="sv-SE" dirty="0"/>
              <a:t>I denna lektion kommer vi att lära oss </a:t>
            </a:r>
            <a:r>
              <a:rPr lang="sv-SE" dirty="0" err="1"/>
              <a:t>hamzatu</a:t>
            </a:r>
            <a:r>
              <a:rPr lang="sv-SE" dirty="0"/>
              <a:t> al-Wasl (</a:t>
            </a:r>
            <a:r>
              <a:rPr lang="ar-SA" sz="3600" dirty="0"/>
              <a:t>اُ</a:t>
            </a:r>
            <a:r>
              <a:rPr lang="sv-SE" dirty="0"/>
              <a:t>) och </a:t>
            </a:r>
            <a:r>
              <a:rPr lang="sv-SE" dirty="0" err="1"/>
              <a:t>hamzatu</a:t>
            </a:r>
            <a:r>
              <a:rPr lang="sv-SE" dirty="0"/>
              <a:t> al-Qat` (</a:t>
            </a:r>
            <a:r>
              <a:rPr lang="ar-SA" sz="3200" dirty="0"/>
              <a:t>أُ</a:t>
            </a:r>
            <a:r>
              <a:rPr lang="sv-SE" dirty="0"/>
              <a:t>) som är en och samma bokstav som kan förekomma i två olika nyanser. Denna lektion är viktig eftersom den lär oss att man inte alltid </a:t>
            </a:r>
            <a:r>
              <a:rPr lang="sv-SE" i="1" dirty="0"/>
              <a:t>uttalar</a:t>
            </a:r>
            <a:r>
              <a:rPr lang="sv-SE" dirty="0"/>
              <a:t> det som skrivs på arabiska.</a:t>
            </a:r>
          </a:p>
          <a:p>
            <a:pPr marL="0" indent="0">
              <a:buNone/>
            </a:pPr>
            <a:r>
              <a:rPr lang="sv-SE" dirty="0"/>
              <a:t>Vi kommer även lära oss skillnaden mellan </a:t>
            </a:r>
            <a:r>
              <a:rPr lang="sv-SE" i="1" dirty="0"/>
              <a:t>Alif</a:t>
            </a:r>
            <a:r>
              <a:rPr lang="sv-SE" dirty="0"/>
              <a:t> och </a:t>
            </a:r>
            <a:r>
              <a:rPr lang="sv-SE" i="1" dirty="0"/>
              <a:t>Hamzah</a:t>
            </a:r>
            <a:r>
              <a:rPr lang="sv-SE" dirty="0"/>
              <a:t>. </a:t>
            </a:r>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fld id="{177D6179-9D4F-9247-ABDE-D082469CF89C}" type="slidenum">
              <a:rPr lang="sv-SE" smtClean="0"/>
              <a:t>46</a:t>
            </a:fld>
            <a:endParaRPr lang="sv-SE"/>
          </a:p>
        </p:txBody>
      </p:sp>
    </p:spTree>
    <p:extLst>
      <p:ext uri="{BB962C8B-B14F-4D97-AF65-F5344CB8AC3E}">
        <p14:creationId xmlns:p14="http://schemas.microsoft.com/office/powerpoint/2010/main" val="3421703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A3C8C-BD5E-4584-BFB1-2B438EA95494}"/>
              </a:ext>
            </a:extLst>
          </p:cNvPr>
          <p:cNvSpPr>
            <a:spLocks noGrp="1"/>
          </p:cNvSpPr>
          <p:nvPr>
            <p:ph type="title"/>
          </p:nvPr>
        </p:nvSpPr>
        <p:spPr/>
        <p:txBody>
          <a:bodyPr/>
          <a:lstStyle/>
          <a:p>
            <a:r>
              <a:rPr lang="sv-SE" dirty="0"/>
              <a:t>Hamzatu al-Wasl och al-Qat`</a:t>
            </a:r>
          </a:p>
        </p:txBody>
      </p:sp>
      <p:sp>
        <p:nvSpPr>
          <p:cNvPr id="3" name="Content Placeholder 2">
            <a:extLst>
              <a:ext uri="{FF2B5EF4-FFF2-40B4-BE49-F238E27FC236}">
                <a16:creationId xmlns:a16="http://schemas.microsoft.com/office/drawing/2014/main" id="{AD087F3E-415B-4103-AA69-1A0D00921DB7}"/>
              </a:ext>
            </a:extLst>
          </p:cNvPr>
          <p:cNvSpPr>
            <a:spLocks noGrp="1"/>
          </p:cNvSpPr>
          <p:nvPr>
            <p:ph idx="1"/>
          </p:nvPr>
        </p:nvSpPr>
        <p:spPr>
          <a:xfrm>
            <a:off x="0" y="2042160"/>
            <a:ext cx="12110719" cy="4734560"/>
          </a:xfrm>
        </p:spPr>
        <p:txBody>
          <a:bodyPr>
            <a:normAutofit fontScale="85000" lnSpcReduction="20000"/>
          </a:bodyPr>
          <a:lstStyle/>
          <a:p>
            <a:pPr marL="0" indent="0">
              <a:buNone/>
            </a:pPr>
            <a:r>
              <a:rPr lang="sv-SE" dirty="0"/>
              <a:t>Det finns två typer av </a:t>
            </a:r>
            <a:r>
              <a:rPr lang="sv-SE" i="1" dirty="0"/>
              <a:t>Hamzah</a:t>
            </a:r>
            <a:r>
              <a:rPr lang="sv-SE" dirty="0"/>
              <a:t>: En som alltid uttalas, och en som uttalas ibland.</a:t>
            </a:r>
          </a:p>
          <a:p>
            <a:pPr marL="457200" indent="-457200">
              <a:buFont typeface="+mj-lt"/>
              <a:buAutoNum type="alphaLcParenR"/>
            </a:pPr>
            <a:r>
              <a:rPr lang="sv-SE" dirty="0"/>
              <a:t>Den </a:t>
            </a:r>
            <a:r>
              <a:rPr lang="sv-SE" i="1" dirty="0" err="1"/>
              <a:t>hamzah</a:t>
            </a:r>
            <a:r>
              <a:rPr lang="sv-SE" dirty="0"/>
              <a:t> som </a:t>
            </a:r>
            <a:r>
              <a:rPr lang="sv-SE" b="1" dirty="0">
                <a:solidFill>
                  <a:schemeClr val="bg1"/>
                </a:solidFill>
              </a:rPr>
              <a:t>alltid</a:t>
            </a:r>
            <a:r>
              <a:rPr lang="sv-SE" b="1" dirty="0"/>
              <a:t> </a:t>
            </a:r>
            <a:r>
              <a:rPr lang="sv-SE" dirty="0"/>
              <a:t>uttalas skrivs </a:t>
            </a:r>
            <a:r>
              <a:rPr lang="ar-SA" sz="3300" dirty="0"/>
              <a:t>أَ </a:t>
            </a:r>
            <a:r>
              <a:rPr lang="ar-SA" sz="3300" dirty="0" err="1"/>
              <a:t>أُ</a:t>
            </a:r>
            <a:r>
              <a:rPr lang="ar-SA" sz="3300" dirty="0"/>
              <a:t> إِ</a:t>
            </a:r>
            <a:r>
              <a:rPr lang="sv-SE" sz="3300" dirty="0"/>
              <a:t> </a:t>
            </a:r>
            <a:r>
              <a:rPr lang="sv-SE" dirty="0"/>
              <a:t>oavsett position, och kallas för </a:t>
            </a:r>
            <a:r>
              <a:rPr lang="sv-SE" i="1" dirty="0"/>
              <a:t>Hamzatu</a:t>
            </a:r>
            <a:r>
              <a:rPr lang="sv-SE" dirty="0"/>
              <a:t> </a:t>
            </a:r>
            <a:r>
              <a:rPr lang="sv-SE" i="1" dirty="0"/>
              <a:t>al-</a:t>
            </a:r>
            <a:r>
              <a:rPr lang="sv-SE" i="1" dirty="0" err="1"/>
              <a:t>Qat</a:t>
            </a:r>
            <a:r>
              <a:rPr lang="sv-SE" dirty="0"/>
              <a:t>`.</a:t>
            </a:r>
            <a:endParaRPr lang="sv-SE" sz="3100" dirty="0"/>
          </a:p>
          <a:p>
            <a:pPr marL="0" indent="0">
              <a:buNone/>
            </a:pPr>
            <a:r>
              <a:rPr lang="ar-SA" sz="3100" dirty="0">
                <a:solidFill>
                  <a:schemeClr val="tx1"/>
                </a:solidFill>
              </a:rPr>
              <a:t>أَ</a:t>
            </a:r>
            <a:r>
              <a:rPr lang="ar-SA" sz="3100" dirty="0"/>
              <a:t>ينَ؟</a:t>
            </a:r>
            <a:endParaRPr lang="sv-SE" sz="3100" dirty="0"/>
          </a:p>
          <a:p>
            <a:pPr marL="0" indent="0">
              <a:buNone/>
            </a:pPr>
            <a:r>
              <a:rPr lang="ar-SA" sz="3100" dirty="0"/>
              <a:t>وَ</a:t>
            </a:r>
            <a:r>
              <a:rPr lang="ar-SA" sz="3100" dirty="0">
                <a:solidFill>
                  <a:schemeClr val="tx1"/>
                </a:solidFill>
              </a:rPr>
              <a:t>أَ</a:t>
            </a:r>
            <a:r>
              <a:rPr lang="ar-SA" sz="3100" dirty="0"/>
              <a:t>يْنَ؟</a:t>
            </a:r>
            <a:endParaRPr lang="sv-SE" sz="3100" dirty="0"/>
          </a:p>
          <a:p>
            <a:pPr marL="0" indent="0">
              <a:buNone/>
            </a:pPr>
            <a:r>
              <a:rPr lang="ar-SA" sz="3100" dirty="0"/>
              <a:t>قَرَ</a:t>
            </a:r>
            <a:r>
              <a:rPr lang="ar-SA" sz="3100" dirty="0">
                <a:solidFill>
                  <a:schemeClr val="tx1"/>
                </a:solidFill>
              </a:rPr>
              <a:t>أ</a:t>
            </a:r>
            <a:r>
              <a:rPr lang="ar-SA" sz="3100" dirty="0"/>
              <a:t>َ</a:t>
            </a:r>
            <a:endParaRPr lang="sv-SE" sz="3100" dirty="0"/>
          </a:p>
          <a:p>
            <a:pPr marL="0" indent="0">
              <a:buNone/>
            </a:pPr>
            <a:endParaRPr lang="sv-SE" b="1" dirty="0"/>
          </a:p>
          <a:p>
            <a:pPr marL="457200" indent="-457200">
              <a:buFont typeface="+mj-lt"/>
              <a:buAutoNum type="alphaLcParenR" startAt="2"/>
            </a:pPr>
            <a:r>
              <a:rPr lang="sv-SE" dirty="0"/>
              <a:t> Den </a:t>
            </a:r>
            <a:r>
              <a:rPr lang="sv-SE" i="1" dirty="0"/>
              <a:t>Hamzah</a:t>
            </a:r>
            <a:r>
              <a:rPr lang="sv-SE" dirty="0"/>
              <a:t> som </a:t>
            </a:r>
            <a:r>
              <a:rPr lang="sv-SE" b="1" dirty="0">
                <a:solidFill>
                  <a:schemeClr val="bg1"/>
                </a:solidFill>
              </a:rPr>
              <a:t>ibland </a:t>
            </a:r>
            <a:r>
              <a:rPr lang="sv-SE" dirty="0"/>
              <a:t>uttalas</a:t>
            </a:r>
            <a:r>
              <a:rPr lang="sv-SE" b="1" dirty="0"/>
              <a:t> skrivs t.ex. </a:t>
            </a:r>
            <a:r>
              <a:rPr lang="ar-SA" sz="3400" b="1" dirty="0"/>
              <a:t>اِ</a:t>
            </a:r>
            <a:r>
              <a:rPr lang="sv-SE" b="1" dirty="0"/>
              <a:t> (</a:t>
            </a:r>
            <a:r>
              <a:rPr lang="sv-SE" dirty="0"/>
              <a:t>med</a:t>
            </a:r>
            <a:r>
              <a:rPr lang="sv-SE" b="1" dirty="0"/>
              <a:t> </a:t>
            </a:r>
            <a:r>
              <a:rPr lang="sv-SE" i="1" dirty="0" err="1"/>
              <a:t>harakah</a:t>
            </a:r>
            <a:r>
              <a:rPr lang="sv-SE" b="1" dirty="0"/>
              <a:t>) </a:t>
            </a:r>
            <a:r>
              <a:rPr lang="sv-SE" dirty="0"/>
              <a:t>eller</a:t>
            </a:r>
            <a:r>
              <a:rPr lang="sv-SE" sz="3400" b="1" dirty="0"/>
              <a:t> </a:t>
            </a:r>
            <a:r>
              <a:rPr lang="ar-SA" sz="3400" b="1" dirty="0"/>
              <a:t>ا</a:t>
            </a:r>
            <a:r>
              <a:rPr lang="sv-SE" sz="3400" b="1" dirty="0"/>
              <a:t> </a:t>
            </a:r>
            <a:r>
              <a:rPr lang="sv-SE" b="1" dirty="0"/>
              <a:t>(</a:t>
            </a:r>
            <a:r>
              <a:rPr lang="sv-SE" dirty="0"/>
              <a:t>utan</a:t>
            </a:r>
            <a:r>
              <a:rPr lang="sv-SE" b="1" dirty="0"/>
              <a:t> </a:t>
            </a:r>
            <a:r>
              <a:rPr lang="sv-SE" i="1" dirty="0" err="1"/>
              <a:t>harakah</a:t>
            </a:r>
            <a:r>
              <a:rPr lang="sv-SE" b="1" dirty="0"/>
              <a:t>), men </a:t>
            </a:r>
            <a:r>
              <a:rPr lang="sv-SE" b="1" u="sng" dirty="0">
                <a:solidFill>
                  <a:schemeClr val="bg1"/>
                </a:solidFill>
              </a:rPr>
              <a:t>utan</a:t>
            </a:r>
            <a:r>
              <a:rPr lang="sv-SE" b="1" dirty="0"/>
              <a:t> något ”</a:t>
            </a:r>
            <a:r>
              <a:rPr lang="sv-SE" i="1" dirty="0"/>
              <a:t>hamzahtecken”</a:t>
            </a:r>
            <a:r>
              <a:rPr lang="sv-SE" b="1" dirty="0"/>
              <a:t> </a:t>
            </a:r>
            <a:r>
              <a:rPr lang="ar-SA" sz="3400" b="1" dirty="0"/>
              <a:t>ء)</a:t>
            </a:r>
            <a:r>
              <a:rPr lang="sv-SE" sz="3400" b="1" dirty="0"/>
              <a:t>)</a:t>
            </a:r>
            <a:r>
              <a:rPr lang="sv-SE" b="1" dirty="0"/>
              <a:t>.  </a:t>
            </a:r>
            <a:r>
              <a:rPr lang="sv-SE" dirty="0"/>
              <a:t>Denna typ av </a:t>
            </a:r>
            <a:r>
              <a:rPr lang="sv-SE" i="1" dirty="0"/>
              <a:t>Hamzah</a:t>
            </a:r>
            <a:r>
              <a:rPr lang="sv-SE" dirty="0"/>
              <a:t> kallas för Hamzatu al-</a:t>
            </a:r>
            <a:r>
              <a:rPr lang="sv-SE" dirty="0" err="1"/>
              <a:t>Wasl</a:t>
            </a:r>
            <a:r>
              <a:rPr lang="sv-SE" dirty="0"/>
              <a:t>.</a:t>
            </a:r>
          </a:p>
          <a:p>
            <a:pPr marL="0" indent="0">
              <a:buNone/>
            </a:pPr>
            <a:r>
              <a:rPr lang="sv-SE" b="1" dirty="0"/>
              <a:t>-Om den </a:t>
            </a:r>
            <a:r>
              <a:rPr lang="sv-SE" b="1" u="sng" dirty="0"/>
              <a:t>inte</a:t>
            </a:r>
            <a:r>
              <a:rPr lang="sv-SE" b="1" dirty="0"/>
              <a:t> föregås av något uttalas den.</a:t>
            </a:r>
          </a:p>
          <a:p>
            <a:pPr marL="0" indent="0">
              <a:buNone/>
            </a:pPr>
            <a:r>
              <a:rPr lang="sv-SE" b="1" dirty="0"/>
              <a:t>-Om den </a:t>
            </a:r>
            <a:r>
              <a:rPr lang="sv-SE" b="1" u="sng" dirty="0"/>
              <a:t>föregås</a:t>
            </a:r>
            <a:r>
              <a:rPr lang="sv-SE" b="1" dirty="0"/>
              <a:t> av något uttalas den inte.</a:t>
            </a:r>
          </a:p>
          <a:p>
            <a:pPr marL="0" indent="0">
              <a:buNone/>
            </a:pPr>
            <a:endParaRPr lang="sv-SE" sz="3400" dirty="0">
              <a:solidFill>
                <a:schemeClr val="bg1"/>
              </a:solidFill>
            </a:endParaRPr>
          </a:p>
          <a:p>
            <a:pPr marL="0" indent="0">
              <a:buNone/>
            </a:pPr>
            <a:r>
              <a:rPr lang="ar-SA" sz="3400" dirty="0">
                <a:solidFill>
                  <a:schemeClr val="tx1"/>
                </a:solidFill>
              </a:rPr>
              <a:t>اِ</a:t>
            </a:r>
            <a:r>
              <a:rPr lang="ar-SA" sz="3400" dirty="0"/>
              <a:t>بْنُ حامدٍ و</a:t>
            </a:r>
            <a:r>
              <a:rPr lang="ar-SA" sz="3400" dirty="0">
                <a:solidFill>
                  <a:schemeClr val="tx1"/>
                </a:solidFill>
              </a:rPr>
              <a:t>ا</a:t>
            </a:r>
            <a:r>
              <a:rPr lang="ar-SA" sz="3400" dirty="0"/>
              <a:t>بْنُ خالِدٍ.</a:t>
            </a:r>
            <a:endParaRPr lang="sv-SE" sz="3400" dirty="0"/>
          </a:p>
        </p:txBody>
      </p:sp>
      <p:sp>
        <p:nvSpPr>
          <p:cNvPr id="4" name="Slide Number Placeholder 3">
            <a:extLst>
              <a:ext uri="{FF2B5EF4-FFF2-40B4-BE49-F238E27FC236}">
                <a16:creationId xmlns:a16="http://schemas.microsoft.com/office/drawing/2014/main" id="{12EB0FF5-2370-4110-91E4-D439BD0AE99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5" name="Oval 4">
            <a:extLst>
              <a:ext uri="{FF2B5EF4-FFF2-40B4-BE49-F238E27FC236}">
                <a16:creationId xmlns:a16="http://schemas.microsoft.com/office/drawing/2014/main" id="{0AA9D75C-E78C-4F32-8F60-9AC75325F5B1}"/>
              </a:ext>
            </a:extLst>
          </p:cNvPr>
          <p:cNvSpPr/>
          <p:nvPr/>
        </p:nvSpPr>
        <p:spPr>
          <a:xfrm>
            <a:off x="5384800" y="5119528"/>
            <a:ext cx="2416175" cy="1323975"/>
          </a:xfrm>
          <a:prstGeom prst="ellipse">
            <a:avLst/>
          </a:prstGeom>
          <a:ln w="6350">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Uttalas ibland. </a:t>
            </a:r>
            <a:r>
              <a:rPr lang="sv-SE" dirty="0">
                <a:solidFill>
                  <a:prstClr val="black"/>
                </a:solidFill>
                <a:latin typeface="Trebuchet MS" panose="020B0603020202020204"/>
              </a:rPr>
              <a:t>S</a:t>
            </a:r>
            <a:r>
              <a:rPr kumimoji="0" lang="sv-SE" sz="1800" b="0" i="0" u="none" strike="noStrike" kern="1200" cap="none" spc="0" normalizeH="0" baseline="0" noProof="0" dirty="0" err="1">
                <a:ln>
                  <a:noFill/>
                </a:ln>
                <a:solidFill>
                  <a:prstClr val="black"/>
                </a:solidFill>
                <a:effectLst/>
                <a:uLnTx/>
                <a:uFillTx/>
                <a:latin typeface="Trebuchet MS" panose="020B0603020202020204"/>
                <a:ea typeface="+mn-ea"/>
                <a:cs typeface="+mn-cs"/>
              </a:rPr>
              <a:t>krivs</a:t>
            </a: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 alltid.</a:t>
            </a:r>
          </a:p>
        </p:txBody>
      </p:sp>
      <p:sp>
        <p:nvSpPr>
          <p:cNvPr id="8" name="Oval 4">
            <a:extLst>
              <a:ext uri="{FF2B5EF4-FFF2-40B4-BE49-F238E27FC236}">
                <a16:creationId xmlns:a16="http://schemas.microsoft.com/office/drawing/2014/main" id="{26045AB2-4944-4867-92C5-42FE2EFC1F3D}"/>
              </a:ext>
            </a:extLst>
          </p:cNvPr>
          <p:cNvSpPr/>
          <p:nvPr/>
        </p:nvSpPr>
        <p:spPr>
          <a:xfrm>
            <a:off x="4505325" y="2823607"/>
            <a:ext cx="2317749" cy="1323975"/>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Uttalas alltid.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Skrivs alltid.</a:t>
            </a:r>
          </a:p>
        </p:txBody>
      </p:sp>
    </p:spTree>
    <p:extLst>
      <p:ext uri="{BB962C8B-B14F-4D97-AF65-F5344CB8AC3E}">
        <p14:creationId xmlns:p14="http://schemas.microsoft.com/office/powerpoint/2010/main" val="422641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7E6FF842-5F6C-4525-8091-372C11457DE5}"/>
              </a:ext>
            </a:extLst>
          </p:cNvPr>
          <p:cNvSpPr/>
          <p:nvPr/>
        </p:nvSpPr>
        <p:spPr>
          <a:xfrm>
            <a:off x="209550" y="5505451"/>
            <a:ext cx="10334626" cy="1123950"/>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A9EAEEF-9FE4-4618-BD37-932E7B4EF364}"/>
              </a:ext>
            </a:extLst>
          </p:cNvPr>
          <p:cNvSpPr>
            <a:spLocks noGrp="1"/>
          </p:cNvSpPr>
          <p:nvPr>
            <p:ph type="title"/>
          </p:nvPr>
        </p:nvSpPr>
        <p:spPr/>
        <p:txBody>
          <a:bodyPr/>
          <a:lstStyle/>
          <a:p>
            <a:r>
              <a:rPr lang="sv-SE" dirty="0"/>
              <a:t>Skillnaden mellan Alif och Hamzah</a:t>
            </a:r>
          </a:p>
        </p:txBody>
      </p:sp>
      <p:sp>
        <p:nvSpPr>
          <p:cNvPr id="3" name="Platshållare för innehåll 2">
            <a:extLst>
              <a:ext uri="{FF2B5EF4-FFF2-40B4-BE49-F238E27FC236}">
                <a16:creationId xmlns:a16="http://schemas.microsoft.com/office/drawing/2014/main" id="{18A4AE66-1109-4AA8-8E2F-BACD64E8864D}"/>
              </a:ext>
            </a:extLst>
          </p:cNvPr>
          <p:cNvSpPr>
            <a:spLocks noGrp="1"/>
          </p:cNvSpPr>
          <p:nvPr>
            <p:ph idx="1"/>
          </p:nvPr>
        </p:nvSpPr>
        <p:spPr>
          <a:xfrm>
            <a:off x="71121" y="2011680"/>
            <a:ext cx="12009120" cy="4846319"/>
          </a:xfrm>
        </p:spPr>
        <p:txBody>
          <a:bodyPr/>
          <a:lstStyle/>
          <a:p>
            <a:pPr marL="0" indent="0">
              <a:buNone/>
            </a:pPr>
            <a:r>
              <a:rPr lang="sv-SE" dirty="0"/>
              <a:t>Många människor blandar ihop mellan två </a:t>
            </a:r>
            <a:r>
              <a:rPr lang="sv-SE" u="sng" dirty="0"/>
              <a:t>olika</a:t>
            </a:r>
            <a:r>
              <a:rPr lang="sv-SE" dirty="0"/>
              <a:t> bokstäver i det arabiska språket: Mellan </a:t>
            </a:r>
            <a:r>
              <a:rPr lang="ar-SA" dirty="0"/>
              <a:t> اْ</a:t>
            </a:r>
            <a:r>
              <a:rPr lang="sv-SE" dirty="0"/>
              <a:t>(</a:t>
            </a:r>
            <a:r>
              <a:rPr lang="sv-SE" i="1" dirty="0"/>
              <a:t>Alif</a:t>
            </a:r>
            <a:r>
              <a:rPr lang="sv-SE" dirty="0"/>
              <a:t>), som </a:t>
            </a:r>
            <a:r>
              <a:rPr lang="sv-SE" u="sng" dirty="0">
                <a:solidFill>
                  <a:schemeClr val="bg1"/>
                </a:solidFill>
              </a:rPr>
              <a:t>alltid</a:t>
            </a:r>
            <a:r>
              <a:rPr lang="sv-SE" dirty="0"/>
              <a:t> har en </a:t>
            </a:r>
            <a:r>
              <a:rPr lang="sv-SE" i="1" dirty="0"/>
              <a:t>Sukoon</a:t>
            </a:r>
            <a:r>
              <a:rPr lang="sv-SE" dirty="0"/>
              <a:t> på sig, och mellan </a:t>
            </a:r>
            <a:r>
              <a:rPr lang="sv-SE" i="1" dirty="0"/>
              <a:t>Hamzah</a:t>
            </a:r>
            <a:r>
              <a:rPr lang="sv-SE" dirty="0"/>
              <a:t> </a:t>
            </a:r>
            <a:r>
              <a:rPr lang="ar-SA" sz="2800" dirty="0"/>
              <a:t>اَ اِ اُ </a:t>
            </a:r>
            <a:r>
              <a:rPr lang="sv-SE" sz="2800" dirty="0"/>
              <a:t> </a:t>
            </a:r>
            <a:r>
              <a:rPr lang="sv-SE" dirty="0"/>
              <a:t>och</a:t>
            </a:r>
            <a:r>
              <a:rPr lang="ar-SA" sz="2800" dirty="0"/>
              <a:t>أَ إِ أُ  </a:t>
            </a:r>
            <a:r>
              <a:rPr lang="sv-SE" sz="2800" dirty="0"/>
              <a:t>  </a:t>
            </a:r>
            <a:r>
              <a:rPr lang="sv-SE" dirty="0"/>
              <a:t>som </a:t>
            </a:r>
            <a:r>
              <a:rPr lang="sv-SE" u="sng" dirty="0">
                <a:solidFill>
                  <a:schemeClr val="bg1"/>
                </a:solidFill>
              </a:rPr>
              <a:t>aldrig</a:t>
            </a:r>
            <a:r>
              <a:rPr lang="sv-SE" dirty="0"/>
              <a:t> har </a:t>
            </a:r>
            <a:r>
              <a:rPr lang="sv-SE" i="1" dirty="0" err="1"/>
              <a:t>sokoon</a:t>
            </a:r>
            <a:r>
              <a:rPr lang="sv-SE" dirty="0"/>
              <a:t>, och endast </a:t>
            </a:r>
            <a:r>
              <a:rPr lang="sv-SE" i="1" dirty="0"/>
              <a:t>harakaat (dhammah, kasrah, fathah).</a:t>
            </a:r>
            <a:endParaRPr lang="sv-SE" dirty="0"/>
          </a:p>
          <a:p>
            <a:pPr marL="0" indent="0">
              <a:buNone/>
            </a:pPr>
            <a:endParaRPr lang="sv-SE" dirty="0"/>
          </a:p>
          <a:p>
            <a:pPr marL="0" indent="0">
              <a:buNone/>
            </a:pPr>
            <a:r>
              <a:rPr lang="sv-SE" u="sng" dirty="0"/>
              <a:t>Alltså, skillnaden är</a:t>
            </a:r>
            <a:r>
              <a:rPr lang="sv-SE" dirty="0"/>
              <a:t>:</a:t>
            </a:r>
          </a:p>
          <a:p>
            <a:pPr marL="0" indent="0">
              <a:buNone/>
            </a:pPr>
            <a:r>
              <a:rPr lang="sv-SE" dirty="0"/>
              <a:t>Alif (</a:t>
            </a:r>
            <a:r>
              <a:rPr lang="ar-SA" dirty="0"/>
              <a:t>اْ</a:t>
            </a:r>
            <a:r>
              <a:rPr lang="sv-SE" dirty="0"/>
              <a:t>) är den bokstav som alltid har en sukuun, och som aldrig kan skrivas med övriga </a:t>
            </a:r>
            <a:r>
              <a:rPr lang="sv-SE" i="1" dirty="0"/>
              <a:t>harakaat</a:t>
            </a:r>
            <a:r>
              <a:rPr lang="sv-SE" dirty="0"/>
              <a:t>. Hamzah som (</a:t>
            </a:r>
            <a:r>
              <a:rPr lang="ar-SA" dirty="0"/>
              <a:t>اَ</a:t>
            </a:r>
            <a:r>
              <a:rPr lang="sv-SE" dirty="0"/>
              <a:t>) eller (</a:t>
            </a:r>
            <a:r>
              <a:rPr lang="ar-SA" dirty="0"/>
              <a:t>أَ</a:t>
            </a:r>
            <a:r>
              <a:rPr lang="sv-SE" dirty="0"/>
              <a:t>) är en helt annan bokstav som </a:t>
            </a:r>
            <a:r>
              <a:rPr lang="sv-SE" i="1" dirty="0"/>
              <a:t>liknar</a:t>
            </a:r>
            <a:r>
              <a:rPr lang="sv-SE" dirty="0"/>
              <a:t> </a:t>
            </a:r>
            <a:r>
              <a:rPr lang="sv-SE" i="1" dirty="0"/>
              <a:t>Alif</a:t>
            </a:r>
            <a:r>
              <a:rPr lang="sv-SE" dirty="0"/>
              <a:t>, men som ”accepterar” olika harakaat på/under sig som </a:t>
            </a:r>
            <a:r>
              <a:rPr lang="ar-SA" dirty="0"/>
              <a:t>اِ </a:t>
            </a:r>
            <a:r>
              <a:rPr lang="ar-SA" dirty="0" err="1"/>
              <a:t>اُ</a:t>
            </a:r>
            <a:r>
              <a:rPr lang="sv-SE" dirty="0"/>
              <a:t> </a:t>
            </a:r>
            <a:r>
              <a:rPr lang="ar-SA" dirty="0"/>
              <a:t>أ</a:t>
            </a:r>
            <a:r>
              <a:rPr lang="sv-SE" dirty="0"/>
              <a:t> etc.</a:t>
            </a:r>
          </a:p>
          <a:p>
            <a:pPr marL="0" indent="0">
              <a:buNone/>
            </a:pPr>
            <a:endParaRPr lang="sv-SE" dirty="0"/>
          </a:p>
          <a:p>
            <a:pPr marL="0" indent="0">
              <a:buNone/>
            </a:pPr>
            <a:r>
              <a:rPr lang="sv-SE" dirty="0"/>
              <a:t>  Den första bokstaven i </a:t>
            </a:r>
            <a:r>
              <a:rPr lang="ar-SA" dirty="0">
                <a:solidFill>
                  <a:schemeClr val="tx1"/>
                </a:solidFill>
              </a:rPr>
              <a:t>أَ</a:t>
            </a:r>
            <a:r>
              <a:rPr lang="ar-SA" dirty="0"/>
              <a:t>مَرَ</a:t>
            </a:r>
            <a:r>
              <a:rPr lang="sv-SE" dirty="0"/>
              <a:t> är alltså </a:t>
            </a:r>
            <a:r>
              <a:rPr lang="sv-SE" i="1" dirty="0"/>
              <a:t>Hamzah</a:t>
            </a:r>
            <a:r>
              <a:rPr lang="ar-SA" i="1" dirty="0"/>
              <a:t> </a:t>
            </a:r>
            <a:r>
              <a:rPr lang="sv-SE" i="1" dirty="0"/>
              <a:t> </a:t>
            </a:r>
            <a:r>
              <a:rPr lang="sv-SE" u="sng" dirty="0"/>
              <a:t>eftersom den har en Harakah</a:t>
            </a:r>
            <a:r>
              <a:rPr lang="sv-SE" dirty="0"/>
              <a:t>.</a:t>
            </a:r>
          </a:p>
          <a:p>
            <a:pPr marL="0" indent="0">
              <a:buNone/>
            </a:pPr>
            <a:r>
              <a:rPr lang="sv-SE" dirty="0"/>
              <a:t>  Den andra bokstaven i </a:t>
            </a:r>
            <a:r>
              <a:rPr lang="ar-SA" dirty="0"/>
              <a:t>ب</a:t>
            </a:r>
            <a:r>
              <a:rPr lang="ar-SA" dirty="0">
                <a:solidFill>
                  <a:schemeClr val="tx1"/>
                </a:solidFill>
              </a:rPr>
              <a:t>اْ</a:t>
            </a:r>
            <a:r>
              <a:rPr lang="ar-SA" dirty="0"/>
              <a:t>عَ</a:t>
            </a:r>
            <a:r>
              <a:rPr lang="sv-SE" dirty="0"/>
              <a:t> är en </a:t>
            </a:r>
            <a:r>
              <a:rPr lang="sv-SE" i="1" dirty="0"/>
              <a:t>Alif </a:t>
            </a:r>
            <a:r>
              <a:rPr lang="sv-SE" u="sng" dirty="0"/>
              <a:t>eftersom den har en </a:t>
            </a:r>
            <a:r>
              <a:rPr lang="sv-SE" i="1" u="sng" dirty="0"/>
              <a:t>Sukoon</a:t>
            </a:r>
            <a:r>
              <a:rPr lang="sv-SE" dirty="0"/>
              <a:t>.</a:t>
            </a:r>
          </a:p>
        </p:txBody>
      </p:sp>
      <p:sp>
        <p:nvSpPr>
          <p:cNvPr id="4" name="Platshållare för bildnummer 3">
            <a:extLst>
              <a:ext uri="{FF2B5EF4-FFF2-40B4-BE49-F238E27FC236}">
                <a16:creationId xmlns:a16="http://schemas.microsoft.com/office/drawing/2014/main" id="{F32056A6-3962-4456-9397-45DB51410B9A}"/>
              </a:ext>
            </a:extLst>
          </p:cNvPr>
          <p:cNvSpPr>
            <a:spLocks noGrp="1"/>
          </p:cNvSpPr>
          <p:nvPr>
            <p:ph type="sldNum" sz="quarter" idx="12"/>
          </p:nvPr>
        </p:nvSpPr>
        <p:spPr/>
        <p:txBody>
          <a:bodyPr/>
          <a:lstStyle/>
          <a:p>
            <a:fld id="{177D6179-9D4F-9247-ABDE-D082469CF89C}" type="slidenum">
              <a:rPr lang="sv-SE" smtClean="0"/>
              <a:t>48</a:t>
            </a:fld>
            <a:endParaRPr lang="sv-SE"/>
          </a:p>
        </p:txBody>
      </p:sp>
    </p:spTree>
    <p:extLst>
      <p:ext uri="{BB962C8B-B14F-4D97-AF65-F5344CB8AC3E}">
        <p14:creationId xmlns:p14="http://schemas.microsoft.com/office/powerpoint/2010/main" val="24567814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E4DC91F-6B08-4909-8DF4-EE000324E5CD}"/>
              </a:ext>
            </a:extLst>
          </p:cNvPr>
          <p:cNvSpPr>
            <a:spLocks noGrp="1"/>
          </p:cNvSpPr>
          <p:nvPr>
            <p:ph type="ctrTitle"/>
          </p:nvPr>
        </p:nvSpPr>
        <p:spPr/>
        <p:txBody>
          <a:bodyPr/>
          <a:lstStyle/>
          <a:p>
            <a:r>
              <a:rPr lang="sv-SE" dirty="0"/>
              <a:t>Lektion 15</a:t>
            </a:r>
          </a:p>
        </p:txBody>
      </p:sp>
      <p:sp>
        <p:nvSpPr>
          <p:cNvPr id="6" name="Underrubrik 5">
            <a:extLst>
              <a:ext uri="{FF2B5EF4-FFF2-40B4-BE49-F238E27FC236}">
                <a16:creationId xmlns:a16="http://schemas.microsoft.com/office/drawing/2014/main" id="{321709EF-F026-40AF-AECA-A15F954D18C6}"/>
              </a:ext>
            </a:extLst>
          </p:cNvPr>
          <p:cNvSpPr>
            <a:spLocks noGrp="1"/>
          </p:cNvSpPr>
          <p:nvPr>
            <p:ph type="subTitle" idx="1"/>
          </p:nvPr>
        </p:nvSpPr>
        <p:spPr/>
        <p:txBody>
          <a:bodyPr>
            <a:normAutofit lnSpcReduction="10000"/>
          </a:bodyPr>
          <a:lstStyle/>
          <a:p>
            <a:r>
              <a:rPr lang="sv-SE" dirty="0"/>
              <a:t>Sol- och månbokstäverna (1)</a:t>
            </a:r>
          </a:p>
          <a:p>
            <a:r>
              <a:rPr lang="sv-SE" dirty="0"/>
              <a:t>Den bestämda artikeln (</a:t>
            </a:r>
            <a:r>
              <a:rPr lang="ar-SA" dirty="0"/>
              <a:t>الْ</a:t>
            </a:r>
            <a:r>
              <a:rPr lang="sv-SE" dirty="0"/>
              <a:t>)</a:t>
            </a:r>
          </a:p>
          <a:p>
            <a:r>
              <a:rPr lang="sv-SE" dirty="0"/>
              <a:t>115-124</a:t>
            </a:r>
          </a:p>
        </p:txBody>
      </p:sp>
      <p:sp>
        <p:nvSpPr>
          <p:cNvPr id="4" name="Platshållare för bildnummer 3">
            <a:extLst>
              <a:ext uri="{FF2B5EF4-FFF2-40B4-BE49-F238E27FC236}">
                <a16:creationId xmlns:a16="http://schemas.microsoft.com/office/drawing/2014/main" id="{DF408FE4-E9AE-4355-BD5E-852BA31679B0}"/>
              </a:ext>
            </a:extLst>
          </p:cNvPr>
          <p:cNvSpPr>
            <a:spLocks noGrp="1"/>
          </p:cNvSpPr>
          <p:nvPr>
            <p:ph type="sldNum" sz="quarter" idx="12"/>
          </p:nvPr>
        </p:nvSpPr>
        <p:spPr/>
        <p:txBody>
          <a:bodyPr/>
          <a:lstStyle/>
          <a:p>
            <a:fld id="{177D6179-9D4F-9247-ABDE-D082469CF89C}" type="slidenum">
              <a:rPr lang="sv-SE" smtClean="0"/>
              <a:t>49</a:t>
            </a:fld>
            <a:endParaRPr lang="sv-SE"/>
          </a:p>
        </p:txBody>
      </p:sp>
    </p:spTree>
    <p:extLst>
      <p:ext uri="{BB962C8B-B14F-4D97-AF65-F5344CB8AC3E}">
        <p14:creationId xmlns:p14="http://schemas.microsoft.com/office/powerpoint/2010/main" val="3692961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B0399B-1C85-4583-A659-4D3CBA3DC8A9}"/>
              </a:ext>
            </a:extLst>
          </p:cNvPr>
          <p:cNvSpPr>
            <a:spLocks noGrp="1"/>
          </p:cNvSpPr>
          <p:nvPr>
            <p:ph type="title"/>
          </p:nvPr>
        </p:nvSpPr>
        <p:spPr>
          <a:xfrm>
            <a:off x="527921" y="1000878"/>
            <a:ext cx="9613861" cy="1080938"/>
          </a:xfrm>
        </p:spPr>
        <p:txBody>
          <a:bodyPr/>
          <a:lstStyle/>
          <a:p>
            <a:r>
              <a:rPr lang="sv-SE" dirty="0"/>
              <a:t>Kursens upplägg (1)</a:t>
            </a:r>
            <a:br>
              <a:rPr lang="sv-SE" dirty="0"/>
            </a:br>
            <a:endParaRPr lang="sv-SE" dirty="0"/>
          </a:p>
        </p:txBody>
      </p:sp>
      <p:sp>
        <p:nvSpPr>
          <p:cNvPr id="3" name="Platshållare för innehåll 2">
            <a:extLst>
              <a:ext uri="{FF2B5EF4-FFF2-40B4-BE49-F238E27FC236}">
                <a16:creationId xmlns:a16="http://schemas.microsoft.com/office/drawing/2014/main" id="{1D45D588-D056-440C-BCCF-53CB1A11398D}"/>
              </a:ext>
            </a:extLst>
          </p:cNvPr>
          <p:cNvSpPr>
            <a:spLocks noGrp="1"/>
          </p:cNvSpPr>
          <p:nvPr>
            <p:ph idx="1"/>
          </p:nvPr>
        </p:nvSpPr>
        <p:spPr>
          <a:xfrm>
            <a:off x="219076" y="2081816"/>
            <a:ext cx="11782424" cy="4614260"/>
          </a:xfrm>
        </p:spPr>
        <p:txBody>
          <a:bodyPr>
            <a:normAutofit/>
          </a:bodyPr>
          <a:lstStyle/>
          <a:p>
            <a:pPr>
              <a:lnSpc>
                <a:spcPct val="100000"/>
              </a:lnSpc>
            </a:pPr>
            <a:r>
              <a:rPr lang="sv-SE" sz="2000" dirty="0"/>
              <a:t>Lektionerna baseras på en känd bok vid namnet </a:t>
            </a:r>
            <a:r>
              <a:rPr lang="sv-SE" sz="2000" dirty="0" err="1">
                <a:solidFill>
                  <a:schemeClr val="bg1"/>
                </a:solidFill>
              </a:rPr>
              <a:t>Mu`allim</a:t>
            </a:r>
            <a:r>
              <a:rPr lang="sv-SE" sz="2000" dirty="0">
                <a:solidFill>
                  <a:schemeClr val="bg1"/>
                </a:solidFill>
              </a:rPr>
              <a:t> al-</a:t>
            </a:r>
            <a:r>
              <a:rPr lang="sv-SE" sz="2000" dirty="0" err="1">
                <a:solidFill>
                  <a:schemeClr val="bg1"/>
                </a:solidFill>
              </a:rPr>
              <a:t>Qiraa`ah</a:t>
            </a:r>
            <a:r>
              <a:rPr lang="sv-SE" sz="2000" dirty="0">
                <a:solidFill>
                  <a:schemeClr val="bg1"/>
                </a:solidFill>
              </a:rPr>
              <a:t> al-`</a:t>
            </a:r>
            <a:r>
              <a:rPr lang="sv-SE" sz="2000" dirty="0" err="1">
                <a:solidFill>
                  <a:schemeClr val="bg1"/>
                </a:solidFill>
              </a:rPr>
              <a:t>Arabiyyah</a:t>
            </a:r>
            <a:r>
              <a:rPr lang="sv-SE" sz="2000" dirty="0"/>
              <a:t>, som kännetecknas av att vara enkel och pedagogisk. Boken förbereder studenten väl inför nästa kurs: Arabiska nivå 1.</a:t>
            </a:r>
          </a:p>
          <a:p>
            <a:pPr marL="0" indent="0">
              <a:lnSpc>
                <a:spcPct val="100000"/>
              </a:lnSpc>
              <a:buNone/>
            </a:pPr>
            <a:endParaRPr lang="sv-SE" sz="2000" dirty="0"/>
          </a:p>
          <a:p>
            <a:pPr>
              <a:lnSpc>
                <a:spcPct val="100000"/>
              </a:lnSpc>
            </a:pPr>
            <a:r>
              <a:rPr lang="sv-SE" sz="2000" dirty="0"/>
              <a:t>Varje lektion i boken kommer att förklaras via förinspelade mp4-videor. Denna ppt är alltså ett komplement, men den huvudsakliga undervisningen sker via videofilmerna. </a:t>
            </a:r>
          </a:p>
          <a:p>
            <a:pPr marL="0" indent="0">
              <a:lnSpc>
                <a:spcPct val="100000"/>
              </a:lnSpc>
              <a:buNone/>
            </a:pPr>
            <a:endParaRPr lang="sv-SE" sz="2000" dirty="0"/>
          </a:p>
          <a:p>
            <a:pPr>
              <a:lnSpc>
                <a:spcPct val="100000"/>
              </a:lnSpc>
            </a:pPr>
            <a:r>
              <a:rPr lang="sv-SE" sz="2000" dirty="0"/>
              <a:t>Det har inte skapats någon PDF, av respekt till författarens rättigheter, så varje elev måste skriva av boken från Mp4-lektionerna. Elever som har tillgång till den fysiska boken måste ändå skriva ner </a:t>
            </a:r>
            <a:r>
              <a:rPr lang="sv-SE" sz="2000" u="sng" dirty="0"/>
              <a:t>allt</a:t>
            </a:r>
            <a:r>
              <a:rPr lang="sv-SE" sz="2000" dirty="0"/>
              <a:t> för att träna på sin skrivförmåga. </a:t>
            </a:r>
          </a:p>
          <a:p>
            <a:pPr marL="0" indent="0">
              <a:lnSpc>
                <a:spcPct val="100000"/>
              </a:lnSpc>
              <a:buNone/>
            </a:pPr>
            <a:r>
              <a:rPr lang="sv-SE" sz="2000" dirty="0"/>
              <a:t>   Det är något som kan initialt vara mycket tidskrävande, men det kommer </a:t>
            </a:r>
            <a:r>
              <a:rPr lang="ar-SA" sz="2000" dirty="0"/>
              <a:t>إنْ شاءَ الله</a:t>
            </a:r>
            <a:r>
              <a:rPr lang="sv-SE" sz="2000" dirty="0"/>
              <a:t>  (om Allah vill)</a:t>
            </a:r>
          </a:p>
          <a:p>
            <a:pPr marL="0" indent="0">
              <a:lnSpc>
                <a:spcPct val="100000"/>
              </a:lnSpc>
              <a:buNone/>
            </a:pPr>
            <a:r>
              <a:rPr lang="sv-SE" sz="2000" dirty="0"/>
              <a:t>   löna sig otroligt mycket, vilket kommer att märkas i slutet av kursen.</a:t>
            </a:r>
          </a:p>
        </p:txBody>
      </p:sp>
      <p:sp>
        <p:nvSpPr>
          <p:cNvPr id="4" name="Platshållare för bildnummer 3">
            <a:extLst>
              <a:ext uri="{FF2B5EF4-FFF2-40B4-BE49-F238E27FC236}">
                <a16:creationId xmlns:a16="http://schemas.microsoft.com/office/drawing/2014/main" id="{CE6A8025-763F-4139-A9B2-BF0FE36B25D7}"/>
              </a:ext>
            </a:extLst>
          </p:cNvPr>
          <p:cNvSpPr>
            <a:spLocks noGrp="1"/>
          </p:cNvSpPr>
          <p:nvPr>
            <p:ph type="sldNum" sz="quarter" idx="12"/>
          </p:nvPr>
        </p:nvSpPr>
        <p:spPr/>
        <p:txBody>
          <a:bodyPr/>
          <a:lstStyle/>
          <a:p>
            <a:fld id="{177D6179-9D4F-9247-ABDE-D082469CF89C}" type="slidenum">
              <a:rPr lang="sv-SE" smtClean="0"/>
              <a:t>5</a:t>
            </a:fld>
            <a:endParaRPr lang="sv-SE"/>
          </a:p>
        </p:txBody>
      </p:sp>
    </p:spTree>
    <p:custDataLst>
      <p:tags r:id="rId1"/>
    </p:custDataLst>
    <p:extLst>
      <p:ext uri="{BB962C8B-B14F-4D97-AF65-F5344CB8AC3E}">
        <p14:creationId xmlns:p14="http://schemas.microsoft.com/office/powerpoint/2010/main" val="14211206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7538D573-036C-4150-B73B-8FBB0442FB91}"/>
              </a:ext>
            </a:extLst>
          </p:cNvPr>
          <p:cNvSpPr>
            <a:spLocks noGrp="1"/>
          </p:cNvSpPr>
          <p:nvPr>
            <p:ph idx="1"/>
          </p:nvPr>
        </p:nvSpPr>
        <p:spPr>
          <a:xfrm>
            <a:off x="276225" y="2152650"/>
            <a:ext cx="11496675" cy="4505325"/>
          </a:xfrm>
        </p:spPr>
        <p:txBody>
          <a:bodyPr/>
          <a:lstStyle/>
          <a:p>
            <a:pPr marL="0" indent="0">
              <a:buNone/>
            </a:pPr>
            <a:r>
              <a:rPr lang="sv-SE" dirty="0"/>
              <a:t>I denna lektion kommer vi att lära oss vad sol- och månbokstäver är för något och hur det påverkar orden vi uttalar. I boken går vi igenom först månbokstäverna. Solbokstäverna kommer först på lektion 17, men vi kommer i denna ppt förklara allt på en och samma lektion. </a:t>
            </a:r>
          </a:p>
          <a:p>
            <a:pPr marL="0" indent="0">
              <a:buNone/>
            </a:pPr>
            <a:endParaRPr lang="sv-SE" dirty="0"/>
          </a:p>
          <a:p>
            <a:pPr marL="0" indent="0">
              <a:buNone/>
            </a:pPr>
            <a:r>
              <a:rPr lang="sv-SE" dirty="0"/>
              <a:t>För att förstå vad sol- och månbokstäver har för funktion, så måste vi först lära oss den bestämda artikeln (</a:t>
            </a:r>
            <a:r>
              <a:rPr lang="ar-SA" dirty="0"/>
              <a:t>الْ</a:t>
            </a:r>
            <a:r>
              <a:rPr lang="sv-SE" dirty="0"/>
              <a:t>) som används för att göra ett obestämt ord bestämt. På Arabiska nivå 1 kommer vi att gå igenom alla dessa sakfrågor djupare.</a:t>
            </a:r>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fld id="{177D6179-9D4F-9247-ABDE-D082469CF89C}" type="slidenum">
              <a:rPr lang="sv-SE" smtClean="0"/>
              <a:t>50</a:t>
            </a:fld>
            <a:endParaRPr lang="sv-SE"/>
          </a:p>
        </p:txBody>
      </p:sp>
    </p:spTree>
    <p:extLst>
      <p:ext uri="{BB962C8B-B14F-4D97-AF65-F5344CB8AC3E}">
        <p14:creationId xmlns:p14="http://schemas.microsoft.com/office/powerpoint/2010/main" val="2152649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478BE7-383D-4902-A26D-7336903ADAF5}"/>
              </a:ext>
            </a:extLst>
          </p:cNvPr>
          <p:cNvSpPr>
            <a:spLocks noGrp="1"/>
          </p:cNvSpPr>
          <p:nvPr>
            <p:ph type="title"/>
          </p:nvPr>
        </p:nvSpPr>
        <p:spPr/>
        <p:txBody>
          <a:bodyPr/>
          <a:lstStyle/>
          <a:p>
            <a:r>
              <a:rPr lang="ar-SA" dirty="0">
                <a:solidFill>
                  <a:prstClr val="white"/>
                </a:solidFill>
              </a:rPr>
              <a:t>ال</a:t>
            </a:r>
            <a:r>
              <a:rPr lang="sv-SE" dirty="0">
                <a:solidFill>
                  <a:prstClr val="white"/>
                </a:solidFill>
              </a:rPr>
              <a:t> (1)</a:t>
            </a:r>
            <a:br>
              <a:rPr lang="sv-SE" dirty="0">
                <a:solidFill>
                  <a:prstClr val="white"/>
                </a:solidFill>
              </a:rPr>
            </a:br>
            <a:r>
              <a:rPr lang="sv-SE" dirty="0">
                <a:solidFill>
                  <a:prstClr val="white"/>
                </a:solidFill>
              </a:rPr>
              <a:t>al-</a:t>
            </a:r>
            <a:endParaRPr lang="sv-SE" dirty="0"/>
          </a:p>
        </p:txBody>
      </p:sp>
      <p:sp>
        <p:nvSpPr>
          <p:cNvPr id="3" name="Platshållare för innehåll 2">
            <a:extLst>
              <a:ext uri="{FF2B5EF4-FFF2-40B4-BE49-F238E27FC236}">
                <a16:creationId xmlns:a16="http://schemas.microsoft.com/office/drawing/2014/main" id="{5D8611CE-F323-4E85-A239-92E597587052}"/>
              </a:ext>
            </a:extLst>
          </p:cNvPr>
          <p:cNvSpPr>
            <a:spLocks noGrp="1"/>
          </p:cNvSpPr>
          <p:nvPr>
            <p:ph idx="1"/>
          </p:nvPr>
        </p:nvSpPr>
        <p:spPr>
          <a:xfrm>
            <a:off x="193040" y="2133600"/>
            <a:ext cx="11846559" cy="4724399"/>
          </a:xfrm>
        </p:spPr>
        <p:txBody>
          <a:bodyPr/>
          <a:lstStyle/>
          <a:p>
            <a:pPr marL="0" indent="0">
              <a:buNone/>
            </a:pPr>
            <a:r>
              <a:rPr lang="sv-SE" dirty="0"/>
              <a:t>Ord som t.ex. </a:t>
            </a:r>
            <a:r>
              <a:rPr lang="ar-SA" dirty="0"/>
              <a:t>طالِبٌ</a:t>
            </a:r>
            <a:r>
              <a:rPr lang="sv-SE" dirty="0"/>
              <a:t> (en student), </a:t>
            </a:r>
            <a:r>
              <a:rPr lang="ar-SA" dirty="0"/>
              <a:t>بَيْتٌ</a:t>
            </a:r>
            <a:r>
              <a:rPr lang="sv-SE" dirty="0"/>
              <a:t> (ett hus) och </a:t>
            </a:r>
            <a:r>
              <a:rPr lang="ar-SA" dirty="0"/>
              <a:t>مَسْجِدٌ</a:t>
            </a:r>
            <a:r>
              <a:rPr lang="sv-SE" dirty="0"/>
              <a:t> (en moské) är alla obestämda ord. För att göra ett ord bestämt lägger vi till </a:t>
            </a:r>
            <a:r>
              <a:rPr lang="ar-SA" dirty="0"/>
              <a:t>ال</a:t>
            </a:r>
            <a:r>
              <a:rPr lang="sv-SE" dirty="0"/>
              <a:t> i början. Se exemplet nedan.</a:t>
            </a:r>
          </a:p>
          <a:p>
            <a:pPr marL="0" indent="0">
              <a:buNone/>
            </a:pPr>
            <a:endParaRPr lang="sv-SE" dirty="0"/>
          </a:p>
          <a:p>
            <a:endParaRPr lang="sv-SE" dirty="0"/>
          </a:p>
        </p:txBody>
      </p:sp>
      <p:sp>
        <p:nvSpPr>
          <p:cNvPr id="4" name="Platshållare för bildnummer 3">
            <a:extLst>
              <a:ext uri="{FF2B5EF4-FFF2-40B4-BE49-F238E27FC236}">
                <a16:creationId xmlns:a16="http://schemas.microsoft.com/office/drawing/2014/main" id="{009128E4-3BFF-46A1-ADF5-1CBC767BE758}"/>
              </a:ext>
            </a:extLst>
          </p:cNvPr>
          <p:cNvSpPr>
            <a:spLocks noGrp="1"/>
          </p:cNvSpPr>
          <p:nvPr>
            <p:ph type="sldNum" sz="quarter" idx="12"/>
          </p:nvPr>
        </p:nvSpPr>
        <p:spPr/>
        <p:txBody>
          <a:bodyPr/>
          <a:lstStyle/>
          <a:p>
            <a:fld id="{177D6179-9D4F-9247-ABDE-D082469CF89C}" type="slidenum">
              <a:rPr lang="sv-SE" smtClean="0"/>
              <a:t>51</a:t>
            </a:fld>
            <a:endParaRPr lang="sv-SE" dirty="0"/>
          </a:p>
        </p:txBody>
      </p:sp>
      <p:graphicFrame>
        <p:nvGraphicFramePr>
          <p:cNvPr id="5" name="Diagram 4">
            <a:extLst>
              <a:ext uri="{FF2B5EF4-FFF2-40B4-BE49-F238E27FC236}">
                <a16:creationId xmlns:a16="http://schemas.microsoft.com/office/drawing/2014/main" id="{5ED34287-F675-4D35-BC2D-ABBC59A65A98}"/>
              </a:ext>
            </a:extLst>
          </p:cNvPr>
          <p:cNvGraphicFramePr/>
          <p:nvPr>
            <p:extLst>
              <p:ext uri="{D42A27DB-BD31-4B8C-83A1-F6EECF244321}">
                <p14:modId xmlns:p14="http://schemas.microsoft.com/office/powerpoint/2010/main" val="998924557"/>
              </p:ext>
            </p:extLst>
          </p:nvPr>
        </p:nvGraphicFramePr>
        <p:xfrm>
          <a:off x="2185458" y="2692400"/>
          <a:ext cx="5159375" cy="4920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ratbubbla: oval 5">
            <a:extLst>
              <a:ext uri="{FF2B5EF4-FFF2-40B4-BE49-F238E27FC236}">
                <a16:creationId xmlns:a16="http://schemas.microsoft.com/office/drawing/2014/main" id="{4AE3EC41-8933-4805-A314-BD40FCADC03A}"/>
              </a:ext>
            </a:extLst>
          </p:cNvPr>
          <p:cNvSpPr/>
          <p:nvPr/>
        </p:nvSpPr>
        <p:spPr>
          <a:xfrm>
            <a:off x="2659808" y="3838560"/>
            <a:ext cx="1981200" cy="1043906"/>
          </a:xfrm>
          <a:prstGeom prst="wedgeEllipseCallou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Obestämd</a:t>
            </a:r>
          </a:p>
        </p:txBody>
      </p:sp>
      <p:sp>
        <p:nvSpPr>
          <p:cNvPr id="7" name="Pratbubbla: oval 6">
            <a:extLst>
              <a:ext uri="{FF2B5EF4-FFF2-40B4-BE49-F238E27FC236}">
                <a16:creationId xmlns:a16="http://schemas.microsoft.com/office/drawing/2014/main" id="{0FC7C59A-4DEC-4343-926F-716A344D4198}"/>
              </a:ext>
            </a:extLst>
          </p:cNvPr>
          <p:cNvSpPr/>
          <p:nvPr/>
        </p:nvSpPr>
        <p:spPr>
          <a:xfrm>
            <a:off x="5789617" y="3836639"/>
            <a:ext cx="2133597" cy="1045827"/>
          </a:xfrm>
          <a:prstGeom prst="wedgeEllipseCallou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Bestämd</a:t>
            </a:r>
          </a:p>
        </p:txBody>
      </p:sp>
    </p:spTree>
    <p:extLst>
      <p:ext uri="{BB962C8B-B14F-4D97-AF65-F5344CB8AC3E}">
        <p14:creationId xmlns:p14="http://schemas.microsoft.com/office/powerpoint/2010/main" val="1466539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13012DB-A0AD-4EB1-BDEC-E20B0E8C6656}"/>
              </a:ext>
            </a:extLst>
          </p:cNvPr>
          <p:cNvSpPr>
            <a:spLocks noGrp="1"/>
          </p:cNvSpPr>
          <p:nvPr>
            <p:ph type="title"/>
          </p:nvPr>
        </p:nvSpPr>
        <p:spPr/>
        <p:txBody>
          <a:bodyPr/>
          <a:lstStyle/>
          <a:p>
            <a:r>
              <a:rPr lang="ar-SA" dirty="0"/>
              <a:t> ال</a:t>
            </a:r>
            <a:r>
              <a:rPr lang="sv-SE" dirty="0"/>
              <a:t>(2)</a:t>
            </a:r>
            <a:br>
              <a:rPr lang="ar-SA" dirty="0"/>
            </a:br>
            <a:r>
              <a:rPr lang="sv-SE" dirty="0"/>
              <a:t>al-</a:t>
            </a:r>
          </a:p>
        </p:txBody>
      </p:sp>
      <p:sp>
        <p:nvSpPr>
          <p:cNvPr id="4" name="Platshållare för innehåll 3">
            <a:extLst>
              <a:ext uri="{FF2B5EF4-FFF2-40B4-BE49-F238E27FC236}">
                <a16:creationId xmlns:a16="http://schemas.microsoft.com/office/drawing/2014/main" id="{49A2A4F1-32DF-42EE-95A4-B54B41B03F44}"/>
              </a:ext>
            </a:extLst>
          </p:cNvPr>
          <p:cNvSpPr>
            <a:spLocks noGrp="1"/>
          </p:cNvSpPr>
          <p:nvPr>
            <p:ph idx="1"/>
          </p:nvPr>
        </p:nvSpPr>
        <p:spPr>
          <a:xfrm>
            <a:off x="352425" y="2105025"/>
            <a:ext cx="9932233" cy="4667250"/>
          </a:xfrm>
        </p:spPr>
        <p:txBody>
          <a:bodyPr>
            <a:normAutofit/>
          </a:bodyPr>
          <a:lstStyle/>
          <a:p>
            <a:pPr marL="0" indent="0">
              <a:buNone/>
            </a:pPr>
            <a:r>
              <a:rPr lang="sv-SE" dirty="0"/>
              <a:t>Bokstaven </a:t>
            </a:r>
            <a:r>
              <a:rPr lang="ar-SA" dirty="0"/>
              <a:t>ا</a:t>
            </a:r>
            <a:r>
              <a:rPr lang="sv-SE" dirty="0"/>
              <a:t> i </a:t>
            </a:r>
            <a:r>
              <a:rPr lang="ar-SA" dirty="0">
                <a:solidFill>
                  <a:schemeClr val="tx1"/>
                </a:solidFill>
              </a:rPr>
              <a:t>ا</a:t>
            </a:r>
            <a:r>
              <a:rPr lang="ar-SA" dirty="0"/>
              <a:t>ل)</a:t>
            </a:r>
            <a:r>
              <a:rPr lang="sv-SE" dirty="0"/>
              <a:t>) är en </a:t>
            </a:r>
            <a:r>
              <a:rPr lang="sv-SE" dirty="0" err="1"/>
              <a:t>Hamzatu</a:t>
            </a:r>
            <a:r>
              <a:rPr lang="sv-SE" dirty="0"/>
              <a:t> al-</a:t>
            </a:r>
            <a:r>
              <a:rPr lang="sv-SE" dirty="0" err="1"/>
              <a:t>Wasl</a:t>
            </a:r>
            <a:r>
              <a:rPr lang="sv-SE" dirty="0"/>
              <a:t> och därför gäller följande: Om (</a:t>
            </a:r>
            <a:r>
              <a:rPr lang="ar-SA" dirty="0">
                <a:solidFill>
                  <a:schemeClr val="bg1"/>
                </a:solidFill>
              </a:rPr>
              <a:t>ال</a:t>
            </a:r>
            <a:r>
              <a:rPr lang="sv-SE" dirty="0"/>
              <a:t>) föregås av ett ord så uttalas inte </a:t>
            </a:r>
            <a:r>
              <a:rPr lang="sv-SE" dirty="0" err="1"/>
              <a:t>Hamzahn</a:t>
            </a:r>
            <a:r>
              <a:rPr lang="sv-SE" dirty="0"/>
              <a:t> trots att den skrivs. </a:t>
            </a:r>
          </a:p>
          <a:p>
            <a:pPr marL="0" indent="0">
              <a:buNone/>
            </a:pPr>
            <a:r>
              <a:rPr lang="sv-SE" dirty="0"/>
              <a:t> </a:t>
            </a:r>
            <a:r>
              <a:rPr lang="sv-SE" u="sng" dirty="0"/>
              <a:t>Låt oss ta ett exempel</a:t>
            </a:r>
            <a:r>
              <a:rPr lang="sv-SE" dirty="0"/>
              <a:t>: </a:t>
            </a:r>
          </a:p>
          <a:p>
            <a:endParaRPr lang="sv-SE" dirty="0"/>
          </a:p>
          <a:p>
            <a:pPr marL="0" indent="0">
              <a:buNone/>
            </a:pPr>
            <a:r>
              <a:rPr lang="ar-SA" dirty="0">
                <a:solidFill>
                  <a:schemeClr val="tx1"/>
                </a:solidFill>
              </a:rPr>
              <a:t>ا</a:t>
            </a:r>
            <a:r>
              <a:rPr lang="ar-SA" dirty="0"/>
              <a:t>لوَلَدُ جالِسٌ                                                                                              </a:t>
            </a:r>
          </a:p>
          <a:p>
            <a:pPr marL="0" indent="0">
              <a:buNone/>
            </a:pPr>
            <a:r>
              <a:rPr lang="ar-SA" dirty="0">
                <a:solidFill>
                  <a:schemeClr val="tx1"/>
                </a:solidFill>
              </a:rPr>
              <a:t>ا</a:t>
            </a:r>
            <a:r>
              <a:rPr lang="ar-SA" dirty="0"/>
              <a:t>لوَلَدُ جالِسٌ وَ</a:t>
            </a:r>
            <a:r>
              <a:rPr lang="ar-SA" dirty="0">
                <a:solidFill>
                  <a:schemeClr val="tx1"/>
                </a:solidFill>
              </a:rPr>
              <a:t>ا</a:t>
            </a:r>
            <a:r>
              <a:rPr lang="ar-SA" dirty="0"/>
              <a:t>لْمُدَرِّسُ واقِفٌ                                                                            </a:t>
            </a:r>
          </a:p>
          <a:p>
            <a:pPr marL="0" indent="0">
              <a:buNone/>
            </a:pPr>
            <a:endParaRPr lang="ar-SA" dirty="0"/>
          </a:p>
          <a:p>
            <a:pPr marL="0" indent="0">
              <a:buNone/>
            </a:pPr>
            <a:r>
              <a:rPr lang="sv-SE" dirty="0"/>
              <a:t>                                            ….och inte wa-</a:t>
            </a:r>
            <a:r>
              <a:rPr lang="sv-SE" dirty="0" err="1">
                <a:solidFill>
                  <a:schemeClr val="tx1"/>
                </a:solidFill>
              </a:rPr>
              <a:t>a</a:t>
            </a:r>
            <a:r>
              <a:rPr lang="sv-SE" dirty="0" err="1"/>
              <a:t>lmodarriso</a:t>
            </a:r>
            <a:r>
              <a:rPr lang="sv-SE" dirty="0"/>
              <a:t>.</a:t>
            </a:r>
            <a:endParaRPr lang="ar-SA" dirty="0"/>
          </a:p>
          <a:p>
            <a:endParaRPr lang="sv-SE" dirty="0"/>
          </a:p>
        </p:txBody>
      </p:sp>
      <p:sp>
        <p:nvSpPr>
          <p:cNvPr id="2" name="Platshållare för bildnummer 1">
            <a:extLst>
              <a:ext uri="{FF2B5EF4-FFF2-40B4-BE49-F238E27FC236}">
                <a16:creationId xmlns:a16="http://schemas.microsoft.com/office/drawing/2014/main" id="{AAE11CAD-2A17-4CA4-B89C-FFFB4CD93D3E}"/>
              </a:ext>
            </a:extLst>
          </p:cNvPr>
          <p:cNvSpPr>
            <a:spLocks noGrp="1"/>
          </p:cNvSpPr>
          <p:nvPr>
            <p:ph type="sldNum" sz="quarter" idx="12"/>
          </p:nvPr>
        </p:nvSpPr>
        <p:spPr/>
        <p:txBody>
          <a:bodyPr/>
          <a:lstStyle/>
          <a:p>
            <a:r>
              <a:rPr lang="sv-SE" dirty="0"/>
              <a:t>20</a:t>
            </a:r>
          </a:p>
        </p:txBody>
      </p:sp>
      <p:sp>
        <p:nvSpPr>
          <p:cNvPr id="5" name="Rektangel 4">
            <a:extLst>
              <a:ext uri="{FF2B5EF4-FFF2-40B4-BE49-F238E27FC236}">
                <a16:creationId xmlns:a16="http://schemas.microsoft.com/office/drawing/2014/main" id="{EED62F32-8826-486E-A922-36D3F29953CC}"/>
              </a:ext>
            </a:extLst>
          </p:cNvPr>
          <p:cNvSpPr/>
          <p:nvPr/>
        </p:nvSpPr>
        <p:spPr>
          <a:xfrm>
            <a:off x="5005387" y="3738562"/>
            <a:ext cx="2790825" cy="438150"/>
          </a:xfrm>
          <a:prstGeom prst="rect">
            <a:avLst/>
          </a:prstGeom>
          <a:ln w="38100">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Al-</a:t>
            </a:r>
            <a:r>
              <a:rPr lang="sv-SE" dirty="0" err="1">
                <a:solidFill>
                  <a:schemeClr val="bg1"/>
                </a:solidFill>
              </a:rPr>
              <a:t>walado</a:t>
            </a:r>
            <a:r>
              <a:rPr lang="sv-SE" dirty="0">
                <a:solidFill>
                  <a:schemeClr val="bg1"/>
                </a:solidFill>
              </a:rPr>
              <a:t>.. </a:t>
            </a:r>
          </a:p>
        </p:txBody>
      </p:sp>
      <p:sp>
        <p:nvSpPr>
          <p:cNvPr id="6" name="Rektangel 5">
            <a:extLst>
              <a:ext uri="{FF2B5EF4-FFF2-40B4-BE49-F238E27FC236}">
                <a16:creationId xmlns:a16="http://schemas.microsoft.com/office/drawing/2014/main" id="{95AF39F7-FE61-4C82-9B15-2C1BAB234788}"/>
              </a:ext>
            </a:extLst>
          </p:cNvPr>
          <p:cNvSpPr/>
          <p:nvPr/>
        </p:nvSpPr>
        <p:spPr>
          <a:xfrm>
            <a:off x="3923128" y="4371974"/>
            <a:ext cx="2790825" cy="438150"/>
          </a:xfrm>
          <a:prstGeom prst="rect">
            <a:avLst/>
          </a:prstGeom>
          <a:ln w="38100">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..walmodarriso..</a:t>
            </a:r>
          </a:p>
        </p:txBody>
      </p:sp>
      <p:sp>
        <p:nvSpPr>
          <p:cNvPr id="17" name="Pil: nedåt 16">
            <a:extLst>
              <a:ext uri="{FF2B5EF4-FFF2-40B4-BE49-F238E27FC236}">
                <a16:creationId xmlns:a16="http://schemas.microsoft.com/office/drawing/2014/main" id="{E6DFE374-7AF9-48C5-AE7E-677B7615D1C1}"/>
              </a:ext>
            </a:extLst>
          </p:cNvPr>
          <p:cNvSpPr/>
          <p:nvPr/>
        </p:nvSpPr>
        <p:spPr>
          <a:xfrm>
            <a:off x="6400799" y="4921970"/>
            <a:ext cx="484632" cy="318026"/>
          </a:xfrm>
          <a:prstGeom prst="downArrow">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04736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13012DB-A0AD-4EB1-BDEC-E20B0E8C6656}"/>
              </a:ext>
            </a:extLst>
          </p:cNvPr>
          <p:cNvSpPr>
            <a:spLocks noGrp="1"/>
          </p:cNvSpPr>
          <p:nvPr>
            <p:ph type="title"/>
          </p:nvPr>
        </p:nvSpPr>
        <p:spPr/>
        <p:txBody>
          <a:bodyPr/>
          <a:lstStyle/>
          <a:p>
            <a:r>
              <a:rPr lang="ar-SA" dirty="0"/>
              <a:t> ال</a:t>
            </a:r>
            <a:r>
              <a:rPr lang="sv-SE" dirty="0"/>
              <a:t>(3)</a:t>
            </a:r>
            <a:br>
              <a:rPr lang="ar-SA" dirty="0"/>
            </a:br>
            <a:r>
              <a:rPr lang="sv-SE" dirty="0"/>
              <a:t>al-</a:t>
            </a:r>
          </a:p>
        </p:txBody>
      </p:sp>
      <p:sp>
        <p:nvSpPr>
          <p:cNvPr id="4" name="Platshållare för innehåll 3">
            <a:extLst>
              <a:ext uri="{FF2B5EF4-FFF2-40B4-BE49-F238E27FC236}">
                <a16:creationId xmlns:a16="http://schemas.microsoft.com/office/drawing/2014/main" id="{49A2A4F1-32DF-42EE-95A4-B54B41B03F44}"/>
              </a:ext>
            </a:extLst>
          </p:cNvPr>
          <p:cNvSpPr>
            <a:spLocks noGrp="1"/>
          </p:cNvSpPr>
          <p:nvPr>
            <p:ph idx="1"/>
          </p:nvPr>
        </p:nvSpPr>
        <p:spPr>
          <a:xfrm>
            <a:off x="361949" y="2109787"/>
            <a:ext cx="11372851" cy="4491038"/>
          </a:xfrm>
        </p:spPr>
        <p:txBody>
          <a:bodyPr>
            <a:normAutofit/>
          </a:bodyPr>
          <a:lstStyle/>
          <a:p>
            <a:pPr marL="0" indent="0">
              <a:buNone/>
            </a:pPr>
            <a:r>
              <a:rPr lang="sv-SE" dirty="0"/>
              <a:t>Nu när vi lärt oss (</a:t>
            </a:r>
            <a:r>
              <a:rPr lang="ar-SA" dirty="0"/>
              <a:t>ال</a:t>
            </a:r>
            <a:r>
              <a:rPr lang="sv-SE" dirty="0"/>
              <a:t>), måste vi lägga till en mycket viktig detalj inom uttalet:</a:t>
            </a:r>
          </a:p>
          <a:p>
            <a:pPr marL="0" indent="0">
              <a:buNone/>
            </a:pPr>
            <a:r>
              <a:rPr lang="sv-SE" u="sng" dirty="0"/>
              <a:t>Ibland uttalas denna </a:t>
            </a:r>
            <a:r>
              <a:rPr lang="ar-SA" u="sng" dirty="0">
                <a:solidFill>
                  <a:srgbClr val="FFFF00"/>
                </a:solidFill>
              </a:rPr>
              <a:t>ل</a:t>
            </a:r>
            <a:r>
              <a:rPr lang="sv-SE" u="sng" dirty="0"/>
              <a:t> i (</a:t>
            </a:r>
            <a:r>
              <a:rPr lang="ar-SA" u="sng" dirty="0"/>
              <a:t>ا</a:t>
            </a:r>
            <a:r>
              <a:rPr lang="ar-SA" u="sng" dirty="0">
                <a:solidFill>
                  <a:srgbClr val="FFFF00"/>
                </a:solidFill>
              </a:rPr>
              <a:t>ل</a:t>
            </a:r>
            <a:r>
              <a:rPr lang="sv-SE" u="sng" dirty="0"/>
              <a:t>) och ibland inte</a:t>
            </a:r>
            <a:r>
              <a:rPr lang="sv-SE" dirty="0"/>
              <a:t>. Då kommer frågan:</a:t>
            </a:r>
          </a:p>
          <a:p>
            <a:pPr marL="0" indent="0">
              <a:buNone/>
            </a:pPr>
            <a:r>
              <a:rPr lang="sv-SE" dirty="0"/>
              <a:t>Hur vet man när den ska uttalas och när den inte ska uttalas? För att förstå detta måste vi först introducera ett nytt ämne: sol- och månbokstäver.</a:t>
            </a:r>
          </a:p>
          <a:p>
            <a:pPr marL="0" indent="0">
              <a:buNone/>
            </a:pPr>
            <a:endParaRPr lang="sv-SE" dirty="0"/>
          </a:p>
          <a:p>
            <a:pPr marL="0" indent="0">
              <a:buNone/>
            </a:pPr>
            <a:r>
              <a:rPr lang="sv-SE" dirty="0"/>
              <a:t> Se nästa sida!</a:t>
            </a:r>
          </a:p>
        </p:txBody>
      </p:sp>
      <p:sp>
        <p:nvSpPr>
          <p:cNvPr id="2" name="Platshållare för bildnummer 1">
            <a:extLst>
              <a:ext uri="{FF2B5EF4-FFF2-40B4-BE49-F238E27FC236}">
                <a16:creationId xmlns:a16="http://schemas.microsoft.com/office/drawing/2014/main" id="{AAE11CAD-2A17-4CA4-B89C-FFFB4CD93D3E}"/>
              </a:ext>
            </a:extLst>
          </p:cNvPr>
          <p:cNvSpPr>
            <a:spLocks noGrp="1"/>
          </p:cNvSpPr>
          <p:nvPr>
            <p:ph type="sldNum" sz="quarter" idx="12"/>
          </p:nvPr>
        </p:nvSpPr>
        <p:spPr/>
        <p:txBody>
          <a:bodyPr/>
          <a:lstStyle/>
          <a:p>
            <a:r>
              <a:rPr lang="sv-SE" dirty="0"/>
              <a:t>20</a:t>
            </a:r>
          </a:p>
        </p:txBody>
      </p:sp>
    </p:spTree>
    <p:extLst>
      <p:ext uri="{BB962C8B-B14F-4D97-AF65-F5344CB8AC3E}">
        <p14:creationId xmlns:p14="http://schemas.microsoft.com/office/powerpoint/2010/main" val="1713650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CB0D9BC3-85B4-49E6-A8FA-12B9E3503353}"/>
              </a:ext>
            </a:extLst>
          </p:cNvPr>
          <p:cNvSpPr/>
          <p:nvPr/>
        </p:nvSpPr>
        <p:spPr>
          <a:xfrm>
            <a:off x="3403014" y="4486275"/>
            <a:ext cx="2186488" cy="9620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17A0801D-DDF2-40FB-8F1D-CFEFFE1A85A4}"/>
              </a:ext>
            </a:extLst>
          </p:cNvPr>
          <p:cNvSpPr/>
          <p:nvPr/>
        </p:nvSpPr>
        <p:spPr>
          <a:xfrm>
            <a:off x="680322" y="4486275"/>
            <a:ext cx="2591198" cy="9620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4D530BA0-C6E1-43BB-9939-C0BAAD2D54C9}"/>
              </a:ext>
            </a:extLst>
          </p:cNvPr>
          <p:cNvSpPr>
            <a:spLocks noGrp="1"/>
          </p:cNvSpPr>
          <p:nvPr>
            <p:ph type="title"/>
          </p:nvPr>
        </p:nvSpPr>
        <p:spPr/>
        <p:txBody>
          <a:bodyPr/>
          <a:lstStyle/>
          <a:p>
            <a:r>
              <a:rPr lang="sv-SE"/>
              <a:t>Sol- </a:t>
            </a:r>
            <a:r>
              <a:rPr lang="sv-SE" dirty="0"/>
              <a:t>och månbokstäverna</a:t>
            </a:r>
            <a:br>
              <a:rPr lang="sv-SE" dirty="0"/>
            </a:br>
            <a:r>
              <a:rPr lang="ar-SA" dirty="0"/>
              <a:t>الحُرُوفُ الشَّمْسِيّةُ والقَمَرِيّةُ </a:t>
            </a:r>
            <a:endParaRPr lang="sv-SE" dirty="0"/>
          </a:p>
        </p:txBody>
      </p:sp>
      <p:sp>
        <p:nvSpPr>
          <p:cNvPr id="3" name="Platshållare för innehåll 2">
            <a:extLst>
              <a:ext uri="{FF2B5EF4-FFF2-40B4-BE49-F238E27FC236}">
                <a16:creationId xmlns:a16="http://schemas.microsoft.com/office/drawing/2014/main" id="{83076F09-0234-498B-AF7F-8AE54A7FAA70}"/>
              </a:ext>
            </a:extLst>
          </p:cNvPr>
          <p:cNvSpPr>
            <a:spLocks noGrp="1"/>
          </p:cNvSpPr>
          <p:nvPr>
            <p:ph idx="1"/>
          </p:nvPr>
        </p:nvSpPr>
        <p:spPr>
          <a:xfrm>
            <a:off x="566021" y="2163309"/>
            <a:ext cx="11101046" cy="4423758"/>
          </a:xfrm>
        </p:spPr>
        <p:txBody>
          <a:bodyPr>
            <a:normAutofit/>
          </a:bodyPr>
          <a:lstStyle/>
          <a:p>
            <a:r>
              <a:rPr lang="sv-SE" dirty="0"/>
              <a:t>Det arabiska alfabetet består av 28 bokstäver. </a:t>
            </a:r>
          </a:p>
          <a:p>
            <a:r>
              <a:rPr lang="sv-SE" dirty="0"/>
              <a:t>Hälften av dessa kallas för </a:t>
            </a:r>
            <a:r>
              <a:rPr lang="sv-SE" i="1" dirty="0">
                <a:solidFill>
                  <a:srgbClr val="FFFF00"/>
                </a:solidFill>
              </a:rPr>
              <a:t>solbokstäver</a:t>
            </a:r>
            <a:r>
              <a:rPr lang="sv-SE" dirty="0"/>
              <a:t>, och den andra halvan kallas för </a:t>
            </a:r>
            <a:r>
              <a:rPr lang="sv-SE" i="1" dirty="0">
                <a:solidFill>
                  <a:schemeClr val="tx1"/>
                </a:solidFill>
              </a:rPr>
              <a:t>månbokstäver</a:t>
            </a:r>
            <a:r>
              <a:rPr lang="sv-SE" dirty="0"/>
              <a:t>. I solbokstäverna uttalas inte bokstaven </a:t>
            </a:r>
            <a:r>
              <a:rPr lang="ar-SA" dirty="0"/>
              <a:t> (</a:t>
            </a:r>
            <a:r>
              <a:rPr lang="ar-SA" dirty="0">
                <a:solidFill>
                  <a:schemeClr val="bg1"/>
                </a:solidFill>
              </a:rPr>
              <a:t>ل</a:t>
            </a:r>
            <a:r>
              <a:rPr lang="ar-SA" dirty="0"/>
              <a:t>)</a:t>
            </a:r>
            <a:r>
              <a:rPr lang="sv-SE" dirty="0"/>
              <a:t>i den bestämda artikeln (</a:t>
            </a:r>
            <a:r>
              <a:rPr lang="ar-SA" dirty="0"/>
              <a:t>ا</a:t>
            </a:r>
            <a:r>
              <a:rPr lang="ar-SA" dirty="0">
                <a:solidFill>
                  <a:schemeClr val="bg1"/>
                </a:solidFill>
              </a:rPr>
              <a:t>ل</a:t>
            </a:r>
            <a:r>
              <a:rPr lang="ar-SA" dirty="0"/>
              <a:t>ْ</a:t>
            </a:r>
            <a:r>
              <a:rPr lang="sv-SE" dirty="0"/>
              <a:t>) till skillnad till månbokstäverna där den uttalas. I vilket fall som helst ska det finnas med i skriften.</a:t>
            </a:r>
          </a:p>
          <a:p>
            <a:endParaRPr lang="sv-SE" dirty="0"/>
          </a:p>
          <a:p>
            <a:pPr marL="0" indent="0">
              <a:buNone/>
            </a:pPr>
            <a:r>
              <a:rPr lang="ar-SA" dirty="0"/>
              <a:t>ا</a:t>
            </a:r>
            <a:r>
              <a:rPr lang="ar-SA" dirty="0">
                <a:solidFill>
                  <a:schemeClr val="bg1"/>
                </a:solidFill>
              </a:rPr>
              <a:t>ل</a:t>
            </a:r>
            <a:r>
              <a:rPr lang="ar-SA" dirty="0">
                <a:solidFill>
                  <a:srgbClr val="FFFF00"/>
                </a:solidFill>
              </a:rPr>
              <a:t>شّ</a:t>
            </a:r>
            <a:r>
              <a:rPr lang="ar-SA" dirty="0"/>
              <a:t>َمْسُ </a:t>
            </a:r>
            <a:r>
              <a:rPr lang="sv-SE" dirty="0"/>
              <a:t> ash-ashamso    </a:t>
            </a:r>
            <a:r>
              <a:rPr lang="ar-SA" dirty="0">
                <a:solidFill>
                  <a:srgbClr val="FFFF00"/>
                </a:solidFill>
              </a:rPr>
              <a:t>ش</a:t>
            </a:r>
            <a:r>
              <a:rPr lang="sv-SE" dirty="0"/>
              <a:t> Solbokstav</a:t>
            </a:r>
            <a:endParaRPr lang="ar-SA" dirty="0"/>
          </a:p>
          <a:p>
            <a:pPr marL="0" indent="0">
              <a:buNone/>
            </a:pPr>
            <a:r>
              <a:rPr lang="ar-SA" dirty="0"/>
              <a:t>ا</a:t>
            </a:r>
            <a:r>
              <a:rPr lang="ar-SA" dirty="0">
                <a:solidFill>
                  <a:schemeClr val="bg1"/>
                </a:solidFill>
              </a:rPr>
              <a:t>ل</a:t>
            </a:r>
            <a:r>
              <a:rPr lang="ar-SA" dirty="0">
                <a:solidFill>
                  <a:schemeClr val="tx1"/>
                </a:solidFill>
              </a:rPr>
              <a:t>ْقَ</a:t>
            </a:r>
            <a:r>
              <a:rPr lang="ar-SA" dirty="0"/>
              <a:t>مَرُ   </a:t>
            </a:r>
            <a:r>
              <a:rPr lang="sv-SE" dirty="0"/>
              <a:t> a</a:t>
            </a:r>
            <a:r>
              <a:rPr lang="sv-SE" dirty="0">
                <a:solidFill>
                  <a:schemeClr val="bg1"/>
                </a:solidFill>
              </a:rPr>
              <a:t>l</a:t>
            </a:r>
            <a:r>
              <a:rPr lang="sv-SE" dirty="0"/>
              <a:t>-</a:t>
            </a:r>
            <a:r>
              <a:rPr lang="sv-SE" dirty="0" err="1"/>
              <a:t>qamaro</a:t>
            </a:r>
            <a:r>
              <a:rPr lang="ar-SA" dirty="0"/>
              <a:t>     </a:t>
            </a:r>
            <a:r>
              <a:rPr lang="sv-SE" dirty="0"/>
              <a:t>    </a:t>
            </a:r>
            <a:r>
              <a:rPr lang="ar-SA" dirty="0">
                <a:solidFill>
                  <a:schemeClr val="tx1"/>
                </a:solidFill>
              </a:rPr>
              <a:t>ق</a:t>
            </a:r>
            <a:r>
              <a:rPr lang="sv-SE" dirty="0"/>
              <a:t> Månbokstav</a:t>
            </a:r>
          </a:p>
          <a:p>
            <a:pPr marL="0" indent="0">
              <a:buNone/>
            </a:pPr>
            <a:endParaRPr lang="sv-SE" dirty="0"/>
          </a:p>
        </p:txBody>
      </p:sp>
      <p:sp>
        <p:nvSpPr>
          <p:cNvPr id="4" name="Platshållare för bildnummer 3">
            <a:extLst>
              <a:ext uri="{FF2B5EF4-FFF2-40B4-BE49-F238E27FC236}">
                <a16:creationId xmlns:a16="http://schemas.microsoft.com/office/drawing/2014/main" id="{8717AABE-E4A4-41A8-A53A-6A8AA8C07892}"/>
              </a:ext>
            </a:extLst>
          </p:cNvPr>
          <p:cNvSpPr>
            <a:spLocks noGrp="1"/>
          </p:cNvSpPr>
          <p:nvPr>
            <p:ph type="sldNum" sz="quarter" idx="12"/>
          </p:nvPr>
        </p:nvSpPr>
        <p:spPr/>
        <p:txBody>
          <a:bodyPr/>
          <a:lstStyle/>
          <a:p>
            <a:r>
              <a:rPr lang="sv-SE" dirty="0"/>
              <a:t>21</a:t>
            </a:r>
          </a:p>
        </p:txBody>
      </p:sp>
    </p:spTree>
    <p:extLst>
      <p:ext uri="{BB962C8B-B14F-4D97-AF65-F5344CB8AC3E}">
        <p14:creationId xmlns:p14="http://schemas.microsoft.com/office/powerpoint/2010/main" val="3219513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4BB6E01-B8D9-42E5-8CED-911B58D59C95}"/>
              </a:ext>
            </a:extLst>
          </p:cNvPr>
          <p:cNvSpPr>
            <a:spLocks noGrp="1"/>
          </p:cNvSpPr>
          <p:nvPr>
            <p:ph type="sldNum" sz="quarter" idx="12"/>
          </p:nvPr>
        </p:nvSpPr>
        <p:spPr/>
        <p:txBody>
          <a:bodyPr/>
          <a:lstStyle/>
          <a:p>
            <a:r>
              <a:rPr lang="sv-SE" dirty="0"/>
              <a:t>22</a:t>
            </a:r>
          </a:p>
        </p:txBody>
      </p:sp>
      <p:sp>
        <p:nvSpPr>
          <p:cNvPr id="2" name="Rubrik 1">
            <a:extLst>
              <a:ext uri="{FF2B5EF4-FFF2-40B4-BE49-F238E27FC236}">
                <a16:creationId xmlns:a16="http://schemas.microsoft.com/office/drawing/2014/main" id="{5C3A3C26-DD18-47AE-93CE-49C7C95B947E}"/>
              </a:ext>
            </a:extLst>
          </p:cNvPr>
          <p:cNvSpPr>
            <a:spLocks noGrp="1"/>
          </p:cNvSpPr>
          <p:nvPr>
            <p:ph type="title" idx="4294967295"/>
          </p:nvPr>
        </p:nvSpPr>
        <p:spPr>
          <a:xfrm>
            <a:off x="501752" y="122238"/>
            <a:ext cx="9613900" cy="1081087"/>
          </a:xfrm>
        </p:spPr>
        <p:txBody>
          <a:bodyPr/>
          <a:lstStyle/>
          <a:p>
            <a:r>
              <a:rPr lang="sv-SE" dirty="0"/>
              <a:t>            </a:t>
            </a:r>
            <a:r>
              <a:rPr lang="sv-SE" u="sng" dirty="0"/>
              <a:t>Lista över sol- och månbokstäverna</a:t>
            </a:r>
          </a:p>
        </p:txBody>
      </p:sp>
      <p:pic>
        <p:nvPicPr>
          <p:cNvPr id="6" name="Platshållare för innehåll 5">
            <a:extLst>
              <a:ext uri="{FF2B5EF4-FFF2-40B4-BE49-F238E27FC236}">
                <a16:creationId xmlns:a16="http://schemas.microsoft.com/office/drawing/2014/main" id="{1E899A72-CF1F-4B5F-9A60-D728FC5A7680}"/>
              </a:ext>
            </a:extLst>
          </p:cNvPr>
          <p:cNvPicPr>
            <a:picLocks noGrp="1" noChangeAspect="1"/>
          </p:cNvPicPr>
          <p:nvPr>
            <p:ph idx="4294967295"/>
          </p:nvPr>
        </p:nvPicPr>
        <p:blipFill>
          <a:blip r:embed="rId2"/>
          <a:stretch>
            <a:fillRect/>
          </a:stretch>
        </p:blipFill>
        <p:spPr>
          <a:xfrm>
            <a:off x="1909899" y="868362"/>
            <a:ext cx="8047038" cy="5867400"/>
          </a:xfrm>
          <a:ln w="19050">
            <a:solidFill>
              <a:schemeClr val="bg1"/>
            </a:solidFill>
          </a:ln>
          <a:effectLst>
            <a:softEdge rad="317500"/>
          </a:effectLst>
        </p:spPr>
      </p:pic>
      <p:sp>
        <p:nvSpPr>
          <p:cNvPr id="5" name="textruta 4">
            <a:extLst>
              <a:ext uri="{FF2B5EF4-FFF2-40B4-BE49-F238E27FC236}">
                <a16:creationId xmlns:a16="http://schemas.microsoft.com/office/drawing/2014/main" id="{BBE3615A-D52E-4152-9030-9D5AB202ED8A}"/>
              </a:ext>
            </a:extLst>
          </p:cNvPr>
          <p:cNvSpPr txBox="1"/>
          <p:nvPr/>
        </p:nvSpPr>
        <p:spPr>
          <a:xfrm>
            <a:off x="-142951" y="3680599"/>
            <a:ext cx="2585161" cy="369332"/>
          </a:xfrm>
          <a:prstGeom prst="rect">
            <a:avLst/>
          </a:prstGeom>
          <a:noFill/>
        </p:spPr>
        <p:txBody>
          <a:bodyPr wrap="square" rtlCol="0">
            <a:spAutoFit/>
          </a:bodyPr>
          <a:lstStyle/>
          <a:p>
            <a:r>
              <a:rPr lang="sv-SE" dirty="0">
                <a:solidFill>
                  <a:schemeClr val="bg1"/>
                </a:solidFill>
              </a:rPr>
              <a:t>   </a:t>
            </a:r>
            <a:r>
              <a:rPr lang="sv-SE" u="sng" dirty="0">
                <a:solidFill>
                  <a:srgbClr val="FFFF00"/>
                </a:solidFill>
              </a:rPr>
              <a:t>Solbokstäverna</a:t>
            </a:r>
          </a:p>
        </p:txBody>
      </p:sp>
      <p:sp>
        <p:nvSpPr>
          <p:cNvPr id="9" name="textruta 8">
            <a:extLst>
              <a:ext uri="{FF2B5EF4-FFF2-40B4-BE49-F238E27FC236}">
                <a16:creationId xmlns:a16="http://schemas.microsoft.com/office/drawing/2014/main" id="{3692951A-50E0-4976-9AEE-9F07311B109F}"/>
              </a:ext>
            </a:extLst>
          </p:cNvPr>
          <p:cNvSpPr txBox="1"/>
          <p:nvPr/>
        </p:nvSpPr>
        <p:spPr>
          <a:xfrm>
            <a:off x="9884130" y="3600212"/>
            <a:ext cx="2074190" cy="369332"/>
          </a:xfrm>
          <a:prstGeom prst="rect">
            <a:avLst/>
          </a:prstGeom>
          <a:noFill/>
        </p:spPr>
        <p:txBody>
          <a:bodyPr wrap="square" rtlCol="0">
            <a:spAutoFit/>
          </a:bodyPr>
          <a:lstStyle/>
          <a:p>
            <a:r>
              <a:rPr lang="sv-SE" dirty="0"/>
              <a:t>   </a:t>
            </a:r>
            <a:r>
              <a:rPr lang="sv-SE" u="sng" dirty="0"/>
              <a:t>Månbokstäverna</a:t>
            </a:r>
          </a:p>
        </p:txBody>
      </p:sp>
      <p:sp>
        <p:nvSpPr>
          <p:cNvPr id="3" name="Pil: höger 2">
            <a:extLst>
              <a:ext uri="{FF2B5EF4-FFF2-40B4-BE49-F238E27FC236}">
                <a16:creationId xmlns:a16="http://schemas.microsoft.com/office/drawing/2014/main" id="{EDA91387-5809-478D-9366-789C0204DF28}"/>
              </a:ext>
            </a:extLst>
          </p:cNvPr>
          <p:cNvSpPr/>
          <p:nvPr/>
        </p:nvSpPr>
        <p:spPr>
          <a:xfrm>
            <a:off x="501752" y="4143352"/>
            <a:ext cx="1093051" cy="628650"/>
          </a:xfrm>
          <a:prstGeom prst="rightArrow">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il: höger 9">
            <a:extLst>
              <a:ext uri="{FF2B5EF4-FFF2-40B4-BE49-F238E27FC236}">
                <a16:creationId xmlns:a16="http://schemas.microsoft.com/office/drawing/2014/main" id="{6789A4C7-974D-4723-93C1-1D0E736F7A87}"/>
              </a:ext>
            </a:extLst>
          </p:cNvPr>
          <p:cNvSpPr/>
          <p:nvPr/>
        </p:nvSpPr>
        <p:spPr>
          <a:xfrm rot="10800000">
            <a:off x="10182929" y="4026671"/>
            <a:ext cx="1093051" cy="628650"/>
          </a:xfrm>
          <a:prstGeom prst="rightArrow">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32003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CD00A6-9AAB-4635-96F4-B09017C905D9}"/>
              </a:ext>
            </a:extLst>
          </p:cNvPr>
          <p:cNvSpPr>
            <a:spLocks noGrp="1"/>
          </p:cNvSpPr>
          <p:nvPr>
            <p:ph type="ctrTitle"/>
          </p:nvPr>
        </p:nvSpPr>
        <p:spPr/>
        <p:txBody>
          <a:bodyPr/>
          <a:lstStyle/>
          <a:p>
            <a:r>
              <a:rPr lang="sv-SE" dirty="0"/>
              <a:t>Lektion 16</a:t>
            </a:r>
          </a:p>
        </p:txBody>
      </p:sp>
      <p:sp>
        <p:nvSpPr>
          <p:cNvPr id="3" name="Underrubrik 2">
            <a:extLst>
              <a:ext uri="{FF2B5EF4-FFF2-40B4-BE49-F238E27FC236}">
                <a16:creationId xmlns:a16="http://schemas.microsoft.com/office/drawing/2014/main" id="{CC7C96E3-644E-48EC-875E-1C3D72B61944}"/>
              </a:ext>
            </a:extLst>
          </p:cNvPr>
          <p:cNvSpPr>
            <a:spLocks noGrp="1"/>
          </p:cNvSpPr>
          <p:nvPr>
            <p:ph type="subTitle" idx="1"/>
          </p:nvPr>
        </p:nvSpPr>
        <p:spPr/>
        <p:txBody>
          <a:bodyPr/>
          <a:lstStyle/>
          <a:p>
            <a:r>
              <a:rPr lang="sv-SE" dirty="0" err="1"/>
              <a:t>Shaddah</a:t>
            </a:r>
            <a:r>
              <a:rPr lang="sv-SE" dirty="0"/>
              <a:t> (</a:t>
            </a:r>
            <a:r>
              <a:rPr lang="ar-SA" sz="2800" dirty="0"/>
              <a:t>ّ</a:t>
            </a:r>
            <a:r>
              <a:rPr lang="sv-SE" dirty="0"/>
              <a:t>)</a:t>
            </a:r>
          </a:p>
          <a:p>
            <a:r>
              <a:rPr lang="sv-SE" dirty="0"/>
              <a:t>125-13</a:t>
            </a:r>
            <a:r>
              <a:rPr lang="ar-SA" dirty="0"/>
              <a:t>7</a:t>
            </a:r>
            <a:endParaRPr lang="sv-SE" dirty="0"/>
          </a:p>
        </p:txBody>
      </p:sp>
      <p:sp>
        <p:nvSpPr>
          <p:cNvPr id="4" name="Platshållare för bildnummer 3">
            <a:extLst>
              <a:ext uri="{FF2B5EF4-FFF2-40B4-BE49-F238E27FC236}">
                <a16:creationId xmlns:a16="http://schemas.microsoft.com/office/drawing/2014/main" id="{4C5C7210-B42D-4CB4-A9DD-5A0F03AEAF9B}"/>
              </a:ext>
            </a:extLst>
          </p:cNvPr>
          <p:cNvSpPr>
            <a:spLocks noGrp="1"/>
          </p:cNvSpPr>
          <p:nvPr>
            <p:ph type="sldNum" sz="quarter" idx="12"/>
          </p:nvPr>
        </p:nvSpPr>
        <p:spPr/>
        <p:txBody>
          <a:bodyPr/>
          <a:lstStyle/>
          <a:p>
            <a:fld id="{177D6179-9D4F-9247-ABDE-D082469CF89C}" type="slidenum">
              <a:rPr lang="sv-SE" smtClean="0"/>
              <a:t>56</a:t>
            </a:fld>
            <a:endParaRPr lang="sv-SE"/>
          </a:p>
        </p:txBody>
      </p:sp>
    </p:spTree>
    <p:extLst>
      <p:ext uri="{BB962C8B-B14F-4D97-AF65-F5344CB8AC3E}">
        <p14:creationId xmlns:p14="http://schemas.microsoft.com/office/powerpoint/2010/main" val="2533072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F879308A-9F48-4F1E-A2E0-8775F79334CF}"/>
              </a:ext>
            </a:extLst>
          </p:cNvPr>
          <p:cNvSpPr/>
          <p:nvPr/>
        </p:nvSpPr>
        <p:spPr>
          <a:xfrm>
            <a:off x="276225" y="4249379"/>
            <a:ext cx="2733675" cy="914400"/>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7538D573-036C-4150-B73B-8FBB0442FB91}"/>
              </a:ext>
            </a:extLst>
          </p:cNvPr>
          <p:cNvSpPr>
            <a:spLocks noGrp="1"/>
          </p:cNvSpPr>
          <p:nvPr>
            <p:ph idx="1"/>
          </p:nvPr>
        </p:nvSpPr>
        <p:spPr>
          <a:xfrm>
            <a:off x="347662" y="2143125"/>
            <a:ext cx="11496675" cy="4505325"/>
          </a:xfrm>
          <a:ln>
            <a:noFill/>
          </a:ln>
          <a:effectLst/>
          <a:scene3d>
            <a:camera prst="orthographicFront">
              <a:rot lat="0" lon="0" rev="0"/>
            </a:camera>
            <a:lightRig rig="contrasting" dir="t">
              <a:rot lat="0" lon="0" rev="7800000"/>
            </a:lightRig>
          </a:scene3d>
          <a:sp3d>
            <a:bevelT w="139700" h="139700"/>
          </a:sp3d>
        </p:spPr>
        <p:txBody>
          <a:bodyPr/>
          <a:lstStyle/>
          <a:p>
            <a:pPr marL="0" indent="0">
              <a:buNone/>
            </a:pPr>
            <a:r>
              <a:rPr lang="sv-SE" i="1" dirty="0"/>
              <a:t>Shaddahtecknet</a:t>
            </a:r>
            <a:r>
              <a:rPr lang="sv-SE" dirty="0"/>
              <a:t> ser ut så här (</a:t>
            </a:r>
            <a:r>
              <a:rPr lang="ar-SA" sz="2800" dirty="0"/>
              <a:t>ّ</a:t>
            </a:r>
            <a:r>
              <a:rPr lang="sv-SE" dirty="0"/>
              <a:t>) och används när man vill betona en bokstav så att den uttalas två gånger. Man behöver alltså inte lägga till en extra bokstav för att få den effekten utan det räcker med att bokstaven får en </a:t>
            </a:r>
            <a:r>
              <a:rPr lang="sv-SE" i="1" dirty="0" err="1"/>
              <a:t>Shaddah</a:t>
            </a:r>
            <a:r>
              <a:rPr lang="sv-SE" dirty="0"/>
              <a:t>.</a:t>
            </a:r>
          </a:p>
          <a:p>
            <a:pPr marL="0" indent="0">
              <a:buNone/>
            </a:pPr>
            <a:r>
              <a:rPr lang="sv-SE" dirty="0"/>
              <a:t> </a:t>
            </a:r>
            <a:r>
              <a:rPr lang="sv-SE" u="sng" dirty="0"/>
              <a:t>Observera skillnaden</a:t>
            </a:r>
            <a:r>
              <a:rPr lang="sv-SE" dirty="0"/>
              <a:t>:</a:t>
            </a:r>
          </a:p>
          <a:p>
            <a:pPr marL="0" indent="0">
              <a:buNone/>
            </a:pPr>
            <a:endParaRPr lang="sv-SE" dirty="0"/>
          </a:p>
          <a:p>
            <a:pPr marL="0" indent="0">
              <a:buNone/>
            </a:pPr>
            <a:r>
              <a:rPr lang="ar-SA" dirty="0">
                <a:solidFill>
                  <a:schemeClr val="tx1"/>
                </a:solidFill>
              </a:rPr>
              <a:t>فَمَ</a:t>
            </a:r>
            <a:r>
              <a:rPr lang="sv-SE" dirty="0">
                <a:solidFill>
                  <a:schemeClr val="tx1"/>
                </a:solidFill>
              </a:rPr>
              <a:t> uttalas Fama.</a:t>
            </a:r>
          </a:p>
          <a:p>
            <a:pPr marL="0" indent="0">
              <a:buNone/>
            </a:pPr>
            <a:r>
              <a:rPr lang="ar-SA" dirty="0">
                <a:solidFill>
                  <a:schemeClr val="tx1"/>
                </a:solidFill>
              </a:rPr>
              <a:t>فَمَّ</a:t>
            </a:r>
            <a:r>
              <a:rPr lang="sv-SE" dirty="0">
                <a:solidFill>
                  <a:schemeClr val="tx1"/>
                </a:solidFill>
              </a:rPr>
              <a:t> uttalas </a:t>
            </a:r>
            <a:r>
              <a:rPr lang="sv-SE" dirty="0" err="1">
                <a:solidFill>
                  <a:schemeClr val="tx1"/>
                </a:solidFill>
              </a:rPr>
              <a:t>Famma</a:t>
            </a:r>
            <a:r>
              <a:rPr lang="sv-SE" dirty="0">
                <a:solidFill>
                  <a:schemeClr val="tx1"/>
                </a:solidFill>
              </a:rPr>
              <a:t>.</a:t>
            </a:r>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fld id="{177D6179-9D4F-9247-ABDE-D082469CF89C}" type="slidenum">
              <a:rPr lang="sv-SE" smtClean="0"/>
              <a:t>57</a:t>
            </a:fld>
            <a:endParaRPr lang="sv-SE"/>
          </a:p>
        </p:txBody>
      </p:sp>
      <p:sp>
        <p:nvSpPr>
          <p:cNvPr id="6" name="Rektangel: rundade hörn 5">
            <a:extLst>
              <a:ext uri="{FF2B5EF4-FFF2-40B4-BE49-F238E27FC236}">
                <a16:creationId xmlns:a16="http://schemas.microsoft.com/office/drawing/2014/main" id="{DE775970-C0A0-4E47-8624-455953E446FD}"/>
              </a:ext>
            </a:extLst>
          </p:cNvPr>
          <p:cNvSpPr/>
          <p:nvPr/>
        </p:nvSpPr>
        <p:spPr>
          <a:xfrm>
            <a:off x="4413454" y="4249379"/>
            <a:ext cx="3796646" cy="1014566"/>
          </a:xfrm>
          <a:prstGeom prst="roundRect">
            <a:avLst>
              <a:gd name="adj" fmla="val 23451"/>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فَمَ </a:t>
            </a:r>
            <a:r>
              <a:rPr lang="sv-SE" sz="2400" dirty="0"/>
              <a:t> består av 2 bokstäver.</a:t>
            </a:r>
          </a:p>
          <a:p>
            <a:pPr algn="ctr"/>
            <a:r>
              <a:rPr lang="ar-SA" sz="2400" dirty="0"/>
              <a:t>فَمَّ</a:t>
            </a:r>
            <a:r>
              <a:rPr lang="sv-SE" sz="2400" dirty="0"/>
              <a:t> består av 3 bokstäver.</a:t>
            </a:r>
          </a:p>
          <a:p>
            <a:pPr algn="ctr"/>
            <a:endParaRPr lang="sv-SE" dirty="0"/>
          </a:p>
        </p:txBody>
      </p:sp>
      <p:cxnSp>
        <p:nvCxnSpPr>
          <p:cNvPr id="8" name="Rak pilkoppling 7">
            <a:extLst>
              <a:ext uri="{FF2B5EF4-FFF2-40B4-BE49-F238E27FC236}">
                <a16:creationId xmlns:a16="http://schemas.microsoft.com/office/drawing/2014/main" id="{7F3B665C-20BE-448D-B003-97104A4BB067}"/>
              </a:ext>
            </a:extLst>
          </p:cNvPr>
          <p:cNvCxnSpPr/>
          <p:nvPr/>
        </p:nvCxnSpPr>
        <p:spPr>
          <a:xfrm>
            <a:off x="3293806" y="4706579"/>
            <a:ext cx="835742"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 name="Rektangel: rundade hörn 8">
            <a:extLst>
              <a:ext uri="{FF2B5EF4-FFF2-40B4-BE49-F238E27FC236}">
                <a16:creationId xmlns:a16="http://schemas.microsoft.com/office/drawing/2014/main" id="{29F5D6D7-81B9-4F01-8BC6-0A8F6EB7F6D8}"/>
              </a:ext>
            </a:extLst>
          </p:cNvPr>
          <p:cNvSpPr/>
          <p:nvPr/>
        </p:nvSpPr>
        <p:spPr>
          <a:xfrm>
            <a:off x="8327455" y="5488467"/>
            <a:ext cx="3314700" cy="1159983"/>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t>Shaddah</a:t>
            </a:r>
            <a:r>
              <a:rPr lang="sv-SE" dirty="0"/>
              <a:t> kan kombineras med alla 3 Harakaat, vilket vi kommer att se i boken.</a:t>
            </a:r>
          </a:p>
        </p:txBody>
      </p:sp>
    </p:spTree>
    <p:extLst>
      <p:ext uri="{BB962C8B-B14F-4D97-AF65-F5344CB8AC3E}">
        <p14:creationId xmlns:p14="http://schemas.microsoft.com/office/powerpoint/2010/main" val="4515908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E4DC91F-6B08-4909-8DF4-EE000324E5CD}"/>
              </a:ext>
            </a:extLst>
          </p:cNvPr>
          <p:cNvSpPr>
            <a:spLocks noGrp="1"/>
          </p:cNvSpPr>
          <p:nvPr>
            <p:ph type="ctrTitle"/>
          </p:nvPr>
        </p:nvSpPr>
        <p:spPr/>
        <p:txBody>
          <a:bodyPr/>
          <a:lstStyle/>
          <a:p>
            <a:r>
              <a:rPr lang="sv-SE" dirty="0"/>
              <a:t>Lektion 17</a:t>
            </a:r>
          </a:p>
        </p:txBody>
      </p:sp>
      <p:sp>
        <p:nvSpPr>
          <p:cNvPr id="6" name="Underrubrik 5">
            <a:extLst>
              <a:ext uri="{FF2B5EF4-FFF2-40B4-BE49-F238E27FC236}">
                <a16:creationId xmlns:a16="http://schemas.microsoft.com/office/drawing/2014/main" id="{321709EF-F026-40AF-AECA-A15F954D18C6}"/>
              </a:ext>
            </a:extLst>
          </p:cNvPr>
          <p:cNvSpPr>
            <a:spLocks noGrp="1"/>
          </p:cNvSpPr>
          <p:nvPr>
            <p:ph type="subTitle" idx="1"/>
          </p:nvPr>
        </p:nvSpPr>
        <p:spPr/>
        <p:txBody>
          <a:bodyPr>
            <a:normAutofit lnSpcReduction="10000"/>
          </a:bodyPr>
          <a:lstStyle/>
          <a:p>
            <a:r>
              <a:rPr lang="sv-SE" dirty="0"/>
              <a:t>Sol- och månbokstäverna (2)</a:t>
            </a:r>
          </a:p>
          <a:p>
            <a:r>
              <a:rPr lang="sv-SE" dirty="0" err="1"/>
              <a:t>Taa</a:t>
            </a:r>
            <a:r>
              <a:rPr lang="sv-SE" dirty="0"/>
              <a:t>` al-</a:t>
            </a:r>
            <a:r>
              <a:rPr lang="sv-SE" dirty="0" err="1"/>
              <a:t>Marbootah</a:t>
            </a:r>
            <a:endParaRPr lang="sv-SE" dirty="0"/>
          </a:p>
          <a:p>
            <a:r>
              <a:rPr lang="sv-SE" dirty="0"/>
              <a:t>13</a:t>
            </a:r>
            <a:r>
              <a:rPr lang="ar-SA" dirty="0"/>
              <a:t>8</a:t>
            </a:r>
            <a:r>
              <a:rPr lang="sv-SE" dirty="0"/>
              <a:t>-144</a:t>
            </a:r>
          </a:p>
        </p:txBody>
      </p:sp>
      <p:sp>
        <p:nvSpPr>
          <p:cNvPr id="4" name="Platshållare för bildnummer 3">
            <a:extLst>
              <a:ext uri="{FF2B5EF4-FFF2-40B4-BE49-F238E27FC236}">
                <a16:creationId xmlns:a16="http://schemas.microsoft.com/office/drawing/2014/main" id="{DF408FE4-E9AE-4355-BD5E-852BA31679B0}"/>
              </a:ext>
            </a:extLst>
          </p:cNvPr>
          <p:cNvSpPr>
            <a:spLocks noGrp="1"/>
          </p:cNvSpPr>
          <p:nvPr>
            <p:ph type="sldNum" sz="quarter" idx="12"/>
          </p:nvPr>
        </p:nvSpPr>
        <p:spPr/>
        <p:txBody>
          <a:bodyPr/>
          <a:lstStyle/>
          <a:p>
            <a:fld id="{177D6179-9D4F-9247-ABDE-D082469CF89C}" type="slidenum">
              <a:rPr lang="sv-SE" smtClean="0"/>
              <a:t>58</a:t>
            </a:fld>
            <a:endParaRPr lang="sv-SE"/>
          </a:p>
        </p:txBody>
      </p:sp>
    </p:spTree>
    <p:extLst>
      <p:ext uri="{BB962C8B-B14F-4D97-AF65-F5344CB8AC3E}">
        <p14:creationId xmlns:p14="http://schemas.microsoft.com/office/powerpoint/2010/main" val="2698886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7538D573-036C-4150-B73B-8FBB0442FB91}"/>
              </a:ext>
            </a:extLst>
          </p:cNvPr>
          <p:cNvSpPr>
            <a:spLocks noGrp="1"/>
          </p:cNvSpPr>
          <p:nvPr>
            <p:ph idx="1"/>
          </p:nvPr>
        </p:nvSpPr>
        <p:spPr>
          <a:xfrm>
            <a:off x="276225" y="2152650"/>
            <a:ext cx="11496675" cy="4505325"/>
          </a:xfrm>
        </p:spPr>
        <p:txBody>
          <a:bodyPr/>
          <a:lstStyle/>
          <a:p>
            <a:pPr marL="0" indent="0">
              <a:buNone/>
            </a:pPr>
            <a:r>
              <a:rPr lang="sv-SE" dirty="0"/>
              <a:t>Eftersom vi redan lärt oss Sol- och månbokstäverna på lektion 15, så är denna lektion till stor del en repetitionslektion. I boken kommer vi att öva på solbokstäverna. Den som behöver repetition i ämnet rekommenderas att repetera innehållet på lektion 15.</a:t>
            </a:r>
          </a:p>
          <a:p>
            <a:pPr marL="0" indent="0">
              <a:buNone/>
            </a:pPr>
            <a:endParaRPr lang="sv-SE" dirty="0"/>
          </a:p>
          <a:p>
            <a:pPr marL="0" indent="0">
              <a:buNone/>
            </a:pPr>
            <a:r>
              <a:rPr lang="sv-SE" u="sng" dirty="0"/>
              <a:t>Vi kommer också att lära oss att det finns 2 nyanser av </a:t>
            </a:r>
            <a:r>
              <a:rPr lang="ar-SA" u="sng" dirty="0"/>
              <a:t>ت</a:t>
            </a:r>
            <a:r>
              <a:rPr lang="sv-SE" dirty="0"/>
              <a:t>:</a:t>
            </a:r>
          </a:p>
          <a:p>
            <a:pPr marL="457200" indent="-457200">
              <a:buAutoNum type="arabicPeriod"/>
            </a:pPr>
            <a:r>
              <a:rPr lang="ar-SA" dirty="0"/>
              <a:t>ة</a:t>
            </a:r>
            <a:r>
              <a:rPr lang="sv-SE" dirty="0"/>
              <a:t> som kallas för </a:t>
            </a:r>
            <a:r>
              <a:rPr lang="sv-SE" dirty="0" err="1"/>
              <a:t>taa</a:t>
            </a:r>
            <a:r>
              <a:rPr lang="sv-SE" dirty="0"/>
              <a:t>` </a:t>
            </a:r>
            <a:r>
              <a:rPr lang="sv-SE" dirty="0" err="1"/>
              <a:t>Marbootah</a:t>
            </a:r>
            <a:r>
              <a:rPr lang="sv-SE" dirty="0"/>
              <a:t>.</a:t>
            </a:r>
          </a:p>
          <a:p>
            <a:pPr marL="457200" indent="-457200">
              <a:buAutoNum type="arabicPeriod"/>
            </a:pPr>
            <a:r>
              <a:rPr lang="sv-SE" dirty="0"/>
              <a:t>”Vanlig” </a:t>
            </a:r>
            <a:r>
              <a:rPr lang="ar-SA" dirty="0"/>
              <a:t>ت</a:t>
            </a:r>
            <a:r>
              <a:rPr lang="sv-SE" dirty="0"/>
              <a:t>, som vi redan lärt oss tidigare.</a:t>
            </a:r>
          </a:p>
          <a:p>
            <a:pPr marL="457200" indent="-457200">
              <a:buAutoNum type="arabicPeriod"/>
            </a:pPr>
            <a:endParaRPr lang="sv-SE"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fld id="{177D6179-9D4F-9247-ABDE-D082469CF89C}" type="slidenum">
              <a:rPr lang="sv-SE" smtClean="0"/>
              <a:t>59</a:t>
            </a:fld>
            <a:endParaRPr lang="sv-SE"/>
          </a:p>
        </p:txBody>
      </p:sp>
    </p:spTree>
    <p:extLst>
      <p:ext uri="{BB962C8B-B14F-4D97-AF65-F5344CB8AC3E}">
        <p14:creationId xmlns:p14="http://schemas.microsoft.com/office/powerpoint/2010/main" val="7782843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B0399B-1C85-4583-A659-4D3CBA3DC8A9}"/>
              </a:ext>
            </a:extLst>
          </p:cNvPr>
          <p:cNvSpPr>
            <a:spLocks noGrp="1"/>
          </p:cNvSpPr>
          <p:nvPr>
            <p:ph type="title"/>
          </p:nvPr>
        </p:nvSpPr>
        <p:spPr>
          <a:xfrm>
            <a:off x="428625" y="1000878"/>
            <a:ext cx="9713157" cy="1080938"/>
          </a:xfrm>
        </p:spPr>
        <p:txBody>
          <a:bodyPr/>
          <a:lstStyle/>
          <a:p>
            <a:r>
              <a:rPr lang="sv-SE" dirty="0"/>
              <a:t>Kursens upplägg (2)</a:t>
            </a:r>
            <a:br>
              <a:rPr lang="sv-SE" dirty="0"/>
            </a:br>
            <a:endParaRPr lang="sv-SE" dirty="0"/>
          </a:p>
        </p:txBody>
      </p:sp>
      <p:sp>
        <p:nvSpPr>
          <p:cNvPr id="3" name="Platshållare för innehåll 2">
            <a:extLst>
              <a:ext uri="{FF2B5EF4-FFF2-40B4-BE49-F238E27FC236}">
                <a16:creationId xmlns:a16="http://schemas.microsoft.com/office/drawing/2014/main" id="{1D45D588-D056-440C-BCCF-53CB1A11398D}"/>
              </a:ext>
            </a:extLst>
          </p:cNvPr>
          <p:cNvSpPr>
            <a:spLocks noGrp="1"/>
          </p:cNvSpPr>
          <p:nvPr>
            <p:ph idx="1"/>
          </p:nvPr>
        </p:nvSpPr>
        <p:spPr>
          <a:xfrm>
            <a:off x="354530" y="2081816"/>
            <a:ext cx="11482939" cy="4648922"/>
          </a:xfrm>
        </p:spPr>
        <p:txBody>
          <a:bodyPr>
            <a:normAutofit fontScale="92500" lnSpcReduction="10000"/>
          </a:bodyPr>
          <a:lstStyle/>
          <a:p>
            <a:pPr marL="0" indent="0">
              <a:lnSpc>
                <a:spcPct val="110000"/>
              </a:lnSpc>
              <a:buNone/>
            </a:pPr>
            <a:r>
              <a:rPr lang="sv-SE" dirty="0"/>
              <a:t>Eftersom denna kurs är en introduktionskurs till det arabiska språket kommer eleven finna många latinska ord, som symboliserar arabiska ord. T.ex. ordet </a:t>
            </a:r>
            <a:r>
              <a:rPr lang="sv-SE" dirty="0" err="1"/>
              <a:t>Sokoon</a:t>
            </a:r>
            <a:r>
              <a:rPr lang="sv-SE" dirty="0"/>
              <a:t> är i själva verket ett arabiskt ord som skrivs </a:t>
            </a:r>
            <a:r>
              <a:rPr lang="ar-SA" dirty="0"/>
              <a:t>سُكُوْن</a:t>
            </a:r>
            <a:r>
              <a:rPr lang="sv-SE" dirty="0"/>
              <a:t>, men som nybörjare kan man ju inte läsa dem arabiska orden och därför kommer denna latinska tillämplig av bokstäverna initialt vara praktiskt att använda. För varje kurs som avklaras minskas de latinska orden.</a:t>
            </a:r>
          </a:p>
          <a:p>
            <a:pPr marL="0" indent="0">
              <a:lnSpc>
                <a:spcPct val="110000"/>
              </a:lnSpc>
              <a:buNone/>
            </a:pPr>
            <a:endParaRPr lang="sv-SE" dirty="0"/>
          </a:p>
          <a:p>
            <a:pPr marL="0" indent="0">
              <a:lnSpc>
                <a:spcPct val="110000"/>
              </a:lnSpc>
              <a:buNone/>
            </a:pPr>
            <a:r>
              <a:rPr lang="sv-SE" dirty="0"/>
              <a:t>Det bör dock noteras att dessa latinska ord kan stavas annorlunda. I engelskan brukar man skriva </a:t>
            </a:r>
            <a:r>
              <a:rPr lang="sv-SE" dirty="0" err="1"/>
              <a:t>Sukun</a:t>
            </a:r>
            <a:r>
              <a:rPr lang="sv-SE" dirty="0"/>
              <a:t>. I svenskan kan man hitta </a:t>
            </a:r>
            <a:r>
              <a:rPr lang="sv-SE" dirty="0" err="1"/>
              <a:t>sokon</a:t>
            </a:r>
            <a:r>
              <a:rPr lang="sv-SE" dirty="0"/>
              <a:t> eller </a:t>
            </a:r>
            <a:r>
              <a:rPr lang="sv-SE" dirty="0" err="1"/>
              <a:t>sokoon</a:t>
            </a:r>
            <a:r>
              <a:rPr lang="sv-SE" dirty="0"/>
              <a:t> och dylikt. Variationerna är en naturlig följd av att ordets ursprung egentligen inte är latinskt, så det är ingen anledning för förvirring: alla variationerna refererar till samma ord.</a:t>
            </a:r>
          </a:p>
          <a:p>
            <a:pPr marL="0" indent="0">
              <a:lnSpc>
                <a:spcPct val="110000"/>
              </a:lnSpc>
              <a:buNone/>
            </a:pPr>
            <a:r>
              <a:rPr lang="sv-SE" dirty="0"/>
              <a:t>I just denna kurs har vi valt att stava det ungefär som det låter på svenskan även om stavningen kan se lite konstig ut. </a:t>
            </a:r>
          </a:p>
        </p:txBody>
      </p:sp>
      <p:sp>
        <p:nvSpPr>
          <p:cNvPr id="4" name="Platshållare för bildnummer 3">
            <a:extLst>
              <a:ext uri="{FF2B5EF4-FFF2-40B4-BE49-F238E27FC236}">
                <a16:creationId xmlns:a16="http://schemas.microsoft.com/office/drawing/2014/main" id="{CE6A8025-763F-4139-A9B2-BF0FE36B25D7}"/>
              </a:ext>
            </a:extLst>
          </p:cNvPr>
          <p:cNvSpPr>
            <a:spLocks noGrp="1"/>
          </p:cNvSpPr>
          <p:nvPr>
            <p:ph type="sldNum" sz="quarter" idx="12"/>
          </p:nvPr>
        </p:nvSpPr>
        <p:spPr/>
        <p:txBody>
          <a:bodyPr/>
          <a:lstStyle/>
          <a:p>
            <a:fld id="{177D6179-9D4F-9247-ABDE-D082469CF89C}" type="slidenum">
              <a:rPr lang="sv-SE" smtClean="0"/>
              <a:t>6</a:t>
            </a:fld>
            <a:endParaRPr lang="sv-SE"/>
          </a:p>
        </p:txBody>
      </p:sp>
    </p:spTree>
    <p:custDataLst>
      <p:tags r:id="rId1"/>
    </p:custDataLst>
    <p:extLst>
      <p:ext uri="{BB962C8B-B14F-4D97-AF65-F5344CB8AC3E}">
        <p14:creationId xmlns:p14="http://schemas.microsoft.com/office/powerpoint/2010/main" val="1811757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FF8577F0-D55E-4BA0-B272-D39BD5D01FFF}"/>
              </a:ext>
            </a:extLst>
          </p:cNvPr>
          <p:cNvSpPr/>
          <p:nvPr/>
        </p:nvSpPr>
        <p:spPr>
          <a:xfrm>
            <a:off x="342900" y="5178392"/>
            <a:ext cx="5634388" cy="490888"/>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rundade hörn 4">
            <a:extLst>
              <a:ext uri="{FF2B5EF4-FFF2-40B4-BE49-F238E27FC236}">
                <a16:creationId xmlns:a16="http://schemas.microsoft.com/office/drawing/2014/main" id="{E5342E79-EA7A-4C25-8CC3-E2AED87546FB}"/>
              </a:ext>
            </a:extLst>
          </p:cNvPr>
          <p:cNvSpPr/>
          <p:nvPr/>
        </p:nvSpPr>
        <p:spPr>
          <a:xfrm>
            <a:off x="285750" y="3362325"/>
            <a:ext cx="3248025" cy="1009650"/>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ar-SA" dirty="0"/>
              <a:t>ة</a:t>
            </a:r>
            <a:r>
              <a:rPr lang="sv-SE" dirty="0"/>
              <a:t> och </a:t>
            </a:r>
            <a:r>
              <a:rPr lang="ar-SA" dirty="0"/>
              <a:t>ت</a:t>
            </a:r>
            <a:endParaRPr lang="sv-SE" dirty="0"/>
          </a:p>
        </p:txBody>
      </p:sp>
      <p:sp>
        <p:nvSpPr>
          <p:cNvPr id="3" name="Platshållare för innehåll 2">
            <a:extLst>
              <a:ext uri="{FF2B5EF4-FFF2-40B4-BE49-F238E27FC236}">
                <a16:creationId xmlns:a16="http://schemas.microsoft.com/office/drawing/2014/main" id="{7538D573-036C-4150-B73B-8FBB0442FB91}"/>
              </a:ext>
            </a:extLst>
          </p:cNvPr>
          <p:cNvSpPr>
            <a:spLocks noGrp="1"/>
          </p:cNvSpPr>
          <p:nvPr>
            <p:ph idx="1"/>
          </p:nvPr>
        </p:nvSpPr>
        <p:spPr>
          <a:xfrm>
            <a:off x="276225" y="2152650"/>
            <a:ext cx="11496675" cy="4505325"/>
          </a:xfrm>
        </p:spPr>
        <p:txBody>
          <a:bodyPr/>
          <a:lstStyle/>
          <a:p>
            <a:pPr marL="0" indent="0">
              <a:buNone/>
            </a:pPr>
            <a:r>
              <a:rPr lang="ar-SA" u="sng" dirty="0"/>
              <a:t>ة</a:t>
            </a:r>
            <a:r>
              <a:rPr lang="sv-SE" u="sng" dirty="0"/>
              <a:t> och </a:t>
            </a:r>
            <a:r>
              <a:rPr lang="ar-SA" u="sng" dirty="0"/>
              <a:t>ت</a:t>
            </a:r>
            <a:r>
              <a:rPr lang="sv-SE" u="sng" dirty="0"/>
              <a:t> är i själva verket en och samma bokstav, men har olika regler i uttalet:</a:t>
            </a:r>
          </a:p>
          <a:p>
            <a:pPr marL="0" indent="0">
              <a:buNone/>
            </a:pPr>
            <a:r>
              <a:rPr lang="ar-SA" dirty="0"/>
              <a:t>ت</a:t>
            </a:r>
            <a:r>
              <a:rPr lang="sv-SE" dirty="0"/>
              <a:t> uttalas likadant oavsett dess position i ordet, till skillnad till </a:t>
            </a:r>
            <a:r>
              <a:rPr lang="ar-SA" dirty="0"/>
              <a:t>ة</a:t>
            </a:r>
            <a:r>
              <a:rPr lang="sv-SE" dirty="0"/>
              <a:t> som uttalas som en </a:t>
            </a:r>
            <a:r>
              <a:rPr lang="ar-SA" dirty="0"/>
              <a:t>ه</a:t>
            </a:r>
            <a:r>
              <a:rPr lang="sv-SE" dirty="0"/>
              <a:t> (</a:t>
            </a:r>
            <a:r>
              <a:rPr lang="sv-SE" dirty="0" err="1"/>
              <a:t>haa</a:t>
            </a:r>
            <a:r>
              <a:rPr lang="sv-SE" dirty="0"/>
              <a:t>) </a:t>
            </a:r>
            <a:r>
              <a:rPr lang="sv-SE" u="sng" dirty="0"/>
              <a:t>om man avslutar läsandet på bokstaven </a:t>
            </a:r>
            <a:r>
              <a:rPr lang="ar-SA" u="sng" dirty="0"/>
              <a:t>ة</a:t>
            </a:r>
            <a:r>
              <a:rPr lang="sv-SE" u="sng" dirty="0"/>
              <a:t>.:</a:t>
            </a:r>
          </a:p>
          <a:p>
            <a:pPr marL="0" indent="0">
              <a:buNone/>
            </a:pPr>
            <a:r>
              <a:rPr lang="ar-SA" dirty="0"/>
              <a:t>شَجَرَ</a:t>
            </a:r>
            <a:r>
              <a:rPr lang="ar-SA" dirty="0">
                <a:solidFill>
                  <a:srgbClr val="FFFF00"/>
                </a:solidFill>
              </a:rPr>
              <a:t>ة</a:t>
            </a:r>
            <a:r>
              <a:rPr lang="sv-SE" dirty="0"/>
              <a:t> uttalas </a:t>
            </a:r>
            <a:r>
              <a:rPr lang="sv-SE" dirty="0" err="1"/>
              <a:t>sha</a:t>
            </a:r>
            <a:r>
              <a:rPr lang="sv-SE" dirty="0"/>
              <a:t>-ja-</a:t>
            </a:r>
            <a:r>
              <a:rPr lang="sv-SE" dirty="0" err="1"/>
              <a:t>ra</a:t>
            </a:r>
            <a:r>
              <a:rPr lang="sv-SE" dirty="0" err="1">
                <a:solidFill>
                  <a:schemeClr val="bg1"/>
                </a:solidFill>
              </a:rPr>
              <a:t>h</a:t>
            </a:r>
            <a:endParaRPr lang="sv-SE" dirty="0">
              <a:solidFill>
                <a:schemeClr val="bg1"/>
              </a:solidFill>
            </a:endParaRPr>
          </a:p>
          <a:p>
            <a:pPr marL="0" indent="0">
              <a:buNone/>
            </a:pPr>
            <a:r>
              <a:rPr lang="ar-SA" dirty="0"/>
              <a:t>بَيْ</a:t>
            </a:r>
            <a:r>
              <a:rPr lang="ar-SA" dirty="0">
                <a:solidFill>
                  <a:srgbClr val="7030A0"/>
                </a:solidFill>
              </a:rPr>
              <a:t>ت</a:t>
            </a:r>
            <a:r>
              <a:rPr lang="sv-SE" dirty="0"/>
              <a:t> uttalas </a:t>
            </a:r>
            <a:r>
              <a:rPr lang="sv-SE" dirty="0" err="1"/>
              <a:t>Bay</a:t>
            </a:r>
            <a:r>
              <a:rPr lang="sv-SE" dirty="0" err="1">
                <a:solidFill>
                  <a:schemeClr val="bg1"/>
                </a:solidFill>
              </a:rPr>
              <a:t>t</a:t>
            </a:r>
            <a:endParaRPr lang="sv-SE" dirty="0">
              <a:solidFill>
                <a:schemeClr val="bg1"/>
              </a:solidFill>
            </a:endParaRPr>
          </a:p>
          <a:p>
            <a:pPr marL="0" indent="0">
              <a:buNone/>
            </a:pPr>
            <a:endParaRPr lang="sv-SE" dirty="0">
              <a:solidFill>
                <a:schemeClr val="bg1"/>
              </a:solidFill>
            </a:endParaRPr>
          </a:p>
          <a:p>
            <a:pPr marL="0" indent="0">
              <a:buNone/>
            </a:pPr>
            <a:r>
              <a:rPr lang="sv-SE" u="sng" dirty="0"/>
              <a:t>Men om meningen fortsätter, så uttalas </a:t>
            </a:r>
            <a:r>
              <a:rPr lang="ar-SA" u="sng" dirty="0"/>
              <a:t>ة</a:t>
            </a:r>
            <a:r>
              <a:rPr lang="sv-SE" u="sng" dirty="0"/>
              <a:t> precis som </a:t>
            </a:r>
            <a:r>
              <a:rPr lang="ar-SA" u="sng" dirty="0"/>
              <a:t>ت</a:t>
            </a:r>
            <a:r>
              <a:rPr lang="sv-SE" dirty="0"/>
              <a:t>:</a:t>
            </a:r>
          </a:p>
          <a:p>
            <a:pPr marL="0" indent="0">
              <a:buNone/>
            </a:pPr>
            <a:r>
              <a:rPr lang="ar-SA" dirty="0"/>
              <a:t>شَجَرَ</a:t>
            </a:r>
            <a:r>
              <a:rPr lang="ar-SA" dirty="0">
                <a:solidFill>
                  <a:srgbClr val="FFFF00"/>
                </a:solidFill>
              </a:rPr>
              <a:t>ةُ</a:t>
            </a:r>
            <a:r>
              <a:rPr lang="ar-SA" dirty="0"/>
              <a:t> حامِدٍ </a:t>
            </a:r>
            <a:r>
              <a:rPr lang="sv-SE" dirty="0"/>
              <a:t> uttalas </a:t>
            </a:r>
            <a:r>
              <a:rPr lang="sv-SE" dirty="0" err="1"/>
              <a:t>sha</a:t>
            </a:r>
            <a:r>
              <a:rPr lang="sv-SE" dirty="0"/>
              <a:t>-ja-</a:t>
            </a:r>
            <a:r>
              <a:rPr lang="sv-SE" dirty="0" err="1"/>
              <a:t>ra</a:t>
            </a:r>
            <a:r>
              <a:rPr lang="sv-SE" dirty="0" err="1">
                <a:solidFill>
                  <a:schemeClr val="bg1"/>
                </a:solidFill>
              </a:rPr>
              <a:t>t</a:t>
            </a:r>
            <a:r>
              <a:rPr lang="sv-SE" dirty="0" err="1"/>
              <a:t>u</a:t>
            </a:r>
            <a:r>
              <a:rPr lang="sv-SE" dirty="0"/>
              <a:t> </a:t>
            </a:r>
            <a:r>
              <a:rPr lang="sv-SE" dirty="0" err="1"/>
              <a:t>haa</a:t>
            </a:r>
            <a:r>
              <a:rPr lang="sv-SE" dirty="0"/>
              <a:t>-mi-din</a:t>
            </a:r>
          </a:p>
          <a:p>
            <a:pPr marL="0" indent="0">
              <a:buNone/>
            </a:pPr>
            <a:endParaRPr lang="sv-SE" dirty="0">
              <a:solidFill>
                <a:schemeClr val="bg1"/>
              </a:solidFill>
            </a:endParaRPr>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fld id="{177D6179-9D4F-9247-ABDE-D082469CF89C}" type="slidenum">
              <a:rPr lang="sv-SE" smtClean="0"/>
              <a:t>60</a:t>
            </a:fld>
            <a:endParaRPr lang="sv-SE"/>
          </a:p>
        </p:txBody>
      </p:sp>
    </p:spTree>
    <p:extLst>
      <p:ext uri="{BB962C8B-B14F-4D97-AF65-F5344CB8AC3E}">
        <p14:creationId xmlns:p14="http://schemas.microsoft.com/office/powerpoint/2010/main" val="1788277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5DE8AAA-178B-4EF0-8E46-F0D943356D51}"/>
              </a:ext>
            </a:extLst>
          </p:cNvPr>
          <p:cNvSpPr>
            <a:spLocks noGrp="1"/>
          </p:cNvSpPr>
          <p:nvPr>
            <p:ph type="ctrTitle"/>
          </p:nvPr>
        </p:nvSpPr>
        <p:spPr/>
        <p:txBody>
          <a:bodyPr/>
          <a:lstStyle/>
          <a:p>
            <a:r>
              <a:rPr lang="sv-SE" dirty="0"/>
              <a:t>Lektion 18</a:t>
            </a:r>
          </a:p>
        </p:txBody>
      </p:sp>
      <p:sp>
        <p:nvSpPr>
          <p:cNvPr id="6" name="Underrubrik 5">
            <a:extLst>
              <a:ext uri="{FF2B5EF4-FFF2-40B4-BE49-F238E27FC236}">
                <a16:creationId xmlns:a16="http://schemas.microsoft.com/office/drawing/2014/main" id="{7A7F4379-1A58-41BC-84F1-B399AE65BC6E}"/>
              </a:ext>
            </a:extLst>
          </p:cNvPr>
          <p:cNvSpPr>
            <a:spLocks noGrp="1"/>
          </p:cNvSpPr>
          <p:nvPr>
            <p:ph type="subTitle" idx="1"/>
          </p:nvPr>
        </p:nvSpPr>
        <p:spPr/>
        <p:txBody>
          <a:bodyPr/>
          <a:lstStyle/>
          <a:p>
            <a:r>
              <a:rPr lang="sv-SE" dirty="0"/>
              <a:t>En extra detalj</a:t>
            </a:r>
          </a:p>
          <a:p>
            <a:endParaRPr lang="sv-SE" dirty="0"/>
          </a:p>
        </p:txBody>
      </p:sp>
      <p:sp>
        <p:nvSpPr>
          <p:cNvPr id="4" name="Platshållare för bildnummer 3">
            <a:extLst>
              <a:ext uri="{FF2B5EF4-FFF2-40B4-BE49-F238E27FC236}">
                <a16:creationId xmlns:a16="http://schemas.microsoft.com/office/drawing/2014/main" id="{3C186A73-23AC-4603-91CA-50EEBDC03E58}"/>
              </a:ext>
            </a:extLst>
          </p:cNvPr>
          <p:cNvSpPr>
            <a:spLocks noGrp="1"/>
          </p:cNvSpPr>
          <p:nvPr>
            <p:ph type="sldNum" sz="quarter" idx="12"/>
          </p:nvPr>
        </p:nvSpPr>
        <p:spPr/>
        <p:txBody>
          <a:bodyPr/>
          <a:lstStyle/>
          <a:p>
            <a:fld id="{177D6179-9D4F-9247-ABDE-D082469CF89C}" type="slidenum">
              <a:rPr lang="sv-SE" smtClean="0"/>
              <a:t>61</a:t>
            </a:fld>
            <a:endParaRPr lang="sv-SE"/>
          </a:p>
        </p:txBody>
      </p:sp>
    </p:spTree>
    <p:extLst>
      <p:ext uri="{BB962C8B-B14F-4D97-AF65-F5344CB8AC3E}">
        <p14:creationId xmlns:p14="http://schemas.microsoft.com/office/powerpoint/2010/main" val="3459341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7538D573-036C-4150-B73B-8FBB0442FB91}"/>
              </a:ext>
            </a:extLst>
          </p:cNvPr>
          <p:cNvSpPr>
            <a:spLocks noGrp="1"/>
          </p:cNvSpPr>
          <p:nvPr>
            <p:ph idx="1"/>
          </p:nvPr>
        </p:nvSpPr>
        <p:spPr>
          <a:xfrm>
            <a:off x="276225" y="2152650"/>
            <a:ext cx="11496675" cy="4505325"/>
          </a:xfrm>
        </p:spPr>
        <p:txBody>
          <a:bodyPr/>
          <a:lstStyle/>
          <a:p>
            <a:pPr marL="0" indent="0">
              <a:buNone/>
            </a:pPr>
            <a:r>
              <a:rPr lang="sv-SE" dirty="0"/>
              <a:t>Detta är vår sista lektion inom det arabiska alfabetet. Vid det här laget ska eleven ha bemästrat det arabiska alfabetet </a:t>
            </a:r>
            <a:r>
              <a:rPr lang="sv-SE" i="1" dirty="0"/>
              <a:t>skriftligt</a:t>
            </a:r>
            <a:r>
              <a:rPr lang="sv-SE" dirty="0"/>
              <a:t> och </a:t>
            </a:r>
            <a:r>
              <a:rPr lang="sv-SE" i="1" dirty="0"/>
              <a:t>muntligt</a:t>
            </a:r>
            <a:r>
              <a:rPr lang="sv-SE" dirty="0"/>
              <a:t> samt fått tillräckligt starka grunder för att kunna fortsätta med nästa kurs: Arabiska nivå 1. </a:t>
            </a:r>
          </a:p>
          <a:p>
            <a:pPr marL="0" indent="0">
              <a:buNone/>
            </a:pPr>
            <a:endParaRPr lang="sv-SE" dirty="0"/>
          </a:p>
          <a:p>
            <a:pPr marL="0" indent="0">
              <a:buNone/>
            </a:pPr>
            <a:r>
              <a:rPr lang="sv-SE" dirty="0"/>
              <a:t>De resterande lektionerna i kursen berör </a:t>
            </a:r>
            <a:r>
              <a:rPr lang="sv-SE" i="1" dirty="0"/>
              <a:t>hur</a:t>
            </a:r>
            <a:r>
              <a:rPr lang="sv-SE" dirty="0"/>
              <a:t> man läser Koranen. Vi kommer också läsa en handfull hadither och lära oss hur man läser </a:t>
            </a:r>
            <a:r>
              <a:rPr lang="sv-SE" i="1" dirty="0" err="1"/>
              <a:t>Athaan</a:t>
            </a:r>
            <a:r>
              <a:rPr lang="sv-SE" dirty="0"/>
              <a:t> (böneutropet) korrekt. I denna lektion lägger vi till en extra detalj inom uttalet.</a:t>
            </a:r>
          </a:p>
          <a:p>
            <a:pPr marL="0" indent="0">
              <a:buNone/>
            </a:pPr>
            <a:endParaRPr lang="sv-SE" i="1" dirty="0"/>
          </a:p>
          <a:p>
            <a:pPr marL="0" indent="0">
              <a:buNone/>
            </a:pPr>
            <a:endParaRPr lang="sv-SE" i="1"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75639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7538D573-036C-4150-B73B-8FBB0442FB91}"/>
              </a:ext>
            </a:extLst>
          </p:cNvPr>
          <p:cNvSpPr>
            <a:spLocks noGrp="1"/>
          </p:cNvSpPr>
          <p:nvPr>
            <p:ph idx="1"/>
          </p:nvPr>
        </p:nvSpPr>
        <p:spPr>
          <a:xfrm>
            <a:off x="276225" y="2152650"/>
            <a:ext cx="11496675" cy="4505325"/>
          </a:xfrm>
        </p:spPr>
        <p:txBody>
          <a:bodyPr>
            <a:normAutofit/>
          </a:bodyPr>
          <a:lstStyle/>
          <a:p>
            <a:pPr marL="0" indent="0">
              <a:lnSpc>
                <a:spcPct val="100000"/>
              </a:lnSpc>
              <a:buNone/>
            </a:pPr>
            <a:r>
              <a:rPr lang="sv-SE" dirty="0"/>
              <a:t>Princip: Om man stannar (vid läsning) på ett visst ord, så ska man endast uttala </a:t>
            </a:r>
            <a:r>
              <a:rPr lang="sv-SE" b="1" dirty="0"/>
              <a:t>bokstaven</a:t>
            </a:r>
            <a:r>
              <a:rPr lang="sv-SE" dirty="0"/>
              <a:t> och inte bokstavens vokal. Om man däremot fortsätter läsningen, så läser man både bokstaven och vokalen som vanligt. Denna princip gäller både inom </a:t>
            </a:r>
            <a:r>
              <a:rPr lang="sv-SE" dirty="0" err="1"/>
              <a:t>Quranläsning</a:t>
            </a:r>
            <a:r>
              <a:rPr lang="sv-SE" dirty="0"/>
              <a:t> och arabiskan generellt.</a:t>
            </a:r>
          </a:p>
          <a:p>
            <a:pPr marL="0" indent="0">
              <a:lnSpc>
                <a:spcPct val="100000"/>
              </a:lnSpc>
              <a:buNone/>
            </a:pPr>
            <a:endParaRPr lang="sv-SE" dirty="0"/>
          </a:p>
          <a:p>
            <a:pPr marL="0" indent="0">
              <a:lnSpc>
                <a:spcPct val="100000"/>
              </a:lnSpc>
              <a:buNone/>
            </a:pPr>
            <a:r>
              <a:rPr lang="sv-SE" dirty="0"/>
              <a:t>T.ex.: </a:t>
            </a:r>
            <a:r>
              <a:rPr lang="ar-SA" dirty="0"/>
              <a:t>يا شَيْخُ, تَعالَ.</a:t>
            </a:r>
            <a:r>
              <a:rPr lang="sv-SE" dirty="0"/>
              <a:t> – </a:t>
            </a:r>
            <a:r>
              <a:rPr lang="sv-SE" dirty="0" err="1"/>
              <a:t>Shaykh</a:t>
            </a:r>
            <a:r>
              <a:rPr lang="sv-SE" dirty="0"/>
              <a:t>, kom!</a:t>
            </a:r>
          </a:p>
          <a:p>
            <a:pPr marL="0" indent="0">
              <a:lnSpc>
                <a:spcPct val="100000"/>
              </a:lnSpc>
              <a:buNone/>
            </a:pPr>
            <a:r>
              <a:rPr lang="sv-SE" dirty="0"/>
              <a:t>Denna mening avslutas med ordet </a:t>
            </a:r>
            <a:r>
              <a:rPr lang="ar-SA" dirty="0"/>
              <a:t>تَعالَ</a:t>
            </a:r>
            <a:r>
              <a:rPr lang="sv-SE" dirty="0"/>
              <a:t> och vokalen </a:t>
            </a:r>
            <a:r>
              <a:rPr lang="ar-SA" sz="3200" dirty="0"/>
              <a:t>َ</a:t>
            </a:r>
            <a:r>
              <a:rPr lang="sv-SE" dirty="0"/>
              <a:t>. Eftersom det är punkt efter det och meningen slutar, så ska vi därför inte uttala </a:t>
            </a:r>
            <a:r>
              <a:rPr lang="ar-SA" sz="3200" dirty="0"/>
              <a:t>َ</a:t>
            </a:r>
            <a:r>
              <a:rPr lang="sv-SE" dirty="0"/>
              <a:t> utan vi stannar på bokstaven </a:t>
            </a:r>
            <a:r>
              <a:rPr lang="ar-SA" dirty="0"/>
              <a:t>ل</a:t>
            </a:r>
            <a:r>
              <a:rPr lang="sv-SE" dirty="0"/>
              <a:t> (</a:t>
            </a:r>
            <a:r>
              <a:rPr lang="sv-SE" dirty="0" err="1"/>
              <a:t>Ta`aal</a:t>
            </a:r>
            <a:r>
              <a:rPr lang="sv-SE" dirty="0"/>
              <a:t>). </a:t>
            </a:r>
          </a:p>
          <a:p>
            <a:pPr marL="0" indent="0">
              <a:lnSpc>
                <a:spcPct val="100000"/>
              </a:lnSpc>
              <a:buNone/>
            </a:pPr>
            <a:r>
              <a:rPr lang="sv-SE" dirty="0"/>
              <a:t>I boken kommer vi ta fler exempel för att göra denna princip klar och tydlig.</a:t>
            </a:r>
          </a:p>
          <a:p>
            <a:pPr marL="0" indent="0">
              <a:buNone/>
            </a:pPr>
            <a:endParaRPr lang="sv-SE" dirty="0"/>
          </a:p>
          <a:p>
            <a:pPr marL="0" indent="0">
              <a:buNone/>
            </a:pPr>
            <a:endParaRPr lang="sv-SE" i="1"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15638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5DE8AAA-178B-4EF0-8E46-F0D943356D51}"/>
              </a:ext>
            </a:extLst>
          </p:cNvPr>
          <p:cNvSpPr>
            <a:spLocks noGrp="1"/>
          </p:cNvSpPr>
          <p:nvPr>
            <p:ph type="ctrTitle"/>
          </p:nvPr>
        </p:nvSpPr>
        <p:spPr/>
        <p:txBody>
          <a:bodyPr/>
          <a:lstStyle/>
          <a:p>
            <a:r>
              <a:rPr lang="sv-SE" dirty="0"/>
              <a:t>Lektion 19</a:t>
            </a:r>
          </a:p>
        </p:txBody>
      </p:sp>
      <p:sp>
        <p:nvSpPr>
          <p:cNvPr id="6" name="Underrubrik 5">
            <a:extLst>
              <a:ext uri="{FF2B5EF4-FFF2-40B4-BE49-F238E27FC236}">
                <a16:creationId xmlns:a16="http://schemas.microsoft.com/office/drawing/2014/main" id="{7A7F4379-1A58-41BC-84F1-B399AE65BC6E}"/>
              </a:ext>
            </a:extLst>
          </p:cNvPr>
          <p:cNvSpPr>
            <a:spLocks noGrp="1"/>
          </p:cNvSpPr>
          <p:nvPr>
            <p:ph type="subTitle" idx="1"/>
          </p:nvPr>
        </p:nvSpPr>
        <p:spPr/>
        <p:txBody>
          <a:bodyPr>
            <a:normAutofit fontScale="92500" lnSpcReduction="10000"/>
          </a:bodyPr>
          <a:lstStyle/>
          <a:p>
            <a:r>
              <a:rPr lang="sv-SE" sz="2600" dirty="0"/>
              <a:t>Tajwiid</a:t>
            </a:r>
            <a:endParaRPr lang="sv-SE" dirty="0"/>
          </a:p>
          <a:p>
            <a:r>
              <a:rPr lang="sv-SE" sz="1700" dirty="0"/>
              <a:t>-En introduktion</a:t>
            </a:r>
          </a:p>
          <a:p>
            <a:r>
              <a:rPr lang="sv-SE" dirty="0"/>
              <a:t>145-147</a:t>
            </a:r>
          </a:p>
        </p:txBody>
      </p:sp>
      <p:sp>
        <p:nvSpPr>
          <p:cNvPr id="4" name="Platshållare för bildnummer 3">
            <a:extLst>
              <a:ext uri="{FF2B5EF4-FFF2-40B4-BE49-F238E27FC236}">
                <a16:creationId xmlns:a16="http://schemas.microsoft.com/office/drawing/2014/main" id="{3C186A73-23AC-4603-91CA-50EEBDC03E58}"/>
              </a:ext>
            </a:extLst>
          </p:cNvPr>
          <p:cNvSpPr>
            <a:spLocks noGrp="1"/>
          </p:cNvSpPr>
          <p:nvPr>
            <p:ph type="sldNum" sz="quarter" idx="12"/>
          </p:nvPr>
        </p:nvSpPr>
        <p:spPr/>
        <p:txBody>
          <a:bodyPr/>
          <a:lstStyle/>
          <a:p>
            <a:fld id="{177D6179-9D4F-9247-ABDE-D082469CF89C}" type="slidenum">
              <a:rPr lang="sv-SE" smtClean="0"/>
              <a:t>64</a:t>
            </a:fld>
            <a:endParaRPr lang="sv-SE"/>
          </a:p>
        </p:txBody>
      </p:sp>
    </p:spTree>
    <p:extLst>
      <p:ext uri="{BB962C8B-B14F-4D97-AF65-F5344CB8AC3E}">
        <p14:creationId xmlns:p14="http://schemas.microsoft.com/office/powerpoint/2010/main" val="9527977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7538D573-036C-4150-B73B-8FBB0442FB91}"/>
              </a:ext>
            </a:extLst>
          </p:cNvPr>
          <p:cNvSpPr>
            <a:spLocks noGrp="1"/>
          </p:cNvSpPr>
          <p:nvPr>
            <p:ph idx="1"/>
          </p:nvPr>
        </p:nvSpPr>
        <p:spPr>
          <a:xfrm>
            <a:off x="276225" y="2228850"/>
            <a:ext cx="11496675" cy="4505325"/>
          </a:xfrm>
        </p:spPr>
        <p:txBody>
          <a:bodyPr>
            <a:normAutofit fontScale="85000" lnSpcReduction="20000"/>
          </a:bodyPr>
          <a:lstStyle/>
          <a:p>
            <a:pPr marL="0" indent="0">
              <a:lnSpc>
                <a:spcPct val="110000"/>
              </a:lnSpc>
              <a:buNone/>
            </a:pPr>
            <a:r>
              <a:rPr lang="sv-SE" dirty="0"/>
              <a:t>Kunskapen om at-</a:t>
            </a:r>
            <a:r>
              <a:rPr lang="sv-SE" dirty="0" err="1"/>
              <a:t>Tajwiid</a:t>
            </a:r>
            <a:r>
              <a:rPr lang="sv-SE" dirty="0"/>
              <a:t> (</a:t>
            </a:r>
            <a:r>
              <a:rPr lang="ar-SA" dirty="0"/>
              <a:t>عِلْمُ التَّجْوِيْد</a:t>
            </a:r>
            <a:r>
              <a:rPr lang="sv-SE" dirty="0"/>
              <a:t>) är en </a:t>
            </a:r>
            <a:r>
              <a:rPr lang="sv-SE" i="1" dirty="0"/>
              <a:t>koranvetenskap</a:t>
            </a:r>
            <a:r>
              <a:rPr lang="sv-SE" dirty="0"/>
              <a:t>, som baseras på en handfull principer vars syfte är att </a:t>
            </a:r>
            <a:r>
              <a:rPr lang="sv-SE" i="1" dirty="0"/>
              <a:t>perfektera</a:t>
            </a:r>
            <a:r>
              <a:rPr lang="sv-SE" dirty="0"/>
              <a:t> ens </a:t>
            </a:r>
            <a:r>
              <a:rPr lang="sv-SE" i="1" dirty="0"/>
              <a:t>koranläsning</a:t>
            </a:r>
            <a:r>
              <a:rPr lang="sv-SE" dirty="0"/>
              <a:t>. I denna och kommande lektioner kommer vi att få en introduktion och översikt kring dem mest grundläggande </a:t>
            </a:r>
            <a:r>
              <a:rPr lang="sv-SE" dirty="0" err="1"/>
              <a:t>Tajwiidreglerna</a:t>
            </a:r>
            <a:r>
              <a:rPr lang="sv-SE" dirty="0"/>
              <a:t>.</a:t>
            </a:r>
          </a:p>
          <a:p>
            <a:pPr marL="0" indent="0">
              <a:lnSpc>
                <a:spcPct val="110000"/>
              </a:lnSpc>
              <a:buNone/>
            </a:pPr>
            <a:endParaRPr lang="sv-SE" dirty="0"/>
          </a:p>
          <a:p>
            <a:pPr marL="0" indent="0">
              <a:lnSpc>
                <a:spcPct val="110000"/>
              </a:lnSpc>
              <a:buNone/>
            </a:pPr>
            <a:r>
              <a:rPr lang="sv-SE" dirty="0"/>
              <a:t>Det bör dock noteras att </a:t>
            </a:r>
            <a:r>
              <a:rPr lang="sv-SE" i="1" dirty="0"/>
              <a:t>koranläsning</a:t>
            </a:r>
            <a:r>
              <a:rPr lang="sv-SE" dirty="0"/>
              <a:t> är något man bör lära sig verbalt med en fysisk lärare, som kan lyssna på en och korrigera ens läsning på plats. Dessa förklaringar ska därför ses som en komplement.</a:t>
            </a:r>
          </a:p>
          <a:p>
            <a:pPr marL="0" indent="0">
              <a:lnSpc>
                <a:spcPct val="110000"/>
              </a:lnSpc>
              <a:buNone/>
            </a:pPr>
            <a:r>
              <a:rPr lang="sv-SE" dirty="0"/>
              <a:t>Har man förstått </a:t>
            </a:r>
            <a:r>
              <a:rPr lang="sv-SE" i="1" dirty="0"/>
              <a:t>Introduktionskursen</a:t>
            </a:r>
            <a:r>
              <a:rPr lang="sv-SE" dirty="0"/>
              <a:t> har man dock fått bra verktyg och förutsättningar till att förbättra både sin Arabiska och Koranläsning. I slutet av denna kurs kommer vi att få lära oss några av dem mest grundläggande kapitlen i Koranen som t.ex. kapitlet</a:t>
            </a:r>
            <a:r>
              <a:rPr lang="sv-SE" i="1" dirty="0"/>
              <a:t> al-</a:t>
            </a:r>
            <a:r>
              <a:rPr lang="sv-SE" i="1" dirty="0" err="1"/>
              <a:t>Fatihah</a:t>
            </a:r>
            <a:r>
              <a:rPr lang="sv-SE" dirty="0"/>
              <a:t>.</a:t>
            </a:r>
          </a:p>
          <a:p>
            <a:pPr marL="0" indent="0">
              <a:lnSpc>
                <a:spcPct val="110000"/>
              </a:lnSpc>
              <a:buNone/>
            </a:pPr>
            <a:endParaRPr lang="sv-SE" dirty="0"/>
          </a:p>
          <a:p>
            <a:pPr marL="0" indent="0">
              <a:lnSpc>
                <a:spcPct val="110000"/>
              </a:lnSpc>
              <a:buNone/>
            </a:pPr>
            <a:r>
              <a:rPr lang="sv-SE" dirty="0"/>
              <a:t>I denna lektion lär vi oss det som kallas för </a:t>
            </a:r>
            <a:r>
              <a:rPr lang="ar-SA" sz="3300" dirty="0"/>
              <a:t>الإِظْهار</a:t>
            </a:r>
            <a:r>
              <a:rPr lang="sv-SE" dirty="0"/>
              <a:t>.</a:t>
            </a:r>
          </a:p>
          <a:p>
            <a:pPr marL="0" indent="0">
              <a:buNone/>
            </a:pPr>
            <a:endParaRPr lang="sv-SE" i="1" dirty="0"/>
          </a:p>
          <a:p>
            <a:pPr marL="0" indent="0">
              <a:buNone/>
            </a:pPr>
            <a:endParaRPr lang="sv-SE" i="1"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fld id="{177D6179-9D4F-9247-ABDE-D082469CF89C}" type="slidenum">
              <a:rPr lang="sv-SE" smtClean="0"/>
              <a:t>65</a:t>
            </a:fld>
            <a:endParaRPr lang="sv-SE"/>
          </a:p>
        </p:txBody>
      </p:sp>
    </p:spTree>
    <p:extLst>
      <p:ext uri="{BB962C8B-B14F-4D97-AF65-F5344CB8AC3E}">
        <p14:creationId xmlns:p14="http://schemas.microsoft.com/office/powerpoint/2010/main" val="4006766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normAutofit/>
          </a:bodyPr>
          <a:lstStyle/>
          <a:p>
            <a:r>
              <a:rPr lang="sv-SE" sz="2800" dirty="0"/>
              <a:t>En introduktion inom Tajwiid</a:t>
            </a:r>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fld id="{177D6179-9D4F-9247-ABDE-D082469CF89C}" type="slidenum">
              <a:rPr lang="sv-SE" smtClean="0"/>
              <a:t>66</a:t>
            </a:fld>
            <a:endParaRPr lang="sv-SE"/>
          </a:p>
        </p:txBody>
      </p:sp>
      <p:pic>
        <p:nvPicPr>
          <p:cNvPr id="6" name="Bildobjekt 5">
            <a:extLst>
              <a:ext uri="{FF2B5EF4-FFF2-40B4-BE49-F238E27FC236}">
                <a16:creationId xmlns:a16="http://schemas.microsoft.com/office/drawing/2014/main" id="{30F66CC0-63C9-49D5-906C-02F9A10EF3D9}"/>
              </a:ext>
            </a:extLst>
          </p:cNvPr>
          <p:cNvPicPr>
            <a:picLocks noChangeAspect="1"/>
          </p:cNvPicPr>
          <p:nvPr/>
        </p:nvPicPr>
        <p:blipFill>
          <a:blip r:embed="rId2">
            <a:duotone>
              <a:prstClr val="black"/>
              <a:schemeClr val="accent2">
                <a:tint val="45000"/>
                <a:satMod val="400000"/>
              </a:schemeClr>
            </a:duotone>
          </a:blip>
          <a:stretch>
            <a:fillRect/>
          </a:stretch>
        </p:blipFill>
        <p:spPr>
          <a:xfrm>
            <a:off x="0" y="6376104"/>
            <a:ext cx="12192000" cy="144641"/>
          </a:xfrm>
          <a:prstGeom prst="rect">
            <a:avLst/>
          </a:prstGeom>
        </p:spPr>
      </p:pic>
      <p:sp>
        <p:nvSpPr>
          <p:cNvPr id="7" name="Platshållare för sidfot 4">
            <a:extLst>
              <a:ext uri="{FF2B5EF4-FFF2-40B4-BE49-F238E27FC236}">
                <a16:creationId xmlns:a16="http://schemas.microsoft.com/office/drawing/2014/main" id="{33B43D89-A12F-4CCE-A118-EDBC09E986BE}"/>
              </a:ext>
            </a:extLst>
          </p:cNvPr>
          <p:cNvSpPr>
            <a:spLocks noGrp="1"/>
          </p:cNvSpPr>
          <p:nvPr>
            <p:ph type="ftr" sz="quarter" idx="11"/>
          </p:nvPr>
        </p:nvSpPr>
        <p:spPr>
          <a:xfrm>
            <a:off x="66675" y="6323686"/>
            <a:ext cx="9582132" cy="555551"/>
          </a:xfrm>
        </p:spPr>
        <p:txBody>
          <a:bodyPr/>
          <a:lstStyle/>
          <a:p>
            <a:r>
              <a:rPr lang="sv-SE" sz="1400" dirty="0">
                <a:solidFill>
                  <a:schemeClr val="tx1"/>
                </a:solidFill>
              </a:rPr>
              <a:t>1- Saakinah betyder att bokstaven innehar en </a:t>
            </a:r>
            <a:r>
              <a:rPr lang="sv-SE" sz="1400" dirty="0" err="1">
                <a:solidFill>
                  <a:schemeClr val="tx1"/>
                </a:solidFill>
              </a:rPr>
              <a:t>Sukoon</a:t>
            </a:r>
            <a:r>
              <a:rPr lang="sv-SE" sz="1400" dirty="0">
                <a:solidFill>
                  <a:schemeClr val="tx1"/>
                </a:solidFill>
              </a:rPr>
              <a:t> &gt; </a:t>
            </a:r>
            <a:r>
              <a:rPr lang="ar-SA" sz="2400" dirty="0">
                <a:solidFill>
                  <a:schemeClr val="tx1"/>
                </a:solidFill>
              </a:rPr>
              <a:t>نْ</a:t>
            </a:r>
            <a:endParaRPr lang="sv-SE" sz="2000" dirty="0">
              <a:solidFill>
                <a:schemeClr val="tx1"/>
              </a:solidFill>
            </a:endParaRPr>
          </a:p>
        </p:txBody>
      </p:sp>
      <p:sp>
        <p:nvSpPr>
          <p:cNvPr id="9" name="Platshållare för innehåll 2">
            <a:extLst>
              <a:ext uri="{FF2B5EF4-FFF2-40B4-BE49-F238E27FC236}">
                <a16:creationId xmlns:a16="http://schemas.microsoft.com/office/drawing/2014/main" id="{B1425D89-7927-4C6D-BA93-47694D8D911A}"/>
              </a:ext>
            </a:extLst>
          </p:cNvPr>
          <p:cNvSpPr txBox="1">
            <a:spLocks/>
          </p:cNvSpPr>
          <p:nvPr/>
        </p:nvSpPr>
        <p:spPr>
          <a:xfrm>
            <a:off x="276225" y="2152650"/>
            <a:ext cx="11496675" cy="4505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sv-SE" dirty="0"/>
              <a:t>Noon som är saakinah   och Tanwiin har fyra ”läsprinciper” som vi måste känna till om vi vill läsa Koranen med korrekt Tajwiid</a:t>
            </a:r>
            <a:endParaRPr lang="sv-SE" sz="2000" baseline="50000" dirty="0">
              <a:latin typeface="Trebuchet MS" panose="020B0603020202020204"/>
            </a:endParaRPr>
          </a:p>
        </p:txBody>
      </p:sp>
      <p:pic>
        <p:nvPicPr>
          <p:cNvPr id="13" name="Bildobjekt 12">
            <a:extLst>
              <a:ext uri="{FF2B5EF4-FFF2-40B4-BE49-F238E27FC236}">
                <a16:creationId xmlns:a16="http://schemas.microsoft.com/office/drawing/2014/main" id="{7B8B5126-F92A-4DCF-A58B-FA532FCEF06A}"/>
              </a:ext>
            </a:extLst>
          </p:cNvPr>
          <p:cNvPicPr>
            <a:picLocks noChangeAspect="1"/>
          </p:cNvPicPr>
          <p:nvPr/>
        </p:nvPicPr>
        <p:blipFill rotWithShape="1">
          <a:blip r:embed="rId3">
            <a:biLevel thresh="50000"/>
            <a:extLst>
              <a:ext uri="{BEBA8EAE-BF5A-486C-A8C5-ECC9F3942E4B}">
                <a14:imgProps xmlns:a14="http://schemas.microsoft.com/office/drawing/2010/main">
                  <a14:imgLayer r:embed="rId4">
                    <a14:imgEffect>
                      <a14:saturation sat="0"/>
                    </a14:imgEffect>
                  </a14:imgLayer>
                </a14:imgProps>
              </a:ext>
            </a:extLst>
          </a:blip>
          <a:srcRect l="55875" t="12121" b="7390"/>
          <a:stretch/>
        </p:blipFill>
        <p:spPr>
          <a:xfrm>
            <a:off x="3238106" y="2185103"/>
            <a:ext cx="286537" cy="505992"/>
          </a:xfrm>
          <a:prstGeom prst="rect">
            <a:avLst/>
          </a:prstGeom>
        </p:spPr>
      </p:pic>
      <p:sp>
        <p:nvSpPr>
          <p:cNvPr id="14" name="Rektangel: rundade hörn 13">
            <a:extLst>
              <a:ext uri="{FF2B5EF4-FFF2-40B4-BE49-F238E27FC236}">
                <a16:creationId xmlns:a16="http://schemas.microsoft.com/office/drawing/2014/main" id="{5E45E8E2-9B48-48D5-80AD-6D886EC556AF}"/>
              </a:ext>
            </a:extLst>
          </p:cNvPr>
          <p:cNvSpPr/>
          <p:nvPr/>
        </p:nvSpPr>
        <p:spPr>
          <a:xfrm>
            <a:off x="3305567" y="3031923"/>
            <a:ext cx="4410075" cy="90487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a:t>Noon Sakinah + Tanwiin</a:t>
            </a:r>
          </a:p>
        </p:txBody>
      </p:sp>
      <p:sp>
        <p:nvSpPr>
          <p:cNvPr id="15" name="Minustecken 14">
            <a:extLst>
              <a:ext uri="{FF2B5EF4-FFF2-40B4-BE49-F238E27FC236}">
                <a16:creationId xmlns:a16="http://schemas.microsoft.com/office/drawing/2014/main" id="{468BDE31-AC7E-425B-8DC0-C053BC1853D5}"/>
              </a:ext>
            </a:extLst>
          </p:cNvPr>
          <p:cNvSpPr/>
          <p:nvPr/>
        </p:nvSpPr>
        <p:spPr>
          <a:xfrm>
            <a:off x="419101" y="3590611"/>
            <a:ext cx="2962274" cy="2366747"/>
          </a:xfrm>
          <a:prstGeom prst="mathMinus">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Al-</a:t>
            </a:r>
            <a:r>
              <a:rPr lang="sv-SE" dirty="0" err="1"/>
              <a:t>Ithhaar</a:t>
            </a:r>
            <a:endParaRPr lang="sv-SE" dirty="0"/>
          </a:p>
        </p:txBody>
      </p:sp>
      <p:sp>
        <p:nvSpPr>
          <p:cNvPr id="17" name="Minustecken 16">
            <a:extLst>
              <a:ext uri="{FF2B5EF4-FFF2-40B4-BE49-F238E27FC236}">
                <a16:creationId xmlns:a16="http://schemas.microsoft.com/office/drawing/2014/main" id="{E5692533-F8E0-4951-9929-299ABE66A9A6}"/>
              </a:ext>
            </a:extLst>
          </p:cNvPr>
          <p:cNvSpPr/>
          <p:nvPr/>
        </p:nvSpPr>
        <p:spPr>
          <a:xfrm>
            <a:off x="3305567" y="3590610"/>
            <a:ext cx="2962274" cy="2366747"/>
          </a:xfrm>
          <a:prstGeom prst="mathMinus">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Al-</a:t>
            </a:r>
            <a:r>
              <a:rPr lang="sv-SE" dirty="0" err="1"/>
              <a:t>Idghaam</a:t>
            </a:r>
            <a:endParaRPr lang="sv-SE" dirty="0"/>
          </a:p>
        </p:txBody>
      </p:sp>
      <p:sp>
        <p:nvSpPr>
          <p:cNvPr id="19" name="Minustecken 18">
            <a:extLst>
              <a:ext uri="{FF2B5EF4-FFF2-40B4-BE49-F238E27FC236}">
                <a16:creationId xmlns:a16="http://schemas.microsoft.com/office/drawing/2014/main" id="{1E86D122-7439-4A17-931A-DA45F38E6504}"/>
              </a:ext>
            </a:extLst>
          </p:cNvPr>
          <p:cNvSpPr/>
          <p:nvPr/>
        </p:nvSpPr>
        <p:spPr>
          <a:xfrm>
            <a:off x="6267841" y="3621128"/>
            <a:ext cx="2962274" cy="2366747"/>
          </a:xfrm>
          <a:prstGeom prst="mathMinus">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Al-</a:t>
            </a:r>
            <a:r>
              <a:rPr lang="sv-SE" dirty="0" err="1"/>
              <a:t>Iqlaab</a:t>
            </a:r>
            <a:endParaRPr lang="sv-SE" dirty="0"/>
          </a:p>
        </p:txBody>
      </p:sp>
      <p:sp>
        <p:nvSpPr>
          <p:cNvPr id="21" name="Minustecken 20">
            <a:extLst>
              <a:ext uri="{FF2B5EF4-FFF2-40B4-BE49-F238E27FC236}">
                <a16:creationId xmlns:a16="http://schemas.microsoft.com/office/drawing/2014/main" id="{62CC9A5F-43E7-4287-9315-A2983315B9D1}"/>
              </a:ext>
            </a:extLst>
          </p:cNvPr>
          <p:cNvSpPr/>
          <p:nvPr/>
        </p:nvSpPr>
        <p:spPr>
          <a:xfrm>
            <a:off x="9020176" y="3627975"/>
            <a:ext cx="2962274" cy="2366747"/>
          </a:xfrm>
          <a:prstGeom prst="mathMinus">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Al-</a:t>
            </a:r>
            <a:r>
              <a:rPr lang="sv-SE" dirty="0" err="1"/>
              <a:t>Ikhfaa</a:t>
            </a:r>
            <a:r>
              <a:rPr lang="sv-SE" dirty="0"/>
              <a:t>`</a:t>
            </a:r>
          </a:p>
        </p:txBody>
      </p:sp>
      <p:sp>
        <p:nvSpPr>
          <p:cNvPr id="25" name="textruta 24">
            <a:extLst>
              <a:ext uri="{FF2B5EF4-FFF2-40B4-BE49-F238E27FC236}">
                <a16:creationId xmlns:a16="http://schemas.microsoft.com/office/drawing/2014/main" id="{7B0171A7-F6F1-4432-A246-F094EAE39B99}"/>
              </a:ext>
            </a:extLst>
          </p:cNvPr>
          <p:cNvSpPr txBox="1"/>
          <p:nvPr/>
        </p:nvSpPr>
        <p:spPr>
          <a:xfrm>
            <a:off x="9144000" y="3231053"/>
            <a:ext cx="2771775"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2400" b="0" i="0" u="none" strike="noStrike" kern="1200" cap="none" spc="0" normalizeH="0" baseline="0" noProof="0" dirty="0">
                <a:ln>
                  <a:noFill/>
                </a:ln>
                <a:solidFill>
                  <a:schemeClr val="bg1"/>
                </a:solidFill>
                <a:effectLst/>
                <a:uLnTx/>
                <a:uFillTx/>
                <a:latin typeface="Trebuchet MS" panose="020B0603020202020204"/>
                <a:ea typeface="+mn-ea"/>
                <a:cs typeface="+mn-cs"/>
              </a:rPr>
              <a:t>4 Principer</a:t>
            </a:r>
            <a:endParaRPr kumimoji="0" lang="sv-SE" sz="2800" b="0" i="0" u="none" strike="noStrike" kern="1200" cap="none" spc="0" normalizeH="0" baseline="50000" noProof="0" dirty="0">
              <a:ln>
                <a:noFill/>
              </a:ln>
              <a:solidFill>
                <a:schemeClr val="bg1"/>
              </a:solidFill>
              <a:effectLst/>
              <a:uLnTx/>
              <a:uFillTx/>
              <a:latin typeface="Trebuchet MS" panose="020B0603020202020204"/>
              <a:ea typeface="+mn-ea"/>
              <a:cs typeface="+mn-cs"/>
            </a:endParaRPr>
          </a:p>
        </p:txBody>
      </p:sp>
      <p:cxnSp>
        <p:nvCxnSpPr>
          <p:cNvPr id="27" name="Rak pilkoppling 26">
            <a:extLst>
              <a:ext uri="{FF2B5EF4-FFF2-40B4-BE49-F238E27FC236}">
                <a16:creationId xmlns:a16="http://schemas.microsoft.com/office/drawing/2014/main" id="{7DF52E0A-ED88-4159-880D-7FCBB589FE72}"/>
              </a:ext>
            </a:extLst>
          </p:cNvPr>
          <p:cNvCxnSpPr/>
          <p:nvPr/>
        </p:nvCxnSpPr>
        <p:spPr>
          <a:xfrm>
            <a:off x="8169965" y="3488635"/>
            <a:ext cx="715617"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Minustecken 28">
            <a:extLst>
              <a:ext uri="{FF2B5EF4-FFF2-40B4-BE49-F238E27FC236}">
                <a16:creationId xmlns:a16="http://schemas.microsoft.com/office/drawing/2014/main" id="{6D242923-7E5A-4D64-87E5-A4472AA72807}"/>
              </a:ext>
            </a:extLst>
          </p:cNvPr>
          <p:cNvSpPr/>
          <p:nvPr/>
        </p:nvSpPr>
        <p:spPr>
          <a:xfrm>
            <a:off x="840884" y="4872910"/>
            <a:ext cx="2033763" cy="2111319"/>
          </a:xfrm>
          <a:prstGeom prst="mathMinus">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Läs tydligt</a:t>
            </a:r>
          </a:p>
        </p:txBody>
      </p:sp>
      <p:cxnSp>
        <p:nvCxnSpPr>
          <p:cNvPr id="31" name="Rak koppling 30">
            <a:extLst>
              <a:ext uri="{FF2B5EF4-FFF2-40B4-BE49-F238E27FC236}">
                <a16:creationId xmlns:a16="http://schemas.microsoft.com/office/drawing/2014/main" id="{CF291B4E-1D00-4386-BF0A-49D1F1E0ED4D}"/>
              </a:ext>
            </a:extLst>
          </p:cNvPr>
          <p:cNvCxnSpPr>
            <a:cxnSpLocks/>
          </p:cNvCxnSpPr>
          <p:nvPr/>
        </p:nvCxnSpPr>
        <p:spPr>
          <a:xfrm>
            <a:off x="1902102" y="5168348"/>
            <a:ext cx="0" cy="402084"/>
          </a:xfrm>
          <a:prstGeom prst="line">
            <a:avLst/>
          </a:prstGeom>
          <a:ln w="38100"/>
        </p:spPr>
        <p:style>
          <a:lnRef idx="1">
            <a:schemeClr val="dk1"/>
          </a:lnRef>
          <a:fillRef idx="0">
            <a:schemeClr val="dk1"/>
          </a:fillRef>
          <a:effectRef idx="0">
            <a:schemeClr val="dk1"/>
          </a:effectRef>
          <a:fontRef idx="minor">
            <a:schemeClr val="tx1"/>
          </a:fontRef>
        </p:style>
      </p:cxnSp>
      <p:sp>
        <p:nvSpPr>
          <p:cNvPr id="36" name="Minustecken 35">
            <a:extLst>
              <a:ext uri="{FF2B5EF4-FFF2-40B4-BE49-F238E27FC236}">
                <a16:creationId xmlns:a16="http://schemas.microsoft.com/office/drawing/2014/main" id="{CFA8FB6F-8D30-40EF-A5CE-93964A523F3B}"/>
              </a:ext>
            </a:extLst>
          </p:cNvPr>
          <p:cNvSpPr/>
          <p:nvPr/>
        </p:nvSpPr>
        <p:spPr>
          <a:xfrm>
            <a:off x="3847495" y="4880354"/>
            <a:ext cx="2033763" cy="2111319"/>
          </a:xfrm>
          <a:prstGeom prst="mathMinus">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Slå ihop</a:t>
            </a:r>
          </a:p>
        </p:txBody>
      </p:sp>
      <p:cxnSp>
        <p:nvCxnSpPr>
          <p:cNvPr id="37" name="Rak koppling 36">
            <a:extLst>
              <a:ext uri="{FF2B5EF4-FFF2-40B4-BE49-F238E27FC236}">
                <a16:creationId xmlns:a16="http://schemas.microsoft.com/office/drawing/2014/main" id="{038B5461-1564-4DF7-8E08-29B7A977A1A6}"/>
              </a:ext>
            </a:extLst>
          </p:cNvPr>
          <p:cNvCxnSpPr>
            <a:cxnSpLocks/>
          </p:cNvCxnSpPr>
          <p:nvPr/>
        </p:nvCxnSpPr>
        <p:spPr>
          <a:xfrm>
            <a:off x="4831859" y="5168348"/>
            <a:ext cx="0" cy="402084"/>
          </a:xfrm>
          <a:prstGeom prst="line">
            <a:avLst/>
          </a:prstGeom>
          <a:ln w="38100"/>
        </p:spPr>
        <p:style>
          <a:lnRef idx="1">
            <a:schemeClr val="dk1"/>
          </a:lnRef>
          <a:fillRef idx="0">
            <a:schemeClr val="dk1"/>
          </a:fillRef>
          <a:effectRef idx="0">
            <a:schemeClr val="dk1"/>
          </a:effectRef>
          <a:fontRef idx="minor">
            <a:schemeClr val="tx1"/>
          </a:fontRef>
        </p:style>
      </p:cxnSp>
      <p:cxnSp>
        <p:nvCxnSpPr>
          <p:cNvPr id="38" name="Rak koppling 37">
            <a:extLst>
              <a:ext uri="{FF2B5EF4-FFF2-40B4-BE49-F238E27FC236}">
                <a16:creationId xmlns:a16="http://schemas.microsoft.com/office/drawing/2014/main" id="{7BE225EC-BFE3-4E95-AE76-57327CC1BD50}"/>
              </a:ext>
            </a:extLst>
          </p:cNvPr>
          <p:cNvCxnSpPr>
            <a:cxnSpLocks/>
          </p:cNvCxnSpPr>
          <p:nvPr/>
        </p:nvCxnSpPr>
        <p:spPr>
          <a:xfrm>
            <a:off x="7819198" y="5173921"/>
            <a:ext cx="0" cy="402084"/>
          </a:xfrm>
          <a:prstGeom prst="line">
            <a:avLst/>
          </a:prstGeom>
          <a:ln w="38100"/>
        </p:spPr>
        <p:style>
          <a:lnRef idx="1">
            <a:schemeClr val="dk1"/>
          </a:lnRef>
          <a:fillRef idx="0">
            <a:schemeClr val="dk1"/>
          </a:fillRef>
          <a:effectRef idx="0">
            <a:schemeClr val="dk1"/>
          </a:effectRef>
          <a:fontRef idx="minor">
            <a:schemeClr val="tx1"/>
          </a:fontRef>
        </p:style>
      </p:cxnSp>
      <p:cxnSp>
        <p:nvCxnSpPr>
          <p:cNvPr id="39" name="Rak koppling 38">
            <a:extLst>
              <a:ext uri="{FF2B5EF4-FFF2-40B4-BE49-F238E27FC236}">
                <a16:creationId xmlns:a16="http://schemas.microsoft.com/office/drawing/2014/main" id="{D951C926-94E7-4A48-A3BC-3B15C0B268AB}"/>
              </a:ext>
            </a:extLst>
          </p:cNvPr>
          <p:cNvCxnSpPr>
            <a:cxnSpLocks/>
          </p:cNvCxnSpPr>
          <p:nvPr/>
        </p:nvCxnSpPr>
        <p:spPr>
          <a:xfrm>
            <a:off x="10501313" y="5241235"/>
            <a:ext cx="0" cy="402084"/>
          </a:xfrm>
          <a:prstGeom prst="line">
            <a:avLst/>
          </a:prstGeom>
          <a:ln w="38100"/>
        </p:spPr>
        <p:style>
          <a:lnRef idx="1">
            <a:schemeClr val="dk1"/>
          </a:lnRef>
          <a:fillRef idx="0">
            <a:schemeClr val="dk1"/>
          </a:fillRef>
          <a:effectRef idx="0">
            <a:schemeClr val="dk1"/>
          </a:effectRef>
          <a:fontRef idx="minor">
            <a:schemeClr val="tx1"/>
          </a:fontRef>
        </p:style>
      </p:cxnSp>
      <p:sp>
        <p:nvSpPr>
          <p:cNvPr id="41" name="Minustecken 40">
            <a:extLst>
              <a:ext uri="{FF2B5EF4-FFF2-40B4-BE49-F238E27FC236}">
                <a16:creationId xmlns:a16="http://schemas.microsoft.com/office/drawing/2014/main" id="{21D6F10E-5D02-4F3F-8776-DC8B2D1A49A9}"/>
              </a:ext>
            </a:extLst>
          </p:cNvPr>
          <p:cNvSpPr/>
          <p:nvPr/>
        </p:nvSpPr>
        <p:spPr>
          <a:xfrm>
            <a:off x="6809769" y="4872908"/>
            <a:ext cx="2033763" cy="2111319"/>
          </a:xfrm>
          <a:prstGeom prst="mathMinus">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Omvandla till</a:t>
            </a:r>
          </a:p>
        </p:txBody>
      </p:sp>
      <p:sp>
        <p:nvSpPr>
          <p:cNvPr id="43" name="Minustecken 42">
            <a:extLst>
              <a:ext uri="{FF2B5EF4-FFF2-40B4-BE49-F238E27FC236}">
                <a16:creationId xmlns:a16="http://schemas.microsoft.com/office/drawing/2014/main" id="{09EA95FE-1861-42D1-AA26-A7A2D5F79679}"/>
              </a:ext>
            </a:extLst>
          </p:cNvPr>
          <p:cNvSpPr/>
          <p:nvPr/>
        </p:nvSpPr>
        <p:spPr>
          <a:xfrm>
            <a:off x="9562104" y="4872908"/>
            <a:ext cx="2033763" cy="2111319"/>
          </a:xfrm>
          <a:prstGeom prst="mathMinus">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Dölj</a:t>
            </a:r>
          </a:p>
        </p:txBody>
      </p:sp>
      <p:sp>
        <p:nvSpPr>
          <p:cNvPr id="49" name="textruta 48">
            <a:extLst>
              <a:ext uri="{FF2B5EF4-FFF2-40B4-BE49-F238E27FC236}">
                <a16:creationId xmlns:a16="http://schemas.microsoft.com/office/drawing/2014/main" id="{EBD4FB3C-8AEA-4647-8A6D-0BCFD822B64B}"/>
              </a:ext>
            </a:extLst>
          </p:cNvPr>
          <p:cNvSpPr txBox="1"/>
          <p:nvPr/>
        </p:nvSpPr>
        <p:spPr>
          <a:xfrm>
            <a:off x="8007670" y="5644884"/>
            <a:ext cx="435480" cy="593990"/>
          </a:xfrm>
          <a:prstGeom prst="rect">
            <a:avLst/>
          </a:prstGeom>
          <a:noFill/>
        </p:spPr>
        <p:txBody>
          <a:bodyPr wrap="square">
            <a:spAutoFit/>
          </a:bodyPr>
          <a:lstStyle/>
          <a:p>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م</a:t>
            </a:r>
            <a:endParaRPr lang="sv-SE" dirty="0"/>
          </a:p>
        </p:txBody>
      </p:sp>
      <p:sp>
        <p:nvSpPr>
          <p:cNvPr id="16" name="Stjärna: 8 punkter 15">
            <a:extLst>
              <a:ext uri="{FF2B5EF4-FFF2-40B4-BE49-F238E27FC236}">
                <a16:creationId xmlns:a16="http://schemas.microsoft.com/office/drawing/2014/main" id="{CC3687E0-68A6-4684-B445-FBF9A342C251}"/>
              </a:ext>
            </a:extLst>
          </p:cNvPr>
          <p:cNvSpPr/>
          <p:nvPr/>
        </p:nvSpPr>
        <p:spPr>
          <a:xfrm>
            <a:off x="1676008" y="3997951"/>
            <a:ext cx="448459" cy="397077"/>
          </a:xfrm>
          <a:prstGeom prst="star8">
            <a:avLst/>
          </a:prstGeom>
          <a:ln w="19050">
            <a:solidFill>
              <a:srgbClr val="311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1</a:t>
            </a:r>
          </a:p>
        </p:txBody>
      </p:sp>
      <p:sp>
        <p:nvSpPr>
          <p:cNvPr id="35" name="Stjärna: 8 punkter 34">
            <a:extLst>
              <a:ext uri="{FF2B5EF4-FFF2-40B4-BE49-F238E27FC236}">
                <a16:creationId xmlns:a16="http://schemas.microsoft.com/office/drawing/2014/main" id="{8E450C06-E282-4F6F-BFEE-0F25E8D10C21}"/>
              </a:ext>
            </a:extLst>
          </p:cNvPr>
          <p:cNvSpPr/>
          <p:nvPr/>
        </p:nvSpPr>
        <p:spPr>
          <a:xfrm>
            <a:off x="4667444" y="4021610"/>
            <a:ext cx="448459" cy="397077"/>
          </a:xfrm>
          <a:prstGeom prst="star8">
            <a:avLst/>
          </a:prstGeom>
          <a:ln w="19050">
            <a:solidFill>
              <a:srgbClr val="311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a:t>
            </a:r>
          </a:p>
        </p:txBody>
      </p:sp>
      <p:sp>
        <p:nvSpPr>
          <p:cNvPr id="40" name="Stjärna: 8 punkter 39">
            <a:extLst>
              <a:ext uri="{FF2B5EF4-FFF2-40B4-BE49-F238E27FC236}">
                <a16:creationId xmlns:a16="http://schemas.microsoft.com/office/drawing/2014/main" id="{43589D26-7CF1-4567-B576-6860C8B385A2}"/>
              </a:ext>
            </a:extLst>
          </p:cNvPr>
          <p:cNvSpPr/>
          <p:nvPr/>
        </p:nvSpPr>
        <p:spPr>
          <a:xfrm>
            <a:off x="7610868" y="4036760"/>
            <a:ext cx="448459" cy="397077"/>
          </a:xfrm>
          <a:prstGeom prst="star8">
            <a:avLst/>
          </a:prstGeom>
          <a:ln w="19050">
            <a:solidFill>
              <a:srgbClr val="311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3</a:t>
            </a:r>
          </a:p>
        </p:txBody>
      </p:sp>
      <p:sp>
        <p:nvSpPr>
          <p:cNvPr id="42" name="Stjärna: 8 punkter 41">
            <a:extLst>
              <a:ext uri="{FF2B5EF4-FFF2-40B4-BE49-F238E27FC236}">
                <a16:creationId xmlns:a16="http://schemas.microsoft.com/office/drawing/2014/main" id="{A96BC6AE-E566-446F-8365-E133E2257A17}"/>
              </a:ext>
            </a:extLst>
          </p:cNvPr>
          <p:cNvSpPr/>
          <p:nvPr/>
        </p:nvSpPr>
        <p:spPr>
          <a:xfrm>
            <a:off x="10363592" y="4023976"/>
            <a:ext cx="448459" cy="397077"/>
          </a:xfrm>
          <a:prstGeom prst="star8">
            <a:avLst/>
          </a:prstGeom>
          <a:ln w="19050">
            <a:solidFill>
              <a:srgbClr val="311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4</a:t>
            </a:r>
          </a:p>
        </p:txBody>
      </p:sp>
    </p:spTree>
    <p:extLst>
      <p:ext uri="{BB962C8B-B14F-4D97-AF65-F5344CB8AC3E}">
        <p14:creationId xmlns:p14="http://schemas.microsoft.com/office/powerpoint/2010/main" val="3288468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ar-SA" dirty="0"/>
              <a:t>الإظْهار</a:t>
            </a:r>
            <a:r>
              <a:rPr lang="sv-SE" dirty="0"/>
              <a:t> (1)</a:t>
            </a:r>
            <a:br>
              <a:rPr lang="ar-SA" dirty="0"/>
            </a:br>
            <a:r>
              <a:rPr lang="sv-SE" dirty="0"/>
              <a:t>al-</a:t>
            </a:r>
            <a:r>
              <a:rPr lang="sv-SE" dirty="0" err="1"/>
              <a:t>Ithhaar</a:t>
            </a:r>
            <a:endParaRPr lang="sv-SE" dirty="0"/>
          </a:p>
        </p:txBody>
      </p:sp>
      <p:sp>
        <p:nvSpPr>
          <p:cNvPr id="3" name="Platshållare för innehåll 2">
            <a:extLst>
              <a:ext uri="{FF2B5EF4-FFF2-40B4-BE49-F238E27FC236}">
                <a16:creationId xmlns:a16="http://schemas.microsoft.com/office/drawing/2014/main" id="{7538D573-036C-4150-B73B-8FBB0442FB91}"/>
              </a:ext>
            </a:extLst>
          </p:cNvPr>
          <p:cNvSpPr>
            <a:spLocks noGrp="1"/>
          </p:cNvSpPr>
          <p:nvPr>
            <p:ph idx="1"/>
          </p:nvPr>
        </p:nvSpPr>
        <p:spPr>
          <a:xfrm>
            <a:off x="190500" y="2114550"/>
            <a:ext cx="11496675" cy="4505325"/>
          </a:xfrm>
        </p:spPr>
        <p:txBody>
          <a:bodyPr>
            <a:normAutofit/>
          </a:bodyPr>
          <a:lstStyle/>
          <a:p>
            <a:pPr marL="0" indent="0">
              <a:lnSpc>
                <a:spcPct val="110000"/>
              </a:lnSpc>
              <a:buNone/>
            </a:pPr>
            <a:r>
              <a:rPr lang="ar-SA" dirty="0"/>
              <a:t>الْإِظْهار</a:t>
            </a:r>
            <a:r>
              <a:rPr lang="sv-SE" dirty="0"/>
              <a:t> kommer från ordet </a:t>
            </a:r>
            <a:r>
              <a:rPr lang="ar-SA" dirty="0"/>
              <a:t>ظاهر</a:t>
            </a:r>
            <a:r>
              <a:rPr lang="sv-SE" dirty="0"/>
              <a:t>, som betyder ”klar/tydlig.” och detta är just vad denna Tajwiid-regel handlar om: att man, </a:t>
            </a:r>
            <a:r>
              <a:rPr lang="sv-SE" u="sng" dirty="0"/>
              <a:t>med tydlighet</a:t>
            </a:r>
            <a:r>
              <a:rPr lang="sv-SE" dirty="0"/>
              <a:t>, uttalar </a:t>
            </a:r>
            <a:r>
              <a:rPr lang="ar-SA" sz="3000" dirty="0">
                <a:solidFill>
                  <a:schemeClr val="bg1"/>
                </a:solidFill>
              </a:rPr>
              <a:t>نْ</a:t>
            </a:r>
            <a:r>
              <a:rPr lang="sv-SE" dirty="0"/>
              <a:t> och at-</a:t>
            </a:r>
            <a:r>
              <a:rPr lang="sv-SE" dirty="0" err="1"/>
              <a:t>Tanwin</a:t>
            </a:r>
            <a:r>
              <a:rPr lang="sv-SE" dirty="0"/>
              <a:t> (</a:t>
            </a:r>
            <a:r>
              <a:rPr lang="ar-SA" sz="3500" dirty="0">
                <a:solidFill>
                  <a:schemeClr val="bg1"/>
                </a:solidFill>
              </a:rPr>
              <a:t>ًٌٍ</a:t>
            </a:r>
            <a:r>
              <a:rPr lang="sv-SE" dirty="0"/>
              <a:t>).</a:t>
            </a:r>
          </a:p>
          <a:p>
            <a:pPr marL="0" indent="0">
              <a:lnSpc>
                <a:spcPct val="110000"/>
              </a:lnSpc>
              <a:buNone/>
            </a:pPr>
            <a:r>
              <a:rPr lang="sv-SE" dirty="0"/>
              <a:t>Denna </a:t>
            </a:r>
            <a:r>
              <a:rPr lang="ar-SA" dirty="0"/>
              <a:t>إِظْهار</a:t>
            </a:r>
            <a:r>
              <a:rPr lang="sv-SE" dirty="0"/>
              <a:t> gäller dock endast i samband med 6 specifika bokstäver:</a:t>
            </a:r>
          </a:p>
          <a:p>
            <a:pPr marL="0" indent="0">
              <a:lnSpc>
                <a:spcPct val="110000"/>
              </a:lnSpc>
              <a:buNone/>
            </a:pPr>
            <a:endParaRPr lang="sv-SE" dirty="0">
              <a:solidFill>
                <a:srgbClr val="0070C0"/>
              </a:solidFill>
            </a:endParaRPr>
          </a:p>
          <a:p>
            <a:pPr marL="0" indent="0">
              <a:lnSpc>
                <a:spcPct val="110000"/>
              </a:lnSpc>
              <a:buNone/>
            </a:pPr>
            <a:endParaRPr lang="sv-SE" dirty="0">
              <a:solidFill>
                <a:srgbClr val="0070C0"/>
              </a:solidFill>
            </a:endParaRPr>
          </a:p>
          <a:p>
            <a:pPr marL="0" indent="0">
              <a:lnSpc>
                <a:spcPct val="110000"/>
              </a:lnSpc>
              <a:buNone/>
            </a:pPr>
            <a:r>
              <a:rPr lang="sv-SE" dirty="0"/>
              <a:t>Vi läser därför det </a:t>
            </a:r>
            <a:r>
              <a:rPr lang="sv-SE" dirty="0">
                <a:solidFill>
                  <a:schemeClr val="bg1"/>
                </a:solidFill>
              </a:rPr>
              <a:t>blåmarkerade</a:t>
            </a:r>
            <a:r>
              <a:rPr lang="sv-SE" dirty="0"/>
              <a:t> </a:t>
            </a:r>
            <a:r>
              <a:rPr lang="ar-SA" dirty="0"/>
              <a:t>أَ</a:t>
            </a:r>
            <a:r>
              <a:rPr lang="ar-SA" dirty="0">
                <a:solidFill>
                  <a:srgbClr val="0070C0"/>
                </a:solidFill>
              </a:rPr>
              <a:t>ن</a:t>
            </a:r>
            <a:r>
              <a:rPr lang="ar-SA" dirty="0"/>
              <a:t>ْ</a:t>
            </a:r>
            <a:r>
              <a:rPr lang="ar-SA" dirty="0">
                <a:solidFill>
                  <a:srgbClr val="FFFF00"/>
                </a:solidFill>
              </a:rPr>
              <a:t>ع</a:t>
            </a:r>
            <a:r>
              <a:rPr lang="ar-SA" dirty="0"/>
              <a:t>َمْتَ</a:t>
            </a:r>
            <a:r>
              <a:rPr lang="sv-SE" dirty="0"/>
              <a:t> och </a:t>
            </a:r>
            <a:r>
              <a:rPr lang="ar-SA" dirty="0"/>
              <a:t>وَلَيا</a:t>
            </a:r>
            <a:r>
              <a:rPr lang="ar-SA" dirty="0">
                <a:solidFill>
                  <a:srgbClr val="0070C0"/>
                </a:solidFill>
              </a:rPr>
              <a:t>ل</a:t>
            </a:r>
            <a:r>
              <a:rPr lang="ar-SA" dirty="0"/>
              <a:t>ٍ </a:t>
            </a:r>
            <a:r>
              <a:rPr lang="ar-SA" dirty="0">
                <a:solidFill>
                  <a:srgbClr val="FFFF00"/>
                </a:solidFill>
              </a:rPr>
              <a:t>عَ</a:t>
            </a:r>
            <a:r>
              <a:rPr lang="ar-SA" dirty="0"/>
              <a:t>شَر</a:t>
            </a:r>
            <a:r>
              <a:rPr lang="sv-SE" dirty="0"/>
              <a:t> med ett tydligt </a:t>
            </a:r>
            <a:r>
              <a:rPr lang="sv-SE" sz="2600" dirty="0"/>
              <a:t>n</a:t>
            </a:r>
            <a:r>
              <a:rPr lang="sv-SE" dirty="0"/>
              <a:t>-ljud.</a:t>
            </a:r>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fld id="{177D6179-9D4F-9247-ABDE-D082469CF89C}" type="slidenum">
              <a:rPr lang="sv-SE" smtClean="0"/>
              <a:t>67</a:t>
            </a:fld>
            <a:endParaRPr lang="sv-SE"/>
          </a:p>
        </p:txBody>
      </p:sp>
      <p:sp>
        <p:nvSpPr>
          <p:cNvPr id="6" name="Ellips 5">
            <a:extLst>
              <a:ext uri="{FF2B5EF4-FFF2-40B4-BE49-F238E27FC236}">
                <a16:creationId xmlns:a16="http://schemas.microsoft.com/office/drawing/2014/main" id="{AD87DFBA-5379-4C8E-8625-E5665A91CC93}"/>
              </a:ext>
            </a:extLst>
          </p:cNvPr>
          <p:cNvSpPr/>
          <p:nvPr/>
        </p:nvSpPr>
        <p:spPr>
          <a:xfrm>
            <a:off x="684975" y="4300536"/>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t>ء</a:t>
            </a:r>
            <a:endParaRPr lang="sv-SE" sz="4000" dirty="0"/>
          </a:p>
        </p:txBody>
      </p:sp>
      <p:sp>
        <p:nvSpPr>
          <p:cNvPr id="8" name="Ellips 7">
            <a:extLst>
              <a:ext uri="{FF2B5EF4-FFF2-40B4-BE49-F238E27FC236}">
                <a16:creationId xmlns:a16="http://schemas.microsoft.com/office/drawing/2014/main" id="{AA173F81-4F24-4E36-BA7A-614A58AA0A44}"/>
              </a:ext>
            </a:extLst>
          </p:cNvPr>
          <p:cNvSpPr/>
          <p:nvPr/>
        </p:nvSpPr>
        <p:spPr>
          <a:xfrm>
            <a:off x="2737050" y="4286246"/>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a:t>ھ</a:t>
            </a:r>
            <a:endParaRPr lang="sv-SE" sz="4000" dirty="0"/>
          </a:p>
        </p:txBody>
      </p:sp>
      <p:sp>
        <p:nvSpPr>
          <p:cNvPr id="10" name="Ellips 9">
            <a:extLst>
              <a:ext uri="{FF2B5EF4-FFF2-40B4-BE49-F238E27FC236}">
                <a16:creationId xmlns:a16="http://schemas.microsoft.com/office/drawing/2014/main" id="{F7399956-BC44-437C-AA86-1B7C19C4EADD}"/>
              </a:ext>
            </a:extLst>
          </p:cNvPr>
          <p:cNvSpPr/>
          <p:nvPr/>
        </p:nvSpPr>
        <p:spPr>
          <a:xfrm>
            <a:off x="6626625" y="4267197"/>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solidFill>
                  <a:srgbClr val="FFFF00"/>
                </a:solidFill>
              </a:rPr>
              <a:t>ع</a:t>
            </a:r>
            <a:endParaRPr lang="sv-SE" sz="4000" dirty="0">
              <a:solidFill>
                <a:srgbClr val="FFFF00"/>
              </a:solidFill>
            </a:endParaRPr>
          </a:p>
        </p:txBody>
      </p:sp>
      <p:sp>
        <p:nvSpPr>
          <p:cNvPr id="12" name="Ellips 11">
            <a:extLst>
              <a:ext uri="{FF2B5EF4-FFF2-40B4-BE49-F238E27FC236}">
                <a16:creationId xmlns:a16="http://schemas.microsoft.com/office/drawing/2014/main" id="{2233673D-2586-40B6-885F-CD7B99D913AF}"/>
              </a:ext>
            </a:extLst>
          </p:cNvPr>
          <p:cNvSpPr/>
          <p:nvPr/>
        </p:nvSpPr>
        <p:spPr>
          <a:xfrm>
            <a:off x="4752975" y="4300536"/>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t>غ</a:t>
            </a:r>
            <a:endParaRPr lang="sv-SE" sz="4000" dirty="0"/>
          </a:p>
        </p:txBody>
      </p:sp>
      <p:sp>
        <p:nvSpPr>
          <p:cNvPr id="14" name="Ellips 13">
            <a:extLst>
              <a:ext uri="{FF2B5EF4-FFF2-40B4-BE49-F238E27FC236}">
                <a16:creationId xmlns:a16="http://schemas.microsoft.com/office/drawing/2014/main" id="{2813C5B0-FBA6-4B01-B294-F3C91962F731}"/>
              </a:ext>
            </a:extLst>
          </p:cNvPr>
          <p:cNvSpPr/>
          <p:nvPr/>
        </p:nvSpPr>
        <p:spPr>
          <a:xfrm>
            <a:off x="10344150" y="4300536"/>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t>ح</a:t>
            </a:r>
            <a:endParaRPr lang="sv-SE" sz="4000" dirty="0"/>
          </a:p>
        </p:txBody>
      </p:sp>
      <p:sp>
        <p:nvSpPr>
          <p:cNvPr id="16" name="Ellips 15">
            <a:extLst>
              <a:ext uri="{FF2B5EF4-FFF2-40B4-BE49-F238E27FC236}">
                <a16:creationId xmlns:a16="http://schemas.microsoft.com/office/drawing/2014/main" id="{A2191FF7-1A05-466D-A763-D771C280C26D}"/>
              </a:ext>
            </a:extLst>
          </p:cNvPr>
          <p:cNvSpPr/>
          <p:nvPr/>
        </p:nvSpPr>
        <p:spPr>
          <a:xfrm>
            <a:off x="8505308" y="4286246"/>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t>خ</a:t>
            </a:r>
            <a:endParaRPr lang="sv-SE" sz="4000" dirty="0"/>
          </a:p>
        </p:txBody>
      </p:sp>
    </p:spTree>
    <p:extLst>
      <p:ext uri="{BB962C8B-B14F-4D97-AF65-F5344CB8AC3E}">
        <p14:creationId xmlns:p14="http://schemas.microsoft.com/office/powerpoint/2010/main" val="3008859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ar-SA" dirty="0"/>
              <a:t>الإظْهار</a:t>
            </a:r>
            <a:r>
              <a:rPr lang="sv-SE" dirty="0"/>
              <a:t> (2)</a:t>
            </a:r>
            <a:br>
              <a:rPr lang="ar-SA" dirty="0"/>
            </a:br>
            <a:r>
              <a:rPr lang="sv-SE" dirty="0"/>
              <a:t>al-</a:t>
            </a:r>
            <a:r>
              <a:rPr lang="sv-SE" dirty="0" err="1"/>
              <a:t>Ithhaar</a:t>
            </a:r>
            <a:endParaRPr lang="sv-SE" dirty="0"/>
          </a:p>
        </p:txBody>
      </p:sp>
      <p:pic>
        <p:nvPicPr>
          <p:cNvPr id="7" name="Platshållare för innehåll 6">
            <a:extLst>
              <a:ext uri="{FF2B5EF4-FFF2-40B4-BE49-F238E27FC236}">
                <a16:creationId xmlns:a16="http://schemas.microsoft.com/office/drawing/2014/main" id="{9BC87F59-9055-452A-B56E-725E2665D1D5}"/>
              </a:ext>
            </a:extLst>
          </p:cNvPr>
          <p:cNvPicPr>
            <a:picLocks noGrp="1" noChangeAspect="1"/>
          </p:cNvPicPr>
          <p:nvPr>
            <p:ph idx="1"/>
          </p:nvPr>
        </p:nvPicPr>
        <p:blipFill>
          <a:blip r:embed="rId2"/>
          <a:stretch>
            <a:fillRect/>
          </a:stretch>
        </p:blipFill>
        <p:spPr>
          <a:xfrm>
            <a:off x="366712" y="2745432"/>
            <a:ext cx="4997219" cy="2709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fld id="{177D6179-9D4F-9247-ABDE-D082469CF89C}" type="slidenum">
              <a:rPr lang="sv-SE" smtClean="0"/>
              <a:t>68</a:t>
            </a:fld>
            <a:endParaRPr lang="sv-SE"/>
          </a:p>
        </p:txBody>
      </p:sp>
      <p:pic>
        <p:nvPicPr>
          <p:cNvPr id="11" name="Bildobjekt 10">
            <a:extLst>
              <a:ext uri="{FF2B5EF4-FFF2-40B4-BE49-F238E27FC236}">
                <a16:creationId xmlns:a16="http://schemas.microsoft.com/office/drawing/2014/main" id="{DF4B7C93-79BF-4A42-9A95-E807E179FC12}"/>
              </a:ext>
            </a:extLst>
          </p:cNvPr>
          <p:cNvPicPr>
            <a:picLocks noChangeAspect="1"/>
          </p:cNvPicPr>
          <p:nvPr/>
        </p:nvPicPr>
        <p:blipFill>
          <a:blip r:embed="rId3"/>
          <a:stretch>
            <a:fillRect/>
          </a:stretch>
        </p:blipFill>
        <p:spPr>
          <a:xfrm>
            <a:off x="6181725" y="2745432"/>
            <a:ext cx="5391150" cy="27346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36724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ar-SA" dirty="0"/>
              <a:t>الإظْهار</a:t>
            </a:r>
            <a:r>
              <a:rPr lang="sv-SE" dirty="0"/>
              <a:t> (3)</a:t>
            </a:r>
            <a:br>
              <a:rPr lang="ar-SA" dirty="0"/>
            </a:br>
            <a:r>
              <a:rPr lang="sv-SE" dirty="0"/>
              <a:t>al-</a:t>
            </a:r>
            <a:r>
              <a:rPr lang="sv-SE" dirty="0" err="1"/>
              <a:t>Ithhaar</a:t>
            </a:r>
            <a:endParaRPr lang="sv-SE"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fld id="{177D6179-9D4F-9247-ABDE-D082469CF89C}" type="slidenum">
              <a:rPr lang="sv-SE" smtClean="0"/>
              <a:t>69</a:t>
            </a:fld>
            <a:endParaRPr lang="sv-SE"/>
          </a:p>
        </p:txBody>
      </p:sp>
      <p:pic>
        <p:nvPicPr>
          <p:cNvPr id="8" name="Platshållare för innehåll 7">
            <a:extLst>
              <a:ext uri="{FF2B5EF4-FFF2-40B4-BE49-F238E27FC236}">
                <a16:creationId xmlns:a16="http://schemas.microsoft.com/office/drawing/2014/main" id="{D231F0EB-67E6-4B44-972E-00F7691D57D9}"/>
              </a:ext>
            </a:extLst>
          </p:cNvPr>
          <p:cNvPicPr>
            <a:picLocks noGrp="1" noChangeAspect="1"/>
          </p:cNvPicPr>
          <p:nvPr>
            <p:ph idx="1"/>
          </p:nvPr>
        </p:nvPicPr>
        <p:blipFill>
          <a:blip r:embed="rId2"/>
          <a:stretch>
            <a:fillRect/>
          </a:stretch>
        </p:blipFill>
        <p:spPr>
          <a:xfrm>
            <a:off x="5953125" y="2406649"/>
            <a:ext cx="3909263" cy="40895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ktangel: rundade hörn 8">
            <a:extLst>
              <a:ext uri="{FF2B5EF4-FFF2-40B4-BE49-F238E27FC236}">
                <a16:creationId xmlns:a16="http://schemas.microsoft.com/office/drawing/2014/main" id="{0E2337B5-D700-42BF-96A1-1F7F2AAB5F52}"/>
              </a:ext>
            </a:extLst>
          </p:cNvPr>
          <p:cNvSpPr/>
          <p:nvPr/>
        </p:nvSpPr>
        <p:spPr>
          <a:xfrm>
            <a:off x="680400" y="3771900"/>
            <a:ext cx="3386775" cy="1611804"/>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Detta är symbolen i Koranen för Ithhaar, så att läsaren enkelt kan navigera sig och veta vad som gäller </a:t>
            </a:r>
          </a:p>
        </p:txBody>
      </p:sp>
      <p:sp>
        <p:nvSpPr>
          <p:cNvPr id="10" name="Pil: höger 9">
            <a:extLst>
              <a:ext uri="{FF2B5EF4-FFF2-40B4-BE49-F238E27FC236}">
                <a16:creationId xmlns:a16="http://schemas.microsoft.com/office/drawing/2014/main" id="{DDF8EF61-40D5-49E3-BB0C-E7CFB3F1EFA6}"/>
              </a:ext>
            </a:extLst>
          </p:cNvPr>
          <p:cNvSpPr/>
          <p:nvPr/>
        </p:nvSpPr>
        <p:spPr>
          <a:xfrm>
            <a:off x="4333875" y="4257675"/>
            <a:ext cx="828675" cy="542925"/>
          </a:xfrm>
          <a:prstGeom prst="rightArrow">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359732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2C42A9-3746-4F1B-9E5D-4C42660F0E5C}"/>
              </a:ext>
            </a:extLst>
          </p:cNvPr>
          <p:cNvSpPr>
            <a:spLocks noGrp="1"/>
          </p:cNvSpPr>
          <p:nvPr>
            <p:ph type="title"/>
          </p:nvPr>
        </p:nvSpPr>
        <p:spPr/>
        <p:txBody>
          <a:bodyPr/>
          <a:lstStyle/>
          <a:p>
            <a:r>
              <a:rPr lang="sv-SE" dirty="0"/>
              <a:t>Allmän information kring arabiska som språk</a:t>
            </a:r>
            <a:br>
              <a:rPr lang="sv-SE" dirty="0"/>
            </a:br>
            <a:r>
              <a:rPr lang="sv-SE" dirty="0"/>
              <a:t>(1)</a:t>
            </a:r>
          </a:p>
        </p:txBody>
      </p:sp>
      <p:sp>
        <p:nvSpPr>
          <p:cNvPr id="3" name="Platshållare för innehåll 2">
            <a:extLst>
              <a:ext uri="{FF2B5EF4-FFF2-40B4-BE49-F238E27FC236}">
                <a16:creationId xmlns:a16="http://schemas.microsoft.com/office/drawing/2014/main" id="{9DF02B3F-43E0-4ECB-834A-B656918EEABE}"/>
              </a:ext>
            </a:extLst>
          </p:cNvPr>
          <p:cNvSpPr>
            <a:spLocks noGrp="1"/>
          </p:cNvSpPr>
          <p:nvPr>
            <p:ph idx="1"/>
          </p:nvPr>
        </p:nvSpPr>
        <p:spPr>
          <a:xfrm>
            <a:off x="348793" y="2036190"/>
            <a:ext cx="11534814" cy="4566741"/>
          </a:xfrm>
        </p:spPr>
        <p:txBody>
          <a:bodyPr>
            <a:normAutofit fontScale="92500" lnSpcReduction="10000"/>
          </a:bodyPr>
          <a:lstStyle/>
          <a:p>
            <a:pPr marL="0" indent="0">
              <a:lnSpc>
                <a:spcPct val="110000"/>
              </a:lnSpc>
              <a:buNone/>
            </a:pPr>
            <a:r>
              <a:rPr lang="sv-SE" dirty="0"/>
              <a:t>Det arabiska språket är världens 5:e största språk, och talas av cirka 319 miljoner människor. ”Arabiska” som term kan antingen syfta på den standardarabiska, som förenar alla arabländerna och kan även syfta på alla de dialekterna som finns i respektive land. </a:t>
            </a:r>
          </a:p>
          <a:p>
            <a:pPr marL="0" indent="0">
              <a:lnSpc>
                <a:spcPct val="110000"/>
              </a:lnSpc>
              <a:buNone/>
            </a:pPr>
            <a:endParaRPr lang="sv-SE" sz="900" dirty="0"/>
          </a:p>
          <a:p>
            <a:pPr marL="0" indent="0">
              <a:lnSpc>
                <a:spcPct val="110000"/>
              </a:lnSpc>
              <a:buNone/>
            </a:pPr>
            <a:r>
              <a:rPr lang="sv-SE" dirty="0"/>
              <a:t>Arabiskan som språk i Sverige utvecklas fortlöpande. 2015 gav språkvetaren Mikael Parkvall ut boken ”Sveriges språk”, i ett försök att kartlägga språken och modersmålen som talas i Sverige då det inte finns någon officiell statistik eller kartläggning.</a:t>
            </a:r>
          </a:p>
          <a:p>
            <a:pPr marL="0" indent="0">
              <a:lnSpc>
                <a:spcPct val="110000"/>
              </a:lnSpc>
              <a:buNone/>
            </a:pPr>
            <a:r>
              <a:rPr lang="sv-SE" dirty="0"/>
              <a:t>I april 2016 spådde Mikael Parkvall att arabiskan inom kort skulle blir det näst mest talade modersmålet i Sverige, och det har det nu blivit, och därmed gått om finskan</a:t>
            </a:r>
            <a:r>
              <a:rPr lang="sv-SE" baseline="50000" dirty="0">
                <a:solidFill>
                  <a:schemeClr val="bg1"/>
                </a:solidFill>
              </a:rPr>
              <a:t>1</a:t>
            </a:r>
            <a:r>
              <a:rPr lang="sv-SE" dirty="0"/>
              <a:t>.</a:t>
            </a:r>
          </a:p>
          <a:p>
            <a:pPr marL="0" indent="0">
              <a:lnSpc>
                <a:spcPct val="110000"/>
              </a:lnSpc>
              <a:buNone/>
            </a:pPr>
            <a:endParaRPr lang="sv-SE" sz="1100" dirty="0"/>
          </a:p>
          <a:p>
            <a:pPr marL="0" indent="0">
              <a:lnSpc>
                <a:spcPct val="110000"/>
              </a:lnSpc>
              <a:buNone/>
            </a:pPr>
            <a:r>
              <a:rPr lang="sv-SE" dirty="0"/>
              <a:t>Några lånord som kommit till svenskan från arabiska är amiral, algebra, siffra, alkohol, och socker.</a:t>
            </a:r>
          </a:p>
          <a:p>
            <a:pPr marL="0" indent="0">
              <a:lnSpc>
                <a:spcPct val="110000"/>
              </a:lnSpc>
              <a:buNone/>
            </a:pPr>
            <a:endParaRPr lang="sv-SE" dirty="0"/>
          </a:p>
          <a:p>
            <a:pPr marL="0" indent="0">
              <a:lnSpc>
                <a:spcPct val="110000"/>
              </a:lnSpc>
              <a:buNone/>
            </a:pPr>
            <a:endParaRPr lang="sv-SE" dirty="0"/>
          </a:p>
        </p:txBody>
      </p:sp>
      <p:sp>
        <p:nvSpPr>
          <p:cNvPr id="5" name="Platshållare för sidfot 4">
            <a:extLst>
              <a:ext uri="{FF2B5EF4-FFF2-40B4-BE49-F238E27FC236}">
                <a16:creationId xmlns:a16="http://schemas.microsoft.com/office/drawing/2014/main" id="{419CAE76-6411-491D-B7AE-B616AFFBC5BB}"/>
              </a:ext>
            </a:extLst>
          </p:cNvPr>
          <p:cNvSpPr>
            <a:spLocks noGrp="1"/>
          </p:cNvSpPr>
          <p:nvPr>
            <p:ph type="ftr" sz="quarter" idx="11"/>
          </p:nvPr>
        </p:nvSpPr>
        <p:spPr>
          <a:xfrm>
            <a:off x="231005" y="6391175"/>
            <a:ext cx="7150869" cy="413774"/>
          </a:xfrm>
          <a:prstGeom prst="rect">
            <a:avLst/>
          </a:prstGeom>
        </p:spPr>
        <p:txBody>
          <a:bodyPr/>
          <a:lstStyle/>
          <a:p>
            <a:r>
              <a:rPr lang="sv-SE" sz="1000" dirty="0">
                <a:solidFill>
                  <a:schemeClr val="bg1"/>
                </a:solidFill>
              </a:rPr>
              <a:t>1</a:t>
            </a:r>
            <a:r>
              <a:rPr lang="sv-SE" sz="1200" dirty="0"/>
              <a:t>. https://www.expressen.se/nyheter/sprakvetare-arabiska-nast-storsta-modersmalet/</a:t>
            </a:r>
          </a:p>
        </p:txBody>
      </p:sp>
      <p:sp>
        <p:nvSpPr>
          <p:cNvPr id="4" name="Platshållare för bildnummer 3">
            <a:extLst>
              <a:ext uri="{FF2B5EF4-FFF2-40B4-BE49-F238E27FC236}">
                <a16:creationId xmlns:a16="http://schemas.microsoft.com/office/drawing/2014/main" id="{232B95D0-C8C8-4A87-AF18-42300451529E}"/>
              </a:ext>
            </a:extLst>
          </p:cNvPr>
          <p:cNvSpPr>
            <a:spLocks noGrp="1"/>
          </p:cNvSpPr>
          <p:nvPr>
            <p:ph type="sldNum" sz="quarter" idx="12"/>
          </p:nvPr>
        </p:nvSpPr>
        <p:spPr/>
        <p:txBody>
          <a:bodyPr/>
          <a:lstStyle/>
          <a:p>
            <a:fld id="{177D6179-9D4F-9247-ABDE-D082469CF89C}" type="slidenum">
              <a:rPr lang="sv-SE" smtClean="0"/>
              <a:t>7</a:t>
            </a:fld>
            <a:endParaRPr lang="sv-SE"/>
          </a:p>
        </p:txBody>
      </p:sp>
      <p:cxnSp>
        <p:nvCxnSpPr>
          <p:cNvPr id="6" name="Rak koppling 5">
            <a:extLst>
              <a:ext uri="{FF2B5EF4-FFF2-40B4-BE49-F238E27FC236}">
                <a16:creationId xmlns:a16="http://schemas.microsoft.com/office/drawing/2014/main" id="{DE66DE26-C2C9-40EC-82A9-4897B42A3D8F}"/>
              </a:ext>
            </a:extLst>
          </p:cNvPr>
          <p:cNvCxnSpPr>
            <a:cxnSpLocks/>
          </p:cNvCxnSpPr>
          <p:nvPr/>
        </p:nvCxnSpPr>
        <p:spPr>
          <a:xfrm flipH="1">
            <a:off x="24000" y="6391175"/>
            <a:ext cx="12168000" cy="0"/>
          </a:xfrm>
          <a:prstGeom prst="line">
            <a:avLst/>
          </a:prstGeom>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8110605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783384A-150D-4B58-9A6C-497D14665952}"/>
              </a:ext>
            </a:extLst>
          </p:cNvPr>
          <p:cNvSpPr>
            <a:spLocks noGrp="1"/>
          </p:cNvSpPr>
          <p:nvPr>
            <p:ph type="ctrTitle"/>
          </p:nvPr>
        </p:nvSpPr>
        <p:spPr/>
        <p:txBody>
          <a:bodyPr/>
          <a:lstStyle/>
          <a:p>
            <a:r>
              <a:rPr lang="sv-SE" dirty="0"/>
              <a:t>Lektion 20</a:t>
            </a:r>
          </a:p>
        </p:txBody>
      </p:sp>
      <p:sp>
        <p:nvSpPr>
          <p:cNvPr id="6" name="Underrubrik 5">
            <a:extLst>
              <a:ext uri="{FF2B5EF4-FFF2-40B4-BE49-F238E27FC236}">
                <a16:creationId xmlns:a16="http://schemas.microsoft.com/office/drawing/2014/main" id="{17239A1B-8E48-4B8D-BC61-5A4E62C4D484}"/>
              </a:ext>
            </a:extLst>
          </p:cNvPr>
          <p:cNvSpPr>
            <a:spLocks noGrp="1"/>
          </p:cNvSpPr>
          <p:nvPr>
            <p:ph type="subTitle" idx="1"/>
          </p:nvPr>
        </p:nvSpPr>
        <p:spPr/>
        <p:txBody>
          <a:bodyPr/>
          <a:lstStyle/>
          <a:p>
            <a:r>
              <a:rPr lang="sv-SE" sz="1800" dirty="0"/>
              <a:t>Al-</a:t>
            </a:r>
            <a:r>
              <a:rPr lang="sv-SE" sz="1800" dirty="0" err="1"/>
              <a:t>Idghaam</a:t>
            </a:r>
            <a:r>
              <a:rPr lang="sv-SE" sz="1800" dirty="0"/>
              <a:t> (</a:t>
            </a:r>
            <a:r>
              <a:rPr lang="ar-SA" dirty="0"/>
              <a:t>الإِدْغام</a:t>
            </a:r>
            <a:r>
              <a:rPr lang="sv-SE" dirty="0"/>
              <a:t>)</a:t>
            </a:r>
          </a:p>
          <a:p>
            <a:r>
              <a:rPr lang="sv-SE" dirty="0"/>
              <a:t>148-151</a:t>
            </a:r>
          </a:p>
        </p:txBody>
      </p:sp>
      <p:sp>
        <p:nvSpPr>
          <p:cNvPr id="4" name="Platshållare för bildnummer 3">
            <a:extLst>
              <a:ext uri="{FF2B5EF4-FFF2-40B4-BE49-F238E27FC236}">
                <a16:creationId xmlns:a16="http://schemas.microsoft.com/office/drawing/2014/main" id="{9270397A-93AE-422D-94F2-ADE9B922B633}"/>
              </a:ext>
            </a:extLst>
          </p:cNvPr>
          <p:cNvSpPr>
            <a:spLocks noGrp="1"/>
          </p:cNvSpPr>
          <p:nvPr>
            <p:ph type="sldNum" sz="quarter" idx="12"/>
          </p:nvPr>
        </p:nvSpPr>
        <p:spPr/>
        <p:txBody>
          <a:bodyPr/>
          <a:lstStyle/>
          <a:p>
            <a:fld id="{177D6179-9D4F-9247-ABDE-D082469CF89C}" type="slidenum">
              <a:rPr lang="sv-SE" smtClean="0"/>
              <a:t>70</a:t>
            </a:fld>
            <a:endParaRPr lang="sv-SE"/>
          </a:p>
        </p:txBody>
      </p:sp>
    </p:spTree>
    <p:extLst>
      <p:ext uri="{BB962C8B-B14F-4D97-AF65-F5344CB8AC3E}">
        <p14:creationId xmlns:p14="http://schemas.microsoft.com/office/powerpoint/2010/main" val="2509276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B60C31CA-DDE6-446E-87B5-282E8BC627BD}"/>
              </a:ext>
            </a:extLst>
          </p:cNvPr>
          <p:cNvSpPr/>
          <p:nvPr/>
        </p:nvSpPr>
        <p:spPr>
          <a:xfrm>
            <a:off x="276226" y="3429001"/>
            <a:ext cx="11258550" cy="723900"/>
          </a:xfrm>
          <a:prstGeom prst="roundRect">
            <a:avLst/>
          </a:prstGeom>
          <a:ln>
            <a:solidFill>
              <a:srgbClr val="311636"/>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7538D573-036C-4150-B73B-8FBB0442FB91}"/>
              </a:ext>
            </a:extLst>
          </p:cNvPr>
          <p:cNvSpPr>
            <a:spLocks noGrp="1"/>
          </p:cNvSpPr>
          <p:nvPr>
            <p:ph idx="1"/>
          </p:nvPr>
        </p:nvSpPr>
        <p:spPr>
          <a:xfrm>
            <a:off x="276225" y="2152650"/>
            <a:ext cx="11496675" cy="4505325"/>
          </a:xfrm>
        </p:spPr>
        <p:txBody>
          <a:bodyPr>
            <a:normAutofit fontScale="92500" lnSpcReduction="20000"/>
          </a:bodyPr>
          <a:lstStyle/>
          <a:p>
            <a:pPr marL="0" indent="0">
              <a:lnSpc>
                <a:spcPct val="100000"/>
              </a:lnSpc>
              <a:buNone/>
            </a:pPr>
            <a:r>
              <a:rPr lang="sv-SE" dirty="0"/>
              <a:t>Vi fortsätter vår </a:t>
            </a:r>
            <a:r>
              <a:rPr lang="sv-SE" i="1" dirty="0"/>
              <a:t>Tajwiidserie </a:t>
            </a:r>
            <a:r>
              <a:rPr lang="sv-SE" dirty="0"/>
              <a:t>och kommer nu att lära oss nästa princip, som kallas för</a:t>
            </a:r>
            <a:r>
              <a:rPr lang="sv-SE" i="1" dirty="0"/>
              <a:t>: Al-</a:t>
            </a:r>
            <a:r>
              <a:rPr lang="sv-SE" i="1" dirty="0" err="1"/>
              <a:t>Idghaam</a:t>
            </a:r>
            <a:r>
              <a:rPr lang="sv-SE" dirty="0"/>
              <a:t> (</a:t>
            </a:r>
            <a:r>
              <a:rPr lang="ar-SA" dirty="0"/>
              <a:t>الإِدْغام</a:t>
            </a:r>
            <a:r>
              <a:rPr lang="sv-SE" dirty="0"/>
              <a:t>).</a:t>
            </a:r>
          </a:p>
          <a:p>
            <a:pPr marL="0" indent="0">
              <a:lnSpc>
                <a:spcPct val="100000"/>
              </a:lnSpc>
              <a:buNone/>
            </a:pPr>
            <a:r>
              <a:rPr lang="sv-SE" dirty="0"/>
              <a:t>Kortfattat, så handlar denna princip om att man </a:t>
            </a:r>
            <a:r>
              <a:rPr lang="sv-SE" b="1" i="1" dirty="0">
                <a:solidFill>
                  <a:schemeClr val="bg1"/>
                </a:solidFill>
              </a:rPr>
              <a:t>inte</a:t>
            </a:r>
            <a:r>
              <a:rPr lang="sv-SE" dirty="0"/>
              <a:t> ska uttala </a:t>
            </a:r>
            <a:r>
              <a:rPr lang="ar-SA" dirty="0"/>
              <a:t>نْ</a:t>
            </a:r>
            <a:r>
              <a:rPr lang="sv-SE" dirty="0"/>
              <a:t> eller </a:t>
            </a:r>
            <a:r>
              <a:rPr lang="sv-SE" dirty="0" err="1"/>
              <a:t>Tanwiin</a:t>
            </a:r>
            <a:r>
              <a:rPr lang="sv-SE" dirty="0"/>
              <a:t> till skillnad till Ithhaar som var att man med </a:t>
            </a:r>
            <a:r>
              <a:rPr lang="sv-SE" b="1" dirty="0"/>
              <a:t>tydlighet </a:t>
            </a:r>
            <a:r>
              <a:rPr lang="sv-SE" dirty="0"/>
              <a:t>betonar dem.</a:t>
            </a:r>
          </a:p>
          <a:p>
            <a:pPr marL="0" indent="0">
              <a:lnSpc>
                <a:spcPct val="100000"/>
              </a:lnSpc>
              <a:buNone/>
            </a:pPr>
            <a:r>
              <a:rPr lang="sv-SE" dirty="0">
                <a:solidFill>
                  <a:schemeClr val="tx1"/>
                </a:solidFill>
              </a:rPr>
              <a:t>Istället ska man slå ihop denna </a:t>
            </a:r>
            <a:r>
              <a:rPr lang="ar-SA" dirty="0">
                <a:solidFill>
                  <a:srgbClr val="0070C0"/>
                </a:solidFill>
              </a:rPr>
              <a:t>نْ</a:t>
            </a:r>
            <a:r>
              <a:rPr lang="sv-SE" dirty="0">
                <a:solidFill>
                  <a:schemeClr val="tx1"/>
                </a:solidFill>
              </a:rPr>
              <a:t> eller </a:t>
            </a:r>
            <a:r>
              <a:rPr lang="sv-SE" dirty="0" err="1">
                <a:solidFill>
                  <a:srgbClr val="0070C0"/>
                </a:solidFill>
              </a:rPr>
              <a:t>Tanwiin</a:t>
            </a:r>
            <a:r>
              <a:rPr lang="sv-SE" dirty="0">
                <a:solidFill>
                  <a:schemeClr val="tx1"/>
                </a:solidFill>
              </a:rPr>
              <a:t> med </a:t>
            </a:r>
            <a:r>
              <a:rPr lang="sv-SE" dirty="0">
                <a:solidFill>
                  <a:srgbClr val="FFFF00"/>
                </a:solidFill>
              </a:rPr>
              <a:t>bokstaven</a:t>
            </a:r>
            <a:r>
              <a:rPr lang="sv-SE" dirty="0">
                <a:solidFill>
                  <a:schemeClr val="tx1"/>
                </a:solidFill>
              </a:rPr>
              <a:t> </a:t>
            </a:r>
            <a:r>
              <a:rPr lang="sv-SE" dirty="0">
                <a:solidFill>
                  <a:srgbClr val="FFFF00"/>
                </a:solidFill>
              </a:rPr>
              <a:t>efter</a:t>
            </a:r>
            <a:r>
              <a:rPr lang="sv-SE" dirty="0">
                <a:solidFill>
                  <a:schemeClr val="tx1"/>
                </a:solidFill>
              </a:rPr>
              <a:t> </a:t>
            </a:r>
            <a:r>
              <a:rPr lang="sv-SE" dirty="0">
                <a:solidFill>
                  <a:srgbClr val="311636"/>
                </a:solidFill>
              </a:rPr>
              <a:t>så att uttalet blir ett och samma</a:t>
            </a:r>
            <a:r>
              <a:rPr lang="sv-SE" dirty="0">
                <a:solidFill>
                  <a:schemeClr val="tx1"/>
                </a:solidFill>
              </a:rPr>
              <a:t> med en </a:t>
            </a:r>
            <a:r>
              <a:rPr lang="sv-SE" dirty="0" err="1">
                <a:solidFill>
                  <a:schemeClr val="tx1"/>
                </a:solidFill>
              </a:rPr>
              <a:t>Shaddah</a:t>
            </a:r>
            <a:r>
              <a:rPr lang="sv-SE" dirty="0">
                <a:solidFill>
                  <a:schemeClr val="tx1"/>
                </a:solidFill>
              </a:rPr>
              <a:t> på den andra bokstaven.</a:t>
            </a:r>
            <a:br>
              <a:rPr lang="sv-SE" dirty="0">
                <a:solidFill>
                  <a:schemeClr val="tx1"/>
                </a:solidFill>
              </a:rPr>
            </a:br>
            <a:endParaRPr lang="sv-SE" dirty="0">
              <a:solidFill>
                <a:schemeClr val="tx1"/>
              </a:solidFill>
            </a:endParaRPr>
          </a:p>
          <a:p>
            <a:pPr marL="0" indent="0">
              <a:lnSpc>
                <a:spcPct val="100000"/>
              </a:lnSpc>
              <a:buNone/>
            </a:pPr>
            <a:r>
              <a:rPr lang="sv-SE" dirty="0"/>
              <a:t>Låt oss ta några exempel:</a:t>
            </a:r>
          </a:p>
          <a:p>
            <a:r>
              <a:rPr lang="ar-SA" dirty="0"/>
              <a:t>فَمَ</a:t>
            </a:r>
            <a:r>
              <a:rPr lang="ar-SA" dirty="0">
                <a:solidFill>
                  <a:srgbClr val="0070C0"/>
                </a:solidFill>
              </a:rPr>
              <a:t>ن</a:t>
            </a:r>
            <a:r>
              <a:rPr lang="ar-SA" dirty="0"/>
              <a:t> </a:t>
            </a:r>
            <a:r>
              <a:rPr lang="ar-SA" dirty="0">
                <a:solidFill>
                  <a:srgbClr val="FFFF00"/>
                </a:solidFill>
              </a:rPr>
              <a:t>رّ</a:t>
            </a:r>
            <a:r>
              <a:rPr lang="ar-SA" dirty="0"/>
              <a:t>َبُّكُمَا</a:t>
            </a:r>
            <a:r>
              <a:rPr lang="sv-SE" dirty="0"/>
              <a:t> – </a:t>
            </a:r>
            <a:r>
              <a:rPr lang="sv-SE" dirty="0" err="1"/>
              <a:t>Fama</a:t>
            </a:r>
            <a:r>
              <a:rPr lang="sv-SE" dirty="0" err="1">
                <a:solidFill>
                  <a:srgbClr val="FFFF00"/>
                </a:solidFill>
              </a:rPr>
              <a:t>r</a:t>
            </a:r>
            <a:r>
              <a:rPr lang="sv-SE" dirty="0" err="1"/>
              <a:t>-</a:t>
            </a:r>
            <a:r>
              <a:rPr lang="sv-SE" dirty="0" err="1">
                <a:solidFill>
                  <a:srgbClr val="FFFF00"/>
                </a:solidFill>
              </a:rPr>
              <a:t>r</a:t>
            </a:r>
            <a:r>
              <a:rPr lang="sv-SE" dirty="0" err="1"/>
              <a:t>abbokomaa</a:t>
            </a:r>
            <a:endParaRPr lang="sv-SE" dirty="0"/>
          </a:p>
          <a:p>
            <a:pPr marL="0" indent="0">
              <a:buNone/>
            </a:pPr>
            <a:r>
              <a:rPr lang="sv-SE" dirty="0"/>
              <a:t>..Och inte </a:t>
            </a:r>
            <a:r>
              <a:rPr lang="sv-SE" dirty="0" err="1"/>
              <a:t>Fama</a:t>
            </a:r>
            <a:r>
              <a:rPr lang="sv-SE" dirty="0" err="1">
                <a:solidFill>
                  <a:srgbClr val="0070C0"/>
                </a:solidFill>
              </a:rPr>
              <a:t>n</a:t>
            </a:r>
            <a:r>
              <a:rPr lang="sv-SE" dirty="0" err="1"/>
              <a:t>-Rabbokomaa</a:t>
            </a:r>
            <a:endParaRPr lang="sv-SE" dirty="0"/>
          </a:p>
          <a:p>
            <a:pPr marL="0" indent="0">
              <a:buNone/>
            </a:pPr>
            <a:endParaRPr lang="sv-SE" dirty="0"/>
          </a:p>
          <a:p>
            <a:r>
              <a:rPr lang="ar-SA" dirty="0"/>
              <a:t>مَا</a:t>
            </a:r>
            <a:r>
              <a:rPr lang="ar-SA" dirty="0">
                <a:solidFill>
                  <a:srgbClr val="0070C0"/>
                </a:solidFill>
              </a:rPr>
              <a:t>لًا</a:t>
            </a:r>
            <a:r>
              <a:rPr lang="ar-SA" dirty="0"/>
              <a:t> </a:t>
            </a:r>
            <a:r>
              <a:rPr lang="ar-SA" dirty="0">
                <a:solidFill>
                  <a:srgbClr val="FFFF00"/>
                </a:solidFill>
              </a:rPr>
              <a:t>لُّ</a:t>
            </a:r>
            <a:r>
              <a:rPr lang="ar-SA" dirty="0"/>
              <a:t>بَدًا</a:t>
            </a:r>
            <a:r>
              <a:rPr lang="sv-SE" dirty="0"/>
              <a:t> – </a:t>
            </a:r>
            <a:r>
              <a:rPr lang="sv-SE" dirty="0" err="1"/>
              <a:t>Maala</a:t>
            </a:r>
            <a:r>
              <a:rPr lang="sv-SE" dirty="0" err="1">
                <a:solidFill>
                  <a:srgbClr val="FFFF00"/>
                </a:solidFill>
              </a:rPr>
              <a:t>l</a:t>
            </a:r>
            <a:r>
              <a:rPr lang="sv-SE" dirty="0" err="1"/>
              <a:t>-</a:t>
            </a:r>
            <a:r>
              <a:rPr lang="sv-SE" dirty="0" err="1">
                <a:solidFill>
                  <a:srgbClr val="FFFF00"/>
                </a:solidFill>
              </a:rPr>
              <a:t>l</a:t>
            </a:r>
            <a:r>
              <a:rPr lang="sv-SE" dirty="0" err="1"/>
              <a:t>obadaa</a:t>
            </a:r>
            <a:endParaRPr lang="sv-SE" dirty="0"/>
          </a:p>
          <a:p>
            <a:pPr marL="0" indent="0">
              <a:buNone/>
            </a:pPr>
            <a:r>
              <a:rPr lang="sv-SE" dirty="0"/>
              <a:t>..Och inte </a:t>
            </a:r>
            <a:r>
              <a:rPr lang="sv-SE" dirty="0" err="1"/>
              <a:t>Maala</a:t>
            </a:r>
            <a:r>
              <a:rPr lang="sv-SE" dirty="0" err="1">
                <a:solidFill>
                  <a:srgbClr val="0070C0"/>
                </a:solidFill>
              </a:rPr>
              <a:t>n</a:t>
            </a:r>
            <a:r>
              <a:rPr lang="sv-SE" dirty="0" err="1"/>
              <a:t>-lobadaa</a:t>
            </a:r>
            <a:endParaRPr lang="sv-SE"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fld id="{177D6179-9D4F-9247-ABDE-D082469CF89C}" type="slidenum">
              <a:rPr lang="sv-SE" smtClean="0"/>
              <a:t>71</a:t>
            </a:fld>
            <a:endParaRPr lang="sv-SE"/>
          </a:p>
        </p:txBody>
      </p:sp>
    </p:spTree>
    <p:extLst>
      <p:ext uri="{BB962C8B-B14F-4D97-AF65-F5344CB8AC3E}">
        <p14:creationId xmlns:p14="http://schemas.microsoft.com/office/powerpoint/2010/main" val="640287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 Al-</a:t>
            </a:r>
            <a:r>
              <a:rPr lang="sv-SE" dirty="0" err="1"/>
              <a:t>Idghaam</a:t>
            </a:r>
            <a:r>
              <a:rPr lang="sv-SE" dirty="0"/>
              <a:t> (1)</a:t>
            </a:r>
          </a:p>
        </p:txBody>
      </p:sp>
      <p:sp>
        <p:nvSpPr>
          <p:cNvPr id="3" name="Platshållare för innehåll 2">
            <a:extLst>
              <a:ext uri="{FF2B5EF4-FFF2-40B4-BE49-F238E27FC236}">
                <a16:creationId xmlns:a16="http://schemas.microsoft.com/office/drawing/2014/main" id="{7538D573-036C-4150-B73B-8FBB0442FB91}"/>
              </a:ext>
            </a:extLst>
          </p:cNvPr>
          <p:cNvSpPr>
            <a:spLocks noGrp="1"/>
          </p:cNvSpPr>
          <p:nvPr>
            <p:ph idx="1"/>
          </p:nvPr>
        </p:nvSpPr>
        <p:spPr>
          <a:xfrm>
            <a:off x="276225" y="2152650"/>
            <a:ext cx="11496675" cy="4505325"/>
          </a:xfrm>
        </p:spPr>
        <p:txBody>
          <a:bodyPr/>
          <a:lstStyle/>
          <a:p>
            <a:pPr marL="0" indent="0">
              <a:buNone/>
            </a:pPr>
            <a:r>
              <a:rPr lang="sv-SE" dirty="0"/>
              <a:t>Denna princip, </a:t>
            </a:r>
            <a:r>
              <a:rPr lang="sv-SE" i="1" dirty="0"/>
              <a:t>Idghaam</a:t>
            </a:r>
            <a:r>
              <a:rPr lang="sv-SE" dirty="0"/>
              <a:t>, gäller i samband med 6 bokstäver:</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r>
              <a:rPr lang="sv-SE" dirty="0"/>
              <a:t>De </a:t>
            </a:r>
            <a:r>
              <a:rPr lang="sv-SE" dirty="0">
                <a:solidFill>
                  <a:srgbClr val="FFFF00"/>
                </a:solidFill>
              </a:rPr>
              <a:t>gula</a:t>
            </a:r>
            <a:r>
              <a:rPr lang="sv-SE" dirty="0"/>
              <a:t> </a:t>
            </a:r>
            <a:r>
              <a:rPr lang="sv-SE" dirty="0">
                <a:solidFill>
                  <a:srgbClr val="FFFF00"/>
                </a:solidFill>
              </a:rPr>
              <a:t>bokstäverna</a:t>
            </a:r>
            <a:r>
              <a:rPr lang="sv-SE" dirty="0"/>
              <a:t> läser man med en </a:t>
            </a:r>
            <a:r>
              <a:rPr lang="sv-SE" i="1" dirty="0"/>
              <a:t>Ghunnah</a:t>
            </a:r>
            <a:r>
              <a:rPr lang="sv-SE" dirty="0"/>
              <a:t> och de </a:t>
            </a:r>
            <a:r>
              <a:rPr lang="sv-SE" dirty="0">
                <a:solidFill>
                  <a:schemeClr val="tx1"/>
                </a:solidFill>
              </a:rPr>
              <a:t>vita bokstäverna</a:t>
            </a:r>
          </a:p>
          <a:p>
            <a:pPr marL="0" indent="0">
              <a:buNone/>
            </a:pPr>
            <a:r>
              <a:rPr lang="sv-SE" dirty="0"/>
              <a:t>läses utan någon </a:t>
            </a:r>
            <a:r>
              <a:rPr lang="sv-SE" i="1" dirty="0"/>
              <a:t>Ghunnah</a:t>
            </a:r>
            <a:r>
              <a:rPr lang="sv-SE" dirty="0"/>
              <a:t>. Men vad menas egentligen med </a:t>
            </a:r>
            <a:r>
              <a:rPr lang="sv-SE" i="1" dirty="0"/>
              <a:t>Ghunnah</a:t>
            </a:r>
            <a:r>
              <a:rPr lang="sv-SE" dirty="0"/>
              <a:t>? </a:t>
            </a:r>
            <a:r>
              <a:rPr lang="sv-SE" sz="1800" b="1" dirty="0"/>
              <a:t>Se nästa sida</a:t>
            </a:r>
            <a:endParaRPr lang="sv-SE" b="1" dirty="0"/>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fld id="{177D6179-9D4F-9247-ABDE-D082469CF89C}" type="slidenum">
              <a:rPr lang="sv-SE" smtClean="0"/>
              <a:t>72</a:t>
            </a:fld>
            <a:endParaRPr lang="sv-SE"/>
          </a:p>
        </p:txBody>
      </p:sp>
      <p:sp>
        <p:nvSpPr>
          <p:cNvPr id="9" name="Rektangel: rundade hörn 8">
            <a:extLst>
              <a:ext uri="{FF2B5EF4-FFF2-40B4-BE49-F238E27FC236}">
                <a16:creationId xmlns:a16="http://schemas.microsoft.com/office/drawing/2014/main" id="{69DF66F0-3445-41C6-8F8F-72FC328E2D1A}"/>
              </a:ext>
            </a:extLst>
          </p:cNvPr>
          <p:cNvSpPr/>
          <p:nvPr/>
        </p:nvSpPr>
        <p:spPr>
          <a:xfrm>
            <a:off x="3352800" y="5468103"/>
            <a:ext cx="8420100" cy="1189872"/>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Det viktigaste är inte att kunna dessa begrepp som al-Ithhaar eller al-</a:t>
            </a:r>
            <a:r>
              <a:rPr lang="sv-SE" dirty="0" err="1"/>
              <a:t>Idghaam</a:t>
            </a:r>
            <a:r>
              <a:rPr lang="sv-SE" dirty="0"/>
              <a:t>. Det viktigaste är att kunna läsa Koranen korrekt. Om man däremot vet namnen på alla dem principer man implementerar, så är det ett stort plus.</a:t>
            </a:r>
          </a:p>
        </p:txBody>
      </p:sp>
      <p:sp>
        <p:nvSpPr>
          <p:cNvPr id="11" name="Ellips 10">
            <a:extLst>
              <a:ext uri="{FF2B5EF4-FFF2-40B4-BE49-F238E27FC236}">
                <a16:creationId xmlns:a16="http://schemas.microsoft.com/office/drawing/2014/main" id="{BFD1D423-C591-47B8-9B87-EDB6B403C0B7}"/>
              </a:ext>
            </a:extLst>
          </p:cNvPr>
          <p:cNvSpPr/>
          <p:nvPr/>
        </p:nvSpPr>
        <p:spPr>
          <a:xfrm>
            <a:off x="6024562" y="2781296"/>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solidFill>
                  <a:srgbClr val="FFFF00"/>
                </a:solidFill>
              </a:rPr>
              <a:t>ي</a:t>
            </a:r>
            <a:endParaRPr lang="sv-SE" sz="4000" dirty="0">
              <a:solidFill>
                <a:srgbClr val="FFFF00"/>
              </a:solidFill>
            </a:endParaRPr>
          </a:p>
        </p:txBody>
      </p:sp>
      <p:sp>
        <p:nvSpPr>
          <p:cNvPr id="13" name="Ellips 12">
            <a:extLst>
              <a:ext uri="{FF2B5EF4-FFF2-40B4-BE49-F238E27FC236}">
                <a16:creationId xmlns:a16="http://schemas.microsoft.com/office/drawing/2014/main" id="{0AF098C4-5B1A-4A85-85A3-F6B4C31F7B44}"/>
              </a:ext>
            </a:extLst>
          </p:cNvPr>
          <p:cNvSpPr/>
          <p:nvPr/>
        </p:nvSpPr>
        <p:spPr>
          <a:xfrm>
            <a:off x="2283618" y="2771771"/>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solidFill>
                  <a:srgbClr val="FFFF00"/>
                </a:solidFill>
              </a:rPr>
              <a:t>ن</a:t>
            </a:r>
            <a:endParaRPr lang="sv-SE" sz="4000" dirty="0">
              <a:solidFill>
                <a:srgbClr val="FFFF00"/>
              </a:solidFill>
            </a:endParaRPr>
          </a:p>
        </p:txBody>
      </p:sp>
      <p:sp>
        <p:nvSpPr>
          <p:cNvPr id="15" name="Ellips 14">
            <a:extLst>
              <a:ext uri="{FF2B5EF4-FFF2-40B4-BE49-F238E27FC236}">
                <a16:creationId xmlns:a16="http://schemas.microsoft.com/office/drawing/2014/main" id="{223A310A-6EDA-4D72-9A34-EA05223EAA8C}"/>
              </a:ext>
            </a:extLst>
          </p:cNvPr>
          <p:cNvSpPr/>
          <p:nvPr/>
        </p:nvSpPr>
        <p:spPr>
          <a:xfrm>
            <a:off x="4112596" y="2771771"/>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solidFill>
                  <a:srgbClr val="FFFF00"/>
                </a:solidFill>
              </a:rPr>
              <a:t>م</a:t>
            </a:r>
            <a:endParaRPr lang="sv-SE" sz="4000" dirty="0">
              <a:solidFill>
                <a:srgbClr val="FFFF00"/>
              </a:solidFill>
            </a:endParaRPr>
          </a:p>
        </p:txBody>
      </p:sp>
      <p:sp>
        <p:nvSpPr>
          <p:cNvPr id="17" name="Ellips 16">
            <a:extLst>
              <a:ext uri="{FF2B5EF4-FFF2-40B4-BE49-F238E27FC236}">
                <a16:creationId xmlns:a16="http://schemas.microsoft.com/office/drawing/2014/main" id="{FB515086-124E-42F3-92AA-41DDAE961CA4}"/>
              </a:ext>
            </a:extLst>
          </p:cNvPr>
          <p:cNvSpPr/>
          <p:nvPr/>
        </p:nvSpPr>
        <p:spPr>
          <a:xfrm>
            <a:off x="510121" y="2749644"/>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solidFill>
                  <a:srgbClr val="FFFF00"/>
                </a:solidFill>
              </a:rPr>
              <a:t>و</a:t>
            </a:r>
            <a:endParaRPr lang="sv-SE" sz="4000" dirty="0">
              <a:solidFill>
                <a:srgbClr val="FFFF00"/>
              </a:solidFill>
            </a:endParaRPr>
          </a:p>
        </p:txBody>
      </p:sp>
      <p:sp>
        <p:nvSpPr>
          <p:cNvPr id="19" name="Ellips 18">
            <a:extLst>
              <a:ext uri="{FF2B5EF4-FFF2-40B4-BE49-F238E27FC236}">
                <a16:creationId xmlns:a16="http://schemas.microsoft.com/office/drawing/2014/main" id="{D9B6F5E8-246A-469A-A1B3-A01725E14830}"/>
              </a:ext>
            </a:extLst>
          </p:cNvPr>
          <p:cNvSpPr/>
          <p:nvPr/>
        </p:nvSpPr>
        <p:spPr>
          <a:xfrm>
            <a:off x="8952975" y="2771771"/>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solidFill>
                  <a:schemeClr val="tx1"/>
                </a:solidFill>
              </a:rPr>
              <a:t>ل</a:t>
            </a:r>
            <a:endParaRPr lang="sv-SE" sz="4000" dirty="0">
              <a:solidFill>
                <a:schemeClr val="tx1"/>
              </a:solidFill>
            </a:endParaRPr>
          </a:p>
        </p:txBody>
      </p:sp>
      <p:sp>
        <p:nvSpPr>
          <p:cNvPr id="21" name="Ellips 20">
            <a:extLst>
              <a:ext uri="{FF2B5EF4-FFF2-40B4-BE49-F238E27FC236}">
                <a16:creationId xmlns:a16="http://schemas.microsoft.com/office/drawing/2014/main" id="{674476A1-07DE-4816-9195-4E1AEFDE0FCC}"/>
              </a:ext>
            </a:extLst>
          </p:cNvPr>
          <p:cNvSpPr/>
          <p:nvPr/>
        </p:nvSpPr>
        <p:spPr>
          <a:xfrm>
            <a:off x="10635017" y="2787748"/>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solidFill>
                  <a:schemeClr val="tx1"/>
                </a:solidFill>
              </a:rPr>
              <a:t>ر</a:t>
            </a:r>
            <a:endParaRPr lang="sv-SE" sz="4000" dirty="0">
              <a:solidFill>
                <a:schemeClr val="tx1"/>
              </a:solidFill>
            </a:endParaRPr>
          </a:p>
        </p:txBody>
      </p:sp>
      <p:cxnSp>
        <p:nvCxnSpPr>
          <p:cNvPr id="23" name="Rak koppling 22">
            <a:extLst>
              <a:ext uri="{FF2B5EF4-FFF2-40B4-BE49-F238E27FC236}">
                <a16:creationId xmlns:a16="http://schemas.microsoft.com/office/drawing/2014/main" id="{603FFDB6-185D-4C72-89A8-CC93DD11101C}"/>
              </a:ext>
            </a:extLst>
          </p:cNvPr>
          <p:cNvCxnSpPr/>
          <p:nvPr/>
        </p:nvCxnSpPr>
        <p:spPr>
          <a:xfrm flipV="1">
            <a:off x="8191500" y="2671758"/>
            <a:ext cx="0" cy="1076325"/>
          </a:xfrm>
          <a:prstGeom prst="line">
            <a:avLst/>
          </a:prstGeom>
          <a:ln w="38100"/>
        </p:spPr>
        <p:style>
          <a:lnRef idx="1">
            <a:schemeClr val="dk1"/>
          </a:lnRef>
          <a:fillRef idx="0">
            <a:schemeClr val="dk1"/>
          </a:fillRef>
          <a:effectRef idx="0">
            <a:schemeClr val="dk1"/>
          </a:effectRef>
          <a:fontRef idx="minor">
            <a:schemeClr val="tx1"/>
          </a:fontRef>
        </p:style>
      </p:cxnSp>
      <p:sp>
        <p:nvSpPr>
          <p:cNvPr id="24" name="Pil: höger 23">
            <a:extLst>
              <a:ext uri="{FF2B5EF4-FFF2-40B4-BE49-F238E27FC236}">
                <a16:creationId xmlns:a16="http://schemas.microsoft.com/office/drawing/2014/main" id="{FD6ED760-1873-4ECE-942A-0EB8C0D2902A}"/>
              </a:ext>
            </a:extLst>
          </p:cNvPr>
          <p:cNvSpPr/>
          <p:nvPr/>
        </p:nvSpPr>
        <p:spPr>
          <a:xfrm>
            <a:off x="8952976" y="3835008"/>
            <a:ext cx="3025066" cy="618513"/>
          </a:xfrm>
          <a:prstGeom prst="rightArrow">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Utan Ghunnah</a:t>
            </a:r>
          </a:p>
        </p:txBody>
      </p:sp>
      <p:sp>
        <p:nvSpPr>
          <p:cNvPr id="29" name="Pil: vänster 28">
            <a:extLst>
              <a:ext uri="{FF2B5EF4-FFF2-40B4-BE49-F238E27FC236}">
                <a16:creationId xmlns:a16="http://schemas.microsoft.com/office/drawing/2014/main" id="{29132427-DDCF-40BF-B8CD-F60276D7013F}"/>
              </a:ext>
            </a:extLst>
          </p:cNvPr>
          <p:cNvSpPr/>
          <p:nvPr/>
        </p:nvSpPr>
        <p:spPr>
          <a:xfrm>
            <a:off x="419100" y="3883219"/>
            <a:ext cx="6865499" cy="522093"/>
          </a:xfrm>
          <a:prstGeom prst="leftArrow">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Med Ghunnah</a:t>
            </a:r>
          </a:p>
        </p:txBody>
      </p:sp>
      <p:sp>
        <p:nvSpPr>
          <p:cNvPr id="5" name="Rektangel: rundade hörn 4">
            <a:extLst>
              <a:ext uri="{FF2B5EF4-FFF2-40B4-BE49-F238E27FC236}">
                <a16:creationId xmlns:a16="http://schemas.microsoft.com/office/drawing/2014/main" id="{0DAFB63E-9518-43AF-A899-7C32ECE1810F}"/>
              </a:ext>
            </a:extLst>
          </p:cNvPr>
          <p:cNvSpPr/>
          <p:nvPr/>
        </p:nvSpPr>
        <p:spPr>
          <a:xfrm>
            <a:off x="813459" y="5714247"/>
            <a:ext cx="1693068" cy="781050"/>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يَرْمُلُوْنَ</a:t>
            </a:r>
            <a:endParaRPr lang="sv-SE" sz="2400" dirty="0"/>
          </a:p>
          <a:p>
            <a:pPr algn="ctr"/>
            <a:r>
              <a:rPr lang="sv-SE" dirty="0"/>
              <a:t>6 bokstäver</a:t>
            </a:r>
          </a:p>
        </p:txBody>
      </p:sp>
    </p:spTree>
    <p:extLst>
      <p:ext uri="{BB962C8B-B14F-4D97-AF65-F5344CB8AC3E}">
        <p14:creationId xmlns:p14="http://schemas.microsoft.com/office/powerpoint/2010/main" val="3243727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Al-</a:t>
            </a:r>
            <a:r>
              <a:rPr lang="sv-SE" dirty="0" err="1"/>
              <a:t>Idghaam</a:t>
            </a:r>
            <a:r>
              <a:rPr lang="sv-SE" dirty="0"/>
              <a:t> (2)</a:t>
            </a:r>
            <a:br>
              <a:rPr lang="ar-SA" dirty="0"/>
            </a:br>
            <a:r>
              <a:rPr lang="sv-SE" sz="1800" dirty="0"/>
              <a:t>Med </a:t>
            </a:r>
            <a:r>
              <a:rPr lang="sv-SE" sz="1800" dirty="0" err="1"/>
              <a:t>Ghunnah</a:t>
            </a:r>
            <a:endParaRPr lang="sv-SE" dirty="0"/>
          </a:p>
        </p:txBody>
      </p:sp>
      <p:sp>
        <p:nvSpPr>
          <p:cNvPr id="3" name="Platshållare för innehåll 2">
            <a:extLst>
              <a:ext uri="{FF2B5EF4-FFF2-40B4-BE49-F238E27FC236}">
                <a16:creationId xmlns:a16="http://schemas.microsoft.com/office/drawing/2014/main" id="{7538D573-036C-4150-B73B-8FBB0442FB91}"/>
              </a:ext>
            </a:extLst>
          </p:cNvPr>
          <p:cNvSpPr>
            <a:spLocks noGrp="1"/>
          </p:cNvSpPr>
          <p:nvPr>
            <p:ph idx="1"/>
          </p:nvPr>
        </p:nvSpPr>
        <p:spPr>
          <a:xfrm>
            <a:off x="276225" y="2152650"/>
            <a:ext cx="11496675" cy="4505325"/>
          </a:xfrm>
        </p:spPr>
        <p:txBody>
          <a:bodyPr/>
          <a:lstStyle/>
          <a:p>
            <a:pPr marL="0" indent="0">
              <a:buNone/>
            </a:pPr>
            <a:r>
              <a:rPr lang="sv-SE" dirty="0"/>
              <a:t>Ghunnah är ett ljud, som kommer från näsan (</a:t>
            </a:r>
            <a:r>
              <a:rPr lang="ar-SA" dirty="0"/>
              <a:t>الخَيْشوم</a:t>
            </a:r>
            <a:r>
              <a:rPr lang="sv-SE" dirty="0"/>
              <a:t>).</a:t>
            </a:r>
            <a:r>
              <a:rPr lang="ar-SA" dirty="0"/>
              <a:t> </a:t>
            </a:r>
            <a:r>
              <a:rPr lang="sv-SE" dirty="0" err="1"/>
              <a:t>Ghunnah</a:t>
            </a:r>
            <a:r>
              <a:rPr lang="sv-SE" dirty="0"/>
              <a:t>-ljud är en typ av </a:t>
            </a:r>
            <a:r>
              <a:rPr lang="sv-SE" b="1" dirty="0"/>
              <a:t>förlängning</a:t>
            </a:r>
            <a:r>
              <a:rPr lang="sv-SE" dirty="0"/>
              <a:t> av uttalet av en viss bokstav.</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fld id="{177D6179-9D4F-9247-ABDE-D082469CF89C}" type="slidenum">
              <a:rPr lang="sv-SE" smtClean="0"/>
              <a:t>73</a:t>
            </a:fld>
            <a:endParaRPr lang="sv-SE"/>
          </a:p>
        </p:txBody>
      </p:sp>
      <p:pic>
        <p:nvPicPr>
          <p:cNvPr id="6" name="Bildobjekt 5">
            <a:extLst>
              <a:ext uri="{FF2B5EF4-FFF2-40B4-BE49-F238E27FC236}">
                <a16:creationId xmlns:a16="http://schemas.microsoft.com/office/drawing/2014/main" id="{C9CA83A0-5849-41D0-A265-C6958D26D166}"/>
              </a:ext>
            </a:extLst>
          </p:cNvPr>
          <p:cNvPicPr>
            <a:picLocks noChangeAspect="1"/>
          </p:cNvPicPr>
          <p:nvPr/>
        </p:nvPicPr>
        <p:blipFill>
          <a:blip r:embed="rId2"/>
          <a:stretch>
            <a:fillRect/>
          </a:stretch>
        </p:blipFill>
        <p:spPr>
          <a:xfrm>
            <a:off x="2733675" y="3124463"/>
            <a:ext cx="5783323" cy="3409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56131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Al-</a:t>
            </a:r>
            <a:r>
              <a:rPr lang="sv-SE" dirty="0" err="1"/>
              <a:t>Idghaam</a:t>
            </a:r>
            <a:r>
              <a:rPr lang="sv-SE" dirty="0"/>
              <a:t> (3)</a:t>
            </a:r>
            <a:br>
              <a:rPr lang="ar-SA" dirty="0"/>
            </a:br>
            <a:r>
              <a:rPr lang="sv-SE" sz="1800" dirty="0"/>
              <a:t>Utan </a:t>
            </a:r>
            <a:r>
              <a:rPr lang="sv-SE" sz="1800" dirty="0" err="1"/>
              <a:t>Ghunnah</a:t>
            </a:r>
            <a:endParaRPr lang="sv-SE" dirty="0"/>
          </a:p>
        </p:txBody>
      </p:sp>
      <p:sp>
        <p:nvSpPr>
          <p:cNvPr id="3" name="Platshållare för innehåll 2">
            <a:extLst>
              <a:ext uri="{FF2B5EF4-FFF2-40B4-BE49-F238E27FC236}">
                <a16:creationId xmlns:a16="http://schemas.microsoft.com/office/drawing/2014/main" id="{7538D573-036C-4150-B73B-8FBB0442FB91}"/>
              </a:ext>
            </a:extLst>
          </p:cNvPr>
          <p:cNvSpPr>
            <a:spLocks noGrp="1"/>
          </p:cNvSpPr>
          <p:nvPr>
            <p:ph idx="1"/>
          </p:nvPr>
        </p:nvSpPr>
        <p:spPr>
          <a:xfrm>
            <a:off x="276225" y="2152650"/>
            <a:ext cx="11496675" cy="4505325"/>
          </a:xfrm>
        </p:spPr>
        <p:txBody>
          <a:bodyPr/>
          <a:lstStyle/>
          <a:p>
            <a:pPr marL="0" indent="0">
              <a:lnSpc>
                <a:spcPct val="100000"/>
              </a:lnSpc>
              <a:buNone/>
            </a:pPr>
            <a:r>
              <a:rPr lang="sv-SE" dirty="0"/>
              <a:t>Idghaam </a:t>
            </a:r>
            <a:r>
              <a:rPr lang="sv-SE" b="1" dirty="0"/>
              <a:t>utan</a:t>
            </a:r>
            <a:r>
              <a:rPr lang="sv-SE" dirty="0"/>
              <a:t> </a:t>
            </a:r>
            <a:r>
              <a:rPr lang="sv-SE" dirty="0" err="1"/>
              <a:t>Ghunnah</a:t>
            </a:r>
            <a:r>
              <a:rPr lang="sv-SE" dirty="0"/>
              <a:t> tillämpas på: </a:t>
            </a:r>
            <a:r>
              <a:rPr lang="ar-SA" dirty="0"/>
              <a:t>ر</a:t>
            </a:r>
            <a:r>
              <a:rPr lang="sv-SE" dirty="0"/>
              <a:t> och </a:t>
            </a:r>
            <a:r>
              <a:rPr lang="ar-SA" dirty="0"/>
              <a:t>ل</a:t>
            </a:r>
            <a:endParaRPr lang="sv-SE" dirty="0"/>
          </a:p>
          <a:p>
            <a:pPr marL="0" indent="0">
              <a:lnSpc>
                <a:spcPct val="100000"/>
              </a:lnSpc>
              <a:buNone/>
            </a:pPr>
            <a:r>
              <a:rPr lang="sv-SE" dirty="0"/>
              <a:t>I detta fall hoppar vi över </a:t>
            </a:r>
            <a:r>
              <a:rPr lang="ar-SA" dirty="0"/>
              <a:t>نْ</a:t>
            </a:r>
            <a:r>
              <a:rPr lang="sv-SE" dirty="0"/>
              <a:t> respektive Tanwiin och läser bokstaven efter.</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fld id="{177D6179-9D4F-9247-ABDE-D082469CF89C}" type="slidenum">
              <a:rPr lang="sv-SE" smtClean="0"/>
              <a:t>74</a:t>
            </a:fld>
            <a:endParaRPr lang="sv-SE"/>
          </a:p>
        </p:txBody>
      </p:sp>
      <p:pic>
        <p:nvPicPr>
          <p:cNvPr id="7" name="Bildobjekt 6">
            <a:extLst>
              <a:ext uri="{FF2B5EF4-FFF2-40B4-BE49-F238E27FC236}">
                <a16:creationId xmlns:a16="http://schemas.microsoft.com/office/drawing/2014/main" id="{923B6C63-51A4-4F4C-A5C4-ED40EE760FBF}"/>
              </a:ext>
            </a:extLst>
          </p:cNvPr>
          <p:cNvPicPr>
            <a:picLocks noChangeAspect="1"/>
          </p:cNvPicPr>
          <p:nvPr/>
        </p:nvPicPr>
        <p:blipFill>
          <a:blip r:embed="rId2"/>
          <a:stretch>
            <a:fillRect/>
          </a:stretch>
        </p:blipFill>
        <p:spPr>
          <a:xfrm>
            <a:off x="3133725" y="3334172"/>
            <a:ext cx="7348537" cy="3185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31648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Al-</a:t>
            </a:r>
            <a:r>
              <a:rPr lang="sv-SE" dirty="0" err="1"/>
              <a:t>Idghaam</a:t>
            </a:r>
            <a:r>
              <a:rPr lang="sv-SE" dirty="0"/>
              <a:t> (4)</a:t>
            </a:r>
            <a:br>
              <a:rPr lang="ar-SA" dirty="0"/>
            </a:br>
            <a:r>
              <a:rPr lang="sv-SE" sz="1800" dirty="0"/>
              <a:t>Symbolen</a:t>
            </a:r>
            <a:endParaRPr lang="sv-SE" dirty="0"/>
          </a:p>
        </p:txBody>
      </p:sp>
      <p:sp>
        <p:nvSpPr>
          <p:cNvPr id="3" name="Platshållare för innehåll 2">
            <a:extLst>
              <a:ext uri="{FF2B5EF4-FFF2-40B4-BE49-F238E27FC236}">
                <a16:creationId xmlns:a16="http://schemas.microsoft.com/office/drawing/2014/main" id="{7538D573-036C-4150-B73B-8FBB0442FB91}"/>
              </a:ext>
            </a:extLst>
          </p:cNvPr>
          <p:cNvSpPr>
            <a:spLocks noGrp="1"/>
          </p:cNvSpPr>
          <p:nvPr>
            <p:ph idx="1"/>
          </p:nvPr>
        </p:nvSpPr>
        <p:spPr>
          <a:xfrm>
            <a:off x="276225" y="2152650"/>
            <a:ext cx="11496675" cy="4505325"/>
          </a:xfrm>
        </p:spPr>
        <p:txBody>
          <a:bodyPr/>
          <a:lstStyle/>
          <a:p>
            <a:pPr marL="0" indent="0">
              <a:lnSpc>
                <a:spcPct val="100000"/>
              </a:lnSpc>
              <a:buNone/>
            </a:pPr>
            <a:r>
              <a:rPr lang="sv-SE" dirty="0"/>
              <a:t>Precis som Ithhaar, så har Idghaam symbol/tecken i Koranen för att enkelt kunna veta att Idghaam ska tillämpas.</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fld id="{177D6179-9D4F-9247-ABDE-D082469CF89C}" type="slidenum">
              <a:rPr lang="sv-SE" smtClean="0"/>
              <a:t>75</a:t>
            </a:fld>
            <a:endParaRPr lang="sv-SE"/>
          </a:p>
        </p:txBody>
      </p:sp>
      <p:pic>
        <p:nvPicPr>
          <p:cNvPr id="6" name="Bildobjekt 5">
            <a:extLst>
              <a:ext uri="{FF2B5EF4-FFF2-40B4-BE49-F238E27FC236}">
                <a16:creationId xmlns:a16="http://schemas.microsoft.com/office/drawing/2014/main" id="{1A4F04A5-0144-4F70-9DC8-C70E37FCBF55}"/>
              </a:ext>
            </a:extLst>
          </p:cNvPr>
          <p:cNvPicPr>
            <a:picLocks noChangeAspect="1"/>
          </p:cNvPicPr>
          <p:nvPr/>
        </p:nvPicPr>
        <p:blipFill>
          <a:blip r:embed="rId2"/>
          <a:stretch>
            <a:fillRect/>
          </a:stretch>
        </p:blipFill>
        <p:spPr>
          <a:xfrm>
            <a:off x="1232850" y="4289191"/>
            <a:ext cx="3919537" cy="2230671"/>
          </a:xfrm>
          <a:prstGeom prst="rect">
            <a:avLst/>
          </a:prstGeom>
          <a:ln w="88900" cap="sq" cmpd="thickThin">
            <a:solidFill>
              <a:srgbClr val="000000"/>
            </a:solidFill>
            <a:prstDash val="solid"/>
            <a:miter lim="800000"/>
          </a:ln>
          <a:effectLst>
            <a:innerShdw blurRad="76200">
              <a:srgbClr val="000000"/>
            </a:innerShdw>
          </a:effectLst>
        </p:spPr>
      </p:pic>
      <p:pic>
        <p:nvPicPr>
          <p:cNvPr id="11" name="Bildobjekt 10">
            <a:extLst>
              <a:ext uri="{FF2B5EF4-FFF2-40B4-BE49-F238E27FC236}">
                <a16:creationId xmlns:a16="http://schemas.microsoft.com/office/drawing/2014/main" id="{15F90C6A-97D4-4BD2-89B6-5D37AAAC06AC}"/>
              </a:ext>
            </a:extLst>
          </p:cNvPr>
          <p:cNvPicPr>
            <a:picLocks noChangeAspect="1"/>
          </p:cNvPicPr>
          <p:nvPr/>
        </p:nvPicPr>
        <p:blipFill>
          <a:blip r:embed="rId3"/>
          <a:stretch>
            <a:fillRect/>
          </a:stretch>
        </p:blipFill>
        <p:spPr>
          <a:xfrm>
            <a:off x="6510693" y="4289191"/>
            <a:ext cx="4824412" cy="2233644"/>
          </a:xfrm>
          <a:prstGeom prst="rect">
            <a:avLst/>
          </a:prstGeom>
          <a:ln w="88900" cap="sq" cmpd="thickThin">
            <a:solidFill>
              <a:srgbClr val="000000"/>
            </a:solidFill>
            <a:prstDash val="solid"/>
            <a:miter lim="800000"/>
          </a:ln>
          <a:effectLst>
            <a:innerShdw blurRad="76200">
              <a:srgbClr val="000000"/>
            </a:innerShdw>
          </a:effectLst>
        </p:spPr>
      </p:pic>
      <p:pic>
        <p:nvPicPr>
          <p:cNvPr id="13" name="Bildobjekt 12">
            <a:extLst>
              <a:ext uri="{FF2B5EF4-FFF2-40B4-BE49-F238E27FC236}">
                <a16:creationId xmlns:a16="http://schemas.microsoft.com/office/drawing/2014/main" id="{ABFF1A0B-B03F-4920-8265-AA0A0E8183E4}"/>
              </a:ext>
            </a:extLst>
          </p:cNvPr>
          <p:cNvPicPr>
            <a:picLocks noChangeAspect="1"/>
          </p:cNvPicPr>
          <p:nvPr/>
        </p:nvPicPr>
        <p:blipFill>
          <a:blip r:embed="rId4"/>
          <a:stretch>
            <a:fillRect/>
          </a:stretch>
        </p:blipFill>
        <p:spPr>
          <a:xfrm>
            <a:off x="8279607" y="3371850"/>
            <a:ext cx="1995487" cy="644537"/>
          </a:xfrm>
          <a:prstGeom prst="rect">
            <a:avLst/>
          </a:prstGeom>
          <a:ln w="88900" cap="sq" cmpd="thickThin">
            <a:solidFill>
              <a:srgbClr val="000000"/>
            </a:solidFill>
            <a:prstDash val="solid"/>
            <a:miter lim="800000"/>
          </a:ln>
          <a:effectLst>
            <a:innerShdw blurRad="76200">
              <a:srgbClr val="000000"/>
            </a:innerShdw>
          </a:effectLst>
        </p:spPr>
      </p:pic>
      <p:pic>
        <p:nvPicPr>
          <p:cNvPr id="17" name="Bildobjekt 16">
            <a:extLst>
              <a:ext uri="{FF2B5EF4-FFF2-40B4-BE49-F238E27FC236}">
                <a16:creationId xmlns:a16="http://schemas.microsoft.com/office/drawing/2014/main" id="{4F3C4124-F5B9-43B9-8B00-99566CAFA5D2}"/>
              </a:ext>
            </a:extLst>
          </p:cNvPr>
          <p:cNvPicPr>
            <a:picLocks noChangeAspect="1"/>
          </p:cNvPicPr>
          <p:nvPr/>
        </p:nvPicPr>
        <p:blipFill>
          <a:blip r:embed="rId5"/>
          <a:stretch>
            <a:fillRect/>
          </a:stretch>
        </p:blipFill>
        <p:spPr>
          <a:xfrm>
            <a:off x="2914649" y="3241595"/>
            <a:ext cx="674551" cy="69464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869720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3B780BA-17DE-429C-979F-27210F360954}"/>
              </a:ext>
            </a:extLst>
          </p:cNvPr>
          <p:cNvSpPr>
            <a:spLocks noGrp="1"/>
          </p:cNvSpPr>
          <p:nvPr>
            <p:ph type="ctrTitle"/>
          </p:nvPr>
        </p:nvSpPr>
        <p:spPr/>
        <p:txBody>
          <a:bodyPr/>
          <a:lstStyle/>
          <a:p>
            <a:r>
              <a:rPr lang="sv-SE" dirty="0"/>
              <a:t>Lektion 21</a:t>
            </a:r>
          </a:p>
        </p:txBody>
      </p:sp>
      <p:sp>
        <p:nvSpPr>
          <p:cNvPr id="6" name="Underrubrik 5">
            <a:extLst>
              <a:ext uri="{FF2B5EF4-FFF2-40B4-BE49-F238E27FC236}">
                <a16:creationId xmlns:a16="http://schemas.microsoft.com/office/drawing/2014/main" id="{35D3BE97-30CA-41D7-90A1-92E00A4CAA3A}"/>
              </a:ext>
            </a:extLst>
          </p:cNvPr>
          <p:cNvSpPr>
            <a:spLocks noGrp="1"/>
          </p:cNvSpPr>
          <p:nvPr>
            <p:ph type="subTitle" idx="1"/>
          </p:nvPr>
        </p:nvSpPr>
        <p:spPr/>
        <p:txBody>
          <a:bodyPr>
            <a:normAutofit/>
          </a:bodyPr>
          <a:lstStyle/>
          <a:p>
            <a:r>
              <a:rPr lang="sv-SE" dirty="0"/>
              <a:t>al-</a:t>
            </a:r>
            <a:r>
              <a:rPr lang="sv-SE" dirty="0" err="1"/>
              <a:t>Iqlaab</a:t>
            </a:r>
            <a:r>
              <a:rPr lang="sv-SE" dirty="0"/>
              <a:t> (</a:t>
            </a:r>
            <a:r>
              <a:rPr lang="ar-SA" dirty="0"/>
              <a:t>الإِقْلاب</a:t>
            </a:r>
            <a:r>
              <a:rPr lang="sv-SE" dirty="0"/>
              <a:t>)</a:t>
            </a:r>
          </a:p>
          <a:p>
            <a:r>
              <a:rPr lang="sv-SE" dirty="0"/>
              <a:t>152</a:t>
            </a:r>
          </a:p>
          <a:p>
            <a:endParaRPr lang="sv-SE" dirty="0"/>
          </a:p>
        </p:txBody>
      </p:sp>
      <p:sp>
        <p:nvSpPr>
          <p:cNvPr id="4" name="Platshållare för bildnummer 3">
            <a:extLst>
              <a:ext uri="{FF2B5EF4-FFF2-40B4-BE49-F238E27FC236}">
                <a16:creationId xmlns:a16="http://schemas.microsoft.com/office/drawing/2014/main" id="{21DA56E4-C3CF-4103-93CC-CEC42E729676}"/>
              </a:ext>
            </a:extLst>
          </p:cNvPr>
          <p:cNvSpPr>
            <a:spLocks noGrp="1"/>
          </p:cNvSpPr>
          <p:nvPr>
            <p:ph type="sldNum" sz="quarter" idx="12"/>
          </p:nvPr>
        </p:nvSpPr>
        <p:spPr/>
        <p:txBody>
          <a:bodyPr/>
          <a:lstStyle/>
          <a:p>
            <a:fld id="{177D6179-9D4F-9247-ABDE-D082469CF89C}" type="slidenum">
              <a:rPr lang="sv-SE" smtClean="0"/>
              <a:t>76</a:t>
            </a:fld>
            <a:endParaRPr lang="sv-SE"/>
          </a:p>
        </p:txBody>
      </p:sp>
    </p:spTree>
    <p:extLst>
      <p:ext uri="{BB962C8B-B14F-4D97-AF65-F5344CB8AC3E}">
        <p14:creationId xmlns:p14="http://schemas.microsoft.com/office/powerpoint/2010/main" val="30308779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04666A-5E42-4A7A-88D1-7540A3AAC7B1}"/>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2791C200-6ADA-42AF-99C4-8C752F8EF730}"/>
              </a:ext>
            </a:extLst>
          </p:cNvPr>
          <p:cNvSpPr>
            <a:spLocks noGrp="1"/>
          </p:cNvSpPr>
          <p:nvPr>
            <p:ph idx="1"/>
          </p:nvPr>
        </p:nvSpPr>
        <p:spPr>
          <a:xfrm>
            <a:off x="190501" y="2085975"/>
            <a:ext cx="11458574" cy="4400550"/>
          </a:xfrm>
        </p:spPr>
        <p:txBody>
          <a:bodyPr>
            <a:normAutofit/>
          </a:bodyPr>
          <a:lstStyle/>
          <a:p>
            <a:pPr marL="0" indent="0">
              <a:lnSpc>
                <a:spcPct val="110000"/>
              </a:lnSpc>
              <a:buNone/>
            </a:pPr>
            <a:r>
              <a:rPr lang="sv-SE" dirty="0">
                <a:solidFill>
                  <a:schemeClr val="bg1"/>
                </a:solidFill>
              </a:rPr>
              <a:t>Al-</a:t>
            </a:r>
            <a:r>
              <a:rPr lang="sv-SE" dirty="0" err="1">
                <a:solidFill>
                  <a:schemeClr val="bg1"/>
                </a:solidFill>
              </a:rPr>
              <a:t>Iqlaab</a:t>
            </a:r>
            <a:r>
              <a:rPr lang="sv-SE" dirty="0"/>
              <a:t> är en enkel princip som handlar om:</a:t>
            </a:r>
          </a:p>
          <a:p>
            <a:pPr>
              <a:lnSpc>
                <a:spcPct val="110000"/>
              </a:lnSpc>
            </a:pPr>
            <a:r>
              <a:rPr lang="sv-SE" dirty="0"/>
              <a:t> Att när </a:t>
            </a:r>
            <a:r>
              <a:rPr lang="ar-SA" dirty="0"/>
              <a:t>نْ</a:t>
            </a:r>
            <a:r>
              <a:rPr lang="sv-SE" dirty="0"/>
              <a:t> eller </a:t>
            </a:r>
            <a:r>
              <a:rPr lang="sv-SE" dirty="0" err="1"/>
              <a:t>Tanwiin</a:t>
            </a:r>
            <a:r>
              <a:rPr lang="sv-SE" dirty="0"/>
              <a:t> </a:t>
            </a:r>
            <a:r>
              <a:rPr lang="sv-SE" b="1" dirty="0"/>
              <a:t>efterträds av en </a:t>
            </a:r>
            <a:r>
              <a:rPr lang="ar-SA" b="1" dirty="0"/>
              <a:t>ب</a:t>
            </a:r>
            <a:r>
              <a:rPr lang="sv-SE" dirty="0"/>
              <a:t>, så ska denna </a:t>
            </a:r>
            <a:r>
              <a:rPr lang="ar-SA" dirty="0"/>
              <a:t>نْ</a:t>
            </a:r>
            <a:r>
              <a:rPr lang="sv-SE" dirty="0"/>
              <a:t> eller </a:t>
            </a:r>
            <a:r>
              <a:rPr lang="sv-SE" dirty="0" err="1"/>
              <a:t>Tanwin</a:t>
            </a:r>
            <a:r>
              <a:rPr lang="sv-SE" dirty="0"/>
              <a:t> inte uttalas utan istället uttalas det som en </a:t>
            </a:r>
            <a:r>
              <a:rPr lang="ar-SA" dirty="0"/>
              <a:t>م</a:t>
            </a:r>
            <a:r>
              <a:rPr lang="sv-SE" dirty="0"/>
              <a:t>.</a:t>
            </a:r>
            <a:endParaRPr lang="sv-SE" u="sng" dirty="0"/>
          </a:p>
          <a:p>
            <a:pPr>
              <a:lnSpc>
                <a:spcPct val="110000"/>
              </a:lnSpc>
            </a:pPr>
            <a:r>
              <a:rPr lang="sv-SE" dirty="0"/>
              <a:t>Att man uttalar denna </a:t>
            </a:r>
            <a:r>
              <a:rPr lang="ar-SA" dirty="0"/>
              <a:t>م </a:t>
            </a:r>
            <a:r>
              <a:rPr lang="sv-SE" dirty="0"/>
              <a:t> med en </a:t>
            </a:r>
            <a:r>
              <a:rPr lang="sv-SE" dirty="0" err="1"/>
              <a:t>Ghunnah</a:t>
            </a:r>
            <a:r>
              <a:rPr lang="sv-SE" dirty="0"/>
              <a:t> och </a:t>
            </a:r>
            <a:r>
              <a:rPr lang="sv-SE" dirty="0" err="1"/>
              <a:t>ikhfaa</a:t>
            </a:r>
            <a:r>
              <a:rPr lang="sv-SE" dirty="0"/>
              <a:t>`</a:t>
            </a:r>
          </a:p>
          <a:p>
            <a:pPr>
              <a:lnSpc>
                <a:spcPct val="110000"/>
              </a:lnSpc>
            </a:pPr>
            <a:endParaRPr lang="sv-SE" dirty="0"/>
          </a:p>
          <a:p>
            <a:pPr marL="0" indent="0">
              <a:lnSpc>
                <a:spcPct val="110000"/>
              </a:lnSpc>
              <a:buNone/>
            </a:pPr>
            <a:endParaRPr lang="sv-SE" dirty="0"/>
          </a:p>
        </p:txBody>
      </p:sp>
      <p:sp>
        <p:nvSpPr>
          <p:cNvPr id="4" name="Platshållare för bildnummer 3">
            <a:extLst>
              <a:ext uri="{FF2B5EF4-FFF2-40B4-BE49-F238E27FC236}">
                <a16:creationId xmlns:a16="http://schemas.microsoft.com/office/drawing/2014/main" id="{60DE1CB4-1074-4760-AA5B-F6B9ABE804B0}"/>
              </a:ext>
            </a:extLst>
          </p:cNvPr>
          <p:cNvSpPr>
            <a:spLocks noGrp="1"/>
          </p:cNvSpPr>
          <p:nvPr>
            <p:ph type="sldNum" sz="quarter" idx="12"/>
          </p:nvPr>
        </p:nvSpPr>
        <p:spPr/>
        <p:txBody>
          <a:bodyPr/>
          <a:lstStyle/>
          <a:p>
            <a:fld id="{177D6179-9D4F-9247-ABDE-D082469CF89C}" type="slidenum">
              <a:rPr lang="sv-SE" smtClean="0"/>
              <a:t>77</a:t>
            </a:fld>
            <a:endParaRPr lang="sv-SE"/>
          </a:p>
        </p:txBody>
      </p:sp>
    </p:spTree>
    <p:extLst>
      <p:ext uri="{BB962C8B-B14F-4D97-AF65-F5344CB8AC3E}">
        <p14:creationId xmlns:p14="http://schemas.microsoft.com/office/powerpoint/2010/main" val="4170657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04666A-5E42-4A7A-88D1-7540A3AAC7B1}"/>
              </a:ext>
            </a:extLst>
          </p:cNvPr>
          <p:cNvSpPr>
            <a:spLocks noGrp="1"/>
          </p:cNvSpPr>
          <p:nvPr>
            <p:ph type="title"/>
          </p:nvPr>
        </p:nvSpPr>
        <p:spPr/>
        <p:txBody>
          <a:bodyPr/>
          <a:lstStyle/>
          <a:p>
            <a:r>
              <a:rPr lang="sv-SE" dirty="0"/>
              <a:t>Al-</a:t>
            </a:r>
            <a:r>
              <a:rPr lang="sv-SE" dirty="0" err="1"/>
              <a:t>Iqlaab</a:t>
            </a:r>
            <a:r>
              <a:rPr lang="sv-SE" dirty="0"/>
              <a:t> eller al-</a:t>
            </a:r>
            <a:r>
              <a:rPr lang="sv-SE" dirty="0" err="1"/>
              <a:t>Qalb</a:t>
            </a:r>
            <a:endParaRPr lang="sv-SE" dirty="0"/>
          </a:p>
        </p:txBody>
      </p:sp>
      <p:pic>
        <p:nvPicPr>
          <p:cNvPr id="6" name="Platshållare för innehåll 5">
            <a:extLst>
              <a:ext uri="{FF2B5EF4-FFF2-40B4-BE49-F238E27FC236}">
                <a16:creationId xmlns:a16="http://schemas.microsoft.com/office/drawing/2014/main" id="{114939BD-89FB-4A48-A4AE-F7C5C888BF1C}"/>
              </a:ext>
            </a:extLst>
          </p:cNvPr>
          <p:cNvPicPr>
            <a:picLocks noGrp="1" noChangeAspect="1"/>
          </p:cNvPicPr>
          <p:nvPr>
            <p:ph idx="1"/>
          </p:nvPr>
        </p:nvPicPr>
        <p:blipFill>
          <a:blip r:embed="rId2"/>
          <a:stretch>
            <a:fillRect/>
          </a:stretch>
        </p:blipFill>
        <p:spPr>
          <a:xfrm>
            <a:off x="4016481" y="2335552"/>
            <a:ext cx="7867125" cy="113920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Platshållare för bildnummer 3">
            <a:extLst>
              <a:ext uri="{FF2B5EF4-FFF2-40B4-BE49-F238E27FC236}">
                <a16:creationId xmlns:a16="http://schemas.microsoft.com/office/drawing/2014/main" id="{60DE1CB4-1074-4760-AA5B-F6B9ABE804B0}"/>
              </a:ext>
            </a:extLst>
          </p:cNvPr>
          <p:cNvSpPr>
            <a:spLocks noGrp="1"/>
          </p:cNvSpPr>
          <p:nvPr>
            <p:ph type="sldNum" sz="quarter" idx="12"/>
          </p:nvPr>
        </p:nvSpPr>
        <p:spPr/>
        <p:txBody>
          <a:bodyPr/>
          <a:lstStyle/>
          <a:p>
            <a:fld id="{177D6179-9D4F-9247-ABDE-D082469CF89C}" type="slidenum">
              <a:rPr lang="sv-SE" smtClean="0"/>
              <a:t>78</a:t>
            </a:fld>
            <a:endParaRPr lang="sv-SE"/>
          </a:p>
        </p:txBody>
      </p:sp>
      <p:pic>
        <p:nvPicPr>
          <p:cNvPr id="8" name="Bildobjekt 7">
            <a:extLst>
              <a:ext uri="{FF2B5EF4-FFF2-40B4-BE49-F238E27FC236}">
                <a16:creationId xmlns:a16="http://schemas.microsoft.com/office/drawing/2014/main" id="{AEFA309E-B5F7-4BD6-A277-1BBBFC2B01CE}"/>
              </a:ext>
            </a:extLst>
          </p:cNvPr>
          <p:cNvPicPr>
            <a:picLocks noChangeAspect="1"/>
          </p:cNvPicPr>
          <p:nvPr/>
        </p:nvPicPr>
        <p:blipFill>
          <a:blip r:embed="rId3"/>
          <a:stretch>
            <a:fillRect/>
          </a:stretch>
        </p:blipFill>
        <p:spPr>
          <a:xfrm>
            <a:off x="2389213" y="2331780"/>
            <a:ext cx="1355672" cy="10809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Bildobjekt 9">
            <a:extLst>
              <a:ext uri="{FF2B5EF4-FFF2-40B4-BE49-F238E27FC236}">
                <a16:creationId xmlns:a16="http://schemas.microsoft.com/office/drawing/2014/main" id="{921A2E18-D08F-43DB-AE88-3DBDA806BCBB}"/>
              </a:ext>
            </a:extLst>
          </p:cNvPr>
          <p:cNvPicPr>
            <a:picLocks noChangeAspect="1"/>
          </p:cNvPicPr>
          <p:nvPr/>
        </p:nvPicPr>
        <p:blipFill>
          <a:blip r:embed="rId4"/>
          <a:stretch>
            <a:fillRect/>
          </a:stretch>
        </p:blipFill>
        <p:spPr>
          <a:xfrm>
            <a:off x="3983143" y="3910333"/>
            <a:ext cx="7933800" cy="106411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2" name="Bildobjekt 11">
            <a:extLst>
              <a:ext uri="{FF2B5EF4-FFF2-40B4-BE49-F238E27FC236}">
                <a16:creationId xmlns:a16="http://schemas.microsoft.com/office/drawing/2014/main" id="{96E1A29A-7B1E-43A2-B2D9-0FC07B05C6C9}"/>
              </a:ext>
            </a:extLst>
          </p:cNvPr>
          <p:cNvPicPr>
            <a:picLocks noChangeAspect="1"/>
          </p:cNvPicPr>
          <p:nvPr/>
        </p:nvPicPr>
        <p:blipFill>
          <a:blip r:embed="rId5"/>
          <a:stretch>
            <a:fillRect/>
          </a:stretch>
        </p:blipFill>
        <p:spPr>
          <a:xfrm>
            <a:off x="1398088" y="3910333"/>
            <a:ext cx="2346797" cy="104548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 name="Rektangel: rundade hörn 12">
            <a:extLst>
              <a:ext uri="{FF2B5EF4-FFF2-40B4-BE49-F238E27FC236}">
                <a16:creationId xmlns:a16="http://schemas.microsoft.com/office/drawing/2014/main" id="{AB81E398-BE4C-4DEB-B03D-BAC7A94EC0C0}"/>
              </a:ext>
            </a:extLst>
          </p:cNvPr>
          <p:cNvSpPr/>
          <p:nvPr/>
        </p:nvSpPr>
        <p:spPr>
          <a:xfrm>
            <a:off x="2297826" y="5325049"/>
            <a:ext cx="3967800" cy="1310290"/>
          </a:xfrm>
          <a:prstGeom prst="roundRect">
            <a:avLst/>
          </a:prstGeom>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När vi applicerar al-</a:t>
            </a:r>
            <a:r>
              <a:rPr lang="sv-SE" dirty="0" err="1"/>
              <a:t>Iqlaab</a:t>
            </a:r>
            <a:r>
              <a:rPr lang="sv-SE" dirty="0"/>
              <a:t> och uttalar Mim stänger vi läpparna utan att trycka alltför mycket.</a:t>
            </a:r>
          </a:p>
        </p:txBody>
      </p:sp>
      <p:sp>
        <p:nvSpPr>
          <p:cNvPr id="14" name="Rektangel: rundade hörn 13">
            <a:extLst>
              <a:ext uri="{FF2B5EF4-FFF2-40B4-BE49-F238E27FC236}">
                <a16:creationId xmlns:a16="http://schemas.microsoft.com/office/drawing/2014/main" id="{CD65F979-BF88-42A4-8B88-B47816F4EDE3}"/>
              </a:ext>
            </a:extLst>
          </p:cNvPr>
          <p:cNvSpPr/>
          <p:nvPr/>
        </p:nvSpPr>
        <p:spPr>
          <a:xfrm>
            <a:off x="7459875" y="5325049"/>
            <a:ext cx="3529965" cy="1310290"/>
          </a:xfrm>
          <a:prstGeom prst="roundRect">
            <a:avLst/>
          </a:prstGeom>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Samtidigt läser vi med </a:t>
            </a:r>
            <a:r>
              <a:rPr lang="sv-SE" dirty="0" err="1"/>
              <a:t>Ghunnah</a:t>
            </a:r>
            <a:r>
              <a:rPr lang="sv-SE" dirty="0"/>
              <a:t> och Ikhfaa`</a:t>
            </a:r>
          </a:p>
        </p:txBody>
      </p:sp>
      <p:sp>
        <p:nvSpPr>
          <p:cNvPr id="16" name="Ellips 15">
            <a:extLst>
              <a:ext uri="{FF2B5EF4-FFF2-40B4-BE49-F238E27FC236}">
                <a16:creationId xmlns:a16="http://schemas.microsoft.com/office/drawing/2014/main" id="{1B120123-56DE-4B50-8A44-443326F56292}"/>
              </a:ext>
            </a:extLst>
          </p:cNvPr>
          <p:cNvSpPr/>
          <p:nvPr/>
        </p:nvSpPr>
        <p:spPr>
          <a:xfrm>
            <a:off x="193935" y="2689296"/>
            <a:ext cx="1106653" cy="766442"/>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solidFill>
                  <a:schemeClr val="bg1"/>
                </a:solidFill>
              </a:rPr>
              <a:t>ب</a:t>
            </a:r>
            <a:endParaRPr lang="sv-SE" sz="4000" dirty="0">
              <a:solidFill>
                <a:schemeClr val="bg1"/>
              </a:solidFill>
            </a:endParaRPr>
          </a:p>
        </p:txBody>
      </p:sp>
      <p:cxnSp>
        <p:nvCxnSpPr>
          <p:cNvPr id="20" name="Rak pilkoppling 19">
            <a:extLst>
              <a:ext uri="{FF2B5EF4-FFF2-40B4-BE49-F238E27FC236}">
                <a16:creationId xmlns:a16="http://schemas.microsoft.com/office/drawing/2014/main" id="{7E8AC2AD-0D03-4CB0-8FC0-2DAF53CFF63C}"/>
              </a:ext>
            </a:extLst>
          </p:cNvPr>
          <p:cNvCxnSpPr>
            <a:cxnSpLocks/>
          </p:cNvCxnSpPr>
          <p:nvPr/>
        </p:nvCxnSpPr>
        <p:spPr>
          <a:xfrm>
            <a:off x="1495425" y="3057525"/>
            <a:ext cx="64770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2" name="Rak pilkoppling 21">
            <a:extLst>
              <a:ext uri="{FF2B5EF4-FFF2-40B4-BE49-F238E27FC236}">
                <a16:creationId xmlns:a16="http://schemas.microsoft.com/office/drawing/2014/main" id="{66C75687-5FD1-434F-B453-F8F1A2C8DF6B}"/>
              </a:ext>
            </a:extLst>
          </p:cNvPr>
          <p:cNvCxnSpPr>
            <a:cxnSpLocks/>
          </p:cNvCxnSpPr>
          <p:nvPr/>
        </p:nvCxnSpPr>
        <p:spPr>
          <a:xfrm>
            <a:off x="642209" y="3808310"/>
            <a:ext cx="424500" cy="50255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3994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3B780BA-17DE-429C-979F-27210F360954}"/>
              </a:ext>
            </a:extLst>
          </p:cNvPr>
          <p:cNvSpPr>
            <a:spLocks noGrp="1"/>
          </p:cNvSpPr>
          <p:nvPr>
            <p:ph type="ctrTitle"/>
          </p:nvPr>
        </p:nvSpPr>
        <p:spPr/>
        <p:txBody>
          <a:bodyPr/>
          <a:lstStyle/>
          <a:p>
            <a:r>
              <a:rPr lang="sv-SE" dirty="0"/>
              <a:t>Lektion 22</a:t>
            </a:r>
          </a:p>
        </p:txBody>
      </p:sp>
      <p:sp>
        <p:nvSpPr>
          <p:cNvPr id="6" name="Underrubrik 5">
            <a:extLst>
              <a:ext uri="{FF2B5EF4-FFF2-40B4-BE49-F238E27FC236}">
                <a16:creationId xmlns:a16="http://schemas.microsoft.com/office/drawing/2014/main" id="{35D3BE97-30CA-41D7-90A1-92E00A4CAA3A}"/>
              </a:ext>
            </a:extLst>
          </p:cNvPr>
          <p:cNvSpPr>
            <a:spLocks noGrp="1"/>
          </p:cNvSpPr>
          <p:nvPr>
            <p:ph type="subTitle" idx="1"/>
          </p:nvPr>
        </p:nvSpPr>
        <p:spPr/>
        <p:txBody>
          <a:bodyPr>
            <a:normAutofit/>
          </a:bodyPr>
          <a:lstStyle/>
          <a:p>
            <a:r>
              <a:rPr lang="sv-SE" dirty="0"/>
              <a:t>al-</a:t>
            </a:r>
            <a:r>
              <a:rPr lang="sv-SE" dirty="0" err="1"/>
              <a:t>Ikhfaa</a:t>
            </a:r>
            <a:r>
              <a:rPr lang="sv-SE" dirty="0"/>
              <a:t>` (</a:t>
            </a:r>
            <a:r>
              <a:rPr lang="ar-SA" dirty="0"/>
              <a:t>الإخْفاء</a:t>
            </a:r>
            <a:r>
              <a:rPr lang="sv-SE" dirty="0"/>
              <a:t>)</a:t>
            </a:r>
          </a:p>
          <a:p>
            <a:r>
              <a:rPr lang="sv-SE" dirty="0"/>
              <a:t>153-155</a:t>
            </a:r>
          </a:p>
          <a:p>
            <a:endParaRPr lang="sv-SE" dirty="0"/>
          </a:p>
        </p:txBody>
      </p:sp>
      <p:sp>
        <p:nvSpPr>
          <p:cNvPr id="4" name="Platshållare för bildnummer 3">
            <a:extLst>
              <a:ext uri="{FF2B5EF4-FFF2-40B4-BE49-F238E27FC236}">
                <a16:creationId xmlns:a16="http://schemas.microsoft.com/office/drawing/2014/main" id="{21DA56E4-C3CF-4103-93CC-CEC42E72967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79</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77312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EA4DC4-1950-4FFD-934A-BAD6EA26C2D2}"/>
              </a:ext>
            </a:extLst>
          </p:cNvPr>
          <p:cNvSpPr>
            <a:spLocks noGrp="1"/>
          </p:cNvSpPr>
          <p:nvPr>
            <p:ph type="title"/>
          </p:nvPr>
        </p:nvSpPr>
        <p:spPr/>
        <p:txBody>
          <a:bodyPr/>
          <a:lstStyle/>
          <a:p>
            <a:r>
              <a:rPr lang="sv-SE" dirty="0"/>
              <a:t>Allmän information kring arabiska som språk</a:t>
            </a:r>
            <a:br>
              <a:rPr lang="sv-SE" dirty="0"/>
            </a:br>
            <a:r>
              <a:rPr lang="sv-SE" dirty="0"/>
              <a:t>(2a)</a:t>
            </a:r>
          </a:p>
        </p:txBody>
      </p:sp>
      <p:sp>
        <p:nvSpPr>
          <p:cNvPr id="18" name="Platshållare för innehåll 17">
            <a:extLst>
              <a:ext uri="{FF2B5EF4-FFF2-40B4-BE49-F238E27FC236}">
                <a16:creationId xmlns:a16="http://schemas.microsoft.com/office/drawing/2014/main" id="{51E7BF7E-BF55-4A53-B70F-650E240B4BB0}"/>
              </a:ext>
            </a:extLst>
          </p:cNvPr>
          <p:cNvSpPr>
            <a:spLocks noGrp="1"/>
          </p:cNvSpPr>
          <p:nvPr>
            <p:ph idx="1"/>
          </p:nvPr>
        </p:nvSpPr>
        <p:spPr>
          <a:xfrm>
            <a:off x="393291" y="2153266"/>
            <a:ext cx="11336594" cy="4404850"/>
          </a:xfrm>
        </p:spPr>
        <p:txBody>
          <a:bodyPr/>
          <a:lstStyle/>
          <a:p>
            <a:pPr marL="0" indent="0">
              <a:buNone/>
            </a:pPr>
            <a:endParaRPr lang="sv-SE" dirty="0"/>
          </a:p>
        </p:txBody>
      </p:sp>
      <p:sp>
        <p:nvSpPr>
          <p:cNvPr id="4" name="Platshållare för bildnummer 3">
            <a:extLst>
              <a:ext uri="{FF2B5EF4-FFF2-40B4-BE49-F238E27FC236}">
                <a16:creationId xmlns:a16="http://schemas.microsoft.com/office/drawing/2014/main" id="{C8E2EEEB-A05A-44B2-8150-6A13F543A3C8}"/>
              </a:ext>
            </a:extLst>
          </p:cNvPr>
          <p:cNvSpPr>
            <a:spLocks noGrp="1"/>
          </p:cNvSpPr>
          <p:nvPr>
            <p:ph type="sldNum" sz="quarter" idx="12"/>
          </p:nvPr>
        </p:nvSpPr>
        <p:spPr/>
        <p:txBody>
          <a:bodyPr/>
          <a:lstStyle/>
          <a:p>
            <a:fld id="{177D6179-9D4F-9247-ABDE-D082469CF89C}" type="slidenum">
              <a:rPr lang="sv-SE" smtClean="0"/>
              <a:t>8</a:t>
            </a:fld>
            <a:endParaRPr lang="sv-SE"/>
          </a:p>
        </p:txBody>
      </p:sp>
      <p:sp>
        <p:nvSpPr>
          <p:cNvPr id="5" name="Rektangel: rundade hörn 4">
            <a:extLst>
              <a:ext uri="{FF2B5EF4-FFF2-40B4-BE49-F238E27FC236}">
                <a16:creationId xmlns:a16="http://schemas.microsoft.com/office/drawing/2014/main" id="{C221B683-7937-4D4D-AFAF-7302D3095527}"/>
              </a:ext>
            </a:extLst>
          </p:cNvPr>
          <p:cNvSpPr/>
          <p:nvPr/>
        </p:nvSpPr>
        <p:spPr>
          <a:xfrm>
            <a:off x="4379156" y="2305199"/>
            <a:ext cx="2581275" cy="93806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p>
          <a:p>
            <a:pPr algn="ctr"/>
            <a:r>
              <a:rPr lang="sv-SE" sz="2400" dirty="0"/>
              <a:t>Arabiska –</a:t>
            </a:r>
            <a:r>
              <a:rPr lang="ar-SA" sz="2400" dirty="0"/>
              <a:t>الْعَرَبِيَّةُ </a:t>
            </a:r>
            <a:r>
              <a:rPr lang="sv-SE" sz="2400" dirty="0"/>
              <a:t> </a:t>
            </a:r>
            <a:endParaRPr lang="ar-SA" sz="2400" dirty="0"/>
          </a:p>
          <a:p>
            <a:pPr algn="ctr"/>
            <a:r>
              <a:rPr lang="sv-SE" dirty="0"/>
              <a:t> </a:t>
            </a:r>
          </a:p>
        </p:txBody>
      </p:sp>
      <p:sp>
        <p:nvSpPr>
          <p:cNvPr id="11" name="Ellips 10">
            <a:extLst>
              <a:ext uri="{FF2B5EF4-FFF2-40B4-BE49-F238E27FC236}">
                <a16:creationId xmlns:a16="http://schemas.microsoft.com/office/drawing/2014/main" id="{5A60A6BA-2963-4905-AB97-01FF0D808CC0}"/>
              </a:ext>
            </a:extLst>
          </p:cNvPr>
          <p:cNvSpPr/>
          <p:nvPr/>
        </p:nvSpPr>
        <p:spPr>
          <a:xfrm>
            <a:off x="1013410" y="3251310"/>
            <a:ext cx="1895475" cy="970621"/>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Klassisk arabiska</a:t>
            </a:r>
          </a:p>
        </p:txBody>
      </p:sp>
      <p:sp>
        <p:nvSpPr>
          <p:cNvPr id="19" name="Ellips 18">
            <a:extLst>
              <a:ext uri="{FF2B5EF4-FFF2-40B4-BE49-F238E27FC236}">
                <a16:creationId xmlns:a16="http://schemas.microsoft.com/office/drawing/2014/main" id="{EB464E19-2135-469D-88D3-75E5007CF494}"/>
              </a:ext>
            </a:extLst>
          </p:cNvPr>
          <p:cNvSpPr/>
          <p:nvPr/>
        </p:nvSpPr>
        <p:spPr>
          <a:xfrm>
            <a:off x="4275739" y="4355691"/>
            <a:ext cx="2857269" cy="1114708"/>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Modern standard arabiska (</a:t>
            </a:r>
            <a:r>
              <a:rPr lang="sv-SE" dirty="0" err="1"/>
              <a:t>Fushah</a:t>
            </a:r>
            <a:r>
              <a:rPr lang="sv-SE" dirty="0"/>
              <a:t>)</a:t>
            </a:r>
          </a:p>
        </p:txBody>
      </p:sp>
      <p:sp>
        <p:nvSpPr>
          <p:cNvPr id="20" name="Ellips 19">
            <a:extLst>
              <a:ext uri="{FF2B5EF4-FFF2-40B4-BE49-F238E27FC236}">
                <a16:creationId xmlns:a16="http://schemas.microsoft.com/office/drawing/2014/main" id="{334FB742-5CAE-413D-9535-FB7D98C918F8}"/>
              </a:ext>
            </a:extLst>
          </p:cNvPr>
          <p:cNvSpPr/>
          <p:nvPr/>
        </p:nvSpPr>
        <p:spPr>
          <a:xfrm>
            <a:off x="8912361" y="3243262"/>
            <a:ext cx="1996094" cy="1009821"/>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Dialekter</a:t>
            </a:r>
          </a:p>
        </p:txBody>
      </p:sp>
      <p:cxnSp>
        <p:nvCxnSpPr>
          <p:cNvPr id="8" name="Rak pilkoppling 7">
            <a:extLst>
              <a:ext uri="{FF2B5EF4-FFF2-40B4-BE49-F238E27FC236}">
                <a16:creationId xmlns:a16="http://schemas.microsoft.com/office/drawing/2014/main" id="{0CB9E456-0AD4-4CC7-8DD1-90BA33352CA0}"/>
              </a:ext>
            </a:extLst>
          </p:cNvPr>
          <p:cNvCxnSpPr>
            <a:cxnSpLocks/>
          </p:cNvCxnSpPr>
          <p:nvPr/>
        </p:nvCxnSpPr>
        <p:spPr>
          <a:xfrm>
            <a:off x="5704374" y="3365274"/>
            <a:ext cx="0" cy="6066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Rak pilkoppling 6">
            <a:extLst>
              <a:ext uri="{FF2B5EF4-FFF2-40B4-BE49-F238E27FC236}">
                <a16:creationId xmlns:a16="http://schemas.microsoft.com/office/drawing/2014/main" id="{EF22C12A-80CD-4282-B2D4-A4C0B7C45206}"/>
              </a:ext>
            </a:extLst>
          </p:cNvPr>
          <p:cNvCxnSpPr>
            <a:cxnSpLocks/>
          </p:cNvCxnSpPr>
          <p:nvPr/>
        </p:nvCxnSpPr>
        <p:spPr>
          <a:xfrm flipH="1">
            <a:off x="3018472" y="2901530"/>
            <a:ext cx="1007451" cy="4637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Rak pilkoppling 8">
            <a:extLst>
              <a:ext uri="{FF2B5EF4-FFF2-40B4-BE49-F238E27FC236}">
                <a16:creationId xmlns:a16="http://schemas.microsoft.com/office/drawing/2014/main" id="{665A93F1-76D2-41CF-AD80-D9D37B7507C7}"/>
              </a:ext>
            </a:extLst>
          </p:cNvPr>
          <p:cNvCxnSpPr>
            <a:cxnSpLocks/>
          </p:cNvCxnSpPr>
          <p:nvPr/>
        </p:nvCxnSpPr>
        <p:spPr>
          <a:xfrm>
            <a:off x="7582925" y="2953993"/>
            <a:ext cx="1016012" cy="3588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8908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04666A-5E42-4A7A-88D1-7540A3AAC7B1}"/>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2791C200-6ADA-42AF-99C4-8C752F8EF730}"/>
              </a:ext>
            </a:extLst>
          </p:cNvPr>
          <p:cNvSpPr>
            <a:spLocks noGrp="1"/>
          </p:cNvSpPr>
          <p:nvPr>
            <p:ph idx="1"/>
          </p:nvPr>
        </p:nvSpPr>
        <p:spPr>
          <a:xfrm>
            <a:off x="190501" y="2085975"/>
            <a:ext cx="11458574" cy="4400550"/>
          </a:xfrm>
        </p:spPr>
        <p:txBody>
          <a:bodyPr>
            <a:normAutofit/>
          </a:bodyPr>
          <a:lstStyle/>
          <a:p>
            <a:pPr marL="0" indent="0">
              <a:lnSpc>
                <a:spcPct val="100000"/>
              </a:lnSpc>
              <a:buNone/>
            </a:pPr>
            <a:r>
              <a:rPr lang="sv-SE" sz="2000" dirty="0"/>
              <a:t>Al-</a:t>
            </a:r>
            <a:r>
              <a:rPr lang="sv-SE" sz="2000" dirty="0" err="1"/>
              <a:t>Ikhfaa</a:t>
            </a:r>
            <a:r>
              <a:rPr lang="sv-SE" sz="2000" dirty="0"/>
              <a:t>` (</a:t>
            </a:r>
            <a:r>
              <a:rPr lang="ar-SA" sz="2000" dirty="0"/>
              <a:t>الإِخْفاء</a:t>
            </a:r>
            <a:r>
              <a:rPr lang="sv-SE" sz="2000" dirty="0"/>
              <a:t>) rent språkligt betyder att man ”döljer något”.</a:t>
            </a:r>
          </a:p>
          <a:p>
            <a:pPr marL="0" indent="0">
              <a:lnSpc>
                <a:spcPct val="100000"/>
              </a:lnSpc>
              <a:buNone/>
            </a:pPr>
            <a:r>
              <a:rPr lang="sv-SE" sz="2000" dirty="0"/>
              <a:t>Inom Tajwiidvetenskapen innebär det att man varken uttalar </a:t>
            </a:r>
            <a:r>
              <a:rPr lang="ar-SA" sz="2000" dirty="0"/>
              <a:t>نْ</a:t>
            </a:r>
            <a:r>
              <a:rPr lang="sv-SE" sz="2000" dirty="0"/>
              <a:t> eller Tanwiin </a:t>
            </a:r>
            <a:r>
              <a:rPr lang="sv-SE" sz="2000" dirty="0">
                <a:solidFill>
                  <a:schemeClr val="bg1"/>
                </a:solidFill>
              </a:rPr>
              <a:t>tydligt</a:t>
            </a:r>
            <a:r>
              <a:rPr lang="sv-SE" sz="2000" dirty="0"/>
              <a:t> som i </a:t>
            </a:r>
            <a:r>
              <a:rPr lang="sv-SE" sz="2000" dirty="0">
                <a:solidFill>
                  <a:schemeClr val="bg1"/>
                </a:solidFill>
              </a:rPr>
              <a:t>Ithhaar</a:t>
            </a:r>
            <a:r>
              <a:rPr lang="sv-SE" sz="2000" dirty="0"/>
              <a:t>, eller </a:t>
            </a:r>
            <a:r>
              <a:rPr lang="sv-SE" sz="2000" dirty="0">
                <a:solidFill>
                  <a:schemeClr val="bg1"/>
                </a:solidFill>
              </a:rPr>
              <a:t>otydligt</a:t>
            </a:r>
            <a:r>
              <a:rPr lang="sv-SE" sz="2000" dirty="0"/>
              <a:t> som i </a:t>
            </a:r>
            <a:r>
              <a:rPr lang="sv-SE" sz="2000" dirty="0">
                <a:solidFill>
                  <a:schemeClr val="bg1"/>
                </a:solidFill>
              </a:rPr>
              <a:t>Idghaam</a:t>
            </a:r>
            <a:r>
              <a:rPr lang="sv-SE" sz="2000" dirty="0"/>
              <a:t>, utan man uttalar dem i ett slags </a:t>
            </a:r>
            <a:r>
              <a:rPr lang="sv-SE" sz="2000" dirty="0" err="1"/>
              <a:t>mittenläge</a:t>
            </a:r>
            <a:r>
              <a:rPr lang="sv-SE" sz="2000" dirty="0"/>
              <a:t>. </a:t>
            </a:r>
          </a:p>
          <a:p>
            <a:pPr marL="0" indent="0">
              <a:lnSpc>
                <a:spcPct val="100000"/>
              </a:lnSpc>
              <a:buNone/>
            </a:pPr>
            <a:r>
              <a:rPr lang="sv-SE" sz="2000" dirty="0"/>
              <a:t>Den bästa förklaringen för </a:t>
            </a:r>
            <a:r>
              <a:rPr lang="sv-SE" sz="2000" dirty="0" err="1"/>
              <a:t>ikhfaa</a:t>
            </a:r>
            <a:r>
              <a:rPr lang="sv-SE" sz="2000" dirty="0"/>
              <a:t>` är den praktiska förklaringen, så det kommer att bli enklare att begripa principen när vi går igenom boken och gör övningar. </a:t>
            </a:r>
          </a:p>
          <a:p>
            <a:pPr marL="0" indent="0">
              <a:lnSpc>
                <a:spcPct val="100000"/>
              </a:lnSpc>
              <a:buNone/>
            </a:pPr>
            <a:endParaRPr lang="sv-SE" sz="2000" dirty="0"/>
          </a:p>
          <a:p>
            <a:pPr marL="0" indent="0">
              <a:lnSpc>
                <a:spcPct val="100000"/>
              </a:lnSpc>
              <a:buNone/>
            </a:pPr>
            <a:r>
              <a:rPr lang="sv-SE" sz="2000" b="1" dirty="0"/>
              <a:t>Det skall dock noteras att såsom andra Tajwiidregler så gäller Ikhfaa` endast i samband med en del specifika bokstäver</a:t>
            </a:r>
            <a:r>
              <a:rPr lang="sv-SE" sz="2000" dirty="0"/>
              <a:t>, som vi strax kommer att lära oss.</a:t>
            </a:r>
          </a:p>
        </p:txBody>
      </p:sp>
      <p:sp>
        <p:nvSpPr>
          <p:cNvPr id="4" name="Platshållare för bildnummer 3">
            <a:extLst>
              <a:ext uri="{FF2B5EF4-FFF2-40B4-BE49-F238E27FC236}">
                <a16:creationId xmlns:a16="http://schemas.microsoft.com/office/drawing/2014/main" id="{60DE1CB4-1074-4760-AA5B-F6B9ABE804B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80</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5555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04666A-5E42-4A7A-88D1-7540A3AAC7B1}"/>
              </a:ext>
            </a:extLst>
          </p:cNvPr>
          <p:cNvSpPr>
            <a:spLocks noGrp="1"/>
          </p:cNvSpPr>
          <p:nvPr>
            <p:ph type="title"/>
          </p:nvPr>
        </p:nvSpPr>
        <p:spPr/>
        <p:txBody>
          <a:bodyPr/>
          <a:lstStyle/>
          <a:p>
            <a:r>
              <a:rPr lang="sv-SE" dirty="0"/>
              <a:t>Al-</a:t>
            </a:r>
            <a:r>
              <a:rPr lang="sv-SE" dirty="0" err="1"/>
              <a:t>Ikhfaa</a:t>
            </a:r>
            <a:r>
              <a:rPr lang="sv-SE" dirty="0"/>
              <a:t>` (1)</a:t>
            </a:r>
          </a:p>
        </p:txBody>
      </p:sp>
      <p:sp>
        <p:nvSpPr>
          <p:cNvPr id="4" name="Platshållare för bildnummer 3">
            <a:extLst>
              <a:ext uri="{FF2B5EF4-FFF2-40B4-BE49-F238E27FC236}">
                <a16:creationId xmlns:a16="http://schemas.microsoft.com/office/drawing/2014/main" id="{60DE1CB4-1074-4760-AA5B-F6B9ABE804B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Platshållare för innehåll 4">
            <a:extLst>
              <a:ext uri="{FF2B5EF4-FFF2-40B4-BE49-F238E27FC236}">
                <a16:creationId xmlns:a16="http://schemas.microsoft.com/office/drawing/2014/main" id="{5ADBC646-D6DD-4D74-BF4D-62A99224BD10}"/>
              </a:ext>
            </a:extLst>
          </p:cNvPr>
          <p:cNvSpPr>
            <a:spLocks noGrp="1"/>
          </p:cNvSpPr>
          <p:nvPr>
            <p:ph idx="1"/>
          </p:nvPr>
        </p:nvSpPr>
        <p:spPr/>
        <p:txBody>
          <a:bodyPr>
            <a:normAutofit/>
          </a:bodyPr>
          <a:lstStyle/>
          <a:p>
            <a:pPr marL="0" indent="0">
              <a:buNone/>
            </a:pPr>
            <a:r>
              <a:rPr lang="sv-SE" sz="2000" dirty="0"/>
              <a:t>Ikhfaa` innebär alltså att vi </a:t>
            </a:r>
            <a:r>
              <a:rPr lang="sv-SE" sz="2000" i="1" dirty="0"/>
              <a:t>döljer</a:t>
            </a:r>
            <a:r>
              <a:rPr lang="sv-SE" sz="2000" dirty="0"/>
              <a:t> uttalet av </a:t>
            </a:r>
            <a:r>
              <a:rPr lang="ar-SA" sz="2000" dirty="0"/>
              <a:t>نْ</a:t>
            </a:r>
            <a:r>
              <a:rPr lang="sv-SE" sz="2000" dirty="0"/>
              <a:t> respektive </a:t>
            </a:r>
            <a:r>
              <a:rPr lang="sv-SE" sz="2000" dirty="0" err="1"/>
              <a:t>Tanwin</a:t>
            </a:r>
            <a:r>
              <a:rPr lang="sv-SE" sz="2000" dirty="0"/>
              <a:t> (</a:t>
            </a:r>
            <a:r>
              <a:rPr lang="ar-SA" dirty="0"/>
              <a:t>ًٌٍ</a:t>
            </a:r>
            <a:r>
              <a:rPr lang="sv-SE" sz="2000" dirty="0"/>
              <a:t>).</a:t>
            </a:r>
          </a:p>
          <a:p>
            <a:pPr marL="0" indent="0">
              <a:buNone/>
            </a:pPr>
            <a:r>
              <a:rPr lang="sv-SE" sz="2000" dirty="0"/>
              <a:t>Vi uttalar inte </a:t>
            </a:r>
            <a:r>
              <a:rPr lang="ar-SA" sz="2000" dirty="0"/>
              <a:t>نْ</a:t>
            </a:r>
            <a:r>
              <a:rPr lang="sv-SE" sz="2000" dirty="0"/>
              <a:t> eller </a:t>
            </a:r>
            <a:r>
              <a:rPr lang="sv-SE" sz="2000" dirty="0" err="1"/>
              <a:t>Tanwin</a:t>
            </a:r>
            <a:r>
              <a:rPr lang="sv-SE" sz="2000" dirty="0"/>
              <a:t> klart och tydligt som Ithhaar (</a:t>
            </a:r>
            <a:r>
              <a:rPr lang="ar-SA" sz="2000" dirty="0"/>
              <a:t>مَنْ</a:t>
            </a:r>
            <a:r>
              <a:rPr lang="sv-SE" sz="2000" dirty="0"/>
              <a:t>), men samtidigt slår vi inte ihop det (Idghaam) med bokstaven utan vi bara ”döljer” själva bokstaven.</a:t>
            </a:r>
          </a:p>
          <a:p>
            <a:pPr marL="0" indent="0">
              <a:buNone/>
            </a:pPr>
            <a:endParaRPr lang="sv-SE" sz="2000" dirty="0"/>
          </a:p>
        </p:txBody>
      </p:sp>
      <p:pic>
        <p:nvPicPr>
          <p:cNvPr id="9" name="Bildobjekt 8">
            <a:extLst>
              <a:ext uri="{FF2B5EF4-FFF2-40B4-BE49-F238E27FC236}">
                <a16:creationId xmlns:a16="http://schemas.microsoft.com/office/drawing/2014/main" id="{BBBBA68B-D168-4B54-B115-DC7DF1ADE4D4}"/>
              </a:ext>
            </a:extLst>
          </p:cNvPr>
          <p:cNvPicPr>
            <a:picLocks noChangeAspect="1"/>
          </p:cNvPicPr>
          <p:nvPr/>
        </p:nvPicPr>
        <p:blipFill>
          <a:blip r:embed="rId2"/>
          <a:stretch>
            <a:fillRect/>
          </a:stretch>
        </p:blipFill>
        <p:spPr>
          <a:xfrm>
            <a:off x="553180" y="3685906"/>
            <a:ext cx="2609850" cy="1019175"/>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cxnSp>
        <p:nvCxnSpPr>
          <p:cNvPr id="15" name="Rak pilkoppling 14">
            <a:extLst>
              <a:ext uri="{FF2B5EF4-FFF2-40B4-BE49-F238E27FC236}">
                <a16:creationId xmlns:a16="http://schemas.microsoft.com/office/drawing/2014/main" id="{4DB31716-78E0-46E0-A48B-10423D171360}"/>
              </a:ext>
            </a:extLst>
          </p:cNvPr>
          <p:cNvCxnSpPr/>
          <p:nvPr/>
        </p:nvCxnSpPr>
        <p:spPr>
          <a:xfrm flipV="1">
            <a:off x="2276475" y="4857482"/>
            <a:ext cx="0" cy="743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6" name="Rektangel: rundade hörn 15">
            <a:extLst>
              <a:ext uri="{FF2B5EF4-FFF2-40B4-BE49-F238E27FC236}">
                <a16:creationId xmlns:a16="http://schemas.microsoft.com/office/drawing/2014/main" id="{004130A8-B346-4FE5-A3AA-9258A3593F1C}"/>
              </a:ext>
            </a:extLst>
          </p:cNvPr>
          <p:cNvSpPr/>
          <p:nvPr/>
        </p:nvSpPr>
        <p:spPr>
          <a:xfrm>
            <a:off x="3680344" y="3685905"/>
            <a:ext cx="3368156" cy="101917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Det mesta av ljudet kommer från al-</a:t>
            </a:r>
            <a:r>
              <a:rPr kumimoji="0" lang="sv-SE" sz="1800" b="0" i="0" u="none" strike="noStrike" kern="1200" cap="none" spc="0" normalizeH="0" baseline="0" noProof="0" dirty="0" err="1">
                <a:ln>
                  <a:noFill/>
                </a:ln>
                <a:solidFill>
                  <a:prstClr val="white"/>
                </a:solidFill>
                <a:effectLst/>
                <a:uLnTx/>
                <a:uFillTx/>
                <a:latin typeface="Trebuchet MS" panose="020B0603020202020204"/>
                <a:ea typeface="+mn-ea"/>
                <a:cs typeface="+mn-cs"/>
              </a:rPr>
              <a:t>Khayshum</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sv-SE" sz="1800" b="0" i="0" u="none" strike="noStrike" kern="1200" cap="none" spc="0" normalizeH="0" baseline="0" noProof="0" dirty="0" err="1">
                <a:ln>
                  <a:noFill/>
                </a:ln>
                <a:solidFill>
                  <a:prstClr val="white"/>
                </a:solidFill>
                <a:effectLst/>
                <a:uLnTx/>
                <a:uFillTx/>
                <a:latin typeface="Trebuchet MS" panose="020B0603020202020204"/>
                <a:ea typeface="+mn-ea"/>
                <a:cs typeface="+mn-cs"/>
              </a:rPr>
              <a:t>Ghunnah</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och en liten del från munnen</a:t>
            </a:r>
          </a:p>
        </p:txBody>
      </p:sp>
      <p:sp>
        <p:nvSpPr>
          <p:cNvPr id="17" name="Rektangel: rundade hörn 16">
            <a:extLst>
              <a:ext uri="{FF2B5EF4-FFF2-40B4-BE49-F238E27FC236}">
                <a16:creationId xmlns:a16="http://schemas.microsoft.com/office/drawing/2014/main" id="{64D2E897-9108-4380-86D7-128FC7CC2245}"/>
              </a:ext>
            </a:extLst>
          </p:cNvPr>
          <p:cNvSpPr/>
          <p:nvPr/>
        </p:nvSpPr>
        <p:spPr>
          <a:xfrm>
            <a:off x="8297808" y="3695429"/>
            <a:ext cx="3368156" cy="101917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Vi ska alltså inte öppna munnen för mycket, annars minimeras </a:t>
            </a:r>
            <a:r>
              <a:rPr kumimoji="0" lang="sv-SE" sz="1800" b="0" i="0" u="none" strike="noStrike" kern="1200" cap="none" spc="0" normalizeH="0" baseline="0" noProof="0" dirty="0" err="1">
                <a:ln>
                  <a:noFill/>
                </a:ln>
                <a:solidFill>
                  <a:prstClr val="white"/>
                </a:solidFill>
                <a:effectLst/>
                <a:uLnTx/>
                <a:uFillTx/>
                <a:latin typeface="Trebuchet MS" panose="020B0603020202020204"/>
                <a:ea typeface="+mn-ea"/>
                <a:cs typeface="+mn-cs"/>
              </a:rPr>
              <a:t>Ghunnahn</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a:t>
            </a:r>
          </a:p>
        </p:txBody>
      </p:sp>
      <p:sp>
        <p:nvSpPr>
          <p:cNvPr id="18" name="Rektangel: rundade hörn 17">
            <a:extLst>
              <a:ext uri="{FF2B5EF4-FFF2-40B4-BE49-F238E27FC236}">
                <a16:creationId xmlns:a16="http://schemas.microsoft.com/office/drawing/2014/main" id="{D0E85C54-8A3E-4A1B-A11B-D13F25D2CE18}"/>
              </a:ext>
            </a:extLst>
          </p:cNvPr>
          <p:cNvSpPr/>
          <p:nvPr/>
        </p:nvSpPr>
        <p:spPr>
          <a:xfrm>
            <a:off x="8297808" y="5532568"/>
            <a:ext cx="3368156" cy="101917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Samtidigt får vi inte stänga munnen helt för vi måste uttala bokstaven direkt efter. </a:t>
            </a:r>
          </a:p>
        </p:txBody>
      </p:sp>
      <p:cxnSp>
        <p:nvCxnSpPr>
          <p:cNvPr id="19" name="Rak pilkoppling 18">
            <a:extLst>
              <a:ext uri="{FF2B5EF4-FFF2-40B4-BE49-F238E27FC236}">
                <a16:creationId xmlns:a16="http://schemas.microsoft.com/office/drawing/2014/main" id="{B3F6139D-1F91-4441-A67C-558D0E1CD3C7}"/>
              </a:ext>
            </a:extLst>
          </p:cNvPr>
          <p:cNvCxnSpPr>
            <a:cxnSpLocks/>
          </p:cNvCxnSpPr>
          <p:nvPr/>
        </p:nvCxnSpPr>
        <p:spPr>
          <a:xfrm>
            <a:off x="7172325" y="4195492"/>
            <a:ext cx="90784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22" name="Bildobjekt 21">
            <a:extLst>
              <a:ext uri="{FF2B5EF4-FFF2-40B4-BE49-F238E27FC236}">
                <a16:creationId xmlns:a16="http://schemas.microsoft.com/office/drawing/2014/main" id="{953639CD-A5A8-4D00-A398-D1F23F4A788C}"/>
              </a:ext>
            </a:extLst>
          </p:cNvPr>
          <p:cNvPicPr>
            <a:picLocks noChangeAspect="1"/>
          </p:cNvPicPr>
          <p:nvPr/>
        </p:nvPicPr>
        <p:blipFill>
          <a:blip r:embed="rId3"/>
          <a:stretch>
            <a:fillRect/>
          </a:stretch>
        </p:blipFill>
        <p:spPr>
          <a:xfrm rot="5400000">
            <a:off x="9658312" y="5043443"/>
            <a:ext cx="746338" cy="231913"/>
          </a:xfrm>
          <a:prstGeom prst="rect">
            <a:avLst/>
          </a:prstGeom>
        </p:spPr>
      </p:pic>
      <p:sp>
        <p:nvSpPr>
          <p:cNvPr id="7" name="Rektangel: diagonala rundade hörn 6">
            <a:extLst>
              <a:ext uri="{FF2B5EF4-FFF2-40B4-BE49-F238E27FC236}">
                <a16:creationId xmlns:a16="http://schemas.microsoft.com/office/drawing/2014/main" id="{B8D8603E-7A56-4A30-B0E4-BE89F34922FE}"/>
              </a:ext>
            </a:extLst>
          </p:cNvPr>
          <p:cNvSpPr/>
          <p:nvPr/>
        </p:nvSpPr>
        <p:spPr>
          <a:xfrm>
            <a:off x="1496143" y="5670218"/>
            <a:ext cx="1751163" cy="684343"/>
          </a:xfrm>
          <a:prstGeom prst="round2Diag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Läses under ca 2 sekunder</a:t>
            </a:r>
          </a:p>
        </p:txBody>
      </p:sp>
    </p:spTree>
    <p:extLst>
      <p:ext uri="{BB962C8B-B14F-4D97-AF65-F5344CB8AC3E}">
        <p14:creationId xmlns:p14="http://schemas.microsoft.com/office/powerpoint/2010/main" val="1819513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04666A-5E42-4A7A-88D1-7540A3AAC7B1}"/>
              </a:ext>
            </a:extLst>
          </p:cNvPr>
          <p:cNvSpPr>
            <a:spLocks noGrp="1"/>
          </p:cNvSpPr>
          <p:nvPr>
            <p:ph type="title"/>
          </p:nvPr>
        </p:nvSpPr>
        <p:spPr/>
        <p:txBody>
          <a:bodyPr/>
          <a:lstStyle/>
          <a:p>
            <a:r>
              <a:rPr lang="sv-SE" dirty="0"/>
              <a:t>Al-</a:t>
            </a:r>
            <a:r>
              <a:rPr lang="sv-SE" dirty="0" err="1"/>
              <a:t>Ikhfaa</a:t>
            </a:r>
            <a:r>
              <a:rPr lang="sv-SE" dirty="0"/>
              <a:t>` (2)</a:t>
            </a:r>
          </a:p>
        </p:txBody>
      </p:sp>
      <p:sp>
        <p:nvSpPr>
          <p:cNvPr id="4" name="Platshållare för bildnummer 3">
            <a:extLst>
              <a:ext uri="{FF2B5EF4-FFF2-40B4-BE49-F238E27FC236}">
                <a16:creationId xmlns:a16="http://schemas.microsoft.com/office/drawing/2014/main" id="{60DE1CB4-1074-4760-AA5B-F6B9ABE804B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Platshållare för innehåll 4">
            <a:extLst>
              <a:ext uri="{FF2B5EF4-FFF2-40B4-BE49-F238E27FC236}">
                <a16:creationId xmlns:a16="http://schemas.microsoft.com/office/drawing/2014/main" id="{5ADBC646-D6DD-4D74-BF4D-62A99224BD10}"/>
              </a:ext>
            </a:extLst>
          </p:cNvPr>
          <p:cNvSpPr>
            <a:spLocks noGrp="1"/>
          </p:cNvSpPr>
          <p:nvPr>
            <p:ph idx="1"/>
          </p:nvPr>
        </p:nvSpPr>
        <p:spPr/>
        <p:txBody>
          <a:bodyPr>
            <a:normAutofit/>
          </a:bodyPr>
          <a:lstStyle/>
          <a:p>
            <a:pPr marL="0" indent="0">
              <a:buNone/>
            </a:pPr>
            <a:r>
              <a:rPr lang="sv-SE" sz="2000" dirty="0"/>
              <a:t>När läser vi med Ikhfaa`? Jo, i samband med 15 bokstäver.</a:t>
            </a:r>
          </a:p>
        </p:txBody>
      </p:sp>
      <p:sp>
        <p:nvSpPr>
          <p:cNvPr id="23" name="Rektangel: rundade hörn 22">
            <a:extLst>
              <a:ext uri="{FF2B5EF4-FFF2-40B4-BE49-F238E27FC236}">
                <a16:creationId xmlns:a16="http://schemas.microsoft.com/office/drawing/2014/main" id="{A4DFFC93-9105-4F4A-937C-F74F890063BC}"/>
              </a:ext>
            </a:extLst>
          </p:cNvPr>
          <p:cNvSpPr/>
          <p:nvPr/>
        </p:nvSpPr>
        <p:spPr>
          <a:xfrm>
            <a:off x="1896000" y="2585547"/>
            <a:ext cx="7867650" cy="630183"/>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صِ</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فْ </a:t>
            </a: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ذ</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ا </a:t>
            </a: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ثَ</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نَا </a:t>
            </a: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كَ</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مْ </a:t>
            </a: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ج</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ادَ </a:t>
            </a: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شَ</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خْصٌ </a:t>
            </a: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قَ</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دْ </a:t>
            </a: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سَ</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ما   </a:t>
            </a: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دُ</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مْ </a:t>
            </a: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طَ</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يِّبًا </a:t>
            </a: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زِ</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دْ </a:t>
            </a: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فِ</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ي </a:t>
            </a: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تُ</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قًى </a:t>
            </a: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ضَ</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عْ </a:t>
            </a: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ظ</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الِمًا</a:t>
            </a:r>
            <a:endParaRPr kumimoji="0" lang="sv-SE" sz="2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973897F7-D9BA-42F0-A399-3576BD32153F}"/>
              </a:ext>
            </a:extLst>
          </p:cNvPr>
          <p:cNvSpPr/>
          <p:nvPr/>
        </p:nvSpPr>
        <p:spPr>
          <a:xfrm>
            <a:off x="2024062" y="3444272"/>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ش</a:t>
            </a:r>
            <a:endPar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AE753F08-A5A5-450D-B83F-55B307A667FA}"/>
              </a:ext>
            </a:extLst>
          </p:cNvPr>
          <p:cNvSpPr/>
          <p:nvPr/>
        </p:nvSpPr>
        <p:spPr>
          <a:xfrm>
            <a:off x="5441055" y="4442858"/>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ز</a:t>
            </a:r>
            <a:endPar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07310A47-A1BD-4C49-8EF5-534DBB7F1083}"/>
              </a:ext>
            </a:extLst>
          </p:cNvPr>
          <p:cNvSpPr/>
          <p:nvPr/>
        </p:nvSpPr>
        <p:spPr>
          <a:xfrm>
            <a:off x="7097977" y="4458564"/>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ط</a:t>
            </a:r>
            <a:endPar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5DE6ACC2-77EE-4537-BF4A-7D1C66F9E24F}"/>
              </a:ext>
            </a:extLst>
          </p:cNvPr>
          <p:cNvSpPr/>
          <p:nvPr/>
        </p:nvSpPr>
        <p:spPr>
          <a:xfrm>
            <a:off x="8754899" y="4449791"/>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د</a:t>
            </a:r>
            <a:endPar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28" name="Ellips 27">
            <a:extLst>
              <a:ext uri="{FF2B5EF4-FFF2-40B4-BE49-F238E27FC236}">
                <a16:creationId xmlns:a16="http://schemas.microsoft.com/office/drawing/2014/main" id="{1D7F5C10-9DEF-421C-B2E5-63ABC65D54F2}"/>
              </a:ext>
            </a:extLst>
          </p:cNvPr>
          <p:cNvSpPr/>
          <p:nvPr/>
        </p:nvSpPr>
        <p:spPr>
          <a:xfrm>
            <a:off x="10411821" y="4449791"/>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س</a:t>
            </a:r>
            <a:endPar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C22D01A0-D0B8-43B0-ACF5-531F92C59BD8}"/>
              </a:ext>
            </a:extLst>
          </p:cNvPr>
          <p:cNvSpPr/>
          <p:nvPr/>
        </p:nvSpPr>
        <p:spPr>
          <a:xfrm>
            <a:off x="335467" y="3440151"/>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ق</a:t>
            </a:r>
            <a:endPar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DC84F16C-8666-46C1-B8E5-A4B7733BDF5A}"/>
              </a:ext>
            </a:extLst>
          </p:cNvPr>
          <p:cNvSpPr/>
          <p:nvPr/>
        </p:nvSpPr>
        <p:spPr>
          <a:xfrm>
            <a:off x="3737742" y="3440151"/>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ج</a:t>
            </a:r>
            <a:endPar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31" name="Ellips 30">
            <a:extLst>
              <a:ext uri="{FF2B5EF4-FFF2-40B4-BE49-F238E27FC236}">
                <a16:creationId xmlns:a16="http://schemas.microsoft.com/office/drawing/2014/main" id="{402C61A6-5BF7-47DC-BF84-091FE002D2B3}"/>
              </a:ext>
            </a:extLst>
          </p:cNvPr>
          <p:cNvSpPr/>
          <p:nvPr/>
        </p:nvSpPr>
        <p:spPr>
          <a:xfrm>
            <a:off x="5367238" y="3421618"/>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ك</a:t>
            </a:r>
            <a:endPar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EE9AA169-A7F6-43A4-953B-56B8061A26CC}"/>
              </a:ext>
            </a:extLst>
          </p:cNvPr>
          <p:cNvSpPr/>
          <p:nvPr/>
        </p:nvSpPr>
        <p:spPr>
          <a:xfrm>
            <a:off x="7034631" y="3421618"/>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ث</a:t>
            </a:r>
            <a:endPar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C7F3D5DC-34A6-4F5A-8500-D7ACF649F40A}"/>
              </a:ext>
            </a:extLst>
          </p:cNvPr>
          <p:cNvSpPr/>
          <p:nvPr/>
        </p:nvSpPr>
        <p:spPr>
          <a:xfrm>
            <a:off x="8702024" y="3421618"/>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ذ</a:t>
            </a:r>
            <a:endPar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90466663-BCB6-4A84-9156-D77E7D43776B}"/>
              </a:ext>
            </a:extLst>
          </p:cNvPr>
          <p:cNvSpPr/>
          <p:nvPr/>
        </p:nvSpPr>
        <p:spPr>
          <a:xfrm>
            <a:off x="10411822" y="3381874"/>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ص</a:t>
            </a:r>
            <a:endPar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35" name="Ellips 34">
            <a:extLst>
              <a:ext uri="{FF2B5EF4-FFF2-40B4-BE49-F238E27FC236}">
                <a16:creationId xmlns:a16="http://schemas.microsoft.com/office/drawing/2014/main" id="{4F3A3595-E641-47E9-9B0E-FF24BF93B94A}"/>
              </a:ext>
            </a:extLst>
          </p:cNvPr>
          <p:cNvSpPr/>
          <p:nvPr/>
        </p:nvSpPr>
        <p:spPr>
          <a:xfrm>
            <a:off x="3750999" y="4442858"/>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ف</a:t>
            </a:r>
            <a:endPar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36" name="Ellips 35">
            <a:extLst>
              <a:ext uri="{FF2B5EF4-FFF2-40B4-BE49-F238E27FC236}">
                <a16:creationId xmlns:a16="http://schemas.microsoft.com/office/drawing/2014/main" id="{79B40559-12D6-4684-A254-4AA0568315E0}"/>
              </a:ext>
            </a:extLst>
          </p:cNvPr>
          <p:cNvSpPr/>
          <p:nvPr/>
        </p:nvSpPr>
        <p:spPr>
          <a:xfrm>
            <a:off x="2060943" y="4437702"/>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ت</a:t>
            </a:r>
            <a:endPar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C6899E49-CA00-4B3D-BF03-6E299560E2CB}"/>
              </a:ext>
            </a:extLst>
          </p:cNvPr>
          <p:cNvSpPr/>
          <p:nvPr/>
        </p:nvSpPr>
        <p:spPr>
          <a:xfrm>
            <a:off x="346230" y="4449791"/>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ض</a:t>
            </a:r>
            <a:endPar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38" name="Ellips 37">
            <a:extLst>
              <a:ext uri="{FF2B5EF4-FFF2-40B4-BE49-F238E27FC236}">
                <a16:creationId xmlns:a16="http://schemas.microsoft.com/office/drawing/2014/main" id="{26E93089-492B-4313-9635-AE568926CC6B}"/>
              </a:ext>
            </a:extLst>
          </p:cNvPr>
          <p:cNvSpPr/>
          <p:nvPr/>
        </p:nvSpPr>
        <p:spPr>
          <a:xfrm>
            <a:off x="4940145" y="5405322"/>
            <a:ext cx="1343025" cy="87630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ظ</a:t>
            </a:r>
            <a:endPar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pic>
        <p:nvPicPr>
          <p:cNvPr id="42" name="Bildobjekt 41">
            <a:extLst>
              <a:ext uri="{FF2B5EF4-FFF2-40B4-BE49-F238E27FC236}">
                <a16:creationId xmlns:a16="http://schemas.microsoft.com/office/drawing/2014/main" id="{BFF1732A-C8CD-4996-B9D1-939CB1D3FDF3}"/>
              </a:ext>
            </a:extLst>
          </p:cNvPr>
          <p:cNvPicPr>
            <a:picLocks noChangeAspect="1"/>
          </p:cNvPicPr>
          <p:nvPr/>
        </p:nvPicPr>
        <p:blipFill>
          <a:blip r:embed="rId2">
            <a:biLevel thresh="75000"/>
          </a:blip>
          <a:stretch>
            <a:fillRect/>
          </a:stretch>
        </p:blipFill>
        <p:spPr>
          <a:xfrm>
            <a:off x="9664592" y="5857644"/>
            <a:ext cx="2229777" cy="650351"/>
          </a:xfrm>
          <a:prstGeom prst="roundRect">
            <a:avLst>
              <a:gd name="adj" fmla="val 8594"/>
            </a:avLst>
          </a:prstGeom>
          <a:solidFill>
            <a:srgbClr val="FFFFFF">
              <a:shade val="85000"/>
            </a:srgbClr>
          </a:solidFill>
          <a:ln w="28575">
            <a:solidFill>
              <a:srgbClr val="92D050"/>
            </a:solidFill>
          </a:ln>
          <a:effectLst>
            <a:reflection blurRad="12700" stA="38000" endPos="28000" dist="5000" dir="5400000" sy="-100000" algn="bl" rotWithShape="0"/>
          </a:effectLst>
        </p:spPr>
      </p:pic>
    </p:spTree>
    <p:extLst>
      <p:ext uri="{BB962C8B-B14F-4D97-AF65-F5344CB8AC3E}">
        <p14:creationId xmlns:p14="http://schemas.microsoft.com/office/powerpoint/2010/main" val="1236443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04666A-5E42-4A7A-88D1-7540A3AAC7B1}"/>
              </a:ext>
            </a:extLst>
          </p:cNvPr>
          <p:cNvSpPr>
            <a:spLocks noGrp="1"/>
          </p:cNvSpPr>
          <p:nvPr>
            <p:ph type="title"/>
          </p:nvPr>
        </p:nvSpPr>
        <p:spPr/>
        <p:txBody>
          <a:bodyPr/>
          <a:lstStyle/>
          <a:p>
            <a:r>
              <a:rPr lang="sv-SE" dirty="0"/>
              <a:t>Al-</a:t>
            </a:r>
            <a:r>
              <a:rPr lang="sv-SE" dirty="0" err="1"/>
              <a:t>Ikhfaa</a:t>
            </a:r>
            <a:r>
              <a:rPr lang="sv-SE" dirty="0"/>
              <a:t>` (</a:t>
            </a:r>
            <a:r>
              <a:rPr lang="ar-SA" dirty="0"/>
              <a:t>3</a:t>
            </a:r>
            <a:r>
              <a:rPr lang="sv-SE" dirty="0"/>
              <a:t>)</a:t>
            </a:r>
            <a:br>
              <a:rPr lang="sv-SE" dirty="0"/>
            </a:br>
            <a:r>
              <a:rPr lang="sv-SE" sz="2400" dirty="0"/>
              <a:t>Fler exempel</a:t>
            </a:r>
            <a:endParaRPr lang="sv-SE" dirty="0"/>
          </a:p>
        </p:txBody>
      </p:sp>
      <p:sp>
        <p:nvSpPr>
          <p:cNvPr id="4" name="Platshållare för bildnummer 3">
            <a:extLst>
              <a:ext uri="{FF2B5EF4-FFF2-40B4-BE49-F238E27FC236}">
                <a16:creationId xmlns:a16="http://schemas.microsoft.com/office/drawing/2014/main" id="{60DE1CB4-1074-4760-AA5B-F6B9ABE804B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83</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Platshållare för innehåll 4">
            <a:extLst>
              <a:ext uri="{FF2B5EF4-FFF2-40B4-BE49-F238E27FC236}">
                <a16:creationId xmlns:a16="http://schemas.microsoft.com/office/drawing/2014/main" id="{5ADBC646-D6DD-4D74-BF4D-62A99224BD10}"/>
              </a:ext>
            </a:extLst>
          </p:cNvPr>
          <p:cNvSpPr>
            <a:spLocks noGrp="1"/>
          </p:cNvSpPr>
          <p:nvPr>
            <p:ph idx="1"/>
          </p:nvPr>
        </p:nvSpPr>
        <p:spPr/>
        <p:txBody>
          <a:bodyPr>
            <a:normAutofit/>
          </a:bodyPr>
          <a:lstStyle/>
          <a:p>
            <a:pPr marL="0" indent="0">
              <a:buNone/>
            </a:pPr>
            <a:endParaRPr lang="sv-SE" sz="2800" dirty="0"/>
          </a:p>
          <a:p>
            <a:pPr marL="0" indent="0">
              <a:buNone/>
            </a:pPr>
            <a:endParaRPr lang="sv-SE" sz="2800" dirty="0"/>
          </a:p>
        </p:txBody>
      </p:sp>
      <p:pic>
        <p:nvPicPr>
          <p:cNvPr id="6" name="Bildobjekt 5">
            <a:extLst>
              <a:ext uri="{FF2B5EF4-FFF2-40B4-BE49-F238E27FC236}">
                <a16:creationId xmlns:a16="http://schemas.microsoft.com/office/drawing/2014/main" id="{A4FFFB12-A2EC-4783-B856-F26E70D16353}"/>
              </a:ext>
            </a:extLst>
          </p:cNvPr>
          <p:cNvPicPr>
            <a:picLocks noChangeAspect="1"/>
          </p:cNvPicPr>
          <p:nvPr/>
        </p:nvPicPr>
        <p:blipFill>
          <a:blip r:embed="rId2"/>
          <a:stretch>
            <a:fillRect/>
          </a:stretch>
        </p:blipFill>
        <p:spPr>
          <a:xfrm>
            <a:off x="680400" y="2522984"/>
            <a:ext cx="6139858" cy="3814764"/>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20" name="Rektangel: rundade hörn 19">
            <a:extLst>
              <a:ext uri="{FF2B5EF4-FFF2-40B4-BE49-F238E27FC236}">
                <a16:creationId xmlns:a16="http://schemas.microsoft.com/office/drawing/2014/main" id="{15880829-FFF5-4C21-8146-02399A0197DC}"/>
              </a:ext>
            </a:extLst>
          </p:cNvPr>
          <p:cNvSpPr/>
          <p:nvPr/>
        </p:nvSpPr>
        <p:spPr>
          <a:xfrm>
            <a:off x="8620667" y="2339722"/>
            <a:ext cx="2505075" cy="666480"/>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Symbolen för </a:t>
            </a:r>
            <a:r>
              <a:rPr kumimoji="0" lang="sv-SE" sz="1800" b="0" i="0" u="none" strike="noStrike" kern="1200" cap="none" spc="0" normalizeH="0" baseline="0" noProof="0" dirty="0" err="1">
                <a:ln>
                  <a:noFill/>
                </a:ln>
                <a:solidFill>
                  <a:prstClr val="white"/>
                </a:solidFill>
                <a:effectLst/>
                <a:uLnTx/>
                <a:uFillTx/>
                <a:latin typeface="Trebuchet MS" panose="020B0603020202020204"/>
                <a:ea typeface="+mn-ea"/>
                <a:cs typeface="+mn-cs"/>
              </a:rPr>
              <a:t>ikhfaa</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a:t>
            </a:r>
          </a:p>
        </p:txBody>
      </p:sp>
      <p:cxnSp>
        <p:nvCxnSpPr>
          <p:cNvPr id="12" name="Rak koppling 11">
            <a:extLst>
              <a:ext uri="{FF2B5EF4-FFF2-40B4-BE49-F238E27FC236}">
                <a16:creationId xmlns:a16="http://schemas.microsoft.com/office/drawing/2014/main" id="{30658A5A-C5A6-4235-AD48-DCA931F343E0}"/>
              </a:ext>
            </a:extLst>
          </p:cNvPr>
          <p:cNvCxnSpPr>
            <a:cxnSpLocks/>
          </p:cNvCxnSpPr>
          <p:nvPr/>
        </p:nvCxnSpPr>
        <p:spPr>
          <a:xfrm>
            <a:off x="7562850" y="2575194"/>
            <a:ext cx="0" cy="3964530"/>
          </a:xfrm>
          <a:prstGeom prst="line">
            <a:avLst/>
          </a:prstGeom>
          <a:ln w="57150"/>
        </p:spPr>
        <p:style>
          <a:lnRef idx="1">
            <a:schemeClr val="dk1"/>
          </a:lnRef>
          <a:fillRef idx="0">
            <a:schemeClr val="dk1"/>
          </a:fillRef>
          <a:effectRef idx="0">
            <a:schemeClr val="dk1"/>
          </a:effectRef>
          <a:fontRef idx="minor">
            <a:schemeClr val="tx1"/>
          </a:fontRef>
        </p:style>
      </p:cxnSp>
      <p:pic>
        <p:nvPicPr>
          <p:cNvPr id="14" name="Bildobjekt 13">
            <a:extLst>
              <a:ext uri="{FF2B5EF4-FFF2-40B4-BE49-F238E27FC236}">
                <a16:creationId xmlns:a16="http://schemas.microsoft.com/office/drawing/2014/main" id="{CEA0A850-0E1C-41AA-BFA8-7B49111C8BB9}"/>
              </a:ext>
            </a:extLst>
          </p:cNvPr>
          <p:cNvPicPr>
            <a:picLocks noChangeAspect="1"/>
          </p:cNvPicPr>
          <p:nvPr/>
        </p:nvPicPr>
        <p:blipFill>
          <a:blip r:embed="rId3"/>
          <a:stretch>
            <a:fillRect/>
          </a:stretch>
        </p:blipFill>
        <p:spPr>
          <a:xfrm>
            <a:off x="9983975" y="3395273"/>
            <a:ext cx="1966892" cy="505325"/>
          </a:xfrm>
          <a:prstGeom prst="rect">
            <a:avLst/>
          </a:prstGeom>
          <a:ln w="19050">
            <a:solidFill>
              <a:schemeClr val="bg1"/>
            </a:solidFill>
          </a:ln>
        </p:spPr>
      </p:pic>
      <p:pic>
        <p:nvPicPr>
          <p:cNvPr id="25" name="Bildobjekt 24">
            <a:extLst>
              <a:ext uri="{FF2B5EF4-FFF2-40B4-BE49-F238E27FC236}">
                <a16:creationId xmlns:a16="http://schemas.microsoft.com/office/drawing/2014/main" id="{9FF24A2E-7B82-429A-9D09-D0DC499560F8}"/>
              </a:ext>
            </a:extLst>
          </p:cNvPr>
          <p:cNvPicPr>
            <a:picLocks noChangeAspect="1"/>
          </p:cNvPicPr>
          <p:nvPr/>
        </p:nvPicPr>
        <p:blipFill>
          <a:blip r:embed="rId4"/>
          <a:stretch>
            <a:fillRect/>
          </a:stretch>
        </p:blipFill>
        <p:spPr>
          <a:xfrm>
            <a:off x="7756336" y="3412854"/>
            <a:ext cx="1966892" cy="468057"/>
          </a:xfrm>
          <a:prstGeom prst="rect">
            <a:avLst/>
          </a:prstGeom>
          <a:ln w="28575">
            <a:solidFill>
              <a:schemeClr val="bg1"/>
            </a:solidFill>
          </a:ln>
        </p:spPr>
      </p:pic>
      <p:pic>
        <p:nvPicPr>
          <p:cNvPr id="27" name="Bildobjekt 26">
            <a:extLst>
              <a:ext uri="{FF2B5EF4-FFF2-40B4-BE49-F238E27FC236}">
                <a16:creationId xmlns:a16="http://schemas.microsoft.com/office/drawing/2014/main" id="{9766C1DD-F55E-4C79-AEF4-B7E00858ED06}"/>
              </a:ext>
            </a:extLst>
          </p:cNvPr>
          <p:cNvPicPr>
            <a:picLocks noChangeAspect="1"/>
          </p:cNvPicPr>
          <p:nvPr/>
        </p:nvPicPr>
        <p:blipFill>
          <a:blip r:embed="rId5"/>
          <a:stretch>
            <a:fillRect/>
          </a:stretch>
        </p:blipFill>
        <p:spPr>
          <a:xfrm>
            <a:off x="8889757" y="4316915"/>
            <a:ext cx="1966893" cy="576102"/>
          </a:xfrm>
          <a:prstGeom prst="rect">
            <a:avLst/>
          </a:prstGeom>
          <a:ln w="19050">
            <a:solidFill>
              <a:schemeClr val="bg1"/>
            </a:solidFill>
          </a:ln>
        </p:spPr>
      </p:pic>
      <p:pic>
        <p:nvPicPr>
          <p:cNvPr id="31" name="Bildobjekt 30">
            <a:extLst>
              <a:ext uri="{FF2B5EF4-FFF2-40B4-BE49-F238E27FC236}">
                <a16:creationId xmlns:a16="http://schemas.microsoft.com/office/drawing/2014/main" id="{59605D2D-73F3-43DC-BCD5-6B0462F9213E}"/>
              </a:ext>
            </a:extLst>
          </p:cNvPr>
          <p:cNvPicPr>
            <a:picLocks noChangeAspect="1"/>
          </p:cNvPicPr>
          <p:nvPr/>
        </p:nvPicPr>
        <p:blipFill>
          <a:blip r:embed="rId6"/>
          <a:stretch>
            <a:fillRect/>
          </a:stretch>
        </p:blipFill>
        <p:spPr>
          <a:xfrm>
            <a:off x="7697371" y="5114936"/>
            <a:ext cx="4351664" cy="1210324"/>
          </a:xfrm>
          <a:prstGeom prst="rect">
            <a:avLst/>
          </a:prstGeom>
          <a:ln w="28575">
            <a:solidFill>
              <a:schemeClr val="bg1"/>
            </a:solidFill>
          </a:ln>
        </p:spPr>
      </p:pic>
    </p:spTree>
    <p:extLst>
      <p:ext uri="{BB962C8B-B14F-4D97-AF65-F5344CB8AC3E}">
        <p14:creationId xmlns:p14="http://schemas.microsoft.com/office/powerpoint/2010/main" val="7192996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04666A-5E42-4A7A-88D1-7540A3AAC7B1}"/>
              </a:ext>
            </a:extLst>
          </p:cNvPr>
          <p:cNvSpPr>
            <a:spLocks noGrp="1"/>
          </p:cNvSpPr>
          <p:nvPr>
            <p:ph type="title"/>
          </p:nvPr>
        </p:nvSpPr>
        <p:spPr/>
        <p:txBody>
          <a:bodyPr/>
          <a:lstStyle/>
          <a:p>
            <a:r>
              <a:rPr lang="sv-SE" dirty="0"/>
              <a:t>En sammanfattning</a:t>
            </a:r>
            <a:br>
              <a:rPr lang="sv-SE" dirty="0"/>
            </a:br>
            <a:r>
              <a:rPr lang="sv-SE" sz="2800" dirty="0"/>
              <a:t>Bokstäverna</a:t>
            </a:r>
            <a:endParaRPr lang="sv-SE" dirty="0"/>
          </a:p>
        </p:txBody>
      </p:sp>
      <p:sp>
        <p:nvSpPr>
          <p:cNvPr id="4" name="Platshållare för bildnummer 3">
            <a:extLst>
              <a:ext uri="{FF2B5EF4-FFF2-40B4-BE49-F238E27FC236}">
                <a16:creationId xmlns:a16="http://schemas.microsoft.com/office/drawing/2014/main" id="{60DE1CB4-1074-4760-AA5B-F6B9ABE804B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84</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Platshållare för innehåll 4">
            <a:extLst>
              <a:ext uri="{FF2B5EF4-FFF2-40B4-BE49-F238E27FC236}">
                <a16:creationId xmlns:a16="http://schemas.microsoft.com/office/drawing/2014/main" id="{5ADBC646-D6DD-4D74-BF4D-62A99224BD10}"/>
              </a:ext>
            </a:extLst>
          </p:cNvPr>
          <p:cNvSpPr>
            <a:spLocks noGrp="1"/>
          </p:cNvSpPr>
          <p:nvPr>
            <p:ph idx="1"/>
          </p:nvPr>
        </p:nvSpPr>
        <p:spPr>
          <a:xfrm>
            <a:off x="342900" y="2121425"/>
            <a:ext cx="11540706" cy="4631800"/>
          </a:xfrm>
        </p:spPr>
        <p:txBody>
          <a:bodyPr>
            <a:normAutofit/>
          </a:bodyPr>
          <a:lstStyle/>
          <a:p>
            <a:pPr marL="0" indent="0">
              <a:buNone/>
            </a:pPr>
            <a:endParaRPr lang="ar-SA" sz="3200" dirty="0"/>
          </a:p>
          <a:p>
            <a:pPr marL="0" indent="0">
              <a:buNone/>
            </a:pPr>
            <a:endParaRPr lang="ar-SA" sz="3200" dirty="0"/>
          </a:p>
          <a:p>
            <a:pPr marL="0" indent="0">
              <a:buNone/>
            </a:pPr>
            <a:endParaRPr lang="ar-SA" sz="3200" dirty="0"/>
          </a:p>
          <a:p>
            <a:pPr marL="0" indent="0">
              <a:buNone/>
            </a:pPr>
            <a:endParaRPr lang="ar-SA" sz="3200" dirty="0"/>
          </a:p>
          <a:p>
            <a:pPr marL="0" indent="0">
              <a:buNone/>
            </a:pPr>
            <a:r>
              <a:rPr lang="ar-SA" sz="3200" dirty="0"/>
              <a:t>   </a:t>
            </a:r>
            <a:r>
              <a:rPr lang="sv-SE" sz="3200" dirty="0"/>
              <a:t>   </a:t>
            </a:r>
            <a:r>
              <a:rPr lang="ar-SA" sz="3200" dirty="0"/>
              <a:t>الإظهار                  الإدغام                    الإقلاب              الإخفاء</a:t>
            </a:r>
          </a:p>
          <a:p>
            <a:pPr marL="0" indent="0">
              <a:buNone/>
            </a:pPr>
            <a:endParaRPr lang="ar-SA" sz="3200" dirty="0"/>
          </a:p>
          <a:p>
            <a:pPr marL="0" indent="0">
              <a:buNone/>
            </a:pPr>
            <a:endParaRPr lang="ar-SA" sz="3200" dirty="0"/>
          </a:p>
        </p:txBody>
      </p:sp>
      <p:pic>
        <p:nvPicPr>
          <p:cNvPr id="12" name="Bildobjekt 11">
            <a:extLst>
              <a:ext uri="{FF2B5EF4-FFF2-40B4-BE49-F238E27FC236}">
                <a16:creationId xmlns:a16="http://schemas.microsoft.com/office/drawing/2014/main" id="{FB654B85-EA5F-4C03-AC58-618E60AD6AF8}"/>
              </a:ext>
            </a:extLst>
          </p:cNvPr>
          <p:cNvPicPr>
            <a:picLocks noChangeAspect="1"/>
          </p:cNvPicPr>
          <p:nvPr/>
        </p:nvPicPr>
        <p:blipFill>
          <a:blip r:embed="rId2"/>
          <a:stretch>
            <a:fillRect/>
          </a:stretch>
        </p:blipFill>
        <p:spPr>
          <a:xfrm>
            <a:off x="3324224" y="2284921"/>
            <a:ext cx="4924983" cy="1026039"/>
          </a:xfrm>
          <a:prstGeom prst="rect">
            <a:avLst/>
          </a:prstGeom>
          <a:solidFill>
            <a:schemeClr val="tx1"/>
          </a:solidFill>
          <a:ln w="28575">
            <a:solidFill>
              <a:schemeClr val="bg1"/>
            </a:solidFill>
          </a:ln>
        </p:spPr>
      </p:pic>
      <p:cxnSp>
        <p:nvCxnSpPr>
          <p:cNvPr id="18" name="Rak koppling 17">
            <a:extLst>
              <a:ext uri="{FF2B5EF4-FFF2-40B4-BE49-F238E27FC236}">
                <a16:creationId xmlns:a16="http://schemas.microsoft.com/office/drawing/2014/main" id="{EFC0509A-620D-41C0-AE6F-AAFFCB090365}"/>
              </a:ext>
            </a:extLst>
          </p:cNvPr>
          <p:cNvCxnSpPr>
            <a:cxnSpLocks/>
          </p:cNvCxnSpPr>
          <p:nvPr/>
        </p:nvCxnSpPr>
        <p:spPr>
          <a:xfrm>
            <a:off x="1592737" y="3310960"/>
            <a:ext cx="8694152"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Rak pilkoppling 21">
            <a:extLst>
              <a:ext uri="{FF2B5EF4-FFF2-40B4-BE49-F238E27FC236}">
                <a16:creationId xmlns:a16="http://schemas.microsoft.com/office/drawing/2014/main" id="{04433686-70A5-426A-8F81-6C5BB3754493}"/>
              </a:ext>
            </a:extLst>
          </p:cNvPr>
          <p:cNvCxnSpPr>
            <a:cxnSpLocks/>
          </p:cNvCxnSpPr>
          <p:nvPr/>
        </p:nvCxnSpPr>
        <p:spPr>
          <a:xfrm>
            <a:off x="1592737" y="3310960"/>
            <a:ext cx="0" cy="9715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4" name="Rak pilkoppling 23">
            <a:extLst>
              <a:ext uri="{FF2B5EF4-FFF2-40B4-BE49-F238E27FC236}">
                <a16:creationId xmlns:a16="http://schemas.microsoft.com/office/drawing/2014/main" id="{D4E45E70-A566-409D-BD9B-A5EB0347F705}"/>
              </a:ext>
            </a:extLst>
          </p:cNvPr>
          <p:cNvCxnSpPr>
            <a:cxnSpLocks/>
          </p:cNvCxnSpPr>
          <p:nvPr/>
        </p:nvCxnSpPr>
        <p:spPr>
          <a:xfrm flipH="1">
            <a:off x="10277778" y="3310960"/>
            <a:ext cx="9111" cy="9715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Rak pilkoppling 24">
            <a:extLst>
              <a:ext uri="{FF2B5EF4-FFF2-40B4-BE49-F238E27FC236}">
                <a16:creationId xmlns:a16="http://schemas.microsoft.com/office/drawing/2014/main" id="{3CE13A8C-6977-46A0-877C-DBF34B8CD3C8}"/>
              </a:ext>
            </a:extLst>
          </p:cNvPr>
          <p:cNvCxnSpPr>
            <a:cxnSpLocks/>
          </p:cNvCxnSpPr>
          <p:nvPr/>
        </p:nvCxnSpPr>
        <p:spPr>
          <a:xfrm>
            <a:off x="4097812" y="3429000"/>
            <a:ext cx="0" cy="85351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Rak pilkoppling 25">
            <a:extLst>
              <a:ext uri="{FF2B5EF4-FFF2-40B4-BE49-F238E27FC236}">
                <a16:creationId xmlns:a16="http://schemas.microsoft.com/office/drawing/2014/main" id="{37F1EFC7-A733-4707-9F8C-F474FBC989DF}"/>
              </a:ext>
            </a:extLst>
          </p:cNvPr>
          <p:cNvCxnSpPr>
            <a:cxnSpLocks/>
          </p:cNvCxnSpPr>
          <p:nvPr/>
        </p:nvCxnSpPr>
        <p:spPr>
          <a:xfrm>
            <a:off x="7298212" y="3429000"/>
            <a:ext cx="0" cy="85351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6" name="Ellips 45">
            <a:extLst>
              <a:ext uri="{FF2B5EF4-FFF2-40B4-BE49-F238E27FC236}">
                <a16:creationId xmlns:a16="http://schemas.microsoft.com/office/drawing/2014/main" id="{C9C06A9C-B540-4143-936B-6510B0EC5E67}"/>
              </a:ext>
            </a:extLst>
          </p:cNvPr>
          <p:cNvSpPr/>
          <p:nvPr/>
        </p:nvSpPr>
        <p:spPr>
          <a:xfrm>
            <a:off x="9852465" y="5041615"/>
            <a:ext cx="607050" cy="566736"/>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خ</a:t>
            </a:r>
            <a:endParaRPr kumimoji="0" lang="sv-SE"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47" name="Ellips 46">
            <a:extLst>
              <a:ext uri="{FF2B5EF4-FFF2-40B4-BE49-F238E27FC236}">
                <a16:creationId xmlns:a16="http://schemas.microsoft.com/office/drawing/2014/main" id="{61396C87-0D62-485B-9E59-0C9F6151A2EA}"/>
              </a:ext>
            </a:extLst>
          </p:cNvPr>
          <p:cNvSpPr/>
          <p:nvPr/>
        </p:nvSpPr>
        <p:spPr>
          <a:xfrm>
            <a:off x="10699480" y="5760295"/>
            <a:ext cx="607050" cy="566736"/>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غ</a:t>
            </a:r>
            <a:endParaRPr kumimoji="0" lang="sv-SE"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48" name="Ellips 47">
            <a:extLst>
              <a:ext uri="{FF2B5EF4-FFF2-40B4-BE49-F238E27FC236}">
                <a16:creationId xmlns:a16="http://schemas.microsoft.com/office/drawing/2014/main" id="{38BA1C42-1AC0-4983-A7D2-24D10ADE57C9}"/>
              </a:ext>
            </a:extLst>
          </p:cNvPr>
          <p:cNvSpPr/>
          <p:nvPr/>
        </p:nvSpPr>
        <p:spPr>
          <a:xfrm>
            <a:off x="9040905" y="5048248"/>
            <a:ext cx="607050" cy="566736"/>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ع</a:t>
            </a:r>
            <a:endParaRPr kumimoji="0" lang="sv-SE"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49" name="Ellips 48">
            <a:extLst>
              <a:ext uri="{FF2B5EF4-FFF2-40B4-BE49-F238E27FC236}">
                <a16:creationId xmlns:a16="http://schemas.microsoft.com/office/drawing/2014/main" id="{26BAFC51-FBA6-46A6-ACDC-29907DEBD711}"/>
              </a:ext>
            </a:extLst>
          </p:cNvPr>
          <p:cNvSpPr/>
          <p:nvPr/>
        </p:nvSpPr>
        <p:spPr>
          <a:xfrm>
            <a:off x="9040905" y="5764547"/>
            <a:ext cx="607050" cy="566736"/>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ھ</a:t>
            </a:r>
            <a:endParaRPr kumimoji="0" lang="sv-SE"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0" name="Ellips 49">
            <a:extLst>
              <a:ext uri="{FF2B5EF4-FFF2-40B4-BE49-F238E27FC236}">
                <a16:creationId xmlns:a16="http://schemas.microsoft.com/office/drawing/2014/main" id="{644A0CAC-432B-4702-9941-8C7DC84FDC55}"/>
              </a:ext>
            </a:extLst>
          </p:cNvPr>
          <p:cNvSpPr/>
          <p:nvPr/>
        </p:nvSpPr>
        <p:spPr>
          <a:xfrm>
            <a:off x="9852465" y="5760295"/>
            <a:ext cx="607050" cy="566736"/>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ء</a:t>
            </a:r>
            <a:endParaRPr kumimoji="0" lang="sv-SE"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1" name="Ellips 50">
            <a:extLst>
              <a:ext uri="{FF2B5EF4-FFF2-40B4-BE49-F238E27FC236}">
                <a16:creationId xmlns:a16="http://schemas.microsoft.com/office/drawing/2014/main" id="{F7876CE4-C1C8-4C5F-A0BD-F4ABE3055797}"/>
              </a:ext>
            </a:extLst>
          </p:cNvPr>
          <p:cNvSpPr/>
          <p:nvPr/>
        </p:nvSpPr>
        <p:spPr>
          <a:xfrm>
            <a:off x="6452220" y="5048248"/>
            <a:ext cx="1691983" cy="853510"/>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يَرْمُلُوْن</a:t>
            </a:r>
            <a:endParaRPr kumimoji="0" lang="sv-SE"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2" name="Ellips 51">
            <a:extLst>
              <a:ext uri="{FF2B5EF4-FFF2-40B4-BE49-F238E27FC236}">
                <a16:creationId xmlns:a16="http://schemas.microsoft.com/office/drawing/2014/main" id="{BA5ECAD4-CA94-4BE7-8320-14458BF9F0CA}"/>
              </a:ext>
            </a:extLst>
          </p:cNvPr>
          <p:cNvSpPr/>
          <p:nvPr/>
        </p:nvSpPr>
        <p:spPr>
          <a:xfrm>
            <a:off x="3794287" y="5150067"/>
            <a:ext cx="607050" cy="566736"/>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ب</a:t>
            </a:r>
            <a:endParaRPr kumimoji="0" lang="sv-SE"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3" name="Ellips 52">
            <a:extLst>
              <a:ext uri="{FF2B5EF4-FFF2-40B4-BE49-F238E27FC236}">
                <a16:creationId xmlns:a16="http://schemas.microsoft.com/office/drawing/2014/main" id="{D3362DCF-8B1F-48F2-B5C0-88AF425A6AC2}"/>
              </a:ext>
            </a:extLst>
          </p:cNvPr>
          <p:cNvSpPr/>
          <p:nvPr/>
        </p:nvSpPr>
        <p:spPr>
          <a:xfrm>
            <a:off x="698275" y="4905376"/>
            <a:ext cx="1978247" cy="996383"/>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بَقِيَّةُ الحُروف</a:t>
            </a:r>
            <a:endParaRPr kumimoji="0" lang="sv-SE" sz="2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55" name="Bildobjekt 54">
            <a:extLst>
              <a:ext uri="{FF2B5EF4-FFF2-40B4-BE49-F238E27FC236}">
                <a16:creationId xmlns:a16="http://schemas.microsoft.com/office/drawing/2014/main" id="{709C3B37-8D8B-429C-AF4D-F38A14906CDD}"/>
              </a:ext>
            </a:extLst>
          </p:cNvPr>
          <p:cNvPicPr>
            <a:picLocks noChangeAspect="1"/>
          </p:cNvPicPr>
          <p:nvPr/>
        </p:nvPicPr>
        <p:blipFill>
          <a:blip r:embed="rId3"/>
          <a:stretch>
            <a:fillRect/>
          </a:stretch>
        </p:blipFill>
        <p:spPr>
          <a:xfrm>
            <a:off x="985474" y="5870671"/>
            <a:ext cx="1579001" cy="938865"/>
          </a:xfrm>
          <a:prstGeom prst="rect">
            <a:avLst/>
          </a:prstGeom>
        </p:spPr>
      </p:pic>
      <p:sp>
        <p:nvSpPr>
          <p:cNvPr id="20" name="Ellips 19">
            <a:extLst>
              <a:ext uri="{FF2B5EF4-FFF2-40B4-BE49-F238E27FC236}">
                <a16:creationId xmlns:a16="http://schemas.microsoft.com/office/drawing/2014/main" id="{8B04EA4F-1BBE-475A-8429-5BA0C0AEAC7C}"/>
              </a:ext>
            </a:extLst>
          </p:cNvPr>
          <p:cNvSpPr/>
          <p:nvPr/>
        </p:nvSpPr>
        <p:spPr>
          <a:xfrm>
            <a:off x="10657277" y="5041615"/>
            <a:ext cx="607050" cy="566736"/>
          </a:xfrm>
          <a:prstGeom prst="ellipse">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ح</a:t>
            </a:r>
            <a:endParaRPr kumimoji="0" lang="sv-SE"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07672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58B490-4344-458D-9A2D-6192218BB262}"/>
              </a:ext>
            </a:extLst>
          </p:cNvPr>
          <p:cNvSpPr>
            <a:spLocks noGrp="1"/>
          </p:cNvSpPr>
          <p:nvPr>
            <p:ph type="ctrTitle"/>
          </p:nvPr>
        </p:nvSpPr>
        <p:spPr/>
        <p:txBody>
          <a:bodyPr/>
          <a:lstStyle/>
          <a:p>
            <a:r>
              <a:rPr lang="sv-SE" dirty="0"/>
              <a:t>Lektion 23</a:t>
            </a:r>
          </a:p>
        </p:txBody>
      </p:sp>
      <p:sp>
        <p:nvSpPr>
          <p:cNvPr id="3" name="Underrubrik 2">
            <a:extLst>
              <a:ext uri="{FF2B5EF4-FFF2-40B4-BE49-F238E27FC236}">
                <a16:creationId xmlns:a16="http://schemas.microsoft.com/office/drawing/2014/main" id="{665FFE98-8ADE-4435-B96F-DBC3683E9B2F}"/>
              </a:ext>
            </a:extLst>
          </p:cNvPr>
          <p:cNvSpPr>
            <a:spLocks noGrp="1"/>
          </p:cNvSpPr>
          <p:nvPr>
            <p:ph type="subTitle" idx="1"/>
          </p:nvPr>
        </p:nvSpPr>
        <p:spPr>
          <a:xfrm>
            <a:off x="870822" y="4403564"/>
            <a:ext cx="8144134" cy="1117687"/>
          </a:xfrm>
        </p:spPr>
        <p:txBody>
          <a:bodyPr>
            <a:normAutofit fontScale="92500" lnSpcReduction="20000"/>
          </a:bodyPr>
          <a:lstStyle/>
          <a:p>
            <a:r>
              <a:rPr lang="sv-SE" dirty="0"/>
              <a:t>Miim saakinah</a:t>
            </a:r>
          </a:p>
          <a:p>
            <a:r>
              <a:rPr lang="ar-SA" sz="3000" dirty="0"/>
              <a:t>مْ</a:t>
            </a:r>
            <a:endParaRPr lang="sv-SE" sz="3000" dirty="0"/>
          </a:p>
          <a:p>
            <a:r>
              <a:rPr lang="sv-SE" dirty="0"/>
              <a:t>156-158</a:t>
            </a:r>
          </a:p>
        </p:txBody>
      </p:sp>
      <p:sp>
        <p:nvSpPr>
          <p:cNvPr id="4" name="Platshållare för bildnummer 3">
            <a:extLst>
              <a:ext uri="{FF2B5EF4-FFF2-40B4-BE49-F238E27FC236}">
                <a16:creationId xmlns:a16="http://schemas.microsoft.com/office/drawing/2014/main" id="{57FE14A3-8E92-4BDF-A50C-780F90287D9C}"/>
              </a:ext>
            </a:extLst>
          </p:cNvPr>
          <p:cNvSpPr>
            <a:spLocks noGrp="1"/>
          </p:cNvSpPr>
          <p:nvPr>
            <p:ph type="sldNum" sz="quarter" idx="12"/>
          </p:nvPr>
        </p:nvSpPr>
        <p:spPr/>
        <p:txBody>
          <a:bodyPr/>
          <a:lstStyle/>
          <a:p>
            <a:fld id="{177D6179-9D4F-9247-ABDE-D082469CF89C}" type="slidenum">
              <a:rPr lang="sv-SE" smtClean="0"/>
              <a:t>85</a:t>
            </a:fld>
            <a:endParaRPr lang="sv-SE"/>
          </a:p>
        </p:txBody>
      </p:sp>
    </p:spTree>
    <p:extLst>
      <p:ext uri="{BB962C8B-B14F-4D97-AF65-F5344CB8AC3E}">
        <p14:creationId xmlns:p14="http://schemas.microsoft.com/office/powerpoint/2010/main" val="1658556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617B958B-DB0F-409E-9F3C-0F8B65FD9DD7}"/>
              </a:ext>
            </a:extLst>
          </p:cNvPr>
          <p:cNvSpPr/>
          <p:nvPr/>
        </p:nvSpPr>
        <p:spPr>
          <a:xfrm>
            <a:off x="285751" y="2943225"/>
            <a:ext cx="10363199" cy="1428750"/>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5F710A3-14DE-4DB3-95C8-2E643E1D0EB1}"/>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7E8296AA-B3F6-46D9-A692-FAEAFDDDC077}"/>
              </a:ext>
            </a:extLst>
          </p:cNvPr>
          <p:cNvSpPr>
            <a:spLocks noGrp="1"/>
          </p:cNvSpPr>
          <p:nvPr>
            <p:ph idx="1"/>
          </p:nvPr>
        </p:nvSpPr>
        <p:spPr>
          <a:xfrm>
            <a:off x="285751" y="2181225"/>
            <a:ext cx="11477624" cy="4419600"/>
          </a:xfrm>
        </p:spPr>
        <p:txBody>
          <a:bodyPr/>
          <a:lstStyle/>
          <a:p>
            <a:pPr marL="0" indent="0">
              <a:buNone/>
            </a:pPr>
            <a:r>
              <a:rPr lang="sv-SE" dirty="0"/>
              <a:t>Detta är vår sista </a:t>
            </a:r>
            <a:r>
              <a:rPr lang="sv-SE" i="1" dirty="0"/>
              <a:t>teoretiska</a:t>
            </a:r>
            <a:r>
              <a:rPr lang="sv-SE" dirty="0"/>
              <a:t> lektion inom </a:t>
            </a:r>
            <a:r>
              <a:rPr lang="sv-SE" dirty="0" err="1"/>
              <a:t>Tajwiidreglerna</a:t>
            </a:r>
            <a:r>
              <a:rPr lang="sv-SE" dirty="0"/>
              <a:t>. Vi har tidigare diskuterat </a:t>
            </a:r>
            <a:r>
              <a:rPr lang="ar-SA" dirty="0"/>
              <a:t>نْ</a:t>
            </a:r>
            <a:r>
              <a:rPr lang="sv-SE" dirty="0"/>
              <a:t> och Tanwiin. Nu ska vi prata om </a:t>
            </a:r>
            <a:r>
              <a:rPr lang="ar-SA" dirty="0"/>
              <a:t>مْ</a:t>
            </a:r>
            <a:r>
              <a:rPr lang="sv-SE" dirty="0"/>
              <a:t>, som har tre regler inom Tajwiid:</a:t>
            </a:r>
          </a:p>
          <a:p>
            <a:pPr marL="457200" indent="-457200">
              <a:buAutoNum type="arabicPeriod"/>
            </a:pPr>
            <a:r>
              <a:rPr lang="sv-SE" i="1" dirty="0"/>
              <a:t>Ikhfaa</a:t>
            </a:r>
            <a:endParaRPr lang="sv-SE" dirty="0"/>
          </a:p>
          <a:p>
            <a:pPr marL="457200" indent="-457200">
              <a:buAutoNum type="arabicPeriod"/>
            </a:pPr>
            <a:r>
              <a:rPr lang="sv-SE" i="1" dirty="0"/>
              <a:t>Idghaam</a:t>
            </a:r>
            <a:r>
              <a:rPr lang="sv-SE" dirty="0"/>
              <a:t> </a:t>
            </a:r>
          </a:p>
          <a:p>
            <a:pPr marL="457200" indent="-457200">
              <a:buAutoNum type="arabicPeriod"/>
            </a:pPr>
            <a:r>
              <a:rPr lang="sv-SE" i="1" dirty="0"/>
              <a:t>Ithhaar</a:t>
            </a:r>
            <a:endParaRPr lang="sv-SE" dirty="0"/>
          </a:p>
          <a:p>
            <a:pPr marL="0" indent="0">
              <a:buNone/>
            </a:pPr>
            <a:endParaRPr lang="sv-SE" dirty="0"/>
          </a:p>
          <a:p>
            <a:pPr marL="0" indent="0">
              <a:buNone/>
            </a:pPr>
            <a:r>
              <a:rPr lang="sv-SE" dirty="0"/>
              <a:t>Eftersom vi redan lärt oss dessa principer och applicerat dem på </a:t>
            </a:r>
            <a:r>
              <a:rPr lang="ar-SA" dirty="0"/>
              <a:t>نْ</a:t>
            </a:r>
            <a:r>
              <a:rPr lang="sv-SE" dirty="0"/>
              <a:t> och Tanwiin, så kommer det vara mycket enklare att applicera dem på </a:t>
            </a:r>
            <a:r>
              <a:rPr lang="ar-SA" dirty="0"/>
              <a:t>مْ</a:t>
            </a:r>
            <a:r>
              <a:rPr lang="sv-SE" dirty="0"/>
              <a:t> eftersom vi redan förstått själva konceptet.</a:t>
            </a:r>
          </a:p>
        </p:txBody>
      </p:sp>
      <p:sp>
        <p:nvSpPr>
          <p:cNvPr id="4" name="Platshållare för bildnummer 3">
            <a:extLst>
              <a:ext uri="{FF2B5EF4-FFF2-40B4-BE49-F238E27FC236}">
                <a16:creationId xmlns:a16="http://schemas.microsoft.com/office/drawing/2014/main" id="{2122E017-0D14-45A3-A316-9F45E27B90D4}"/>
              </a:ext>
            </a:extLst>
          </p:cNvPr>
          <p:cNvSpPr>
            <a:spLocks noGrp="1"/>
          </p:cNvSpPr>
          <p:nvPr>
            <p:ph type="sldNum" sz="quarter" idx="12"/>
          </p:nvPr>
        </p:nvSpPr>
        <p:spPr/>
        <p:txBody>
          <a:bodyPr/>
          <a:lstStyle/>
          <a:p>
            <a:fld id="{177D6179-9D4F-9247-ABDE-D082469CF89C}" type="slidenum">
              <a:rPr lang="sv-SE" smtClean="0"/>
              <a:t>86</a:t>
            </a:fld>
            <a:endParaRPr lang="sv-SE"/>
          </a:p>
        </p:txBody>
      </p:sp>
    </p:spTree>
    <p:extLst>
      <p:ext uri="{BB962C8B-B14F-4D97-AF65-F5344CB8AC3E}">
        <p14:creationId xmlns:p14="http://schemas.microsoft.com/office/powerpoint/2010/main" val="929642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Mim </a:t>
            </a:r>
            <a:r>
              <a:rPr lang="sv-SE" dirty="0" err="1"/>
              <a:t>saakiknah</a:t>
            </a:r>
            <a:r>
              <a:rPr lang="sv-SE" dirty="0"/>
              <a:t> (1)</a:t>
            </a:r>
            <a:br>
              <a:rPr lang="sv-SE" dirty="0"/>
            </a:br>
            <a:r>
              <a:rPr lang="sv-SE" sz="2800" dirty="0"/>
              <a:t>-Ikhfaa</a:t>
            </a:r>
            <a:endParaRPr lang="sv-SE" dirty="0"/>
          </a:p>
        </p:txBody>
      </p:sp>
      <p:sp>
        <p:nvSpPr>
          <p:cNvPr id="3" name="Platshållare för innehåll 2">
            <a:extLst>
              <a:ext uri="{FF2B5EF4-FFF2-40B4-BE49-F238E27FC236}">
                <a16:creationId xmlns:a16="http://schemas.microsoft.com/office/drawing/2014/main" id="{7538D573-036C-4150-B73B-8FBB0442FB91}"/>
              </a:ext>
            </a:extLst>
          </p:cNvPr>
          <p:cNvSpPr>
            <a:spLocks noGrp="1"/>
          </p:cNvSpPr>
          <p:nvPr>
            <p:ph idx="1"/>
          </p:nvPr>
        </p:nvSpPr>
        <p:spPr>
          <a:xfrm>
            <a:off x="276225" y="2152650"/>
            <a:ext cx="11496675" cy="4505325"/>
          </a:xfrm>
        </p:spPr>
        <p:txBody>
          <a:bodyPr/>
          <a:lstStyle/>
          <a:p>
            <a:pPr marL="0" indent="0">
              <a:lnSpc>
                <a:spcPct val="100000"/>
              </a:lnSpc>
              <a:buNone/>
            </a:pPr>
            <a:r>
              <a:rPr lang="sv-SE" sz="2000" dirty="0"/>
              <a:t>1. </a:t>
            </a:r>
            <a:r>
              <a:rPr lang="ar-SA" sz="2000" dirty="0"/>
              <a:t>الإخفاء</a:t>
            </a:r>
            <a:r>
              <a:rPr lang="sv-SE" sz="2000" dirty="0"/>
              <a:t> – </a:t>
            </a:r>
            <a:r>
              <a:rPr lang="sv-SE" sz="2000" b="1" dirty="0"/>
              <a:t>Om</a:t>
            </a:r>
            <a:r>
              <a:rPr lang="sv-SE" sz="2000" dirty="0"/>
              <a:t> det kommer en </a:t>
            </a:r>
            <a:r>
              <a:rPr lang="ar-SA" sz="2000" dirty="0"/>
              <a:t>ب</a:t>
            </a:r>
            <a:r>
              <a:rPr lang="sv-SE" sz="2000" dirty="0"/>
              <a:t> efter </a:t>
            </a:r>
            <a:r>
              <a:rPr lang="ar-SA" sz="2000" dirty="0"/>
              <a:t>مْ</a:t>
            </a:r>
            <a:r>
              <a:rPr lang="sv-SE" sz="2000" dirty="0"/>
              <a:t>, så läser vi denna </a:t>
            </a:r>
            <a:r>
              <a:rPr lang="ar-SA" sz="2000" dirty="0"/>
              <a:t>مْ</a:t>
            </a:r>
            <a:r>
              <a:rPr lang="sv-SE" sz="2000" dirty="0"/>
              <a:t> med Ikhfaa` och </a:t>
            </a:r>
            <a:r>
              <a:rPr lang="sv-SE" sz="2000" b="1" dirty="0" err="1"/>
              <a:t>Ghunnah</a:t>
            </a:r>
            <a:r>
              <a:rPr lang="sv-SE" sz="2000" dirty="0"/>
              <a:t>.</a:t>
            </a:r>
          </a:p>
          <a:p>
            <a:pPr marL="0" indent="0">
              <a:lnSpc>
                <a:spcPct val="100000"/>
              </a:lnSpc>
              <a:buNone/>
            </a:pPr>
            <a:r>
              <a:rPr lang="sv-SE" sz="2000" dirty="0"/>
              <a:t>Vi </a:t>
            </a:r>
            <a:r>
              <a:rPr lang="sv-SE" sz="2000" b="1" dirty="0"/>
              <a:t>döljer</a:t>
            </a:r>
            <a:r>
              <a:rPr lang="sv-SE" sz="2000" i="1" dirty="0"/>
              <a:t> </a:t>
            </a:r>
            <a:r>
              <a:rPr lang="sv-SE" sz="2000" dirty="0"/>
              <a:t>alltså </a:t>
            </a:r>
            <a:r>
              <a:rPr lang="ar-SA" sz="2000" dirty="0"/>
              <a:t>مْ</a:t>
            </a:r>
            <a:endParaRPr lang="sv-SE" sz="2000" dirty="0"/>
          </a:p>
          <a:p>
            <a:pPr>
              <a:lnSpc>
                <a:spcPct val="100000"/>
              </a:lnSpc>
            </a:pPr>
            <a:r>
              <a:rPr lang="sv-SE" sz="2000" dirty="0"/>
              <a:t>Ljudet kommer från al-</a:t>
            </a:r>
            <a:r>
              <a:rPr lang="sv-SE" sz="2000" dirty="0" err="1"/>
              <a:t>Khayshum</a:t>
            </a:r>
            <a:r>
              <a:rPr lang="sv-SE" sz="2000" dirty="0"/>
              <a:t> (</a:t>
            </a:r>
            <a:r>
              <a:rPr lang="sv-SE" sz="2000" b="1" dirty="0" err="1"/>
              <a:t>Ghunnah</a:t>
            </a:r>
            <a:r>
              <a:rPr lang="sv-SE" sz="2000" dirty="0"/>
              <a:t>). Vi ska varken stänga munnen helt eller öppna munnen helt. Vi trycker inte för hårt utan läpparna hålls ihop ”smidigt” och flexibelt. </a:t>
            </a:r>
          </a:p>
          <a:p>
            <a:pPr marL="0" indent="0">
              <a:lnSpc>
                <a:spcPct val="100000"/>
              </a:lnSpc>
              <a:buNone/>
            </a:pPr>
            <a:r>
              <a:rPr lang="sv-SE" sz="2000" dirty="0"/>
              <a:t>I praktiken fungerar detta precis som </a:t>
            </a:r>
            <a:r>
              <a:rPr lang="sv-SE" sz="2000" dirty="0" err="1"/>
              <a:t>Iqlaab</a:t>
            </a:r>
            <a:r>
              <a:rPr lang="sv-SE" sz="2000" dirty="0"/>
              <a:t>, se sida 78.</a:t>
            </a:r>
          </a:p>
          <a:p>
            <a:pPr marL="0" indent="0">
              <a:buNone/>
            </a:pPr>
            <a:endParaRPr lang="sv-SE" dirty="0"/>
          </a:p>
          <a:p>
            <a:endParaRPr lang="sv-SE"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87</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6" name="Bildobjekt 5">
            <a:extLst>
              <a:ext uri="{FF2B5EF4-FFF2-40B4-BE49-F238E27FC236}">
                <a16:creationId xmlns:a16="http://schemas.microsoft.com/office/drawing/2014/main" id="{56FD79F8-3E22-48DB-824B-1AACF307FBA4}"/>
              </a:ext>
            </a:extLst>
          </p:cNvPr>
          <p:cNvPicPr>
            <a:picLocks noChangeAspect="1"/>
          </p:cNvPicPr>
          <p:nvPr/>
        </p:nvPicPr>
        <p:blipFill>
          <a:blip r:embed="rId2"/>
          <a:stretch>
            <a:fillRect/>
          </a:stretch>
        </p:blipFill>
        <p:spPr>
          <a:xfrm>
            <a:off x="4807450" y="5281529"/>
            <a:ext cx="2577100" cy="1186665"/>
          </a:xfrm>
          <a:prstGeom prst="roundRect">
            <a:avLst>
              <a:gd name="adj" fmla="val 4167"/>
            </a:avLst>
          </a:prstGeom>
          <a:solidFill>
            <a:srgbClr val="FFFFFF"/>
          </a:solidFill>
          <a:ln w="19050" cap="sq">
            <a:solidFill>
              <a:schemeClr val="bg1"/>
            </a:solidFill>
            <a:miter lim="800000"/>
          </a:ln>
          <a:effectLst/>
          <a:scene3d>
            <a:camera prst="orthographicFront"/>
            <a:lightRig rig="threePt" dir="t">
              <a:rot lat="0" lon="0" rev="2700000"/>
            </a:lightRig>
          </a:scene3d>
          <a:sp3d>
            <a:bevelT h="38100"/>
            <a:contourClr>
              <a:srgbClr val="C0C0C0"/>
            </a:contourClr>
          </a:sp3d>
        </p:spPr>
      </p:pic>
      <p:sp>
        <p:nvSpPr>
          <p:cNvPr id="7" name="Rektangel: rundade hörn 6">
            <a:extLst>
              <a:ext uri="{FF2B5EF4-FFF2-40B4-BE49-F238E27FC236}">
                <a16:creationId xmlns:a16="http://schemas.microsoft.com/office/drawing/2014/main" id="{ACA233CC-FF53-4305-A1D7-DF8C5AA8C94E}"/>
              </a:ext>
            </a:extLst>
          </p:cNvPr>
          <p:cNvSpPr/>
          <p:nvPr/>
        </p:nvSpPr>
        <p:spPr>
          <a:xfrm>
            <a:off x="8886029" y="4769668"/>
            <a:ext cx="1657892" cy="482077"/>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Symbolen </a:t>
            </a:r>
          </a:p>
        </p:txBody>
      </p:sp>
      <p:pic>
        <p:nvPicPr>
          <p:cNvPr id="9" name="Bildobjekt 8">
            <a:extLst>
              <a:ext uri="{FF2B5EF4-FFF2-40B4-BE49-F238E27FC236}">
                <a16:creationId xmlns:a16="http://schemas.microsoft.com/office/drawing/2014/main" id="{F3E1F0FD-6B8E-4CB4-9C4C-73A580B0BDAA}"/>
              </a:ext>
            </a:extLst>
          </p:cNvPr>
          <p:cNvPicPr>
            <a:picLocks noChangeAspect="1"/>
          </p:cNvPicPr>
          <p:nvPr/>
        </p:nvPicPr>
        <p:blipFill>
          <a:blip r:embed="rId3"/>
          <a:stretch>
            <a:fillRect/>
          </a:stretch>
        </p:blipFill>
        <p:spPr>
          <a:xfrm>
            <a:off x="7834900" y="5570229"/>
            <a:ext cx="3938000" cy="897965"/>
          </a:xfrm>
          <a:prstGeom prst="rect">
            <a:avLst/>
          </a:prstGeom>
          <a:ln w="38100">
            <a:solidFill>
              <a:schemeClr val="bg1"/>
            </a:solidFill>
          </a:ln>
        </p:spPr>
      </p:pic>
    </p:spTree>
    <p:extLst>
      <p:ext uri="{BB962C8B-B14F-4D97-AF65-F5344CB8AC3E}">
        <p14:creationId xmlns:p14="http://schemas.microsoft.com/office/powerpoint/2010/main" val="3845813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Mim </a:t>
            </a:r>
            <a:r>
              <a:rPr lang="sv-SE" dirty="0" err="1"/>
              <a:t>saakiknah</a:t>
            </a:r>
            <a:r>
              <a:rPr lang="sv-SE" dirty="0"/>
              <a:t> (2)</a:t>
            </a:r>
            <a:br>
              <a:rPr lang="sv-SE" dirty="0"/>
            </a:br>
            <a:r>
              <a:rPr lang="sv-SE" dirty="0"/>
              <a:t>-</a:t>
            </a:r>
            <a:r>
              <a:rPr lang="sv-SE" sz="2800" dirty="0"/>
              <a:t>Idghaam</a:t>
            </a:r>
            <a:endParaRPr lang="sv-SE" dirty="0"/>
          </a:p>
        </p:txBody>
      </p:sp>
      <p:sp>
        <p:nvSpPr>
          <p:cNvPr id="3" name="Platshållare för innehåll 2">
            <a:extLst>
              <a:ext uri="{FF2B5EF4-FFF2-40B4-BE49-F238E27FC236}">
                <a16:creationId xmlns:a16="http://schemas.microsoft.com/office/drawing/2014/main" id="{7538D573-036C-4150-B73B-8FBB0442FB91}"/>
              </a:ext>
            </a:extLst>
          </p:cNvPr>
          <p:cNvSpPr>
            <a:spLocks noGrp="1"/>
          </p:cNvSpPr>
          <p:nvPr>
            <p:ph idx="1"/>
          </p:nvPr>
        </p:nvSpPr>
        <p:spPr>
          <a:xfrm>
            <a:off x="276225" y="2152650"/>
            <a:ext cx="11496675" cy="4505325"/>
          </a:xfrm>
        </p:spPr>
        <p:txBody>
          <a:bodyPr/>
          <a:lstStyle/>
          <a:p>
            <a:pPr marL="0" indent="0">
              <a:lnSpc>
                <a:spcPct val="100000"/>
              </a:lnSpc>
              <a:buNone/>
            </a:pPr>
            <a:r>
              <a:rPr lang="sv-SE" dirty="0"/>
              <a:t>2. </a:t>
            </a:r>
            <a:r>
              <a:rPr lang="ar-SA" dirty="0"/>
              <a:t>الإدغام</a:t>
            </a:r>
            <a:r>
              <a:rPr lang="sv-SE" dirty="0"/>
              <a:t> – Vi applicerar Idghaam på </a:t>
            </a:r>
            <a:r>
              <a:rPr lang="ar-SA" dirty="0"/>
              <a:t>مْ</a:t>
            </a:r>
            <a:r>
              <a:rPr lang="sv-SE" dirty="0"/>
              <a:t> om bokstaven efter också är en </a:t>
            </a:r>
            <a:r>
              <a:rPr lang="ar-SA" dirty="0"/>
              <a:t>م</a:t>
            </a:r>
            <a:r>
              <a:rPr lang="sv-SE" dirty="0"/>
              <a:t> och slår därför ihop dem.</a:t>
            </a:r>
          </a:p>
          <a:p>
            <a:pPr marL="457200" indent="-457200">
              <a:lnSpc>
                <a:spcPct val="100000"/>
              </a:lnSpc>
              <a:buAutoNum type="arabicPeriod"/>
            </a:pPr>
            <a:endParaRPr lang="sv-SE" sz="2000" dirty="0"/>
          </a:p>
          <a:p>
            <a:pPr marL="457200" indent="-457200">
              <a:lnSpc>
                <a:spcPct val="100000"/>
              </a:lnSpc>
              <a:buAutoNum type="arabicPeriod"/>
            </a:pPr>
            <a:endParaRPr lang="sv-SE" sz="2000" dirty="0"/>
          </a:p>
          <a:p>
            <a:pPr marL="457200" indent="-457200">
              <a:lnSpc>
                <a:spcPct val="100000"/>
              </a:lnSpc>
              <a:buAutoNum type="arabicPeriod"/>
            </a:pPr>
            <a:endParaRPr lang="sv-SE" sz="2000" dirty="0"/>
          </a:p>
          <a:p>
            <a:pPr>
              <a:lnSpc>
                <a:spcPct val="100000"/>
              </a:lnSpc>
            </a:pPr>
            <a:r>
              <a:rPr lang="sv-SE" sz="2000" dirty="0"/>
              <a:t>På den första Miim läser vi en extra lång </a:t>
            </a:r>
            <a:r>
              <a:rPr lang="sv-SE" sz="2000" dirty="0" err="1"/>
              <a:t>Ghunnah</a:t>
            </a:r>
            <a:r>
              <a:rPr lang="sv-SE" sz="2000" dirty="0"/>
              <a:t>, alltså från näsan.</a:t>
            </a:r>
          </a:p>
          <a:p>
            <a:pPr>
              <a:lnSpc>
                <a:spcPct val="100000"/>
              </a:lnSpc>
            </a:pPr>
            <a:r>
              <a:rPr lang="sv-SE" sz="2000" u="sng" dirty="0"/>
              <a:t>Den andra Miim läses normalt utan </a:t>
            </a:r>
            <a:r>
              <a:rPr lang="sv-SE" sz="2000" u="sng" dirty="0" err="1"/>
              <a:t>Ghunnah</a:t>
            </a:r>
            <a:r>
              <a:rPr lang="sv-SE" sz="2000" u="sng" dirty="0"/>
              <a:t>, alltså endast med munnen.</a:t>
            </a:r>
          </a:p>
          <a:p>
            <a:pPr>
              <a:lnSpc>
                <a:spcPct val="100000"/>
              </a:lnSpc>
            </a:pPr>
            <a:endParaRPr lang="sv-SE" sz="2000" dirty="0"/>
          </a:p>
          <a:p>
            <a:pPr marL="0" indent="0">
              <a:lnSpc>
                <a:spcPct val="100000"/>
              </a:lnSpc>
              <a:buNone/>
            </a:pPr>
            <a:endParaRPr lang="sv-SE" sz="2000" dirty="0"/>
          </a:p>
          <a:p>
            <a:pPr marL="0" indent="0">
              <a:buNone/>
            </a:pPr>
            <a:endParaRPr lang="sv-SE" dirty="0"/>
          </a:p>
          <a:p>
            <a:endParaRPr lang="sv-SE"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88</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ACA233CC-FF53-4305-A1D7-DF8C5AA8C94E}"/>
              </a:ext>
            </a:extLst>
          </p:cNvPr>
          <p:cNvSpPr/>
          <p:nvPr/>
        </p:nvSpPr>
        <p:spPr>
          <a:xfrm>
            <a:off x="9215175" y="4759238"/>
            <a:ext cx="1657892" cy="482077"/>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Symbolen </a:t>
            </a:r>
          </a:p>
        </p:txBody>
      </p:sp>
      <p:pic>
        <p:nvPicPr>
          <p:cNvPr id="8" name="Bildobjekt 7">
            <a:extLst>
              <a:ext uri="{FF2B5EF4-FFF2-40B4-BE49-F238E27FC236}">
                <a16:creationId xmlns:a16="http://schemas.microsoft.com/office/drawing/2014/main" id="{0099EA48-B315-448E-9BAB-4BD255870521}"/>
              </a:ext>
            </a:extLst>
          </p:cNvPr>
          <p:cNvPicPr>
            <a:picLocks noChangeAspect="1"/>
          </p:cNvPicPr>
          <p:nvPr/>
        </p:nvPicPr>
        <p:blipFill>
          <a:blip r:embed="rId2"/>
          <a:stretch>
            <a:fillRect/>
          </a:stretch>
        </p:blipFill>
        <p:spPr>
          <a:xfrm>
            <a:off x="1014413" y="3086419"/>
            <a:ext cx="6310312" cy="866456"/>
          </a:xfrm>
          <a:prstGeom prst="rect">
            <a:avLst/>
          </a:prstGeom>
          <a:ln w="28575">
            <a:solidFill>
              <a:schemeClr val="bg1">
                <a:lumMod val="85000"/>
                <a:lumOff val="15000"/>
              </a:schemeClr>
            </a:solidFill>
          </a:ln>
        </p:spPr>
      </p:pic>
      <p:pic>
        <p:nvPicPr>
          <p:cNvPr id="11" name="Bildobjekt 10">
            <a:extLst>
              <a:ext uri="{FF2B5EF4-FFF2-40B4-BE49-F238E27FC236}">
                <a16:creationId xmlns:a16="http://schemas.microsoft.com/office/drawing/2014/main" id="{76AEE24D-46ED-4CAA-8ED0-6054C5A4E7B3}"/>
              </a:ext>
            </a:extLst>
          </p:cNvPr>
          <p:cNvPicPr>
            <a:picLocks noChangeAspect="1"/>
          </p:cNvPicPr>
          <p:nvPr/>
        </p:nvPicPr>
        <p:blipFill>
          <a:blip r:embed="rId3"/>
          <a:stretch>
            <a:fillRect/>
          </a:stretch>
        </p:blipFill>
        <p:spPr>
          <a:xfrm>
            <a:off x="7572392" y="5400557"/>
            <a:ext cx="4200508" cy="969348"/>
          </a:xfrm>
          <a:prstGeom prst="rect">
            <a:avLst/>
          </a:prstGeom>
          <a:ln w="38100">
            <a:solidFill>
              <a:schemeClr val="bg1">
                <a:lumMod val="85000"/>
                <a:lumOff val="15000"/>
              </a:schemeClr>
            </a:solidFill>
          </a:ln>
        </p:spPr>
      </p:pic>
    </p:spTree>
    <p:extLst>
      <p:ext uri="{BB962C8B-B14F-4D97-AF65-F5344CB8AC3E}">
        <p14:creationId xmlns:p14="http://schemas.microsoft.com/office/powerpoint/2010/main" val="1804548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Mim </a:t>
            </a:r>
            <a:r>
              <a:rPr lang="sv-SE" dirty="0" err="1"/>
              <a:t>saakiknah</a:t>
            </a:r>
            <a:r>
              <a:rPr lang="sv-SE" dirty="0"/>
              <a:t> (3)</a:t>
            </a:r>
            <a:br>
              <a:rPr lang="sv-SE" dirty="0"/>
            </a:br>
            <a:r>
              <a:rPr lang="sv-SE" dirty="0"/>
              <a:t>-</a:t>
            </a:r>
            <a:r>
              <a:rPr lang="sv-SE" sz="2800" dirty="0"/>
              <a:t>Ithhaar</a:t>
            </a:r>
            <a:endParaRPr lang="sv-SE" dirty="0"/>
          </a:p>
        </p:txBody>
      </p:sp>
      <p:sp>
        <p:nvSpPr>
          <p:cNvPr id="3" name="Platshållare för innehåll 2">
            <a:extLst>
              <a:ext uri="{FF2B5EF4-FFF2-40B4-BE49-F238E27FC236}">
                <a16:creationId xmlns:a16="http://schemas.microsoft.com/office/drawing/2014/main" id="{7538D573-036C-4150-B73B-8FBB0442FB91}"/>
              </a:ext>
            </a:extLst>
          </p:cNvPr>
          <p:cNvSpPr>
            <a:spLocks noGrp="1"/>
          </p:cNvSpPr>
          <p:nvPr>
            <p:ph idx="1"/>
          </p:nvPr>
        </p:nvSpPr>
        <p:spPr>
          <a:xfrm>
            <a:off x="276225" y="2152650"/>
            <a:ext cx="11496675" cy="4505325"/>
          </a:xfrm>
        </p:spPr>
        <p:txBody>
          <a:bodyPr/>
          <a:lstStyle/>
          <a:p>
            <a:pPr marL="0" indent="0">
              <a:lnSpc>
                <a:spcPct val="100000"/>
              </a:lnSpc>
              <a:buNone/>
            </a:pPr>
            <a:r>
              <a:rPr lang="sv-SE" sz="2000" dirty="0"/>
              <a:t>3. </a:t>
            </a:r>
            <a:r>
              <a:rPr lang="ar-SA" sz="2000" dirty="0"/>
              <a:t>الإظهار</a:t>
            </a:r>
            <a:r>
              <a:rPr lang="sv-SE" sz="2000" dirty="0"/>
              <a:t> – Detta gör vi om bokstaven efter </a:t>
            </a:r>
            <a:r>
              <a:rPr lang="ar-SA" sz="2000" dirty="0"/>
              <a:t>م</a:t>
            </a:r>
            <a:r>
              <a:rPr lang="sv-SE" sz="2000" dirty="0"/>
              <a:t> varken är </a:t>
            </a:r>
            <a:r>
              <a:rPr lang="ar-SA" sz="2000" dirty="0"/>
              <a:t>ب</a:t>
            </a:r>
            <a:r>
              <a:rPr lang="sv-SE" sz="2000" dirty="0"/>
              <a:t> eller </a:t>
            </a:r>
            <a:r>
              <a:rPr lang="ar-SA" sz="2000" dirty="0"/>
              <a:t>م</a:t>
            </a:r>
            <a:r>
              <a:rPr lang="sv-SE" sz="2000" dirty="0"/>
              <a:t>. Med andra ord, så gäller det resterande bokstäver förutom dessa två ovanstående.</a:t>
            </a:r>
          </a:p>
          <a:p>
            <a:pPr marL="0" indent="0">
              <a:lnSpc>
                <a:spcPct val="100000"/>
              </a:lnSpc>
              <a:buNone/>
            </a:pPr>
            <a:endParaRPr lang="sv-SE" sz="2000" dirty="0"/>
          </a:p>
          <a:p>
            <a:pPr marL="0" indent="0">
              <a:lnSpc>
                <a:spcPct val="100000"/>
              </a:lnSpc>
              <a:buNone/>
            </a:pPr>
            <a:endParaRPr lang="sv-SE" sz="2000" dirty="0"/>
          </a:p>
          <a:p>
            <a:pPr marL="0" indent="0">
              <a:lnSpc>
                <a:spcPct val="100000"/>
              </a:lnSpc>
              <a:buNone/>
            </a:pPr>
            <a:r>
              <a:rPr lang="sv-SE" sz="2000" dirty="0"/>
              <a:t> </a:t>
            </a:r>
          </a:p>
          <a:p>
            <a:pPr>
              <a:lnSpc>
                <a:spcPct val="100000"/>
              </a:lnSpc>
            </a:pPr>
            <a:endParaRPr lang="sv-SE" sz="2000" dirty="0"/>
          </a:p>
          <a:p>
            <a:pPr marL="0" indent="0">
              <a:lnSpc>
                <a:spcPct val="100000"/>
              </a:lnSpc>
              <a:buNone/>
            </a:pPr>
            <a:endParaRPr lang="sv-SE" sz="2000" dirty="0"/>
          </a:p>
          <a:p>
            <a:pPr marL="0" indent="0">
              <a:buNone/>
            </a:pPr>
            <a:endParaRPr lang="sv-SE"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89</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Rektangel: rundade hörn 6">
            <a:extLst>
              <a:ext uri="{FF2B5EF4-FFF2-40B4-BE49-F238E27FC236}">
                <a16:creationId xmlns:a16="http://schemas.microsoft.com/office/drawing/2014/main" id="{ACA233CC-FF53-4305-A1D7-DF8C5AA8C94E}"/>
              </a:ext>
            </a:extLst>
          </p:cNvPr>
          <p:cNvSpPr/>
          <p:nvPr/>
        </p:nvSpPr>
        <p:spPr>
          <a:xfrm>
            <a:off x="6310050" y="3106277"/>
            <a:ext cx="1657892" cy="482077"/>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Symbolen </a:t>
            </a:r>
          </a:p>
        </p:txBody>
      </p:sp>
      <p:pic>
        <p:nvPicPr>
          <p:cNvPr id="6" name="Bildobjekt 5">
            <a:extLst>
              <a:ext uri="{FF2B5EF4-FFF2-40B4-BE49-F238E27FC236}">
                <a16:creationId xmlns:a16="http://schemas.microsoft.com/office/drawing/2014/main" id="{EEFF835C-1E0E-475D-94B7-79369349A9DA}"/>
              </a:ext>
            </a:extLst>
          </p:cNvPr>
          <p:cNvPicPr>
            <a:picLocks noChangeAspect="1"/>
          </p:cNvPicPr>
          <p:nvPr/>
        </p:nvPicPr>
        <p:blipFill>
          <a:blip r:embed="rId2"/>
          <a:stretch>
            <a:fillRect/>
          </a:stretch>
        </p:blipFill>
        <p:spPr>
          <a:xfrm>
            <a:off x="511837" y="3086844"/>
            <a:ext cx="4048126" cy="1904639"/>
          </a:xfrm>
          <a:prstGeom prst="rect">
            <a:avLst/>
          </a:prstGeom>
          <a:ln w="28575">
            <a:solidFill>
              <a:schemeClr val="bg1">
                <a:lumMod val="85000"/>
                <a:lumOff val="15000"/>
              </a:schemeClr>
            </a:solidFill>
          </a:ln>
        </p:spPr>
      </p:pic>
      <p:pic>
        <p:nvPicPr>
          <p:cNvPr id="10" name="Bildobjekt 9">
            <a:extLst>
              <a:ext uri="{FF2B5EF4-FFF2-40B4-BE49-F238E27FC236}">
                <a16:creationId xmlns:a16="http://schemas.microsoft.com/office/drawing/2014/main" id="{E0A579CD-B695-4966-8755-581779EAFBCB}"/>
              </a:ext>
            </a:extLst>
          </p:cNvPr>
          <p:cNvPicPr>
            <a:picLocks noChangeAspect="1"/>
          </p:cNvPicPr>
          <p:nvPr/>
        </p:nvPicPr>
        <p:blipFill>
          <a:blip r:embed="rId3"/>
          <a:stretch>
            <a:fillRect/>
          </a:stretch>
        </p:blipFill>
        <p:spPr>
          <a:xfrm>
            <a:off x="8556317" y="3210333"/>
            <a:ext cx="344664" cy="273964"/>
          </a:xfrm>
          <a:prstGeom prst="rect">
            <a:avLst/>
          </a:prstGeom>
          <a:ln>
            <a:solidFill>
              <a:schemeClr val="bg1">
                <a:lumMod val="85000"/>
                <a:lumOff val="15000"/>
              </a:schemeClr>
            </a:solidFill>
          </a:ln>
        </p:spPr>
      </p:pic>
      <p:pic>
        <p:nvPicPr>
          <p:cNvPr id="13" name="Bildobjekt 12">
            <a:extLst>
              <a:ext uri="{FF2B5EF4-FFF2-40B4-BE49-F238E27FC236}">
                <a16:creationId xmlns:a16="http://schemas.microsoft.com/office/drawing/2014/main" id="{5B5B3902-577C-40AE-BF1E-F649588C5BC9}"/>
              </a:ext>
            </a:extLst>
          </p:cNvPr>
          <p:cNvPicPr>
            <a:picLocks noChangeAspect="1"/>
          </p:cNvPicPr>
          <p:nvPr/>
        </p:nvPicPr>
        <p:blipFill>
          <a:blip r:embed="rId4"/>
          <a:stretch>
            <a:fillRect/>
          </a:stretch>
        </p:blipFill>
        <p:spPr>
          <a:xfrm>
            <a:off x="5135697" y="3759660"/>
            <a:ext cx="4206605" cy="1091279"/>
          </a:xfrm>
          <a:prstGeom prst="rect">
            <a:avLst/>
          </a:prstGeom>
          <a:ln w="28575">
            <a:solidFill>
              <a:schemeClr val="bg1">
                <a:lumMod val="85000"/>
                <a:lumOff val="15000"/>
              </a:schemeClr>
            </a:solidFill>
          </a:ln>
        </p:spPr>
      </p:pic>
    </p:spTree>
    <p:extLst>
      <p:ext uri="{BB962C8B-B14F-4D97-AF65-F5344CB8AC3E}">
        <p14:creationId xmlns:p14="http://schemas.microsoft.com/office/powerpoint/2010/main" val="2517934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18D513-D0A8-40BF-BE9D-4F2CBE416780}"/>
              </a:ext>
            </a:extLst>
          </p:cNvPr>
          <p:cNvSpPr>
            <a:spLocks noGrp="1"/>
          </p:cNvSpPr>
          <p:nvPr>
            <p:ph type="title"/>
          </p:nvPr>
        </p:nvSpPr>
        <p:spPr/>
        <p:txBody>
          <a:bodyPr/>
          <a:lstStyle/>
          <a:p>
            <a:r>
              <a:rPr lang="sv-SE" dirty="0"/>
              <a:t>Allmän information kring arabiska som språk</a:t>
            </a:r>
            <a:br>
              <a:rPr lang="sv-SE" dirty="0"/>
            </a:br>
            <a:r>
              <a:rPr lang="sv-SE" dirty="0"/>
              <a:t>(2b)</a:t>
            </a:r>
          </a:p>
        </p:txBody>
      </p:sp>
      <p:sp>
        <p:nvSpPr>
          <p:cNvPr id="3" name="Platshållare för innehåll 2">
            <a:extLst>
              <a:ext uri="{FF2B5EF4-FFF2-40B4-BE49-F238E27FC236}">
                <a16:creationId xmlns:a16="http://schemas.microsoft.com/office/drawing/2014/main" id="{CF7EB8DE-0806-41E5-B718-C4D30FBEF02C}"/>
              </a:ext>
            </a:extLst>
          </p:cNvPr>
          <p:cNvSpPr>
            <a:spLocks noGrp="1"/>
          </p:cNvSpPr>
          <p:nvPr>
            <p:ph idx="1"/>
          </p:nvPr>
        </p:nvSpPr>
        <p:spPr>
          <a:xfrm>
            <a:off x="285135" y="2172929"/>
            <a:ext cx="11598471" cy="4493342"/>
          </a:xfrm>
        </p:spPr>
        <p:txBody>
          <a:bodyPr>
            <a:normAutofit fontScale="92500" lnSpcReduction="10000"/>
          </a:bodyPr>
          <a:lstStyle/>
          <a:p>
            <a:pPr marL="0" indent="0">
              <a:buNone/>
            </a:pPr>
            <a:r>
              <a:rPr lang="sv-SE" u="sng" dirty="0"/>
              <a:t>Det arabiska språket kan delas in i 3 kategorier</a:t>
            </a:r>
            <a:r>
              <a:rPr lang="sv-SE" dirty="0"/>
              <a:t>: </a:t>
            </a:r>
          </a:p>
          <a:p>
            <a:pPr marL="457200" indent="-457200">
              <a:lnSpc>
                <a:spcPct val="100000"/>
              </a:lnSpc>
              <a:buAutoNum type="arabicPeriod"/>
            </a:pPr>
            <a:r>
              <a:rPr lang="sv-SE" dirty="0">
                <a:solidFill>
                  <a:schemeClr val="bg1"/>
                </a:solidFill>
              </a:rPr>
              <a:t>Klassisk arabiska</a:t>
            </a:r>
            <a:r>
              <a:rPr lang="sv-SE" dirty="0"/>
              <a:t>, även kallad </a:t>
            </a:r>
            <a:r>
              <a:rPr lang="sv-SE" i="1" dirty="0"/>
              <a:t>koranisk</a:t>
            </a:r>
            <a:r>
              <a:rPr lang="sv-SE" dirty="0"/>
              <a:t> </a:t>
            </a:r>
            <a:r>
              <a:rPr lang="sv-SE" i="1" dirty="0"/>
              <a:t>arabiska</a:t>
            </a:r>
            <a:r>
              <a:rPr lang="sv-SE" dirty="0"/>
              <a:t> är språket som återfinns i Koranen, och talas inte riktigt idag. Att studera denna typ av arabiska är oftast kopplat till islamiska ändamål.</a:t>
            </a:r>
          </a:p>
          <a:p>
            <a:pPr marL="457200" indent="-457200">
              <a:lnSpc>
                <a:spcPct val="100000"/>
              </a:lnSpc>
              <a:buAutoNum type="arabicPeriod"/>
            </a:pPr>
            <a:r>
              <a:rPr lang="sv-SE" dirty="0">
                <a:solidFill>
                  <a:schemeClr val="bg1"/>
                </a:solidFill>
              </a:rPr>
              <a:t> </a:t>
            </a:r>
            <a:r>
              <a:rPr lang="sv-SE" i="1" dirty="0" err="1">
                <a:solidFill>
                  <a:schemeClr val="bg1"/>
                </a:solidFill>
              </a:rPr>
              <a:t>Fushah</a:t>
            </a:r>
            <a:r>
              <a:rPr lang="sv-SE" dirty="0">
                <a:solidFill>
                  <a:schemeClr val="bg1"/>
                </a:solidFill>
              </a:rPr>
              <a:t> </a:t>
            </a:r>
            <a:r>
              <a:rPr lang="sv-SE" dirty="0"/>
              <a:t>är det officiella språket i arabländerna, och det som lärs ut i skolorna. Denna typ är ett verktyg för att kunna kommunicera med alla typer av arabisktalande folkslag, men används främst i professionella sammanhang t.ex. nyheter, fredagspredikan, skolböcker etc. </a:t>
            </a:r>
          </a:p>
          <a:p>
            <a:pPr marL="457200" indent="-457200">
              <a:lnSpc>
                <a:spcPct val="100000"/>
              </a:lnSpc>
              <a:buAutoNum type="arabicPeriod"/>
            </a:pPr>
            <a:r>
              <a:rPr lang="sv-SE" dirty="0">
                <a:solidFill>
                  <a:schemeClr val="bg1"/>
                </a:solidFill>
              </a:rPr>
              <a:t>Dialekt</a:t>
            </a:r>
            <a:r>
              <a:rPr lang="sv-SE" dirty="0"/>
              <a:t> (</a:t>
            </a:r>
            <a:r>
              <a:rPr lang="sv-SE" dirty="0" err="1"/>
              <a:t>Lahjah</a:t>
            </a:r>
            <a:r>
              <a:rPr lang="sv-SE" dirty="0"/>
              <a:t>) är det ”vanligt” folk talar, och skiljer sig beroende på land, och region. Det är just detta som vi brukar kalla för ”marockanska” eller ”irakiska” etc. Ibland kan dialekterna vara väldigt distanserade från ursprungsarabiskan att folk med annan dialekt knappt förstår vad som sägs. Andra dialekter är närmare </a:t>
            </a:r>
            <a:r>
              <a:rPr lang="sv-SE" dirty="0" err="1"/>
              <a:t>Fushah</a:t>
            </a:r>
            <a:r>
              <a:rPr lang="sv-SE" dirty="0"/>
              <a:t>, och därmed enklare att begripa.</a:t>
            </a:r>
          </a:p>
          <a:p>
            <a:pPr marL="457200" indent="-457200">
              <a:buAutoNum type="arabicPeriod"/>
            </a:pPr>
            <a:endParaRPr lang="sv-SE" dirty="0"/>
          </a:p>
          <a:p>
            <a:pPr marL="457200" indent="-457200">
              <a:buAutoNum type="arabicPeriod"/>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1DE4ECD3-A2A5-4F9F-BB12-EB3E72286D41}"/>
              </a:ext>
            </a:extLst>
          </p:cNvPr>
          <p:cNvSpPr>
            <a:spLocks noGrp="1"/>
          </p:cNvSpPr>
          <p:nvPr>
            <p:ph type="sldNum" sz="quarter" idx="12"/>
          </p:nvPr>
        </p:nvSpPr>
        <p:spPr/>
        <p:txBody>
          <a:bodyPr/>
          <a:lstStyle/>
          <a:p>
            <a:fld id="{177D6179-9D4F-9247-ABDE-D082469CF89C}" type="slidenum">
              <a:rPr lang="sv-SE" smtClean="0"/>
              <a:t>9</a:t>
            </a:fld>
            <a:endParaRPr lang="sv-SE"/>
          </a:p>
        </p:txBody>
      </p:sp>
    </p:spTree>
    <p:extLst>
      <p:ext uri="{BB962C8B-B14F-4D97-AF65-F5344CB8AC3E}">
        <p14:creationId xmlns:p14="http://schemas.microsoft.com/office/powerpoint/2010/main" val="2805224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24136AA4-9A51-461C-98A6-97128269B9E4}"/>
              </a:ext>
            </a:extLst>
          </p:cNvPr>
          <p:cNvSpPr>
            <a:spLocks noGrp="1"/>
          </p:cNvSpPr>
          <p:nvPr>
            <p:ph type="ctrTitle"/>
          </p:nvPr>
        </p:nvSpPr>
        <p:spPr/>
        <p:txBody>
          <a:bodyPr/>
          <a:lstStyle/>
          <a:p>
            <a:r>
              <a:rPr lang="sv-SE" dirty="0"/>
              <a:t>Lektion 24</a:t>
            </a:r>
          </a:p>
        </p:txBody>
      </p:sp>
      <p:sp>
        <p:nvSpPr>
          <p:cNvPr id="6" name="Underrubrik 5">
            <a:extLst>
              <a:ext uri="{FF2B5EF4-FFF2-40B4-BE49-F238E27FC236}">
                <a16:creationId xmlns:a16="http://schemas.microsoft.com/office/drawing/2014/main" id="{05E5638B-8EC6-4F22-A968-5CE9C27A32EC}"/>
              </a:ext>
            </a:extLst>
          </p:cNvPr>
          <p:cNvSpPr>
            <a:spLocks noGrp="1"/>
          </p:cNvSpPr>
          <p:nvPr>
            <p:ph type="subTitle" idx="1"/>
          </p:nvPr>
        </p:nvSpPr>
        <p:spPr/>
        <p:txBody>
          <a:bodyPr/>
          <a:lstStyle/>
          <a:p>
            <a:r>
              <a:rPr lang="sv-SE" dirty="0" err="1"/>
              <a:t>Soorato</a:t>
            </a:r>
            <a:r>
              <a:rPr lang="sv-SE" dirty="0"/>
              <a:t> al-</a:t>
            </a:r>
            <a:r>
              <a:rPr lang="sv-SE" dirty="0" err="1"/>
              <a:t>Faatihah</a:t>
            </a:r>
            <a:endParaRPr lang="sv-SE" dirty="0"/>
          </a:p>
          <a:p>
            <a:r>
              <a:rPr lang="sv-SE" sz="1800" dirty="0"/>
              <a:t>(</a:t>
            </a:r>
            <a:r>
              <a:rPr lang="sv-SE" sz="1600" dirty="0"/>
              <a:t>Extramaterial</a:t>
            </a:r>
            <a:r>
              <a:rPr lang="sv-SE" sz="1800" dirty="0"/>
              <a:t>)</a:t>
            </a:r>
          </a:p>
        </p:txBody>
      </p:sp>
      <p:sp>
        <p:nvSpPr>
          <p:cNvPr id="4" name="Platshållare för bildnummer 3">
            <a:extLst>
              <a:ext uri="{FF2B5EF4-FFF2-40B4-BE49-F238E27FC236}">
                <a16:creationId xmlns:a16="http://schemas.microsoft.com/office/drawing/2014/main" id="{A5250A63-D571-4ED7-AD43-91CB14BD66B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90</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47672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40CABC-3AA2-474E-8CDF-AF6FAAAB7D5E}"/>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7538D573-036C-4150-B73B-8FBB0442FB91}"/>
              </a:ext>
            </a:extLst>
          </p:cNvPr>
          <p:cNvSpPr>
            <a:spLocks noGrp="1"/>
          </p:cNvSpPr>
          <p:nvPr>
            <p:ph idx="1"/>
          </p:nvPr>
        </p:nvSpPr>
        <p:spPr>
          <a:xfrm>
            <a:off x="276225" y="2152650"/>
            <a:ext cx="11496675" cy="4505325"/>
          </a:xfrm>
        </p:spPr>
        <p:txBody>
          <a:bodyPr>
            <a:normAutofit fontScale="92500" lnSpcReduction="20000"/>
          </a:bodyPr>
          <a:lstStyle/>
          <a:p>
            <a:pPr marL="0" indent="0">
              <a:lnSpc>
                <a:spcPct val="110000"/>
              </a:lnSpc>
              <a:buNone/>
            </a:pPr>
            <a:r>
              <a:rPr lang="sv-SE" dirty="0"/>
              <a:t>Denna och kommande lektioner är extramaterial utanför kursboken. I denna lektion kommer vi att lära oss </a:t>
            </a:r>
            <a:r>
              <a:rPr lang="sv-SE" dirty="0" err="1"/>
              <a:t>Soorato</a:t>
            </a:r>
            <a:r>
              <a:rPr lang="sv-SE" dirty="0"/>
              <a:t> al-</a:t>
            </a:r>
            <a:r>
              <a:rPr lang="sv-SE" dirty="0" err="1"/>
              <a:t>Faatihah</a:t>
            </a:r>
            <a:r>
              <a:rPr lang="sv-SE" dirty="0"/>
              <a:t> eftersom det är det första och viktigaste kapitlet i Koranen. </a:t>
            </a:r>
            <a:r>
              <a:rPr lang="sv-SE" dirty="0" err="1"/>
              <a:t>Soorato</a:t>
            </a:r>
            <a:r>
              <a:rPr lang="sv-SE" dirty="0"/>
              <a:t> al-</a:t>
            </a:r>
            <a:r>
              <a:rPr lang="sv-SE" dirty="0" err="1"/>
              <a:t>Faatihahs</a:t>
            </a:r>
            <a:r>
              <a:rPr lang="sv-SE" dirty="0"/>
              <a:t> dygder är oräkneliga! Det räcker som dygd för kapitlet att bönen aldrig kan bli korrekt förutom genom att man läser den i varje bönenhet! </a:t>
            </a:r>
          </a:p>
          <a:p>
            <a:pPr marL="0" indent="0">
              <a:lnSpc>
                <a:spcPct val="110000"/>
              </a:lnSpc>
              <a:buNone/>
            </a:pPr>
            <a:endParaRPr lang="sv-SE" dirty="0"/>
          </a:p>
          <a:p>
            <a:pPr marL="0" indent="0">
              <a:lnSpc>
                <a:spcPct val="110000"/>
              </a:lnSpc>
              <a:buNone/>
            </a:pPr>
            <a:r>
              <a:rPr lang="sv-SE" dirty="0">
                <a:solidFill>
                  <a:schemeClr val="bg1"/>
                </a:solidFill>
              </a:rPr>
              <a:t>Trots dess oerhörda betydelse i den vardaglige muslimens liv, så har det försummats kolossalt</a:t>
            </a:r>
            <a:r>
              <a:rPr lang="sv-SE" dirty="0"/>
              <a:t>. </a:t>
            </a:r>
            <a:r>
              <a:rPr lang="sv-SE" u="sng" dirty="0"/>
              <a:t>Många</a:t>
            </a:r>
            <a:r>
              <a:rPr lang="sv-SE" dirty="0"/>
              <a:t> kan inte läsa den korrekt, och uttalar saker och ting fel. I denna lektion kommer vi att lära oss 3 saker:</a:t>
            </a:r>
          </a:p>
          <a:p>
            <a:pPr marL="457200" indent="-457200">
              <a:lnSpc>
                <a:spcPct val="110000"/>
              </a:lnSpc>
              <a:buAutoNum type="arabicPeriod"/>
            </a:pPr>
            <a:r>
              <a:rPr lang="sv-SE" dirty="0"/>
              <a:t>Hur man läser al-</a:t>
            </a:r>
            <a:r>
              <a:rPr lang="sv-SE" dirty="0" err="1"/>
              <a:t>Faatihah</a:t>
            </a:r>
            <a:r>
              <a:rPr lang="sv-SE" dirty="0"/>
              <a:t> korrekt.</a:t>
            </a:r>
          </a:p>
          <a:p>
            <a:pPr marL="457200" indent="-457200">
              <a:lnSpc>
                <a:spcPct val="110000"/>
              </a:lnSpc>
              <a:buAutoNum type="arabicPeriod"/>
            </a:pPr>
            <a:r>
              <a:rPr lang="sv-SE" dirty="0"/>
              <a:t>Några av dem vanligaste felen, som folk gör vid dess läsning.</a:t>
            </a:r>
          </a:p>
          <a:p>
            <a:pPr marL="457200" indent="-457200">
              <a:lnSpc>
                <a:spcPct val="110000"/>
              </a:lnSpc>
              <a:buAutoNum type="arabicPeriod"/>
            </a:pPr>
            <a:r>
              <a:rPr lang="sv-SE" dirty="0"/>
              <a:t>Betydelsen av verserna.</a:t>
            </a:r>
          </a:p>
          <a:p>
            <a:pPr marL="0" indent="0">
              <a:buNone/>
            </a:pPr>
            <a:endParaRPr lang="sv-SE" dirty="0"/>
          </a:p>
        </p:txBody>
      </p:sp>
      <p:sp>
        <p:nvSpPr>
          <p:cNvPr id="4" name="Platshållare för bildnummer 3">
            <a:extLst>
              <a:ext uri="{FF2B5EF4-FFF2-40B4-BE49-F238E27FC236}">
                <a16:creationId xmlns:a16="http://schemas.microsoft.com/office/drawing/2014/main" id="{844C737F-9FD6-4947-8008-DAE68755569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26981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173D7018-7E78-4B30-8B5E-289CDA5D140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pic>
        <p:nvPicPr>
          <p:cNvPr id="6" name="Platshållare för innehåll 5" descr="En bild som visar skärmbild&#10;&#10;Automatiskt genererad beskrivning">
            <a:extLst>
              <a:ext uri="{FF2B5EF4-FFF2-40B4-BE49-F238E27FC236}">
                <a16:creationId xmlns:a16="http://schemas.microsoft.com/office/drawing/2014/main" id="{1BEC9F23-B4CF-4D34-B27E-1281F2846F79}"/>
              </a:ext>
            </a:extLst>
          </p:cNvPr>
          <p:cNvPicPr>
            <a:picLocks noGrp="1" noChangeAspect="1"/>
          </p:cNvPicPr>
          <p:nvPr>
            <p:ph idx="4294967295"/>
          </p:nvPr>
        </p:nvPicPr>
        <p:blipFill>
          <a:blip r:embed="rId2"/>
          <a:stretch>
            <a:fillRect/>
          </a:stretch>
        </p:blipFill>
        <p:spPr>
          <a:xfrm>
            <a:off x="308394" y="400843"/>
            <a:ext cx="8949713" cy="6056313"/>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10" name="Rektangel: rundade hörn 9">
            <a:extLst>
              <a:ext uri="{FF2B5EF4-FFF2-40B4-BE49-F238E27FC236}">
                <a16:creationId xmlns:a16="http://schemas.microsoft.com/office/drawing/2014/main" id="{A3B50F6F-73E2-431A-A074-8FCC7BD8F6D0}"/>
              </a:ext>
            </a:extLst>
          </p:cNvPr>
          <p:cNvSpPr/>
          <p:nvPr/>
        </p:nvSpPr>
        <p:spPr>
          <a:xfrm>
            <a:off x="9377134" y="6104773"/>
            <a:ext cx="2704642" cy="63657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Trebuchet MS" panose="020B0603020202020204"/>
                <a:ea typeface="+mn-ea"/>
                <a:cs typeface="+mn-cs"/>
              </a:rPr>
              <a:t>Översättning tagen från: http://denadlakoranen.se</a:t>
            </a:r>
          </a:p>
        </p:txBody>
      </p:sp>
    </p:spTree>
    <p:extLst>
      <p:ext uri="{BB962C8B-B14F-4D97-AF65-F5344CB8AC3E}">
        <p14:creationId xmlns:p14="http://schemas.microsoft.com/office/powerpoint/2010/main" val="2357483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173D7018-7E78-4B30-8B5E-289CDA5D140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93</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pic>
        <p:nvPicPr>
          <p:cNvPr id="8" name="Platshållare för innehåll 7" descr="En bild som visar skärmbild&#10;&#10;Automatiskt genererad beskrivning">
            <a:extLst>
              <a:ext uri="{FF2B5EF4-FFF2-40B4-BE49-F238E27FC236}">
                <a16:creationId xmlns:a16="http://schemas.microsoft.com/office/drawing/2014/main" id="{5AF7E259-5A91-4E92-A49D-2A56C0F5D794}"/>
              </a:ext>
            </a:extLst>
          </p:cNvPr>
          <p:cNvPicPr>
            <a:picLocks noGrp="1" noChangeAspect="1"/>
          </p:cNvPicPr>
          <p:nvPr>
            <p:ph idx="4294967295"/>
          </p:nvPr>
        </p:nvPicPr>
        <p:blipFill>
          <a:blip r:embed="rId2"/>
          <a:stretch>
            <a:fillRect/>
          </a:stretch>
        </p:blipFill>
        <p:spPr>
          <a:xfrm>
            <a:off x="460794" y="286530"/>
            <a:ext cx="9321381" cy="62849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077185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Al-</a:t>
            </a:r>
            <a:r>
              <a:rPr lang="sv-SE" dirty="0" err="1"/>
              <a:t>Isti`aathah</a:t>
            </a:r>
            <a:endParaRPr lang="sv-SE" dirty="0"/>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fld id="{177D6179-9D4F-9247-ABDE-D082469CF89C}" type="slidenum">
              <a:rPr lang="sv-SE" smtClean="0"/>
              <a:t>94</a:t>
            </a:fld>
            <a:endParaRPr lang="sv-SE"/>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000" dirty="0">
                <a:solidFill>
                  <a:schemeClr val="bg1"/>
                </a:solidFill>
              </a:rPr>
              <a:t>أَعُوذُ بِاللَّهِ مِنَ الشَّيْطانِ الرَّجِيْمِ</a:t>
            </a:r>
            <a:endParaRPr lang="sv-SE" sz="8000" dirty="0">
              <a:solidFill>
                <a:schemeClr val="bg1"/>
              </a:solidFill>
            </a:endParaRPr>
          </a:p>
        </p:txBody>
      </p:sp>
    </p:spTree>
    <p:extLst>
      <p:ext uri="{BB962C8B-B14F-4D97-AF65-F5344CB8AC3E}">
        <p14:creationId xmlns:p14="http://schemas.microsoft.com/office/powerpoint/2010/main" val="180436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Al-</a:t>
            </a:r>
            <a:r>
              <a:rPr lang="sv-SE" dirty="0" err="1"/>
              <a:t>Basmalah</a:t>
            </a:r>
            <a:br>
              <a:rPr lang="ar-SA" dirty="0"/>
            </a:br>
            <a:r>
              <a:rPr lang="sv-SE" dirty="0"/>
              <a:t>Vers 1</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fld id="{177D6179-9D4F-9247-ABDE-D082469CF89C}" type="slidenum">
              <a:rPr lang="sv-SE" smtClean="0"/>
              <a:t>95</a:t>
            </a:fld>
            <a:endParaRPr lang="sv-SE"/>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000">
                <a:solidFill>
                  <a:schemeClr val="bg1"/>
                </a:solidFill>
              </a:rPr>
              <a:t>بِسْمِ اللهِ الرَّحْمنِ الرَّحِيمِ</a:t>
            </a:r>
            <a:endParaRPr lang="sv-SE" sz="8000" dirty="0">
              <a:solidFill>
                <a:schemeClr val="bg1"/>
              </a:solidFill>
            </a:endParaRPr>
          </a:p>
        </p:txBody>
      </p:sp>
    </p:spTree>
    <p:extLst>
      <p:ext uri="{BB962C8B-B14F-4D97-AF65-F5344CB8AC3E}">
        <p14:creationId xmlns:p14="http://schemas.microsoft.com/office/powerpoint/2010/main" val="149291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Vers 2</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fld id="{177D6179-9D4F-9247-ABDE-D082469CF89C}" type="slidenum">
              <a:rPr lang="sv-SE" smtClean="0"/>
              <a:t>96</a:t>
            </a:fld>
            <a:endParaRPr lang="sv-SE"/>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000">
                <a:solidFill>
                  <a:schemeClr val="bg1"/>
                </a:solidFill>
              </a:rPr>
              <a:t>الْحَمْدُ لِلَّهِ رَبِّ الْعَالَمِينَ</a:t>
            </a:r>
            <a:endParaRPr lang="sv-SE" sz="8000" dirty="0">
              <a:solidFill>
                <a:schemeClr val="bg1"/>
              </a:solidFill>
            </a:endParaRPr>
          </a:p>
        </p:txBody>
      </p:sp>
    </p:spTree>
    <p:extLst>
      <p:ext uri="{BB962C8B-B14F-4D97-AF65-F5344CB8AC3E}">
        <p14:creationId xmlns:p14="http://schemas.microsoft.com/office/powerpoint/2010/main" val="12093521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Vers 3</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fld id="{177D6179-9D4F-9247-ABDE-D082469CF89C}" type="slidenum">
              <a:rPr lang="sv-SE" smtClean="0"/>
              <a:t>97</a:t>
            </a:fld>
            <a:endParaRPr lang="sv-SE"/>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000" dirty="0">
              <a:solidFill>
                <a:schemeClr val="bg1"/>
              </a:solidFill>
            </a:endParaRPr>
          </a:p>
          <a:p>
            <a:pPr algn="ctr"/>
            <a:r>
              <a:rPr lang="ar-SA" sz="8000" dirty="0">
                <a:solidFill>
                  <a:schemeClr val="bg1"/>
                </a:solidFill>
              </a:rPr>
              <a:t>الرَّحْمَنِ الرَّحِيمِ</a:t>
            </a:r>
          </a:p>
          <a:p>
            <a:pPr algn="ctr"/>
            <a:endParaRPr lang="ar-SA" sz="8000" dirty="0">
              <a:solidFill>
                <a:schemeClr val="bg1"/>
              </a:solidFill>
            </a:endParaRPr>
          </a:p>
        </p:txBody>
      </p:sp>
    </p:spTree>
    <p:extLst>
      <p:ext uri="{BB962C8B-B14F-4D97-AF65-F5344CB8AC3E}">
        <p14:creationId xmlns:p14="http://schemas.microsoft.com/office/powerpoint/2010/main" val="2087995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Vers 4</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fld id="{177D6179-9D4F-9247-ABDE-D082469CF89C}" type="slidenum">
              <a:rPr lang="sv-SE" smtClean="0"/>
              <a:t>98</a:t>
            </a:fld>
            <a:endParaRPr lang="sv-SE"/>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000" dirty="0">
              <a:solidFill>
                <a:schemeClr val="bg1"/>
              </a:solidFill>
            </a:endParaRPr>
          </a:p>
          <a:p>
            <a:pPr algn="ctr"/>
            <a:r>
              <a:rPr lang="ar-SA" sz="8000" dirty="0">
                <a:solidFill>
                  <a:schemeClr val="bg1"/>
                </a:solidFill>
              </a:rPr>
              <a:t>مَالِكِ يَوْمِ الدِّينِ</a:t>
            </a:r>
          </a:p>
          <a:p>
            <a:pPr algn="ctr"/>
            <a:endParaRPr lang="ar-SA" sz="8000" dirty="0">
              <a:solidFill>
                <a:schemeClr val="bg1"/>
              </a:solidFill>
            </a:endParaRPr>
          </a:p>
        </p:txBody>
      </p:sp>
    </p:spTree>
    <p:extLst>
      <p:ext uri="{BB962C8B-B14F-4D97-AF65-F5344CB8AC3E}">
        <p14:creationId xmlns:p14="http://schemas.microsoft.com/office/powerpoint/2010/main" val="30690216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EB4C469-1B00-4E74-8EDA-51969FBED7DC}"/>
              </a:ext>
            </a:extLst>
          </p:cNvPr>
          <p:cNvSpPr>
            <a:spLocks noGrp="1"/>
          </p:cNvSpPr>
          <p:nvPr>
            <p:ph type="title"/>
          </p:nvPr>
        </p:nvSpPr>
        <p:spPr/>
        <p:txBody>
          <a:bodyPr/>
          <a:lstStyle/>
          <a:p>
            <a:r>
              <a:rPr lang="sv-SE" dirty="0"/>
              <a:t>Vers 5</a:t>
            </a:r>
          </a:p>
        </p:txBody>
      </p:sp>
      <p:sp>
        <p:nvSpPr>
          <p:cNvPr id="5" name="Platshållare för bildnummer 4">
            <a:extLst>
              <a:ext uri="{FF2B5EF4-FFF2-40B4-BE49-F238E27FC236}">
                <a16:creationId xmlns:a16="http://schemas.microsoft.com/office/drawing/2014/main" id="{A4EE1009-FB95-40B5-B550-B23D5320A45B}"/>
              </a:ext>
            </a:extLst>
          </p:cNvPr>
          <p:cNvSpPr>
            <a:spLocks noGrp="1"/>
          </p:cNvSpPr>
          <p:nvPr>
            <p:ph type="sldNum" sz="quarter" idx="12"/>
          </p:nvPr>
        </p:nvSpPr>
        <p:spPr/>
        <p:txBody>
          <a:bodyPr/>
          <a:lstStyle/>
          <a:p>
            <a:fld id="{177D6179-9D4F-9247-ABDE-D082469CF89C}" type="slidenum">
              <a:rPr lang="sv-SE" smtClean="0"/>
              <a:t>99</a:t>
            </a:fld>
            <a:endParaRPr lang="sv-SE"/>
          </a:p>
        </p:txBody>
      </p:sp>
      <p:sp>
        <p:nvSpPr>
          <p:cNvPr id="7" name="Rektangel: rundade hörn 6">
            <a:extLst>
              <a:ext uri="{FF2B5EF4-FFF2-40B4-BE49-F238E27FC236}">
                <a16:creationId xmlns:a16="http://schemas.microsoft.com/office/drawing/2014/main" id="{87A38DE1-46DB-4F83-8901-7C0BAFDA9037}"/>
              </a:ext>
            </a:extLst>
          </p:cNvPr>
          <p:cNvSpPr/>
          <p:nvPr/>
        </p:nvSpPr>
        <p:spPr>
          <a:xfrm>
            <a:off x="885825" y="2543175"/>
            <a:ext cx="10201275" cy="2809875"/>
          </a:xfrm>
          <a:prstGeom prst="roundRect">
            <a:avLst/>
          </a:prstGeom>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000" dirty="0">
              <a:solidFill>
                <a:schemeClr val="bg1"/>
              </a:solidFill>
            </a:endParaRPr>
          </a:p>
          <a:p>
            <a:pPr algn="ctr"/>
            <a:r>
              <a:rPr lang="ar-SA" sz="8000" dirty="0">
                <a:solidFill>
                  <a:schemeClr val="bg1"/>
                </a:solidFill>
              </a:rPr>
              <a:t>إِيَّاكَ نَعْبُدُ وَإِيَّاكَ نَسْتَعِينُ</a:t>
            </a:r>
          </a:p>
          <a:p>
            <a:pPr algn="ctr"/>
            <a:endParaRPr lang="ar-SA" sz="8000" dirty="0">
              <a:solidFill>
                <a:schemeClr val="bg1"/>
              </a:solidFill>
            </a:endParaRPr>
          </a:p>
        </p:txBody>
      </p:sp>
    </p:spTree>
    <p:extLst>
      <p:ext uri="{BB962C8B-B14F-4D97-AF65-F5344CB8AC3E}">
        <p14:creationId xmlns:p14="http://schemas.microsoft.com/office/powerpoint/2010/main" val="3639561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2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Tema2">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ema2" id="{21AD6ED5-7BCB-4790-B805-56582662D634}" vid="{EE83961A-37E0-4241-AA07-5F119F323C40}"/>
    </a:ext>
  </a:extLst>
</a:theme>
</file>

<file path=ppt/theme/theme4.xml><?xml version="1.0" encoding="utf-8"?>
<a:theme xmlns:a="http://schemas.openxmlformats.org/drawingml/2006/main" name="5_Berl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5.xml><?xml version="1.0" encoding="utf-8"?>
<a:theme xmlns:a="http://schemas.openxmlformats.org/drawingml/2006/main" name="6_Berl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6.xml><?xml version="1.0" encoding="utf-8"?>
<a:theme xmlns:a="http://schemas.openxmlformats.org/drawingml/2006/main" name="7_Berl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7.xml><?xml version="1.0" encoding="utf-8"?>
<a:theme xmlns:a="http://schemas.openxmlformats.org/drawingml/2006/main" name="Tema4">
  <a:themeElements>
    <a:clrScheme name="Röd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ema4" id="{32C31DAE-C1A6-41D3-A3DB-A83FAF1689D0}" vid="{5856AA3E-4431-4CC2-96CA-66E329C0F927}"/>
    </a:ext>
  </a:extLst>
</a:theme>
</file>

<file path=ppt/theme/theme8.xml><?xml version="1.0" encoding="utf-8"?>
<a:theme xmlns:a="http://schemas.openxmlformats.org/drawingml/2006/main" name="Tema3">
  <a:themeElements>
    <a:clrScheme name="Grö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ema3" id="{93BDF2C3-7C75-469D-BC6E-84FC6D67AD14}" vid="{AE256CDE-2B8D-4E4F-904B-A834904B0C94}"/>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6EABD49-7FDC-4297-B479-8CC7C40F4F39}">
  <we:reference id="wa104380510" version="1.0.0.3" store="sv-SE" storeType="OMEX"/>
  <we:alternateReferences>
    <we:reference id="wa104380510" version="1.0.0.3" store="WA10438051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Berlin</Template>
  <TotalTime>138828</TotalTime>
  <Words>8449</Words>
  <Application>Microsoft Office PowerPoint</Application>
  <PresentationFormat>Bredbild</PresentationFormat>
  <Paragraphs>1003</Paragraphs>
  <Slides>182</Slides>
  <Notes>9</Notes>
  <HiddenSlides>0</HiddenSlides>
  <MMClips>0</MMClips>
  <ScaleCrop>false</ScaleCrop>
  <HeadingPairs>
    <vt:vector size="6" baseType="variant">
      <vt:variant>
        <vt:lpstr>Använt teckensnitt</vt:lpstr>
      </vt:variant>
      <vt:variant>
        <vt:i4>5</vt:i4>
      </vt:variant>
      <vt:variant>
        <vt:lpstr>Tema</vt:lpstr>
      </vt:variant>
      <vt:variant>
        <vt:i4>8</vt:i4>
      </vt:variant>
      <vt:variant>
        <vt:lpstr>Bildrubriker</vt:lpstr>
      </vt:variant>
      <vt:variant>
        <vt:i4>182</vt:i4>
      </vt:variant>
    </vt:vector>
  </HeadingPairs>
  <TitlesOfParts>
    <vt:vector size="195" baseType="lpstr">
      <vt:lpstr>Aharoni</vt:lpstr>
      <vt:lpstr>Arial</vt:lpstr>
      <vt:lpstr>Calibri</vt:lpstr>
      <vt:lpstr>Trebuchet MS</vt:lpstr>
      <vt:lpstr>Vivaldi</vt:lpstr>
      <vt:lpstr>1_Berlin</vt:lpstr>
      <vt:lpstr>2_Berlin</vt:lpstr>
      <vt:lpstr>Tema2</vt:lpstr>
      <vt:lpstr>5_Berlin</vt:lpstr>
      <vt:lpstr>6_Berlin</vt:lpstr>
      <vt:lpstr>7_Berlin</vt:lpstr>
      <vt:lpstr>Tema4</vt:lpstr>
      <vt:lpstr>Tema3</vt:lpstr>
      <vt:lpstr>   بسم الله الرحمن الرحيم Det arabiska språket -En introduktionskurs</vt:lpstr>
      <vt:lpstr>Förord</vt:lpstr>
      <vt:lpstr>Kursens syfte</vt:lpstr>
      <vt:lpstr>Kursens mål</vt:lpstr>
      <vt:lpstr>Kursens upplägg (1) </vt:lpstr>
      <vt:lpstr>Kursens upplägg (2) </vt:lpstr>
      <vt:lpstr>Allmän information kring arabiska som språk (1)</vt:lpstr>
      <vt:lpstr>Allmän information kring arabiska som språk (2a)</vt:lpstr>
      <vt:lpstr>Allmän information kring arabiska som språk (2b)</vt:lpstr>
      <vt:lpstr>Allmän information kring arabiska som språk (2c)</vt:lpstr>
      <vt:lpstr>Kopplingen mellan islam och arabiska</vt:lpstr>
      <vt:lpstr>Ett personligt råd inför start</vt:lpstr>
      <vt:lpstr>Lektion 1</vt:lpstr>
      <vt:lpstr>Vad lär vi oss här?</vt:lpstr>
      <vt:lpstr>Lektion 2</vt:lpstr>
      <vt:lpstr>Vad lär vi oss här?</vt:lpstr>
      <vt:lpstr>Vokalerna (1) -Harakaat</vt:lpstr>
      <vt:lpstr>Vokalerna (2) -Harakaat</vt:lpstr>
      <vt:lpstr>Vokalerna (3) -Harakaat</vt:lpstr>
      <vt:lpstr>Bokstavens struktur</vt:lpstr>
      <vt:lpstr>Lektion 3</vt:lpstr>
      <vt:lpstr>Vad lär vi oss här?</vt:lpstr>
      <vt:lpstr>Lektion 4</vt:lpstr>
      <vt:lpstr>Vad lär vi oss här?</vt:lpstr>
      <vt:lpstr>Lektion 5</vt:lpstr>
      <vt:lpstr>Vad lär vi oss här?</vt:lpstr>
      <vt:lpstr>Lektion 6</vt:lpstr>
      <vt:lpstr>Vad lär vi oss här?</vt:lpstr>
      <vt:lpstr>Lektion 7</vt:lpstr>
      <vt:lpstr>Vad lär vi oss här?</vt:lpstr>
      <vt:lpstr>Lektion  8</vt:lpstr>
      <vt:lpstr>Vad lär vi oss här?</vt:lpstr>
      <vt:lpstr>Lektion 9</vt:lpstr>
      <vt:lpstr>Vad lär vi oss här?</vt:lpstr>
      <vt:lpstr>Lektion 10</vt:lpstr>
      <vt:lpstr>Vad lär vi oss här?</vt:lpstr>
      <vt:lpstr>Lektion 11</vt:lpstr>
      <vt:lpstr>Vad lär vi oss här?</vt:lpstr>
      <vt:lpstr>Lektion 12</vt:lpstr>
      <vt:lpstr>Vad lär vi oss här?</vt:lpstr>
      <vt:lpstr>Lektion 13</vt:lpstr>
      <vt:lpstr>Vad lär vi oss här?</vt:lpstr>
      <vt:lpstr>Qalqalah (1a)</vt:lpstr>
      <vt:lpstr>Qalqalah (1b)</vt:lpstr>
      <vt:lpstr>Lektion 14</vt:lpstr>
      <vt:lpstr>Vad lär vi oss här?</vt:lpstr>
      <vt:lpstr>Hamzatu al-Wasl och al-Qat`</vt:lpstr>
      <vt:lpstr>Skillnaden mellan Alif och Hamzah</vt:lpstr>
      <vt:lpstr>Lektion 15</vt:lpstr>
      <vt:lpstr>Vad lär vi oss här?</vt:lpstr>
      <vt:lpstr>ال (1) al-</vt:lpstr>
      <vt:lpstr> ال(2) al-</vt:lpstr>
      <vt:lpstr> ال(3) al-</vt:lpstr>
      <vt:lpstr>Sol- och månbokstäverna الحُرُوفُ الشَّمْسِيّةُ والقَمَرِيّةُ </vt:lpstr>
      <vt:lpstr>            Lista över sol- och månbokstäverna</vt:lpstr>
      <vt:lpstr>Lektion 16</vt:lpstr>
      <vt:lpstr>Vad lär vi oss här?</vt:lpstr>
      <vt:lpstr>Lektion 17</vt:lpstr>
      <vt:lpstr>Vad lär vi oss här?</vt:lpstr>
      <vt:lpstr>ة och ت</vt:lpstr>
      <vt:lpstr>Lektion 18</vt:lpstr>
      <vt:lpstr>Vad lär vi oss här?</vt:lpstr>
      <vt:lpstr>Vad lär vi oss här?</vt:lpstr>
      <vt:lpstr>Lektion 19</vt:lpstr>
      <vt:lpstr>Vad lär vi oss här?</vt:lpstr>
      <vt:lpstr>En introduktion inom Tajwiid</vt:lpstr>
      <vt:lpstr>الإظْهار (1) al-Ithhaar</vt:lpstr>
      <vt:lpstr>الإظْهار (2) al-Ithhaar</vt:lpstr>
      <vt:lpstr>الإظْهار (3) al-Ithhaar</vt:lpstr>
      <vt:lpstr>Lektion 20</vt:lpstr>
      <vt:lpstr>Vad lär vi oss här?</vt:lpstr>
      <vt:lpstr> Al-Idghaam (1)</vt:lpstr>
      <vt:lpstr>Al-Idghaam (2) Med Ghunnah</vt:lpstr>
      <vt:lpstr>Al-Idghaam (3) Utan Ghunnah</vt:lpstr>
      <vt:lpstr>Al-Idghaam (4) Symbolen</vt:lpstr>
      <vt:lpstr>Lektion 21</vt:lpstr>
      <vt:lpstr>Vad lär vi oss här?</vt:lpstr>
      <vt:lpstr>Al-Iqlaab eller al-Qalb</vt:lpstr>
      <vt:lpstr>Lektion 22</vt:lpstr>
      <vt:lpstr>Vad lär vi oss här?</vt:lpstr>
      <vt:lpstr>Al-Ikhfaa` (1)</vt:lpstr>
      <vt:lpstr>Al-Ikhfaa` (2)</vt:lpstr>
      <vt:lpstr>Al-Ikhfaa` (3) Fler exempel</vt:lpstr>
      <vt:lpstr>En sammanfattning Bokstäverna</vt:lpstr>
      <vt:lpstr>Lektion 23</vt:lpstr>
      <vt:lpstr>Vad lär vi oss här?</vt:lpstr>
      <vt:lpstr>Mim saakiknah (1) -Ikhfaa</vt:lpstr>
      <vt:lpstr>Mim saakiknah (2) -Idghaam</vt:lpstr>
      <vt:lpstr>Mim saakiknah (3) -Ithhaar</vt:lpstr>
      <vt:lpstr>Lektion 24</vt:lpstr>
      <vt:lpstr>Vad lär vi oss här?</vt:lpstr>
      <vt:lpstr>PowerPoint-presentation</vt:lpstr>
      <vt:lpstr>PowerPoint-presentation</vt:lpstr>
      <vt:lpstr>Al-Isti`aathah</vt:lpstr>
      <vt:lpstr>Al-Basmalah Vers 1</vt:lpstr>
      <vt:lpstr>Vers 2</vt:lpstr>
      <vt:lpstr>Vers 3</vt:lpstr>
      <vt:lpstr>Vers 4</vt:lpstr>
      <vt:lpstr>Vers 5</vt:lpstr>
      <vt:lpstr>Vers 6</vt:lpstr>
      <vt:lpstr>Vers 7a</vt:lpstr>
      <vt:lpstr>Vers 7b</vt:lpstr>
      <vt:lpstr>Lektion 25</vt:lpstr>
      <vt:lpstr>Vad lär vi oss här?</vt:lpstr>
      <vt:lpstr>PowerPoint-presentation</vt:lpstr>
      <vt:lpstr>Vers 1</vt:lpstr>
      <vt:lpstr>Vers 2</vt:lpstr>
      <vt:lpstr>Vers 3</vt:lpstr>
      <vt:lpstr>Vers 4</vt:lpstr>
      <vt:lpstr>PowerPoint-presentation</vt:lpstr>
      <vt:lpstr>Vers 1</vt:lpstr>
      <vt:lpstr>Vers 2</vt:lpstr>
      <vt:lpstr>Vers 3</vt:lpstr>
      <vt:lpstr>Vers 4</vt:lpstr>
      <vt:lpstr>Vers 5</vt:lpstr>
      <vt:lpstr>PowerPoint-presentation</vt:lpstr>
      <vt:lpstr>Vers 1</vt:lpstr>
      <vt:lpstr>Vers 2</vt:lpstr>
      <vt:lpstr>Vers 3</vt:lpstr>
      <vt:lpstr>Vers 4</vt:lpstr>
      <vt:lpstr>Vers 5</vt:lpstr>
      <vt:lpstr>Vers 6</vt:lpstr>
      <vt:lpstr>Lektion 26</vt:lpstr>
      <vt:lpstr>Vad lär vi oss här?</vt:lpstr>
      <vt:lpstr>PowerPoint-presentation</vt:lpstr>
      <vt:lpstr>Ayatu al-Kursi </vt:lpstr>
      <vt:lpstr>Ayatu al-Kursi </vt:lpstr>
      <vt:lpstr>Ayatu al-Kursi </vt:lpstr>
      <vt:lpstr>Ayatu al-Kursi </vt:lpstr>
      <vt:lpstr>Ayatu al-Kursi </vt:lpstr>
      <vt:lpstr>Ayatu al-Kursi </vt:lpstr>
      <vt:lpstr>Ayatu al-Kursi </vt:lpstr>
      <vt:lpstr>Ayatu al-Kursi </vt:lpstr>
      <vt:lpstr>Lektion 27</vt:lpstr>
      <vt:lpstr>Vad lär vi oss här?</vt:lpstr>
      <vt:lpstr>PowerPoint-presentation</vt:lpstr>
      <vt:lpstr>PowerPoint-presentation</vt:lpstr>
      <vt:lpstr>Baqarah 285</vt:lpstr>
      <vt:lpstr>Baqarah 285</vt:lpstr>
      <vt:lpstr>Baqarah 285</vt:lpstr>
      <vt:lpstr>Baqarah 286</vt:lpstr>
      <vt:lpstr>Baqarah 286</vt:lpstr>
      <vt:lpstr>Baqarah 286</vt:lpstr>
      <vt:lpstr>Baqarah 286</vt:lpstr>
      <vt:lpstr>Baqarah 286</vt:lpstr>
      <vt:lpstr>Baqarah 286</vt:lpstr>
      <vt:lpstr>Lektion 28</vt:lpstr>
      <vt:lpstr>Vad lär vi oss här?</vt:lpstr>
      <vt:lpstr>Athaan</vt:lpstr>
      <vt:lpstr>Athaan</vt:lpstr>
      <vt:lpstr>Athaan</vt:lpstr>
      <vt:lpstr>Athaan</vt:lpstr>
      <vt:lpstr>Athaan</vt:lpstr>
      <vt:lpstr>Athaan</vt:lpstr>
      <vt:lpstr>Athaan</vt:lpstr>
      <vt:lpstr>Iqaamah</vt:lpstr>
      <vt:lpstr>Iqaamah</vt:lpstr>
      <vt:lpstr>Iqaamah</vt:lpstr>
      <vt:lpstr>Iqaamah</vt:lpstr>
      <vt:lpstr>Iqaamah</vt:lpstr>
      <vt:lpstr>Iqaamah</vt:lpstr>
      <vt:lpstr>Iqaamah</vt:lpstr>
      <vt:lpstr>Iqaamah</vt:lpstr>
      <vt:lpstr>Lektion 29</vt:lpstr>
      <vt:lpstr>Vad lär vi oss här?</vt:lpstr>
      <vt:lpstr>1. Takbir</vt:lpstr>
      <vt:lpstr>2. Rukoo`</vt:lpstr>
      <vt:lpstr>3. al-Qiyaam min-ar-Rukuu``</vt:lpstr>
      <vt:lpstr>4. al-Woqoof</vt:lpstr>
      <vt:lpstr>5. as-Sojood</vt:lpstr>
      <vt:lpstr>6. al-Joloos bayna as-sajdatayn</vt:lpstr>
      <vt:lpstr>7. Tashahud (1)</vt:lpstr>
      <vt:lpstr>7. Tashahud (1) Översättning</vt:lpstr>
      <vt:lpstr>8. Tashahud (1) + (2)</vt:lpstr>
      <vt:lpstr>8. Tashahud (1) + (2) Översättning</vt:lpstr>
      <vt:lpstr>8. Tasliim</vt:lpstr>
      <vt:lpstr>Lektion 30</vt:lpstr>
      <vt:lpstr>Vad lär vi oss här?</vt:lpstr>
      <vt:lpstr>Slutord</vt:lpstr>
      <vt:lpstr>Slutord</vt:lpstr>
      <vt:lpstr>Råd &amp; tips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Arabiska spåket -En introduktionskurs</dc:title>
  <dc:creator>Moustafa</dc:creator>
  <cp:lastModifiedBy>378053230@stu.iu.edu.sa</cp:lastModifiedBy>
  <cp:revision>346</cp:revision>
  <dcterms:created xsi:type="dcterms:W3CDTF">2019-10-22T18:29:39Z</dcterms:created>
  <dcterms:modified xsi:type="dcterms:W3CDTF">2021-07-17T17:11:14Z</dcterms:modified>
</cp:coreProperties>
</file>