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12.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slideLayouts/slideLayout13.xml" ContentType="application/vnd.openxmlformats-officedocument.presentationml.slideLayout+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1" r:id="rId1"/>
    <p:sldMasterId id="2147483753" r:id="rId2"/>
    <p:sldMasterId id="2147483755" r:id="rId3"/>
    <p:sldMasterId id="2147483757" r:id="rId4"/>
    <p:sldMasterId id="2147483768" r:id="rId5"/>
  </p:sldMasterIdLst>
  <p:notesMasterIdLst>
    <p:notesMasterId r:id="rId32"/>
  </p:notesMasterIdLst>
  <p:sldIdLst>
    <p:sldId id="671" r:id="rId6"/>
    <p:sldId id="666" r:id="rId7"/>
    <p:sldId id="672" r:id="rId8"/>
    <p:sldId id="667" r:id="rId9"/>
    <p:sldId id="673" r:id="rId10"/>
    <p:sldId id="674" r:id="rId11"/>
    <p:sldId id="675" r:id="rId12"/>
    <p:sldId id="676" r:id="rId13"/>
    <p:sldId id="677" r:id="rId14"/>
    <p:sldId id="678" r:id="rId15"/>
    <p:sldId id="681" r:id="rId16"/>
    <p:sldId id="679" r:id="rId17"/>
    <p:sldId id="682" r:id="rId18"/>
    <p:sldId id="680" r:id="rId19"/>
    <p:sldId id="683" r:id="rId20"/>
    <p:sldId id="684" r:id="rId21"/>
    <p:sldId id="685" r:id="rId22"/>
    <p:sldId id="686" r:id="rId23"/>
    <p:sldId id="687" r:id="rId24"/>
    <p:sldId id="688" r:id="rId25"/>
    <p:sldId id="689" r:id="rId26"/>
    <p:sldId id="690" r:id="rId27"/>
    <p:sldId id="691" r:id="rId28"/>
    <p:sldId id="692" r:id="rId29"/>
    <p:sldId id="693" r:id="rId30"/>
    <p:sldId id="877" r:id="rId31"/>
  </p:sldIdLst>
  <p:sldSz cx="12192000" cy="6858000"/>
  <p:notesSz cx="6858000" cy="9144000"/>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Rgs H" initials="NH" lastIdx="1" clrIdx="0">
    <p:extLst>
      <p:ext uri="{19B8F6BF-5375-455C-9EA6-DF929625EA0E}">
        <p15:presenceInfo xmlns:p15="http://schemas.microsoft.com/office/powerpoint/2012/main" userId="b2132a41db11c2b3" providerId="Windows Live"/>
      </p:ext>
    </p:extLst>
  </p:cmAuthor>
  <p:cmAuthor id="2" name="Moustafa" initials="M" lastIdx="1" clrIdx="1">
    <p:extLst>
      <p:ext uri="{19B8F6BF-5375-455C-9EA6-DF929625EA0E}">
        <p15:presenceInfo xmlns:p15="http://schemas.microsoft.com/office/powerpoint/2012/main" userId="Moustafa" providerId="None"/>
      </p:ext>
    </p:extLst>
  </p:cmAuthor>
  <p:cmAuthor id="3" name="مصطفى مصطفى رعد" initials="مصطفى" lastIdx="2" clrIdx="2">
    <p:extLst>
      <p:ext uri="{19B8F6BF-5375-455C-9EA6-DF929625EA0E}">
        <p15:presenceInfo xmlns:p15="http://schemas.microsoft.com/office/powerpoint/2012/main" userId="مصطفى مصطفى رعد"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271B"/>
    <a:srgbClr val="02E3EE"/>
    <a:srgbClr val="DE00CE"/>
    <a:srgbClr val="BC22B1"/>
    <a:srgbClr val="2A51B4"/>
    <a:srgbClr val="90F842"/>
    <a:srgbClr val="FF3B3B"/>
    <a:srgbClr val="C73C09"/>
    <a:srgbClr val="DE0000"/>
    <a:srgbClr val="DB03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0" autoAdjust="0"/>
    <p:restoredTop sz="93252" autoAdjust="0"/>
  </p:normalViewPr>
  <p:slideViewPr>
    <p:cSldViewPr snapToGrid="0">
      <p:cViewPr varScale="1">
        <p:scale>
          <a:sx n="67" d="100"/>
          <a:sy n="67" d="100"/>
        </p:scale>
        <p:origin x="604" y="4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E0B2B6-1A3A-4F3A-903D-34FE43B3DDE6}" type="datetimeFigureOut">
              <a:rPr lang="sv-SE" smtClean="0"/>
              <a:t>2020-11-12</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5B7A1D-40C7-4847-A40B-C126A5E9F872}" type="slidenum">
              <a:rPr lang="sv-SE" smtClean="0"/>
              <a:t>‹#›</a:t>
            </a:fld>
            <a:endParaRPr lang="sv-SE" dirty="0"/>
          </a:p>
        </p:txBody>
      </p:sp>
    </p:spTree>
    <p:extLst>
      <p:ext uri="{BB962C8B-B14F-4D97-AF65-F5344CB8AC3E}">
        <p14:creationId xmlns:p14="http://schemas.microsoft.com/office/powerpoint/2010/main" val="413802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15.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17.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4.xml"/><Relationship Id="rId1" Type="http://schemas.openxmlformats.org/officeDocument/2006/relationships/tags" Target="../tags/tag19.xml"/><Relationship Id="rId5" Type="http://schemas.openxmlformats.org/officeDocument/2006/relationships/image" Target="../media/image3.png"/><Relationship Id="rId4" Type="http://schemas.microsoft.com/office/2007/relationships/hdphoto" Target="../media/hdphoto3.wdp"/></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ags" Target="../tags/tag20.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4.xml"/><Relationship Id="rId1" Type="http://schemas.openxmlformats.org/officeDocument/2006/relationships/tags" Target="../tags/tag2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4.xml"/><Relationship Id="rId1" Type="http://schemas.openxmlformats.org/officeDocument/2006/relationships/tags" Target="../tags/tag2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4.xml"/><Relationship Id="rId1" Type="http://schemas.openxmlformats.org/officeDocument/2006/relationships/tags" Target="../tags/tag23.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4.xml"/><Relationship Id="rId1" Type="http://schemas.openxmlformats.org/officeDocument/2006/relationships/tags" Target="../tags/tag24.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4.xml"/><Relationship Id="rId1" Type="http://schemas.openxmlformats.org/officeDocument/2006/relationships/tags" Target="../tags/tag25.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4.xml"/><Relationship Id="rId1" Type="http://schemas.openxmlformats.org/officeDocument/2006/relationships/tags" Target="../tags/tag26.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ags" Target="../tags/tag27.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4.xml"/><Relationship Id="rId1" Type="http://schemas.openxmlformats.org/officeDocument/2006/relationships/tags" Target="../tags/tag28.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1_Avsnittsrubrik">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lvl1pPr>
              <a:defRPr>
                <a:solidFill>
                  <a:schemeClr val="tx1"/>
                </a:solidFill>
              </a:defRPr>
            </a:lvl1pPr>
          </a:lstStyle>
          <a:p>
            <a:fld id="{F86B7333-0EFB-4465-9B0A-C52501CDCEC4}" type="datetime1">
              <a:rPr lang="sv-SE" smtClean="0"/>
              <a:t>2020-11-12</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sv-SE" dirty="0"/>
          </a:p>
        </p:txBody>
      </p:sp>
      <p:sp>
        <p:nvSpPr>
          <p:cNvPr id="6" name="Slide Number Placeholder 5"/>
          <p:cNvSpPr>
            <a:spLocks noGrp="1"/>
          </p:cNvSpPr>
          <p:nvPr>
            <p:ph type="sldNum" sz="quarter" idx="12"/>
          </p:nvPr>
        </p:nvSpPr>
        <p:spPr>
          <a:xfrm>
            <a:off x="10729455" y="2869895"/>
            <a:ext cx="1154151" cy="1090789"/>
          </a:xfrm>
        </p:spPr>
        <p:txBody>
          <a:bodyPr/>
          <a:lstStyle>
            <a:lvl1pPr>
              <a:defRPr>
                <a:solidFill>
                  <a:schemeClr val="tx1"/>
                </a:solidFill>
              </a:defRPr>
            </a:lvl1p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33991860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F21AC7F0-6C57-464D-8BB7-D207FC5ADCBC}" type="datetime1">
              <a:rPr lang="sv-SE" smtClean="0"/>
              <a:t>2020-11-12</a:t>
            </a:fld>
            <a:endParaRPr lang="sv-SE"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41721375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64C8E46A-1557-4BB1-9F43-37F3207C30EC}" type="datetime1">
              <a:rPr lang="sv-SE" smtClean="0"/>
              <a:t>2020-11-12</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a:xfrm>
            <a:off x="10729455" y="4709925"/>
            <a:ext cx="1154151" cy="1090789"/>
          </a:xfrm>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8381587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1_Avsnittsrubrik">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9E4977-C064-4616-AA2F-8AC1771AE542}" type="datetime1">
              <a:rPr kumimoji="0" lang="sv-SE" sz="105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2020-11-12</a:t>
            </a:fld>
            <a:endParaRPr kumimoji="0" lang="sv-SE" sz="105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a:xfrm>
            <a:off x="10729455" y="2869895"/>
            <a:ext cx="1154151" cy="1090789"/>
          </a:xfrm>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36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15420362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1_Avsnittsrubrik">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9E4977-C064-4616-AA2F-8AC1771AE542}" type="datetime1">
              <a:rPr kumimoji="0" lang="sv-SE" sz="105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2020-11-12</a:t>
            </a:fld>
            <a:endParaRPr kumimoji="0" lang="sv-SE" sz="105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a:xfrm>
            <a:off x="10729455" y="2869895"/>
            <a:ext cx="1154151" cy="1090789"/>
          </a:xfrm>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36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31461898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3">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72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E93187E-9BAA-4ADC-BCBF-EF9DBD5D052C}"/>
              </a:ext>
            </a:extLst>
          </p:cNvPr>
          <p:cNvSpPr>
            <a:spLocks noGrp="1"/>
          </p:cNvSpPr>
          <p:nvPr>
            <p:ph type="body" idx="1"/>
          </p:nvPr>
        </p:nvSpPr>
        <p:spPr>
          <a:xfrm>
            <a:off x="680322" y="4232171"/>
            <a:ext cx="9613860" cy="1704017"/>
          </a:xfrm>
          <a:effectLst/>
        </p:spPr>
        <p:txBody>
          <a:bodyPr>
            <a:normAutofit/>
          </a:bodyPr>
          <a:lstStyle>
            <a:lvl1pPr marL="0" indent="0" algn="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7" name="Picture 6" descr="HD-ShadowShort.png">
            <a:extLst>
              <a:ext uri="{FF2B5EF4-FFF2-40B4-BE49-F238E27FC236}">
                <a16:creationId xmlns:a16="http://schemas.microsoft.com/office/drawing/2014/main" id="{A153EDBB-1E66-4E3B-9800-5F83BF578D1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8" name="Date Placeholder 3">
            <a:extLst>
              <a:ext uri="{FF2B5EF4-FFF2-40B4-BE49-F238E27FC236}">
                <a16:creationId xmlns:a16="http://schemas.microsoft.com/office/drawing/2014/main" id="{1872D369-0971-4F55-B207-01194EAEBB77}"/>
              </a:ext>
            </a:extLst>
          </p:cNvPr>
          <p:cNvSpPr>
            <a:spLocks noGrp="1"/>
          </p:cNvSpPr>
          <p:nvPr>
            <p:ph type="dt" sz="half" idx="10"/>
          </p:nvPr>
        </p:nvSpPr>
        <p:spPr>
          <a:xfrm>
            <a:off x="7550981" y="5936187"/>
            <a:ext cx="2743200" cy="365125"/>
          </a:xfrm>
        </p:spPr>
        <p:txBody>
          <a:bodyPr/>
          <a:lstStyle>
            <a:lvl1pPr>
              <a:defRPr>
                <a:solidFill>
                  <a:schemeClr val="tx1"/>
                </a:solidFill>
              </a:defRPr>
            </a:lvl1pPr>
          </a:lstStyle>
          <a:p>
            <a:fld id="{F86B7333-0EFB-4465-9B0A-C52501CDCEC4}" type="datetime1">
              <a:rPr lang="sv-SE" smtClean="0"/>
              <a:t>2020-11-12</a:t>
            </a:fld>
            <a:endParaRPr lang="sv-SE" dirty="0"/>
          </a:p>
        </p:txBody>
      </p:sp>
      <p:sp>
        <p:nvSpPr>
          <p:cNvPr id="9" name="Footer Placeholder 4">
            <a:extLst>
              <a:ext uri="{FF2B5EF4-FFF2-40B4-BE49-F238E27FC236}">
                <a16:creationId xmlns:a16="http://schemas.microsoft.com/office/drawing/2014/main" id="{FEB2182E-6E35-4595-974B-D93409487559}"/>
              </a:ext>
            </a:extLst>
          </p:cNvPr>
          <p:cNvSpPr>
            <a:spLocks noGrp="1"/>
          </p:cNvSpPr>
          <p:nvPr>
            <p:ph type="ftr" sz="quarter" idx="11"/>
          </p:nvPr>
        </p:nvSpPr>
        <p:spPr>
          <a:xfrm>
            <a:off x="680321" y="5936188"/>
            <a:ext cx="6870660" cy="365125"/>
          </a:xfrm>
        </p:spPr>
        <p:txBody>
          <a:bodyPr/>
          <a:lstStyle>
            <a:lvl1pPr>
              <a:defRPr>
                <a:solidFill>
                  <a:schemeClr val="tx1"/>
                </a:solidFill>
              </a:defRPr>
            </a:lvl1pPr>
          </a:lstStyle>
          <a:p>
            <a:endParaRPr lang="sv-SE" dirty="0"/>
          </a:p>
        </p:txBody>
      </p:sp>
      <p:sp>
        <p:nvSpPr>
          <p:cNvPr id="10" name="Rectangle 9">
            <a:extLst>
              <a:ext uri="{FF2B5EF4-FFF2-40B4-BE49-F238E27FC236}">
                <a16:creationId xmlns:a16="http://schemas.microsoft.com/office/drawing/2014/main" id="{95F3FBDA-B3D2-430B-9C74-D17942D6DFFE}"/>
              </a:ext>
            </a:extLst>
          </p:cNvPr>
          <p:cNvSpPr/>
          <p:nvPr userDrawn="1"/>
        </p:nvSpPr>
        <p:spPr>
          <a:xfrm>
            <a:off x="0" y="2582519"/>
            <a:ext cx="8968085" cy="1660332"/>
          </a:xfrm>
          <a:prstGeom prst="rect">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CA6EDC54-837A-4289-8988-8E6ADCF80A96}"/>
              </a:ext>
            </a:extLst>
          </p:cNvPr>
          <p:cNvSpPr/>
          <p:nvPr userDrawn="1"/>
        </p:nvSpPr>
        <p:spPr>
          <a:xfrm>
            <a:off x="9111715" y="2590078"/>
            <a:ext cx="3077109" cy="1660332"/>
          </a:xfrm>
          <a:prstGeom prst="rect">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itle 1">
            <a:extLst>
              <a:ext uri="{FF2B5EF4-FFF2-40B4-BE49-F238E27FC236}">
                <a16:creationId xmlns:a16="http://schemas.microsoft.com/office/drawing/2014/main" id="{825EA68F-C276-4C52-B4FA-D0A35E8E8791}"/>
              </a:ext>
            </a:extLst>
          </p:cNvPr>
          <p:cNvSpPr>
            <a:spLocks noGrp="1"/>
          </p:cNvSpPr>
          <p:nvPr>
            <p:ph type="ctrTitle"/>
          </p:nvPr>
        </p:nvSpPr>
        <p:spPr>
          <a:xfrm>
            <a:off x="680322" y="2733709"/>
            <a:ext cx="8144134" cy="1373070"/>
          </a:xfrm>
        </p:spPr>
        <p:txBody>
          <a:bodyPr anchor="b">
            <a:noAutofit/>
          </a:bodyPr>
          <a:lstStyle>
            <a:lvl1pPr algn="r">
              <a:defRPr sz="4800"/>
            </a:lvl1pPr>
          </a:lstStyle>
          <a:p>
            <a:r>
              <a:rPr lang="sv-SE"/>
              <a:t>Klicka här för att ändra mall för rubrikformat</a:t>
            </a:r>
            <a:endParaRPr lang="en-US" dirty="0"/>
          </a:p>
        </p:txBody>
      </p:sp>
      <p:sp>
        <p:nvSpPr>
          <p:cNvPr id="13" name="Slide Number Placeholder 5">
            <a:extLst>
              <a:ext uri="{FF2B5EF4-FFF2-40B4-BE49-F238E27FC236}">
                <a16:creationId xmlns:a16="http://schemas.microsoft.com/office/drawing/2014/main" id="{BF43EC1E-8AF3-4373-AE51-893BD413C8EF}"/>
              </a:ext>
            </a:extLst>
          </p:cNvPr>
          <p:cNvSpPr>
            <a:spLocks noGrp="1"/>
          </p:cNvSpPr>
          <p:nvPr>
            <p:ph type="sldNum" sz="quarter" idx="12"/>
          </p:nvPr>
        </p:nvSpPr>
        <p:spPr>
          <a:xfrm>
            <a:off x="9255346" y="2750337"/>
            <a:ext cx="1171888" cy="1356442"/>
          </a:xfrm>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25117758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Avsnittsrubrik">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0322" y="4232171"/>
            <a:ext cx="9613860" cy="1704017"/>
          </a:xfrm>
          <a:effectLst/>
        </p:spPr>
        <p:txBody>
          <a:bodyPr>
            <a:normAutofit/>
          </a:bodyPr>
          <a:lstStyle>
            <a:lvl1pPr marL="0" indent="0" algn="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4" name="Date Placeholder 3"/>
          <p:cNvSpPr>
            <a:spLocks noGrp="1"/>
          </p:cNvSpPr>
          <p:nvPr>
            <p:ph type="dt" sz="half" idx="10"/>
          </p:nvPr>
        </p:nvSpPr>
        <p:spPr/>
        <p:txBody>
          <a:bodyPr/>
          <a:lstStyle>
            <a:lvl1pPr>
              <a:defRPr>
                <a:solidFill>
                  <a:schemeClr val="tx1"/>
                </a:solidFill>
              </a:defRPr>
            </a:lvl1pPr>
          </a:lstStyle>
          <a:p>
            <a:fld id="{F86B7333-0EFB-4465-9B0A-C52501CDCEC4}" type="datetime1">
              <a:rPr lang="sv-SE" smtClean="0"/>
              <a:t>2020-11-12</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sv-SE" dirty="0"/>
          </a:p>
        </p:txBody>
      </p:sp>
      <p:sp>
        <p:nvSpPr>
          <p:cNvPr id="13" name="Rectangle 12">
            <a:extLst>
              <a:ext uri="{FF2B5EF4-FFF2-40B4-BE49-F238E27FC236}">
                <a16:creationId xmlns:a16="http://schemas.microsoft.com/office/drawing/2014/main" id="{0A29821E-67E8-41C2-A6D1-3286227B72CD}"/>
              </a:ext>
            </a:extLst>
          </p:cNvPr>
          <p:cNvSpPr/>
          <p:nvPr/>
        </p:nvSpPr>
        <p:spPr>
          <a:xfrm>
            <a:off x="0" y="2582519"/>
            <a:ext cx="8968085" cy="1660332"/>
          </a:xfrm>
          <a:prstGeom prst="rect">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B5BC0A88-F753-4E87-85FA-482BD3CC6BFE}"/>
              </a:ext>
            </a:extLst>
          </p:cNvPr>
          <p:cNvSpPr/>
          <p:nvPr/>
        </p:nvSpPr>
        <p:spPr>
          <a:xfrm>
            <a:off x="9111715" y="2590078"/>
            <a:ext cx="3077109" cy="1660332"/>
          </a:xfrm>
          <a:prstGeom prst="rect">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a:extLst>
              <a:ext uri="{FF2B5EF4-FFF2-40B4-BE49-F238E27FC236}">
                <a16:creationId xmlns:a16="http://schemas.microsoft.com/office/drawing/2014/main" id="{BA36BB24-DE23-4566-B1C8-5127DF30C387}"/>
              </a:ext>
            </a:extLst>
          </p:cNvPr>
          <p:cNvSpPr>
            <a:spLocks noGrp="1"/>
          </p:cNvSpPr>
          <p:nvPr>
            <p:ph type="ctrTitle"/>
          </p:nvPr>
        </p:nvSpPr>
        <p:spPr>
          <a:xfrm>
            <a:off x="680322" y="2733709"/>
            <a:ext cx="8144134" cy="1373070"/>
          </a:xfrm>
        </p:spPr>
        <p:txBody>
          <a:bodyPr anchor="b">
            <a:noAutofit/>
          </a:bodyPr>
          <a:lstStyle>
            <a:lvl1pPr algn="r">
              <a:defRPr sz="4800"/>
            </a:lvl1pPr>
          </a:lstStyle>
          <a:p>
            <a:r>
              <a:rPr lang="sv-SE"/>
              <a:t>Klicka här för att ändra mall för rubrikformat</a:t>
            </a:r>
            <a:endParaRPr lang="en-US" dirty="0"/>
          </a:p>
        </p:txBody>
      </p:sp>
      <p:sp>
        <p:nvSpPr>
          <p:cNvPr id="16" name="Slide Number Placeholder 5">
            <a:extLst>
              <a:ext uri="{FF2B5EF4-FFF2-40B4-BE49-F238E27FC236}">
                <a16:creationId xmlns:a16="http://schemas.microsoft.com/office/drawing/2014/main" id="{3FC82EC8-18DF-4EB9-BBB3-981E742495B9}"/>
              </a:ext>
            </a:extLst>
          </p:cNvPr>
          <p:cNvSpPr>
            <a:spLocks noGrp="1"/>
          </p:cNvSpPr>
          <p:nvPr>
            <p:ph type="sldNum" sz="quarter" idx="12"/>
          </p:nvPr>
        </p:nvSpPr>
        <p:spPr>
          <a:xfrm>
            <a:off x="9255346" y="2750337"/>
            <a:ext cx="1171888" cy="1356442"/>
          </a:xfrm>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17045583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82519"/>
            <a:ext cx="8968085" cy="1660332"/>
          </a:xfrm>
          <a:prstGeom prst="rect">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4800"/>
            </a:lvl1pPr>
          </a:lstStyle>
          <a:p>
            <a:r>
              <a:rPr lang="sv-SE"/>
              <a:t>Klicka här för att ändra mall för rubrikformat</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B8A42A77-B0C0-48B3-AD90-D9E247E15167}" type="datetime1">
              <a:rPr lang="sv-SE" smtClean="0"/>
              <a:t>2020-11-12</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a:xfrm>
            <a:off x="9255346" y="2750337"/>
            <a:ext cx="1171888" cy="1356442"/>
          </a:xfrm>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25537444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6230" y="753228"/>
            <a:ext cx="9949770" cy="1080938"/>
          </a:xfrm>
        </p:spPr>
        <p:txBody>
          <a:bodyPr/>
          <a:lstStyle>
            <a:lvl1pPr>
              <a:defRPr>
                <a:solidFill>
                  <a:schemeClr val="tx1"/>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349824" y="2486548"/>
            <a:ext cx="11533781" cy="414285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a:xfrm>
            <a:off x="7550980" y="5936187"/>
            <a:ext cx="4332625" cy="365125"/>
          </a:xfrm>
        </p:spPr>
        <p:txBody>
          <a:bodyPr/>
          <a:lstStyle/>
          <a:p>
            <a:fld id="{175A7EC3-6B1F-4138-9FBC-12E165420E2D}" type="datetime1">
              <a:rPr lang="sv-SE" smtClean="0"/>
              <a:t>2020-11-12</a:t>
            </a:fld>
            <a:endParaRPr lang="sv-SE" dirty="0"/>
          </a:p>
        </p:txBody>
      </p:sp>
      <p:sp>
        <p:nvSpPr>
          <p:cNvPr id="5" name="Footer Placeholder 4"/>
          <p:cNvSpPr>
            <a:spLocks noGrp="1"/>
          </p:cNvSpPr>
          <p:nvPr>
            <p:ph type="ftr" sz="quarter" idx="11"/>
          </p:nvPr>
        </p:nvSpPr>
        <p:spPr>
          <a:xfrm>
            <a:off x="308394" y="5936188"/>
            <a:ext cx="7242587" cy="365125"/>
          </a:xfrm>
        </p:spPr>
        <p:txBody>
          <a:bodyPr/>
          <a:lstStyle/>
          <a:p>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77D6179-9D4F-9247-ABDE-D082469CF89C}" type="slidenum">
              <a:rPr lang="sv-SE" smtClean="0"/>
              <a:pPr/>
              <a:t>‹#›</a:t>
            </a:fld>
            <a:endParaRPr lang="sv-SE" dirty="0"/>
          </a:p>
        </p:txBody>
      </p:sp>
    </p:spTree>
    <p:custDataLst>
      <p:tags r:id="rId1"/>
    </p:custDataLst>
    <p:extLst>
      <p:ext uri="{BB962C8B-B14F-4D97-AF65-F5344CB8AC3E}">
        <p14:creationId xmlns:p14="http://schemas.microsoft.com/office/powerpoint/2010/main" val="29765237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lvl1pPr>
              <a:defRPr>
                <a:solidFill>
                  <a:schemeClr val="bg1"/>
                </a:solidFill>
              </a:defRPr>
            </a:lvl1pPr>
          </a:lstStyle>
          <a:p>
            <a:fld id="{489E4977-C064-4616-AA2F-8AC1771AE542}" type="datetime1">
              <a:rPr lang="sv-SE" smtClean="0"/>
              <a:t>2020-11-12</a:t>
            </a:fld>
            <a:endParaRPr lang="sv-SE"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sv-SE" dirty="0"/>
          </a:p>
        </p:txBody>
      </p:sp>
      <p:sp>
        <p:nvSpPr>
          <p:cNvPr id="6" name="Slide Number Placeholder 5"/>
          <p:cNvSpPr>
            <a:spLocks noGrp="1"/>
          </p:cNvSpPr>
          <p:nvPr>
            <p:ph type="sldNum" sz="quarter" idx="12"/>
          </p:nvPr>
        </p:nvSpPr>
        <p:spPr>
          <a:xfrm>
            <a:off x="10729455" y="2869895"/>
            <a:ext cx="1154151" cy="1090789"/>
          </a:xfrm>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25429568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99" y="753228"/>
            <a:ext cx="9615600" cy="1080938"/>
          </a:xfrm>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F86B7333-0EFB-4465-9B0A-C52501CDCEC4}" type="datetime1">
              <a:rPr lang="sv-SE" smtClean="0"/>
              <a:t>2020-11-12</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26796286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4800"/>
            </a:lvl1pPr>
          </a:lstStyle>
          <a:p>
            <a:r>
              <a:rPr lang="sv-SE" dirty="0"/>
              <a:t>Klicka här för att ändra mall för rubrikformat</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B8A42A77-B0C0-48B3-AD90-D9E247E15167}" type="datetime1">
              <a:rPr lang="sv-SE" smtClean="0"/>
              <a:t>2020-11-12</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a:xfrm>
            <a:off x="9255346" y="2750337"/>
            <a:ext cx="1171888" cy="1356442"/>
          </a:xfrm>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15145693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680322" y="3030008"/>
            <a:ext cx="4698355" cy="290617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5594123" y="3030008"/>
            <a:ext cx="4700059" cy="290617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2DDBA190-D206-4EDE-BB41-A831908446B1}" type="datetime1">
              <a:rPr lang="sv-SE" smtClean="0"/>
              <a:t>2020-11-12</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17048914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A1A73090-14C0-41B6-B7C0-35F7DD101935}" type="datetime1">
              <a:rPr lang="sv-SE" smtClean="0"/>
              <a:t>2020-11-12</a:t>
            </a:fld>
            <a:endParaRPr lang="sv-SE" dirty="0"/>
          </a:p>
        </p:txBody>
      </p:sp>
      <p:sp>
        <p:nvSpPr>
          <p:cNvPr id="4" name="Footer Placeholder 3"/>
          <p:cNvSpPr>
            <a:spLocks noGrp="1"/>
          </p:cNvSpPr>
          <p:nvPr>
            <p:ph type="ftr" sz="quarter" idx="11"/>
          </p:nvPr>
        </p:nvSpPr>
        <p:spPr/>
        <p:txBody>
          <a:bodyPr/>
          <a:lstStyle/>
          <a:p>
            <a:endParaRPr lang="sv-SE" dirty="0"/>
          </a:p>
        </p:txBody>
      </p:sp>
      <p:sp>
        <p:nvSpPr>
          <p:cNvPr id="5" name="Slide Number Placeholder 4"/>
          <p:cNvSpPr>
            <a:spLocks noGrp="1"/>
          </p:cNvSpPr>
          <p:nvPr>
            <p:ph type="sldNum" sz="quarter" idx="12"/>
          </p:nvPr>
        </p:nvSpPr>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4247680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E839B393-8C04-47B3-95FA-8590941C90EE}" type="datetime1">
              <a:rPr lang="sv-SE" smtClean="0"/>
              <a:t>2020-11-12</a:t>
            </a:fld>
            <a:endParaRPr lang="sv-SE" dirty="0"/>
          </a:p>
        </p:txBody>
      </p:sp>
      <p:sp>
        <p:nvSpPr>
          <p:cNvPr id="3" name="Footer Placeholder 2"/>
          <p:cNvSpPr>
            <a:spLocks noGrp="1"/>
          </p:cNvSpPr>
          <p:nvPr>
            <p:ph type="ftr" sz="quarter" idx="11"/>
          </p:nvPr>
        </p:nvSpPr>
        <p:spPr/>
        <p:txBody>
          <a:bodyPr/>
          <a:lstStyle/>
          <a:p>
            <a:endParaRPr lang="sv-SE" dirty="0"/>
          </a:p>
        </p:txBody>
      </p:sp>
      <p:sp>
        <p:nvSpPr>
          <p:cNvPr id="4" name="Slide Number Placeholder 3"/>
          <p:cNvSpPr>
            <a:spLocks noGrp="1"/>
          </p:cNvSpPr>
          <p:nvPr>
            <p:ph type="sldNum" sz="quarter" idx="12"/>
          </p:nvPr>
        </p:nvSpPr>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10179490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64C8E46A-1557-4BB1-9F43-37F3207C30EC}" type="datetime1">
              <a:rPr lang="sv-SE" smtClean="0"/>
              <a:t>2020-11-12</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a:xfrm>
            <a:off x="10729455" y="4709925"/>
            <a:ext cx="1154151" cy="1090789"/>
          </a:xfrm>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34358122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sv-SE"/>
              <a:t>Klicka här för att ändra mall för rubrikformat</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B8A42A77-B0C0-48B3-AD90-D9E247E15167}" type="datetime1">
              <a:rPr lang="sv-SE" smtClean="0"/>
              <a:t>2020-11-07</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a:xfrm>
            <a:off x="9255346" y="2750337"/>
            <a:ext cx="1171888" cy="1356442"/>
          </a:xfrm>
        </p:spPr>
        <p:txBody>
          <a:bodyPr/>
          <a:lstStyle/>
          <a:p>
            <a:fld id="{177D6179-9D4F-9247-ABDE-D082469CF89C}" type="slidenum">
              <a:rPr lang="sv-SE" smtClean="0"/>
              <a:t>‹#›</a:t>
            </a:fld>
            <a:endParaRPr lang="sv-SE" dirty="0"/>
          </a:p>
        </p:txBody>
      </p:sp>
    </p:spTree>
    <p:extLst>
      <p:ext uri="{BB962C8B-B14F-4D97-AF65-F5344CB8AC3E}">
        <p14:creationId xmlns:p14="http://schemas.microsoft.com/office/powerpoint/2010/main" val="249113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175A7EC3-6B1F-4138-9FBC-12E165420E2D}" type="datetime1">
              <a:rPr lang="sv-SE" smtClean="0"/>
              <a:t>2020-11-07</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177D6179-9D4F-9247-ABDE-D082469CF89C}" type="slidenum">
              <a:rPr lang="sv-SE" smtClean="0"/>
              <a:t>‹#›</a:t>
            </a:fld>
            <a:endParaRPr lang="sv-SE" dirty="0"/>
          </a:p>
        </p:txBody>
      </p:sp>
    </p:spTree>
    <p:extLst>
      <p:ext uri="{BB962C8B-B14F-4D97-AF65-F5344CB8AC3E}">
        <p14:creationId xmlns:p14="http://schemas.microsoft.com/office/powerpoint/2010/main" val="27613693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489E4977-C064-4616-AA2F-8AC1771AE542}" type="datetime1">
              <a:rPr lang="sv-SE" smtClean="0"/>
              <a:t>2020-11-07</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a:xfrm>
            <a:off x="10729455" y="2869895"/>
            <a:ext cx="1154151" cy="1090789"/>
          </a:xfrm>
        </p:spPr>
        <p:txBody>
          <a:bodyPr/>
          <a:lstStyle/>
          <a:p>
            <a:fld id="{177D6179-9D4F-9247-ABDE-D082469CF89C}" type="slidenum">
              <a:rPr lang="sv-SE" smtClean="0"/>
              <a:t>‹#›</a:t>
            </a:fld>
            <a:endParaRPr lang="sv-SE" dirty="0"/>
          </a:p>
        </p:txBody>
      </p:sp>
    </p:spTree>
    <p:extLst>
      <p:ext uri="{BB962C8B-B14F-4D97-AF65-F5344CB8AC3E}">
        <p14:creationId xmlns:p14="http://schemas.microsoft.com/office/powerpoint/2010/main" val="10061846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F86B7333-0EFB-4465-9B0A-C52501CDCEC4}" type="datetime1">
              <a:rPr lang="sv-SE" smtClean="0"/>
              <a:t>2020-11-07</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177D6179-9D4F-9247-ABDE-D082469CF89C}" type="slidenum">
              <a:rPr lang="sv-SE" smtClean="0"/>
              <a:t>‹#›</a:t>
            </a:fld>
            <a:endParaRPr lang="sv-SE" dirty="0"/>
          </a:p>
        </p:txBody>
      </p:sp>
    </p:spTree>
    <p:extLst>
      <p:ext uri="{BB962C8B-B14F-4D97-AF65-F5344CB8AC3E}">
        <p14:creationId xmlns:p14="http://schemas.microsoft.com/office/powerpoint/2010/main" val="786484782"/>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680322" y="3030008"/>
            <a:ext cx="4698355" cy="290617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5594123" y="3030008"/>
            <a:ext cx="4700059" cy="290617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2DDBA190-D206-4EDE-BB41-A831908446B1}" type="datetime1">
              <a:rPr lang="sv-SE" smtClean="0"/>
              <a:t>2020-11-07</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177D6179-9D4F-9247-ABDE-D082469CF89C}" type="slidenum">
              <a:rPr lang="sv-SE" smtClean="0"/>
              <a:t>‹#›</a:t>
            </a:fld>
            <a:endParaRPr lang="sv-SE" dirty="0"/>
          </a:p>
        </p:txBody>
      </p:sp>
    </p:spTree>
    <p:extLst>
      <p:ext uri="{BB962C8B-B14F-4D97-AF65-F5344CB8AC3E}">
        <p14:creationId xmlns:p14="http://schemas.microsoft.com/office/powerpoint/2010/main" val="31231575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A1A73090-14C0-41B6-B7C0-35F7DD101935}" type="datetime1">
              <a:rPr lang="sv-SE" smtClean="0"/>
              <a:t>2020-11-07</a:t>
            </a:fld>
            <a:endParaRPr lang="sv-SE" dirty="0"/>
          </a:p>
        </p:txBody>
      </p:sp>
      <p:sp>
        <p:nvSpPr>
          <p:cNvPr id="4" name="Footer Placeholder 3"/>
          <p:cNvSpPr>
            <a:spLocks noGrp="1"/>
          </p:cNvSpPr>
          <p:nvPr>
            <p:ph type="ftr" sz="quarter" idx="11"/>
          </p:nvPr>
        </p:nvSpPr>
        <p:spPr/>
        <p:txBody>
          <a:bodyPr/>
          <a:lstStyle/>
          <a:p>
            <a:endParaRPr lang="sv-SE" dirty="0"/>
          </a:p>
        </p:txBody>
      </p:sp>
      <p:sp>
        <p:nvSpPr>
          <p:cNvPr id="5" name="Slide Number Placeholder 4"/>
          <p:cNvSpPr>
            <a:spLocks noGrp="1"/>
          </p:cNvSpPr>
          <p:nvPr>
            <p:ph type="sldNum" sz="quarter" idx="12"/>
          </p:nvPr>
        </p:nvSpPr>
        <p:spPr/>
        <p:txBody>
          <a:bodyPr/>
          <a:lstStyle/>
          <a:p>
            <a:fld id="{177D6179-9D4F-9247-ABDE-D082469CF89C}" type="slidenum">
              <a:rPr lang="sv-SE" smtClean="0"/>
              <a:t>‹#›</a:t>
            </a:fld>
            <a:endParaRPr lang="sv-SE" dirty="0"/>
          </a:p>
        </p:txBody>
      </p:sp>
    </p:spTree>
    <p:extLst>
      <p:ext uri="{BB962C8B-B14F-4D97-AF65-F5344CB8AC3E}">
        <p14:creationId xmlns:p14="http://schemas.microsoft.com/office/powerpoint/2010/main" val="36290242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400" y="753228"/>
            <a:ext cx="9615600" cy="1080938"/>
          </a:xfrm>
        </p:spPr>
        <p:txBody>
          <a:bodyPr/>
          <a:lstStyle>
            <a:lvl1pPr>
              <a:defRPr>
                <a:solidFill>
                  <a:schemeClr val="tx1"/>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346230" y="2121425"/>
            <a:ext cx="11537376" cy="38147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a:xfrm>
            <a:off x="7550980" y="5936187"/>
            <a:ext cx="4332625" cy="365125"/>
          </a:xfrm>
        </p:spPr>
        <p:txBody>
          <a:bodyPr/>
          <a:lstStyle/>
          <a:p>
            <a:fld id="{175A7EC3-6B1F-4138-9FBC-12E165420E2D}" type="datetime1">
              <a:rPr lang="sv-SE" smtClean="0"/>
              <a:t>2020-11-12</a:t>
            </a:fld>
            <a:endParaRPr lang="sv-SE" dirty="0"/>
          </a:p>
        </p:txBody>
      </p:sp>
      <p:sp>
        <p:nvSpPr>
          <p:cNvPr id="5" name="Footer Placeholder 4"/>
          <p:cNvSpPr>
            <a:spLocks noGrp="1"/>
          </p:cNvSpPr>
          <p:nvPr>
            <p:ph type="ftr" sz="quarter" idx="11"/>
          </p:nvPr>
        </p:nvSpPr>
        <p:spPr>
          <a:xfrm>
            <a:off x="308394" y="5936188"/>
            <a:ext cx="7242587" cy="365125"/>
          </a:xfrm>
        </p:spPr>
        <p:txBody>
          <a:bodyPr/>
          <a:lstStyle/>
          <a:p>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74049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E839B393-8C04-47B3-95FA-8590941C90EE}" type="datetime1">
              <a:rPr lang="sv-SE" smtClean="0"/>
              <a:t>2020-11-07</a:t>
            </a:fld>
            <a:endParaRPr lang="sv-SE" dirty="0"/>
          </a:p>
        </p:txBody>
      </p:sp>
      <p:sp>
        <p:nvSpPr>
          <p:cNvPr id="3" name="Footer Placeholder 2"/>
          <p:cNvSpPr>
            <a:spLocks noGrp="1"/>
          </p:cNvSpPr>
          <p:nvPr>
            <p:ph type="ftr" sz="quarter" idx="11"/>
          </p:nvPr>
        </p:nvSpPr>
        <p:spPr/>
        <p:txBody>
          <a:bodyPr/>
          <a:lstStyle/>
          <a:p>
            <a:endParaRPr lang="sv-SE" dirty="0"/>
          </a:p>
        </p:txBody>
      </p:sp>
      <p:sp>
        <p:nvSpPr>
          <p:cNvPr id="4" name="Slide Number Placeholder 3"/>
          <p:cNvSpPr>
            <a:spLocks noGrp="1"/>
          </p:cNvSpPr>
          <p:nvPr>
            <p:ph type="sldNum" sz="quarter" idx="12"/>
          </p:nvPr>
        </p:nvSpPr>
        <p:spPr/>
        <p:txBody>
          <a:bodyPr/>
          <a:lstStyle/>
          <a:p>
            <a:fld id="{177D6179-9D4F-9247-ABDE-D082469CF89C}" type="slidenum">
              <a:rPr lang="sv-SE" smtClean="0"/>
              <a:t>‹#›</a:t>
            </a:fld>
            <a:endParaRPr lang="sv-SE" dirty="0"/>
          </a:p>
        </p:txBody>
      </p:sp>
    </p:spTree>
    <p:extLst>
      <p:ext uri="{BB962C8B-B14F-4D97-AF65-F5344CB8AC3E}">
        <p14:creationId xmlns:p14="http://schemas.microsoft.com/office/powerpoint/2010/main" val="36745821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sv-SE"/>
              <a:t>Klicka här för att ändra mall för rubrikformat</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F86B7333-0EFB-4465-9B0A-C52501CDCEC4}" type="datetime1">
              <a:rPr lang="sv-SE" smtClean="0"/>
              <a:t>2020-11-07</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177D6179-9D4F-9247-ABDE-D082469CF89C}" type="slidenum">
              <a:rPr lang="sv-SE" smtClean="0"/>
              <a:t>‹#›</a:t>
            </a:fld>
            <a:endParaRPr lang="sv-SE" dirty="0"/>
          </a:p>
        </p:txBody>
      </p:sp>
    </p:spTree>
    <p:extLst>
      <p:ext uri="{BB962C8B-B14F-4D97-AF65-F5344CB8AC3E}">
        <p14:creationId xmlns:p14="http://schemas.microsoft.com/office/powerpoint/2010/main" val="3179214891"/>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F21AC7F0-6C57-464D-8BB7-D207FC5ADCBC}" type="datetime1">
              <a:rPr lang="sv-SE" smtClean="0"/>
              <a:t>2020-11-07</a:t>
            </a:fld>
            <a:endParaRPr lang="sv-SE"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7D6179-9D4F-9247-ABDE-D082469CF89C}" type="slidenum">
              <a:rPr lang="sv-SE" smtClean="0"/>
              <a:t>‹#›</a:t>
            </a:fld>
            <a:endParaRPr lang="sv-SE" dirty="0"/>
          </a:p>
        </p:txBody>
      </p:sp>
    </p:spTree>
    <p:extLst>
      <p:ext uri="{BB962C8B-B14F-4D97-AF65-F5344CB8AC3E}">
        <p14:creationId xmlns:p14="http://schemas.microsoft.com/office/powerpoint/2010/main" val="1766703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D71ADFAE-D4DB-4D7E-BDD1-35F60AED14B4}" type="datetime1">
              <a:rPr lang="sv-SE" smtClean="0"/>
              <a:t>2020-11-07</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a:xfrm>
            <a:off x="10729455" y="4711309"/>
            <a:ext cx="1154151" cy="1090789"/>
          </a:xfrm>
        </p:spPr>
        <p:txBody>
          <a:bodyPr/>
          <a:lstStyle/>
          <a:p>
            <a:fld id="{177D6179-9D4F-9247-ABDE-D082469CF89C}" type="slidenum">
              <a:rPr lang="sv-SE" smtClean="0"/>
              <a:t>‹#›</a:t>
            </a:fld>
            <a:endParaRPr lang="sv-SE" dirty="0"/>
          </a:p>
        </p:txBody>
      </p:sp>
    </p:spTree>
    <p:extLst>
      <p:ext uri="{BB962C8B-B14F-4D97-AF65-F5344CB8AC3E}">
        <p14:creationId xmlns:p14="http://schemas.microsoft.com/office/powerpoint/2010/main" val="1497643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D7D0815F-813A-48BB-8CF8-DC4F8CB3F1E3}" type="datetime1">
              <a:rPr lang="sv-SE" smtClean="0"/>
              <a:t>2020-11-07</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a:xfrm>
            <a:off x="10729455" y="4711615"/>
            <a:ext cx="1154151" cy="1090789"/>
          </a:xfrm>
        </p:spPr>
        <p:txBody>
          <a:bodyPr/>
          <a:lstStyle/>
          <a:p>
            <a:fld id="{177D6179-9D4F-9247-ABDE-D082469CF89C}" type="slidenum">
              <a:rPr lang="sv-SE" smtClean="0"/>
              <a:t>‹#›</a:t>
            </a:fld>
            <a:endParaRPr lang="sv-SE" dirty="0"/>
          </a:p>
        </p:txBody>
      </p:sp>
    </p:spTree>
    <p:extLst>
      <p:ext uri="{BB962C8B-B14F-4D97-AF65-F5344CB8AC3E}">
        <p14:creationId xmlns:p14="http://schemas.microsoft.com/office/powerpoint/2010/main" val="9646002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sv-SE"/>
              <a:t>Klicka här för att ändra mall för rubrikformat</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F86B7333-0EFB-4465-9B0A-C52501CDCEC4}" type="datetime1">
              <a:rPr lang="sv-SE" smtClean="0"/>
              <a:t>2020-11-07</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a:xfrm>
            <a:off x="10729455" y="4709925"/>
            <a:ext cx="1154151" cy="1090789"/>
          </a:xfrm>
        </p:spPr>
        <p:txBody>
          <a:bodyPr/>
          <a:lstStyle/>
          <a:p>
            <a:fld id="{177D6179-9D4F-9247-ABDE-D082469CF89C}" type="slidenum">
              <a:rPr lang="sv-SE" smtClean="0"/>
              <a:t>‹#›</a:t>
            </a:fld>
            <a:endParaRPr lang="sv-SE"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137841259"/>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64C8E46A-1557-4BB1-9F43-37F3207C30EC}" type="datetime1">
              <a:rPr lang="sv-SE" smtClean="0"/>
              <a:t>2020-11-07</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a:xfrm>
            <a:off x="10729455" y="4709925"/>
            <a:ext cx="1154151" cy="1090789"/>
          </a:xfrm>
        </p:spPr>
        <p:txBody>
          <a:bodyPr/>
          <a:lstStyle/>
          <a:p>
            <a:fld id="{177D6179-9D4F-9247-ABDE-D082469CF89C}" type="slidenum">
              <a:rPr lang="sv-SE" smtClean="0"/>
              <a:t>‹#›</a:t>
            </a:fld>
            <a:endParaRPr lang="sv-SE" dirty="0"/>
          </a:p>
        </p:txBody>
      </p:sp>
    </p:spTree>
    <p:extLst>
      <p:ext uri="{BB962C8B-B14F-4D97-AF65-F5344CB8AC3E}">
        <p14:creationId xmlns:p14="http://schemas.microsoft.com/office/powerpoint/2010/main" val="36940739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kolumner">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sv-SE"/>
              <a:t>Klicka här för att ändra mall för rubrikformat</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3" name="Date Placeholder 2"/>
          <p:cNvSpPr>
            <a:spLocks noGrp="1"/>
          </p:cNvSpPr>
          <p:nvPr>
            <p:ph type="dt" sz="half" idx="10"/>
          </p:nvPr>
        </p:nvSpPr>
        <p:spPr/>
        <p:txBody>
          <a:bodyPr/>
          <a:lstStyle/>
          <a:p>
            <a:fld id="{AC0869DE-0CD9-4FD3-9118-21DA346C0598}" type="datetime1">
              <a:rPr lang="sv-SE" smtClean="0"/>
              <a:t>2020-11-07</a:t>
            </a:fld>
            <a:endParaRPr lang="sv-SE" dirty="0"/>
          </a:p>
        </p:txBody>
      </p:sp>
      <p:sp>
        <p:nvSpPr>
          <p:cNvPr id="4" name="Footer Placeholder 3"/>
          <p:cNvSpPr>
            <a:spLocks noGrp="1"/>
          </p:cNvSpPr>
          <p:nvPr>
            <p:ph type="ftr" sz="quarter" idx="11"/>
          </p:nvPr>
        </p:nvSpPr>
        <p:spPr/>
        <p:txBody>
          <a:bodyPr/>
          <a:lstStyle/>
          <a:p>
            <a:endParaRPr lang="sv-SE" dirty="0"/>
          </a:p>
        </p:txBody>
      </p:sp>
      <p:sp>
        <p:nvSpPr>
          <p:cNvPr id="5" name="Slide Number Placeholder 4"/>
          <p:cNvSpPr>
            <a:spLocks noGrp="1"/>
          </p:cNvSpPr>
          <p:nvPr>
            <p:ph type="sldNum" sz="quarter" idx="12"/>
          </p:nvPr>
        </p:nvSpPr>
        <p:spPr/>
        <p:txBody>
          <a:bodyPr/>
          <a:lstStyle/>
          <a:p>
            <a:fld id="{177D6179-9D4F-9247-ABDE-D082469CF89C}" type="slidenum">
              <a:rPr lang="sv-SE" smtClean="0"/>
              <a:t>‹#›</a:t>
            </a:fld>
            <a:endParaRPr lang="sv-SE" dirty="0"/>
          </a:p>
        </p:txBody>
      </p:sp>
    </p:spTree>
    <p:extLst>
      <p:ext uri="{BB962C8B-B14F-4D97-AF65-F5344CB8AC3E}">
        <p14:creationId xmlns:p14="http://schemas.microsoft.com/office/powerpoint/2010/main" val="10002656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bildkolumner">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sv-SE"/>
              <a:t>Klicka här för att ändra mall för rubrikformat</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3" name="Date Placeholder 2"/>
          <p:cNvSpPr>
            <a:spLocks noGrp="1"/>
          </p:cNvSpPr>
          <p:nvPr>
            <p:ph type="dt" sz="half" idx="10"/>
          </p:nvPr>
        </p:nvSpPr>
        <p:spPr/>
        <p:txBody>
          <a:bodyPr/>
          <a:lstStyle/>
          <a:p>
            <a:fld id="{8662E9F2-5619-44C9-9204-C3056B895219}" type="datetime1">
              <a:rPr lang="sv-SE" smtClean="0"/>
              <a:t>2020-11-07</a:t>
            </a:fld>
            <a:endParaRPr lang="sv-SE" dirty="0"/>
          </a:p>
        </p:txBody>
      </p:sp>
      <p:sp>
        <p:nvSpPr>
          <p:cNvPr id="4" name="Footer Placeholder 3"/>
          <p:cNvSpPr>
            <a:spLocks noGrp="1"/>
          </p:cNvSpPr>
          <p:nvPr>
            <p:ph type="ftr" sz="quarter" idx="11"/>
          </p:nvPr>
        </p:nvSpPr>
        <p:spPr/>
        <p:txBody>
          <a:bodyPr/>
          <a:lstStyle/>
          <a:p>
            <a:endParaRPr lang="sv-SE" dirty="0"/>
          </a:p>
        </p:txBody>
      </p:sp>
      <p:sp>
        <p:nvSpPr>
          <p:cNvPr id="5" name="Slide Number Placeholder 4"/>
          <p:cNvSpPr>
            <a:spLocks noGrp="1"/>
          </p:cNvSpPr>
          <p:nvPr>
            <p:ph type="sldNum" sz="quarter" idx="12"/>
          </p:nvPr>
        </p:nvSpPr>
        <p:spPr/>
        <p:txBody>
          <a:bodyPr/>
          <a:lstStyle/>
          <a:p>
            <a:fld id="{177D6179-9D4F-9247-ABDE-D082469CF89C}" type="slidenum">
              <a:rPr lang="sv-SE" smtClean="0"/>
              <a:t>‹#›</a:t>
            </a:fld>
            <a:endParaRPr lang="sv-SE" dirty="0"/>
          </a:p>
        </p:txBody>
      </p:sp>
    </p:spTree>
    <p:extLst>
      <p:ext uri="{BB962C8B-B14F-4D97-AF65-F5344CB8AC3E}">
        <p14:creationId xmlns:p14="http://schemas.microsoft.com/office/powerpoint/2010/main" val="30796882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130316B-2780-4BB3-948B-A19941D7108F}" type="datetime1">
              <a:rPr lang="sv-SE" smtClean="0"/>
              <a:t>2020-11-07</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177D6179-9D4F-9247-ABDE-D082469CF89C}" type="slidenum">
              <a:rPr lang="sv-SE" smtClean="0"/>
              <a:t>‹#›</a:t>
            </a:fld>
            <a:endParaRPr lang="sv-SE" dirty="0"/>
          </a:p>
        </p:txBody>
      </p:sp>
    </p:spTree>
    <p:extLst>
      <p:ext uri="{BB962C8B-B14F-4D97-AF65-F5344CB8AC3E}">
        <p14:creationId xmlns:p14="http://schemas.microsoft.com/office/powerpoint/2010/main" val="37360458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489E4977-C064-4616-AA2F-8AC1771AE542}" type="datetime1">
              <a:rPr lang="sv-SE" smtClean="0"/>
              <a:t>2020-11-12</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a:xfrm>
            <a:off x="10729455" y="2869895"/>
            <a:ext cx="1154151" cy="1090789"/>
          </a:xfrm>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6165155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3C2D314-226F-4A5B-B60A-6BDBCC12323D}" type="datetime1">
              <a:rPr lang="sv-SE" smtClean="0"/>
              <a:t>2020-11-07</a:t>
            </a:fld>
            <a:endParaRPr lang="sv-SE" dirty="0"/>
          </a:p>
        </p:txBody>
      </p:sp>
      <p:sp>
        <p:nvSpPr>
          <p:cNvPr id="5" name="Footer Placeholder 4"/>
          <p:cNvSpPr>
            <a:spLocks noGrp="1"/>
          </p:cNvSpPr>
          <p:nvPr>
            <p:ph type="ftr" sz="quarter" idx="11"/>
          </p:nvPr>
        </p:nvSpPr>
        <p:spPr>
          <a:xfrm>
            <a:off x="680321" y="5936188"/>
            <a:ext cx="6126805" cy="365125"/>
          </a:xfrm>
        </p:spPr>
        <p:txBody>
          <a:bodyPr/>
          <a:lstStyle/>
          <a:p>
            <a:endParaRPr lang="sv-SE"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177D6179-9D4F-9247-ABDE-D082469CF89C}" type="slidenum">
              <a:rPr lang="sv-SE" smtClean="0"/>
              <a:t>‹#›</a:t>
            </a:fld>
            <a:endParaRPr lang="sv-SE" dirty="0"/>
          </a:p>
        </p:txBody>
      </p:sp>
    </p:spTree>
    <p:extLst>
      <p:ext uri="{BB962C8B-B14F-4D97-AF65-F5344CB8AC3E}">
        <p14:creationId xmlns:p14="http://schemas.microsoft.com/office/powerpoint/2010/main" val="37624950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F86B7333-0EFB-4465-9B0A-C52501CDCEC4}" type="datetime1">
              <a:rPr lang="sv-SE" smtClean="0"/>
              <a:t>2020-11-12</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293163651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680322" y="3030008"/>
            <a:ext cx="4698355" cy="290617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5594123" y="3030008"/>
            <a:ext cx="4700059" cy="290617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2DDBA190-D206-4EDE-BB41-A831908446B1}" type="datetime1">
              <a:rPr lang="sv-SE" smtClean="0"/>
              <a:t>2020-11-12</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11246466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A1A73090-14C0-41B6-B7C0-35F7DD101935}" type="datetime1">
              <a:rPr lang="sv-SE" smtClean="0"/>
              <a:t>2020-11-12</a:t>
            </a:fld>
            <a:endParaRPr lang="sv-SE" dirty="0"/>
          </a:p>
        </p:txBody>
      </p:sp>
      <p:sp>
        <p:nvSpPr>
          <p:cNvPr id="4" name="Footer Placeholder 3"/>
          <p:cNvSpPr>
            <a:spLocks noGrp="1"/>
          </p:cNvSpPr>
          <p:nvPr>
            <p:ph type="ftr" sz="quarter" idx="11"/>
          </p:nvPr>
        </p:nvSpPr>
        <p:spPr/>
        <p:txBody>
          <a:bodyPr/>
          <a:lstStyle/>
          <a:p>
            <a:endParaRPr lang="sv-SE" dirty="0"/>
          </a:p>
        </p:txBody>
      </p:sp>
      <p:sp>
        <p:nvSpPr>
          <p:cNvPr id="5" name="Slide Number Placeholder 4"/>
          <p:cNvSpPr>
            <a:spLocks noGrp="1"/>
          </p:cNvSpPr>
          <p:nvPr>
            <p:ph type="sldNum" sz="quarter" idx="12"/>
          </p:nvPr>
        </p:nvSpPr>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3886478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E839B393-8C04-47B3-95FA-8590941C90EE}" type="datetime1">
              <a:rPr lang="sv-SE" smtClean="0"/>
              <a:t>2020-11-12</a:t>
            </a:fld>
            <a:endParaRPr lang="sv-SE" dirty="0"/>
          </a:p>
        </p:txBody>
      </p:sp>
      <p:sp>
        <p:nvSpPr>
          <p:cNvPr id="3" name="Footer Placeholder 2"/>
          <p:cNvSpPr>
            <a:spLocks noGrp="1"/>
          </p:cNvSpPr>
          <p:nvPr>
            <p:ph type="ftr" sz="quarter" idx="11"/>
          </p:nvPr>
        </p:nvSpPr>
        <p:spPr/>
        <p:txBody>
          <a:bodyPr/>
          <a:lstStyle/>
          <a:p>
            <a:endParaRPr lang="sv-SE" dirty="0"/>
          </a:p>
        </p:txBody>
      </p:sp>
      <p:sp>
        <p:nvSpPr>
          <p:cNvPr id="4" name="Slide Number Placeholder 3"/>
          <p:cNvSpPr>
            <a:spLocks noGrp="1"/>
          </p:cNvSpPr>
          <p:nvPr>
            <p:ph type="sldNum" sz="quarter" idx="12"/>
          </p:nvPr>
        </p:nvSpPr>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22299106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sv-SE"/>
              <a:t>Klicka här för att ändra mall för rubrikformat</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F86B7333-0EFB-4465-9B0A-C52501CDCEC4}" type="datetime1">
              <a:rPr lang="sv-SE" smtClean="0"/>
              <a:t>2020-11-12</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152462327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heme" Target="../theme/theme2.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heme" Target="../theme/theme3.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5.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ags" Target="../tags/tag18.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5.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image" Target="../media/image7.pn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extLst>
              <a:ext uri="{BEBA8EAE-BF5A-486C-A8C5-ECC9F3942E4B}">
                <a14:imgProps xmlns:a14="http://schemas.microsoft.com/office/drawing/2010/main">
                  <a14:imgLayer r:embed="rId15">
                    <a14:imgEffect>
                      <a14:sharpenSoften amount="24000"/>
                    </a14:imgEffect>
                    <a14:imgEffect>
                      <a14:brightnessContrast bright="2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bg1"/>
                </a:solidFill>
              </a:defRPr>
            </a:lvl1pPr>
          </a:lstStyle>
          <a:p>
            <a:fld id="{F86B7333-0EFB-4465-9B0A-C52501CDCEC4}" type="datetime1">
              <a:rPr lang="sv-SE" smtClean="0"/>
              <a:t>2020-11-12</a:t>
            </a:fld>
            <a:endParaRPr lang="sv-SE"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bg1"/>
                </a:solidFill>
              </a:defRPr>
            </a:lvl1pPr>
          </a:lstStyle>
          <a:p>
            <a:endParaRPr lang="sv-SE"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177D6179-9D4F-9247-ABDE-D082469CF89C}" type="slidenum">
              <a:rPr lang="sv-SE" smtClean="0"/>
              <a:t>‹#›</a:t>
            </a:fld>
            <a:endParaRPr lang="sv-SE" dirty="0"/>
          </a:p>
        </p:txBody>
      </p:sp>
    </p:spTree>
    <p:custDataLst>
      <p:tags r:id="rId13"/>
    </p:custDataLst>
    <p:extLst>
      <p:ext uri="{BB962C8B-B14F-4D97-AF65-F5344CB8AC3E}">
        <p14:creationId xmlns:p14="http://schemas.microsoft.com/office/powerpoint/2010/main" val="1122627396"/>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duotone>
              <a:schemeClr val="accent5">
                <a:shade val="45000"/>
                <a:satMod val="135000"/>
              </a:schemeClr>
              <a:prstClr val="white"/>
            </a:duotone>
            <a:extLst>
              <a:ext uri="{BEBA8EAE-BF5A-486C-A8C5-ECC9F3942E4B}">
                <a14:imgProps xmlns:a14="http://schemas.microsoft.com/office/drawing/2010/main">
                  <a14:imgLayer r:embed="rId5">
                    <a14:imgEffect>
                      <a14:brightnessContrast brigh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86B7333-0EFB-4465-9B0A-C52501CDCEC4}" type="datetime1">
              <a:rPr kumimoji="0" lang="sv-SE" sz="1050" b="0" i="0" u="none" strike="noStrike" kern="1200" cap="none" spc="0" normalizeH="0" baseline="0" noProof="0" smtClean="0">
                <a:ln>
                  <a:noFill/>
                </a:ln>
                <a:solidFill>
                  <a:prstClr val="black"/>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2020-11-12</a:t>
            </a:fld>
            <a:endParaRPr kumimoji="0" lang="sv-SE" sz="105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Tree>
    <p:custDataLst>
      <p:tags r:id="rId3"/>
    </p:custDataLst>
    <p:extLst>
      <p:ext uri="{BB962C8B-B14F-4D97-AF65-F5344CB8AC3E}">
        <p14:creationId xmlns:p14="http://schemas.microsoft.com/office/powerpoint/2010/main" val="1555485686"/>
      </p:ext>
    </p:extLst>
  </p:cSld>
  <p:clrMap bg1="dk1" tx1="lt1" bg2="dk2" tx2="lt2" accent1="accent1" accent2="accent2" accent3="accent3" accent4="accent4" accent5="accent5" accent6="accent6" hlink="hlink" folHlink="folHlink"/>
  <p:sldLayoutIdLst>
    <p:sldLayoutId id="2147483754" r:id="rId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duotone>
              <a:schemeClr val="accent5">
                <a:shade val="45000"/>
                <a:satMod val="135000"/>
              </a:schemeClr>
              <a:prstClr val="white"/>
            </a:duotone>
            <a:extLst>
              <a:ext uri="{BEBA8EAE-BF5A-486C-A8C5-ECC9F3942E4B}">
                <a14:imgProps xmlns:a14="http://schemas.microsoft.com/office/drawing/2010/main">
                  <a14:imgLayer r:embed="rId5">
                    <a14:imgEffect>
                      <a14:brightnessContrast brigh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86B7333-0EFB-4465-9B0A-C52501CDCEC4}" type="datetime1">
              <a:rPr kumimoji="0" lang="sv-SE" sz="1050" b="0" i="0" u="none" strike="noStrike" kern="1200" cap="none" spc="0" normalizeH="0" baseline="0" noProof="0" smtClean="0">
                <a:ln>
                  <a:noFill/>
                </a:ln>
                <a:solidFill>
                  <a:prstClr val="black"/>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2020-11-12</a:t>
            </a:fld>
            <a:endParaRPr kumimoji="0" lang="sv-SE" sz="105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Tree>
    <p:custDataLst>
      <p:tags r:id="rId3"/>
    </p:custDataLst>
    <p:extLst>
      <p:ext uri="{BB962C8B-B14F-4D97-AF65-F5344CB8AC3E}">
        <p14:creationId xmlns:p14="http://schemas.microsoft.com/office/powerpoint/2010/main" val="1140501099"/>
      </p:ext>
    </p:extLst>
  </p:cSld>
  <p:clrMap bg1="dk1" tx1="lt1" bg2="dk2" tx2="lt2" accent1="accent1" accent2="accent2" accent3="accent3" accent4="accent4" accent5="accent5" accent6="accent6" hlink="hlink" folHlink="folHlink"/>
  <p:sldLayoutIdLst>
    <p:sldLayoutId id="2147483756" r:id="rId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prstClr val="black"/>
              <a:schemeClr val="accent1">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bg1"/>
                </a:solidFill>
              </a:defRPr>
            </a:lvl1pPr>
          </a:lstStyle>
          <a:p>
            <a:fld id="{F86B7333-0EFB-4465-9B0A-C52501CDCEC4}" type="datetime1">
              <a:rPr lang="sv-SE" smtClean="0"/>
              <a:t>2020-11-12</a:t>
            </a:fld>
            <a:endParaRPr lang="sv-SE"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bg1"/>
                </a:solidFill>
              </a:defRPr>
            </a:lvl1pPr>
          </a:lstStyle>
          <a:p>
            <a:endParaRPr lang="sv-SE"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177D6179-9D4F-9247-ABDE-D082469CF89C}" type="slidenum">
              <a:rPr lang="sv-SE" smtClean="0"/>
              <a:t>‹#›</a:t>
            </a:fld>
            <a:endParaRPr lang="sv-SE" dirty="0"/>
          </a:p>
        </p:txBody>
      </p:sp>
    </p:spTree>
    <p:custDataLst>
      <p:tags r:id="rId12"/>
    </p:custDataLst>
    <p:extLst>
      <p:ext uri="{BB962C8B-B14F-4D97-AF65-F5344CB8AC3E}">
        <p14:creationId xmlns:p14="http://schemas.microsoft.com/office/powerpoint/2010/main" val="732172991"/>
      </p:ext>
    </p:extLst>
  </p:cSld>
  <p:clrMap bg1="dk1" tx1="lt1" bg2="dk2" tx2="lt2" accent1="accent1" accent2="accent2" accent3="accent3" accent4="accent4" accent5="accent5" accent6="accent6" hlink="hlink" folHlink="folHlink"/>
  <p:sldLayoutIdLst>
    <p:sldLayoutId id="214748376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86B7333-0EFB-4465-9B0A-C52501CDCEC4}" type="datetime1">
              <a:rPr lang="sv-SE" smtClean="0"/>
              <a:t>2020-11-07</a:t>
            </a:fld>
            <a:endParaRPr lang="sv-SE"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sv-SE"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177D6179-9D4F-9247-ABDE-D082469CF89C}" type="slidenum">
              <a:rPr lang="sv-SE" smtClean="0"/>
              <a:t>‹#›</a:t>
            </a:fld>
            <a:endParaRPr lang="sv-SE" dirty="0"/>
          </a:p>
        </p:txBody>
      </p:sp>
    </p:spTree>
    <p:extLst>
      <p:ext uri="{BB962C8B-B14F-4D97-AF65-F5344CB8AC3E}">
        <p14:creationId xmlns:p14="http://schemas.microsoft.com/office/powerpoint/2010/main" val="4024584385"/>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4.xml"/><Relationship Id="rId1" Type="http://schemas.openxmlformats.org/officeDocument/2006/relationships/tags" Target="../tags/tag29.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3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4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4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4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4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4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4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4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4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7.xml"/><Relationship Id="rId1" Type="http://schemas.openxmlformats.org/officeDocument/2006/relationships/tags" Target="../tags/tag30.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4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4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50.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5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5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5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7.xml"/><Relationship Id="rId1" Type="http://schemas.openxmlformats.org/officeDocument/2006/relationships/tags" Target="../tags/tag3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3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3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3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7000">
              <a:srgbClr val="808080"/>
            </a:gs>
            <a:gs pos="76000">
              <a:schemeClr val="accent2">
                <a:lumMod val="50000"/>
              </a:schemeClr>
            </a:gs>
            <a:gs pos="75000">
              <a:schemeClr val="tx2"/>
            </a:gs>
            <a:gs pos="46500">
              <a:srgbClr val="6D6D6D"/>
            </a:gs>
            <a:gs pos="49000">
              <a:srgbClr val="939393"/>
            </a:gs>
            <a:gs pos="48000">
              <a:schemeClr val="tx1"/>
            </a:gs>
            <a:gs pos="74000">
              <a:schemeClr val="accent6">
                <a:lumMod val="50000"/>
              </a:schemeClr>
            </a:gs>
          </a:gsLst>
          <a:lin ang="2700000" scaled="1"/>
          <a:tileRect/>
        </a:gradFill>
        <a:effectLst/>
      </p:bgPr>
    </p:bg>
    <p:spTree>
      <p:nvGrpSpPr>
        <p:cNvPr id="1" name=""/>
        <p:cNvGrpSpPr/>
        <p:nvPr/>
      </p:nvGrpSpPr>
      <p:grpSpPr>
        <a:xfrm>
          <a:off x="0" y="0"/>
          <a:ext cx="0" cy="0"/>
          <a:chOff x="0" y="0"/>
          <a:chExt cx="0" cy="0"/>
        </a:xfrm>
      </p:grpSpPr>
      <p:sp>
        <p:nvSpPr>
          <p:cNvPr id="8" name="Underrubrik 2">
            <a:extLst>
              <a:ext uri="{FF2B5EF4-FFF2-40B4-BE49-F238E27FC236}">
                <a16:creationId xmlns:a16="http://schemas.microsoft.com/office/drawing/2014/main" id="{DE04ECC7-880C-4DD2-A9C8-7E802C0D400C}"/>
              </a:ext>
            </a:extLst>
          </p:cNvPr>
          <p:cNvSpPr>
            <a:spLocks noGrp="1"/>
          </p:cNvSpPr>
          <p:nvPr>
            <p:ph type="body" idx="1"/>
          </p:nvPr>
        </p:nvSpPr>
        <p:spPr>
          <a:xfrm>
            <a:off x="1880472" y="4442607"/>
            <a:ext cx="8291150" cy="1828800"/>
          </a:xfrm>
        </p:spPr>
        <p:txBody>
          <a:bodyPr>
            <a:normAutofit fontScale="25000" lnSpcReduction="20000"/>
          </a:bodyPr>
          <a:lstStyle/>
          <a:p>
            <a:r>
              <a:rPr lang="ar-SA" sz="4400" dirty="0">
                <a:solidFill>
                  <a:schemeClr val="tx1"/>
                </a:solidFill>
              </a:rPr>
              <a:t>   </a:t>
            </a:r>
            <a:r>
              <a:rPr lang="sv-SE" sz="4400" dirty="0">
                <a:solidFill>
                  <a:schemeClr val="tx1"/>
                </a:solidFill>
              </a:rPr>
              <a:t>            </a:t>
            </a:r>
            <a:r>
              <a:rPr lang="ar-SA" sz="4400" dirty="0">
                <a:solidFill>
                  <a:schemeClr val="tx1"/>
                </a:solidFill>
              </a:rPr>
              <a:t>   </a:t>
            </a:r>
            <a:r>
              <a:rPr lang="sv-SE" sz="8000" dirty="0"/>
              <a:t>Mustafa Abu Adam</a:t>
            </a:r>
            <a:r>
              <a:rPr lang="ar-SA" sz="8000" dirty="0"/>
              <a:t>                </a:t>
            </a:r>
            <a:r>
              <a:rPr lang="sv-SE" sz="8000" dirty="0"/>
              <a:t>               </a:t>
            </a:r>
          </a:p>
          <a:p>
            <a:r>
              <a:rPr lang="sv-SE" sz="8000" dirty="0"/>
              <a:t>Arabiskacentret.se</a:t>
            </a:r>
            <a:r>
              <a:rPr lang="ar-SA" sz="8000" dirty="0"/>
              <a:t>               </a:t>
            </a:r>
            <a:r>
              <a:rPr lang="sv-SE" sz="8000" dirty="0"/>
              <a:t>                       </a:t>
            </a:r>
          </a:p>
          <a:p>
            <a:r>
              <a:rPr lang="sv-SE" sz="8000" dirty="0"/>
              <a:t>        </a:t>
            </a:r>
            <a:r>
              <a:rPr lang="ar-SA" sz="8000" dirty="0"/>
              <a:t>  </a:t>
            </a:r>
            <a:r>
              <a:rPr lang="sv-SE" sz="8000" dirty="0"/>
              <a:t> Arabiskacentret@gmail.com            </a:t>
            </a:r>
          </a:p>
          <a:p>
            <a:endParaRPr lang="sv-SE" sz="5600" dirty="0"/>
          </a:p>
          <a:p>
            <a:r>
              <a:rPr lang="sv-SE" sz="5600" dirty="0"/>
              <a:t>Uppdaterad</a:t>
            </a:r>
          </a:p>
          <a:p>
            <a:r>
              <a:rPr lang="sv-SE" sz="5600" dirty="0"/>
              <a:t> 2020-11-13</a:t>
            </a:r>
          </a:p>
          <a:p>
            <a:r>
              <a:rPr lang="sv-SE" sz="4400" dirty="0">
                <a:solidFill>
                  <a:schemeClr val="tx1"/>
                </a:solidFill>
              </a:rPr>
              <a:t>    </a:t>
            </a:r>
          </a:p>
        </p:txBody>
      </p:sp>
      <p:sp>
        <p:nvSpPr>
          <p:cNvPr id="2" name="Rubrik 1">
            <a:extLst>
              <a:ext uri="{FF2B5EF4-FFF2-40B4-BE49-F238E27FC236}">
                <a16:creationId xmlns:a16="http://schemas.microsoft.com/office/drawing/2014/main" id="{B6228D25-C2E6-42A4-BD4B-B2AF3073EFE8}"/>
              </a:ext>
            </a:extLst>
          </p:cNvPr>
          <p:cNvSpPr>
            <a:spLocks noGrp="1"/>
          </p:cNvSpPr>
          <p:nvPr>
            <p:ph type="ctrTitle"/>
          </p:nvPr>
        </p:nvSpPr>
        <p:spPr/>
        <p:txBody>
          <a:bodyPr/>
          <a:lstStyle/>
          <a:p>
            <a:pPr rtl="0"/>
            <a:r>
              <a:rPr lang="sv-SE" dirty="0">
                <a:solidFill>
                  <a:schemeClr val="tx2"/>
                </a:solidFill>
              </a:rPr>
              <a:t> </a:t>
            </a:r>
            <a:r>
              <a:rPr lang="ar-SA" dirty="0">
                <a:solidFill>
                  <a:schemeClr val="tx2"/>
                </a:solidFill>
              </a:rPr>
              <a:t>  </a:t>
            </a:r>
            <a:r>
              <a:rPr lang="ar-SA" sz="2800" dirty="0">
                <a:solidFill>
                  <a:schemeClr val="tx2"/>
                </a:solidFill>
              </a:rPr>
              <a:t>بسم الله الرحمن الرحيم</a:t>
            </a:r>
            <a:br>
              <a:rPr lang="ar-SA" dirty="0">
                <a:solidFill>
                  <a:schemeClr val="tx2"/>
                </a:solidFill>
              </a:rPr>
            </a:br>
            <a:r>
              <a:rPr lang="sv-SE" dirty="0">
                <a:solidFill>
                  <a:schemeClr val="tx2"/>
                </a:solidFill>
              </a:rPr>
              <a:t>Uttryck nivå 1</a:t>
            </a:r>
          </a:p>
        </p:txBody>
      </p:sp>
      <p:sp>
        <p:nvSpPr>
          <p:cNvPr id="4" name="Platshållare för bildnummer 3">
            <a:extLst>
              <a:ext uri="{FF2B5EF4-FFF2-40B4-BE49-F238E27FC236}">
                <a16:creationId xmlns:a16="http://schemas.microsoft.com/office/drawing/2014/main" id="{68B3A5E2-6D47-491E-81BB-09141210F41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pic>
        <p:nvPicPr>
          <p:cNvPr id="5" name="Bildobjekt 4">
            <a:extLst>
              <a:ext uri="{FF2B5EF4-FFF2-40B4-BE49-F238E27FC236}">
                <a16:creationId xmlns:a16="http://schemas.microsoft.com/office/drawing/2014/main" id="{C84D997D-8253-412B-9025-31AED7FFE4B5}"/>
              </a:ext>
            </a:extLst>
          </p:cNvPr>
          <p:cNvPicPr>
            <a:picLocks noChangeAspect="1"/>
          </p:cNvPicPr>
          <p:nvPr/>
        </p:nvPicPr>
        <p:blipFill rotWithShape="1">
          <a:blip r:embed="rId3"/>
          <a:srcRect r="31531" b="20329"/>
          <a:stretch/>
        </p:blipFill>
        <p:spPr>
          <a:xfrm>
            <a:off x="10582275" y="6271407"/>
            <a:ext cx="1370565" cy="377044"/>
          </a:xfrm>
          <a:prstGeom prst="rect">
            <a:avLst/>
          </a:prstGeom>
        </p:spPr>
      </p:pic>
    </p:spTree>
    <p:custDataLst>
      <p:tags r:id="rId1"/>
    </p:custDataLst>
    <p:extLst>
      <p:ext uri="{BB962C8B-B14F-4D97-AF65-F5344CB8AC3E}">
        <p14:creationId xmlns:p14="http://schemas.microsoft.com/office/powerpoint/2010/main" val="11443079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4D60D8DB-EC6F-41E5-9183-458EB5AB8D7A}"/>
              </a:ext>
            </a:extLst>
          </p:cNvPr>
          <p:cNvSpPr>
            <a:spLocks noGrp="1"/>
          </p:cNvSpPr>
          <p:nvPr>
            <p:ph type="body" idx="1"/>
          </p:nvPr>
        </p:nvSpPr>
        <p:spPr>
          <a:xfrm>
            <a:off x="-557928" y="4336946"/>
            <a:ext cx="9613860" cy="1704017"/>
          </a:xfrm>
        </p:spPr>
        <p:txBody>
          <a:bodyPr/>
          <a:lstStyle/>
          <a:p>
            <a:r>
              <a:rPr kumimoji="0" lang="ar-SA" sz="2400" b="0" i="0" u="none" strike="noStrike" kern="1200" cap="none" spc="0" normalizeH="0" baseline="0" noProof="0" dirty="0">
                <a:ln>
                  <a:noFill/>
                </a:ln>
                <a:effectLst/>
                <a:uLnTx/>
                <a:uFillTx/>
                <a:latin typeface="Trebuchet MS" panose="020B0603020202020204"/>
                <a:ea typeface="+mn-ea"/>
                <a:cs typeface="Arial" panose="020B0604020202020204" pitchFamily="34" charset="0"/>
              </a:rPr>
              <a:t>في الْمَطارِ </a:t>
            </a:r>
            <a:endParaRPr kumimoji="0" lang="sv-SE" sz="2400" b="0" i="0" u="none" strike="noStrike" kern="1200" cap="none" spc="0" normalizeH="0" baseline="0" noProof="0" dirty="0">
              <a:ln>
                <a:noFill/>
              </a:ln>
              <a:effectLst/>
              <a:uLnTx/>
              <a:uFillTx/>
              <a:latin typeface="Trebuchet MS" panose="020B0603020202020204"/>
              <a:ea typeface="+mn-ea"/>
              <a:cs typeface="Arial" panose="020B0604020202020204" pitchFamily="34" charset="0"/>
            </a:endParaRPr>
          </a:p>
          <a:p>
            <a:r>
              <a:rPr lang="sv-SE" dirty="0"/>
              <a:t>På flygplatsen</a:t>
            </a:r>
          </a:p>
          <a:p>
            <a:r>
              <a:rPr lang="sv-SE" sz="1800" dirty="0"/>
              <a:t>s.56-6</a:t>
            </a:r>
            <a:r>
              <a:rPr lang="ar-SA" sz="1800" dirty="0"/>
              <a:t>5</a:t>
            </a:r>
            <a:endParaRPr lang="sv-SE" sz="1800" dirty="0"/>
          </a:p>
        </p:txBody>
      </p:sp>
      <p:sp>
        <p:nvSpPr>
          <p:cNvPr id="5" name="Rubrik 4">
            <a:extLst>
              <a:ext uri="{FF2B5EF4-FFF2-40B4-BE49-F238E27FC236}">
                <a16:creationId xmlns:a16="http://schemas.microsoft.com/office/drawing/2014/main" id="{6F9A11EA-CAD0-47A1-B538-EB6E5F5EDEDE}"/>
              </a:ext>
            </a:extLst>
          </p:cNvPr>
          <p:cNvSpPr>
            <a:spLocks noGrp="1"/>
          </p:cNvSpPr>
          <p:nvPr>
            <p:ph type="ctrTitle"/>
          </p:nvPr>
        </p:nvSpPr>
        <p:spPr/>
        <p:txBody>
          <a:bodyPr/>
          <a:lstStyle/>
          <a:p>
            <a:r>
              <a:rPr lang="sv-SE" dirty="0"/>
              <a:t>Lektion 4</a:t>
            </a:r>
          </a:p>
        </p:txBody>
      </p:sp>
      <p:sp>
        <p:nvSpPr>
          <p:cNvPr id="4" name="Slide Number Placeholder 3">
            <a:extLst>
              <a:ext uri="{FF2B5EF4-FFF2-40B4-BE49-F238E27FC236}">
                <a16:creationId xmlns:a16="http://schemas.microsoft.com/office/drawing/2014/main" id="{1C5031D3-F0F3-49C5-98DB-A5AFA3884A45}"/>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0" lang="sv-SE"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33396583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0A073-2E75-4BAA-B5E4-B1CF2E28FDD6}"/>
              </a:ext>
            </a:extLst>
          </p:cNvPr>
          <p:cNvSpPr>
            <a:spLocks noGrp="1"/>
          </p:cNvSpPr>
          <p:nvPr>
            <p:ph type="title"/>
          </p:nvPr>
        </p:nvSpPr>
        <p:spPr/>
        <p:txBody>
          <a:bodyPr/>
          <a:lstStyle/>
          <a:p>
            <a:r>
              <a:rPr lang="sv-SE" dirty="0"/>
              <a:t>Vad lär vi oss här?</a:t>
            </a:r>
          </a:p>
        </p:txBody>
      </p:sp>
      <p:sp>
        <p:nvSpPr>
          <p:cNvPr id="3" name="Content Placeholder 2">
            <a:extLst>
              <a:ext uri="{FF2B5EF4-FFF2-40B4-BE49-F238E27FC236}">
                <a16:creationId xmlns:a16="http://schemas.microsoft.com/office/drawing/2014/main" id="{6FDD3BC1-A85D-4633-8AF5-08F57B694F0A}"/>
              </a:ext>
            </a:extLst>
          </p:cNvPr>
          <p:cNvSpPr>
            <a:spLocks noGrp="1"/>
          </p:cNvSpPr>
          <p:nvPr>
            <p:ph idx="1"/>
          </p:nvPr>
        </p:nvSpPr>
        <p:spPr>
          <a:xfrm>
            <a:off x="235524" y="2267473"/>
            <a:ext cx="11533781" cy="4142852"/>
          </a:xfrm>
        </p:spPr>
        <p:txBody>
          <a:bodyPr/>
          <a:lstStyle/>
          <a:p>
            <a:pPr marL="0" indent="0">
              <a:buNone/>
            </a:pPr>
            <a:r>
              <a:rPr lang="sv-SE" dirty="0"/>
              <a:t>I detta kapitel lär vi oss många vanliga frågor och svar som är kopplat till </a:t>
            </a:r>
            <a:r>
              <a:rPr lang="ar-SA" dirty="0"/>
              <a:t>المَطار</a:t>
            </a:r>
            <a:r>
              <a:rPr lang="sv-SE" dirty="0"/>
              <a:t> (flygplatsen) och resa (</a:t>
            </a:r>
            <a:r>
              <a:rPr lang="ar-SA" dirty="0"/>
              <a:t>السَّفَر</a:t>
            </a:r>
            <a:r>
              <a:rPr lang="sv-SE" dirty="0"/>
              <a:t>). Vi följer med Anas, som ska checka in på flygplatsen för att resa till sin slutdestination: Japan.</a:t>
            </a:r>
          </a:p>
          <a:p>
            <a:pPr marL="0" indent="0">
              <a:buNone/>
            </a:pPr>
            <a:endParaRPr lang="sv-SE" dirty="0"/>
          </a:p>
          <a:p>
            <a:pPr marL="0" indent="0">
              <a:buNone/>
            </a:pPr>
            <a:endParaRPr lang="sv-SE" dirty="0"/>
          </a:p>
        </p:txBody>
      </p:sp>
      <p:sp>
        <p:nvSpPr>
          <p:cNvPr id="4" name="Slide Number Placeholder 3">
            <a:extLst>
              <a:ext uri="{FF2B5EF4-FFF2-40B4-BE49-F238E27FC236}">
                <a16:creationId xmlns:a16="http://schemas.microsoft.com/office/drawing/2014/main" id="{D824B46F-9085-47D7-8483-9AB500CFA9F0}"/>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sv-SE" sz="36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1743911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4D60D8DB-EC6F-41E5-9183-458EB5AB8D7A}"/>
              </a:ext>
            </a:extLst>
          </p:cNvPr>
          <p:cNvSpPr>
            <a:spLocks noGrp="1"/>
          </p:cNvSpPr>
          <p:nvPr>
            <p:ph type="body" idx="1"/>
          </p:nvPr>
        </p:nvSpPr>
        <p:spPr>
          <a:xfrm>
            <a:off x="-557928" y="4336946"/>
            <a:ext cx="9613860" cy="1704017"/>
          </a:xfrm>
        </p:spPr>
        <p:txBody>
          <a:bodyPr/>
          <a:lstStyle/>
          <a:p>
            <a:r>
              <a:rPr kumimoji="0" lang="ar-SA" sz="2800" b="0" i="0" u="none" strike="noStrike" kern="1200" cap="none" spc="0" normalizeH="0" baseline="0" noProof="0" dirty="0">
                <a:ln>
                  <a:noFill/>
                </a:ln>
                <a:effectLst/>
                <a:uLnTx/>
                <a:uFillTx/>
                <a:latin typeface="Trebuchet MS" panose="020B0603020202020204"/>
                <a:ea typeface="+mn-ea"/>
                <a:cs typeface="Arial" panose="020B0604020202020204" pitchFamily="34" charset="0"/>
              </a:rPr>
              <a:t>في الْمَطْعَمِ </a:t>
            </a:r>
            <a:endParaRPr kumimoji="0" lang="sv-SE" sz="2800" b="0" i="0" u="none" strike="noStrike" kern="1200" cap="none" spc="0" normalizeH="0" baseline="0" noProof="0" dirty="0">
              <a:ln>
                <a:noFill/>
              </a:ln>
              <a:effectLst/>
              <a:uLnTx/>
              <a:uFillTx/>
              <a:latin typeface="Trebuchet MS" panose="020B0603020202020204"/>
              <a:ea typeface="+mn-ea"/>
              <a:cs typeface="Arial" panose="020B0604020202020204" pitchFamily="34" charset="0"/>
            </a:endParaRPr>
          </a:p>
          <a:p>
            <a:r>
              <a:rPr lang="sv-SE" dirty="0"/>
              <a:t>I restaurangen</a:t>
            </a:r>
          </a:p>
          <a:p>
            <a:r>
              <a:rPr lang="sv-SE" sz="1800" dirty="0"/>
              <a:t>s.</a:t>
            </a:r>
            <a:r>
              <a:rPr lang="ar-SA" sz="1800" dirty="0"/>
              <a:t>66</a:t>
            </a:r>
            <a:r>
              <a:rPr lang="sv-SE" sz="1800" dirty="0"/>
              <a:t>-</a:t>
            </a:r>
            <a:r>
              <a:rPr lang="ar-SA" sz="1800" dirty="0"/>
              <a:t>7</a:t>
            </a:r>
            <a:r>
              <a:rPr lang="sv-SE" sz="1800" dirty="0"/>
              <a:t>5</a:t>
            </a:r>
          </a:p>
        </p:txBody>
      </p:sp>
      <p:sp>
        <p:nvSpPr>
          <p:cNvPr id="5" name="Rubrik 4">
            <a:extLst>
              <a:ext uri="{FF2B5EF4-FFF2-40B4-BE49-F238E27FC236}">
                <a16:creationId xmlns:a16="http://schemas.microsoft.com/office/drawing/2014/main" id="{6F9A11EA-CAD0-47A1-B538-EB6E5F5EDEDE}"/>
              </a:ext>
            </a:extLst>
          </p:cNvPr>
          <p:cNvSpPr>
            <a:spLocks noGrp="1"/>
          </p:cNvSpPr>
          <p:nvPr>
            <p:ph type="ctrTitle"/>
          </p:nvPr>
        </p:nvSpPr>
        <p:spPr/>
        <p:txBody>
          <a:bodyPr/>
          <a:lstStyle/>
          <a:p>
            <a:r>
              <a:rPr lang="sv-SE" dirty="0"/>
              <a:t>Lektion 5</a:t>
            </a:r>
          </a:p>
        </p:txBody>
      </p:sp>
      <p:sp>
        <p:nvSpPr>
          <p:cNvPr id="4" name="Slide Number Placeholder 3">
            <a:extLst>
              <a:ext uri="{FF2B5EF4-FFF2-40B4-BE49-F238E27FC236}">
                <a16:creationId xmlns:a16="http://schemas.microsoft.com/office/drawing/2014/main" id="{1C5031D3-F0F3-49C5-98DB-A5AFA3884A45}"/>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sv-SE"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28050370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0A073-2E75-4BAA-B5E4-B1CF2E28FDD6}"/>
              </a:ext>
            </a:extLst>
          </p:cNvPr>
          <p:cNvSpPr>
            <a:spLocks noGrp="1"/>
          </p:cNvSpPr>
          <p:nvPr>
            <p:ph type="title"/>
          </p:nvPr>
        </p:nvSpPr>
        <p:spPr/>
        <p:txBody>
          <a:bodyPr/>
          <a:lstStyle/>
          <a:p>
            <a:r>
              <a:rPr lang="sv-SE" dirty="0"/>
              <a:t>Vad lär vi oss här?</a:t>
            </a:r>
          </a:p>
        </p:txBody>
      </p:sp>
      <p:sp>
        <p:nvSpPr>
          <p:cNvPr id="3" name="Content Placeholder 2">
            <a:extLst>
              <a:ext uri="{FF2B5EF4-FFF2-40B4-BE49-F238E27FC236}">
                <a16:creationId xmlns:a16="http://schemas.microsoft.com/office/drawing/2014/main" id="{6FDD3BC1-A85D-4633-8AF5-08F57B694F0A}"/>
              </a:ext>
            </a:extLst>
          </p:cNvPr>
          <p:cNvSpPr>
            <a:spLocks noGrp="1"/>
          </p:cNvSpPr>
          <p:nvPr>
            <p:ph idx="1"/>
          </p:nvPr>
        </p:nvSpPr>
        <p:spPr>
          <a:xfrm>
            <a:off x="235524" y="2267473"/>
            <a:ext cx="11533781" cy="4142852"/>
          </a:xfrm>
        </p:spPr>
        <p:txBody>
          <a:bodyPr>
            <a:normAutofit lnSpcReduction="10000"/>
          </a:bodyPr>
          <a:lstStyle/>
          <a:p>
            <a:pPr marL="0" indent="0">
              <a:buNone/>
            </a:pPr>
            <a:r>
              <a:rPr lang="sv-SE" dirty="0"/>
              <a:t>Vi fortsätter vår språkliga resa och har nu nått vår nästa destination: Restaurangen. Vi kommer att lära oss en hel del nya ord inom livsmedel och hur man uttrycker vad man vill äta.</a:t>
            </a:r>
          </a:p>
          <a:p>
            <a:pPr marL="0" indent="0">
              <a:buNone/>
            </a:pPr>
            <a:endParaRPr lang="sv-SE" dirty="0"/>
          </a:p>
          <a:p>
            <a:pPr marL="0" indent="0">
              <a:buNone/>
            </a:pPr>
            <a:r>
              <a:rPr lang="sv-SE" dirty="0"/>
              <a:t>Två viktiga verb att känna till i denna kontext är </a:t>
            </a:r>
            <a:r>
              <a:rPr lang="ar-SA" dirty="0"/>
              <a:t>طَلَبَ يَطْلُبُ</a:t>
            </a:r>
            <a:r>
              <a:rPr lang="sv-SE" dirty="0"/>
              <a:t> (att beställa) och </a:t>
            </a:r>
            <a:r>
              <a:rPr lang="ar-SA" dirty="0"/>
              <a:t>أَراد يُريدُ</a:t>
            </a:r>
            <a:r>
              <a:rPr lang="sv-SE" dirty="0"/>
              <a:t> (att vilja något). I jag-form säger vi då </a:t>
            </a:r>
            <a:r>
              <a:rPr lang="ar-SA" dirty="0"/>
              <a:t>أَطْلُبُ</a:t>
            </a:r>
            <a:r>
              <a:rPr lang="sv-SE" dirty="0"/>
              <a:t> (jag beställer) eller </a:t>
            </a:r>
            <a:r>
              <a:rPr lang="ar-SA" dirty="0"/>
              <a:t>أُرِيْدُ أنْ أَطْلُبَ</a:t>
            </a:r>
            <a:r>
              <a:rPr lang="sv-SE" dirty="0"/>
              <a:t> (jag vill beställa).</a:t>
            </a:r>
          </a:p>
          <a:p>
            <a:pPr marL="0" indent="0">
              <a:buNone/>
            </a:pPr>
            <a:r>
              <a:rPr lang="sv-SE" dirty="0"/>
              <a:t> När man ska be om en tjänst brukar det anses vara artigt att starta meningen med </a:t>
            </a:r>
            <a:r>
              <a:rPr lang="ar-SA" dirty="0"/>
              <a:t>مِنْ فَضْلِكَ</a:t>
            </a:r>
            <a:r>
              <a:rPr lang="sv-SE" dirty="0"/>
              <a:t>, vilket används för att visa den man tilltalar respekt.</a:t>
            </a:r>
          </a:p>
          <a:p>
            <a:pPr marL="0" indent="0">
              <a:buNone/>
            </a:pPr>
            <a:endParaRPr lang="sv-SE" dirty="0"/>
          </a:p>
          <a:p>
            <a:pPr marL="0" indent="0">
              <a:buNone/>
            </a:pPr>
            <a:r>
              <a:rPr lang="sv-SE" dirty="0"/>
              <a:t>Vi avslutar kapitlet med några </a:t>
            </a:r>
            <a:r>
              <a:rPr lang="sv-SE" i="1" dirty="0"/>
              <a:t>hadither</a:t>
            </a:r>
            <a:r>
              <a:rPr lang="sv-SE" dirty="0"/>
              <a:t> om matetikett.</a:t>
            </a:r>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p:txBody>
      </p:sp>
      <p:sp>
        <p:nvSpPr>
          <p:cNvPr id="4" name="Slide Number Placeholder 3">
            <a:extLst>
              <a:ext uri="{FF2B5EF4-FFF2-40B4-BE49-F238E27FC236}">
                <a16:creationId xmlns:a16="http://schemas.microsoft.com/office/drawing/2014/main" id="{D824B46F-9085-47D7-8483-9AB500CFA9F0}"/>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sv-SE" sz="36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11397118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4D60D8DB-EC6F-41E5-9183-458EB5AB8D7A}"/>
              </a:ext>
            </a:extLst>
          </p:cNvPr>
          <p:cNvSpPr>
            <a:spLocks noGrp="1"/>
          </p:cNvSpPr>
          <p:nvPr>
            <p:ph type="body" idx="1"/>
          </p:nvPr>
        </p:nvSpPr>
        <p:spPr>
          <a:xfrm>
            <a:off x="-557928" y="4336946"/>
            <a:ext cx="9613860" cy="1704017"/>
          </a:xfrm>
        </p:spPr>
        <p:txBody>
          <a:bodyPr>
            <a:normAutofit/>
          </a:bodyPr>
          <a:lstStyle/>
          <a:p>
            <a:r>
              <a:rPr lang="ar-SA" sz="2800" dirty="0"/>
              <a:t>الْمُسْتَشْفى</a:t>
            </a:r>
            <a:endParaRPr lang="sv-SE" sz="2800" dirty="0"/>
          </a:p>
          <a:p>
            <a:r>
              <a:rPr lang="sv-SE" dirty="0"/>
              <a:t>Sjukhuset</a:t>
            </a:r>
            <a:endParaRPr lang="ar-SA" dirty="0"/>
          </a:p>
          <a:p>
            <a:r>
              <a:rPr lang="sv-SE" sz="1600" dirty="0"/>
              <a:t>s.76-87</a:t>
            </a:r>
          </a:p>
        </p:txBody>
      </p:sp>
      <p:sp>
        <p:nvSpPr>
          <p:cNvPr id="5" name="Rubrik 4">
            <a:extLst>
              <a:ext uri="{FF2B5EF4-FFF2-40B4-BE49-F238E27FC236}">
                <a16:creationId xmlns:a16="http://schemas.microsoft.com/office/drawing/2014/main" id="{6F9A11EA-CAD0-47A1-B538-EB6E5F5EDEDE}"/>
              </a:ext>
            </a:extLst>
          </p:cNvPr>
          <p:cNvSpPr>
            <a:spLocks noGrp="1"/>
          </p:cNvSpPr>
          <p:nvPr>
            <p:ph type="ctrTitle"/>
          </p:nvPr>
        </p:nvSpPr>
        <p:spPr/>
        <p:txBody>
          <a:bodyPr/>
          <a:lstStyle/>
          <a:p>
            <a:r>
              <a:rPr lang="sv-SE" dirty="0"/>
              <a:t>Lektion 6</a:t>
            </a:r>
          </a:p>
        </p:txBody>
      </p:sp>
      <p:sp>
        <p:nvSpPr>
          <p:cNvPr id="4" name="Slide Number Placeholder 3">
            <a:extLst>
              <a:ext uri="{FF2B5EF4-FFF2-40B4-BE49-F238E27FC236}">
                <a16:creationId xmlns:a16="http://schemas.microsoft.com/office/drawing/2014/main" id="{1C5031D3-F0F3-49C5-98DB-A5AFA3884A45}"/>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sv-SE"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29519636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0A073-2E75-4BAA-B5E4-B1CF2E28FDD6}"/>
              </a:ext>
            </a:extLst>
          </p:cNvPr>
          <p:cNvSpPr>
            <a:spLocks noGrp="1"/>
          </p:cNvSpPr>
          <p:nvPr>
            <p:ph type="title"/>
          </p:nvPr>
        </p:nvSpPr>
        <p:spPr/>
        <p:txBody>
          <a:bodyPr/>
          <a:lstStyle/>
          <a:p>
            <a:r>
              <a:rPr lang="sv-SE" dirty="0"/>
              <a:t>Vad lär vi oss här?</a:t>
            </a:r>
          </a:p>
        </p:txBody>
      </p:sp>
      <p:sp>
        <p:nvSpPr>
          <p:cNvPr id="3" name="Content Placeholder 2">
            <a:extLst>
              <a:ext uri="{FF2B5EF4-FFF2-40B4-BE49-F238E27FC236}">
                <a16:creationId xmlns:a16="http://schemas.microsoft.com/office/drawing/2014/main" id="{6FDD3BC1-A85D-4633-8AF5-08F57B694F0A}"/>
              </a:ext>
            </a:extLst>
          </p:cNvPr>
          <p:cNvSpPr>
            <a:spLocks noGrp="1"/>
          </p:cNvSpPr>
          <p:nvPr>
            <p:ph idx="1"/>
          </p:nvPr>
        </p:nvSpPr>
        <p:spPr>
          <a:xfrm>
            <a:off x="235524" y="2267473"/>
            <a:ext cx="11533781" cy="4142852"/>
          </a:xfrm>
        </p:spPr>
        <p:txBody>
          <a:bodyPr>
            <a:normAutofit/>
          </a:bodyPr>
          <a:lstStyle/>
          <a:p>
            <a:pPr marL="0" indent="0">
              <a:buNone/>
            </a:pPr>
            <a:r>
              <a:rPr lang="sv-SE" dirty="0"/>
              <a:t>På lektion 6 lär vi oss väldigt många nyttiga ord och praktiska fraser kopplade till en sjukhusmiljö. Vi kommer b.la att lära oss namnen på olika typer av verktyg som en läkare brukar använda, som t.ex. stetoskop och </a:t>
            </a:r>
            <a:r>
              <a:rPr lang="sv-SE" dirty="0" err="1"/>
              <a:t>otoskop</a:t>
            </a:r>
            <a:r>
              <a:rPr lang="sv-SE" dirty="0"/>
              <a:t>.</a:t>
            </a:r>
          </a:p>
          <a:p>
            <a:pPr marL="0" indent="0">
              <a:buNone/>
            </a:pPr>
            <a:r>
              <a:rPr lang="sv-SE" dirty="0"/>
              <a:t>Vi lär oss olika frågor som en läkare kan ställa en sjuk patient och hur man svarar på sådana frågor.</a:t>
            </a:r>
          </a:p>
          <a:p>
            <a:pPr marL="0" indent="0">
              <a:buNone/>
            </a:pPr>
            <a:endParaRPr lang="sv-SE" dirty="0"/>
          </a:p>
          <a:p>
            <a:pPr marL="0" indent="0">
              <a:buNone/>
            </a:pPr>
            <a:r>
              <a:rPr lang="sv-SE" dirty="0"/>
              <a:t>Hur säger man t.ex. förkylning, feber och </a:t>
            </a:r>
            <a:r>
              <a:rPr lang="sv-SE" dirty="0" err="1"/>
              <a:t>magknipa</a:t>
            </a:r>
            <a:r>
              <a:rPr lang="sv-SE" dirty="0"/>
              <a:t> på arabiska? </a:t>
            </a:r>
          </a:p>
          <a:p>
            <a:pPr marL="0" indent="0">
              <a:buNone/>
            </a:pPr>
            <a:r>
              <a:rPr lang="sv-SE" dirty="0"/>
              <a:t>Allt sånt kommer vi att lära oss och mycket mer!</a:t>
            </a:r>
          </a:p>
        </p:txBody>
      </p:sp>
      <p:sp>
        <p:nvSpPr>
          <p:cNvPr id="4" name="Slide Number Placeholder 3">
            <a:extLst>
              <a:ext uri="{FF2B5EF4-FFF2-40B4-BE49-F238E27FC236}">
                <a16:creationId xmlns:a16="http://schemas.microsoft.com/office/drawing/2014/main" id="{D824B46F-9085-47D7-8483-9AB500CFA9F0}"/>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a:t>
            </a:fld>
            <a:endParaRPr kumimoji="0" lang="sv-SE" sz="36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26422951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4D60D8DB-EC6F-41E5-9183-458EB5AB8D7A}"/>
              </a:ext>
            </a:extLst>
          </p:cNvPr>
          <p:cNvSpPr>
            <a:spLocks noGrp="1"/>
          </p:cNvSpPr>
          <p:nvPr>
            <p:ph type="body" idx="1"/>
          </p:nvPr>
        </p:nvSpPr>
        <p:spPr>
          <a:xfrm>
            <a:off x="-557928" y="4336946"/>
            <a:ext cx="9613860" cy="1704017"/>
          </a:xfrm>
        </p:spPr>
        <p:txBody>
          <a:bodyPr>
            <a:normAutofit/>
          </a:bodyPr>
          <a:lstStyle/>
          <a:p>
            <a:r>
              <a:rPr lang="ar-SA" sz="2800" dirty="0"/>
              <a:t>تَعْبِيْراتٌ عامَّةٌ </a:t>
            </a:r>
            <a:endParaRPr lang="sv-SE" sz="2800" dirty="0"/>
          </a:p>
          <a:p>
            <a:r>
              <a:rPr lang="sv-SE" dirty="0"/>
              <a:t>Generella uttryck</a:t>
            </a:r>
          </a:p>
          <a:p>
            <a:r>
              <a:rPr lang="sv-SE" dirty="0"/>
              <a:t>s.88-95</a:t>
            </a:r>
            <a:endParaRPr lang="ar-SA" dirty="0"/>
          </a:p>
          <a:p>
            <a:endParaRPr lang="sv-SE" sz="1600" dirty="0"/>
          </a:p>
        </p:txBody>
      </p:sp>
      <p:sp>
        <p:nvSpPr>
          <p:cNvPr id="5" name="Rubrik 4">
            <a:extLst>
              <a:ext uri="{FF2B5EF4-FFF2-40B4-BE49-F238E27FC236}">
                <a16:creationId xmlns:a16="http://schemas.microsoft.com/office/drawing/2014/main" id="{6F9A11EA-CAD0-47A1-B538-EB6E5F5EDEDE}"/>
              </a:ext>
            </a:extLst>
          </p:cNvPr>
          <p:cNvSpPr>
            <a:spLocks noGrp="1"/>
          </p:cNvSpPr>
          <p:nvPr>
            <p:ph type="ctrTitle"/>
          </p:nvPr>
        </p:nvSpPr>
        <p:spPr/>
        <p:txBody>
          <a:bodyPr/>
          <a:lstStyle/>
          <a:p>
            <a:r>
              <a:rPr lang="sv-SE" dirty="0"/>
              <a:t>Lektion 7</a:t>
            </a:r>
          </a:p>
        </p:txBody>
      </p:sp>
      <p:sp>
        <p:nvSpPr>
          <p:cNvPr id="4" name="Slide Number Placeholder 3">
            <a:extLst>
              <a:ext uri="{FF2B5EF4-FFF2-40B4-BE49-F238E27FC236}">
                <a16:creationId xmlns:a16="http://schemas.microsoft.com/office/drawing/2014/main" id="{1C5031D3-F0F3-49C5-98DB-A5AFA3884A45}"/>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16</a:t>
            </a:fld>
            <a:endParaRPr kumimoji="0" lang="sv-SE"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3615511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0A073-2E75-4BAA-B5E4-B1CF2E28FDD6}"/>
              </a:ext>
            </a:extLst>
          </p:cNvPr>
          <p:cNvSpPr>
            <a:spLocks noGrp="1"/>
          </p:cNvSpPr>
          <p:nvPr>
            <p:ph type="title"/>
          </p:nvPr>
        </p:nvSpPr>
        <p:spPr/>
        <p:txBody>
          <a:bodyPr/>
          <a:lstStyle/>
          <a:p>
            <a:r>
              <a:rPr lang="sv-SE" dirty="0"/>
              <a:t>Vad lär vi oss här?</a:t>
            </a:r>
          </a:p>
        </p:txBody>
      </p:sp>
      <p:sp>
        <p:nvSpPr>
          <p:cNvPr id="3" name="Content Placeholder 2">
            <a:extLst>
              <a:ext uri="{FF2B5EF4-FFF2-40B4-BE49-F238E27FC236}">
                <a16:creationId xmlns:a16="http://schemas.microsoft.com/office/drawing/2014/main" id="{6FDD3BC1-A85D-4633-8AF5-08F57B694F0A}"/>
              </a:ext>
            </a:extLst>
          </p:cNvPr>
          <p:cNvSpPr>
            <a:spLocks noGrp="1"/>
          </p:cNvSpPr>
          <p:nvPr>
            <p:ph idx="1"/>
          </p:nvPr>
        </p:nvSpPr>
        <p:spPr>
          <a:xfrm>
            <a:off x="235524" y="2267473"/>
            <a:ext cx="11533781" cy="4142852"/>
          </a:xfrm>
        </p:spPr>
        <p:txBody>
          <a:bodyPr>
            <a:normAutofit/>
          </a:bodyPr>
          <a:lstStyle/>
          <a:p>
            <a:pPr marL="0" indent="0">
              <a:buNone/>
            </a:pPr>
            <a:r>
              <a:rPr lang="sv-SE" dirty="0"/>
              <a:t>I den här lektionen har vi inget specifikt (</a:t>
            </a:r>
            <a:r>
              <a:rPr lang="ar-SA" dirty="0"/>
              <a:t>خاصٌّ</a:t>
            </a:r>
            <a:r>
              <a:rPr lang="sv-SE" dirty="0"/>
              <a:t>) ämne utan vi kommer att få lära oss en hel del generella (</a:t>
            </a:r>
            <a:r>
              <a:rPr lang="ar-SA" dirty="0"/>
              <a:t>عامٌّ</a:t>
            </a:r>
            <a:r>
              <a:rPr lang="sv-SE" dirty="0"/>
              <a:t>) uttryck som brukar användas i vardagen.</a:t>
            </a:r>
          </a:p>
          <a:p>
            <a:pPr marL="0" indent="0">
              <a:buNone/>
            </a:pPr>
            <a:r>
              <a:rPr lang="sv-SE" dirty="0"/>
              <a:t>Som vanligt kommer vi också att göra fler övningar i vilka vi tränar på att skapa meningar och svara på diverse frågor.</a:t>
            </a:r>
          </a:p>
        </p:txBody>
      </p:sp>
      <p:sp>
        <p:nvSpPr>
          <p:cNvPr id="4" name="Slide Number Placeholder 3">
            <a:extLst>
              <a:ext uri="{FF2B5EF4-FFF2-40B4-BE49-F238E27FC236}">
                <a16:creationId xmlns:a16="http://schemas.microsoft.com/office/drawing/2014/main" id="{D824B46F-9085-47D7-8483-9AB500CFA9F0}"/>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a:t>
            </a:fld>
            <a:endParaRPr kumimoji="0" lang="sv-SE" sz="36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25509837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4D60D8DB-EC6F-41E5-9183-458EB5AB8D7A}"/>
              </a:ext>
            </a:extLst>
          </p:cNvPr>
          <p:cNvSpPr>
            <a:spLocks noGrp="1"/>
          </p:cNvSpPr>
          <p:nvPr>
            <p:ph type="body" idx="1"/>
          </p:nvPr>
        </p:nvSpPr>
        <p:spPr>
          <a:xfrm>
            <a:off x="-557928" y="4336946"/>
            <a:ext cx="9613860" cy="1704017"/>
          </a:xfrm>
        </p:spPr>
        <p:txBody>
          <a:bodyPr>
            <a:normAutofit/>
          </a:bodyPr>
          <a:lstStyle/>
          <a:p>
            <a:r>
              <a:rPr lang="ar-SA" sz="2800" dirty="0"/>
              <a:t>يَوْمٌ في حَياةِ طالِبٍ</a:t>
            </a:r>
            <a:endParaRPr lang="sv-SE" sz="2800" dirty="0"/>
          </a:p>
          <a:p>
            <a:r>
              <a:rPr lang="sv-SE" dirty="0"/>
              <a:t>En dag i en elevs liv</a:t>
            </a:r>
          </a:p>
          <a:p>
            <a:r>
              <a:rPr lang="sv-SE" dirty="0"/>
              <a:t>s.96-103</a:t>
            </a:r>
            <a:endParaRPr lang="ar-SA" dirty="0"/>
          </a:p>
          <a:p>
            <a:endParaRPr lang="sv-SE" sz="1600" dirty="0"/>
          </a:p>
        </p:txBody>
      </p:sp>
      <p:sp>
        <p:nvSpPr>
          <p:cNvPr id="5" name="Rubrik 4">
            <a:extLst>
              <a:ext uri="{FF2B5EF4-FFF2-40B4-BE49-F238E27FC236}">
                <a16:creationId xmlns:a16="http://schemas.microsoft.com/office/drawing/2014/main" id="{6F9A11EA-CAD0-47A1-B538-EB6E5F5EDEDE}"/>
              </a:ext>
            </a:extLst>
          </p:cNvPr>
          <p:cNvSpPr>
            <a:spLocks noGrp="1"/>
          </p:cNvSpPr>
          <p:nvPr>
            <p:ph type="ctrTitle"/>
          </p:nvPr>
        </p:nvSpPr>
        <p:spPr/>
        <p:txBody>
          <a:bodyPr/>
          <a:lstStyle/>
          <a:p>
            <a:r>
              <a:rPr lang="sv-SE" dirty="0"/>
              <a:t>Lektion 8</a:t>
            </a:r>
          </a:p>
        </p:txBody>
      </p:sp>
      <p:sp>
        <p:nvSpPr>
          <p:cNvPr id="4" name="Slide Number Placeholder 3">
            <a:extLst>
              <a:ext uri="{FF2B5EF4-FFF2-40B4-BE49-F238E27FC236}">
                <a16:creationId xmlns:a16="http://schemas.microsoft.com/office/drawing/2014/main" id="{1C5031D3-F0F3-49C5-98DB-A5AFA3884A45}"/>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18</a:t>
            </a:fld>
            <a:endParaRPr kumimoji="0" lang="sv-SE"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1636776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0A073-2E75-4BAA-B5E4-B1CF2E28FDD6}"/>
              </a:ext>
            </a:extLst>
          </p:cNvPr>
          <p:cNvSpPr>
            <a:spLocks noGrp="1"/>
          </p:cNvSpPr>
          <p:nvPr>
            <p:ph type="title"/>
          </p:nvPr>
        </p:nvSpPr>
        <p:spPr/>
        <p:txBody>
          <a:bodyPr/>
          <a:lstStyle/>
          <a:p>
            <a:r>
              <a:rPr lang="sv-SE" dirty="0"/>
              <a:t>Vad lär vi oss här?</a:t>
            </a:r>
          </a:p>
        </p:txBody>
      </p:sp>
      <p:sp>
        <p:nvSpPr>
          <p:cNvPr id="3" name="Content Placeholder 2">
            <a:extLst>
              <a:ext uri="{FF2B5EF4-FFF2-40B4-BE49-F238E27FC236}">
                <a16:creationId xmlns:a16="http://schemas.microsoft.com/office/drawing/2014/main" id="{6FDD3BC1-A85D-4633-8AF5-08F57B694F0A}"/>
              </a:ext>
            </a:extLst>
          </p:cNvPr>
          <p:cNvSpPr>
            <a:spLocks noGrp="1"/>
          </p:cNvSpPr>
          <p:nvPr>
            <p:ph idx="1"/>
          </p:nvPr>
        </p:nvSpPr>
        <p:spPr>
          <a:xfrm>
            <a:off x="235524" y="2267473"/>
            <a:ext cx="11533781" cy="4142852"/>
          </a:xfrm>
        </p:spPr>
        <p:txBody>
          <a:bodyPr>
            <a:normAutofit/>
          </a:bodyPr>
          <a:lstStyle/>
          <a:p>
            <a:pPr marL="0" indent="0">
              <a:buNone/>
            </a:pPr>
            <a:r>
              <a:rPr lang="sv-SE" dirty="0"/>
              <a:t>I den här lektionen kommer vi att fokusera på en del användbara uttryck som är kopplade till studentens vardag som t.ex.:</a:t>
            </a:r>
          </a:p>
          <a:p>
            <a:pPr marL="0" indent="0">
              <a:buNone/>
            </a:pPr>
            <a:endParaRPr lang="sv-SE" dirty="0"/>
          </a:p>
          <a:p>
            <a:r>
              <a:rPr lang="sv-SE" dirty="0"/>
              <a:t>Vilken tid man brukar vakna eller lägga sig.</a:t>
            </a:r>
          </a:p>
          <a:p>
            <a:r>
              <a:rPr lang="sv-SE" dirty="0"/>
              <a:t>Vad man gör på morgonen.</a:t>
            </a:r>
          </a:p>
          <a:p>
            <a:r>
              <a:rPr lang="sv-SE" dirty="0"/>
              <a:t>Hur man förbereder sig inför skolan</a:t>
            </a:r>
          </a:p>
          <a:p>
            <a:pPr marL="0" indent="0">
              <a:buNone/>
            </a:pPr>
            <a:endParaRPr lang="sv-SE" dirty="0"/>
          </a:p>
        </p:txBody>
      </p:sp>
      <p:sp>
        <p:nvSpPr>
          <p:cNvPr id="4" name="Slide Number Placeholder 3">
            <a:extLst>
              <a:ext uri="{FF2B5EF4-FFF2-40B4-BE49-F238E27FC236}">
                <a16:creationId xmlns:a16="http://schemas.microsoft.com/office/drawing/2014/main" id="{D824B46F-9085-47D7-8483-9AB500CFA9F0}"/>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19</a:t>
            </a:fld>
            <a:endParaRPr kumimoji="0" lang="sv-SE" sz="36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2470657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duotone>
              <a:prstClr val="black"/>
              <a:schemeClr val="accent1">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0A073-2E75-4BAA-B5E4-B1CF2E28FDD6}"/>
              </a:ext>
            </a:extLst>
          </p:cNvPr>
          <p:cNvSpPr>
            <a:spLocks noGrp="1"/>
          </p:cNvSpPr>
          <p:nvPr>
            <p:ph type="title"/>
          </p:nvPr>
        </p:nvSpPr>
        <p:spPr/>
        <p:txBody>
          <a:bodyPr/>
          <a:lstStyle/>
          <a:p>
            <a:r>
              <a:rPr lang="sv-SE" dirty="0"/>
              <a:t>Förord</a:t>
            </a:r>
          </a:p>
        </p:txBody>
      </p:sp>
      <p:sp>
        <p:nvSpPr>
          <p:cNvPr id="3" name="Content Placeholder 2">
            <a:extLst>
              <a:ext uri="{FF2B5EF4-FFF2-40B4-BE49-F238E27FC236}">
                <a16:creationId xmlns:a16="http://schemas.microsoft.com/office/drawing/2014/main" id="{6FDD3BC1-A85D-4633-8AF5-08F57B694F0A}"/>
              </a:ext>
            </a:extLst>
          </p:cNvPr>
          <p:cNvSpPr>
            <a:spLocks noGrp="1"/>
          </p:cNvSpPr>
          <p:nvPr>
            <p:ph idx="1"/>
          </p:nvPr>
        </p:nvSpPr>
        <p:spPr>
          <a:xfrm>
            <a:off x="216474" y="2219848"/>
            <a:ext cx="11533781" cy="4142852"/>
          </a:xfrm>
        </p:spPr>
        <p:txBody>
          <a:bodyPr>
            <a:normAutofit fontScale="92500" lnSpcReduction="20000"/>
          </a:bodyPr>
          <a:lstStyle/>
          <a:p>
            <a:pPr marL="0" indent="0">
              <a:lnSpc>
                <a:spcPct val="100000"/>
              </a:lnSpc>
              <a:buNone/>
            </a:pPr>
            <a:r>
              <a:rPr lang="sv-SE" dirty="0"/>
              <a:t>Kursen </a:t>
            </a:r>
            <a:r>
              <a:rPr lang="ar-SA" dirty="0"/>
              <a:t>التَّعْبيرُ الْمُسْتَوى الأَوَّلُ</a:t>
            </a:r>
            <a:r>
              <a:rPr lang="sv-SE" dirty="0"/>
              <a:t> eller </a:t>
            </a:r>
            <a:r>
              <a:rPr lang="sv-SE" i="1" dirty="0"/>
              <a:t>Uttryck</a:t>
            </a:r>
            <a:r>
              <a:rPr lang="sv-SE" dirty="0"/>
              <a:t> </a:t>
            </a:r>
            <a:r>
              <a:rPr lang="sv-SE" i="1" dirty="0"/>
              <a:t>nivå</a:t>
            </a:r>
            <a:r>
              <a:rPr lang="sv-SE" dirty="0"/>
              <a:t> 1 är en kurs, som är skapad för att främja nybörjarens förmåga att uttrycka sig i det arabiska språket. Denna kurs skiljer sig alltså från de övriga kurserna med att mycket fokus läggs på </a:t>
            </a:r>
            <a:r>
              <a:rPr lang="sv-SE" i="1" dirty="0"/>
              <a:t>praktiska</a:t>
            </a:r>
            <a:r>
              <a:rPr lang="sv-SE" dirty="0"/>
              <a:t> övningar i vilka eleven berättar om sig själv eller besöker olika platser som flygplatsen, restaurangen, sjukhuset m.m.</a:t>
            </a:r>
          </a:p>
          <a:p>
            <a:pPr marL="0" indent="0">
              <a:lnSpc>
                <a:spcPct val="100000"/>
              </a:lnSpc>
              <a:buNone/>
            </a:pPr>
            <a:endParaRPr lang="sv-SE" dirty="0"/>
          </a:p>
          <a:p>
            <a:pPr marL="0" indent="0">
              <a:lnSpc>
                <a:spcPct val="100000"/>
              </a:lnSpc>
              <a:buNone/>
            </a:pPr>
            <a:r>
              <a:rPr lang="sv-SE" dirty="0"/>
              <a:t>För att få ut så mycket som möjligt av denna kurs rekommenderas eleven att först slutföra Arabiska nivå 1. Denna kurs blir ett perfekt komplement innan man kommer igång med Arabiska nivå 2.</a:t>
            </a:r>
          </a:p>
          <a:p>
            <a:pPr marL="0" indent="0">
              <a:lnSpc>
                <a:spcPct val="100000"/>
              </a:lnSpc>
              <a:buNone/>
            </a:pPr>
            <a:endParaRPr lang="sv-SE" dirty="0"/>
          </a:p>
          <a:p>
            <a:pPr marL="0" indent="0">
              <a:lnSpc>
                <a:spcPct val="100000"/>
              </a:lnSpc>
              <a:buNone/>
            </a:pPr>
            <a:r>
              <a:rPr lang="sv-SE" dirty="0"/>
              <a:t>Uttryck nivå 1 undervisas på </a:t>
            </a:r>
            <a:r>
              <a:rPr lang="sv-SE" dirty="0" err="1"/>
              <a:t>Madinah</a:t>
            </a:r>
            <a:r>
              <a:rPr lang="sv-SE" dirty="0"/>
              <a:t>-universitetet och utgör förstå nivån i en serie av olika nivåer i vilka eleven utvecklas genom.</a:t>
            </a:r>
          </a:p>
          <a:p>
            <a:pPr marL="0" indent="0">
              <a:lnSpc>
                <a:spcPct val="100000"/>
              </a:lnSpc>
              <a:buNone/>
            </a:pPr>
            <a:endParaRPr lang="sv-SE" dirty="0"/>
          </a:p>
          <a:p>
            <a:pPr marL="0" indent="0">
              <a:lnSpc>
                <a:spcPct val="100000"/>
              </a:lnSpc>
              <a:buNone/>
            </a:pPr>
            <a:endParaRPr lang="sv-SE" dirty="0"/>
          </a:p>
          <a:p>
            <a:pPr marL="0" indent="0">
              <a:buNone/>
            </a:pPr>
            <a:endParaRPr lang="sv-SE" dirty="0"/>
          </a:p>
          <a:p>
            <a:pPr marL="0" indent="0">
              <a:buNone/>
            </a:pPr>
            <a:endParaRPr lang="sv-SE" dirty="0"/>
          </a:p>
          <a:p>
            <a:pPr marL="0" indent="0">
              <a:buNone/>
            </a:pPr>
            <a:endParaRPr lang="sv-SE" dirty="0"/>
          </a:p>
        </p:txBody>
      </p:sp>
      <p:sp>
        <p:nvSpPr>
          <p:cNvPr id="4" name="Slide Number Placeholder 3">
            <a:extLst>
              <a:ext uri="{FF2B5EF4-FFF2-40B4-BE49-F238E27FC236}">
                <a16:creationId xmlns:a16="http://schemas.microsoft.com/office/drawing/2014/main" id="{D824B46F-9085-47D7-8483-9AB500CFA9F0}"/>
              </a:ext>
            </a:extLst>
          </p:cNvPr>
          <p:cNvSpPr>
            <a:spLocks noGrp="1"/>
          </p:cNvSpPr>
          <p:nvPr>
            <p:ph type="sldNum" sz="quarter" idx="12"/>
          </p:nvPr>
        </p:nvSpPr>
        <p:spPr/>
        <p:txBody>
          <a:bodyPr/>
          <a:lstStyle/>
          <a:p>
            <a:fld id="{177D6179-9D4F-9247-ABDE-D082469CF89C}" type="slidenum">
              <a:rPr lang="sv-SE" smtClean="0"/>
              <a:pPr/>
              <a:t>2</a:t>
            </a:fld>
            <a:endParaRPr lang="sv-SE" dirty="0"/>
          </a:p>
        </p:txBody>
      </p:sp>
    </p:spTree>
    <p:custDataLst>
      <p:tags r:id="rId1"/>
    </p:custDataLst>
    <p:extLst>
      <p:ext uri="{BB962C8B-B14F-4D97-AF65-F5344CB8AC3E}">
        <p14:creationId xmlns:p14="http://schemas.microsoft.com/office/powerpoint/2010/main" val="18685761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4D60D8DB-EC6F-41E5-9183-458EB5AB8D7A}"/>
              </a:ext>
            </a:extLst>
          </p:cNvPr>
          <p:cNvSpPr>
            <a:spLocks noGrp="1"/>
          </p:cNvSpPr>
          <p:nvPr>
            <p:ph type="body" idx="1"/>
          </p:nvPr>
        </p:nvSpPr>
        <p:spPr>
          <a:xfrm>
            <a:off x="-557928" y="4336946"/>
            <a:ext cx="9613860" cy="1704017"/>
          </a:xfrm>
        </p:spPr>
        <p:txBody>
          <a:bodyPr>
            <a:normAutofit/>
          </a:bodyPr>
          <a:lstStyle/>
          <a:p>
            <a:r>
              <a:rPr lang="ar-SA" sz="2800" dirty="0"/>
              <a:t>في مَكْتَبِ الـبَريدِ </a:t>
            </a:r>
            <a:endParaRPr lang="sv-SE" sz="2800" dirty="0"/>
          </a:p>
          <a:p>
            <a:r>
              <a:rPr lang="sv-SE" sz="2200" dirty="0"/>
              <a:t>På postkontoret</a:t>
            </a:r>
            <a:endParaRPr lang="sv-SE" sz="2800" dirty="0"/>
          </a:p>
          <a:p>
            <a:r>
              <a:rPr lang="sv-SE" dirty="0"/>
              <a:t>s. 104-108</a:t>
            </a:r>
            <a:endParaRPr lang="ar-SA" dirty="0"/>
          </a:p>
          <a:p>
            <a:endParaRPr lang="sv-SE" sz="1600" dirty="0"/>
          </a:p>
        </p:txBody>
      </p:sp>
      <p:sp>
        <p:nvSpPr>
          <p:cNvPr id="5" name="Rubrik 4">
            <a:extLst>
              <a:ext uri="{FF2B5EF4-FFF2-40B4-BE49-F238E27FC236}">
                <a16:creationId xmlns:a16="http://schemas.microsoft.com/office/drawing/2014/main" id="{6F9A11EA-CAD0-47A1-B538-EB6E5F5EDEDE}"/>
              </a:ext>
            </a:extLst>
          </p:cNvPr>
          <p:cNvSpPr>
            <a:spLocks noGrp="1"/>
          </p:cNvSpPr>
          <p:nvPr>
            <p:ph type="ctrTitle"/>
          </p:nvPr>
        </p:nvSpPr>
        <p:spPr/>
        <p:txBody>
          <a:bodyPr/>
          <a:lstStyle/>
          <a:p>
            <a:r>
              <a:rPr lang="sv-SE" dirty="0"/>
              <a:t>Lektion 9</a:t>
            </a:r>
          </a:p>
        </p:txBody>
      </p:sp>
      <p:sp>
        <p:nvSpPr>
          <p:cNvPr id="4" name="Slide Number Placeholder 3">
            <a:extLst>
              <a:ext uri="{FF2B5EF4-FFF2-40B4-BE49-F238E27FC236}">
                <a16:creationId xmlns:a16="http://schemas.microsoft.com/office/drawing/2014/main" id="{1C5031D3-F0F3-49C5-98DB-A5AFA3884A45}"/>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20</a:t>
            </a:fld>
            <a:endParaRPr kumimoji="0" lang="sv-SE"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6572283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0A073-2E75-4BAA-B5E4-B1CF2E28FDD6}"/>
              </a:ext>
            </a:extLst>
          </p:cNvPr>
          <p:cNvSpPr>
            <a:spLocks noGrp="1"/>
          </p:cNvSpPr>
          <p:nvPr>
            <p:ph type="title"/>
          </p:nvPr>
        </p:nvSpPr>
        <p:spPr/>
        <p:txBody>
          <a:bodyPr/>
          <a:lstStyle/>
          <a:p>
            <a:r>
              <a:rPr lang="sv-SE" dirty="0"/>
              <a:t>Vad lär vi oss här?</a:t>
            </a:r>
          </a:p>
        </p:txBody>
      </p:sp>
      <p:sp>
        <p:nvSpPr>
          <p:cNvPr id="3" name="Content Placeholder 2">
            <a:extLst>
              <a:ext uri="{FF2B5EF4-FFF2-40B4-BE49-F238E27FC236}">
                <a16:creationId xmlns:a16="http://schemas.microsoft.com/office/drawing/2014/main" id="{6FDD3BC1-A85D-4633-8AF5-08F57B694F0A}"/>
              </a:ext>
            </a:extLst>
          </p:cNvPr>
          <p:cNvSpPr>
            <a:spLocks noGrp="1"/>
          </p:cNvSpPr>
          <p:nvPr>
            <p:ph idx="1"/>
          </p:nvPr>
        </p:nvSpPr>
        <p:spPr>
          <a:xfrm>
            <a:off x="235524" y="2267473"/>
            <a:ext cx="11533781" cy="4142852"/>
          </a:xfrm>
        </p:spPr>
        <p:txBody>
          <a:bodyPr>
            <a:normAutofit/>
          </a:bodyPr>
          <a:lstStyle/>
          <a:p>
            <a:pPr marL="0" indent="0">
              <a:buNone/>
            </a:pPr>
            <a:r>
              <a:rPr lang="sv-SE" dirty="0"/>
              <a:t>Nu är det dags att lära sig grundläggande nyckeltermer som är användbara när man ska skicka brev via postkontoret. Hur säger man t.ex. att man vill skicka brev till ett specifikt land eller hur mycket kostnaden är? </a:t>
            </a:r>
          </a:p>
        </p:txBody>
      </p:sp>
      <p:sp>
        <p:nvSpPr>
          <p:cNvPr id="4" name="Slide Number Placeholder 3">
            <a:extLst>
              <a:ext uri="{FF2B5EF4-FFF2-40B4-BE49-F238E27FC236}">
                <a16:creationId xmlns:a16="http://schemas.microsoft.com/office/drawing/2014/main" id="{D824B46F-9085-47D7-8483-9AB500CFA9F0}"/>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a:t>
            </a:fld>
            <a:endParaRPr kumimoji="0" lang="sv-SE" sz="36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3797536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4D60D8DB-EC6F-41E5-9183-458EB5AB8D7A}"/>
              </a:ext>
            </a:extLst>
          </p:cNvPr>
          <p:cNvSpPr>
            <a:spLocks noGrp="1"/>
          </p:cNvSpPr>
          <p:nvPr>
            <p:ph type="body" idx="1"/>
          </p:nvPr>
        </p:nvSpPr>
        <p:spPr>
          <a:xfrm>
            <a:off x="-557928" y="4336946"/>
            <a:ext cx="9613860" cy="1704017"/>
          </a:xfrm>
        </p:spPr>
        <p:txBody>
          <a:bodyPr>
            <a:normAutofit/>
          </a:bodyPr>
          <a:lstStyle/>
          <a:p>
            <a:r>
              <a:rPr lang="ar-SA" sz="2800" dirty="0"/>
              <a:t>في المَكْتَبَـةِ </a:t>
            </a:r>
            <a:endParaRPr lang="sv-SE" sz="2800" dirty="0"/>
          </a:p>
          <a:p>
            <a:r>
              <a:rPr lang="sv-SE" sz="2200" dirty="0"/>
              <a:t>I biblioteket</a:t>
            </a:r>
            <a:endParaRPr lang="sv-SE" sz="2800" dirty="0"/>
          </a:p>
          <a:p>
            <a:r>
              <a:rPr lang="sv-SE" dirty="0"/>
              <a:t>s. 109-115</a:t>
            </a:r>
            <a:endParaRPr lang="ar-SA" dirty="0"/>
          </a:p>
          <a:p>
            <a:endParaRPr lang="sv-SE" sz="1600" dirty="0"/>
          </a:p>
        </p:txBody>
      </p:sp>
      <p:sp>
        <p:nvSpPr>
          <p:cNvPr id="5" name="Rubrik 4">
            <a:extLst>
              <a:ext uri="{FF2B5EF4-FFF2-40B4-BE49-F238E27FC236}">
                <a16:creationId xmlns:a16="http://schemas.microsoft.com/office/drawing/2014/main" id="{6F9A11EA-CAD0-47A1-B538-EB6E5F5EDEDE}"/>
              </a:ext>
            </a:extLst>
          </p:cNvPr>
          <p:cNvSpPr>
            <a:spLocks noGrp="1"/>
          </p:cNvSpPr>
          <p:nvPr>
            <p:ph type="ctrTitle"/>
          </p:nvPr>
        </p:nvSpPr>
        <p:spPr/>
        <p:txBody>
          <a:bodyPr/>
          <a:lstStyle/>
          <a:p>
            <a:r>
              <a:rPr lang="sv-SE" dirty="0"/>
              <a:t>Lektion 10</a:t>
            </a:r>
          </a:p>
        </p:txBody>
      </p:sp>
      <p:sp>
        <p:nvSpPr>
          <p:cNvPr id="4" name="Slide Number Placeholder 3">
            <a:extLst>
              <a:ext uri="{FF2B5EF4-FFF2-40B4-BE49-F238E27FC236}">
                <a16:creationId xmlns:a16="http://schemas.microsoft.com/office/drawing/2014/main" id="{1C5031D3-F0F3-49C5-98DB-A5AFA3884A45}"/>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a:t>
            </a:fld>
            <a:endParaRPr kumimoji="0" lang="sv-SE"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2068452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0A073-2E75-4BAA-B5E4-B1CF2E28FDD6}"/>
              </a:ext>
            </a:extLst>
          </p:cNvPr>
          <p:cNvSpPr>
            <a:spLocks noGrp="1"/>
          </p:cNvSpPr>
          <p:nvPr>
            <p:ph type="title"/>
          </p:nvPr>
        </p:nvSpPr>
        <p:spPr/>
        <p:txBody>
          <a:bodyPr/>
          <a:lstStyle/>
          <a:p>
            <a:r>
              <a:rPr lang="sv-SE" dirty="0"/>
              <a:t>Vad lär vi oss här?</a:t>
            </a:r>
          </a:p>
        </p:txBody>
      </p:sp>
      <p:sp>
        <p:nvSpPr>
          <p:cNvPr id="3" name="Content Placeholder 2">
            <a:extLst>
              <a:ext uri="{FF2B5EF4-FFF2-40B4-BE49-F238E27FC236}">
                <a16:creationId xmlns:a16="http://schemas.microsoft.com/office/drawing/2014/main" id="{6FDD3BC1-A85D-4633-8AF5-08F57B694F0A}"/>
              </a:ext>
            </a:extLst>
          </p:cNvPr>
          <p:cNvSpPr>
            <a:spLocks noGrp="1"/>
          </p:cNvSpPr>
          <p:nvPr>
            <p:ph idx="1"/>
          </p:nvPr>
        </p:nvSpPr>
        <p:spPr>
          <a:xfrm>
            <a:off x="235524" y="2267473"/>
            <a:ext cx="11533781" cy="4142852"/>
          </a:xfrm>
        </p:spPr>
        <p:txBody>
          <a:bodyPr>
            <a:normAutofit/>
          </a:bodyPr>
          <a:lstStyle/>
          <a:p>
            <a:pPr marL="0" indent="0">
              <a:buNone/>
            </a:pPr>
            <a:r>
              <a:rPr lang="ar-SA" dirty="0"/>
              <a:t>مَكْتَبَة</a:t>
            </a:r>
            <a:r>
              <a:rPr lang="sv-SE" dirty="0"/>
              <a:t> kan antingen betyda ”bibliotek” eller ”bokäffär” beroende på kontexten. Vi kommer därmed lära oss en del nycktermer och uttryck som brukar användas i biblioteket eller bokäffären.</a:t>
            </a:r>
          </a:p>
        </p:txBody>
      </p:sp>
      <p:sp>
        <p:nvSpPr>
          <p:cNvPr id="4" name="Slide Number Placeholder 3">
            <a:extLst>
              <a:ext uri="{FF2B5EF4-FFF2-40B4-BE49-F238E27FC236}">
                <a16:creationId xmlns:a16="http://schemas.microsoft.com/office/drawing/2014/main" id="{D824B46F-9085-47D7-8483-9AB500CFA9F0}"/>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23</a:t>
            </a:fld>
            <a:endParaRPr kumimoji="0" lang="sv-SE" sz="36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26439695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4D60D8DB-EC6F-41E5-9183-458EB5AB8D7A}"/>
              </a:ext>
            </a:extLst>
          </p:cNvPr>
          <p:cNvSpPr>
            <a:spLocks noGrp="1"/>
          </p:cNvSpPr>
          <p:nvPr>
            <p:ph type="body" idx="1"/>
          </p:nvPr>
        </p:nvSpPr>
        <p:spPr>
          <a:xfrm>
            <a:off x="-557928" y="4336946"/>
            <a:ext cx="9613860" cy="1704017"/>
          </a:xfrm>
        </p:spPr>
        <p:txBody>
          <a:bodyPr>
            <a:normAutofit/>
          </a:bodyPr>
          <a:lstStyle/>
          <a:p>
            <a:r>
              <a:rPr lang="ar-SA" sz="2800" dirty="0"/>
              <a:t>أَنا أَفْعَلُ..</a:t>
            </a:r>
            <a:endParaRPr lang="sv-SE" sz="2800" dirty="0"/>
          </a:p>
          <a:p>
            <a:r>
              <a:rPr lang="sv-SE" sz="2200" dirty="0"/>
              <a:t>Jag gör..</a:t>
            </a:r>
            <a:endParaRPr lang="sv-SE" sz="2800" dirty="0"/>
          </a:p>
          <a:p>
            <a:r>
              <a:rPr lang="sv-SE" dirty="0"/>
              <a:t>s. 116-121</a:t>
            </a:r>
            <a:endParaRPr lang="ar-SA" dirty="0"/>
          </a:p>
          <a:p>
            <a:endParaRPr lang="sv-SE" sz="1600" dirty="0"/>
          </a:p>
        </p:txBody>
      </p:sp>
      <p:sp>
        <p:nvSpPr>
          <p:cNvPr id="5" name="Rubrik 4">
            <a:extLst>
              <a:ext uri="{FF2B5EF4-FFF2-40B4-BE49-F238E27FC236}">
                <a16:creationId xmlns:a16="http://schemas.microsoft.com/office/drawing/2014/main" id="{6F9A11EA-CAD0-47A1-B538-EB6E5F5EDEDE}"/>
              </a:ext>
            </a:extLst>
          </p:cNvPr>
          <p:cNvSpPr>
            <a:spLocks noGrp="1"/>
          </p:cNvSpPr>
          <p:nvPr>
            <p:ph type="ctrTitle"/>
          </p:nvPr>
        </p:nvSpPr>
        <p:spPr/>
        <p:txBody>
          <a:bodyPr/>
          <a:lstStyle/>
          <a:p>
            <a:r>
              <a:rPr lang="sv-SE" dirty="0"/>
              <a:t>Lektion 11</a:t>
            </a:r>
          </a:p>
        </p:txBody>
      </p:sp>
      <p:sp>
        <p:nvSpPr>
          <p:cNvPr id="4" name="Slide Number Placeholder 3">
            <a:extLst>
              <a:ext uri="{FF2B5EF4-FFF2-40B4-BE49-F238E27FC236}">
                <a16:creationId xmlns:a16="http://schemas.microsoft.com/office/drawing/2014/main" id="{1C5031D3-F0F3-49C5-98DB-A5AFA3884A45}"/>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24</a:t>
            </a:fld>
            <a:endParaRPr kumimoji="0" lang="sv-SE"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32222932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0A073-2E75-4BAA-B5E4-B1CF2E28FDD6}"/>
              </a:ext>
            </a:extLst>
          </p:cNvPr>
          <p:cNvSpPr>
            <a:spLocks noGrp="1"/>
          </p:cNvSpPr>
          <p:nvPr>
            <p:ph type="title"/>
          </p:nvPr>
        </p:nvSpPr>
        <p:spPr/>
        <p:txBody>
          <a:bodyPr/>
          <a:lstStyle/>
          <a:p>
            <a:r>
              <a:rPr lang="sv-SE" dirty="0"/>
              <a:t>Vad lär vi oss här?</a:t>
            </a:r>
          </a:p>
        </p:txBody>
      </p:sp>
      <p:sp>
        <p:nvSpPr>
          <p:cNvPr id="3" name="Content Placeholder 2">
            <a:extLst>
              <a:ext uri="{FF2B5EF4-FFF2-40B4-BE49-F238E27FC236}">
                <a16:creationId xmlns:a16="http://schemas.microsoft.com/office/drawing/2014/main" id="{6FDD3BC1-A85D-4633-8AF5-08F57B694F0A}"/>
              </a:ext>
            </a:extLst>
          </p:cNvPr>
          <p:cNvSpPr>
            <a:spLocks noGrp="1"/>
          </p:cNvSpPr>
          <p:nvPr>
            <p:ph idx="1"/>
          </p:nvPr>
        </p:nvSpPr>
        <p:spPr>
          <a:xfrm>
            <a:off x="235524" y="2267473"/>
            <a:ext cx="11533781" cy="4142852"/>
          </a:xfrm>
        </p:spPr>
        <p:txBody>
          <a:bodyPr>
            <a:normAutofit/>
          </a:bodyPr>
          <a:lstStyle/>
          <a:p>
            <a:pPr marL="0" indent="0">
              <a:lnSpc>
                <a:spcPct val="100000"/>
              </a:lnSpc>
              <a:buNone/>
            </a:pPr>
            <a:r>
              <a:rPr lang="sv-SE" dirty="0"/>
              <a:t>I den sista lektionen repeterar vi en del av uttrycken vi fått lära oss under kursens gång samtidigt som vi får lära oss nya verb och betydelser. Vid det här laget ska eleven ha fått grundläggande kunskaper i hur man kan uttrycka sig i både specifika och allmänna situationer och platser. </a:t>
            </a:r>
          </a:p>
          <a:p>
            <a:pPr marL="0" indent="0">
              <a:lnSpc>
                <a:spcPct val="100000"/>
              </a:lnSpc>
              <a:buNone/>
            </a:pPr>
            <a:endParaRPr lang="sv-SE" dirty="0"/>
          </a:p>
          <a:p>
            <a:pPr marL="0" indent="0">
              <a:lnSpc>
                <a:spcPct val="100000"/>
              </a:lnSpc>
              <a:buNone/>
            </a:pPr>
            <a:r>
              <a:rPr lang="sv-SE" dirty="0"/>
              <a:t>Arabiska är sannerligen djupt och kräver ibland flera års studier beroende på hur mycket man vill fördjupa sig. Om eleven avklarat Arabiska nivå 1 och Uttryck nivå 1 och känner sig ha förstått allt, så är man redo att påbörja Arabiska nivå 2. </a:t>
            </a:r>
          </a:p>
          <a:p>
            <a:pPr marL="0" indent="0">
              <a:lnSpc>
                <a:spcPct val="100000"/>
              </a:lnSpc>
              <a:buNone/>
            </a:pPr>
            <a:r>
              <a:rPr lang="sv-SE" dirty="0"/>
              <a:t>Om man däremot känner att man behöver förbättra sin läsförmåga innan man går vidare, så rekommenderar vi kursen Läsning nivå </a:t>
            </a:r>
            <a:r>
              <a:rPr lang="sv-SE"/>
              <a:t>1.</a:t>
            </a:r>
            <a:endParaRPr lang="sv-SE" dirty="0"/>
          </a:p>
        </p:txBody>
      </p:sp>
      <p:sp>
        <p:nvSpPr>
          <p:cNvPr id="4" name="Slide Number Placeholder 3">
            <a:extLst>
              <a:ext uri="{FF2B5EF4-FFF2-40B4-BE49-F238E27FC236}">
                <a16:creationId xmlns:a16="http://schemas.microsoft.com/office/drawing/2014/main" id="{D824B46F-9085-47D7-8483-9AB500CFA9F0}"/>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25</a:t>
            </a:fld>
            <a:endParaRPr kumimoji="0" lang="sv-SE" sz="36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13321103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56000">
              <a:schemeClr val="tx1">
                <a:lumMod val="50000"/>
              </a:schemeClr>
            </a:gs>
            <a:gs pos="56000">
              <a:schemeClr val="tx2">
                <a:lumMod val="25000"/>
              </a:schemeClr>
            </a:gs>
            <a:gs pos="54000">
              <a:schemeClr val="tx1">
                <a:lumMod val="50000"/>
              </a:schemeClr>
            </a:gs>
          </a:gsLst>
          <a:lin ang="2520000" scaled="0"/>
        </a:gra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D2DBD66-DEEF-4A8C-8928-6CBF1EA3F55F}"/>
              </a:ext>
            </a:extLst>
          </p:cNvPr>
          <p:cNvSpPr>
            <a:spLocks noGrp="1"/>
          </p:cNvSpPr>
          <p:nvPr>
            <p:ph type="body" sz="half" idx="2"/>
          </p:nvPr>
        </p:nvSpPr>
        <p:spPr/>
        <p:txBody>
          <a:bodyPr>
            <a:normAutofit/>
          </a:bodyPr>
          <a:lstStyle/>
          <a:p>
            <a:pPr marL="0" indent="0">
              <a:buNone/>
            </a:pPr>
            <a:r>
              <a:rPr lang="sv-SE" sz="2400" dirty="0"/>
              <a:t>Och Allah vet bäst</a:t>
            </a:r>
          </a:p>
        </p:txBody>
      </p:sp>
      <p:sp>
        <p:nvSpPr>
          <p:cNvPr id="4" name="Platshållare för bildnummer 3">
            <a:extLst>
              <a:ext uri="{FF2B5EF4-FFF2-40B4-BE49-F238E27FC236}">
                <a16:creationId xmlns:a16="http://schemas.microsoft.com/office/drawing/2014/main" id="{EEDE96B9-481D-42A4-A0CE-43859DE2D13B}"/>
              </a:ext>
            </a:extLst>
          </p:cNvPr>
          <p:cNvSpPr>
            <a:spLocks noGrp="1"/>
          </p:cNvSpPr>
          <p:nvPr>
            <p:ph type="sldNum" sz="quarter" idx="12"/>
          </p:nvPr>
        </p:nvSpPr>
        <p:spPr>
          <a:xfrm>
            <a:off x="10582275" y="4543425"/>
            <a:ext cx="1609725" cy="1390650"/>
          </a:xfrm>
          <a:solidFill>
            <a:schemeClr val="tx1">
              <a:lumMod val="50000"/>
            </a:schemeClr>
          </a:solidFill>
          <a:ln>
            <a:solidFill>
              <a:schemeClr val="bg1"/>
            </a:solidFill>
          </a:ln>
          <a:effectLst>
            <a:outerShdw blurRad="63500" sx="102000" sy="102000" algn="ctr" rotWithShape="0">
              <a:prstClr val="black">
                <a:alpha val="40000"/>
              </a:prstClr>
            </a:outerShdw>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rPr>
              <a:t>Slut</a:t>
            </a:r>
          </a:p>
        </p:txBody>
      </p:sp>
      <p:sp>
        <p:nvSpPr>
          <p:cNvPr id="7" name="Rektangel: rundade hörn 6">
            <a:extLst>
              <a:ext uri="{FF2B5EF4-FFF2-40B4-BE49-F238E27FC236}">
                <a16:creationId xmlns:a16="http://schemas.microsoft.com/office/drawing/2014/main" id="{37DFBA04-67FD-4EAF-8B8B-2D81C8C75820}"/>
              </a:ext>
            </a:extLst>
          </p:cNvPr>
          <p:cNvSpPr/>
          <p:nvPr/>
        </p:nvSpPr>
        <p:spPr>
          <a:xfrm>
            <a:off x="6569692" y="4870426"/>
            <a:ext cx="3590925" cy="859443"/>
          </a:xfrm>
          <a:prstGeom prst="roundRect">
            <a:avLst/>
          </a:prstGeom>
          <a:noFill/>
          <a:ln w="38100">
            <a:solidFill>
              <a:schemeClr val="tx2">
                <a:lumMod val="50000"/>
              </a:schemeClr>
            </a:solidFill>
          </a:ln>
          <a:effectLst>
            <a:outerShdw blurRad="50800" dir="5400000" algn="ctr" rotWithShape="0">
              <a:srgbClr val="000000">
                <a:alpha val="43137"/>
              </a:srgbClr>
            </a:outerShdw>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Mustafa Abu Adam 20</a:t>
            </a:r>
            <a:r>
              <a:rPr kumimoji="0" lang="ar-SA" sz="1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20</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11-13</a:t>
            </a:r>
            <a:endPar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Stockholm, Sverige    </a:t>
            </a:r>
            <a:r>
              <a:rPr kumimoji="0" lang="ar-SA" sz="1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   Arabiskacentret.se    </a:t>
            </a:r>
            <a:r>
              <a:rPr kumimoji="0" lang="ar-SA" sz="1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a:t>
            </a:r>
            <a:endPar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ar-SA" sz="1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a:t>
            </a:r>
          </a:p>
        </p:txBody>
      </p:sp>
    </p:spTree>
    <p:extLst>
      <p:ext uri="{BB962C8B-B14F-4D97-AF65-F5344CB8AC3E}">
        <p14:creationId xmlns:p14="http://schemas.microsoft.com/office/powerpoint/2010/main" val="4202095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duotone>
              <a:prstClr val="black"/>
              <a:schemeClr val="accent1">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0A073-2E75-4BAA-B5E4-B1CF2E28FDD6}"/>
              </a:ext>
            </a:extLst>
          </p:cNvPr>
          <p:cNvSpPr>
            <a:spLocks noGrp="1"/>
          </p:cNvSpPr>
          <p:nvPr>
            <p:ph type="title"/>
          </p:nvPr>
        </p:nvSpPr>
        <p:spPr/>
        <p:txBody>
          <a:bodyPr/>
          <a:lstStyle/>
          <a:p>
            <a:r>
              <a:rPr lang="sv-SE" dirty="0"/>
              <a:t>Kursens innehåll</a:t>
            </a:r>
          </a:p>
        </p:txBody>
      </p:sp>
      <p:sp>
        <p:nvSpPr>
          <p:cNvPr id="3" name="Content Placeholder 2">
            <a:extLst>
              <a:ext uri="{FF2B5EF4-FFF2-40B4-BE49-F238E27FC236}">
                <a16:creationId xmlns:a16="http://schemas.microsoft.com/office/drawing/2014/main" id="{6FDD3BC1-A85D-4633-8AF5-08F57B694F0A}"/>
              </a:ext>
            </a:extLst>
          </p:cNvPr>
          <p:cNvSpPr>
            <a:spLocks noGrp="1"/>
          </p:cNvSpPr>
          <p:nvPr>
            <p:ph idx="1"/>
          </p:nvPr>
        </p:nvSpPr>
        <p:spPr>
          <a:xfrm>
            <a:off x="346230" y="2121424"/>
            <a:ext cx="11445720" cy="4565126"/>
          </a:xfrm>
        </p:spPr>
        <p:txBody>
          <a:bodyPr>
            <a:normAutofit fontScale="92500" lnSpcReduction="20000"/>
          </a:bodyPr>
          <a:lstStyle/>
          <a:p>
            <a:pPr marL="0" indent="0">
              <a:lnSpc>
                <a:spcPct val="120000"/>
              </a:lnSpc>
              <a:buNone/>
            </a:pPr>
            <a:r>
              <a:rPr lang="sv-SE" u="sng" dirty="0"/>
              <a:t>Kursen består av 11 lektioner:</a:t>
            </a:r>
          </a:p>
          <a:p>
            <a:pPr marL="0" indent="0">
              <a:lnSpc>
                <a:spcPct val="120000"/>
              </a:lnSpc>
              <a:buNone/>
            </a:pPr>
            <a:r>
              <a:rPr lang="sv-SE" dirty="0"/>
              <a:t>Lektion 1: </a:t>
            </a:r>
            <a:r>
              <a:rPr lang="ar-SA" dirty="0"/>
              <a:t>التَّعارُفُ</a:t>
            </a:r>
            <a:r>
              <a:rPr lang="sv-SE" dirty="0"/>
              <a:t> – Att lära känna varandra</a:t>
            </a:r>
          </a:p>
          <a:p>
            <a:pPr marL="0" indent="0">
              <a:buNone/>
            </a:pPr>
            <a:r>
              <a:rPr lang="sv-SE" dirty="0"/>
              <a:t>Lektion 2: </a:t>
            </a:r>
            <a:r>
              <a:rPr lang="ar-SA" dirty="0"/>
              <a:t> التَّعارُفُ مَعَ طالِبٍ جَدِيْدٍ</a:t>
            </a:r>
            <a:r>
              <a:rPr lang="sv-SE" dirty="0"/>
              <a:t> – Att lära känna en ny student</a:t>
            </a:r>
          </a:p>
          <a:p>
            <a:pPr marL="0" indent="0">
              <a:buNone/>
            </a:pPr>
            <a:r>
              <a:rPr lang="sv-SE" dirty="0"/>
              <a:t>Lektion 3: </a:t>
            </a:r>
            <a:r>
              <a:rPr lang="ar-SA" dirty="0"/>
              <a:t>الصَّلاةُ</a:t>
            </a:r>
            <a:r>
              <a:rPr lang="sv-SE" dirty="0"/>
              <a:t> – Bönen</a:t>
            </a:r>
          </a:p>
          <a:p>
            <a:pPr marL="0" indent="0">
              <a:buNone/>
            </a:pPr>
            <a:r>
              <a:rPr lang="sv-SE" dirty="0"/>
              <a:t>Lektion 4: </a:t>
            </a:r>
            <a:r>
              <a:rPr lang="ar-SA" dirty="0"/>
              <a:t>في الْمَطارِ</a:t>
            </a:r>
            <a:r>
              <a:rPr lang="sv-SE" dirty="0"/>
              <a:t> – På flygplatsen</a:t>
            </a:r>
          </a:p>
          <a:p>
            <a:pPr marL="0" indent="0">
              <a:buNone/>
            </a:pPr>
            <a:r>
              <a:rPr lang="sv-SE" dirty="0"/>
              <a:t>Lektion 5: </a:t>
            </a:r>
            <a:r>
              <a:rPr lang="ar-SA" dirty="0"/>
              <a:t>في الْمَطْعَمِ</a:t>
            </a:r>
            <a:r>
              <a:rPr lang="sv-SE" dirty="0"/>
              <a:t> – I restaurangen</a:t>
            </a:r>
          </a:p>
          <a:p>
            <a:pPr marL="0" indent="0">
              <a:buNone/>
            </a:pPr>
            <a:r>
              <a:rPr lang="sv-SE" dirty="0"/>
              <a:t>Lektion 6: </a:t>
            </a:r>
            <a:r>
              <a:rPr lang="ar-SA" dirty="0"/>
              <a:t>الْمُسْتَشْفى</a:t>
            </a:r>
            <a:r>
              <a:rPr lang="sv-SE" dirty="0"/>
              <a:t> – Sjukhuset</a:t>
            </a:r>
          </a:p>
          <a:p>
            <a:pPr marL="0" indent="0">
              <a:buNone/>
            </a:pPr>
            <a:r>
              <a:rPr lang="sv-SE" dirty="0"/>
              <a:t>Lektion 7: </a:t>
            </a:r>
            <a:r>
              <a:rPr lang="ar-SA" dirty="0"/>
              <a:t>تَعْبِيْراتٌ عامَّةٌ</a:t>
            </a:r>
            <a:r>
              <a:rPr lang="sv-SE" dirty="0"/>
              <a:t> – Generella uttryck</a:t>
            </a:r>
          </a:p>
          <a:p>
            <a:pPr marL="0" indent="0">
              <a:buNone/>
            </a:pPr>
            <a:r>
              <a:rPr lang="sv-SE" dirty="0"/>
              <a:t>Lektion 8: </a:t>
            </a:r>
            <a:r>
              <a:rPr lang="ar-SA" dirty="0"/>
              <a:t>يَوْمٌ في حَياةِ طالِبٍ</a:t>
            </a:r>
            <a:r>
              <a:rPr lang="sv-SE" dirty="0"/>
              <a:t> – En dag i en elevs liv</a:t>
            </a:r>
          </a:p>
          <a:p>
            <a:pPr marL="0" indent="0">
              <a:buNone/>
            </a:pPr>
            <a:r>
              <a:rPr lang="sv-SE" dirty="0"/>
              <a:t>Lektion 9: </a:t>
            </a:r>
            <a:r>
              <a:rPr lang="ar-SA" dirty="0"/>
              <a:t>في مَكْتَبِ الـبَريدِ</a:t>
            </a:r>
            <a:r>
              <a:rPr lang="sv-SE" dirty="0"/>
              <a:t> – På postkontoret</a:t>
            </a:r>
          </a:p>
          <a:p>
            <a:pPr marL="0" indent="0">
              <a:buNone/>
            </a:pPr>
            <a:r>
              <a:rPr lang="sv-SE" dirty="0"/>
              <a:t>Lektion 10: </a:t>
            </a:r>
            <a:r>
              <a:rPr lang="ar-SA" dirty="0"/>
              <a:t>في المَكْتَبَـةِ </a:t>
            </a:r>
            <a:r>
              <a:rPr lang="sv-SE" dirty="0"/>
              <a:t> - I biblioteket</a:t>
            </a:r>
          </a:p>
          <a:p>
            <a:pPr marL="0" indent="0">
              <a:buNone/>
            </a:pPr>
            <a:r>
              <a:rPr lang="sv-SE" dirty="0"/>
              <a:t>Lektion 11: </a:t>
            </a:r>
            <a:r>
              <a:rPr lang="ar-SA" dirty="0"/>
              <a:t> أَنا أَفْعَلُ..</a:t>
            </a:r>
            <a:r>
              <a:rPr lang="sv-SE" dirty="0"/>
              <a:t> – Jag gör..</a:t>
            </a:r>
            <a:endParaRPr lang="ar-SA" dirty="0"/>
          </a:p>
        </p:txBody>
      </p:sp>
      <p:sp>
        <p:nvSpPr>
          <p:cNvPr id="4" name="Slide Number Placeholder 3">
            <a:extLst>
              <a:ext uri="{FF2B5EF4-FFF2-40B4-BE49-F238E27FC236}">
                <a16:creationId xmlns:a16="http://schemas.microsoft.com/office/drawing/2014/main" id="{D824B46F-9085-47D7-8483-9AB500CFA9F0}"/>
              </a:ext>
            </a:extLst>
          </p:cNvPr>
          <p:cNvSpPr>
            <a:spLocks noGrp="1"/>
          </p:cNvSpPr>
          <p:nvPr>
            <p:ph type="sldNum" sz="quarter" idx="12"/>
          </p:nvPr>
        </p:nvSpPr>
        <p:spPr/>
        <p:txBody>
          <a:bodyPr/>
          <a:lstStyle/>
          <a:p>
            <a:fld id="{177D6179-9D4F-9247-ABDE-D082469CF89C}" type="slidenum">
              <a:rPr lang="sv-SE" smtClean="0"/>
              <a:pPr/>
              <a:t>3</a:t>
            </a:fld>
            <a:endParaRPr lang="sv-SE" dirty="0"/>
          </a:p>
        </p:txBody>
      </p:sp>
    </p:spTree>
    <p:custDataLst>
      <p:tags r:id="rId1"/>
    </p:custDataLst>
    <p:extLst>
      <p:ext uri="{BB962C8B-B14F-4D97-AF65-F5344CB8AC3E}">
        <p14:creationId xmlns:p14="http://schemas.microsoft.com/office/powerpoint/2010/main" val="10612862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4D60D8DB-EC6F-41E5-9183-458EB5AB8D7A}"/>
              </a:ext>
            </a:extLst>
          </p:cNvPr>
          <p:cNvSpPr>
            <a:spLocks noGrp="1"/>
          </p:cNvSpPr>
          <p:nvPr>
            <p:ph type="body" idx="1"/>
          </p:nvPr>
        </p:nvSpPr>
        <p:spPr>
          <a:xfrm>
            <a:off x="-557928" y="4336946"/>
            <a:ext cx="9613860" cy="1704017"/>
          </a:xfrm>
        </p:spPr>
        <p:txBody>
          <a:bodyPr/>
          <a:lstStyle/>
          <a:p>
            <a:r>
              <a:rPr lang="ar-SA" sz="2400" dirty="0"/>
              <a:t>التَّعارُفُ</a:t>
            </a:r>
            <a:endParaRPr lang="sv-SE" sz="2400" dirty="0"/>
          </a:p>
          <a:p>
            <a:r>
              <a:rPr lang="sv-SE" dirty="0"/>
              <a:t>Att lära känna varandra</a:t>
            </a:r>
          </a:p>
          <a:p>
            <a:r>
              <a:rPr lang="sv-SE" sz="1800" dirty="0"/>
              <a:t>s.3-2</a:t>
            </a:r>
            <a:r>
              <a:rPr lang="ar-SA" sz="1800" dirty="0"/>
              <a:t>6</a:t>
            </a:r>
            <a:endParaRPr lang="sv-SE" sz="1800" dirty="0"/>
          </a:p>
        </p:txBody>
      </p:sp>
      <p:sp>
        <p:nvSpPr>
          <p:cNvPr id="5" name="Rubrik 4">
            <a:extLst>
              <a:ext uri="{FF2B5EF4-FFF2-40B4-BE49-F238E27FC236}">
                <a16:creationId xmlns:a16="http://schemas.microsoft.com/office/drawing/2014/main" id="{6F9A11EA-CAD0-47A1-B538-EB6E5F5EDEDE}"/>
              </a:ext>
            </a:extLst>
          </p:cNvPr>
          <p:cNvSpPr>
            <a:spLocks noGrp="1"/>
          </p:cNvSpPr>
          <p:nvPr>
            <p:ph type="ctrTitle"/>
          </p:nvPr>
        </p:nvSpPr>
        <p:spPr/>
        <p:txBody>
          <a:bodyPr/>
          <a:lstStyle/>
          <a:p>
            <a:r>
              <a:rPr lang="sv-SE" dirty="0"/>
              <a:t>Lektion 1</a:t>
            </a:r>
          </a:p>
        </p:txBody>
      </p:sp>
      <p:sp>
        <p:nvSpPr>
          <p:cNvPr id="4" name="Slide Number Placeholder 3">
            <a:extLst>
              <a:ext uri="{FF2B5EF4-FFF2-40B4-BE49-F238E27FC236}">
                <a16:creationId xmlns:a16="http://schemas.microsoft.com/office/drawing/2014/main" id="{1C5031D3-F0F3-49C5-98DB-A5AFA3884A45}"/>
              </a:ext>
            </a:extLst>
          </p:cNvPr>
          <p:cNvSpPr>
            <a:spLocks noGrp="1"/>
          </p:cNvSpPr>
          <p:nvPr>
            <p:ph type="sldNum" sz="quarter" idx="12"/>
          </p:nvPr>
        </p:nvSpPr>
        <p:spPr/>
        <p:txBody>
          <a:bodyPr/>
          <a:lstStyle/>
          <a:p>
            <a:fld id="{177D6179-9D4F-9247-ABDE-D082469CF89C}" type="slidenum">
              <a:rPr lang="sv-SE" smtClean="0"/>
              <a:t>4</a:t>
            </a:fld>
            <a:endParaRPr lang="sv-SE" dirty="0"/>
          </a:p>
        </p:txBody>
      </p:sp>
    </p:spTree>
    <p:custDataLst>
      <p:tags r:id="rId1"/>
    </p:custDataLst>
    <p:extLst>
      <p:ext uri="{BB962C8B-B14F-4D97-AF65-F5344CB8AC3E}">
        <p14:creationId xmlns:p14="http://schemas.microsoft.com/office/powerpoint/2010/main" val="31376552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0A073-2E75-4BAA-B5E4-B1CF2E28FDD6}"/>
              </a:ext>
            </a:extLst>
          </p:cNvPr>
          <p:cNvSpPr>
            <a:spLocks noGrp="1"/>
          </p:cNvSpPr>
          <p:nvPr>
            <p:ph type="title"/>
          </p:nvPr>
        </p:nvSpPr>
        <p:spPr/>
        <p:txBody>
          <a:bodyPr/>
          <a:lstStyle/>
          <a:p>
            <a:r>
              <a:rPr lang="sv-SE" dirty="0"/>
              <a:t>Vad lär vi oss här?</a:t>
            </a:r>
          </a:p>
        </p:txBody>
      </p:sp>
      <p:sp>
        <p:nvSpPr>
          <p:cNvPr id="3" name="Content Placeholder 2">
            <a:extLst>
              <a:ext uri="{FF2B5EF4-FFF2-40B4-BE49-F238E27FC236}">
                <a16:creationId xmlns:a16="http://schemas.microsoft.com/office/drawing/2014/main" id="{6FDD3BC1-A85D-4633-8AF5-08F57B694F0A}"/>
              </a:ext>
            </a:extLst>
          </p:cNvPr>
          <p:cNvSpPr>
            <a:spLocks noGrp="1"/>
          </p:cNvSpPr>
          <p:nvPr>
            <p:ph idx="1"/>
          </p:nvPr>
        </p:nvSpPr>
        <p:spPr>
          <a:xfrm>
            <a:off x="329109" y="2267473"/>
            <a:ext cx="11533781" cy="4142852"/>
          </a:xfrm>
        </p:spPr>
        <p:txBody>
          <a:bodyPr/>
          <a:lstStyle/>
          <a:p>
            <a:pPr marL="0" indent="0">
              <a:buNone/>
            </a:pPr>
            <a:r>
              <a:rPr lang="sv-SE" dirty="0"/>
              <a:t>I vår första lektion kommer vi att lära oss hur man kan ha en väldigt simpel dialog på arabiska när man ska lära känna varandra. På Madinah-universitetet finns det elever från Jordens alla hörn och kanter och därför lägger lektion 1 vikt vid att man ska lära sig namn på olika kontinenter, länder och städer.</a:t>
            </a:r>
          </a:p>
          <a:p>
            <a:pPr marL="0" indent="0">
              <a:buNone/>
            </a:pPr>
            <a:endParaRPr lang="sv-SE" dirty="0"/>
          </a:p>
          <a:p>
            <a:pPr marL="0" indent="0">
              <a:buNone/>
            </a:pPr>
            <a:r>
              <a:rPr lang="sv-SE" dirty="0"/>
              <a:t>Vi lär oss också hur man exempelvis berättar om </a:t>
            </a:r>
            <a:r>
              <a:rPr lang="sv-SE" i="1" dirty="0"/>
              <a:t>vad</a:t>
            </a:r>
            <a:r>
              <a:rPr lang="sv-SE" dirty="0"/>
              <a:t> man studerar och </a:t>
            </a:r>
            <a:r>
              <a:rPr lang="sv-SE" i="1" dirty="0"/>
              <a:t>varför</a:t>
            </a:r>
            <a:r>
              <a:rPr lang="sv-SE" dirty="0"/>
              <a:t>.</a:t>
            </a:r>
          </a:p>
        </p:txBody>
      </p:sp>
      <p:sp>
        <p:nvSpPr>
          <p:cNvPr id="4" name="Slide Number Placeholder 3">
            <a:extLst>
              <a:ext uri="{FF2B5EF4-FFF2-40B4-BE49-F238E27FC236}">
                <a16:creationId xmlns:a16="http://schemas.microsoft.com/office/drawing/2014/main" id="{D824B46F-9085-47D7-8483-9AB500CFA9F0}"/>
              </a:ext>
            </a:extLst>
          </p:cNvPr>
          <p:cNvSpPr>
            <a:spLocks noGrp="1"/>
          </p:cNvSpPr>
          <p:nvPr>
            <p:ph type="sldNum" sz="quarter" idx="12"/>
          </p:nvPr>
        </p:nvSpPr>
        <p:spPr/>
        <p:txBody>
          <a:bodyPr/>
          <a:lstStyle/>
          <a:p>
            <a:fld id="{177D6179-9D4F-9247-ABDE-D082469CF89C}" type="slidenum">
              <a:rPr lang="sv-SE" smtClean="0"/>
              <a:pPr/>
              <a:t>5</a:t>
            </a:fld>
            <a:endParaRPr lang="sv-SE" dirty="0"/>
          </a:p>
        </p:txBody>
      </p:sp>
    </p:spTree>
    <p:custDataLst>
      <p:tags r:id="rId1"/>
    </p:custDataLst>
    <p:extLst>
      <p:ext uri="{BB962C8B-B14F-4D97-AF65-F5344CB8AC3E}">
        <p14:creationId xmlns:p14="http://schemas.microsoft.com/office/powerpoint/2010/main" val="25554944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4D60D8DB-EC6F-41E5-9183-458EB5AB8D7A}"/>
              </a:ext>
            </a:extLst>
          </p:cNvPr>
          <p:cNvSpPr>
            <a:spLocks noGrp="1"/>
          </p:cNvSpPr>
          <p:nvPr>
            <p:ph type="body" idx="1"/>
          </p:nvPr>
        </p:nvSpPr>
        <p:spPr>
          <a:xfrm>
            <a:off x="-557928" y="4336946"/>
            <a:ext cx="9613860" cy="1704017"/>
          </a:xfrm>
        </p:spPr>
        <p:txBody>
          <a:bodyPr/>
          <a:lstStyle/>
          <a:p>
            <a:r>
              <a:rPr kumimoji="0" lang="ar-SA" sz="2400" b="0" i="0" u="none" strike="noStrike" kern="1200" cap="none" spc="0" normalizeH="0" baseline="0" noProof="0" dirty="0">
                <a:ln>
                  <a:noFill/>
                </a:ln>
                <a:effectLst/>
                <a:uLnTx/>
                <a:uFillTx/>
                <a:latin typeface="Trebuchet MS" panose="020B0603020202020204"/>
                <a:ea typeface="+mn-ea"/>
                <a:cs typeface="Arial" panose="020B0604020202020204" pitchFamily="34" charset="0"/>
              </a:rPr>
              <a:t>التَّعارُفُ مَعَ طالِبٍ جَدِيْدٍ</a:t>
            </a:r>
            <a:endParaRPr kumimoji="0" lang="sv-SE" sz="2400" b="0" i="0" u="none" strike="noStrike" kern="1200" cap="none" spc="0" normalizeH="0" baseline="0" noProof="0" dirty="0">
              <a:ln>
                <a:noFill/>
              </a:ln>
              <a:effectLst/>
              <a:uLnTx/>
              <a:uFillTx/>
              <a:latin typeface="Trebuchet MS" panose="020B0603020202020204"/>
              <a:ea typeface="+mn-ea"/>
              <a:cs typeface="Arial" panose="020B0604020202020204" pitchFamily="34" charset="0"/>
            </a:endParaRPr>
          </a:p>
          <a:p>
            <a:r>
              <a:rPr lang="sv-SE" dirty="0"/>
              <a:t>Att lära känna en ny student</a:t>
            </a:r>
          </a:p>
          <a:p>
            <a:r>
              <a:rPr lang="sv-SE" sz="1800" dirty="0"/>
              <a:t>s.2</a:t>
            </a:r>
            <a:r>
              <a:rPr lang="ar-SA" sz="1800" dirty="0"/>
              <a:t>7</a:t>
            </a:r>
            <a:r>
              <a:rPr lang="sv-SE" sz="1800" dirty="0"/>
              <a:t>-3</a:t>
            </a:r>
            <a:r>
              <a:rPr lang="ar-SA" sz="1800" dirty="0"/>
              <a:t>8</a:t>
            </a:r>
            <a:endParaRPr lang="sv-SE" sz="1800" dirty="0"/>
          </a:p>
        </p:txBody>
      </p:sp>
      <p:sp>
        <p:nvSpPr>
          <p:cNvPr id="5" name="Rubrik 4">
            <a:extLst>
              <a:ext uri="{FF2B5EF4-FFF2-40B4-BE49-F238E27FC236}">
                <a16:creationId xmlns:a16="http://schemas.microsoft.com/office/drawing/2014/main" id="{6F9A11EA-CAD0-47A1-B538-EB6E5F5EDEDE}"/>
              </a:ext>
            </a:extLst>
          </p:cNvPr>
          <p:cNvSpPr>
            <a:spLocks noGrp="1"/>
          </p:cNvSpPr>
          <p:nvPr>
            <p:ph type="ctrTitle"/>
          </p:nvPr>
        </p:nvSpPr>
        <p:spPr/>
        <p:txBody>
          <a:bodyPr/>
          <a:lstStyle/>
          <a:p>
            <a:r>
              <a:rPr lang="sv-SE" dirty="0"/>
              <a:t>Lektion 2</a:t>
            </a:r>
          </a:p>
        </p:txBody>
      </p:sp>
      <p:sp>
        <p:nvSpPr>
          <p:cNvPr id="4" name="Slide Number Placeholder 3">
            <a:extLst>
              <a:ext uri="{FF2B5EF4-FFF2-40B4-BE49-F238E27FC236}">
                <a16:creationId xmlns:a16="http://schemas.microsoft.com/office/drawing/2014/main" id="{1C5031D3-F0F3-49C5-98DB-A5AFA3884A45}"/>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sv-SE"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33512030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0A073-2E75-4BAA-B5E4-B1CF2E28FDD6}"/>
              </a:ext>
            </a:extLst>
          </p:cNvPr>
          <p:cNvSpPr>
            <a:spLocks noGrp="1"/>
          </p:cNvSpPr>
          <p:nvPr>
            <p:ph type="title"/>
          </p:nvPr>
        </p:nvSpPr>
        <p:spPr/>
        <p:txBody>
          <a:bodyPr/>
          <a:lstStyle/>
          <a:p>
            <a:r>
              <a:rPr lang="sv-SE" dirty="0"/>
              <a:t>Vad lär vi oss här?</a:t>
            </a:r>
          </a:p>
        </p:txBody>
      </p:sp>
      <p:sp>
        <p:nvSpPr>
          <p:cNvPr id="3" name="Content Placeholder 2">
            <a:extLst>
              <a:ext uri="{FF2B5EF4-FFF2-40B4-BE49-F238E27FC236}">
                <a16:creationId xmlns:a16="http://schemas.microsoft.com/office/drawing/2014/main" id="{6FDD3BC1-A85D-4633-8AF5-08F57B694F0A}"/>
              </a:ext>
            </a:extLst>
          </p:cNvPr>
          <p:cNvSpPr>
            <a:spLocks noGrp="1"/>
          </p:cNvSpPr>
          <p:nvPr>
            <p:ph idx="1"/>
          </p:nvPr>
        </p:nvSpPr>
        <p:spPr>
          <a:xfrm>
            <a:off x="235524" y="2267473"/>
            <a:ext cx="11533781" cy="4142852"/>
          </a:xfrm>
        </p:spPr>
        <p:txBody>
          <a:bodyPr/>
          <a:lstStyle/>
          <a:p>
            <a:pPr marL="0" indent="0">
              <a:lnSpc>
                <a:spcPct val="100000"/>
              </a:lnSpc>
              <a:buNone/>
            </a:pPr>
            <a:r>
              <a:rPr lang="sv-SE" dirty="0"/>
              <a:t>Lektion 2 är en fortsättningslektion av det föregående ämnet: men här kommer vi att lära oss lite fler detaljer, som är kopplade till studierna i skolan, som t.ex.:</a:t>
            </a:r>
          </a:p>
          <a:p>
            <a:pPr>
              <a:lnSpc>
                <a:spcPct val="100000"/>
              </a:lnSpc>
            </a:pPr>
            <a:r>
              <a:rPr lang="sv-SE" dirty="0"/>
              <a:t>Hur man säger ”ny student” för olika målgrupper. Beroende på om studenten är maskulin eller feminin, singular eller plural så böjs orden på olika sätt.</a:t>
            </a:r>
          </a:p>
          <a:p>
            <a:pPr>
              <a:lnSpc>
                <a:spcPct val="100000"/>
              </a:lnSpc>
            </a:pPr>
            <a:r>
              <a:rPr lang="sv-SE" dirty="0"/>
              <a:t>Hur man pratar om sitt skolschema eller vilket fakultet man studerar i.</a:t>
            </a:r>
          </a:p>
          <a:p>
            <a:pPr>
              <a:lnSpc>
                <a:spcPct val="100000"/>
              </a:lnSpc>
            </a:pPr>
            <a:r>
              <a:rPr lang="sv-SE" dirty="0"/>
              <a:t>Hur mycket klockan är.</a:t>
            </a:r>
          </a:p>
          <a:p>
            <a:pPr>
              <a:lnSpc>
                <a:spcPct val="100000"/>
              </a:lnSpc>
            </a:pPr>
            <a:endParaRPr lang="sv-SE" dirty="0"/>
          </a:p>
          <a:p>
            <a:pPr marL="0" indent="0">
              <a:lnSpc>
                <a:spcPct val="100000"/>
              </a:lnSpc>
              <a:buNone/>
            </a:pPr>
            <a:r>
              <a:rPr lang="sv-SE" dirty="0"/>
              <a:t>Vi kombinerar läsningen med mycket praktiska övningar för att utveckla vår förmåga att uttrycka oss inom olika frågor.</a:t>
            </a:r>
          </a:p>
          <a:p>
            <a:pPr marL="0" indent="0">
              <a:buNone/>
            </a:pPr>
            <a:endParaRPr lang="sv-SE" dirty="0"/>
          </a:p>
          <a:p>
            <a:pPr marL="0" indent="0">
              <a:buNone/>
            </a:pPr>
            <a:endParaRPr lang="sv-SE" dirty="0"/>
          </a:p>
        </p:txBody>
      </p:sp>
      <p:sp>
        <p:nvSpPr>
          <p:cNvPr id="4" name="Slide Number Placeholder 3">
            <a:extLst>
              <a:ext uri="{FF2B5EF4-FFF2-40B4-BE49-F238E27FC236}">
                <a16:creationId xmlns:a16="http://schemas.microsoft.com/office/drawing/2014/main" id="{D824B46F-9085-47D7-8483-9AB500CFA9F0}"/>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a:t>
            </a:fld>
            <a:endParaRPr kumimoji="0" lang="sv-SE" sz="36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24941699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4D60D8DB-EC6F-41E5-9183-458EB5AB8D7A}"/>
              </a:ext>
            </a:extLst>
          </p:cNvPr>
          <p:cNvSpPr>
            <a:spLocks noGrp="1"/>
          </p:cNvSpPr>
          <p:nvPr>
            <p:ph type="body" idx="1"/>
          </p:nvPr>
        </p:nvSpPr>
        <p:spPr>
          <a:xfrm>
            <a:off x="-557928" y="4336946"/>
            <a:ext cx="9613860" cy="1704017"/>
          </a:xfrm>
        </p:spPr>
        <p:txBody>
          <a:bodyPr/>
          <a:lstStyle/>
          <a:p>
            <a:r>
              <a:rPr kumimoji="0" lang="ar-SA" sz="2400" b="0" i="0" u="none" strike="noStrike" kern="1200" cap="none" spc="0" normalizeH="0" baseline="0" noProof="0" dirty="0">
                <a:ln>
                  <a:noFill/>
                </a:ln>
                <a:effectLst/>
                <a:uLnTx/>
                <a:uFillTx/>
                <a:latin typeface="Trebuchet MS" panose="020B0603020202020204"/>
                <a:ea typeface="+mn-ea"/>
                <a:cs typeface="Arial" panose="020B0604020202020204" pitchFamily="34" charset="0"/>
              </a:rPr>
              <a:t>الصلاة</a:t>
            </a:r>
            <a:r>
              <a:rPr kumimoji="0" lang="ar-SA" sz="2800" b="0" i="0" u="none" strike="noStrike" kern="1200" cap="none" spc="0" normalizeH="0" baseline="0" noProof="0" dirty="0">
                <a:ln>
                  <a:noFill/>
                </a:ln>
                <a:effectLst/>
                <a:uLnTx/>
                <a:uFillTx/>
                <a:latin typeface="Trebuchet MS" panose="020B0603020202020204"/>
                <a:ea typeface="+mn-ea"/>
                <a:cs typeface="Arial" panose="020B0604020202020204" pitchFamily="34" charset="0"/>
              </a:rPr>
              <a:t> </a:t>
            </a:r>
            <a:endParaRPr kumimoji="0" lang="sv-SE" sz="2800" b="0" i="0" u="none" strike="noStrike" kern="1200" cap="none" spc="0" normalizeH="0" baseline="0" noProof="0" dirty="0">
              <a:ln>
                <a:noFill/>
              </a:ln>
              <a:effectLst/>
              <a:uLnTx/>
              <a:uFillTx/>
              <a:latin typeface="Trebuchet MS" panose="020B0603020202020204"/>
              <a:ea typeface="+mn-ea"/>
              <a:cs typeface="Arial" panose="020B0604020202020204" pitchFamily="34" charset="0"/>
            </a:endParaRPr>
          </a:p>
          <a:p>
            <a:r>
              <a:rPr lang="sv-SE" dirty="0"/>
              <a:t>Bönen</a:t>
            </a:r>
          </a:p>
          <a:p>
            <a:r>
              <a:rPr lang="sv-SE" sz="1800" dirty="0"/>
              <a:t>s.39-55</a:t>
            </a:r>
          </a:p>
        </p:txBody>
      </p:sp>
      <p:sp>
        <p:nvSpPr>
          <p:cNvPr id="5" name="Rubrik 4">
            <a:extLst>
              <a:ext uri="{FF2B5EF4-FFF2-40B4-BE49-F238E27FC236}">
                <a16:creationId xmlns:a16="http://schemas.microsoft.com/office/drawing/2014/main" id="{6F9A11EA-CAD0-47A1-B538-EB6E5F5EDEDE}"/>
              </a:ext>
            </a:extLst>
          </p:cNvPr>
          <p:cNvSpPr>
            <a:spLocks noGrp="1"/>
          </p:cNvSpPr>
          <p:nvPr>
            <p:ph type="ctrTitle"/>
          </p:nvPr>
        </p:nvSpPr>
        <p:spPr/>
        <p:txBody>
          <a:bodyPr/>
          <a:lstStyle/>
          <a:p>
            <a:r>
              <a:rPr lang="sv-SE" dirty="0"/>
              <a:t>Lektion 3</a:t>
            </a:r>
          </a:p>
        </p:txBody>
      </p:sp>
      <p:sp>
        <p:nvSpPr>
          <p:cNvPr id="4" name="Slide Number Placeholder 3">
            <a:extLst>
              <a:ext uri="{FF2B5EF4-FFF2-40B4-BE49-F238E27FC236}">
                <a16:creationId xmlns:a16="http://schemas.microsoft.com/office/drawing/2014/main" id="{1C5031D3-F0F3-49C5-98DB-A5AFA3884A45}"/>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a:t>
            </a:fld>
            <a:endParaRPr kumimoji="0" lang="sv-SE"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1890735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0A073-2E75-4BAA-B5E4-B1CF2E28FDD6}"/>
              </a:ext>
            </a:extLst>
          </p:cNvPr>
          <p:cNvSpPr>
            <a:spLocks noGrp="1"/>
          </p:cNvSpPr>
          <p:nvPr>
            <p:ph type="title"/>
          </p:nvPr>
        </p:nvSpPr>
        <p:spPr/>
        <p:txBody>
          <a:bodyPr/>
          <a:lstStyle/>
          <a:p>
            <a:r>
              <a:rPr lang="sv-SE" dirty="0"/>
              <a:t>Vad lär vi oss här?</a:t>
            </a:r>
          </a:p>
        </p:txBody>
      </p:sp>
      <p:sp>
        <p:nvSpPr>
          <p:cNvPr id="3" name="Content Placeholder 2">
            <a:extLst>
              <a:ext uri="{FF2B5EF4-FFF2-40B4-BE49-F238E27FC236}">
                <a16:creationId xmlns:a16="http://schemas.microsoft.com/office/drawing/2014/main" id="{6FDD3BC1-A85D-4633-8AF5-08F57B694F0A}"/>
              </a:ext>
            </a:extLst>
          </p:cNvPr>
          <p:cNvSpPr>
            <a:spLocks noGrp="1"/>
          </p:cNvSpPr>
          <p:nvPr>
            <p:ph idx="1"/>
          </p:nvPr>
        </p:nvSpPr>
        <p:spPr>
          <a:xfrm>
            <a:off x="235524" y="2267473"/>
            <a:ext cx="11533781" cy="4142852"/>
          </a:xfrm>
        </p:spPr>
        <p:txBody>
          <a:bodyPr/>
          <a:lstStyle/>
          <a:p>
            <a:pPr marL="0" indent="0">
              <a:buNone/>
            </a:pPr>
            <a:r>
              <a:rPr lang="sv-SE" dirty="0"/>
              <a:t>I denna lektion kommer vi att lära oss ord och meningar, som är relaterade till </a:t>
            </a:r>
            <a:r>
              <a:rPr lang="sv-SE" i="1" dirty="0"/>
              <a:t>Bönen</a:t>
            </a:r>
            <a:r>
              <a:rPr lang="sv-SE" dirty="0"/>
              <a:t>, som är Islams andra </a:t>
            </a:r>
            <a:r>
              <a:rPr lang="sv-SE" i="1" dirty="0"/>
              <a:t>pelare</a:t>
            </a:r>
            <a:r>
              <a:rPr lang="sv-SE" dirty="0"/>
              <a:t>.</a:t>
            </a:r>
          </a:p>
          <a:p>
            <a:pPr marL="0" indent="0">
              <a:buNone/>
            </a:pPr>
            <a:endParaRPr lang="sv-SE" dirty="0"/>
          </a:p>
          <a:p>
            <a:pPr marL="0" indent="0">
              <a:buNone/>
            </a:pPr>
            <a:r>
              <a:rPr lang="sv-SE" dirty="0"/>
              <a:t>På första sidan i boken kommer vi att få se en bild på en moské och därefter ställas olika frågor som baseras på bilden. Vi kommer därefter begrunda bönens dygd inom Islam och särskilt </a:t>
            </a:r>
            <a:r>
              <a:rPr lang="sv-SE" i="1" dirty="0"/>
              <a:t>samlingsbönen</a:t>
            </a:r>
            <a:r>
              <a:rPr lang="sv-SE" dirty="0"/>
              <a:t> i moskén. I samband med detta kommer vi att lära oss vår första </a:t>
            </a:r>
            <a:r>
              <a:rPr lang="sv-SE" i="1" dirty="0"/>
              <a:t>hadith</a:t>
            </a:r>
            <a:r>
              <a:rPr lang="sv-SE" dirty="0"/>
              <a:t>.</a:t>
            </a:r>
          </a:p>
          <a:p>
            <a:pPr marL="0" indent="0">
              <a:buNone/>
            </a:pPr>
            <a:endParaRPr lang="sv-SE" dirty="0"/>
          </a:p>
          <a:p>
            <a:pPr marL="0" indent="0">
              <a:buNone/>
            </a:pPr>
            <a:r>
              <a:rPr lang="sv-SE" dirty="0"/>
              <a:t>Därefter kommer vi att prata om </a:t>
            </a:r>
            <a:r>
              <a:rPr lang="ar-SA" dirty="0"/>
              <a:t>الصلوات الخمس</a:t>
            </a:r>
            <a:r>
              <a:rPr lang="sv-SE" dirty="0"/>
              <a:t>, som är de fem dagliga bönerna som varje muslim måste etablera i sitt liv för att därefter avsluta med `</a:t>
            </a:r>
            <a:r>
              <a:rPr lang="sv-SE" i="1" dirty="0"/>
              <a:t>Eidbönen</a:t>
            </a:r>
            <a:r>
              <a:rPr lang="sv-SE" dirty="0"/>
              <a:t>.</a:t>
            </a:r>
          </a:p>
        </p:txBody>
      </p:sp>
      <p:sp>
        <p:nvSpPr>
          <p:cNvPr id="4" name="Slide Number Placeholder 3">
            <a:extLst>
              <a:ext uri="{FF2B5EF4-FFF2-40B4-BE49-F238E27FC236}">
                <a16:creationId xmlns:a16="http://schemas.microsoft.com/office/drawing/2014/main" id="{D824B46F-9085-47D7-8483-9AB500CFA9F0}"/>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sv-SE" sz="36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2930384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TEMA1" val="9owjToF4"/>
  <p:tag name="ARTICULATE_DESIGN_ID_TEMA2" val="p22X82Wu"/>
  <p:tag name="ARTICULATE_DESIGN_ID_5_BERLIN" val="bGEwb7H6"/>
  <p:tag name="ARTICULATE_DESIGN_ID_6_BERLIN" val="PFWkd7UN"/>
  <p:tag name="ARTICULATE_SLIDE_COUNT" val="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a2">
  <a:themeElements>
    <a:clrScheme name="Aspek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ema2" id="{21AD6ED5-7BCB-4790-B805-56582662D634}" vid="{EE83961A-37E0-4241-AA07-5F119F323C40}"/>
    </a:ext>
  </a:extLst>
</a:theme>
</file>

<file path=ppt/theme/theme2.xml><?xml version="1.0" encoding="utf-8"?>
<a:theme xmlns:a="http://schemas.openxmlformats.org/drawingml/2006/main" name="5_Berli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3.xml><?xml version="1.0" encoding="utf-8"?>
<a:theme xmlns:a="http://schemas.openxmlformats.org/drawingml/2006/main" name="6_Berli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4.xml><?xml version="1.0" encoding="utf-8"?>
<a:theme xmlns:a="http://schemas.openxmlformats.org/drawingml/2006/main" name="Tema1">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ema1" id="{D0134933-1E4F-44D6-94D1-BB8A1EEFFDD0}" vid="{81F739E4-0ED7-4A84-B523-EFA8DEC6387C}"/>
    </a:ext>
  </a:extLst>
</a:theme>
</file>

<file path=ppt/theme/theme5.xml><?xml version="1.0" encoding="utf-8"?>
<a:theme xmlns:a="http://schemas.openxmlformats.org/drawingml/2006/main" name="2_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0">
    <wetp:webextensionref xmlns:r="http://schemas.openxmlformats.org/officeDocument/2006/relationships" r:id="rId1"/>
  </wetp:taskpane>
  <wetp:taskpane dockstate="right" visibility="0" width="525" row="11">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018D49FB-8305-4FAD-BF51-2760C5D8927C}">
  <we:reference id="wa104178141" version="4.0.0.8" store="sv-SE" storeType="OMEX"/>
  <we:alternateReferences>
    <we:reference id="wa104178141" version="4.0.0.8" store="WA104178141"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03D0F07D-C811-4953-8886-69DBCD676900}">
  <we:reference id="wa104380050" version="2.1.1.0" store="sv-SE" storeType="OMEX"/>
  <we:alternateReferences>
    <we:reference id="wa104380050" version="2.1.1.0" store="WA104380050"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20328</TotalTime>
  <Words>1321</Words>
  <Application>Microsoft Office PowerPoint</Application>
  <PresentationFormat>Bredbild</PresentationFormat>
  <Paragraphs>158</Paragraphs>
  <Slides>26</Slides>
  <Notes>0</Notes>
  <HiddenSlides>0</HiddenSlides>
  <MMClips>0</MMClips>
  <ScaleCrop>false</ScaleCrop>
  <HeadingPairs>
    <vt:vector size="6" baseType="variant">
      <vt:variant>
        <vt:lpstr>Använt teckensnitt</vt:lpstr>
      </vt:variant>
      <vt:variant>
        <vt:i4>3</vt:i4>
      </vt:variant>
      <vt:variant>
        <vt:lpstr>Tema</vt:lpstr>
      </vt:variant>
      <vt:variant>
        <vt:i4>5</vt:i4>
      </vt:variant>
      <vt:variant>
        <vt:lpstr>Bildrubriker</vt:lpstr>
      </vt:variant>
      <vt:variant>
        <vt:i4>26</vt:i4>
      </vt:variant>
    </vt:vector>
  </HeadingPairs>
  <TitlesOfParts>
    <vt:vector size="34" baseType="lpstr">
      <vt:lpstr>Arial</vt:lpstr>
      <vt:lpstr>Calibri</vt:lpstr>
      <vt:lpstr>Trebuchet MS</vt:lpstr>
      <vt:lpstr>Tema2</vt:lpstr>
      <vt:lpstr>5_Berlin</vt:lpstr>
      <vt:lpstr>6_Berlin</vt:lpstr>
      <vt:lpstr>Tema1</vt:lpstr>
      <vt:lpstr>2_Berlin</vt:lpstr>
      <vt:lpstr>   بسم الله الرحمن الرحيم Uttryck nivå 1</vt:lpstr>
      <vt:lpstr>Förord</vt:lpstr>
      <vt:lpstr>Kursens innehåll</vt:lpstr>
      <vt:lpstr>Lektion 1</vt:lpstr>
      <vt:lpstr>Vad lär vi oss här?</vt:lpstr>
      <vt:lpstr>Lektion 2</vt:lpstr>
      <vt:lpstr>Vad lär vi oss här?</vt:lpstr>
      <vt:lpstr>Lektion 3</vt:lpstr>
      <vt:lpstr>Vad lär vi oss här?</vt:lpstr>
      <vt:lpstr>Lektion 4</vt:lpstr>
      <vt:lpstr>Vad lär vi oss här?</vt:lpstr>
      <vt:lpstr>Lektion 5</vt:lpstr>
      <vt:lpstr>Vad lär vi oss här?</vt:lpstr>
      <vt:lpstr>Lektion 6</vt:lpstr>
      <vt:lpstr>Vad lär vi oss här?</vt:lpstr>
      <vt:lpstr>Lektion 7</vt:lpstr>
      <vt:lpstr>Vad lär vi oss här?</vt:lpstr>
      <vt:lpstr>Lektion 8</vt:lpstr>
      <vt:lpstr>Vad lär vi oss här?</vt:lpstr>
      <vt:lpstr>Lektion 9</vt:lpstr>
      <vt:lpstr>Vad lär vi oss här?</vt:lpstr>
      <vt:lpstr>Lektion 10</vt:lpstr>
      <vt:lpstr>Vad lär vi oss här?</vt:lpstr>
      <vt:lpstr>Lektion 11</vt:lpstr>
      <vt:lpstr>Vad lär vi oss här?</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الرحيم Arabiska nivå 2</dc:title>
  <dc:creator>Moustafa</dc:creator>
  <cp:lastModifiedBy>مصطفى مصطفى رعد</cp:lastModifiedBy>
  <cp:revision>446</cp:revision>
  <dcterms:created xsi:type="dcterms:W3CDTF">2019-10-08T22:56:36Z</dcterms:created>
  <dcterms:modified xsi:type="dcterms:W3CDTF">2020-11-13T14:27:48Z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0CBB6B04-6E83-4122-A1C9-9F72E305B756</vt:lpwstr>
  </property>
  <property fmtid="{D5CDD505-2E9C-101B-9397-08002B2CF9AE}" pid="3" name="ArticulatePath">
    <vt:lpwstr>Arabiska nivå 2 ska korras_</vt:lpwstr>
  </property>
</Properties>
</file>