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42"/>
  </p:notesMasterIdLst>
  <p:handoutMasterIdLst>
    <p:handoutMasterId r:id="rId43"/>
  </p:handoutMasterIdLst>
  <p:sldIdLst>
    <p:sldId id="256" r:id="rId2"/>
    <p:sldId id="270" r:id="rId3"/>
    <p:sldId id="359" r:id="rId4"/>
    <p:sldId id="351" r:id="rId5"/>
    <p:sldId id="353" r:id="rId6"/>
    <p:sldId id="346" r:id="rId7"/>
    <p:sldId id="387" r:id="rId8"/>
    <p:sldId id="388" r:id="rId9"/>
    <p:sldId id="354" r:id="rId10"/>
    <p:sldId id="321" r:id="rId11"/>
    <p:sldId id="400" r:id="rId12"/>
    <p:sldId id="347" r:id="rId13"/>
    <p:sldId id="348" r:id="rId14"/>
    <p:sldId id="360" r:id="rId15"/>
    <p:sldId id="362" r:id="rId16"/>
    <p:sldId id="363" r:id="rId17"/>
    <p:sldId id="364" r:id="rId18"/>
    <p:sldId id="356" r:id="rId19"/>
    <p:sldId id="357" r:id="rId20"/>
    <p:sldId id="350" r:id="rId21"/>
    <p:sldId id="365" r:id="rId22"/>
    <p:sldId id="366" r:id="rId23"/>
    <p:sldId id="361" r:id="rId24"/>
    <p:sldId id="367" r:id="rId25"/>
    <p:sldId id="368" r:id="rId26"/>
    <p:sldId id="345" r:id="rId27"/>
    <p:sldId id="398" r:id="rId28"/>
    <p:sldId id="385" r:id="rId29"/>
    <p:sldId id="374" r:id="rId30"/>
    <p:sldId id="371" r:id="rId31"/>
    <p:sldId id="375" r:id="rId32"/>
    <p:sldId id="399" r:id="rId33"/>
    <p:sldId id="381" r:id="rId34"/>
    <p:sldId id="394" r:id="rId35"/>
    <p:sldId id="390" r:id="rId36"/>
    <p:sldId id="384" r:id="rId37"/>
    <p:sldId id="401" r:id="rId38"/>
    <p:sldId id="402" r:id="rId39"/>
    <p:sldId id="403" r:id="rId40"/>
    <p:sldId id="404" r:id="rId41"/>
  </p:sldIdLst>
  <p:sldSz cx="9144000" cy="6858000" type="screen4x3"/>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4537" autoAdjust="0"/>
  </p:normalViewPr>
  <p:slideViewPr>
    <p:cSldViewPr>
      <p:cViewPr>
        <p:scale>
          <a:sx n="80" d="100"/>
          <a:sy n="80" d="100"/>
        </p:scale>
        <p:origin x="-142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294" y="-82"/>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erman\Documents\HERMAN\POLITIEK&amp;SOCIAAL\A_MIJN_POLITIEK_SECRETARIAAT\ACVjongeren27feb%202014\uitgaven%20soc.%20bescherming%2020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rman\Documents\HERMAN\POLITIEK&amp;SOCIAAL\A_MIJN_POLITIEK_SECRETARIAAT\ACVjongeren27feb%202014\Price%20level%20indic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p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erman\Documents\HERMAN\POLITIEK&amp;SOCIAAL\A_MIJN_POLITIEK_SECRETARIAAT\ACVjongeren27feb%202014\Jeugdwerklooshei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en-US"/>
              <a:t>Uitgaven sociale bescherming (%BBP) in 2007</a:t>
            </a:r>
            <a:br>
              <a:rPr lang="en-US"/>
            </a:br>
            <a:r>
              <a:rPr lang="en-US" sz="1100" b="0"/>
              <a:t>(sociale  bescherming = sociale zekerheid + leefloon + andere)  </a:t>
            </a:r>
            <a:br>
              <a:rPr lang="en-US" sz="1100" b="0"/>
            </a:br>
            <a:r>
              <a:rPr lang="en-US" sz="800" b="0"/>
              <a:t>Bron: Eurostat tps00098 </a:t>
            </a:r>
          </a:p>
        </c:rich>
      </c:tx>
      <c:layout/>
    </c:title>
    <c:plotArea>
      <c:layout/>
      <c:barChart>
        <c:barDir val="col"/>
        <c:grouping val="clustered"/>
        <c:ser>
          <c:idx val="0"/>
          <c:order val="0"/>
          <c:dLbls>
            <c:showVal val="1"/>
          </c:dLbls>
          <c:cat>
            <c:strRef>
              <c:f>Blad1!$A$1:$A$23</c:f>
              <c:strCache>
                <c:ptCount val="23"/>
                <c:pt idx="0">
                  <c:v>Frankrijk</c:v>
                </c:pt>
                <c:pt idx="1">
                  <c:v>Zweden</c:v>
                </c:pt>
                <c:pt idx="2">
                  <c:v>Belgie</c:v>
                </c:pt>
                <c:pt idx="3">
                  <c:v>Denemarken</c:v>
                </c:pt>
                <c:pt idx="4">
                  <c:v>Nederland</c:v>
                </c:pt>
                <c:pt idx="5">
                  <c:v>Oostenrijk</c:v>
                </c:pt>
                <c:pt idx="6">
                  <c:v>Duitsland</c:v>
                </c:pt>
                <c:pt idx="7">
                  <c:v>Italië</c:v>
                </c:pt>
                <c:pt idx="8">
                  <c:v>Finland</c:v>
                </c:pt>
                <c:pt idx="9">
                  <c:v>Gr. Britt.</c:v>
                </c:pt>
                <c:pt idx="10">
                  <c:v>Portugal</c:v>
                </c:pt>
                <c:pt idx="11">
                  <c:v>Griekenland</c:v>
                </c:pt>
                <c:pt idx="12">
                  <c:v>Hongarije</c:v>
                </c:pt>
                <c:pt idx="13">
                  <c:v>Slovenië</c:v>
                </c:pt>
                <c:pt idx="14">
                  <c:v>Spanje</c:v>
                </c:pt>
                <c:pt idx="15">
                  <c:v>Ierland</c:v>
                </c:pt>
                <c:pt idx="16">
                  <c:v>Tsjechië</c:v>
                </c:pt>
                <c:pt idx="17">
                  <c:v>Polen</c:v>
                </c:pt>
                <c:pt idx="18">
                  <c:v>Slovakije</c:v>
                </c:pt>
                <c:pt idx="19">
                  <c:v>Bulgarije</c:v>
                </c:pt>
                <c:pt idx="20">
                  <c:v>Litauen</c:v>
                </c:pt>
                <c:pt idx="21">
                  <c:v>Roemenië</c:v>
                </c:pt>
                <c:pt idx="22">
                  <c:v>Estland</c:v>
                </c:pt>
              </c:strCache>
            </c:strRef>
          </c:cat>
          <c:val>
            <c:numRef>
              <c:f>Blad1!$B$1:$B$23</c:f>
              <c:numCache>
                <c:formatCode>General</c:formatCode>
                <c:ptCount val="23"/>
                <c:pt idx="0">
                  <c:v>30.5</c:v>
                </c:pt>
                <c:pt idx="1">
                  <c:v>29.7</c:v>
                </c:pt>
                <c:pt idx="2">
                  <c:v>29.5</c:v>
                </c:pt>
                <c:pt idx="3">
                  <c:v>28.9</c:v>
                </c:pt>
                <c:pt idx="4">
                  <c:v>28.4</c:v>
                </c:pt>
                <c:pt idx="5">
                  <c:v>28</c:v>
                </c:pt>
                <c:pt idx="6">
                  <c:v>27.7</c:v>
                </c:pt>
                <c:pt idx="7">
                  <c:v>26.7</c:v>
                </c:pt>
                <c:pt idx="8">
                  <c:v>25.4</c:v>
                </c:pt>
                <c:pt idx="9">
                  <c:v>25.3</c:v>
                </c:pt>
                <c:pt idx="10">
                  <c:v>24.8</c:v>
                </c:pt>
                <c:pt idx="11">
                  <c:v>24.4</c:v>
                </c:pt>
                <c:pt idx="12">
                  <c:v>22.3</c:v>
                </c:pt>
                <c:pt idx="13">
                  <c:v>21.4</c:v>
                </c:pt>
                <c:pt idx="14">
                  <c:v>21</c:v>
                </c:pt>
                <c:pt idx="15">
                  <c:v>18.899999999999999</c:v>
                </c:pt>
                <c:pt idx="16">
                  <c:v>18.600000000000001</c:v>
                </c:pt>
                <c:pt idx="17">
                  <c:v>18.100000000000001</c:v>
                </c:pt>
                <c:pt idx="18">
                  <c:v>16</c:v>
                </c:pt>
                <c:pt idx="19">
                  <c:v>15.1</c:v>
                </c:pt>
                <c:pt idx="20">
                  <c:v>14.3</c:v>
                </c:pt>
                <c:pt idx="21">
                  <c:v>12.8</c:v>
                </c:pt>
                <c:pt idx="22">
                  <c:v>12.5</c:v>
                </c:pt>
              </c:numCache>
            </c:numRef>
          </c:val>
        </c:ser>
        <c:axId val="118398976"/>
        <c:axId val="118400512"/>
      </c:barChart>
      <c:catAx>
        <c:axId val="118398976"/>
        <c:scaling>
          <c:orientation val="minMax"/>
        </c:scaling>
        <c:axPos val="b"/>
        <c:tickLblPos val="nextTo"/>
        <c:crossAx val="118400512"/>
        <c:crosses val="autoZero"/>
        <c:auto val="1"/>
        <c:lblAlgn val="ctr"/>
        <c:lblOffset val="100"/>
      </c:catAx>
      <c:valAx>
        <c:axId val="118400512"/>
        <c:scaling>
          <c:orientation val="minMax"/>
        </c:scaling>
        <c:axPos val="l"/>
        <c:majorGridlines/>
        <c:numFmt formatCode="General" sourceLinked="1"/>
        <c:tickLblPos val="nextTo"/>
        <c:crossAx val="118398976"/>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nl-BE" sz="1400"/>
              <a:t>Prijsniveau voor diverse producten in 2011 (EU=100)</a:t>
            </a:r>
            <a:br>
              <a:rPr lang="nl-BE" sz="1400"/>
            </a:br>
            <a:r>
              <a:rPr lang="nl-BE" sz="800" b="0"/>
              <a:t>bron: Eurostat prc_ppp_ind</a:t>
            </a:r>
          </a:p>
        </c:rich>
      </c:tx>
      <c:layout/>
    </c:title>
    <c:view3D>
      <c:rAngAx val="1"/>
    </c:view3D>
    <c:plotArea>
      <c:layout/>
      <c:bar3DChart>
        <c:barDir val="col"/>
        <c:grouping val="clustered"/>
        <c:ser>
          <c:idx val="0"/>
          <c:order val="0"/>
          <c:tx>
            <c:strRef>
              <c:f>Blad1!$B$1</c:f>
              <c:strCache>
                <c:ptCount val="1"/>
                <c:pt idx="0">
                  <c:v>voedsel, niet-alcoh. dranken</c:v>
                </c:pt>
              </c:strCache>
            </c:strRef>
          </c:tx>
          <c:cat>
            <c:strRef>
              <c:f>Blad1!$A$2:$A$6</c:f>
              <c:strCache>
                <c:ptCount val="5"/>
                <c:pt idx="0">
                  <c:v>Belgie</c:v>
                </c:pt>
                <c:pt idx="1">
                  <c:v>Spanje</c:v>
                </c:pt>
                <c:pt idx="2">
                  <c:v>Griekenland</c:v>
                </c:pt>
                <c:pt idx="3">
                  <c:v>Portugal</c:v>
                </c:pt>
                <c:pt idx="4">
                  <c:v>Bulgarije</c:v>
                </c:pt>
              </c:strCache>
            </c:strRef>
          </c:cat>
          <c:val>
            <c:numRef>
              <c:f>Blad1!$B$2:$B$6</c:f>
              <c:numCache>
                <c:formatCode>General</c:formatCode>
                <c:ptCount val="5"/>
                <c:pt idx="0">
                  <c:v>115</c:v>
                </c:pt>
                <c:pt idx="1">
                  <c:v>93</c:v>
                </c:pt>
                <c:pt idx="2">
                  <c:v>103</c:v>
                </c:pt>
                <c:pt idx="3">
                  <c:v>90</c:v>
                </c:pt>
                <c:pt idx="4">
                  <c:v>67</c:v>
                </c:pt>
              </c:numCache>
            </c:numRef>
          </c:val>
        </c:ser>
        <c:ser>
          <c:idx val="1"/>
          <c:order val="1"/>
          <c:tx>
            <c:strRef>
              <c:f>Blad1!$C$1</c:f>
              <c:strCache>
                <c:ptCount val="1"/>
                <c:pt idx="0">
                  <c:v>elektriciteit, gas, brandstof</c:v>
                </c:pt>
              </c:strCache>
            </c:strRef>
          </c:tx>
          <c:cat>
            <c:strRef>
              <c:f>Blad1!$A$2:$A$6</c:f>
              <c:strCache>
                <c:ptCount val="5"/>
                <c:pt idx="0">
                  <c:v>Belgie</c:v>
                </c:pt>
                <c:pt idx="1">
                  <c:v>Spanje</c:v>
                </c:pt>
                <c:pt idx="2">
                  <c:v>Griekenland</c:v>
                </c:pt>
                <c:pt idx="3">
                  <c:v>Portugal</c:v>
                </c:pt>
                <c:pt idx="4">
                  <c:v>Bulgarije</c:v>
                </c:pt>
              </c:strCache>
            </c:strRef>
          </c:cat>
          <c:val>
            <c:numRef>
              <c:f>Blad1!$C$2:$C$6</c:f>
              <c:numCache>
                <c:formatCode>General</c:formatCode>
                <c:ptCount val="5"/>
                <c:pt idx="0">
                  <c:v>108</c:v>
                </c:pt>
                <c:pt idx="1">
                  <c:v>105</c:v>
                </c:pt>
                <c:pt idx="2">
                  <c:v>77</c:v>
                </c:pt>
                <c:pt idx="3">
                  <c:v>100</c:v>
                </c:pt>
                <c:pt idx="4">
                  <c:v>56</c:v>
                </c:pt>
              </c:numCache>
            </c:numRef>
          </c:val>
        </c:ser>
        <c:ser>
          <c:idx val="2"/>
          <c:order val="2"/>
          <c:tx>
            <c:strRef>
              <c:f>Blad1!$D$1</c:f>
              <c:strCache>
                <c:ptCount val="1"/>
                <c:pt idx="0">
                  <c:v>persoonlijke vervoermiddelen</c:v>
                </c:pt>
              </c:strCache>
            </c:strRef>
          </c:tx>
          <c:cat>
            <c:strRef>
              <c:f>Blad1!$A$2:$A$6</c:f>
              <c:strCache>
                <c:ptCount val="5"/>
                <c:pt idx="0">
                  <c:v>Belgie</c:v>
                </c:pt>
                <c:pt idx="1">
                  <c:v>Spanje</c:v>
                </c:pt>
                <c:pt idx="2">
                  <c:v>Griekenland</c:v>
                </c:pt>
                <c:pt idx="3">
                  <c:v>Portugal</c:v>
                </c:pt>
                <c:pt idx="4">
                  <c:v>Bulgarije</c:v>
                </c:pt>
              </c:strCache>
            </c:strRef>
          </c:cat>
          <c:val>
            <c:numRef>
              <c:f>Blad1!$D$2:$D$6</c:f>
              <c:numCache>
                <c:formatCode>General</c:formatCode>
                <c:ptCount val="5"/>
                <c:pt idx="0">
                  <c:v>101</c:v>
                </c:pt>
                <c:pt idx="1">
                  <c:v>99</c:v>
                </c:pt>
                <c:pt idx="2">
                  <c:v>91</c:v>
                </c:pt>
                <c:pt idx="3">
                  <c:v>122</c:v>
                </c:pt>
                <c:pt idx="4">
                  <c:v>83</c:v>
                </c:pt>
              </c:numCache>
            </c:numRef>
          </c:val>
        </c:ser>
        <c:shape val="cylinder"/>
        <c:axId val="71649920"/>
        <c:axId val="71659904"/>
        <c:axId val="0"/>
      </c:bar3DChart>
      <c:catAx>
        <c:axId val="71649920"/>
        <c:scaling>
          <c:orientation val="minMax"/>
        </c:scaling>
        <c:axPos val="b"/>
        <c:tickLblPos val="nextTo"/>
        <c:crossAx val="71659904"/>
        <c:crosses val="autoZero"/>
        <c:auto val="1"/>
        <c:lblAlgn val="ctr"/>
        <c:lblOffset val="100"/>
      </c:catAx>
      <c:valAx>
        <c:axId val="71659904"/>
        <c:scaling>
          <c:orientation val="minMax"/>
        </c:scaling>
        <c:axPos val="l"/>
        <c:majorGridlines/>
        <c:numFmt formatCode="General" sourceLinked="1"/>
        <c:tickLblPos val="nextTo"/>
        <c:crossAx val="71649920"/>
        <c:crosses val="autoZero"/>
        <c:crossBetween val="between"/>
      </c:valAx>
    </c:plotArea>
    <c:legend>
      <c:legendPos val="b"/>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3.3164789834465636E-2"/>
          <c:y val="1.6730601098794349E-2"/>
          <c:w val="0.9163794653370575"/>
          <c:h val="0.83485466339978742"/>
        </c:manualLayout>
      </c:layout>
      <c:scatterChart>
        <c:scatterStyle val="smoothMarker"/>
        <c:ser>
          <c:idx val="0"/>
          <c:order val="0"/>
          <c:tx>
            <c:v>Groot-Britt.</c:v>
          </c:tx>
          <c:xVal>
            <c:numRef>
              <c:f>Blad1!$A$2:$A$15</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xVal>
          <c:yVal>
            <c:numRef>
              <c:f>Blad1!$B$2:$B$15</c:f>
              <c:numCache>
                <c:formatCode>General</c:formatCode>
                <c:ptCount val="14"/>
                <c:pt idx="0">
                  <c:v>5.0999999999999996</c:v>
                </c:pt>
                <c:pt idx="1">
                  <c:v>5.3</c:v>
                </c:pt>
                <c:pt idx="2">
                  <c:v>4.9000000000000004</c:v>
                </c:pt>
                <c:pt idx="3">
                  <c:v>4.9000000000000004</c:v>
                </c:pt>
                <c:pt idx="4">
                  <c:v>4.5</c:v>
                </c:pt>
                <c:pt idx="5">
                  <c:v>4.9000000000000004</c:v>
                </c:pt>
                <c:pt idx="6">
                  <c:v>4.4000000000000004</c:v>
                </c:pt>
                <c:pt idx="7">
                  <c:v>4.5</c:v>
                </c:pt>
                <c:pt idx="8">
                  <c:v>5</c:v>
                </c:pt>
                <c:pt idx="9">
                  <c:v>4.5999999999999996</c:v>
                </c:pt>
                <c:pt idx="10">
                  <c:v>3.6</c:v>
                </c:pt>
                <c:pt idx="11">
                  <c:v>3.6</c:v>
                </c:pt>
                <c:pt idx="12">
                  <c:v>3.1</c:v>
                </c:pt>
                <c:pt idx="13">
                  <c:v>1.9000000000000001</c:v>
                </c:pt>
              </c:numCache>
            </c:numRef>
          </c:yVal>
          <c:smooth val="1"/>
        </c:ser>
        <c:ser>
          <c:idx val="1"/>
          <c:order val="1"/>
          <c:tx>
            <c:v>USA</c:v>
          </c:tx>
          <c:xVal>
            <c:numRef>
              <c:f>Blad1!$A$2:$A$15</c:f>
              <c:numCache>
                <c:formatCode>General</c:formatCode>
                <c:ptCount val="14"/>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numCache>
            </c:numRef>
          </c:xVal>
          <c:yVal>
            <c:numRef>
              <c:f>Blad1!$C$2:$C$15</c:f>
              <c:numCache>
                <c:formatCode>General</c:formatCode>
                <c:ptCount val="14"/>
                <c:pt idx="1">
                  <c:v>6.6</c:v>
                </c:pt>
                <c:pt idx="2">
                  <c:v>6.6</c:v>
                </c:pt>
                <c:pt idx="3">
                  <c:v>5</c:v>
                </c:pt>
                <c:pt idx="4">
                  <c:v>4.8</c:v>
                </c:pt>
                <c:pt idx="5">
                  <c:v>4.5</c:v>
                </c:pt>
                <c:pt idx="6">
                  <c:v>4.9000000000000004</c:v>
                </c:pt>
                <c:pt idx="7">
                  <c:v>5</c:v>
                </c:pt>
                <c:pt idx="8">
                  <c:v>5</c:v>
                </c:pt>
                <c:pt idx="9">
                  <c:v>4.9000000000000004</c:v>
                </c:pt>
                <c:pt idx="10">
                  <c:v>3.5</c:v>
                </c:pt>
                <c:pt idx="11">
                  <c:v>3</c:v>
                </c:pt>
                <c:pt idx="12">
                  <c:v>2.9</c:v>
                </c:pt>
                <c:pt idx="13">
                  <c:v>2.8</c:v>
                </c:pt>
              </c:numCache>
            </c:numRef>
          </c:yVal>
          <c:smooth val="1"/>
        </c:ser>
        <c:axId val="119020544"/>
        <c:axId val="119022336"/>
      </c:scatterChart>
      <c:valAx>
        <c:axId val="119020544"/>
        <c:scaling>
          <c:orientation val="minMax"/>
          <c:max val="2012"/>
          <c:min val="2000"/>
        </c:scaling>
        <c:axPos val="b"/>
        <c:numFmt formatCode="General" sourceLinked="0"/>
        <c:tickLblPos val="nextTo"/>
        <c:txPr>
          <a:bodyPr/>
          <a:lstStyle/>
          <a:p>
            <a:pPr>
              <a:defRPr sz="1400" b="1"/>
            </a:pPr>
            <a:endParaRPr lang="nl-BE"/>
          </a:p>
        </c:txPr>
        <c:crossAx val="119022336"/>
        <c:crosses val="autoZero"/>
        <c:crossBetween val="midCat"/>
        <c:majorUnit val="2"/>
        <c:minorUnit val="1"/>
      </c:valAx>
      <c:valAx>
        <c:axId val="119022336"/>
        <c:scaling>
          <c:orientation val="minMax"/>
        </c:scaling>
        <c:axPos val="l"/>
        <c:majorGridlines/>
        <c:numFmt formatCode="General" sourceLinked="1"/>
        <c:tickLblPos val="nextTo"/>
        <c:txPr>
          <a:bodyPr/>
          <a:lstStyle/>
          <a:p>
            <a:pPr>
              <a:defRPr sz="1400" b="1"/>
            </a:pPr>
            <a:endParaRPr lang="nl-BE"/>
          </a:p>
        </c:txPr>
        <c:crossAx val="119020544"/>
        <c:crosses val="autoZero"/>
        <c:crossBetween val="midCat"/>
      </c:valAx>
      <c:spPr>
        <a:solidFill>
          <a:schemeClr val="bg1"/>
        </a:solidFill>
      </c:spPr>
    </c:plotArea>
    <c:legend>
      <c:legendPos val="b"/>
      <c:layout/>
      <c:txPr>
        <a:bodyPr/>
        <a:lstStyle/>
        <a:p>
          <a:pPr>
            <a:defRPr sz="1400"/>
          </a:pPr>
          <a:endParaRPr lang="nl-BE"/>
        </a:p>
      </c:txPr>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nl-BE" dirty="0"/>
              <a:t>Jeugdwerkloosheid (-25 jaar) 2007 - 2013</a:t>
            </a:r>
          </a:p>
          <a:p>
            <a:pPr>
              <a:defRPr/>
            </a:pPr>
            <a:endParaRPr lang="nl-BE" dirty="0"/>
          </a:p>
        </c:rich>
      </c:tx>
      <c:layout>
        <c:manualLayout>
          <c:xMode val="edge"/>
          <c:yMode val="edge"/>
          <c:x val="0.20178692322282693"/>
          <c:y val="4.8187331095341781E-3"/>
        </c:manualLayout>
      </c:layout>
    </c:title>
    <c:view3D>
      <c:rAngAx val="1"/>
    </c:view3D>
    <c:plotArea>
      <c:layout/>
      <c:bar3DChart>
        <c:barDir val="col"/>
        <c:grouping val="clustered"/>
        <c:ser>
          <c:idx val="0"/>
          <c:order val="0"/>
          <c:tx>
            <c:v>mei/07</c:v>
          </c:tx>
          <c:dLbls>
            <c:showVal val="1"/>
          </c:dLbls>
          <c:cat>
            <c:strRef>
              <c:f>Blad1!$L$14:$L$25</c:f>
              <c:strCache>
                <c:ptCount val="12"/>
                <c:pt idx="0">
                  <c:v>België</c:v>
                </c:pt>
                <c:pt idx="1">
                  <c:v>Bulgarije</c:v>
                </c:pt>
                <c:pt idx="2">
                  <c:v>Duitsland</c:v>
                </c:pt>
                <c:pt idx="3">
                  <c:v>Ierland</c:v>
                </c:pt>
                <c:pt idx="4">
                  <c:v>Griekenland</c:v>
                </c:pt>
                <c:pt idx="5">
                  <c:v>Spanje</c:v>
                </c:pt>
                <c:pt idx="6">
                  <c:v>Frankrijk</c:v>
                </c:pt>
                <c:pt idx="7">
                  <c:v>Italië</c:v>
                </c:pt>
                <c:pt idx="8">
                  <c:v>Hongarije</c:v>
                </c:pt>
                <c:pt idx="9">
                  <c:v>Nederland</c:v>
                </c:pt>
                <c:pt idx="10">
                  <c:v>Portugal</c:v>
                </c:pt>
                <c:pt idx="11">
                  <c:v>Roemenië</c:v>
                </c:pt>
              </c:strCache>
            </c:strRef>
          </c:cat>
          <c:val>
            <c:numRef>
              <c:f>Blad1!$M$14:$M$25</c:f>
              <c:numCache>
                <c:formatCode>General</c:formatCode>
                <c:ptCount val="12"/>
                <c:pt idx="0">
                  <c:v>19.100000000000001</c:v>
                </c:pt>
                <c:pt idx="1">
                  <c:v>13.8</c:v>
                </c:pt>
                <c:pt idx="2">
                  <c:v>11.4</c:v>
                </c:pt>
                <c:pt idx="3">
                  <c:v>7.4</c:v>
                </c:pt>
                <c:pt idx="4">
                  <c:v>9.2000000000000011</c:v>
                </c:pt>
                <c:pt idx="5">
                  <c:v>18.2</c:v>
                </c:pt>
                <c:pt idx="6">
                  <c:v>21.9</c:v>
                </c:pt>
                <c:pt idx="7">
                  <c:v>20.2</c:v>
                </c:pt>
                <c:pt idx="8">
                  <c:v>19.7</c:v>
                </c:pt>
                <c:pt idx="9">
                  <c:v>6.2</c:v>
                </c:pt>
                <c:pt idx="10">
                  <c:v>17.8</c:v>
                </c:pt>
                <c:pt idx="11">
                  <c:v>20.3</c:v>
                </c:pt>
              </c:numCache>
            </c:numRef>
          </c:val>
        </c:ser>
        <c:ser>
          <c:idx val="1"/>
          <c:order val="1"/>
          <c:tx>
            <c:v>sep/13</c:v>
          </c:tx>
          <c:dLbls>
            <c:showVal val="1"/>
          </c:dLbls>
          <c:cat>
            <c:strRef>
              <c:f>Blad1!$L$14:$L$25</c:f>
              <c:strCache>
                <c:ptCount val="12"/>
                <c:pt idx="0">
                  <c:v>België</c:v>
                </c:pt>
                <c:pt idx="1">
                  <c:v>Bulgarije</c:v>
                </c:pt>
                <c:pt idx="2">
                  <c:v>Duitsland</c:v>
                </c:pt>
                <c:pt idx="3">
                  <c:v>Ierland</c:v>
                </c:pt>
                <c:pt idx="4">
                  <c:v>Griekenland</c:v>
                </c:pt>
                <c:pt idx="5">
                  <c:v>Spanje</c:v>
                </c:pt>
                <c:pt idx="6">
                  <c:v>Frankrijk</c:v>
                </c:pt>
                <c:pt idx="7">
                  <c:v>Italië</c:v>
                </c:pt>
                <c:pt idx="8">
                  <c:v>Hongarije</c:v>
                </c:pt>
                <c:pt idx="9">
                  <c:v>Nederland</c:v>
                </c:pt>
                <c:pt idx="10">
                  <c:v>Portugal</c:v>
                </c:pt>
                <c:pt idx="11">
                  <c:v>Roemenië</c:v>
                </c:pt>
              </c:strCache>
            </c:strRef>
          </c:cat>
          <c:val>
            <c:numRef>
              <c:f>Blad1!$N$14:$N$25</c:f>
              <c:numCache>
                <c:formatCode>General</c:formatCode>
                <c:ptCount val="12"/>
                <c:pt idx="0">
                  <c:v>23</c:v>
                </c:pt>
                <c:pt idx="1">
                  <c:v>27.8</c:v>
                </c:pt>
                <c:pt idx="2">
                  <c:v>7.7</c:v>
                </c:pt>
                <c:pt idx="3">
                  <c:v>25.4</c:v>
                </c:pt>
                <c:pt idx="4">
                  <c:v>54.8</c:v>
                </c:pt>
                <c:pt idx="5">
                  <c:v>56.8</c:v>
                </c:pt>
                <c:pt idx="6">
                  <c:v>25.3</c:v>
                </c:pt>
                <c:pt idx="7">
                  <c:v>40.6</c:v>
                </c:pt>
                <c:pt idx="8">
                  <c:v>26.3</c:v>
                </c:pt>
                <c:pt idx="9">
                  <c:v>11.7</c:v>
                </c:pt>
                <c:pt idx="10">
                  <c:v>36.1</c:v>
                </c:pt>
                <c:pt idx="11">
                  <c:v>23.3</c:v>
                </c:pt>
              </c:numCache>
            </c:numRef>
          </c:val>
        </c:ser>
        <c:shape val="cylinder"/>
        <c:axId val="119059584"/>
        <c:axId val="119061120"/>
        <c:axId val="0"/>
      </c:bar3DChart>
      <c:catAx>
        <c:axId val="119059584"/>
        <c:scaling>
          <c:orientation val="minMax"/>
        </c:scaling>
        <c:axPos val="b"/>
        <c:tickLblPos val="nextTo"/>
        <c:crossAx val="119061120"/>
        <c:crosses val="autoZero"/>
        <c:auto val="1"/>
        <c:lblAlgn val="ctr"/>
        <c:lblOffset val="100"/>
      </c:catAx>
      <c:valAx>
        <c:axId val="119061120"/>
        <c:scaling>
          <c:orientation val="minMax"/>
        </c:scaling>
        <c:axPos val="l"/>
        <c:majorGridlines/>
        <c:numFmt formatCode="General" sourceLinked="1"/>
        <c:tickLblPos val="nextTo"/>
        <c:crossAx val="119059584"/>
        <c:crosses val="autoZero"/>
        <c:crossBetween val="between"/>
      </c:valAx>
    </c:plotArea>
    <c:legend>
      <c:legendPos val="b"/>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cdr:x>
      <cdr:y>0</cdr:y>
    </cdr:from>
    <cdr:to>
      <cdr:x>0.90222</cdr:x>
      <cdr:y>0.03656</cdr:y>
    </cdr:to>
    <cdr:sp macro="" textlink="">
      <cdr:nvSpPr>
        <cdr:cNvPr id="3" name="Tekstvak 1"/>
        <cdr:cNvSpPr txBox="1"/>
      </cdr:nvSpPr>
      <cdr:spPr>
        <a:xfrm xmlns:a="http://schemas.openxmlformats.org/drawingml/2006/main">
          <a:off x="0" y="0"/>
          <a:ext cx="6591300" cy="1772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nl-BE" sz="1100"/>
        </a:p>
      </cdr:txBody>
    </cdr:sp>
  </cdr:relSizeAnchor>
</c:userShapes>
</file>

<file path=ppt/drawings/drawing2.xml><?xml version="1.0" encoding="utf-8"?>
<c:userShapes xmlns:c="http://schemas.openxmlformats.org/drawingml/2006/chart">
  <cdr:relSizeAnchor xmlns:cdr="http://schemas.openxmlformats.org/drawingml/2006/chartDrawing">
    <cdr:from>
      <cdr:x>0.02279</cdr:x>
      <cdr:y>0.01554</cdr:y>
    </cdr:from>
    <cdr:to>
      <cdr:x>1</cdr:x>
      <cdr:y>0.09387</cdr:y>
    </cdr:to>
    <cdr:sp macro="" textlink="">
      <cdr:nvSpPr>
        <cdr:cNvPr id="2" name="Tekstvak 1"/>
        <cdr:cNvSpPr txBox="1"/>
      </cdr:nvSpPr>
      <cdr:spPr>
        <a:xfrm xmlns:a="http://schemas.openxmlformats.org/drawingml/2006/main">
          <a:off x="360040" y="72008"/>
          <a:ext cx="6174432" cy="3628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BE" sz="1700" b="1" dirty="0" smtClean="0"/>
            <a:t>      </a:t>
          </a:r>
          <a:r>
            <a:rPr lang="nl-BE" sz="1700" b="1" dirty="0" smtClean="0">
              <a:solidFill>
                <a:srgbClr val="FF0000"/>
              </a:solidFill>
            </a:rPr>
            <a:t>Rente (%) op </a:t>
          </a:r>
          <a:r>
            <a:rPr lang="nl-BE" sz="1700" b="1" dirty="0">
              <a:solidFill>
                <a:srgbClr val="FF0000"/>
              </a:solidFill>
            </a:rPr>
            <a:t>staatsschuld in USA en </a:t>
          </a:r>
          <a:r>
            <a:rPr lang="nl-BE" sz="1700" b="1" dirty="0" smtClean="0">
              <a:solidFill>
                <a:srgbClr val="FF0000"/>
              </a:solidFill>
            </a:rPr>
            <a:t>Groot-Brittannië</a:t>
          </a:r>
          <a:endParaRPr lang="nl-BE" sz="17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EDE80FE6-D106-4336-A418-7263A9896265}" type="datetimeFigureOut">
              <a:rPr lang="nl-BE" smtClean="0"/>
              <a:pPr/>
              <a:t>21/02/2014</a:t>
            </a:fld>
            <a:endParaRPr lang="nl-BE"/>
          </a:p>
        </p:txBody>
      </p:sp>
      <p:sp>
        <p:nvSpPr>
          <p:cNvPr id="4" name="Tijdelijke aanduiding voor voettekst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D77D2C7F-842A-462A-8C69-3210B27846F2}" type="slidenum">
              <a:rPr lang="nl-BE" smtClean="0"/>
              <a:pPr/>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648D6DD-9B69-47A1-BD1B-8E4CD88721E0}" type="datetimeFigureOut">
              <a:rPr lang="nl-BE" smtClean="0"/>
              <a:pPr/>
              <a:t>21/02/2014</a:t>
            </a:fld>
            <a:endParaRPr lang="nl-BE"/>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AFEB86E-79EF-41A3-A3AB-7E17653B7A2D}"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3x klikken voor de 3 hoofdstukken</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2</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10x klikken</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20</a:t>
            </a:fld>
            <a:endParaRPr 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4x Klikken </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22</a:t>
            </a:fld>
            <a:endParaRPr lang="nl-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Klikken voor 4 vragen en 4 antwoorden </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25</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fr-FR" b="1" dirty="0" smtClean="0"/>
              <a:t>http://www.lemonde.fr/economie/chat/2006/10/05/integration-de-la-roumanie-et-de-la-bulgarie-dans-l-ue-quelles-consequences-economiques_820454_3234.html:</a:t>
            </a:r>
          </a:p>
          <a:p>
            <a:r>
              <a:rPr lang="fr-FR" b="1" dirty="0" smtClean="0"/>
              <a:t>Jérôme </a:t>
            </a:r>
            <a:r>
              <a:rPr lang="fr-FR" b="1" dirty="0" err="1" smtClean="0"/>
              <a:t>Creel</a:t>
            </a:r>
            <a:r>
              <a:rPr lang="fr-FR" b="1" dirty="0" smtClean="0"/>
              <a:t> : </a:t>
            </a:r>
            <a:r>
              <a:rPr lang="fr-FR" dirty="0" smtClean="0"/>
              <a:t>Pour l'agriculteur roumain, l'intégration à l'UE pourrait avoir des effets assez néfastes.  </a:t>
            </a:r>
          </a:p>
          <a:p>
            <a:r>
              <a:rPr lang="fr-FR" dirty="0" smtClean="0"/>
              <a:t>1) Ils ne vont pas avoir accès aux fonds de la PAC immédiatement, mais de manière progressive. Il faudra attendre 2013 pour que les nouveaux entrants de 2004 et de 2007 aient les mêmes droits en termes de politique agricole que les anciens Etats membres.  </a:t>
            </a:r>
          </a:p>
          <a:p>
            <a:r>
              <a:rPr lang="fr-FR" dirty="0" smtClean="0"/>
              <a:t>2) Deuxième choc que devrait subir la Roumanie : nous tendons vers une industrialisation de l'agriculture. Nous entendons par là que les petits agriculteurs auront du mal à tirer leur épingle du jeu, alors que ce sont plutôt les agriculteurs ayant de grandes parcelles qui devraient bénéficier de l'intégration. </a:t>
            </a:r>
            <a:br>
              <a:rPr lang="fr-FR" dirty="0" smtClean="0"/>
            </a:br>
            <a:endParaRPr lang="fr-FR" dirty="0" smtClean="0"/>
          </a:p>
          <a:p>
            <a:r>
              <a:rPr lang="fr-FR" dirty="0" smtClean="0"/>
              <a:t>Donc la difficulté pour ces petits agriculteurs à être compétitifs en termes de prix, en termes de qualité, en termes de respect des normes sanitaires, peut être mise en question.  </a:t>
            </a:r>
          </a:p>
          <a:p>
            <a:r>
              <a:rPr lang="fr-FR" dirty="0" smtClean="0"/>
              <a:t>Ce problème rencontré par les agriculteurs roumains est actuellement rencontré par les agriculteurs polonais. De manière un peu paradoxale, l'entrée dans l'UE de la Pologne depuis deux ans, et de la Roumanie l'an prochain, devrait amener une réduction de la population agricole, et donc une restructuration du tissu économique de ces deux pays vers des économies dites plus occidentales, avec une part des services plus importante, et donc une réduction de la part de l'agriculture dans l'économie. </a:t>
            </a:r>
            <a:br>
              <a:rPr lang="fr-FR" dirty="0" smtClean="0"/>
            </a:br>
            <a:endParaRPr lang="fr-FR" dirty="0" smtClean="0"/>
          </a:p>
          <a:p>
            <a:r>
              <a:rPr lang="fr-FR" dirty="0" smtClean="0"/>
              <a:t>Pour la Roumanie, la part de l'agriculture est aux environs de 30 %.  </a:t>
            </a:r>
          </a:p>
          <a:p>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4</a:t>
            </a:fld>
            <a:endParaRPr 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Klik voor grafiek “lopende rekening kern vs. periferie       LEG HIER BBP UIT</a:t>
            </a:r>
          </a:p>
          <a:p>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5</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Bron: </a:t>
            </a:r>
            <a:r>
              <a:rPr lang="nl-BE" dirty="0" err="1" smtClean="0"/>
              <a:t>www.</a:t>
            </a:r>
            <a:r>
              <a:rPr lang="nl-BE" b="1" dirty="0" err="1" smtClean="0"/>
              <a:t>ilo</a:t>
            </a:r>
            <a:r>
              <a:rPr lang="nl-BE" dirty="0" err="1" smtClean="0"/>
              <a:t>.</a:t>
            </a:r>
            <a:r>
              <a:rPr lang="nl-BE" b="1" dirty="0" err="1" smtClean="0"/>
              <a:t>org</a:t>
            </a:r>
            <a:r>
              <a:rPr lang="nl-BE" dirty="0" smtClean="0"/>
              <a:t>/</a:t>
            </a:r>
            <a:r>
              <a:rPr lang="nl-BE" b="1" dirty="0" smtClean="0"/>
              <a:t>wcmsp5</a:t>
            </a:r>
            <a:r>
              <a:rPr lang="nl-BE" dirty="0" smtClean="0"/>
              <a:t>/</a:t>
            </a:r>
            <a:r>
              <a:rPr lang="nl-BE" b="1" dirty="0" err="1" smtClean="0"/>
              <a:t>groups</a:t>
            </a:r>
            <a:r>
              <a:rPr lang="nl-BE" dirty="0" smtClean="0"/>
              <a:t>/</a:t>
            </a:r>
            <a:r>
              <a:rPr lang="nl-BE" b="1" dirty="0" smtClean="0"/>
              <a:t>public</a:t>
            </a:r>
            <a:r>
              <a:rPr lang="nl-BE" dirty="0" smtClean="0"/>
              <a:t>/---.../</a:t>
            </a:r>
            <a:r>
              <a:rPr lang="nl-BE" b="1" dirty="0" err="1" smtClean="0"/>
              <a:t>wcms</a:t>
            </a:r>
            <a:r>
              <a:rPr lang="nl-BE" b="1" dirty="0" smtClean="0"/>
              <a:t>_184239</a:t>
            </a:r>
            <a:r>
              <a:rPr lang="nl-BE" dirty="0" smtClean="0"/>
              <a:t>.</a:t>
            </a:r>
            <a:r>
              <a:rPr lang="nl-BE" b="1" dirty="0" smtClean="0"/>
              <a:t>pdf</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7</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Bron http://unitedexplanations.org/english/2013/02/04/minimum-wages-in-europe-2013/</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8</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1x Klikken voor animatie </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10</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Klik voor commentaar over rentevoeten</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12</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1x klik voor algemene commentaar/1x Portugal/1x </a:t>
            </a:r>
            <a:r>
              <a:rPr lang="nl-NL" dirty="0" err="1" smtClean="0"/>
              <a:t>Duitsl</a:t>
            </a:r>
            <a:r>
              <a:rPr lang="nl-NL" dirty="0" smtClean="0"/>
              <a:t>/1x Spanje/1xIerland</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13</a:t>
            </a:fld>
            <a:endParaRPr 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Klik 1x voor verdere evolutie, 1x voor spreuk</a:t>
            </a:r>
            <a:endParaRPr lang="nl-BE" dirty="0"/>
          </a:p>
        </p:txBody>
      </p:sp>
      <p:sp>
        <p:nvSpPr>
          <p:cNvPr id="4" name="Tijdelijke aanduiding voor dianummer 3"/>
          <p:cNvSpPr>
            <a:spLocks noGrp="1"/>
          </p:cNvSpPr>
          <p:nvPr>
            <p:ph type="sldNum" sz="quarter" idx="10"/>
          </p:nvPr>
        </p:nvSpPr>
        <p:spPr/>
        <p:txBody>
          <a:bodyPr/>
          <a:lstStyle/>
          <a:p>
            <a:fld id="{8AFEB86E-79EF-41A3-A3AB-7E17653B7A2D}" type="slidenum">
              <a:rPr lang="nl-BE" smtClean="0"/>
              <a:pPr/>
              <a:t>18</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1B5B1E26-9C9E-420F-B12A-B7F52BB66A0C}" type="datetime1">
              <a:rPr lang="nl-BE" smtClean="0"/>
              <a:pPr/>
              <a:t>21/02/2014</a:t>
            </a:fld>
            <a:endParaRPr lang="nl-BE"/>
          </a:p>
        </p:txBody>
      </p:sp>
      <p:sp>
        <p:nvSpPr>
          <p:cNvPr id="19" name="Tijdelijke aanduiding voor voettekst 18"/>
          <p:cNvSpPr>
            <a:spLocks noGrp="1"/>
          </p:cNvSpPr>
          <p:nvPr>
            <p:ph type="ftr" sz="quarter" idx="11"/>
          </p:nvPr>
        </p:nvSpPr>
        <p:spPr/>
        <p:txBody>
          <a:bodyPr/>
          <a:lstStyle/>
          <a:p>
            <a:endParaRPr lang="nl-BE"/>
          </a:p>
        </p:txBody>
      </p:sp>
      <p:sp>
        <p:nvSpPr>
          <p:cNvPr id="27" name="Tijdelijke aanduiding voor dianummer 26"/>
          <p:cNvSpPr>
            <a:spLocks noGrp="1"/>
          </p:cNvSpPr>
          <p:nvPr>
            <p:ph type="sldNum" sz="quarter" idx="12"/>
          </p:nvPr>
        </p:nvSpPr>
        <p:spPr/>
        <p:txBody>
          <a:bodyPr/>
          <a:lstStyle/>
          <a:p>
            <a:fld id="{B1BA5DA5-8A56-45D7-AD55-75B7CC27F6FF}" type="slidenum">
              <a:rPr lang="nl-BE" smtClean="0"/>
              <a:pPr/>
              <a:t>‹nr.›</a:t>
            </a:fld>
            <a:endParaRPr lang="nl-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CED51E72-91A1-41C7-B6AF-7AED433EF18C}" type="datetime1">
              <a:rPr lang="nl-BE" smtClean="0"/>
              <a:pPr/>
              <a:t>21/02/2014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487B7055-BB0F-4E33-8050-B28808B33CAB}" type="datetime1">
              <a:rPr lang="nl-BE" smtClean="0"/>
              <a:pPr/>
              <a:t>21/02/2014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33E6F12-1B33-49C4-AC53-7307AA5820D4}" type="datetime1">
              <a:rPr lang="nl-BE" smtClean="0"/>
              <a:pPr/>
              <a:t>21/02/2014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E7CB6C21-5F42-4BC1-AED8-F8824B15A2A5}" type="datetime1">
              <a:rPr lang="nl-BE" smtClean="0"/>
              <a:pPr/>
              <a:t>21/02/2014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1BA5DA5-8A56-45D7-AD55-75B7CC27F6FF}" type="slidenum">
              <a:rPr lang="nl-BE" smtClean="0"/>
              <a:pPr/>
              <a:t>‹nr.›</a:t>
            </a:fld>
            <a:endParaRPr lang="nl-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48F45EA6-3689-490D-BD7F-EBFED472E8EA}" type="datetime1">
              <a:rPr lang="nl-BE" smtClean="0"/>
              <a:pPr/>
              <a:t>21/02/2014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F214B3D3-DCBC-4DCB-AAF5-FFF3416233AA}" type="datetime1">
              <a:rPr lang="nl-BE" smtClean="0"/>
              <a:pPr/>
              <a:t>21/02/2014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770F72A3-6ACB-4A3D-B39E-9207E4EC71F0}" type="datetime1">
              <a:rPr lang="nl-BE" smtClean="0"/>
              <a:pPr/>
              <a:t>21/02/2014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244408B-F653-4563-86C1-A53F5ED38AA3}" type="datetime1">
              <a:rPr lang="nl-BE" smtClean="0"/>
              <a:pPr/>
              <a:t>21/02/2014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6A04253F-4E03-4A75-85D5-CAEDFEDB954E}" type="datetime1">
              <a:rPr lang="nl-BE" smtClean="0"/>
              <a:pPr/>
              <a:t>21/02/2014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1BA5DA5-8A56-45D7-AD55-75B7CC27F6FF}"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D27C7296-8586-4386-A135-F489470211C4}" type="datetime1">
              <a:rPr lang="nl-BE" smtClean="0"/>
              <a:pPr/>
              <a:t>21/02/2014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a:xfrm>
            <a:off x="8077200" y="6356350"/>
            <a:ext cx="609600" cy="365125"/>
          </a:xfrm>
        </p:spPr>
        <p:txBody>
          <a:bodyPr/>
          <a:lstStyle/>
          <a:p>
            <a:fld id="{B1BA5DA5-8A56-45D7-AD55-75B7CC27F6FF}" type="slidenum">
              <a:rPr lang="nl-BE" smtClean="0"/>
              <a:pPr/>
              <a:t>‹nr.›</a:t>
            </a:fld>
            <a:endParaRPr lang="nl-BE"/>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936288-343D-4C04-95FF-172027A7B315}" type="datetime1">
              <a:rPr lang="nl-BE" smtClean="0"/>
              <a:pPr/>
              <a:t>21/02/2014</a:t>
            </a:fld>
            <a:endParaRPr lang="nl-BE"/>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BE"/>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BA5DA5-8A56-45D7-AD55-75B7CC27F6FF}" type="slidenum">
              <a:rPr lang="nl-BE" smtClean="0"/>
              <a:pPr/>
              <a:t>‹nr.›</a:t>
            </a:fld>
            <a:endParaRPr lang="nl-BE"/>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ctr"/>
            <a:r>
              <a:rPr lang="nl-NL" dirty="0" smtClean="0"/>
              <a:t>Crisis in Europa</a:t>
            </a:r>
            <a:br>
              <a:rPr lang="nl-NL" dirty="0" smtClean="0"/>
            </a:br>
            <a:r>
              <a:rPr lang="nl-NL" dirty="0" smtClean="0"/>
              <a:t>maar voor wie? </a:t>
            </a:r>
            <a:endParaRPr lang="nl-BE" dirty="0"/>
          </a:p>
        </p:txBody>
      </p:sp>
      <p:sp>
        <p:nvSpPr>
          <p:cNvPr id="3" name="Ondertitel 2"/>
          <p:cNvSpPr>
            <a:spLocks noGrp="1"/>
          </p:cNvSpPr>
          <p:nvPr>
            <p:ph type="subTitle" idx="1"/>
          </p:nvPr>
        </p:nvSpPr>
        <p:spPr/>
        <p:txBody>
          <a:bodyPr>
            <a:normAutofit/>
          </a:bodyPr>
          <a:lstStyle/>
          <a:p>
            <a:endParaRPr lang="nl-NL" dirty="0" smtClean="0"/>
          </a:p>
          <a:p>
            <a:pPr algn="ctr"/>
            <a:r>
              <a:rPr lang="nl-NL" sz="1600" dirty="0" smtClean="0"/>
              <a:t>ACV jongeren, STUK 27 februari </a:t>
            </a:r>
            <a:r>
              <a:rPr lang="nl-NL" sz="1600" dirty="0" smtClean="0"/>
              <a:t>2014</a:t>
            </a:r>
            <a:endParaRPr lang="nl-NL" sz="1600" dirty="0" smtClean="0"/>
          </a:p>
          <a:p>
            <a:pPr algn="ctr"/>
            <a:endParaRPr lang="nl-NL" sz="1600" dirty="0" smtClean="0"/>
          </a:p>
          <a:p>
            <a:pPr algn="ctr"/>
            <a:endParaRPr lang="nl-NL" sz="1600" dirty="0" smtClean="0"/>
          </a:p>
          <a:p>
            <a:pPr algn="ctr"/>
            <a:endParaRPr lang="nl-NL" sz="1600" dirty="0" smtClean="0"/>
          </a:p>
          <a:p>
            <a:pPr algn="ctr"/>
            <a:endParaRPr lang="nl-NL" sz="1600" dirty="0" smtClean="0"/>
          </a:p>
          <a:p>
            <a:pPr algn="ctr"/>
            <a:endParaRPr lang="nl-NL" sz="1600" dirty="0" smtClean="0"/>
          </a:p>
          <a:p>
            <a:pPr algn="ctr"/>
            <a:endParaRPr lang="nl-BE" sz="1600" dirty="0"/>
          </a:p>
        </p:txBody>
      </p:sp>
      <p:pic>
        <p:nvPicPr>
          <p:cNvPr id="1026" name="Picture 2" descr="C:\Users\Herman\Documents\HERMAN\POLITIEK&amp;SOCIAAL\COMITE ANDER EUROPA\WEBSITE\Logo\logo_andereuropa.png"/>
          <p:cNvPicPr>
            <a:picLocks noChangeAspect="1" noChangeArrowheads="1"/>
          </p:cNvPicPr>
          <p:nvPr/>
        </p:nvPicPr>
        <p:blipFill>
          <a:blip r:embed="rId2" cstate="print"/>
          <a:stretch>
            <a:fillRect/>
          </a:stretch>
        </p:blipFill>
        <p:spPr bwMode="auto">
          <a:xfrm>
            <a:off x="3923928" y="5589240"/>
            <a:ext cx="1224136" cy="792088"/>
          </a:xfrm>
          <a:prstGeom prst="rect">
            <a:avLst/>
          </a:prstGeom>
          <a:noFill/>
          <a:ln>
            <a:noFill/>
          </a:ln>
        </p:spPr>
      </p:pic>
      <p:sp>
        <p:nvSpPr>
          <p:cNvPr id="5" name="Tekstvak 4"/>
          <p:cNvSpPr txBox="1"/>
          <p:nvPr/>
        </p:nvSpPr>
        <p:spPr>
          <a:xfrm>
            <a:off x="3995936" y="5157192"/>
            <a:ext cx="1008112" cy="276999"/>
          </a:xfrm>
          <a:prstGeom prst="rect">
            <a:avLst/>
          </a:prstGeom>
          <a:noFill/>
        </p:spPr>
        <p:txBody>
          <a:bodyPr wrap="square" rtlCol="0">
            <a:spAutoFit/>
          </a:bodyPr>
          <a:lstStyle/>
          <a:p>
            <a:r>
              <a:rPr lang="nl-NL" sz="1200" dirty="0" smtClean="0"/>
              <a:t>H. Michiel</a:t>
            </a:r>
            <a:endParaRPr lang="nl-BE" dirty="0"/>
          </a:p>
        </p:txBody>
      </p:sp>
      <p:sp>
        <p:nvSpPr>
          <p:cNvPr id="6" name="Tekstvak 5"/>
          <p:cNvSpPr txBox="1"/>
          <p:nvPr/>
        </p:nvSpPr>
        <p:spPr>
          <a:xfrm>
            <a:off x="3635896" y="6453336"/>
            <a:ext cx="1944216" cy="307777"/>
          </a:xfrm>
          <a:prstGeom prst="rect">
            <a:avLst/>
          </a:prstGeom>
          <a:noFill/>
        </p:spPr>
        <p:txBody>
          <a:bodyPr wrap="square" rtlCol="0">
            <a:spAutoFit/>
          </a:bodyPr>
          <a:lstStyle/>
          <a:p>
            <a:pPr algn="ctr"/>
            <a:r>
              <a:rPr lang="nl-NL" sz="1400" dirty="0" err="1" smtClean="0"/>
              <a:t>www.andereuropa.org</a:t>
            </a:r>
            <a:endParaRPr lang="nl-BE"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observatoryoneurope.eu/Content/images/mappa_eu.png"/>
          <p:cNvPicPr/>
          <p:nvPr/>
        </p:nvPicPr>
        <p:blipFill>
          <a:blip r:embed="rId5" cstate="print"/>
          <a:srcRect/>
          <a:stretch>
            <a:fillRect/>
          </a:stretch>
        </p:blipFill>
        <p:spPr bwMode="auto">
          <a:xfrm>
            <a:off x="1043608" y="620688"/>
            <a:ext cx="7286171" cy="5667239"/>
          </a:xfrm>
          <a:prstGeom prst="rect">
            <a:avLst/>
          </a:prstGeom>
          <a:noFill/>
          <a:ln w="9525">
            <a:noFill/>
            <a:miter lim="800000"/>
            <a:headEnd/>
            <a:tailEnd/>
          </a:ln>
        </p:spPr>
      </p:pic>
      <p:sp>
        <p:nvSpPr>
          <p:cNvPr id="3" name="Tijdelijke aanduiding voor inhoud 2"/>
          <p:cNvSpPr>
            <a:spLocks noGrp="1"/>
          </p:cNvSpPr>
          <p:nvPr>
            <p:ph idx="1"/>
          </p:nvPr>
        </p:nvSpPr>
        <p:spPr/>
        <p:txBody>
          <a:bodyPr>
            <a:normAutofit/>
          </a:bodyPr>
          <a:lstStyle/>
          <a:p>
            <a:pPr lvl="1">
              <a:buNone/>
            </a:pPr>
            <a:r>
              <a:rPr lang="nl-NL" dirty="0" smtClean="0">
                <a:sym typeface="Wingdings" pitchFamily="2" charset="2"/>
              </a:rPr>
              <a:t>		</a:t>
            </a:r>
          </a:p>
          <a:p>
            <a:pPr lvl="1">
              <a:buNone/>
            </a:pPr>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10</a:t>
            </a:fld>
            <a:endParaRPr lang="nl-BE"/>
          </a:p>
        </p:txBody>
      </p:sp>
      <p:pic>
        <p:nvPicPr>
          <p:cNvPr id="6"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612576" y="3284984"/>
            <a:ext cx="360040" cy="361915"/>
          </a:xfrm>
          <a:prstGeom prst="rect">
            <a:avLst/>
          </a:prstGeom>
          <a:noFill/>
        </p:spPr>
      </p:pic>
      <p:pic>
        <p:nvPicPr>
          <p:cNvPr id="7"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96536" y="692696"/>
            <a:ext cx="360040" cy="361915"/>
          </a:xfrm>
          <a:prstGeom prst="rect">
            <a:avLst/>
          </a:prstGeom>
          <a:noFill/>
        </p:spPr>
      </p:pic>
      <p:pic>
        <p:nvPicPr>
          <p:cNvPr id="8"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468544" y="1196752"/>
            <a:ext cx="360040" cy="361915"/>
          </a:xfrm>
          <a:prstGeom prst="rect">
            <a:avLst/>
          </a:prstGeom>
          <a:noFill/>
        </p:spPr>
      </p:pic>
      <p:pic>
        <p:nvPicPr>
          <p:cNvPr id="9"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96536" y="1628800"/>
            <a:ext cx="360040" cy="361915"/>
          </a:xfrm>
          <a:prstGeom prst="rect">
            <a:avLst/>
          </a:prstGeom>
          <a:noFill/>
        </p:spPr>
      </p:pic>
      <p:pic>
        <p:nvPicPr>
          <p:cNvPr id="10"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96536" y="188640"/>
            <a:ext cx="360040" cy="361915"/>
          </a:xfrm>
          <a:prstGeom prst="rect">
            <a:avLst/>
          </a:prstGeom>
          <a:noFill/>
        </p:spPr>
      </p:pic>
      <p:pic>
        <p:nvPicPr>
          <p:cNvPr id="11"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684584" y="836712"/>
            <a:ext cx="360040" cy="361915"/>
          </a:xfrm>
          <a:prstGeom prst="rect">
            <a:avLst/>
          </a:prstGeom>
          <a:noFill/>
        </p:spPr>
      </p:pic>
      <p:pic>
        <p:nvPicPr>
          <p:cNvPr id="12"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612576" y="4725144"/>
            <a:ext cx="360040" cy="361915"/>
          </a:xfrm>
          <a:prstGeom prst="rect">
            <a:avLst/>
          </a:prstGeom>
          <a:noFill/>
        </p:spPr>
      </p:pic>
      <p:pic>
        <p:nvPicPr>
          <p:cNvPr id="13"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540568" y="6165304"/>
            <a:ext cx="360040" cy="361915"/>
          </a:xfrm>
          <a:prstGeom prst="rect">
            <a:avLst/>
          </a:prstGeom>
          <a:noFill/>
        </p:spPr>
      </p:pic>
      <p:pic>
        <p:nvPicPr>
          <p:cNvPr id="14"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612576" y="3933056"/>
            <a:ext cx="360040" cy="361915"/>
          </a:xfrm>
          <a:prstGeom prst="rect">
            <a:avLst/>
          </a:prstGeom>
          <a:noFill/>
        </p:spPr>
      </p:pic>
      <p:pic>
        <p:nvPicPr>
          <p:cNvPr id="15"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684584" y="332656"/>
            <a:ext cx="360040" cy="361915"/>
          </a:xfrm>
          <a:prstGeom prst="rect">
            <a:avLst/>
          </a:prstGeom>
          <a:noFill/>
        </p:spPr>
      </p:pic>
      <p:pic>
        <p:nvPicPr>
          <p:cNvPr id="16"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24528" y="2420888"/>
            <a:ext cx="360040" cy="361915"/>
          </a:xfrm>
          <a:prstGeom prst="rect">
            <a:avLst/>
          </a:prstGeom>
          <a:noFill/>
        </p:spPr>
      </p:pic>
      <p:pic>
        <p:nvPicPr>
          <p:cNvPr id="17"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612576" y="2348880"/>
            <a:ext cx="360040" cy="361915"/>
          </a:xfrm>
          <a:prstGeom prst="rect">
            <a:avLst/>
          </a:prstGeom>
          <a:noFill/>
        </p:spPr>
      </p:pic>
      <p:pic>
        <p:nvPicPr>
          <p:cNvPr id="18"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96536" y="2996952"/>
            <a:ext cx="360040" cy="361915"/>
          </a:xfrm>
          <a:prstGeom prst="rect">
            <a:avLst/>
          </a:prstGeom>
          <a:noFill/>
        </p:spPr>
      </p:pic>
      <p:pic>
        <p:nvPicPr>
          <p:cNvPr id="19"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468560" y="1628800"/>
            <a:ext cx="360040" cy="361915"/>
          </a:xfrm>
          <a:prstGeom prst="rect">
            <a:avLst/>
          </a:prstGeom>
          <a:noFill/>
        </p:spPr>
      </p:pic>
      <p:pic>
        <p:nvPicPr>
          <p:cNvPr id="20"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96536" y="3789040"/>
            <a:ext cx="360040" cy="361915"/>
          </a:xfrm>
          <a:prstGeom prst="rect">
            <a:avLst/>
          </a:prstGeom>
          <a:noFill/>
        </p:spPr>
      </p:pic>
      <p:pic>
        <p:nvPicPr>
          <p:cNvPr id="21"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24528" y="5085184"/>
            <a:ext cx="360040" cy="361915"/>
          </a:xfrm>
          <a:prstGeom prst="rect">
            <a:avLst/>
          </a:prstGeom>
          <a:noFill/>
        </p:spPr>
      </p:pic>
      <p:pic>
        <p:nvPicPr>
          <p:cNvPr id="22"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24528" y="5877272"/>
            <a:ext cx="360040" cy="361915"/>
          </a:xfrm>
          <a:prstGeom prst="rect">
            <a:avLst/>
          </a:prstGeom>
          <a:noFill/>
        </p:spPr>
      </p:pic>
      <p:pic>
        <p:nvPicPr>
          <p:cNvPr id="23" name="Picture 4" descr="https://encrypted-tbn2.gstatic.com/images?q=tbn:ANd9GcT8eX7BM9c17kafHZLgDWiN2zUXFS1hq2f9HcLBlAMSepSsv_-N2w"/>
          <p:cNvPicPr>
            <a:picLocks noChangeAspect="1" noChangeArrowheads="1"/>
          </p:cNvPicPr>
          <p:nvPr/>
        </p:nvPicPr>
        <p:blipFill>
          <a:blip r:embed="rId6" cstate="print"/>
          <a:srcRect/>
          <a:stretch>
            <a:fillRect/>
          </a:stretch>
        </p:blipFill>
        <p:spPr bwMode="auto">
          <a:xfrm>
            <a:off x="9324528" y="6496085"/>
            <a:ext cx="360040" cy="361915"/>
          </a:xfrm>
          <a:prstGeom prst="rect">
            <a:avLst/>
          </a:prstGeom>
          <a:noFill/>
        </p:spPr>
      </p:pic>
      <p:sp>
        <p:nvSpPr>
          <p:cNvPr id="2" name="Titel 1"/>
          <p:cNvSpPr>
            <a:spLocks noGrp="1"/>
          </p:cNvSpPr>
          <p:nvPr>
            <p:ph type="title"/>
          </p:nvPr>
        </p:nvSpPr>
        <p:spPr>
          <a:xfrm>
            <a:off x="683568" y="0"/>
            <a:ext cx="8229600" cy="1143000"/>
          </a:xfrm>
        </p:spPr>
        <p:txBody>
          <a:bodyPr>
            <a:normAutofit/>
          </a:bodyPr>
          <a:lstStyle/>
          <a:p>
            <a:r>
              <a:rPr lang="nl-NL" sz="4000" dirty="0" smtClean="0"/>
              <a:t>18 economieën, … één euro</a:t>
            </a:r>
            <a:endParaRPr lang="nl-BE"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66 0.00069 C -0.07465 -0.0044 -0.12864 -0.00949 -0.20139 -0.00579 C -0.27413 -0.00208 -0.38975 0.00069 -0.45694 0.02313 C -0.52413 0.04557 -0.57031 0.08443 -0.60503 0.12907 C -0.63975 0.17349 -0.65903 0.24103 -0.66528 0.29123 C -0.67153 0.34143 -0.646 0.40828 -0.64236 0.43095 " pathEditMode="relative" ptsTypes="aaaaaA">
                                      <p:cBhvr>
                                        <p:cTn id="6" dur="3000" fill="hold"/>
                                        <p:tgtEl>
                                          <p:spTgt spid="10"/>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7" fill="hold">
                            <p:stCondLst>
                              <p:cond delay="3000"/>
                            </p:stCondLst>
                            <p:childTnLst>
                              <p:par>
                                <p:cTn id="8" presetID="0" presetClass="path" presetSubtype="0" accel="50000" decel="50000" fill="hold" nodeType="afterEffect">
                                  <p:stCondLst>
                                    <p:cond delay="0"/>
                                  </p:stCondLst>
                                  <p:childTnLst>
                                    <p:animMotion origin="layout" path="M 0.01962 -0.01619 C 0.04913 -0.14018 0.07882 -0.26394 0.11354 -0.35323 C 0.14826 -0.44252 0.19566 -0.50636 0.22813 -0.55239 C 0.26059 -0.59843 0.28194 -0.62387 0.30885 -0.62942 C 0.33576 -0.63497 0.36979 -0.6167 0.38958 -0.58593 C 0.40938 -0.55517 0.42031 -0.47421 0.42813 -0.44483 C 0.43594 -0.41545 0.43472 -0.41522 0.43646 -0.40944 " pathEditMode="relative" rAng="0" ptsTypes="aaaaaaA">
                                      <p:cBhvr>
                                        <p:cTn id="9" dur="3000" fill="hold"/>
                                        <p:tgtEl>
                                          <p:spTgt spid="13"/>
                                        </p:tgtEl>
                                        <p:attrNameLst>
                                          <p:attrName>ppt_x</p:attrName>
                                          <p:attrName>ppt_y</p:attrName>
                                        </p:attrNameLst>
                                      </p:cBhvr>
                                      <p:rCtr x="208" y="-310"/>
                                    </p:animMotion>
                                  </p:childTnLst>
                                  <p:subTnLst>
                                    <p:audio>
                                      <p:cMediaNode>
                                        <p:cTn display="0" masterRel="sameClick">
                                          <p:stCondLst>
                                            <p:cond evt="begin" delay="0">
                                              <p:tn val="8"/>
                                            </p:cond>
                                          </p:stCondLst>
                                          <p:endCondLst>
                                            <p:cond evt="onStopAudio" delay="0">
                                              <p:tgtEl>
                                                <p:sldTgt/>
                                              </p:tgtEl>
                                            </p:cond>
                                          </p:endCondLst>
                                        </p:cTn>
                                        <p:tgtEl>
                                          <p:sndTgt r:embed="rId3" name="cashreg.wav"/>
                                        </p:tgtEl>
                                      </p:cMediaNode>
                                    </p:audio>
                                  </p:subTnLst>
                                </p:cTn>
                              </p:par>
                            </p:childTnLst>
                          </p:cTn>
                        </p:par>
                        <p:par>
                          <p:cTn id="10" fill="hold">
                            <p:stCondLst>
                              <p:cond delay="6000"/>
                            </p:stCondLst>
                            <p:childTnLst>
                              <p:par>
                                <p:cTn id="11" presetID="0" presetClass="path" presetSubtype="0" accel="50000" decel="50000" fill="hold" nodeType="afterEffect">
                                  <p:stCondLst>
                                    <p:cond delay="0"/>
                                  </p:stCondLst>
                                  <p:childTnLst>
                                    <p:animMotion origin="layout" path="M -1.94444E-6 3.79366E-7 L -0.61423 0.41961 " pathEditMode="relative" ptsTypes="AA">
                                      <p:cBhvr>
                                        <p:cTn id="12" dur="2000" fill="hold"/>
                                        <p:tgtEl>
                                          <p:spTgt spid="7"/>
                                        </p:tgtEl>
                                        <p:attrNameLst>
                                          <p:attrName>ppt_x</p:attrName>
                                          <p:attrName>ppt_y</p:attrName>
                                        </p:attrNameLst>
                                      </p:cBhvr>
                                    </p:animMotion>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par>
                          <p:cTn id="13" fill="hold">
                            <p:stCondLst>
                              <p:cond delay="8000"/>
                            </p:stCondLst>
                            <p:childTnLst>
                              <p:par>
                                <p:cTn id="14" presetID="0" presetClass="path" presetSubtype="0" accel="50000" decel="50000" fill="hold" nodeType="afterEffect">
                                  <p:stCondLst>
                                    <p:cond delay="0"/>
                                  </p:stCondLst>
                                  <p:childTnLst>
                                    <p:animMotion origin="layout" path="M 0.02378 -0.01388 C 0.05486 -0.02198 0.08593 -0.02984 0.13211 -0.02522 C 0.17795 -0.02059 0.25156 -0.02013 0.29947 0.01341 C 0.34756 0.04696 0.39288 0.12399 0.41996 0.17557 C 0.44739 0.22716 0.4526 0.2866 0.46354 0.32315 C 0.4743 0.3597 0.46961 0.3826 0.48489 0.39533 C 0.50017 0.40805 0.5434 0.39949 0.55486 0.40018 " pathEditMode="relative" ptsTypes="aaaaaaA">
                                      <p:cBhvr>
                                        <p:cTn id="15" dur="2000" fill="hold"/>
                                        <p:tgtEl>
                                          <p:spTgt spid="15"/>
                                        </p:tgtEl>
                                        <p:attrNameLst>
                                          <p:attrName>ppt_x</p:attrName>
                                          <p:attrName>ppt_y</p:attrName>
                                        </p:attrNameLst>
                                      </p:cBhvr>
                                    </p:animMotion>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0000"/>
                            </p:stCondLst>
                            <p:childTnLst>
                              <p:par>
                                <p:cTn id="17" presetID="0" presetClass="path" presetSubtype="0" accel="50000" decel="50000" fill="hold" nodeType="afterEffect">
                                  <p:stCondLst>
                                    <p:cond delay="0"/>
                                  </p:stCondLst>
                                  <p:childTnLst>
                                    <p:animMotion origin="layout" path="M 1.38889E-6 -3.92229E-6 C 0.03107 0.05643 0.0618 0.11286 0.1026 0.13506 C 0.1434 0.15726 0.20972 0.15356 0.24531 0.13321 C 0.2809 0.11286 0.28819 0.06221 0.31597 0.01249 C 0.34375 -0.03723 0.396 -0.13552 0.41198 -0.16512 " pathEditMode="relative" ptsTypes="aaaaA">
                                      <p:cBhvr>
                                        <p:cTn id="18" dur="2000" fill="hold"/>
                                        <p:tgtEl>
                                          <p:spTgt spid="12"/>
                                        </p:tgtEl>
                                        <p:attrNameLst>
                                          <p:attrName>ppt_x</p:attrName>
                                          <p:attrName>ppt_y</p:attrName>
                                        </p:attrNameLst>
                                      </p:cBhvr>
                                    </p:animMotion>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12000"/>
                            </p:stCondLst>
                            <p:childTnLst>
                              <p:par>
                                <p:cTn id="20" presetID="0" presetClass="path" presetSubtype="0" accel="50000" decel="50000" fill="hold" nodeType="afterEffect">
                                  <p:stCondLst>
                                    <p:cond delay="0"/>
                                  </p:stCondLst>
                                  <p:childTnLst>
                                    <p:animMotion origin="layout" path="M -0.02031 0.00185 C -0.05815 0.00555 -0.09583 0.00948 -0.11232 0.06036 C -0.12881 0.11124 -0.11996 0.23543 -0.11909 0.30712 C -0.11822 0.37882 -0.09444 0.44311 -0.10711 0.49029 C -0.11979 0.53747 -0.12343 0.58534 -0.19496 0.58973 C -0.26649 0.59413 -0.47934 0.52891 -0.53628 0.51688 " pathEditMode="relative" ptsTypes="aaaaaA">
                                      <p:cBhvr>
                                        <p:cTn id="21" dur="2000" fill="hold"/>
                                        <p:tgtEl>
                                          <p:spTgt spid="8"/>
                                        </p:tgtEl>
                                        <p:attrNameLst>
                                          <p:attrName>ppt_x</p:attrName>
                                          <p:attrName>ppt_y</p:attrName>
                                        </p:attrNameLst>
                                      </p:cBhvr>
                                    </p:animMotion>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14000"/>
                            </p:stCondLst>
                            <p:childTnLst>
                              <p:par>
                                <p:cTn id="23" presetID="0" presetClass="path" presetSubtype="0" accel="50000" decel="50000" fill="hold" nodeType="afterEffect">
                                  <p:stCondLst>
                                    <p:cond delay="0"/>
                                  </p:stCondLst>
                                  <p:childTnLst>
                                    <p:animMotion origin="layout" path="M -1.94444E-6 2.11841E-6 L -0.41736 0.03146 " pathEditMode="relative" ptsTypes="AA">
                                      <p:cBhvr>
                                        <p:cTn id="24" dur="500" fill="hold"/>
                                        <p:tgtEl>
                                          <p:spTgt spid="9"/>
                                        </p:tgtEl>
                                        <p:attrNameLst>
                                          <p:attrName>ppt_x</p:attrName>
                                          <p:attrName>ppt_y</p:attrName>
                                        </p:attrNameLst>
                                      </p:cBhvr>
                                    </p:animMotion>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14500"/>
                            </p:stCondLst>
                            <p:childTnLst>
                              <p:par>
                                <p:cTn id="26" presetID="0" presetClass="path" presetSubtype="0" accel="50000" decel="50000" fill="hold" nodeType="afterEffect">
                                  <p:stCondLst>
                                    <p:cond delay="0"/>
                                  </p:stCondLst>
                                  <p:childTnLst>
                                    <p:animMotion origin="layout" path="M 0.03142 0.00509 L 0.30312 0.17299 " pathEditMode="relative" ptsTypes="AA">
                                      <p:cBhvr>
                                        <p:cTn id="27" dur="500" fill="hold"/>
                                        <p:tgtEl>
                                          <p:spTgt spid="19"/>
                                        </p:tgtEl>
                                        <p:attrNameLst>
                                          <p:attrName>ppt_x</p:attrName>
                                          <p:attrName>ppt_y</p:attrName>
                                        </p:attrNameLst>
                                      </p:cBhvr>
                                    </p:animMotion>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15000"/>
                            </p:stCondLst>
                            <p:childTnLst>
                              <p:par>
                                <p:cTn id="29" presetID="0" presetClass="path" presetSubtype="0" accel="50000" decel="50000" fill="hold" nodeType="afterEffect">
                                  <p:stCondLst>
                                    <p:cond delay="0"/>
                                  </p:stCondLst>
                                  <p:childTnLst>
                                    <p:animMotion origin="layout" path="M -1.94444E-6 2.11841E-6 L -0.49618 0.14685 " pathEditMode="relative" ptsTypes="AA">
                                      <p:cBhvr>
                                        <p:cTn id="30" dur="1000" fill="hold"/>
                                        <p:tgtEl>
                                          <p:spTgt spid="16"/>
                                        </p:tgtEl>
                                        <p:attrNameLst>
                                          <p:attrName>ppt_x</p:attrName>
                                          <p:attrName>ppt_y</p:attrName>
                                        </p:attrNameLst>
                                      </p:cBhvr>
                                    </p:animMotion>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16000"/>
                            </p:stCondLst>
                            <p:childTnLst>
                              <p:par>
                                <p:cTn id="32" presetID="0" presetClass="path" presetSubtype="0" accel="50000" decel="50000" fill="hold" nodeType="afterEffect">
                                  <p:stCondLst>
                                    <p:cond delay="0"/>
                                  </p:stCondLst>
                                  <p:childTnLst>
                                    <p:animMotion origin="layout" path="M 0.02326 -0.00579 C 0.04132 -0.03192 0.05903 -0.05782 0.08854 -0.05898 C 0.11805 -0.06013 0.16979 -0.03747 0.20052 -0.01295 C 0.23125 0.01156 0.25746 0.04509 0.27257 0.08834 C 0.28767 0.13159 0.28785 0.22039 0.29114 0.24653 " pathEditMode="relative" ptsTypes="aaaaA">
                                      <p:cBhvr>
                                        <p:cTn id="33" dur="2000" fill="hold"/>
                                        <p:tgtEl>
                                          <p:spTgt spid="6"/>
                                        </p:tgtEl>
                                        <p:attrNameLst>
                                          <p:attrName>ppt_x</p:attrName>
                                          <p:attrName>ppt_y</p:attrName>
                                        </p:attrNameLst>
                                      </p:cBhvr>
                                    </p:animMotion>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par>
                                <p:cTn id="34" presetID="0" presetClass="path" presetSubtype="0" accel="50000" decel="50000" fill="hold" nodeType="withEffect">
                                  <p:stCondLst>
                                    <p:cond delay="0"/>
                                  </p:stCondLst>
                                  <p:childTnLst>
                                    <p:animMotion origin="layout" path="M -8.33333E-7 3.9408E-6 C 0.01423 -0.01619 0.02847 -0.03215 0.05069 -0.03192 C 0.07292 -0.03168 0.11319 -0.01711 0.13333 0.00185 C 0.15347 0.02081 0.16458 0.05435 0.17187 0.08187 C 0.17917 0.10939 0.17639 0.15287 0.17726 0.16697 " pathEditMode="relative" ptsTypes="aaaaA">
                                      <p:cBhvr>
                                        <p:cTn id="35" dur="2000" fill="hold"/>
                                        <p:tgtEl>
                                          <p:spTgt spid="14"/>
                                        </p:tgtEl>
                                        <p:attrNameLst>
                                          <p:attrName>ppt_x</p:attrName>
                                          <p:attrName>ppt_y</p:attrName>
                                        </p:attrNameLst>
                                      </p:cBhvr>
                                    </p:animMotion>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6" fill="hold">
                            <p:stCondLst>
                              <p:cond delay="18000"/>
                            </p:stCondLst>
                            <p:childTnLst>
                              <p:par>
                                <p:cTn id="37" presetID="0" presetClass="path" presetSubtype="0" accel="50000" decel="50000" fill="hold" nodeType="afterEffect">
                                  <p:stCondLst>
                                    <p:cond delay="0"/>
                                  </p:stCondLst>
                                  <p:childTnLst>
                                    <p:animMotion origin="layout" path="M -1.94444E-6 -4.91212E-6 L -0.33854 0.31476 " pathEditMode="relative" ptsTypes="AA">
                                      <p:cBhvr>
                                        <p:cTn id="38" dur="1000" fill="hold"/>
                                        <p:tgtEl>
                                          <p:spTgt spid="18"/>
                                        </p:tgtEl>
                                        <p:attrNameLst>
                                          <p:attrName>ppt_x</p:attrName>
                                          <p:attrName>ppt_y</p:attrName>
                                        </p:attrNameLst>
                                      </p:cBhvr>
                                    </p:animMotion>
                                  </p:childTnLst>
                                  <p:subTnLst>
                                    <p:audio>
                                      <p:cMediaNode>
                                        <p:cTn display="0" masterRel="sameClick">
                                          <p:stCondLst>
                                            <p:cond evt="begin" delay="0">
                                              <p:tn val="37"/>
                                            </p:cond>
                                          </p:stCondLst>
                                          <p:endCondLst>
                                            <p:cond evt="onStopAudio" delay="0">
                                              <p:tgtEl>
                                                <p:sldTgt/>
                                              </p:tgtEl>
                                            </p:cond>
                                          </p:endCondLst>
                                        </p:cTn>
                                        <p:tgtEl>
                                          <p:sndTgt r:embed="rId3" name="cashreg.wav"/>
                                        </p:tgtEl>
                                      </p:cMediaNode>
                                    </p:audio>
                                  </p:subTnLst>
                                </p:cTn>
                              </p:par>
                            </p:childTnLst>
                          </p:cTn>
                        </p:par>
                        <p:par>
                          <p:cTn id="39" fill="hold">
                            <p:stCondLst>
                              <p:cond delay="19000"/>
                            </p:stCondLst>
                            <p:childTnLst>
                              <p:par>
                                <p:cTn id="40" presetID="0" presetClass="path" presetSubtype="0" accel="50000" decel="50000" fill="hold" nodeType="afterEffect">
                                  <p:stCondLst>
                                    <p:cond delay="0"/>
                                  </p:stCondLst>
                                  <p:childTnLst>
                                    <p:animMotion origin="layout" path="M 1.94444E-6 2.11841E-6 L 0.55902 0.24121 " pathEditMode="relative" ptsTypes="AA">
                                      <p:cBhvr>
                                        <p:cTn id="41" dur="1000" fill="hold"/>
                                        <p:tgtEl>
                                          <p:spTgt spid="17"/>
                                        </p:tgtEl>
                                        <p:attrNameLst>
                                          <p:attrName>ppt_x</p:attrName>
                                          <p:attrName>ppt_y</p:attrName>
                                        </p:attrNameLst>
                                      </p:cBhvr>
                                    </p:animMotion>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par>
                          <p:cTn id="42" fill="hold">
                            <p:stCondLst>
                              <p:cond delay="20000"/>
                            </p:stCondLst>
                            <p:childTnLst>
                              <p:par>
                                <p:cTn id="43" presetID="0" presetClass="path" presetSubtype="0" accel="50000" decel="50000" fill="hold" nodeType="afterEffect">
                                  <p:stCondLst>
                                    <p:cond delay="0"/>
                                  </p:stCondLst>
                                  <p:childTnLst>
                                    <p:animMotion origin="layout" path="M -0.02048 0.02914 C -0.04132 0.05735 -0.06215 0.08557 -0.08594 0.01827 C -0.10972 -0.04903 -0.13923 -0.30458 -0.16319 -0.37419 C -0.18715 -0.4438 -0.22899 -0.50231 -0.22986 -0.39894 C -0.23073 -0.29556 -0.17882 0.1383 -0.16857 0.24584 " pathEditMode="relative" ptsTypes="aaaaA">
                                      <p:cBhvr>
                                        <p:cTn id="44" dur="500" fill="hold"/>
                                        <p:tgtEl>
                                          <p:spTgt spid="20"/>
                                        </p:tgtEl>
                                        <p:attrNameLst>
                                          <p:attrName>ppt_x</p:attrName>
                                          <p:attrName>ppt_y</p:attrName>
                                        </p:attrNameLst>
                                      </p:cBhvr>
                                    </p:animMotion>
                                  </p:childTnLst>
                                  <p:subTnLst>
                                    <p:audio>
                                      <p:cMediaNode>
                                        <p:cTn display="0" masterRel="sameClick">
                                          <p:stCondLst>
                                            <p:cond evt="begin" delay="0">
                                              <p:tn val="43"/>
                                            </p:cond>
                                          </p:stCondLst>
                                          <p:endCondLst>
                                            <p:cond evt="onStopAudio" delay="0">
                                              <p:tgtEl>
                                                <p:sldTgt/>
                                              </p:tgtEl>
                                            </p:cond>
                                          </p:endCondLst>
                                        </p:cTn>
                                        <p:tgtEl>
                                          <p:sndTgt r:embed="rId3" name="cashreg.wav"/>
                                        </p:tgtEl>
                                      </p:cMediaNode>
                                    </p:audio>
                                  </p:subTnLst>
                                </p:cTn>
                              </p:par>
                              <p:par>
                                <p:cTn id="45" presetID="0" presetClass="path" presetSubtype="0" accel="50000" decel="50000" fill="hold" nodeType="withEffect">
                                  <p:stCondLst>
                                    <p:cond delay="0"/>
                                  </p:stCondLst>
                                  <p:childTnLst>
                                    <p:animMotion origin="layout" path="M -4.44444E-6 4.34783E-7 C -0.02378 0.00671 -0.04739 0.01365 -0.06666 -0.0481 C -0.08593 -0.10985 -0.10295 -0.29047 -0.11597 -0.37118 C -0.12899 -0.45189 -0.12708 -0.49352 -0.14531 -0.53284 C -0.16354 -0.57215 -0.20572 -0.61517 -0.22534 -0.60754 C -0.24496 -0.5999 -0.21423 -0.55111 -0.26267 -0.48658 C -0.31111 -0.42206 -0.47968 -0.32146 -0.51597 -0.22016 C -0.55225 -0.11887 -0.48593 0.06383 -0.48003 0.12072 " pathEditMode="relative" ptsTypes="aaaaaaaA">
                                      <p:cBhvr>
                                        <p:cTn id="46" dur="1000" fill="hold"/>
                                        <p:tgtEl>
                                          <p:spTgt spid="21"/>
                                        </p:tgtEl>
                                        <p:attrNameLst>
                                          <p:attrName>ppt_x</p:attrName>
                                          <p:attrName>ppt_y</p:attrName>
                                        </p:attrNameLst>
                                      </p:cBhvr>
                                    </p:animMotion>
                                  </p:childTnLst>
                                  <p:subTnLst>
                                    <p:audio>
                                      <p:cMediaNode>
                                        <p:cTn display="0" masterRel="sameClick">
                                          <p:stCondLst>
                                            <p:cond evt="begin" delay="0">
                                              <p:tn val="45"/>
                                            </p:cond>
                                          </p:stCondLst>
                                          <p:endCondLst>
                                            <p:cond evt="onStopAudio" delay="0">
                                              <p:tgtEl>
                                                <p:sldTgt/>
                                              </p:tgtEl>
                                            </p:cond>
                                          </p:endCondLst>
                                        </p:cTn>
                                        <p:tgtEl>
                                          <p:sndTgt r:embed="rId3" name="cashreg.wav"/>
                                        </p:tgtEl>
                                      </p:cMediaNode>
                                    </p:audio>
                                  </p:subTnLst>
                                </p:cTn>
                              </p:par>
                            </p:childTnLst>
                          </p:cTn>
                        </p:par>
                        <p:par>
                          <p:cTn id="47" fill="hold">
                            <p:stCondLst>
                              <p:cond delay="21000"/>
                            </p:stCondLst>
                            <p:childTnLst>
                              <p:par>
                                <p:cTn id="48" presetID="0" presetClass="path" presetSubtype="0" accel="50000" decel="50000" fill="hold" nodeType="afterEffect">
                                  <p:stCondLst>
                                    <p:cond delay="0"/>
                                  </p:stCondLst>
                                  <p:childTnLst>
                                    <p:animMotion origin="layout" path="M -1.94444E-6 2.11841E-6 L 0.63003 0.40911 " pathEditMode="relative" ptsTypes="AA">
                                      <p:cBhvr>
                                        <p:cTn id="49" dur="1000" fill="hold"/>
                                        <p:tgtEl>
                                          <p:spTgt spid="11"/>
                                        </p:tgtEl>
                                        <p:attrNameLst>
                                          <p:attrName>ppt_x</p:attrName>
                                          <p:attrName>ppt_y</p:attrName>
                                        </p:attrNameLst>
                                      </p:cBhvr>
                                    </p:animMotion>
                                  </p:childTnLst>
                                  <p:subTnLst>
                                    <p:audio>
                                      <p:cMediaNode>
                                        <p:cTn display="0" masterRel="sameClick">
                                          <p:stCondLst>
                                            <p:cond evt="begin" delay="0">
                                              <p:tn val="48"/>
                                            </p:cond>
                                          </p:stCondLst>
                                          <p:endCondLst>
                                            <p:cond evt="onStopAudio" delay="0">
                                              <p:tgtEl>
                                                <p:sldTgt/>
                                              </p:tgtEl>
                                            </p:cond>
                                          </p:endCondLst>
                                        </p:cTn>
                                        <p:tgtEl>
                                          <p:sndTgt r:embed="rId3" name="cashreg.wav"/>
                                        </p:tgtEl>
                                      </p:cMediaNode>
                                    </p:audio>
                                  </p:subTnLst>
                                </p:cTn>
                              </p:par>
                            </p:childTnLst>
                          </p:cTn>
                        </p:par>
                        <p:par>
                          <p:cTn id="50" fill="hold">
                            <p:stCondLst>
                              <p:cond delay="22000"/>
                            </p:stCondLst>
                            <p:childTnLst>
                              <p:par>
                                <p:cTn id="51" presetID="0" presetClass="path" presetSubtype="0" accel="50000" decel="50000" fill="hold" nodeType="afterEffect">
                                  <p:stCondLst>
                                    <p:cond delay="0"/>
                                  </p:stCondLst>
                                  <p:childTnLst>
                                    <p:animMotion origin="layout" path="M -1.94444E-6 -7.88159E-6 L -0.39375 -0.55597 " pathEditMode="relative" ptsTypes="AA">
                                      <p:cBhvr>
                                        <p:cTn id="52" dur="500" fill="hold"/>
                                        <p:tgtEl>
                                          <p:spTgt spid="22"/>
                                        </p:tgtEl>
                                        <p:attrNameLst>
                                          <p:attrName>ppt_x</p:attrName>
                                          <p:attrName>ppt_y</p:attrName>
                                        </p:attrNameLst>
                                      </p:cBhvr>
                                    </p:animMotion>
                                  </p:childTnLst>
                                  <p:subTnLst>
                                    <p:audio>
                                      <p:cMediaNode>
                                        <p:cTn display="0" masterRel="sameClick">
                                          <p:stCondLst>
                                            <p:cond evt="begin" delay="0">
                                              <p:tn val="51"/>
                                            </p:cond>
                                          </p:stCondLst>
                                          <p:endCondLst>
                                            <p:cond evt="onStopAudio" delay="0">
                                              <p:tgtEl>
                                                <p:sldTgt/>
                                              </p:tgtEl>
                                            </p:cond>
                                          </p:endCondLst>
                                        </p:cTn>
                                        <p:tgtEl>
                                          <p:sndTgt r:embed="rId3" name="cashreg.wav"/>
                                        </p:tgtEl>
                                      </p:cMediaNode>
                                    </p:audio>
                                  </p:subTnLst>
                                </p:cTn>
                              </p:par>
                              <p:par>
                                <p:cTn id="53" presetID="0" presetClass="path" presetSubtype="0" accel="50000" decel="50000" fill="hold" nodeType="withEffect">
                                  <p:stCondLst>
                                    <p:cond delay="0"/>
                                  </p:stCondLst>
                                  <p:childTnLst>
                                    <p:animMotion origin="layout" path="M -1.94444E-6 -3.66327E-6 L -0.39375 -0.59782 " pathEditMode="relative" ptsTypes="AA">
                                      <p:cBhvr>
                                        <p:cTn id="54" dur="500" fill="hold"/>
                                        <p:tgtEl>
                                          <p:spTgt spid="23"/>
                                        </p:tgtEl>
                                        <p:attrNameLst>
                                          <p:attrName>ppt_x</p:attrName>
                                          <p:attrName>ppt_y</p:attrName>
                                        </p:attrNameLst>
                                      </p:cBhvr>
                                    </p:animMotion>
                                  </p:childTnLst>
                                  <p:subTnLst>
                                    <p:audio>
                                      <p:cMediaNode>
                                        <p:cTn display="0" masterRel="sameClick">
                                          <p:stCondLst>
                                            <p:cond evt="begin" delay="0">
                                              <p:tn val="53"/>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96752"/>
            <a:ext cx="8305800" cy="2079104"/>
          </a:xfrm>
        </p:spPr>
        <p:txBody>
          <a:bodyPr>
            <a:normAutofit fontScale="90000"/>
          </a:bodyPr>
          <a:lstStyle/>
          <a:p>
            <a:pPr algn="ctr"/>
            <a:r>
              <a:rPr lang="nl-NL" dirty="0" smtClean="0"/>
              <a:t/>
            </a:r>
            <a:br>
              <a:rPr lang="nl-NL" dirty="0" smtClean="0"/>
            </a:br>
            <a:r>
              <a:rPr lang="nl-NL" sz="4400" dirty="0" smtClean="0">
                <a:solidFill>
                  <a:srgbClr val="C00000"/>
                </a:solidFill>
              </a:rPr>
              <a:t>2002-2008:</a:t>
            </a:r>
            <a:br>
              <a:rPr lang="nl-NL" sz="4400" dirty="0" smtClean="0">
                <a:solidFill>
                  <a:srgbClr val="C00000"/>
                </a:solidFill>
              </a:rPr>
            </a:br>
            <a:r>
              <a:rPr lang="nl-NL" sz="4400" dirty="0" smtClean="0">
                <a:solidFill>
                  <a:srgbClr val="C00000"/>
                </a:solidFill>
              </a:rPr>
              <a:t>€-onheilsprofeten lijken ongelijk te hebben</a:t>
            </a:r>
            <a:endParaRPr lang="nl-BE" sz="4400" dirty="0">
              <a:solidFill>
                <a:srgbClr val="C00000"/>
              </a:solidFill>
            </a:endParaRPr>
          </a:p>
        </p:txBody>
      </p:sp>
      <p:sp>
        <p:nvSpPr>
          <p:cNvPr id="3" name="Tijdelijke aanduiding voor dianummer 2"/>
          <p:cNvSpPr>
            <a:spLocks noGrp="1"/>
          </p:cNvSpPr>
          <p:nvPr>
            <p:ph type="sldNum" sz="quarter" idx="12"/>
          </p:nvPr>
        </p:nvSpPr>
        <p:spPr/>
        <p:txBody>
          <a:bodyPr/>
          <a:lstStyle/>
          <a:p>
            <a:fld id="{B1BA5DA5-8A56-45D7-AD55-75B7CC27F6FF}" type="slidenum">
              <a:rPr lang="nl-BE" smtClean="0"/>
              <a:pPr/>
              <a:t>11</a:t>
            </a:fld>
            <a:endParaRPr lang="nl-BE"/>
          </a:p>
        </p:txBody>
      </p:sp>
      <p:pic>
        <p:nvPicPr>
          <p:cNvPr id="1026" name="Picture 2" descr="https://encrypted-tbn1.gstatic.com/images?q=tbn:ANd9GcQQTdoEaLSY5fbihBYc4Wg-_m0w9rp3IrtTnOCHWNvAd8TP-bBe"/>
          <p:cNvPicPr>
            <a:picLocks noChangeAspect="1" noChangeArrowheads="1"/>
          </p:cNvPicPr>
          <p:nvPr/>
        </p:nvPicPr>
        <p:blipFill>
          <a:blip r:embed="rId2" cstate="print"/>
          <a:srcRect/>
          <a:stretch>
            <a:fillRect/>
          </a:stretch>
        </p:blipFill>
        <p:spPr bwMode="auto">
          <a:xfrm>
            <a:off x="3635896" y="3501008"/>
            <a:ext cx="1809750" cy="25336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12</a:t>
            </a:fld>
            <a:endParaRPr lang="nl-BE"/>
          </a:p>
        </p:txBody>
      </p:sp>
      <p:pic>
        <p:nvPicPr>
          <p:cNvPr id="2050" name="Picture 2"/>
          <p:cNvPicPr>
            <a:picLocks noChangeAspect="1" noChangeArrowheads="1"/>
          </p:cNvPicPr>
          <p:nvPr/>
        </p:nvPicPr>
        <p:blipFill>
          <a:blip r:embed="rId3" cstate="print"/>
          <a:srcRect/>
          <a:stretch>
            <a:fillRect/>
          </a:stretch>
        </p:blipFill>
        <p:spPr bwMode="auto">
          <a:xfrm>
            <a:off x="809625" y="581025"/>
            <a:ext cx="7524750" cy="5695950"/>
          </a:xfrm>
          <a:prstGeom prst="rect">
            <a:avLst/>
          </a:prstGeom>
          <a:noFill/>
          <a:ln w="9525">
            <a:noFill/>
            <a:miter lim="800000"/>
            <a:headEnd/>
            <a:tailEnd/>
          </a:ln>
        </p:spPr>
      </p:pic>
      <p:sp>
        <p:nvSpPr>
          <p:cNvPr id="2051" name="Text Box 3"/>
          <p:cNvSpPr txBox="1">
            <a:spLocks noChangeArrowheads="1"/>
          </p:cNvSpPr>
          <p:nvPr/>
        </p:nvSpPr>
        <p:spPr bwMode="auto">
          <a:xfrm rot="20744781">
            <a:off x="783046" y="3248817"/>
            <a:ext cx="7355139" cy="19795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36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rentevoeten groeien naar elkaar</a:t>
            </a: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 </a:t>
            </a:r>
            <a:b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b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 </a:t>
            </a:r>
            <a:r>
              <a:rPr kumimoji="0" lang="nl-NL" sz="2800" b="0" i="1" u="none" strike="noStrike" cap="none" normalizeH="0" baseline="0" dirty="0" smtClean="0">
                <a:ln>
                  <a:noFill/>
                </a:ln>
                <a:solidFill>
                  <a:srgbClr val="FF0000"/>
                </a:solidFill>
                <a:effectLst/>
                <a:latin typeface="Calibri" pitchFamily="34" charset="0"/>
                <a:ea typeface="Arial" pitchFamily="34" charset="0"/>
                <a:cs typeface="Arial" pitchFamily="34" charset="0"/>
              </a:rPr>
              <a:t>Griekenland leent aan bijna zelfde tarief als Duitsland!</a:t>
            </a:r>
            <a:endParaRPr kumimoji="0" lang="nl-BE" sz="2800" b="0" i="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13</a:t>
            </a:fld>
            <a:endParaRPr lang="nl-BE"/>
          </a:p>
        </p:txBody>
      </p:sp>
      <p:pic>
        <p:nvPicPr>
          <p:cNvPr id="3074" name="Picture 2"/>
          <p:cNvPicPr>
            <a:picLocks noChangeAspect="1" noChangeArrowheads="1"/>
          </p:cNvPicPr>
          <p:nvPr/>
        </p:nvPicPr>
        <p:blipFill>
          <a:blip r:embed="rId3" cstate="print"/>
          <a:srcRect/>
          <a:stretch>
            <a:fillRect/>
          </a:stretch>
        </p:blipFill>
        <p:spPr bwMode="auto">
          <a:xfrm>
            <a:off x="1259632" y="980728"/>
            <a:ext cx="6912768" cy="5649054"/>
          </a:xfrm>
          <a:prstGeom prst="rect">
            <a:avLst/>
          </a:prstGeom>
          <a:noFill/>
          <a:ln w="9525">
            <a:noFill/>
            <a:miter lim="800000"/>
            <a:headEnd/>
            <a:tailEnd/>
          </a:ln>
        </p:spPr>
      </p:pic>
      <p:sp>
        <p:nvSpPr>
          <p:cNvPr id="6" name="Text Box 3"/>
          <p:cNvSpPr txBox="1">
            <a:spLocks noChangeArrowheads="1"/>
          </p:cNvSpPr>
          <p:nvPr/>
        </p:nvSpPr>
        <p:spPr bwMode="auto">
          <a:xfrm rot="20744781">
            <a:off x="694583" y="2005681"/>
            <a:ext cx="7355139" cy="15940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3600" b="1" i="0" u="none" strike="noStrike" cap="none" normalizeH="0" baseline="0" dirty="0" smtClean="0">
                <a:ln>
                  <a:noFill/>
                </a:ln>
                <a:solidFill>
                  <a:srgbClr val="FF0000"/>
                </a:solidFill>
                <a:effectLst/>
                <a:latin typeface="Calibri" pitchFamily="34" charset="0"/>
                <a:ea typeface="Arial" pitchFamily="34" charset="0"/>
                <a:cs typeface="Arial" pitchFamily="34" charset="0"/>
              </a:rPr>
              <a:t>Staatsschulden dalen bijna overal</a:t>
            </a: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 </a:t>
            </a:r>
            <a:b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b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 </a:t>
            </a:r>
            <a:r>
              <a:rPr kumimoji="0" lang="nl-NL" sz="2400" b="0" i="1" u="none" strike="noStrike" cap="none" normalizeH="0" baseline="0" dirty="0" smtClean="0">
                <a:ln>
                  <a:noFill/>
                </a:ln>
                <a:solidFill>
                  <a:srgbClr val="FF0000"/>
                </a:solidFill>
                <a:effectLst/>
                <a:latin typeface="Calibri" pitchFamily="34" charset="0"/>
                <a:ea typeface="Arial" pitchFamily="34" charset="0"/>
                <a:cs typeface="Arial" pitchFamily="34" charset="0"/>
              </a:rPr>
              <a:t>België van 110 %  (2000) naar 84%  (2007)</a:t>
            </a:r>
            <a:endParaRPr kumimoji="0" lang="nl-BE" sz="2400" b="0" i="1" u="none" strike="noStrike" cap="none" normalizeH="0" baseline="0" dirty="0" smtClean="0">
              <a:ln>
                <a:noFill/>
              </a:ln>
              <a:solidFill>
                <a:srgbClr val="FF0000"/>
              </a:solidFill>
              <a:effectLst/>
              <a:latin typeface="Arial" pitchFamily="34" charset="0"/>
              <a:cs typeface="Arial" pitchFamily="34" charset="0"/>
            </a:endParaRPr>
          </a:p>
        </p:txBody>
      </p:sp>
      <p:sp>
        <p:nvSpPr>
          <p:cNvPr id="7" name="Tekstvak 6"/>
          <p:cNvSpPr txBox="1"/>
          <p:nvPr/>
        </p:nvSpPr>
        <p:spPr>
          <a:xfrm>
            <a:off x="5436096" y="4797152"/>
            <a:ext cx="2016224" cy="307777"/>
          </a:xfrm>
          <a:prstGeom prst="rect">
            <a:avLst/>
          </a:prstGeom>
          <a:noFill/>
        </p:spPr>
        <p:txBody>
          <a:bodyPr wrap="square" rtlCol="0">
            <a:spAutoFit/>
          </a:bodyPr>
          <a:lstStyle/>
          <a:p>
            <a:r>
              <a:rPr lang="nl-NL" sz="1400" dirty="0" smtClean="0">
                <a:solidFill>
                  <a:srgbClr val="FF0000"/>
                </a:solidFill>
                <a:latin typeface="Calibri"/>
              </a:rPr>
              <a:t>←</a:t>
            </a:r>
            <a:r>
              <a:rPr lang="nl-NL" sz="1400" dirty="0" smtClean="0">
                <a:solidFill>
                  <a:srgbClr val="FF0000"/>
                </a:solidFill>
                <a:latin typeface="+mj-lt"/>
              </a:rPr>
              <a:t>Spanje : 36%</a:t>
            </a:r>
            <a:endParaRPr lang="nl-BE" sz="1400" dirty="0">
              <a:solidFill>
                <a:srgbClr val="FF0000"/>
              </a:solidFill>
              <a:latin typeface="+mj-lt"/>
            </a:endParaRPr>
          </a:p>
        </p:txBody>
      </p:sp>
      <p:sp>
        <p:nvSpPr>
          <p:cNvPr id="8" name="Tekstvak 7"/>
          <p:cNvSpPr txBox="1"/>
          <p:nvPr/>
        </p:nvSpPr>
        <p:spPr>
          <a:xfrm>
            <a:off x="5364088" y="5209455"/>
            <a:ext cx="2016224" cy="307777"/>
          </a:xfrm>
          <a:prstGeom prst="rect">
            <a:avLst/>
          </a:prstGeom>
          <a:noFill/>
        </p:spPr>
        <p:txBody>
          <a:bodyPr wrap="square" rtlCol="0">
            <a:spAutoFit/>
          </a:bodyPr>
          <a:lstStyle/>
          <a:p>
            <a:r>
              <a:rPr lang="nl-NL" sz="1400" dirty="0" smtClean="0">
                <a:solidFill>
                  <a:srgbClr val="FF0000"/>
                </a:solidFill>
                <a:latin typeface="Calibri"/>
              </a:rPr>
              <a:t>←Ierland</a:t>
            </a:r>
            <a:r>
              <a:rPr lang="nl-NL" sz="1400" dirty="0" smtClean="0">
                <a:solidFill>
                  <a:srgbClr val="FF0000"/>
                </a:solidFill>
                <a:latin typeface="+mj-lt"/>
              </a:rPr>
              <a:t> : 25%</a:t>
            </a:r>
            <a:endParaRPr lang="nl-BE" sz="1400" dirty="0">
              <a:solidFill>
                <a:srgbClr val="FF0000"/>
              </a:solidFill>
              <a:latin typeface="+mj-lt"/>
            </a:endParaRPr>
          </a:p>
        </p:txBody>
      </p:sp>
      <p:sp>
        <p:nvSpPr>
          <p:cNvPr id="9" name="Tekstvak 8"/>
          <p:cNvSpPr txBox="1"/>
          <p:nvPr/>
        </p:nvSpPr>
        <p:spPr>
          <a:xfrm rot="20324050">
            <a:off x="5423266" y="3496128"/>
            <a:ext cx="2016224" cy="307777"/>
          </a:xfrm>
          <a:prstGeom prst="rect">
            <a:avLst/>
          </a:prstGeom>
          <a:noFill/>
        </p:spPr>
        <p:txBody>
          <a:bodyPr wrap="square" rtlCol="0">
            <a:spAutoFit/>
          </a:bodyPr>
          <a:lstStyle/>
          <a:p>
            <a:r>
              <a:rPr lang="nl-NL" sz="1400" dirty="0" smtClean="0">
                <a:solidFill>
                  <a:srgbClr val="FF0000"/>
                </a:solidFill>
                <a:latin typeface="Calibri"/>
              </a:rPr>
              <a:t>←</a:t>
            </a:r>
            <a:r>
              <a:rPr lang="nl-NL" sz="1400" dirty="0" smtClean="0">
                <a:solidFill>
                  <a:srgbClr val="FF0000"/>
                </a:solidFill>
                <a:latin typeface="+mj-lt"/>
              </a:rPr>
              <a:t>Portugal : 68%</a:t>
            </a:r>
            <a:endParaRPr lang="nl-BE" sz="1400" dirty="0">
              <a:solidFill>
                <a:srgbClr val="FF0000"/>
              </a:solidFill>
              <a:latin typeface="+mj-lt"/>
            </a:endParaRPr>
          </a:p>
        </p:txBody>
      </p:sp>
      <p:sp>
        <p:nvSpPr>
          <p:cNvPr id="10" name="Tekstvak 9"/>
          <p:cNvSpPr txBox="1"/>
          <p:nvPr/>
        </p:nvSpPr>
        <p:spPr>
          <a:xfrm rot="736783">
            <a:off x="5328646" y="4143945"/>
            <a:ext cx="2016224" cy="307777"/>
          </a:xfrm>
          <a:prstGeom prst="rect">
            <a:avLst/>
          </a:prstGeom>
          <a:noFill/>
        </p:spPr>
        <p:txBody>
          <a:bodyPr wrap="square" rtlCol="0">
            <a:spAutoFit/>
          </a:bodyPr>
          <a:lstStyle/>
          <a:p>
            <a:r>
              <a:rPr lang="nl-NL" sz="1400" dirty="0" smtClean="0">
                <a:solidFill>
                  <a:srgbClr val="FF0000"/>
                </a:solidFill>
                <a:latin typeface="Calibri"/>
              </a:rPr>
              <a:t>←Duitsland</a:t>
            </a:r>
            <a:r>
              <a:rPr lang="nl-NL" sz="1400" dirty="0" smtClean="0">
                <a:solidFill>
                  <a:srgbClr val="FF0000"/>
                </a:solidFill>
                <a:latin typeface="+mj-lt"/>
              </a:rPr>
              <a:t> : 65%</a:t>
            </a:r>
            <a:endParaRPr lang="nl-BE" sz="1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896240"/>
          </a:xfrm>
        </p:spPr>
        <p:txBody>
          <a:bodyPr/>
          <a:lstStyle/>
          <a:p>
            <a:pPr algn="ctr"/>
            <a:r>
              <a:rPr lang="nl-NL" dirty="0" smtClean="0"/>
              <a:t>2. </a:t>
            </a:r>
            <a:br>
              <a:rPr lang="nl-NL" dirty="0" smtClean="0"/>
            </a:br>
            <a:r>
              <a:rPr lang="nl-NL" sz="4400" dirty="0" smtClean="0"/>
              <a:t>Crisis: de Unie wordt door elkaar geschud</a:t>
            </a:r>
            <a:endParaRPr lang="nl-BE" sz="4400" dirty="0"/>
          </a:p>
        </p:txBody>
      </p:sp>
      <p:sp>
        <p:nvSpPr>
          <p:cNvPr id="3" name="Tijdelijke aanduiding voor tekst 2"/>
          <p:cNvSpPr>
            <a:spLocks noGrp="1"/>
          </p:cNvSpPr>
          <p:nvPr>
            <p:ph type="body" idx="1"/>
          </p:nvPr>
        </p:nvSpPr>
        <p:spPr>
          <a:xfrm>
            <a:off x="539552" y="3861048"/>
            <a:ext cx="7772400" cy="1509712"/>
          </a:xfrm>
        </p:spPr>
        <p:txBody>
          <a:bodyPr/>
          <a:lstStyle/>
          <a:p>
            <a:pPr algn="ctr"/>
            <a:r>
              <a:rPr lang="nl-NL" sz="2400" dirty="0" smtClean="0"/>
              <a:t>Over de desastreuze gevolgen van een foute architectuur</a:t>
            </a:r>
            <a:r>
              <a:rPr lang="nl-NL" sz="4400" i="1" dirty="0" smtClean="0">
                <a:solidFill>
                  <a:srgbClr val="C00000"/>
                </a:solidFill>
              </a:rPr>
              <a:t/>
            </a:r>
            <a:br>
              <a:rPr lang="nl-NL" sz="4400" i="1" dirty="0" smtClean="0">
                <a:solidFill>
                  <a:srgbClr val="C00000"/>
                </a:solidFill>
              </a:rPr>
            </a:br>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14</a:t>
            </a:fld>
            <a:endParaRPr lang="nl-B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Autofit/>
          </a:bodyPr>
          <a:lstStyle/>
          <a:p>
            <a:r>
              <a:rPr lang="nl-NL" sz="4000" dirty="0" smtClean="0"/>
              <a:t>Achtergrond van een mondiale </a:t>
            </a:r>
            <a:r>
              <a:rPr lang="nl-NL" sz="4000" dirty="0" err="1" smtClean="0"/>
              <a:t>bancair-financiële-economische</a:t>
            </a:r>
            <a:r>
              <a:rPr lang="nl-NL" sz="4000" dirty="0" smtClean="0"/>
              <a:t>  crisis</a:t>
            </a:r>
            <a:endParaRPr lang="nl-BE" sz="4000" dirty="0"/>
          </a:p>
        </p:txBody>
      </p:sp>
      <p:sp>
        <p:nvSpPr>
          <p:cNvPr id="5" name="Tijdelijke aanduiding voor inhoud 4"/>
          <p:cNvSpPr>
            <a:spLocks noGrp="1"/>
          </p:cNvSpPr>
          <p:nvPr>
            <p:ph idx="1"/>
          </p:nvPr>
        </p:nvSpPr>
        <p:spPr/>
        <p:txBody>
          <a:bodyPr>
            <a:normAutofit lnSpcReduction="10000"/>
          </a:bodyPr>
          <a:lstStyle/>
          <a:p>
            <a:r>
              <a:rPr lang="nl-NL" sz="1800" dirty="0" smtClean="0">
                <a:solidFill>
                  <a:srgbClr val="C00000"/>
                </a:solidFill>
              </a:rPr>
              <a:t>Algemene achtergrond: neoliberaal kapitalisme (zie  uiteenzetting  Thomas </a:t>
            </a:r>
            <a:r>
              <a:rPr lang="nl-NL" sz="1800" dirty="0" err="1" smtClean="0">
                <a:solidFill>
                  <a:srgbClr val="C00000"/>
                </a:solidFill>
              </a:rPr>
              <a:t>Decreus</a:t>
            </a:r>
            <a:r>
              <a:rPr lang="nl-NL" sz="1800" dirty="0" smtClean="0">
                <a:solidFill>
                  <a:srgbClr val="C00000"/>
                </a:solidFill>
              </a:rPr>
              <a:t>)</a:t>
            </a:r>
          </a:p>
          <a:p>
            <a:r>
              <a:rPr lang="nl-NL" sz="1800" dirty="0" smtClean="0">
                <a:solidFill>
                  <a:srgbClr val="C00000"/>
                </a:solidFill>
              </a:rPr>
              <a:t>USA 2007:  crisis in sector riskante hypotheekleningen (zeepbel in de huizensector of “subprime crisis”) </a:t>
            </a:r>
          </a:p>
          <a:p>
            <a:r>
              <a:rPr lang="nl-NL" sz="1800" dirty="0" smtClean="0">
                <a:solidFill>
                  <a:srgbClr val="C00000"/>
                </a:solidFill>
              </a:rPr>
              <a:t>Veel </a:t>
            </a:r>
            <a:r>
              <a:rPr lang="nl-NL" sz="1800" dirty="0" err="1" smtClean="0">
                <a:solidFill>
                  <a:srgbClr val="C00000"/>
                </a:solidFill>
              </a:rPr>
              <a:t>amerikaanse</a:t>
            </a:r>
            <a:r>
              <a:rPr lang="nl-NL" sz="1800" dirty="0" smtClean="0">
                <a:solidFill>
                  <a:srgbClr val="C00000"/>
                </a:solidFill>
              </a:rPr>
              <a:t> banken hebben belegd in deze riskante leningen </a:t>
            </a:r>
            <a:r>
              <a:rPr lang="nl-NL" sz="1800" dirty="0" smtClean="0">
                <a:solidFill>
                  <a:srgbClr val="C00000"/>
                </a:solidFill>
                <a:sym typeface="Wingdings" pitchFamily="2" charset="2"/>
              </a:rPr>
              <a:t> hypotheekcrisis wordt Amerikaanse bankencrisis (bankroet </a:t>
            </a:r>
            <a:r>
              <a:rPr lang="nl-NL" sz="1800" dirty="0" err="1" smtClean="0">
                <a:solidFill>
                  <a:srgbClr val="C00000"/>
                </a:solidFill>
                <a:sym typeface="Wingdings" pitchFamily="2" charset="2"/>
              </a:rPr>
              <a:t>Lehman</a:t>
            </a:r>
            <a:r>
              <a:rPr lang="nl-NL" sz="1800" dirty="0" smtClean="0">
                <a:solidFill>
                  <a:srgbClr val="C00000"/>
                </a:solidFill>
                <a:sym typeface="Wingdings" pitchFamily="2" charset="2"/>
              </a:rPr>
              <a:t> </a:t>
            </a:r>
            <a:r>
              <a:rPr lang="nl-NL" sz="1800" dirty="0" err="1" smtClean="0">
                <a:solidFill>
                  <a:srgbClr val="C00000"/>
                </a:solidFill>
                <a:sym typeface="Wingdings" pitchFamily="2" charset="2"/>
              </a:rPr>
              <a:t>Brothers</a:t>
            </a:r>
            <a:r>
              <a:rPr lang="nl-NL" sz="1800" dirty="0" smtClean="0">
                <a:solidFill>
                  <a:srgbClr val="C00000"/>
                </a:solidFill>
                <a:sym typeface="Wingdings" pitchFamily="2" charset="2"/>
              </a:rPr>
              <a:t> september 2008)</a:t>
            </a:r>
          </a:p>
          <a:p>
            <a:r>
              <a:rPr lang="nl-NL" sz="1800" dirty="0" smtClean="0">
                <a:solidFill>
                  <a:srgbClr val="C00000"/>
                </a:solidFill>
                <a:sym typeface="Wingdings" pitchFamily="2" charset="2"/>
              </a:rPr>
              <a:t>Riskante leningen zitten verpakt in ‘toxische financiële producten’ die wereldwijd verspreid zijn</a:t>
            </a:r>
            <a:br>
              <a:rPr lang="nl-NL" sz="1800" dirty="0" smtClean="0">
                <a:solidFill>
                  <a:srgbClr val="C00000"/>
                </a:solidFill>
                <a:sym typeface="Wingdings" pitchFamily="2" charset="2"/>
              </a:rPr>
            </a:br>
            <a:r>
              <a:rPr lang="nl-NL" sz="1800" dirty="0" smtClean="0">
                <a:solidFill>
                  <a:srgbClr val="C00000"/>
                </a:solidFill>
                <a:sym typeface="Wingdings" pitchFamily="2" charset="2"/>
              </a:rPr>
              <a:t> bankencrisis   is niet Amerikaans maar mondiaal. </a:t>
            </a:r>
          </a:p>
          <a:p>
            <a:r>
              <a:rPr lang="nl-NL" sz="1800" dirty="0" smtClean="0">
                <a:solidFill>
                  <a:srgbClr val="C00000"/>
                </a:solidFill>
                <a:sym typeface="Wingdings" pitchFamily="2" charset="2"/>
              </a:rPr>
              <a:t>Ook veel Europese banken hebben belegd in deze toxische producten   bankencrisis in Europa</a:t>
            </a:r>
          </a:p>
          <a:p>
            <a:pPr lvl="0"/>
            <a:r>
              <a:rPr lang="nl-BE" sz="1800" dirty="0" smtClean="0">
                <a:solidFill>
                  <a:srgbClr val="C00000"/>
                </a:solidFill>
              </a:rPr>
              <a:t>Banken willen niet meer aan elkaar lenen  </a:t>
            </a:r>
            <a:r>
              <a:rPr lang="nl-BE" sz="1800" dirty="0" smtClean="0">
                <a:solidFill>
                  <a:srgbClr val="C00000"/>
                </a:solidFill>
                <a:sym typeface="Wingdings"/>
              </a:rPr>
              <a:t></a:t>
            </a:r>
            <a:r>
              <a:rPr lang="nl-BE" sz="1800" dirty="0" smtClean="0">
                <a:solidFill>
                  <a:srgbClr val="C00000"/>
                </a:solidFill>
              </a:rPr>
              <a:t> kredietcrisis </a:t>
            </a:r>
            <a:r>
              <a:rPr lang="nl-BE" sz="1800" dirty="0" smtClean="0">
                <a:solidFill>
                  <a:srgbClr val="C00000"/>
                </a:solidFill>
                <a:sym typeface="Wingdings" pitchFamily="2" charset="2"/>
              </a:rPr>
              <a:t> economische crisis </a:t>
            </a:r>
          </a:p>
          <a:p>
            <a:pPr lvl="0"/>
            <a:r>
              <a:rPr lang="nl-NL" sz="1800" dirty="0" smtClean="0">
                <a:solidFill>
                  <a:srgbClr val="C00000"/>
                </a:solidFill>
                <a:sym typeface="Wingdings" pitchFamily="2" charset="2"/>
              </a:rPr>
              <a:t>Banken moeten geherfinancierd worden  overheden springen in de bres  staatsschuldencrisis </a:t>
            </a:r>
            <a:r>
              <a:rPr lang="nl-NL" sz="1800" dirty="0" smtClean="0">
                <a:solidFill>
                  <a:srgbClr val="C00000"/>
                </a:solidFill>
                <a:latin typeface="Arial"/>
                <a:cs typeface="Arial"/>
                <a:sym typeface="Wingdings" pitchFamily="2" charset="2"/>
              </a:rPr>
              <a:t>■</a:t>
            </a:r>
            <a:endParaRPr lang="nl-BE" sz="1800" dirty="0" smtClean="0">
              <a:solidFill>
                <a:srgbClr val="C00000"/>
              </a:solidFill>
            </a:endParaRPr>
          </a:p>
          <a:p>
            <a:endParaRPr lang="nl-NL" sz="1600" dirty="0" smtClean="0">
              <a:solidFill>
                <a:srgbClr val="FF0000"/>
              </a:solidFill>
              <a:sym typeface="Wingdings" pitchFamily="2" charset="2"/>
            </a:endParaRPr>
          </a:p>
          <a:p>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15</a:t>
            </a:fld>
            <a:endParaRPr lang="nl-BE" dirty="0"/>
          </a:p>
        </p:txBody>
      </p:sp>
      <p:pic>
        <p:nvPicPr>
          <p:cNvPr id="8" name="Afbeelding 7"/>
          <p:cNvPicPr/>
          <p:nvPr/>
        </p:nvPicPr>
        <p:blipFill>
          <a:blip r:embed="rId2" cstate="print"/>
          <a:srcRect/>
          <a:stretch>
            <a:fillRect/>
          </a:stretch>
        </p:blipFill>
        <p:spPr bwMode="auto">
          <a:xfrm rot="21017967">
            <a:off x="9788359" y="1237633"/>
            <a:ext cx="5978606" cy="4303376"/>
          </a:xfrm>
          <a:prstGeom prst="rect">
            <a:avLst/>
          </a:prstGeom>
          <a:noFill/>
          <a:ln w="9525">
            <a:noFill/>
            <a:miter lim="800000"/>
            <a:headEnd/>
            <a:tailEnd/>
          </a:ln>
        </p:spPr>
      </p:pic>
      <p:pic>
        <p:nvPicPr>
          <p:cNvPr id="9" name="Afbeelding 8"/>
          <p:cNvPicPr/>
          <p:nvPr/>
        </p:nvPicPr>
        <p:blipFill>
          <a:blip r:embed="rId3" cstate="print"/>
          <a:srcRect/>
          <a:stretch>
            <a:fillRect/>
          </a:stretch>
        </p:blipFill>
        <p:spPr bwMode="auto">
          <a:xfrm>
            <a:off x="755576" y="7173416"/>
            <a:ext cx="7176526" cy="3066050"/>
          </a:xfrm>
          <a:prstGeom prst="rect">
            <a:avLst/>
          </a:prstGeom>
          <a:solidFill>
            <a:schemeClr val="accent1">
              <a:alpha val="72000"/>
            </a:schemeClr>
          </a:solid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1.11111E-6 -4.08881E-6 L 1.11111E-6 -0.78677 " pathEditMode="relative" ptsTypes="AA">
                                      <p:cBhvr>
                                        <p:cTn id="30" dur="2000" fill="hold"/>
                                        <p:tgtEl>
                                          <p:spTgt spid="9"/>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1+ppt_h/2"/>
                                          </p:val>
                                        </p:tav>
                                      </p:tavLst>
                                    </p:anim>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 calcmode="lin" valueType="num">
                                      <p:cBhvr additive="base">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additive="base">
                                        <p:cTn id="4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1.66667E-6 -8.71415E-6 L -0.94497 -0.04186 " pathEditMode="relative" ptsTypes="AA">
                                      <p:cBhvr>
                                        <p:cTn id="52" dur="2000" fill="hold"/>
                                        <p:tgtEl>
                                          <p:spTgt spid="8"/>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8"/>
                                        </p:tgtEl>
                                        <p:attrNameLst>
                                          <p:attrName>ppt_x</p:attrName>
                                        </p:attrNameLst>
                                      </p:cBhvr>
                                      <p:tavLst>
                                        <p:tav tm="0">
                                          <p:val>
                                            <p:strVal val="ppt_x"/>
                                          </p:val>
                                        </p:tav>
                                        <p:tav tm="100000">
                                          <p:val>
                                            <p:strVal val="ppt_x"/>
                                          </p:val>
                                        </p:tav>
                                      </p:tavLst>
                                    </p:anim>
                                    <p:anim calcmode="lin" valueType="num">
                                      <p:cBhvr additive="base">
                                        <p:cTn id="57" dur="500"/>
                                        <p:tgtEl>
                                          <p:spTgt spid="8"/>
                                        </p:tgtEl>
                                        <p:attrNameLst>
                                          <p:attrName>ppt_y</p:attrName>
                                        </p:attrNameLst>
                                      </p:cBhvr>
                                      <p:tavLst>
                                        <p:tav tm="0">
                                          <p:val>
                                            <p:strVal val="ppt_y"/>
                                          </p:val>
                                        </p:tav>
                                        <p:tav tm="100000">
                                          <p:val>
                                            <p:strVal val="1+ppt_h/2"/>
                                          </p:val>
                                        </p:tav>
                                      </p:tavLst>
                                    </p:anim>
                                    <p:set>
                                      <p:cBhvr>
                                        <p:cTn id="58" dur="1" fill="hold">
                                          <p:stCondLst>
                                            <p:cond delay="499"/>
                                          </p:stCondLst>
                                        </p:cTn>
                                        <p:tgtEl>
                                          <p:spTgt spid="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additive="base">
                                        <p:cTn id="6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pPr algn="ctr"/>
            <a:r>
              <a:rPr lang="nl-NL" sz="3600" dirty="0" smtClean="0"/>
              <a:t>Overheden redden banken </a:t>
            </a:r>
            <a:br>
              <a:rPr lang="nl-NL" sz="3600" dirty="0" smtClean="0"/>
            </a:br>
            <a:r>
              <a:rPr lang="nl-NL" sz="3600" dirty="0" smtClean="0">
                <a:sym typeface="Wingdings" pitchFamily="2" charset="2"/>
              </a:rPr>
              <a:t> </a:t>
            </a:r>
            <a:r>
              <a:rPr lang="nl-NL" sz="3600" dirty="0" smtClean="0"/>
              <a:t>Private schuld wordt publieke schuld</a:t>
            </a:r>
            <a:endParaRPr lang="nl-BE" sz="3600" dirty="0"/>
          </a:p>
        </p:txBody>
      </p:sp>
      <p:sp>
        <p:nvSpPr>
          <p:cNvPr id="5" name="Tijdelijke aanduiding voor inhoud 4"/>
          <p:cNvSpPr>
            <a:spLocks noGrp="1"/>
          </p:cNvSpPr>
          <p:nvPr>
            <p:ph idx="1"/>
          </p:nvPr>
        </p:nvSpPr>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16</a:t>
            </a:fld>
            <a:endParaRPr lang="nl-BE"/>
          </a:p>
        </p:txBody>
      </p:sp>
      <p:pic>
        <p:nvPicPr>
          <p:cNvPr id="6" name="Afbeelding 5"/>
          <p:cNvPicPr/>
          <p:nvPr/>
        </p:nvPicPr>
        <p:blipFill>
          <a:blip r:embed="rId2" cstate="print"/>
          <a:srcRect/>
          <a:stretch>
            <a:fillRect/>
          </a:stretch>
        </p:blipFill>
        <p:spPr bwMode="auto">
          <a:xfrm>
            <a:off x="971600" y="1988840"/>
            <a:ext cx="7344816" cy="4608512"/>
          </a:xfrm>
          <a:prstGeom prst="rect">
            <a:avLst/>
          </a:prstGeom>
          <a:noFill/>
          <a:ln w="9525">
            <a:noFill/>
            <a:miter lim="800000"/>
            <a:headEnd/>
            <a:tailEnd/>
          </a:ln>
        </p:spPr>
      </p:pic>
      <p:sp>
        <p:nvSpPr>
          <p:cNvPr id="7" name="Tekstvak 6"/>
          <p:cNvSpPr txBox="1"/>
          <p:nvPr/>
        </p:nvSpPr>
        <p:spPr>
          <a:xfrm>
            <a:off x="2915816" y="2132856"/>
            <a:ext cx="3096344" cy="369332"/>
          </a:xfrm>
          <a:prstGeom prst="rect">
            <a:avLst/>
          </a:prstGeom>
          <a:solidFill>
            <a:schemeClr val="bg1"/>
          </a:solidFill>
        </p:spPr>
        <p:txBody>
          <a:bodyPr wrap="square" rtlCol="0">
            <a:spAutoFit/>
          </a:bodyPr>
          <a:lstStyle/>
          <a:p>
            <a:r>
              <a:rPr lang="nl-NL" b="1" dirty="0" smtClean="0"/>
              <a:t>Staatsschuld in % BBP</a:t>
            </a:r>
            <a:endParaRPr lang="nl-BE" b="1" dirty="0"/>
          </a:p>
        </p:txBody>
      </p:sp>
      <p:sp>
        <p:nvSpPr>
          <p:cNvPr id="8" name="Rechthoek 7"/>
          <p:cNvSpPr/>
          <p:nvPr/>
        </p:nvSpPr>
        <p:spPr>
          <a:xfrm>
            <a:off x="4499992" y="2457464"/>
            <a:ext cx="1872208" cy="324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17</a:t>
            </a:fld>
            <a:endParaRPr lang="nl-BE"/>
          </a:p>
        </p:txBody>
      </p:sp>
      <p:pic>
        <p:nvPicPr>
          <p:cNvPr id="4" name="Afbeelding 3"/>
          <p:cNvPicPr/>
          <p:nvPr/>
        </p:nvPicPr>
        <p:blipFill>
          <a:blip r:embed="rId2" cstate="print"/>
          <a:srcRect/>
          <a:stretch>
            <a:fillRect/>
          </a:stretch>
        </p:blipFill>
        <p:spPr bwMode="auto">
          <a:xfrm>
            <a:off x="1619672" y="836712"/>
            <a:ext cx="6408752"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18</a:t>
            </a:fld>
            <a:endParaRPr lang="nl-BE"/>
          </a:p>
        </p:txBody>
      </p:sp>
      <p:pic>
        <p:nvPicPr>
          <p:cNvPr id="6" name="Afbeelding 5" descr="Screen Shot 2011-12-21 at 2.11.52 PM.png"/>
          <p:cNvPicPr/>
          <p:nvPr/>
        </p:nvPicPr>
        <p:blipFill>
          <a:blip r:embed="rId3" cstate="print"/>
          <a:srcRect/>
          <a:stretch>
            <a:fillRect/>
          </a:stretch>
        </p:blipFill>
        <p:spPr bwMode="auto">
          <a:xfrm>
            <a:off x="899592" y="1052736"/>
            <a:ext cx="7704856" cy="5184575"/>
          </a:xfrm>
          <a:prstGeom prst="rect">
            <a:avLst/>
          </a:prstGeom>
          <a:noFill/>
          <a:ln w="9525">
            <a:noFill/>
            <a:miter lim="800000"/>
            <a:headEnd/>
            <a:tailEnd/>
          </a:ln>
        </p:spPr>
      </p:pic>
      <p:sp>
        <p:nvSpPr>
          <p:cNvPr id="7" name="Tekstvak 6"/>
          <p:cNvSpPr txBox="1"/>
          <p:nvPr/>
        </p:nvSpPr>
        <p:spPr>
          <a:xfrm>
            <a:off x="1763688" y="908720"/>
            <a:ext cx="5904656" cy="738664"/>
          </a:xfrm>
          <a:prstGeom prst="rect">
            <a:avLst/>
          </a:prstGeom>
          <a:solidFill>
            <a:schemeClr val="bg1"/>
          </a:solidFill>
        </p:spPr>
        <p:txBody>
          <a:bodyPr wrap="square" rtlCol="0">
            <a:spAutoFit/>
          </a:bodyPr>
          <a:lstStyle/>
          <a:p>
            <a:pPr algn="ctr"/>
            <a:r>
              <a:rPr lang="nl-NL" sz="2400" b="1" dirty="0" smtClean="0">
                <a:latin typeface="+mj-lt"/>
              </a:rPr>
              <a:t>Rente op staatsschuld</a:t>
            </a:r>
            <a:endParaRPr lang="nl-NL" dirty="0" smtClean="0"/>
          </a:p>
          <a:p>
            <a:endParaRPr lang="nl-BE" dirty="0"/>
          </a:p>
        </p:txBody>
      </p:sp>
      <p:sp>
        <p:nvSpPr>
          <p:cNvPr id="8" name="Rechthoek 7"/>
          <p:cNvSpPr/>
          <p:nvPr/>
        </p:nvSpPr>
        <p:spPr>
          <a:xfrm>
            <a:off x="6516216" y="1556792"/>
            <a:ext cx="2088232"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a:off x="5580112" y="2780928"/>
            <a:ext cx="936104" cy="639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Gekromd lint omlaag 9"/>
          <p:cNvSpPr/>
          <p:nvPr/>
        </p:nvSpPr>
        <p:spPr>
          <a:xfrm>
            <a:off x="9324528" y="2204864"/>
            <a:ext cx="2952328" cy="648072"/>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 </a:t>
            </a:r>
            <a:r>
              <a:rPr lang="nl-NL" dirty="0" err="1" smtClean="0"/>
              <a:t>varietate</a:t>
            </a:r>
            <a:r>
              <a:rPr lang="nl-NL" dirty="0" smtClean="0"/>
              <a:t> </a:t>
            </a:r>
            <a:r>
              <a:rPr lang="nl-NL" dirty="0" err="1" smtClean="0"/>
              <a:t>concordia</a:t>
            </a:r>
            <a:r>
              <a:rPr lang="nl-NL" dirty="0" smtClean="0"/>
              <a:t>?</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000"/>
                                        <p:tgtEl>
                                          <p:spTgt spid="8"/>
                                        </p:tgtEl>
                                        <p:attrNameLst>
                                          <p:attrName>ppt_x</p:attrName>
                                        </p:attrNameLst>
                                      </p:cBhvr>
                                      <p:tavLst>
                                        <p:tav tm="0">
                                          <p:val>
                                            <p:strVal val="ppt_x"/>
                                          </p:val>
                                        </p:tav>
                                        <p:tav tm="100000">
                                          <p:val>
                                            <p:strVal val="ppt_x"/>
                                          </p:val>
                                        </p:tav>
                                      </p:tavLst>
                                    </p:anim>
                                    <p:anim calcmode="lin" valueType="num">
                                      <p:cBhvr additive="base">
                                        <p:cTn id="7" dur="2000"/>
                                        <p:tgtEl>
                                          <p:spTgt spid="8"/>
                                        </p:tgtEl>
                                        <p:attrNameLst>
                                          <p:attrName>ppt_y</p:attrName>
                                        </p:attrNameLst>
                                      </p:cBhvr>
                                      <p:tavLst>
                                        <p:tav tm="0">
                                          <p:val>
                                            <p:strVal val="ppt_y"/>
                                          </p:val>
                                        </p:tav>
                                        <p:tav tm="100000">
                                          <p:val>
                                            <p:strVal val="1+ppt_h/2"/>
                                          </p:val>
                                        </p:tav>
                                      </p:tavLst>
                                    </p:anim>
                                    <p:set>
                                      <p:cBhvr>
                                        <p:cTn id="8" dur="1" fill="hold">
                                          <p:stCondLst>
                                            <p:cond delay="1999"/>
                                          </p:stCondLst>
                                        </p:cTn>
                                        <p:tgtEl>
                                          <p:spTgt spid="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2" nodeType="clickEffect">
                                  <p:stCondLst>
                                    <p:cond delay="0"/>
                                  </p:stCondLst>
                                  <p:childTnLst>
                                    <p:animMotion origin="layout" path="M 3.61111E-6 1.11933E-6 L -0.38177 -0.17299 " pathEditMode="relative" rAng="0" ptsTypes="AA">
                                      <p:cBhvr>
                                        <p:cTn id="16" dur="2000" fill="hold"/>
                                        <p:tgtEl>
                                          <p:spTgt spid="10"/>
                                        </p:tgtEl>
                                        <p:attrNameLst>
                                          <p:attrName>ppt_x</p:attrName>
                                          <p:attrName>ppt_y</p:attrName>
                                        </p:attrNameLst>
                                      </p:cBhvr>
                                      <p:rCtr x="-191"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19</a:t>
            </a:fld>
            <a:endParaRPr lang="nl-BE"/>
          </a:p>
        </p:txBody>
      </p:sp>
      <p:graphicFrame>
        <p:nvGraphicFramePr>
          <p:cNvPr id="4" name="Grafiek 3"/>
          <p:cNvGraphicFramePr/>
          <p:nvPr/>
        </p:nvGraphicFramePr>
        <p:xfrm>
          <a:off x="1619672" y="1340768"/>
          <a:ext cx="6318448" cy="4632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Overzicht</a:t>
            </a:r>
            <a:endParaRPr lang="nl-BE" dirty="0"/>
          </a:p>
        </p:txBody>
      </p:sp>
      <p:sp>
        <p:nvSpPr>
          <p:cNvPr id="5" name="Tijdelijke aanduiding voor inhoud 4"/>
          <p:cNvSpPr>
            <a:spLocks noGrp="1"/>
          </p:cNvSpPr>
          <p:nvPr>
            <p:ph idx="1"/>
          </p:nvPr>
        </p:nvSpPr>
        <p:spPr/>
        <p:txBody>
          <a:bodyPr>
            <a:normAutofit fontScale="85000" lnSpcReduction="20000"/>
          </a:bodyPr>
          <a:lstStyle/>
          <a:p>
            <a:pPr marL="457200" indent="-457200">
              <a:buFont typeface="+mj-lt"/>
              <a:buAutoNum type="arabicPeriod"/>
            </a:pPr>
            <a:r>
              <a:rPr lang="nl-NL" sz="3200" dirty="0" smtClean="0">
                <a:solidFill>
                  <a:srgbClr val="C00000"/>
                </a:solidFill>
              </a:rPr>
              <a:t>De Europese Unie vóór de crisis</a:t>
            </a:r>
            <a:r>
              <a:rPr lang="nl-NL" sz="3200" i="1" dirty="0" smtClean="0">
                <a:solidFill>
                  <a:srgbClr val="C00000"/>
                </a:solidFill>
              </a:rPr>
              <a:t/>
            </a:r>
            <a:br>
              <a:rPr lang="nl-NL" sz="3200" i="1" dirty="0" smtClean="0">
                <a:solidFill>
                  <a:srgbClr val="C00000"/>
                </a:solidFill>
              </a:rPr>
            </a:br>
            <a:r>
              <a:rPr lang="nl-NL" sz="3200" i="1" dirty="0" smtClean="0">
                <a:solidFill>
                  <a:srgbClr val="C00000"/>
                </a:solidFill>
              </a:rPr>
              <a:t>	</a:t>
            </a:r>
            <a:r>
              <a:rPr lang="nl-NL" sz="2000" i="1" dirty="0" smtClean="0">
                <a:solidFill>
                  <a:srgbClr val="C00000"/>
                </a:solidFill>
              </a:rPr>
              <a:t>In </a:t>
            </a:r>
            <a:r>
              <a:rPr lang="nl-NL" sz="2000" i="1" dirty="0" err="1" smtClean="0">
                <a:solidFill>
                  <a:srgbClr val="C00000"/>
                </a:solidFill>
              </a:rPr>
              <a:t>varietate</a:t>
            </a:r>
            <a:r>
              <a:rPr lang="nl-NL" sz="2000" i="1" dirty="0" smtClean="0">
                <a:solidFill>
                  <a:srgbClr val="C00000"/>
                </a:solidFill>
              </a:rPr>
              <a:t> </a:t>
            </a:r>
            <a:r>
              <a:rPr lang="nl-NL" sz="2000" i="1" dirty="0" err="1" smtClean="0">
                <a:solidFill>
                  <a:srgbClr val="C00000"/>
                </a:solidFill>
              </a:rPr>
              <a:t>concordia</a:t>
            </a:r>
            <a:r>
              <a:rPr lang="nl-NL" sz="2000" dirty="0" smtClean="0">
                <a:solidFill>
                  <a:srgbClr val="C00000"/>
                </a:solidFill>
              </a:rPr>
              <a:t> ? </a:t>
            </a:r>
            <a:br>
              <a:rPr lang="nl-NL" sz="2000" dirty="0" smtClean="0">
                <a:solidFill>
                  <a:srgbClr val="C00000"/>
                </a:solidFill>
              </a:rPr>
            </a:br>
            <a:r>
              <a:rPr lang="nl-NL" sz="2000" dirty="0" smtClean="0">
                <a:solidFill>
                  <a:srgbClr val="C00000"/>
                </a:solidFill>
              </a:rPr>
              <a:t/>
            </a:r>
            <a:br>
              <a:rPr lang="nl-NL" sz="2000" dirty="0" smtClean="0">
                <a:solidFill>
                  <a:srgbClr val="C00000"/>
                </a:solidFill>
              </a:rPr>
            </a:br>
            <a:r>
              <a:rPr lang="nl-NL" sz="2000" dirty="0" smtClean="0">
                <a:latin typeface="Calibri"/>
              </a:rPr>
              <a:t>→ </a:t>
            </a:r>
            <a:r>
              <a:rPr lang="nl-NL" sz="1800" dirty="0" smtClean="0"/>
              <a:t>Over de grote </a:t>
            </a:r>
            <a:r>
              <a:rPr lang="nl-NL" sz="1800" dirty="0" err="1" smtClean="0"/>
              <a:t>sociaal-economische</a:t>
            </a:r>
            <a:r>
              <a:rPr lang="nl-NL" sz="1800" dirty="0" smtClean="0"/>
              <a:t> verschillen tussen de lidstaten</a:t>
            </a:r>
            <a:br>
              <a:rPr lang="nl-NL" sz="1800" dirty="0" smtClean="0"/>
            </a:br>
            <a:endParaRPr lang="nl-NL" sz="1800" dirty="0" smtClean="0"/>
          </a:p>
          <a:p>
            <a:pPr marL="457200" indent="-457200">
              <a:buFont typeface="+mj-lt"/>
              <a:buAutoNum type="arabicPeriod"/>
            </a:pPr>
            <a:r>
              <a:rPr lang="nl-NL" sz="3200" dirty="0" smtClean="0">
                <a:solidFill>
                  <a:srgbClr val="C00000"/>
                </a:solidFill>
              </a:rPr>
              <a:t>Crisis: de Unie wordt door elkaar geschud</a:t>
            </a:r>
            <a:r>
              <a:rPr lang="nl-NL" sz="3600" i="1" dirty="0" smtClean="0">
                <a:solidFill>
                  <a:srgbClr val="C00000"/>
                </a:solidFill>
              </a:rPr>
              <a:t/>
            </a:r>
            <a:br>
              <a:rPr lang="nl-NL" sz="3600" i="1" dirty="0" smtClean="0">
                <a:solidFill>
                  <a:srgbClr val="C00000"/>
                </a:solidFill>
              </a:rPr>
            </a:br>
            <a:r>
              <a:rPr lang="nl-NL" sz="3600" i="1" dirty="0" smtClean="0">
                <a:solidFill>
                  <a:srgbClr val="C00000"/>
                </a:solidFill>
              </a:rPr>
              <a:t>	</a:t>
            </a:r>
            <a:r>
              <a:rPr lang="nl-NL" sz="2000" i="1" dirty="0" smtClean="0">
                <a:solidFill>
                  <a:srgbClr val="C00000"/>
                </a:solidFill>
              </a:rPr>
              <a:t>In </a:t>
            </a:r>
            <a:r>
              <a:rPr lang="nl-NL" sz="2000" i="1" dirty="0" err="1" smtClean="0">
                <a:solidFill>
                  <a:srgbClr val="C00000"/>
                </a:solidFill>
              </a:rPr>
              <a:t>varietate</a:t>
            </a:r>
            <a:r>
              <a:rPr lang="nl-NL" sz="2000" i="1" dirty="0" smtClean="0">
                <a:solidFill>
                  <a:srgbClr val="C00000"/>
                </a:solidFill>
              </a:rPr>
              <a:t> </a:t>
            </a:r>
            <a:r>
              <a:rPr lang="nl-NL" sz="2000" i="1" dirty="0" err="1" smtClean="0">
                <a:solidFill>
                  <a:srgbClr val="C00000"/>
                </a:solidFill>
              </a:rPr>
              <a:t>discordia</a:t>
            </a:r>
            <a:r>
              <a:rPr lang="nl-NL" sz="2000" dirty="0" smtClean="0">
                <a:solidFill>
                  <a:srgbClr val="C00000"/>
                </a:solidFill>
              </a:rPr>
              <a:t> !</a:t>
            </a:r>
            <a:r>
              <a:rPr lang="nl-NL" sz="4000" dirty="0" smtClean="0">
                <a:solidFill>
                  <a:srgbClr val="C00000"/>
                </a:solidFill>
                <a:latin typeface="Calibri"/>
              </a:rPr>
              <a:t> </a:t>
            </a:r>
            <a:br>
              <a:rPr lang="nl-NL" sz="4000" dirty="0" smtClean="0">
                <a:solidFill>
                  <a:srgbClr val="C00000"/>
                </a:solidFill>
                <a:latin typeface="Calibri"/>
              </a:rPr>
            </a:br>
            <a:r>
              <a:rPr lang="nl-NL" sz="1800" dirty="0" smtClean="0">
                <a:latin typeface="Calibri"/>
              </a:rPr>
              <a:t>→</a:t>
            </a:r>
            <a:r>
              <a:rPr lang="nl-NL" sz="4000" dirty="0" smtClean="0">
                <a:latin typeface="Calibri"/>
              </a:rPr>
              <a:t> </a:t>
            </a:r>
            <a:r>
              <a:rPr lang="nl-NL" sz="1800" dirty="0" smtClean="0"/>
              <a:t>Over de desastreuze gevolgen van een foute architectuur</a:t>
            </a:r>
            <a:r>
              <a:rPr lang="nl-NL" sz="3600" i="1" dirty="0" smtClean="0">
                <a:solidFill>
                  <a:srgbClr val="C00000"/>
                </a:solidFill>
              </a:rPr>
              <a:t/>
            </a:r>
            <a:br>
              <a:rPr lang="nl-NL" sz="3600" i="1" dirty="0" smtClean="0">
                <a:solidFill>
                  <a:srgbClr val="C00000"/>
                </a:solidFill>
              </a:rPr>
            </a:br>
            <a:endParaRPr lang="nl-NL" sz="2000" i="1" dirty="0" smtClean="0">
              <a:solidFill>
                <a:srgbClr val="C00000"/>
              </a:solidFill>
            </a:endParaRPr>
          </a:p>
          <a:p>
            <a:pPr marL="457200" indent="-457200">
              <a:buFont typeface="+mj-lt"/>
              <a:buAutoNum type="arabicPeriod"/>
            </a:pPr>
            <a:r>
              <a:rPr lang="nl-NL" sz="3300" dirty="0" smtClean="0">
                <a:solidFill>
                  <a:srgbClr val="C00000"/>
                </a:solidFill>
              </a:rPr>
              <a:t>Crisisbestrijding</a:t>
            </a:r>
            <a:r>
              <a:rPr lang="nl-NL" sz="3300" dirty="0" smtClean="0">
                <a:solidFill>
                  <a:srgbClr val="C00000"/>
                </a:solidFill>
                <a:latin typeface="+mj-lt"/>
              </a:rPr>
              <a:t> </a:t>
            </a:r>
            <a:r>
              <a:rPr lang="nl-NL" sz="3300" dirty="0" smtClean="0">
                <a:solidFill>
                  <a:srgbClr val="C00000"/>
                </a:solidFill>
              </a:rPr>
              <a:t>als alibi voor  sociale afbraak</a:t>
            </a:r>
            <a:br>
              <a:rPr lang="nl-NL" sz="3300" dirty="0" smtClean="0">
                <a:solidFill>
                  <a:srgbClr val="C00000"/>
                </a:solidFill>
              </a:rPr>
            </a:br>
            <a:r>
              <a:rPr lang="nl-NL" sz="1900" dirty="0" smtClean="0">
                <a:solidFill>
                  <a:srgbClr val="C00000"/>
                </a:solidFill>
              </a:rPr>
              <a:t/>
            </a:r>
            <a:br>
              <a:rPr lang="nl-NL" sz="1900" dirty="0" smtClean="0">
                <a:solidFill>
                  <a:srgbClr val="C00000"/>
                </a:solidFill>
              </a:rPr>
            </a:br>
            <a:r>
              <a:rPr lang="nl-NL" sz="1900" dirty="0" smtClean="0">
                <a:solidFill>
                  <a:srgbClr val="C00000"/>
                </a:solidFill>
              </a:rPr>
              <a:t>	</a:t>
            </a:r>
            <a:r>
              <a:rPr lang="nl-NL" sz="1900" i="1" dirty="0" err="1" smtClean="0">
                <a:solidFill>
                  <a:srgbClr val="C00000"/>
                </a:solidFill>
              </a:rPr>
              <a:t>Never</a:t>
            </a:r>
            <a:r>
              <a:rPr lang="nl-NL" sz="1900" i="1" dirty="0" smtClean="0">
                <a:solidFill>
                  <a:srgbClr val="C00000"/>
                </a:solidFill>
              </a:rPr>
              <a:t> waste a </a:t>
            </a:r>
            <a:r>
              <a:rPr lang="nl-NL" sz="1900" i="1" dirty="0" err="1" smtClean="0">
                <a:solidFill>
                  <a:srgbClr val="C00000"/>
                </a:solidFill>
              </a:rPr>
              <a:t>good</a:t>
            </a:r>
            <a:r>
              <a:rPr lang="nl-NL" sz="1900" i="1" dirty="0" smtClean="0">
                <a:solidFill>
                  <a:srgbClr val="C00000"/>
                </a:solidFill>
              </a:rPr>
              <a:t> crisis! </a:t>
            </a:r>
            <a:br>
              <a:rPr lang="nl-NL" sz="1900" i="1" dirty="0" smtClean="0">
                <a:solidFill>
                  <a:srgbClr val="C00000"/>
                </a:solidFill>
              </a:rPr>
            </a:br>
            <a:r>
              <a:rPr lang="nl-NL" sz="2000" dirty="0" smtClean="0">
                <a:latin typeface="Calibri"/>
              </a:rPr>
              <a:t>→</a:t>
            </a:r>
            <a:r>
              <a:rPr lang="nl-NL" sz="4400" dirty="0" smtClean="0">
                <a:latin typeface="Calibri"/>
              </a:rPr>
              <a:t> </a:t>
            </a:r>
            <a:r>
              <a:rPr lang="nl-NL" sz="2000" dirty="0" smtClean="0"/>
              <a:t>Over  het Europees beleid sinds 2010 </a:t>
            </a:r>
            <a:r>
              <a:rPr lang="nl-NL" sz="1900" i="1" dirty="0" smtClean="0">
                <a:solidFill>
                  <a:srgbClr val="C00000"/>
                </a:solidFill>
              </a:rPr>
              <a:t/>
            </a:r>
            <a:br>
              <a:rPr lang="nl-NL" sz="1900" i="1" dirty="0" smtClean="0">
                <a:solidFill>
                  <a:srgbClr val="C00000"/>
                </a:solidFill>
              </a:rPr>
            </a:br>
            <a:endParaRPr lang="nl-BE" sz="1600" i="1"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332656"/>
            <a:ext cx="8229600" cy="1143000"/>
          </a:xfrm>
        </p:spPr>
        <p:txBody>
          <a:bodyPr/>
          <a:lstStyle/>
          <a:p>
            <a:r>
              <a:rPr lang="nl-NL" dirty="0" smtClean="0"/>
              <a:t>Wat is zo speciaal aan de euro?</a:t>
            </a:r>
            <a:endParaRPr lang="nl-BE" dirty="0"/>
          </a:p>
        </p:txBody>
      </p:sp>
      <p:sp>
        <p:nvSpPr>
          <p:cNvPr id="5" name="Tijdelijke aanduiding voor inhoud 4"/>
          <p:cNvSpPr>
            <a:spLocks noGrp="1"/>
          </p:cNvSpPr>
          <p:nvPr>
            <p:ph idx="1"/>
          </p:nvPr>
        </p:nvSpPr>
        <p:spPr/>
        <p:txBody>
          <a:bodyPr>
            <a:noAutofit/>
          </a:bodyPr>
          <a:lstStyle/>
          <a:p>
            <a:r>
              <a:rPr lang="nl-BE" sz="1600" i="1" dirty="0" smtClean="0"/>
              <a:t>Men spreekt van “eurocrisis”.</a:t>
            </a:r>
            <a:endParaRPr lang="nl-BE" sz="1600" dirty="0" smtClean="0"/>
          </a:p>
          <a:p>
            <a:r>
              <a:rPr lang="nl-BE" sz="1600" i="1" dirty="0" smtClean="0"/>
              <a:t>Men spreekt niet van   “dollarcrisis”, “crisis van het Britse pond”, “crisis van de Japanse yen”</a:t>
            </a:r>
            <a:br>
              <a:rPr lang="nl-BE" sz="1600" i="1" dirty="0" smtClean="0"/>
            </a:br>
            <a:endParaRPr lang="nl-BE" sz="1600" dirty="0" smtClean="0"/>
          </a:p>
          <a:p>
            <a:r>
              <a:rPr lang="nl-BE" sz="1600" b="1" dirty="0" smtClean="0"/>
              <a:t>Waarom is dit zo?</a:t>
            </a:r>
            <a:endParaRPr lang="nl-BE" sz="1600" dirty="0" smtClean="0"/>
          </a:p>
          <a:p>
            <a:pPr lvl="1"/>
            <a:r>
              <a:rPr lang="nl-BE" sz="1600" dirty="0" smtClean="0"/>
              <a:t>achter de staatsschuld in $ staat de Amerikaanse Centrale Bank    (“</a:t>
            </a:r>
            <a:r>
              <a:rPr lang="nl-BE" sz="1600" dirty="0" err="1" smtClean="0"/>
              <a:t>lender</a:t>
            </a:r>
            <a:r>
              <a:rPr lang="nl-BE" sz="1600" dirty="0" smtClean="0"/>
              <a:t> of last </a:t>
            </a:r>
            <a:r>
              <a:rPr lang="nl-BE" sz="1600" dirty="0" err="1" smtClean="0"/>
              <a:t>resort</a:t>
            </a:r>
            <a:r>
              <a:rPr lang="nl-BE" sz="1600" dirty="0" smtClean="0"/>
              <a:t>”, )</a:t>
            </a:r>
          </a:p>
          <a:p>
            <a:pPr lvl="1"/>
            <a:r>
              <a:rPr lang="nl-BE" sz="1600" dirty="0" smtClean="0"/>
              <a:t>achter de staatsschuld in £ staat de Britse Centrale Bank</a:t>
            </a:r>
          </a:p>
          <a:p>
            <a:pPr lvl="1"/>
            <a:r>
              <a:rPr lang="nl-BE" sz="1600" dirty="0" smtClean="0"/>
              <a:t>achter de staatsschuld in ¥ staat de Japanse Centrale Bank (Japan: staatsschuld = 200% BBP!)</a:t>
            </a:r>
            <a:br>
              <a:rPr lang="nl-BE" sz="1600" dirty="0" smtClean="0"/>
            </a:br>
            <a:endParaRPr lang="nl-BE" sz="1600" dirty="0" smtClean="0"/>
          </a:p>
          <a:p>
            <a:pPr lvl="1"/>
            <a:r>
              <a:rPr lang="nl-BE" sz="1600" dirty="0" smtClean="0"/>
              <a:t>in al deze gevallen hebben de private geldschieters (die beleggen in staatsschuld) er vertrouwen in dat er desnoods dollars, ponden of yens gedrukt zullen worden</a:t>
            </a:r>
          </a:p>
          <a:p>
            <a:pPr lvl="1"/>
            <a:r>
              <a:rPr lang="nl-BE" sz="1600" dirty="0" smtClean="0"/>
              <a:t>in al deze gevallen is de druk van de ratingbureaus (Standard &amp; </a:t>
            </a:r>
            <a:r>
              <a:rPr lang="nl-BE" sz="1600" dirty="0" err="1" smtClean="0"/>
              <a:t>Poor’s</a:t>
            </a:r>
            <a:r>
              <a:rPr lang="nl-BE" sz="1600" dirty="0" smtClean="0"/>
              <a:t> enz.) gering</a:t>
            </a:r>
          </a:p>
          <a:p>
            <a:pPr lvl="1"/>
            <a:r>
              <a:rPr lang="nl-BE" sz="1600" b="1" dirty="0" smtClean="0">
                <a:solidFill>
                  <a:srgbClr val="FF0000"/>
                </a:solidFill>
              </a:rPr>
              <a:t>achter de staatschulden in € staat niet de Europese Centrale Bank </a:t>
            </a:r>
            <a:endParaRPr lang="nl-BE" sz="1600" dirty="0" smtClean="0">
              <a:solidFill>
                <a:srgbClr val="FF0000"/>
              </a:solidFill>
            </a:endParaRPr>
          </a:p>
          <a:p>
            <a:pPr lvl="1"/>
            <a:r>
              <a:rPr lang="nl-BE" sz="1600" b="1" dirty="0" smtClean="0">
                <a:solidFill>
                  <a:srgbClr val="FF0000"/>
                </a:solidFill>
              </a:rPr>
              <a:t>voor een staatsschuld in euro kijken de beleggers naar het land in kwestie, niet naar de Europese Centrale Bank </a:t>
            </a:r>
            <a:r>
              <a:rPr lang="nl-BE" sz="1600" b="1" dirty="0" smtClean="0">
                <a:solidFill>
                  <a:srgbClr val="FF0000"/>
                </a:solidFill>
                <a:latin typeface="Arial"/>
                <a:cs typeface="Arial"/>
              </a:rPr>
              <a:t>■</a:t>
            </a:r>
            <a:endParaRPr lang="nl-BE" sz="1600" dirty="0" smtClean="0">
              <a:solidFill>
                <a:srgbClr val="FF0000"/>
              </a:solidFill>
            </a:endParaRPr>
          </a:p>
          <a:p>
            <a:pPr>
              <a:buNone/>
            </a:pP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20</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fontScale="90000"/>
          </a:bodyPr>
          <a:lstStyle/>
          <a:p>
            <a:pPr algn="ctr"/>
            <a:r>
              <a:rPr lang="nl-NL" dirty="0" smtClean="0"/>
              <a:t>De Europese monetaire unie </a:t>
            </a:r>
            <a:r>
              <a:rPr lang="nl-NL" i="1" dirty="0" smtClean="0"/>
              <a:t>kan niet</a:t>
            </a:r>
            <a:r>
              <a:rPr lang="nl-NL" dirty="0" smtClean="0"/>
              <a:t> goed functioneren </a:t>
            </a:r>
            <a:endParaRPr lang="nl-BE" dirty="0"/>
          </a:p>
        </p:txBody>
      </p:sp>
      <p:sp>
        <p:nvSpPr>
          <p:cNvPr id="5" name="Tijdelijke aanduiding voor inhoud 4"/>
          <p:cNvSpPr>
            <a:spLocks noGrp="1"/>
          </p:cNvSpPr>
          <p:nvPr>
            <p:ph idx="1"/>
          </p:nvPr>
        </p:nvSpPr>
        <p:spPr/>
        <p:txBody>
          <a:bodyPr>
            <a:normAutofit/>
          </a:bodyPr>
          <a:lstStyle/>
          <a:p>
            <a:r>
              <a:rPr lang="nl-NL" sz="1900" dirty="0" smtClean="0">
                <a:solidFill>
                  <a:srgbClr val="C00000"/>
                </a:solidFill>
              </a:rPr>
              <a:t>De Europese Centrale Bank leent alleen aan private banken, niet aan lidstaten</a:t>
            </a:r>
          </a:p>
          <a:p>
            <a:r>
              <a:rPr lang="nl-NL" sz="1900" dirty="0" smtClean="0">
                <a:solidFill>
                  <a:srgbClr val="C00000"/>
                </a:solidFill>
              </a:rPr>
              <a:t>De lidstaten moet lenen tegen hoog tarief bij private banken, die tegen laag tarief lenen bij de Europese Centrale Bank !!</a:t>
            </a:r>
          </a:p>
          <a:p>
            <a:r>
              <a:rPr lang="nl-NL" sz="1900" dirty="0" smtClean="0">
                <a:solidFill>
                  <a:srgbClr val="C00000"/>
                </a:solidFill>
              </a:rPr>
              <a:t>Hoe groter de financiële moeilijkheden van een lidstaat, des te hoger de rente die de private banken vragen  (rol ratingbureaus) </a:t>
            </a:r>
          </a:p>
          <a:p>
            <a:r>
              <a:rPr lang="nl-NL" sz="1900" dirty="0" smtClean="0">
                <a:solidFill>
                  <a:srgbClr val="C00000"/>
                </a:solidFill>
              </a:rPr>
              <a:t>Elke lidstaat moet instaan voor “zijn” banken, maar de Europese Unie heeft het kapitaalverkeer volledig geliberaliseerd</a:t>
            </a:r>
          </a:p>
          <a:p>
            <a:r>
              <a:rPr lang="nl-NL" sz="1900" dirty="0" smtClean="0">
                <a:solidFill>
                  <a:srgbClr val="C00000"/>
                </a:solidFill>
              </a:rPr>
              <a:t>Er is maar één muntbeleid voor alle landen van de eurozone: </a:t>
            </a:r>
          </a:p>
          <a:p>
            <a:pPr lvl="1"/>
            <a:r>
              <a:rPr lang="nl-NL" sz="1400" dirty="0" smtClean="0">
                <a:solidFill>
                  <a:srgbClr val="0070C0"/>
                </a:solidFill>
              </a:rPr>
              <a:t>Een lidstaat kan munt niet devalueren</a:t>
            </a:r>
          </a:p>
          <a:p>
            <a:pPr lvl="1"/>
            <a:r>
              <a:rPr lang="nl-NL" sz="1400" dirty="0" smtClean="0">
                <a:solidFill>
                  <a:srgbClr val="0070C0"/>
                </a:solidFill>
              </a:rPr>
              <a:t> Een lidstaat kan intrestvoet niet bepalen </a:t>
            </a:r>
          </a:p>
          <a:p>
            <a:pPr lvl="1"/>
            <a:r>
              <a:rPr lang="nl-NL" sz="1400" dirty="0" smtClean="0">
                <a:solidFill>
                  <a:srgbClr val="0070C0"/>
                </a:solidFill>
              </a:rPr>
              <a:t>Een lidstaat kan wisselkoers niet veranderen </a:t>
            </a:r>
            <a:r>
              <a:rPr lang="nl-NL" sz="1400" dirty="0" smtClean="0">
                <a:solidFill>
                  <a:srgbClr val="0070C0"/>
                </a:solidFill>
                <a:latin typeface="Arial"/>
                <a:cs typeface="Arial"/>
              </a:rPr>
              <a:t>■</a:t>
            </a:r>
            <a:endParaRPr lang="nl-BE" sz="1400" dirty="0" smtClean="0">
              <a:solidFill>
                <a:srgbClr val="0070C0"/>
              </a:solidFill>
            </a:endParaRPr>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21</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Hoe gaat het dan met £, $, …?</a:t>
            </a:r>
            <a:endParaRPr lang="nl-BE" dirty="0"/>
          </a:p>
        </p:txBody>
      </p:sp>
      <p:sp>
        <p:nvSpPr>
          <p:cNvPr id="5" name="Tijdelijke aanduiding voor inhoud 4"/>
          <p:cNvSpPr>
            <a:spLocks noGrp="1"/>
          </p:cNvSpPr>
          <p:nvPr>
            <p:ph idx="1"/>
          </p:nvPr>
        </p:nvSpPr>
        <p:spPr/>
        <p:txBody>
          <a:bodyPr>
            <a:normAutofit lnSpcReduction="10000"/>
          </a:bodyPr>
          <a:lstStyle/>
          <a:p>
            <a:r>
              <a:rPr lang="nl-NL" sz="2000" dirty="0" smtClean="0">
                <a:solidFill>
                  <a:srgbClr val="C00000"/>
                </a:solidFill>
              </a:rPr>
              <a:t>Een munt behoort normaal bij een (eventueel federale) staat</a:t>
            </a:r>
          </a:p>
          <a:p>
            <a:r>
              <a:rPr lang="nl-NL" sz="2000" dirty="0" smtClean="0">
                <a:solidFill>
                  <a:srgbClr val="C00000"/>
                </a:solidFill>
              </a:rPr>
              <a:t>In </a:t>
            </a:r>
            <a:r>
              <a:rPr lang="nl-NL" sz="2000" i="1" dirty="0" smtClean="0">
                <a:solidFill>
                  <a:srgbClr val="C00000"/>
                </a:solidFill>
              </a:rPr>
              <a:t>alle</a:t>
            </a:r>
            <a:r>
              <a:rPr lang="nl-NL" sz="2000" dirty="0" smtClean="0">
                <a:solidFill>
                  <a:srgbClr val="C00000"/>
                </a:solidFill>
              </a:rPr>
              <a:t> staten zijn er financiële transfers van rijkere naar armere gebieden</a:t>
            </a:r>
          </a:p>
          <a:p>
            <a:pPr lvl="2"/>
            <a:r>
              <a:rPr lang="nl-NL" sz="2000" dirty="0" smtClean="0">
                <a:solidFill>
                  <a:srgbClr val="C00000"/>
                </a:solidFill>
              </a:rPr>
              <a:t>Van Vlaanderen naar Wallonië</a:t>
            </a:r>
          </a:p>
          <a:p>
            <a:pPr lvl="2"/>
            <a:r>
              <a:rPr lang="nl-NL" sz="2000" dirty="0" smtClean="0">
                <a:solidFill>
                  <a:srgbClr val="C00000"/>
                </a:solidFill>
              </a:rPr>
              <a:t>Van </a:t>
            </a:r>
            <a:r>
              <a:rPr lang="nl-NL" sz="2000" dirty="0" err="1" smtClean="0">
                <a:solidFill>
                  <a:srgbClr val="C00000"/>
                </a:solidFill>
              </a:rPr>
              <a:t>Noord-Italië</a:t>
            </a:r>
            <a:r>
              <a:rPr lang="nl-NL" sz="2000" dirty="0" smtClean="0">
                <a:solidFill>
                  <a:srgbClr val="C00000"/>
                </a:solidFill>
              </a:rPr>
              <a:t> naar </a:t>
            </a:r>
            <a:r>
              <a:rPr lang="nl-NL" sz="2000" dirty="0" err="1" smtClean="0">
                <a:solidFill>
                  <a:srgbClr val="C00000"/>
                </a:solidFill>
              </a:rPr>
              <a:t>Zuid-Italië</a:t>
            </a:r>
            <a:endParaRPr lang="nl-NL" sz="2000" dirty="0" smtClean="0">
              <a:solidFill>
                <a:srgbClr val="C00000"/>
              </a:solidFill>
            </a:endParaRPr>
          </a:p>
          <a:p>
            <a:pPr lvl="2"/>
            <a:r>
              <a:rPr lang="nl-NL" sz="2000" dirty="0" smtClean="0">
                <a:solidFill>
                  <a:srgbClr val="C00000"/>
                </a:solidFill>
              </a:rPr>
              <a:t>Van het westen naar het oosten van Duitsland</a:t>
            </a:r>
          </a:p>
          <a:p>
            <a:pPr lvl="2"/>
            <a:r>
              <a:rPr lang="nl-NL" sz="2000" dirty="0" smtClean="0">
                <a:solidFill>
                  <a:srgbClr val="C00000"/>
                </a:solidFill>
              </a:rPr>
              <a:t>Van New York naar Virginia</a:t>
            </a:r>
          </a:p>
          <a:p>
            <a:pPr lvl="2"/>
            <a:r>
              <a:rPr lang="nl-NL" sz="2000" dirty="0" smtClean="0">
                <a:solidFill>
                  <a:srgbClr val="C00000"/>
                </a:solidFill>
              </a:rPr>
              <a:t>…</a:t>
            </a:r>
          </a:p>
          <a:p>
            <a:r>
              <a:rPr lang="nl-NL" sz="2000" dirty="0" smtClean="0">
                <a:solidFill>
                  <a:srgbClr val="C00000"/>
                </a:solidFill>
              </a:rPr>
              <a:t>In de Europese Unie is dit onmogelijk, want het hele budget bedraagt slechts 1% van het BBP</a:t>
            </a:r>
          </a:p>
          <a:p>
            <a:r>
              <a:rPr lang="nl-NL" sz="2000" dirty="0" smtClean="0">
                <a:solidFill>
                  <a:srgbClr val="C00000"/>
                </a:solidFill>
              </a:rPr>
              <a:t>Er is politiek gezien </a:t>
            </a:r>
            <a:r>
              <a:rPr lang="nl-NL" sz="2000" i="1" dirty="0" smtClean="0">
                <a:solidFill>
                  <a:srgbClr val="C00000"/>
                </a:solidFill>
              </a:rPr>
              <a:t>geen kans </a:t>
            </a:r>
            <a:r>
              <a:rPr lang="nl-NL" sz="2000" dirty="0" smtClean="0">
                <a:solidFill>
                  <a:srgbClr val="C00000"/>
                </a:solidFill>
              </a:rPr>
              <a:t>dat dit binnen afzienbare termijn verandert </a:t>
            </a:r>
            <a:r>
              <a:rPr lang="nl-NL" sz="2000" dirty="0" smtClean="0">
                <a:solidFill>
                  <a:srgbClr val="C00000"/>
                </a:solidFill>
                <a:latin typeface="Arial"/>
                <a:cs typeface="Arial"/>
              </a:rPr>
              <a:t>■</a:t>
            </a:r>
            <a:r>
              <a:rPr lang="nl-NL" sz="2000" dirty="0" smtClean="0">
                <a:solidFill>
                  <a:srgbClr val="C00000"/>
                </a:solidFill>
              </a:rPr>
              <a:t/>
            </a:r>
            <a:br>
              <a:rPr lang="nl-NL" sz="2000" dirty="0" smtClean="0">
                <a:solidFill>
                  <a:srgbClr val="C00000"/>
                </a:solidFill>
              </a:rPr>
            </a:br>
            <a:endParaRPr lang="nl-BE" sz="20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22</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896240"/>
          </a:xfrm>
        </p:spPr>
        <p:txBody>
          <a:bodyPr/>
          <a:lstStyle/>
          <a:p>
            <a:pPr algn="ctr"/>
            <a:r>
              <a:rPr lang="nl-NL" dirty="0" smtClean="0"/>
              <a:t>3. </a:t>
            </a:r>
            <a:br>
              <a:rPr lang="nl-NL" dirty="0" smtClean="0"/>
            </a:br>
            <a:r>
              <a:rPr lang="nl-NL" sz="4400" dirty="0" smtClean="0"/>
              <a:t>Crisisbestrijding als alibi voor sociale afbraak</a:t>
            </a:r>
            <a:endParaRPr lang="nl-BE" sz="4400" dirty="0"/>
          </a:p>
        </p:txBody>
      </p:sp>
      <p:sp>
        <p:nvSpPr>
          <p:cNvPr id="3" name="Tijdelijke aanduiding voor tekst 2"/>
          <p:cNvSpPr>
            <a:spLocks noGrp="1"/>
          </p:cNvSpPr>
          <p:nvPr>
            <p:ph type="body" idx="1"/>
          </p:nvPr>
        </p:nvSpPr>
        <p:spPr>
          <a:xfrm>
            <a:off x="539552" y="3861048"/>
            <a:ext cx="7772400" cy="1509712"/>
          </a:xfrm>
        </p:spPr>
        <p:txBody>
          <a:bodyPr/>
          <a:lstStyle/>
          <a:p>
            <a:pPr algn="ctr"/>
            <a:r>
              <a:rPr lang="nl-NL" sz="2400" dirty="0" smtClean="0"/>
              <a:t>Over  het Europees beleid sinds 2010 </a:t>
            </a:r>
            <a:r>
              <a:rPr lang="nl-NL" sz="4400" i="1" dirty="0" smtClean="0">
                <a:solidFill>
                  <a:srgbClr val="C00000"/>
                </a:solidFill>
              </a:rPr>
              <a:t/>
            </a:r>
            <a:br>
              <a:rPr lang="nl-NL" sz="4400" i="1" dirty="0" smtClean="0">
                <a:solidFill>
                  <a:srgbClr val="C00000"/>
                </a:solidFill>
              </a:rPr>
            </a:br>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23</a:t>
            </a:fld>
            <a:endParaRPr lang="nl-B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332656"/>
            <a:ext cx="8229600" cy="1143000"/>
          </a:xfrm>
        </p:spPr>
        <p:txBody>
          <a:bodyPr>
            <a:normAutofit/>
          </a:bodyPr>
          <a:lstStyle/>
          <a:p>
            <a:r>
              <a:rPr lang="nl-NL" sz="4000" dirty="0" smtClean="0"/>
              <a:t>Hoe reageerde de EU op de eurocrisis?</a:t>
            </a:r>
            <a:endParaRPr lang="nl-BE" sz="4000" dirty="0"/>
          </a:p>
        </p:txBody>
      </p:sp>
      <p:sp>
        <p:nvSpPr>
          <p:cNvPr id="5" name="Tijdelijke aanduiding voor inhoud 4"/>
          <p:cNvSpPr>
            <a:spLocks noGrp="1"/>
          </p:cNvSpPr>
          <p:nvPr>
            <p:ph idx="1"/>
          </p:nvPr>
        </p:nvSpPr>
        <p:spPr/>
        <p:txBody>
          <a:bodyPr>
            <a:normAutofit/>
          </a:bodyPr>
          <a:lstStyle/>
          <a:p>
            <a:pPr marL="457200" indent="-457200">
              <a:buFont typeface="+mj-lt"/>
              <a:buAutoNum type="arabicPeriod"/>
            </a:pPr>
            <a:r>
              <a:rPr lang="nl-NL" sz="3200" dirty="0" smtClean="0">
                <a:solidFill>
                  <a:srgbClr val="C00000"/>
                </a:solidFill>
              </a:rPr>
              <a:t>Noodfondsen  (EFSF, ESM) voor Griekenland, later ook voor Portugal, Ierland; IMF wordt erin betrokken</a:t>
            </a:r>
            <a:br>
              <a:rPr lang="nl-NL" sz="3200" dirty="0" smtClean="0">
                <a:solidFill>
                  <a:srgbClr val="C00000"/>
                </a:solidFill>
              </a:rPr>
            </a:br>
            <a:endParaRPr lang="nl-NL" sz="3200" dirty="0" smtClean="0">
              <a:solidFill>
                <a:srgbClr val="C00000"/>
              </a:solidFill>
            </a:endParaRPr>
          </a:p>
          <a:p>
            <a:pPr marL="457200" indent="-457200">
              <a:buFont typeface="+mj-lt"/>
              <a:buAutoNum type="arabicPeriod"/>
            </a:pPr>
            <a:r>
              <a:rPr lang="nl-NL" sz="3200" dirty="0" smtClean="0">
                <a:solidFill>
                  <a:srgbClr val="C00000"/>
                </a:solidFill>
              </a:rPr>
              <a:t>Nog strakker begrotingsbeleid</a:t>
            </a:r>
            <a:br>
              <a:rPr lang="nl-NL" sz="3200" dirty="0" smtClean="0">
                <a:solidFill>
                  <a:srgbClr val="C00000"/>
                </a:solidFill>
              </a:rPr>
            </a:br>
            <a:endParaRPr lang="nl-NL" sz="3200" dirty="0" smtClean="0">
              <a:solidFill>
                <a:srgbClr val="C00000"/>
              </a:solidFill>
            </a:endParaRPr>
          </a:p>
          <a:p>
            <a:pPr marL="457200" indent="-457200">
              <a:buFont typeface="+mj-lt"/>
              <a:buAutoNum type="arabicPeriod"/>
            </a:pPr>
            <a:r>
              <a:rPr lang="nl-NL" sz="3200" dirty="0" smtClean="0">
                <a:solidFill>
                  <a:srgbClr val="C00000"/>
                </a:solidFill>
              </a:rPr>
              <a:t>Invoering van een “economisch bestuur” (</a:t>
            </a:r>
            <a:r>
              <a:rPr lang="nl-NL" sz="3200" i="1" dirty="0" err="1" smtClean="0">
                <a:solidFill>
                  <a:srgbClr val="C00000"/>
                </a:solidFill>
              </a:rPr>
              <a:t>economic</a:t>
            </a:r>
            <a:r>
              <a:rPr lang="nl-NL" sz="3200" i="1" dirty="0" smtClean="0">
                <a:solidFill>
                  <a:srgbClr val="C00000"/>
                </a:solidFill>
              </a:rPr>
              <a:t> </a:t>
            </a:r>
            <a:r>
              <a:rPr lang="nl-NL" sz="3200" i="1" dirty="0" err="1" smtClean="0">
                <a:solidFill>
                  <a:srgbClr val="C00000"/>
                </a:solidFill>
              </a:rPr>
              <a:t>governance</a:t>
            </a:r>
            <a:r>
              <a:rPr lang="nl-NL" sz="3200" dirty="0" smtClean="0">
                <a:solidFill>
                  <a:srgbClr val="C00000"/>
                </a:solidFill>
              </a:rPr>
              <a:t>)</a:t>
            </a:r>
            <a:endParaRPr lang="nl-BE" sz="32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24</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1520" y="332656"/>
            <a:ext cx="8568952" cy="1143000"/>
          </a:xfrm>
        </p:spPr>
        <p:txBody>
          <a:bodyPr>
            <a:noAutofit/>
          </a:bodyPr>
          <a:lstStyle/>
          <a:p>
            <a:pPr algn="ctr"/>
            <a:r>
              <a:rPr lang="nl-NL" sz="3600" dirty="0" smtClean="0"/>
              <a:t>Is dit een oplossing voor de crisis? </a:t>
            </a:r>
            <a:endParaRPr lang="nl-BE" sz="3600" dirty="0"/>
          </a:p>
        </p:txBody>
      </p:sp>
      <p:sp>
        <p:nvSpPr>
          <p:cNvPr id="6" name="Tijdelijke aanduiding voor tekst 5"/>
          <p:cNvSpPr>
            <a:spLocks noGrp="1"/>
          </p:cNvSpPr>
          <p:nvPr>
            <p:ph type="body" idx="1"/>
          </p:nvPr>
        </p:nvSpPr>
        <p:spPr/>
        <p:txBody>
          <a:bodyPr/>
          <a:lstStyle/>
          <a:p>
            <a:pPr algn="ctr"/>
            <a:r>
              <a:rPr lang="nl-NL" dirty="0" smtClean="0">
                <a:solidFill>
                  <a:srgbClr val="C00000"/>
                </a:solidFill>
              </a:rPr>
              <a:t>Vraag</a:t>
            </a:r>
            <a:endParaRPr lang="nl-BE" dirty="0">
              <a:solidFill>
                <a:srgbClr val="C00000"/>
              </a:solidFill>
            </a:endParaRPr>
          </a:p>
        </p:txBody>
      </p:sp>
      <p:sp>
        <p:nvSpPr>
          <p:cNvPr id="7" name="Tijdelijke aanduiding voor tekst 6"/>
          <p:cNvSpPr>
            <a:spLocks noGrp="1"/>
          </p:cNvSpPr>
          <p:nvPr>
            <p:ph type="body" sz="half" idx="3"/>
          </p:nvPr>
        </p:nvSpPr>
        <p:spPr/>
        <p:txBody>
          <a:bodyPr/>
          <a:lstStyle/>
          <a:p>
            <a:pPr algn="ctr"/>
            <a:r>
              <a:rPr lang="nl-NL" dirty="0" smtClean="0">
                <a:solidFill>
                  <a:srgbClr val="C00000"/>
                </a:solidFill>
              </a:rPr>
              <a:t>Antwoord</a:t>
            </a:r>
            <a:endParaRPr lang="nl-BE" dirty="0">
              <a:solidFill>
                <a:srgbClr val="C00000"/>
              </a:solidFill>
            </a:endParaRPr>
          </a:p>
        </p:txBody>
      </p:sp>
      <p:sp>
        <p:nvSpPr>
          <p:cNvPr id="5" name="Tijdelijke aanduiding voor inhoud 4"/>
          <p:cNvSpPr>
            <a:spLocks noGrp="1"/>
          </p:cNvSpPr>
          <p:nvPr>
            <p:ph sz="quarter" idx="2"/>
          </p:nvPr>
        </p:nvSpPr>
        <p:spPr/>
        <p:txBody>
          <a:bodyPr>
            <a:normAutofit/>
          </a:bodyPr>
          <a:lstStyle/>
          <a:p>
            <a:pPr marL="457200" indent="-457200">
              <a:buFont typeface="+mj-lt"/>
              <a:buAutoNum type="arabicPeriod"/>
            </a:pPr>
            <a:r>
              <a:rPr lang="nl-NL" sz="1800" dirty="0" smtClean="0">
                <a:solidFill>
                  <a:srgbClr val="C00000"/>
                </a:solidFill>
              </a:rPr>
              <a:t>Kunnen lidstaten nu rechtstreeks lenen bij Centrale Bank? </a:t>
            </a:r>
            <a:br>
              <a:rPr lang="nl-NL" sz="1800" dirty="0" smtClean="0">
                <a:solidFill>
                  <a:srgbClr val="C00000"/>
                </a:solidFill>
              </a:rPr>
            </a:br>
            <a:endParaRPr lang="nl-NL" sz="1800" dirty="0" smtClean="0">
              <a:solidFill>
                <a:srgbClr val="C00000"/>
              </a:solidFill>
            </a:endParaRPr>
          </a:p>
          <a:p>
            <a:pPr marL="457200" indent="-457200">
              <a:buFont typeface="+mj-lt"/>
              <a:buAutoNum type="arabicPeriod"/>
            </a:pPr>
            <a:r>
              <a:rPr lang="nl-NL" sz="1800" dirty="0" smtClean="0">
                <a:solidFill>
                  <a:srgbClr val="C00000"/>
                </a:solidFill>
              </a:rPr>
              <a:t>Worden de banken nu streng gecontroleerd?</a:t>
            </a:r>
            <a:br>
              <a:rPr lang="nl-NL" sz="1800" dirty="0" smtClean="0">
                <a:solidFill>
                  <a:srgbClr val="C00000"/>
                </a:solidFill>
              </a:rPr>
            </a:br>
            <a:endParaRPr lang="nl-NL" sz="1800" dirty="0" smtClean="0">
              <a:solidFill>
                <a:srgbClr val="C00000"/>
              </a:solidFill>
            </a:endParaRPr>
          </a:p>
          <a:p>
            <a:pPr marL="457200" indent="-457200">
              <a:buFont typeface="+mj-lt"/>
              <a:buAutoNum type="arabicPeriod"/>
            </a:pPr>
            <a:r>
              <a:rPr lang="nl-NL" sz="1800" dirty="0" smtClean="0">
                <a:solidFill>
                  <a:srgbClr val="C00000"/>
                </a:solidFill>
              </a:rPr>
              <a:t>Zijn er nu transfers mogelijk van rijke naar armere regio’s?</a:t>
            </a:r>
            <a:br>
              <a:rPr lang="nl-NL" sz="1800" dirty="0" smtClean="0">
                <a:solidFill>
                  <a:srgbClr val="C00000"/>
                </a:solidFill>
              </a:rPr>
            </a:br>
            <a:endParaRPr lang="nl-NL" sz="1800" dirty="0" smtClean="0">
              <a:solidFill>
                <a:srgbClr val="C00000"/>
              </a:solidFill>
            </a:endParaRPr>
          </a:p>
          <a:p>
            <a:pPr marL="457200" indent="-457200">
              <a:buFont typeface="+mj-lt"/>
              <a:buAutoNum type="arabicPeriod"/>
            </a:pPr>
            <a:r>
              <a:rPr lang="nl-NL" sz="1800" dirty="0" smtClean="0">
                <a:solidFill>
                  <a:srgbClr val="C00000"/>
                </a:solidFill>
              </a:rPr>
              <a:t>Is er een Europese relancepolitiek? </a:t>
            </a:r>
            <a:br>
              <a:rPr lang="nl-NL" sz="1800" dirty="0" smtClean="0">
                <a:solidFill>
                  <a:srgbClr val="C00000"/>
                </a:solidFill>
              </a:rPr>
            </a:br>
            <a:endParaRPr lang="nl-NL" sz="1800" dirty="0" smtClean="0">
              <a:solidFill>
                <a:srgbClr val="C00000"/>
              </a:solidFill>
            </a:endParaRPr>
          </a:p>
          <a:p>
            <a:pPr marL="457200" indent="-457200">
              <a:buFont typeface="+mj-lt"/>
              <a:buAutoNum type="arabicPeriod"/>
            </a:pPr>
            <a:r>
              <a:rPr lang="nl-NL" sz="1800" dirty="0" smtClean="0">
                <a:solidFill>
                  <a:srgbClr val="C00000"/>
                </a:solidFill>
              </a:rPr>
              <a:t>Wordt er nu economisch meer samengewerkt?</a:t>
            </a:r>
            <a:endParaRPr lang="nl-BE" sz="1800" dirty="0" smtClean="0">
              <a:solidFill>
                <a:srgbClr val="C00000"/>
              </a:solidFill>
            </a:endParaRPr>
          </a:p>
          <a:p>
            <a:pPr marL="457200" indent="-457200">
              <a:buFont typeface="+mj-lt"/>
              <a:buAutoNum type="arabicPeriod"/>
            </a:pPr>
            <a:endParaRPr lang="nl-BE" sz="1600" dirty="0" smtClean="0">
              <a:solidFill>
                <a:srgbClr val="C00000"/>
              </a:solidFill>
            </a:endParaRPr>
          </a:p>
        </p:txBody>
      </p:sp>
      <p:sp>
        <p:nvSpPr>
          <p:cNvPr id="8" name="Tijdelijke aanduiding voor inhoud 7"/>
          <p:cNvSpPr>
            <a:spLocks noGrp="1"/>
          </p:cNvSpPr>
          <p:nvPr>
            <p:ph sz="quarter" idx="4"/>
          </p:nvPr>
        </p:nvSpPr>
        <p:spPr/>
        <p:txBody>
          <a:bodyPr>
            <a:noAutofit/>
          </a:bodyPr>
          <a:lstStyle/>
          <a:p>
            <a:pPr marL="457200" indent="-457200">
              <a:buFont typeface="+mj-lt"/>
              <a:buAutoNum type="arabicPeriod"/>
            </a:pPr>
            <a:r>
              <a:rPr lang="nl-NL" sz="1400" dirty="0" smtClean="0">
                <a:solidFill>
                  <a:srgbClr val="C00000"/>
                </a:solidFill>
              </a:rPr>
              <a:t>Neen. Ze moeten lenen bij een noodfonds op voorwaarde strenge neoliberale hervormingen door te voeren o.l.v. </a:t>
            </a:r>
            <a:r>
              <a:rPr lang="nl-NL" sz="1400" dirty="0" err="1" smtClean="0">
                <a:solidFill>
                  <a:srgbClr val="C00000"/>
                </a:solidFill>
              </a:rPr>
              <a:t>Troika</a:t>
            </a:r>
            <a:endParaRPr lang="nl-NL" sz="1400" dirty="0" smtClean="0">
              <a:solidFill>
                <a:srgbClr val="C00000"/>
              </a:solidFill>
            </a:endParaRPr>
          </a:p>
          <a:p>
            <a:pPr marL="457200" indent="-457200">
              <a:buFont typeface="+mj-lt"/>
              <a:buAutoNum type="arabicPeriod"/>
            </a:pPr>
            <a:endParaRPr lang="nl-NL" sz="1600" dirty="0" smtClean="0">
              <a:solidFill>
                <a:srgbClr val="C00000"/>
              </a:solidFill>
            </a:endParaRPr>
          </a:p>
          <a:p>
            <a:pPr marL="457200" indent="-457200">
              <a:buFont typeface="+mj-lt"/>
              <a:buAutoNum type="arabicPeriod"/>
            </a:pPr>
            <a:r>
              <a:rPr lang="nl-NL" sz="1400" dirty="0" smtClean="0">
                <a:solidFill>
                  <a:srgbClr val="C00000"/>
                </a:solidFill>
              </a:rPr>
              <a:t>Neen, het heeft zeer lang geduurd alvorens  iets gebeurde, en  de “bankenunie” werd sterk door bankenlobby  meebepaald.</a:t>
            </a:r>
            <a:r>
              <a:rPr lang="nl-NL" sz="1600" dirty="0" smtClean="0">
                <a:solidFill>
                  <a:srgbClr val="C00000"/>
                </a:solidFill>
              </a:rPr>
              <a:t/>
            </a:r>
            <a:br>
              <a:rPr lang="nl-NL" sz="1600" dirty="0" smtClean="0">
                <a:solidFill>
                  <a:srgbClr val="C00000"/>
                </a:solidFill>
              </a:rPr>
            </a:br>
            <a:endParaRPr lang="nl-NL" sz="1600" dirty="0" smtClean="0">
              <a:solidFill>
                <a:srgbClr val="C00000"/>
              </a:solidFill>
            </a:endParaRPr>
          </a:p>
          <a:p>
            <a:pPr marL="457200" indent="-457200">
              <a:buFont typeface="+mj-lt"/>
              <a:buAutoNum type="arabicPeriod"/>
            </a:pPr>
            <a:r>
              <a:rPr lang="nl-NL" sz="1400" dirty="0" smtClean="0">
                <a:solidFill>
                  <a:srgbClr val="C00000"/>
                </a:solidFill>
              </a:rPr>
              <a:t>Nee, het EU-budget is nog steeds slechts 1%</a:t>
            </a:r>
            <a:br>
              <a:rPr lang="nl-NL" sz="1400" dirty="0" smtClean="0">
                <a:solidFill>
                  <a:srgbClr val="C00000"/>
                </a:solidFill>
              </a:rPr>
            </a:br>
            <a:r>
              <a:rPr lang="nl-NL" sz="1400" dirty="0" smtClean="0">
                <a:solidFill>
                  <a:srgbClr val="C00000"/>
                </a:solidFill>
              </a:rPr>
              <a:t/>
            </a:r>
            <a:br>
              <a:rPr lang="nl-NL" sz="1400" dirty="0" smtClean="0">
                <a:solidFill>
                  <a:srgbClr val="C00000"/>
                </a:solidFill>
              </a:rPr>
            </a:br>
            <a:endParaRPr lang="nl-NL" sz="1400" dirty="0" smtClean="0">
              <a:solidFill>
                <a:srgbClr val="C00000"/>
              </a:solidFill>
            </a:endParaRPr>
          </a:p>
          <a:p>
            <a:pPr marL="457200" indent="-457200">
              <a:buFont typeface="+mj-lt"/>
              <a:buAutoNum type="arabicPeriod"/>
            </a:pPr>
            <a:r>
              <a:rPr lang="nl-NL" sz="1400" dirty="0" smtClean="0">
                <a:solidFill>
                  <a:srgbClr val="C00000"/>
                </a:solidFill>
              </a:rPr>
              <a:t>Nee, er is een zeer scherpe beperking op de begrotingen van de lidstaten</a:t>
            </a:r>
            <a:r>
              <a:rPr lang="nl-NL" sz="1600" dirty="0" smtClean="0">
                <a:solidFill>
                  <a:srgbClr val="C00000"/>
                </a:solidFill>
              </a:rPr>
              <a:t/>
            </a:r>
            <a:br>
              <a:rPr lang="nl-NL" sz="1600" dirty="0" smtClean="0">
                <a:solidFill>
                  <a:srgbClr val="C00000"/>
                </a:solidFill>
              </a:rPr>
            </a:br>
            <a:endParaRPr lang="nl-NL" sz="1600" dirty="0" smtClean="0">
              <a:solidFill>
                <a:srgbClr val="C00000"/>
              </a:solidFill>
            </a:endParaRPr>
          </a:p>
          <a:p>
            <a:pPr marL="457200" indent="-457200">
              <a:buFont typeface="+mj-lt"/>
              <a:buAutoNum type="arabicPeriod"/>
            </a:pPr>
            <a:r>
              <a:rPr lang="nl-NL" sz="1400" dirty="0" smtClean="0">
                <a:solidFill>
                  <a:srgbClr val="C00000"/>
                </a:solidFill>
              </a:rPr>
              <a:t>Nee, de Europese Commissie ziet de oplossing in nog meer concurrentie: </a:t>
            </a:r>
            <a:r>
              <a:rPr lang="nl-NL" sz="1400" i="1" dirty="0" smtClean="0">
                <a:solidFill>
                  <a:srgbClr val="C00000"/>
                </a:solidFill>
              </a:rPr>
              <a:t>Wordt zoals  Duitsland!</a:t>
            </a:r>
            <a:endParaRPr lang="nl-BE" sz="1400" i="1" dirty="0">
              <a:solidFill>
                <a:srgbClr val="C00000"/>
              </a:solidFill>
            </a:endParaRPr>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25</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 calcmode="lin" valueType="num">
                                      <p:cBhvr additive="base">
                                        <p:cTn id="4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additive="base">
                                        <p:cTn id="6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1560" y="332656"/>
            <a:ext cx="8229600" cy="1143000"/>
          </a:xfrm>
        </p:spPr>
        <p:txBody>
          <a:bodyPr>
            <a:normAutofit/>
          </a:bodyPr>
          <a:lstStyle/>
          <a:p>
            <a:r>
              <a:rPr lang="nl-NL" dirty="0" smtClean="0"/>
              <a:t>Wat wil de EU dan eigenlijk?</a:t>
            </a:r>
            <a:endParaRPr lang="nl-BE" dirty="0"/>
          </a:p>
        </p:txBody>
      </p:sp>
      <p:sp>
        <p:nvSpPr>
          <p:cNvPr id="5" name="Tijdelijke aanduiding voor inhoud 4"/>
          <p:cNvSpPr>
            <a:spLocks noGrp="1"/>
          </p:cNvSpPr>
          <p:nvPr>
            <p:ph idx="1"/>
          </p:nvPr>
        </p:nvSpPr>
        <p:spPr/>
        <p:txBody>
          <a:bodyPr>
            <a:normAutofit lnSpcReduction="10000"/>
          </a:bodyPr>
          <a:lstStyle/>
          <a:p>
            <a:pPr>
              <a:buNone/>
            </a:pPr>
            <a:r>
              <a:rPr lang="nl-NL" sz="2400" b="1" dirty="0" smtClean="0">
                <a:solidFill>
                  <a:srgbClr val="C00000"/>
                </a:solidFill>
              </a:rPr>
              <a:t>MEER COMPETITIVITEIT DOOR:</a:t>
            </a:r>
            <a:r>
              <a:rPr lang="nl-NL" sz="1900" dirty="0" smtClean="0">
                <a:solidFill>
                  <a:srgbClr val="C00000"/>
                </a:solidFill>
              </a:rPr>
              <a:t/>
            </a:r>
            <a:br>
              <a:rPr lang="nl-NL" sz="1900" dirty="0" smtClean="0">
                <a:solidFill>
                  <a:srgbClr val="C00000"/>
                </a:solidFill>
              </a:rPr>
            </a:br>
            <a:endParaRPr lang="nl-NL" sz="1900" dirty="0" smtClean="0">
              <a:solidFill>
                <a:srgbClr val="C00000"/>
              </a:solidFill>
            </a:endParaRPr>
          </a:p>
          <a:p>
            <a:r>
              <a:rPr lang="nl-NL" sz="1900" b="1" dirty="0" smtClean="0">
                <a:solidFill>
                  <a:srgbClr val="C00000"/>
                </a:solidFill>
              </a:rPr>
              <a:t>Een “gemoderniseerde” arbeidsmarkt</a:t>
            </a:r>
          </a:p>
          <a:p>
            <a:pPr lvl="2"/>
            <a:r>
              <a:rPr lang="nl-NL" sz="1400" dirty="0" smtClean="0">
                <a:solidFill>
                  <a:srgbClr val="C00000"/>
                </a:solidFill>
              </a:rPr>
              <a:t>Arbeidscontract = individueel contract tussen werkgever en werknemer</a:t>
            </a:r>
          </a:p>
          <a:p>
            <a:pPr lvl="2"/>
            <a:r>
              <a:rPr lang="nl-NL" sz="1400" dirty="0" err="1" smtClean="0">
                <a:solidFill>
                  <a:srgbClr val="C00000"/>
                </a:solidFill>
              </a:rPr>
              <a:t>CAO’s</a:t>
            </a:r>
            <a:r>
              <a:rPr lang="nl-NL" sz="1400" dirty="0" smtClean="0">
                <a:solidFill>
                  <a:srgbClr val="C00000"/>
                </a:solidFill>
              </a:rPr>
              <a:t> hoogstens op bedrijfsvlak</a:t>
            </a:r>
          </a:p>
          <a:p>
            <a:pPr lvl="2"/>
            <a:r>
              <a:rPr lang="nl-NL" sz="1400" dirty="0" smtClean="0">
                <a:solidFill>
                  <a:srgbClr val="C00000"/>
                </a:solidFill>
              </a:rPr>
              <a:t>Loon als economische parameter</a:t>
            </a:r>
          </a:p>
          <a:p>
            <a:pPr lvl="2"/>
            <a:r>
              <a:rPr lang="nl-NL" sz="1400" dirty="0" smtClean="0">
                <a:solidFill>
                  <a:srgbClr val="C00000"/>
                </a:solidFill>
              </a:rPr>
              <a:t>Winsten omhoog, lonen omlaag – liever bonussen dan loonsverhoging</a:t>
            </a:r>
          </a:p>
          <a:p>
            <a:pPr lvl="2"/>
            <a:r>
              <a:rPr lang="nl-NL" sz="1400" dirty="0" smtClean="0">
                <a:solidFill>
                  <a:srgbClr val="C00000"/>
                </a:solidFill>
              </a:rPr>
              <a:t>Terugdringen van de vakbonden</a:t>
            </a:r>
          </a:p>
          <a:p>
            <a:r>
              <a:rPr lang="nl-NL" sz="1900" b="1" dirty="0" smtClean="0">
                <a:solidFill>
                  <a:srgbClr val="C00000"/>
                </a:solidFill>
              </a:rPr>
              <a:t>Terugdringen van solidariteit in sociale zekerheid</a:t>
            </a:r>
          </a:p>
          <a:p>
            <a:pPr lvl="2"/>
            <a:r>
              <a:rPr lang="nl-NL" sz="1400" dirty="0" smtClean="0">
                <a:solidFill>
                  <a:srgbClr val="C00000"/>
                </a:solidFill>
              </a:rPr>
              <a:t>Privatisering van sociale diensten</a:t>
            </a:r>
          </a:p>
          <a:p>
            <a:pPr lvl="2"/>
            <a:r>
              <a:rPr lang="nl-NL" sz="1400" dirty="0" smtClean="0">
                <a:solidFill>
                  <a:srgbClr val="C00000"/>
                </a:solidFill>
              </a:rPr>
              <a:t>Werkloosheidsvergoeding  moet </a:t>
            </a:r>
            <a:r>
              <a:rPr lang="nl-NL" sz="1400" i="1" dirty="0" smtClean="0">
                <a:solidFill>
                  <a:srgbClr val="C00000"/>
                </a:solidFill>
              </a:rPr>
              <a:t>activerend</a:t>
            </a:r>
            <a:r>
              <a:rPr lang="nl-NL" sz="1400" dirty="0" smtClean="0">
                <a:solidFill>
                  <a:srgbClr val="C00000"/>
                </a:solidFill>
              </a:rPr>
              <a:t>  werken: degressief, beperkt in de tijd… </a:t>
            </a:r>
          </a:p>
          <a:p>
            <a:pPr lvl="2"/>
            <a:r>
              <a:rPr lang="nl-NL" sz="1400" dirty="0" smtClean="0">
                <a:solidFill>
                  <a:srgbClr val="C00000"/>
                </a:solidFill>
              </a:rPr>
              <a:t>Pensioenuitgaven </a:t>
            </a:r>
            <a:r>
              <a:rPr lang="nl-NL" sz="1400" dirty="0" smtClean="0">
                <a:solidFill>
                  <a:srgbClr val="C00000"/>
                </a:solidFill>
                <a:latin typeface="Calibri"/>
              </a:rPr>
              <a:t>↓ (</a:t>
            </a:r>
            <a:r>
              <a:rPr lang="nl-NL" sz="1400" i="1" dirty="0" smtClean="0">
                <a:solidFill>
                  <a:srgbClr val="C00000"/>
                </a:solidFill>
                <a:latin typeface="Calibri"/>
              </a:rPr>
              <a:t>de vergrijzing!) </a:t>
            </a:r>
            <a:r>
              <a:rPr lang="nl-NL" sz="1400" dirty="0" smtClean="0">
                <a:solidFill>
                  <a:srgbClr val="C00000"/>
                </a:solidFill>
                <a:latin typeface="Calibri"/>
              </a:rPr>
              <a:t>, private pensioenformules i.p.v. repartitiesysteem</a:t>
            </a:r>
          </a:p>
          <a:p>
            <a:r>
              <a:rPr lang="nl-NL" sz="1900" b="1" dirty="0" smtClean="0">
                <a:solidFill>
                  <a:srgbClr val="C00000"/>
                </a:solidFill>
              </a:rPr>
              <a:t>Overheidsuitgaven onder  strikte EU-controle</a:t>
            </a:r>
          </a:p>
          <a:p>
            <a:pPr lvl="2"/>
            <a:r>
              <a:rPr lang="nl-NL" sz="1400" dirty="0" err="1" smtClean="0">
                <a:solidFill>
                  <a:srgbClr val="C00000"/>
                </a:solidFill>
              </a:rPr>
              <a:t>Cfr</a:t>
            </a:r>
            <a:r>
              <a:rPr lang="nl-NL" sz="1400" dirty="0" smtClean="0">
                <a:solidFill>
                  <a:srgbClr val="C00000"/>
                </a:solidFill>
              </a:rPr>
              <a:t>. Stabiliteitspact, </a:t>
            </a:r>
            <a:r>
              <a:rPr lang="nl-NL" sz="1400" dirty="0" err="1" smtClean="0">
                <a:solidFill>
                  <a:srgbClr val="C00000"/>
                </a:solidFill>
              </a:rPr>
              <a:t>sixpack</a:t>
            </a:r>
            <a:r>
              <a:rPr lang="nl-NL" sz="1400" dirty="0" smtClean="0">
                <a:solidFill>
                  <a:srgbClr val="C00000"/>
                </a:solidFill>
              </a:rPr>
              <a:t>, </a:t>
            </a:r>
            <a:r>
              <a:rPr lang="nl-NL" sz="1400" dirty="0" err="1" smtClean="0">
                <a:solidFill>
                  <a:srgbClr val="C00000"/>
                </a:solidFill>
              </a:rPr>
              <a:t>twopack</a:t>
            </a:r>
            <a:r>
              <a:rPr lang="nl-NL" sz="1400" dirty="0" smtClean="0">
                <a:solidFill>
                  <a:srgbClr val="C00000"/>
                </a:solidFill>
              </a:rPr>
              <a:t>, Begrotingsverdrag (“gulden regel”) …</a:t>
            </a:r>
          </a:p>
          <a:p>
            <a:pPr lvl="2"/>
            <a:r>
              <a:rPr lang="nl-NL" sz="1400" dirty="0" smtClean="0">
                <a:solidFill>
                  <a:srgbClr val="C00000"/>
                </a:solidFill>
              </a:rPr>
              <a:t>Minder sociale uitgaven, meer R&amp;D, militaire uitgaven</a:t>
            </a:r>
            <a:br>
              <a:rPr lang="nl-NL" sz="1400" dirty="0" smtClean="0">
                <a:solidFill>
                  <a:srgbClr val="C00000"/>
                </a:solidFill>
              </a:rPr>
            </a:br>
            <a:endParaRPr lang="nl-BE" sz="11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26</a:t>
            </a:fld>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 calcmode="lin" valueType="num">
                                      <p:cBhvr additive="base">
                                        <p:cTn id="4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420888"/>
            <a:ext cx="8305800" cy="1143000"/>
          </a:xfrm>
        </p:spPr>
        <p:txBody>
          <a:bodyPr/>
          <a:lstStyle/>
          <a:p>
            <a:pPr algn="ctr"/>
            <a:r>
              <a:rPr lang="nl-NL" dirty="0" smtClean="0">
                <a:solidFill>
                  <a:srgbClr val="C00000"/>
                </a:solidFill>
              </a:rPr>
              <a:t>Gevolgen van dit beleid:</a:t>
            </a:r>
            <a:endParaRPr lang="nl-BE" dirty="0">
              <a:solidFill>
                <a:srgbClr val="C00000"/>
              </a:solidFill>
            </a:endParaRPr>
          </a:p>
        </p:txBody>
      </p:sp>
      <p:sp>
        <p:nvSpPr>
          <p:cNvPr id="3" name="Tijdelijke aanduiding voor dianummer 2"/>
          <p:cNvSpPr>
            <a:spLocks noGrp="1"/>
          </p:cNvSpPr>
          <p:nvPr>
            <p:ph type="sldNum" sz="quarter" idx="12"/>
          </p:nvPr>
        </p:nvSpPr>
        <p:spPr/>
        <p:txBody>
          <a:bodyPr/>
          <a:lstStyle/>
          <a:p>
            <a:fld id="{B1BA5DA5-8A56-45D7-AD55-75B7CC27F6FF}" type="slidenum">
              <a:rPr lang="nl-BE" smtClean="0"/>
              <a:pPr/>
              <a:t>27</a:t>
            </a:fld>
            <a:endParaRPr lang="nl-B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28</a:t>
            </a:fld>
            <a:endParaRPr lang="nl-BE"/>
          </a:p>
        </p:txBody>
      </p:sp>
      <p:pic>
        <p:nvPicPr>
          <p:cNvPr id="67588" name="Picture 4"/>
          <p:cNvPicPr>
            <a:picLocks noChangeAspect="1" noChangeArrowheads="1"/>
          </p:cNvPicPr>
          <p:nvPr/>
        </p:nvPicPr>
        <p:blipFill>
          <a:blip r:embed="rId2" cstate="print"/>
          <a:srcRect/>
          <a:stretch>
            <a:fillRect/>
          </a:stretch>
        </p:blipFill>
        <p:spPr bwMode="auto">
          <a:xfrm>
            <a:off x="1219200" y="933449"/>
            <a:ext cx="6953200" cy="5175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332656"/>
            <a:ext cx="8229600" cy="1143000"/>
          </a:xfrm>
        </p:spPr>
        <p:txBody>
          <a:bodyPr>
            <a:normAutofit/>
          </a:bodyPr>
          <a:lstStyle/>
          <a:p>
            <a:r>
              <a:rPr lang="nl-NL" sz="4000" dirty="0" smtClean="0"/>
              <a:t>Werkloosheid  in de EU - algemeen</a:t>
            </a:r>
            <a:endParaRPr lang="nl-BE" sz="4000" dirty="0"/>
          </a:p>
        </p:txBody>
      </p:sp>
      <p:sp>
        <p:nvSpPr>
          <p:cNvPr id="5" name="Tijdelijke aanduiding voor inhoud 4"/>
          <p:cNvSpPr>
            <a:spLocks noGrp="1"/>
          </p:cNvSpPr>
          <p:nvPr>
            <p:ph idx="1"/>
          </p:nvPr>
        </p:nvSpPr>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29</a:t>
            </a:fld>
            <a:endParaRPr lang="nl-BE"/>
          </a:p>
        </p:txBody>
      </p:sp>
      <p:pic>
        <p:nvPicPr>
          <p:cNvPr id="49154" name="Picture 2"/>
          <p:cNvPicPr>
            <a:picLocks noChangeAspect="1" noChangeArrowheads="1"/>
          </p:cNvPicPr>
          <p:nvPr/>
        </p:nvPicPr>
        <p:blipFill>
          <a:blip r:embed="rId2" cstate="print"/>
          <a:srcRect/>
          <a:stretch>
            <a:fillRect/>
          </a:stretch>
        </p:blipFill>
        <p:spPr bwMode="auto">
          <a:xfrm>
            <a:off x="1187624" y="1700808"/>
            <a:ext cx="694600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896240"/>
          </a:xfrm>
        </p:spPr>
        <p:txBody>
          <a:bodyPr/>
          <a:lstStyle/>
          <a:p>
            <a:pPr algn="ctr"/>
            <a:r>
              <a:rPr lang="nl-NL" dirty="0" smtClean="0"/>
              <a:t>1. </a:t>
            </a:r>
            <a:br>
              <a:rPr lang="nl-NL" dirty="0" smtClean="0"/>
            </a:br>
            <a:r>
              <a:rPr lang="nl-NL" sz="4400" dirty="0" smtClean="0"/>
              <a:t>De Europese Unie vóór de crisis</a:t>
            </a:r>
            <a:endParaRPr lang="nl-BE" sz="4400" dirty="0"/>
          </a:p>
        </p:txBody>
      </p:sp>
      <p:sp>
        <p:nvSpPr>
          <p:cNvPr id="3" name="Tijdelijke aanduiding voor tekst 2"/>
          <p:cNvSpPr>
            <a:spLocks noGrp="1"/>
          </p:cNvSpPr>
          <p:nvPr>
            <p:ph type="body" idx="1"/>
          </p:nvPr>
        </p:nvSpPr>
        <p:spPr>
          <a:xfrm>
            <a:off x="539552" y="3861048"/>
            <a:ext cx="7772400" cy="1509712"/>
          </a:xfrm>
        </p:spPr>
        <p:txBody>
          <a:bodyPr/>
          <a:lstStyle/>
          <a:p>
            <a:pPr algn="ctr"/>
            <a:r>
              <a:rPr lang="nl-NL" sz="2400" dirty="0" smtClean="0"/>
              <a:t>Over de grote </a:t>
            </a:r>
            <a:r>
              <a:rPr lang="nl-NL" sz="2400" dirty="0" err="1" smtClean="0"/>
              <a:t>sociaal-economische</a:t>
            </a:r>
            <a:r>
              <a:rPr lang="nl-NL" sz="2400" dirty="0" smtClean="0"/>
              <a:t> verschillen tussen de lidstaten</a:t>
            </a:r>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3</a:t>
            </a:fld>
            <a:endParaRPr lang="nl-B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30</a:t>
            </a:fld>
            <a:endParaRPr lang="nl-BE"/>
          </a:p>
        </p:txBody>
      </p:sp>
      <p:graphicFrame>
        <p:nvGraphicFramePr>
          <p:cNvPr id="6" name="Grafiek 5"/>
          <p:cNvGraphicFramePr/>
          <p:nvPr/>
        </p:nvGraphicFramePr>
        <p:xfrm>
          <a:off x="1062037" y="1038224"/>
          <a:ext cx="7038355" cy="527109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p:cNvSpPr>
            <a:spLocks noGrp="1"/>
          </p:cNvSpPr>
          <p:nvPr>
            <p:ph type="title"/>
          </p:nvPr>
        </p:nvSpPr>
        <p:spPr>
          <a:xfrm>
            <a:off x="611560" y="1052736"/>
            <a:ext cx="8229600" cy="708688"/>
          </a:xfrm>
          <a:solidFill>
            <a:schemeClr val="bg1"/>
          </a:solidFill>
        </p:spPr>
        <p:txBody>
          <a:bodyPr>
            <a:normAutofit fontScale="90000"/>
          </a:bodyPr>
          <a:lstStyle/>
          <a:p>
            <a:pPr algn="ctr"/>
            <a:r>
              <a:rPr lang="nl-BE" sz="3600" dirty="0" smtClean="0"/>
              <a:t>Jeugdwerkloosheid (-25 jaar) 2007 - 2013</a:t>
            </a:r>
            <a:r>
              <a:rPr lang="nl-BE" dirty="0" smtClean="0"/>
              <a:t/>
            </a:r>
            <a:br>
              <a:rPr lang="nl-BE" dirty="0" smtClean="0"/>
            </a:br>
            <a:endParaRPr lang="nl-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1BA5DA5-8A56-45D7-AD55-75B7CC27F6FF}" type="slidenum">
              <a:rPr lang="nl-BE" smtClean="0"/>
              <a:pPr/>
              <a:t>31</a:t>
            </a:fld>
            <a:endParaRPr lang="nl-BE"/>
          </a:p>
        </p:txBody>
      </p:sp>
      <p:pic>
        <p:nvPicPr>
          <p:cNvPr id="56322" name="Picture 2" descr="Infographic of EU austerity"/>
          <p:cNvPicPr>
            <a:picLocks noChangeAspect="1" noChangeArrowheads="1"/>
          </p:cNvPicPr>
          <p:nvPr/>
        </p:nvPicPr>
        <p:blipFill>
          <a:blip r:embed="rId2" cstate="print"/>
          <a:srcRect/>
          <a:stretch>
            <a:fillRect/>
          </a:stretch>
        </p:blipFill>
        <p:spPr bwMode="auto">
          <a:xfrm>
            <a:off x="2051720" y="908720"/>
            <a:ext cx="5256584" cy="525658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67544" y="2132856"/>
            <a:ext cx="8229600" cy="4389120"/>
          </a:xfrm>
        </p:spPr>
        <p:txBody>
          <a:bodyPr>
            <a:normAutofit/>
          </a:bodyPr>
          <a:lstStyle/>
          <a:p>
            <a:r>
              <a:rPr lang="nl-NL" sz="2000" dirty="0" smtClean="0">
                <a:solidFill>
                  <a:srgbClr val="C00000"/>
                </a:solidFill>
              </a:rPr>
              <a:t>BBP sinds crisis gedaald met 25%, in 2013 met 4,2%</a:t>
            </a:r>
          </a:p>
          <a:p>
            <a:r>
              <a:rPr lang="nl-NL" sz="2000" dirty="0" smtClean="0">
                <a:solidFill>
                  <a:srgbClr val="C00000"/>
                </a:solidFill>
              </a:rPr>
              <a:t>Koopkracht van veel Grieken gedaald met 30 tot 50%</a:t>
            </a:r>
          </a:p>
          <a:p>
            <a:r>
              <a:rPr lang="nl-NL" sz="2000" dirty="0" smtClean="0">
                <a:solidFill>
                  <a:srgbClr val="C00000"/>
                </a:solidFill>
              </a:rPr>
              <a:t>Jeugdwerkloosheid  55%</a:t>
            </a:r>
          </a:p>
          <a:p>
            <a:r>
              <a:rPr lang="nl-NL" sz="2000" dirty="0" smtClean="0">
                <a:solidFill>
                  <a:srgbClr val="C00000"/>
                </a:solidFill>
              </a:rPr>
              <a:t>14.000 nieuwe ontslagen van ambtenaren aangekondigd</a:t>
            </a:r>
          </a:p>
          <a:p>
            <a:r>
              <a:rPr lang="nl-NL" sz="2000" dirty="0" smtClean="0">
                <a:solidFill>
                  <a:srgbClr val="C00000"/>
                </a:solidFill>
              </a:rPr>
              <a:t>Elektriciteitsprijs +59%</a:t>
            </a:r>
          </a:p>
          <a:p>
            <a:r>
              <a:rPr lang="nl-NL" sz="2000" dirty="0" smtClean="0">
                <a:solidFill>
                  <a:srgbClr val="C00000"/>
                </a:solidFill>
              </a:rPr>
              <a:t>Openbare dienstverlening drastisch teruggeschroefd:</a:t>
            </a:r>
          </a:p>
          <a:p>
            <a:pPr lvl="2"/>
            <a:r>
              <a:rPr lang="nl-NL" sz="2000" dirty="0" smtClean="0">
                <a:solidFill>
                  <a:srgbClr val="C00000"/>
                </a:solidFill>
              </a:rPr>
              <a:t>Gezondheidszorg sterk achteruit</a:t>
            </a:r>
          </a:p>
          <a:p>
            <a:pPr lvl="2"/>
            <a:r>
              <a:rPr lang="nl-NL" sz="2000" dirty="0" smtClean="0">
                <a:solidFill>
                  <a:srgbClr val="C00000"/>
                </a:solidFill>
              </a:rPr>
              <a:t>Openbare omroep (ERT) gesloten (juni 2013)</a:t>
            </a:r>
          </a:p>
          <a:p>
            <a:pPr lvl="2"/>
            <a:r>
              <a:rPr lang="nl-NL" sz="2000" dirty="0" smtClean="0">
                <a:solidFill>
                  <a:srgbClr val="C00000"/>
                </a:solidFill>
              </a:rPr>
              <a:t>Onderwijs erbarmelijk, universiteiten onleefbaar</a:t>
            </a:r>
          </a:p>
          <a:p>
            <a:pPr lvl="2"/>
            <a:r>
              <a:rPr lang="nl-NL" sz="2000" dirty="0" smtClean="0">
                <a:solidFill>
                  <a:srgbClr val="C00000"/>
                </a:solidFill>
              </a:rPr>
              <a:t>…</a:t>
            </a:r>
          </a:p>
          <a:p>
            <a:r>
              <a:rPr lang="nl-NL" sz="2000" dirty="0" smtClean="0">
                <a:solidFill>
                  <a:srgbClr val="C00000"/>
                </a:solidFill>
              </a:rPr>
              <a:t>Opkomst racisme, xenofobie, neonazisme</a:t>
            </a: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32</a:t>
            </a:fld>
            <a:endParaRPr lang="nl-BE"/>
          </a:p>
        </p:txBody>
      </p:sp>
      <p:sp>
        <p:nvSpPr>
          <p:cNvPr id="7" name="Titel 6"/>
          <p:cNvSpPr>
            <a:spLocks noGrp="1"/>
          </p:cNvSpPr>
          <p:nvPr>
            <p:ph type="title"/>
          </p:nvPr>
        </p:nvSpPr>
        <p:spPr/>
        <p:txBody>
          <a:bodyPr/>
          <a:lstStyle/>
          <a:p>
            <a:r>
              <a:rPr lang="nl-NL" dirty="0" smtClean="0"/>
              <a:t>Griekenland</a:t>
            </a:r>
            <a:endParaRPr lang="nl-BE" dirty="0"/>
          </a:p>
        </p:txBody>
      </p:sp>
      <p:pic>
        <p:nvPicPr>
          <p:cNvPr id="9" name="Picture 1" descr="C:\Users\Herman\Documents\HERMAN\POLITIEK&amp;SOCIAAL\COMITE ANDER EUROPA\WEBSITE\illustraties voor website\DSCN0729.JPG"/>
          <p:cNvPicPr>
            <a:picLocks noChangeAspect="1" noChangeArrowheads="1"/>
          </p:cNvPicPr>
          <p:nvPr/>
        </p:nvPicPr>
        <p:blipFill>
          <a:blip r:embed="rId3" cstate="print"/>
          <a:srcRect/>
          <a:stretch>
            <a:fillRect/>
          </a:stretch>
        </p:blipFill>
        <p:spPr bwMode="auto">
          <a:xfrm>
            <a:off x="6372200" y="4707142"/>
            <a:ext cx="2232248" cy="167418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11560" y="836712"/>
            <a:ext cx="8229600" cy="1143000"/>
          </a:xfrm>
        </p:spPr>
        <p:txBody>
          <a:bodyPr>
            <a:normAutofit fontScale="90000"/>
          </a:bodyPr>
          <a:lstStyle/>
          <a:p>
            <a:r>
              <a:rPr lang="nl-NL" dirty="0" smtClean="0"/>
              <a:t>Ierland</a:t>
            </a:r>
            <a:br>
              <a:rPr lang="nl-NL" dirty="0" smtClean="0"/>
            </a:br>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33</a:t>
            </a:fld>
            <a:endParaRPr lang="nl-BE"/>
          </a:p>
        </p:txBody>
      </p:sp>
      <p:sp>
        <p:nvSpPr>
          <p:cNvPr id="7" name="Tijdelijke aanduiding voor inhoud 6"/>
          <p:cNvSpPr>
            <a:spLocks noGrp="1"/>
          </p:cNvSpPr>
          <p:nvPr>
            <p:ph idx="1"/>
          </p:nvPr>
        </p:nvSpPr>
        <p:spPr/>
        <p:txBody>
          <a:bodyPr>
            <a:normAutofit fontScale="77500" lnSpcReduction="20000"/>
          </a:bodyPr>
          <a:lstStyle/>
          <a:p>
            <a:r>
              <a:rPr lang="nl-NL" dirty="0" smtClean="0">
                <a:solidFill>
                  <a:srgbClr val="C00000"/>
                </a:solidFill>
              </a:rPr>
              <a:t>300.000 jonge Ieren verlieten het land sinds 2008 </a:t>
            </a:r>
            <a:br>
              <a:rPr lang="nl-NL" dirty="0" smtClean="0">
                <a:solidFill>
                  <a:srgbClr val="C00000"/>
                </a:solidFill>
              </a:rPr>
            </a:br>
            <a:endParaRPr lang="nl-NL" dirty="0" smtClean="0">
              <a:solidFill>
                <a:srgbClr val="C00000"/>
              </a:solidFill>
            </a:endParaRPr>
          </a:p>
          <a:p>
            <a:r>
              <a:rPr lang="nl-NL" dirty="0" smtClean="0">
                <a:solidFill>
                  <a:srgbClr val="C00000"/>
                </a:solidFill>
              </a:rPr>
              <a:t>Jeugdwerkloosheid 28% (juli 2013)</a:t>
            </a:r>
            <a:br>
              <a:rPr lang="nl-NL" dirty="0" smtClean="0">
                <a:solidFill>
                  <a:srgbClr val="C00000"/>
                </a:solidFill>
              </a:rPr>
            </a:br>
            <a:endParaRPr lang="nl-NL" dirty="0" smtClean="0">
              <a:solidFill>
                <a:srgbClr val="C00000"/>
              </a:solidFill>
            </a:endParaRPr>
          </a:p>
          <a:p>
            <a:r>
              <a:rPr lang="nl-NL" dirty="0" smtClean="0">
                <a:solidFill>
                  <a:srgbClr val="C00000"/>
                </a:solidFill>
              </a:rPr>
              <a:t>Sinds 2008 daalde aantal jobs met 15%, aantal </a:t>
            </a:r>
            <a:r>
              <a:rPr lang="nl-NL" dirty="0" err="1" smtClean="0">
                <a:solidFill>
                  <a:srgbClr val="C00000"/>
                </a:solidFill>
              </a:rPr>
              <a:t>full-time</a:t>
            </a:r>
            <a:r>
              <a:rPr lang="nl-NL" dirty="0" smtClean="0">
                <a:solidFill>
                  <a:srgbClr val="C00000"/>
                </a:solidFill>
              </a:rPr>
              <a:t> jobs met 20%</a:t>
            </a:r>
            <a:br>
              <a:rPr lang="nl-NL" dirty="0" smtClean="0">
                <a:solidFill>
                  <a:srgbClr val="C00000"/>
                </a:solidFill>
              </a:rPr>
            </a:br>
            <a:endParaRPr lang="nl-NL" dirty="0" smtClean="0">
              <a:solidFill>
                <a:srgbClr val="C00000"/>
              </a:solidFill>
            </a:endParaRPr>
          </a:p>
          <a:p>
            <a:r>
              <a:rPr lang="nl-NL" dirty="0" smtClean="0">
                <a:solidFill>
                  <a:srgbClr val="C00000"/>
                </a:solidFill>
              </a:rPr>
              <a:t>Redding banken kostte 70 miljard €, bijna helft van BBP; o.a. 10 miljard van fonds voor ambtenarenpensioenen (NPRF) </a:t>
            </a:r>
            <a:br>
              <a:rPr lang="nl-NL" dirty="0" smtClean="0">
                <a:solidFill>
                  <a:srgbClr val="C00000"/>
                </a:solidFill>
              </a:rPr>
            </a:br>
            <a:endParaRPr lang="nl-NL" dirty="0" smtClean="0">
              <a:solidFill>
                <a:srgbClr val="C00000"/>
              </a:solidFill>
            </a:endParaRPr>
          </a:p>
          <a:p>
            <a:r>
              <a:rPr lang="nl-NL" dirty="0" smtClean="0">
                <a:solidFill>
                  <a:srgbClr val="C00000"/>
                </a:solidFill>
              </a:rPr>
              <a:t>Gezondheidszorg fel afgebouwd</a:t>
            </a:r>
            <a:br>
              <a:rPr lang="nl-NL" dirty="0" smtClean="0">
                <a:solidFill>
                  <a:srgbClr val="C00000"/>
                </a:solidFill>
              </a:rPr>
            </a:br>
            <a:endParaRPr lang="nl-NL" dirty="0" smtClean="0">
              <a:solidFill>
                <a:srgbClr val="C00000"/>
              </a:solidFill>
            </a:endParaRPr>
          </a:p>
          <a:p>
            <a:r>
              <a:rPr lang="nl-NL" dirty="0" smtClean="0">
                <a:solidFill>
                  <a:srgbClr val="C00000"/>
                </a:solidFill>
              </a:rPr>
              <a:t>Collegegeld x3 (naar 2500 €)</a:t>
            </a:r>
            <a:br>
              <a:rPr lang="nl-NL" dirty="0" smtClean="0">
                <a:solidFill>
                  <a:srgbClr val="C00000"/>
                </a:solidFill>
              </a:rPr>
            </a:br>
            <a:endParaRPr lang="nl-NL" dirty="0" smtClean="0">
              <a:solidFill>
                <a:srgbClr val="C00000"/>
              </a:solidFill>
            </a:endParaRPr>
          </a:p>
          <a:p>
            <a:r>
              <a:rPr lang="nl-NL" dirty="0" smtClean="0">
                <a:solidFill>
                  <a:srgbClr val="C00000"/>
                </a:solidFill>
              </a:rPr>
              <a:t>Inkomen rijkste 10% : +8%  / armste 10%: -26% </a:t>
            </a:r>
          </a:p>
          <a:p>
            <a:endParaRPr lang="nl-BE"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1000" r="-2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11560" y="836712"/>
            <a:ext cx="8229600" cy="1143000"/>
          </a:xfrm>
        </p:spPr>
        <p:txBody>
          <a:bodyPr>
            <a:normAutofit fontScale="90000"/>
          </a:bodyPr>
          <a:lstStyle/>
          <a:p>
            <a:r>
              <a:rPr lang="nl-NL" dirty="0" smtClean="0"/>
              <a:t>Spanje</a:t>
            </a:r>
            <a:br>
              <a:rPr lang="nl-NL" dirty="0" smtClean="0"/>
            </a:br>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34</a:t>
            </a:fld>
            <a:endParaRPr lang="nl-BE"/>
          </a:p>
        </p:txBody>
      </p:sp>
      <p:sp>
        <p:nvSpPr>
          <p:cNvPr id="7" name="Tijdelijke aanduiding voor inhoud 6"/>
          <p:cNvSpPr>
            <a:spLocks noGrp="1"/>
          </p:cNvSpPr>
          <p:nvPr>
            <p:ph idx="1"/>
          </p:nvPr>
        </p:nvSpPr>
        <p:spPr/>
        <p:txBody>
          <a:bodyPr/>
          <a:lstStyle/>
          <a:p>
            <a:r>
              <a:rPr lang="nl-NL" dirty="0" smtClean="0">
                <a:solidFill>
                  <a:srgbClr val="C00000"/>
                </a:solidFill>
              </a:rPr>
              <a:t>350.000 mensen uit huis gezet (“hypotheekcrisis”)</a:t>
            </a:r>
          </a:p>
          <a:p>
            <a:r>
              <a:rPr lang="nl-NL" dirty="0" smtClean="0">
                <a:solidFill>
                  <a:srgbClr val="C00000"/>
                </a:solidFill>
              </a:rPr>
              <a:t>815.000 huizen raken niet verkocht</a:t>
            </a:r>
          </a:p>
          <a:p>
            <a:r>
              <a:rPr lang="nl-NL" dirty="0" smtClean="0">
                <a:solidFill>
                  <a:srgbClr val="C00000"/>
                </a:solidFill>
              </a:rPr>
              <a:t>1,7 miljoen gezinnen zonder kostwinner</a:t>
            </a:r>
          </a:p>
          <a:p>
            <a:r>
              <a:rPr lang="nl-NL" dirty="0" smtClean="0">
                <a:solidFill>
                  <a:srgbClr val="C00000"/>
                </a:solidFill>
              </a:rPr>
              <a:t>Voedselbedeling op </a:t>
            </a:r>
            <a:r>
              <a:rPr lang="nl-NL" dirty="0" err="1" smtClean="0">
                <a:solidFill>
                  <a:srgbClr val="C00000"/>
                </a:solidFill>
              </a:rPr>
              <a:t>Andalusische</a:t>
            </a:r>
            <a:r>
              <a:rPr lang="nl-NL" dirty="0" smtClean="0">
                <a:solidFill>
                  <a:srgbClr val="C00000"/>
                </a:solidFill>
              </a:rPr>
              <a:t> scholen</a:t>
            </a:r>
          </a:p>
          <a:p>
            <a:endParaRPr lang="nl-B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9552" y="404664"/>
            <a:ext cx="8229600" cy="1143000"/>
          </a:xfrm>
        </p:spPr>
        <p:txBody>
          <a:bodyPr/>
          <a:lstStyle/>
          <a:p>
            <a:r>
              <a:rPr lang="nl-NL" dirty="0" smtClean="0"/>
              <a:t>Letland</a:t>
            </a:r>
            <a:endParaRPr lang="nl-BE" dirty="0"/>
          </a:p>
        </p:txBody>
      </p:sp>
      <p:sp>
        <p:nvSpPr>
          <p:cNvPr id="7" name="Tijdelijke aanduiding voor tekst 6"/>
          <p:cNvSpPr>
            <a:spLocks noGrp="1"/>
          </p:cNvSpPr>
          <p:nvPr>
            <p:ph type="body" idx="1"/>
          </p:nvPr>
        </p:nvSpPr>
        <p:spPr/>
        <p:txBody>
          <a:bodyPr/>
          <a:lstStyle/>
          <a:p>
            <a:endParaRPr lang="nl-BE" dirty="0"/>
          </a:p>
        </p:txBody>
      </p:sp>
      <p:sp>
        <p:nvSpPr>
          <p:cNvPr id="8" name="Tijdelijke aanduiding voor inhoud 7"/>
          <p:cNvSpPr>
            <a:spLocks noGrp="1"/>
          </p:cNvSpPr>
          <p:nvPr>
            <p:ph sz="quarter" idx="2"/>
          </p:nvPr>
        </p:nvSpPr>
        <p:spPr/>
        <p:txBody>
          <a:bodyPr/>
          <a:lstStyle/>
          <a:p>
            <a:endParaRPr lang="nl-BE"/>
          </a:p>
        </p:txBody>
      </p:sp>
      <p:sp>
        <p:nvSpPr>
          <p:cNvPr id="10" name="Tijdelijke aanduiding voor inhoud 9"/>
          <p:cNvSpPr>
            <a:spLocks noGrp="1"/>
          </p:cNvSpPr>
          <p:nvPr>
            <p:ph sz="quarter" idx="4"/>
          </p:nvPr>
        </p:nvSpPr>
        <p:spPr>
          <a:xfrm>
            <a:off x="4644008" y="1844824"/>
            <a:ext cx="4041775" cy="3845720"/>
          </a:xfrm>
        </p:spPr>
        <p:txBody>
          <a:bodyPr>
            <a:normAutofit lnSpcReduction="10000"/>
          </a:bodyPr>
          <a:lstStyle/>
          <a:p>
            <a:r>
              <a:rPr lang="nl-NL" dirty="0" smtClean="0">
                <a:solidFill>
                  <a:srgbClr val="C00000"/>
                </a:solidFill>
              </a:rPr>
              <a:t>Volgens de Europese Commissie bewees Letland dat </a:t>
            </a:r>
            <a:r>
              <a:rPr lang="nl-NL" dirty="0" err="1" smtClean="0">
                <a:solidFill>
                  <a:srgbClr val="C00000"/>
                </a:solidFill>
              </a:rPr>
              <a:t>soberheidsbeleid</a:t>
            </a:r>
            <a:r>
              <a:rPr lang="nl-NL" dirty="0" smtClean="0">
                <a:solidFill>
                  <a:srgbClr val="C00000"/>
                </a:solidFill>
              </a:rPr>
              <a:t> werkt</a:t>
            </a:r>
            <a:br>
              <a:rPr lang="nl-NL" dirty="0" smtClean="0">
                <a:solidFill>
                  <a:srgbClr val="C00000"/>
                </a:solidFill>
              </a:rPr>
            </a:br>
            <a:endParaRPr lang="nl-NL" dirty="0" smtClean="0">
              <a:solidFill>
                <a:srgbClr val="C00000"/>
              </a:solidFill>
            </a:endParaRPr>
          </a:p>
          <a:p>
            <a:r>
              <a:rPr lang="nl-NL" dirty="0" smtClean="0">
                <a:solidFill>
                  <a:srgbClr val="C00000"/>
                </a:solidFill>
              </a:rPr>
              <a:t>Maar: </a:t>
            </a:r>
          </a:p>
          <a:p>
            <a:pPr lvl="2"/>
            <a:r>
              <a:rPr lang="nl-NL" dirty="0" smtClean="0">
                <a:solidFill>
                  <a:srgbClr val="C00000"/>
                </a:solidFill>
              </a:rPr>
              <a:t>20% van de jobs ging verloren, 30% van de </a:t>
            </a:r>
            <a:r>
              <a:rPr lang="nl-NL" dirty="0" err="1" smtClean="0">
                <a:solidFill>
                  <a:srgbClr val="C00000"/>
                </a:solidFill>
              </a:rPr>
              <a:t>full-times</a:t>
            </a:r>
            <a:endParaRPr lang="nl-NL" dirty="0" smtClean="0">
              <a:solidFill>
                <a:srgbClr val="C00000"/>
              </a:solidFill>
            </a:endParaRPr>
          </a:p>
          <a:p>
            <a:pPr lvl="2"/>
            <a:r>
              <a:rPr lang="nl-NL" dirty="0" smtClean="0">
                <a:solidFill>
                  <a:srgbClr val="C00000"/>
                </a:solidFill>
              </a:rPr>
              <a:t>13% van de Letten verliet het land</a:t>
            </a:r>
          </a:p>
          <a:p>
            <a:pPr lvl="2"/>
            <a:r>
              <a:rPr lang="nl-NL" dirty="0" smtClean="0">
                <a:solidFill>
                  <a:srgbClr val="C00000"/>
                </a:solidFill>
              </a:rPr>
              <a:t>Werkloosheid  gehalveerd, maar … nog steeds 12% </a:t>
            </a:r>
            <a:endParaRPr lang="nl-BE" dirty="0">
              <a:solidFill>
                <a:srgbClr val="C00000"/>
              </a:solidFill>
            </a:endParaRPr>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35</a:t>
            </a:fld>
            <a:endParaRPr lang="nl-BE"/>
          </a:p>
        </p:txBody>
      </p:sp>
      <p:pic>
        <p:nvPicPr>
          <p:cNvPr id="5" name="Picture 1"/>
          <p:cNvPicPr>
            <a:picLocks noChangeAspect="1" noChangeArrowheads="1"/>
          </p:cNvPicPr>
          <p:nvPr/>
        </p:nvPicPr>
        <p:blipFill>
          <a:blip r:embed="rId3" cstate="print"/>
          <a:srcRect/>
          <a:stretch>
            <a:fillRect/>
          </a:stretch>
        </p:blipFill>
        <p:spPr bwMode="auto">
          <a:xfrm>
            <a:off x="683568" y="1844824"/>
            <a:ext cx="3672407" cy="3528392"/>
          </a:xfrm>
          <a:prstGeom prst="rect">
            <a:avLst/>
          </a:prstGeom>
          <a:noFill/>
          <a:ln w="9525">
            <a:noFill/>
            <a:miter lim="800000"/>
            <a:headEnd/>
            <a:tailEnd/>
          </a:ln>
        </p:spPr>
      </p:pic>
      <p:sp>
        <p:nvSpPr>
          <p:cNvPr id="6" name="Tekstvak 5"/>
          <p:cNvSpPr txBox="1"/>
          <p:nvPr/>
        </p:nvSpPr>
        <p:spPr>
          <a:xfrm>
            <a:off x="395536" y="5589240"/>
            <a:ext cx="3960440" cy="369332"/>
          </a:xfrm>
          <a:prstGeom prst="rect">
            <a:avLst/>
          </a:prstGeom>
          <a:noFill/>
        </p:spPr>
        <p:txBody>
          <a:bodyPr wrap="square" rtlCol="0">
            <a:spAutoFit/>
          </a:bodyPr>
          <a:lstStyle/>
          <a:p>
            <a:r>
              <a:rPr lang="nl-NL" dirty="0" smtClean="0">
                <a:solidFill>
                  <a:srgbClr val="C00000"/>
                </a:solidFill>
              </a:rPr>
              <a:t>Letland : 2,24 miljoen inwoners (2010)</a:t>
            </a:r>
            <a:endParaRPr lang="nl-BE"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lstStyle/>
          <a:p>
            <a:r>
              <a:rPr lang="nl-NL" dirty="0" smtClean="0"/>
              <a:t>Portugal</a:t>
            </a:r>
            <a:endParaRPr lang="nl-BE" dirty="0"/>
          </a:p>
        </p:txBody>
      </p:sp>
      <p:sp>
        <p:nvSpPr>
          <p:cNvPr id="3" name="Tijdelijke aanduiding voor inhoud 2"/>
          <p:cNvSpPr>
            <a:spLocks noGrp="1"/>
          </p:cNvSpPr>
          <p:nvPr>
            <p:ph idx="1"/>
          </p:nvPr>
        </p:nvSpPr>
        <p:spPr/>
        <p:txBody>
          <a:bodyPr/>
          <a:lstStyle/>
          <a:p>
            <a:r>
              <a:rPr lang="nl-NL" dirty="0" smtClean="0">
                <a:solidFill>
                  <a:srgbClr val="C00000"/>
                </a:solidFill>
              </a:rPr>
              <a:t>2011: ambtenarenlonen -25%</a:t>
            </a:r>
          </a:p>
          <a:p>
            <a:r>
              <a:rPr lang="nl-NL" dirty="0" smtClean="0">
                <a:solidFill>
                  <a:srgbClr val="C00000"/>
                </a:solidFill>
              </a:rPr>
              <a:t>BTW op gas van 6 </a:t>
            </a:r>
            <a:r>
              <a:rPr lang="nl-NL" dirty="0" smtClean="0">
                <a:solidFill>
                  <a:srgbClr val="C00000"/>
                </a:solidFill>
                <a:sym typeface="Wingdings" pitchFamily="2" charset="2"/>
              </a:rPr>
              <a:t> 23%</a:t>
            </a:r>
            <a:endParaRPr lang="nl-NL" dirty="0" smtClean="0">
              <a:solidFill>
                <a:srgbClr val="C00000"/>
              </a:solidFill>
            </a:endParaRPr>
          </a:p>
          <a:p>
            <a:r>
              <a:rPr lang="nl-NL" dirty="0" smtClean="0">
                <a:solidFill>
                  <a:srgbClr val="C00000"/>
                </a:solidFill>
              </a:rPr>
              <a:t>In 2014 dalen lonen lage ambtenaren (675 €) nog met 2,5%, terwijl arbeidstijd stijgt van 35 naar 40 uur</a:t>
            </a:r>
          </a:p>
          <a:p>
            <a:r>
              <a:rPr lang="nl-NL" dirty="0" smtClean="0"/>
              <a:t> </a:t>
            </a:r>
            <a:r>
              <a:rPr lang="nl-NL" dirty="0" smtClean="0">
                <a:solidFill>
                  <a:srgbClr val="C00000"/>
                </a:solidFill>
              </a:rPr>
              <a:t>ambtenarenpensioenen groter dan 600 € </a:t>
            </a:r>
            <a:r>
              <a:rPr lang="nl-NL" dirty="0" smtClean="0">
                <a:solidFill>
                  <a:srgbClr val="C00000"/>
                </a:solidFill>
                <a:sym typeface="Wingdings" pitchFamily="2" charset="2"/>
              </a:rPr>
              <a:t> -10%</a:t>
            </a:r>
          </a:p>
          <a:p>
            <a:r>
              <a:rPr lang="nl-NL" dirty="0" smtClean="0">
                <a:solidFill>
                  <a:srgbClr val="C00000"/>
                </a:solidFill>
                <a:sym typeface="Wingdings" pitchFamily="2" charset="2"/>
              </a:rPr>
              <a:t>Werkloosheidsuitkeringen -17%, beperkt tot 18 maand</a:t>
            </a:r>
          </a:p>
          <a:p>
            <a:r>
              <a:rPr lang="nl-NL" dirty="0" smtClean="0">
                <a:solidFill>
                  <a:srgbClr val="C00000"/>
                </a:solidFill>
                <a:sym typeface="Wingdings" pitchFamily="2" charset="2"/>
              </a:rPr>
              <a:t>Arbeidstijd privésector + half uur per dag, onbetaald</a:t>
            </a:r>
            <a:r>
              <a:rPr lang="nl-NL" dirty="0" smtClean="0">
                <a:solidFill>
                  <a:srgbClr val="C00000"/>
                </a:solidFill>
                <a:latin typeface="Arial"/>
                <a:cs typeface="Arial"/>
                <a:sym typeface="Wingdings" pitchFamily="2" charset="2"/>
              </a:rPr>
              <a:t>■</a:t>
            </a:r>
            <a:endParaRPr lang="nl-NL" dirty="0" smtClean="0">
              <a:solidFill>
                <a:srgbClr val="C00000"/>
              </a:solidFill>
              <a:sym typeface="Wingdings" pitchFamily="2" charset="2"/>
            </a:endParaRPr>
          </a:p>
          <a:p>
            <a:endParaRPr lang="nl-BE" dirty="0"/>
          </a:p>
        </p:txBody>
      </p:sp>
      <p:sp>
        <p:nvSpPr>
          <p:cNvPr id="4" name="Tijdelijke aanduiding voor dianummer 3"/>
          <p:cNvSpPr>
            <a:spLocks noGrp="1"/>
          </p:cNvSpPr>
          <p:nvPr>
            <p:ph type="sldNum" sz="quarter" idx="12"/>
          </p:nvPr>
        </p:nvSpPr>
        <p:spPr/>
        <p:txBody>
          <a:bodyPr/>
          <a:lstStyle/>
          <a:p>
            <a:fld id="{B1BA5DA5-8A56-45D7-AD55-75B7CC27F6FF}" type="slidenum">
              <a:rPr lang="nl-BE" smtClean="0"/>
              <a:pPr/>
              <a:t>36</a:t>
            </a:fld>
            <a:endParaRPr lang="nl-B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1BA5DA5-8A56-45D7-AD55-75B7CC27F6FF}" type="slidenum">
              <a:rPr lang="nl-BE" smtClean="0"/>
              <a:pPr/>
              <a:t>37</a:t>
            </a:fld>
            <a:endParaRPr lang="nl-BE"/>
          </a:p>
        </p:txBody>
      </p:sp>
      <p:sp>
        <p:nvSpPr>
          <p:cNvPr id="66562" name="AutoShape 2" descr="data:image/jpeg;base64,/9j/4AAQSkZJRgABAQAAAQABAAD/2wCEAAkGBxQTEhUUEhQWFBUXGBsXGBcXGBgXFxgdGBYZHBceHh0cHCggHB0lGxcbITEhJSkrLi4uHCAzODMsNygtLisBCgoKDg0OGxAQGzQkICQ0LC0sLDQvLywsLC8vNCwsLCwsLCwsLyw0LCwsLywsNCwsLCwsLCwsLCwsLCwsLDQsLP/AABEIALUBFgMBIgACEQEDEQH/xAAcAAABBQEBAQAAAAAAAAAAAAAEAAIDBQYBBwj/xAA/EAACAQMDAwIEAwYEBAYDAAABAhEDEiEABDEFIkETUQYyYXFCgZEUI1KhscFi0eHwM3KS8QcVJENTghai0v/EABkBAAMBAQEAAAAAAAAAAAAAAAECAwAEBf/EAC8RAAICAQMCBAUEAgMAAAAAAAABAhEhAxIxE0EEMlFhInGRofAUgbHhQvEFwdH/2gAMAwEAAhEDEQA/APIV1Ko1GupV12pk6HLqZNRgalGnQCZNTKNQJqVTp1IVxCF08HUKnTwdUUxXAcV0gNIHXdbAVYtdGlpaHAToOnTqO7Su1lMO0k0hpgbXQ2jvBtHzrk65Olo7zbTs65OuTrl2l3B2jtcOuBtdJ1txqG65rp1ydCzUc1zSJ0w6Fho6dMOunTDoORqGNqJtStqE6Sw0MbUTalbUTaVyDRG2omGpTqNtLZqIzrmunS0jCSqNSDUSnUitpkwUTLqRdQhtSKdNZqJlOpVOoQdPB0bDQQp1IDoYHTlOipgcQiddB1DfrobTdQGwnu0p1DOu3aPUNsJMa5pt2ldobjUO0tNnXZ1rDR0a7Om6U6241HZ1GaomJzp2jKW3oWEmm5qnIa8hYjmI8Yxmc5EZlqam0aMbBNKdcnXNNuNQ6dcOmk64TptwKOk6bdpHTToWajpbTCddOmnQs1I42om1IdRtoGsjbUbalbUZ0GjWRNqM6lYajYaVoxC2lrraWlCJG+upVYe+pzs6cT6jHx8v+eih0XHLDEiQAT+pxqSmw0ABxqRHHvo+j0GRJYj7hf7N9dPo9BJBMkQQMhfP2bTdU1ASPOn+oPfR1LoBJIDMI89sffDa6Ph4sxFxx5hePf5tHrKgbWBq+nhtG7foJki849wIP6NOkOjVSYVC3/KVP9SNMtSLDTBAdPDajrIUYq4tIwQca4DmJzp00Cya7Sv00CDn9NQVXgm0QMf3/wA9Z8A3BN+nA6r2rmRxz4nUprCD9tBSNuDZ0p1X09x7zommWfCZJ/376NhTTJ50rhqGsSshsEc6i/ah7z9p0NwQ6gAzKD5Ma1O06IW7iKtyi221jCgSZSziB5H9tZXptxqLCNgzNpxGvStx1erSqGr+0hnqABqiIIl0AtjIkQPsRrl155qykEee9VoLTqsizAjkzyAf76DLaK+Iap9eqxV7ZHda1vAHPGq01PaD+Y106btInLDJp0idC/tAnOPz1Ian+/009gwS6RGm05bAEzptd7DDYPtzoNmHEaaRo/p+1Vyl0wTnx5+3tqTr21p0yopgiZJzPtGk6maDWLKojTSuuk6YTp8i4GsNRnT2Mc6SUixgZOi2YgY6jbU1amQYI1C50lmIzrunLSY8An8tLQtGPZuq9O6VQS80g8mIFbOQTPPuI/PUu/2HT1otVpqHIS8L+0MJAExg+2vQ+sU1TbvUpgSon8hzoP4S6km6RpIuUxAPIIkGNefFy4Z0Oqsw/Rdt0+tRWoUtJmV9eoYIJHv9j+eiOk7TY1FJZIIPAq1vIn31qfhz4hp169ag9qvTJthvmAJk58xbj66F2Hxcn/mVTZ1GQIJFN5glgFMGTH8Q/IapmiT5KzZdM2LXXJwxAC1K8wD57tB9Lobd9zXo1No6pTj06gbdEVAQCczE90QPY60W6+MKdLqQ2rvT9JlWGkSGYGATMRMfrrnVfjFaPUaVC5DQZRewE2s1wHcDAEhZ9s6DZlZSdO2lBtzXpVNpUWmlvpuDu++QCfMYnx7HVhtelbYs4O3qiCbYG74nEmYOjt58WJT6gKRYNQZFyqkhXLMDLAERFpgxGfpoyn18ftbD1U9CAoW1rryAbrgkW8rzyT7a37myeVf+IXRaAKNTptSd1aQxeWKHB758Rx751kOgbNW3FJXUut4uWcFQZaf/AKzxr1z/AMUNzSq00FMBrWZmJkAAqCQJHcSVgAedefL0r9ldXrsgp3nwQ3aBESuQRUViAcgHyNZ6m2JSMU2LrvT1Sq606aoiuIBMkBlkCZzGPHnWb3dwYgITnxJH9NehdY6rT3guwrhJCKxFKV5lTPdaSJn7HWfqdPqAXClcv0xGfpGjDVpZGlp2Zb9nrH/23/6W139jrn/23/6D/lrbbPIICuhjiTnn+KfY+dEUVgGQwMnkj8+F0XrirSMEu03H8D/9P+mnrs9zMhHkeQsf21vgwCkwSIybm/toNWprgUj3GAIqCcHgYnA0nXHWiY2t0/cubmRieJIGuL0uupEUyDyMCdbe8fL6DSINsNjnwX/3Ou+tAL+kxCSC0cWzIy3+51uubolX0MMAb0CsF8kWn7xkecatF31toKwW9pj6EYkiPMRqWipvB9KJBZZCmYgSMn+IZ1Ybyq9yVHVr5w0rIMCDIGcalLUt2UUKRSddoO1CpCLDBbWn5u9Zye3GfPjWPPRqv/xjieV49+ePrr1J2rsPTgsnIUkWnnxb9NV421T/AOOmP3npcCA0kfwxGDow1nFULLTUjzwdGreEic4ZeP141JR6DWaJUwTzKkfyM/pr0B+n1ASIpgioKRxwT5OOOf0OiafSKlrYX93IeB7OVx+mqLxDEeijHU/g+pz6yDjy4+34ftoul8B1GGdxTHuCX94/g+2rxUF9pWos1QIIZZZbY/LAxwc++rSkwBYENcDTAADcsxYcf8k/bW60rBsVGa2nwFXVxZWpEzhSXP2GEHtpm8+Ady9QXVadxUsok/LBb29s61FKu5hqdOrOCpCsIhC32mHI+5H01GU3BPbTcmLZNvy4WMni0kR/hI0OtIRxRj+r/AW426gvVTJIxcTI5/D4jVFuekuv4pn/AGfA16DvtruquGpVGgkzI85bMxwxOq2t8LVqlNqjGnTsDGx37iFtkrH17fvpoa8rqzbY0ZjZfCm4rqXRcTHzKfv5x+ejafwXvB4YH6FP/wCtbjbu+1p0NqyoGWqajxLlyDJBMjt/yHtmfdfEUndNCi9BTWFMUcHI7u5sz44GhLXk3yZQ9jzut8EbyeHI95H5fi0qH/h9uWB7Wn2gf569D3fWj6e3pKioykF2zNUAZHPbI++r6v1VGUWUlpF3XliSUSC4EDBIHP10nXZtr9DyD/8AAt0vhx/v76WvRerVWrOTTqIgYllAUmF4GZ1zSvxEhthja3U6lSkafrVUVTJUVGIYEQZk5ER+mq/pdZKdafVZbe4G7DcSD7SpYeeNerbr/wAOeno9hNUOwIBLsALgRJyB5j6kxrz/AHHwglE27i9CKgp/MTcSJBxEAwR+mqOog3WTVt9Tobxafp0gp5cKAwke4H2/XU3xD1L9mrUgFSxj3mMjI4I+k62nV+j7Pa7ahVqbOjuHNiMWABBtgtlT5AHjnVt1yhtU2f7VS21B4CkXU1EKxA5AnE6DSDvPNPiDrhoek1NlhjLfUc4/Q/ror4q6u6rQfasWvywVbpWAfb8se+trtuqRsKu4RaQqU5IBgqBIZRAIPyNH5asX+Iw3TP2lHprUCAkdsXKReoBPmDA+o0qSDuZhuqb9gKbpRruHThab9pJBkwpmBIj6/oPvBuxWoNRo12QdzqEYAgkYOOYnWz6n8Rh+mCrSrqK8JNtpYsGAqC2DkiTxqo3fxJUbbIafqLVIBNqsGkCGmPBJnSSnGLQ8YzksEHxj0iq9FrUZFADMWgEKpk4mfYfnrKdb39Nen0Vr0w9RqjMOZj+K72AhY+nsNep9e6zSr7RlAa+pTKEWspW4Q3I8c68d+MOnqrBFpugUC27llMkMR7mJ+2i5R4WUFKSTbWSHo9Woy20OHmRgt7EQOJEifaPfV103q1QiE9PuEGmRaJDMDYfExd7d2ONYfZ7l6LdjEHGB55gE/mdG7FnZjZlVF1siRJEge8TEDVWlVoCbbyembTe03DI6elUsAAP8SqxP6m3TadDtLEYEn+/jVV0DqIqxTqAVBJIP4gbSq5+hAP5a29L4fJSFgT5aTHb7ZnI4xjXHqayi6Lxgqtme6htw9I+mBNjCJJzc1mSZytp586G6ht71plFUMlR28fLaVTmQTI41rNt8PW0grW3KoUsPcAgkYwODH313cdODCkMrbGRP7w+J+hj+eubU8XGN+xSEItLJn9rTVdyarLcnpenaq5JDEg2xEHA02jRA2u5ox/xXZg8YphzOZzIjx76069O/fioAA9sRHZGAcczOo9n00BHphYV275Ihj/UA/T20n6xPj3D04+voUrO5fbW0gbVsgsB6lxp5HtBUf9XjTut7Ld1TtldKKMakE+oYcMCQGjgBUYGCeRq+o7YeosibVIE5gC3A/l+g0D8SOhq7dXRGLWgEibT6tMY9u0txq2n4hPkWWnlURbXo1dHFxpFKlRIUXEr6as2DxB8/loxOk830lWX9SbrpaSZMx/Ef11bu62O9VgERjBmAq24nONZ7rHV9tTOawAPykXNByCCQMH6HQn4mafwxsSEYvkA3e1JqzcFDVyWn8JXiofcZMD66GpioUfva5jNgEmpksSTHvn7kaLr9S2Zx6szkQGPJz4Ec+f56uF39FVuUBiKRUQJyY8flqa8TO0mqstLTjWMmd6b1Pe06vrbhAyBmZ1utLBy4UJzKqW4/w+NG7L4trkNTpUl7ma0lyLFKmZAXlSQf099Kp8QlArFQwtZbTcB3gGIIIIGc/wAs6F23WSFLJT7pOAxImRiVETjx767NTVlDykIaKkslnvt71IUzKILgR5MXKoPzNEhlP6nnnVP0PdbirWPqO1MCWLql0QS3BMASD+vnVpu+t1rC1RID2rNjgqGPdIJ5AmOOBoDd16q1alVBUa4XsLlBl8EhVBIULOT4P10kNSclboz0Y8UBfEK1KNQqtas6e7FA3lCICzwoxyZHvrN9V3LQFLVbsjLOSoJYm4wQ0FpC/wAUkxq86uKldlbwzG1w095MgXfb8JzjxpbT4bcs1SqwemrQxkyGY8i2ZJ8yPf6HTqbu7D00lwW9HrHTvUW5DbTpALWak1zFcGDbPmfzOm0f/KqioJpqXaSDckHjJkAH2k6bQr0wpFqhJK+oyiZtOQxWRkGfv40Tsfhvbs3eWZmHal1syQBMfcalLXUXx9BX4bvZLt+mbGvXLUqis1McioSB+EYuiPGtFW6DtJBd++mluKhUANIJgH68/bWM6n8MpSJWqFugWKpEmT5Pnn7xrOfEXSNxtgxdaQCkJyGiYYKB9AwJ8QRrp05J3jj7EZ6Tj3PQdx07YbcllYsVimR6jOQILCROONLXkmy3yXH1vVAIJmiqXTPkEgW8/aB76Wn2JiV7m33vUd9vDkogDXBlp22jMBndiIz9M6Zu+l7rdVQa7kt2rIFNQYMAmAZOefOj+ndUovRZkUSjQVJKlp5JvqEEGTMnmdH9D66ai1YDKVUuhJQXleRNuDNvvzrjl4u013T+x2dCs1/sqfivZ1024/aXqVqSgELcRIu5IhTgkeONVfRN8lehVpkVVpUgHZA5qC3zCsRMBeDjWt6d1EbirZX70tnJLrkZEuP4ft7aua9XZ0wlgpUgWtIIUXAg+f8AmAGff7aWc5tuvuw+Wk19EYnovTtrUoVqqKzMD3U/ltFhi0G4EmD3R9I0F09q9Ra4Wl6YCF6U0yASviTgmI8DWpbqvpOjPVRqa1GHaEANNwvpk2qMhiM8EA8nRrfFlH0ipDVBdgkZhmYjxwoWJ9tJubu2MrXCMB0jpu5rpXLT6yoHpNCThu4ADHBGSPOrvpfw9vKu2dKjuKlysGvKtaRBXABjBOq74aprtHavTMPaRDAEWtkAxE5WcHOBHnWm3/xEWwWSGUhrArpg8c5BkRHk/fST1Oa+yH2zD+mfDr0tsVqtLqSZJLSOYJMn31531vYUjUL0qwq0y4KAcKr8AmZnxwePrnQL1tipCVGVIyFCqMKoIJI8YwI/OdUlatTwQII+ULPbEg5/TPIz7DR09Ta3S5D0pPzMztHooK/xCQCBIMGAYmc8n8hqen09gb4CkpwDw2JxgqYx7ZORq22wpupMEtHgQIK8kjzMmMcHT9vWCKQAsgDwckkkyRwCpx94Pvqr1pPAy0ooj6JtGpVgfBJAUi2Zkfi+XwZE69W2XW6BMRBH+EHIxiJ9+deYruDYFuaYBuAgK12CATk5A5P14gFPvzd3XAgAdxaBImQfsIhuc5xnm1N8nyaWlGSo1p+JFoJLhnNRmZcgABW9PMnHyz+f31XD4lGCJ4GHutUpA7bRwZ5+h1U1Kq9iK2YNwJJks5MqTPsM4+2dDMCs3E2mAsnuzgcEeB4HOTPlZaUGqaDHTSyaDZddenaAt4ibmaXjBaRyYJiSPI5nRFP4iDuy2iLcj6zBGRxB541kXqXMBOQDHhhnzEDnyAPrOpNozRiVm4AQRdwTJJjAwScSdTn4aEsv+WhtqNPQ6x3mapNzEALg8CQO0CBGqXqlUkhqVWpYxLhS3NuSZug8+05j7Vtd7QCMhgJIMhcyBnjA4PsRyMLbVnUukN6kDAM2G76fSQJnXTpRceBZJBm/2aipkOoiSvzBpaB7GDnk41Fu9kssLIIxIdmDEDybiQYHtiPGptttqiwp7XknLEMZOMnIH0B8mYjEHUtk4tdZhoAGQsZkR9LsHXZCEmrsjKUYjtgu3A/f024MQsoYAtMswJiDiBxn21LuOoKMQQLZU5lQQzZUHECMSeBxpvR9mrxdISbWBuBmMfSM8R/pYfFPRqVKPTYFQO4pOBcOefov6ffUZRuTsaMliu5n/wBu/ecg4LZUEKSOCCfCgZzydRJ1zc0lVdq3oqBBQmeGyxViYJmJAEkHECdO3O0cTAJJyyRHntBMHOQPv+WubbpiOGasUpLYzUsgG4FrAeZN4PtjVdJXwLqV3K8/EDvS9FwfTUk9gUyYNxgRx3f7jUr9WWp3eoiHyGpU4PESLSDH6jTQuFQq17MwtwVg2stuOCPH+HQu66eGyFA4wSbyDmTgGCDjGI441XdG8oTa6wy++HhY5scVFIucKqzABJIUZuBtgrEXHVxu9kQSPUZQapNpaFgU8kiQPxCP9jXny9NyDTYgTysg+88SAB5j299Wmy3e6pg+k9yjMMqVeY8OCThft9o1KUM3GQ6brMTRpuKlF3VAWDFIsyLWgkkAe5Jz7j76tv24qgFVRNOWUStS0pbZmCREAnzjzGsOm4qrFRKhFUklmEISRzxHEAccRo7YdQqViWq0y6qjXTPztGSYgHk/99T27c2M89i93u63FR71YVTarsqlwMQR3eGm0YjiPfQu93aPQRDcHNRnZmY5dQbs8LJEfYe+gRSqANSj071JYMDDARwJ94499VA6hWSpc6ExlS01CMW4jkEE/n5nTx3dvn8xZRiiw6d0UspIaZJa5S0GTByTnga5oYdbdC4J/GYyAB7geIBJ4+g0tJPrN2h4dNKgWnvmF5oiymwQHKgvbByDI+cEkcDEaM23U2KJSZZJVmQAMCofJtK4MTPkcjE6q9lQSZWoVEwABeWE47ZAGZBJIwAcyINXpJghi80oALrBFxJMkxbi0xnXR+ncuxz/AKiMXyWG13VVKRZy1ik3ByhtF3+IQJg+JiPvoP8AanaAW7IkKrSFElFlsjAHnOSPYDa9Z6HtqGzHqVJqE/M2bmMhQFPK3MD9p1ij1SkC6qIpqcoAHZ5gEhlgmQHMGflHE65V8WUrOlTTCt4D6YS48lkBa1vl5Cqe4GJH+5am6UKsEm6CPLXZMCRBGfp48arP/N19SRABgEweCbgIA+kRke494am+pgYLv5FwVRddkGRM4Atifrpuk2qYeok8Gl6d1WnTQsEuK1DN4/CeCBnEggj8/qE27YMadNRBgqEBCiDjEnz9ceDGsvT39S1lVgFGLzN0nhQxOAQDnzqahuTdbTPuIIkFcqZBknuxhv11nogWoXgqCLRIZwcAyWgnB4kYMSB7YOpFrAKQC2JUiUniX7eYgT/9dVO8yotbPLhrmn+HJ5mbecQfyFDGoSzcEjuI7hdgCcx25M54n6r0/cbeWg6kggqMQJIAkFoyBAg59/bJjT+n7xYFloqBzghRAzJkjjPMyJPHJq/2gSowBgEuwg2jHuI/WCNStuQxiBcFUBpCkH5oxJyTEnJ7udHpr0ApB+73Q9aqiKDTDtYQDkZZB7gi6DJn6ZgjmtVZgSxBAls2mCSCMzwvv7+8TDQr3MQUaTMYMfLHEYIiCf8ACPpqehWZrXdnsYmJZe+XkGWxgENP3HvrVXYydl0leFpv+7qmbXUqQ4CgAQTMkg8+488akCmoWIe1bhakSYPIkRMSDzMD66H6WSqufFvgdr2jx24tIOSIJA8QNS19+aVT1aclAwR6bSSxFo9uSPlMfXgNrngk50O8KyVqJLQrE1FIQk8AoAAcdwEAHj9edQsgRijrCqHY9pLAEZwrQpNojGQ3JGr/AHm6etTBoHsPngkqYM8ZBBn66ruq1vVClkPqgWs4FysJyPB+v8sjXXPR01G1qJv0JqbbqgCo4QqhZCI89ytKeSH7cTyYn205ntp3XKyzaxESSZYGZIIJnI/h1Gu0IgsRUCyAAHHuRHtBM8AmBqPaKgMBZJObsk8EA+OQD/PnVtH/AI/U1c9hNTXjBZDdxvZ+4FpgyQSM4gSPoBjGfY3eh5uqoWuFwK5ABHIgZHiR4nQ1Ppkk/vXu5We4LLAkZM+PHvrY7T4h26+ntq9NlJUWkpKN3WyI4k+f56Gr4bU0nUuF6Mj14yipRRma++Rgp8GBE2gGIMn2F/v9NVm53PqFiWWFbtJlS8MVUAGCCQOIxrZfFHTKFGi9YDMCAWkElgPuYunWDFAuJQllYmblUCcXRcTOYMyDgai4ObuKsfTnFYIhtO2C7A9uT83cASOc+eMj6ZnoSoqghQCxaWAAJhDi2f4XYTAwQfaDqfTtxUkOrWc3AoeTHyqZwFGBzOgqdUUs16bCMCwEj8SntA+YDyDIDSOSdaOnO6lj5lXKNYyAtTJLFGgERJJIKhCFAK5BaPoMASI06ntyagW5lt7SygnK9pJ4EwT49s41bDcbd7bayRGFYrPiBDAHEcEHIB8amp9PZoFt82yTBGDmBHEAGJJNvOrT0dWK3Va9VkVSg8FGqlbmCszhRELAUSPmI84jMfrOoqW5NMd5Yi08kRJnOfOfA8D5tairTCbC49tQ1CsqltysxUBmjxDkTMSOBGsnuNpaxNSVmSDJLA5yE4meQD7nUVTeRk3VolbegKCFmCCv4RA45HP9iQNd/ayHF6Wg4MsxiVBb65AmPZjzqvYuLiwuABkMT5kGe4GAQf8AWdS9NUrNUXEDtLmnegmQUttKqTAyeI1Tpx7i72Po9RYEkF6YAtwzARPHNwH9f6S9V3Xr1KdS0U2phKapn01siO45ZyQzSffk50M/Xb1/4doX/iW+YLRA+W2IMgTPjUm76muE7lMgoWH7yTDAsbVvwszHHvzq/TS8pz9S/MU+49QVDdJ98qRPn3B9pGlp+5qA4ZRWURBLQe8X5zn5uPBxpaO1A6j7Gm6Xu9lekU3eoxkXSRcRJmTHM++m1fjiqVqIEpBKhJ7Yyoa2SbhJKlRwD2n3xhErzcWE3fNxgk3RIHOPP2+mpKdMEIATEm7loMduB4gxgnn6aZ+4F7Gm+IeuVtwEeo9O7BKhgbSFggi2FFs4z5nnNDVrQwUyCuO2JEgMPBwY/L9dRpUtdBkG4ZxPEZA598+2Y06g6m9Se5cUwVDI4hgSWkgQIz7Dj2nGG0q5WGJWjKgFfmky/BBEmJyCeQAcag2rM7KFZTOR2hZz7CM5P0x9tQ0dswM3KJyO3BgQwPMRH8idGPSlpUAOf3ZpjikLlyWP4SoyZEBvvB4BlnVepBUICHEDAAkdxXtkRkCTzOfOk1QrRVwA1wkwYEAkSRA4AP2IHudRMHp/u85HcCZCkEQZHmVUzzjV58OdCV6bVCGaihtdiJC+ZK8BfvpWkshUuV+Iq6lZqS02rKwFSnfTzIIvKypn6ER99M33VVMEXsoUCSYYBe1Y7YiOR9uY16i+929fbUtvt6TV3pdq2iSB9SBCiT5OgfiT4OoU0puaxvYCUwSxDhWtAmQCw+uNM9izRPfLi8mE2m9Qpezm9pPAcSbe0iBAZgT9J4PJNNRGOLmc5Pp90XAQM8MCSPJyBnnQ2531JKgApAqqNIZCQGyJZQw9wOfpnUHT9yFFNroNMF7l7ZKOGzIy1sACQMg+MzcbzRdS9ywr181CskgQouklb2WQDBkA+8cnjGohWpqkFybQYiPBHZBlSJ8QOTziBdqwKVX7SQgFRGuDlmdQbbeIJBg8R5OnbarNRSVK/hYAlAyyxiQZJtAOPHg+V28hUrLGkMfitMgMim57z5OIAKueRN2pV3dsNUYxkBoJloF0E4AHZxmCImcDM9SsbFFoUK8jhQ5gGFM/ibzknOmbmu4F8AqELCB2sGciQG/D3D7RjIgJs9R95qfh/qjbZg9YFtvWEg4ChjGYAP0B8+TMa0nTRU3lr0NqadAz+/rMqzEjtpiXIuAEm33zrz61FIFKoqoXNhqhXamO0gkKuIxgrEjzmPUPhj44SolldfSZVBVlE06i4C2x8pyO38x5iXQ0m98v/CWpOa8hXdT6Tb2u7Uj9Ap/kOR9jqo3XSU5vepxyIIj2IjB9vfWv6zu/VZVaxUyySpZjAk93AkfhHMHVXVoiIws+c2/9/wCmvW8Jq6bh8H2J1J5kZpxXpqSlMEci1jccxBLGI+oI4/LViOoVnqU6QoVKlNnNQ3qp9MBVs7x2r3XcGSB51b7baOQS4uP4VB7QBwAp8/fVX0/dbpw7OBtyrTZUEwsQsQYPInIyDzri1NRSm96aXv8A9FHGktrL7quzHogKqtVVQoDu/pkXFiuZHn5iASABI8Yrd0DS3FtO2iDylRlHtBAPvmIxprdbqbdGpGuKrm5g8BWUtPJLMCA2eODwNU273FVwg3a3IHNNSSi1FKyGIqC64SpmZBxwYOrrU04V08EOlK25Gh+IN5W2wCxTuImbw7YjBRcqCJz3HjjjWfXrlUm4gOZBH8SAYbiPvBBwc8aTDb0UpsWNYsivaOxFDAlQxFzXED5RH/NrnUZqL6nprTZYpoiJKGZYkkm41DjHdA8k6XU1JTVSd/x9CsFt4QPXoI4gxKhiWwEMtCXHMAnJ/pGiem1qVBqVVEqKLgSbxDBSoIWALjBMnPkRqv2dU2kKSGZZM/URLEmYgn+8jTqe5FR1+XMhlMLDNhoJiefJgnnUtrQ1pmw638Q0CXpo37uowLF2WogW1SnJMmZJU8eOI1WdU6Swp3KxqKT/AMRbYwIIaBI5gqf01lq7iVUKGVWyvzXNgTkCFgeB7xq96T1D0hUQIBef3hBIeRgD2AnnHk50I6DdbPpgG9RWSv324LlbmUOIAJU9wUKABGMrInnA8mdbDoFehUpBTUWlVAiKQtQgFmHbJAyTJmSZ9xqrfcrU4QXqCbwCYxliOMe8qP1Gs6zkG0BnA/G2BcSDcJ+UiBgmNNqaDfwtUaGqllMN69uaQpVodqla+0QkL6asBLcQGWQPsedab4V+Bqj0F3Fe66pDmixyQPkDSJiCOwk8fplgqtmuQUYwLgbC0GSSpPnuzyBzGr/4d+Lt/wCsKNOrS3dNTBuXIVRMqVgiVBi6fbV45VIhLDtgPx8hoGlQSgguBqRTTIC9sELEc+50tVXxj1lqu7asyBktCKFYEDz4+5/040tVSVEm2Zao6hVAxgTJ9yc+2D9hnRBWGALAzlBAOPwr/I/y0qNECmCR3gCFJNpWe4zgcZ8+fbUlCqfTIFRbpNQEoS007TAcmBMkceBMSNQZ0r3JtsrVFsAinUfggXXgR/Cee0QMy2Dkx2hSSkL2Wq70zAi30wViJHINwtOcyYg6J2+6AKK6VWo1GBZB7ogUtTPMrIOADxqNKamk/YjdxteoQXJm5RAXi1O7IksDnxPLdFFVFmlXbMLXhbSTCKAAzAWhWBBPDyDABt+uoukqGdlPqJNNmUjmpItcNeY7TGFngffVad5QakaY25RrpNYHuFMiHweRkAiYEyNToCjrYs2qrol0kLAuUYmAWEiQSMZONDa1j+TbryF7SiCi03dbwLpPhVAgnumYAGcce4OtZT+NmoUDSpotNyRM2THAxJy1p+lpJmdYTd7wg7UEBnURUpvMCypOSMhSpmZJxq26lsxVLpTd2plUZHqKVIguAZF0qyr8wBGRI50lNSTfuH4ZppLg0W6+Jatf9ppAikD6XpqCsygVmKwALZYMZgiBBMRrCU+suzgkNKklnUjt/eliyYlYEx9ST73V37TVZntgDtQ8EJDG0T+RjP09tWOwED0wl0hmPAObTcYntwvvH9buO1O8kY1J4wMO4VfXFZ3kuppxBvlzcWEcw0+0jjXUooVchUBS6VJ7VwwMkGTEoRzn9dSAUmDhrWAX1FBhXuIwSV+UCOI8ifryVpqGdSWe4mmQCoIFqAHNw4JMcEAe5KyHjkm6XuVRal5lxlJuMsuMgSBMAk8yZzGiDs3zVqqyo96i0hZZAUYewYMfpiNB7HaUkRHqVHP/ABFAkLOIQBe5oDF7jxNvvp+06pVqUl271FNFSyqpUkN85LTaWPzRyCMRzqbTbuP7/wBYCp9mT7rYEhTVqBRb2ob1ZHYm5DeO2LD+h/MXco7oUIqXJ8xAJKq0dn+IGJzwT+s+32tauGQ2kMIZ6jEd1hbDmRd8px9sZ0R0Gndmu3/p0+Z2KqBBWmADF5yVwMwRwADpm6DV/Ii2Y9KuxuJQKJLCWlgoJb+HJb/9fvp2y3i+lRWqtSgilQzKGMfv5lZ4gXT5Jn3EEVuoAulRqVlOiWpuG771qM3zsc4ZCQSZiIPnUnUd9UqbkmmVrd3qNfTUM6KlztUwe0CIUngAZ8py7aDwsDdvvKotHrV6IuMMKjsjCBE3tESDzJkj20btfjqvRe3c0xWQYvAtYibZn5Tkca5s94wdq9NaU0gBZZFqK72heLRa0xkGUBEA6rdxvq9KgVVStEhadS5VKQymogwsqQGEjwSPpraWrJOommklZ6VtPiWk9BqtJajMpAKkWEEifm4iB4k8DyNUe+qbjcNJSswqU1MK1NQCCxxAJCA2XBjPiRrI198gZTRqMkhCkEW3u4JBBOABieMcjV8vXN4TUUKHAm401DUqYgSJGIAMYOcal4qevKtqX74Ght9Svf8AdI9KpAVwJCqYfIi262MNIgHMTjGh1r01qQwWr3zDX5Ab2BGQQoI8wfcHRXWt1S3TU6dF3qW0wpcoCVk3i61SxKnBbwAcck0293ItRK6i0IzUyvEkmZzz2jjH0GtCF49eew85UrDAKdWqVVHDNdYkgCRwBOMkRHsYnzqHebhlAps5DDm73ViCHnKxbxE8c+INnsRTIq1FuUMyj95ghQwYCzuEZIOASONSUCVKujhhVLfMwggMtxa8ktGGMjxIMzqypMlTaCtnNRb4Pp0zggYUmJE5MABfoOdDFLCrOyFC5bAweTxAmASfbPOBqShvgsCqIBLjsOENpCgrwB3BsSf6aFffj8NoBa220mSIheZIg/c/pp07JywD1avcyU1cuvcADOLZn6rGfrGretQoimKhrWufwOIJJcjscciASZH5jQjNcFVSAzzlS5NMEqokERMLz9s+9Zudvj027TTUz2k98kQfaSY/KffR2ps25o0vwsagL21A1N5DLKlikSMciTyPpmdEb/qqpcFIYgZ8oo8z4/LjWKphgAPlKkRngR3GR5xojc9ReopUk4ALHHdBkloPcePMT4nVkvUg2WtVC1opfvKjNlIJJIUEGwC62GIwPeB7hO6hrTyuGkWXWYgEZDYIg4E50NXWCpmMX2m4QV45zM/z/LQyM1Z2Ly1RmLTOSxz4Ec50u3A26nQd1HdTALOqDCeSoGLeQIx4x7aWgtxQquzK8XC2biB4xEkDzP56WikkqsDbb4J6QwC/at0SZEKWI/CbjMSY+h86J6Z08OIpXkJDGpIUT5kkSv4TgH20R1Tpqen2fumUSMEytzKATMrgBhd7+5wHsalRACCwlWt8qAoYkEZkE+/uY1zOVxtM61GpVImqbN6xFIMzEVCzMcqVcMTGJLG0nGWHjEF286O611BNOoVAtK3EtACwLouKwO0jzwQI1a9JqNXcik37PThCyk2WxFxJgk5g4j31FvNk+33VS8JU9MBkKg1EItlTHDIWw055OYym6SdDbYlLWay8vRZWLfuyXPYLZUATxaR/saZ0PegI7Nm0SDbMTIIJHjmF94zqF9wjtUZhcSZWMYunx9xAH+mi+iberWJNl37tmHsqqTOB+OJIu++bRq9VF2Ru5Kvz5hC0qlIOpHqM0ElYuiRHJksROMiAPedLqO3ZQyPVUPTUIrSTdCk2hoyYYeBz9dC/thWmoCoVpsTmW+bmPEsJEngARGNdfqTjbopZXpyKkMqsAebJIu5XImMfbS07Daog3vTArAC0Kg7TJmpwZX6ww85/UiOhUZF9Sn5DX3ARE9sA+TBOOIPtqw9Va19RbvUJLjtJWmtoAEfiuKj7fliDdorUabIhWwQ5Ju9RgAxMTgGOBgTGnjK8SJtU7iOULMSSy0wVtlTdAIJwe1YJgZyOBri4JZzcQRE9wF5DEE8QApEk+2NCVt6GsdaYEMxxj8IjzgRp/Rha9NyAQWLWkEiMQT75H/fRSwByyXR6dXNO9qde3OWBNN+SZHJAybvzONV209EUhczFlK2kAQQZuxAJxbkzMH76+i//AMfQ7WnRqV3ZRBUkoJb5lyQSTOcmT9dfO262UmsAbbXmGnN7BRGPubfbjTONCKe4P3VVmqBVhSpFi2i08rIk2XI0nJGc+Nc6iKjLTpVKyipSQWgFAosfI8Ge3gSTGdUdNmqxEAFZA8krEiBGbjIj+Lg6Kr2qtMShe8o6tgiVNpuBItHP5CdI41hFFK+SPdmoyencCjNJGRLLET5ggAeMj35O3VYOtJqNNaRJN8sWOAe03AmIQ+SCSBjQNPqTBgYiWWQZGabDIhoOSwIOI0Vu+oU6jVpRVaqUDMoCMsEsXETN5ZgceFmPGrsa1dpllvNrYSC9r1KzP6i/K6YFKacYAYQwxEeckAb6u6UhTrFrZwpyovYG6QIgkI3sTI9zqup96s14QhlEGIBm1oIiBAmI8HjGrChuUa9cqA0FTc0qAsmLgcFTmTJ0m1opuUvYsug9Fp1HU1WIpqYCQQCQsc4I5yeT7jWo+HegVaex3llYgpWRyLQYFJT6jRySbiR72L76ylPqwplAhFQKpD9pW/vJDfMYYBhB44+urmh8TWUuyAlxYtmWBjtcTBjIiPP6tGLnGlhizpAfW+v7bcU0dKbrUNdVlioFUBVvqVYJhpPjENGY0F1FSjKKtJhTpjuIUgxcSTMZkENx9o1WnqDsjUklKJqGqlIwEuIgmRnAAEca0fwr8RMY9RVAtCFs5gnJ+h8j6aD0a8qAtW6TYPulSjuEutq0EAcI1y3XAuqgMBBNySQQO7yAYqt9Xp1atR7WCtFiKF7bmMAHyLhBhcD+ej+LdpSrVQ+3dWNNTcp+UgDusaRLR9YwADiNZLf01K06qAJTYFAgY3k01wzhj7icDMfXS6dNDzuwzdtTEVAC9oZmNltphgFYE8hyMz5Ee2h6lcTSUKocFmJBIILmSSTzHE/4frrlOpVp0JqFhcwdVZu0o633AD+IkGf+XGu7ipTfcUyabA1VTJuEMeSFAllMGRznBGnVcCyuk+OAl96y+oyXrIADHAqSAwMHgQg+nHvkQv6qKaZIVV7xxLECTgcYwPEc6O6oApfa10UGmAA65Y2kGVmbJF0gGDdxqn2+yIvCMWF6gL2gOCLgTJjBiJ0YrFiO7os+oVKbrRp0CwRsteVukMBIjPJb3wdQ7aqFlKzumO30+GtMyQcjAmB7g+NQUjSR3dwVIxaY7sqGgCCDk8e311B1FrXhCzKwEFuWHj+sY06zhCyfcJ7FM0yT3YuA+W3yD5uMAg5j7aFquPseJ9o4Gc+NT7W9UMk8wySBH5EcmBqLeMppoRGCRbnj3n8v56ZYwK+LIdruBJNQkz58zj6HwNLXdxSSBZIM5kj8hj2/vpaZxTEUmi+p7ulS3P7yKgMAqEDipItiDyODmfpp9Le0aNKqvpUyrCabllZ6Yn+Fzzx4nGqF94GQ3IAFJKuB3EmLZ+3cceT+of7V3fvC0RIGCSD4GdcUdG1n8+h3PWoveubmsCBEEKZgoB4vAtMFWJBK+dd2m9bboR+F0QsRiDm0kTMd784JAPtqo3W6T5gxLHkDBmQfbIx9CMZOpNl111BtMnzIVsCPJ7v4uD51TpvbQvVSnf8AZN03p/pgbhgrU4gAmfmlZYLJUgdw48RPGpa2/d70prFN1UYLMAqyR8xyRPJ99P6h1A1aFCiyrTpqgZSsAxlVLRMsQDySTdwNPY0i1MMBm21Uxbd8skznKzj+etbu2sgrFITdM/8ASvUaoOwhSBJaWiZNvgAk8REfaq3tQnC0gqx9zwCYybf9dFdV2p27vTbIFycljdPJE8QY/PjTDWNRBUdZCKFUT4kLJnkC4AfceBp4J8snNrgj3LVLRBW17UEWmI4xyufONSbygxpF4NtEhGIMA8CY8FiRmfB9tVu9QC22AT/iBM/YHHjxq5obymKFlS4uzQ6gARYCFMqskQw58qfzaqpoVO7TKnZbozaxIUgqCJH3yOZ4/M++rjbbMolAhwPVVjNs4kWz48NgHEeDrm06eta+WWlTQds8i+LYBOYVZyZmMydCbndPTWjFxKXIjRCkSYs/6p55M8625SltXYFNK2WlL4u3DUHp1GLi+mwJcllZFYAKJjM5P0xoPbwXJrO1K6kXVrSb2BBXkjJ5mcEj8xt2WAB9MKCGUuFABvNy5jnBjyI02sgupqO5ACRM/aDHGRj++nk7EiqYzbuDcrWhxIn8IA5+X+o+h0X1Ywm3H7sMYb1EMuMkQx5GPH+HVbWRVZQH5EtAiD5X6wQP00Wu9/CiixiskSLmExJzAzMf4dBrOB7xTDumbKjVH72soA9TET3FSQcHtwvJB/DjUKbUWipMA1UVQxFzKZGWGMWEEnGNVxp05N4KrBGOA0tx9eMY/noisQVViOwHBJPEnOMCJWQJOhVGuy1rukGnTLSpaoahJ7ynyrMhVjkQPBk6E321JJYMDCA2qSSYKqQfHkYmInmNVtZHYVShJpqfF1vPMNkYznPM8aO3G2ZO5Ub0wFZr2B/EIIyJnyBxOY0KobdfYL+E0p194tKtUNNWJDPNxIjCrOJJIEnE/pq7+KPhV9m4WfUovmlVjDR4YcXDggj/AC1iH7WJBHdGRx3ZI+2fPtrbdN+NKtbZvs69SmCMrUcAlrfZiYVwPP4h5mZzw77C5eLKB0CHvJLe05/7aSV5xwo5URP+uffGgtzWVJIIqN4PK/5n+n30HQUNfJ7vmHsciQf66q3jBPuX+/6hUCgKLQls/wATZ4PkyfH9dM2+6QSai/xL6YAUQyxwO6+4/SLR9dRiqKlIsxHqALbm3IqG78grAZ/LRnUHFYUaph3P/txkARyRnETnAu++otYLpuwTd1awsNUoFCRgzFyHEcyogEeDxo6hvmpN6KhXcMVapcSGvPbJBYEQZtHtxM6qeoV1emASexizCAG74m3kRAHjVj0HqFEtbUPppFxJMhipEAiRyIz7D66DjccoylUsMg3gUVYqsXchu4QMkkg/XB4PsdR1NzbYERgGX0mM4bKtOB839tQVdxLs9PgXQW5tuwfacj89d6VXcuhprctMhiDAVs4B8TGPyGjWAWLeAlwyEYkH6SSAsk5xOpWperWpoJWYRbmIFwhBmDAuHt40t0rs1ZturCmTe2ROZJgCMckYwNAK5Yqx5kT4mDk/npooDayq5CqCMymZAutuC9sg5kzE5Gi97sPTWkzpKPNrTFwBiRnGftoevX9O9QoAOOQyZAJAP6R5GiqNF6gcsIWil2T5IkAfcScaNvnsDauOWBVNuAxtJt8H/f565qfbVeQJ/npapkjgzztI/ONPoKJMiY/nB/lrmlpRlyTPSGDHM/bGnOQztChRMwP6TpaWlRRk9WpbKEBpxJxAgMAscDMat9h0r1tvVrXBSWChQsqsKWkZ57Y0tLU54Sr2HjnkE3NEuEdmmSZGckYu5j9Bp9VQGVTkIDE+fGffkmNLS0yFY74Y21OpvKKVEuRnJZeJtVo/pon4worR3NX0lCDBAAEDA8cRImPvpaWh/kD/ABBviOmiei1NbTUp+oTP8eSPGAeND7zdtWFO/hSRjHge8xpaWn7CPmgfeqVo0+5iHNQwTgWNav3wTomptwKdo4cA+ZkGJ5gnE8a5paz4QVyV2x2t7ohOGj8sa41O25QeC352513S01uxawWdPaiymzyxdGI4FpBUiMaCZi1Wwk2sUB/O2f5j+Q0tLSrLZSeKJlYLUbBKFgpQkwQQSJ+0D9Nd2HU3SqEEGWsBbJEtz99LS1qTQrdNBfWNqtKpQVeKlNXYcSWZx9+DEz/QaA6koNWoQABPA44/2dLS0ui7imzanLIKNMFWPkEfb5WP9tLeMAtIADIvJ8klmEfYBf5nS0tVE7HXq9wiFgxj3GQdOo12o1A9NiGmJweMHn3/AJaWloUEn6gC3psYlkMwAJIMSY551d774dp0tmlaSzFUaDEd4n740tLUZSaSr1Lxim5X6FH0mn6jIGJgkqR9FW7SpKFp0/IZTUPvioVAmPpP30tLTS81fncWPlv87Eu0c/vIZlCqYAP1t5Ixhjx76CprFv8Aix9sxpaWmXf87CvsWdYRSU5JuuzxkwR9saGpVLscSckE5/n+elpaaCxYJvNFzsKAVTIuz5n2Ht99d0tLU+S1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BE"/>
          </a:p>
        </p:txBody>
      </p:sp>
      <p:pic>
        <p:nvPicPr>
          <p:cNvPr id="6656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Click="0" advTm="5000">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1BA5DA5-8A56-45D7-AD55-75B7CC27F6FF}" type="slidenum">
              <a:rPr lang="nl-BE" smtClean="0"/>
              <a:pPr/>
              <a:t>38</a:t>
            </a:fld>
            <a:endParaRPr lang="nl-BE"/>
          </a:p>
        </p:txBody>
      </p:sp>
      <p:pic>
        <p:nvPicPr>
          <p:cNvPr id="67586" name="Picture 2"/>
          <p:cNvPicPr>
            <a:picLocks noChangeAspect="1" noChangeArrowheads="1"/>
          </p:cNvPicPr>
          <p:nvPr/>
        </p:nvPicPr>
        <p:blipFill>
          <a:blip r:embed="rId2" cstate="print"/>
          <a:srcRect/>
          <a:stretch>
            <a:fillRect/>
          </a:stretch>
        </p:blipFill>
        <p:spPr bwMode="auto">
          <a:xfrm>
            <a:off x="0" y="0"/>
            <a:ext cx="9196918" cy="6858000"/>
          </a:xfrm>
          <a:prstGeom prst="rect">
            <a:avLst/>
          </a:prstGeom>
          <a:noFill/>
          <a:ln w="9525">
            <a:noFill/>
            <a:miter lim="800000"/>
            <a:headEnd/>
            <a:tailEnd/>
          </a:ln>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1BA5DA5-8A56-45D7-AD55-75B7CC27F6FF}" type="slidenum">
              <a:rPr lang="nl-BE" smtClean="0"/>
              <a:pPr/>
              <a:t>39</a:t>
            </a:fld>
            <a:endParaRPr lang="nl-BE"/>
          </a:p>
        </p:txBody>
      </p:sp>
      <p:pic>
        <p:nvPicPr>
          <p:cNvPr id="68610" name="Picture 2"/>
          <p:cNvPicPr>
            <a:picLocks noChangeAspect="1" noChangeArrowheads="1"/>
          </p:cNvPicPr>
          <p:nvPr/>
        </p:nvPicPr>
        <p:blipFill>
          <a:blip r:embed="rId2" cstate="print"/>
          <a:srcRect/>
          <a:stretch>
            <a:fillRect/>
          </a:stretch>
        </p:blipFill>
        <p:spPr bwMode="auto">
          <a:xfrm>
            <a:off x="1" y="0"/>
            <a:ext cx="9144000" cy="6867527"/>
          </a:xfrm>
          <a:prstGeom prst="rect">
            <a:avLst/>
          </a:prstGeom>
          <a:noFill/>
          <a:ln w="9525">
            <a:noFill/>
            <a:miter lim="800000"/>
            <a:headEnd/>
            <a:tailEnd/>
          </a:ln>
        </p:spPr>
      </p:pic>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4</a:t>
            </a:fld>
            <a:endParaRPr lang="nl-BE"/>
          </a:p>
        </p:txBody>
      </p:sp>
      <p:pic>
        <p:nvPicPr>
          <p:cNvPr id="4097" name="Picture 1"/>
          <p:cNvPicPr>
            <a:picLocks noChangeAspect="1" noChangeArrowheads="1"/>
          </p:cNvPicPr>
          <p:nvPr/>
        </p:nvPicPr>
        <p:blipFill>
          <a:blip r:embed="rId3" cstate="print"/>
          <a:srcRect/>
          <a:stretch>
            <a:fillRect/>
          </a:stretch>
        </p:blipFill>
        <p:spPr bwMode="auto">
          <a:xfrm>
            <a:off x="683568" y="1484784"/>
            <a:ext cx="5184576" cy="4771059"/>
          </a:xfrm>
          <a:prstGeom prst="rect">
            <a:avLst/>
          </a:prstGeom>
          <a:noFill/>
          <a:ln w="9525">
            <a:noFill/>
            <a:miter lim="800000"/>
            <a:headEnd/>
            <a:tailEnd/>
          </a:ln>
        </p:spPr>
      </p:pic>
      <p:sp>
        <p:nvSpPr>
          <p:cNvPr id="6" name="Titel 1"/>
          <p:cNvSpPr>
            <a:spLocks noGrp="1"/>
          </p:cNvSpPr>
          <p:nvPr>
            <p:ph type="title"/>
          </p:nvPr>
        </p:nvSpPr>
        <p:spPr>
          <a:xfrm>
            <a:off x="683568" y="0"/>
            <a:ext cx="8229600" cy="1143000"/>
          </a:xfrm>
        </p:spPr>
        <p:txBody>
          <a:bodyPr>
            <a:normAutofit fontScale="90000"/>
          </a:bodyPr>
          <a:lstStyle/>
          <a:p>
            <a:pPr algn="ctr"/>
            <a:r>
              <a:rPr lang="nl-BE" dirty="0" smtClean="0"/>
              <a:t/>
            </a:r>
            <a:br>
              <a:rPr lang="nl-BE" dirty="0" smtClean="0"/>
            </a:br>
            <a:r>
              <a:rPr lang="nl-NL" sz="5400" b="1" dirty="0" smtClean="0"/>
              <a:t> </a:t>
            </a:r>
            <a:r>
              <a:rPr lang="nl-NL" sz="2700" b="1" dirty="0" smtClean="0"/>
              <a:t>TEWERKSTELLING IN DE LANDBOUW </a:t>
            </a:r>
            <a:r>
              <a:rPr lang="nl-BE" sz="5400" dirty="0" smtClean="0"/>
              <a:t/>
            </a:r>
            <a:br>
              <a:rPr lang="nl-BE" sz="5400" dirty="0" smtClean="0"/>
            </a:br>
            <a:r>
              <a:rPr lang="nl-NL" sz="2200" b="1" dirty="0" smtClean="0"/>
              <a:t>(% werkende bevolking) 2008</a:t>
            </a:r>
            <a:endParaRPr lang="nl-BE" sz="2200" dirty="0"/>
          </a:p>
        </p:txBody>
      </p:sp>
      <p:pic>
        <p:nvPicPr>
          <p:cNvPr id="4098" name="Picture 2"/>
          <p:cNvPicPr>
            <a:picLocks noChangeAspect="1" noChangeArrowheads="1"/>
          </p:cNvPicPr>
          <p:nvPr/>
        </p:nvPicPr>
        <p:blipFill>
          <a:blip r:embed="rId4" cstate="print"/>
          <a:srcRect/>
          <a:stretch>
            <a:fillRect/>
          </a:stretch>
        </p:blipFill>
        <p:spPr bwMode="auto">
          <a:xfrm>
            <a:off x="6300192" y="1628800"/>
            <a:ext cx="1219200" cy="1257300"/>
          </a:xfrm>
          <a:prstGeom prst="rect">
            <a:avLst/>
          </a:prstGeom>
          <a:noFill/>
          <a:ln w="9525">
            <a:noFill/>
            <a:miter lim="800000"/>
            <a:headEnd/>
            <a:tailEnd/>
          </a:ln>
        </p:spPr>
      </p:pic>
      <p:sp>
        <p:nvSpPr>
          <p:cNvPr id="4099" name="Text Box 3"/>
          <p:cNvSpPr txBox="1">
            <a:spLocks noChangeArrowheads="1"/>
          </p:cNvSpPr>
          <p:nvPr/>
        </p:nvSpPr>
        <p:spPr bwMode="auto">
          <a:xfrm>
            <a:off x="6228184" y="3789040"/>
            <a:ext cx="2736303" cy="864096"/>
          </a:xfrm>
          <a:prstGeom prst="rect">
            <a:avLst/>
          </a:prstGeom>
          <a:solidFill>
            <a:srgbClr val="FFFFFF"/>
          </a:solidFill>
          <a:ln w="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Bron: http://ec.europa.eu/agriculture/statistics/agricultural/2011/pdf/b0-1-2_en.pdf </a:t>
            </a:r>
            <a:r>
              <a:rPr kumimoji="0" lang="nl-NL" sz="900" b="0" i="0" u="none" strike="noStrike" cap="none" normalizeH="0" baseline="0" dirty="0" smtClean="0">
                <a:ln>
                  <a:noFill/>
                </a:ln>
                <a:solidFill>
                  <a:schemeClr val="tx1"/>
                </a:solidFill>
                <a:effectLst/>
                <a:latin typeface="Arial" pitchFamily="34" charset="0"/>
                <a:ea typeface="Arial" pitchFamily="34" charset="0"/>
                <a:cs typeface="Arial" pitchFamily="34" charset="0"/>
              </a:rPr>
              <a:t/>
            </a:r>
            <a:br>
              <a:rPr kumimoji="0" lang="nl-NL" sz="900" b="0" i="0" u="none" strike="noStrike" cap="none" normalizeH="0" baseline="0" dirty="0" smtClean="0">
                <a:ln>
                  <a:noFill/>
                </a:ln>
                <a:solidFill>
                  <a:schemeClr val="tx1"/>
                </a:solidFill>
                <a:effectLst/>
                <a:latin typeface="Arial" pitchFamily="34" charset="0"/>
                <a:ea typeface="Arial" pitchFamily="34" charset="0"/>
                <a:cs typeface="Arial" pitchFamily="34" charset="0"/>
              </a:rPr>
            </a:br>
            <a:r>
              <a:rPr kumimoji="0" lang="nl-NL"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en </a:t>
            </a:r>
            <a:r>
              <a:rPr kumimoji="0" lang="nl-NL" sz="9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www.nationmaster.com</a:t>
            </a:r>
            <a:r>
              <a:rPr kumimoji="0" lang="nl-NL"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kumimoji="0" lang="nl-NL" sz="9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ILO-cijfers</a:t>
            </a:r>
            <a:r>
              <a:rPr kumimoji="0" lang="nl-NL" sz="9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1BA5DA5-8A56-45D7-AD55-75B7CC27F6FF}" type="slidenum">
              <a:rPr lang="nl-BE" smtClean="0"/>
              <a:pPr/>
              <a:t>40</a:t>
            </a:fld>
            <a:endParaRPr lang="nl-BE"/>
          </a:p>
        </p:txBody>
      </p:sp>
      <p:pic>
        <p:nvPicPr>
          <p:cNvPr id="69634" name="Picture 2"/>
          <p:cNvPicPr>
            <a:picLocks noChangeAspect="1" noChangeArrowheads="1"/>
          </p:cNvPicPr>
          <p:nvPr/>
        </p:nvPicPr>
        <p:blipFill>
          <a:blip r:embed="rId2" cstate="print"/>
          <a:srcRect/>
          <a:stretch>
            <a:fillRect/>
          </a:stretch>
        </p:blipFill>
        <p:spPr bwMode="auto">
          <a:xfrm>
            <a:off x="0" y="0"/>
            <a:ext cx="917626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5</a:t>
            </a:fld>
            <a:endParaRPr lang="nl-BE"/>
          </a:p>
        </p:txBody>
      </p:sp>
      <p:pic>
        <p:nvPicPr>
          <p:cNvPr id="2049" name="Picture 1"/>
          <p:cNvPicPr>
            <a:picLocks noChangeAspect="1" noChangeArrowheads="1"/>
          </p:cNvPicPr>
          <p:nvPr/>
        </p:nvPicPr>
        <p:blipFill>
          <a:blip r:embed="rId3" cstate="print"/>
          <a:srcRect/>
          <a:stretch>
            <a:fillRect/>
          </a:stretch>
        </p:blipFill>
        <p:spPr bwMode="auto">
          <a:xfrm>
            <a:off x="828675" y="970359"/>
            <a:ext cx="7486650" cy="5915025"/>
          </a:xfrm>
          <a:prstGeom prst="rect">
            <a:avLst/>
          </a:prstGeom>
          <a:noFill/>
          <a:ln w="9525">
            <a:noFill/>
            <a:miter lim="800000"/>
            <a:headEnd/>
            <a:tailEnd/>
          </a:ln>
        </p:spPr>
      </p:pic>
      <p:sp>
        <p:nvSpPr>
          <p:cNvPr id="6" name="Titel 1"/>
          <p:cNvSpPr>
            <a:spLocks noGrp="1"/>
          </p:cNvSpPr>
          <p:nvPr>
            <p:ph type="title"/>
          </p:nvPr>
        </p:nvSpPr>
        <p:spPr>
          <a:xfrm>
            <a:off x="683568" y="188640"/>
            <a:ext cx="8229600" cy="1143000"/>
          </a:xfrm>
        </p:spPr>
        <p:txBody>
          <a:bodyPr>
            <a:normAutofit fontScale="90000"/>
          </a:bodyPr>
          <a:lstStyle/>
          <a:p>
            <a:pPr algn="ctr"/>
            <a:r>
              <a:rPr lang="nl-BE" dirty="0" smtClean="0"/>
              <a:t/>
            </a:r>
            <a:br>
              <a:rPr lang="nl-BE" dirty="0" smtClean="0"/>
            </a:br>
            <a:r>
              <a:rPr lang="nl-NL" sz="2700" b="1" dirty="0" smtClean="0"/>
              <a:t>Handelsbalans in enkele eurolanden</a:t>
            </a:r>
            <a:br>
              <a:rPr lang="nl-NL" sz="2700" b="1" dirty="0" smtClean="0"/>
            </a:br>
            <a:r>
              <a:rPr lang="nl-NL" sz="2000" dirty="0" smtClean="0"/>
              <a:t>miljarden € , 2011</a:t>
            </a:r>
            <a:r>
              <a:rPr lang="nl-BE" sz="2000" dirty="0" smtClean="0"/>
              <a:t/>
            </a:r>
            <a:br>
              <a:rPr lang="nl-BE" sz="2000" dirty="0" smtClean="0"/>
            </a:br>
            <a:endParaRPr lang="nl-BE" sz="2200" dirty="0"/>
          </a:p>
        </p:txBody>
      </p:sp>
      <p:pic>
        <p:nvPicPr>
          <p:cNvPr id="1026" name="Picture 2"/>
          <p:cNvPicPr>
            <a:picLocks noChangeAspect="1" noChangeArrowheads="1"/>
          </p:cNvPicPr>
          <p:nvPr/>
        </p:nvPicPr>
        <p:blipFill>
          <a:blip r:embed="rId4" cstate="print"/>
          <a:srcRect/>
          <a:stretch>
            <a:fillRect/>
          </a:stretch>
        </p:blipFill>
        <p:spPr bwMode="auto">
          <a:xfrm>
            <a:off x="1835696" y="1340396"/>
            <a:ext cx="6817246" cy="55176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6</a:t>
            </a:fld>
            <a:endParaRPr lang="nl-BE"/>
          </a:p>
        </p:txBody>
      </p:sp>
      <p:graphicFrame>
        <p:nvGraphicFramePr>
          <p:cNvPr id="18" name="Grafiek 17"/>
          <p:cNvGraphicFramePr/>
          <p:nvPr/>
        </p:nvGraphicFramePr>
        <p:xfrm>
          <a:off x="560939" y="844826"/>
          <a:ext cx="8022121" cy="516834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1BA5DA5-8A56-45D7-AD55-75B7CC27F6FF}" type="slidenum">
              <a:rPr lang="nl-BE" smtClean="0"/>
              <a:pPr/>
              <a:t>7</a:t>
            </a:fld>
            <a:endParaRPr lang="nl-BE"/>
          </a:p>
        </p:txBody>
      </p:sp>
      <p:pic>
        <p:nvPicPr>
          <p:cNvPr id="69634" name="Picture 2"/>
          <p:cNvPicPr>
            <a:picLocks noChangeAspect="1" noChangeArrowheads="1"/>
          </p:cNvPicPr>
          <p:nvPr/>
        </p:nvPicPr>
        <p:blipFill>
          <a:blip r:embed="rId3" cstate="print"/>
          <a:srcRect/>
          <a:stretch>
            <a:fillRect/>
          </a:stretch>
        </p:blipFill>
        <p:spPr bwMode="auto">
          <a:xfrm>
            <a:off x="557213" y="827112"/>
            <a:ext cx="80295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1BA5DA5-8A56-45D7-AD55-75B7CC27F6FF}" type="slidenum">
              <a:rPr lang="nl-BE" smtClean="0"/>
              <a:pPr/>
              <a:t>8</a:t>
            </a:fld>
            <a:endParaRPr lang="nl-BE"/>
          </a:p>
        </p:txBody>
      </p:sp>
      <p:pic>
        <p:nvPicPr>
          <p:cNvPr id="70658" name="Picture 2" descr="Minimum wages in Europe 2013"/>
          <p:cNvPicPr>
            <a:picLocks noChangeAspect="1" noChangeArrowheads="1"/>
          </p:cNvPicPr>
          <p:nvPr/>
        </p:nvPicPr>
        <p:blipFill>
          <a:blip r:embed="rId3" cstate="print"/>
          <a:srcRect/>
          <a:stretch>
            <a:fillRect/>
          </a:stretch>
        </p:blipFill>
        <p:spPr bwMode="auto">
          <a:xfrm>
            <a:off x="2051720" y="476672"/>
            <a:ext cx="4824536" cy="5636666"/>
          </a:xfrm>
          <a:prstGeom prst="rect">
            <a:avLst/>
          </a:prstGeom>
          <a:noFill/>
        </p:spPr>
      </p:pic>
      <p:sp>
        <p:nvSpPr>
          <p:cNvPr id="4" name="Text Box 3"/>
          <p:cNvSpPr txBox="1">
            <a:spLocks noChangeArrowheads="1"/>
          </p:cNvSpPr>
          <p:nvPr/>
        </p:nvSpPr>
        <p:spPr bwMode="auto">
          <a:xfrm rot="20744781">
            <a:off x="705443" y="3258520"/>
            <a:ext cx="7355139" cy="13491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Lonen in Europa variëren meer dan van 1 tot 10 </a:t>
            </a:r>
            <a:b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br>
            <a:endParaRPr kumimoji="0" lang="nl-BE" sz="2800" b="0" i="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57200" y="1268760"/>
            <a:ext cx="8229600" cy="5055840"/>
          </a:xfrm>
        </p:spPr>
        <p:txBody>
          <a:bodyPr>
            <a:normAutofit/>
          </a:bodyPr>
          <a:lstStyle/>
          <a:p>
            <a:pPr>
              <a:buNone/>
            </a:pPr>
            <a:r>
              <a:rPr lang="nl-NL" sz="1900" dirty="0" smtClean="0">
                <a:solidFill>
                  <a:srgbClr val="C00000"/>
                </a:solidFill>
              </a:rPr>
              <a:t/>
            </a:r>
            <a:br>
              <a:rPr lang="nl-NL" sz="1900" dirty="0" smtClean="0">
                <a:solidFill>
                  <a:srgbClr val="C00000"/>
                </a:solidFill>
              </a:rPr>
            </a:br>
            <a:endParaRPr lang="nl-BE" sz="1600" dirty="0" smtClean="0"/>
          </a:p>
        </p:txBody>
      </p:sp>
      <p:sp>
        <p:nvSpPr>
          <p:cNvPr id="2" name="Tijdelijke aanduiding voor dianummer 1"/>
          <p:cNvSpPr>
            <a:spLocks noGrp="1"/>
          </p:cNvSpPr>
          <p:nvPr>
            <p:ph type="sldNum" sz="quarter" idx="12"/>
          </p:nvPr>
        </p:nvSpPr>
        <p:spPr/>
        <p:txBody>
          <a:bodyPr/>
          <a:lstStyle/>
          <a:p>
            <a:fld id="{B1BA5DA5-8A56-45D7-AD55-75B7CC27F6FF}" type="slidenum">
              <a:rPr lang="nl-BE" smtClean="0"/>
              <a:pPr/>
              <a:t>9</a:t>
            </a:fld>
            <a:endParaRPr lang="nl-BE"/>
          </a:p>
        </p:txBody>
      </p:sp>
      <p:graphicFrame>
        <p:nvGraphicFramePr>
          <p:cNvPr id="4" name="Grafiek 3"/>
          <p:cNvGraphicFramePr/>
          <p:nvPr/>
        </p:nvGraphicFramePr>
        <p:xfrm>
          <a:off x="870137" y="766482"/>
          <a:ext cx="7403726" cy="532503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
          <p:cNvSpPr txBox="1">
            <a:spLocks noChangeArrowheads="1"/>
          </p:cNvSpPr>
          <p:nvPr/>
        </p:nvSpPr>
        <p:spPr bwMode="auto">
          <a:xfrm rot="20744781">
            <a:off x="705443" y="3258520"/>
            <a:ext cx="7355139" cy="13491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Prijzen verschillen  minder dan </a:t>
            </a:r>
            <a:b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br>
            <a: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t>van 1 tot 2  </a:t>
            </a:r>
            <a:br>
              <a:rPr kumimoji="0" lang="nl-NL" sz="3600" b="0" i="0" u="none" strike="noStrike" cap="none" normalizeH="0" baseline="0" dirty="0" smtClean="0">
                <a:ln>
                  <a:noFill/>
                </a:ln>
                <a:solidFill>
                  <a:srgbClr val="FF0000"/>
                </a:solidFill>
                <a:effectLst/>
                <a:latin typeface="Calibri" pitchFamily="34" charset="0"/>
                <a:ea typeface="Arial" pitchFamily="34" charset="0"/>
                <a:cs typeface="Arial" pitchFamily="34" charset="0"/>
              </a:rPr>
            </a:br>
            <a:endParaRPr kumimoji="0" lang="nl-BE" sz="2800" b="0" i="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20629</TotalTime>
  <Words>895</Words>
  <Application>Microsoft Office PowerPoint</Application>
  <PresentationFormat>Diavoorstelling (4:3)</PresentationFormat>
  <Paragraphs>236</Paragraphs>
  <Slides>40</Slides>
  <Notes>12</Notes>
  <HiddenSlides>0</HiddenSlides>
  <MMClips>0</MMClips>
  <ScaleCrop>false</ScaleCrop>
  <HeadingPairs>
    <vt:vector size="4" baseType="variant">
      <vt:variant>
        <vt:lpstr>Thema</vt:lpstr>
      </vt:variant>
      <vt:variant>
        <vt:i4>1</vt:i4>
      </vt:variant>
      <vt:variant>
        <vt:lpstr>Diatitels</vt:lpstr>
      </vt:variant>
      <vt:variant>
        <vt:i4>40</vt:i4>
      </vt:variant>
    </vt:vector>
  </HeadingPairs>
  <TitlesOfParts>
    <vt:vector size="41" baseType="lpstr">
      <vt:lpstr>Stroom</vt:lpstr>
      <vt:lpstr>Crisis in Europa maar voor wie? </vt:lpstr>
      <vt:lpstr>Overzicht</vt:lpstr>
      <vt:lpstr>1.  De Europese Unie vóór de crisis</vt:lpstr>
      <vt:lpstr>  TEWERKSTELLING IN DE LANDBOUW  (% werkende bevolking) 2008</vt:lpstr>
      <vt:lpstr> Handelsbalans in enkele eurolanden miljarden € , 2011 </vt:lpstr>
      <vt:lpstr>Dia 6</vt:lpstr>
      <vt:lpstr>Dia 7</vt:lpstr>
      <vt:lpstr>Dia 8</vt:lpstr>
      <vt:lpstr>Dia 9</vt:lpstr>
      <vt:lpstr>18 economieën, … één euro</vt:lpstr>
      <vt:lpstr> 2002-2008: €-onheilsprofeten lijken ongelijk te hebben</vt:lpstr>
      <vt:lpstr>Dia 12</vt:lpstr>
      <vt:lpstr>Dia 13</vt:lpstr>
      <vt:lpstr>2.  Crisis: de Unie wordt door elkaar geschud</vt:lpstr>
      <vt:lpstr>Achtergrond van een mondiale bancair-financiële-economische  crisis</vt:lpstr>
      <vt:lpstr>Overheden redden banken   Private schuld wordt publieke schuld</vt:lpstr>
      <vt:lpstr>Dia 17</vt:lpstr>
      <vt:lpstr>Dia 18</vt:lpstr>
      <vt:lpstr>Dia 19</vt:lpstr>
      <vt:lpstr>Wat is zo speciaal aan de euro?</vt:lpstr>
      <vt:lpstr>De Europese monetaire unie kan niet goed functioneren </vt:lpstr>
      <vt:lpstr>Hoe gaat het dan met £, $, …?</vt:lpstr>
      <vt:lpstr>3.  Crisisbestrijding als alibi voor sociale afbraak</vt:lpstr>
      <vt:lpstr>Hoe reageerde de EU op de eurocrisis?</vt:lpstr>
      <vt:lpstr>Is dit een oplossing voor de crisis? </vt:lpstr>
      <vt:lpstr>Wat wil de EU dan eigenlijk?</vt:lpstr>
      <vt:lpstr>Gevolgen van dit beleid:</vt:lpstr>
      <vt:lpstr>Dia 28</vt:lpstr>
      <vt:lpstr>Werkloosheid  in de EU - algemeen</vt:lpstr>
      <vt:lpstr>Jeugdwerkloosheid (-25 jaar) 2007 - 2013 </vt:lpstr>
      <vt:lpstr>Dia 31</vt:lpstr>
      <vt:lpstr>Griekenland</vt:lpstr>
      <vt:lpstr>Ierland </vt:lpstr>
      <vt:lpstr>Spanje </vt:lpstr>
      <vt:lpstr>Letland</vt:lpstr>
      <vt:lpstr>Portugal</vt:lpstr>
      <vt:lpstr>Dia 37</vt:lpstr>
      <vt:lpstr>Dia 38</vt:lpstr>
      <vt:lpstr>Dia 39</vt:lpstr>
      <vt:lpstr>Dia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Europees economisch bestuur</dc:title>
  <dc:creator>Herman</dc:creator>
  <cp:lastModifiedBy>Herman</cp:lastModifiedBy>
  <cp:revision>311</cp:revision>
  <dcterms:created xsi:type="dcterms:W3CDTF">2012-04-02T10:06:07Z</dcterms:created>
  <dcterms:modified xsi:type="dcterms:W3CDTF">2014-02-21T11:23:22Z</dcterms:modified>
</cp:coreProperties>
</file>