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1" r:id="rId3"/>
    <p:sldId id="270" r:id="rId4"/>
    <p:sldId id="318" r:id="rId5"/>
    <p:sldId id="322" r:id="rId6"/>
    <p:sldId id="323" r:id="rId7"/>
    <p:sldId id="319" r:id="rId8"/>
    <p:sldId id="324" r:id="rId9"/>
    <p:sldId id="325" r:id="rId10"/>
    <p:sldId id="326" r:id="rId11"/>
    <p:sldId id="327" r:id="rId12"/>
    <p:sldId id="328" r:id="rId13"/>
    <p:sldId id="337" r:id="rId14"/>
    <p:sldId id="329" r:id="rId15"/>
    <p:sldId id="333" r:id="rId16"/>
    <p:sldId id="332" r:id="rId17"/>
    <p:sldId id="336" r:id="rId18"/>
    <p:sldId id="334" r:id="rId19"/>
    <p:sldId id="338" r:id="rId20"/>
    <p:sldId id="339" r:id="rId21"/>
    <p:sldId id="340" r:id="rId22"/>
    <p:sldId id="349" r:id="rId23"/>
    <p:sldId id="335" r:id="rId24"/>
    <p:sldId id="262" r:id="rId25"/>
    <p:sldId id="346" r:id="rId26"/>
    <p:sldId id="347" r:id="rId27"/>
    <p:sldId id="348" r:id="rId28"/>
    <p:sldId id="350" r:id="rId29"/>
    <p:sldId id="345" r:id="rId30"/>
    <p:sldId id="341" r:id="rId31"/>
    <p:sldId id="342" r:id="rId32"/>
    <p:sldId id="343" r:id="rId33"/>
    <p:sldId id="344" r:id="rId34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537" autoAdjust="0"/>
  </p:normalViewPr>
  <p:slideViewPr>
    <p:cSldViewPr>
      <p:cViewPr>
        <p:scale>
          <a:sx n="78" d="100"/>
          <a:sy n="78" d="100"/>
        </p:scale>
        <p:origin x="-145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80FE6-D106-4336-A418-7263A9896265}" type="datetimeFigureOut">
              <a:rPr lang="nl-BE" smtClean="0"/>
              <a:pPr/>
              <a:t>25/02/2013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2C7F-842A-462A-8C69-3210B27846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8D6DD-9B69-47A1-BD1B-8E4CD88721E0}" type="datetimeFigureOut">
              <a:rPr lang="nl-BE" smtClean="0"/>
              <a:pPr/>
              <a:t>25/02/2013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B86E-79EF-41A3-A3AB-7E17653B7A2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B86E-79EF-41A3-A3AB-7E17653B7A2D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1E26-9C9E-420F-B12A-B7F52BB66A0C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1E72-91A1-41C7-B6AF-7AED433EF18C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7055-BB0F-4E33-8050-B28808B33CAB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6F12-1B33-49C4-AC53-7307AA5820D4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6C21-5F42-4BC1-AED8-F8824B15A2A5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5EA6-3689-490D-BD7F-EBFED472E8EA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B3D3-DCBC-4DCB-AAF5-FFF3416233AA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2A3-6ACB-4A3D-B39E-9207E4EC71F0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408B-F653-4563-86C1-A53F5ED38AA3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53F-4E03-4A75-85D5-CAEDFEDB954E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7296-8586-4386-A135-F489470211C4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936288-343D-4C04-95FF-172027A7B315}" type="datetime1">
              <a:rPr lang="nl-BE" smtClean="0"/>
              <a:pPr/>
              <a:t>25/02/2013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BA5DA5-8A56-45D7-AD55-75B7CC27F6FF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Sociaal beleid in de Europese Unie?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 algn="ctr"/>
            <a:r>
              <a:rPr lang="nl-NL" sz="1600" dirty="0" smtClean="0"/>
              <a:t>Voorjaar  </a:t>
            </a:r>
            <a:r>
              <a:rPr lang="nl-NL" sz="1600" dirty="0" smtClean="0"/>
              <a:t>2013</a:t>
            </a:r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BE" sz="1600" dirty="0"/>
          </a:p>
        </p:txBody>
      </p:sp>
      <p:pic>
        <p:nvPicPr>
          <p:cNvPr id="1026" name="Picture 2" descr="C:\Users\Herman\Documents\HERMAN\POLITIEK&amp;SOCIAAL\COMITE ANDER EUROPA\WEBSITE\Logo\logo_andereurop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5589240"/>
            <a:ext cx="1224136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3995936" y="515719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H. Michiel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635896" y="645333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www.andereuropa.org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900" dirty="0" smtClean="0"/>
              <a:t>Verdrag van Rome</a:t>
            </a: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7544" y="1412776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 illustratie: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37842"/>
            <a:ext cx="1676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3616"/>
            <a:ext cx="6751892" cy="276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7"/>
          <p:cNvCxnSpPr/>
          <p:nvPr/>
        </p:nvCxnSpPr>
        <p:spPr>
          <a:xfrm>
            <a:off x="2483768" y="5131484"/>
            <a:ext cx="5040560" cy="33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835696" y="5373216"/>
            <a:ext cx="3600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03350">
            <a:off x="5950728" y="1509867"/>
            <a:ext cx="2400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11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7544" y="1412776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nl-NL" sz="2000" dirty="0" smtClean="0">
                <a:solidFill>
                  <a:srgbClr val="C00000"/>
                </a:solidFill>
              </a:rPr>
              <a:t>Ter illustratie: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nl-NL" sz="1600" b="1" dirty="0" smtClean="0">
              <a:solidFill>
                <a:srgbClr val="C00000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2533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6979158" cy="208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chte verbindingslijn 8"/>
          <p:cNvCxnSpPr/>
          <p:nvPr/>
        </p:nvCxnSpPr>
        <p:spPr>
          <a:xfrm>
            <a:off x="3635896" y="4633680"/>
            <a:ext cx="4032448" cy="39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259632" y="483997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372200" y="4149080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1259632" y="4384560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476561" y="1844824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dirty="0" smtClean="0"/>
              <a:t>Verdrag van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12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7544" y="908720"/>
            <a:ext cx="8229600" cy="53285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Verdrag van Rome</a:t>
            </a:r>
            <a:r>
              <a:rPr lang="nl-NL" sz="4000" dirty="0" smtClean="0">
                <a:solidFill>
                  <a:srgbClr val="C00000"/>
                </a:solidFill>
              </a:rPr>
              <a:t> : besluit</a:t>
            </a: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3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Zeer marktgericht, niettegenstaande we aan het begin staan van de “Golden </a:t>
            </a:r>
            <a:r>
              <a:rPr kumimoji="0" lang="nl-NL" sz="36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Sixties</a:t>
            </a:r>
            <a:r>
              <a:rPr kumimoji="0" lang="nl-NL" sz="3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br>
              <a:rPr kumimoji="0" lang="nl-NL" sz="3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36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600" dirty="0" smtClean="0"/>
              <a:t>Harmonisatie van sociale voorzieningen wordt gezien als gevolg van marktwerking</a:t>
            </a:r>
            <a:br>
              <a:rPr lang="nl-NL" sz="3600" dirty="0" smtClean="0"/>
            </a:br>
            <a:endParaRPr lang="nl-NL" sz="360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3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Sociale politiek = zorgen voor gezonde, mobiele, flexibele arbeidskracht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noProof="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kumimoji="0" lang="nl-NL" sz="20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noProof="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2000" dirty="0" smtClean="0"/>
              <a:t> </a:t>
            </a:r>
            <a:endParaRPr kumimoji="0" lang="nl-NL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13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7544" y="908720"/>
            <a:ext cx="8229600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Verdrag van Rome</a:t>
            </a:r>
            <a:r>
              <a:rPr lang="nl-NL" sz="4000" dirty="0" smtClean="0">
                <a:solidFill>
                  <a:srgbClr val="C00000"/>
                </a:solidFill>
              </a:rPr>
              <a:t> :</a:t>
            </a:r>
            <a:endParaRPr kumimoji="0" lang="nl-NL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nl-NL" sz="2000" noProof="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2000" dirty="0" smtClean="0"/>
              <a:t> </a:t>
            </a:r>
            <a:endParaRPr kumimoji="0" lang="nl-NL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2873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069592" cy="1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7544" y="908720"/>
            <a:ext cx="8424936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nl-NL" sz="3200" dirty="0" smtClean="0">
                <a:solidFill>
                  <a:srgbClr val="C00000"/>
                </a:solidFill>
              </a:rPr>
              <a:t>1957-1986 : </a:t>
            </a:r>
            <a:r>
              <a:rPr lang="nl-NL" sz="2400" dirty="0" smtClean="0">
                <a:solidFill>
                  <a:srgbClr val="C00000"/>
                </a:solidFill>
              </a:rPr>
              <a:t>v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het Verdrag van Rome</a:t>
            </a:r>
            <a:r>
              <a:rPr lang="nl-NL" sz="2400" dirty="0" smtClean="0">
                <a:solidFill>
                  <a:srgbClr val="C00000"/>
                </a:solidFill>
              </a:rPr>
              <a:t> tot de Eenheidsakte </a:t>
            </a: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2000" b="1" noProof="0" dirty="0" smtClean="0"/>
              <a:t>1961: Europees Sociaal Handvest </a:t>
            </a:r>
            <a:br>
              <a:rPr lang="nl-NL" sz="2000" b="1" noProof="0" dirty="0" smtClean="0"/>
            </a:br>
            <a:r>
              <a:rPr lang="nl-NL" sz="2000" b="1" noProof="0" dirty="0" smtClean="0"/>
              <a:t>(“Charter van Turijn”)</a:t>
            </a:r>
            <a:endParaRPr lang="nl-NL" sz="2000" b="1" dirty="0" smtClean="0"/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noProof="0" dirty="0" smtClean="0"/>
              <a:t>Van de Raad van Europa, niet binnen EEG</a:t>
            </a:r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dirty="0" smtClean="0"/>
              <a:t>België ratificeert pas in … 1990</a:t>
            </a:r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dirty="0" smtClean="0"/>
              <a:t>Bevat geen dwingende beleidsvoorschriften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noProof="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Grote herstructureringen: steenkool, staal (</a:t>
            </a:r>
            <a:r>
              <a:rPr kumimoji="0" lang="nl-NL" sz="2000" b="1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Davignon</a:t>
            </a:r>
            <a:r>
              <a:rPr kumimoji="0" lang="nl-NL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), textiel</a:t>
            </a:r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dirty="0" smtClean="0"/>
              <a:t>Tussenkomst Europees Sociaal Fonds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kumimoji="0" lang="nl-NL" sz="20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2000" b="1" noProof="0" dirty="0" smtClean="0"/>
              <a:t>1974: “Eerste Sociaal Actieprogramma” wegens beginnende crisis</a:t>
            </a:r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dirty="0" smtClean="0"/>
              <a:t>Maar</a:t>
            </a:r>
            <a:r>
              <a:rPr lang="nl-NL" sz="2000" dirty="0" smtClean="0"/>
              <a:t> </a:t>
            </a:r>
            <a:r>
              <a:rPr lang="nl-NL" sz="1400" dirty="0" smtClean="0"/>
              <a:t>sociale maatregelen moeten met unanimiteit gestemd</a:t>
            </a:r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noProof="0" dirty="0" smtClean="0"/>
              <a:t>In 1973 treden </a:t>
            </a:r>
            <a:r>
              <a:rPr lang="nl-NL" sz="1400" u="sng" noProof="0" dirty="0" smtClean="0"/>
              <a:t>Groot-Brittannië</a:t>
            </a:r>
            <a:r>
              <a:rPr lang="nl-NL" sz="1400" noProof="0" dirty="0" smtClean="0"/>
              <a:t>, Ierland en Denemarken toe </a:t>
            </a:r>
            <a:r>
              <a:rPr lang="nl-NL" sz="1400" noProof="0" dirty="0" smtClean="0">
                <a:sym typeface="Wingdings" pitchFamily="2" charset="2"/>
              </a:rPr>
              <a:t> unanimiteit </a:t>
            </a:r>
            <a:r>
              <a:rPr lang="nl-NL" sz="1400" noProof="0" dirty="0" err="1" smtClean="0">
                <a:sym typeface="Wingdings" pitchFamily="2" charset="2"/>
              </a:rPr>
              <a:t>nóg</a:t>
            </a:r>
            <a:r>
              <a:rPr lang="nl-NL" sz="1400" noProof="0" dirty="0" smtClean="0">
                <a:sym typeface="Wingdings" pitchFamily="2" charset="2"/>
              </a:rPr>
              <a:t> moeilijker</a:t>
            </a:r>
          </a:p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400" dirty="0" smtClean="0"/>
              <a:t>enige 'vooruitgang' in deze periode zijn richtlijnen rond collectief ontslag, veiligheid en gezondheid op het werk, sociale zekerheidsrechten bij werk in een ander land</a:t>
            </a:r>
            <a:endParaRPr lang="nl-NL" sz="1400" noProof="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2000" dirty="0" smtClean="0"/>
              <a:t> </a:t>
            </a:r>
            <a:endParaRPr kumimoji="0" lang="nl-NL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7380312" y="1340768"/>
            <a:ext cx="504056" cy="5760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3. 1986: Eenheidsakte:  Jacques </a:t>
            </a:r>
            <a:r>
              <a:rPr lang="nl-NL" sz="3600" dirty="0" err="1" smtClean="0"/>
              <a:t>Delors</a:t>
            </a:r>
            <a:r>
              <a:rPr lang="nl-NL" sz="3600" dirty="0" smtClean="0"/>
              <a:t> voltooit de eenheidsmarkt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7859216" cy="438912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nl-NL" dirty="0" smtClean="0"/>
          </a:p>
          <a:p>
            <a:pPr lvl="1"/>
            <a:r>
              <a:rPr lang="nl-NL" dirty="0" smtClean="0"/>
              <a:t>In 1985 wordt de Franse socialist </a:t>
            </a:r>
            <a:r>
              <a:rPr lang="nl-NL" dirty="0" err="1" smtClean="0"/>
              <a:t>Delors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commissievoorzitter (tot 1995); er lijkt een socialere wind op komst. </a:t>
            </a:r>
            <a:r>
              <a:rPr lang="nl-NL" dirty="0" err="1" smtClean="0"/>
              <a:t>Delors</a:t>
            </a:r>
            <a:r>
              <a:rPr lang="nl-NL" dirty="0" smtClean="0"/>
              <a:t> spreekt over Europese </a:t>
            </a:r>
            <a:r>
              <a:rPr lang="nl-NL" dirty="0" err="1" smtClean="0"/>
              <a:t>CAO’s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Enthousiasme is vlug weg; in zijn ‘W</a:t>
            </a:r>
            <a:r>
              <a:rPr lang="nl-NL" i="1" dirty="0" smtClean="0"/>
              <a:t>itboek over de voltooiing van de interne markt’</a:t>
            </a:r>
            <a:r>
              <a:rPr lang="nl-NL" dirty="0" smtClean="0"/>
              <a:t> (1985) draait het allemaal rond meer liberalisatie voor kapitalen en diensten, maar er is geen sociaal hoofdstuk.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Pas vanaf nu wordt het liberaal programma van het Verdrag van Rome ten volle uitgevoerd</a:t>
            </a:r>
            <a:br>
              <a:rPr lang="nl-NL" dirty="0" smtClean="0"/>
            </a:br>
            <a:r>
              <a:rPr lang="nl-NL" sz="1400" dirty="0" smtClean="0">
                <a:sym typeface="Wingdings" pitchFamily="2" charset="2"/>
              </a:rPr>
              <a:t></a:t>
            </a:r>
            <a:r>
              <a:rPr lang="nl-NL" sz="1400" dirty="0" smtClean="0"/>
              <a:t>Bolkestein 2006</a:t>
            </a:r>
          </a:p>
          <a:p>
            <a:pPr lvl="1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96752"/>
            <a:ext cx="2069592" cy="1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met pijl 7"/>
          <p:cNvCxnSpPr/>
          <p:nvPr/>
        </p:nvCxnSpPr>
        <p:spPr>
          <a:xfrm flipH="1">
            <a:off x="7884368" y="1124744"/>
            <a:ext cx="504056" cy="5760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948">
            <a:off x="7859106" y="4609708"/>
            <a:ext cx="1066588" cy="16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 1986: Eenheidsakte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buNone/>
            </a:pPr>
            <a:endParaRPr lang="nl-NL" dirty="0" smtClean="0"/>
          </a:p>
          <a:p>
            <a:r>
              <a:rPr lang="nl-NL" sz="7200" dirty="0" smtClean="0"/>
              <a:t>Het positiefste is nog de </a:t>
            </a:r>
            <a:r>
              <a:rPr lang="nl-NL" sz="7200" b="1" dirty="0" smtClean="0"/>
              <a:t>mogelijkheid van Europese kaderakkoorden </a:t>
            </a:r>
            <a:r>
              <a:rPr lang="nl-NL" sz="7200" dirty="0" smtClean="0"/>
              <a:t>tussen Europese vakbonden en Europees patronaat, gevolgd door Europese bekrachtiging:</a:t>
            </a:r>
            <a:br>
              <a:rPr lang="nl-NL" sz="7200" dirty="0" smtClean="0"/>
            </a:br>
            <a:r>
              <a:rPr lang="nl-NL" sz="5500" dirty="0" smtClean="0"/>
              <a:t/>
            </a:r>
            <a:br>
              <a:rPr lang="nl-NL" sz="5500" dirty="0" smtClean="0"/>
            </a:br>
            <a:r>
              <a:rPr lang="nl-NL" sz="5500" dirty="0" smtClean="0"/>
              <a:t/>
            </a:r>
            <a:br>
              <a:rPr lang="nl-NL" sz="5500" dirty="0" smtClean="0"/>
            </a:br>
            <a:r>
              <a:rPr lang="nl-NL" sz="5500" dirty="0" smtClean="0"/>
              <a:t/>
            </a:r>
            <a:br>
              <a:rPr lang="nl-NL" sz="55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sz="2000" dirty="0" smtClean="0"/>
          </a:p>
          <a:p>
            <a:pPr lvl="1"/>
            <a:endParaRPr lang="nl-NL" sz="1800" dirty="0" smtClean="0"/>
          </a:p>
          <a:p>
            <a:r>
              <a:rPr lang="nl-NL" sz="6400" dirty="0" smtClean="0"/>
              <a:t>De volgende jaren komen er inderdaad een aantal Europese richtlijnen die zowat het paradepaardje uitmaken van het Europees sociaal beleid:</a:t>
            </a:r>
            <a:r>
              <a:rPr lang="nl-NL" sz="5500" dirty="0" smtClean="0"/>
              <a:t/>
            </a:r>
            <a:br>
              <a:rPr lang="nl-NL" sz="5500" dirty="0" smtClean="0"/>
            </a:br>
            <a:endParaRPr lang="nl-BE" sz="5500" dirty="0" smtClean="0"/>
          </a:p>
          <a:p>
            <a:pPr lvl="1"/>
            <a:r>
              <a:rPr lang="nl-NL" sz="4300" dirty="0" smtClean="0"/>
              <a:t>1994: richtlijn over de Europese ondernemingsraden</a:t>
            </a:r>
            <a:endParaRPr lang="nl-BE" sz="4300" dirty="0" smtClean="0"/>
          </a:p>
          <a:p>
            <a:pPr lvl="1"/>
            <a:r>
              <a:rPr lang="nl-NL" sz="4400" dirty="0" smtClean="0"/>
              <a:t>1995: richtlijn over het ouderschapsverlof</a:t>
            </a:r>
            <a:endParaRPr lang="nl-BE" sz="3400" dirty="0" smtClean="0"/>
          </a:p>
          <a:p>
            <a:pPr lvl="1"/>
            <a:r>
              <a:rPr lang="nl-NL" sz="4000" dirty="0" smtClean="0"/>
              <a:t>1997: richtlijn over deeltijdwerk</a:t>
            </a:r>
            <a:endParaRPr lang="nl-BE" sz="4000" dirty="0" smtClean="0"/>
          </a:p>
          <a:p>
            <a:pPr lvl="1"/>
            <a:r>
              <a:rPr lang="nl-NL" sz="4400" dirty="0" smtClean="0"/>
              <a:t>1999: richtlijn over contracten van bepaalde duur</a:t>
            </a:r>
            <a:r>
              <a:rPr lang="nl-NL" sz="2900" dirty="0" smtClean="0"/>
              <a:t/>
            </a:r>
            <a:br>
              <a:rPr lang="nl-NL" sz="2900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sz="7200" dirty="0" smtClean="0"/>
              <a:t>In 1989 wordt nog maar eens een “sociaal handvest” getekend, maar juridisch niet-bindend (en toch Britse weigering !) </a:t>
            </a:r>
            <a:br>
              <a:rPr lang="nl-NL" sz="7200" dirty="0" smtClean="0"/>
            </a:br>
            <a:endParaRPr lang="nl-NL" sz="7200" dirty="0" smtClean="0"/>
          </a:p>
          <a:p>
            <a:r>
              <a:rPr lang="nl-NL" sz="7200" dirty="0" smtClean="0"/>
              <a:t>Ondertussen wordt in Brussel druk gewerkt aan de liberalisatie van kapitalen en diensten, en aan de voorbereiding van een eenheidsmunt …</a:t>
            </a:r>
            <a:endParaRPr lang="nl-BE" sz="7200" dirty="0" smtClean="0"/>
          </a:p>
          <a:p>
            <a:pPr lvl="1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  <a:p>
            <a:pPr lvl="1"/>
            <a:endParaRPr lang="nl-NL" sz="1800" dirty="0" smtClean="0"/>
          </a:p>
          <a:p>
            <a:pPr lvl="1"/>
            <a:endParaRPr lang="nl-NL" sz="1800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2924944"/>
            <a:ext cx="4752528" cy="5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 1986: Eenheidsakte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  <a:p>
            <a:pPr lvl="1"/>
            <a:endParaRPr lang="nl-NL" sz="1800" dirty="0" smtClean="0"/>
          </a:p>
          <a:p>
            <a:pPr lvl="1"/>
            <a:endParaRPr lang="nl-NL" sz="1800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2693489" cy="51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4. </a:t>
            </a:r>
            <a:r>
              <a:rPr lang="nl-NL" sz="3200" dirty="0" smtClean="0"/>
              <a:t>Van Maastricht (1992) tot de eurocrisis (2010):</a:t>
            </a:r>
            <a:br>
              <a:rPr lang="nl-NL" sz="3200" dirty="0" smtClean="0"/>
            </a:br>
            <a:r>
              <a:rPr lang="nl-NL" sz="3200" dirty="0" smtClean="0"/>
              <a:t> 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4 belangrijke factoren voor sociale achteruitgang: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Wereldwijd is de </a:t>
            </a:r>
            <a:r>
              <a:rPr lang="nl-NL" u="sng" dirty="0" smtClean="0"/>
              <a:t>neoliberale politiek aan zet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dirty="0" smtClean="0"/>
              <a:t>zeker na de ineenstorting van de Sovjet-Unie;</a:t>
            </a:r>
            <a:br>
              <a:rPr lang="nl-NL" dirty="0" smtClean="0"/>
            </a:b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1995 telt de EU 15 leden; er komen </a:t>
            </a:r>
            <a:r>
              <a:rPr lang="nl-NL" u="sng" dirty="0" smtClean="0"/>
              <a:t>12 nieuwe lidstaten </a:t>
            </a:r>
            <a:r>
              <a:rPr lang="nl-NL" dirty="0" smtClean="0"/>
              <a:t>bij (2004, 2007) </a:t>
            </a:r>
            <a:r>
              <a:rPr lang="nl-NL" u="sng" dirty="0" smtClean="0"/>
              <a:t>die armer tot veel armer </a:t>
            </a:r>
            <a:r>
              <a:rPr lang="nl-NL" dirty="0" smtClean="0"/>
              <a:t>zijn; </a:t>
            </a:r>
            <a:r>
              <a:rPr lang="nl-NL" dirty="0" smtClean="0">
                <a:sym typeface="Wingdings" pitchFamily="2" charset="2"/>
              </a:rPr>
              <a:t>dit zou meer middelen en sterke sociale politiek vereisen. Maar het omgekeerde gebeurt </a:t>
            </a:r>
            <a:r>
              <a:rPr lang="nl-NL" u="sng" dirty="0" smtClean="0">
                <a:sym typeface="Wingdings" pitchFamily="2" charset="2"/>
              </a:rPr>
              <a:t/>
            </a:r>
            <a:br>
              <a:rPr lang="nl-NL" u="sng" dirty="0" smtClean="0">
                <a:sym typeface="Wingdings" pitchFamily="2" charset="2"/>
              </a:rPr>
            </a:br>
            <a:endParaRPr lang="nl-NL" u="sng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ym typeface="Wingdings" pitchFamily="2" charset="2"/>
              </a:rPr>
              <a:t>De invoering van een eenheidsmunt vereist economische samenwerking en financiële transfers van rijk naar arm. </a:t>
            </a:r>
            <a:r>
              <a:rPr lang="nl-NL" u="sng" dirty="0" smtClean="0">
                <a:sym typeface="Wingdings" pitchFamily="2" charset="2"/>
              </a:rPr>
              <a:t>Maar er komt meer concurrentie en afbouw van Europese subsidies. </a:t>
            </a:r>
            <a:r>
              <a:rPr lang="nl-NL" dirty="0" smtClean="0">
                <a:sym typeface="Wingdings" pitchFamily="2" charset="2"/>
              </a:rPr>
              <a:t> </a:t>
            </a:r>
            <a:br>
              <a:rPr lang="nl-NL" dirty="0" smtClean="0">
                <a:sym typeface="Wingdings" pitchFamily="2" charset="2"/>
              </a:rPr>
            </a:br>
            <a:endParaRPr lang="nl-NL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ym typeface="Wingdings" pitchFamily="2" charset="2"/>
              </a:rPr>
              <a:t>De EU probeert een </a:t>
            </a:r>
            <a:r>
              <a:rPr lang="nl-NL" dirty="0" err="1" smtClean="0">
                <a:sym typeface="Wingdings" pitchFamily="2" charset="2"/>
              </a:rPr>
              <a:t>sociaal-economisch</a:t>
            </a:r>
            <a:r>
              <a:rPr lang="nl-NL" dirty="0" smtClean="0">
                <a:sym typeface="Wingdings" pitchFamily="2" charset="2"/>
              </a:rPr>
              <a:t> beleid te voeren, maar heeft daartoe niet de bevoegdheid, noch de middelen. Het gevolg is een </a:t>
            </a:r>
            <a:r>
              <a:rPr lang="nl-NL" u="sng" dirty="0" smtClean="0">
                <a:sym typeface="Wingdings" pitchFamily="2" charset="2"/>
              </a:rPr>
              <a:t>ondemocratisch, ondoeltreffend en antisociaal </a:t>
            </a:r>
            <a:r>
              <a:rPr lang="nl-NL" dirty="0" smtClean="0">
                <a:sym typeface="Wingdings" pitchFamily="2" charset="2"/>
              </a:rPr>
              <a:t>optreden. 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979712" cy="1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chte verbindingslijn met pijl 8"/>
          <p:cNvCxnSpPr/>
          <p:nvPr/>
        </p:nvCxnSpPr>
        <p:spPr>
          <a:xfrm flipH="1">
            <a:off x="8100392" y="1268760"/>
            <a:ext cx="180528" cy="64807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EMU: een muntunie van een heel speciale soort!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Reeds in de jaren 90 waarschuwden linkse en andere economisten dat de geplande Europese Muntunie (EMU) niet kon functioneren, want</a:t>
            </a:r>
          </a:p>
          <a:p>
            <a:pPr lvl="2"/>
            <a:r>
              <a:rPr lang="nl-NL" dirty="0" smtClean="0"/>
              <a:t>In elke muntunie zijn er financiële transfers van rijke naar armere regio’s; maar de EU heeft daarvoor (bijna) </a:t>
            </a:r>
            <a:r>
              <a:rPr lang="nl-NL" b="1" dirty="0" smtClean="0"/>
              <a:t>geen budget  </a:t>
            </a:r>
            <a:r>
              <a:rPr lang="nl-NL" sz="1400" b="1" dirty="0" smtClean="0"/>
              <a:t>(vb. W</a:t>
            </a:r>
            <a:r>
              <a:rPr lang="nl-NL" sz="1400" b="1" dirty="0" smtClean="0">
                <a:sym typeface="Wingdings" pitchFamily="2" charset="2"/>
              </a:rPr>
              <a:t></a:t>
            </a:r>
            <a:r>
              <a:rPr lang="nl-NL" sz="1400" b="1" dirty="0" err="1" smtClean="0">
                <a:sym typeface="Wingdings" pitchFamily="2" charset="2"/>
              </a:rPr>
              <a:t>O-Duitsland</a:t>
            </a:r>
            <a:r>
              <a:rPr lang="nl-NL" sz="1400" b="1" dirty="0" smtClean="0">
                <a:sym typeface="Wingdings" pitchFamily="2" charset="2"/>
              </a:rPr>
              <a:t>, NZ Italië, België…)</a:t>
            </a:r>
            <a:endParaRPr lang="nl-NL" sz="1400" b="1" dirty="0" smtClean="0"/>
          </a:p>
          <a:p>
            <a:pPr lvl="2"/>
            <a:r>
              <a:rPr lang="nl-NL" dirty="0" smtClean="0"/>
              <a:t> In elke muntunie worden de meeste staatsschulden gezamenlijk gedragen, maar in de EU is dit </a:t>
            </a:r>
            <a:r>
              <a:rPr lang="nl-NL" b="1" dirty="0" smtClean="0"/>
              <a:t>verboden</a:t>
            </a:r>
          </a:p>
          <a:p>
            <a:pPr lvl="2"/>
            <a:r>
              <a:rPr lang="nl-NL" dirty="0" smtClean="0"/>
              <a:t>In elke muntunie is er een geïntegreerde economische politiek, maar de EU verplicht de lidstaten onderling te concurreren</a:t>
            </a:r>
          </a:p>
          <a:p>
            <a:pPr lvl="2"/>
            <a:r>
              <a:rPr lang="nl-NL" dirty="0" smtClean="0"/>
              <a:t>Muntunies kennen gewoonlijk een vrij gelijklopend sociaal systeem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‘sociaal beleid’?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nl-NL" sz="2100" dirty="0" smtClean="0">
                <a:sym typeface="Wingdings" pitchFamily="2" charset="2"/>
              </a:rPr>
              <a:t>Garanderen van sociale grondrechten </a:t>
            </a:r>
            <a:endParaRPr lang="nl-NL" dirty="0" smtClean="0">
              <a:sym typeface="Wingdings" pitchFamily="2" charset="2"/>
            </a:endParaRP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 recht op arbeid</a:t>
            </a: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Sociale zekerheid</a:t>
            </a: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Bescherming van de gezondheid</a:t>
            </a: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Onderwijs</a:t>
            </a: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Behoorlijke huisvesting</a:t>
            </a: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Bescherming van het leefmilieu</a:t>
            </a:r>
          </a:p>
          <a:p>
            <a:pPr lvl="2">
              <a:buFont typeface="Wingdings" pitchFamily="2" charset="2"/>
              <a:buChar char="Ø"/>
            </a:pPr>
            <a:r>
              <a:rPr lang="nl-NL" sz="1600" dirty="0" smtClean="0">
                <a:sym typeface="Wingdings" pitchFamily="2" charset="2"/>
              </a:rPr>
              <a:t>Culturele ontplooiing</a:t>
            </a:r>
          </a:p>
          <a:p>
            <a:pPr lvl="2"/>
            <a:endParaRPr lang="nl-NL" dirty="0" smtClean="0">
              <a:sym typeface="Wingdings" pitchFamily="2" charset="2"/>
            </a:endParaRPr>
          </a:p>
          <a:p>
            <a:pPr lvl="1"/>
            <a:r>
              <a:rPr lang="nl-NL" sz="1900" dirty="0" smtClean="0">
                <a:sym typeface="Wingdings" pitchFamily="2" charset="2"/>
              </a:rPr>
              <a:t>Herverdeling van welvaart</a:t>
            </a:r>
          </a:p>
          <a:p>
            <a:pPr lvl="1"/>
            <a:r>
              <a:rPr lang="nl-NL" sz="1900" dirty="0" smtClean="0">
                <a:sym typeface="Wingdings" pitchFamily="2" charset="2"/>
              </a:rPr>
              <a:t>Bevorderen van welzijn</a:t>
            </a:r>
          </a:p>
          <a:p>
            <a:pPr lvl="1"/>
            <a:r>
              <a:rPr lang="nl-NL" sz="1900" dirty="0" smtClean="0">
                <a:sym typeface="Wingdings" pitchFamily="2" charset="2"/>
              </a:rPr>
              <a:t>Opvangen sociale risico’s</a:t>
            </a:r>
          </a:p>
          <a:p>
            <a:pPr lvl="1"/>
            <a:r>
              <a:rPr lang="nl-NL" sz="1900" dirty="0" smtClean="0">
                <a:sym typeface="Wingdings" pitchFamily="2" charset="2"/>
              </a:rPr>
              <a:t>“Integratie” (“inclusie”)</a:t>
            </a:r>
          </a:p>
          <a:p>
            <a:pPr lvl="1"/>
            <a:endParaRPr lang="nl-NL" sz="1900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/>
            </a:r>
            <a:br>
              <a:rPr lang="nl-NL" dirty="0" smtClean="0">
                <a:sym typeface="Wingdings" pitchFamily="2" charset="2"/>
              </a:rPr>
            </a:b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Noteer dat deze doelstellingen niet alleen een goed </a:t>
            </a:r>
            <a:r>
              <a:rPr lang="nl-NL" sz="2200" i="1" dirty="0" smtClean="0">
                <a:solidFill>
                  <a:srgbClr val="FF0000"/>
                </a:solidFill>
                <a:sym typeface="Wingdings" pitchFamily="2" charset="2"/>
              </a:rPr>
              <a:t>sociaal</a:t>
            </a: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 beleid vereisen, maar ook een </a:t>
            </a:r>
            <a:r>
              <a:rPr lang="nl-NL" sz="2200" i="1" dirty="0" smtClean="0">
                <a:solidFill>
                  <a:srgbClr val="FF0000"/>
                </a:solidFill>
                <a:sym typeface="Wingdings" pitchFamily="2" charset="2"/>
              </a:rPr>
              <a:t>fiscaal</a:t>
            </a: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 beleid, </a:t>
            </a:r>
            <a:r>
              <a:rPr lang="nl-NL" sz="2200" i="1" dirty="0" smtClean="0">
                <a:solidFill>
                  <a:srgbClr val="FF0000"/>
                </a:solidFill>
                <a:sym typeface="Wingdings" pitchFamily="2" charset="2"/>
              </a:rPr>
              <a:t>economisch</a:t>
            </a: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 beleid, </a:t>
            </a:r>
            <a:r>
              <a:rPr lang="nl-NL" sz="2200" i="1" dirty="0" smtClean="0">
                <a:solidFill>
                  <a:srgbClr val="FF0000"/>
                </a:solidFill>
                <a:sym typeface="Wingdings" pitchFamily="2" charset="2"/>
              </a:rPr>
              <a:t>cultuur</a:t>
            </a: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beleid, </a:t>
            </a:r>
            <a:r>
              <a:rPr lang="nl-NL" sz="2200" i="1" dirty="0" smtClean="0">
                <a:solidFill>
                  <a:srgbClr val="FF0000"/>
                </a:solidFill>
                <a:sym typeface="Wingdings" pitchFamily="2" charset="2"/>
              </a:rPr>
              <a:t>juridisch</a:t>
            </a: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 beleid, </a:t>
            </a:r>
            <a:r>
              <a:rPr lang="nl-NL" sz="2200" i="1" dirty="0" smtClean="0">
                <a:solidFill>
                  <a:srgbClr val="FF0000"/>
                </a:solidFill>
                <a:sym typeface="Wingdings" pitchFamily="2" charset="2"/>
              </a:rPr>
              <a:t>onderwijs</a:t>
            </a:r>
            <a:r>
              <a:rPr lang="nl-NL" sz="2200" dirty="0" smtClean="0">
                <a:solidFill>
                  <a:srgbClr val="FF0000"/>
                </a:solidFill>
                <a:sym typeface="Wingdings" pitchFamily="2" charset="2"/>
              </a:rPr>
              <a:t>beleid, enz. enz.  </a:t>
            </a:r>
            <a:r>
              <a:rPr lang="nl-NL" dirty="0" smtClean="0">
                <a:sym typeface="Wingdings" pitchFamily="2" charset="2"/>
              </a:rPr>
              <a:t>		</a:t>
            </a:r>
          </a:p>
          <a:p>
            <a:pPr lvl="1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EU: zonder bevoegdheid toch een </a:t>
            </a:r>
            <a:r>
              <a:rPr lang="nl-NL" sz="3600" dirty="0" err="1" smtClean="0"/>
              <a:t>sociaal-economisch</a:t>
            </a:r>
            <a:r>
              <a:rPr lang="nl-NL" sz="3600" dirty="0" smtClean="0"/>
              <a:t> wanbeleid voeren !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De EU heeft geen bevoegdheid inzake het economisch, sociaal en werkgelegenheidsbeleid. Ze kan alleen aanbevelingen doen via “richtsnoeren”</a:t>
            </a:r>
          </a:p>
          <a:p>
            <a:pPr>
              <a:buNone/>
            </a:pPr>
            <a:r>
              <a:rPr lang="nl-NL" dirty="0" smtClean="0"/>
              <a:t>De EU kan dus hierin  juridisch gezien niets opleggen</a:t>
            </a:r>
          </a:p>
          <a:p>
            <a:pPr>
              <a:buNone/>
            </a:pPr>
            <a:r>
              <a:rPr lang="nl-NL" dirty="0" smtClean="0"/>
              <a:t>Nochtans komt de EU steeds meer tussen i.v.m.</a:t>
            </a:r>
          </a:p>
          <a:p>
            <a:pPr lvl="2"/>
            <a:r>
              <a:rPr lang="nl-NL" dirty="0" smtClean="0"/>
              <a:t>Loonpolitiek, indexering</a:t>
            </a:r>
          </a:p>
          <a:p>
            <a:pPr lvl="2"/>
            <a:r>
              <a:rPr lang="nl-NL" dirty="0" smtClean="0"/>
              <a:t>Collectieve onderhandelingen door  vakbonden</a:t>
            </a:r>
          </a:p>
          <a:p>
            <a:pPr lvl="2"/>
            <a:r>
              <a:rPr lang="nl-NL" dirty="0" smtClean="0"/>
              <a:t>Pensioenen</a:t>
            </a:r>
          </a:p>
          <a:p>
            <a:pPr lvl="2"/>
            <a:r>
              <a:rPr lang="nl-NL" dirty="0" smtClean="0"/>
              <a:t>werkloosheidsuitkeringen </a:t>
            </a:r>
          </a:p>
          <a:p>
            <a:pPr lvl="2"/>
            <a:r>
              <a:rPr lang="nl-NL" dirty="0" smtClean="0"/>
              <a:t>…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Hoe gaat de EU hierbij te werk? 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r>
              <a:rPr lang="nl-NL" dirty="0" smtClean="0"/>
              <a:t> De EU legt een </a:t>
            </a:r>
            <a:r>
              <a:rPr lang="nl-NL" u="sng" dirty="0" smtClean="0"/>
              <a:t>eenzijdige begrotingspolitiek </a:t>
            </a:r>
            <a:r>
              <a:rPr lang="nl-NL" dirty="0" smtClean="0"/>
              <a:t>op en levert de lidstaten uit aan het oordeel van de financiële markten; dat leidt vanzelf al tot asociaal beleid;</a:t>
            </a:r>
          </a:p>
          <a:p>
            <a:r>
              <a:rPr lang="nl-NL" dirty="0" smtClean="0"/>
              <a:t>De ministerraad en de Europese Raad doen </a:t>
            </a:r>
            <a:r>
              <a:rPr lang="nl-NL" i="1" dirty="0" smtClean="0"/>
              <a:t>aanbevelingen (“</a:t>
            </a:r>
            <a:r>
              <a:rPr lang="nl-NL" i="1" u="sng" dirty="0" smtClean="0"/>
              <a:t>richtsnoeren</a:t>
            </a:r>
            <a:r>
              <a:rPr lang="nl-NL" i="1" dirty="0" smtClean="0"/>
              <a:t>”, “open </a:t>
            </a:r>
            <a:r>
              <a:rPr lang="nl-NL" i="1" dirty="0" err="1" smtClean="0"/>
              <a:t>coordinatiemethode</a:t>
            </a:r>
            <a:r>
              <a:rPr lang="nl-NL" i="1" dirty="0" smtClean="0"/>
              <a:t>”)</a:t>
            </a:r>
            <a:r>
              <a:rPr lang="nl-NL" dirty="0" smtClean="0"/>
              <a:t>; op het thuisfront worden deze voorgesteld als Europese </a:t>
            </a:r>
            <a:r>
              <a:rPr lang="nl-NL" i="1" dirty="0" smtClean="0"/>
              <a:t>verplichtingen</a:t>
            </a:r>
            <a:r>
              <a:rPr lang="nl-NL" dirty="0" smtClean="0"/>
              <a:t> </a:t>
            </a:r>
            <a:r>
              <a:rPr lang="nl-NL" sz="1600" dirty="0" smtClean="0"/>
              <a:t>(bv. Van </a:t>
            </a:r>
            <a:r>
              <a:rPr lang="nl-NL" sz="1600" dirty="0" err="1" smtClean="0"/>
              <a:t>Quickenborne</a:t>
            </a:r>
            <a:r>
              <a:rPr lang="nl-NL" sz="1600" dirty="0" smtClean="0"/>
              <a:t> en de pensioenen)</a:t>
            </a:r>
          </a:p>
          <a:p>
            <a:r>
              <a:rPr lang="nl-NL" sz="2400" dirty="0" smtClean="0"/>
              <a:t>“</a:t>
            </a:r>
            <a:r>
              <a:rPr lang="nl-NL" sz="2400" u="sng" dirty="0" smtClean="0"/>
              <a:t>juridisch experimenteren</a:t>
            </a:r>
            <a:r>
              <a:rPr lang="nl-NL" sz="2400" dirty="0" smtClean="0"/>
              <a:t>”: men ziet hoe ver men te ver kan gaan</a:t>
            </a:r>
          </a:p>
          <a:p>
            <a:endParaRPr lang="nl-NL" sz="2400" dirty="0" smtClean="0"/>
          </a:p>
          <a:p>
            <a:endParaRPr lang="nl-NL" sz="160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Hoe gaat de EU hierbij te werk? 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>
              <a:buNone/>
            </a:pPr>
            <a:r>
              <a:rPr lang="nl-NL" sz="2400" dirty="0" smtClean="0"/>
              <a:t>De methode Juncker: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“</a:t>
            </a:r>
            <a:r>
              <a:rPr lang="nl-NL" sz="2400" i="1" dirty="0" smtClean="0"/>
              <a:t>We beslissen iets. We brengen dat dan </a:t>
            </a:r>
            <a:br>
              <a:rPr lang="nl-NL" sz="2400" i="1" dirty="0" smtClean="0"/>
            </a:br>
            <a:r>
              <a:rPr lang="nl-NL" sz="2400" i="1" dirty="0" smtClean="0"/>
              <a:t>naar voren en wachten af wat er </a:t>
            </a:r>
            <a:br>
              <a:rPr lang="nl-NL" sz="2400" i="1" dirty="0" smtClean="0"/>
            </a:br>
            <a:r>
              <a:rPr lang="nl-NL" sz="2400" i="1" dirty="0" smtClean="0"/>
              <a:t>gebeurt.  Als er geen protest is of </a:t>
            </a:r>
            <a:br>
              <a:rPr lang="nl-NL" sz="2400" i="1" dirty="0" smtClean="0"/>
            </a:br>
            <a:r>
              <a:rPr lang="nl-NL" sz="2400" i="1" dirty="0" smtClean="0"/>
              <a:t>opstand uitbreekt – want de meesten </a:t>
            </a:r>
            <a:br>
              <a:rPr lang="nl-NL" sz="2400" i="1" dirty="0" smtClean="0"/>
            </a:br>
            <a:r>
              <a:rPr lang="nl-NL" sz="2400" i="1" dirty="0" smtClean="0"/>
              <a:t>begrijpen toch niet wat er beslist werd – </a:t>
            </a:r>
            <a:br>
              <a:rPr lang="nl-NL" sz="2400" i="1" dirty="0" smtClean="0"/>
            </a:br>
            <a:r>
              <a:rPr lang="nl-NL" sz="2400" i="1" dirty="0" smtClean="0"/>
              <a:t>dan gaan we weer wat verder, stap voor stap, tot er</a:t>
            </a:r>
            <a:br>
              <a:rPr lang="nl-NL" sz="2400" i="1" dirty="0" smtClean="0"/>
            </a:br>
            <a:r>
              <a:rPr lang="nl-NL" sz="2400" i="1" dirty="0" smtClean="0"/>
              <a:t>geen terugkeer meer mogelijk is.”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1800" dirty="0" smtClean="0"/>
              <a:t>Jean-Claude Juncker, gewezen voorzitter van de eurogroep, </a:t>
            </a:r>
          </a:p>
          <a:p>
            <a:pPr>
              <a:buNone/>
            </a:pPr>
            <a:r>
              <a:rPr lang="nl-NL" sz="1800" dirty="0" smtClean="0"/>
              <a:t>in Der Spiegel, 27 dec. 1999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endParaRPr lang="nl-NL" sz="1600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22</a:t>
            </a:fld>
            <a:endParaRPr lang="nl-BE"/>
          </a:p>
        </p:txBody>
      </p:sp>
      <p:pic>
        <p:nvPicPr>
          <p:cNvPr id="6" name="Picture 2" descr="https://encrypted-tbn2.gstatic.com/images?q=tbn:ANd9GcQIwRC9Kw4t8oS_dkczCcQ4UCNsK4NEe-EO34l2yVB9qDY2vT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65747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2000" t="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5. eurocrisis (2010): neoliberale buitenkans!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Sinds 2010 wordt ook voor de EU-leiders </a:t>
            </a:r>
            <a:br>
              <a:rPr lang="nl-NL" dirty="0" smtClean="0"/>
            </a:br>
            <a:r>
              <a:rPr lang="nl-NL" dirty="0" smtClean="0"/>
              <a:t>duidelijk dat de Europese  Muntunie op </a:t>
            </a:r>
            <a:br>
              <a:rPr lang="nl-NL" dirty="0" smtClean="0"/>
            </a:br>
            <a:r>
              <a:rPr lang="nl-NL" dirty="0" smtClean="0"/>
              <a:t>los zand gebouwd is</a:t>
            </a:r>
          </a:p>
          <a:p>
            <a:pPr lvl="1">
              <a:buNone/>
            </a:pPr>
            <a:r>
              <a:rPr lang="nl-NL" dirty="0" smtClean="0"/>
              <a:t>De EU (Commissie, Raad van Ministers, overgrote meerderheid Parlement) wentelt de eurocrisis op de werkende/werkloze bevolking af</a:t>
            </a:r>
          </a:p>
          <a:p>
            <a:pPr lvl="1">
              <a:buNone/>
            </a:pPr>
            <a:r>
              <a:rPr lang="nl-NL" dirty="0" smtClean="0"/>
              <a:t>Dit gebeurt in het kader van het zgn. “</a:t>
            </a:r>
            <a:r>
              <a:rPr lang="nl-NL" dirty="0" smtClean="0">
                <a:solidFill>
                  <a:srgbClr val="FF0000"/>
                </a:solidFill>
              </a:rPr>
              <a:t>Europees economisch bestuur</a:t>
            </a:r>
            <a:r>
              <a:rPr lang="nl-NL" dirty="0" smtClean="0"/>
              <a:t>” (</a:t>
            </a:r>
            <a:r>
              <a:rPr lang="nl-NL" i="1" dirty="0" err="1" smtClean="0"/>
              <a:t>economic</a:t>
            </a:r>
            <a:r>
              <a:rPr lang="nl-NL" i="1" dirty="0" smtClean="0"/>
              <a:t> </a:t>
            </a:r>
            <a:r>
              <a:rPr lang="nl-NL" i="1" dirty="0" err="1" smtClean="0"/>
              <a:t>governance</a:t>
            </a:r>
            <a:r>
              <a:rPr lang="nl-NL" dirty="0" smtClean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23</a:t>
            </a:fld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72816"/>
            <a:ext cx="2069592" cy="1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met pijl 7"/>
          <p:cNvCxnSpPr/>
          <p:nvPr/>
        </p:nvCxnSpPr>
        <p:spPr>
          <a:xfrm flipH="1">
            <a:off x="8676456" y="2204864"/>
            <a:ext cx="180528" cy="64807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3200" dirty="0" smtClean="0">
                <a:solidFill>
                  <a:srgbClr val="C00000"/>
                </a:solidFill>
              </a:rPr>
              <a:t>Onderdelen van het Europees economisch bestuur:</a:t>
            </a:r>
            <a:br>
              <a:rPr lang="nl-NL" sz="3200" dirty="0" smtClean="0">
                <a:solidFill>
                  <a:srgbClr val="C00000"/>
                </a:solidFill>
              </a:rPr>
            </a:br>
            <a:endParaRPr lang="nl-NL" sz="3200" dirty="0" smtClean="0">
              <a:solidFill>
                <a:srgbClr val="C00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nl-NL" dirty="0" smtClean="0"/>
              <a:t>‘Europees Semester’ , ‘aanbevelingen’, (vanaf januari 2011)</a:t>
            </a:r>
            <a:br>
              <a:rPr lang="nl-NL" dirty="0" smtClean="0"/>
            </a:br>
            <a:endParaRPr lang="nl-NL" dirty="0" smtClean="0"/>
          </a:p>
          <a:p>
            <a:pPr marL="850392" lvl="1" indent="-457200">
              <a:buFont typeface="+mj-lt"/>
              <a:buAutoNum type="arabicPeriod"/>
            </a:pPr>
            <a:r>
              <a:rPr lang="nl-NL" dirty="0" smtClean="0"/>
              <a:t>‘Wetgevend pakket’ of ‘</a:t>
            </a:r>
            <a:r>
              <a:rPr lang="nl-NL" dirty="0" err="1" smtClean="0"/>
              <a:t>sixpack</a:t>
            </a:r>
            <a:r>
              <a:rPr lang="nl-NL" dirty="0" smtClean="0"/>
              <a:t>’  (wetten) (sinds december 2011)</a:t>
            </a:r>
            <a:br>
              <a:rPr lang="nl-NL" dirty="0" smtClean="0"/>
            </a:br>
            <a:endParaRPr lang="nl-NL" dirty="0" smtClean="0"/>
          </a:p>
          <a:p>
            <a:pPr marL="850392" lvl="1" indent="-457200">
              <a:buFont typeface="+mj-lt"/>
              <a:buAutoNum type="arabicPeriod"/>
            </a:pPr>
            <a:r>
              <a:rPr lang="nl-NL" dirty="0" err="1" smtClean="0"/>
              <a:t>Europluspact</a:t>
            </a:r>
            <a:r>
              <a:rPr lang="nl-NL" dirty="0" smtClean="0"/>
              <a:t> (“</a:t>
            </a:r>
            <a:r>
              <a:rPr lang="nl-NL" dirty="0" err="1" smtClean="0"/>
              <a:t>Merkozy</a:t>
            </a:r>
            <a:r>
              <a:rPr lang="nl-NL" dirty="0" smtClean="0"/>
              <a:t>, februari 2011) (aanbevelingen)</a:t>
            </a:r>
            <a:br>
              <a:rPr lang="nl-NL" dirty="0" smtClean="0"/>
            </a:br>
            <a:endParaRPr lang="nl-NL" i="1" dirty="0" smtClean="0"/>
          </a:p>
          <a:p>
            <a:pPr marL="850392" lvl="1" indent="-457200">
              <a:buFont typeface="+mj-lt"/>
              <a:buAutoNum type="arabicPeriod"/>
            </a:pPr>
            <a:r>
              <a:rPr lang="nl-NL" dirty="0" smtClean="0"/>
              <a:t>Begrotingsverdrag tussen 25 lidstaten, in voege sinds 1 januari 2013 (internationaal verdrag buiten EU)</a:t>
            </a:r>
            <a:br>
              <a:rPr lang="nl-NL" dirty="0" smtClean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l="-34000" t="-2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Enkele voorbeelden van ‘Europees economisch bestuur’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Aanbevelingen voor België (Europees Semester voor 2011, 2012): 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err="1" smtClean="0"/>
              <a:t>Loonindexeringssysteem</a:t>
            </a:r>
            <a:r>
              <a:rPr lang="nl-NL" dirty="0" smtClean="0"/>
              <a:t> herzien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Werkloosheidsvergoedingen degressief maken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Reële </a:t>
            </a:r>
            <a:r>
              <a:rPr lang="nl-NL" dirty="0" err="1" smtClean="0"/>
              <a:t>én</a:t>
            </a:r>
            <a:r>
              <a:rPr lang="nl-NL" dirty="0" smtClean="0"/>
              <a:t> wettelijke pensioenleeftijd verhogen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Meer BTW , minder directe belastingen</a:t>
            </a:r>
          </a:p>
          <a:p>
            <a:endParaRPr lang="nl-NL" dirty="0" smtClean="0"/>
          </a:p>
          <a:p>
            <a:r>
              <a:rPr lang="nl-NL" dirty="0" smtClean="0"/>
              <a:t>De Europese Commissie controleert permanent de  concurrentiepolitiek van alle lidstaten. Als ze vreest voor ‘</a:t>
            </a:r>
            <a:r>
              <a:rPr lang="nl-NL" dirty="0" err="1" smtClean="0"/>
              <a:t>onevenwichten</a:t>
            </a:r>
            <a:r>
              <a:rPr lang="nl-NL" dirty="0" smtClean="0"/>
              <a:t>’ (in lonen enz.) kan ze ‘correcties’ opleggen. Niet-opvolging kan een boete van 370 miljoen € (0,1%BBP) betekenen (onderdeel van 6-pack, door alle grote partijen in het Europees parlement goedgekeurd)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l="-17000" t="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Enkele voorbeelden van ‘Europees economisch bestuur’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Europese Commissie (EC) kan </a:t>
            </a:r>
            <a:r>
              <a:rPr lang="nl-NL" b="1" dirty="0" smtClean="0"/>
              <a:t>boetes tot 1,7 miljard </a:t>
            </a:r>
            <a:r>
              <a:rPr lang="nl-NL" dirty="0" smtClean="0"/>
              <a:t>€ in België opleggen als ze de begrotingstekorten te groot vindt (</a:t>
            </a:r>
            <a:r>
              <a:rPr lang="nl-NL" dirty="0" err="1" smtClean="0"/>
              <a:t>sixpack</a:t>
            </a:r>
            <a:r>
              <a:rPr lang="nl-NL" dirty="0" smtClean="0"/>
              <a:t>)</a:t>
            </a:r>
          </a:p>
          <a:p>
            <a:r>
              <a:rPr lang="nl-NL" dirty="0" smtClean="0"/>
              <a:t>Iedere lidstaat moet ieder jaar een “</a:t>
            </a:r>
            <a:r>
              <a:rPr lang="nl-NL" b="1" dirty="0" smtClean="0"/>
              <a:t>hervormingsplan</a:t>
            </a:r>
            <a:r>
              <a:rPr lang="nl-NL" dirty="0" smtClean="0"/>
              <a:t>” indienen met maatregelen voor de arbeidsmarkt, de pensioenen, de lonen enz. (Europees semester) </a:t>
            </a:r>
          </a:p>
          <a:p>
            <a:r>
              <a:rPr lang="nl-NL" dirty="0" smtClean="0"/>
              <a:t>Volgens een nog goed te keuren bepaling van het 2-pack moeten de lidstaten elk jaar half oktober hun ontwerpbegroting voorleggen aan de EC </a:t>
            </a:r>
            <a:r>
              <a:rPr lang="nl-NL" b="1" dirty="0" smtClean="0"/>
              <a:t>nog vóór het nationaal parlement. De EC kan </a:t>
            </a:r>
            <a:r>
              <a:rPr lang="nl-NL" b="1" smtClean="0"/>
              <a:t>wijzigingen vragen. </a:t>
            </a:r>
            <a:endParaRPr lang="nl-NL" b="1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000" t="2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Enkele voorbeelden van ‘Europees economisch bestuur’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het Begrotingsverdrag verplicht om een ‘</a:t>
            </a:r>
            <a:r>
              <a:rPr lang="nl-NL" b="1" dirty="0" smtClean="0"/>
              <a:t>Gouden Regel</a:t>
            </a:r>
            <a:r>
              <a:rPr lang="nl-NL" dirty="0" smtClean="0"/>
              <a:t>’ in de wet in te schrijven, waardoor begrotingstekort moet kleiner zijn dan 0,5%</a:t>
            </a:r>
          </a:p>
          <a:p>
            <a:endParaRPr lang="nl-NL" dirty="0" smtClean="0"/>
          </a:p>
          <a:p>
            <a:r>
              <a:rPr lang="nl-NL" dirty="0" smtClean="0"/>
              <a:t>Om beroep te doen op de financiële hulpfondsen moet men het Begrotingsverdrag ondertekend hebben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Een lidstaat die beroep doet op het Europees hulpfonds verliest zijn soevereiniteit en moet de hervormingen uitvoeren die de Commissie, de Centrale Bank en het IMF (samen de </a:t>
            </a:r>
            <a:r>
              <a:rPr lang="nl-NL" i="1" dirty="0" smtClean="0"/>
              <a:t>Trojka</a:t>
            </a:r>
            <a:r>
              <a:rPr lang="nl-NL" dirty="0" smtClean="0"/>
              <a:t> genoemd) opleggen.</a:t>
            </a:r>
          </a:p>
          <a:p>
            <a:pPr>
              <a:buNone/>
            </a:pPr>
            <a:endParaRPr lang="nl-NL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27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Enkele voorbeelden van ‘Europees economisch bestuur’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Er wordt momenteel onder leiding van </a:t>
            </a:r>
            <a:br>
              <a:rPr lang="nl-NL" dirty="0" smtClean="0"/>
            </a:br>
            <a:r>
              <a:rPr lang="nl-NL" dirty="0" smtClean="0"/>
              <a:t>Herman Van </a:t>
            </a:r>
            <a:r>
              <a:rPr lang="nl-NL" dirty="0" err="1" smtClean="0"/>
              <a:t>Rompuy</a:t>
            </a:r>
            <a:r>
              <a:rPr lang="nl-NL" dirty="0" smtClean="0"/>
              <a:t> gewerkt aan een </a:t>
            </a:r>
            <a:br>
              <a:rPr lang="nl-NL" dirty="0" smtClean="0"/>
            </a:br>
            <a:r>
              <a:rPr lang="nl-NL" dirty="0" smtClean="0"/>
              <a:t>“echte economische en monetaire unie”.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De eurolanden zouden </a:t>
            </a:r>
            <a:r>
              <a:rPr lang="nl-NL" b="1" dirty="0" smtClean="0"/>
              <a:t>meerjarige contracten </a:t>
            </a:r>
            <a:r>
              <a:rPr lang="nl-NL" dirty="0" smtClean="0"/>
              <a:t>moeten afsluiten met de EU met daarin maatregelen voor het ‘</a:t>
            </a:r>
            <a:r>
              <a:rPr lang="nl-BE" dirty="0" smtClean="0"/>
              <a:t>wegwerken van </a:t>
            </a:r>
            <a:r>
              <a:rPr lang="nl-BE" dirty="0" err="1" smtClean="0"/>
              <a:t>rigiditeiten</a:t>
            </a:r>
            <a:r>
              <a:rPr lang="nl-BE" dirty="0" smtClean="0"/>
              <a:t> op de arbeidsmarkt’ en het verhogen van de competitiviteit. 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28</a:t>
            </a:fld>
            <a:endParaRPr lang="nl-BE" dirty="0"/>
          </a:p>
        </p:txBody>
      </p:sp>
      <p:pic>
        <p:nvPicPr>
          <p:cNvPr id="1028" name="Picture 4" descr="http://www.andereuropa.org/wp-content/uploads/2012/12/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340768"/>
            <a:ext cx="1810512" cy="233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i="1" dirty="0" smtClean="0"/>
              <a:t>Er zijn ook directere methodes zoals  chantage!</a:t>
            </a:r>
            <a:endParaRPr lang="nl-BE" sz="36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nl-NL" sz="4000" i="1" dirty="0" err="1" smtClean="0"/>
              <a:t>Never</a:t>
            </a:r>
            <a:r>
              <a:rPr lang="nl-NL" sz="4000" i="1" dirty="0" smtClean="0"/>
              <a:t> waste a </a:t>
            </a:r>
            <a:r>
              <a:rPr lang="nl-NL" sz="4000" i="1" dirty="0" err="1" smtClean="0"/>
              <a:t>good</a:t>
            </a:r>
            <a:r>
              <a:rPr lang="nl-NL" sz="4000" i="1" dirty="0" smtClean="0"/>
              <a:t> crisis!</a:t>
            </a:r>
            <a:br>
              <a:rPr lang="nl-NL" sz="4000" i="1" dirty="0" smtClean="0"/>
            </a:br>
            <a:endParaRPr lang="nl-NL" sz="4000" dirty="0" smtClean="0"/>
          </a:p>
          <a:p>
            <a:pPr>
              <a:buNone/>
            </a:pPr>
            <a:r>
              <a:rPr lang="nl-NL" dirty="0" smtClean="0"/>
              <a:t>Geheime brief </a:t>
            </a:r>
            <a:r>
              <a:rPr lang="nl-NL" dirty="0" err="1" smtClean="0"/>
              <a:t>Draghi</a:t>
            </a:r>
            <a:r>
              <a:rPr lang="nl-NL" dirty="0" smtClean="0"/>
              <a:t> (Voorzitter Europese Centrale Bank) op 5 augustus 2011 aan Italiaanse regering : als je welwillende houding van ons wil voor uw staatsschuld, zorg dan tegen eind september voor: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BE" dirty="0" smtClean="0"/>
              <a:t>‘volledige liberalisering van de locale openbare diensten’ door ‘privatiseringen op grote schaal’; </a:t>
            </a:r>
          </a:p>
          <a:p>
            <a:pPr lvl="1"/>
            <a:r>
              <a:rPr lang="nl-BE" dirty="0" smtClean="0"/>
              <a:t>‘verdere hervorming van het collectief loonoverleg’; </a:t>
            </a:r>
          </a:p>
          <a:p>
            <a:pPr lvl="1"/>
            <a:r>
              <a:rPr lang="nl-BE" dirty="0" smtClean="0"/>
              <a:t>‘een grondige herziening van de regels bij aanwerving en ontslag van werknemers’; </a:t>
            </a:r>
          </a:p>
          <a:p>
            <a:pPr lvl="1"/>
            <a:r>
              <a:rPr lang="nl-BE" dirty="0" smtClean="0"/>
              <a:t>‘een systeem van werkloosheidsvergoeding en een actieve arbeidsmarktpolitiek die het gemakkelijker maakt om de arbeidskracht naar de meer concurrentiële bedrijven en sectoren te </a:t>
            </a:r>
            <a:r>
              <a:rPr lang="nl-BE" dirty="0" err="1" smtClean="0"/>
              <a:t>realloceren</a:t>
            </a:r>
            <a:r>
              <a:rPr lang="nl-BE" dirty="0" smtClean="0"/>
              <a:t>’ </a:t>
            </a:r>
          </a:p>
          <a:p>
            <a:pPr lvl="1"/>
            <a:r>
              <a:rPr lang="nl-BE" dirty="0" smtClean="0"/>
              <a:t>‘strengere voorwaarden voor ouderdomspensioenen’</a:t>
            </a:r>
          </a:p>
          <a:p>
            <a:pPr lvl="1"/>
            <a:r>
              <a:rPr lang="nl-BE" dirty="0" smtClean="0"/>
              <a:t> verlaging van de kostprijs van openbare ambtenaren, ‘indien nodig door de lonen te verlagen’</a:t>
            </a:r>
          </a:p>
          <a:p>
            <a:pPr lvl="1"/>
            <a:r>
              <a:rPr lang="nl-NL" dirty="0" smtClean="0"/>
              <a:t>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5" y="1052731"/>
            <a:ext cx="8019669" cy="568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 smtClean="0"/>
              <a:t>“Sociaal Europa” anno 2012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30</a:t>
            </a:fld>
            <a:endParaRPr lang="nl-BE"/>
          </a:p>
        </p:txBody>
      </p:sp>
      <p:pic>
        <p:nvPicPr>
          <p:cNvPr id="56322" name="Picture 2" descr="Een overvolle ziekenhuisgang in het Didymóteicho in Evros, in het noordoosten van Griekenland. Augustus 201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200800" cy="4032448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1259632" y="56612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 smtClean="0"/>
              <a:t>Een overvolle ziekenhuisgang in het </a:t>
            </a:r>
            <a:r>
              <a:rPr lang="nl-BE" sz="1200" dirty="0" err="1" smtClean="0"/>
              <a:t>Didymóteicho</a:t>
            </a:r>
            <a:r>
              <a:rPr lang="nl-BE" sz="1200" dirty="0" smtClean="0"/>
              <a:t> in </a:t>
            </a:r>
            <a:r>
              <a:rPr lang="nl-BE" sz="1200" dirty="0" err="1" smtClean="0"/>
              <a:t>Evros</a:t>
            </a:r>
            <a:r>
              <a:rPr lang="nl-BE" sz="1200" dirty="0" smtClean="0"/>
              <a:t>, in het noordoosten van Griekenland. Augustus 2012.</a:t>
            </a:r>
            <a:endParaRPr lang="nl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“Sociaal Europa” anno 2012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31</a:t>
            </a:fld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3923928" y="602128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 smtClean="0"/>
              <a:t>Vluchtelingen in Athene</a:t>
            </a:r>
            <a:endParaRPr lang="nl-BE" sz="1200" dirty="0"/>
          </a:p>
        </p:txBody>
      </p:sp>
      <p:pic>
        <p:nvPicPr>
          <p:cNvPr id="63490" name="Picture 2" descr="http://cdn2.spiegel.de/images/image-440561-galleryV9-pn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912768" cy="39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nl-NL" dirty="0" smtClean="0"/>
              <a:t>“Sociaal Europa” anno 2012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32</a:t>
            </a:fld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467544" y="6021288"/>
            <a:ext cx="813690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 smtClean="0"/>
              <a:t>Een file arme mensen  schuift aan om ingezamelde flessen  in te leveren.  Waar ? In </a:t>
            </a:r>
            <a:r>
              <a:rPr lang="nl-BE" sz="1200" dirty="0" err="1" smtClean="0"/>
              <a:t>Hanover</a:t>
            </a:r>
            <a:r>
              <a:rPr lang="nl-BE" sz="1200" dirty="0" smtClean="0"/>
              <a:t>, Duitsland</a:t>
            </a:r>
            <a:endParaRPr lang="nl-BE" sz="1200" dirty="0"/>
          </a:p>
        </p:txBody>
      </p:sp>
      <p:pic>
        <p:nvPicPr>
          <p:cNvPr id="64514" name="Picture 2" descr="The northern city of Hanover had a poverty rate of 22.6 percent. Here, peop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9625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nl-NL" dirty="0" smtClean="0"/>
              <a:t>“Sociaal Europa” anno 2012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33</a:t>
            </a:fld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467544" y="6021288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200" dirty="0" smtClean="0"/>
              <a:t>     Een file voor een </a:t>
            </a:r>
            <a:r>
              <a:rPr lang="nl-BE" sz="1200" dirty="0" err="1" smtClean="0"/>
              <a:t>jobcentrum</a:t>
            </a:r>
            <a:r>
              <a:rPr lang="nl-BE" sz="1200" dirty="0" smtClean="0"/>
              <a:t> in Madrid</a:t>
            </a:r>
            <a:endParaRPr lang="nl-BE" sz="1200" dirty="0"/>
          </a:p>
        </p:txBody>
      </p:sp>
      <p:pic>
        <p:nvPicPr>
          <p:cNvPr id="65538" name="Picture 2" descr="People wait in line outside a government job center in Madrid: The curren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9625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nl-NL" dirty="0" smtClean="0"/>
              <a:t>1. 1951: EGKS </a:t>
            </a:r>
            <a:r>
              <a:rPr lang="nl-NL" sz="1400" dirty="0" smtClean="0"/>
              <a:t>(Europese Gemeenschap voor Kolen en Staal) </a:t>
            </a:r>
          </a:p>
          <a:p>
            <a:pPr lvl="1">
              <a:buNone/>
            </a:pPr>
            <a:r>
              <a:rPr lang="nl-NL" sz="1600" dirty="0" smtClean="0">
                <a:solidFill>
                  <a:srgbClr val="7030A0"/>
                </a:solidFill>
              </a:rPr>
              <a:t>	Een zekere rol voor vakbonden, sociale clausules</a:t>
            </a:r>
          </a:p>
          <a:p>
            <a:r>
              <a:rPr lang="nl-NL" dirty="0" smtClean="0"/>
              <a:t>2. 1957: Verdrag van Rome, een geest in een fles</a:t>
            </a:r>
          </a:p>
          <a:p>
            <a:r>
              <a:rPr lang="nl-NL" dirty="0" smtClean="0"/>
              <a:t>     </a:t>
            </a:r>
            <a:r>
              <a:rPr lang="nl-NL" sz="1600" dirty="0" smtClean="0">
                <a:solidFill>
                  <a:srgbClr val="7030A0"/>
                </a:solidFill>
              </a:rPr>
              <a:t>”vier vrijheden” (voor de markt), </a:t>
            </a:r>
            <a:r>
              <a:rPr lang="nl-NL" sz="1600" dirty="0" err="1" smtClean="0">
                <a:solidFill>
                  <a:srgbClr val="7030A0"/>
                </a:solidFill>
              </a:rPr>
              <a:t>Ohlin-rapport</a:t>
            </a:r>
            <a:r>
              <a:rPr lang="nl-NL" sz="1600" dirty="0" smtClean="0">
                <a:solidFill>
                  <a:srgbClr val="7030A0"/>
                </a:solidFill>
              </a:rPr>
              <a:t>:“sociale maatregelen niet nodig” </a:t>
            </a:r>
            <a:endParaRPr lang="nl-NL" sz="1600" dirty="0" smtClean="0"/>
          </a:p>
          <a:p>
            <a:r>
              <a:rPr lang="nl-NL" dirty="0" smtClean="0"/>
              <a:t>3. 1986: Eenheidsakte: de geest uit de fles </a:t>
            </a:r>
          </a:p>
          <a:p>
            <a:pPr lvl="1">
              <a:buNone/>
            </a:pPr>
            <a:r>
              <a:rPr lang="nl-NL" sz="1400" dirty="0" smtClean="0"/>
              <a:t>       </a:t>
            </a:r>
            <a:r>
              <a:rPr lang="nl-NL" sz="1400" dirty="0" smtClean="0">
                <a:solidFill>
                  <a:srgbClr val="7030A0"/>
                </a:solidFill>
              </a:rPr>
              <a:t>korte hoop op beterschap (</a:t>
            </a:r>
            <a:r>
              <a:rPr lang="nl-NL" sz="1400" dirty="0" err="1" smtClean="0">
                <a:solidFill>
                  <a:srgbClr val="7030A0"/>
                </a:solidFill>
              </a:rPr>
              <a:t>Delors</a:t>
            </a:r>
            <a:r>
              <a:rPr lang="nl-NL" sz="1400" dirty="0" smtClean="0">
                <a:solidFill>
                  <a:srgbClr val="7030A0"/>
                </a:solidFill>
              </a:rPr>
              <a:t>); vlugge desillusie</a:t>
            </a:r>
            <a:endParaRPr lang="nl-NL" sz="1400" dirty="0" smtClean="0"/>
          </a:p>
          <a:p>
            <a:r>
              <a:rPr lang="nl-NL" dirty="0" smtClean="0"/>
              <a:t>4. 1992: Maastricht, op naar de eenheidsmunt</a:t>
            </a:r>
            <a:br>
              <a:rPr lang="nl-NL" dirty="0" smtClean="0"/>
            </a:br>
            <a:r>
              <a:rPr lang="nl-NL" dirty="0" smtClean="0"/>
              <a:t>    </a:t>
            </a:r>
            <a:r>
              <a:rPr lang="nl-NL" sz="1600" dirty="0" smtClean="0">
                <a:solidFill>
                  <a:srgbClr val="7030A0"/>
                </a:solidFill>
              </a:rPr>
              <a:t>toenemend budgettair toezicht, toenemende arbeidsmarkthervormingen</a:t>
            </a:r>
            <a:r>
              <a:rPr lang="nl-NL" sz="1600" dirty="0" smtClean="0"/>
              <a:t> </a:t>
            </a:r>
          </a:p>
          <a:p>
            <a:r>
              <a:rPr lang="nl-NL" dirty="0" smtClean="0"/>
              <a:t>5. 2010: eurocrisis barst los, neoliberale buitenkans…</a:t>
            </a:r>
          </a:p>
          <a:p>
            <a:r>
              <a:rPr lang="nl-NL" dirty="0" smtClean="0"/>
              <a:t>     </a:t>
            </a:r>
            <a:r>
              <a:rPr lang="nl-NL" sz="1600" dirty="0" smtClean="0">
                <a:solidFill>
                  <a:srgbClr val="7030A0"/>
                </a:solidFill>
              </a:rPr>
              <a:t>”Europees economisch bestuur”, Trojka (Griekenland, …), Brussel dicteert sociaal-                                        	economisch beleid</a:t>
            </a:r>
            <a:endParaRPr lang="nl-NL" sz="1600" dirty="0" smtClean="0"/>
          </a:p>
          <a:p>
            <a:endParaRPr lang="nl-NL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1. Sociale bepalingen in </a:t>
            </a:r>
            <a:r>
              <a:rPr lang="nl-NL" sz="3600" dirty="0" err="1" smtClean="0"/>
              <a:t>EGKS-verdrag</a:t>
            </a:r>
            <a:r>
              <a:rPr lang="nl-NL" sz="3600" dirty="0" smtClean="0"/>
              <a:t> (1951)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6400" dirty="0" smtClean="0">
                <a:sym typeface="Wingdings" pitchFamily="2" charset="2"/>
              </a:rPr>
              <a:t>Art.3</a:t>
            </a:r>
            <a:br>
              <a:rPr lang="nl-NL" sz="6400" dirty="0" smtClean="0">
                <a:sym typeface="Wingdings" pitchFamily="2" charset="2"/>
              </a:rPr>
            </a:br>
            <a:r>
              <a:rPr lang="nl-NL" sz="6400" dirty="0" smtClean="0">
                <a:sym typeface="Wingdings" pitchFamily="2" charset="2"/>
              </a:rPr>
              <a:t> </a:t>
            </a:r>
            <a:r>
              <a:rPr lang="nl-BE" sz="6400" dirty="0" smtClean="0"/>
              <a:t>e.  …de verbetering bevorderen van het levenspeil en van de </a:t>
            </a:r>
            <a:r>
              <a:rPr lang="nl-BE" sz="6400" dirty="0" err="1" smtClean="0"/>
              <a:t>arbeids</a:t>
            </a:r>
            <a:r>
              <a:rPr lang="nl-BE" sz="6400" dirty="0" smtClean="0"/>
              <a:t>-</a:t>
            </a:r>
            <a:br>
              <a:rPr lang="nl-BE" sz="6400" dirty="0" smtClean="0"/>
            </a:br>
            <a:r>
              <a:rPr lang="nl-BE" sz="6400" dirty="0" smtClean="0"/>
              <a:t>voorwaarden der werknemers, zodat een </a:t>
            </a:r>
            <a:r>
              <a:rPr lang="nl-BE" sz="6400" dirty="0" smtClean="0">
                <a:solidFill>
                  <a:srgbClr val="FF0000"/>
                </a:solidFill>
              </a:rPr>
              <a:t>geleidelijke  egalisatie </a:t>
            </a:r>
            <a:br>
              <a:rPr lang="nl-BE" sz="6400" dirty="0" smtClean="0">
                <a:solidFill>
                  <a:srgbClr val="FF0000"/>
                </a:solidFill>
              </a:rPr>
            </a:br>
            <a:r>
              <a:rPr lang="nl-BE" sz="6400" dirty="0" smtClean="0"/>
              <a:t>daarvan in elk der industrieën, …</a:t>
            </a:r>
            <a:br>
              <a:rPr lang="nl-BE" sz="6400" dirty="0" smtClean="0"/>
            </a:br>
            <a:r>
              <a:rPr lang="nl-BE" sz="6400" dirty="0" smtClean="0"/>
              <a:t>f. de ontwikkeling van het internationale ruilverkeer bevorderen en waken voor het in acht nemen van </a:t>
            </a:r>
            <a:r>
              <a:rPr lang="nl-BE" sz="6400" dirty="0" smtClean="0">
                <a:solidFill>
                  <a:srgbClr val="FF0000"/>
                </a:solidFill>
              </a:rPr>
              <a:t>billijke grenzen ten aanzien van de op buitenlandse markten berekende prijzen</a:t>
            </a:r>
            <a:r>
              <a:rPr lang="nl-BE" sz="6400" dirty="0" smtClean="0"/>
              <a:t>;</a:t>
            </a:r>
            <a:br>
              <a:rPr lang="nl-BE" sz="6400" dirty="0" smtClean="0"/>
            </a:br>
            <a:endParaRPr lang="nl-BE" sz="6400" dirty="0" smtClean="0"/>
          </a:p>
          <a:p>
            <a:r>
              <a:rPr lang="nl-NL" sz="6400" dirty="0" smtClean="0"/>
              <a:t>Art.18: </a:t>
            </a:r>
            <a:r>
              <a:rPr lang="nl-BE" sz="6400" dirty="0" smtClean="0"/>
              <a:t>Een Raadgevend Comité wordt ingesteld om de Hoge Autoriteit bij te staan. Het bestaat uit tenminste 30 en ten hoogste 51 leden en is samengesteld uit </a:t>
            </a:r>
            <a:r>
              <a:rPr lang="nl-BE" sz="6400" dirty="0" smtClean="0">
                <a:solidFill>
                  <a:srgbClr val="FF0000"/>
                </a:solidFill>
              </a:rPr>
              <a:t>gelijke aantallen </a:t>
            </a:r>
            <a:r>
              <a:rPr lang="nl-BE" sz="6400" dirty="0" smtClean="0"/>
              <a:t>producenten, </a:t>
            </a:r>
            <a:r>
              <a:rPr lang="nl-BE" sz="6400" dirty="0" smtClean="0">
                <a:solidFill>
                  <a:srgbClr val="FF0000"/>
                </a:solidFill>
              </a:rPr>
              <a:t>werknemers</a:t>
            </a:r>
            <a:r>
              <a:rPr lang="nl-BE" sz="6400" dirty="0" smtClean="0"/>
              <a:t> en verbruikers en handelaren</a:t>
            </a:r>
            <a:br>
              <a:rPr lang="nl-BE" sz="6400" dirty="0" smtClean="0"/>
            </a:br>
            <a:endParaRPr lang="nl-BE" sz="6400" dirty="0" smtClean="0"/>
          </a:p>
          <a:p>
            <a:r>
              <a:rPr lang="nl-NL" sz="6400" dirty="0" smtClean="0"/>
              <a:t>Art.68 .</a:t>
            </a:r>
            <a:r>
              <a:rPr lang="nl-BE" sz="6400" dirty="0" smtClean="0"/>
              <a:t>6. Indien de ondernemingen niet handelen overeenkomstig de aanbevelingen, die hun zijn gedaan in verband met de toepassing van dit artikel, kan de Hoge Autoriteit </a:t>
            </a:r>
            <a:r>
              <a:rPr lang="nl-BE" sz="6400" dirty="0" smtClean="0">
                <a:solidFill>
                  <a:srgbClr val="FF0000"/>
                </a:solidFill>
              </a:rPr>
              <a:t>hun boeten en dwangsommen</a:t>
            </a:r>
            <a:r>
              <a:rPr lang="nl-BE" sz="6400" dirty="0" smtClean="0"/>
              <a:t> opleggen tot het dubbele van het bedrag van </a:t>
            </a:r>
            <a:r>
              <a:rPr lang="nl-BE" sz="6400" dirty="0" smtClean="0">
                <a:solidFill>
                  <a:srgbClr val="FF0000"/>
                </a:solidFill>
              </a:rPr>
              <a:t>het op de kosten van de arbeid ten onrechte bespaarde bedrag</a:t>
            </a:r>
            <a:r>
              <a:rPr lang="nl-BE" sz="6400" dirty="0" smtClean="0"/>
              <a:t>.</a:t>
            </a:r>
            <a:br>
              <a:rPr lang="nl-BE" sz="6400" dirty="0" smtClean="0"/>
            </a:br>
            <a:endParaRPr lang="nl-BE" sz="6400" dirty="0" smtClean="0"/>
          </a:p>
          <a:p>
            <a:r>
              <a:rPr lang="nl-BE" sz="6400" dirty="0" smtClean="0"/>
              <a:t>Art. 69.4 De deelnemende Staten zullen </a:t>
            </a:r>
            <a:r>
              <a:rPr lang="nl-BE" sz="6400" dirty="0" smtClean="0">
                <a:solidFill>
                  <a:srgbClr val="FF0000"/>
                </a:solidFill>
              </a:rPr>
              <a:t>met betrekking tot lonen en arbeidsvoorwaarden iedere  discriminatie tussen nationale werknemers en </a:t>
            </a:r>
            <a:r>
              <a:rPr lang="nl-BE" sz="6400" dirty="0" err="1" smtClean="0">
                <a:solidFill>
                  <a:srgbClr val="FF0000"/>
                </a:solidFill>
              </a:rPr>
              <a:t>geimmigreerde</a:t>
            </a:r>
            <a:r>
              <a:rPr lang="nl-BE" sz="6400" dirty="0" smtClean="0">
                <a:solidFill>
                  <a:srgbClr val="FF0000"/>
                </a:solidFill>
              </a:rPr>
              <a:t> werknemers verbieden</a:t>
            </a:r>
            <a:r>
              <a:rPr lang="nl-BE" sz="6400" dirty="0" smtClean="0"/>
              <a:t>, onverminderd bijzondere maatregelen met betrekking tot grensarbeiders</a:t>
            </a:r>
          </a:p>
          <a:p>
            <a:endParaRPr lang="nl-BE" sz="1400" dirty="0" smtClean="0"/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/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		</a:t>
            </a:r>
          </a:p>
          <a:p>
            <a:pPr lvl="1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408" y="1268760"/>
            <a:ext cx="2069592" cy="1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>
            <a:off x="7452320" y="908720"/>
            <a:ext cx="504056" cy="5760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2. 1957: Verdrag van Rome, start EEG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6485954" cy="435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5148064" y="90872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1"/>
                </a:solidFill>
              </a:rPr>
              <a:t>Voorafgaand aan Verdrag van Rome </a:t>
            </a:r>
            <a:endParaRPr lang="nl-BE" sz="1600" dirty="0">
              <a:solidFill>
                <a:schemeClr val="accent1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Ohlin</a:t>
            </a:r>
            <a:r>
              <a:rPr lang="nl-NL" sz="2600" dirty="0" smtClean="0">
                <a:solidFill>
                  <a:srgbClr val="C00000"/>
                </a:solidFill>
              </a:rPr>
              <a:t>-rapport (1956)</a:t>
            </a: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nl-NL" sz="2000" b="1" dirty="0" err="1" smtClean="0"/>
              <a:t>Bertil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Ohlin</a:t>
            </a:r>
            <a:r>
              <a:rPr lang="nl-NL" sz="2000" b="1" dirty="0" smtClean="0"/>
              <a:t>, Zweeds economist, leider van de Zweedse liberale partij, werd om advies gevraagd voor de oprichting van de EEG </a:t>
            </a:r>
            <a:r>
              <a:rPr lang="nl-NL" sz="2000" b="1" dirty="0" smtClean="0">
                <a:sym typeface="Wingdings" pitchFamily="2" charset="2"/>
              </a:rPr>
              <a:t> </a:t>
            </a:r>
            <a:r>
              <a:rPr lang="nl-NL" sz="2000" b="1" dirty="0" err="1" smtClean="0">
                <a:sym typeface="Wingdings" pitchFamily="2" charset="2"/>
              </a:rPr>
              <a:t>Ohlin-rapport</a:t>
            </a:r>
            <a:r>
              <a:rPr lang="nl-NL" sz="2000" b="1" dirty="0" smtClean="0">
                <a:sym typeface="Wingdings" pitchFamily="2" charset="2"/>
              </a:rPr>
              <a:t>, </a:t>
            </a:r>
            <a:br>
              <a:rPr lang="nl-NL" sz="2000" b="1" dirty="0" smtClean="0">
                <a:sym typeface="Wingdings" pitchFamily="2" charset="2"/>
              </a:rPr>
            </a:br>
            <a:endParaRPr lang="nl-NL" sz="20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nl-NL" sz="2000" b="1" dirty="0" smtClean="0"/>
              <a:t> </a:t>
            </a:r>
            <a:r>
              <a:rPr lang="nl-NL" sz="2000" b="1" dirty="0" err="1" smtClean="0"/>
              <a:t>Ohlin</a:t>
            </a:r>
            <a:r>
              <a:rPr lang="nl-NL" sz="2000" b="1" dirty="0" smtClean="0"/>
              <a:t>: eenheidsmarkt zal sociale rechten niet in gevaar brengen, sociale harmonisatiepolitiek door EEG niet nodig, want:</a:t>
            </a:r>
            <a:br>
              <a:rPr lang="nl-NL" sz="2000" b="1" dirty="0" smtClean="0"/>
            </a:br>
            <a:endParaRPr lang="nl-NL" sz="2000" b="1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1900" dirty="0" smtClean="0"/>
              <a:t>Daarvoor zal gezorgd worden door de internationale verdragen waar de 6 EEG-landen aan deelnemen (Internationale Arbeidsorganisatie, Raad van Europa, …)  </a:t>
            </a:r>
            <a:br>
              <a:rPr lang="nl-NL" sz="1900" dirty="0" smtClean="0"/>
            </a:br>
            <a:endParaRPr lang="nl-NL" sz="19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Verschillen in kapitaalsamenstelling zullen opgevangen worden door verschillende wisselkoersen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2000" b="1" dirty="0" err="1" smtClean="0">
                <a:sym typeface="Wingdings" pitchFamily="2" charset="2"/>
              </a:rPr>
              <a:t>Ohlin-rapport</a:t>
            </a:r>
            <a:r>
              <a:rPr lang="nl-NL" sz="2000" b="1" dirty="0" smtClean="0">
                <a:sym typeface="Wingdings" pitchFamily="2" charset="2"/>
              </a:rPr>
              <a:t> grote invloed op </a:t>
            </a:r>
            <a:r>
              <a:rPr lang="nl-NL" sz="2000" b="1" dirty="0" err="1" smtClean="0">
                <a:sym typeface="Wingdings" pitchFamily="2" charset="2"/>
              </a:rPr>
              <a:t>Spaak-rapport</a:t>
            </a:r>
            <a:r>
              <a:rPr lang="nl-NL" sz="2000" b="1" dirty="0" smtClean="0">
                <a:sym typeface="Wingdings" pitchFamily="2" charset="2"/>
              </a:rPr>
              <a:t>, dat  aan basis Verdrag van Rome ligt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5292080" y="90872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1"/>
                </a:solidFill>
              </a:rPr>
              <a:t>Voorafgaand aan Verdrag van Rome </a:t>
            </a:r>
            <a:endParaRPr lang="nl-BE" sz="1600" dirty="0" smtClean="0">
              <a:solidFill>
                <a:schemeClr val="accent1"/>
              </a:solidFill>
            </a:endParaRPr>
          </a:p>
          <a:p>
            <a:endParaRPr lang="nl-BE" sz="1600" dirty="0">
              <a:solidFill>
                <a:schemeClr val="accent1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Spaak</a:t>
            </a:r>
            <a:r>
              <a:rPr lang="nl-NL" sz="2600" dirty="0" smtClean="0">
                <a:solidFill>
                  <a:srgbClr val="C00000"/>
                </a:solidFill>
              </a:rPr>
              <a:t>-rapport (1956)</a:t>
            </a: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Sterk beïnvloed </a:t>
            </a:r>
            <a:r>
              <a:rPr lang="nl-NL" sz="2000" dirty="0" smtClean="0"/>
              <a:t>door </a:t>
            </a:r>
            <a:r>
              <a:rPr lang="nl-NL" sz="2000" dirty="0" err="1" smtClean="0"/>
              <a:t>Ohlin-rapport</a:t>
            </a:r>
            <a: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nl-NL" sz="2000" i="1" dirty="0" smtClean="0"/>
              <a:t>“De spontane tendens tot harmonisatie van de sociale systemen en de </a:t>
            </a:r>
            <a:r>
              <a:rPr lang="nl-NL" sz="2000" i="1" dirty="0" err="1" smtClean="0"/>
              <a:t>weddeniveaus</a:t>
            </a:r>
            <a:r>
              <a:rPr lang="nl-NL" sz="2000" i="1" dirty="0" smtClean="0"/>
              <a:t>, en de acties van de vakbonden voor het bekomen van gelijkwaardige arbeidsvoorwaarden zullen bevorderd worden door de geleidelijke creatie van de gemeenschappelijke markt.”</a:t>
            </a:r>
            <a:br>
              <a:rPr lang="nl-NL" sz="2000" i="1" dirty="0" smtClean="0"/>
            </a:br>
            <a:endParaRPr kumimoji="0" lang="nl-NL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BE" sz="2000" i="1" dirty="0" smtClean="0"/>
              <a:t>« </a:t>
            </a:r>
            <a:r>
              <a:rPr lang="fr-BE" sz="2000" i="1" dirty="0" err="1" smtClean="0"/>
              <a:t>Geleidelijk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aan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zullen</a:t>
            </a:r>
            <a:r>
              <a:rPr lang="fr-BE" sz="2000" i="1" dirty="0" smtClean="0"/>
              <a:t> de </a:t>
            </a:r>
            <a:r>
              <a:rPr lang="fr-BE" sz="2000" i="1" dirty="0" err="1" smtClean="0"/>
              <a:t>loonniveaus</a:t>
            </a:r>
            <a:r>
              <a:rPr lang="fr-BE" sz="2000" i="1" dirty="0" smtClean="0"/>
              <a:t> en de </a:t>
            </a:r>
            <a:r>
              <a:rPr lang="fr-BE" sz="2000" i="1" dirty="0" err="1" smtClean="0"/>
              <a:t>intrestvoeten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naar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elkaar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toegroeien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naarmate</a:t>
            </a:r>
            <a:r>
              <a:rPr lang="fr-BE" sz="2000" i="1" dirty="0" smtClean="0"/>
              <a:t> de </a:t>
            </a:r>
            <a:r>
              <a:rPr lang="fr-BE" sz="2000" i="1" dirty="0" err="1" smtClean="0"/>
              <a:t>vraag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naar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arbeidskracht</a:t>
            </a:r>
            <a:r>
              <a:rPr lang="fr-BE" sz="2000" i="1" dirty="0" smtClean="0"/>
              <a:t> of de </a:t>
            </a:r>
            <a:r>
              <a:rPr lang="fr-BE" sz="2000" i="1" dirty="0" err="1" smtClean="0"/>
              <a:t>vraag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naar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kapitaal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toenemen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daar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waar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het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ene</a:t>
            </a:r>
            <a:r>
              <a:rPr lang="fr-BE" sz="2000" i="1" dirty="0" smtClean="0"/>
              <a:t> of </a:t>
            </a:r>
            <a:r>
              <a:rPr lang="fr-BE" sz="2000" i="1" dirty="0" err="1" smtClean="0"/>
              <a:t>het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andere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het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goedkoopst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is</a:t>
            </a:r>
            <a:r>
              <a:rPr lang="fr-BE" sz="2000" i="1" dirty="0" smtClean="0"/>
              <a:t>. »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DA5-8A56-45D7-AD55-75B7CC27F6FF}" type="slidenum">
              <a:rPr lang="nl-BE" smtClean="0"/>
              <a:pPr/>
              <a:t>9</a:t>
            </a:fld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1900" dirty="0" smtClean="0">
                <a:solidFill>
                  <a:srgbClr val="C00000"/>
                </a:solidFill>
              </a:rPr>
              <a:t/>
            </a:r>
            <a:br>
              <a:rPr lang="nl-NL" sz="1900" dirty="0" smtClean="0">
                <a:solidFill>
                  <a:srgbClr val="C00000"/>
                </a:solidFill>
              </a:rPr>
            </a:br>
            <a:endParaRPr lang="nl-BE" sz="16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7544" y="908720"/>
            <a:ext cx="8229600" cy="532859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Verdrag van Rome</a:t>
            </a:r>
            <a:r>
              <a:rPr lang="nl-NL" sz="6000" dirty="0" smtClean="0">
                <a:solidFill>
                  <a:srgbClr val="C00000"/>
                </a:solidFill>
              </a:rPr>
              <a:t> (1957)</a:t>
            </a:r>
            <a:r>
              <a:rPr kumimoji="0" lang="nl-N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België, Duitsland, Frankrijk, </a:t>
            </a:r>
            <a:r>
              <a:rPr lang="nl-NL" sz="4000" dirty="0" smtClean="0"/>
              <a:t>Italië,Luxemburg, Nederland akkoord voor douane-unie en </a:t>
            </a:r>
            <a:r>
              <a:rPr lang="nl-NL" sz="4000" dirty="0" err="1" smtClean="0"/>
              <a:t>eengemaakte</a:t>
            </a:r>
            <a:r>
              <a:rPr lang="nl-NL" sz="4000" dirty="0" smtClean="0"/>
              <a:t> markt, de EEG: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500" dirty="0" smtClean="0"/>
              <a:t>Vrij verkeer van goederen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500" dirty="0" smtClean="0"/>
              <a:t>Vrij verkeer van personen (arbeidskrachten)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500" dirty="0" smtClean="0"/>
              <a:t>Vrij verkeer van kapitalen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500" dirty="0" smtClean="0"/>
              <a:t>Vrij verkeer van diensten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BE" sz="2000" i="1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4000" dirty="0" smtClean="0"/>
              <a:t>Zoals aanbevolen in het </a:t>
            </a:r>
            <a:r>
              <a:rPr lang="nl-NL" sz="4000" dirty="0" err="1" smtClean="0"/>
              <a:t>rapport-Ohlin</a:t>
            </a:r>
            <a:r>
              <a:rPr lang="nl-NL" sz="4000" dirty="0" smtClean="0"/>
              <a:t> en het </a:t>
            </a:r>
            <a:r>
              <a:rPr lang="nl-NL" sz="4000" dirty="0" err="1" smtClean="0"/>
              <a:t>rapport-Spaak</a:t>
            </a:r>
            <a:r>
              <a:rPr lang="nl-NL" sz="4000" dirty="0" smtClean="0"/>
              <a:t> :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nl-NL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geen speciale aandacht</a:t>
            </a:r>
            <a:r>
              <a:rPr kumimoji="0" lang="nl-NL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vereist voor sociale harmonisatie</a:t>
            </a:r>
            <a:r>
              <a:rPr kumimoji="0" lang="nl-NL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want daarvoor zal de marktwerking zorgen</a:t>
            </a:r>
            <a:br>
              <a:rPr kumimoji="0" lang="nl-NL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4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4000" noProof="0" dirty="0" smtClean="0"/>
              <a:t>Er was wel aandacht voor  de kwaliteit en mobiliteit van de arbeidskracht:</a:t>
            </a:r>
            <a:r>
              <a:rPr lang="nl-NL" sz="3400" noProof="0" dirty="0" smtClean="0"/>
              <a:t/>
            </a:r>
            <a:br>
              <a:rPr lang="nl-NL" sz="3400" noProof="0" dirty="0" smtClean="0"/>
            </a:br>
            <a:endParaRPr lang="nl-NL" sz="3400" noProof="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35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Beroepsopleiding, herscholing (tussenkomst van Europees Sociaal Fonds)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500" noProof="0" dirty="0" smtClean="0"/>
              <a:t>Veiligheid en gezondheid 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nl-NL" sz="35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Sociale zekerheid van migrerende arbeidskrachten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nl-NL" sz="3500" noProof="0" dirty="0" smtClean="0"/>
              <a:t>Gelijk loon voor mannen en vrouwen (*)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kumimoji="0" lang="nl-NL" sz="20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noProof="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kumimoji="0" lang="nl-NL" sz="20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noProof="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kumimoji="0" lang="nl-NL" sz="20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nl-NL" sz="2000" noProof="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2000" dirty="0" smtClean="0"/>
              <a:t> </a:t>
            </a:r>
            <a:r>
              <a:rPr lang="nl-NL" sz="2300" dirty="0" smtClean="0"/>
              <a:t>(*) </a:t>
            </a:r>
            <a:r>
              <a:rPr lang="nl-BE" sz="2300" dirty="0" smtClean="0"/>
              <a:t>Vrouwen verdienden  in 2009 gemiddeld 17,1% minder dan mannen, </a:t>
            </a:r>
            <a:r>
              <a:rPr lang="nl-BE" sz="2300" dirty="0" err="1" smtClean="0"/>
              <a:t>Eurostat</a:t>
            </a:r>
            <a:r>
              <a:rPr lang="nl-BE" sz="2300" dirty="0" smtClean="0"/>
              <a:t>. </a:t>
            </a:r>
            <a:r>
              <a:rPr kumimoji="0" lang="nl-NL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raccolade 7"/>
          <p:cNvSpPr/>
          <p:nvPr/>
        </p:nvSpPr>
        <p:spPr>
          <a:xfrm>
            <a:off x="5004048" y="1779275"/>
            <a:ext cx="21602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5304870" y="204110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“de 4 vrijheden”</a:t>
            </a:r>
            <a:br>
              <a:rPr lang="nl-NL" sz="1400" dirty="0" smtClean="0">
                <a:solidFill>
                  <a:srgbClr val="FF0000"/>
                </a:solidFill>
              </a:rPr>
            </a:br>
            <a:r>
              <a:rPr lang="nl-NL" sz="1400" dirty="0" smtClean="0">
                <a:solidFill>
                  <a:srgbClr val="FF0000"/>
                </a:solidFill>
              </a:rPr>
              <a:t>(de geest in de fles)</a:t>
            </a:r>
            <a:endParaRPr lang="nl-BE" sz="1400" dirty="0">
              <a:solidFill>
                <a:srgbClr val="FF0000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539552" y="5805264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13534</TotalTime>
  <Words>895</Words>
  <Application>Microsoft Office PowerPoint</Application>
  <PresentationFormat>Diavoorstelling (4:3)</PresentationFormat>
  <Paragraphs>282</Paragraphs>
  <Slides>33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Stroom</vt:lpstr>
      <vt:lpstr>Sociaal beleid in de Europese Unie?</vt:lpstr>
      <vt:lpstr>Wat is ‘sociaal beleid’?</vt:lpstr>
      <vt:lpstr>Dia 3</vt:lpstr>
      <vt:lpstr>Overzicht</vt:lpstr>
      <vt:lpstr>1. Sociale bepalingen in EGKS-verdrag (1951)</vt:lpstr>
      <vt:lpstr>2. 1957: Verdrag van Rome, start EEG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3. 1986: Eenheidsakte:  Jacques Delors voltooit de eenheidsmarkt </vt:lpstr>
      <vt:lpstr> 1986: Eenheidsakte</vt:lpstr>
      <vt:lpstr> 1986: Eenheidsakte</vt:lpstr>
      <vt:lpstr>4. Van Maastricht (1992) tot de eurocrisis (2010):  </vt:lpstr>
      <vt:lpstr>EMU: een muntunie van een heel speciale soort!</vt:lpstr>
      <vt:lpstr>EU: zonder bevoegdheid toch een sociaal-economisch wanbeleid voeren ! </vt:lpstr>
      <vt:lpstr>Hoe gaat de EU hierbij te werk?  </vt:lpstr>
      <vt:lpstr>Hoe gaat de EU hierbij te werk?  </vt:lpstr>
      <vt:lpstr>5. eurocrisis (2010): neoliberale buitenkans! </vt:lpstr>
      <vt:lpstr>Dia 24</vt:lpstr>
      <vt:lpstr>Enkele voorbeelden van ‘Europees economisch bestuur’</vt:lpstr>
      <vt:lpstr>Enkele voorbeelden van ‘Europees economisch bestuur’</vt:lpstr>
      <vt:lpstr>Enkele voorbeelden van ‘Europees economisch bestuur’</vt:lpstr>
      <vt:lpstr>Enkele voorbeelden van ‘Europees economisch bestuur’</vt:lpstr>
      <vt:lpstr>Er zijn ook directere methodes zoals  chantage!</vt:lpstr>
      <vt:lpstr>“Sociaal Europa” anno 2012 </vt:lpstr>
      <vt:lpstr>“Sociaal Europa” anno 2012 </vt:lpstr>
      <vt:lpstr>“Sociaal Europa” anno 2012 </vt:lpstr>
      <vt:lpstr>“Sociaal Europa” anno 2012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Europees economisch bestuur</dc:title>
  <dc:creator>Herman</dc:creator>
  <cp:lastModifiedBy>Herman</cp:lastModifiedBy>
  <cp:revision>288</cp:revision>
  <dcterms:created xsi:type="dcterms:W3CDTF">2012-04-02T10:06:07Z</dcterms:created>
  <dcterms:modified xsi:type="dcterms:W3CDTF">2013-02-25T15:08:42Z</dcterms:modified>
</cp:coreProperties>
</file>