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60" r:id="rId3"/>
    <p:sldId id="261" r:id="rId4"/>
    <p:sldId id="262" r:id="rId5"/>
    <p:sldId id="273" r:id="rId6"/>
    <p:sldId id="269" r:id="rId7"/>
    <p:sldId id="266" r:id="rId8"/>
    <p:sldId id="267" r:id="rId9"/>
    <p:sldId id="268" r:id="rId10"/>
    <p:sldId id="259" r:id="rId11"/>
    <p:sldId id="275" r:id="rId12"/>
    <p:sldId id="276" r:id="rId13"/>
    <p:sldId id="270" r:id="rId14"/>
    <p:sldId id="274" r:id="rId15"/>
    <p:sldId id="277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EEF46-2BF3-4387-9B4B-5DC8F05B138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816FC-656C-4920-B6A7-0BFBF0A1E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1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F7165-306B-4551-8C12-5907F783BD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photo catalytic water splitting reaction over a semiconductor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F7165-306B-4551-8C12-5907F783BD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2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F1FF-26B8-4720-B6D0-BE82D45C3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C9A85-1D34-46AE-AB80-C1D3C19FF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7415D-7C46-4CAD-A588-0010352A4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1517C-29A7-4676-BCD1-6236FF1E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9AB4B-41C7-4BBD-9AA4-D0DBA5365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9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8EAA-22F5-491A-97A7-1D140881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23051-7856-4AEC-B112-91FAE9BCD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56E5F-4A13-42DA-B4EB-2B0A25FB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D692F-4B44-425F-BCA5-901AE7A2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1A525-7935-4E3B-A237-B7F4B998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9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89ABE6-09A3-42F4-8B15-3EBEF6DB4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9D2B6-1B2C-4B28-BC62-1CFC0B0DF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A3D97-3B89-4568-AC17-4DA53FB7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22586-BAB6-4D98-B6D0-424C7E4F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B7997-5EA3-472A-81E3-BEB172FF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5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901F-72D4-496F-B597-7B5F38FC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80F30-729E-4E5F-804F-DF73EA25D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E1502-6AA1-4803-A7E6-B165217E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1BEB9-4918-4250-81E3-847D7630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B8918-BEE4-406F-A7A9-71210AF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2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66AA7-9744-4228-804C-C7075FED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E11DD-D009-4991-BA79-D5E3B2B30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C31B2-6A74-42D8-B61D-F7DF762A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30994-E1AD-42F8-8163-CBF0C88D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DFA54-20D4-411A-95B5-701E2CEA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2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1AA8-A6AE-4C47-8E2A-8A3CA3B6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C40A5-4CC4-40E2-9DBB-650669912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F6C22-DABD-4516-A7CE-D4AF309BB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F20C9-0DE3-46CE-9A23-63C11C79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16334-BD14-4B71-AEC0-90777E6E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92DD6-1827-42CA-AE8C-2AA184E9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6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56AB-95B4-40BA-B035-DCF1D9D8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3F663-5C5D-4FAC-BE88-B5CF3853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2BD3F-E894-4B44-BC4E-F46F3FE65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1107F-CFB0-45B3-A12D-F3E2B79BC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F1844-72FB-4134-AFBA-C4508F521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0F884-4EEA-4D75-BDCC-DA4B1E062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E597C-C4E4-4A3E-A197-1AF3C04C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43721-6DDB-4AF5-A32B-F7D51CAD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0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AEE09-5832-4988-BBE3-E8C94FA2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38F90-E0B5-4806-837F-F9BAC1D9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9FCB6-7F85-4EBB-B663-4D5E00D1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6541C-C982-469A-83A0-8FB549A8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E8A6DE-931C-4634-8400-0BDCFB11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96C399-6850-466C-B75A-2CB55845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7D041-78F8-4FEB-A6F3-6195EA15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5FFA-BBDC-4052-8CC4-40A1D5D9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ED1D-DEC8-4554-8A75-82B7121A5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768AB-9650-4023-9410-B7A6F71D3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F7CF5-358F-4AD2-BF33-39540C12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16CA9-E0EE-463B-865B-A81382D6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9F7E9-B231-42C1-B853-D6033B8B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7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7B52-EDC9-49A5-8530-FD45D3E1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CD21F-3A8C-4C1B-8E07-B7B4AB7A5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904D0-31FF-4C06-A265-B0D563EE8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42DCB-DE27-44BC-9D78-C90D23E2C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B0566-2531-4DC2-8293-5002C7A8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25957-24BC-45D7-8EBE-0CF66CD8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831CD-2AB4-496D-AB72-8A499E25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5B30-5244-4796-B723-DAECD26EE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A956-9455-45BB-8039-6A41AC4BD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7571B-8E36-4682-8CDC-9F468AA6267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8FD4F-99C9-4D73-BFE7-76DAA21EE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3FE46-7D65-4D4E-BED7-2CDCC2C5D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1DD86-1414-4B43-9F77-26D0A8D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9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895600" y="609600"/>
            <a:ext cx="6477000" cy="1828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PREPARATION AND CHARACTERIZATION OF PHOTON UPCONVERTING CATALYSTS FOR PHOTO WATER SPILTTING HYDROGEN PRODUCTION.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1A22-73D8-4BA9-BD92-11B31233BD2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8777" y="3602038"/>
            <a:ext cx="57868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Asitha U. Malikaramage,</a:t>
            </a:r>
          </a:p>
          <a:p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University of Peradeniya,</a:t>
            </a:r>
          </a:p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Peradeniya,</a:t>
            </a:r>
          </a:p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Sri Lanka.</a:t>
            </a:r>
          </a:p>
        </p:txBody>
      </p:sp>
    </p:spTree>
    <p:extLst>
      <p:ext uri="{BB962C8B-B14F-4D97-AF65-F5344CB8AC3E}">
        <p14:creationId xmlns:p14="http://schemas.microsoft.com/office/powerpoint/2010/main" val="2329584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A290-2F18-454C-9B8E-0DCBA5DA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3046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EAEB701-5757-4A25-A489-F9556674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808" y="1136990"/>
            <a:ext cx="4287603" cy="3174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AF29D5-D437-4066-9DBA-E96AED185A4E}"/>
              </a:ext>
            </a:extLst>
          </p:cNvPr>
          <p:cNvSpPr txBox="1"/>
          <p:nvPr/>
        </p:nvSpPr>
        <p:spPr>
          <a:xfrm>
            <a:off x="3121405" y="5378299"/>
            <a:ext cx="556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03 . SEM images of Ag/</a:t>
            </a:r>
            <a:r>
              <a:rPr lang="en-US" dirty="0" err="1"/>
              <a:t>Ir</a:t>
            </a:r>
            <a:r>
              <a:rPr lang="en-US" dirty="0"/>
              <a:t> doped TiO</a:t>
            </a:r>
            <a:r>
              <a:rPr lang="en-US" sz="1400" dirty="0"/>
              <a:t>2</a:t>
            </a:r>
            <a:r>
              <a:rPr lang="en-US" dirty="0"/>
              <a:t> nanoparticles</a:t>
            </a:r>
          </a:p>
        </p:txBody>
      </p:sp>
      <p:pic>
        <p:nvPicPr>
          <p:cNvPr id="10" name="Picture 9" descr="Description: E:\m pill\sem\sem 1938\sem01.tif">
            <a:extLst>
              <a:ext uri="{FF2B5EF4-FFF2-40B4-BE49-F238E27FC236}">
                <a16:creationId xmlns:a16="http://schemas.microsoft.com/office/drawing/2014/main" id="{AC653EEF-5437-4ABB-BADF-CD33562032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97" y="1096556"/>
            <a:ext cx="4287603" cy="31467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72C301-E5EB-4FDF-B334-D998B9EB5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460" y="278020"/>
            <a:ext cx="9403080" cy="6775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SEM Images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88FC1-0F7D-448D-AE60-637E2AF32D76}"/>
              </a:ext>
            </a:extLst>
          </p:cNvPr>
          <p:cNvSpPr txBox="1"/>
          <p:nvPr/>
        </p:nvSpPr>
        <p:spPr>
          <a:xfrm>
            <a:off x="4428309" y="1319349"/>
            <a:ext cx="14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 sintered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BC534B-57D2-4604-B40D-ECEAD11F1BF1}"/>
              </a:ext>
            </a:extLst>
          </p:cNvPr>
          <p:cNvSpPr txBox="1"/>
          <p:nvPr/>
        </p:nvSpPr>
        <p:spPr>
          <a:xfrm>
            <a:off x="9877698" y="1317619"/>
            <a:ext cx="14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Sintered </a:t>
            </a:r>
          </a:p>
        </p:txBody>
      </p:sp>
    </p:spTree>
    <p:extLst>
      <p:ext uri="{BB962C8B-B14F-4D97-AF65-F5344CB8AC3E}">
        <p14:creationId xmlns:p14="http://schemas.microsoft.com/office/powerpoint/2010/main" val="93105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2D8A1-BA6C-4F55-A742-49E46D16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UV-visible absorbance spectra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18F30-1322-4390-B7A7-89083B73A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2DB0C-A2DF-45C5-894F-793CB6914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895475"/>
            <a:ext cx="4810125" cy="3777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82BD1-975D-4354-8FAC-034FCE526639}"/>
              </a:ext>
            </a:extLst>
          </p:cNvPr>
          <p:cNvSpPr txBox="1"/>
          <p:nvPr/>
        </p:nvSpPr>
        <p:spPr>
          <a:xfrm>
            <a:off x="3848100" y="6858000"/>
            <a:ext cx="555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04 . UV –visible absorbance spectra for the sample </a:t>
            </a:r>
          </a:p>
        </p:txBody>
      </p:sp>
    </p:spTree>
    <p:extLst>
      <p:ext uri="{BB962C8B-B14F-4D97-AF65-F5344CB8AC3E}">
        <p14:creationId xmlns:p14="http://schemas.microsoft.com/office/powerpoint/2010/main" val="373153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A43A-50C4-49AE-80BC-233DDEC1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FTIR spectroscopy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0B3BA4-69BC-471A-BDD1-C97D7970E6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28" y="2028305"/>
            <a:ext cx="5939444" cy="28013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BDD42-05BB-45B8-B3F5-4253A9E65EE9}"/>
              </a:ext>
            </a:extLst>
          </p:cNvPr>
          <p:cNvSpPr txBox="1"/>
          <p:nvPr/>
        </p:nvSpPr>
        <p:spPr>
          <a:xfrm>
            <a:off x="4015766" y="4829694"/>
            <a:ext cx="290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05. FTIR spectroscopy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E9200-82AD-45F0-9319-D3309140A253}"/>
              </a:ext>
            </a:extLst>
          </p:cNvPr>
          <p:cNvSpPr txBox="1"/>
          <p:nvPr/>
        </p:nvSpPr>
        <p:spPr>
          <a:xfrm>
            <a:off x="552451" y="5167311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huge peak around 600 cm</a:t>
            </a:r>
            <a:r>
              <a:rPr lang="en-US" baseline="30000" dirty="0"/>
              <a:t>-1 </a:t>
            </a:r>
            <a:r>
              <a:rPr lang="en-US" dirty="0"/>
              <a:t>typically it represents the </a:t>
            </a:r>
            <a:r>
              <a:rPr lang="en-US" dirty="0" err="1"/>
              <a:t>Ti</a:t>
            </a:r>
            <a:r>
              <a:rPr lang="en-US" dirty="0"/>
              <a:t>-O-</a:t>
            </a:r>
            <a:r>
              <a:rPr lang="en-US" dirty="0" err="1"/>
              <a:t>Ti</a:t>
            </a:r>
            <a:r>
              <a:rPr lang="en-US" dirty="0"/>
              <a:t> bonds and Metal attachments to the  </a:t>
            </a:r>
            <a:r>
              <a:rPr lang="en-US" dirty="0" err="1"/>
              <a:t>Ti</a:t>
            </a:r>
            <a:r>
              <a:rPr lang="en-US" dirty="0"/>
              <a:t> atom. So this can be used as a confirmation of </a:t>
            </a:r>
            <a:r>
              <a:rPr lang="en-US" dirty="0" err="1"/>
              <a:t>Ti-Ir</a:t>
            </a:r>
            <a:r>
              <a:rPr lang="en-US" dirty="0"/>
              <a:t> and </a:t>
            </a:r>
            <a:r>
              <a:rPr lang="en-US" dirty="0" err="1"/>
              <a:t>Ti</a:t>
            </a:r>
            <a:r>
              <a:rPr lang="en-US" dirty="0"/>
              <a:t>-O-</a:t>
            </a:r>
            <a:r>
              <a:rPr lang="en-US" dirty="0" err="1"/>
              <a:t>Ir</a:t>
            </a:r>
            <a:r>
              <a:rPr lang="en-US" dirty="0"/>
              <a:t> bonding.</a:t>
            </a:r>
          </a:p>
        </p:txBody>
      </p:sp>
    </p:spTree>
    <p:extLst>
      <p:ext uri="{BB962C8B-B14F-4D97-AF65-F5344CB8AC3E}">
        <p14:creationId xmlns:p14="http://schemas.microsoft.com/office/powerpoint/2010/main" val="324434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043A-32F1-47BE-BEA4-3FEFA74A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IMG_0503">
            <a:hlinkClick r:id="" action="ppaction://media"/>
            <a:extLst>
              <a:ext uri="{FF2B5EF4-FFF2-40B4-BE49-F238E27FC236}">
                <a16:creationId xmlns:a16="http://schemas.microsoft.com/office/drawing/2014/main" id="{7D054ED2-0C44-44D3-9ADB-B588AB51AC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6502" y="475962"/>
            <a:ext cx="4542138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779583-62BC-4417-AB5E-69609501566F}"/>
              </a:ext>
            </a:extLst>
          </p:cNvPr>
          <p:cNvSpPr/>
          <p:nvPr/>
        </p:nvSpPr>
        <p:spPr>
          <a:xfrm>
            <a:off x="7614817" y="5321329"/>
            <a:ext cx="436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 01:  Photo water splitting under 1 sun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BC4CB-5B87-4868-A42F-ECA64AF3933B}"/>
              </a:ext>
            </a:extLst>
          </p:cNvPr>
          <p:cNvSpPr txBox="1"/>
          <p:nvPr/>
        </p:nvSpPr>
        <p:spPr>
          <a:xfrm rot="10800000" flipH="1" flipV="1">
            <a:off x="741218" y="365125"/>
            <a:ext cx="58185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When only distilled water used to produce the  hydrogen and oxygen . Efficiency of hydrogen production  reduced with time. (5 mins).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 overcome this problem Ethanol was introduced as a scarifying agent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 this can be also used to degrade organic pollutants to smaller molecules (CO2 , CH2O,…</a:t>
            </a:r>
            <a:r>
              <a:rPr lang="en-US" sz="2800" dirty="0" err="1"/>
              <a:t>ect</a:t>
            </a:r>
            <a:r>
              <a:rPr lang="en-US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     2h+ + C2H5OH / 2H+ + CH3CHO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18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C72C-5BBB-4963-BE11-633A20FE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E413B-DCB2-415D-998A-FC4347D41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Iridium / silver  </a:t>
            </a:r>
            <a:r>
              <a:rPr lang="en-US" dirty="0" err="1"/>
              <a:t>nano</a:t>
            </a:r>
            <a:r>
              <a:rPr lang="en-US" dirty="0"/>
              <a:t>-composite can be used as an efficient photo  water  splitting material.</a:t>
            </a:r>
          </a:p>
          <a:p>
            <a:r>
              <a:rPr lang="en-US" dirty="0"/>
              <a:t>The material can be used to degrade organic pollutants in water in favorable of </a:t>
            </a:r>
            <a:r>
              <a:rPr lang="en-US"/>
              <a:t>purifying water.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2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B1D1-1730-4299-8DAF-05AA90D2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5CE51-E14C-4646-A6C4-A2554F710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measure the hydrogen evolution rate from the GC –TCD technology</a:t>
            </a:r>
          </a:p>
          <a:p>
            <a:r>
              <a:rPr lang="en-US" dirty="0"/>
              <a:t>Get TEM images of the material.</a:t>
            </a:r>
          </a:p>
          <a:p>
            <a:r>
              <a:rPr lang="en-US" dirty="0"/>
              <a:t>Do the further characterization of new hydrothermally grown nanorods /nanoflowers assisted water splitting material.</a:t>
            </a:r>
          </a:p>
          <a:p>
            <a:r>
              <a:rPr lang="en-US" dirty="0"/>
              <a:t>Introduce Holmium , Samarium and Gadolinium to the material.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3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2D40-0D4C-47A9-B15A-6F286A60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Thank you 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04937-7CE5-459B-BE5B-DF162B78A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64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DAC347-995A-40EF-98BB-A72D13D5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Water splitting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297" y="1825624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Highly endothermic process; ΔH &gt; 0</a:t>
            </a:r>
            <a:endParaRPr lang="en-US" baseline="-25000" dirty="0"/>
          </a:p>
          <a:p>
            <a:r>
              <a:rPr lang="en-US" dirty="0"/>
              <a:t>“Thermodynamically Uphill” reaction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Semiconductors are used as light harvesters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A065719-DA48-4BF6-9456-5B4D01E6F22E}" type="slidenum">
              <a:rPr lang="en-US" smtClean="0"/>
              <a:t>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05" y="2738002"/>
            <a:ext cx="5905692" cy="252658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07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Band-gap Requirement for water photo-splitting: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A065719-DA48-4BF6-9456-5B4D01E6F22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7"/>
          <a:stretch/>
        </p:blipFill>
        <p:spPr>
          <a:xfrm>
            <a:off x="3480461" y="1660843"/>
            <a:ext cx="5180509" cy="4534935"/>
          </a:xfrm>
          <a:prstGeom prst="rect">
            <a:avLst/>
          </a:prstGeom>
          <a:ln>
            <a:solidFill>
              <a:srgbClr val="6EA92D"/>
            </a:solidFill>
          </a:ln>
        </p:spPr>
      </p:pic>
    </p:spTree>
    <p:extLst>
      <p:ext uri="{BB962C8B-B14F-4D97-AF65-F5344CB8AC3E}">
        <p14:creationId xmlns:p14="http://schemas.microsoft.com/office/powerpoint/2010/main" val="148141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Common Semiconductors: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A065719-DA48-4BF6-9456-5B4D01E6F22E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20" y="1725448"/>
            <a:ext cx="6918960" cy="44830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640" y="295656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SrTiO</a:t>
            </a:r>
            <a:r>
              <a:rPr lang="en-US" baseline="-250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236726" y="3837658"/>
            <a:ext cx="899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3.2 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8920" y="1310641"/>
            <a:ext cx="368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edge position of the conduction band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3106" y="5892583"/>
            <a:ext cx="341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Upper edge position of the valence band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77000" y="1956972"/>
            <a:ext cx="457200" cy="862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372725" y="5386091"/>
            <a:ext cx="453777" cy="5678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8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C995-F8AA-4C3C-BCE6-1109BDCD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97" y="365125"/>
            <a:ext cx="10696303" cy="1325563"/>
          </a:xfrm>
        </p:spPr>
        <p:txBody>
          <a:bodyPr>
            <a:normAutofit/>
          </a:bodyPr>
          <a:lstStyle/>
          <a:p>
            <a:pPr marL="1143000" indent="-457200" defTabSz="2537460">
              <a:lnSpc>
                <a:spcPct val="12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    Photon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Upconversion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and Localized Surface Plasmon Resonance (LSPR) in photo water splitting </a:t>
            </a:r>
            <a:endParaRPr lang="en-US" sz="2400" dirty="0"/>
          </a:p>
        </p:txBody>
      </p:sp>
      <p:pic>
        <p:nvPicPr>
          <p:cNvPr id="4" name="Content Placeholder 3" descr="upc.GIF">
            <a:extLst>
              <a:ext uri="{FF2B5EF4-FFF2-40B4-BE49-F238E27FC236}">
                <a16:creationId xmlns:a16="http://schemas.microsoft.com/office/drawing/2014/main" id="{A3BA5EA2-B48D-45C3-A350-DF6FC5DF0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95437"/>
            <a:ext cx="5048250" cy="3667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33983-064A-4F0E-9725-F6D9D0B81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1811277"/>
            <a:ext cx="5407621" cy="33287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F08375-8428-4A25-AA2F-E283D2ED6E0F}"/>
              </a:ext>
            </a:extLst>
          </p:cNvPr>
          <p:cNvSpPr/>
          <p:nvPr/>
        </p:nvSpPr>
        <p:spPr>
          <a:xfrm>
            <a:off x="657497" y="58677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Schematic diagram of photon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upconversion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phenomina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4BC3B-3199-48FF-93E9-BC6C5552B1CA}"/>
              </a:ext>
            </a:extLst>
          </p:cNvPr>
          <p:cNvSpPr/>
          <p:nvPr/>
        </p:nvSpPr>
        <p:spPr>
          <a:xfrm>
            <a:off x="6305552" y="513998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Proposed photocatalytic process for efficient hydrogen generation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using the  Ag- TiO</a:t>
            </a:r>
            <a:r>
              <a:rPr lang="en-US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nanostructures, based on excitation of the LSPR 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under visible-light and infrared irradiation</a:t>
            </a:r>
          </a:p>
        </p:txBody>
      </p:sp>
    </p:spTree>
    <p:extLst>
      <p:ext uri="{BB962C8B-B14F-4D97-AF65-F5344CB8AC3E}">
        <p14:creationId xmlns:p14="http://schemas.microsoft.com/office/powerpoint/2010/main" val="38838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1A22-73D8-4BA9-BD92-11B31233BD2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743200" y="1741074"/>
            <a:ext cx="6395306" cy="4306749"/>
            <a:chOff x="685800" y="25069800"/>
            <a:chExt cx="7818383" cy="5692317"/>
          </a:xfrm>
        </p:grpSpPr>
        <p:sp>
          <p:nvSpPr>
            <p:cNvPr id="7" name="Rectangle 6"/>
            <p:cNvSpPr/>
            <p:nvPr/>
          </p:nvSpPr>
          <p:spPr>
            <a:xfrm>
              <a:off x="685800" y="25069800"/>
              <a:ext cx="7818383" cy="419099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Preparation of  UCM</a:t>
              </a:r>
            </a:p>
          </p:txBody>
        </p:sp>
        <p:sp>
          <p:nvSpPr>
            <p:cNvPr id="8" name="Rounded Rectangle 33"/>
            <p:cNvSpPr>
              <a:spLocks noChangeArrowheads="1"/>
            </p:cNvSpPr>
            <p:nvPr/>
          </p:nvSpPr>
          <p:spPr bwMode="auto">
            <a:xfrm>
              <a:off x="1803670" y="25743475"/>
              <a:ext cx="5775670" cy="854867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TTIP +  IrCl3 + Ag(NO</a:t>
              </a:r>
              <a:r>
                <a:rPr lang="en-US" sz="16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) +Ethanol </a:t>
              </a:r>
            </a:p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+Glacial Acetic acid</a:t>
              </a:r>
            </a:p>
          </p:txBody>
        </p:sp>
        <p:sp>
          <p:nvSpPr>
            <p:cNvPr id="9" name="Rounded Rectangle 33"/>
            <p:cNvSpPr>
              <a:spLocks noChangeArrowheads="1"/>
            </p:cNvSpPr>
            <p:nvPr/>
          </p:nvSpPr>
          <p:spPr bwMode="auto">
            <a:xfrm>
              <a:off x="1965483" y="27807829"/>
              <a:ext cx="2905175" cy="70665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sz="2400" dirty="0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Sol gel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ed Rectangle 33"/>
            <p:cNvSpPr>
              <a:spLocks noChangeArrowheads="1"/>
            </p:cNvSpPr>
            <p:nvPr/>
          </p:nvSpPr>
          <p:spPr bwMode="auto">
            <a:xfrm>
              <a:off x="1358041" y="29919357"/>
              <a:ext cx="6370656" cy="8427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</a:rPr>
                <a:t>Autoclaved the mixture in 150ºC for 2 hours and  dried the sample in vacuumed oven at 100 ºC</a:t>
              </a:r>
            </a:p>
          </p:txBody>
        </p:sp>
        <p:sp>
          <p:nvSpPr>
            <p:cNvPr id="11" name="Down Arrow 76"/>
            <p:cNvSpPr>
              <a:spLocks noChangeArrowheads="1"/>
            </p:cNvSpPr>
            <p:nvPr/>
          </p:nvSpPr>
          <p:spPr bwMode="auto">
            <a:xfrm>
              <a:off x="3189470" y="26688177"/>
              <a:ext cx="457200" cy="1097280"/>
            </a:xfrm>
            <a:prstGeom prst="downArrow">
              <a:avLst>
                <a:gd name="adj1" fmla="val 50000"/>
                <a:gd name="adj2" fmla="val 50022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232275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ed Rectangle 78"/>
            <p:cNvSpPr>
              <a:spLocks noChangeArrowheads="1"/>
            </p:cNvSpPr>
            <p:nvPr/>
          </p:nvSpPr>
          <p:spPr bwMode="auto">
            <a:xfrm>
              <a:off x="4133196" y="26741518"/>
              <a:ext cx="4102913" cy="9906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sz="1400" dirty="0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Mixed and stirred for 30 min and adjust the P</a:t>
              </a:r>
              <a:r>
                <a:rPr lang="en-US" sz="1400" baseline="30000" dirty="0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H </a:t>
              </a:r>
              <a:r>
                <a:rPr lang="en-US" sz="1400" dirty="0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 value for 3-5  using conc. Diluted KOH </a:t>
              </a:r>
              <a:endParaRPr lang="en-US" sz="1400" baseline="30000" dirty="0">
                <a:latin typeface="Arial" pitchFamily="34" charset="0"/>
                <a:ea typeface="Yu Mincho Light" pitchFamily="18" charset="-128"/>
                <a:cs typeface="Arial" pitchFamily="34" charset="0"/>
              </a:endParaRPr>
            </a:p>
          </p:txBody>
        </p:sp>
        <p:sp>
          <p:nvSpPr>
            <p:cNvPr id="13" name="Rounded Rectangle 81"/>
            <p:cNvSpPr>
              <a:spLocks noChangeArrowheads="1"/>
            </p:cNvSpPr>
            <p:nvPr/>
          </p:nvSpPr>
          <p:spPr bwMode="auto">
            <a:xfrm>
              <a:off x="4401270" y="28632327"/>
              <a:ext cx="4102913" cy="108287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en-US" sz="1400" dirty="0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Refluxed  at  200 ºc  for 48 hours using a mixture of </a:t>
              </a:r>
              <a:r>
                <a:rPr lang="en-US" sz="1400" dirty="0" err="1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diethelene</a:t>
              </a:r>
              <a:r>
                <a:rPr lang="en-US" sz="1400" dirty="0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 </a:t>
              </a:r>
              <a:r>
                <a:rPr lang="en-US" sz="1400" dirty="0" err="1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glycole</a:t>
              </a:r>
              <a:r>
                <a:rPr lang="en-US" sz="1400" dirty="0">
                  <a:latin typeface="Arial" pitchFamily="34" charset="0"/>
                  <a:ea typeface="Yu Mincho Light" pitchFamily="18" charset="-128"/>
                  <a:cs typeface="Arial" pitchFamily="34" charset="0"/>
                </a:rPr>
                <a:t>  and hexane as the  solvent ( </a:t>
              </a:r>
            </a:p>
          </p:txBody>
        </p:sp>
      </p:grpSp>
      <p:sp>
        <p:nvSpPr>
          <p:cNvPr id="14" name="Down Arrow 76"/>
          <p:cNvSpPr>
            <a:spLocks noChangeArrowheads="1"/>
          </p:cNvSpPr>
          <p:nvPr/>
        </p:nvSpPr>
        <p:spPr bwMode="auto">
          <a:xfrm>
            <a:off x="4805425" y="4425549"/>
            <a:ext cx="373982" cy="830191"/>
          </a:xfrm>
          <a:prstGeom prst="downArrow">
            <a:avLst>
              <a:gd name="adj1" fmla="val 50000"/>
              <a:gd name="adj2" fmla="val 5002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232275"/>
            <a:endParaRPr lang="en-US" sz="2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8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1A22-73D8-4BA9-BD92-11B31233BD2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5500390" cy="348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1" y="1664732"/>
            <a:ext cx="100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XRF data</a:t>
            </a:r>
          </a:p>
        </p:txBody>
      </p:sp>
    </p:spTree>
    <p:extLst>
      <p:ext uri="{BB962C8B-B14F-4D97-AF65-F5344CB8AC3E}">
        <p14:creationId xmlns:p14="http://schemas.microsoft.com/office/powerpoint/2010/main" val="110548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1A22-73D8-4BA9-BD92-11B31233BD2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58291" y="234506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XRD data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459" r="7292" b="18750"/>
          <a:stretch>
            <a:fillRect/>
          </a:stretch>
        </p:blipFill>
        <p:spPr bwMode="auto">
          <a:xfrm>
            <a:off x="2057400" y="4172922"/>
            <a:ext cx="701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18404" y="6211669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IrO</a:t>
            </a:r>
            <a:r>
              <a:rPr lang="en-US" i="1" baseline="-25000" dirty="0"/>
              <a:t>2</a:t>
            </a:r>
            <a:r>
              <a:rPr lang="en-US" i="1" dirty="0"/>
              <a:t> phase 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/>
          <a:srcRect l="2211" t="1458" r="7802" b="19167"/>
          <a:stretch>
            <a:fillRect/>
          </a:stretch>
        </p:blipFill>
        <p:spPr bwMode="auto">
          <a:xfrm>
            <a:off x="1981199" y="1245380"/>
            <a:ext cx="708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75187" y="3427200"/>
            <a:ext cx="2698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TiO</a:t>
            </a:r>
            <a:r>
              <a:rPr lang="en-US" i="1" baseline="-25000" dirty="0"/>
              <a:t>2</a:t>
            </a:r>
            <a:r>
              <a:rPr lang="en-US" i="1" dirty="0"/>
              <a:t> phase (</a:t>
            </a:r>
            <a:r>
              <a:rPr lang="en-US" i="1" dirty="0" err="1"/>
              <a:t>Anatase</a:t>
            </a:r>
            <a:r>
              <a:rPr lang="en-US" i="1" dirty="0"/>
              <a:t> form)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6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1A22-73D8-4BA9-BD92-11B31233BD2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1951" t="1250" r="7542" b="18333"/>
          <a:stretch>
            <a:fillRect/>
          </a:stretch>
        </p:blipFill>
        <p:spPr bwMode="auto">
          <a:xfrm>
            <a:off x="2286001" y="457200"/>
            <a:ext cx="655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1459" r="7413" b="18542"/>
          <a:stretch>
            <a:fillRect/>
          </a:stretch>
        </p:blipFill>
        <p:spPr bwMode="auto">
          <a:xfrm>
            <a:off x="2438400" y="3621158"/>
            <a:ext cx="6172200" cy="23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293290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AgO</a:t>
            </a:r>
            <a:r>
              <a:rPr lang="en-US" i="1" dirty="0"/>
              <a:t> phase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6096000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Ag phase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18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465</Words>
  <Application>Microsoft Office PowerPoint</Application>
  <PresentationFormat>Widescreen</PresentationFormat>
  <Paragraphs>89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Yu Mincho Light</vt:lpstr>
      <vt:lpstr>Arial</vt:lpstr>
      <vt:lpstr>Calibri</vt:lpstr>
      <vt:lpstr>Calibri Light</vt:lpstr>
      <vt:lpstr>Office Theme</vt:lpstr>
      <vt:lpstr>PREPARATION AND CHARACTERIZATION OF PHOTON UPCONVERTING CATALYSTS FOR PHOTO WATER SPILTTING HYDROGEN PRODUCTION.</vt:lpstr>
      <vt:lpstr>What is Water splitting ?</vt:lpstr>
      <vt:lpstr>Band-gap Requirement for water photo-splitting: </vt:lpstr>
      <vt:lpstr>Common Semiconductors: </vt:lpstr>
      <vt:lpstr>       Photon Upconversion and Localized Surface Plasmon Resonance (LSPR) in photo water splitting </vt:lpstr>
      <vt:lpstr>Synthesis </vt:lpstr>
      <vt:lpstr>Characterization </vt:lpstr>
      <vt:lpstr>PowerPoint Presentation</vt:lpstr>
      <vt:lpstr>PowerPoint Presentation</vt:lpstr>
      <vt:lpstr> </vt:lpstr>
      <vt:lpstr>UV-visible absorbance spectra</vt:lpstr>
      <vt:lpstr>FTIR spectroscopy  </vt:lpstr>
      <vt:lpstr> </vt:lpstr>
      <vt:lpstr>Conclusions</vt:lpstr>
      <vt:lpstr>Future works</vt:lpstr>
      <vt:lpstr>Thank you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Asitha Udayanga Malikaramage</dc:creator>
  <cp:lastModifiedBy>Asitha Udayanga Malikaramage</cp:lastModifiedBy>
  <cp:revision>26</cp:revision>
  <dcterms:created xsi:type="dcterms:W3CDTF">2017-11-21T21:12:33Z</dcterms:created>
  <dcterms:modified xsi:type="dcterms:W3CDTF">2018-09-27T11:11:29Z</dcterms:modified>
</cp:coreProperties>
</file>