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412" r:id="rId2"/>
    <p:sldId id="415" r:id="rId3"/>
    <p:sldId id="416" r:id="rId4"/>
    <p:sldId id="417" r:id="rId5"/>
    <p:sldId id="418" r:id="rId6"/>
  </p:sldIdLst>
  <p:sldSz cx="9144000" cy="5143500" type="screen16x9"/>
  <p:notesSz cx="7315200" cy="96012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2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9900"/>
    <a:srgbClr val="CC9900"/>
    <a:srgbClr val="800000"/>
    <a:srgbClr val="A6192E"/>
    <a:srgbClr val="BA7E08"/>
    <a:srgbClr val="99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050" autoAdjust="0"/>
  </p:normalViewPr>
  <p:slideViewPr>
    <p:cSldViewPr>
      <p:cViewPr varScale="1">
        <p:scale>
          <a:sx n="102" d="100"/>
          <a:sy n="102" d="100"/>
        </p:scale>
        <p:origin x="926" y="72"/>
      </p:cViewPr>
      <p:guideLst>
        <p:guide orient="horz" pos="612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139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B42F2F-3310-45C9-BF85-2097B8F1C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3B879-D3F2-4D7B-B27B-AEC19202BE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8B3A8-B456-4C7B-BEBA-C75A64AD3632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9DD1B-58CE-48C9-AFE9-045D0D7D4F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A7137-A53A-4DD5-A35D-0C1F772910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D1041-2F1D-4EE5-803B-36A9B17BF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69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3" tIns="48317" rIns="96633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3" tIns="48317" rIns="96633" bIns="48317" rtlCol="0"/>
          <a:lstStyle>
            <a:lvl1pPr algn="r">
              <a:defRPr sz="1300"/>
            </a:lvl1pPr>
          </a:lstStyle>
          <a:p>
            <a:fld id="{AAE1C2A0-E4C4-421C-94BD-B6D656063170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3" tIns="48317" rIns="96633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3" tIns="48317" rIns="96633" bIns="483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3" tIns="48317" rIns="96633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3" tIns="48317" rIns="96633" bIns="48317" rtlCol="0" anchor="b"/>
          <a:lstStyle>
            <a:lvl1pPr algn="r">
              <a:defRPr sz="1300"/>
            </a:lvl1pPr>
          </a:lstStyle>
          <a:p>
            <a:fld id="{B6BA39BA-906A-4247-956A-7C26CC677A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86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57265" y="1238036"/>
            <a:ext cx="5429474" cy="1054767"/>
          </a:xfrm>
        </p:spPr>
        <p:txBody>
          <a:bodyPr anchor="ctr">
            <a:normAutofit/>
          </a:bodyPr>
          <a:lstStyle>
            <a:lvl1pPr algn="ctr">
              <a:defRPr sz="33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Presentation Name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87671" y="2705844"/>
            <a:ext cx="5168659" cy="790575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Date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17C183-5CD9-4049-9BD1-0AB98516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535" y="4093030"/>
            <a:ext cx="2234162" cy="1050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8B2FF2-DE5D-4532-B991-511370772624}"/>
              </a:ext>
            </a:extLst>
          </p:cNvPr>
          <p:cNvSpPr txBox="1"/>
          <p:nvPr userDrawn="1"/>
        </p:nvSpPr>
        <p:spPr>
          <a:xfrm>
            <a:off x="2362200" y="4958834"/>
            <a:ext cx="4343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All information shown is confidential and patent pending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579B63-A356-41AC-8FD0-D693CECB5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5" t="10062" b="7622"/>
          <a:stretch/>
        </p:blipFill>
        <p:spPr>
          <a:xfrm>
            <a:off x="0" y="0"/>
            <a:ext cx="6238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1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27" y="914400"/>
            <a:ext cx="8231744" cy="3771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8313B53-FB88-4DFE-B7E8-7FF3A5CC8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6249" y="4819368"/>
            <a:ext cx="571500" cy="20478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>
                <a:solidFill>
                  <a:srgbClr val="242424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42424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8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800" y="2628900"/>
            <a:ext cx="6516797" cy="1028700"/>
          </a:xfrm>
        </p:spPr>
        <p:txBody>
          <a:bodyPr anchor="t">
            <a:normAutofit/>
          </a:bodyPr>
          <a:lstStyle>
            <a:lvl1pPr marL="0" indent="0">
              <a:spcBef>
                <a:spcPts val="450"/>
              </a:spcBef>
              <a:buNone/>
              <a:defRPr sz="1800">
                <a:solidFill>
                  <a:schemeClr val="tx1"/>
                </a:solidFill>
              </a:defRPr>
            </a:lvl1pPr>
            <a:lvl2pPr marL="3427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55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39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1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9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7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37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00" y="914400"/>
            <a:ext cx="6516797" cy="1714500"/>
          </a:xfrm>
        </p:spPr>
        <p:txBody>
          <a:bodyPr anchor="b">
            <a:normAutofit/>
          </a:bodyPr>
          <a:lstStyle>
            <a:lvl1pPr algn="l">
              <a:defRPr sz="4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C66C7C-F1CA-4E3F-B0C3-C6DF74730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6249" y="4819368"/>
            <a:ext cx="571500" cy="20478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>
                <a:solidFill>
                  <a:srgbClr val="242424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42424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8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129" y="971550"/>
            <a:ext cx="4058722" cy="36004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1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971550"/>
            <a:ext cx="3944422" cy="36004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1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F10E2E5-00A5-4A20-BD00-4D1878C0A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6249" y="4819368"/>
            <a:ext cx="571500" cy="20478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>
                <a:solidFill>
                  <a:srgbClr val="242424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42424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9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129" y="971553"/>
            <a:ext cx="4115873" cy="51435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100" b="0"/>
            </a:lvl1pPr>
            <a:lvl2pPr marL="342797" indent="0">
              <a:buNone/>
              <a:defRPr sz="1500" b="1"/>
            </a:lvl2pPr>
            <a:lvl3pPr marL="685595" indent="0">
              <a:buNone/>
              <a:defRPr sz="1300" b="1"/>
            </a:lvl3pPr>
            <a:lvl4pPr marL="1028392" indent="0">
              <a:buNone/>
              <a:defRPr sz="1200" b="1"/>
            </a:lvl4pPr>
            <a:lvl5pPr marL="1371188" indent="0">
              <a:buNone/>
              <a:defRPr sz="1200" b="1"/>
            </a:lvl5pPr>
            <a:lvl6pPr marL="1713986" indent="0">
              <a:buNone/>
              <a:defRPr sz="1200" b="1"/>
            </a:lvl6pPr>
            <a:lvl7pPr marL="2056783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7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129" y="1518557"/>
            <a:ext cx="4115873" cy="306432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02" y="971553"/>
            <a:ext cx="4001571" cy="51435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100" b="0"/>
            </a:lvl1pPr>
            <a:lvl2pPr marL="342797" indent="0">
              <a:buNone/>
              <a:defRPr sz="1500" b="1"/>
            </a:lvl2pPr>
            <a:lvl3pPr marL="685595" indent="0">
              <a:buNone/>
              <a:defRPr sz="1300" b="1"/>
            </a:lvl3pPr>
            <a:lvl4pPr marL="1028392" indent="0">
              <a:buNone/>
              <a:defRPr sz="1200" b="1"/>
            </a:lvl4pPr>
            <a:lvl5pPr marL="1371188" indent="0">
              <a:buNone/>
              <a:defRPr sz="1200" b="1"/>
            </a:lvl5pPr>
            <a:lvl6pPr marL="1713986" indent="0">
              <a:buNone/>
              <a:defRPr sz="1200" b="1"/>
            </a:lvl6pPr>
            <a:lvl7pPr marL="2056783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2" y="1518557"/>
            <a:ext cx="4001571" cy="306432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9DC699-802A-4C6C-95DD-4508030DF5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286249" y="4819368"/>
            <a:ext cx="571500" cy="20478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>
                <a:solidFill>
                  <a:srgbClr val="242424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42424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4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D8848-3EA1-4CD3-9DF5-262DD1264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6249" y="4819368"/>
            <a:ext cx="571500" cy="20478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>
                <a:solidFill>
                  <a:srgbClr val="242424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42424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0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C856B5-590C-45C5-9582-820B2D5DEFB3}"/>
              </a:ext>
            </a:extLst>
          </p:cNvPr>
          <p:cNvCxnSpPr>
            <a:cxnSpLocks/>
          </p:cNvCxnSpPr>
          <p:nvPr userDrawn="1"/>
        </p:nvCxnSpPr>
        <p:spPr>
          <a:xfrm>
            <a:off x="435883" y="666750"/>
            <a:ext cx="82519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127" y="171450"/>
            <a:ext cx="6803393" cy="48985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127" y="925287"/>
            <a:ext cx="8231744" cy="37380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49" y="4819368"/>
            <a:ext cx="571500" cy="20478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>
                <a:solidFill>
                  <a:srgbClr val="242424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42424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0926DB-9B1D-4AE4-A684-1704226DE70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4700016"/>
            <a:ext cx="942077" cy="4434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2F6B51-166D-4F74-9E88-4DE8C3A8B096}"/>
              </a:ext>
            </a:extLst>
          </p:cNvPr>
          <p:cNvSpPr txBox="1"/>
          <p:nvPr userDrawn="1"/>
        </p:nvSpPr>
        <p:spPr>
          <a:xfrm>
            <a:off x="7701947" y="64016"/>
            <a:ext cx="1295869" cy="2077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en-US" sz="900" b="0" i="0" kern="1000" spc="75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MGB-FLC-PPT-002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1FDD70-8935-4111-888A-47CA6A4C0FFD}"/>
              </a:ext>
            </a:extLst>
          </p:cNvPr>
          <p:cNvCxnSpPr>
            <a:cxnSpLocks/>
          </p:cNvCxnSpPr>
          <p:nvPr userDrawn="1"/>
        </p:nvCxnSpPr>
        <p:spPr>
          <a:xfrm>
            <a:off x="435883" y="742950"/>
            <a:ext cx="82519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27EFB9C-12C7-40F1-8165-FDFD7BA425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5" t="10062" b="7622"/>
          <a:stretch/>
        </p:blipFill>
        <p:spPr>
          <a:xfrm>
            <a:off x="0" y="0"/>
            <a:ext cx="623801" cy="5143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8C1A87-E7AA-4D53-A40C-C86C76E4E742}"/>
              </a:ext>
            </a:extLst>
          </p:cNvPr>
          <p:cNvSpPr txBox="1"/>
          <p:nvPr userDrawn="1"/>
        </p:nvSpPr>
        <p:spPr>
          <a:xfrm>
            <a:off x="700068" y="4993341"/>
            <a:ext cx="1561967" cy="1615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en-US" sz="600" b="0" i="0" kern="1000" spc="75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-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8133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595" rtl="0" eaLnBrk="1" latinLnBrk="0" hangingPunct="1">
        <a:lnSpc>
          <a:spcPct val="80000"/>
        </a:lnSpc>
        <a:spcBef>
          <a:spcPct val="0"/>
        </a:spcBef>
        <a:buNone/>
        <a:defRPr sz="2700" b="1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52413" indent="-217885" algn="l" defTabSz="685595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tx1">
            <a:lumMod val="65000"/>
            <a:lumOff val="35000"/>
          </a:schemeClr>
        </a:buClr>
        <a:buSzPct val="80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445637" indent="-171398" algn="l" defTabSz="685595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82755" indent="-137119" algn="l" defTabSz="685595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719874" indent="-137119" algn="l" defTabSz="685595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822713" indent="-102839" algn="l" defTabSz="685595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925553" indent="-102839" algn="l" defTabSz="685595" rtl="0" eaLnBrk="1" latinLnBrk="0" hangingPunct="1">
        <a:spcBef>
          <a:spcPts val="450"/>
        </a:spcBef>
        <a:buSzPct val="80000"/>
        <a:buFont typeface="Arial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028392" indent="-102839" algn="l" defTabSz="685595" rtl="0" eaLnBrk="1" latinLnBrk="0" hangingPunct="1">
        <a:spcBef>
          <a:spcPts val="450"/>
        </a:spcBef>
        <a:buSzPct val="80000"/>
        <a:buFont typeface="Arial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131230" indent="-102839" algn="l" defTabSz="685595" rtl="0" eaLnBrk="1" latinLnBrk="0" hangingPunct="1">
        <a:spcBef>
          <a:spcPts val="450"/>
        </a:spcBef>
        <a:buSzPct val="80000"/>
        <a:buFont typeface="Arial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234070" indent="-102839" algn="l" defTabSz="685595" rtl="0" eaLnBrk="1" latinLnBrk="0" hangingPunct="1">
        <a:spcBef>
          <a:spcPts val="450"/>
        </a:spcBef>
        <a:buSzPct val="80000"/>
        <a:buFont typeface="Arial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5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7" algn="l" defTabSz="6855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5" algn="l" defTabSz="6855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2" algn="l" defTabSz="6855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8" algn="l" defTabSz="6855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86" algn="l" defTabSz="6855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3" algn="l" defTabSz="6855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7" algn="l" defTabSz="6855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pos="3839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D17EC2-0610-4E5A-945D-CF09BB9E9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1122612"/>
            <a:ext cx="6553200" cy="144178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FLOW</a:t>
            </a:r>
            <a:r>
              <a:rPr lang="en-US" sz="5400" dirty="0">
                <a:latin typeface="Century Gothic" panose="020B0502020202020204" pitchFamily="34" charset="0"/>
              </a:rPr>
              <a:t>CELL </a:t>
            </a:r>
            <a:r>
              <a:rPr lang="en-US" sz="5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SYSTEM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Automated Bleed-off System (ABS)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D748DD-0BF9-4EDB-94FF-E9A6CE3E4C77}"/>
              </a:ext>
            </a:extLst>
          </p:cNvPr>
          <p:cNvSpPr txBox="1"/>
          <p:nvPr/>
        </p:nvSpPr>
        <p:spPr>
          <a:xfrm>
            <a:off x="3429000" y="272415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Dec 2019</a:t>
            </a:r>
          </a:p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Patent Pending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01CB1E-B9DB-4CEC-9546-7030B3E2ED20}"/>
              </a:ext>
            </a:extLst>
          </p:cNvPr>
          <p:cNvSpPr/>
          <p:nvPr/>
        </p:nvSpPr>
        <p:spPr>
          <a:xfrm>
            <a:off x="4800600" y="1276350"/>
            <a:ext cx="4668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®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985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B4A0-FBCE-4210-87DF-93CDC64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1F00F-5942-4955-8723-D6AB18138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27" y="914400"/>
            <a:ext cx="8231744" cy="819150"/>
          </a:xfrm>
        </p:spPr>
        <p:txBody>
          <a:bodyPr>
            <a:normAutofit/>
          </a:bodyPr>
          <a:lstStyle/>
          <a:p>
            <a:r>
              <a:rPr lang="en-US" sz="1800" dirty="0"/>
              <a:t>Replace manual bleed-off systems with true remote-control capabilities to bleed-off high pressure from frac treating iron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4087-AF97-4EC9-BB8C-391A39C31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AE4A8-A6E5-453E-B946-FB774B73F48C}" type="slidenum">
              <a:rPr lang="en-US" smtClean="0">
                <a:solidFill>
                  <a:srgbClr val="242424">
                    <a:lumMod val="65000"/>
                    <a:lumOff val="35000"/>
                  </a:srgbClr>
                </a:solidFill>
              </a:rPr>
              <a:pPr/>
              <a:t>2</a:t>
            </a:fld>
            <a:endParaRPr lang="en-US" dirty="0">
              <a:solidFill>
                <a:srgbClr val="242424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AA1DA7-2FF6-4D1E-B817-7422A68DBBF3}"/>
              </a:ext>
            </a:extLst>
          </p:cNvPr>
          <p:cNvSpPr txBox="1">
            <a:spLocks/>
          </p:cNvSpPr>
          <p:nvPr/>
        </p:nvSpPr>
        <p:spPr>
          <a:xfrm>
            <a:off x="456127" y="1581150"/>
            <a:ext cx="4725473" cy="31577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52413" indent="-217885" algn="l" defTabSz="6855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45637" indent="-171398" algn="l" defTabSz="6855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82755" indent="-137119" algn="l" defTabSz="6855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719874" indent="-137119" algn="l" defTabSz="6855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822713" indent="-102839" algn="l" defTabSz="6855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925553" indent="-102839" algn="l" defTabSz="685595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28392" indent="-102839" algn="l" defTabSz="685595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1230" indent="-102839" algn="l" defTabSz="685595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4070" indent="-102839" algn="l" defTabSz="685595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Aft>
                <a:spcPts val="600"/>
              </a:spcAft>
            </a:pPr>
            <a:r>
              <a:rPr lang="en-US" sz="1800" dirty="0"/>
              <a:t>Eliminate need for personnel to manually bleed-off pressure from frac iron by entering the Red-Zone</a:t>
            </a:r>
          </a:p>
          <a:p>
            <a:pPr marL="285750" indent="-285750" algn="just">
              <a:spcAft>
                <a:spcPts val="600"/>
              </a:spcAft>
            </a:pPr>
            <a:r>
              <a:rPr lang="en-US" sz="1800" dirty="0"/>
              <a:t>Provide a feedback mechanism to clearly delineate pressure status of frac iron remotely</a:t>
            </a:r>
          </a:p>
          <a:p>
            <a:pPr marL="285750" indent="-285750" algn="just">
              <a:spcAft>
                <a:spcPts val="600"/>
              </a:spcAft>
            </a:pPr>
            <a:r>
              <a:rPr lang="en-US" sz="1800" dirty="0"/>
              <a:t>Offer scalable system that can handle various sizes of treating iron and multiple configurations for additional components (Pressure Relief Valves, Pressure Sensors, Burst Discs)</a:t>
            </a:r>
          </a:p>
        </p:txBody>
      </p:sp>
      <p:pic>
        <p:nvPicPr>
          <p:cNvPr id="6" name="Picture 5" descr="A picture containing ground, bench, sitting, floor&#10;&#10;Description automatically generated">
            <a:extLst>
              <a:ext uri="{FF2B5EF4-FFF2-40B4-BE49-F238E27FC236}">
                <a16:creationId xmlns:a16="http://schemas.microsoft.com/office/drawing/2014/main" id="{EA88C150-6F55-43E0-BDD3-CADAE7E45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66769"/>
            <a:ext cx="3886200" cy="258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8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B4A0-FBCE-4210-87DF-93CDC64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 Features &amp;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1F00F-5942-4955-8723-D6AB18138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27" y="914400"/>
            <a:ext cx="5639873" cy="3904968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</a:pPr>
            <a:r>
              <a:rPr lang="en-US" sz="1700" dirty="0"/>
              <a:t>Skid based unit</a:t>
            </a:r>
          </a:p>
          <a:p>
            <a:pPr marL="285750" indent="-285750">
              <a:spcAft>
                <a:spcPts val="600"/>
              </a:spcAft>
            </a:pPr>
            <a:r>
              <a:rPr lang="en-US" sz="1700" dirty="0"/>
              <a:t>Base model has a 2”1502 Treating Iron system </a:t>
            </a:r>
          </a:p>
          <a:p>
            <a:pPr marL="285750" indent="-285750">
              <a:spcAft>
                <a:spcPts val="600"/>
              </a:spcAft>
            </a:pPr>
            <a:r>
              <a:rPr lang="en-US" sz="1700" dirty="0"/>
              <a:t>Remote actuated bleed-off </a:t>
            </a:r>
            <a:r>
              <a:rPr lang="en-US" sz="1700" b="1" dirty="0"/>
              <a:t>or</a:t>
            </a:r>
            <a:r>
              <a:rPr lang="en-US" sz="1700" dirty="0"/>
              <a:t> plug valves driven by 110V electric motors which include:</a:t>
            </a:r>
          </a:p>
          <a:p>
            <a:pPr marL="628650" lvl="1" indent="-285750">
              <a:spcAft>
                <a:spcPts val="600"/>
              </a:spcAft>
            </a:pPr>
            <a:r>
              <a:rPr lang="en-US" sz="1700" dirty="0"/>
              <a:t>Limit switches to fully closed position (RED Beacon) and fully open position (Green Beacon)</a:t>
            </a:r>
          </a:p>
          <a:p>
            <a:pPr marL="628650" lvl="1" indent="-285750">
              <a:spcAft>
                <a:spcPts val="600"/>
              </a:spcAft>
            </a:pPr>
            <a:r>
              <a:rPr lang="en-US" sz="1700" dirty="0"/>
              <a:t>Opening torque: 15,000 PSI at 187 Newton-Meters</a:t>
            </a:r>
          </a:p>
          <a:p>
            <a:pPr marL="285750" indent="-285750">
              <a:spcAft>
                <a:spcPts val="600"/>
              </a:spcAft>
            </a:pPr>
            <a:r>
              <a:rPr lang="en-US" sz="1700" dirty="0"/>
              <a:t>Supplied with a 150ft cable for power and control of the valves from the Data Van complete with </a:t>
            </a:r>
            <a:r>
              <a:rPr lang="en-US" sz="1700" dirty="0" err="1"/>
              <a:t>deutz</a:t>
            </a:r>
            <a:r>
              <a:rPr lang="en-US" sz="1700" dirty="0"/>
              <a:t> connectors</a:t>
            </a:r>
          </a:p>
          <a:p>
            <a:pPr marL="285750" indent="-285750">
              <a:spcAft>
                <a:spcPts val="600"/>
              </a:spcAft>
            </a:pPr>
            <a:r>
              <a:rPr lang="en-US" sz="1700" dirty="0"/>
              <a:t>Remote-control box with independent switches for each valve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4087-AF97-4EC9-BB8C-391A39C31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AE4A8-A6E5-453E-B946-FB774B73F48C}" type="slidenum">
              <a:rPr lang="en-US" smtClean="0">
                <a:solidFill>
                  <a:srgbClr val="242424">
                    <a:lumMod val="65000"/>
                    <a:lumOff val="35000"/>
                  </a:srgbClr>
                </a:solidFill>
              </a:rPr>
              <a:pPr/>
              <a:t>3</a:t>
            </a:fld>
            <a:endParaRPr lang="en-US" dirty="0">
              <a:solidFill>
                <a:srgbClr val="242424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 descr="A picture containing building, indoor, red, wall&#10;&#10;Description automatically generated">
            <a:extLst>
              <a:ext uri="{FF2B5EF4-FFF2-40B4-BE49-F238E27FC236}">
                <a16:creationId xmlns:a16="http://schemas.microsoft.com/office/drawing/2014/main" id="{7BDE850A-73CC-49C0-AF8F-F229D0D13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0406" y="1404144"/>
            <a:ext cx="3663948" cy="274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4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B4A0-FBCE-4210-87DF-93CDC64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 Configuration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1F00F-5942-4955-8723-D6AB18138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27" y="914400"/>
            <a:ext cx="8230673" cy="3904968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sz="2000" dirty="0"/>
              <a:t>Scalable solution for various size treating iron (2”, 3”, 4”) as well as varying heights of centerline as per customer needs</a:t>
            </a:r>
          </a:p>
          <a:p>
            <a:pPr marL="342900" indent="-342900">
              <a:spcAft>
                <a:spcPts val="600"/>
              </a:spcAft>
            </a:pPr>
            <a:r>
              <a:rPr lang="en-US" sz="2000" dirty="0"/>
              <a:t>Multiple valve options including 2x2 or 2x1 Bleeder Valves (recommended) or Plug Valves</a:t>
            </a:r>
          </a:p>
          <a:p>
            <a:pPr marL="342900" indent="-342900">
              <a:spcAft>
                <a:spcPts val="600"/>
              </a:spcAft>
            </a:pPr>
            <a:r>
              <a:rPr lang="en-US" sz="2000" dirty="0"/>
              <a:t>Positive displacement choke for controlled pressure bleed-off</a:t>
            </a:r>
          </a:p>
          <a:p>
            <a:pPr marL="342900" indent="-342900">
              <a:spcAft>
                <a:spcPts val="600"/>
              </a:spcAft>
            </a:pPr>
            <a:r>
              <a:rPr lang="en-US" sz="2000" dirty="0"/>
              <a:t>2 additional ports (tee with female end), which can be utilized as additional pressure ports for independent pressure monitoring</a:t>
            </a:r>
          </a:p>
          <a:p>
            <a:pPr marL="342900" indent="-342900">
              <a:spcAft>
                <a:spcPts val="600"/>
              </a:spcAft>
            </a:pPr>
            <a:r>
              <a:rPr lang="en-US" sz="2000" dirty="0"/>
              <a:t>Optional configurations for Pressure Relief Valves and/or burst discs</a:t>
            </a:r>
          </a:p>
          <a:p>
            <a:pPr marL="342900" indent="-342900">
              <a:spcAft>
                <a:spcPts val="600"/>
              </a:spcAft>
            </a:pPr>
            <a:r>
              <a:rPr lang="en-US" sz="2000" dirty="0"/>
              <a:t>Configurable system which can be customized as per clients standard operating procedures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4087-AF97-4EC9-BB8C-391A39C31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AE4A8-A6E5-453E-B946-FB774B73F48C}" type="slidenum">
              <a:rPr lang="en-US" smtClean="0">
                <a:solidFill>
                  <a:srgbClr val="242424">
                    <a:lumMod val="65000"/>
                    <a:lumOff val="35000"/>
                  </a:srgbClr>
                </a:solidFill>
              </a:rPr>
              <a:pPr/>
              <a:t>4</a:t>
            </a:fld>
            <a:endParaRPr lang="en-US" dirty="0">
              <a:solidFill>
                <a:srgbClr val="242424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1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B4A0-FBCE-4210-87DF-93CDC64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 Engineered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4087-AF97-4EC9-BB8C-391A39C31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AE4A8-A6E5-453E-B946-FB774B73F48C}" type="slidenum">
              <a:rPr lang="en-US" smtClean="0">
                <a:solidFill>
                  <a:srgbClr val="242424">
                    <a:lumMod val="65000"/>
                    <a:lumOff val="35000"/>
                  </a:srgbClr>
                </a:solidFill>
              </a:rPr>
              <a:pPr/>
              <a:t>5</a:t>
            </a:fld>
            <a:endParaRPr lang="en-US" dirty="0">
              <a:solidFill>
                <a:srgbClr val="242424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99316C-2303-4829-9042-0D1B6A069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9921"/>
            <a:ext cx="6772275" cy="35806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CF8496-A89D-404E-9440-269542C8534A}"/>
              </a:ext>
            </a:extLst>
          </p:cNvPr>
          <p:cNvSpPr txBox="1"/>
          <p:nvPr/>
        </p:nvSpPr>
        <p:spPr>
          <a:xfrm>
            <a:off x="3352800" y="4434147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L: 68 1/2”, W: 40”, H: 29 1/8” </a:t>
            </a:r>
          </a:p>
        </p:txBody>
      </p:sp>
    </p:spTree>
    <p:extLst>
      <p:ext uri="{BB962C8B-B14F-4D97-AF65-F5344CB8AC3E}">
        <p14:creationId xmlns:p14="http://schemas.microsoft.com/office/powerpoint/2010/main" val="32782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LRP Theme">
      <a:dk1>
        <a:srgbClr val="242424"/>
      </a:dk1>
      <a:lt1>
        <a:sysClr val="window" lastClr="FFFFFF"/>
      </a:lt1>
      <a:dk2>
        <a:srgbClr val="000000"/>
      </a:dk2>
      <a:lt2>
        <a:srgbClr val="E5E8E8"/>
      </a:lt2>
      <a:accent1>
        <a:srgbClr val="FFCC00"/>
      </a:accent1>
      <a:accent2>
        <a:srgbClr val="EED500"/>
      </a:accent2>
      <a:accent3>
        <a:srgbClr val="EED500"/>
      </a:accent3>
      <a:accent4>
        <a:srgbClr val="F5A70D"/>
      </a:accent4>
      <a:accent5>
        <a:srgbClr val="242424"/>
      </a:accent5>
      <a:accent6>
        <a:srgbClr val="9962C1"/>
      </a:accent6>
      <a:hlink>
        <a:srgbClr val="FFCC00"/>
      </a:hlink>
      <a:folHlink>
        <a:srgbClr val="EED500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GB.potx" id="{E81F875C-BCCA-4BE0-9493-872F10079F82}" vid="{491126F2-E221-45E5-9F41-EB399DA2CE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4574</TotalTime>
  <Words>285</Words>
  <Application>Microsoft Office PowerPoint</Application>
  <PresentationFormat>On-screen Show (16:9)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Bahnschrift</vt:lpstr>
      <vt:lpstr>Calibri</vt:lpstr>
      <vt:lpstr>Calibri Light</vt:lpstr>
      <vt:lpstr>Century Gothic</vt:lpstr>
      <vt:lpstr>Franklin Gothic Medium</vt:lpstr>
      <vt:lpstr>Default Theme</vt:lpstr>
      <vt:lpstr>FLOWCELL SYSTEM Automated Bleed-off System (ABS)</vt:lpstr>
      <vt:lpstr>ABS Objectives</vt:lpstr>
      <vt:lpstr>ABS Features &amp; Benefits</vt:lpstr>
      <vt:lpstr>ABS Configuration Options</vt:lpstr>
      <vt:lpstr>ABS Engineered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Wilcock</dc:creator>
  <cp:lastModifiedBy>Sean Wilcock</cp:lastModifiedBy>
  <cp:revision>28</cp:revision>
  <dcterms:created xsi:type="dcterms:W3CDTF">2019-10-14T14:35:19Z</dcterms:created>
  <dcterms:modified xsi:type="dcterms:W3CDTF">2019-12-20T17:28:22Z</dcterms:modified>
</cp:coreProperties>
</file>