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9" r:id="rId4"/>
    <p:sldId id="261" r:id="rId5"/>
    <p:sldId id="263" r:id="rId6"/>
    <p:sldId id="264" r:id="rId7"/>
    <p:sldId id="265" r:id="rId8"/>
    <p:sldId id="266" r:id="rId9"/>
    <p:sldId id="267" r:id="rId10"/>
    <p:sldId id="270" r:id="rId11"/>
    <p:sldId id="268" r:id="rId12"/>
    <p:sldId id="269" r:id="rId13"/>
    <p:sldId id="258" r:id="rId14"/>
  </p:sldIdLst>
  <p:sldSz cx="9144000" cy="6858000" type="screen4x3"/>
  <p:notesSz cx="6858000" cy="9144000"/>
  <p:defaultText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72396" autoAdjust="0"/>
  </p:normalViewPr>
  <p:slideViewPr>
    <p:cSldViewPr>
      <p:cViewPr varScale="1">
        <p:scale>
          <a:sx n="93" d="100"/>
          <a:sy n="93" d="100"/>
        </p:scale>
        <p:origin x="-2088" y="-11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s-I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4ADA04-65EB-4B71-AF25-C63639A8D095}" type="datetimeFigureOut">
              <a:rPr lang="is-IS" smtClean="0"/>
              <a:t>21/06/16</a:t>
            </a:fld>
            <a:endParaRPr lang="is-I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s-I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s-I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0740BC-20AD-47D9-85FE-9A715AD6E321}" type="slidenum">
              <a:rPr lang="is-IS" smtClean="0"/>
              <a:t>‹#›</a:t>
            </a:fld>
            <a:endParaRPr lang="is-IS"/>
          </a:p>
        </p:txBody>
      </p:sp>
    </p:spTree>
    <p:extLst>
      <p:ext uri="{BB962C8B-B14F-4D97-AF65-F5344CB8AC3E}">
        <p14:creationId xmlns:p14="http://schemas.microsoft.com/office/powerpoint/2010/main" val="1780698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s-IS" dirty="0" smtClean="0"/>
              <a:t>Fyrsta glæra</a:t>
            </a:r>
          </a:p>
          <a:p>
            <a:r>
              <a:rPr lang="is-IS" dirty="0" smtClean="0"/>
              <a:t>Bætið</a:t>
            </a:r>
            <a:r>
              <a:rPr lang="is-IS" baseline="0" dirty="0" smtClean="0"/>
              <a:t> við glærum að vild. Þemað á að veljast sjálfkrafa.</a:t>
            </a:r>
          </a:p>
          <a:p>
            <a:r>
              <a:rPr lang="is-IS" baseline="0" smtClean="0"/>
              <a:t>Mikilvægt að vista nýja kynningu sér -&gt; gera „save as“ og vista á viðeigandi stað, svo masterpakkinn týnist ekki.</a:t>
            </a:r>
            <a:endParaRPr lang="is-IS"/>
          </a:p>
        </p:txBody>
      </p:sp>
      <p:sp>
        <p:nvSpPr>
          <p:cNvPr id="4" name="Slide Number Placeholder 3"/>
          <p:cNvSpPr>
            <a:spLocks noGrp="1"/>
          </p:cNvSpPr>
          <p:nvPr>
            <p:ph type="sldNum" sz="quarter" idx="10"/>
          </p:nvPr>
        </p:nvSpPr>
        <p:spPr/>
        <p:txBody>
          <a:bodyPr/>
          <a:lstStyle/>
          <a:p>
            <a:fld id="{7B0740BC-20AD-47D9-85FE-9A715AD6E321}" type="slidenum">
              <a:rPr lang="is-IS" smtClean="0"/>
              <a:t>1</a:t>
            </a:fld>
            <a:endParaRPr lang="is-IS"/>
          </a:p>
        </p:txBody>
      </p:sp>
    </p:spTree>
    <p:extLst>
      <p:ext uri="{BB962C8B-B14F-4D97-AF65-F5344CB8AC3E}">
        <p14:creationId xmlns:p14="http://schemas.microsoft.com/office/powerpoint/2010/main" val="1524989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s-IS" dirty="0" smtClean="0"/>
              <a:t>Generic glæra</a:t>
            </a:r>
            <a:endParaRPr lang="is-IS" dirty="0"/>
          </a:p>
        </p:txBody>
      </p:sp>
      <p:sp>
        <p:nvSpPr>
          <p:cNvPr id="4" name="Slide Number Placeholder 3"/>
          <p:cNvSpPr>
            <a:spLocks noGrp="1"/>
          </p:cNvSpPr>
          <p:nvPr>
            <p:ph type="sldNum" sz="quarter" idx="10"/>
          </p:nvPr>
        </p:nvSpPr>
        <p:spPr/>
        <p:txBody>
          <a:bodyPr/>
          <a:lstStyle/>
          <a:p>
            <a:fld id="{7B0740BC-20AD-47D9-85FE-9A715AD6E321}" type="slidenum">
              <a:rPr lang="is-IS" smtClean="0"/>
              <a:t>2</a:t>
            </a:fld>
            <a:endParaRPr lang="is-IS"/>
          </a:p>
        </p:txBody>
      </p:sp>
    </p:spTree>
    <p:extLst>
      <p:ext uri="{BB962C8B-B14F-4D97-AF65-F5344CB8AC3E}">
        <p14:creationId xmlns:p14="http://schemas.microsoft.com/office/powerpoint/2010/main" val="2134946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0740BC-20AD-47D9-85FE-9A715AD6E321}" type="slidenum">
              <a:rPr lang="is-IS" smtClean="0"/>
              <a:t>5</a:t>
            </a:fld>
            <a:endParaRPr lang="is-IS"/>
          </a:p>
        </p:txBody>
      </p:sp>
    </p:spTree>
    <p:extLst>
      <p:ext uri="{BB962C8B-B14F-4D97-AF65-F5344CB8AC3E}">
        <p14:creationId xmlns:p14="http://schemas.microsoft.com/office/powerpoint/2010/main" val="1561736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s-IS" dirty="0" smtClean="0"/>
              <a:t>Síðasta glæra</a:t>
            </a:r>
            <a:endParaRPr lang="is-IS" dirty="0"/>
          </a:p>
        </p:txBody>
      </p:sp>
      <p:sp>
        <p:nvSpPr>
          <p:cNvPr id="4" name="Slide Number Placeholder 3"/>
          <p:cNvSpPr>
            <a:spLocks noGrp="1"/>
          </p:cNvSpPr>
          <p:nvPr>
            <p:ph type="sldNum" sz="quarter" idx="10"/>
          </p:nvPr>
        </p:nvSpPr>
        <p:spPr/>
        <p:txBody>
          <a:bodyPr/>
          <a:lstStyle/>
          <a:p>
            <a:fld id="{7B0740BC-20AD-47D9-85FE-9A715AD6E321}" type="slidenum">
              <a:rPr lang="is-IS" smtClean="0"/>
              <a:t>13</a:t>
            </a:fld>
            <a:endParaRPr lang="is-IS"/>
          </a:p>
        </p:txBody>
      </p:sp>
    </p:spTree>
    <p:extLst>
      <p:ext uri="{BB962C8B-B14F-4D97-AF65-F5344CB8AC3E}">
        <p14:creationId xmlns:p14="http://schemas.microsoft.com/office/powerpoint/2010/main" val="2490922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4.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is-I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s-IS"/>
          </a:p>
        </p:txBody>
      </p:sp>
      <p:sp>
        <p:nvSpPr>
          <p:cNvPr id="4" name="Date Placeholder 3"/>
          <p:cNvSpPr>
            <a:spLocks noGrp="1"/>
          </p:cNvSpPr>
          <p:nvPr>
            <p:ph type="dt" sz="half" idx="10"/>
          </p:nvPr>
        </p:nvSpPr>
        <p:spPr/>
        <p:txBody>
          <a:bodyPr/>
          <a:lstStyle/>
          <a:p>
            <a:fld id="{8974C7A4-E112-4E14-A789-F0EDCDC751D6}" type="datetimeFigureOut">
              <a:rPr lang="is-IS" smtClean="0"/>
              <a:t>21/06/16</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BA144524-900B-443E-91D5-58C382C96CF3}" type="slidenum">
              <a:rPr lang="is-IS" smtClean="0"/>
              <a:t>‹#›</a:t>
            </a:fld>
            <a:endParaRPr lang="is-IS"/>
          </a:p>
        </p:txBody>
      </p:sp>
    </p:spTree>
    <p:extLst>
      <p:ext uri="{BB962C8B-B14F-4D97-AF65-F5344CB8AC3E}">
        <p14:creationId xmlns:p14="http://schemas.microsoft.com/office/powerpoint/2010/main" val="2057522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10"/>
          </p:nvPr>
        </p:nvSpPr>
        <p:spPr/>
        <p:txBody>
          <a:bodyPr/>
          <a:lstStyle/>
          <a:p>
            <a:fld id="{8974C7A4-E112-4E14-A789-F0EDCDC751D6}" type="datetimeFigureOut">
              <a:rPr lang="is-IS" smtClean="0"/>
              <a:t>21/06/16</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BA144524-900B-443E-91D5-58C382C96CF3}" type="slidenum">
              <a:rPr lang="is-IS" smtClean="0"/>
              <a:t>‹#›</a:t>
            </a:fld>
            <a:endParaRPr lang="is-IS"/>
          </a:p>
        </p:txBody>
      </p:sp>
    </p:spTree>
    <p:extLst>
      <p:ext uri="{BB962C8B-B14F-4D97-AF65-F5344CB8AC3E}">
        <p14:creationId xmlns:p14="http://schemas.microsoft.com/office/powerpoint/2010/main" val="392506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s-I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10"/>
          </p:nvPr>
        </p:nvSpPr>
        <p:spPr/>
        <p:txBody>
          <a:bodyPr/>
          <a:lstStyle/>
          <a:p>
            <a:fld id="{8974C7A4-E112-4E14-A789-F0EDCDC751D6}" type="datetimeFigureOut">
              <a:rPr lang="is-IS" smtClean="0"/>
              <a:t>21/06/16</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BA144524-900B-443E-91D5-58C382C96CF3}" type="slidenum">
              <a:rPr lang="is-IS" smtClean="0"/>
              <a:t>‹#›</a:t>
            </a:fld>
            <a:endParaRPr lang="is-IS"/>
          </a:p>
        </p:txBody>
      </p:sp>
    </p:spTree>
    <p:extLst>
      <p:ext uri="{BB962C8B-B14F-4D97-AF65-F5344CB8AC3E}">
        <p14:creationId xmlns:p14="http://schemas.microsoft.com/office/powerpoint/2010/main" val="3475949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4C7A4-E112-4E14-A789-F0EDCDC751D6}" type="datetimeFigureOut">
              <a:rPr lang="is-IS" smtClean="0"/>
              <a:t>21/06/16</a:t>
            </a:fld>
            <a:endParaRPr lang="is-IS"/>
          </a:p>
        </p:txBody>
      </p:sp>
      <p:sp>
        <p:nvSpPr>
          <p:cNvPr id="3" name="Footer Placeholder 2"/>
          <p:cNvSpPr>
            <a:spLocks noGrp="1"/>
          </p:cNvSpPr>
          <p:nvPr>
            <p:ph type="ftr" sz="quarter" idx="11"/>
          </p:nvPr>
        </p:nvSpPr>
        <p:spPr/>
        <p:txBody>
          <a:bodyPr/>
          <a:lstStyle/>
          <a:p>
            <a:endParaRPr lang="is-IS"/>
          </a:p>
        </p:txBody>
      </p:sp>
      <p:sp>
        <p:nvSpPr>
          <p:cNvPr id="4" name="Slide Number Placeholder 3"/>
          <p:cNvSpPr>
            <a:spLocks noGrp="1"/>
          </p:cNvSpPr>
          <p:nvPr>
            <p:ph type="sldNum" sz="quarter" idx="12"/>
          </p:nvPr>
        </p:nvSpPr>
        <p:spPr/>
        <p:txBody>
          <a:bodyPr/>
          <a:lstStyle/>
          <a:p>
            <a:fld id="{BA144524-900B-443E-91D5-58C382C96CF3}" type="slidenum">
              <a:rPr lang="is-IS" smtClean="0"/>
              <a:t>‹#›</a:t>
            </a:fld>
            <a:endParaRPr lang="is-I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99792" y="2889498"/>
            <a:ext cx="3409950" cy="971550"/>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33433" y="2150132"/>
            <a:ext cx="4473759" cy="702804"/>
          </a:xfrm>
          <a:prstGeom prst="rect">
            <a:avLst/>
          </a:prstGeom>
        </p:spPr>
      </p:pic>
    </p:spTree>
    <p:extLst>
      <p:ext uri="{BB962C8B-B14F-4D97-AF65-F5344CB8AC3E}">
        <p14:creationId xmlns:p14="http://schemas.microsoft.com/office/powerpoint/2010/main" val="3393872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724942"/>
          </a:xfrm>
        </p:spPr>
        <p:txBody>
          <a:bodyPr/>
          <a:lstStyle/>
          <a:p>
            <a:r>
              <a:rPr lang="en-US" dirty="0" smtClean="0"/>
              <a:t>Click to edit Master title style</a:t>
            </a:r>
            <a:endParaRPr lang="is-I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10"/>
          </p:nvPr>
        </p:nvSpPr>
        <p:spPr/>
        <p:txBody>
          <a:bodyPr/>
          <a:lstStyle/>
          <a:p>
            <a:fld id="{8974C7A4-E112-4E14-A789-F0EDCDC751D6}" type="datetimeFigureOut">
              <a:rPr lang="is-IS" smtClean="0"/>
              <a:t>21/06/16</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BA144524-900B-443E-91D5-58C382C96CF3}" type="slidenum">
              <a:rPr lang="is-IS" smtClean="0"/>
              <a:t>‹#›</a:t>
            </a:fld>
            <a:endParaRPr lang="is-IS"/>
          </a:p>
        </p:txBody>
      </p:sp>
    </p:spTree>
    <p:extLst>
      <p:ext uri="{BB962C8B-B14F-4D97-AF65-F5344CB8AC3E}">
        <p14:creationId xmlns:p14="http://schemas.microsoft.com/office/powerpoint/2010/main" val="3735476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s-I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74C7A4-E112-4E14-A789-F0EDCDC751D6}" type="datetimeFigureOut">
              <a:rPr lang="is-IS" smtClean="0"/>
              <a:t>21/06/16</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BA144524-900B-443E-91D5-58C382C96CF3}" type="slidenum">
              <a:rPr lang="is-IS" smtClean="0"/>
              <a:t>‹#›</a:t>
            </a:fld>
            <a:endParaRPr lang="is-IS"/>
          </a:p>
        </p:txBody>
      </p:sp>
    </p:spTree>
    <p:extLst>
      <p:ext uri="{BB962C8B-B14F-4D97-AF65-F5344CB8AC3E}">
        <p14:creationId xmlns:p14="http://schemas.microsoft.com/office/powerpoint/2010/main" val="3807279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5" name="Date Placeholder 4"/>
          <p:cNvSpPr>
            <a:spLocks noGrp="1"/>
          </p:cNvSpPr>
          <p:nvPr>
            <p:ph type="dt" sz="half" idx="10"/>
          </p:nvPr>
        </p:nvSpPr>
        <p:spPr/>
        <p:txBody>
          <a:bodyPr/>
          <a:lstStyle/>
          <a:p>
            <a:fld id="{8974C7A4-E112-4E14-A789-F0EDCDC751D6}" type="datetimeFigureOut">
              <a:rPr lang="is-IS" smtClean="0"/>
              <a:t>21/06/16</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BA144524-900B-443E-91D5-58C382C96CF3}" type="slidenum">
              <a:rPr lang="is-IS" smtClean="0"/>
              <a:t>‹#›</a:t>
            </a:fld>
            <a:endParaRPr lang="is-IS"/>
          </a:p>
        </p:txBody>
      </p:sp>
    </p:spTree>
    <p:extLst>
      <p:ext uri="{BB962C8B-B14F-4D97-AF65-F5344CB8AC3E}">
        <p14:creationId xmlns:p14="http://schemas.microsoft.com/office/powerpoint/2010/main" val="2921514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s-I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7" name="Date Placeholder 6"/>
          <p:cNvSpPr>
            <a:spLocks noGrp="1"/>
          </p:cNvSpPr>
          <p:nvPr>
            <p:ph type="dt" sz="half" idx="10"/>
          </p:nvPr>
        </p:nvSpPr>
        <p:spPr/>
        <p:txBody>
          <a:bodyPr/>
          <a:lstStyle/>
          <a:p>
            <a:fld id="{8974C7A4-E112-4E14-A789-F0EDCDC751D6}" type="datetimeFigureOut">
              <a:rPr lang="is-IS" smtClean="0"/>
              <a:t>21/06/16</a:t>
            </a:fld>
            <a:endParaRPr lang="is-IS"/>
          </a:p>
        </p:txBody>
      </p:sp>
      <p:sp>
        <p:nvSpPr>
          <p:cNvPr id="8" name="Footer Placeholder 7"/>
          <p:cNvSpPr>
            <a:spLocks noGrp="1"/>
          </p:cNvSpPr>
          <p:nvPr>
            <p:ph type="ftr" sz="quarter" idx="11"/>
          </p:nvPr>
        </p:nvSpPr>
        <p:spPr/>
        <p:txBody>
          <a:bodyPr/>
          <a:lstStyle/>
          <a:p>
            <a:endParaRPr lang="is-IS"/>
          </a:p>
        </p:txBody>
      </p:sp>
      <p:sp>
        <p:nvSpPr>
          <p:cNvPr id="9" name="Slide Number Placeholder 8"/>
          <p:cNvSpPr>
            <a:spLocks noGrp="1"/>
          </p:cNvSpPr>
          <p:nvPr>
            <p:ph type="sldNum" sz="quarter" idx="12"/>
          </p:nvPr>
        </p:nvSpPr>
        <p:spPr/>
        <p:txBody>
          <a:bodyPr/>
          <a:lstStyle/>
          <a:p>
            <a:fld id="{BA144524-900B-443E-91D5-58C382C96CF3}" type="slidenum">
              <a:rPr lang="is-IS" smtClean="0"/>
              <a:t>‹#›</a:t>
            </a:fld>
            <a:endParaRPr lang="is-IS"/>
          </a:p>
        </p:txBody>
      </p:sp>
    </p:spTree>
    <p:extLst>
      <p:ext uri="{BB962C8B-B14F-4D97-AF65-F5344CB8AC3E}">
        <p14:creationId xmlns:p14="http://schemas.microsoft.com/office/powerpoint/2010/main" val="3422474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Date Placeholder 2"/>
          <p:cNvSpPr>
            <a:spLocks noGrp="1"/>
          </p:cNvSpPr>
          <p:nvPr>
            <p:ph type="dt" sz="half" idx="10"/>
          </p:nvPr>
        </p:nvSpPr>
        <p:spPr/>
        <p:txBody>
          <a:bodyPr/>
          <a:lstStyle/>
          <a:p>
            <a:fld id="{8974C7A4-E112-4E14-A789-F0EDCDC751D6}" type="datetimeFigureOut">
              <a:rPr lang="is-IS" smtClean="0"/>
              <a:t>21/06/16</a:t>
            </a:fld>
            <a:endParaRPr lang="is-IS"/>
          </a:p>
        </p:txBody>
      </p:sp>
      <p:sp>
        <p:nvSpPr>
          <p:cNvPr id="4" name="Footer Placeholder 3"/>
          <p:cNvSpPr>
            <a:spLocks noGrp="1"/>
          </p:cNvSpPr>
          <p:nvPr>
            <p:ph type="ftr" sz="quarter" idx="11"/>
          </p:nvPr>
        </p:nvSpPr>
        <p:spPr/>
        <p:txBody>
          <a:bodyPr/>
          <a:lstStyle/>
          <a:p>
            <a:endParaRPr lang="is-IS"/>
          </a:p>
        </p:txBody>
      </p:sp>
      <p:sp>
        <p:nvSpPr>
          <p:cNvPr id="5" name="Slide Number Placeholder 4"/>
          <p:cNvSpPr>
            <a:spLocks noGrp="1"/>
          </p:cNvSpPr>
          <p:nvPr>
            <p:ph type="sldNum" sz="quarter" idx="12"/>
          </p:nvPr>
        </p:nvSpPr>
        <p:spPr/>
        <p:txBody>
          <a:bodyPr/>
          <a:lstStyle/>
          <a:p>
            <a:fld id="{BA144524-900B-443E-91D5-58C382C96CF3}" type="slidenum">
              <a:rPr lang="is-IS" smtClean="0"/>
              <a:t>‹#›</a:t>
            </a:fld>
            <a:endParaRPr lang="is-IS"/>
          </a:p>
        </p:txBody>
      </p:sp>
    </p:spTree>
    <p:extLst>
      <p:ext uri="{BB962C8B-B14F-4D97-AF65-F5344CB8AC3E}">
        <p14:creationId xmlns:p14="http://schemas.microsoft.com/office/powerpoint/2010/main" val="2020817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4C7A4-E112-4E14-A789-F0EDCDC751D6}" type="datetimeFigureOut">
              <a:rPr lang="is-IS" smtClean="0"/>
              <a:t>21/06/16</a:t>
            </a:fld>
            <a:endParaRPr lang="is-IS"/>
          </a:p>
        </p:txBody>
      </p:sp>
      <p:sp>
        <p:nvSpPr>
          <p:cNvPr id="3" name="Footer Placeholder 2"/>
          <p:cNvSpPr>
            <a:spLocks noGrp="1"/>
          </p:cNvSpPr>
          <p:nvPr>
            <p:ph type="ftr" sz="quarter" idx="11"/>
          </p:nvPr>
        </p:nvSpPr>
        <p:spPr/>
        <p:txBody>
          <a:bodyPr/>
          <a:lstStyle/>
          <a:p>
            <a:endParaRPr lang="is-IS"/>
          </a:p>
        </p:txBody>
      </p:sp>
      <p:sp>
        <p:nvSpPr>
          <p:cNvPr id="4" name="Slide Number Placeholder 3"/>
          <p:cNvSpPr>
            <a:spLocks noGrp="1"/>
          </p:cNvSpPr>
          <p:nvPr>
            <p:ph type="sldNum" sz="quarter" idx="12"/>
          </p:nvPr>
        </p:nvSpPr>
        <p:spPr/>
        <p:txBody>
          <a:bodyPr/>
          <a:lstStyle/>
          <a:p>
            <a:fld id="{BA144524-900B-443E-91D5-58C382C96CF3}" type="slidenum">
              <a:rPr lang="is-IS" smtClean="0"/>
              <a:t>‹#›</a:t>
            </a:fld>
            <a:endParaRPr lang="is-IS"/>
          </a:p>
        </p:txBody>
      </p:sp>
    </p:spTree>
    <p:extLst>
      <p:ext uri="{BB962C8B-B14F-4D97-AF65-F5344CB8AC3E}">
        <p14:creationId xmlns:p14="http://schemas.microsoft.com/office/powerpoint/2010/main" val="4039882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s-I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74C7A4-E112-4E14-A789-F0EDCDC751D6}" type="datetimeFigureOut">
              <a:rPr lang="is-IS" smtClean="0"/>
              <a:t>21/06/16</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BA144524-900B-443E-91D5-58C382C96CF3}" type="slidenum">
              <a:rPr lang="is-IS" smtClean="0"/>
              <a:t>‹#›</a:t>
            </a:fld>
            <a:endParaRPr lang="is-IS"/>
          </a:p>
        </p:txBody>
      </p:sp>
    </p:spTree>
    <p:extLst>
      <p:ext uri="{BB962C8B-B14F-4D97-AF65-F5344CB8AC3E}">
        <p14:creationId xmlns:p14="http://schemas.microsoft.com/office/powerpoint/2010/main" val="3563276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s-I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s-I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74C7A4-E112-4E14-A789-F0EDCDC751D6}" type="datetimeFigureOut">
              <a:rPr lang="is-IS" smtClean="0"/>
              <a:t>21/06/16</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BA144524-900B-443E-91D5-58C382C96CF3}" type="slidenum">
              <a:rPr lang="is-IS" smtClean="0"/>
              <a:t>‹#›</a:t>
            </a:fld>
            <a:endParaRPr lang="is-IS"/>
          </a:p>
        </p:txBody>
      </p:sp>
    </p:spTree>
    <p:extLst>
      <p:ext uri="{BB962C8B-B14F-4D97-AF65-F5344CB8AC3E}">
        <p14:creationId xmlns:p14="http://schemas.microsoft.com/office/powerpoint/2010/main" val="235955109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4">
            <a:lum bright="70000" contrast="-70000"/>
            <a:extLst>
              <a:ext uri="{28A0092B-C50C-407E-A947-70E740481C1C}">
                <a14:useLocalDpi xmlns:a14="http://schemas.microsoft.com/office/drawing/2010/main" val="0"/>
              </a:ext>
            </a:extLst>
          </a:blip>
          <a:stretch>
            <a:fillRect/>
          </a:stretch>
        </p:blipFill>
        <p:spPr>
          <a:xfrm>
            <a:off x="107505" y="188641"/>
            <a:ext cx="3247949" cy="510235"/>
          </a:xfrm>
          <a:prstGeom prst="rect">
            <a:avLst/>
          </a:prstGeom>
        </p:spPr>
      </p:pic>
      <p:sp>
        <p:nvSpPr>
          <p:cNvPr id="2" name="Title Placeholder 1"/>
          <p:cNvSpPr>
            <a:spLocks noGrp="1"/>
          </p:cNvSpPr>
          <p:nvPr>
            <p:ph type="title"/>
          </p:nvPr>
        </p:nvSpPr>
        <p:spPr>
          <a:xfrm>
            <a:off x="457200" y="698876"/>
            <a:ext cx="8229600" cy="718762"/>
          </a:xfrm>
          <a:prstGeom prst="rect">
            <a:avLst/>
          </a:prstGeom>
        </p:spPr>
        <p:txBody>
          <a:bodyPr vert="horz" lIns="91440" tIns="45720" rIns="91440" bIns="45720" rtlCol="0" anchor="ctr">
            <a:normAutofit/>
          </a:bodyPr>
          <a:lstStyle/>
          <a:p>
            <a:r>
              <a:rPr lang="en-US" dirty="0" err="1" smtClean="0"/>
              <a:t>Þetta</a:t>
            </a:r>
            <a:r>
              <a:rPr lang="en-US" dirty="0" smtClean="0"/>
              <a:t> </a:t>
            </a:r>
            <a:r>
              <a:rPr lang="en-US" dirty="0" err="1" smtClean="0"/>
              <a:t>er</a:t>
            </a:r>
            <a:r>
              <a:rPr lang="en-US" dirty="0" smtClean="0"/>
              <a:t> </a:t>
            </a:r>
            <a:r>
              <a:rPr lang="en-US" dirty="0" err="1" smtClean="0"/>
              <a:t>titill</a:t>
            </a:r>
            <a:endParaRPr lang="is-I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is-I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4C7A4-E112-4E14-A789-F0EDCDC751D6}" type="datetimeFigureOut">
              <a:rPr lang="is-IS" smtClean="0"/>
              <a:t>21/06/16</a:t>
            </a:fld>
            <a:endParaRPr lang="is-I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s-I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44524-900B-443E-91D5-58C382C96CF3}" type="slidenum">
              <a:rPr lang="is-IS" smtClean="0"/>
              <a:t>‹#›</a:t>
            </a:fld>
            <a:endParaRPr lang="is-IS"/>
          </a:p>
        </p:txBody>
      </p:sp>
      <p:pic>
        <p:nvPicPr>
          <p:cNvPr id="8" name="Picture 7"/>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0" y="6597352"/>
            <a:ext cx="9144000" cy="266762"/>
          </a:xfrm>
          <a:prstGeom prst="rect">
            <a:avLst/>
          </a:prstGeom>
        </p:spPr>
      </p:pic>
    </p:spTree>
    <p:extLst>
      <p:ext uri="{BB962C8B-B14F-4D97-AF65-F5344CB8AC3E}">
        <p14:creationId xmlns:p14="http://schemas.microsoft.com/office/powerpoint/2010/main" val="3199835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4" Type="http://schemas.openxmlformats.org/officeDocument/2006/relationships/image" Target="../media/image4.jp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200" dirty="0"/>
              <a:t>The state of intellectual property law in the Nordic countries – Current legislative changes and important court </a:t>
            </a:r>
            <a:r>
              <a:rPr lang="en-US" sz="3200" dirty="0" smtClean="0"/>
              <a:t>decisions</a:t>
            </a:r>
            <a:br>
              <a:rPr lang="en-US" sz="3200" dirty="0" smtClean="0"/>
            </a:br>
            <a:endParaRPr lang="en-US" sz="3200" dirty="0"/>
          </a:p>
        </p:txBody>
      </p:sp>
      <p:sp>
        <p:nvSpPr>
          <p:cNvPr id="3" name="Subtitle 2"/>
          <p:cNvSpPr>
            <a:spLocks noGrp="1"/>
          </p:cNvSpPr>
          <p:nvPr>
            <p:ph type="subTitle" idx="1"/>
          </p:nvPr>
        </p:nvSpPr>
        <p:spPr/>
        <p:txBody>
          <a:bodyPr/>
          <a:lstStyle/>
          <a:p>
            <a:r>
              <a:rPr lang="is-IS" dirty="0" smtClean="0"/>
              <a:t>Iceland</a:t>
            </a:r>
          </a:p>
          <a:p>
            <a:r>
              <a:rPr lang="is-IS" dirty="0" smtClean="0"/>
              <a:t>Ásdís Magnúsdóttir, Attorney at Law</a:t>
            </a:r>
          </a:p>
          <a:p>
            <a:r>
              <a:rPr lang="is-IS" dirty="0" smtClean="0"/>
              <a:t>2016</a:t>
            </a:r>
            <a:endParaRPr lang="is-IS" dirty="0"/>
          </a:p>
        </p:txBody>
      </p:sp>
    </p:spTree>
    <p:extLst>
      <p:ext uri="{BB962C8B-B14F-4D97-AF65-F5344CB8AC3E}">
        <p14:creationId xmlns:p14="http://schemas.microsoft.com/office/powerpoint/2010/main" val="132280073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US" dirty="0" err="1" smtClean="0"/>
              <a:t>Judgement</a:t>
            </a:r>
            <a:r>
              <a:rPr lang="en-US" dirty="0" smtClean="0"/>
              <a:t> of the district court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district court in its decision states that it is necessary in the case to look at the Regulation as a whole and it’s purpose in deciding this matter. The court refers to the wording of article </a:t>
            </a:r>
            <a:r>
              <a:rPr lang="en-US" dirty="0" smtClean="0"/>
              <a:t>13 </a:t>
            </a:r>
            <a:r>
              <a:rPr lang="en-US" dirty="0" smtClean="0"/>
              <a:t>along with stating that an SPC with a negative duration does not add to the period of protection which </a:t>
            </a:r>
            <a:r>
              <a:rPr lang="en-US" dirty="0" smtClean="0"/>
              <a:t>is however the </a:t>
            </a:r>
            <a:r>
              <a:rPr lang="en-US" dirty="0" smtClean="0"/>
              <a:t>aim of the Regulation. In addition the court states that the ECJ did base its decision on the changes in the overall scheme of the system introduced by the </a:t>
            </a:r>
            <a:r>
              <a:rPr lang="en-US" dirty="0" err="1" smtClean="0"/>
              <a:t>paediatric</a:t>
            </a:r>
            <a:r>
              <a:rPr lang="en-US" dirty="0" smtClean="0"/>
              <a:t> extension </a:t>
            </a:r>
            <a:r>
              <a:rPr lang="en-US" dirty="0"/>
              <a:t>R</a:t>
            </a:r>
            <a:r>
              <a:rPr lang="en-US" dirty="0" smtClean="0"/>
              <a:t>egulation </a:t>
            </a:r>
            <a:endParaRPr lang="en-US" dirty="0" smtClean="0"/>
          </a:p>
          <a:p>
            <a:endParaRPr lang="en-US" dirty="0"/>
          </a:p>
          <a:p>
            <a:r>
              <a:rPr lang="en-US" dirty="0" smtClean="0"/>
              <a:t>An </a:t>
            </a:r>
            <a:r>
              <a:rPr lang="en-US" dirty="0"/>
              <a:t>appeal to the Supreme Court of Iceland is now being </a:t>
            </a:r>
            <a:r>
              <a:rPr lang="en-US" dirty="0" smtClean="0"/>
              <a:t>prepared, </a:t>
            </a:r>
            <a:r>
              <a:rPr lang="en-US" dirty="0"/>
              <a:t>to be filed this July. The case will likely be heard by the Supreme Court during spring of </a:t>
            </a:r>
            <a:r>
              <a:rPr lang="en-US" dirty="0" smtClean="0"/>
              <a:t>2017</a:t>
            </a:r>
            <a:endParaRPr lang="en-US" dirty="0"/>
          </a:p>
          <a:p>
            <a:endParaRPr lang="en-US" dirty="0"/>
          </a:p>
        </p:txBody>
      </p:sp>
    </p:spTree>
    <p:extLst>
      <p:ext uri="{BB962C8B-B14F-4D97-AF65-F5344CB8AC3E}">
        <p14:creationId xmlns:p14="http://schemas.microsoft.com/office/powerpoint/2010/main" val="3209397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648072"/>
          </a:xfrm>
        </p:spPr>
        <p:txBody>
          <a:bodyPr>
            <a:normAutofit fontScale="90000"/>
          </a:bodyPr>
          <a:lstStyle/>
          <a:p>
            <a:pPr algn="r"/>
            <a:r>
              <a:rPr lang="en-US" dirty="0" smtClean="0"/>
              <a:t>Main arguments of Merck</a:t>
            </a:r>
            <a:endParaRPr lang="en-US" dirty="0"/>
          </a:p>
        </p:txBody>
      </p:sp>
      <p:sp>
        <p:nvSpPr>
          <p:cNvPr id="3" name="Content Placeholder 2"/>
          <p:cNvSpPr>
            <a:spLocks noGrp="1"/>
          </p:cNvSpPr>
          <p:nvPr>
            <p:ph idx="1"/>
          </p:nvPr>
        </p:nvSpPr>
        <p:spPr>
          <a:xfrm>
            <a:off x="457200" y="1268760"/>
            <a:ext cx="8229600" cy="4857403"/>
          </a:xfrm>
        </p:spPr>
        <p:txBody>
          <a:bodyPr>
            <a:noAutofit/>
          </a:bodyPr>
          <a:lstStyle/>
          <a:p>
            <a:r>
              <a:rPr lang="en-US" sz="2400" dirty="0" smtClean="0"/>
              <a:t>Article 13 of 1768/1992 does not contain any requirements for issuance of an SPC – only contains the rule on how to calculate the duration of such </a:t>
            </a:r>
            <a:r>
              <a:rPr lang="en-US" sz="2400" dirty="0" smtClean="0"/>
              <a:t>certificate</a:t>
            </a:r>
            <a:endParaRPr lang="en-US" sz="2400" dirty="0" smtClean="0"/>
          </a:p>
          <a:p>
            <a:endParaRPr lang="en-US" sz="1050" dirty="0" smtClean="0"/>
          </a:p>
          <a:p>
            <a:r>
              <a:rPr lang="en-US" sz="2400" dirty="0" smtClean="0"/>
              <a:t>Article 3 of the same regulation does enumerate in an exhaustive manner the substantial requirements for the issuance of an SPC. All 4 conditions of that article are fulfilled in this case (this is not debated in the case). A positive duration of a certificate is not among those 4 </a:t>
            </a:r>
            <a:r>
              <a:rPr lang="en-US" sz="2400" dirty="0" smtClean="0"/>
              <a:t>conditions</a:t>
            </a:r>
            <a:endParaRPr lang="en-US" sz="2400" dirty="0" smtClean="0"/>
          </a:p>
          <a:p>
            <a:endParaRPr lang="en-US" sz="1050" dirty="0" smtClean="0"/>
          </a:p>
          <a:p>
            <a:r>
              <a:rPr lang="en-US" sz="2400" dirty="0" smtClean="0"/>
              <a:t>Article 10 </a:t>
            </a:r>
            <a:r>
              <a:rPr lang="en-US" sz="2400" dirty="0" smtClean="0"/>
              <a:t>states when </a:t>
            </a:r>
            <a:r>
              <a:rPr lang="en-US" sz="2400" dirty="0" smtClean="0"/>
              <a:t>authorities must issue an SPC and when they shall reject the </a:t>
            </a:r>
            <a:r>
              <a:rPr lang="en-US" sz="2400" dirty="0" smtClean="0"/>
              <a:t>issue </a:t>
            </a:r>
            <a:r>
              <a:rPr lang="en-US" sz="2400" dirty="0" smtClean="0"/>
              <a:t>of an SPC. That article clearly states that if the conditions for an SPC are met – the relevant authority </a:t>
            </a:r>
            <a:r>
              <a:rPr lang="en-US" sz="2400" u="sng" dirty="0" smtClean="0"/>
              <a:t>shall</a:t>
            </a:r>
            <a:r>
              <a:rPr lang="en-US" sz="2400" dirty="0" smtClean="0"/>
              <a:t> issue an </a:t>
            </a:r>
            <a:r>
              <a:rPr lang="en-US" sz="2400" dirty="0" smtClean="0"/>
              <a:t>SPC</a:t>
            </a:r>
            <a:endParaRPr lang="en-US" sz="2400" dirty="0"/>
          </a:p>
        </p:txBody>
      </p:sp>
    </p:spTree>
    <p:extLst>
      <p:ext uri="{BB962C8B-B14F-4D97-AF65-F5344CB8AC3E}">
        <p14:creationId xmlns:p14="http://schemas.microsoft.com/office/powerpoint/2010/main" val="1260790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792088"/>
          </a:xfrm>
        </p:spPr>
        <p:txBody>
          <a:bodyPr>
            <a:normAutofit/>
          </a:bodyPr>
          <a:lstStyle/>
          <a:p>
            <a:pPr algn="r"/>
            <a:r>
              <a:rPr lang="en-US" dirty="0" smtClean="0"/>
              <a:t>Main arguments of Merck cont.</a:t>
            </a:r>
            <a:endParaRPr lang="en-US" dirty="0"/>
          </a:p>
        </p:txBody>
      </p:sp>
      <p:sp>
        <p:nvSpPr>
          <p:cNvPr id="3" name="Content Placeholder 2"/>
          <p:cNvSpPr>
            <a:spLocks noGrp="1"/>
          </p:cNvSpPr>
          <p:nvPr>
            <p:ph idx="1"/>
          </p:nvPr>
        </p:nvSpPr>
        <p:spPr>
          <a:xfrm>
            <a:off x="457200" y="1268760"/>
            <a:ext cx="8229600" cy="4968552"/>
          </a:xfrm>
        </p:spPr>
        <p:txBody>
          <a:bodyPr>
            <a:noAutofit/>
          </a:bodyPr>
          <a:lstStyle/>
          <a:p>
            <a:r>
              <a:rPr lang="en-US" sz="2400" dirty="0" smtClean="0"/>
              <a:t>The wording in the ruling of the ECJ and it’s referral to regulation 1901/2006 stems from the way the case is presented to the ECJ – that is - the wording of the question referred to the court by the national court in </a:t>
            </a:r>
            <a:r>
              <a:rPr lang="en-US" sz="2400" dirty="0" smtClean="0"/>
              <a:t>Germany </a:t>
            </a:r>
            <a:endParaRPr lang="en-US" sz="2400" dirty="0" smtClean="0"/>
          </a:p>
          <a:p>
            <a:endParaRPr lang="en-US" sz="1050" dirty="0" smtClean="0"/>
          </a:p>
          <a:p>
            <a:r>
              <a:rPr lang="en-US" sz="2400" dirty="0" smtClean="0"/>
              <a:t>The court specifically talks about this in </a:t>
            </a:r>
            <a:r>
              <a:rPr lang="en-US" sz="2400" dirty="0" smtClean="0"/>
              <a:t>its </a:t>
            </a:r>
            <a:r>
              <a:rPr lang="en-US" sz="2400" dirty="0" err="1" smtClean="0"/>
              <a:t>judgement</a:t>
            </a:r>
            <a:r>
              <a:rPr lang="en-US" sz="2400" dirty="0" smtClean="0"/>
              <a:t>. As a part of that elaboration the courts states that nothing in the wording of article 13 </a:t>
            </a:r>
            <a:r>
              <a:rPr lang="en-US" sz="2400" dirty="0"/>
              <a:t>or in any other provision of </a:t>
            </a:r>
            <a:r>
              <a:rPr lang="en-US" sz="2400" dirty="0" smtClean="0"/>
              <a:t>regulation 1768/1992 </a:t>
            </a:r>
            <a:r>
              <a:rPr lang="en-US" sz="2400" dirty="0"/>
              <a:t>suggests that it necessarily precludes an SPC of negative </a:t>
            </a:r>
            <a:r>
              <a:rPr lang="en-US" sz="2400" dirty="0" smtClean="0"/>
              <a:t>duration </a:t>
            </a:r>
            <a:endParaRPr lang="en-US" sz="2400" dirty="0" smtClean="0"/>
          </a:p>
          <a:p>
            <a:endParaRPr lang="en-US" sz="1050" dirty="0" smtClean="0"/>
          </a:p>
          <a:p>
            <a:r>
              <a:rPr lang="en-US" sz="2400" dirty="0" smtClean="0"/>
              <a:t>And finally. These basic provisions outlining the rules on the issuance of an SPC remain unchanged in the updated Regulation No. 469/</a:t>
            </a:r>
            <a:r>
              <a:rPr lang="en-US" sz="2400" dirty="0" smtClean="0"/>
              <a:t>2009</a:t>
            </a:r>
            <a:endParaRPr lang="en-US" sz="2400" dirty="0" smtClean="0"/>
          </a:p>
        </p:txBody>
      </p:sp>
    </p:spTree>
    <p:extLst>
      <p:ext uri="{BB962C8B-B14F-4D97-AF65-F5344CB8AC3E}">
        <p14:creationId xmlns:p14="http://schemas.microsoft.com/office/powerpoint/2010/main" val="2405260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724942"/>
          </a:xfrm>
        </p:spPr>
        <p:txBody>
          <a:bodyPr>
            <a:normAutofit fontScale="90000"/>
          </a:bodyPr>
          <a:lstStyle/>
          <a:p>
            <a:endParaRPr lang="is-IS" dirty="0"/>
          </a:p>
        </p:txBody>
      </p:sp>
      <p:pic>
        <p:nvPicPr>
          <p:cNvPr id="1026" name="Picture 2" descr="H:\Myndir\AF_heimilisfang.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867025" y="3377406"/>
            <a:ext cx="3409950" cy="97155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40453" y="2708920"/>
            <a:ext cx="4473759" cy="702804"/>
          </a:xfrm>
          <a:prstGeom prst="rect">
            <a:avLst/>
          </a:prstGeom>
        </p:spPr>
      </p:pic>
    </p:spTree>
    <p:extLst>
      <p:ext uri="{BB962C8B-B14F-4D97-AF65-F5344CB8AC3E}">
        <p14:creationId xmlns:p14="http://schemas.microsoft.com/office/powerpoint/2010/main" val="129963313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724942"/>
          </a:xfrm>
        </p:spPr>
        <p:txBody>
          <a:bodyPr>
            <a:normAutofit fontScale="90000"/>
          </a:bodyPr>
          <a:lstStyle/>
          <a:p>
            <a:pPr algn="r"/>
            <a:r>
              <a:rPr lang="is-IS" u="sng" dirty="0" smtClean="0"/>
              <a:t>IP strategy for Iceland introduced</a:t>
            </a:r>
            <a:endParaRPr lang="is-IS" u="sng" dirty="0"/>
          </a:p>
        </p:txBody>
      </p:sp>
      <p:sp>
        <p:nvSpPr>
          <p:cNvPr id="3" name="Content Placeholder 2"/>
          <p:cNvSpPr>
            <a:spLocks noGrp="1"/>
          </p:cNvSpPr>
          <p:nvPr>
            <p:ph idx="1"/>
          </p:nvPr>
        </p:nvSpPr>
        <p:spPr/>
        <p:txBody>
          <a:bodyPr>
            <a:normAutofit/>
          </a:bodyPr>
          <a:lstStyle/>
          <a:p>
            <a:r>
              <a:rPr lang="en-US" dirty="0"/>
              <a:t>New IP </a:t>
            </a:r>
            <a:r>
              <a:rPr lang="en-US" dirty="0" smtClean="0"/>
              <a:t>Strategy </a:t>
            </a:r>
            <a:r>
              <a:rPr lang="en-US" dirty="0"/>
              <a:t>introduced by the Minister of  Industry and Innovation in Iceland. </a:t>
            </a:r>
          </a:p>
          <a:p>
            <a:pPr marL="0" indent="0">
              <a:buNone/>
            </a:pPr>
            <a:endParaRPr lang="en-US" dirty="0"/>
          </a:p>
          <a:p>
            <a:r>
              <a:rPr lang="en-US" b="1" dirty="0"/>
              <a:t>“IP as business tool and asset”</a:t>
            </a:r>
          </a:p>
          <a:p>
            <a:pPr marL="0" indent="0">
              <a:buNone/>
            </a:pPr>
            <a:endParaRPr lang="en-US" b="1" dirty="0"/>
          </a:p>
          <a:p>
            <a:r>
              <a:rPr lang="en-US" dirty="0" smtClean="0"/>
              <a:t>Working group: professionals </a:t>
            </a:r>
            <a:r>
              <a:rPr lang="en-US" dirty="0"/>
              <a:t>working in the field of IP including professionals from the private sector, the PTO and from the Ministry. </a:t>
            </a:r>
          </a:p>
          <a:p>
            <a:endParaRPr lang="is-IS" dirty="0"/>
          </a:p>
        </p:txBody>
      </p:sp>
    </p:spTree>
    <p:extLst>
      <p:ext uri="{BB962C8B-B14F-4D97-AF65-F5344CB8AC3E}">
        <p14:creationId xmlns:p14="http://schemas.microsoft.com/office/powerpoint/2010/main" val="157509388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792088"/>
          </a:xfrm>
        </p:spPr>
        <p:txBody>
          <a:bodyPr>
            <a:normAutofit/>
          </a:bodyPr>
          <a:lstStyle/>
          <a:p>
            <a:pPr algn="r"/>
            <a:r>
              <a:rPr lang="is-IS" u="sng" dirty="0" smtClean="0"/>
              <a:t>IP strategy</a:t>
            </a:r>
            <a:endParaRPr lang="is-IS" u="sng" dirty="0"/>
          </a:p>
        </p:txBody>
      </p:sp>
      <p:sp>
        <p:nvSpPr>
          <p:cNvPr id="3" name="Content Placeholder 2"/>
          <p:cNvSpPr>
            <a:spLocks noGrp="1"/>
          </p:cNvSpPr>
          <p:nvPr>
            <p:ph idx="1"/>
          </p:nvPr>
        </p:nvSpPr>
        <p:spPr>
          <a:xfrm>
            <a:off x="457200" y="1268760"/>
            <a:ext cx="8229600" cy="4857403"/>
          </a:xfrm>
        </p:spPr>
        <p:txBody>
          <a:bodyPr>
            <a:normAutofit/>
          </a:bodyPr>
          <a:lstStyle/>
          <a:p>
            <a:endParaRPr lang="en-US" dirty="0" smtClean="0"/>
          </a:p>
          <a:p>
            <a:r>
              <a:rPr lang="en-US" dirty="0" smtClean="0"/>
              <a:t>The strategy sets forth a vision in relation to IP in Iceland and further enumerates some actions to be taken, such as:</a:t>
            </a:r>
          </a:p>
          <a:p>
            <a:pPr lvl="1"/>
            <a:r>
              <a:rPr lang="en-US" dirty="0"/>
              <a:t>One joint Tech transfer office for Iceland</a:t>
            </a:r>
          </a:p>
          <a:p>
            <a:pPr lvl="1"/>
            <a:r>
              <a:rPr lang="en-US" dirty="0"/>
              <a:t>Initiate awareness campaign</a:t>
            </a:r>
          </a:p>
          <a:p>
            <a:pPr lvl="1"/>
            <a:r>
              <a:rPr lang="en-US" dirty="0"/>
              <a:t>More focus on IP education</a:t>
            </a:r>
          </a:p>
          <a:p>
            <a:pPr lvl="1"/>
            <a:r>
              <a:rPr lang="en-US" dirty="0"/>
              <a:t>Link Governmental funding to IP protection </a:t>
            </a:r>
          </a:p>
          <a:p>
            <a:pPr lvl="1"/>
            <a:endParaRPr lang="is-IS" dirty="0"/>
          </a:p>
          <a:p>
            <a:endParaRPr lang="en-US" dirty="0"/>
          </a:p>
          <a:p>
            <a:pPr lvl="1"/>
            <a:endParaRPr lang="is-IS" dirty="0"/>
          </a:p>
        </p:txBody>
      </p:sp>
    </p:spTree>
    <p:extLst>
      <p:ext uri="{BB962C8B-B14F-4D97-AF65-F5344CB8AC3E}">
        <p14:creationId xmlns:p14="http://schemas.microsoft.com/office/powerpoint/2010/main" val="310748854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724942"/>
          </a:xfrm>
        </p:spPr>
        <p:txBody>
          <a:bodyPr>
            <a:normAutofit fontScale="90000"/>
          </a:bodyPr>
          <a:lstStyle/>
          <a:p>
            <a:pPr algn="r"/>
            <a:r>
              <a:rPr lang="is-IS" dirty="0" smtClean="0"/>
              <a:t>New legislation</a:t>
            </a:r>
            <a:endParaRPr lang="is-IS" dirty="0"/>
          </a:p>
        </p:txBody>
      </p:sp>
      <p:sp>
        <p:nvSpPr>
          <p:cNvPr id="3" name="Content Placeholder 2"/>
          <p:cNvSpPr>
            <a:spLocks noGrp="1"/>
          </p:cNvSpPr>
          <p:nvPr>
            <p:ph idx="1"/>
          </p:nvPr>
        </p:nvSpPr>
        <p:spPr/>
        <p:txBody>
          <a:bodyPr>
            <a:normAutofit/>
          </a:bodyPr>
          <a:lstStyle/>
          <a:p>
            <a:r>
              <a:rPr lang="en-US" dirty="0"/>
              <a:t>New </a:t>
            </a:r>
            <a:r>
              <a:rPr lang="en-US" dirty="0" smtClean="0"/>
              <a:t>laws </a:t>
            </a:r>
            <a:r>
              <a:rPr lang="en-US" dirty="0"/>
              <a:t>on protection of </a:t>
            </a:r>
            <a:r>
              <a:rPr lang="en-US" b="1" dirty="0"/>
              <a:t>geographic indications </a:t>
            </a:r>
            <a:r>
              <a:rPr lang="en-US" dirty="0"/>
              <a:t>nr. 130/2014 entered into force </a:t>
            </a:r>
            <a:r>
              <a:rPr lang="en-US" dirty="0" smtClean="0"/>
              <a:t>at the end </a:t>
            </a:r>
            <a:r>
              <a:rPr lang="en-US" dirty="0"/>
              <a:t>of 2014. </a:t>
            </a:r>
            <a:endParaRPr lang="en-US" dirty="0" smtClean="0"/>
          </a:p>
          <a:p>
            <a:endParaRPr lang="en-US" dirty="0" smtClean="0"/>
          </a:p>
          <a:p>
            <a:r>
              <a:rPr lang="en-US" dirty="0" smtClean="0"/>
              <a:t>Specific laws in this regard did not exist </a:t>
            </a:r>
            <a:r>
              <a:rPr lang="en-US" dirty="0" smtClean="0"/>
              <a:t>before although </a:t>
            </a:r>
            <a:r>
              <a:rPr lang="en-US" dirty="0" smtClean="0"/>
              <a:t>some protection was available as a part of the laws on certification marks.</a:t>
            </a:r>
            <a:endParaRPr lang="en-US" dirty="0"/>
          </a:p>
          <a:p>
            <a:endParaRPr lang="is-IS" dirty="0"/>
          </a:p>
        </p:txBody>
      </p:sp>
    </p:spTree>
    <p:extLst>
      <p:ext uri="{BB962C8B-B14F-4D97-AF65-F5344CB8AC3E}">
        <p14:creationId xmlns:p14="http://schemas.microsoft.com/office/powerpoint/2010/main" val="240802979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dirty="0" smtClean="0"/>
              <a:t>Noteworthy court decisions</a:t>
            </a:r>
            <a:endParaRPr lang="en-US" sz="3200" dirty="0"/>
          </a:p>
        </p:txBody>
      </p:sp>
      <p:sp>
        <p:nvSpPr>
          <p:cNvPr id="3" name="Content Placeholder 2"/>
          <p:cNvSpPr>
            <a:spLocks noGrp="1"/>
          </p:cNvSpPr>
          <p:nvPr>
            <p:ph idx="1"/>
          </p:nvPr>
        </p:nvSpPr>
        <p:spPr/>
        <p:txBody>
          <a:bodyPr/>
          <a:lstStyle/>
          <a:p>
            <a:pPr marL="0" indent="0">
              <a:buNone/>
            </a:pPr>
            <a:endParaRPr lang="en-US" dirty="0" smtClean="0"/>
          </a:p>
          <a:p>
            <a:pPr marL="0" indent="0" algn="ctr">
              <a:buNone/>
            </a:pPr>
            <a:r>
              <a:rPr lang="en-US" dirty="0"/>
              <a:t>District court of Reykjavík April 13</a:t>
            </a:r>
            <a:r>
              <a:rPr lang="en-US" baseline="30000" dirty="0"/>
              <a:t>th</a:t>
            </a:r>
            <a:r>
              <a:rPr lang="en-US" dirty="0"/>
              <a:t> </a:t>
            </a:r>
            <a:r>
              <a:rPr lang="en-US" dirty="0" smtClean="0"/>
              <a:t>2016</a:t>
            </a:r>
          </a:p>
          <a:p>
            <a:pPr marL="0" indent="0" algn="ctr">
              <a:buNone/>
            </a:pPr>
            <a:endParaRPr lang="en-US" dirty="0"/>
          </a:p>
          <a:p>
            <a:pPr marL="0" indent="0" algn="ctr">
              <a:buNone/>
            </a:pPr>
            <a:r>
              <a:rPr lang="en-US" dirty="0" err="1" smtClean="0"/>
              <a:t>Merk</a:t>
            </a:r>
            <a:r>
              <a:rPr lang="en-US" dirty="0" smtClean="0"/>
              <a:t> </a:t>
            </a:r>
            <a:r>
              <a:rPr lang="en-US" dirty="0"/>
              <a:t>Sharp &amp; </a:t>
            </a:r>
            <a:r>
              <a:rPr lang="en-US" dirty="0" err="1"/>
              <a:t>Dohme</a:t>
            </a:r>
            <a:r>
              <a:rPr lang="en-US" dirty="0"/>
              <a:t> Corp. v. The Icelandic Patent Office</a:t>
            </a:r>
          </a:p>
          <a:p>
            <a:endParaRPr lang="en-US" dirty="0"/>
          </a:p>
        </p:txBody>
      </p:sp>
    </p:spTree>
    <p:extLst>
      <p:ext uri="{BB962C8B-B14F-4D97-AF65-F5344CB8AC3E}">
        <p14:creationId xmlns:p14="http://schemas.microsoft.com/office/powerpoint/2010/main" val="3386723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en-US" sz="3200" dirty="0" smtClean="0"/>
              <a:t>Re. issuance of an SPC with negative duration</a:t>
            </a:r>
            <a:endParaRPr lang="en-US" sz="3200" dirty="0"/>
          </a:p>
        </p:txBody>
      </p:sp>
      <p:sp>
        <p:nvSpPr>
          <p:cNvPr id="3" name="Content Placeholder 2"/>
          <p:cNvSpPr>
            <a:spLocks noGrp="1"/>
          </p:cNvSpPr>
          <p:nvPr>
            <p:ph idx="1"/>
          </p:nvPr>
        </p:nvSpPr>
        <p:spPr/>
        <p:txBody>
          <a:bodyPr/>
          <a:lstStyle/>
          <a:p>
            <a:r>
              <a:rPr lang="en-US" dirty="0" smtClean="0"/>
              <a:t>The situation in Iceland, Norway and Lichtenstein</a:t>
            </a:r>
          </a:p>
          <a:p>
            <a:pPr lvl="1"/>
            <a:r>
              <a:rPr lang="en-US" dirty="0" smtClean="0"/>
              <a:t>Original regulation No. 1768/1992 on SPC’s is still valid</a:t>
            </a:r>
          </a:p>
          <a:p>
            <a:pPr lvl="1"/>
            <a:r>
              <a:rPr lang="en-US" dirty="0" smtClean="0"/>
              <a:t>The updated version </a:t>
            </a:r>
            <a:r>
              <a:rPr lang="en-US" dirty="0" smtClean="0"/>
              <a:t>No. 469</a:t>
            </a:r>
            <a:r>
              <a:rPr lang="en-US" dirty="0" smtClean="0"/>
              <a:t>/</a:t>
            </a:r>
            <a:r>
              <a:rPr lang="en-US" dirty="0" smtClean="0"/>
              <a:t>2009 </a:t>
            </a:r>
            <a:r>
              <a:rPr lang="en-US" dirty="0" smtClean="0"/>
              <a:t>nor the </a:t>
            </a:r>
            <a:r>
              <a:rPr lang="en-US" dirty="0" err="1" smtClean="0"/>
              <a:t>Paediatric</a:t>
            </a:r>
            <a:r>
              <a:rPr lang="en-US" dirty="0" smtClean="0"/>
              <a:t> Extension Regulation No. 1901/2006 have been </a:t>
            </a:r>
            <a:r>
              <a:rPr lang="en-US" dirty="0" smtClean="0"/>
              <a:t>implemented </a:t>
            </a:r>
            <a:r>
              <a:rPr lang="en-US" dirty="0" smtClean="0"/>
              <a:t>although long </a:t>
            </a:r>
            <a:r>
              <a:rPr lang="en-US" dirty="0" smtClean="0"/>
              <a:t>overdue</a:t>
            </a:r>
            <a:endParaRPr lang="en-US" dirty="0"/>
          </a:p>
        </p:txBody>
      </p:sp>
    </p:spTree>
    <p:extLst>
      <p:ext uri="{BB962C8B-B14F-4D97-AF65-F5344CB8AC3E}">
        <p14:creationId xmlns:p14="http://schemas.microsoft.com/office/powerpoint/2010/main" val="3379623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dirty="0" smtClean="0"/>
              <a:t>Background</a:t>
            </a:r>
            <a:endParaRPr lang="en-US" sz="3200" dirty="0"/>
          </a:p>
        </p:txBody>
      </p:sp>
      <p:sp>
        <p:nvSpPr>
          <p:cNvPr id="3" name="Content Placeholder 2"/>
          <p:cNvSpPr>
            <a:spLocks noGrp="1"/>
          </p:cNvSpPr>
          <p:nvPr>
            <p:ph idx="1"/>
          </p:nvPr>
        </p:nvSpPr>
        <p:spPr/>
        <p:txBody>
          <a:bodyPr>
            <a:normAutofit fontScale="92500" lnSpcReduction="20000"/>
          </a:bodyPr>
          <a:lstStyle/>
          <a:p>
            <a:r>
              <a:rPr lang="en-US" dirty="0" smtClean="0"/>
              <a:t>Merck applies for an SPC in Iceland in the year 2007 but the issuance is rejected whereas calculation of the period of protection resulted in an SPC with negative duration. The refusal refers to article 13 of Regulation 1768/1992 (re. how to calculate duration of a certificate).</a:t>
            </a:r>
          </a:p>
          <a:p>
            <a:endParaRPr lang="en-US" dirty="0" smtClean="0"/>
          </a:p>
          <a:p>
            <a:r>
              <a:rPr lang="en-US" dirty="0" smtClean="0"/>
              <a:t>This decision is appealed to the Board of Appeals. The procedure before the BOA is stayed pending the outcome of the ECJ in a similar case referred thereto from German National Courts. </a:t>
            </a:r>
            <a:endParaRPr lang="en-US" dirty="0"/>
          </a:p>
        </p:txBody>
      </p:sp>
    </p:spTree>
    <p:extLst>
      <p:ext uri="{BB962C8B-B14F-4D97-AF65-F5344CB8AC3E}">
        <p14:creationId xmlns:p14="http://schemas.microsoft.com/office/powerpoint/2010/main" val="2142551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dirty="0" smtClean="0"/>
              <a:t>Background</a:t>
            </a:r>
            <a:endParaRPr lang="en-US" sz="3200" dirty="0"/>
          </a:p>
        </p:txBody>
      </p:sp>
      <p:sp>
        <p:nvSpPr>
          <p:cNvPr id="3" name="Content Placeholder 2"/>
          <p:cNvSpPr>
            <a:spLocks noGrp="1"/>
          </p:cNvSpPr>
          <p:nvPr>
            <p:ph idx="1"/>
          </p:nvPr>
        </p:nvSpPr>
        <p:spPr/>
        <p:txBody>
          <a:bodyPr>
            <a:normAutofit fontScale="92500" lnSpcReduction="10000"/>
          </a:bodyPr>
          <a:lstStyle/>
          <a:p>
            <a:r>
              <a:rPr lang="en-US" dirty="0" smtClean="0"/>
              <a:t>ECJ </a:t>
            </a:r>
            <a:r>
              <a:rPr lang="en-US" dirty="0" err="1" smtClean="0"/>
              <a:t>judgement</a:t>
            </a:r>
            <a:r>
              <a:rPr lang="en-US" dirty="0" smtClean="0"/>
              <a:t> C-125/10 </a:t>
            </a:r>
          </a:p>
          <a:p>
            <a:pPr lvl="1"/>
            <a:r>
              <a:rPr lang="en-US" sz="3200" dirty="0" smtClean="0"/>
              <a:t>Mainly states: It is allowed to issue an SPC with a negative </a:t>
            </a:r>
            <a:r>
              <a:rPr lang="en-US" sz="3200" dirty="0" smtClean="0"/>
              <a:t>duration</a:t>
            </a:r>
            <a:endParaRPr lang="en-US" sz="3200" dirty="0" smtClean="0"/>
          </a:p>
          <a:p>
            <a:endParaRPr lang="en-US" dirty="0"/>
          </a:p>
          <a:p>
            <a:r>
              <a:rPr lang="en-US" dirty="0" smtClean="0"/>
              <a:t>The BOA </a:t>
            </a:r>
            <a:r>
              <a:rPr lang="en-US" dirty="0" smtClean="0"/>
              <a:t>dismisses this </a:t>
            </a:r>
            <a:r>
              <a:rPr lang="en-US" dirty="0" err="1" smtClean="0"/>
              <a:t>judgement</a:t>
            </a:r>
            <a:r>
              <a:rPr lang="en-US" dirty="0" smtClean="0"/>
              <a:t> as a precedent in Iceland </a:t>
            </a:r>
            <a:r>
              <a:rPr lang="en-US" dirty="0" smtClean="0"/>
              <a:t>whereas one </a:t>
            </a:r>
            <a:r>
              <a:rPr lang="en-US" dirty="0" smtClean="0"/>
              <a:t>of the premises for the ruling, as stated by the BOA, was referral to provisions in regulation No. 1901/2006 establishing the </a:t>
            </a:r>
            <a:r>
              <a:rPr lang="en-US" dirty="0" err="1" smtClean="0"/>
              <a:t>paediatric</a:t>
            </a:r>
            <a:r>
              <a:rPr lang="en-US" dirty="0" smtClean="0"/>
              <a:t> extension (not </a:t>
            </a:r>
            <a:r>
              <a:rPr lang="en-US" dirty="0" smtClean="0"/>
              <a:t>yet implemented </a:t>
            </a:r>
            <a:r>
              <a:rPr lang="en-US" dirty="0" smtClean="0"/>
              <a:t>in Iceland</a:t>
            </a:r>
            <a:r>
              <a:rPr lang="en-US" dirty="0" smtClean="0"/>
              <a:t>)</a:t>
            </a:r>
            <a:endParaRPr lang="en-US" dirty="0" smtClean="0"/>
          </a:p>
        </p:txBody>
      </p:sp>
    </p:spTree>
    <p:extLst>
      <p:ext uri="{BB962C8B-B14F-4D97-AF65-F5344CB8AC3E}">
        <p14:creationId xmlns:p14="http://schemas.microsoft.com/office/powerpoint/2010/main" val="2794706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dirty="0" smtClean="0"/>
              <a:t>Background and outcome</a:t>
            </a:r>
            <a:endParaRPr lang="en-US" sz="3200" dirty="0"/>
          </a:p>
        </p:txBody>
      </p:sp>
      <p:sp>
        <p:nvSpPr>
          <p:cNvPr id="3" name="Content Placeholder 2"/>
          <p:cNvSpPr>
            <a:spLocks noGrp="1"/>
          </p:cNvSpPr>
          <p:nvPr>
            <p:ph idx="1"/>
          </p:nvPr>
        </p:nvSpPr>
        <p:spPr/>
        <p:txBody>
          <a:bodyPr>
            <a:normAutofit lnSpcReduction="10000"/>
          </a:bodyPr>
          <a:lstStyle/>
          <a:p>
            <a:r>
              <a:rPr lang="en-US" dirty="0" smtClean="0"/>
              <a:t>This has since been the practice of the Icelandic and the Norwegian PTO which have both rejected issuance of SPC’s with negative </a:t>
            </a:r>
            <a:r>
              <a:rPr lang="en-US" dirty="0" smtClean="0"/>
              <a:t>duration</a:t>
            </a:r>
            <a:endParaRPr lang="en-US" dirty="0" smtClean="0"/>
          </a:p>
          <a:p>
            <a:r>
              <a:rPr lang="en-US" dirty="0" smtClean="0"/>
              <a:t>Following this Merck appeals the rejection to the district court of </a:t>
            </a:r>
            <a:r>
              <a:rPr lang="en-US" dirty="0" smtClean="0"/>
              <a:t>Reykjavik</a:t>
            </a:r>
            <a:endParaRPr lang="en-US" dirty="0" smtClean="0"/>
          </a:p>
          <a:p>
            <a:r>
              <a:rPr lang="en-US" dirty="0" smtClean="0"/>
              <a:t>The district court of Reykjavik upheld the decision of the PTO and the BOA with it’s </a:t>
            </a:r>
            <a:r>
              <a:rPr lang="en-US" dirty="0" err="1" smtClean="0"/>
              <a:t>judgement</a:t>
            </a:r>
            <a:r>
              <a:rPr lang="en-US" dirty="0" smtClean="0"/>
              <a:t> on April 13</a:t>
            </a:r>
            <a:r>
              <a:rPr lang="en-US" baseline="30000" dirty="0" smtClean="0"/>
              <a:t>th</a:t>
            </a:r>
            <a:r>
              <a:rPr lang="en-US" dirty="0" smtClean="0"/>
              <a:t>, 2016. </a:t>
            </a:r>
          </a:p>
        </p:txBody>
      </p:sp>
    </p:spTree>
    <p:extLst>
      <p:ext uri="{BB962C8B-B14F-4D97-AF65-F5344CB8AC3E}">
        <p14:creationId xmlns:p14="http://schemas.microsoft.com/office/powerpoint/2010/main" val="1405876054"/>
      </p:ext>
    </p:extLst>
  </p:cSld>
  <p:clrMapOvr>
    <a:masterClrMapping/>
  </p:clrMapOvr>
</p:sld>
</file>

<file path=ppt/theme/theme1.xml><?xml version="1.0" encoding="utf-8"?>
<a:theme xmlns:a="http://schemas.openxmlformats.org/drawingml/2006/main" name="Office Theme">
  <a:themeElements>
    <a:clrScheme name="Árnason Faktor Master">
      <a:dk1>
        <a:srgbClr val="1F497D"/>
      </a:dk1>
      <a:lt1>
        <a:sysClr val="window" lastClr="FFFFFF"/>
      </a:lt1>
      <a:dk2>
        <a:srgbClr val="1F497D"/>
      </a:dk2>
      <a:lt2>
        <a:srgbClr val="FFFFFF"/>
      </a:lt2>
      <a:accent1>
        <a:srgbClr val="1F497D"/>
      </a:accent1>
      <a:accent2>
        <a:srgbClr val="C00000"/>
      </a:accent2>
      <a:accent3>
        <a:srgbClr val="EEECE1"/>
      </a:accent3>
      <a:accent4>
        <a:srgbClr val="BFBFBF"/>
      </a:accent4>
      <a:accent5>
        <a:srgbClr val="A5A5A5"/>
      </a:accent5>
      <a:accent6>
        <a:srgbClr val="7F7F7F"/>
      </a:accent6>
      <a:hlink>
        <a:srgbClr val="C00000"/>
      </a:hlink>
      <a:folHlink>
        <a:srgbClr val="548DD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943</TotalTime>
  <Words>898</Words>
  <Application>Microsoft Macintosh PowerPoint</Application>
  <PresentationFormat>On-screen Show (4:3)</PresentationFormat>
  <Paragraphs>69</Paragraphs>
  <Slides>13</Slides>
  <Notes>4</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The state of intellectual property law in the Nordic countries – Current legislative changes and important court decisions </vt:lpstr>
      <vt:lpstr>IP strategy for Iceland introduced</vt:lpstr>
      <vt:lpstr>IP strategy</vt:lpstr>
      <vt:lpstr>New legislation</vt:lpstr>
      <vt:lpstr>Noteworthy court decisions</vt:lpstr>
      <vt:lpstr>Re. issuance of an SPC with negative duration</vt:lpstr>
      <vt:lpstr>Background</vt:lpstr>
      <vt:lpstr>Background</vt:lpstr>
      <vt:lpstr>Background and outcome</vt:lpstr>
      <vt:lpstr>Judgement of the district court</vt:lpstr>
      <vt:lpstr>Main arguments of Merck</vt:lpstr>
      <vt:lpstr>Main arguments of Merck cont.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Edda Þ. Kentish</dc:creator>
  <cp:lastModifiedBy>Ásdís Magnúsdóttir</cp:lastModifiedBy>
  <cp:revision>28</cp:revision>
  <dcterms:created xsi:type="dcterms:W3CDTF">2011-09-16T13:14:12Z</dcterms:created>
  <dcterms:modified xsi:type="dcterms:W3CDTF">2016-06-21T05:48:33Z</dcterms:modified>
</cp:coreProperties>
</file>