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1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8" r:id="rId17"/>
    <p:sldId id="271" r:id="rId18"/>
    <p:sldId id="279" r:id="rId19"/>
    <p:sldId id="272" r:id="rId20"/>
    <p:sldId id="273" r:id="rId21"/>
    <p:sldId id="276" r:id="rId22"/>
    <p:sldId id="277" r:id="rId23"/>
  </p:sldIdLst>
  <p:sldSz cx="9144000" cy="5143500" type="screen16x9"/>
  <p:notesSz cx="6735763" cy="9866313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7878"/>
    <a:srgbClr val="5A5A5A"/>
    <a:srgbClr val="D7142D"/>
    <a:srgbClr val="6165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3" autoAdjust="0"/>
    <p:restoredTop sz="80581" autoAdjust="0"/>
  </p:normalViewPr>
  <p:slideViewPr>
    <p:cSldViewPr>
      <p:cViewPr>
        <p:scale>
          <a:sx n="80" d="100"/>
          <a:sy n="80" d="100"/>
        </p:scale>
        <p:origin x="-882" y="-54"/>
      </p:cViewPr>
      <p:guideLst>
        <p:guide orient="horz" pos="1620"/>
        <p:guide orient="horz" pos="2935"/>
        <p:guide pos="5738"/>
        <p:guide pos="5465"/>
        <p:guide pos="61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2" Type="http://schemas.openxmlformats.org/officeDocument/2006/relationships/slide" Target="slides/slide1.xml" />
  <Relationship Id="rId3" Type="http://schemas.openxmlformats.org/officeDocument/2006/relationships/slide" Target="slides/slide2.xml" />
  <Relationship Id="rId4" Type="http://schemas.openxmlformats.org/officeDocument/2006/relationships/slide" Target="slides/slide3.xml" />
  <Relationship Id="rId5" Type="http://schemas.openxmlformats.org/officeDocument/2006/relationships/slide" Target="slides/slide4.xml" />
  <Relationship Id="rId6" Type="http://schemas.openxmlformats.org/officeDocument/2006/relationships/slide" Target="slides/slide5.xml" />
  <Relationship Id="rId7" Type="http://schemas.openxmlformats.org/officeDocument/2006/relationships/slide" Target="slides/slide6.xml" />
  <Relationship Id="rId8" Type="http://schemas.openxmlformats.org/officeDocument/2006/relationships/slide" Target="slides/slide7.xml" />
  <Relationship Id="rId9" Type="http://schemas.openxmlformats.org/officeDocument/2006/relationships/slide" Target="slides/slide8.xml" />
  <Relationship Id="rId10" Type="http://schemas.openxmlformats.org/officeDocument/2006/relationships/slide" Target="slides/slide9.xml" />
  <Relationship Id="rId11" Type="http://schemas.openxmlformats.org/officeDocument/2006/relationships/slide" Target="slides/slide10.xml" />
  <Relationship Id="rId12" Type="http://schemas.openxmlformats.org/officeDocument/2006/relationships/slide" Target="slides/slide11.xml" />
  <Relationship Id="rId13" Type="http://schemas.openxmlformats.org/officeDocument/2006/relationships/slide" Target="slides/slide12.xml" />
  <Relationship Id="rId14" Type="http://schemas.openxmlformats.org/officeDocument/2006/relationships/slide" Target="slides/slide13.xml" />
  <Relationship Id="rId15" Type="http://schemas.openxmlformats.org/officeDocument/2006/relationships/slide" Target="slides/slide14.xml" />
  <Relationship Id="rId16" Type="http://schemas.openxmlformats.org/officeDocument/2006/relationships/slide" Target="slides/slide15.xml" />
  <Relationship Id="rId17" Type="http://schemas.openxmlformats.org/officeDocument/2006/relationships/slide" Target="slides/slide16.xml" />
  <Relationship Id="rId18" Type="http://schemas.openxmlformats.org/officeDocument/2006/relationships/slide" Target="slides/slide17.xml" />
  <Relationship Id="rId19" Type="http://schemas.openxmlformats.org/officeDocument/2006/relationships/slide" Target="slides/slide18.xml" />
  <Relationship Id="rId20" Type="http://schemas.openxmlformats.org/officeDocument/2006/relationships/slide" Target="slides/slide19.xml" />
  <Relationship Id="rId21" Type="http://schemas.openxmlformats.org/officeDocument/2006/relationships/slide" Target="slides/slide20.xml" />
  <Relationship Id="rId22" Type="http://schemas.openxmlformats.org/officeDocument/2006/relationships/slide" Target="slides/slide21.xml" />
  <Relationship Id="rId23" Type="http://schemas.openxmlformats.org/officeDocument/2006/relationships/slide" Target="slides/slide22.xml" />
  <Relationship Id="rId26" Type="http://schemas.openxmlformats.org/officeDocument/2006/relationships/viewProps" Target="viewProps.xml" />
  <Relationship Id="rId25" Type="http://schemas.openxmlformats.org/officeDocument/2006/relationships/presProps" Target="presProps.xml" />
  <Relationship Id="rId1" Type="http://schemas.openxmlformats.org/officeDocument/2006/relationships/slideMaster" Target="slideMasters/slideMaster1.xml" />
  <Relationship Id="rId24" Type="http://schemas.openxmlformats.org/officeDocument/2006/relationships/notesMaster" Target="notesMasters/notesMaster1.xml" />
  <Relationship Id="rId28" Type="http://schemas.openxmlformats.org/officeDocument/2006/relationships/tableStyles" Target="tableStyles.xml" />
  <Relationship Id="rId27" Type="http://schemas.openxmlformats.org/officeDocument/2006/relationships/theme" Target="theme/theme1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99998482-4EE5-499C-9606-1ED9E6070768}" type="datetimeFigureOut">
              <a:rPr lang="en-US" smtClean="0"/>
              <a:pPr>
                <a:defRPr/>
              </a:pPr>
              <a:t>6/21/2016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CBB2E689-8244-4430-A51A-717547D9D09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4133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_rels/notesSlide10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0.xml" />
  <Relationship Id="rId1" Type="http://schemas.openxmlformats.org/officeDocument/2006/relationships/notesMaster" Target="../notesMasters/notesMaster1.xml" />
</Relationships>
</file>

<file path=ppt/notesSlides/_rels/notesSlide1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1.xml" />
  <Relationship Id="rId1" Type="http://schemas.openxmlformats.org/officeDocument/2006/relationships/notesMaster" Target="../notesMasters/notesMaster1.xml" />
</Relationships>
</file>

<file path=ppt/notesSlides/_rels/notesSlide12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2.xml" />
  <Relationship Id="rId1" Type="http://schemas.openxmlformats.org/officeDocument/2006/relationships/notesMaster" Target="../notesMasters/notesMaster1.xml" />
</Relationships>
</file>

<file path=ppt/notesSlides/_rels/notesSlide13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3.xml" />
  <Relationship Id="rId1" Type="http://schemas.openxmlformats.org/officeDocument/2006/relationships/notesMaster" Target="../notesMasters/notesMaster1.xml" />
</Relationships>
</file>

<file path=ppt/notesSlides/_rels/notesSlide14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4.xml" />
  <Relationship Id="rId1" Type="http://schemas.openxmlformats.org/officeDocument/2006/relationships/notesMaster" Target="../notesMasters/notesMaster1.xml" />
</Relationships>
</file>

<file path=ppt/notesSlides/_rels/notesSlide15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5.xml" />
  <Relationship Id="rId1" Type="http://schemas.openxmlformats.org/officeDocument/2006/relationships/notesMaster" Target="../notesMasters/notesMaster1.xml" />
</Relationships>
</file>

<file path=ppt/notesSlides/_rels/notesSlide16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6.xml" />
  <Relationship Id="rId1" Type="http://schemas.openxmlformats.org/officeDocument/2006/relationships/notesMaster" Target="../notesMasters/notesMaster1.xml" />
</Relationships>
</file>

<file path=ppt/notesSlides/_rels/notesSlide17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7.xml" />
  <Relationship Id="rId1" Type="http://schemas.openxmlformats.org/officeDocument/2006/relationships/notesMaster" Target="../notesMasters/notesMaster1.xml" />
</Relationships>
</file>

<file path=ppt/notesSlides/_rels/notesSlide18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8.xml" />
  <Relationship Id="rId1" Type="http://schemas.openxmlformats.org/officeDocument/2006/relationships/notesMaster" Target="../notesMasters/notesMaster1.xml" />
</Relationships>
</file>

<file path=ppt/notesSlides/_rels/notesSlide19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9.xml" />
  <Relationship Id="rId1" Type="http://schemas.openxmlformats.org/officeDocument/2006/relationships/notesMaster" Target="../notesMasters/notesMaster1.xml" />
</Relationships>
</file>

<file path=ppt/notesSlides/_rels/notesSlide2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.xml" />
  <Relationship Id="rId1" Type="http://schemas.openxmlformats.org/officeDocument/2006/relationships/notesMaster" Target="../notesMasters/notesMaster1.xml" />
</Relationships>
</file>

<file path=ppt/notesSlides/_rels/notesSlide20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0.xml" />
  <Relationship Id="rId1" Type="http://schemas.openxmlformats.org/officeDocument/2006/relationships/notesMaster" Target="../notesMasters/notesMaster1.xml" />
</Relationships>
</file>

<file path=ppt/notesSlides/_rels/notesSlide2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1.xml" />
  <Relationship Id="rId1" Type="http://schemas.openxmlformats.org/officeDocument/2006/relationships/notesMaster" Target="../notesMasters/notesMaster1.xml" />
</Relationships>
</file>

<file path=ppt/notesSlides/_rels/notesSlide22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2.xml" />
  <Relationship Id="rId1" Type="http://schemas.openxmlformats.org/officeDocument/2006/relationships/notesMaster" Target="../notesMasters/notesMaster1.xml" />
</Relationships>
</file>

<file path=ppt/notesSlides/_rels/notesSlide3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3.xml" />
  <Relationship Id="rId1" Type="http://schemas.openxmlformats.org/officeDocument/2006/relationships/notesMaster" Target="../notesMasters/notesMaster1.xml" />
</Relationships>
</file>

<file path=ppt/notesSlides/_rels/notesSlide4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4.xml" />
  <Relationship Id="rId1" Type="http://schemas.openxmlformats.org/officeDocument/2006/relationships/notesMaster" Target="../notesMasters/notesMaster1.xml" />
</Relationships>
</file>

<file path=ppt/notesSlides/_rels/notesSlide5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5.xml" />
  <Relationship Id="rId1" Type="http://schemas.openxmlformats.org/officeDocument/2006/relationships/notesMaster" Target="../notesMasters/notesMaster1.xml" />
</Relationships>
</file>

<file path=ppt/notesSlides/_rels/notesSlide6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6.xml" />
  <Relationship Id="rId1" Type="http://schemas.openxmlformats.org/officeDocument/2006/relationships/notesMaster" Target="../notesMasters/notesMaster1.xml" />
</Relationships>
</file>

<file path=ppt/notesSlides/_rels/notesSlide7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7.xml" />
  <Relationship Id="rId1" Type="http://schemas.openxmlformats.org/officeDocument/2006/relationships/notesMaster" Target="../notesMasters/notesMaster1.xml" />
</Relationships>
</file>

<file path=ppt/notesSlides/_rels/notesSlide8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8.xml" />
  <Relationship Id="rId1" Type="http://schemas.openxmlformats.org/officeDocument/2006/relationships/notesMaster" Target="../notesMasters/notesMaster1.xml" />
</Relationships>
</file>

<file path=ppt/notesSlides/_rels/notesSlide9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9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7496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2898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2581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2649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3436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7134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2664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1381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2682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0497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443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5154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5530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7711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148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326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975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017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606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1547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599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046632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2.png" /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4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3.png" />
  <Relationship Id="rId1" Type="http://schemas.openxmlformats.org/officeDocument/2006/relationships/slideMaster" Target="../slideMasters/slideMaster1.xml" />
</Relationships>
</file>

<file path=ppt/slideLayouts/_rels/slideLayout15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3.png" />
  <Relationship Id="rId1" Type="http://schemas.openxmlformats.org/officeDocument/2006/relationships/slideMaster" Target="../slideMasters/slideMaster1.xml" />
</Relationships>
</file>

<file path=ppt/slideLayouts/_rels/slideLayout16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3.png" />
  <Relationship Id="rId1" Type="http://schemas.openxmlformats.org/officeDocument/2006/relationships/slideMaster" Target="../slideMasters/slideMaster1.xml" />
</Relationships>
</file>

<file path=ppt/slideLayouts/_rels/slideLayout17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3.png" />
  <Relationship Id="rId2" Type="http://schemas.openxmlformats.org/officeDocument/2006/relationships/image" Target="../media/image4.jpg" /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2.png" /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3.png" /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3.png" /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arter slide">
    <p:bg>
      <p:bgPr>
        <a:solidFill>
          <a:srgbClr val="D714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000" y="1713156"/>
            <a:ext cx="6480000" cy="171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119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FINLAND 06/2016</a:t>
            </a:r>
            <a:endParaRPr lang="en-US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Åsa Krook</a:t>
            </a:r>
            <a:endParaRPr lang="en-US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D6EA9-070C-4793-BE2F-0BB653D7CE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828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FINLAND 06/2016</a:t>
            </a:r>
            <a:endParaRPr lang="en-US"/>
          </a:p>
        </p:txBody>
      </p:sp>
      <p:sp>
        <p:nvSpPr>
          <p:cNvPr id="4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Åsa Krook</a:t>
            </a:r>
            <a:endParaRPr lang="en-US"/>
          </a:p>
        </p:txBody>
      </p:sp>
      <p:sp>
        <p:nvSpPr>
          <p:cNvPr id="5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3A7FC-76AF-4E21-9895-05ED0A83D7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18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5525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467544" y="567000"/>
            <a:ext cx="8208000" cy="40488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Päivämäärän paikkamerkki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FINLAND 06/2016</a:t>
            </a:r>
            <a:endParaRPr lang="en-US"/>
          </a:p>
        </p:txBody>
      </p:sp>
      <p:sp>
        <p:nvSpPr>
          <p:cNvPr id="5" name="Alatunnisteen paikkamerkki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Åsa Krook</a:t>
            </a:r>
            <a:endParaRPr lang="en-US"/>
          </a:p>
        </p:txBody>
      </p:sp>
      <p:sp>
        <p:nvSpPr>
          <p:cNvPr id="6" name="Dian numeron paikkamerkki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E876D-4B34-4C73-9672-43D2ACE266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99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information">
    <p:bg>
      <p:bgPr>
        <a:solidFill>
          <a:srgbClr val="D714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9080" y="1275606"/>
            <a:ext cx="6480000" cy="936000"/>
          </a:xfrm>
        </p:spPr>
        <p:txBody>
          <a:bodyPr>
            <a:normAutofit/>
          </a:bodyPr>
          <a:lstStyle>
            <a:lvl1pPr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68311" y="2282400"/>
            <a:ext cx="6480000" cy="378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</a:defRPr>
            </a:lvl1pPr>
            <a:lvl2pPr marL="179387" indent="0">
              <a:buFontTx/>
              <a:buNone/>
              <a:defRPr>
                <a:solidFill>
                  <a:schemeClr val="bg1"/>
                </a:solidFill>
              </a:defRPr>
            </a:lvl2pPr>
            <a:lvl3pPr marL="360362" indent="0">
              <a:buFontTx/>
              <a:buNone/>
              <a:defRPr>
                <a:solidFill>
                  <a:schemeClr val="bg1"/>
                </a:solidFill>
              </a:defRPr>
            </a:lvl3pPr>
            <a:lvl4pPr marL="539750" indent="0">
              <a:buFontTx/>
              <a:buNone/>
              <a:defRPr>
                <a:solidFill>
                  <a:schemeClr val="bg1"/>
                </a:solidFill>
              </a:defRPr>
            </a:lvl4pPr>
            <a:lvl5pPr marL="71913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467544" y="2570400"/>
            <a:ext cx="6480000" cy="378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  <a:lvl2pPr marL="179387" indent="0">
              <a:buFontTx/>
              <a:buNone/>
              <a:defRPr>
                <a:solidFill>
                  <a:schemeClr val="bg1"/>
                </a:solidFill>
              </a:defRPr>
            </a:lvl2pPr>
            <a:lvl3pPr marL="360362" indent="0">
              <a:buFontTx/>
              <a:buNone/>
              <a:defRPr>
                <a:solidFill>
                  <a:schemeClr val="bg1"/>
                </a:solidFill>
              </a:defRPr>
            </a:lvl3pPr>
            <a:lvl4pPr marL="539750" indent="0">
              <a:buFontTx/>
              <a:buNone/>
              <a:defRPr>
                <a:solidFill>
                  <a:schemeClr val="bg1"/>
                </a:solidFill>
              </a:defRPr>
            </a:lvl4pPr>
            <a:lvl5pPr marL="71913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467544" y="2930400"/>
            <a:ext cx="3240360" cy="1080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  <a:lvl2pPr marL="179387" indent="0">
              <a:buFontTx/>
              <a:buNone/>
              <a:defRPr>
                <a:solidFill>
                  <a:schemeClr val="bg1"/>
                </a:solidFill>
              </a:defRPr>
            </a:lvl2pPr>
            <a:lvl3pPr marL="360362" indent="0">
              <a:buFontTx/>
              <a:buNone/>
              <a:defRPr>
                <a:solidFill>
                  <a:schemeClr val="bg1"/>
                </a:solidFill>
              </a:defRPr>
            </a:lvl3pPr>
            <a:lvl4pPr marL="539750" indent="0">
              <a:buFontTx/>
              <a:buNone/>
              <a:defRPr>
                <a:solidFill>
                  <a:schemeClr val="bg1"/>
                </a:solidFill>
              </a:defRPr>
            </a:lvl4pPr>
            <a:lvl5pPr marL="71913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707904" y="2930400"/>
            <a:ext cx="3240000" cy="1080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  <a:lvl2pPr marL="179387" indent="0">
              <a:buFontTx/>
              <a:buNone/>
              <a:defRPr>
                <a:solidFill>
                  <a:schemeClr val="bg1"/>
                </a:solidFill>
              </a:defRPr>
            </a:lvl2pPr>
            <a:lvl3pPr marL="360362" indent="0">
              <a:buFontTx/>
              <a:buNone/>
              <a:defRPr>
                <a:solidFill>
                  <a:schemeClr val="bg1"/>
                </a:solidFill>
              </a:defRPr>
            </a:lvl3pPr>
            <a:lvl4pPr marL="539750" indent="0">
              <a:buFontTx/>
              <a:buNone/>
              <a:defRPr>
                <a:solidFill>
                  <a:schemeClr val="bg1"/>
                </a:solidFill>
              </a:defRPr>
            </a:lvl4pPr>
            <a:lvl5pPr marL="71913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000" y="4842000"/>
            <a:ext cx="1078994" cy="128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8865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information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9080" y="1274400"/>
            <a:ext cx="6480000" cy="936000"/>
          </a:xfrm>
        </p:spPr>
        <p:txBody>
          <a:bodyPr>
            <a:normAutofit/>
          </a:bodyPr>
          <a:lstStyle>
            <a:lvl1pPr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68311" y="2283718"/>
            <a:ext cx="6480000" cy="378012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</a:defRPr>
            </a:lvl1pPr>
            <a:lvl2pPr marL="179387" indent="0">
              <a:buFontTx/>
              <a:buNone/>
              <a:defRPr>
                <a:solidFill>
                  <a:schemeClr val="bg1"/>
                </a:solidFill>
              </a:defRPr>
            </a:lvl2pPr>
            <a:lvl3pPr marL="360362" indent="0">
              <a:buFontTx/>
              <a:buNone/>
              <a:defRPr>
                <a:solidFill>
                  <a:schemeClr val="bg1"/>
                </a:solidFill>
              </a:defRPr>
            </a:lvl3pPr>
            <a:lvl4pPr marL="539750" indent="0">
              <a:buFontTx/>
              <a:buNone/>
              <a:defRPr>
                <a:solidFill>
                  <a:schemeClr val="bg1"/>
                </a:solidFill>
              </a:defRPr>
            </a:lvl4pPr>
            <a:lvl5pPr marL="71913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467544" y="2570400"/>
            <a:ext cx="6480000" cy="378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  <a:lvl2pPr marL="179387" indent="0">
              <a:buFontTx/>
              <a:buNone/>
              <a:defRPr>
                <a:solidFill>
                  <a:schemeClr val="bg1"/>
                </a:solidFill>
              </a:defRPr>
            </a:lvl2pPr>
            <a:lvl3pPr marL="360362" indent="0">
              <a:buFontTx/>
              <a:buNone/>
              <a:defRPr>
                <a:solidFill>
                  <a:schemeClr val="bg1"/>
                </a:solidFill>
              </a:defRPr>
            </a:lvl3pPr>
            <a:lvl4pPr marL="539750" indent="0">
              <a:buFontTx/>
              <a:buNone/>
              <a:defRPr>
                <a:solidFill>
                  <a:schemeClr val="bg1"/>
                </a:solidFill>
              </a:defRPr>
            </a:lvl4pPr>
            <a:lvl5pPr marL="71913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467544" y="2930400"/>
            <a:ext cx="3240360" cy="1080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  <a:lvl2pPr marL="179387" indent="0">
              <a:buFontTx/>
              <a:buNone/>
              <a:defRPr>
                <a:solidFill>
                  <a:schemeClr val="bg1"/>
                </a:solidFill>
              </a:defRPr>
            </a:lvl2pPr>
            <a:lvl3pPr marL="360362" indent="0">
              <a:buFontTx/>
              <a:buNone/>
              <a:defRPr>
                <a:solidFill>
                  <a:schemeClr val="bg1"/>
                </a:solidFill>
              </a:defRPr>
            </a:lvl3pPr>
            <a:lvl4pPr marL="539750" indent="0">
              <a:buFontTx/>
              <a:buNone/>
              <a:defRPr>
                <a:solidFill>
                  <a:schemeClr val="bg1"/>
                </a:solidFill>
              </a:defRPr>
            </a:lvl4pPr>
            <a:lvl5pPr marL="71913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707904" y="2930400"/>
            <a:ext cx="3240000" cy="1080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  <a:lvl2pPr marL="179387" indent="0">
              <a:buFontTx/>
              <a:buNone/>
              <a:defRPr>
                <a:solidFill>
                  <a:schemeClr val="bg1"/>
                </a:solidFill>
              </a:defRPr>
            </a:lvl2pPr>
            <a:lvl3pPr marL="360362" indent="0">
              <a:buFontTx/>
              <a:buNone/>
              <a:defRPr>
                <a:solidFill>
                  <a:schemeClr val="bg1"/>
                </a:solidFill>
              </a:defRPr>
            </a:lvl3pPr>
            <a:lvl4pPr marL="539750" indent="0">
              <a:buFontTx/>
              <a:buNone/>
              <a:defRPr>
                <a:solidFill>
                  <a:schemeClr val="bg1"/>
                </a:solidFill>
              </a:defRPr>
            </a:lvl4pPr>
            <a:lvl5pPr marL="71913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000" y="4842000"/>
            <a:ext cx="1078994" cy="128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2089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687888"/>
            <a:ext cx="9144000" cy="455612"/>
          </a:xfrm>
          <a:prstGeom prst="rect">
            <a:avLst/>
          </a:prstGeom>
          <a:solidFill>
            <a:srgbClr val="D714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 err="1" smtClean="0">
              <a:solidFill>
                <a:srgbClr val="61655C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331640" y="465516"/>
            <a:ext cx="6480720" cy="2610290"/>
          </a:xfrm>
        </p:spPr>
        <p:txBody>
          <a:bodyPr anchor="ctr" anchorCtr="0">
            <a:normAutofit/>
          </a:bodyPr>
          <a:lstStyle>
            <a:lvl1pPr algn="ctr">
              <a:defRPr sz="4400" cap="none" baseline="0">
                <a:solidFill>
                  <a:srgbClr val="787878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i-FI" smtClean="0"/>
              <a:t>FINLAND 06/2016</a:t>
            </a:r>
            <a:endParaRPr lang="en-US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Åsa Krook</a:t>
            </a:r>
            <a:endParaRPr lang="en-US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C6362E2-0DA7-4033-A6DC-5AEB09C443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000" y="4842000"/>
            <a:ext cx="1078994" cy="128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612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68000" y="259200"/>
            <a:ext cx="8208000" cy="637200"/>
          </a:xfrm>
        </p:spPr>
        <p:txBody>
          <a:bodyPr anchor="ctr" anchorCtr="0">
            <a:normAutofit/>
          </a:bodyPr>
          <a:lstStyle>
            <a:lvl1pPr algn="l">
              <a:defRPr sz="24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i-FI" smtClean="0"/>
              <a:t>FINLAND 06/2016</a:t>
            </a:r>
            <a:endParaRPr lang="en-US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Åsa Krook</a:t>
            </a:r>
            <a:endParaRPr lang="en-US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AE11680-CD18-4DE9-86FC-EDBFF9CBCD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000" y="4842000"/>
            <a:ext cx="1078994" cy="128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450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arter slide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000" y="1707654"/>
            <a:ext cx="6480000" cy="171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557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D714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71600" y="1132941"/>
            <a:ext cx="7200850" cy="1510817"/>
          </a:xfrm>
        </p:spPr>
        <p:txBody>
          <a:bodyPr anchor="ctr" anchorCtr="0"/>
          <a:lstStyle>
            <a:lvl1pPr algn="ctr">
              <a:defRPr sz="4400" b="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971600" y="2835000"/>
            <a:ext cx="7200850" cy="12960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i-FI" smtClean="0"/>
              <a:t>FINLAND 06/2016</a:t>
            </a:r>
            <a:endParaRPr lang="en-US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Åsa Krook</a:t>
            </a:r>
            <a:endParaRPr lang="en-US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2D59EED-1685-426E-9D48-28F1CB85FD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000" y="4842000"/>
            <a:ext cx="1078994" cy="128016"/>
          </a:xfrm>
          <a:prstGeom prst="rect">
            <a:avLst/>
          </a:prstGeom>
        </p:spPr>
      </p:pic>
      <p:sp>
        <p:nvSpPr>
          <p:cNvPr id="9" name="txtDocRef"/>
          <p:cNvSpPr/>
          <p:nvPr userDrawn="1"/>
        </p:nvSpPr>
        <p:spPr>
          <a:xfrm>
            <a:off x="254000" y="3343275"/>
            <a:ext cx="127000" cy="1270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mongolianVert" rtlCol="0" anchor="ctr"/>
          <a:lstStyle/>
          <a:p>
            <a:pPr algn="ctr"/>
            <a:r>
              <a:rPr lang="fi-FI" sz="700" smtClean="0">
                <a:solidFill>
                  <a:srgbClr val="000000"/>
                </a:solidFill>
              </a:rPr>
              <a:t>#10545238v4</a:t>
            </a:r>
            <a:endParaRPr lang="fi-FI" sz="700" dirty="0" err="1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252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71600" y="1134000"/>
            <a:ext cx="7200850" cy="1512000"/>
          </a:xfrm>
        </p:spPr>
        <p:txBody>
          <a:bodyPr anchor="ctr" anchorCtr="0"/>
          <a:lstStyle>
            <a:lvl1pPr algn="ctr">
              <a:defRPr sz="4400" b="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971600" y="2835000"/>
            <a:ext cx="7200850" cy="12960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i-FI" smtClean="0"/>
              <a:t>FINLAND 06/2016</a:t>
            </a:r>
            <a:endParaRPr lang="en-US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Åsa Krook</a:t>
            </a:r>
            <a:endParaRPr lang="en-US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2D59EED-1685-426E-9D48-28F1CB85FD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000" y="4842000"/>
            <a:ext cx="1078994" cy="128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565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8314" y="1080000"/>
            <a:ext cx="8207375" cy="360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FINLAND 06/2016</a:t>
            </a:r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Åsa Krook</a:t>
            </a:r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2E98F-BF79-4DBF-8345-D4C3521C17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631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68000" y="1080000"/>
            <a:ext cx="3960000" cy="3600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 smtClean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080000"/>
            <a:ext cx="4027488" cy="3600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 smtClean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FINLAND 06/2016</a:t>
            </a:r>
            <a:endParaRPr lang="en-US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Åsa Krook</a:t>
            </a:r>
            <a:endParaRPr lang="en-US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BB35-C146-4696-AA50-872BCF8A47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619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68000" y="1080000"/>
            <a:ext cx="4040188" cy="47982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 b="1">
                <a:solidFill>
                  <a:srgbClr val="5A5A5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8000" y="1563637"/>
            <a:ext cx="4040188" cy="30956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 smtClean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7" y="1080000"/>
            <a:ext cx="4030662" cy="47982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 b="1">
                <a:solidFill>
                  <a:srgbClr val="5A5A5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7" y="1563637"/>
            <a:ext cx="4030662" cy="30956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 smtClean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FINLAND 06/2016</a:t>
            </a:r>
            <a:endParaRPr lang="en-US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Åsa Krook</a:t>
            </a:r>
            <a:endParaRPr lang="en-US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68307-5EFF-4D8A-AFC5-D3F1DA98C6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996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68000" y="1080000"/>
            <a:ext cx="4028400" cy="3600000"/>
          </a:xfrm>
        </p:spPr>
        <p:txBody>
          <a:bodyPr/>
          <a:lstStyle>
            <a:lvl1pPr marL="0" indent="0">
              <a:buNone/>
              <a:defRPr sz="1600"/>
            </a:lvl1pPr>
            <a:lvl2pPr marL="180000" indent="0">
              <a:buNone/>
              <a:defRPr/>
            </a:lvl2pPr>
            <a:lvl3pPr marL="360000" indent="0">
              <a:buNone/>
              <a:defRPr/>
            </a:lvl3pPr>
            <a:lvl4pPr marL="540000" indent="0">
              <a:buNone/>
              <a:defRPr/>
            </a:lvl4pPr>
            <a:lvl5pPr marL="7200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4647600" y="2931790"/>
            <a:ext cx="4028400" cy="175609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378"/>
              </a:spcAft>
              <a:buNone/>
              <a:defRPr sz="900"/>
            </a:lvl1pPr>
            <a:lvl2pPr marL="180000" indent="0">
              <a:buNone/>
              <a:defRPr sz="1600"/>
            </a:lvl2pPr>
            <a:lvl3pPr marL="360000" indent="0">
              <a:buNone/>
              <a:defRPr sz="1600"/>
            </a:lvl3pPr>
            <a:lvl4pPr marL="540000" indent="0">
              <a:buNone/>
              <a:defRPr sz="1600"/>
            </a:lvl4pPr>
            <a:lvl5pPr marL="720000" indent="0"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/>
          </p:nvPr>
        </p:nvSpPr>
        <p:spPr>
          <a:xfrm>
            <a:off x="4647600" y="1095766"/>
            <a:ext cx="4028400" cy="1728000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FINLAND 06/2016</a:t>
            </a:r>
            <a:endParaRPr lang="en-US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Åsa Krook</a:t>
            </a:r>
            <a:endParaRPr lang="en-US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1182C-7832-4FF1-8295-2EA476A310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391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ac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68000" y="1080000"/>
            <a:ext cx="1944000" cy="1620000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fi-FI" noProof="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2699792" y="1059582"/>
            <a:ext cx="5975896" cy="1620000"/>
          </a:xfrm>
        </p:spPr>
        <p:txBody>
          <a:bodyPr tIns="0" bIns="0">
            <a:normAutofit/>
          </a:bodyPr>
          <a:lstStyle>
            <a:lvl1pPr marL="0" indent="0">
              <a:buNone/>
              <a:defRPr sz="1400"/>
            </a:lvl1pPr>
            <a:lvl2pPr marL="180000" indent="0">
              <a:buNone/>
              <a:defRPr/>
            </a:lvl2pPr>
            <a:lvl3pPr marL="360000" indent="0">
              <a:buNone/>
              <a:defRPr/>
            </a:lvl3pPr>
            <a:lvl4pPr marL="540000" indent="0">
              <a:buNone/>
              <a:defRPr/>
            </a:lvl4pPr>
            <a:lvl5pPr marL="7200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468000" y="2931790"/>
            <a:ext cx="1944000" cy="1620000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2699792" y="2909982"/>
            <a:ext cx="5975896" cy="1620000"/>
          </a:xfrm>
        </p:spPr>
        <p:txBody>
          <a:bodyPr tIns="0" bIns="0">
            <a:normAutofit/>
          </a:bodyPr>
          <a:lstStyle>
            <a:lvl1pPr marL="0" indent="0">
              <a:buNone/>
              <a:defRPr sz="1400"/>
            </a:lvl1pPr>
            <a:lvl2pPr marL="180000" indent="0">
              <a:buNone/>
              <a:defRPr sz="1600"/>
            </a:lvl2pPr>
            <a:lvl3pPr marL="360000" indent="0">
              <a:buNone/>
              <a:defRPr sz="1600"/>
            </a:lvl3pPr>
            <a:lvl4pPr marL="540000" indent="0">
              <a:buNone/>
              <a:defRPr sz="1600"/>
            </a:lvl4pPr>
            <a:lvl5pPr marL="720000" indent="0"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FINLAND 06/2016</a:t>
            </a:r>
            <a:endParaRPr lang="en-US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Åsa Krook</a:t>
            </a:r>
            <a:endParaRPr lang="en-US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4B63F-A774-434F-A90F-2FC9076CD4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332530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13" Type="http://schemas.openxmlformats.org/officeDocument/2006/relationships/slideLayout" Target="../slideLayouts/slideLayout13.xml" />
  <Relationship Id="rId18" Type="http://schemas.openxmlformats.org/officeDocument/2006/relationships/theme" Target="../theme/theme1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slideLayout" Target="../slideLayouts/slideLayout12.xml" />
  <Relationship Id="rId17" Type="http://schemas.openxmlformats.org/officeDocument/2006/relationships/slideLayout" Target="../slideLayouts/slideLayout17.xml" />
  <Relationship Id="rId2" Type="http://schemas.openxmlformats.org/officeDocument/2006/relationships/slideLayout" Target="../slideLayouts/slideLayout2.xml" />
  <Relationship Id="rId16" Type="http://schemas.openxmlformats.org/officeDocument/2006/relationships/slideLayout" Target="../slideLayouts/slideLayout16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5" Type="http://schemas.openxmlformats.org/officeDocument/2006/relationships/slideLayout" Target="../slideLayouts/slideLayout15.xml" />
  <Relationship Id="rId10" Type="http://schemas.openxmlformats.org/officeDocument/2006/relationships/slideLayout" Target="../slideLayouts/slideLayout10.xml" />
  <Relationship Id="rId19" Type="http://schemas.openxmlformats.org/officeDocument/2006/relationships/image" Target="../media/image1.png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  <Relationship Id="rId14" Type="http://schemas.openxmlformats.org/officeDocument/2006/relationships/slideLayout" Target="../slideLayouts/slideLayout14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68314" y="259557"/>
            <a:ext cx="8207375" cy="6369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en-US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68314" y="1080000"/>
            <a:ext cx="8207375" cy="360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</a:p>
          <a:p>
            <a:pPr lvl="5"/>
            <a:r>
              <a:rPr lang="fi-FI" dirty="0" smtClean="0"/>
              <a:t>6</a:t>
            </a:r>
          </a:p>
          <a:p>
            <a:pPr lvl="6"/>
            <a:r>
              <a:rPr lang="fi-FI" dirty="0" smtClean="0"/>
              <a:t>7</a:t>
            </a:r>
          </a:p>
          <a:p>
            <a:pPr lvl="7"/>
            <a:r>
              <a:rPr lang="fi-FI" dirty="0" smtClean="0"/>
              <a:t>8</a:t>
            </a:r>
          </a:p>
          <a:p>
            <a:pPr lvl="8"/>
            <a:r>
              <a:rPr lang="fi-FI" dirty="0" smtClean="0"/>
              <a:t>9</a:t>
            </a:r>
            <a:endParaRPr lang="en-US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3708400" y="4819500"/>
            <a:ext cx="1727200" cy="161925"/>
          </a:xfrm>
          <a:prstGeom prst="rect">
            <a:avLst/>
          </a:prstGeom>
        </p:spPr>
        <p:txBody>
          <a:bodyPr vert="horz" lIns="36000" tIns="36000" rIns="36000" bIns="36000" rtlCol="0" anchor="t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rgbClr val="787878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i-FI" smtClean="0"/>
              <a:t>FINLAND 06/2016</a:t>
            </a:r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828675" y="4819500"/>
            <a:ext cx="2895600" cy="161925"/>
          </a:xfrm>
          <a:prstGeom prst="rect">
            <a:avLst/>
          </a:prstGeom>
        </p:spPr>
        <p:txBody>
          <a:bodyPr vert="horz" lIns="36000" tIns="36000" rIns="36000" bIns="36000" rtlCol="0" anchor="t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rgbClr val="787878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Åsa Krook</a:t>
            </a:r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468313" y="4819500"/>
            <a:ext cx="360362" cy="161925"/>
          </a:xfrm>
          <a:prstGeom prst="rect">
            <a:avLst/>
          </a:prstGeom>
        </p:spPr>
        <p:txBody>
          <a:bodyPr vert="horz" lIns="36000" tIns="36000" rIns="36000" bIns="36000" rtlCol="0" anchor="t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rgbClr val="787878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72DB4E-31EF-4530-B3DB-5B706792BCE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000" y="4842000"/>
            <a:ext cx="1078994" cy="12801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6" r:id="rId1"/>
    <p:sldLayoutId id="2147484081" r:id="rId2"/>
    <p:sldLayoutId id="2147484065" r:id="rId3"/>
    <p:sldLayoutId id="2147484082" r:id="rId4"/>
    <p:sldLayoutId id="2147484058" r:id="rId5"/>
    <p:sldLayoutId id="2147484059" r:id="rId6"/>
    <p:sldLayoutId id="2147484060" r:id="rId7"/>
    <p:sldLayoutId id="2147484061" r:id="rId8"/>
    <p:sldLayoutId id="2147484063" r:id="rId9"/>
    <p:sldLayoutId id="2147484064" r:id="rId10"/>
    <p:sldLayoutId id="2147484077" r:id="rId11"/>
    <p:sldLayoutId id="2147484078" r:id="rId12"/>
    <p:sldLayoutId id="2147484079" r:id="rId13"/>
    <p:sldLayoutId id="2147484083" r:id="rId14"/>
    <p:sldLayoutId id="2147484084" r:id="rId15"/>
    <p:sldLayoutId id="2147484067" r:id="rId16"/>
    <p:sldLayoutId id="2147484070" r:id="rId17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 cap="all">
          <a:solidFill>
            <a:srgbClr val="D7142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>
          <a:solidFill>
            <a:srgbClr val="5F655B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>
          <a:solidFill>
            <a:srgbClr val="5F655B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>
          <a:solidFill>
            <a:srgbClr val="5F655B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>
          <a:solidFill>
            <a:srgbClr val="5F655B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>
          <a:solidFill>
            <a:srgbClr val="5F655B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>
          <a:solidFill>
            <a:srgbClr val="5F655B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>
          <a:solidFill>
            <a:srgbClr val="5F655B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>
          <a:solidFill>
            <a:srgbClr val="5F655B"/>
          </a:solidFill>
          <a:latin typeface="Verdana" pitchFamily="34" charset="0"/>
        </a:defRPr>
      </a:lvl9pPr>
    </p:titleStyle>
    <p:bodyStyle>
      <a:lvl1pPr marL="179388" indent="-179388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179388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179388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79388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04888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80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260000" indent="-180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000" indent="-180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620000" indent="-180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1.xml" />
</Relationships>
</file>

<file path=ppt/slides/_rels/slide10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0.xml" />
  <Relationship Id="rId1" Type="http://schemas.openxmlformats.org/officeDocument/2006/relationships/slideLayout" Target="../slideLayouts/slideLayout4.xml" />
</Relationships>
</file>

<file path=ppt/slides/_rels/slide1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5.png" />
  <Relationship Id="rId2" Type="http://schemas.openxmlformats.org/officeDocument/2006/relationships/notesSlide" Target="../notesSlides/notesSlide11.xml" />
  <Relationship Id="rId1" Type="http://schemas.openxmlformats.org/officeDocument/2006/relationships/slideLayout" Target="../slideLayouts/slideLayout5.xml" />
  <Relationship Id="rId4" Type="http://schemas.openxmlformats.org/officeDocument/2006/relationships/image" Target="../media/image6.png" />
</Relationships>
</file>

<file path=ppt/slides/_rels/slide12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2.xml" />
  <Relationship Id="rId1" Type="http://schemas.openxmlformats.org/officeDocument/2006/relationships/slideLayout" Target="../slideLayouts/slideLayout5.xml" />
</Relationships>
</file>

<file path=ppt/slides/_rels/slide13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3.xml" />
  <Relationship Id="rId1" Type="http://schemas.openxmlformats.org/officeDocument/2006/relationships/slideLayout" Target="../slideLayouts/slideLayout5.xml" />
</Relationships>
</file>

<file path=ppt/slides/_rels/slide14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4.xml" />
  <Relationship Id="rId1" Type="http://schemas.openxmlformats.org/officeDocument/2006/relationships/slideLayout" Target="../slideLayouts/slideLayout5.xml" />
</Relationships>
</file>

<file path=ppt/slides/_rels/slide15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5.xml" />
  <Relationship Id="rId1" Type="http://schemas.openxmlformats.org/officeDocument/2006/relationships/slideLayout" Target="../slideLayouts/slideLayout5.xml" />
</Relationships>
</file>

<file path=ppt/slides/_rels/slide16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6.xml" />
  <Relationship Id="rId1" Type="http://schemas.openxmlformats.org/officeDocument/2006/relationships/slideLayout" Target="../slideLayouts/slideLayout5.xml" />
</Relationships>
</file>

<file path=ppt/slides/_rels/slide17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7.xml" />
  <Relationship Id="rId1" Type="http://schemas.openxmlformats.org/officeDocument/2006/relationships/slideLayout" Target="../slideLayouts/slideLayout5.xml" />
</Relationships>
</file>

<file path=ppt/slides/_rels/slide18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8.xml" />
  <Relationship Id="rId1" Type="http://schemas.openxmlformats.org/officeDocument/2006/relationships/slideLayout" Target="../slideLayouts/slideLayout5.xml" />
</Relationships>
</file>

<file path=ppt/slides/_rels/slide19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9.xml" />
  <Relationship Id="rId1" Type="http://schemas.openxmlformats.org/officeDocument/2006/relationships/slideLayout" Target="../slideLayouts/slideLayout5.xml" />
</Relationships>
</file>

<file path=ppt/slides/_rels/slide2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2.xml" />
  <Relationship Id="rId1" Type="http://schemas.openxmlformats.org/officeDocument/2006/relationships/slideLayout" Target="../slideLayouts/slideLayout3.xml" />
</Relationships>
</file>

<file path=ppt/slides/_rels/slide20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20.xml" />
  <Relationship Id="rId1" Type="http://schemas.openxmlformats.org/officeDocument/2006/relationships/slideLayout" Target="../slideLayouts/slideLayout5.xml" />
</Relationships>
</file>

<file path=ppt/slides/_rels/slide2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7.jpeg" />
  <Relationship Id="rId2" Type="http://schemas.openxmlformats.org/officeDocument/2006/relationships/notesSlide" Target="../notesSlides/notesSlide21.xml" />
  <Relationship Id="rId1" Type="http://schemas.openxmlformats.org/officeDocument/2006/relationships/slideLayout" Target="../slideLayouts/slideLayout9.xml" />
</Relationships>
</file>

<file path=ppt/slides/_rels/slide22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22.xml" />
  <Relationship Id="rId1" Type="http://schemas.openxmlformats.org/officeDocument/2006/relationships/slideLayout" Target="../slideLayouts/slideLayout14.xml" />
</Relationships>
</file>

<file path=ppt/slides/_rels/slide3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3.xml" />
  <Relationship Id="rId1" Type="http://schemas.openxmlformats.org/officeDocument/2006/relationships/slideLayout" Target="../slideLayouts/slideLayout5.xml" />
</Relationships>
</file>

<file path=ppt/slides/_rels/slide4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4.xml" />
  <Relationship Id="rId1" Type="http://schemas.openxmlformats.org/officeDocument/2006/relationships/slideLayout" Target="../slideLayouts/slideLayout4.xml" />
</Relationships>
</file>

<file path=ppt/slides/_rels/slide5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5.xml" />
  <Relationship Id="rId1" Type="http://schemas.openxmlformats.org/officeDocument/2006/relationships/slideLayout" Target="../slideLayouts/slideLayout5.xml" />
</Relationships>
</file>

<file path=ppt/slides/_rels/slide6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6.xml" />
  <Relationship Id="rId1" Type="http://schemas.openxmlformats.org/officeDocument/2006/relationships/slideLayout" Target="../slideLayouts/slideLayout5.xml" />
</Relationships>
</file>

<file path=ppt/slides/_rels/slide7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7.xml" />
  <Relationship Id="rId1" Type="http://schemas.openxmlformats.org/officeDocument/2006/relationships/slideLayout" Target="../slideLayouts/slideLayout5.xml" />
</Relationships>
</file>

<file path=ppt/slides/_rels/slide8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8.xml" />
  <Relationship Id="rId1" Type="http://schemas.openxmlformats.org/officeDocument/2006/relationships/slideLayout" Target="../slideLayouts/slideLayout5.xml" />
</Relationships>
</file>

<file path=ppt/slides/_rels/slide9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9.xml" />
  <Relationship Id="rId1" Type="http://schemas.openxmlformats.org/officeDocument/2006/relationships/slideLayout" Target="../slideLayouts/slideLayout5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308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Rättspraxis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FINLAND 06/2016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Åsa Krook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D59EED-1685-426E-9D48-28F1CB85FD2F}" type="slidenum">
              <a:rPr lang="sv-SE" smtClean="0"/>
              <a:pPr>
                <a:defRPr/>
              </a:pPr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61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SE" dirty="0" smtClean="0"/>
              <a:t>HD:2016:16 verkkokauppa.com</a:t>
            </a:r>
            <a:br>
              <a:rPr lang="sv-SE" dirty="0" smtClean="0"/>
            </a:br>
            <a:r>
              <a:rPr lang="sv-SE" sz="1600" dirty="0" smtClean="0"/>
              <a:t>Varumärke - Skydd för väl känt varumärke</a:t>
            </a:r>
            <a:endParaRPr lang="sv-SE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5" y="1080000"/>
            <a:ext cx="5743658" cy="3600000"/>
          </a:xfrm>
        </p:spPr>
        <p:txBody>
          <a:bodyPr>
            <a:normAutofit lnSpcReduction="10000"/>
          </a:bodyPr>
          <a:lstStyle/>
          <a:p>
            <a:r>
              <a:rPr lang="sv-SE" b="1" dirty="0" smtClean="0"/>
              <a:t>Bakgrund</a:t>
            </a:r>
          </a:p>
          <a:p>
            <a:pPr lvl="1"/>
            <a:r>
              <a:rPr lang="sv-SE" dirty="0" smtClean="0"/>
              <a:t>Aktiebolaget Verkkokauppa.com registrerade 15.10.2004 ordmärket  </a:t>
            </a:r>
            <a:r>
              <a:rPr lang="sv-SE" i="1" dirty="0" smtClean="0"/>
              <a:t>Verkkokauppa.com</a:t>
            </a:r>
          </a:p>
          <a:p>
            <a:pPr lvl="1"/>
            <a:r>
              <a:rPr lang="sv-SE" dirty="0" smtClean="0"/>
              <a:t>Oy </a:t>
            </a:r>
            <a:r>
              <a:rPr lang="sv-SE" dirty="0" err="1" smtClean="0"/>
              <a:t>Waltic</a:t>
            </a:r>
            <a:r>
              <a:rPr lang="sv-SE" dirty="0" smtClean="0"/>
              <a:t> Ab använde domännamnet </a:t>
            </a:r>
            <a:r>
              <a:rPr lang="sv-SE" i="1" dirty="0" smtClean="0"/>
              <a:t>veneilijanverkkokauppa.com</a:t>
            </a:r>
            <a:r>
              <a:rPr lang="sv-SE" dirty="0" smtClean="0"/>
              <a:t> och ett kännetecken som innehöll texten </a:t>
            </a:r>
            <a:r>
              <a:rPr lang="sv-SE" i="1" dirty="0" err="1" smtClean="0"/>
              <a:t>Veneilijän</a:t>
            </a:r>
            <a:r>
              <a:rPr lang="sv-SE" i="1" dirty="0" smtClean="0"/>
              <a:t> verkkokauppa.com</a:t>
            </a:r>
          </a:p>
          <a:p>
            <a:pPr marL="179387" lvl="1" indent="0">
              <a:buNone/>
            </a:pPr>
            <a:endParaRPr lang="sv-SE" i="1" dirty="0" smtClean="0"/>
          </a:p>
          <a:p>
            <a:pPr lvl="1"/>
            <a:r>
              <a:rPr lang="sv-SE" dirty="0" smtClean="0"/>
              <a:t>Verkkokauppa.com anförde att Verkkokauppa.com </a:t>
            </a:r>
            <a:r>
              <a:rPr lang="sv-SE" dirty="0"/>
              <a:t>skulle anses välkänt </a:t>
            </a:r>
            <a:r>
              <a:rPr lang="sv-SE" dirty="0" smtClean="0"/>
              <a:t>och krävde förbud mot användning samt åläggande att betala skälig ersättning för användning 100 000€</a:t>
            </a:r>
          </a:p>
          <a:p>
            <a:pPr lvl="1"/>
            <a:r>
              <a:rPr lang="sv-SE" dirty="0" err="1" smtClean="0"/>
              <a:t>Waltic</a:t>
            </a:r>
            <a:r>
              <a:rPr lang="sv-SE" dirty="0" smtClean="0"/>
              <a:t> Oy yrkade att talan skulle förkastas</a:t>
            </a:r>
            <a:endParaRPr lang="sv-SE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FINLAND 06/2016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Åsa Krook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62E98F-BF79-4DBF-8345-D4C3521C17A8}" type="slidenum">
              <a:rPr lang="sv-SE" smtClean="0"/>
              <a:pPr>
                <a:defRPr/>
              </a:pPr>
              <a:t>11</a:t>
            </a:fld>
            <a:endParaRPr lang="sv-S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1972" y="1828836"/>
            <a:ext cx="2677675" cy="530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5" y="2787774"/>
            <a:ext cx="2069192" cy="1234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198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SE" dirty="0" smtClean="0"/>
              <a:t>HD:2016:16 verkkokauppa.com</a:t>
            </a:r>
            <a:br>
              <a:rPr lang="sv-SE" dirty="0" smtClean="0"/>
            </a:br>
            <a:r>
              <a:rPr lang="sv-SE" sz="1600" dirty="0" smtClean="0"/>
              <a:t>Varumärke - Skydd för väl känt varumärke</a:t>
            </a:r>
            <a:endParaRPr lang="sv-SE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b="1" dirty="0" smtClean="0"/>
              <a:t>Behandling av saken i lägre domstolarna</a:t>
            </a:r>
          </a:p>
          <a:p>
            <a:pPr lvl="2"/>
            <a:endParaRPr lang="sv-SE" dirty="0" smtClean="0"/>
          </a:p>
          <a:p>
            <a:pPr lvl="1"/>
            <a:r>
              <a:rPr lang="sv-SE" dirty="0" smtClean="0"/>
              <a:t>Tingsrätten ansåg att ...</a:t>
            </a:r>
          </a:p>
          <a:p>
            <a:pPr lvl="2"/>
            <a:r>
              <a:rPr lang="sv-SE" dirty="0" smtClean="0"/>
              <a:t>Verkkokauppa.com är ett välkänt varumärke i Finland</a:t>
            </a:r>
          </a:p>
          <a:p>
            <a:pPr lvl="2"/>
            <a:r>
              <a:rPr lang="sv-SE" dirty="0" smtClean="0"/>
              <a:t>Varumärket var däremot inte tillräckligt unikt och hade inte särskiljningsförmåga</a:t>
            </a:r>
          </a:p>
          <a:p>
            <a:pPr lvl="2"/>
            <a:r>
              <a:rPr lang="sv-SE" dirty="0" smtClean="0"/>
              <a:t>Verkkokauppa.com och veneilijän/veneilijanverkkokauppa.com ansågs skilja sig från varandra i sådan grad att man inte kunde anse dessa vara av liknande slag eller förväxlingsbara</a:t>
            </a:r>
          </a:p>
          <a:p>
            <a:pPr lvl="2"/>
            <a:r>
              <a:rPr lang="sv-SE" dirty="0" smtClean="0"/>
              <a:t>Finländsk genomsnittskonsument ansågs inte heller sammankoppla dessa märken</a:t>
            </a:r>
          </a:p>
          <a:p>
            <a:pPr marL="360362" lvl="2" indent="0">
              <a:buNone/>
            </a:pPr>
            <a:endParaRPr lang="sv-SE" dirty="0" smtClean="0"/>
          </a:p>
          <a:p>
            <a:pPr marL="179387" lvl="1" indent="0">
              <a:buNone/>
            </a:pPr>
            <a:r>
              <a:rPr lang="sv-SE" dirty="0" smtClean="0">
                <a:sym typeface="Wingdings" panose="05000000000000000000" pitchFamily="2" charset="2"/>
              </a:rPr>
              <a:t> </a:t>
            </a:r>
            <a:r>
              <a:rPr lang="sv-SE" dirty="0" smtClean="0"/>
              <a:t>Tingsrätten förkastade talan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FINLAND 06/2016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Åsa Krook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62E98F-BF79-4DBF-8345-D4C3521C17A8}" type="slidenum">
              <a:rPr lang="sv-SE" smtClean="0"/>
              <a:pPr>
                <a:defRPr/>
              </a:pPr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962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SE" dirty="0" smtClean="0"/>
              <a:t>HD:2016:16 verkkokauppa.com</a:t>
            </a:r>
            <a:br>
              <a:rPr lang="sv-SE" dirty="0" smtClean="0"/>
            </a:br>
            <a:r>
              <a:rPr lang="sv-SE" sz="1600" dirty="0" smtClean="0"/>
              <a:t>Varumärke - Skydd för väl känt varumärke</a:t>
            </a:r>
            <a:endParaRPr lang="sv-SE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sv-SE" b="1" dirty="0" smtClean="0"/>
              <a:t>Hovrätten</a:t>
            </a:r>
          </a:p>
          <a:p>
            <a:pPr lvl="2"/>
            <a:r>
              <a:rPr lang="sv-SE" sz="1800" dirty="0" smtClean="0"/>
              <a:t>Verkkokauppa.com överklagade till hovrätten</a:t>
            </a:r>
          </a:p>
          <a:p>
            <a:pPr lvl="2"/>
            <a:r>
              <a:rPr lang="sv-SE" sz="1800" dirty="0" smtClean="0"/>
              <a:t>Hovrätten ansåg i domen 11.7.2013 att...</a:t>
            </a:r>
          </a:p>
          <a:p>
            <a:pPr lvl="3"/>
            <a:r>
              <a:rPr lang="sv-SE" sz="1600" dirty="0" err="1" smtClean="0"/>
              <a:t>Waltics</a:t>
            </a:r>
            <a:r>
              <a:rPr lang="sv-SE" sz="1600" dirty="0" smtClean="0"/>
              <a:t> domännamn var inte förväxlingsbart med varumärket Verkkokauppa.com (Varumärkeslagen 4 § 1 mom. och 6 § 1 mom.)</a:t>
            </a:r>
          </a:p>
          <a:p>
            <a:pPr lvl="3"/>
            <a:r>
              <a:rPr lang="sv-SE" sz="1600" dirty="0" smtClean="0"/>
              <a:t>Verkkokauppa.com ansågs välkänt och det fanns ett samband mellan märkena</a:t>
            </a:r>
          </a:p>
          <a:p>
            <a:pPr lvl="3"/>
            <a:r>
              <a:rPr lang="sv-SE" sz="1600" dirty="0" err="1" smtClean="0"/>
              <a:t>Waltics</a:t>
            </a:r>
            <a:r>
              <a:rPr lang="sv-SE" sz="1600" dirty="0" smtClean="0"/>
              <a:t> användning ansågs dock inte med hänvisning till att likheterna anknöt till deskriptiva delar avmärkena samt med beaktande av existerande olikheter i märkena ha inneburit otillbörligt utnyttjande av varumärkets särskiljningsförmåga eller goodwill, eller ha varit skadligt därför (Varumärkeslagen 6 § 2 mom.)</a:t>
            </a:r>
          </a:p>
          <a:p>
            <a:pPr lvl="3"/>
            <a:r>
              <a:rPr lang="sv-SE" sz="1600" dirty="0"/>
              <a:t>D</a:t>
            </a:r>
            <a:r>
              <a:rPr lang="sv-SE" sz="1600" dirty="0" smtClean="0"/>
              <a:t>essutom fanns godtagbara skäl att använda verkkokauppa.com </a:t>
            </a:r>
          </a:p>
          <a:p>
            <a:pPr marL="539750" lvl="3" indent="0">
              <a:buNone/>
            </a:pPr>
            <a:endParaRPr lang="sv-SE" dirty="0" smtClean="0"/>
          </a:p>
          <a:p>
            <a:pPr marL="179387" lvl="1" indent="0">
              <a:buNone/>
            </a:pPr>
            <a:r>
              <a:rPr lang="sv-SE" dirty="0" smtClean="0">
                <a:sym typeface="Wingdings" panose="05000000000000000000" pitchFamily="2" charset="2"/>
              </a:rPr>
              <a:t> </a:t>
            </a:r>
            <a:r>
              <a:rPr lang="sv-SE" dirty="0" smtClean="0"/>
              <a:t>Hovrätten fastställde tingsrättens dom</a:t>
            </a:r>
            <a:endParaRPr lang="sv-SE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FINLAND 06/2016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Åsa Krook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62E98F-BF79-4DBF-8345-D4C3521C17A8}" type="slidenum">
              <a:rPr lang="sv-SE" smtClean="0"/>
              <a:pPr>
                <a:defRPr/>
              </a:pPr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9044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SE" dirty="0" smtClean="0"/>
              <a:t>HD:2016:16 verkkokauppa.com</a:t>
            </a:r>
            <a:br>
              <a:rPr lang="sv-SE" dirty="0" smtClean="0"/>
            </a:br>
            <a:r>
              <a:rPr lang="sv-SE" sz="1600" dirty="0" smtClean="0"/>
              <a:t>Varumärke - Skydd för väl känt varumärke</a:t>
            </a:r>
            <a:endParaRPr lang="sv-SE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 smtClean="0"/>
              <a:t>I högsta domstolen var det fråga om huruvida...</a:t>
            </a:r>
          </a:p>
          <a:p>
            <a:pPr lvl="1"/>
            <a:r>
              <a:rPr lang="sv-SE" dirty="0" smtClean="0"/>
              <a:t>Verkkokauppa.com var ett i varumärkeslagen 6 § 2 mom. avsett väl känt varumärke</a:t>
            </a:r>
          </a:p>
          <a:p>
            <a:pPr lvl="1"/>
            <a:r>
              <a:rPr lang="sv-SE" dirty="0" smtClean="0"/>
              <a:t>Det domännamn och kännetecken som </a:t>
            </a:r>
            <a:r>
              <a:rPr lang="sv-SE" dirty="0" err="1" smtClean="0"/>
              <a:t>Waltic</a:t>
            </a:r>
            <a:r>
              <a:rPr lang="sv-SE" dirty="0" smtClean="0"/>
              <a:t> använde liknade verkkokauppa.com och</a:t>
            </a:r>
          </a:p>
          <a:p>
            <a:pPr lvl="1"/>
            <a:r>
              <a:rPr lang="sv-SE" dirty="0" smtClean="0"/>
              <a:t>Om användningen kränkte </a:t>
            </a:r>
            <a:r>
              <a:rPr lang="sv-SE" smtClean="0"/>
              <a:t>Verkkokauppa.com märkets </a:t>
            </a:r>
            <a:r>
              <a:rPr lang="sv-SE" dirty="0" smtClean="0"/>
              <a:t>varumärkesrätt</a:t>
            </a:r>
          </a:p>
          <a:p>
            <a:pPr lvl="1"/>
            <a:endParaRPr lang="sv-SE" i="1" dirty="0" smtClean="0"/>
          </a:p>
          <a:p>
            <a:pPr marL="179387" lvl="1" indent="0">
              <a:buNone/>
            </a:pPr>
            <a:r>
              <a:rPr lang="sv-SE" dirty="0" smtClean="0">
                <a:sym typeface="Wingdings" panose="05000000000000000000" pitchFamily="2" charset="2"/>
              </a:rPr>
              <a:t> </a:t>
            </a:r>
            <a:r>
              <a:rPr lang="sv-SE" dirty="0" err="1" smtClean="0"/>
              <a:t>VarumärkesL</a:t>
            </a:r>
            <a:r>
              <a:rPr lang="sv-SE" dirty="0" smtClean="0"/>
              <a:t> 6 § 2 </a:t>
            </a:r>
            <a:r>
              <a:rPr lang="sv-SE" dirty="0" err="1" smtClean="0"/>
              <a:t>mom</a:t>
            </a:r>
            <a:r>
              <a:rPr lang="sv-SE" dirty="0" smtClean="0"/>
              <a:t>, Varumärkesdirektivet (2008/95/EY) Art 5.2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FINLAND 06/2016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Åsa Krook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62E98F-BF79-4DBF-8345-D4C3521C17A8}" type="slidenum">
              <a:rPr lang="sv-SE" smtClean="0"/>
              <a:pPr>
                <a:defRPr/>
              </a:pPr>
              <a:t>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332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SE" dirty="0" smtClean="0"/>
              <a:t>HD:2016:16 verkkokauppa.com</a:t>
            </a:r>
            <a:br>
              <a:rPr lang="sv-SE" dirty="0" smtClean="0"/>
            </a:br>
            <a:r>
              <a:rPr lang="sv-SE" sz="1600" dirty="0" smtClean="0"/>
              <a:t>Varumärke - Skydd för väl känt varumärke</a:t>
            </a:r>
            <a:endParaRPr lang="sv-SE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b="1" dirty="0" smtClean="0"/>
              <a:t>Är Verkkokauppa.com ett väl känt varumärke?</a:t>
            </a:r>
          </a:p>
          <a:p>
            <a:r>
              <a:rPr lang="sv-SE" dirty="0" smtClean="0"/>
              <a:t>Väsentliga bevisningen om </a:t>
            </a:r>
            <a:r>
              <a:rPr lang="sv-SE" dirty="0" err="1" smtClean="0"/>
              <a:t>Verkkokauppa.com:s</a:t>
            </a:r>
            <a:r>
              <a:rPr lang="sv-SE" dirty="0" smtClean="0"/>
              <a:t>  status via marknadsundersökningar </a:t>
            </a:r>
          </a:p>
          <a:p>
            <a:r>
              <a:rPr lang="sv-SE" dirty="0" smtClean="0"/>
              <a:t>Undersökningarna stödde uppfattningen om att varumärket Verkkokauppa.com är välkänt</a:t>
            </a:r>
          </a:p>
          <a:p>
            <a:r>
              <a:rPr lang="sv-SE" dirty="0" smtClean="0"/>
              <a:t>Betydande mängd besökare på företagets nätsidor stödde också detta, fastän detta inte i sig beskriver märkets välkändhet</a:t>
            </a:r>
          </a:p>
          <a:p>
            <a:r>
              <a:rPr lang="sv-SE" dirty="0" smtClean="0"/>
              <a:t>Den korta registeringstiden (ca. 6 år före talan väckts) förändrade inte uppfattningen om varumärkets välkändhet med hänvisning till internet och hur försäljningen via nätet under denna tid har kraftigt ökat</a:t>
            </a:r>
          </a:p>
          <a:p>
            <a:endParaRPr lang="sv-SE" dirty="0" smtClean="0"/>
          </a:p>
          <a:p>
            <a:pPr>
              <a:buFont typeface="Wingdings"/>
              <a:buChar char="à"/>
            </a:pPr>
            <a:r>
              <a:rPr lang="sv-SE" b="1" dirty="0" smtClean="0"/>
              <a:t>HD bekräftade att Verkkokauppa.com är ett välkänt varumärke enligt  varumärkeslagens 6 § 2 mom. </a:t>
            </a:r>
          </a:p>
          <a:p>
            <a:pPr>
              <a:buFont typeface="Wingdings"/>
              <a:buChar char="à"/>
            </a:pPr>
            <a:endParaRPr lang="sv-SE" dirty="0" smtClean="0"/>
          </a:p>
          <a:p>
            <a:pPr lvl="1"/>
            <a:endParaRPr lang="sv-SE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FINLAND 06/2016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Åsa Krook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62E98F-BF79-4DBF-8345-D4C3521C17A8}" type="slidenum">
              <a:rPr lang="sv-SE" smtClean="0"/>
              <a:pPr>
                <a:defRPr/>
              </a:pPr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0430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SE" dirty="0" smtClean="0"/>
              <a:t>HD:2016:16 verkkokauppa.com</a:t>
            </a:r>
            <a:br>
              <a:rPr lang="sv-SE" dirty="0" smtClean="0"/>
            </a:br>
            <a:r>
              <a:rPr lang="sv-SE" sz="1600" dirty="0" smtClean="0"/>
              <a:t>Varumärke - Skydd för väl känt varumärke</a:t>
            </a:r>
            <a:endParaRPr lang="sv-SE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v-SE" b="1" dirty="0" smtClean="0"/>
              <a:t>Märkenas likhet</a:t>
            </a:r>
          </a:p>
          <a:p>
            <a:r>
              <a:rPr lang="sv-SE" dirty="0" smtClean="0"/>
              <a:t>Förväxling är inte en förutsättning för skydd av välkänt varumärke</a:t>
            </a:r>
          </a:p>
          <a:p>
            <a:r>
              <a:rPr lang="sv-SE" dirty="0" smtClean="0"/>
              <a:t>Enligt EU-domstolens rättspraxis räcker det att nivån av likande slag mellan märket och det välkända varumärket  orsakar att publiken sammankopplar märket och varumärket med varandra</a:t>
            </a:r>
          </a:p>
          <a:p>
            <a:r>
              <a:rPr lang="sv-SE" dirty="0" smtClean="0"/>
              <a:t>Varumärket Verkkokauppa.com ingår som sådant i </a:t>
            </a:r>
            <a:r>
              <a:rPr lang="sv-SE" dirty="0" err="1" smtClean="0"/>
              <a:t>Waltics</a:t>
            </a:r>
            <a:r>
              <a:rPr lang="sv-SE" dirty="0" smtClean="0"/>
              <a:t> domännamn </a:t>
            </a:r>
          </a:p>
          <a:p>
            <a:r>
              <a:rPr lang="sv-SE" dirty="0" smtClean="0"/>
              <a:t>Båda märkena representerar tjänster av liknande slag och produkterna är delvis likartade, till exempel elektronik, även om </a:t>
            </a:r>
            <a:r>
              <a:rPr lang="sv-SE" dirty="0" err="1" smtClean="0"/>
              <a:t>Waltics</a:t>
            </a:r>
            <a:r>
              <a:rPr lang="sv-SE" dirty="0" smtClean="0"/>
              <a:t> produkter är anknutna till speciellt båtindustrin</a:t>
            </a:r>
          </a:p>
          <a:p>
            <a:endParaRPr lang="sv-SE" dirty="0" smtClean="0"/>
          </a:p>
          <a:p>
            <a:pPr marL="0" indent="0">
              <a:buNone/>
            </a:pPr>
            <a:r>
              <a:rPr lang="sv-SE" b="1" dirty="0" smtClean="0">
                <a:sym typeface="Wingdings" panose="05000000000000000000" pitchFamily="2" charset="2"/>
              </a:rPr>
              <a:t> </a:t>
            </a:r>
            <a:r>
              <a:rPr lang="sv-SE" b="1" dirty="0" smtClean="0"/>
              <a:t>HD ansåg att mellan märken existerar ett sådant av målgruppen uppfattat samband som förutsätts för att få skydd förvälkända varumärken</a:t>
            </a:r>
          </a:p>
          <a:p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FINLAND 06/2016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Åsa Krook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62E98F-BF79-4DBF-8345-D4C3521C17A8}" type="slidenum">
              <a:rPr lang="sv-SE" smtClean="0"/>
              <a:pPr>
                <a:defRPr/>
              </a:pPr>
              <a:t>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123077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SE" dirty="0" smtClean="0"/>
              <a:t>HD:2016:16 verkkokauppa.com</a:t>
            </a:r>
            <a:br>
              <a:rPr lang="sv-SE" dirty="0" smtClean="0"/>
            </a:br>
            <a:r>
              <a:rPr lang="sv-SE" sz="1600" dirty="0" smtClean="0"/>
              <a:t>Varumärke - Skydd för väl känt varumärke</a:t>
            </a:r>
            <a:endParaRPr lang="sv-SE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b="1" dirty="0" smtClean="0"/>
              <a:t>Avsikten att dra nytta av välkänt varumärke</a:t>
            </a:r>
          </a:p>
          <a:p>
            <a:r>
              <a:rPr lang="sv-SE" dirty="0" smtClean="0"/>
              <a:t>Bl.a. det faktum </a:t>
            </a:r>
            <a:r>
              <a:rPr lang="sv-SE" dirty="0"/>
              <a:t>att </a:t>
            </a:r>
            <a:endParaRPr lang="sv-SE" dirty="0" smtClean="0"/>
          </a:p>
          <a:p>
            <a:pPr lvl="1"/>
            <a:r>
              <a:rPr lang="sv-SE" dirty="0" smtClean="0"/>
              <a:t>Verkkokauppa.com </a:t>
            </a:r>
            <a:r>
              <a:rPr lang="sv-SE" dirty="0"/>
              <a:t>redan var väl känt när </a:t>
            </a:r>
            <a:r>
              <a:rPr lang="sv-SE" dirty="0" err="1"/>
              <a:t>Waltic</a:t>
            </a:r>
            <a:r>
              <a:rPr lang="sv-SE" dirty="0"/>
              <a:t> tog sitt domännamn och märke i bruk </a:t>
            </a:r>
            <a:endParaRPr lang="sv-SE" dirty="0" smtClean="0"/>
          </a:p>
          <a:p>
            <a:pPr lvl="1"/>
            <a:r>
              <a:rPr lang="sv-SE" dirty="0" err="1" smtClean="0"/>
              <a:t>Waltic</a:t>
            </a:r>
            <a:r>
              <a:rPr lang="sv-SE" dirty="0" smtClean="0"/>
              <a:t> hade använt varumärket VENEILIJÄNverkkokauppa.com på ett sätt som var ägnat att förstärka ett intryck av samband mellan märkena och varumärket Verkkokauppa.com</a:t>
            </a:r>
          </a:p>
          <a:p>
            <a:r>
              <a:rPr lang="sv-SE" dirty="0" smtClean="0"/>
              <a:t>tydde på en avsikt att dra nytta av Verkkokauppa.com märkets renommé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FINLAND 06/2016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Åsa Krook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62E98F-BF79-4DBF-8345-D4C3521C17A8}" type="slidenum">
              <a:rPr lang="sv-SE" smtClean="0"/>
              <a:pPr>
                <a:defRPr/>
              </a:pPr>
              <a:t>17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5519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SE" dirty="0"/>
              <a:t>HD:2016:16 verkkokauppa.com</a:t>
            </a:r>
            <a:br>
              <a:rPr lang="sv-SE" dirty="0"/>
            </a:br>
            <a:r>
              <a:rPr lang="sv-SE" sz="1800" dirty="0" smtClean="0"/>
              <a:t>Varumärke - Skydd för väl känt varumärke</a:t>
            </a:r>
            <a:endParaRPr lang="sv-SE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b="1" dirty="0" smtClean="0"/>
              <a:t>Godtagbara skäl</a:t>
            </a:r>
          </a:p>
          <a:p>
            <a:r>
              <a:rPr lang="sv-SE" dirty="0" err="1" smtClean="0"/>
              <a:t>Waltic</a:t>
            </a:r>
            <a:r>
              <a:rPr lang="sv-SE" dirty="0" smtClean="0"/>
              <a:t> åberopade att ordet </a:t>
            </a:r>
            <a:r>
              <a:rPr lang="sv-SE" dirty="0" err="1" smtClean="0"/>
              <a:t>verkkokauppa</a:t>
            </a:r>
            <a:r>
              <a:rPr lang="sv-SE" dirty="0" smtClean="0"/>
              <a:t> beskriver tjänsterna och skall stå utanför ensamrätten samt att märket med hänvisning till praktiska tvingande skäl består av ett ord som beskriver tjänsten kombinerat med ett domännamn</a:t>
            </a:r>
          </a:p>
          <a:p>
            <a:r>
              <a:rPr lang="sv-SE" dirty="0" smtClean="0"/>
              <a:t>Den omständigheten att näthandelsutövare ska kunna använda ordet </a:t>
            </a:r>
            <a:r>
              <a:rPr lang="sv-SE" dirty="0" err="1" smtClean="0"/>
              <a:t>verkkokauppa</a:t>
            </a:r>
            <a:r>
              <a:rPr lang="sv-SE" dirty="0" smtClean="0"/>
              <a:t> för att beskriva tjänsten var inte ett godtagbart skäl för att använda verkkokauppa.com på det sätt som </a:t>
            </a:r>
            <a:r>
              <a:rPr lang="sv-SE" dirty="0" err="1" smtClean="0"/>
              <a:t>Waltic</a:t>
            </a:r>
            <a:r>
              <a:rPr lang="sv-SE" dirty="0" smtClean="0"/>
              <a:t> gjort (jmf.veneilijänverkkokauppa.fi)</a:t>
            </a:r>
          </a:p>
          <a:p>
            <a:endParaRPr lang="sv-SE" dirty="0" smtClean="0"/>
          </a:p>
          <a:p>
            <a:pPr lvl="1">
              <a:buFont typeface="Wingdings"/>
              <a:buChar char="à"/>
            </a:pPr>
            <a:r>
              <a:rPr lang="sv-SE" b="1" dirty="0" smtClean="0"/>
              <a:t>HD: </a:t>
            </a:r>
            <a:r>
              <a:rPr lang="sv-SE" b="1" dirty="0"/>
              <a:t>A</a:t>
            </a:r>
            <a:r>
              <a:rPr lang="sv-SE" b="1" dirty="0" smtClean="0"/>
              <a:t>nvändningen </a:t>
            </a:r>
            <a:r>
              <a:rPr lang="sv-SE" b="1" dirty="0"/>
              <a:t>innebar otillbörligt </a:t>
            </a:r>
            <a:r>
              <a:rPr lang="sv-SE" b="1" dirty="0" smtClean="0"/>
              <a:t>utnyttjande av det välkända varumärkets särskiljningsförmåga och goodwill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FINLAND 06/2016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Åsa Krook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62E98F-BF79-4DBF-8345-D4C3521C17A8}" type="slidenum">
              <a:rPr lang="sv-SE" smtClean="0"/>
              <a:pPr>
                <a:defRPr/>
              </a:pPr>
              <a:t>18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13513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v-SE" sz="2200" dirty="0" smtClean="0"/>
              <a:t>HD 2015:51 KRKA  &gt; MERCK</a:t>
            </a:r>
            <a:br>
              <a:rPr lang="sv-SE" sz="2200" dirty="0" smtClean="0"/>
            </a:br>
            <a:r>
              <a:rPr lang="sv-SE" sz="1400" dirty="0" smtClean="0"/>
              <a:t>Rättegångsförfarande - </a:t>
            </a:r>
            <a:r>
              <a:rPr lang="sv-SE" sz="1400" dirty="0" err="1" smtClean="0"/>
              <a:t>Preklusion</a:t>
            </a:r>
            <a:r>
              <a:rPr lang="sv-SE" sz="1400" dirty="0" smtClean="0"/>
              <a:t> - Bevisning - Patent </a:t>
            </a:r>
            <a:r>
              <a:rPr lang="sv-SE" sz="1400" smtClean="0"/>
              <a:t>- Bevisbörda</a:t>
            </a:r>
            <a:endParaRPr lang="sv-SE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v-SE" sz="1700" b="1" dirty="0" smtClean="0"/>
              <a:t>Vad är det fråga om?</a:t>
            </a:r>
          </a:p>
          <a:p>
            <a:r>
              <a:rPr lang="sv-SE" sz="1600" dirty="0" smtClean="0"/>
              <a:t>HD förtydligade stadgar gällande bevisning och </a:t>
            </a:r>
            <a:r>
              <a:rPr lang="sv-SE" sz="1600" dirty="0" err="1" smtClean="0"/>
              <a:t>preklusion</a:t>
            </a:r>
            <a:r>
              <a:rPr lang="sv-SE" sz="1600" dirty="0" smtClean="0"/>
              <a:t> i patenttvister och bedömde för första gången omvänd bevisbörda i 57a § patentlagen </a:t>
            </a:r>
          </a:p>
          <a:p>
            <a:r>
              <a:rPr lang="sv-SE" sz="1600" b="1" dirty="0" smtClean="0"/>
              <a:t>I tvisten är det fråga om ifall svaranden har gjort intrång i kärandens analogimodellpatent vid  tillverkning av läkemedel </a:t>
            </a:r>
            <a:r>
              <a:rPr lang="sv-SE" sz="1600" b="1" dirty="0" err="1" smtClean="0"/>
              <a:t>montelukast</a:t>
            </a:r>
            <a:r>
              <a:rPr lang="sv-SE" sz="1600" b="1" dirty="0" smtClean="0"/>
              <a:t> </a:t>
            </a:r>
          </a:p>
          <a:p>
            <a:r>
              <a:rPr lang="sv-SE" sz="1600" dirty="0" smtClean="0"/>
              <a:t>Vid omvänd bevisbörda åligger det svaranden att bevisa att läkemedlet tillverkats med hjälp av en annan metod än den som käranden hade patenterat </a:t>
            </a:r>
          </a:p>
          <a:p>
            <a:r>
              <a:rPr lang="sv-SE" sz="1600" dirty="0" smtClean="0"/>
              <a:t>Hovrätten åberopade </a:t>
            </a:r>
            <a:r>
              <a:rPr lang="sv-SE" sz="1600" dirty="0" err="1" smtClean="0"/>
              <a:t>preklusionsregler</a:t>
            </a:r>
            <a:r>
              <a:rPr lang="sv-SE" sz="1600" dirty="0" smtClean="0"/>
              <a:t> och beaktade inte nytt bevis som svaranden presenterade i hovrätten</a:t>
            </a:r>
          </a:p>
          <a:p>
            <a:r>
              <a:rPr lang="sv-SE" sz="1600" dirty="0" smtClean="0"/>
              <a:t>Hovrätten förkastade svarandens vittnesutsaga med hänvisning till att vittnet var samarbetspartner som tillverkade läkemedlet som eventuellt gjorde intrång i patentet </a:t>
            </a:r>
          </a:p>
          <a:p>
            <a:pPr marL="179387" lvl="1" indent="0">
              <a:buNone/>
            </a:pPr>
            <a:r>
              <a:rPr lang="sv-SE" sz="1600" dirty="0" smtClean="0">
                <a:sym typeface="Wingdings" panose="05000000000000000000" pitchFamily="2" charset="2"/>
              </a:rPr>
              <a:t> Hovrätten ansåg att svaranden inte hade uppfyllt kraven på omvänd bevisbörda och att förutsättningarna för intrång i patentet uppfyllts</a:t>
            </a:r>
            <a:endParaRPr lang="sv-SE" sz="16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FINLAND 06/2016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Åsa Krook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62E98F-BF79-4DBF-8345-D4C3521C17A8}" type="slidenum">
              <a:rPr lang="sv-SE" smtClean="0"/>
              <a:pPr>
                <a:defRPr/>
              </a:pPr>
              <a:t>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0240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Rättsutvecklingen FINLAND 2014–2016 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DET XXXIII NIR-MÖTET I KÖPENHAMN 2016</a:t>
            </a:r>
          </a:p>
          <a:p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FINLAND 06/2016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Åsa Krook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9EED-1685-426E-9D48-28F1CB85FD2F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315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SE" dirty="0" smtClean="0"/>
              <a:t>HD 2015:51 KRKA  &gt; MERCK</a:t>
            </a:r>
            <a:br>
              <a:rPr lang="sv-SE" dirty="0" smtClean="0"/>
            </a:br>
            <a:r>
              <a:rPr lang="sv-SE" sz="1600" dirty="0" smtClean="0"/>
              <a:t>Rättegångsförfarande - </a:t>
            </a:r>
            <a:r>
              <a:rPr lang="sv-SE" sz="1600" dirty="0" err="1" smtClean="0"/>
              <a:t>Preklusion</a:t>
            </a:r>
            <a:r>
              <a:rPr lang="sv-SE" sz="1600" dirty="0" smtClean="0"/>
              <a:t> - Bevisning - Patent - Bevisbörda </a:t>
            </a:r>
            <a:endParaRPr lang="sv-SE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80000"/>
            <a:ext cx="8280153" cy="40120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1600" b="1" dirty="0" smtClean="0"/>
              <a:t>Bedömningen av målet i HD</a:t>
            </a:r>
          </a:p>
          <a:p>
            <a:r>
              <a:rPr lang="sv-SE" sz="1500" dirty="0" smtClean="0"/>
              <a:t>Enligt HD hade svaranden haft grundad anledning att lägga fram nytt bevismaterial i hovrätten och därmed hade hovrätten förfarit felaktigt när hovrätten inte beaktat svarandens nya bevis </a:t>
            </a:r>
          </a:p>
          <a:p>
            <a:r>
              <a:rPr lang="sv-SE" sz="1500" dirty="0" smtClean="0"/>
              <a:t>Enligt HD var hovrättens avgörande att förkasta vittnesutsagan enbart på grund av vittnets ställning felaktigt och jämförbar med vägrande av bevismedel </a:t>
            </a:r>
          </a:p>
          <a:p>
            <a:r>
              <a:rPr lang="sv-SE" sz="1500" dirty="0" smtClean="0">
                <a:solidFill>
                  <a:prstClr val="black"/>
                </a:solidFill>
              </a:rPr>
              <a:t>Svaranden hade bevisbördan men den gällde inte vilken tillverkningsmetod svaranden använt, utan skillnaden i metoden som använts jämfört med den metod som skyddats av patent </a:t>
            </a:r>
          </a:p>
          <a:p>
            <a:r>
              <a:rPr lang="sv-SE" sz="1500" dirty="0" smtClean="0">
                <a:solidFill>
                  <a:prstClr val="black"/>
                </a:solidFill>
              </a:rPr>
              <a:t>Bevisbördan bör dock bedömas självständigt: Den som har bevisbördan i målet är tvungen att försäkra tillräckligheten av bevisningen oberoende av ifall det förutsätter framläggning av bevisning som innehåller affärshemligheter </a:t>
            </a:r>
          </a:p>
          <a:p>
            <a:pPr marL="179387" lvl="1" indent="0">
              <a:buNone/>
            </a:pPr>
            <a:r>
              <a:rPr lang="sv-SE" sz="1600" b="1" dirty="0" smtClean="0">
                <a:solidFill>
                  <a:prstClr val="black"/>
                </a:solidFill>
                <a:sym typeface="Wingdings" panose="05000000000000000000" pitchFamily="2" charset="2"/>
              </a:rPr>
              <a:t> HD undanröjde hovrättens avgörande och återförvisade målet till hovrätten för omprövning</a:t>
            </a:r>
            <a:endParaRPr lang="sv-SE" sz="1600" dirty="0" smtClean="0"/>
          </a:p>
          <a:p>
            <a:pPr marL="179387" lvl="1" indent="0">
              <a:buNone/>
            </a:pPr>
            <a:endParaRPr lang="sv-SE" sz="2000" dirty="0" smtClean="0"/>
          </a:p>
          <a:p>
            <a:pPr marL="179387" lvl="1" indent="0">
              <a:buNone/>
            </a:pPr>
            <a:endParaRPr lang="sv-SE" sz="2000" dirty="0" smtClean="0"/>
          </a:p>
          <a:p>
            <a:pPr marL="179387" lvl="1" indent="0">
              <a:buNone/>
            </a:pPr>
            <a:endParaRPr lang="sv-SE" sz="1600" dirty="0" smtClean="0"/>
          </a:p>
          <a:p>
            <a:pPr marL="179387" lvl="1" indent="0">
              <a:buNone/>
            </a:pPr>
            <a:endParaRPr lang="sv-SE" sz="1600" i="1" dirty="0" smtClean="0"/>
          </a:p>
          <a:p>
            <a:pPr marL="179387" lvl="1" indent="0">
              <a:buNone/>
            </a:pPr>
            <a:endParaRPr lang="sv-SE" sz="1600" i="1" dirty="0" smtClean="0"/>
          </a:p>
          <a:p>
            <a:pPr marL="179387" lvl="1" indent="0">
              <a:buNone/>
            </a:pPr>
            <a:r>
              <a:rPr lang="sv-SE" sz="1600" i="1" dirty="0" smtClean="0"/>
              <a:t>						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FINLAND 06/2016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Åsa Krook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62E98F-BF79-4DBF-8345-D4C3521C17A8}" type="slidenum">
              <a:rPr lang="sv-SE" smtClean="0"/>
              <a:pPr>
                <a:defRPr/>
              </a:pPr>
              <a:t>20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6203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CONTACT INFORMATION</a:t>
            </a:r>
            <a:endParaRPr lang="sv-S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 smtClean="0"/>
              <a:t>Åsa Krook</a:t>
            </a:r>
          </a:p>
          <a:p>
            <a:r>
              <a:rPr lang="sv-SE" dirty="0" smtClean="0"/>
              <a:t>Partner</a:t>
            </a:r>
          </a:p>
          <a:p>
            <a:r>
              <a:rPr lang="sv-SE" dirty="0" err="1" smtClean="0"/>
              <a:t>Direct</a:t>
            </a:r>
            <a:r>
              <a:rPr lang="sv-SE" dirty="0" smtClean="0"/>
              <a:t>	+358 20 713 3522</a:t>
            </a:r>
          </a:p>
          <a:p>
            <a:r>
              <a:rPr lang="sv-SE" dirty="0" smtClean="0"/>
              <a:t>Mobile	+358 40 709 2941</a:t>
            </a:r>
          </a:p>
          <a:p>
            <a:r>
              <a:rPr lang="sv-SE" dirty="0" smtClean="0"/>
              <a:t>asa.krook@borenius.com</a:t>
            </a:r>
            <a:endParaRPr lang="sv-SE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sv-SE" dirty="0" smtClean="0"/>
              <a:t>FINLAND 06/2016</a:t>
            </a:r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sv-SE" dirty="0" smtClean="0"/>
              <a:t>Åsa Krook</a:t>
            </a:r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EF74B63F-A774-434F-A90F-2FC9076CD4A9}" type="slidenum">
              <a:rPr lang="sv-SE" smtClean="0"/>
              <a:pPr/>
              <a:t>21</a:t>
            </a:fld>
            <a:endParaRPr lang="sv-SE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6" b="2226"/>
          <a:stretch>
            <a:fillRect/>
          </a:stretch>
        </p:blipFill>
        <p:spPr/>
      </p:pic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/>
      </p:sp>
    </p:spTree>
    <p:extLst>
      <p:ext uri="{BB962C8B-B14F-4D97-AF65-F5344CB8AC3E}">
        <p14:creationId xmlns:p14="http://schemas.microsoft.com/office/powerpoint/2010/main" val="323526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CONTACT</a:t>
            </a:r>
            <a:br>
              <a:rPr lang="sv-SE" dirty="0" smtClean="0"/>
            </a:br>
            <a:r>
              <a:rPr lang="sv-SE" dirty="0" smtClean="0"/>
              <a:t>INFORMATION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 smtClean="0"/>
              <a:t>BORENIUS ATTORNEYS LTD</a:t>
            </a:r>
            <a:endParaRPr lang="sv-S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 err="1" smtClean="0"/>
              <a:t>Eteläesplanadi</a:t>
            </a:r>
            <a:r>
              <a:rPr lang="sv-SE" dirty="0" smtClean="0"/>
              <a:t> 2, FI-00130 HELSINKI, FINLAND</a:t>
            </a:r>
            <a:endParaRPr lang="sv-S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 dirty="0" smtClean="0"/>
              <a:t>Office:	+358 20 713 33</a:t>
            </a:r>
          </a:p>
          <a:p>
            <a:r>
              <a:rPr lang="sv-SE" dirty="0" smtClean="0"/>
              <a:t>Fax:	+358 20 713 3499</a:t>
            </a:r>
            <a:endParaRPr lang="sv-SE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 smtClean="0"/>
              <a:t>Email:	info@borenius.com</a:t>
            </a:r>
          </a:p>
          <a:p>
            <a:r>
              <a:rPr lang="sv-SE" dirty="0" smtClean="0"/>
              <a:t>Web:	www.borenius.com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338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ALLMÄNT</a:t>
            </a:r>
            <a:endParaRPr lang="sv-SE" dirty="0"/>
          </a:p>
        </p:txBody>
      </p:sp>
      <p:sp>
        <p:nvSpPr>
          <p:cNvPr id="21" name="Content Placeholder 2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b="1" dirty="0" smtClean="0"/>
              <a:t>Lagändringar</a:t>
            </a:r>
          </a:p>
          <a:p>
            <a:pPr lvl="1"/>
            <a:r>
              <a:rPr lang="sv-SE" dirty="0" smtClean="0"/>
              <a:t>Varumärkeslag</a:t>
            </a:r>
          </a:p>
          <a:p>
            <a:pPr lvl="1"/>
            <a:r>
              <a:rPr lang="sv-SE" dirty="0" smtClean="0"/>
              <a:t>Upphovsrättslag och patentlag</a:t>
            </a:r>
          </a:p>
          <a:p>
            <a:pPr lvl="1"/>
            <a:r>
              <a:rPr lang="sv-SE" dirty="0" smtClean="0"/>
              <a:t>Informationssamhällsbalk</a:t>
            </a:r>
          </a:p>
          <a:p>
            <a:pPr lvl="1"/>
            <a:r>
              <a:rPr lang="sv-SE" dirty="0" smtClean="0"/>
              <a:t>Implementering av tobaksdirektiv</a:t>
            </a:r>
            <a:endParaRPr lang="sv-SE" b="1" dirty="0" smtClean="0"/>
          </a:p>
          <a:p>
            <a:r>
              <a:rPr lang="sv-SE" b="1" dirty="0" smtClean="0"/>
              <a:t>Rättspraxis</a:t>
            </a:r>
          </a:p>
          <a:p>
            <a:pPr lvl="1"/>
            <a:r>
              <a:rPr lang="sv-SE" dirty="0" smtClean="0"/>
              <a:t>Varumärkesrätt</a:t>
            </a:r>
          </a:p>
          <a:p>
            <a:pPr lvl="2"/>
            <a:r>
              <a:rPr lang="sv-SE" dirty="0" smtClean="0"/>
              <a:t>HD 2016:16 Verkkokauppa.com Oyj &gt; Oy </a:t>
            </a:r>
            <a:r>
              <a:rPr lang="sv-SE" dirty="0" err="1" smtClean="0"/>
              <a:t>Waltic</a:t>
            </a:r>
            <a:r>
              <a:rPr lang="sv-SE" dirty="0" smtClean="0"/>
              <a:t> Ab</a:t>
            </a:r>
          </a:p>
          <a:p>
            <a:pPr lvl="1"/>
            <a:r>
              <a:rPr lang="sv-SE" dirty="0" smtClean="0"/>
              <a:t>Patenträtt</a:t>
            </a:r>
          </a:p>
          <a:p>
            <a:pPr lvl="2"/>
            <a:r>
              <a:rPr lang="sv-SE" dirty="0" smtClean="0"/>
              <a:t>HD 2015:51 KRKA  &gt; MERCK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FINLAND 06/2016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Åsa Krook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E98F-BF79-4DBF-8345-D4C3521C17A8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6903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LAGÄNDRINGAR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FINLAND 06/2016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Åsa Krook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D59EED-1685-426E-9D48-28F1CB85FD2F}" type="slidenum">
              <a:rPr lang="sv-SE" smtClean="0"/>
              <a:pPr>
                <a:defRPr/>
              </a:pPr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97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dirty="0" smtClean="0"/>
              <a:t>varumärkeslag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sz="2300" dirty="0" smtClean="0">
                <a:ea typeface="Arial"/>
              </a:rPr>
              <a:t>Delreform av varumärkeslagen </a:t>
            </a:r>
          </a:p>
          <a:p>
            <a:pPr lvl="1"/>
            <a:r>
              <a:rPr lang="sv-SE" altLang="fi-FI" sz="2300" dirty="0" smtClean="0"/>
              <a:t>Regeringsproposition (24/2016) med förslag till lagar om ändring av varumärkeslagen och 49 kap. 2 § i strafflagen given den 3 mars 2016</a:t>
            </a:r>
          </a:p>
          <a:p>
            <a:pPr marL="179387" lvl="1" indent="0">
              <a:buNone/>
            </a:pPr>
            <a:endParaRPr lang="sv-SE" altLang="fi-FI" sz="2300" dirty="0" smtClean="0"/>
          </a:p>
          <a:p>
            <a:pPr lvl="1"/>
            <a:r>
              <a:rPr lang="sv-SE" altLang="fi-FI" sz="2300" dirty="0" smtClean="0"/>
              <a:t>Lagen träder i kraft den 1 september 2016</a:t>
            </a:r>
          </a:p>
          <a:p>
            <a:pPr marL="644526" lvl="4"/>
            <a:r>
              <a:rPr lang="sv-SE" sz="2100" dirty="0" smtClean="0"/>
              <a:t>Uppdatering av 1 kapitel </a:t>
            </a:r>
          </a:p>
          <a:p>
            <a:pPr marL="644526" lvl="4"/>
            <a:r>
              <a:rPr lang="sv-SE" altLang="fi-FI" sz="2100" dirty="0" smtClean="0"/>
              <a:t>Beaktande av varumärkesdirektivets begränsningar i ensamrätt, förutsättning för skydd för väl kända varumärken, iakttagande av EU-domstolens rättspraxis</a:t>
            </a:r>
          </a:p>
          <a:p>
            <a:pPr marL="644526" lvl="4"/>
            <a:r>
              <a:rPr lang="sv-SE" sz="2100" dirty="0" smtClean="0"/>
              <a:t>Omfattar inte regionalt etablerade märken, granskning av relativa hinder består </a:t>
            </a:r>
          </a:p>
          <a:p>
            <a:pPr marL="644526" lvl="4"/>
            <a:r>
              <a:rPr lang="sv-SE" sz="2100" dirty="0" smtClean="0"/>
              <a:t>Ajournerat: Ogiltigförklaring av varumärken via förvaltningsförfarande</a:t>
            </a:r>
          </a:p>
          <a:p>
            <a:pPr marL="358776" lvl="4" indent="0">
              <a:buNone/>
            </a:pPr>
            <a:endParaRPr lang="sv-SE" sz="1800" dirty="0" smtClean="0"/>
          </a:p>
          <a:p>
            <a:r>
              <a:rPr lang="sv-SE" sz="2300" dirty="0" smtClean="0"/>
              <a:t>Helhetsreform av varumärkeslagen </a:t>
            </a:r>
          </a:p>
          <a:p>
            <a:pPr lvl="1"/>
            <a:r>
              <a:rPr lang="sv-SE" sz="2300" dirty="0" smtClean="0"/>
              <a:t>Arbets- och näringsministeriet tillsätter en</a:t>
            </a:r>
            <a:r>
              <a:rPr lang="sv-SE" sz="2300" dirty="0" smtClean="0">
                <a:solidFill>
                  <a:srgbClr val="FF0000"/>
                </a:solidFill>
              </a:rPr>
              <a:t> </a:t>
            </a:r>
            <a:r>
              <a:rPr lang="sv-SE" sz="2300" dirty="0" smtClean="0"/>
              <a:t>arbetsgrupp hösten 2016</a:t>
            </a:r>
          </a:p>
          <a:p>
            <a:pPr lvl="2"/>
            <a:r>
              <a:rPr lang="sv-SE" sz="2100" dirty="0" smtClean="0"/>
              <a:t>Arbetsgruppens ämbetsperiod fram till slutet av 2017</a:t>
            </a:r>
          </a:p>
          <a:p>
            <a:endParaRPr lang="sv-S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FINLAND 06/2016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Åsa Krook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62E98F-BF79-4DBF-8345-D4C3521C17A8}" type="slidenum">
              <a:rPr lang="sv-SE" smtClean="0"/>
              <a:pPr>
                <a:defRPr/>
              </a:pPr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024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Upphovsrättslag och Patentlag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Ändringar i upphovsrättslagen (RP 181/2014) trädde i kraft den 1 juni 2015</a:t>
            </a:r>
          </a:p>
          <a:p>
            <a:pPr lvl="1"/>
            <a:r>
              <a:rPr lang="sv-SE" dirty="0" smtClean="0"/>
              <a:t>Jämkning av avtalsvillkor gällande överlåtelse av rättigheter</a:t>
            </a:r>
          </a:p>
          <a:p>
            <a:pPr lvl="1"/>
            <a:r>
              <a:rPr lang="sv-SE" dirty="0" smtClean="0"/>
              <a:t>Avtalslicens gällande tjänster där tv-program kan lagras på nätet</a:t>
            </a:r>
          </a:p>
          <a:p>
            <a:pPr lvl="1"/>
            <a:r>
              <a:rPr lang="sv-SE" dirty="0" smtClean="0"/>
              <a:t>Föreläggande om avspärrning</a:t>
            </a:r>
          </a:p>
          <a:p>
            <a:pPr lvl="2"/>
            <a:r>
              <a:rPr lang="sv-SE" dirty="0" smtClean="0"/>
              <a:t>Domstolen kan med hot om böter förelägga att teleföretags förmedlare skall förhindra tillgängliggörande </a:t>
            </a:r>
            <a:r>
              <a:rPr lang="sv-SE" dirty="0"/>
              <a:t>för </a:t>
            </a:r>
            <a:r>
              <a:rPr lang="sv-SE" dirty="0" smtClean="0"/>
              <a:t>allmänheten av material som påstås kränka upphovsrätten </a:t>
            </a:r>
          </a:p>
          <a:p>
            <a:pPr lvl="1"/>
            <a:r>
              <a:rPr lang="sv-SE" dirty="0" smtClean="0"/>
              <a:t>Ändringar till patentlag som förutsatts av europeiska patentsystemet, dessa träder i kraft vid en tidpunkt som bestäms genom förordning (när minst 13 medlemsstater har ratificerat avtalet) (RP 45/2015)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FINLAND 06/2016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Åsa Krook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62E98F-BF79-4DBF-8345-D4C3521C17A8}" type="slidenum">
              <a:rPr lang="sv-SE" smtClean="0"/>
              <a:pPr>
                <a:defRPr/>
              </a:pPr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72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dirty="0" smtClean="0"/>
              <a:t>Informationssamhällsbalk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Informationssamhällsbalken (917/2014) trädde i kraft den 1 januari 2015</a:t>
            </a:r>
          </a:p>
          <a:p>
            <a:pPr lvl="1"/>
            <a:r>
              <a:rPr lang="sv-SE" dirty="0" smtClean="0"/>
              <a:t>I lagen har samlats centrala bestämmelser gällande elektronisk kommunikation</a:t>
            </a:r>
          </a:p>
          <a:p>
            <a:pPr lvl="2"/>
            <a:r>
              <a:rPr lang="sv-SE" dirty="0" smtClean="0"/>
              <a:t>Regleringens tydliggörande samt radering av överlappningar</a:t>
            </a:r>
          </a:p>
          <a:p>
            <a:pPr lvl="1"/>
            <a:r>
              <a:rPr lang="sv-SE" dirty="0" smtClean="0"/>
              <a:t>Syftet är att…</a:t>
            </a:r>
          </a:p>
          <a:p>
            <a:pPr lvl="2"/>
            <a:r>
              <a:rPr lang="sv-SE" dirty="0"/>
              <a:t>F</a:t>
            </a:r>
            <a:r>
              <a:rPr lang="sv-SE" dirty="0" smtClean="0"/>
              <a:t>rämja utbudet och användningen av elektroniska kommunikationstjänster samt att säkerställa att kommunikationsnät och kommunikationstjänster på skäliga villkor finns tillgängliga för alla i hela landet</a:t>
            </a:r>
          </a:p>
          <a:p>
            <a:pPr lvl="2"/>
            <a:r>
              <a:rPr lang="sv-SE" dirty="0"/>
              <a:t>T</a:t>
            </a:r>
            <a:r>
              <a:rPr lang="sv-SE" dirty="0" smtClean="0"/>
              <a:t>rygga en effektiv och störningsfri användning av radiofrekvenser samt att främja konkurrensen och säkerställa att kommunikationsnäten och kommunikations-tjänsterna är tekniskt utvecklade, håller god kvalitet, är driftsäkra och trygga samt har förmånliga priser</a:t>
            </a:r>
          </a:p>
          <a:p>
            <a:pPr lvl="2"/>
            <a:r>
              <a:rPr lang="sv-SE" dirty="0"/>
              <a:t>T</a:t>
            </a:r>
            <a:r>
              <a:rPr lang="sv-SE" dirty="0" smtClean="0"/>
              <a:t>rygga sekretess kring elektronisk kommunikation och värna om integritetsskyddet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FINLAND 06/2016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Åsa Krook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62E98F-BF79-4DBF-8345-D4C3521C17A8}" type="slidenum">
              <a:rPr lang="sv-SE" smtClean="0"/>
              <a:pPr>
                <a:defRPr/>
              </a:pPr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2279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dirty="0" smtClean="0"/>
              <a:t>Informationssamhällsbalk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Nya regler om domännamn träder i kraft den 5 september 2016</a:t>
            </a:r>
          </a:p>
          <a:p>
            <a:pPr lvl="1"/>
            <a:r>
              <a:rPr lang="sv-SE" dirty="0" smtClean="0"/>
              <a:t>Vad förändras?</a:t>
            </a:r>
          </a:p>
          <a:p>
            <a:pPr lvl="2"/>
            <a:r>
              <a:rPr lang="sv-SE" dirty="0" smtClean="0"/>
              <a:t>Varje domännamnsanvändare måste ha en </a:t>
            </a:r>
            <a:r>
              <a:rPr lang="sv-SE" dirty="0" err="1" smtClean="0"/>
              <a:t>registrar</a:t>
            </a:r>
            <a:endParaRPr lang="sv-SE" dirty="0" smtClean="0"/>
          </a:p>
          <a:p>
            <a:pPr lvl="2"/>
            <a:r>
              <a:rPr lang="sv-SE" dirty="0" err="1" smtClean="0"/>
              <a:t>Registrarerna</a:t>
            </a:r>
            <a:r>
              <a:rPr lang="sv-SE" dirty="0" smtClean="0"/>
              <a:t> tillhandahåller alla tjänster för fi-domännamn: ansökan, förnyande, överföring, byte av </a:t>
            </a:r>
            <a:r>
              <a:rPr lang="sv-SE" dirty="0" err="1" smtClean="0"/>
              <a:t>registrar</a:t>
            </a:r>
            <a:r>
              <a:rPr lang="sv-SE" dirty="0" smtClean="0"/>
              <a:t>, uppsägning och uppdatering av domännamnsanvändarens kontaktuppgifter</a:t>
            </a:r>
          </a:p>
          <a:p>
            <a:pPr lvl="2"/>
            <a:r>
              <a:rPr lang="sv-SE" dirty="0" smtClean="0"/>
              <a:t>De nuvarande begränsningarna för hemort och ålder slopas</a:t>
            </a:r>
          </a:p>
          <a:p>
            <a:pPr lvl="3"/>
            <a:r>
              <a:rPr lang="sv-SE" dirty="0" smtClean="0"/>
              <a:t>Vem som helst kan vara innehavare av fi-domännamn</a:t>
            </a:r>
          </a:p>
          <a:p>
            <a:pPr lvl="3"/>
            <a:r>
              <a:rPr lang="sv-SE" dirty="0" smtClean="0"/>
              <a:t>Utländska företag, organisationer och privatpersoner kan få fi-domännamn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FINLAND 06/2016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Åsa Krook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62E98F-BF79-4DBF-8345-D4C3521C17A8}" type="slidenum">
              <a:rPr lang="sv-SE" smtClean="0"/>
              <a:pPr>
                <a:defRPr/>
              </a:pPr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040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dirty="0" smtClean="0"/>
              <a:t>Implementering av tobaksdirektivet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Regeringens proposition (15/2016) till riksdagen med förslag till tobakslag samt vissa lagar som har samband med den given 25.2.2016</a:t>
            </a:r>
          </a:p>
          <a:p>
            <a:pPr lvl="1"/>
            <a:r>
              <a:rPr lang="sv-SE" dirty="0" smtClean="0"/>
              <a:t>Lagen skulle träda i kraft 20.5.2016, men propositionen ännu för behandling i riksdagen</a:t>
            </a:r>
          </a:p>
          <a:p>
            <a:pPr lvl="1"/>
            <a:r>
              <a:rPr lang="sv-SE" dirty="0" smtClean="0"/>
              <a:t>Förslag om utvidgande av förbud mot framläggning av tobaksprodukter och dess varumärken så att förbudet skulle även gälla tobakssurrogat, elektroniska cigaretter och nikotinvätskor</a:t>
            </a:r>
          </a:p>
          <a:p>
            <a:pPr lvl="1"/>
            <a:r>
              <a:rPr lang="sv-SE" dirty="0" smtClean="0"/>
              <a:t>Harmonisering av tobaksförpackning (</a:t>
            </a:r>
            <a:r>
              <a:rPr lang="sv-SE" i="1" dirty="0" err="1" smtClean="0"/>
              <a:t>plain</a:t>
            </a:r>
            <a:r>
              <a:rPr lang="sv-SE" i="1" dirty="0" smtClean="0"/>
              <a:t> </a:t>
            </a:r>
            <a:r>
              <a:rPr lang="sv-SE" i="1" dirty="0" err="1" smtClean="0"/>
              <a:t>packaging</a:t>
            </a:r>
            <a:r>
              <a:rPr lang="sv-SE" dirty="0" smtClean="0"/>
              <a:t>) inkluderades inte i regerings propositionen</a:t>
            </a:r>
          </a:p>
          <a:p>
            <a:pPr lvl="2"/>
            <a:r>
              <a:rPr lang="sv-SE" sz="1400" dirty="0" smtClean="0"/>
              <a:t>I regerings propositionen har man vädjat som orsak till den stränga tidtabellen för implementering av tobaksdirektivet, varför tillräcklig föreberedelse av saken inte varit möjlig i detta samband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FINLAND 06/2016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Åsa Krook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62E98F-BF79-4DBF-8345-D4C3521C17A8}" type="slidenum">
              <a:rPr lang="sv-SE" smtClean="0"/>
              <a:pPr>
                <a:defRPr/>
              </a:pPr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820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renius">
  <a:themeElements>
    <a:clrScheme name="borenius">
      <a:dk1>
        <a:sysClr val="windowText" lastClr="000000"/>
      </a:dk1>
      <a:lt1>
        <a:sysClr val="window" lastClr="FFFFFF"/>
      </a:lt1>
      <a:dk2>
        <a:srgbClr val="787878"/>
      </a:dk2>
      <a:lt2>
        <a:srgbClr val="FFFFFF"/>
      </a:lt2>
      <a:accent1>
        <a:srgbClr val="787878"/>
      </a:accent1>
      <a:accent2>
        <a:srgbClr val="C8C8C8"/>
      </a:accent2>
      <a:accent3>
        <a:srgbClr val="D7142D"/>
      </a:accent3>
      <a:accent4>
        <a:srgbClr val="BE4B5A"/>
      </a:accent4>
      <a:accent5>
        <a:srgbClr val="000000"/>
      </a:accent5>
      <a:accent6>
        <a:srgbClr val="5A5A5A"/>
      </a:accent6>
      <a:hlink>
        <a:srgbClr val="D7142D"/>
      </a:hlink>
      <a:folHlink>
        <a:srgbClr val="787878"/>
      </a:folHlink>
    </a:clrScheme>
    <a:fontScheme name="Borenius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rgbClr val="61655C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41275"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1464</Words>
  <Application>Microsoft Office PowerPoint</Application>
  <PresentationFormat>On-screen Show (16:9)</PresentationFormat>
  <Paragraphs>213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borenius</vt:lpstr>
      <vt:lpstr>PowerPoint Presentation</vt:lpstr>
      <vt:lpstr>Rättsutvecklingen FINLAND 2014–2016 </vt:lpstr>
      <vt:lpstr>ALLMÄNT</vt:lpstr>
      <vt:lpstr>LAGÄNDRINGAR</vt:lpstr>
      <vt:lpstr>varumärkeslag</vt:lpstr>
      <vt:lpstr>Upphovsrättslag och Patentlag</vt:lpstr>
      <vt:lpstr>Informationssamhällsbalk</vt:lpstr>
      <vt:lpstr>Informationssamhällsbalk</vt:lpstr>
      <vt:lpstr>Implementering av tobaksdirektivet</vt:lpstr>
      <vt:lpstr>Rättspraxis</vt:lpstr>
      <vt:lpstr>HD:2016:16 verkkokauppa.com Varumärke - Skydd för väl känt varumärke</vt:lpstr>
      <vt:lpstr>HD:2016:16 verkkokauppa.com Varumärke - Skydd för väl känt varumärke</vt:lpstr>
      <vt:lpstr>HD:2016:16 verkkokauppa.com Varumärke - Skydd för väl känt varumärke</vt:lpstr>
      <vt:lpstr>HD:2016:16 verkkokauppa.com Varumärke - Skydd för väl känt varumärke</vt:lpstr>
      <vt:lpstr>HD:2016:16 verkkokauppa.com Varumärke - Skydd för väl känt varumärke</vt:lpstr>
      <vt:lpstr>HD:2016:16 verkkokauppa.com Varumärke - Skydd för väl känt varumärke</vt:lpstr>
      <vt:lpstr>HD:2016:16 verkkokauppa.com Varumärke - Skydd för väl känt varumärke</vt:lpstr>
      <vt:lpstr>HD:2016:16 verkkokauppa.com Varumärke - Skydd för väl känt varumärke</vt:lpstr>
      <vt:lpstr>HD 2015:51 KRKA  &gt; MERCK Rättegångsförfarande - Preklusion - Bevisning - Patent - Bevisbörda</vt:lpstr>
      <vt:lpstr>HD 2015:51 KRKA  &gt; MERCK Rättegångsförfarande - Preklusion - Bevisning - Patent - Bevisbörda </vt:lpstr>
      <vt:lpstr>CONTACT INFORMATION</vt:lpstr>
      <vt:lpstr>CONTACT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