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  <p15:guide id="3" pos="5472">
          <p15:clr>
            <a:srgbClr val="A4A3A4"/>
          </p15:clr>
        </p15:guide>
        <p15:guide id="4" pos="1008">
          <p15:clr>
            <a:srgbClr val="A4A3A4"/>
          </p15:clr>
        </p15:guide>
        <p15:guide id="5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1363" y="31"/>
      </p:cViewPr>
      <p:guideLst>
        <p:guide orient="horz" pos="2160"/>
        <p:guide pos="672"/>
        <p:guide pos="5472"/>
        <p:guide pos="1008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BDE4E9-687B-884C-98C9-D7F276650EBE}" type="datetime1">
              <a:rPr lang="nb-NO"/>
              <a:pPr>
                <a:defRPr/>
              </a:pPr>
              <a:t>11.06.2016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CE5865-B671-CD45-BF9A-815CD76A2034}" type="slidenum">
              <a:rPr lang="nb-NO"/>
              <a:pPr>
                <a:defRPr/>
              </a:pPr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68876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61B4E73-FC7A-B147-9C56-A0BA994E0398}" type="datetime1">
              <a:rPr lang="nb-NO"/>
              <a:pPr>
                <a:defRPr/>
              </a:pPr>
              <a:t>11.06.2016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E7A334-D10E-6048-8571-6FAAE9458212}" type="slidenum">
              <a:rPr lang="nb-NO"/>
              <a:pPr>
                <a:defRPr/>
              </a:pPr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45853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7387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2728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7884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5687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7986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0553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0" dirty="0"/>
          </a:p>
        </p:txBody>
      </p:sp>
    </p:spTree>
    <p:extLst>
      <p:ext uri="{BB962C8B-B14F-4D97-AF65-F5344CB8AC3E}">
        <p14:creationId xmlns:p14="http://schemas.microsoft.com/office/powerpoint/2010/main" val="1534083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490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362200"/>
            <a:ext cx="7315200" cy="685800"/>
          </a:xfrm>
        </p:spPr>
        <p:txBody>
          <a:bodyPr anchor="b"/>
          <a:lstStyle>
            <a:lvl1pPr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048000"/>
            <a:ext cx="7315200" cy="1752600"/>
          </a:xfrm>
        </p:spPr>
        <p:txBody>
          <a:bodyPr/>
          <a:lstStyle>
            <a:lvl1pPr marL="0" indent="0">
              <a:buFontTx/>
              <a:buNone/>
              <a:defRPr sz="3000" b="1" i="0" baseline="0">
                <a:latin typeface="Arial"/>
                <a:cs typeface="Arial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838200"/>
            <a:ext cx="19240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6197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8382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696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B0D649-C028-FD44-90A5-7F91D63C8505}" type="slidenum">
              <a:rPr lang="nb-NO"/>
              <a:pPr>
                <a:defRPr/>
              </a:pPr>
              <a:t>‹nr.›</a:t>
            </a:fld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AE2F91-3C4D-B346-A76C-CE127FC78A83}" type="datetime1">
              <a:rPr lang="nb-NO"/>
              <a:pPr>
                <a:defRPr/>
              </a:pPr>
              <a:t>11.06.2016</a:t>
            </a:fld>
            <a:endParaRPr lang="nb-NO" dirty="0"/>
          </a:p>
        </p:txBody>
      </p:sp>
      <p:pic>
        <p:nvPicPr>
          <p:cNvPr id="12" name="Picture 11" descr="JUS_IFP_A_ENG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" y="228600"/>
            <a:ext cx="2889278" cy="3495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ctrTitle" sz="quarter"/>
          </p:nvPr>
        </p:nvSpPr>
        <p:spPr>
          <a:xfrm>
            <a:off x="1547664" y="3861048"/>
            <a:ext cx="7315200" cy="685800"/>
          </a:xfrm>
        </p:spPr>
        <p:txBody>
          <a:bodyPr/>
          <a:lstStyle/>
          <a:p>
            <a:r>
              <a:rPr lang="nb-NO" sz="3200" dirty="0">
                <a:latin typeface="Arial" charset="0"/>
                <a:ea typeface="Arial" charset="0"/>
                <a:cs typeface="Arial" charset="0"/>
              </a:rPr>
              <a:t>Non-</a:t>
            </a:r>
            <a:r>
              <a:rPr lang="nb-NO" sz="3200" dirty="0" err="1">
                <a:latin typeface="Arial" charset="0"/>
                <a:ea typeface="Arial" charset="0"/>
                <a:cs typeface="Arial" charset="0"/>
              </a:rPr>
              <a:t>competiton</a:t>
            </a:r>
            <a:r>
              <a:rPr lang="nb-NO" sz="3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b-NO" sz="3200" dirty="0" err="1">
                <a:latin typeface="Arial" charset="0"/>
                <a:ea typeface="Arial" charset="0"/>
                <a:cs typeface="Arial" charset="0"/>
              </a:rPr>
              <a:t>clauses</a:t>
            </a:r>
            <a:r>
              <a:rPr lang="nb-NO" sz="32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nb-NO" sz="3200" dirty="0" err="1">
                <a:latin typeface="Arial" charset="0"/>
                <a:ea typeface="Arial" charset="0"/>
                <a:cs typeface="Arial" charset="0"/>
              </a:rPr>
              <a:t>employment</a:t>
            </a:r>
            <a:r>
              <a:rPr lang="nb-NO" sz="3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b-NO" sz="3200" dirty="0" err="1">
                <a:latin typeface="Arial" charset="0"/>
                <a:ea typeface="Arial" charset="0"/>
                <a:cs typeface="Arial" charset="0"/>
              </a:rPr>
              <a:t>contracts</a:t>
            </a:r>
            <a:r>
              <a:rPr lang="nb-NO" sz="3200" dirty="0">
                <a:latin typeface="Arial" charset="0"/>
                <a:ea typeface="Arial" charset="0"/>
                <a:cs typeface="Arial" charset="0"/>
              </a:rPr>
              <a:t> under Norwegian </a:t>
            </a:r>
            <a:r>
              <a:rPr lang="nb-NO" sz="3200" dirty="0" err="1">
                <a:latin typeface="Arial" charset="0"/>
                <a:ea typeface="Arial" charset="0"/>
                <a:cs typeface="Arial" charset="0"/>
              </a:rPr>
              <a:t>law</a:t>
            </a:r>
            <a:endParaRPr lang="nb-NO" sz="3200" dirty="0"/>
          </a:p>
        </p:txBody>
      </p:sp>
      <p:sp>
        <p:nvSpPr>
          <p:cNvPr id="15363" name="Subtitle 6"/>
          <p:cNvSpPr>
            <a:spLocks noGrp="1"/>
          </p:cNvSpPr>
          <p:nvPr>
            <p:ph type="subTitle" sz="quarter" idx="1"/>
          </p:nvPr>
        </p:nvSpPr>
        <p:spPr>
          <a:xfrm>
            <a:off x="1691680" y="4653136"/>
            <a:ext cx="5724872" cy="525016"/>
          </a:xfrm>
        </p:spPr>
        <p:txBody>
          <a:bodyPr/>
          <a:lstStyle/>
          <a:p>
            <a:pPr algn="ctr" eaLnBrk="1" hangingPunct="1"/>
            <a:r>
              <a:rPr lang="nb-NO" sz="1600" dirty="0">
                <a:latin typeface="Arial" charset="0"/>
                <a:ea typeface="Arial" charset="0"/>
                <a:cs typeface="Arial" charset="0"/>
              </a:rPr>
              <a:t>Harald Irgens-Jensen, </a:t>
            </a:r>
            <a:r>
              <a:rPr lang="nb-NO" sz="1600" dirty="0" err="1">
                <a:latin typeface="Arial" charset="0"/>
                <a:ea typeface="Arial" charset="0"/>
                <a:cs typeface="Arial" charset="0"/>
              </a:rPr>
              <a:t>University</a:t>
            </a:r>
            <a:r>
              <a:rPr lang="nb-NO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nb-NO" sz="1600" dirty="0" err="1">
                <a:latin typeface="Arial" charset="0"/>
                <a:ea typeface="Arial" charset="0"/>
                <a:cs typeface="Arial" charset="0"/>
              </a:rPr>
              <a:t>of</a:t>
            </a:r>
            <a:r>
              <a:rPr lang="nb-NO" sz="1600" dirty="0">
                <a:latin typeface="Arial" charset="0"/>
                <a:ea typeface="Arial" charset="0"/>
                <a:cs typeface="Arial" charset="0"/>
              </a:rPr>
              <a:t> Oslo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/>
              <a:t>New </a:t>
            </a:r>
            <a:r>
              <a:rPr lang="nb-NO" sz="2800" dirty="0" err="1"/>
              <a:t>rules</a:t>
            </a:r>
            <a:r>
              <a:rPr lang="nb-NO" sz="2800" dirty="0"/>
              <a:t> in the </a:t>
            </a:r>
            <a:r>
              <a:rPr lang="nb-NO" sz="2800" dirty="0" err="1"/>
              <a:t>Working</a:t>
            </a:r>
            <a:r>
              <a:rPr lang="nb-NO" sz="2800" dirty="0"/>
              <a:t> </a:t>
            </a:r>
            <a:r>
              <a:rPr lang="nb-NO" sz="2800" dirty="0" err="1"/>
              <a:t>Enviornment</a:t>
            </a:r>
            <a:r>
              <a:rPr lang="nb-NO" sz="2800" dirty="0"/>
              <a:t> </a:t>
            </a:r>
            <a:r>
              <a:rPr lang="nb-NO" sz="2800" dirty="0" err="1"/>
              <a:t>Act</a:t>
            </a:r>
            <a:r>
              <a:rPr lang="nb-NO" sz="2800" dirty="0"/>
              <a:t> («arbeidsmiljøloven») Chapter 14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4085456" cy="4114800"/>
          </a:xfrm>
        </p:spPr>
        <p:txBody>
          <a:bodyPr/>
          <a:lstStyle/>
          <a:p>
            <a:r>
              <a:rPr lang="nb-NO" sz="2400" dirty="0" err="1"/>
              <a:t>Enacted</a:t>
            </a:r>
            <a:r>
              <a:rPr lang="nb-NO" sz="2400" dirty="0"/>
              <a:t> 18 </a:t>
            </a:r>
            <a:r>
              <a:rPr lang="nb-NO" sz="2400" dirty="0" err="1"/>
              <a:t>Dec</a:t>
            </a:r>
            <a:r>
              <a:rPr lang="nb-NO" sz="2400" dirty="0"/>
              <a:t> 2015</a:t>
            </a:r>
          </a:p>
          <a:p>
            <a:r>
              <a:rPr lang="nb-NO" sz="2400" dirty="0" err="1"/>
              <a:t>Amending</a:t>
            </a:r>
            <a:r>
              <a:rPr lang="nb-NO" sz="2400" dirty="0"/>
              <a:t> the former </a:t>
            </a:r>
            <a:r>
              <a:rPr lang="nb-NO" sz="2400" dirty="0" err="1"/>
              <a:t>regulation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non-</a:t>
            </a:r>
            <a:r>
              <a:rPr lang="nb-NO" sz="2400" dirty="0" err="1"/>
              <a:t>compete</a:t>
            </a:r>
            <a:r>
              <a:rPr lang="nb-NO" sz="2400" dirty="0"/>
              <a:t> </a:t>
            </a:r>
            <a:r>
              <a:rPr lang="nb-NO" sz="2400" dirty="0" err="1"/>
              <a:t>clauses</a:t>
            </a:r>
            <a:r>
              <a:rPr lang="nb-NO" sz="2400" dirty="0"/>
              <a:t> in Sec 38 </a:t>
            </a:r>
            <a:r>
              <a:rPr lang="nb-NO" sz="2400" dirty="0" err="1"/>
              <a:t>of</a:t>
            </a:r>
            <a:r>
              <a:rPr lang="nb-NO" sz="2400" dirty="0"/>
              <a:t> the 1918 Agreements </a:t>
            </a:r>
            <a:r>
              <a:rPr lang="nb-NO" sz="2400" dirty="0" err="1"/>
              <a:t>Act</a:t>
            </a:r>
            <a:r>
              <a:rPr lang="nb-NO" sz="2400" dirty="0"/>
              <a:t> («avtaleloven»)</a:t>
            </a:r>
          </a:p>
          <a:p>
            <a:r>
              <a:rPr lang="nb-NO" sz="2400" dirty="0" err="1"/>
              <a:t>Explicit</a:t>
            </a:r>
            <a:r>
              <a:rPr lang="nb-NO" sz="2400" dirty="0"/>
              <a:t> </a:t>
            </a:r>
            <a:r>
              <a:rPr lang="nb-NO" sz="2400" dirty="0" err="1"/>
              <a:t>regulation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non-</a:t>
            </a:r>
            <a:r>
              <a:rPr lang="nb-NO" sz="2400" dirty="0" err="1"/>
              <a:t>solicit</a:t>
            </a:r>
            <a:r>
              <a:rPr lang="nb-NO" sz="2400" dirty="0"/>
              <a:t> and non-</a:t>
            </a:r>
            <a:r>
              <a:rPr lang="nb-NO" sz="2400" dirty="0" err="1"/>
              <a:t>recruitment</a:t>
            </a:r>
            <a:r>
              <a:rPr lang="nb-NO" sz="2400" dirty="0"/>
              <a:t> </a:t>
            </a:r>
            <a:r>
              <a:rPr lang="nb-NO" sz="2400" dirty="0" err="1"/>
              <a:t>clauses</a:t>
            </a:r>
            <a:endParaRPr lang="nb-NO" sz="24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975" y="3052762"/>
            <a:ext cx="1809750" cy="1971675"/>
          </a:xfrm>
        </p:spPr>
      </p:pic>
    </p:spTree>
    <p:extLst>
      <p:ext uri="{BB962C8B-B14F-4D97-AF65-F5344CB8AC3E}">
        <p14:creationId xmlns:p14="http://schemas.microsoft.com/office/powerpoint/2010/main" val="195033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Considerations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4517504" cy="4114800"/>
          </a:xfrm>
        </p:spPr>
        <p:txBody>
          <a:bodyPr/>
          <a:lstStyle/>
          <a:p>
            <a:r>
              <a:rPr lang="nb-NO" sz="2000" dirty="0"/>
              <a:t>The </a:t>
            </a:r>
            <a:r>
              <a:rPr lang="nb-NO" sz="2000" dirty="0" err="1"/>
              <a:t>interest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the </a:t>
            </a:r>
            <a:r>
              <a:rPr lang="nb-NO" sz="2000" dirty="0" err="1"/>
              <a:t>employer</a:t>
            </a:r>
            <a:r>
              <a:rPr lang="nb-NO" sz="2000" dirty="0"/>
              <a:t> in </a:t>
            </a:r>
            <a:r>
              <a:rPr lang="nb-NO" sz="2000" dirty="0" err="1"/>
              <a:t>preserving</a:t>
            </a:r>
            <a:r>
              <a:rPr lang="nb-NO" sz="2000" dirty="0"/>
              <a:t> a </a:t>
            </a:r>
            <a:r>
              <a:rPr lang="nb-NO" sz="2000" dirty="0" err="1"/>
              <a:t>competitive</a:t>
            </a:r>
            <a:r>
              <a:rPr lang="nb-NO" sz="2000" dirty="0"/>
              <a:t> </a:t>
            </a:r>
            <a:r>
              <a:rPr lang="nb-NO" sz="2000" dirty="0" err="1"/>
              <a:t>advantage</a:t>
            </a:r>
            <a:r>
              <a:rPr lang="nb-NO" sz="2000" dirty="0"/>
              <a:t> (</a:t>
            </a:r>
            <a:r>
              <a:rPr lang="nb-NO" sz="2000" dirty="0" err="1"/>
              <a:t>especially</a:t>
            </a:r>
            <a:r>
              <a:rPr lang="nb-NO" sz="2000" dirty="0"/>
              <a:t> in </a:t>
            </a:r>
            <a:r>
              <a:rPr lang="nb-NO" sz="2000" dirty="0" err="1"/>
              <a:t>relation</a:t>
            </a:r>
            <a:r>
              <a:rPr lang="nb-NO" sz="2000" dirty="0"/>
              <a:t> to trade </a:t>
            </a:r>
            <a:r>
              <a:rPr lang="nb-NO" sz="2000" dirty="0" err="1"/>
              <a:t>secrets</a:t>
            </a:r>
            <a:r>
              <a:rPr lang="nb-NO" sz="2000" dirty="0"/>
              <a:t> and </a:t>
            </a:r>
            <a:r>
              <a:rPr lang="nb-NO" sz="2000" dirty="0" err="1"/>
              <a:t>know</a:t>
            </a:r>
            <a:r>
              <a:rPr lang="nb-NO" sz="2000" dirty="0"/>
              <a:t> </a:t>
            </a:r>
            <a:r>
              <a:rPr lang="nb-NO" sz="2000" dirty="0" err="1"/>
              <a:t>how</a:t>
            </a:r>
            <a:r>
              <a:rPr lang="nb-NO" sz="2000" dirty="0"/>
              <a:t>)</a:t>
            </a:r>
          </a:p>
          <a:p>
            <a:r>
              <a:rPr lang="nb-NO" sz="2000" dirty="0" err="1"/>
              <a:t>Interest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society</a:t>
            </a:r>
            <a:r>
              <a:rPr lang="nb-NO" sz="2000" dirty="0"/>
              <a:t> in </a:t>
            </a:r>
            <a:r>
              <a:rPr lang="nb-NO" sz="2000" dirty="0" err="1"/>
              <a:t>securing</a:t>
            </a:r>
            <a:r>
              <a:rPr lang="nb-NO" sz="2000" dirty="0"/>
              <a:t> </a:t>
            </a:r>
            <a:r>
              <a:rPr lang="nb-NO" sz="2000" dirty="0" err="1"/>
              <a:t>investments</a:t>
            </a:r>
            <a:r>
              <a:rPr lang="nb-NO" sz="2000" dirty="0"/>
              <a:t> in </a:t>
            </a:r>
            <a:r>
              <a:rPr lang="nb-NO" sz="2000" dirty="0" err="1"/>
              <a:t>innovation</a:t>
            </a:r>
            <a:endParaRPr lang="nb-NO" sz="2000" dirty="0"/>
          </a:p>
          <a:p>
            <a:r>
              <a:rPr lang="nb-NO" sz="2000" dirty="0"/>
              <a:t>The </a:t>
            </a:r>
            <a:r>
              <a:rPr lang="nb-NO" sz="2000" dirty="0" err="1"/>
              <a:t>need</a:t>
            </a:r>
            <a:r>
              <a:rPr lang="nb-NO" sz="2000" dirty="0"/>
              <a:t> for </a:t>
            </a:r>
            <a:r>
              <a:rPr lang="nb-NO" sz="2000" dirty="0" err="1"/>
              <a:t>labour</a:t>
            </a:r>
            <a:r>
              <a:rPr lang="nb-NO" sz="2000" dirty="0"/>
              <a:t> </a:t>
            </a:r>
            <a:r>
              <a:rPr lang="nb-NO" sz="2000" dirty="0" err="1"/>
              <a:t>mobility</a:t>
            </a:r>
            <a:r>
              <a:rPr lang="nb-NO" sz="2000" dirty="0"/>
              <a:t> (for </a:t>
            </a:r>
            <a:r>
              <a:rPr lang="nb-NO" sz="2000" dirty="0" err="1"/>
              <a:t>both</a:t>
            </a:r>
            <a:r>
              <a:rPr lang="nb-NO" sz="2000" dirty="0"/>
              <a:t> </a:t>
            </a:r>
            <a:r>
              <a:rPr lang="nb-NO" sz="2000" dirty="0" err="1"/>
              <a:t>individual</a:t>
            </a:r>
            <a:r>
              <a:rPr lang="nb-NO" sz="2000" dirty="0"/>
              <a:t> and </a:t>
            </a:r>
            <a:r>
              <a:rPr lang="nb-NO" sz="2000" dirty="0" err="1"/>
              <a:t>society</a:t>
            </a:r>
            <a:r>
              <a:rPr lang="nb-NO" sz="2000" dirty="0"/>
              <a:t>)</a:t>
            </a:r>
          </a:p>
          <a:p>
            <a:r>
              <a:rPr lang="nb-NO" sz="2000" dirty="0"/>
              <a:t>More </a:t>
            </a:r>
            <a:r>
              <a:rPr lang="nb-NO" sz="2000" dirty="0" err="1"/>
              <a:t>predictable</a:t>
            </a:r>
            <a:r>
              <a:rPr lang="nb-NO" sz="2000" dirty="0"/>
              <a:t> </a:t>
            </a:r>
            <a:r>
              <a:rPr lang="nb-NO" sz="2000" dirty="0" err="1"/>
              <a:t>than</a:t>
            </a:r>
            <a:r>
              <a:rPr lang="nb-NO" sz="2000" dirty="0"/>
              <a:t> the </a:t>
            </a:r>
            <a:r>
              <a:rPr lang="nb-NO" sz="2000" dirty="0" err="1"/>
              <a:t>old</a:t>
            </a:r>
            <a:r>
              <a:rPr lang="nb-NO" sz="2000" dirty="0"/>
              <a:t> § 38</a:t>
            </a:r>
          </a:p>
          <a:p>
            <a:r>
              <a:rPr lang="nb-NO" sz="2000" dirty="0" err="1"/>
              <a:t>Prevent</a:t>
            </a:r>
            <a:r>
              <a:rPr lang="nb-NO" sz="2000" dirty="0"/>
              <a:t> </a:t>
            </a:r>
            <a:r>
              <a:rPr lang="nb-NO" sz="2000" dirty="0" err="1"/>
              <a:t>that</a:t>
            </a:r>
            <a:r>
              <a:rPr lang="nb-NO" sz="2000" dirty="0"/>
              <a:t> non </a:t>
            </a:r>
            <a:r>
              <a:rPr lang="nb-NO" sz="2000" dirty="0" err="1"/>
              <a:t>compete-clauses</a:t>
            </a:r>
            <a:r>
              <a:rPr lang="nb-NO" sz="2000" dirty="0"/>
              <a:t> </a:t>
            </a:r>
            <a:r>
              <a:rPr lang="nb-NO" sz="2000" dirty="0" err="1"/>
              <a:t>become</a:t>
            </a:r>
            <a:r>
              <a:rPr lang="nb-NO" sz="2000" dirty="0"/>
              <a:t> «standard»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110" y="2060848"/>
            <a:ext cx="3298339" cy="2592288"/>
          </a:xfrm>
        </p:spPr>
      </p:pic>
      <p:sp>
        <p:nvSpPr>
          <p:cNvPr id="6" name="Rectangle 5"/>
          <p:cNvSpPr/>
          <p:nvPr/>
        </p:nvSpPr>
        <p:spPr bwMode="auto">
          <a:xfrm>
            <a:off x="5580112" y="4756027"/>
            <a:ext cx="302433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Dominique</a:t>
            </a:r>
            <a:r>
              <a:rPr kumimoji="0" lang="nb-NO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 </a:t>
            </a:r>
            <a:r>
              <a:rPr kumimoji="0" lang="nb-NO" sz="11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Doncre</a:t>
            </a:r>
            <a:r>
              <a:rPr kumimoji="0" lang="nb-NO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: </a:t>
            </a:r>
            <a:r>
              <a:rPr lang="nb-NO" sz="1100" i="1" dirty="0" err="1"/>
              <a:t>Idleness</a:t>
            </a:r>
            <a:r>
              <a:rPr kumimoji="0" lang="nb-NO" sz="11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 </a:t>
            </a:r>
            <a:r>
              <a:rPr kumimoji="0" lang="nb-NO" sz="1100" b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(1818)</a:t>
            </a:r>
            <a:endParaRPr kumimoji="0" 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4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nb-NO" dirty="0" err="1"/>
              <a:t>Avtl</a:t>
            </a:r>
            <a:r>
              <a:rPr lang="nb-NO" dirty="0"/>
              <a:t>. § 38 v. </a:t>
            </a:r>
            <a:r>
              <a:rPr lang="nb-NO" dirty="0" err="1"/>
              <a:t>aml</a:t>
            </a:r>
            <a:r>
              <a:rPr lang="nb-NO" dirty="0"/>
              <a:t>. </a:t>
            </a:r>
            <a:r>
              <a:rPr lang="nb-NO" dirty="0" err="1"/>
              <a:t>Ch</a:t>
            </a:r>
            <a:r>
              <a:rPr lang="nb-NO" dirty="0"/>
              <a:t>. 14 A – </a:t>
            </a:r>
            <a:r>
              <a:rPr lang="nb-NO" dirty="0" err="1"/>
              <a:t>key</a:t>
            </a:r>
            <a:r>
              <a:rPr lang="nb-NO" dirty="0"/>
              <a:t> </a:t>
            </a:r>
            <a:r>
              <a:rPr lang="nb-NO" dirty="0" err="1"/>
              <a:t>issues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/>
              <a:t>Avtl</a:t>
            </a:r>
            <a:r>
              <a:rPr lang="nb-NO" dirty="0"/>
              <a:t>. § 38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sz="2000" i="1" dirty="0"/>
              <a:t>«forpliktelsen </a:t>
            </a:r>
            <a:r>
              <a:rPr lang="nb-NO" sz="2000" dirty="0"/>
              <a:t>[er] </a:t>
            </a:r>
            <a:r>
              <a:rPr lang="nb-NO" sz="2000" i="1" dirty="0"/>
              <a:t>ikke bindende i den utstrekning den urimelig innskrenker </a:t>
            </a:r>
            <a:r>
              <a:rPr lang="nb-NO" sz="2000" i="1" dirty="0" err="1"/>
              <a:t>vedkommendes</a:t>
            </a:r>
            <a:r>
              <a:rPr lang="nb-NO" sz="2000" i="1" dirty="0"/>
              <a:t> adgang til erverv </a:t>
            </a:r>
            <a:r>
              <a:rPr lang="nb-NO" sz="2000" i="1" u="sng" dirty="0"/>
              <a:t>eller</a:t>
            </a:r>
            <a:r>
              <a:rPr lang="nb-NO" sz="2000" i="1" dirty="0"/>
              <a:t> må anses for å strekke seg lenger enn nødvendig for å verne mot konkurranse»</a:t>
            </a:r>
          </a:p>
          <a:p>
            <a:r>
              <a:rPr lang="nb-NO" sz="2000" dirty="0"/>
              <a:t>A </a:t>
            </a:r>
            <a:r>
              <a:rPr lang="nb-NO" sz="2000" dirty="0" err="1"/>
              <a:t>balancing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interests</a:t>
            </a:r>
            <a:r>
              <a:rPr lang="nb-NO" sz="2000" dirty="0"/>
              <a:t> in </a:t>
            </a:r>
            <a:r>
              <a:rPr lang="nb-NO" sz="2000" dirty="0" err="1"/>
              <a:t>each</a:t>
            </a:r>
            <a:r>
              <a:rPr lang="nb-NO" sz="2000" dirty="0"/>
              <a:t> case</a:t>
            </a:r>
          </a:p>
          <a:p>
            <a:r>
              <a:rPr lang="nb-NO" sz="2000" dirty="0"/>
              <a:t>No </a:t>
            </a:r>
            <a:r>
              <a:rPr lang="nb-NO" sz="2000" dirty="0" err="1"/>
              <a:t>explicit</a:t>
            </a:r>
            <a:r>
              <a:rPr lang="nb-NO" sz="2000" dirty="0"/>
              <a:t> time </a:t>
            </a:r>
            <a:r>
              <a:rPr lang="nb-NO" sz="2000" dirty="0" err="1"/>
              <a:t>limitation</a:t>
            </a:r>
            <a:endParaRPr lang="nb-NO" sz="2000" dirty="0"/>
          </a:p>
          <a:p>
            <a:r>
              <a:rPr lang="nb-NO" sz="2000" dirty="0" err="1"/>
              <a:t>Compensation</a:t>
            </a:r>
            <a:r>
              <a:rPr lang="nb-NO" sz="2000" dirty="0"/>
              <a:t> not </a:t>
            </a:r>
            <a:r>
              <a:rPr lang="nb-NO" sz="2000" dirty="0" err="1"/>
              <a:t>mandatory</a:t>
            </a:r>
            <a:endParaRPr lang="nb-NO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b-NO" dirty="0" err="1"/>
              <a:t>Aml</a:t>
            </a:r>
            <a:r>
              <a:rPr lang="nb-NO" dirty="0"/>
              <a:t>. </a:t>
            </a:r>
            <a:r>
              <a:rPr lang="nb-NO" dirty="0" err="1"/>
              <a:t>Ch</a:t>
            </a:r>
            <a:r>
              <a:rPr lang="nb-NO" dirty="0"/>
              <a:t>. 14 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sz="2000" dirty="0"/>
              <a:t>«a </a:t>
            </a:r>
            <a:r>
              <a:rPr lang="nb-NO" sz="2000" dirty="0" err="1"/>
              <a:t>specific</a:t>
            </a:r>
            <a:r>
              <a:rPr lang="nb-NO" sz="2000" dirty="0"/>
              <a:t> </a:t>
            </a:r>
            <a:r>
              <a:rPr lang="nb-NO" sz="2000" dirty="0" err="1"/>
              <a:t>need</a:t>
            </a:r>
            <a:r>
              <a:rPr lang="nb-NO" sz="2000" dirty="0"/>
              <a:t>» («særlig behov») for </a:t>
            </a:r>
            <a:r>
              <a:rPr lang="nb-NO" sz="2000" dirty="0" err="1"/>
              <a:t>protection</a:t>
            </a:r>
            <a:r>
              <a:rPr lang="nb-NO" sz="2000" dirty="0"/>
              <a:t> </a:t>
            </a:r>
            <a:r>
              <a:rPr lang="nb-NO" sz="2000" dirty="0" err="1"/>
              <a:t>against</a:t>
            </a:r>
            <a:r>
              <a:rPr lang="nb-NO" sz="2000" dirty="0"/>
              <a:t> </a:t>
            </a:r>
            <a:r>
              <a:rPr lang="nb-NO" sz="2000" dirty="0" err="1"/>
              <a:t>competition</a:t>
            </a:r>
            <a:endParaRPr lang="nb-NO" sz="2000" dirty="0"/>
          </a:p>
          <a:p>
            <a:pPr lvl="1"/>
            <a:r>
              <a:rPr lang="nb-NO" sz="1600" dirty="0"/>
              <a:t>(in </a:t>
            </a:r>
            <a:r>
              <a:rPr lang="nb-NO" sz="1600" dirty="0" err="1"/>
              <a:t>particular</a:t>
            </a:r>
            <a:r>
              <a:rPr lang="nb-NO" sz="1600" dirty="0"/>
              <a:t> </a:t>
            </a:r>
            <a:r>
              <a:rPr lang="nb-NO" sz="1600" dirty="0" err="1"/>
              <a:t>protection</a:t>
            </a:r>
            <a:r>
              <a:rPr lang="nb-NO" sz="1600" dirty="0"/>
              <a:t> </a:t>
            </a:r>
            <a:r>
              <a:rPr lang="nb-NO" sz="1600" dirty="0" err="1"/>
              <a:t>of</a:t>
            </a:r>
            <a:r>
              <a:rPr lang="nb-NO" sz="1600" dirty="0"/>
              <a:t> trade </a:t>
            </a:r>
            <a:r>
              <a:rPr lang="nb-NO" sz="1600" dirty="0" err="1"/>
              <a:t>secrets</a:t>
            </a:r>
            <a:r>
              <a:rPr lang="nb-NO" sz="1600" dirty="0"/>
              <a:t> and knowhow)</a:t>
            </a:r>
          </a:p>
          <a:p>
            <a:r>
              <a:rPr lang="nb-NO" sz="2000" dirty="0"/>
              <a:t>In </a:t>
            </a:r>
            <a:r>
              <a:rPr lang="nb-NO" sz="2000" dirty="0" err="1"/>
              <a:t>writing</a:t>
            </a:r>
            <a:endParaRPr lang="nb-NO" sz="2000" dirty="0"/>
          </a:p>
          <a:p>
            <a:r>
              <a:rPr lang="nb-NO" sz="2000" dirty="0"/>
              <a:t>Max </a:t>
            </a:r>
            <a:r>
              <a:rPr lang="nb-NO" sz="2000" dirty="0" err="1"/>
              <a:t>one</a:t>
            </a:r>
            <a:r>
              <a:rPr lang="nb-NO" sz="2000" dirty="0"/>
              <a:t> </a:t>
            </a:r>
            <a:r>
              <a:rPr lang="nb-NO" sz="2000" dirty="0" err="1"/>
              <a:t>year</a:t>
            </a:r>
            <a:r>
              <a:rPr lang="nb-NO" sz="2000" dirty="0"/>
              <a:t> </a:t>
            </a:r>
            <a:r>
              <a:rPr lang="nb-NO" sz="2000" dirty="0" err="1"/>
              <a:t>after</a:t>
            </a:r>
            <a:r>
              <a:rPr lang="nb-NO" sz="2000" dirty="0"/>
              <a:t> end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employment</a:t>
            </a:r>
            <a:endParaRPr lang="nb-NO" sz="2000" dirty="0"/>
          </a:p>
          <a:p>
            <a:r>
              <a:rPr lang="nb-NO" sz="2000" dirty="0" err="1"/>
              <a:t>Employer</a:t>
            </a:r>
            <a:r>
              <a:rPr lang="nb-NO" sz="2000" dirty="0"/>
              <a:t> must </a:t>
            </a:r>
            <a:r>
              <a:rPr lang="nb-NO" sz="2000" dirty="0" err="1"/>
              <a:t>provide</a:t>
            </a:r>
            <a:r>
              <a:rPr lang="nb-NO" sz="2000" dirty="0"/>
              <a:t> a </a:t>
            </a:r>
            <a:r>
              <a:rPr lang="nb-NO" sz="2000" dirty="0" err="1"/>
              <a:t>written</a:t>
            </a:r>
            <a:r>
              <a:rPr lang="nb-NO" sz="2000" dirty="0"/>
              <a:t> statement as to </a:t>
            </a:r>
            <a:r>
              <a:rPr lang="nb-NO" sz="2000" dirty="0" err="1"/>
              <a:t>if</a:t>
            </a:r>
            <a:r>
              <a:rPr lang="nb-NO" sz="2000" dirty="0"/>
              <a:t> and to </a:t>
            </a:r>
            <a:r>
              <a:rPr lang="nb-NO" sz="2000" dirty="0" err="1"/>
              <a:t>what</a:t>
            </a:r>
            <a:r>
              <a:rPr lang="nb-NO" sz="2000" dirty="0"/>
              <a:t> </a:t>
            </a:r>
            <a:r>
              <a:rPr lang="nb-NO" sz="2000" dirty="0" err="1"/>
              <a:t>extent</a:t>
            </a:r>
            <a:r>
              <a:rPr lang="nb-NO" sz="2000" dirty="0"/>
              <a:t> the non </a:t>
            </a:r>
            <a:r>
              <a:rPr lang="nb-NO" sz="2000" dirty="0" err="1"/>
              <a:t>compete</a:t>
            </a:r>
            <a:r>
              <a:rPr lang="nb-NO" sz="2000" dirty="0"/>
              <a:t> </a:t>
            </a:r>
            <a:r>
              <a:rPr lang="nb-NO" sz="2000" dirty="0" err="1"/>
              <a:t>clause</a:t>
            </a:r>
            <a:r>
              <a:rPr lang="nb-NO" sz="2000" dirty="0"/>
              <a:t> </a:t>
            </a:r>
            <a:r>
              <a:rPr lang="nb-NO" sz="2000" dirty="0" err="1"/>
              <a:t>will</a:t>
            </a:r>
            <a:r>
              <a:rPr lang="nb-NO" sz="2000" dirty="0"/>
              <a:t> be </a:t>
            </a:r>
            <a:r>
              <a:rPr lang="nb-NO" sz="2000" dirty="0" err="1"/>
              <a:t>invoked</a:t>
            </a:r>
            <a:r>
              <a:rPr lang="nb-NO" sz="2000" dirty="0"/>
              <a:t> </a:t>
            </a:r>
          </a:p>
          <a:p>
            <a:r>
              <a:rPr lang="nb-NO" sz="2000" dirty="0"/>
              <a:t> </a:t>
            </a:r>
            <a:r>
              <a:rPr lang="nb-NO" sz="2000" dirty="0" err="1"/>
              <a:t>Compensation</a:t>
            </a:r>
            <a:r>
              <a:rPr lang="nb-NO" sz="2000" dirty="0"/>
              <a:t> – 100%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salary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183019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000" dirty="0" err="1"/>
              <a:t>Instead</a:t>
            </a:r>
            <a:r>
              <a:rPr lang="nb-NO" sz="2000" dirty="0"/>
              <a:t> </a:t>
            </a:r>
            <a:r>
              <a:rPr lang="nb-NO" sz="2000" dirty="0" err="1"/>
              <a:t>of</a:t>
            </a:r>
            <a:r>
              <a:rPr lang="nb-NO" sz="2000" dirty="0"/>
              <a:t>, or in </a:t>
            </a:r>
            <a:r>
              <a:rPr lang="nb-NO" sz="2000" dirty="0" err="1"/>
              <a:t>addition</a:t>
            </a:r>
            <a:r>
              <a:rPr lang="nb-NO" sz="2000" dirty="0"/>
              <a:t> to, the non-</a:t>
            </a:r>
            <a:r>
              <a:rPr lang="nb-NO" sz="2000" dirty="0" err="1"/>
              <a:t>compete</a:t>
            </a:r>
            <a:r>
              <a:rPr lang="nb-NO" sz="2000" dirty="0"/>
              <a:t> </a:t>
            </a:r>
            <a:r>
              <a:rPr lang="nb-NO" sz="2000" dirty="0" err="1"/>
              <a:t>clauses</a:t>
            </a:r>
            <a:r>
              <a:rPr lang="nb-NO" sz="2000" dirty="0"/>
              <a:t>, an </a:t>
            </a:r>
            <a:r>
              <a:rPr lang="nb-NO" sz="2000" dirty="0" err="1"/>
              <a:t>employer</a:t>
            </a:r>
            <a:r>
              <a:rPr lang="nb-NO" sz="2000" dirty="0"/>
              <a:t> </a:t>
            </a:r>
            <a:r>
              <a:rPr lang="nb-NO" sz="2000" dirty="0" err="1"/>
              <a:t>may</a:t>
            </a:r>
            <a:r>
              <a:rPr lang="nb-NO" sz="2000" dirty="0"/>
              <a:t> </a:t>
            </a:r>
            <a:r>
              <a:rPr lang="nb-NO" sz="2000" dirty="0" err="1"/>
              <a:t>rely</a:t>
            </a:r>
            <a:r>
              <a:rPr lang="nb-NO" sz="2000" dirty="0"/>
              <a:t> </a:t>
            </a:r>
            <a:r>
              <a:rPr lang="nb-NO" sz="2000" dirty="0" err="1"/>
              <a:t>on</a:t>
            </a:r>
            <a:r>
              <a:rPr lang="nb-NO" sz="2000" dirty="0"/>
              <a:t> the legal trade </a:t>
            </a:r>
            <a:r>
              <a:rPr lang="nb-NO" sz="2000" dirty="0" err="1"/>
              <a:t>secret</a:t>
            </a:r>
            <a:r>
              <a:rPr lang="nb-NO" sz="2000" dirty="0"/>
              <a:t> </a:t>
            </a:r>
            <a:r>
              <a:rPr lang="nb-NO" sz="2000" dirty="0" err="1"/>
              <a:t>protection</a:t>
            </a:r>
            <a:endParaRPr lang="nb-NO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err="1"/>
              <a:t>Penalty</a:t>
            </a:r>
            <a:r>
              <a:rPr lang="nb-NO" dirty="0"/>
              <a:t> Code </a:t>
            </a:r>
            <a:r>
              <a:rPr lang="nb-NO" dirty="0" err="1"/>
              <a:t>Section</a:t>
            </a:r>
            <a:r>
              <a:rPr lang="nb-NO" dirty="0"/>
              <a:t> 207 (and 208)</a:t>
            </a:r>
          </a:p>
          <a:p>
            <a:r>
              <a:rPr lang="nb-NO" dirty="0" err="1"/>
              <a:t>Marketing</a:t>
            </a:r>
            <a:r>
              <a:rPr lang="nb-NO" dirty="0"/>
              <a:t> </a:t>
            </a:r>
            <a:r>
              <a:rPr lang="nb-NO" dirty="0" err="1"/>
              <a:t>Act</a:t>
            </a:r>
            <a:r>
              <a:rPr lang="nb-NO" dirty="0"/>
              <a:t> </a:t>
            </a:r>
            <a:r>
              <a:rPr lang="nb-NO" dirty="0" err="1"/>
              <a:t>Section</a:t>
            </a:r>
            <a:r>
              <a:rPr lang="nb-NO" dirty="0"/>
              <a:t> 28 and 29</a:t>
            </a:r>
          </a:p>
          <a:p>
            <a:r>
              <a:rPr lang="nb-NO" dirty="0" err="1"/>
              <a:t>Supplemented</a:t>
            </a:r>
            <a:r>
              <a:rPr lang="nb-NO" dirty="0"/>
              <a:t> by «general </a:t>
            </a:r>
            <a:r>
              <a:rPr lang="nb-NO" dirty="0" err="1"/>
              <a:t>clause</a:t>
            </a:r>
            <a:r>
              <a:rPr lang="nb-NO" dirty="0"/>
              <a:t>» in </a:t>
            </a:r>
            <a:r>
              <a:rPr lang="nb-NO" dirty="0" err="1"/>
              <a:t>Section</a:t>
            </a:r>
            <a:r>
              <a:rPr lang="nb-NO" dirty="0"/>
              <a:t> 25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063" y="2019300"/>
            <a:ext cx="2143274" cy="3211124"/>
          </a:xfrm>
        </p:spPr>
      </p:pic>
      <p:sp>
        <p:nvSpPr>
          <p:cNvPr id="11" name="Rectangle 10"/>
          <p:cNvSpPr/>
          <p:nvPr/>
        </p:nvSpPr>
        <p:spPr bwMode="auto">
          <a:xfrm>
            <a:off x="5580112" y="5301208"/>
            <a:ext cx="302433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Foto: </a:t>
            </a:r>
            <a:r>
              <a:rPr kumimoji="0" lang="nb-NO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charset="-128"/>
                <a:cs typeface="ヒラギノ角ゴ Pro W3" charset="-128"/>
              </a:rPr>
              <a:t>Forensicon</a:t>
            </a:r>
            <a:endParaRPr kumimoji="0" 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charset="-128"/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00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…and </a:t>
            </a:r>
            <a:r>
              <a:rPr lang="nb-NO" dirty="0" err="1"/>
              <a:t>how</a:t>
            </a:r>
            <a:r>
              <a:rPr lang="nb-NO" dirty="0"/>
              <a:t> </a:t>
            </a:r>
            <a:r>
              <a:rPr lang="nb-NO" dirty="0" err="1"/>
              <a:t>predictable</a:t>
            </a:r>
            <a:r>
              <a:rPr lang="nb-NO" dirty="0"/>
              <a:t> is </a:t>
            </a:r>
            <a:r>
              <a:rPr lang="nb-NO" dirty="0" err="1"/>
              <a:t>that</a:t>
            </a:r>
            <a:r>
              <a:rPr lang="nb-NO" dirty="0"/>
              <a:t>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«sum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experiences</a:t>
            </a:r>
            <a:r>
              <a:rPr lang="nb-NO" dirty="0"/>
              <a:t> from trial and </a:t>
            </a:r>
            <a:r>
              <a:rPr lang="nb-NO" dirty="0" err="1"/>
              <a:t>error</a:t>
            </a:r>
            <a:r>
              <a:rPr lang="nb-NO" dirty="0"/>
              <a:t> over the </a:t>
            </a:r>
            <a:r>
              <a:rPr lang="nb-NO" dirty="0" err="1"/>
              <a:t>years</a:t>
            </a:r>
            <a:r>
              <a:rPr lang="nb-NO" dirty="0"/>
              <a:t>» = trade </a:t>
            </a:r>
            <a:r>
              <a:rPr lang="nb-NO" dirty="0" err="1"/>
              <a:t>secret</a:t>
            </a:r>
            <a:r>
              <a:rPr lang="nb-NO" dirty="0"/>
              <a:t>? </a:t>
            </a:r>
          </a:p>
          <a:p>
            <a:r>
              <a:rPr lang="nb-NO" dirty="0"/>
              <a:t>(Gulating Court </a:t>
            </a:r>
            <a:r>
              <a:rPr lang="nb-NO" dirty="0" err="1"/>
              <a:t>of</a:t>
            </a:r>
            <a:r>
              <a:rPr lang="nb-NO" dirty="0"/>
              <a:t> Appeal 15 </a:t>
            </a:r>
            <a:r>
              <a:rPr lang="nb-NO" dirty="0" err="1"/>
              <a:t>March</a:t>
            </a:r>
            <a:r>
              <a:rPr lang="nb-NO" dirty="0"/>
              <a:t> 2015 (LG-2013-162132) and 4 August 2015 (LG-2013-162132)</a:t>
            </a:r>
          </a:p>
        </p:txBody>
      </p:sp>
    </p:spTree>
    <p:extLst>
      <p:ext uri="{BB962C8B-B14F-4D97-AF65-F5344CB8AC3E}">
        <p14:creationId xmlns:p14="http://schemas.microsoft.com/office/powerpoint/2010/main" val="235184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Expanding</a:t>
            </a:r>
            <a:r>
              <a:rPr lang="nb-NO" dirty="0"/>
              <a:t> the trade </a:t>
            </a:r>
            <a:r>
              <a:rPr lang="nb-NO" dirty="0" err="1"/>
              <a:t>secret</a:t>
            </a:r>
            <a:r>
              <a:rPr lang="nb-NO" dirty="0"/>
              <a:t> </a:t>
            </a:r>
            <a:r>
              <a:rPr lang="nb-NO" dirty="0" err="1"/>
              <a:t>protection</a:t>
            </a:r>
            <a:r>
              <a:rPr lang="nb-NO" dirty="0"/>
              <a:t> by </a:t>
            </a:r>
            <a:r>
              <a:rPr lang="nb-NO" dirty="0" err="1"/>
              <a:t>contract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Instead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saying</a:t>
            </a:r>
            <a:r>
              <a:rPr lang="nb-NO" dirty="0"/>
              <a:t> «</a:t>
            </a:r>
            <a:r>
              <a:rPr lang="en-US" dirty="0"/>
              <a:t>Employee hereby agrees not to directly or indirectly compete “, may the employer write….</a:t>
            </a:r>
          </a:p>
          <a:p>
            <a:r>
              <a:rPr lang="nb-NO" dirty="0"/>
              <a:t>«</a:t>
            </a:r>
            <a:r>
              <a:rPr lang="nb-NO" dirty="0" err="1"/>
              <a:t>Employee</a:t>
            </a:r>
            <a:r>
              <a:rPr lang="nb-NO" dirty="0"/>
              <a:t> </a:t>
            </a:r>
            <a:r>
              <a:rPr lang="nb-NO" dirty="0" err="1"/>
              <a:t>hereby</a:t>
            </a:r>
            <a:r>
              <a:rPr lang="nb-NO" dirty="0"/>
              <a:t> </a:t>
            </a:r>
            <a:r>
              <a:rPr lang="nb-NO" dirty="0" err="1"/>
              <a:t>agrees</a:t>
            </a:r>
            <a:r>
              <a:rPr lang="nb-NO" dirty="0"/>
              <a:t> not to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any</a:t>
            </a:r>
            <a:r>
              <a:rPr lang="nb-NO" dirty="0"/>
              <a:t> knowhow </a:t>
            </a:r>
            <a:r>
              <a:rPr lang="nb-NO" dirty="0" err="1"/>
              <a:t>acquired</a:t>
            </a:r>
            <a:r>
              <a:rPr lang="nb-NO" dirty="0"/>
              <a:t> during his </a:t>
            </a:r>
            <a:r>
              <a:rPr lang="nb-NO" dirty="0" err="1"/>
              <a:t>employment</a:t>
            </a:r>
            <a:r>
              <a:rPr lang="nb-NO" dirty="0"/>
              <a:t>»</a:t>
            </a:r>
          </a:p>
          <a:p>
            <a:r>
              <a:rPr lang="nb-NO" dirty="0"/>
              <a:t>«..not to </a:t>
            </a:r>
            <a:r>
              <a:rPr lang="nb-NO" dirty="0" err="1"/>
              <a:t>disclose</a:t>
            </a:r>
            <a:r>
              <a:rPr lang="nb-NO" dirty="0"/>
              <a:t> or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any</a:t>
            </a:r>
            <a:r>
              <a:rPr lang="nb-NO" dirty="0"/>
              <a:t> business </a:t>
            </a:r>
            <a:r>
              <a:rPr lang="nb-NO" dirty="0" err="1"/>
              <a:t>related</a:t>
            </a:r>
            <a:r>
              <a:rPr lang="nb-NO" dirty="0"/>
              <a:t> </a:t>
            </a:r>
            <a:r>
              <a:rPr lang="nb-NO" dirty="0" err="1"/>
              <a:t>information</a:t>
            </a:r>
            <a:r>
              <a:rPr lang="nb-NO" dirty="0"/>
              <a:t>»</a:t>
            </a:r>
          </a:p>
          <a:p>
            <a:r>
              <a:rPr lang="nb-NO" dirty="0"/>
              <a:t>«..the </a:t>
            </a:r>
            <a:r>
              <a:rPr lang="nb-NO" dirty="0" err="1"/>
              <a:t>employer</a:t>
            </a:r>
            <a:r>
              <a:rPr lang="nb-NO" dirty="0"/>
              <a:t> </a:t>
            </a:r>
            <a:r>
              <a:rPr lang="nb-NO" dirty="0" err="1"/>
              <a:t>will</a:t>
            </a:r>
            <a:r>
              <a:rPr lang="nb-NO" dirty="0"/>
              <a:t> </a:t>
            </a:r>
            <a:r>
              <a:rPr lang="nb-NO" dirty="0" err="1"/>
              <a:t>own</a:t>
            </a:r>
            <a:r>
              <a:rPr lang="nb-NO" dirty="0"/>
              <a:t> all </a:t>
            </a:r>
            <a:r>
              <a:rPr lang="nb-NO" dirty="0" err="1"/>
              <a:t>methods</a:t>
            </a:r>
            <a:r>
              <a:rPr lang="nb-NO" dirty="0"/>
              <a:t> and </a:t>
            </a:r>
            <a:r>
              <a:rPr lang="nb-NO" dirty="0" err="1"/>
              <a:t>ideas</a:t>
            </a:r>
            <a:r>
              <a:rPr lang="nb-NO" dirty="0"/>
              <a:t>»</a:t>
            </a:r>
          </a:p>
          <a:p>
            <a:r>
              <a:rPr lang="nb-NO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232775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Proposed</a:t>
            </a:r>
            <a:r>
              <a:rPr lang="nb-NO" dirty="0"/>
              <a:t> EU Directive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Article</a:t>
            </a:r>
            <a:r>
              <a:rPr lang="nb-NO" dirty="0"/>
              <a:t> 1.3:</a:t>
            </a:r>
          </a:p>
          <a:p>
            <a:pPr marL="0" indent="0">
              <a:buNone/>
            </a:pPr>
            <a:r>
              <a:rPr lang="nb-NO" sz="2000" i="1" dirty="0"/>
              <a:t>«</a:t>
            </a:r>
            <a:r>
              <a:rPr lang="nb-NO" sz="2000" i="1" dirty="0" err="1"/>
              <a:t>this</a:t>
            </a:r>
            <a:r>
              <a:rPr lang="nb-NO" sz="2000" i="1" dirty="0"/>
              <a:t> Directive </a:t>
            </a:r>
            <a:r>
              <a:rPr lang="nb-NO" sz="2000" i="1" dirty="0" err="1"/>
              <a:t>shall</a:t>
            </a:r>
            <a:r>
              <a:rPr lang="nb-NO" sz="2000" i="1" dirty="0"/>
              <a:t> not offer </a:t>
            </a:r>
            <a:r>
              <a:rPr lang="nb-NO" sz="2000" i="1" dirty="0" err="1"/>
              <a:t>any</a:t>
            </a:r>
            <a:r>
              <a:rPr lang="nb-NO" sz="2000" i="1" dirty="0"/>
              <a:t> </a:t>
            </a:r>
            <a:r>
              <a:rPr lang="nb-NO" sz="2000" i="1" dirty="0" err="1"/>
              <a:t>ground</a:t>
            </a:r>
            <a:r>
              <a:rPr lang="nb-NO" sz="2000" i="1" dirty="0"/>
              <a:t> for: </a:t>
            </a:r>
          </a:p>
          <a:p>
            <a:pPr marL="0" indent="0">
              <a:buNone/>
            </a:pPr>
            <a:r>
              <a:rPr lang="nb-NO" sz="2000" i="1" dirty="0"/>
              <a:t>a) </a:t>
            </a:r>
            <a:r>
              <a:rPr lang="nb-NO" sz="2000" i="1" dirty="0" err="1"/>
              <a:t>limiting</a:t>
            </a:r>
            <a:r>
              <a:rPr lang="nb-NO" sz="2000" i="1" dirty="0"/>
              <a:t> </a:t>
            </a:r>
            <a:r>
              <a:rPr lang="nb-NO" sz="2000" i="1" dirty="0" err="1"/>
              <a:t>employees</a:t>
            </a:r>
            <a:r>
              <a:rPr lang="nb-NO" sz="2000" i="1" dirty="0"/>
              <a:t>’ </a:t>
            </a:r>
            <a:r>
              <a:rPr lang="nb-NO" sz="2000" i="1" dirty="0" err="1"/>
              <a:t>use</a:t>
            </a:r>
            <a:r>
              <a:rPr lang="nb-NO" sz="2000" i="1" dirty="0"/>
              <a:t> </a:t>
            </a:r>
            <a:r>
              <a:rPr lang="nb-NO" sz="2000" i="1" dirty="0" err="1"/>
              <a:t>of</a:t>
            </a:r>
            <a:r>
              <a:rPr lang="nb-NO" sz="2000" i="1" dirty="0"/>
              <a:t> </a:t>
            </a:r>
            <a:r>
              <a:rPr lang="nb-NO" sz="2000" i="1" dirty="0" err="1"/>
              <a:t>information</a:t>
            </a:r>
            <a:r>
              <a:rPr lang="nb-NO" sz="2000" i="1" dirty="0"/>
              <a:t> </a:t>
            </a:r>
            <a:r>
              <a:rPr lang="nb-NO" sz="2000" i="1" dirty="0" err="1"/>
              <a:t>that</a:t>
            </a:r>
            <a:r>
              <a:rPr lang="nb-NO" sz="2000" i="1" dirty="0"/>
              <a:t> </a:t>
            </a:r>
            <a:r>
              <a:rPr lang="nb-NO" sz="2000" i="1" dirty="0" err="1"/>
              <a:t>does</a:t>
            </a:r>
            <a:r>
              <a:rPr lang="nb-NO" sz="2000" i="1" dirty="0"/>
              <a:t> not </a:t>
            </a:r>
            <a:r>
              <a:rPr lang="nb-NO" sz="2000" i="1" dirty="0" err="1"/>
              <a:t>constitute</a:t>
            </a:r>
            <a:r>
              <a:rPr lang="nb-NO" sz="2000" i="1" dirty="0"/>
              <a:t> a trade </a:t>
            </a:r>
            <a:r>
              <a:rPr lang="nb-NO" sz="2000" i="1" dirty="0" err="1"/>
              <a:t>secret</a:t>
            </a:r>
            <a:r>
              <a:rPr lang="nb-NO" sz="2000" i="1" dirty="0"/>
              <a:t> as </a:t>
            </a:r>
            <a:r>
              <a:rPr lang="nb-NO" sz="2000" i="1" dirty="0" err="1"/>
              <a:t>defined</a:t>
            </a:r>
            <a:r>
              <a:rPr lang="nb-NO" sz="2000" i="1" dirty="0"/>
              <a:t> in </a:t>
            </a:r>
            <a:r>
              <a:rPr lang="nb-NO" sz="2000" i="1" dirty="0" err="1"/>
              <a:t>point</a:t>
            </a:r>
            <a:r>
              <a:rPr lang="nb-NO" sz="2000" i="1" dirty="0"/>
              <a:t> (1) </a:t>
            </a:r>
            <a:r>
              <a:rPr lang="nb-NO" sz="2000" i="1" dirty="0" err="1"/>
              <a:t>of</a:t>
            </a:r>
            <a:r>
              <a:rPr lang="nb-NO" sz="2000" i="1" dirty="0"/>
              <a:t> </a:t>
            </a:r>
            <a:r>
              <a:rPr lang="nb-NO" sz="2000" i="1" dirty="0" err="1"/>
              <a:t>Article</a:t>
            </a:r>
            <a:r>
              <a:rPr lang="nb-NO" sz="2000" i="1" dirty="0"/>
              <a:t> 2: </a:t>
            </a:r>
          </a:p>
          <a:p>
            <a:pPr marL="0" indent="0">
              <a:buNone/>
            </a:pPr>
            <a:r>
              <a:rPr lang="nb-NO" sz="2000" i="1" dirty="0"/>
              <a:t>b) </a:t>
            </a:r>
            <a:r>
              <a:rPr lang="nb-NO" sz="2000" i="1" dirty="0" err="1"/>
              <a:t>limiting</a:t>
            </a:r>
            <a:r>
              <a:rPr lang="nb-NO" sz="2000" i="1" dirty="0"/>
              <a:t> </a:t>
            </a:r>
            <a:r>
              <a:rPr lang="nb-NO" sz="2000" i="1" dirty="0" err="1"/>
              <a:t>employees</a:t>
            </a:r>
            <a:r>
              <a:rPr lang="nb-NO" sz="2000" i="1" dirty="0"/>
              <a:t>’ </a:t>
            </a:r>
            <a:r>
              <a:rPr lang="nb-NO" sz="2000" i="1" dirty="0" err="1"/>
              <a:t>use</a:t>
            </a:r>
            <a:r>
              <a:rPr lang="nb-NO" sz="2000" i="1" dirty="0"/>
              <a:t> </a:t>
            </a:r>
            <a:r>
              <a:rPr lang="nb-NO" sz="2000" i="1" dirty="0" err="1"/>
              <a:t>of</a:t>
            </a:r>
            <a:r>
              <a:rPr lang="nb-NO" sz="2000" i="1" dirty="0"/>
              <a:t> </a:t>
            </a:r>
            <a:r>
              <a:rPr lang="nb-NO" sz="2000" i="1" dirty="0" err="1"/>
              <a:t>experience</a:t>
            </a:r>
            <a:r>
              <a:rPr lang="nb-NO" sz="2000" i="1" dirty="0"/>
              <a:t> and skills </a:t>
            </a:r>
            <a:r>
              <a:rPr lang="nb-NO" sz="2000" i="1" dirty="0" err="1"/>
              <a:t>honestly</a:t>
            </a:r>
            <a:r>
              <a:rPr lang="nb-NO" sz="2000" i="1" dirty="0"/>
              <a:t> </a:t>
            </a:r>
            <a:r>
              <a:rPr lang="nb-NO" sz="2000" i="1" dirty="0" err="1"/>
              <a:t>acquired</a:t>
            </a:r>
            <a:r>
              <a:rPr lang="nb-NO" sz="2000" i="1" dirty="0"/>
              <a:t> in the normal </a:t>
            </a:r>
            <a:r>
              <a:rPr lang="nb-NO" sz="2000" i="1" dirty="0" err="1"/>
              <a:t>course</a:t>
            </a:r>
            <a:r>
              <a:rPr lang="nb-NO" sz="2000" i="1" dirty="0"/>
              <a:t> </a:t>
            </a:r>
            <a:r>
              <a:rPr lang="nb-NO" sz="2000" i="1" dirty="0" err="1"/>
              <a:t>of</a:t>
            </a:r>
            <a:r>
              <a:rPr lang="nb-NO" sz="2000" i="1" dirty="0"/>
              <a:t> </a:t>
            </a:r>
            <a:r>
              <a:rPr lang="nb-NO" sz="2000" i="1" dirty="0" err="1"/>
              <a:t>their</a:t>
            </a:r>
            <a:r>
              <a:rPr lang="nb-NO" sz="2000" i="1" dirty="0"/>
              <a:t> </a:t>
            </a:r>
            <a:r>
              <a:rPr lang="nb-NO" sz="2000" i="1" dirty="0" err="1"/>
              <a:t>employment</a:t>
            </a:r>
            <a:r>
              <a:rPr lang="nb-NO" sz="2000" i="1" dirty="0"/>
              <a:t>; </a:t>
            </a:r>
          </a:p>
          <a:p>
            <a:pPr marL="0" indent="0">
              <a:buNone/>
            </a:pPr>
            <a:r>
              <a:rPr lang="nb-NO" sz="2000" i="1" dirty="0"/>
              <a:t>c) </a:t>
            </a:r>
            <a:r>
              <a:rPr lang="nb-NO" sz="2000" i="1" dirty="0" err="1"/>
              <a:t>imposing</a:t>
            </a:r>
            <a:r>
              <a:rPr lang="nb-NO" sz="2000" i="1" dirty="0"/>
              <a:t> </a:t>
            </a:r>
            <a:r>
              <a:rPr lang="nb-NO" sz="2000" i="1" dirty="0" err="1"/>
              <a:t>any</a:t>
            </a:r>
            <a:r>
              <a:rPr lang="nb-NO" sz="2000" i="1" dirty="0"/>
              <a:t> </a:t>
            </a:r>
            <a:r>
              <a:rPr lang="nb-NO" sz="2000" i="1" dirty="0" err="1"/>
              <a:t>additional</a:t>
            </a:r>
            <a:r>
              <a:rPr lang="nb-NO" sz="2000" i="1" dirty="0"/>
              <a:t> </a:t>
            </a:r>
            <a:r>
              <a:rPr lang="nb-NO" sz="2000" i="1" dirty="0" err="1"/>
              <a:t>restrictions</a:t>
            </a:r>
            <a:r>
              <a:rPr lang="nb-NO" sz="2000" i="1" dirty="0"/>
              <a:t> </a:t>
            </a:r>
            <a:r>
              <a:rPr lang="nb-NO" sz="2000" i="1" dirty="0" err="1"/>
              <a:t>on</a:t>
            </a:r>
            <a:r>
              <a:rPr lang="nb-NO" sz="2000" i="1" dirty="0"/>
              <a:t> </a:t>
            </a:r>
            <a:r>
              <a:rPr lang="nb-NO" sz="2000" i="1" dirty="0" err="1"/>
              <a:t>employees</a:t>
            </a:r>
            <a:r>
              <a:rPr lang="nb-NO" sz="2000" i="1" dirty="0"/>
              <a:t>  in </a:t>
            </a:r>
            <a:r>
              <a:rPr lang="nb-NO" sz="2000" i="1" dirty="0" err="1"/>
              <a:t>their</a:t>
            </a:r>
            <a:r>
              <a:rPr lang="nb-NO" sz="2000" i="1" dirty="0"/>
              <a:t> </a:t>
            </a:r>
            <a:r>
              <a:rPr lang="nb-NO" sz="2000" i="1" dirty="0" err="1"/>
              <a:t>employment</a:t>
            </a:r>
            <a:r>
              <a:rPr lang="nb-NO" sz="2000" i="1" dirty="0"/>
              <a:t> </a:t>
            </a:r>
            <a:r>
              <a:rPr lang="nb-NO" sz="2000" i="1" dirty="0" err="1"/>
              <a:t>contracts</a:t>
            </a:r>
            <a:r>
              <a:rPr lang="nb-NO" sz="2000" i="1" dirty="0"/>
              <a:t> </a:t>
            </a:r>
            <a:r>
              <a:rPr lang="nb-NO" sz="2000" i="1" dirty="0" err="1"/>
              <a:t>other</a:t>
            </a:r>
            <a:r>
              <a:rPr lang="nb-NO" sz="2000" i="1" dirty="0"/>
              <a:t> </a:t>
            </a:r>
            <a:r>
              <a:rPr lang="nb-NO" sz="2000" i="1" dirty="0" err="1"/>
              <a:t>than</a:t>
            </a:r>
            <a:r>
              <a:rPr lang="nb-NO" sz="2000" i="1" dirty="0"/>
              <a:t> </a:t>
            </a:r>
            <a:r>
              <a:rPr lang="nb-NO" sz="2000" i="1" dirty="0" err="1"/>
              <a:t>restrictions</a:t>
            </a:r>
            <a:r>
              <a:rPr lang="nb-NO" sz="2000" i="1" dirty="0"/>
              <a:t> </a:t>
            </a:r>
            <a:r>
              <a:rPr lang="nb-NO" sz="2000" i="1" dirty="0" err="1"/>
              <a:t>imposed</a:t>
            </a:r>
            <a:r>
              <a:rPr lang="nb-NO" sz="2000" i="1" dirty="0"/>
              <a:t> in </a:t>
            </a:r>
            <a:r>
              <a:rPr lang="nb-NO" sz="2000" i="1" dirty="0" err="1"/>
              <a:t>accordance</a:t>
            </a:r>
            <a:r>
              <a:rPr lang="nb-NO" sz="2000" i="1" dirty="0"/>
              <a:t> </a:t>
            </a:r>
            <a:r>
              <a:rPr lang="nb-NO" sz="2000" i="1" dirty="0" err="1"/>
              <a:t>with</a:t>
            </a:r>
            <a:r>
              <a:rPr lang="nb-NO" sz="2000" i="1" dirty="0"/>
              <a:t> Union or </a:t>
            </a:r>
            <a:r>
              <a:rPr lang="nb-NO" sz="2000" i="1" dirty="0" err="1"/>
              <a:t>national</a:t>
            </a:r>
            <a:r>
              <a:rPr lang="nb-NO" sz="2000" i="1" dirty="0"/>
              <a:t> </a:t>
            </a:r>
            <a:r>
              <a:rPr lang="nb-NO" sz="2000" i="1" dirty="0" err="1"/>
              <a:t>law</a:t>
            </a:r>
            <a:r>
              <a:rPr lang="nb-NO" sz="2000" i="1" dirty="0"/>
              <a:t>»</a:t>
            </a:r>
          </a:p>
          <a:p>
            <a:r>
              <a:rPr lang="nb-NO" dirty="0" err="1"/>
              <a:t>Rec</a:t>
            </a:r>
            <a:r>
              <a:rPr lang="nb-NO" dirty="0"/>
              <a:t> 39: </a:t>
            </a:r>
          </a:p>
          <a:p>
            <a:pPr marL="0" indent="0">
              <a:buNone/>
            </a:pPr>
            <a:r>
              <a:rPr lang="nb-NO" sz="2000" i="1" dirty="0"/>
              <a:t>«This Directive </a:t>
            </a:r>
            <a:r>
              <a:rPr lang="nb-NO" sz="2000" i="1" dirty="0" err="1"/>
              <a:t>should</a:t>
            </a:r>
            <a:r>
              <a:rPr lang="nb-NO" sz="2000" i="1" dirty="0"/>
              <a:t> not </a:t>
            </a:r>
            <a:r>
              <a:rPr lang="nb-NO" sz="2000" i="1" dirty="0" err="1"/>
              <a:t>affect</a:t>
            </a:r>
            <a:r>
              <a:rPr lang="nb-NO" sz="2000" i="1" dirty="0"/>
              <a:t> the </a:t>
            </a:r>
            <a:r>
              <a:rPr lang="nb-NO" sz="2000" i="1" dirty="0" err="1"/>
              <a:t>application</a:t>
            </a:r>
            <a:r>
              <a:rPr lang="nb-NO" sz="2000" i="1" dirty="0"/>
              <a:t> …the </a:t>
            </a:r>
            <a:r>
              <a:rPr lang="nb-NO" sz="2000" i="1" dirty="0" err="1"/>
              <a:t>law</a:t>
            </a:r>
            <a:r>
              <a:rPr lang="nb-NO" sz="2000" i="1" dirty="0"/>
              <a:t> </a:t>
            </a:r>
            <a:r>
              <a:rPr lang="nb-NO" sz="2000" i="1" dirty="0" err="1"/>
              <a:t>of</a:t>
            </a:r>
            <a:r>
              <a:rPr lang="nb-NO" sz="2000" i="1" dirty="0"/>
              <a:t> </a:t>
            </a:r>
            <a:r>
              <a:rPr lang="nb-NO" sz="2000" i="1" dirty="0" err="1"/>
              <a:t>contract</a:t>
            </a:r>
            <a:r>
              <a:rPr lang="nb-NO" sz="2000" i="1" dirty="0"/>
              <a:t>».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678" y="692697"/>
            <a:ext cx="2272384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569134"/>
      </p:ext>
    </p:extLst>
  </p:cSld>
  <p:clrMapOvr>
    <a:masterClrMapping/>
  </p:clrMapOvr>
</p:sld>
</file>

<file path=ppt/theme/theme1.xml><?xml version="1.0" encoding="utf-8"?>
<a:theme xmlns:a="http://schemas.openxmlformats.org/drawingml/2006/main" name="ifp_presentasjon_eng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ifp_presentasjon_eng</Template>
  <TotalTime>470</TotalTime>
  <Words>505</Words>
  <Application>Microsoft Office PowerPoint</Application>
  <PresentationFormat>Skærmshow (4:3)</PresentationFormat>
  <Paragraphs>48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ヒラギノ角ゴ Pro W3</vt:lpstr>
      <vt:lpstr>ifp_presentasjon_eng</vt:lpstr>
      <vt:lpstr>Non-competiton clauses in employment contracts under Norwegian law</vt:lpstr>
      <vt:lpstr>New rules in the Working Enviornment Act («arbeidsmiljøloven») Chapter 14 A</vt:lpstr>
      <vt:lpstr>Considerations</vt:lpstr>
      <vt:lpstr>Avtl. § 38 v. aml. Ch. 14 A – key issues</vt:lpstr>
      <vt:lpstr>Instead of, or in addition to, the non-compete clauses, an employer may rely on the legal trade secret protection</vt:lpstr>
      <vt:lpstr>…and how predictable is that?</vt:lpstr>
      <vt:lpstr>Expanding the trade secret protection by contract</vt:lpstr>
      <vt:lpstr>Proposed EU Directive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Harald Irgens-Jensen</dc:creator>
  <cp:lastModifiedBy>Jette Balslev</cp:lastModifiedBy>
  <cp:revision>45</cp:revision>
  <cp:lastPrinted>2016-06-10T12:41:03Z</cp:lastPrinted>
  <dcterms:created xsi:type="dcterms:W3CDTF">2015-05-21T11:56:54Z</dcterms:created>
  <dcterms:modified xsi:type="dcterms:W3CDTF">2016-06-11T13:55:17Z</dcterms:modified>
</cp:coreProperties>
</file>