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6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363" y="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1F656-2479-496B-AEE3-97E37072E588}" type="datetimeFigureOut">
              <a:rPr lang="sv-SE" smtClean="0"/>
              <a:t>2016-06-11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1EE2F-F974-4B38-9C3E-967298BB4E1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277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v-SE" dirty="0">
              <a:ea typeface="ＭＳ Ｐゴシック" pitchFamily="-111" charset="-128"/>
            </a:endParaRPr>
          </a:p>
        </p:txBody>
      </p:sp>
      <p:sp>
        <p:nvSpPr>
          <p:cNvPr id="61444" name="Platshållare för bildnumm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2395B5DE-BE45-459A-987E-247959BEC8FD}" type="slidenum">
              <a:rPr lang="sv-SE" altLang="sv-SE" sz="1200">
                <a:solidFill>
                  <a:prstClr val="black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v-SE" altLang="sv-SE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209800"/>
            <a:ext cx="7010400" cy="2743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52600" y="6324600"/>
            <a:ext cx="1371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426F4-3F97-466E-85FA-1F88417B94A5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8546-82DF-4E3D-A1DF-C75EB1ACB685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752600" y="1676400"/>
            <a:ext cx="342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43000" y="1676400"/>
            <a:ext cx="342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AEA54-9BB8-4939-9A83-5B07AD1F5B46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8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752600" y="1601899"/>
            <a:ext cx="3420000" cy="745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752600" y="2437965"/>
            <a:ext cx="3420000" cy="37231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332683" y="1600200"/>
            <a:ext cx="3430317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332682" y="2438400"/>
            <a:ext cx="3420000" cy="3733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E93A2-5F78-41A2-8903-1E4A51F2CF07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6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6006-8A97-456C-9ADA-E4780775A472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0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47CAF-5269-4F9D-9A33-A8EA52C599FF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2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52600" y="4800600"/>
            <a:ext cx="6705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52600" y="152400"/>
            <a:ext cx="6705600" cy="4575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52600" y="5367338"/>
            <a:ext cx="6705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68F40-1B34-42BA-98C8-855ACB7A0BE0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60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00200" y="1535113"/>
            <a:ext cx="3352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600200" y="2174875"/>
            <a:ext cx="335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332683" y="1535113"/>
            <a:ext cx="33541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332683" y="2174875"/>
            <a:ext cx="3354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8A421-6253-45A3-A6F1-C7AFD3F360C0}" type="slidenum">
              <a:rPr lang="sv-S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9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12" descr="röd marg 300 dpi.psd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1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30175"/>
            <a:ext cx="7010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676400"/>
            <a:ext cx="7010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52600" y="6324600"/>
            <a:ext cx="13731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3246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88238" y="6324600"/>
            <a:ext cx="12747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F105435-1855-4802-B49A-2A8FB3573673}" type="slidenum">
              <a:rPr lang="sv-SE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sv-SE">
              <a:solidFill>
                <a:srgbClr val="000000"/>
              </a:solidFill>
            </a:endParaRPr>
          </a:p>
        </p:txBody>
      </p:sp>
      <p:sp>
        <p:nvSpPr>
          <p:cNvPr id="1033" name="Rectangle 1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9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ctrTitle" idx="4294967295"/>
          </p:nvPr>
        </p:nvSpPr>
        <p:spPr>
          <a:xfrm>
            <a:off x="1619250" y="1268413"/>
            <a:ext cx="7010400" cy="1219200"/>
          </a:xfrm>
        </p:spPr>
        <p:txBody>
          <a:bodyPr/>
          <a:lstStyle/>
          <a:p>
            <a:pPr algn="ctr" eaLnBrk="1" hangingPunct="1"/>
            <a:r>
              <a:rPr lang="en-US" altLang="sv-SE" sz="3200" dirty="0"/>
              <a:t>Complements or alternatives to exclusive rights. Non-competition clauses in employment contracts – a common understanding?</a:t>
            </a:r>
          </a:p>
        </p:txBody>
      </p:sp>
      <p:sp>
        <p:nvSpPr>
          <p:cNvPr id="3075" name="Underrubrik 2"/>
          <p:cNvSpPr>
            <a:spLocks noGrp="1"/>
          </p:cNvSpPr>
          <p:nvPr>
            <p:ph type="subTitle" idx="4294967295"/>
          </p:nvPr>
        </p:nvSpPr>
        <p:spPr>
          <a:xfrm>
            <a:off x="1692275" y="3573463"/>
            <a:ext cx="7010400" cy="2743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sv-SE" altLang="sv-SE" dirty="0"/>
              <a:t>Professor Bengt Domeij</a:t>
            </a:r>
          </a:p>
          <a:p>
            <a:pPr marL="0" indent="0" algn="ctr" eaLnBrk="1" hangingPunct="1">
              <a:buFontTx/>
              <a:buNone/>
            </a:pPr>
            <a:r>
              <a:rPr lang="sv-SE" altLang="sv-SE" dirty="0"/>
              <a:t>Juridiska fakulteten, Uppsala universitet</a:t>
            </a:r>
          </a:p>
          <a:p>
            <a:pPr marL="0" indent="0" algn="ctr" eaLnBrk="1" hangingPunct="1">
              <a:buFontTx/>
              <a:buNone/>
            </a:pPr>
            <a:endParaRPr lang="sv-SE" altLang="sv-SE" dirty="0"/>
          </a:p>
          <a:p>
            <a:pPr marL="0" indent="0" eaLnBrk="1" hangingPunct="1">
              <a:buFontTx/>
              <a:buNone/>
            </a:pPr>
            <a:endParaRPr lang="en-US" altLang="sv-SE" dirty="0"/>
          </a:p>
        </p:txBody>
      </p:sp>
    </p:spTree>
    <p:extLst>
      <p:ext uri="{BB962C8B-B14F-4D97-AF65-F5344CB8AC3E}">
        <p14:creationId xmlns:p14="http://schemas.microsoft.com/office/powerpoint/2010/main" val="35077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Collective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for non-</a:t>
            </a:r>
            <a:r>
              <a:rPr lang="sv-SE" dirty="0" err="1"/>
              <a:t>competes</a:t>
            </a:r>
            <a:r>
              <a:rPr lang="sv-SE" dirty="0"/>
              <a:t> in Sweden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/>
              <a:t>From 1969 – non-</a:t>
            </a:r>
            <a:r>
              <a:rPr lang="sv-SE" sz="3200" dirty="0" err="1"/>
              <a:t>competes</a:t>
            </a:r>
            <a:r>
              <a:rPr lang="sv-SE" sz="3200" dirty="0"/>
              <a:t> </a:t>
            </a:r>
            <a:r>
              <a:rPr lang="sv-SE" sz="3200" dirty="0" err="1"/>
              <a:t>only</a:t>
            </a:r>
            <a:r>
              <a:rPr lang="sv-SE" sz="3200" dirty="0"/>
              <a:t> for </a:t>
            </a:r>
            <a:r>
              <a:rPr lang="sv-SE" sz="3200" dirty="0" err="1"/>
              <a:t>employees</a:t>
            </a:r>
            <a:r>
              <a:rPr lang="sv-SE" sz="3200" dirty="0"/>
              <a:t> </a:t>
            </a:r>
            <a:r>
              <a:rPr lang="sv-SE" sz="3200" dirty="0" err="1"/>
              <a:t>with</a:t>
            </a:r>
            <a:r>
              <a:rPr lang="sv-SE" sz="3200" dirty="0"/>
              <a:t> </a:t>
            </a:r>
            <a:r>
              <a:rPr lang="sv-SE" sz="3200" dirty="0" err="1"/>
              <a:t>advanced</a:t>
            </a:r>
            <a:r>
              <a:rPr lang="sv-SE" sz="3200" dirty="0"/>
              <a:t> </a:t>
            </a:r>
            <a:r>
              <a:rPr lang="sv-SE" sz="3200" dirty="0" err="1"/>
              <a:t>technical</a:t>
            </a:r>
            <a:r>
              <a:rPr lang="sv-SE" sz="3200" dirty="0"/>
              <a:t> </a:t>
            </a:r>
            <a:r>
              <a:rPr lang="sv-SE" sz="3200" dirty="0" err="1"/>
              <a:t>trade</a:t>
            </a:r>
            <a:r>
              <a:rPr lang="sv-SE" sz="3200" dirty="0"/>
              <a:t> </a:t>
            </a:r>
            <a:r>
              <a:rPr lang="sv-SE" sz="3200" dirty="0" err="1"/>
              <a:t>secrets</a:t>
            </a:r>
            <a:r>
              <a:rPr lang="sv-SE" sz="3200" dirty="0"/>
              <a:t>. Terminated by the Swedish </a:t>
            </a:r>
            <a:r>
              <a:rPr lang="sv-SE" sz="3200" dirty="0" err="1"/>
              <a:t>employer</a:t>
            </a:r>
            <a:r>
              <a:rPr lang="sv-SE" sz="3200" dirty="0"/>
              <a:t> federation in 2014.</a:t>
            </a:r>
          </a:p>
          <a:p>
            <a:r>
              <a:rPr lang="sv-SE" sz="3200" dirty="0"/>
              <a:t>New </a:t>
            </a:r>
            <a:r>
              <a:rPr lang="sv-SE" sz="3200" dirty="0" err="1"/>
              <a:t>collective</a:t>
            </a:r>
            <a:r>
              <a:rPr lang="sv-SE" sz="3200" dirty="0"/>
              <a:t> </a:t>
            </a:r>
            <a:r>
              <a:rPr lang="sv-SE" sz="3200" dirty="0" err="1"/>
              <a:t>agreement</a:t>
            </a:r>
            <a:r>
              <a:rPr lang="sv-SE" sz="3200" dirty="0"/>
              <a:t> in 2015. All </a:t>
            </a:r>
            <a:r>
              <a:rPr lang="sv-SE" sz="3200" dirty="0" err="1"/>
              <a:t>employees</a:t>
            </a:r>
            <a:r>
              <a:rPr lang="sv-SE" sz="3200" dirty="0"/>
              <a:t> </a:t>
            </a:r>
            <a:r>
              <a:rPr lang="sv-SE" sz="3200" dirty="0" err="1"/>
              <a:t>with</a:t>
            </a:r>
            <a:r>
              <a:rPr lang="sv-SE" sz="3200" dirty="0"/>
              <a:t> </a:t>
            </a:r>
            <a:r>
              <a:rPr lang="sv-SE" sz="3200" dirty="0" err="1"/>
              <a:t>trade</a:t>
            </a:r>
            <a:r>
              <a:rPr lang="sv-SE" sz="3200" dirty="0"/>
              <a:t> </a:t>
            </a:r>
            <a:r>
              <a:rPr lang="sv-SE" sz="3200" dirty="0" err="1"/>
              <a:t>secrets</a:t>
            </a:r>
            <a:r>
              <a:rPr lang="sv-SE" sz="3200" dirty="0"/>
              <a:t>. </a:t>
            </a:r>
            <a:r>
              <a:rPr lang="sv-SE" sz="3200" dirty="0" err="1"/>
              <a:t>Significant</a:t>
            </a:r>
            <a:r>
              <a:rPr lang="sv-SE" sz="3200" dirty="0"/>
              <a:t> </a:t>
            </a:r>
            <a:r>
              <a:rPr lang="sv-SE" sz="3200" dirty="0" err="1"/>
              <a:t>liberalization</a:t>
            </a:r>
            <a:r>
              <a:rPr lang="sv-SE" sz="3200" dirty="0"/>
              <a:t>, </a:t>
            </a:r>
            <a:r>
              <a:rPr lang="sv-SE" sz="3200" dirty="0" err="1"/>
              <a:t>but</a:t>
            </a:r>
            <a:r>
              <a:rPr lang="sv-SE" sz="3200" dirty="0"/>
              <a:t> </a:t>
            </a:r>
            <a:r>
              <a:rPr lang="sv-SE" sz="3200" dirty="0" err="1"/>
              <a:t>what</a:t>
            </a:r>
            <a:r>
              <a:rPr lang="sv-SE" sz="3200" dirty="0"/>
              <a:t> </a:t>
            </a:r>
            <a:r>
              <a:rPr lang="sv-SE" sz="3200" dirty="0" err="1"/>
              <a:t>does</a:t>
            </a:r>
            <a:r>
              <a:rPr lang="sv-SE" sz="3200" dirty="0"/>
              <a:t> it </a:t>
            </a:r>
            <a:r>
              <a:rPr lang="sv-SE" sz="3200" dirty="0" err="1"/>
              <a:t>mean</a:t>
            </a:r>
            <a:r>
              <a:rPr lang="sv-SE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639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2015 Swedish </a:t>
            </a:r>
            <a:r>
              <a:rPr lang="sv-SE" dirty="0" err="1"/>
              <a:t>collective</a:t>
            </a:r>
            <a:r>
              <a:rPr lang="sv-SE" dirty="0"/>
              <a:t> </a:t>
            </a:r>
            <a:r>
              <a:rPr lang="sv-SE" dirty="0" err="1"/>
              <a:t>agreement</a:t>
            </a:r>
            <a:r>
              <a:rPr lang="sv-SE" dirty="0"/>
              <a:t> – </a:t>
            </a:r>
            <a:r>
              <a:rPr lang="sv-SE" dirty="0" err="1"/>
              <a:t>issues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/>
              <a:t>Swedish Labour </a:t>
            </a:r>
            <a:r>
              <a:rPr lang="sv-SE" sz="3200" dirty="0" err="1"/>
              <a:t>court</a:t>
            </a:r>
            <a:r>
              <a:rPr lang="sv-SE" sz="3200" dirty="0"/>
              <a:t> has </a:t>
            </a:r>
            <a:r>
              <a:rPr lang="sv-SE" sz="3200" dirty="0" err="1"/>
              <a:t>held</a:t>
            </a:r>
            <a:r>
              <a:rPr lang="sv-SE" sz="3200" dirty="0"/>
              <a:t> </a:t>
            </a:r>
            <a:r>
              <a:rPr lang="sv-SE" sz="3200" dirty="0" err="1"/>
              <a:t>that</a:t>
            </a:r>
            <a:r>
              <a:rPr lang="sv-SE" sz="3200" dirty="0"/>
              <a:t> </a:t>
            </a:r>
            <a:r>
              <a:rPr lang="sv-SE" sz="3200" dirty="0" err="1"/>
              <a:t>technical</a:t>
            </a:r>
            <a:r>
              <a:rPr lang="sv-SE" sz="3200" dirty="0"/>
              <a:t> </a:t>
            </a:r>
            <a:r>
              <a:rPr lang="sv-SE" sz="3200" dirty="0" err="1"/>
              <a:t>secrets</a:t>
            </a:r>
            <a:r>
              <a:rPr lang="sv-SE" sz="3200" dirty="0"/>
              <a:t> or long-</a:t>
            </a:r>
            <a:r>
              <a:rPr lang="sv-SE" sz="3200" dirty="0" err="1"/>
              <a:t>standing</a:t>
            </a:r>
            <a:r>
              <a:rPr lang="sv-SE" sz="3200" dirty="0"/>
              <a:t> </a:t>
            </a:r>
            <a:r>
              <a:rPr lang="sv-SE" sz="3200" dirty="0" err="1"/>
              <a:t>customer</a:t>
            </a:r>
            <a:r>
              <a:rPr lang="sv-SE" sz="3200" dirty="0"/>
              <a:t> relations </a:t>
            </a:r>
            <a:r>
              <a:rPr lang="sv-SE" sz="3200" dirty="0" err="1"/>
              <a:t>may</a:t>
            </a:r>
            <a:r>
              <a:rPr lang="sv-SE" sz="3200" dirty="0"/>
              <a:t> </a:t>
            </a:r>
            <a:r>
              <a:rPr lang="sv-SE" sz="3200" dirty="0" err="1"/>
              <a:t>warrant</a:t>
            </a:r>
            <a:r>
              <a:rPr lang="sv-SE" sz="3200" dirty="0"/>
              <a:t> non-</a:t>
            </a:r>
            <a:r>
              <a:rPr lang="sv-SE" sz="3200" dirty="0" err="1"/>
              <a:t>competes</a:t>
            </a:r>
            <a:r>
              <a:rPr lang="sv-SE" sz="3200" dirty="0"/>
              <a:t>. </a:t>
            </a:r>
            <a:r>
              <a:rPr lang="sv-SE" sz="3200" dirty="0" err="1"/>
              <a:t>But</a:t>
            </a:r>
            <a:r>
              <a:rPr lang="sv-SE" sz="3200" dirty="0"/>
              <a:t> are an </a:t>
            </a:r>
            <a:r>
              <a:rPr lang="sv-SE" sz="3200" dirty="0" err="1"/>
              <a:t>individual’s</a:t>
            </a:r>
            <a:r>
              <a:rPr lang="sv-SE" sz="3200" dirty="0"/>
              <a:t> </a:t>
            </a:r>
            <a:r>
              <a:rPr lang="sv-SE" sz="3200" dirty="0" err="1"/>
              <a:t>customer</a:t>
            </a:r>
            <a:r>
              <a:rPr lang="sv-SE" sz="3200" dirty="0"/>
              <a:t> relations </a:t>
            </a:r>
            <a:r>
              <a:rPr lang="sv-SE" sz="3200" dirty="0" err="1"/>
              <a:t>trade</a:t>
            </a:r>
            <a:r>
              <a:rPr lang="sv-SE" sz="3200" dirty="0"/>
              <a:t> </a:t>
            </a:r>
            <a:r>
              <a:rPr lang="sv-SE" sz="3200" dirty="0" err="1"/>
              <a:t>secrets</a:t>
            </a:r>
            <a:r>
              <a:rPr lang="sv-SE" sz="3200" dirty="0"/>
              <a:t>?</a:t>
            </a:r>
          </a:p>
          <a:p>
            <a:r>
              <a:rPr lang="sv-SE" sz="3200" dirty="0"/>
              <a:t>Interpreted as max 9 </a:t>
            </a:r>
            <a:r>
              <a:rPr lang="sv-SE" sz="3200" dirty="0" err="1"/>
              <a:t>months</a:t>
            </a:r>
            <a:r>
              <a:rPr lang="sv-SE" sz="3200" dirty="0"/>
              <a:t> for business know-how and max 18 </a:t>
            </a:r>
            <a:r>
              <a:rPr lang="sv-SE" sz="3200" dirty="0" err="1"/>
              <a:t>months</a:t>
            </a:r>
            <a:r>
              <a:rPr lang="sv-SE" sz="3200" dirty="0"/>
              <a:t> for </a:t>
            </a:r>
            <a:r>
              <a:rPr lang="sv-SE" sz="3200" dirty="0" err="1"/>
              <a:t>technical</a:t>
            </a:r>
            <a:r>
              <a:rPr lang="sv-SE" sz="3200" dirty="0"/>
              <a:t> know-how.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805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Compensation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1969 </a:t>
            </a:r>
            <a:r>
              <a:rPr lang="sv-SE" dirty="0" err="1"/>
              <a:t>agreement</a:t>
            </a:r>
            <a:r>
              <a:rPr lang="sv-SE" dirty="0"/>
              <a:t> – 60 % of final </a:t>
            </a:r>
            <a:r>
              <a:rPr lang="sv-SE" dirty="0" err="1"/>
              <a:t>pay</a:t>
            </a:r>
            <a:r>
              <a:rPr lang="sv-SE" dirty="0"/>
              <a:t> </a:t>
            </a:r>
            <a:r>
              <a:rPr lang="sv-SE" dirty="0" err="1"/>
              <a:t>guaranteed</a:t>
            </a:r>
            <a:r>
              <a:rPr lang="sv-SE" dirty="0"/>
              <a:t>. </a:t>
            </a:r>
          </a:p>
          <a:p>
            <a:r>
              <a:rPr lang="sv-SE" dirty="0"/>
              <a:t>2015 </a:t>
            </a:r>
            <a:r>
              <a:rPr lang="sv-SE" dirty="0" err="1"/>
              <a:t>agreement</a:t>
            </a:r>
            <a:r>
              <a:rPr lang="sv-SE" dirty="0"/>
              <a:t> – 60 % of final </a:t>
            </a:r>
            <a:r>
              <a:rPr lang="sv-SE" dirty="0" err="1"/>
              <a:t>pay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employee</a:t>
            </a:r>
            <a:r>
              <a:rPr lang="sv-SE" dirty="0"/>
              <a:t> </a:t>
            </a:r>
            <a:r>
              <a:rPr lang="sv-SE" dirty="0" err="1"/>
              <a:t>otherwise</a:t>
            </a:r>
            <a:r>
              <a:rPr lang="sv-SE" dirty="0"/>
              <a:t> </a:t>
            </a:r>
            <a:r>
              <a:rPr lang="sv-SE" dirty="0" err="1"/>
              <a:t>would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competed</a:t>
            </a:r>
            <a:r>
              <a:rPr lang="sv-SE" dirty="0"/>
              <a:t> and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prevented</a:t>
            </a:r>
            <a:r>
              <a:rPr lang="sv-SE" dirty="0"/>
              <a:t> from </a:t>
            </a:r>
            <a:r>
              <a:rPr lang="sv-SE" dirty="0" err="1"/>
              <a:t>employment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the </a:t>
            </a:r>
            <a:r>
              <a:rPr lang="sv-SE" dirty="0" err="1"/>
              <a:t>covenant</a:t>
            </a:r>
            <a:r>
              <a:rPr lang="sv-SE" dirty="0"/>
              <a:t> not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compete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638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Swedish Labour Court case AD 2013 nr 24 – no blue-penciling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If the </a:t>
            </a:r>
            <a:r>
              <a:rPr lang="sv-SE" dirty="0" err="1"/>
              <a:t>interest</a:t>
            </a:r>
            <a:r>
              <a:rPr lang="sv-SE" dirty="0"/>
              <a:t> of the </a:t>
            </a:r>
            <a:r>
              <a:rPr lang="sv-SE" dirty="0" err="1"/>
              <a:t>employer</a:t>
            </a:r>
            <a:r>
              <a:rPr lang="sv-SE" dirty="0"/>
              <a:t> is in the </a:t>
            </a:r>
            <a:r>
              <a:rPr lang="sv-SE" dirty="0" err="1"/>
              <a:t>customer</a:t>
            </a:r>
            <a:r>
              <a:rPr lang="sv-SE" dirty="0"/>
              <a:t> relationships, a general non-</a:t>
            </a:r>
            <a:r>
              <a:rPr lang="sv-SE" dirty="0" err="1"/>
              <a:t>compete</a:t>
            </a:r>
            <a:r>
              <a:rPr lang="sv-SE" dirty="0"/>
              <a:t> is not </a:t>
            </a:r>
            <a:r>
              <a:rPr lang="sv-SE" dirty="0" err="1"/>
              <a:t>allowed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a </a:t>
            </a:r>
            <a:r>
              <a:rPr lang="sv-SE" dirty="0" err="1"/>
              <a:t>restriction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continue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customers</a:t>
            </a:r>
            <a:r>
              <a:rPr lang="sv-SE" dirty="0"/>
              <a:t> of the </a:t>
            </a:r>
            <a:r>
              <a:rPr lang="sv-SE" dirty="0" err="1"/>
              <a:t>employer</a:t>
            </a:r>
            <a:r>
              <a:rPr lang="sv-SE" dirty="0"/>
              <a:t>.</a:t>
            </a:r>
          </a:p>
          <a:p>
            <a:r>
              <a:rPr lang="sv-SE" dirty="0" err="1"/>
              <a:t>Employer</a:t>
            </a:r>
            <a:r>
              <a:rPr lang="sv-SE" dirty="0"/>
              <a:t> </a:t>
            </a:r>
            <a:r>
              <a:rPr lang="sv-SE" dirty="0" err="1"/>
              <a:t>limiting</a:t>
            </a:r>
            <a:r>
              <a:rPr lang="sv-SE" dirty="0"/>
              <a:t> a non-compete after termination in order to create validity is not possible (against the will of the </a:t>
            </a:r>
            <a:r>
              <a:rPr lang="sv-SE" dirty="0" err="1"/>
              <a:t>employee</a:t>
            </a:r>
            <a:r>
              <a:rPr lang="sv-S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70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open</a:t>
            </a:r>
            <a:r>
              <a:rPr lang="sv-SE" dirty="0"/>
              <a:t> </a:t>
            </a:r>
            <a:r>
              <a:rPr lang="sv-SE" dirty="0" err="1"/>
              <a:t>issues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/>
              <a:t>Is </a:t>
            </a:r>
            <a:r>
              <a:rPr lang="sv-SE" sz="3200" dirty="0" err="1"/>
              <a:t>promised</a:t>
            </a:r>
            <a:r>
              <a:rPr lang="sv-SE" sz="3200" dirty="0"/>
              <a:t> </a:t>
            </a:r>
            <a:r>
              <a:rPr lang="sv-SE" sz="3200" dirty="0" err="1"/>
              <a:t>compensation</a:t>
            </a:r>
            <a:r>
              <a:rPr lang="sv-SE" sz="3200" dirty="0"/>
              <a:t> </a:t>
            </a:r>
            <a:r>
              <a:rPr lang="sv-SE" sz="3200" dirty="0" err="1"/>
              <a:t>required</a:t>
            </a:r>
            <a:r>
              <a:rPr lang="sv-SE" sz="3200" dirty="0"/>
              <a:t> for </a:t>
            </a:r>
            <a:r>
              <a:rPr lang="sv-SE" sz="3200" dirty="0" err="1"/>
              <a:t>narrow</a:t>
            </a:r>
            <a:r>
              <a:rPr lang="sv-SE" sz="3200" dirty="0"/>
              <a:t> or short non-</a:t>
            </a:r>
            <a:r>
              <a:rPr lang="sv-SE" sz="3200" dirty="0" err="1"/>
              <a:t>competes</a:t>
            </a:r>
            <a:r>
              <a:rPr lang="sv-SE" sz="3200" dirty="0"/>
              <a:t>, </a:t>
            </a:r>
            <a:r>
              <a:rPr lang="sv-SE" sz="3200" dirty="0" err="1"/>
              <a:t>such</a:t>
            </a:r>
            <a:r>
              <a:rPr lang="sv-SE" sz="3200" dirty="0"/>
              <a:t> as non-</a:t>
            </a:r>
            <a:r>
              <a:rPr lang="sv-SE" sz="3200" dirty="0" err="1"/>
              <a:t>recruits</a:t>
            </a:r>
            <a:r>
              <a:rPr lang="sv-SE" sz="3200" dirty="0"/>
              <a:t>?</a:t>
            </a:r>
          </a:p>
          <a:p>
            <a:r>
              <a:rPr lang="sv-SE" sz="3200" dirty="0"/>
              <a:t>Is it </a:t>
            </a:r>
            <a:r>
              <a:rPr lang="sv-SE" sz="3200" dirty="0" err="1"/>
              <a:t>justified</a:t>
            </a:r>
            <a:r>
              <a:rPr lang="sv-SE" sz="3200" dirty="0"/>
              <a:t> </a:t>
            </a:r>
            <a:r>
              <a:rPr lang="sv-SE" sz="3200" dirty="0" err="1"/>
              <a:t>to</a:t>
            </a:r>
            <a:r>
              <a:rPr lang="sv-SE" sz="3200" dirty="0"/>
              <a:t> </a:t>
            </a:r>
            <a:r>
              <a:rPr lang="sv-SE" sz="3200" dirty="0" err="1"/>
              <a:t>prevent</a:t>
            </a:r>
            <a:r>
              <a:rPr lang="sv-SE" sz="3200" dirty="0"/>
              <a:t> a former </a:t>
            </a:r>
            <a:r>
              <a:rPr lang="sv-SE" sz="3200" dirty="0" err="1"/>
              <a:t>employee</a:t>
            </a:r>
            <a:r>
              <a:rPr lang="sv-SE" sz="3200" dirty="0"/>
              <a:t> </a:t>
            </a:r>
            <a:r>
              <a:rPr lang="sv-SE" sz="3200" dirty="0" err="1"/>
              <a:t>to</a:t>
            </a:r>
            <a:r>
              <a:rPr lang="sv-SE" sz="3200" dirty="0"/>
              <a:t> </a:t>
            </a:r>
            <a:r>
              <a:rPr lang="sv-SE" sz="3200" dirty="0" err="1"/>
              <a:t>work</a:t>
            </a:r>
            <a:r>
              <a:rPr lang="sv-SE" sz="3200" dirty="0"/>
              <a:t> </a:t>
            </a:r>
            <a:r>
              <a:rPr lang="sv-SE" sz="3200" dirty="0" err="1"/>
              <a:t>with</a:t>
            </a:r>
            <a:r>
              <a:rPr lang="sv-SE" sz="3200" dirty="0"/>
              <a:t> all the </a:t>
            </a:r>
            <a:r>
              <a:rPr lang="sv-SE" sz="3200" dirty="0" err="1"/>
              <a:t>employer’s</a:t>
            </a:r>
            <a:r>
              <a:rPr lang="sv-SE" sz="3200" dirty="0"/>
              <a:t> </a:t>
            </a:r>
            <a:r>
              <a:rPr lang="sv-SE" sz="3200" dirty="0" err="1"/>
              <a:t>customers</a:t>
            </a:r>
            <a:r>
              <a:rPr lang="sv-SE" sz="3200" dirty="0"/>
              <a:t> or </a:t>
            </a:r>
            <a:r>
              <a:rPr lang="sv-SE" sz="3200" dirty="0" err="1"/>
              <a:t>only</a:t>
            </a:r>
            <a:r>
              <a:rPr lang="sv-SE" sz="3200" dirty="0"/>
              <a:t> </a:t>
            </a:r>
            <a:r>
              <a:rPr lang="sv-SE" sz="3200" dirty="0" err="1"/>
              <a:t>customers</a:t>
            </a:r>
            <a:r>
              <a:rPr lang="sv-SE" sz="3200" dirty="0"/>
              <a:t> </a:t>
            </a:r>
            <a:r>
              <a:rPr lang="sv-SE" sz="3200" dirty="0" err="1"/>
              <a:t>with</a:t>
            </a:r>
            <a:r>
              <a:rPr lang="sv-SE" sz="3200" dirty="0"/>
              <a:t> </a:t>
            </a:r>
            <a:r>
              <a:rPr lang="sv-SE" sz="3200" dirty="0" err="1"/>
              <a:t>whom</a:t>
            </a:r>
            <a:r>
              <a:rPr lang="sv-SE" sz="3200" dirty="0"/>
              <a:t> the </a:t>
            </a:r>
            <a:r>
              <a:rPr lang="sv-SE" sz="3200" dirty="0" err="1"/>
              <a:t>employee</a:t>
            </a:r>
            <a:r>
              <a:rPr lang="sv-SE" sz="3200" dirty="0"/>
              <a:t> has </a:t>
            </a:r>
            <a:r>
              <a:rPr lang="sv-SE" sz="3200" dirty="0" err="1"/>
              <a:t>had</a:t>
            </a:r>
            <a:r>
              <a:rPr lang="sv-SE" sz="3200" dirty="0"/>
              <a:t> a personal relationship?</a:t>
            </a:r>
          </a:p>
        </p:txBody>
      </p:sp>
    </p:spTree>
    <p:extLst>
      <p:ext uri="{BB962C8B-B14F-4D97-AF65-F5344CB8AC3E}">
        <p14:creationId xmlns:p14="http://schemas.microsoft.com/office/powerpoint/2010/main" val="154163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Open</a:t>
            </a:r>
            <a:r>
              <a:rPr lang="sv-SE" dirty="0"/>
              <a:t> </a:t>
            </a:r>
            <a:r>
              <a:rPr lang="sv-SE" dirty="0" err="1"/>
              <a:t>issues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investments</a:t>
            </a:r>
            <a:r>
              <a:rPr lang="sv-SE" dirty="0"/>
              <a:t> in </a:t>
            </a:r>
            <a:r>
              <a:rPr lang="sv-SE" dirty="0" err="1"/>
              <a:t>education</a:t>
            </a:r>
            <a:r>
              <a:rPr lang="sv-SE" dirty="0"/>
              <a:t> </a:t>
            </a:r>
            <a:r>
              <a:rPr lang="sv-SE" dirty="0" err="1"/>
              <a:t>justify</a:t>
            </a:r>
            <a:r>
              <a:rPr lang="sv-SE" dirty="0"/>
              <a:t> non-</a:t>
            </a:r>
            <a:r>
              <a:rPr lang="sv-SE" dirty="0" err="1"/>
              <a:t>competes</a:t>
            </a:r>
            <a:r>
              <a:rPr lang="sv-SE" dirty="0"/>
              <a:t>?</a:t>
            </a:r>
          </a:p>
          <a:p>
            <a:r>
              <a:rPr lang="sv-SE" dirty="0"/>
              <a:t>Is it </a:t>
            </a:r>
            <a:r>
              <a:rPr lang="sv-SE" dirty="0" err="1"/>
              <a:t>justified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condition</a:t>
            </a:r>
            <a:r>
              <a:rPr lang="sv-SE" dirty="0"/>
              <a:t> </a:t>
            </a:r>
            <a:r>
              <a:rPr lang="sv-SE" dirty="0" err="1"/>
              <a:t>compensation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the </a:t>
            </a:r>
            <a:r>
              <a:rPr lang="sv-SE" dirty="0" err="1"/>
              <a:t>employee</a:t>
            </a:r>
            <a:r>
              <a:rPr lang="sv-SE" dirty="0"/>
              <a:t> by the </a:t>
            </a:r>
            <a:r>
              <a:rPr lang="sv-SE" dirty="0" err="1"/>
              <a:t>effects</a:t>
            </a:r>
            <a:r>
              <a:rPr lang="sv-SE" dirty="0"/>
              <a:t> the </a:t>
            </a:r>
            <a:r>
              <a:rPr lang="sv-SE" dirty="0" err="1"/>
              <a:t>clause</a:t>
            </a:r>
            <a:r>
              <a:rPr lang="sv-SE" dirty="0"/>
              <a:t> has </a:t>
            </a:r>
            <a:r>
              <a:rPr lang="sv-SE" dirty="0" err="1"/>
              <a:t>had</a:t>
            </a:r>
            <a:r>
              <a:rPr lang="sv-SE" dirty="0"/>
              <a:t>?</a:t>
            </a:r>
          </a:p>
          <a:p>
            <a:r>
              <a:rPr lang="sv-SE" dirty="0"/>
              <a:t>Non-</a:t>
            </a:r>
            <a:r>
              <a:rPr lang="sv-SE" dirty="0" err="1"/>
              <a:t>recruits</a:t>
            </a:r>
            <a:r>
              <a:rPr lang="sv-SE" dirty="0"/>
              <a:t> after starting at a non-</a:t>
            </a:r>
            <a:r>
              <a:rPr lang="sv-SE" dirty="0" err="1"/>
              <a:t>competitor</a:t>
            </a:r>
            <a:r>
              <a:rPr lang="sv-SE" dirty="0"/>
              <a:t> </a:t>
            </a:r>
            <a:r>
              <a:rPr lang="sv-SE" dirty="0" err="1"/>
              <a:t>company</a:t>
            </a:r>
            <a:r>
              <a:rPr lang="sv-SE" dirty="0"/>
              <a:t>?</a:t>
            </a:r>
          </a:p>
          <a:p>
            <a:r>
              <a:rPr lang="sv-SE" dirty="0"/>
              <a:t>I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critical</a:t>
            </a:r>
            <a:r>
              <a:rPr lang="sv-SE" dirty="0"/>
              <a:t> of the 2015 </a:t>
            </a:r>
            <a:r>
              <a:rPr lang="sv-SE" dirty="0" err="1"/>
              <a:t>collective</a:t>
            </a:r>
            <a:r>
              <a:rPr lang="sv-SE" dirty="0"/>
              <a:t> </a:t>
            </a:r>
            <a:r>
              <a:rPr lang="sv-SE" dirty="0" err="1"/>
              <a:t>agreement</a:t>
            </a:r>
            <a:r>
              <a:rPr lang="sv-SE" dirty="0"/>
              <a:t> (</a:t>
            </a:r>
            <a:r>
              <a:rPr lang="sv-SE" dirty="0" err="1"/>
              <a:t>liberalization</a:t>
            </a:r>
            <a:r>
              <a:rPr lang="sv-SE"/>
              <a:t>) and </a:t>
            </a:r>
            <a:r>
              <a:rPr lang="sv-SE" dirty="0" err="1"/>
              <a:t>believe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Sweden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legislate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762356"/>
      </p:ext>
    </p:extLst>
  </p:cSld>
  <p:clrMapOvr>
    <a:masterClrMapping/>
  </p:clrMapOvr>
</p:sld>
</file>

<file path=ppt/theme/theme1.xml><?xml version="1.0" encoding="utf-8"?>
<a:theme xmlns:a="http://schemas.openxmlformats.org/drawingml/2006/main" name="UU">
  <a:themeElements>
    <a:clrScheme name="UU">
      <a:dk1>
        <a:srgbClr val="000000"/>
      </a:dk1>
      <a:lt1>
        <a:srgbClr val="FFFFFF"/>
      </a:lt1>
      <a:dk2>
        <a:srgbClr val="666666"/>
      </a:dk2>
      <a:lt2>
        <a:srgbClr val="B3B3B3"/>
      </a:lt2>
      <a:accent1>
        <a:srgbClr val="C7D6EA"/>
      </a:accent1>
      <a:accent2>
        <a:srgbClr val="F9E7C9"/>
      </a:accent2>
      <a:accent3>
        <a:srgbClr val="FFFFFF"/>
      </a:accent3>
      <a:accent4>
        <a:srgbClr val="000000"/>
      </a:accent4>
      <a:accent5>
        <a:srgbClr val="E0E8F3"/>
      </a:accent5>
      <a:accent6>
        <a:srgbClr val="E2D1B6"/>
      </a:accent6>
      <a:hlink>
        <a:srgbClr val="B9D3C6"/>
      </a:hlink>
      <a:folHlink>
        <a:srgbClr val="990000"/>
      </a:folHlink>
    </a:clrScheme>
    <a:fontScheme name="UU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322</Words>
  <Application>Microsoft Office PowerPoint</Application>
  <PresentationFormat>Skærmshow (4:3)</PresentationFormat>
  <Paragraphs>24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UU</vt:lpstr>
      <vt:lpstr>Complements or alternatives to exclusive rights. Non-competition clauses in employment contracts – a common understanding?</vt:lpstr>
      <vt:lpstr>Collective agreements for non-competes in Sweden</vt:lpstr>
      <vt:lpstr>2015 Swedish collective agreement – issues</vt:lpstr>
      <vt:lpstr>Compensation</vt:lpstr>
      <vt:lpstr>Swedish Labour Court case AD 2013 nr 24 – no blue-penciling</vt:lpstr>
      <vt:lpstr>Some open issues</vt:lpstr>
      <vt:lpstr>Open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Complements or alternatives to exclusive rights. Non-competition clauses in employment contracts – a common understanding?</dc:title>
  <dc:creator>Bengt</dc:creator>
  <cp:lastModifiedBy>Jette Balslev</cp:lastModifiedBy>
  <cp:revision>8</cp:revision>
  <dcterms:created xsi:type="dcterms:W3CDTF">2016-06-07T08:28:27Z</dcterms:created>
  <dcterms:modified xsi:type="dcterms:W3CDTF">2016-06-11T13:41:48Z</dcterms:modified>
</cp:coreProperties>
</file>