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40" d="100"/>
          <a:sy n="40" d="100"/>
        </p:scale>
        <p:origin x="1178" y="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E353-0153-4C8C-8325-8796E81362D3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8B1B-4AD8-491F-B6A0-B4BAAF0C73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5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E353-0153-4C8C-8325-8796E81362D3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8B1B-4AD8-491F-B6A0-B4BAAF0C73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5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E353-0153-4C8C-8325-8796E81362D3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8B1B-4AD8-491F-B6A0-B4BAAF0C73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4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E353-0153-4C8C-8325-8796E81362D3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8B1B-4AD8-491F-B6A0-B4BAAF0C73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2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E353-0153-4C8C-8325-8796E81362D3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8B1B-4AD8-491F-B6A0-B4BAAF0C73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0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E353-0153-4C8C-8325-8796E81362D3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8B1B-4AD8-491F-B6A0-B4BAAF0C73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99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E353-0153-4C8C-8325-8796E81362D3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8B1B-4AD8-491F-B6A0-B4BAAF0C73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1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E353-0153-4C8C-8325-8796E81362D3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8B1B-4AD8-491F-B6A0-B4BAAF0C73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1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E353-0153-4C8C-8325-8796E81362D3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8B1B-4AD8-491F-B6A0-B4BAAF0C73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8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E353-0153-4C8C-8325-8796E81362D3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8B1B-4AD8-491F-B6A0-B4BAAF0C73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7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E353-0153-4C8C-8325-8796E81362D3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8B1B-4AD8-491F-B6A0-B4BAAF0C73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4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DE353-0153-4C8C-8325-8796E81362D3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68B1B-4AD8-491F-B6A0-B4BAAF0C73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0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320842"/>
            <a:ext cx="6858000" cy="3189121"/>
          </a:xfrm>
        </p:spPr>
        <p:txBody>
          <a:bodyPr/>
          <a:lstStyle/>
          <a:p>
            <a:r>
              <a:rPr lang="fi-FI"/>
              <a:t>Huawei – broader context and implications</a:t>
            </a:r>
            <a:endParaRPr lang="en-US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i-FI" sz="2600" dirty="0"/>
              <a:t>Juha Vesala</a:t>
            </a:r>
          </a:p>
          <a:p>
            <a:r>
              <a:rPr lang="fi-FI" sz="2600" dirty="0"/>
              <a:t>Post-doctoral researcher</a:t>
            </a:r>
          </a:p>
          <a:p>
            <a:r>
              <a:rPr lang="fi-FI" sz="2600" dirty="0"/>
              <a:t>University of Helsinki</a:t>
            </a:r>
          </a:p>
          <a:p>
            <a:endParaRPr lang="fi-FI" sz="2600" dirty="0"/>
          </a:p>
          <a:p>
            <a:r>
              <a:rPr lang="fi-FI" sz="2600" dirty="0"/>
              <a:t>NIR 2016</a:t>
            </a:r>
          </a:p>
          <a:p>
            <a:r>
              <a:rPr lang="fi-FI" sz="2600" dirty="0"/>
              <a:t>Copenhagen, 20 June 2016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3433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56751" y="0"/>
            <a:ext cx="7886700" cy="1325563"/>
          </a:xfrm>
        </p:spPr>
        <p:txBody>
          <a:bodyPr/>
          <a:lstStyle/>
          <a:p>
            <a:r>
              <a:rPr lang="fi-FI" dirty="0" err="1"/>
              <a:t>Approach</a:t>
            </a:r>
            <a:r>
              <a:rPr lang="fi-FI" dirty="0"/>
              <a:t> and logic of Huawei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56751" y="1018984"/>
            <a:ext cx="8487249" cy="5607645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endParaRPr lang="fi-FI" sz="2400" dirty="0"/>
          </a:p>
          <a:p>
            <a:pPr>
              <a:buFont typeface="Arial" charset="0"/>
              <a:buChar char="•"/>
            </a:pPr>
            <a:r>
              <a:rPr lang="fi-FI" sz="2400" dirty="0" err="1"/>
              <a:t>Exercise</a:t>
            </a:r>
            <a:r>
              <a:rPr lang="fi-FI" sz="2400" dirty="0"/>
              <a:t> / </a:t>
            </a:r>
            <a:r>
              <a:rPr lang="fi-FI" sz="2400" dirty="0" err="1"/>
              <a:t>exceptional</a:t>
            </a:r>
            <a:r>
              <a:rPr lang="fi-FI" sz="2400" dirty="0"/>
              <a:t> </a:t>
            </a:r>
            <a:r>
              <a:rPr lang="fi-FI" sz="2400" dirty="0" err="1"/>
              <a:t>circumstances</a:t>
            </a:r>
            <a:r>
              <a:rPr lang="fi-FI" sz="2400" dirty="0"/>
              <a:t> </a:t>
            </a:r>
            <a:r>
              <a:rPr lang="fi-FI" sz="2400" dirty="0" err="1"/>
              <a:t>paradigm</a:t>
            </a:r>
            <a:r>
              <a:rPr lang="fi-FI" sz="2400" dirty="0"/>
              <a:t> </a:t>
            </a:r>
            <a:r>
              <a:rPr lang="fi-FI" sz="2400" dirty="0" err="1"/>
              <a:t>continued</a:t>
            </a:r>
            <a:r>
              <a:rPr lang="fi-FI" sz="2400" dirty="0"/>
              <a:t>: </a:t>
            </a:r>
            <a:r>
              <a:rPr lang="fi-FI" sz="2400" dirty="0" err="1"/>
              <a:t>standard-setting</a:t>
            </a:r>
            <a:r>
              <a:rPr lang="fi-FI" sz="2400" dirty="0"/>
              <a:t> </a:t>
            </a:r>
            <a:r>
              <a:rPr lang="fi-FI" sz="2400" dirty="0" err="1"/>
              <a:t>context</a:t>
            </a:r>
            <a:r>
              <a:rPr lang="fi-FI" sz="2400" dirty="0"/>
              <a:t> </a:t>
            </a:r>
            <a:r>
              <a:rPr lang="fi-FI" sz="2400" dirty="0" err="1"/>
              <a:t>represents</a:t>
            </a:r>
            <a:r>
              <a:rPr lang="fi-FI" sz="2400" dirty="0"/>
              <a:t> </a:t>
            </a:r>
            <a:r>
              <a:rPr lang="fi-FI" sz="2400" dirty="0" err="1"/>
              <a:t>exceptional</a:t>
            </a:r>
            <a:r>
              <a:rPr lang="fi-FI" sz="2400" dirty="0"/>
              <a:t> </a:t>
            </a:r>
            <a:r>
              <a:rPr lang="fi-FI" sz="2400" dirty="0" err="1"/>
              <a:t>circumstances</a:t>
            </a:r>
            <a:r>
              <a:rPr lang="fi-FI" sz="2400" dirty="0"/>
              <a:t> </a:t>
            </a:r>
            <a:r>
              <a:rPr lang="fi-FI" sz="2400" dirty="0" err="1"/>
              <a:t>distinct</a:t>
            </a:r>
            <a:r>
              <a:rPr lang="fi-FI" sz="2400" dirty="0"/>
              <a:t> from </a:t>
            </a:r>
            <a:r>
              <a:rPr lang="fi-FI" sz="2400" dirty="0" err="1"/>
              <a:t>previous</a:t>
            </a:r>
            <a:r>
              <a:rPr lang="fi-FI" sz="2400" dirty="0"/>
              <a:t> </a:t>
            </a:r>
            <a:r>
              <a:rPr lang="fi-FI" sz="2400" dirty="0" err="1"/>
              <a:t>ones</a:t>
            </a:r>
            <a:r>
              <a:rPr lang="fi-FI" sz="2400" dirty="0"/>
              <a:t> </a:t>
            </a:r>
            <a:r>
              <a:rPr lang="fi-FI" sz="2400" dirty="0" err="1"/>
              <a:t>identified</a:t>
            </a:r>
            <a:r>
              <a:rPr lang="fi-FI" sz="2400" dirty="0"/>
              <a:t> by CJEU</a:t>
            </a:r>
          </a:p>
          <a:p>
            <a:pPr lvl="1">
              <a:buFont typeface="Arial" charset="0"/>
              <a:buChar char="•"/>
            </a:pPr>
            <a:r>
              <a:rPr lang="fi-FI" sz="2000" dirty="0" err="1"/>
              <a:t>Indispensability</a:t>
            </a:r>
            <a:r>
              <a:rPr lang="fi-FI" sz="2000" dirty="0"/>
              <a:t> of SEPs for product market </a:t>
            </a:r>
            <a:r>
              <a:rPr lang="fi-FI" sz="2000" dirty="0" err="1"/>
              <a:t>competition</a:t>
            </a:r>
            <a:endParaRPr lang="fi-FI" sz="2000" dirty="0"/>
          </a:p>
          <a:p>
            <a:pPr lvl="1">
              <a:buFont typeface="Arial" charset="0"/>
              <a:buChar char="•"/>
            </a:pPr>
            <a:r>
              <a:rPr lang="fi-FI" sz="2000" dirty="0"/>
              <a:t>FRAND </a:t>
            </a:r>
            <a:r>
              <a:rPr lang="fi-FI" sz="2000" dirty="0" err="1"/>
              <a:t>licensing</a:t>
            </a:r>
            <a:r>
              <a:rPr lang="fi-FI" sz="2000" dirty="0"/>
              <a:t> </a:t>
            </a:r>
            <a:r>
              <a:rPr lang="fi-FI" sz="2000" dirty="0" err="1"/>
              <a:t>commitments</a:t>
            </a:r>
            <a:r>
              <a:rPr lang="fi-FI" sz="2000" dirty="0"/>
              <a:t> </a:t>
            </a:r>
            <a:r>
              <a:rPr lang="fi-FI" sz="2000" dirty="0" err="1"/>
              <a:t>given</a:t>
            </a:r>
            <a:r>
              <a:rPr lang="fi-FI" sz="2000" dirty="0"/>
              <a:t> in </a:t>
            </a:r>
            <a:r>
              <a:rPr lang="fi-FI" sz="2000" dirty="0" err="1"/>
              <a:t>exchange</a:t>
            </a:r>
            <a:r>
              <a:rPr lang="fi-FI" sz="2000" dirty="0"/>
              <a:t> of SEP status and </a:t>
            </a:r>
            <a:r>
              <a:rPr lang="fi-FI" sz="2000" dirty="0" err="1"/>
              <a:t>creating</a:t>
            </a:r>
            <a:r>
              <a:rPr lang="fi-FI" sz="2000" dirty="0"/>
              <a:t> </a:t>
            </a:r>
            <a:r>
              <a:rPr lang="fi-FI" sz="2000" dirty="0" err="1"/>
              <a:t>legitimate</a:t>
            </a:r>
            <a:r>
              <a:rPr lang="fi-FI" sz="2000" dirty="0"/>
              <a:t> </a:t>
            </a:r>
            <a:r>
              <a:rPr lang="fi-FI" sz="2000" dirty="0" err="1"/>
              <a:t>expectations</a:t>
            </a:r>
            <a:endParaRPr lang="fi-FI" sz="2000" dirty="0"/>
          </a:p>
          <a:p>
            <a:pPr lvl="1">
              <a:buFont typeface="Arial" charset="0"/>
              <a:buChar char="•"/>
            </a:pPr>
            <a:endParaRPr lang="fi-FI" sz="2000" dirty="0"/>
          </a:p>
          <a:p>
            <a:pPr>
              <a:buFont typeface="Arial" charset="0"/>
              <a:buChar char="•"/>
            </a:pPr>
            <a:r>
              <a:rPr lang="fi-FI" sz="2400" dirty="0"/>
              <a:t>In this </a:t>
            </a:r>
            <a:r>
              <a:rPr lang="fi-FI" sz="2400" dirty="0" err="1"/>
              <a:t>context</a:t>
            </a:r>
            <a:r>
              <a:rPr lang="fi-FI" sz="2400" dirty="0"/>
              <a:t>, </a:t>
            </a:r>
            <a:r>
              <a:rPr lang="fi-FI" sz="2400" dirty="0" err="1"/>
              <a:t>seeking</a:t>
            </a:r>
            <a:r>
              <a:rPr lang="fi-FI" sz="2400" dirty="0"/>
              <a:t> </a:t>
            </a:r>
            <a:r>
              <a:rPr lang="fi-FI" sz="2400" dirty="0" err="1"/>
              <a:t>injunctive</a:t>
            </a:r>
            <a:r>
              <a:rPr lang="fi-FI" sz="2400" dirty="0"/>
              <a:t> </a:t>
            </a:r>
            <a:r>
              <a:rPr lang="fi-FI" sz="2400" dirty="0" err="1"/>
              <a:t>relief</a:t>
            </a:r>
            <a:r>
              <a:rPr lang="fi-FI" sz="2400" dirty="0"/>
              <a:t> can be </a:t>
            </a:r>
            <a:r>
              <a:rPr lang="fi-FI" sz="2400" dirty="0" err="1"/>
              <a:t>abusive</a:t>
            </a:r>
            <a:r>
              <a:rPr lang="fi-FI" sz="2400" dirty="0"/>
              <a:t> to the </a:t>
            </a:r>
            <a:r>
              <a:rPr lang="fi-FI" sz="2400" dirty="0" err="1"/>
              <a:t>extent</a:t>
            </a:r>
            <a:r>
              <a:rPr lang="fi-FI" sz="2400" dirty="0"/>
              <a:t> FRAND license </a:t>
            </a:r>
            <a:r>
              <a:rPr lang="fi-FI" sz="2400" dirty="0" err="1"/>
              <a:t>refused</a:t>
            </a:r>
            <a:r>
              <a:rPr lang="fi-FI" sz="2400" dirty="0"/>
              <a:t> </a:t>
            </a:r>
            <a:r>
              <a:rPr lang="fi-FI" sz="2400" dirty="0" err="1"/>
              <a:t>due</a:t>
            </a:r>
            <a:r>
              <a:rPr lang="fi-FI" sz="2400" dirty="0"/>
              <a:t> to </a:t>
            </a:r>
            <a:r>
              <a:rPr lang="fi-FI" sz="2400" dirty="0" err="1"/>
              <a:t>concerns</a:t>
            </a:r>
            <a:r>
              <a:rPr lang="fi-FI" sz="2400" dirty="0"/>
              <a:t> </a:t>
            </a:r>
            <a:r>
              <a:rPr lang="fi-FI" sz="2400" dirty="0" err="1"/>
              <a:t>about</a:t>
            </a:r>
            <a:r>
              <a:rPr lang="fi-FI" sz="2400" dirty="0"/>
              <a:t> product market </a:t>
            </a:r>
            <a:r>
              <a:rPr lang="fi-FI" sz="2400" dirty="0" err="1"/>
              <a:t>becoming</a:t>
            </a:r>
            <a:r>
              <a:rPr lang="fi-FI" sz="2400" dirty="0"/>
              <a:t> </a:t>
            </a:r>
            <a:r>
              <a:rPr lang="fi-FI" sz="2400" dirty="0" err="1"/>
              <a:t>reserved</a:t>
            </a:r>
            <a:r>
              <a:rPr lang="fi-FI" sz="2400" dirty="0"/>
              <a:t> to SEP </a:t>
            </a:r>
            <a:r>
              <a:rPr lang="fi-FI" sz="2400" dirty="0" err="1"/>
              <a:t>holder</a:t>
            </a:r>
            <a:endParaRPr lang="fi-FI" sz="2400" dirty="0"/>
          </a:p>
          <a:p>
            <a:pPr marL="0" indent="0">
              <a:buNone/>
            </a:pPr>
            <a:endParaRPr lang="fi-FI" sz="2400" dirty="0"/>
          </a:p>
          <a:p>
            <a:r>
              <a:rPr lang="fi-FI" sz="2400" dirty="0" err="1"/>
              <a:t>Effective</a:t>
            </a:r>
            <a:r>
              <a:rPr lang="fi-FI" sz="2400" dirty="0"/>
              <a:t> </a:t>
            </a:r>
            <a:r>
              <a:rPr lang="fi-FI" sz="2400" dirty="0" err="1"/>
              <a:t>legal</a:t>
            </a:r>
            <a:r>
              <a:rPr lang="fi-FI" sz="2400" dirty="0"/>
              <a:t> </a:t>
            </a:r>
            <a:r>
              <a:rPr lang="fi-FI" sz="2400" dirty="0" err="1"/>
              <a:t>remedies</a:t>
            </a:r>
            <a:r>
              <a:rPr lang="fi-FI" sz="2400" dirty="0"/>
              <a:t> </a:t>
            </a:r>
            <a:r>
              <a:rPr lang="fi-FI" sz="2400" dirty="0" err="1"/>
              <a:t>cannot</a:t>
            </a:r>
            <a:r>
              <a:rPr lang="fi-FI" sz="2400" dirty="0"/>
              <a:t> be </a:t>
            </a:r>
            <a:r>
              <a:rPr lang="fi-FI" sz="2400" dirty="0" err="1"/>
              <a:t>denied</a:t>
            </a:r>
            <a:r>
              <a:rPr lang="fi-FI" sz="2400" dirty="0"/>
              <a:t>, </a:t>
            </a:r>
            <a:r>
              <a:rPr lang="fi-FI" sz="2400" dirty="0" err="1"/>
              <a:t>but</a:t>
            </a:r>
            <a:r>
              <a:rPr lang="fi-FI" sz="2400" dirty="0"/>
              <a:t> SEP </a:t>
            </a:r>
            <a:r>
              <a:rPr lang="fi-FI" sz="2400" dirty="0" err="1"/>
              <a:t>holder's</a:t>
            </a:r>
            <a:r>
              <a:rPr lang="fi-FI" sz="2400" dirty="0"/>
              <a:t> FRAND </a:t>
            </a:r>
            <a:r>
              <a:rPr lang="fi-FI" sz="2400" dirty="0" err="1"/>
              <a:t>commitment</a:t>
            </a:r>
            <a:r>
              <a:rPr lang="fi-FI" sz="2400" dirty="0"/>
              <a:t> </a:t>
            </a:r>
            <a:r>
              <a:rPr lang="fi-FI" sz="2400" dirty="0" err="1"/>
              <a:t>justifies</a:t>
            </a:r>
            <a:r>
              <a:rPr lang="fi-FI" sz="2400" dirty="0"/>
              <a:t> the </a:t>
            </a:r>
            <a:r>
              <a:rPr lang="fi-FI" sz="2400" dirty="0" err="1"/>
              <a:t>imposition</a:t>
            </a:r>
            <a:r>
              <a:rPr lang="fi-FI" sz="2400" dirty="0"/>
              <a:t> of </a:t>
            </a:r>
            <a:r>
              <a:rPr lang="fi-FI" sz="2400" dirty="0" err="1"/>
              <a:t>preconditions</a:t>
            </a:r>
            <a:r>
              <a:rPr lang="fi-FI" sz="2400" dirty="0"/>
              <a:t> for </a:t>
            </a:r>
            <a:r>
              <a:rPr lang="fi-FI" sz="2400" dirty="0" err="1"/>
              <a:t>non-abusive</a:t>
            </a:r>
            <a:r>
              <a:rPr lang="fi-FI" sz="2400" dirty="0"/>
              <a:t> </a:t>
            </a:r>
            <a:r>
              <a:rPr lang="fi-FI" sz="2400" dirty="0" err="1"/>
              <a:t>enforcement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191514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199800"/>
            <a:ext cx="7886700" cy="1325563"/>
          </a:xfrm>
        </p:spPr>
        <p:txBody>
          <a:bodyPr/>
          <a:lstStyle/>
          <a:p>
            <a:r>
              <a:rPr lang="fi-FI"/>
              <a:t>Applicability</a:t>
            </a:r>
            <a:r>
              <a:rPr lang="fi-FI" dirty="0"/>
              <a:t> to SEPs in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situations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525363"/>
            <a:ext cx="7886700" cy="5032375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i-FI" sz="2000" dirty="0"/>
          </a:p>
          <a:p>
            <a:r>
              <a:rPr lang="fi-FI" sz="2400" dirty="0"/>
              <a:t>CJEU's </a:t>
            </a:r>
            <a:r>
              <a:rPr lang="fi-FI" sz="2400" dirty="0" err="1"/>
              <a:t>reasoning</a:t>
            </a:r>
            <a:r>
              <a:rPr lang="fi-FI" sz="2400" dirty="0"/>
              <a:t> </a:t>
            </a:r>
            <a:r>
              <a:rPr lang="fi-FI" sz="2400" dirty="0" err="1"/>
              <a:t>addresses</a:t>
            </a:r>
            <a:r>
              <a:rPr lang="fi-FI" sz="2400" dirty="0"/>
              <a:t> </a:t>
            </a:r>
            <a:r>
              <a:rPr lang="fi-FI" sz="2400" dirty="0" err="1"/>
              <a:t>exclusion</a:t>
            </a:r>
            <a:r>
              <a:rPr lang="fi-FI" sz="2400" dirty="0"/>
              <a:t> from product market by SEP </a:t>
            </a:r>
            <a:r>
              <a:rPr lang="fi-FI" sz="2400" dirty="0" err="1"/>
              <a:t>holder</a:t>
            </a:r>
            <a:r>
              <a:rPr lang="fi-FI" sz="2400" dirty="0"/>
              <a:t> that is </a:t>
            </a:r>
            <a:r>
              <a:rPr lang="fi-FI" sz="2400" dirty="0" err="1"/>
              <a:t>active</a:t>
            </a:r>
            <a:r>
              <a:rPr lang="fi-FI" sz="2400" dirty="0"/>
              <a:t> on it – </a:t>
            </a:r>
            <a:r>
              <a:rPr lang="fi-FI" sz="2400" dirty="0" err="1"/>
              <a:t>does</a:t>
            </a:r>
            <a:r>
              <a:rPr lang="fi-FI" sz="2400" dirty="0"/>
              <a:t> not </a:t>
            </a:r>
            <a:r>
              <a:rPr lang="fi-FI" sz="2400" dirty="0" err="1"/>
              <a:t>explicitly</a:t>
            </a:r>
            <a:r>
              <a:rPr lang="fi-FI" sz="2400" dirty="0"/>
              <a:t> </a:t>
            </a:r>
            <a:r>
              <a:rPr lang="fi-FI" sz="2400" dirty="0" err="1"/>
              <a:t>cover</a:t>
            </a:r>
            <a:r>
              <a:rPr lang="fi-FI" sz="2400" dirty="0"/>
              <a:t> </a:t>
            </a:r>
            <a:r>
              <a:rPr lang="fi-FI" sz="2400" dirty="0" err="1"/>
              <a:t>injunctions</a:t>
            </a:r>
            <a:r>
              <a:rPr lang="fi-FI" sz="2400" dirty="0"/>
              <a:t> in </a:t>
            </a:r>
            <a:r>
              <a:rPr lang="fi-FI" sz="2400" dirty="0" err="1"/>
              <a:t>other</a:t>
            </a:r>
            <a:r>
              <a:rPr lang="fi-FI" sz="2400" dirty="0"/>
              <a:t> </a:t>
            </a:r>
            <a:r>
              <a:rPr lang="fi-FI" sz="2400" dirty="0" err="1"/>
              <a:t>settings</a:t>
            </a:r>
            <a:r>
              <a:rPr lang="fi-FI" sz="2400" dirty="0"/>
              <a:t> (e.g. NPEs and </a:t>
            </a:r>
            <a:r>
              <a:rPr lang="fi-FI" sz="2400" dirty="0" err="1"/>
              <a:t>situations</a:t>
            </a:r>
            <a:r>
              <a:rPr lang="fi-FI" sz="2400" dirty="0"/>
              <a:t> </a:t>
            </a:r>
            <a:r>
              <a:rPr lang="fi-FI" sz="2400" dirty="0" err="1"/>
              <a:t>where</a:t>
            </a:r>
            <a:r>
              <a:rPr lang="fi-FI" sz="2400" dirty="0"/>
              <a:t> </a:t>
            </a:r>
            <a:r>
              <a:rPr lang="fi-FI" sz="2400" dirty="0" err="1"/>
              <a:t>foreclosure</a:t>
            </a:r>
            <a:r>
              <a:rPr lang="fi-FI" sz="2400" dirty="0"/>
              <a:t> </a:t>
            </a:r>
            <a:r>
              <a:rPr lang="fi-FI" sz="2400" dirty="0" err="1"/>
              <a:t>concerns</a:t>
            </a:r>
            <a:r>
              <a:rPr lang="fi-FI" sz="2400" dirty="0"/>
              <a:t> are not major)</a:t>
            </a:r>
          </a:p>
          <a:p>
            <a:pPr lvl="1"/>
            <a:endParaRPr lang="fi-FI" sz="2000" dirty="0"/>
          </a:p>
          <a:p>
            <a:r>
              <a:rPr lang="fi-FI" sz="2400" dirty="0" err="1"/>
              <a:t>However</a:t>
            </a:r>
            <a:r>
              <a:rPr lang="fi-FI" sz="2400" dirty="0"/>
              <a:t>, the </a:t>
            </a:r>
            <a:r>
              <a:rPr lang="fi-FI" sz="2400" dirty="0" err="1"/>
              <a:t>generally</a:t>
            </a:r>
            <a:r>
              <a:rPr lang="fi-FI" sz="2400" dirty="0"/>
              <a:t> </a:t>
            </a:r>
            <a:r>
              <a:rPr lang="fi-FI" sz="2400" dirty="0" err="1"/>
              <a:t>formulated</a:t>
            </a:r>
            <a:r>
              <a:rPr lang="fi-FI" sz="2400" dirty="0"/>
              <a:t> </a:t>
            </a:r>
            <a:r>
              <a:rPr lang="fi-FI" sz="2400" dirty="0" err="1"/>
              <a:t>steps</a:t>
            </a:r>
            <a:r>
              <a:rPr lang="fi-FI" sz="2400" dirty="0"/>
              <a:t> </a:t>
            </a:r>
            <a:r>
              <a:rPr lang="fi-FI" sz="2400" dirty="0" err="1"/>
              <a:t>imposed</a:t>
            </a:r>
            <a:r>
              <a:rPr lang="fi-FI" sz="2400" dirty="0"/>
              <a:t> on SEP </a:t>
            </a:r>
            <a:r>
              <a:rPr lang="fi-FI" sz="2400" dirty="0" err="1"/>
              <a:t>holders</a:t>
            </a:r>
            <a:r>
              <a:rPr lang="fi-FI" sz="2400" dirty="0"/>
              <a:t> </a:t>
            </a:r>
            <a:r>
              <a:rPr lang="fi-FI" sz="2400" dirty="0" err="1"/>
              <a:t>would</a:t>
            </a:r>
            <a:r>
              <a:rPr lang="fi-FI" sz="2400" dirty="0"/>
              <a:t> </a:t>
            </a:r>
            <a:r>
              <a:rPr lang="fi-FI" sz="2400" dirty="0" err="1"/>
              <a:t>seem</a:t>
            </a:r>
            <a:r>
              <a:rPr lang="fi-FI" sz="2400" dirty="0"/>
              <a:t> to </a:t>
            </a:r>
            <a:r>
              <a:rPr lang="fi-FI" sz="2400" dirty="0" err="1"/>
              <a:t>address</a:t>
            </a:r>
            <a:r>
              <a:rPr lang="fi-FI" sz="2400" dirty="0"/>
              <a:t> </a:t>
            </a:r>
            <a:r>
              <a:rPr lang="fi-FI" sz="2400" dirty="0" err="1"/>
              <a:t>these</a:t>
            </a:r>
            <a:r>
              <a:rPr lang="fi-FI" sz="2400" dirty="0"/>
              <a:t> </a:t>
            </a:r>
            <a:r>
              <a:rPr lang="fi-FI" sz="2400" dirty="0" err="1"/>
              <a:t>situations</a:t>
            </a:r>
            <a:r>
              <a:rPr lang="fi-FI" sz="2400" dirty="0"/>
              <a:t> </a:t>
            </a:r>
            <a:r>
              <a:rPr lang="fi-FI" sz="2400" dirty="0" err="1"/>
              <a:t>quite</a:t>
            </a:r>
            <a:r>
              <a:rPr lang="fi-FI" sz="2400" dirty="0"/>
              <a:t> </a:t>
            </a:r>
            <a:r>
              <a:rPr lang="fi-FI" sz="2400" dirty="0" err="1"/>
              <a:t>broadly</a:t>
            </a:r>
            <a:endParaRPr lang="fi-FI" sz="2400" dirty="0"/>
          </a:p>
          <a:p>
            <a:endParaRPr lang="fi-FI" sz="2400" dirty="0"/>
          </a:p>
          <a:p>
            <a:r>
              <a:rPr lang="fi-FI" sz="2400" dirty="0" err="1"/>
              <a:t>Assessment</a:t>
            </a:r>
            <a:r>
              <a:rPr lang="fi-FI" sz="2400" dirty="0"/>
              <a:t> of </a:t>
            </a:r>
            <a:r>
              <a:rPr lang="fi-FI" sz="2400" dirty="0" err="1"/>
              <a:t>other</a:t>
            </a:r>
            <a:r>
              <a:rPr lang="fi-FI" sz="2400" dirty="0"/>
              <a:t> </a:t>
            </a:r>
            <a:r>
              <a:rPr lang="fi-FI" sz="2400" dirty="0" err="1"/>
              <a:t>abuses</a:t>
            </a:r>
            <a:r>
              <a:rPr lang="fi-FI" sz="2400" dirty="0"/>
              <a:t> (e.g. </a:t>
            </a:r>
            <a:r>
              <a:rPr lang="fi-FI" sz="2400" dirty="0" err="1"/>
              <a:t>excessive</a:t>
            </a:r>
            <a:r>
              <a:rPr lang="fi-FI" sz="2400" dirty="0"/>
              <a:t> </a:t>
            </a:r>
            <a:r>
              <a:rPr lang="fi-FI" sz="2400" dirty="0" err="1"/>
              <a:t>royalties</a:t>
            </a:r>
            <a:r>
              <a:rPr lang="fi-FI" sz="2400" dirty="0"/>
              <a:t>) </a:t>
            </a:r>
            <a:r>
              <a:rPr lang="fi-FI" sz="2400" dirty="0" err="1"/>
              <a:t>could</a:t>
            </a:r>
            <a:r>
              <a:rPr lang="fi-FI" sz="2400" dirty="0"/>
              <a:t> </a:t>
            </a:r>
            <a:r>
              <a:rPr lang="fi-FI" sz="2400" dirty="0" err="1"/>
              <a:t>also</a:t>
            </a:r>
            <a:r>
              <a:rPr lang="fi-FI" sz="2400" dirty="0"/>
              <a:t> be </a:t>
            </a:r>
            <a:r>
              <a:rPr lang="fi-FI" sz="2400" dirty="0" err="1"/>
              <a:t>influenced</a:t>
            </a:r>
            <a:r>
              <a:rPr lang="fi-FI" sz="2400" dirty="0"/>
              <a:t> by the framework </a:t>
            </a:r>
            <a:r>
              <a:rPr lang="fi-FI" sz="2400" dirty="0" err="1"/>
              <a:t>established</a:t>
            </a:r>
            <a:r>
              <a:rPr lang="fi-FI" sz="2400" dirty="0"/>
              <a:t> for </a:t>
            </a:r>
            <a:r>
              <a:rPr lang="fi-FI" sz="2400" dirty="0" err="1"/>
              <a:t>negotiations</a:t>
            </a:r>
            <a:r>
              <a:rPr lang="fi-FI" sz="2400" dirty="0"/>
              <a:t> </a:t>
            </a:r>
          </a:p>
          <a:p>
            <a:endParaRPr lang="fi-FI" sz="240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032194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-163618"/>
            <a:ext cx="7886700" cy="1325563"/>
          </a:xfrm>
        </p:spPr>
        <p:txBody>
          <a:bodyPr/>
          <a:lstStyle/>
          <a:p>
            <a:r>
              <a:rPr lang="fi-FI" dirty="0" err="1"/>
              <a:t>Implications</a:t>
            </a:r>
            <a:r>
              <a:rPr lang="fi-FI" dirty="0"/>
              <a:t> </a:t>
            </a:r>
            <a:r>
              <a:rPr lang="fi-FI" dirty="0" err="1"/>
              <a:t>beyond</a:t>
            </a:r>
            <a:r>
              <a:rPr lang="fi-FI" dirty="0"/>
              <a:t> SEPs?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161945"/>
            <a:ext cx="8515350" cy="5696055"/>
          </a:xfrm>
        </p:spPr>
        <p:txBody>
          <a:bodyPr>
            <a:noAutofit/>
          </a:bodyPr>
          <a:lstStyle/>
          <a:p>
            <a:r>
              <a:rPr lang="fi-FI" sz="2400" dirty="0"/>
              <a:t>The logic of </a:t>
            </a:r>
            <a:r>
              <a:rPr lang="fi-FI" sz="2400" dirty="0" err="1"/>
              <a:t>abusiveness</a:t>
            </a:r>
            <a:r>
              <a:rPr lang="fi-FI" sz="2400" dirty="0"/>
              <a:t> (</a:t>
            </a:r>
            <a:r>
              <a:rPr lang="fi-FI" sz="2400" dirty="0" err="1"/>
              <a:t>indispensability</a:t>
            </a:r>
            <a:r>
              <a:rPr lang="fi-FI" sz="2400" dirty="0"/>
              <a:t> and </a:t>
            </a:r>
            <a:r>
              <a:rPr lang="fi-FI" sz="2400" dirty="0" err="1"/>
              <a:t>legitimate</a:t>
            </a:r>
            <a:r>
              <a:rPr lang="fi-FI" sz="2400" dirty="0"/>
              <a:t> </a:t>
            </a:r>
            <a:r>
              <a:rPr lang="fi-FI" sz="2400" dirty="0" err="1"/>
              <a:t>expectations</a:t>
            </a:r>
            <a:r>
              <a:rPr lang="fi-FI" sz="2400" dirty="0"/>
              <a:t>) is not </a:t>
            </a:r>
            <a:r>
              <a:rPr lang="fi-FI" sz="2400" dirty="0" err="1"/>
              <a:t>unique</a:t>
            </a:r>
            <a:r>
              <a:rPr lang="fi-FI" sz="2400" dirty="0"/>
              <a:t> to SEPs</a:t>
            </a:r>
          </a:p>
          <a:p>
            <a:pPr lvl="1"/>
            <a:endParaRPr lang="fi-FI" sz="2000" dirty="0"/>
          </a:p>
          <a:p>
            <a:r>
              <a:rPr lang="fi-FI" sz="2400" dirty="0" err="1"/>
              <a:t>Comparable</a:t>
            </a:r>
            <a:r>
              <a:rPr lang="fi-FI" sz="2400" dirty="0"/>
              <a:t> </a:t>
            </a:r>
            <a:r>
              <a:rPr lang="fi-FI" sz="2400" dirty="0" err="1"/>
              <a:t>circumstances</a:t>
            </a:r>
            <a:r>
              <a:rPr lang="fi-FI" sz="2400" dirty="0"/>
              <a:t> </a:t>
            </a:r>
            <a:r>
              <a:rPr lang="fi-FI" sz="2400" dirty="0" err="1"/>
              <a:t>could</a:t>
            </a:r>
            <a:r>
              <a:rPr lang="fi-FI" sz="2400" dirty="0"/>
              <a:t> be </a:t>
            </a:r>
            <a:r>
              <a:rPr lang="fi-FI" sz="2400" dirty="0" err="1"/>
              <a:t>found</a:t>
            </a:r>
            <a:r>
              <a:rPr lang="fi-FI" sz="2400" dirty="0"/>
              <a:t> </a:t>
            </a:r>
            <a:r>
              <a:rPr lang="fi-FI" sz="2400" dirty="0" err="1"/>
              <a:t>when</a:t>
            </a:r>
            <a:r>
              <a:rPr lang="fi-FI" sz="2400" dirty="0"/>
              <a:t> IPR </a:t>
            </a:r>
            <a:r>
              <a:rPr lang="fi-FI" sz="2400" dirty="0" err="1"/>
              <a:t>holders</a:t>
            </a:r>
            <a:r>
              <a:rPr lang="fi-FI" sz="2400" dirty="0"/>
              <a:t> </a:t>
            </a:r>
            <a:r>
              <a:rPr lang="fi-FI" sz="2400" dirty="0" err="1"/>
              <a:t>give</a:t>
            </a:r>
            <a:r>
              <a:rPr lang="fi-FI" sz="2400" dirty="0"/>
              <a:t>  </a:t>
            </a:r>
            <a:r>
              <a:rPr lang="fi-FI" sz="2400" dirty="0" err="1"/>
              <a:t>licensing</a:t>
            </a:r>
            <a:r>
              <a:rPr lang="fi-FI" sz="2400" dirty="0"/>
              <a:t> </a:t>
            </a:r>
            <a:r>
              <a:rPr lang="fi-FI" sz="2400" dirty="0" err="1"/>
              <a:t>commitments</a:t>
            </a:r>
            <a:r>
              <a:rPr lang="fi-FI" sz="2400" dirty="0"/>
              <a:t> in </a:t>
            </a:r>
            <a:r>
              <a:rPr lang="fi-FI" sz="2400" dirty="0" err="1"/>
              <a:t>other</a:t>
            </a:r>
            <a:r>
              <a:rPr lang="fi-FI" sz="2400" dirty="0"/>
              <a:t> </a:t>
            </a:r>
            <a:r>
              <a:rPr lang="fi-FI" sz="2400" dirty="0" err="1"/>
              <a:t>situations</a:t>
            </a:r>
            <a:r>
              <a:rPr lang="fi-FI" sz="2400" dirty="0"/>
              <a:t> </a:t>
            </a:r>
            <a:r>
              <a:rPr lang="fi-FI" sz="2400" dirty="0" err="1"/>
              <a:t>where</a:t>
            </a:r>
            <a:r>
              <a:rPr lang="fi-FI" sz="2400" dirty="0"/>
              <a:t> IPR is </a:t>
            </a:r>
            <a:r>
              <a:rPr lang="fi-FI" sz="2400" dirty="0" err="1"/>
              <a:t>indispensable</a:t>
            </a:r>
            <a:r>
              <a:rPr lang="fi-FI" sz="2400" dirty="0"/>
              <a:t> for </a:t>
            </a:r>
            <a:r>
              <a:rPr lang="fi-FI" sz="2400" dirty="0" err="1"/>
              <a:t>operating</a:t>
            </a:r>
            <a:r>
              <a:rPr lang="fi-FI" sz="2400" dirty="0"/>
              <a:t> on a product market and the </a:t>
            </a:r>
            <a:r>
              <a:rPr lang="fi-FI" sz="2400" dirty="0" err="1"/>
              <a:t>commitment</a:t>
            </a:r>
            <a:r>
              <a:rPr lang="fi-FI" sz="2400" dirty="0"/>
              <a:t> </a:t>
            </a:r>
            <a:r>
              <a:rPr lang="fi-FI" sz="2400" dirty="0" err="1"/>
              <a:t>contributes</a:t>
            </a:r>
            <a:r>
              <a:rPr lang="fi-FI" sz="2400" dirty="0"/>
              <a:t> to the </a:t>
            </a:r>
            <a:r>
              <a:rPr lang="fi-FI" sz="2400" dirty="0" err="1"/>
              <a:t>technology</a:t>
            </a:r>
            <a:r>
              <a:rPr lang="fi-FI" sz="2400" dirty="0"/>
              <a:t> </a:t>
            </a:r>
            <a:r>
              <a:rPr lang="fi-FI" sz="2400" dirty="0" err="1"/>
              <a:t>gaining</a:t>
            </a:r>
            <a:r>
              <a:rPr lang="fi-FI" sz="2400" dirty="0"/>
              <a:t> that </a:t>
            </a:r>
            <a:r>
              <a:rPr lang="fi-FI" sz="2400" dirty="0" err="1"/>
              <a:t>position</a:t>
            </a:r>
            <a:endParaRPr lang="fi-FI" sz="2400" dirty="0"/>
          </a:p>
          <a:p>
            <a:pPr lvl="1"/>
            <a:r>
              <a:rPr lang="fi-FI" sz="2000" dirty="0"/>
              <a:t>Open </a:t>
            </a:r>
            <a:r>
              <a:rPr lang="fi-FI" sz="2000" dirty="0" err="1"/>
              <a:t>source</a:t>
            </a:r>
            <a:r>
              <a:rPr lang="fi-FI" sz="2000" dirty="0"/>
              <a:t> </a:t>
            </a:r>
            <a:r>
              <a:rPr lang="fi-FI" sz="2000" dirty="0" err="1"/>
              <a:t>licensing</a:t>
            </a:r>
            <a:endParaRPr lang="fi-FI" sz="2000" dirty="0"/>
          </a:p>
          <a:p>
            <a:pPr lvl="1"/>
            <a:r>
              <a:rPr lang="fi-FI" sz="2000" dirty="0" err="1"/>
              <a:t>Unilateral</a:t>
            </a:r>
            <a:r>
              <a:rPr lang="fi-FI" sz="2000" dirty="0"/>
              <a:t> de facto </a:t>
            </a:r>
            <a:r>
              <a:rPr lang="fi-FI" sz="2000" dirty="0" err="1"/>
              <a:t>standards</a:t>
            </a:r>
            <a:endParaRPr lang="fi-FI" sz="2000" dirty="0"/>
          </a:p>
          <a:p>
            <a:pPr lvl="1"/>
            <a:endParaRPr lang="fi-FI" sz="2000" dirty="0"/>
          </a:p>
          <a:p>
            <a:r>
              <a:rPr lang="fi-FI" sz="2400" dirty="0" err="1"/>
              <a:t>Comparable</a:t>
            </a:r>
            <a:r>
              <a:rPr lang="fi-FI" sz="2400" dirty="0"/>
              <a:t> </a:t>
            </a:r>
            <a:r>
              <a:rPr lang="fi-FI" sz="2400" dirty="0" err="1"/>
              <a:t>abuse</a:t>
            </a:r>
            <a:r>
              <a:rPr lang="fi-FI" sz="2400" dirty="0"/>
              <a:t> </a:t>
            </a:r>
            <a:r>
              <a:rPr lang="fi-FI" sz="2400" dirty="0" err="1"/>
              <a:t>could</a:t>
            </a:r>
            <a:r>
              <a:rPr lang="fi-FI" sz="2400" dirty="0"/>
              <a:t> </a:t>
            </a:r>
            <a:r>
              <a:rPr lang="fi-FI" sz="2400" dirty="0" err="1"/>
              <a:t>also</a:t>
            </a:r>
            <a:r>
              <a:rPr lang="fi-FI" sz="2400" dirty="0"/>
              <a:t> be </a:t>
            </a:r>
            <a:r>
              <a:rPr lang="fi-FI" sz="2400" dirty="0" err="1"/>
              <a:t>alleged</a:t>
            </a:r>
            <a:r>
              <a:rPr lang="fi-FI" sz="2400" dirty="0"/>
              <a:t> </a:t>
            </a:r>
            <a:r>
              <a:rPr lang="fi-FI" sz="2400" dirty="0" err="1"/>
              <a:t>when</a:t>
            </a:r>
            <a:r>
              <a:rPr lang="fi-FI" sz="2400" dirty="0"/>
              <a:t> IPR </a:t>
            </a:r>
            <a:r>
              <a:rPr lang="fi-FI" sz="2400" dirty="0" err="1"/>
              <a:t>holder</a:t>
            </a:r>
            <a:r>
              <a:rPr lang="fi-FI" sz="2400" dirty="0"/>
              <a:t> </a:t>
            </a:r>
            <a:r>
              <a:rPr lang="fi-FI" sz="2400" dirty="0" err="1"/>
              <a:t>seeks</a:t>
            </a:r>
            <a:r>
              <a:rPr lang="fi-FI" sz="2400" dirty="0"/>
              <a:t> </a:t>
            </a:r>
            <a:r>
              <a:rPr lang="fi-FI" sz="2400" dirty="0" err="1"/>
              <a:t>injunctive</a:t>
            </a:r>
            <a:r>
              <a:rPr lang="fi-FI" sz="2400" dirty="0"/>
              <a:t> </a:t>
            </a:r>
            <a:r>
              <a:rPr lang="fi-FI" sz="2400" dirty="0" err="1"/>
              <a:t>relief</a:t>
            </a:r>
            <a:r>
              <a:rPr lang="fi-FI" sz="2400" dirty="0"/>
              <a:t> in a way that </a:t>
            </a:r>
            <a:r>
              <a:rPr lang="fi-FI" sz="2400" dirty="0" err="1"/>
              <a:t>justifies</a:t>
            </a:r>
            <a:r>
              <a:rPr lang="fi-FI" sz="2400" dirty="0"/>
              <a:t> </a:t>
            </a:r>
            <a:r>
              <a:rPr lang="fi-FI" sz="2400" dirty="0" err="1"/>
              <a:t>limitation</a:t>
            </a:r>
            <a:r>
              <a:rPr lang="fi-FI" sz="2400" dirty="0"/>
              <a:t> on </a:t>
            </a:r>
            <a:r>
              <a:rPr lang="fi-FI" sz="2400" dirty="0" err="1"/>
              <a:t>effective</a:t>
            </a:r>
            <a:r>
              <a:rPr lang="fi-FI" sz="2400" dirty="0"/>
              <a:t> </a:t>
            </a:r>
            <a:r>
              <a:rPr lang="fi-FI" sz="2400" dirty="0" err="1"/>
              <a:t>remedies</a:t>
            </a:r>
            <a:endParaRPr lang="fi-FI" sz="2400" dirty="0"/>
          </a:p>
          <a:p>
            <a:pPr lvl="1"/>
            <a:r>
              <a:rPr lang="fi-FI" sz="2000" dirty="0"/>
              <a:t>SEPs that </a:t>
            </a:r>
            <a:r>
              <a:rPr lang="fi-FI" sz="2000" dirty="0" err="1"/>
              <a:t>were</a:t>
            </a:r>
            <a:r>
              <a:rPr lang="fi-FI" sz="2000" dirty="0"/>
              <a:t> not </a:t>
            </a:r>
            <a:r>
              <a:rPr lang="fi-FI" sz="2000" dirty="0" err="1"/>
              <a:t>properly</a:t>
            </a:r>
            <a:r>
              <a:rPr lang="fi-FI" sz="2000" dirty="0"/>
              <a:t> </a:t>
            </a:r>
            <a:r>
              <a:rPr lang="fi-FI" sz="2000" dirty="0" err="1"/>
              <a:t>disclosed</a:t>
            </a:r>
            <a:r>
              <a:rPr lang="fi-FI" sz="2000" dirty="0"/>
              <a:t> (no </a:t>
            </a:r>
            <a:r>
              <a:rPr lang="fi-FI" sz="2000" dirty="0" err="1"/>
              <a:t>licensing</a:t>
            </a:r>
            <a:r>
              <a:rPr lang="fi-FI" sz="2000" dirty="0"/>
              <a:t> </a:t>
            </a:r>
            <a:r>
              <a:rPr lang="fi-FI" sz="2000" dirty="0" err="1"/>
              <a:t>commitment</a:t>
            </a:r>
            <a:r>
              <a:rPr lang="fi-FI" sz="2000" dirty="0"/>
              <a:t>)</a:t>
            </a:r>
          </a:p>
          <a:p>
            <a:pPr lvl="1"/>
            <a:r>
              <a:rPr lang="fi-FI" sz="2000" dirty="0" err="1"/>
              <a:t>Attempts</a:t>
            </a:r>
            <a:r>
              <a:rPr lang="fi-FI" sz="2000" dirty="0"/>
              <a:t> to </a:t>
            </a:r>
            <a:r>
              <a:rPr lang="fi-FI" sz="2000" dirty="0" err="1"/>
              <a:t>exploit</a:t>
            </a:r>
            <a:r>
              <a:rPr lang="fi-FI" sz="2000" dirty="0"/>
              <a:t> IP </a:t>
            </a:r>
            <a:r>
              <a:rPr lang="fi-FI" sz="2000" dirty="0" err="1"/>
              <a:t>litigation</a:t>
            </a:r>
            <a:r>
              <a:rPr lang="fi-FI" sz="2000" dirty="0"/>
              <a:t> </a:t>
            </a:r>
            <a:r>
              <a:rPr lang="fi-FI" sz="2000" dirty="0" err="1"/>
              <a:t>system</a:t>
            </a:r>
            <a:r>
              <a:rPr lang="fi-FI" sz="2000" dirty="0"/>
              <a:t> (e.g. </a:t>
            </a:r>
            <a:r>
              <a:rPr lang="fi-FI" sz="2000" dirty="0" err="1"/>
              <a:t>costs</a:t>
            </a:r>
            <a:r>
              <a:rPr lang="fi-FI" sz="2000" dirty="0"/>
              <a:t> of </a:t>
            </a:r>
            <a:r>
              <a:rPr lang="fi-FI" sz="2000" dirty="0" err="1"/>
              <a:t>redesign</a:t>
            </a:r>
            <a:r>
              <a:rPr lang="fi-FI" sz="2000" dirty="0"/>
              <a:t> and </a:t>
            </a:r>
            <a:r>
              <a:rPr lang="fi-FI" sz="2000" dirty="0" err="1"/>
              <a:t>litigation</a:t>
            </a:r>
            <a:r>
              <a:rPr lang="fi-FI" sz="2000" dirty="0"/>
              <a:t>)</a:t>
            </a:r>
          </a:p>
          <a:p>
            <a:pPr lvl="1"/>
            <a:endParaRPr lang="fi-FI" sz="2000" dirty="0"/>
          </a:p>
          <a:p>
            <a:pPr lvl="1"/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576599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299</Words>
  <Application>Microsoft Office PowerPoint</Application>
  <PresentationFormat>Skærmshow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Huawei – broader context and implications</vt:lpstr>
      <vt:lpstr>Approach and logic of Huawei</vt:lpstr>
      <vt:lpstr>Applicability to SEPs in other situations</vt:lpstr>
      <vt:lpstr>Implications beyond SEPs?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Huawei – broader context and implications</dc:title>
  <dc:creator>Juha Vesala</dc:creator>
  <cp:lastModifiedBy>Jette Balslev</cp:lastModifiedBy>
  <cp:revision>346</cp:revision>
  <dcterms:created xsi:type="dcterms:W3CDTF">2016-06-02T08:40:59Z</dcterms:created>
  <dcterms:modified xsi:type="dcterms:W3CDTF">2016-06-11T14:02:28Z</dcterms:modified>
</cp:coreProperties>
</file>