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1" r:id="rId3"/>
    <p:sldId id="293" r:id="rId4"/>
    <p:sldId id="294" r:id="rId5"/>
    <p:sldId id="277" r:id="rId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5" autoAdjust="0"/>
  </p:normalViewPr>
  <p:slideViewPr>
    <p:cSldViewPr>
      <p:cViewPr varScale="1">
        <p:scale>
          <a:sx n="34" d="100"/>
          <a:sy n="34" d="100"/>
        </p:scale>
        <p:origin x="1399" y="22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BDE4E9-687B-884C-98C9-D7F276650EBE}" type="datetime1">
              <a:rPr lang="nb-NO"/>
              <a:pPr>
                <a:defRPr/>
              </a:pPr>
              <a:t>17.06.2016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CE5865-B671-CD45-BF9A-815CD76A2034}" type="slidenum">
              <a:rPr lang="nb-NO"/>
              <a:pPr>
                <a:defRPr/>
              </a:pPr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5282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61B4E73-FC7A-B147-9C56-A0BA994E0398}" type="datetime1">
              <a:rPr lang="nb-NO"/>
              <a:pPr>
                <a:defRPr/>
              </a:pPr>
              <a:t>17.06.2016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8E7A334-D10E-6048-8571-6FAAE9458212}" type="slidenum">
              <a:rPr lang="nb-NO"/>
              <a:pPr>
                <a:defRPr/>
              </a:pPr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21197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3755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8650" lvl="1" indent="-1714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712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1375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362200"/>
            <a:ext cx="7315200" cy="6858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EB0D649-C028-FD44-90A5-7F91D63C8505}" type="slidenum">
              <a:rPr lang="nb-NO"/>
              <a:pPr>
                <a:defRPr/>
              </a:pPr>
              <a:t>‹nr.›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AE2F91-3C4D-B346-A76C-CE127FC78A83}" type="datetime1">
              <a:rPr lang="nb-NO"/>
              <a:pPr>
                <a:defRPr/>
              </a:pPr>
              <a:t>17.06.2016</a:t>
            </a:fld>
            <a:endParaRPr lang="nb-NO" dirty="0"/>
          </a:p>
        </p:txBody>
      </p:sp>
      <p:pic>
        <p:nvPicPr>
          <p:cNvPr id="12" name="Picture 11" descr="JUS_IFP_A_ENG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" y="228600"/>
            <a:ext cx="2889278" cy="3495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>
          <a:xfrm>
            <a:off x="1259632" y="3212976"/>
            <a:ext cx="7315200" cy="685800"/>
          </a:xfrm>
        </p:spPr>
        <p:txBody>
          <a:bodyPr/>
          <a:lstStyle/>
          <a:p>
            <a:pPr eaLnBrk="1" hangingPunct="1"/>
            <a:r>
              <a:rPr lang="nb-NO" sz="3600" dirty="0" err="1">
                <a:solidFill>
                  <a:schemeClr val="tx1"/>
                </a:solidFill>
              </a:rPr>
              <a:t>Consequences</a:t>
            </a:r>
            <a:r>
              <a:rPr lang="nb-NO" sz="3600" dirty="0">
                <a:solidFill>
                  <a:schemeClr val="tx1"/>
                </a:solidFill>
              </a:rPr>
              <a:t> of </a:t>
            </a:r>
            <a:r>
              <a:rPr lang="nb-NO" sz="3600" dirty="0" err="1">
                <a:solidFill>
                  <a:schemeClr val="tx1"/>
                </a:solidFill>
              </a:rPr>
              <a:t>the</a:t>
            </a:r>
            <a:r>
              <a:rPr lang="nb-NO" sz="3600" dirty="0">
                <a:solidFill>
                  <a:schemeClr val="tx1"/>
                </a:solidFill>
              </a:rPr>
              <a:t> </a:t>
            </a:r>
            <a:r>
              <a:rPr lang="nb-NO" sz="3600" dirty="0" err="1">
                <a:solidFill>
                  <a:schemeClr val="tx1"/>
                </a:solidFill>
              </a:rPr>
              <a:t>Huawei</a:t>
            </a:r>
            <a:r>
              <a:rPr lang="nb-NO" sz="3600" dirty="0">
                <a:solidFill>
                  <a:schemeClr val="tx1"/>
                </a:solidFill>
              </a:rPr>
              <a:t> </a:t>
            </a:r>
            <a:r>
              <a:rPr lang="nb-NO" sz="3600" dirty="0" err="1">
                <a:solidFill>
                  <a:schemeClr val="tx1"/>
                </a:solidFill>
              </a:rPr>
              <a:t>decision</a:t>
            </a:r>
            <a:r>
              <a:rPr lang="nb-NO" sz="3600" dirty="0">
                <a:solidFill>
                  <a:schemeClr val="tx1"/>
                </a:solidFill>
              </a:rPr>
              <a:t> for </a:t>
            </a:r>
            <a:r>
              <a:rPr lang="nb-NO" sz="3600" dirty="0" err="1">
                <a:solidFill>
                  <a:schemeClr val="tx1"/>
                </a:solidFill>
              </a:rPr>
              <a:t>licensing</a:t>
            </a:r>
            <a:r>
              <a:rPr lang="nb-NO" sz="3600" dirty="0">
                <a:solidFill>
                  <a:schemeClr val="tx1"/>
                </a:solidFill>
              </a:rPr>
              <a:t> </a:t>
            </a:r>
            <a:r>
              <a:rPr lang="nb-NO" sz="3600" dirty="0" err="1">
                <a:solidFill>
                  <a:schemeClr val="tx1"/>
                </a:solidFill>
              </a:rPr>
              <a:t>practices</a:t>
            </a:r>
            <a:endParaRPr lang="nb-NO" sz="3600" dirty="0">
              <a:solidFill>
                <a:schemeClr val="tx1"/>
              </a:solidFill>
            </a:endParaRPr>
          </a:p>
        </p:txBody>
      </p:sp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>
          <a:xfrm>
            <a:off x="1259632" y="4293096"/>
            <a:ext cx="7315200" cy="1752600"/>
          </a:xfrm>
        </p:spPr>
        <p:txBody>
          <a:bodyPr/>
          <a:lstStyle/>
          <a:p>
            <a:pPr eaLnBrk="1" hangingPunct="1"/>
            <a:r>
              <a:rPr lang="nb-NO" sz="1600" dirty="0" err="1">
                <a:latin typeface="Arial" charset="0"/>
                <a:ea typeface="Arial" charset="0"/>
                <a:cs typeface="Arial" charset="0"/>
              </a:rPr>
              <a:t>Associate</a:t>
            </a:r>
            <a:r>
              <a:rPr lang="nb-NO" sz="1600" dirty="0">
                <a:latin typeface="Arial" charset="0"/>
                <a:ea typeface="Arial" charset="0"/>
                <a:cs typeface="Arial" charset="0"/>
              </a:rPr>
              <a:t> professor </a:t>
            </a:r>
            <a:r>
              <a:rPr lang="nb-NO" sz="1600" dirty="0" err="1">
                <a:latin typeface="Arial" charset="0"/>
                <a:ea typeface="Arial" charset="0"/>
                <a:cs typeface="Arial" charset="0"/>
              </a:rPr>
              <a:t>Ph.D</a:t>
            </a:r>
            <a:r>
              <a:rPr lang="nb-NO" sz="1600" dirty="0">
                <a:latin typeface="Arial" charset="0"/>
                <a:ea typeface="Arial" charset="0"/>
                <a:cs typeface="Arial" charset="0"/>
              </a:rPr>
              <a:t>. Inger B. Ørstavik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Contract law as a tool to operationalize Huawei?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88840"/>
            <a:ext cx="76962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 dirty="0"/>
              <a:t>ECJ (42): The application of art 102 must aim at striking a </a:t>
            </a:r>
            <a:r>
              <a:rPr lang="en-US" sz="2000" u="sng" dirty="0"/>
              <a:t>fair balance </a:t>
            </a:r>
            <a:r>
              <a:rPr lang="en-US" sz="2000" dirty="0"/>
              <a:t>between free competition (art 102) and safeguard IPRs and the right to effective judicial protection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The threat of injunction is decisive for the bargaining power of the patent holder vs potential licensees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The concept of abuse is objective: Has the dominant undertaking used business methods that are different from those governing normal competition and thereby distorted competition?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The abuse test in Huawei resembles a pre-contractual good faith standard</a:t>
            </a:r>
          </a:p>
          <a:p>
            <a:pPr>
              <a:spcBef>
                <a:spcPts val="12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76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Parallell legal regimes  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Competition</a:t>
            </a:r>
            <a:r>
              <a:rPr lang="nb-NO" dirty="0"/>
              <a:t> </a:t>
            </a:r>
            <a:r>
              <a:rPr lang="nb-NO" dirty="0" err="1"/>
              <a:t>law</a:t>
            </a:r>
            <a:r>
              <a:rPr lang="nb-NO" dirty="0"/>
              <a:t>: Art. 102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nb-NO" sz="2000" dirty="0"/>
              <a:t>«</a:t>
            </a:r>
            <a:r>
              <a:rPr lang="nb-NO" sz="2000" dirty="0" err="1"/>
              <a:t>Exceptional</a:t>
            </a:r>
            <a:r>
              <a:rPr lang="nb-NO" sz="2000" dirty="0"/>
              <a:t> </a:t>
            </a:r>
            <a:r>
              <a:rPr lang="nb-NO" sz="2000" dirty="0" err="1"/>
              <a:t>circumstances</a:t>
            </a:r>
            <a:r>
              <a:rPr lang="nb-NO" sz="2000" dirty="0"/>
              <a:t>»</a:t>
            </a:r>
          </a:p>
          <a:p>
            <a:pPr lvl="1"/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SEP in standard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set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by a SSO</a:t>
            </a:r>
          </a:p>
          <a:p>
            <a:pPr lvl="1"/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FRAND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obligation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creates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legitimate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expectations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(53)</a:t>
            </a:r>
          </a:p>
          <a:p>
            <a:pPr>
              <a:spcBef>
                <a:spcPts val="1800"/>
              </a:spcBef>
            </a:pPr>
            <a:r>
              <a:rPr lang="nb-NO" sz="2000" dirty="0"/>
              <a:t>The </a:t>
            </a:r>
            <a:r>
              <a:rPr lang="nb-NO" sz="2000" dirty="0" err="1"/>
              <a:t>abuse</a:t>
            </a:r>
            <a:r>
              <a:rPr lang="nb-NO" sz="2000" dirty="0"/>
              <a:t> test </a:t>
            </a:r>
          </a:p>
          <a:p>
            <a:pPr lvl="1"/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Letter to alert of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infringement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1"/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Specific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written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offer for a FRAND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license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(to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willing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licensee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lvl="1"/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Licensee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must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diligently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respond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(in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writing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delaying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tactics</a:t>
            </a:r>
            <a:endParaRPr lang="nb-NO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Pre-</a:t>
            </a:r>
            <a:r>
              <a:rPr lang="nb-NO" dirty="0" err="1"/>
              <a:t>contractual</a:t>
            </a:r>
            <a:r>
              <a:rPr lang="nb-NO" dirty="0"/>
              <a:t> </a:t>
            </a:r>
            <a:r>
              <a:rPr lang="nb-NO" dirty="0" err="1"/>
              <a:t>good</a:t>
            </a:r>
            <a:r>
              <a:rPr lang="nb-NO" dirty="0"/>
              <a:t> </a:t>
            </a:r>
            <a:r>
              <a:rPr lang="nb-NO" dirty="0" err="1"/>
              <a:t>faith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nb-NO" sz="2000" dirty="0" err="1"/>
              <a:t>Two</a:t>
            </a:r>
            <a:r>
              <a:rPr lang="nb-NO" sz="2000" dirty="0"/>
              <a:t>-party </a:t>
            </a:r>
            <a:r>
              <a:rPr lang="nb-NO" sz="2000" dirty="0" err="1"/>
              <a:t>relationship</a:t>
            </a:r>
            <a:endParaRPr lang="nb-NO" sz="2000" dirty="0"/>
          </a:p>
          <a:p>
            <a:pPr lvl="1"/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legitimate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expectations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</a:p>
          <a:p>
            <a:pPr>
              <a:spcBef>
                <a:spcPts val="1800"/>
              </a:spcBef>
            </a:pPr>
            <a:r>
              <a:rPr lang="nb-NO" sz="2000" dirty="0" err="1"/>
              <a:t>Good</a:t>
            </a:r>
            <a:r>
              <a:rPr lang="nb-NO" sz="2000" dirty="0"/>
              <a:t> </a:t>
            </a:r>
            <a:r>
              <a:rPr lang="nb-NO" sz="2000" dirty="0" err="1"/>
              <a:t>faith</a:t>
            </a:r>
            <a:r>
              <a:rPr lang="nb-NO" sz="2000" dirty="0"/>
              <a:t> standard</a:t>
            </a:r>
          </a:p>
          <a:p>
            <a:pPr lvl="1"/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Cease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desist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</a:p>
          <a:p>
            <a:pPr lvl="1"/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Negotiations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must be real,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intention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reach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agreement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(PECL art. 2:301(3))</a:t>
            </a:r>
          </a:p>
          <a:p>
            <a:pPr lvl="1"/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Withdrawal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from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negotiations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(PECL art. 2:301(2))</a:t>
            </a:r>
          </a:p>
        </p:txBody>
      </p:sp>
    </p:spTree>
    <p:extLst>
      <p:ext uri="{BB962C8B-B14F-4D97-AF65-F5344CB8AC3E}">
        <p14:creationId xmlns:p14="http://schemas.microsoft.com/office/powerpoint/2010/main" val="215080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Important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conseptual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differences</a:t>
            </a: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Competition</a:t>
            </a:r>
            <a:r>
              <a:rPr lang="nb-NO" dirty="0"/>
              <a:t> </a:t>
            </a:r>
            <a:r>
              <a:rPr lang="nb-NO" dirty="0" err="1"/>
              <a:t>law</a:t>
            </a:r>
            <a:r>
              <a:rPr lang="nb-NO" dirty="0"/>
              <a:t>: Art. 102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nb-NO" sz="2000" dirty="0" err="1"/>
              <a:t>Objective</a:t>
            </a:r>
            <a:r>
              <a:rPr lang="nb-NO" sz="2000" dirty="0"/>
              <a:t>: </a:t>
            </a:r>
            <a:r>
              <a:rPr lang="nb-NO" sz="2000" dirty="0" err="1"/>
              <a:t>prevent</a:t>
            </a:r>
            <a:r>
              <a:rPr lang="nb-NO" sz="2000" dirty="0"/>
              <a:t> business </a:t>
            </a:r>
            <a:r>
              <a:rPr lang="nb-NO" sz="2000" dirty="0" err="1"/>
              <a:t>methods</a:t>
            </a:r>
            <a:r>
              <a:rPr lang="nb-NO" sz="2000" dirty="0"/>
              <a:t> </a:t>
            </a:r>
            <a:r>
              <a:rPr lang="nb-NO" sz="2000" dirty="0" err="1"/>
              <a:t>restricting</a:t>
            </a:r>
            <a:r>
              <a:rPr lang="nb-NO" sz="2000" dirty="0"/>
              <a:t> </a:t>
            </a:r>
            <a:r>
              <a:rPr lang="nb-NO" sz="2000" dirty="0" err="1"/>
              <a:t>competition</a:t>
            </a:r>
            <a:endParaRPr lang="nb-NO" sz="2000" dirty="0"/>
          </a:p>
          <a:p>
            <a:pPr>
              <a:spcBef>
                <a:spcPts val="1800"/>
              </a:spcBef>
            </a:pPr>
            <a:r>
              <a:rPr lang="nb-NO" sz="2000" dirty="0"/>
              <a:t>Uniform </a:t>
            </a:r>
            <a:r>
              <a:rPr lang="nb-NO" sz="2000" dirty="0" err="1"/>
              <a:t>application</a:t>
            </a:r>
            <a:r>
              <a:rPr lang="nb-NO" sz="2000" dirty="0"/>
              <a:t> in EU/EEA </a:t>
            </a:r>
          </a:p>
          <a:p>
            <a:pPr>
              <a:spcBef>
                <a:spcPts val="1800"/>
              </a:spcBef>
            </a:pPr>
            <a:r>
              <a:rPr lang="nb-NO" sz="2000" dirty="0" err="1"/>
              <a:t>Sanctions</a:t>
            </a:r>
            <a:r>
              <a:rPr lang="nb-NO" sz="2000" dirty="0"/>
              <a:t>: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dismiss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infringement</a:t>
            </a:r>
            <a:r>
              <a:rPr lang="nb-NO" sz="2000" dirty="0"/>
              <a:t> </a:t>
            </a:r>
            <a:r>
              <a:rPr lang="nb-NO" sz="2000" dirty="0" err="1"/>
              <a:t>injunction</a:t>
            </a:r>
            <a:r>
              <a:rPr lang="nb-NO" sz="2000" dirty="0"/>
              <a:t> as </a:t>
            </a:r>
            <a:r>
              <a:rPr lang="nb-NO" sz="2000" dirty="0" err="1"/>
              <a:t>unlawful</a:t>
            </a:r>
            <a:endParaRPr lang="nb-NO" sz="2000" dirty="0"/>
          </a:p>
          <a:p>
            <a:pPr lvl="1">
              <a:spcBef>
                <a:spcPts val="0"/>
              </a:spcBef>
            </a:pP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Fines,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damages</a:t>
            </a:r>
            <a:endParaRPr lang="nb-NO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nb-NO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Pre-</a:t>
            </a:r>
            <a:r>
              <a:rPr lang="nb-NO" dirty="0" err="1"/>
              <a:t>contractual</a:t>
            </a:r>
            <a:r>
              <a:rPr lang="nb-NO" dirty="0"/>
              <a:t> </a:t>
            </a:r>
            <a:r>
              <a:rPr lang="nb-NO" dirty="0" err="1"/>
              <a:t>good</a:t>
            </a:r>
            <a:r>
              <a:rPr lang="nb-NO" dirty="0"/>
              <a:t> </a:t>
            </a:r>
            <a:r>
              <a:rPr lang="nb-NO" dirty="0" err="1"/>
              <a:t>faith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nb-NO" sz="2000" dirty="0" err="1"/>
              <a:t>Objective</a:t>
            </a:r>
            <a:r>
              <a:rPr lang="nb-NO" sz="2000" dirty="0"/>
              <a:t>: </a:t>
            </a:r>
            <a:r>
              <a:rPr lang="nb-NO" sz="2000" dirty="0" err="1"/>
              <a:t>Protection</a:t>
            </a:r>
            <a:r>
              <a:rPr lang="nb-NO" sz="2000" dirty="0"/>
              <a:t> of </a:t>
            </a:r>
            <a:r>
              <a:rPr lang="nb-NO" sz="2000" dirty="0" err="1"/>
              <a:t>legitimate</a:t>
            </a:r>
            <a:r>
              <a:rPr lang="nb-NO" sz="2000" dirty="0"/>
              <a:t> </a:t>
            </a:r>
            <a:r>
              <a:rPr lang="nb-NO" sz="2000" dirty="0" err="1"/>
              <a:t>expectations</a:t>
            </a:r>
            <a:endParaRPr lang="nb-NO" sz="2000" dirty="0"/>
          </a:p>
          <a:p>
            <a:pPr>
              <a:spcBef>
                <a:spcPts val="1800"/>
              </a:spcBef>
            </a:pPr>
            <a:r>
              <a:rPr lang="nb-NO" sz="2000" dirty="0" err="1"/>
              <a:t>Differences</a:t>
            </a:r>
            <a:r>
              <a:rPr lang="nb-NO" sz="2000" dirty="0"/>
              <a:t> in </a:t>
            </a:r>
            <a:r>
              <a:rPr lang="nb-NO" sz="2000" dirty="0" err="1"/>
              <a:t>national</a:t>
            </a:r>
            <a:r>
              <a:rPr lang="nb-NO" sz="2000" dirty="0"/>
              <a:t> </a:t>
            </a:r>
            <a:r>
              <a:rPr lang="nb-NO" sz="2000" dirty="0" err="1"/>
              <a:t>law</a:t>
            </a:r>
            <a:endParaRPr lang="nb-NO" sz="2000" dirty="0"/>
          </a:p>
          <a:p>
            <a:pPr>
              <a:spcBef>
                <a:spcPts val="1800"/>
              </a:spcBef>
            </a:pPr>
            <a:r>
              <a:rPr lang="nb-NO" sz="2000" dirty="0" err="1"/>
              <a:t>Uncertain</a:t>
            </a:r>
            <a:r>
              <a:rPr lang="nb-NO" sz="2000" dirty="0"/>
              <a:t> </a:t>
            </a:r>
            <a:r>
              <a:rPr lang="nb-NO" sz="2000" dirty="0" err="1"/>
              <a:t>whether</a:t>
            </a:r>
            <a:r>
              <a:rPr lang="nb-NO" sz="2000" dirty="0"/>
              <a:t> </a:t>
            </a:r>
            <a:r>
              <a:rPr lang="nb-NO" sz="2000" dirty="0" err="1"/>
              <a:t>injunction</a:t>
            </a:r>
            <a:r>
              <a:rPr lang="nb-NO" sz="2000" dirty="0"/>
              <a:t> </a:t>
            </a:r>
            <a:r>
              <a:rPr lang="nb-NO" sz="2000" dirty="0" err="1"/>
              <a:t>can</a:t>
            </a:r>
            <a:r>
              <a:rPr lang="nb-NO" sz="2000" dirty="0"/>
              <a:t> be </a:t>
            </a:r>
            <a:r>
              <a:rPr lang="nb-NO" sz="2000" dirty="0" err="1"/>
              <a:t>dismissed</a:t>
            </a:r>
            <a:endParaRPr lang="nb-NO" sz="2000" dirty="0"/>
          </a:p>
          <a:p>
            <a:pPr lvl="1"/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Paris Appeal Court, 29.11.13, Ericsson vs. TCT Mobile, 3G</a:t>
            </a:r>
          </a:p>
          <a:p>
            <a:pPr lvl="1">
              <a:spcBef>
                <a:spcPts val="0"/>
              </a:spcBef>
            </a:pP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District Court of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Hague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14.03.12, Samsung vs. Apple, 3G </a:t>
            </a:r>
          </a:p>
          <a:p>
            <a:pPr lvl="1">
              <a:spcBef>
                <a:spcPts val="0"/>
              </a:spcBef>
            </a:pP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Contract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invalidity</a:t>
            </a:r>
            <a:r>
              <a:rPr lang="nb-NO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nb-NO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damages</a:t>
            </a:r>
            <a:endParaRPr lang="nb-NO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32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operationalized Huawei-test for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060848"/>
            <a:ext cx="76962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 dirty="0"/>
              <a:t>Developing a formalistic test of contract terms is in line with former ECJ case law regarding other forms of abuse.</a:t>
            </a:r>
          </a:p>
          <a:p>
            <a:pPr lvl="1">
              <a:spcBef>
                <a:spcPts val="0"/>
              </a:spcBef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C-385/07, Der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Grüne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Punkt</a:t>
            </a: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C-52/07, STIM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The test criteria can be operationalized if seen in their legal context, i.e. contract law and pre-contractual good faith.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The competition law approach ensures a EU/EEA uniform standard. </a:t>
            </a:r>
          </a:p>
          <a:p>
            <a:pPr>
              <a:spcBef>
                <a:spcPts val="1800"/>
              </a:spcBef>
            </a:pPr>
            <a:r>
              <a:rPr lang="en-US" sz="2000" dirty="0"/>
              <a:t>The competition law approach is probably necessary to balance the bargaining power caused by the threat of injunction. </a:t>
            </a:r>
          </a:p>
          <a:p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75519"/>
      </p:ext>
    </p:extLst>
  </p:cSld>
  <p:clrMapOvr>
    <a:masterClrMapping/>
  </p:clrMapOvr>
</p:sld>
</file>

<file path=ppt/theme/theme1.xml><?xml version="1.0" encoding="utf-8"?>
<a:theme xmlns:a="http://schemas.openxmlformats.org/drawingml/2006/main" name="ifp_presentasjon_en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ifp_presentasjon_eng</Template>
  <TotalTime>7675</TotalTime>
  <Words>388</Words>
  <Application>Microsoft Office PowerPoint</Application>
  <PresentationFormat>Skærmshow (4:3)</PresentationFormat>
  <Paragraphs>42</Paragraphs>
  <Slides>5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Calibri</vt:lpstr>
      <vt:lpstr>ヒラギノ角ゴ Pro W3</vt:lpstr>
      <vt:lpstr>ifp_presentasjon_eng</vt:lpstr>
      <vt:lpstr>Consequences of the Huawei decision for licensing practices</vt:lpstr>
      <vt:lpstr>Contract law as a tool to operationalize Huawei?</vt:lpstr>
      <vt:lpstr>Parallell legal regimes    </vt:lpstr>
      <vt:lpstr>Important conseptual differences  </vt:lpstr>
      <vt:lpstr>The operationalized Huawei-test for abuse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Inger Berg Ørstavik</dc:creator>
  <cp:lastModifiedBy>Jette Balslev</cp:lastModifiedBy>
  <cp:revision>153</cp:revision>
  <cp:lastPrinted>2015-04-29T07:12:19Z</cp:lastPrinted>
  <dcterms:created xsi:type="dcterms:W3CDTF">2015-04-21T09:39:39Z</dcterms:created>
  <dcterms:modified xsi:type="dcterms:W3CDTF">2016-06-17T08:19:15Z</dcterms:modified>
</cp:coreProperties>
</file>