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300" r:id="rId4"/>
    <p:sldId id="262" r:id="rId5"/>
    <p:sldId id="290" r:id="rId6"/>
    <p:sldId id="263" r:id="rId7"/>
    <p:sldId id="291" r:id="rId8"/>
    <p:sldId id="264" r:id="rId9"/>
    <p:sldId id="265" r:id="rId10"/>
    <p:sldId id="289" r:id="rId11"/>
    <p:sldId id="302" r:id="rId12"/>
    <p:sldId id="267" r:id="rId13"/>
    <p:sldId id="292" r:id="rId14"/>
    <p:sldId id="268" r:id="rId15"/>
    <p:sldId id="270" r:id="rId16"/>
    <p:sldId id="271" r:id="rId17"/>
    <p:sldId id="272" r:id="rId18"/>
    <p:sldId id="273" r:id="rId19"/>
    <p:sldId id="274" r:id="rId20"/>
    <p:sldId id="286" r:id="rId21"/>
    <p:sldId id="293" r:id="rId22"/>
    <p:sldId id="301" r:id="rId23"/>
    <p:sldId id="278" r:id="rId24"/>
    <p:sldId id="280" r:id="rId25"/>
    <p:sldId id="279" r:id="rId26"/>
    <p:sldId id="281" r:id="rId27"/>
    <p:sldId id="277" r:id="rId28"/>
    <p:sldId id="288" r:id="rId29"/>
    <p:sldId id="275" r:id="rId30"/>
    <p:sldId id="282" r:id="rId31"/>
    <p:sldId id="285" r:id="rId32"/>
    <p:sldId id="284" r:id="rId33"/>
    <p:sldId id="294" r:id="rId34"/>
    <p:sldId id="269" r:id="rId35"/>
    <p:sldId id="260" r:id="rId36"/>
    <p:sldId id="296" r:id="rId37"/>
    <p:sldId id="298" r:id="rId38"/>
    <p:sldId id="295" r:id="rId39"/>
    <p:sldId id="299" r:id="rId40"/>
    <p:sldId id="259" r:id="rId41"/>
    <p:sldId id="297" r:id="rId4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81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5182" autoAdjust="0"/>
  </p:normalViewPr>
  <p:slideViewPr>
    <p:cSldViewPr>
      <p:cViewPr varScale="1">
        <p:scale>
          <a:sx n="54" d="100"/>
          <a:sy n="54" d="100"/>
        </p:scale>
        <p:origin x="-18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952E6B-545E-4622-9404-5159D7059DFC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1D5B0C8-188F-48DE-BC61-1B2A77124F3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0374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3991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35074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67676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67676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67676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6767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3507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62790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627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B0C8-188F-48DE-BC61-1B2A77124F39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966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0586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3565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0163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5016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9291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2882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2512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2854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7168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8601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5351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BEA48-F8D0-4784-B2D3-7181F57628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1026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Occupation_statute" TargetMode="Externa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er.de/gesetz/33/a246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6412" y="1700808"/>
            <a:ext cx="8226068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Souverän </a:t>
            </a:r>
            <a:r>
              <a:rPr lang="de-D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entbunden von der Macht der </a:t>
            </a:r>
            <a: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</a:t>
            </a:r>
            <a:b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60648"/>
            <a:ext cx="6264696" cy="1440160"/>
          </a:xfrm>
          <a:prstGeom prst="rect">
            <a:avLst/>
          </a:prstGeom>
        </p:spPr>
      </p:pic>
      <p:pic>
        <p:nvPicPr>
          <p:cNvPr id="1026" name="Picture 2" descr="D:\Osnabrücker Landmark\Grafiken, Zeichnungen\F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6659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906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6" name="Rechteck 5"/>
          <p:cNvSpPr/>
          <p:nvPr/>
        </p:nvSpPr>
        <p:spPr>
          <a:xfrm>
            <a:off x="1439652" y="2348880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 </a:t>
            </a:r>
            <a:r>
              <a:rPr lang="de-DE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</a:t>
            </a:r>
            <a:r>
              <a:rPr lang="de-DE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Rechtsstellung der Staatenlosen</a:t>
            </a: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Artikel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27 Personalausweis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Vertragsstaaten stellen </a:t>
            </a:r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jedem Staatenlosen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der sich in ihrem Hoheitsgebiet befindet und keinen gültigen Reiseausweis besitzt, einen Personalausweis aus.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1560" y="112474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Vom Bewohner zum souveränen Bürger</a:t>
            </a:r>
            <a:r>
              <a:rPr lang="de-DE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8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6" name="Rechteck 5"/>
          <p:cNvSpPr/>
          <p:nvPr/>
        </p:nvSpPr>
        <p:spPr>
          <a:xfrm>
            <a:off x="827584" y="234888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Gesetz über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 Aufenthalt, </a:t>
            </a: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die </a:t>
            </a:r>
            <a:r>
              <a:rPr lang="de-DE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Erwerbstätigkeit und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Integration von Ausländern im Bundesgebiet (Aufenthaltsgesetz -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AufenthG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ctr"/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Kapitel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Allgemeine Bestimmungen</a:t>
            </a:r>
          </a:p>
          <a:p>
            <a:pPr algn="ctr"/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§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 Zweck des Gesetzes; Anwendungsbereich</a:t>
            </a: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/>
              <a:t>§ 2 Begriffsbestimmungen</a:t>
            </a:r>
          </a:p>
          <a:p>
            <a:r>
              <a:rPr lang="de-DE" sz="2000" dirty="0"/>
              <a:t>(1) </a:t>
            </a:r>
            <a:r>
              <a:rPr lang="de-DE" sz="2000" b="1" dirty="0">
                <a:solidFill>
                  <a:srgbClr val="C00000"/>
                </a:solidFill>
              </a:rPr>
              <a:t>Ausländer ist jeder</a:t>
            </a:r>
            <a:r>
              <a:rPr lang="de-DE" sz="2000" dirty="0"/>
              <a:t>, der nicht Deutscher im Sinne des Artikels 116 Abs. 1 des Grundgesetzes ist.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1560" y="112474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Vom Bewohner zum souveränen Bürger</a:t>
            </a:r>
            <a:r>
              <a:rPr lang="de-DE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7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6" name="Textfeld 5"/>
          <p:cNvSpPr txBox="1"/>
          <p:nvPr/>
        </p:nvSpPr>
        <p:spPr>
          <a:xfrm>
            <a:off x="827584" y="2762344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Ahnennachweis, der die Staatsangehörigkeit nachweist und ein Ausweis, der das bestätigt.</a:t>
            </a:r>
          </a:p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1560" y="13936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Vom Bewohner zum souveränen Bürger</a:t>
            </a:r>
            <a:r>
              <a:rPr lang="de-DE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4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Was ist die Grundlage für souveräne Bürger?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/>
          </a:p>
        </p:txBody>
      </p:sp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6" name="Textfeld 5"/>
          <p:cNvSpPr txBox="1"/>
          <p:nvPr/>
        </p:nvSpPr>
        <p:spPr>
          <a:xfrm>
            <a:off x="827584" y="2132856"/>
            <a:ext cx="77048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Selbstbestimmte Bürger brauchen ein </a:t>
            </a:r>
            <a:r>
              <a:rPr lang="de-D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das ihnen die Selbstbestimmung erlaubt und diese sogar wünscht!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heißt eine </a:t>
            </a:r>
            <a:r>
              <a:rPr lang="de-D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die von den Bürgern und </a:t>
            </a:r>
            <a:r>
              <a:rPr lang="de-D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deren Entscheidungen getragen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wird.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finden wir diese?</a:t>
            </a:r>
          </a:p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623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Was ist die Grundlage für souveräne Bürger?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/>
          </a:p>
        </p:txBody>
      </p:sp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6" name="Textfeld 5"/>
          <p:cNvSpPr txBox="1"/>
          <p:nvPr/>
        </p:nvSpPr>
        <p:spPr>
          <a:xfrm>
            <a:off x="1187624" y="198884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Ursprünglich waren das die Gemeinden!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größte Freiheit hatten die Bürger in ihren Gemeinden mit der Landgemeindeordnung und mit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 Städteordnungen!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gaben den Gemeinden die volle Entscheidungsfähigkeit und boten damit autarke Systeme innerhalb eines Staates.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443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Regiert von Unternehmen!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/>
          </a:p>
        </p:txBody>
      </p:sp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6" name="Textfeld 5"/>
          <p:cNvSpPr txBox="1"/>
          <p:nvPr/>
        </p:nvSpPr>
        <p:spPr>
          <a:xfrm>
            <a:off x="395536" y="191683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Im Zuge der 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Vereinigung von BRD und DDR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wurden staatliche Institutionen in Firmen gewandelt, das ist jedem durch veränderte Bezeichnungen der ursprünglichen Ämter sichtbar. So wurde das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Arbeitsamt 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Arbeitsagentur, </a:t>
            </a:r>
            <a:endParaRPr lang="de-DE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das 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Bürgeramt zum Servicecenter, </a:t>
            </a:r>
            <a:endParaRPr lang="de-DE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die 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zum Konzern oder </a:t>
            </a:r>
            <a:endParaRPr lang="de-DE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die 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Gemeinde zum Unternehmen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Allesamt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Handelsregister eingetragen und mit Umsatzsteuer ID oder D-U-N-S Nummern im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D&amp;B (Dun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Bradstreet)  internationalem Unternehmensregister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versehen.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325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Regiert von Unternehmen!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/>
          </a:p>
        </p:txBody>
      </p:sp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pic>
        <p:nvPicPr>
          <p:cNvPr id="8" name="Grafik 7"/>
          <p:cNvPicPr/>
          <p:nvPr/>
        </p:nvPicPr>
        <p:blipFill rotWithShape="1">
          <a:blip r:embed="rId4" cstate="print"/>
          <a:srcRect l="24701" t="47679" r="33338" b="29684"/>
          <a:stretch/>
        </p:blipFill>
        <p:spPr bwMode="auto">
          <a:xfrm>
            <a:off x="899592" y="1916832"/>
            <a:ext cx="6264696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Ellipse 8"/>
          <p:cNvSpPr/>
          <p:nvPr/>
        </p:nvSpPr>
        <p:spPr>
          <a:xfrm>
            <a:off x="539552" y="4941168"/>
            <a:ext cx="45365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661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Regiert von Unternehmen!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/>
          </a:p>
        </p:txBody>
      </p:sp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pic>
        <p:nvPicPr>
          <p:cNvPr id="10" name="Grafik 9"/>
          <p:cNvPicPr/>
          <p:nvPr/>
        </p:nvPicPr>
        <p:blipFill rotWithShape="1">
          <a:blip r:embed="rId4" cstate="print"/>
          <a:srcRect l="9598" t="11404" r="8886" b="15287"/>
          <a:stretch/>
        </p:blipFill>
        <p:spPr bwMode="auto">
          <a:xfrm>
            <a:off x="683568" y="1956241"/>
            <a:ext cx="5227597" cy="3921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001626" y="2636912"/>
            <a:ext cx="29881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Wie ist zu erklären,</a:t>
            </a:r>
          </a:p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dass wir in ein Unternehmen </a:t>
            </a:r>
          </a:p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Steuern zahlen?</a:t>
            </a:r>
          </a:p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Dieses Unternehmen steht</a:t>
            </a:r>
          </a:p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unter der Bundesbank</a:t>
            </a:r>
          </a:p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und diese unter dem</a:t>
            </a:r>
          </a:p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FED Federal Reserve System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de-DE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636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3" t="10524" r="31505" b="33371"/>
          <a:stretch/>
        </p:blipFill>
        <p:spPr bwMode="auto">
          <a:xfrm>
            <a:off x="4392504" y="2000833"/>
            <a:ext cx="4716000" cy="362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7" t="9181" r="43659" b="60568"/>
          <a:stretch/>
        </p:blipFill>
        <p:spPr bwMode="auto">
          <a:xfrm>
            <a:off x="78164" y="2338150"/>
            <a:ext cx="4880668" cy="269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5694788" y="2516174"/>
            <a:ext cx="1368152" cy="792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2" t="11755" r="46542" b="40555"/>
          <a:stretch/>
        </p:blipFill>
        <p:spPr bwMode="auto">
          <a:xfrm>
            <a:off x="1518324" y="3547564"/>
            <a:ext cx="2653506" cy="21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>
          <a:xfrm>
            <a:off x="2382420" y="3956334"/>
            <a:ext cx="1464564" cy="86409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251520" y="134076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Regiert von Unternehmen!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702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04388" cy="523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938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8" name="Textfeld 7"/>
          <p:cNvSpPr txBox="1"/>
          <p:nvPr/>
        </p:nvSpPr>
        <p:spPr>
          <a:xfrm>
            <a:off x="827584" y="206084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Unter </a:t>
            </a:r>
            <a:r>
              <a:rPr lang="de-DE" dirty="0"/>
              <a:t>dem Hut der FED stehen die Bundesbanken und darunter die BRD Bundesfinanzagentur GmbH. </a:t>
            </a:r>
            <a:r>
              <a:rPr lang="de-DE" dirty="0" smtClean="0"/>
              <a:t> </a:t>
            </a:r>
          </a:p>
          <a:p>
            <a:r>
              <a:rPr lang="de-DE" dirty="0" smtClean="0"/>
              <a:t>Ja </a:t>
            </a:r>
            <a:r>
              <a:rPr lang="de-DE" dirty="0"/>
              <a:t>richtig, ein Unternehmen sammelt unsere Steuern ein!  Aber auch unsere Gemeinden, Städte und Landkreise sind in Handelsregistern eingetragen.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Damit </a:t>
            </a:r>
            <a:r>
              <a:rPr lang="de-DE" dirty="0"/>
              <a:t>fallen sie unter die internationalen </a:t>
            </a:r>
            <a:r>
              <a:rPr lang="de-DE" dirty="0" smtClean="0"/>
              <a:t>Seehandelsrechte. Wir </a:t>
            </a:r>
            <a:r>
              <a:rPr lang="de-DE" dirty="0"/>
              <a:t>alle tanzen wie Marionetten in einem Laienspiel nach der Pfeife der FED, denn deren Einfluss dringt tief in jeden Lebensbereich.</a:t>
            </a:r>
            <a:br>
              <a:rPr lang="de-DE" dirty="0"/>
            </a:br>
            <a:endParaRPr lang="de-DE" dirty="0" smtClean="0"/>
          </a:p>
          <a:p>
            <a:r>
              <a:rPr lang="de-DE" dirty="0" smtClean="0"/>
              <a:t>Was</a:t>
            </a:r>
            <a:r>
              <a:rPr lang="de-DE" dirty="0"/>
              <a:t>, wenn den Gemeinden und Städten </a:t>
            </a:r>
            <a:r>
              <a:rPr lang="de-DE" b="1" dirty="0"/>
              <a:t>die staatliche Hoheitsmacht nicht mehr zusteht</a:t>
            </a:r>
            <a:r>
              <a:rPr lang="de-DE" dirty="0"/>
              <a:t>? </a:t>
            </a:r>
            <a:endParaRPr lang="de-DE" dirty="0" smtClean="0"/>
          </a:p>
          <a:p>
            <a:r>
              <a:rPr lang="de-DE" dirty="0" smtClean="0"/>
              <a:t>Welche </a:t>
            </a:r>
            <a:r>
              <a:rPr lang="de-DE" dirty="0"/>
              <a:t>Möglichkeiten erweitern dann die Souveränität, die </a:t>
            </a:r>
            <a:r>
              <a:rPr lang="de-DE" dirty="0" smtClean="0"/>
              <a:t>Unabhängigkeit?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66412" y="1196752"/>
            <a:ext cx="82260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Souverän entbunden von der Macht der FED</a:t>
            </a:r>
            <a:b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pic>
        <p:nvPicPr>
          <p:cNvPr id="5" name="Grafik 4"/>
          <p:cNvPicPr/>
          <p:nvPr/>
        </p:nvPicPr>
        <p:blipFill rotWithShape="1">
          <a:blip r:embed="rId4" cstate="print"/>
          <a:srcRect l="23341" t="15403" r="31398" b="10547"/>
          <a:stretch/>
        </p:blipFill>
        <p:spPr bwMode="auto">
          <a:xfrm>
            <a:off x="4788024" y="1916832"/>
            <a:ext cx="3967633" cy="4586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Grafik 5"/>
          <p:cNvPicPr/>
          <p:nvPr/>
        </p:nvPicPr>
        <p:blipFill rotWithShape="1">
          <a:blip r:embed="rId5" cstate="print"/>
          <a:srcRect l="6516" t="15700" r="9449" b="43409"/>
          <a:stretch/>
        </p:blipFill>
        <p:spPr bwMode="auto">
          <a:xfrm>
            <a:off x="13020" y="2564904"/>
            <a:ext cx="4838065" cy="1882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Grafik 6"/>
          <p:cNvPicPr/>
          <p:nvPr/>
        </p:nvPicPr>
        <p:blipFill rotWithShape="1">
          <a:blip r:embed="rId5" cstate="print"/>
          <a:srcRect l="6516" t="42516" r="37302" b="43409"/>
          <a:stretch/>
        </p:blipFill>
        <p:spPr bwMode="auto">
          <a:xfrm>
            <a:off x="13021" y="4617318"/>
            <a:ext cx="5076000" cy="1836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5" cstate="print"/>
          <a:srcRect l="62579" t="42368" r="9449" b="43409"/>
          <a:stretch/>
        </p:blipFill>
        <p:spPr bwMode="auto">
          <a:xfrm>
            <a:off x="899592" y="1052737"/>
            <a:ext cx="2736304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Pfeil nach unten 2"/>
          <p:cNvSpPr/>
          <p:nvPr/>
        </p:nvSpPr>
        <p:spPr>
          <a:xfrm rot="19406346" flipV="1">
            <a:off x="2916473" y="2162567"/>
            <a:ext cx="360040" cy="170702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971600" y="2060848"/>
            <a:ext cx="1536935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971601" y="3789040"/>
            <a:ext cx="22322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 flipV="1">
            <a:off x="1740067" y="5157191"/>
            <a:ext cx="3111018" cy="45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 flipV="1">
            <a:off x="1740067" y="5445223"/>
            <a:ext cx="2399885" cy="45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5076056" y="4653136"/>
            <a:ext cx="86409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Pfeil nach unten 14"/>
          <p:cNvSpPr/>
          <p:nvPr/>
        </p:nvSpPr>
        <p:spPr>
          <a:xfrm rot="8618346" flipV="1">
            <a:off x="1654116" y="4174798"/>
            <a:ext cx="360040" cy="7307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119675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Regiert von Unternehmen!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24774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0" name="Textfeld 9"/>
          <p:cNvSpPr txBox="1"/>
          <p:nvPr/>
        </p:nvSpPr>
        <p:spPr>
          <a:xfrm>
            <a:off x="683568" y="1772816"/>
            <a:ext cx="8318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328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kam es dazu? Wie wurden staatliche, besetzte</a:t>
            </a:r>
          </a:p>
          <a:p>
            <a:r>
              <a:rPr lang="de-DE" sz="2800" dirty="0" smtClean="0">
                <a:solidFill>
                  <a:srgbClr val="328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Institutionen in Firmen umgewandelt?</a:t>
            </a:r>
            <a:endParaRPr lang="de-DE" sz="2800" dirty="0">
              <a:solidFill>
                <a:srgbClr val="328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560" y="278092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meiner Recherche, ist die EU ein Verein. Scheinbar ähnlich der BaFin, die von den Banken selbst initiiert und bezahlt wurde und nach außen als Aufsichtsapparat stehen soll.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EU wies 2007/8 alle öffentlichen Institutionen an, sich als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Unterneh-men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anzumelden. Sicherte diesen jedoch die Bezeichnung </a:t>
            </a:r>
            <a:r>
              <a:rPr lang="de-DE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 rechtlich</a:t>
            </a:r>
            <a:r>
              <a:rPr lang="de-DE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zu. Um eine tatsächliche staatliche Institution zu erkennen, ist eine </a:t>
            </a:r>
            <a:r>
              <a:rPr lang="de-DE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eingetragene gesetzliche öffentliche Urkunde für ein öffentlich rechtliche Institution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vorzuweisen.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Verwaltungsverfahrensgesetz </a:t>
            </a:r>
            <a:r>
              <a:rPr lang="de-DE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(VwVfG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§ 25 gibt es die Pflicht zur Auskunft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sollte die Institution/Firma dieser nicht nachkommen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dürften wir uns genötigt sehen, anzunehmen, dass diese keine staatliche Institution/Körperschaft sind.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51520" y="119675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Regiert von Unternehmen!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19939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0" name="Textfeld 9"/>
          <p:cNvSpPr txBox="1"/>
          <p:nvPr/>
        </p:nvSpPr>
        <p:spPr>
          <a:xfrm>
            <a:off x="467544" y="2330877"/>
            <a:ext cx="8339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Derzeit werden wir von Unternehmen regiert.</a:t>
            </a:r>
          </a:p>
          <a:p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stehen rechtlich unter dem Handelsrecht!</a:t>
            </a:r>
            <a:endParaRPr lang="de-DE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99592" y="357301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Berechtigt stellt sich die Frage nach dem </a:t>
            </a:r>
          </a:p>
          <a:p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Geltungsbereich der im Handelsrecht befindlichen Regierungsmacht?</a:t>
            </a:r>
            <a:endParaRPr lang="de-D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51520" y="119675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Regiert von Unternehmen!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2850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251520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Jedes Gesetz braucht einen Geltungsbereich!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/>
          </a:p>
        </p:txBody>
      </p:sp>
      <p:sp>
        <p:nvSpPr>
          <p:cNvPr id="5" name="Rechteck 4"/>
          <p:cNvSpPr/>
          <p:nvPr/>
        </p:nvSpPr>
        <p:spPr>
          <a:xfrm>
            <a:off x="467544" y="2017871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Das Grundgesetz hat </a:t>
            </a:r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keinen </a:t>
            </a: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Geltungsbereich!</a:t>
            </a:r>
            <a:endParaRPr lang="de-D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Artikel 23 GG (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alte Fassung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), welcher mit der Einigung 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aufgehoben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wurde, bestimmte den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Geltungsbereich des Grundgesetzes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"Dieses Gesetz gilt zunächst im Gebiete der Länder Baden, Bayern, Bremen, Groß-Berlin, Hamburg, Hessen, Niedersachsen, Nordrhein-Westfalen, Rheinland-Pfalz, Schleswig-Holstein, Württemberg-Baden und Württemberg-Hohenzollern. In anderen Teilen Deutschlands ist es nach deren Beitritt in Kraft zu setzen." 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Dieser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Artikel musste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angeblich gestrichen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werden, weil Polen zukünftige Ansprüche der östlichen Gebiete des Deutschen Reiches befürchtete. Unsere angeblich höchste Rechtsnorm hat nun aber keinen räumlichen Geltungsbereich bestimmt. Wo soll es denn nun gelten?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629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pic>
        <p:nvPicPr>
          <p:cNvPr id="6" name="Grafik 5"/>
          <p:cNvPicPr/>
          <p:nvPr/>
        </p:nvPicPr>
        <p:blipFill rotWithShape="1">
          <a:blip r:embed="rId4" cstate="print"/>
          <a:srcRect l="13034" t="19105" r="1505" b="5778"/>
          <a:stretch/>
        </p:blipFill>
        <p:spPr bwMode="auto">
          <a:xfrm>
            <a:off x="251520" y="1224136"/>
            <a:ext cx="8568952" cy="5877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501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251520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Jedes Gesetz braucht einen Geltungsbereich!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971600" y="2405787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 weiteres Beispiel ist das </a:t>
            </a: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Ordnungswidrigkeitengesetz:</a:t>
            </a:r>
            <a:endParaRPr lang="de-D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steht als Geltungsbereich im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OWiG?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§ 5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Geltung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Wenn das Gesetz nichts anderes bestimmt,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können nur Ordnungswidrigkeiten geahndet werden, die im räumlichen Geltungsbereich dieses Gesetzes oder außerhalb dieses Geltungsbereichs auf einem Schiff oder in einem Luftfahrzeug begangen werden, 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berechtigt ist, die Bundesflagge oder das Staatszugehörigkeitszeichen der Bundesrepublik Deutschland zu führen.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137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358351" y="134076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Jedes Gesetz braucht einen Geltungsbereich!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1600" y="20515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Ein weiteres Beispiel ist das </a:t>
            </a:r>
            <a:r>
              <a:rPr lang="de-DE" b="1" dirty="0" smtClean="0">
                <a:solidFill>
                  <a:srgbClr val="0070C0"/>
                </a:solidFill>
              </a:rPr>
              <a:t>ZPO Zivilprozessordnung: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6" name="Grafik 5"/>
          <p:cNvPicPr/>
          <p:nvPr/>
        </p:nvPicPr>
        <p:blipFill rotWithShape="1">
          <a:blip r:embed="rId4" cstate="print"/>
          <a:srcRect l="4858" t="24290" r="7782" b="32299"/>
          <a:stretch/>
        </p:blipFill>
        <p:spPr bwMode="auto">
          <a:xfrm>
            <a:off x="689248" y="2420888"/>
            <a:ext cx="7699176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4028871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Hier stand </a:t>
            </a:r>
            <a:r>
              <a:rPr lang="de-DE" b="1" dirty="0">
                <a:solidFill>
                  <a:srgbClr val="FF0000"/>
                </a:solidFill>
              </a:rPr>
              <a:t>01.10.1879 </a:t>
            </a:r>
            <a:r>
              <a:rPr lang="de-DE" b="1" dirty="0" smtClean="0">
                <a:solidFill>
                  <a:srgbClr val="FF0000"/>
                </a:solidFill>
              </a:rPr>
              <a:t>bis 2006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§ </a:t>
            </a:r>
            <a:r>
              <a:rPr lang="de-DE" b="1" dirty="0">
                <a:solidFill>
                  <a:srgbClr val="FF0000"/>
                </a:solidFill>
              </a:rPr>
              <a:t>1 EGZPO: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Die ZPO tritt im ganzen Umfange des Reichs gleichzeitig mit dem Gerichtsverfassungsgesetz in Kraft</a:t>
            </a:r>
            <a:r>
              <a:rPr lang="de-DE" b="1" dirty="0" smtClean="0">
                <a:solidFill>
                  <a:srgbClr val="FF0000"/>
                </a:solidFill>
              </a:rPr>
              <a:t>.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000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251520" y="134076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Gesetze, die nirgendwo gelten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844824"/>
            <a:ext cx="89554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 </a:t>
            </a:r>
            <a:r>
              <a:rPr lang="de-DE" dirty="0"/>
              <a:t>Gesetz das nicht oder nirgendwo gilt (Entfall des § 1 EGZPO, räumlicher Geltungsbereich), </a:t>
            </a:r>
            <a:endParaRPr lang="de-DE" dirty="0" smtClean="0"/>
          </a:p>
          <a:p>
            <a:r>
              <a:rPr lang="de-DE" dirty="0" smtClean="0"/>
              <a:t>ist </a:t>
            </a:r>
            <a:r>
              <a:rPr lang="de-DE" b="1" dirty="0"/>
              <a:t>rechtlich wirkungslos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Das Bundesverfassungsgericht urteilte in höchst rechtlicher, ständiger Rechtsprechung </a:t>
            </a:r>
            <a:r>
              <a:rPr lang="de-DE" dirty="0" smtClean="0"/>
              <a:t>dazu: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(BVerwG a.a.O) BVerfG 1 C 74/61 vom </a:t>
            </a:r>
            <a:r>
              <a:rPr lang="de-DE" dirty="0" smtClean="0"/>
              <a:t>28.11.1963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b="1" dirty="0">
                <a:solidFill>
                  <a:srgbClr val="FF0000"/>
                </a:solidFill>
              </a:rPr>
              <a:t>… denn eine Norm, die den räumlichen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Geltungsbereich ihres Verbotes so ungenügend bestimmt, dass ihr nicht eindeutig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entnommen werden kann wo sie gilt, lässt den Rechtsunterworfenen im Unklaren darüber,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was Rechtens sein soll.“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784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251520" y="134076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Gesetze, die nirgendwo gelten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3286725"/>
            <a:ext cx="84176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Niemand kann Rechte vergeben die er nicht hat!</a:t>
            </a:r>
            <a:endParaRPr lang="de-DE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135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251520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Regiert von Unternehmen!</a:t>
            </a:r>
            <a:endParaRPr lang="de-DE" sz="2800" dirty="0">
              <a:solidFill>
                <a:srgbClr val="0070C0"/>
              </a:solidFill>
            </a:endParaRPr>
          </a:p>
          <a:p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220486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Die BRD ist als 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angeblicher Rechtsstaat schon seit 1956 </a:t>
            </a: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erloschen!</a:t>
            </a:r>
          </a:p>
          <a:p>
            <a:pPr lvl="0"/>
            <a:endParaRPr lang="de-DE" b="1" dirty="0" smtClean="0"/>
          </a:p>
          <a:p>
            <a:r>
              <a:rPr lang="de-DE" dirty="0"/>
              <a:t>Prof. Dr. iur. Karl Albrecht Schachtschneider – Ordinarius für Öffentliches Recht </a:t>
            </a:r>
            <a:r>
              <a:rPr lang="de-DE" dirty="0" smtClean="0"/>
              <a:t>–hat betreffend  der Gültigkeit des </a:t>
            </a:r>
            <a:r>
              <a:rPr lang="de-DE" dirty="0"/>
              <a:t>neue Wahlrecht </a:t>
            </a:r>
            <a:r>
              <a:rPr lang="de-DE" dirty="0" smtClean="0"/>
              <a:t>es beim Bundesverfassungsgericht geklagt.</a:t>
            </a:r>
          </a:p>
          <a:p>
            <a:endParaRPr lang="de-DE" dirty="0"/>
          </a:p>
          <a:p>
            <a:r>
              <a:rPr lang="de-DE" b="1" dirty="0" smtClean="0"/>
              <a:t>Die </a:t>
            </a:r>
            <a:r>
              <a:rPr lang="de-DE" b="1" i="1" dirty="0" smtClean="0"/>
              <a:t>Rechtsprechung</a:t>
            </a:r>
            <a:r>
              <a:rPr lang="de-DE" b="1" i="1" dirty="0"/>
              <a:t> </a:t>
            </a:r>
            <a:r>
              <a:rPr lang="de-DE" b="1" dirty="0"/>
              <a:t>des </a:t>
            </a:r>
            <a:r>
              <a:rPr lang="de-DE" b="1" i="1" dirty="0"/>
              <a:t>Bundesverfassungsgerichtes </a:t>
            </a:r>
            <a:r>
              <a:rPr lang="de-DE" b="1" dirty="0"/>
              <a:t>vom 25.07.2012 steht nunmehr endgültig fest, dass unter der “Geltung” des Bundeswahlgesetzes – Ausfertigungsdatum von </a:t>
            </a:r>
            <a:r>
              <a:rPr lang="de-DE" b="1" dirty="0" smtClean="0"/>
              <a:t>07.05.1956 kein “verfassungsmäßiger </a:t>
            </a:r>
            <a:r>
              <a:rPr lang="de-DE" b="1" dirty="0"/>
              <a:t>Gesetzgeber” am Werk war und somit insbesondere alle erlassenen </a:t>
            </a:r>
            <a:r>
              <a:rPr lang="de-DE" b="1" dirty="0">
                <a:solidFill>
                  <a:srgbClr val="FF0000"/>
                </a:solidFill>
              </a:rPr>
              <a:t>„Gesetze“ und „Verordnungen“ seit 1959 nichtig sind.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219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8" name="Textfeld 7"/>
          <p:cNvSpPr txBox="1"/>
          <p:nvPr/>
        </p:nvSpPr>
        <p:spPr>
          <a:xfrm>
            <a:off x="539552" y="2876743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GG Artikel </a:t>
            </a:r>
            <a:r>
              <a:rPr lang="de-DE" b="1" dirty="0"/>
              <a:t>20</a:t>
            </a:r>
          </a:p>
          <a:p>
            <a:r>
              <a:rPr lang="de-DE" dirty="0" smtClean="0"/>
              <a:t>(</a:t>
            </a:r>
            <a:r>
              <a:rPr lang="de-DE" dirty="0"/>
              <a:t>2) Alle </a:t>
            </a:r>
            <a:r>
              <a:rPr lang="de-DE" b="1" dirty="0"/>
              <a:t>Staatsgewalt geht vom Volke aus</a:t>
            </a:r>
            <a:r>
              <a:rPr lang="de-DE" dirty="0"/>
              <a:t>. Sie wird vom Volke in Wahlen und Abstimmungen und durch besondere Organe der Gesetzgebung, der vollziehenden Gewalt und der Rechtsprechung ausgeübt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pPr algn="ctr"/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Die kleinste Einheit des Volkes ist die Gemeinde!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66412" y="1196752"/>
            <a:ext cx="82260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Macht geht vom Volke aus</a:t>
            </a:r>
            <a:endParaRPr lang="de-DE" sz="28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5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251520" y="134076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Gesetze, die nirgendwo gelten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2009160"/>
            <a:ext cx="836318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Es gilt folgende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Gesetzeshierarchie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Die allgemeinen Regeln des Völkerrechts gehen Bundesgesetzen vor (Art. 25 GG)</a:t>
            </a:r>
            <a:b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entsprechend den römischen Statuten des Internationalen Strafgerichtshofes in </a:t>
            </a:r>
            <a:endParaRPr lang="de-DE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Den </a:t>
            </a: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Haag 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 VStGB).</a:t>
            </a:r>
            <a:b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BGB geht allen anderen Gesetzen vor (Art. 74 GG),</a:t>
            </a:r>
            <a:b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Bundesrecht bricht Landesrecht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Verordnungen 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Gesetze, die gegen höheres Recht verstoßen, sind NICHTIG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de-D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also auch unsere scheinstaatlichen Institutionen – die rechtliche Unternehmen sind,</a:t>
            </a:r>
          </a:p>
          <a:p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stehen unter dem Handelsrecht, dem Seehandelsrecht!</a:t>
            </a:r>
            <a:endParaRPr lang="de-DE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264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251520" y="126876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Internationale Handelsrechte wirken über </a:t>
            </a: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Unternehmensstrukturen am Beispiel ESM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5374957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Video Carlos A. Gebauer </a:t>
            </a:r>
            <a:r>
              <a:rPr lang="de-DE" b="1" dirty="0"/>
              <a:t>Wie eine planwirtschaftliche Schuldenwährung Vermögen und Moral zerstört (</a:t>
            </a:r>
            <a:r>
              <a:rPr lang="de-DE" b="1" dirty="0" smtClean="0"/>
              <a:t>5/5) </a:t>
            </a:r>
            <a:r>
              <a:rPr lang="de-DE" dirty="0" smtClean="0"/>
              <a:t>bis 8. </a:t>
            </a:r>
            <a:r>
              <a:rPr lang="de-DE" dirty="0"/>
              <a:t>Minute https://www.youtube.com/watch?v=6bm2oG9cC1M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30" t="23529" r="27825" b="15747"/>
          <a:stretch/>
        </p:blipFill>
        <p:spPr bwMode="auto">
          <a:xfrm>
            <a:off x="3294646" y="2352237"/>
            <a:ext cx="2410691" cy="296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34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359024" y="245398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Ausstieg aus dem Internationalen See-Handelsrechten</a:t>
            </a:r>
          </a:p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gelingt nur </a:t>
            </a:r>
            <a:endParaRPr lang="de-DE" sz="2400" b="1" dirty="0">
              <a:solidFill>
                <a:srgbClr val="0070C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durch  Wirkung eines 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höheren Rechtskreis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291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3" name="Textfeld 12"/>
          <p:cNvSpPr txBox="1"/>
          <p:nvPr/>
        </p:nvSpPr>
        <p:spPr>
          <a:xfrm>
            <a:off x="251520" y="177281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Einen höheren Rechtskreis</a:t>
            </a:r>
          </a:p>
          <a:p>
            <a:pPr algn="ctr"/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finden wir in den staatlichen Gemeinden</a:t>
            </a:r>
          </a:p>
          <a:p>
            <a:pPr algn="ctr"/>
            <a:endParaRPr lang="de-DE" sz="2400" b="1" dirty="0">
              <a:solidFill>
                <a:srgbClr val="0070C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Gemeinden vor 1914 – letztmalig staatlich</a:t>
            </a:r>
          </a:p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3861048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denn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das staatliche Prinzip der 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Subsidiarität (Selbstbestimmung und Selbst-verwaltung) in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Preußen konnte der Staat nach der Verfassung Preußens von 1850 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kaum noch in die Belange der Städte/Gemeinden eingreifen. </a:t>
            </a:r>
          </a:p>
        </p:txBody>
      </p:sp>
      <p:pic>
        <p:nvPicPr>
          <p:cNvPr id="1026" name="Picture 2" descr="http://www.qiamor.com/uploads/RTEmagicC_Schatz_02.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01008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273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Was  finden wir dazu in der </a:t>
            </a: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Landgemeindeordnung?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38847"/>
            <a:ext cx="7429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" t="22802"/>
          <a:stretch/>
        </p:blipFill>
        <p:spPr bwMode="auto">
          <a:xfrm>
            <a:off x="857250" y="4729187"/>
            <a:ext cx="7365926" cy="5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2492896"/>
            <a:ext cx="613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 der Landgemeindeordnung Königreich Preußen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645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1" name="Textfeld 10"/>
          <p:cNvSpPr txBox="1"/>
          <p:nvPr/>
        </p:nvSpPr>
        <p:spPr>
          <a:xfrm>
            <a:off x="899592" y="138315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Existiert denn Staatlichkeit aus der Vorkriegszeit vor 1914 noch?</a:t>
            </a:r>
          </a:p>
          <a:p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683568" y="2377911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Urteil des Bundesverfassungsgericht vom 31.07.1973 zum Grundlagenvertrag zwischen der BRD und der DDR 2 BvF 1/73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Orientierungssatz: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wird daran festgehalten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(vgl zB BVerfG, 1956-08-17, 1 BvB 2/51, BVerfGE 5, 85 &lt;126&gt;),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dass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das Deutsche Reich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den Zusammenbruch 1945 überdauert hat und weder mit der Kapitulation noch durch die Ausübung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fremder Staatsgewalt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Deutschland durch die Alliierten noch später untergegangen ist; es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besitzt nach wie vor Rechtsfähigkeit, ist allerdings als Gesamtstaat mangels Organisation nicht handlungsfähig.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Die BRD ist nicht "Rechtsnachfolger" des Deutschen Reiches, sondern als Staat identisch mit dem Staat "Deutsches Reich", - in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Bezug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 seine räumliche Ausdehnung allerdings "teilidentisch".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497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1" name="Textfeld 10"/>
          <p:cNvSpPr txBox="1"/>
          <p:nvPr/>
        </p:nvSpPr>
        <p:spPr>
          <a:xfrm>
            <a:off x="395536" y="126017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staatliche Gemeinde versus Gemeinde im Handelsrecht</a:t>
            </a:r>
          </a:p>
          <a:p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683568" y="2577678"/>
            <a:ext cx="360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Institutionen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Sie liegt im höheren Rechtskreis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Sie hat aufgrund der gültigen Verfassung Bodenrecht!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Selbstbestimmung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Staatliche Gerichte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Staatliche Polizei, Schulen…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Staatliche Dokumente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Staatliche Steuer</a:t>
            </a:r>
            <a:endParaRPr lang="de-DE" dirty="0"/>
          </a:p>
        </p:txBody>
      </p:sp>
      <p:pic>
        <p:nvPicPr>
          <p:cNvPr id="2050" name="Picture 2" descr="http://image1-cdn.n24.de/image/3861420/5/large16x9/r39/569f21071e34fbeef0f89fca659cd1c8_900x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87" r="-1" b="7812"/>
          <a:stretch/>
        </p:blipFill>
        <p:spPr bwMode="auto">
          <a:xfrm>
            <a:off x="4712467" y="2165318"/>
            <a:ext cx="4342527" cy="39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716016" y="2564904"/>
            <a:ext cx="3888432" cy="270088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16016" y="2564904"/>
            <a:ext cx="43204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</a:t>
            </a:r>
            <a:endParaRPr lang="de-DE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chemeClr val="bg1"/>
                </a:solidFill>
              </a:rPr>
              <a:t>Sie liegt im niedrigeren Rechtskreis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chemeClr val="bg1"/>
                </a:solidFill>
              </a:rPr>
              <a:t>Kein Geltungsbereich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chemeClr val="bg1"/>
                </a:solidFill>
              </a:rPr>
              <a:t>Fremdbestimmt  durch globale Unternehmen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chemeClr val="bg1"/>
                </a:solidFill>
              </a:rPr>
              <a:t>Privatgerichte – GVG § 15 gestrichen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chemeClr val="bg1"/>
                </a:solidFill>
              </a:rPr>
              <a:t>Privatarmeen, -polizei 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EUROGENDFOR</a:t>
            </a:r>
            <a:endParaRPr lang="de-DE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chemeClr val="bg1"/>
                </a:solidFill>
              </a:rPr>
              <a:t>Personal- Einwohnerdokumente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chemeClr val="bg1"/>
                </a:solidFill>
              </a:rPr>
              <a:t>Weisungsgebunden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181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1" name="Textfeld 10"/>
          <p:cNvSpPr txBox="1"/>
          <p:nvPr/>
        </p:nvSpPr>
        <p:spPr>
          <a:xfrm>
            <a:off x="395536" y="126017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staatliche Gemeinde versus Gemeinde im Handelsrecht</a:t>
            </a:r>
          </a:p>
          <a:p>
            <a:endParaRPr lang="de-DE" sz="24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83" t="10212" r="38399" b="26148"/>
          <a:stretch/>
        </p:blipFill>
        <p:spPr bwMode="auto">
          <a:xfrm>
            <a:off x="683568" y="1758795"/>
            <a:ext cx="428947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148063" y="2204864"/>
            <a:ext cx="3600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  <a:r>
              <a:rPr lang="de-DE" dirty="0" smtClean="0"/>
              <a:t>Zur </a:t>
            </a:r>
            <a:r>
              <a:rPr lang="de-DE" dirty="0"/>
              <a:t>Gerichtsbarkeit </a:t>
            </a:r>
            <a:r>
              <a:rPr lang="de-DE" dirty="0" smtClean="0"/>
              <a:t>(vorherige Folie) – </a:t>
            </a:r>
            <a:r>
              <a:rPr lang="de-DE" dirty="0"/>
              <a:t>ausweislich Weisung der Westmächte vom 12.</a:t>
            </a:r>
            <a:r>
              <a:rPr lang="de-DE" b="1" dirty="0"/>
              <a:t> </a:t>
            </a:r>
            <a:r>
              <a:rPr lang="de-DE" dirty="0"/>
              <a:t>September 1950 wurde gemäß </a:t>
            </a:r>
            <a:r>
              <a:rPr lang="de-DE" dirty="0">
                <a:hlinkClick r:id="rId5" tooltip="Occupation statute"/>
              </a:rPr>
              <a:t>Besatzungsstatut</a:t>
            </a:r>
            <a:r>
              <a:rPr lang="de-DE" dirty="0"/>
              <a:t> das Gerichtsverfassungsgesetz neu </a:t>
            </a:r>
            <a:r>
              <a:rPr lang="de-DE" dirty="0" smtClean="0"/>
              <a:t>gefasst </a:t>
            </a:r>
            <a:r>
              <a:rPr lang="de-DE" dirty="0"/>
              <a:t>– unter anderem mit der Folge, </a:t>
            </a:r>
            <a:r>
              <a:rPr lang="de-DE" dirty="0" smtClean="0"/>
              <a:t>dass </a:t>
            </a:r>
            <a:r>
              <a:rPr lang="de-DE" dirty="0"/>
              <a:t>der § 15 GVG „weggefallen“ ist, lautet der maßgebende Text:</a:t>
            </a:r>
          </a:p>
          <a:p>
            <a:r>
              <a:rPr lang="de-DE" i="1" dirty="0"/>
              <a:t>„§. 15.</a:t>
            </a:r>
            <a:endParaRPr lang="de-DE" dirty="0"/>
          </a:p>
          <a:p>
            <a:r>
              <a:rPr lang="de-DE" i="1" dirty="0"/>
              <a:t>(1) Die Gerichte sind Staatsgerichte</a:t>
            </a:r>
            <a:r>
              <a:rPr lang="de-DE" i="1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982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27584" y="4365104"/>
            <a:ext cx="7776864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1" name="Textfeld 10"/>
          <p:cNvSpPr txBox="1"/>
          <p:nvPr/>
        </p:nvSpPr>
        <p:spPr>
          <a:xfrm>
            <a:off x="827584" y="1260177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Schritte zur staatlichen Institution Gemeinde/Stadt</a:t>
            </a:r>
          </a:p>
          <a:p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1043608" y="1942961"/>
            <a:ext cx="3456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Aktivierung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Recherche Gemeinde vor 1914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Studieren der Gemeindeordnung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wahlberechtigte Bürger </a:t>
            </a:r>
          </a:p>
          <a:p>
            <a:r>
              <a:rPr lang="de-DE" dirty="0"/>
              <a:t> </a:t>
            </a:r>
            <a:r>
              <a:rPr lang="de-DE" dirty="0" smtClean="0"/>
              <a:t>     aktivieren die Gemeinde/Stadt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16016" y="1923797"/>
            <a:ext cx="40324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Reorganisierung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/>
              <a:t>Veränderung der Gemeindeordnung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bezgl. Wahlberechtigung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Leitsatz finden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Gemeindevorstand wählen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Unternehmen, Besatzungsmilitärs und Botschaften, Privatgerichte etc. informieren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043608" y="443711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Unternehmen zahlen nur 9-10% Steuern, Angestellte keine Steuern, </a:t>
            </a:r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Befreiung von Hitlergesetzen und  daraus resultierenden Steuerzahlungen</a:t>
            </a:r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Ausstieg aus Handelsunternehmen, durch staatliche Ausweise anbieten</a:t>
            </a:r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Bürger bestimmen über Fracking, Straßenbau etc.</a:t>
            </a:r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Unabhängige regionale Währung  ist möglich!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5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7904">
            <a:off x="4780749" y="1492726"/>
            <a:ext cx="3242095" cy="48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11" name="Textfeld 10"/>
          <p:cNvSpPr txBox="1"/>
          <p:nvPr/>
        </p:nvSpPr>
        <p:spPr>
          <a:xfrm>
            <a:off x="827584" y="1260177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Schritte zur staatlichen Institution Gemeinde/Stadt</a:t>
            </a:r>
          </a:p>
          <a:p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-180528" y="1942961"/>
            <a:ext cx="7200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rechtsgültigen Aktivierung und Reorganisierung</a:t>
            </a:r>
          </a:p>
          <a:p>
            <a:pPr algn="ctr"/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olgt</a:t>
            </a:r>
          </a:p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msetzung in einen geschäftsfähige </a:t>
            </a:r>
          </a:p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Gemeinde/Stadt</a:t>
            </a:r>
          </a:p>
          <a:p>
            <a:pPr algn="ctr"/>
            <a:endParaRPr lang="de-DE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bedarf der Zustimmung von 50 % der Wähler</a:t>
            </a:r>
          </a:p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Gemeinde </a:t>
            </a:r>
          </a:p>
          <a:p>
            <a:pPr algn="ctr"/>
            <a:endParaRPr lang="de-DE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3" name="Pfeil nach unten 2"/>
          <p:cNvSpPr/>
          <p:nvPr/>
        </p:nvSpPr>
        <p:spPr>
          <a:xfrm>
            <a:off x="3275856" y="3501008"/>
            <a:ext cx="288032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947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9" name="Textfeld 8"/>
          <p:cNvSpPr txBox="1"/>
          <p:nvPr/>
        </p:nvSpPr>
        <p:spPr>
          <a:xfrm>
            <a:off x="1187624" y="131115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Eine souveräne Gemeinde </a:t>
            </a:r>
          </a:p>
          <a:p>
            <a:pPr algn="ctr"/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wird getragen von </a:t>
            </a:r>
          </a:p>
          <a:p>
            <a:pPr algn="ctr"/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souveränen Bürger</a:t>
            </a:r>
            <a:r>
              <a:rPr lang="de-DE" sz="2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67744" y="3284984"/>
            <a:ext cx="5357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sind diese Bürger?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866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9" name="Textfeld 8"/>
          <p:cNvSpPr txBox="1"/>
          <p:nvPr/>
        </p:nvSpPr>
        <p:spPr>
          <a:xfrm>
            <a:off x="971600" y="16288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Gültiges Recht versus geltendes Recht </a:t>
            </a:r>
            <a:endParaRPr lang="de-DE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99592" y="2708920"/>
            <a:ext cx="74735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staatliche Gemeinde ist witzig!</a:t>
            </a:r>
          </a:p>
          <a:p>
            <a:endParaRPr lang="de-DE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 staatlichen Gemeinden sind unbequem!</a:t>
            </a:r>
          </a:p>
          <a:p>
            <a:endParaRPr lang="de-DE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viele staatlichen Gemeinden und Städte sind mächtig! 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547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9" name="Textfeld 8"/>
          <p:cNvSpPr txBox="1"/>
          <p:nvPr/>
        </p:nvSpPr>
        <p:spPr>
          <a:xfrm>
            <a:off x="2411760" y="2348880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</a:t>
            </a:r>
            <a:r>
              <a:rPr lang="de-DE" sz="2800" i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800" b="1" i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„wir“  </a:t>
            </a: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ist die Lösung!</a:t>
            </a:r>
          </a:p>
          <a:p>
            <a:endParaRPr lang="de-DE" sz="2800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Holen wir uns gemeinsam</a:t>
            </a:r>
          </a:p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unsere Souveränität zurück!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478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9" name="Textfeld 8"/>
          <p:cNvSpPr txBox="1"/>
          <p:nvPr/>
        </p:nvSpPr>
        <p:spPr>
          <a:xfrm>
            <a:off x="1187624" y="125850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souveräne Bürger?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2204864"/>
            <a:ext cx="859305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wir?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römische Recht kennt folgende Begriffe zur Änderung oder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Schmälerung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Status (capitis diminutio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mustermann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capitis diminutio minimaals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Wechsel in der Familienzugehörigkeit,              (Beispiel: Max Mustermann)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capitis diminutio mediaals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Verlust des Bürgerrechts u. Familienzugehörigkeit,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(Bsp: Max MUSTERMANN)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capitis diminutio maxima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Verlust der Freiheit, des Bürgerrechts u. Familienzugehörigkeit.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                           (Beispiel: MAX MUSTERMANN)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451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9" name="Textfeld 8"/>
          <p:cNvSpPr txBox="1"/>
          <p:nvPr/>
        </p:nvSpPr>
        <p:spPr>
          <a:xfrm>
            <a:off x="611560" y="112474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Vom Bewohner zum souveränen Bürger</a:t>
            </a:r>
            <a:r>
              <a:rPr lang="de-DE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!</a:t>
            </a:r>
            <a:endParaRPr lang="de-DE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187624" y="2104256"/>
            <a:ext cx="7499176" cy="370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4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der Unterschied zwischen einem Einwohner und einem Bürger?</a:t>
            </a:r>
            <a:br>
              <a:rPr lang="de-DE" sz="24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Hessische Gemeindeordnung: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§ 8 HGO - Einwohner und Bürger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(1) Einwohner ist, wer in der Gemeinde seinen Wohnsitz hat.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Bürger der Gemeinde sind die wahlberech-tigten Einwohner.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96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9" name="Textfeld 8"/>
          <p:cNvSpPr txBox="1"/>
          <p:nvPr/>
        </p:nvSpPr>
        <p:spPr>
          <a:xfrm>
            <a:off x="1187624" y="112474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Vom Bewohner zum souveränen Bürger</a:t>
            </a:r>
            <a:r>
              <a:rPr lang="de-DE" sz="2800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de-DE" sz="2800" i="1" dirty="0">
              <a:solidFill>
                <a:srgbClr val="0070C0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600200"/>
            <a:ext cx="8229600" cy="4637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sz="38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sind die </a:t>
            </a:r>
            <a:r>
              <a:rPr lang="de-DE" sz="3800" b="1" i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wahlberechtigten</a:t>
            </a:r>
            <a:r>
              <a:rPr lang="de-DE" sz="38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Einwohner?</a:t>
            </a:r>
            <a:br>
              <a:rPr lang="de-DE" sz="38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§ 30 HGO - Aktives Wahlrecht</a:t>
            </a:r>
            <a:b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(1) Wahlberechtigt ist, wer am Wahltag</a:t>
            </a:r>
            <a:b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Deutscher im Sinne des Art. 116 Abs. 1 des Grundgesetzes</a:t>
            </a:r>
            <a:r>
              <a:rPr lang="de-DE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b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Staatsangehöriger eines der übrigen Mitgliedstaaten der Europäischen Union mit Wohnsitz in der Bundesrepublik Deutschland (Unionsbürger) ist, ...</a:t>
            </a:r>
          </a:p>
          <a:p>
            <a:pPr marL="0" indent="0">
              <a:buFont typeface="Arial" pitchFamily="34" charset="0"/>
              <a:buNone/>
            </a:pP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§ 32</a:t>
            </a:r>
            <a:b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Passives Wahlrecht</a:t>
            </a:r>
            <a:b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de-DE" sz="3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Wählbar als Gemeindevertreter sind die Wahlberechtigten</a:t>
            </a: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lang="de-DE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Wer darf in der Bundesrepublik Deutschland wählen?</a:t>
            </a:r>
            <a:b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1) Wahlberechtigt sind alle Deutschen im Sinne des Artikels 116 Abs. 1 des Grundgesetzes </a:t>
            </a: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http://www.buzer.de/gesetz/33/a246.htm</a:t>
            </a: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Was sagt Artikel 116 Abs. 1 des Grundgesetzes?</a:t>
            </a:r>
            <a:b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(1) Deutscher im Sinne dieses Grundgesetzes ist vorbehaltlich anderweitiger gesetzlicher Regelung, wer die deutsche Staatsangehörigkeit besitzt .… (Siehe Anhang Aschaffenburg-Staatenlosigkeit)</a:t>
            </a:r>
            <a:endParaRPr lang="de-DE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751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9" name="Textfeld 8"/>
          <p:cNvSpPr txBox="1"/>
          <p:nvPr/>
        </p:nvSpPr>
        <p:spPr>
          <a:xfrm>
            <a:off x="611560" y="112474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Vom Bewohner zum souveränen Bürger</a:t>
            </a:r>
            <a:r>
              <a:rPr lang="de-DE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8" t="25206" r="3531" b="56069"/>
          <a:stretch/>
        </p:blipFill>
        <p:spPr bwMode="auto">
          <a:xfrm>
            <a:off x="103912" y="2492897"/>
            <a:ext cx="9004592" cy="16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436096" y="3212976"/>
            <a:ext cx="19442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1763688" y="3861048"/>
            <a:ext cx="22322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5291916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Das wäre die Unterschrift unter den Personalausweis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2627784" y="4293096"/>
            <a:ext cx="484632" cy="8733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9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473" y="1916832"/>
            <a:ext cx="6406887" cy="428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607" y="188640"/>
            <a:ext cx="3646561" cy="936104"/>
          </a:xfr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12.04.2015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Vierter Frühschoppen im Osnabrücker Land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EA48-F8D0-4784-B2D3-7181F57628C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1560" y="112474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Vom Bewohner zum souveränen Bürger</a:t>
            </a:r>
            <a:r>
              <a:rPr lang="de-DE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8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1526</Words>
  <Application>Microsoft Office PowerPoint</Application>
  <PresentationFormat>Bildschirmpräsentation (4:3)</PresentationFormat>
  <Paragraphs>349</Paragraphs>
  <Slides>41</Slides>
  <Notes>25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Larissa</vt:lpstr>
      <vt:lpstr> Souverän entbunden von der Macht der FED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Erster überparteilicher  politischer Frühschoppen im Osnabrücker Land</dc:title>
  <dc:creator>HMW</dc:creator>
  <cp:lastModifiedBy>User</cp:lastModifiedBy>
  <cp:revision>213</cp:revision>
  <cp:lastPrinted>2014-10-09T13:41:38Z</cp:lastPrinted>
  <dcterms:created xsi:type="dcterms:W3CDTF">2014-08-20T06:27:07Z</dcterms:created>
  <dcterms:modified xsi:type="dcterms:W3CDTF">2015-04-20T10:19:15Z</dcterms:modified>
</cp:coreProperties>
</file>