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95" r:id="rId5"/>
    <p:sldId id="312" r:id="rId6"/>
    <p:sldId id="308" r:id="rId7"/>
    <p:sldId id="307" r:id="rId8"/>
    <p:sldId id="306" r:id="rId9"/>
    <p:sldId id="305" r:id="rId10"/>
    <p:sldId id="304" r:id="rId11"/>
    <p:sldId id="281" r:id="rId12"/>
    <p:sldId id="294" r:id="rId13"/>
    <p:sldId id="292" r:id="rId14"/>
    <p:sldId id="293" r:id="rId15"/>
    <p:sldId id="303" r:id="rId16"/>
    <p:sldId id="296" r:id="rId17"/>
    <p:sldId id="297" r:id="rId18"/>
    <p:sldId id="301" r:id="rId19"/>
    <p:sldId id="302" r:id="rId20"/>
    <p:sldId id="298" r:id="rId21"/>
    <p:sldId id="300" r:id="rId22"/>
    <p:sldId id="299" r:id="rId23"/>
    <p:sldId id="273" r:id="rId24"/>
  </p:sldIdLst>
  <p:sldSz cx="12801600" cy="9601200" type="A3"/>
  <p:notesSz cx="7315200" cy="9601200"/>
  <p:defaultTex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Guides" id="{C7E42B8E-F9A3-4740-BBD4-73A2CE28EADE}">
          <p14:sldIdLst>
            <p14:sldId id="295"/>
            <p14:sldId id="312"/>
            <p14:sldId id="308"/>
            <p14:sldId id="307"/>
            <p14:sldId id="306"/>
            <p14:sldId id="305"/>
            <p14:sldId id="304"/>
            <p14:sldId id="281"/>
            <p14:sldId id="294"/>
            <p14:sldId id="292"/>
            <p14:sldId id="293"/>
            <p14:sldId id="303"/>
            <p14:sldId id="296"/>
            <p14:sldId id="297"/>
            <p14:sldId id="301"/>
            <p14:sldId id="302"/>
            <p14:sldId id="298"/>
            <p14:sldId id="300"/>
            <p14:sldId id="299"/>
            <p14:sldId id="273"/>
          </p14:sldIdLst>
        </p14:section>
      </p14:sectionLst>
    </p:ex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EC8EE"/>
    <a:srgbClr val="FFFFFF"/>
    <a:srgbClr val="35B990"/>
    <a:srgbClr val="F25485"/>
    <a:srgbClr val="FF5050"/>
    <a:srgbClr val="DDDDDD"/>
    <a:srgbClr val="B8EADB"/>
    <a:srgbClr val="D3B5E9"/>
    <a:srgbClr val="A1A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8CA93C-791B-4322-A3B2-0C76009448CE}" v="2" dt="2022-08-30T06:46:36.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574" y="53"/>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1728"/>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143590" y="0"/>
            <a:ext cx="3169920" cy="481728"/>
          </a:xfrm>
          <a:prstGeom prst="rect">
            <a:avLst/>
          </a:prstGeom>
        </p:spPr>
        <p:txBody>
          <a:bodyPr vert="horz" lIns="94229" tIns="47114" rIns="94229" bIns="47114" rtlCol="0"/>
          <a:lstStyle>
            <a:lvl1pPr algn="r">
              <a:defRPr sz="1200"/>
            </a:lvl1pPr>
          </a:lstStyle>
          <a:p>
            <a:fld id="{AFAB2F59-EAD2-4A81-93FC-BBCEE5F0523D}" type="datetimeFigureOut">
              <a:rPr lang="en-GB" smtClean="0"/>
              <a:t>28/08/2022</a:t>
            </a:fld>
            <a:endParaRPr lang="en-GB"/>
          </a:p>
        </p:txBody>
      </p:sp>
      <p:sp>
        <p:nvSpPr>
          <p:cNvPr id="4" name="Slide Image Placeholder 3"/>
          <p:cNvSpPr>
            <a:spLocks noGrp="1" noRot="1" noChangeAspect="1"/>
          </p:cNvSpPr>
          <p:nvPr>
            <p:ph type="sldImg" idx="2"/>
          </p:nvPr>
        </p:nvSpPr>
        <p:spPr>
          <a:xfrm>
            <a:off x="1497013" y="1198563"/>
            <a:ext cx="4321175" cy="3241675"/>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119477"/>
            <a:ext cx="3169920" cy="481727"/>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143590" y="9119477"/>
            <a:ext cx="3169920" cy="481727"/>
          </a:xfrm>
          <a:prstGeom prst="rect">
            <a:avLst/>
          </a:prstGeom>
        </p:spPr>
        <p:txBody>
          <a:bodyPr vert="horz" lIns="94229" tIns="47114" rIns="94229" bIns="47114" rtlCol="0" anchor="b"/>
          <a:lstStyle>
            <a:lvl1pPr algn="r">
              <a:defRPr sz="1200"/>
            </a:lvl1pPr>
          </a:lstStyle>
          <a:p>
            <a:fld id="{3D7F7559-453A-4FA4-91B5-D46FF5AC6E90}" type="slidenum">
              <a:rPr lang="en-GB" smtClean="0"/>
              <a:t>‹#›</a:t>
            </a:fld>
            <a:endParaRPr lang="en-GB"/>
          </a:p>
        </p:txBody>
      </p:sp>
    </p:spTree>
    <p:extLst>
      <p:ext uri="{BB962C8B-B14F-4D97-AF65-F5344CB8AC3E}">
        <p14:creationId xmlns:p14="http://schemas.microsoft.com/office/powerpoint/2010/main" val="3194398117"/>
      </p:ext>
    </p:extLst>
  </p:cSld>
  <p:clrMap bg1="lt1" tx1="dk1" bg2="lt2" tx2="dk2" accent1="accent1" accent2="accent2" accent3="accent3" accent4="accent4" accent5="accent5" accent6="accent6" hlink="hlink" folHlink="folHlink"/>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12vie.w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creativecommons.org/licenses/by-nc-sa/4.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1</a:t>
            </a:fld>
            <a:endParaRPr lang="en-GB"/>
          </a:p>
        </p:txBody>
      </p:sp>
    </p:spTree>
    <p:extLst>
      <p:ext uri="{BB962C8B-B14F-4D97-AF65-F5344CB8AC3E}">
        <p14:creationId xmlns:p14="http://schemas.microsoft.com/office/powerpoint/2010/main" val="1465930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10</a:t>
            </a:fld>
            <a:endParaRPr lang="en-GB"/>
          </a:p>
        </p:txBody>
      </p:sp>
    </p:spTree>
    <p:extLst>
      <p:ext uri="{BB962C8B-B14F-4D97-AF65-F5344CB8AC3E}">
        <p14:creationId xmlns:p14="http://schemas.microsoft.com/office/powerpoint/2010/main" val="925123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11</a:t>
            </a:fld>
            <a:endParaRPr lang="en-GB"/>
          </a:p>
        </p:txBody>
      </p:sp>
    </p:spTree>
    <p:extLst>
      <p:ext uri="{BB962C8B-B14F-4D97-AF65-F5344CB8AC3E}">
        <p14:creationId xmlns:p14="http://schemas.microsoft.com/office/powerpoint/2010/main" val="2553702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12</a:t>
            </a:fld>
            <a:endParaRPr lang="en-GB"/>
          </a:p>
        </p:txBody>
      </p:sp>
    </p:spTree>
    <p:extLst>
      <p:ext uri="{BB962C8B-B14F-4D97-AF65-F5344CB8AC3E}">
        <p14:creationId xmlns:p14="http://schemas.microsoft.com/office/powerpoint/2010/main" val="595973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13</a:t>
            </a:fld>
            <a:endParaRPr lang="en-GB"/>
          </a:p>
        </p:txBody>
      </p:sp>
    </p:spTree>
    <p:extLst>
      <p:ext uri="{BB962C8B-B14F-4D97-AF65-F5344CB8AC3E}">
        <p14:creationId xmlns:p14="http://schemas.microsoft.com/office/powerpoint/2010/main" val="1601576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14</a:t>
            </a:fld>
            <a:endParaRPr lang="en-GB"/>
          </a:p>
        </p:txBody>
      </p:sp>
    </p:spTree>
    <p:extLst>
      <p:ext uri="{BB962C8B-B14F-4D97-AF65-F5344CB8AC3E}">
        <p14:creationId xmlns:p14="http://schemas.microsoft.com/office/powerpoint/2010/main" val="2067022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15</a:t>
            </a:fld>
            <a:endParaRPr lang="en-GB"/>
          </a:p>
        </p:txBody>
      </p:sp>
    </p:spTree>
    <p:extLst>
      <p:ext uri="{BB962C8B-B14F-4D97-AF65-F5344CB8AC3E}">
        <p14:creationId xmlns:p14="http://schemas.microsoft.com/office/powerpoint/2010/main" val="1354171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16</a:t>
            </a:fld>
            <a:endParaRPr lang="en-GB"/>
          </a:p>
        </p:txBody>
      </p:sp>
    </p:spTree>
    <p:extLst>
      <p:ext uri="{BB962C8B-B14F-4D97-AF65-F5344CB8AC3E}">
        <p14:creationId xmlns:p14="http://schemas.microsoft.com/office/powerpoint/2010/main" val="837501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17</a:t>
            </a:fld>
            <a:endParaRPr lang="en-GB"/>
          </a:p>
        </p:txBody>
      </p:sp>
    </p:spTree>
    <p:extLst>
      <p:ext uri="{BB962C8B-B14F-4D97-AF65-F5344CB8AC3E}">
        <p14:creationId xmlns:p14="http://schemas.microsoft.com/office/powerpoint/2010/main" val="3833479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18</a:t>
            </a:fld>
            <a:endParaRPr lang="en-GB"/>
          </a:p>
        </p:txBody>
      </p:sp>
    </p:spTree>
    <p:extLst>
      <p:ext uri="{BB962C8B-B14F-4D97-AF65-F5344CB8AC3E}">
        <p14:creationId xmlns:p14="http://schemas.microsoft.com/office/powerpoint/2010/main" val="4047694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19</a:t>
            </a:fld>
            <a:endParaRPr lang="en-GB"/>
          </a:p>
        </p:txBody>
      </p:sp>
    </p:spTree>
    <p:extLst>
      <p:ext uri="{BB962C8B-B14F-4D97-AF65-F5344CB8AC3E}">
        <p14:creationId xmlns:p14="http://schemas.microsoft.com/office/powerpoint/2010/main" val="413501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2</a:t>
            </a:fld>
            <a:endParaRPr lang="en-GB"/>
          </a:p>
        </p:txBody>
      </p:sp>
    </p:spTree>
    <p:extLst>
      <p:ext uri="{BB962C8B-B14F-4D97-AF65-F5344CB8AC3E}">
        <p14:creationId xmlns:p14="http://schemas.microsoft.com/office/powerpoint/2010/main" val="323239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3</a:t>
            </a:fld>
            <a:endParaRPr lang="en-GB"/>
          </a:p>
        </p:txBody>
      </p:sp>
    </p:spTree>
    <p:extLst>
      <p:ext uri="{BB962C8B-B14F-4D97-AF65-F5344CB8AC3E}">
        <p14:creationId xmlns:p14="http://schemas.microsoft.com/office/powerpoint/2010/main" val="292946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4</a:t>
            </a:fld>
            <a:endParaRPr lang="en-GB"/>
          </a:p>
        </p:txBody>
      </p:sp>
    </p:spTree>
    <p:extLst>
      <p:ext uri="{BB962C8B-B14F-4D97-AF65-F5344CB8AC3E}">
        <p14:creationId xmlns:p14="http://schemas.microsoft.com/office/powerpoint/2010/main" val="1874438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5</a:t>
            </a:fld>
            <a:endParaRPr lang="en-GB"/>
          </a:p>
        </p:txBody>
      </p:sp>
    </p:spTree>
    <p:extLst>
      <p:ext uri="{BB962C8B-B14F-4D97-AF65-F5344CB8AC3E}">
        <p14:creationId xmlns:p14="http://schemas.microsoft.com/office/powerpoint/2010/main" val="129775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6</a:t>
            </a:fld>
            <a:endParaRPr lang="en-GB"/>
          </a:p>
        </p:txBody>
      </p:sp>
    </p:spTree>
    <p:extLst>
      <p:ext uri="{BB962C8B-B14F-4D97-AF65-F5344CB8AC3E}">
        <p14:creationId xmlns:p14="http://schemas.microsoft.com/office/powerpoint/2010/main" val="3837774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7</a:t>
            </a:fld>
            <a:endParaRPr lang="en-GB"/>
          </a:p>
        </p:txBody>
      </p:sp>
    </p:spTree>
    <p:extLst>
      <p:ext uri="{BB962C8B-B14F-4D97-AF65-F5344CB8AC3E}">
        <p14:creationId xmlns:p14="http://schemas.microsoft.com/office/powerpoint/2010/main" val="15183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3"/>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4"/>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5"/>
              </a:rPr>
              <a:t>https://www.gov.uk/government/publications/national-curriculum-in-england-primary-curriculum</a:t>
            </a:r>
            <a:r>
              <a:rPr lang="en-US" sz="1400" spc="50" dirty="0">
                <a:ln w="9525" cmpd="sng">
                  <a:noFill/>
                  <a:prstDash val="solid"/>
                </a:ln>
                <a:latin typeface="+mj-lt"/>
              </a:rPr>
              <a:t> </a:t>
            </a:r>
          </a:p>
          <a:p>
            <a:endParaRPr lang="en-GB" dirty="0"/>
          </a:p>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8</a:t>
            </a:fld>
            <a:endParaRPr lang="en-GB"/>
          </a:p>
        </p:txBody>
      </p:sp>
    </p:spTree>
    <p:extLst>
      <p:ext uri="{BB962C8B-B14F-4D97-AF65-F5344CB8AC3E}">
        <p14:creationId xmlns:p14="http://schemas.microsoft.com/office/powerpoint/2010/main" val="150209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7F7559-453A-4FA4-91B5-D46FF5AC6E90}" type="slidenum">
              <a:rPr lang="en-GB" smtClean="0"/>
              <a:t>9</a:t>
            </a:fld>
            <a:endParaRPr lang="en-GB"/>
          </a:p>
        </p:txBody>
      </p:sp>
    </p:spTree>
    <p:extLst>
      <p:ext uri="{BB962C8B-B14F-4D97-AF65-F5344CB8AC3E}">
        <p14:creationId xmlns:p14="http://schemas.microsoft.com/office/powerpoint/2010/main" val="2311971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p>
        </p:txBody>
      </p:sp>
      <p:sp>
        <p:nvSpPr>
          <p:cNvPr id="4" name="Date Placeholder 3"/>
          <p:cNvSpPr>
            <a:spLocks noGrp="1"/>
          </p:cNvSpPr>
          <p:nvPr>
            <p:ph type="dt" sz="half" idx="10"/>
          </p:nvPr>
        </p:nvSpPr>
        <p:spPr/>
        <p:txBody>
          <a:bodyPr/>
          <a:lstStyle/>
          <a:p>
            <a:fld id="{6D90D3D7-857D-4F06-A02A-544C5D2CB0CC}" type="datetimeFigureOut">
              <a:rPr lang="en-GB" smtClean="0"/>
              <a:t>28/08/2022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F565E-A98B-4517-BEC0-BD6B01FCCAF2}" type="slidenum">
              <a:rPr lang="en-GB" smtClean="0"/>
              <a:t>‹#›</a:t>
            </a:fld>
            <a:endParaRPr lang="en-GB"/>
          </a:p>
        </p:txBody>
      </p:sp>
    </p:spTree>
    <p:extLst>
      <p:ext uri="{BB962C8B-B14F-4D97-AF65-F5344CB8AC3E}">
        <p14:creationId xmlns:p14="http://schemas.microsoft.com/office/powerpoint/2010/main" val="325859509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6D90D3D7-857D-4F06-A02A-544C5D2CB0CC}" type="datetimeFigureOut">
              <a:rPr lang="en-GB" smtClean="0"/>
              <a:t>28/08/2022</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54CF565E-A98B-4517-BEC0-BD6B01FCCAF2}" type="slidenum">
              <a:rPr lang="en-GB" smtClean="0"/>
              <a:t>‹#›</a:t>
            </a:fld>
            <a:endParaRPr lang="en-GB"/>
          </a:p>
        </p:txBody>
      </p:sp>
    </p:spTree>
    <p:extLst>
      <p:ext uri="{BB962C8B-B14F-4D97-AF65-F5344CB8AC3E}">
        <p14:creationId xmlns:p14="http://schemas.microsoft.com/office/powerpoint/2010/main" val="136754911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www.natgeokids.com/uk/primary-resource/romans-primary-resource/" TargetMode="External"/><Relationship Id="rId18" Type="http://schemas.openxmlformats.org/officeDocument/2006/relationships/image" Target="../media/image42.png"/><Relationship Id="rId3" Type="http://schemas.openxmlformats.org/officeDocument/2006/relationships/image" Target="../media/image1.png"/><Relationship Id="rId21" Type="http://schemas.openxmlformats.org/officeDocument/2006/relationships/image" Target="../media/image45.png"/><Relationship Id="rId7" Type="http://schemas.openxmlformats.org/officeDocument/2006/relationships/image" Target="../media/image5.png"/><Relationship Id="rId12" Type="http://schemas.openxmlformats.org/officeDocument/2006/relationships/hyperlink" Target="https://www.bbc.co.uk/bitesize/topics/zkrkscw/articles/zhn6cqt" TargetMode="External"/><Relationship Id="rId17" Type="http://schemas.openxmlformats.org/officeDocument/2006/relationships/image" Target="../media/image41.png"/><Relationship Id="rId2" Type="http://schemas.openxmlformats.org/officeDocument/2006/relationships/notesSlide" Target="../notesSlides/notesSlide10.xml"/><Relationship Id="rId16" Type="http://schemas.openxmlformats.org/officeDocument/2006/relationships/hyperlink" Target="https://www.bbc.co.uk/bitesize/topics/zqtf34j" TargetMode="External"/><Relationship Id="rId20"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1.png"/><Relationship Id="rId5" Type="http://schemas.openxmlformats.org/officeDocument/2006/relationships/image" Target="../media/image3.png"/><Relationship Id="rId15" Type="http://schemas.openxmlformats.org/officeDocument/2006/relationships/hyperlink" Target="https://www.history.org.uk/primary/resource/3851/roman-britain-a-brief-history" TargetMode="External"/><Relationship Id="rId10" Type="http://schemas.openxmlformats.org/officeDocument/2006/relationships/image" Target="../media/image7.svg"/><Relationship Id="rId19" Type="http://schemas.openxmlformats.org/officeDocument/2006/relationships/image" Target="../media/image43.png"/><Relationship Id="rId4" Type="http://schemas.openxmlformats.org/officeDocument/2006/relationships/image" Target="../media/image2.svg"/><Relationship Id="rId9" Type="http://schemas.openxmlformats.org/officeDocument/2006/relationships/image" Target="../media/image6.png"/><Relationship Id="rId14" Type="http://schemas.openxmlformats.org/officeDocument/2006/relationships/hyperlink" Target="https://www.museumoflondon.org.uk/families/black-londoners-through-time/african-romans" TargetMode="External"/><Relationship Id="rId22" Type="http://schemas.openxmlformats.org/officeDocument/2006/relationships/image" Target="../media/image46.svg"/></Relationships>
</file>

<file path=ppt/slides/_rels/slide11.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6.png"/><Relationship Id="rId18" Type="http://schemas.openxmlformats.org/officeDocument/2006/relationships/image" Target="../media/image49.png"/><Relationship Id="rId3" Type="http://schemas.openxmlformats.org/officeDocument/2006/relationships/hyperlink" Target="https://www.stalbansmuseums.org.uk/learn/timeline-romans-st-albans" TargetMode="External"/><Relationship Id="rId21" Type="http://schemas.openxmlformats.org/officeDocument/2006/relationships/image" Target="../media/image52.png"/><Relationship Id="rId7" Type="http://schemas.openxmlformats.org/officeDocument/2006/relationships/image" Target="../media/image1.png"/><Relationship Id="rId12" Type="http://schemas.openxmlformats.org/officeDocument/2006/relationships/image" Target="../media/image29.png"/><Relationship Id="rId17" Type="http://schemas.openxmlformats.org/officeDocument/2006/relationships/image" Target="../media/image31.png"/><Relationship Id="rId2" Type="http://schemas.openxmlformats.org/officeDocument/2006/relationships/notesSlide" Target="../notesSlides/notesSlide11.xml"/><Relationship Id="rId16" Type="http://schemas.openxmlformats.org/officeDocument/2006/relationships/image" Target="../media/image48.svg"/><Relationship Id="rId20"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hyperlink" Target="https://www.stalbanshistory.org/category/archaeology/the-roman-city-of-verulamium" TargetMode="External"/><Relationship Id="rId11" Type="http://schemas.openxmlformats.org/officeDocument/2006/relationships/image" Target="../media/image5.png"/><Relationship Id="rId5" Type="http://schemas.openxmlformats.org/officeDocument/2006/relationships/hyperlink" Target="https://www.gorhamburyestate.co.uk/The-Roman-Theatre" TargetMode="External"/><Relationship Id="rId15" Type="http://schemas.openxmlformats.org/officeDocument/2006/relationships/image" Target="../media/image47.png"/><Relationship Id="rId23" Type="http://schemas.openxmlformats.org/officeDocument/2006/relationships/image" Target="../media/image54.png"/><Relationship Id="rId10" Type="http://schemas.openxmlformats.org/officeDocument/2006/relationships/image" Target="../media/image4.png"/><Relationship Id="rId19" Type="http://schemas.openxmlformats.org/officeDocument/2006/relationships/image" Target="../media/image50.png"/><Relationship Id="rId4" Type="http://schemas.openxmlformats.org/officeDocument/2006/relationships/hyperlink" Target="https://www.bbc.co.uk/bitesize/topics/zqtf34j" TargetMode="External"/><Relationship Id="rId9" Type="http://schemas.openxmlformats.org/officeDocument/2006/relationships/image" Target="../media/image3.png"/><Relationship Id="rId14" Type="http://schemas.openxmlformats.org/officeDocument/2006/relationships/image" Target="../media/image7.svg"/><Relationship Id="rId22"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www.history.org.uk/primary/resource/3865/anglo-saxons-a-brief-history" TargetMode="External"/><Relationship Id="rId18" Type="http://schemas.openxmlformats.org/officeDocument/2006/relationships/image" Target="../media/image31.png"/><Relationship Id="rId3" Type="http://schemas.openxmlformats.org/officeDocument/2006/relationships/image" Target="../media/image1.png"/><Relationship Id="rId21" Type="http://schemas.openxmlformats.org/officeDocument/2006/relationships/image" Target="../media/image59.png"/><Relationship Id="rId7" Type="http://schemas.openxmlformats.org/officeDocument/2006/relationships/image" Target="../media/image5.png"/><Relationship Id="rId12" Type="http://schemas.openxmlformats.org/officeDocument/2006/relationships/image" Target="../media/image56.png"/><Relationship Id="rId17" Type="http://schemas.openxmlformats.org/officeDocument/2006/relationships/image" Target="../media/image50.png"/><Relationship Id="rId2" Type="http://schemas.openxmlformats.org/officeDocument/2006/relationships/notesSlide" Target="../notesSlides/notesSlide12.xml"/><Relationship Id="rId16" Type="http://schemas.openxmlformats.org/officeDocument/2006/relationships/hyperlink" Target="https://www.natgeokids.com/uk/discover/history/general-history/anglo-saxons/" TargetMode="External"/><Relationship Id="rId20"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55.png"/><Relationship Id="rId5" Type="http://schemas.openxmlformats.org/officeDocument/2006/relationships/image" Target="../media/image3.png"/><Relationship Id="rId15" Type="http://schemas.openxmlformats.org/officeDocument/2006/relationships/hyperlink" Target="https://www.bbc.co.uk/bitesize/articles/zsrkg7h" TargetMode="External"/><Relationship Id="rId10" Type="http://schemas.openxmlformats.org/officeDocument/2006/relationships/image" Target="../media/image7.svg"/><Relationship Id="rId19" Type="http://schemas.openxmlformats.org/officeDocument/2006/relationships/image" Target="../media/image57.png"/><Relationship Id="rId4" Type="http://schemas.openxmlformats.org/officeDocument/2006/relationships/image" Target="../media/image2.svg"/><Relationship Id="rId9" Type="http://schemas.openxmlformats.org/officeDocument/2006/relationships/image" Target="../media/image6.png"/><Relationship Id="rId14" Type="http://schemas.openxmlformats.org/officeDocument/2006/relationships/hyperlink" Target="https://www.bbc.co.uk/bitesize/topics/zxsbcd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www.history.org.uk/primary/resource/3867/the-vikings-in-britain-a-brief-history" TargetMode="External"/><Relationship Id="rId18" Type="http://schemas.openxmlformats.org/officeDocument/2006/relationships/image" Target="../media/image62.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www.imagininghistory.co.uk/vikings" TargetMode="External"/><Relationship Id="rId17" Type="http://schemas.openxmlformats.org/officeDocument/2006/relationships/image" Target="../media/image61.png"/><Relationship Id="rId2" Type="http://schemas.openxmlformats.org/officeDocument/2006/relationships/notesSlide" Target="../notesSlides/notesSlide13.xml"/><Relationship Id="rId16" Type="http://schemas.openxmlformats.org/officeDocument/2006/relationships/hyperlink" Target="https://www.jorvikvikingcentre.co.uk/the-vikings/" TargetMode="External"/><Relationship Id="rId20"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60.png"/><Relationship Id="rId5" Type="http://schemas.openxmlformats.org/officeDocument/2006/relationships/image" Target="../media/image3.png"/><Relationship Id="rId15" Type="http://schemas.openxmlformats.org/officeDocument/2006/relationships/hyperlink" Target="http://www.regia.org/history/vikings.htm" TargetMode="External"/><Relationship Id="rId10" Type="http://schemas.openxmlformats.org/officeDocument/2006/relationships/image" Target="../media/image7.svg"/><Relationship Id="rId19" Type="http://schemas.openxmlformats.org/officeDocument/2006/relationships/image" Target="../media/image63.png"/><Relationship Id="rId4" Type="http://schemas.openxmlformats.org/officeDocument/2006/relationships/image" Target="../media/image2.svg"/><Relationship Id="rId9" Type="http://schemas.openxmlformats.org/officeDocument/2006/relationships/image" Target="../media/image6.png"/><Relationship Id="rId14" Type="http://schemas.openxmlformats.org/officeDocument/2006/relationships/hyperlink" Target="https://scandinaviafacts.com/were-the-vikings-black/"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puffinschools.co.uk/resources/ks2-resource-pack-windrush-day-with-nathan-bryon/" TargetMode="External"/><Relationship Id="rId18" Type="http://schemas.openxmlformats.org/officeDocument/2006/relationships/image" Target="../media/image66.png"/><Relationship Id="rId3" Type="http://schemas.openxmlformats.org/officeDocument/2006/relationships/image" Target="../media/image1.png"/><Relationship Id="rId21" Type="http://schemas.openxmlformats.org/officeDocument/2006/relationships/image" Target="../media/image69.png"/><Relationship Id="rId7" Type="http://schemas.openxmlformats.org/officeDocument/2006/relationships/image" Target="../media/image5.png"/><Relationship Id="rId12" Type="http://schemas.openxmlformats.org/officeDocument/2006/relationships/hyperlink" Target="https://teachers.thenational.academy/units/the-windrush-diary-writing-6b05" TargetMode="External"/><Relationship Id="rId17" Type="http://schemas.openxmlformats.org/officeDocument/2006/relationships/image" Target="../media/image65.png"/><Relationship Id="rId2" Type="http://schemas.openxmlformats.org/officeDocument/2006/relationships/notesSlide" Target="../notesSlides/notesSlide14.xml"/><Relationship Id="rId16" Type="http://schemas.openxmlformats.org/officeDocument/2006/relationships/hyperlink" Target="https://www.bl.uk/teaching-resources/windrush-stories-primary-creative-writing" TargetMode="External"/><Relationship Id="rId20"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www.windrushfoundation.com/" TargetMode="External"/><Relationship Id="rId5" Type="http://schemas.openxmlformats.org/officeDocument/2006/relationships/image" Target="../media/image3.png"/><Relationship Id="rId15" Type="http://schemas.openxmlformats.org/officeDocument/2006/relationships/hyperlink" Target="https://www.gcfoundation.co.uk/Handlers/Download.ashx?IDMF=81efd371-a374-4561-af1f-6d5b460202cb" TargetMode="External"/><Relationship Id="rId23" Type="http://schemas.openxmlformats.org/officeDocument/2006/relationships/image" Target="../media/image71.png"/><Relationship Id="rId10" Type="http://schemas.openxmlformats.org/officeDocument/2006/relationships/image" Target="../media/image64.png"/><Relationship Id="rId19" Type="http://schemas.openxmlformats.org/officeDocument/2006/relationships/image" Target="../media/image6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hyperlink" Target="https://www.bbc.co.uk/newsround/43793769" TargetMode="External"/><Relationship Id="rId22" Type="http://schemas.openxmlformats.org/officeDocument/2006/relationships/image" Target="../media/image70.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natgeokids.com/uk/discover/history/greece/10-facts-about-the-ancient-greeks/" TargetMode="External"/><Relationship Id="rId18" Type="http://schemas.openxmlformats.org/officeDocument/2006/relationships/image" Target="../media/image74.png"/><Relationship Id="rId3" Type="http://schemas.openxmlformats.org/officeDocument/2006/relationships/image" Target="../media/image1.png"/><Relationship Id="rId21" Type="http://schemas.openxmlformats.org/officeDocument/2006/relationships/image" Target="../media/image76.png"/><Relationship Id="rId7" Type="http://schemas.openxmlformats.org/officeDocument/2006/relationships/image" Target="../media/image5.png"/><Relationship Id="rId12" Type="http://schemas.openxmlformats.org/officeDocument/2006/relationships/hyperlink" Target="https://www.bbc.co.uk/bitesize/topics/z87tn39" TargetMode="External"/><Relationship Id="rId17" Type="http://schemas.openxmlformats.org/officeDocument/2006/relationships/image" Target="../media/image73.png"/><Relationship Id="rId2" Type="http://schemas.openxmlformats.org/officeDocument/2006/relationships/notesSlide" Target="../notesSlides/notesSlide15.xml"/><Relationship Id="rId16" Type="http://schemas.openxmlformats.org/officeDocument/2006/relationships/image" Target="../media/image72.png"/><Relationship Id="rId20"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natgeokids.com/uk/primary-resource/alexander-the-great-primary-resource/" TargetMode="External"/><Relationship Id="rId5" Type="http://schemas.openxmlformats.org/officeDocument/2006/relationships/image" Target="../media/image3.png"/><Relationship Id="rId15" Type="http://schemas.openxmlformats.org/officeDocument/2006/relationships/image" Target="../media/image65.png"/><Relationship Id="rId10" Type="http://schemas.openxmlformats.org/officeDocument/2006/relationships/hyperlink" Target="https://www.britishmuseum.org/learn/schools/ages-7-11/ancient-greece" TargetMode="External"/><Relationship Id="rId19" Type="http://schemas.openxmlformats.org/officeDocument/2006/relationships/image" Target="../media/image31.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hyperlink" Target="https://greece.mrdonn.or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metmuseum.org/toah/hd/afrg/hd_afrg.htm" TargetMode="External"/><Relationship Id="rId18" Type="http://schemas.openxmlformats.org/officeDocument/2006/relationships/image" Target="../media/image47.png"/><Relationship Id="rId3" Type="http://schemas.openxmlformats.org/officeDocument/2006/relationships/image" Target="../media/image1.png"/><Relationship Id="rId21" Type="http://schemas.openxmlformats.org/officeDocument/2006/relationships/image" Target="../media/image74.png"/><Relationship Id="rId7" Type="http://schemas.openxmlformats.org/officeDocument/2006/relationships/image" Target="../media/image5.png"/><Relationship Id="rId12" Type="http://schemas.openxmlformats.org/officeDocument/2006/relationships/hyperlink" Target="https://www.bbc.co.uk/bitesize/topics/z87tn39" TargetMode="External"/><Relationship Id="rId17" Type="http://schemas.openxmlformats.org/officeDocument/2006/relationships/image" Target="../media/image72.png"/><Relationship Id="rId2" Type="http://schemas.openxmlformats.org/officeDocument/2006/relationships/notesSlide" Target="../notesSlides/notesSlide16.xml"/><Relationship Id="rId16" Type="http://schemas.openxmlformats.org/officeDocument/2006/relationships/image" Target="../media/image65.png"/><Relationship Id="rId20"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bbc.co.uk/bitesize/topics/z87tn39/articles/z8q8wmn" TargetMode="External"/><Relationship Id="rId24" Type="http://schemas.openxmlformats.org/officeDocument/2006/relationships/image" Target="../media/image76.png"/><Relationship Id="rId5" Type="http://schemas.openxmlformats.org/officeDocument/2006/relationships/image" Target="../media/image3.png"/><Relationship Id="rId15" Type="http://schemas.openxmlformats.org/officeDocument/2006/relationships/hyperlink" Target="https://www.britishmuseum.org/learn/schools/ages-7-11/ancient-greece/classroom-resource-olympic-games" TargetMode="External"/><Relationship Id="rId23" Type="http://schemas.openxmlformats.org/officeDocument/2006/relationships/image" Target="../media/image75.png"/><Relationship Id="rId10" Type="http://schemas.openxmlformats.org/officeDocument/2006/relationships/hyperlink" Target="https://www.britishmuseum.org/learn/schools/ages-7-11/ancient-greece" TargetMode="External"/><Relationship Id="rId19" Type="http://schemas.openxmlformats.org/officeDocument/2006/relationships/image" Target="../media/image48.sv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hyperlink" Target="https://www.nationalgeographic.org/encyclopedia/democracy-ancient-greece/" TargetMode="External"/><Relationship Id="rId22"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hmd.org.uk/resource/primary-kindertransport-lesson-plan/" TargetMode="External"/><Relationship Id="rId18" Type="http://schemas.openxmlformats.org/officeDocument/2006/relationships/image" Target="../media/image65.png"/><Relationship Id="rId3" Type="http://schemas.openxmlformats.org/officeDocument/2006/relationships/image" Target="../media/image1.png"/><Relationship Id="rId21" Type="http://schemas.openxmlformats.org/officeDocument/2006/relationships/image" Target="../media/image79.png"/><Relationship Id="rId7" Type="http://schemas.openxmlformats.org/officeDocument/2006/relationships/image" Target="../media/image5.png"/><Relationship Id="rId12" Type="http://schemas.openxmlformats.org/officeDocument/2006/relationships/hyperlink" Target="https://www.raf100schools.org.uk/activity/11/2-the-battle-of-britain-radar" TargetMode="External"/><Relationship Id="rId17" Type="http://schemas.openxmlformats.org/officeDocument/2006/relationships/image" Target="../media/image66.png"/><Relationship Id="rId25" Type="http://schemas.openxmlformats.org/officeDocument/2006/relationships/image" Target="../media/image83.png"/><Relationship Id="rId2" Type="http://schemas.openxmlformats.org/officeDocument/2006/relationships/notesSlide" Target="../notesSlides/notesSlide17.xml"/><Relationship Id="rId16" Type="http://schemas.openxmlformats.org/officeDocument/2006/relationships/hyperlink" Target="https://www.natgeokids.com/uk/discover/history/general-history/world-war-two/" TargetMode="External"/><Relationship Id="rId20"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bbc.co.uk/programmes/p03ttbjj" TargetMode="External"/><Relationship Id="rId24" Type="http://schemas.openxmlformats.org/officeDocument/2006/relationships/image" Target="../media/image82.png"/><Relationship Id="rId5" Type="http://schemas.openxmlformats.org/officeDocument/2006/relationships/image" Target="../media/image3.png"/><Relationship Id="rId15" Type="http://schemas.openxmlformats.org/officeDocument/2006/relationships/hyperlink" Target="https://www.britishpathe.com/blog/ww2-key-events/" TargetMode="External"/><Relationship Id="rId23" Type="http://schemas.openxmlformats.org/officeDocument/2006/relationships/image" Target="../media/image81.png"/><Relationship Id="rId10" Type="http://schemas.openxmlformats.org/officeDocument/2006/relationships/hyperlink" Target="https://www.bbc.co.uk/teach/class-clips-video/history-ks2-world-war-two/zjnyscw" TargetMode="External"/><Relationship Id="rId19" Type="http://schemas.openxmlformats.org/officeDocument/2006/relationships/image" Target="../media/image7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hyperlink" Target="https://www.youtube.com/watch?v=6JfypN4ijDw" TargetMode="External"/><Relationship Id="rId22" Type="http://schemas.openxmlformats.org/officeDocument/2006/relationships/image" Target="../media/image80.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heritagecalling.com/2020/02/04/childrens-lives-in-second-world-war-britain/" TargetMode="External"/><Relationship Id="rId18" Type="http://schemas.openxmlformats.org/officeDocument/2006/relationships/image" Target="../media/image65.png"/><Relationship Id="rId3" Type="http://schemas.openxmlformats.org/officeDocument/2006/relationships/image" Target="../media/image1.png"/><Relationship Id="rId21" Type="http://schemas.openxmlformats.org/officeDocument/2006/relationships/image" Target="../media/image79.png"/><Relationship Id="rId7" Type="http://schemas.openxmlformats.org/officeDocument/2006/relationships/image" Target="../media/image5.png"/><Relationship Id="rId12" Type="http://schemas.openxmlformats.org/officeDocument/2006/relationships/hyperlink" Target="https://literacytrust.org.uk/resources/holocaust-memorial-day-2021/" TargetMode="External"/><Relationship Id="rId17" Type="http://schemas.openxmlformats.org/officeDocument/2006/relationships/image" Target="../media/image48.svg"/><Relationship Id="rId25" Type="http://schemas.openxmlformats.org/officeDocument/2006/relationships/image" Target="../media/image83.png"/><Relationship Id="rId2" Type="http://schemas.openxmlformats.org/officeDocument/2006/relationships/notesSlide" Target="../notesSlides/notesSlide18.xml"/><Relationship Id="rId16" Type="http://schemas.openxmlformats.org/officeDocument/2006/relationships/image" Target="../media/image47.png"/><Relationship Id="rId20"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youtu.be/INFP-VLYoG4" TargetMode="External"/><Relationship Id="rId24" Type="http://schemas.openxmlformats.org/officeDocument/2006/relationships/image" Target="../media/image82.png"/><Relationship Id="rId5" Type="http://schemas.openxmlformats.org/officeDocument/2006/relationships/image" Target="../media/image3.png"/><Relationship Id="rId15" Type="http://schemas.openxmlformats.org/officeDocument/2006/relationships/image" Target="../media/image66.png"/><Relationship Id="rId23" Type="http://schemas.openxmlformats.org/officeDocument/2006/relationships/image" Target="../media/image81.png"/><Relationship Id="rId10" Type="http://schemas.openxmlformats.org/officeDocument/2006/relationships/hyperlink" Target="https://www.britishpathe.com/blog/ww2-key-events/" TargetMode="External"/><Relationship Id="rId19" Type="http://schemas.openxmlformats.org/officeDocument/2006/relationships/image" Target="../media/image7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hyperlink" Target="https://www.thehistorypress.co.uk/articles/the-evacuation-of-children-during-the-second-world-war/" TargetMode="External"/><Relationship Id="rId22" Type="http://schemas.openxmlformats.org/officeDocument/2006/relationships/image" Target="../media/image80.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bbc.co.uk/bitesize/topics/zpvckqt" TargetMode="External"/><Relationship Id="rId18" Type="http://schemas.openxmlformats.org/officeDocument/2006/relationships/image" Target="../media/image87.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www.britishmuseum.org/about-us/british-museum-story/contested-objects-collection/benin-bronzes" TargetMode="External"/><Relationship Id="rId17" Type="http://schemas.openxmlformats.org/officeDocument/2006/relationships/image" Target="../media/image86.png"/><Relationship Id="rId2" Type="http://schemas.openxmlformats.org/officeDocument/2006/relationships/notesSlide" Target="../notesSlides/notesSlide19.xml"/><Relationship Id="rId16"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horniman.ac.uk/resource/ancient-benin/" TargetMode="External"/><Relationship Id="rId5" Type="http://schemas.openxmlformats.org/officeDocument/2006/relationships/image" Target="../media/image3.png"/><Relationship Id="rId15" Type="http://schemas.openxmlformats.org/officeDocument/2006/relationships/image" Target="../media/image65.png"/><Relationship Id="rId10" Type="http://schemas.openxmlformats.org/officeDocument/2006/relationships/hyperlink" Target="https://www.kingdomofbenin.com/" TargetMode="External"/><Relationship Id="rId19" Type="http://schemas.openxmlformats.org/officeDocument/2006/relationships/image" Target="../media/image88.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8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bbc.co.uk/bitesize/articles/z8f4g7h"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www.bbc.co.uk/bitesize/topics/zj3nf82/articles/z8x7m39" TargetMode="External"/><Relationship Id="rId1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teachers.thenational.academy/lessons/how-have-toys-changed-part-1-71h62c" TargetMode="External"/><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hyperlink" Target="https://www.bbc.co.uk/bitesize/topics/zr4nxbk" TargetMode="External"/><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hyperlink" Target="https://www.twinkl.co.uk/resource/ks1-the-history-of-the-teddy-bear-powerpoint-t-tp-2661615"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5.png"/><Relationship Id="rId18" Type="http://schemas.openxmlformats.org/officeDocument/2006/relationships/hyperlink" Target="https://www.12vie.ws/" TargetMode="External"/><Relationship Id="rId3" Type="http://schemas.openxmlformats.org/officeDocument/2006/relationships/image" Target="../media/image55.png"/><Relationship Id="rId7" Type="http://schemas.openxmlformats.org/officeDocument/2006/relationships/image" Target="../media/image72.png"/><Relationship Id="rId12" Type="http://schemas.openxmlformats.org/officeDocument/2006/relationships/image" Target="../media/image12.png"/><Relationship Id="rId17" Type="http://schemas.openxmlformats.org/officeDocument/2006/relationships/image" Target="../media/image89.png"/><Relationship Id="rId2" Type="http://schemas.openxmlformats.org/officeDocument/2006/relationships/image" Target="../media/image31.png"/><Relationship Id="rId16" Type="http://schemas.openxmlformats.org/officeDocument/2006/relationships/image" Target="../media/image84.png"/><Relationship Id="rId20" Type="http://schemas.openxmlformats.org/officeDocument/2006/relationships/hyperlink" Target="https://www.gov.uk/government/publications/national-curriculum-in-england-primary-curriculum" TargetMode="External"/><Relationship Id="rId1" Type="http://schemas.openxmlformats.org/officeDocument/2006/relationships/slideLayout" Target="../slideLayouts/slideLayout1.xml"/><Relationship Id="rId6" Type="http://schemas.openxmlformats.org/officeDocument/2006/relationships/image" Target="../media/image60.png"/><Relationship Id="rId11" Type="http://schemas.openxmlformats.org/officeDocument/2006/relationships/image" Target="../media/image16.png"/><Relationship Id="rId5" Type="http://schemas.openxmlformats.org/officeDocument/2006/relationships/image" Target="../media/image36.png"/><Relationship Id="rId15" Type="http://schemas.openxmlformats.org/officeDocument/2006/relationships/image" Target="../media/image64.png"/><Relationship Id="rId10" Type="http://schemas.openxmlformats.org/officeDocument/2006/relationships/image" Target="../media/image66.png"/><Relationship Id="rId19" Type="http://schemas.openxmlformats.org/officeDocument/2006/relationships/hyperlink" Target="http://creativecommons.org/licenses/by-nc-sa/4.0/" TargetMode="External"/><Relationship Id="rId4" Type="http://schemas.openxmlformats.org/officeDocument/2006/relationships/image" Target="../media/image56.png"/><Relationship Id="rId9" Type="http://schemas.openxmlformats.org/officeDocument/2006/relationships/image" Target="../media/image17.pn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victorianschool.co.uk/shop/toys.php" TargetMode="External"/><Relationship Id="rId1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www.primaryhomeworkhelp.co.uk/victorians/children/index.htm" TargetMode="External"/><Relationship Id="rId17"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image" Target="../media/image9.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bbc.co.uk/cbbc/watch/blue-peter-black-history-month-poems" TargetMode="External"/><Relationship Id="rId5" Type="http://schemas.openxmlformats.org/officeDocument/2006/relationships/image" Target="../media/image3.png"/><Relationship Id="rId15" Type="http://schemas.openxmlformats.org/officeDocument/2006/relationships/hyperlink" Target="https://www.english-heritage.org.uk/learn/teaching-resources/teaching-history/teaching-victorians/" TargetMode="External"/><Relationship Id="rId10" Type="http://schemas.openxmlformats.org/officeDocument/2006/relationships/hyperlink" Target="https://www.bbc.co.uk/bitesize/topics/zkrkscw/articles/zfdkhbk" TargetMode="External"/><Relationship Id="rId19" Type="http://schemas.openxmlformats.org/officeDocument/2006/relationships/image" Target="../media/image14.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hyperlink" Target="https://www.natgeokids.com/uk/primary-resource/queen-victoria-primary-resourc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classroom.thenational.academy/lessons/lets-meet-mary-seacole-c8w3cc" TargetMode="External"/><Relationship Id="rId2" Type="http://schemas.openxmlformats.org/officeDocument/2006/relationships/notesSlide" Target="../notesSlides/notesSlide4.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museumoflondon.org.uk/schools/learning-resources/mary-seacole" TargetMode="External"/><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hyperlink" Target="https://www.maryseacoletrust.org.uk/learn-about-mary/" TargetMode="External"/><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hatfield-herts.co.uk/aviation/lunardi.html" TargetMode="External"/><Relationship Id="rId18" Type="http://schemas.openxmlformats.org/officeDocument/2006/relationships/image" Target="../media/image19.png"/><Relationship Id="rId3" Type="http://schemas.openxmlformats.org/officeDocument/2006/relationships/image" Target="../media/image1.png"/><Relationship Id="rId21" Type="http://schemas.openxmlformats.org/officeDocument/2006/relationships/image" Target="../media/image22.png"/><Relationship Id="rId7" Type="http://schemas.openxmlformats.org/officeDocument/2006/relationships/image" Target="../media/image5.png"/><Relationship Id="rId12" Type="http://schemas.openxmlformats.org/officeDocument/2006/relationships/hyperlink" Target="https://en.wikipedia.org/wiki/Vincenzo_Lunardi" TargetMode="External"/><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bbc.co.uk/teach/class-clips-video/history-geography-ks1-travel-transport-index/zxjsydm" TargetMode="External"/><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hyperlink" Target="https://www.bbc.co.uk/bitesize/clips/z82xpv4" TargetMode="External"/><Relationship Id="rId19" Type="http://schemas.openxmlformats.org/officeDocument/2006/relationships/image" Target="../media/image20.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hyperlink" Target="https://www.whtimes.co.uk/lifestyle/heritage/vincenzo-lunardi-britains-first-balloon-landing-8994132" TargetMode="External"/><Relationship Id="rId22"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school-learningzone.co.uk/key_stage_one/ks1_history/travel_and_transport/travel_and_transport.html" TargetMode="External"/><Relationship Id="rId18" Type="http://schemas.openxmlformats.org/officeDocument/2006/relationships/image" Target="../media/image18.png"/><Relationship Id="rId3" Type="http://schemas.openxmlformats.org/officeDocument/2006/relationships/image" Target="../media/image1.png"/><Relationship Id="rId21" Type="http://schemas.openxmlformats.org/officeDocument/2006/relationships/image" Target="../media/image21.png"/><Relationship Id="rId7" Type="http://schemas.openxmlformats.org/officeDocument/2006/relationships/image" Target="../media/image5.png"/><Relationship Id="rId12" Type="http://schemas.openxmlformats.org/officeDocument/2006/relationships/hyperlink" Target="https://www.youtube.com/watch?v=cwZb2mqId0A" TargetMode="External"/><Relationship Id="rId1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24.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natgeokids.com/uk/discover/science/space/neil-armstrong-facts/" TargetMode="External"/><Relationship Id="rId5" Type="http://schemas.openxmlformats.org/officeDocument/2006/relationships/image" Target="../media/image3.png"/><Relationship Id="rId15" Type="http://schemas.openxmlformats.org/officeDocument/2006/relationships/image" Target="../media/image9.png"/><Relationship Id="rId23" Type="http://schemas.openxmlformats.org/officeDocument/2006/relationships/image" Target="../media/image23.png"/><Relationship Id="rId10" Type="http://schemas.openxmlformats.org/officeDocument/2006/relationships/hyperlink" Target="https://www.bbc.co.uk/bitesize/topics/zhpchbk/articles/z4w3mfr" TargetMode="External"/><Relationship Id="rId19" Type="http://schemas.openxmlformats.org/officeDocument/2006/relationships/image" Target="../media/image19.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hyperlink" Target="https://www.twinkl.co.uk/resources/history-significant-individuals/astronauts-significant-individuals-history-subjects-key-stage-1/significant-individuals-neil-armstrong" TargetMode="External"/><Relationship Id="rId22"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pepys.info/" TargetMode="External"/><Relationship Id="rId18" Type="http://schemas.openxmlformats.org/officeDocument/2006/relationships/hyperlink" Target="https://classroom.thenational.academy/units/the-great-fire-of-london-7a50" TargetMode="External"/><Relationship Id="rId3" Type="http://schemas.openxmlformats.org/officeDocument/2006/relationships/image" Target="../media/image1.png"/><Relationship Id="rId21" Type="http://schemas.openxmlformats.org/officeDocument/2006/relationships/image" Target="../media/image25.png"/><Relationship Id="rId7" Type="http://schemas.openxmlformats.org/officeDocument/2006/relationships/image" Target="../media/image5.png"/><Relationship Id="rId12" Type="http://schemas.openxmlformats.org/officeDocument/2006/relationships/hyperlink" Target="https://www.bbc.co.uk/teach/class-clips-video/history-ks1-the-great-fire-of-london-home/zph4g7h" TargetMode="External"/><Relationship Id="rId17" Type="http://schemas.openxmlformats.org/officeDocument/2006/relationships/hyperlink" Target="https://classroom.thenational.academy/lessons/living-through-the-great-fire-of-london-part-1-ccu3ar" TargetMode="External"/><Relationship Id="rId2" Type="http://schemas.openxmlformats.org/officeDocument/2006/relationships/notesSlide" Target="../notesSlides/notesSlide7.xml"/><Relationship Id="rId16" Type="http://schemas.openxmlformats.org/officeDocument/2006/relationships/hyperlink" Target="https://cdn.nationalarchives.gov.uk/documents/education/fire-of-london.pdf" TargetMode="External"/><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www.pepysdiary.com/indepth/2009/09/02/evelyns-fire/" TargetMode="External"/><Relationship Id="rId5" Type="http://schemas.openxmlformats.org/officeDocument/2006/relationships/image" Target="../media/image3.png"/><Relationship Id="rId15" Type="http://schemas.openxmlformats.org/officeDocument/2006/relationships/hyperlink" Target="http://www.fireoflondon.org.uk/" TargetMode="External"/><Relationship Id="rId23" Type="http://schemas.openxmlformats.org/officeDocument/2006/relationships/image" Target="../media/image27.png"/><Relationship Id="rId10" Type="http://schemas.openxmlformats.org/officeDocument/2006/relationships/hyperlink" Target="http://gfol.webs.com/londonmap.htm" TargetMode="External"/><Relationship Id="rId19" Type="http://schemas.openxmlformats.org/officeDocument/2006/relationships/hyperlink" Target="https://thehistoryvan.com/black-death-revolting-peasants/" TargetMode="External"/><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hyperlink" Target="http://www.youtube.com/watch?v=Dn6E_4g4UAw" TargetMode="External"/><Relationship Id="rId22"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29.png"/><Relationship Id="rId18" Type="http://schemas.openxmlformats.org/officeDocument/2006/relationships/image" Target="../media/image32.png"/><Relationship Id="rId3" Type="http://schemas.openxmlformats.org/officeDocument/2006/relationships/image" Target="../media/image28.png"/><Relationship Id="rId21" Type="http://schemas.openxmlformats.org/officeDocument/2006/relationships/image" Target="../media/image35.png"/><Relationship Id="rId7" Type="http://schemas.openxmlformats.org/officeDocument/2006/relationships/hyperlink" Target="https://www.english-heritage.org.uk/learn/story-of-england/prehistory/" TargetMode="External"/><Relationship Id="rId12" Type="http://schemas.openxmlformats.org/officeDocument/2006/relationships/image" Target="../media/image5.png"/><Relationship Id="rId17" Type="http://schemas.openxmlformats.org/officeDocument/2006/relationships/image" Target="../media/image31.png"/><Relationship Id="rId2" Type="http://schemas.openxmlformats.org/officeDocument/2006/relationships/notesSlide" Target="../notesSlides/notesSlide8.xml"/><Relationship Id="rId16" Type="http://schemas.openxmlformats.org/officeDocument/2006/relationships/image" Target="../media/image7.svg"/><Relationship Id="rId20"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hyperlink" Target="https://www.bbc.co.uk/bitesize/topics/z82hsbk" TargetMode="External"/><Relationship Id="rId11" Type="http://schemas.openxmlformats.org/officeDocument/2006/relationships/image" Target="../media/image4.png"/><Relationship Id="rId5" Type="http://schemas.openxmlformats.org/officeDocument/2006/relationships/hyperlink" Target="https://www.gethistory.co.uk/historical-period/prehistory" TargetMode="External"/><Relationship Id="rId15" Type="http://schemas.openxmlformats.org/officeDocument/2006/relationships/image" Target="../media/image6.png"/><Relationship Id="rId10" Type="http://schemas.openxmlformats.org/officeDocument/2006/relationships/image" Target="../media/image3.png"/><Relationship Id="rId19" Type="http://schemas.openxmlformats.org/officeDocument/2006/relationships/image" Target="../media/image33.svg"/><Relationship Id="rId4" Type="http://schemas.openxmlformats.org/officeDocument/2006/relationships/hyperlink" Target="https://archeologie.culture.fr/lascaux/en/visit-cave/salle-taureaux" TargetMode="External"/><Relationship Id="rId9" Type="http://schemas.openxmlformats.org/officeDocument/2006/relationships/image" Target="../media/image2.sv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www.natgeokids.com/uk/primary-resource/tutankhamuns-treasures-primary-resources/" TargetMode="External"/><Relationship Id="rId1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education.nationalgeographic.org/resource/key-components-civilization" TargetMode="External"/><Relationship Id="rId17" Type="http://schemas.openxmlformats.org/officeDocument/2006/relationships/image" Target="../media/image37.png"/><Relationship Id="rId2" Type="http://schemas.openxmlformats.org/officeDocument/2006/relationships/notesSlide" Target="../notesSlides/notesSlide9.xml"/><Relationship Id="rId16" Type="http://schemas.openxmlformats.org/officeDocument/2006/relationships/image" Target="../media/image31.png"/><Relationship Id="rId20"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6.png"/><Relationship Id="rId5" Type="http://schemas.openxmlformats.org/officeDocument/2006/relationships/image" Target="../media/image3.png"/><Relationship Id="rId15" Type="http://schemas.openxmlformats.org/officeDocument/2006/relationships/hyperlink" Target="https://www.bbc.co.uk/bitesize/topics/zg87xnb" TargetMode="External"/><Relationship Id="rId10" Type="http://schemas.openxmlformats.org/officeDocument/2006/relationships/image" Target="../media/image7.svg"/><Relationship Id="rId19" Type="http://schemas.openxmlformats.org/officeDocument/2006/relationships/image" Target="../media/image39.png"/><Relationship Id="rId4" Type="http://schemas.openxmlformats.org/officeDocument/2006/relationships/image" Target="../media/image2.svg"/><Relationship Id="rId9" Type="http://schemas.openxmlformats.org/officeDocument/2006/relationships/image" Target="../media/image6.png"/><Relationship Id="rId14" Type="http://schemas.openxmlformats.org/officeDocument/2006/relationships/hyperlink" Target="https://www.natgeokids.com/uk/primary-resource/ancient-egyptians-primary-resour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ctangle 672">
            <a:extLst>
              <a:ext uri="{FF2B5EF4-FFF2-40B4-BE49-F238E27FC236}">
                <a16:creationId xmlns:a16="http://schemas.microsoft.com/office/drawing/2014/main" id="{E5448EC4-0D6D-4183-B318-B4315B62DFFB}"/>
              </a:ext>
            </a:extLst>
          </p:cNvPr>
          <p:cNvSpPr/>
          <p:nvPr/>
        </p:nvSpPr>
        <p:spPr>
          <a:xfrm>
            <a:off x="4343478" y="1985981"/>
            <a:ext cx="8427838" cy="246445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sp>
        <p:nvSpPr>
          <p:cNvPr id="567" name="TextBox 566">
            <a:extLst>
              <a:ext uri="{FF2B5EF4-FFF2-40B4-BE49-F238E27FC236}">
                <a16:creationId xmlns:a16="http://schemas.microsoft.com/office/drawing/2014/main" id="{49019A46-F5A5-4105-8C22-25999B51F0F4}"/>
              </a:ext>
            </a:extLst>
          </p:cNvPr>
          <p:cNvSpPr txBox="1"/>
          <p:nvPr/>
        </p:nvSpPr>
        <p:spPr>
          <a:xfrm>
            <a:off x="4376599" y="-47881"/>
            <a:ext cx="8396790" cy="1323439"/>
          </a:xfrm>
          <a:prstGeom prst="rect">
            <a:avLst/>
          </a:prstGeom>
          <a:noFill/>
        </p:spPr>
        <p:txBody>
          <a:bodyPr wrap="square" rtlCol="0">
            <a:spAutoFit/>
          </a:bodyPr>
          <a:lstStyle/>
          <a:p>
            <a:r>
              <a:rPr lang="en-US" sz="4000" b="1"/>
              <a:t>EYFS - Understanding the World: </a:t>
            </a:r>
            <a:br>
              <a:rPr lang="en-US" sz="4000" b="1"/>
            </a:br>
            <a:r>
              <a:rPr lang="en-US" sz="4000" b="1"/>
              <a:t>Past and Present</a:t>
            </a:r>
            <a:endParaRPr lang="en-GB" sz="400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080919" cy="1015663"/>
          </a:xfrm>
          <a:prstGeom prst="rect">
            <a:avLst/>
          </a:prstGeom>
          <a:noFill/>
        </p:spPr>
        <p:txBody>
          <a:bodyPr wrap="square" rtlCol="0">
            <a:spAutoFit/>
          </a:bodyPr>
          <a:lstStyle/>
          <a:p>
            <a:pPr marL="171450" indent="-171450">
              <a:buFont typeface="Arial" panose="020B0604020202020204" pitchFamily="34" charset="0"/>
              <a:buChar char="•"/>
            </a:pPr>
            <a:r>
              <a:rPr lang="en-US" sz="1200"/>
              <a:t>How have I changed since I was a baby?</a:t>
            </a:r>
          </a:p>
          <a:p>
            <a:pPr marL="171450" indent="-171450">
              <a:buFont typeface="Arial" panose="020B0604020202020204" pitchFamily="34" charset="0"/>
              <a:buChar char="•"/>
            </a:pPr>
            <a:r>
              <a:rPr lang="en-US" sz="1200"/>
              <a:t>Why do we wear different clothes at different times of the year?</a:t>
            </a:r>
          </a:p>
          <a:p>
            <a:pPr marL="171450" indent="-171450">
              <a:buFont typeface="Arial" panose="020B0604020202020204" pitchFamily="34" charset="0"/>
              <a:buChar char="•"/>
            </a:pPr>
            <a:r>
              <a:rPr lang="en-US" sz="1200"/>
              <a:t>What are our </a:t>
            </a:r>
            <a:r>
              <a:rPr lang="en-US" sz="1200" err="1"/>
              <a:t>favourite</a:t>
            </a:r>
            <a:r>
              <a:rPr lang="en-US" sz="1200"/>
              <a:t> celebrations each year?</a:t>
            </a:r>
          </a:p>
          <a:p>
            <a:pPr marL="171450" indent="-171450">
              <a:buFont typeface="Arial" panose="020B0604020202020204" pitchFamily="34" charset="0"/>
              <a:buChar char="•"/>
            </a:pPr>
            <a:r>
              <a:rPr lang="en-US" sz="1200"/>
              <a:t>Who influences us and how have they lived their lives?</a:t>
            </a:r>
          </a:p>
        </p:txBody>
      </p:sp>
      <p:sp>
        <p:nvSpPr>
          <p:cNvPr id="647" name="TextBox 646">
            <a:extLst>
              <a:ext uri="{FF2B5EF4-FFF2-40B4-BE49-F238E27FC236}">
                <a16:creationId xmlns:a16="http://schemas.microsoft.com/office/drawing/2014/main" id="{3567FFCB-F7AD-495C-BDA2-C4A109E4A211}"/>
              </a:ext>
            </a:extLst>
          </p:cNvPr>
          <p:cNvSpPr txBox="1"/>
          <p:nvPr/>
        </p:nvSpPr>
        <p:spPr>
          <a:xfrm>
            <a:off x="4332871" y="2374467"/>
            <a:ext cx="8413575" cy="1938992"/>
          </a:xfrm>
          <a:prstGeom prst="rect">
            <a:avLst/>
          </a:prstGeom>
          <a:noFill/>
        </p:spPr>
        <p:txBody>
          <a:bodyPr wrap="square" rtlCol="0">
            <a:spAutoFit/>
          </a:bodyPr>
          <a:lstStyle/>
          <a:p>
            <a:r>
              <a:rPr lang="en-US" sz="1200" b="1"/>
              <a:t>History, demonstrated through the three characteristics of effective learning, can be used to support the three prime areas of learning and their associated ELGs especially ‘Communication and Language’. This guide has been designed to help identify the steps in progression within history and to aid in the preparation of children for more formal learning ready for Year 1 and beyond</a:t>
            </a:r>
            <a:r>
              <a:rPr lang="en-US" sz="1200"/>
              <a:t>.</a:t>
            </a:r>
          </a:p>
          <a:p>
            <a:pPr marL="171450" indent="-171450">
              <a:buFont typeface="Arial" panose="020B0604020202020204" pitchFamily="34" charset="0"/>
              <a:buChar char="•"/>
            </a:pPr>
            <a:r>
              <a:rPr lang="en-US" sz="1200"/>
              <a:t>We change over time. Changing from babies to children. Ages and birthdays (age as a concept)</a:t>
            </a:r>
          </a:p>
          <a:p>
            <a:pPr marL="171450" indent="-171450">
              <a:buFont typeface="Arial" panose="020B0604020202020204" pitchFamily="34" charset="0"/>
              <a:buChar char="•"/>
            </a:pPr>
            <a:r>
              <a:rPr lang="en-US" sz="1200"/>
              <a:t>Traditions and families and how some traditions relate to events that have taken place in the past</a:t>
            </a:r>
          </a:p>
          <a:p>
            <a:pPr marL="171450" indent="-171450">
              <a:buFont typeface="Arial" panose="020B0604020202020204" pitchFamily="34" charset="0"/>
              <a:buChar char="•"/>
            </a:pPr>
            <a:r>
              <a:rPr lang="en-US" sz="1200"/>
              <a:t>Seasons – linking the passage of time to changes in children’s lives</a:t>
            </a:r>
          </a:p>
          <a:p>
            <a:pPr marL="171450" indent="-171450">
              <a:buFont typeface="Arial" panose="020B0604020202020204" pitchFamily="34" charset="0"/>
              <a:buChar char="•"/>
            </a:pPr>
            <a:r>
              <a:rPr lang="en-US" sz="1200"/>
              <a:t>Children are introduced to months and days of the week and the year</a:t>
            </a:r>
          </a:p>
          <a:p>
            <a:pPr marL="171450" indent="-171450">
              <a:buFont typeface="Arial" panose="020B0604020202020204" pitchFamily="34" charset="0"/>
              <a:buChar char="•"/>
            </a:pPr>
            <a:r>
              <a:rPr lang="en-US" sz="1200"/>
              <a:t>Great Britain/England having a Queen and things that the Queen is doing and has done in the past</a:t>
            </a:r>
          </a:p>
          <a:p>
            <a:pPr marL="171450" indent="-171450">
              <a:buFont typeface="Arial" panose="020B0604020202020204" pitchFamily="34" charset="0"/>
              <a:buChar char="•"/>
            </a:pPr>
            <a:r>
              <a:rPr lang="en-US" sz="1200"/>
              <a:t>Looking at toys, transport and technology and how they have changed when encountered within stories</a:t>
            </a:r>
          </a:p>
          <a:p>
            <a:pPr marL="171450" indent="-171450">
              <a:buFont typeface="Arial" panose="020B0604020202020204" pitchFamily="34" charset="0"/>
              <a:buChar char="•"/>
            </a:pPr>
            <a:r>
              <a:rPr lang="en-GB" sz="1200"/>
              <a:t>Stories have beginning, middle and end. Children are starting to sequence and retell stories.</a:t>
            </a:r>
            <a:endParaRPr lang="en-US" sz="1200"/>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during EYFS:</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1446550"/>
          </a:xfrm>
          <a:prstGeom prst="rect">
            <a:avLst/>
          </a:prstGeom>
          <a:noFill/>
        </p:spPr>
        <p:txBody>
          <a:bodyPr wrap="square" rtlCol="0">
            <a:spAutoFit/>
          </a:bodyPr>
          <a:lstStyle/>
          <a:p>
            <a:r>
              <a:rPr lang="en-GB" sz="1600" b="1"/>
              <a:t>Key vocabulary: </a:t>
            </a:r>
          </a:p>
          <a:p>
            <a:r>
              <a:rPr lang="en-US" sz="1200">
                <a:latin typeface="Calibri" panose="020F0502020204030204" pitchFamily="34" charset="0"/>
                <a:ea typeface="Calibri" panose="020F0502020204030204" pitchFamily="34" charset="0"/>
                <a:cs typeface="Times New Roman" panose="02020603050405020304" pitchFamily="18" charset="0"/>
              </a:rPr>
              <a:t>Past, present, then, before, now, next, soon, later, y</a:t>
            </a:r>
            <a:r>
              <a:rPr lang="en-US" sz="1200">
                <a:latin typeface="Calibri" panose="020F0502020204030204" pitchFamily="34" charset="0"/>
                <a:cs typeface="Times New Roman" panose="02020603050405020304" pitchFamily="18" charset="0"/>
              </a:rPr>
              <a:t>esterday, today, tomorrow, Monday, Tuesday, Wednesday, Thursday, Friday, Saturday, Sunday, Autumn, Winter, Spring, Summer, January, February, March, April, May, June, July, August, September, October, November, December, year Great Britain, England, London, baby, toddler, child, adult</a:t>
            </a:r>
            <a:endParaRPr lang="en-GB" sz="1200"/>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244140"/>
          </a:xfrm>
          <a:prstGeom prst="rect">
            <a:avLst/>
          </a:prstGeom>
          <a:noFill/>
        </p:spPr>
        <p:txBody>
          <a:bodyPr wrap="square" rtlCol="0">
            <a:spAutoFit/>
          </a:bodyPr>
          <a:lstStyle/>
          <a:p>
            <a:endParaRPr lang="en-GB" sz="1600" b="1"/>
          </a:p>
          <a:p>
            <a:pPr marL="171450" indent="-171450">
              <a:lnSpc>
                <a:spcPct val="150000"/>
              </a:lnSpc>
              <a:buFont typeface="Arial" panose="020B0604020202020204" pitchFamily="34" charset="0"/>
              <a:buChar char="•"/>
            </a:pPr>
            <a:r>
              <a:rPr lang="en-US" sz="1400"/>
              <a:t>Where children have lived and family backgrounds </a:t>
            </a:r>
          </a:p>
          <a:p>
            <a:pPr marL="171450" indent="-171450">
              <a:lnSpc>
                <a:spcPct val="150000"/>
              </a:lnSpc>
              <a:buFont typeface="Arial" panose="020B0604020202020204" pitchFamily="34" charset="0"/>
              <a:buChar char="•"/>
            </a:pPr>
            <a:r>
              <a:rPr lang="en-US" sz="1400"/>
              <a:t>Remembrance </a:t>
            </a:r>
          </a:p>
          <a:p>
            <a:pPr marL="171450" indent="-171450">
              <a:lnSpc>
                <a:spcPct val="150000"/>
              </a:lnSpc>
              <a:buFont typeface="Arial" panose="020B0604020202020204" pitchFamily="34" charset="0"/>
              <a:buChar char="•"/>
            </a:pPr>
            <a:r>
              <a:rPr lang="en-US" sz="1400"/>
              <a:t>Art in our lifetime and from before</a:t>
            </a:r>
          </a:p>
          <a:p>
            <a:pPr marL="171450" indent="-171450">
              <a:lnSpc>
                <a:spcPct val="150000"/>
              </a:lnSpc>
              <a:buFont typeface="Arial" panose="020B0604020202020204" pitchFamily="34" charset="0"/>
              <a:buChar char="•"/>
            </a:pPr>
            <a:r>
              <a:rPr lang="en-US" sz="1400"/>
              <a:t>Dwellings in the present / traditions</a:t>
            </a:r>
          </a:p>
          <a:p>
            <a:pPr marL="171450" indent="-171450">
              <a:lnSpc>
                <a:spcPct val="150000"/>
              </a:lnSpc>
              <a:buFont typeface="Arial" panose="020B0604020202020204" pitchFamily="34" charset="0"/>
              <a:buChar char="•"/>
            </a:pPr>
            <a:r>
              <a:rPr lang="en-US" sz="1400"/>
              <a:t>Current toys, transport and technology</a:t>
            </a:r>
          </a:p>
          <a:p>
            <a:pPr marL="171450" indent="-171450">
              <a:lnSpc>
                <a:spcPct val="150000"/>
              </a:lnSpc>
              <a:buFont typeface="Arial" panose="020B0604020202020204" pitchFamily="34" charset="0"/>
              <a:buChar char="•"/>
            </a:pPr>
            <a:r>
              <a:rPr lang="en-US" sz="1400"/>
              <a:t>Religious backgrounds of class members</a:t>
            </a:r>
          </a:p>
        </p:txBody>
      </p:sp>
      <p:sp>
        <p:nvSpPr>
          <p:cNvPr id="680" name="Rectangle 679">
            <a:extLst>
              <a:ext uri="{FF2B5EF4-FFF2-40B4-BE49-F238E27FC236}">
                <a16:creationId xmlns:a16="http://schemas.microsoft.com/office/drawing/2014/main" id="{7E5837BC-ACF5-4CDB-AE53-E2BA7E8F716A}"/>
              </a:ext>
            </a:extLst>
          </p:cNvPr>
          <p:cNvSpPr/>
          <p:nvPr/>
        </p:nvSpPr>
        <p:spPr>
          <a:xfrm>
            <a:off x="4343478" y="4565053"/>
            <a:ext cx="8427838" cy="264847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EYFS:</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009378"/>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334779" y="1274672"/>
            <a:ext cx="8472097" cy="646331"/>
          </a:xfrm>
          <a:prstGeom prst="rect">
            <a:avLst/>
          </a:prstGeom>
          <a:noFill/>
        </p:spPr>
        <p:txBody>
          <a:bodyPr wrap="square">
            <a:spAutoFit/>
          </a:bodyPr>
          <a:lstStyle/>
          <a:p>
            <a:r>
              <a:rPr lang="en-US" sz="1200" b="1" dirty="0"/>
              <a:t>Talk about the lives of the people around them and their roles in society; Know some similarities and differences between things in the past and now, drawing on their experiences and what has been read in class; Understand the past through settings, characters and events encountered in books read in class and storytelling. </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299218" y="4594258"/>
            <a:ext cx="3308619" cy="338554"/>
          </a:xfrm>
          <a:prstGeom prst="rect">
            <a:avLst/>
          </a:prstGeom>
          <a:noFill/>
        </p:spPr>
        <p:txBody>
          <a:bodyPr wrap="square">
            <a:spAutoFit/>
          </a:bodyPr>
          <a:lstStyle/>
          <a:p>
            <a:r>
              <a:rPr lang="en-GB" sz="1600" b="1"/>
              <a:t>Sources (including visits):</a:t>
            </a:r>
          </a:p>
        </p:txBody>
      </p:sp>
      <p:sp>
        <p:nvSpPr>
          <p:cNvPr id="255" name="TextBox 254">
            <a:extLst>
              <a:ext uri="{FF2B5EF4-FFF2-40B4-BE49-F238E27FC236}">
                <a16:creationId xmlns:a16="http://schemas.microsoft.com/office/drawing/2014/main" id="{2F1503EF-6897-46D4-BF9D-D8FCB2041615}"/>
              </a:ext>
            </a:extLst>
          </p:cNvPr>
          <p:cNvSpPr txBox="1"/>
          <p:nvPr/>
        </p:nvSpPr>
        <p:spPr>
          <a:xfrm>
            <a:off x="0" y="7248155"/>
            <a:ext cx="6475862" cy="338554"/>
          </a:xfrm>
          <a:prstGeom prst="rect">
            <a:avLst/>
          </a:prstGeom>
          <a:noFill/>
        </p:spPr>
        <p:txBody>
          <a:bodyPr wrap="square">
            <a:spAutoFit/>
          </a:bodyPr>
          <a:lstStyle/>
          <a:p>
            <a:r>
              <a:rPr lang="en-GB" sz="1600" b="1"/>
              <a:t>Topic Timeline:</a:t>
            </a:r>
          </a:p>
        </p:txBody>
      </p:sp>
      <p:sp>
        <p:nvSpPr>
          <p:cNvPr id="104" name="TextBox 103">
            <a:extLst>
              <a:ext uri="{FF2B5EF4-FFF2-40B4-BE49-F238E27FC236}">
                <a16:creationId xmlns:a16="http://schemas.microsoft.com/office/drawing/2014/main" id="{172BE77A-B297-4C94-BE27-427D22644ADE}"/>
              </a:ext>
            </a:extLst>
          </p:cNvPr>
          <p:cNvSpPr txBox="1"/>
          <p:nvPr/>
        </p:nvSpPr>
        <p:spPr>
          <a:xfrm>
            <a:off x="4380696" y="4909390"/>
            <a:ext cx="4382436" cy="1938992"/>
          </a:xfrm>
          <a:prstGeom prst="rect">
            <a:avLst/>
          </a:prstGeom>
          <a:noFill/>
        </p:spPr>
        <p:txBody>
          <a:bodyPr wrap="square" rtlCol="0">
            <a:spAutoFit/>
          </a:bodyPr>
          <a:lstStyle/>
          <a:p>
            <a:r>
              <a:rPr lang="en-US" sz="1200"/>
              <a:t>Day Monkey Night Monkey by Julia Donaldson</a:t>
            </a:r>
          </a:p>
          <a:p>
            <a:r>
              <a:rPr lang="en-US" sz="1200"/>
              <a:t>Goodbye Mog by Judith Kerr</a:t>
            </a:r>
          </a:p>
          <a:p>
            <a:r>
              <a:rPr lang="en-US" sz="1200"/>
              <a:t>When I was young – Marcia Williams </a:t>
            </a:r>
          </a:p>
          <a:p>
            <a:r>
              <a:rPr lang="en-US" sz="1200"/>
              <a:t>When I was little – Marcia Williams</a:t>
            </a:r>
          </a:p>
          <a:p>
            <a:r>
              <a:rPr lang="en-US" sz="1200"/>
              <a:t>One year with Kipper – Mick </a:t>
            </a:r>
            <a:r>
              <a:rPr lang="en-US" sz="1200" err="1"/>
              <a:t>Inkpen</a:t>
            </a:r>
            <a:endParaRPr lang="en-US" sz="1200"/>
          </a:p>
          <a:p>
            <a:r>
              <a:rPr lang="en-US" sz="1200"/>
              <a:t>Tree: Seasons Come, Seasons Go by Britta </a:t>
            </a:r>
            <a:r>
              <a:rPr lang="en-US" sz="1200" err="1"/>
              <a:t>Teckentrip</a:t>
            </a:r>
            <a:endParaRPr lang="en-US" sz="1200"/>
          </a:p>
          <a:p>
            <a:r>
              <a:rPr lang="en-US" sz="1200"/>
              <a:t>Maisie's Scrapbook Hardcover – by Samuel </a:t>
            </a:r>
            <a:r>
              <a:rPr lang="en-US" sz="1200" err="1"/>
              <a:t>Narh</a:t>
            </a:r>
            <a:r>
              <a:rPr lang="en-US" sz="1200"/>
              <a:t> </a:t>
            </a:r>
          </a:p>
          <a:p>
            <a:r>
              <a:rPr lang="en-US" sz="1200"/>
              <a:t>Little people, big dreams (Jane Goodall, Greta Thunberg, David Attenborough, Ernest Shackleton, Amelia Earhart, Queen Elizabeth)</a:t>
            </a:r>
          </a:p>
          <a:p>
            <a:r>
              <a:rPr lang="en-US" sz="1200"/>
              <a:t>Once There Were Giants by Martin Waddell</a:t>
            </a:r>
          </a:p>
        </p:txBody>
      </p:sp>
      <p:pic>
        <p:nvPicPr>
          <p:cNvPr id="4" name="Picture 3">
            <a:extLst>
              <a:ext uri="{FF2B5EF4-FFF2-40B4-BE49-F238E27FC236}">
                <a16:creationId xmlns:a16="http://schemas.microsoft.com/office/drawing/2014/main" id="{50CE8F11-926E-4EBF-958F-0A1B09F5729D}"/>
              </a:ext>
            </a:extLst>
          </p:cNvPr>
          <p:cNvPicPr>
            <a:picLocks noChangeAspect="1"/>
          </p:cNvPicPr>
          <p:nvPr/>
        </p:nvPicPr>
        <p:blipFill rotWithShape="1">
          <a:blip r:embed="rId10">
            <a:clrChange>
              <a:clrFrom>
                <a:srgbClr val="FFFFFF"/>
              </a:clrFrom>
              <a:clrTo>
                <a:srgbClr val="FFFFFF">
                  <a:alpha val="0"/>
                </a:srgbClr>
              </a:clrTo>
            </a:clrChange>
          </a:blip>
          <a:srcRect l="12637" t="52922" r="12580" b="12667"/>
          <a:stretch/>
        </p:blipFill>
        <p:spPr>
          <a:xfrm>
            <a:off x="1732936" y="7188959"/>
            <a:ext cx="8441182" cy="2184824"/>
          </a:xfrm>
          <a:prstGeom prst="rect">
            <a:avLst/>
          </a:prstGeom>
        </p:spPr>
      </p:pic>
      <p:sp>
        <p:nvSpPr>
          <p:cNvPr id="80" name="TextBox 79">
            <a:extLst>
              <a:ext uri="{FF2B5EF4-FFF2-40B4-BE49-F238E27FC236}">
                <a16:creationId xmlns:a16="http://schemas.microsoft.com/office/drawing/2014/main" id="{FEEFA4E8-E704-E6E2-CEA3-02A1FB32D09A}"/>
              </a:ext>
            </a:extLst>
          </p:cNvPr>
          <p:cNvSpPr txBox="1"/>
          <p:nvPr/>
        </p:nvSpPr>
        <p:spPr>
          <a:xfrm>
            <a:off x="8763132" y="4877314"/>
            <a:ext cx="3906340" cy="1015663"/>
          </a:xfrm>
          <a:prstGeom prst="rect">
            <a:avLst/>
          </a:prstGeom>
          <a:noFill/>
        </p:spPr>
        <p:txBody>
          <a:bodyPr wrap="square">
            <a:spAutoFit/>
          </a:bodyPr>
          <a:lstStyle/>
          <a:p>
            <a:r>
              <a:rPr lang="en-US" sz="1200" dirty="0"/>
              <a:t>Out and About: A First Book of Poems by Shirley Hughes</a:t>
            </a:r>
          </a:p>
          <a:p>
            <a:r>
              <a:rPr lang="en-US" sz="1200" dirty="0"/>
              <a:t>A Chair for Baby Bear by Kaye </a:t>
            </a:r>
            <a:r>
              <a:rPr lang="en-US" sz="1200" dirty="0" err="1"/>
              <a:t>Umansky</a:t>
            </a:r>
            <a:r>
              <a:rPr lang="en-US" sz="1200" dirty="0"/>
              <a:t> and Chris Fisher</a:t>
            </a:r>
          </a:p>
          <a:p>
            <a:r>
              <a:rPr lang="en-US" sz="1200" dirty="0"/>
              <a:t>Starting School by Janet and Allan </a:t>
            </a:r>
            <a:r>
              <a:rPr lang="en-US" sz="1200" dirty="0" err="1"/>
              <a:t>Alhberg</a:t>
            </a:r>
            <a:br>
              <a:rPr lang="en-US" sz="1200" dirty="0"/>
            </a:br>
            <a:r>
              <a:rPr lang="en-US" sz="1200" dirty="0"/>
              <a:t>My Great Grandpa by Martin Waddell </a:t>
            </a:r>
            <a:endParaRPr lang="en-GB" sz="1200" dirty="0"/>
          </a:p>
          <a:p>
            <a:r>
              <a:rPr lang="en-US" sz="1200" dirty="0"/>
              <a:t>I wonder table</a:t>
            </a:r>
          </a:p>
        </p:txBody>
      </p:sp>
    </p:spTree>
    <p:extLst>
      <p:ext uri="{BB962C8B-B14F-4D97-AF65-F5344CB8AC3E}">
        <p14:creationId xmlns:p14="http://schemas.microsoft.com/office/powerpoint/2010/main" val="42240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ctangle 672">
            <a:extLst>
              <a:ext uri="{FF2B5EF4-FFF2-40B4-BE49-F238E27FC236}">
                <a16:creationId xmlns:a16="http://schemas.microsoft.com/office/drawing/2014/main" id="{E5448EC4-0D6D-4183-B318-B4315B62DFFB}"/>
              </a:ext>
            </a:extLst>
          </p:cNvPr>
          <p:cNvSpPr/>
          <p:nvPr/>
        </p:nvSpPr>
        <p:spPr>
          <a:xfrm>
            <a:off x="4343478" y="2379749"/>
            <a:ext cx="8427838" cy="26561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grpSp>
        <p:nvGrpSpPr>
          <p:cNvPr id="190" name="Group 189">
            <a:extLst>
              <a:ext uri="{FF2B5EF4-FFF2-40B4-BE49-F238E27FC236}">
                <a16:creationId xmlns:a16="http://schemas.microsoft.com/office/drawing/2014/main" id="{F3A9CDB6-0C19-4BD4-A189-242647938EF1}"/>
              </a:ext>
            </a:extLst>
          </p:cNvPr>
          <p:cNvGrpSpPr/>
          <p:nvPr/>
        </p:nvGrpSpPr>
        <p:grpSpPr>
          <a:xfrm>
            <a:off x="4363336" y="-1314"/>
            <a:ext cx="1047749" cy="1215388"/>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sp>
        <p:nvSpPr>
          <p:cNvPr id="567" name="TextBox 566">
            <a:extLst>
              <a:ext uri="{FF2B5EF4-FFF2-40B4-BE49-F238E27FC236}">
                <a16:creationId xmlns:a16="http://schemas.microsoft.com/office/drawing/2014/main" id="{49019A46-F5A5-4105-8C22-25999B51F0F4}"/>
              </a:ext>
            </a:extLst>
          </p:cNvPr>
          <p:cNvSpPr txBox="1"/>
          <p:nvPr/>
        </p:nvSpPr>
        <p:spPr>
          <a:xfrm>
            <a:off x="5458871" y="-17401"/>
            <a:ext cx="7314517" cy="1200329"/>
          </a:xfrm>
          <a:prstGeom prst="rect">
            <a:avLst/>
          </a:prstGeom>
          <a:noFill/>
        </p:spPr>
        <p:txBody>
          <a:bodyPr wrap="square" rtlCol="0">
            <a:spAutoFit/>
          </a:bodyPr>
          <a:lstStyle/>
          <a:p>
            <a:pPr>
              <a:lnSpc>
                <a:spcPct val="90000"/>
              </a:lnSpc>
            </a:pPr>
            <a:r>
              <a:rPr lang="en-GB" sz="4000" b="1"/>
              <a:t>Why did the Romans invade Britain?</a:t>
            </a:r>
            <a:endParaRPr lang="en-GB" sz="400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080919" cy="1569660"/>
          </a:xfrm>
          <a:prstGeom prst="rect">
            <a:avLst/>
          </a:prstGeom>
          <a:noFill/>
        </p:spPr>
        <p:txBody>
          <a:bodyPr wrap="square" rtlCol="0">
            <a:spAutoFit/>
          </a:bodyPr>
          <a:lstStyle/>
          <a:p>
            <a:pPr marL="171450" indent="-171450">
              <a:buFont typeface="Arial" panose="020B0604020202020204" pitchFamily="34" charset="0"/>
              <a:buChar char="•"/>
            </a:pPr>
            <a:r>
              <a:rPr lang="en-US" sz="1200"/>
              <a:t>Where did the Roman Empire come from?</a:t>
            </a:r>
          </a:p>
          <a:p>
            <a:pPr marL="171450" indent="-171450">
              <a:buFont typeface="Arial" panose="020B0604020202020204" pitchFamily="34" charset="0"/>
              <a:buChar char="•"/>
            </a:pPr>
            <a:r>
              <a:rPr lang="en-US" sz="1200"/>
              <a:t>How did the Roman army help to expand the Roman Empire?</a:t>
            </a:r>
          </a:p>
          <a:p>
            <a:pPr marL="171450" indent="-171450">
              <a:buFont typeface="Arial" panose="020B0604020202020204" pitchFamily="34" charset="0"/>
              <a:buChar char="•"/>
            </a:pPr>
            <a:r>
              <a:rPr lang="en-US" sz="1200"/>
              <a:t>What was Britain like before the Romans invaded?</a:t>
            </a:r>
          </a:p>
          <a:p>
            <a:pPr marL="171450" indent="-171450">
              <a:buFont typeface="Arial" panose="020B0604020202020204" pitchFamily="34" charset="0"/>
              <a:buChar char="•"/>
            </a:pPr>
            <a:r>
              <a:rPr lang="en-US" sz="1200" dirty="0"/>
              <a:t>Why would the Romans want to invade Iron Age Britain?</a:t>
            </a:r>
          </a:p>
          <a:p>
            <a:pPr marL="171450" indent="-171450">
              <a:buFont typeface="Arial" panose="020B0604020202020204" pitchFamily="34" charset="0"/>
              <a:buChar char="•"/>
            </a:pPr>
            <a:r>
              <a:rPr lang="en-US" sz="1200"/>
              <a:t>How did Britain become a part of the Roman Empire?</a:t>
            </a:r>
          </a:p>
          <a:p>
            <a:pPr marL="171450" indent="-171450">
              <a:buFont typeface="Arial" panose="020B0604020202020204" pitchFamily="34" charset="0"/>
              <a:buChar char="•"/>
            </a:pPr>
            <a:r>
              <a:rPr lang="en-US" sz="1200"/>
              <a:t>Who was Boudica?</a:t>
            </a:r>
          </a:p>
          <a:p>
            <a:endParaRPr lang="en-US" sz="1200" dirty="0"/>
          </a:p>
        </p:txBody>
      </p:sp>
      <p:sp>
        <p:nvSpPr>
          <p:cNvPr id="647" name="TextBox 646">
            <a:extLst>
              <a:ext uri="{FF2B5EF4-FFF2-40B4-BE49-F238E27FC236}">
                <a16:creationId xmlns:a16="http://schemas.microsoft.com/office/drawing/2014/main" id="{3567FFCB-F7AD-495C-BDA2-C4A109E4A211}"/>
              </a:ext>
            </a:extLst>
          </p:cNvPr>
          <p:cNvSpPr txBox="1"/>
          <p:nvPr/>
        </p:nvSpPr>
        <p:spPr>
          <a:xfrm>
            <a:off x="4500746" y="2604391"/>
            <a:ext cx="8245700" cy="2492990"/>
          </a:xfrm>
          <a:prstGeom prst="rect">
            <a:avLst/>
          </a:prstGeom>
          <a:noFill/>
        </p:spPr>
        <p:txBody>
          <a:bodyPr wrap="square" rtlCol="0">
            <a:spAutoFit/>
          </a:bodyPr>
          <a:lstStyle/>
          <a:p>
            <a:pPr marL="171450" indent="-171450">
              <a:buFont typeface="Arial" panose="020B0604020202020204" pitchFamily="34" charset="0"/>
              <a:buChar char="•"/>
            </a:pPr>
            <a:r>
              <a:rPr lang="en-US" sz="1200" dirty="0"/>
              <a:t>The Roman Empire started around 800BC in Rome (modern day Italy) as a city state. There are legends (Romulus and Remus) and historical accounts of how it came about.</a:t>
            </a:r>
          </a:p>
          <a:p>
            <a:pPr marL="171450" indent="-171450">
              <a:buFont typeface="Arial" panose="020B0604020202020204" pitchFamily="34" charset="0"/>
              <a:buChar char="•"/>
            </a:pPr>
            <a:r>
              <a:rPr lang="en-US" sz="1200" dirty="0"/>
              <a:t>The Roman army were well trained, paid and professional, and used advanced fighting techniques and equipment. The Romans through their army expanded their empire to make it as big and powerful as possible.</a:t>
            </a:r>
          </a:p>
          <a:p>
            <a:pPr marL="171450" indent="-171450">
              <a:buFont typeface="Arial" panose="020B0604020202020204" pitchFamily="34" charset="0"/>
              <a:buChar char="•"/>
            </a:pPr>
            <a:r>
              <a:rPr lang="en-US" sz="1200" dirty="0"/>
              <a:t>Before the Romans came people in Ancient Briton lived in tribes many of whom were at war with one another and lived in hill forts (end of Iron Age) Britain had lots of precious natural resources (iron, lead, copper, silver and gold), slaves and farmland.</a:t>
            </a:r>
          </a:p>
          <a:p>
            <a:pPr marL="171450" indent="-171450">
              <a:buFont typeface="Arial" panose="020B0604020202020204" pitchFamily="34" charset="0"/>
              <a:buChar char="•"/>
            </a:pPr>
            <a:r>
              <a:rPr lang="en-US" sz="1200" dirty="0"/>
              <a:t>It took the Romans three attempts to invade Britain: two by Julius Caesar, one by Claudius in AD43. </a:t>
            </a:r>
          </a:p>
          <a:p>
            <a:pPr marL="171450" indent="-171450">
              <a:buFont typeface="Arial" panose="020B0604020202020204" pitchFamily="34" charset="0"/>
              <a:buChar char="•"/>
            </a:pPr>
            <a:r>
              <a:rPr lang="en-US" sz="1200" dirty="0"/>
              <a:t>Boudica the Iceni Queen was betrayed by the Romans and vowed to fight back. They burned</a:t>
            </a:r>
            <a:br>
              <a:rPr lang="en-US" sz="1200" dirty="0"/>
            </a:br>
            <a:r>
              <a:rPr lang="en-US" sz="1200" dirty="0"/>
              <a:t>down Roman towns and killed many Romans. She poisoned herself having lost in </a:t>
            </a:r>
            <a:br>
              <a:rPr lang="en-US" sz="1200" dirty="0"/>
            </a:br>
            <a:r>
              <a:rPr lang="en-US" sz="1200" dirty="0"/>
              <a:t>battle to the Roman Army.</a:t>
            </a:r>
          </a:p>
          <a:p>
            <a:pPr marL="171450" indent="-171450">
              <a:buFont typeface="Arial" panose="020B0604020202020204" pitchFamily="34" charset="0"/>
              <a:buChar char="•"/>
            </a:pPr>
            <a:r>
              <a:rPr lang="en-US" sz="1200" dirty="0"/>
              <a:t>The Roman army built many forts and defensive fortifications in Britain </a:t>
            </a:r>
            <a:br>
              <a:rPr lang="en-US" sz="1200" dirty="0"/>
            </a:br>
            <a:r>
              <a:rPr lang="en-US" sz="1200" dirty="0"/>
              <a:t>including Hadrian’s Wall. Soldiers from all over the Empire came including </a:t>
            </a:r>
            <a:br>
              <a:rPr lang="en-US" sz="1200" dirty="0"/>
            </a:br>
            <a:r>
              <a:rPr lang="en-US" sz="1200" dirty="0"/>
              <a:t>t</a:t>
            </a:r>
            <a:r>
              <a:rPr lang="en-GB" sz="1200" dirty="0"/>
              <a:t>he Aurelian Moors, t</a:t>
            </a:r>
            <a:r>
              <a:rPr lang="en-US" sz="1200" dirty="0"/>
              <a:t>he first recorded African community in Britain.</a:t>
            </a:r>
            <a:endParaRPr lang="en-GB" sz="1200" dirty="0"/>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1077218"/>
          </a:xfrm>
          <a:prstGeom prst="rect">
            <a:avLst/>
          </a:prstGeom>
          <a:noFill/>
        </p:spPr>
        <p:txBody>
          <a:bodyPr wrap="square" rtlCol="0">
            <a:spAutoFit/>
          </a:bodyPr>
          <a:lstStyle/>
          <a:p>
            <a:r>
              <a:rPr lang="en-GB" sz="1600" b="1" dirty="0"/>
              <a:t>Key vocabulary: </a:t>
            </a:r>
          </a:p>
          <a:p>
            <a:r>
              <a:rPr lang="en-GB" sz="1200" dirty="0">
                <a:latin typeface="Calibri" panose="020F0502020204030204" pitchFamily="34" charset="0"/>
                <a:ea typeface="Calibri" panose="020F0502020204030204" pitchFamily="34" charset="0"/>
                <a:cs typeface="Times New Roman" panose="02020603050405020304" pitchFamily="18" charset="0"/>
              </a:rPr>
              <a:t>City State, empire, republic, javelin, tortoise formation, tunic, legionary,  tribe, settlements, hillfort, natural resources, peasant slaves, invade/invasion, conquer, Iceni, Boudica, King </a:t>
            </a:r>
            <a:r>
              <a:rPr lang="en-GB" sz="1200" dirty="0" err="1">
                <a:latin typeface="Calibri" panose="020F0502020204030204" pitchFamily="34" charset="0"/>
                <a:ea typeface="Calibri" panose="020F0502020204030204" pitchFamily="34" charset="0"/>
                <a:cs typeface="Times New Roman" panose="02020603050405020304" pitchFamily="18" charset="0"/>
              </a:rPr>
              <a:t>Prasutagus</a:t>
            </a:r>
            <a:r>
              <a:rPr lang="en-GB" sz="1200" dirty="0">
                <a:latin typeface="Calibri" panose="020F0502020204030204" pitchFamily="34" charset="0"/>
                <a:ea typeface="Calibri" panose="020F0502020204030204" pitchFamily="34" charset="0"/>
                <a:cs typeface="Times New Roman" panose="02020603050405020304" pitchFamily="18" charset="0"/>
              </a:rPr>
              <a:t>, Roman Governor, Aurelian Moors, Hadrian’s Wall, Britannia</a:t>
            </a:r>
            <a:endParaRPr lang="en-GB" sz="1200" dirty="0">
              <a:highlight>
                <a:srgbClr val="FFFF00"/>
              </a:highlight>
            </a:endParaRPr>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1920975"/>
          </a:xfrm>
          <a:prstGeom prst="rect">
            <a:avLst/>
          </a:prstGeom>
          <a:noFill/>
        </p:spPr>
        <p:txBody>
          <a:bodyPr wrap="square" rtlCol="0">
            <a:spAutoFit/>
          </a:bodyPr>
          <a:lstStyle/>
          <a:p>
            <a:endParaRPr lang="en-GB" sz="1600" b="1" dirty="0"/>
          </a:p>
          <a:p>
            <a:pPr marL="171450" indent="-171450">
              <a:lnSpc>
                <a:spcPct val="150000"/>
              </a:lnSpc>
              <a:buFont typeface="Arial" panose="020B0604020202020204" pitchFamily="34" charset="0"/>
              <a:buChar char="•"/>
            </a:pPr>
            <a:r>
              <a:rPr lang="en-US" sz="1400" dirty="0"/>
              <a:t>The Roman Empire </a:t>
            </a:r>
          </a:p>
          <a:p>
            <a:pPr marL="171450" indent="-171450">
              <a:lnSpc>
                <a:spcPct val="150000"/>
              </a:lnSpc>
              <a:buFont typeface="Arial" panose="020B0604020202020204" pitchFamily="34" charset="0"/>
              <a:buChar char="•"/>
            </a:pPr>
            <a:r>
              <a:rPr lang="en-US" sz="1400" dirty="0"/>
              <a:t>The Roman Army, Boudica</a:t>
            </a:r>
          </a:p>
          <a:p>
            <a:pPr marL="171450" indent="-171450">
              <a:lnSpc>
                <a:spcPct val="150000"/>
              </a:lnSpc>
              <a:buFont typeface="Arial" panose="020B0604020202020204" pitchFamily="34" charset="0"/>
              <a:buChar char="•"/>
            </a:pPr>
            <a:r>
              <a:rPr lang="en-US" sz="1400" dirty="0"/>
              <a:t>Myths and Legends</a:t>
            </a:r>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r>
              <a:rPr lang="en-US" sz="1400" dirty="0"/>
              <a:t>Changing weaponry, ships</a:t>
            </a:r>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5178768"/>
            <a:ext cx="6735195" cy="205297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08" name="Hexagon 207">
            <a:extLst>
              <a:ext uri="{FF2B5EF4-FFF2-40B4-BE49-F238E27FC236}">
                <a16:creationId xmlns:a16="http://schemas.microsoft.com/office/drawing/2014/main" id="{6D77DC18-E8A6-4BF8-A7ED-BE854AB71E04}"/>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2" name="Picture 21">
            <a:extLst>
              <a:ext uri="{FF2B5EF4-FFF2-40B4-BE49-F238E27FC236}">
                <a16:creationId xmlns:a16="http://schemas.microsoft.com/office/drawing/2014/main" id="{301410D3-133E-4A2D-9B03-F3DB9127F27E}"/>
              </a:ext>
            </a:extLst>
          </p:cNvPr>
          <p:cNvPicPr>
            <a:picLocks noChangeAspect="1"/>
          </p:cNvPicPr>
          <p:nvPr/>
        </p:nvPicPr>
        <p:blipFill rotWithShape="1">
          <a:blip r:embed="rId8">
            <a:clrChange>
              <a:clrFrom>
                <a:srgbClr val="FFFFFF"/>
              </a:clrFrom>
              <a:clrTo>
                <a:srgbClr val="FFFFFF">
                  <a:alpha val="0"/>
                </a:srgbClr>
              </a:clrTo>
            </a:clrChange>
          </a:blip>
          <a:srcRect l="40050" t="3549" r="14956" b="3363"/>
          <a:stretch/>
        </p:blipFill>
        <p:spPr>
          <a:xfrm>
            <a:off x="9378888" y="3768303"/>
            <a:ext cx="3446888" cy="4011370"/>
          </a:xfrm>
          <a:prstGeom prst="rect">
            <a:avLst/>
          </a:prstGeom>
        </p:spPr>
      </p:pic>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6" y="1609956"/>
            <a:ext cx="8245700" cy="646331"/>
          </a:xfrm>
          <a:prstGeom prst="rect">
            <a:avLst/>
          </a:prstGeom>
          <a:noFill/>
        </p:spPr>
        <p:txBody>
          <a:bodyPr wrap="square" rtlCol="0">
            <a:spAutoFit/>
          </a:bodyPr>
          <a:lstStyle/>
          <a:p>
            <a:r>
              <a:rPr lang="en-US" sz="1200" dirty="0"/>
              <a:t>Pupils will know that History is the study of the past and understand what the past and present are. They will have explored the Victorian Age and the evolution of transport through a study of the local area and Neil Armstrong’s journey to space. Children have learnt about the beginning of civilizations including Ancient Egypt and Ancient Britain during the Stone, Bronze and Iron Age. </a:t>
            </a:r>
            <a:endParaRPr lang="en-GB" sz="1200" dirty="0"/>
          </a:p>
        </p:txBody>
      </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this unit:</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337845" y="5180681"/>
            <a:ext cx="3308619" cy="338554"/>
          </a:xfrm>
          <a:prstGeom prst="rect">
            <a:avLst/>
          </a:prstGeom>
          <a:noFill/>
        </p:spPr>
        <p:txBody>
          <a:bodyPr wrap="square">
            <a:spAutoFit/>
          </a:bodyPr>
          <a:lstStyle/>
          <a:p>
            <a:r>
              <a:rPr lang="en-GB" sz="1600" b="1" dirty="0"/>
              <a:t>Sources (including visits):</a:t>
            </a:r>
          </a:p>
        </p:txBody>
      </p:sp>
      <p:pic>
        <p:nvPicPr>
          <p:cNvPr id="117" name="Picture 116" descr="Shape&#10;&#10;Description automatically generated with low confidence">
            <a:extLst>
              <a:ext uri="{FF2B5EF4-FFF2-40B4-BE49-F238E27FC236}">
                <a16:creationId xmlns:a16="http://schemas.microsoft.com/office/drawing/2014/main" id="{789A9363-E186-4F16-A77D-A8AD081CB31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29683" y="80919"/>
            <a:ext cx="1012820" cy="1012820"/>
          </a:xfrm>
          <a:prstGeom prst="rect">
            <a:avLst/>
          </a:prstGeom>
        </p:spPr>
      </p:pic>
      <p:sp>
        <p:nvSpPr>
          <p:cNvPr id="119" name="Rectangle 118">
            <a:extLst>
              <a:ext uri="{FF2B5EF4-FFF2-40B4-BE49-F238E27FC236}">
                <a16:creationId xmlns:a16="http://schemas.microsoft.com/office/drawing/2014/main" id="{0CA40977-0571-4CB5-ABB0-5E92549F6B93}"/>
              </a:ext>
            </a:extLst>
          </p:cNvPr>
          <p:cNvSpPr/>
          <p:nvPr/>
        </p:nvSpPr>
        <p:spPr>
          <a:xfrm>
            <a:off x="-2184" y="8399113"/>
            <a:ext cx="10274390" cy="2941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		Ancient Rome</a:t>
            </a:r>
          </a:p>
          <a:p>
            <a:r>
              <a:rPr lang="en-US" sz="700" dirty="0">
                <a:solidFill>
                  <a:schemeClr val="bg1"/>
                </a:solidFill>
              </a:rPr>
              <a:t>		800BC – AD476</a:t>
            </a:r>
          </a:p>
        </p:txBody>
      </p:sp>
      <p:sp>
        <p:nvSpPr>
          <p:cNvPr id="143" name="Rectangle 142">
            <a:extLst>
              <a:ext uri="{FF2B5EF4-FFF2-40B4-BE49-F238E27FC236}">
                <a16:creationId xmlns:a16="http://schemas.microsoft.com/office/drawing/2014/main" id="{6E1B64A3-35B1-43CE-AC44-B77B9A924DB6}"/>
              </a:ext>
            </a:extLst>
          </p:cNvPr>
          <p:cNvSpPr/>
          <p:nvPr/>
        </p:nvSpPr>
        <p:spPr>
          <a:xfrm>
            <a:off x="-2184" y="7619881"/>
            <a:ext cx="7145310" cy="7020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chemeClr val="tx1"/>
                </a:solidFill>
              </a:rPr>
              <a:t>Iron Age</a:t>
            </a:r>
          </a:p>
          <a:p>
            <a:r>
              <a:rPr lang="en-US" sz="700">
                <a:solidFill>
                  <a:schemeClr val="tx1"/>
                </a:solidFill>
              </a:rPr>
              <a:t>800BC-43AD</a:t>
            </a:r>
            <a:endParaRPr lang="en-GB" sz="700">
              <a:solidFill>
                <a:schemeClr val="tx1"/>
              </a:solidFill>
            </a:endParaRPr>
          </a:p>
          <a:p>
            <a:endParaRPr lang="en-US" sz="700">
              <a:solidFill>
                <a:schemeClr val="tx1"/>
              </a:solidFill>
            </a:endParaRPr>
          </a:p>
          <a:p>
            <a:endParaRPr lang="en-US" sz="700">
              <a:solidFill>
                <a:schemeClr val="tx1"/>
              </a:solidFill>
            </a:endParaRPr>
          </a:p>
          <a:p>
            <a:endParaRPr lang="en-US" sz="700">
              <a:solidFill>
                <a:schemeClr val="tx1"/>
              </a:solidFill>
            </a:endParaRPr>
          </a:p>
          <a:p>
            <a:endParaRPr lang="en-GB" sz="700">
              <a:solidFill>
                <a:schemeClr val="tx1"/>
              </a:solidFill>
            </a:endParaRPr>
          </a:p>
        </p:txBody>
      </p:sp>
      <p:sp>
        <p:nvSpPr>
          <p:cNvPr id="144" name="Rectangle 143">
            <a:extLst>
              <a:ext uri="{FF2B5EF4-FFF2-40B4-BE49-F238E27FC236}">
                <a16:creationId xmlns:a16="http://schemas.microsoft.com/office/drawing/2014/main" id="{9B66FECD-56CB-4BFA-AF65-AB654F147545}"/>
              </a:ext>
            </a:extLst>
          </p:cNvPr>
          <p:cNvSpPr/>
          <p:nvPr/>
        </p:nvSpPr>
        <p:spPr>
          <a:xfrm>
            <a:off x="7143127" y="7618801"/>
            <a:ext cx="3029574" cy="702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chemeClr val="bg1"/>
                </a:solidFill>
              </a:rPr>
              <a:t>Roman Britain 43AD-476AD</a:t>
            </a:r>
          </a:p>
          <a:p>
            <a:endParaRPr lang="en-US" sz="700"/>
          </a:p>
          <a:p>
            <a:endParaRPr lang="en-US" sz="700"/>
          </a:p>
          <a:p>
            <a:endParaRPr lang="en-US" sz="700"/>
          </a:p>
          <a:p>
            <a:endParaRPr lang="en-GB" sz="700"/>
          </a:p>
        </p:txBody>
      </p:sp>
      <p:sp>
        <p:nvSpPr>
          <p:cNvPr id="255" name="TextBox 254">
            <a:extLst>
              <a:ext uri="{FF2B5EF4-FFF2-40B4-BE49-F238E27FC236}">
                <a16:creationId xmlns:a16="http://schemas.microsoft.com/office/drawing/2014/main" id="{2F1503EF-6897-46D4-BF9D-D8FCB2041615}"/>
              </a:ext>
            </a:extLst>
          </p:cNvPr>
          <p:cNvSpPr txBox="1"/>
          <p:nvPr/>
        </p:nvSpPr>
        <p:spPr>
          <a:xfrm>
            <a:off x="0" y="7248155"/>
            <a:ext cx="6475862" cy="338554"/>
          </a:xfrm>
          <a:prstGeom prst="rect">
            <a:avLst/>
          </a:prstGeom>
          <a:noFill/>
        </p:spPr>
        <p:txBody>
          <a:bodyPr wrap="square">
            <a:spAutoFit/>
          </a:bodyPr>
          <a:lstStyle/>
          <a:p>
            <a:r>
              <a:rPr lang="en-GB" sz="1600" b="1"/>
              <a:t>Topic Timeline:</a:t>
            </a:r>
          </a:p>
        </p:txBody>
      </p:sp>
      <p:grpSp>
        <p:nvGrpSpPr>
          <p:cNvPr id="279" name="Group 278">
            <a:extLst>
              <a:ext uri="{FF2B5EF4-FFF2-40B4-BE49-F238E27FC236}">
                <a16:creationId xmlns:a16="http://schemas.microsoft.com/office/drawing/2014/main" id="{BCE461DF-C215-4C0E-A913-7D4527A5D7AE}"/>
              </a:ext>
            </a:extLst>
          </p:cNvPr>
          <p:cNvGrpSpPr/>
          <p:nvPr/>
        </p:nvGrpSpPr>
        <p:grpSpPr>
          <a:xfrm>
            <a:off x="6928494" y="8218199"/>
            <a:ext cx="432636" cy="501858"/>
            <a:chOff x="1571549" y="2979857"/>
            <a:chExt cx="832059" cy="965189"/>
          </a:xfrm>
        </p:grpSpPr>
        <p:sp>
          <p:nvSpPr>
            <p:cNvPr id="280" name="Hexagon 279">
              <a:extLst>
                <a:ext uri="{FF2B5EF4-FFF2-40B4-BE49-F238E27FC236}">
                  <a16:creationId xmlns:a16="http://schemas.microsoft.com/office/drawing/2014/main" id="{8DED8051-1885-4DDB-AA00-50A1DAF0E44B}"/>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281" name="Freeform: Shape 280">
              <a:extLst>
                <a:ext uri="{FF2B5EF4-FFF2-40B4-BE49-F238E27FC236}">
                  <a16:creationId xmlns:a16="http://schemas.microsoft.com/office/drawing/2014/main" id="{07452FE7-D6AD-4E63-BB79-35FB564C33A6}"/>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700"/>
            </a:p>
          </p:txBody>
        </p:sp>
      </p:grpSp>
      <p:sp>
        <p:nvSpPr>
          <p:cNvPr id="283" name="TextBox 282">
            <a:extLst>
              <a:ext uri="{FF2B5EF4-FFF2-40B4-BE49-F238E27FC236}">
                <a16:creationId xmlns:a16="http://schemas.microsoft.com/office/drawing/2014/main" id="{0E37D099-75AF-48BE-8AC5-51FA587C518D}"/>
              </a:ext>
            </a:extLst>
          </p:cNvPr>
          <p:cNvSpPr txBox="1"/>
          <p:nvPr/>
        </p:nvSpPr>
        <p:spPr>
          <a:xfrm>
            <a:off x="6812912" y="8705861"/>
            <a:ext cx="689937" cy="480131"/>
          </a:xfrm>
          <a:prstGeom prst="rect">
            <a:avLst/>
          </a:prstGeom>
          <a:noFill/>
        </p:spPr>
        <p:txBody>
          <a:bodyPr wrap="square">
            <a:spAutoFit/>
          </a:bodyPr>
          <a:lstStyle/>
          <a:p>
            <a:pPr algn="ctr">
              <a:lnSpc>
                <a:spcPct val="90000"/>
              </a:lnSpc>
            </a:pPr>
            <a:r>
              <a:rPr lang="en-US" sz="700" dirty="0"/>
              <a:t>Roman Invasion </a:t>
            </a:r>
            <a:br>
              <a:rPr lang="en-US" sz="700" dirty="0"/>
            </a:br>
            <a:r>
              <a:rPr lang="en-US" sz="700" dirty="0"/>
              <a:t>of Britain 43AD</a:t>
            </a:r>
          </a:p>
        </p:txBody>
      </p:sp>
      <p:sp>
        <p:nvSpPr>
          <p:cNvPr id="284" name="TextBox 283">
            <a:extLst>
              <a:ext uri="{FF2B5EF4-FFF2-40B4-BE49-F238E27FC236}">
                <a16:creationId xmlns:a16="http://schemas.microsoft.com/office/drawing/2014/main" id="{0446677E-5BAA-4A4E-95F8-800140D42909}"/>
              </a:ext>
            </a:extLst>
          </p:cNvPr>
          <p:cNvSpPr txBox="1"/>
          <p:nvPr/>
        </p:nvSpPr>
        <p:spPr>
          <a:xfrm>
            <a:off x="4371314" y="5449368"/>
            <a:ext cx="4994295" cy="1938992"/>
          </a:xfrm>
          <a:prstGeom prst="rect">
            <a:avLst/>
          </a:prstGeom>
          <a:noFill/>
        </p:spPr>
        <p:txBody>
          <a:bodyPr wrap="square" rtlCol="0">
            <a:spAutoFit/>
          </a:bodyPr>
          <a:lstStyle/>
          <a:p>
            <a:r>
              <a:rPr lang="en-GB" sz="1200" dirty="0"/>
              <a:t>KS2history.com Romans Unit (Purchased and on server) </a:t>
            </a:r>
            <a:r>
              <a:rPr lang="en-GB" sz="1200" b="1" dirty="0"/>
              <a:t>please take care not to overlap with learning for the next Roman enquiry in Year 4. </a:t>
            </a:r>
            <a:r>
              <a:rPr lang="en-GB" sz="1200" dirty="0">
                <a:hlinkClick r:id="rId12"/>
              </a:rPr>
              <a:t>https://www.bbc.co.uk/bitesize/topics/zkrkscw/articles/zhn6cqt</a:t>
            </a:r>
            <a:endParaRPr lang="en-GB" sz="1200" dirty="0"/>
          </a:p>
          <a:p>
            <a:r>
              <a:rPr lang="en-GB" sz="1200" dirty="0">
                <a:hlinkClick r:id="rId13"/>
              </a:rPr>
              <a:t>https://www.natgeokids.com/uk/primary-resource/romans-primary-resource/</a:t>
            </a:r>
            <a:r>
              <a:rPr lang="en-GB" sz="1200" dirty="0"/>
              <a:t>     </a:t>
            </a:r>
            <a:r>
              <a:rPr lang="en-GB" sz="1200" dirty="0">
                <a:hlinkClick r:id="rId14"/>
              </a:rPr>
              <a:t>https://www.museumoflondon.org.uk/families/black-londoners-through-time/african-romans</a:t>
            </a:r>
            <a:r>
              <a:rPr lang="en-GB" sz="1200" dirty="0"/>
              <a:t> </a:t>
            </a:r>
          </a:p>
          <a:p>
            <a:r>
              <a:rPr lang="en-GB" sz="1200" dirty="0">
                <a:hlinkClick r:id="rId15"/>
              </a:rPr>
              <a:t>https://www.history.org.uk/primary/resource/3851/roman-britain-a-brief-history</a:t>
            </a:r>
            <a:r>
              <a:rPr lang="en-GB" sz="1200" dirty="0"/>
              <a:t>      </a:t>
            </a:r>
            <a:r>
              <a:rPr lang="en-GB" sz="1200" dirty="0">
                <a:hlinkClick r:id="rId16"/>
              </a:rPr>
              <a:t>https://www.bbc.co.uk/bitesize/topics/zqtf34j</a:t>
            </a:r>
            <a:r>
              <a:rPr lang="en-GB" sz="1200" dirty="0"/>
              <a:t> </a:t>
            </a:r>
          </a:p>
          <a:p>
            <a:r>
              <a:rPr lang="en-GB" sz="1200" dirty="0"/>
              <a:t>Black and British by David </a:t>
            </a:r>
            <a:r>
              <a:rPr lang="en-GB" sz="1200" dirty="0" err="1"/>
              <a:t>Olusoga</a:t>
            </a:r>
            <a:endParaRPr lang="en-GB" sz="1200" dirty="0"/>
          </a:p>
          <a:p>
            <a:endParaRPr lang="en-GB" sz="1200" dirty="0"/>
          </a:p>
        </p:txBody>
      </p:sp>
      <p:sp>
        <p:nvSpPr>
          <p:cNvPr id="94" name="TextBox 93">
            <a:extLst>
              <a:ext uri="{FF2B5EF4-FFF2-40B4-BE49-F238E27FC236}">
                <a16:creationId xmlns:a16="http://schemas.microsoft.com/office/drawing/2014/main" id="{B7F960EB-D934-4BDB-872A-CE9BDD3E50A4}"/>
              </a:ext>
            </a:extLst>
          </p:cNvPr>
          <p:cNvSpPr txBox="1"/>
          <p:nvPr/>
        </p:nvSpPr>
        <p:spPr>
          <a:xfrm>
            <a:off x="5500731" y="1037246"/>
            <a:ext cx="7314517" cy="258532"/>
          </a:xfrm>
          <a:prstGeom prst="rect">
            <a:avLst/>
          </a:prstGeom>
          <a:noFill/>
        </p:spPr>
        <p:txBody>
          <a:bodyPr wrap="square" rtlCol="0">
            <a:spAutoFit/>
          </a:bodyPr>
          <a:lstStyle/>
          <a:p>
            <a:pPr>
              <a:lnSpc>
                <a:spcPct val="90000"/>
              </a:lnSpc>
            </a:pPr>
            <a:r>
              <a:rPr lang="en-US" sz="1200" b="1"/>
              <a:t>The Roman Empire and its impact on Britain</a:t>
            </a:r>
          </a:p>
        </p:txBody>
      </p:sp>
      <p:sp>
        <p:nvSpPr>
          <p:cNvPr id="95" name="TextBox 94">
            <a:extLst>
              <a:ext uri="{FF2B5EF4-FFF2-40B4-BE49-F238E27FC236}">
                <a16:creationId xmlns:a16="http://schemas.microsoft.com/office/drawing/2014/main" id="{ED2FEAC5-94B6-56A7-93A9-4D2989A57CF5}"/>
              </a:ext>
            </a:extLst>
          </p:cNvPr>
          <p:cNvSpPr txBox="1"/>
          <p:nvPr/>
        </p:nvSpPr>
        <p:spPr>
          <a:xfrm>
            <a:off x="7424905" y="8693264"/>
            <a:ext cx="689937" cy="415498"/>
          </a:xfrm>
          <a:prstGeom prst="rect">
            <a:avLst/>
          </a:prstGeom>
          <a:noFill/>
        </p:spPr>
        <p:txBody>
          <a:bodyPr wrap="square">
            <a:spAutoFit/>
          </a:bodyPr>
          <a:lstStyle/>
          <a:p>
            <a:r>
              <a:rPr lang="en-GB" sz="700" dirty="0"/>
              <a:t>Boudica rebellion</a:t>
            </a:r>
            <a:br>
              <a:rPr lang="en-GB" sz="700" dirty="0"/>
            </a:br>
            <a:r>
              <a:rPr lang="en-GB" sz="700" dirty="0"/>
              <a:t>60/61 AD</a:t>
            </a:r>
          </a:p>
        </p:txBody>
      </p:sp>
      <p:grpSp>
        <p:nvGrpSpPr>
          <p:cNvPr id="97" name="Group 96">
            <a:extLst>
              <a:ext uri="{FF2B5EF4-FFF2-40B4-BE49-F238E27FC236}">
                <a16:creationId xmlns:a16="http://schemas.microsoft.com/office/drawing/2014/main" id="{EFBA144C-8427-BAC8-0D0D-291FA5C98FD5}"/>
              </a:ext>
            </a:extLst>
          </p:cNvPr>
          <p:cNvGrpSpPr/>
          <p:nvPr/>
        </p:nvGrpSpPr>
        <p:grpSpPr>
          <a:xfrm>
            <a:off x="6506167" y="8218199"/>
            <a:ext cx="432636" cy="501858"/>
            <a:chOff x="1571549" y="2979857"/>
            <a:chExt cx="832059" cy="965189"/>
          </a:xfrm>
        </p:grpSpPr>
        <p:sp>
          <p:nvSpPr>
            <p:cNvPr id="100" name="Hexagon 99">
              <a:extLst>
                <a:ext uri="{FF2B5EF4-FFF2-40B4-BE49-F238E27FC236}">
                  <a16:creationId xmlns:a16="http://schemas.microsoft.com/office/drawing/2014/main" id="{2B3E0CA6-069F-B72C-AD4A-80391718B9D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01" name="Freeform: Shape 100">
              <a:extLst>
                <a:ext uri="{FF2B5EF4-FFF2-40B4-BE49-F238E27FC236}">
                  <a16:creationId xmlns:a16="http://schemas.microsoft.com/office/drawing/2014/main" id="{C1344391-E873-05FB-0BEC-4A8E54D76F2B}"/>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700"/>
            </a:p>
          </p:txBody>
        </p:sp>
      </p:grpSp>
      <p:sp>
        <p:nvSpPr>
          <p:cNvPr id="99" name="TextBox 98">
            <a:extLst>
              <a:ext uri="{FF2B5EF4-FFF2-40B4-BE49-F238E27FC236}">
                <a16:creationId xmlns:a16="http://schemas.microsoft.com/office/drawing/2014/main" id="{1C7DCE26-16E1-C0A7-91EF-31AD8EF5C307}"/>
              </a:ext>
            </a:extLst>
          </p:cNvPr>
          <p:cNvSpPr txBox="1"/>
          <p:nvPr/>
        </p:nvSpPr>
        <p:spPr>
          <a:xfrm>
            <a:off x="6390585" y="8705861"/>
            <a:ext cx="689937" cy="480131"/>
          </a:xfrm>
          <a:prstGeom prst="rect">
            <a:avLst/>
          </a:prstGeom>
          <a:noFill/>
        </p:spPr>
        <p:txBody>
          <a:bodyPr wrap="square">
            <a:spAutoFit/>
          </a:bodyPr>
          <a:lstStyle/>
          <a:p>
            <a:pPr algn="ctr">
              <a:lnSpc>
                <a:spcPct val="90000"/>
              </a:lnSpc>
            </a:pPr>
            <a:r>
              <a:rPr lang="en-US" sz="700" dirty="0"/>
              <a:t>Roman Invasion</a:t>
            </a:r>
            <a:br>
              <a:rPr lang="en-US" sz="700" dirty="0"/>
            </a:br>
            <a:r>
              <a:rPr lang="en-US" sz="700" dirty="0"/>
              <a:t>of Britain 54AD</a:t>
            </a:r>
          </a:p>
        </p:txBody>
      </p:sp>
      <p:grpSp>
        <p:nvGrpSpPr>
          <p:cNvPr id="103" name="Group 102">
            <a:extLst>
              <a:ext uri="{FF2B5EF4-FFF2-40B4-BE49-F238E27FC236}">
                <a16:creationId xmlns:a16="http://schemas.microsoft.com/office/drawing/2014/main" id="{C362ED94-B5BE-E5F7-51F6-7F518D0702DF}"/>
              </a:ext>
            </a:extLst>
          </p:cNvPr>
          <p:cNvGrpSpPr/>
          <p:nvPr/>
        </p:nvGrpSpPr>
        <p:grpSpPr>
          <a:xfrm>
            <a:off x="6084868" y="8208460"/>
            <a:ext cx="432636" cy="501858"/>
            <a:chOff x="1571549" y="2979857"/>
            <a:chExt cx="832059" cy="965189"/>
          </a:xfrm>
        </p:grpSpPr>
        <p:sp>
          <p:nvSpPr>
            <p:cNvPr id="106" name="Hexagon 105">
              <a:extLst>
                <a:ext uri="{FF2B5EF4-FFF2-40B4-BE49-F238E27FC236}">
                  <a16:creationId xmlns:a16="http://schemas.microsoft.com/office/drawing/2014/main" id="{27E0DBF2-72BC-0C66-75F5-12E3EB1D09C5}"/>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07" name="Freeform: Shape 106">
              <a:extLst>
                <a:ext uri="{FF2B5EF4-FFF2-40B4-BE49-F238E27FC236}">
                  <a16:creationId xmlns:a16="http://schemas.microsoft.com/office/drawing/2014/main" id="{B4E50F6B-7B3C-5749-8D32-6A8B122EF67E}"/>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700"/>
            </a:p>
          </p:txBody>
        </p:sp>
      </p:grpSp>
      <p:pic>
        <p:nvPicPr>
          <p:cNvPr id="104" name="Picture 103" descr="Shape&#10;&#10;Description automatically generated with low confidence">
            <a:extLst>
              <a:ext uri="{FF2B5EF4-FFF2-40B4-BE49-F238E27FC236}">
                <a16:creationId xmlns:a16="http://schemas.microsoft.com/office/drawing/2014/main" id="{F742AA06-A390-C747-B58D-6EAD61F02CB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86270" y="8324074"/>
            <a:ext cx="285262" cy="285262"/>
          </a:xfrm>
          <a:prstGeom prst="rect">
            <a:avLst/>
          </a:prstGeom>
        </p:spPr>
      </p:pic>
      <p:sp>
        <p:nvSpPr>
          <p:cNvPr id="105" name="TextBox 104">
            <a:extLst>
              <a:ext uri="{FF2B5EF4-FFF2-40B4-BE49-F238E27FC236}">
                <a16:creationId xmlns:a16="http://schemas.microsoft.com/office/drawing/2014/main" id="{7880AB60-E88A-6319-B727-AF37AC6D2718}"/>
              </a:ext>
            </a:extLst>
          </p:cNvPr>
          <p:cNvSpPr txBox="1"/>
          <p:nvPr/>
        </p:nvSpPr>
        <p:spPr>
          <a:xfrm>
            <a:off x="5969286" y="8696122"/>
            <a:ext cx="689937" cy="480131"/>
          </a:xfrm>
          <a:prstGeom prst="rect">
            <a:avLst/>
          </a:prstGeom>
          <a:noFill/>
        </p:spPr>
        <p:txBody>
          <a:bodyPr wrap="square">
            <a:spAutoFit/>
          </a:bodyPr>
          <a:lstStyle/>
          <a:p>
            <a:pPr algn="ctr">
              <a:lnSpc>
                <a:spcPct val="90000"/>
              </a:lnSpc>
            </a:pPr>
            <a:r>
              <a:rPr lang="en-US" sz="700" dirty="0"/>
              <a:t>Roman Invasion </a:t>
            </a:r>
            <a:br>
              <a:rPr lang="en-US" sz="700" dirty="0"/>
            </a:br>
            <a:r>
              <a:rPr lang="en-US" sz="700" dirty="0"/>
              <a:t>of Britain 55AD</a:t>
            </a:r>
          </a:p>
        </p:txBody>
      </p:sp>
      <p:grpSp>
        <p:nvGrpSpPr>
          <p:cNvPr id="115" name="Group 114">
            <a:extLst>
              <a:ext uri="{FF2B5EF4-FFF2-40B4-BE49-F238E27FC236}">
                <a16:creationId xmlns:a16="http://schemas.microsoft.com/office/drawing/2014/main" id="{8D175C90-1083-DC56-E2B7-B4AF3B8BF79C}"/>
              </a:ext>
            </a:extLst>
          </p:cNvPr>
          <p:cNvGrpSpPr/>
          <p:nvPr/>
        </p:nvGrpSpPr>
        <p:grpSpPr>
          <a:xfrm>
            <a:off x="37438" y="8389222"/>
            <a:ext cx="934216" cy="608083"/>
            <a:chOff x="9925898" y="8073771"/>
            <a:chExt cx="934216" cy="608083"/>
          </a:xfrm>
        </p:grpSpPr>
        <p:grpSp>
          <p:nvGrpSpPr>
            <p:cNvPr id="116" name="Group 115">
              <a:extLst>
                <a:ext uri="{FF2B5EF4-FFF2-40B4-BE49-F238E27FC236}">
                  <a16:creationId xmlns:a16="http://schemas.microsoft.com/office/drawing/2014/main" id="{5F2E7863-3E93-1858-141A-97F13C593A83}"/>
                </a:ext>
              </a:extLst>
            </p:cNvPr>
            <p:cNvGrpSpPr/>
            <p:nvPr/>
          </p:nvGrpSpPr>
          <p:grpSpPr>
            <a:xfrm>
              <a:off x="9925898" y="8073771"/>
              <a:ext cx="432636" cy="501858"/>
              <a:chOff x="1571549" y="2979857"/>
              <a:chExt cx="832059" cy="965189"/>
            </a:xfrm>
          </p:grpSpPr>
          <p:sp>
            <p:nvSpPr>
              <p:cNvPr id="121" name="Hexagon 120">
                <a:extLst>
                  <a:ext uri="{FF2B5EF4-FFF2-40B4-BE49-F238E27FC236}">
                    <a16:creationId xmlns:a16="http://schemas.microsoft.com/office/drawing/2014/main" id="{EA11A40E-3C05-BE3D-6B0C-88680AAD3C6B}"/>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Shape 121">
                <a:extLst>
                  <a:ext uri="{FF2B5EF4-FFF2-40B4-BE49-F238E27FC236}">
                    <a16:creationId xmlns:a16="http://schemas.microsoft.com/office/drawing/2014/main" id="{4DEB5687-C69C-A0ED-5F61-42E3A5ACE846}"/>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20" name="TextBox 119">
              <a:extLst>
                <a:ext uri="{FF2B5EF4-FFF2-40B4-BE49-F238E27FC236}">
                  <a16:creationId xmlns:a16="http://schemas.microsoft.com/office/drawing/2014/main" id="{E0A33A5E-C18D-7C00-1AAB-F6E687E271C8}"/>
                </a:ext>
              </a:extLst>
            </p:cNvPr>
            <p:cNvSpPr txBox="1"/>
            <p:nvPr/>
          </p:nvSpPr>
          <p:spPr>
            <a:xfrm>
              <a:off x="10170177" y="8367922"/>
              <a:ext cx="689937" cy="313932"/>
            </a:xfrm>
            <a:prstGeom prst="rect">
              <a:avLst/>
            </a:prstGeom>
            <a:noFill/>
          </p:spPr>
          <p:txBody>
            <a:bodyPr wrap="square">
              <a:spAutoFit/>
            </a:bodyPr>
            <a:lstStyle/>
            <a:p>
              <a:pPr algn="ctr">
                <a:lnSpc>
                  <a:spcPct val="90000"/>
                </a:lnSpc>
              </a:pPr>
              <a:r>
                <a:rPr lang="en-US" sz="800" dirty="0"/>
                <a:t>Rome founded</a:t>
              </a:r>
            </a:p>
          </p:txBody>
        </p:sp>
      </p:grpSp>
      <p:grpSp>
        <p:nvGrpSpPr>
          <p:cNvPr id="124" name="Group 123">
            <a:extLst>
              <a:ext uri="{FF2B5EF4-FFF2-40B4-BE49-F238E27FC236}">
                <a16:creationId xmlns:a16="http://schemas.microsoft.com/office/drawing/2014/main" id="{BCA8E8CF-D65C-75F1-03A3-0DD6D2618D21}"/>
              </a:ext>
            </a:extLst>
          </p:cNvPr>
          <p:cNvGrpSpPr/>
          <p:nvPr/>
        </p:nvGrpSpPr>
        <p:grpSpPr>
          <a:xfrm>
            <a:off x="7446500" y="8026432"/>
            <a:ext cx="432636" cy="501858"/>
            <a:chOff x="1571549" y="2979857"/>
            <a:chExt cx="832059" cy="965189"/>
          </a:xfrm>
        </p:grpSpPr>
        <p:sp>
          <p:nvSpPr>
            <p:cNvPr id="127" name="Hexagon 126">
              <a:extLst>
                <a:ext uri="{FF2B5EF4-FFF2-40B4-BE49-F238E27FC236}">
                  <a16:creationId xmlns:a16="http://schemas.microsoft.com/office/drawing/2014/main" id="{73B457C9-E9DB-6A70-D329-2F257D6CE8AF}"/>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49994A2C-5F2C-F80B-D9A2-F8E8E61F6CA1}"/>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29" name="TextBox 128">
            <a:extLst>
              <a:ext uri="{FF2B5EF4-FFF2-40B4-BE49-F238E27FC236}">
                <a16:creationId xmlns:a16="http://schemas.microsoft.com/office/drawing/2014/main" id="{CE58EEBB-A46B-4201-D17D-01DF82430BFC}"/>
              </a:ext>
            </a:extLst>
          </p:cNvPr>
          <p:cNvSpPr txBox="1"/>
          <p:nvPr/>
        </p:nvSpPr>
        <p:spPr>
          <a:xfrm>
            <a:off x="9779595" y="8734361"/>
            <a:ext cx="1472565" cy="307777"/>
          </a:xfrm>
          <a:prstGeom prst="rect">
            <a:avLst/>
          </a:prstGeom>
          <a:noFill/>
        </p:spPr>
        <p:txBody>
          <a:bodyPr wrap="square">
            <a:spAutoFit/>
          </a:bodyPr>
          <a:lstStyle/>
          <a:p>
            <a:r>
              <a:rPr lang="en-GB" sz="700"/>
              <a:t>410 AD Roman troops recalled to Rome to help fight</a:t>
            </a:r>
          </a:p>
        </p:txBody>
      </p:sp>
      <p:sp>
        <p:nvSpPr>
          <p:cNvPr id="137" name="TextBox 136">
            <a:extLst>
              <a:ext uri="{FF2B5EF4-FFF2-40B4-BE49-F238E27FC236}">
                <a16:creationId xmlns:a16="http://schemas.microsoft.com/office/drawing/2014/main" id="{FF153633-1DEB-F0A0-89E3-4F6E0E169705}"/>
              </a:ext>
            </a:extLst>
          </p:cNvPr>
          <p:cNvSpPr txBox="1"/>
          <p:nvPr/>
        </p:nvSpPr>
        <p:spPr>
          <a:xfrm>
            <a:off x="8141770" y="8731236"/>
            <a:ext cx="788579" cy="307777"/>
          </a:xfrm>
          <a:prstGeom prst="rect">
            <a:avLst/>
          </a:prstGeom>
          <a:noFill/>
        </p:spPr>
        <p:txBody>
          <a:bodyPr wrap="square">
            <a:spAutoFit/>
          </a:bodyPr>
          <a:lstStyle/>
          <a:p>
            <a:r>
              <a:rPr lang="en-GB" sz="700" dirty="0"/>
              <a:t>Hadrian’s Wall </a:t>
            </a:r>
          </a:p>
          <a:p>
            <a:r>
              <a:rPr lang="en-GB" sz="700" dirty="0"/>
              <a:t>120 AD</a:t>
            </a:r>
          </a:p>
        </p:txBody>
      </p:sp>
      <p:grpSp>
        <p:nvGrpSpPr>
          <p:cNvPr id="138" name="Group 137">
            <a:extLst>
              <a:ext uri="{FF2B5EF4-FFF2-40B4-BE49-F238E27FC236}">
                <a16:creationId xmlns:a16="http://schemas.microsoft.com/office/drawing/2014/main" id="{AE8C19E5-C429-5CE0-3A63-84BEB734C216}"/>
              </a:ext>
            </a:extLst>
          </p:cNvPr>
          <p:cNvGrpSpPr/>
          <p:nvPr/>
        </p:nvGrpSpPr>
        <p:grpSpPr>
          <a:xfrm>
            <a:off x="8181174" y="8018613"/>
            <a:ext cx="432636" cy="501858"/>
            <a:chOff x="1571549" y="2979857"/>
            <a:chExt cx="832059" cy="965189"/>
          </a:xfrm>
        </p:grpSpPr>
        <p:sp>
          <p:nvSpPr>
            <p:cNvPr id="139" name="Hexagon 138">
              <a:extLst>
                <a:ext uri="{FF2B5EF4-FFF2-40B4-BE49-F238E27FC236}">
                  <a16:creationId xmlns:a16="http://schemas.microsoft.com/office/drawing/2014/main" id="{807C0924-724E-5A56-E6FF-B789B357E112}"/>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Shape 139">
              <a:extLst>
                <a:ext uri="{FF2B5EF4-FFF2-40B4-BE49-F238E27FC236}">
                  <a16:creationId xmlns:a16="http://schemas.microsoft.com/office/drawing/2014/main" id="{C57717C4-3496-4A6A-CDD9-9D8AAC0D740C}"/>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41" name="Group 140">
            <a:extLst>
              <a:ext uri="{FF2B5EF4-FFF2-40B4-BE49-F238E27FC236}">
                <a16:creationId xmlns:a16="http://schemas.microsoft.com/office/drawing/2014/main" id="{8B527966-3B73-84E4-55FC-1F0B5BE5D3AE}"/>
              </a:ext>
            </a:extLst>
          </p:cNvPr>
          <p:cNvGrpSpPr/>
          <p:nvPr/>
        </p:nvGrpSpPr>
        <p:grpSpPr>
          <a:xfrm>
            <a:off x="9953311" y="8020490"/>
            <a:ext cx="432636" cy="501858"/>
            <a:chOff x="1571549" y="2979857"/>
            <a:chExt cx="832059" cy="965189"/>
          </a:xfrm>
        </p:grpSpPr>
        <p:sp>
          <p:nvSpPr>
            <p:cNvPr id="142" name="Hexagon 141">
              <a:extLst>
                <a:ext uri="{FF2B5EF4-FFF2-40B4-BE49-F238E27FC236}">
                  <a16:creationId xmlns:a16="http://schemas.microsoft.com/office/drawing/2014/main" id="{6626D137-C6B8-59C5-A3AD-018E6D4E8C75}"/>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Shape 144">
              <a:extLst>
                <a:ext uri="{FF2B5EF4-FFF2-40B4-BE49-F238E27FC236}">
                  <a16:creationId xmlns:a16="http://schemas.microsoft.com/office/drawing/2014/main" id="{97FA634E-CBB3-E911-BF4E-D50916291146}"/>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33" name="Picture 132" descr="Shape&#10;&#10;Description automatically generated with low confidence">
            <a:extLst>
              <a:ext uri="{FF2B5EF4-FFF2-40B4-BE49-F238E27FC236}">
                <a16:creationId xmlns:a16="http://schemas.microsoft.com/office/drawing/2014/main" id="{61939132-07D8-6216-BF7E-97F2D4FA26F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985050" y="8090847"/>
            <a:ext cx="376182" cy="376182"/>
          </a:xfrm>
          <a:prstGeom prst="rect">
            <a:avLst/>
          </a:prstGeom>
        </p:spPr>
      </p:pic>
      <p:pic>
        <p:nvPicPr>
          <p:cNvPr id="157" name="Picture 156" descr="Shape&#10;&#10;Description automatically generated with low confidence">
            <a:extLst>
              <a:ext uri="{FF2B5EF4-FFF2-40B4-BE49-F238E27FC236}">
                <a16:creationId xmlns:a16="http://schemas.microsoft.com/office/drawing/2014/main" id="{DC51551A-FFDD-299E-D440-3BC354C9115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495762" y="8109898"/>
            <a:ext cx="345576" cy="345576"/>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7577CF8D-3F32-9326-FFF3-033790F877C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36757" y="7998379"/>
            <a:ext cx="534204" cy="534204"/>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2C3A8AF1-7BAA-7BFD-4E0E-594D6510F8A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367" y="8441756"/>
            <a:ext cx="407494" cy="407494"/>
          </a:xfrm>
          <a:prstGeom prst="rect">
            <a:avLst/>
          </a:prstGeom>
        </p:spPr>
      </p:pic>
      <p:pic>
        <p:nvPicPr>
          <p:cNvPr id="191" name="Picture 190" descr="Shape&#10;&#10;Description automatically generated with low confidence">
            <a:extLst>
              <a:ext uri="{FF2B5EF4-FFF2-40B4-BE49-F238E27FC236}">
                <a16:creationId xmlns:a16="http://schemas.microsoft.com/office/drawing/2014/main" id="{FBBF6947-4CDD-9945-3925-52EE968DA91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16592" y="8319278"/>
            <a:ext cx="285262" cy="285262"/>
          </a:xfrm>
          <a:prstGeom prst="rect">
            <a:avLst/>
          </a:prstGeom>
        </p:spPr>
      </p:pic>
      <p:pic>
        <p:nvPicPr>
          <p:cNvPr id="201" name="Picture 200" descr="Shape&#10;&#10;Description automatically generated with low confidence">
            <a:extLst>
              <a:ext uri="{FF2B5EF4-FFF2-40B4-BE49-F238E27FC236}">
                <a16:creationId xmlns:a16="http://schemas.microsoft.com/office/drawing/2014/main" id="{69CA9D87-5BE3-651F-6343-97A831D1D35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20009" y="8321469"/>
            <a:ext cx="285262" cy="285262"/>
          </a:xfrm>
          <a:prstGeom prst="rect">
            <a:avLst/>
          </a:prstGeom>
        </p:spPr>
      </p:pic>
      <p:pic>
        <p:nvPicPr>
          <p:cNvPr id="8" name="Graphic 7" descr="Close with solid fill">
            <a:extLst>
              <a:ext uri="{FF2B5EF4-FFF2-40B4-BE49-F238E27FC236}">
                <a16:creationId xmlns:a16="http://schemas.microsoft.com/office/drawing/2014/main" id="{C5E7D37D-4C2F-591A-78B1-07F0DA96D6DA}"/>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652733" y="8336347"/>
            <a:ext cx="277932" cy="277932"/>
          </a:xfrm>
          <a:prstGeom prst="rect">
            <a:avLst/>
          </a:prstGeom>
        </p:spPr>
      </p:pic>
      <p:sp>
        <p:nvSpPr>
          <p:cNvPr id="11" name="Graphic 9" descr="Checkmark with solid fill">
            <a:extLst>
              <a:ext uri="{FF2B5EF4-FFF2-40B4-BE49-F238E27FC236}">
                <a16:creationId xmlns:a16="http://schemas.microsoft.com/office/drawing/2014/main" id="{160B8678-727B-2298-9B33-AB7134EA6E17}"/>
              </a:ext>
            </a:extLst>
          </p:cNvPr>
          <p:cNvSpPr/>
          <p:nvPr/>
        </p:nvSpPr>
        <p:spPr>
          <a:xfrm>
            <a:off x="7036242" y="8442681"/>
            <a:ext cx="267509" cy="187893"/>
          </a:xfrm>
          <a:custGeom>
            <a:avLst/>
            <a:gdLst>
              <a:gd name="connsiteX0" fmla="*/ 244059 w 267509"/>
              <a:gd name="connsiteY0" fmla="*/ 0 h 187893"/>
              <a:gd name="connsiteX1" fmla="*/ 95829 w 267509"/>
              <a:gd name="connsiteY1" fmla="*/ 140124 h 187893"/>
              <a:gd name="connsiteX2" fmla="*/ 24609 w 267509"/>
              <a:gd name="connsiteY2" fmla="*/ 67167 h 187893"/>
              <a:gd name="connsiteX3" fmla="*/ 0 w 267509"/>
              <a:gd name="connsiteY3" fmla="*/ 90617 h 187893"/>
              <a:gd name="connsiteX4" fmla="*/ 94671 w 267509"/>
              <a:gd name="connsiteY4" fmla="*/ 187894 h 187893"/>
              <a:gd name="connsiteX5" fmla="*/ 119569 w 267509"/>
              <a:gd name="connsiteY5" fmla="*/ 164733 h 187893"/>
              <a:gd name="connsiteX6" fmla="*/ 267510 w 267509"/>
              <a:gd name="connsiteY6" fmla="*/ 24319 h 18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09" h="187893">
                <a:moveTo>
                  <a:pt x="244059" y="0"/>
                </a:moveTo>
                <a:lnTo>
                  <a:pt x="95829" y="140124"/>
                </a:lnTo>
                <a:lnTo>
                  <a:pt x="24609" y="67167"/>
                </a:lnTo>
                <a:lnTo>
                  <a:pt x="0" y="90617"/>
                </a:lnTo>
                <a:lnTo>
                  <a:pt x="94671" y="187894"/>
                </a:lnTo>
                <a:lnTo>
                  <a:pt x="119569" y="164733"/>
                </a:lnTo>
                <a:lnTo>
                  <a:pt x="267510" y="24319"/>
                </a:lnTo>
                <a:close/>
              </a:path>
            </a:pathLst>
          </a:custGeom>
          <a:solidFill>
            <a:srgbClr val="000000"/>
          </a:solidFill>
          <a:ln w="2877" cap="flat">
            <a:noFill/>
            <a:prstDash val="solid"/>
            <a:miter/>
          </a:ln>
        </p:spPr>
        <p:txBody>
          <a:bodyPr rtlCol="0" anchor="ctr"/>
          <a:lstStyle/>
          <a:p>
            <a:endParaRPr lang="en-GB"/>
          </a:p>
        </p:txBody>
      </p:sp>
      <p:pic>
        <p:nvPicPr>
          <p:cNvPr id="203" name="Graphic 202" descr="Close with solid fill">
            <a:extLst>
              <a:ext uri="{FF2B5EF4-FFF2-40B4-BE49-F238E27FC236}">
                <a16:creationId xmlns:a16="http://schemas.microsoft.com/office/drawing/2014/main" id="{1C540928-F77C-E254-09F3-2713C83EA71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241751" y="8334569"/>
            <a:ext cx="277932" cy="277932"/>
          </a:xfrm>
          <a:prstGeom prst="rect">
            <a:avLst/>
          </a:prstGeom>
        </p:spPr>
      </p:pic>
      <p:sp>
        <p:nvSpPr>
          <p:cNvPr id="205" name="TextBox 204">
            <a:extLst>
              <a:ext uri="{FF2B5EF4-FFF2-40B4-BE49-F238E27FC236}">
                <a16:creationId xmlns:a16="http://schemas.microsoft.com/office/drawing/2014/main" id="{3DFF5B0F-27B0-2955-822A-438D429A7D92}"/>
              </a:ext>
            </a:extLst>
          </p:cNvPr>
          <p:cNvSpPr txBox="1"/>
          <p:nvPr/>
        </p:nvSpPr>
        <p:spPr>
          <a:xfrm>
            <a:off x="6092791" y="8208072"/>
            <a:ext cx="409195" cy="189283"/>
          </a:xfrm>
          <a:prstGeom prst="rect">
            <a:avLst/>
          </a:prstGeom>
          <a:noFill/>
        </p:spPr>
        <p:txBody>
          <a:bodyPr wrap="square">
            <a:spAutoFit/>
          </a:bodyPr>
          <a:lstStyle/>
          <a:p>
            <a:pPr algn="ctr">
              <a:lnSpc>
                <a:spcPct val="90000"/>
              </a:lnSpc>
            </a:pPr>
            <a:r>
              <a:rPr lang="en-US" sz="700" dirty="0">
                <a:latin typeface="Times New Roman" panose="02020603050405020304" pitchFamily="18" charset="0"/>
                <a:cs typeface="Times New Roman" panose="02020603050405020304" pitchFamily="18" charset="0"/>
              </a:rPr>
              <a:t>I</a:t>
            </a:r>
          </a:p>
        </p:txBody>
      </p:sp>
      <p:sp>
        <p:nvSpPr>
          <p:cNvPr id="206" name="TextBox 205">
            <a:extLst>
              <a:ext uri="{FF2B5EF4-FFF2-40B4-BE49-F238E27FC236}">
                <a16:creationId xmlns:a16="http://schemas.microsoft.com/office/drawing/2014/main" id="{912B8FAE-0BB2-5636-38CC-407AF940E111}"/>
              </a:ext>
            </a:extLst>
          </p:cNvPr>
          <p:cNvSpPr txBox="1"/>
          <p:nvPr/>
        </p:nvSpPr>
        <p:spPr>
          <a:xfrm>
            <a:off x="6516866" y="8208782"/>
            <a:ext cx="409195" cy="189283"/>
          </a:xfrm>
          <a:prstGeom prst="rect">
            <a:avLst/>
          </a:prstGeom>
          <a:noFill/>
        </p:spPr>
        <p:txBody>
          <a:bodyPr wrap="square">
            <a:spAutoFit/>
          </a:bodyPr>
          <a:lstStyle/>
          <a:p>
            <a:pPr algn="ctr">
              <a:lnSpc>
                <a:spcPct val="90000"/>
              </a:lnSpc>
            </a:pPr>
            <a:r>
              <a:rPr lang="en-US" sz="700" dirty="0">
                <a:latin typeface="Times New Roman" panose="02020603050405020304" pitchFamily="18" charset="0"/>
                <a:cs typeface="Times New Roman" panose="02020603050405020304" pitchFamily="18" charset="0"/>
              </a:rPr>
              <a:t>II</a:t>
            </a:r>
          </a:p>
        </p:txBody>
      </p:sp>
      <p:sp>
        <p:nvSpPr>
          <p:cNvPr id="209" name="TextBox 208">
            <a:extLst>
              <a:ext uri="{FF2B5EF4-FFF2-40B4-BE49-F238E27FC236}">
                <a16:creationId xmlns:a16="http://schemas.microsoft.com/office/drawing/2014/main" id="{0ADCB222-421C-A468-6762-4256E29AEAC0}"/>
              </a:ext>
            </a:extLst>
          </p:cNvPr>
          <p:cNvSpPr txBox="1"/>
          <p:nvPr/>
        </p:nvSpPr>
        <p:spPr>
          <a:xfrm>
            <a:off x="6944664" y="8208072"/>
            <a:ext cx="409195" cy="189283"/>
          </a:xfrm>
          <a:prstGeom prst="rect">
            <a:avLst/>
          </a:prstGeom>
          <a:noFill/>
        </p:spPr>
        <p:txBody>
          <a:bodyPr wrap="square">
            <a:spAutoFit/>
          </a:bodyPr>
          <a:lstStyle/>
          <a:p>
            <a:pPr algn="ctr">
              <a:lnSpc>
                <a:spcPct val="90000"/>
              </a:lnSpc>
            </a:pPr>
            <a:r>
              <a:rPr lang="en-US" sz="700" dirty="0">
                <a:latin typeface="Times New Roman" panose="02020603050405020304" pitchFamily="18" charset="0"/>
                <a:cs typeface="Times New Roman" panose="02020603050405020304" pitchFamily="18" charset="0"/>
              </a:rPr>
              <a:t>III</a:t>
            </a:r>
          </a:p>
        </p:txBody>
      </p:sp>
    </p:spTree>
    <p:extLst>
      <p:ext uri="{BB962C8B-B14F-4D97-AF65-F5344CB8AC3E}">
        <p14:creationId xmlns:p14="http://schemas.microsoft.com/office/powerpoint/2010/main" val="5207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ctangle 672">
            <a:extLst>
              <a:ext uri="{FF2B5EF4-FFF2-40B4-BE49-F238E27FC236}">
                <a16:creationId xmlns:a16="http://schemas.microsoft.com/office/drawing/2014/main" id="{E5448EC4-0D6D-4183-B318-B4315B62DFFB}"/>
              </a:ext>
            </a:extLst>
          </p:cNvPr>
          <p:cNvSpPr/>
          <p:nvPr/>
        </p:nvSpPr>
        <p:spPr>
          <a:xfrm>
            <a:off x="4343478" y="2379750"/>
            <a:ext cx="8427838" cy="21038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grpSp>
        <p:nvGrpSpPr>
          <p:cNvPr id="190" name="Group 189">
            <a:extLst>
              <a:ext uri="{FF2B5EF4-FFF2-40B4-BE49-F238E27FC236}">
                <a16:creationId xmlns:a16="http://schemas.microsoft.com/office/drawing/2014/main" id="{F3A9CDB6-0C19-4BD4-A189-242647938EF1}"/>
              </a:ext>
            </a:extLst>
          </p:cNvPr>
          <p:cNvGrpSpPr/>
          <p:nvPr/>
        </p:nvGrpSpPr>
        <p:grpSpPr>
          <a:xfrm>
            <a:off x="4363336" y="-1314"/>
            <a:ext cx="1047749" cy="1215388"/>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sp>
        <p:nvSpPr>
          <p:cNvPr id="567" name="TextBox 566">
            <a:extLst>
              <a:ext uri="{FF2B5EF4-FFF2-40B4-BE49-F238E27FC236}">
                <a16:creationId xmlns:a16="http://schemas.microsoft.com/office/drawing/2014/main" id="{49019A46-F5A5-4105-8C22-25999B51F0F4}"/>
              </a:ext>
            </a:extLst>
          </p:cNvPr>
          <p:cNvSpPr txBox="1"/>
          <p:nvPr/>
        </p:nvSpPr>
        <p:spPr>
          <a:xfrm>
            <a:off x="5458871" y="13079"/>
            <a:ext cx="7314517" cy="1200329"/>
          </a:xfrm>
          <a:prstGeom prst="rect">
            <a:avLst/>
          </a:prstGeom>
          <a:noFill/>
        </p:spPr>
        <p:txBody>
          <a:bodyPr wrap="square" rtlCol="0">
            <a:spAutoFit/>
          </a:bodyPr>
          <a:lstStyle/>
          <a:p>
            <a:pPr>
              <a:lnSpc>
                <a:spcPct val="90000"/>
              </a:lnSpc>
            </a:pPr>
            <a:r>
              <a:rPr lang="en-GB" sz="4000" b="1"/>
              <a:t>Local Study: Do all roads lead to St Albans?</a:t>
            </a:r>
            <a:endParaRPr lang="en-GB" sz="400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080919" cy="1200329"/>
          </a:xfrm>
          <a:prstGeom prst="rect">
            <a:avLst/>
          </a:prstGeom>
          <a:noFill/>
        </p:spPr>
        <p:txBody>
          <a:bodyPr wrap="square" rtlCol="0">
            <a:spAutoFit/>
          </a:bodyPr>
          <a:lstStyle/>
          <a:p>
            <a:pPr marL="171450" indent="-171450">
              <a:buFont typeface="Arial" panose="020B0604020202020204" pitchFamily="34" charset="0"/>
              <a:buChar char="•"/>
            </a:pPr>
            <a:r>
              <a:rPr lang="en-US" sz="1200"/>
              <a:t>Where was Verulamium?</a:t>
            </a:r>
          </a:p>
          <a:p>
            <a:pPr marL="171450" indent="-171450">
              <a:buFont typeface="Arial" panose="020B0604020202020204" pitchFamily="34" charset="0"/>
              <a:buChar char="•"/>
            </a:pPr>
            <a:r>
              <a:rPr lang="en-US" sz="1200"/>
              <a:t>Why did the Romans build roads?</a:t>
            </a:r>
          </a:p>
          <a:p>
            <a:pPr marL="171450" indent="-171450">
              <a:buFont typeface="Arial" panose="020B0604020202020204" pitchFamily="34" charset="0"/>
              <a:buChar char="•"/>
            </a:pPr>
            <a:r>
              <a:rPr lang="en-US" sz="1200"/>
              <a:t>What were houses like in Roman Britain?</a:t>
            </a:r>
          </a:p>
          <a:p>
            <a:pPr marL="171450" indent="-171450">
              <a:buFont typeface="Arial" panose="020B0604020202020204" pitchFamily="34" charset="0"/>
              <a:buChar char="•"/>
            </a:pPr>
            <a:r>
              <a:rPr lang="en-US" sz="1200"/>
              <a:t>What can archaeological sites tell us about Roman Britain?</a:t>
            </a:r>
          </a:p>
          <a:p>
            <a:pPr marL="171450" indent="-171450">
              <a:buFont typeface="Arial" panose="020B0604020202020204" pitchFamily="34" charset="0"/>
              <a:buChar char="•"/>
            </a:pPr>
            <a:r>
              <a:rPr lang="en-US" sz="1200"/>
              <a:t>What do we know about Roman culture from Verulamium? </a:t>
            </a:r>
          </a:p>
          <a:p>
            <a:pPr marL="171450" indent="-171450">
              <a:buFont typeface="Arial" panose="020B0604020202020204" pitchFamily="34" charset="0"/>
              <a:buChar char="•"/>
            </a:pPr>
            <a:r>
              <a:rPr lang="en-US" sz="1200"/>
              <a:t>What lasting impact did the Romans leave in St Albans?</a:t>
            </a:r>
          </a:p>
        </p:txBody>
      </p:sp>
      <p:sp>
        <p:nvSpPr>
          <p:cNvPr id="647" name="TextBox 646">
            <a:extLst>
              <a:ext uri="{FF2B5EF4-FFF2-40B4-BE49-F238E27FC236}">
                <a16:creationId xmlns:a16="http://schemas.microsoft.com/office/drawing/2014/main" id="{3567FFCB-F7AD-495C-BDA2-C4A109E4A211}"/>
              </a:ext>
            </a:extLst>
          </p:cNvPr>
          <p:cNvSpPr txBox="1"/>
          <p:nvPr/>
        </p:nvSpPr>
        <p:spPr>
          <a:xfrm>
            <a:off x="4500746" y="2623441"/>
            <a:ext cx="8245700" cy="1938992"/>
          </a:xfrm>
          <a:prstGeom prst="rect">
            <a:avLst/>
          </a:prstGeom>
          <a:noFill/>
        </p:spPr>
        <p:txBody>
          <a:bodyPr wrap="square" rtlCol="0">
            <a:spAutoFit/>
          </a:bodyPr>
          <a:lstStyle/>
          <a:p>
            <a:pPr marL="171450" indent="-171450">
              <a:buFont typeface="Arial" panose="020B0604020202020204" pitchFamily="34" charset="0"/>
              <a:buChar char="•"/>
            </a:pPr>
            <a:r>
              <a:rPr lang="en-US" sz="1200" dirty="0"/>
              <a:t>Verulamium was a Roman town built across the River Ver from what is now St. Albans, Hertfordshire, England. It was ransacked by Boudica in 60/61AD. </a:t>
            </a:r>
          </a:p>
          <a:p>
            <a:pPr marL="171450" indent="-171450">
              <a:buFont typeface="Arial" panose="020B0604020202020204" pitchFamily="34" charset="0"/>
              <a:buChar char="•"/>
            </a:pPr>
            <a:r>
              <a:rPr lang="en-US" sz="1200" dirty="0"/>
              <a:t>Romans invested a lot in the construction of roads as they helped with: </a:t>
            </a:r>
            <a:r>
              <a:rPr lang="en-GB" sz="1200" dirty="0"/>
              <a:t>defence</a:t>
            </a:r>
            <a:r>
              <a:rPr lang="en-US" sz="1200" dirty="0"/>
              <a:t> and attack, navigation, communication, trade and transporting supplies. Many roads led through Verulamium making it an important town. (Watling Street)</a:t>
            </a:r>
          </a:p>
          <a:p>
            <a:pPr marL="171450" indent="-171450">
              <a:buFont typeface="Arial" panose="020B0604020202020204" pitchFamily="34" charset="0"/>
              <a:buChar char="•"/>
            </a:pPr>
            <a:r>
              <a:rPr lang="en-US" sz="1200" dirty="0"/>
              <a:t>Among the ruins of Verulamium are the forum, a theatre, a market hall, two triumphal arches, fragments of the town wall, and many well-appointed houses (Villa, Insulae, Domus) with fine mosaics, wall paintings and a hypocaust. Archeologists and historians use these as clues about life in Roman times.</a:t>
            </a:r>
          </a:p>
          <a:p>
            <a:pPr marL="171450" indent="-171450">
              <a:buFont typeface="Arial" panose="020B0604020202020204" pitchFamily="34" charset="0"/>
              <a:buChar char="•"/>
            </a:pPr>
            <a:r>
              <a:rPr lang="en-US" sz="1200" dirty="0"/>
              <a:t>The Romans left in AD410 and behind them a legacy including roads and buildings, lifestyle,</a:t>
            </a:r>
            <a:br>
              <a:rPr lang="en-US" sz="1200" dirty="0"/>
            </a:br>
            <a:r>
              <a:rPr lang="en-US" sz="1200" dirty="0"/>
              <a:t> language, numbers and religion. </a:t>
            </a:r>
          </a:p>
          <a:p>
            <a:pPr marL="171450" indent="-171450">
              <a:buFont typeface="Arial" panose="020B0604020202020204" pitchFamily="34" charset="0"/>
              <a:buChar char="•"/>
            </a:pPr>
            <a:endParaRPr lang="en-GB" sz="1200" dirty="0"/>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892552"/>
          </a:xfrm>
          <a:prstGeom prst="rect">
            <a:avLst/>
          </a:prstGeom>
          <a:noFill/>
        </p:spPr>
        <p:txBody>
          <a:bodyPr wrap="square" rtlCol="0">
            <a:spAutoFit/>
          </a:bodyPr>
          <a:lstStyle/>
          <a:p>
            <a:r>
              <a:rPr lang="en-GB" sz="1600" b="1" dirty="0"/>
              <a:t>Key vocabulary: </a:t>
            </a:r>
          </a:p>
          <a:p>
            <a:r>
              <a:rPr lang="en-GB" sz="1200" dirty="0">
                <a:latin typeface="Calibri" panose="020F0502020204030204" pitchFamily="34" charset="0"/>
                <a:ea typeface="Calibri" panose="020F0502020204030204" pitchFamily="34" charset="0"/>
                <a:cs typeface="Times New Roman" panose="02020603050405020304" pitchFamily="18" charset="0"/>
              </a:rPr>
              <a:t>Archaeologist, historian, ransacking, rebellion, excavating, historical remains, wall, arches, mosaics, hypocaust, coins, fort, villa, insulae, domus, legacy, peasant, </a:t>
            </a:r>
            <a:endParaRPr lang="en-GB" sz="1200" dirty="0">
              <a:highlight>
                <a:srgbClr val="FFFF00"/>
              </a:highlight>
            </a:endParaRPr>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567306"/>
          </a:xfrm>
          <a:prstGeom prst="rect">
            <a:avLst/>
          </a:prstGeom>
          <a:noFill/>
        </p:spPr>
        <p:txBody>
          <a:bodyPr wrap="square" rtlCol="0">
            <a:spAutoFit/>
          </a:bodyPr>
          <a:lstStyle/>
          <a:p>
            <a:endParaRPr lang="en-GB" sz="1600" b="1" dirty="0"/>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r>
              <a:rPr lang="en-US" sz="1400" dirty="0"/>
              <a:t>Theatre, Mosaics</a:t>
            </a:r>
          </a:p>
          <a:p>
            <a:pPr marL="171450" indent="-171450">
              <a:lnSpc>
                <a:spcPct val="150000"/>
              </a:lnSpc>
              <a:buFont typeface="Arial" panose="020B0604020202020204" pitchFamily="34" charset="0"/>
              <a:buChar char="•"/>
            </a:pPr>
            <a:r>
              <a:rPr lang="en-US" sz="1400" dirty="0"/>
              <a:t>Houses, walled cities</a:t>
            </a:r>
          </a:p>
          <a:p>
            <a:pPr marL="171450" indent="-171450">
              <a:lnSpc>
                <a:spcPct val="150000"/>
              </a:lnSpc>
              <a:buFont typeface="Arial" panose="020B0604020202020204" pitchFamily="34" charset="0"/>
              <a:buChar char="•"/>
            </a:pPr>
            <a:r>
              <a:rPr lang="en-US" sz="1400" dirty="0"/>
              <a:t>Roads, aqueducts, hypocaust </a:t>
            </a:r>
          </a:p>
          <a:p>
            <a:pPr marL="171450" indent="-171450">
              <a:lnSpc>
                <a:spcPct val="150000"/>
              </a:lnSpc>
              <a:buFont typeface="Arial" panose="020B0604020202020204" pitchFamily="34" charset="0"/>
              <a:buChar char="•"/>
            </a:pPr>
            <a:r>
              <a:rPr lang="en-US" sz="1400" dirty="0"/>
              <a:t>The introduction of Christianity</a:t>
            </a:r>
          </a:p>
          <a:p>
            <a:pPr marL="171450" indent="-171450">
              <a:lnSpc>
                <a:spcPct val="150000"/>
              </a:lnSpc>
              <a:buFont typeface="Arial" panose="020B0604020202020204" pitchFamily="34" charset="0"/>
              <a:buChar char="•"/>
            </a:pPr>
            <a:endParaRPr lang="en-US" sz="1400" dirty="0"/>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4611674"/>
            <a:ext cx="6735195" cy="26200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6" name="TextBox 685">
            <a:extLst>
              <a:ext uri="{FF2B5EF4-FFF2-40B4-BE49-F238E27FC236}">
                <a16:creationId xmlns:a16="http://schemas.microsoft.com/office/drawing/2014/main" id="{17498A49-2AFA-4A75-B6AE-3112351CBCC7}"/>
              </a:ext>
            </a:extLst>
          </p:cNvPr>
          <p:cNvSpPr txBox="1"/>
          <p:nvPr/>
        </p:nvSpPr>
        <p:spPr>
          <a:xfrm>
            <a:off x="4380695" y="4932288"/>
            <a:ext cx="5215781" cy="2308324"/>
          </a:xfrm>
          <a:prstGeom prst="rect">
            <a:avLst/>
          </a:prstGeom>
          <a:noFill/>
        </p:spPr>
        <p:txBody>
          <a:bodyPr wrap="square" rtlCol="0">
            <a:spAutoFit/>
          </a:bodyPr>
          <a:lstStyle/>
          <a:p>
            <a:r>
              <a:rPr lang="en-GB" sz="1200" b="1" i="1" dirty="0"/>
              <a:t>A visit to Verulamium Museum/Park/Theatre is </a:t>
            </a:r>
            <a:r>
              <a:rPr lang="en-GB" sz="1200" b="1" i="1" u="sng" dirty="0"/>
              <a:t>essential</a:t>
            </a:r>
            <a:r>
              <a:rPr lang="en-GB" sz="1200" b="1" i="1" dirty="0"/>
              <a:t> for this unit</a:t>
            </a:r>
            <a:r>
              <a:rPr lang="en-GB" sz="1200" dirty="0"/>
              <a:t>. This could be combined with a visit to St Alban’s Cathedral who offer sessions on Roman life and the story of St Alban.</a:t>
            </a:r>
          </a:p>
          <a:p>
            <a:r>
              <a:rPr lang="en-GB" sz="1200" dirty="0"/>
              <a:t>KS2history.com Romans Unit (Purchased and on server) whilst it is good to </a:t>
            </a:r>
            <a:br>
              <a:rPr lang="en-GB" sz="1200" dirty="0"/>
            </a:br>
            <a:r>
              <a:rPr lang="en-GB" sz="1200" dirty="0"/>
              <a:t>recap previous learning, don’t repeat the previous sequence.</a:t>
            </a:r>
          </a:p>
          <a:p>
            <a:r>
              <a:rPr lang="en-GB" sz="1200" dirty="0"/>
              <a:t>AG has a number of photos from Verulamium, the theatre and the hypocaust that could support learning.  </a:t>
            </a:r>
            <a:r>
              <a:rPr lang="en-GB" sz="1200" dirty="0">
                <a:hlinkClick r:id="rId3"/>
              </a:rPr>
              <a:t>https://www.stalbansmuseums.org.uk/learn/timeline-romans-st-albans</a:t>
            </a:r>
            <a:r>
              <a:rPr lang="en-GB" sz="1200" dirty="0"/>
              <a:t> </a:t>
            </a:r>
          </a:p>
          <a:p>
            <a:r>
              <a:rPr lang="en-GB" sz="1200" dirty="0">
                <a:hlinkClick r:id="rId4"/>
              </a:rPr>
              <a:t>https://www.bbc.co.uk/bitesize/topics/zqtf34j</a:t>
            </a:r>
            <a:endParaRPr lang="en-GB" sz="1200" dirty="0"/>
          </a:p>
          <a:p>
            <a:r>
              <a:rPr lang="en-GB" sz="1200" dirty="0">
                <a:hlinkClick r:id="rId5"/>
              </a:rPr>
              <a:t>https://www.gorhamburyestate.co.uk/The-Roman-Theatre</a:t>
            </a:r>
            <a:r>
              <a:rPr lang="en-GB" sz="1200" dirty="0"/>
              <a:t> </a:t>
            </a:r>
          </a:p>
          <a:p>
            <a:r>
              <a:rPr lang="en-GB" sz="1200" dirty="0">
                <a:hlinkClick r:id="rId6"/>
              </a:rPr>
              <a:t>https://www.stalbanshistory.org/category/archaeology/the-roman-city-of-verulamium</a:t>
            </a:r>
            <a:r>
              <a:rPr lang="en-GB" sz="1200" dirty="0"/>
              <a:t> </a:t>
            </a:r>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08" name="Hexagon 207">
            <a:extLst>
              <a:ext uri="{FF2B5EF4-FFF2-40B4-BE49-F238E27FC236}">
                <a16:creationId xmlns:a16="http://schemas.microsoft.com/office/drawing/2014/main" id="{6D77DC18-E8A6-4BF8-A7ED-BE854AB71E04}"/>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2" name="Picture 21">
            <a:extLst>
              <a:ext uri="{FF2B5EF4-FFF2-40B4-BE49-F238E27FC236}">
                <a16:creationId xmlns:a16="http://schemas.microsoft.com/office/drawing/2014/main" id="{301410D3-133E-4A2D-9B03-F3DB9127F27E}"/>
              </a:ext>
            </a:extLst>
          </p:cNvPr>
          <p:cNvPicPr>
            <a:picLocks noChangeAspect="1"/>
          </p:cNvPicPr>
          <p:nvPr/>
        </p:nvPicPr>
        <p:blipFill rotWithShape="1">
          <a:blip r:embed="rId12">
            <a:clrChange>
              <a:clrFrom>
                <a:srgbClr val="FFFFFF"/>
              </a:clrFrom>
              <a:clrTo>
                <a:srgbClr val="FFFFFF">
                  <a:alpha val="0"/>
                </a:srgbClr>
              </a:clrTo>
            </a:clrChange>
          </a:blip>
          <a:srcRect l="40050" t="3549" r="14956" b="3363"/>
          <a:stretch/>
        </p:blipFill>
        <p:spPr>
          <a:xfrm>
            <a:off x="9378888" y="3768303"/>
            <a:ext cx="3446888" cy="4011370"/>
          </a:xfrm>
          <a:prstGeom prst="rect">
            <a:avLst/>
          </a:prstGeom>
        </p:spPr>
      </p:pic>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6" y="1609956"/>
            <a:ext cx="8245700" cy="646331"/>
          </a:xfrm>
          <a:prstGeom prst="rect">
            <a:avLst/>
          </a:prstGeom>
          <a:noFill/>
        </p:spPr>
        <p:txBody>
          <a:bodyPr wrap="square" rtlCol="0">
            <a:spAutoFit/>
          </a:bodyPr>
          <a:lstStyle/>
          <a:p>
            <a:r>
              <a:rPr lang="en-US" sz="1200" dirty="0"/>
              <a:t>Children have learnt about the Roman Empire, its spread and arrival/departure in Britain during the previous unit. In earlier teaching they have learnt about clothing and archeological sites from Stone Age to Iron Age (and compared this to another civilization – Ancient Egypt). They have seen the impact of the Roman Empire but may be unaware of its origins. </a:t>
            </a:r>
            <a:endParaRPr lang="en-GB" sz="1200" dirty="0"/>
          </a:p>
        </p:txBody>
      </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this unit:</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299218" y="4601470"/>
            <a:ext cx="3308619" cy="338554"/>
          </a:xfrm>
          <a:prstGeom prst="rect">
            <a:avLst/>
          </a:prstGeom>
          <a:noFill/>
        </p:spPr>
        <p:txBody>
          <a:bodyPr wrap="square">
            <a:spAutoFit/>
          </a:bodyPr>
          <a:lstStyle/>
          <a:p>
            <a:r>
              <a:rPr lang="en-GB" sz="1600" b="1"/>
              <a:t>Sources (including visits):</a:t>
            </a:r>
          </a:p>
        </p:txBody>
      </p:sp>
      <p:grpSp>
        <p:nvGrpSpPr>
          <p:cNvPr id="2" name="Group 1">
            <a:extLst>
              <a:ext uri="{FF2B5EF4-FFF2-40B4-BE49-F238E27FC236}">
                <a16:creationId xmlns:a16="http://schemas.microsoft.com/office/drawing/2014/main" id="{3CAA5E21-A117-4A09-B130-815BACADB06D}"/>
              </a:ext>
            </a:extLst>
          </p:cNvPr>
          <p:cNvGrpSpPr/>
          <p:nvPr/>
        </p:nvGrpSpPr>
        <p:grpSpPr>
          <a:xfrm>
            <a:off x="4377559" y="195025"/>
            <a:ext cx="1084376" cy="895664"/>
            <a:chOff x="8115931" y="3662835"/>
            <a:chExt cx="1215254" cy="1003766"/>
          </a:xfrm>
        </p:grpSpPr>
        <p:pic>
          <p:nvPicPr>
            <p:cNvPr id="120" name="Graphic 119" descr="Magnifying glass with solid fill">
              <a:extLst>
                <a:ext uri="{FF2B5EF4-FFF2-40B4-BE49-F238E27FC236}">
                  <a16:creationId xmlns:a16="http://schemas.microsoft.com/office/drawing/2014/main" id="{AEBD773B-45D0-491B-A571-8CC0AD586C1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4225744">
              <a:off x="8115931" y="3662835"/>
              <a:ext cx="511257" cy="511257"/>
            </a:xfrm>
            <a:prstGeom prst="rect">
              <a:avLst/>
            </a:prstGeom>
          </p:spPr>
        </p:pic>
        <p:pic>
          <p:nvPicPr>
            <p:cNvPr id="121" name="Picture 120" descr="Shape&#10;&#10;Description automatically generated with low confidence">
              <a:extLst>
                <a:ext uri="{FF2B5EF4-FFF2-40B4-BE49-F238E27FC236}">
                  <a16:creationId xmlns:a16="http://schemas.microsoft.com/office/drawing/2014/main" id="{2E0C62C2-7416-4F85-B2C0-CCF77C797A3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99412" y="3734828"/>
              <a:ext cx="931773" cy="931773"/>
            </a:xfrm>
            <a:prstGeom prst="rect">
              <a:avLst/>
            </a:prstGeom>
          </p:spPr>
        </p:pic>
      </p:grpSp>
      <p:sp>
        <p:nvSpPr>
          <p:cNvPr id="126" name="Rectangle 125">
            <a:extLst>
              <a:ext uri="{FF2B5EF4-FFF2-40B4-BE49-F238E27FC236}">
                <a16:creationId xmlns:a16="http://schemas.microsoft.com/office/drawing/2014/main" id="{3A6DBBC8-6433-403D-90CA-0E09B7B5126F}"/>
              </a:ext>
            </a:extLst>
          </p:cNvPr>
          <p:cNvSpPr/>
          <p:nvPr/>
        </p:nvSpPr>
        <p:spPr>
          <a:xfrm>
            <a:off x="-1059" y="7649270"/>
            <a:ext cx="10387006" cy="702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chemeClr val="bg1"/>
                </a:solidFill>
              </a:rPr>
              <a:t>Roman Britain 43AD-476AD</a:t>
            </a:r>
          </a:p>
          <a:p>
            <a:endParaRPr lang="en-US" sz="700"/>
          </a:p>
          <a:p>
            <a:endParaRPr lang="en-US" sz="700"/>
          </a:p>
          <a:p>
            <a:endParaRPr lang="en-US" sz="700"/>
          </a:p>
          <a:p>
            <a:endParaRPr lang="en-GB" sz="700"/>
          </a:p>
        </p:txBody>
      </p:sp>
      <p:sp>
        <p:nvSpPr>
          <p:cNvPr id="87" name="TextBox 86">
            <a:extLst>
              <a:ext uri="{FF2B5EF4-FFF2-40B4-BE49-F238E27FC236}">
                <a16:creationId xmlns:a16="http://schemas.microsoft.com/office/drawing/2014/main" id="{7F7F0B3D-9584-48FA-BF3D-BDA780B43EEF}"/>
              </a:ext>
            </a:extLst>
          </p:cNvPr>
          <p:cNvSpPr txBox="1"/>
          <p:nvPr/>
        </p:nvSpPr>
        <p:spPr>
          <a:xfrm>
            <a:off x="5500731" y="1049302"/>
            <a:ext cx="7314517" cy="258532"/>
          </a:xfrm>
          <a:prstGeom prst="rect">
            <a:avLst/>
          </a:prstGeom>
          <a:noFill/>
        </p:spPr>
        <p:txBody>
          <a:bodyPr wrap="square" rtlCol="0">
            <a:spAutoFit/>
          </a:bodyPr>
          <a:lstStyle/>
          <a:p>
            <a:pPr>
              <a:lnSpc>
                <a:spcPct val="90000"/>
              </a:lnSpc>
            </a:pPr>
            <a:r>
              <a:rPr lang="en-US" sz="1200" b="1" dirty="0"/>
              <a:t>A local history study: a depth study linked to the Roman Empire and its impact on Britain</a:t>
            </a:r>
          </a:p>
        </p:txBody>
      </p:sp>
      <p:sp>
        <p:nvSpPr>
          <p:cNvPr id="89" name="TextBox 88">
            <a:extLst>
              <a:ext uri="{FF2B5EF4-FFF2-40B4-BE49-F238E27FC236}">
                <a16:creationId xmlns:a16="http://schemas.microsoft.com/office/drawing/2014/main" id="{E21E8AC4-D0D0-F5D6-263C-ABFC6C08A15A}"/>
              </a:ext>
            </a:extLst>
          </p:cNvPr>
          <p:cNvSpPr txBox="1"/>
          <p:nvPr/>
        </p:nvSpPr>
        <p:spPr>
          <a:xfrm>
            <a:off x="946029" y="8479389"/>
            <a:ext cx="1472565" cy="307777"/>
          </a:xfrm>
          <a:prstGeom prst="rect">
            <a:avLst/>
          </a:prstGeom>
          <a:noFill/>
        </p:spPr>
        <p:txBody>
          <a:bodyPr wrap="square">
            <a:spAutoFit/>
          </a:bodyPr>
          <a:lstStyle/>
          <a:p>
            <a:pPr algn="r"/>
            <a:r>
              <a:rPr lang="en-GB" sz="700"/>
              <a:t>Verulamium Theatre </a:t>
            </a:r>
            <a:br>
              <a:rPr lang="en-GB" sz="700"/>
            </a:br>
            <a:r>
              <a:rPr lang="en-GB" sz="700"/>
              <a:t>built 140 AD</a:t>
            </a:r>
          </a:p>
        </p:txBody>
      </p:sp>
      <p:sp>
        <p:nvSpPr>
          <p:cNvPr id="90" name="TextBox 89">
            <a:extLst>
              <a:ext uri="{FF2B5EF4-FFF2-40B4-BE49-F238E27FC236}">
                <a16:creationId xmlns:a16="http://schemas.microsoft.com/office/drawing/2014/main" id="{94C06BD1-1731-F7F7-C367-394593B084D6}"/>
              </a:ext>
            </a:extLst>
          </p:cNvPr>
          <p:cNvSpPr txBox="1"/>
          <p:nvPr/>
        </p:nvSpPr>
        <p:spPr>
          <a:xfrm>
            <a:off x="-58291" y="8478521"/>
            <a:ext cx="684087" cy="415498"/>
          </a:xfrm>
          <a:prstGeom prst="rect">
            <a:avLst/>
          </a:prstGeom>
          <a:noFill/>
        </p:spPr>
        <p:txBody>
          <a:bodyPr wrap="square">
            <a:spAutoFit/>
          </a:bodyPr>
          <a:lstStyle/>
          <a:p>
            <a:r>
              <a:rPr lang="en-GB" sz="700"/>
              <a:t>Verulamium settlement built 50 AD</a:t>
            </a:r>
          </a:p>
        </p:txBody>
      </p:sp>
      <p:sp>
        <p:nvSpPr>
          <p:cNvPr id="91" name="TextBox 90">
            <a:extLst>
              <a:ext uri="{FF2B5EF4-FFF2-40B4-BE49-F238E27FC236}">
                <a16:creationId xmlns:a16="http://schemas.microsoft.com/office/drawing/2014/main" id="{8F441735-0C27-54AA-5837-DFA4DFF4BCE6}"/>
              </a:ext>
            </a:extLst>
          </p:cNvPr>
          <p:cNvSpPr txBox="1"/>
          <p:nvPr/>
        </p:nvSpPr>
        <p:spPr>
          <a:xfrm>
            <a:off x="606473" y="8479389"/>
            <a:ext cx="1670394" cy="523220"/>
          </a:xfrm>
          <a:prstGeom prst="rect">
            <a:avLst/>
          </a:prstGeom>
          <a:noFill/>
        </p:spPr>
        <p:txBody>
          <a:bodyPr wrap="square">
            <a:spAutoFit/>
          </a:bodyPr>
          <a:lstStyle/>
          <a:p>
            <a:r>
              <a:rPr lang="en-GB" sz="700"/>
              <a:t>Boudica rebellion </a:t>
            </a:r>
          </a:p>
          <a:p>
            <a:r>
              <a:rPr lang="en-GB" sz="700"/>
              <a:t>60/61 AD</a:t>
            </a:r>
          </a:p>
          <a:p>
            <a:r>
              <a:rPr lang="en-GB" sz="700"/>
              <a:t>Verulamium</a:t>
            </a:r>
          </a:p>
          <a:p>
            <a:r>
              <a:rPr lang="en-GB" sz="700"/>
              <a:t>destroyed</a:t>
            </a:r>
          </a:p>
        </p:txBody>
      </p:sp>
      <p:sp>
        <p:nvSpPr>
          <p:cNvPr id="92" name="TextBox 91">
            <a:extLst>
              <a:ext uri="{FF2B5EF4-FFF2-40B4-BE49-F238E27FC236}">
                <a16:creationId xmlns:a16="http://schemas.microsoft.com/office/drawing/2014/main" id="{2E85DF1D-629E-D296-4235-C4F36EA7BF11}"/>
              </a:ext>
            </a:extLst>
          </p:cNvPr>
          <p:cNvSpPr txBox="1"/>
          <p:nvPr/>
        </p:nvSpPr>
        <p:spPr>
          <a:xfrm>
            <a:off x="2962659" y="8485113"/>
            <a:ext cx="1285486" cy="307777"/>
          </a:xfrm>
          <a:prstGeom prst="rect">
            <a:avLst/>
          </a:prstGeom>
          <a:noFill/>
        </p:spPr>
        <p:txBody>
          <a:bodyPr wrap="square">
            <a:spAutoFit/>
          </a:bodyPr>
          <a:lstStyle/>
          <a:p>
            <a:r>
              <a:rPr lang="en-GB" sz="700"/>
              <a:t>Verulamium burns down 155AD then is rebuilt</a:t>
            </a:r>
          </a:p>
        </p:txBody>
      </p:sp>
      <p:sp>
        <p:nvSpPr>
          <p:cNvPr id="93" name="TextBox 92">
            <a:extLst>
              <a:ext uri="{FF2B5EF4-FFF2-40B4-BE49-F238E27FC236}">
                <a16:creationId xmlns:a16="http://schemas.microsoft.com/office/drawing/2014/main" id="{EE359FA3-AACF-04BD-60A5-0BF0B223C4CA}"/>
              </a:ext>
            </a:extLst>
          </p:cNvPr>
          <p:cNvSpPr txBox="1"/>
          <p:nvPr/>
        </p:nvSpPr>
        <p:spPr>
          <a:xfrm>
            <a:off x="6903741" y="8484930"/>
            <a:ext cx="1472565" cy="307777"/>
          </a:xfrm>
          <a:prstGeom prst="rect">
            <a:avLst/>
          </a:prstGeom>
          <a:noFill/>
        </p:spPr>
        <p:txBody>
          <a:bodyPr wrap="square">
            <a:spAutoFit/>
          </a:bodyPr>
          <a:lstStyle/>
          <a:p>
            <a:r>
              <a:rPr lang="en-GB" sz="700"/>
              <a:t>314 AD Emperor Constantine makes Christianity legal </a:t>
            </a:r>
          </a:p>
        </p:txBody>
      </p:sp>
      <p:sp>
        <p:nvSpPr>
          <p:cNvPr id="94" name="TextBox 93">
            <a:extLst>
              <a:ext uri="{FF2B5EF4-FFF2-40B4-BE49-F238E27FC236}">
                <a16:creationId xmlns:a16="http://schemas.microsoft.com/office/drawing/2014/main" id="{6DFCC21C-5E07-4C39-D688-B5C6E602CC5E}"/>
              </a:ext>
            </a:extLst>
          </p:cNvPr>
          <p:cNvSpPr txBox="1"/>
          <p:nvPr/>
        </p:nvSpPr>
        <p:spPr>
          <a:xfrm>
            <a:off x="9111414" y="8484930"/>
            <a:ext cx="1472565" cy="307777"/>
          </a:xfrm>
          <a:prstGeom prst="rect">
            <a:avLst/>
          </a:prstGeom>
          <a:noFill/>
        </p:spPr>
        <p:txBody>
          <a:bodyPr wrap="square">
            <a:spAutoFit/>
          </a:bodyPr>
          <a:lstStyle/>
          <a:p>
            <a:r>
              <a:rPr lang="en-GB" sz="700"/>
              <a:t>410 AD Roman troops recalled to Rome to help fight</a:t>
            </a:r>
          </a:p>
        </p:txBody>
      </p:sp>
      <p:grpSp>
        <p:nvGrpSpPr>
          <p:cNvPr id="96" name="Group 95">
            <a:extLst>
              <a:ext uri="{FF2B5EF4-FFF2-40B4-BE49-F238E27FC236}">
                <a16:creationId xmlns:a16="http://schemas.microsoft.com/office/drawing/2014/main" id="{E72F822A-4741-ADC2-57CC-2D82922EB130}"/>
              </a:ext>
            </a:extLst>
          </p:cNvPr>
          <p:cNvGrpSpPr/>
          <p:nvPr/>
        </p:nvGrpSpPr>
        <p:grpSpPr>
          <a:xfrm>
            <a:off x="149444" y="7970858"/>
            <a:ext cx="475395" cy="551458"/>
            <a:chOff x="1571549" y="2979857"/>
            <a:chExt cx="832059" cy="965189"/>
          </a:xfrm>
        </p:grpSpPr>
        <p:sp>
          <p:nvSpPr>
            <p:cNvPr id="99" name="Hexagon 98">
              <a:extLst>
                <a:ext uri="{FF2B5EF4-FFF2-40B4-BE49-F238E27FC236}">
                  <a16:creationId xmlns:a16="http://schemas.microsoft.com/office/drawing/2014/main" id="{A5B50A97-65D1-96D9-0C3D-773B47191696}"/>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958A9601-27E9-E994-087E-91C822D67CBC}"/>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01" name="Group 100">
            <a:extLst>
              <a:ext uri="{FF2B5EF4-FFF2-40B4-BE49-F238E27FC236}">
                <a16:creationId xmlns:a16="http://schemas.microsoft.com/office/drawing/2014/main" id="{2C19CDF2-0D18-078D-E180-F5825768CF72}"/>
              </a:ext>
            </a:extLst>
          </p:cNvPr>
          <p:cNvGrpSpPr/>
          <p:nvPr/>
        </p:nvGrpSpPr>
        <p:grpSpPr>
          <a:xfrm>
            <a:off x="725607" y="7977388"/>
            <a:ext cx="475395" cy="551458"/>
            <a:chOff x="1571549" y="2979857"/>
            <a:chExt cx="832059" cy="965189"/>
          </a:xfrm>
        </p:grpSpPr>
        <p:sp>
          <p:nvSpPr>
            <p:cNvPr id="102" name="Hexagon 101">
              <a:extLst>
                <a:ext uri="{FF2B5EF4-FFF2-40B4-BE49-F238E27FC236}">
                  <a16:creationId xmlns:a16="http://schemas.microsoft.com/office/drawing/2014/main" id="{F1348B3B-9A00-613B-2CA5-C4741AA53BA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Shape 102">
              <a:extLst>
                <a:ext uri="{FF2B5EF4-FFF2-40B4-BE49-F238E27FC236}">
                  <a16:creationId xmlns:a16="http://schemas.microsoft.com/office/drawing/2014/main" id="{0964A483-0CAD-8275-DF27-B3B5CA400E9C}"/>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05" name="Group 104">
            <a:extLst>
              <a:ext uri="{FF2B5EF4-FFF2-40B4-BE49-F238E27FC236}">
                <a16:creationId xmlns:a16="http://schemas.microsoft.com/office/drawing/2014/main" id="{CDC278A0-D8FB-D727-AC3B-D29F2FE56593}"/>
              </a:ext>
            </a:extLst>
          </p:cNvPr>
          <p:cNvGrpSpPr/>
          <p:nvPr/>
        </p:nvGrpSpPr>
        <p:grpSpPr>
          <a:xfrm>
            <a:off x="2146207" y="7977388"/>
            <a:ext cx="475395" cy="551458"/>
            <a:chOff x="1571549" y="2979857"/>
            <a:chExt cx="832059" cy="965189"/>
          </a:xfrm>
        </p:grpSpPr>
        <p:sp>
          <p:nvSpPr>
            <p:cNvPr id="106" name="Hexagon 105">
              <a:extLst>
                <a:ext uri="{FF2B5EF4-FFF2-40B4-BE49-F238E27FC236}">
                  <a16:creationId xmlns:a16="http://schemas.microsoft.com/office/drawing/2014/main" id="{7EC4C598-29B3-9439-9CAA-8608976627C2}"/>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reeform: Shape 106">
              <a:extLst>
                <a:ext uri="{FF2B5EF4-FFF2-40B4-BE49-F238E27FC236}">
                  <a16:creationId xmlns:a16="http://schemas.microsoft.com/office/drawing/2014/main" id="{003A8A40-A099-867F-BF49-689D2123C5AE}"/>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15" name="Group 114">
            <a:extLst>
              <a:ext uri="{FF2B5EF4-FFF2-40B4-BE49-F238E27FC236}">
                <a16:creationId xmlns:a16="http://schemas.microsoft.com/office/drawing/2014/main" id="{EF1AA438-7B2F-629E-5CFF-62540207155B}"/>
              </a:ext>
            </a:extLst>
          </p:cNvPr>
          <p:cNvGrpSpPr/>
          <p:nvPr/>
        </p:nvGrpSpPr>
        <p:grpSpPr>
          <a:xfrm>
            <a:off x="2655702" y="7977219"/>
            <a:ext cx="475395" cy="551458"/>
            <a:chOff x="1571549" y="2979857"/>
            <a:chExt cx="832059" cy="965189"/>
          </a:xfrm>
        </p:grpSpPr>
        <p:sp>
          <p:nvSpPr>
            <p:cNvPr id="116" name="Hexagon 115">
              <a:extLst>
                <a:ext uri="{FF2B5EF4-FFF2-40B4-BE49-F238E27FC236}">
                  <a16:creationId xmlns:a16="http://schemas.microsoft.com/office/drawing/2014/main" id="{701298E1-E87F-1671-EA38-B89307E256DD}"/>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Shape 116">
              <a:extLst>
                <a:ext uri="{FF2B5EF4-FFF2-40B4-BE49-F238E27FC236}">
                  <a16:creationId xmlns:a16="http://schemas.microsoft.com/office/drawing/2014/main" id="{2EC1B593-CFFB-E41B-57E9-CC783B866DCA}"/>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18" name="Group 117">
            <a:extLst>
              <a:ext uri="{FF2B5EF4-FFF2-40B4-BE49-F238E27FC236}">
                <a16:creationId xmlns:a16="http://schemas.microsoft.com/office/drawing/2014/main" id="{160CEE45-C616-92F5-D4C5-73A78CA01187}"/>
              </a:ext>
            </a:extLst>
          </p:cNvPr>
          <p:cNvGrpSpPr/>
          <p:nvPr/>
        </p:nvGrpSpPr>
        <p:grpSpPr>
          <a:xfrm>
            <a:off x="6564160" y="7974557"/>
            <a:ext cx="475395" cy="551458"/>
            <a:chOff x="1571549" y="2979857"/>
            <a:chExt cx="832059" cy="965189"/>
          </a:xfrm>
        </p:grpSpPr>
        <p:sp>
          <p:nvSpPr>
            <p:cNvPr id="119" name="Hexagon 118">
              <a:extLst>
                <a:ext uri="{FF2B5EF4-FFF2-40B4-BE49-F238E27FC236}">
                  <a16:creationId xmlns:a16="http://schemas.microsoft.com/office/drawing/2014/main" id="{B8C48953-85C2-E747-2BE0-F2FB86673C0E}"/>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Shape 121">
              <a:extLst>
                <a:ext uri="{FF2B5EF4-FFF2-40B4-BE49-F238E27FC236}">
                  <a16:creationId xmlns:a16="http://schemas.microsoft.com/office/drawing/2014/main" id="{EE97EE89-8D2A-0D64-6B82-4779F562E913}"/>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3" name="Group 122">
            <a:extLst>
              <a:ext uri="{FF2B5EF4-FFF2-40B4-BE49-F238E27FC236}">
                <a16:creationId xmlns:a16="http://schemas.microsoft.com/office/drawing/2014/main" id="{86E2D15C-486F-8403-0C4B-AC7CFB8134C9}"/>
              </a:ext>
            </a:extLst>
          </p:cNvPr>
          <p:cNvGrpSpPr/>
          <p:nvPr/>
        </p:nvGrpSpPr>
        <p:grpSpPr>
          <a:xfrm>
            <a:off x="8757520" y="7967745"/>
            <a:ext cx="475395" cy="551458"/>
            <a:chOff x="1571549" y="2979857"/>
            <a:chExt cx="832059" cy="965189"/>
          </a:xfrm>
        </p:grpSpPr>
        <p:sp>
          <p:nvSpPr>
            <p:cNvPr id="124" name="Hexagon 123">
              <a:extLst>
                <a:ext uri="{FF2B5EF4-FFF2-40B4-BE49-F238E27FC236}">
                  <a16:creationId xmlns:a16="http://schemas.microsoft.com/office/drawing/2014/main" id="{5D75F5D4-13F0-5927-A0A5-FDC82F2D5168}"/>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Freeform: Shape 124">
              <a:extLst>
                <a:ext uri="{FF2B5EF4-FFF2-40B4-BE49-F238E27FC236}">
                  <a16:creationId xmlns:a16="http://schemas.microsoft.com/office/drawing/2014/main" id="{BB55CEDE-26FC-87FC-FB8A-F19ABD0CB05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6" name="Picture 5" descr="Shape&#10;&#10;Description automatically generated with low confidence">
            <a:extLst>
              <a:ext uri="{FF2B5EF4-FFF2-40B4-BE49-F238E27FC236}">
                <a16:creationId xmlns:a16="http://schemas.microsoft.com/office/drawing/2014/main" id="{8B2F9B99-D591-5DCE-1691-8E52901310B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689741" y="8049417"/>
            <a:ext cx="401738" cy="401738"/>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0CE3A047-629A-C05A-6218-E14BB060032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71355" y="8025951"/>
            <a:ext cx="466325" cy="466325"/>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6FC1F44D-0EC3-7E68-F2AF-A5AF5FAB41A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2396" y="8049417"/>
            <a:ext cx="435696" cy="435696"/>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B262E2DC-42A7-0BAB-6A3A-0FB6A69EA84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14844" y="8049417"/>
            <a:ext cx="401738" cy="401738"/>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6C288159-C93E-57D2-C1EB-DB5D396C1C1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188460" y="8080362"/>
            <a:ext cx="360447" cy="360447"/>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27BA8465-654B-0154-D348-3336746966D2}"/>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92788" y="8053322"/>
            <a:ext cx="382593" cy="382593"/>
          </a:xfrm>
          <a:prstGeom prst="rect">
            <a:avLst/>
          </a:prstGeom>
        </p:spPr>
      </p:pic>
    </p:spTree>
    <p:extLst>
      <p:ext uri="{BB962C8B-B14F-4D97-AF65-F5344CB8AC3E}">
        <p14:creationId xmlns:p14="http://schemas.microsoft.com/office/powerpoint/2010/main" val="97461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ctangle 672">
            <a:extLst>
              <a:ext uri="{FF2B5EF4-FFF2-40B4-BE49-F238E27FC236}">
                <a16:creationId xmlns:a16="http://schemas.microsoft.com/office/drawing/2014/main" id="{E5448EC4-0D6D-4183-B318-B4315B62DFFB}"/>
              </a:ext>
            </a:extLst>
          </p:cNvPr>
          <p:cNvSpPr/>
          <p:nvPr/>
        </p:nvSpPr>
        <p:spPr>
          <a:xfrm>
            <a:off x="4343478" y="2379750"/>
            <a:ext cx="8427838" cy="2611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grpSp>
        <p:nvGrpSpPr>
          <p:cNvPr id="190" name="Group 189">
            <a:extLst>
              <a:ext uri="{FF2B5EF4-FFF2-40B4-BE49-F238E27FC236}">
                <a16:creationId xmlns:a16="http://schemas.microsoft.com/office/drawing/2014/main" id="{F3A9CDB6-0C19-4BD4-A189-242647938EF1}"/>
              </a:ext>
            </a:extLst>
          </p:cNvPr>
          <p:cNvGrpSpPr/>
          <p:nvPr/>
        </p:nvGrpSpPr>
        <p:grpSpPr>
          <a:xfrm>
            <a:off x="4363336" y="-1314"/>
            <a:ext cx="1047749" cy="1215388"/>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sp>
        <p:nvSpPr>
          <p:cNvPr id="567" name="TextBox 566">
            <a:extLst>
              <a:ext uri="{FF2B5EF4-FFF2-40B4-BE49-F238E27FC236}">
                <a16:creationId xmlns:a16="http://schemas.microsoft.com/office/drawing/2014/main" id="{49019A46-F5A5-4105-8C22-25999B51F0F4}"/>
              </a:ext>
            </a:extLst>
          </p:cNvPr>
          <p:cNvSpPr txBox="1"/>
          <p:nvPr/>
        </p:nvSpPr>
        <p:spPr>
          <a:xfrm>
            <a:off x="5458871" y="58799"/>
            <a:ext cx="7314517" cy="1089529"/>
          </a:xfrm>
          <a:prstGeom prst="rect">
            <a:avLst/>
          </a:prstGeom>
          <a:noFill/>
        </p:spPr>
        <p:txBody>
          <a:bodyPr wrap="square" rtlCol="0">
            <a:spAutoFit/>
          </a:bodyPr>
          <a:lstStyle/>
          <a:p>
            <a:pPr>
              <a:lnSpc>
                <a:spcPct val="80000"/>
              </a:lnSpc>
            </a:pPr>
            <a:r>
              <a:rPr lang="en-GB" sz="4000" b="1"/>
              <a:t>How did Anglo-Saxon invaders change Britain?</a:t>
            </a:r>
            <a:endParaRPr lang="en-GB" sz="400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080919"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t>Who were the Anglo-Saxon and Scots invaders?</a:t>
            </a:r>
          </a:p>
          <a:p>
            <a:pPr marL="171450" indent="-171450">
              <a:buFont typeface="Arial" panose="020B0604020202020204" pitchFamily="34" charset="0"/>
              <a:buChar char="•"/>
            </a:pPr>
            <a:r>
              <a:rPr lang="en-US" sz="1200" dirty="0"/>
              <a:t>What was it like in an Anglo-Saxon village?</a:t>
            </a:r>
          </a:p>
          <a:p>
            <a:pPr marL="171450" indent="-171450">
              <a:buFont typeface="Arial" panose="020B0604020202020204" pitchFamily="34" charset="0"/>
              <a:buChar char="•"/>
            </a:pPr>
            <a:r>
              <a:rPr lang="en-US" sz="1200" dirty="0"/>
              <a:t>How was Anglo-Saxon Britain ruled?</a:t>
            </a:r>
          </a:p>
          <a:p>
            <a:pPr marL="171450" indent="-171450">
              <a:buFont typeface="Arial" panose="020B0604020202020204" pitchFamily="34" charset="0"/>
              <a:buChar char="•"/>
            </a:pPr>
            <a:r>
              <a:rPr lang="en-US" sz="1200" dirty="0"/>
              <a:t>How did the Anglo-Saxons write things down?</a:t>
            </a:r>
          </a:p>
          <a:p>
            <a:pPr marL="171450" indent="-171450">
              <a:buFont typeface="Arial" panose="020B0604020202020204" pitchFamily="34" charset="0"/>
              <a:buChar char="•"/>
            </a:pPr>
            <a:r>
              <a:rPr lang="en-US" sz="1200" dirty="0"/>
              <a:t>How did the Anglo-Saxons find out about Christianity?</a:t>
            </a:r>
          </a:p>
          <a:p>
            <a:pPr marL="171450" indent="-171450">
              <a:buFont typeface="Arial" panose="020B0604020202020204" pitchFamily="34" charset="0"/>
              <a:buChar char="•"/>
            </a:pPr>
            <a:r>
              <a:rPr lang="en-US" sz="1200" dirty="0"/>
              <a:t>What was the mystery of Sutton </a:t>
            </a:r>
            <a:r>
              <a:rPr lang="en-US" sz="1200" dirty="0" err="1"/>
              <a:t>Hoo</a:t>
            </a:r>
            <a:r>
              <a:rPr lang="en-US" sz="1200" dirty="0"/>
              <a:t>?</a:t>
            </a:r>
          </a:p>
        </p:txBody>
      </p:sp>
      <p:sp>
        <p:nvSpPr>
          <p:cNvPr id="647" name="TextBox 646">
            <a:extLst>
              <a:ext uri="{FF2B5EF4-FFF2-40B4-BE49-F238E27FC236}">
                <a16:creationId xmlns:a16="http://schemas.microsoft.com/office/drawing/2014/main" id="{3567FFCB-F7AD-495C-BDA2-C4A109E4A211}"/>
              </a:ext>
            </a:extLst>
          </p:cNvPr>
          <p:cNvSpPr txBox="1"/>
          <p:nvPr/>
        </p:nvSpPr>
        <p:spPr>
          <a:xfrm>
            <a:off x="4500746" y="2623441"/>
            <a:ext cx="8245700" cy="2308324"/>
          </a:xfrm>
          <a:prstGeom prst="rect">
            <a:avLst/>
          </a:prstGeom>
          <a:noFill/>
        </p:spPr>
        <p:txBody>
          <a:bodyPr wrap="square" rtlCol="0">
            <a:spAutoFit/>
          </a:bodyPr>
          <a:lstStyle/>
          <a:p>
            <a:pPr marL="171450" indent="-171450">
              <a:buFont typeface="Arial" panose="020B0604020202020204" pitchFamily="34" charset="0"/>
              <a:buChar char="•"/>
            </a:pPr>
            <a:r>
              <a:rPr lang="en-US" sz="1200" dirty="0"/>
              <a:t>Tribes (including Jutes, Saxons, Angles, Picts and Scots) came to Britain to invade and settle for many different reasons (push and pull factors) </a:t>
            </a:r>
          </a:p>
          <a:p>
            <a:pPr marL="171450" indent="-171450">
              <a:buFont typeface="Arial" panose="020B0604020202020204" pitchFamily="34" charset="0"/>
              <a:buChar char="•"/>
            </a:pPr>
            <a:r>
              <a:rPr lang="en-US" sz="1200" dirty="0"/>
              <a:t>Locations and features of Anglo-Saxon settlements, including names (-ton, -</a:t>
            </a:r>
            <a:r>
              <a:rPr lang="en-US" sz="1200" dirty="0" err="1"/>
              <a:t>ing</a:t>
            </a:r>
            <a:r>
              <a:rPr lang="en-US" sz="1200" dirty="0"/>
              <a:t>, -ham, -den, -ford, -bury, -fold, -stead, -</a:t>
            </a:r>
            <a:r>
              <a:rPr lang="en-US" sz="1200" dirty="0" err="1"/>
              <a:t>sted</a:t>
            </a:r>
            <a:r>
              <a:rPr lang="en-US" sz="1200" dirty="0"/>
              <a:t>)</a:t>
            </a:r>
          </a:p>
          <a:p>
            <a:pPr marL="171450" indent="-171450">
              <a:buFont typeface="Arial" panose="020B0604020202020204" pitchFamily="34" charset="0"/>
              <a:buChar char="•"/>
            </a:pPr>
            <a:r>
              <a:rPr lang="en-US" sz="1200" dirty="0"/>
              <a:t>The seven Anglo-Saxon kingdoms (650-800AD); influence on place names and how Britain was ruled by kings such as Alfred the Great (who would fight back against the Vikings)</a:t>
            </a:r>
          </a:p>
          <a:p>
            <a:pPr marL="171450" indent="-171450">
              <a:buFont typeface="Arial" panose="020B0604020202020204" pitchFamily="34" charset="0"/>
              <a:buChar char="•"/>
            </a:pPr>
            <a:r>
              <a:rPr lang="en-US" sz="1200" dirty="0"/>
              <a:t>The changes in writing during Anglo-Saxon rule from carvings with runes to more refined manuscripts (including the Lindisfarne Gospels &amp; Beowulf) Most people couldn’t read or write.</a:t>
            </a:r>
          </a:p>
          <a:p>
            <a:pPr marL="171450" indent="-171450">
              <a:buFont typeface="Arial" panose="020B0604020202020204" pitchFamily="34" charset="0"/>
              <a:buChar char="•"/>
            </a:pPr>
            <a:r>
              <a:rPr lang="en-US" sz="1200" dirty="0"/>
              <a:t>Early Anglo-Saxons practiced a religion called paganism but the message of Christianity</a:t>
            </a:r>
            <a:br>
              <a:rPr lang="en-US" sz="1200" dirty="0"/>
            </a:br>
            <a:r>
              <a:rPr lang="en-US" sz="1200" dirty="0"/>
              <a:t>spread among the people (Augustine, Aidan, Hilda of Whitby &amp; St Hadrian of </a:t>
            </a:r>
            <a:br>
              <a:rPr lang="en-US" sz="1200" dirty="0"/>
            </a:br>
            <a:r>
              <a:rPr lang="en-US" sz="1200" dirty="0"/>
              <a:t>Canterbury) Legacy of pagan beliefs (e.g. days of the week)</a:t>
            </a:r>
          </a:p>
          <a:p>
            <a:pPr marL="171450" indent="-171450">
              <a:buFont typeface="Arial" panose="020B0604020202020204" pitchFamily="34" charset="0"/>
              <a:buChar char="•"/>
            </a:pPr>
            <a:r>
              <a:rPr lang="en-US" sz="1200" dirty="0"/>
              <a:t>Artefacts from sites such as Sutton </a:t>
            </a:r>
            <a:r>
              <a:rPr lang="en-US" sz="1200" dirty="0" err="1"/>
              <a:t>Hoo</a:t>
            </a:r>
            <a:r>
              <a:rPr lang="en-US" sz="1200" dirty="0"/>
              <a:t> help historians understand </a:t>
            </a:r>
            <a:br>
              <a:rPr lang="en-US" sz="1200" dirty="0"/>
            </a:br>
            <a:r>
              <a:rPr lang="en-US" sz="1200" dirty="0"/>
              <a:t>Anglo-Saxons but still leave questions.</a:t>
            </a:r>
            <a:endParaRPr lang="en-GB" sz="1200" dirty="0"/>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1446550"/>
          </a:xfrm>
          <a:prstGeom prst="rect">
            <a:avLst/>
          </a:prstGeom>
          <a:noFill/>
        </p:spPr>
        <p:txBody>
          <a:bodyPr wrap="square" rtlCol="0">
            <a:spAutoFit/>
          </a:bodyPr>
          <a:lstStyle/>
          <a:p>
            <a:r>
              <a:rPr lang="en-GB" sz="1600" b="1" dirty="0"/>
              <a:t>Key vocabulary: </a:t>
            </a:r>
          </a:p>
          <a:p>
            <a:r>
              <a:rPr lang="en-GB" sz="1200" dirty="0">
                <a:latin typeface="Calibri" panose="020F0502020204030204" pitchFamily="34" charset="0"/>
                <a:cs typeface="Times New Roman" panose="02020603050405020304" pitchFamily="18" charset="0"/>
              </a:rPr>
              <a:t>Invasion, invaders, settlement, settlers, tribe, Jutes, Saxons, Angles, Picts, Scots, ruler, monarch  (king/</a:t>
            </a:r>
            <a:r>
              <a:rPr lang="en-GB" sz="1200" dirty="0" err="1">
                <a:latin typeface="Calibri" panose="020F0502020204030204" pitchFamily="34" charset="0"/>
                <a:cs typeface="Times New Roman" panose="02020603050405020304" pitchFamily="18" charset="0"/>
              </a:rPr>
              <a:t>cyning</a:t>
            </a:r>
            <a:r>
              <a:rPr lang="en-GB" sz="1200" dirty="0">
                <a:latin typeface="Calibri" panose="020F0502020204030204" pitchFamily="34" charset="0"/>
                <a:cs typeface="Times New Roman" panose="02020603050405020304" pitchFamily="18" charset="0"/>
              </a:rPr>
              <a:t>), Bretwalda (overking), thane, churl, slave, kingdom, warriors, Paganism, Christianity, gospel, monastery, martyr, monk, missionary, saint. </a:t>
            </a:r>
            <a:r>
              <a:rPr lang="en-US" sz="1200" dirty="0">
                <a:latin typeface="Calibri" panose="020F0502020204030204" pitchFamily="34" charset="0"/>
                <a:cs typeface="Times New Roman" panose="02020603050405020304" pitchFamily="18" charset="0"/>
              </a:rPr>
              <a:t>Heathens, artefact, manuscript, runes, Chronicle, English, archeologist</a:t>
            </a:r>
            <a:endParaRPr lang="en-GB" sz="1200" dirty="0"/>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244140"/>
          </a:xfrm>
          <a:prstGeom prst="rect">
            <a:avLst/>
          </a:prstGeom>
          <a:noFill/>
        </p:spPr>
        <p:txBody>
          <a:bodyPr wrap="square" rtlCol="0">
            <a:spAutoFit/>
          </a:bodyPr>
          <a:lstStyle/>
          <a:p>
            <a:endParaRPr lang="en-GB" sz="1600" b="1" dirty="0"/>
          </a:p>
          <a:p>
            <a:pPr marL="171450" indent="-171450">
              <a:lnSpc>
                <a:spcPct val="150000"/>
              </a:lnSpc>
              <a:buFont typeface="Arial" panose="020B0604020202020204" pitchFamily="34" charset="0"/>
              <a:buChar char="•"/>
            </a:pPr>
            <a:r>
              <a:rPr lang="en-US" sz="1400" dirty="0"/>
              <a:t>Settling by Anglo-Saxons</a:t>
            </a:r>
          </a:p>
          <a:p>
            <a:pPr marL="171450" indent="-171450">
              <a:lnSpc>
                <a:spcPct val="150000"/>
              </a:lnSpc>
              <a:buFont typeface="Arial" panose="020B0604020202020204" pitchFamily="34" charset="0"/>
              <a:buChar char="•"/>
            </a:pPr>
            <a:r>
              <a:rPr lang="en-US" sz="1400" dirty="0"/>
              <a:t>Invasion by Anglo-Saxons</a:t>
            </a:r>
          </a:p>
          <a:p>
            <a:pPr marL="171450" indent="-171450">
              <a:lnSpc>
                <a:spcPct val="150000"/>
              </a:lnSpc>
              <a:buFont typeface="Arial" panose="020B0604020202020204" pitchFamily="34" charset="0"/>
              <a:buChar char="•"/>
            </a:pPr>
            <a:r>
              <a:rPr lang="en-US" sz="1400" dirty="0"/>
              <a:t>Myths and legends</a:t>
            </a:r>
          </a:p>
          <a:p>
            <a:pPr marL="171450" indent="-171450">
              <a:lnSpc>
                <a:spcPct val="150000"/>
              </a:lnSpc>
              <a:buFont typeface="Arial" panose="020B0604020202020204" pitchFamily="34" charset="0"/>
              <a:buChar char="•"/>
            </a:pPr>
            <a:r>
              <a:rPr lang="en-US" sz="1400" dirty="0"/>
              <a:t>Life in Anglo-Saxon villages </a:t>
            </a:r>
          </a:p>
          <a:p>
            <a:pPr marL="171450" indent="-171450">
              <a:lnSpc>
                <a:spcPct val="150000"/>
              </a:lnSpc>
              <a:buFont typeface="Arial" panose="020B0604020202020204" pitchFamily="34" charset="0"/>
              <a:buChar char="•"/>
            </a:pPr>
            <a:r>
              <a:rPr lang="en-US" sz="1400" dirty="0"/>
              <a:t>Writing</a:t>
            </a:r>
          </a:p>
          <a:p>
            <a:pPr marL="171450" indent="-171450">
              <a:lnSpc>
                <a:spcPct val="150000"/>
              </a:lnSpc>
              <a:buFont typeface="Arial" panose="020B0604020202020204" pitchFamily="34" charset="0"/>
              <a:buChar char="•"/>
            </a:pPr>
            <a:r>
              <a:rPr lang="en-US" sz="1400" dirty="0"/>
              <a:t>Conversion from paganism to Christianity</a:t>
            </a:r>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5075203"/>
            <a:ext cx="6735195" cy="21565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08" name="Hexagon 207">
            <a:extLst>
              <a:ext uri="{FF2B5EF4-FFF2-40B4-BE49-F238E27FC236}">
                <a16:creationId xmlns:a16="http://schemas.microsoft.com/office/drawing/2014/main" id="{6D77DC18-E8A6-4BF8-A7ED-BE854AB71E04}"/>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2" name="Picture 21">
            <a:extLst>
              <a:ext uri="{FF2B5EF4-FFF2-40B4-BE49-F238E27FC236}">
                <a16:creationId xmlns:a16="http://schemas.microsoft.com/office/drawing/2014/main" id="{301410D3-133E-4A2D-9B03-F3DB9127F27E}"/>
              </a:ext>
            </a:extLst>
          </p:cNvPr>
          <p:cNvPicPr>
            <a:picLocks noChangeAspect="1"/>
          </p:cNvPicPr>
          <p:nvPr/>
        </p:nvPicPr>
        <p:blipFill rotWithShape="1">
          <a:blip r:embed="rId8">
            <a:clrChange>
              <a:clrFrom>
                <a:srgbClr val="FFFFFF"/>
              </a:clrFrom>
              <a:clrTo>
                <a:srgbClr val="FFFFFF">
                  <a:alpha val="0"/>
                </a:srgbClr>
              </a:clrTo>
            </a:clrChange>
          </a:blip>
          <a:srcRect l="40050" t="3549" r="14956" b="3363"/>
          <a:stretch/>
        </p:blipFill>
        <p:spPr>
          <a:xfrm>
            <a:off x="9378888" y="3768303"/>
            <a:ext cx="3446888" cy="4011370"/>
          </a:xfrm>
          <a:prstGeom prst="rect">
            <a:avLst/>
          </a:prstGeom>
        </p:spPr>
      </p:pic>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6" y="1609956"/>
            <a:ext cx="8245700" cy="646331"/>
          </a:xfrm>
          <a:prstGeom prst="rect">
            <a:avLst/>
          </a:prstGeom>
          <a:noFill/>
        </p:spPr>
        <p:txBody>
          <a:bodyPr wrap="square" rtlCol="0">
            <a:spAutoFit/>
          </a:bodyPr>
          <a:lstStyle/>
          <a:p>
            <a:r>
              <a:rPr lang="en-US" sz="1200" dirty="0"/>
              <a:t>Children learnt about Monarchs including Queen Victoria and the current monarch. Children have learnt a chronological history of early Britain including how life developed from the Stone Age to Iron age, and the how the Romans invaded Britain (including looking at their impact). They have contrasted this idea of a </a:t>
            </a:r>
            <a:r>
              <a:rPr lang="en-GB" sz="1200" dirty="0"/>
              <a:t>civilisation</a:t>
            </a:r>
            <a:r>
              <a:rPr lang="en-US" sz="1200" dirty="0"/>
              <a:t> with a particular focus on the Ancient Egypt. </a:t>
            </a:r>
            <a:endParaRPr lang="en-GB" sz="1200" dirty="0"/>
          </a:p>
        </p:txBody>
      </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this unit:</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299218" y="5161032"/>
            <a:ext cx="3308619" cy="338554"/>
          </a:xfrm>
          <a:prstGeom prst="rect">
            <a:avLst/>
          </a:prstGeom>
          <a:noFill/>
        </p:spPr>
        <p:txBody>
          <a:bodyPr wrap="square">
            <a:spAutoFit/>
          </a:bodyPr>
          <a:lstStyle/>
          <a:p>
            <a:r>
              <a:rPr lang="en-GB" sz="1600" b="1" dirty="0"/>
              <a:t>Sources (including visits):</a:t>
            </a:r>
          </a:p>
        </p:txBody>
      </p:sp>
      <p:grpSp>
        <p:nvGrpSpPr>
          <p:cNvPr id="97" name="Group 96">
            <a:extLst>
              <a:ext uri="{FF2B5EF4-FFF2-40B4-BE49-F238E27FC236}">
                <a16:creationId xmlns:a16="http://schemas.microsoft.com/office/drawing/2014/main" id="{2DFD0CDA-0C4D-40BB-9148-60AB14C8806E}"/>
              </a:ext>
            </a:extLst>
          </p:cNvPr>
          <p:cNvGrpSpPr/>
          <p:nvPr/>
        </p:nvGrpSpPr>
        <p:grpSpPr>
          <a:xfrm>
            <a:off x="4288073" y="219312"/>
            <a:ext cx="1243026" cy="812983"/>
            <a:chOff x="-3507671" y="1"/>
            <a:chExt cx="14709071" cy="9620247"/>
          </a:xfrm>
        </p:grpSpPr>
        <p:pic>
          <p:nvPicPr>
            <p:cNvPr id="98" name="Picture 97" descr="Shape&#10;&#10;Description automatically generated with low confidence">
              <a:extLst>
                <a:ext uri="{FF2B5EF4-FFF2-40B4-BE49-F238E27FC236}">
                  <a16:creationId xmlns:a16="http://schemas.microsoft.com/office/drawing/2014/main" id="{D3A24314-DF7D-402C-BD22-5BB9D2BD7FF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07671" y="19048"/>
              <a:ext cx="9601200" cy="9601200"/>
            </a:xfrm>
            <a:prstGeom prst="rect">
              <a:avLst/>
            </a:prstGeom>
          </p:spPr>
        </p:pic>
        <p:pic>
          <p:nvPicPr>
            <p:cNvPr id="103" name="Picture 102" descr="Shape&#10;&#10;Description automatically generated with low confidence">
              <a:extLst>
                <a:ext uri="{FF2B5EF4-FFF2-40B4-BE49-F238E27FC236}">
                  <a16:creationId xmlns:a16="http://schemas.microsoft.com/office/drawing/2014/main" id="{2E5858DB-8288-4FAB-BF02-920005C8143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00200" y="1"/>
              <a:ext cx="9601200" cy="9601200"/>
            </a:xfrm>
            <a:prstGeom prst="rect">
              <a:avLst/>
            </a:prstGeom>
          </p:spPr>
        </p:pic>
      </p:grpSp>
      <p:sp>
        <p:nvSpPr>
          <p:cNvPr id="104" name="TextBox 103">
            <a:extLst>
              <a:ext uri="{FF2B5EF4-FFF2-40B4-BE49-F238E27FC236}">
                <a16:creationId xmlns:a16="http://schemas.microsoft.com/office/drawing/2014/main" id="{172BE77A-B297-4C94-BE27-427D22644ADE}"/>
              </a:ext>
            </a:extLst>
          </p:cNvPr>
          <p:cNvSpPr txBox="1"/>
          <p:nvPr/>
        </p:nvSpPr>
        <p:spPr>
          <a:xfrm>
            <a:off x="4345971" y="5437254"/>
            <a:ext cx="4974048" cy="1938992"/>
          </a:xfrm>
          <a:prstGeom prst="rect">
            <a:avLst/>
          </a:prstGeom>
          <a:noFill/>
        </p:spPr>
        <p:txBody>
          <a:bodyPr wrap="square" rtlCol="0">
            <a:spAutoFit/>
          </a:bodyPr>
          <a:lstStyle/>
          <a:p>
            <a:r>
              <a:rPr lang="en-US" sz="1200" dirty="0"/>
              <a:t>KS2History.com Anglo-Saxons Unit (AG has purchased and put on server)</a:t>
            </a:r>
          </a:p>
          <a:p>
            <a:r>
              <a:rPr lang="en-US" sz="1200" dirty="0"/>
              <a:t>Could link to epic poem Beowulf in English unit being sure explore the difference between myths and history.</a:t>
            </a:r>
          </a:p>
          <a:p>
            <a:r>
              <a:rPr lang="en-US" sz="1200" dirty="0">
                <a:hlinkClick r:id="rId13"/>
              </a:rPr>
              <a:t>https://www.history.org.uk/primary/resource/3865/anglo-saxons-a-brief-history</a:t>
            </a:r>
            <a:r>
              <a:rPr lang="en-US" sz="1200" dirty="0"/>
              <a:t> </a:t>
            </a:r>
          </a:p>
          <a:p>
            <a:r>
              <a:rPr lang="en-US" sz="1200" dirty="0">
                <a:hlinkClick r:id="rId14"/>
              </a:rPr>
              <a:t>https://www.bbc.co.uk/bitesize/topics/zxsbcdm</a:t>
            </a:r>
            <a:endParaRPr lang="en-US" sz="1200" dirty="0"/>
          </a:p>
          <a:p>
            <a:r>
              <a:rPr lang="en-US" sz="1200" dirty="0">
                <a:hlinkClick r:id="rId15"/>
              </a:rPr>
              <a:t>https://www.bbc.co.uk/bitesize/articles/zsrkg7h</a:t>
            </a:r>
            <a:endParaRPr lang="en-US" sz="1200" dirty="0"/>
          </a:p>
          <a:p>
            <a:r>
              <a:rPr lang="en-US" sz="1200" dirty="0">
                <a:hlinkClick r:id="rId16"/>
              </a:rPr>
              <a:t>https://www.natgeokids.com/uk/discover/history/general-history/anglo-saxons/</a:t>
            </a:r>
            <a:endParaRPr lang="en-US" sz="1200" dirty="0"/>
          </a:p>
          <a:p>
            <a:endParaRPr lang="en-US" sz="1200" dirty="0"/>
          </a:p>
        </p:txBody>
      </p:sp>
      <p:sp>
        <p:nvSpPr>
          <p:cNvPr id="92" name="TextBox 91">
            <a:extLst>
              <a:ext uri="{FF2B5EF4-FFF2-40B4-BE49-F238E27FC236}">
                <a16:creationId xmlns:a16="http://schemas.microsoft.com/office/drawing/2014/main" id="{60EDEEB0-E252-439D-BFEC-302120AC005B}"/>
              </a:ext>
            </a:extLst>
          </p:cNvPr>
          <p:cNvSpPr txBox="1"/>
          <p:nvPr/>
        </p:nvSpPr>
        <p:spPr>
          <a:xfrm>
            <a:off x="5500731" y="1022006"/>
            <a:ext cx="7314517" cy="258532"/>
          </a:xfrm>
          <a:prstGeom prst="rect">
            <a:avLst/>
          </a:prstGeom>
          <a:noFill/>
        </p:spPr>
        <p:txBody>
          <a:bodyPr wrap="square" rtlCol="0">
            <a:spAutoFit/>
          </a:bodyPr>
          <a:lstStyle/>
          <a:p>
            <a:pPr>
              <a:lnSpc>
                <a:spcPct val="90000"/>
              </a:lnSpc>
            </a:pPr>
            <a:r>
              <a:rPr lang="en-US" sz="1200" b="1"/>
              <a:t>Britain’s settlement by Anglo-Saxons and Scots</a:t>
            </a:r>
          </a:p>
        </p:txBody>
      </p:sp>
      <p:sp>
        <p:nvSpPr>
          <p:cNvPr id="90" name="Rectangle 89">
            <a:extLst>
              <a:ext uri="{FF2B5EF4-FFF2-40B4-BE49-F238E27FC236}">
                <a16:creationId xmlns:a16="http://schemas.microsoft.com/office/drawing/2014/main" id="{E5E319E4-671C-6A32-23F2-2AA60F37FE11}"/>
              </a:ext>
            </a:extLst>
          </p:cNvPr>
          <p:cNvSpPr/>
          <p:nvPr/>
        </p:nvSpPr>
        <p:spPr>
          <a:xfrm>
            <a:off x="312588" y="7866670"/>
            <a:ext cx="8666130" cy="702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chemeClr val="bg1"/>
                </a:solidFill>
              </a:rPr>
              <a:t>Anglo-Saxons</a:t>
            </a:r>
          </a:p>
          <a:p>
            <a:r>
              <a:rPr lang="en-US" sz="700">
                <a:solidFill>
                  <a:schemeClr val="bg1"/>
                </a:solidFill>
              </a:rPr>
              <a:t>410AD – 1066AD</a:t>
            </a:r>
          </a:p>
          <a:p>
            <a:endParaRPr lang="en-US" sz="700">
              <a:solidFill>
                <a:schemeClr val="bg1"/>
              </a:solidFill>
            </a:endParaRPr>
          </a:p>
          <a:p>
            <a:endParaRPr lang="en-US" sz="700">
              <a:solidFill>
                <a:schemeClr val="bg1"/>
              </a:solidFill>
            </a:endParaRPr>
          </a:p>
          <a:p>
            <a:endParaRPr lang="en-US" sz="700">
              <a:solidFill>
                <a:schemeClr val="bg1"/>
              </a:solidFill>
            </a:endParaRPr>
          </a:p>
          <a:p>
            <a:endParaRPr lang="en-US" sz="700">
              <a:solidFill>
                <a:schemeClr val="bg1"/>
              </a:solidFill>
            </a:endParaRPr>
          </a:p>
        </p:txBody>
      </p:sp>
      <p:sp>
        <p:nvSpPr>
          <p:cNvPr id="100" name="Rectangle 99">
            <a:extLst>
              <a:ext uri="{FF2B5EF4-FFF2-40B4-BE49-F238E27FC236}">
                <a16:creationId xmlns:a16="http://schemas.microsoft.com/office/drawing/2014/main" id="{B084A5C6-054B-704D-B91B-C6D66001E29C}"/>
              </a:ext>
            </a:extLst>
          </p:cNvPr>
          <p:cNvSpPr/>
          <p:nvPr/>
        </p:nvSpPr>
        <p:spPr>
          <a:xfrm>
            <a:off x="4667780" y="8626991"/>
            <a:ext cx="4263471" cy="7020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chemeClr val="tx1"/>
                </a:solidFill>
              </a:rPr>
              <a:t>Vikings </a:t>
            </a:r>
          </a:p>
          <a:p>
            <a:r>
              <a:rPr lang="en-US" sz="700">
                <a:solidFill>
                  <a:schemeClr val="tx1"/>
                </a:solidFill>
              </a:rPr>
              <a:t>793AD – 1066AD</a:t>
            </a:r>
          </a:p>
          <a:p>
            <a:endParaRPr lang="en-US" sz="700">
              <a:solidFill>
                <a:schemeClr val="tx1"/>
              </a:solidFill>
            </a:endParaRPr>
          </a:p>
          <a:p>
            <a:endParaRPr lang="en-US" sz="700">
              <a:solidFill>
                <a:schemeClr val="tx1"/>
              </a:solidFill>
            </a:endParaRPr>
          </a:p>
          <a:p>
            <a:endParaRPr lang="en-US" sz="700">
              <a:solidFill>
                <a:schemeClr val="tx1"/>
              </a:solidFill>
            </a:endParaRPr>
          </a:p>
          <a:p>
            <a:endParaRPr lang="en-US" sz="700">
              <a:solidFill>
                <a:schemeClr val="tx1"/>
              </a:solidFill>
            </a:endParaRPr>
          </a:p>
        </p:txBody>
      </p:sp>
      <p:sp>
        <p:nvSpPr>
          <p:cNvPr id="107" name="TextBox 106">
            <a:extLst>
              <a:ext uri="{FF2B5EF4-FFF2-40B4-BE49-F238E27FC236}">
                <a16:creationId xmlns:a16="http://schemas.microsoft.com/office/drawing/2014/main" id="{07FED508-9AA0-789D-E9FB-5AFA9125B8B7}"/>
              </a:ext>
            </a:extLst>
          </p:cNvPr>
          <p:cNvSpPr txBox="1"/>
          <p:nvPr/>
        </p:nvSpPr>
        <p:spPr>
          <a:xfrm>
            <a:off x="9148600" y="8309075"/>
            <a:ext cx="1472565" cy="307777"/>
          </a:xfrm>
          <a:prstGeom prst="rect">
            <a:avLst/>
          </a:prstGeom>
          <a:noFill/>
        </p:spPr>
        <p:txBody>
          <a:bodyPr wrap="square">
            <a:spAutoFit/>
          </a:bodyPr>
          <a:lstStyle/>
          <a:p>
            <a:r>
              <a:rPr lang="en-GB" sz="700" dirty="0"/>
              <a:t>1066 AD End of Viking and Anglo Saxon age.</a:t>
            </a:r>
          </a:p>
        </p:txBody>
      </p:sp>
      <p:sp>
        <p:nvSpPr>
          <p:cNvPr id="119" name="TextBox 118">
            <a:extLst>
              <a:ext uri="{FF2B5EF4-FFF2-40B4-BE49-F238E27FC236}">
                <a16:creationId xmlns:a16="http://schemas.microsoft.com/office/drawing/2014/main" id="{9D3476F6-BC3A-A638-A5E6-83DAB92892B5}"/>
              </a:ext>
            </a:extLst>
          </p:cNvPr>
          <p:cNvSpPr txBox="1"/>
          <p:nvPr/>
        </p:nvSpPr>
        <p:spPr>
          <a:xfrm>
            <a:off x="1860639" y="8577179"/>
            <a:ext cx="1472565" cy="415498"/>
          </a:xfrm>
          <a:prstGeom prst="rect">
            <a:avLst/>
          </a:prstGeom>
          <a:noFill/>
        </p:spPr>
        <p:txBody>
          <a:bodyPr wrap="square">
            <a:spAutoFit/>
          </a:bodyPr>
          <a:lstStyle/>
          <a:p>
            <a:r>
              <a:rPr lang="en-GB" sz="700" dirty="0"/>
              <a:t>595 St Augustine arrives in Britain and becomes Archbishop of Canterbury</a:t>
            </a:r>
          </a:p>
        </p:txBody>
      </p:sp>
      <p:sp>
        <p:nvSpPr>
          <p:cNvPr id="120" name="TextBox 119">
            <a:extLst>
              <a:ext uri="{FF2B5EF4-FFF2-40B4-BE49-F238E27FC236}">
                <a16:creationId xmlns:a16="http://schemas.microsoft.com/office/drawing/2014/main" id="{50E232DF-B06D-AA1A-A37D-4F94A2A522B5}"/>
              </a:ext>
            </a:extLst>
          </p:cNvPr>
          <p:cNvSpPr txBox="1"/>
          <p:nvPr/>
        </p:nvSpPr>
        <p:spPr>
          <a:xfrm>
            <a:off x="190418" y="8601811"/>
            <a:ext cx="1472565" cy="200055"/>
          </a:xfrm>
          <a:prstGeom prst="rect">
            <a:avLst/>
          </a:prstGeom>
          <a:noFill/>
        </p:spPr>
        <p:txBody>
          <a:bodyPr wrap="square">
            <a:spAutoFit/>
          </a:bodyPr>
          <a:lstStyle/>
          <a:p>
            <a:r>
              <a:rPr lang="en-GB" sz="700" dirty="0"/>
              <a:t>410AD Romans leave England</a:t>
            </a:r>
          </a:p>
        </p:txBody>
      </p:sp>
      <p:sp>
        <p:nvSpPr>
          <p:cNvPr id="121" name="TextBox 120">
            <a:extLst>
              <a:ext uri="{FF2B5EF4-FFF2-40B4-BE49-F238E27FC236}">
                <a16:creationId xmlns:a16="http://schemas.microsoft.com/office/drawing/2014/main" id="{5FB39B10-1E6C-F20A-C10A-36255C2C9EA5}"/>
              </a:ext>
            </a:extLst>
          </p:cNvPr>
          <p:cNvSpPr txBox="1"/>
          <p:nvPr/>
        </p:nvSpPr>
        <p:spPr>
          <a:xfrm>
            <a:off x="655535" y="8821976"/>
            <a:ext cx="1472565" cy="415498"/>
          </a:xfrm>
          <a:prstGeom prst="rect">
            <a:avLst/>
          </a:prstGeom>
          <a:noFill/>
        </p:spPr>
        <p:txBody>
          <a:bodyPr wrap="square">
            <a:spAutoFit/>
          </a:bodyPr>
          <a:lstStyle/>
          <a:p>
            <a:r>
              <a:rPr lang="en-GB" sz="700" dirty="0"/>
              <a:t>450-550AD Jutes, Angles and Saxons arrive establishing kingdoms</a:t>
            </a:r>
          </a:p>
        </p:txBody>
      </p:sp>
      <p:sp>
        <p:nvSpPr>
          <p:cNvPr id="122" name="TextBox 121">
            <a:extLst>
              <a:ext uri="{FF2B5EF4-FFF2-40B4-BE49-F238E27FC236}">
                <a16:creationId xmlns:a16="http://schemas.microsoft.com/office/drawing/2014/main" id="{5FE6123E-0421-B96D-D431-81CDB11A1628}"/>
              </a:ext>
            </a:extLst>
          </p:cNvPr>
          <p:cNvSpPr txBox="1"/>
          <p:nvPr/>
        </p:nvSpPr>
        <p:spPr>
          <a:xfrm>
            <a:off x="3037341" y="8355618"/>
            <a:ext cx="1472565" cy="200055"/>
          </a:xfrm>
          <a:prstGeom prst="rect">
            <a:avLst/>
          </a:prstGeom>
          <a:noFill/>
        </p:spPr>
        <p:txBody>
          <a:bodyPr wrap="square">
            <a:spAutoFit/>
          </a:bodyPr>
          <a:lstStyle/>
          <a:p>
            <a:r>
              <a:rPr lang="en-GB" sz="700" dirty="0"/>
              <a:t>680AD Beowulf epic poem written</a:t>
            </a:r>
          </a:p>
        </p:txBody>
      </p:sp>
      <p:sp>
        <p:nvSpPr>
          <p:cNvPr id="123" name="TextBox 122">
            <a:extLst>
              <a:ext uri="{FF2B5EF4-FFF2-40B4-BE49-F238E27FC236}">
                <a16:creationId xmlns:a16="http://schemas.microsoft.com/office/drawing/2014/main" id="{9B56E572-1A03-286C-29DF-863C75B885AF}"/>
              </a:ext>
            </a:extLst>
          </p:cNvPr>
          <p:cNvSpPr txBox="1"/>
          <p:nvPr/>
        </p:nvSpPr>
        <p:spPr>
          <a:xfrm>
            <a:off x="3838866" y="8575204"/>
            <a:ext cx="1472565" cy="307777"/>
          </a:xfrm>
          <a:prstGeom prst="rect">
            <a:avLst/>
          </a:prstGeom>
          <a:noFill/>
        </p:spPr>
        <p:txBody>
          <a:bodyPr wrap="square">
            <a:spAutoFit/>
          </a:bodyPr>
          <a:lstStyle/>
          <a:p>
            <a:r>
              <a:rPr lang="en-GB" sz="700" dirty="0"/>
              <a:t>793 AD Vikings </a:t>
            </a:r>
            <a:br>
              <a:rPr lang="en-GB" sz="700" dirty="0"/>
            </a:br>
            <a:r>
              <a:rPr lang="en-GB" sz="700" dirty="0"/>
              <a:t>raid Lindisfarne</a:t>
            </a:r>
          </a:p>
        </p:txBody>
      </p:sp>
      <p:grpSp>
        <p:nvGrpSpPr>
          <p:cNvPr id="125" name="Group 124">
            <a:extLst>
              <a:ext uri="{FF2B5EF4-FFF2-40B4-BE49-F238E27FC236}">
                <a16:creationId xmlns:a16="http://schemas.microsoft.com/office/drawing/2014/main" id="{BFC9D04B-4D05-F2F8-70E7-6FDFE7BD95E9}"/>
              </a:ext>
            </a:extLst>
          </p:cNvPr>
          <p:cNvGrpSpPr/>
          <p:nvPr/>
        </p:nvGrpSpPr>
        <p:grpSpPr>
          <a:xfrm>
            <a:off x="92014" y="8108951"/>
            <a:ext cx="475395" cy="551458"/>
            <a:chOff x="1571549" y="2979857"/>
            <a:chExt cx="832059" cy="965189"/>
          </a:xfrm>
        </p:grpSpPr>
        <p:sp>
          <p:nvSpPr>
            <p:cNvPr id="126" name="Hexagon 125">
              <a:extLst>
                <a:ext uri="{FF2B5EF4-FFF2-40B4-BE49-F238E27FC236}">
                  <a16:creationId xmlns:a16="http://schemas.microsoft.com/office/drawing/2014/main" id="{1871DE63-4DAB-BBEE-6972-AAEAE44E08F5}"/>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Shape 126">
              <a:extLst>
                <a:ext uri="{FF2B5EF4-FFF2-40B4-BE49-F238E27FC236}">
                  <a16:creationId xmlns:a16="http://schemas.microsoft.com/office/drawing/2014/main" id="{4396A15E-184C-5129-508F-3A83E7FB6F84}"/>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32" name="Group 131">
            <a:extLst>
              <a:ext uri="{FF2B5EF4-FFF2-40B4-BE49-F238E27FC236}">
                <a16:creationId xmlns:a16="http://schemas.microsoft.com/office/drawing/2014/main" id="{8F13C879-D3F0-DD6C-003D-8312D54CC9F9}"/>
              </a:ext>
            </a:extLst>
          </p:cNvPr>
          <p:cNvGrpSpPr/>
          <p:nvPr/>
        </p:nvGrpSpPr>
        <p:grpSpPr>
          <a:xfrm>
            <a:off x="796681" y="8132683"/>
            <a:ext cx="475395" cy="551458"/>
            <a:chOff x="1571549" y="2979857"/>
            <a:chExt cx="832059" cy="965189"/>
          </a:xfrm>
        </p:grpSpPr>
        <p:sp>
          <p:nvSpPr>
            <p:cNvPr id="133" name="Hexagon 132">
              <a:extLst>
                <a:ext uri="{FF2B5EF4-FFF2-40B4-BE49-F238E27FC236}">
                  <a16:creationId xmlns:a16="http://schemas.microsoft.com/office/drawing/2014/main" id="{7DF2A096-EEE7-CC9C-A99D-EE9C1EE826F2}"/>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Shape 133">
              <a:extLst>
                <a:ext uri="{FF2B5EF4-FFF2-40B4-BE49-F238E27FC236}">
                  <a16:creationId xmlns:a16="http://schemas.microsoft.com/office/drawing/2014/main" id="{8B68BFB3-E38C-0EB4-5057-780BBD00B355}"/>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35" name="Group 134">
            <a:extLst>
              <a:ext uri="{FF2B5EF4-FFF2-40B4-BE49-F238E27FC236}">
                <a16:creationId xmlns:a16="http://schemas.microsoft.com/office/drawing/2014/main" id="{030B2212-535D-6A37-798F-358B69F01092}"/>
              </a:ext>
            </a:extLst>
          </p:cNvPr>
          <p:cNvGrpSpPr/>
          <p:nvPr/>
        </p:nvGrpSpPr>
        <p:grpSpPr>
          <a:xfrm>
            <a:off x="2029753" y="7798563"/>
            <a:ext cx="475395" cy="551458"/>
            <a:chOff x="1571549" y="2979857"/>
            <a:chExt cx="832059" cy="965189"/>
          </a:xfrm>
        </p:grpSpPr>
        <p:sp>
          <p:nvSpPr>
            <p:cNvPr id="136" name="Hexagon 135">
              <a:extLst>
                <a:ext uri="{FF2B5EF4-FFF2-40B4-BE49-F238E27FC236}">
                  <a16:creationId xmlns:a16="http://schemas.microsoft.com/office/drawing/2014/main" id="{C4E5EAE9-D35E-2DEE-5E1C-B691CE6A5173}"/>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Shape 136">
              <a:extLst>
                <a:ext uri="{FF2B5EF4-FFF2-40B4-BE49-F238E27FC236}">
                  <a16:creationId xmlns:a16="http://schemas.microsoft.com/office/drawing/2014/main" id="{A25182C6-7917-277A-EBB7-26889C28BDBC}"/>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38" name="Group 137">
            <a:extLst>
              <a:ext uri="{FF2B5EF4-FFF2-40B4-BE49-F238E27FC236}">
                <a16:creationId xmlns:a16="http://schemas.microsoft.com/office/drawing/2014/main" id="{974153C6-9599-D539-1D9E-030A3E2B47E3}"/>
              </a:ext>
            </a:extLst>
          </p:cNvPr>
          <p:cNvGrpSpPr/>
          <p:nvPr/>
        </p:nvGrpSpPr>
        <p:grpSpPr>
          <a:xfrm>
            <a:off x="3136290" y="7788080"/>
            <a:ext cx="475395" cy="551458"/>
            <a:chOff x="1571549" y="2979857"/>
            <a:chExt cx="832059" cy="965189"/>
          </a:xfrm>
        </p:grpSpPr>
        <p:sp>
          <p:nvSpPr>
            <p:cNvPr id="139" name="Hexagon 138">
              <a:extLst>
                <a:ext uri="{FF2B5EF4-FFF2-40B4-BE49-F238E27FC236}">
                  <a16:creationId xmlns:a16="http://schemas.microsoft.com/office/drawing/2014/main" id="{69C05E29-D790-DBEC-D931-85D85A005C32}"/>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Shape 139">
              <a:extLst>
                <a:ext uri="{FF2B5EF4-FFF2-40B4-BE49-F238E27FC236}">
                  <a16:creationId xmlns:a16="http://schemas.microsoft.com/office/drawing/2014/main" id="{4E33D0C2-220B-D16D-DA63-3E27EFC435C5}"/>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95" name="Group 94">
            <a:extLst>
              <a:ext uri="{FF2B5EF4-FFF2-40B4-BE49-F238E27FC236}">
                <a16:creationId xmlns:a16="http://schemas.microsoft.com/office/drawing/2014/main" id="{2E41AEB6-D77E-E0B9-534D-E5762FF0DF5C}"/>
              </a:ext>
            </a:extLst>
          </p:cNvPr>
          <p:cNvGrpSpPr/>
          <p:nvPr/>
        </p:nvGrpSpPr>
        <p:grpSpPr>
          <a:xfrm>
            <a:off x="766392" y="8238243"/>
            <a:ext cx="560020" cy="366273"/>
            <a:chOff x="-3507671" y="1"/>
            <a:chExt cx="14709071" cy="9620247"/>
          </a:xfrm>
        </p:grpSpPr>
        <p:pic>
          <p:nvPicPr>
            <p:cNvPr id="96" name="Picture 95" descr="Shape&#10;&#10;Description automatically generated with low confidence">
              <a:extLst>
                <a:ext uri="{FF2B5EF4-FFF2-40B4-BE49-F238E27FC236}">
                  <a16:creationId xmlns:a16="http://schemas.microsoft.com/office/drawing/2014/main" id="{58168444-8B12-B1E2-DA29-87A456D2635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07671" y="19048"/>
              <a:ext cx="9601200" cy="9601200"/>
            </a:xfrm>
            <a:prstGeom prst="rect">
              <a:avLst/>
            </a:prstGeom>
          </p:spPr>
        </p:pic>
        <p:pic>
          <p:nvPicPr>
            <p:cNvPr id="99" name="Picture 98" descr="Shape&#10;&#10;Description automatically generated with low confidence">
              <a:extLst>
                <a:ext uri="{FF2B5EF4-FFF2-40B4-BE49-F238E27FC236}">
                  <a16:creationId xmlns:a16="http://schemas.microsoft.com/office/drawing/2014/main" id="{316F53CB-95F6-2ABF-BAEA-1B0DB7F0C40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00200" y="1"/>
              <a:ext cx="9601200" cy="9601200"/>
            </a:xfrm>
            <a:prstGeom prst="rect">
              <a:avLst/>
            </a:prstGeom>
          </p:spPr>
        </p:pic>
      </p:grpSp>
      <p:pic>
        <p:nvPicPr>
          <p:cNvPr id="115" name="Picture 114" descr="Shape&#10;&#10;Description automatically generated with low confidence">
            <a:extLst>
              <a:ext uri="{FF2B5EF4-FFF2-40B4-BE49-F238E27FC236}">
                <a16:creationId xmlns:a16="http://schemas.microsoft.com/office/drawing/2014/main" id="{36512F4F-88F6-4E27-60FA-D49A8F84527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33894" y="7843788"/>
            <a:ext cx="466325" cy="466325"/>
          </a:xfrm>
          <a:prstGeom prst="rect">
            <a:avLst/>
          </a:prstGeom>
        </p:spPr>
      </p:pic>
      <p:grpSp>
        <p:nvGrpSpPr>
          <p:cNvPr id="141" name="Group 140">
            <a:extLst>
              <a:ext uri="{FF2B5EF4-FFF2-40B4-BE49-F238E27FC236}">
                <a16:creationId xmlns:a16="http://schemas.microsoft.com/office/drawing/2014/main" id="{724D40B5-5224-4686-787D-8B7013709C64}"/>
              </a:ext>
            </a:extLst>
          </p:cNvPr>
          <p:cNvGrpSpPr/>
          <p:nvPr/>
        </p:nvGrpSpPr>
        <p:grpSpPr>
          <a:xfrm>
            <a:off x="4445398" y="8110731"/>
            <a:ext cx="475395" cy="551458"/>
            <a:chOff x="1571549" y="2979857"/>
            <a:chExt cx="832059" cy="965189"/>
          </a:xfrm>
        </p:grpSpPr>
        <p:sp>
          <p:nvSpPr>
            <p:cNvPr id="142" name="Hexagon 141">
              <a:extLst>
                <a:ext uri="{FF2B5EF4-FFF2-40B4-BE49-F238E27FC236}">
                  <a16:creationId xmlns:a16="http://schemas.microsoft.com/office/drawing/2014/main" id="{4B2EDB99-0005-1419-3D8E-252B0F081A74}"/>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Shape 142">
              <a:extLst>
                <a:ext uri="{FF2B5EF4-FFF2-40B4-BE49-F238E27FC236}">
                  <a16:creationId xmlns:a16="http://schemas.microsoft.com/office/drawing/2014/main" id="{8AD253E3-325C-99E8-4157-3D55049DA640}"/>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05" name="Group 204">
            <a:extLst>
              <a:ext uri="{FF2B5EF4-FFF2-40B4-BE49-F238E27FC236}">
                <a16:creationId xmlns:a16="http://schemas.microsoft.com/office/drawing/2014/main" id="{E8F43B5C-3258-3B07-5FF0-4BC45BABC1B0}"/>
              </a:ext>
            </a:extLst>
          </p:cNvPr>
          <p:cNvGrpSpPr/>
          <p:nvPr/>
        </p:nvGrpSpPr>
        <p:grpSpPr>
          <a:xfrm>
            <a:off x="8707134" y="8225112"/>
            <a:ext cx="475395" cy="551458"/>
            <a:chOff x="1571549" y="2979857"/>
            <a:chExt cx="832059" cy="965189"/>
          </a:xfrm>
        </p:grpSpPr>
        <p:sp>
          <p:nvSpPr>
            <p:cNvPr id="206" name="Hexagon 205">
              <a:extLst>
                <a:ext uri="{FF2B5EF4-FFF2-40B4-BE49-F238E27FC236}">
                  <a16:creationId xmlns:a16="http://schemas.microsoft.com/office/drawing/2014/main" id="{259C8549-4C71-BBB1-0044-3E5F4A7DFEE7}"/>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Shape 208">
              <a:extLst>
                <a:ext uri="{FF2B5EF4-FFF2-40B4-BE49-F238E27FC236}">
                  <a16:creationId xmlns:a16="http://schemas.microsoft.com/office/drawing/2014/main" id="{233D67BB-8297-63C5-CD06-1251A5E0A678}"/>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221" name="Picture 220" descr="Shape&#10;&#10;Description automatically generated with low confidence">
            <a:extLst>
              <a:ext uri="{FF2B5EF4-FFF2-40B4-BE49-F238E27FC236}">
                <a16:creationId xmlns:a16="http://schemas.microsoft.com/office/drawing/2014/main" id="{863D8750-F916-7B71-1E97-E564329D54C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013" y="8208447"/>
            <a:ext cx="308782" cy="308782"/>
          </a:xfrm>
          <a:prstGeom prst="rect">
            <a:avLst/>
          </a:prstGeom>
        </p:spPr>
      </p:pic>
      <p:pic>
        <p:nvPicPr>
          <p:cNvPr id="222" name="Picture 221" descr="Shape&#10;&#10;Description automatically generated with low confidence">
            <a:extLst>
              <a:ext uri="{FF2B5EF4-FFF2-40B4-BE49-F238E27FC236}">
                <a16:creationId xmlns:a16="http://schemas.microsoft.com/office/drawing/2014/main" id="{B72E754E-D2D8-7176-59FF-25B4F86CDAF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7519" y="8247430"/>
            <a:ext cx="265524" cy="265523"/>
          </a:xfrm>
          <a:prstGeom prst="rect">
            <a:avLst/>
          </a:prstGeom>
        </p:spPr>
      </p:pic>
      <p:grpSp>
        <p:nvGrpSpPr>
          <p:cNvPr id="7" name="Group 6">
            <a:extLst>
              <a:ext uri="{FF2B5EF4-FFF2-40B4-BE49-F238E27FC236}">
                <a16:creationId xmlns:a16="http://schemas.microsoft.com/office/drawing/2014/main" id="{89E5C7FC-8CCB-C48D-B4BA-D5A769AC0C88}"/>
              </a:ext>
            </a:extLst>
          </p:cNvPr>
          <p:cNvGrpSpPr/>
          <p:nvPr/>
        </p:nvGrpSpPr>
        <p:grpSpPr>
          <a:xfrm>
            <a:off x="4473687" y="8172428"/>
            <a:ext cx="400070" cy="400070"/>
            <a:chOff x="2566934" y="3788215"/>
            <a:chExt cx="4026119" cy="4026119"/>
          </a:xfrm>
        </p:grpSpPr>
        <p:pic>
          <p:nvPicPr>
            <p:cNvPr id="5" name="Picture 4" descr="Shape&#10;&#10;Description automatically generated with low confidence">
              <a:extLst>
                <a:ext uri="{FF2B5EF4-FFF2-40B4-BE49-F238E27FC236}">
                  <a16:creationId xmlns:a16="http://schemas.microsoft.com/office/drawing/2014/main" id="{B23DB257-FD55-757C-5EDE-39BF2A8F1B0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66934" y="3788215"/>
              <a:ext cx="4026119" cy="4026119"/>
            </a:xfrm>
            <a:prstGeom prst="rect">
              <a:avLst/>
            </a:prstGeom>
          </p:spPr>
        </p:pic>
        <p:sp>
          <p:nvSpPr>
            <p:cNvPr id="6" name="Oval 5">
              <a:extLst>
                <a:ext uri="{FF2B5EF4-FFF2-40B4-BE49-F238E27FC236}">
                  <a16:creationId xmlns:a16="http://schemas.microsoft.com/office/drawing/2014/main" id="{E6262526-1B87-006E-5C33-A6249E052B4D}"/>
                </a:ext>
              </a:extLst>
            </p:cNvPr>
            <p:cNvSpPr/>
            <p:nvPr/>
          </p:nvSpPr>
          <p:spPr>
            <a:xfrm>
              <a:off x="4163357" y="4768471"/>
              <a:ext cx="864084" cy="868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descr="Shape&#10;&#10;Description automatically generated with low confidence">
            <a:extLst>
              <a:ext uri="{FF2B5EF4-FFF2-40B4-BE49-F238E27FC236}">
                <a16:creationId xmlns:a16="http://schemas.microsoft.com/office/drawing/2014/main" id="{A9A4EB3C-DC07-87B9-D9BF-5AC20613682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209864" y="7897669"/>
            <a:ext cx="348321" cy="348321"/>
          </a:xfrm>
          <a:prstGeom prst="rect">
            <a:avLst/>
          </a:prstGeom>
        </p:spPr>
      </p:pic>
      <p:pic>
        <p:nvPicPr>
          <p:cNvPr id="224" name="Graphic 223" descr="Fencing with solid fill">
            <a:extLst>
              <a:ext uri="{FF2B5EF4-FFF2-40B4-BE49-F238E27FC236}">
                <a16:creationId xmlns:a16="http://schemas.microsoft.com/office/drawing/2014/main" id="{2E87318C-0457-D13C-8499-C15DFA4EA5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57464" y="8304201"/>
            <a:ext cx="386504" cy="386504"/>
          </a:xfrm>
          <a:prstGeom prst="rect">
            <a:avLst/>
          </a:prstGeom>
        </p:spPr>
      </p:pic>
    </p:spTree>
    <p:extLst>
      <p:ext uri="{BB962C8B-B14F-4D97-AF65-F5344CB8AC3E}">
        <p14:creationId xmlns:p14="http://schemas.microsoft.com/office/powerpoint/2010/main" val="3306829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ctangle 672">
            <a:extLst>
              <a:ext uri="{FF2B5EF4-FFF2-40B4-BE49-F238E27FC236}">
                <a16:creationId xmlns:a16="http://schemas.microsoft.com/office/drawing/2014/main" id="{E5448EC4-0D6D-4183-B318-B4315B62DFFB}"/>
              </a:ext>
            </a:extLst>
          </p:cNvPr>
          <p:cNvSpPr/>
          <p:nvPr/>
        </p:nvSpPr>
        <p:spPr>
          <a:xfrm>
            <a:off x="4343478" y="2379749"/>
            <a:ext cx="8427838" cy="23511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grpSp>
        <p:nvGrpSpPr>
          <p:cNvPr id="190" name="Group 189">
            <a:extLst>
              <a:ext uri="{FF2B5EF4-FFF2-40B4-BE49-F238E27FC236}">
                <a16:creationId xmlns:a16="http://schemas.microsoft.com/office/drawing/2014/main" id="{F3A9CDB6-0C19-4BD4-A189-242647938EF1}"/>
              </a:ext>
            </a:extLst>
          </p:cNvPr>
          <p:cNvGrpSpPr/>
          <p:nvPr/>
        </p:nvGrpSpPr>
        <p:grpSpPr>
          <a:xfrm>
            <a:off x="4363336" y="-1314"/>
            <a:ext cx="1047749" cy="1215388"/>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sp>
        <p:nvSpPr>
          <p:cNvPr id="567" name="TextBox 566">
            <a:extLst>
              <a:ext uri="{FF2B5EF4-FFF2-40B4-BE49-F238E27FC236}">
                <a16:creationId xmlns:a16="http://schemas.microsoft.com/office/drawing/2014/main" id="{49019A46-F5A5-4105-8C22-25999B51F0F4}"/>
              </a:ext>
            </a:extLst>
          </p:cNvPr>
          <p:cNvSpPr txBox="1"/>
          <p:nvPr/>
        </p:nvSpPr>
        <p:spPr>
          <a:xfrm>
            <a:off x="5458871" y="5459"/>
            <a:ext cx="7314517" cy="1143390"/>
          </a:xfrm>
          <a:prstGeom prst="rect">
            <a:avLst/>
          </a:prstGeom>
          <a:noFill/>
        </p:spPr>
        <p:txBody>
          <a:bodyPr wrap="square" rtlCol="0">
            <a:spAutoFit/>
          </a:bodyPr>
          <a:lstStyle/>
          <a:p>
            <a:pPr>
              <a:lnSpc>
                <a:spcPct val="85000"/>
              </a:lnSpc>
            </a:pPr>
            <a:r>
              <a:rPr lang="en-GB" sz="4000" b="1"/>
              <a:t>Did the Vikings and Anglo-Saxons live peacefully together?</a:t>
            </a:r>
            <a:endParaRPr lang="en-GB" sz="400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080919"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t>What took place at Lindisfarne?</a:t>
            </a:r>
          </a:p>
          <a:p>
            <a:pPr marL="171450" indent="-171450">
              <a:buFont typeface="Arial" panose="020B0604020202020204" pitchFamily="34" charset="0"/>
              <a:buChar char="•"/>
            </a:pPr>
            <a:r>
              <a:rPr lang="en-US" sz="1200" dirty="0"/>
              <a:t>What did Vikings look like?</a:t>
            </a:r>
          </a:p>
          <a:p>
            <a:pPr marL="171450" indent="-171450">
              <a:buFont typeface="Arial" panose="020B0604020202020204" pitchFamily="34" charset="0"/>
              <a:buChar char="•"/>
            </a:pPr>
            <a:r>
              <a:rPr lang="en-US" sz="1200" dirty="0"/>
              <a:t>Does Alfred deserve to be called ‘the Great’?</a:t>
            </a:r>
          </a:p>
          <a:p>
            <a:pPr marL="171450" indent="-171450">
              <a:buFont typeface="Arial" panose="020B0604020202020204" pitchFamily="34" charset="0"/>
              <a:buChar char="•"/>
            </a:pPr>
            <a:r>
              <a:rPr lang="en-US" sz="1200" dirty="0"/>
              <a:t>Where is Danelaw?</a:t>
            </a:r>
          </a:p>
          <a:p>
            <a:pPr marL="171450" indent="-171450">
              <a:buFont typeface="Arial" panose="020B0604020202020204" pitchFamily="34" charset="0"/>
              <a:buChar char="•"/>
            </a:pPr>
            <a:r>
              <a:rPr lang="en-US" sz="1200" dirty="0"/>
              <a:t>Would you have preferred to live in Viking or Saxon societies?</a:t>
            </a:r>
          </a:p>
          <a:p>
            <a:pPr marL="171450" indent="-171450">
              <a:buFont typeface="Arial" panose="020B0604020202020204" pitchFamily="34" charset="0"/>
              <a:buChar char="•"/>
            </a:pPr>
            <a:r>
              <a:rPr lang="en-US" sz="1200" dirty="0"/>
              <a:t>How did the Vikings’ and Anglo-Saxon age in Britain end?</a:t>
            </a:r>
          </a:p>
        </p:txBody>
      </p:sp>
      <p:sp>
        <p:nvSpPr>
          <p:cNvPr id="647" name="TextBox 646">
            <a:extLst>
              <a:ext uri="{FF2B5EF4-FFF2-40B4-BE49-F238E27FC236}">
                <a16:creationId xmlns:a16="http://schemas.microsoft.com/office/drawing/2014/main" id="{3567FFCB-F7AD-495C-BDA2-C4A109E4A211}"/>
              </a:ext>
            </a:extLst>
          </p:cNvPr>
          <p:cNvSpPr txBox="1"/>
          <p:nvPr/>
        </p:nvSpPr>
        <p:spPr>
          <a:xfrm>
            <a:off x="4457037" y="2628709"/>
            <a:ext cx="8245700" cy="2308324"/>
          </a:xfrm>
          <a:prstGeom prst="rect">
            <a:avLst/>
          </a:prstGeom>
          <a:noFill/>
        </p:spPr>
        <p:txBody>
          <a:bodyPr wrap="square" rtlCol="0">
            <a:spAutoFit/>
          </a:bodyPr>
          <a:lstStyle/>
          <a:p>
            <a:pPr marL="171450" indent="-171450">
              <a:buFont typeface="Arial" panose="020B0604020202020204" pitchFamily="34" charset="0"/>
              <a:buChar char="•"/>
            </a:pPr>
            <a:r>
              <a:rPr lang="en-US" sz="1200" dirty="0"/>
              <a:t>The Vikings arrived largely from Norway and Denmark (thanks to unique technology of longboats/being excellent sailors) and ruled/fought/lived alongside the Anglo-Saxons. Both reigns came to an end in 1066, when William the Conqueror came over from Normandy and won at the Battle of Hastings.</a:t>
            </a:r>
          </a:p>
          <a:p>
            <a:pPr marL="171450" indent="-171450">
              <a:buFont typeface="Arial" panose="020B0604020202020204" pitchFamily="34" charset="0"/>
              <a:buChar char="•"/>
            </a:pPr>
            <a:r>
              <a:rPr lang="en-US" sz="1200" dirty="0"/>
              <a:t>Lindisfarne was a monastery which was raided by Vikings. These raids took place before Vikings invaded and settled.</a:t>
            </a:r>
          </a:p>
          <a:p>
            <a:pPr marL="171450" indent="-171450">
              <a:buFont typeface="Arial" panose="020B0604020202020204" pitchFamily="34" charset="0"/>
              <a:buChar char="•"/>
            </a:pPr>
            <a:r>
              <a:rPr lang="en-US" sz="1200" dirty="0"/>
              <a:t>There are many myths and mistruths about what Vikings look like. It is important to use good historical sources and evidence. </a:t>
            </a:r>
          </a:p>
          <a:p>
            <a:pPr marL="171450" indent="-171450">
              <a:buFont typeface="Arial" panose="020B0604020202020204" pitchFamily="34" charset="0"/>
              <a:buChar char="•"/>
            </a:pPr>
            <a:r>
              <a:rPr lang="en-US" sz="1200" dirty="0"/>
              <a:t>Alfred the Great fought back against the Vikings who around 865 had held most of England. After this Vikings controlled the Danelaw (Eastern England) and lived in relative peace. Viking King Cnut brought the kingdoms </a:t>
            </a:r>
            <a:br>
              <a:rPr lang="en-US" sz="1200" dirty="0"/>
            </a:br>
            <a:r>
              <a:rPr lang="en-US" sz="1200" dirty="0"/>
              <a:t>further together during his reign being a strong leader and promoting Christianity.</a:t>
            </a:r>
          </a:p>
          <a:p>
            <a:pPr marL="171450" indent="-171450">
              <a:buFont typeface="Arial" panose="020B0604020202020204" pitchFamily="34" charset="0"/>
              <a:buChar char="•"/>
            </a:pPr>
            <a:r>
              <a:rPr lang="en-US" sz="1200" dirty="0"/>
              <a:t>Vikings were predominately rural people who built home from stone and wood with </a:t>
            </a:r>
            <a:br>
              <a:rPr lang="en-US" sz="1200" dirty="0"/>
            </a:br>
            <a:r>
              <a:rPr lang="en-US" sz="1200" dirty="0"/>
              <a:t>insulted roofs known as longhouses on their homestead where they would grow </a:t>
            </a:r>
            <a:br>
              <a:rPr lang="en-US" sz="1200" dirty="0"/>
            </a:br>
            <a:r>
              <a:rPr lang="en-US" sz="1200" dirty="0"/>
              <a:t>and harvest crops. </a:t>
            </a:r>
          </a:p>
          <a:p>
            <a:pPr marL="171450" indent="-171450">
              <a:buFont typeface="Arial" panose="020B0604020202020204" pitchFamily="34" charset="0"/>
              <a:buChar char="•"/>
            </a:pPr>
            <a:endParaRPr lang="en-GB" sz="1200" dirty="0"/>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892552"/>
          </a:xfrm>
          <a:prstGeom prst="rect">
            <a:avLst/>
          </a:prstGeom>
          <a:noFill/>
        </p:spPr>
        <p:txBody>
          <a:bodyPr wrap="square" rtlCol="0">
            <a:spAutoFit/>
          </a:bodyPr>
          <a:lstStyle/>
          <a:p>
            <a:r>
              <a:rPr lang="en-GB" sz="1600" b="1" dirty="0"/>
              <a:t>Key vocabulary: </a:t>
            </a:r>
          </a:p>
          <a:p>
            <a:r>
              <a:rPr lang="en-GB" sz="1200" dirty="0">
                <a:latin typeface="Calibri" panose="020F0502020204030204" pitchFamily="34" charset="0"/>
                <a:cs typeface="Times New Roman" panose="02020603050405020304" pitchFamily="18" charset="0"/>
              </a:rPr>
              <a:t>Anglo-Saxon, Danegeld, invade, </a:t>
            </a:r>
            <a:r>
              <a:rPr lang="en-GB" sz="1200" dirty="0" err="1">
                <a:latin typeface="Calibri" panose="020F0502020204030204" pitchFamily="34" charset="0"/>
                <a:cs typeface="Times New Roman" panose="02020603050405020304" pitchFamily="18" charset="0"/>
              </a:rPr>
              <a:t>Jorvik</a:t>
            </a:r>
            <a:r>
              <a:rPr lang="en-GB" sz="1200" dirty="0">
                <a:latin typeface="Calibri" panose="020F0502020204030204" pitchFamily="34" charset="0"/>
                <a:cs typeface="Times New Roman" panose="02020603050405020304" pitchFamily="18" charset="0"/>
              </a:rPr>
              <a:t>, longship, longhouse, monastery, Old Norse, runes, Scandinavia, territories, Thing, saga, chronicle, runes, manuscripts, thralls, </a:t>
            </a:r>
            <a:r>
              <a:rPr lang="en-GB" sz="1200" dirty="0" err="1">
                <a:latin typeface="Calibri" panose="020F0502020204030204" pitchFamily="34" charset="0"/>
                <a:cs typeface="Times New Roman" panose="02020603050405020304" pitchFamily="18" charset="0"/>
              </a:rPr>
              <a:t>bondi</a:t>
            </a:r>
            <a:r>
              <a:rPr lang="en-GB" sz="1200" dirty="0">
                <a:latin typeface="Calibri" panose="020F0502020204030204" pitchFamily="34" charset="0"/>
                <a:cs typeface="Times New Roman" panose="02020603050405020304" pitchFamily="18" charset="0"/>
              </a:rPr>
              <a:t>, </a:t>
            </a:r>
            <a:r>
              <a:rPr lang="en-GB" sz="1200" dirty="0" err="1">
                <a:latin typeface="Calibri" panose="020F0502020204030204" pitchFamily="34" charset="0"/>
                <a:cs typeface="Times New Roman" panose="02020603050405020304" pitchFamily="18" charset="0"/>
              </a:rPr>
              <a:t>karls</a:t>
            </a:r>
            <a:r>
              <a:rPr lang="en-GB" sz="1200" dirty="0">
                <a:latin typeface="Calibri" panose="020F0502020204030204" pitchFamily="34" charset="0"/>
                <a:cs typeface="Times New Roman" panose="02020603050405020304" pitchFamily="18" charset="0"/>
              </a:rPr>
              <a:t>, jarls</a:t>
            </a:r>
            <a:endParaRPr lang="en-GB" sz="1200" dirty="0"/>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244140"/>
          </a:xfrm>
          <a:prstGeom prst="rect">
            <a:avLst/>
          </a:prstGeom>
          <a:noFill/>
        </p:spPr>
        <p:txBody>
          <a:bodyPr wrap="square" rtlCol="0">
            <a:spAutoFit/>
          </a:bodyPr>
          <a:lstStyle/>
          <a:p>
            <a:endParaRPr lang="en-GB" sz="1600" b="1" dirty="0"/>
          </a:p>
          <a:p>
            <a:pPr marL="171450" indent="-171450">
              <a:lnSpc>
                <a:spcPct val="150000"/>
              </a:lnSpc>
              <a:buFont typeface="Arial" panose="020B0604020202020204" pitchFamily="34" charset="0"/>
              <a:buChar char="•"/>
            </a:pPr>
            <a:r>
              <a:rPr lang="en-US" sz="1400" dirty="0"/>
              <a:t>Viking settlement and moving borders of kingdoms</a:t>
            </a:r>
          </a:p>
          <a:p>
            <a:pPr marL="171450" indent="-171450">
              <a:lnSpc>
                <a:spcPct val="150000"/>
              </a:lnSpc>
              <a:buFont typeface="Arial" panose="020B0604020202020204" pitchFamily="34" charset="0"/>
              <a:buChar char="•"/>
            </a:pPr>
            <a:r>
              <a:rPr lang="en-US" sz="1400" dirty="0"/>
              <a:t>Viking raids and invasion </a:t>
            </a:r>
          </a:p>
          <a:p>
            <a:pPr marL="171450" indent="-171450">
              <a:lnSpc>
                <a:spcPct val="150000"/>
              </a:lnSpc>
              <a:buFont typeface="Arial" panose="020B0604020202020204" pitchFamily="34" charset="0"/>
              <a:buChar char="•"/>
            </a:pPr>
            <a:r>
              <a:rPr lang="en-US" sz="1400" dirty="0"/>
              <a:t>Myths and Legends</a:t>
            </a:r>
          </a:p>
          <a:p>
            <a:pPr marL="171450" indent="-171450">
              <a:lnSpc>
                <a:spcPct val="150000"/>
              </a:lnSpc>
              <a:buFont typeface="Arial" panose="020B0604020202020204" pitchFamily="34" charset="0"/>
              <a:buChar char="•"/>
            </a:pPr>
            <a:r>
              <a:rPr lang="en-US" sz="1400" dirty="0"/>
              <a:t>Viking longhouses</a:t>
            </a:r>
          </a:p>
          <a:p>
            <a:pPr marL="171450" indent="-171450">
              <a:lnSpc>
                <a:spcPct val="150000"/>
              </a:lnSpc>
              <a:buFont typeface="Arial" panose="020B0604020202020204" pitchFamily="34" charset="0"/>
              <a:buChar char="•"/>
            </a:pPr>
            <a:r>
              <a:rPr lang="en-US" sz="1400" dirty="0"/>
              <a:t>Viking longboats and longhouses</a:t>
            </a:r>
          </a:p>
          <a:p>
            <a:pPr marL="171450" indent="-171450">
              <a:lnSpc>
                <a:spcPct val="150000"/>
              </a:lnSpc>
              <a:buFont typeface="Arial" panose="020B0604020202020204" pitchFamily="34" charset="0"/>
              <a:buChar char="•"/>
            </a:pPr>
            <a:r>
              <a:rPr lang="en-US" sz="1400" dirty="0"/>
              <a:t>(Christianity/Monasteries)</a:t>
            </a:r>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4831062"/>
            <a:ext cx="6735195" cy="24006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08" name="Hexagon 207">
            <a:extLst>
              <a:ext uri="{FF2B5EF4-FFF2-40B4-BE49-F238E27FC236}">
                <a16:creationId xmlns:a16="http://schemas.microsoft.com/office/drawing/2014/main" id="{6D77DC18-E8A6-4BF8-A7ED-BE854AB71E04}"/>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2" name="Picture 21">
            <a:extLst>
              <a:ext uri="{FF2B5EF4-FFF2-40B4-BE49-F238E27FC236}">
                <a16:creationId xmlns:a16="http://schemas.microsoft.com/office/drawing/2014/main" id="{301410D3-133E-4A2D-9B03-F3DB9127F27E}"/>
              </a:ext>
            </a:extLst>
          </p:cNvPr>
          <p:cNvPicPr>
            <a:picLocks noChangeAspect="1"/>
          </p:cNvPicPr>
          <p:nvPr/>
        </p:nvPicPr>
        <p:blipFill rotWithShape="1">
          <a:blip r:embed="rId8">
            <a:clrChange>
              <a:clrFrom>
                <a:srgbClr val="FFFFFF"/>
              </a:clrFrom>
              <a:clrTo>
                <a:srgbClr val="FFFFFF">
                  <a:alpha val="0"/>
                </a:srgbClr>
              </a:clrTo>
            </a:clrChange>
          </a:blip>
          <a:srcRect l="40050" t="3549" r="14956" b="3363"/>
          <a:stretch/>
        </p:blipFill>
        <p:spPr>
          <a:xfrm>
            <a:off x="9378888" y="3768303"/>
            <a:ext cx="3446888" cy="4011370"/>
          </a:xfrm>
          <a:prstGeom prst="rect">
            <a:avLst/>
          </a:prstGeom>
        </p:spPr>
      </p:pic>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6" y="1609956"/>
            <a:ext cx="8390240" cy="646331"/>
          </a:xfrm>
          <a:prstGeom prst="rect">
            <a:avLst/>
          </a:prstGeom>
          <a:noFill/>
        </p:spPr>
        <p:txBody>
          <a:bodyPr wrap="square" rtlCol="0">
            <a:spAutoFit/>
          </a:bodyPr>
          <a:lstStyle/>
          <a:p>
            <a:r>
              <a:rPr lang="en-US" sz="1200" dirty="0"/>
              <a:t>Children have continued to learn a chronological history of early Britain including how life developed from the Stone Age to Iron age, and the how the Romans invaded Britain (including looking at their impact). They have contrasted this with the Ancient Egyptian civilization.  Children learnt in the previous unit about Anglo-Saxons and will have already had a foreshadowing of the Vikings.  </a:t>
            </a:r>
            <a:endParaRPr lang="en-GB" sz="1200" dirty="0"/>
          </a:p>
        </p:txBody>
      </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this unit:</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306188" y="4832657"/>
            <a:ext cx="3308619" cy="338554"/>
          </a:xfrm>
          <a:prstGeom prst="rect">
            <a:avLst/>
          </a:prstGeom>
          <a:noFill/>
        </p:spPr>
        <p:txBody>
          <a:bodyPr wrap="square">
            <a:spAutoFit/>
          </a:bodyPr>
          <a:lstStyle/>
          <a:p>
            <a:r>
              <a:rPr lang="en-GB" sz="1600" b="1" dirty="0"/>
              <a:t>Sources (including visits):</a:t>
            </a:r>
          </a:p>
        </p:txBody>
      </p:sp>
      <p:sp>
        <p:nvSpPr>
          <p:cNvPr id="255" name="TextBox 254">
            <a:extLst>
              <a:ext uri="{FF2B5EF4-FFF2-40B4-BE49-F238E27FC236}">
                <a16:creationId xmlns:a16="http://schemas.microsoft.com/office/drawing/2014/main" id="{2F1503EF-6897-46D4-BF9D-D8FCB2041615}"/>
              </a:ext>
            </a:extLst>
          </p:cNvPr>
          <p:cNvSpPr txBox="1"/>
          <p:nvPr/>
        </p:nvSpPr>
        <p:spPr>
          <a:xfrm>
            <a:off x="0" y="7248155"/>
            <a:ext cx="6475862" cy="338554"/>
          </a:xfrm>
          <a:prstGeom prst="rect">
            <a:avLst/>
          </a:prstGeom>
          <a:noFill/>
        </p:spPr>
        <p:txBody>
          <a:bodyPr wrap="square">
            <a:spAutoFit/>
          </a:bodyPr>
          <a:lstStyle/>
          <a:p>
            <a:r>
              <a:rPr lang="en-GB" sz="1600" b="1"/>
              <a:t>Topic Timeline:</a:t>
            </a:r>
          </a:p>
        </p:txBody>
      </p:sp>
      <p:pic>
        <p:nvPicPr>
          <p:cNvPr id="95" name="Picture 94" descr="Shape&#10;&#10;Description automatically generated with low confidence">
            <a:extLst>
              <a:ext uri="{FF2B5EF4-FFF2-40B4-BE49-F238E27FC236}">
                <a16:creationId xmlns:a16="http://schemas.microsoft.com/office/drawing/2014/main" id="{A9233594-4BFA-4344-A346-0E912209AF9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47565" y="1638"/>
            <a:ext cx="1079292" cy="1079292"/>
          </a:xfrm>
          <a:prstGeom prst="rect">
            <a:avLst/>
          </a:prstGeom>
        </p:spPr>
      </p:pic>
      <p:sp>
        <p:nvSpPr>
          <p:cNvPr id="96" name="TextBox 95">
            <a:extLst>
              <a:ext uri="{FF2B5EF4-FFF2-40B4-BE49-F238E27FC236}">
                <a16:creationId xmlns:a16="http://schemas.microsoft.com/office/drawing/2014/main" id="{F6549C6B-6C63-4456-AEDE-9CA26EA8C2D6}"/>
              </a:ext>
            </a:extLst>
          </p:cNvPr>
          <p:cNvSpPr txBox="1"/>
          <p:nvPr/>
        </p:nvSpPr>
        <p:spPr>
          <a:xfrm>
            <a:off x="4380695" y="5086762"/>
            <a:ext cx="4969885" cy="2308324"/>
          </a:xfrm>
          <a:prstGeom prst="rect">
            <a:avLst/>
          </a:prstGeom>
          <a:noFill/>
        </p:spPr>
        <p:txBody>
          <a:bodyPr wrap="square" rtlCol="0">
            <a:spAutoFit/>
          </a:bodyPr>
          <a:lstStyle/>
          <a:p>
            <a:r>
              <a:rPr lang="en-US" sz="1200" dirty="0"/>
              <a:t>I have heard good things about </a:t>
            </a:r>
            <a:r>
              <a:rPr lang="en-US" sz="1200" dirty="0">
                <a:hlinkClick r:id="rId12"/>
              </a:rPr>
              <a:t>https://www.imagininghistory.co.uk/vikings</a:t>
            </a:r>
            <a:r>
              <a:rPr lang="en-US" sz="1200" dirty="0"/>
              <a:t> </a:t>
            </a:r>
          </a:p>
          <a:p>
            <a:r>
              <a:rPr lang="en-US" sz="1200" dirty="0"/>
              <a:t>Vikings Pack (from </a:t>
            </a:r>
            <a:r>
              <a:rPr lang="en-US" sz="1200" dirty="0" err="1"/>
              <a:t>TPet</a:t>
            </a:r>
            <a:r>
              <a:rPr lang="en-US" sz="1200" dirty="0"/>
              <a:t> on the server)</a:t>
            </a:r>
          </a:p>
          <a:p>
            <a:r>
              <a:rPr lang="en-GB" sz="1200" dirty="0"/>
              <a:t>KS2history.com Anglo-Saxon Unit (Purchased and on server)</a:t>
            </a:r>
          </a:p>
          <a:p>
            <a:r>
              <a:rPr lang="en-GB" sz="1200" dirty="0"/>
              <a:t>https://www.bbc.co.uk/bitesize/topics/ztyr9j6</a:t>
            </a:r>
          </a:p>
          <a:p>
            <a:r>
              <a:rPr lang="en-GB" sz="1200" dirty="0">
                <a:hlinkClick r:id="rId13"/>
              </a:rPr>
              <a:t>https://www.history.org.uk/primary/resource/3867/the-vikings-in-britain-a-brief-history</a:t>
            </a:r>
            <a:r>
              <a:rPr lang="en-GB" sz="1200" dirty="0"/>
              <a:t> (Other HA resources are saved on the server)</a:t>
            </a:r>
          </a:p>
          <a:p>
            <a:r>
              <a:rPr lang="en-US" sz="1200" b="0" dirty="0">
                <a:solidFill>
                  <a:schemeClr val="tx1"/>
                </a:solidFill>
                <a:hlinkClick r:id="rId14"/>
              </a:rPr>
              <a:t>https://scandinaviafacts.com/were-the-vikings-black/</a:t>
            </a:r>
            <a:endParaRPr lang="en-GB" sz="1200" dirty="0"/>
          </a:p>
          <a:p>
            <a:r>
              <a:rPr lang="en-US" sz="1200" dirty="0">
                <a:hlinkClick r:id="rId15"/>
              </a:rPr>
              <a:t>www.regia.org/history/vikings.htm</a:t>
            </a:r>
            <a:r>
              <a:rPr lang="en-US" sz="1200" dirty="0"/>
              <a:t> </a:t>
            </a:r>
          </a:p>
          <a:p>
            <a:r>
              <a:rPr lang="en-US" sz="1200" dirty="0">
                <a:hlinkClick r:id="rId16"/>
              </a:rPr>
              <a:t>https://www.jorvikvikingcentre.co.uk/the-vikings/</a:t>
            </a:r>
            <a:r>
              <a:rPr lang="en-US" sz="1200" dirty="0"/>
              <a:t> </a:t>
            </a:r>
          </a:p>
          <a:p>
            <a:r>
              <a:rPr lang="en-US" sz="1200" dirty="0"/>
              <a:t>Can link to English Myths and Legends and HFL DEP using Arthur and the Golden Rope by </a:t>
            </a:r>
            <a:r>
              <a:rPr lang="en-US" sz="1200" dirty="0" err="1"/>
              <a:t>by</a:t>
            </a:r>
            <a:r>
              <a:rPr lang="en-US" sz="1200" dirty="0"/>
              <a:t> Joe Todd-Stanton</a:t>
            </a:r>
          </a:p>
          <a:p>
            <a:endParaRPr lang="en-GB" sz="1200" dirty="0"/>
          </a:p>
        </p:txBody>
      </p:sp>
      <p:sp>
        <p:nvSpPr>
          <p:cNvPr id="85" name="TextBox 84">
            <a:extLst>
              <a:ext uri="{FF2B5EF4-FFF2-40B4-BE49-F238E27FC236}">
                <a16:creationId xmlns:a16="http://schemas.microsoft.com/office/drawing/2014/main" id="{3CC63FAC-A5DD-4411-B1E4-1CE7CFBE208A}"/>
              </a:ext>
            </a:extLst>
          </p:cNvPr>
          <p:cNvSpPr txBox="1"/>
          <p:nvPr/>
        </p:nvSpPr>
        <p:spPr>
          <a:xfrm>
            <a:off x="5500731" y="1022006"/>
            <a:ext cx="7314517" cy="258532"/>
          </a:xfrm>
          <a:prstGeom prst="rect">
            <a:avLst/>
          </a:prstGeom>
          <a:noFill/>
        </p:spPr>
        <p:txBody>
          <a:bodyPr wrap="square" rtlCol="0">
            <a:spAutoFit/>
          </a:bodyPr>
          <a:lstStyle/>
          <a:p>
            <a:pPr>
              <a:lnSpc>
                <a:spcPct val="90000"/>
              </a:lnSpc>
            </a:pPr>
            <a:r>
              <a:rPr lang="en-US" sz="1200" b="1"/>
              <a:t>the Viking and Anglo-Saxon struggle for the Kingdom of England to the time of Edward the Confessor</a:t>
            </a:r>
          </a:p>
        </p:txBody>
      </p:sp>
      <p:sp>
        <p:nvSpPr>
          <p:cNvPr id="86" name="Rectangle 85">
            <a:extLst>
              <a:ext uri="{FF2B5EF4-FFF2-40B4-BE49-F238E27FC236}">
                <a16:creationId xmlns:a16="http://schemas.microsoft.com/office/drawing/2014/main" id="{815219B3-6EEA-1ED8-FF59-DE929450869A}"/>
              </a:ext>
            </a:extLst>
          </p:cNvPr>
          <p:cNvSpPr/>
          <p:nvPr/>
        </p:nvSpPr>
        <p:spPr>
          <a:xfrm>
            <a:off x="47630" y="7699914"/>
            <a:ext cx="8666130" cy="7020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dirty="0">
                <a:solidFill>
                  <a:schemeClr val="tx1"/>
                </a:solidFill>
              </a:rPr>
              <a:t>Anglo-Saxons</a:t>
            </a:r>
          </a:p>
          <a:p>
            <a:r>
              <a:rPr lang="en-US" sz="700" dirty="0">
                <a:solidFill>
                  <a:schemeClr val="tx1"/>
                </a:solidFill>
              </a:rPr>
              <a:t>410AD – 1066AD</a:t>
            </a:r>
          </a:p>
          <a:p>
            <a:endParaRPr lang="en-US" sz="700" dirty="0">
              <a:solidFill>
                <a:schemeClr val="tx1"/>
              </a:solidFill>
            </a:endParaRPr>
          </a:p>
          <a:p>
            <a:endParaRPr lang="en-US" sz="700" dirty="0">
              <a:solidFill>
                <a:schemeClr val="tx1"/>
              </a:solidFill>
            </a:endParaRPr>
          </a:p>
          <a:p>
            <a:endParaRPr lang="en-US" sz="700" dirty="0">
              <a:solidFill>
                <a:schemeClr val="tx1"/>
              </a:solidFill>
            </a:endParaRPr>
          </a:p>
          <a:p>
            <a:endParaRPr lang="en-US" sz="700" dirty="0">
              <a:solidFill>
                <a:schemeClr val="tx1"/>
              </a:solidFill>
            </a:endParaRPr>
          </a:p>
        </p:txBody>
      </p:sp>
      <p:sp>
        <p:nvSpPr>
          <p:cNvPr id="87" name="Rectangle 86">
            <a:extLst>
              <a:ext uri="{FF2B5EF4-FFF2-40B4-BE49-F238E27FC236}">
                <a16:creationId xmlns:a16="http://schemas.microsoft.com/office/drawing/2014/main" id="{2EDC4EF2-0C22-4D07-AB46-59683F7AACE3}"/>
              </a:ext>
            </a:extLst>
          </p:cNvPr>
          <p:cNvSpPr/>
          <p:nvPr/>
        </p:nvSpPr>
        <p:spPr>
          <a:xfrm>
            <a:off x="4395202" y="8460235"/>
            <a:ext cx="4318558" cy="702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chemeClr val="bg1"/>
                </a:solidFill>
              </a:rPr>
              <a:t>Vikings </a:t>
            </a:r>
          </a:p>
          <a:p>
            <a:r>
              <a:rPr lang="en-US" sz="700">
                <a:solidFill>
                  <a:schemeClr val="bg1"/>
                </a:solidFill>
              </a:rPr>
              <a:t>793AD – 1066AD</a:t>
            </a:r>
          </a:p>
          <a:p>
            <a:endParaRPr lang="en-US" sz="700">
              <a:solidFill>
                <a:schemeClr val="bg1"/>
              </a:solidFill>
            </a:endParaRPr>
          </a:p>
          <a:p>
            <a:endParaRPr lang="en-US" sz="700">
              <a:solidFill>
                <a:schemeClr val="bg1"/>
              </a:solidFill>
            </a:endParaRPr>
          </a:p>
          <a:p>
            <a:endParaRPr lang="en-US" sz="700">
              <a:solidFill>
                <a:schemeClr val="bg1"/>
              </a:solidFill>
            </a:endParaRPr>
          </a:p>
          <a:p>
            <a:endParaRPr lang="en-US" sz="700">
              <a:solidFill>
                <a:schemeClr val="bg1"/>
              </a:solidFill>
            </a:endParaRPr>
          </a:p>
        </p:txBody>
      </p:sp>
      <p:sp>
        <p:nvSpPr>
          <p:cNvPr id="88" name="TextBox 87">
            <a:extLst>
              <a:ext uri="{FF2B5EF4-FFF2-40B4-BE49-F238E27FC236}">
                <a16:creationId xmlns:a16="http://schemas.microsoft.com/office/drawing/2014/main" id="{11CC8B34-A928-CCA6-E436-29A0816431ED}"/>
              </a:ext>
            </a:extLst>
          </p:cNvPr>
          <p:cNvSpPr txBox="1"/>
          <p:nvPr/>
        </p:nvSpPr>
        <p:spPr>
          <a:xfrm>
            <a:off x="8883642" y="8142319"/>
            <a:ext cx="1472565" cy="307777"/>
          </a:xfrm>
          <a:prstGeom prst="rect">
            <a:avLst/>
          </a:prstGeom>
          <a:noFill/>
        </p:spPr>
        <p:txBody>
          <a:bodyPr wrap="square">
            <a:spAutoFit/>
          </a:bodyPr>
          <a:lstStyle/>
          <a:p>
            <a:r>
              <a:rPr lang="en-GB" sz="700" dirty="0"/>
              <a:t>1066 AD End of Viking and Anglo Saxon age.</a:t>
            </a:r>
          </a:p>
        </p:txBody>
      </p:sp>
      <p:sp>
        <p:nvSpPr>
          <p:cNvPr id="89" name="TextBox 88">
            <a:extLst>
              <a:ext uri="{FF2B5EF4-FFF2-40B4-BE49-F238E27FC236}">
                <a16:creationId xmlns:a16="http://schemas.microsoft.com/office/drawing/2014/main" id="{303F2D97-7A79-5938-3B7D-F7EAC848A1B9}"/>
              </a:ext>
            </a:extLst>
          </p:cNvPr>
          <p:cNvSpPr txBox="1"/>
          <p:nvPr/>
        </p:nvSpPr>
        <p:spPr>
          <a:xfrm>
            <a:off x="4729720" y="8127439"/>
            <a:ext cx="977818" cy="307777"/>
          </a:xfrm>
          <a:prstGeom prst="rect">
            <a:avLst/>
          </a:prstGeom>
          <a:noFill/>
        </p:spPr>
        <p:txBody>
          <a:bodyPr wrap="square">
            <a:spAutoFit/>
          </a:bodyPr>
          <a:lstStyle/>
          <a:p>
            <a:r>
              <a:rPr lang="en-GB" sz="700" dirty="0"/>
              <a:t>865 AD Viking’s reign </a:t>
            </a:r>
            <a:br>
              <a:rPr lang="en-GB" sz="700" dirty="0"/>
            </a:br>
            <a:r>
              <a:rPr lang="en-GB" sz="700" dirty="0"/>
              <a:t>over most of England</a:t>
            </a:r>
          </a:p>
        </p:txBody>
      </p:sp>
      <p:sp>
        <p:nvSpPr>
          <p:cNvPr id="90" name="TextBox 89">
            <a:extLst>
              <a:ext uri="{FF2B5EF4-FFF2-40B4-BE49-F238E27FC236}">
                <a16:creationId xmlns:a16="http://schemas.microsoft.com/office/drawing/2014/main" id="{1844B86C-3814-6752-6C30-8205DA24ECDD}"/>
              </a:ext>
            </a:extLst>
          </p:cNvPr>
          <p:cNvSpPr txBox="1"/>
          <p:nvPr/>
        </p:nvSpPr>
        <p:spPr>
          <a:xfrm>
            <a:off x="5427190" y="7742455"/>
            <a:ext cx="1472565" cy="200055"/>
          </a:xfrm>
          <a:prstGeom prst="rect">
            <a:avLst/>
          </a:prstGeom>
          <a:noFill/>
        </p:spPr>
        <p:txBody>
          <a:bodyPr wrap="square">
            <a:spAutoFit/>
          </a:bodyPr>
          <a:lstStyle/>
          <a:p>
            <a:r>
              <a:rPr lang="en-GB" sz="700" dirty="0"/>
              <a:t>871-899 AD Alfred the Great</a:t>
            </a:r>
          </a:p>
        </p:txBody>
      </p:sp>
      <p:sp>
        <p:nvSpPr>
          <p:cNvPr id="97" name="TextBox 96">
            <a:extLst>
              <a:ext uri="{FF2B5EF4-FFF2-40B4-BE49-F238E27FC236}">
                <a16:creationId xmlns:a16="http://schemas.microsoft.com/office/drawing/2014/main" id="{8FD56BF0-4D27-1052-78BB-418AF5B3D3F6}"/>
              </a:ext>
            </a:extLst>
          </p:cNvPr>
          <p:cNvSpPr txBox="1"/>
          <p:nvPr/>
        </p:nvSpPr>
        <p:spPr>
          <a:xfrm>
            <a:off x="3763208" y="7747300"/>
            <a:ext cx="1472565" cy="200055"/>
          </a:xfrm>
          <a:prstGeom prst="rect">
            <a:avLst/>
          </a:prstGeom>
          <a:noFill/>
        </p:spPr>
        <p:txBody>
          <a:bodyPr wrap="square">
            <a:spAutoFit/>
          </a:bodyPr>
          <a:lstStyle/>
          <a:p>
            <a:r>
              <a:rPr lang="en-GB" sz="700" dirty="0"/>
              <a:t>793 AD Vikings raid Lindisfarne</a:t>
            </a:r>
          </a:p>
        </p:txBody>
      </p:sp>
      <p:grpSp>
        <p:nvGrpSpPr>
          <p:cNvPr id="124" name="Group 123">
            <a:extLst>
              <a:ext uri="{FF2B5EF4-FFF2-40B4-BE49-F238E27FC236}">
                <a16:creationId xmlns:a16="http://schemas.microsoft.com/office/drawing/2014/main" id="{3EFA8C72-0AB4-B893-656C-05A2B14DAC21}"/>
              </a:ext>
            </a:extLst>
          </p:cNvPr>
          <p:cNvGrpSpPr/>
          <p:nvPr/>
        </p:nvGrpSpPr>
        <p:grpSpPr>
          <a:xfrm>
            <a:off x="5402847" y="8408973"/>
            <a:ext cx="475395" cy="551458"/>
            <a:chOff x="1571549" y="2979857"/>
            <a:chExt cx="832059" cy="965189"/>
          </a:xfrm>
        </p:grpSpPr>
        <p:sp>
          <p:nvSpPr>
            <p:cNvPr id="125" name="Hexagon 124">
              <a:extLst>
                <a:ext uri="{FF2B5EF4-FFF2-40B4-BE49-F238E27FC236}">
                  <a16:creationId xmlns:a16="http://schemas.microsoft.com/office/drawing/2014/main" id="{E1AEBF88-C8A9-EB3B-F1FE-1D7D693FF014}"/>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Shape 125">
              <a:extLst>
                <a:ext uri="{FF2B5EF4-FFF2-40B4-BE49-F238E27FC236}">
                  <a16:creationId xmlns:a16="http://schemas.microsoft.com/office/drawing/2014/main" id="{271E5DB6-F1C4-6444-CC36-D4A749E4FF72}"/>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7" name="Group 126">
            <a:extLst>
              <a:ext uri="{FF2B5EF4-FFF2-40B4-BE49-F238E27FC236}">
                <a16:creationId xmlns:a16="http://schemas.microsoft.com/office/drawing/2014/main" id="{07703574-8D24-317B-48AB-7AD23BEE501C}"/>
              </a:ext>
            </a:extLst>
          </p:cNvPr>
          <p:cNvGrpSpPr/>
          <p:nvPr/>
        </p:nvGrpSpPr>
        <p:grpSpPr>
          <a:xfrm>
            <a:off x="8442176" y="8058356"/>
            <a:ext cx="475395" cy="551458"/>
            <a:chOff x="1571549" y="2979857"/>
            <a:chExt cx="832059" cy="965189"/>
          </a:xfrm>
        </p:grpSpPr>
        <p:sp>
          <p:nvSpPr>
            <p:cNvPr id="128" name="Hexagon 127">
              <a:extLst>
                <a:ext uri="{FF2B5EF4-FFF2-40B4-BE49-F238E27FC236}">
                  <a16:creationId xmlns:a16="http://schemas.microsoft.com/office/drawing/2014/main" id="{182A0F7F-4A84-3650-A1A5-33BE95F656BE}"/>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Shape 128">
              <a:extLst>
                <a:ext uri="{FF2B5EF4-FFF2-40B4-BE49-F238E27FC236}">
                  <a16:creationId xmlns:a16="http://schemas.microsoft.com/office/drawing/2014/main" id="{24764493-7754-1B5D-9782-C56AAE0FEBC0}"/>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30" name="Group 129">
            <a:extLst>
              <a:ext uri="{FF2B5EF4-FFF2-40B4-BE49-F238E27FC236}">
                <a16:creationId xmlns:a16="http://schemas.microsoft.com/office/drawing/2014/main" id="{6BA1FB75-2655-FFF5-EDC9-0D7577CA6C48}"/>
              </a:ext>
            </a:extLst>
          </p:cNvPr>
          <p:cNvGrpSpPr/>
          <p:nvPr/>
        </p:nvGrpSpPr>
        <p:grpSpPr>
          <a:xfrm>
            <a:off x="5665062" y="7917497"/>
            <a:ext cx="475395" cy="551458"/>
            <a:chOff x="1571549" y="2979857"/>
            <a:chExt cx="832059" cy="965189"/>
          </a:xfrm>
        </p:grpSpPr>
        <p:sp>
          <p:nvSpPr>
            <p:cNvPr id="131" name="Hexagon 130">
              <a:extLst>
                <a:ext uri="{FF2B5EF4-FFF2-40B4-BE49-F238E27FC236}">
                  <a16:creationId xmlns:a16="http://schemas.microsoft.com/office/drawing/2014/main" id="{5A527858-BBC4-A790-E31B-38252355E97B}"/>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Shape 131">
              <a:extLst>
                <a:ext uri="{FF2B5EF4-FFF2-40B4-BE49-F238E27FC236}">
                  <a16:creationId xmlns:a16="http://schemas.microsoft.com/office/drawing/2014/main" id="{89F3E918-882E-09BC-E5C4-DA055853EDEA}"/>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37" name="Oval 136">
            <a:extLst>
              <a:ext uri="{FF2B5EF4-FFF2-40B4-BE49-F238E27FC236}">
                <a16:creationId xmlns:a16="http://schemas.microsoft.com/office/drawing/2014/main" id="{792A1C12-9044-AE59-F00F-C1EAC1F59923}"/>
              </a:ext>
            </a:extLst>
          </p:cNvPr>
          <p:cNvSpPr/>
          <p:nvPr/>
        </p:nvSpPr>
        <p:spPr>
          <a:xfrm>
            <a:off x="4344427" y="8263443"/>
            <a:ext cx="85863" cy="86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9" name="Picture 138" descr="Shape&#10;&#10;Description automatically generated with low confidence">
            <a:extLst>
              <a:ext uri="{FF2B5EF4-FFF2-40B4-BE49-F238E27FC236}">
                <a16:creationId xmlns:a16="http://schemas.microsoft.com/office/drawing/2014/main" id="{AF40B31E-49FF-EC0B-ADED-A765E1E668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81931" y="8397793"/>
            <a:ext cx="537620" cy="537620"/>
          </a:xfrm>
          <a:prstGeom prst="rect">
            <a:avLst/>
          </a:prstGeom>
        </p:spPr>
      </p:pic>
      <p:pic>
        <p:nvPicPr>
          <p:cNvPr id="140" name="Picture 139" descr="Shape&#10;&#10;Description automatically generated with low confidence">
            <a:extLst>
              <a:ext uri="{FF2B5EF4-FFF2-40B4-BE49-F238E27FC236}">
                <a16:creationId xmlns:a16="http://schemas.microsoft.com/office/drawing/2014/main" id="{AC7E63F4-DDA3-6D74-87AB-AED14DE6B8D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761982" y="7964839"/>
            <a:ext cx="233811" cy="233811"/>
          </a:xfrm>
          <a:prstGeom prst="rect">
            <a:avLst/>
          </a:prstGeom>
        </p:spPr>
      </p:pic>
      <p:pic>
        <p:nvPicPr>
          <p:cNvPr id="141" name="Graphic 140" descr="Fencing with solid fill">
            <a:extLst>
              <a:ext uri="{FF2B5EF4-FFF2-40B4-BE49-F238E27FC236}">
                <a16:creationId xmlns:a16="http://schemas.microsoft.com/office/drawing/2014/main" id="{2F0E0F25-EA10-BF63-6FCD-C47DF2F58FB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92506" y="8137445"/>
            <a:ext cx="386504" cy="386504"/>
          </a:xfrm>
          <a:prstGeom prst="rect">
            <a:avLst/>
          </a:prstGeom>
        </p:spPr>
      </p:pic>
      <p:grpSp>
        <p:nvGrpSpPr>
          <p:cNvPr id="142" name="Group 141">
            <a:extLst>
              <a:ext uri="{FF2B5EF4-FFF2-40B4-BE49-F238E27FC236}">
                <a16:creationId xmlns:a16="http://schemas.microsoft.com/office/drawing/2014/main" id="{8F9048F4-937F-FFA8-CC08-75A38815F5B3}"/>
              </a:ext>
            </a:extLst>
          </p:cNvPr>
          <p:cNvGrpSpPr/>
          <p:nvPr/>
        </p:nvGrpSpPr>
        <p:grpSpPr>
          <a:xfrm>
            <a:off x="6796441" y="8416728"/>
            <a:ext cx="475395" cy="551458"/>
            <a:chOff x="1571549" y="2979857"/>
            <a:chExt cx="832059" cy="965189"/>
          </a:xfrm>
        </p:grpSpPr>
        <p:sp>
          <p:nvSpPr>
            <p:cNvPr id="143" name="Hexagon 142">
              <a:extLst>
                <a:ext uri="{FF2B5EF4-FFF2-40B4-BE49-F238E27FC236}">
                  <a16:creationId xmlns:a16="http://schemas.microsoft.com/office/drawing/2014/main" id="{032842A0-0588-7BF6-133C-BF5E2783290E}"/>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Shape 143">
              <a:extLst>
                <a:ext uri="{FF2B5EF4-FFF2-40B4-BE49-F238E27FC236}">
                  <a16:creationId xmlns:a16="http://schemas.microsoft.com/office/drawing/2014/main" id="{7C995D3F-9439-04A2-CF4B-E03682AF2B8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45" name="Picture 144" descr="Shape&#10;&#10;Description automatically generated with low confidence">
            <a:extLst>
              <a:ext uri="{FF2B5EF4-FFF2-40B4-BE49-F238E27FC236}">
                <a16:creationId xmlns:a16="http://schemas.microsoft.com/office/drawing/2014/main" id="{30348EAF-8858-9E0E-C378-B471688B7FE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48537" y="8601468"/>
            <a:ext cx="371205" cy="371205"/>
          </a:xfrm>
          <a:prstGeom prst="rect">
            <a:avLst/>
          </a:prstGeom>
        </p:spPr>
      </p:pic>
      <p:sp>
        <p:nvSpPr>
          <p:cNvPr id="157" name="TextBox 156">
            <a:extLst>
              <a:ext uri="{FF2B5EF4-FFF2-40B4-BE49-F238E27FC236}">
                <a16:creationId xmlns:a16="http://schemas.microsoft.com/office/drawing/2014/main" id="{B808A8D9-3B51-5D32-456C-03C6E12AD9E6}"/>
              </a:ext>
            </a:extLst>
          </p:cNvPr>
          <p:cNvSpPr txBox="1"/>
          <p:nvPr/>
        </p:nvSpPr>
        <p:spPr>
          <a:xfrm>
            <a:off x="6535554" y="8219938"/>
            <a:ext cx="1472565" cy="200055"/>
          </a:xfrm>
          <a:prstGeom prst="rect">
            <a:avLst/>
          </a:prstGeom>
          <a:noFill/>
        </p:spPr>
        <p:txBody>
          <a:bodyPr wrap="square">
            <a:spAutoFit/>
          </a:bodyPr>
          <a:lstStyle/>
          <a:p>
            <a:r>
              <a:rPr lang="en-GB" sz="700" dirty="0"/>
              <a:t>1016-1035 AD King Cnut</a:t>
            </a:r>
          </a:p>
        </p:txBody>
      </p:sp>
      <p:pic>
        <p:nvPicPr>
          <p:cNvPr id="191" name="Picture 190" descr="Shape&#10;&#10;Description automatically generated with low confidence">
            <a:extLst>
              <a:ext uri="{FF2B5EF4-FFF2-40B4-BE49-F238E27FC236}">
                <a16:creationId xmlns:a16="http://schemas.microsoft.com/office/drawing/2014/main" id="{A57F3345-9F98-9F24-3E51-420627974E8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713321" y="8103319"/>
            <a:ext cx="371205" cy="371205"/>
          </a:xfrm>
          <a:prstGeom prst="rect">
            <a:avLst/>
          </a:prstGeom>
        </p:spPr>
      </p:pic>
      <p:pic>
        <p:nvPicPr>
          <p:cNvPr id="201" name="Picture 200" descr="Shape&#10;&#10;Description automatically generated with low confidence">
            <a:extLst>
              <a:ext uri="{FF2B5EF4-FFF2-40B4-BE49-F238E27FC236}">
                <a16:creationId xmlns:a16="http://schemas.microsoft.com/office/drawing/2014/main" id="{750D1F88-0281-5480-885A-227E65A4EC5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52499" y="8429200"/>
            <a:ext cx="346307" cy="346307"/>
          </a:xfrm>
          <a:prstGeom prst="rect">
            <a:avLst/>
          </a:prstGeom>
        </p:spPr>
      </p:pic>
      <p:grpSp>
        <p:nvGrpSpPr>
          <p:cNvPr id="203" name="Group 202">
            <a:extLst>
              <a:ext uri="{FF2B5EF4-FFF2-40B4-BE49-F238E27FC236}">
                <a16:creationId xmlns:a16="http://schemas.microsoft.com/office/drawing/2014/main" id="{636B31D4-4838-3C72-C94B-8B217A65BBD4}"/>
              </a:ext>
            </a:extLst>
          </p:cNvPr>
          <p:cNvGrpSpPr/>
          <p:nvPr/>
        </p:nvGrpSpPr>
        <p:grpSpPr>
          <a:xfrm>
            <a:off x="4183588" y="7920413"/>
            <a:ext cx="475395" cy="551458"/>
            <a:chOff x="1571549" y="2979857"/>
            <a:chExt cx="832059" cy="965189"/>
          </a:xfrm>
        </p:grpSpPr>
        <p:sp>
          <p:nvSpPr>
            <p:cNvPr id="205" name="Hexagon 204">
              <a:extLst>
                <a:ext uri="{FF2B5EF4-FFF2-40B4-BE49-F238E27FC236}">
                  <a16:creationId xmlns:a16="http://schemas.microsoft.com/office/drawing/2014/main" id="{958350AC-494D-B388-47AB-2B1804786D37}"/>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Shape 205">
              <a:extLst>
                <a:ext uri="{FF2B5EF4-FFF2-40B4-BE49-F238E27FC236}">
                  <a16:creationId xmlns:a16="http://schemas.microsoft.com/office/drawing/2014/main" id="{1B7557A5-4D05-3588-EEBD-F0C3A1203265}"/>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09" name="Group 208">
            <a:extLst>
              <a:ext uri="{FF2B5EF4-FFF2-40B4-BE49-F238E27FC236}">
                <a16:creationId xmlns:a16="http://schemas.microsoft.com/office/drawing/2014/main" id="{8E9FD9A4-912E-DE14-CA88-1D2F1CAF18CF}"/>
              </a:ext>
            </a:extLst>
          </p:cNvPr>
          <p:cNvGrpSpPr/>
          <p:nvPr/>
        </p:nvGrpSpPr>
        <p:grpSpPr>
          <a:xfrm>
            <a:off x="4214752" y="7974601"/>
            <a:ext cx="400070" cy="400070"/>
            <a:chOff x="2566934" y="3788215"/>
            <a:chExt cx="4026119" cy="4026119"/>
          </a:xfrm>
        </p:grpSpPr>
        <p:pic>
          <p:nvPicPr>
            <p:cNvPr id="210" name="Picture 209" descr="Shape&#10;&#10;Description automatically generated with low confidence">
              <a:extLst>
                <a:ext uri="{FF2B5EF4-FFF2-40B4-BE49-F238E27FC236}">
                  <a16:creationId xmlns:a16="http://schemas.microsoft.com/office/drawing/2014/main" id="{EB85AC5B-FCB0-FAF1-048D-AC2D82F653F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66934" y="3788215"/>
              <a:ext cx="4026119" cy="4026119"/>
            </a:xfrm>
            <a:prstGeom prst="rect">
              <a:avLst/>
            </a:prstGeom>
          </p:spPr>
        </p:pic>
        <p:sp>
          <p:nvSpPr>
            <p:cNvPr id="211" name="Oval 210">
              <a:extLst>
                <a:ext uri="{FF2B5EF4-FFF2-40B4-BE49-F238E27FC236}">
                  <a16:creationId xmlns:a16="http://schemas.microsoft.com/office/drawing/2014/main" id="{395F6B0A-4593-E5AF-55F6-ABF62C971EFF}"/>
                </a:ext>
              </a:extLst>
            </p:cNvPr>
            <p:cNvSpPr/>
            <p:nvPr/>
          </p:nvSpPr>
          <p:spPr>
            <a:xfrm>
              <a:off x="4163357" y="4768471"/>
              <a:ext cx="864084" cy="868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16079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ctangle 672">
            <a:extLst>
              <a:ext uri="{FF2B5EF4-FFF2-40B4-BE49-F238E27FC236}">
                <a16:creationId xmlns:a16="http://schemas.microsoft.com/office/drawing/2014/main" id="{E5448EC4-0D6D-4183-B318-B4315B62DFFB}"/>
              </a:ext>
            </a:extLst>
          </p:cNvPr>
          <p:cNvSpPr/>
          <p:nvPr/>
        </p:nvSpPr>
        <p:spPr>
          <a:xfrm>
            <a:off x="4343478" y="2379750"/>
            <a:ext cx="8427838" cy="257432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dirty="0">
                <a:ln w="9525" cmpd="sng">
                  <a:noFill/>
                  <a:prstDash val="solid"/>
                </a:ln>
                <a:latin typeface="+mj-lt"/>
              </a:rPr>
              <a:t>“</a:t>
            </a:r>
            <a:r>
              <a:rPr lang="en-GB" sz="1600" b="1" i="1" spc="50" dirty="0">
                <a:ln w="9525" cmpd="sng">
                  <a:noFill/>
                  <a:prstDash val="solid"/>
                </a:ln>
                <a:latin typeface="+mj-lt"/>
              </a:rPr>
              <a:t>Inspiring a curiosity of the past”</a:t>
            </a:r>
            <a:r>
              <a:rPr lang="en-GB" sz="1600" b="1" i="1" dirty="0">
                <a:latin typeface="+mj-lt"/>
                <a:ea typeface="Calibri" panose="020F0502020204030204" pitchFamily="34" charset="0"/>
                <a:cs typeface="Times New Roman" panose="02020603050405020304" pitchFamily="18" charset="0"/>
              </a:rPr>
              <a:t> </a:t>
            </a:r>
            <a:endParaRPr lang="en-US" sz="1600" b="1" i="1" spc="50" dirty="0">
              <a:ln w="9525" cmpd="sng">
                <a:noFill/>
                <a:prstDash val="solid"/>
              </a:ln>
              <a:latin typeface="+mj-lt"/>
            </a:endParaRPr>
          </a:p>
        </p:txBody>
      </p:sp>
      <p:grpSp>
        <p:nvGrpSpPr>
          <p:cNvPr id="190" name="Group 189">
            <a:extLst>
              <a:ext uri="{FF2B5EF4-FFF2-40B4-BE49-F238E27FC236}">
                <a16:creationId xmlns:a16="http://schemas.microsoft.com/office/drawing/2014/main" id="{F3A9CDB6-0C19-4BD4-A189-242647938EF1}"/>
              </a:ext>
            </a:extLst>
          </p:cNvPr>
          <p:cNvGrpSpPr/>
          <p:nvPr/>
        </p:nvGrpSpPr>
        <p:grpSpPr>
          <a:xfrm>
            <a:off x="4363336" y="-1314"/>
            <a:ext cx="1047749" cy="1215388"/>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sp>
        <p:nvSpPr>
          <p:cNvPr id="567" name="TextBox 566">
            <a:extLst>
              <a:ext uri="{FF2B5EF4-FFF2-40B4-BE49-F238E27FC236}">
                <a16:creationId xmlns:a16="http://schemas.microsoft.com/office/drawing/2014/main" id="{49019A46-F5A5-4105-8C22-25999B51F0F4}"/>
              </a:ext>
            </a:extLst>
          </p:cNvPr>
          <p:cNvSpPr txBox="1"/>
          <p:nvPr/>
        </p:nvSpPr>
        <p:spPr>
          <a:xfrm>
            <a:off x="5458871" y="-2161"/>
            <a:ext cx="7314517" cy="1089529"/>
          </a:xfrm>
          <a:prstGeom prst="rect">
            <a:avLst/>
          </a:prstGeom>
          <a:noFill/>
        </p:spPr>
        <p:txBody>
          <a:bodyPr wrap="square" rtlCol="0">
            <a:spAutoFit/>
          </a:bodyPr>
          <a:lstStyle/>
          <a:p>
            <a:pPr>
              <a:lnSpc>
                <a:spcPct val="80000"/>
              </a:lnSpc>
            </a:pPr>
            <a:r>
              <a:rPr lang="en-GB" sz="4000" b="1"/>
              <a:t>How did the arrival of Empire Windrush impact Britain?</a:t>
            </a:r>
            <a:endParaRPr lang="en-GB" sz="400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295860"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t>What links existed between Britain and the Caribbean?</a:t>
            </a:r>
          </a:p>
          <a:p>
            <a:pPr marL="171450" indent="-171450">
              <a:buFont typeface="Arial" panose="020B0604020202020204" pitchFamily="34" charset="0"/>
              <a:buChar char="•"/>
            </a:pPr>
            <a:r>
              <a:rPr lang="en-US" sz="1200" dirty="0"/>
              <a:t>How did African-Caribbean men and women serve in WW2?</a:t>
            </a:r>
          </a:p>
          <a:p>
            <a:pPr marL="171450" indent="-171450">
              <a:buFont typeface="Arial" panose="020B0604020202020204" pitchFamily="34" charset="0"/>
              <a:buChar char="•"/>
            </a:pPr>
            <a:r>
              <a:rPr lang="en-US" sz="1200" dirty="0"/>
              <a:t>Why was Empire Windrush’s arrival such an important story?</a:t>
            </a:r>
          </a:p>
          <a:p>
            <a:pPr marL="171450" indent="-171450">
              <a:buFont typeface="Arial" panose="020B0604020202020204" pitchFamily="34" charset="0"/>
              <a:buChar char="•"/>
            </a:pPr>
            <a:r>
              <a:rPr lang="en-US" sz="1200" dirty="0"/>
              <a:t>What was life like for the Windrush arrivals?</a:t>
            </a:r>
          </a:p>
          <a:p>
            <a:pPr marL="171450" indent="-171450">
              <a:buFont typeface="Arial" panose="020B0604020202020204" pitchFamily="34" charset="0"/>
              <a:buChar char="•"/>
            </a:pPr>
            <a:r>
              <a:rPr lang="en-US" sz="1200" dirty="0"/>
              <a:t>How did the Windrush Generation contribute to the economy and culture?</a:t>
            </a:r>
          </a:p>
          <a:p>
            <a:pPr marL="171450" indent="-171450">
              <a:buFont typeface="Arial" panose="020B0604020202020204" pitchFamily="34" charset="0"/>
              <a:buChar char="•"/>
            </a:pPr>
            <a:r>
              <a:rPr lang="en-US" sz="1200" dirty="0"/>
              <a:t>How have the events of Windrush affected Britain today?</a:t>
            </a:r>
          </a:p>
        </p:txBody>
      </p:sp>
      <p:sp>
        <p:nvSpPr>
          <p:cNvPr id="647" name="TextBox 646">
            <a:extLst>
              <a:ext uri="{FF2B5EF4-FFF2-40B4-BE49-F238E27FC236}">
                <a16:creationId xmlns:a16="http://schemas.microsoft.com/office/drawing/2014/main" id="{3567FFCB-F7AD-495C-BDA2-C4A109E4A211}"/>
              </a:ext>
            </a:extLst>
          </p:cNvPr>
          <p:cNvSpPr txBox="1"/>
          <p:nvPr/>
        </p:nvSpPr>
        <p:spPr>
          <a:xfrm>
            <a:off x="4500746" y="2623441"/>
            <a:ext cx="8245700" cy="2308324"/>
          </a:xfrm>
          <a:prstGeom prst="rect">
            <a:avLst/>
          </a:prstGeom>
          <a:noFill/>
        </p:spPr>
        <p:txBody>
          <a:bodyPr wrap="square" rtlCol="0">
            <a:spAutoFit/>
          </a:bodyPr>
          <a:lstStyle/>
          <a:p>
            <a:pPr marL="171450" indent="-171450">
              <a:buFont typeface="Arial" panose="020B0604020202020204" pitchFamily="34" charset="0"/>
              <a:buChar char="•"/>
            </a:pPr>
            <a:r>
              <a:rPr lang="en-US" sz="1200" dirty="0"/>
              <a:t>When we talk about the 'Windrush Generation' we are talking about the people who left Caribbean countries and arrived to settle in the UK between 1948 and 1971. Children make connection and contrasts between Britain and parts of the Caribbean looking at the impact of the British Empire and the transatlantic slave trade.</a:t>
            </a:r>
          </a:p>
          <a:p>
            <a:pPr marL="171450" indent="-171450">
              <a:buFont typeface="Arial" panose="020B0604020202020204" pitchFamily="34" charset="0"/>
              <a:buChar char="•"/>
            </a:pPr>
            <a:r>
              <a:rPr lang="en-US" sz="1200" dirty="0"/>
              <a:t>African-Caribbean service men and women helped the allies during the 2nd World War. Sadly, despite their contribution, many history books and films about WWII don’t mention people of Caribbean origin or their service. </a:t>
            </a:r>
          </a:p>
          <a:p>
            <a:pPr marL="171450" indent="-171450">
              <a:buFont typeface="Arial" panose="020B0604020202020204" pitchFamily="34" charset="0"/>
              <a:buChar char="•"/>
            </a:pPr>
            <a:r>
              <a:rPr lang="en-US" sz="1200" dirty="0"/>
              <a:t>People from the Caribbean were invited to help a struggling post-war British economy. They took on important jobs including working in the emerging NHS, manufacturing, construction and transport.</a:t>
            </a:r>
          </a:p>
          <a:p>
            <a:pPr marL="171450" indent="-171450">
              <a:buFont typeface="Arial" panose="020B0604020202020204" pitchFamily="34" charset="0"/>
              <a:buChar char="•"/>
            </a:pPr>
            <a:r>
              <a:rPr lang="en-US" sz="1200" dirty="0"/>
              <a:t>The Windrush arrivals faced difficulties due to racism, isolation and prejudice.</a:t>
            </a:r>
          </a:p>
          <a:p>
            <a:pPr marL="171450" indent="-171450">
              <a:buFont typeface="Arial" panose="020B0604020202020204" pitchFamily="34" charset="0"/>
              <a:buChar char="•"/>
            </a:pPr>
            <a:r>
              <a:rPr lang="en-US" sz="1200" dirty="0"/>
              <a:t>The Windrush Generation have contributed lots to British culture including music, </a:t>
            </a:r>
            <a:br>
              <a:rPr lang="en-US" sz="1200" dirty="0"/>
            </a:br>
            <a:r>
              <a:rPr lang="en-US" sz="1200" dirty="0"/>
              <a:t>literature and the arts. July 22</a:t>
            </a:r>
            <a:r>
              <a:rPr lang="en-US" sz="1200" baseline="30000" dirty="0"/>
              <a:t>nd</a:t>
            </a:r>
            <a:r>
              <a:rPr lang="en-US" sz="1200" dirty="0"/>
              <a:t> is a day for us to reflect on their contributions.</a:t>
            </a:r>
          </a:p>
          <a:p>
            <a:pPr marL="171450" indent="-171450">
              <a:buFont typeface="Arial" panose="020B0604020202020204" pitchFamily="34" charset="0"/>
              <a:buChar char="•"/>
            </a:pPr>
            <a:r>
              <a:rPr lang="en-GB" sz="1200" dirty="0"/>
              <a:t>Many changes have taken place since 1948 including acts of law and the </a:t>
            </a:r>
            <a:br>
              <a:rPr lang="en-GB" sz="1200" dirty="0"/>
            </a:br>
            <a:r>
              <a:rPr lang="en-GB" sz="1200" dirty="0"/>
              <a:t>wider acceptance of African-Caribbean people, though racism still exists.</a:t>
            </a:r>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1631216"/>
          </a:xfrm>
          <a:prstGeom prst="rect">
            <a:avLst/>
          </a:prstGeom>
          <a:noFill/>
        </p:spPr>
        <p:txBody>
          <a:bodyPr wrap="square" rtlCol="0">
            <a:spAutoFit/>
          </a:bodyPr>
          <a:lstStyle/>
          <a:p>
            <a:r>
              <a:rPr lang="en-GB" sz="1600" b="1"/>
              <a:t>Key vocabulary: </a:t>
            </a:r>
          </a:p>
          <a:p>
            <a:r>
              <a:rPr lang="en-GB" sz="1200">
                <a:latin typeface="Calibri" panose="020F0502020204030204" pitchFamily="34" charset="0"/>
                <a:cs typeface="Times New Roman" panose="02020603050405020304" pitchFamily="18" charset="0"/>
              </a:rPr>
              <a:t>Caribbean, West Indies, archipelago, British Empire, origin,  Transatlantic-Slave-Trade, slave/servant, population, descent,  independence, stereotype, colonialism, diversity, Mother Land, propaganda, volunteers, racism, immigration, migration, emigration, first generation, ethnic minority, returnee, pioneers, prejudice, injustice, inequality, legislation, anti-racism, equal opportunities, awards, recognition, legacy, heritage, equality </a:t>
            </a:r>
            <a:endParaRPr lang="en-GB" sz="1200"/>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244140"/>
          </a:xfrm>
          <a:prstGeom prst="rect">
            <a:avLst/>
          </a:prstGeom>
          <a:noFill/>
        </p:spPr>
        <p:txBody>
          <a:bodyPr wrap="square" rtlCol="0">
            <a:spAutoFit/>
          </a:bodyPr>
          <a:lstStyle/>
          <a:p>
            <a:endParaRPr lang="en-GB" sz="1600" b="1"/>
          </a:p>
          <a:p>
            <a:pPr marL="171450" indent="-171450">
              <a:lnSpc>
                <a:spcPct val="150000"/>
              </a:lnSpc>
              <a:buFont typeface="Arial" panose="020B0604020202020204" pitchFamily="34" charset="0"/>
              <a:buChar char="•"/>
            </a:pPr>
            <a:r>
              <a:rPr lang="en-US" sz="1400"/>
              <a:t>Caribbean migration </a:t>
            </a:r>
          </a:p>
          <a:p>
            <a:pPr marL="171450" indent="-171450">
              <a:lnSpc>
                <a:spcPct val="150000"/>
              </a:lnSpc>
              <a:buFont typeface="Arial" panose="020B0604020202020204" pitchFamily="34" charset="0"/>
              <a:buChar char="•"/>
            </a:pPr>
            <a:r>
              <a:rPr lang="en-US" sz="1400"/>
              <a:t>(WW2)</a:t>
            </a:r>
          </a:p>
          <a:p>
            <a:pPr marL="171450" indent="-171450">
              <a:lnSpc>
                <a:spcPct val="150000"/>
              </a:lnSpc>
              <a:buFont typeface="Arial" panose="020B0604020202020204" pitchFamily="34" charset="0"/>
              <a:buChar char="•"/>
            </a:pPr>
            <a:r>
              <a:rPr lang="en-US" sz="1400"/>
              <a:t>Cultural contributions</a:t>
            </a:r>
          </a:p>
          <a:p>
            <a:pPr marL="171450" indent="-171450">
              <a:lnSpc>
                <a:spcPct val="150000"/>
              </a:lnSpc>
              <a:buFont typeface="Arial" panose="020B0604020202020204" pitchFamily="34" charset="0"/>
              <a:buChar char="•"/>
            </a:pPr>
            <a:r>
              <a:rPr lang="en-US" sz="1400"/>
              <a:t>Life for Windrush arrivals</a:t>
            </a:r>
          </a:p>
          <a:p>
            <a:pPr marL="171450" indent="-171450">
              <a:lnSpc>
                <a:spcPct val="150000"/>
              </a:lnSpc>
              <a:buFont typeface="Arial" panose="020B0604020202020204" pitchFamily="34" charset="0"/>
              <a:buChar char="•"/>
            </a:pPr>
            <a:endParaRPr lang="en-US" sz="1400"/>
          </a:p>
          <a:p>
            <a:pPr marL="171450" indent="-171450">
              <a:lnSpc>
                <a:spcPct val="150000"/>
              </a:lnSpc>
              <a:buFont typeface="Arial" panose="020B0604020202020204" pitchFamily="34" charset="0"/>
              <a:buChar char="•"/>
            </a:pPr>
            <a:endParaRPr lang="en-US" sz="1400"/>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5035925"/>
            <a:ext cx="6735195" cy="21958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6" y="1609956"/>
            <a:ext cx="8245700" cy="646331"/>
          </a:xfrm>
          <a:prstGeom prst="rect">
            <a:avLst/>
          </a:prstGeom>
          <a:noFill/>
        </p:spPr>
        <p:txBody>
          <a:bodyPr wrap="square" rtlCol="0">
            <a:spAutoFit/>
          </a:bodyPr>
          <a:lstStyle/>
          <a:p>
            <a:r>
              <a:rPr lang="en-US" sz="1200" dirty="0"/>
              <a:t>Children have explored a chronological history of early Britain including how life developed from the Stone Age to 1066). They have contrasted this with the Ancient Egyptian civilization.  Children have seen a few examples of black, British history including Mary Seacole, St Hadrian of Canterbury and the Aurelian Moors. </a:t>
            </a:r>
            <a:endParaRPr lang="en-GB" sz="1200" dirty="0"/>
          </a:p>
        </p:txBody>
      </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this unit:</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331687" y="5022584"/>
            <a:ext cx="3308619" cy="338554"/>
          </a:xfrm>
          <a:prstGeom prst="rect">
            <a:avLst/>
          </a:prstGeom>
          <a:noFill/>
        </p:spPr>
        <p:txBody>
          <a:bodyPr wrap="square">
            <a:spAutoFit/>
          </a:bodyPr>
          <a:lstStyle/>
          <a:p>
            <a:r>
              <a:rPr lang="en-GB" sz="1600" b="1" dirty="0"/>
              <a:t>Sources (including visits):</a:t>
            </a:r>
          </a:p>
        </p:txBody>
      </p:sp>
      <p:sp>
        <p:nvSpPr>
          <p:cNvPr id="255" name="TextBox 254">
            <a:extLst>
              <a:ext uri="{FF2B5EF4-FFF2-40B4-BE49-F238E27FC236}">
                <a16:creationId xmlns:a16="http://schemas.microsoft.com/office/drawing/2014/main" id="{2F1503EF-6897-46D4-BF9D-D8FCB2041615}"/>
              </a:ext>
            </a:extLst>
          </p:cNvPr>
          <p:cNvSpPr txBox="1"/>
          <p:nvPr/>
        </p:nvSpPr>
        <p:spPr>
          <a:xfrm>
            <a:off x="0" y="7248155"/>
            <a:ext cx="6475862" cy="338554"/>
          </a:xfrm>
          <a:prstGeom prst="rect">
            <a:avLst/>
          </a:prstGeom>
          <a:noFill/>
        </p:spPr>
        <p:txBody>
          <a:bodyPr wrap="square">
            <a:spAutoFit/>
          </a:bodyPr>
          <a:lstStyle/>
          <a:p>
            <a:r>
              <a:rPr lang="en-GB" sz="1600" b="1"/>
              <a:t>Topic Timeline:</a:t>
            </a:r>
          </a:p>
        </p:txBody>
      </p:sp>
      <p:pic>
        <p:nvPicPr>
          <p:cNvPr id="97" name="Picture 2">
            <a:extLst>
              <a:ext uri="{FF2B5EF4-FFF2-40B4-BE49-F238E27FC236}">
                <a16:creationId xmlns:a16="http://schemas.microsoft.com/office/drawing/2014/main" id="{8405CA03-5ACE-453E-873B-73CC6B9ED841}"/>
              </a:ext>
            </a:extLst>
          </p:cNvPr>
          <p:cNvPicPr>
            <a:picLocks noChangeAspect="1"/>
          </p:cNvPicPr>
          <p:nvPr/>
        </p:nvPicPr>
        <p:blipFill>
          <a:blip r:embed="rId10"/>
          <a:stretch>
            <a:fillRect/>
          </a:stretch>
        </p:blipFill>
        <p:spPr>
          <a:xfrm>
            <a:off x="4455278" y="161890"/>
            <a:ext cx="855770" cy="843861"/>
          </a:xfrm>
          <a:prstGeom prst="rect">
            <a:avLst/>
          </a:prstGeom>
        </p:spPr>
      </p:pic>
      <p:sp>
        <p:nvSpPr>
          <p:cNvPr id="98" name="TextBox 97">
            <a:extLst>
              <a:ext uri="{FF2B5EF4-FFF2-40B4-BE49-F238E27FC236}">
                <a16:creationId xmlns:a16="http://schemas.microsoft.com/office/drawing/2014/main" id="{9247740D-38D9-41D0-8D50-F1DE1B1916C6}"/>
              </a:ext>
            </a:extLst>
          </p:cNvPr>
          <p:cNvSpPr txBox="1"/>
          <p:nvPr/>
        </p:nvSpPr>
        <p:spPr>
          <a:xfrm>
            <a:off x="4335585" y="5246355"/>
            <a:ext cx="5215781" cy="2123658"/>
          </a:xfrm>
          <a:prstGeom prst="rect">
            <a:avLst/>
          </a:prstGeom>
          <a:noFill/>
        </p:spPr>
        <p:txBody>
          <a:bodyPr wrap="square" rtlCol="0">
            <a:spAutoFit/>
          </a:bodyPr>
          <a:lstStyle/>
          <a:p>
            <a:r>
              <a:rPr lang="en-US" sz="1200" dirty="0">
                <a:hlinkClick r:id="rId11"/>
              </a:rPr>
              <a:t>www.WindrushFoundation.com</a:t>
            </a:r>
            <a:endParaRPr lang="en-US" sz="1200" dirty="0"/>
          </a:p>
          <a:p>
            <a:r>
              <a:rPr lang="en-US" sz="1200" dirty="0"/>
              <a:t>Coming to England by </a:t>
            </a:r>
            <a:r>
              <a:rPr lang="en-US" sz="1200" dirty="0" err="1"/>
              <a:t>Floella</a:t>
            </a:r>
            <a:r>
              <a:rPr lang="en-US" sz="1200" dirty="0"/>
              <a:t> Benjamin (link to WCR/English?)</a:t>
            </a:r>
          </a:p>
          <a:p>
            <a:r>
              <a:rPr lang="en-US" sz="1200" dirty="0"/>
              <a:t>Windrush Child by Benjamin Zephaniah </a:t>
            </a:r>
          </a:p>
          <a:p>
            <a:r>
              <a:rPr lang="en-US" sz="1200" dirty="0"/>
              <a:t>KS2 Lesson Plans for Studying Empire Windrush &amp; Caribbean migration on server</a:t>
            </a:r>
          </a:p>
          <a:p>
            <a:r>
              <a:rPr lang="en-GB" sz="1200" dirty="0">
                <a:hlinkClick r:id="rId12"/>
              </a:rPr>
              <a:t>https://teachers.thenational.academy/units/the-windrush-diary-writing-6b05</a:t>
            </a:r>
            <a:r>
              <a:rPr lang="en-GB" sz="1200" dirty="0"/>
              <a:t> </a:t>
            </a:r>
          </a:p>
          <a:p>
            <a:r>
              <a:rPr lang="en-GB" sz="1200" dirty="0">
                <a:hlinkClick r:id="rId13"/>
              </a:rPr>
              <a:t>https://www.puffinschools.co.uk/resources/ks2-resource-pack-windrush-day-with-nathan-bryon/</a:t>
            </a:r>
            <a:r>
              <a:rPr lang="en-GB" sz="1200" dirty="0"/>
              <a:t>  </a:t>
            </a:r>
            <a:r>
              <a:rPr lang="en-GB" sz="1200" dirty="0">
                <a:hlinkClick r:id="rId14"/>
              </a:rPr>
              <a:t>https://www.bbc.co.uk/newsround/43793769</a:t>
            </a:r>
            <a:r>
              <a:rPr lang="en-GB" sz="1200" dirty="0"/>
              <a:t> </a:t>
            </a:r>
          </a:p>
          <a:p>
            <a:r>
              <a:rPr lang="en-GB" sz="1200" dirty="0">
                <a:hlinkClick r:id="rId15"/>
              </a:rPr>
              <a:t>https://www.gcfoundation.co.uk/Handlers/Download.ashx?IDMF=81efd371-a374-4561-af1f-6d5b460202cb</a:t>
            </a:r>
            <a:r>
              <a:rPr lang="en-GB" sz="1200" dirty="0"/>
              <a:t> (copy on server)</a:t>
            </a:r>
          </a:p>
          <a:p>
            <a:r>
              <a:rPr lang="en-GB" sz="1200" dirty="0">
                <a:hlinkClick r:id="rId16"/>
              </a:rPr>
              <a:t>https://www.bl.uk/teaching-resources/windrush-stories-primary-creative-writing</a:t>
            </a:r>
            <a:r>
              <a:rPr lang="en-GB" sz="1200" dirty="0"/>
              <a:t> </a:t>
            </a:r>
          </a:p>
          <a:p>
            <a:endParaRPr lang="en-GB" sz="1200" dirty="0"/>
          </a:p>
        </p:txBody>
      </p:sp>
      <p:sp>
        <p:nvSpPr>
          <p:cNvPr id="103" name="Hexagon 102">
            <a:extLst>
              <a:ext uri="{FF2B5EF4-FFF2-40B4-BE49-F238E27FC236}">
                <a16:creationId xmlns:a16="http://schemas.microsoft.com/office/drawing/2014/main" id="{809249F7-B2B4-482B-B592-28992FFF427A}"/>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04" name="Picture 103">
            <a:extLst>
              <a:ext uri="{FF2B5EF4-FFF2-40B4-BE49-F238E27FC236}">
                <a16:creationId xmlns:a16="http://schemas.microsoft.com/office/drawing/2014/main" id="{B1F293E6-A219-4143-A9FB-D16F33511F3D}"/>
              </a:ext>
            </a:extLst>
          </p:cNvPr>
          <p:cNvPicPr>
            <a:picLocks noChangeAspect="1"/>
          </p:cNvPicPr>
          <p:nvPr/>
        </p:nvPicPr>
        <p:blipFill rotWithShape="1">
          <a:blip r:embed="rId17">
            <a:clrChange>
              <a:clrFrom>
                <a:srgbClr val="FFFFFF"/>
              </a:clrFrom>
              <a:clrTo>
                <a:srgbClr val="FFFFFF">
                  <a:alpha val="0"/>
                </a:srgbClr>
              </a:clrTo>
            </a:clrChange>
          </a:blip>
          <a:srcRect l="40046" t="3713" r="14876" b="2234"/>
          <a:stretch/>
        </p:blipFill>
        <p:spPr>
          <a:xfrm>
            <a:off x="9427656" y="3810533"/>
            <a:ext cx="3446888" cy="4045258"/>
          </a:xfrm>
          <a:prstGeom prst="rect">
            <a:avLst/>
          </a:prstGeom>
        </p:spPr>
      </p:pic>
      <p:sp>
        <p:nvSpPr>
          <p:cNvPr id="85" name="TextBox 84">
            <a:extLst>
              <a:ext uri="{FF2B5EF4-FFF2-40B4-BE49-F238E27FC236}">
                <a16:creationId xmlns:a16="http://schemas.microsoft.com/office/drawing/2014/main" id="{19505B75-4ED7-43EB-A46E-A688AB878F9A}"/>
              </a:ext>
            </a:extLst>
          </p:cNvPr>
          <p:cNvSpPr txBox="1"/>
          <p:nvPr/>
        </p:nvSpPr>
        <p:spPr>
          <a:xfrm>
            <a:off x="5500731" y="961046"/>
            <a:ext cx="7314517" cy="424732"/>
          </a:xfrm>
          <a:prstGeom prst="rect">
            <a:avLst/>
          </a:prstGeom>
          <a:noFill/>
        </p:spPr>
        <p:txBody>
          <a:bodyPr wrap="square" rtlCol="0">
            <a:spAutoFit/>
          </a:bodyPr>
          <a:lstStyle/>
          <a:p>
            <a:pPr>
              <a:lnSpc>
                <a:spcPct val="90000"/>
              </a:lnSpc>
            </a:pPr>
            <a:r>
              <a:rPr lang="en-US" sz="1200" b="1"/>
              <a:t>a study of an aspect or theme in British history that extends pupils’ chronological knowledge beyond 1066: Changes in an aspect of social history</a:t>
            </a:r>
          </a:p>
        </p:txBody>
      </p:sp>
      <p:sp>
        <p:nvSpPr>
          <p:cNvPr id="101" name="Rectangle 100">
            <a:extLst>
              <a:ext uri="{FF2B5EF4-FFF2-40B4-BE49-F238E27FC236}">
                <a16:creationId xmlns:a16="http://schemas.microsoft.com/office/drawing/2014/main" id="{CBD19968-7633-EA6D-AA45-2675C25BA732}"/>
              </a:ext>
            </a:extLst>
          </p:cNvPr>
          <p:cNvSpPr/>
          <p:nvPr/>
        </p:nvSpPr>
        <p:spPr>
          <a:xfrm>
            <a:off x="219609" y="8142251"/>
            <a:ext cx="8471338" cy="7020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00" dirty="0">
              <a:solidFill>
                <a:schemeClr val="tx1"/>
              </a:solidFill>
            </a:endParaRPr>
          </a:p>
          <a:p>
            <a:endParaRPr lang="en-US" sz="700" dirty="0">
              <a:solidFill>
                <a:schemeClr val="tx1"/>
              </a:solidFill>
            </a:endParaRPr>
          </a:p>
          <a:p>
            <a:endParaRPr lang="en-US" sz="700" dirty="0">
              <a:solidFill>
                <a:schemeClr val="tx1"/>
              </a:solidFill>
            </a:endParaRPr>
          </a:p>
          <a:p>
            <a:endParaRPr lang="en-US" sz="700" dirty="0">
              <a:solidFill>
                <a:schemeClr val="tx1"/>
              </a:solidFill>
            </a:endParaRPr>
          </a:p>
        </p:txBody>
      </p:sp>
      <p:sp>
        <p:nvSpPr>
          <p:cNvPr id="102" name="Rectangle 101">
            <a:extLst>
              <a:ext uri="{FF2B5EF4-FFF2-40B4-BE49-F238E27FC236}">
                <a16:creationId xmlns:a16="http://schemas.microsoft.com/office/drawing/2014/main" id="{03289D7E-CC24-8540-D753-2EC6C4B87FFF}"/>
              </a:ext>
            </a:extLst>
          </p:cNvPr>
          <p:cNvSpPr/>
          <p:nvPr/>
        </p:nvSpPr>
        <p:spPr>
          <a:xfrm>
            <a:off x="1211227" y="8149506"/>
            <a:ext cx="3341828" cy="702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Windrush </a:t>
            </a:r>
            <a:br>
              <a:rPr lang="en-US" sz="700" dirty="0">
                <a:solidFill>
                  <a:schemeClr val="bg1"/>
                </a:solidFill>
              </a:rPr>
            </a:br>
            <a:r>
              <a:rPr lang="en-US" sz="700" dirty="0">
                <a:solidFill>
                  <a:schemeClr val="bg1"/>
                </a:solidFill>
              </a:rPr>
              <a:t>1948-1973AD</a:t>
            </a:r>
          </a:p>
        </p:txBody>
      </p:sp>
      <p:sp>
        <p:nvSpPr>
          <p:cNvPr id="106" name="TextBox 105">
            <a:extLst>
              <a:ext uri="{FF2B5EF4-FFF2-40B4-BE49-F238E27FC236}">
                <a16:creationId xmlns:a16="http://schemas.microsoft.com/office/drawing/2014/main" id="{7DF4B1B2-8633-2A89-4A3B-ED9473DBFFF8}"/>
              </a:ext>
            </a:extLst>
          </p:cNvPr>
          <p:cNvSpPr txBox="1"/>
          <p:nvPr/>
        </p:nvSpPr>
        <p:spPr>
          <a:xfrm>
            <a:off x="1431482" y="7757252"/>
            <a:ext cx="1234995" cy="415498"/>
          </a:xfrm>
          <a:prstGeom prst="rect">
            <a:avLst/>
          </a:prstGeom>
          <a:noFill/>
        </p:spPr>
        <p:txBody>
          <a:bodyPr wrap="square">
            <a:spAutoFit/>
          </a:bodyPr>
          <a:lstStyle/>
          <a:p>
            <a:r>
              <a:rPr lang="en-GB" sz="700" dirty="0"/>
              <a:t>22/6/1945</a:t>
            </a:r>
          </a:p>
          <a:p>
            <a:r>
              <a:rPr lang="en-GB" sz="700" dirty="0"/>
              <a:t>Empire Windrush from Jamaica docks in London</a:t>
            </a:r>
          </a:p>
        </p:txBody>
      </p:sp>
      <p:grpSp>
        <p:nvGrpSpPr>
          <p:cNvPr id="116" name="Group 115">
            <a:extLst>
              <a:ext uri="{FF2B5EF4-FFF2-40B4-BE49-F238E27FC236}">
                <a16:creationId xmlns:a16="http://schemas.microsoft.com/office/drawing/2014/main" id="{D4567969-2A97-20BE-A523-B4B1791EFA0D}"/>
              </a:ext>
            </a:extLst>
          </p:cNvPr>
          <p:cNvGrpSpPr/>
          <p:nvPr/>
        </p:nvGrpSpPr>
        <p:grpSpPr>
          <a:xfrm>
            <a:off x="2529663" y="7822160"/>
            <a:ext cx="475395" cy="551458"/>
            <a:chOff x="1571549" y="2979857"/>
            <a:chExt cx="832059" cy="965189"/>
          </a:xfrm>
        </p:grpSpPr>
        <p:sp>
          <p:nvSpPr>
            <p:cNvPr id="117" name="Hexagon 116">
              <a:extLst>
                <a:ext uri="{FF2B5EF4-FFF2-40B4-BE49-F238E27FC236}">
                  <a16:creationId xmlns:a16="http://schemas.microsoft.com/office/drawing/2014/main" id="{863682F1-D9E3-2C38-DAD2-C6183E508A21}"/>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Shape 117">
              <a:extLst>
                <a:ext uri="{FF2B5EF4-FFF2-40B4-BE49-F238E27FC236}">
                  <a16:creationId xmlns:a16="http://schemas.microsoft.com/office/drawing/2014/main" id="{22EAC6A8-CF9D-2BAC-8BFC-D2FF2122820B}"/>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2" name="Group 121">
            <a:extLst>
              <a:ext uri="{FF2B5EF4-FFF2-40B4-BE49-F238E27FC236}">
                <a16:creationId xmlns:a16="http://schemas.microsoft.com/office/drawing/2014/main" id="{A61A6ADC-4FAD-BEE7-0B8C-9529B5BFC43E}"/>
              </a:ext>
            </a:extLst>
          </p:cNvPr>
          <p:cNvGrpSpPr/>
          <p:nvPr/>
        </p:nvGrpSpPr>
        <p:grpSpPr>
          <a:xfrm>
            <a:off x="3071141" y="7828690"/>
            <a:ext cx="475395" cy="551458"/>
            <a:chOff x="1571549" y="2979857"/>
            <a:chExt cx="832059" cy="965189"/>
          </a:xfrm>
        </p:grpSpPr>
        <p:sp>
          <p:nvSpPr>
            <p:cNvPr id="123" name="Hexagon 122">
              <a:extLst>
                <a:ext uri="{FF2B5EF4-FFF2-40B4-BE49-F238E27FC236}">
                  <a16:creationId xmlns:a16="http://schemas.microsoft.com/office/drawing/2014/main" id="{67B903DB-8CDC-F51D-12F4-5371522505A8}"/>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Shape 123">
              <a:extLst>
                <a:ext uri="{FF2B5EF4-FFF2-40B4-BE49-F238E27FC236}">
                  <a16:creationId xmlns:a16="http://schemas.microsoft.com/office/drawing/2014/main" id="{462AB27F-84E9-063F-F132-DAE11E654770}"/>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9" name="Group 128">
            <a:extLst>
              <a:ext uri="{FF2B5EF4-FFF2-40B4-BE49-F238E27FC236}">
                <a16:creationId xmlns:a16="http://schemas.microsoft.com/office/drawing/2014/main" id="{42520CF0-4D43-1451-52C5-BF2813F5F511}"/>
              </a:ext>
            </a:extLst>
          </p:cNvPr>
          <p:cNvGrpSpPr/>
          <p:nvPr/>
        </p:nvGrpSpPr>
        <p:grpSpPr>
          <a:xfrm>
            <a:off x="8438207" y="7794469"/>
            <a:ext cx="475395" cy="551458"/>
            <a:chOff x="1571549" y="2979857"/>
            <a:chExt cx="832059" cy="965189"/>
          </a:xfrm>
        </p:grpSpPr>
        <p:sp>
          <p:nvSpPr>
            <p:cNvPr id="130" name="Hexagon 129">
              <a:extLst>
                <a:ext uri="{FF2B5EF4-FFF2-40B4-BE49-F238E27FC236}">
                  <a16:creationId xmlns:a16="http://schemas.microsoft.com/office/drawing/2014/main" id="{C9EBC45A-466B-F08F-9509-13A3ACCDD19D}"/>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Shape 130">
              <a:extLst>
                <a:ext uri="{FF2B5EF4-FFF2-40B4-BE49-F238E27FC236}">
                  <a16:creationId xmlns:a16="http://schemas.microsoft.com/office/drawing/2014/main" id="{A3B4B126-5B68-0F36-19FE-FA9F78B11918}"/>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33" name="TextBox 132">
            <a:extLst>
              <a:ext uri="{FF2B5EF4-FFF2-40B4-BE49-F238E27FC236}">
                <a16:creationId xmlns:a16="http://schemas.microsoft.com/office/drawing/2014/main" id="{878CE8E6-E8D6-2422-388C-7939F44C221E}"/>
              </a:ext>
            </a:extLst>
          </p:cNvPr>
          <p:cNvSpPr txBox="1"/>
          <p:nvPr/>
        </p:nvSpPr>
        <p:spPr>
          <a:xfrm>
            <a:off x="7874200" y="8360244"/>
            <a:ext cx="920952" cy="415498"/>
          </a:xfrm>
          <a:prstGeom prst="rect">
            <a:avLst/>
          </a:prstGeom>
          <a:noFill/>
        </p:spPr>
        <p:txBody>
          <a:bodyPr wrap="square">
            <a:spAutoFit/>
          </a:bodyPr>
          <a:lstStyle/>
          <a:p>
            <a:r>
              <a:rPr lang="en-GB" sz="700" dirty="0"/>
              <a:t>22/6/2018 </a:t>
            </a:r>
            <a:br>
              <a:rPr lang="en-GB" sz="700" dirty="0"/>
            </a:br>
            <a:r>
              <a:rPr lang="en-GB" sz="700" dirty="0"/>
              <a:t>First Windrush Day commemorated</a:t>
            </a:r>
          </a:p>
        </p:txBody>
      </p:sp>
      <p:grpSp>
        <p:nvGrpSpPr>
          <p:cNvPr id="136" name="Group 135">
            <a:extLst>
              <a:ext uri="{FF2B5EF4-FFF2-40B4-BE49-F238E27FC236}">
                <a16:creationId xmlns:a16="http://schemas.microsoft.com/office/drawing/2014/main" id="{0AB93487-0940-E719-E8F6-C80471D3FF44}"/>
              </a:ext>
            </a:extLst>
          </p:cNvPr>
          <p:cNvGrpSpPr/>
          <p:nvPr/>
        </p:nvGrpSpPr>
        <p:grpSpPr>
          <a:xfrm>
            <a:off x="988432" y="7818817"/>
            <a:ext cx="475395" cy="551458"/>
            <a:chOff x="1571549" y="2979857"/>
            <a:chExt cx="832059" cy="965189"/>
          </a:xfrm>
        </p:grpSpPr>
        <p:sp>
          <p:nvSpPr>
            <p:cNvPr id="137" name="Hexagon 136">
              <a:extLst>
                <a:ext uri="{FF2B5EF4-FFF2-40B4-BE49-F238E27FC236}">
                  <a16:creationId xmlns:a16="http://schemas.microsoft.com/office/drawing/2014/main" id="{49636559-527C-3C12-55F3-A3E6727B963F}"/>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Shape 137">
              <a:extLst>
                <a:ext uri="{FF2B5EF4-FFF2-40B4-BE49-F238E27FC236}">
                  <a16:creationId xmlns:a16="http://schemas.microsoft.com/office/drawing/2014/main" id="{5708C67C-90F9-7E46-CD9D-30B77B861F9C}"/>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42" name="Rectangle 141">
            <a:extLst>
              <a:ext uri="{FF2B5EF4-FFF2-40B4-BE49-F238E27FC236}">
                <a16:creationId xmlns:a16="http://schemas.microsoft.com/office/drawing/2014/main" id="{FD54F15C-4B44-DDC0-2979-9D7EF5296B92}"/>
              </a:ext>
            </a:extLst>
          </p:cNvPr>
          <p:cNvSpPr/>
          <p:nvPr/>
        </p:nvSpPr>
        <p:spPr>
          <a:xfrm>
            <a:off x="204868" y="8154016"/>
            <a:ext cx="777339" cy="702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World War II</a:t>
            </a:r>
          </a:p>
          <a:p>
            <a:r>
              <a:rPr lang="en-US" sz="700" dirty="0">
                <a:solidFill>
                  <a:schemeClr val="bg1"/>
                </a:solidFill>
              </a:rPr>
              <a:t>1939 – 1945 AD</a:t>
            </a:r>
          </a:p>
        </p:txBody>
      </p:sp>
      <p:grpSp>
        <p:nvGrpSpPr>
          <p:cNvPr id="143" name="Group 142">
            <a:extLst>
              <a:ext uri="{FF2B5EF4-FFF2-40B4-BE49-F238E27FC236}">
                <a16:creationId xmlns:a16="http://schemas.microsoft.com/office/drawing/2014/main" id="{741B6A74-CCE5-E2DF-F22F-E4C069FE509D}"/>
              </a:ext>
            </a:extLst>
          </p:cNvPr>
          <p:cNvGrpSpPr/>
          <p:nvPr/>
        </p:nvGrpSpPr>
        <p:grpSpPr>
          <a:xfrm>
            <a:off x="353235" y="7808421"/>
            <a:ext cx="475395" cy="551458"/>
            <a:chOff x="1571549" y="2979857"/>
            <a:chExt cx="832059" cy="965189"/>
          </a:xfrm>
        </p:grpSpPr>
        <p:sp>
          <p:nvSpPr>
            <p:cNvPr id="144" name="Hexagon 143">
              <a:extLst>
                <a:ext uri="{FF2B5EF4-FFF2-40B4-BE49-F238E27FC236}">
                  <a16:creationId xmlns:a16="http://schemas.microsoft.com/office/drawing/2014/main" id="{9DB85623-584F-331A-4450-DFC9E09E3ED1}"/>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Shape 144">
              <a:extLst>
                <a:ext uri="{FF2B5EF4-FFF2-40B4-BE49-F238E27FC236}">
                  <a16:creationId xmlns:a16="http://schemas.microsoft.com/office/drawing/2014/main" id="{C8D07E81-67DC-8CF8-8E5A-1A4789C25114}"/>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90" name="Picture 89" descr="Shape&#10;&#10;Description automatically generated with low confidence">
            <a:extLst>
              <a:ext uri="{FF2B5EF4-FFF2-40B4-BE49-F238E27FC236}">
                <a16:creationId xmlns:a16="http://schemas.microsoft.com/office/drawing/2014/main" id="{365896D6-8053-0F8E-7339-1D9F390E9C5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5400000">
            <a:off x="352115" y="7866201"/>
            <a:ext cx="432849" cy="432849"/>
          </a:xfrm>
          <a:prstGeom prst="rect">
            <a:avLst/>
          </a:prstGeom>
        </p:spPr>
      </p:pic>
      <p:pic>
        <p:nvPicPr>
          <p:cNvPr id="96" name="Picture 2">
            <a:extLst>
              <a:ext uri="{FF2B5EF4-FFF2-40B4-BE49-F238E27FC236}">
                <a16:creationId xmlns:a16="http://schemas.microsoft.com/office/drawing/2014/main" id="{1750DA4F-3D81-BE91-017E-3B2314DB2002}"/>
              </a:ext>
            </a:extLst>
          </p:cNvPr>
          <p:cNvPicPr>
            <a:picLocks noChangeAspect="1"/>
          </p:cNvPicPr>
          <p:nvPr/>
        </p:nvPicPr>
        <p:blipFill>
          <a:blip r:embed="rId19"/>
          <a:stretch>
            <a:fillRect/>
          </a:stretch>
        </p:blipFill>
        <p:spPr>
          <a:xfrm>
            <a:off x="1054928" y="7893853"/>
            <a:ext cx="339912" cy="345831"/>
          </a:xfrm>
          <a:prstGeom prst="rect">
            <a:avLst/>
          </a:prstGeom>
        </p:spPr>
      </p:pic>
      <p:sp>
        <p:nvSpPr>
          <p:cNvPr id="157" name="TextBox 156">
            <a:extLst>
              <a:ext uri="{FF2B5EF4-FFF2-40B4-BE49-F238E27FC236}">
                <a16:creationId xmlns:a16="http://schemas.microsoft.com/office/drawing/2014/main" id="{8E063A89-C094-3572-60B0-A893A5A9D43A}"/>
              </a:ext>
            </a:extLst>
          </p:cNvPr>
          <p:cNvSpPr txBox="1"/>
          <p:nvPr/>
        </p:nvSpPr>
        <p:spPr>
          <a:xfrm>
            <a:off x="2310609" y="7527328"/>
            <a:ext cx="1234995" cy="307777"/>
          </a:xfrm>
          <a:prstGeom prst="rect">
            <a:avLst/>
          </a:prstGeom>
          <a:noFill/>
        </p:spPr>
        <p:txBody>
          <a:bodyPr wrap="square">
            <a:spAutoFit/>
          </a:bodyPr>
          <a:lstStyle/>
          <a:p>
            <a:r>
              <a:rPr lang="en-GB" sz="700" dirty="0"/>
              <a:t>1959 London</a:t>
            </a:r>
            <a:br>
              <a:rPr lang="en-GB" sz="700" dirty="0"/>
            </a:br>
            <a:r>
              <a:rPr lang="en-GB" sz="700" dirty="0"/>
              <a:t>Caribbean Carnival</a:t>
            </a:r>
          </a:p>
        </p:txBody>
      </p:sp>
      <p:sp>
        <p:nvSpPr>
          <p:cNvPr id="191" name="TextBox 190">
            <a:extLst>
              <a:ext uri="{FF2B5EF4-FFF2-40B4-BE49-F238E27FC236}">
                <a16:creationId xmlns:a16="http://schemas.microsoft.com/office/drawing/2014/main" id="{D995D775-1F2A-0104-5A25-09F47E3BC8A8}"/>
              </a:ext>
            </a:extLst>
          </p:cNvPr>
          <p:cNvSpPr txBox="1"/>
          <p:nvPr/>
        </p:nvSpPr>
        <p:spPr>
          <a:xfrm>
            <a:off x="3062081" y="7545275"/>
            <a:ext cx="702577" cy="307777"/>
          </a:xfrm>
          <a:prstGeom prst="rect">
            <a:avLst/>
          </a:prstGeom>
          <a:noFill/>
        </p:spPr>
        <p:txBody>
          <a:bodyPr wrap="square">
            <a:spAutoFit/>
          </a:bodyPr>
          <a:lstStyle/>
          <a:p>
            <a:r>
              <a:rPr lang="en-GB" sz="700" dirty="0"/>
              <a:t>1965 Race </a:t>
            </a:r>
            <a:br>
              <a:rPr lang="en-GB" sz="700" dirty="0"/>
            </a:br>
            <a:r>
              <a:rPr lang="en-GB" sz="700" dirty="0"/>
              <a:t>Relations Act</a:t>
            </a:r>
          </a:p>
        </p:txBody>
      </p:sp>
      <p:grpSp>
        <p:nvGrpSpPr>
          <p:cNvPr id="201" name="Group 200">
            <a:extLst>
              <a:ext uri="{FF2B5EF4-FFF2-40B4-BE49-F238E27FC236}">
                <a16:creationId xmlns:a16="http://schemas.microsoft.com/office/drawing/2014/main" id="{7FC27390-EEBB-4DE6-7B22-EFF3070CBA5F}"/>
              </a:ext>
            </a:extLst>
          </p:cNvPr>
          <p:cNvGrpSpPr/>
          <p:nvPr/>
        </p:nvGrpSpPr>
        <p:grpSpPr>
          <a:xfrm>
            <a:off x="7487981" y="7807165"/>
            <a:ext cx="475395" cy="551458"/>
            <a:chOff x="1571549" y="2979857"/>
            <a:chExt cx="832059" cy="965189"/>
          </a:xfrm>
        </p:grpSpPr>
        <p:sp>
          <p:nvSpPr>
            <p:cNvPr id="203" name="Hexagon 202">
              <a:extLst>
                <a:ext uri="{FF2B5EF4-FFF2-40B4-BE49-F238E27FC236}">
                  <a16:creationId xmlns:a16="http://schemas.microsoft.com/office/drawing/2014/main" id="{0D4786F0-5191-6078-40DF-CFA6C7D9C286}"/>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Shape 204">
              <a:extLst>
                <a:ext uri="{FF2B5EF4-FFF2-40B4-BE49-F238E27FC236}">
                  <a16:creationId xmlns:a16="http://schemas.microsoft.com/office/drawing/2014/main" id="{B1FC7344-CF8F-C057-B6C7-00FAF5C7CD11}"/>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06" name="TextBox 205">
            <a:extLst>
              <a:ext uri="{FF2B5EF4-FFF2-40B4-BE49-F238E27FC236}">
                <a16:creationId xmlns:a16="http://schemas.microsoft.com/office/drawing/2014/main" id="{8EB64BCC-27EB-481C-A9A2-1EF43EC60FB0}"/>
              </a:ext>
            </a:extLst>
          </p:cNvPr>
          <p:cNvSpPr txBox="1"/>
          <p:nvPr/>
        </p:nvSpPr>
        <p:spPr>
          <a:xfrm>
            <a:off x="6321555" y="7714780"/>
            <a:ext cx="1472565" cy="307777"/>
          </a:xfrm>
          <a:prstGeom prst="rect">
            <a:avLst/>
          </a:prstGeom>
          <a:noFill/>
        </p:spPr>
        <p:txBody>
          <a:bodyPr wrap="square">
            <a:spAutoFit/>
          </a:bodyPr>
          <a:lstStyle/>
          <a:p>
            <a:r>
              <a:rPr lang="en-GB" sz="700" dirty="0"/>
              <a:t>2010 </a:t>
            </a:r>
            <a:r>
              <a:rPr lang="en-GB" sz="700" dirty="0" err="1"/>
              <a:t>Floella</a:t>
            </a:r>
            <a:r>
              <a:rPr lang="en-GB" sz="700" dirty="0"/>
              <a:t> Benjamin </a:t>
            </a:r>
            <a:r>
              <a:rPr lang="en-US" sz="700" dirty="0"/>
              <a:t>become a peer in the House of Lords</a:t>
            </a:r>
            <a:r>
              <a:rPr lang="en-GB" sz="700" dirty="0"/>
              <a:t>  </a:t>
            </a:r>
          </a:p>
        </p:txBody>
      </p:sp>
      <p:pic>
        <p:nvPicPr>
          <p:cNvPr id="4" name="Picture 3" descr="Shape&#10;&#10;Description automatically generated with low confidence">
            <a:extLst>
              <a:ext uri="{FF2B5EF4-FFF2-40B4-BE49-F238E27FC236}">
                <a16:creationId xmlns:a16="http://schemas.microsoft.com/office/drawing/2014/main" id="{4A3972D5-C397-9E5F-EFD0-6B8E84852D1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44071" y="7934491"/>
            <a:ext cx="332985" cy="332985"/>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8D6BA341-57F3-6F15-67C7-3F2AAC70487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489306" y="7859984"/>
            <a:ext cx="466027" cy="466027"/>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D9DB27B4-2228-3A91-A81A-96686698751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572586" y="7923760"/>
            <a:ext cx="378930" cy="378930"/>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623E9262-F3FD-83C5-2DAC-22EA8381E78D}"/>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496821" y="7893854"/>
            <a:ext cx="367360" cy="367360"/>
          </a:xfrm>
          <a:prstGeom prst="rect">
            <a:avLst/>
          </a:prstGeom>
        </p:spPr>
      </p:pic>
    </p:spTree>
    <p:extLst>
      <p:ext uri="{BB962C8B-B14F-4D97-AF65-F5344CB8AC3E}">
        <p14:creationId xmlns:p14="http://schemas.microsoft.com/office/powerpoint/2010/main" val="3011833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Rectangle 226">
            <a:extLst>
              <a:ext uri="{FF2B5EF4-FFF2-40B4-BE49-F238E27FC236}">
                <a16:creationId xmlns:a16="http://schemas.microsoft.com/office/drawing/2014/main" id="{3D3F3692-9A74-923B-FB0A-49A30E426B5D}"/>
              </a:ext>
            </a:extLst>
          </p:cNvPr>
          <p:cNvSpPr/>
          <p:nvPr/>
        </p:nvSpPr>
        <p:spPr>
          <a:xfrm>
            <a:off x="10516" y="7915742"/>
            <a:ext cx="2724847" cy="86199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Early Greece</a:t>
            </a:r>
          </a:p>
          <a:p>
            <a:r>
              <a:rPr lang="en-US" sz="800" dirty="0">
                <a:solidFill>
                  <a:schemeClr val="tx1"/>
                </a:solidFill>
              </a:rPr>
              <a:t>Minoan &amp; Mycenean Ages 2200BC-1100BC</a:t>
            </a:r>
          </a:p>
          <a:p>
            <a:r>
              <a:rPr lang="en-US" sz="800" dirty="0">
                <a:solidFill>
                  <a:schemeClr val="tx1"/>
                </a:solidFill>
              </a:rPr>
              <a:t>Greek Dark Ages 1100-800BC</a:t>
            </a:r>
          </a:p>
          <a:p>
            <a:endParaRPr lang="en-US" sz="800" dirty="0">
              <a:solidFill>
                <a:schemeClr val="tx1"/>
              </a:solidFill>
            </a:endParaRPr>
          </a:p>
          <a:p>
            <a:endParaRPr lang="en-US" sz="800" dirty="0">
              <a:solidFill>
                <a:schemeClr val="tx1"/>
              </a:solidFill>
            </a:endParaRPr>
          </a:p>
          <a:p>
            <a:endParaRPr lang="en-US" sz="800" dirty="0">
              <a:solidFill>
                <a:schemeClr val="tx1"/>
              </a:solidFill>
            </a:endParaRPr>
          </a:p>
        </p:txBody>
      </p:sp>
      <p:sp>
        <p:nvSpPr>
          <p:cNvPr id="673" name="Rectangle 672">
            <a:extLst>
              <a:ext uri="{FF2B5EF4-FFF2-40B4-BE49-F238E27FC236}">
                <a16:creationId xmlns:a16="http://schemas.microsoft.com/office/drawing/2014/main" id="{E5448EC4-0D6D-4183-B318-B4315B62DFFB}"/>
              </a:ext>
            </a:extLst>
          </p:cNvPr>
          <p:cNvSpPr/>
          <p:nvPr/>
        </p:nvSpPr>
        <p:spPr>
          <a:xfrm>
            <a:off x="4343478" y="2379750"/>
            <a:ext cx="8427838" cy="22047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grpSp>
        <p:nvGrpSpPr>
          <p:cNvPr id="190" name="Group 189">
            <a:extLst>
              <a:ext uri="{FF2B5EF4-FFF2-40B4-BE49-F238E27FC236}">
                <a16:creationId xmlns:a16="http://schemas.microsoft.com/office/drawing/2014/main" id="{F3A9CDB6-0C19-4BD4-A189-242647938EF1}"/>
              </a:ext>
            </a:extLst>
          </p:cNvPr>
          <p:cNvGrpSpPr/>
          <p:nvPr/>
        </p:nvGrpSpPr>
        <p:grpSpPr>
          <a:xfrm>
            <a:off x="4363336" y="-1314"/>
            <a:ext cx="1047749" cy="1215388"/>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sp>
        <p:nvSpPr>
          <p:cNvPr id="567" name="TextBox 566">
            <a:extLst>
              <a:ext uri="{FF2B5EF4-FFF2-40B4-BE49-F238E27FC236}">
                <a16:creationId xmlns:a16="http://schemas.microsoft.com/office/drawing/2014/main" id="{49019A46-F5A5-4105-8C22-25999B51F0F4}"/>
              </a:ext>
            </a:extLst>
          </p:cNvPr>
          <p:cNvSpPr txBox="1"/>
          <p:nvPr/>
        </p:nvSpPr>
        <p:spPr>
          <a:xfrm>
            <a:off x="5458871" y="13079"/>
            <a:ext cx="7314517" cy="646331"/>
          </a:xfrm>
          <a:prstGeom prst="rect">
            <a:avLst/>
          </a:prstGeom>
          <a:noFill/>
        </p:spPr>
        <p:txBody>
          <a:bodyPr wrap="square" rtlCol="0">
            <a:spAutoFit/>
          </a:bodyPr>
          <a:lstStyle/>
          <a:p>
            <a:pPr>
              <a:lnSpc>
                <a:spcPct val="90000"/>
              </a:lnSpc>
            </a:pPr>
            <a:r>
              <a:rPr lang="en-GB" sz="4000" b="1"/>
              <a:t>Who were the Ancient Greeks?</a:t>
            </a:r>
            <a:endParaRPr lang="en-GB" sz="400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080919"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t>Who were the Ancient Greeks?</a:t>
            </a:r>
          </a:p>
          <a:p>
            <a:pPr marL="171450" indent="-171450">
              <a:buFont typeface="Arial" panose="020B0604020202020204" pitchFamily="34" charset="0"/>
              <a:buChar char="•"/>
            </a:pPr>
            <a:r>
              <a:rPr lang="en-US" sz="1200" dirty="0"/>
              <a:t>How were Athens and Sparta so different?</a:t>
            </a:r>
          </a:p>
          <a:p>
            <a:pPr marL="171450" indent="-171450">
              <a:buFont typeface="Arial" panose="020B0604020202020204" pitchFamily="34" charset="0"/>
              <a:buChar char="•"/>
            </a:pPr>
            <a:r>
              <a:rPr lang="en-US" sz="1200" dirty="0"/>
              <a:t>What was the impact of Alexander the Great?</a:t>
            </a:r>
          </a:p>
          <a:p>
            <a:pPr marL="171450" indent="-171450">
              <a:buFont typeface="Arial" panose="020B0604020202020204" pitchFamily="34" charset="0"/>
              <a:buChar char="•"/>
            </a:pPr>
            <a:r>
              <a:rPr lang="en-US" sz="1200" dirty="0"/>
              <a:t>Why were Ancient Greek Gods so important?</a:t>
            </a:r>
          </a:p>
          <a:p>
            <a:pPr marL="171450" indent="-171450">
              <a:buFont typeface="Arial" panose="020B0604020202020204" pitchFamily="34" charset="0"/>
              <a:buChar char="•"/>
            </a:pPr>
            <a:r>
              <a:rPr lang="en-US" sz="1200" dirty="0"/>
              <a:t>How did a small Greek Army win the battle of Marathon?</a:t>
            </a:r>
          </a:p>
          <a:p>
            <a:pPr marL="171450" indent="-171450">
              <a:buFont typeface="Arial" panose="020B0604020202020204" pitchFamily="34" charset="0"/>
              <a:buChar char="•"/>
            </a:pPr>
            <a:r>
              <a:rPr lang="en-US" sz="1200" dirty="0"/>
              <a:t>What was daily life like for children in Ancient Greece?</a:t>
            </a:r>
          </a:p>
        </p:txBody>
      </p:sp>
      <p:sp>
        <p:nvSpPr>
          <p:cNvPr id="647" name="TextBox 646">
            <a:extLst>
              <a:ext uri="{FF2B5EF4-FFF2-40B4-BE49-F238E27FC236}">
                <a16:creationId xmlns:a16="http://schemas.microsoft.com/office/drawing/2014/main" id="{3567FFCB-F7AD-495C-BDA2-C4A109E4A211}"/>
              </a:ext>
            </a:extLst>
          </p:cNvPr>
          <p:cNvSpPr txBox="1"/>
          <p:nvPr/>
        </p:nvSpPr>
        <p:spPr>
          <a:xfrm>
            <a:off x="4334925" y="2606594"/>
            <a:ext cx="8378402" cy="1938992"/>
          </a:xfrm>
          <a:prstGeom prst="rect">
            <a:avLst/>
          </a:prstGeom>
          <a:noFill/>
        </p:spPr>
        <p:txBody>
          <a:bodyPr wrap="square" rtlCol="0">
            <a:spAutoFit/>
          </a:bodyPr>
          <a:lstStyle/>
          <a:p>
            <a:pPr marL="171450" indent="-171450">
              <a:buFont typeface="Arial" panose="020B0604020202020204" pitchFamily="34" charset="0"/>
              <a:buChar char="•"/>
            </a:pPr>
            <a:r>
              <a:rPr lang="en-US" sz="1200" dirty="0"/>
              <a:t>Ancient Greece originated from a collection of city-states that became a large and powerful empire. In same area as modern Greece. It was not governed as a whole country; compare the rule and life of city-states of Athens and Sparta</a:t>
            </a:r>
          </a:p>
          <a:p>
            <a:pPr marL="171450" indent="-171450">
              <a:buFont typeface="Arial" panose="020B0604020202020204" pitchFamily="34" charset="0"/>
              <a:buChar char="•"/>
            </a:pPr>
            <a:r>
              <a:rPr lang="en-US" sz="1200" dirty="0"/>
              <a:t>Alexander the Great unified the city-states and expanded the Empire including Persia and Egypt. As well as conquering, Alexander spread Greek culture (</a:t>
            </a:r>
            <a:r>
              <a:rPr lang="en-US" sz="1200" dirty="0" err="1"/>
              <a:t>Helenisation</a:t>
            </a:r>
            <a:r>
              <a:rPr lang="en-US" sz="1200" dirty="0"/>
              <a:t>) He created the largest empire in human history before he died aged 33.</a:t>
            </a:r>
          </a:p>
          <a:p>
            <a:pPr marL="171450" indent="-171450">
              <a:buFont typeface="Arial" panose="020B0604020202020204" pitchFamily="34" charset="0"/>
              <a:buChar char="•"/>
            </a:pPr>
            <a:r>
              <a:rPr lang="en-US" sz="1200" dirty="0"/>
              <a:t>The Ancient Greeks believed in many gods and goddesses, who influenced the way they lived their lives, how they would build and the festivals they celebrated. They believed the twelve most powerful Gods met at the top of Mount Olympus.</a:t>
            </a:r>
          </a:p>
          <a:p>
            <a:pPr marL="171450" indent="-171450">
              <a:buFont typeface="Arial" panose="020B0604020202020204" pitchFamily="34" charset="0"/>
              <a:buChar char="•"/>
            </a:pPr>
            <a:r>
              <a:rPr lang="en-US" sz="1200" dirty="0"/>
              <a:t>The Greek Army were powerful &amp; tactical, even with smaller numbers they won the battle of Marathon.</a:t>
            </a:r>
            <a:br>
              <a:rPr lang="en-US" sz="1200" dirty="0"/>
            </a:br>
            <a:r>
              <a:rPr lang="en-US" sz="1200" dirty="0"/>
              <a:t>(and Pheidippides feat of endurance during the battle gives us the modern marathon race)</a:t>
            </a:r>
          </a:p>
          <a:p>
            <a:pPr marL="171450" indent="-171450">
              <a:buFont typeface="Arial" panose="020B0604020202020204" pitchFamily="34" charset="0"/>
              <a:buChar char="•"/>
            </a:pPr>
            <a:r>
              <a:rPr lang="en-US" sz="1200" dirty="0"/>
              <a:t>Children in Ancient Greece would have had healthy food and worn tunics. Boys went into </a:t>
            </a:r>
            <a:br>
              <a:rPr lang="en-US" sz="1200" dirty="0"/>
            </a:br>
            <a:r>
              <a:rPr lang="en-US" sz="1200" dirty="0"/>
              <a:t>education and girls learnt at home (apart from Sparta) They had toys and even pets. </a:t>
            </a:r>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892552"/>
          </a:xfrm>
          <a:prstGeom prst="rect">
            <a:avLst/>
          </a:prstGeom>
          <a:noFill/>
        </p:spPr>
        <p:txBody>
          <a:bodyPr wrap="square" rtlCol="0">
            <a:spAutoFit/>
          </a:bodyPr>
          <a:lstStyle/>
          <a:p>
            <a:r>
              <a:rPr lang="en-GB" sz="1600" b="1" dirty="0"/>
              <a:t>Key vocabulary: </a:t>
            </a:r>
          </a:p>
          <a:p>
            <a:r>
              <a:rPr lang="en-GB" sz="1200" dirty="0">
                <a:latin typeface="Calibri" panose="020F0502020204030204" pitchFamily="34" charset="0"/>
                <a:ea typeface="Calibri" panose="020F0502020204030204" pitchFamily="34" charset="0"/>
                <a:cs typeface="Times New Roman" panose="02020603050405020304" pitchFamily="18" charset="0"/>
              </a:rPr>
              <a:t>legacy, protection, trade, travel, law, city-states, conquer, rule, hoplite, phalanx, tactics, empire, gods, goddesses, </a:t>
            </a:r>
            <a:r>
              <a:rPr lang="en-GB" sz="1200" dirty="0" err="1">
                <a:latin typeface="Calibri" panose="020F0502020204030204" pitchFamily="34" charset="0"/>
                <a:ea typeface="Calibri" panose="020F0502020204030204" pitchFamily="34" charset="0"/>
                <a:cs typeface="Times New Roman" panose="02020603050405020304" pitchFamily="18" charset="0"/>
              </a:rPr>
              <a:t>Helenisation</a:t>
            </a:r>
            <a:r>
              <a:rPr lang="en-GB" sz="1200" dirty="0">
                <a:latin typeface="Calibri" panose="020F0502020204030204" pitchFamily="34" charset="0"/>
                <a:ea typeface="Calibri" panose="020F0502020204030204" pitchFamily="34" charset="0"/>
                <a:cs typeface="Times New Roman" panose="02020603050405020304" pitchFamily="18" charset="0"/>
              </a:rPr>
              <a:t>, culture, festival, army, tactics </a:t>
            </a:r>
            <a:endParaRPr lang="en-GB" sz="1200" dirty="0">
              <a:highlight>
                <a:srgbClr val="FFFF00"/>
              </a:highlight>
            </a:endParaRPr>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244140"/>
          </a:xfrm>
          <a:prstGeom prst="rect">
            <a:avLst/>
          </a:prstGeom>
          <a:noFill/>
        </p:spPr>
        <p:txBody>
          <a:bodyPr wrap="square" rtlCol="0">
            <a:spAutoFit/>
          </a:bodyPr>
          <a:lstStyle/>
          <a:p>
            <a:endParaRPr lang="en-GB" sz="1600" b="1" dirty="0"/>
          </a:p>
          <a:p>
            <a:pPr marL="171450" indent="-171450">
              <a:lnSpc>
                <a:spcPct val="150000"/>
              </a:lnSpc>
              <a:buFont typeface="Arial" panose="020B0604020202020204" pitchFamily="34" charset="0"/>
              <a:buChar char="•"/>
            </a:pPr>
            <a:r>
              <a:rPr lang="en-US" sz="1400" dirty="0" err="1"/>
              <a:t>Hellenisation</a:t>
            </a:r>
            <a:r>
              <a:rPr lang="en-US" sz="1400" dirty="0"/>
              <a:t> / Marathon </a:t>
            </a:r>
          </a:p>
          <a:p>
            <a:pPr marL="171450" indent="-171450">
              <a:lnSpc>
                <a:spcPct val="150000"/>
              </a:lnSpc>
              <a:buFont typeface="Arial" panose="020B0604020202020204" pitchFamily="34" charset="0"/>
              <a:buChar char="•"/>
            </a:pPr>
            <a:r>
              <a:rPr lang="en-US" sz="1400" dirty="0"/>
              <a:t>Battles of Athens and Sparta / Marathon</a:t>
            </a:r>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r>
              <a:rPr lang="en-US" sz="1400" dirty="0"/>
              <a:t>Daily Life / Democracy</a:t>
            </a:r>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r>
              <a:rPr lang="en-US" sz="1400" dirty="0"/>
              <a:t>Greek Gods</a:t>
            </a:r>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4741961"/>
            <a:ext cx="6735195" cy="24897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6" y="1609956"/>
            <a:ext cx="8245700" cy="646331"/>
          </a:xfrm>
          <a:prstGeom prst="rect">
            <a:avLst/>
          </a:prstGeom>
          <a:noFill/>
        </p:spPr>
        <p:txBody>
          <a:bodyPr wrap="square" rtlCol="0">
            <a:spAutoFit/>
          </a:bodyPr>
          <a:lstStyle/>
          <a:p>
            <a:r>
              <a:rPr lang="en-US" sz="1200" dirty="0"/>
              <a:t>Children have explored a chronological history of early Britain including how life developed from the Stone Age to 1066). They have contrasted this with the Ancient Egyptian civilization.  Children have looked at migration in modern times through the lens of Windrush.</a:t>
            </a:r>
          </a:p>
        </p:txBody>
      </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this unit:</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dirty="0"/>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299218" y="4741586"/>
            <a:ext cx="3308619" cy="338554"/>
          </a:xfrm>
          <a:prstGeom prst="rect">
            <a:avLst/>
          </a:prstGeom>
          <a:noFill/>
        </p:spPr>
        <p:txBody>
          <a:bodyPr wrap="square">
            <a:spAutoFit/>
          </a:bodyPr>
          <a:lstStyle/>
          <a:p>
            <a:r>
              <a:rPr lang="en-GB" sz="1600" b="1" dirty="0"/>
              <a:t>Sources (including visits):</a:t>
            </a:r>
          </a:p>
        </p:txBody>
      </p:sp>
      <p:sp>
        <p:nvSpPr>
          <p:cNvPr id="255" name="TextBox 254">
            <a:extLst>
              <a:ext uri="{FF2B5EF4-FFF2-40B4-BE49-F238E27FC236}">
                <a16:creationId xmlns:a16="http://schemas.microsoft.com/office/drawing/2014/main" id="{2F1503EF-6897-46D4-BF9D-D8FCB2041615}"/>
              </a:ext>
            </a:extLst>
          </p:cNvPr>
          <p:cNvSpPr txBox="1"/>
          <p:nvPr/>
        </p:nvSpPr>
        <p:spPr>
          <a:xfrm>
            <a:off x="0" y="7248155"/>
            <a:ext cx="6475862" cy="338554"/>
          </a:xfrm>
          <a:prstGeom prst="rect">
            <a:avLst/>
          </a:prstGeom>
          <a:noFill/>
        </p:spPr>
        <p:txBody>
          <a:bodyPr wrap="square">
            <a:spAutoFit/>
          </a:bodyPr>
          <a:lstStyle/>
          <a:p>
            <a:r>
              <a:rPr lang="en-GB" sz="1600" b="1"/>
              <a:t>Topic Timeline:</a:t>
            </a:r>
          </a:p>
        </p:txBody>
      </p:sp>
      <p:sp>
        <p:nvSpPr>
          <p:cNvPr id="96" name="TextBox 95">
            <a:extLst>
              <a:ext uri="{FF2B5EF4-FFF2-40B4-BE49-F238E27FC236}">
                <a16:creationId xmlns:a16="http://schemas.microsoft.com/office/drawing/2014/main" id="{F6549C6B-6C63-4456-AEDE-9CA26EA8C2D6}"/>
              </a:ext>
            </a:extLst>
          </p:cNvPr>
          <p:cNvSpPr txBox="1"/>
          <p:nvPr/>
        </p:nvSpPr>
        <p:spPr>
          <a:xfrm>
            <a:off x="4380695" y="5017808"/>
            <a:ext cx="5215781" cy="1938992"/>
          </a:xfrm>
          <a:prstGeom prst="rect">
            <a:avLst/>
          </a:prstGeom>
          <a:noFill/>
        </p:spPr>
        <p:txBody>
          <a:bodyPr wrap="square" rtlCol="0">
            <a:spAutoFit/>
          </a:bodyPr>
          <a:lstStyle/>
          <a:p>
            <a:r>
              <a:rPr lang="en-GB" sz="1200" dirty="0"/>
              <a:t>A trip to the British Museum could be an inspiring addition to this enquiry</a:t>
            </a:r>
          </a:p>
          <a:p>
            <a:r>
              <a:rPr lang="en-GB" sz="1200" dirty="0">
                <a:hlinkClick r:id="rId10"/>
              </a:rPr>
              <a:t>https://www.britishmuseum.org/learn/schools/ages-7-11/ancient-greece</a:t>
            </a:r>
            <a:endParaRPr lang="en-GB" sz="1200" dirty="0"/>
          </a:p>
          <a:p>
            <a:r>
              <a:rPr lang="en-GB" sz="1200" dirty="0"/>
              <a:t>KS2history.com Ancient Greece Unit (Purchased and on server)</a:t>
            </a:r>
          </a:p>
          <a:p>
            <a:r>
              <a:rPr lang="en-GB" sz="1200" dirty="0">
                <a:hlinkClick r:id="rId11"/>
              </a:rPr>
              <a:t>https://www.natgeokids.com/uk/primary-resource/alexander-the-great-primary-resource/</a:t>
            </a:r>
            <a:r>
              <a:rPr lang="en-GB" sz="1200" dirty="0"/>
              <a:t> </a:t>
            </a:r>
          </a:p>
          <a:p>
            <a:r>
              <a:rPr lang="en-GB" sz="1200" dirty="0">
                <a:hlinkClick r:id="rId12"/>
              </a:rPr>
              <a:t>https://www.bbc.co.uk/bitesize/topics/z87tn39</a:t>
            </a:r>
            <a:r>
              <a:rPr lang="en-GB" sz="1200" dirty="0"/>
              <a:t> </a:t>
            </a:r>
          </a:p>
          <a:p>
            <a:r>
              <a:rPr lang="en-GB" sz="1200" dirty="0">
                <a:hlinkClick r:id="rId13"/>
              </a:rPr>
              <a:t>https://www.natgeokids.com/uk/discover/history/greece/10-facts-about-the-ancient-greeks/</a:t>
            </a:r>
            <a:r>
              <a:rPr lang="en-GB" sz="1200" dirty="0"/>
              <a:t> </a:t>
            </a:r>
          </a:p>
          <a:p>
            <a:r>
              <a:rPr lang="en-GB" sz="1200" dirty="0">
                <a:hlinkClick r:id="rId14"/>
              </a:rPr>
              <a:t>https://greece.mrdonn.org/</a:t>
            </a:r>
            <a:endParaRPr lang="en-GB" sz="1200" dirty="0"/>
          </a:p>
          <a:p>
            <a:r>
              <a:rPr lang="en-GB" sz="1200" dirty="0"/>
              <a:t>Ancient Greece (DK Eyewitness)</a:t>
            </a:r>
          </a:p>
        </p:txBody>
      </p:sp>
      <p:sp>
        <p:nvSpPr>
          <p:cNvPr id="90" name="Hexagon 89">
            <a:extLst>
              <a:ext uri="{FF2B5EF4-FFF2-40B4-BE49-F238E27FC236}">
                <a16:creationId xmlns:a16="http://schemas.microsoft.com/office/drawing/2014/main" id="{BB6494DF-EE7F-4CB3-B2B6-70A8FE3F0103}"/>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91" name="Picture 90">
            <a:extLst>
              <a:ext uri="{FF2B5EF4-FFF2-40B4-BE49-F238E27FC236}">
                <a16:creationId xmlns:a16="http://schemas.microsoft.com/office/drawing/2014/main" id="{32883C96-41F4-496A-8CE9-4B4EB5F87C75}"/>
              </a:ext>
            </a:extLst>
          </p:cNvPr>
          <p:cNvPicPr>
            <a:picLocks noChangeAspect="1"/>
          </p:cNvPicPr>
          <p:nvPr/>
        </p:nvPicPr>
        <p:blipFill rotWithShape="1">
          <a:blip r:embed="rId15">
            <a:clrChange>
              <a:clrFrom>
                <a:srgbClr val="FFFFFF"/>
              </a:clrFrom>
              <a:clrTo>
                <a:srgbClr val="FFFFFF">
                  <a:alpha val="0"/>
                </a:srgbClr>
              </a:clrTo>
            </a:clrChange>
          </a:blip>
          <a:srcRect l="40046" t="3713" r="14876" b="2234"/>
          <a:stretch/>
        </p:blipFill>
        <p:spPr>
          <a:xfrm>
            <a:off x="9427656" y="3810533"/>
            <a:ext cx="3446888" cy="4045258"/>
          </a:xfrm>
          <a:prstGeom prst="rect">
            <a:avLst/>
          </a:prstGeom>
        </p:spPr>
      </p:pic>
      <p:pic>
        <p:nvPicPr>
          <p:cNvPr id="85" name="Picture 84" descr="Shape&#10;&#10;Description automatically generated with low confidence">
            <a:extLst>
              <a:ext uri="{FF2B5EF4-FFF2-40B4-BE49-F238E27FC236}">
                <a16:creationId xmlns:a16="http://schemas.microsoft.com/office/drawing/2014/main" id="{AD083F54-F86C-4E94-83BA-F62D6EF068F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58562" y="121210"/>
            <a:ext cx="856399" cy="856398"/>
          </a:xfrm>
          <a:prstGeom prst="rect">
            <a:avLst/>
          </a:prstGeom>
        </p:spPr>
      </p:pic>
      <p:sp>
        <p:nvSpPr>
          <p:cNvPr id="87" name="TextBox 86">
            <a:extLst>
              <a:ext uri="{FF2B5EF4-FFF2-40B4-BE49-F238E27FC236}">
                <a16:creationId xmlns:a16="http://schemas.microsoft.com/office/drawing/2014/main" id="{D2E16A6B-591A-49D6-BC9D-674C69F231EB}"/>
              </a:ext>
            </a:extLst>
          </p:cNvPr>
          <p:cNvSpPr txBox="1"/>
          <p:nvPr/>
        </p:nvSpPr>
        <p:spPr>
          <a:xfrm>
            <a:off x="5500731" y="1022006"/>
            <a:ext cx="7314517" cy="258532"/>
          </a:xfrm>
          <a:prstGeom prst="rect">
            <a:avLst/>
          </a:prstGeom>
          <a:noFill/>
        </p:spPr>
        <p:txBody>
          <a:bodyPr wrap="square" rtlCol="0">
            <a:spAutoFit/>
          </a:bodyPr>
          <a:lstStyle/>
          <a:p>
            <a:pPr>
              <a:lnSpc>
                <a:spcPct val="90000"/>
              </a:lnSpc>
            </a:pPr>
            <a:r>
              <a:rPr lang="en-US" sz="1200" b="1" dirty="0"/>
              <a:t>Ancient Greece – a study of Greek life and achievements and their influence on the western world</a:t>
            </a:r>
          </a:p>
        </p:txBody>
      </p:sp>
      <p:sp>
        <p:nvSpPr>
          <p:cNvPr id="88" name="TextBox 87">
            <a:extLst>
              <a:ext uri="{FF2B5EF4-FFF2-40B4-BE49-F238E27FC236}">
                <a16:creationId xmlns:a16="http://schemas.microsoft.com/office/drawing/2014/main" id="{F96629E2-7F6D-7AEF-9366-22D8194BE53A}"/>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89" name="TextBox 88">
            <a:extLst>
              <a:ext uri="{FF2B5EF4-FFF2-40B4-BE49-F238E27FC236}">
                <a16:creationId xmlns:a16="http://schemas.microsoft.com/office/drawing/2014/main" id="{69977AC8-9C63-200E-6E92-FFA8061D27EF}"/>
              </a:ext>
            </a:extLst>
          </p:cNvPr>
          <p:cNvSpPr txBox="1"/>
          <p:nvPr/>
        </p:nvSpPr>
        <p:spPr>
          <a:xfrm>
            <a:off x="0" y="7248155"/>
            <a:ext cx="6475862" cy="338554"/>
          </a:xfrm>
          <a:prstGeom prst="rect">
            <a:avLst/>
          </a:prstGeom>
          <a:noFill/>
        </p:spPr>
        <p:txBody>
          <a:bodyPr wrap="square">
            <a:spAutoFit/>
          </a:bodyPr>
          <a:lstStyle/>
          <a:p>
            <a:r>
              <a:rPr lang="en-GB" sz="1600" b="1"/>
              <a:t>Topic Timeline:</a:t>
            </a:r>
          </a:p>
        </p:txBody>
      </p:sp>
      <p:sp>
        <p:nvSpPr>
          <p:cNvPr id="92" name="Rectangle 91">
            <a:extLst>
              <a:ext uri="{FF2B5EF4-FFF2-40B4-BE49-F238E27FC236}">
                <a16:creationId xmlns:a16="http://schemas.microsoft.com/office/drawing/2014/main" id="{B57B6774-BEC9-49BF-6A68-A0FDB868574A}"/>
              </a:ext>
            </a:extLst>
          </p:cNvPr>
          <p:cNvSpPr/>
          <p:nvPr/>
        </p:nvSpPr>
        <p:spPr>
          <a:xfrm>
            <a:off x="2480634" y="7907197"/>
            <a:ext cx="9401288" cy="8705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a:solidFill>
                  <a:schemeClr val="bg1"/>
                </a:solidFill>
              </a:rPr>
              <a:t>Ancient Greece</a:t>
            </a:r>
          </a:p>
          <a:p>
            <a:r>
              <a:rPr lang="en-US" sz="800" dirty="0">
                <a:solidFill>
                  <a:schemeClr val="bg1"/>
                </a:solidFill>
              </a:rPr>
              <a:t>776 BC – 146 BC</a:t>
            </a: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p:txBody>
      </p:sp>
      <p:sp>
        <p:nvSpPr>
          <p:cNvPr id="94" name="TextBox 93">
            <a:extLst>
              <a:ext uri="{FF2B5EF4-FFF2-40B4-BE49-F238E27FC236}">
                <a16:creationId xmlns:a16="http://schemas.microsoft.com/office/drawing/2014/main" id="{2190F537-BA40-4DE0-DCE3-DCC407E96217}"/>
              </a:ext>
            </a:extLst>
          </p:cNvPr>
          <p:cNvSpPr txBox="1"/>
          <p:nvPr/>
        </p:nvSpPr>
        <p:spPr>
          <a:xfrm>
            <a:off x="2030575" y="8731507"/>
            <a:ext cx="1518816" cy="400110"/>
          </a:xfrm>
          <a:prstGeom prst="rect">
            <a:avLst/>
          </a:prstGeom>
          <a:noFill/>
        </p:spPr>
        <p:txBody>
          <a:bodyPr wrap="square">
            <a:spAutoFit/>
          </a:bodyPr>
          <a:lstStyle/>
          <a:p>
            <a:pPr algn="r"/>
            <a:r>
              <a:rPr lang="en-US" sz="1000" dirty="0">
                <a:solidFill>
                  <a:srgbClr val="231F20"/>
                </a:solidFill>
                <a:latin typeface="+mj-lt"/>
              </a:rPr>
              <a:t>776 BC First</a:t>
            </a:r>
            <a:br>
              <a:rPr lang="en-US" sz="1000" dirty="0">
                <a:solidFill>
                  <a:srgbClr val="231F20"/>
                </a:solidFill>
                <a:latin typeface="+mj-lt"/>
              </a:rPr>
            </a:br>
            <a:r>
              <a:rPr lang="en-US" sz="1000" dirty="0">
                <a:solidFill>
                  <a:srgbClr val="231F20"/>
                </a:solidFill>
                <a:latin typeface="+mj-lt"/>
              </a:rPr>
              <a:t>Olympic Games</a:t>
            </a:r>
            <a:endParaRPr lang="en-GB" sz="1000" dirty="0">
              <a:latin typeface="+mj-lt"/>
            </a:endParaRPr>
          </a:p>
        </p:txBody>
      </p:sp>
      <p:sp>
        <p:nvSpPr>
          <p:cNvPr id="97" name="TextBox 96">
            <a:extLst>
              <a:ext uri="{FF2B5EF4-FFF2-40B4-BE49-F238E27FC236}">
                <a16:creationId xmlns:a16="http://schemas.microsoft.com/office/drawing/2014/main" id="{705EF64A-35EA-82A5-A486-C90E98BC4211}"/>
              </a:ext>
            </a:extLst>
          </p:cNvPr>
          <p:cNvSpPr txBox="1"/>
          <p:nvPr/>
        </p:nvSpPr>
        <p:spPr>
          <a:xfrm>
            <a:off x="9203039" y="7516573"/>
            <a:ext cx="1229365" cy="400110"/>
          </a:xfrm>
          <a:prstGeom prst="rect">
            <a:avLst/>
          </a:prstGeom>
          <a:noFill/>
        </p:spPr>
        <p:txBody>
          <a:bodyPr wrap="square">
            <a:spAutoFit/>
          </a:bodyPr>
          <a:lstStyle/>
          <a:p>
            <a:pPr algn="r"/>
            <a:r>
              <a:rPr lang="en-US" sz="1000" dirty="0">
                <a:solidFill>
                  <a:srgbClr val="231F20"/>
                </a:solidFill>
                <a:latin typeface="+mj-lt"/>
              </a:rPr>
              <a:t>Alexander the Great reign 336–323 BC</a:t>
            </a:r>
            <a:endParaRPr lang="en-GB" sz="1000" dirty="0">
              <a:latin typeface="+mj-lt"/>
            </a:endParaRPr>
          </a:p>
        </p:txBody>
      </p:sp>
      <p:grpSp>
        <p:nvGrpSpPr>
          <p:cNvPr id="98" name="Group 97">
            <a:extLst>
              <a:ext uri="{FF2B5EF4-FFF2-40B4-BE49-F238E27FC236}">
                <a16:creationId xmlns:a16="http://schemas.microsoft.com/office/drawing/2014/main" id="{187A5F12-FAB0-9400-6DD3-5AEF1BBEC6B3}"/>
              </a:ext>
            </a:extLst>
          </p:cNvPr>
          <p:cNvGrpSpPr/>
          <p:nvPr/>
        </p:nvGrpSpPr>
        <p:grpSpPr>
          <a:xfrm>
            <a:off x="2186046" y="8268049"/>
            <a:ext cx="622572" cy="722184"/>
            <a:chOff x="1571549" y="2979857"/>
            <a:chExt cx="832059" cy="965189"/>
          </a:xfrm>
        </p:grpSpPr>
        <p:sp>
          <p:nvSpPr>
            <p:cNvPr id="99" name="Hexagon 98">
              <a:extLst>
                <a:ext uri="{FF2B5EF4-FFF2-40B4-BE49-F238E27FC236}">
                  <a16:creationId xmlns:a16="http://schemas.microsoft.com/office/drawing/2014/main" id="{E2A4045E-472A-8320-3997-EF5766462D87}"/>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0" name="Freeform: Shape 99">
              <a:extLst>
                <a:ext uri="{FF2B5EF4-FFF2-40B4-BE49-F238E27FC236}">
                  <a16:creationId xmlns:a16="http://schemas.microsoft.com/office/drawing/2014/main" id="{1EFBFCD7-8ABB-D2A9-A518-7778906ED547}"/>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sp>
        <p:nvSpPr>
          <p:cNvPr id="105" name="TextBox 104">
            <a:extLst>
              <a:ext uri="{FF2B5EF4-FFF2-40B4-BE49-F238E27FC236}">
                <a16:creationId xmlns:a16="http://schemas.microsoft.com/office/drawing/2014/main" id="{70894F98-C899-64AE-B2F0-76B7DB83051B}"/>
              </a:ext>
            </a:extLst>
          </p:cNvPr>
          <p:cNvSpPr txBox="1"/>
          <p:nvPr/>
        </p:nvSpPr>
        <p:spPr>
          <a:xfrm>
            <a:off x="5655214" y="8757740"/>
            <a:ext cx="1229365" cy="400110"/>
          </a:xfrm>
          <a:prstGeom prst="rect">
            <a:avLst/>
          </a:prstGeom>
          <a:noFill/>
        </p:spPr>
        <p:txBody>
          <a:bodyPr wrap="square">
            <a:spAutoFit/>
          </a:bodyPr>
          <a:lstStyle/>
          <a:p>
            <a:r>
              <a:rPr lang="en-US" sz="1000" dirty="0">
                <a:solidFill>
                  <a:srgbClr val="231F20"/>
                </a:solidFill>
                <a:latin typeface="+mj-lt"/>
              </a:rPr>
              <a:t>Battle of </a:t>
            </a:r>
            <a:br>
              <a:rPr lang="en-US" sz="1000" dirty="0">
                <a:solidFill>
                  <a:srgbClr val="231F20"/>
                </a:solidFill>
                <a:latin typeface="+mj-lt"/>
              </a:rPr>
            </a:br>
            <a:r>
              <a:rPr lang="en-US" sz="1000" dirty="0">
                <a:solidFill>
                  <a:srgbClr val="231F20"/>
                </a:solidFill>
                <a:latin typeface="+mj-lt"/>
              </a:rPr>
              <a:t>Marathon 490BC</a:t>
            </a:r>
            <a:endParaRPr lang="en-GB" sz="1000" dirty="0">
              <a:latin typeface="+mj-lt"/>
            </a:endParaRPr>
          </a:p>
        </p:txBody>
      </p:sp>
      <p:grpSp>
        <p:nvGrpSpPr>
          <p:cNvPr id="106" name="Group 105">
            <a:extLst>
              <a:ext uri="{FF2B5EF4-FFF2-40B4-BE49-F238E27FC236}">
                <a16:creationId xmlns:a16="http://schemas.microsoft.com/office/drawing/2014/main" id="{CDC8E717-6B7F-C512-0A08-7255B81D7AC0}"/>
              </a:ext>
            </a:extLst>
          </p:cNvPr>
          <p:cNvGrpSpPr/>
          <p:nvPr/>
        </p:nvGrpSpPr>
        <p:grpSpPr>
          <a:xfrm>
            <a:off x="6322108" y="8252613"/>
            <a:ext cx="622572" cy="722184"/>
            <a:chOff x="1571549" y="2979857"/>
            <a:chExt cx="832059" cy="965189"/>
          </a:xfrm>
        </p:grpSpPr>
        <p:sp>
          <p:nvSpPr>
            <p:cNvPr id="107" name="Hexagon 106">
              <a:extLst>
                <a:ext uri="{FF2B5EF4-FFF2-40B4-BE49-F238E27FC236}">
                  <a16:creationId xmlns:a16="http://schemas.microsoft.com/office/drawing/2014/main" id="{6C735F49-792B-1836-15DA-A9F97F172B44}"/>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5" name="Freeform: Shape 114">
              <a:extLst>
                <a:ext uri="{FF2B5EF4-FFF2-40B4-BE49-F238E27FC236}">
                  <a16:creationId xmlns:a16="http://schemas.microsoft.com/office/drawing/2014/main" id="{EB062C01-5401-9375-028A-DD29807501C8}"/>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grpSp>
        <p:nvGrpSpPr>
          <p:cNvPr id="116" name="Group 115">
            <a:extLst>
              <a:ext uri="{FF2B5EF4-FFF2-40B4-BE49-F238E27FC236}">
                <a16:creationId xmlns:a16="http://schemas.microsoft.com/office/drawing/2014/main" id="{7038851A-4DD5-664A-D246-D294ACCFC397}"/>
              </a:ext>
            </a:extLst>
          </p:cNvPr>
          <p:cNvGrpSpPr/>
          <p:nvPr/>
        </p:nvGrpSpPr>
        <p:grpSpPr>
          <a:xfrm>
            <a:off x="8810435" y="7733485"/>
            <a:ext cx="622572" cy="722184"/>
            <a:chOff x="1571549" y="2979857"/>
            <a:chExt cx="832059" cy="965189"/>
          </a:xfrm>
        </p:grpSpPr>
        <p:sp>
          <p:nvSpPr>
            <p:cNvPr id="117" name="Hexagon 116">
              <a:extLst>
                <a:ext uri="{FF2B5EF4-FFF2-40B4-BE49-F238E27FC236}">
                  <a16:creationId xmlns:a16="http://schemas.microsoft.com/office/drawing/2014/main" id="{DFB85A23-7E20-F7AB-14F1-E0C434E349EC}"/>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8" name="Freeform: Shape 117">
              <a:extLst>
                <a:ext uri="{FF2B5EF4-FFF2-40B4-BE49-F238E27FC236}">
                  <a16:creationId xmlns:a16="http://schemas.microsoft.com/office/drawing/2014/main" id="{13D9CF47-4C23-2E96-8DF4-C3864D5CA216}"/>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grpSp>
        <p:nvGrpSpPr>
          <p:cNvPr id="119" name="Group 118">
            <a:extLst>
              <a:ext uri="{FF2B5EF4-FFF2-40B4-BE49-F238E27FC236}">
                <a16:creationId xmlns:a16="http://schemas.microsoft.com/office/drawing/2014/main" id="{3434F700-228E-1A80-056D-8456E0FE26C4}"/>
              </a:ext>
            </a:extLst>
          </p:cNvPr>
          <p:cNvGrpSpPr/>
          <p:nvPr/>
        </p:nvGrpSpPr>
        <p:grpSpPr>
          <a:xfrm>
            <a:off x="11575312" y="8287488"/>
            <a:ext cx="622572" cy="722184"/>
            <a:chOff x="1571549" y="2979857"/>
            <a:chExt cx="832059" cy="965189"/>
          </a:xfrm>
        </p:grpSpPr>
        <p:sp>
          <p:nvSpPr>
            <p:cNvPr id="120" name="Hexagon 119">
              <a:extLst>
                <a:ext uri="{FF2B5EF4-FFF2-40B4-BE49-F238E27FC236}">
                  <a16:creationId xmlns:a16="http://schemas.microsoft.com/office/drawing/2014/main" id="{6C356029-43D7-DC4C-16AA-85BF2CC8A55B}"/>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1" name="Freeform: Shape 120">
              <a:extLst>
                <a:ext uri="{FF2B5EF4-FFF2-40B4-BE49-F238E27FC236}">
                  <a16:creationId xmlns:a16="http://schemas.microsoft.com/office/drawing/2014/main" id="{1B1E8956-AFA8-1BC8-C8DC-79C32F990589}"/>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grpSp>
        <p:nvGrpSpPr>
          <p:cNvPr id="135" name="Group 134">
            <a:extLst>
              <a:ext uri="{FF2B5EF4-FFF2-40B4-BE49-F238E27FC236}">
                <a16:creationId xmlns:a16="http://schemas.microsoft.com/office/drawing/2014/main" id="{F726EF67-B0F9-D1E2-098B-725DD11BF8F3}"/>
              </a:ext>
            </a:extLst>
          </p:cNvPr>
          <p:cNvGrpSpPr/>
          <p:nvPr/>
        </p:nvGrpSpPr>
        <p:grpSpPr>
          <a:xfrm>
            <a:off x="6925661" y="7729303"/>
            <a:ext cx="622572" cy="722184"/>
            <a:chOff x="1571549" y="2979857"/>
            <a:chExt cx="832059" cy="965189"/>
          </a:xfrm>
        </p:grpSpPr>
        <p:sp>
          <p:nvSpPr>
            <p:cNvPr id="136" name="Hexagon 135">
              <a:extLst>
                <a:ext uri="{FF2B5EF4-FFF2-40B4-BE49-F238E27FC236}">
                  <a16:creationId xmlns:a16="http://schemas.microsoft.com/office/drawing/2014/main" id="{D6328FD6-CBF1-7C25-D153-79D6D5BCBDD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7" name="Freeform: Shape 136">
              <a:extLst>
                <a:ext uri="{FF2B5EF4-FFF2-40B4-BE49-F238E27FC236}">
                  <a16:creationId xmlns:a16="http://schemas.microsoft.com/office/drawing/2014/main" id="{30521D12-EF5F-7221-D487-99BA7F15F831}"/>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grpSp>
        <p:nvGrpSpPr>
          <p:cNvPr id="138" name="Group 137">
            <a:extLst>
              <a:ext uri="{FF2B5EF4-FFF2-40B4-BE49-F238E27FC236}">
                <a16:creationId xmlns:a16="http://schemas.microsoft.com/office/drawing/2014/main" id="{589F8AE3-E2F5-F381-CCCD-F2ACBAAC738B}"/>
              </a:ext>
            </a:extLst>
          </p:cNvPr>
          <p:cNvGrpSpPr/>
          <p:nvPr/>
        </p:nvGrpSpPr>
        <p:grpSpPr>
          <a:xfrm>
            <a:off x="7218113" y="8264774"/>
            <a:ext cx="622572" cy="722184"/>
            <a:chOff x="1571549" y="2979857"/>
            <a:chExt cx="832059" cy="965189"/>
          </a:xfrm>
        </p:grpSpPr>
        <p:sp>
          <p:nvSpPr>
            <p:cNvPr id="144" name="Hexagon 143">
              <a:extLst>
                <a:ext uri="{FF2B5EF4-FFF2-40B4-BE49-F238E27FC236}">
                  <a16:creationId xmlns:a16="http://schemas.microsoft.com/office/drawing/2014/main" id="{50B40DC3-3377-52CB-55E4-796F3F018FF4}"/>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5" name="Freeform: Shape 144">
              <a:extLst>
                <a:ext uri="{FF2B5EF4-FFF2-40B4-BE49-F238E27FC236}">
                  <a16:creationId xmlns:a16="http://schemas.microsoft.com/office/drawing/2014/main" id="{1B4FF05B-6543-4DF7-E10C-B1B71D2E501C}"/>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grpSp>
        <p:nvGrpSpPr>
          <p:cNvPr id="157" name="Group 156">
            <a:extLst>
              <a:ext uri="{FF2B5EF4-FFF2-40B4-BE49-F238E27FC236}">
                <a16:creationId xmlns:a16="http://schemas.microsoft.com/office/drawing/2014/main" id="{36C8554C-BB0D-5D1A-2073-FF167A5CE674}"/>
              </a:ext>
            </a:extLst>
          </p:cNvPr>
          <p:cNvGrpSpPr/>
          <p:nvPr/>
        </p:nvGrpSpPr>
        <p:grpSpPr>
          <a:xfrm>
            <a:off x="7521967" y="7733395"/>
            <a:ext cx="622572" cy="722184"/>
            <a:chOff x="1571549" y="2979857"/>
            <a:chExt cx="832059" cy="965189"/>
          </a:xfrm>
        </p:grpSpPr>
        <p:sp>
          <p:nvSpPr>
            <p:cNvPr id="191" name="Hexagon 190">
              <a:extLst>
                <a:ext uri="{FF2B5EF4-FFF2-40B4-BE49-F238E27FC236}">
                  <a16:creationId xmlns:a16="http://schemas.microsoft.com/office/drawing/2014/main" id="{6CB82D3D-D14B-A050-1CAE-916E73D5FC58}"/>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1" name="Freeform: Shape 200">
              <a:extLst>
                <a:ext uri="{FF2B5EF4-FFF2-40B4-BE49-F238E27FC236}">
                  <a16:creationId xmlns:a16="http://schemas.microsoft.com/office/drawing/2014/main" id="{924C3525-B6C8-A1B4-FEC4-6AEBFB6B64C5}"/>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pic>
        <p:nvPicPr>
          <p:cNvPr id="5" name="Picture 4" descr="Shape&#10;&#10;Description automatically generated with low confidence">
            <a:extLst>
              <a:ext uri="{FF2B5EF4-FFF2-40B4-BE49-F238E27FC236}">
                <a16:creationId xmlns:a16="http://schemas.microsoft.com/office/drawing/2014/main" id="{B5A12089-AEA4-5DDA-C10F-CA31A99B665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2245371" y="8376586"/>
            <a:ext cx="489992" cy="489992"/>
          </a:xfrm>
          <a:prstGeom prst="rect">
            <a:avLst/>
          </a:prstGeom>
        </p:spPr>
      </p:pic>
      <p:grpSp>
        <p:nvGrpSpPr>
          <p:cNvPr id="203" name="Group 202">
            <a:extLst>
              <a:ext uri="{FF2B5EF4-FFF2-40B4-BE49-F238E27FC236}">
                <a16:creationId xmlns:a16="http://schemas.microsoft.com/office/drawing/2014/main" id="{A10705D3-A1BA-542C-B23A-09D538F9CF30}"/>
              </a:ext>
            </a:extLst>
          </p:cNvPr>
          <p:cNvGrpSpPr/>
          <p:nvPr/>
        </p:nvGrpSpPr>
        <p:grpSpPr>
          <a:xfrm>
            <a:off x="5806593" y="7690789"/>
            <a:ext cx="622572" cy="722184"/>
            <a:chOff x="1571549" y="2979857"/>
            <a:chExt cx="832059" cy="965189"/>
          </a:xfrm>
        </p:grpSpPr>
        <p:sp>
          <p:nvSpPr>
            <p:cNvPr id="205" name="Hexagon 204">
              <a:extLst>
                <a:ext uri="{FF2B5EF4-FFF2-40B4-BE49-F238E27FC236}">
                  <a16:creationId xmlns:a16="http://schemas.microsoft.com/office/drawing/2014/main" id="{61E25AB2-53FA-A66D-DD39-240D7BE7ADD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6" name="Freeform: Shape 205">
              <a:extLst>
                <a:ext uri="{FF2B5EF4-FFF2-40B4-BE49-F238E27FC236}">
                  <a16:creationId xmlns:a16="http://schemas.microsoft.com/office/drawing/2014/main" id="{7DE1DCC7-1FF2-9E73-80EC-D1C632C52D68}"/>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sp>
        <p:nvSpPr>
          <p:cNvPr id="208" name="TextBox 207">
            <a:extLst>
              <a:ext uri="{FF2B5EF4-FFF2-40B4-BE49-F238E27FC236}">
                <a16:creationId xmlns:a16="http://schemas.microsoft.com/office/drawing/2014/main" id="{15D492B7-A3B6-E6C8-BF5B-944A64FAE39E}"/>
              </a:ext>
            </a:extLst>
          </p:cNvPr>
          <p:cNvSpPr txBox="1"/>
          <p:nvPr/>
        </p:nvSpPr>
        <p:spPr>
          <a:xfrm>
            <a:off x="4922970" y="7520735"/>
            <a:ext cx="1229365" cy="400110"/>
          </a:xfrm>
          <a:prstGeom prst="rect">
            <a:avLst/>
          </a:prstGeom>
          <a:noFill/>
        </p:spPr>
        <p:txBody>
          <a:bodyPr wrap="square">
            <a:spAutoFit/>
          </a:bodyPr>
          <a:lstStyle/>
          <a:p>
            <a:r>
              <a:rPr lang="en-US" sz="1000" dirty="0">
                <a:solidFill>
                  <a:srgbClr val="231F20"/>
                </a:solidFill>
                <a:latin typeface="+mj-lt"/>
              </a:rPr>
              <a:t>Democracy in Athens 507 BC</a:t>
            </a:r>
            <a:endParaRPr lang="en-GB" sz="1000" dirty="0">
              <a:latin typeface="+mj-lt"/>
            </a:endParaRPr>
          </a:p>
        </p:txBody>
      </p:sp>
      <p:pic>
        <p:nvPicPr>
          <p:cNvPr id="7" name="Picture 6" descr="Shape&#10;&#10;Description automatically generated with low confidence">
            <a:extLst>
              <a:ext uri="{FF2B5EF4-FFF2-40B4-BE49-F238E27FC236}">
                <a16:creationId xmlns:a16="http://schemas.microsoft.com/office/drawing/2014/main" id="{AB797DB0-A44A-7EC9-3BE1-623D7E73DB5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756891" y="7748459"/>
            <a:ext cx="742358" cy="742358"/>
          </a:xfrm>
          <a:prstGeom prst="rect">
            <a:avLst/>
          </a:prstGeom>
        </p:spPr>
      </p:pic>
      <p:pic>
        <p:nvPicPr>
          <p:cNvPr id="209" name="Picture 208" descr="Shape&#10;&#10;Description automatically generated with low confidence">
            <a:extLst>
              <a:ext uri="{FF2B5EF4-FFF2-40B4-BE49-F238E27FC236}">
                <a16:creationId xmlns:a16="http://schemas.microsoft.com/office/drawing/2014/main" id="{7A1C41F4-396E-CA7F-B09D-A38960EB3E8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638245" y="8360986"/>
            <a:ext cx="580736" cy="580736"/>
          </a:xfrm>
          <a:prstGeom prst="rect">
            <a:avLst/>
          </a:prstGeom>
        </p:spPr>
      </p:pic>
      <p:sp>
        <p:nvSpPr>
          <p:cNvPr id="210" name="TextBox 209">
            <a:extLst>
              <a:ext uri="{FF2B5EF4-FFF2-40B4-BE49-F238E27FC236}">
                <a16:creationId xmlns:a16="http://schemas.microsoft.com/office/drawing/2014/main" id="{55EE07DD-5016-69A6-64F1-B9522D6013A5}"/>
              </a:ext>
            </a:extLst>
          </p:cNvPr>
          <p:cNvSpPr txBox="1"/>
          <p:nvPr/>
        </p:nvSpPr>
        <p:spPr>
          <a:xfrm>
            <a:off x="10687795" y="8750323"/>
            <a:ext cx="1229365" cy="400110"/>
          </a:xfrm>
          <a:prstGeom prst="rect">
            <a:avLst/>
          </a:prstGeom>
          <a:noFill/>
        </p:spPr>
        <p:txBody>
          <a:bodyPr wrap="square">
            <a:spAutoFit/>
          </a:bodyPr>
          <a:lstStyle/>
          <a:p>
            <a:r>
              <a:rPr lang="en-US" sz="1000" dirty="0">
                <a:solidFill>
                  <a:srgbClr val="231F20"/>
                </a:solidFill>
                <a:latin typeface="+mj-lt"/>
              </a:rPr>
              <a:t>Romans defeat Greeks 146 BC</a:t>
            </a:r>
            <a:endParaRPr lang="en-GB" sz="1000" dirty="0">
              <a:latin typeface="+mj-lt"/>
            </a:endParaRPr>
          </a:p>
        </p:txBody>
      </p:sp>
      <p:pic>
        <p:nvPicPr>
          <p:cNvPr id="211" name="Graphic 210" descr="Fencing with solid fill">
            <a:extLst>
              <a:ext uri="{FF2B5EF4-FFF2-40B4-BE49-F238E27FC236}">
                <a16:creationId xmlns:a16="http://schemas.microsoft.com/office/drawing/2014/main" id="{638105E3-CFE7-FD0E-A56F-71A84AE91D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68748" y="8371005"/>
            <a:ext cx="511156" cy="511156"/>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8852CE75-EB55-B5A3-DDDC-EA9BD239C79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54119" y="7760823"/>
            <a:ext cx="521569" cy="521569"/>
          </a:xfrm>
          <a:prstGeom prst="rect">
            <a:avLst/>
          </a:prstGeom>
        </p:spPr>
      </p:pic>
      <p:sp>
        <p:nvSpPr>
          <p:cNvPr id="215" name="TextBox 214">
            <a:extLst>
              <a:ext uri="{FF2B5EF4-FFF2-40B4-BE49-F238E27FC236}">
                <a16:creationId xmlns:a16="http://schemas.microsoft.com/office/drawing/2014/main" id="{2BF5A30C-3C29-3D23-D5A1-B874E723BF49}"/>
              </a:ext>
            </a:extLst>
          </p:cNvPr>
          <p:cNvSpPr txBox="1"/>
          <p:nvPr/>
        </p:nvSpPr>
        <p:spPr>
          <a:xfrm>
            <a:off x="6503555" y="7515633"/>
            <a:ext cx="935787" cy="400110"/>
          </a:xfrm>
          <a:prstGeom prst="rect">
            <a:avLst/>
          </a:prstGeom>
          <a:noFill/>
        </p:spPr>
        <p:txBody>
          <a:bodyPr wrap="square">
            <a:spAutoFit/>
          </a:bodyPr>
          <a:lstStyle/>
          <a:p>
            <a:r>
              <a:rPr lang="en-US" sz="1000" dirty="0">
                <a:solidFill>
                  <a:srgbClr val="231F20"/>
                </a:solidFill>
                <a:latin typeface="+mj-lt"/>
              </a:rPr>
              <a:t>Socrates 470-399 BC</a:t>
            </a:r>
            <a:endParaRPr lang="en-GB" sz="1000" dirty="0">
              <a:latin typeface="+mj-lt"/>
            </a:endParaRPr>
          </a:p>
        </p:txBody>
      </p:sp>
      <p:sp>
        <p:nvSpPr>
          <p:cNvPr id="216" name="TextBox 215">
            <a:extLst>
              <a:ext uri="{FF2B5EF4-FFF2-40B4-BE49-F238E27FC236}">
                <a16:creationId xmlns:a16="http://schemas.microsoft.com/office/drawing/2014/main" id="{5116A949-18B7-2E68-AFBF-1906F0493D3E}"/>
              </a:ext>
            </a:extLst>
          </p:cNvPr>
          <p:cNvSpPr txBox="1"/>
          <p:nvPr/>
        </p:nvSpPr>
        <p:spPr>
          <a:xfrm>
            <a:off x="7758157" y="7524179"/>
            <a:ext cx="896551" cy="400110"/>
          </a:xfrm>
          <a:prstGeom prst="rect">
            <a:avLst/>
          </a:prstGeom>
          <a:noFill/>
        </p:spPr>
        <p:txBody>
          <a:bodyPr wrap="square">
            <a:spAutoFit/>
          </a:bodyPr>
          <a:lstStyle/>
          <a:p>
            <a:pPr algn="r"/>
            <a:r>
              <a:rPr lang="en-US" sz="1000" dirty="0">
                <a:solidFill>
                  <a:srgbClr val="231F20"/>
                </a:solidFill>
                <a:latin typeface="+mj-lt"/>
              </a:rPr>
              <a:t>Aristotle 384-322 BC</a:t>
            </a:r>
            <a:endParaRPr lang="en-GB" sz="1000" dirty="0">
              <a:latin typeface="+mj-lt"/>
            </a:endParaRPr>
          </a:p>
        </p:txBody>
      </p:sp>
      <p:sp>
        <p:nvSpPr>
          <p:cNvPr id="218" name="TextBox 217">
            <a:extLst>
              <a:ext uri="{FF2B5EF4-FFF2-40B4-BE49-F238E27FC236}">
                <a16:creationId xmlns:a16="http://schemas.microsoft.com/office/drawing/2014/main" id="{0424BBEC-1CAF-473F-070A-01B8C885097C}"/>
              </a:ext>
            </a:extLst>
          </p:cNvPr>
          <p:cNvSpPr txBox="1"/>
          <p:nvPr/>
        </p:nvSpPr>
        <p:spPr>
          <a:xfrm>
            <a:off x="7540537" y="8809064"/>
            <a:ext cx="1208004" cy="246221"/>
          </a:xfrm>
          <a:prstGeom prst="rect">
            <a:avLst/>
          </a:prstGeom>
          <a:noFill/>
        </p:spPr>
        <p:txBody>
          <a:bodyPr wrap="square">
            <a:spAutoFit/>
          </a:bodyPr>
          <a:lstStyle/>
          <a:p>
            <a:pPr algn="r"/>
            <a:r>
              <a:rPr lang="en-US" sz="1000" dirty="0">
                <a:solidFill>
                  <a:srgbClr val="231F20"/>
                </a:solidFill>
                <a:latin typeface="+mj-lt"/>
              </a:rPr>
              <a:t>Plato 429-347 BC </a:t>
            </a:r>
            <a:endParaRPr lang="en-GB" sz="1000" dirty="0">
              <a:latin typeface="+mj-lt"/>
            </a:endParaRPr>
          </a:p>
        </p:txBody>
      </p:sp>
      <p:pic>
        <p:nvPicPr>
          <p:cNvPr id="14" name="Picture 13" descr="Shape&#10;&#10;Description automatically generated with low confidence">
            <a:extLst>
              <a:ext uri="{FF2B5EF4-FFF2-40B4-BE49-F238E27FC236}">
                <a16:creationId xmlns:a16="http://schemas.microsoft.com/office/drawing/2014/main" id="{169E1AA4-C64F-E67E-1D3D-B7277E166FF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978015" y="7774879"/>
            <a:ext cx="622572" cy="622572"/>
          </a:xfrm>
          <a:prstGeom prst="rect">
            <a:avLst/>
          </a:prstGeom>
        </p:spPr>
      </p:pic>
      <p:pic>
        <p:nvPicPr>
          <p:cNvPr id="219" name="Picture 218" descr="Shape&#10;&#10;Description automatically generated with low confidence">
            <a:extLst>
              <a:ext uri="{FF2B5EF4-FFF2-40B4-BE49-F238E27FC236}">
                <a16:creationId xmlns:a16="http://schemas.microsoft.com/office/drawing/2014/main" id="{13D9E335-214F-35F1-D6E0-F925E567180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602873" y="7783252"/>
            <a:ext cx="622572" cy="622572"/>
          </a:xfrm>
          <a:prstGeom prst="rect">
            <a:avLst/>
          </a:prstGeom>
        </p:spPr>
      </p:pic>
      <p:pic>
        <p:nvPicPr>
          <p:cNvPr id="220" name="Picture 219" descr="Shape&#10;&#10;Description automatically generated with low confidence">
            <a:extLst>
              <a:ext uri="{FF2B5EF4-FFF2-40B4-BE49-F238E27FC236}">
                <a16:creationId xmlns:a16="http://schemas.microsoft.com/office/drawing/2014/main" id="{9409FD6C-DDE0-387B-1516-8DD564FC62E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286470" y="8313102"/>
            <a:ext cx="622572" cy="622572"/>
          </a:xfrm>
          <a:prstGeom prst="rect">
            <a:avLst/>
          </a:prstGeom>
        </p:spPr>
      </p:pic>
      <p:sp>
        <p:nvSpPr>
          <p:cNvPr id="226" name="TextBox 225">
            <a:extLst>
              <a:ext uri="{FF2B5EF4-FFF2-40B4-BE49-F238E27FC236}">
                <a16:creationId xmlns:a16="http://schemas.microsoft.com/office/drawing/2014/main" id="{A7FCFB46-313F-EB2A-D537-409E527F1E53}"/>
              </a:ext>
            </a:extLst>
          </p:cNvPr>
          <p:cNvSpPr txBox="1"/>
          <p:nvPr/>
        </p:nvSpPr>
        <p:spPr>
          <a:xfrm>
            <a:off x="7019199" y="7894170"/>
            <a:ext cx="110040" cy="174501"/>
          </a:xfrm>
          <a:custGeom>
            <a:avLst/>
            <a:gdLst/>
            <a:ahLst/>
            <a:cxnLst/>
            <a:rect l="l" t="t" r="r" b="b"/>
            <a:pathLst>
              <a:path w="110040" h="174501">
                <a:moveTo>
                  <a:pt x="59383" y="0"/>
                </a:moveTo>
                <a:cubicBezTo>
                  <a:pt x="63376" y="0"/>
                  <a:pt x="67370" y="304"/>
                  <a:pt x="71363" y="912"/>
                </a:cubicBezTo>
                <a:cubicBezTo>
                  <a:pt x="75357" y="1520"/>
                  <a:pt x="79090" y="2344"/>
                  <a:pt x="82563" y="3386"/>
                </a:cubicBezTo>
                <a:cubicBezTo>
                  <a:pt x="86035" y="4428"/>
                  <a:pt x="89117" y="5600"/>
                  <a:pt x="91809" y="6902"/>
                </a:cubicBezTo>
                <a:cubicBezTo>
                  <a:pt x="94500" y="8205"/>
                  <a:pt x="96280" y="9290"/>
                  <a:pt x="97148" y="10158"/>
                </a:cubicBezTo>
                <a:cubicBezTo>
                  <a:pt x="98016" y="11026"/>
                  <a:pt x="98602" y="11764"/>
                  <a:pt x="98906" y="12372"/>
                </a:cubicBezTo>
                <a:cubicBezTo>
                  <a:pt x="99210" y="12979"/>
                  <a:pt x="99470" y="13783"/>
                  <a:pt x="99687" y="14781"/>
                </a:cubicBezTo>
                <a:cubicBezTo>
                  <a:pt x="99904" y="15779"/>
                  <a:pt x="100056" y="17038"/>
                  <a:pt x="100143" y="18557"/>
                </a:cubicBezTo>
                <a:cubicBezTo>
                  <a:pt x="100230" y="20077"/>
                  <a:pt x="100273" y="21965"/>
                  <a:pt x="100273" y="24222"/>
                </a:cubicBezTo>
                <a:cubicBezTo>
                  <a:pt x="100273" y="26740"/>
                  <a:pt x="100208" y="28867"/>
                  <a:pt x="100078" y="30603"/>
                </a:cubicBezTo>
                <a:cubicBezTo>
                  <a:pt x="99948" y="32340"/>
                  <a:pt x="99731" y="33772"/>
                  <a:pt x="99427" y="34901"/>
                </a:cubicBezTo>
                <a:cubicBezTo>
                  <a:pt x="99123" y="36029"/>
                  <a:pt x="98689" y="36854"/>
                  <a:pt x="98125" y="37375"/>
                </a:cubicBezTo>
                <a:cubicBezTo>
                  <a:pt x="97560" y="37896"/>
                  <a:pt x="96801" y="38156"/>
                  <a:pt x="95846" y="38156"/>
                </a:cubicBezTo>
                <a:cubicBezTo>
                  <a:pt x="94891" y="38156"/>
                  <a:pt x="93371" y="37549"/>
                  <a:pt x="91288" y="36333"/>
                </a:cubicBezTo>
                <a:cubicBezTo>
                  <a:pt x="89204" y="35118"/>
                  <a:pt x="86643" y="33794"/>
                  <a:pt x="83605" y="32361"/>
                </a:cubicBezTo>
                <a:cubicBezTo>
                  <a:pt x="80566" y="30929"/>
                  <a:pt x="77050" y="29627"/>
                  <a:pt x="73056" y="28455"/>
                </a:cubicBezTo>
                <a:cubicBezTo>
                  <a:pt x="69063" y="27282"/>
                  <a:pt x="64679" y="26696"/>
                  <a:pt x="59904" y="26696"/>
                </a:cubicBezTo>
                <a:cubicBezTo>
                  <a:pt x="56171" y="26696"/>
                  <a:pt x="52915" y="27152"/>
                  <a:pt x="50137" y="28064"/>
                </a:cubicBezTo>
                <a:cubicBezTo>
                  <a:pt x="47359" y="28975"/>
                  <a:pt x="45036" y="30234"/>
                  <a:pt x="43170" y="31840"/>
                </a:cubicBezTo>
                <a:cubicBezTo>
                  <a:pt x="41303" y="33446"/>
                  <a:pt x="39914" y="35378"/>
                  <a:pt x="39003" y="37635"/>
                </a:cubicBezTo>
                <a:cubicBezTo>
                  <a:pt x="38091" y="39893"/>
                  <a:pt x="37635" y="42280"/>
                  <a:pt x="37635" y="44798"/>
                </a:cubicBezTo>
                <a:cubicBezTo>
                  <a:pt x="37635" y="48531"/>
                  <a:pt x="38655" y="51765"/>
                  <a:pt x="40696" y="54499"/>
                </a:cubicBezTo>
                <a:cubicBezTo>
                  <a:pt x="42736" y="57234"/>
                  <a:pt x="45470" y="59665"/>
                  <a:pt x="48900" y="61792"/>
                </a:cubicBezTo>
                <a:cubicBezTo>
                  <a:pt x="52329" y="63919"/>
                  <a:pt x="56214" y="65916"/>
                  <a:pt x="60555" y="67782"/>
                </a:cubicBezTo>
                <a:cubicBezTo>
                  <a:pt x="64896" y="69649"/>
                  <a:pt x="69323" y="71624"/>
                  <a:pt x="73838" y="73708"/>
                </a:cubicBezTo>
                <a:cubicBezTo>
                  <a:pt x="78352" y="75791"/>
                  <a:pt x="82780" y="78157"/>
                  <a:pt x="87121" y="80805"/>
                </a:cubicBezTo>
                <a:cubicBezTo>
                  <a:pt x="91461" y="83453"/>
                  <a:pt x="95325" y="86621"/>
                  <a:pt x="98711" y="90311"/>
                </a:cubicBezTo>
                <a:cubicBezTo>
                  <a:pt x="102096" y="94001"/>
                  <a:pt x="104831" y="98342"/>
                  <a:pt x="106915" y="103334"/>
                </a:cubicBezTo>
                <a:cubicBezTo>
                  <a:pt x="108998" y="108326"/>
                  <a:pt x="110040" y="114207"/>
                  <a:pt x="110040" y="120979"/>
                </a:cubicBezTo>
                <a:cubicBezTo>
                  <a:pt x="110040" y="129834"/>
                  <a:pt x="108391" y="137604"/>
                  <a:pt x="105092" y="144289"/>
                </a:cubicBezTo>
                <a:cubicBezTo>
                  <a:pt x="101793" y="150974"/>
                  <a:pt x="97322" y="156552"/>
                  <a:pt x="91679" y="161023"/>
                </a:cubicBezTo>
                <a:cubicBezTo>
                  <a:pt x="86035" y="165494"/>
                  <a:pt x="79437" y="168858"/>
                  <a:pt x="71884" y="171116"/>
                </a:cubicBezTo>
                <a:cubicBezTo>
                  <a:pt x="64331" y="173373"/>
                  <a:pt x="56257" y="174501"/>
                  <a:pt x="47663" y="174501"/>
                </a:cubicBezTo>
                <a:cubicBezTo>
                  <a:pt x="41846" y="174501"/>
                  <a:pt x="36442" y="174024"/>
                  <a:pt x="31450" y="173069"/>
                </a:cubicBezTo>
                <a:cubicBezTo>
                  <a:pt x="26458" y="172114"/>
                  <a:pt x="22052" y="170964"/>
                  <a:pt x="18232" y="169618"/>
                </a:cubicBezTo>
                <a:cubicBezTo>
                  <a:pt x="14412" y="168272"/>
                  <a:pt x="11221" y="166862"/>
                  <a:pt x="8660" y="165386"/>
                </a:cubicBezTo>
                <a:cubicBezTo>
                  <a:pt x="6099" y="163910"/>
                  <a:pt x="4254" y="162608"/>
                  <a:pt x="3126" y="161479"/>
                </a:cubicBezTo>
                <a:cubicBezTo>
                  <a:pt x="1997" y="160350"/>
                  <a:pt x="1194" y="158723"/>
                  <a:pt x="717" y="156596"/>
                </a:cubicBezTo>
                <a:cubicBezTo>
                  <a:pt x="239" y="154469"/>
                  <a:pt x="0" y="151408"/>
                  <a:pt x="0" y="147415"/>
                </a:cubicBezTo>
                <a:cubicBezTo>
                  <a:pt x="0" y="144723"/>
                  <a:pt x="87" y="142466"/>
                  <a:pt x="261" y="140643"/>
                </a:cubicBezTo>
                <a:cubicBezTo>
                  <a:pt x="434" y="138820"/>
                  <a:pt x="717" y="137344"/>
                  <a:pt x="1107" y="136215"/>
                </a:cubicBezTo>
                <a:cubicBezTo>
                  <a:pt x="1498" y="135087"/>
                  <a:pt x="2019" y="134284"/>
                  <a:pt x="2670" y="133806"/>
                </a:cubicBezTo>
                <a:cubicBezTo>
                  <a:pt x="3321" y="133329"/>
                  <a:pt x="4081" y="133090"/>
                  <a:pt x="4949" y="133090"/>
                </a:cubicBezTo>
                <a:cubicBezTo>
                  <a:pt x="6164" y="133090"/>
                  <a:pt x="7879" y="133806"/>
                  <a:pt x="10093" y="135239"/>
                </a:cubicBezTo>
                <a:cubicBezTo>
                  <a:pt x="12307" y="136671"/>
                  <a:pt x="15150" y="138256"/>
                  <a:pt x="18623" y="139992"/>
                </a:cubicBezTo>
                <a:cubicBezTo>
                  <a:pt x="22095" y="141728"/>
                  <a:pt x="26241" y="143313"/>
                  <a:pt x="31059" y="144745"/>
                </a:cubicBezTo>
                <a:cubicBezTo>
                  <a:pt x="35877" y="146178"/>
                  <a:pt x="41455" y="146894"/>
                  <a:pt x="47793" y="146894"/>
                </a:cubicBezTo>
                <a:cubicBezTo>
                  <a:pt x="51960" y="146894"/>
                  <a:pt x="55693" y="146395"/>
                  <a:pt x="58992" y="145396"/>
                </a:cubicBezTo>
                <a:cubicBezTo>
                  <a:pt x="62291" y="144398"/>
                  <a:pt x="65091" y="142987"/>
                  <a:pt x="67392" y="141164"/>
                </a:cubicBezTo>
                <a:cubicBezTo>
                  <a:pt x="69692" y="139341"/>
                  <a:pt x="71450" y="137084"/>
                  <a:pt x="72666" y="134392"/>
                </a:cubicBezTo>
                <a:cubicBezTo>
                  <a:pt x="73881" y="131701"/>
                  <a:pt x="74489" y="128706"/>
                  <a:pt x="74489" y="125407"/>
                </a:cubicBezTo>
                <a:cubicBezTo>
                  <a:pt x="74489" y="121587"/>
                  <a:pt x="73447" y="118309"/>
                  <a:pt x="71363" y="115575"/>
                </a:cubicBezTo>
                <a:cubicBezTo>
                  <a:pt x="69280" y="112840"/>
                  <a:pt x="66567" y="110409"/>
                  <a:pt x="63224" y="108282"/>
                </a:cubicBezTo>
                <a:cubicBezTo>
                  <a:pt x="59882" y="106155"/>
                  <a:pt x="56084" y="104158"/>
                  <a:pt x="51830" y="102292"/>
                </a:cubicBezTo>
                <a:cubicBezTo>
                  <a:pt x="47576" y="100425"/>
                  <a:pt x="43192" y="98450"/>
                  <a:pt x="38677" y="96367"/>
                </a:cubicBezTo>
                <a:cubicBezTo>
                  <a:pt x="34163" y="94283"/>
                  <a:pt x="29778" y="91917"/>
                  <a:pt x="25524" y="89269"/>
                </a:cubicBezTo>
                <a:cubicBezTo>
                  <a:pt x="21270" y="86621"/>
                  <a:pt x="17472" y="83453"/>
                  <a:pt x="14130" y="79763"/>
                </a:cubicBezTo>
                <a:cubicBezTo>
                  <a:pt x="10787" y="76073"/>
                  <a:pt x="8074" y="71711"/>
                  <a:pt x="5991" y="66675"/>
                </a:cubicBezTo>
                <a:cubicBezTo>
                  <a:pt x="3907" y="61640"/>
                  <a:pt x="2865" y="55606"/>
                  <a:pt x="2865" y="48574"/>
                </a:cubicBezTo>
                <a:cubicBezTo>
                  <a:pt x="2865" y="40500"/>
                  <a:pt x="4363" y="33403"/>
                  <a:pt x="7358" y="27282"/>
                </a:cubicBezTo>
                <a:cubicBezTo>
                  <a:pt x="10353" y="21162"/>
                  <a:pt x="14390" y="16083"/>
                  <a:pt x="19469" y="12046"/>
                </a:cubicBezTo>
                <a:cubicBezTo>
                  <a:pt x="24548" y="8009"/>
                  <a:pt x="30538" y="4992"/>
                  <a:pt x="37440" y="2996"/>
                </a:cubicBezTo>
                <a:cubicBezTo>
                  <a:pt x="44342" y="999"/>
                  <a:pt x="51656" y="0"/>
                  <a:pt x="59383"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b="1" dirty="0"/>
          </a:p>
        </p:txBody>
      </p:sp>
      <p:sp>
        <p:nvSpPr>
          <p:cNvPr id="225" name="TextBox 224">
            <a:extLst>
              <a:ext uri="{FF2B5EF4-FFF2-40B4-BE49-F238E27FC236}">
                <a16:creationId xmlns:a16="http://schemas.microsoft.com/office/drawing/2014/main" id="{6C27CC95-B27A-B135-56CD-19BB25BF0959}"/>
              </a:ext>
            </a:extLst>
          </p:cNvPr>
          <p:cNvSpPr txBox="1"/>
          <p:nvPr/>
        </p:nvSpPr>
        <p:spPr>
          <a:xfrm>
            <a:off x="7624136" y="7896383"/>
            <a:ext cx="155141" cy="170074"/>
          </a:xfrm>
          <a:custGeom>
            <a:avLst/>
            <a:gdLst/>
            <a:ahLst/>
            <a:cxnLst/>
            <a:rect l="l" t="t" r="r" b="b"/>
            <a:pathLst>
              <a:path w="155141" h="170074">
                <a:moveTo>
                  <a:pt x="75620" y="32947"/>
                </a:moveTo>
                <a:lnTo>
                  <a:pt x="51789" y="104571"/>
                </a:lnTo>
                <a:lnTo>
                  <a:pt x="99582" y="104571"/>
                </a:lnTo>
                <a:lnTo>
                  <a:pt x="75751" y="32947"/>
                </a:lnTo>
                <a:close/>
                <a:moveTo>
                  <a:pt x="76141" y="0"/>
                </a:moveTo>
                <a:cubicBezTo>
                  <a:pt x="81263" y="0"/>
                  <a:pt x="85344" y="65"/>
                  <a:pt x="88382" y="196"/>
                </a:cubicBezTo>
                <a:cubicBezTo>
                  <a:pt x="91421" y="326"/>
                  <a:pt x="93787" y="630"/>
                  <a:pt x="95480" y="1107"/>
                </a:cubicBezTo>
                <a:cubicBezTo>
                  <a:pt x="97173" y="1585"/>
                  <a:pt x="98388" y="2301"/>
                  <a:pt x="99126" y="3256"/>
                </a:cubicBezTo>
                <a:cubicBezTo>
                  <a:pt x="99864" y="4211"/>
                  <a:pt x="100493" y="5513"/>
                  <a:pt x="101014" y="7163"/>
                </a:cubicBezTo>
                <a:lnTo>
                  <a:pt x="153104" y="156530"/>
                </a:lnTo>
                <a:cubicBezTo>
                  <a:pt x="154146" y="159656"/>
                  <a:pt x="154797" y="162130"/>
                  <a:pt x="155057" y="163953"/>
                </a:cubicBezTo>
                <a:cubicBezTo>
                  <a:pt x="155318" y="165776"/>
                  <a:pt x="154971" y="167144"/>
                  <a:pt x="154016" y="168055"/>
                </a:cubicBezTo>
                <a:cubicBezTo>
                  <a:pt x="153061" y="168967"/>
                  <a:pt x="151368" y="169531"/>
                  <a:pt x="148937" y="169748"/>
                </a:cubicBezTo>
                <a:cubicBezTo>
                  <a:pt x="146506" y="169965"/>
                  <a:pt x="143164" y="170074"/>
                  <a:pt x="138910" y="170074"/>
                </a:cubicBezTo>
                <a:cubicBezTo>
                  <a:pt x="134482" y="170074"/>
                  <a:pt x="131031" y="170008"/>
                  <a:pt x="128557" y="169878"/>
                </a:cubicBezTo>
                <a:cubicBezTo>
                  <a:pt x="126082" y="169748"/>
                  <a:pt x="124194" y="169488"/>
                  <a:pt x="122892" y="169097"/>
                </a:cubicBezTo>
                <a:cubicBezTo>
                  <a:pt x="121590" y="168706"/>
                  <a:pt x="120678" y="168164"/>
                  <a:pt x="120157" y="167469"/>
                </a:cubicBezTo>
                <a:cubicBezTo>
                  <a:pt x="119636" y="166775"/>
                  <a:pt x="119202" y="165863"/>
                  <a:pt x="118855" y="164734"/>
                </a:cubicBezTo>
                <a:lnTo>
                  <a:pt x="107525" y="130876"/>
                </a:lnTo>
                <a:lnTo>
                  <a:pt x="44236" y="130876"/>
                </a:lnTo>
                <a:lnTo>
                  <a:pt x="33558" y="163823"/>
                </a:lnTo>
                <a:cubicBezTo>
                  <a:pt x="33211" y="165038"/>
                  <a:pt x="32755" y="166058"/>
                  <a:pt x="32190" y="166883"/>
                </a:cubicBezTo>
                <a:cubicBezTo>
                  <a:pt x="31626" y="167708"/>
                  <a:pt x="30715" y="168359"/>
                  <a:pt x="29456" y="168836"/>
                </a:cubicBezTo>
                <a:cubicBezTo>
                  <a:pt x="28197" y="169314"/>
                  <a:pt x="26417" y="169639"/>
                  <a:pt x="24117" y="169813"/>
                </a:cubicBezTo>
                <a:cubicBezTo>
                  <a:pt x="21816" y="169987"/>
                  <a:pt x="18799" y="170074"/>
                  <a:pt x="15066" y="170074"/>
                </a:cubicBezTo>
                <a:cubicBezTo>
                  <a:pt x="11072" y="170074"/>
                  <a:pt x="7947" y="169943"/>
                  <a:pt x="5690" y="169683"/>
                </a:cubicBezTo>
                <a:cubicBezTo>
                  <a:pt x="3433" y="169422"/>
                  <a:pt x="1870" y="168793"/>
                  <a:pt x="1002" y="167795"/>
                </a:cubicBezTo>
                <a:cubicBezTo>
                  <a:pt x="134" y="166796"/>
                  <a:pt x="-170" y="165385"/>
                  <a:pt x="90" y="163562"/>
                </a:cubicBezTo>
                <a:cubicBezTo>
                  <a:pt x="351" y="161739"/>
                  <a:pt x="1002" y="159308"/>
                  <a:pt x="2043" y="156270"/>
                </a:cubicBezTo>
                <a:lnTo>
                  <a:pt x="54003" y="6772"/>
                </a:lnTo>
                <a:cubicBezTo>
                  <a:pt x="54524" y="5296"/>
                  <a:pt x="55132" y="4102"/>
                  <a:pt x="55826" y="3191"/>
                </a:cubicBezTo>
                <a:cubicBezTo>
                  <a:pt x="56521" y="2279"/>
                  <a:pt x="57628" y="1585"/>
                  <a:pt x="59147" y="1107"/>
                </a:cubicBezTo>
                <a:cubicBezTo>
                  <a:pt x="60666" y="630"/>
                  <a:pt x="62772" y="326"/>
                  <a:pt x="65463" y="196"/>
                </a:cubicBezTo>
                <a:cubicBezTo>
                  <a:pt x="68154" y="65"/>
                  <a:pt x="71714" y="0"/>
                  <a:pt x="76141"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b="1" dirty="0"/>
          </a:p>
        </p:txBody>
      </p:sp>
      <p:sp>
        <p:nvSpPr>
          <p:cNvPr id="223" name="TextBox 222">
            <a:extLst>
              <a:ext uri="{FF2B5EF4-FFF2-40B4-BE49-F238E27FC236}">
                <a16:creationId xmlns:a16="http://schemas.microsoft.com/office/drawing/2014/main" id="{F1D5C7D0-058F-BA45-7DBA-FFB87D36FA6A}"/>
              </a:ext>
            </a:extLst>
          </p:cNvPr>
          <p:cNvSpPr txBox="1"/>
          <p:nvPr/>
        </p:nvSpPr>
        <p:spPr>
          <a:xfrm>
            <a:off x="7342910" y="8446031"/>
            <a:ext cx="115379" cy="169292"/>
          </a:xfrm>
          <a:custGeom>
            <a:avLst/>
            <a:gdLst/>
            <a:ahLst/>
            <a:cxnLst/>
            <a:rect l="l" t="t" r="r" b="b"/>
            <a:pathLst>
              <a:path w="115379" h="169292">
                <a:moveTo>
                  <a:pt x="34249" y="26436"/>
                </a:moveTo>
                <a:lnTo>
                  <a:pt x="34249" y="83605"/>
                </a:lnTo>
                <a:lnTo>
                  <a:pt x="49615" y="83605"/>
                </a:lnTo>
                <a:cubicBezTo>
                  <a:pt x="55085" y="83605"/>
                  <a:pt x="59664" y="82867"/>
                  <a:pt x="63354" y="81391"/>
                </a:cubicBezTo>
                <a:cubicBezTo>
                  <a:pt x="67044" y="79915"/>
                  <a:pt x="70061" y="77853"/>
                  <a:pt x="72405" y="75205"/>
                </a:cubicBezTo>
                <a:cubicBezTo>
                  <a:pt x="74749" y="72557"/>
                  <a:pt x="76529" y="69388"/>
                  <a:pt x="77744" y="65699"/>
                </a:cubicBezTo>
                <a:cubicBezTo>
                  <a:pt x="78959" y="62009"/>
                  <a:pt x="79567" y="57994"/>
                  <a:pt x="79567" y="53653"/>
                </a:cubicBezTo>
                <a:cubicBezTo>
                  <a:pt x="79567" y="47749"/>
                  <a:pt x="78525" y="42888"/>
                  <a:pt x="76442" y="39068"/>
                </a:cubicBezTo>
                <a:cubicBezTo>
                  <a:pt x="74358" y="35248"/>
                  <a:pt x="71797" y="32426"/>
                  <a:pt x="68759" y="30603"/>
                </a:cubicBezTo>
                <a:cubicBezTo>
                  <a:pt x="65720" y="28780"/>
                  <a:pt x="62529" y="27630"/>
                  <a:pt x="59187" y="27152"/>
                </a:cubicBezTo>
                <a:cubicBezTo>
                  <a:pt x="55845" y="26675"/>
                  <a:pt x="52394" y="26436"/>
                  <a:pt x="48834" y="26436"/>
                </a:cubicBezTo>
                <a:close/>
                <a:moveTo>
                  <a:pt x="11590" y="0"/>
                </a:moveTo>
                <a:lnTo>
                  <a:pt x="51308" y="0"/>
                </a:lnTo>
                <a:cubicBezTo>
                  <a:pt x="55302" y="0"/>
                  <a:pt x="59100" y="152"/>
                  <a:pt x="62703" y="456"/>
                </a:cubicBezTo>
                <a:cubicBezTo>
                  <a:pt x="66306" y="760"/>
                  <a:pt x="70625" y="1411"/>
                  <a:pt x="75660" y="2410"/>
                </a:cubicBezTo>
                <a:cubicBezTo>
                  <a:pt x="80696" y="3408"/>
                  <a:pt x="85796" y="5253"/>
                  <a:pt x="90962" y="7944"/>
                </a:cubicBezTo>
                <a:cubicBezTo>
                  <a:pt x="96127" y="10635"/>
                  <a:pt x="100533" y="14043"/>
                  <a:pt x="104180" y="18167"/>
                </a:cubicBezTo>
                <a:cubicBezTo>
                  <a:pt x="107826" y="22290"/>
                  <a:pt x="110604" y="27109"/>
                  <a:pt x="112514" y="32622"/>
                </a:cubicBezTo>
                <a:cubicBezTo>
                  <a:pt x="114424" y="38134"/>
                  <a:pt x="115379" y="44320"/>
                  <a:pt x="115379" y="51179"/>
                </a:cubicBezTo>
                <a:cubicBezTo>
                  <a:pt x="115379" y="60642"/>
                  <a:pt x="113903" y="69019"/>
                  <a:pt x="110951" y="76312"/>
                </a:cubicBezTo>
                <a:cubicBezTo>
                  <a:pt x="108000" y="83605"/>
                  <a:pt x="103702" y="89747"/>
                  <a:pt x="98059" y="94739"/>
                </a:cubicBezTo>
                <a:cubicBezTo>
                  <a:pt x="92416" y="99731"/>
                  <a:pt x="85492" y="103529"/>
                  <a:pt x="77288" y="106133"/>
                </a:cubicBezTo>
                <a:cubicBezTo>
                  <a:pt x="69084" y="108738"/>
                  <a:pt x="59426" y="110040"/>
                  <a:pt x="48313" y="110040"/>
                </a:cubicBezTo>
                <a:lnTo>
                  <a:pt x="34249" y="110040"/>
                </a:lnTo>
                <a:lnTo>
                  <a:pt x="34249" y="163823"/>
                </a:lnTo>
                <a:cubicBezTo>
                  <a:pt x="34249" y="164691"/>
                  <a:pt x="33967" y="165472"/>
                  <a:pt x="33403" y="166167"/>
                </a:cubicBezTo>
                <a:cubicBezTo>
                  <a:pt x="32838" y="166861"/>
                  <a:pt x="31905" y="167426"/>
                  <a:pt x="30603" y="167860"/>
                </a:cubicBezTo>
                <a:cubicBezTo>
                  <a:pt x="29300" y="168294"/>
                  <a:pt x="27564" y="168641"/>
                  <a:pt x="25394" y="168902"/>
                </a:cubicBezTo>
                <a:cubicBezTo>
                  <a:pt x="23223" y="169162"/>
                  <a:pt x="20445" y="169292"/>
                  <a:pt x="17059" y="169292"/>
                </a:cubicBezTo>
                <a:cubicBezTo>
                  <a:pt x="13760" y="169292"/>
                  <a:pt x="11004" y="169162"/>
                  <a:pt x="8790" y="168902"/>
                </a:cubicBezTo>
                <a:cubicBezTo>
                  <a:pt x="6576" y="168641"/>
                  <a:pt x="4818" y="168294"/>
                  <a:pt x="3516" y="167860"/>
                </a:cubicBezTo>
                <a:cubicBezTo>
                  <a:pt x="2214" y="167426"/>
                  <a:pt x="1302" y="166861"/>
                  <a:pt x="781" y="166167"/>
                </a:cubicBezTo>
                <a:cubicBezTo>
                  <a:pt x="260" y="165472"/>
                  <a:pt x="0" y="164691"/>
                  <a:pt x="0" y="163823"/>
                </a:cubicBezTo>
                <a:lnTo>
                  <a:pt x="0" y="12241"/>
                </a:lnTo>
                <a:cubicBezTo>
                  <a:pt x="0" y="8161"/>
                  <a:pt x="1063" y="5101"/>
                  <a:pt x="3190" y="3061"/>
                </a:cubicBezTo>
                <a:cubicBezTo>
                  <a:pt x="5317" y="1020"/>
                  <a:pt x="8117" y="0"/>
                  <a:pt x="11590"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b="1" dirty="0"/>
          </a:p>
        </p:txBody>
      </p:sp>
    </p:spTree>
    <p:extLst>
      <p:ext uri="{BB962C8B-B14F-4D97-AF65-F5344CB8AC3E}">
        <p14:creationId xmlns:p14="http://schemas.microsoft.com/office/powerpoint/2010/main" val="3251548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ctangle 672">
            <a:extLst>
              <a:ext uri="{FF2B5EF4-FFF2-40B4-BE49-F238E27FC236}">
                <a16:creationId xmlns:a16="http://schemas.microsoft.com/office/drawing/2014/main" id="{E5448EC4-0D6D-4183-B318-B4315B62DFFB}"/>
              </a:ext>
            </a:extLst>
          </p:cNvPr>
          <p:cNvSpPr/>
          <p:nvPr/>
        </p:nvSpPr>
        <p:spPr>
          <a:xfrm>
            <a:off x="4343478" y="2379750"/>
            <a:ext cx="8427838" cy="271148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grpSp>
        <p:nvGrpSpPr>
          <p:cNvPr id="190" name="Group 189">
            <a:extLst>
              <a:ext uri="{FF2B5EF4-FFF2-40B4-BE49-F238E27FC236}">
                <a16:creationId xmlns:a16="http://schemas.microsoft.com/office/drawing/2014/main" id="{F3A9CDB6-0C19-4BD4-A189-242647938EF1}"/>
              </a:ext>
            </a:extLst>
          </p:cNvPr>
          <p:cNvGrpSpPr/>
          <p:nvPr/>
        </p:nvGrpSpPr>
        <p:grpSpPr>
          <a:xfrm>
            <a:off x="4363336" y="-1314"/>
            <a:ext cx="1047749" cy="1215388"/>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sp>
        <p:nvSpPr>
          <p:cNvPr id="567" name="TextBox 566">
            <a:extLst>
              <a:ext uri="{FF2B5EF4-FFF2-40B4-BE49-F238E27FC236}">
                <a16:creationId xmlns:a16="http://schemas.microsoft.com/office/drawing/2014/main" id="{49019A46-F5A5-4105-8C22-25999B51F0F4}"/>
              </a:ext>
            </a:extLst>
          </p:cNvPr>
          <p:cNvSpPr txBox="1"/>
          <p:nvPr/>
        </p:nvSpPr>
        <p:spPr>
          <a:xfrm>
            <a:off x="5458871" y="13079"/>
            <a:ext cx="7314517" cy="1200329"/>
          </a:xfrm>
          <a:prstGeom prst="rect">
            <a:avLst/>
          </a:prstGeom>
          <a:noFill/>
        </p:spPr>
        <p:txBody>
          <a:bodyPr wrap="square" rtlCol="0">
            <a:spAutoFit/>
          </a:bodyPr>
          <a:lstStyle/>
          <a:p>
            <a:pPr>
              <a:lnSpc>
                <a:spcPct val="90000"/>
              </a:lnSpc>
            </a:pPr>
            <a:r>
              <a:rPr lang="en-GB" sz="4000" b="1" dirty="0"/>
              <a:t>What is the legacy of Ancient Greek Culture?</a:t>
            </a:r>
            <a:endParaRPr lang="en-GB" sz="4000" dirty="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162544"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t>How did the Greeks rule? (</a:t>
            </a:r>
            <a:r>
              <a:rPr lang="en-US" sz="1200" dirty="0" err="1"/>
              <a:t>Hellenisation</a:t>
            </a:r>
            <a:r>
              <a:rPr lang="en-US" sz="1200" dirty="0"/>
              <a:t> and democracy)</a:t>
            </a:r>
          </a:p>
          <a:p>
            <a:pPr marL="171450" indent="-171450">
              <a:buFont typeface="Arial" panose="020B0604020202020204" pitchFamily="34" charset="0"/>
              <a:buChar char="•"/>
            </a:pPr>
            <a:r>
              <a:rPr lang="en-US" sz="1200" dirty="0"/>
              <a:t>Did the Greeks really create the Olympics?</a:t>
            </a:r>
          </a:p>
          <a:p>
            <a:pPr marL="171450" indent="-171450">
              <a:buFont typeface="Arial" panose="020B0604020202020204" pitchFamily="34" charset="0"/>
              <a:buChar char="•"/>
            </a:pPr>
            <a:r>
              <a:rPr lang="en-US" sz="1200" dirty="0"/>
              <a:t>Who were “the Ethiopians” and how were they reflected in Greek Art?</a:t>
            </a:r>
          </a:p>
          <a:p>
            <a:pPr marL="171450" indent="-171450">
              <a:buFont typeface="Arial" panose="020B0604020202020204" pitchFamily="34" charset="0"/>
              <a:buChar char="•"/>
            </a:pPr>
            <a:r>
              <a:rPr lang="en-US" sz="1200" dirty="0"/>
              <a:t>What were Ancient Greek philosopher’s famous for?</a:t>
            </a:r>
          </a:p>
          <a:p>
            <a:pPr marL="171450" indent="-171450">
              <a:buFont typeface="Arial" panose="020B0604020202020204" pitchFamily="34" charset="0"/>
              <a:buChar char="•"/>
            </a:pPr>
            <a:r>
              <a:rPr lang="en-US" sz="1200" dirty="0"/>
              <a:t>What’s a Trojan Horse?</a:t>
            </a:r>
          </a:p>
          <a:p>
            <a:pPr marL="171450" indent="-171450">
              <a:buFont typeface="Arial" panose="020B0604020202020204" pitchFamily="34" charset="0"/>
              <a:buChar char="•"/>
            </a:pPr>
            <a:r>
              <a:rPr lang="en-US" sz="1200" dirty="0"/>
              <a:t>How significant is the legacy of Ancient Greece for life today?</a:t>
            </a:r>
          </a:p>
        </p:txBody>
      </p:sp>
      <p:sp>
        <p:nvSpPr>
          <p:cNvPr id="647" name="TextBox 646">
            <a:extLst>
              <a:ext uri="{FF2B5EF4-FFF2-40B4-BE49-F238E27FC236}">
                <a16:creationId xmlns:a16="http://schemas.microsoft.com/office/drawing/2014/main" id="{3567FFCB-F7AD-495C-BDA2-C4A109E4A211}"/>
              </a:ext>
            </a:extLst>
          </p:cNvPr>
          <p:cNvSpPr txBox="1"/>
          <p:nvPr/>
        </p:nvSpPr>
        <p:spPr>
          <a:xfrm>
            <a:off x="4345992" y="2598242"/>
            <a:ext cx="8245700" cy="2492990"/>
          </a:xfrm>
          <a:prstGeom prst="rect">
            <a:avLst/>
          </a:prstGeom>
          <a:noFill/>
        </p:spPr>
        <p:txBody>
          <a:bodyPr wrap="square" rtlCol="0">
            <a:spAutoFit/>
          </a:bodyPr>
          <a:lstStyle/>
          <a:p>
            <a:pPr marL="171450" indent="-171450">
              <a:buFont typeface="Arial" panose="020B0604020202020204" pitchFamily="34" charset="0"/>
              <a:buChar char="•"/>
            </a:pPr>
            <a:r>
              <a:rPr lang="en-US" sz="1200" dirty="0"/>
              <a:t>The word “democracy” comes from two Greek words that mean people (demos) and rule (</a:t>
            </a:r>
            <a:r>
              <a:rPr lang="en-US" sz="1200" dirty="0" err="1"/>
              <a:t>kratos</a:t>
            </a:r>
            <a:r>
              <a:rPr lang="en-US" sz="1200" dirty="0"/>
              <a:t>). This form of government was not widespread throughout every Greek city-state, but it was incredible influential in places such as Athens.  This form of democracy differs to that used in Britain today.</a:t>
            </a:r>
          </a:p>
          <a:p>
            <a:pPr marL="171450" indent="-171450">
              <a:buFont typeface="Arial" panose="020B0604020202020204" pitchFamily="34" charset="0"/>
              <a:buChar char="•"/>
            </a:pPr>
            <a:r>
              <a:rPr lang="en-US" sz="1200" dirty="0"/>
              <a:t>Ancient Olympic games are different to their modern counterpart, but both include events such as sprinting, discus and boxing. It was a religious and social event as well as sporting festival. </a:t>
            </a:r>
          </a:p>
          <a:p>
            <a:pPr marL="171450" indent="-171450">
              <a:buFont typeface="Arial" panose="020B0604020202020204" pitchFamily="34" charset="0"/>
              <a:buChar char="•"/>
            </a:pPr>
            <a:r>
              <a:rPr lang="en-US" sz="1200" dirty="0"/>
              <a:t>All black Africans were known as Ethiopians to the ancient Greeks. They are depicted in many pieces of Greek Art which we can look at closely and interpret.</a:t>
            </a:r>
          </a:p>
          <a:p>
            <a:pPr marL="171450" indent="-171450">
              <a:buFont typeface="Arial" panose="020B0604020202020204" pitchFamily="34" charset="0"/>
              <a:buChar char="•"/>
            </a:pPr>
            <a:r>
              <a:rPr lang="en-US" sz="1200" dirty="0"/>
              <a:t>Socrates, Plato and Aristotle were famous Greek philosophers whose ideas still influence society.</a:t>
            </a:r>
          </a:p>
          <a:p>
            <a:pPr marL="171450" indent="-171450">
              <a:buFont typeface="Arial" panose="020B0604020202020204" pitchFamily="34" charset="0"/>
              <a:buChar char="•"/>
            </a:pPr>
            <a:r>
              <a:rPr lang="en-US" sz="1200" dirty="0"/>
              <a:t>Children will </a:t>
            </a:r>
            <a:r>
              <a:rPr lang="en-US" sz="1200" dirty="0" err="1"/>
              <a:t>analyse</a:t>
            </a:r>
            <a:r>
              <a:rPr lang="en-US" sz="1200" dirty="0"/>
              <a:t> whether the Trojan Horse story really took place whilst considering </a:t>
            </a:r>
            <a:br>
              <a:rPr lang="en-US" sz="1200" dirty="0"/>
            </a:br>
            <a:r>
              <a:rPr lang="en-US" sz="1200" dirty="0"/>
              <a:t>the tradition of oral storytelling in Ancient Greece and how these myths and legends </a:t>
            </a:r>
            <a:br>
              <a:rPr lang="en-US" sz="1200" dirty="0"/>
            </a:br>
            <a:r>
              <a:rPr lang="en-US" sz="1200" dirty="0"/>
              <a:t>still reflect in society today.</a:t>
            </a:r>
          </a:p>
          <a:p>
            <a:pPr marL="171450" indent="-171450">
              <a:buFont typeface="Arial" panose="020B0604020202020204" pitchFamily="34" charset="0"/>
              <a:buChar char="•"/>
            </a:pPr>
            <a:r>
              <a:rPr lang="en-US" sz="1200" dirty="0"/>
              <a:t>Pupils will look back at the key legacies from Ancient Greece before deciding </a:t>
            </a:r>
            <a:br>
              <a:rPr lang="en-US" sz="1200" dirty="0"/>
            </a:br>
            <a:r>
              <a:rPr lang="en-US" sz="1200" dirty="0"/>
              <a:t>what they feel what the most significant legacy.</a:t>
            </a:r>
            <a:endParaRPr lang="en-GB" sz="1200" dirty="0"/>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707886"/>
          </a:xfrm>
          <a:prstGeom prst="rect">
            <a:avLst/>
          </a:prstGeom>
          <a:noFill/>
        </p:spPr>
        <p:txBody>
          <a:bodyPr wrap="square" rtlCol="0">
            <a:spAutoFit/>
          </a:bodyPr>
          <a:lstStyle/>
          <a:p>
            <a:r>
              <a:rPr lang="en-GB" sz="1600" b="1" dirty="0"/>
              <a:t>Key vocabulary: </a:t>
            </a:r>
          </a:p>
          <a:p>
            <a:r>
              <a:rPr lang="en-GB" sz="1200" dirty="0">
                <a:latin typeface="Calibri" panose="020F0502020204030204" pitchFamily="34" charset="0"/>
                <a:cs typeface="Times New Roman" panose="02020603050405020304" pitchFamily="18" charset="0"/>
              </a:rPr>
              <a:t>Democracy,  </a:t>
            </a:r>
            <a:r>
              <a:rPr lang="en-GB" sz="1200" dirty="0" err="1">
                <a:latin typeface="Calibri" panose="020F0502020204030204" pitchFamily="34" charset="0"/>
                <a:cs typeface="Times New Roman" panose="02020603050405020304" pitchFamily="18" charset="0"/>
              </a:rPr>
              <a:t>Hellenisation</a:t>
            </a:r>
            <a:r>
              <a:rPr lang="en-GB" sz="1200" dirty="0">
                <a:latin typeface="Calibri" panose="020F0502020204030204" pitchFamily="34" charset="0"/>
                <a:cs typeface="Times New Roman" panose="02020603050405020304" pitchFamily="18" charset="0"/>
              </a:rPr>
              <a:t>, voting, Olympia, Olympics, Ethiopians, pentathlon, wreath, sacrifice, philosophers</a:t>
            </a:r>
            <a:endParaRPr lang="en-GB" sz="1200" dirty="0"/>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244140"/>
          </a:xfrm>
          <a:prstGeom prst="rect">
            <a:avLst/>
          </a:prstGeom>
          <a:noFill/>
        </p:spPr>
        <p:txBody>
          <a:bodyPr wrap="square" rtlCol="0">
            <a:spAutoFit/>
          </a:bodyPr>
          <a:lstStyle/>
          <a:p>
            <a:endParaRPr lang="en-GB" sz="1600" b="1" dirty="0"/>
          </a:p>
          <a:p>
            <a:pPr marL="171450" indent="-171450">
              <a:lnSpc>
                <a:spcPct val="150000"/>
              </a:lnSpc>
              <a:buFont typeface="Arial" panose="020B0604020202020204" pitchFamily="34" charset="0"/>
              <a:buChar char="•"/>
            </a:pPr>
            <a:r>
              <a:rPr lang="en-US" sz="1400" dirty="0" err="1"/>
              <a:t>Hellenisation</a:t>
            </a:r>
            <a:r>
              <a:rPr lang="en-US" sz="1400" dirty="0"/>
              <a:t> </a:t>
            </a:r>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r>
              <a:rPr lang="en-US" sz="1400" dirty="0"/>
              <a:t>Democracy/Olympics/Philosophy/Legends </a:t>
            </a:r>
          </a:p>
          <a:p>
            <a:pPr marL="171450" indent="-171450">
              <a:lnSpc>
                <a:spcPct val="150000"/>
              </a:lnSpc>
              <a:buFont typeface="Arial" panose="020B0604020202020204" pitchFamily="34" charset="0"/>
              <a:buChar char="•"/>
            </a:pPr>
            <a:r>
              <a:rPr lang="en-US" sz="1400" dirty="0"/>
              <a:t>Greek architecture</a:t>
            </a:r>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endParaRPr lang="en-US" sz="1400" dirty="0"/>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5177450"/>
            <a:ext cx="6735195" cy="205429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6" y="1609956"/>
            <a:ext cx="8245700" cy="646331"/>
          </a:xfrm>
          <a:prstGeom prst="rect">
            <a:avLst/>
          </a:prstGeom>
          <a:noFill/>
        </p:spPr>
        <p:txBody>
          <a:bodyPr wrap="square" rtlCol="0">
            <a:spAutoFit/>
          </a:bodyPr>
          <a:lstStyle/>
          <a:p>
            <a:r>
              <a:rPr lang="en-US" sz="1200" dirty="0"/>
              <a:t>Children have explored a chronological history of early Britain including how life developed from the Stone Age to 1066). They have contrasted this with the Ancient Egyptian civilization and the Ancient Greeks (looking at Greek life, achievements and their influence on the western world).  Children have looked at migration in modern times through the lens of Windrush.</a:t>
            </a:r>
            <a:endParaRPr lang="en-GB" sz="1200" dirty="0"/>
          </a:p>
        </p:txBody>
      </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this unit:</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299218" y="5178468"/>
            <a:ext cx="3308619" cy="338554"/>
          </a:xfrm>
          <a:prstGeom prst="rect">
            <a:avLst/>
          </a:prstGeom>
          <a:noFill/>
        </p:spPr>
        <p:txBody>
          <a:bodyPr wrap="square">
            <a:spAutoFit/>
          </a:bodyPr>
          <a:lstStyle/>
          <a:p>
            <a:r>
              <a:rPr lang="en-GB" sz="1600" b="1" dirty="0"/>
              <a:t>Sources (including visits):</a:t>
            </a:r>
          </a:p>
        </p:txBody>
      </p:sp>
      <p:sp>
        <p:nvSpPr>
          <p:cNvPr id="255" name="TextBox 254">
            <a:extLst>
              <a:ext uri="{FF2B5EF4-FFF2-40B4-BE49-F238E27FC236}">
                <a16:creationId xmlns:a16="http://schemas.microsoft.com/office/drawing/2014/main" id="{2F1503EF-6897-46D4-BF9D-D8FCB2041615}"/>
              </a:ext>
            </a:extLst>
          </p:cNvPr>
          <p:cNvSpPr txBox="1"/>
          <p:nvPr/>
        </p:nvSpPr>
        <p:spPr>
          <a:xfrm>
            <a:off x="0" y="7248155"/>
            <a:ext cx="6475862" cy="338554"/>
          </a:xfrm>
          <a:prstGeom prst="rect">
            <a:avLst/>
          </a:prstGeom>
          <a:noFill/>
        </p:spPr>
        <p:txBody>
          <a:bodyPr wrap="square">
            <a:spAutoFit/>
          </a:bodyPr>
          <a:lstStyle/>
          <a:p>
            <a:r>
              <a:rPr lang="en-GB" sz="1600" b="1"/>
              <a:t>Topic Timeline:</a:t>
            </a:r>
          </a:p>
        </p:txBody>
      </p:sp>
      <p:sp>
        <p:nvSpPr>
          <p:cNvPr id="96" name="TextBox 95">
            <a:extLst>
              <a:ext uri="{FF2B5EF4-FFF2-40B4-BE49-F238E27FC236}">
                <a16:creationId xmlns:a16="http://schemas.microsoft.com/office/drawing/2014/main" id="{F6549C6B-6C63-4456-AEDE-9CA26EA8C2D6}"/>
              </a:ext>
            </a:extLst>
          </p:cNvPr>
          <p:cNvSpPr txBox="1"/>
          <p:nvPr/>
        </p:nvSpPr>
        <p:spPr>
          <a:xfrm>
            <a:off x="4380695" y="5437756"/>
            <a:ext cx="5215781" cy="1938992"/>
          </a:xfrm>
          <a:prstGeom prst="rect">
            <a:avLst/>
          </a:prstGeom>
          <a:noFill/>
        </p:spPr>
        <p:txBody>
          <a:bodyPr wrap="square" rtlCol="0">
            <a:spAutoFit/>
          </a:bodyPr>
          <a:lstStyle/>
          <a:p>
            <a:r>
              <a:rPr lang="en-GB" sz="1200" dirty="0"/>
              <a:t>A trip to the British Museum could be an inspiring addition to this enquiry</a:t>
            </a:r>
          </a:p>
          <a:p>
            <a:r>
              <a:rPr lang="en-GB" sz="1200" dirty="0">
                <a:hlinkClick r:id="rId10"/>
              </a:rPr>
              <a:t>https://www.britishmuseum.org/learn/schools/ages-7-11/ancient-greece</a:t>
            </a:r>
            <a:endParaRPr lang="en-GB" sz="1200" dirty="0"/>
          </a:p>
          <a:p>
            <a:r>
              <a:rPr lang="en-GB" sz="1200" dirty="0"/>
              <a:t>KS2history.com Ancient Greece Unit (Purchased and on server)</a:t>
            </a:r>
          </a:p>
          <a:p>
            <a:r>
              <a:rPr lang="en-GB" sz="1200" dirty="0">
                <a:hlinkClick r:id="rId11"/>
              </a:rPr>
              <a:t>https://www.bbc.co.uk/bitesize/topics/z87tn39/articles/z8q8wmn</a:t>
            </a:r>
            <a:endParaRPr lang="en-GB" sz="1200" dirty="0"/>
          </a:p>
          <a:p>
            <a:r>
              <a:rPr lang="en-GB" sz="1200" dirty="0">
                <a:hlinkClick r:id="rId12"/>
              </a:rPr>
              <a:t>https://www.bbc.co.uk/bitesize/topics/z87tn39</a:t>
            </a:r>
            <a:r>
              <a:rPr lang="en-GB" sz="1200" dirty="0"/>
              <a:t> </a:t>
            </a:r>
          </a:p>
          <a:p>
            <a:r>
              <a:rPr lang="en-GB" sz="1200" dirty="0">
                <a:hlinkClick r:id="rId13"/>
              </a:rPr>
              <a:t>https://www.metmuseum.org/toah/hd/afrg/hd_afrg.htm</a:t>
            </a:r>
            <a:r>
              <a:rPr lang="en-GB" sz="1200" dirty="0"/>
              <a:t> </a:t>
            </a:r>
          </a:p>
          <a:p>
            <a:r>
              <a:rPr lang="en-GB" sz="1200" dirty="0">
                <a:hlinkClick r:id="rId14"/>
              </a:rPr>
              <a:t>https://www.nationalgeographic.org/encyclopedia/democracy-ancient-greece/</a:t>
            </a:r>
            <a:endParaRPr lang="en-GB" sz="1200" dirty="0"/>
          </a:p>
          <a:p>
            <a:r>
              <a:rPr lang="en-GB" sz="1200" dirty="0">
                <a:hlinkClick r:id="rId15"/>
              </a:rPr>
              <a:t>https://www.britishmuseum.org/learn/schools/ages-7-11/ancient-greece/classroom-resource-olympic-games</a:t>
            </a:r>
            <a:r>
              <a:rPr lang="en-GB" sz="1200" dirty="0"/>
              <a:t> </a:t>
            </a:r>
          </a:p>
          <a:p>
            <a:endParaRPr lang="en-GB" sz="1200" dirty="0"/>
          </a:p>
        </p:txBody>
      </p:sp>
      <p:sp>
        <p:nvSpPr>
          <p:cNvPr id="90" name="Hexagon 89">
            <a:extLst>
              <a:ext uri="{FF2B5EF4-FFF2-40B4-BE49-F238E27FC236}">
                <a16:creationId xmlns:a16="http://schemas.microsoft.com/office/drawing/2014/main" id="{BB6494DF-EE7F-4CB3-B2B6-70A8FE3F0103}"/>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91" name="Picture 90">
            <a:extLst>
              <a:ext uri="{FF2B5EF4-FFF2-40B4-BE49-F238E27FC236}">
                <a16:creationId xmlns:a16="http://schemas.microsoft.com/office/drawing/2014/main" id="{32883C96-41F4-496A-8CE9-4B4EB5F87C75}"/>
              </a:ext>
            </a:extLst>
          </p:cNvPr>
          <p:cNvPicPr>
            <a:picLocks noChangeAspect="1"/>
          </p:cNvPicPr>
          <p:nvPr/>
        </p:nvPicPr>
        <p:blipFill rotWithShape="1">
          <a:blip r:embed="rId16">
            <a:clrChange>
              <a:clrFrom>
                <a:srgbClr val="FFFFFF"/>
              </a:clrFrom>
              <a:clrTo>
                <a:srgbClr val="FFFFFF">
                  <a:alpha val="0"/>
                </a:srgbClr>
              </a:clrTo>
            </a:clrChange>
          </a:blip>
          <a:srcRect l="40046" t="3713" r="14876" b="2234"/>
          <a:stretch/>
        </p:blipFill>
        <p:spPr>
          <a:xfrm>
            <a:off x="9427656" y="3810533"/>
            <a:ext cx="3446888" cy="4045258"/>
          </a:xfrm>
          <a:prstGeom prst="rect">
            <a:avLst/>
          </a:prstGeom>
        </p:spPr>
      </p:pic>
      <p:pic>
        <p:nvPicPr>
          <p:cNvPr id="87" name="Picture 86" descr="Shape&#10;&#10;Description automatically generated with low confidence">
            <a:extLst>
              <a:ext uri="{FF2B5EF4-FFF2-40B4-BE49-F238E27FC236}">
                <a16:creationId xmlns:a16="http://schemas.microsoft.com/office/drawing/2014/main" id="{CA8F1431-6A18-4286-848B-B70BD2C390A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49119" y="353283"/>
            <a:ext cx="626347" cy="626346"/>
          </a:xfrm>
          <a:prstGeom prst="rect">
            <a:avLst/>
          </a:prstGeom>
        </p:spPr>
      </p:pic>
      <p:pic>
        <p:nvPicPr>
          <p:cNvPr id="88" name="Graphic 87" descr="Magnifying glass with solid fill">
            <a:extLst>
              <a:ext uri="{FF2B5EF4-FFF2-40B4-BE49-F238E27FC236}">
                <a16:creationId xmlns:a16="http://schemas.microsoft.com/office/drawing/2014/main" id="{52023E97-0C5D-4915-8F0F-B46010D44153}"/>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4225744">
            <a:off x="4445542" y="231726"/>
            <a:ext cx="374617" cy="374617"/>
          </a:xfrm>
          <a:prstGeom prst="rect">
            <a:avLst/>
          </a:prstGeom>
        </p:spPr>
      </p:pic>
      <p:sp>
        <p:nvSpPr>
          <p:cNvPr id="86" name="TextBox 85">
            <a:extLst>
              <a:ext uri="{FF2B5EF4-FFF2-40B4-BE49-F238E27FC236}">
                <a16:creationId xmlns:a16="http://schemas.microsoft.com/office/drawing/2014/main" id="{4B460837-6D18-4FB7-84FD-BC2D3BDF9958}"/>
              </a:ext>
            </a:extLst>
          </p:cNvPr>
          <p:cNvSpPr txBox="1"/>
          <p:nvPr/>
        </p:nvSpPr>
        <p:spPr>
          <a:xfrm>
            <a:off x="5500731" y="1067726"/>
            <a:ext cx="7314517" cy="424732"/>
          </a:xfrm>
          <a:prstGeom prst="rect">
            <a:avLst/>
          </a:prstGeom>
          <a:noFill/>
        </p:spPr>
        <p:txBody>
          <a:bodyPr wrap="square" rtlCol="0">
            <a:spAutoFit/>
          </a:bodyPr>
          <a:lstStyle/>
          <a:p>
            <a:pPr>
              <a:lnSpc>
                <a:spcPct val="90000"/>
              </a:lnSpc>
            </a:pPr>
            <a:r>
              <a:rPr lang="en-US" sz="1200" b="1" dirty="0"/>
              <a:t>the legacy of Greek culture on later periods in British history, including the present day</a:t>
            </a:r>
          </a:p>
          <a:p>
            <a:pPr>
              <a:lnSpc>
                <a:spcPct val="90000"/>
              </a:lnSpc>
            </a:pPr>
            <a:endParaRPr lang="en-US" sz="1200" b="1" dirty="0"/>
          </a:p>
        </p:txBody>
      </p:sp>
      <p:sp>
        <p:nvSpPr>
          <p:cNvPr id="89" name="Rectangle 88">
            <a:extLst>
              <a:ext uri="{FF2B5EF4-FFF2-40B4-BE49-F238E27FC236}">
                <a16:creationId xmlns:a16="http://schemas.microsoft.com/office/drawing/2014/main" id="{18012781-300C-2655-E910-23F0F0D08207}"/>
              </a:ext>
            </a:extLst>
          </p:cNvPr>
          <p:cNvSpPr/>
          <p:nvPr/>
        </p:nvSpPr>
        <p:spPr>
          <a:xfrm>
            <a:off x="10516" y="7915742"/>
            <a:ext cx="2724847" cy="86199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Early Greece</a:t>
            </a:r>
          </a:p>
          <a:p>
            <a:r>
              <a:rPr lang="en-US" sz="800" dirty="0">
                <a:solidFill>
                  <a:schemeClr val="tx1"/>
                </a:solidFill>
              </a:rPr>
              <a:t>Minoan &amp; Mycenean Ages 2200BC-1100BC</a:t>
            </a:r>
          </a:p>
          <a:p>
            <a:r>
              <a:rPr lang="en-US" sz="800" dirty="0">
                <a:solidFill>
                  <a:schemeClr val="tx1"/>
                </a:solidFill>
              </a:rPr>
              <a:t>Greek Dark Ages 1100-800BC</a:t>
            </a:r>
          </a:p>
          <a:p>
            <a:endParaRPr lang="en-US" sz="800" dirty="0">
              <a:solidFill>
                <a:schemeClr val="tx1"/>
              </a:solidFill>
            </a:endParaRPr>
          </a:p>
          <a:p>
            <a:endParaRPr lang="en-US" sz="800" dirty="0">
              <a:solidFill>
                <a:schemeClr val="tx1"/>
              </a:solidFill>
            </a:endParaRPr>
          </a:p>
          <a:p>
            <a:endParaRPr lang="en-US" sz="800" dirty="0">
              <a:solidFill>
                <a:schemeClr val="tx1"/>
              </a:solidFill>
            </a:endParaRPr>
          </a:p>
        </p:txBody>
      </p:sp>
      <p:sp>
        <p:nvSpPr>
          <p:cNvPr id="92" name="Rectangle 91">
            <a:extLst>
              <a:ext uri="{FF2B5EF4-FFF2-40B4-BE49-F238E27FC236}">
                <a16:creationId xmlns:a16="http://schemas.microsoft.com/office/drawing/2014/main" id="{11CD8578-00CF-4251-75D5-7C111FF35BFC}"/>
              </a:ext>
            </a:extLst>
          </p:cNvPr>
          <p:cNvSpPr/>
          <p:nvPr/>
        </p:nvSpPr>
        <p:spPr>
          <a:xfrm>
            <a:off x="2480634" y="7907197"/>
            <a:ext cx="9401288" cy="8705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a:solidFill>
                  <a:schemeClr val="bg1"/>
                </a:solidFill>
              </a:rPr>
              <a:t>Ancient Greece</a:t>
            </a:r>
          </a:p>
          <a:p>
            <a:r>
              <a:rPr lang="en-US" sz="800" dirty="0">
                <a:solidFill>
                  <a:schemeClr val="bg1"/>
                </a:solidFill>
              </a:rPr>
              <a:t>776 BC – 146 BC</a:t>
            </a: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p:txBody>
      </p:sp>
      <p:sp>
        <p:nvSpPr>
          <p:cNvPr id="93" name="TextBox 92">
            <a:extLst>
              <a:ext uri="{FF2B5EF4-FFF2-40B4-BE49-F238E27FC236}">
                <a16:creationId xmlns:a16="http://schemas.microsoft.com/office/drawing/2014/main" id="{1127D144-B418-A320-0786-DE8F5EA6880D}"/>
              </a:ext>
            </a:extLst>
          </p:cNvPr>
          <p:cNvSpPr txBox="1"/>
          <p:nvPr/>
        </p:nvSpPr>
        <p:spPr>
          <a:xfrm>
            <a:off x="2030575" y="8731507"/>
            <a:ext cx="1518816" cy="400110"/>
          </a:xfrm>
          <a:prstGeom prst="rect">
            <a:avLst/>
          </a:prstGeom>
          <a:noFill/>
        </p:spPr>
        <p:txBody>
          <a:bodyPr wrap="square">
            <a:spAutoFit/>
          </a:bodyPr>
          <a:lstStyle/>
          <a:p>
            <a:pPr algn="r"/>
            <a:r>
              <a:rPr lang="en-US" sz="1000" dirty="0">
                <a:solidFill>
                  <a:srgbClr val="231F20"/>
                </a:solidFill>
                <a:latin typeface="+mj-lt"/>
              </a:rPr>
              <a:t>776 BC First</a:t>
            </a:r>
            <a:br>
              <a:rPr lang="en-US" sz="1000" dirty="0">
                <a:solidFill>
                  <a:srgbClr val="231F20"/>
                </a:solidFill>
                <a:latin typeface="+mj-lt"/>
              </a:rPr>
            </a:br>
            <a:r>
              <a:rPr lang="en-US" sz="1000" dirty="0">
                <a:solidFill>
                  <a:srgbClr val="231F20"/>
                </a:solidFill>
                <a:latin typeface="+mj-lt"/>
              </a:rPr>
              <a:t>Olympic Games</a:t>
            </a:r>
            <a:endParaRPr lang="en-GB" sz="1000" dirty="0">
              <a:latin typeface="+mj-lt"/>
            </a:endParaRPr>
          </a:p>
        </p:txBody>
      </p:sp>
      <p:sp>
        <p:nvSpPr>
          <p:cNvPr id="94" name="TextBox 93">
            <a:extLst>
              <a:ext uri="{FF2B5EF4-FFF2-40B4-BE49-F238E27FC236}">
                <a16:creationId xmlns:a16="http://schemas.microsoft.com/office/drawing/2014/main" id="{5DED6981-E8CB-373C-AE29-2941D9937293}"/>
              </a:ext>
            </a:extLst>
          </p:cNvPr>
          <p:cNvSpPr txBox="1"/>
          <p:nvPr/>
        </p:nvSpPr>
        <p:spPr>
          <a:xfrm>
            <a:off x="9203039" y="7516573"/>
            <a:ext cx="1229365" cy="400110"/>
          </a:xfrm>
          <a:prstGeom prst="rect">
            <a:avLst/>
          </a:prstGeom>
          <a:noFill/>
        </p:spPr>
        <p:txBody>
          <a:bodyPr wrap="square">
            <a:spAutoFit/>
          </a:bodyPr>
          <a:lstStyle/>
          <a:p>
            <a:pPr algn="r"/>
            <a:r>
              <a:rPr lang="en-US" sz="1000" dirty="0">
                <a:solidFill>
                  <a:srgbClr val="231F20"/>
                </a:solidFill>
                <a:latin typeface="+mj-lt"/>
              </a:rPr>
              <a:t>Alexander the Great reign 336–323 BC</a:t>
            </a:r>
            <a:endParaRPr lang="en-GB" sz="1000" dirty="0">
              <a:latin typeface="+mj-lt"/>
            </a:endParaRPr>
          </a:p>
        </p:txBody>
      </p:sp>
      <p:grpSp>
        <p:nvGrpSpPr>
          <p:cNvPr id="95" name="Group 94">
            <a:extLst>
              <a:ext uri="{FF2B5EF4-FFF2-40B4-BE49-F238E27FC236}">
                <a16:creationId xmlns:a16="http://schemas.microsoft.com/office/drawing/2014/main" id="{1DA57310-EFD2-8778-5BBF-39A93BEB9036}"/>
              </a:ext>
            </a:extLst>
          </p:cNvPr>
          <p:cNvGrpSpPr/>
          <p:nvPr/>
        </p:nvGrpSpPr>
        <p:grpSpPr>
          <a:xfrm>
            <a:off x="2186046" y="8268049"/>
            <a:ext cx="622572" cy="722184"/>
            <a:chOff x="1571549" y="2979857"/>
            <a:chExt cx="832059" cy="965189"/>
          </a:xfrm>
        </p:grpSpPr>
        <p:sp>
          <p:nvSpPr>
            <p:cNvPr id="97" name="Hexagon 96">
              <a:extLst>
                <a:ext uri="{FF2B5EF4-FFF2-40B4-BE49-F238E27FC236}">
                  <a16:creationId xmlns:a16="http://schemas.microsoft.com/office/drawing/2014/main" id="{609D520E-53A7-EDD1-19DC-0172E774368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8" name="Freeform: Shape 97">
              <a:extLst>
                <a:ext uri="{FF2B5EF4-FFF2-40B4-BE49-F238E27FC236}">
                  <a16:creationId xmlns:a16="http://schemas.microsoft.com/office/drawing/2014/main" id="{D64C391B-162C-B849-F76F-DDA1DE9F475C}"/>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sp>
        <p:nvSpPr>
          <p:cNvPr id="99" name="TextBox 98">
            <a:extLst>
              <a:ext uri="{FF2B5EF4-FFF2-40B4-BE49-F238E27FC236}">
                <a16:creationId xmlns:a16="http://schemas.microsoft.com/office/drawing/2014/main" id="{980F6E3C-4424-2CC3-A492-5457CA0A4E98}"/>
              </a:ext>
            </a:extLst>
          </p:cNvPr>
          <p:cNvSpPr txBox="1"/>
          <p:nvPr/>
        </p:nvSpPr>
        <p:spPr>
          <a:xfrm>
            <a:off x="5655214" y="8757740"/>
            <a:ext cx="1229365" cy="400110"/>
          </a:xfrm>
          <a:prstGeom prst="rect">
            <a:avLst/>
          </a:prstGeom>
          <a:noFill/>
        </p:spPr>
        <p:txBody>
          <a:bodyPr wrap="square">
            <a:spAutoFit/>
          </a:bodyPr>
          <a:lstStyle/>
          <a:p>
            <a:r>
              <a:rPr lang="en-US" sz="1000" dirty="0">
                <a:solidFill>
                  <a:srgbClr val="231F20"/>
                </a:solidFill>
                <a:latin typeface="+mj-lt"/>
              </a:rPr>
              <a:t>Battle of </a:t>
            </a:r>
            <a:br>
              <a:rPr lang="en-US" sz="1000" dirty="0">
                <a:solidFill>
                  <a:srgbClr val="231F20"/>
                </a:solidFill>
                <a:latin typeface="+mj-lt"/>
              </a:rPr>
            </a:br>
            <a:r>
              <a:rPr lang="en-US" sz="1000" dirty="0">
                <a:solidFill>
                  <a:srgbClr val="231F20"/>
                </a:solidFill>
                <a:latin typeface="+mj-lt"/>
              </a:rPr>
              <a:t>Marathon 490BC</a:t>
            </a:r>
            <a:endParaRPr lang="en-GB" sz="1000" dirty="0">
              <a:latin typeface="+mj-lt"/>
            </a:endParaRPr>
          </a:p>
        </p:txBody>
      </p:sp>
      <p:grpSp>
        <p:nvGrpSpPr>
          <p:cNvPr id="100" name="Group 99">
            <a:extLst>
              <a:ext uri="{FF2B5EF4-FFF2-40B4-BE49-F238E27FC236}">
                <a16:creationId xmlns:a16="http://schemas.microsoft.com/office/drawing/2014/main" id="{7AFFEB17-3AEA-D72D-B962-5AD5974C7494}"/>
              </a:ext>
            </a:extLst>
          </p:cNvPr>
          <p:cNvGrpSpPr/>
          <p:nvPr/>
        </p:nvGrpSpPr>
        <p:grpSpPr>
          <a:xfrm>
            <a:off x="6322108" y="8252613"/>
            <a:ext cx="622572" cy="722184"/>
            <a:chOff x="1571549" y="2979857"/>
            <a:chExt cx="832059" cy="965189"/>
          </a:xfrm>
        </p:grpSpPr>
        <p:sp>
          <p:nvSpPr>
            <p:cNvPr id="101" name="Hexagon 100">
              <a:extLst>
                <a:ext uri="{FF2B5EF4-FFF2-40B4-BE49-F238E27FC236}">
                  <a16:creationId xmlns:a16="http://schemas.microsoft.com/office/drawing/2014/main" id="{CD2D34F4-6369-6681-BC19-CB4D71523A5B}"/>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2" name="Freeform: Shape 101">
              <a:extLst>
                <a:ext uri="{FF2B5EF4-FFF2-40B4-BE49-F238E27FC236}">
                  <a16:creationId xmlns:a16="http://schemas.microsoft.com/office/drawing/2014/main" id="{BE9515E1-73B1-FD11-3A69-49CF824710EC}"/>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grpSp>
        <p:nvGrpSpPr>
          <p:cNvPr id="103" name="Group 102">
            <a:extLst>
              <a:ext uri="{FF2B5EF4-FFF2-40B4-BE49-F238E27FC236}">
                <a16:creationId xmlns:a16="http://schemas.microsoft.com/office/drawing/2014/main" id="{597F3DFD-8E15-AC9D-8442-A70DFD9A6869}"/>
              </a:ext>
            </a:extLst>
          </p:cNvPr>
          <p:cNvGrpSpPr/>
          <p:nvPr/>
        </p:nvGrpSpPr>
        <p:grpSpPr>
          <a:xfrm>
            <a:off x="8810435" y="7733485"/>
            <a:ext cx="622572" cy="722184"/>
            <a:chOff x="1571549" y="2979857"/>
            <a:chExt cx="832059" cy="965189"/>
          </a:xfrm>
        </p:grpSpPr>
        <p:sp>
          <p:nvSpPr>
            <p:cNvPr id="104" name="Hexagon 103">
              <a:extLst>
                <a:ext uri="{FF2B5EF4-FFF2-40B4-BE49-F238E27FC236}">
                  <a16:creationId xmlns:a16="http://schemas.microsoft.com/office/drawing/2014/main" id="{1798E431-6E27-E652-55DE-8976B5C79EA8}"/>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5" name="Freeform: Shape 104">
              <a:extLst>
                <a:ext uri="{FF2B5EF4-FFF2-40B4-BE49-F238E27FC236}">
                  <a16:creationId xmlns:a16="http://schemas.microsoft.com/office/drawing/2014/main" id="{0955E2BF-7BA2-C125-6DEF-B05DB18D59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grpSp>
        <p:nvGrpSpPr>
          <p:cNvPr id="106" name="Group 105">
            <a:extLst>
              <a:ext uri="{FF2B5EF4-FFF2-40B4-BE49-F238E27FC236}">
                <a16:creationId xmlns:a16="http://schemas.microsoft.com/office/drawing/2014/main" id="{955EF269-471A-552F-0575-6D73B737700B}"/>
              </a:ext>
            </a:extLst>
          </p:cNvPr>
          <p:cNvGrpSpPr/>
          <p:nvPr/>
        </p:nvGrpSpPr>
        <p:grpSpPr>
          <a:xfrm>
            <a:off x="11575312" y="8287488"/>
            <a:ext cx="622572" cy="722184"/>
            <a:chOff x="1571549" y="2979857"/>
            <a:chExt cx="832059" cy="965189"/>
          </a:xfrm>
        </p:grpSpPr>
        <p:sp>
          <p:nvSpPr>
            <p:cNvPr id="107" name="Hexagon 106">
              <a:extLst>
                <a:ext uri="{FF2B5EF4-FFF2-40B4-BE49-F238E27FC236}">
                  <a16:creationId xmlns:a16="http://schemas.microsoft.com/office/drawing/2014/main" id="{2EE235BC-5CF1-7115-3668-32D54549E81C}"/>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5" name="Freeform: Shape 114">
              <a:extLst>
                <a:ext uri="{FF2B5EF4-FFF2-40B4-BE49-F238E27FC236}">
                  <a16:creationId xmlns:a16="http://schemas.microsoft.com/office/drawing/2014/main" id="{7F48D056-406D-EADB-38F2-C4BD45021B43}"/>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grpSp>
        <p:nvGrpSpPr>
          <p:cNvPr id="116" name="Group 115">
            <a:extLst>
              <a:ext uri="{FF2B5EF4-FFF2-40B4-BE49-F238E27FC236}">
                <a16:creationId xmlns:a16="http://schemas.microsoft.com/office/drawing/2014/main" id="{36328427-60BF-672F-D013-95C0EDCBD5D4}"/>
              </a:ext>
            </a:extLst>
          </p:cNvPr>
          <p:cNvGrpSpPr/>
          <p:nvPr/>
        </p:nvGrpSpPr>
        <p:grpSpPr>
          <a:xfrm>
            <a:off x="6925661" y="7729303"/>
            <a:ext cx="622572" cy="722184"/>
            <a:chOff x="1571549" y="2979857"/>
            <a:chExt cx="832059" cy="965189"/>
          </a:xfrm>
        </p:grpSpPr>
        <p:sp>
          <p:nvSpPr>
            <p:cNvPr id="117" name="Hexagon 116">
              <a:extLst>
                <a:ext uri="{FF2B5EF4-FFF2-40B4-BE49-F238E27FC236}">
                  <a16:creationId xmlns:a16="http://schemas.microsoft.com/office/drawing/2014/main" id="{F72A9926-97DB-B3BE-28E5-0B9E3532B235}"/>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8" name="Freeform: Shape 117">
              <a:extLst>
                <a:ext uri="{FF2B5EF4-FFF2-40B4-BE49-F238E27FC236}">
                  <a16:creationId xmlns:a16="http://schemas.microsoft.com/office/drawing/2014/main" id="{F021CADB-16C2-E57D-45C4-31B0FD5B1237}"/>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grpSp>
        <p:nvGrpSpPr>
          <p:cNvPr id="119" name="Group 118">
            <a:extLst>
              <a:ext uri="{FF2B5EF4-FFF2-40B4-BE49-F238E27FC236}">
                <a16:creationId xmlns:a16="http://schemas.microsoft.com/office/drawing/2014/main" id="{0C0E0396-BD34-9F89-7359-DA72DFA9DE90}"/>
              </a:ext>
            </a:extLst>
          </p:cNvPr>
          <p:cNvGrpSpPr/>
          <p:nvPr/>
        </p:nvGrpSpPr>
        <p:grpSpPr>
          <a:xfrm>
            <a:off x="7218113" y="8264774"/>
            <a:ext cx="622572" cy="722184"/>
            <a:chOff x="1571549" y="2979857"/>
            <a:chExt cx="832059" cy="965189"/>
          </a:xfrm>
        </p:grpSpPr>
        <p:sp>
          <p:nvSpPr>
            <p:cNvPr id="120" name="Hexagon 119">
              <a:extLst>
                <a:ext uri="{FF2B5EF4-FFF2-40B4-BE49-F238E27FC236}">
                  <a16:creationId xmlns:a16="http://schemas.microsoft.com/office/drawing/2014/main" id="{09E20E91-90BA-DCD0-3FD6-6618E3AC0AEE}"/>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1" name="Freeform: Shape 120">
              <a:extLst>
                <a:ext uri="{FF2B5EF4-FFF2-40B4-BE49-F238E27FC236}">
                  <a16:creationId xmlns:a16="http://schemas.microsoft.com/office/drawing/2014/main" id="{AD6BC787-9623-6158-04EC-785A90636FB9}"/>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grpSp>
        <p:nvGrpSpPr>
          <p:cNvPr id="122" name="Group 121">
            <a:extLst>
              <a:ext uri="{FF2B5EF4-FFF2-40B4-BE49-F238E27FC236}">
                <a16:creationId xmlns:a16="http://schemas.microsoft.com/office/drawing/2014/main" id="{8A316DF4-377A-470E-1A0F-037BFCCB8CC7}"/>
              </a:ext>
            </a:extLst>
          </p:cNvPr>
          <p:cNvGrpSpPr/>
          <p:nvPr/>
        </p:nvGrpSpPr>
        <p:grpSpPr>
          <a:xfrm>
            <a:off x="7521967" y="7733395"/>
            <a:ext cx="622572" cy="722184"/>
            <a:chOff x="1571549" y="2979857"/>
            <a:chExt cx="832059" cy="965189"/>
          </a:xfrm>
        </p:grpSpPr>
        <p:sp>
          <p:nvSpPr>
            <p:cNvPr id="123" name="Hexagon 122">
              <a:extLst>
                <a:ext uri="{FF2B5EF4-FFF2-40B4-BE49-F238E27FC236}">
                  <a16:creationId xmlns:a16="http://schemas.microsoft.com/office/drawing/2014/main" id="{DF3980E5-6237-B2C0-12DA-85D46FC88417}"/>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4" name="Freeform: Shape 123">
              <a:extLst>
                <a:ext uri="{FF2B5EF4-FFF2-40B4-BE49-F238E27FC236}">
                  <a16:creationId xmlns:a16="http://schemas.microsoft.com/office/drawing/2014/main" id="{A27B63A4-D365-BE41-BF0B-AE382164B7BC}"/>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pic>
        <p:nvPicPr>
          <p:cNvPr id="125" name="Picture 124" descr="Shape&#10;&#10;Description automatically generated with low confidence">
            <a:extLst>
              <a:ext uri="{FF2B5EF4-FFF2-40B4-BE49-F238E27FC236}">
                <a16:creationId xmlns:a16="http://schemas.microsoft.com/office/drawing/2014/main" id="{C756C5A1-8C31-9189-23DA-6D7507F7BF7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2245371" y="8376586"/>
            <a:ext cx="489992" cy="489992"/>
          </a:xfrm>
          <a:prstGeom prst="rect">
            <a:avLst/>
          </a:prstGeom>
        </p:spPr>
      </p:pic>
      <p:grpSp>
        <p:nvGrpSpPr>
          <p:cNvPr id="126" name="Group 125">
            <a:extLst>
              <a:ext uri="{FF2B5EF4-FFF2-40B4-BE49-F238E27FC236}">
                <a16:creationId xmlns:a16="http://schemas.microsoft.com/office/drawing/2014/main" id="{CBCC481D-2306-3DFA-A464-B6837643A543}"/>
              </a:ext>
            </a:extLst>
          </p:cNvPr>
          <p:cNvGrpSpPr/>
          <p:nvPr/>
        </p:nvGrpSpPr>
        <p:grpSpPr>
          <a:xfrm>
            <a:off x="5806593" y="7690789"/>
            <a:ext cx="622572" cy="722184"/>
            <a:chOff x="1571549" y="2979857"/>
            <a:chExt cx="832059" cy="965189"/>
          </a:xfrm>
        </p:grpSpPr>
        <p:sp>
          <p:nvSpPr>
            <p:cNvPr id="127" name="Hexagon 126">
              <a:extLst>
                <a:ext uri="{FF2B5EF4-FFF2-40B4-BE49-F238E27FC236}">
                  <a16:creationId xmlns:a16="http://schemas.microsoft.com/office/drawing/2014/main" id="{53F3D3E0-C715-9229-42AB-17A0A7273C97}"/>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8" name="Freeform: Shape 127">
              <a:extLst>
                <a:ext uri="{FF2B5EF4-FFF2-40B4-BE49-F238E27FC236}">
                  <a16:creationId xmlns:a16="http://schemas.microsoft.com/office/drawing/2014/main" id="{85EBB12F-CD08-E3AB-DE99-346B7489C89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sp>
        <p:nvSpPr>
          <p:cNvPr id="129" name="TextBox 128">
            <a:extLst>
              <a:ext uri="{FF2B5EF4-FFF2-40B4-BE49-F238E27FC236}">
                <a16:creationId xmlns:a16="http://schemas.microsoft.com/office/drawing/2014/main" id="{C44E193A-5F5F-0090-1857-82FF8D1A4DE1}"/>
              </a:ext>
            </a:extLst>
          </p:cNvPr>
          <p:cNvSpPr txBox="1"/>
          <p:nvPr/>
        </p:nvSpPr>
        <p:spPr>
          <a:xfrm>
            <a:off x="4922970" y="7520735"/>
            <a:ext cx="1229365" cy="400110"/>
          </a:xfrm>
          <a:prstGeom prst="rect">
            <a:avLst/>
          </a:prstGeom>
          <a:noFill/>
        </p:spPr>
        <p:txBody>
          <a:bodyPr wrap="square">
            <a:spAutoFit/>
          </a:bodyPr>
          <a:lstStyle/>
          <a:p>
            <a:r>
              <a:rPr lang="en-US" sz="1000" dirty="0">
                <a:solidFill>
                  <a:srgbClr val="231F20"/>
                </a:solidFill>
                <a:latin typeface="+mj-lt"/>
              </a:rPr>
              <a:t>Democracy in Athens 507 BC</a:t>
            </a:r>
            <a:endParaRPr lang="en-GB" sz="1000" dirty="0">
              <a:latin typeface="+mj-lt"/>
            </a:endParaRPr>
          </a:p>
        </p:txBody>
      </p:sp>
      <p:pic>
        <p:nvPicPr>
          <p:cNvPr id="130" name="Picture 129" descr="Shape&#10;&#10;Description automatically generated with low confidence">
            <a:extLst>
              <a:ext uri="{FF2B5EF4-FFF2-40B4-BE49-F238E27FC236}">
                <a16:creationId xmlns:a16="http://schemas.microsoft.com/office/drawing/2014/main" id="{9FF82A29-D08F-ED6F-7D15-58253747392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756891" y="7748459"/>
            <a:ext cx="742358" cy="742358"/>
          </a:xfrm>
          <a:prstGeom prst="rect">
            <a:avLst/>
          </a:prstGeom>
        </p:spPr>
      </p:pic>
      <p:pic>
        <p:nvPicPr>
          <p:cNvPr id="131" name="Picture 130" descr="Shape&#10;&#10;Description automatically generated with low confidence">
            <a:extLst>
              <a:ext uri="{FF2B5EF4-FFF2-40B4-BE49-F238E27FC236}">
                <a16:creationId xmlns:a16="http://schemas.microsoft.com/office/drawing/2014/main" id="{C1FA4C3B-CD52-FC6F-BF89-F73E4575770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638245" y="8360986"/>
            <a:ext cx="580736" cy="580736"/>
          </a:xfrm>
          <a:prstGeom prst="rect">
            <a:avLst/>
          </a:prstGeom>
        </p:spPr>
      </p:pic>
      <p:sp>
        <p:nvSpPr>
          <p:cNvPr id="132" name="TextBox 131">
            <a:extLst>
              <a:ext uri="{FF2B5EF4-FFF2-40B4-BE49-F238E27FC236}">
                <a16:creationId xmlns:a16="http://schemas.microsoft.com/office/drawing/2014/main" id="{2962870F-DE5E-7D46-AA3D-624A69B2FE4D}"/>
              </a:ext>
            </a:extLst>
          </p:cNvPr>
          <p:cNvSpPr txBox="1"/>
          <p:nvPr/>
        </p:nvSpPr>
        <p:spPr>
          <a:xfrm>
            <a:off x="10687795" y="8750323"/>
            <a:ext cx="1229365" cy="400110"/>
          </a:xfrm>
          <a:prstGeom prst="rect">
            <a:avLst/>
          </a:prstGeom>
          <a:noFill/>
        </p:spPr>
        <p:txBody>
          <a:bodyPr wrap="square">
            <a:spAutoFit/>
          </a:bodyPr>
          <a:lstStyle/>
          <a:p>
            <a:r>
              <a:rPr lang="en-US" sz="1000" dirty="0">
                <a:solidFill>
                  <a:srgbClr val="231F20"/>
                </a:solidFill>
                <a:latin typeface="+mj-lt"/>
              </a:rPr>
              <a:t>Romans defeat Greeks 146 BC</a:t>
            </a:r>
            <a:endParaRPr lang="en-GB" sz="1000" dirty="0">
              <a:latin typeface="+mj-lt"/>
            </a:endParaRPr>
          </a:p>
        </p:txBody>
      </p:sp>
      <p:pic>
        <p:nvPicPr>
          <p:cNvPr id="133" name="Graphic 132" descr="Fencing with solid fill">
            <a:extLst>
              <a:ext uri="{FF2B5EF4-FFF2-40B4-BE49-F238E27FC236}">
                <a16:creationId xmlns:a16="http://schemas.microsoft.com/office/drawing/2014/main" id="{6ECB19DF-99DD-7F05-D0D0-591E30BE39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68748" y="8371005"/>
            <a:ext cx="511156" cy="511156"/>
          </a:xfrm>
          <a:prstGeom prst="rect">
            <a:avLst/>
          </a:prstGeom>
        </p:spPr>
      </p:pic>
      <p:pic>
        <p:nvPicPr>
          <p:cNvPr id="134" name="Picture 133" descr="Shape&#10;&#10;Description automatically generated with low confidence">
            <a:extLst>
              <a:ext uri="{FF2B5EF4-FFF2-40B4-BE49-F238E27FC236}">
                <a16:creationId xmlns:a16="http://schemas.microsoft.com/office/drawing/2014/main" id="{14A0CC76-4213-9973-BF2F-54DED7AF819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854119" y="7760823"/>
            <a:ext cx="521569" cy="521569"/>
          </a:xfrm>
          <a:prstGeom prst="rect">
            <a:avLst/>
          </a:prstGeom>
        </p:spPr>
      </p:pic>
      <p:sp>
        <p:nvSpPr>
          <p:cNvPr id="135" name="TextBox 134">
            <a:extLst>
              <a:ext uri="{FF2B5EF4-FFF2-40B4-BE49-F238E27FC236}">
                <a16:creationId xmlns:a16="http://schemas.microsoft.com/office/drawing/2014/main" id="{9D258143-EFD5-9A31-8F0E-BE5D97E5A783}"/>
              </a:ext>
            </a:extLst>
          </p:cNvPr>
          <p:cNvSpPr txBox="1"/>
          <p:nvPr/>
        </p:nvSpPr>
        <p:spPr>
          <a:xfrm>
            <a:off x="6503555" y="7515633"/>
            <a:ext cx="935787" cy="400110"/>
          </a:xfrm>
          <a:prstGeom prst="rect">
            <a:avLst/>
          </a:prstGeom>
          <a:noFill/>
        </p:spPr>
        <p:txBody>
          <a:bodyPr wrap="square">
            <a:spAutoFit/>
          </a:bodyPr>
          <a:lstStyle/>
          <a:p>
            <a:r>
              <a:rPr lang="en-US" sz="1000" dirty="0">
                <a:solidFill>
                  <a:srgbClr val="231F20"/>
                </a:solidFill>
                <a:latin typeface="+mj-lt"/>
              </a:rPr>
              <a:t>Socrates 470-399 BC</a:t>
            </a:r>
            <a:endParaRPr lang="en-GB" sz="1000" dirty="0">
              <a:latin typeface="+mj-lt"/>
            </a:endParaRPr>
          </a:p>
        </p:txBody>
      </p:sp>
      <p:sp>
        <p:nvSpPr>
          <p:cNvPr id="136" name="TextBox 135">
            <a:extLst>
              <a:ext uri="{FF2B5EF4-FFF2-40B4-BE49-F238E27FC236}">
                <a16:creationId xmlns:a16="http://schemas.microsoft.com/office/drawing/2014/main" id="{61F5CDDA-B56B-05A3-2004-1378BD2ACF58}"/>
              </a:ext>
            </a:extLst>
          </p:cNvPr>
          <p:cNvSpPr txBox="1"/>
          <p:nvPr/>
        </p:nvSpPr>
        <p:spPr>
          <a:xfrm>
            <a:off x="7758157" y="7524179"/>
            <a:ext cx="896551" cy="400110"/>
          </a:xfrm>
          <a:prstGeom prst="rect">
            <a:avLst/>
          </a:prstGeom>
          <a:noFill/>
        </p:spPr>
        <p:txBody>
          <a:bodyPr wrap="square">
            <a:spAutoFit/>
          </a:bodyPr>
          <a:lstStyle/>
          <a:p>
            <a:pPr algn="r"/>
            <a:r>
              <a:rPr lang="en-US" sz="1000" dirty="0">
                <a:solidFill>
                  <a:srgbClr val="231F20"/>
                </a:solidFill>
                <a:latin typeface="+mj-lt"/>
              </a:rPr>
              <a:t>Aristotle 384-322 BC</a:t>
            </a:r>
            <a:endParaRPr lang="en-GB" sz="1000" dirty="0">
              <a:latin typeface="+mj-lt"/>
            </a:endParaRPr>
          </a:p>
        </p:txBody>
      </p:sp>
      <p:sp>
        <p:nvSpPr>
          <p:cNvPr id="137" name="TextBox 136">
            <a:extLst>
              <a:ext uri="{FF2B5EF4-FFF2-40B4-BE49-F238E27FC236}">
                <a16:creationId xmlns:a16="http://schemas.microsoft.com/office/drawing/2014/main" id="{125AEFE8-FCF6-EB91-0E87-2CB0B978E696}"/>
              </a:ext>
            </a:extLst>
          </p:cNvPr>
          <p:cNvSpPr txBox="1"/>
          <p:nvPr/>
        </p:nvSpPr>
        <p:spPr>
          <a:xfrm>
            <a:off x="7540537" y="8809064"/>
            <a:ext cx="1208004" cy="246221"/>
          </a:xfrm>
          <a:prstGeom prst="rect">
            <a:avLst/>
          </a:prstGeom>
          <a:noFill/>
        </p:spPr>
        <p:txBody>
          <a:bodyPr wrap="square">
            <a:spAutoFit/>
          </a:bodyPr>
          <a:lstStyle/>
          <a:p>
            <a:pPr algn="r"/>
            <a:r>
              <a:rPr lang="en-US" sz="1000" dirty="0">
                <a:solidFill>
                  <a:srgbClr val="231F20"/>
                </a:solidFill>
                <a:latin typeface="+mj-lt"/>
              </a:rPr>
              <a:t>Plato 429-347 BC </a:t>
            </a:r>
            <a:endParaRPr lang="en-GB" sz="1000" dirty="0">
              <a:latin typeface="+mj-lt"/>
            </a:endParaRPr>
          </a:p>
        </p:txBody>
      </p:sp>
      <p:pic>
        <p:nvPicPr>
          <p:cNvPr id="138" name="Picture 137" descr="Shape&#10;&#10;Description automatically generated with low confidence">
            <a:extLst>
              <a:ext uri="{FF2B5EF4-FFF2-40B4-BE49-F238E27FC236}">
                <a16:creationId xmlns:a16="http://schemas.microsoft.com/office/drawing/2014/main" id="{A06E2DE7-A89E-C10A-7A1A-7F052BCD4EAC}"/>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978015" y="7774879"/>
            <a:ext cx="622572" cy="622572"/>
          </a:xfrm>
          <a:prstGeom prst="rect">
            <a:avLst/>
          </a:prstGeom>
        </p:spPr>
      </p:pic>
      <p:pic>
        <p:nvPicPr>
          <p:cNvPr id="139" name="Picture 138" descr="Shape&#10;&#10;Description automatically generated with low confidence">
            <a:extLst>
              <a:ext uri="{FF2B5EF4-FFF2-40B4-BE49-F238E27FC236}">
                <a16:creationId xmlns:a16="http://schemas.microsoft.com/office/drawing/2014/main" id="{1A13EEC0-7535-2612-0B91-7EDCC9D3A0D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602873" y="7783252"/>
            <a:ext cx="622572" cy="622572"/>
          </a:xfrm>
          <a:prstGeom prst="rect">
            <a:avLst/>
          </a:prstGeom>
        </p:spPr>
      </p:pic>
      <p:pic>
        <p:nvPicPr>
          <p:cNvPr id="140" name="Picture 139" descr="Shape&#10;&#10;Description automatically generated with low confidence">
            <a:extLst>
              <a:ext uri="{FF2B5EF4-FFF2-40B4-BE49-F238E27FC236}">
                <a16:creationId xmlns:a16="http://schemas.microsoft.com/office/drawing/2014/main" id="{4AAE201A-429C-82B9-5E1B-09A6DE9E467B}"/>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286470" y="8313102"/>
            <a:ext cx="622572" cy="622572"/>
          </a:xfrm>
          <a:prstGeom prst="rect">
            <a:avLst/>
          </a:prstGeom>
        </p:spPr>
      </p:pic>
      <p:sp>
        <p:nvSpPr>
          <p:cNvPr id="141" name="TextBox 140">
            <a:extLst>
              <a:ext uri="{FF2B5EF4-FFF2-40B4-BE49-F238E27FC236}">
                <a16:creationId xmlns:a16="http://schemas.microsoft.com/office/drawing/2014/main" id="{B93DE4F8-21DE-C7E8-B768-AC667CC1B558}"/>
              </a:ext>
            </a:extLst>
          </p:cNvPr>
          <p:cNvSpPr txBox="1"/>
          <p:nvPr/>
        </p:nvSpPr>
        <p:spPr>
          <a:xfrm>
            <a:off x="7019199" y="7894170"/>
            <a:ext cx="110040" cy="174501"/>
          </a:xfrm>
          <a:custGeom>
            <a:avLst/>
            <a:gdLst/>
            <a:ahLst/>
            <a:cxnLst/>
            <a:rect l="l" t="t" r="r" b="b"/>
            <a:pathLst>
              <a:path w="110040" h="174501">
                <a:moveTo>
                  <a:pt x="59383" y="0"/>
                </a:moveTo>
                <a:cubicBezTo>
                  <a:pt x="63376" y="0"/>
                  <a:pt x="67370" y="304"/>
                  <a:pt x="71363" y="912"/>
                </a:cubicBezTo>
                <a:cubicBezTo>
                  <a:pt x="75357" y="1520"/>
                  <a:pt x="79090" y="2344"/>
                  <a:pt x="82563" y="3386"/>
                </a:cubicBezTo>
                <a:cubicBezTo>
                  <a:pt x="86035" y="4428"/>
                  <a:pt x="89117" y="5600"/>
                  <a:pt x="91809" y="6902"/>
                </a:cubicBezTo>
                <a:cubicBezTo>
                  <a:pt x="94500" y="8205"/>
                  <a:pt x="96280" y="9290"/>
                  <a:pt x="97148" y="10158"/>
                </a:cubicBezTo>
                <a:cubicBezTo>
                  <a:pt x="98016" y="11026"/>
                  <a:pt x="98602" y="11764"/>
                  <a:pt x="98906" y="12372"/>
                </a:cubicBezTo>
                <a:cubicBezTo>
                  <a:pt x="99210" y="12979"/>
                  <a:pt x="99470" y="13783"/>
                  <a:pt x="99687" y="14781"/>
                </a:cubicBezTo>
                <a:cubicBezTo>
                  <a:pt x="99904" y="15779"/>
                  <a:pt x="100056" y="17038"/>
                  <a:pt x="100143" y="18557"/>
                </a:cubicBezTo>
                <a:cubicBezTo>
                  <a:pt x="100230" y="20077"/>
                  <a:pt x="100273" y="21965"/>
                  <a:pt x="100273" y="24222"/>
                </a:cubicBezTo>
                <a:cubicBezTo>
                  <a:pt x="100273" y="26740"/>
                  <a:pt x="100208" y="28867"/>
                  <a:pt x="100078" y="30603"/>
                </a:cubicBezTo>
                <a:cubicBezTo>
                  <a:pt x="99948" y="32340"/>
                  <a:pt x="99731" y="33772"/>
                  <a:pt x="99427" y="34901"/>
                </a:cubicBezTo>
                <a:cubicBezTo>
                  <a:pt x="99123" y="36029"/>
                  <a:pt x="98689" y="36854"/>
                  <a:pt x="98125" y="37375"/>
                </a:cubicBezTo>
                <a:cubicBezTo>
                  <a:pt x="97560" y="37896"/>
                  <a:pt x="96801" y="38156"/>
                  <a:pt x="95846" y="38156"/>
                </a:cubicBezTo>
                <a:cubicBezTo>
                  <a:pt x="94891" y="38156"/>
                  <a:pt x="93371" y="37549"/>
                  <a:pt x="91288" y="36333"/>
                </a:cubicBezTo>
                <a:cubicBezTo>
                  <a:pt x="89204" y="35118"/>
                  <a:pt x="86643" y="33794"/>
                  <a:pt x="83605" y="32361"/>
                </a:cubicBezTo>
                <a:cubicBezTo>
                  <a:pt x="80566" y="30929"/>
                  <a:pt x="77050" y="29627"/>
                  <a:pt x="73056" y="28455"/>
                </a:cubicBezTo>
                <a:cubicBezTo>
                  <a:pt x="69063" y="27282"/>
                  <a:pt x="64679" y="26696"/>
                  <a:pt x="59904" y="26696"/>
                </a:cubicBezTo>
                <a:cubicBezTo>
                  <a:pt x="56171" y="26696"/>
                  <a:pt x="52915" y="27152"/>
                  <a:pt x="50137" y="28064"/>
                </a:cubicBezTo>
                <a:cubicBezTo>
                  <a:pt x="47359" y="28975"/>
                  <a:pt x="45036" y="30234"/>
                  <a:pt x="43170" y="31840"/>
                </a:cubicBezTo>
                <a:cubicBezTo>
                  <a:pt x="41303" y="33446"/>
                  <a:pt x="39914" y="35378"/>
                  <a:pt x="39003" y="37635"/>
                </a:cubicBezTo>
                <a:cubicBezTo>
                  <a:pt x="38091" y="39893"/>
                  <a:pt x="37635" y="42280"/>
                  <a:pt x="37635" y="44798"/>
                </a:cubicBezTo>
                <a:cubicBezTo>
                  <a:pt x="37635" y="48531"/>
                  <a:pt x="38655" y="51765"/>
                  <a:pt x="40696" y="54499"/>
                </a:cubicBezTo>
                <a:cubicBezTo>
                  <a:pt x="42736" y="57234"/>
                  <a:pt x="45470" y="59665"/>
                  <a:pt x="48900" y="61792"/>
                </a:cubicBezTo>
                <a:cubicBezTo>
                  <a:pt x="52329" y="63919"/>
                  <a:pt x="56214" y="65916"/>
                  <a:pt x="60555" y="67782"/>
                </a:cubicBezTo>
                <a:cubicBezTo>
                  <a:pt x="64896" y="69649"/>
                  <a:pt x="69323" y="71624"/>
                  <a:pt x="73838" y="73708"/>
                </a:cubicBezTo>
                <a:cubicBezTo>
                  <a:pt x="78352" y="75791"/>
                  <a:pt x="82780" y="78157"/>
                  <a:pt x="87121" y="80805"/>
                </a:cubicBezTo>
                <a:cubicBezTo>
                  <a:pt x="91461" y="83453"/>
                  <a:pt x="95325" y="86621"/>
                  <a:pt x="98711" y="90311"/>
                </a:cubicBezTo>
                <a:cubicBezTo>
                  <a:pt x="102096" y="94001"/>
                  <a:pt x="104831" y="98342"/>
                  <a:pt x="106915" y="103334"/>
                </a:cubicBezTo>
                <a:cubicBezTo>
                  <a:pt x="108998" y="108326"/>
                  <a:pt x="110040" y="114207"/>
                  <a:pt x="110040" y="120979"/>
                </a:cubicBezTo>
                <a:cubicBezTo>
                  <a:pt x="110040" y="129834"/>
                  <a:pt x="108391" y="137604"/>
                  <a:pt x="105092" y="144289"/>
                </a:cubicBezTo>
                <a:cubicBezTo>
                  <a:pt x="101793" y="150974"/>
                  <a:pt x="97322" y="156552"/>
                  <a:pt x="91679" y="161023"/>
                </a:cubicBezTo>
                <a:cubicBezTo>
                  <a:pt x="86035" y="165494"/>
                  <a:pt x="79437" y="168858"/>
                  <a:pt x="71884" y="171116"/>
                </a:cubicBezTo>
                <a:cubicBezTo>
                  <a:pt x="64331" y="173373"/>
                  <a:pt x="56257" y="174501"/>
                  <a:pt x="47663" y="174501"/>
                </a:cubicBezTo>
                <a:cubicBezTo>
                  <a:pt x="41846" y="174501"/>
                  <a:pt x="36442" y="174024"/>
                  <a:pt x="31450" y="173069"/>
                </a:cubicBezTo>
                <a:cubicBezTo>
                  <a:pt x="26458" y="172114"/>
                  <a:pt x="22052" y="170964"/>
                  <a:pt x="18232" y="169618"/>
                </a:cubicBezTo>
                <a:cubicBezTo>
                  <a:pt x="14412" y="168272"/>
                  <a:pt x="11221" y="166862"/>
                  <a:pt x="8660" y="165386"/>
                </a:cubicBezTo>
                <a:cubicBezTo>
                  <a:pt x="6099" y="163910"/>
                  <a:pt x="4254" y="162608"/>
                  <a:pt x="3126" y="161479"/>
                </a:cubicBezTo>
                <a:cubicBezTo>
                  <a:pt x="1997" y="160350"/>
                  <a:pt x="1194" y="158723"/>
                  <a:pt x="717" y="156596"/>
                </a:cubicBezTo>
                <a:cubicBezTo>
                  <a:pt x="239" y="154469"/>
                  <a:pt x="0" y="151408"/>
                  <a:pt x="0" y="147415"/>
                </a:cubicBezTo>
                <a:cubicBezTo>
                  <a:pt x="0" y="144723"/>
                  <a:pt x="87" y="142466"/>
                  <a:pt x="261" y="140643"/>
                </a:cubicBezTo>
                <a:cubicBezTo>
                  <a:pt x="434" y="138820"/>
                  <a:pt x="717" y="137344"/>
                  <a:pt x="1107" y="136215"/>
                </a:cubicBezTo>
                <a:cubicBezTo>
                  <a:pt x="1498" y="135087"/>
                  <a:pt x="2019" y="134284"/>
                  <a:pt x="2670" y="133806"/>
                </a:cubicBezTo>
                <a:cubicBezTo>
                  <a:pt x="3321" y="133329"/>
                  <a:pt x="4081" y="133090"/>
                  <a:pt x="4949" y="133090"/>
                </a:cubicBezTo>
                <a:cubicBezTo>
                  <a:pt x="6164" y="133090"/>
                  <a:pt x="7879" y="133806"/>
                  <a:pt x="10093" y="135239"/>
                </a:cubicBezTo>
                <a:cubicBezTo>
                  <a:pt x="12307" y="136671"/>
                  <a:pt x="15150" y="138256"/>
                  <a:pt x="18623" y="139992"/>
                </a:cubicBezTo>
                <a:cubicBezTo>
                  <a:pt x="22095" y="141728"/>
                  <a:pt x="26241" y="143313"/>
                  <a:pt x="31059" y="144745"/>
                </a:cubicBezTo>
                <a:cubicBezTo>
                  <a:pt x="35877" y="146178"/>
                  <a:pt x="41455" y="146894"/>
                  <a:pt x="47793" y="146894"/>
                </a:cubicBezTo>
                <a:cubicBezTo>
                  <a:pt x="51960" y="146894"/>
                  <a:pt x="55693" y="146395"/>
                  <a:pt x="58992" y="145396"/>
                </a:cubicBezTo>
                <a:cubicBezTo>
                  <a:pt x="62291" y="144398"/>
                  <a:pt x="65091" y="142987"/>
                  <a:pt x="67392" y="141164"/>
                </a:cubicBezTo>
                <a:cubicBezTo>
                  <a:pt x="69692" y="139341"/>
                  <a:pt x="71450" y="137084"/>
                  <a:pt x="72666" y="134392"/>
                </a:cubicBezTo>
                <a:cubicBezTo>
                  <a:pt x="73881" y="131701"/>
                  <a:pt x="74489" y="128706"/>
                  <a:pt x="74489" y="125407"/>
                </a:cubicBezTo>
                <a:cubicBezTo>
                  <a:pt x="74489" y="121587"/>
                  <a:pt x="73447" y="118309"/>
                  <a:pt x="71363" y="115575"/>
                </a:cubicBezTo>
                <a:cubicBezTo>
                  <a:pt x="69280" y="112840"/>
                  <a:pt x="66567" y="110409"/>
                  <a:pt x="63224" y="108282"/>
                </a:cubicBezTo>
                <a:cubicBezTo>
                  <a:pt x="59882" y="106155"/>
                  <a:pt x="56084" y="104158"/>
                  <a:pt x="51830" y="102292"/>
                </a:cubicBezTo>
                <a:cubicBezTo>
                  <a:pt x="47576" y="100425"/>
                  <a:pt x="43192" y="98450"/>
                  <a:pt x="38677" y="96367"/>
                </a:cubicBezTo>
                <a:cubicBezTo>
                  <a:pt x="34163" y="94283"/>
                  <a:pt x="29778" y="91917"/>
                  <a:pt x="25524" y="89269"/>
                </a:cubicBezTo>
                <a:cubicBezTo>
                  <a:pt x="21270" y="86621"/>
                  <a:pt x="17472" y="83453"/>
                  <a:pt x="14130" y="79763"/>
                </a:cubicBezTo>
                <a:cubicBezTo>
                  <a:pt x="10787" y="76073"/>
                  <a:pt x="8074" y="71711"/>
                  <a:pt x="5991" y="66675"/>
                </a:cubicBezTo>
                <a:cubicBezTo>
                  <a:pt x="3907" y="61640"/>
                  <a:pt x="2865" y="55606"/>
                  <a:pt x="2865" y="48574"/>
                </a:cubicBezTo>
                <a:cubicBezTo>
                  <a:pt x="2865" y="40500"/>
                  <a:pt x="4363" y="33403"/>
                  <a:pt x="7358" y="27282"/>
                </a:cubicBezTo>
                <a:cubicBezTo>
                  <a:pt x="10353" y="21162"/>
                  <a:pt x="14390" y="16083"/>
                  <a:pt x="19469" y="12046"/>
                </a:cubicBezTo>
                <a:cubicBezTo>
                  <a:pt x="24548" y="8009"/>
                  <a:pt x="30538" y="4992"/>
                  <a:pt x="37440" y="2996"/>
                </a:cubicBezTo>
                <a:cubicBezTo>
                  <a:pt x="44342" y="999"/>
                  <a:pt x="51656" y="0"/>
                  <a:pt x="59383"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b="1" dirty="0"/>
          </a:p>
        </p:txBody>
      </p:sp>
      <p:sp>
        <p:nvSpPr>
          <p:cNvPr id="142" name="TextBox 141">
            <a:extLst>
              <a:ext uri="{FF2B5EF4-FFF2-40B4-BE49-F238E27FC236}">
                <a16:creationId xmlns:a16="http://schemas.microsoft.com/office/drawing/2014/main" id="{0DB9D920-37AC-3214-E8D3-DEF0929CD06C}"/>
              </a:ext>
            </a:extLst>
          </p:cNvPr>
          <p:cNvSpPr txBox="1"/>
          <p:nvPr/>
        </p:nvSpPr>
        <p:spPr>
          <a:xfrm>
            <a:off x="7624136" y="7896383"/>
            <a:ext cx="155141" cy="170074"/>
          </a:xfrm>
          <a:custGeom>
            <a:avLst/>
            <a:gdLst/>
            <a:ahLst/>
            <a:cxnLst/>
            <a:rect l="l" t="t" r="r" b="b"/>
            <a:pathLst>
              <a:path w="155141" h="170074">
                <a:moveTo>
                  <a:pt x="75620" y="32947"/>
                </a:moveTo>
                <a:lnTo>
                  <a:pt x="51789" y="104571"/>
                </a:lnTo>
                <a:lnTo>
                  <a:pt x="99582" y="104571"/>
                </a:lnTo>
                <a:lnTo>
                  <a:pt x="75751" y="32947"/>
                </a:lnTo>
                <a:close/>
                <a:moveTo>
                  <a:pt x="76141" y="0"/>
                </a:moveTo>
                <a:cubicBezTo>
                  <a:pt x="81263" y="0"/>
                  <a:pt x="85344" y="65"/>
                  <a:pt x="88382" y="196"/>
                </a:cubicBezTo>
                <a:cubicBezTo>
                  <a:pt x="91421" y="326"/>
                  <a:pt x="93787" y="630"/>
                  <a:pt x="95480" y="1107"/>
                </a:cubicBezTo>
                <a:cubicBezTo>
                  <a:pt x="97173" y="1585"/>
                  <a:pt x="98388" y="2301"/>
                  <a:pt x="99126" y="3256"/>
                </a:cubicBezTo>
                <a:cubicBezTo>
                  <a:pt x="99864" y="4211"/>
                  <a:pt x="100493" y="5513"/>
                  <a:pt x="101014" y="7163"/>
                </a:cubicBezTo>
                <a:lnTo>
                  <a:pt x="153104" y="156530"/>
                </a:lnTo>
                <a:cubicBezTo>
                  <a:pt x="154146" y="159656"/>
                  <a:pt x="154797" y="162130"/>
                  <a:pt x="155057" y="163953"/>
                </a:cubicBezTo>
                <a:cubicBezTo>
                  <a:pt x="155318" y="165776"/>
                  <a:pt x="154971" y="167144"/>
                  <a:pt x="154016" y="168055"/>
                </a:cubicBezTo>
                <a:cubicBezTo>
                  <a:pt x="153061" y="168967"/>
                  <a:pt x="151368" y="169531"/>
                  <a:pt x="148937" y="169748"/>
                </a:cubicBezTo>
                <a:cubicBezTo>
                  <a:pt x="146506" y="169965"/>
                  <a:pt x="143164" y="170074"/>
                  <a:pt x="138910" y="170074"/>
                </a:cubicBezTo>
                <a:cubicBezTo>
                  <a:pt x="134482" y="170074"/>
                  <a:pt x="131031" y="170008"/>
                  <a:pt x="128557" y="169878"/>
                </a:cubicBezTo>
                <a:cubicBezTo>
                  <a:pt x="126082" y="169748"/>
                  <a:pt x="124194" y="169488"/>
                  <a:pt x="122892" y="169097"/>
                </a:cubicBezTo>
                <a:cubicBezTo>
                  <a:pt x="121590" y="168706"/>
                  <a:pt x="120678" y="168164"/>
                  <a:pt x="120157" y="167469"/>
                </a:cubicBezTo>
                <a:cubicBezTo>
                  <a:pt x="119636" y="166775"/>
                  <a:pt x="119202" y="165863"/>
                  <a:pt x="118855" y="164734"/>
                </a:cubicBezTo>
                <a:lnTo>
                  <a:pt x="107525" y="130876"/>
                </a:lnTo>
                <a:lnTo>
                  <a:pt x="44236" y="130876"/>
                </a:lnTo>
                <a:lnTo>
                  <a:pt x="33558" y="163823"/>
                </a:lnTo>
                <a:cubicBezTo>
                  <a:pt x="33211" y="165038"/>
                  <a:pt x="32755" y="166058"/>
                  <a:pt x="32190" y="166883"/>
                </a:cubicBezTo>
                <a:cubicBezTo>
                  <a:pt x="31626" y="167708"/>
                  <a:pt x="30715" y="168359"/>
                  <a:pt x="29456" y="168836"/>
                </a:cubicBezTo>
                <a:cubicBezTo>
                  <a:pt x="28197" y="169314"/>
                  <a:pt x="26417" y="169639"/>
                  <a:pt x="24117" y="169813"/>
                </a:cubicBezTo>
                <a:cubicBezTo>
                  <a:pt x="21816" y="169987"/>
                  <a:pt x="18799" y="170074"/>
                  <a:pt x="15066" y="170074"/>
                </a:cubicBezTo>
                <a:cubicBezTo>
                  <a:pt x="11072" y="170074"/>
                  <a:pt x="7947" y="169943"/>
                  <a:pt x="5690" y="169683"/>
                </a:cubicBezTo>
                <a:cubicBezTo>
                  <a:pt x="3433" y="169422"/>
                  <a:pt x="1870" y="168793"/>
                  <a:pt x="1002" y="167795"/>
                </a:cubicBezTo>
                <a:cubicBezTo>
                  <a:pt x="134" y="166796"/>
                  <a:pt x="-170" y="165385"/>
                  <a:pt x="90" y="163562"/>
                </a:cubicBezTo>
                <a:cubicBezTo>
                  <a:pt x="351" y="161739"/>
                  <a:pt x="1002" y="159308"/>
                  <a:pt x="2043" y="156270"/>
                </a:cubicBezTo>
                <a:lnTo>
                  <a:pt x="54003" y="6772"/>
                </a:lnTo>
                <a:cubicBezTo>
                  <a:pt x="54524" y="5296"/>
                  <a:pt x="55132" y="4102"/>
                  <a:pt x="55826" y="3191"/>
                </a:cubicBezTo>
                <a:cubicBezTo>
                  <a:pt x="56521" y="2279"/>
                  <a:pt x="57628" y="1585"/>
                  <a:pt x="59147" y="1107"/>
                </a:cubicBezTo>
                <a:cubicBezTo>
                  <a:pt x="60666" y="630"/>
                  <a:pt x="62772" y="326"/>
                  <a:pt x="65463" y="196"/>
                </a:cubicBezTo>
                <a:cubicBezTo>
                  <a:pt x="68154" y="65"/>
                  <a:pt x="71714" y="0"/>
                  <a:pt x="76141"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b="1" dirty="0"/>
          </a:p>
        </p:txBody>
      </p:sp>
      <p:sp>
        <p:nvSpPr>
          <p:cNvPr id="143" name="TextBox 142">
            <a:extLst>
              <a:ext uri="{FF2B5EF4-FFF2-40B4-BE49-F238E27FC236}">
                <a16:creationId xmlns:a16="http://schemas.microsoft.com/office/drawing/2014/main" id="{C05856F5-2D01-D02D-F05C-23B8A2541357}"/>
              </a:ext>
            </a:extLst>
          </p:cNvPr>
          <p:cNvSpPr txBox="1"/>
          <p:nvPr/>
        </p:nvSpPr>
        <p:spPr>
          <a:xfrm>
            <a:off x="7342910" y="8446031"/>
            <a:ext cx="115379" cy="169292"/>
          </a:xfrm>
          <a:custGeom>
            <a:avLst/>
            <a:gdLst/>
            <a:ahLst/>
            <a:cxnLst/>
            <a:rect l="l" t="t" r="r" b="b"/>
            <a:pathLst>
              <a:path w="115379" h="169292">
                <a:moveTo>
                  <a:pt x="34249" y="26436"/>
                </a:moveTo>
                <a:lnTo>
                  <a:pt x="34249" y="83605"/>
                </a:lnTo>
                <a:lnTo>
                  <a:pt x="49615" y="83605"/>
                </a:lnTo>
                <a:cubicBezTo>
                  <a:pt x="55085" y="83605"/>
                  <a:pt x="59664" y="82867"/>
                  <a:pt x="63354" y="81391"/>
                </a:cubicBezTo>
                <a:cubicBezTo>
                  <a:pt x="67044" y="79915"/>
                  <a:pt x="70061" y="77853"/>
                  <a:pt x="72405" y="75205"/>
                </a:cubicBezTo>
                <a:cubicBezTo>
                  <a:pt x="74749" y="72557"/>
                  <a:pt x="76529" y="69388"/>
                  <a:pt x="77744" y="65699"/>
                </a:cubicBezTo>
                <a:cubicBezTo>
                  <a:pt x="78959" y="62009"/>
                  <a:pt x="79567" y="57994"/>
                  <a:pt x="79567" y="53653"/>
                </a:cubicBezTo>
                <a:cubicBezTo>
                  <a:pt x="79567" y="47749"/>
                  <a:pt x="78525" y="42888"/>
                  <a:pt x="76442" y="39068"/>
                </a:cubicBezTo>
                <a:cubicBezTo>
                  <a:pt x="74358" y="35248"/>
                  <a:pt x="71797" y="32426"/>
                  <a:pt x="68759" y="30603"/>
                </a:cubicBezTo>
                <a:cubicBezTo>
                  <a:pt x="65720" y="28780"/>
                  <a:pt x="62529" y="27630"/>
                  <a:pt x="59187" y="27152"/>
                </a:cubicBezTo>
                <a:cubicBezTo>
                  <a:pt x="55845" y="26675"/>
                  <a:pt x="52394" y="26436"/>
                  <a:pt x="48834" y="26436"/>
                </a:cubicBezTo>
                <a:close/>
                <a:moveTo>
                  <a:pt x="11590" y="0"/>
                </a:moveTo>
                <a:lnTo>
                  <a:pt x="51308" y="0"/>
                </a:lnTo>
                <a:cubicBezTo>
                  <a:pt x="55302" y="0"/>
                  <a:pt x="59100" y="152"/>
                  <a:pt x="62703" y="456"/>
                </a:cubicBezTo>
                <a:cubicBezTo>
                  <a:pt x="66306" y="760"/>
                  <a:pt x="70625" y="1411"/>
                  <a:pt x="75660" y="2410"/>
                </a:cubicBezTo>
                <a:cubicBezTo>
                  <a:pt x="80696" y="3408"/>
                  <a:pt x="85796" y="5253"/>
                  <a:pt x="90962" y="7944"/>
                </a:cubicBezTo>
                <a:cubicBezTo>
                  <a:pt x="96127" y="10635"/>
                  <a:pt x="100533" y="14043"/>
                  <a:pt x="104180" y="18167"/>
                </a:cubicBezTo>
                <a:cubicBezTo>
                  <a:pt x="107826" y="22290"/>
                  <a:pt x="110604" y="27109"/>
                  <a:pt x="112514" y="32622"/>
                </a:cubicBezTo>
                <a:cubicBezTo>
                  <a:pt x="114424" y="38134"/>
                  <a:pt x="115379" y="44320"/>
                  <a:pt x="115379" y="51179"/>
                </a:cubicBezTo>
                <a:cubicBezTo>
                  <a:pt x="115379" y="60642"/>
                  <a:pt x="113903" y="69019"/>
                  <a:pt x="110951" y="76312"/>
                </a:cubicBezTo>
                <a:cubicBezTo>
                  <a:pt x="108000" y="83605"/>
                  <a:pt x="103702" y="89747"/>
                  <a:pt x="98059" y="94739"/>
                </a:cubicBezTo>
                <a:cubicBezTo>
                  <a:pt x="92416" y="99731"/>
                  <a:pt x="85492" y="103529"/>
                  <a:pt x="77288" y="106133"/>
                </a:cubicBezTo>
                <a:cubicBezTo>
                  <a:pt x="69084" y="108738"/>
                  <a:pt x="59426" y="110040"/>
                  <a:pt x="48313" y="110040"/>
                </a:cubicBezTo>
                <a:lnTo>
                  <a:pt x="34249" y="110040"/>
                </a:lnTo>
                <a:lnTo>
                  <a:pt x="34249" y="163823"/>
                </a:lnTo>
                <a:cubicBezTo>
                  <a:pt x="34249" y="164691"/>
                  <a:pt x="33967" y="165472"/>
                  <a:pt x="33403" y="166167"/>
                </a:cubicBezTo>
                <a:cubicBezTo>
                  <a:pt x="32838" y="166861"/>
                  <a:pt x="31905" y="167426"/>
                  <a:pt x="30603" y="167860"/>
                </a:cubicBezTo>
                <a:cubicBezTo>
                  <a:pt x="29300" y="168294"/>
                  <a:pt x="27564" y="168641"/>
                  <a:pt x="25394" y="168902"/>
                </a:cubicBezTo>
                <a:cubicBezTo>
                  <a:pt x="23223" y="169162"/>
                  <a:pt x="20445" y="169292"/>
                  <a:pt x="17059" y="169292"/>
                </a:cubicBezTo>
                <a:cubicBezTo>
                  <a:pt x="13760" y="169292"/>
                  <a:pt x="11004" y="169162"/>
                  <a:pt x="8790" y="168902"/>
                </a:cubicBezTo>
                <a:cubicBezTo>
                  <a:pt x="6576" y="168641"/>
                  <a:pt x="4818" y="168294"/>
                  <a:pt x="3516" y="167860"/>
                </a:cubicBezTo>
                <a:cubicBezTo>
                  <a:pt x="2214" y="167426"/>
                  <a:pt x="1302" y="166861"/>
                  <a:pt x="781" y="166167"/>
                </a:cubicBezTo>
                <a:cubicBezTo>
                  <a:pt x="260" y="165472"/>
                  <a:pt x="0" y="164691"/>
                  <a:pt x="0" y="163823"/>
                </a:cubicBezTo>
                <a:lnTo>
                  <a:pt x="0" y="12241"/>
                </a:lnTo>
                <a:cubicBezTo>
                  <a:pt x="0" y="8161"/>
                  <a:pt x="1063" y="5101"/>
                  <a:pt x="3190" y="3061"/>
                </a:cubicBezTo>
                <a:cubicBezTo>
                  <a:pt x="5317" y="1020"/>
                  <a:pt x="8117" y="0"/>
                  <a:pt x="11590"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b="1" dirty="0"/>
          </a:p>
        </p:txBody>
      </p:sp>
    </p:spTree>
    <p:extLst>
      <p:ext uri="{BB962C8B-B14F-4D97-AF65-F5344CB8AC3E}">
        <p14:creationId xmlns:p14="http://schemas.microsoft.com/office/powerpoint/2010/main" val="4043373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3F512C46-B355-36A5-CCBB-B3FAE9C03FD1}"/>
              </a:ext>
            </a:extLst>
          </p:cNvPr>
          <p:cNvSpPr/>
          <p:nvPr/>
        </p:nvSpPr>
        <p:spPr>
          <a:xfrm>
            <a:off x="2017693" y="8842890"/>
            <a:ext cx="629150" cy="259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sz="1050">
              <a:solidFill>
                <a:schemeClr val="bg1"/>
              </a:solidFill>
            </a:endParaRPr>
          </a:p>
        </p:txBody>
      </p:sp>
      <p:sp>
        <p:nvSpPr>
          <p:cNvPr id="673" name="Rectangle 672">
            <a:extLst>
              <a:ext uri="{FF2B5EF4-FFF2-40B4-BE49-F238E27FC236}">
                <a16:creationId xmlns:a16="http://schemas.microsoft.com/office/drawing/2014/main" id="{E5448EC4-0D6D-4183-B318-B4315B62DFFB}"/>
              </a:ext>
            </a:extLst>
          </p:cNvPr>
          <p:cNvSpPr/>
          <p:nvPr/>
        </p:nvSpPr>
        <p:spPr>
          <a:xfrm>
            <a:off x="4343478" y="2379750"/>
            <a:ext cx="8427838"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sp>
        <p:nvSpPr>
          <p:cNvPr id="567" name="TextBox 566">
            <a:extLst>
              <a:ext uri="{FF2B5EF4-FFF2-40B4-BE49-F238E27FC236}">
                <a16:creationId xmlns:a16="http://schemas.microsoft.com/office/drawing/2014/main" id="{49019A46-F5A5-4105-8C22-25999B51F0F4}"/>
              </a:ext>
            </a:extLst>
          </p:cNvPr>
          <p:cNvSpPr txBox="1"/>
          <p:nvPr/>
        </p:nvSpPr>
        <p:spPr>
          <a:xfrm>
            <a:off x="5458871" y="13079"/>
            <a:ext cx="7314517" cy="1089529"/>
          </a:xfrm>
          <a:prstGeom prst="rect">
            <a:avLst/>
          </a:prstGeom>
          <a:noFill/>
        </p:spPr>
        <p:txBody>
          <a:bodyPr wrap="square" rtlCol="0">
            <a:spAutoFit/>
          </a:bodyPr>
          <a:lstStyle/>
          <a:p>
            <a:pPr>
              <a:lnSpc>
                <a:spcPct val="80000"/>
              </a:lnSpc>
            </a:pPr>
            <a:r>
              <a:rPr lang="en-GB" sz="4000" b="1"/>
              <a:t>The Battle of Britain: A changing point in WW2?</a:t>
            </a:r>
            <a:endParaRPr lang="en-GB" sz="400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080919" cy="1384995"/>
          </a:xfrm>
          <a:prstGeom prst="rect">
            <a:avLst/>
          </a:prstGeom>
          <a:noFill/>
        </p:spPr>
        <p:txBody>
          <a:bodyPr wrap="square" rtlCol="0">
            <a:spAutoFit/>
          </a:bodyPr>
          <a:lstStyle/>
          <a:p>
            <a:pPr marL="171450" indent="-171450">
              <a:buFont typeface="Arial" panose="020B0604020202020204" pitchFamily="34" charset="0"/>
              <a:buChar char="•"/>
            </a:pPr>
            <a:r>
              <a:rPr lang="en-US" sz="1200"/>
              <a:t>What are the key events of World War 2?</a:t>
            </a:r>
          </a:p>
          <a:p>
            <a:pPr marL="171450" indent="-171450">
              <a:buFont typeface="Arial" panose="020B0604020202020204" pitchFamily="34" charset="0"/>
              <a:buChar char="•"/>
            </a:pPr>
            <a:r>
              <a:rPr lang="en-US" sz="1200"/>
              <a:t>Who was involved in WW2?</a:t>
            </a:r>
          </a:p>
          <a:p>
            <a:pPr marL="171450" indent="-171450">
              <a:buFont typeface="Arial" panose="020B0604020202020204" pitchFamily="34" charset="0"/>
              <a:buChar char="•"/>
            </a:pPr>
            <a:r>
              <a:rPr lang="en-US" sz="1200"/>
              <a:t>What was the Battle of Britain?</a:t>
            </a:r>
          </a:p>
          <a:p>
            <a:pPr marL="171450" indent="-171450">
              <a:buFont typeface="Arial" panose="020B0604020202020204" pitchFamily="34" charset="0"/>
              <a:buChar char="•"/>
            </a:pPr>
            <a:r>
              <a:rPr lang="en-US" sz="1200"/>
              <a:t>Who were ‘the few’?</a:t>
            </a:r>
          </a:p>
          <a:p>
            <a:pPr marL="171450" indent="-171450">
              <a:buFont typeface="Arial" panose="020B0604020202020204" pitchFamily="34" charset="0"/>
              <a:buChar char="•"/>
            </a:pPr>
            <a:r>
              <a:rPr lang="en-US" sz="1200"/>
              <a:t>How did ariel warfare change the course of the war?</a:t>
            </a:r>
          </a:p>
          <a:p>
            <a:pPr marL="171450" indent="-171450">
              <a:buFont typeface="Arial" panose="020B0604020202020204" pitchFamily="34" charset="0"/>
              <a:buChar char="•"/>
            </a:pPr>
            <a:r>
              <a:rPr lang="en-US" sz="1200"/>
              <a:t>How did Radar change the impact of WW2?</a:t>
            </a:r>
          </a:p>
          <a:p>
            <a:pPr algn="ctr"/>
            <a:r>
              <a:rPr lang="en-US" sz="1200" b="1"/>
              <a:t>27</a:t>
            </a:r>
            <a:r>
              <a:rPr lang="en-US" sz="1200" b="1" baseline="30000"/>
              <a:t>th</a:t>
            </a:r>
            <a:r>
              <a:rPr lang="en-US" sz="1200" b="1"/>
              <a:t> January - Holocaust Memorial Day </a:t>
            </a:r>
          </a:p>
        </p:txBody>
      </p:sp>
      <p:sp>
        <p:nvSpPr>
          <p:cNvPr id="647" name="TextBox 646">
            <a:extLst>
              <a:ext uri="{FF2B5EF4-FFF2-40B4-BE49-F238E27FC236}">
                <a16:creationId xmlns:a16="http://schemas.microsoft.com/office/drawing/2014/main" id="{3567FFCB-F7AD-495C-BDA2-C4A109E4A211}"/>
              </a:ext>
            </a:extLst>
          </p:cNvPr>
          <p:cNvSpPr txBox="1"/>
          <p:nvPr/>
        </p:nvSpPr>
        <p:spPr>
          <a:xfrm>
            <a:off x="4339282" y="2572422"/>
            <a:ext cx="8439458" cy="2123658"/>
          </a:xfrm>
          <a:prstGeom prst="rect">
            <a:avLst/>
          </a:prstGeom>
          <a:noFill/>
        </p:spPr>
        <p:txBody>
          <a:bodyPr wrap="square" rtlCol="0">
            <a:spAutoFit/>
          </a:bodyPr>
          <a:lstStyle/>
          <a:p>
            <a:pPr marL="171450" indent="-171450">
              <a:buFont typeface="Arial" panose="020B0604020202020204" pitchFamily="34" charset="0"/>
              <a:buChar char="•"/>
            </a:pPr>
            <a:r>
              <a:rPr lang="en-US" sz="1200" dirty="0"/>
              <a:t>A simple outline of WW2 including the key events outlined on the topic timeline below.</a:t>
            </a:r>
          </a:p>
          <a:p>
            <a:pPr marL="171450" indent="-171450">
              <a:buFont typeface="Arial" panose="020B0604020202020204" pitchFamily="34" charset="0"/>
              <a:buChar char="•"/>
            </a:pPr>
            <a:r>
              <a:rPr lang="en-US" sz="1200" dirty="0"/>
              <a:t>Winston Churchill led British forces; Adolf Hitler led German forces. Many normal people were conscripted, people fought from all over the world (including 40000 Soldiers from the Caribbean (Sam King), 370000 Africans and Japan and America later in the war)</a:t>
            </a:r>
          </a:p>
          <a:p>
            <a:pPr marL="171450" indent="-171450">
              <a:buFont typeface="Arial" panose="020B0604020202020204" pitchFamily="34" charset="0"/>
              <a:buChar char="•"/>
            </a:pPr>
            <a:r>
              <a:rPr lang="en-US" sz="1200" dirty="0"/>
              <a:t>The Luftwaffe planned to invade Britain in a similar way to which they had Luxemburg, Belgium, Netherlands and France. </a:t>
            </a:r>
          </a:p>
          <a:p>
            <a:pPr marL="171450" indent="-171450">
              <a:buFont typeface="Arial" panose="020B0604020202020204" pitchFamily="34" charset="0"/>
              <a:buChar char="•"/>
            </a:pPr>
            <a:r>
              <a:rPr lang="en-US" sz="1200" dirty="0"/>
              <a:t>The role the British pilots and crew in winning the battle of the skies was key,  including Arthur Walrond and </a:t>
            </a:r>
            <a:r>
              <a:rPr lang="en-GB" sz="1200" dirty="0"/>
              <a:t>Lilian Bader</a:t>
            </a:r>
            <a:r>
              <a:rPr lang="en-US" sz="1200" dirty="0"/>
              <a:t>.</a:t>
            </a:r>
          </a:p>
          <a:p>
            <a:pPr marL="171450" indent="-171450">
              <a:buFont typeface="Arial" panose="020B0604020202020204" pitchFamily="34" charset="0"/>
              <a:buChar char="•"/>
            </a:pPr>
            <a:r>
              <a:rPr lang="en-US" sz="1200" dirty="0"/>
              <a:t>The battle of Britain was one of the most important Allied victories of WWII, halting the Luftwaffe plans</a:t>
            </a:r>
          </a:p>
          <a:p>
            <a:pPr marL="171450" indent="-171450">
              <a:buFont typeface="Arial" panose="020B0604020202020204" pitchFamily="34" charset="0"/>
              <a:buChar char="•"/>
            </a:pPr>
            <a:r>
              <a:rPr lang="en-US" sz="1200" dirty="0"/>
              <a:t>Radar gave the RAF an advantage in the air, a warning of when/where the Luftwaffe attacks were coming.</a:t>
            </a:r>
          </a:p>
          <a:p>
            <a:pPr marL="171450" indent="-171450">
              <a:buFont typeface="Arial" panose="020B0604020202020204" pitchFamily="34" charset="0"/>
              <a:buChar char="•"/>
            </a:pPr>
            <a:r>
              <a:rPr lang="en-US" sz="1200" dirty="0"/>
              <a:t>Whilst aerial attacks and the blitz would continue for years the Germans would never mount a </a:t>
            </a:r>
            <a:br>
              <a:rPr lang="en-US" sz="1200" dirty="0"/>
            </a:br>
            <a:r>
              <a:rPr lang="en-US" sz="1200" dirty="0"/>
              <a:t>full-scale attack on Britain again. This was a decisive victory for the RAF, but it was not</a:t>
            </a:r>
            <a:br>
              <a:rPr lang="en-US" sz="1200" dirty="0"/>
            </a:br>
            <a:r>
              <a:rPr lang="en-US" sz="1200" dirty="0"/>
              <a:t>the last battle nor the end of the war.</a:t>
            </a:r>
          </a:p>
          <a:p>
            <a:pPr marL="171450" indent="-171450">
              <a:buFont typeface="Arial" panose="020B0604020202020204" pitchFamily="34" charset="0"/>
              <a:buChar char="•"/>
            </a:pPr>
            <a:r>
              <a:rPr lang="en-US" sz="1200" dirty="0"/>
              <a:t>HMD: (This covers the Holocaust and will also provide a bridge to the next unit)</a:t>
            </a:r>
            <a:endParaRPr lang="en-GB" sz="1200" dirty="0"/>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1077218"/>
          </a:xfrm>
          <a:prstGeom prst="rect">
            <a:avLst/>
          </a:prstGeom>
          <a:noFill/>
        </p:spPr>
        <p:txBody>
          <a:bodyPr wrap="square" rtlCol="0">
            <a:spAutoFit/>
          </a:bodyPr>
          <a:lstStyle/>
          <a:p>
            <a:r>
              <a:rPr lang="en-GB" sz="1600" b="1"/>
              <a:t>Key vocabulary: </a:t>
            </a:r>
          </a:p>
          <a:p>
            <a:r>
              <a:rPr lang="en-GB" sz="1200">
                <a:latin typeface="Calibri" panose="020F0502020204030204" pitchFamily="34" charset="0"/>
                <a:ea typeface="Calibri" panose="020F0502020204030204" pitchFamily="34" charset="0"/>
                <a:cs typeface="Times New Roman" panose="02020603050405020304" pitchFamily="18" charset="0"/>
              </a:rPr>
              <a:t>Aerial, active service, air raid, allies, annex, axis, Blitz, bomber, campaign, dog fight, invasion, Hurricane, Holocaust, Luftwaffe, Nazi, propaganda, radar, Royal Air Force (R.A.F) Spitfire, Western Front </a:t>
            </a:r>
            <a:endParaRPr lang="en-GB" sz="1200">
              <a:highlight>
                <a:srgbClr val="FFFF00"/>
              </a:highlight>
            </a:endParaRPr>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244140"/>
          </a:xfrm>
          <a:prstGeom prst="rect">
            <a:avLst/>
          </a:prstGeom>
          <a:noFill/>
        </p:spPr>
        <p:txBody>
          <a:bodyPr wrap="square" rtlCol="0">
            <a:spAutoFit/>
          </a:bodyPr>
          <a:lstStyle/>
          <a:p>
            <a:endParaRPr lang="en-GB" sz="1600" b="1"/>
          </a:p>
          <a:p>
            <a:pPr marL="171450" indent="-171450">
              <a:lnSpc>
                <a:spcPct val="150000"/>
              </a:lnSpc>
              <a:buFont typeface="Arial" panose="020B0604020202020204" pitchFamily="34" charset="0"/>
              <a:buChar char="•"/>
            </a:pPr>
            <a:r>
              <a:rPr lang="en-US" sz="1400"/>
              <a:t> </a:t>
            </a:r>
          </a:p>
          <a:p>
            <a:pPr marL="171450" indent="-171450">
              <a:lnSpc>
                <a:spcPct val="150000"/>
              </a:lnSpc>
              <a:buFont typeface="Arial" panose="020B0604020202020204" pitchFamily="34" charset="0"/>
              <a:buChar char="•"/>
            </a:pPr>
            <a:r>
              <a:rPr lang="en-US" sz="1400"/>
              <a:t>WW2 with a focus on the Battle of Britain</a:t>
            </a:r>
          </a:p>
          <a:p>
            <a:pPr marL="171450" indent="-171450">
              <a:lnSpc>
                <a:spcPct val="150000"/>
              </a:lnSpc>
              <a:buFont typeface="Arial" panose="020B0604020202020204" pitchFamily="34" charset="0"/>
              <a:buChar char="•"/>
            </a:pPr>
            <a:endParaRPr lang="en-US" sz="1400"/>
          </a:p>
          <a:p>
            <a:pPr marL="171450" indent="-171450">
              <a:lnSpc>
                <a:spcPct val="150000"/>
              </a:lnSpc>
              <a:buFont typeface="Arial" panose="020B0604020202020204" pitchFamily="34" charset="0"/>
              <a:buChar char="•"/>
            </a:pPr>
            <a:endParaRPr lang="en-US" sz="1400"/>
          </a:p>
          <a:p>
            <a:pPr marL="171450" indent="-171450">
              <a:lnSpc>
                <a:spcPct val="150000"/>
              </a:lnSpc>
              <a:buFont typeface="Arial" panose="020B0604020202020204" pitchFamily="34" charset="0"/>
              <a:buChar char="•"/>
            </a:pPr>
            <a:r>
              <a:rPr lang="en-US" sz="1400"/>
              <a:t>Ariel Warfare and Radar</a:t>
            </a:r>
          </a:p>
          <a:p>
            <a:pPr marL="171450" indent="-171450">
              <a:lnSpc>
                <a:spcPct val="150000"/>
              </a:lnSpc>
              <a:buFont typeface="Arial" panose="020B0604020202020204" pitchFamily="34" charset="0"/>
              <a:buChar char="•"/>
            </a:pPr>
            <a:r>
              <a:rPr lang="en-US" sz="1400"/>
              <a:t>The Holocaust (HMD)</a:t>
            </a:r>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4759766"/>
            <a:ext cx="6735195" cy="247198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5" y="1609956"/>
            <a:ext cx="8434499" cy="646331"/>
          </a:xfrm>
          <a:prstGeom prst="rect">
            <a:avLst/>
          </a:prstGeom>
          <a:noFill/>
        </p:spPr>
        <p:txBody>
          <a:bodyPr wrap="square" rtlCol="0">
            <a:spAutoFit/>
          </a:bodyPr>
          <a:lstStyle/>
          <a:p>
            <a:r>
              <a:rPr lang="en-US" sz="1200" dirty="0"/>
              <a:t>Children have studied invasions in Britain from the Vikings and Romans. They will have an understanding of the earliest civilizations and their contributions to our modern living. They will be familiar with local history and accounts from their parents/grandparents of their childhood.​ They have heard stories of people from Windrush who fought in WW2. </a:t>
            </a:r>
            <a:endParaRPr lang="en-GB" sz="1200" dirty="0"/>
          </a:p>
        </p:txBody>
      </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this unit:</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299218" y="4751746"/>
            <a:ext cx="3308619" cy="338554"/>
          </a:xfrm>
          <a:prstGeom prst="rect">
            <a:avLst/>
          </a:prstGeom>
          <a:noFill/>
        </p:spPr>
        <p:txBody>
          <a:bodyPr wrap="square">
            <a:spAutoFit/>
          </a:bodyPr>
          <a:lstStyle/>
          <a:p>
            <a:r>
              <a:rPr lang="en-GB" sz="1600" b="1"/>
              <a:t>Sources (including visits):</a:t>
            </a:r>
          </a:p>
        </p:txBody>
      </p:sp>
      <p:sp>
        <p:nvSpPr>
          <p:cNvPr id="255" name="TextBox 254">
            <a:extLst>
              <a:ext uri="{FF2B5EF4-FFF2-40B4-BE49-F238E27FC236}">
                <a16:creationId xmlns:a16="http://schemas.microsoft.com/office/drawing/2014/main" id="{2F1503EF-6897-46D4-BF9D-D8FCB2041615}"/>
              </a:ext>
            </a:extLst>
          </p:cNvPr>
          <p:cNvSpPr txBox="1"/>
          <p:nvPr/>
        </p:nvSpPr>
        <p:spPr>
          <a:xfrm>
            <a:off x="0" y="7248155"/>
            <a:ext cx="6475862" cy="338554"/>
          </a:xfrm>
          <a:prstGeom prst="rect">
            <a:avLst/>
          </a:prstGeom>
          <a:noFill/>
        </p:spPr>
        <p:txBody>
          <a:bodyPr wrap="square">
            <a:spAutoFit/>
          </a:bodyPr>
          <a:lstStyle/>
          <a:p>
            <a:r>
              <a:rPr lang="en-GB" sz="1600" b="1"/>
              <a:t>Topic Timeline:</a:t>
            </a:r>
          </a:p>
        </p:txBody>
      </p:sp>
      <p:sp>
        <p:nvSpPr>
          <p:cNvPr id="96" name="TextBox 95">
            <a:extLst>
              <a:ext uri="{FF2B5EF4-FFF2-40B4-BE49-F238E27FC236}">
                <a16:creationId xmlns:a16="http://schemas.microsoft.com/office/drawing/2014/main" id="{F6549C6B-6C63-4456-AEDE-9CA26EA8C2D6}"/>
              </a:ext>
            </a:extLst>
          </p:cNvPr>
          <p:cNvSpPr txBox="1"/>
          <p:nvPr/>
        </p:nvSpPr>
        <p:spPr>
          <a:xfrm>
            <a:off x="4380695" y="5027968"/>
            <a:ext cx="5215781" cy="1915909"/>
          </a:xfrm>
          <a:prstGeom prst="rect">
            <a:avLst/>
          </a:prstGeom>
          <a:noFill/>
        </p:spPr>
        <p:txBody>
          <a:bodyPr wrap="square" rtlCol="0">
            <a:spAutoFit/>
          </a:bodyPr>
          <a:lstStyle/>
          <a:p>
            <a:r>
              <a:rPr lang="en-US" sz="1200" dirty="0">
                <a:hlinkClick r:id="rId10"/>
              </a:rPr>
              <a:t>https://www.bbc.co.uk/teach/class-clips-video/history-ks2-world-war-two/zjnyscw</a:t>
            </a:r>
            <a:r>
              <a:rPr lang="en-US" sz="1200" dirty="0"/>
              <a:t> </a:t>
            </a:r>
          </a:p>
          <a:p>
            <a:r>
              <a:rPr lang="en-GB" sz="1050" dirty="0">
                <a:hlinkClick r:id="rId11"/>
              </a:rPr>
              <a:t>https://www.bbc.co.uk/programmes/p03ttbjj</a:t>
            </a:r>
            <a:r>
              <a:rPr lang="en-GB" sz="1050" dirty="0"/>
              <a:t> (finest hour)</a:t>
            </a:r>
            <a:endParaRPr lang="en-US" sz="1200" dirty="0"/>
          </a:p>
          <a:p>
            <a:r>
              <a:rPr lang="en-US" sz="1200" dirty="0">
                <a:hlinkClick r:id="rId12"/>
              </a:rPr>
              <a:t>https://www.raf100schools.org.uk/activity/11/2-the-battle-of-britain-radar</a:t>
            </a:r>
            <a:r>
              <a:rPr lang="en-US" sz="1200" dirty="0"/>
              <a:t> </a:t>
            </a:r>
          </a:p>
          <a:p>
            <a:r>
              <a:rPr lang="en-US" sz="1200" dirty="0"/>
              <a:t>HMD: </a:t>
            </a:r>
            <a:r>
              <a:rPr lang="en-US" sz="1200" dirty="0">
                <a:hlinkClick r:id="rId13"/>
              </a:rPr>
              <a:t>https://www.hmd.org.uk/resource/primary-kindertransport-lesson-plan/</a:t>
            </a:r>
            <a:br>
              <a:rPr lang="en-US" sz="1200" dirty="0"/>
            </a:br>
            <a:r>
              <a:rPr lang="en-US" sz="1200" dirty="0">
                <a:hlinkClick r:id="rId14"/>
              </a:rPr>
              <a:t>https://www.youtube.com/watch?v=6JfypN4ijDw</a:t>
            </a:r>
            <a:r>
              <a:rPr lang="en-US" sz="1200" dirty="0"/>
              <a:t> (Lilian Bader)</a:t>
            </a:r>
          </a:p>
          <a:p>
            <a:r>
              <a:rPr lang="en-GB" sz="1200" dirty="0">
                <a:hlinkClick r:id="rId15"/>
              </a:rPr>
              <a:t>https://www.britishpathe.com/blog/ww2-key-events/</a:t>
            </a:r>
            <a:r>
              <a:rPr lang="en-US" sz="1200" dirty="0"/>
              <a:t> </a:t>
            </a:r>
          </a:p>
          <a:p>
            <a:r>
              <a:rPr lang="en-US" sz="1200" dirty="0">
                <a:hlinkClick r:id="rId16"/>
              </a:rPr>
              <a:t>https://www.natgeokids.com/uk/discover/history/general-history/world-war-two/</a:t>
            </a:r>
            <a:r>
              <a:rPr lang="en-US" sz="1200" dirty="0"/>
              <a:t> </a:t>
            </a:r>
          </a:p>
          <a:p>
            <a:r>
              <a:rPr lang="en-US" sz="1200" dirty="0"/>
              <a:t>Links to English/WCR – Coventry Cathedral Bombing news articles.</a:t>
            </a:r>
            <a:endParaRPr lang="en-GB" sz="1200" dirty="0"/>
          </a:p>
        </p:txBody>
      </p:sp>
      <p:grpSp>
        <p:nvGrpSpPr>
          <p:cNvPr id="2" name="Group 1">
            <a:extLst>
              <a:ext uri="{FF2B5EF4-FFF2-40B4-BE49-F238E27FC236}">
                <a16:creationId xmlns:a16="http://schemas.microsoft.com/office/drawing/2014/main" id="{DA9A489E-D3FD-CC31-17D3-2FAFCCE4E2E5}"/>
              </a:ext>
            </a:extLst>
          </p:cNvPr>
          <p:cNvGrpSpPr/>
          <p:nvPr/>
        </p:nvGrpSpPr>
        <p:grpSpPr>
          <a:xfrm>
            <a:off x="4363336" y="-1314"/>
            <a:ext cx="1047749" cy="1215388"/>
            <a:chOff x="4363336" y="-1314"/>
            <a:chExt cx="1047749" cy="1215388"/>
          </a:xfrm>
        </p:grpSpPr>
        <p:grpSp>
          <p:nvGrpSpPr>
            <p:cNvPr id="190" name="Group 189">
              <a:extLst>
                <a:ext uri="{FF2B5EF4-FFF2-40B4-BE49-F238E27FC236}">
                  <a16:creationId xmlns:a16="http://schemas.microsoft.com/office/drawing/2014/main" id="{F3A9CDB6-0C19-4BD4-A189-242647938EF1}"/>
                </a:ext>
              </a:extLst>
            </p:cNvPr>
            <p:cNvGrpSpPr/>
            <p:nvPr/>
          </p:nvGrpSpPr>
          <p:grpSpPr>
            <a:xfrm>
              <a:off x="4363336" y="-1314"/>
              <a:ext cx="1047749" cy="1215388"/>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pic>
          <p:nvPicPr>
            <p:cNvPr id="87" name="Picture 86" descr="Shape&#10;&#10;Description automatically generated with low confidence">
              <a:extLst>
                <a:ext uri="{FF2B5EF4-FFF2-40B4-BE49-F238E27FC236}">
                  <a16:creationId xmlns:a16="http://schemas.microsoft.com/office/drawing/2014/main" id="{2C69101B-CE17-495B-8C5F-7140CAB511E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5400000">
              <a:off x="4396695" y="158359"/>
              <a:ext cx="871127" cy="871127"/>
            </a:xfrm>
            <a:prstGeom prst="rect">
              <a:avLst/>
            </a:prstGeom>
          </p:spPr>
        </p:pic>
      </p:grpSp>
      <p:sp>
        <p:nvSpPr>
          <p:cNvPr id="90" name="Hexagon 89">
            <a:extLst>
              <a:ext uri="{FF2B5EF4-FFF2-40B4-BE49-F238E27FC236}">
                <a16:creationId xmlns:a16="http://schemas.microsoft.com/office/drawing/2014/main" id="{BB6494DF-EE7F-4CB3-B2B6-70A8FE3F0103}"/>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91" name="Picture 90">
            <a:extLst>
              <a:ext uri="{FF2B5EF4-FFF2-40B4-BE49-F238E27FC236}">
                <a16:creationId xmlns:a16="http://schemas.microsoft.com/office/drawing/2014/main" id="{32883C96-41F4-496A-8CE9-4B4EB5F87C75}"/>
              </a:ext>
            </a:extLst>
          </p:cNvPr>
          <p:cNvPicPr>
            <a:picLocks noChangeAspect="1"/>
          </p:cNvPicPr>
          <p:nvPr/>
        </p:nvPicPr>
        <p:blipFill rotWithShape="1">
          <a:blip r:embed="rId18">
            <a:clrChange>
              <a:clrFrom>
                <a:srgbClr val="FFFFFF"/>
              </a:clrFrom>
              <a:clrTo>
                <a:srgbClr val="FFFFFF">
                  <a:alpha val="0"/>
                </a:srgbClr>
              </a:clrTo>
            </a:clrChange>
          </a:blip>
          <a:srcRect l="40046" t="3713" r="14876" b="2234"/>
          <a:stretch/>
        </p:blipFill>
        <p:spPr>
          <a:xfrm>
            <a:off x="9427656" y="3810533"/>
            <a:ext cx="3446888" cy="4045258"/>
          </a:xfrm>
          <a:prstGeom prst="rect">
            <a:avLst/>
          </a:prstGeom>
        </p:spPr>
      </p:pic>
      <p:sp>
        <p:nvSpPr>
          <p:cNvPr id="85" name="TextBox 84">
            <a:extLst>
              <a:ext uri="{FF2B5EF4-FFF2-40B4-BE49-F238E27FC236}">
                <a16:creationId xmlns:a16="http://schemas.microsoft.com/office/drawing/2014/main" id="{7CB4C95D-E722-4C6D-BEE7-5A7DD3AB317C}"/>
              </a:ext>
            </a:extLst>
          </p:cNvPr>
          <p:cNvSpPr txBox="1"/>
          <p:nvPr/>
        </p:nvSpPr>
        <p:spPr>
          <a:xfrm>
            <a:off x="5487083" y="944662"/>
            <a:ext cx="7314517" cy="424732"/>
          </a:xfrm>
          <a:prstGeom prst="rect">
            <a:avLst/>
          </a:prstGeom>
          <a:noFill/>
        </p:spPr>
        <p:txBody>
          <a:bodyPr wrap="square" rtlCol="0">
            <a:spAutoFit/>
          </a:bodyPr>
          <a:lstStyle/>
          <a:p>
            <a:pPr>
              <a:lnSpc>
                <a:spcPct val="90000"/>
              </a:lnSpc>
            </a:pPr>
            <a:r>
              <a:rPr lang="en-US" sz="1200" b="1" dirty="0"/>
              <a:t>a study of an aspect or theme in British history that extends pupils’ chronological knowledge beyond 1066: A significant turning point in British history.</a:t>
            </a:r>
          </a:p>
        </p:txBody>
      </p:sp>
      <p:sp>
        <p:nvSpPr>
          <p:cNvPr id="98" name="Rectangle 97">
            <a:extLst>
              <a:ext uri="{FF2B5EF4-FFF2-40B4-BE49-F238E27FC236}">
                <a16:creationId xmlns:a16="http://schemas.microsoft.com/office/drawing/2014/main" id="{24C3B022-0EA2-430A-386C-EE737D79FFA5}"/>
              </a:ext>
            </a:extLst>
          </p:cNvPr>
          <p:cNvSpPr/>
          <p:nvPr/>
        </p:nvSpPr>
        <p:spPr>
          <a:xfrm>
            <a:off x="584096" y="7907197"/>
            <a:ext cx="9401288" cy="8705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a:solidFill>
                  <a:schemeClr val="bg1"/>
                </a:solidFill>
              </a:rPr>
              <a:t>        World War II </a:t>
            </a:r>
          </a:p>
          <a:p>
            <a:pPr algn="ctr"/>
            <a:r>
              <a:rPr lang="en-US" sz="1600">
                <a:solidFill>
                  <a:schemeClr val="bg1"/>
                </a:solidFill>
              </a:rPr>
              <a:t>        1939 - 1945 AD </a:t>
            </a:r>
          </a:p>
        </p:txBody>
      </p:sp>
      <p:sp>
        <p:nvSpPr>
          <p:cNvPr id="100" name="Rectangle 99">
            <a:extLst>
              <a:ext uri="{FF2B5EF4-FFF2-40B4-BE49-F238E27FC236}">
                <a16:creationId xmlns:a16="http://schemas.microsoft.com/office/drawing/2014/main" id="{E8F61B94-AE79-831D-294F-75221C82B560}"/>
              </a:ext>
            </a:extLst>
          </p:cNvPr>
          <p:cNvSpPr/>
          <p:nvPr/>
        </p:nvSpPr>
        <p:spPr>
          <a:xfrm>
            <a:off x="2262293" y="7570429"/>
            <a:ext cx="1619286" cy="259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050">
                <a:solidFill>
                  <a:schemeClr val="bg1"/>
                </a:solidFill>
              </a:rPr>
              <a:t>The Blitz 9/1940 – 5/1941</a:t>
            </a:r>
          </a:p>
        </p:txBody>
      </p:sp>
      <p:sp>
        <p:nvSpPr>
          <p:cNvPr id="120" name="TextBox 119">
            <a:extLst>
              <a:ext uri="{FF2B5EF4-FFF2-40B4-BE49-F238E27FC236}">
                <a16:creationId xmlns:a16="http://schemas.microsoft.com/office/drawing/2014/main" id="{B917C8CA-CD55-2D66-D2E7-85E2D3DE2747}"/>
              </a:ext>
            </a:extLst>
          </p:cNvPr>
          <p:cNvSpPr txBox="1"/>
          <p:nvPr/>
        </p:nvSpPr>
        <p:spPr>
          <a:xfrm>
            <a:off x="337431" y="8758026"/>
            <a:ext cx="1518816" cy="400110"/>
          </a:xfrm>
          <a:prstGeom prst="rect">
            <a:avLst/>
          </a:prstGeom>
          <a:noFill/>
        </p:spPr>
        <p:txBody>
          <a:bodyPr wrap="square">
            <a:spAutoFit/>
          </a:bodyPr>
          <a:lstStyle/>
          <a:p>
            <a:pPr algn="r"/>
            <a:r>
              <a:rPr lang="en-US" sz="1000">
                <a:solidFill>
                  <a:srgbClr val="231F20"/>
                </a:solidFill>
                <a:latin typeface="+mj-lt"/>
              </a:rPr>
              <a:t>3/9/1939 Britain</a:t>
            </a:r>
            <a:br>
              <a:rPr lang="en-US" sz="1000">
                <a:solidFill>
                  <a:srgbClr val="231F20"/>
                </a:solidFill>
                <a:latin typeface="+mj-lt"/>
              </a:rPr>
            </a:br>
            <a:r>
              <a:rPr lang="en-US" sz="1000">
                <a:solidFill>
                  <a:srgbClr val="231F20"/>
                </a:solidFill>
                <a:latin typeface="+mj-lt"/>
              </a:rPr>
              <a:t> and </a:t>
            </a:r>
            <a:r>
              <a:rPr lang="en-US" sz="900">
                <a:solidFill>
                  <a:srgbClr val="231F20"/>
                </a:solidFill>
                <a:latin typeface="+mj-lt"/>
              </a:rPr>
              <a:t>France</a:t>
            </a:r>
            <a:r>
              <a:rPr lang="en-US" sz="1000">
                <a:solidFill>
                  <a:srgbClr val="231F20"/>
                </a:solidFill>
                <a:latin typeface="+mj-lt"/>
              </a:rPr>
              <a:t> declare war</a:t>
            </a:r>
            <a:endParaRPr lang="en-GB" sz="1000">
              <a:latin typeface="+mj-lt"/>
            </a:endParaRPr>
          </a:p>
        </p:txBody>
      </p:sp>
      <p:sp>
        <p:nvSpPr>
          <p:cNvPr id="121" name="TextBox 120">
            <a:extLst>
              <a:ext uri="{FF2B5EF4-FFF2-40B4-BE49-F238E27FC236}">
                <a16:creationId xmlns:a16="http://schemas.microsoft.com/office/drawing/2014/main" id="{92774CAC-48EC-1C15-9095-9A6FD75FFE75}"/>
              </a:ext>
            </a:extLst>
          </p:cNvPr>
          <p:cNvSpPr txBox="1"/>
          <p:nvPr/>
        </p:nvSpPr>
        <p:spPr>
          <a:xfrm>
            <a:off x="8261892" y="8755691"/>
            <a:ext cx="729615" cy="400110"/>
          </a:xfrm>
          <a:prstGeom prst="rect">
            <a:avLst/>
          </a:prstGeom>
          <a:noFill/>
        </p:spPr>
        <p:txBody>
          <a:bodyPr wrap="square">
            <a:spAutoFit/>
          </a:bodyPr>
          <a:lstStyle/>
          <a:p>
            <a:r>
              <a:rPr lang="en-US" sz="1000">
                <a:solidFill>
                  <a:srgbClr val="231F20"/>
                </a:solidFill>
                <a:latin typeface="+mj-lt"/>
              </a:rPr>
              <a:t>6/6/1944</a:t>
            </a:r>
          </a:p>
          <a:p>
            <a:r>
              <a:rPr lang="en-US" sz="1000">
                <a:solidFill>
                  <a:srgbClr val="231F20"/>
                </a:solidFill>
                <a:latin typeface="+mj-lt"/>
              </a:rPr>
              <a:t>D-Day</a:t>
            </a:r>
            <a:endParaRPr lang="en-GB" sz="1000">
              <a:latin typeface="+mj-lt"/>
            </a:endParaRPr>
          </a:p>
        </p:txBody>
      </p:sp>
      <p:sp>
        <p:nvSpPr>
          <p:cNvPr id="122" name="TextBox 121">
            <a:extLst>
              <a:ext uri="{FF2B5EF4-FFF2-40B4-BE49-F238E27FC236}">
                <a16:creationId xmlns:a16="http://schemas.microsoft.com/office/drawing/2014/main" id="{7FDB6E2F-0497-1CD4-8C78-CE8F514A3C96}"/>
              </a:ext>
            </a:extLst>
          </p:cNvPr>
          <p:cNvSpPr txBox="1"/>
          <p:nvPr/>
        </p:nvSpPr>
        <p:spPr>
          <a:xfrm>
            <a:off x="2609071" y="8772643"/>
            <a:ext cx="1229365" cy="400110"/>
          </a:xfrm>
          <a:prstGeom prst="rect">
            <a:avLst/>
          </a:prstGeom>
          <a:noFill/>
        </p:spPr>
        <p:txBody>
          <a:bodyPr wrap="square">
            <a:spAutoFit/>
          </a:bodyPr>
          <a:lstStyle/>
          <a:p>
            <a:r>
              <a:rPr lang="en-US" sz="1000">
                <a:solidFill>
                  <a:srgbClr val="231F20"/>
                </a:solidFill>
                <a:latin typeface="+mj-lt"/>
              </a:rPr>
              <a:t>7/1940-10/1940</a:t>
            </a:r>
          </a:p>
          <a:p>
            <a:r>
              <a:rPr lang="en-US" sz="1000">
                <a:solidFill>
                  <a:srgbClr val="231F20"/>
                </a:solidFill>
                <a:latin typeface="+mj-lt"/>
              </a:rPr>
              <a:t>Battle of Britain</a:t>
            </a:r>
            <a:endParaRPr lang="en-GB" sz="1000">
              <a:latin typeface="+mj-lt"/>
            </a:endParaRPr>
          </a:p>
        </p:txBody>
      </p:sp>
      <p:grpSp>
        <p:nvGrpSpPr>
          <p:cNvPr id="123" name="Group 122">
            <a:extLst>
              <a:ext uri="{FF2B5EF4-FFF2-40B4-BE49-F238E27FC236}">
                <a16:creationId xmlns:a16="http://schemas.microsoft.com/office/drawing/2014/main" id="{6DEB7805-A8EB-92DD-A436-4F750E251FC7}"/>
              </a:ext>
            </a:extLst>
          </p:cNvPr>
          <p:cNvGrpSpPr/>
          <p:nvPr/>
        </p:nvGrpSpPr>
        <p:grpSpPr>
          <a:xfrm>
            <a:off x="289444" y="8266448"/>
            <a:ext cx="622572" cy="722184"/>
            <a:chOff x="1571549" y="2979857"/>
            <a:chExt cx="832059" cy="965189"/>
          </a:xfrm>
        </p:grpSpPr>
        <p:sp>
          <p:nvSpPr>
            <p:cNvPr id="124" name="Hexagon 123">
              <a:extLst>
                <a:ext uri="{FF2B5EF4-FFF2-40B4-BE49-F238E27FC236}">
                  <a16:creationId xmlns:a16="http://schemas.microsoft.com/office/drawing/2014/main" id="{996968E7-CC2D-6B42-AF24-404D125A61EC}"/>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5" name="Freeform: Shape 124">
              <a:extLst>
                <a:ext uri="{FF2B5EF4-FFF2-40B4-BE49-F238E27FC236}">
                  <a16:creationId xmlns:a16="http://schemas.microsoft.com/office/drawing/2014/main" id="{31D768D2-48BC-8005-8543-882C24F4CFD0}"/>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grpSp>
        <p:nvGrpSpPr>
          <p:cNvPr id="127" name="Group 126">
            <a:extLst>
              <a:ext uri="{FF2B5EF4-FFF2-40B4-BE49-F238E27FC236}">
                <a16:creationId xmlns:a16="http://schemas.microsoft.com/office/drawing/2014/main" id="{70CDBFE2-DD2E-1EF1-FE82-C45BA6664BC8}"/>
              </a:ext>
            </a:extLst>
          </p:cNvPr>
          <p:cNvGrpSpPr/>
          <p:nvPr/>
        </p:nvGrpSpPr>
        <p:grpSpPr>
          <a:xfrm>
            <a:off x="1859301" y="8265903"/>
            <a:ext cx="622572" cy="722184"/>
            <a:chOff x="1571549" y="2979857"/>
            <a:chExt cx="832059" cy="965189"/>
          </a:xfrm>
        </p:grpSpPr>
        <p:sp>
          <p:nvSpPr>
            <p:cNvPr id="128" name="Hexagon 127">
              <a:extLst>
                <a:ext uri="{FF2B5EF4-FFF2-40B4-BE49-F238E27FC236}">
                  <a16:creationId xmlns:a16="http://schemas.microsoft.com/office/drawing/2014/main" id="{BDC44039-A098-59B0-4C13-737677E8E3BF}"/>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9" name="Freeform: Shape 128">
              <a:extLst>
                <a:ext uri="{FF2B5EF4-FFF2-40B4-BE49-F238E27FC236}">
                  <a16:creationId xmlns:a16="http://schemas.microsoft.com/office/drawing/2014/main" id="{9666A44E-5966-4D23-7A45-54DB06B1EB96}"/>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pic>
        <p:nvPicPr>
          <p:cNvPr id="104" name="Picture 103" descr="Shape&#10;&#10;Description automatically generated with low confidence">
            <a:extLst>
              <a:ext uri="{FF2B5EF4-FFF2-40B4-BE49-F238E27FC236}">
                <a16:creationId xmlns:a16="http://schemas.microsoft.com/office/drawing/2014/main" id="{E7E49C14-D676-7B6C-3F7F-1CC4987A3C8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5400000">
            <a:off x="1911167" y="8381822"/>
            <a:ext cx="504373" cy="504373"/>
          </a:xfrm>
          <a:prstGeom prst="rect">
            <a:avLst/>
          </a:prstGeom>
        </p:spPr>
      </p:pic>
      <p:sp>
        <p:nvSpPr>
          <p:cNvPr id="130" name="TextBox 129">
            <a:extLst>
              <a:ext uri="{FF2B5EF4-FFF2-40B4-BE49-F238E27FC236}">
                <a16:creationId xmlns:a16="http://schemas.microsoft.com/office/drawing/2014/main" id="{445909E3-D64A-81EA-59D4-B3C16584D899}"/>
              </a:ext>
            </a:extLst>
          </p:cNvPr>
          <p:cNvSpPr txBox="1"/>
          <p:nvPr/>
        </p:nvSpPr>
        <p:spPr>
          <a:xfrm>
            <a:off x="4522655" y="8764882"/>
            <a:ext cx="1229365" cy="400110"/>
          </a:xfrm>
          <a:prstGeom prst="rect">
            <a:avLst/>
          </a:prstGeom>
          <a:noFill/>
        </p:spPr>
        <p:txBody>
          <a:bodyPr wrap="square">
            <a:spAutoFit/>
          </a:bodyPr>
          <a:lstStyle/>
          <a:p>
            <a:r>
              <a:rPr lang="en-US" sz="1000">
                <a:solidFill>
                  <a:srgbClr val="231F20"/>
                </a:solidFill>
                <a:latin typeface="+mj-lt"/>
              </a:rPr>
              <a:t>7/12/1941 Attack on Pearl Harbor</a:t>
            </a:r>
            <a:endParaRPr lang="en-GB" sz="1000">
              <a:latin typeface="+mj-lt"/>
            </a:endParaRPr>
          </a:p>
        </p:txBody>
      </p:sp>
      <p:grpSp>
        <p:nvGrpSpPr>
          <p:cNvPr id="131" name="Group 130">
            <a:extLst>
              <a:ext uri="{FF2B5EF4-FFF2-40B4-BE49-F238E27FC236}">
                <a16:creationId xmlns:a16="http://schemas.microsoft.com/office/drawing/2014/main" id="{64F18CEB-F1E3-95B0-F571-ADC64961DDB6}"/>
              </a:ext>
            </a:extLst>
          </p:cNvPr>
          <p:cNvGrpSpPr/>
          <p:nvPr/>
        </p:nvGrpSpPr>
        <p:grpSpPr>
          <a:xfrm>
            <a:off x="3961201" y="8265903"/>
            <a:ext cx="622572" cy="722184"/>
            <a:chOff x="1571549" y="2979857"/>
            <a:chExt cx="832059" cy="965189"/>
          </a:xfrm>
        </p:grpSpPr>
        <p:sp>
          <p:nvSpPr>
            <p:cNvPr id="132" name="Hexagon 131">
              <a:extLst>
                <a:ext uri="{FF2B5EF4-FFF2-40B4-BE49-F238E27FC236}">
                  <a16:creationId xmlns:a16="http://schemas.microsoft.com/office/drawing/2014/main" id="{3B29A17C-B85B-B87E-CA47-517F110C1E44}"/>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3" name="Freeform: Shape 132">
              <a:extLst>
                <a:ext uri="{FF2B5EF4-FFF2-40B4-BE49-F238E27FC236}">
                  <a16:creationId xmlns:a16="http://schemas.microsoft.com/office/drawing/2014/main" id="{0619607C-F9E1-A503-89D2-EABAC7B741CC}"/>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grpSp>
        <p:nvGrpSpPr>
          <p:cNvPr id="134" name="Group 133">
            <a:extLst>
              <a:ext uri="{FF2B5EF4-FFF2-40B4-BE49-F238E27FC236}">
                <a16:creationId xmlns:a16="http://schemas.microsoft.com/office/drawing/2014/main" id="{ED8791BC-779E-CFDB-0CFC-6D7D67EA3E80}"/>
              </a:ext>
            </a:extLst>
          </p:cNvPr>
          <p:cNvGrpSpPr/>
          <p:nvPr/>
        </p:nvGrpSpPr>
        <p:grpSpPr>
          <a:xfrm>
            <a:off x="7693261" y="8265903"/>
            <a:ext cx="622572" cy="722184"/>
            <a:chOff x="1571549" y="2979857"/>
            <a:chExt cx="832059" cy="965189"/>
          </a:xfrm>
        </p:grpSpPr>
        <p:sp>
          <p:nvSpPr>
            <p:cNvPr id="135" name="Hexagon 134">
              <a:extLst>
                <a:ext uri="{FF2B5EF4-FFF2-40B4-BE49-F238E27FC236}">
                  <a16:creationId xmlns:a16="http://schemas.microsoft.com/office/drawing/2014/main" id="{07074FCF-1327-29DD-D0B1-18D0C41F0B3C}"/>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6" name="Freeform: Shape 135">
              <a:extLst>
                <a:ext uri="{FF2B5EF4-FFF2-40B4-BE49-F238E27FC236}">
                  <a16:creationId xmlns:a16="http://schemas.microsoft.com/office/drawing/2014/main" id="{4D8FD403-1102-1CE9-383E-68710E1C5339}"/>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grpSp>
        <p:nvGrpSpPr>
          <p:cNvPr id="137" name="Group 136">
            <a:extLst>
              <a:ext uri="{FF2B5EF4-FFF2-40B4-BE49-F238E27FC236}">
                <a16:creationId xmlns:a16="http://schemas.microsoft.com/office/drawing/2014/main" id="{7B34E8CF-8EA4-D74B-A956-0A8F52967F96}"/>
              </a:ext>
            </a:extLst>
          </p:cNvPr>
          <p:cNvGrpSpPr/>
          <p:nvPr/>
        </p:nvGrpSpPr>
        <p:grpSpPr>
          <a:xfrm>
            <a:off x="9145053" y="8260691"/>
            <a:ext cx="622572" cy="722184"/>
            <a:chOff x="1571549" y="2979857"/>
            <a:chExt cx="832059" cy="965189"/>
          </a:xfrm>
        </p:grpSpPr>
        <p:sp>
          <p:nvSpPr>
            <p:cNvPr id="138" name="Hexagon 137">
              <a:extLst>
                <a:ext uri="{FF2B5EF4-FFF2-40B4-BE49-F238E27FC236}">
                  <a16:creationId xmlns:a16="http://schemas.microsoft.com/office/drawing/2014/main" id="{99FEF17B-F269-93A1-5730-2F53336F6717}"/>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9" name="Freeform: Shape 138">
              <a:extLst>
                <a:ext uri="{FF2B5EF4-FFF2-40B4-BE49-F238E27FC236}">
                  <a16:creationId xmlns:a16="http://schemas.microsoft.com/office/drawing/2014/main" id="{76393375-AF1B-C270-C5AE-5962FAEC8915}"/>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sp>
        <p:nvSpPr>
          <p:cNvPr id="140" name="TextBox 139">
            <a:extLst>
              <a:ext uri="{FF2B5EF4-FFF2-40B4-BE49-F238E27FC236}">
                <a16:creationId xmlns:a16="http://schemas.microsoft.com/office/drawing/2014/main" id="{CF3E7975-A32C-45A3-5E3A-020A6FBD91E4}"/>
              </a:ext>
            </a:extLst>
          </p:cNvPr>
          <p:cNvSpPr txBox="1"/>
          <p:nvPr/>
        </p:nvSpPr>
        <p:spPr>
          <a:xfrm>
            <a:off x="9722865" y="8757121"/>
            <a:ext cx="1668461" cy="430887"/>
          </a:xfrm>
          <a:prstGeom prst="rect">
            <a:avLst/>
          </a:prstGeom>
          <a:noFill/>
        </p:spPr>
        <p:txBody>
          <a:bodyPr wrap="square">
            <a:spAutoFit/>
          </a:bodyPr>
          <a:lstStyle/>
          <a:p>
            <a:r>
              <a:rPr lang="en-US" sz="1050">
                <a:solidFill>
                  <a:srgbClr val="231F20"/>
                </a:solidFill>
                <a:latin typeface="+mj-lt"/>
              </a:rPr>
              <a:t>8/5/1945</a:t>
            </a:r>
          </a:p>
          <a:p>
            <a:r>
              <a:rPr lang="en-US" sz="1050">
                <a:solidFill>
                  <a:srgbClr val="231F20"/>
                </a:solidFill>
                <a:latin typeface="+mj-lt"/>
              </a:rPr>
              <a:t>VE </a:t>
            </a:r>
            <a:r>
              <a:rPr lang="en-US" sz="1000">
                <a:solidFill>
                  <a:srgbClr val="231F20"/>
                </a:solidFill>
                <a:latin typeface="+mj-lt"/>
              </a:rPr>
              <a:t>Day</a:t>
            </a:r>
            <a:endParaRPr lang="en-GB" sz="1050">
              <a:latin typeface="+mj-lt"/>
            </a:endParaRPr>
          </a:p>
        </p:txBody>
      </p:sp>
      <p:grpSp>
        <p:nvGrpSpPr>
          <p:cNvPr id="142" name="Group 141">
            <a:extLst>
              <a:ext uri="{FF2B5EF4-FFF2-40B4-BE49-F238E27FC236}">
                <a16:creationId xmlns:a16="http://schemas.microsoft.com/office/drawing/2014/main" id="{1C70FF04-CD97-4F50-A498-774987C34396}"/>
              </a:ext>
            </a:extLst>
          </p:cNvPr>
          <p:cNvGrpSpPr/>
          <p:nvPr/>
        </p:nvGrpSpPr>
        <p:grpSpPr>
          <a:xfrm>
            <a:off x="227256" y="7514547"/>
            <a:ext cx="622572" cy="722184"/>
            <a:chOff x="1571549" y="2979857"/>
            <a:chExt cx="832059" cy="965189"/>
          </a:xfrm>
        </p:grpSpPr>
        <p:sp>
          <p:nvSpPr>
            <p:cNvPr id="143" name="Hexagon 142">
              <a:extLst>
                <a:ext uri="{FF2B5EF4-FFF2-40B4-BE49-F238E27FC236}">
                  <a16:creationId xmlns:a16="http://schemas.microsoft.com/office/drawing/2014/main" id="{9BB337CC-69FB-4172-0E7A-2CB33BFAF378}"/>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4" name="Freeform: Shape 143">
              <a:extLst>
                <a:ext uri="{FF2B5EF4-FFF2-40B4-BE49-F238E27FC236}">
                  <a16:creationId xmlns:a16="http://schemas.microsoft.com/office/drawing/2014/main" id="{70D78BA8-1013-ABD5-06D8-6DD4163F08F1}"/>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sp>
        <p:nvSpPr>
          <p:cNvPr id="145" name="TextBox 144">
            <a:extLst>
              <a:ext uri="{FF2B5EF4-FFF2-40B4-BE49-F238E27FC236}">
                <a16:creationId xmlns:a16="http://schemas.microsoft.com/office/drawing/2014/main" id="{F8D14655-6BC7-8E7E-F580-5A9B90DAC8E2}"/>
              </a:ext>
            </a:extLst>
          </p:cNvPr>
          <p:cNvSpPr txBox="1"/>
          <p:nvPr/>
        </p:nvSpPr>
        <p:spPr>
          <a:xfrm>
            <a:off x="798304" y="7533541"/>
            <a:ext cx="1207541" cy="400110"/>
          </a:xfrm>
          <a:prstGeom prst="rect">
            <a:avLst/>
          </a:prstGeom>
          <a:noFill/>
        </p:spPr>
        <p:txBody>
          <a:bodyPr wrap="square">
            <a:spAutoFit/>
          </a:bodyPr>
          <a:lstStyle/>
          <a:p>
            <a:r>
              <a:rPr lang="en-US" sz="1000">
                <a:solidFill>
                  <a:srgbClr val="231F20"/>
                </a:solidFill>
                <a:latin typeface="+mj-lt"/>
              </a:rPr>
              <a:t>1/9/1939 Germany</a:t>
            </a:r>
            <a:br>
              <a:rPr lang="en-US" sz="1000">
                <a:solidFill>
                  <a:srgbClr val="231F20"/>
                </a:solidFill>
                <a:latin typeface="+mj-lt"/>
              </a:rPr>
            </a:br>
            <a:r>
              <a:rPr lang="en-US" sz="1000">
                <a:solidFill>
                  <a:srgbClr val="231F20"/>
                </a:solidFill>
                <a:latin typeface="+mj-lt"/>
              </a:rPr>
              <a:t> invades Poland</a:t>
            </a:r>
            <a:endParaRPr lang="en-GB" sz="1000">
              <a:latin typeface="+mj-lt"/>
            </a:endParaRPr>
          </a:p>
        </p:txBody>
      </p:sp>
      <p:pic>
        <p:nvPicPr>
          <p:cNvPr id="17" name="Picture 16" descr="Shape&#10;&#10;Description automatically generated with low confidence">
            <a:extLst>
              <a:ext uri="{FF2B5EF4-FFF2-40B4-BE49-F238E27FC236}">
                <a16:creationId xmlns:a16="http://schemas.microsoft.com/office/drawing/2014/main" id="{6F35C185-DF85-1B4A-4477-1EFEB86D847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7757" y="7626252"/>
            <a:ext cx="495832" cy="495832"/>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D132277A-A1B8-BA69-EFA0-F77733F731F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5976" y="8352911"/>
            <a:ext cx="508445" cy="508445"/>
          </a:xfrm>
          <a:prstGeom prst="rect">
            <a:avLst/>
          </a:prstGeom>
        </p:spPr>
      </p:pic>
      <p:pic>
        <p:nvPicPr>
          <p:cNvPr id="21" name="Picture 20" descr="Shape&#10;&#10;Description automatically generated with low confidence">
            <a:extLst>
              <a:ext uri="{FF2B5EF4-FFF2-40B4-BE49-F238E27FC236}">
                <a16:creationId xmlns:a16="http://schemas.microsoft.com/office/drawing/2014/main" id="{6EEA467B-7B1F-4881-7CC3-3FF55B4EB2C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61968" y="8414382"/>
            <a:ext cx="426969" cy="426969"/>
          </a:xfrm>
          <a:prstGeom prst="rect">
            <a:avLst/>
          </a:prstGeom>
        </p:spPr>
      </p:pic>
      <p:grpSp>
        <p:nvGrpSpPr>
          <p:cNvPr id="157" name="Group 156">
            <a:extLst>
              <a:ext uri="{FF2B5EF4-FFF2-40B4-BE49-F238E27FC236}">
                <a16:creationId xmlns:a16="http://schemas.microsoft.com/office/drawing/2014/main" id="{D1E47BED-D0B0-357F-0879-9DB928E3D1FE}"/>
              </a:ext>
            </a:extLst>
          </p:cNvPr>
          <p:cNvGrpSpPr/>
          <p:nvPr/>
        </p:nvGrpSpPr>
        <p:grpSpPr>
          <a:xfrm>
            <a:off x="8648678" y="7513522"/>
            <a:ext cx="622572" cy="722184"/>
            <a:chOff x="1571549" y="2979857"/>
            <a:chExt cx="832059" cy="965189"/>
          </a:xfrm>
        </p:grpSpPr>
        <p:sp>
          <p:nvSpPr>
            <p:cNvPr id="191" name="Hexagon 190">
              <a:extLst>
                <a:ext uri="{FF2B5EF4-FFF2-40B4-BE49-F238E27FC236}">
                  <a16:creationId xmlns:a16="http://schemas.microsoft.com/office/drawing/2014/main" id="{9ABB5C76-052C-EA4A-FF84-4FAC298D0812}"/>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1" name="Freeform: Shape 200">
              <a:extLst>
                <a:ext uri="{FF2B5EF4-FFF2-40B4-BE49-F238E27FC236}">
                  <a16:creationId xmlns:a16="http://schemas.microsoft.com/office/drawing/2014/main" id="{E1BA8BD8-3928-FAD3-A780-3F5A0EEDF823}"/>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sp>
        <p:nvSpPr>
          <p:cNvPr id="203" name="TextBox 202">
            <a:extLst>
              <a:ext uri="{FF2B5EF4-FFF2-40B4-BE49-F238E27FC236}">
                <a16:creationId xmlns:a16="http://schemas.microsoft.com/office/drawing/2014/main" id="{F6D59D74-AAB3-A496-C3E0-1A4BE7302672}"/>
              </a:ext>
            </a:extLst>
          </p:cNvPr>
          <p:cNvSpPr txBox="1"/>
          <p:nvPr/>
        </p:nvSpPr>
        <p:spPr>
          <a:xfrm>
            <a:off x="9261918" y="7492340"/>
            <a:ext cx="1668461" cy="430887"/>
          </a:xfrm>
          <a:prstGeom prst="rect">
            <a:avLst/>
          </a:prstGeom>
          <a:noFill/>
        </p:spPr>
        <p:txBody>
          <a:bodyPr wrap="square">
            <a:spAutoFit/>
          </a:bodyPr>
          <a:lstStyle/>
          <a:p>
            <a:r>
              <a:rPr lang="en-US" sz="1050">
                <a:solidFill>
                  <a:srgbClr val="231F20"/>
                </a:solidFill>
                <a:latin typeface="+mj-lt"/>
              </a:rPr>
              <a:t>27/1/1945</a:t>
            </a:r>
          </a:p>
          <a:p>
            <a:r>
              <a:rPr lang="en-US" sz="1000">
                <a:solidFill>
                  <a:srgbClr val="231F20"/>
                </a:solidFill>
                <a:latin typeface="+mj-lt"/>
              </a:rPr>
              <a:t>Auschwitz</a:t>
            </a:r>
            <a:r>
              <a:rPr lang="en-US" sz="1050">
                <a:solidFill>
                  <a:srgbClr val="231F20"/>
                </a:solidFill>
                <a:latin typeface="+mj-lt"/>
              </a:rPr>
              <a:t> liberated</a:t>
            </a:r>
            <a:endParaRPr lang="en-GB" sz="1050">
              <a:latin typeface="+mj-lt"/>
            </a:endParaRPr>
          </a:p>
        </p:txBody>
      </p:sp>
      <p:pic>
        <p:nvPicPr>
          <p:cNvPr id="24" name="Picture 23" descr="Shape&#10;&#10;Description automatically generated with low confidence">
            <a:extLst>
              <a:ext uri="{FF2B5EF4-FFF2-40B4-BE49-F238E27FC236}">
                <a16:creationId xmlns:a16="http://schemas.microsoft.com/office/drawing/2014/main" id="{2C928378-49B8-CBCE-CEFC-0D44D6DD9B0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623099" y="7510485"/>
            <a:ext cx="674882" cy="674882"/>
          </a:xfrm>
          <a:prstGeom prst="rect">
            <a:avLst/>
          </a:prstGeom>
        </p:spPr>
      </p:pic>
      <p:pic>
        <p:nvPicPr>
          <p:cNvPr id="26" name="Picture 25" descr="Shape&#10;&#10;Description automatically generated with low confidence">
            <a:extLst>
              <a:ext uri="{FF2B5EF4-FFF2-40B4-BE49-F238E27FC236}">
                <a16:creationId xmlns:a16="http://schemas.microsoft.com/office/drawing/2014/main" id="{DB0DEEED-F305-624A-9DB0-127B8917DDA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158140" y="8310749"/>
            <a:ext cx="620888" cy="620888"/>
          </a:xfrm>
          <a:prstGeom prst="rect">
            <a:avLst/>
          </a:prstGeom>
        </p:spPr>
      </p:pic>
      <p:pic>
        <p:nvPicPr>
          <p:cNvPr id="28" name="Picture 27" descr="A black rectangle with a black background&#10;&#10;Description automatically generated with low confidence">
            <a:extLst>
              <a:ext uri="{FF2B5EF4-FFF2-40B4-BE49-F238E27FC236}">
                <a16:creationId xmlns:a16="http://schemas.microsoft.com/office/drawing/2014/main" id="{04CE651A-E0F2-C697-0C7E-D48F1EE6E3FA}"/>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519241" y="8169384"/>
            <a:ext cx="950138" cy="950138"/>
          </a:xfrm>
          <a:prstGeom prst="rect">
            <a:avLst/>
          </a:prstGeom>
        </p:spPr>
      </p:pic>
      <p:grpSp>
        <p:nvGrpSpPr>
          <p:cNvPr id="205" name="Group 204">
            <a:extLst>
              <a:ext uri="{FF2B5EF4-FFF2-40B4-BE49-F238E27FC236}">
                <a16:creationId xmlns:a16="http://schemas.microsoft.com/office/drawing/2014/main" id="{D4143C87-F659-E52A-12C1-03910A814FAB}"/>
              </a:ext>
            </a:extLst>
          </p:cNvPr>
          <p:cNvGrpSpPr/>
          <p:nvPr/>
        </p:nvGrpSpPr>
        <p:grpSpPr>
          <a:xfrm>
            <a:off x="2152092" y="7736273"/>
            <a:ext cx="622572" cy="722184"/>
            <a:chOff x="1571549" y="2979857"/>
            <a:chExt cx="832059" cy="965189"/>
          </a:xfrm>
        </p:grpSpPr>
        <p:sp>
          <p:nvSpPr>
            <p:cNvPr id="206" name="Hexagon 205">
              <a:extLst>
                <a:ext uri="{FF2B5EF4-FFF2-40B4-BE49-F238E27FC236}">
                  <a16:creationId xmlns:a16="http://schemas.microsoft.com/office/drawing/2014/main" id="{CCCC9EC6-C60B-19D0-DAB1-1BD3749E9736}"/>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8" name="Freeform: Shape 207">
              <a:extLst>
                <a:ext uri="{FF2B5EF4-FFF2-40B4-BE49-F238E27FC236}">
                  <a16:creationId xmlns:a16="http://schemas.microsoft.com/office/drawing/2014/main" id="{F0EC7869-ECBA-53F1-C0D8-1939A0780916}"/>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pic>
        <p:nvPicPr>
          <p:cNvPr id="32" name="Picture 31" descr="Shape&#10;&#10;Description automatically generated with low confidence">
            <a:extLst>
              <a:ext uri="{FF2B5EF4-FFF2-40B4-BE49-F238E27FC236}">
                <a16:creationId xmlns:a16="http://schemas.microsoft.com/office/drawing/2014/main" id="{B704C6C6-7FB8-8FDA-BB66-B82B6113B31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2105621" y="7766725"/>
            <a:ext cx="660250" cy="660250"/>
          </a:xfrm>
          <a:prstGeom prst="rect">
            <a:avLst/>
          </a:prstGeom>
        </p:spPr>
      </p:pic>
    </p:spTree>
    <p:extLst>
      <p:ext uri="{BB962C8B-B14F-4D97-AF65-F5344CB8AC3E}">
        <p14:creationId xmlns:p14="http://schemas.microsoft.com/office/powerpoint/2010/main" val="1309742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ctangle 672">
            <a:extLst>
              <a:ext uri="{FF2B5EF4-FFF2-40B4-BE49-F238E27FC236}">
                <a16:creationId xmlns:a16="http://schemas.microsoft.com/office/drawing/2014/main" id="{E5448EC4-0D6D-4183-B318-B4315B62DFFB}"/>
              </a:ext>
            </a:extLst>
          </p:cNvPr>
          <p:cNvSpPr/>
          <p:nvPr/>
        </p:nvSpPr>
        <p:spPr>
          <a:xfrm>
            <a:off x="4343478" y="2379750"/>
            <a:ext cx="8427838" cy="22762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grpSp>
        <p:nvGrpSpPr>
          <p:cNvPr id="190" name="Group 189">
            <a:extLst>
              <a:ext uri="{FF2B5EF4-FFF2-40B4-BE49-F238E27FC236}">
                <a16:creationId xmlns:a16="http://schemas.microsoft.com/office/drawing/2014/main" id="{F3A9CDB6-0C19-4BD4-A189-242647938EF1}"/>
              </a:ext>
            </a:extLst>
          </p:cNvPr>
          <p:cNvGrpSpPr/>
          <p:nvPr/>
        </p:nvGrpSpPr>
        <p:grpSpPr>
          <a:xfrm>
            <a:off x="4363336" y="-1314"/>
            <a:ext cx="1047749" cy="1215388"/>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sp>
        <p:nvSpPr>
          <p:cNvPr id="567" name="TextBox 566">
            <a:extLst>
              <a:ext uri="{FF2B5EF4-FFF2-40B4-BE49-F238E27FC236}">
                <a16:creationId xmlns:a16="http://schemas.microsoft.com/office/drawing/2014/main" id="{49019A46-F5A5-4105-8C22-25999B51F0F4}"/>
              </a:ext>
            </a:extLst>
          </p:cNvPr>
          <p:cNvSpPr txBox="1"/>
          <p:nvPr/>
        </p:nvSpPr>
        <p:spPr>
          <a:xfrm>
            <a:off x="5456799" y="74842"/>
            <a:ext cx="7314517" cy="597087"/>
          </a:xfrm>
          <a:prstGeom prst="rect">
            <a:avLst/>
          </a:prstGeom>
          <a:noFill/>
        </p:spPr>
        <p:txBody>
          <a:bodyPr wrap="square" rtlCol="0">
            <a:spAutoFit/>
          </a:bodyPr>
          <a:lstStyle/>
          <a:p>
            <a:pPr>
              <a:lnSpc>
                <a:spcPct val="80000"/>
              </a:lnSpc>
            </a:pPr>
            <a:r>
              <a:rPr lang="en-US" sz="4000" b="1"/>
              <a:t>How did </a:t>
            </a:r>
            <a:r>
              <a:rPr lang="en-GB" sz="4000" b="1"/>
              <a:t>WWII impact children?</a:t>
            </a:r>
            <a:endParaRPr lang="en-GB" sz="400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080919" cy="1384995"/>
          </a:xfrm>
          <a:prstGeom prst="rect">
            <a:avLst/>
          </a:prstGeom>
          <a:noFill/>
        </p:spPr>
        <p:txBody>
          <a:bodyPr wrap="square" rtlCol="0">
            <a:spAutoFit/>
          </a:bodyPr>
          <a:lstStyle/>
          <a:p>
            <a:pPr marL="171450" indent="-171450">
              <a:buFont typeface="Arial" panose="020B0604020202020204" pitchFamily="34" charset="0"/>
              <a:buChar char="•"/>
            </a:pPr>
            <a:r>
              <a:rPr lang="en-US" sz="1200"/>
              <a:t>Why did children become evacuees? (The Blitz)</a:t>
            </a:r>
          </a:p>
          <a:p>
            <a:pPr marL="171450" indent="-171450">
              <a:buFont typeface="Arial" panose="020B0604020202020204" pitchFamily="34" charset="0"/>
              <a:buChar char="•"/>
            </a:pPr>
            <a:r>
              <a:rPr lang="en-US" sz="1200"/>
              <a:t>What was it like to be an evacuee?</a:t>
            </a:r>
          </a:p>
          <a:p>
            <a:pPr marL="171450" indent="-171450">
              <a:buFont typeface="Arial" panose="020B0604020202020204" pitchFamily="34" charset="0"/>
              <a:buChar char="•"/>
            </a:pPr>
            <a:r>
              <a:rPr lang="en-US" sz="1200"/>
              <a:t>How was propaganda used during the war?</a:t>
            </a:r>
          </a:p>
          <a:p>
            <a:pPr marL="171450" indent="-171450">
              <a:buFont typeface="Arial" panose="020B0604020202020204" pitchFamily="34" charset="0"/>
              <a:buChar char="•"/>
            </a:pPr>
            <a:r>
              <a:rPr lang="en-US" sz="1200"/>
              <a:t>Why might a child ‘Dig for Victory’?</a:t>
            </a:r>
          </a:p>
          <a:p>
            <a:pPr marL="171450" indent="-171450">
              <a:buFont typeface="Arial" panose="020B0604020202020204" pitchFamily="34" charset="0"/>
              <a:buChar char="•"/>
            </a:pPr>
            <a:r>
              <a:rPr lang="en-US" sz="1200"/>
              <a:t>How do the experiences of Jewish children in the war compare to the evacuees?</a:t>
            </a:r>
          </a:p>
          <a:p>
            <a:pPr marL="171450" indent="-171450">
              <a:buFont typeface="Arial" panose="020B0604020202020204" pitchFamily="34" charset="0"/>
              <a:buChar char="•"/>
            </a:pPr>
            <a:r>
              <a:rPr lang="en-US" sz="1200"/>
              <a:t>What happened to children at the end of the war?</a:t>
            </a:r>
          </a:p>
        </p:txBody>
      </p:sp>
      <p:sp>
        <p:nvSpPr>
          <p:cNvPr id="647" name="TextBox 646">
            <a:extLst>
              <a:ext uri="{FF2B5EF4-FFF2-40B4-BE49-F238E27FC236}">
                <a16:creationId xmlns:a16="http://schemas.microsoft.com/office/drawing/2014/main" id="{3567FFCB-F7AD-495C-BDA2-C4A109E4A211}"/>
              </a:ext>
            </a:extLst>
          </p:cNvPr>
          <p:cNvSpPr txBox="1"/>
          <p:nvPr/>
        </p:nvSpPr>
        <p:spPr>
          <a:xfrm>
            <a:off x="4346529" y="2579243"/>
            <a:ext cx="8245700" cy="2123658"/>
          </a:xfrm>
          <a:prstGeom prst="rect">
            <a:avLst/>
          </a:prstGeom>
          <a:noFill/>
        </p:spPr>
        <p:txBody>
          <a:bodyPr wrap="square" rtlCol="0">
            <a:spAutoFit/>
          </a:bodyPr>
          <a:lstStyle/>
          <a:p>
            <a:pPr marL="171450" indent="-171450">
              <a:buFont typeface="Arial" panose="020B0604020202020204" pitchFamily="34" charset="0"/>
              <a:buChar char="•"/>
            </a:pPr>
            <a:r>
              <a:rPr lang="en-US" sz="1200" dirty="0"/>
              <a:t>The blitz was a bombing campaign by the Luftwaffe and took place during 9/40 to 5/41. Because of this children were evacuated (include a first-person narrative from a local child who experienced an air raid) </a:t>
            </a:r>
          </a:p>
          <a:p>
            <a:pPr marL="171450" indent="-171450">
              <a:buFont typeface="Arial" panose="020B0604020202020204" pitchFamily="34" charset="0"/>
              <a:buChar char="•"/>
            </a:pPr>
            <a:r>
              <a:rPr lang="en-US" sz="1200" dirty="0"/>
              <a:t>Over 3.5 million children (along with teachers, helpers, mothers with very young children, pregnant women and people with disabilities) were evacuated from the cities to countryside where it was believed they would safer. (Look at first hand experiences from children who were evacuees from/to the local area)</a:t>
            </a:r>
          </a:p>
          <a:p>
            <a:pPr marL="171450" indent="-171450">
              <a:buFont typeface="Arial" panose="020B0604020202020204" pitchFamily="34" charset="0"/>
              <a:buChar char="•"/>
            </a:pPr>
            <a:r>
              <a:rPr lang="en-US" sz="1200" dirty="0"/>
              <a:t>Propaganda posters were used to spread information </a:t>
            </a:r>
          </a:p>
          <a:p>
            <a:pPr marL="171450" indent="-171450">
              <a:buFont typeface="Arial" panose="020B0604020202020204" pitchFamily="34" charset="0"/>
              <a:buChar char="•"/>
            </a:pPr>
            <a:r>
              <a:rPr lang="en-US" sz="1200" dirty="0"/>
              <a:t>Children understand the need for rationing during the war and how the ‘Dig for Victory’ campaign was </a:t>
            </a:r>
            <a:br>
              <a:rPr lang="en-US" sz="1200" dirty="0"/>
            </a:br>
            <a:r>
              <a:rPr lang="en-US" sz="1200" dirty="0"/>
              <a:t>key for supplementing produce available with vouchers.</a:t>
            </a:r>
          </a:p>
          <a:p>
            <a:pPr marL="171450" indent="-171450">
              <a:buFont typeface="Arial" panose="020B0604020202020204" pitchFamily="34" charset="0"/>
              <a:buChar char="•"/>
            </a:pPr>
            <a:r>
              <a:rPr lang="en-US" sz="1200" dirty="0"/>
              <a:t>Compare local children’s experiences to those of a Mala </a:t>
            </a:r>
            <a:r>
              <a:rPr lang="en-US" sz="1200" dirty="0" err="1"/>
              <a:t>Tribich</a:t>
            </a:r>
            <a:r>
              <a:rPr lang="en-US" sz="1200" dirty="0"/>
              <a:t> who experienced </a:t>
            </a:r>
            <a:br>
              <a:rPr lang="en-US" sz="1200" dirty="0"/>
            </a:br>
            <a:r>
              <a:rPr lang="en-US" sz="1200" dirty="0"/>
              <a:t>Kristallnacht and the Kindertransport. </a:t>
            </a:r>
          </a:p>
          <a:p>
            <a:pPr marL="171450" indent="-171450">
              <a:buFont typeface="Arial" panose="020B0604020202020204" pitchFamily="34" charset="0"/>
              <a:buChar char="•"/>
            </a:pPr>
            <a:r>
              <a:rPr lang="en-US" sz="1200" dirty="0"/>
              <a:t>After the war new towns (including </a:t>
            </a:r>
            <a:r>
              <a:rPr lang="en-US" sz="1200" dirty="0" err="1"/>
              <a:t>Wewlyn</a:t>
            </a:r>
            <a:r>
              <a:rPr lang="en-US" sz="1200" dirty="0"/>
              <a:t> Garden City) were built</a:t>
            </a:r>
            <a:endParaRPr lang="en-GB" sz="1200" dirty="0"/>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892552"/>
          </a:xfrm>
          <a:prstGeom prst="rect">
            <a:avLst/>
          </a:prstGeom>
          <a:noFill/>
        </p:spPr>
        <p:txBody>
          <a:bodyPr wrap="square" rtlCol="0">
            <a:spAutoFit/>
          </a:bodyPr>
          <a:lstStyle/>
          <a:p>
            <a:r>
              <a:rPr lang="en-GB" sz="1600" b="1"/>
              <a:t>Key vocabulary: </a:t>
            </a:r>
          </a:p>
          <a:p>
            <a:r>
              <a:rPr lang="en-GB" sz="1200">
                <a:latin typeface="Calibri" panose="020F0502020204030204" pitchFamily="34" charset="0"/>
                <a:cs typeface="Times New Roman" panose="02020603050405020304" pitchFamily="18" charset="0"/>
              </a:rPr>
              <a:t>Air raid, allotment, blackout, coupons, gas mask, host family, Jerry, shillings, siren, shelter, telegram, warden, Evacuees, evacuation, blitz, rationing, ration book, propaganda </a:t>
            </a:r>
            <a:endParaRPr lang="en-GB" sz="1200"/>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244140"/>
          </a:xfrm>
          <a:prstGeom prst="rect">
            <a:avLst/>
          </a:prstGeom>
          <a:noFill/>
        </p:spPr>
        <p:txBody>
          <a:bodyPr wrap="square" rtlCol="0">
            <a:spAutoFit/>
          </a:bodyPr>
          <a:lstStyle/>
          <a:p>
            <a:endParaRPr lang="en-GB" sz="1600" b="1"/>
          </a:p>
          <a:p>
            <a:pPr marL="171450" indent="-171450">
              <a:lnSpc>
                <a:spcPct val="150000"/>
              </a:lnSpc>
              <a:buFont typeface="Arial" panose="020B0604020202020204" pitchFamily="34" charset="0"/>
              <a:buChar char="•"/>
            </a:pPr>
            <a:r>
              <a:rPr lang="en-US" sz="1400"/>
              <a:t>Evacuation </a:t>
            </a:r>
          </a:p>
          <a:p>
            <a:pPr marL="171450" indent="-171450">
              <a:lnSpc>
                <a:spcPct val="150000"/>
              </a:lnSpc>
              <a:buFont typeface="Arial" panose="020B0604020202020204" pitchFamily="34" charset="0"/>
              <a:buChar char="•"/>
            </a:pPr>
            <a:r>
              <a:rPr lang="en-US" sz="1400"/>
              <a:t>WW2 with a focus on the Blitz</a:t>
            </a:r>
          </a:p>
          <a:p>
            <a:pPr marL="171450" indent="-171450">
              <a:lnSpc>
                <a:spcPct val="150000"/>
              </a:lnSpc>
              <a:buFont typeface="Arial" panose="020B0604020202020204" pitchFamily="34" charset="0"/>
              <a:buChar char="•"/>
            </a:pPr>
            <a:endParaRPr lang="en-US" sz="1400"/>
          </a:p>
          <a:p>
            <a:pPr marL="171450" indent="-171450">
              <a:lnSpc>
                <a:spcPct val="150000"/>
              </a:lnSpc>
              <a:buFont typeface="Arial" panose="020B0604020202020204" pitchFamily="34" charset="0"/>
              <a:buChar char="•"/>
            </a:pPr>
            <a:r>
              <a:rPr lang="en-US" sz="1400"/>
              <a:t>The building of new towns / rationing / evacuees</a:t>
            </a:r>
          </a:p>
          <a:p>
            <a:pPr marL="171450" indent="-171450">
              <a:lnSpc>
                <a:spcPct val="150000"/>
              </a:lnSpc>
              <a:buFont typeface="Arial" panose="020B0604020202020204" pitchFamily="34" charset="0"/>
              <a:buChar char="•"/>
            </a:pPr>
            <a:endParaRPr lang="en-US" sz="1400"/>
          </a:p>
          <a:p>
            <a:pPr marL="171450" indent="-171450">
              <a:lnSpc>
                <a:spcPct val="150000"/>
              </a:lnSpc>
              <a:buFont typeface="Arial" panose="020B0604020202020204" pitchFamily="34" charset="0"/>
              <a:buChar char="•"/>
            </a:pPr>
            <a:r>
              <a:rPr lang="en-US" sz="1400"/>
              <a:t>Religious persecution of Jewish people</a:t>
            </a:r>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4759766"/>
            <a:ext cx="6735195" cy="247198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6" y="1609956"/>
            <a:ext cx="8245700" cy="461665"/>
          </a:xfrm>
          <a:prstGeom prst="rect">
            <a:avLst/>
          </a:prstGeom>
          <a:noFill/>
        </p:spPr>
        <p:txBody>
          <a:bodyPr wrap="square" rtlCol="0">
            <a:spAutoFit/>
          </a:bodyPr>
          <a:lstStyle/>
          <a:p>
            <a:r>
              <a:rPr lang="en-US" sz="1200" dirty="0"/>
              <a:t>Children will have studied the events of WWII, including the Battle of Britain, and marked Holocaust Memorial Day. They have looked at the lives of children across various historical periods and cultures, this enquiry provides a chance to contrast these.</a:t>
            </a:r>
            <a:endParaRPr lang="en-GB" sz="1200" dirty="0"/>
          </a:p>
        </p:txBody>
      </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this unit:</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299218" y="4724299"/>
            <a:ext cx="3308619" cy="338554"/>
          </a:xfrm>
          <a:prstGeom prst="rect">
            <a:avLst/>
          </a:prstGeom>
          <a:noFill/>
        </p:spPr>
        <p:txBody>
          <a:bodyPr wrap="square">
            <a:spAutoFit/>
          </a:bodyPr>
          <a:lstStyle/>
          <a:p>
            <a:r>
              <a:rPr lang="en-GB" sz="1600" b="1"/>
              <a:t>Sources (including visits):</a:t>
            </a:r>
          </a:p>
        </p:txBody>
      </p:sp>
      <p:sp>
        <p:nvSpPr>
          <p:cNvPr id="255" name="TextBox 254">
            <a:extLst>
              <a:ext uri="{FF2B5EF4-FFF2-40B4-BE49-F238E27FC236}">
                <a16:creationId xmlns:a16="http://schemas.microsoft.com/office/drawing/2014/main" id="{2F1503EF-6897-46D4-BF9D-D8FCB2041615}"/>
              </a:ext>
            </a:extLst>
          </p:cNvPr>
          <p:cNvSpPr txBox="1"/>
          <p:nvPr/>
        </p:nvSpPr>
        <p:spPr>
          <a:xfrm>
            <a:off x="0" y="7248155"/>
            <a:ext cx="6475862" cy="338554"/>
          </a:xfrm>
          <a:prstGeom prst="rect">
            <a:avLst/>
          </a:prstGeom>
          <a:noFill/>
        </p:spPr>
        <p:txBody>
          <a:bodyPr wrap="square">
            <a:spAutoFit/>
          </a:bodyPr>
          <a:lstStyle/>
          <a:p>
            <a:r>
              <a:rPr lang="en-GB" sz="1600" b="1"/>
              <a:t>Topic Timeline:</a:t>
            </a:r>
          </a:p>
        </p:txBody>
      </p:sp>
      <p:sp>
        <p:nvSpPr>
          <p:cNvPr id="96" name="TextBox 95">
            <a:extLst>
              <a:ext uri="{FF2B5EF4-FFF2-40B4-BE49-F238E27FC236}">
                <a16:creationId xmlns:a16="http://schemas.microsoft.com/office/drawing/2014/main" id="{F6549C6B-6C63-4456-AEDE-9CA26EA8C2D6}"/>
              </a:ext>
            </a:extLst>
          </p:cNvPr>
          <p:cNvSpPr txBox="1"/>
          <p:nvPr/>
        </p:nvSpPr>
        <p:spPr>
          <a:xfrm>
            <a:off x="4380809" y="4770772"/>
            <a:ext cx="5215781" cy="2677656"/>
          </a:xfrm>
          <a:prstGeom prst="rect">
            <a:avLst/>
          </a:prstGeom>
          <a:noFill/>
        </p:spPr>
        <p:txBody>
          <a:bodyPr wrap="square" rtlCol="0">
            <a:spAutoFit/>
          </a:bodyPr>
          <a:lstStyle/>
          <a:p>
            <a:r>
              <a:rPr lang="en-US" sz="1200" dirty="0"/>
              <a:t>X</a:t>
            </a:r>
          </a:p>
          <a:p>
            <a:endParaRPr lang="en-US" sz="1200" dirty="0"/>
          </a:p>
          <a:p>
            <a:r>
              <a:rPr lang="en-US" sz="1200" dirty="0"/>
              <a:t>Make links to English texts such as “Letters from a Lighthouse”</a:t>
            </a:r>
          </a:p>
          <a:p>
            <a:r>
              <a:rPr lang="en-GB" sz="1200" dirty="0">
                <a:hlinkClick r:id="rId10"/>
              </a:rPr>
              <a:t>https://www.britishpathe.com/blog/ww2-key-events/</a:t>
            </a:r>
            <a:r>
              <a:rPr lang="en-US" sz="1200" dirty="0"/>
              <a:t> </a:t>
            </a:r>
          </a:p>
          <a:p>
            <a:r>
              <a:rPr lang="en-US" sz="1200" dirty="0"/>
              <a:t>We have a first-person recount from a local resident who experienced the blitz and evacuation first hand.</a:t>
            </a:r>
          </a:p>
          <a:p>
            <a:r>
              <a:rPr lang="en-US" sz="1200" dirty="0">
                <a:hlinkClick r:id="rId11"/>
              </a:rPr>
              <a:t>https://youtu.be/INFP-VLYoG4</a:t>
            </a:r>
            <a:r>
              <a:rPr lang="en-US" sz="1200" dirty="0"/>
              <a:t> (Mala </a:t>
            </a:r>
            <a:r>
              <a:rPr lang="en-US" sz="1200" dirty="0" err="1"/>
              <a:t>Tribich</a:t>
            </a:r>
            <a:r>
              <a:rPr lang="en-US" sz="1200" dirty="0"/>
              <a:t> &amp; Tom Palmer)</a:t>
            </a:r>
          </a:p>
          <a:p>
            <a:r>
              <a:rPr lang="en-US" sz="1200" dirty="0">
                <a:hlinkClick r:id="rId12"/>
              </a:rPr>
              <a:t>https://literacytrust.org.uk/resources/holocaust-memorial-day-2021/</a:t>
            </a:r>
            <a:r>
              <a:rPr lang="en-US" sz="1200" dirty="0"/>
              <a:t> </a:t>
            </a:r>
          </a:p>
          <a:p>
            <a:r>
              <a:rPr lang="en-US" sz="1200" dirty="0">
                <a:hlinkClick r:id="rId13"/>
              </a:rPr>
              <a:t>https://heritagecalling.com/2020/02/04/childrens-lives-in-second-world-war-britain/</a:t>
            </a:r>
            <a:endParaRPr lang="en-US" sz="1200" dirty="0"/>
          </a:p>
          <a:p>
            <a:r>
              <a:rPr lang="en-US" sz="1200" dirty="0">
                <a:hlinkClick r:id="rId14"/>
              </a:rPr>
              <a:t>https://www.thehistorypress.co.uk/articles/the-evacuation-of-children-during-the-second-world-war/</a:t>
            </a:r>
            <a:r>
              <a:rPr lang="en-US" sz="1200" dirty="0"/>
              <a:t> </a:t>
            </a:r>
          </a:p>
          <a:p>
            <a:endParaRPr lang="en-US" sz="1200" dirty="0"/>
          </a:p>
          <a:p>
            <a:endParaRPr lang="en-GB" sz="1200" dirty="0"/>
          </a:p>
        </p:txBody>
      </p:sp>
      <p:pic>
        <p:nvPicPr>
          <p:cNvPr id="91" name="Picture 90" descr="Shape&#10;&#10;Description automatically generated with low confidence">
            <a:extLst>
              <a:ext uri="{FF2B5EF4-FFF2-40B4-BE49-F238E27FC236}">
                <a16:creationId xmlns:a16="http://schemas.microsoft.com/office/drawing/2014/main" id="{40FFCE04-41BF-4089-9D15-20D5E8CF4C7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4413048" y="269942"/>
            <a:ext cx="744546" cy="744545"/>
          </a:xfrm>
          <a:prstGeom prst="rect">
            <a:avLst/>
          </a:prstGeom>
        </p:spPr>
      </p:pic>
      <p:pic>
        <p:nvPicPr>
          <p:cNvPr id="92" name="Graphic 91" descr="Magnifying glass with solid fill">
            <a:extLst>
              <a:ext uri="{FF2B5EF4-FFF2-40B4-BE49-F238E27FC236}">
                <a16:creationId xmlns:a16="http://schemas.microsoft.com/office/drawing/2014/main" id="{832146F3-64F3-4720-B74F-DDAA1F21DAC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7374256" flipH="1">
            <a:off x="4932692" y="193535"/>
            <a:ext cx="420159" cy="420159"/>
          </a:xfrm>
          <a:prstGeom prst="rect">
            <a:avLst/>
          </a:prstGeom>
        </p:spPr>
      </p:pic>
      <p:sp>
        <p:nvSpPr>
          <p:cNvPr id="97" name="Hexagon 96">
            <a:extLst>
              <a:ext uri="{FF2B5EF4-FFF2-40B4-BE49-F238E27FC236}">
                <a16:creationId xmlns:a16="http://schemas.microsoft.com/office/drawing/2014/main" id="{562D8FD0-7A5A-4E36-B4BC-794F84066CCD}"/>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98" name="Picture 97">
            <a:extLst>
              <a:ext uri="{FF2B5EF4-FFF2-40B4-BE49-F238E27FC236}">
                <a16:creationId xmlns:a16="http://schemas.microsoft.com/office/drawing/2014/main" id="{DEF0515A-06E6-4C5C-913A-1ACA6574E159}"/>
              </a:ext>
            </a:extLst>
          </p:cNvPr>
          <p:cNvPicPr>
            <a:picLocks noChangeAspect="1"/>
          </p:cNvPicPr>
          <p:nvPr/>
        </p:nvPicPr>
        <p:blipFill rotWithShape="1">
          <a:blip r:embed="rId18">
            <a:clrChange>
              <a:clrFrom>
                <a:srgbClr val="FFFFFF"/>
              </a:clrFrom>
              <a:clrTo>
                <a:srgbClr val="FFFFFF">
                  <a:alpha val="0"/>
                </a:srgbClr>
              </a:clrTo>
            </a:clrChange>
          </a:blip>
          <a:srcRect l="40046" t="3713" r="14876" b="2234"/>
          <a:stretch/>
        </p:blipFill>
        <p:spPr>
          <a:xfrm>
            <a:off x="9427656" y="3810533"/>
            <a:ext cx="3446888" cy="4045258"/>
          </a:xfrm>
          <a:prstGeom prst="rect">
            <a:avLst/>
          </a:prstGeom>
        </p:spPr>
      </p:pic>
      <p:sp>
        <p:nvSpPr>
          <p:cNvPr id="86" name="TextBox 85">
            <a:extLst>
              <a:ext uri="{FF2B5EF4-FFF2-40B4-BE49-F238E27FC236}">
                <a16:creationId xmlns:a16="http://schemas.microsoft.com/office/drawing/2014/main" id="{F853EF46-40F2-4201-B289-4866E0EDE2F0}"/>
              </a:ext>
            </a:extLst>
          </p:cNvPr>
          <p:cNvSpPr txBox="1"/>
          <p:nvPr/>
        </p:nvSpPr>
        <p:spPr>
          <a:xfrm>
            <a:off x="5500731" y="828802"/>
            <a:ext cx="7314517" cy="424732"/>
          </a:xfrm>
          <a:prstGeom prst="rect">
            <a:avLst/>
          </a:prstGeom>
          <a:noFill/>
        </p:spPr>
        <p:txBody>
          <a:bodyPr wrap="square" rtlCol="0">
            <a:spAutoFit/>
          </a:bodyPr>
          <a:lstStyle/>
          <a:p>
            <a:pPr>
              <a:lnSpc>
                <a:spcPct val="90000"/>
              </a:lnSpc>
            </a:pPr>
            <a:r>
              <a:rPr lang="en-US" sz="1200" b="1"/>
              <a:t>a study of an aspect or theme in British history that extends pupils’ chronological knowledge beyond 1066 </a:t>
            </a:r>
            <a:br>
              <a:rPr lang="en-US" sz="1200" b="1"/>
            </a:br>
            <a:r>
              <a:rPr lang="en-US" sz="1200" b="1"/>
              <a:t>a local history study: a study of as an aspect of  history beyond 1066 that is significant in the locality</a:t>
            </a:r>
          </a:p>
        </p:txBody>
      </p:sp>
      <p:pic>
        <p:nvPicPr>
          <p:cNvPr id="87" name="Picture 86" descr="Shape&#10;&#10;Description automatically generated with low confidence">
            <a:extLst>
              <a:ext uri="{FF2B5EF4-FFF2-40B4-BE49-F238E27FC236}">
                <a16:creationId xmlns:a16="http://schemas.microsoft.com/office/drawing/2014/main" id="{17196A18-5770-8A2D-D180-74A384E1FD4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4413048" y="269943"/>
            <a:ext cx="744546" cy="744545"/>
          </a:xfrm>
          <a:prstGeom prst="rect">
            <a:avLst/>
          </a:prstGeom>
        </p:spPr>
      </p:pic>
      <p:pic>
        <p:nvPicPr>
          <p:cNvPr id="88" name="Graphic 87" descr="Magnifying glass with solid fill">
            <a:extLst>
              <a:ext uri="{FF2B5EF4-FFF2-40B4-BE49-F238E27FC236}">
                <a16:creationId xmlns:a16="http://schemas.microsoft.com/office/drawing/2014/main" id="{12F9E8EB-A24F-0F57-7C7D-D36173482F5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7374256" flipH="1">
            <a:off x="4932692" y="193536"/>
            <a:ext cx="420159" cy="420159"/>
          </a:xfrm>
          <a:prstGeom prst="rect">
            <a:avLst/>
          </a:prstGeom>
        </p:spPr>
      </p:pic>
      <p:sp>
        <p:nvSpPr>
          <p:cNvPr id="89" name="Rectangle 88">
            <a:extLst>
              <a:ext uri="{FF2B5EF4-FFF2-40B4-BE49-F238E27FC236}">
                <a16:creationId xmlns:a16="http://schemas.microsoft.com/office/drawing/2014/main" id="{07AE9931-3D28-8E5B-F130-3B20C3A8971E}"/>
              </a:ext>
            </a:extLst>
          </p:cNvPr>
          <p:cNvSpPr/>
          <p:nvPr/>
        </p:nvSpPr>
        <p:spPr>
          <a:xfrm>
            <a:off x="2017693" y="8842890"/>
            <a:ext cx="629150" cy="259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sz="1050">
              <a:solidFill>
                <a:schemeClr val="bg1"/>
              </a:solidFill>
            </a:endParaRPr>
          </a:p>
        </p:txBody>
      </p:sp>
      <p:sp>
        <p:nvSpPr>
          <p:cNvPr id="90" name="Rectangle 89">
            <a:extLst>
              <a:ext uri="{FF2B5EF4-FFF2-40B4-BE49-F238E27FC236}">
                <a16:creationId xmlns:a16="http://schemas.microsoft.com/office/drawing/2014/main" id="{CEBCF7DD-F800-916C-C692-9A9E23A81AEB}"/>
              </a:ext>
            </a:extLst>
          </p:cNvPr>
          <p:cNvSpPr/>
          <p:nvPr/>
        </p:nvSpPr>
        <p:spPr>
          <a:xfrm>
            <a:off x="584096" y="7907197"/>
            <a:ext cx="9401288" cy="8705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a:solidFill>
                  <a:schemeClr val="bg1"/>
                </a:solidFill>
              </a:rPr>
              <a:t>        World War II </a:t>
            </a:r>
          </a:p>
          <a:p>
            <a:pPr algn="ctr"/>
            <a:r>
              <a:rPr lang="en-US" sz="1600">
                <a:solidFill>
                  <a:schemeClr val="bg1"/>
                </a:solidFill>
              </a:rPr>
              <a:t>        1939 - 1945 AD </a:t>
            </a:r>
          </a:p>
        </p:txBody>
      </p:sp>
      <p:sp>
        <p:nvSpPr>
          <p:cNvPr id="93" name="Rectangle 92">
            <a:extLst>
              <a:ext uri="{FF2B5EF4-FFF2-40B4-BE49-F238E27FC236}">
                <a16:creationId xmlns:a16="http://schemas.microsoft.com/office/drawing/2014/main" id="{EB29554E-C565-6185-2E57-ABA0D2FB0329}"/>
              </a:ext>
            </a:extLst>
          </p:cNvPr>
          <p:cNvSpPr/>
          <p:nvPr/>
        </p:nvSpPr>
        <p:spPr>
          <a:xfrm>
            <a:off x="2262293" y="7570429"/>
            <a:ext cx="1619286" cy="259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050">
                <a:solidFill>
                  <a:schemeClr val="bg1"/>
                </a:solidFill>
              </a:rPr>
              <a:t>The Blitz 9/1940 – 5/1941</a:t>
            </a:r>
          </a:p>
        </p:txBody>
      </p:sp>
      <p:sp>
        <p:nvSpPr>
          <p:cNvPr id="94" name="TextBox 93">
            <a:extLst>
              <a:ext uri="{FF2B5EF4-FFF2-40B4-BE49-F238E27FC236}">
                <a16:creationId xmlns:a16="http://schemas.microsoft.com/office/drawing/2014/main" id="{C7C63627-688C-2136-2EB9-E1E54F73320A}"/>
              </a:ext>
            </a:extLst>
          </p:cNvPr>
          <p:cNvSpPr txBox="1"/>
          <p:nvPr/>
        </p:nvSpPr>
        <p:spPr>
          <a:xfrm>
            <a:off x="337431" y="8758026"/>
            <a:ext cx="1518816" cy="400110"/>
          </a:xfrm>
          <a:prstGeom prst="rect">
            <a:avLst/>
          </a:prstGeom>
          <a:noFill/>
        </p:spPr>
        <p:txBody>
          <a:bodyPr wrap="square">
            <a:spAutoFit/>
          </a:bodyPr>
          <a:lstStyle/>
          <a:p>
            <a:pPr algn="r"/>
            <a:r>
              <a:rPr lang="en-US" sz="1000">
                <a:solidFill>
                  <a:srgbClr val="231F20"/>
                </a:solidFill>
                <a:latin typeface="+mj-lt"/>
              </a:rPr>
              <a:t>3/9/1939 Britain</a:t>
            </a:r>
            <a:br>
              <a:rPr lang="en-US" sz="1000">
                <a:solidFill>
                  <a:srgbClr val="231F20"/>
                </a:solidFill>
                <a:latin typeface="+mj-lt"/>
              </a:rPr>
            </a:br>
            <a:r>
              <a:rPr lang="en-US" sz="1000">
                <a:solidFill>
                  <a:srgbClr val="231F20"/>
                </a:solidFill>
                <a:latin typeface="+mj-lt"/>
              </a:rPr>
              <a:t> and </a:t>
            </a:r>
            <a:r>
              <a:rPr lang="en-US" sz="900">
                <a:solidFill>
                  <a:srgbClr val="231F20"/>
                </a:solidFill>
                <a:latin typeface="+mj-lt"/>
              </a:rPr>
              <a:t>France</a:t>
            </a:r>
            <a:r>
              <a:rPr lang="en-US" sz="1000">
                <a:solidFill>
                  <a:srgbClr val="231F20"/>
                </a:solidFill>
                <a:latin typeface="+mj-lt"/>
              </a:rPr>
              <a:t> declare war</a:t>
            </a:r>
            <a:endParaRPr lang="en-GB" sz="1000">
              <a:latin typeface="+mj-lt"/>
            </a:endParaRPr>
          </a:p>
        </p:txBody>
      </p:sp>
      <p:sp>
        <p:nvSpPr>
          <p:cNvPr id="95" name="TextBox 94">
            <a:extLst>
              <a:ext uri="{FF2B5EF4-FFF2-40B4-BE49-F238E27FC236}">
                <a16:creationId xmlns:a16="http://schemas.microsoft.com/office/drawing/2014/main" id="{FFEB0088-1297-3F43-7690-76347AE743BD}"/>
              </a:ext>
            </a:extLst>
          </p:cNvPr>
          <p:cNvSpPr txBox="1"/>
          <p:nvPr/>
        </p:nvSpPr>
        <p:spPr>
          <a:xfrm>
            <a:off x="8261892" y="8755691"/>
            <a:ext cx="729615" cy="400110"/>
          </a:xfrm>
          <a:prstGeom prst="rect">
            <a:avLst/>
          </a:prstGeom>
          <a:noFill/>
        </p:spPr>
        <p:txBody>
          <a:bodyPr wrap="square">
            <a:spAutoFit/>
          </a:bodyPr>
          <a:lstStyle/>
          <a:p>
            <a:r>
              <a:rPr lang="en-US" sz="1000">
                <a:solidFill>
                  <a:srgbClr val="231F20"/>
                </a:solidFill>
                <a:latin typeface="+mj-lt"/>
              </a:rPr>
              <a:t>6/6/1944</a:t>
            </a:r>
          </a:p>
          <a:p>
            <a:r>
              <a:rPr lang="en-US" sz="1000">
                <a:solidFill>
                  <a:srgbClr val="231F20"/>
                </a:solidFill>
                <a:latin typeface="+mj-lt"/>
              </a:rPr>
              <a:t>D-Day</a:t>
            </a:r>
            <a:endParaRPr lang="en-GB" sz="1000">
              <a:latin typeface="+mj-lt"/>
            </a:endParaRPr>
          </a:p>
        </p:txBody>
      </p:sp>
      <p:sp>
        <p:nvSpPr>
          <p:cNvPr id="99" name="TextBox 98">
            <a:extLst>
              <a:ext uri="{FF2B5EF4-FFF2-40B4-BE49-F238E27FC236}">
                <a16:creationId xmlns:a16="http://schemas.microsoft.com/office/drawing/2014/main" id="{F69D6C4E-0EEA-B4B9-78F5-83E38120379C}"/>
              </a:ext>
            </a:extLst>
          </p:cNvPr>
          <p:cNvSpPr txBox="1"/>
          <p:nvPr/>
        </p:nvSpPr>
        <p:spPr>
          <a:xfrm>
            <a:off x="2609071" y="8772643"/>
            <a:ext cx="1229365" cy="400110"/>
          </a:xfrm>
          <a:prstGeom prst="rect">
            <a:avLst/>
          </a:prstGeom>
          <a:noFill/>
        </p:spPr>
        <p:txBody>
          <a:bodyPr wrap="square">
            <a:spAutoFit/>
          </a:bodyPr>
          <a:lstStyle/>
          <a:p>
            <a:r>
              <a:rPr lang="en-US" sz="1000">
                <a:solidFill>
                  <a:srgbClr val="231F20"/>
                </a:solidFill>
                <a:latin typeface="+mj-lt"/>
              </a:rPr>
              <a:t>7/1940-10/1940</a:t>
            </a:r>
          </a:p>
          <a:p>
            <a:r>
              <a:rPr lang="en-US" sz="1000">
                <a:solidFill>
                  <a:srgbClr val="231F20"/>
                </a:solidFill>
                <a:latin typeface="+mj-lt"/>
              </a:rPr>
              <a:t>Battle of Britain</a:t>
            </a:r>
            <a:endParaRPr lang="en-GB" sz="1000">
              <a:latin typeface="+mj-lt"/>
            </a:endParaRPr>
          </a:p>
        </p:txBody>
      </p:sp>
      <p:grpSp>
        <p:nvGrpSpPr>
          <p:cNvPr id="100" name="Group 99">
            <a:extLst>
              <a:ext uri="{FF2B5EF4-FFF2-40B4-BE49-F238E27FC236}">
                <a16:creationId xmlns:a16="http://schemas.microsoft.com/office/drawing/2014/main" id="{FF504588-6DB5-844B-2795-E8FA5C300F5C}"/>
              </a:ext>
            </a:extLst>
          </p:cNvPr>
          <p:cNvGrpSpPr/>
          <p:nvPr/>
        </p:nvGrpSpPr>
        <p:grpSpPr>
          <a:xfrm>
            <a:off x="289444" y="8266448"/>
            <a:ext cx="622572" cy="722184"/>
            <a:chOff x="1571549" y="2979857"/>
            <a:chExt cx="832059" cy="965189"/>
          </a:xfrm>
        </p:grpSpPr>
        <p:sp>
          <p:nvSpPr>
            <p:cNvPr id="101" name="Hexagon 100">
              <a:extLst>
                <a:ext uri="{FF2B5EF4-FFF2-40B4-BE49-F238E27FC236}">
                  <a16:creationId xmlns:a16="http://schemas.microsoft.com/office/drawing/2014/main" id="{B47CBE92-9392-2960-D0A8-0FAC07F42DED}"/>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2" name="Freeform: Shape 101">
              <a:extLst>
                <a:ext uri="{FF2B5EF4-FFF2-40B4-BE49-F238E27FC236}">
                  <a16:creationId xmlns:a16="http://schemas.microsoft.com/office/drawing/2014/main" id="{F07B7C61-C6C6-3887-4CCF-6487CDCE8826}"/>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grpSp>
        <p:nvGrpSpPr>
          <p:cNvPr id="103" name="Group 102">
            <a:extLst>
              <a:ext uri="{FF2B5EF4-FFF2-40B4-BE49-F238E27FC236}">
                <a16:creationId xmlns:a16="http://schemas.microsoft.com/office/drawing/2014/main" id="{14484C3E-2DEE-483D-CC05-90BA0F03A946}"/>
              </a:ext>
            </a:extLst>
          </p:cNvPr>
          <p:cNvGrpSpPr/>
          <p:nvPr/>
        </p:nvGrpSpPr>
        <p:grpSpPr>
          <a:xfrm>
            <a:off x="1859301" y="8265903"/>
            <a:ext cx="622572" cy="722184"/>
            <a:chOff x="1571549" y="2979857"/>
            <a:chExt cx="832059" cy="965189"/>
          </a:xfrm>
        </p:grpSpPr>
        <p:sp>
          <p:nvSpPr>
            <p:cNvPr id="104" name="Hexagon 103">
              <a:extLst>
                <a:ext uri="{FF2B5EF4-FFF2-40B4-BE49-F238E27FC236}">
                  <a16:creationId xmlns:a16="http://schemas.microsoft.com/office/drawing/2014/main" id="{C6311AC8-D244-D562-3D7F-71C9A0568497}"/>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5" name="Freeform: Shape 104">
              <a:extLst>
                <a:ext uri="{FF2B5EF4-FFF2-40B4-BE49-F238E27FC236}">
                  <a16:creationId xmlns:a16="http://schemas.microsoft.com/office/drawing/2014/main" id="{0E687D7A-1BAB-4F20-1D70-37C2F560EC8E}"/>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pic>
        <p:nvPicPr>
          <p:cNvPr id="106" name="Picture 105" descr="Shape&#10;&#10;Description automatically generated with low confidence">
            <a:extLst>
              <a:ext uri="{FF2B5EF4-FFF2-40B4-BE49-F238E27FC236}">
                <a16:creationId xmlns:a16="http://schemas.microsoft.com/office/drawing/2014/main" id="{9CD736C9-BECC-B196-62EE-07B2E26D54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1911167" y="8381822"/>
            <a:ext cx="504373" cy="504373"/>
          </a:xfrm>
          <a:prstGeom prst="rect">
            <a:avLst/>
          </a:prstGeom>
        </p:spPr>
      </p:pic>
      <p:sp>
        <p:nvSpPr>
          <p:cNvPr id="107" name="TextBox 106">
            <a:extLst>
              <a:ext uri="{FF2B5EF4-FFF2-40B4-BE49-F238E27FC236}">
                <a16:creationId xmlns:a16="http://schemas.microsoft.com/office/drawing/2014/main" id="{03E19549-FA0F-5679-3964-ACCA5B01E575}"/>
              </a:ext>
            </a:extLst>
          </p:cNvPr>
          <p:cNvSpPr txBox="1"/>
          <p:nvPr/>
        </p:nvSpPr>
        <p:spPr>
          <a:xfrm>
            <a:off x="4522655" y="8764882"/>
            <a:ext cx="1229365" cy="400110"/>
          </a:xfrm>
          <a:prstGeom prst="rect">
            <a:avLst/>
          </a:prstGeom>
          <a:noFill/>
        </p:spPr>
        <p:txBody>
          <a:bodyPr wrap="square">
            <a:spAutoFit/>
          </a:bodyPr>
          <a:lstStyle/>
          <a:p>
            <a:r>
              <a:rPr lang="en-US" sz="1000">
                <a:solidFill>
                  <a:srgbClr val="231F20"/>
                </a:solidFill>
                <a:latin typeface="+mj-lt"/>
              </a:rPr>
              <a:t>7/12/1941 Attack on Pearl Harbor</a:t>
            </a:r>
            <a:endParaRPr lang="en-GB" sz="1000">
              <a:latin typeface="+mj-lt"/>
            </a:endParaRPr>
          </a:p>
        </p:txBody>
      </p:sp>
      <p:grpSp>
        <p:nvGrpSpPr>
          <p:cNvPr id="115" name="Group 114">
            <a:extLst>
              <a:ext uri="{FF2B5EF4-FFF2-40B4-BE49-F238E27FC236}">
                <a16:creationId xmlns:a16="http://schemas.microsoft.com/office/drawing/2014/main" id="{903ACF96-81E5-79B0-B217-C309150484C0}"/>
              </a:ext>
            </a:extLst>
          </p:cNvPr>
          <p:cNvGrpSpPr/>
          <p:nvPr/>
        </p:nvGrpSpPr>
        <p:grpSpPr>
          <a:xfrm>
            <a:off x="3961201" y="8265903"/>
            <a:ext cx="622572" cy="722184"/>
            <a:chOff x="1571549" y="2979857"/>
            <a:chExt cx="832059" cy="965189"/>
          </a:xfrm>
        </p:grpSpPr>
        <p:sp>
          <p:nvSpPr>
            <p:cNvPr id="116" name="Hexagon 115">
              <a:extLst>
                <a:ext uri="{FF2B5EF4-FFF2-40B4-BE49-F238E27FC236}">
                  <a16:creationId xmlns:a16="http://schemas.microsoft.com/office/drawing/2014/main" id="{89EE7D48-BC2C-C29E-0963-078A1A5DE0BE}"/>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7" name="Freeform: Shape 116">
              <a:extLst>
                <a:ext uri="{FF2B5EF4-FFF2-40B4-BE49-F238E27FC236}">
                  <a16:creationId xmlns:a16="http://schemas.microsoft.com/office/drawing/2014/main" id="{EFD61BCA-916F-EB6A-3153-9A40B54059BE}"/>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grpSp>
        <p:nvGrpSpPr>
          <p:cNvPr id="118" name="Group 117">
            <a:extLst>
              <a:ext uri="{FF2B5EF4-FFF2-40B4-BE49-F238E27FC236}">
                <a16:creationId xmlns:a16="http://schemas.microsoft.com/office/drawing/2014/main" id="{5888A055-7261-1072-A575-740CF25E57B3}"/>
              </a:ext>
            </a:extLst>
          </p:cNvPr>
          <p:cNvGrpSpPr/>
          <p:nvPr/>
        </p:nvGrpSpPr>
        <p:grpSpPr>
          <a:xfrm>
            <a:off x="7693261" y="8265903"/>
            <a:ext cx="622572" cy="722184"/>
            <a:chOff x="1571549" y="2979857"/>
            <a:chExt cx="832059" cy="965189"/>
          </a:xfrm>
        </p:grpSpPr>
        <p:sp>
          <p:nvSpPr>
            <p:cNvPr id="119" name="Hexagon 118">
              <a:extLst>
                <a:ext uri="{FF2B5EF4-FFF2-40B4-BE49-F238E27FC236}">
                  <a16:creationId xmlns:a16="http://schemas.microsoft.com/office/drawing/2014/main" id="{81DC225B-AEB5-3396-AAE5-64EC53BF91A2}"/>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0" name="Freeform: Shape 119">
              <a:extLst>
                <a:ext uri="{FF2B5EF4-FFF2-40B4-BE49-F238E27FC236}">
                  <a16:creationId xmlns:a16="http://schemas.microsoft.com/office/drawing/2014/main" id="{0F90EB39-39DF-7A45-660A-7D0A8484AA97}"/>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grpSp>
        <p:nvGrpSpPr>
          <p:cNvPr id="121" name="Group 120">
            <a:extLst>
              <a:ext uri="{FF2B5EF4-FFF2-40B4-BE49-F238E27FC236}">
                <a16:creationId xmlns:a16="http://schemas.microsoft.com/office/drawing/2014/main" id="{BF93DD67-BB9A-1488-9CFB-712ADE8918F7}"/>
              </a:ext>
            </a:extLst>
          </p:cNvPr>
          <p:cNvGrpSpPr/>
          <p:nvPr/>
        </p:nvGrpSpPr>
        <p:grpSpPr>
          <a:xfrm>
            <a:off x="9145053" y="8260691"/>
            <a:ext cx="622572" cy="722184"/>
            <a:chOff x="1571549" y="2979857"/>
            <a:chExt cx="832059" cy="965189"/>
          </a:xfrm>
        </p:grpSpPr>
        <p:sp>
          <p:nvSpPr>
            <p:cNvPr id="122" name="Hexagon 121">
              <a:extLst>
                <a:ext uri="{FF2B5EF4-FFF2-40B4-BE49-F238E27FC236}">
                  <a16:creationId xmlns:a16="http://schemas.microsoft.com/office/drawing/2014/main" id="{71CE7B08-C436-FF68-3B24-8D55A83F61A1}"/>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3" name="Freeform: Shape 122">
              <a:extLst>
                <a:ext uri="{FF2B5EF4-FFF2-40B4-BE49-F238E27FC236}">
                  <a16:creationId xmlns:a16="http://schemas.microsoft.com/office/drawing/2014/main" id="{62C1BA59-655E-361C-F1E4-F760BF20BEFE}"/>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sp>
        <p:nvSpPr>
          <p:cNvPr id="124" name="TextBox 123">
            <a:extLst>
              <a:ext uri="{FF2B5EF4-FFF2-40B4-BE49-F238E27FC236}">
                <a16:creationId xmlns:a16="http://schemas.microsoft.com/office/drawing/2014/main" id="{307B1775-D78D-D85F-310D-9287AECFB452}"/>
              </a:ext>
            </a:extLst>
          </p:cNvPr>
          <p:cNvSpPr txBox="1"/>
          <p:nvPr/>
        </p:nvSpPr>
        <p:spPr>
          <a:xfrm>
            <a:off x="9722865" y="8757121"/>
            <a:ext cx="1668461" cy="430887"/>
          </a:xfrm>
          <a:prstGeom prst="rect">
            <a:avLst/>
          </a:prstGeom>
          <a:noFill/>
        </p:spPr>
        <p:txBody>
          <a:bodyPr wrap="square">
            <a:spAutoFit/>
          </a:bodyPr>
          <a:lstStyle/>
          <a:p>
            <a:r>
              <a:rPr lang="en-US" sz="1050">
                <a:solidFill>
                  <a:srgbClr val="231F20"/>
                </a:solidFill>
                <a:latin typeface="+mj-lt"/>
              </a:rPr>
              <a:t>8/5/1945</a:t>
            </a:r>
          </a:p>
          <a:p>
            <a:r>
              <a:rPr lang="en-US" sz="1050">
                <a:solidFill>
                  <a:srgbClr val="231F20"/>
                </a:solidFill>
                <a:latin typeface="+mj-lt"/>
              </a:rPr>
              <a:t>VE </a:t>
            </a:r>
            <a:r>
              <a:rPr lang="en-US" sz="1000">
                <a:solidFill>
                  <a:srgbClr val="231F20"/>
                </a:solidFill>
                <a:latin typeface="+mj-lt"/>
              </a:rPr>
              <a:t>Day</a:t>
            </a:r>
            <a:endParaRPr lang="en-GB" sz="1050">
              <a:latin typeface="+mj-lt"/>
            </a:endParaRPr>
          </a:p>
        </p:txBody>
      </p:sp>
      <p:grpSp>
        <p:nvGrpSpPr>
          <p:cNvPr id="125" name="Group 124">
            <a:extLst>
              <a:ext uri="{FF2B5EF4-FFF2-40B4-BE49-F238E27FC236}">
                <a16:creationId xmlns:a16="http://schemas.microsoft.com/office/drawing/2014/main" id="{42E7B8E9-13C0-B321-CE18-20907E353500}"/>
              </a:ext>
            </a:extLst>
          </p:cNvPr>
          <p:cNvGrpSpPr/>
          <p:nvPr/>
        </p:nvGrpSpPr>
        <p:grpSpPr>
          <a:xfrm>
            <a:off x="227256" y="7514547"/>
            <a:ext cx="622572" cy="722184"/>
            <a:chOff x="1571549" y="2979857"/>
            <a:chExt cx="832059" cy="965189"/>
          </a:xfrm>
        </p:grpSpPr>
        <p:sp>
          <p:nvSpPr>
            <p:cNvPr id="126" name="Hexagon 125">
              <a:extLst>
                <a:ext uri="{FF2B5EF4-FFF2-40B4-BE49-F238E27FC236}">
                  <a16:creationId xmlns:a16="http://schemas.microsoft.com/office/drawing/2014/main" id="{D5EDE103-20BE-B3D1-B59D-8F756FD0FBB4}"/>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7" name="Freeform: Shape 126">
              <a:extLst>
                <a:ext uri="{FF2B5EF4-FFF2-40B4-BE49-F238E27FC236}">
                  <a16:creationId xmlns:a16="http://schemas.microsoft.com/office/drawing/2014/main" id="{53054544-C522-477B-9EE7-C5A2BE81D904}"/>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sp>
        <p:nvSpPr>
          <p:cNvPr id="128" name="TextBox 127">
            <a:extLst>
              <a:ext uri="{FF2B5EF4-FFF2-40B4-BE49-F238E27FC236}">
                <a16:creationId xmlns:a16="http://schemas.microsoft.com/office/drawing/2014/main" id="{D6125A01-F37C-AA10-C63B-F95977D7E582}"/>
              </a:ext>
            </a:extLst>
          </p:cNvPr>
          <p:cNvSpPr txBox="1"/>
          <p:nvPr/>
        </p:nvSpPr>
        <p:spPr>
          <a:xfrm>
            <a:off x="798304" y="7533541"/>
            <a:ext cx="1207541" cy="400110"/>
          </a:xfrm>
          <a:prstGeom prst="rect">
            <a:avLst/>
          </a:prstGeom>
          <a:noFill/>
        </p:spPr>
        <p:txBody>
          <a:bodyPr wrap="square">
            <a:spAutoFit/>
          </a:bodyPr>
          <a:lstStyle/>
          <a:p>
            <a:r>
              <a:rPr lang="en-US" sz="1000">
                <a:solidFill>
                  <a:srgbClr val="231F20"/>
                </a:solidFill>
                <a:latin typeface="+mj-lt"/>
              </a:rPr>
              <a:t>1/9/1939 Germany</a:t>
            </a:r>
            <a:br>
              <a:rPr lang="en-US" sz="1000">
                <a:solidFill>
                  <a:srgbClr val="231F20"/>
                </a:solidFill>
                <a:latin typeface="+mj-lt"/>
              </a:rPr>
            </a:br>
            <a:r>
              <a:rPr lang="en-US" sz="1000">
                <a:solidFill>
                  <a:srgbClr val="231F20"/>
                </a:solidFill>
                <a:latin typeface="+mj-lt"/>
              </a:rPr>
              <a:t> invades Poland</a:t>
            </a:r>
            <a:endParaRPr lang="en-GB" sz="1000">
              <a:latin typeface="+mj-lt"/>
            </a:endParaRPr>
          </a:p>
        </p:txBody>
      </p:sp>
      <p:pic>
        <p:nvPicPr>
          <p:cNvPr id="129" name="Picture 128" descr="Shape&#10;&#10;Description automatically generated with low confidence">
            <a:extLst>
              <a:ext uri="{FF2B5EF4-FFF2-40B4-BE49-F238E27FC236}">
                <a16:creationId xmlns:a16="http://schemas.microsoft.com/office/drawing/2014/main" id="{9829DF4F-2D84-9678-7FB6-41CE6E2A53E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7757" y="7626252"/>
            <a:ext cx="495832" cy="495832"/>
          </a:xfrm>
          <a:prstGeom prst="rect">
            <a:avLst/>
          </a:prstGeom>
        </p:spPr>
      </p:pic>
      <p:pic>
        <p:nvPicPr>
          <p:cNvPr id="130" name="Picture 129" descr="Shape&#10;&#10;Description automatically generated with low confidence">
            <a:extLst>
              <a:ext uri="{FF2B5EF4-FFF2-40B4-BE49-F238E27FC236}">
                <a16:creationId xmlns:a16="http://schemas.microsoft.com/office/drawing/2014/main" id="{E359521C-9562-1700-F085-DB9A75CF117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5976" y="8352911"/>
            <a:ext cx="508445" cy="508445"/>
          </a:xfrm>
          <a:prstGeom prst="rect">
            <a:avLst/>
          </a:prstGeom>
        </p:spPr>
      </p:pic>
      <p:pic>
        <p:nvPicPr>
          <p:cNvPr id="131" name="Picture 130" descr="Shape&#10;&#10;Description automatically generated with low confidence">
            <a:extLst>
              <a:ext uri="{FF2B5EF4-FFF2-40B4-BE49-F238E27FC236}">
                <a16:creationId xmlns:a16="http://schemas.microsoft.com/office/drawing/2014/main" id="{26334C88-3A16-FB1F-8BDA-C1A7EBE76F2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61968" y="8414382"/>
            <a:ext cx="426969" cy="426969"/>
          </a:xfrm>
          <a:prstGeom prst="rect">
            <a:avLst/>
          </a:prstGeom>
        </p:spPr>
      </p:pic>
      <p:grpSp>
        <p:nvGrpSpPr>
          <p:cNvPr id="132" name="Group 131">
            <a:extLst>
              <a:ext uri="{FF2B5EF4-FFF2-40B4-BE49-F238E27FC236}">
                <a16:creationId xmlns:a16="http://schemas.microsoft.com/office/drawing/2014/main" id="{33EFD7E2-9C7F-1E00-A4E9-082698567406}"/>
              </a:ext>
            </a:extLst>
          </p:cNvPr>
          <p:cNvGrpSpPr/>
          <p:nvPr/>
        </p:nvGrpSpPr>
        <p:grpSpPr>
          <a:xfrm>
            <a:off x="8648678" y="7513522"/>
            <a:ext cx="622572" cy="722184"/>
            <a:chOff x="1571549" y="2979857"/>
            <a:chExt cx="832059" cy="965189"/>
          </a:xfrm>
        </p:grpSpPr>
        <p:sp>
          <p:nvSpPr>
            <p:cNvPr id="133" name="Hexagon 132">
              <a:extLst>
                <a:ext uri="{FF2B5EF4-FFF2-40B4-BE49-F238E27FC236}">
                  <a16:creationId xmlns:a16="http://schemas.microsoft.com/office/drawing/2014/main" id="{6C94CFF4-67B2-4DDF-9A98-0D95EA4D993B}"/>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4" name="Freeform: Shape 133">
              <a:extLst>
                <a:ext uri="{FF2B5EF4-FFF2-40B4-BE49-F238E27FC236}">
                  <a16:creationId xmlns:a16="http://schemas.microsoft.com/office/drawing/2014/main" id="{8D596244-CF16-DC0A-7A84-92A099FE1CE8}"/>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sp>
        <p:nvSpPr>
          <p:cNvPr id="135" name="TextBox 134">
            <a:extLst>
              <a:ext uri="{FF2B5EF4-FFF2-40B4-BE49-F238E27FC236}">
                <a16:creationId xmlns:a16="http://schemas.microsoft.com/office/drawing/2014/main" id="{9B4CA0F4-9E60-7C6E-CF28-BECB8C9E9DD7}"/>
              </a:ext>
            </a:extLst>
          </p:cNvPr>
          <p:cNvSpPr txBox="1"/>
          <p:nvPr/>
        </p:nvSpPr>
        <p:spPr>
          <a:xfrm>
            <a:off x="9261918" y="7492340"/>
            <a:ext cx="1668461" cy="430887"/>
          </a:xfrm>
          <a:prstGeom prst="rect">
            <a:avLst/>
          </a:prstGeom>
          <a:noFill/>
        </p:spPr>
        <p:txBody>
          <a:bodyPr wrap="square">
            <a:spAutoFit/>
          </a:bodyPr>
          <a:lstStyle/>
          <a:p>
            <a:r>
              <a:rPr lang="en-US" sz="1050">
                <a:solidFill>
                  <a:srgbClr val="231F20"/>
                </a:solidFill>
                <a:latin typeface="+mj-lt"/>
              </a:rPr>
              <a:t>27/1/1945</a:t>
            </a:r>
          </a:p>
          <a:p>
            <a:r>
              <a:rPr lang="en-US" sz="1000">
                <a:solidFill>
                  <a:srgbClr val="231F20"/>
                </a:solidFill>
                <a:latin typeface="+mj-lt"/>
              </a:rPr>
              <a:t>Auschwitz</a:t>
            </a:r>
            <a:r>
              <a:rPr lang="en-US" sz="1050">
                <a:solidFill>
                  <a:srgbClr val="231F20"/>
                </a:solidFill>
                <a:latin typeface="+mj-lt"/>
              </a:rPr>
              <a:t> liberated</a:t>
            </a:r>
            <a:endParaRPr lang="en-GB" sz="1050">
              <a:latin typeface="+mj-lt"/>
            </a:endParaRPr>
          </a:p>
        </p:txBody>
      </p:sp>
      <p:pic>
        <p:nvPicPr>
          <p:cNvPr id="136" name="Picture 135" descr="Shape&#10;&#10;Description automatically generated with low confidence">
            <a:extLst>
              <a:ext uri="{FF2B5EF4-FFF2-40B4-BE49-F238E27FC236}">
                <a16:creationId xmlns:a16="http://schemas.microsoft.com/office/drawing/2014/main" id="{F54795BA-B5F8-5ED8-1A49-46C96C24E3C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623099" y="7510485"/>
            <a:ext cx="674882" cy="674882"/>
          </a:xfrm>
          <a:prstGeom prst="rect">
            <a:avLst/>
          </a:prstGeom>
        </p:spPr>
      </p:pic>
      <p:pic>
        <p:nvPicPr>
          <p:cNvPr id="137" name="Picture 136" descr="Shape&#10;&#10;Description automatically generated with low confidence">
            <a:extLst>
              <a:ext uri="{FF2B5EF4-FFF2-40B4-BE49-F238E27FC236}">
                <a16:creationId xmlns:a16="http://schemas.microsoft.com/office/drawing/2014/main" id="{DD41FFA8-8632-AEE8-58D7-2C9DD289EB1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158140" y="8310749"/>
            <a:ext cx="620888" cy="620888"/>
          </a:xfrm>
          <a:prstGeom prst="rect">
            <a:avLst/>
          </a:prstGeom>
        </p:spPr>
      </p:pic>
      <p:pic>
        <p:nvPicPr>
          <p:cNvPr id="138" name="Picture 137" descr="A black rectangle with a black background&#10;&#10;Description automatically generated with low confidence">
            <a:extLst>
              <a:ext uri="{FF2B5EF4-FFF2-40B4-BE49-F238E27FC236}">
                <a16:creationId xmlns:a16="http://schemas.microsoft.com/office/drawing/2014/main" id="{D7A27A00-AC50-A4A2-719B-8EC98447E04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519241" y="8169384"/>
            <a:ext cx="950138" cy="950138"/>
          </a:xfrm>
          <a:prstGeom prst="rect">
            <a:avLst/>
          </a:prstGeom>
        </p:spPr>
      </p:pic>
      <p:grpSp>
        <p:nvGrpSpPr>
          <p:cNvPr id="139" name="Group 138">
            <a:extLst>
              <a:ext uri="{FF2B5EF4-FFF2-40B4-BE49-F238E27FC236}">
                <a16:creationId xmlns:a16="http://schemas.microsoft.com/office/drawing/2014/main" id="{87BC6A12-00D8-7087-C1D5-5312C247C46D}"/>
              </a:ext>
            </a:extLst>
          </p:cNvPr>
          <p:cNvGrpSpPr/>
          <p:nvPr/>
        </p:nvGrpSpPr>
        <p:grpSpPr>
          <a:xfrm>
            <a:off x="2152092" y="7736273"/>
            <a:ext cx="622572" cy="722184"/>
            <a:chOff x="1571549" y="2979857"/>
            <a:chExt cx="832059" cy="965189"/>
          </a:xfrm>
        </p:grpSpPr>
        <p:sp>
          <p:nvSpPr>
            <p:cNvPr id="140" name="Hexagon 139">
              <a:extLst>
                <a:ext uri="{FF2B5EF4-FFF2-40B4-BE49-F238E27FC236}">
                  <a16:creationId xmlns:a16="http://schemas.microsoft.com/office/drawing/2014/main" id="{C9758049-E48F-6808-8A11-5BC0EC0E378E}"/>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1" name="Freeform: Shape 140">
              <a:extLst>
                <a:ext uri="{FF2B5EF4-FFF2-40B4-BE49-F238E27FC236}">
                  <a16:creationId xmlns:a16="http://schemas.microsoft.com/office/drawing/2014/main" id="{B4CEE0DC-CFA4-9A84-0C96-4E31ABADE8FE}"/>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pic>
        <p:nvPicPr>
          <p:cNvPr id="142" name="Picture 141" descr="Shape&#10;&#10;Description automatically generated with low confidence">
            <a:extLst>
              <a:ext uri="{FF2B5EF4-FFF2-40B4-BE49-F238E27FC236}">
                <a16:creationId xmlns:a16="http://schemas.microsoft.com/office/drawing/2014/main" id="{0B4538F5-C7A0-8AD3-6FD5-0483CB8C08E4}"/>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2105621" y="7766725"/>
            <a:ext cx="660250" cy="660250"/>
          </a:xfrm>
          <a:prstGeom prst="rect">
            <a:avLst/>
          </a:prstGeom>
        </p:spPr>
      </p:pic>
    </p:spTree>
    <p:extLst>
      <p:ext uri="{BB962C8B-B14F-4D97-AF65-F5344CB8AC3E}">
        <p14:creationId xmlns:p14="http://schemas.microsoft.com/office/powerpoint/2010/main" val="2033554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ctangle 672">
            <a:extLst>
              <a:ext uri="{FF2B5EF4-FFF2-40B4-BE49-F238E27FC236}">
                <a16:creationId xmlns:a16="http://schemas.microsoft.com/office/drawing/2014/main" id="{E5448EC4-0D6D-4183-B318-B4315B62DFFB}"/>
              </a:ext>
            </a:extLst>
          </p:cNvPr>
          <p:cNvSpPr/>
          <p:nvPr/>
        </p:nvSpPr>
        <p:spPr>
          <a:xfrm>
            <a:off x="4343478" y="2379750"/>
            <a:ext cx="8427838" cy="18620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grpSp>
        <p:nvGrpSpPr>
          <p:cNvPr id="190" name="Group 189">
            <a:extLst>
              <a:ext uri="{FF2B5EF4-FFF2-40B4-BE49-F238E27FC236}">
                <a16:creationId xmlns:a16="http://schemas.microsoft.com/office/drawing/2014/main" id="{F3A9CDB6-0C19-4BD4-A189-242647938EF1}"/>
              </a:ext>
            </a:extLst>
          </p:cNvPr>
          <p:cNvGrpSpPr/>
          <p:nvPr/>
        </p:nvGrpSpPr>
        <p:grpSpPr>
          <a:xfrm>
            <a:off x="4363336" y="-1314"/>
            <a:ext cx="1047749" cy="1215388"/>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sp>
        <p:nvSpPr>
          <p:cNvPr id="567" name="TextBox 566">
            <a:extLst>
              <a:ext uri="{FF2B5EF4-FFF2-40B4-BE49-F238E27FC236}">
                <a16:creationId xmlns:a16="http://schemas.microsoft.com/office/drawing/2014/main" id="{49019A46-F5A5-4105-8C22-25999B51F0F4}"/>
              </a:ext>
            </a:extLst>
          </p:cNvPr>
          <p:cNvSpPr txBox="1"/>
          <p:nvPr/>
        </p:nvSpPr>
        <p:spPr>
          <a:xfrm>
            <a:off x="5458871" y="13079"/>
            <a:ext cx="7314517" cy="1143390"/>
          </a:xfrm>
          <a:prstGeom prst="rect">
            <a:avLst/>
          </a:prstGeom>
          <a:noFill/>
        </p:spPr>
        <p:txBody>
          <a:bodyPr wrap="square" rtlCol="0">
            <a:spAutoFit/>
          </a:bodyPr>
          <a:lstStyle/>
          <a:p>
            <a:pPr>
              <a:lnSpc>
                <a:spcPct val="85000"/>
              </a:lnSpc>
            </a:pPr>
            <a:r>
              <a:rPr lang="en-US" sz="4000" b="1"/>
              <a:t>What do artefacts tell us about the Kingdom of Benin?</a:t>
            </a:r>
            <a:endParaRPr lang="en-GB" sz="400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080919" cy="1200329"/>
          </a:xfrm>
          <a:prstGeom prst="rect">
            <a:avLst/>
          </a:prstGeom>
          <a:noFill/>
        </p:spPr>
        <p:txBody>
          <a:bodyPr wrap="square" rtlCol="0">
            <a:spAutoFit/>
          </a:bodyPr>
          <a:lstStyle/>
          <a:p>
            <a:pPr marL="171450" indent="-171450">
              <a:buFont typeface="Arial" panose="020B0604020202020204" pitchFamily="34" charset="0"/>
              <a:buChar char="•"/>
            </a:pPr>
            <a:r>
              <a:rPr lang="en-US" sz="1200"/>
              <a:t>What was the Kingdom of Benin?</a:t>
            </a:r>
          </a:p>
          <a:p>
            <a:pPr marL="171450" indent="-171450">
              <a:buFont typeface="Arial" panose="020B0604020202020204" pitchFamily="34" charset="0"/>
              <a:buChar char="•"/>
            </a:pPr>
            <a:r>
              <a:rPr lang="en-US" sz="1200"/>
              <a:t>What is the value of oral histories?</a:t>
            </a:r>
          </a:p>
          <a:p>
            <a:pPr marL="171450" indent="-171450">
              <a:buFont typeface="Arial" panose="020B0604020202020204" pitchFamily="34" charset="0"/>
              <a:buChar char="•"/>
            </a:pPr>
            <a:r>
              <a:rPr lang="en-US" sz="1200"/>
              <a:t>How important were the </a:t>
            </a:r>
            <a:r>
              <a:rPr lang="en-US" sz="1200" err="1"/>
              <a:t>Obas</a:t>
            </a:r>
            <a:r>
              <a:rPr lang="en-US" sz="1200"/>
              <a:t> of Benin?</a:t>
            </a:r>
          </a:p>
          <a:p>
            <a:pPr marL="171450" indent="-171450">
              <a:buFont typeface="Arial" panose="020B0604020202020204" pitchFamily="34" charset="0"/>
              <a:buChar char="•"/>
            </a:pPr>
            <a:r>
              <a:rPr lang="en-US" sz="1200"/>
              <a:t>What was life like in The Kingdom of Benin?</a:t>
            </a:r>
          </a:p>
          <a:p>
            <a:pPr marL="171450" indent="-171450">
              <a:buFont typeface="Arial" panose="020B0604020202020204" pitchFamily="34" charset="0"/>
              <a:buChar char="•"/>
            </a:pPr>
            <a:r>
              <a:rPr lang="en-US" sz="1200"/>
              <a:t>What can we learn about Benin Kingdom from art?</a:t>
            </a:r>
          </a:p>
          <a:p>
            <a:pPr marL="171450" indent="-171450">
              <a:buFont typeface="Arial" panose="020B0604020202020204" pitchFamily="34" charset="0"/>
              <a:buChar char="•"/>
            </a:pPr>
            <a:r>
              <a:rPr lang="en-US" sz="1200"/>
              <a:t>What is the legacy of the Benin Kingdom?</a:t>
            </a:r>
          </a:p>
        </p:txBody>
      </p:sp>
      <p:sp>
        <p:nvSpPr>
          <p:cNvPr id="647" name="TextBox 646">
            <a:extLst>
              <a:ext uri="{FF2B5EF4-FFF2-40B4-BE49-F238E27FC236}">
                <a16:creationId xmlns:a16="http://schemas.microsoft.com/office/drawing/2014/main" id="{3567FFCB-F7AD-495C-BDA2-C4A109E4A211}"/>
              </a:ext>
            </a:extLst>
          </p:cNvPr>
          <p:cNvSpPr txBox="1"/>
          <p:nvPr/>
        </p:nvSpPr>
        <p:spPr>
          <a:xfrm>
            <a:off x="4348041" y="2582801"/>
            <a:ext cx="8339581" cy="1569660"/>
          </a:xfrm>
          <a:prstGeom prst="rect">
            <a:avLst/>
          </a:prstGeom>
          <a:noFill/>
        </p:spPr>
        <p:txBody>
          <a:bodyPr wrap="square" rtlCol="0">
            <a:spAutoFit/>
          </a:bodyPr>
          <a:lstStyle/>
          <a:p>
            <a:pPr marL="171450" indent="-171450">
              <a:buFont typeface="Arial" panose="020B0604020202020204" pitchFamily="34" charset="0"/>
              <a:buChar char="•"/>
            </a:pPr>
            <a:r>
              <a:rPr lang="en-US" sz="1200"/>
              <a:t>Located in modern day Nigeria, formed around 900AD when small villages joined to become conglomerates (</a:t>
            </a:r>
            <a:r>
              <a:rPr lang="en-US" sz="1200" err="1"/>
              <a:t>Igodomigodo</a:t>
            </a:r>
            <a:r>
              <a:rPr lang="en-US" sz="1200"/>
              <a:t>/ Early Kingdom). Early leaders were called Ogiso and early building projects included The Benin Moat.</a:t>
            </a:r>
          </a:p>
          <a:p>
            <a:pPr marL="171450" indent="-171450">
              <a:buFont typeface="Arial" panose="020B0604020202020204" pitchFamily="34" charset="0"/>
              <a:buChar char="•"/>
            </a:pPr>
            <a:r>
              <a:rPr lang="en-US" sz="1200"/>
              <a:t>No written accounts of early Benin (importance of storytelling for beliefs/values/culture)</a:t>
            </a:r>
          </a:p>
          <a:p>
            <a:pPr marL="171450" indent="-171450">
              <a:buFont typeface="Arial" panose="020B0604020202020204" pitchFamily="34" charset="0"/>
              <a:buChar char="•"/>
            </a:pPr>
            <a:r>
              <a:rPr lang="en-US" sz="1200"/>
              <a:t>After Ogiso came </a:t>
            </a:r>
            <a:r>
              <a:rPr lang="en-US" sz="1200" err="1"/>
              <a:t>Obas</a:t>
            </a:r>
            <a:r>
              <a:rPr lang="en-US" sz="1200"/>
              <a:t>, in charge of army, trading and commerce. Treated like God. Many artefacts that show </a:t>
            </a:r>
            <a:r>
              <a:rPr lang="en-US" sz="1200" err="1"/>
              <a:t>Obas</a:t>
            </a:r>
            <a:r>
              <a:rPr lang="en-US" sz="1200"/>
              <a:t>’ power</a:t>
            </a:r>
          </a:p>
          <a:p>
            <a:pPr marL="171450" indent="-171450">
              <a:buFont typeface="Arial" panose="020B0604020202020204" pitchFamily="34" charset="0"/>
              <a:buChar char="•"/>
            </a:pPr>
            <a:r>
              <a:rPr lang="en-US" sz="1200"/>
              <a:t>Many jobs, trades and guilds. Traded with Europe and other kingdoms</a:t>
            </a:r>
          </a:p>
          <a:p>
            <a:pPr marL="171450" indent="-171450">
              <a:buFont typeface="Arial" panose="020B0604020202020204" pitchFamily="34" charset="0"/>
              <a:buChar char="•"/>
            </a:pPr>
            <a:r>
              <a:rPr lang="en-US" sz="1200"/>
              <a:t>Artefacts exist inc. bronze plaques, manilla, busts and clapper bells. Art is highly symbolic and historians have to “read” artefacts.</a:t>
            </a:r>
          </a:p>
          <a:p>
            <a:pPr marL="171450" indent="-171450">
              <a:buFont typeface="Arial" panose="020B0604020202020204" pitchFamily="34" charset="0"/>
              <a:buChar char="•"/>
            </a:pPr>
            <a:r>
              <a:rPr lang="en-US" sz="1200"/>
              <a:t>Benin City destroyed by British in 1897, thousands of art pieces were looted – many not been returned.</a:t>
            </a:r>
          </a:p>
          <a:p>
            <a:pPr marL="171450" indent="-171450">
              <a:buFont typeface="Arial" panose="020B0604020202020204" pitchFamily="34" charset="0"/>
              <a:buChar char="•"/>
            </a:pPr>
            <a:endParaRPr lang="en-GB" sz="1200"/>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1446550"/>
          </a:xfrm>
          <a:prstGeom prst="rect">
            <a:avLst/>
          </a:prstGeom>
          <a:noFill/>
        </p:spPr>
        <p:txBody>
          <a:bodyPr wrap="square" rtlCol="0">
            <a:spAutoFit/>
          </a:bodyPr>
          <a:lstStyle/>
          <a:p>
            <a:r>
              <a:rPr lang="en-GB" sz="1600" b="1"/>
              <a:t>Key vocabulary: </a:t>
            </a:r>
          </a:p>
          <a:p>
            <a:r>
              <a:rPr lang="en-GB" sz="1200">
                <a:latin typeface="Calibri" panose="020F0502020204030204" pitchFamily="34" charset="0"/>
                <a:ea typeface="Calibri" panose="020F0502020204030204" pitchFamily="34" charset="0"/>
                <a:cs typeface="Times New Roman" panose="02020603050405020304" pitchFamily="18" charset="0"/>
              </a:rPr>
              <a:t>Conglomerate, </a:t>
            </a:r>
            <a:r>
              <a:rPr lang="en-GB" sz="1200" err="1">
                <a:latin typeface="Calibri" panose="020F0502020204030204" pitchFamily="34" charset="0"/>
                <a:ea typeface="Calibri" panose="020F0502020204030204" pitchFamily="34" charset="0"/>
                <a:cs typeface="Times New Roman" panose="02020603050405020304" pitchFamily="18" charset="0"/>
              </a:rPr>
              <a:t>Ogiso</a:t>
            </a:r>
            <a:r>
              <a:rPr lang="en-GB" sz="1200">
                <a:latin typeface="Calibri" panose="020F0502020204030204" pitchFamily="34" charset="0"/>
                <a:ea typeface="Calibri" panose="020F0502020204030204" pitchFamily="34" charset="0"/>
                <a:cs typeface="Times New Roman" panose="02020603050405020304" pitchFamily="18" charset="0"/>
              </a:rPr>
              <a:t>, </a:t>
            </a:r>
            <a:r>
              <a:rPr lang="en-GB" sz="1200" err="1">
                <a:latin typeface="Calibri" panose="020F0502020204030204" pitchFamily="34" charset="0"/>
                <a:ea typeface="Calibri" panose="020F0502020204030204" pitchFamily="34" charset="0"/>
                <a:cs typeface="Times New Roman" panose="02020603050405020304" pitchFamily="18" charset="0"/>
              </a:rPr>
              <a:t>Igodomigdo</a:t>
            </a:r>
            <a:r>
              <a:rPr lang="en-GB" sz="1200">
                <a:latin typeface="Calibri" panose="020F0502020204030204" pitchFamily="34" charset="0"/>
                <a:ea typeface="Calibri" panose="020F0502020204030204" pitchFamily="34" charset="0"/>
                <a:cs typeface="Times New Roman" panose="02020603050405020304" pitchFamily="18" charset="0"/>
              </a:rPr>
              <a:t>, Rainforest Kingdom, dynasty, elder, moat, Oba(s), depiction, myth, artefact, oral storytelling, trading, commerce, bronze, brass, guild, trade, trading, craftsman, goods, plantain, ivory, empire, plaque, manilla, bust, clapper bell, ivory, primitive, sophisticated, legacy, Golden age, invasion, looting, decline, colonial</a:t>
            </a:r>
            <a:endParaRPr lang="en-GB" sz="1200">
              <a:highlight>
                <a:srgbClr val="FFFF00"/>
              </a:highlight>
            </a:endParaRPr>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244140"/>
          </a:xfrm>
          <a:prstGeom prst="rect">
            <a:avLst/>
          </a:prstGeom>
          <a:noFill/>
        </p:spPr>
        <p:txBody>
          <a:bodyPr wrap="square" rtlCol="0">
            <a:spAutoFit/>
          </a:bodyPr>
          <a:lstStyle/>
          <a:p>
            <a:endParaRPr lang="en-GB" sz="1600" b="1"/>
          </a:p>
          <a:p>
            <a:pPr marL="171450" indent="-171450">
              <a:lnSpc>
                <a:spcPct val="150000"/>
              </a:lnSpc>
              <a:buFont typeface="Arial" panose="020B0604020202020204" pitchFamily="34" charset="0"/>
              <a:buChar char="•"/>
            </a:pPr>
            <a:r>
              <a:rPr lang="en-US" sz="1400" i="1" dirty="0"/>
              <a:t>(Conglomerates, slavery and expansion)</a:t>
            </a:r>
          </a:p>
          <a:p>
            <a:pPr marL="171450" indent="-171450">
              <a:lnSpc>
                <a:spcPct val="150000"/>
              </a:lnSpc>
              <a:buFont typeface="Arial" panose="020B0604020202020204" pitchFamily="34" charset="0"/>
              <a:buChar char="•"/>
            </a:pPr>
            <a:r>
              <a:rPr lang="en-US" sz="1400" i="1"/>
              <a:t>(Conflict with the British)</a:t>
            </a:r>
          </a:p>
          <a:p>
            <a:pPr marL="171450" indent="-171450">
              <a:lnSpc>
                <a:spcPct val="150000"/>
              </a:lnSpc>
              <a:buFont typeface="Arial" panose="020B0604020202020204" pitchFamily="34" charset="0"/>
              <a:buChar char="•"/>
            </a:pPr>
            <a:r>
              <a:rPr lang="en-US" sz="1400"/>
              <a:t>Using surviving artworks for historical enquiry</a:t>
            </a:r>
          </a:p>
          <a:p>
            <a:pPr marL="171450" indent="-171450">
              <a:lnSpc>
                <a:spcPct val="150000"/>
              </a:lnSpc>
              <a:buFont typeface="Arial" panose="020B0604020202020204" pitchFamily="34" charset="0"/>
              <a:buChar char="•"/>
            </a:pPr>
            <a:r>
              <a:rPr lang="en-US" sz="1400"/>
              <a:t>Comparing lives of leaders and ordinary people</a:t>
            </a:r>
          </a:p>
          <a:p>
            <a:pPr marL="171450" indent="-171450">
              <a:lnSpc>
                <a:spcPct val="150000"/>
              </a:lnSpc>
              <a:buFont typeface="Arial" panose="020B0604020202020204" pitchFamily="34" charset="0"/>
              <a:buChar char="•"/>
            </a:pPr>
            <a:r>
              <a:rPr lang="en-US" sz="1400" i="1"/>
              <a:t>(The Benin Moat / lost-wax casting)</a:t>
            </a:r>
          </a:p>
          <a:p>
            <a:pPr marL="171450" indent="-171450">
              <a:lnSpc>
                <a:spcPct val="150000"/>
              </a:lnSpc>
              <a:buFont typeface="Arial" panose="020B0604020202020204" pitchFamily="34" charset="0"/>
              <a:buChar char="•"/>
            </a:pPr>
            <a:r>
              <a:rPr lang="en-US" sz="1400"/>
              <a:t>The role of storytelling and religion in the Kingdom</a:t>
            </a:r>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4333949"/>
            <a:ext cx="6735195" cy="28977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08" name="Hexagon 207">
            <a:extLst>
              <a:ext uri="{FF2B5EF4-FFF2-40B4-BE49-F238E27FC236}">
                <a16:creationId xmlns:a16="http://schemas.microsoft.com/office/drawing/2014/main" id="{6D77DC18-E8A6-4BF8-A7ED-BE854AB71E04}"/>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6" y="1609956"/>
            <a:ext cx="8245700" cy="646331"/>
          </a:xfrm>
          <a:prstGeom prst="rect">
            <a:avLst/>
          </a:prstGeom>
          <a:noFill/>
        </p:spPr>
        <p:txBody>
          <a:bodyPr wrap="square" rtlCol="0">
            <a:spAutoFit/>
          </a:bodyPr>
          <a:lstStyle/>
          <a:p>
            <a:r>
              <a:rPr lang="en-US" sz="1200"/>
              <a:t>Children have learnt about the achievements of earliest civilizations (with a depth study of Egyptians) and a study of Greek life and achievements. They have completed their Primary School journey of British/Local History applying the skills of the History Hex and are now provided with a contrast in the Kingdom of Benin.</a:t>
            </a:r>
            <a:endParaRPr lang="en-GB" sz="1200"/>
          </a:p>
        </p:txBody>
      </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4260199" cy="338554"/>
          </a:xfrm>
          <a:prstGeom prst="rect">
            <a:avLst/>
          </a:prstGeom>
          <a:noFill/>
        </p:spPr>
        <p:txBody>
          <a:bodyPr wrap="square">
            <a:spAutoFit/>
          </a:bodyPr>
          <a:lstStyle/>
          <a:p>
            <a:r>
              <a:rPr lang="en-GB" sz="1600" b="1"/>
              <a:t>Themes explored in this unit: </a:t>
            </a:r>
            <a:r>
              <a:rPr lang="en-GB" sz="1000"/>
              <a:t>major theme </a:t>
            </a:r>
            <a:r>
              <a:rPr lang="en-GB" sz="1000" i="1"/>
              <a:t>/ (minor theme)</a:t>
            </a:r>
            <a:endParaRPr lang="en-GB" sz="1600" i="1"/>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299218" y="4314866"/>
            <a:ext cx="3308619" cy="338554"/>
          </a:xfrm>
          <a:prstGeom prst="rect">
            <a:avLst/>
          </a:prstGeom>
          <a:noFill/>
        </p:spPr>
        <p:txBody>
          <a:bodyPr wrap="square">
            <a:spAutoFit/>
          </a:bodyPr>
          <a:lstStyle/>
          <a:p>
            <a:r>
              <a:rPr lang="en-GB" sz="1600" b="1"/>
              <a:t>Sources (including visits):</a:t>
            </a:r>
          </a:p>
        </p:txBody>
      </p:sp>
      <p:sp>
        <p:nvSpPr>
          <p:cNvPr id="255" name="TextBox 254">
            <a:extLst>
              <a:ext uri="{FF2B5EF4-FFF2-40B4-BE49-F238E27FC236}">
                <a16:creationId xmlns:a16="http://schemas.microsoft.com/office/drawing/2014/main" id="{2F1503EF-6897-46D4-BF9D-D8FCB2041615}"/>
              </a:ext>
            </a:extLst>
          </p:cNvPr>
          <p:cNvSpPr txBox="1"/>
          <p:nvPr/>
        </p:nvSpPr>
        <p:spPr>
          <a:xfrm>
            <a:off x="0" y="7248155"/>
            <a:ext cx="6475862" cy="338554"/>
          </a:xfrm>
          <a:prstGeom prst="rect">
            <a:avLst/>
          </a:prstGeom>
          <a:noFill/>
        </p:spPr>
        <p:txBody>
          <a:bodyPr wrap="square">
            <a:spAutoFit/>
          </a:bodyPr>
          <a:lstStyle/>
          <a:p>
            <a:r>
              <a:rPr lang="en-GB" sz="1600" b="1"/>
              <a:t>Topic Timeline:</a:t>
            </a:r>
          </a:p>
        </p:txBody>
      </p:sp>
      <p:sp>
        <p:nvSpPr>
          <p:cNvPr id="96" name="TextBox 95">
            <a:extLst>
              <a:ext uri="{FF2B5EF4-FFF2-40B4-BE49-F238E27FC236}">
                <a16:creationId xmlns:a16="http://schemas.microsoft.com/office/drawing/2014/main" id="{F6549C6B-6C63-4456-AEDE-9CA26EA8C2D6}"/>
              </a:ext>
            </a:extLst>
          </p:cNvPr>
          <p:cNvSpPr txBox="1"/>
          <p:nvPr/>
        </p:nvSpPr>
        <p:spPr>
          <a:xfrm>
            <a:off x="4380695" y="4591088"/>
            <a:ext cx="5043063" cy="2862322"/>
          </a:xfrm>
          <a:prstGeom prst="rect">
            <a:avLst/>
          </a:prstGeom>
          <a:noFill/>
        </p:spPr>
        <p:txBody>
          <a:bodyPr wrap="square" lIns="91440" tIns="45720" rIns="91440" bIns="45720" rtlCol="0" anchor="t">
            <a:spAutoFit/>
          </a:bodyPr>
          <a:lstStyle/>
          <a:p>
            <a:r>
              <a:rPr lang="en-US" sz="1200">
                <a:hlinkClick r:id="rId10"/>
              </a:rPr>
              <a:t>https://www.kingdomofbenin.com/</a:t>
            </a:r>
            <a:endParaRPr lang="en-US" sz="1200"/>
          </a:p>
          <a:p>
            <a:r>
              <a:rPr lang="en-US" sz="1200"/>
              <a:t>Benin AD 900-1300 KS2History.com Pack (AG Purchased)</a:t>
            </a:r>
          </a:p>
          <a:p>
            <a:r>
              <a:rPr lang="en-GB" sz="1200">
                <a:hlinkClick r:id="rId11"/>
              </a:rPr>
              <a:t>https://www.horniman.ac.uk/resource/ancient-benin/</a:t>
            </a:r>
            <a:endParaRPr lang="en-GB" sz="1200"/>
          </a:p>
          <a:p>
            <a:r>
              <a:rPr lang="en-US" sz="1200">
                <a:hlinkClick r:id="rId12"/>
              </a:rPr>
              <a:t>https://www.britishmuseum.org/about-us/british-museum-story/contested-objects-collection/benin-bronzes</a:t>
            </a:r>
            <a:endParaRPr lang="en-US" sz="1200"/>
          </a:p>
          <a:p>
            <a:r>
              <a:rPr lang="en-GB" sz="1200"/>
              <a:t>https://digital-benin.org/</a:t>
            </a:r>
          </a:p>
          <a:p>
            <a:r>
              <a:rPr lang="en-US" sz="1200">
                <a:hlinkClick r:id="rId13"/>
              </a:rPr>
              <a:t>https://www.bbc.co.uk/bitesize/topics/zpvckqt</a:t>
            </a:r>
            <a:r>
              <a:rPr lang="en-US" sz="1200"/>
              <a:t> </a:t>
            </a:r>
          </a:p>
          <a:p>
            <a:r>
              <a:rPr lang="en-US" sz="1200"/>
              <a:t>Did the kings of Benin keep pet leopards? And other questions about the kingdom of Benin by Tim Cooke</a:t>
            </a:r>
          </a:p>
          <a:p>
            <a:r>
              <a:rPr lang="en-US" sz="1200"/>
              <a:t>Benin Paperback by Izzi Howell (Explore! Series)</a:t>
            </a:r>
          </a:p>
          <a:p>
            <a:r>
              <a:rPr lang="en-GB" sz="1200">
                <a:cs typeface="Calibri" panose="020F0502020204030204"/>
              </a:rPr>
              <a:t>Reclaiming Our Pasts: equality and diversity on the primary history curriculum by Hilary Claire</a:t>
            </a:r>
            <a:endParaRPr lang="en-US"/>
          </a:p>
          <a:p>
            <a:r>
              <a:rPr lang="en-GB" sz="1200">
                <a:cs typeface="Calibri" panose="020F0502020204030204"/>
              </a:rPr>
              <a:t>British Museum / Horniman Museum </a:t>
            </a:r>
          </a:p>
          <a:p>
            <a:endParaRPr lang="en-US" sz="1200">
              <a:cs typeface="Calibri" panose="020F0502020204030204"/>
            </a:endParaRPr>
          </a:p>
          <a:p>
            <a:endParaRPr lang="en-GB" sz="1200">
              <a:cs typeface="Calibri" panose="020F0502020204030204"/>
            </a:endParaRPr>
          </a:p>
        </p:txBody>
      </p:sp>
      <p:pic>
        <p:nvPicPr>
          <p:cNvPr id="97" name="Picture 4">
            <a:extLst>
              <a:ext uri="{FF2B5EF4-FFF2-40B4-BE49-F238E27FC236}">
                <a16:creationId xmlns:a16="http://schemas.microsoft.com/office/drawing/2014/main" id="{4569DC99-FCCB-4A08-90F7-23322D3F9A7E}"/>
              </a:ext>
            </a:extLst>
          </p:cNvPr>
          <p:cNvPicPr>
            <a:picLocks noChangeAspect="1"/>
          </p:cNvPicPr>
          <p:nvPr/>
        </p:nvPicPr>
        <p:blipFill rotWithShape="1">
          <a:blip r:embed="rId14"/>
          <a:srcRect l="51212" t="-1" r="-707" b="-1111"/>
          <a:stretch/>
        </p:blipFill>
        <p:spPr>
          <a:xfrm>
            <a:off x="4687930" y="20850"/>
            <a:ext cx="546661" cy="1174871"/>
          </a:xfrm>
          <a:prstGeom prst="rect">
            <a:avLst/>
          </a:prstGeom>
        </p:spPr>
      </p:pic>
      <p:pic>
        <p:nvPicPr>
          <p:cNvPr id="3" name="Picture 2">
            <a:extLst>
              <a:ext uri="{FF2B5EF4-FFF2-40B4-BE49-F238E27FC236}">
                <a16:creationId xmlns:a16="http://schemas.microsoft.com/office/drawing/2014/main" id="{3FE4431E-DD70-4659-8FC0-E9B08B5D5159}"/>
              </a:ext>
            </a:extLst>
          </p:cNvPr>
          <p:cNvPicPr>
            <a:picLocks noChangeAspect="1"/>
          </p:cNvPicPr>
          <p:nvPr/>
        </p:nvPicPr>
        <p:blipFill rotWithShape="1">
          <a:blip r:embed="rId15">
            <a:clrChange>
              <a:clrFrom>
                <a:srgbClr val="FFFFFF"/>
              </a:clrFrom>
              <a:clrTo>
                <a:srgbClr val="FFFFFF">
                  <a:alpha val="0"/>
                </a:srgbClr>
              </a:clrTo>
            </a:clrChange>
          </a:blip>
          <a:srcRect l="40046" t="3713" r="14876" b="2234"/>
          <a:stretch/>
        </p:blipFill>
        <p:spPr>
          <a:xfrm>
            <a:off x="9427656" y="3810533"/>
            <a:ext cx="3446888" cy="4045258"/>
          </a:xfrm>
          <a:prstGeom prst="rect">
            <a:avLst/>
          </a:prstGeom>
        </p:spPr>
      </p:pic>
      <p:sp>
        <p:nvSpPr>
          <p:cNvPr id="90" name="TextBox 89">
            <a:extLst>
              <a:ext uri="{FF2B5EF4-FFF2-40B4-BE49-F238E27FC236}">
                <a16:creationId xmlns:a16="http://schemas.microsoft.com/office/drawing/2014/main" id="{E10DDAA8-04BE-46E3-9AE4-CE08DB236FB1}"/>
              </a:ext>
            </a:extLst>
          </p:cNvPr>
          <p:cNvSpPr txBox="1"/>
          <p:nvPr/>
        </p:nvSpPr>
        <p:spPr>
          <a:xfrm>
            <a:off x="5500731" y="1069330"/>
            <a:ext cx="7314517" cy="258532"/>
          </a:xfrm>
          <a:prstGeom prst="rect">
            <a:avLst/>
          </a:prstGeom>
          <a:noFill/>
        </p:spPr>
        <p:txBody>
          <a:bodyPr wrap="square" rtlCol="0">
            <a:spAutoFit/>
          </a:bodyPr>
          <a:lstStyle/>
          <a:p>
            <a:pPr>
              <a:lnSpc>
                <a:spcPct val="90000"/>
              </a:lnSpc>
            </a:pPr>
            <a:r>
              <a:rPr lang="en-US" sz="1200" b="1"/>
              <a:t>A non-European society that provides contrasts with British History: Benin (West Africa 900-1300AD)</a:t>
            </a:r>
            <a:endParaRPr lang="en-GB" sz="1200"/>
          </a:p>
        </p:txBody>
      </p:sp>
      <p:sp>
        <p:nvSpPr>
          <p:cNvPr id="92" name="Rectangle 91">
            <a:extLst>
              <a:ext uri="{FF2B5EF4-FFF2-40B4-BE49-F238E27FC236}">
                <a16:creationId xmlns:a16="http://schemas.microsoft.com/office/drawing/2014/main" id="{67C5D644-A46F-4C26-B6F0-ACFEED076AF9}"/>
              </a:ext>
            </a:extLst>
          </p:cNvPr>
          <p:cNvSpPr/>
          <p:nvPr/>
        </p:nvSpPr>
        <p:spPr>
          <a:xfrm>
            <a:off x="584095" y="7907197"/>
            <a:ext cx="2363343" cy="8705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bg1"/>
                </a:solidFill>
              </a:rPr>
              <a:t>Ogiso dynasty</a:t>
            </a:r>
          </a:p>
          <a:p>
            <a:r>
              <a:rPr lang="en-US" sz="1050">
                <a:solidFill>
                  <a:schemeClr val="bg1"/>
                </a:solidFill>
              </a:rPr>
              <a:t>900 – 1180 AD</a:t>
            </a:r>
          </a:p>
          <a:p>
            <a:endParaRPr lang="en-US" sz="1050">
              <a:solidFill>
                <a:schemeClr val="bg1"/>
              </a:solidFill>
            </a:endParaRPr>
          </a:p>
          <a:p>
            <a:endParaRPr lang="en-US" sz="1050">
              <a:solidFill>
                <a:schemeClr val="bg1"/>
              </a:solidFill>
            </a:endParaRPr>
          </a:p>
          <a:p>
            <a:endParaRPr lang="en-US" sz="1050">
              <a:solidFill>
                <a:schemeClr val="bg1"/>
              </a:solidFill>
            </a:endParaRPr>
          </a:p>
        </p:txBody>
      </p:sp>
      <p:sp>
        <p:nvSpPr>
          <p:cNvPr id="93" name="Rectangle 92">
            <a:extLst>
              <a:ext uri="{FF2B5EF4-FFF2-40B4-BE49-F238E27FC236}">
                <a16:creationId xmlns:a16="http://schemas.microsoft.com/office/drawing/2014/main" id="{202ABA7F-5C7A-4686-B153-477BD69EB2F2}"/>
              </a:ext>
            </a:extLst>
          </p:cNvPr>
          <p:cNvSpPr/>
          <p:nvPr/>
        </p:nvSpPr>
        <p:spPr>
          <a:xfrm>
            <a:off x="3034478" y="7907197"/>
            <a:ext cx="5929200" cy="8705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a:solidFill>
                  <a:schemeClr val="bg1"/>
                </a:solidFill>
              </a:rPr>
              <a:t>Oba dynasty</a:t>
            </a:r>
          </a:p>
          <a:p>
            <a:r>
              <a:rPr lang="en-US" sz="1050">
                <a:solidFill>
                  <a:schemeClr val="bg1"/>
                </a:solidFill>
              </a:rPr>
              <a:t>1200 – 1867 AD </a:t>
            </a:r>
          </a:p>
        </p:txBody>
      </p:sp>
      <p:sp>
        <p:nvSpPr>
          <p:cNvPr id="94" name="TextBox 93">
            <a:extLst>
              <a:ext uri="{FF2B5EF4-FFF2-40B4-BE49-F238E27FC236}">
                <a16:creationId xmlns:a16="http://schemas.microsoft.com/office/drawing/2014/main" id="{43F978E6-E887-4BCF-8EBD-A03712394D6E}"/>
              </a:ext>
            </a:extLst>
          </p:cNvPr>
          <p:cNvSpPr txBox="1"/>
          <p:nvPr/>
        </p:nvSpPr>
        <p:spPr>
          <a:xfrm>
            <a:off x="8746524" y="8914159"/>
            <a:ext cx="901714" cy="600164"/>
          </a:xfrm>
          <a:prstGeom prst="rect">
            <a:avLst/>
          </a:prstGeom>
          <a:noFill/>
        </p:spPr>
        <p:txBody>
          <a:bodyPr wrap="square">
            <a:spAutoFit/>
          </a:bodyPr>
          <a:lstStyle/>
          <a:p>
            <a:pPr algn="r"/>
            <a:r>
              <a:rPr lang="en-GB" sz="1100" b="0" i="0">
                <a:solidFill>
                  <a:srgbClr val="231F20"/>
                </a:solidFill>
                <a:effectLst/>
                <a:latin typeface="+mj-lt"/>
              </a:rPr>
              <a:t>British destroy Benin City</a:t>
            </a:r>
            <a:endParaRPr lang="en-GB" sz="1100">
              <a:latin typeface="+mj-lt"/>
            </a:endParaRPr>
          </a:p>
        </p:txBody>
      </p:sp>
      <p:sp>
        <p:nvSpPr>
          <p:cNvPr id="95" name="Rectangle 94">
            <a:extLst>
              <a:ext uri="{FF2B5EF4-FFF2-40B4-BE49-F238E27FC236}">
                <a16:creationId xmlns:a16="http://schemas.microsoft.com/office/drawing/2014/main" id="{99BC9250-D971-4282-8E12-719A3C0AA3A6}"/>
              </a:ext>
            </a:extLst>
          </p:cNvPr>
          <p:cNvSpPr/>
          <p:nvPr/>
        </p:nvSpPr>
        <p:spPr>
          <a:xfrm>
            <a:off x="584096" y="7616419"/>
            <a:ext cx="3291579" cy="259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sz="1050">
              <a:solidFill>
                <a:schemeClr val="bg1"/>
              </a:solidFill>
            </a:endParaRPr>
          </a:p>
          <a:p>
            <a:endParaRPr lang="en-US" sz="1050">
              <a:solidFill>
                <a:schemeClr val="bg1"/>
              </a:solidFill>
            </a:endParaRPr>
          </a:p>
          <a:p>
            <a:r>
              <a:rPr lang="en-US" sz="1050">
                <a:solidFill>
                  <a:schemeClr val="bg1"/>
                </a:solidFill>
              </a:rPr>
              <a:t>Early Period 900-1300 AD</a:t>
            </a:r>
          </a:p>
        </p:txBody>
      </p:sp>
      <p:sp>
        <p:nvSpPr>
          <p:cNvPr id="98" name="Rectangle 97">
            <a:extLst>
              <a:ext uri="{FF2B5EF4-FFF2-40B4-BE49-F238E27FC236}">
                <a16:creationId xmlns:a16="http://schemas.microsoft.com/office/drawing/2014/main" id="{42F82255-2A78-4704-882B-200E381DB3E9}"/>
              </a:ext>
            </a:extLst>
          </p:cNvPr>
          <p:cNvSpPr/>
          <p:nvPr/>
        </p:nvSpPr>
        <p:spPr>
          <a:xfrm>
            <a:off x="3898481" y="7616419"/>
            <a:ext cx="3291579" cy="259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sz="1050">
              <a:solidFill>
                <a:schemeClr val="bg1"/>
              </a:solidFill>
            </a:endParaRPr>
          </a:p>
          <a:p>
            <a:endParaRPr lang="en-US" sz="1050">
              <a:solidFill>
                <a:schemeClr val="bg1"/>
              </a:solidFill>
            </a:endParaRPr>
          </a:p>
          <a:p>
            <a:r>
              <a:rPr lang="en-US" sz="1050">
                <a:solidFill>
                  <a:schemeClr val="bg1"/>
                </a:solidFill>
              </a:rPr>
              <a:t>Golden Age 1300-1700 AD</a:t>
            </a:r>
          </a:p>
        </p:txBody>
      </p:sp>
      <p:sp>
        <p:nvSpPr>
          <p:cNvPr id="99" name="Rectangle 98">
            <a:extLst>
              <a:ext uri="{FF2B5EF4-FFF2-40B4-BE49-F238E27FC236}">
                <a16:creationId xmlns:a16="http://schemas.microsoft.com/office/drawing/2014/main" id="{0ECD92A3-3994-4405-AB8C-C630F4BF2171}"/>
              </a:ext>
            </a:extLst>
          </p:cNvPr>
          <p:cNvSpPr/>
          <p:nvPr/>
        </p:nvSpPr>
        <p:spPr>
          <a:xfrm>
            <a:off x="7212866" y="7616419"/>
            <a:ext cx="1750812" cy="259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050">
                <a:solidFill>
                  <a:schemeClr val="bg1"/>
                </a:solidFill>
              </a:rPr>
              <a:t>Decline 1700-1867 AD</a:t>
            </a:r>
          </a:p>
        </p:txBody>
      </p:sp>
      <p:grpSp>
        <p:nvGrpSpPr>
          <p:cNvPr id="100" name="Group 99">
            <a:extLst>
              <a:ext uri="{FF2B5EF4-FFF2-40B4-BE49-F238E27FC236}">
                <a16:creationId xmlns:a16="http://schemas.microsoft.com/office/drawing/2014/main" id="{8113D903-E046-4C87-A692-95959D8AA228}"/>
              </a:ext>
            </a:extLst>
          </p:cNvPr>
          <p:cNvGrpSpPr/>
          <p:nvPr/>
        </p:nvGrpSpPr>
        <p:grpSpPr>
          <a:xfrm>
            <a:off x="8641329" y="8338891"/>
            <a:ext cx="622572" cy="722184"/>
            <a:chOff x="1571549" y="2979857"/>
            <a:chExt cx="832059" cy="965189"/>
          </a:xfrm>
        </p:grpSpPr>
        <p:sp>
          <p:nvSpPr>
            <p:cNvPr id="101" name="Hexagon 100">
              <a:extLst>
                <a:ext uri="{FF2B5EF4-FFF2-40B4-BE49-F238E27FC236}">
                  <a16:creationId xmlns:a16="http://schemas.microsoft.com/office/drawing/2014/main" id="{7256EA00-4E13-4DD0-BB8A-5BD20DC0AD08}"/>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2" name="Freeform: Shape 101">
              <a:extLst>
                <a:ext uri="{FF2B5EF4-FFF2-40B4-BE49-F238E27FC236}">
                  <a16:creationId xmlns:a16="http://schemas.microsoft.com/office/drawing/2014/main" id="{240E93DB-E25E-4763-A3EB-E93055954E2C}"/>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pic>
        <p:nvPicPr>
          <p:cNvPr id="103" name="Graphic 102" descr="Fencing with solid fill">
            <a:extLst>
              <a:ext uri="{FF2B5EF4-FFF2-40B4-BE49-F238E27FC236}">
                <a16:creationId xmlns:a16="http://schemas.microsoft.com/office/drawing/2014/main" id="{02DC16E4-7A82-42A2-8864-AAC54BA6B5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10615" y="8442860"/>
            <a:ext cx="506128" cy="506128"/>
          </a:xfrm>
          <a:prstGeom prst="rect">
            <a:avLst/>
          </a:prstGeom>
        </p:spPr>
      </p:pic>
      <p:sp>
        <p:nvSpPr>
          <p:cNvPr id="104" name="TextBox 103">
            <a:extLst>
              <a:ext uri="{FF2B5EF4-FFF2-40B4-BE49-F238E27FC236}">
                <a16:creationId xmlns:a16="http://schemas.microsoft.com/office/drawing/2014/main" id="{BF07E519-9DA3-4790-AB59-B54B7B061A55}"/>
              </a:ext>
            </a:extLst>
          </p:cNvPr>
          <p:cNvSpPr txBox="1"/>
          <p:nvPr/>
        </p:nvSpPr>
        <p:spPr>
          <a:xfrm>
            <a:off x="6629790" y="8998592"/>
            <a:ext cx="1964935" cy="600164"/>
          </a:xfrm>
          <a:prstGeom prst="rect">
            <a:avLst/>
          </a:prstGeom>
          <a:noFill/>
        </p:spPr>
        <p:txBody>
          <a:bodyPr wrap="square">
            <a:spAutoFit/>
          </a:bodyPr>
          <a:lstStyle/>
          <a:p>
            <a:pPr algn="r"/>
            <a:r>
              <a:rPr lang="en-US" sz="1100">
                <a:solidFill>
                  <a:srgbClr val="231F20"/>
                </a:solidFill>
                <a:latin typeface="+mj-lt"/>
              </a:rPr>
              <a:t>1800s E</a:t>
            </a:r>
            <a:r>
              <a:rPr lang="en-GB" sz="1100" err="1">
                <a:solidFill>
                  <a:srgbClr val="231F20"/>
                </a:solidFill>
                <a:latin typeface="+mj-lt"/>
              </a:rPr>
              <a:t>urope</a:t>
            </a:r>
            <a:r>
              <a:rPr lang="en-GB" sz="1100">
                <a:solidFill>
                  <a:srgbClr val="231F20"/>
                </a:solidFill>
                <a:latin typeface="+mj-lt"/>
              </a:rPr>
              <a:t> abolishes slavery from Africa losing Benin Kingdom a source of wealth</a:t>
            </a:r>
            <a:endParaRPr lang="en-GB" sz="1100">
              <a:latin typeface="+mj-lt"/>
            </a:endParaRPr>
          </a:p>
        </p:txBody>
      </p:sp>
      <p:grpSp>
        <p:nvGrpSpPr>
          <p:cNvPr id="105" name="Group 104">
            <a:extLst>
              <a:ext uri="{FF2B5EF4-FFF2-40B4-BE49-F238E27FC236}">
                <a16:creationId xmlns:a16="http://schemas.microsoft.com/office/drawing/2014/main" id="{2A924995-7F91-41E8-A59D-6F121113DE36}"/>
              </a:ext>
            </a:extLst>
          </p:cNvPr>
          <p:cNvGrpSpPr/>
          <p:nvPr/>
        </p:nvGrpSpPr>
        <p:grpSpPr>
          <a:xfrm>
            <a:off x="7809947" y="8323422"/>
            <a:ext cx="622572" cy="722184"/>
            <a:chOff x="1571549" y="2979857"/>
            <a:chExt cx="832059" cy="965189"/>
          </a:xfrm>
        </p:grpSpPr>
        <p:sp>
          <p:nvSpPr>
            <p:cNvPr id="106" name="Hexagon 105">
              <a:extLst>
                <a:ext uri="{FF2B5EF4-FFF2-40B4-BE49-F238E27FC236}">
                  <a16:creationId xmlns:a16="http://schemas.microsoft.com/office/drawing/2014/main" id="{57FFC492-FDDA-47F7-8967-B05891CAD01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7" name="Freeform: Shape 106">
              <a:extLst>
                <a:ext uri="{FF2B5EF4-FFF2-40B4-BE49-F238E27FC236}">
                  <a16:creationId xmlns:a16="http://schemas.microsoft.com/office/drawing/2014/main" id="{118BDB40-580F-4418-918D-5E593C9EC24C}"/>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sp>
        <p:nvSpPr>
          <p:cNvPr id="115" name="TextBox 114">
            <a:extLst>
              <a:ext uri="{FF2B5EF4-FFF2-40B4-BE49-F238E27FC236}">
                <a16:creationId xmlns:a16="http://schemas.microsoft.com/office/drawing/2014/main" id="{304D7E47-B6FF-453B-A137-3FBF9BC75810}"/>
              </a:ext>
            </a:extLst>
          </p:cNvPr>
          <p:cNvSpPr txBox="1"/>
          <p:nvPr/>
        </p:nvSpPr>
        <p:spPr>
          <a:xfrm>
            <a:off x="4665934" y="8881336"/>
            <a:ext cx="1668461" cy="430887"/>
          </a:xfrm>
          <a:prstGeom prst="rect">
            <a:avLst/>
          </a:prstGeom>
          <a:noFill/>
        </p:spPr>
        <p:txBody>
          <a:bodyPr wrap="square">
            <a:spAutoFit/>
          </a:bodyPr>
          <a:lstStyle/>
          <a:p>
            <a:r>
              <a:rPr lang="en-US" sz="1100">
                <a:solidFill>
                  <a:srgbClr val="231F20"/>
                </a:solidFill>
                <a:latin typeface="+mj-lt"/>
              </a:rPr>
              <a:t>Visitors from</a:t>
            </a:r>
            <a:br>
              <a:rPr lang="en-US" sz="1100">
                <a:solidFill>
                  <a:srgbClr val="231F20"/>
                </a:solidFill>
                <a:latin typeface="+mj-lt"/>
              </a:rPr>
            </a:br>
            <a:r>
              <a:rPr lang="en-US" sz="1100">
                <a:solidFill>
                  <a:srgbClr val="231F20"/>
                </a:solidFill>
                <a:latin typeface="+mj-lt"/>
              </a:rPr>
              <a:t> Portugal arrive 1514 AD</a:t>
            </a:r>
            <a:endParaRPr lang="en-GB" sz="1100">
              <a:latin typeface="+mj-lt"/>
            </a:endParaRPr>
          </a:p>
        </p:txBody>
      </p:sp>
      <p:sp>
        <p:nvSpPr>
          <p:cNvPr id="116" name="TextBox 115">
            <a:extLst>
              <a:ext uri="{FF2B5EF4-FFF2-40B4-BE49-F238E27FC236}">
                <a16:creationId xmlns:a16="http://schemas.microsoft.com/office/drawing/2014/main" id="{014EF855-F9F5-413B-A603-F0BC0A6AE782}"/>
              </a:ext>
            </a:extLst>
          </p:cNvPr>
          <p:cNvSpPr txBox="1"/>
          <p:nvPr/>
        </p:nvSpPr>
        <p:spPr>
          <a:xfrm>
            <a:off x="1134903" y="8766749"/>
            <a:ext cx="1670776" cy="374350"/>
          </a:xfrm>
          <a:prstGeom prst="rect">
            <a:avLst/>
          </a:prstGeom>
          <a:noFill/>
        </p:spPr>
        <p:txBody>
          <a:bodyPr wrap="square">
            <a:spAutoFit/>
          </a:bodyPr>
          <a:lstStyle/>
          <a:p>
            <a:r>
              <a:rPr lang="en-US" sz="1100">
                <a:solidFill>
                  <a:srgbClr val="231F20"/>
                </a:solidFill>
                <a:latin typeface="+mj-lt"/>
              </a:rPr>
              <a:t>Benin Moat built to protect the Kingdom</a:t>
            </a:r>
            <a:endParaRPr lang="en-GB" sz="1100">
              <a:latin typeface="+mj-lt"/>
            </a:endParaRPr>
          </a:p>
        </p:txBody>
      </p:sp>
      <p:grpSp>
        <p:nvGrpSpPr>
          <p:cNvPr id="117" name="Group 116">
            <a:extLst>
              <a:ext uri="{FF2B5EF4-FFF2-40B4-BE49-F238E27FC236}">
                <a16:creationId xmlns:a16="http://schemas.microsoft.com/office/drawing/2014/main" id="{95B7EA9A-9538-4D01-B5F7-7A36EC441FFD}"/>
              </a:ext>
            </a:extLst>
          </p:cNvPr>
          <p:cNvGrpSpPr/>
          <p:nvPr/>
        </p:nvGrpSpPr>
        <p:grpSpPr>
          <a:xfrm>
            <a:off x="587347" y="8342470"/>
            <a:ext cx="622572" cy="722184"/>
            <a:chOff x="1571549" y="2979857"/>
            <a:chExt cx="832059" cy="965189"/>
          </a:xfrm>
        </p:grpSpPr>
        <p:sp>
          <p:nvSpPr>
            <p:cNvPr id="118" name="Hexagon 117">
              <a:extLst>
                <a:ext uri="{FF2B5EF4-FFF2-40B4-BE49-F238E27FC236}">
                  <a16:creationId xmlns:a16="http://schemas.microsoft.com/office/drawing/2014/main" id="{06C2CB60-9772-4D1D-A2F2-D35D3FCFFB4F}"/>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9" name="Freeform: Shape 118">
              <a:extLst>
                <a:ext uri="{FF2B5EF4-FFF2-40B4-BE49-F238E27FC236}">
                  <a16:creationId xmlns:a16="http://schemas.microsoft.com/office/drawing/2014/main" id="{69BF6FCC-562A-410B-937B-5D8A26939D43}"/>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pic>
        <p:nvPicPr>
          <p:cNvPr id="120" name="Picture 119" descr="Shape&#10;&#10;Description automatically generated with low confidence">
            <a:extLst>
              <a:ext uri="{FF2B5EF4-FFF2-40B4-BE49-F238E27FC236}">
                <a16:creationId xmlns:a16="http://schemas.microsoft.com/office/drawing/2014/main" id="{3552AAA8-20F2-41EB-8018-D5D1EF1DA58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22786" r="23755" b="37020"/>
          <a:stretch/>
        </p:blipFill>
        <p:spPr>
          <a:xfrm>
            <a:off x="602361" y="8545118"/>
            <a:ext cx="601818" cy="317261"/>
          </a:xfrm>
          <a:prstGeom prst="rect">
            <a:avLst/>
          </a:prstGeom>
        </p:spPr>
      </p:pic>
      <p:grpSp>
        <p:nvGrpSpPr>
          <p:cNvPr id="121" name="Group 120">
            <a:extLst>
              <a:ext uri="{FF2B5EF4-FFF2-40B4-BE49-F238E27FC236}">
                <a16:creationId xmlns:a16="http://schemas.microsoft.com/office/drawing/2014/main" id="{85E2D9D3-F7F1-4B8F-A79E-DA6B7D3AD233}"/>
              </a:ext>
            </a:extLst>
          </p:cNvPr>
          <p:cNvGrpSpPr/>
          <p:nvPr/>
        </p:nvGrpSpPr>
        <p:grpSpPr>
          <a:xfrm>
            <a:off x="5392866" y="8338891"/>
            <a:ext cx="622572" cy="722184"/>
            <a:chOff x="1571549" y="2979857"/>
            <a:chExt cx="832059" cy="965189"/>
          </a:xfrm>
        </p:grpSpPr>
        <p:sp>
          <p:nvSpPr>
            <p:cNvPr id="122" name="Hexagon 121">
              <a:extLst>
                <a:ext uri="{FF2B5EF4-FFF2-40B4-BE49-F238E27FC236}">
                  <a16:creationId xmlns:a16="http://schemas.microsoft.com/office/drawing/2014/main" id="{1DB1D13A-00A2-44DE-AAC8-D501E2EF9706}"/>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3" name="Freeform: Shape 122">
              <a:extLst>
                <a:ext uri="{FF2B5EF4-FFF2-40B4-BE49-F238E27FC236}">
                  <a16:creationId xmlns:a16="http://schemas.microsoft.com/office/drawing/2014/main" id="{1AF7CAAE-50FE-4405-99F5-8C01E7AECEB4}"/>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pic>
        <p:nvPicPr>
          <p:cNvPr id="124" name="Picture 123" descr="Shape&#10;&#10;Description automatically generated with low confidence">
            <a:extLst>
              <a:ext uri="{FF2B5EF4-FFF2-40B4-BE49-F238E27FC236}">
                <a16:creationId xmlns:a16="http://schemas.microsoft.com/office/drawing/2014/main" id="{9B212579-6C59-46BE-9194-AA43D24A33B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36857" y="8395978"/>
            <a:ext cx="535687" cy="535687"/>
          </a:xfrm>
          <a:prstGeom prst="rect">
            <a:avLst/>
          </a:prstGeom>
        </p:spPr>
      </p:pic>
      <p:pic>
        <p:nvPicPr>
          <p:cNvPr id="125" name="Picture 124" descr="Shape&#10;&#10;Description automatically generated with low confidence">
            <a:extLst>
              <a:ext uri="{FF2B5EF4-FFF2-40B4-BE49-F238E27FC236}">
                <a16:creationId xmlns:a16="http://schemas.microsoft.com/office/drawing/2014/main" id="{BFC8C9E6-5685-4D01-A7CB-FFCA1F7DD47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48264" y="8473735"/>
            <a:ext cx="497201" cy="497201"/>
          </a:xfrm>
          <a:prstGeom prst="rect">
            <a:avLst/>
          </a:prstGeom>
        </p:spPr>
      </p:pic>
      <p:sp>
        <p:nvSpPr>
          <p:cNvPr id="126" name="TextBox 125">
            <a:extLst>
              <a:ext uri="{FF2B5EF4-FFF2-40B4-BE49-F238E27FC236}">
                <a16:creationId xmlns:a16="http://schemas.microsoft.com/office/drawing/2014/main" id="{18CE3BD7-BBC2-4C03-8603-FAD61A3E3179}"/>
              </a:ext>
            </a:extLst>
          </p:cNvPr>
          <p:cNvSpPr txBox="1"/>
          <p:nvPr/>
        </p:nvSpPr>
        <p:spPr>
          <a:xfrm>
            <a:off x="3331776" y="8774525"/>
            <a:ext cx="1175237" cy="227284"/>
          </a:xfrm>
          <a:prstGeom prst="rect">
            <a:avLst/>
          </a:prstGeom>
          <a:noFill/>
        </p:spPr>
        <p:txBody>
          <a:bodyPr wrap="square">
            <a:spAutoFit/>
          </a:bodyPr>
          <a:lstStyle/>
          <a:p>
            <a:r>
              <a:rPr lang="en-US" sz="1100">
                <a:solidFill>
                  <a:srgbClr val="231F20"/>
                </a:solidFill>
                <a:latin typeface="+mj-lt"/>
              </a:rPr>
              <a:t>Oba </a:t>
            </a:r>
            <a:r>
              <a:rPr lang="en-US" sz="1100" err="1">
                <a:solidFill>
                  <a:srgbClr val="231F20"/>
                </a:solidFill>
                <a:latin typeface="+mj-lt"/>
              </a:rPr>
              <a:t>Eweke</a:t>
            </a:r>
            <a:endParaRPr lang="en-GB" sz="1100">
              <a:latin typeface="+mj-lt"/>
            </a:endParaRPr>
          </a:p>
        </p:txBody>
      </p:sp>
      <p:grpSp>
        <p:nvGrpSpPr>
          <p:cNvPr id="127" name="Group 126">
            <a:extLst>
              <a:ext uri="{FF2B5EF4-FFF2-40B4-BE49-F238E27FC236}">
                <a16:creationId xmlns:a16="http://schemas.microsoft.com/office/drawing/2014/main" id="{CD5D3B85-7FD4-47F4-85E0-BC96B4A5B655}"/>
              </a:ext>
            </a:extLst>
          </p:cNvPr>
          <p:cNvGrpSpPr/>
          <p:nvPr/>
        </p:nvGrpSpPr>
        <p:grpSpPr>
          <a:xfrm>
            <a:off x="2773253" y="8333299"/>
            <a:ext cx="622572" cy="722184"/>
            <a:chOff x="1571549" y="2979857"/>
            <a:chExt cx="832059" cy="965189"/>
          </a:xfrm>
        </p:grpSpPr>
        <p:sp>
          <p:nvSpPr>
            <p:cNvPr id="128" name="Hexagon 127">
              <a:extLst>
                <a:ext uri="{FF2B5EF4-FFF2-40B4-BE49-F238E27FC236}">
                  <a16:creationId xmlns:a16="http://schemas.microsoft.com/office/drawing/2014/main" id="{E5109D5D-C810-4486-8AAF-AD2BA027B2F7}"/>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9" name="Freeform: Shape 128">
              <a:extLst>
                <a:ext uri="{FF2B5EF4-FFF2-40B4-BE49-F238E27FC236}">
                  <a16:creationId xmlns:a16="http://schemas.microsoft.com/office/drawing/2014/main" id="{8E094FE8-E36C-4DD1-8D72-836D484AD275}"/>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a:p>
          </p:txBody>
        </p:sp>
      </p:grpSp>
      <p:pic>
        <p:nvPicPr>
          <p:cNvPr id="130" name="Picture 129" descr="Shape&#10;&#10;Description automatically generated with low confidence">
            <a:extLst>
              <a:ext uri="{FF2B5EF4-FFF2-40B4-BE49-F238E27FC236}">
                <a16:creationId xmlns:a16="http://schemas.microsoft.com/office/drawing/2014/main" id="{772D8969-262B-476E-B3D8-B3A5990D349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813433" y="8387170"/>
            <a:ext cx="525176" cy="525176"/>
          </a:xfrm>
          <a:prstGeom prst="rect">
            <a:avLst/>
          </a:prstGeom>
        </p:spPr>
      </p:pic>
      <p:sp>
        <p:nvSpPr>
          <p:cNvPr id="131" name="TextBox 130">
            <a:extLst>
              <a:ext uri="{FF2B5EF4-FFF2-40B4-BE49-F238E27FC236}">
                <a16:creationId xmlns:a16="http://schemas.microsoft.com/office/drawing/2014/main" id="{3B9E4E98-C0EE-4EBA-B834-DA5EA9F24301}"/>
              </a:ext>
            </a:extLst>
          </p:cNvPr>
          <p:cNvSpPr txBox="1"/>
          <p:nvPr/>
        </p:nvSpPr>
        <p:spPr>
          <a:xfrm rot="16200000">
            <a:off x="-270620" y="8036165"/>
            <a:ext cx="1356295" cy="246781"/>
          </a:xfrm>
          <a:prstGeom prst="rect">
            <a:avLst/>
          </a:prstGeom>
          <a:noFill/>
        </p:spPr>
        <p:txBody>
          <a:bodyPr wrap="square">
            <a:spAutoFit/>
          </a:bodyPr>
          <a:lstStyle/>
          <a:p>
            <a:pPr>
              <a:lnSpc>
                <a:spcPct val="89000"/>
              </a:lnSpc>
            </a:pPr>
            <a:r>
              <a:rPr lang="en-US" sz="700"/>
              <a:t>Small villages join to become conglomerates</a:t>
            </a:r>
          </a:p>
        </p:txBody>
      </p:sp>
    </p:spTree>
    <p:extLst>
      <p:ext uri="{BB962C8B-B14F-4D97-AF65-F5344CB8AC3E}">
        <p14:creationId xmlns:p14="http://schemas.microsoft.com/office/powerpoint/2010/main" val="3848642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E87D9DF6-AEF0-949E-1413-1080EEEA85B6}"/>
              </a:ext>
            </a:extLst>
          </p:cNvPr>
          <p:cNvSpPr/>
          <p:nvPr/>
        </p:nvSpPr>
        <p:spPr>
          <a:xfrm rot="16200000">
            <a:off x="7912941" y="7642733"/>
            <a:ext cx="728695" cy="8268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700" dirty="0">
              <a:solidFill>
                <a:schemeClr val="bg1"/>
              </a:solidFill>
            </a:endParaRPr>
          </a:p>
        </p:txBody>
      </p:sp>
      <p:grpSp>
        <p:nvGrpSpPr>
          <p:cNvPr id="115" name="Group 114">
            <a:extLst>
              <a:ext uri="{FF2B5EF4-FFF2-40B4-BE49-F238E27FC236}">
                <a16:creationId xmlns:a16="http://schemas.microsoft.com/office/drawing/2014/main" id="{905C3025-E669-F0D8-30F1-D6CE54B4C24E}"/>
              </a:ext>
            </a:extLst>
          </p:cNvPr>
          <p:cNvGrpSpPr/>
          <p:nvPr/>
        </p:nvGrpSpPr>
        <p:grpSpPr>
          <a:xfrm>
            <a:off x="8130654" y="7507387"/>
            <a:ext cx="574780" cy="666745"/>
            <a:chOff x="12004636" y="1154350"/>
            <a:chExt cx="832059" cy="965189"/>
          </a:xfrm>
        </p:grpSpPr>
        <p:grpSp>
          <p:nvGrpSpPr>
            <p:cNvPr id="116" name="Group 115">
              <a:extLst>
                <a:ext uri="{FF2B5EF4-FFF2-40B4-BE49-F238E27FC236}">
                  <a16:creationId xmlns:a16="http://schemas.microsoft.com/office/drawing/2014/main" id="{6925E337-FD97-1019-9212-2E2CA07F8AB2}"/>
                </a:ext>
              </a:extLst>
            </p:cNvPr>
            <p:cNvGrpSpPr/>
            <p:nvPr/>
          </p:nvGrpSpPr>
          <p:grpSpPr>
            <a:xfrm>
              <a:off x="12004636" y="1154350"/>
              <a:ext cx="832059" cy="965189"/>
              <a:chOff x="1571549" y="2979857"/>
              <a:chExt cx="832059" cy="965189"/>
            </a:xfrm>
          </p:grpSpPr>
          <p:sp>
            <p:nvSpPr>
              <p:cNvPr id="118" name="Hexagon 117">
                <a:extLst>
                  <a:ext uri="{FF2B5EF4-FFF2-40B4-BE49-F238E27FC236}">
                    <a16:creationId xmlns:a16="http://schemas.microsoft.com/office/drawing/2014/main" id="{CA97B921-3EAE-29AE-3832-FD382213CE3E}"/>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Freeform: Shape 118">
                <a:extLst>
                  <a:ext uri="{FF2B5EF4-FFF2-40B4-BE49-F238E27FC236}">
                    <a16:creationId xmlns:a16="http://schemas.microsoft.com/office/drawing/2014/main" id="{1B6FA712-D4AF-62D7-3CD7-9EC8FE3AB51A}"/>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17" name="Freeform: Shape 116">
              <a:extLst>
                <a:ext uri="{FF2B5EF4-FFF2-40B4-BE49-F238E27FC236}">
                  <a16:creationId xmlns:a16="http://schemas.microsoft.com/office/drawing/2014/main" id="{013C60EF-2546-4A62-0B81-5C5DE9AE824C}"/>
                </a:ext>
              </a:extLst>
            </p:cNvPr>
            <p:cNvSpPr/>
            <p:nvPr/>
          </p:nvSpPr>
          <p:spPr>
            <a:xfrm>
              <a:off x="12212935" y="1303867"/>
              <a:ext cx="412403" cy="669823"/>
            </a:xfrm>
            <a:custGeom>
              <a:avLst/>
              <a:gdLst>
                <a:gd name="connsiteX0" fmla="*/ 339916 w 1026545"/>
                <a:gd name="connsiteY0" fmla="*/ 609713 h 1667311"/>
                <a:gd name="connsiteX1" fmla="*/ 355156 w 1026545"/>
                <a:gd name="connsiteY1" fmla="*/ 617333 h 1667311"/>
                <a:gd name="connsiteX2" fmla="*/ 513271 w 1026545"/>
                <a:gd name="connsiteY2" fmla="*/ 694486 h 1667311"/>
                <a:gd name="connsiteX3" fmla="*/ 671386 w 1026545"/>
                <a:gd name="connsiteY3" fmla="*/ 617333 h 1667311"/>
                <a:gd name="connsiteX4" fmla="*/ 686626 w 1026545"/>
                <a:gd name="connsiteY4" fmla="*/ 609713 h 1667311"/>
                <a:gd name="connsiteX5" fmla="*/ 705676 w 1026545"/>
                <a:gd name="connsiteY5" fmla="*/ 628763 h 1667311"/>
                <a:gd name="connsiteX6" fmla="*/ 701866 w 1026545"/>
                <a:gd name="connsiteY6" fmla="*/ 640193 h 1667311"/>
                <a:gd name="connsiteX7" fmla="*/ 513271 w 1026545"/>
                <a:gd name="connsiteY7" fmla="*/ 733538 h 1667311"/>
                <a:gd name="connsiteX8" fmla="*/ 324676 w 1026545"/>
                <a:gd name="connsiteY8" fmla="*/ 640193 h 1667311"/>
                <a:gd name="connsiteX9" fmla="*/ 320866 w 1026545"/>
                <a:gd name="connsiteY9" fmla="*/ 628763 h 1667311"/>
                <a:gd name="connsiteX10" fmla="*/ 339916 w 1026545"/>
                <a:gd name="connsiteY10" fmla="*/ 609713 h 1667311"/>
                <a:gd name="connsiteX11" fmla="*/ 665672 w 1026545"/>
                <a:gd name="connsiteY11" fmla="*/ 371588 h 1667311"/>
                <a:gd name="connsiteX12" fmla="*/ 722822 w 1026545"/>
                <a:gd name="connsiteY12" fmla="*/ 428738 h 1667311"/>
                <a:gd name="connsiteX13" fmla="*/ 665672 w 1026545"/>
                <a:gd name="connsiteY13" fmla="*/ 485888 h 1667311"/>
                <a:gd name="connsiteX14" fmla="*/ 608522 w 1026545"/>
                <a:gd name="connsiteY14" fmla="*/ 428738 h 1667311"/>
                <a:gd name="connsiteX15" fmla="*/ 665672 w 1026545"/>
                <a:gd name="connsiteY15" fmla="*/ 371588 h 1667311"/>
                <a:gd name="connsiteX16" fmla="*/ 360872 w 1026545"/>
                <a:gd name="connsiteY16" fmla="*/ 371588 h 1667311"/>
                <a:gd name="connsiteX17" fmla="*/ 418022 w 1026545"/>
                <a:gd name="connsiteY17" fmla="*/ 428738 h 1667311"/>
                <a:gd name="connsiteX18" fmla="*/ 360872 w 1026545"/>
                <a:gd name="connsiteY18" fmla="*/ 485888 h 1667311"/>
                <a:gd name="connsiteX19" fmla="*/ 303722 w 1026545"/>
                <a:gd name="connsiteY19" fmla="*/ 428738 h 1667311"/>
                <a:gd name="connsiteX20" fmla="*/ 360872 w 1026545"/>
                <a:gd name="connsiteY20" fmla="*/ 371588 h 1667311"/>
                <a:gd name="connsiteX21" fmla="*/ 513272 w 1026545"/>
                <a:gd name="connsiteY21" fmla="*/ 162038 h 1667311"/>
                <a:gd name="connsiteX22" fmla="*/ 189422 w 1026545"/>
                <a:gd name="connsiteY22" fmla="*/ 485888 h 1667311"/>
                <a:gd name="connsiteX23" fmla="*/ 513272 w 1026545"/>
                <a:gd name="connsiteY23" fmla="*/ 809738 h 1667311"/>
                <a:gd name="connsiteX24" fmla="*/ 837122 w 1026545"/>
                <a:gd name="connsiteY24" fmla="*/ 485888 h 1667311"/>
                <a:gd name="connsiteX25" fmla="*/ 513272 w 1026545"/>
                <a:gd name="connsiteY25" fmla="*/ 162038 h 1667311"/>
                <a:gd name="connsiteX26" fmla="*/ 513272 w 1026545"/>
                <a:gd name="connsiteY26" fmla="*/ 123938 h 1667311"/>
                <a:gd name="connsiteX27" fmla="*/ 875222 w 1026545"/>
                <a:gd name="connsiteY27" fmla="*/ 485888 h 1667311"/>
                <a:gd name="connsiteX28" fmla="*/ 513272 w 1026545"/>
                <a:gd name="connsiteY28" fmla="*/ 847838 h 1667311"/>
                <a:gd name="connsiteX29" fmla="*/ 151322 w 1026545"/>
                <a:gd name="connsiteY29" fmla="*/ 485888 h 1667311"/>
                <a:gd name="connsiteX30" fmla="*/ 513272 w 1026545"/>
                <a:gd name="connsiteY30" fmla="*/ 123938 h 1667311"/>
                <a:gd name="connsiteX31" fmla="*/ 513276 w 1026545"/>
                <a:gd name="connsiteY31" fmla="*/ 48983 h 1667311"/>
                <a:gd name="connsiteX32" fmla="*/ 129833 w 1026545"/>
                <a:gd name="connsiteY32" fmla="*/ 252953 h 1667311"/>
                <a:gd name="connsiteX33" fmla="*/ 80459 w 1026545"/>
                <a:gd name="connsiteY33" fmla="*/ 684920 h 1667311"/>
                <a:gd name="connsiteX34" fmla="*/ 312769 w 1026545"/>
                <a:gd name="connsiteY34" fmla="*/ 1198573 h 1667311"/>
                <a:gd name="connsiteX35" fmla="*/ 512940 w 1026545"/>
                <a:gd name="connsiteY35" fmla="*/ 1618503 h 1667311"/>
                <a:gd name="connsiteX36" fmla="*/ 513602 w 1026545"/>
                <a:gd name="connsiteY36" fmla="*/ 1618503 h 1667311"/>
                <a:gd name="connsiteX37" fmla="*/ 714190 w 1026545"/>
                <a:gd name="connsiteY37" fmla="*/ 1197666 h 1667311"/>
                <a:gd name="connsiteX38" fmla="*/ 946084 w 1026545"/>
                <a:gd name="connsiteY38" fmla="*/ 684920 h 1667311"/>
                <a:gd name="connsiteX39" fmla="*/ 896954 w 1026545"/>
                <a:gd name="connsiteY39" fmla="*/ 253297 h 1667311"/>
                <a:gd name="connsiteX40" fmla="*/ 771819 w 1026545"/>
                <a:gd name="connsiteY40" fmla="*/ 128048 h 1667311"/>
                <a:gd name="connsiteX41" fmla="*/ 513276 w 1026545"/>
                <a:gd name="connsiteY41" fmla="*/ 48983 h 1667311"/>
                <a:gd name="connsiteX42" fmla="*/ 513283 w 1026545"/>
                <a:gd name="connsiteY42" fmla="*/ 0 h 1667311"/>
                <a:gd name="connsiteX43" fmla="*/ 937405 w 1026545"/>
                <a:gd name="connsiteY43" fmla="*/ 225667 h 1667311"/>
                <a:gd name="connsiteX44" fmla="*/ 991340 w 1026545"/>
                <a:gd name="connsiteY44" fmla="*/ 703724 h 1667311"/>
                <a:gd name="connsiteX45" fmla="*/ 758440 w 1026545"/>
                <a:gd name="connsiteY45" fmla="*/ 1218701 h 1667311"/>
                <a:gd name="connsiteX46" fmla="*/ 557412 w 1026545"/>
                <a:gd name="connsiteY46" fmla="*/ 1640371 h 1667311"/>
                <a:gd name="connsiteX47" fmla="*/ 535973 w 1026545"/>
                <a:gd name="connsiteY47" fmla="*/ 1661810 h 1667311"/>
                <a:gd name="connsiteX48" fmla="*/ 469155 w 1026545"/>
                <a:gd name="connsiteY48" fmla="*/ 1640371 h 1667311"/>
                <a:gd name="connsiteX49" fmla="*/ 268126 w 1026545"/>
                <a:gd name="connsiteY49" fmla="*/ 1218701 h 1667311"/>
                <a:gd name="connsiteX50" fmla="*/ 35227 w 1026545"/>
                <a:gd name="connsiteY50" fmla="*/ 703724 h 1667311"/>
                <a:gd name="connsiteX51" fmla="*/ 89162 w 1026545"/>
                <a:gd name="connsiteY51" fmla="*/ 225545 h 1667311"/>
                <a:gd name="connsiteX52" fmla="*/ 513283 w 1026545"/>
                <a:gd name="connsiteY52" fmla="*/ 0 h 166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26545" h="1667311">
                  <a:moveTo>
                    <a:pt x="339916" y="609713"/>
                  </a:moveTo>
                  <a:cubicBezTo>
                    <a:pt x="345631" y="609713"/>
                    <a:pt x="351346" y="612570"/>
                    <a:pt x="355156" y="617333"/>
                  </a:cubicBezTo>
                  <a:cubicBezTo>
                    <a:pt x="392304" y="664958"/>
                    <a:pt x="448501" y="694486"/>
                    <a:pt x="513271" y="694486"/>
                  </a:cubicBezTo>
                  <a:cubicBezTo>
                    <a:pt x="578041" y="694486"/>
                    <a:pt x="635191" y="664958"/>
                    <a:pt x="671386" y="617333"/>
                  </a:cubicBezTo>
                  <a:cubicBezTo>
                    <a:pt x="674244" y="612570"/>
                    <a:pt x="679959" y="609713"/>
                    <a:pt x="686626" y="609713"/>
                  </a:cubicBezTo>
                  <a:cubicBezTo>
                    <a:pt x="697104" y="609713"/>
                    <a:pt x="705676" y="618286"/>
                    <a:pt x="705676" y="628763"/>
                  </a:cubicBezTo>
                  <a:cubicBezTo>
                    <a:pt x="705676" y="633526"/>
                    <a:pt x="703771" y="637336"/>
                    <a:pt x="701866" y="640193"/>
                  </a:cubicBezTo>
                  <a:cubicBezTo>
                    <a:pt x="658051" y="697343"/>
                    <a:pt x="590424" y="733538"/>
                    <a:pt x="513271" y="733538"/>
                  </a:cubicBezTo>
                  <a:cubicBezTo>
                    <a:pt x="436119" y="733538"/>
                    <a:pt x="368491" y="697343"/>
                    <a:pt x="324676" y="640193"/>
                  </a:cubicBezTo>
                  <a:cubicBezTo>
                    <a:pt x="321819" y="636383"/>
                    <a:pt x="320866" y="632573"/>
                    <a:pt x="320866" y="628763"/>
                  </a:cubicBezTo>
                  <a:cubicBezTo>
                    <a:pt x="320866" y="618286"/>
                    <a:pt x="329439" y="609713"/>
                    <a:pt x="339916" y="609713"/>
                  </a:cubicBezTo>
                  <a:close/>
                  <a:moveTo>
                    <a:pt x="665672" y="371588"/>
                  </a:moveTo>
                  <a:cubicBezTo>
                    <a:pt x="697235" y="371588"/>
                    <a:pt x="722822" y="397175"/>
                    <a:pt x="722822" y="428738"/>
                  </a:cubicBezTo>
                  <a:cubicBezTo>
                    <a:pt x="722822" y="460301"/>
                    <a:pt x="697235" y="485888"/>
                    <a:pt x="665672" y="485888"/>
                  </a:cubicBezTo>
                  <a:cubicBezTo>
                    <a:pt x="634109" y="485888"/>
                    <a:pt x="608522" y="460301"/>
                    <a:pt x="608522" y="428738"/>
                  </a:cubicBezTo>
                  <a:cubicBezTo>
                    <a:pt x="608522" y="397175"/>
                    <a:pt x="634109" y="371588"/>
                    <a:pt x="665672" y="371588"/>
                  </a:cubicBezTo>
                  <a:close/>
                  <a:moveTo>
                    <a:pt x="360872" y="371588"/>
                  </a:moveTo>
                  <a:cubicBezTo>
                    <a:pt x="392435" y="371588"/>
                    <a:pt x="418022" y="397175"/>
                    <a:pt x="418022" y="428738"/>
                  </a:cubicBezTo>
                  <a:cubicBezTo>
                    <a:pt x="418022" y="460301"/>
                    <a:pt x="392435" y="485888"/>
                    <a:pt x="360872" y="485888"/>
                  </a:cubicBezTo>
                  <a:cubicBezTo>
                    <a:pt x="329309" y="485888"/>
                    <a:pt x="303722" y="460301"/>
                    <a:pt x="303722" y="428738"/>
                  </a:cubicBezTo>
                  <a:cubicBezTo>
                    <a:pt x="303722" y="397175"/>
                    <a:pt x="329309" y="371588"/>
                    <a:pt x="360872" y="371588"/>
                  </a:cubicBezTo>
                  <a:close/>
                  <a:moveTo>
                    <a:pt x="513272" y="162038"/>
                  </a:moveTo>
                  <a:cubicBezTo>
                    <a:pt x="335155" y="162038"/>
                    <a:pt x="189422" y="307771"/>
                    <a:pt x="189422" y="485888"/>
                  </a:cubicBezTo>
                  <a:cubicBezTo>
                    <a:pt x="189422" y="664006"/>
                    <a:pt x="335155" y="809738"/>
                    <a:pt x="513272" y="809738"/>
                  </a:cubicBezTo>
                  <a:cubicBezTo>
                    <a:pt x="691390" y="809738"/>
                    <a:pt x="837122" y="664006"/>
                    <a:pt x="837122" y="485888"/>
                  </a:cubicBezTo>
                  <a:cubicBezTo>
                    <a:pt x="837122" y="307771"/>
                    <a:pt x="691390" y="162038"/>
                    <a:pt x="513272" y="162038"/>
                  </a:cubicBezTo>
                  <a:close/>
                  <a:moveTo>
                    <a:pt x="513272" y="123938"/>
                  </a:moveTo>
                  <a:cubicBezTo>
                    <a:pt x="713297" y="123938"/>
                    <a:pt x="875222" y="285863"/>
                    <a:pt x="875222" y="485888"/>
                  </a:cubicBezTo>
                  <a:cubicBezTo>
                    <a:pt x="875222" y="685913"/>
                    <a:pt x="713297" y="847838"/>
                    <a:pt x="513272" y="847838"/>
                  </a:cubicBezTo>
                  <a:cubicBezTo>
                    <a:pt x="313247" y="847838"/>
                    <a:pt x="151322" y="685913"/>
                    <a:pt x="151322" y="485888"/>
                  </a:cubicBezTo>
                  <a:cubicBezTo>
                    <a:pt x="151322" y="285863"/>
                    <a:pt x="313247" y="123938"/>
                    <a:pt x="513272" y="123938"/>
                  </a:cubicBezTo>
                  <a:close/>
                  <a:moveTo>
                    <a:pt x="513276" y="48983"/>
                  </a:moveTo>
                  <a:cubicBezTo>
                    <a:pt x="364817" y="49118"/>
                    <a:pt x="219075" y="120596"/>
                    <a:pt x="129833" y="252953"/>
                  </a:cubicBezTo>
                  <a:cubicBezTo>
                    <a:pt x="43550" y="380138"/>
                    <a:pt x="25100" y="541545"/>
                    <a:pt x="80459" y="684920"/>
                  </a:cubicBezTo>
                  <a:lnTo>
                    <a:pt x="312769" y="1198573"/>
                  </a:lnTo>
                  <a:lnTo>
                    <a:pt x="512940" y="1618503"/>
                  </a:lnTo>
                  <a:lnTo>
                    <a:pt x="513602" y="1618503"/>
                  </a:lnTo>
                  <a:lnTo>
                    <a:pt x="714190" y="1197666"/>
                  </a:lnTo>
                  <a:lnTo>
                    <a:pt x="946084" y="684920"/>
                  </a:lnTo>
                  <a:cubicBezTo>
                    <a:pt x="1001423" y="541687"/>
                    <a:pt x="983068" y="380428"/>
                    <a:pt x="896954" y="253297"/>
                  </a:cubicBezTo>
                  <a:cubicBezTo>
                    <a:pt x="863699" y="203878"/>
                    <a:pt x="821208" y="161350"/>
                    <a:pt x="771819" y="128048"/>
                  </a:cubicBezTo>
                  <a:cubicBezTo>
                    <a:pt x="692405" y="74503"/>
                    <a:pt x="602351" y="48901"/>
                    <a:pt x="513276" y="48983"/>
                  </a:cubicBezTo>
                  <a:close/>
                  <a:moveTo>
                    <a:pt x="513283" y="0"/>
                  </a:moveTo>
                  <a:cubicBezTo>
                    <a:pt x="683432" y="-161"/>
                    <a:pt x="842475" y="84462"/>
                    <a:pt x="937405" y="225667"/>
                  </a:cubicBezTo>
                  <a:cubicBezTo>
                    <a:pt x="1032833" y="366481"/>
                    <a:pt x="1052997" y="545188"/>
                    <a:pt x="991340" y="703724"/>
                  </a:cubicBezTo>
                  <a:lnTo>
                    <a:pt x="758440" y="1218701"/>
                  </a:lnTo>
                  <a:lnTo>
                    <a:pt x="557412" y="1640371"/>
                  </a:lnTo>
                  <a:cubicBezTo>
                    <a:pt x="552678" y="1649579"/>
                    <a:pt x="545181" y="1657076"/>
                    <a:pt x="535973" y="1661810"/>
                  </a:cubicBezTo>
                  <a:cubicBezTo>
                    <a:pt x="511602" y="1674340"/>
                    <a:pt x="481685" y="1664742"/>
                    <a:pt x="469155" y="1640371"/>
                  </a:cubicBezTo>
                  <a:lnTo>
                    <a:pt x="268126" y="1218701"/>
                  </a:lnTo>
                  <a:lnTo>
                    <a:pt x="35227" y="703724"/>
                  </a:lnTo>
                  <a:cubicBezTo>
                    <a:pt x="-26459" y="545151"/>
                    <a:pt x="-6298" y="366393"/>
                    <a:pt x="89162" y="225545"/>
                  </a:cubicBezTo>
                  <a:cubicBezTo>
                    <a:pt x="184118" y="84386"/>
                    <a:pt x="343159" y="-191"/>
                    <a:pt x="513283" y="0"/>
                  </a:cubicBezTo>
                  <a:close/>
                </a:path>
              </a:pathLst>
            </a:custGeom>
            <a:solidFill>
              <a:srgbClr val="000000"/>
            </a:solidFill>
            <a:ln w="24507" cap="flat">
              <a:noFill/>
              <a:prstDash val="solid"/>
              <a:miter/>
            </a:ln>
          </p:spPr>
          <p:txBody>
            <a:bodyPr rtlCol="0" anchor="ctr"/>
            <a:lstStyle/>
            <a:p>
              <a:endParaRPr lang="en-GB" dirty="0"/>
            </a:p>
          </p:txBody>
        </p:sp>
      </p:grpSp>
      <p:sp>
        <p:nvSpPr>
          <p:cNvPr id="673" name="Rectangle 672">
            <a:extLst>
              <a:ext uri="{FF2B5EF4-FFF2-40B4-BE49-F238E27FC236}">
                <a16:creationId xmlns:a16="http://schemas.microsoft.com/office/drawing/2014/main" id="{E5448EC4-0D6D-4183-B318-B4315B62DFFB}"/>
              </a:ext>
            </a:extLst>
          </p:cNvPr>
          <p:cNvSpPr/>
          <p:nvPr/>
        </p:nvSpPr>
        <p:spPr>
          <a:xfrm>
            <a:off x="4343478" y="2379750"/>
            <a:ext cx="8427838" cy="26074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grpSp>
        <p:nvGrpSpPr>
          <p:cNvPr id="190" name="Group 189">
            <a:extLst>
              <a:ext uri="{FF2B5EF4-FFF2-40B4-BE49-F238E27FC236}">
                <a16:creationId xmlns:a16="http://schemas.microsoft.com/office/drawing/2014/main" id="{F3A9CDB6-0C19-4BD4-A189-242647938EF1}"/>
              </a:ext>
            </a:extLst>
          </p:cNvPr>
          <p:cNvGrpSpPr/>
          <p:nvPr/>
        </p:nvGrpSpPr>
        <p:grpSpPr>
          <a:xfrm>
            <a:off x="4363336" y="-1314"/>
            <a:ext cx="1047749" cy="1215388"/>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sp>
        <p:nvSpPr>
          <p:cNvPr id="567" name="TextBox 566">
            <a:extLst>
              <a:ext uri="{FF2B5EF4-FFF2-40B4-BE49-F238E27FC236}">
                <a16:creationId xmlns:a16="http://schemas.microsoft.com/office/drawing/2014/main" id="{49019A46-F5A5-4105-8C22-25999B51F0F4}"/>
              </a:ext>
            </a:extLst>
          </p:cNvPr>
          <p:cNvSpPr txBox="1"/>
          <p:nvPr/>
        </p:nvSpPr>
        <p:spPr>
          <a:xfrm>
            <a:off x="5458871" y="13079"/>
            <a:ext cx="7314517" cy="1089529"/>
          </a:xfrm>
          <a:prstGeom prst="rect">
            <a:avLst/>
          </a:prstGeom>
          <a:noFill/>
        </p:spPr>
        <p:txBody>
          <a:bodyPr wrap="square" rtlCol="0">
            <a:spAutoFit/>
          </a:bodyPr>
          <a:lstStyle/>
          <a:p>
            <a:pPr>
              <a:lnSpc>
                <a:spcPct val="80000"/>
              </a:lnSpc>
            </a:pPr>
            <a:r>
              <a:rPr lang="en-GB" sz="4000" b="1" dirty="0"/>
              <a:t>What can </a:t>
            </a:r>
            <a:r>
              <a:rPr lang="en-GB" sz="4000" b="1"/>
              <a:t>toys </a:t>
            </a:r>
            <a:r>
              <a:rPr lang="en-GB" sz="4000" b="1" dirty="0"/>
              <a:t>teach us about History?</a:t>
            </a:r>
            <a:endParaRPr lang="en-GB" sz="4000" dirty="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080919"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t>What are our </a:t>
            </a:r>
            <a:r>
              <a:rPr lang="en-US" sz="1200" dirty="0" err="1"/>
              <a:t>favourite</a:t>
            </a:r>
            <a:r>
              <a:rPr lang="en-US" sz="1200" dirty="0"/>
              <a:t> toys now and when we were babies?</a:t>
            </a:r>
          </a:p>
          <a:p>
            <a:pPr marL="171450" indent="-171450">
              <a:buFont typeface="Arial" panose="020B0604020202020204" pitchFamily="34" charset="0"/>
              <a:buChar char="•"/>
            </a:pPr>
            <a:r>
              <a:rPr lang="en-US" sz="1200" dirty="0"/>
              <a:t>What were our parents’ and grandparents' toys like?</a:t>
            </a:r>
          </a:p>
          <a:p>
            <a:pPr marL="171450" indent="-171450">
              <a:buFont typeface="Arial" panose="020B0604020202020204" pitchFamily="34" charset="0"/>
              <a:buChar char="•"/>
            </a:pPr>
            <a:r>
              <a:rPr lang="en-US" sz="1200" dirty="0"/>
              <a:t>How have toys changed over the years?</a:t>
            </a:r>
          </a:p>
          <a:p>
            <a:pPr marL="171450" indent="-171450">
              <a:buFont typeface="Arial" panose="020B0604020202020204" pitchFamily="34" charset="0"/>
              <a:buChar char="•"/>
            </a:pPr>
            <a:r>
              <a:rPr lang="en-US" sz="1200" dirty="0"/>
              <a:t>Who played with these toys in the past and how can we know?</a:t>
            </a:r>
          </a:p>
          <a:p>
            <a:pPr marL="171450" indent="-171450">
              <a:buFont typeface="Arial" panose="020B0604020202020204" pitchFamily="34" charset="0"/>
              <a:buChar char="•"/>
            </a:pPr>
            <a:r>
              <a:rPr lang="en-US" sz="1200" dirty="0"/>
              <a:t>Can I sort old and new toys?</a:t>
            </a:r>
          </a:p>
          <a:p>
            <a:pPr marL="171450" indent="-171450">
              <a:buFont typeface="Arial" panose="020B0604020202020204" pitchFamily="34" charset="0"/>
              <a:buChar char="•"/>
            </a:pPr>
            <a:r>
              <a:rPr lang="en-US" sz="1200" dirty="0"/>
              <a:t>Who made the first teddy bear?</a:t>
            </a:r>
          </a:p>
        </p:txBody>
      </p:sp>
      <p:sp>
        <p:nvSpPr>
          <p:cNvPr id="647" name="TextBox 646">
            <a:extLst>
              <a:ext uri="{FF2B5EF4-FFF2-40B4-BE49-F238E27FC236}">
                <a16:creationId xmlns:a16="http://schemas.microsoft.com/office/drawing/2014/main" id="{3567FFCB-F7AD-495C-BDA2-C4A109E4A211}"/>
              </a:ext>
            </a:extLst>
          </p:cNvPr>
          <p:cNvSpPr txBox="1"/>
          <p:nvPr/>
        </p:nvSpPr>
        <p:spPr>
          <a:xfrm>
            <a:off x="4500746" y="2623441"/>
            <a:ext cx="8245700" cy="2492990"/>
          </a:xfrm>
          <a:prstGeom prst="rect">
            <a:avLst/>
          </a:prstGeom>
          <a:noFill/>
        </p:spPr>
        <p:txBody>
          <a:bodyPr wrap="square" rtlCol="0">
            <a:spAutoFit/>
          </a:bodyPr>
          <a:lstStyle/>
          <a:p>
            <a:pPr marL="171450" indent="-171450">
              <a:buFont typeface="Arial" panose="020B0604020202020204" pitchFamily="34" charset="0"/>
              <a:buChar char="•"/>
            </a:pPr>
            <a:r>
              <a:rPr lang="en-US" sz="1200" dirty="0"/>
              <a:t>Children consider familiar toys. They will start to understand that toys were different in the past and think about ways in which we could find out what toys used to be like (using sources such as stories, pictures, photos and personal artefacts) </a:t>
            </a:r>
          </a:p>
          <a:p>
            <a:pPr marL="171450" indent="-171450">
              <a:buFont typeface="Arial" panose="020B0604020202020204" pitchFamily="34" charset="0"/>
              <a:buChar char="•"/>
            </a:pPr>
            <a:r>
              <a:rPr lang="en-US" sz="1200" dirty="0"/>
              <a:t>Children will consider some of the ways in which toys were different in the past. They will be introduced to some of the toys their parents and grandparents might have played with and ask questions about what they were like.</a:t>
            </a:r>
          </a:p>
          <a:p>
            <a:pPr marL="171450" indent="-171450">
              <a:buFont typeface="Arial" panose="020B0604020202020204" pitchFamily="34" charset="0"/>
              <a:buChar char="•"/>
            </a:pPr>
            <a:r>
              <a:rPr lang="en-US" sz="1200" dirty="0"/>
              <a:t>Children will be introduced to the term 'decade' and investigate which toys were popular in different decades. As well as learning to order chronologically, they will also find out when some popular toys today (such as Lego, Teddy Bears and Mario) were first invented.</a:t>
            </a:r>
          </a:p>
          <a:p>
            <a:pPr marL="171450" indent="-171450">
              <a:buFont typeface="Arial" panose="020B0604020202020204" pitchFamily="34" charset="0"/>
              <a:buChar char="•"/>
            </a:pPr>
            <a:r>
              <a:rPr lang="en-US" sz="1200" dirty="0"/>
              <a:t>Children learn to see toys as artefacts and think about what we can learn by examining them </a:t>
            </a:r>
            <a:br>
              <a:rPr lang="en-US" sz="1200" dirty="0"/>
            </a:br>
            <a:r>
              <a:rPr lang="en-US" sz="1200" dirty="0"/>
              <a:t>and the materials they are made from. Using these clues children sort as old and new.</a:t>
            </a:r>
          </a:p>
          <a:p>
            <a:pPr marL="171450" indent="-171450">
              <a:buFont typeface="Arial" panose="020B0604020202020204" pitchFamily="34" charset="0"/>
              <a:buChar char="•"/>
            </a:pPr>
            <a:r>
              <a:rPr lang="en-US" sz="1200" dirty="0" err="1"/>
              <a:t>Mitchum</a:t>
            </a:r>
            <a:r>
              <a:rPr lang="en-US" sz="1200" dirty="0"/>
              <a:t> and </a:t>
            </a:r>
            <a:r>
              <a:rPr lang="en-US" sz="1200" dirty="0" err="1"/>
              <a:t>Steiff</a:t>
            </a:r>
            <a:r>
              <a:rPr lang="en-US" sz="1200" dirty="0"/>
              <a:t> both started making toy bears at similar times in different</a:t>
            </a:r>
            <a:br>
              <a:rPr lang="en-US" sz="1200" dirty="0"/>
            </a:br>
            <a:r>
              <a:rPr lang="en-US" sz="1200" dirty="0"/>
              <a:t>countries; we cannot be sure who was first, but the name “teddy” comes</a:t>
            </a:r>
            <a:br>
              <a:rPr lang="en-US" sz="1200" dirty="0"/>
            </a:br>
            <a:r>
              <a:rPr lang="en-US" sz="1200" dirty="0"/>
              <a:t>from an American president – Teddy Roosevelt. </a:t>
            </a:r>
          </a:p>
          <a:p>
            <a:pPr marL="171450" indent="-171450">
              <a:buFont typeface="Arial" panose="020B0604020202020204" pitchFamily="34" charset="0"/>
              <a:buChar char="•"/>
            </a:pPr>
            <a:endParaRPr lang="en-GB" sz="1200" dirty="0"/>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1077218"/>
          </a:xfrm>
          <a:prstGeom prst="rect">
            <a:avLst/>
          </a:prstGeom>
          <a:noFill/>
        </p:spPr>
        <p:txBody>
          <a:bodyPr wrap="square" rtlCol="0">
            <a:spAutoFit/>
          </a:bodyPr>
          <a:lstStyle/>
          <a:p>
            <a:r>
              <a:rPr lang="en-GB" sz="1600" b="1" dirty="0"/>
              <a:t>Key vocabulary: </a:t>
            </a:r>
          </a:p>
          <a:p>
            <a:r>
              <a:rPr lang="en-GB" sz="1200" dirty="0">
                <a:latin typeface="Calibri" panose="020F0502020204030204" pitchFamily="34" charset="0"/>
                <a:ea typeface="Calibri" panose="020F0502020204030204" pitchFamily="34" charset="0"/>
                <a:cs typeface="Times New Roman" panose="02020603050405020304" pitchFamily="18" charset="0"/>
              </a:rPr>
              <a:t>Old, new, past, present, different, similar, Toys, playing, technology, stories, pictures, photos, artefacts, chronological, materials</a:t>
            </a:r>
          </a:p>
          <a:p>
            <a:endParaRPr lang="en-GB" sz="1200" dirty="0">
              <a:highlight>
                <a:srgbClr val="FFFF00"/>
              </a:highlight>
            </a:endParaRPr>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244140"/>
          </a:xfrm>
          <a:prstGeom prst="rect">
            <a:avLst/>
          </a:prstGeom>
          <a:noFill/>
        </p:spPr>
        <p:txBody>
          <a:bodyPr wrap="square" rtlCol="0">
            <a:spAutoFit/>
          </a:bodyPr>
          <a:lstStyle/>
          <a:p>
            <a:endParaRPr lang="en-GB" sz="1600" b="1" dirty="0"/>
          </a:p>
          <a:p>
            <a:pPr marL="171450" indent="-171450">
              <a:lnSpc>
                <a:spcPct val="150000"/>
              </a:lnSpc>
              <a:buFont typeface="Arial" panose="020B0604020202020204" pitchFamily="34" charset="0"/>
              <a:buChar char="•"/>
            </a:pPr>
            <a:r>
              <a:rPr lang="en-US" sz="1400" dirty="0"/>
              <a:t> </a:t>
            </a:r>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r>
              <a:rPr lang="en-US" sz="1400" dirty="0"/>
              <a:t>Playing and enjoying</a:t>
            </a:r>
          </a:p>
          <a:p>
            <a:pPr marL="171450" indent="-171450">
              <a:lnSpc>
                <a:spcPct val="150000"/>
              </a:lnSpc>
              <a:buFont typeface="Arial" panose="020B0604020202020204" pitchFamily="34" charset="0"/>
              <a:buChar char="•"/>
            </a:pPr>
            <a:r>
              <a:rPr lang="en-US" sz="1400" dirty="0"/>
              <a:t>Toys in the home </a:t>
            </a:r>
          </a:p>
          <a:p>
            <a:pPr marL="171450" indent="-171450">
              <a:lnSpc>
                <a:spcPct val="150000"/>
              </a:lnSpc>
              <a:buFont typeface="Arial" panose="020B0604020202020204" pitchFamily="34" charset="0"/>
              <a:buChar char="•"/>
            </a:pPr>
            <a:r>
              <a:rPr lang="en-US" sz="1400" dirty="0"/>
              <a:t>Change in toys over the years</a:t>
            </a:r>
          </a:p>
          <a:p>
            <a:pPr marL="171450" indent="-171450">
              <a:lnSpc>
                <a:spcPct val="150000"/>
              </a:lnSpc>
              <a:buFont typeface="Arial" panose="020B0604020202020204" pitchFamily="34" charset="0"/>
              <a:buChar char="•"/>
            </a:pPr>
            <a:endParaRPr lang="en-US" sz="1400" dirty="0"/>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5096832"/>
            <a:ext cx="6735195" cy="21349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08" name="Hexagon 207">
            <a:extLst>
              <a:ext uri="{FF2B5EF4-FFF2-40B4-BE49-F238E27FC236}">
                <a16:creationId xmlns:a16="http://schemas.microsoft.com/office/drawing/2014/main" id="{6D77DC18-E8A6-4BF8-A7ED-BE854AB71E04}"/>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6" y="1609956"/>
            <a:ext cx="8245700" cy="646331"/>
          </a:xfrm>
          <a:prstGeom prst="rect">
            <a:avLst/>
          </a:prstGeom>
          <a:noFill/>
        </p:spPr>
        <p:txBody>
          <a:bodyPr wrap="square" rtlCol="0">
            <a:spAutoFit/>
          </a:bodyPr>
          <a:lstStyle/>
          <a:p>
            <a:r>
              <a:rPr lang="en-US" sz="1200" dirty="0"/>
              <a:t>Children have talked about the lives of the people around them and their roles in society. They know some similarities and differences between things in the past and now, drawing on their experiences and what has been read in class. They understand the past through settings, characters and events encountered in books read in class and storytelling.</a:t>
            </a:r>
          </a:p>
        </p:txBody>
      </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this unit:</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299218" y="5117506"/>
            <a:ext cx="3308619" cy="338554"/>
          </a:xfrm>
          <a:prstGeom prst="rect">
            <a:avLst/>
          </a:prstGeom>
          <a:noFill/>
        </p:spPr>
        <p:txBody>
          <a:bodyPr wrap="square">
            <a:spAutoFit/>
          </a:bodyPr>
          <a:lstStyle/>
          <a:p>
            <a:r>
              <a:rPr lang="en-GB" sz="1600" b="1" dirty="0"/>
              <a:t>Sources (including visits):</a:t>
            </a:r>
          </a:p>
        </p:txBody>
      </p:sp>
      <p:sp>
        <p:nvSpPr>
          <p:cNvPr id="255" name="TextBox 254">
            <a:extLst>
              <a:ext uri="{FF2B5EF4-FFF2-40B4-BE49-F238E27FC236}">
                <a16:creationId xmlns:a16="http://schemas.microsoft.com/office/drawing/2014/main" id="{2F1503EF-6897-46D4-BF9D-D8FCB2041615}"/>
              </a:ext>
            </a:extLst>
          </p:cNvPr>
          <p:cNvSpPr txBox="1"/>
          <p:nvPr/>
        </p:nvSpPr>
        <p:spPr>
          <a:xfrm>
            <a:off x="0" y="7248155"/>
            <a:ext cx="6475862" cy="338554"/>
          </a:xfrm>
          <a:prstGeom prst="rect">
            <a:avLst/>
          </a:prstGeom>
          <a:noFill/>
        </p:spPr>
        <p:txBody>
          <a:bodyPr wrap="square">
            <a:spAutoFit/>
          </a:bodyPr>
          <a:lstStyle/>
          <a:p>
            <a:r>
              <a:rPr lang="en-GB" sz="1600" b="1"/>
              <a:t>Topic Timeline:</a:t>
            </a:r>
          </a:p>
        </p:txBody>
      </p:sp>
      <p:sp>
        <p:nvSpPr>
          <p:cNvPr id="104" name="TextBox 103">
            <a:extLst>
              <a:ext uri="{FF2B5EF4-FFF2-40B4-BE49-F238E27FC236}">
                <a16:creationId xmlns:a16="http://schemas.microsoft.com/office/drawing/2014/main" id="{172BE77A-B297-4C94-BE27-427D22644ADE}"/>
              </a:ext>
            </a:extLst>
          </p:cNvPr>
          <p:cNvSpPr txBox="1"/>
          <p:nvPr/>
        </p:nvSpPr>
        <p:spPr>
          <a:xfrm>
            <a:off x="4380695" y="5393728"/>
            <a:ext cx="5046961" cy="2123658"/>
          </a:xfrm>
          <a:prstGeom prst="rect">
            <a:avLst/>
          </a:prstGeom>
          <a:noFill/>
        </p:spPr>
        <p:txBody>
          <a:bodyPr wrap="square" rtlCol="0">
            <a:spAutoFit/>
          </a:bodyPr>
          <a:lstStyle/>
          <a:p>
            <a:r>
              <a:rPr lang="en-US" sz="1200" dirty="0"/>
              <a:t>Think carefully about the diversity of toys (and using photos that show a diverse range of children playing with toys) included in this unit</a:t>
            </a:r>
          </a:p>
          <a:p>
            <a:r>
              <a:rPr lang="en-GB" sz="1200" dirty="0">
                <a:hlinkClick r:id="rId10"/>
              </a:rPr>
              <a:t>https://www.bbc.co.uk/bitesize/topics/zr4nxbk</a:t>
            </a:r>
            <a:endParaRPr lang="en-GB" sz="1200" dirty="0"/>
          </a:p>
          <a:p>
            <a:r>
              <a:rPr lang="en-US" sz="1200" dirty="0">
                <a:hlinkClick r:id="rId11"/>
              </a:rPr>
              <a:t>https://teachers.thenational.academy/lessons/how-have-toys-changed-part-1-71h62c</a:t>
            </a:r>
            <a:endParaRPr lang="en-US" sz="1200" dirty="0"/>
          </a:p>
          <a:p>
            <a:r>
              <a:rPr lang="en-GB" sz="1200" dirty="0">
                <a:hlinkClick r:id="rId12"/>
              </a:rPr>
              <a:t>https://www.bbc.co.uk/bitesize/topics/zj3nf82/articles/z8x7m39</a:t>
            </a:r>
            <a:endParaRPr lang="en-GB" sz="1200" dirty="0"/>
          </a:p>
          <a:p>
            <a:r>
              <a:rPr lang="en-GB" sz="1200" dirty="0">
                <a:hlinkClick r:id="rId13"/>
              </a:rPr>
              <a:t>https://www.bbc.co.uk/bitesize/articles/z8f4g7h</a:t>
            </a:r>
            <a:r>
              <a:rPr lang="en-GB" sz="1200" dirty="0"/>
              <a:t> </a:t>
            </a:r>
          </a:p>
          <a:p>
            <a:r>
              <a:rPr lang="en-GB" sz="1200" dirty="0">
                <a:hlinkClick r:id="rId14"/>
              </a:rPr>
              <a:t>https://www.twinkl.co.uk/resource/ks1-the-history-of-the-teddy-bear-powerpoint-t-tp-2661615</a:t>
            </a:r>
            <a:r>
              <a:rPr lang="en-GB" sz="1200" dirty="0"/>
              <a:t> </a:t>
            </a:r>
          </a:p>
          <a:p>
            <a:endParaRPr lang="en-US" sz="1200" dirty="0"/>
          </a:p>
          <a:p>
            <a:endParaRPr lang="en-GB" sz="1200" dirty="0"/>
          </a:p>
        </p:txBody>
      </p:sp>
      <p:pic>
        <p:nvPicPr>
          <p:cNvPr id="3" name="Picture 2">
            <a:extLst>
              <a:ext uri="{FF2B5EF4-FFF2-40B4-BE49-F238E27FC236}">
                <a16:creationId xmlns:a16="http://schemas.microsoft.com/office/drawing/2014/main" id="{061DCFC3-E566-49F9-8241-03EBF0C0BE5D}"/>
              </a:ext>
            </a:extLst>
          </p:cNvPr>
          <p:cNvPicPr>
            <a:picLocks noChangeAspect="1"/>
          </p:cNvPicPr>
          <p:nvPr/>
        </p:nvPicPr>
        <p:blipFill rotWithShape="1">
          <a:blip r:embed="rId15">
            <a:clrChange>
              <a:clrFrom>
                <a:srgbClr val="FFFFFF"/>
              </a:clrFrom>
              <a:clrTo>
                <a:srgbClr val="FFFFFF">
                  <a:alpha val="0"/>
                </a:srgbClr>
              </a:clrTo>
            </a:clrChange>
          </a:blip>
          <a:srcRect l="39835" t="3510" r="15458" b="2152"/>
          <a:stretch/>
        </p:blipFill>
        <p:spPr>
          <a:xfrm>
            <a:off x="9389175" y="3767851"/>
            <a:ext cx="3426391" cy="4066968"/>
          </a:xfrm>
          <a:prstGeom prst="rect">
            <a:avLst/>
          </a:prstGeom>
        </p:spPr>
      </p:pic>
      <p:sp>
        <p:nvSpPr>
          <p:cNvPr id="91" name="Freeform: Shape 90">
            <a:extLst>
              <a:ext uri="{FF2B5EF4-FFF2-40B4-BE49-F238E27FC236}">
                <a16:creationId xmlns:a16="http://schemas.microsoft.com/office/drawing/2014/main" id="{308CFF9F-DC8B-436A-B571-1FD4F79448C1}"/>
              </a:ext>
            </a:extLst>
          </p:cNvPr>
          <p:cNvSpPr/>
          <p:nvPr/>
        </p:nvSpPr>
        <p:spPr>
          <a:xfrm>
            <a:off x="4645828" y="186058"/>
            <a:ext cx="505610" cy="821209"/>
          </a:xfrm>
          <a:custGeom>
            <a:avLst/>
            <a:gdLst>
              <a:gd name="connsiteX0" fmla="*/ 339916 w 1026545"/>
              <a:gd name="connsiteY0" fmla="*/ 609713 h 1667311"/>
              <a:gd name="connsiteX1" fmla="*/ 355156 w 1026545"/>
              <a:gd name="connsiteY1" fmla="*/ 617333 h 1667311"/>
              <a:gd name="connsiteX2" fmla="*/ 513271 w 1026545"/>
              <a:gd name="connsiteY2" fmla="*/ 694486 h 1667311"/>
              <a:gd name="connsiteX3" fmla="*/ 671386 w 1026545"/>
              <a:gd name="connsiteY3" fmla="*/ 617333 h 1667311"/>
              <a:gd name="connsiteX4" fmla="*/ 686626 w 1026545"/>
              <a:gd name="connsiteY4" fmla="*/ 609713 h 1667311"/>
              <a:gd name="connsiteX5" fmla="*/ 705676 w 1026545"/>
              <a:gd name="connsiteY5" fmla="*/ 628763 h 1667311"/>
              <a:gd name="connsiteX6" fmla="*/ 701866 w 1026545"/>
              <a:gd name="connsiteY6" fmla="*/ 640193 h 1667311"/>
              <a:gd name="connsiteX7" fmla="*/ 513271 w 1026545"/>
              <a:gd name="connsiteY7" fmla="*/ 733538 h 1667311"/>
              <a:gd name="connsiteX8" fmla="*/ 324676 w 1026545"/>
              <a:gd name="connsiteY8" fmla="*/ 640193 h 1667311"/>
              <a:gd name="connsiteX9" fmla="*/ 320866 w 1026545"/>
              <a:gd name="connsiteY9" fmla="*/ 628763 h 1667311"/>
              <a:gd name="connsiteX10" fmla="*/ 339916 w 1026545"/>
              <a:gd name="connsiteY10" fmla="*/ 609713 h 1667311"/>
              <a:gd name="connsiteX11" fmla="*/ 665672 w 1026545"/>
              <a:gd name="connsiteY11" fmla="*/ 371588 h 1667311"/>
              <a:gd name="connsiteX12" fmla="*/ 722822 w 1026545"/>
              <a:gd name="connsiteY12" fmla="*/ 428738 h 1667311"/>
              <a:gd name="connsiteX13" fmla="*/ 665672 w 1026545"/>
              <a:gd name="connsiteY13" fmla="*/ 485888 h 1667311"/>
              <a:gd name="connsiteX14" fmla="*/ 608522 w 1026545"/>
              <a:gd name="connsiteY14" fmla="*/ 428738 h 1667311"/>
              <a:gd name="connsiteX15" fmla="*/ 665672 w 1026545"/>
              <a:gd name="connsiteY15" fmla="*/ 371588 h 1667311"/>
              <a:gd name="connsiteX16" fmla="*/ 360872 w 1026545"/>
              <a:gd name="connsiteY16" fmla="*/ 371588 h 1667311"/>
              <a:gd name="connsiteX17" fmla="*/ 418022 w 1026545"/>
              <a:gd name="connsiteY17" fmla="*/ 428738 h 1667311"/>
              <a:gd name="connsiteX18" fmla="*/ 360872 w 1026545"/>
              <a:gd name="connsiteY18" fmla="*/ 485888 h 1667311"/>
              <a:gd name="connsiteX19" fmla="*/ 303722 w 1026545"/>
              <a:gd name="connsiteY19" fmla="*/ 428738 h 1667311"/>
              <a:gd name="connsiteX20" fmla="*/ 360872 w 1026545"/>
              <a:gd name="connsiteY20" fmla="*/ 371588 h 1667311"/>
              <a:gd name="connsiteX21" fmla="*/ 513272 w 1026545"/>
              <a:gd name="connsiteY21" fmla="*/ 162038 h 1667311"/>
              <a:gd name="connsiteX22" fmla="*/ 189422 w 1026545"/>
              <a:gd name="connsiteY22" fmla="*/ 485888 h 1667311"/>
              <a:gd name="connsiteX23" fmla="*/ 513272 w 1026545"/>
              <a:gd name="connsiteY23" fmla="*/ 809738 h 1667311"/>
              <a:gd name="connsiteX24" fmla="*/ 837122 w 1026545"/>
              <a:gd name="connsiteY24" fmla="*/ 485888 h 1667311"/>
              <a:gd name="connsiteX25" fmla="*/ 513272 w 1026545"/>
              <a:gd name="connsiteY25" fmla="*/ 162038 h 1667311"/>
              <a:gd name="connsiteX26" fmla="*/ 513272 w 1026545"/>
              <a:gd name="connsiteY26" fmla="*/ 123938 h 1667311"/>
              <a:gd name="connsiteX27" fmla="*/ 875222 w 1026545"/>
              <a:gd name="connsiteY27" fmla="*/ 485888 h 1667311"/>
              <a:gd name="connsiteX28" fmla="*/ 513272 w 1026545"/>
              <a:gd name="connsiteY28" fmla="*/ 847838 h 1667311"/>
              <a:gd name="connsiteX29" fmla="*/ 151322 w 1026545"/>
              <a:gd name="connsiteY29" fmla="*/ 485888 h 1667311"/>
              <a:gd name="connsiteX30" fmla="*/ 513272 w 1026545"/>
              <a:gd name="connsiteY30" fmla="*/ 123938 h 1667311"/>
              <a:gd name="connsiteX31" fmla="*/ 513276 w 1026545"/>
              <a:gd name="connsiteY31" fmla="*/ 48983 h 1667311"/>
              <a:gd name="connsiteX32" fmla="*/ 129833 w 1026545"/>
              <a:gd name="connsiteY32" fmla="*/ 252953 h 1667311"/>
              <a:gd name="connsiteX33" fmla="*/ 80459 w 1026545"/>
              <a:gd name="connsiteY33" fmla="*/ 684920 h 1667311"/>
              <a:gd name="connsiteX34" fmla="*/ 312769 w 1026545"/>
              <a:gd name="connsiteY34" fmla="*/ 1198573 h 1667311"/>
              <a:gd name="connsiteX35" fmla="*/ 512940 w 1026545"/>
              <a:gd name="connsiteY35" fmla="*/ 1618503 h 1667311"/>
              <a:gd name="connsiteX36" fmla="*/ 513602 w 1026545"/>
              <a:gd name="connsiteY36" fmla="*/ 1618503 h 1667311"/>
              <a:gd name="connsiteX37" fmla="*/ 714190 w 1026545"/>
              <a:gd name="connsiteY37" fmla="*/ 1197666 h 1667311"/>
              <a:gd name="connsiteX38" fmla="*/ 946084 w 1026545"/>
              <a:gd name="connsiteY38" fmla="*/ 684920 h 1667311"/>
              <a:gd name="connsiteX39" fmla="*/ 896954 w 1026545"/>
              <a:gd name="connsiteY39" fmla="*/ 253297 h 1667311"/>
              <a:gd name="connsiteX40" fmla="*/ 771819 w 1026545"/>
              <a:gd name="connsiteY40" fmla="*/ 128048 h 1667311"/>
              <a:gd name="connsiteX41" fmla="*/ 513276 w 1026545"/>
              <a:gd name="connsiteY41" fmla="*/ 48983 h 1667311"/>
              <a:gd name="connsiteX42" fmla="*/ 513283 w 1026545"/>
              <a:gd name="connsiteY42" fmla="*/ 0 h 1667311"/>
              <a:gd name="connsiteX43" fmla="*/ 937405 w 1026545"/>
              <a:gd name="connsiteY43" fmla="*/ 225667 h 1667311"/>
              <a:gd name="connsiteX44" fmla="*/ 991340 w 1026545"/>
              <a:gd name="connsiteY44" fmla="*/ 703724 h 1667311"/>
              <a:gd name="connsiteX45" fmla="*/ 758440 w 1026545"/>
              <a:gd name="connsiteY45" fmla="*/ 1218701 h 1667311"/>
              <a:gd name="connsiteX46" fmla="*/ 557412 w 1026545"/>
              <a:gd name="connsiteY46" fmla="*/ 1640371 h 1667311"/>
              <a:gd name="connsiteX47" fmla="*/ 535973 w 1026545"/>
              <a:gd name="connsiteY47" fmla="*/ 1661810 h 1667311"/>
              <a:gd name="connsiteX48" fmla="*/ 469155 w 1026545"/>
              <a:gd name="connsiteY48" fmla="*/ 1640371 h 1667311"/>
              <a:gd name="connsiteX49" fmla="*/ 268126 w 1026545"/>
              <a:gd name="connsiteY49" fmla="*/ 1218701 h 1667311"/>
              <a:gd name="connsiteX50" fmla="*/ 35227 w 1026545"/>
              <a:gd name="connsiteY50" fmla="*/ 703724 h 1667311"/>
              <a:gd name="connsiteX51" fmla="*/ 89162 w 1026545"/>
              <a:gd name="connsiteY51" fmla="*/ 225545 h 1667311"/>
              <a:gd name="connsiteX52" fmla="*/ 513283 w 1026545"/>
              <a:gd name="connsiteY52" fmla="*/ 0 h 166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26545" h="1667311">
                <a:moveTo>
                  <a:pt x="339916" y="609713"/>
                </a:moveTo>
                <a:cubicBezTo>
                  <a:pt x="345631" y="609713"/>
                  <a:pt x="351346" y="612570"/>
                  <a:pt x="355156" y="617333"/>
                </a:cubicBezTo>
                <a:cubicBezTo>
                  <a:pt x="392304" y="664958"/>
                  <a:pt x="448501" y="694486"/>
                  <a:pt x="513271" y="694486"/>
                </a:cubicBezTo>
                <a:cubicBezTo>
                  <a:pt x="578041" y="694486"/>
                  <a:pt x="635191" y="664958"/>
                  <a:pt x="671386" y="617333"/>
                </a:cubicBezTo>
                <a:cubicBezTo>
                  <a:pt x="674244" y="612570"/>
                  <a:pt x="679959" y="609713"/>
                  <a:pt x="686626" y="609713"/>
                </a:cubicBezTo>
                <a:cubicBezTo>
                  <a:pt x="697104" y="609713"/>
                  <a:pt x="705676" y="618286"/>
                  <a:pt x="705676" y="628763"/>
                </a:cubicBezTo>
                <a:cubicBezTo>
                  <a:pt x="705676" y="633526"/>
                  <a:pt x="703771" y="637336"/>
                  <a:pt x="701866" y="640193"/>
                </a:cubicBezTo>
                <a:cubicBezTo>
                  <a:pt x="658051" y="697343"/>
                  <a:pt x="590424" y="733538"/>
                  <a:pt x="513271" y="733538"/>
                </a:cubicBezTo>
                <a:cubicBezTo>
                  <a:pt x="436119" y="733538"/>
                  <a:pt x="368491" y="697343"/>
                  <a:pt x="324676" y="640193"/>
                </a:cubicBezTo>
                <a:cubicBezTo>
                  <a:pt x="321819" y="636383"/>
                  <a:pt x="320866" y="632573"/>
                  <a:pt x="320866" y="628763"/>
                </a:cubicBezTo>
                <a:cubicBezTo>
                  <a:pt x="320866" y="618286"/>
                  <a:pt x="329439" y="609713"/>
                  <a:pt x="339916" y="609713"/>
                </a:cubicBezTo>
                <a:close/>
                <a:moveTo>
                  <a:pt x="665672" y="371588"/>
                </a:moveTo>
                <a:cubicBezTo>
                  <a:pt x="697235" y="371588"/>
                  <a:pt x="722822" y="397175"/>
                  <a:pt x="722822" y="428738"/>
                </a:cubicBezTo>
                <a:cubicBezTo>
                  <a:pt x="722822" y="460301"/>
                  <a:pt x="697235" y="485888"/>
                  <a:pt x="665672" y="485888"/>
                </a:cubicBezTo>
                <a:cubicBezTo>
                  <a:pt x="634109" y="485888"/>
                  <a:pt x="608522" y="460301"/>
                  <a:pt x="608522" y="428738"/>
                </a:cubicBezTo>
                <a:cubicBezTo>
                  <a:pt x="608522" y="397175"/>
                  <a:pt x="634109" y="371588"/>
                  <a:pt x="665672" y="371588"/>
                </a:cubicBezTo>
                <a:close/>
                <a:moveTo>
                  <a:pt x="360872" y="371588"/>
                </a:moveTo>
                <a:cubicBezTo>
                  <a:pt x="392435" y="371588"/>
                  <a:pt x="418022" y="397175"/>
                  <a:pt x="418022" y="428738"/>
                </a:cubicBezTo>
                <a:cubicBezTo>
                  <a:pt x="418022" y="460301"/>
                  <a:pt x="392435" y="485888"/>
                  <a:pt x="360872" y="485888"/>
                </a:cubicBezTo>
                <a:cubicBezTo>
                  <a:pt x="329309" y="485888"/>
                  <a:pt x="303722" y="460301"/>
                  <a:pt x="303722" y="428738"/>
                </a:cubicBezTo>
                <a:cubicBezTo>
                  <a:pt x="303722" y="397175"/>
                  <a:pt x="329309" y="371588"/>
                  <a:pt x="360872" y="371588"/>
                </a:cubicBezTo>
                <a:close/>
                <a:moveTo>
                  <a:pt x="513272" y="162038"/>
                </a:moveTo>
                <a:cubicBezTo>
                  <a:pt x="335155" y="162038"/>
                  <a:pt x="189422" y="307771"/>
                  <a:pt x="189422" y="485888"/>
                </a:cubicBezTo>
                <a:cubicBezTo>
                  <a:pt x="189422" y="664006"/>
                  <a:pt x="335155" y="809738"/>
                  <a:pt x="513272" y="809738"/>
                </a:cubicBezTo>
                <a:cubicBezTo>
                  <a:pt x="691390" y="809738"/>
                  <a:pt x="837122" y="664006"/>
                  <a:pt x="837122" y="485888"/>
                </a:cubicBezTo>
                <a:cubicBezTo>
                  <a:pt x="837122" y="307771"/>
                  <a:pt x="691390" y="162038"/>
                  <a:pt x="513272" y="162038"/>
                </a:cubicBezTo>
                <a:close/>
                <a:moveTo>
                  <a:pt x="513272" y="123938"/>
                </a:moveTo>
                <a:cubicBezTo>
                  <a:pt x="713297" y="123938"/>
                  <a:pt x="875222" y="285863"/>
                  <a:pt x="875222" y="485888"/>
                </a:cubicBezTo>
                <a:cubicBezTo>
                  <a:pt x="875222" y="685913"/>
                  <a:pt x="713297" y="847838"/>
                  <a:pt x="513272" y="847838"/>
                </a:cubicBezTo>
                <a:cubicBezTo>
                  <a:pt x="313247" y="847838"/>
                  <a:pt x="151322" y="685913"/>
                  <a:pt x="151322" y="485888"/>
                </a:cubicBezTo>
                <a:cubicBezTo>
                  <a:pt x="151322" y="285863"/>
                  <a:pt x="313247" y="123938"/>
                  <a:pt x="513272" y="123938"/>
                </a:cubicBezTo>
                <a:close/>
                <a:moveTo>
                  <a:pt x="513276" y="48983"/>
                </a:moveTo>
                <a:cubicBezTo>
                  <a:pt x="364817" y="49118"/>
                  <a:pt x="219075" y="120596"/>
                  <a:pt x="129833" y="252953"/>
                </a:cubicBezTo>
                <a:cubicBezTo>
                  <a:pt x="43550" y="380138"/>
                  <a:pt x="25100" y="541545"/>
                  <a:pt x="80459" y="684920"/>
                </a:cubicBezTo>
                <a:lnTo>
                  <a:pt x="312769" y="1198573"/>
                </a:lnTo>
                <a:lnTo>
                  <a:pt x="512940" y="1618503"/>
                </a:lnTo>
                <a:lnTo>
                  <a:pt x="513602" y="1618503"/>
                </a:lnTo>
                <a:lnTo>
                  <a:pt x="714190" y="1197666"/>
                </a:lnTo>
                <a:lnTo>
                  <a:pt x="946084" y="684920"/>
                </a:lnTo>
                <a:cubicBezTo>
                  <a:pt x="1001423" y="541687"/>
                  <a:pt x="983068" y="380428"/>
                  <a:pt x="896954" y="253297"/>
                </a:cubicBezTo>
                <a:cubicBezTo>
                  <a:pt x="863699" y="203878"/>
                  <a:pt x="821208" y="161350"/>
                  <a:pt x="771819" y="128048"/>
                </a:cubicBezTo>
                <a:cubicBezTo>
                  <a:pt x="692405" y="74503"/>
                  <a:pt x="602351" y="48901"/>
                  <a:pt x="513276" y="48983"/>
                </a:cubicBezTo>
                <a:close/>
                <a:moveTo>
                  <a:pt x="513283" y="0"/>
                </a:moveTo>
                <a:cubicBezTo>
                  <a:pt x="683432" y="-161"/>
                  <a:pt x="842475" y="84462"/>
                  <a:pt x="937405" y="225667"/>
                </a:cubicBezTo>
                <a:cubicBezTo>
                  <a:pt x="1032833" y="366481"/>
                  <a:pt x="1052997" y="545188"/>
                  <a:pt x="991340" y="703724"/>
                </a:cubicBezTo>
                <a:lnTo>
                  <a:pt x="758440" y="1218701"/>
                </a:lnTo>
                <a:lnTo>
                  <a:pt x="557412" y="1640371"/>
                </a:lnTo>
                <a:cubicBezTo>
                  <a:pt x="552678" y="1649579"/>
                  <a:pt x="545181" y="1657076"/>
                  <a:pt x="535973" y="1661810"/>
                </a:cubicBezTo>
                <a:cubicBezTo>
                  <a:pt x="511602" y="1674340"/>
                  <a:pt x="481685" y="1664742"/>
                  <a:pt x="469155" y="1640371"/>
                </a:cubicBezTo>
                <a:lnTo>
                  <a:pt x="268126" y="1218701"/>
                </a:lnTo>
                <a:lnTo>
                  <a:pt x="35227" y="703724"/>
                </a:lnTo>
                <a:cubicBezTo>
                  <a:pt x="-26459" y="545151"/>
                  <a:pt x="-6298" y="366393"/>
                  <a:pt x="89162" y="225545"/>
                </a:cubicBezTo>
                <a:cubicBezTo>
                  <a:pt x="184118" y="84386"/>
                  <a:pt x="343159" y="-191"/>
                  <a:pt x="513283" y="0"/>
                </a:cubicBezTo>
                <a:close/>
              </a:path>
            </a:pathLst>
          </a:custGeom>
          <a:solidFill>
            <a:srgbClr val="000000"/>
          </a:solidFill>
          <a:ln w="24507" cap="flat">
            <a:noFill/>
            <a:prstDash val="solid"/>
            <a:miter/>
          </a:ln>
        </p:spPr>
        <p:txBody>
          <a:bodyPr rtlCol="0" anchor="ctr"/>
          <a:lstStyle/>
          <a:p>
            <a:endParaRPr lang="en-GB"/>
          </a:p>
        </p:txBody>
      </p:sp>
      <p:sp>
        <p:nvSpPr>
          <p:cNvPr id="85" name="TextBox 84">
            <a:extLst>
              <a:ext uri="{FF2B5EF4-FFF2-40B4-BE49-F238E27FC236}">
                <a16:creationId xmlns:a16="http://schemas.microsoft.com/office/drawing/2014/main" id="{D087F270-5E77-421D-A368-14650AF756E9}"/>
              </a:ext>
            </a:extLst>
          </p:cNvPr>
          <p:cNvSpPr txBox="1"/>
          <p:nvPr/>
        </p:nvSpPr>
        <p:spPr>
          <a:xfrm>
            <a:off x="5469409" y="940468"/>
            <a:ext cx="7314517" cy="424732"/>
          </a:xfrm>
          <a:prstGeom prst="rect">
            <a:avLst/>
          </a:prstGeom>
          <a:noFill/>
        </p:spPr>
        <p:txBody>
          <a:bodyPr wrap="square" rtlCol="0">
            <a:spAutoFit/>
          </a:bodyPr>
          <a:lstStyle/>
          <a:p>
            <a:pPr>
              <a:lnSpc>
                <a:spcPct val="90000"/>
              </a:lnSpc>
            </a:pPr>
            <a:r>
              <a:rPr lang="en-US" sz="1200" b="1" dirty="0"/>
              <a:t>Changes within living memory. Where appropriate, these should be used to reveal aspects of change in national life</a:t>
            </a:r>
          </a:p>
        </p:txBody>
      </p:sp>
      <p:graphicFrame>
        <p:nvGraphicFramePr>
          <p:cNvPr id="2" name="Table 3">
            <a:extLst>
              <a:ext uri="{FF2B5EF4-FFF2-40B4-BE49-F238E27FC236}">
                <a16:creationId xmlns:a16="http://schemas.microsoft.com/office/drawing/2014/main" id="{FE03D04A-178F-023F-C661-6C02C2BC7B1B}"/>
              </a:ext>
            </a:extLst>
          </p:cNvPr>
          <p:cNvGraphicFramePr>
            <a:graphicFrameLocks noGrp="1"/>
          </p:cNvGraphicFramePr>
          <p:nvPr>
            <p:extLst>
              <p:ext uri="{D42A27DB-BD31-4B8C-83A1-F6EECF244321}">
                <p14:modId xmlns:p14="http://schemas.microsoft.com/office/powerpoint/2010/main" val="1012836605"/>
              </p:ext>
            </p:extLst>
          </p:nvPr>
        </p:nvGraphicFramePr>
        <p:xfrm>
          <a:off x="354956" y="8420527"/>
          <a:ext cx="8369662" cy="630136"/>
        </p:xfrm>
        <a:graphic>
          <a:graphicData uri="http://schemas.openxmlformats.org/drawingml/2006/table">
            <a:tbl>
              <a:tblPr firstRow="1" bandRow="1">
                <a:tableStyleId>{5C22544A-7EE6-4342-B048-85BDC9FD1C3A}</a:tableStyleId>
              </a:tblPr>
              <a:tblGrid>
                <a:gridCol w="861196">
                  <a:extLst>
                    <a:ext uri="{9D8B030D-6E8A-4147-A177-3AD203B41FA5}">
                      <a16:colId xmlns:a16="http://schemas.microsoft.com/office/drawing/2014/main" val="1904066220"/>
                    </a:ext>
                  </a:extLst>
                </a:gridCol>
                <a:gridCol w="861196">
                  <a:extLst>
                    <a:ext uri="{9D8B030D-6E8A-4147-A177-3AD203B41FA5}">
                      <a16:colId xmlns:a16="http://schemas.microsoft.com/office/drawing/2014/main" val="1051789524"/>
                    </a:ext>
                  </a:extLst>
                </a:gridCol>
                <a:gridCol w="861196">
                  <a:extLst>
                    <a:ext uri="{9D8B030D-6E8A-4147-A177-3AD203B41FA5}">
                      <a16:colId xmlns:a16="http://schemas.microsoft.com/office/drawing/2014/main" val="3061777362"/>
                    </a:ext>
                  </a:extLst>
                </a:gridCol>
                <a:gridCol w="861196">
                  <a:extLst>
                    <a:ext uri="{9D8B030D-6E8A-4147-A177-3AD203B41FA5}">
                      <a16:colId xmlns:a16="http://schemas.microsoft.com/office/drawing/2014/main" val="381393605"/>
                    </a:ext>
                  </a:extLst>
                </a:gridCol>
                <a:gridCol w="861196">
                  <a:extLst>
                    <a:ext uri="{9D8B030D-6E8A-4147-A177-3AD203B41FA5}">
                      <a16:colId xmlns:a16="http://schemas.microsoft.com/office/drawing/2014/main" val="1954635496"/>
                    </a:ext>
                  </a:extLst>
                </a:gridCol>
                <a:gridCol w="861196">
                  <a:extLst>
                    <a:ext uri="{9D8B030D-6E8A-4147-A177-3AD203B41FA5}">
                      <a16:colId xmlns:a16="http://schemas.microsoft.com/office/drawing/2014/main" val="1125975943"/>
                    </a:ext>
                  </a:extLst>
                </a:gridCol>
                <a:gridCol w="861196">
                  <a:extLst>
                    <a:ext uri="{9D8B030D-6E8A-4147-A177-3AD203B41FA5}">
                      <a16:colId xmlns:a16="http://schemas.microsoft.com/office/drawing/2014/main" val="3291134394"/>
                    </a:ext>
                  </a:extLst>
                </a:gridCol>
                <a:gridCol w="861196">
                  <a:extLst>
                    <a:ext uri="{9D8B030D-6E8A-4147-A177-3AD203B41FA5}">
                      <a16:colId xmlns:a16="http://schemas.microsoft.com/office/drawing/2014/main" val="2757028282"/>
                    </a:ext>
                  </a:extLst>
                </a:gridCol>
                <a:gridCol w="861196">
                  <a:extLst>
                    <a:ext uri="{9D8B030D-6E8A-4147-A177-3AD203B41FA5}">
                      <a16:colId xmlns:a16="http://schemas.microsoft.com/office/drawing/2014/main" val="1831783552"/>
                    </a:ext>
                  </a:extLst>
                </a:gridCol>
                <a:gridCol w="618898">
                  <a:extLst>
                    <a:ext uri="{9D8B030D-6E8A-4147-A177-3AD203B41FA5}">
                      <a16:colId xmlns:a16="http://schemas.microsoft.com/office/drawing/2014/main" val="4118475799"/>
                    </a:ext>
                  </a:extLst>
                </a:gridCol>
              </a:tblGrid>
              <a:tr h="630136">
                <a:tc>
                  <a:txBody>
                    <a:bodyPr/>
                    <a:lstStyle/>
                    <a:p>
                      <a:r>
                        <a:rPr lang="en-US" sz="1400" dirty="0"/>
                        <a:t>1930s</a:t>
                      </a:r>
                      <a:endParaRPr lang="en-GB" sz="1400" dirty="0"/>
                    </a:p>
                  </a:txBody>
                  <a:tcPr>
                    <a:solidFill>
                      <a:schemeClr val="tx1"/>
                    </a:solidFill>
                  </a:tcPr>
                </a:tc>
                <a:tc>
                  <a:txBody>
                    <a:bodyPr/>
                    <a:lstStyle/>
                    <a:p>
                      <a:r>
                        <a:rPr lang="en-US" sz="1400" dirty="0"/>
                        <a:t>1940s</a:t>
                      </a:r>
                      <a:endParaRPr lang="en-GB" sz="1400" dirty="0"/>
                    </a:p>
                  </a:txBody>
                  <a:tcPr>
                    <a:solidFill>
                      <a:schemeClr val="tx1"/>
                    </a:solidFill>
                  </a:tcPr>
                </a:tc>
                <a:tc>
                  <a:txBody>
                    <a:bodyPr/>
                    <a:lstStyle/>
                    <a:p>
                      <a:r>
                        <a:rPr lang="en-US" sz="1400" dirty="0"/>
                        <a:t>1950s</a:t>
                      </a:r>
                      <a:endParaRPr lang="en-GB" sz="1400" dirty="0"/>
                    </a:p>
                  </a:txBody>
                  <a:tcPr>
                    <a:solidFill>
                      <a:schemeClr val="tx1"/>
                    </a:solidFill>
                  </a:tcPr>
                </a:tc>
                <a:tc>
                  <a:txBody>
                    <a:bodyPr/>
                    <a:lstStyle/>
                    <a:p>
                      <a:r>
                        <a:rPr lang="en-US" sz="1400" dirty="0"/>
                        <a:t>1960s</a:t>
                      </a:r>
                      <a:endParaRPr lang="en-GB" sz="1400" dirty="0"/>
                    </a:p>
                  </a:txBody>
                  <a:tcPr>
                    <a:solidFill>
                      <a:schemeClr val="tx1"/>
                    </a:solidFill>
                  </a:tcPr>
                </a:tc>
                <a:tc>
                  <a:txBody>
                    <a:bodyPr/>
                    <a:lstStyle/>
                    <a:p>
                      <a:r>
                        <a:rPr lang="en-US" sz="1400" dirty="0"/>
                        <a:t>1970s</a:t>
                      </a:r>
                      <a:endParaRPr lang="en-GB" sz="1400" dirty="0"/>
                    </a:p>
                  </a:txBody>
                  <a:tcPr>
                    <a:solidFill>
                      <a:schemeClr val="tx1"/>
                    </a:solidFill>
                  </a:tcPr>
                </a:tc>
                <a:tc>
                  <a:txBody>
                    <a:bodyPr/>
                    <a:lstStyle/>
                    <a:p>
                      <a:r>
                        <a:rPr lang="en-US" sz="1400" dirty="0"/>
                        <a:t>1980s</a:t>
                      </a:r>
                      <a:endParaRPr lang="en-GB" sz="1400" dirty="0"/>
                    </a:p>
                  </a:txBody>
                  <a:tcPr>
                    <a:solidFill>
                      <a:schemeClr val="tx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US" sz="1400" dirty="0"/>
                        <a:t>1990s</a:t>
                      </a:r>
                      <a:endParaRPr lang="en-GB" sz="1400" dirty="0"/>
                    </a:p>
                    <a:p>
                      <a:endParaRPr lang="en-GB" sz="1400" dirty="0"/>
                    </a:p>
                  </a:txBody>
                  <a:tcPr>
                    <a:solidFill>
                      <a:schemeClr val="tx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US" sz="1400" dirty="0"/>
                        <a:t>2000s</a:t>
                      </a:r>
                      <a:endParaRPr lang="en-GB" sz="1400" dirty="0"/>
                    </a:p>
                    <a:p>
                      <a:endParaRPr lang="en-GB" sz="1400" dirty="0"/>
                    </a:p>
                  </a:txBody>
                  <a:tcPr>
                    <a:solidFill>
                      <a:schemeClr val="tx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US" sz="1400" dirty="0"/>
                        <a:t>2010s</a:t>
                      </a:r>
                      <a:endParaRPr lang="en-GB" sz="1400" dirty="0"/>
                    </a:p>
                    <a:p>
                      <a:endParaRPr lang="en-GB" sz="1400" dirty="0"/>
                    </a:p>
                  </a:txBody>
                  <a:tcPr>
                    <a:solidFill>
                      <a:schemeClr val="tx1"/>
                    </a:solidFill>
                  </a:tcPr>
                </a:tc>
                <a:tc>
                  <a:txBody>
                    <a:bodyPr/>
                    <a:lstStyle/>
                    <a:p>
                      <a:r>
                        <a:rPr lang="en-US" sz="1400" dirty="0"/>
                        <a:t>2020s</a:t>
                      </a:r>
                      <a:endParaRPr lang="en-GB" sz="1400" dirty="0"/>
                    </a:p>
                  </a:txBody>
                  <a:tcPr>
                    <a:solidFill>
                      <a:schemeClr val="tx1"/>
                    </a:solidFill>
                  </a:tcPr>
                </a:tc>
                <a:extLst>
                  <a:ext uri="{0D108BD9-81ED-4DB2-BD59-A6C34878D82A}">
                    <a16:rowId xmlns:a16="http://schemas.microsoft.com/office/drawing/2014/main" val="1778369228"/>
                  </a:ext>
                </a:extLst>
              </a:tr>
            </a:tbl>
          </a:graphicData>
        </a:graphic>
      </p:graphicFrame>
      <p:grpSp>
        <p:nvGrpSpPr>
          <p:cNvPr id="87" name="Group 86">
            <a:extLst>
              <a:ext uri="{FF2B5EF4-FFF2-40B4-BE49-F238E27FC236}">
                <a16:creationId xmlns:a16="http://schemas.microsoft.com/office/drawing/2014/main" id="{EE33AEBB-BADF-B364-0887-CBA6736372EF}"/>
              </a:ext>
            </a:extLst>
          </p:cNvPr>
          <p:cNvGrpSpPr/>
          <p:nvPr/>
        </p:nvGrpSpPr>
        <p:grpSpPr>
          <a:xfrm>
            <a:off x="1636710" y="7767597"/>
            <a:ext cx="619548" cy="721996"/>
            <a:chOff x="3359231" y="8235479"/>
            <a:chExt cx="1000977" cy="1166497"/>
          </a:xfrm>
        </p:grpSpPr>
        <p:sp>
          <p:nvSpPr>
            <p:cNvPr id="88" name="Hexagon 87">
              <a:extLst>
                <a:ext uri="{FF2B5EF4-FFF2-40B4-BE49-F238E27FC236}">
                  <a16:creationId xmlns:a16="http://schemas.microsoft.com/office/drawing/2014/main" id="{32F86163-5918-05AA-6D8D-981F42E171D6}"/>
                </a:ext>
              </a:extLst>
            </p:cNvPr>
            <p:cNvSpPr/>
            <p:nvPr/>
          </p:nvSpPr>
          <p:spPr>
            <a:xfrm rot="5400000">
              <a:off x="3284860" y="8326627"/>
              <a:ext cx="1155004" cy="99569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89" name="Group 88">
              <a:extLst>
                <a:ext uri="{FF2B5EF4-FFF2-40B4-BE49-F238E27FC236}">
                  <a16:creationId xmlns:a16="http://schemas.microsoft.com/office/drawing/2014/main" id="{F818905D-978A-327D-EE11-EED255D1C1EC}"/>
                </a:ext>
              </a:extLst>
            </p:cNvPr>
            <p:cNvGrpSpPr/>
            <p:nvPr/>
          </p:nvGrpSpPr>
          <p:grpSpPr>
            <a:xfrm>
              <a:off x="3359231" y="8235479"/>
              <a:ext cx="995694" cy="1155003"/>
              <a:chOff x="85549" y="7561569"/>
              <a:chExt cx="1259416" cy="1460923"/>
            </a:xfrm>
          </p:grpSpPr>
          <p:sp>
            <p:nvSpPr>
              <p:cNvPr id="90" name="Hexagon 89">
                <a:extLst>
                  <a:ext uri="{FF2B5EF4-FFF2-40B4-BE49-F238E27FC236}">
                    <a16:creationId xmlns:a16="http://schemas.microsoft.com/office/drawing/2014/main" id="{7B25539E-25B0-BAC0-97A7-76BCC473C1B5}"/>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92" name="Freeform: Shape 180">
                <a:extLst>
                  <a:ext uri="{FF2B5EF4-FFF2-40B4-BE49-F238E27FC236}">
                    <a16:creationId xmlns:a16="http://schemas.microsoft.com/office/drawing/2014/main" id="{6A571E87-4C45-8F41-5A10-3514337AD685}"/>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93" name="TextBox 92">
                <a:extLst>
                  <a:ext uri="{FF2B5EF4-FFF2-40B4-BE49-F238E27FC236}">
                    <a16:creationId xmlns:a16="http://schemas.microsoft.com/office/drawing/2014/main" id="{23202AB1-04F6-5D43-4AE0-63B7E817C61B}"/>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sp>
        <p:nvSpPr>
          <p:cNvPr id="126" name="TextBox 125">
            <a:extLst>
              <a:ext uri="{FF2B5EF4-FFF2-40B4-BE49-F238E27FC236}">
                <a16:creationId xmlns:a16="http://schemas.microsoft.com/office/drawing/2014/main" id="{F04A4D82-D4F0-0A51-F221-5A7E2DCB0ECD}"/>
              </a:ext>
            </a:extLst>
          </p:cNvPr>
          <p:cNvSpPr txBox="1"/>
          <p:nvPr/>
        </p:nvSpPr>
        <p:spPr>
          <a:xfrm>
            <a:off x="2243730" y="7875817"/>
            <a:ext cx="691847" cy="379912"/>
          </a:xfrm>
          <a:prstGeom prst="rect">
            <a:avLst/>
          </a:prstGeom>
          <a:noFill/>
        </p:spPr>
        <p:txBody>
          <a:bodyPr wrap="square">
            <a:spAutoFit/>
          </a:bodyPr>
          <a:lstStyle/>
          <a:p>
            <a:pPr>
              <a:lnSpc>
                <a:spcPct val="89000"/>
              </a:lnSpc>
            </a:pPr>
            <a:r>
              <a:rPr lang="en-US" sz="700" dirty="0"/>
              <a:t>Lego invented 1949</a:t>
            </a:r>
            <a:endParaRPr lang="en-GB" sz="700" dirty="0"/>
          </a:p>
        </p:txBody>
      </p:sp>
      <p:pic>
        <p:nvPicPr>
          <p:cNvPr id="5" name="Picture 4" descr="Shape&#10;&#10;Description automatically generated with low confidence">
            <a:extLst>
              <a:ext uri="{FF2B5EF4-FFF2-40B4-BE49-F238E27FC236}">
                <a16:creationId xmlns:a16="http://schemas.microsoft.com/office/drawing/2014/main" id="{3E7BD863-0C5A-CF7A-6DA7-FDD22C515B4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79151" y="7876566"/>
            <a:ext cx="537936" cy="537936"/>
          </a:xfrm>
          <a:prstGeom prst="rect">
            <a:avLst/>
          </a:prstGeom>
        </p:spPr>
      </p:pic>
      <p:grpSp>
        <p:nvGrpSpPr>
          <p:cNvPr id="10" name="Group 9">
            <a:extLst>
              <a:ext uri="{FF2B5EF4-FFF2-40B4-BE49-F238E27FC236}">
                <a16:creationId xmlns:a16="http://schemas.microsoft.com/office/drawing/2014/main" id="{8946DB36-84FF-DC38-DA4B-C32CF68C0912}"/>
              </a:ext>
            </a:extLst>
          </p:cNvPr>
          <p:cNvGrpSpPr/>
          <p:nvPr/>
        </p:nvGrpSpPr>
        <p:grpSpPr>
          <a:xfrm>
            <a:off x="4418458" y="7766797"/>
            <a:ext cx="1514749" cy="721996"/>
            <a:chOff x="2924128" y="7756748"/>
            <a:chExt cx="1514749" cy="721996"/>
          </a:xfrm>
        </p:grpSpPr>
        <p:sp>
          <p:nvSpPr>
            <p:cNvPr id="134" name="TextBox 133">
              <a:extLst>
                <a:ext uri="{FF2B5EF4-FFF2-40B4-BE49-F238E27FC236}">
                  <a16:creationId xmlns:a16="http://schemas.microsoft.com/office/drawing/2014/main" id="{4FC10246-1604-F780-0CDA-4A7F9834CDA9}"/>
                </a:ext>
              </a:extLst>
            </p:cNvPr>
            <p:cNvSpPr txBox="1"/>
            <p:nvPr/>
          </p:nvSpPr>
          <p:spPr>
            <a:xfrm>
              <a:off x="3520270" y="7909397"/>
              <a:ext cx="918607" cy="284052"/>
            </a:xfrm>
            <a:prstGeom prst="rect">
              <a:avLst/>
            </a:prstGeom>
            <a:noFill/>
          </p:spPr>
          <p:txBody>
            <a:bodyPr wrap="square">
              <a:spAutoFit/>
            </a:bodyPr>
            <a:lstStyle/>
            <a:p>
              <a:pPr>
                <a:lnSpc>
                  <a:spcPct val="89000"/>
                </a:lnSpc>
              </a:pPr>
              <a:r>
                <a:rPr lang="en-US" sz="700" dirty="0"/>
                <a:t>Mario’s first appearance 1981</a:t>
              </a:r>
              <a:endParaRPr lang="en-GB" sz="700" dirty="0"/>
            </a:p>
          </p:txBody>
        </p:sp>
        <p:grpSp>
          <p:nvGrpSpPr>
            <p:cNvPr id="135" name="Group 134">
              <a:extLst>
                <a:ext uri="{FF2B5EF4-FFF2-40B4-BE49-F238E27FC236}">
                  <a16:creationId xmlns:a16="http://schemas.microsoft.com/office/drawing/2014/main" id="{59963ABD-24DC-76AE-D213-43B5D329D385}"/>
                </a:ext>
              </a:extLst>
            </p:cNvPr>
            <p:cNvGrpSpPr/>
            <p:nvPr/>
          </p:nvGrpSpPr>
          <p:grpSpPr>
            <a:xfrm>
              <a:off x="2924128" y="7756748"/>
              <a:ext cx="619548" cy="721996"/>
              <a:chOff x="3359231" y="8235479"/>
              <a:chExt cx="1000977" cy="1166497"/>
            </a:xfrm>
          </p:grpSpPr>
          <p:sp>
            <p:nvSpPr>
              <p:cNvPr id="136" name="Hexagon 135">
                <a:extLst>
                  <a:ext uri="{FF2B5EF4-FFF2-40B4-BE49-F238E27FC236}">
                    <a16:creationId xmlns:a16="http://schemas.microsoft.com/office/drawing/2014/main" id="{C7500F70-2B77-5DD7-F9ED-8104D79C41FD}"/>
                  </a:ext>
                </a:extLst>
              </p:cNvPr>
              <p:cNvSpPr/>
              <p:nvPr/>
            </p:nvSpPr>
            <p:spPr>
              <a:xfrm rot="5400000">
                <a:off x="3284860" y="8326627"/>
                <a:ext cx="1155004" cy="99569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37" name="Group 136">
                <a:extLst>
                  <a:ext uri="{FF2B5EF4-FFF2-40B4-BE49-F238E27FC236}">
                    <a16:creationId xmlns:a16="http://schemas.microsoft.com/office/drawing/2014/main" id="{8962C9CC-C5EC-96CA-FC31-A5EA9DF926AB}"/>
                  </a:ext>
                </a:extLst>
              </p:cNvPr>
              <p:cNvGrpSpPr/>
              <p:nvPr/>
            </p:nvGrpSpPr>
            <p:grpSpPr>
              <a:xfrm>
                <a:off x="3359231" y="8235479"/>
                <a:ext cx="995694" cy="1155003"/>
                <a:chOff x="85549" y="7561569"/>
                <a:chExt cx="1259416" cy="1460923"/>
              </a:xfrm>
            </p:grpSpPr>
            <p:sp>
              <p:nvSpPr>
                <p:cNvPr id="138" name="Hexagon 137">
                  <a:extLst>
                    <a:ext uri="{FF2B5EF4-FFF2-40B4-BE49-F238E27FC236}">
                      <a16:creationId xmlns:a16="http://schemas.microsoft.com/office/drawing/2014/main" id="{34BAAB44-2DC9-6CD5-FDAE-E3BC6AD0611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39" name="Freeform: Shape 180">
                  <a:extLst>
                    <a:ext uri="{FF2B5EF4-FFF2-40B4-BE49-F238E27FC236}">
                      <a16:creationId xmlns:a16="http://schemas.microsoft.com/office/drawing/2014/main" id="{7DEE657F-6D0B-E42D-D42A-F98D8EF50D7E}"/>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40" name="TextBox 139">
                  <a:extLst>
                    <a:ext uri="{FF2B5EF4-FFF2-40B4-BE49-F238E27FC236}">
                      <a16:creationId xmlns:a16="http://schemas.microsoft.com/office/drawing/2014/main" id="{DEAA1B7B-2FE3-08CC-E6EF-93B018D67C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pic>
          <p:nvPicPr>
            <p:cNvPr id="141" name="Picture 140" descr="Shape&#10;&#10;Description automatically generated with low confidence">
              <a:extLst>
                <a:ext uri="{FF2B5EF4-FFF2-40B4-BE49-F238E27FC236}">
                  <a16:creationId xmlns:a16="http://schemas.microsoft.com/office/drawing/2014/main" id="{8C0212C1-3E32-5379-8FF9-087BB972910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56450" y="7849991"/>
              <a:ext cx="540324" cy="540324"/>
            </a:xfrm>
            <a:prstGeom prst="rect">
              <a:avLst/>
            </a:prstGeom>
          </p:spPr>
        </p:pic>
      </p:grpSp>
    </p:spTree>
    <p:extLst>
      <p:ext uri="{BB962C8B-B14F-4D97-AF65-F5344CB8AC3E}">
        <p14:creationId xmlns:p14="http://schemas.microsoft.com/office/powerpoint/2010/main" val="1728024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reeform: Shape 95">
            <a:extLst>
              <a:ext uri="{FF2B5EF4-FFF2-40B4-BE49-F238E27FC236}">
                <a16:creationId xmlns:a16="http://schemas.microsoft.com/office/drawing/2014/main" id="{0C3A8F90-3D1D-478C-8DEB-09A11C1C5BA0}"/>
              </a:ext>
            </a:extLst>
          </p:cNvPr>
          <p:cNvSpPr/>
          <p:nvPr/>
        </p:nvSpPr>
        <p:spPr>
          <a:xfrm rot="7156747">
            <a:off x="5088884" y="984826"/>
            <a:ext cx="2623831" cy="3052456"/>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7" name="TextBox 96">
            <a:extLst>
              <a:ext uri="{FF2B5EF4-FFF2-40B4-BE49-F238E27FC236}">
                <a16:creationId xmlns:a16="http://schemas.microsoft.com/office/drawing/2014/main" id="{0B34E025-1739-4181-A682-0F2A4C44DC2E}"/>
              </a:ext>
            </a:extLst>
          </p:cNvPr>
          <p:cNvSpPr txBox="1"/>
          <p:nvPr/>
        </p:nvSpPr>
        <p:spPr>
          <a:xfrm>
            <a:off x="2690731" y="4401794"/>
            <a:ext cx="7420135" cy="707886"/>
          </a:xfrm>
          <a:prstGeom prst="rect">
            <a:avLst/>
          </a:prstGeom>
          <a:noFill/>
        </p:spPr>
        <p:txBody>
          <a:bodyPr wrap="square">
            <a:spAutoFit/>
          </a:bodyPr>
          <a:lstStyle/>
          <a:p>
            <a:pPr algn="ctr"/>
            <a:r>
              <a:rPr lang="en-US" sz="4000" b="1" i="1" spc="50">
                <a:ln w="9525" cmpd="sng">
                  <a:noFill/>
                  <a:prstDash val="solid"/>
                </a:ln>
                <a:latin typeface="+mj-lt"/>
              </a:rPr>
              <a:t>“</a:t>
            </a:r>
            <a:r>
              <a:rPr lang="en-GB" sz="4000" b="1" i="1" spc="50">
                <a:ln w="9525" cmpd="sng">
                  <a:noFill/>
                  <a:prstDash val="solid"/>
                </a:ln>
                <a:latin typeface="+mj-lt"/>
              </a:rPr>
              <a:t>Inspiring a curiosity of the past”</a:t>
            </a:r>
            <a:r>
              <a:rPr lang="en-GB" sz="4000" b="1" i="1">
                <a:latin typeface="+mj-lt"/>
                <a:ea typeface="Calibri" panose="020F0502020204030204" pitchFamily="34" charset="0"/>
                <a:cs typeface="Times New Roman" panose="02020603050405020304" pitchFamily="18" charset="0"/>
              </a:rPr>
              <a:t> </a:t>
            </a:r>
            <a:endParaRPr lang="en-US" sz="4000" b="1" i="1" spc="50">
              <a:ln w="9525" cmpd="sng">
                <a:noFill/>
                <a:prstDash val="solid"/>
              </a:ln>
              <a:latin typeface="+mj-lt"/>
            </a:endParaRPr>
          </a:p>
        </p:txBody>
      </p:sp>
      <p:grpSp>
        <p:nvGrpSpPr>
          <p:cNvPr id="2" name="Group 1">
            <a:extLst>
              <a:ext uri="{FF2B5EF4-FFF2-40B4-BE49-F238E27FC236}">
                <a16:creationId xmlns:a16="http://schemas.microsoft.com/office/drawing/2014/main" id="{93837548-88CB-4FBE-9A95-7D6B44F397FB}"/>
              </a:ext>
            </a:extLst>
          </p:cNvPr>
          <p:cNvGrpSpPr/>
          <p:nvPr/>
        </p:nvGrpSpPr>
        <p:grpSpPr>
          <a:xfrm>
            <a:off x="3746240" y="5780281"/>
            <a:ext cx="5309113" cy="2614723"/>
            <a:chOff x="3746240" y="5780281"/>
            <a:chExt cx="5309113" cy="2614723"/>
          </a:xfrm>
        </p:grpSpPr>
        <p:grpSp>
          <p:nvGrpSpPr>
            <p:cNvPr id="244" name="Group 243">
              <a:extLst>
                <a:ext uri="{FF2B5EF4-FFF2-40B4-BE49-F238E27FC236}">
                  <a16:creationId xmlns:a16="http://schemas.microsoft.com/office/drawing/2014/main" id="{887A22A2-C598-43E8-962B-27A5F7670596}"/>
                </a:ext>
              </a:extLst>
            </p:cNvPr>
            <p:cNvGrpSpPr/>
            <p:nvPr/>
          </p:nvGrpSpPr>
          <p:grpSpPr>
            <a:xfrm>
              <a:off x="7186207" y="6565477"/>
              <a:ext cx="900767" cy="1044890"/>
              <a:chOff x="10337469" y="5746240"/>
              <a:chExt cx="1259416" cy="1460923"/>
            </a:xfrm>
          </p:grpSpPr>
          <p:grpSp>
            <p:nvGrpSpPr>
              <p:cNvPr id="316" name="Group 315">
                <a:extLst>
                  <a:ext uri="{FF2B5EF4-FFF2-40B4-BE49-F238E27FC236}">
                    <a16:creationId xmlns:a16="http://schemas.microsoft.com/office/drawing/2014/main" id="{C7D7D883-BFCD-4451-AE62-CA2881274D81}"/>
                  </a:ext>
                </a:extLst>
              </p:cNvPr>
              <p:cNvGrpSpPr/>
              <p:nvPr/>
            </p:nvGrpSpPr>
            <p:grpSpPr>
              <a:xfrm>
                <a:off x="10337469" y="5746240"/>
                <a:ext cx="1259416" cy="1460923"/>
                <a:chOff x="1571549" y="2979857"/>
                <a:chExt cx="832059" cy="965189"/>
              </a:xfrm>
            </p:grpSpPr>
            <p:sp>
              <p:nvSpPr>
                <p:cNvPr id="318" name="Hexagon 317">
                  <a:extLst>
                    <a:ext uri="{FF2B5EF4-FFF2-40B4-BE49-F238E27FC236}">
                      <a16:creationId xmlns:a16="http://schemas.microsoft.com/office/drawing/2014/main" id="{B4708C10-90D6-4483-B5C8-EF595CC29BEA}"/>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Freeform: Shape 318">
                  <a:extLst>
                    <a:ext uri="{FF2B5EF4-FFF2-40B4-BE49-F238E27FC236}">
                      <a16:creationId xmlns:a16="http://schemas.microsoft.com/office/drawing/2014/main" id="{68B5C5DF-999A-4C1A-A547-B02916696B1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317" name="Picture 316" descr="Shape&#10;&#10;Description automatically generated with low confidence">
                <a:extLst>
                  <a:ext uri="{FF2B5EF4-FFF2-40B4-BE49-F238E27FC236}">
                    <a16:creationId xmlns:a16="http://schemas.microsoft.com/office/drawing/2014/main" id="{9952211D-5E8E-4B02-999F-C63A784B20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612" y="5900792"/>
                <a:ext cx="1125778" cy="1125777"/>
              </a:xfrm>
              <a:prstGeom prst="rect">
                <a:avLst/>
              </a:prstGeom>
            </p:spPr>
          </p:pic>
        </p:grpSp>
        <p:grpSp>
          <p:nvGrpSpPr>
            <p:cNvPr id="245" name="Group 244">
              <a:extLst>
                <a:ext uri="{FF2B5EF4-FFF2-40B4-BE49-F238E27FC236}">
                  <a16:creationId xmlns:a16="http://schemas.microsoft.com/office/drawing/2014/main" id="{70981D38-C3F5-41CF-B15F-849B44C5CEDC}"/>
                </a:ext>
              </a:extLst>
            </p:cNvPr>
            <p:cNvGrpSpPr/>
            <p:nvPr/>
          </p:nvGrpSpPr>
          <p:grpSpPr>
            <a:xfrm>
              <a:off x="8010010" y="6561541"/>
              <a:ext cx="1045343" cy="1044890"/>
              <a:chOff x="7513799" y="4750144"/>
              <a:chExt cx="1461556" cy="1460923"/>
            </a:xfrm>
          </p:grpSpPr>
          <p:sp>
            <p:nvSpPr>
              <p:cNvPr id="311" name="Hexagon 310">
                <a:extLst>
                  <a:ext uri="{FF2B5EF4-FFF2-40B4-BE49-F238E27FC236}">
                    <a16:creationId xmlns:a16="http://schemas.microsoft.com/office/drawing/2014/main" id="{44F46789-FA76-4034-8E11-507ECCBF0E99}"/>
                  </a:ext>
                </a:extLst>
              </p:cNvPr>
              <p:cNvSpPr/>
              <p:nvPr/>
            </p:nvSpPr>
            <p:spPr>
              <a:xfrm rot="5400000">
                <a:off x="7509548" y="4864839"/>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Freeform: Shape 311">
                <a:extLst>
                  <a:ext uri="{FF2B5EF4-FFF2-40B4-BE49-F238E27FC236}">
                    <a16:creationId xmlns:a16="http://schemas.microsoft.com/office/drawing/2014/main" id="{88CF1132-DFD7-4E79-A3E7-995F78EE4FC1}"/>
                  </a:ext>
                </a:extLst>
              </p:cNvPr>
              <p:cNvSpPr/>
              <p:nvPr/>
            </p:nvSpPr>
            <p:spPr>
              <a:xfrm rot="16200000">
                <a:off x="7483124" y="4850898"/>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313" name="Group 312">
                <a:extLst>
                  <a:ext uri="{FF2B5EF4-FFF2-40B4-BE49-F238E27FC236}">
                    <a16:creationId xmlns:a16="http://schemas.microsoft.com/office/drawing/2014/main" id="{E022D63E-BACA-4FA9-81F1-7E5E133B8EA9}"/>
                  </a:ext>
                </a:extLst>
              </p:cNvPr>
              <p:cNvGrpSpPr/>
              <p:nvPr/>
            </p:nvGrpSpPr>
            <p:grpSpPr>
              <a:xfrm>
                <a:off x="7513799" y="5007280"/>
                <a:ext cx="1461556" cy="955909"/>
                <a:chOff x="-3507671" y="1"/>
                <a:chExt cx="14709071" cy="9620247"/>
              </a:xfrm>
            </p:grpSpPr>
            <p:pic>
              <p:nvPicPr>
                <p:cNvPr id="314" name="Picture 313" descr="Shape&#10;&#10;Description automatically generated with low confidence">
                  <a:extLst>
                    <a:ext uri="{FF2B5EF4-FFF2-40B4-BE49-F238E27FC236}">
                      <a16:creationId xmlns:a16="http://schemas.microsoft.com/office/drawing/2014/main" id="{33BAF04A-DF53-423E-86CF-15F6633765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671" y="19048"/>
                  <a:ext cx="9601200" cy="9601200"/>
                </a:xfrm>
                <a:prstGeom prst="rect">
                  <a:avLst/>
                </a:prstGeom>
              </p:spPr>
            </p:pic>
            <p:pic>
              <p:nvPicPr>
                <p:cNvPr id="315" name="Picture 314" descr="Shape&#10;&#10;Description automatically generated with low confidence">
                  <a:extLst>
                    <a:ext uri="{FF2B5EF4-FFF2-40B4-BE49-F238E27FC236}">
                      <a16:creationId xmlns:a16="http://schemas.microsoft.com/office/drawing/2014/main" id="{DE626199-12F1-45F7-A035-9AD82DAF81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1"/>
                  <a:ext cx="9601200" cy="9601200"/>
                </a:xfrm>
                <a:prstGeom prst="rect">
                  <a:avLst/>
                </a:prstGeom>
              </p:spPr>
            </p:pic>
          </p:grpSp>
        </p:grpSp>
        <p:grpSp>
          <p:nvGrpSpPr>
            <p:cNvPr id="246" name="Group 245">
              <a:extLst>
                <a:ext uri="{FF2B5EF4-FFF2-40B4-BE49-F238E27FC236}">
                  <a16:creationId xmlns:a16="http://schemas.microsoft.com/office/drawing/2014/main" id="{10D1E4D0-A320-4013-ADC7-8BC1740245E8}"/>
                </a:ext>
              </a:extLst>
            </p:cNvPr>
            <p:cNvGrpSpPr/>
            <p:nvPr/>
          </p:nvGrpSpPr>
          <p:grpSpPr>
            <a:xfrm>
              <a:off x="6320937" y="6559974"/>
              <a:ext cx="910664" cy="1044890"/>
              <a:chOff x="696582" y="4268523"/>
              <a:chExt cx="841202" cy="965189"/>
            </a:xfrm>
          </p:grpSpPr>
          <p:grpSp>
            <p:nvGrpSpPr>
              <p:cNvPr id="307" name="Group 306">
                <a:extLst>
                  <a:ext uri="{FF2B5EF4-FFF2-40B4-BE49-F238E27FC236}">
                    <a16:creationId xmlns:a16="http://schemas.microsoft.com/office/drawing/2014/main" id="{C8810A18-F78F-4320-AB83-6E192F9B18A1}"/>
                  </a:ext>
                </a:extLst>
              </p:cNvPr>
              <p:cNvGrpSpPr/>
              <p:nvPr/>
            </p:nvGrpSpPr>
            <p:grpSpPr>
              <a:xfrm>
                <a:off x="696582" y="4268523"/>
                <a:ext cx="832059" cy="965189"/>
                <a:chOff x="1571549" y="2979857"/>
                <a:chExt cx="832059" cy="965189"/>
              </a:xfrm>
            </p:grpSpPr>
            <p:sp>
              <p:nvSpPr>
                <p:cNvPr id="309" name="Hexagon 308">
                  <a:extLst>
                    <a:ext uri="{FF2B5EF4-FFF2-40B4-BE49-F238E27FC236}">
                      <a16:creationId xmlns:a16="http://schemas.microsoft.com/office/drawing/2014/main" id="{101A38EB-DC01-494C-B6DC-36716D6811EA}"/>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Freeform: Shape 309">
                  <a:extLst>
                    <a:ext uri="{FF2B5EF4-FFF2-40B4-BE49-F238E27FC236}">
                      <a16:creationId xmlns:a16="http://schemas.microsoft.com/office/drawing/2014/main" id="{6024F7FA-2B31-4DB1-905E-360DC1E17C38}"/>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308" name="Picture 307" descr="Shape&#10;&#10;Description automatically generated with low confidence">
                <a:extLst>
                  <a:ext uri="{FF2B5EF4-FFF2-40B4-BE49-F238E27FC236}">
                    <a16:creationId xmlns:a16="http://schemas.microsoft.com/office/drawing/2014/main" id="{7E12AD43-DA74-4BAD-A73A-87333C9E7C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724" y="4314540"/>
                <a:ext cx="832060" cy="832060"/>
              </a:xfrm>
              <a:prstGeom prst="rect">
                <a:avLst/>
              </a:prstGeom>
            </p:spPr>
          </p:pic>
        </p:grpSp>
        <p:grpSp>
          <p:nvGrpSpPr>
            <p:cNvPr id="247" name="Group 246">
              <a:extLst>
                <a:ext uri="{FF2B5EF4-FFF2-40B4-BE49-F238E27FC236}">
                  <a16:creationId xmlns:a16="http://schemas.microsoft.com/office/drawing/2014/main" id="{93776DA6-6233-4D85-ADE4-ACE0FFEC1DEF}"/>
                </a:ext>
              </a:extLst>
            </p:cNvPr>
            <p:cNvGrpSpPr/>
            <p:nvPr/>
          </p:nvGrpSpPr>
          <p:grpSpPr>
            <a:xfrm>
              <a:off x="4160772" y="7346354"/>
              <a:ext cx="902213" cy="1044890"/>
              <a:chOff x="8948106" y="4766527"/>
              <a:chExt cx="1261438" cy="1460923"/>
            </a:xfrm>
          </p:grpSpPr>
          <p:sp>
            <p:nvSpPr>
              <p:cNvPr id="304" name="Hexagon 303">
                <a:extLst>
                  <a:ext uri="{FF2B5EF4-FFF2-40B4-BE49-F238E27FC236}">
                    <a16:creationId xmlns:a16="http://schemas.microsoft.com/office/drawing/2014/main" id="{CCEE8064-CE80-4F2D-ADDF-DFD2ED44A21C}"/>
                  </a:ext>
                </a:extLst>
              </p:cNvPr>
              <p:cNvSpPr/>
              <p:nvPr/>
            </p:nvSpPr>
            <p:spPr>
              <a:xfrm rot="5400000">
                <a:off x="8873776" y="4881222"/>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Freeform: Shape 304">
                <a:extLst>
                  <a:ext uri="{FF2B5EF4-FFF2-40B4-BE49-F238E27FC236}">
                    <a16:creationId xmlns:a16="http://schemas.microsoft.com/office/drawing/2014/main" id="{EDC25CEC-E324-41EE-B40B-360CE1F109A8}"/>
                  </a:ext>
                </a:extLst>
              </p:cNvPr>
              <p:cNvSpPr/>
              <p:nvPr/>
            </p:nvSpPr>
            <p:spPr>
              <a:xfrm rot="16200000">
                <a:off x="8847352" y="4867281"/>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06" name="Picture 305" descr="Shape&#10;&#10;Description automatically generated with low confidence">
                <a:extLst>
                  <a:ext uri="{FF2B5EF4-FFF2-40B4-BE49-F238E27FC236}">
                    <a16:creationId xmlns:a16="http://schemas.microsoft.com/office/drawing/2014/main" id="{F8BF23CE-DB36-4F09-9969-6408D76031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50128" y="4778707"/>
                <a:ext cx="1259416" cy="1259416"/>
              </a:xfrm>
              <a:prstGeom prst="rect">
                <a:avLst/>
              </a:prstGeom>
            </p:spPr>
          </p:pic>
        </p:grpSp>
        <p:grpSp>
          <p:nvGrpSpPr>
            <p:cNvPr id="248" name="Group 247">
              <a:extLst>
                <a:ext uri="{FF2B5EF4-FFF2-40B4-BE49-F238E27FC236}">
                  <a16:creationId xmlns:a16="http://schemas.microsoft.com/office/drawing/2014/main" id="{6D677F04-C682-4A5C-92E7-7D79148AB779}"/>
                </a:ext>
              </a:extLst>
            </p:cNvPr>
            <p:cNvGrpSpPr/>
            <p:nvPr/>
          </p:nvGrpSpPr>
          <p:grpSpPr>
            <a:xfrm>
              <a:off x="5883534" y="7346354"/>
              <a:ext cx="900767" cy="1044890"/>
              <a:chOff x="7594870" y="6296202"/>
              <a:chExt cx="1259416" cy="1460923"/>
            </a:xfrm>
          </p:grpSpPr>
          <p:grpSp>
            <p:nvGrpSpPr>
              <p:cNvPr id="300" name="Group 299">
                <a:extLst>
                  <a:ext uri="{FF2B5EF4-FFF2-40B4-BE49-F238E27FC236}">
                    <a16:creationId xmlns:a16="http://schemas.microsoft.com/office/drawing/2014/main" id="{526C3892-EA76-4907-8B4E-1360BC161084}"/>
                  </a:ext>
                </a:extLst>
              </p:cNvPr>
              <p:cNvGrpSpPr/>
              <p:nvPr/>
            </p:nvGrpSpPr>
            <p:grpSpPr>
              <a:xfrm>
                <a:off x="7594870" y="6296202"/>
                <a:ext cx="1259416" cy="1460923"/>
                <a:chOff x="1571549" y="2979857"/>
                <a:chExt cx="832059" cy="965189"/>
              </a:xfrm>
            </p:grpSpPr>
            <p:sp>
              <p:nvSpPr>
                <p:cNvPr id="302" name="Hexagon 301">
                  <a:extLst>
                    <a:ext uri="{FF2B5EF4-FFF2-40B4-BE49-F238E27FC236}">
                      <a16:creationId xmlns:a16="http://schemas.microsoft.com/office/drawing/2014/main" id="{557FD2C3-DFEC-407C-984A-9E03B6340EA6}"/>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Freeform: Shape 302">
                  <a:extLst>
                    <a:ext uri="{FF2B5EF4-FFF2-40B4-BE49-F238E27FC236}">
                      <a16:creationId xmlns:a16="http://schemas.microsoft.com/office/drawing/2014/main" id="{0392CDED-BCB9-474F-8044-EA08F6593E97}"/>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301" name="Picture 300" descr="Shape&#10;&#10;Description automatically generated with low confidence">
                <a:extLst>
                  <a:ext uri="{FF2B5EF4-FFF2-40B4-BE49-F238E27FC236}">
                    <a16:creationId xmlns:a16="http://schemas.microsoft.com/office/drawing/2014/main" id="{1B8578BC-EE40-46FC-A5E5-A77F03E8B6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8089" y="6380951"/>
                <a:ext cx="1132976" cy="1132976"/>
              </a:xfrm>
              <a:prstGeom prst="rect">
                <a:avLst/>
              </a:prstGeom>
            </p:spPr>
          </p:pic>
        </p:grpSp>
        <p:grpSp>
          <p:nvGrpSpPr>
            <p:cNvPr id="249" name="Group 248">
              <a:extLst>
                <a:ext uri="{FF2B5EF4-FFF2-40B4-BE49-F238E27FC236}">
                  <a16:creationId xmlns:a16="http://schemas.microsoft.com/office/drawing/2014/main" id="{E175FCA0-BC75-4AF7-A00A-07DE74CF4A92}"/>
                </a:ext>
              </a:extLst>
            </p:cNvPr>
            <p:cNvGrpSpPr/>
            <p:nvPr/>
          </p:nvGrpSpPr>
          <p:grpSpPr>
            <a:xfrm>
              <a:off x="5460932" y="6567329"/>
              <a:ext cx="900767" cy="1044890"/>
              <a:chOff x="48934" y="3139403"/>
              <a:chExt cx="832059" cy="965189"/>
            </a:xfrm>
          </p:grpSpPr>
          <p:grpSp>
            <p:nvGrpSpPr>
              <p:cNvPr id="296" name="Group 295">
                <a:extLst>
                  <a:ext uri="{FF2B5EF4-FFF2-40B4-BE49-F238E27FC236}">
                    <a16:creationId xmlns:a16="http://schemas.microsoft.com/office/drawing/2014/main" id="{8CD6B8F8-84BD-4BC0-ACD6-F0F40F4AC429}"/>
                  </a:ext>
                </a:extLst>
              </p:cNvPr>
              <p:cNvGrpSpPr/>
              <p:nvPr/>
            </p:nvGrpSpPr>
            <p:grpSpPr>
              <a:xfrm>
                <a:off x="48934" y="3139403"/>
                <a:ext cx="832059" cy="965189"/>
                <a:chOff x="1571549" y="2979857"/>
                <a:chExt cx="832059" cy="965189"/>
              </a:xfrm>
            </p:grpSpPr>
            <p:sp>
              <p:nvSpPr>
                <p:cNvPr id="298" name="Hexagon 297">
                  <a:extLst>
                    <a:ext uri="{FF2B5EF4-FFF2-40B4-BE49-F238E27FC236}">
                      <a16:creationId xmlns:a16="http://schemas.microsoft.com/office/drawing/2014/main" id="{D38BCD55-E9D9-40BB-B058-C5626EC5A327}"/>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Freeform: Shape 298">
                  <a:extLst>
                    <a:ext uri="{FF2B5EF4-FFF2-40B4-BE49-F238E27FC236}">
                      <a16:creationId xmlns:a16="http://schemas.microsoft.com/office/drawing/2014/main" id="{52AD21FA-BEF1-42D6-911E-6721BC890501}"/>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297" name="Picture 296" descr="Shape&#10;&#10;Description automatically generated with low confidence">
                <a:extLst>
                  <a:ext uri="{FF2B5EF4-FFF2-40B4-BE49-F238E27FC236}">
                    <a16:creationId xmlns:a16="http://schemas.microsoft.com/office/drawing/2014/main" id="{BD3334B2-B761-4D7A-B11D-C3CEE318A5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045" y="3271069"/>
                <a:ext cx="642344" cy="642344"/>
              </a:xfrm>
              <a:prstGeom prst="rect">
                <a:avLst/>
              </a:prstGeom>
            </p:spPr>
          </p:pic>
        </p:grpSp>
        <p:grpSp>
          <p:nvGrpSpPr>
            <p:cNvPr id="250" name="Group 249">
              <a:extLst>
                <a:ext uri="{FF2B5EF4-FFF2-40B4-BE49-F238E27FC236}">
                  <a16:creationId xmlns:a16="http://schemas.microsoft.com/office/drawing/2014/main" id="{550E9BA1-E7A6-42B6-B11B-26958214CCC1}"/>
                </a:ext>
              </a:extLst>
            </p:cNvPr>
            <p:cNvGrpSpPr/>
            <p:nvPr/>
          </p:nvGrpSpPr>
          <p:grpSpPr>
            <a:xfrm>
              <a:off x="7606957" y="5784042"/>
              <a:ext cx="900767" cy="1044890"/>
              <a:chOff x="11375854" y="1140346"/>
              <a:chExt cx="832059" cy="965189"/>
            </a:xfrm>
          </p:grpSpPr>
          <p:grpSp>
            <p:nvGrpSpPr>
              <p:cNvPr id="292" name="Group 291">
                <a:extLst>
                  <a:ext uri="{FF2B5EF4-FFF2-40B4-BE49-F238E27FC236}">
                    <a16:creationId xmlns:a16="http://schemas.microsoft.com/office/drawing/2014/main" id="{817DB2F6-23C6-4B75-B660-74DBA9FD43D7}"/>
                  </a:ext>
                </a:extLst>
              </p:cNvPr>
              <p:cNvGrpSpPr/>
              <p:nvPr/>
            </p:nvGrpSpPr>
            <p:grpSpPr>
              <a:xfrm>
                <a:off x="11375854" y="1140346"/>
                <a:ext cx="832059" cy="965189"/>
                <a:chOff x="1571549" y="2979857"/>
                <a:chExt cx="832059" cy="965189"/>
              </a:xfrm>
            </p:grpSpPr>
            <p:sp>
              <p:nvSpPr>
                <p:cNvPr id="294" name="Hexagon 293">
                  <a:extLst>
                    <a:ext uri="{FF2B5EF4-FFF2-40B4-BE49-F238E27FC236}">
                      <a16:creationId xmlns:a16="http://schemas.microsoft.com/office/drawing/2014/main" id="{BD3C4E0D-2BCD-4F6F-AAA2-22E39DB30203}"/>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Freeform: Shape 294">
                  <a:extLst>
                    <a:ext uri="{FF2B5EF4-FFF2-40B4-BE49-F238E27FC236}">
                      <a16:creationId xmlns:a16="http://schemas.microsoft.com/office/drawing/2014/main" id="{B26A8F6D-4371-49D2-B37B-B26D0B1D97FE}"/>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293" name="Picture 292" descr="Shape&#10;&#10;Description automatically generated with low confidence">
                <a:extLst>
                  <a:ext uri="{FF2B5EF4-FFF2-40B4-BE49-F238E27FC236}">
                    <a16:creationId xmlns:a16="http://schemas.microsoft.com/office/drawing/2014/main" id="{A98D77BF-3785-4765-AFD9-B7A39C8D2F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09533" y="1252732"/>
                <a:ext cx="751482" cy="751482"/>
              </a:xfrm>
              <a:prstGeom prst="rect">
                <a:avLst/>
              </a:prstGeom>
            </p:spPr>
          </p:pic>
        </p:grpSp>
        <p:grpSp>
          <p:nvGrpSpPr>
            <p:cNvPr id="251" name="Group 250">
              <a:extLst>
                <a:ext uri="{FF2B5EF4-FFF2-40B4-BE49-F238E27FC236}">
                  <a16:creationId xmlns:a16="http://schemas.microsoft.com/office/drawing/2014/main" id="{64F70254-BA52-4247-AB71-0C56D275B067}"/>
                </a:ext>
              </a:extLst>
            </p:cNvPr>
            <p:cNvGrpSpPr/>
            <p:nvPr/>
          </p:nvGrpSpPr>
          <p:grpSpPr>
            <a:xfrm>
              <a:off x="5033196" y="5788146"/>
              <a:ext cx="900767" cy="1044890"/>
              <a:chOff x="12004636" y="1230487"/>
              <a:chExt cx="832059" cy="965189"/>
            </a:xfrm>
          </p:grpSpPr>
          <p:grpSp>
            <p:nvGrpSpPr>
              <p:cNvPr id="288" name="Group 287">
                <a:extLst>
                  <a:ext uri="{FF2B5EF4-FFF2-40B4-BE49-F238E27FC236}">
                    <a16:creationId xmlns:a16="http://schemas.microsoft.com/office/drawing/2014/main" id="{01139012-9348-4014-ABD8-2D277BC3992B}"/>
                  </a:ext>
                </a:extLst>
              </p:cNvPr>
              <p:cNvGrpSpPr/>
              <p:nvPr/>
            </p:nvGrpSpPr>
            <p:grpSpPr>
              <a:xfrm>
                <a:off x="12004636" y="1230487"/>
                <a:ext cx="832059" cy="965189"/>
                <a:chOff x="1571549" y="2979857"/>
                <a:chExt cx="832059" cy="965189"/>
              </a:xfrm>
            </p:grpSpPr>
            <p:sp>
              <p:nvSpPr>
                <p:cNvPr id="290" name="Hexagon 289">
                  <a:extLst>
                    <a:ext uri="{FF2B5EF4-FFF2-40B4-BE49-F238E27FC236}">
                      <a16:creationId xmlns:a16="http://schemas.microsoft.com/office/drawing/2014/main" id="{DD60D25D-7388-4E5C-9657-B82A82AFD837}"/>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Freeform: Shape 290">
                  <a:extLst>
                    <a:ext uri="{FF2B5EF4-FFF2-40B4-BE49-F238E27FC236}">
                      <a16:creationId xmlns:a16="http://schemas.microsoft.com/office/drawing/2014/main" id="{304D6E5E-475F-4340-A0FB-AB216ABD4CE7}"/>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89" name="Freeform: Shape 288">
                <a:extLst>
                  <a:ext uri="{FF2B5EF4-FFF2-40B4-BE49-F238E27FC236}">
                    <a16:creationId xmlns:a16="http://schemas.microsoft.com/office/drawing/2014/main" id="{0DD871AE-4520-467D-AD49-13720B98A003}"/>
                  </a:ext>
                </a:extLst>
              </p:cNvPr>
              <p:cNvSpPr/>
              <p:nvPr/>
            </p:nvSpPr>
            <p:spPr>
              <a:xfrm>
                <a:off x="12212935" y="1380004"/>
                <a:ext cx="412403" cy="669823"/>
              </a:xfrm>
              <a:custGeom>
                <a:avLst/>
                <a:gdLst>
                  <a:gd name="connsiteX0" fmla="*/ 339916 w 1026545"/>
                  <a:gd name="connsiteY0" fmla="*/ 609713 h 1667311"/>
                  <a:gd name="connsiteX1" fmla="*/ 355156 w 1026545"/>
                  <a:gd name="connsiteY1" fmla="*/ 617333 h 1667311"/>
                  <a:gd name="connsiteX2" fmla="*/ 513271 w 1026545"/>
                  <a:gd name="connsiteY2" fmla="*/ 694486 h 1667311"/>
                  <a:gd name="connsiteX3" fmla="*/ 671386 w 1026545"/>
                  <a:gd name="connsiteY3" fmla="*/ 617333 h 1667311"/>
                  <a:gd name="connsiteX4" fmla="*/ 686626 w 1026545"/>
                  <a:gd name="connsiteY4" fmla="*/ 609713 h 1667311"/>
                  <a:gd name="connsiteX5" fmla="*/ 705676 w 1026545"/>
                  <a:gd name="connsiteY5" fmla="*/ 628763 h 1667311"/>
                  <a:gd name="connsiteX6" fmla="*/ 701866 w 1026545"/>
                  <a:gd name="connsiteY6" fmla="*/ 640193 h 1667311"/>
                  <a:gd name="connsiteX7" fmla="*/ 513271 w 1026545"/>
                  <a:gd name="connsiteY7" fmla="*/ 733538 h 1667311"/>
                  <a:gd name="connsiteX8" fmla="*/ 324676 w 1026545"/>
                  <a:gd name="connsiteY8" fmla="*/ 640193 h 1667311"/>
                  <a:gd name="connsiteX9" fmla="*/ 320866 w 1026545"/>
                  <a:gd name="connsiteY9" fmla="*/ 628763 h 1667311"/>
                  <a:gd name="connsiteX10" fmla="*/ 339916 w 1026545"/>
                  <a:gd name="connsiteY10" fmla="*/ 609713 h 1667311"/>
                  <a:gd name="connsiteX11" fmla="*/ 665672 w 1026545"/>
                  <a:gd name="connsiteY11" fmla="*/ 371588 h 1667311"/>
                  <a:gd name="connsiteX12" fmla="*/ 722822 w 1026545"/>
                  <a:gd name="connsiteY12" fmla="*/ 428738 h 1667311"/>
                  <a:gd name="connsiteX13" fmla="*/ 665672 w 1026545"/>
                  <a:gd name="connsiteY13" fmla="*/ 485888 h 1667311"/>
                  <a:gd name="connsiteX14" fmla="*/ 608522 w 1026545"/>
                  <a:gd name="connsiteY14" fmla="*/ 428738 h 1667311"/>
                  <a:gd name="connsiteX15" fmla="*/ 665672 w 1026545"/>
                  <a:gd name="connsiteY15" fmla="*/ 371588 h 1667311"/>
                  <a:gd name="connsiteX16" fmla="*/ 360872 w 1026545"/>
                  <a:gd name="connsiteY16" fmla="*/ 371588 h 1667311"/>
                  <a:gd name="connsiteX17" fmla="*/ 418022 w 1026545"/>
                  <a:gd name="connsiteY17" fmla="*/ 428738 h 1667311"/>
                  <a:gd name="connsiteX18" fmla="*/ 360872 w 1026545"/>
                  <a:gd name="connsiteY18" fmla="*/ 485888 h 1667311"/>
                  <a:gd name="connsiteX19" fmla="*/ 303722 w 1026545"/>
                  <a:gd name="connsiteY19" fmla="*/ 428738 h 1667311"/>
                  <a:gd name="connsiteX20" fmla="*/ 360872 w 1026545"/>
                  <a:gd name="connsiteY20" fmla="*/ 371588 h 1667311"/>
                  <a:gd name="connsiteX21" fmla="*/ 513272 w 1026545"/>
                  <a:gd name="connsiteY21" fmla="*/ 162038 h 1667311"/>
                  <a:gd name="connsiteX22" fmla="*/ 189422 w 1026545"/>
                  <a:gd name="connsiteY22" fmla="*/ 485888 h 1667311"/>
                  <a:gd name="connsiteX23" fmla="*/ 513272 w 1026545"/>
                  <a:gd name="connsiteY23" fmla="*/ 809738 h 1667311"/>
                  <a:gd name="connsiteX24" fmla="*/ 837122 w 1026545"/>
                  <a:gd name="connsiteY24" fmla="*/ 485888 h 1667311"/>
                  <a:gd name="connsiteX25" fmla="*/ 513272 w 1026545"/>
                  <a:gd name="connsiteY25" fmla="*/ 162038 h 1667311"/>
                  <a:gd name="connsiteX26" fmla="*/ 513272 w 1026545"/>
                  <a:gd name="connsiteY26" fmla="*/ 123938 h 1667311"/>
                  <a:gd name="connsiteX27" fmla="*/ 875222 w 1026545"/>
                  <a:gd name="connsiteY27" fmla="*/ 485888 h 1667311"/>
                  <a:gd name="connsiteX28" fmla="*/ 513272 w 1026545"/>
                  <a:gd name="connsiteY28" fmla="*/ 847838 h 1667311"/>
                  <a:gd name="connsiteX29" fmla="*/ 151322 w 1026545"/>
                  <a:gd name="connsiteY29" fmla="*/ 485888 h 1667311"/>
                  <a:gd name="connsiteX30" fmla="*/ 513272 w 1026545"/>
                  <a:gd name="connsiteY30" fmla="*/ 123938 h 1667311"/>
                  <a:gd name="connsiteX31" fmla="*/ 513276 w 1026545"/>
                  <a:gd name="connsiteY31" fmla="*/ 48983 h 1667311"/>
                  <a:gd name="connsiteX32" fmla="*/ 129833 w 1026545"/>
                  <a:gd name="connsiteY32" fmla="*/ 252953 h 1667311"/>
                  <a:gd name="connsiteX33" fmla="*/ 80459 w 1026545"/>
                  <a:gd name="connsiteY33" fmla="*/ 684920 h 1667311"/>
                  <a:gd name="connsiteX34" fmla="*/ 312769 w 1026545"/>
                  <a:gd name="connsiteY34" fmla="*/ 1198573 h 1667311"/>
                  <a:gd name="connsiteX35" fmla="*/ 512940 w 1026545"/>
                  <a:gd name="connsiteY35" fmla="*/ 1618503 h 1667311"/>
                  <a:gd name="connsiteX36" fmla="*/ 513602 w 1026545"/>
                  <a:gd name="connsiteY36" fmla="*/ 1618503 h 1667311"/>
                  <a:gd name="connsiteX37" fmla="*/ 714190 w 1026545"/>
                  <a:gd name="connsiteY37" fmla="*/ 1197666 h 1667311"/>
                  <a:gd name="connsiteX38" fmla="*/ 946084 w 1026545"/>
                  <a:gd name="connsiteY38" fmla="*/ 684920 h 1667311"/>
                  <a:gd name="connsiteX39" fmla="*/ 896954 w 1026545"/>
                  <a:gd name="connsiteY39" fmla="*/ 253297 h 1667311"/>
                  <a:gd name="connsiteX40" fmla="*/ 771819 w 1026545"/>
                  <a:gd name="connsiteY40" fmla="*/ 128048 h 1667311"/>
                  <a:gd name="connsiteX41" fmla="*/ 513276 w 1026545"/>
                  <a:gd name="connsiteY41" fmla="*/ 48983 h 1667311"/>
                  <a:gd name="connsiteX42" fmla="*/ 513283 w 1026545"/>
                  <a:gd name="connsiteY42" fmla="*/ 0 h 1667311"/>
                  <a:gd name="connsiteX43" fmla="*/ 937405 w 1026545"/>
                  <a:gd name="connsiteY43" fmla="*/ 225667 h 1667311"/>
                  <a:gd name="connsiteX44" fmla="*/ 991340 w 1026545"/>
                  <a:gd name="connsiteY44" fmla="*/ 703724 h 1667311"/>
                  <a:gd name="connsiteX45" fmla="*/ 758440 w 1026545"/>
                  <a:gd name="connsiteY45" fmla="*/ 1218701 h 1667311"/>
                  <a:gd name="connsiteX46" fmla="*/ 557412 w 1026545"/>
                  <a:gd name="connsiteY46" fmla="*/ 1640371 h 1667311"/>
                  <a:gd name="connsiteX47" fmla="*/ 535973 w 1026545"/>
                  <a:gd name="connsiteY47" fmla="*/ 1661810 h 1667311"/>
                  <a:gd name="connsiteX48" fmla="*/ 469155 w 1026545"/>
                  <a:gd name="connsiteY48" fmla="*/ 1640371 h 1667311"/>
                  <a:gd name="connsiteX49" fmla="*/ 268126 w 1026545"/>
                  <a:gd name="connsiteY49" fmla="*/ 1218701 h 1667311"/>
                  <a:gd name="connsiteX50" fmla="*/ 35227 w 1026545"/>
                  <a:gd name="connsiteY50" fmla="*/ 703724 h 1667311"/>
                  <a:gd name="connsiteX51" fmla="*/ 89162 w 1026545"/>
                  <a:gd name="connsiteY51" fmla="*/ 225545 h 1667311"/>
                  <a:gd name="connsiteX52" fmla="*/ 513283 w 1026545"/>
                  <a:gd name="connsiteY52" fmla="*/ 0 h 166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26545" h="1667311">
                    <a:moveTo>
                      <a:pt x="339916" y="609713"/>
                    </a:moveTo>
                    <a:cubicBezTo>
                      <a:pt x="345631" y="609713"/>
                      <a:pt x="351346" y="612570"/>
                      <a:pt x="355156" y="617333"/>
                    </a:cubicBezTo>
                    <a:cubicBezTo>
                      <a:pt x="392304" y="664958"/>
                      <a:pt x="448501" y="694486"/>
                      <a:pt x="513271" y="694486"/>
                    </a:cubicBezTo>
                    <a:cubicBezTo>
                      <a:pt x="578041" y="694486"/>
                      <a:pt x="635191" y="664958"/>
                      <a:pt x="671386" y="617333"/>
                    </a:cubicBezTo>
                    <a:cubicBezTo>
                      <a:pt x="674244" y="612570"/>
                      <a:pt x="679959" y="609713"/>
                      <a:pt x="686626" y="609713"/>
                    </a:cubicBezTo>
                    <a:cubicBezTo>
                      <a:pt x="697104" y="609713"/>
                      <a:pt x="705676" y="618286"/>
                      <a:pt x="705676" y="628763"/>
                    </a:cubicBezTo>
                    <a:cubicBezTo>
                      <a:pt x="705676" y="633526"/>
                      <a:pt x="703771" y="637336"/>
                      <a:pt x="701866" y="640193"/>
                    </a:cubicBezTo>
                    <a:cubicBezTo>
                      <a:pt x="658051" y="697343"/>
                      <a:pt x="590424" y="733538"/>
                      <a:pt x="513271" y="733538"/>
                    </a:cubicBezTo>
                    <a:cubicBezTo>
                      <a:pt x="436119" y="733538"/>
                      <a:pt x="368491" y="697343"/>
                      <a:pt x="324676" y="640193"/>
                    </a:cubicBezTo>
                    <a:cubicBezTo>
                      <a:pt x="321819" y="636383"/>
                      <a:pt x="320866" y="632573"/>
                      <a:pt x="320866" y="628763"/>
                    </a:cubicBezTo>
                    <a:cubicBezTo>
                      <a:pt x="320866" y="618286"/>
                      <a:pt x="329439" y="609713"/>
                      <a:pt x="339916" y="609713"/>
                    </a:cubicBezTo>
                    <a:close/>
                    <a:moveTo>
                      <a:pt x="665672" y="371588"/>
                    </a:moveTo>
                    <a:cubicBezTo>
                      <a:pt x="697235" y="371588"/>
                      <a:pt x="722822" y="397175"/>
                      <a:pt x="722822" y="428738"/>
                    </a:cubicBezTo>
                    <a:cubicBezTo>
                      <a:pt x="722822" y="460301"/>
                      <a:pt x="697235" y="485888"/>
                      <a:pt x="665672" y="485888"/>
                    </a:cubicBezTo>
                    <a:cubicBezTo>
                      <a:pt x="634109" y="485888"/>
                      <a:pt x="608522" y="460301"/>
                      <a:pt x="608522" y="428738"/>
                    </a:cubicBezTo>
                    <a:cubicBezTo>
                      <a:pt x="608522" y="397175"/>
                      <a:pt x="634109" y="371588"/>
                      <a:pt x="665672" y="371588"/>
                    </a:cubicBezTo>
                    <a:close/>
                    <a:moveTo>
                      <a:pt x="360872" y="371588"/>
                    </a:moveTo>
                    <a:cubicBezTo>
                      <a:pt x="392435" y="371588"/>
                      <a:pt x="418022" y="397175"/>
                      <a:pt x="418022" y="428738"/>
                    </a:cubicBezTo>
                    <a:cubicBezTo>
                      <a:pt x="418022" y="460301"/>
                      <a:pt x="392435" y="485888"/>
                      <a:pt x="360872" y="485888"/>
                    </a:cubicBezTo>
                    <a:cubicBezTo>
                      <a:pt x="329309" y="485888"/>
                      <a:pt x="303722" y="460301"/>
                      <a:pt x="303722" y="428738"/>
                    </a:cubicBezTo>
                    <a:cubicBezTo>
                      <a:pt x="303722" y="397175"/>
                      <a:pt x="329309" y="371588"/>
                      <a:pt x="360872" y="371588"/>
                    </a:cubicBezTo>
                    <a:close/>
                    <a:moveTo>
                      <a:pt x="513272" y="162038"/>
                    </a:moveTo>
                    <a:cubicBezTo>
                      <a:pt x="335155" y="162038"/>
                      <a:pt x="189422" y="307771"/>
                      <a:pt x="189422" y="485888"/>
                    </a:cubicBezTo>
                    <a:cubicBezTo>
                      <a:pt x="189422" y="664006"/>
                      <a:pt x="335155" y="809738"/>
                      <a:pt x="513272" y="809738"/>
                    </a:cubicBezTo>
                    <a:cubicBezTo>
                      <a:pt x="691390" y="809738"/>
                      <a:pt x="837122" y="664006"/>
                      <a:pt x="837122" y="485888"/>
                    </a:cubicBezTo>
                    <a:cubicBezTo>
                      <a:pt x="837122" y="307771"/>
                      <a:pt x="691390" y="162038"/>
                      <a:pt x="513272" y="162038"/>
                    </a:cubicBezTo>
                    <a:close/>
                    <a:moveTo>
                      <a:pt x="513272" y="123938"/>
                    </a:moveTo>
                    <a:cubicBezTo>
                      <a:pt x="713297" y="123938"/>
                      <a:pt x="875222" y="285863"/>
                      <a:pt x="875222" y="485888"/>
                    </a:cubicBezTo>
                    <a:cubicBezTo>
                      <a:pt x="875222" y="685913"/>
                      <a:pt x="713297" y="847838"/>
                      <a:pt x="513272" y="847838"/>
                    </a:cubicBezTo>
                    <a:cubicBezTo>
                      <a:pt x="313247" y="847838"/>
                      <a:pt x="151322" y="685913"/>
                      <a:pt x="151322" y="485888"/>
                    </a:cubicBezTo>
                    <a:cubicBezTo>
                      <a:pt x="151322" y="285863"/>
                      <a:pt x="313247" y="123938"/>
                      <a:pt x="513272" y="123938"/>
                    </a:cubicBezTo>
                    <a:close/>
                    <a:moveTo>
                      <a:pt x="513276" y="48983"/>
                    </a:moveTo>
                    <a:cubicBezTo>
                      <a:pt x="364817" y="49118"/>
                      <a:pt x="219075" y="120596"/>
                      <a:pt x="129833" y="252953"/>
                    </a:cubicBezTo>
                    <a:cubicBezTo>
                      <a:pt x="43550" y="380138"/>
                      <a:pt x="25100" y="541545"/>
                      <a:pt x="80459" y="684920"/>
                    </a:cubicBezTo>
                    <a:lnTo>
                      <a:pt x="312769" y="1198573"/>
                    </a:lnTo>
                    <a:lnTo>
                      <a:pt x="512940" y="1618503"/>
                    </a:lnTo>
                    <a:lnTo>
                      <a:pt x="513602" y="1618503"/>
                    </a:lnTo>
                    <a:lnTo>
                      <a:pt x="714190" y="1197666"/>
                    </a:lnTo>
                    <a:lnTo>
                      <a:pt x="946084" y="684920"/>
                    </a:lnTo>
                    <a:cubicBezTo>
                      <a:pt x="1001423" y="541687"/>
                      <a:pt x="983068" y="380428"/>
                      <a:pt x="896954" y="253297"/>
                    </a:cubicBezTo>
                    <a:cubicBezTo>
                      <a:pt x="863699" y="203878"/>
                      <a:pt x="821208" y="161350"/>
                      <a:pt x="771819" y="128048"/>
                    </a:cubicBezTo>
                    <a:cubicBezTo>
                      <a:pt x="692405" y="74503"/>
                      <a:pt x="602351" y="48901"/>
                      <a:pt x="513276" y="48983"/>
                    </a:cubicBezTo>
                    <a:close/>
                    <a:moveTo>
                      <a:pt x="513283" y="0"/>
                    </a:moveTo>
                    <a:cubicBezTo>
                      <a:pt x="683432" y="-161"/>
                      <a:pt x="842475" y="84462"/>
                      <a:pt x="937405" y="225667"/>
                    </a:cubicBezTo>
                    <a:cubicBezTo>
                      <a:pt x="1032833" y="366481"/>
                      <a:pt x="1052997" y="545188"/>
                      <a:pt x="991340" y="703724"/>
                    </a:cubicBezTo>
                    <a:lnTo>
                      <a:pt x="758440" y="1218701"/>
                    </a:lnTo>
                    <a:lnTo>
                      <a:pt x="557412" y="1640371"/>
                    </a:lnTo>
                    <a:cubicBezTo>
                      <a:pt x="552678" y="1649579"/>
                      <a:pt x="545181" y="1657076"/>
                      <a:pt x="535973" y="1661810"/>
                    </a:cubicBezTo>
                    <a:cubicBezTo>
                      <a:pt x="511602" y="1674340"/>
                      <a:pt x="481685" y="1664742"/>
                      <a:pt x="469155" y="1640371"/>
                    </a:cubicBezTo>
                    <a:lnTo>
                      <a:pt x="268126" y="1218701"/>
                    </a:lnTo>
                    <a:lnTo>
                      <a:pt x="35227" y="703724"/>
                    </a:lnTo>
                    <a:cubicBezTo>
                      <a:pt x="-26459" y="545151"/>
                      <a:pt x="-6298" y="366393"/>
                      <a:pt x="89162" y="225545"/>
                    </a:cubicBezTo>
                    <a:cubicBezTo>
                      <a:pt x="184118" y="84386"/>
                      <a:pt x="343159" y="-191"/>
                      <a:pt x="513283" y="0"/>
                    </a:cubicBezTo>
                    <a:close/>
                  </a:path>
                </a:pathLst>
              </a:custGeom>
              <a:solidFill>
                <a:srgbClr val="000000"/>
              </a:solidFill>
              <a:ln w="24507" cap="flat">
                <a:noFill/>
                <a:prstDash val="solid"/>
                <a:miter/>
              </a:ln>
            </p:spPr>
            <p:txBody>
              <a:bodyPr rtlCol="0" anchor="ctr"/>
              <a:lstStyle/>
              <a:p>
                <a:endParaRPr lang="en-GB"/>
              </a:p>
            </p:txBody>
          </p:sp>
        </p:grpSp>
        <p:grpSp>
          <p:nvGrpSpPr>
            <p:cNvPr id="252" name="Group 251">
              <a:extLst>
                <a:ext uri="{FF2B5EF4-FFF2-40B4-BE49-F238E27FC236}">
                  <a16:creationId xmlns:a16="http://schemas.microsoft.com/office/drawing/2014/main" id="{824BCEA4-4DDE-4FA1-B783-F9A806956283}"/>
                </a:ext>
              </a:extLst>
            </p:cNvPr>
            <p:cNvGrpSpPr/>
            <p:nvPr/>
          </p:nvGrpSpPr>
          <p:grpSpPr>
            <a:xfrm>
              <a:off x="6752864" y="7350114"/>
              <a:ext cx="900767" cy="1044890"/>
              <a:chOff x="6254382" y="7896618"/>
              <a:chExt cx="1259416" cy="1460923"/>
            </a:xfrm>
          </p:grpSpPr>
          <p:grpSp>
            <p:nvGrpSpPr>
              <p:cNvPr id="284" name="Group 283">
                <a:extLst>
                  <a:ext uri="{FF2B5EF4-FFF2-40B4-BE49-F238E27FC236}">
                    <a16:creationId xmlns:a16="http://schemas.microsoft.com/office/drawing/2014/main" id="{BF8F19C6-690A-42F9-894C-202FE77DADD2}"/>
                  </a:ext>
                </a:extLst>
              </p:cNvPr>
              <p:cNvGrpSpPr/>
              <p:nvPr/>
            </p:nvGrpSpPr>
            <p:grpSpPr>
              <a:xfrm>
                <a:off x="6254382" y="7896618"/>
                <a:ext cx="1259416" cy="1460923"/>
                <a:chOff x="1571549" y="2979857"/>
                <a:chExt cx="832059" cy="965189"/>
              </a:xfrm>
            </p:grpSpPr>
            <p:sp>
              <p:nvSpPr>
                <p:cNvPr id="286" name="Hexagon 285">
                  <a:extLst>
                    <a:ext uri="{FF2B5EF4-FFF2-40B4-BE49-F238E27FC236}">
                      <a16:creationId xmlns:a16="http://schemas.microsoft.com/office/drawing/2014/main" id="{EE202AA4-0DAB-493B-9186-5B8CBC04D005}"/>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Freeform: Shape 286">
                  <a:extLst>
                    <a:ext uri="{FF2B5EF4-FFF2-40B4-BE49-F238E27FC236}">
                      <a16:creationId xmlns:a16="http://schemas.microsoft.com/office/drawing/2014/main" id="{F7CFDC06-F203-42F0-94F3-C8E49607C71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285" name="Picture 284" descr="Shape&#10;&#10;Description automatically generated with low confidence">
                <a:extLst>
                  <a:ext uri="{FF2B5EF4-FFF2-40B4-BE49-F238E27FC236}">
                    <a16:creationId xmlns:a16="http://schemas.microsoft.com/office/drawing/2014/main" id="{35B64E61-6065-4BB4-B036-2683969C35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6297125" y="8072063"/>
                <a:ext cx="1062563" cy="1062563"/>
              </a:xfrm>
              <a:prstGeom prst="rect">
                <a:avLst/>
              </a:prstGeom>
            </p:spPr>
          </p:pic>
        </p:grpSp>
        <p:grpSp>
          <p:nvGrpSpPr>
            <p:cNvPr id="253" name="Group 252">
              <a:extLst>
                <a:ext uri="{FF2B5EF4-FFF2-40B4-BE49-F238E27FC236}">
                  <a16:creationId xmlns:a16="http://schemas.microsoft.com/office/drawing/2014/main" id="{1021C67B-B7DE-4DA2-8CCA-405BD08A40DC}"/>
                </a:ext>
              </a:extLst>
            </p:cNvPr>
            <p:cNvGrpSpPr/>
            <p:nvPr/>
          </p:nvGrpSpPr>
          <p:grpSpPr>
            <a:xfrm>
              <a:off x="6744559" y="5787493"/>
              <a:ext cx="900767" cy="1044890"/>
              <a:chOff x="8927157" y="102346"/>
              <a:chExt cx="1259416" cy="1460923"/>
            </a:xfrm>
          </p:grpSpPr>
          <p:sp>
            <p:nvSpPr>
              <p:cNvPr id="281" name="Hexagon 280">
                <a:extLst>
                  <a:ext uri="{FF2B5EF4-FFF2-40B4-BE49-F238E27FC236}">
                    <a16:creationId xmlns:a16="http://schemas.microsoft.com/office/drawing/2014/main" id="{7104796A-F938-4093-9051-7399032249CD}"/>
                  </a:ext>
                </a:extLst>
              </p:cNvPr>
              <p:cNvSpPr/>
              <p:nvPr/>
            </p:nvSpPr>
            <p:spPr>
              <a:xfrm rot="5400000">
                <a:off x="8852827" y="217041"/>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Freeform: Shape 281">
                <a:extLst>
                  <a:ext uri="{FF2B5EF4-FFF2-40B4-BE49-F238E27FC236}">
                    <a16:creationId xmlns:a16="http://schemas.microsoft.com/office/drawing/2014/main" id="{8FFEFB16-BCD5-4FC6-AAD2-38E90632E0F5}"/>
                  </a:ext>
                </a:extLst>
              </p:cNvPr>
              <p:cNvSpPr/>
              <p:nvPr/>
            </p:nvSpPr>
            <p:spPr>
              <a:xfrm rot="16200000">
                <a:off x="8826403" y="203100"/>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83" name="Picture 282" descr="Shape&#10;&#10;Description automatically generated with low confidence">
                <a:extLst>
                  <a:ext uri="{FF2B5EF4-FFF2-40B4-BE49-F238E27FC236}">
                    <a16:creationId xmlns:a16="http://schemas.microsoft.com/office/drawing/2014/main" id="{5C3A8560-DF85-4317-A392-80213765CE8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42193" y="217504"/>
                <a:ext cx="1181906" cy="1181906"/>
              </a:xfrm>
              <a:prstGeom prst="rect">
                <a:avLst/>
              </a:prstGeom>
            </p:spPr>
          </p:pic>
        </p:grpSp>
        <p:grpSp>
          <p:nvGrpSpPr>
            <p:cNvPr id="254" name="Group 253">
              <a:extLst>
                <a:ext uri="{FF2B5EF4-FFF2-40B4-BE49-F238E27FC236}">
                  <a16:creationId xmlns:a16="http://schemas.microsoft.com/office/drawing/2014/main" id="{FBFBB437-4979-47F9-ABDF-56CA6AF0B6CE}"/>
                </a:ext>
              </a:extLst>
            </p:cNvPr>
            <p:cNvGrpSpPr/>
            <p:nvPr/>
          </p:nvGrpSpPr>
          <p:grpSpPr>
            <a:xfrm>
              <a:off x="5836359" y="5780281"/>
              <a:ext cx="1010262" cy="1044890"/>
              <a:chOff x="7512534" y="107408"/>
              <a:chExt cx="1412507" cy="1460923"/>
            </a:xfrm>
          </p:grpSpPr>
          <p:grpSp>
            <p:nvGrpSpPr>
              <p:cNvPr id="277" name="Group 276">
                <a:extLst>
                  <a:ext uri="{FF2B5EF4-FFF2-40B4-BE49-F238E27FC236}">
                    <a16:creationId xmlns:a16="http://schemas.microsoft.com/office/drawing/2014/main" id="{75C2CED1-9243-4EBF-9532-E34744A4DAC3}"/>
                  </a:ext>
                </a:extLst>
              </p:cNvPr>
              <p:cNvGrpSpPr/>
              <p:nvPr/>
            </p:nvGrpSpPr>
            <p:grpSpPr>
              <a:xfrm>
                <a:off x="7585964" y="107408"/>
                <a:ext cx="1259416" cy="1460923"/>
                <a:chOff x="7585964" y="107408"/>
                <a:chExt cx="1259416" cy="1460923"/>
              </a:xfrm>
            </p:grpSpPr>
            <p:sp>
              <p:nvSpPr>
                <p:cNvPr id="279" name="Hexagon 278">
                  <a:extLst>
                    <a:ext uri="{FF2B5EF4-FFF2-40B4-BE49-F238E27FC236}">
                      <a16:creationId xmlns:a16="http://schemas.microsoft.com/office/drawing/2014/main" id="{B759572C-C5B6-480D-AE8F-B4CE0407D66D}"/>
                    </a:ext>
                  </a:extLst>
                </p:cNvPr>
                <p:cNvSpPr/>
                <p:nvPr/>
              </p:nvSpPr>
              <p:spPr>
                <a:xfrm rot="5400000">
                  <a:off x="7511634" y="222103"/>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Freeform: Shape 279">
                  <a:extLst>
                    <a:ext uri="{FF2B5EF4-FFF2-40B4-BE49-F238E27FC236}">
                      <a16:creationId xmlns:a16="http://schemas.microsoft.com/office/drawing/2014/main" id="{2A4FBD5E-C120-45CF-8689-51194738B3D7}"/>
                    </a:ext>
                  </a:extLst>
                </p:cNvPr>
                <p:cNvSpPr/>
                <p:nvPr/>
              </p:nvSpPr>
              <p:spPr>
                <a:xfrm rot="16200000">
                  <a:off x="7485210" y="208162"/>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278" name="Picture 277" descr="Shape&#10;&#10;Description automatically generated with low confidence">
                <a:extLst>
                  <a:ext uri="{FF2B5EF4-FFF2-40B4-BE49-F238E27FC236}">
                    <a16:creationId xmlns:a16="http://schemas.microsoft.com/office/drawing/2014/main" id="{3F526AEF-5821-4ACB-8623-64267399791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0838"/>
              <a:stretch/>
            </p:blipFill>
            <p:spPr>
              <a:xfrm>
                <a:off x="7512534" y="252290"/>
                <a:ext cx="1412507" cy="1259417"/>
              </a:xfrm>
              <a:prstGeom prst="rect">
                <a:avLst/>
              </a:prstGeom>
            </p:spPr>
          </p:pic>
        </p:grpSp>
        <p:grpSp>
          <p:nvGrpSpPr>
            <p:cNvPr id="255" name="Group 254">
              <a:extLst>
                <a:ext uri="{FF2B5EF4-FFF2-40B4-BE49-F238E27FC236}">
                  <a16:creationId xmlns:a16="http://schemas.microsoft.com/office/drawing/2014/main" id="{DBFDA98F-FA9C-4512-8A1C-D1EA75B8B6DE}"/>
                </a:ext>
              </a:extLst>
            </p:cNvPr>
            <p:cNvGrpSpPr/>
            <p:nvPr/>
          </p:nvGrpSpPr>
          <p:grpSpPr>
            <a:xfrm>
              <a:off x="4605279" y="6571747"/>
              <a:ext cx="900767" cy="1044890"/>
              <a:chOff x="11216188" y="232552"/>
              <a:chExt cx="832059" cy="965189"/>
            </a:xfrm>
          </p:grpSpPr>
          <p:grpSp>
            <p:nvGrpSpPr>
              <p:cNvPr id="273" name="Group 272">
                <a:extLst>
                  <a:ext uri="{FF2B5EF4-FFF2-40B4-BE49-F238E27FC236}">
                    <a16:creationId xmlns:a16="http://schemas.microsoft.com/office/drawing/2014/main" id="{4956F5E3-E39E-47EF-AD0C-2B4BC015F8A0}"/>
                  </a:ext>
                </a:extLst>
              </p:cNvPr>
              <p:cNvGrpSpPr/>
              <p:nvPr/>
            </p:nvGrpSpPr>
            <p:grpSpPr>
              <a:xfrm>
                <a:off x="11216188" y="232552"/>
                <a:ext cx="832059" cy="965189"/>
                <a:chOff x="1571549" y="2979857"/>
                <a:chExt cx="832059" cy="965189"/>
              </a:xfrm>
            </p:grpSpPr>
            <p:sp>
              <p:nvSpPr>
                <p:cNvPr id="275" name="Hexagon 274">
                  <a:extLst>
                    <a:ext uri="{FF2B5EF4-FFF2-40B4-BE49-F238E27FC236}">
                      <a16:creationId xmlns:a16="http://schemas.microsoft.com/office/drawing/2014/main" id="{FE2EB543-0C29-459D-B21B-CA6D84658C9C}"/>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Freeform: Shape 275">
                  <a:extLst>
                    <a:ext uri="{FF2B5EF4-FFF2-40B4-BE49-F238E27FC236}">
                      <a16:creationId xmlns:a16="http://schemas.microsoft.com/office/drawing/2014/main" id="{31A097A4-68E8-4F50-BAE7-F81DCE27FFF4}"/>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274" name="Picture 273" descr="Shape&#10;&#10;Description automatically generated with low confidence">
                <a:extLst>
                  <a:ext uri="{FF2B5EF4-FFF2-40B4-BE49-F238E27FC236}">
                    <a16:creationId xmlns:a16="http://schemas.microsoft.com/office/drawing/2014/main" id="{03EE06AB-354B-44DE-878C-DC34FE14CAA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96443" y="392907"/>
                <a:ext cx="680718" cy="680718"/>
              </a:xfrm>
              <a:prstGeom prst="rect">
                <a:avLst/>
              </a:prstGeom>
            </p:spPr>
          </p:pic>
        </p:grpSp>
        <p:grpSp>
          <p:nvGrpSpPr>
            <p:cNvPr id="256" name="Group 255">
              <a:extLst>
                <a:ext uri="{FF2B5EF4-FFF2-40B4-BE49-F238E27FC236}">
                  <a16:creationId xmlns:a16="http://schemas.microsoft.com/office/drawing/2014/main" id="{1F584401-C2C8-4AFF-9E04-B3D7A6EC9F5D}"/>
                </a:ext>
              </a:extLst>
            </p:cNvPr>
            <p:cNvGrpSpPr/>
            <p:nvPr/>
          </p:nvGrpSpPr>
          <p:grpSpPr>
            <a:xfrm>
              <a:off x="3746240" y="6559374"/>
              <a:ext cx="900767" cy="1044890"/>
              <a:chOff x="7589145" y="1646643"/>
              <a:chExt cx="1259416" cy="1460923"/>
            </a:xfrm>
          </p:grpSpPr>
          <p:sp>
            <p:nvSpPr>
              <p:cNvPr id="270" name="Hexagon 269">
                <a:extLst>
                  <a:ext uri="{FF2B5EF4-FFF2-40B4-BE49-F238E27FC236}">
                    <a16:creationId xmlns:a16="http://schemas.microsoft.com/office/drawing/2014/main" id="{1CA406C6-AA2F-4B18-A163-8CF9EEFD10B5}"/>
                  </a:ext>
                </a:extLst>
              </p:cNvPr>
              <p:cNvSpPr/>
              <p:nvPr/>
            </p:nvSpPr>
            <p:spPr>
              <a:xfrm rot="5400000">
                <a:off x="7514815" y="1761338"/>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Freeform: Shape 270">
                <a:extLst>
                  <a:ext uri="{FF2B5EF4-FFF2-40B4-BE49-F238E27FC236}">
                    <a16:creationId xmlns:a16="http://schemas.microsoft.com/office/drawing/2014/main" id="{CED36E34-8E1F-4850-AE70-18B91B532064}"/>
                  </a:ext>
                </a:extLst>
              </p:cNvPr>
              <p:cNvSpPr/>
              <p:nvPr/>
            </p:nvSpPr>
            <p:spPr>
              <a:xfrm rot="16200000">
                <a:off x="7488391" y="1747397"/>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72" name="Picture 271" descr="Shape&#10;&#10;Description automatically generated with low confidence">
                <a:extLst>
                  <a:ext uri="{FF2B5EF4-FFF2-40B4-BE49-F238E27FC236}">
                    <a16:creationId xmlns:a16="http://schemas.microsoft.com/office/drawing/2014/main" id="{6DD4AD53-83E3-4217-8B62-49AA7FD0712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07163" y="1918189"/>
                <a:ext cx="910117" cy="910117"/>
              </a:xfrm>
              <a:prstGeom prst="rect">
                <a:avLst/>
              </a:prstGeom>
            </p:spPr>
          </p:pic>
        </p:grpSp>
        <p:grpSp>
          <p:nvGrpSpPr>
            <p:cNvPr id="257" name="Group 256">
              <a:extLst>
                <a:ext uri="{FF2B5EF4-FFF2-40B4-BE49-F238E27FC236}">
                  <a16:creationId xmlns:a16="http://schemas.microsoft.com/office/drawing/2014/main" id="{B87DDC11-A8FC-4EA2-B814-6A29CF9487F2}"/>
                </a:ext>
              </a:extLst>
            </p:cNvPr>
            <p:cNvGrpSpPr/>
            <p:nvPr/>
          </p:nvGrpSpPr>
          <p:grpSpPr>
            <a:xfrm>
              <a:off x="5024495" y="7341942"/>
              <a:ext cx="900767" cy="1044890"/>
              <a:chOff x="6241636" y="6296202"/>
              <a:chExt cx="1259416" cy="1460923"/>
            </a:xfrm>
          </p:grpSpPr>
          <p:sp>
            <p:nvSpPr>
              <p:cNvPr id="267" name="Hexagon 266">
                <a:extLst>
                  <a:ext uri="{FF2B5EF4-FFF2-40B4-BE49-F238E27FC236}">
                    <a16:creationId xmlns:a16="http://schemas.microsoft.com/office/drawing/2014/main" id="{03E6307A-C95E-4F8A-B9EA-3D5441AE4D28}"/>
                  </a:ext>
                </a:extLst>
              </p:cNvPr>
              <p:cNvSpPr/>
              <p:nvPr/>
            </p:nvSpPr>
            <p:spPr>
              <a:xfrm rot="5400000">
                <a:off x="6167306" y="6410897"/>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Freeform: Shape 267">
                <a:extLst>
                  <a:ext uri="{FF2B5EF4-FFF2-40B4-BE49-F238E27FC236}">
                    <a16:creationId xmlns:a16="http://schemas.microsoft.com/office/drawing/2014/main" id="{1AE5AFE8-A8E1-425B-8DFD-52ACFD9F05A3}"/>
                  </a:ext>
                </a:extLst>
              </p:cNvPr>
              <p:cNvSpPr/>
              <p:nvPr/>
            </p:nvSpPr>
            <p:spPr>
              <a:xfrm rot="16200000">
                <a:off x="6140882" y="6396956"/>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sz="2100">
                  <a:solidFill>
                    <a:schemeClr val="tx1"/>
                  </a:solidFill>
                  <a:ea typeface="Calibri"/>
                  <a:cs typeface="Calibri"/>
                </a:endParaRPr>
              </a:p>
            </p:txBody>
          </p:sp>
          <p:pic>
            <p:nvPicPr>
              <p:cNvPr id="269" name="Picture 2">
                <a:extLst>
                  <a:ext uri="{FF2B5EF4-FFF2-40B4-BE49-F238E27FC236}">
                    <a16:creationId xmlns:a16="http://schemas.microsoft.com/office/drawing/2014/main" id="{F0B40683-DC50-4202-A00E-433773A670D4}"/>
                  </a:ext>
                </a:extLst>
              </p:cNvPr>
              <p:cNvPicPr>
                <a:picLocks noChangeAspect="1"/>
              </p:cNvPicPr>
              <p:nvPr/>
            </p:nvPicPr>
            <p:blipFill>
              <a:blip r:embed="rId15"/>
              <a:stretch>
                <a:fillRect/>
              </a:stretch>
            </p:blipFill>
            <p:spPr>
              <a:xfrm>
                <a:off x="6350851" y="6475138"/>
                <a:ext cx="1032179" cy="1017815"/>
              </a:xfrm>
              <a:prstGeom prst="rect">
                <a:avLst/>
              </a:prstGeom>
            </p:spPr>
          </p:pic>
        </p:grpSp>
        <p:grpSp>
          <p:nvGrpSpPr>
            <p:cNvPr id="258" name="Group 257">
              <a:extLst>
                <a:ext uri="{FF2B5EF4-FFF2-40B4-BE49-F238E27FC236}">
                  <a16:creationId xmlns:a16="http://schemas.microsoft.com/office/drawing/2014/main" id="{FCFA1F53-DB0C-4B3D-A54A-CEFB8D16C8C9}"/>
                </a:ext>
              </a:extLst>
            </p:cNvPr>
            <p:cNvGrpSpPr/>
            <p:nvPr/>
          </p:nvGrpSpPr>
          <p:grpSpPr>
            <a:xfrm>
              <a:off x="7616086" y="7342169"/>
              <a:ext cx="900767" cy="1044890"/>
              <a:chOff x="9405233" y="5217657"/>
              <a:chExt cx="1259416" cy="1460923"/>
            </a:xfrm>
          </p:grpSpPr>
          <p:sp>
            <p:nvSpPr>
              <p:cNvPr id="264" name="Hexagon 263">
                <a:extLst>
                  <a:ext uri="{FF2B5EF4-FFF2-40B4-BE49-F238E27FC236}">
                    <a16:creationId xmlns:a16="http://schemas.microsoft.com/office/drawing/2014/main" id="{DF16962A-13B4-4044-8E41-0B614533A1F2}"/>
                  </a:ext>
                </a:extLst>
              </p:cNvPr>
              <p:cNvSpPr/>
              <p:nvPr/>
            </p:nvSpPr>
            <p:spPr>
              <a:xfrm rot="5400000">
                <a:off x="9330903" y="5332352"/>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5" name="Picture 4">
                <a:extLst>
                  <a:ext uri="{FF2B5EF4-FFF2-40B4-BE49-F238E27FC236}">
                    <a16:creationId xmlns:a16="http://schemas.microsoft.com/office/drawing/2014/main" id="{89D29209-696E-489A-8133-F2FD33DB75F9}"/>
                  </a:ext>
                </a:extLst>
              </p:cNvPr>
              <p:cNvPicPr>
                <a:picLocks noChangeAspect="1"/>
              </p:cNvPicPr>
              <p:nvPr/>
            </p:nvPicPr>
            <p:blipFill rotWithShape="1">
              <a:blip r:embed="rId16"/>
              <a:srcRect l="49297" r="1"/>
              <a:stretch/>
            </p:blipFill>
            <p:spPr>
              <a:xfrm>
                <a:off x="9814559" y="5302555"/>
                <a:ext cx="611351" cy="1268506"/>
              </a:xfrm>
              <a:prstGeom prst="rect">
                <a:avLst/>
              </a:prstGeom>
            </p:spPr>
          </p:pic>
          <p:sp>
            <p:nvSpPr>
              <p:cNvPr id="266" name="Freeform: Shape 265">
                <a:extLst>
                  <a:ext uri="{FF2B5EF4-FFF2-40B4-BE49-F238E27FC236}">
                    <a16:creationId xmlns:a16="http://schemas.microsoft.com/office/drawing/2014/main" id="{9EF2B07D-D22F-4C65-ABA7-288F482E3F23}"/>
                  </a:ext>
                </a:extLst>
              </p:cNvPr>
              <p:cNvSpPr/>
              <p:nvPr/>
            </p:nvSpPr>
            <p:spPr>
              <a:xfrm rot="16200000">
                <a:off x="9304479" y="5318411"/>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sz="2100">
                  <a:solidFill>
                    <a:schemeClr val="tx1"/>
                  </a:solidFill>
                  <a:ea typeface="Calibri"/>
                  <a:cs typeface="Calibri"/>
                </a:endParaRPr>
              </a:p>
            </p:txBody>
          </p:sp>
        </p:grpSp>
        <p:grpSp>
          <p:nvGrpSpPr>
            <p:cNvPr id="259" name="Group 258">
              <a:extLst>
                <a:ext uri="{FF2B5EF4-FFF2-40B4-BE49-F238E27FC236}">
                  <a16:creationId xmlns:a16="http://schemas.microsoft.com/office/drawing/2014/main" id="{E13392FA-1B12-41A8-B451-0DB554C60824}"/>
                </a:ext>
              </a:extLst>
            </p:cNvPr>
            <p:cNvGrpSpPr/>
            <p:nvPr/>
          </p:nvGrpSpPr>
          <p:grpSpPr>
            <a:xfrm>
              <a:off x="4174006" y="5788146"/>
              <a:ext cx="900767" cy="1044890"/>
              <a:chOff x="7261881" y="4264062"/>
              <a:chExt cx="832059" cy="965189"/>
            </a:xfrm>
          </p:grpSpPr>
          <p:grpSp>
            <p:nvGrpSpPr>
              <p:cNvPr id="260" name="Group 259">
                <a:extLst>
                  <a:ext uri="{FF2B5EF4-FFF2-40B4-BE49-F238E27FC236}">
                    <a16:creationId xmlns:a16="http://schemas.microsoft.com/office/drawing/2014/main" id="{1D9DE38A-1DD1-4AAC-9A03-180E74B6D898}"/>
                  </a:ext>
                </a:extLst>
              </p:cNvPr>
              <p:cNvGrpSpPr/>
              <p:nvPr/>
            </p:nvGrpSpPr>
            <p:grpSpPr>
              <a:xfrm>
                <a:off x="7261881" y="4264062"/>
                <a:ext cx="832059" cy="965189"/>
                <a:chOff x="1571549" y="2979857"/>
                <a:chExt cx="832059" cy="965189"/>
              </a:xfrm>
            </p:grpSpPr>
            <p:sp>
              <p:nvSpPr>
                <p:cNvPr id="262" name="Hexagon 261">
                  <a:extLst>
                    <a:ext uri="{FF2B5EF4-FFF2-40B4-BE49-F238E27FC236}">
                      <a16:creationId xmlns:a16="http://schemas.microsoft.com/office/drawing/2014/main" id="{DBB9D1B9-DFD0-421C-A2C8-8EF90FCFA5E4}"/>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Shape 262">
                  <a:extLst>
                    <a:ext uri="{FF2B5EF4-FFF2-40B4-BE49-F238E27FC236}">
                      <a16:creationId xmlns:a16="http://schemas.microsoft.com/office/drawing/2014/main" id="{775BB7A6-6286-4651-8C02-B68304B5007E}"/>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261" name="Picture 260" descr="Shape&#10;&#10;Description automatically generated with low confidence">
                <a:extLst>
                  <a:ext uri="{FF2B5EF4-FFF2-40B4-BE49-F238E27FC236}">
                    <a16:creationId xmlns:a16="http://schemas.microsoft.com/office/drawing/2014/main" id="{FFC438CE-FCCC-4B75-909D-70D2D0334CB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73397" y="4428557"/>
                <a:ext cx="598902" cy="598902"/>
              </a:xfrm>
              <a:prstGeom prst="rect">
                <a:avLst/>
              </a:prstGeom>
            </p:spPr>
          </p:pic>
        </p:grpSp>
      </p:grpSp>
      <p:sp>
        <p:nvSpPr>
          <p:cNvPr id="3" name="TextBox 2">
            <a:extLst>
              <a:ext uri="{FF2B5EF4-FFF2-40B4-BE49-F238E27FC236}">
                <a16:creationId xmlns:a16="http://schemas.microsoft.com/office/drawing/2014/main" id="{1B383441-DC6D-128D-0618-560D7B08F2F0}"/>
              </a:ext>
            </a:extLst>
          </p:cNvPr>
          <p:cNvSpPr txBox="1"/>
          <p:nvPr/>
        </p:nvSpPr>
        <p:spPr>
          <a:xfrm>
            <a:off x="190498" y="8776998"/>
            <a:ext cx="12420600" cy="738664"/>
          </a:xfrm>
          <a:prstGeom prst="rect">
            <a:avLst/>
          </a:prstGeom>
          <a:noFill/>
        </p:spPr>
        <p:txBody>
          <a:bodyPr wrap="square">
            <a:spAutoFit/>
          </a:bodyPr>
          <a:lstStyle/>
          <a:p>
            <a:pPr algn="ctr"/>
            <a:r>
              <a:rPr lang="en-US" sz="1400" spc="50" dirty="0">
                <a:ln w="9525" cmpd="sng">
                  <a:noFill/>
                  <a:prstDash val="solid"/>
                </a:ln>
                <a:latin typeface="+mj-lt"/>
              </a:rPr>
              <a:t>History Curriculum © 2022 by Andrew Guilder (</a:t>
            </a:r>
            <a:r>
              <a:rPr lang="en-US" sz="1400" spc="50" dirty="0">
                <a:ln w="9525" cmpd="sng">
                  <a:noFill/>
                  <a:prstDash val="solid"/>
                </a:ln>
                <a:latin typeface="+mj-lt"/>
                <a:hlinkClick r:id="rId18"/>
              </a:rPr>
              <a:t>12vie.ws</a:t>
            </a:r>
            <a:r>
              <a:rPr lang="en-US" sz="1400" spc="50" dirty="0">
                <a:ln w="9525" cmpd="sng">
                  <a:noFill/>
                  <a:prstDash val="solid"/>
                </a:ln>
                <a:latin typeface="+mj-lt"/>
              </a:rPr>
              <a:t>) is licensed under Attribution-</a:t>
            </a:r>
            <a:r>
              <a:rPr lang="en-US" sz="1400" spc="50" dirty="0" err="1">
                <a:ln w="9525" cmpd="sng">
                  <a:noFill/>
                  <a:prstDash val="solid"/>
                </a:ln>
                <a:latin typeface="+mj-lt"/>
              </a:rPr>
              <a:t>NonCommercial</a:t>
            </a:r>
            <a:r>
              <a:rPr lang="en-US" sz="1400" spc="50" dirty="0">
                <a:ln w="9525" cmpd="sng">
                  <a:noFill/>
                  <a:prstDash val="solid"/>
                </a:ln>
                <a:latin typeface="+mj-lt"/>
              </a:rPr>
              <a:t>-</a:t>
            </a:r>
            <a:r>
              <a:rPr lang="en-US" sz="1400" spc="50" dirty="0" err="1">
                <a:ln w="9525" cmpd="sng">
                  <a:noFill/>
                  <a:prstDash val="solid"/>
                </a:ln>
                <a:latin typeface="+mj-lt"/>
              </a:rPr>
              <a:t>ShareAlike</a:t>
            </a:r>
            <a:r>
              <a:rPr lang="en-US" sz="1400" spc="50" dirty="0">
                <a:ln w="9525" cmpd="sng">
                  <a:noFill/>
                  <a:prstDash val="solid"/>
                </a:ln>
                <a:latin typeface="+mj-lt"/>
              </a:rPr>
              <a:t> 4.0 International. To view a copy of this license, visit </a:t>
            </a:r>
            <a:r>
              <a:rPr lang="en-US" sz="1400" spc="50" dirty="0">
                <a:ln w="9525" cmpd="sng">
                  <a:noFill/>
                  <a:prstDash val="solid"/>
                </a:ln>
                <a:latin typeface="+mj-lt"/>
                <a:hlinkClick r:id="rId19"/>
              </a:rPr>
              <a:t>http://creativecommons.org/licenses/by-nc-sa/4.0/</a:t>
            </a:r>
            <a:r>
              <a:rPr lang="en-US" sz="1400" spc="50" dirty="0">
                <a:ln w="9525" cmpd="sng">
                  <a:noFill/>
                  <a:prstDash val="solid"/>
                </a:ln>
                <a:latin typeface="+mj-lt"/>
              </a:rPr>
              <a:t>. Based on content from Department for Education (2013) The national curriculum in England: key stages 1 and 2 framework document. Available at: </a:t>
            </a:r>
            <a:r>
              <a:rPr lang="en-US" sz="1400" spc="50" dirty="0">
                <a:ln w="9525" cmpd="sng">
                  <a:noFill/>
                  <a:prstDash val="solid"/>
                </a:ln>
                <a:latin typeface="+mj-lt"/>
                <a:hlinkClick r:id="rId20"/>
              </a:rPr>
              <a:t>https://www.gov.uk/government/publications/national-curriculum-in-england-primary-curriculum</a:t>
            </a:r>
            <a:r>
              <a:rPr lang="en-US" sz="1400" spc="50" dirty="0">
                <a:ln w="9525" cmpd="sng">
                  <a:noFill/>
                  <a:prstDash val="solid"/>
                </a:ln>
                <a:latin typeface="+mj-lt"/>
              </a:rPr>
              <a:t> </a:t>
            </a:r>
          </a:p>
        </p:txBody>
      </p:sp>
    </p:spTree>
    <p:extLst>
      <p:ext uri="{BB962C8B-B14F-4D97-AF65-F5344CB8AC3E}">
        <p14:creationId xmlns:p14="http://schemas.microsoft.com/office/powerpoint/2010/main" val="1621399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ctangle 672">
            <a:extLst>
              <a:ext uri="{FF2B5EF4-FFF2-40B4-BE49-F238E27FC236}">
                <a16:creationId xmlns:a16="http://schemas.microsoft.com/office/drawing/2014/main" id="{E5448EC4-0D6D-4183-B318-B4315B62DFFB}"/>
              </a:ext>
            </a:extLst>
          </p:cNvPr>
          <p:cNvSpPr/>
          <p:nvPr/>
        </p:nvSpPr>
        <p:spPr>
          <a:xfrm>
            <a:off x="4343478" y="2379750"/>
            <a:ext cx="8427838" cy="18620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grpSp>
        <p:nvGrpSpPr>
          <p:cNvPr id="190" name="Group 189">
            <a:extLst>
              <a:ext uri="{FF2B5EF4-FFF2-40B4-BE49-F238E27FC236}">
                <a16:creationId xmlns:a16="http://schemas.microsoft.com/office/drawing/2014/main" id="{F3A9CDB6-0C19-4BD4-A189-242647938EF1}"/>
              </a:ext>
            </a:extLst>
          </p:cNvPr>
          <p:cNvGrpSpPr/>
          <p:nvPr/>
        </p:nvGrpSpPr>
        <p:grpSpPr>
          <a:xfrm>
            <a:off x="4363336" y="-1314"/>
            <a:ext cx="1047749" cy="1215388"/>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sp>
        <p:nvSpPr>
          <p:cNvPr id="567" name="TextBox 566">
            <a:extLst>
              <a:ext uri="{FF2B5EF4-FFF2-40B4-BE49-F238E27FC236}">
                <a16:creationId xmlns:a16="http://schemas.microsoft.com/office/drawing/2014/main" id="{49019A46-F5A5-4105-8C22-25999B51F0F4}"/>
              </a:ext>
            </a:extLst>
          </p:cNvPr>
          <p:cNvSpPr txBox="1"/>
          <p:nvPr/>
        </p:nvSpPr>
        <p:spPr>
          <a:xfrm>
            <a:off x="5458871" y="54023"/>
            <a:ext cx="7314517" cy="646331"/>
          </a:xfrm>
          <a:prstGeom prst="rect">
            <a:avLst/>
          </a:prstGeom>
          <a:noFill/>
        </p:spPr>
        <p:txBody>
          <a:bodyPr wrap="square" rtlCol="0">
            <a:spAutoFit/>
          </a:bodyPr>
          <a:lstStyle/>
          <a:p>
            <a:pPr>
              <a:lnSpc>
                <a:spcPct val="90000"/>
              </a:lnSpc>
            </a:pPr>
            <a:r>
              <a:rPr lang="en-GB" sz="4000" b="1"/>
              <a:t>Who was Queen Victoria?</a:t>
            </a:r>
            <a:endParaRPr lang="en-GB" sz="400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080919"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a:t>Who was Queen Victoria?</a:t>
            </a:r>
          </a:p>
          <a:p>
            <a:pPr marL="171450" indent="-171450">
              <a:buFont typeface="Arial" panose="020B0604020202020204" pitchFamily="34" charset="0"/>
              <a:buChar char="•"/>
            </a:pPr>
            <a:r>
              <a:rPr lang="en-US" sz="1200" dirty="0"/>
              <a:t>What were the highs and lows of Queen Victoria’s life?</a:t>
            </a:r>
          </a:p>
          <a:p>
            <a:pPr marL="171450" indent="-171450">
              <a:buFont typeface="Arial" panose="020B0604020202020204" pitchFamily="34" charset="0"/>
              <a:buChar char="•"/>
            </a:pPr>
            <a:r>
              <a:rPr lang="en-US" sz="1200" dirty="0"/>
              <a:t>What were houses like when Victoria was queen?</a:t>
            </a:r>
          </a:p>
          <a:p>
            <a:pPr marL="171450" indent="-171450">
              <a:buFont typeface="Arial" panose="020B0604020202020204" pitchFamily="34" charset="0"/>
              <a:buChar char="•"/>
            </a:pPr>
            <a:r>
              <a:rPr lang="en-US" sz="1200" dirty="0"/>
              <a:t>What was it like to be a Victorian child?</a:t>
            </a:r>
          </a:p>
          <a:p>
            <a:pPr marL="171450" indent="-171450">
              <a:buFont typeface="Arial" panose="020B0604020202020204" pitchFamily="34" charset="0"/>
              <a:buChar char="•"/>
            </a:pPr>
            <a:r>
              <a:rPr lang="en-US" sz="1200" dirty="0"/>
              <a:t>Why do we remember Queen Victoria?</a:t>
            </a:r>
          </a:p>
          <a:p>
            <a:pPr marL="171450" indent="-171450">
              <a:buFont typeface="Arial" panose="020B0604020202020204" pitchFamily="34" charset="0"/>
              <a:buChar char="•"/>
            </a:pPr>
            <a:r>
              <a:rPr lang="en-US" sz="1200" dirty="0"/>
              <a:t>How is our current monarch similar and different to Queen Victoria?</a:t>
            </a:r>
          </a:p>
          <a:p>
            <a:pPr marL="171450" indent="-171450">
              <a:buFont typeface="Arial" panose="020B0604020202020204" pitchFamily="34" charset="0"/>
              <a:buChar char="•"/>
            </a:pPr>
            <a:endParaRPr lang="en-US" sz="1200" dirty="0"/>
          </a:p>
        </p:txBody>
      </p:sp>
      <p:sp>
        <p:nvSpPr>
          <p:cNvPr id="647" name="TextBox 646">
            <a:extLst>
              <a:ext uri="{FF2B5EF4-FFF2-40B4-BE49-F238E27FC236}">
                <a16:creationId xmlns:a16="http://schemas.microsoft.com/office/drawing/2014/main" id="{3567FFCB-F7AD-495C-BDA2-C4A109E4A211}"/>
              </a:ext>
            </a:extLst>
          </p:cNvPr>
          <p:cNvSpPr txBox="1"/>
          <p:nvPr/>
        </p:nvSpPr>
        <p:spPr>
          <a:xfrm>
            <a:off x="4500746" y="2623441"/>
            <a:ext cx="8245700"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a:t>A Monarch (Queen or King) sets the rules for the country. Queen Victoria was Monarch of the British Empire from 1837-1901. She was married to Prince Albert and had 9 children.</a:t>
            </a:r>
          </a:p>
          <a:p>
            <a:pPr marL="171450" indent="-171450">
              <a:buFont typeface="Arial" panose="020B0604020202020204" pitchFamily="34" charset="0"/>
              <a:buChar char="•"/>
            </a:pPr>
            <a:r>
              <a:rPr lang="en-GB" sz="1200" dirty="0"/>
              <a:t>A long period of history is named after her - the Victorian Age which marks the 63 years of her reign.</a:t>
            </a:r>
            <a:endParaRPr lang="en-US" sz="1200" dirty="0"/>
          </a:p>
          <a:p>
            <a:pPr marL="171450" indent="-171450">
              <a:buFont typeface="Arial" panose="020B0604020202020204" pitchFamily="34" charset="0"/>
              <a:buChar char="•"/>
            </a:pPr>
            <a:r>
              <a:rPr lang="en-GB" sz="1200" dirty="0"/>
              <a:t>When Victoria became queen, children had to go out to work. By the time she died, children went to school for free. </a:t>
            </a:r>
            <a:r>
              <a:rPr lang="en-US" sz="1200" dirty="0"/>
              <a:t>Victorian schools were very different to our schools today and the teachers were very strict. </a:t>
            </a:r>
          </a:p>
          <a:p>
            <a:pPr marL="171450" indent="-171450">
              <a:buFont typeface="Arial" panose="020B0604020202020204" pitchFamily="34" charset="0"/>
              <a:buChar char="•"/>
            </a:pPr>
            <a:r>
              <a:rPr lang="en-US" sz="1200" dirty="0"/>
              <a:t>Toys were often made of wood or children created games with what they could find (i.e. stones)</a:t>
            </a:r>
          </a:p>
          <a:p>
            <a:pPr marL="171450" indent="-171450">
              <a:buFont typeface="Arial" panose="020B0604020202020204" pitchFamily="34" charset="0"/>
              <a:buChar char="•"/>
            </a:pPr>
            <a:r>
              <a:rPr lang="en-US" sz="1200" dirty="0"/>
              <a:t>Victorian homes didn’t have the same technology we do today.</a:t>
            </a:r>
          </a:p>
          <a:p>
            <a:pPr marL="171450" indent="-171450">
              <a:buFont typeface="Arial" panose="020B0604020202020204" pitchFamily="34" charset="0"/>
              <a:buChar char="•"/>
            </a:pPr>
            <a:r>
              <a:rPr lang="en-US" sz="1200" dirty="0"/>
              <a:t>Life has changed since Victorian times for ordinary people and for Monarchs.</a:t>
            </a:r>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892552"/>
          </a:xfrm>
          <a:prstGeom prst="rect">
            <a:avLst/>
          </a:prstGeom>
          <a:noFill/>
        </p:spPr>
        <p:txBody>
          <a:bodyPr wrap="square" rtlCol="0">
            <a:spAutoFit/>
          </a:bodyPr>
          <a:lstStyle/>
          <a:p>
            <a:r>
              <a:rPr lang="en-GB" sz="1600" b="1"/>
              <a:t>Key vocabulary: </a:t>
            </a:r>
          </a:p>
          <a:p>
            <a:r>
              <a:rPr lang="en-GB" sz="1200" dirty="0">
                <a:latin typeface="Calibri" panose="020F0502020204030204" pitchFamily="34" charset="0"/>
                <a:cs typeface="Times New Roman" panose="02020603050405020304" pitchFamily="18" charset="0"/>
              </a:rPr>
              <a:t>Monarch, monarchy, queen, king, reign, rule, successor, Victorian, era/age Elizabeth II , Queen Victoria, Prince Albert, Jubilee, Empire, significant</a:t>
            </a:r>
            <a:endParaRPr lang="en-GB" sz="1200" dirty="0"/>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244140"/>
          </a:xfrm>
          <a:prstGeom prst="rect">
            <a:avLst/>
          </a:prstGeom>
          <a:noFill/>
        </p:spPr>
        <p:txBody>
          <a:bodyPr wrap="square" rtlCol="0">
            <a:spAutoFit/>
          </a:bodyPr>
          <a:lstStyle/>
          <a:p>
            <a:endParaRPr lang="en-GB" sz="1600" b="1" dirty="0"/>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r>
              <a:rPr lang="en-US" sz="1400" dirty="0"/>
              <a:t>Study portraits and pictures of Monarchs</a:t>
            </a:r>
          </a:p>
          <a:p>
            <a:pPr marL="171450" indent="-171450">
              <a:lnSpc>
                <a:spcPct val="150000"/>
              </a:lnSpc>
              <a:buFont typeface="Arial" panose="020B0604020202020204" pitchFamily="34" charset="0"/>
              <a:buChar char="•"/>
            </a:pPr>
            <a:r>
              <a:rPr lang="en-US" sz="1400" dirty="0"/>
              <a:t>Look at Victorian dwellings, lifestyles and change.</a:t>
            </a:r>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endParaRPr lang="en-US" sz="1400" dirty="0"/>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4333949"/>
            <a:ext cx="6735195" cy="28977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08" name="Hexagon 207">
            <a:extLst>
              <a:ext uri="{FF2B5EF4-FFF2-40B4-BE49-F238E27FC236}">
                <a16:creationId xmlns:a16="http://schemas.microsoft.com/office/drawing/2014/main" id="{6D77DC18-E8A6-4BF8-A7ED-BE854AB71E04}"/>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6" y="1609956"/>
            <a:ext cx="8245700" cy="646331"/>
          </a:xfrm>
          <a:prstGeom prst="rect">
            <a:avLst/>
          </a:prstGeom>
          <a:noFill/>
        </p:spPr>
        <p:txBody>
          <a:bodyPr wrap="square" rtlCol="0">
            <a:spAutoFit/>
          </a:bodyPr>
          <a:lstStyle/>
          <a:p>
            <a:r>
              <a:rPr lang="en-US" sz="1200"/>
              <a:t>Children have talked about the lives of the people around them and their roles in society. They know some similarities and differences between things in the past and now. Children have looked at their living memories including looking at toys and how they have changed.</a:t>
            </a:r>
            <a:endParaRPr lang="en-GB" sz="1200"/>
          </a:p>
        </p:txBody>
      </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this unit:</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299218" y="4314866"/>
            <a:ext cx="3308619" cy="338554"/>
          </a:xfrm>
          <a:prstGeom prst="rect">
            <a:avLst/>
          </a:prstGeom>
          <a:noFill/>
        </p:spPr>
        <p:txBody>
          <a:bodyPr wrap="square">
            <a:spAutoFit/>
          </a:bodyPr>
          <a:lstStyle/>
          <a:p>
            <a:r>
              <a:rPr lang="en-GB" sz="1600" b="1"/>
              <a:t>Sources (including visits):</a:t>
            </a:r>
          </a:p>
        </p:txBody>
      </p:sp>
      <p:sp>
        <p:nvSpPr>
          <p:cNvPr id="255" name="TextBox 254">
            <a:extLst>
              <a:ext uri="{FF2B5EF4-FFF2-40B4-BE49-F238E27FC236}">
                <a16:creationId xmlns:a16="http://schemas.microsoft.com/office/drawing/2014/main" id="{2F1503EF-6897-46D4-BF9D-D8FCB2041615}"/>
              </a:ext>
            </a:extLst>
          </p:cNvPr>
          <p:cNvSpPr txBox="1"/>
          <p:nvPr/>
        </p:nvSpPr>
        <p:spPr>
          <a:xfrm>
            <a:off x="0" y="7248155"/>
            <a:ext cx="6475862" cy="338554"/>
          </a:xfrm>
          <a:prstGeom prst="rect">
            <a:avLst/>
          </a:prstGeom>
          <a:noFill/>
        </p:spPr>
        <p:txBody>
          <a:bodyPr wrap="square">
            <a:spAutoFit/>
          </a:bodyPr>
          <a:lstStyle/>
          <a:p>
            <a:r>
              <a:rPr lang="en-GB" sz="1600" b="1"/>
              <a:t>Topic Timeline:</a:t>
            </a:r>
          </a:p>
        </p:txBody>
      </p:sp>
      <p:sp>
        <p:nvSpPr>
          <p:cNvPr id="104" name="TextBox 103">
            <a:extLst>
              <a:ext uri="{FF2B5EF4-FFF2-40B4-BE49-F238E27FC236}">
                <a16:creationId xmlns:a16="http://schemas.microsoft.com/office/drawing/2014/main" id="{172BE77A-B297-4C94-BE27-427D22644ADE}"/>
              </a:ext>
            </a:extLst>
          </p:cNvPr>
          <p:cNvSpPr txBox="1"/>
          <p:nvPr/>
        </p:nvSpPr>
        <p:spPr>
          <a:xfrm>
            <a:off x="4380695" y="4591088"/>
            <a:ext cx="5046961" cy="2123658"/>
          </a:xfrm>
          <a:prstGeom prst="rect">
            <a:avLst/>
          </a:prstGeom>
          <a:noFill/>
        </p:spPr>
        <p:txBody>
          <a:bodyPr wrap="square" rtlCol="0">
            <a:spAutoFit/>
          </a:bodyPr>
          <a:lstStyle/>
          <a:p>
            <a:r>
              <a:rPr lang="en-US" sz="1200" dirty="0"/>
              <a:t>Magic Grandad – Victorians</a:t>
            </a:r>
          </a:p>
          <a:p>
            <a:r>
              <a:rPr lang="en-US" sz="1200" dirty="0">
                <a:hlinkClick r:id="rId10"/>
              </a:rPr>
              <a:t>https://www.bbc.co.uk/bitesize/topics/zkrkscw/articles/zfdkhbk</a:t>
            </a:r>
            <a:r>
              <a:rPr lang="en-US" sz="1200" dirty="0"/>
              <a:t> </a:t>
            </a:r>
          </a:p>
          <a:p>
            <a:r>
              <a:rPr lang="en-US" sz="1200" dirty="0"/>
              <a:t>Visit Victorian home/school (Chiltern open air / Victorians off the page) </a:t>
            </a:r>
          </a:p>
          <a:p>
            <a:r>
              <a:rPr lang="en-GB" sz="1200" dirty="0">
                <a:hlinkClick r:id="rId11"/>
              </a:rPr>
              <a:t>https://www.bbc.co.uk/cbbc/watch/blue-peter-black-history-month-poems</a:t>
            </a:r>
            <a:endParaRPr lang="en-GB" sz="1200" dirty="0"/>
          </a:p>
          <a:p>
            <a:r>
              <a:rPr lang="en-GB" sz="1200" dirty="0">
                <a:hlinkClick r:id="rId12"/>
              </a:rPr>
              <a:t>http://www.primaryhomeworkhelp.co.uk/victorians/children/index.htm</a:t>
            </a:r>
            <a:r>
              <a:rPr lang="en-GB" sz="1200" dirty="0"/>
              <a:t> </a:t>
            </a:r>
          </a:p>
          <a:p>
            <a:r>
              <a:rPr lang="en-GB" sz="1200" dirty="0">
                <a:hlinkClick r:id="rId13"/>
              </a:rPr>
              <a:t>http://www.victorianschool.co.uk/shop/toys.php</a:t>
            </a:r>
            <a:r>
              <a:rPr lang="en-GB" sz="1200" dirty="0"/>
              <a:t> </a:t>
            </a:r>
          </a:p>
          <a:p>
            <a:r>
              <a:rPr lang="en-GB" sz="1200" dirty="0">
                <a:hlinkClick r:id="rId14"/>
              </a:rPr>
              <a:t>https://www.natgeokids.com/uk/primary-resource/queen-victoria-primary-resource/</a:t>
            </a:r>
            <a:r>
              <a:rPr lang="en-GB" sz="1200" dirty="0"/>
              <a:t> </a:t>
            </a:r>
          </a:p>
          <a:p>
            <a:r>
              <a:rPr lang="en-GB" sz="1200" dirty="0">
                <a:hlinkClick r:id="rId15"/>
              </a:rPr>
              <a:t>https://www.english-heritage.org.uk/learn/teaching-resources/teaching-history/teaching-victorians/</a:t>
            </a:r>
            <a:r>
              <a:rPr lang="en-GB" sz="1200" dirty="0"/>
              <a:t> </a:t>
            </a:r>
          </a:p>
          <a:p>
            <a:r>
              <a:rPr lang="en-GB" sz="1200" dirty="0"/>
              <a:t> </a:t>
            </a:r>
          </a:p>
        </p:txBody>
      </p:sp>
      <p:pic>
        <p:nvPicPr>
          <p:cNvPr id="3" name="Picture 2">
            <a:extLst>
              <a:ext uri="{FF2B5EF4-FFF2-40B4-BE49-F238E27FC236}">
                <a16:creationId xmlns:a16="http://schemas.microsoft.com/office/drawing/2014/main" id="{061DCFC3-E566-49F9-8241-03EBF0C0BE5D}"/>
              </a:ext>
            </a:extLst>
          </p:cNvPr>
          <p:cNvPicPr>
            <a:picLocks noChangeAspect="1"/>
          </p:cNvPicPr>
          <p:nvPr/>
        </p:nvPicPr>
        <p:blipFill rotWithShape="1">
          <a:blip r:embed="rId16">
            <a:clrChange>
              <a:clrFrom>
                <a:srgbClr val="FFFFFF"/>
              </a:clrFrom>
              <a:clrTo>
                <a:srgbClr val="FFFFFF">
                  <a:alpha val="0"/>
                </a:srgbClr>
              </a:clrTo>
            </a:clrChange>
          </a:blip>
          <a:srcRect l="39835" t="3510" r="15458" b="2152"/>
          <a:stretch/>
        </p:blipFill>
        <p:spPr>
          <a:xfrm>
            <a:off x="9389175" y="3767851"/>
            <a:ext cx="3426391" cy="4066968"/>
          </a:xfrm>
          <a:prstGeom prst="rect">
            <a:avLst/>
          </a:prstGeom>
        </p:spPr>
      </p:pic>
      <p:pic>
        <p:nvPicPr>
          <p:cNvPr id="95" name="Picture 94" descr="Shape&#10;&#10;Description automatically generated with low confidence">
            <a:extLst>
              <a:ext uri="{FF2B5EF4-FFF2-40B4-BE49-F238E27FC236}">
                <a16:creationId xmlns:a16="http://schemas.microsoft.com/office/drawing/2014/main" id="{0B9501F5-1095-4265-B424-CC677EFEB66A}"/>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10838"/>
          <a:stretch/>
        </p:blipFill>
        <p:spPr>
          <a:xfrm>
            <a:off x="4291073" y="116467"/>
            <a:ext cx="1184748" cy="1056343"/>
          </a:xfrm>
          <a:prstGeom prst="rect">
            <a:avLst/>
          </a:prstGeom>
        </p:spPr>
      </p:pic>
      <p:sp>
        <p:nvSpPr>
          <p:cNvPr id="85" name="TextBox 84">
            <a:extLst>
              <a:ext uri="{FF2B5EF4-FFF2-40B4-BE49-F238E27FC236}">
                <a16:creationId xmlns:a16="http://schemas.microsoft.com/office/drawing/2014/main" id="{CE226216-24F0-4D4D-8912-4B39BA85A3CD}"/>
              </a:ext>
            </a:extLst>
          </p:cNvPr>
          <p:cNvSpPr txBox="1"/>
          <p:nvPr/>
        </p:nvSpPr>
        <p:spPr>
          <a:xfrm>
            <a:off x="5469409" y="808668"/>
            <a:ext cx="7314517" cy="424732"/>
          </a:xfrm>
          <a:prstGeom prst="rect">
            <a:avLst/>
          </a:prstGeom>
          <a:noFill/>
        </p:spPr>
        <p:txBody>
          <a:bodyPr wrap="square" rtlCol="0">
            <a:spAutoFit/>
          </a:bodyPr>
          <a:lstStyle/>
          <a:p>
            <a:pPr>
              <a:lnSpc>
                <a:spcPct val="90000"/>
              </a:lnSpc>
            </a:pPr>
            <a:r>
              <a:rPr lang="en-US" sz="1200" b="1"/>
              <a:t>Lives of significant individuals in the past who have contributed to national and international achievements. Used to compare aspects of life in different periods.</a:t>
            </a:r>
          </a:p>
        </p:txBody>
      </p:sp>
      <p:sp>
        <p:nvSpPr>
          <p:cNvPr id="86" name="Rectangle 85">
            <a:extLst>
              <a:ext uri="{FF2B5EF4-FFF2-40B4-BE49-F238E27FC236}">
                <a16:creationId xmlns:a16="http://schemas.microsoft.com/office/drawing/2014/main" id="{C4C25CAA-0E44-3D4E-2956-6150A2340268}"/>
              </a:ext>
            </a:extLst>
          </p:cNvPr>
          <p:cNvSpPr/>
          <p:nvPr/>
        </p:nvSpPr>
        <p:spPr>
          <a:xfrm>
            <a:off x="1623333" y="7862941"/>
            <a:ext cx="8516698" cy="6018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rPr>
              <a:t>Victoria is Monarch/Queen (Victorian Age) </a:t>
            </a:r>
            <a:br>
              <a:rPr lang="en-US" sz="1200" dirty="0">
                <a:solidFill>
                  <a:schemeClr val="bg1"/>
                </a:solidFill>
              </a:rPr>
            </a:br>
            <a:r>
              <a:rPr lang="en-US" sz="1200" dirty="0">
                <a:solidFill>
                  <a:schemeClr val="bg1"/>
                </a:solidFill>
              </a:rPr>
              <a:t>1837-1901</a:t>
            </a:r>
          </a:p>
        </p:txBody>
      </p:sp>
      <p:sp>
        <p:nvSpPr>
          <p:cNvPr id="102" name="Rectangle 101">
            <a:extLst>
              <a:ext uri="{FF2B5EF4-FFF2-40B4-BE49-F238E27FC236}">
                <a16:creationId xmlns:a16="http://schemas.microsoft.com/office/drawing/2014/main" id="{D13708A9-F398-2291-6CB1-952AF5796394}"/>
              </a:ext>
            </a:extLst>
          </p:cNvPr>
          <p:cNvSpPr/>
          <p:nvPr/>
        </p:nvSpPr>
        <p:spPr>
          <a:xfrm>
            <a:off x="328804" y="8556034"/>
            <a:ext cx="9809843" cy="6018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Victoria </a:t>
            </a:r>
            <a:br>
              <a:rPr lang="en-US" sz="1200" dirty="0">
                <a:solidFill>
                  <a:schemeClr val="tx1"/>
                </a:solidFill>
              </a:rPr>
            </a:br>
            <a:r>
              <a:rPr lang="en-US" sz="1200" dirty="0">
                <a:solidFill>
                  <a:schemeClr val="tx1"/>
                </a:solidFill>
              </a:rPr>
              <a:t>1819-1901</a:t>
            </a:r>
          </a:p>
        </p:txBody>
      </p:sp>
      <p:grpSp>
        <p:nvGrpSpPr>
          <p:cNvPr id="87" name="Group 86">
            <a:extLst>
              <a:ext uri="{FF2B5EF4-FFF2-40B4-BE49-F238E27FC236}">
                <a16:creationId xmlns:a16="http://schemas.microsoft.com/office/drawing/2014/main" id="{71AEE0C0-BFE2-868C-3AB1-4070508349E8}"/>
              </a:ext>
            </a:extLst>
          </p:cNvPr>
          <p:cNvGrpSpPr/>
          <p:nvPr/>
        </p:nvGrpSpPr>
        <p:grpSpPr>
          <a:xfrm>
            <a:off x="1277801" y="8413357"/>
            <a:ext cx="722142" cy="754599"/>
            <a:chOff x="11397296" y="2291774"/>
            <a:chExt cx="933202" cy="975146"/>
          </a:xfrm>
        </p:grpSpPr>
        <p:grpSp>
          <p:nvGrpSpPr>
            <p:cNvPr id="88" name="Group 87">
              <a:extLst>
                <a:ext uri="{FF2B5EF4-FFF2-40B4-BE49-F238E27FC236}">
                  <a16:creationId xmlns:a16="http://schemas.microsoft.com/office/drawing/2014/main" id="{F74D9F9C-2755-F8E3-3F98-611C59E91C30}"/>
                </a:ext>
              </a:extLst>
            </p:cNvPr>
            <p:cNvGrpSpPr/>
            <p:nvPr/>
          </p:nvGrpSpPr>
          <p:grpSpPr>
            <a:xfrm>
              <a:off x="11447868" y="2301731"/>
              <a:ext cx="832059" cy="965189"/>
              <a:chOff x="1571549" y="2979857"/>
              <a:chExt cx="832059" cy="965189"/>
            </a:xfrm>
          </p:grpSpPr>
          <p:sp>
            <p:nvSpPr>
              <p:cNvPr id="90" name="Hexagon 89">
                <a:extLst>
                  <a:ext uri="{FF2B5EF4-FFF2-40B4-BE49-F238E27FC236}">
                    <a16:creationId xmlns:a16="http://schemas.microsoft.com/office/drawing/2014/main" id="{F8CD625A-A457-20F0-F0C2-6C95529BA28F}"/>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p>
            </p:txBody>
          </p:sp>
          <p:sp>
            <p:nvSpPr>
              <p:cNvPr id="91" name="Freeform: Shape 90">
                <a:extLst>
                  <a:ext uri="{FF2B5EF4-FFF2-40B4-BE49-F238E27FC236}">
                    <a16:creationId xmlns:a16="http://schemas.microsoft.com/office/drawing/2014/main" id="{864D848A-15D1-C69E-2B67-9203E1750B59}"/>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400"/>
              </a:p>
            </p:txBody>
          </p:sp>
        </p:grpSp>
        <p:pic>
          <p:nvPicPr>
            <p:cNvPr id="89" name="Picture 88" descr="Shape&#10;&#10;Description automatically generated with low confidence">
              <a:extLst>
                <a:ext uri="{FF2B5EF4-FFF2-40B4-BE49-F238E27FC236}">
                  <a16:creationId xmlns:a16="http://schemas.microsoft.com/office/drawing/2014/main" id="{F36B3670-4720-3054-4596-4BF56F2F8A7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397296" y="2291774"/>
              <a:ext cx="933202" cy="933202"/>
            </a:xfrm>
            <a:prstGeom prst="rect">
              <a:avLst/>
            </a:prstGeom>
          </p:spPr>
        </p:pic>
      </p:grpSp>
      <p:grpSp>
        <p:nvGrpSpPr>
          <p:cNvPr id="103" name="Group 102">
            <a:extLst>
              <a:ext uri="{FF2B5EF4-FFF2-40B4-BE49-F238E27FC236}">
                <a16:creationId xmlns:a16="http://schemas.microsoft.com/office/drawing/2014/main" id="{27729286-8852-6EBF-6CF7-F5971C9B7981}"/>
              </a:ext>
            </a:extLst>
          </p:cNvPr>
          <p:cNvGrpSpPr/>
          <p:nvPr/>
        </p:nvGrpSpPr>
        <p:grpSpPr>
          <a:xfrm>
            <a:off x="40528" y="7866748"/>
            <a:ext cx="619548" cy="721996"/>
            <a:chOff x="3359231" y="8235479"/>
            <a:chExt cx="1000977" cy="1166497"/>
          </a:xfrm>
        </p:grpSpPr>
        <p:sp>
          <p:nvSpPr>
            <p:cNvPr id="105" name="Hexagon 104">
              <a:extLst>
                <a:ext uri="{FF2B5EF4-FFF2-40B4-BE49-F238E27FC236}">
                  <a16:creationId xmlns:a16="http://schemas.microsoft.com/office/drawing/2014/main" id="{476ABC22-5FDC-C9FF-4ABD-4713F59FCB04}"/>
                </a:ext>
              </a:extLst>
            </p:cNvPr>
            <p:cNvSpPr/>
            <p:nvPr/>
          </p:nvSpPr>
          <p:spPr>
            <a:xfrm rot="5400000">
              <a:off x="3284860" y="8326627"/>
              <a:ext cx="1155004" cy="99569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07" name="Group 106">
              <a:extLst>
                <a:ext uri="{FF2B5EF4-FFF2-40B4-BE49-F238E27FC236}">
                  <a16:creationId xmlns:a16="http://schemas.microsoft.com/office/drawing/2014/main" id="{C68692DE-F662-49FF-8668-B5AAE91A0935}"/>
                </a:ext>
              </a:extLst>
            </p:cNvPr>
            <p:cNvGrpSpPr/>
            <p:nvPr/>
          </p:nvGrpSpPr>
          <p:grpSpPr>
            <a:xfrm>
              <a:off x="3359231" y="8235479"/>
              <a:ext cx="995694" cy="1155003"/>
              <a:chOff x="85549" y="7561569"/>
              <a:chExt cx="1259416" cy="1460923"/>
            </a:xfrm>
          </p:grpSpPr>
          <p:sp>
            <p:nvSpPr>
              <p:cNvPr id="116" name="Hexagon 115">
                <a:extLst>
                  <a:ext uri="{FF2B5EF4-FFF2-40B4-BE49-F238E27FC236}">
                    <a16:creationId xmlns:a16="http://schemas.microsoft.com/office/drawing/2014/main" id="{77C7AF92-2BB2-F473-5D08-C1225D4EDFF0}"/>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17" name="Freeform: Shape 180">
                <a:extLst>
                  <a:ext uri="{FF2B5EF4-FFF2-40B4-BE49-F238E27FC236}">
                    <a16:creationId xmlns:a16="http://schemas.microsoft.com/office/drawing/2014/main" id="{8111E355-5194-6353-D5BC-1A8534D443A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18" name="TextBox 117">
                <a:extLst>
                  <a:ext uri="{FF2B5EF4-FFF2-40B4-BE49-F238E27FC236}">
                    <a16:creationId xmlns:a16="http://schemas.microsoft.com/office/drawing/2014/main" id="{E03B641A-3F74-F750-BBAE-5D7D36F7331A}"/>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grpSp>
        <p:nvGrpSpPr>
          <p:cNvPr id="119" name="Group 118">
            <a:extLst>
              <a:ext uri="{FF2B5EF4-FFF2-40B4-BE49-F238E27FC236}">
                <a16:creationId xmlns:a16="http://schemas.microsoft.com/office/drawing/2014/main" id="{BEDA7A7E-B1AD-0EFF-423D-0DF37917DB1D}"/>
              </a:ext>
            </a:extLst>
          </p:cNvPr>
          <p:cNvGrpSpPr/>
          <p:nvPr/>
        </p:nvGrpSpPr>
        <p:grpSpPr>
          <a:xfrm>
            <a:off x="9836889" y="8154698"/>
            <a:ext cx="619548" cy="721996"/>
            <a:chOff x="3359231" y="8235479"/>
            <a:chExt cx="1000977" cy="1166497"/>
          </a:xfrm>
        </p:grpSpPr>
        <p:sp>
          <p:nvSpPr>
            <p:cNvPr id="120" name="Hexagon 119">
              <a:extLst>
                <a:ext uri="{FF2B5EF4-FFF2-40B4-BE49-F238E27FC236}">
                  <a16:creationId xmlns:a16="http://schemas.microsoft.com/office/drawing/2014/main" id="{7C0B448C-9130-6C26-F34F-998A4CC71E9C}"/>
                </a:ext>
              </a:extLst>
            </p:cNvPr>
            <p:cNvSpPr/>
            <p:nvPr/>
          </p:nvSpPr>
          <p:spPr>
            <a:xfrm rot="5400000">
              <a:off x="3284860" y="8326627"/>
              <a:ext cx="1155004" cy="99569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22" name="Group 121">
              <a:extLst>
                <a:ext uri="{FF2B5EF4-FFF2-40B4-BE49-F238E27FC236}">
                  <a16:creationId xmlns:a16="http://schemas.microsoft.com/office/drawing/2014/main" id="{CC1ABA78-8FCC-D846-5BF2-E5820D54915E}"/>
                </a:ext>
              </a:extLst>
            </p:cNvPr>
            <p:cNvGrpSpPr/>
            <p:nvPr/>
          </p:nvGrpSpPr>
          <p:grpSpPr>
            <a:xfrm>
              <a:off x="3359231" y="8235479"/>
              <a:ext cx="995694" cy="1155003"/>
              <a:chOff x="85549" y="7561569"/>
              <a:chExt cx="1259416" cy="1460923"/>
            </a:xfrm>
          </p:grpSpPr>
          <p:sp>
            <p:nvSpPr>
              <p:cNvPr id="124" name="Hexagon 123">
                <a:extLst>
                  <a:ext uri="{FF2B5EF4-FFF2-40B4-BE49-F238E27FC236}">
                    <a16:creationId xmlns:a16="http://schemas.microsoft.com/office/drawing/2014/main" id="{A5E27313-7E13-6A6E-173F-18808D43A16F}"/>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25" name="Freeform: Shape 180">
                <a:extLst>
                  <a:ext uri="{FF2B5EF4-FFF2-40B4-BE49-F238E27FC236}">
                    <a16:creationId xmlns:a16="http://schemas.microsoft.com/office/drawing/2014/main" id="{A88E22B5-436C-EA7A-6BE4-A3472F8900F0}"/>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26" name="TextBox 125">
                <a:extLst>
                  <a:ext uri="{FF2B5EF4-FFF2-40B4-BE49-F238E27FC236}">
                    <a16:creationId xmlns:a16="http://schemas.microsoft.com/office/drawing/2014/main" id="{DEA98E14-2739-9A54-4426-90469140E9B5}"/>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sp>
        <p:nvSpPr>
          <p:cNvPr id="127" name="TextBox 126">
            <a:extLst>
              <a:ext uri="{FF2B5EF4-FFF2-40B4-BE49-F238E27FC236}">
                <a16:creationId xmlns:a16="http://schemas.microsoft.com/office/drawing/2014/main" id="{EAEF97E5-B764-DB39-DA18-23C9D7712350}"/>
              </a:ext>
            </a:extLst>
          </p:cNvPr>
          <p:cNvSpPr txBox="1"/>
          <p:nvPr/>
        </p:nvSpPr>
        <p:spPr>
          <a:xfrm>
            <a:off x="10486780" y="8412753"/>
            <a:ext cx="918607" cy="284052"/>
          </a:xfrm>
          <a:prstGeom prst="rect">
            <a:avLst/>
          </a:prstGeom>
          <a:noFill/>
        </p:spPr>
        <p:txBody>
          <a:bodyPr wrap="square">
            <a:spAutoFit/>
          </a:bodyPr>
          <a:lstStyle/>
          <a:p>
            <a:pPr>
              <a:lnSpc>
                <a:spcPct val="89000"/>
              </a:lnSpc>
            </a:pPr>
            <a:r>
              <a:rPr lang="en-US" sz="700" dirty="0"/>
              <a:t>Victoria dies </a:t>
            </a:r>
            <a:br>
              <a:rPr lang="en-US" sz="700" dirty="0"/>
            </a:br>
            <a:r>
              <a:rPr lang="en-US" sz="700" dirty="0"/>
              <a:t>1901</a:t>
            </a:r>
            <a:endParaRPr lang="en-GB" sz="700" dirty="0"/>
          </a:p>
        </p:txBody>
      </p:sp>
      <p:pic>
        <p:nvPicPr>
          <p:cNvPr id="4" name="Picture 3" descr="Shape&#10;&#10;Description automatically generated with low confidence">
            <a:extLst>
              <a:ext uri="{FF2B5EF4-FFF2-40B4-BE49-F238E27FC236}">
                <a16:creationId xmlns:a16="http://schemas.microsoft.com/office/drawing/2014/main" id="{731EA1EC-B5CB-9822-4C63-C4BDB72F30B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542" y="7884774"/>
            <a:ext cx="680809" cy="680809"/>
          </a:xfrm>
          <a:prstGeom prst="rect">
            <a:avLst/>
          </a:prstGeom>
        </p:spPr>
      </p:pic>
      <p:grpSp>
        <p:nvGrpSpPr>
          <p:cNvPr id="121" name="Group 120">
            <a:extLst>
              <a:ext uri="{FF2B5EF4-FFF2-40B4-BE49-F238E27FC236}">
                <a16:creationId xmlns:a16="http://schemas.microsoft.com/office/drawing/2014/main" id="{284C1B63-10D1-EA8C-BCF4-D34EA07B78C0}"/>
              </a:ext>
            </a:extLst>
          </p:cNvPr>
          <p:cNvGrpSpPr/>
          <p:nvPr/>
        </p:nvGrpSpPr>
        <p:grpSpPr>
          <a:xfrm>
            <a:off x="5855565" y="8447938"/>
            <a:ext cx="619548" cy="721996"/>
            <a:chOff x="3359231" y="8235479"/>
            <a:chExt cx="1000977" cy="1166497"/>
          </a:xfrm>
        </p:grpSpPr>
        <p:sp>
          <p:nvSpPr>
            <p:cNvPr id="123" name="Hexagon 122">
              <a:extLst>
                <a:ext uri="{FF2B5EF4-FFF2-40B4-BE49-F238E27FC236}">
                  <a16:creationId xmlns:a16="http://schemas.microsoft.com/office/drawing/2014/main" id="{F14A4C4B-560C-6824-D7A2-B3698996B933}"/>
                </a:ext>
              </a:extLst>
            </p:cNvPr>
            <p:cNvSpPr/>
            <p:nvPr/>
          </p:nvSpPr>
          <p:spPr>
            <a:xfrm rot="5400000">
              <a:off x="3284860" y="8326627"/>
              <a:ext cx="1155004" cy="99569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28" name="Group 127">
              <a:extLst>
                <a:ext uri="{FF2B5EF4-FFF2-40B4-BE49-F238E27FC236}">
                  <a16:creationId xmlns:a16="http://schemas.microsoft.com/office/drawing/2014/main" id="{2E5C5362-DABC-A022-FBC6-E9D0E934364D}"/>
                </a:ext>
              </a:extLst>
            </p:cNvPr>
            <p:cNvGrpSpPr/>
            <p:nvPr/>
          </p:nvGrpSpPr>
          <p:grpSpPr>
            <a:xfrm>
              <a:off x="3359231" y="8235479"/>
              <a:ext cx="995694" cy="1155003"/>
              <a:chOff x="85549" y="7561569"/>
              <a:chExt cx="1259416" cy="1460923"/>
            </a:xfrm>
          </p:grpSpPr>
          <p:sp>
            <p:nvSpPr>
              <p:cNvPr id="129" name="Hexagon 128">
                <a:extLst>
                  <a:ext uri="{FF2B5EF4-FFF2-40B4-BE49-F238E27FC236}">
                    <a16:creationId xmlns:a16="http://schemas.microsoft.com/office/drawing/2014/main" id="{EEE23D93-CE8E-19F4-C7A0-CC231CAC2A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30" name="Freeform: Shape 180">
                <a:extLst>
                  <a:ext uri="{FF2B5EF4-FFF2-40B4-BE49-F238E27FC236}">
                    <a16:creationId xmlns:a16="http://schemas.microsoft.com/office/drawing/2014/main" id="{15139270-1307-794C-B74A-9D19921F9621}"/>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31" name="TextBox 130">
                <a:extLst>
                  <a:ext uri="{FF2B5EF4-FFF2-40B4-BE49-F238E27FC236}">
                    <a16:creationId xmlns:a16="http://schemas.microsoft.com/office/drawing/2014/main" id="{44257A2B-D0CD-0365-FB88-E54055120041}"/>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grpSp>
        <p:nvGrpSpPr>
          <p:cNvPr id="12" name="Group 11">
            <a:extLst>
              <a:ext uri="{FF2B5EF4-FFF2-40B4-BE49-F238E27FC236}">
                <a16:creationId xmlns:a16="http://schemas.microsoft.com/office/drawing/2014/main" id="{8CA8A996-A823-E251-98E2-9B97AB34043F}"/>
              </a:ext>
            </a:extLst>
          </p:cNvPr>
          <p:cNvGrpSpPr/>
          <p:nvPr/>
        </p:nvGrpSpPr>
        <p:grpSpPr>
          <a:xfrm>
            <a:off x="5920000" y="8560120"/>
            <a:ext cx="481395" cy="481395"/>
            <a:chOff x="-5118838" y="-193550"/>
            <a:chExt cx="9601200" cy="9601200"/>
          </a:xfrm>
        </p:grpSpPr>
        <p:pic>
          <p:nvPicPr>
            <p:cNvPr id="10" name="Picture 9" descr="Shape&#10;&#10;Description automatically generated with low confidence">
              <a:extLst>
                <a:ext uri="{FF2B5EF4-FFF2-40B4-BE49-F238E27FC236}">
                  <a16:creationId xmlns:a16="http://schemas.microsoft.com/office/drawing/2014/main" id="{C0726827-80B7-71AA-49B4-C4B7454B231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118838" y="-193550"/>
              <a:ext cx="9601200" cy="9601200"/>
            </a:xfrm>
            <a:prstGeom prst="rect">
              <a:avLst/>
            </a:prstGeom>
          </p:spPr>
        </p:pic>
        <p:sp>
          <p:nvSpPr>
            <p:cNvPr id="11" name="Rectangle 10">
              <a:extLst>
                <a:ext uri="{FF2B5EF4-FFF2-40B4-BE49-F238E27FC236}">
                  <a16:creationId xmlns:a16="http://schemas.microsoft.com/office/drawing/2014/main" id="{CE5F5B4A-E7D0-D20E-06FB-CB4943F7B9AB}"/>
                </a:ext>
              </a:extLst>
            </p:cNvPr>
            <p:cNvSpPr/>
            <p:nvPr/>
          </p:nvSpPr>
          <p:spPr>
            <a:xfrm>
              <a:off x="-2241696" y="3018696"/>
              <a:ext cx="1260927" cy="200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697392EE-1729-EF00-37AD-5A4512F7752F}"/>
                </a:ext>
              </a:extLst>
            </p:cNvPr>
            <p:cNvSpPr/>
            <p:nvPr/>
          </p:nvSpPr>
          <p:spPr>
            <a:xfrm>
              <a:off x="348329" y="3024440"/>
              <a:ext cx="1260927" cy="200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a:extLst>
              <a:ext uri="{FF2B5EF4-FFF2-40B4-BE49-F238E27FC236}">
                <a16:creationId xmlns:a16="http://schemas.microsoft.com/office/drawing/2014/main" id="{84EDFEFB-3E6C-BCA9-9671-96F8630C2EB9}"/>
              </a:ext>
            </a:extLst>
          </p:cNvPr>
          <p:cNvGrpSpPr/>
          <p:nvPr/>
        </p:nvGrpSpPr>
        <p:grpSpPr>
          <a:xfrm>
            <a:off x="9913682" y="8256339"/>
            <a:ext cx="481395" cy="481395"/>
            <a:chOff x="-5118838" y="-193550"/>
            <a:chExt cx="9601200" cy="9601200"/>
          </a:xfrm>
        </p:grpSpPr>
        <p:pic>
          <p:nvPicPr>
            <p:cNvPr id="135" name="Picture 134" descr="Shape&#10;&#10;Description automatically generated with low confidence">
              <a:extLst>
                <a:ext uri="{FF2B5EF4-FFF2-40B4-BE49-F238E27FC236}">
                  <a16:creationId xmlns:a16="http://schemas.microsoft.com/office/drawing/2014/main" id="{4E44E1A6-F309-75E3-294B-5577F335D67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118838" y="-193550"/>
              <a:ext cx="9601200" cy="9601200"/>
            </a:xfrm>
            <a:prstGeom prst="rect">
              <a:avLst/>
            </a:prstGeom>
          </p:spPr>
        </p:pic>
        <p:sp>
          <p:nvSpPr>
            <p:cNvPr id="136" name="Rectangle 135">
              <a:extLst>
                <a:ext uri="{FF2B5EF4-FFF2-40B4-BE49-F238E27FC236}">
                  <a16:creationId xmlns:a16="http://schemas.microsoft.com/office/drawing/2014/main" id="{D564B1AA-71EE-24DC-49A8-9733A1DFCF58}"/>
                </a:ext>
              </a:extLst>
            </p:cNvPr>
            <p:cNvSpPr/>
            <p:nvPr/>
          </p:nvSpPr>
          <p:spPr>
            <a:xfrm>
              <a:off x="-2241696" y="3018696"/>
              <a:ext cx="1260927" cy="200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FF4DE1B0-66B3-8BF2-BB10-52AFFF0D6A4F}"/>
                </a:ext>
              </a:extLst>
            </p:cNvPr>
            <p:cNvSpPr/>
            <p:nvPr/>
          </p:nvSpPr>
          <p:spPr>
            <a:xfrm>
              <a:off x="348329" y="3024440"/>
              <a:ext cx="1260927" cy="200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1" name="TextBox 100">
            <a:extLst>
              <a:ext uri="{FF2B5EF4-FFF2-40B4-BE49-F238E27FC236}">
                <a16:creationId xmlns:a16="http://schemas.microsoft.com/office/drawing/2014/main" id="{680B481B-68C8-FB96-3C67-A3B2834FF520}"/>
              </a:ext>
            </a:extLst>
          </p:cNvPr>
          <p:cNvSpPr txBox="1"/>
          <p:nvPr/>
        </p:nvSpPr>
        <p:spPr>
          <a:xfrm>
            <a:off x="6487470" y="8658791"/>
            <a:ext cx="918607" cy="284052"/>
          </a:xfrm>
          <a:prstGeom prst="rect">
            <a:avLst/>
          </a:prstGeom>
          <a:noFill/>
        </p:spPr>
        <p:txBody>
          <a:bodyPr wrap="square">
            <a:spAutoFit/>
          </a:bodyPr>
          <a:lstStyle/>
          <a:p>
            <a:pPr>
              <a:lnSpc>
                <a:spcPct val="89000"/>
              </a:lnSpc>
            </a:pPr>
            <a:r>
              <a:rPr lang="en-US" sz="700" dirty="0">
                <a:solidFill>
                  <a:schemeClr val="tx1"/>
                </a:solidFill>
              </a:rPr>
              <a:t>Prince Albert dies 1861</a:t>
            </a:r>
            <a:endParaRPr lang="en-GB" sz="700" dirty="0"/>
          </a:p>
        </p:txBody>
      </p:sp>
      <p:sp>
        <p:nvSpPr>
          <p:cNvPr id="138" name="TextBox 137">
            <a:extLst>
              <a:ext uri="{FF2B5EF4-FFF2-40B4-BE49-F238E27FC236}">
                <a16:creationId xmlns:a16="http://schemas.microsoft.com/office/drawing/2014/main" id="{5FA8941B-23B3-D1F4-DA83-1DC499B4B827}"/>
              </a:ext>
            </a:extLst>
          </p:cNvPr>
          <p:cNvSpPr txBox="1"/>
          <p:nvPr/>
        </p:nvSpPr>
        <p:spPr>
          <a:xfrm>
            <a:off x="800619" y="8278376"/>
            <a:ext cx="918607" cy="284052"/>
          </a:xfrm>
          <a:prstGeom prst="rect">
            <a:avLst/>
          </a:prstGeom>
          <a:noFill/>
        </p:spPr>
        <p:txBody>
          <a:bodyPr wrap="square">
            <a:spAutoFit/>
          </a:bodyPr>
          <a:lstStyle/>
          <a:p>
            <a:pPr>
              <a:lnSpc>
                <a:spcPct val="89000"/>
              </a:lnSpc>
            </a:pPr>
            <a:r>
              <a:rPr lang="en-US" sz="700" dirty="0">
                <a:solidFill>
                  <a:schemeClr val="tx1"/>
                </a:solidFill>
              </a:rPr>
              <a:t>Victoria becomes Queen 1837</a:t>
            </a:r>
            <a:endParaRPr lang="en-GB" sz="700" dirty="0"/>
          </a:p>
        </p:txBody>
      </p:sp>
      <p:sp>
        <p:nvSpPr>
          <p:cNvPr id="139" name="TextBox 138">
            <a:extLst>
              <a:ext uri="{FF2B5EF4-FFF2-40B4-BE49-F238E27FC236}">
                <a16:creationId xmlns:a16="http://schemas.microsoft.com/office/drawing/2014/main" id="{7850F659-91A2-EA79-31FD-44AF7519FD35}"/>
              </a:ext>
            </a:extLst>
          </p:cNvPr>
          <p:cNvSpPr txBox="1"/>
          <p:nvPr/>
        </p:nvSpPr>
        <p:spPr>
          <a:xfrm>
            <a:off x="647923" y="7900031"/>
            <a:ext cx="918607" cy="284052"/>
          </a:xfrm>
          <a:prstGeom prst="rect">
            <a:avLst/>
          </a:prstGeom>
          <a:noFill/>
        </p:spPr>
        <p:txBody>
          <a:bodyPr wrap="square">
            <a:spAutoFit/>
          </a:bodyPr>
          <a:lstStyle/>
          <a:p>
            <a:pPr>
              <a:lnSpc>
                <a:spcPct val="89000"/>
              </a:lnSpc>
            </a:pPr>
            <a:r>
              <a:rPr lang="en-US" sz="700" dirty="0">
                <a:solidFill>
                  <a:schemeClr val="tx1"/>
                </a:solidFill>
              </a:rPr>
              <a:t>Victoria born </a:t>
            </a:r>
            <a:br>
              <a:rPr lang="en-US" sz="700" dirty="0">
                <a:solidFill>
                  <a:schemeClr val="tx1"/>
                </a:solidFill>
              </a:rPr>
            </a:br>
            <a:r>
              <a:rPr lang="en-US" sz="700" dirty="0">
                <a:solidFill>
                  <a:schemeClr val="tx1"/>
                </a:solidFill>
              </a:rPr>
              <a:t>1819</a:t>
            </a:r>
            <a:endParaRPr lang="en-GB" sz="700" dirty="0"/>
          </a:p>
        </p:txBody>
      </p:sp>
      <p:grpSp>
        <p:nvGrpSpPr>
          <p:cNvPr id="142" name="Group 141">
            <a:extLst>
              <a:ext uri="{FF2B5EF4-FFF2-40B4-BE49-F238E27FC236}">
                <a16:creationId xmlns:a16="http://schemas.microsoft.com/office/drawing/2014/main" id="{B60AD003-CBB6-75DE-8EB5-C4B7450AD9F5}"/>
              </a:ext>
            </a:extLst>
          </p:cNvPr>
          <p:cNvGrpSpPr/>
          <p:nvPr/>
        </p:nvGrpSpPr>
        <p:grpSpPr>
          <a:xfrm>
            <a:off x="2105065" y="8426145"/>
            <a:ext cx="643874" cy="746894"/>
            <a:chOff x="1571549" y="2979857"/>
            <a:chExt cx="832059" cy="965189"/>
          </a:xfrm>
        </p:grpSpPr>
        <p:sp>
          <p:nvSpPr>
            <p:cNvPr id="144" name="Hexagon 143">
              <a:extLst>
                <a:ext uri="{FF2B5EF4-FFF2-40B4-BE49-F238E27FC236}">
                  <a16:creationId xmlns:a16="http://schemas.microsoft.com/office/drawing/2014/main" id="{07E48D11-6F5E-98CD-ABE2-E403ADD181C2}"/>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p>
          </p:txBody>
        </p:sp>
        <p:sp>
          <p:nvSpPr>
            <p:cNvPr id="145" name="Freeform: Shape 144">
              <a:extLst>
                <a:ext uri="{FF2B5EF4-FFF2-40B4-BE49-F238E27FC236}">
                  <a16:creationId xmlns:a16="http://schemas.microsoft.com/office/drawing/2014/main" id="{4AC117FE-8848-6A11-2BCF-F4BA3A760593}"/>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400"/>
            </a:p>
          </p:txBody>
        </p:sp>
      </p:grpSp>
      <p:pic>
        <p:nvPicPr>
          <p:cNvPr id="15" name="Picture 14" descr="Shape&#10;&#10;Description automatically generated with low confidence">
            <a:extLst>
              <a:ext uri="{FF2B5EF4-FFF2-40B4-BE49-F238E27FC236}">
                <a16:creationId xmlns:a16="http://schemas.microsoft.com/office/drawing/2014/main" id="{4E81273B-DC05-9796-B9CD-BB960ABB854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113254" y="8478991"/>
            <a:ext cx="622408" cy="622408"/>
          </a:xfrm>
          <a:prstGeom prst="rect">
            <a:avLst/>
          </a:prstGeom>
        </p:spPr>
      </p:pic>
      <p:sp>
        <p:nvSpPr>
          <p:cNvPr id="157" name="TextBox 156">
            <a:extLst>
              <a:ext uri="{FF2B5EF4-FFF2-40B4-BE49-F238E27FC236}">
                <a16:creationId xmlns:a16="http://schemas.microsoft.com/office/drawing/2014/main" id="{48C3054E-0832-8A41-0E28-7B58A75D4C9D}"/>
              </a:ext>
            </a:extLst>
          </p:cNvPr>
          <p:cNvSpPr txBox="1"/>
          <p:nvPr/>
        </p:nvSpPr>
        <p:spPr>
          <a:xfrm>
            <a:off x="2748939" y="8632401"/>
            <a:ext cx="918607" cy="284052"/>
          </a:xfrm>
          <a:prstGeom prst="rect">
            <a:avLst/>
          </a:prstGeom>
          <a:noFill/>
        </p:spPr>
        <p:txBody>
          <a:bodyPr wrap="square">
            <a:spAutoFit/>
          </a:bodyPr>
          <a:lstStyle/>
          <a:p>
            <a:pPr>
              <a:lnSpc>
                <a:spcPct val="89000"/>
              </a:lnSpc>
            </a:pPr>
            <a:r>
              <a:rPr lang="en-US" sz="700" dirty="0">
                <a:solidFill>
                  <a:schemeClr val="tx1"/>
                </a:solidFill>
              </a:rPr>
              <a:t>Victoria marries Prince Albert 1840</a:t>
            </a:r>
            <a:endParaRPr lang="en-GB" sz="700" dirty="0"/>
          </a:p>
        </p:txBody>
      </p:sp>
    </p:spTree>
    <p:extLst>
      <p:ext uri="{BB962C8B-B14F-4D97-AF65-F5344CB8AC3E}">
        <p14:creationId xmlns:p14="http://schemas.microsoft.com/office/powerpoint/2010/main" val="2948117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ctangle 672">
            <a:extLst>
              <a:ext uri="{FF2B5EF4-FFF2-40B4-BE49-F238E27FC236}">
                <a16:creationId xmlns:a16="http://schemas.microsoft.com/office/drawing/2014/main" id="{E5448EC4-0D6D-4183-B318-B4315B62DFFB}"/>
              </a:ext>
            </a:extLst>
          </p:cNvPr>
          <p:cNvSpPr/>
          <p:nvPr/>
        </p:nvSpPr>
        <p:spPr>
          <a:xfrm>
            <a:off x="4343478" y="2379750"/>
            <a:ext cx="8427838" cy="20674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grpSp>
        <p:nvGrpSpPr>
          <p:cNvPr id="190" name="Group 189">
            <a:extLst>
              <a:ext uri="{FF2B5EF4-FFF2-40B4-BE49-F238E27FC236}">
                <a16:creationId xmlns:a16="http://schemas.microsoft.com/office/drawing/2014/main" id="{F3A9CDB6-0C19-4BD4-A189-242647938EF1}"/>
              </a:ext>
            </a:extLst>
          </p:cNvPr>
          <p:cNvGrpSpPr/>
          <p:nvPr/>
        </p:nvGrpSpPr>
        <p:grpSpPr>
          <a:xfrm>
            <a:off x="4363336" y="-1314"/>
            <a:ext cx="1047749" cy="1215388"/>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sp>
        <p:nvSpPr>
          <p:cNvPr id="567" name="TextBox 566">
            <a:extLst>
              <a:ext uri="{FF2B5EF4-FFF2-40B4-BE49-F238E27FC236}">
                <a16:creationId xmlns:a16="http://schemas.microsoft.com/office/drawing/2014/main" id="{49019A46-F5A5-4105-8C22-25999B51F0F4}"/>
              </a:ext>
            </a:extLst>
          </p:cNvPr>
          <p:cNvSpPr txBox="1"/>
          <p:nvPr/>
        </p:nvSpPr>
        <p:spPr>
          <a:xfrm>
            <a:off x="5458871" y="13079"/>
            <a:ext cx="7314517" cy="1089529"/>
          </a:xfrm>
          <a:prstGeom prst="rect">
            <a:avLst/>
          </a:prstGeom>
          <a:noFill/>
        </p:spPr>
        <p:txBody>
          <a:bodyPr wrap="square" rtlCol="0">
            <a:spAutoFit/>
          </a:bodyPr>
          <a:lstStyle/>
          <a:p>
            <a:pPr>
              <a:lnSpc>
                <a:spcPct val="80000"/>
              </a:lnSpc>
            </a:pPr>
            <a:r>
              <a:rPr lang="en-GB" sz="4000" b="1" dirty="0"/>
              <a:t>Why should we remember</a:t>
            </a:r>
            <a:r>
              <a:rPr lang="en-GB" sz="4000" b="1"/>
              <a:t> Mary Seacole?</a:t>
            </a:r>
            <a:endParaRPr lang="en-GB" sz="4000" dirty="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080919"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t>What were the most important events in Mary’s life?</a:t>
            </a:r>
          </a:p>
          <a:p>
            <a:pPr marL="171450" indent="-171450">
              <a:buFont typeface="Arial" panose="020B0604020202020204" pitchFamily="34" charset="0"/>
              <a:buChar char="•"/>
            </a:pPr>
            <a:r>
              <a:rPr lang="en-US" sz="1200" dirty="0"/>
              <a:t>What was Mary’s greatest achievement and how do we know? </a:t>
            </a:r>
          </a:p>
          <a:p>
            <a:pPr marL="171450" indent="-171450">
              <a:buFont typeface="Arial" panose="020B0604020202020204" pitchFamily="34" charset="0"/>
              <a:buChar char="•"/>
            </a:pPr>
            <a:r>
              <a:rPr lang="en-US" sz="1200" dirty="0"/>
              <a:t>How did life change for Mary after the Crimean war?</a:t>
            </a:r>
          </a:p>
          <a:p>
            <a:pPr marL="171450" indent="-171450">
              <a:buFont typeface="Arial" panose="020B0604020202020204" pitchFamily="34" charset="0"/>
              <a:buChar char="•"/>
            </a:pPr>
            <a:r>
              <a:rPr lang="en-US" sz="1200" dirty="0"/>
              <a:t>What makes Mary Seacole a </a:t>
            </a:r>
            <a:r>
              <a:rPr lang="en-US" sz="1200"/>
              <a:t>significant individual?</a:t>
            </a:r>
            <a:endParaRPr lang="en-US" sz="1200" dirty="0"/>
          </a:p>
          <a:p>
            <a:pPr marL="171450" indent="-171450">
              <a:buFont typeface="Arial" panose="020B0604020202020204" pitchFamily="34" charset="0"/>
              <a:buChar char="•"/>
            </a:pPr>
            <a:r>
              <a:rPr lang="en-US" sz="1200" dirty="0"/>
              <a:t>Why do we remember Mary now?</a:t>
            </a:r>
          </a:p>
        </p:txBody>
      </p:sp>
      <p:sp>
        <p:nvSpPr>
          <p:cNvPr id="647" name="TextBox 646">
            <a:extLst>
              <a:ext uri="{FF2B5EF4-FFF2-40B4-BE49-F238E27FC236}">
                <a16:creationId xmlns:a16="http://schemas.microsoft.com/office/drawing/2014/main" id="{3567FFCB-F7AD-495C-BDA2-C4A109E4A211}"/>
              </a:ext>
            </a:extLst>
          </p:cNvPr>
          <p:cNvSpPr txBox="1"/>
          <p:nvPr/>
        </p:nvSpPr>
        <p:spPr>
          <a:xfrm>
            <a:off x="4500746" y="2623441"/>
            <a:ext cx="8245700" cy="1754326"/>
          </a:xfrm>
          <a:prstGeom prst="rect">
            <a:avLst/>
          </a:prstGeom>
          <a:noFill/>
        </p:spPr>
        <p:txBody>
          <a:bodyPr wrap="square" rtlCol="0">
            <a:spAutoFit/>
          </a:bodyPr>
          <a:lstStyle/>
          <a:p>
            <a:pPr marL="171450" indent="-171450">
              <a:buFont typeface="Arial" panose="020B0604020202020204" pitchFamily="34" charset="0"/>
              <a:buChar char="•"/>
            </a:pPr>
            <a:r>
              <a:rPr lang="en-US" sz="1200" dirty="0"/>
              <a:t>A simple outline of Mary Seacole including the key events outlined on the topic timeline below (compare/contrast to Victoria).</a:t>
            </a:r>
          </a:p>
          <a:p>
            <a:pPr marL="171450" indent="-171450">
              <a:buFont typeface="Arial" panose="020B0604020202020204" pitchFamily="34" charset="0"/>
              <a:buChar char="•"/>
            </a:pPr>
            <a:r>
              <a:rPr lang="en-US" sz="1200" dirty="0"/>
              <a:t>Mary was not just kind and caring, she was determined, paying her own passage to Crimea (even after being rejected as a nurse), and she was also brave (visiting soldiers on the battlefield). Her hotel helped a great many soldiers as did her methods.</a:t>
            </a:r>
          </a:p>
          <a:p>
            <a:pPr marL="171450" indent="-171450">
              <a:buFont typeface="Arial" panose="020B0604020202020204" pitchFamily="34" charset="0"/>
              <a:buChar char="•"/>
            </a:pPr>
            <a:r>
              <a:rPr lang="en-US" sz="1200" dirty="0"/>
              <a:t>We get information about Mary from sources such as written accounts (including her own book), pictures/photos and artefacts.</a:t>
            </a:r>
          </a:p>
          <a:p>
            <a:pPr marL="171450" indent="-171450">
              <a:buFont typeface="Arial" panose="020B0604020202020204" pitchFamily="34" charset="0"/>
              <a:buChar char="•"/>
            </a:pPr>
            <a:r>
              <a:rPr lang="en-US" sz="1200" dirty="0"/>
              <a:t>Mary fell on hard times when she came back to England, people stepped in to help her. They created a fund to give her money.</a:t>
            </a:r>
          </a:p>
          <a:p>
            <a:pPr marL="171450" indent="-171450">
              <a:buFont typeface="Arial" panose="020B0604020202020204" pitchFamily="34" charset="0"/>
              <a:buChar char="•"/>
            </a:pPr>
            <a:r>
              <a:rPr lang="en-US" sz="1200" dirty="0"/>
              <a:t>Mary wasn’t the only nurse, but her history was nearly forgotten unlike her peers Florence Nightingale and Edith Cavell.</a:t>
            </a:r>
          </a:p>
          <a:p>
            <a:pPr marL="171450" indent="-171450">
              <a:buFont typeface="Arial" panose="020B0604020202020204" pitchFamily="34" charset="0"/>
              <a:buChar char="•"/>
            </a:pPr>
            <a:r>
              <a:rPr lang="en-US" sz="1200" dirty="0"/>
              <a:t>Mary helped people in lots of different ways. Nurses continue to do that to this day.</a:t>
            </a:r>
            <a:br>
              <a:rPr lang="en-US" sz="1200" dirty="0"/>
            </a:br>
            <a:r>
              <a:rPr lang="en-US" sz="1200" dirty="0"/>
              <a:t>Nearly 70 years after her death the NHS started, and health care became more accessible.</a:t>
            </a:r>
          </a:p>
          <a:p>
            <a:pPr marL="171450" indent="-171450">
              <a:buFont typeface="Arial" panose="020B0604020202020204" pitchFamily="34" charset="0"/>
              <a:buChar char="•"/>
            </a:pPr>
            <a:r>
              <a:rPr lang="en-US" sz="1200" dirty="0"/>
              <a:t>Mary has a memorial statue outside St Thomas Hospital in London</a:t>
            </a:r>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707886"/>
          </a:xfrm>
          <a:prstGeom prst="rect">
            <a:avLst/>
          </a:prstGeom>
          <a:noFill/>
        </p:spPr>
        <p:txBody>
          <a:bodyPr wrap="square" rtlCol="0">
            <a:spAutoFit/>
          </a:bodyPr>
          <a:lstStyle/>
          <a:p>
            <a:r>
              <a:rPr lang="en-GB" sz="1600" b="1" dirty="0"/>
              <a:t>Key vocabulary: </a:t>
            </a:r>
          </a:p>
          <a:p>
            <a:r>
              <a:rPr lang="en-GB" sz="1200" dirty="0">
                <a:latin typeface="Calibri" panose="020F0502020204030204" pitchFamily="34" charset="0"/>
                <a:ea typeface="Calibri" panose="020F0502020204030204" pitchFamily="34" charset="0"/>
                <a:cs typeface="Times New Roman" panose="02020603050405020304" pitchFamily="18" charset="0"/>
              </a:rPr>
              <a:t>Significant, nursing, nurse, Crimea, war, soldier, battlefield, casualty, NHS, prejudice, charity, memorial, </a:t>
            </a:r>
            <a:endParaRPr lang="en-GB" sz="1200" dirty="0">
              <a:highlight>
                <a:srgbClr val="FFFF00"/>
              </a:highlight>
            </a:endParaRPr>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244140"/>
          </a:xfrm>
          <a:prstGeom prst="rect">
            <a:avLst/>
          </a:prstGeom>
          <a:noFill/>
        </p:spPr>
        <p:txBody>
          <a:bodyPr wrap="square" rtlCol="0">
            <a:spAutoFit/>
          </a:bodyPr>
          <a:lstStyle/>
          <a:p>
            <a:endParaRPr lang="en-GB" sz="1600" b="1" dirty="0"/>
          </a:p>
          <a:p>
            <a:pPr marL="171450" indent="-171450">
              <a:lnSpc>
                <a:spcPct val="150000"/>
              </a:lnSpc>
              <a:buFont typeface="Arial" panose="020B0604020202020204" pitchFamily="34" charset="0"/>
              <a:buChar char="•"/>
            </a:pPr>
            <a:r>
              <a:rPr lang="en-US" sz="1400" dirty="0"/>
              <a:t> </a:t>
            </a:r>
          </a:p>
          <a:p>
            <a:pPr marL="171450" indent="-171450">
              <a:lnSpc>
                <a:spcPct val="150000"/>
              </a:lnSpc>
              <a:buFont typeface="Arial" panose="020B0604020202020204" pitchFamily="34" charset="0"/>
              <a:buChar char="•"/>
            </a:pPr>
            <a:r>
              <a:rPr lang="en-US" sz="1400" dirty="0"/>
              <a:t>The Crimean War</a:t>
            </a:r>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r>
              <a:rPr lang="en-US" sz="1400" dirty="0"/>
              <a:t>How nursing/healthcare has changed </a:t>
            </a:r>
          </a:p>
          <a:p>
            <a:pPr marL="171450" indent="-171450">
              <a:lnSpc>
                <a:spcPct val="150000"/>
              </a:lnSpc>
              <a:buFont typeface="Arial" panose="020B0604020202020204" pitchFamily="34" charset="0"/>
              <a:buChar char="•"/>
            </a:pPr>
            <a:endParaRPr lang="en-US" sz="1400" dirty="0"/>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4584508"/>
            <a:ext cx="6735195" cy="2647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08" name="Hexagon 207">
            <a:extLst>
              <a:ext uri="{FF2B5EF4-FFF2-40B4-BE49-F238E27FC236}">
                <a16:creationId xmlns:a16="http://schemas.microsoft.com/office/drawing/2014/main" id="{6D77DC18-E8A6-4BF8-A7ED-BE854AB71E04}"/>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6" y="1609956"/>
            <a:ext cx="8245700" cy="646331"/>
          </a:xfrm>
          <a:prstGeom prst="rect">
            <a:avLst/>
          </a:prstGeom>
          <a:noFill/>
        </p:spPr>
        <p:txBody>
          <a:bodyPr wrap="square" rtlCol="0">
            <a:spAutoFit/>
          </a:bodyPr>
          <a:lstStyle/>
          <a:p>
            <a:r>
              <a:rPr lang="en-US" sz="1200"/>
              <a:t>Children have learnt about the Victorian period through the lens of Queen Victoria. Children have talked about the lives of the people around them and their roles in society. They know some similarities and differences between things in the past and now. Children have looked at their life in living memories including looking at toys and how they have changed.  </a:t>
            </a:r>
            <a:endParaRPr lang="en-GB" sz="1200"/>
          </a:p>
        </p:txBody>
      </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this unit:</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299218" y="4558706"/>
            <a:ext cx="3308619" cy="338554"/>
          </a:xfrm>
          <a:prstGeom prst="rect">
            <a:avLst/>
          </a:prstGeom>
          <a:noFill/>
        </p:spPr>
        <p:txBody>
          <a:bodyPr wrap="square">
            <a:spAutoFit/>
          </a:bodyPr>
          <a:lstStyle/>
          <a:p>
            <a:r>
              <a:rPr lang="en-GB" sz="1600" b="1" dirty="0"/>
              <a:t>Sources (including visits):</a:t>
            </a:r>
          </a:p>
        </p:txBody>
      </p:sp>
      <p:sp>
        <p:nvSpPr>
          <p:cNvPr id="255" name="TextBox 254">
            <a:extLst>
              <a:ext uri="{FF2B5EF4-FFF2-40B4-BE49-F238E27FC236}">
                <a16:creationId xmlns:a16="http://schemas.microsoft.com/office/drawing/2014/main" id="{2F1503EF-6897-46D4-BF9D-D8FCB2041615}"/>
              </a:ext>
            </a:extLst>
          </p:cNvPr>
          <p:cNvSpPr txBox="1"/>
          <p:nvPr/>
        </p:nvSpPr>
        <p:spPr>
          <a:xfrm>
            <a:off x="0" y="7248155"/>
            <a:ext cx="6475862" cy="338554"/>
          </a:xfrm>
          <a:prstGeom prst="rect">
            <a:avLst/>
          </a:prstGeom>
          <a:noFill/>
        </p:spPr>
        <p:txBody>
          <a:bodyPr wrap="square">
            <a:spAutoFit/>
          </a:bodyPr>
          <a:lstStyle/>
          <a:p>
            <a:r>
              <a:rPr lang="en-GB" sz="1600" b="1"/>
              <a:t>Topic Timeline:</a:t>
            </a:r>
          </a:p>
        </p:txBody>
      </p:sp>
      <p:sp>
        <p:nvSpPr>
          <p:cNvPr id="104" name="TextBox 103">
            <a:extLst>
              <a:ext uri="{FF2B5EF4-FFF2-40B4-BE49-F238E27FC236}">
                <a16:creationId xmlns:a16="http://schemas.microsoft.com/office/drawing/2014/main" id="{172BE77A-B297-4C94-BE27-427D22644ADE}"/>
              </a:ext>
            </a:extLst>
          </p:cNvPr>
          <p:cNvSpPr txBox="1"/>
          <p:nvPr/>
        </p:nvSpPr>
        <p:spPr>
          <a:xfrm>
            <a:off x="4380696" y="4834928"/>
            <a:ext cx="4911052" cy="1938992"/>
          </a:xfrm>
          <a:prstGeom prst="rect">
            <a:avLst/>
          </a:prstGeom>
          <a:noFill/>
        </p:spPr>
        <p:txBody>
          <a:bodyPr wrap="square" rtlCol="0">
            <a:spAutoFit/>
          </a:bodyPr>
          <a:lstStyle/>
          <a:p>
            <a:r>
              <a:rPr lang="en-US" sz="1200" dirty="0">
                <a:hlinkClick r:id="rId10"/>
              </a:rPr>
              <a:t>https://www.maryseacoletrust.org.uk/learn-about-mary/</a:t>
            </a:r>
            <a:r>
              <a:rPr lang="en-US" sz="1200" dirty="0"/>
              <a:t> </a:t>
            </a:r>
          </a:p>
          <a:p>
            <a:r>
              <a:rPr lang="en-US" sz="1200" dirty="0">
                <a:hlinkClick r:id="rId11"/>
              </a:rPr>
              <a:t>https://www.museumoflondon.org.uk/schools/learning-resources/mary-seacole</a:t>
            </a:r>
            <a:r>
              <a:rPr lang="en-US" sz="1200" dirty="0"/>
              <a:t> </a:t>
            </a:r>
          </a:p>
          <a:p>
            <a:r>
              <a:rPr lang="en-GB" sz="1200" dirty="0">
                <a:hlinkClick r:id="rId12"/>
              </a:rPr>
              <a:t>https://classroom.thenational.academy/lessons/lets-meet-mary-seacole-c8w3cc</a:t>
            </a:r>
            <a:r>
              <a:rPr lang="en-GB" sz="1200" dirty="0"/>
              <a:t> </a:t>
            </a:r>
          </a:p>
          <a:p>
            <a:r>
              <a:rPr lang="en-US" sz="1200" dirty="0"/>
              <a:t>Brave Nurses by Charlotte Guillain</a:t>
            </a:r>
          </a:p>
          <a:p>
            <a:r>
              <a:rPr lang="en-US" sz="1200" dirty="0"/>
              <a:t>Mary Seacole, Florence Nightingale and Edith Cavell (Comparing People</a:t>
            </a:r>
          </a:p>
          <a:p>
            <a:r>
              <a:rPr lang="en-US" sz="1200" dirty="0"/>
              <a:t>from the Past) by Nick Hunter</a:t>
            </a:r>
          </a:p>
          <a:p>
            <a:r>
              <a:rPr lang="en-US" sz="1200" dirty="0"/>
              <a:t>Little Leaders: Bold Women in Black History Paperback – Picture Book, 31 Jan. 2019 by Vashti Harrison </a:t>
            </a:r>
          </a:p>
        </p:txBody>
      </p:sp>
      <p:pic>
        <p:nvPicPr>
          <p:cNvPr id="3" name="Picture 2">
            <a:extLst>
              <a:ext uri="{FF2B5EF4-FFF2-40B4-BE49-F238E27FC236}">
                <a16:creationId xmlns:a16="http://schemas.microsoft.com/office/drawing/2014/main" id="{061DCFC3-E566-49F9-8241-03EBF0C0BE5D}"/>
              </a:ext>
            </a:extLst>
          </p:cNvPr>
          <p:cNvPicPr>
            <a:picLocks noChangeAspect="1"/>
          </p:cNvPicPr>
          <p:nvPr/>
        </p:nvPicPr>
        <p:blipFill rotWithShape="1">
          <a:blip r:embed="rId13">
            <a:clrChange>
              <a:clrFrom>
                <a:srgbClr val="FFFFFF"/>
              </a:clrFrom>
              <a:clrTo>
                <a:srgbClr val="FFFFFF">
                  <a:alpha val="0"/>
                </a:srgbClr>
              </a:clrTo>
            </a:clrChange>
          </a:blip>
          <a:srcRect l="39835" t="3510" r="15458" b="2152"/>
          <a:stretch/>
        </p:blipFill>
        <p:spPr>
          <a:xfrm>
            <a:off x="9389175" y="3767851"/>
            <a:ext cx="3426391" cy="4066968"/>
          </a:xfrm>
          <a:prstGeom prst="rect">
            <a:avLst/>
          </a:prstGeom>
        </p:spPr>
      </p:pic>
      <p:pic>
        <p:nvPicPr>
          <p:cNvPr id="92" name="Picture 91" descr="Shape&#10;&#10;Description automatically generated with low confidence">
            <a:extLst>
              <a:ext uri="{FF2B5EF4-FFF2-40B4-BE49-F238E27FC236}">
                <a16:creationId xmlns:a16="http://schemas.microsoft.com/office/drawing/2014/main" id="{10920880-FEC2-4E0E-A0FD-82BAB913D7D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31266" y="134085"/>
            <a:ext cx="906487" cy="906487"/>
          </a:xfrm>
          <a:prstGeom prst="rect">
            <a:avLst/>
          </a:prstGeom>
        </p:spPr>
      </p:pic>
      <p:sp>
        <p:nvSpPr>
          <p:cNvPr id="85" name="TextBox 84">
            <a:extLst>
              <a:ext uri="{FF2B5EF4-FFF2-40B4-BE49-F238E27FC236}">
                <a16:creationId xmlns:a16="http://schemas.microsoft.com/office/drawing/2014/main" id="{1937A11A-3FC1-4461-A52E-9B11C4570A51}"/>
              </a:ext>
            </a:extLst>
          </p:cNvPr>
          <p:cNvSpPr txBox="1"/>
          <p:nvPr/>
        </p:nvSpPr>
        <p:spPr>
          <a:xfrm>
            <a:off x="5469409" y="1005783"/>
            <a:ext cx="7314517" cy="258532"/>
          </a:xfrm>
          <a:prstGeom prst="rect">
            <a:avLst/>
          </a:prstGeom>
          <a:noFill/>
        </p:spPr>
        <p:txBody>
          <a:bodyPr wrap="square" rtlCol="0">
            <a:spAutoFit/>
          </a:bodyPr>
          <a:lstStyle/>
          <a:p>
            <a:pPr>
              <a:lnSpc>
                <a:spcPct val="90000"/>
              </a:lnSpc>
            </a:pPr>
            <a:r>
              <a:rPr lang="en-US" sz="1200" b="1"/>
              <a:t>Lives of significant individuals in the past who have contributed to national and international achievements.</a:t>
            </a:r>
          </a:p>
        </p:txBody>
      </p:sp>
      <p:sp>
        <p:nvSpPr>
          <p:cNvPr id="87" name="Rectangle 86">
            <a:extLst>
              <a:ext uri="{FF2B5EF4-FFF2-40B4-BE49-F238E27FC236}">
                <a16:creationId xmlns:a16="http://schemas.microsoft.com/office/drawing/2014/main" id="{9D726D10-4FB7-7FF1-9410-F129156CC3EA}"/>
              </a:ext>
            </a:extLst>
          </p:cNvPr>
          <p:cNvSpPr/>
          <p:nvPr/>
        </p:nvSpPr>
        <p:spPr>
          <a:xfrm rot="16200000">
            <a:off x="4768887" y="4161841"/>
            <a:ext cx="698782" cy="89563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600">
              <a:solidFill>
                <a:schemeClr val="bg1"/>
              </a:solidFill>
            </a:endParaRPr>
          </a:p>
        </p:txBody>
      </p:sp>
      <p:grpSp>
        <p:nvGrpSpPr>
          <p:cNvPr id="106" name="Group 105">
            <a:extLst>
              <a:ext uri="{FF2B5EF4-FFF2-40B4-BE49-F238E27FC236}">
                <a16:creationId xmlns:a16="http://schemas.microsoft.com/office/drawing/2014/main" id="{4D84AEBE-D4D9-4FE6-DC29-984D4F5670C7}"/>
              </a:ext>
            </a:extLst>
          </p:cNvPr>
          <p:cNvGrpSpPr/>
          <p:nvPr/>
        </p:nvGrpSpPr>
        <p:grpSpPr>
          <a:xfrm>
            <a:off x="5389274" y="8455580"/>
            <a:ext cx="622409" cy="721995"/>
            <a:chOff x="13458110" y="4940267"/>
            <a:chExt cx="832059" cy="965189"/>
          </a:xfrm>
        </p:grpSpPr>
        <p:grpSp>
          <p:nvGrpSpPr>
            <p:cNvPr id="107" name="Group 106">
              <a:extLst>
                <a:ext uri="{FF2B5EF4-FFF2-40B4-BE49-F238E27FC236}">
                  <a16:creationId xmlns:a16="http://schemas.microsoft.com/office/drawing/2014/main" id="{0E7C4605-31D4-FB9F-9AE3-25A5CA7027A4}"/>
                </a:ext>
              </a:extLst>
            </p:cNvPr>
            <p:cNvGrpSpPr/>
            <p:nvPr/>
          </p:nvGrpSpPr>
          <p:grpSpPr>
            <a:xfrm>
              <a:off x="13458110" y="4940267"/>
              <a:ext cx="832059" cy="965189"/>
              <a:chOff x="1571549" y="2979857"/>
              <a:chExt cx="832059" cy="965189"/>
            </a:xfrm>
          </p:grpSpPr>
          <p:sp>
            <p:nvSpPr>
              <p:cNvPr id="116" name="Hexagon 115">
                <a:extLst>
                  <a:ext uri="{FF2B5EF4-FFF2-40B4-BE49-F238E27FC236}">
                    <a16:creationId xmlns:a16="http://schemas.microsoft.com/office/drawing/2014/main" id="{AA50F8B6-2871-4C60-AF76-3BF7A67481B5}"/>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p>
            </p:txBody>
          </p:sp>
          <p:sp>
            <p:nvSpPr>
              <p:cNvPr id="117" name="Freeform: Shape 116">
                <a:extLst>
                  <a:ext uri="{FF2B5EF4-FFF2-40B4-BE49-F238E27FC236}">
                    <a16:creationId xmlns:a16="http://schemas.microsoft.com/office/drawing/2014/main" id="{51BB7254-A28B-ADCE-BCEE-F165024CA670}"/>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400"/>
              </a:p>
            </p:txBody>
          </p:sp>
        </p:grpSp>
        <p:pic>
          <p:nvPicPr>
            <p:cNvPr id="115" name="Picture 114" descr="Shape&#10;&#10;Description automatically generated with low confidence">
              <a:extLst>
                <a:ext uri="{FF2B5EF4-FFF2-40B4-BE49-F238E27FC236}">
                  <a16:creationId xmlns:a16="http://schemas.microsoft.com/office/drawing/2014/main" id="{08AE7116-EE3A-737D-112E-07E5D06D4D2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473349" y="5012116"/>
              <a:ext cx="784380" cy="784380"/>
            </a:xfrm>
            <a:prstGeom prst="rect">
              <a:avLst/>
            </a:prstGeom>
          </p:spPr>
        </p:pic>
      </p:grpSp>
      <p:sp>
        <p:nvSpPr>
          <p:cNvPr id="119" name="Rectangle 118">
            <a:extLst>
              <a:ext uri="{FF2B5EF4-FFF2-40B4-BE49-F238E27FC236}">
                <a16:creationId xmlns:a16="http://schemas.microsoft.com/office/drawing/2014/main" id="{D5EDC9AB-4C3A-B8B0-EF55-D70CEE953054}"/>
              </a:ext>
            </a:extLst>
          </p:cNvPr>
          <p:cNvSpPr/>
          <p:nvPr/>
        </p:nvSpPr>
        <p:spPr>
          <a:xfrm>
            <a:off x="1617902" y="7612953"/>
            <a:ext cx="8516698" cy="6018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rPr>
              <a:t>Victorians </a:t>
            </a:r>
            <a:br>
              <a:rPr lang="en-US" sz="1200">
                <a:solidFill>
                  <a:schemeClr val="tx1"/>
                </a:solidFill>
              </a:rPr>
            </a:br>
            <a:r>
              <a:rPr lang="en-US" sz="1200">
                <a:solidFill>
                  <a:schemeClr val="tx1"/>
                </a:solidFill>
              </a:rPr>
              <a:t>1837-1901</a:t>
            </a:r>
          </a:p>
        </p:txBody>
      </p:sp>
      <p:sp>
        <p:nvSpPr>
          <p:cNvPr id="120" name="TextBox 119">
            <a:extLst>
              <a:ext uri="{FF2B5EF4-FFF2-40B4-BE49-F238E27FC236}">
                <a16:creationId xmlns:a16="http://schemas.microsoft.com/office/drawing/2014/main" id="{7B082981-784E-FF18-75FF-16C54447693C}"/>
              </a:ext>
            </a:extLst>
          </p:cNvPr>
          <p:cNvSpPr txBox="1"/>
          <p:nvPr/>
        </p:nvSpPr>
        <p:spPr>
          <a:xfrm>
            <a:off x="711673" y="8287590"/>
            <a:ext cx="6482080" cy="646331"/>
          </a:xfrm>
          <a:prstGeom prst="rect">
            <a:avLst/>
          </a:prstGeom>
          <a:noFill/>
        </p:spPr>
        <p:txBody>
          <a:bodyPr wrap="square">
            <a:spAutoFit/>
          </a:bodyPr>
          <a:lstStyle/>
          <a:p>
            <a:r>
              <a:rPr lang="en-US" sz="1200">
                <a:solidFill>
                  <a:schemeClr val="bg1"/>
                </a:solidFill>
              </a:rPr>
              <a:t>Mary Seacole </a:t>
            </a:r>
            <a:br>
              <a:rPr lang="en-US" sz="1200">
                <a:solidFill>
                  <a:schemeClr val="bg1"/>
                </a:solidFill>
              </a:rPr>
            </a:br>
            <a:r>
              <a:rPr lang="en-US" sz="1200">
                <a:solidFill>
                  <a:schemeClr val="bg1"/>
                </a:solidFill>
              </a:rPr>
              <a:t>1805 - 1881 AD</a:t>
            </a:r>
          </a:p>
          <a:p>
            <a:endParaRPr lang="en-US" sz="1200">
              <a:solidFill>
                <a:schemeClr val="bg1"/>
              </a:solidFill>
            </a:endParaRPr>
          </a:p>
        </p:txBody>
      </p:sp>
      <p:grpSp>
        <p:nvGrpSpPr>
          <p:cNvPr id="4" name="Group 3">
            <a:extLst>
              <a:ext uri="{FF2B5EF4-FFF2-40B4-BE49-F238E27FC236}">
                <a16:creationId xmlns:a16="http://schemas.microsoft.com/office/drawing/2014/main" id="{3A28BB48-1CB9-0F78-79C8-5166088BE18D}"/>
              </a:ext>
            </a:extLst>
          </p:cNvPr>
          <p:cNvGrpSpPr/>
          <p:nvPr/>
        </p:nvGrpSpPr>
        <p:grpSpPr>
          <a:xfrm>
            <a:off x="5395346" y="7715151"/>
            <a:ext cx="619548" cy="721996"/>
            <a:chOff x="3359231" y="8235479"/>
            <a:chExt cx="1000977" cy="1166497"/>
          </a:xfrm>
        </p:grpSpPr>
        <p:sp>
          <p:nvSpPr>
            <p:cNvPr id="122" name="Hexagon 121">
              <a:extLst>
                <a:ext uri="{FF2B5EF4-FFF2-40B4-BE49-F238E27FC236}">
                  <a16:creationId xmlns:a16="http://schemas.microsoft.com/office/drawing/2014/main" id="{7AC8E705-E88F-91FA-4F0E-EE2DE1C14CB2}"/>
                </a:ext>
              </a:extLst>
            </p:cNvPr>
            <p:cNvSpPr/>
            <p:nvPr/>
          </p:nvSpPr>
          <p:spPr>
            <a:xfrm rot="5400000">
              <a:off x="3284860" y="8326627"/>
              <a:ext cx="1155004" cy="99569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23" name="Group 122">
              <a:extLst>
                <a:ext uri="{FF2B5EF4-FFF2-40B4-BE49-F238E27FC236}">
                  <a16:creationId xmlns:a16="http://schemas.microsoft.com/office/drawing/2014/main" id="{BACA8C37-89C7-6DB8-F4A9-DDDB44D0A8D2}"/>
                </a:ext>
              </a:extLst>
            </p:cNvPr>
            <p:cNvGrpSpPr/>
            <p:nvPr/>
          </p:nvGrpSpPr>
          <p:grpSpPr>
            <a:xfrm>
              <a:off x="3359231" y="8235479"/>
              <a:ext cx="995693" cy="1155004"/>
              <a:chOff x="11276939" y="1551451"/>
              <a:chExt cx="1203686" cy="1396276"/>
            </a:xfrm>
          </p:grpSpPr>
          <p:grpSp>
            <p:nvGrpSpPr>
              <p:cNvPr id="124" name="Group 123">
                <a:extLst>
                  <a:ext uri="{FF2B5EF4-FFF2-40B4-BE49-F238E27FC236}">
                    <a16:creationId xmlns:a16="http://schemas.microsoft.com/office/drawing/2014/main" id="{30F910C5-C3B8-64D6-5AFF-A3631612E3C5}"/>
                  </a:ext>
                </a:extLst>
              </p:cNvPr>
              <p:cNvGrpSpPr/>
              <p:nvPr/>
            </p:nvGrpSpPr>
            <p:grpSpPr>
              <a:xfrm>
                <a:off x="11276939" y="1551451"/>
                <a:ext cx="1203686" cy="1396276"/>
                <a:chOff x="85549" y="7561569"/>
                <a:chExt cx="1259416" cy="1460923"/>
              </a:xfrm>
            </p:grpSpPr>
            <p:sp>
              <p:nvSpPr>
                <p:cNvPr id="126" name="Hexagon 125">
                  <a:extLst>
                    <a:ext uri="{FF2B5EF4-FFF2-40B4-BE49-F238E27FC236}">
                      <a16:creationId xmlns:a16="http://schemas.microsoft.com/office/drawing/2014/main" id="{97CD80A8-531B-69C3-7564-A41A9BE84592}"/>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27" name="Freeform: Shape 180">
                  <a:extLst>
                    <a:ext uri="{FF2B5EF4-FFF2-40B4-BE49-F238E27FC236}">
                      <a16:creationId xmlns:a16="http://schemas.microsoft.com/office/drawing/2014/main" id="{D2215D41-2D81-D420-8062-FF34D0458117}"/>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28" name="TextBox 127">
                  <a:extLst>
                    <a:ext uri="{FF2B5EF4-FFF2-40B4-BE49-F238E27FC236}">
                      <a16:creationId xmlns:a16="http://schemas.microsoft.com/office/drawing/2014/main" id="{AD4D1E83-6B0F-0F84-E5FF-592B96D3B49A}"/>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25" name="Graphic 124" descr="Fencing with solid fill">
                <a:extLst>
                  <a:ext uri="{FF2B5EF4-FFF2-40B4-BE49-F238E27FC236}">
                    <a16:creationId xmlns:a16="http://schemas.microsoft.com/office/drawing/2014/main" id="{F015B65F-F2F3-4FC5-4E83-6E5CD24A90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6341" y="1721012"/>
                <a:ext cx="1046369" cy="1046369"/>
              </a:xfrm>
              <a:prstGeom prst="rect">
                <a:avLst/>
              </a:prstGeom>
            </p:spPr>
          </p:pic>
        </p:grpSp>
      </p:grpSp>
      <p:sp>
        <p:nvSpPr>
          <p:cNvPr id="95" name="TextBox 94">
            <a:extLst>
              <a:ext uri="{FF2B5EF4-FFF2-40B4-BE49-F238E27FC236}">
                <a16:creationId xmlns:a16="http://schemas.microsoft.com/office/drawing/2014/main" id="{A3AC3735-BE2A-3734-1CBA-5DFBC71233CA}"/>
              </a:ext>
            </a:extLst>
          </p:cNvPr>
          <p:cNvSpPr txBox="1"/>
          <p:nvPr/>
        </p:nvSpPr>
        <p:spPr>
          <a:xfrm>
            <a:off x="6061312" y="7941799"/>
            <a:ext cx="918607" cy="284052"/>
          </a:xfrm>
          <a:prstGeom prst="rect">
            <a:avLst/>
          </a:prstGeom>
          <a:noFill/>
        </p:spPr>
        <p:txBody>
          <a:bodyPr wrap="square">
            <a:spAutoFit/>
          </a:bodyPr>
          <a:lstStyle/>
          <a:p>
            <a:pPr>
              <a:lnSpc>
                <a:spcPct val="89000"/>
              </a:lnSpc>
            </a:pPr>
            <a:r>
              <a:rPr lang="en-US" sz="700">
                <a:solidFill>
                  <a:schemeClr val="tx1"/>
                </a:solidFill>
              </a:rPr>
              <a:t>Crimean War </a:t>
            </a:r>
          </a:p>
          <a:p>
            <a:pPr>
              <a:lnSpc>
                <a:spcPct val="89000"/>
              </a:lnSpc>
            </a:pPr>
            <a:r>
              <a:rPr lang="en-US" sz="700"/>
              <a:t>1853 - 1856</a:t>
            </a:r>
            <a:endParaRPr lang="en-GB" sz="700"/>
          </a:p>
        </p:txBody>
      </p:sp>
      <p:grpSp>
        <p:nvGrpSpPr>
          <p:cNvPr id="2" name="Group 1">
            <a:extLst>
              <a:ext uri="{FF2B5EF4-FFF2-40B4-BE49-F238E27FC236}">
                <a16:creationId xmlns:a16="http://schemas.microsoft.com/office/drawing/2014/main" id="{FD1FBC58-717E-44A0-E953-BF0181415C7E}"/>
              </a:ext>
            </a:extLst>
          </p:cNvPr>
          <p:cNvGrpSpPr/>
          <p:nvPr/>
        </p:nvGrpSpPr>
        <p:grpSpPr>
          <a:xfrm>
            <a:off x="320467" y="7705458"/>
            <a:ext cx="680809" cy="721996"/>
            <a:chOff x="7884" y="7866748"/>
            <a:chExt cx="680809" cy="721996"/>
          </a:xfrm>
        </p:grpSpPr>
        <p:grpSp>
          <p:nvGrpSpPr>
            <p:cNvPr id="118" name="Group 117">
              <a:extLst>
                <a:ext uri="{FF2B5EF4-FFF2-40B4-BE49-F238E27FC236}">
                  <a16:creationId xmlns:a16="http://schemas.microsoft.com/office/drawing/2014/main" id="{711B6914-9886-D147-A359-2F7049E67806}"/>
                </a:ext>
              </a:extLst>
            </p:cNvPr>
            <p:cNvGrpSpPr/>
            <p:nvPr/>
          </p:nvGrpSpPr>
          <p:grpSpPr>
            <a:xfrm>
              <a:off x="40528" y="7866748"/>
              <a:ext cx="619548" cy="721996"/>
              <a:chOff x="3359231" y="8235479"/>
              <a:chExt cx="1000977" cy="1166497"/>
            </a:xfrm>
          </p:grpSpPr>
          <p:sp>
            <p:nvSpPr>
              <p:cNvPr id="121" name="Hexagon 120">
                <a:extLst>
                  <a:ext uri="{FF2B5EF4-FFF2-40B4-BE49-F238E27FC236}">
                    <a16:creationId xmlns:a16="http://schemas.microsoft.com/office/drawing/2014/main" id="{15EAD2F6-72DA-C737-B146-245D39193669}"/>
                  </a:ext>
                </a:extLst>
              </p:cNvPr>
              <p:cNvSpPr/>
              <p:nvPr/>
            </p:nvSpPr>
            <p:spPr>
              <a:xfrm rot="5400000">
                <a:off x="3284860" y="8326627"/>
                <a:ext cx="1155004" cy="99569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29" name="Group 128">
                <a:extLst>
                  <a:ext uri="{FF2B5EF4-FFF2-40B4-BE49-F238E27FC236}">
                    <a16:creationId xmlns:a16="http://schemas.microsoft.com/office/drawing/2014/main" id="{F69EDC1F-9F60-628D-9905-1446040361BB}"/>
                  </a:ext>
                </a:extLst>
              </p:cNvPr>
              <p:cNvGrpSpPr/>
              <p:nvPr/>
            </p:nvGrpSpPr>
            <p:grpSpPr>
              <a:xfrm>
                <a:off x="3359231" y="8235479"/>
                <a:ext cx="995694" cy="1155003"/>
                <a:chOff x="85549" y="7561569"/>
                <a:chExt cx="1259416" cy="1460923"/>
              </a:xfrm>
            </p:grpSpPr>
            <p:sp>
              <p:nvSpPr>
                <p:cNvPr id="130" name="Hexagon 129">
                  <a:extLst>
                    <a:ext uri="{FF2B5EF4-FFF2-40B4-BE49-F238E27FC236}">
                      <a16:creationId xmlns:a16="http://schemas.microsoft.com/office/drawing/2014/main" id="{E878227A-7073-AA40-BE66-F52587440E66}"/>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31" name="Freeform: Shape 180">
                  <a:extLst>
                    <a:ext uri="{FF2B5EF4-FFF2-40B4-BE49-F238E27FC236}">
                      <a16:creationId xmlns:a16="http://schemas.microsoft.com/office/drawing/2014/main" id="{823DF3FF-74A1-3DD9-E885-3B60667C952C}"/>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32" name="TextBox 131">
                  <a:extLst>
                    <a:ext uri="{FF2B5EF4-FFF2-40B4-BE49-F238E27FC236}">
                      <a16:creationId xmlns:a16="http://schemas.microsoft.com/office/drawing/2014/main" id="{A74B80A8-8C52-0F9E-ABE8-F92517E91D4B}"/>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pic>
          <p:nvPicPr>
            <p:cNvPr id="133" name="Picture 132" descr="Shape&#10;&#10;Description automatically generated with low confidence">
              <a:extLst>
                <a:ext uri="{FF2B5EF4-FFF2-40B4-BE49-F238E27FC236}">
                  <a16:creationId xmlns:a16="http://schemas.microsoft.com/office/drawing/2014/main" id="{C9270722-1DCD-1BE7-1F68-A1DFD0DF9D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 y="7885455"/>
              <a:ext cx="680809" cy="680809"/>
            </a:xfrm>
            <a:prstGeom prst="rect">
              <a:avLst/>
            </a:prstGeom>
          </p:spPr>
        </p:pic>
      </p:grpSp>
      <p:sp>
        <p:nvSpPr>
          <p:cNvPr id="134" name="TextBox 133">
            <a:extLst>
              <a:ext uri="{FF2B5EF4-FFF2-40B4-BE49-F238E27FC236}">
                <a16:creationId xmlns:a16="http://schemas.microsoft.com/office/drawing/2014/main" id="{C033C069-9BDE-444A-1715-D137EC5C3E3B}"/>
              </a:ext>
            </a:extLst>
          </p:cNvPr>
          <p:cNvSpPr txBox="1"/>
          <p:nvPr/>
        </p:nvSpPr>
        <p:spPr>
          <a:xfrm>
            <a:off x="950462" y="7913861"/>
            <a:ext cx="1556338" cy="379912"/>
          </a:xfrm>
          <a:prstGeom prst="rect">
            <a:avLst/>
          </a:prstGeom>
          <a:noFill/>
        </p:spPr>
        <p:txBody>
          <a:bodyPr wrap="square">
            <a:spAutoFit/>
          </a:bodyPr>
          <a:lstStyle/>
          <a:p>
            <a:pPr>
              <a:lnSpc>
                <a:spcPct val="89000"/>
              </a:lnSpc>
            </a:pPr>
            <a:r>
              <a:rPr lang="en-US" sz="700" dirty="0"/>
              <a:t>Mary </a:t>
            </a:r>
            <a:r>
              <a:rPr lang="en-US" sz="700" dirty="0">
                <a:solidFill>
                  <a:schemeClr val="tx1"/>
                </a:solidFill>
              </a:rPr>
              <a:t>born </a:t>
            </a:r>
            <a:br>
              <a:rPr lang="en-US" sz="700" dirty="0">
                <a:solidFill>
                  <a:schemeClr val="tx1"/>
                </a:solidFill>
              </a:rPr>
            </a:br>
            <a:r>
              <a:rPr lang="en-US" sz="700" dirty="0">
                <a:solidFill>
                  <a:schemeClr val="tx1"/>
                </a:solidFill>
              </a:rPr>
              <a:t>in Jamaica </a:t>
            </a:r>
            <a:br>
              <a:rPr lang="en-US" sz="700" dirty="0">
                <a:solidFill>
                  <a:schemeClr val="tx1"/>
                </a:solidFill>
              </a:rPr>
            </a:br>
            <a:r>
              <a:rPr lang="en-US" sz="700" dirty="0"/>
              <a:t>1805</a:t>
            </a:r>
            <a:endParaRPr lang="en-GB" sz="700" dirty="0"/>
          </a:p>
        </p:txBody>
      </p:sp>
      <p:sp>
        <p:nvSpPr>
          <p:cNvPr id="141" name="TextBox 140">
            <a:extLst>
              <a:ext uri="{FF2B5EF4-FFF2-40B4-BE49-F238E27FC236}">
                <a16:creationId xmlns:a16="http://schemas.microsoft.com/office/drawing/2014/main" id="{66D56120-8087-5CD8-C394-DC93067C1625}"/>
              </a:ext>
            </a:extLst>
          </p:cNvPr>
          <p:cNvSpPr txBox="1"/>
          <p:nvPr/>
        </p:nvSpPr>
        <p:spPr>
          <a:xfrm>
            <a:off x="5917615" y="9020030"/>
            <a:ext cx="1115645" cy="379912"/>
          </a:xfrm>
          <a:prstGeom prst="rect">
            <a:avLst/>
          </a:prstGeom>
          <a:noFill/>
        </p:spPr>
        <p:txBody>
          <a:bodyPr wrap="square">
            <a:spAutoFit/>
          </a:bodyPr>
          <a:lstStyle/>
          <a:p>
            <a:pPr>
              <a:lnSpc>
                <a:spcPct val="89000"/>
              </a:lnSpc>
            </a:pPr>
            <a:r>
              <a:rPr lang="en-US" sz="700" dirty="0"/>
              <a:t>1855 Mary opens her hospital hotel with her own money</a:t>
            </a:r>
            <a:endParaRPr lang="en-GB" sz="700" dirty="0"/>
          </a:p>
        </p:txBody>
      </p:sp>
      <p:grpSp>
        <p:nvGrpSpPr>
          <p:cNvPr id="191" name="Group 190">
            <a:extLst>
              <a:ext uri="{FF2B5EF4-FFF2-40B4-BE49-F238E27FC236}">
                <a16:creationId xmlns:a16="http://schemas.microsoft.com/office/drawing/2014/main" id="{AE7DB972-E782-8B8F-8768-C17461627EA7}"/>
              </a:ext>
            </a:extLst>
          </p:cNvPr>
          <p:cNvGrpSpPr/>
          <p:nvPr/>
        </p:nvGrpSpPr>
        <p:grpSpPr>
          <a:xfrm>
            <a:off x="9258897" y="8455580"/>
            <a:ext cx="622409" cy="721995"/>
            <a:chOff x="1571549" y="2979857"/>
            <a:chExt cx="832059" cy="965189"/>
          </a:xfrm>
        </p:grpSpPr>
        <p:sp>
          <p:nvSpPr>
            <p:cNvPr id="203" name="Hexagon 202">
              <a:extLst>
                <a:ext uri="{FF2B5EF4-FFF2-40B4-BE49-F238E27FC236}">
                  <a16:creationId xmlns:a16="http://schemas.microsoft.com/office/drawing/2014/main" id="{EACD3F89-9798-26DF-DF38-8CA85F29A176}"/>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p>
          </p:txBody>
        </p:sp>
        <p:sp>
          <p:nvSpPr>
            <p:cNvPr id="205" name="Freeform: Shape 204">
              <a:extLst>
                <a:ext uri="{FF2B5EF4-FFF2-40B4-BE49-F238E27FC236}">
                  <a16:creationId xmlns:a16="http://schemas.microsoft.com/office/drawing/2014/main" id="{EC6946D2-EF67-C87A-E1DB-6B224893C5D5}"/>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400"/>
            </a:p>
          </p:txBody>
        </p:sp>
      </p:grpSp>
      <p:grpSp>
        <p:nvGrpSpPr>
          <p:cNvPr id="142" name="Group 141">
            <a:extLst>
              <a:ext uri="{FF2B5EF4-FFF2-40B4-BE49-F238E27FC236}">
                <a16:creationId xmlns:a16="http://schemas.microsoft.com/office/drawing/2014/main" id="{34C307F6-7CD0-A609-352E-DFA26645E464}"/>
              </a:ext>
            </a:extLst>
          </p:cNvPr>
          <p:cNvGrpSpPr/>
          <p:nvPr/>
        </p:nvGrpSpPr>
        <p:grpSpPr>
          <a:xfrm>
            <a:off x="9329405" y="8546142"/>
            <a:ext cx="481395" cy="481395"/>
            <a:chOff x="-5118838" y="-193550"/>
            <a:chExt cx="9601200" cy="9601200"/>
          </a:xfrm>
        </p:grpSpPr>
        <p:pic>
          <p:nvPicPr>
            <p:cNvPr id="143" name="Picture 142" descr="Shape&#10;&#10;Description automatically generated with low confidence">
              <a:extLst>
                <a:ext uri="{FF2B5EF4-FFF2-40B4-BE49-F238E27FC236}">
                  <a16:creationId xmlns:a16="http://schemas.microsoft.com/office/drawing/2014/main" id="{76E4E1DA-9835-3AF7-44ED-7D0694331AC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18838" y="-193550"/>
              <a:ext cx="9601200" cy="9601200"/>
            </a:xfrm>
            <a:prstGeom prst="rect">
              <a:avLst/>
            </a:prstGeom>
          </p:spPr>
        </p:pic>
        <p:sp>
          <p:nvSpPr>
            <p:cNvPr id="144" name="Rectangle 143">
              <a:extLst>
                <a:ext uri="{FF2B5EF4-FFF2-40B4-BE49-F238E27FC236}">
                  <a16:creationId xmlns:a16="http://schemas.microsoft.com/office/drawing/2014/main" id="{CAB44B95-DE3A-A827-DA7E-A730EF8FC2E4}"/>
                </a:ext>
              </a:extLst>
            </p:cNvPr>
            <p:cNvSpPr/>
            <p:nvPr/>
          </p:nvSpPr>
          <p:spPr>
            <a:xfrm>
              <a:off x="-2241696" y="3018696"/>
              <a:ext cx="1260927" cy="200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144">
              <a:extLst>
                <a:ext uri="{FF2B5EF4-FFF2-40B4-BE49-F238E27FC236}">
                  <a16:creationId xmlns:a16="http://schemas.microsoft.com/office/drawing/2014/main" id="{D73109B4-1F4C-650B-CB26-33BC494869D6}"/>
                </a:ext>
              </a:extLst>
            </p:cNvPr>
            <p:cNvSpPr/>
            <p:nvPr/>
          </p:nvSpPr>
          <p:spPr>
            <a:xfrm>
              <a:off x="348329" y="3024440"/>
              <a:ext cx="1260927" cy="200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6" name="TextBox 205">
            <a:extLst>
              <a:ext uri="{FF2B5EF4-FFF2-40B4-BE49-F238E27FC236}">
                <a16:creationId xmlns:a16="http://schemas.microsoft.com/office/drawing/2014/main" id="{A65D5CF5-6F04-C672-E7FB-A84E2A5D7180}"/>
              </a:ext>
            </a:extLst>
          </p:cNvPr>
          <p:cNvSpPr txBox="1"/>
          <p:nvPr/>
        </p:nvSpPr>
        <p:spPr>
          <a:xfrm>
            <a:off x="9823272" y="8782837"/>
            <a:ext cx="918607" cy="284052"/>
          </a:xfrm>
          <a:prstGeom prst="rect">
            <a:avLst/>
          </a:prstGeom>
          <a:noFill/>
        </p:spPr>
        <p:txBody>
          <a:bodyPr wrap="square">
            <a:spAutoFit/>
          </a:bodyPr>
          <a:lstStyle/>
          <a:p>
            <a:pPr>
              <a:lnSpc>
                <a:spcPct val="89000"/>
              </a:lnSpc>
            </a:pPr>
            <a:r>
              <a:rPr lang="en-US" sz="700" dirty="0"/>
              <a:t>Mary dies in London 1881</a:t>
            </a:r>
            <a:endParaRPr lang="en-GB" sz="700" dirty="0"/>
          </a:p>
        </p:txBody>
      </p:sp>
    </p:spTree>
    <p:extLst>
      <p:ext uri="{BB962C8B-B14F-4D97-AF65-F5344CB8AC3E}">
        <p14:creationId xmlns:p14="http://schemas.microsoft.com/office/powerpoint/2010/main" val="252053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ctangle 672">
            <a:extLst>
              <a:ext uri="{FF2B5EF4-FFF2-40B4-BE49-F238E27FC236}">
                <a16:creationId xmlns:a16="http://schemas.microsoft.com/office/drawing/2014/main" id="{E5448EC4-0D6D-4183-B318-B4315B62DFFB}"/>
              </a:ext>
            </a:extLst>
          </p:cNvPr>
          <p:cNvSpPr/>
          <p:nvPr/>
        </p:nvSpPr>
        <p:spPr>
          <a:xfrm>
            <a:off x="4343478" y="2379750"/>
            <a:ext cx="8427838" cy="235422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grpSp>
        <p:nvGrpSpPr>
          <p:cNvPr id="190" name="Group 189">
            <a:extLst>
              <a:ext uri="{FF2B5EF4-FFF2-40B4-BE49-F238E27FC236}">
                <a16:creationId xmlns:a16="http://schemas.microsoft.com/office/drawing/2014/main" id="{F3A9CDB6-0C19-4BD4-A189-242647938EF1}"/>
              </a:ext>
            </a:extLst>
          </p:cNvPr>
          <p:cNvGrpSpPr/>
          <p:nvPr/>
        </p:nvGrpSpPr>
        <p:grpSpPr>
          <a:xfrm>
            <a:off x="4363336" y="-1314"/>
            <a:ext cx="1047749" cy="1215388"/>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sp>
        <p:nvSpPr>
          <p:cNvPr id="567" name="TextBox 566">
            <a:extLst>
              <a:ext uri="{FF2B5EF4-FFF2-40B4-BE49-F238E27FC236}">
                <a16:creationId xmlns:a16="http://schemas.microsoft.com/office/drawing/2014/main" id="{49019A46-F5A5-4105-8C22-25999B51F0F4}"/>
              </a:ext>
            </a:extLst>
          </p:cNvPr>
          <p:cNvSpPr txBox="1"/>
          <p:nvPr/>
        </p:nvSpPr>
        <p:spPr>
          <a:xfrm>
            <a:off x="5458871" y="13079"/>
            <a:ext cx="7314517" cy="1200329"/>
          </a:xfrm>
          <a:prstGeom prst="rect">
            <a:avLst/>
          </a:prstGeom>
          <a:noFill/>
        </p:spPr>
        <p:txBody>
          <a:bodyPr wrap="square" rtlCol="0">
            <a:spAutoFit/>
          </a:bodyPr>
          <a:lstStyle/>
          <a:p>
            <a:pPr>
              <a:lnSpc>
                <a:spcPct val="90000"/>
              </a:lnSpc>
            </a:pPr>
            <a:r>
              <a:rPr lang="en-GB" sz="4000" b="1"/>
              <a:t>What happened at Balloon Corner?</a:t>
            </a:r>
            <a:endParaRPr lang="en-GB" sz="400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080919"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a:t>How do we travel now and how did people travel in the past?</a:t>
            </a:r>
          </a:p>
          <a:p>
            <a:pPr marL="171450" indent="-171450">
              <a:buFont typeface="Arial" panose="020B0604020202020204" pitchFamily="34" charset="0"/>
              <a:buChar char="•"/>
            </a:pPr>
            <a:r>
              <a:rPr lang="en-US" sz="1200" dirty="0"/>
              <a:t>What were the earliest forms of flight?</a:t>
            </a:r>
          </a:p>
          <a:p>
            <a:pPr marL="171450" indent="-171450">
              <a:buFont typeface="Arial" panose="020B0604020202020204" pitchFamily="34" charset="0"/>
              <a:buChar char="•"/>
            </a:pPr>
            <a:r>
              <a:rPr lang="en-US" sz="1200" dirty="0"/>
              <a:t>Who was Vincenzo Lunardi?</a:t>
            </a:r>
          </a:p>
          <a:p>
            <a:pPr marL="171450" indent="-171450">
              <a:buFont typeface="Arial" panose="020B0604020202020204" pitchFamily="34" charset="0"/>
              <a:buChar char="•"/>
            </a:pPr>
            <a:r>
              <a:rPr lang="en-US" sz="1200" dirty="0"/>
              <a:t>Why is Balloon Corner in Welham Green?</a:t>
            </a:r>
          </a:p>
          <a:p>
            <a:pPr marL="171450" indent="-171450">
              <a:buFont typeface="Arial" panose="020B0604020202020204" pitchFamily="34" charset="0"/>
              <a:buChar char="•"/>
            </a:pPr>
            <a:r>
              <a:rPr lang="en-US" sz="1200" dirty="0"/>
              <a:t>How are events like Vincenzo’s Lunardi’s balloon landing remembered?</a:t>
            </a:r>
          </a:p>
          <a:p>
            <a:pPr marL="171450" indent="-171450">
              <a:buFont typeface="Arial" panose="020B0604020202020204" pitchFamily="34" charset="0"/>
              <a:buChar char="•"/>
            </a:pPr>
            <a:endParaRPr lang="en-US" sz="1200" dirty="0"/>
          </a:p>
        </p:txBody>
      </p:sp>
      <p:sp>
        <p:nvSpPr>
          <p:cNvPr id="647" name="TextBox 646">
            <a:extLst>
              <a:ext uri="{FF2B5EF4-FFF2-40B4-BE49-F238E27FC236}">
                <a16:creationId xmlns:a16="http://schemas.microsoft.com/office/drawing/2014/main" id="{3567FFCB-F7AD-495C-BDA2-C4A109E4A211}"/>
              </a:ext>
            </a:extLst>
          </p:cNvPr>
          <p:cNvSpPr txBox="1"/>
          <p:nvPr/>
        </p:nvSpPr>
        <p:spPr>
          <a:xfrm>
            <a:off x="4384741" y="2623441"/>
            <a:ext cx="8245700" cy="2308324"/>
          </a:xfrm>
          <a:prstGeom prst="rect">
            <a:avLst/>
          </a:prstGeom>
          <a:noFill/>
        </p:spPr>
        <p:txBody>
          <a:bodyPr wrap="square" rtlCol="0">
            <a:spAutoFit/>
          </a:bodyPr>
          <a:lstStyle/>
          <a:p>
            <a:pPr marL="171450" indent="-171450">
              <a:buFont typeface="Arial" panose="020B0604020202020204" pitchFamily="34" charset="0"/>
              <a:buChar char="•"/>
            </a:pPr>
            <a:r>
              <a:rPr lang="en-GB" sz="1200" dirty="0"/>
              <a:t>Children can consider the order that transport came in using the timeline below to support them (a simpler version just involving flight could be used). Children consider what came before and what might come in the future.</a:t>
            </a:r>
          </a:p>
          <a:p>
            <a:pPr marL="171450" indent="-171450">
              <a:buFont typeface="Arial" panose="020B0604020202020204" pitchFamily="34" charset="0"/>
              <a:buChar char="•"/>
            </a:pPr>
            <a:r>
              <a:rPr lang="en-GB" sz="1200" dirty="0"/>
              <a:t>People have tried to fly for many years (often unsuccessfully!) using wings</a:t>
            </a:r>
          </a:p>
          <a:p>
            <a:pPr marL="171450" indent="-171450">
              <a:buFont typeface="Arial" panose="020B0604020202020204" pitchFamily="34" charset="0"/>
              <a:buChar char="•"/>
            </a:pPr>
            <a:r>
              <a:rPr lang="en-GB" sz="1200" dirty="0"/>
              <a:t>The events around Balloon Corner took place in the past before Victorian times (which have already been studied) Vincenzo Lunardi was a balloonist who demonstrated a flight of a manned, free floating hydrogen hot air balloon flight in English skies which was accompanied by a dog, cat and a caged pigeon. Lunardi had to make an unplanned stop in Welham Green (because the balloon wasn’t full). He handed over a flight sick cat &amp; dog, before departing and finally landing </a:t>
            </a:r>
            <a:br>
              <a:rPr lang="en-GB" sz="1200" dirty="0"/>
            </a:br>
            <a:r>
              <a:rPr lang="en-GB" sz="1200" dirty="0"/>
              <a:t>in </a:t>
            </a:r>
            <a:r>
              <a:rPr lang="en-GB" sz="1200" dirty="0" err="1"/>
              <a:t>Standon</a:t>
            </a:r>
            <a:r>
              <a:rPr lang="en-GB" sz="1200" dirty="0"/>
              <a:t> Green End. </a:t>
            </a:r>
          </a:p>
          <a:p>
            <a:pPr marL="171450" indent="-171450">
              <a:buFont typeface="Arial" panose="020B0604020202020204" pitchFamily="34" charset="0"/>
              <a:buChar char="•"/>
            </a:pPr>
            <a:r>
              <a:rPr lang="en-GB" sz="1200" dirty="0"/>
              <a:t>His landing in Welham Green is commemorated at Balloon Corner and in the naming of</a:t>
            </a:r>
            <a:br>
              <a:rPr lang="en-GB" sz="1200" dirty="0"/>
            </a:br>
            <a:r>
              <a:rPr lang="en-GB" sz="1200" dirty="0"/>
              <a:t>local streets. The 24-mile flight brought Lunardi fame and inspired fashions of the </a:t>
            </a:r>
            <a:br>
              <a:rPr lang="en-GB" sz="1200" dirty="0"/>
            </a:br>
            <a:r>
              <a:rPr lang="en-GB" sz="1200" dirty="0"/>
              <a:t>day — Lunardi skirts are named after him and decorated with balloon styles.</a:t>
            </a:r>
            <a:endParaRPr lang="en-US" sz="1200" dirty="0"/>
          </a:p>
          <a:p>
            <a:pPr marL="171450" indent="-171450">
              <a:buFont typeface="Arial" panose="020B0604020202020204" pitchFamily="34" charset="0"/>
              <a:buChar char="•"/>
            </a:pPr>
            <a:endParaRPr lang="en-GB" sz="1200" dirty="0"/>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1077218"/>
          </a:xfrm>
          <a:prstGeom prst="rect">
            <a:avLst/>
          </a:prstGeom>
          <a:noFill/>
        </p:spPr>
        <p:txBody>
          <a:bodyPr wrap="square" rtlCol="0">
            <a:spAutoFit/>
          </a:bodyPr>
          <a:lstStyle/>
          <a:p>
            <a:r>
              <a:rPr lang="en-GB" sz="1600" b="1" dirty="0"/>
              <a:t>Key vocabulary: </a:t>
            </a:r>
          </a:p>
          <a:p>
            <a:r>
              <a:rPr lang="en-GB" sz="1200" dirty="0">
                <a:latin typeface="Calibri" panose="020F0502020204030204" pitchFamily="34" charset="0"/>
                <a:cs typeface="Times New Roman" panose="02020603050405020304" pitchFamily="18" charset="0"/>
              </a:rPr>
              <a:t>Altitude, ascent, material, propane gas, airships, travel, journey,  transport, atmosphere, canal, barge, hot air balloon, steam train, motor car, aeroplane, helicopter, space shuttle, fashion, commemorate, fashion, </a:t>
            </a:r>
            <a:endParaRPr lang="en-GB" sz="1200" dirty="0"/>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244140"/>
          </a:xfrm>
          <a:prstGeom prst="rect">
            <a:avLst/>
          </a:prstGeom>
          <a:noFill/>
        </p:spPr>
        <p:txBody>
          <a:bodyPr wrap="square" rtlCol="0">
            <a:spAutoFit/>
          </a:bodyPr>
          <a:lstStyle/>
          <a:p>
            <a:endParaRPr lang="en-GB" sz="1600" b="1" dirty="0"/>
          </a:p>
          <a:p>
            <a:pPr marL="171450" indent="-171450">
              <a:lnSpc>
                <a:spcPct val="150000"/>
              </a:lnSpc>
              <a:buFont typeface="Arial" panose="020B0604020202020204" pitchFamily="34" charset="0"/>
              <a:buChar char="•"/>
            </a:pPr>
            <a:r>
              <a:rPr lang="en-US" sz="1400" dirty="0"/>
              <a:t>Ways we travel and have travelled in the past </a:t>
            </a:r>
          </a:p>
          <a:p>
            <a:pPr marL="171450" indent="-171450">
              <a:lnSpc>
                <a:spcPct val="150000"/>
              </a:lnSpc>
              <a:buFont typeface="Arial" panose="020B0604020202020204" pitchFamily="34" charset="0"/>
              <a:buChar char="•"/>
            </a:pPr>
            <a:endParaRPr lang="en-US" sz="1400" dirty="0"/>
          </a:p>
          <a:p>
            <a:pPr>
              <a:lnSpc>
                <a:spcPct val="150000"/>
              </a:lnSpc>
            </a:pPr>
            <a:r>
              <a:rPr lang="en-US" sz="1400" dirty="0"/>
              <a:t>X  Reflection of history in arts and culture</a:t>
            </a:r>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r>
              <a:rPr lang="en-US" sz="1400" dirty="0"/>
              <a:t>The technological development of flight</a:t>
            </a:r>
          </a:p>
          <a:p>
            <a:pPr marL="171450" indent="-171450">
              <a:lnSpc>
                <a:spcPct val="150000"/>
              </a:lnSpc>
              <a:buFont typeface="Arial" panose="020B0604020202020204" pitchFamily="34" charset="0"/>
              <a:buChar char="•"/>
            </a:pPr>
            <a:endParaRPr lang="en-US" sz="1400" dirty="0"/>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4835529"/>
            <a:ext cx="6735195" cy="23962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08" name="Hexagon 207">
            <a:extLst>
              <a:ext uri="{FF2B5EF4-FFF2-40B4-BE49-F238E27FC236}">
                <a16:creationId xmlns:a16="http://schemas.microsoft.com/office/drawing/2014/main" id="{6D77DC18-E8A6-4BF8-A7ED-BE854AB71E04}"/>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6" y="1609956"/>
            <a:ext cx="8245700" cy="646331"/>
          </a:xfrm>
          <a:prstGeom prst="rect">
            <a:avLst/>
          </a:prstGeom>
          <a:noFill/>
        </p:spPr>
        <p:txBody>
          <a:bodyPr wrap="square" rtlCol="0">
            <a:spAutoFit/>
          </a:bodyPr>
          <a:lstStyle/>
          <a:p>
            <a:r>
              <a:rPr lang="en-US" sz="1200" dirty="0"/>
              <a:t>Children explored past and present in EYFS including changes in transport when presented in reading texts. In Year 1 children looked at the Victorian age comparing it to present times through the lens of monarchy. They explored the Victorian age further through an in-depth study on Mary Seacole.</a:t>
            </a:r>
            <a:endParaRPr lang="en-GB" sz="1200" dirty="0"/>
          </a:p>
        </p:txBody>
      </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this unit:</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299218" y="4825406"/>
            <a:ext cx="3308619" cy="338554"/>
          </a:xfrm>
          <a:prstGeom prst="rect">
            <a:avLst/>
          </a:prstGeom>
          <a:noFill/>
        </p:spPr>
        <p:txBody>
          <a:bodyPr wrap="square">
            <a:spAutoFit/>
          </a:bodyPr>
          <a:lstStyle/>
          <a:p>
            <a:r>
              <a:rPr lang="en-GB" sz="1600" b="1" dirty="0"/>
              <a:t>Sources (including visits):</a:t>
            </a:r>
          </a:p>
        </p:txBody>
      </p:sp>
      <p:sp>
        <p:nvSpPr>
          <p:cNvPr id="255" name="TextBox 254">
            <a:extLst>
              <a:ext uri="{FF2B5EF4-FFF2-40B4-BE49-F238E27FC236}">
                <a16:creationId xmlns:a16="http://schemas.microsoft.com/office/drawing/2014/main" id="{2F1503EF-6897-46D4-BF9D-D8FCB2041615}"/>
              </a:ext>
            </a:extLst>
          </p:cNvPr>
          <p:cNvSpPr txBox="1"/>
          <p:nvPr/>
        </p:nvSpPr>
        <p:spPr>
          <a:xfrm>
            <a:off x="0" y="7248155"/>
            <a:ext cx="6475862" cy="338554"/>
          </a:xfrm>
          <a:prstGeom prst="rect">
            <a:avLst/>
          </a:prstGeom>
          <a:noFill/>
        </p:spPr>
        <p:txBody>
          <a:bodyPr wrap="square">
            <a:spAutoFit/>
          </a:bodyPr>
          <a:lstStyle/>
          <a:p>
            <a:r>
              <a:rPr lang="en-GB" sz="1600" b="1"/>
              <a:t>Topic Timeline:</a:t>
            </a:r>
          </a:p>
        </p:txBody>
      </p:sp>
      <p:sp>
        <p:nvSpPr>
          <p:cNvPr id="104" name="TextBox 103">
            <a:extLst>
              <a:ext uri="{FF2B5EF4-FFF2-40B4-BE49-F238E27FC236}">
                <a16:creationId xmlns:a16="http://schemas.microsoft.com/office/drawing/2014/main" id="{172BE77A-B297-4C94-BE27-427D22644ADE}"/>
              </a:ext>
            </a:extLst>
          </p:cNvPr>
          <p:cNvSpPr txBox="1"/>
          <p:nvPr/>
        </p:nvSpPr>
        <p:spPr>
          <a:xfrm>
            <a:off x="4380695" y="5101628"/>
            <a:ext cx="5215781" cy="2123658"/>
          </a:xfrm>
          <a:prstGeom prst="rect">
            <a:avLst/>
          </a:prstGeom>
          <a:noFill/>
        </p:spPr>
        <p:txBody>
          <a:bodyPr wrap="square" rtlCol="0">
            <a:spAutoFit/>
          </a:bodyPr>
          <a:lstStyle/>
          <a:p>
            <a:r>
              <a:rPr lang="en-US" sz="1200" b="1" dirty="0"/>
              <a:t>Essential to make the (VERY) short walk to Balloon Corner just outside the school. </a:t>
            </a:r>
            <a:r>
              <a:rPr lang="en-US" sz="1200" dirty="0"/>
              <a:t>Children could make a “brass” rubbing of the plaque.  They could also walk further on looking at different buildings, forms of transport, street names etc. thinking of how old they are (take photos to age chronologically?)</a:t>
            </a:r>
          </a:p>
          <a:p>
            <a:r>
              <a:rPr lang="en-GB" sz="1200" dirty="0">
                <a:hlinkClick r:id="rId10">
                  <a:extLst>
                    <a:ext uri="{A12FA001-AC4F-418D-AE19-62706E023703}">
                      <ahyp:hlinkClr xmlns:ahyp="http://schemas.microsoft.com/office/drawing/2018/hyperlinkcolor" val="tx"/>
                    </a:ext>
                  </a:extLst>
                </a:hlinkClick>
              </a:rPr>
              <a:t>https://www.bbc.co.uk/bitesize/clips/z82xpv4</a:t>
            </a:r>
            <a:r>
              <a:rPr lang="en-GB" sz="1200" dirty="0"/>
              <a:t> </a:t>
            </a:r>
          </a:p>
          <a:p>
            <a:r>
              <a:rPr lang="en-GB" sz="1200" dirty="0">
                <a:hlinkClick r:id="rId11">
                  <a:extLst>
                    <a:ext uri="{A12FA001-AC4F-418D-AE19-62706E023703}">
                      <ahyp:hlinkClr xmlns:ahyp="http://schemas.microsoft.com/office/drawing/2018/hyperlinkcolor" val="tx"/>
                    </a:ext>
                  </a:extLst>
                </a:hlinkClick>
              </a:rPr>
              <a:t>https://www.bbc.co.uk/teach/class-clips-video/history-geography-ks1-travel-transport-index/zxjsydm</a:t>
            </a:r>
            <a:r>
              <a:rPr lang="en-GB" sz="1200" dirty="0"/>
              <a:t> </a:t>
            </a:r>
          </a:p>
          <a:p>
            <a:r>
              <a:rPr lang="en-GB" sz="1200" dirty="0">
                <a:hlinkClick r:id="rId12">
                  <a:extLst>
                    <a:ext uri="{A12FA001-AC4F-418D-AE19-62706E023703}">
                      <ahyp:hlinkClr xmlns:ahyp="http://schemas.microsoft.com/office/drawing/2018/hyperlinkcolor" val="tx"/>
                    </a:ext>
                  </a:extLst>
                </a:hlinkClick>
              </a:rPr>
              <a:t>https://en.wikipedia.org/wiki/Vincenzo_Lunardi</a:t>
            </a:r>
            <a:endParaRPr lang="en-GB" sz="1200" dirty="0"/>
          </a:p>
          <a:p>
            <a:r>
              <a:rPr lang="en-GB" sz="1200" dirty="0">
                <a:hlinkClick r:id="rId13">
                  <a:extLst>
                    <a:ext uri="{A12FA001-AC4F-418D-AE19-62706E023703}">
                      <ahyp:hlinkClr xmlns:ahyp="http://schemas.microsoft.com/office/drawing/2018/hyperlinkcolor" val="tx"/>
                    </a:ext>
                  </a:extLst>
                </a:hlinkClick>
              </a:rPr>
              <a:t>http://www.hatfield-herts.co.uk/aviation/lunardi.html</a:t>
            </a:r>
            <a:r>
              <a:rPr lang="en-GB" sz="1200" dirty="0"/>
              <a:t> </a:t>
            </a:r>
          </a:p>
          <a:p>
            <a:r>
              <a:rPr lang="en-GB" sz="1200" dirty="0">
                <a:hlinkClick r:id="rId14">
                  <a:extLst>
                    <a:ext uri="{A12FA001-AC4F-418D-AE19-62706E023703}">
                      <ahyp:hlinkClr xmlns:ahyp="http://schemas.microsoft.com/office/drawing/2018/hyperlinkcolor" val="tx"/>
                    </a:ext>
                  </a:extLst>
                </a:hlinkClick>
              </a:rPr>
              <a:t>https://www.whtimes.co.uk/lifestyle/heritage/vincenzo-lunardi-britains-first-balloon-landing-8994132</a:t>
            </a:r>
            <a:r>
              <a:rPr lang="en-GB" sz="1200" dirty="0"/>
              <a:t> </a:t>
            </a:r>
          </a:p>
        </p:txBody>
      </p:sp>
      <p:pic>
        <p:nvPicPr>
          <p:cNvPr id="3" name="Picture 2">
            <a:extLst>
              <a:ext uri="{FF2B5EF4-FFF2-40B4-BE49-F238E27FC236}">
                <a16:creationId xmlns:a16="http://schemas.microsoft.com/office/drawing/2014/main" id="{061DCFC3-E566-49F9-8241-03EBF0C0BE5D}"/>
              </a:ext>
            </a:extLst>
          </p:cNvPr>
          <p:cNvPicPr>
            <a:picLocks noChangeAspect="1"/>
          </p:cNvPicPr>
          <p:nvPr/>
        </p:nvPicPr>
        <p:blipFill rotWithShape="1">
          <a:blip r:embed="rId15">
            <a:clrChange>
              <a:clrFrom>
                <a:srgbClr val="FFFFFF"/>
              </a:clrFrom>
              <a:clrTo>
                <a:srgbClr val="FFFFFF">
                  <a:alpha val="0"/>
                </a:srgbClr>
              </a:clrTo>
            </a:clrChange>
          </a:blip>
          <a:srcRect l="39835" t="3510" r="15458" b="2152"/>
          <a:stretch/>
        </p:blipFill>
        <p:spPr>
          <a:xfrm>
            <a:off x="9389175" y="3767851"/>
            <a:ext cx="3426391" cy="4066968"/>
          </a:xfrm>
          <a:prstGeom prst="rect">
            <a:avLst/>
          </a:prstGeom>
        </p:spPr>
      </p:pic>
      <p:pic>
        <p:nvPicPr>
          <p:cNvPr id="86" name="Picture 85" descr="Shape&#10;&#10;Description automatically generated with low confidence">
            <a:extLst>
              <a:ext uri="{FF2B5EF4-FFF2-40B4-BE49-F238E27FC236}">
                <a16:creationId xmlns:a16="http://schemas.microsoft.com/office/drawing/2014/main" id="{8DD8428B-D08C-4B1E-998A-22E767BEF24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96173" y="126808"/>
            <a:ext cx="981834" cy="981833"/>
          </a:xfrm>
          <a:prstGeom prst="rect">
            <a:avLst/>
          </a:prstGeom>
        </p:spPr>
      </p:pic>
      <p:sp>
        <p:nvSpPr>
          <p:cNvPr id="87" name="TextBox 86">
            <a:extLst>
              <a:ext uri="{FF2B5EF4-FFF2-40B4-BE49-F238E27FC236}">
                <a16:creationId xmlns:a16="http://schemas.microsoft.com/office/drawing/2014/main" id="{3B8389E9-1AE0-4EBE-B8C4-7AEC1D7B7102}"/>
              </a:ext>
            </a:extLst>
          </p:cNvPr>
          <p:cNvSpPr txBox="1"/>
          <p:nvPr/>
        </p:nvSpPr>
        <p:spPr>
          <a:xfrm>
            <a:off x="5469409" y="1056944"/>
            <a:ext cx="7314517" cy="258532"/>
          </a:xfrm>
          <a:prstGeom prst="rect">
            <a:avLst/>
          </a:prstGeom>
          <a:noFill/>
        </p:spPr>
        <p:txBody>
          <a:bodyPr wrap="square" rtlCol="0">
            <a:spAutoFit/>
          </a:bodyPr>
          <a:lstStyle/>
          <a:p>
            <a:pPr>
              <a:lnSpc>
                <a:spcPct val="90000"/>
              </a:lnSpc>
            </a:pPr>
            <a:r>
              <a:rPr lang="en-US" sz="1200" b="1"/>
              <a:t>Significant historical events, people and places in our locality.</a:t>
            </a:r>
          </a:p>
        </p:txBody>
      </p:sp>
      <p:sp>
        <p:nvSpPr>
          <p:cNvPr id="95" name="TextBox 94">
            <a:extLst>
              <a:ext uri="{FF2B5EF4-FFF2-40B4-BE49-F238E27FC236}">
                <a16:creationId xmlns:a16="http://schemas.microsoft.com/office/drawing/2014/main" id="{4CF15BB9-20F2-5050-9B86-CDE75DE2068C}"/>
              </a:ext>
            </a:extLst>
          </p:cNvPr>
          <p:cNvSpPr txBox="1"/>
          <p:nvPr/>
        </p:nvSpPr>
        <p:spPr>
          <a:xfrm rot="16200000">
            <a:off x="2792268" y="7545057"/>
            <a:ext cx="988789" cy="311496"/>
          </a:xfrm>
          <a:prstGeom prst="rect">
            <a:avLst/>
          </a:prstGeom>
          <a:noFill/>
        </p:spPr>
        <p:txBody>
          <a:bodyPr wrap="square">
            <a:spAutoFit/>
          </a:bodyPr>
          <a:lstStyle/>
          <a:p>
            <a:pPr>
              <a:lnSpc>
                <a:spcPct val="89000"/>
              </a:lnSpc>
            </a:pPr>
            <a:r>
              <a:rPr lang="en-US" sz="800" dirty="0"/>
              <a:t>Balloon Corner </a:t>
            </a:r>
            <a:br>
              <a:rPr lang="en-US" sz="800" dirty="0"/>
            </a:br>
            <a:r>
              <a:rPr lang="en-US" sz="800" dirty="0"/>
              <a:t>1784 AD</a:t>
            </a:r>
            <a:endParaRPr lang="en-GB" dirty="0"/>
          </a:p>
        </p:txBody>
      </p:sp>
      <p:graphicFrame>
        <p:nvGraphicFramePr>
          <p:cNvPr id="2" name="Table 3">
            <a:extLst>
              <a:ext uri="{FF2B5EF4-FFF2-40B4-BE49-F238E27FC236}">
                <a16:creationId xmlns:a16="http://schemas.microsoft.com/office/drawing/2014/main" id="{9B64545F-0CC1-64E6-B5B5-9A158349348D}"/>
              </a:ext>
            </a:extLst>
          </p:cNvPr>
          <p:cNvGraphicFramePr>
            <a:graphicFrameLocks noGrp="1"/>
          </p:cNvGraphicFramePr>
          <p:nvPr>
            <p:extLst>
              <p:ext uri="{D42A27DB-BD31-4B8C-83A1-F6EECF244321}">
                <p14:modId xmlns:p14="http://schemas.microsoft.com/office/powerpoint/2010/main" val="4085488634"/>
              </p:ext>
            </p:extLst>
          </p:nvPr>
        </p:nvGraphicFramePr>
        <p:xfrm>
          <a:off x="354958" y="8169864"/>
          <a:ext cx="9136863" cy="370840"/>
        </p:xfrm>
        <a:graphic>
          <a:graphicData uri="http://schemas.openxmlformats.org/drawingml/2006/table">
            <a:tbl>
              <a:tblPr firstRow="1" bandRow="1">
                <a:tableStyleId>{5C22544A-7EE6-4342-B048-85BDC9FD1C3A}</a:tableStyleId>
              </a:tblPr>
              <a:tblGrid>
                <a:gridCol w="3045621">
                  <a:extLst>
                    <a:ext uri="{9D8B030D-6E8A-4147-A177-3AD203B41FA5}">
                      <a16:colId xmlns:a16="http://schemas.microsoft.com/office/drawing/2014/main" val="343290618"/>
                    </a:ext>
                  </a:extLst>
                </a:gridCol>
                <a:gridCol w="3045621">
                  <a:extLst>
                    <a:ext uri="{9D8B030D-6E8A-4147-A177-3AD203B41FA5}">
                      <a16:colId xmlns:a16="http://schemas.microsoft.com/office/drawing/2014/main" val="1850746465"/>
                    </a:ext>
                  </a:extLst>
                </a:gridCol>
                <a:gridCol w="3045621">
                  <a:extLst>
                    <a:ext uri="{9D8B030D-6E8A-4147-A177-3AD203B41FA5}">
                      <a16:colId xmlns:a16="http://schemas.microsoft.com/office/drawing/2014/main" val="1991726324"/>
                    </a:ext>
                  </a:extLst>
                </a:gridCol>
              </a:tblGrid>
              <a:tr h="370840">
                <a:tc>
                  <a:txBody>
                    <a:bodyPr/>
                    <a:lstStyle/>
                    <a:p>
                      <a:pPr algn="ctr"/>
                      <a:r>
                        <a:rPr lang="en-GB" sz="800" b="0" dirty="0"/>
                        <a:t>1700</a:t>
                      </a:r>
                    </a:p>
                  </a:txBody>
                  <a:tcPr vert="vert270">
                    <a:solidFill>
                      <a:schemeClr val="tx1"/>
                    </a:solidFill>
                  </a:tcPr>
                </a:tc>
                <a:tc>
                  <a:txBody>
                    <a:bodyPr/>
                    <a:lstStyle/>
                    <a:p>
                      <a:pPr algn="ctr"/>
                      <a:r>
                        <a:rPr lang="en-GB" sz="800" b="0" dirty="0"/>
                        <a:t>1800</a:t>
                      </a:r>
                    </a:p>
                  </a:txBody>
                  <a:tcPr vert="vert270">
                    <a:solidFill>
                      <a:schemeClr val="tx1"/>
                    </a:solidFill>
                  </a:tcPr>
                </a:tc>
                <a:tc>
                  <a:txBody>
                    <a:bodyPr/>
                    <a:lstStyle/>
                    <a:p>
                      <a:pPr algn="ctr"/>
                      <a:r>
                        <a:rPr lang="en-GB" sz="800" b="0" dirty="0"/>
                        <a:t>1900</a:t>
                      </a:r>
                    </a:p>
                  </a:txBody>
                  <a:tcPr vert="vert270">
                    <a:solidFill>
                      <a:schemeClr val="tx1"/>
                    </a:solidFill>
                  </a:tcPr>
                </a:tc>
                <a:extLst>
                  <a:ext uri="{0D108BD9-81ED-4DB2-BD59-A6C34878D82A}">
                    <a16:rowId xmlns:a16="http://schemas.microsoft.com/office/drawing/2014/main" val="1582379137"/>
                  </a:ext>
                </a:extLst>
              </a:tr>
            </a:tbl>
          </a:graphicData>
        </a:graphic>
      </p:graphicFrame>
      <p:sp>
        <p:nvSpPr>
          <p:cNvPr id="100" name="TextBox 99">
            <a:extLst>
              <a:ext uri="{FF2B5EF4-FFF2-40B4-BE49-F238E27FC236}">
                <a16:creationId xmlns:a16="http://schemas.microsoft.com/office/drawing/2014/main" id="{9C36F375-9D75-2BE6-D8A4-F2AC5770DC34}"/>
              </a:ext>
            </a:extLst>
          </p:cNvPr>
          <p:cNvSpPr txBox="1"/>
          <p:nvPr/>
        </p:nvSpPr>
        <p:spPr>
          <a:xfrm rot="16200000">
            <a:off x="6574076" y="7521171"/>
            <a:ext cx="988789" cy="311496"/>
          </a:xfrm>
          <a:prstGeom prst="rect">
            <a:avLst/>
          </a:prstGeom>
          <a:noFill/>
        </p:spPr>
        <p:txBody>
          <a:bodyPr wrap="square">
            <a:spAutoFit/>
          </a:bodyPr>
          <a:lstStyle/>
          <a:p>
            <a:pPr>
              <a:lnSpc>
                <a:spcPct val="89000"/>
              </a:lnSpc>
            </a:pPr>
            <a:r>
              <a:rPr lang="en-US" sz="800" dirty="0"/>
              <a:t>First flight of an </a:t>
            </a:r>
            <a:r>
              <a:rPr lang="en-US" sz="800" dirty="0" err="1"/>
              <a:t>aeroplane</a:t>
            </a:r>
            <a:r>
              <a:rPr lang="en-US" sz="800" dirty="0"/>
              <a:t> (1903)</a:t>
            </a:r>
            <a:endParaRPr lang="en-GB" dirty="0"/>
          </a:p>
        </p:txBody>
      </p:sp>
      <p:sp>
        <p:nvSpPr>
          <p:cNvPr id="101" name="TextBox 100">
            <a:extLst>
              <a:ext uri="{FF2B5EF4-FFF2-40B4-BE49-F238E27FC236}">
                <a16:creationId xmlns:a16="http://schemas.microsoft.com/office/drawing/2014/main" id="{D3D62FEA-1739-C467-58F5-AEF6D8BA69B6}"/>
              </a:ext>
            </a:extLst>
          </p:cNvPr>
          <p:cNvSpPr txBox="1"/>
          <p:nvPr/>
        </p:nvSpPr>
        <p:spPr>
          <a:xfrm rot="16200000">
            <a:off x="7110307" y="8914901"/>
            <a:ext cx="988789" cy="311496"/>
          </a:xfrm>
          <a:prstGeom prst="rect">
            <a:avLst/>
          </a:prstGeom>
          <a:noFill/>
        </p:spPr>
        <p:txBody>
          <a:bodyPr wrap="square">
            <a:spAutoFit/>
          </a:bodyPr>
          <a:lstStyle/>
          <a:p>
            <a:pPr algn="r">
              <a:lnSpc>
                <a:spcPct val="89000"/>
              </a:lnSpc>
            </a:pPr>
            <a:r>
              <a:rPr lang="en-US" sz="800" dirty="0"/>
              <a:t>First flight of a helicopter (1939)</a:t>
            </a:r>
            <a:endParaRPr lang="en-GB" dirty="0"/>
          </a:p>
        </p:txBody>
      </p:sp>
      <p:sp>
        <p:nvSpPr>
          <p:cNvPr id="102" name="TextBox 101">
            <a:extLst>
              <a:ext uri="{FF2B5EF4-FFF2-40B4-BE49-F238E27FC236}">
                <a16:creationId xmlns:a16="http://schemas.microsoft.com/office/drawing/2014/main" id="{24B70189-96F1-F027-D40D-5A45EA3D1F2C}"/>
              </a:ext>
            </a:extLst>
          </p:cNvPr>
          <p:cNvSpPr txBox="1"/>
          <p:nvPr/>
        </p:nvSpPr>
        <p:spPr>
          <a:xfrm rot="16200000">
            <a:off x="8234156" y="7581351"/>
            <a:ext cx="988789" cy="311496"/>
          </a:xfrm>
          <a:prstGeom prst="rect">
            <a:avLst/>
          </a:prstGeom>
          <a:noFill/>
        </p:spPr>
        <p:txBody>
          <a:bodyPr wrap="square">
            <a:spAutoFit/>
          </a:bodyPr>
          <a:lstStyle/>
          <a:p>
            <a:pPr>
              <a:lnSpc>
                <a:spcPct val="89000"/>
              </a:lnSpc>
            </a:pPr>
            <a:r>
              <a:rPr lang="en-US" sz="800" dirty="0"/>
              <a:t>First flight into space (1961)</a:t>
            </a:r>
            <a:endParaRPr lang="en-GB" dirty="0"/>
          </a:p>
        </p:txBody>
      </p:sp>
      <p:sp>
        <p:nvSpPr>
          <p:cNvPr id="105" name="TextBox 104">
            <a:extLst>
              <a:ext uri="{FF2B5EF4-FFF2-40B4-BE49-F238E27FC236}">
                <a16:creationId xmlns:a16="http://schemas.microsoft.com/office/drawing/2014/main" id="{1AFAB299-E820-ADD4-2CD4-57D668EF8A87}"/>
              </a:ext>
            </a:extLst>
          </p:cNvPr>
          <p:cNvSpPr txBox="1"/>
          <p:nvPr/>
        </p:nvSpPr>
        <p:spPr>
          <a:xfrm rot="16200000">
            <a:off x="3637172" y="8851995"/>
            <a:ext cx="988789" cy="311496"/>
          </a:xfrm>
          <a:prstGeom prst="rect">
            <a:avLst/>
          </a:prstGeom>
          <a:noFill/>
        </p:spPr>
        <p:txBody>
          <a:bodyPr wrap="square">
            <a:spAutoFit/>
          </a:bodyPr>
          <a:lstStyle/>
          <a:p>
            <a:pPr>
              <a:lnSpc>
                <a:spcPct val="89000"/>
              </a:lnSpc>
            </a:pPr>
            <a:r>
              <a:rPr lang="en-US" sz="800" dirty="0"/>
              <a:t>First passenger steam train (1825)</a:t>
            </a:r>
            <a:endParaRPr lang="en-GB" dirty="0"/>
          </a:p>
        </p:txBody>
      </p:sp>
      <p:sp>
        <p:nvSpPr>
          <p:cNvPr id="106" name="TextBox 105">
            <a:extLst>
              <a:ext uri="{FF2B5EF4-FFF2-40B4-BE49-F238E27FC236}">
                <a16:creationId xmlns:a16="http://schemas.microsoft.com/office/drawing/2014/main" id="{C45B87FF-4B1E-EF5D-94AF-F71E235A4A48}"/>
              </a:ext>
            </a:extLst>
          </p:cNvPr>
          <p:cNvSpPr txBox="1"/>
          <p:nvPr/>
        </p:nvSpPr>
        <p:spPr>
          <a:xfrm rot="16200000">
            <a:off x="1585170" y="8914901"/>
            <a:ext cx="988789" cy="311496"/>
          </a:xfrm>
          <a:prstGeom prst="rect">
            <a:avLst/>
          </a:prstGeom>
          <a:noFill/>
        </p:spPr>
        <p:txBody>
          <a:bodyPr wrap="square">
            <a:spAutoFit/>
          </a:bodyPr>
          <a:lstStyle/>
          <a:p>
            <a:pPr algn="r">
              <a:lnSpc>
                <a:spcPct val="89000"/>
              </a:lnSpc>
            </a:pPr>
            <a:r>
              <a:rPr lang="en-US" sz="800" dirty="0"/>
              <a:t>Canals built (1750s) </a:t>
            </a:r>
            <a:endParaRPr lang="en-GB" dirty="0"/>
          </a:p>
        </p:txBody>
      </p:sp>
      <p:sp>
        <p:nvSpPr>
          <p:cNvPr id="107" name="TextBox 106">
            <a:extLst>
              <a:ext uri="{FF2B5EF4-FFF2-40B4-BE49-F238E27FC236}">
                <a16:creationId xmlns:a16="http://schemas.microsoft.com/office/drawing/2014/main" id="{8624AB8D-450A-52CD-5454-D6FD48BE6FEA}"/>
              </a:ext>
            </a:extLst>
          </p:cNvPr>
          <p:cNvSpPr txBox="1"/>
          <p:nvPr/>
        </p:nvSpPr>
        <p:spPr>
          <a:xfrm rot="16200000">
            <a:off x="5645020" y="8920470"/>
            <a:ext cx="988789" cy="311496"/>
          </a:xfrm>
          <a:prstGeom prst="rect">
            <a:avLst/>
          </a:prstGeom>
          <a:noFill/>
        </p:spPr>
        <p:txBody>
          <a:bodyPr wrap="square">
            <a:spAutoFit/>
          </a:bodyPr>
          <a:lstStyle/>
          <a:p>
            <a:pPr algn="r">
              <a:lnSpc>
                <a:spcPct val="89000"/>
              </a:lnSpc>
            </a:pPr>
            <a:r>
              <a:rPr lang="en-US" sz="800" dirty="0"/>
              <a:t>First  motor car (1886) </a:t>
            </a:r>
            <a:endParaRPr lang="en-GB" dirty="0"/>
          </a:p>
        </p:txBody>
      </p:sp>
      <p:grpSp>
        <p:nvGrpSpPr>
          <p:cNvPr id="116" name="Group 115">
            <a:extLst>
              <a:ext uri="{FF2B5EF4-FFF2-40B4-BE49-F238E27FC236}">
                <a16:creationId xmlns:a16="http://schemas.microsoft.com/office/drawing/2014/main" id="{4824149D-B661-454A-33BB-2A8D90196156}"/>
              </a:ext>
            </a:extLst>
          </p:cNvPr>
          <p:cNvGrpSpPr/>
          <p:nvPr/>
        </p:nvGrpSpPr>
        <p:grpSpPr>
          <a:xfrm>
            <a:off x="1581589" y="8027634"/>
            <a:ext cx="574780" cy="666745"/>
            <a:chOff x="1571549" y="2979857"/>
            <a:chExt cx="832059" cy="965189"/>
          </a:xfrm>
        </p:grpSpPr>
        <p:sp>
          <p:nvSpPr>
            <p:cNvPr id="118" name="Hexagon 117">
              <a:extLst>
                <a:ext uri="{FF2B5EF4-FFF2-40B4-BE49-F238E27FC236}">
                  <a16:creationId xmlns:a16="http://schemas.microsoft.com/office/drawing/2014/main" id="{0B15BDA4-1B78-0D46-E400-A7D2532C1B75}"/>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Shape 118">
              <a:extLst>
                <a:ext uri="{FF2B5EF4-FFF2-40B4-BE49-F238E27FC236}">
                  <a16:creationId xmlns:a16="http://schemas.microsoft.com/office/drawing/2014/main" id="{FAD16166-2014-744B-4786-2D6E37A836F4}"/>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0" name="Group 119">
            <a:extLst>
              <a:ext uri="{FF2B5EF4-FFF2-40B4-BE49-F238E27FC236}">
                <a16:creationId xmlns:a16="http://schemas.microsoft.com/office/drawing/2014/main" id="{D6122B88-62F1-9230-9B81-C37CC466734A}"/>
              </a:ext>
            </a:extLst>
          </p:cNvPr>
          <p:cNvGrpSpPr/>
          <p:nvPr/>
        </p:nvGrpSpPr>
        <p:grpSpPr>
          <a:xfrm>
            <a:off x="3703809" y="8021911"/>
            <a:ext cx="574780" cy="666745"/>
            <a:chOff x="1571549" y="2979857"/>
            <a:chExt cx="832059" cy="965189"/>
          </a:xfrm>
        </p:grpSpPr>
        <p:sp>
          <p:nvSpPr>
            <p:cNvPr id="121" name="Hexagon 120">
              <a:extLst>
                <a:ext uri="{FF2B5EF4-FFF2-40B4-BE49-F238E27FC236}">
                  <a16:creationId xmlns:a16="http://schemas.microsoft.com/office/drawing/2014/main" id="{E5520921-3946-294D-55A6-9C04B2068A8C}"/>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Shape 121">
              <a:extLst>
                <a:ext uri="{FF2B5EF4-FFF2-40B4-BE49-F238E27FC236}">
                  <a16:creationId xmlns:a16="http://schemas.microsoft.com/office/drawing/2014/main" id="{E4C8B0E8-8310-9DCC-7870-7276D96F6F6B}"/>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3" name="Group 122">
            <a:extLst>
              <a:ext uri="{FF2B5EF4-FFF2-40B4-BE49-F238E27FC236}">
                <a16:creationId xmlns:a16="http://schemas.microsoft.com/office/drawing/2014/main" id="{352472BE-6E4A-12BD-DF6A-AA1624ED8E94}"/>
              </a:ext>
            </a:extLst>
          </p:cNvPr>
          <p:cNvGrpSpPr/>
          <p:nvPr/>
        </p:nvGrpSpPr>
        <p:grpSpPr>
          <a:xfrm>
            <a:off x="5655823" y="8023226"/>
            <a:ext cx="574780" cy="666745"/>
            <a:chOff x="1571549" y="2979857"/>
            <a:chExt cx="832059" cy="965189"/>
          </a:xfrm>
        </p:grpSpPr>
        <p:sp>
          <p:nvSpPr>
            <p:cNvPr id="124" name="Hexagon 123">
              <a:extLst>
                <a:ext uri="{FF2B5EF4-FFF2-40B4-BE49-F238E27FC236}">
                  <a16:creationId xmlns:a16="http://schemas.microsoft.com/office/drawing/2014/main" id="{EF662803-C06C-5BD3-A5F9-C25EE74C8B1F}"/>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Freeform: Shape 124">
              <a:extLst>
                <a:ext uri="{FF2B5EF4-FFF2-40B4-BE49-F238E27FC236}">
                  <a16:creationId xmlns:a16="http://schemas.microsoft.com/office/drawing/2014/main" id="{0DDC7271-CD0A-437D-F51B-118B1F4343BA}"/>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6" name="Group 125">
            <a:extLst>
              <a:ext uri="{FF2B5EF4-FFF2-40B4-BE49-F238E27FC236}">
                <a16:creationId xmlns:a16="http://schemas.microsoft.com/office/drawing/2014/main" id="{62DCB82C-1DEB-375E-F968-1DD137DF32B3}"/>
              </a:ext>
            </a:extLst>
          </p:cNvPr>
          <p:cNvGrpSpPr/>
          <p:nvPr/>
        </p:nvGrpSpPr>
        <p:grpSpPr>
          <a:xfrm>
            <a:off x="6321262" y="7564194"/>
            <a:ext cx="574780" cy="666745"/>
            <a:chOff x="1571549" y="2979857"/>
            <a:chExt cx="832059" cy="965189"/>
          </a:xfrm>
        </p:grpSpPr>
        <p:sp>
          <p:nvSpPr>
            <p:cNvPr id="127" name="Hexagon 126">
              <a:extLst>
                <a:ext uri="{FF2B5EF4-FFF2-40B4-BE49-F238E27FC236}">
                  <a16:creationId xmlns:a16="http://schemas.microsoft.com/office/drawing/2014/main" id="{7CDA4983-6A3A-E439-EC61-4ED3CABA4E9D}"/>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29C8D234-0943-F7D6-0A7C-C4865DCC5207}"/>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9" name="Group 128">
            <a:extLst>
              <a:ext uri="{FF2B5EF4-FFF2-40B4-BE49-F238E27FC236}">
                <a16:creationId xmlns:a16="http://schemas.microsoft.com/office/drawing/2014/main" id="{0BB62376-1663-2855-1A1A-3AF046844B7E}"/>
              </a:ext>
            </a:extLst>
          </p:cNvPr>
          <p:cNvGrpSpPr/>
          <p:nvPr/>
        </p:nvGrpSpPr>
        <p:grpSpPr>
          <a:xfrm>
            <a:off x="7131020" y="8027634"/>
            <a:ext cx="574780" cy="666745"/>
            <a:chOff x="1571549" y="2979857"/>
            <a:chExt cx="832059" cy="965189"/>
          </a:xfrm>
        </p:grpSpPr>
        <p:sp>
          <p:nvSpPr>
            <p:cNvPr id="130" name="Hexagon 129">
              <a:extLst>
                <a:ext uri="{FF2B5EF4-FFF2-40B4-BE49-F238E27FC236}">
                  <a16:creationId xmlns:a16="http://schemas.microsoft.com/office/drawing/2014/main" id="{C5607567-BEA9-714D-5200-3E13842ABA11}"/>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Shape 130">
              <a:extLst>
                <a:ext uri="{FF2B5EF4-FFF2-40B4-BE49-F238E27FC236}">
                  <a16:creationId xmlns:a16="http://schemas.microsoft.com/office/drawing/2014/main" id="{E9E48CDE-55EA-B93E-7A4D-76118EC32C79}"/>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32" name="Group 131">
            <a:extLst>
              <a:ext uri="{FF2B5EF4-FFF2-40B4-BE49-F238E27FC236}">
                <a16:creationId xmlns:a16="http://schemas.microsoft.com/office/drawing/2014/main" id="{F70A6D96-F6CA-37C7-A3D8-BF53DBA50113}"/>
              </a:ext>
            </a:extLst>
          </p:cNvPr>
          <p:cNvGrpSpPr/>
          <p:nvPr/>
        </p:nvGrpSpPr>
        <p:grpSpPr>
          <a:xfrm>
            <a:off x="8065906" y="8018692"/>
            <a:ext cx="574780" cy="666745"/>
            <a:chOff x="1571549" y="2979857"/>
            <a:chExt cx="832059" cy="965189"/>
          </a:xfrm>
        </p:grpSpPr>
        <p:sp>
          <p:nvSpPr>
            <p:cNvPr id="133" name="Hexagon 132">
              <a:extLst>
                <a:ext uri="{FF2B5EF4-FFF2-40B4-BE49-F238E27FC236}">
                  <a16:creationId xmlns:a16="http://schemas.microsoft.com/office/drawing/2014/main" id="{94B62033-5EDD-641C-2E06-EDD66EBD61A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Shape 133">
              <a:extLst>
                <a:ext uri="{FF2B5EF4-FFF2-40B4-BE49-F238E27FC236}">
                  <a16:creationId xmlns:a16="http://schemas.microsoft.com/office/drawing/2014/main" id="{72A2CEAB-9A55-7F0F-AB8F-FA0A6546BC4E}"/>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90" name="Group 89">
            <a:extLst>
              <a:ext uri="{FF2B5EF4-FFF2-40B4-BE49-F238E27FC236}">
                <a16:creationId xmlns:a16="http://schemas.microsoft.com/office/drawing/2014/main" id="{ED9EBAA3-6F20-E699-6F1B-27AAF916972A}"/>
              </a:ext>
            </a:extLst>
          </p:cNvPr>
          <p:cNvGrpSpPr/>
          <p:nvPr/>
        </p:nvGrpSpPr>
        <p:grpSpPr>
          <a:xfrm>
            <a:off x="2556056" y="7560975"/>
            <a:ext cx="574780" cy="666745"/>
            <a:chOff x="11375854" y="1064209"/>
            <a:chExt cx="832059" cy="965189"/>
          </a:xfrm>
        </p:grpSpPr>
        <p:grpSp>
          <p:nvGrpSpPr>
            <p:cNvPr id="91" name="Group 90">
              <a:extLst>
                <a:ext uri="{FF2B5EF4-FFF2-40B4-BE49-F238E27FC236}">
                  <a16:creationId xmlns:a16="http://schemas.microsoft.com/office/drawing/2014/main" id="{66B43160-E260-4E84-260D-DD7532006595}"/>
                </a:ext>
              </a:extLst>
            </p:cNvPr>
            <p:cNvGrpSpPr/>
            <p:nvPr/>
          </p:nvGrpSpPr>
          <p:grpSpPr>
            <a:xfrm>
              <a:off x="11375854" y="1064209"/>
              <a:ext cx="832059" cy="965189"/>
              <a:chOff x="1571549" y="2979857"/>
              <a:chExt cx="832059" cy="965189"/>
            </a:xfrm>
          </p:grpSpPr>
          <p:sp>
            <p:nvSpPr>
              <p:cNvPr id="93" name="Hexagon 92">
                <a:extLst>
                  <a:ext uri="{FF2B5EF4-FFF2-40B4-BE49-F238E27FC236}">
                    <a16:creationId xmlns:a16="http://schemas.microsoft.com/office/drawing/2014/main" id="{180CCD99-B02A-CBBE-D603-5FCB31C9EF25}"/>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C631B009-0FFC-CF83-CFF9-91E3A1E2E28B}"/>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92" name="Picture 91" descr="Shape&#10;&#10;Description automatically generated with low confidence">
              <a:extLst>
                <a:ext uri="{FF2B5EF4-FFF2-40B4-BE49-F238E27FC236}">
                  <a16:creationId xmlns:a16="http://schemas.microsoft.com/office/drawing/2014/main" id="{F22A4ADC-301F-A26C-4093-75C5B8B20F2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409533" y="1176595"/>
              <a:ext cx="751482" cy="751482"/>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5C301CF5-494E-8F8F-1CD9-41BCD6A86ED1}"/>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7130" t="40767" r="16210" b="41137"/>
          <a:stretch/>
        </p:blipFill>
        <p:spPr>
          <a:xfrm>
            <a:off x="1609198" y="8305115"/>
            <a:ext cx="505604" cy="137250"/>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B79AFE34-6B0D-9017-F4A1-56A06D9ED25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3707198" y="8053469"/>
            <a:ext cx="560362" cy="560362"/>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F0F14A9C-50F1-5FD1-3913-378025D3183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736921" y="8145531"/>
            <a:ext cx="406629" cy="406629"/>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4042303C-722B-48C5-FD18-5D6C4398649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78980" y="7676920"/>
            <a:ext cx="457393" cy="457393"/>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6428D8E0-FE12-6149-D6A4-88D47AD6ECB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7099618" y="8053469"/>
            <a:ext cx="614817" cy="614817"/>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B0E4922C-E935-7350-B1BD-84D04E3D751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084052" y="8100660"/>
            <a:ext cx="555620" cy="555620"/>
          </a:xfrm>
          <a:prstGeom prst="rect">
            <a:avLst/>
          </a:prstGeom>
        </p:spPr>
      </p:pic>
      <p:graphicFrame>
        <p:nvGraphicFramePr>
          <p:cNvPr id="136" name="Table 3">
            <a:extLst>
              <a:ext uri="{FF2B5EF4-FFF2-40B4-BE49-F238E27FC236}">
                <a16:creationId xmlns:a16="http://schemas.microsoft.com/office/drawing/2014/main" id="{8918D6B3-B1D3-0F7A-B178-526A6208A814}"/>
              </a:ext>
            </a:extLst>
          </p:cNvPr>
          <p:cNvGraphicFramePr>
            <a:graphicFrameLocks noGrp="1"/>
          </p:cNvGraphicFramePr>
          <p:nvPr>
            <p:extLst>
              <p:ext uri="{D42A27DB-BD31-4B8C-83A1-F6EECF244321}">
                <p14:modId xmlns:p14="http://schemas.microsoft.com/office/powerpoint/2010/main" val="2826740670"/>
              </p:ext>
            </p:extLst>
          </p:nvPr>
        </p:nvGraphicFramePr>
        <p:xfrm>
          <a:off x="354959" y="8169864"/>
          <a:ext cx="9136863" cy="370840"/>
        </p:xfrm>
        <a:graphic>
          <a:graphicData uri="http://schemas.openxmlformats.org/drawingml/2006/table">
            <a:tbl>
              <a:tblPr firstRow="1" bandRow="1">
                <a:tableStyleId>{5C22544A-7EE6-4342-B048-85BDC9FD1C3A}</a:tableStyleId>
              </a:tblPr>
              <a:tblGrid>
                <a:gridCol w="3045621">
                  <a:extLst>
                    <a:ext uri="{9D8B030D-6E8A-4147-A177-3AD203B41FA5}">
                      <a16:colId xmlns:a16="http://schemas.microsoft.com/office/drawing/2014/main" val="343290618"/>
                    </a:ext>
                  </a:extLst>
                </a:gridCol>
                <a:gridCol w="3045621">
                  <a:extLst>
                    <a:ext uri="{9D8B030D-6E8A-4147-A177-3AD203B41FA5}">
                      <a16:colId xmlns:a16="http://schemas.microsoft.com/office/drawing/2014/main" val="1850746465"/>
                    </a:ext>
                  </a:extLst>
                </a:gridCol>
                <a:gridCol w="3045621">
                  <a:extLst>
                    <a:ext uri="{9D8B030D-6E8A-4147-A177-3AD203B41FA5}">
                      <a16:colId xmlns:a16="http://schemas.microsoft.com/office/drawing/2014/main" val="1991726324"/>
                    </a:ext>
                  </a:extLst>
                </a:gridCol>
              </a:tblGrid>
              <a:tr h="370840">
                <a:tc>
                  <a:txBody>
                    <a:bodyPr/>
                    <a:lstStyle/>
                    <a:p>
                      <a:pPr algn="ctr"/>
                      <a:r>
                        <a:rPr lang="en-GB" sz="800" b="0" dirty="0"/>
                        <a:t>1700</a:t>
                      </a:r>
                    </a:p>
                  </a:txBody>
                  <a:tcPr vert="vert270">
                    <a:solidFill>
                      <a:schemeClr val="tx1"/>
                    </a:solidFill>
                  </a:tcPr>
                </a:tc>
                <a:tc>
                  <a:txBody>
                    <a:bodyPr/>
                    <a:lstStyle/>
                    <a:p>
                      <a:pPr algn="ctr"/>
                      <a:r>
                        <a:rPr lang="en-GB" sz="800" b="0" dirty="0"/>
                        <a:t>1800</a:t>
                      </a:r>
                    </a:p>
                  </a:txBody>
                  <a:tcPr vert="vert270">
                    <a:solidFill>
                      <a:schemeClr val="tx1"/>
                    </a:solidFill>
                  </a:tcPr>
                </a:tc>
                <a:tc>
                  <a:txBody>
                    <a:bodyPr/>
                    <a:lstStyle/>
                    <a:p>
                      <a:pPr algn="ctr"/>
                      <a:r>
                        <a:rPr lang="en-GB" sz="800" b="0" dirty="0"/>
                        <a:t>1900</a:t>
                      </a:r>
                    </a:p>
                  </a:txBody>
                  <a:tcPr vert="vert270">
                    <a:solidFill>
                      <a:schemeClr val="tx1"/>
                    </a:solidFill>
                  </a:tcPr>
                </a:tc>
                <a:extLst>
                  <a:ext uri="{0D108BD9-81ED-4DB2-BD59-A6C34878D82A}">
                    <a16:rowId xmlns:a16="http://schemas.microsoft.com/office/drawing/2014/main" val="1582379137"/>
                  </a:ext>
                </a:extLst>
              </a:tr>
            </a:tbl>
          </a:graphicData>
        </a:graphic>
      </p:graphicFrame>
      <p:grpSp>
        <p:nvGrpSpPr>
          <p:cNvPr id="138" name="Group 137">
            <a:extLst>
              <a:ext uri="{FF2B5EF4-FFF2-40B4-BE49-F238E27FC236}">
                <a16:creationId xmlns:a16="http://schemas.microsoft.com/office/drawing/2014/main" id="{DCF96330-432F-1F3D-0309-E8377B9FD203}"/>
              </a:ext>
            </a:extLst>
          </p:cNvPr>
          <p:cNvGrpSpPr/>
          <p:nvPr/>
        </p:nvGrpSpPr>
        <p:grpSpPr>
          <a:xfrm>
            <a:off x="1581590" y="8027634"/>
            <a:ext cx="574780" cy="666745"/>
            <a:chOff x="1571549" y="2979857"/>
            <a:chExt cx="832059" cy="965189"/>
          </a:xfrm>
        </p:grpSpPr>
        <p:sp>
          <p:nvSpPr>
            <p:cNvPr id="139" name="Hexagon 138">
              <a:extLst>
                <a:ext uri="{FF2B5EF4-FFF2-40B4-BE49-F238E27FC236}">
                  <a16:creationId xmlns:a16="http://schemas.microsoft.com/office/drawing/2014/main" id="{372D0BDB-DDAC-5CA4-759C-0AEDB918FBCE}"/>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Shape 139">
              <a:extLst>
                <a:ext uri="{FF2B5EF4-FFF2-40B4-BE49-F238E27FC236}">
                  <a16:creationId xmlns:a16="http://schemas.microsoft.com/office/drawing/2014/main" id="{A9312F28-976F-2511-7463-7E489AE71945}"/>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41" name="Group 140">
            <a:extLst>
              <a:ext uri="{FF2B5EF4-FFF2-40B4-BE49-F238E27FC236}">
                <a16:creationId xmlns:a16="http://schemas.microsoft.com/office/drawing/2014/main" id="{5FC5ECFE-C4FC-4EBE-06A8-0D2DB1C1EAF1}"/>
              </a:ext>
            </a:extLst>
          </p:cNvPr>
          <p:cNvGrpSpPr/>
          <p:nvPr/>
        </p:nvGrpSpPr>
        <p:grpSpPr>
          <a:xfrm>
            <a:off x="3703810" y="8021911"/>
            <a:ext cx="574780" cy="666745"/>
            <a:chOff x="1571549" y="2979857"/>
            <a:chExt cx="832059" cy="965189"/>
          </a:xfrm>
        </p:grpSpPr>
        <p:sp>
          <p:nvSpPr>
            <p:cNvPr id="142" name="Hexagon 141">
              <a:extLst>
                <a:ext uri="{FF2B5EF4-FFF2-40B4-BE49-F238E27FC236}">
                  <a16:creationId xmlns:a16="http://schemas.microsoft.com/office/drawing/2014/main" id="{379B8791-9857-D974-6F3D-48C7FE924044}"/>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Shape 142">
              <a:extLst>
                <a:ext uri="{FF2B5EF4-FFF2-40B4-BE49-F238E27FC236}">
                  <a16:creationId xmlns:a16="http://schemas.microsoft.com/office/drawing/2014/main" id="{F010E310-9619-36B2-95AE-606005E36441}"/>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44" name="Group 143">
            <a:extLst>
              <a:ext uri="{FF2B5EF4-FFF2-40B4-BE49-F238E27FC236}">
                <a16:creationId xmlns:a16="http://schemas.microsoft.com/office/drawing/2014/main" id="{4AAA4CAB-94E2-A8C4-B75A-ECCC11F81A3D}"/>
              </a:ext>
            </a:extLst>
          </p:cNvPr>
          <p:cNvGrpSpPr/>
          <p:nvPr/>
        </p:nvGrpSpPr>
        <p:grpSpPr>
          <a:xfrm>
            <a:off x="5655824" y="8023226"/>
            <a:ext cx="574780" cy="666745"/>
            <a:chOff x="1571549" y="2979857"/>
            <a:chExt cx="832059" cy="965189"/>
          </a:xfrm>
        </p:grpSpPr>
        <p:sp>
          <p:nvSpPr>
            <p:cNvPr id="145" name="Hexagon 144">
              <a:extLst>
                <a:ext uri="{FF2B5EF4-FFF2-40B4-BE49-F238E27FC236}">
                  <a16:creationId xmlns:a16="http://schemas.microsoft.com/office/drawing/2014/main" id="{AD20E014-FF6A-32B4-BDA9-B1601E47A538}"/>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Shape 156">
              <a:extLst>
                <a:ext uri="{FF2B5EF4-FFF2-40B4-BE49-F238E27FC236}">
                  <a16:creationId xmlns:a16="http://schemas.microsoft.com/office/drawing/2014/main" id="{A45B480A-A26E-6571-5718-2F3701468E7B}"/>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91" name="Group 190">
            <a:extLst>
              <a:ext uri="{FF2B5EF4-FFF2-40B4-BE49-F238E27FC236}">
                <a16:creationId xmlns:a16="http://schemas.microsoft.com/office/drawing/2014/main" id="{587880E3-2009-CB58-7509-53320B43BF7F}"/>
              </a:ext>
            </a:extLst>
          </p:cNvPr>
          <p:cNvGrpSpPr/>
          <p:nvPr/>
        </p:nvGrpSpPr>
        <p:grpSpPr>
          <a:xfrm>
            <a:off x="6321263" y="7564194"/>
            <a:ext cx="574780" cy="666745"/>
            <a:chOff x="1571549" y="2979857"/>
            <a:chExt cx="832059" cy="965189"/>
          </a:xfrm>
        </p:grpSpPr>
        <p:sp>
          <p:nvSpPr>
            <p:cNvPr id="201" name="Hexagon 200">
              <a:extLst>
                <a:ext uri="{FF2B5EF4-FFF2-40B4-BE49-F238E27FC236}">
                  <a16:creationId xmlns:a16="http://schemas.microsoft.com/office/drawing/2014/main" id="{8279BE9B-B48F-A1D2-B976-D3E33CD30196}"/>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Shape 202">
              <a:extLst>
                <a:ext uri="{FF2B5EF4-FFF2-40B4-BE49-F238E27FC236}">
                  <a16:creationId xmlns:a16="http://schemas.microsoft.com/office/drawing/2014/main" id="{6270877D-09E9-2898-D3AA-75B0D03DCB69}"/>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05" name="Group 204">
            <a:extLst>
              <a:ext uri="{FF2B5EF4-FFF2-40B4-BE49-F238E27FC236}">
                <a16:creationId xmlns:a16="http://schemas.microsoft.com/office/drawing/2014/main" id="{3E530BFF-A2C2-D7F3-13C0-776F676DFC80}"/>
              </a:ext>
            </a:extLst>
          </p:cNvPr>
          <p:cNvGrpSpPr/>
          <p:nvPr/>
        </p:nvGrpSpPr>
        <p:grpSpPr>
          <a:xfrm>
            <a:off x="7131021" y="8027634"/>
            <a:ext cx="574780" cy="666745"/>
            <a:chOff x="1571549" y="2979857"/>
            <a:chExt cx="832059" cy="965189"/>
          </a:xfrm>
        </p:grpSpPr>
        <p:sp>
          <p:nvSpPr>
            <p:cNvPr id="206" name="Hexagon 205">
              <a:extLst>
                <a:ext uri="{FF2B5EF4-FFF2-40B4-BE49-F238E27FC236}">
                  <a16:creationId xmlns:a16="http://schemas.microsoft.com/office/drawing/2014/main" id="{B93CFE7D-37C4-9D88-0221-1BC5FF3C61B1}"/>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Shape 208">
              <a:extLst>
                <a:ext uri="{FF2B5EF4-FFF2-40B4-BE49-F238E27FC236}">
                  <a16:creationId xmlns:a16="http://schemas.microsoft.com/office/drawing/2014/main" id="{22E49E9D-83C5-ED66-0803-E03BC91FE506}"/>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10" name="Group 209">
            <a:extLst>
              <a:ext uri="{FF2B5EF4-FFF2-40B4-BE49-F238E27FC236}">
                <a16:creationId xmlns:a16="http://schemas.microsoft.com/office/drawing/2014/main" id="{57949F51-BBD4-71C7-E85A-A45828C5A8A1}"/>
              </a:ext>
            </a:extLst>
          </p:cNvPr>
          <p:cNvGrpSpPr/>
          <p:nvPr/>
        </p:nvGrpSpPr>
        <p:grpSpPr>
          <a:xfrm>
            <a:off x="8065907" y="8018692"/>
            <a:ext cx="574780" cy="666745"/>
            <a:chOff x="1571549" y="2979857"/>
            <a:chExt cx="832059" cy="965189"/>
          </a:xfrm>
        </p:grpSpPr>
        <p:sp>
          <p:nvSpPr>
            <p:cNvPr id="211" name="Hexagon 210">
              <a:extLst>
                <a:ext uri="{FF2B5EF4-FFF2-40B4-BE49-F238E27FC236}">
                  <a16:creationId xmlns:a16="http://schemas.microsoft.com/office/drawing/2014/main" id="{35E9680F-DF74-E2BD-51B5-8E762C017DE4}"/>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Shape 214">
              <a:extLst>
                <a:ext uri="{FF2B5EF4-FFF2-40B4-BE49-F238E27FC236}">
                  <a16:creationId xmlns:a16="http://schemas.microsoft.com/office/drawing/2014/main" id="{07B42C45-E752-0FBE-2895-6D9BAC898082}"/>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16" name="Group 215">
            <a:extLst>
              <a:ext uri="{FF2B5EF4-FFF2-40B4-BE49-F238E27FC236}">
                <a16:creationId xmlns:a16="http://schemas.microsoft.com/office/drawing/2014/main" id="{9A05133F-A2A8-9B2F-4064-6F12C54388AF}"/>
              </a:ext>
            </a:extLst>
          </p:cNvPr>
          <p:cNvGrpSpPr/>
          <p:nvPr/>
        </p:nvGrpSpPr>
        <p:grpSpPr>
          <a:xfrm>
            <a:off x="2556057" y="7560975"/>
            <a:ext cx="574780" cy="666745"/>
            <a:chOff x="11375854" y="1064209"/>
            <a:chExt cx="832059" cy="965189"/>
          </a:xfrm>
        </p:grpSpPr>
        <p:grpSp>
          <p:nvGrpSpPr>
            <p:cNvPr id="218" name="Group 217">
              <a:extLst>
                <a:ext uri="{FF2B5EF4-FFF2-40B4-BE49-F238E27FC236}">
                  <a16:creationId xmlns:a16="http://schemas.microsoft.com/office/drawing/2014/main" id="{ABE5B6F8-2495-8DAB-48CD-1F9C16734185}"/>
                </a:ext>
              </a:extLst>
            </p:cNvPr>
            <p:cNvGrpSpPr/>
            <p:nvPr/>
          </p:nvGrpSpPr>
          <p:grpSpPr>
            <a:xfrm>
              <a:off x="11375854" y="1064209"/>
              <a:ext cx="832059" cy="965189"/>
              <a:chOff x="1571549" y="2979857"/>
              <a:chExt cx="832059" cy="965189"/>
            </a:xfrm>
          </p:grpSpPr>
          <p:sp>
            <p:nvSpPr>
              <p:cNvPr id="220" name="Hexagon 219">
                <a:extLst>
                  <a:ext uri="{FF2B5EF4-FFF2-40B4-BE49-F238E27FC236}">
                    <a16:creationId xmlns:a16="http://schemas.microsoft.com/office/drawing/2014/main" id="{FB4B9B4A-C05C-EF76-9D7A-7BE2DDC9A831}"/>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Shape 220">
                <a:extLst>
                  <a:ext uri="{FF2B5EF4-FFF2-40B4-BE49-F238E27FC236}">
                    <a16:creationId xmlns:a16="http://schemas.microsoft.com/office/drawing/2014/main" id="{F7A429A0-63AF-BFE7-2029-C0023A4E4046}"/>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219" name="Picture 218" descr="Shape&#10;&#10;Description automatically generated with low confidence">
              <a:extLst>
                <a:ext uri="{FF2B5EF4-FFF2-40B4-BE49-F238E27FC236}">
                  <a16:creationId xmlns:a16="http://schemas.microsoft.com/office/drawing/2014/main" id="{99BE4DC9-F26A-4F1B-605C-FD8214063A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409533" y="1176595"/>
              <a:ext cx="751482" cy="751482"/>
            </a:xfrm>
            <a:prstGeom prst="rect">
              <a:avLst/>
            </a:prstGeom>
          </p:spPr>
        </p:pic>
      </p:grpSp>
      <p:pic>
        <p:nvPicPr>
          <p:cNvPr id="222" name="Picture 221" descr="Shape&#10;&#10;Description automatically generated with low confidence">
            <a:extLst>
              <a:ext uri="{FF2B5EF4-FFF2-40B4-BE49-F238E27FC236}">
                <a16:creationId xmlns:a16="http://schemas.microsoft.com/office/drawing/2014/main" id="{D2C00181-52C0-75F5-AD09-6CED6BE43A0E}"/>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7130" t="40767" r="16210" b="41137"/>
          <a:stretch/>
        </p:blipFill>
        <p:spPr>
          <a:xfrm>
            <a:off x="1609199" y="8305115"/>
            <a:ext cx="505604" cy="137250"/>
          </a:xfrm>
          <a:prstGeom prst="rect">
            <a:avLst/>
          </a:prstGeom>
        </p:spPr>
      </p:pic>
      <p:pic>
        <p:nvPicPr>
          <p:cNvPr id="223" name="Picture 222" descr="Shape&#10;&#10;Description automatically generated with low confidence">
            <a:extLst>
              <a:ext uri="{FF2B5EF4-FFF2-40B4-BE49-F238E27FC236}">
                <a16:creationId xmlns:a16="http://schemas.microsoft.com/office/drawing/2014/main" id="{B7262E85-5215-0599-5CA8-5C0EC1075D1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3707199" y="8053469"/>
            <a:ext cx="560362" cy="560362"/>
          </a:xfrm>
          <a:prstGeom prst="rect">
            <a:avLst/>
          </a:prstGeom>
        </p:spPr>
      </p:pic>
      <p:pic>
        <p:nvPicPr>
          <p:cNvPr id="224" name="Picture 223" descr="Shape&#10;&#10;Description automatically generated with low confidence">
            <a:extLst>
              <a:ext uri="{FF2B5EF4-FFF2-40B4-BE49-F238E27FC236}">
                <a16:creationId xmlns:a16="http://schemas.microsoft.com/office/drawing/2014/main" id="{FE877362-6530-D7CE-4F9E-A54D7C1C571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736922" y="8145531"/>
            <a:ext cx="406629" cy="406629"/>
          </a:xfrm>
          <a:prstGeom prst="rect">
            <a:avLst/>
          </a:prstGeom>
        </p:spPr>
      </p:pic>
      <p:pic>
        <p:nvPicPr>
          <p:cNvPr id="225" name="Picture 224" descr="Shape&#10;&#10;Description automatically generated with low confidence">
            <a:extLst>
              <a:ext uri="{FF2B5EF4-FFF2-40B4-BE49-F238E27FC236}">
                <a16:creationId xmlns:a16="http://schemas.microsoft.com/office/drawing/2014/main" id="{97BB6B22-42A6-A460-4C18-F815150C5C3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78981" y="7676920"/>
            <a:ext cx="457393" cy="457393"/>
          </a:xfrm>
          <a:prstGeom prst="rect">
            <a:avLst/>
          </a:prstGeom>
        </p:spPr>
      </p:pic>
      <p:pic>
        <p:nvPicPr>
          <p:cNvPr id="226" name="Picture 225" descr="Shape&#10;&#10;Description automatically generated with low confidence">
            <a:extLst>
              <a:ext uri="{FF2B5EF4-FFF2-40B4-BE49-F238E27FC236}">
                <a16:creationId xmlns:a16="http://schemas.microsoft.com/office/drawing/2014/main" id="{8AC1D638-9733-3E5D-017F-AD0994BF980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7099619" y="8053469"/>
            <a:ext cx="614817" cy="614817"/>
          </a:xfrm>
          <a:prstGeom prst="rect">
            <a:avLst/>
          </a:prstGeom>
        </p:spPr>
      </p:pic>
      <p:pic>
        <p:nvPicPr>
          <p:cNvPr id="227" name="Picture 226" descr="Shape&#10;&#10;Description automatically generated with low confidence">
            <a:extLst>
              <a:ext uri="{FF2B5EF4-FFF2-40B4-BE49-F238E27FC236}">
                <a16:creationId xmlns:a16="http://schemas.microsoft.com/office/drawing/2014/main" id="{CAED47CD-CEBE-E752-8B47-FA34AD45581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084053" y="8100660"/>
            <a:ext cx="555620" cy="555620"/>
          </a:xfrm>
          <a:prstGeom prst="rect">
            <a:avLst/>
          </a:prstGeom>
        </p:spPr>
      </p:pic>
      <p:graphicFrame>
        <p:nvGraphicFramePr>
          <p:cNvPr id="229" name="Table 3">
            <a:extLst>
              <a:ext uri="{FF2B5EF4-FFF2-40B4-BE49-F238E27FC236}">
                <a16:creationId xmlns:a16="http://schemas.microsoft.com/office/drawing/2014/main" id="{AAE05B9F-C816-0508-F7EA-D34C61DC8676}"/>
              </a:ext>
            </a:extLst>
          </p:cNvPr>
          <p:cNvGraphicFramePr>
            <a:graphicFrameLocks noGrp="1"/>
          </p:cNvGraphicFramePr>
          <p:nvPr>
            <p:extLst>
              <p:ext uri="{D42A27DB-BD31-4B8C-83A1-F6EECF244321}">
                <p14:modId xmlns:p14="http://schemas.microsoft.com/office/powerpoint/2010/main" val="2826740670"/>
              </p:ext>
            </p:extLst>
          </p:nvPr>
        </p:nvGraphicFramePr>
        <p:xfrm>
          <a:off x="354960" y="8169864"/>
          <a:ext cx="9136863" cy="370840"/>
        </p:xfrm>
        <a:graphic>
          <a:graphicData uri="http://schemas.openxmlformats.org/drawingml/2006/table">
            <a:tbl>
              <a:tblPr firstRow="1" bandRow="1">
                <a:tableStyleId>{5C22544A-7EE6-4342-B048-85BDC9FD1C3A}</a:tableStyleId>
              </a:tblPr>
              <a:tblGrid>
                <a:gridCol w="3045621">
                  <a:extLst>
                    <a:ext uri="{9D8B030D-6E8A-4147-A177-3AD203B41FA5}">
                      <a16:colId xmlns:a16="http://schemas.microsoft.com/office/drawing/2014/main" val="343290618"/>
                    </a:ext>
                  </a:extLst>
                </a:gridCol>
                <a:gridCol w="3045621">
                  <a:extLst>
                    <a:ext uri="{9D8B030D-6E8A-4147-A177-3AD203B41FA5}">
                      <a16:colId xmlns:a16="http://schemas.microsoft.com/office/drawing/2014/main" val="1850746465"/>
                    </a:ext>
                  </a:extLst>
                </a:gridCol>
                <a:gridCol w="3045621">
                  <a:extLst>
                    <a:ext uri="{9D8B030D-6E8A-4147-A177-3AD203B41FA5}">
                      <a16:colId xmlns:a16="http://schemas.microsoft.com/office/drawing/2014/main" val="1991726324"/>
                    </a:ext>
                  </a:extLst>
                </a:gridCol>
              </a:tblGrid>
              <a:tr h="370840">
                <a:tc>
                  <a:txBody>
                    <a:bodyPr/>
                    <a:lstStyle/>
                    <a:p>
                      <a:pPr algn="ctr"/>
                      <a:r>
                        <a:rPr lang="en-GB" sz="800" b="0" dirty="0"/>
                        <a:t>1700</a:t>
                      </a:r>
                    </a:p>
                  </a:txBody>
                  <a:tcPr vert="vert270">
                    <a:solidFill>
                      <a:schemeClr val="tx1"/>
                    </a:solidFill>
                  </a:tcPr>
                </a:tc>
                <a:tc>
                  <a:txBody>
                    <a:bodyPr/>
                    <a:lstStyle/>
                    <a:p>
                      <a:pPr algn="ctr"/>
                      <a:r>
                        <a:rPr lang="en-GB" sz="800" b="0" dirty="0"/>
                        <a:t>1800</a:t>
                      </a:r>
                    </a:p>
                  </a:txBody>
                  <a:tcPr vert="vert270">
                    <a:solidFill>
                      <a:schemeClr val="tx1"/>
                    </a:solidFill>
                  </a:tcPr>
                </a:tc>
                <a:tc>
                  <a:txBody>
                    <a:bodyPr/>
                    <a:lstStyle/>
                    <a:p>
                      <a:pPr algn="ctr"/>
                      <a:r>
                        <a:rPr lang="en-GB" sz="800" b="0" dirty="0"/>
                        <a:t>1900</a:t>
                      </a:r>
                    </a:p>
                  </a:txBody>
                  <a:tcPr vert="vert270">
                    <a:solidFill>
                      <a:schemeClr val="tx1"/>
                    </a:solidFill>
                  </a:tcPr>
                </a:tc>
                <a:extLst>
                  <a:ext uri="{0D108BD9-81ED-4DB2-BD59-A6C34878D82A}">
                    <a16:rowId xmlns:a16="http://schemas.microsoft.com/office/drawing/2014/main" val="1582379137"/>
                  </a:ext>
                </a:extLst>
              </a:tr>
            </a:tbl>
          </a:graphicData>
        </a:graphic>
      </p:graphicFrame>
      <p:grpSp>
        <p:nvGrpSpPr>
          <p:cNvPr id="231" name="Group 230">
            <a:extLst>
              <a:ext uri="{FF2B5EF4-FFF2-40B4-BE49-F238E27FC236}">
                <a16:creationId xmlns:a16="http://schemas.microsoft.com/office/drawing/2014/main" id="{2964BDF4-98A3-638F-F9ED-EE6A02746BF6}"/>
              </a:ext>
            </a:extLst>
          </p:cNvPr>
          <p:cNvGrpSpPr/>
          <p:nvPr/>
        </p:nvGrpSpPr>
        <p:grpSpPr>
          <a:xfrm>
            <a:off x="1581591" y="8027634"/>
            <a:ext cx="574780" cy="666745"/>
            <a:chOff x="1571549" y="2979857"/>
            <a:chExt cx="832059" cy="965189"/>
          </a:xfrm>
        </p:grpSpPr>
        <p:sp>
          <p:nvSpPr>
            <p:cNvPr id="232" name="Hexagon 231">
              <a:extLst>
                <a:ext uri="{FF2B5EF4-FFF2-40B4-BE49-F238E27FC236}">
                  <a16:creationId xmlns:a16="http://schemas.microsoft.com/office/drawing/2014/main" id="{6372E6CD-C2A9-BB4E-3560-419EE04C76EA}"/>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Shape 232">
              <a:extLst>
                <a:ext uri="{FF2B5EF4-FFF2-40B4-BE49-F238E27FC236}">
                  <a16:creationId xmlns:a16="http://schemas.microsoft.com/office/drawing/2014/main" id="{08663CF3-388C-6FFA-CE6A-02A6752E6A9C}"/>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34" name="Group 233">
            <a:extLst>
              <a:ext uri="{FF2B5EF4-FFF2-40B4-BE49-F238E27FC236}">
                <a16:creationId xmlns:a16="http://schemas.microsoft.com/office/drawing/2014/main" id="{E845E4E9-C299-3E02-23A4-6AFE67B48BA2}"/>
              </a:ext>
            </a:extLst>
          </p:cNvPr>
          <p:cNvGrpSpPr/>
          <p:nvPr/>
        </p:nvGrpSpPr>
        <p:grpSpPr>
          <a:xfrm>
            <a:off x="3703811" y="8021911"/>
            <a:ext cx="574780" cy="666745"/>
            <a:chOff x="1571549" y="2979857"/>
            <a:chExt cx="832059" cy="965189"/>
          </a:xfrm>
        </p:grpSpPr>
        <p:sp>
          <p:nvSpPr>
            <p:cNvPr id="235" name="Hexagon 234">
              <a:extLst>
                <a:ext uri="{FF2B5EF4-FFF2-40B4-BE49-F238E27FC236}">
                  <a16:creationId xmlns:a16="http://schemas.microsoft.com/office/drawing/2014/main" id="{0000C4B8-0443-3AAD-811F-C8D7A5048C0A}"/>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Shape 235">
              <a:extLst>
                <a:ext uri="{FF2B5EF4-FFF2-40B4-BE49-F238E27FC236}">
                  <a16:creationId xmlns:a16="http://schemas.microsoft.com/office/drawing/2014/main" id="{0ADDA979-422C-DA4E-ABC5-825536553D46}"/>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37" name="Group 236">
            <a:extLst>
              <a:ext uri="{FF2B5EF4-FFF2-40B4-BE49-F238E27FC236}">
                <a16:creationId xmlns:a16="http://schemas.microsoft.com/office/drawing/2014/main" id="{4E62E912-D466-07A6-161A-4E4EB1F3D57C}"/>
              </a:ext>
            </a:extLst>
          </p:cNvPr>
          <p:cNvGrpSpPr/>
          <p:nvPr/>
        </p:nvGrpSpPr>
        <p:grpSpPr>
          <a:xfrm>
            <a:off x="5655825" y="8023226"/>
            <a:ext cx="574780" cy="666745"/>
            <a:chOff x="1571549" y="2979857"/>
            <a:chExt cx="832059" cy="965189"/>
          </a:xfrm>
        </p:grpSpPr>
        <p:sp>
          <p:nvSpPr>
            <p:cNvPr id="238" name="Hexagon 237">
              <a:extLst>
                <a:ext uri="{FF2B5EF4-FFF2-40B4-BE49-F238E27FC236}">
                  <a16:creationId xmlns:a16="http://schemas.microsoft.com/office/drawing/2014/main" id="{569216F2-E8EC-58E2-92A0-B0C9305A5BE5}"/>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Shape 238">
              <a:extLst>
                <a:ext uri="{FF2B5EF4-FFF2-40B4-BE49-F238E27FC236}">
                  <a16:creationId xmlns:a16="http://schemas.microsoft.com/office/drawing/2014/main" id="{AAE89DBD-B567-500C-2253-DEA239C20D56}"/>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40" name="Group 239">
            <a:extLst>
              <a:ext uri="{FF2B5EF4-FFF2-40B4-BE49-F238E27FC236}">
                <a16:creationId xmlns:a16="http://schemas.microsoft.com/office/drawing/2014/main" id="{6E141FC4-7411-DDA2-8523-D50BDA5674A3}"/>
              </a:ext>
            </a:extLst>
          </p:cNvPr>
          <p:cNvGrpSpPr/>
          <p:nvPr/>
        </p:nvGrpSpPr>
        <p:grpSpPr>
          <a:xfrm>
            <a:off x="6321264" y="7564194"/>
            <a:ext cx="574780" cy="666745"/>
            <a:chOff x="1571549" y="2979857"/>
            <a:chExt cx="832059" cy="965189"/>
          </a:xfrm>
        </p:grpSpPr>
        <p:sp>
          <p:nvSpPr>
            <p:cNvPr id="241" name="Hexagon 240">
              <a:extLst>
                <a:ext uri="{FF2B5EF4-FFF2-40B4-BE49-F238E27FC236}">
                  <a16:creationId xmlns:a16="http://schemas.microsoft.com/office/drawing/2014/main" id="{1E38B633-AD9F-8274-F5BA-E28D54930124}"/>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Shape 241">
              <a:extLst>
                <a:ext uri="{FF2B5EF4-FFF2-40B4-BE49-F238E27FC236}">
                  <a16:creationId xmlns:a16="http://schemas.microsoft.com/office/drawing/2014/main" id="{7DB0446A-837E-45FF-B4DF-2A02B7CC6C9E}"/>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43" name="Group 242">
            <a:extLst>
              <a:ext uri="{FF2B5EF4-FFF2-40B4-BE49-F238E27FC236}">
                <a16:creationId xmlns:a16="http://schemas.microsoft.com/office/drawing/2014/main" id="{469D0D84-CFF9-48A1-729B-48D3EE19F892}"/>
              </a:ext>
            </a:extLst>
          </p:cNvPr>
          <p:cNvGrpSpPr/>
          <p:nvPr/>
        </p:nvGrpSpPr>
        <p:grpSpPr>
          <a:xfrm>
            <a:off x="7131022" y="8027634"/>
            <a:ext cx="574780" cy="666745"/>
            <a:chOff x="1571549" y="2979857"/>
            <a:chExt cx="832059" cy="965189"/>
          </a:xfrm>
        </p:grpSpPr>
        <p:sp>
          <p:nvSpPr>
            <p:cNvPr id="244" name="Hexagon 243">
              <a:extLst>
                <a:ext uri="{FF2B5EF4-FFF2-40B4-BE49-F238E27FC236}">
                  <a16:creationId xmlns:a16="http://schemas.microsoft.com/office/drawing/2014/main" id="{EA7385FD-9B19-962F-122C-116DD01CD05C}"/>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Shape 244">
              <a:extLst>
                <a:ext uri="{FF2B5EF4-FFF2-40B4-BE49-F238E27FC236}">
                  <a16:creationId xmlns:a16="http://schemas.microsoft.com/office/drawing/2014/main" id="{1E0C262A-5FEE-31D3-6BF9-EA1FEC658509}"/>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46" name="Group 245">
            <a:extLst>
              <a:ext uri="{FF2B5EF4-FFF2-40B4-BE49-F238E27FC236}">
                <a16:creationId xmlns:a16="http://schemas.microsoft.com/office/drawing/2014/main" id="{5CFF52CE-E902-15E5-4BB0-C3D4E6BEFFC8}"/>
              </a:ext>
            </a:extLst>
          </p:cNvPr>
          <p:cNvGrpSpPr/>
          <p:nvPr/>
        </p:nvGrpSpPr>
        <p:grpSpPr>
          <a:xfrm>
            <a:off x="8065908" y="8018692"/>
            <a:ext cx="574780" cy="666745"/>
            <a:chOff x="1571549" y="2979857"/>
            <a:chExt cx="832059" cy="965189"/>
          </a:xfrm>
        </p:grpSpPr>
        <p:sp>
          <p:nvSpPr>
            <p:cNvPr id="247" name="Hexagon 246">
              <a:extLst>
                <a:ext uri="{FF2B5EF4-FFF2-40B4-BE49-F238E27FC236}">
                  <a16:creationId xmlns:a16="http://schemas.microsoft.com/office/drawing/2014/main" id="{D917D2E3-B6C7-F1AE-BD1B-242C893E32FD}"/>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Shape 247">
              <a:extLst>
                <a:ext uri="{FF2B5EF4-FFF2-40B4-BE49-F238E27FC236}">
                  <a16:creationId xmlns:a16="http://schemas.microsoft.com/office/drawing/2014/main" id="{1FE96E68-9841-A5CF-6585-4205E75E91E1}"/>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49" name="Group 248">
            <a:extLst>
              <a:ext uri="{FF2B5EF4-FFF2-40B4-BE49-F238E27FC236}">
                <a16:creationId xmlns:a16="http://schemas.microsoft.com/office/drawing/2014/main" id="{31E1B831-2048-1272-D1F4-CE8B4A37BF4F}"/>
              </a:ext>
            </a:extLst>
          </p:cNvPr>
          <p:cNvGrpSpPr/>
          <p:nvPr/>
        </p:nvGrpSpPr>
        <p:grpSpPr>
          <a:xfrm>
            <a:off x="2556058" y="7560975"/>
            <a:ext cx="574780" cy="666745"/>
            <a:chOff x="11375854" y="1064209"/>
            <a:chExt cx="832059" cy="965189"/>
          </a:xfrm>
        </p:grpSpPr>
        <p:grpSp>
          <p:nvGrpSpPr>
            <p:cNvPr id="250" name="Group 249">
              <a:extLst>
                <a:ext uri="{FF2B5EF4-FFF2-40B4-BE49-F238E27FC236}">
                  <a16:creationId xmlns:a16="http://schemas.microsoft.com/office/drawing/2014/main" id="{3FFE03CE-9D33-FB84-A0D3-9513EBA1CAC3}"/>
                </a:ext>
              </a:extLst>
            </p:cNvPr>
            <p:cNvGrpSpPr/>
            <p:nvPr/>
          </p:nvGrpSpPr>
          <p:grpSpPr>
            <a:xfrm>
              <a:off x="11375854" y="1064209"/>
              <a:ext cx="832059" cy="965189"/>
              <a:chOff x="1571549" y="2979857"/>
              <a:chExt cx="832059" cy="965189"/>
            </a:xfrm>
          </p:grpSpPr>
          <p:sp>
            <p:nvSpPr>
              <p:cNvPr id="252" name="Hexagon 251">
                <a:extLst>
                  <a:ext uri="{FF2B5EF4-FFF2-40B4-BE49-F238E27FC236}">
                    <a16:creationId xmlns:a16="http://schemas.microsoft.com/office/drawing/2014/main" id="{DF58B8F5-A617-F3E2-5B92-883F8021A800}"/>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Freeform: Shape 252">
                <a:extLst>
                  <a:ext uri="{FF2B5EF4-FFF2-40B4-BE49-F238E27FC236}">
                    <a16:creationId xmlns:a16="http://schemas.microsoft.com/office/drawing/2014/main" id="{81FEED99-B02C-28C5-F29E-0C79DDD92758}"/>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251" name="Picture 250" descr="Shape&#10;&#10;Description automatically generated with low confidence">
              <a:extLst>
                <a:ext uri="{FF2B5EF4-FFF2-40B4-BE49-F238E27FC236}">
                  <a16:creationId xmlns:a16="http://schemas.microsoft.com/office/drawing/2014/main" id="{B2E8A9C1-1EE9-F646-DF43-77ED5A71C87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409533" y="1176595"/>
              <a:ext cx="751482" cy="751482"/>
            </a:xfrm>
            <a:prstGeom prst="rect">
              <a:avLst/>
            </a:prstGeom>
          </p:spPr>
        </p:pic>
      </p:grpSp>
      <p:pic>
        <p:nvPicPr>
          <p:cNvPr id="254" name="Picture 253" descr="Shape&#10;&#10;Description automatically generated with low confidence">
            <a:extLst>
              <a:ext uri="{FF2B5EF4-FFF2-40B4-BE49-F238E27FC236}">
                <a16:creationId xmlns:a16="http://schemas.microsoft.com/office/drawing/2014/main" id="{B43DA8B9-8C24-84E0-B1F2-16E0EFED7751}"/>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7130" t="40767" r="16210" b="41137"/>
          <a:stretch/>
        </p:blipFill>
        <p:spPr>
          <a:xfrm>
            <a:off x="1609200" y="8305115"/>
            <a:ext cx="505604" cy="137250"/>
          </a:xfrm>
          <a:prstGeom prst="rect">
            <a:avLst/>
          </a:prstGeom>
        </p:spPr>
      </p:pic>
      <p:pic>
        <p:nvPicPr>
          <p:cNvPr id="256" name="Picture 255" descr="Shape&#10;&#10;Description automatically generated with low confidence">
            <a:extLst>
              <a:ext uri="{FF2B5EF4-FFF2-40B4-BE49-F238E27FC236}">
                <a16:creationId xmlns:a16="http://schemas.microsoft.com/office/drawing/2014/main" id="{E4B59E56-BC66-7407-BBC6-9F55B9FE804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3707200" y="8053469"/>
            <a:ext cx="560362" cy="560362"/>
          </a:xfrm>
          <a:prstGeom prst="rect">
            <a:avLst/>
          </a:prstGeom>
        </p:spPr>
      </p:pic>
      <p:pic>
        <p:nvPicPr>
          <p:cNvPr id="257" name="Picture 256" descr="Shape&#10;&#10;Description automatically generated with low confidence">
            <a:extLst>
              <a:ext uri="{FF2B5EF4-FFF2-40B4-BE49-F238E27FC236}">
                <a16:creationId xmlns:a16="http://schemas.microsoft.com/office/drawing/2014/main" id="{1799ED2E-285A-EF69-F656-D376C734568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736923" y="8145531"/>
            <a:ext cx="406629" cy="406629"/>
          </a:xfrm>
          <a:prstGeom prst="rect">
            <a:avLst/>
          </a:prstGeom>
        </p:spPr>
      </p:pic>
      <p:pic>
        <p:nvPicPr>
          <p:cNvPr id="258" name="Picture 257" descr="Shape&#10;&#10;Description automatically generated with low confidence">
            <a:extLst>
              <a:ext uri="{FF2B5EF4-FFF2-40B4-BE49-F238E27FC236}">
                <a16:creationId xmlns:a16="http://schemas.microsoft.com/office/drawing/2014/main" id="{0EC7C368-D3F2-8157-3762-CBB8FE4C0F4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78982" y="7676920"/>
            <a:ext cx="457393" cy="457393"/>
          </a:xfrm>
          <a:prstGeom prst="rect">
            <a:avLst/>
          </a:prstGeom>
        </p:spPr>
      </p:pic>
      <p:pic>
        <p:nvPicPr>
          <p:cNvPr id="259" name="Picture 258" descr="Shape&#10;&#10;Description automatically generated with low confidence">
            <a:extLst>
              <a:ext uri="{FF2B5EF4-FFF2-40B4-BE49-F238E27FC236}">
                <a16:creationId xmlns:a16="http://schemas.microsoft.com/office/drawing/2014/main" id="{DFF98072-788B-1B18-048D-BEE841E3A44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7099620" y="8053469"/>
            <a:ext cx="614817" cy="614817"/>
          </a:xfrm>
          <a:prstGeom prst="rect">
            <a:avLst/>
          </a:prstGeom>
        </p:spPr>
      </p:pic>
      <p:pic>
        <p:nvPicPr>
          <p:cNvPr id="260" name="Picture 259" descr="Shape&#10;&#10;Description automatically generated with low confidence">
            <a:extLst>
              <a:ext uri="{FF2B5EF4-FFF2-40B4-BE49-F238E27FC236}">
                <a16:creationId xmlns:a16="http://schemas.microsoft.com/office/drawing/2014/main" id="{6FB2E08D-E571-13F4-1409-A0D28BEE5D6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084054" y="8100660"/>
            <a:ext cx="555620" cy="555620"/>
          </a:xfrm>
          <a:prstGeom prst="rect">
            <a:avLst/>
          </a:prstGeom>
        </p:spPr>
      </p:pic>
    </p:spTree>
    <p:extLst>
      <p:ext uri="{BB962C8B-B14F-4D97-AF65-F5344CB8AC3E}">
        <p14:creationId xmlns:p14="http://schemas.microsoft.com/office/powerpoint/2010/main" val="188434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ctangle 672">
            <a:extLst>
              <a:ext uri="{FF2B5EF4-FFF2-40B4-BE49-F238E27FC236}">
                <a16:creationId xmlns:a16="http://schemas.microsoft.com/office/drawing/2014/main" id="{E5448EC4-0D6D-4183-B318-B4315B62DFFB}"/>
              </a:ext>
            </a:extLst>
          </p:cNvPr>
          <p:cNvSpPr/>
          <p:nvPr/>
        </p:nvSpPr>
        <p:spPr>
          <a:xfrm>
            <a:off x="4343478" y="2379749"/>
            <a:ext cx="8427838" cy="27128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grpSp>
        <p:nvGrpSpPr>
          <p:cNvPr id="190" name="Group 189">
            <a:extLst>
              <a:ext uri="{FF2B5EF4-FFF2-40B4-BE49-F238E27FC236}">
                <a16:creationId xmlns:a16="http://schemas.microsoft.com/office/drawing/2014/main" id="{F3A9CDB6-0C19-4BD4-A189-242647938EF1}"/>
              </a:ext>
            </a:extLst>
          </p:cNvPr>
          <p:cNvGrpSpPr/>
          <p:nvPr/>
        </p:nvGrpSpPr>
        <p:grpSpPr>
          <a:xfrm>
            <a:off x="4363336" y="-1314"/>
            <a:ext cx="1047749" cy="1215388"/>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sp>
        <p:nvSpPr>
          <p:cNvPr id="567" name="TextBox 566">
            <a:extLst>
              <a:ext uri="{FF2B5EF4-FFF2-40B4-BE49-F238E27FC236}">
                <a16:creationId xmlns:a16="http://schemas.microsoft.com/office/drawing/2014/main" id="{49019A46-F5A5-4105-8C22-25999B51F0F4}"/>
              </a:ext>
            </a:extLst>
          </p:cNvPr>
          <p:cNvSpPr txBox="1"/>
          <p:nvPr/>
        </p:nvSpPr>
        <p:spPr>
          <a:xfrm>
            <a:off x="5458871" y="84199"/>
            <a:ext cx="7314517" cy="874085"/>
          </a:xfrm>
          <a:prstGeom prst="rect">
            <a:avLst/>
          </a:prstGeom>
          <a:noFill/>
        </p:spPr>
        <p:txBody>
          <a:bodyPr wrap="square" rtlCol="0">
            <a:spAutoFit/>
          </a:bodyPr>
          <a:lstStyle/>
          <a:p>
            <a:pPr>
              <a:lnSpc>
                <a:spcPct val="60000"/>
              </a:lnSpc>
            </a:pPr>
            <a:r>
              <a:rPr lang="en-GB" sz="4000" b="1" dirty="0"/>
              <a:t>Is Neil Armstrong a significant individual?</a:t>
            </a:r>
            <a:endParaRPr lang="en-GB" sz="4000" dirty="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080919"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t>How did transport continue to change after balloon corner?</a:t>
            </a:r>
          </a:p>
          <a:p>
            <a:pPr marL="171450" indent="-171450">
              <a:buFont typeface="Arial" panose="020B0604020202020204" pitchFamily="34" charset="0"/>
              <a:buChar char="•"/>
            </a:pPr>
            <a:r>
              <a:rPr lang="en-US" sz="1200" dirty="0"/>
              <a:t>What was the Space Race?</a:t>
            </a:r>
          </a:p>
          <a:p>
            <a:pPr marL="171450" indent="-171450">
              <a:buFont typeface="Arial" panose="020B0604020202020204" pitchFamily="34" charset="0"/>
              <a:buChar char="•"/>
            </a:pPr>
            <a:r>
              <a:rPr lang="en-US" sz="1200" dirty="0"/>
              <a:t>What did Neil Armstrong do?</a:t>
            </a:r>
          </a:p>
          <a:p>
            <a:pPr marL="171450" indent="-171450">
              <a:buFont typeface="Arial" panose="020B0604020202020204" pitchFamily="34" charset="0"/>
              <a:buChar char="•"/>
            </a:pPr>
            <a:r>
              <a:rPr lang="en-US" sz="1200" dirty="0"/>
              <a:t>How is Neil Armstrong significant? </a:t>
            </a:r>
          </a:p>
          <a:p>
            <a:pPr marL="171450" indent="-171450">
              <a:buFont typeface="Arial" panose="020B0604020202020204" pitchFamily="34" charset="0"/>
              <a:buChar char="•"/>
            </a:pPr>
            <a:r>
              <a:rPr lang="en-US" sz="1200" dirty="0"/>
              <a:t>Who else has contributed to space travel?</a:t>
            </a:r>
          </a:p>
          <a:p>
            <a:pPr marL="171450" indent="-171450">
              <a:buFont typeface="Arial" panose="020B0604020202020204" pitchFamily="34" charset="0"/>
              <a:buChar char="•"/>
            </a:pPr>
            <a:endParaRPr lang="en-US" sz="1200" dirty="0"/>
          </a:p>
        </p:txBody>
      </p:sp>
      <p:sp>
        <p:nvSpPr>
          <p:cNvPr id="647" name="TextBox 646">
            <a:extLst>
              <a:ext uri="{FF2B5EF4-FFF2-40B4-BE49-F238E27FC236}">
                <a16:creationId xmlns:a16="http://schemas.microsoft.com/office/drawing/2014/main" id="{3567FFCB-F7AD-495C-BDA2-C4A109E4A211}"/>
              </a:ext>
            </a:extLst>
          </p:cNvPr>
          <p:cNvSpPr txBox="1"/>
          <p:nvPr/>
        </p:nvSpPr>
        <p:spPr>
          <a:xfrm>
            <a:off x="4500746" y="2623441"/>
            <a:ext cx="8245700" cy="2492990"/>
          </a:xfrm>
          <a:prstGeom prst="rect">
            <a:avLst/>
          </a:prstGeom>
          <a:noFill/>
        </p:spPr>
        <p:txBody>
          <a:bodyPr wrap="square" rtlCol="0">
            <a:spAutoFit/>
          </a:bodyPr>
          <a:lstStyle/>
          <a:p>
            <a:pPr marL="171450" indent="-171450">
              <a:buFont typeface="Arial" panose="020B0604020202020204" pitchFamily="34" charset="0"/>
              <a:buChar char="•"/>
            </a:pPr>
            <a:r>
              <a:rPr lang="en-US" sz="1200" dirty="0"/>
              <a:t>Transport continued to develop after Vincenzo Lunardi including trains, cars and planes. People were able to travel further, faster and with more convenience. Children can order forms of transport as per the timeline.</a:t>
            </a:r>
          </a:p>
          <a:p>
            <a:pPr marL="171450" indent="-171450">
              <a:buFont typeface="Arial" panose="020B0604020202020204" pitchFamily="34" charset="0"/>
              <a:buChar char="•"/>
            </a:pPr>
            <a:r>
              <a:rPr lang="en-US" sz="1200" dirty="0"/>
              <a:t>The Space Race marked a significant period in history when different countries tried to go to space and then the moon (Cosmonauts in Russia and Astronauts in America). Unmanned ships were the first to be sent out of our atmosphere and then ships with animals in. Yuri Gagarin was the first human in space.</a:t>
            </a:r>
          </a:p>
          <a:p>
            <a:pPr marL="171450" indent="-171450">
              <a:buFont typeface="Arial" panose="020B0604020202020204" pitchFamily="34" charset="0"/>
              <a:buChar char="•"/>
            </a:pPr>
            <a:r>
              <a:rPr lang="en-US" sz="1200" dirty="0"/>
              <a:t>Before becoming an astronaut, Neil Armstrong flew fighter planes for the American Navy. On the 21st of July 1969, Neil Armstrong became the first man to walk on the Moon. Part of the Apollo 11 space mission, </a:t>
            </a:r>
            <a:br>
              <a:rPr lang="en-US" sz="1200" dirty="0"/>
            </a:br>
            <a:r>
              <a:rPr lang="en-US" sz="1200" dirty="0"/>
              <a:t>Neil Armstrong went to the Moon alongside Buzz Aldrin and Michael Collins. He is one of </a:t>
            </a:r>
            <a:br>
              <a:rPr lang="en-US" sz="1200" dirty="0"/>
            </a:br>
            <a:r>
              <a:rPr lang="en-US" sz="1200" dirty="0"/>
              <a:t>12 people to have walked on the Moon.</a:t>
            </a:r>
          </a:p>
          <a:p>
            <a:pPr marL="171450" indent="-171450">
              <a:buFont typeface="Arial" panose="020B0604020202020204" pitchFamily="34" charset="0"/>
              <a:buChar char="•"/>
            </a:pPr>
            <a:r>
              <a:rPr lang="en-US" sz="1200" dirty="0"/>
              <a:t>Other people worked to help get astronauts into space. Some of their significance</a:t>
            </a:r>
            <a:br>
              <a:rPr lang="en-US" sz="1200" dirty="0"/>
            </a:br>
            <a:r>
              <a:rPr lang="en-US" sz="1200" dirty="0"/>
              <a:t>was not as visible as people like Neil Armstrong. E.g. Katherine Johnson</a:t>
            </a:r>
          </a:p>
          <a:p>
            <a:pPr marL="171450" indent="-171450">
              <a:buFont typeface="Arial" panose="020B0604020202020204" pitchFamily="34" charset="0"/>
              <a:buChar char="•"/>
            </a:pPr>
            <a:r>
              <a:rPr lang="en-US" sz="1200" dirty="0"/>
              <a:t>Space travel continue to develop with companies such as SpaceX and talks</a:t>
            </a:r>
            <a:br>
              <a:rPr lang="en-US" sz="1200" dirty="0"/>
            </a:br>
            <a:r>
              <a:rPr lang="en-US" sz="1200" dirty="0"/>
              <a:t>of space tourism – could this be the future?</a:t>
            </a:r>
            <a:endParaRPr lang="en-GB" sz="1200" dirty="0"/>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1077218"/>
          </a:xfrm>
          <a:prstGeom prst="rect">
            <a:avLst/>
          </a:prstGeom>
          <a:noFill/>
        </p:spPr>
        <p:txBody>
          <a:bodyPr wrap="square" rtlCol="0">
            <a:spAutoFit/>
          </a:bodyPr>
          <a:lstStyle/>
          <a:p>
            <a:r>
              <a:rPr lang="en-GB" sz="1600" b="1" dirty="0"/>
              <a:t>Key vocabulary: </a:t>
            </a:r>
          </a:p>
          <a:p>
            <a:r>
              <a:rPr lang="en-GB" sz="1200" dirty="0">
                <a:latin typeface="Calibri" panose="020F0502020204030204" pitchFamily="34" charset="0"/>
                <a:cs typeface="Times New Roman" panose="02020603050405020304" pitchFamily="18" charset="0"/>
              </a:rPr>
              <a:t>Altitude, ascent, material, travel, journey,  transport, explorer, astronaut, cosmonaut, space, moon, balloon, atmosphere, hot air balloon, significant, space shuttle, fashion</a:t>
            </a:r>
            <a:endParaRPr lang="en-GB" sz="1200" dirty="0"/>
          </a:p>
          <a:p>
            <a:endParaRPr lang="en-GB" sz="1200" dirty="0">
              <a:highlight>
                <a:srgbClr val="FFFF00"/>
              </a:highlight>
            </a:endParaRPr>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244140"/>
          </a:xfrm>
          <a:prstGeom prst="rect">
            <a:avLst/>
          </a:prstGeom>
          <a:noFill/>
        </p:spPr>
        <p:txBody>
          <a:bodyPr wrap="square" rtlCol="0">
            <a:spAutoFit/>
          </a:bodyPr>
          <a:lstStyle/>
          <a:p>
            <a:endParaRPr lang="en-GB" sz="1600" b="1" dirty="0"/>
          </a:p>
          <a:p>
            <a:pPr marL="171450" indent="-171450">
              <a:lnSpc>
                <a:spcPct val="150000"/>
              </a:lnSpc>
              <a:buFont typeface="Arial" panose="020B0604020202020204" pitchFamily="34" charset="0"/>
              <a:buChar char="•"/>
            </a:pPr>
            <a:r>
              <a:rPr lang="en-US" sz="1400" dirty="0"/>
              <a:t>Ways we travel and have travelled in the past </a:t>
            </a:r>
          </a:p>
          <a:p>
            <a:pPr marL="171450" indent="-171450">
              <a:lnSpc>
                <a:spcPct val="150000"/>
              </a:lnSpc>
              <a:buFont typeface="Arial" panose="020B0604020202020204" pitchFamily="34" charset="0"/>
              <a:buChar char="•"/>
            </a:pPr>
            <a:endParaRPr lang="en-US" sz="1400" dirty="0"/>
          </a:p>
          <a:p>
            <a:pPr>
              <a:lnSpc>
                <a:spcPct val="150000"/>
              </a:lnSpc>
            </a:pPr>
            <a:endParaRPr lang="en-US" sz="1400" dirty="0"/>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r>
              <a:rPr lang="en-US" sz="1400" dirty="0"/>
              <a:t>Technology needed to go into space</a:t>
            </a:r>
          </a:p>
          <a:p>
            <a:pPr marL="171450" indent="-171450">
              <a:lnSpc>
                <a:spcPct val="150000"/>
              </a:lnSpc>
              <a:buFont typeface="Arial" panose="020B0604020202020204" pitchFamily="34" charset="0"/>
              <a:buChar char="•"/>
            </a:pPr>
            <a:endParaRPr lang="en-US" sz="1400" dirty="0"/>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5197415"/>
            <a:ext cx="6735195" cy="20343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08" name="Hexagon 207">
            <a:extLst>
              <a:ext uri="{FF2B5EF4-FFF2-40B4-BE49-F238E27FC236}">
                <a16:creationId xmlns:a16="http://schemas.microsoft.com/office/drawing/2014/main" id="{6D77DC18-E8A6-4BF8-A7ED-BE854AB71E04}"/>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6" y="1609956"/>
            <a:ext cx="8245700" cy="646331"/>
          </a:xfrm>
          <a:prstGeom prst="rect">
            <a:avLst/>
          </a:prstGeom>
          <a:noFill/>
        </p:spPr>
        <p:txBody>
          <a:bodyPr wrap="square" rtlCol="0">
            <a:spAutoFit/>
          </a:bodyPr>
          <a:lstStyle/>
          <a:p>
            <a:r>
              <a:rPr lang="en-US" sz="1200" dirty="0"/>
              <a:t>In Year 1 children looked at the Victorian age comparing it to present times through the lens of monarchy and explored “significance” looking at Mary Seacole. In the previous enquiry children looked at the history of transport and flight including a local history study of Balloon Corner by Vincenzo Lunardi. </a:t>
            </a:r>
            <a:endParaRPr lang="en-GB" sz="1200" dirty="0"/>
          </a:p>
        </p:txBody>
      </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this unit:</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299218" y="5178466"/>
            <a:ext cx="3308619" cy="338554"/>
          </a:xfrm>
          <a:prstGeom prst="rect">
            <a:avLst/>
          </a:prstGeom>
          <a:noFill/>
        </p:spPr>
        <p:txBody>
          <a:bodyPr wrap="square">
            <a:spAutoFit/>
          </a:bodyPr>
          <a:lstStyle/>
          <a:p>
            <a:r>
              <a:rPr lang="en-GB" sz="1600" b="1" dirty="0"/>
              <a:t>Sources (including visits):</a:t>
            </a:r>
          </a:p>
        </p:txBody>
      </p:sp>
      <p:sp>
        <p:nvSpPr>
          <p:cNvPr id="104" name="TextBox 103">
            <a:extLst>
              <a:ext uri="{FF2B5EF4-FFF2-40B4-BE49-F238E27FC236}">
                <a16:creationId xmlns:a16="http://schemas.microsoft.com/office/drawing/2014/main" id="{172BE77A-B297-4C94-BE27-427D22644ADE}"/>
              </a:ext>
            </a:extLst>
          </p:cNvPr>
          <p:cNvSpPr txBox="1"/>
          <p:nvPr/>
        </p:nvSpPr>
        <p:spPr>
          <a:xfrm>
            <a:off x="4380695" y="5383568"/>
            <a:ext cx="5215781" cy="2123658"/>
          </a:xfrm>
          <a:prstGeom prst="rect">
            <a:avLst/>
          </a:prstGeom>
          <a:noFill/>
        </p:spPr>
        <p:txBody>
          <a:bodyPr wrap="square" rtlCol="0">
            <a:spAutoFit/>
          </a:bodyPr>
          <a:lstStyle/>
          <a:p>
            <a:r>
              <a:rPr lang="en-US" sz="1200" dirty="0"/>
              <a:t>Katherine Johnson’s biography PPT is on the server</a:t>
            </a:r>
          </a:p>
          <a:p>
            <a:r>
              <a:rPr lang="en-GB" sz="1200" dirty="0">
                <a:hlinkClick r:id="rId10"/>
              </a:rPr>
              <a:t>https://www.bbc.co.uk/bitesize/topics/zhpchbk/articles/z4w3mfr</a:t>
            </a:r>
            <a:endParaRPr lang="en-GB" sz="1200" dirty="0"/>
          </a:p>
          <a:p>
            <a:r>
              <a:rPr lang="en-US" sz="1200" dirty="0">
                <a:hlinkClick r:id="rId11"/>
              </a:rPr>
              <a:t>https://www.natgeokids.com/uk/discover/science/space/neil-armstrong-facts/</a:t>
            </a:r>
            <a:endParaRPr lang="en-GB" sz="1200" dirty="0"/>
          </a:p>
          <a:p>
            <a:r>
              <a:rPr lang="en-US" sz="1200" dirty="0"/>
              <a:t>Who Was Neil Armstrong? by Roberta Edwards </a:t>
            </a:r>
            <a:r>
              <a:rPr lang="en-US" sz="1200" dirty="0">
                <a:hlinkClick r:id="rId12"/>
              </a:rPr>
              <a:t>https://www.youtube.com/watch?v=cwZb2mqId0A</a:t>
            </a:r>
            <a:r>
              <a:rPr lang="en-US" sz="1200" dirty="0"/>
              <a:t> </a:t>
            </a:r>
          </a:p>
          <a:p>
            <a:r>
              <a:rPr lang="en-US" sz="1200" dirty="0">
                <a:hlinkClick r:id="rId13"/>
              </a:rPr>
              <a:t>https://school-learningzone.co.uk/key_stage_one/ks1_history/</a:t>
            </a:r>
            <a:br>
              <a:rPr lang="en-US" sz="1200" dirty="0">
                <a:hlinkClick r:id="rId13"/>
              </a:rPr>
            </a:br>
            <a:r>
              <a:rPr lang="en-US" sz="1200" dirty="0" err="1">
                <a:hlinkClick r:id="rId13"/>
              </a:rPr>
              <a:t>travel_and_transport</a:t>
            </a:r>
            <a:r>
              <a:rPr lang="en-US" sz="1200" dirty="0">
                <a:hlinkClick r:id="rId13"/>
              </a:rPr>
              <a:t>/travel_and_transport.html</a:t>
            </a:r>
            <a:r>
              <a:rPr lang="en-US" sz="1200" dirty="0"/>
              <a:t> </a:t>
            </a:r>
            <a:br>
              <a:rPr lang="en-US" sz="1200" dirty="0"/>
            </a:br>
            <a:r>
              <a:rPr lang="en-US" sz="1200" dirty="0">
                <a:hlinkClick r:id="rId14"/>
              </a:rPr>
              <a:t>https://www.twinkl.co.uk/resources/history-significant-individuals/astronauts-significant-individuals-history-subjects-key-stage-1/significant-individuals-neil-armstrong</a:t>
            </a:r>
            <a:r>
              <a:rPr lang="en-US" sz="1200" dirty="0"/>
              <a:t> </a:t>
            </a:r>
          </a:p>
          <a:p>
            <a:endParaRPr lang="en-GB" sz="1200" dirty="0"/>
          </a:p>
        </p:txBody>
      </p:sp>
      <p:pic>
        <p:nvPicPr>
          <p:cNvPr id="3" name="Picture 2">
            <a:extLst>
              <a:ext uri="{FF2B5EF4-FFF2-40B4-BE49-F238E27FC236}">
                <a16:creationId xmlns:a16="http://schemas.microsoft.com/office/drawing/2014/main" id="{061DCFC3-E566-49F9-8241-03EBF0C0BE5D}"/>
              </a:ext>
            </a:extLst>
          </p:cNvPr>
          <p:cNvPicPr>
            <a:picLocks noChangeAspect="1"/>
          </p:cNvPicPr>
          <p:nvPr/>
        </p:nvPicPr>
        <p:blipFill rotWithShape="1">
          <a:blip r:embed="rId15">
            <a:clrChange>
              <a:clrFrom>
                <a:srgbClr val="FFFFFF"/>
              </a:clrFrom>
              <a:clrTo>
                <a:srgbClr val="FFFFFF">
                  <a:alpha val="0"/>
                </a:srgbClr>
              </a:clrTo>
            </a:clrChange>
          </a:blip>
          <a:srcRect l="39835" t="3510" r="15458" b="2152"/>
          <a:stretch/>
        </p:blipFill>
        <p:spPr>
          <a:xfrm>
            <a:off x="9389175" y="3767851"/>
            <a:ext cx="3426391" cy="4066968"/>
          </a:xfrm>
          <a:prstGeom prst="rect">
            <a:avLst/>
          </a:prstGeom>
        </p:spPr>
      </p:pic>
      <p:pic>
        <p:nvPicPr>
          <p:cNvPr id="92" name="Picture 91" descr="Shape&#10;&#10;Description automatically generated with low confidence">
            <a:extLst>
              <a:ext uri="{FF2B5EF4-FFF2-40B4-BE49-F238E27FC236}">
                <a16:creationId xmlns:a16="http://schemas.microsoft.com/office/drawing/2014/main" id="{0DD9C64D-325B-4C4B-8298-692B002CBB9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00746" y="203118"/>
            <a:ext cx="808045" cy="808045"/>
          </a:xfrm>
          <a:prstGeom prst="rect">
            <a:avLst/>
          </a:prstGeom>
        </p:spPr>
      </p:pic>
      <p:sp>
        <p:nvSpPr>
          <p:cNvPr id="86" name="TextBox 85">
            <a:extLst>
              <a:ext uri="{FF2B5EF4-FFF2-40B4-BE49-F238E27FC236}">
                <a16:creationId xmlns:a16="http://schemas.microsoft.com/office/drawing/2014/main" id="{4D5806B7-B28D-4686-8540-E7E231D3DA39}"/>
              </a:ext>
            </a:extLst>
          </p:cNvPr>
          <p:cNvSpPr txBox="1"/>
          <p:nvPr/>
        </p:nvSpPr>
        <p:spPr>
          <a:xfrm>
            <a:off x="5475199" y="790675"/>
            <a:ext cx="7314517" cy="590931"/>
          </a:xfrm>
          <a:prstGeom prst="rect">
            <a:avLst/>
          </a:prstGeom>
          <a:noFill/>
        </p:spPr>
        <p:txBody>
          <a:bodyPr wrap="square" rtlCol="0">
            <a:spAutoFit/>
          </a:bodyPr>
          <a:lstStyle/>
          <a:p>
            <a:pPr>
              <a:lnSpc>
                <a:spcPct val="90000"/>
              </a:lnSpc>
            </a:pPr>
            <a:r>
              <a:rPr lang="en-US" sz="1200" b="1" dirty="0"/>
              <a:t>Events beyond living memory that are significant nationally; the lives of significant individuals in the past who have contributed to national and international achievements. Used to compare aspects of life in different periods previously studied.</a:t>
            </a:r>
          </a:p>
        </p:txBody>
      </p:sp>
      <p:sp>
        <p:nvSpPr>
          <p:cNvPr id="128" name="TextBox 127">
            <a:extLst>
              <a:ext uri="{FF2B5EF4-FFF2-40B4-BE49-F238E27FC236}">
                <a16:creationId xmlns:a16="http://schemas.microsoft.com/office/drawing/2014/main" id="{EA34016C-9F03-2B7E-82DF-C714BD7B75C2}"/>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sp>
        <p:nvSpPr>
          <p:cNvPr id="129" name="TextBox 128">
            <a:extLst>
              <a:ext uri="{FF2B5EF4-FFF2-40B4-BE49-F238E27FC236}">
                <a16:creationId xmlns:a16="http://schemas.microsoft.com/office/drawing/2014/main" id="{CC9E1DEB-4905-3599-12C7-81FFF72BFC81}"/>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131" name="TextBox 130">
            <a:extLst>
              <a:ext uri="{FF2B5EF4-FFF2-40B4-BE49-F238E27FC236}">
                <a16:creationId xmlns:a16="http://schemas.microsoft.com/office/drawing/2014/main" id="{E9F2F0ED-C00B-1F07-FF2F-5F69F3F0292B}"/>
              </a:ext>
            </a:extLst>
          </p:cNvPr>
          <p:cNvSpPr txBox="1"/>
          <p:nvPr/>
        </p:nvSpPr>
        <p:spPr>
          <a:xfrm rot="16200000">
            <a:off x="2792268" y="7545057"/>
            <a:ext cx="988789" cy="311496"/>
          </a:xfrm>
          <a:prstGeom prst="rect">
            <a:avLst/>
          </a:prstGeom>
          <a:noFill/>
        </p:spPr>
        <p:txBody>
          <a:bodyPr wrap="square">
            <a:spAutoFit/>
          </a:bodyPr>
          <a:lstStyle/>
          <a:p>
            <a:pPr>
              <a:lnSpc>
                <a:spcPct val="89000"/>
              </a:lnSpc>
            </a:pPr>
            <a:r>
              <a:rPr lang="en-US" sz="800" dirty="0"/>
              <a:t>Balloon Corner </a:t>
            </a:r>
            <a:br>
              <a:rPr lang="en-US" sz="800" dirty="0"/>
            </a:br>
            <a:r>
              <a:rPr lang="en-US" sz="800" dirty="0"/>
              <a:t>1784 AD</a:t>
            </a:r>
            <a:endParaRPr lang="en-GB" dirty="0"/>
          </a:p>
        </p:txBody>
      </p:sp>
      <p:graphicFrame>
        <p:nvGraphicFramePr>
          <p:cNvPr id="132" name="Table 3">
            <a:extLst>
              <a:ext uri="{FF2B5EF4-FFF2-40B4-BE49-F238E27FC236}">
                <a16:creationId xmlns:a16="http://schemas.microsoft.com/office/drawing/2014/main" id="{61926E4E-EC96-D48B-9959-514C561E3587}"/>
              </a:ext>
            </a:extLst>
          </p:cNvPr>
          <p:cNvGraphicFramePr>
            <a:graphicFrameLocks noGrp="1"/>
          </p:cNvGraphicFramePr>
          <p:nvPr>
            <p:extLst>
              <p:ext uri="{D42A27DB-BD31-4B8C-83A1-F6EECF244321}">
                <p14:modId xmlns:p14="http://schemas.microsoft.com/office/powerpoint/2010/main" val="3476303447"/>
              </p:ext>
            </p:extLst>
          </p:nvPr>
        </p:nvGraphicFramePr>
        <p:xfrm>
          <a:off x="354958" y="8169864"/>
          <a:ext cx="9136863" cy="370840"/>
        </p:xfrm>
        <a:graphic>
          <a:graphicData uri="http://schemas.openxmlformats.org/drawingml/2006/table">
            <a:tbl>
              <a:tblPr firstRow="1" bandRow="1">
                <a:tableStyleId>{5C22544A-7EE6-4342-B048-85BDC9FD1C3A}</a:tableStyleId>
              </a:tblPr>
              <a:tblGrid>
                <a:gridCol w="3045621">
                  <a:extLst>
                    <a:ext uri="{9D8B030D-6E8A-4147-A177-3AD203B41FA5}">
                      <a16:colId xmlns:a16="http://schemas.microsoft.com/office/drawing/2014/main" val="343290618"/>
                    </a:ext>
                  </a:extLst>
                </a:gridCol>
                <a:gridCol w="3045621">
                  <a:extLst>
                    <a:ext uri="{9D8B030D-6E8A-4147-A177-3AD203B41FA5}">
                      <a16:colId xmlns:a16="http://schemas.microsoft.com/office/drawing/2014/main" val="1850746465"/>
                    </a:ext>
                  </a:extLst>
                </a:gridCol>
                <a:gridCol w="3045621">
                  <a:extLst>
                    <a:ext uri="{9D8B030D-6E8A-4147-A177-3AD203B41FA5}">
                      <a16:colId xmlns:a16="http://schemas.microsoft.com/office/drawing/2014/main" val="1991726324"/>
                    </a:ext>
                  </a:extLst>
                </a:gridCol>
              </a:tblGrid>
              <a:tr h="370840">
                <a:tc>
                  <a:txBody>
                    <a:bodyPr/>
                    <a:lstStyle/>
                    <a:p>
                      <a:pPr algn="ctr"/>
                      <a:r>
                        <a:rPr lang="en-GB" sz="800" b="0" dirty="0"/>
                        <a:t>1700</a:t>
                      </a:r>
                    </a:p>
                  </a:txBody>
                  <a:tcPr vert="vert270">
                    <a:solidFill>
                      <a:schemeClr val="tx1"/>
                    </a:solidFill>
                  </a:tcPr>
                </a:tc>
                <a:tc>
                  <a:txBody>
                    <a:bodyPr/>
                    <a:lstStyle/>
                    <a:p>
                      <a:pPr algn="ctr"/>
                      <a:r>
                        <a:rPr lang="en-GB" sz="800" b="0" dirty="0"/>
                        <a:t>1800</a:t>
                      </a:r>
                    </a:p>
                  </a:txBody>
                  <a:tcPr vert="vert270">
                    <a:solidFill>
                      <a:schemeClr val="tx1"/>
                    </a:solidFill>
                  </a:tcPr>
                </a:tc>
                <a:tc>
                  <a:txBody>
                    <a:bodyPr/>
                    <a:lstStyle/>
                    <a:p>
                      <a:pPr algn="ctr"/>
                      <a:r>
                        <a:rPr lang="en-GB" sz="800" b="0" dirty="0"/>
                        <a:t>1900</a:t>
                      </a:r>
                    </a:p>
                  </a:txBody>
                  <a:tcPr vert="vert270">
                    <a:solidFill>
                      <a:schemeClr val="tx1"/>
                    </a:solidFill>
                  </a:tcPr>
                </a:tc>
                <a:extLst>
                  <a:ext uri="{0D108BD9-81ED-4DB2-BD59-A6C34878D82A}">
                    <a16:rowId xmlns:a16="http://schemas.microsoft.com/office/drawing/2014/main" val="1582379137"/>
                  </a:ext>
                </a:extLst>
              </a:tr>
            </a:tbl>
          </a:graphicData>
        </a:graphic>
      </p:graphicFrame>
      <p:sp>
        <p:nvSpPr>
          <p:cNvPr id="133" name="TextBox 132">
            <a:extLst>
              <a:ext uri="{FF2B5EF4-FFF2-40B4-BE49-F238E27FC236}">
                <a16:creationId xmlns:a16="http://schemas.microsoft.com/office/drawing/2014/main" id="{BF0155F5-6836-EDB8-D634-8432C8F05690}"/>
              </a:ext>
            </a:extLst>
          </p:cNvPr>
          <p:cNvSpPr txBox="1"/>
          <p:nvPr/>
        </p:nvSpPr>
        <p:spPr>
          <a:xfrm rot="16200000">
            <a:off x="6574076" y="7521171"/>
            <a:ext cx="988789" cy="311496"/>
          </a:xfrm>
          <a:prstGeom prst="rect">
            <a:avLst/>
          </a:prstGeom>
          <a:noFill/>
        </p:spPr>
        <p:txBody>
          <a:bodyPr wrap="square">
            <a:spAutoFit/>
          </a:bodyPr>
          <a:lstStyle/>
          <a:p>
            <a:pPr>
              <a:lnSpc>
                <a:spcPct val="89000"/>
              </a:lnSpc>
            </a:pPr>
            <a:r>
              <a:rPr lang="en-US" sz="800" dirty="0"/>
              <a:t>First flight of an </a:t>
            </a:r>
            <a:r>
              <a:rPr lang="en-US" sz="800" dirty="0" err="1"/>
              <a:t>aeroplane</a:t>
            </a:r>
            <a:r>
              <a:rPr lang="en-US" sz="800" dirty="0"/>
              <a:t> (1903)</a:t>
            </a:r>
            <a:endParaRPr lang="en-GB" dirty="0"/>
          </a:p>
        </p:txBody>
      </p:sp>
      <p:sp>
        <p:nvSpPr>
          <p:cNvPr id="134" name="TextBox 133">
            <a:extLst>
              <a:ext uri="{FF2B5EF4-FFF2-40B4-BE49-F238E27FC236}">
                <a16:creationId xmlns:a16="http://schemas.microsoft.com/office/drawing/2014/main" id="{CE4548EF-B17F-E77C-1BB1-209924F58F6A}"/>
              </a:ext>
            </a:extLst>
          </p:cNvPr>
          <p:cNvSpPr txBox="1"/>
          <p:nvPr/>
        </p:nvSpPr>
        <p:spPr>
          <a:xfrm rot="16200000">
            <a:off x="7110307" y="8914901"/>
            <a:ext cx="988789" cy="311496"/>
          </a:xfrm>
          <a:prstGeom prst="rect">
            <a:avLst/>
          </a:prstGeom>
          <a:noFill/>
        </p:spPr>
        <p:txBody>
          <a:bodyPr wrap="square">
            <a:spAutoFit/>
          </a:bodyPr>
          <a:lstStyle/>
          <a:p>
            <a:pPr algn="r">
              <a:lnSpc>
                <a:spcPct val="89000"/>
              </a:lnSpc>
            </a:pPr>
            <a:r>
              <a:rPr lang="en-US" sz="800" dirty="0"/>
              <a:t>First flight of a helicopter (1939)</a:t>
            </a:r>
            <a:endParaRPr lang="en-GB" dirty="0"/>
          </a:p>
        </p:txBody>
      </p:sp>
      <p:sp>
        <p:nvSpPr>
          <p:cNvPr id="135" name="TextBox 134">
            <a:extLst>
              <a:ext uri="{FF2B5EF4-FFF2-40B4-BE49-F238E27FC236}">
                <a16:creationId xmlns:a16="http://schemas.microsoft.com/office/drawing/2014/main" id="{08FA7955-04DB-974B-6677-61925B6F14A0}"/>
              </a:ext>
            </a:extLst>
          </p:cNvPr>
          <p:cNvSpPr txBox="1"/>
          <p:nvPr/>
        </p:nvSpPr>
        <p:spPr>
          <a:xfrm rot="16200000">
            <a:off x="8234156" y="7581351"/>
            <a:ext cx="988789" cy="311496"/>
          </a:xfrm>
          <a:prstGeom prst="rect">
            <a:avLst/>
          </a:prstGeom>
          <a:noFill/>
        </p:spPr>
        <p:txBody>
          <a:bodyPr wrap="square">
            <a:spAutoFit/>
          </a:bodyPr>
          <a:lstStyle/>
          <a:p>
            <a:pPr>
              <a:lnSpc>
                <a:spcPct val="89000"/>
              </a:lnSpc>
            </a:pPr>
            <a:r>
              <a:rPr lang="en-US" sz="800" dirty="0"/>
              <a:t>First flight into space (1961)</a:t>
            </a:r>
            <a:endParaRPr lang="en-GB" dirty="0"/>
          </a:p>
        </p:txBody>
      </p:sp>
      <p:sp>
        <p:nvSpPr>
          <p:cNvPr id="136" name="TextBox 135">
            <a:extLst>
              <a:ext uri="{FF2B5EF4-FFF2-40B4-BE49-F238E27FC236}">
                <a16:creationId xmlns:a16="http://schemas.microsoft.com/office/drawing/2014/main" id="{2B2C9A9C-8511-6140-F784-729FD0663D73}"/>
              </a:ext>
            </a:extLst>
          </p:cNvPr>
          <p:cNvSpPr txBox="1"/>
          <p:nvPr/>
        </p:nvSpPr>
        <p:spPr>
          <a:xfrm rot="16200000">
            <a:off x="3637172" y="8851995"/>
            <a:ext cx="988789" cy="311496"/>
          </a:xfrm>
          <a:prstGeom prst="rect">
            <a:avLst/>
          </a:prstGeom>
          <a:noFill/>
        </p:spPr>
        <p:txBody>
          <a:bodyPr wrap="square">
            <a:spAutoFit/>
          </a:bodyPr>
          <a:lstStyle/>
          <a:p>
            <a:pPr>
              <a:lnSpc>
                <a:spcPct val="89000"/>
              </a:lnSpc>
            </a:pPr>
            <a:r>
              <a:rPr lang="en-US" sz="800" dirty="0"/>
              <a:t>First passenger steam train (1825)</a:t>
            </a:r>
            <a:endParaRPr lang="en-GB" dirty="0"/>
          </a:p>
        </p:txBody>
      </p:sp>
      <p:sp>
        <p:nvSpPr>
          <p:cNvPr id="137" name="TextBox 136">
            <a:extLst>
              <a:ext uri="{FF2B5EF4-FFF2-40B4-BE49-F238E27FC236}">
                <a16:creationId xmlns:a16="http://schemas.microsoft.com/office/drawing/2014/main" id="{8C78E24F-A6B2-3C90-6F81-4B82F5C1218A}"/>
              </a:ext>
            </a:extLst>
          </p:cNvPr>
          <p:cNvSpPr txBox="1"/>
          <p:nvPr/>
        </p:nvSpPr>
        <p:spPr>
          <a:xfrm rot="16200000">
            <a:off x="1585170" y="8914901"/>
            <a:ext cx="988789" cy="311496"/>
          </a:xfrm>
          <a:prstGeom prst="rect">
            <a:avLst/>
          </a:prstGeom>
          <a:noFill/>
        </p:spPr>
        <p:txBody>
          <a:bodyPr wrap="square">
            <a:spAutoFit/>
          </a:bodyPr>
          <a:lstStyle/>
          <a:p>
            <a:pPr algn="r">
              <a:lnSpc>
                <a:spcPct val="89000"/>
              </a:lnSpc>
            </a:pPr>
            <a:r>
              <a:rPr lang="en-US" sz="800" dirty="0"/>
              <a:t>Canals built (1750s) </a:t>
            </a:r>
            <a:endParaRPr lang="en-GB" dirty="0"/>
          </a:p>
        </p:txBody>
      </p:sp>
      <p:sp>
        <p:nvSpPr>
          <p:cNvPr id="138" name="TextBox 137">
            <a:extLst>
              <a:ext uri="{FF2B5EF4-FFF2-40B4-BE49-F238E27FC236}">
                <a16:creationId xmlns:a16="http://schemas.microsoft.com/office/drawing/2014/main" id="{3B0996D0-1C22-D143-3F2E-CB31E88AAC09}"/>
              </a:ext>
            </a:extLst>
          </p:cNvPr>
          <p:cNvSpPr txBox="1"/>
          <p:nvPr/>
        </p:nvSpPr>
        <p:spPr>
          <a:xfrm rot="16200000">
            <a:off x="5645020" y="8920470"/>
            <a:ext cx="988789" cy="311496"/>
          </a:xfrm>
          <a:prstGeom prst="rect">
            <a:avLst/>
          </a:prstGeom>
          <a:noFill/>
        </p:spPr>
        <p:txBody>
          <a:bodyPr wrap="square">
            <a:spAutoFit/>
          </a:bodyPr>
          <a:lstStyle/>
          <a:p>
            <a:pPr algn="r">
              <a:lnSpc>
                <a:spcPct val="89000"/>
              </a:lnSpc>
            </a:pPr>
            <a:r>
              <a:rPr lang="en-US" sz="800" dirty="0"/>
              <a:t>First  motor car (1886) </a:t>
            </a:r>
            <a:endParaRPr lang="en-GB" dirty="0"/>
          </a:p>
        </p:txBody>
      </p:sp>
      <p:grpSp>
        <p:nvGrpSpPr>
          <p:cNvPr id="139" name="Group 138">
            <a:extLst>
              <a:ext uri="{FF2B5EF4-FFF2-40B4-BE49-F238E27FC236}">
                <a16:creationId xmlns:a16="http://schemas.microsoft.com/office/drawing/2014/main" id="{9041364D-B3E2-6588-94E3-C01BABB9B872}"/>
              </a:ext>
            </a:extLst>
          </p:cNvPr>
          <p:cNvGrpSpPr/>
          <p:nvPr/>
        </p:nvGrpSpPr>
        <p:grpSpPr>
          <a:xfrm>
            <a:off x="1581589" y="8027634"/>
            <a:ext cx="574780" cy="666745"/>
            <a:chOff x="1571549" y="2979857"/>
            <a:chExt cx="832059" cy="965189"/>
          </a:xfrm>
        </p:grpSpPr>
        <p:sp>
          <p:nvSpPr>
            <p:cNvPr id="140" name="Hexagon 139">
              <a:extLst>
                <a:ext uri="{FF2B5EF4-FFF2-40B4-BE49-F238E27FC236}">
                  <a16:creationId xmlns:a16="http://schemas.microsoft.com/office/drawing/2014/main" id="{488B9A8B-388D-6586-E886-E2DE36F9014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Shape 140">
              <a:extLst>
                <a:ext uri="{FF2B5EF4-FFF2-40B4-BE49-F238E27FC236}">
                  <a16:creationId xmlns:a16="http://schemas.microsoft.com/office/drawing/2014/main" id="{8D04EAEE-1151-714D-3159-46E8F8144B2C}"/>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42" name="Group 141">
            <a:extLst>
              <a:ext uri="{FF2B5EF4-FFF2-40B4-BE49-F238E27FC236}">
                <a16:creationId xmlns:a16="http://schemas.microsoft.com/office/drawing/2014/main" id="{A1DBB97F-FD66-DF3B-4F45-68ADACB4F6AF}"/>
              </a:ext>
            </a:extLst>
          </p:cNvPr>
          <p:cNvGrpSpPr/>
          <p:nvPr/>
        </p:nvGrpSpPr>
        <p:grpSpPr>
          <a:xfrm>
            <a:off x="3703809" y="8021911"/>
            <a:ext cx="574780" cy="666745"/>
            <a:chOff x="1571549" y="2979857"/>
            <a:chExt cx="832059" cy="965189"/>
          </a:xfrm>
        </p:grpSpPr>
        <p:sp>
          <p:nvSpPr>
            <p:cNvPr id="143" name="Hexagon 142">
              <a:extLst>
                <a:ext uri="{FF2B5EF4-FFF2-40B4-BE49-F238E27FC236}">
                  <a16:creationId xmlns:a16="http://schemas.microsoft.com/office/drawing/2014/main" id="{D7AD21F5-B3CF-8579-0A12-4E8428A2E2AE}"/>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Shape 143">
              <a:extLst>
                <a:ext uri="{FF2B5EF4-FFF2-40B4-BE49-F238E27FC236}">
                  <a16:creationId xmlns:a16="http://schemas.microsoft.com/office/drawing/2014/main" id="{73CDB4B5-6219-82B6-3315-11ABEEFA88B6}"/>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45" name="Group 144">
            <a:extLst>
              <a:ext uri="{FF2B5EF4-FFF2-40B4-BE49-F238E27FC236}">
                <a16:creationId xmlns:a16="http://schemas.microsoft.com/office/drawing/2014/main" id="{92F56D0E-E7C5-1F18-4BF6-DA366C13B9DD}"/>
              </a:ext>
            </a:extLst>
          </p:cNvPr>
          <p:cNvGrpSpPr/>
          <p:nvPr/>
        </p:nvGrpSpPr>
        <p:grpSpPr>
          <a:xfrm>
            <a:off x="5655823" y="8023226"/>
            <a:ext cx="574780" cy="666745"/>
            <a:chOff x="1571549" y="2979857"/>
            <a:chExt cx="832059" cy="965189"/>
          </a:xfrm>
        </p:grpSpPr>
        <p:sp>
          <p:nvSpPr>
            <p:cNvPr id="157" name="Hexagon 156">
              <a:extLst>
                <a:ext uri="{FF2B5EF4-FFF2-40B4-BE49-F238E27FC236}">
                  <a16:creationId xmlns:a16="http://schemas.microsoft.com/office/drawing/2014/main" id="{152B79F1-A368-CA75-72D4-BDA5FA7BD3C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Freeform: Shape 190">
              <a:extLst>
                <a:ext uri="{FF2B5EF4-FFF2-40B4-BE49-F238E27FC236}">
                  <a16:creationId xmlns:a16="http://schemas.microsoft.com/office/drawing/2014/main" id="{EA10B844-9F2E-7B2D-C97B-403B7C846A54}"/>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01" name="Group 200">
            <a:extLst>
              <a:ext uri="{FF2B5EF4-FFF2-40B4-BE49-F238E27FC236}">
                <a16:creationId xmlns:a16="http://schemas.microsoft.com/office/drawing/2014/main" id="{8A8E7CBB-34D0-79D4-D947-EFF4D88E10D8}"/>
              </a:ext>
            </a:extLst>
          </p:cNvPr>
          <p:cNvGrpSpPr/>
          <p:nvPr/>
        </p:nvGrpSpPr>
        <p:grpSpPr>
          <a:xfrm>
            <a:off x="6321262" y="7564194"/>
            <a:ext cx="574780" cy="666745"/>
            <a:chOff x="1571549" y="2979857"/>
            <a:chExt cx="832059" cy="965189"/>
          </a:xfrm>
        </p:grpSpPr>
        <p:sp>
          <p:nvSpPr>
            <p:cNvPr id="203" name="Hexagon 202">
              <a:extLst>
                <a:ext uri="{FF2B5EF4-FFF2-40B4-BE49-F238E27FC236}">
                  <a16:creationId xmlns:a16="http://schemas.microsoft.com/office/drawing/2014/main" id="{1A9A259A-E9DE-7F46-2E2E-6C70EFA34571}"/>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Shape 204">
              <a:extLst>
                <a:ext uri="{FF2B5EF4-FFF2-40B4-BE49-F238E27FC236}">
                  <a16:creationId xmlns:a16="http://schemas.microsoft.com/office/drawing/2014/main" id="{7318D60D-BC50-29B0-CDA7-A4681B576A27}"/>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06" name="Group 205">
            <a:extLst>
              <a:ext uri="{FF2B5EF4-FFF2-40B4-BE49-F238E27FC236}">
                <a16:creationId xmlns:a16="http://schemas.microsoft.com/office/drawing/2014/main" id="{BA21E22F-7CF0-0A13-058F-107B1CB91BC3}"/>
              </a:ext>
            </a:extLst>
          </p:cNvPr>
          <p:cNvGrpSpPr/>
          <p:nvPr/>
        </p:nvGrpSpPr>
        <p:grpSpPr>
          <a:xfrm>
            <a:off x="7131020" y="8027634"/>
            <a:ext cx="574780" cy="666745"/>
            <a:chOff x="1571549" y="2979857"/>
            <a:chExt cx="832059" cy="965189"/>
          </a:xfrm>
        </p:grpSpPr>
        <p:sp>
          <p:nvSpPr>
            <p:cNvPr id="209" name="Hexagon 208">
              <a:extLst>
                <a:ext uri="{FF2B5EF4-FFF2-40B4-BE49-F238E27FC236}">
                  <a16:creationId xmlns:a16="http://schemas.microsoft.com/office/drawing/2014/main" id="{41D0BBAD-10C0-9B64-DA92-80C1D0499B3E}"/>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Freeform: Shape 209">
              <a:extLst>
                <a:ext uri="{FF2B5EF4-FFF2-40B4-BE49-F238E27FC236}">
                  <a16:creationId xmlns:a16="http://schemas.microsoft.com/office/drawing/2014/main" id="{4A2975CC-1E6D-AE52-E6BB-96D8F2A8CE5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11" name="Group 210">
            <a:extLst>
              <a:ext uri="{FF2B5EF4-FFF2-40B4-BE49-F238E27FC236}">
                <a16:creationId xmlns:a16="http://schemas.microsoft.com/office/drawing/2014/main" id="{CEC81827-83CD-0072-FE4D-29967D856386}"/>
              </a:ext>
            </a:extLst>
          </p:cNvPr>
          <p:cNvGrpSpPr/>
          <p:nvPr/>
        </p:nvGrpSpPr>
        <p:grpSpPr>
          <a:xfrm>
            <a:off x="8065906" y="8018692"/>
            <a:ext cx="574780" cy="666745"/>
            <a:chOff x="1571549" y="2979857"/>
            <a:chExt cx="832059" cy="965189"/>
          </a:xfrm>
        </p:grpSpPr>
        <p:sp>
          <p:nvSpPr>
            <p:cNvPr id="215" name="Hexagon 214">
              <a:extLst>
                <a:ext uri="{FF2B5EF4-FFF2-40B4-BE49-F238E27FC236}">
                  <a16:creationId xmlns:a16="http://schemas.microsoft.com/office/drawing/2014/main" id="{841FB6A0-16B9-8E2C-EC07-67B594D1646C}"/>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Freeform: Shape 215">
              <a:extLst>
                <a:ext uri="{FF2B5EF4-FFF2-40B4-BE49-F238E27FC236}">
                  <a16:creationId xmlns:a16="http://schemas.microsoft.com/office/drawing/2014/main" id="{FD5D5EA6-3AE9-6611-BFB5-F9DD32B4F43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18" name="Group 217">
            <a:extLst>
              <a:ext uri="{FF2B5EF4-FFF2-40B4-BE49-F238E27FC236}">
                <a16:creationId xmlns:a16="http://schemas.microsoft.com/office/drawing/2014/main" id="{0E2E9F8A-9F1B-BA5A-C3D4-CEB7745245A5}"/>
              </a:ext>
            </a:extLst>
          </p:cNvPr>
          <p:cNvGrpSpPr/>
          <p:nvPr/>
        </p:nvGrpSpPr>
        <p:grpSpPr>
          <a:xfrm>
            <a:off x="2556056" y="7560975"/>
            <a:ext cx="574780" cy="666745"/>
            <a:chOff x="11375854" y="1064209"/>
            <a:chExt cx="832059" cy="965189"/>
          </a:xfrm>
        </p:grpSpPr>
        <p:grpSp>
          <p:nvGrpSpPr>
            <p:cNvPr id="219" name="Group 218">
              <a:extLst>
                <a:ext uri="{FF2B5EF4-FFF2-40B4-BE49-F238E27FC236}">
                  <a16:creationId xmlns:a16="http://schemas.microsoft.com/office/drawing/2014/main" id="{EF2AC952-1429-5631-62CD-1334CC6644AB}"/>
                </a:ext>
              </a:extLst>
            </p:cNvPr>
            <p:cNvGrpSpPr/>
            <p:nvPr/>
          </p:nvGrpSpPr>
          <p:grpSpPr>
            <a:xfrm>
              <a:off x="11375854" y="1064209"/>
              <a:ext cx="832059" cy="965189"/>
              <a:chOff x="1571549" y="2979857"/>
              <a:chExt cx="832059" cy="965189"/>
            </a:xfrm>
          </p:grpSpPr>
          <p:sp>
            <p:nvSpPr>
              <p:cNvPr id="221" name="Hexagon 220">
                <a:extLst>
                  <a:ext uri="{FF2B5EF4-FFF2-40B4-BE49-F238E27FC236}">
                    <a16:creationId xmlns:a16="http://schemas.microsoft.com/office/drawing/2014/main" id="{02307F95-09D7-85BC-62C8-23802668382C}"/>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Freeform: Shape 221">
                <a:extLst>
                  <a:ext uri="{FF2B5EF4-FFF2-40B4-BE49-F238E27FC236}">
                    <a16:creationId xmlns:a16="http://schemas.microsoft.com/office/drawing/2014/main" id="{22CB8E45-51C8-5348-AB3A-16BF92BEC401}"/>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220" name="Picture 219" descr="Shape&#10;&#10;Description automatically generated with low confidence">
              <a:extLst>
                <a:ext uri="{FF2B5EF4-FFF2-40B4-BE49-F238E27FC236}">
                  <a16:creationId xmlns:a16="http://schemas.microsoft.com/office/drawing/2014/main" id="{568A1301-70F8-94AC-B6AA-0BBCC67342D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409533" y="1176595"/>
              <a:ext cx="751482" cy="751482"/>
            </a:xfrm>
            <a:prstGeom prst="rect">
              <a:avLst/>
            </a:prstGeom>
          </p:spPr>
        </p:pic>
      </p:grpSp>
      <p:pic>
        <p:nvPicPr>
          <p:cNvPr id="223" name="Picture 222" descr="Shape&#10;&#10;Description automatically generated with low confidence">
            <a:extLst>
              <a:ext uri="{FF2B5EF4-FFF2-40B4-BE49-F238E27FC236}">
                <a16:creationId xmlns:a16="http://schemas.microsoft.com/office/drawing/2014/main" id="{987035DB-46B0-BEC8-B8E4-2641F723EDC4}"/>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7130" t="40767" r="16210" b="41137"/>
          <a:stretch/>
        </p:blipFill>
        <p:spPr>
          <a:xfrm>
            <a:off x="1609198" y="8305115"/>
            <a:ext cx="505604" cy="137250"/>
          </a:xfrm>
          <a:prstGeom prst="rect">
            <a:avLst/>
          </a:prstGeom>
        </p:spPr>
      </p:pic>
      <p:pic>
        <p:nvPicPr>
          <p:cNvPr id="224" name="Picture 223" descr="Shape&#10;&#10;Description automatically generated with low confidence">
            <a:extLst>
              <a:ext uri="{FF2B5EF4-FFF2-40B4-BE49-F238E27FC236}">
                <a16:creationId xmlns:a16="http://schemas.microsoft.com/office/drawing/2014/main" id="{2E7B0A4A-DDAF-CDEB-A4DE-3206A12271D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3707198" y="8053469"/>
            <a:ext cx="560362" cy="560362"/>
          </a:xfrm>
          <a:prstGeom prst="rect">
            <a:avLst/>
          </a:prstGeom>
        </p:spPr>
      </p:pic>
      <p:pic>
        <p:nvPicPr>
          <p:cNvPr id="225" name="Picture 224" descr="Shape&#10;&#10;Description automatically generated with low confidence">
            <a:extLst>
              <a:ext uri="{FF2B5EF4-FFF2-40B4-BE49-F238E27FC236}">
                <a16:creationId xmlns:a16="http://schemas.microsoft.com/office/drawing/2014/main" id="{D2051E9D-8EDC-5236-E91C-7E53772ECF9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736921" y="8145531"/>
            <a:ext cx="406629" cy="406629"/>
          </a:xfrm>
          <a:prstGeom prst="rect">
            <a:avLst/>
          </a:prstGeom>
        </p:spPr>
      </p:pic>
      <p:pic>
        <p:nvPicPr>
          <p:cNvPr id="226" name="Picture 225" descr="Shape&#10;&#10;Description automatically generated with low confidence">
            <a:extLst>
              <a:ext uri="{FF2B5EF4-FFF2-40B4-BE49-F238E27FC236}">
                <a16:creationId xmlns:a16="http://schemas.microsoft.com/office/drawing/2014/main" id="{1E4A1CC2-3AEC-5C7B-BD2B-14A0B07534A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78980" y="7676920"/>
            <a:ext cx="457393" cy="457393"/>
          </a:xfrm>
          <a:prstGeom prst="rect">
            <a:avLst/>
          </a:prstGeom>
        </p:spPr>
      </p:pic>
      <p:pic>
        <p:nvPicPr>
          <p:cNvPr id="227" name="Picture 226" descr="Shape&#10;&#10;Description automatically generated with low confidence">
            <a:extLst>
              <a:ext uri="{FF2B5EF4-FFF2-40B4-BE49-F238E27FC236}">
                <a16:creationId xmlns:a16="http://schemas.microsoft.com/office/drawing/2014/main" id="{CB993B42-410C-ED74-AF39-35A3FC36D4B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7099618" y="8053469"/>
            <a:ext cx="614817" cy="614817"/>
          </a:xfrm>
          <a:prstGeom prst="rect">
            <a:avLst/>
          </a:prstGeom>
        </p:spPr>
      </p:pic>
      <p:pic>
        <p:nvPicPr>
          <p:cNvPr id="228" name="Picture 227" descr="Shape&#10;&#10;Description automatically generated with low confidence">
            <a:extLst>
              <a:ext uri="{FF2B5EF4-FFF2-40B4-BE49-F238E27FC236}">
                <a16:creationId xmlns:a16="http://schemas.microsoft.com/office/drawing/2014/main" id="{D6614DC1-9842-7FCA-5BDD-6D3170574932}"/>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84052" y="8100660"/>
            <a:ext cx="555620" cy="555620"/>
          </a:xfrm>
          <a:prstGeom prst="rect">
            <a:avLst/>
          </a:prstGeom>
        </p:spPr>
      </p:pic>
      <p:graphicFrame>
        <p:nvGraphicFramePr>
          <p:cNvPr id="229" name="Table 3">
            <a:extLst>
              <a:ext uri="{FF2B5EF4-FFF2-40B4-BE49-F238E27FC236}">
                <a16:creationId xmlns:a16="http://schemas.microsoft.com/office/drawing/2014/main" id="{ED8FCF1D-100D-F019-E2E9-2EA1AA26D5FE}"/>
              </a:ext>
            </a:extLst>
          </p:cNvPr>
          <p:cNvGraphicFramePr>
            <a:graphicFrameLocks noGrp="1"/>
          </p:cNvGraphicFramePr>
          <p:nvPr>
            <p:extLst>
              <p:ext uri="{D42A27DB-BD31-4B8C-83A1-F6EECF244321}">
                <p14:modId xmlns:p14="http://schemas.microsoft.com/office/powerpoint/2010/main" val="292520897"/>
              </p:ext>
            </p:extLst>
          </p:nvPr>
        </p:nvGraphicFramePr>
        <p:xfrm>
          <a:off x="354959" y="8169864"/>
          <a:ext cx="9136863" cy="370840"/>
        </p:xfrm>
        <a:graphic>
          <a:graphicData uri="http://schemas.openxmlformats.org/drawingml/2006/table">
            <a:tbl>
              <a:tblPr firstRow="1" bandRow="1">
                <a:tableStyleId>{5C22544A-7EE6-4342-B048-85BDC9FD1C3A}</a:tableStyleId>
              </a:tblPr>
              <a:tblGrid>
                <a:gridCol w="3045621">
                  <a:extLst>
                    <a:ext uri="{9D8B030D-6E8A-4147-A177-3AD203B41FA5}">
                      <a16:colId xmlns:a16="http://schemas.microsoft.com/office/drawing/2014/main" val="343290618"/>
                    </a:ext>
                  </a:extLst>
                </a:gridCol>
                <a:gridCol w="3045621">
                  <a:extLst>
                    <a:ext uri="{9D8B030D-6E8A-4147-A177-3AD203B41FA5}">
                      <a16:colId xmlns:a16="http://schemas.microsoft.com/office/drawing/2014/main" val="1850746465"/>
                    </a:ext>
                  </a:extLst>
                </a:gridCol>
                <a:gridCol w="3045621">
                  <a:extLst>
                    <a:ext uri="{9D8B030D-6E8A-4147-A177-3AD203B41FA5}">
                      <a16:colId xmlns:a16="http://schemas.microsoft.com/office/drawing/2014/main" val="1991726324"/>
                    </a:ext>
                  </a:extLst>
                </a:gridCol>
              </a:tblGrid>
              <a:tr h="370840">
                <a:tc>
                  <a:txBody>
                    <a:bodyPr/>
                    <a:lstStyle/>
                    <a:p>
                      <a:pPr algn="ctr"/>
                      <a:r>
                        <a:rPr lang="en-GB" sz="800" b="0" dirty="0"/>
                        <a:t>1700</a:t>
                      </a:r>
                    </a:p>
                  </a:txBody>
                  <a:tcPr vert="vert270">
                    <a:solidFill>
                      <a:schemeClr val="tx1"/>
                    </a:solidFill>
                  </a:tcPr>
                </a:tc>
                <a:tc>
                  <a:txBody>
                    <a:bodyPr/>
                    <a:lstStyle/>
                    <a:p>
                      <a:pPr algn="ctr"/>
                      <a:r>
                        <a:rPr lang="en-GB" sz="800" b="0" dirty="0"/>
                        <a:t>1800</a:t>
                      </a:r>
                    </a:p>
                  </a:txBody>
                  <a:tcPr vert="vert270">
                    <a:solidFill>
                      <a:schemeClr val="tx1"/>
                    </a:solidFill>
                  </a:tcPr>
                </a:tc>
                <a:tc>
                  <a:txBody>
                    <a:bodyPr/>
                    <a:lstStyle/>
                    <a:p>
                      <a:pPr algn="ctr"/>
                      <a:r>
                        <a:rPr lang="en-GB" sz="800" b="0" dirty="0"/>
                        <a:t>1900</a:t>
                      </a:r>
                    </a:p>
                  </a:txBody>
                  <a:tcPr vert="vert270">
                    <a:solidFill>
                      <a:schemeClr val="tx1"/>
                    </a:solidFill>
                  </a:tcPr>
                </a:tc>
                <a:extLst>
                  <a:ext uri="{0D108BD9-81ED-4DB2-BD59-A6C34878D82A}">
                    <a16:rowId xmlns:a16="http://schemas.microsoft.com/office/drawing/2014/main" val="1582379137"/>
                  </a:ext>
                </a:extLst>
              </a:tr>
            </a:tbl>
          </a:graphicData>
        </a:graphic>
      </p:graphicFrame>
      <p:grpSp>
        <p:nvGrpSpPr>
          <p:cNvPr id="231" name="Group 230">
            <a:extLst>
              <a:ext uri="{FF2B5EF4-FFF2-40B4-BE49-F238E27FC236}">
                <a16:creationId xmlns:a16="http://schemas.microsoft.com/office/drawing/2014/main" id="{E4244495-DBAB-3ADD-341B-A8B1E1841892}"/>
              </a:ext>
            </a:extLst>
          </p:cNvPr>
          <p:cNvGrpSpPr/>
          <p:nvPr/>
        </p:nvGrpSpPr>
        <p:grpSpPr>
          <a:xfrm>
            <a:off x="1581590" y="8027634"/>
            <a:ext cx="574780" cy="666745"/>
            <a:chOff x="1571549" y="2979857"/>
            <a:chExt cx="832059" cy="965189"/>
          </a:xfrm>
        </p:grpSpPr>
        <p:sp>
          <p:nvSpPr>
            <p:cNvPr id="232" name="Hexagon 231">
              <a:extLst>
                <a:ext uri="{FF2B5EF4-FFF2-40B4-BE49-F238E27FC236}">
                  <a16:creationId xmlns:a16="http://schemas.microsoft.com/office/drawing/2014/main" id="{12ABA080-1A2E-5C45-4856-ED5129B8BB7F}"/>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Shape 232">
              <a:extLst>
                <a:ext uri="{FF2B5EF4-FFF2-40B4-BE49-F238E27FC236}">
                  <a16:creationId xmlns:a16="http://schemas.microsoft.com/office/drawing/2014/main" id="{38B9984E-71BD-7E6B-1458-2675E5F0EAF5}"/>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34" name="Group 233">
            <a:extLst>
              <a:ext uri="{FF2B5EF4-FFF2-40B4-BE49-F238E27FC236}">
                <a16:creationId xmlns:a16="http://schemas.microsoft.com/office/drawing/2014/main" id="{8F204601-44A8-E708-71E7-96CC6DA83B19}"/>
              </a:ext>
            </a:extLst>
          </p:cNvPr>
          <p:cNvGrpSpPr/>
          <p:nvPr/>
        </p:nvGrpSpPr>
        <p:grpSpPr>
          <a:xfrm>
            <a:off x="3703810" y="8021911"/>
            <a:ext cx="574780" cy="666745"/>
            <a:chOff x="1571549" y="2979857"/>
            <a:chExt cx="832059" cy="965189"/>
          </a:xfrm>
        </p:grpSpPr>
        <p:sp>
          <p:nvSpPr>
            <p:cNvPr id="235" name="Hexagon 234">
              <a:extLst>
                <a:ext uri="{FF2B5EF4-FFF2-40B4-BE49-F238E27FC236}">
                  <a16:creationId xmlns:a16="http://schemas.microsoft.com/office/drawing/2014/main" id="{A5A93130-14B3-D702-FBC1-0B7C9563654A}"/>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Shape 235">
              <a:extLst>
                <a:ext uri="{FF2B5EF4-FFF2-40B4-BE49-F238E27FC236}">
                  <a16:creationId xmlns:a16="http://schemas.microsoft.com/office/drawing/2014/main" id="{8A2FA493-ECDF-9047-D56A-BB64DD33CDE3}"/>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37" name="Group 236">
            <a:extLst>
              <a:ext uri="{FF2B5EF4-FFF2-40B4-BE49-F238E27FC236}">
                <a16:creationId xmlns:a16="http://schemas.microsoft.com/office/drawing/2014/main" id="{38927131-0F8F-5514-DC1F-60A4A2B013AA}"/>
              </a:ext>
            </a:extLst>
          </p:cNvPr>
          <p:cNvGrpSpPr/>
          <p:nvPr/>
        </p:nvGrpSpPr>
        <p:grpSpPr>
          <a:xfrm>
            <a:off x="5655824" y="8023226"/>
            <a:ext cx="574780" cy="666745"/>
            <a:chOff x="1571549" y="2979857"/>
            <a:chExt cx="832059" cy="965189"/>
          </a:xfrm>
        </p:grpSpPr>
        <p:sp>
          <p:nvSpPr>
            <p:cNvPr id="238" name="Hexagon 237">
              <a:extLst>
                <a:ext uri="{FF2B5EF4-FFF2-40B4-BE49-F238E27FC236}">
                  <a16:creationId xmlns:a16="http://schemas.microsoft.com/office/drawing/2014/main" id="{35E7FB5F-E616-57F0-A864-E1B9829D462F}"/>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Shape 238">
              <a:extLst>
                <a:ext uri="{FF2B5EF4-FFF2-40B4-BE49-F238E27FC236}">
                  <a16:creationId xmlns:a16="http://schemas.microsoft.com/office/drawing/2014/main" id="{5FFE0946-25C1-5E0C-B14A-8109893091D2}"/>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40" name="Group 239">
            <a:extLst>
              <a:ext uri="{FF2B5EF4-FFF2-40B4-BE49-F238E27FC236}">
                <a16:creationId xmlns:a16="http://schemas.microsoft.com/office/drawing/2014/main" id="{D453F84C-05DC-F1CB-5539-0035A686FB14}"/>
              </a:ext>
            </a:extLst>
          </p:cNvPr>
          <p:cNvGrpSpPr/>
          <p:nvPr/>
        </p:nvGrpSpPr>
        <p:grpSpPr>
          <a:xfrm>
            <a:off x="6321263" y="7564194"/>
            <a:ext cx="574780" cy="666745"/>
            <a:chOff x="1571549" y="2979857"/>
            <a:chExt cx="832059" cy="965189"/>
          </a:xfrm>
        </p:grpSpPr>
        <p:sp>
          <p:nvSpPr>
            <p:cNvPr id="241" name="Hexagon 240">
              <a:extLst>
                <a:ext uri="{FF2B5EF4-FFF2-40B4-BE49-F238E27FC236}">
                  <a16:creationId xmlns:a16="http://schemas.microsoft.com/office/drawing/2014/main" id="{48CEFC4A-7597-6C7E-E512-55AEAACFFA13}"/>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Shape 241">
              <a:extLst>
                <a:ext uri="{FF2B5EF4-FFF2-40B4-BE49-F238E27FC236}">
                  <a16:creationId xmlns:a16="http://schemas.microsoft.com/office/drawing/2014/main" id="{FDA8742A-3BEC-9631-A422-1714937413DD}"/>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43" name="Group 242">
            <a:extLst>
              <a:ext uri="{FF2B5EF4-FFF2-40B4-BE49-F238E27FC236}">
                <a16:creationId xmlns:a16="http://schemas.microsoft.com/office/drawing/2014/main" id="{CB47C646-8CDB-823A-9224-A34F34B3EDBA}"/>
              </a:ext>
            </a:extLst>
          </p:cNvPr>
          <p:cNvGrpSpPr/>
          <p:nvPr/>
        </p:nvGrpSpPr>
        <p:grpSpPr>
          <a:xfrm>
            <a:off x="7131021" y="8027634"/>
            <a:ext cx="574780" cy="666745"/>
            <a:chOff x="1571549" y="2979857"/>
            <a:chExt cx="832059" cy="965189"/>
          </a:xfrm>
        </p:grpSpPr>
        <p:sp>
          <p:nvSpPr>
            <p:cNvPr id="244" name="Hexagon 243">
              <a:extLst>
                <a:ext uri="{FF2B5EF4-FFF2-40B4-BE49-F238E27FC236}">
                  <a16:creationId xmlns:a16="http://schemas.microsoft.com/office/drawing/2014/main" id="{9DF18464-0F26-33E6-144B-25417225AB5D}"/>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Shape 244">
              <a:extLst>
                <a:ext uri="{FF2B5EF4-FFF2-40B4-BE49-F238E27FC236}">
                  <a16:creationId xmlns:a16="http://schemas.microsoft.com/office/drawing/2014/main" id="{38C74D02-C823-3B65-B5F4-2F4440E9F6C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46" name="Group 245">
            <a:extLst>
              <a:ext uri="{FF2B5EF4-FFF2-40B4-BE49-F238E27FC236}">
                <a16:creationId xmlns:a16="http://schemas.microsoft.com/office/drawing/2014/main" id="{61C736C2-C3DD-1DCB-4F44-E4AED4726AED}"/>
              </a:ext>
            </a:extLst>
          </p:cNvPr>
          <p:cNvGrpSpPr/>
          <p:nvPr/>
        </p:nvGrpSpPr>
        <p:grpSpPr>
          <a:xfrm>
            <a:off x="8065907" y="8018692"/>
            <a:ext cx="574780" cy="666745"/>
            <a:chOff x="1571549" y="2979857"/>
            <a:chExt cx="832059" cy="965189"/>
          </a:xfrm>
        </p:grpSpPr>
        <p:sp>
          <p:nvSpPr>
            <p:cNvPr id="247" name="Hexagon 246">
              <a:extLst>
                <a:ext uri="{FF2B5EF4-FFF2-40B4-BE49-F238E27FC236}">
                  <a16:creationId xmlns:a16="http://schemas.microsoft.com/office/drawing/2014/main" id="{07ADE276-14DE-BE23-FA76-5FC289DADE62}"/>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Shape 247">
              <a:extLst>
                <a:ext uri="{FF2B5EF4-FFF2-40B4-BE49-F238E27FC236}">
                  <a16:creationId xmlns:a16="http://schemas.microsoft.com/office/drawing/2014/main" id="{8EAA9FEF-96E0-678D-0456-8DC536D25BF9}"/>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49" name="Group 248">
            <a:extLst>
              <a:ext uri="{FF2B5EF4-FFF2-40B4-BE49-F238E27FC236}">
                <a16:creationId xmlns:a16="http://schemas.microsoft.com/office/drawing/2014/main" id="{7A7D7C9A-64A2-1E55-03A9-B9E9FD3BBD96}"/>
              </a:ext>
            </a:extLst>
          </p:cNvPr>
          <p:cNvGrpSpPr/>
          <p:nvPr/>
        </p:nvGrpSpPr>
        <p:grpSpPr>
          <a:xfrm>
            <a:off x="2556057" y="7560975"/>
            <a:ext cx="574780" cy="666745"/>
            <a:chOff x="11375854" y="1064209"/>
            <a:chExt cx="832059" cy="965189"/>
          </a:xfrm>
        </p:grpSpPr>
        <p:grpSp>
          <p:nvGrpSpPr>
            <p:cNvPr id="250" name="Group 249">
              <a:extLst>
                <a:ext uri="{FF2B5EF4-FFF2-40B4-BE49-F238E27FC236}">
                  <a16:creationId xmlns:a16="http://schemas.microsoft.com/office/drawing/2014/main" id="{B27D8B5B-ABB2-E047-3B08-3898A1E28BCD}"/>
                </a:ext>
              </a:extLst>
            </p:cNvPr>
            <p:cNvGrpSpPr/>
            <p:nvPr/>
          </p:nvGrpSpPr>
          <p:grpSpPr>
            <a:xfrm>
              <a:off x="11375854" y="1064209"/>
              <a:ext cx="832059" cy="965189"/>
              <a:chOff x="1571549" y="2979857"/>
              <a:chExt cx="832059" cy="965189"/>
            </a:xfrm>
          </p:grpSpPr>
          <p:sp>
            <p:nvSpPr>
              <p:cNvPr id="252" name="Hexagon 251">
                <a:extLst>
                  <a:ext uri="{FF2B5EF4-FFF2-40B4-BE49-F238E27FC236}">
                    <a16:creationId xmlns:a16="http://schemas.microsoft.com/office/drawing/2014/main" id="{9BF4BBA1-32D9-AC0A-6215-CB0C308112E2}"/>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Freeform: Shape 252">
                <a:extLst>
                  <a:ext uri="{FF2B5EF4-FFF2-40B4-BE49-F238E27FC236}">
                    <a16:creationId xmlns:a16="http://schemas.microsoft.com/office/drawing/2014/main" id="{B3695DEA-2BAB-D72A-D6BF-74BD49D60883}"/>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251" name="Picture 250" descr="Shape&#10;&#10;Description automatically generated with low confidence">
              <a:extLst>
                <a:ext uri="{FF2B5EF4-FFF2-40B4-BE49-F238E27FC236}">
                  <a16:creationId xmlns:a16="http://schemas.microsoft.com/office/drawing/2014/main" id="{3F8E9E2C-1ABE-C033-3B7E-935CE93D0C0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409533" y="1176595"/>
              <a:ext cx="751482" cy="751482"/>
            </a:xfrm>
            <a:prstGeom prst="rect">
              <a:avLst/>
            </a:prstGeom>
          </p:spPr>
        </p:pic>
      </p:grpSp>
      <p:pic>
        <p:nvPicPr>
          <p:cNvPr id="254" name="Picture 253" descr="Shape&#10;&#10;Description automatically generated with low confidence">
            <a:extLst>
              <a:ext uri="{FF2B5EF4-FFF2-40B4-BE49-F238E27FC236}">
                <a16:creationId xmlns:a16="http://schemas.microsoft.com/office/drawing/2014/main" id="{9369C887-EB49-6858-45E5-65FD45ED7341}"/>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7130" t="40767" r="16210" b="41137"/>
          <a:stretch/>
        </p:blipFill>
        <p:spPr>
          <a:xfrm>
            <a:off x="1609199" y="8305115"/>
            <a:ext cx="505604" cy="137250"/>
          </a:xfrm>
          <a:prstGeom prst="rect">
            <a:avLst/>
          </a:prstGeom>
        </p:spPr>
      </p:pic>
      <p:pic>
        <p:nvPicPr>
          <p:cNvPr id="256" name="Picture 255" descr="Shape&#10;&#10;Description automatically generated with low confidence">
            <a:extLst>
              <a:ext uri="{FF2B5EF4-FFF2-40B4-BE49-F238E27FC236}">
                <a16:creationId xmlns:a16="http://schemas.microsoft.com/office/drawing/2014/main" id="{89111BE5-03A1-0E1C-7DD7-7DD45B77293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3707199" y="8053469"/>
            <a:ext cx="560362" cy="560362"/>
          </a:xfrm>
          <a:prstGeom prst="rect">
            <a:avLst/>
          </a:prstGeom>
        </p:spPr>
      </p:pic>
      <p:pic>
        <p:nvPicPr>
          <p:cNvPr id="257" name="Picture 256" descr="Shape&#10;&#10;Description automatically generated with low confidence">
            <a:extLst>
              <a:ext uri="{FF2B5EF4-FFF2-40B4-BE49-F238E27FC236}">
                <a16:creationId xmlns:a16="http://schemas.microsoft.com/office/drawing/2014/main" id="{F5645DC5-D84C-F04D-E8BB-97DE3A739D5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736922" y="8145531"/>
            <a:ext cx="406629" cy="406629"/>
          </a:xfrm>
          <a:prstGeom prst="rect">
            <a:avLst/>
          </a:prstGeom>
        </p:spPr>
      </p:pic>
      <p:pic>
        <p:nvPicPr>
          <p:cNvPr id="258" name="Picture 257" descr="Shape&#10;&#10;Description automatically generated with low confidence">
            <a:extLst>
              <a:ext uri="{FF2B5EF4-FFF2-40B4-BE49-F238E27FC236}">
                <a16:creationId xmlns:a16="http://schemas.microsoft.com/office/drawing/2014/main" id="{2B3433E5-28F1-771E-D483-1D44CFA2588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78981" y="7676920"/>
            <a:ext cx="457393" cy="457393"/>
          </a:xfrm>
          <a:prstGeom prst="rect">
            <a:avLst/>
          </a:prstGeom>
        </p:spPr>
      </p:pic>
      <p:pic>
        <p:nvPicPr>
          <p:cNvPr id="259" name="Picture 258" descr="Shape&#10;&#10;Description automatically generated with low confidence">
            <a:extLst>
              <a:ext uri="{FF2B5EF4-FFF2-40B4-BE49-F238E27FC236}">
                <a16:creationId xmlns:a16="http://schemas.microsoft.com/office/drawing/2014/main" id="{D63C8C5C-21C6-E7D2-0101-A1F3B6058F4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7099619" y="8053469"/>
            <a:ext cx="614817" cy="614817"/>
          </a:xfrm>
          <a:prstGeom prst="rect">
            <a:avLst/>
          </a:prstGeom>
        </p:spPr>
      </p:pic>
      <p:pic>
        <p:nvPicPr>
          <p:cNvPr id="260" name="Picture 259" descr="Shape&#10;&#10;Description automatically generated with low confidence">
            <a:extLst>
              <a:ext uri="{FF2B5EF4-FFF2-40B4-BE49-F238E27FC236}">
                <a16:creationId xmlns:a16="http://schemas.microsoft.com/office/drawing/2014/main" id="{86356509-7ED3-AEB1-52A3-5DC60513BBB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84053" y="8100660"/>
            <a:ext cx="555620" cy="555620"/>
          </a:xfrm>
          <a:prstGeom prst="rect">
            <a:avLst/>
          </a:prstGeom>
        </p:spPr>
      </p:pic>
      <p:graphicFrame>
        <p:nvGraphicFramePr>
          <p:cNvPr id="262" name="Table 3">
            <a:extLst>
              <a:ext uri="{FF2B5EF4-FFF2-40B4-BE49-F238E27FC236}">
                <a16:creationId xmlns:a16="http://schemas.microsoft.com/office/drawing/2014/main" id="{8AECD9F6-BDE2-94A9-A418-D342C1158C3F}"/>
              </a:ext>
            </a:extLst>
          </p:cNvPr>
          <p:cNvGraphicFramePr>
            <a:graphicFrameLocks noGrp="1"/>
          </p:cNvGraphicFramePr>
          <p:nvPr>
            <p:extLst>
              <p:ext uri="{D42A27DB-BD31-4B8C-83A1-F6EECF244321}">
                <p14:modId xmlns:p14="http://schemas.microsoft.com/office/powerpoint/2010/main" val="1642941760"/>
              </p:ext>
            </p:extLst>
          </p:nvPr>
        </p:nvGraphicFramePr>
        <p:xfrm>
          <a:off x="354960" y="8169864"/>
          <a:ext cx="9136863" cy="370840"/>
        </p:xfrm>
        <a:graphic>
          <a:graphicData uri="http://schemas.openxmlformats.org/drawingml/2006/table">
            <a:tbl>
              <a:tblPr firstRow="1" bandRow="1">
                <a:tableStyleId>{5C22544A-7EE6-4342-B048-85BDC9FD1C3A}</a:tableStyleId>
              </a:tblPr>
              <a:tblGrid>
                <a:gridCol w="3045621">
                  <a:extLst>
                    <a:ext uri="{9D8B030D-6E8A-4147-A177-3AD203B41FA5}">
                      <a16:colId xmlns:a16="http://schemas.microsoft.com/office/drawing/2014/main" val="343290618"/>
                    </a:ext>
                  </a:extLst>
                </a:gridCol>
                <a:gridCol w="3045621">
                  <a:extLst>
                    <a:ext uri="{9D8B030D-6E8A-4147-A177-3AD203B41FA5}">
                      <a16:colId xmlns:a16="http://schemas.microsoft.com/office/drawing/2014/main" val="1850746465"/>
                    </a:ext>
                  </a:extLst>
                </a:gridCol>
                <a:gridCol w="3045621">
                  <a:extLst>
                    <a:ext uri="{9D8B030D-6E8A-4147-A177-3AD203B41FA5}">
                      <a16:colId xmlns:a16="http://schemas.microsoft.com/office/drawing/2014/main" val="1991726324"/>
                    </a:ext>
                  </a:extLst>
                </a:gridCol>
              </a:tblGrid>
              <a:tr h="370840">
                <a:tc>
                  <a:txBody>
                    <a:bodyPr/>
                    <a:lstStyle/>
                    <a:p>
                      <a:pPr algn="ctr"/>
                      <a:r>
                        <a:rPr lang="en-GB" sz="800" b="0" dirty="0"/>
                        <a:t>1700</a:t>
                      </a:r>
                    </a:p>
                  </a:txBody>
                  <a:tcPr vert="vert270">
                    <a:solidFill>
                      <a:schemeClr val="tx1"/>
                    </a:solidFill>
                  </a:tcPr>
                </a:tc>
                <a:tc>
                  <a:txBody>
                    <a:bodyPr/>
                    <a:lstStyle/>
                    <a:p>
                      <a:pPr algn="ctr"/>
                      <a:r>
                        <a:rPr lang="en-GB" sz="800" b="0" dirty="0"/>
                        <a:t>1800</a:t>
                      </a:r>
                    </a:p>
                  </a:txBody>
                  <a:tcPr vert="vert270">
                    <a:solidFill>
                      <a:schemeClr val="tx1"/>
                    </a:solidFill>
                  </a:tcPr>
                </a:tc>
                <a:tc>
                  <a:txBody>
                    <a:bodyPr/>
                    <a:lstStyle/>
                    <a:p>
                      <a:pPr algn="ctr"/>
                      <a:r>
                        <a:rPr lang="en-GB" sz="800" b="0" dirty="0"/>
                        <a:t>1900</a:t>
                      </a:r>
                    </a:p>
                  </a:txBody>
                  <a:tcPr vert="vert270">
                    <a:solidFill>
                      <a:schemeClr val="tx1"/>
                    </a:solidFill>
                  </a:tcPr>
                </a:tc>
                <a:extLst>
                  <a:ext uri="{0D108BD9-81ED-4DB2-BD59-A6C34878D82A}">
                    <a16:rowId xmlns:a16="http://schemas.microsoft.com/office/drawing/2014/main" val="1582379137"/>
                  </a:ext>
                </a:extLst>
              </a:tr>
            </a:tbl>
          </a:graphicData>
        </a:graphic>
      </p:graphicFrame>
      <p:grpSp>
        <p:nvGrpSpPr>
          <p:cNvPr id="264" name="Group 263">
            <a:extLst>
              <a:ext uri="{FF2B5EF4-FFF2-40B4-BE49-F238E27FC236}">
                <a16:creationId xmlns:a16="http://schemas.microsoft.com/office/drawing/2014/main" id="{9B4127BD-6ED8-3C26-95F9-3EBC3D0E5B73}"/>
              </a:ext>
            </a:extLst>
          </p:cNvPr>
          <p:cNvGrpSpPr/>
          <p:nvPr/>
        </p:nvGrpSpPr>
        <p:grpSpPr>
          <a:xfrm>
            <a:off x="1581591" y="8027634"/>
            <a:ext cx="574780" cy="666745"/>
            <a:chOff x="1571549" y="2979857"/>
            <a:chExt cx="832059" cy="965189"/>
          </a:xfrm>
        </p:grpSpPr>
        <p:sp>
          <p:nvSpPr>
            <p:cNvPr id="265" name="Hexagon 264">
              <a:extLst>
                <a:ext uri="{FF2B5EF4-FFF2-40B4-BE49-F238E27FC236}">
                  <a16:creationId xmlns:a16="http://schemas.microsoft.com/office/drawing/2014/main" id="{A2F848EF-D187-E98D-DC96-7114766AE5B8}"/>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Shape 265">
              <a:extLst>
                <a:ext uri="{FF2B5EF4-FFF2-40B4-BE49-F238E27FC236}">
                  <a16:creationId xmlns:a16="http://schemas.microsoft.com/office/drawing/2014/main" id="{0AAF6A61-2728-C070-9633-175D249FE09C}"/>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67" name="Group 266">
            <a:extLst>
              <a:ext uri="{FF2B5EF4-FFF2-40B4-BE49-F238E27FC236}">
                <a16:creationId xmlns:a16="http://schemas.microsoft.com/office/drawing/2014/main" id="{E2EA1EF0-577D-67B8-CC4F-BBA8A03A1C33}"/>
              </a:ext>
            </a:extLst>
          </p:cNvPr>
          <p:cNvGrpSpPr/>
          <p:nvPr/>
        </p:nvGrpSpPr>
        <p:grpSpPr>
          <a:xfrm>
            <a:off x="3703811" y="8021911"/>
            <a:ext cx="574780" cy="666745"/>
            <a:chOff x="1571549" y="2979857"/>
            <a:chExt cx="832059" cy="965189"/>
          </a:xfrm>
        </p:grpSpPr>
        <p:sp>
          <p:nvSpPr>
            <p:cNvPr id="268" name="Hexagon 267">
              <a:extLst>
                <a:ext uri="{FF2B5EF4-FFF2-40B4-BE49-F238E27FC236}">
                  <a16:creationId xmlns:a16="http://schemas.microsoft.com/office/drawing/2014/main" id="{4075DB3C-EAAC-1509-98CC-1032EE64DF56}"/>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Shape 268">
              <a:extLst>
                <a:ext uri="{FF2B5EF4-FFF2-40B4-BE49-F238E27FC236}">
                  <a16:creationId xmlns:a16="http://schemas.microsoft.com/office/drawing/2014/main" id="{F3E3E641-C69C-ACE5-0079-444703F21438}"/>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70" name="Group 269">
            <a:extLst>
              <a:ext uri="{FF2B5EF4-FFF2-40B4-BE49-F238E27FC236}">
                <a16:creationId xmlns:a16="http://schemas.microsoft.com/office/drawing/2014/main" id="{57470449-50F6-D0F9-CE2D-FA5788C5F070}"/>
              </a:ext>
            </a:extLst>
          </p:cNvPr>
          <p:cNvGrpSpPr/>
          <p:nvPr/>
        </p:nvGrpSpPr>
        <p:grpSpPr>
          <a:xfrm>
            <a:off x="5655825" y="8023226"/>
            <a:ext cx="574780" cy="666745"/>
            <a:chOff x="1571549" y="2979857"/>
            <a:chExt cx="832059" cy="965189"/>
          </a:xfrm>
        </p:grpSpPr>
        <p:sp>
          <p:nvSpPr>
            <p:cNvPr id="271" name="Hexagon 270">
              <a:extLst>
                <a:ext uri="{FF2B5EF4-FFF2-40B4-BE49-F238E27FC236}">
                  <a16:creationId xmlns:a16="http://schemas.microsoft.com/office/drawing/2014/main" id="{098BF3BC-1965-3BAE-C4D5-180598D55160}"/>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reeform: Shape 271">
              <a:extLst>
                <a:ext uri="{FF2B5EF4-FFF2-40B4-BE49-F238E27FC236}">
                  <a16:creationId xmlns:a16="http://schemas.microsoft.com/office/drawing/2014/main" id="{0E80C052-5783-6CEC-932A-A71C2B260FB2}"/>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73" name="Group 272">
            <a:extLst>
              <a:ext uri="{FF2B5EF4-FFF2-40B4-BE49-F238E27FC236}">
                <a16:creationId xmlns:a16="http://schemas.microsoft.com/office/drawing/2014/main" id="{445D6690-5ED2-9158-B17C-B0E65711F63B}"/>
              </a:ext>
            </a:extLst>
          </p:cNvPr>
          <p:cNvGrpSpPr/>
          <p:nvPr/>
        </p:nvGrpSpPr>
        <p:grpSpPr>
          <a:xfrm>
            <a:off x="6321264" y="7564194"/>
            <a:ext cx="574780" cy="666745"/>
            <a:chOff x="1571549" y="2979857"/>
            <a:chExt cx="832059" cy="965189"/>
          </a:xfrm>
        </p:grpSpPr>
        <p:sp>
          <p:nvSpPr>
            <p:cNvPr id="274" name="Hexagon 273">
              <a:extLst>
                <a:ext uri="{FF2B5EF4-FFF2-40B4-BE49-F238E27FC236}">
                  <a16:creationId xmlns:a16="http://schemas.microsoft.com/office/drawing/2014/main" id="{1FE4C20E-F691-2810-6254-35966F01FE93}"/>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Shape 274">
              <a:extLst>
                <a:ext uri="{FF2B5EF4-FFF2-40B4-BE49-F238E27FC236}">
                  <a16:creationId xmlns:a16="http://schemas.microsoft.com/office/drawing/2014/main" id="{43CBC336-D089-565B-A041-AC928F9D38DE}"/>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76" name="Group 275">
            <a:extLst>
              <a:ext uri="{FF2B5EF4-FFF2-40B4-BE49-F238E27FC236}">
                <a16:creationId xmlns:a16="http://schemas.microsoft.com/office/drawing/2014/main" id="{A9C11680-2685-1A40-4AE7-A480320E0505}"/>
              </a:ext>
            </a:extLst>
          </p:cNvPr>
          <p:cNvGrpSpPr/>
          <p:nvPr/>
        </p:nvGrpSpPr>
        <p:grpSpPr>
          <a:xfrm>
            <a:off x="7131022" y="8027634"/>
            <a:ext cx="574780" cy="666745"/>
            <a:chOff x="1571549" y="2979857"/>
            <a:chExt cx="832059" cy="965189"/>
          </a:xfrm>
        </p:grpSpPr>
        <p:sp>
          <p:nvSpPr>
            <p:cNvPr id="277" name="Hexagon 276">
              <a:extLst>
                <a:ext uri="{FF2B5EF4-FFF2-40B4-BE49-F238E27FC236}">
                  <a16:creationId xmlns:a16="http://schemas.microsoft.com/office/drawing/2014/main" id="{F2C64332-93E3-53A3-8E94-A3BB3DABC18A}"/>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Shape 277">
              <a:extLst>
                <a:ext uri="{FF2B5EF4-FFF2-40B4-BE49-F238E27FC236}">
                  <a16:creationId xmlns:a16="http://schemas.microsoft.com/office/drawing/2014/main" id="{DEDF9ECD-72D6-4E4F-DF65-4578BCE9BBE4}"/>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79" name="Group 278">
            <a:extLst>
              <a:ext uri="{FF2B5EF4-FFF2-40B4-BE49-F238E27FC236}">
                <a16:creationId xmlns:a16="http://schemas.microsoft.com/office/drawing/2014/main" id="{82B15738-2BE3-9491-76AD-A7D56D5E2BF9}"/>
              </a:ext>
            </a:extLst>
          </p:cNvPr>
          <p:cNvGrpSpPr/>
          <p:nvPr/>
        </p:nvGrpSpPr>
        <p:grpSpPr>
          <a:xfrm>
            <a:off x="8065908" y="8018692"/>
            <a:ext cx="574780" cy="666745"/>
            <a:chOff x="1571549" y="2979857"/>
            <a:chExt cx="832059" cy="965189"/>
          </a:xfrm>
        </p:grpSpPr>
        <p:sp>
          <p:nvSpPr>
            <p:cNvPr id="280" name="Hexagon 279">
              <a:extLst>
                <a:ext uri="{FF2B5EF4-FFF2-40B4-BE49-F238E27FC236}">
                  <a16:creationId xmlns:a16="http://schemas.microsoft.com/office/drawing/2014/main" id="{A1E29593-00B5-AEA8-919A-4957B3891A27}"/>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Shape 280">
              <a:extLst>
                <a:ext uri="{FF2B5EF4-FFF2-40B4-BE49-F238E27FC236}">
                  <a16:creationId xmlns:a16="http://schemas.microsoft.com/office/drawing/2014/main" id="{CF867888-EEB6-1F04-1D5D-C89EE4DB2A32}"/>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82" name="Group 281">
            <a:extLst>
              <a:ext uri="{FF2B5EF4-FFF2-40B4-BE49-F238E27FC236}">
                <a16:creationId xmlns:a16="http://schemas.microsoft.com/office/drawing/2014/main" id="{803E633B-FACB-2A87-E298-8A417B13AF4B}"/>
              </a:ext>
            </a:extLst>
          </p:cNvPr>
          <p:cNvGrpSpPr/>
          <p:nvPr/>
        </p:nvGrpSpPr>
        <p:grpSpPr>
          <a:xfrm>
            <a:off x="2556058" y="7560975"/>
            <a:ext cx="574780" cy="666745"/>
            <a:chOff x="11375854" y="1064209"/>
            <a:chExt cx="832059" cy="965189"/>
          </a:xfrm>
        </p:grpSpPr>
        <p:grpSp>
          <p:nvGrpSpPr>
            <p:cNvPr id="283" name="Group 282">
              <a:extLst>
                <a:ext uri="{FF2B5EF4-FFF2-40B4-BE49-F238E27FC236}">
                  <a16:creationId xmlns:a16="http://schemas.microsoft.com/office/drawing/2014/main" id="{00DA930C-55FD-AAE0-7BC7-762BB161E7AA}"/>
                </a:ext>
              </a:extLst>
            </p:cNvPr>
            <p:cNvGrpSpPr/>
            <p:nvPr/>
          </p:nvGrpSpPr>
          <p:grpSpPr>
            <a:xfrm>
              <a:off x="11375854" y="1064209"/>
              <a:ext cx="832059" cy="965189"/>
              <a:chOff x="1571549" y="2979857"/>
              <a:chExt cx="832059" cy="965189"/>
            </a:xfrm>
          </p:grpSpPr>
          <p:sp>
            <p:nvSpPr>
              <p:cNvPr id="285" name="Hexagon 284">
                <a:extLst>
                  <a:ext uri="{FF2B5EF4-FFF2-40B4-BE49-F238E27FC236}">
                    <a16:creationId xmlns:a16="http://schemas.microsoft.com/office/drawing/2014/main" id="{8F033432-5CE8-C6DD-EA52-BAB3D5348120}"/>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Freeform: Shape 285">
                <a:extLst>
                  <a:ext uri="{FF2B5EF4-FFF2-40B4-BE49-F238E27FC236}">
                    <a16:creationId xmlns:a16="http://schemas.microsoft.com/office/drawing/2014/main" id="{9F0E66AA-B498-2625-2740-F673408EBA43}"/>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284" name="Picture 283" descr="Shape&#10;&#10;Description automatically generated with low confidence">
              <a:extLst>
                <a:ext uri="{FF2B5EF4-FFF2-40B4-BE49-F238E27FC236}">
                  <a16:creationId xmlns:a16="http://schemas.microsoft.com/office/drawing/2014/main" id="{89CF9E4F-8DF9-A4EF-B936-F788A4F1A27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409533" y="1176595"/>
              <a:ext cx="751482" cy="751482"/>
            </a:xfrm>
            <a:prstGeom prst="rect">
              <a:avLst/>
            </a:prstGeom>
          </p:spPr>
        </p:pic>
      </p:grpSp>
      <p:pic>
        <p:nvPicPr>
          <p:cNvPr id="287" name="Picture 286" descr="Shape&#10;&#10;Description automatically generated with low confidence">
            <a:extLst>
              <a:ext uri="{FF2B5EF4-FFF2-40B4-BE49-F238E27FC236}">
                <a16:creationId xmlns:a16="http://schemas.microsoft.com/office/drawing/2014/main" id="{7DBA7832-8315-6563-C712-2E84AB368B5F}"/>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7130" t="40767" r="16210" b="41137"/>
          <a:stretch/>
        </p:blipFill>
        <p:spPr>
          <a:xfrm>
            <a:off x="1609200" y="8305115"/>
            <a:ext cx="505604" cy="137250"/>
          </a:xfrm>
          <a:prstGeom prst="rect">
            <a:avLst/>
          </a:prstGeom>
        </p:spPr>
      </p:pic>
      <p:pic>
        <p:nvPicPr>
          <p:cNvPr id="288" name="Picture 287" descr="Shape&#10;&#10;Description automatically generated with low confidence">
            <a:extLst>
              <a:ext uri="{FF2B5EF4-FFF2-40B4-BE49-F238E27FC236}">
                <a16:creationId xmlns:a16="http://schemas.microsoft.com/office/drawing/2014/main" id="{B6AC8E48-2DAC-8564-20C9-40E6B3E3F9B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3707200" y="8053469"/>
            <a:ext cx="560362" cy="560362"/>
          </a:xfrm>
          <a:prstGeom prst="rect">
            <a:avLst/>
          </a:prstGeom>
        </p:spPr>
      </p:pic>
      <p:pic>
        <p:nvPicPr>
          <p:cNvPr id="289" name="Picture 288" descr="Shape&#10;&#10;Description automatically generated with low confidence">
            <a:extLst>
              <a:ext uri="{FF2B5EF4-FFF2-40B4-BE49-F238E27FC236}">
                <a16:creationId xmlns:a16="http://schemas.microsoft.com/office/drawing/2014/main" id="{EDFF4DFB-E3AA-A097-EA2F-4C3185AB8DE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736923" y="8145531"/>
            <a:ext cx="406629" cy="406629"/>
          </a:xfrm>
          <a:prstGeom prst="rect">
            <a:avLst/>
          </a:prstGeom>
        </p:spPr>
      </p:pic>
      <p:pic>
        <p:nvPicPr>
          <p:cNvPr id="290" name="Picture 289" descr="Shape&#10;&#10;Description automatically generated with low confidence">
            <a:extLst>
              <a:ext uri="{FF2B5EF4-FFF2-40B4-BE49-F238E27FC236}">
                <a16:creationId xmlns:a16="http://schemas.microsoft.com/office/drawing/2014/main" id="{FB122EEB-FB9C-7623-BC69-59C8579FAEA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78982" y="7676920"/>
            <a:ext cx="457393" cy="457393"/>
          </a:xfrm>
          <a:prstGeom prst="rect">
            <a:avLst/>
          </a:prstGeom>
        </p:spPr>
      </p:pic>
      <p:pic>
        <p:nvPicPr>
          <p:cNvPr id="291" name="Picture 290" descr="Shape&#10;&#10;Description automatically generated with low confidence">
            <a:extLst>
              <a:ext uri="{FF2B5EF4-FFF2-40B4-BE49-F238E27FC236}">
                <a16:creationId xmlns:a16="http://schemas.microsoft.com/office/drawing/2014/main" id="{8533A1C4-8A64-C12F-0048-8F642E72D55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7099620" y="8053469"/>
            <a:ext cx="614817" cy="614817"/>
          </a:xfrm>
          <a:prstGeom prst="rect">
            <a:avLst/>
          </a:prstGeom>
        </p:spPr>
      </p:pic>
      <p:pic>
        <p:nvPicPr>
          <p:cNvPr id="292" name="Picture 291" descr="Shape&#10;&#10;Description automatically generated with low confidence">
            <a:extLst>
              <a:ext uri="{FF2B5EF4-FFF2-40B4-BE49-F238E27FC236}">
                <a16:creationId xmlns:a16="http://schemas.microsoft.com/office/drawing/2014/main" id="{2CAB7CD7-61EB-90B2-814F-DF088ECD5F7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84054" y="8100660"/>
            <a:ext cx="555620" cy="555620"/>
          </a:xfrm>
          <a:prstGeom prst="rect">
            <a:avLst/>
          </a:prstGeom>
        </p:spPr>
      </p:pic>
    </p:spTree>
    <p:extLst>
      <p:ext uri="{BB962C8B-B14F-4D97-AF65-F5344CB8AC3E}">
        <p14:creationId xmlns:p14="http://schemas.microsoft.com/office/powerpoint/2010/main" val="190604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14FBFF6C-143B-C2FA-DBD0-A2EB6BB508C7}"/>
              </a:ext>
            </a:extLst>
          </p:cNvPr>
          <p:cNvSpPr/>
          <p:nvPr/>
        </p:nvSpPr>
        <p:spPr>
          <a:xfrm>
            <a:off x="140461" y="8004859"/>
            <a:ext cx="1954140" cy="76352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Great Plague / Black Death 1665</a:t>
            </a:r>
            <a:endParaRPr lang="en-GB" sz="700" dirty="0">
              <a:solidFill>
                <a:schemeClr val="tx1"/>
              </a:solidFill>
            </a:endParaRPr>
          </a:p>
        </p:txBody>
      </p:sp>
      <p:sp>
        <p:nvSpPr>
          <p:cNvPr id="673" name="Rectangle 672">
            <a:extLst>
              <a:ext uri="{FF2B5EF4-FFF2-40B4-BE49-F238E27FC236}">
                <a16:creationId xmlns:a16="http://schemas.microsoft.com/office/drawing/2014/main" id="{E5448EC4-0D6D-4183-B318-B4315B62DFFB}"/>
              </a:ext>
            </a:extLst>
          </p:cNvPr>
          <p:cNvSpPr/>
          <p:nvPr/>
        </p:nvSpPr>
        <p:spPr>
          <a:xfrm>
            <a:off x="4343478" y="2379750"/>
            <a:ext cx="8427838" cy="215890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grpSp>
        <p:nvGrpSpPr>
          <p:cNvPr id="190" name="Group 189">
            <a:extLst>
              <a:ext uri="{FF2B5EF4-FFF2-40B4-BE49-F238E27FC236}">
                <a16:creationId xmlns:a16="http://schemas.microsoft.com/office/drawing/2014/main" id="{F3A9CDB6-0C19-4BD4-A189-242647938EF1}"/>
              </a:ext>
            </a:extLst>
          </p:cNvPr>
          <p:cNvGrpSpPr/>
          <p:nvPr/>
        </p:nvGrpSpPr>
        <p:grpSpPr>
          <a:xfrm>
            <a:off x="4363336" y="-1314"/>
            <a:ext cx="1047749" cy="1215388"/>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sp>
        <p:nvSpPr>
          <p:cNvPr id="567" name="TextBox 566">
            <a:extLst>
              <a:ext uri="{FF2B5EF4-FFF2-40B4-BE49-F238E27FC236}">
                <a16:creationId xmlns:a16="http://schemas.microsoft.com/office/drawing/2014/main" id="{49019A46-F5A5-4105-8C22-25999B51F0F4}"/>
              </a:ext>
            </a:extLst>
          </p:cNvPr>
          <p:cNvSpPr txBox="1"/>
          <p:nvPr/>
        </p:nvSpPr>
        <p:spPr>
          <a:xfrm>
            <a:off x="5458871" y="-27561"/>
            <a:ext cx="7314517" cy="1200329"/>
          </a:xfrm>
          <a:prstGeom prst="rect">
            <a:avLst/>
          </a:prstGeom>
          <a:noFill/>
        </p:spPr>
        <p:txBody>
          <a:bodyPr wrap="square" rtlCol="0">
            <a:spAutoFit/>
          </a:bodyPr>
          <a:lstStyle/>
          <a:p>
            <a:pPr>
              <a:lnSpc>
                <a:spcPct val="90000"/>
              </a:lnSpc>
            </a:pPr>
            <a:r>
              <a:rPr lang="en-GB" sz="4000" b="1"/>
              <a:t>What was life like before and after the Great Fire of London?</a:t>
            </a:r>
            <a:endParaRPr lang="en-GB" sz="400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080919" cy="1200329"/>
          </a:xfrm>
          <a:prstGeom prst="rect">
            <a:avLst/>
          </a:prstGeom>
          <a:noFill/>
        </p:spPr>
        <p:txBody>
          <a:bodyPr wrap="square" rtlCol="0">
            <a:spAutoFit/>
          </a:bodyPr>
          <a:lstStyle/>
          <a:p>
            <a:pPr marL="171450" indent="-171450">
              <a:buFont typeface="Arial" panose="020B0604020202020204" pitchFamily="34" charset="0"/>
              <a:buChar char="•"/>
            </a:pPr>
            <a:r>
              <a:rPr lang="en-US" sz="1200"/>
              <a:t>What was London like in the 1600s?</a:t>
            </a:r>
          </a:p>
          <a:p>
            <a:pPr marL="171450" indent="-171450">
              <a:buFont typeface="Arial" panose="020B0604020202020204" pitchFamily="34" charset="0"/>
              <a:buChar char="•"/>
            </a:pPr>
            <a:r>
              <a:rPr lang="en-US" sz="1200"/>
              <a:t>What happened in Pudding Lane?</a:t>
            </a:r>
          </a:p>
          <a:p>
            <a:pPr marL="171450" indent="-171450">
              <a:buFont typeface="Arial" panose="020B0604020202020204" pitchFamily="34" charset="0"/>
              <a:buChar char="•"/>
            </a:pPr>
            <a:r>
              <a:rPr lang="en-US" sz="1200"/>
              <a:t>Why was the fire so devastating?</a:t>
            </a:r>
          </a:p>
          <a:p>
            <a:pPr marL="171450" indent="-171450">
              <a:buFont typeface="Arial" panose="020B0604020202020204" pitchFamily="34" charset="0"/>
              <a:buChar char="•"/>
            </a:pPr>
            <a:r>
              <a:rPr lang="en-US" sz="1200"/>
              <a:t>What did they learn from the fire?</a:t>
            </a:r>
          </a:p>
          <a:p>
            <a:pPr marL="171450" indent="-171450">
              <a:buFont typeface="Arial" panose="020B0604020202020204" pitchFamily="34" charset="0"/>
              <a:buChar char="•"/>
            </a:pPr>
            <a:r>
              <a:rPr lang="en-US" sz="1200"/>
              <a:t>How do we know about this?</a:t>
            </a:r>
          </a:p>
          <a:p>
            <a:pPr marL="171450" indent="-171450">
              <a:buFont typeface="Arial" panose="020B0604020202020204" pitchFamily="34" charset="0"/>
              <a:buChar char="•"/>
            </a:pPr>
            <a:r>
              <a:rPr lang="en-US" sz="1200"/>
              <a:t>In what ways did London change after the Great Fire?</a:t>
            </a:r>
          </a:p>
        </p:txBody>
      </p:sp>
      <p:sp>
        <p:nvSpPr>
          <p:cNvPr id="647" name="TextBox 646">
            <a:extLst>
              <a:ext uri="{FF2B5EF4-FFF2-40B4-BE49-F238E27FC236}">
                <a16:creationId xmlns:a16="http://schemas.microsoft.com/office/drawing/2014/main" id="{3567FFCB-F7AD-495C-BDA2-C4A109E4A211}"/>
              </a:ext>
            </a:extLst>
          </p:cNvPr>
          <p:cNvSpPr txBox="1"/>
          <p:nvPr/>
        </p:nvSpPr>
        <p:spPr>
          <a:xfrm>
            <a:off x="4357987" y="2623441"/>
            <a:ext cx="8388459" cy="2308324"/>
          </a:xfrm>
          <a:prstGeom prst="rect">
            <a:avLst/>
          </a:prstGeom>
          <a:noFill/>
        </p:spPr>
        <p:txBody>
          <a:bodyPr wrap="square" rtlCol="0">
            <a:spAutoFit/>
          </a:bodyPr>
          <a:lstStyle/>
          <a:p>
            <a:pPr marL="171450" indent="-171450">
              <a:buFont typeface="Arial" panose="020B0604020202020204" pitchFamily="34" charset="0"/>
              <a:buChar char="•"/>
            </a:pPr>
            <a:r>
              <a:rPr lang="en-US" sz="1200"/>
              <a:t>Children know what London was like in 1665 (including The Plague/Black Death, wooden housing)</a:t>
            </a:r>
          </a:p>
          <a:p>
            <a:pPr marL="171450" indent="-171450">
              <a:buFont typeface="Arial" panose="020B0604020202020204" pitchFamily="34" charset="0"/>
              <a:buChar char="•"/>
            </a:pPr>
            <a:r>
              <a:rPr lang="en-US" sz="1200"/>
              <a:t>Fire broke out on night of 2</a:t>
            </a:r>
            <a:r>
              <a:rPr lang="en-US" sz="1200" baseline="30000"/>
              <a:t>nd</a:t>
            </a:r>
            <a:r>
              <a:rPr lang="en-US" sz="1200"/>
              <a:t> September 1666 – there are different viewpoints and interpretations on what or who caused the spread of the fire.  The fire burned 13000 houses, nearly 90 churches and destroyed 80% of the city, but only 6 people are known to have been killed by the fire. </a:t>
            </a:r>
          </a:p>
          <a:p>
            <a:pPr marL="171450" indent="-171450">
              <a:buFont typeface="Arial" panose="020B0604020202020204" pitchFamily="34" charset="0"/>
              <a:buChar char="•"/>
            </a:pPr>
            <a:r>
              <a:rPr lang="en-US" sz="1200"/>
              <a:t>Houses were close together &amp; made of wood, water difficult to get to, lots of alleyways making it difficult to move around, combustible materials, open fires, people didn’t act in time, wind too strong, fire became too big to stop</a:t>
            </a:r>
          </a:p>
          <a:p>
            <a:pPr marL="171450" indent="-171450">
              <a:buFont typeface="Arial" panose="020B0604020202020204" pitchFamily="34" charset="0"/>
              <a:buChar char="•"/>
            </a:pPr>
            <a:r>
              <a:rPr lang="en-US" sz="1200"/>
              <a:t>Samuel Pepys kept a diary during the time that has become famous, he also carried information to </a:t>
            </a:r>
            <a:br>
              <a:rPr lang="en-US" sz="1200"/>
            </a:br>
            <a:r>
              <a:rPr lang="en-US" sz="1200"/>
              <a:t>the king and organized fire fighting crews. There are other sources inc. newspapers &amp; maps</a:t>
            </a:r>
          </a:p>
          <a:p>
            <a:pPr marL="171450" indent="-171450">
              <a:buFont typeface="Arial" panose="020B0604020202020204" pitchFamily="34" charset="0"/>
              <a:buChar char="•"/>
            </a:pPr>
            <a:r>
              <a:rPr lang="en-US" sz="1200"/>
              <a:t>King Charles proclamation for London after the fire for people to help redesign it. </a:t>
            </a:r>
          </a:p>
          <a:p>
            <a:pPr marL="171450" indent="-171450">
              <a:buFont typeface="Arial" panose="020B0604020202020204" pitchFamily="34" charset="0"/>
              <a:buChar char="•"/>
            </a:pPr>
            <a:r>
              <a:rPr lang="en-US" sz="1200"/>
              <a:t>Christopher Wren was an architect who designed many buildings including St. Paul’s</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endParaRPr lang="en-GB" sz="1200"/>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1077218"/>
          </a:xfrm>
          <a:prstGeom prst="rect">
            <a:avLst/>
          </a:prstGeom>
          <a:noFill/>
        </p:spPr>
        <p:txBody>
          <a:bodyPr wrap="square" rtlCol="0">
            <a:spAutoFit/>
          </a:bodyPr>
          <a:lstStyle/>
          <a:p>
            <a:r>
              <a:rPr lang="en-GB" sz="1600" b="1"/>
              <a:t>Key vocabulary: </a:t>
            </a:r>
          </a:p>
          <a:p>
            <a:r>
              <a:rPr lang="en-GB" sz="1200" dirty="0">
                <a:latin typeface="Calibri" panose="020F0502020204030204" pitchFamily="34" charset="0"/>
                <a:ea typeface="Calibri" panose="020F0502020204030204" pitchFamily="34" charset="0"/>
                <a:cs typeface="Times New Roman" panose="02020603050405020304" pitchFamily="18" charset="0"/>
              </a:rPr>
              <a:t>Peasants, </a:t>
            </a:r>
            <a:r>
              <a:rPr lang="en-GB" sz="1200">
                <a:latin typeface="Calibri" panose="020F0502020204030204" pitchFamily="34" charset="0"/>
                <a:ea typeface="Calibri" panose="020F0502020204030204" pitchFamily="34" charset="0"/>
                <a:cs typeface="Times New Roman" panose="02020603050405020304" pitchFamily="18" charset="0"/>
              </a:rPr>
              <a:t>Fire, Pudding Lane, leather, buckets, Lord Mayor, St. Paul’s Cathedral, bakery, plague, firework, diary, Thomas </a:t>
            </a:r>
            <a:r>
              <a:rPr lang="en-GB" sz="1200" err="1">
                <a:latin typeface="Calibri" panose="020F0502020204030204" pitchFamily="34" charset="0"/>
                <a:ea typeface="Calibri" panose="020F0502020204030204" pitchFamily="34" charset="0"/>
                <a:cs typeface="Times New Roman" panose="02020603050405020304" pitchFamily="18" charset="0"/>
              </a:rPr>
              <a:t>Farrinor</a:t>
            </a:r>
            <a:r>
              <a:rPr lang="en-GB" sz="1200">
                <a:latin typeface="Calibri" panose="020F0502020204030204" pitchFamily="34" charset="0"/>
                <a:ea typeface="Calibri" panose="020F0502020204030204" pitchFamily="34" charset="0"/>
                <a:cs typeface="Times New Roman" panose="02020603050405020304" pitchFamily="18" charset="0"/>
              </a:rPr>
              <a:t>, Samuel Pepys, John Evelyn, Christopher Wren, King Charles II</a:t>
            </a:r>
            <a:endParaRPr lang="en-GB" sz="1200">
              <a:highlight>
                <a:srgbClr val="FFFF00"/>
              </a:highlight>
            </a:endParaRPr>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244140"/>
          </a:xfrm>
          <a:prstGeom prst="rect">
            <a:avLst/>
          </a:prstGeom>
          <a:noFill/>
        </p:spPr>
        <p:txBody>
          <a:bodyPr wrap="square" rtlCol="0">
            <a:spAutoFit/>
          </a:bodyPr>
          <a:lstStyle/>
          <a:p>
            <a:endParaRPr lang="en-GB" sz="1600" b="1"/>
          </a:p>
          <a:p>
            <a:pPr marL="171450" indent="-171450">
              <a:lnSpc>
                <a:spcPct val="150000"/>
              </a:lnSpc>
              <a:buFont typeface="Arial" panose="020B0604020202020204" pitchFamily="34" charset="0"/>
              <a:buChar char="•"/>
            </a:pPr>
            <a:endParaRPr lang="en-US" sz="1400"/>
          </a:p>
          <a:p>
            <a:pPr marL="171450" indent="-171450">
              <a:lnSpc>
                <a:spcPct val="150000"/>
              </a:lnSpc>
              <a:buFont typeface="Arial" panose="020B0604020202020204" pitchFamily="34" charset="0"/>
              <a:buChar char="•"/>
            </a:pPr>
            <a:endParaRPr lang="en-US" sz="1400"/>
          </a:p>
          <a:p>
            <a:pPr marL="171450" indent="-171450">
              <a:lnSpc>
                <a:spcPct val="150000"/>
              </a:lnSpc>
              <a:buFont typeface="Arial" panose="020B0604020202020204" pitchFamily="34" charset="0"/>
              <a:buChar char="•"/>
            </a:pPr>
            <a:r>
              <a:rPr lang="en-US" sz="1400"/>
              <a:t>Architecture of Christopher Wren</a:t>
            </a:r>
          </a:p>
          <a:p>
            <a:pPr marL="171450" indent="-171450">
              <a:lnSpc>
                <a:spcPct val="150000"/>
              </a:lnSpc>
              <a:buFont typeface="Arial" panose="020B0604020202020204" pitchFamily="34" charset="0"/>
              <a:buChar char="•"/>
            </a:pPr>
            <a:r>
              <a:rPr lang="en-US" sz="1400"/>
              <a:t>Changes in homes and dwellings after the fire</a:t>
            </a:r>
          </a:p>
          <a:p>
            <a:pPr marL="171450" indent="-171450">
              <a:lnSpc>
                <a:spcPct val="150000"/>
              </a:lnSpc>
              <a:buFont typeface="Arial" panose="020B0604020202020204" pitchFamily="34" charset="0"/>
              <a:buChar char="•"/>
            </a:pPr>
            <a:r>
              <a:rPr lang="en-US" sz="1400"/>
              <a:t>Changes in technology</a:t>
            </a:r>
          </a:p>
          <a:p>
            <a:pPr marL="171450" indent="-171450">
              <a:lnSpc>
                <a:spcPct val="150000"/>
              </a:lnSpc>
              <a:buFont typeface="Arial" panose="020B0604020202020204" pitchFamily="34" charset="0"/>
              <a:buChar char="•"/>
            </a:pPr>
            <a:endParaRPr lang="en-US" sz="1400"/>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4634906"/>
            <a:ext cx="6735195" cy="25968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08" name="Hexagon 207">
            <a:extLst>
              <a:ext uri="{FF2B5EF4-FFF2-40B4-BE49-F238E27FC236}">
                <a16:creationId xmlns:a16="http://schemas.microsoft.com/office/drawing/2014/main" id="{6D77DC18-E8A6-4BF8-A7ED-BE854AB71E04}"/>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6" y="1609956"/>
            <a:ext cx="8245700" cy="646331"/>
          </a:xfrm>
          <a:prstGeom prst="rect">
            <a:avLst/>
          </a:prstGeom>
          <a:noFill/>
        </p:spPr>
        <p:txBody>
          <a:bodyPr wrap="square" rtlCol="0">
            <a:spAutoFit/>
          </a:bodyPr>
          <a:lstStyle/>
          <a:p>
            <a:r>
              <a:rPr lang="en-US" sz="1200" dirty="0"/>
              <a:t>Children know that London is the capital city of Great Britain/England and that it has changed from what it is like in the present to now in the past. Children have studied the Victorian period through Queen Victoria and Mary Seacole. They have looked at a history of transport including locally significant Balloon Corner and humankind’s first journey to the moon.</a:t>
            </a:r>
            <a:endParaRPr lang="en-GB" sz="1200" dirty="0"/>
          </a:p>
        </p:txBody>
      </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this unit:</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299218" y="4634906"/>
            <a:ext cx="3308619" cy="338554"/>
          </a:xfrm>
          <a:prstGeom prst="rect">
            <a:avLst/>
          </a:prstGeom>
          <a:noFill/>
        </p:spPr>
        <p:txBody>
          <a:bodyPr wrap="square">
            <a:spAutoFit/>
          </a:bodyPr>
          <a:lstStyle/>
          <a:p>
            <a:r>
              <a:rPr lang="en-GB" sz="1600" b="1"/>
              <a:t>Sources (including visits):</a:t>
            </a:r>
          </a:p>
        </p:txBody>
      </p:sp>
      <p:sp>
        <p:nvSpPr>
          <p:cNvPr id="255" name="TextBox 254">
            <a:extLst>
              <a:ext uri="{FF2B5EF4-FFF2-40B4-BE49-F238E27FC236}">
                <a16:creationId xmlns:a16="http://schemas.microsoft.com/office/drawing/2014/main" id="{2F1503EF-6897-46D4-BF9D-D8FCB2041615}"/>
              </a:ext>
            </a:extLst>
          </p:cNvPr>
          <p:cNvSpPr txBox="1"/>
          <p:nvPr/>
        </p:nvSpPr>
        <p:spPr>
          <a:xfrm>
            <a:off x="0" y="7248155"/>
            <a:ext cx="6475862" cy="338554"/>
          </a:xfrm>
          <a:prstGeom prst="rect">
            <a:avLst/>
          </a:prstGeom>
          <a:noFill/>
        </p:spPr>
        <p:txBody>
          <a:bodyPr wrap="square">
            <a:spAutoFit/>
          </a:bodyPr>
          <a:lstStyle/>
          <a:p>
            <a:r>
              <a:rPr lang="en-GB" sz="1600" b="1"/>
              <a:t>Topic Timeline:</a:t>
            </a:r>
          </a:p>
        </p:txBody>
      </p:sp>
      <p:sp>
        <p:nvSpPr>
          <p:cNvPr id="104" name="TextBox 103">
            <a:extLst>
              <a:ext uri="{FF2B5EF4-FFF2-40B4-BE49-F238E27FC236}">
                <a16:creationId xmlns:a16="http://schemas.microsoft.com/office/drawing/2014/main" id="{172BE77A-B297-4C94-BE27-427D22644ADE}"/>
              </a:ext>
            </a:extLst>
          </p:cNvPr>
          <p:cNvSpPr txBox="1"/>
          <p:nvPr/>
        </p:nvSpPr>
        <p:spPr>
          <a:xfrm>
            <a:off x="4380695" y="4911128"/>
            <a:ext cx="5018653" cy="2308324"/>
          </a:xfrm>
          <a:prstGeom prst="rect">
            <a:avLst/>
          </a:prstGeom>
          <a:noFill/>
        </p:spPr>
        <p:txBody>
          <a:bodyPr wrap="square" rtlCol="0">
            <a:spAutoFit/>
          </a:bodyPr>
          <a:lstStyle/>
          <a:p>
            <a:r>
              <a:rPr lang="en-US" sz="1200"/>
              <a:t>London Museum / St Paul's Cathedral / Monument</a:t>
            </a:r>
            <a:r>
              <a:rPr lang="en-US" sz="1200" dirty="0"/>
              <a:t> </a:t>
            </a:r>
            <a:r>
              <a:rPr lang="en-US" sz="1200">
                <a:hlinkClick r:id="rId10"/>
              </a:rPr>
              <a:t>http://gfol.webs.com/londonmap.htm</a:t>
            </a:r>
            <a:r>
              <a:rPr lang="en-US" sz="1200"/>
              <a:t>  clickable map showing fire spread</a:t>
            </a:r>
          </a:p>
          <a:p>
            <a:r>
              <a:rPr lang="en-US" sz="1200">
                <a:hlinkClick r:id="rId11"/>
              </a:rPr>
              <a:t>http://www.pepysdiary.com/indepth/2009/09/02/evelyns-fire/</a:t>
            </a:r>
            <a:r>
              <a:rPr lang="en-US" sz="1200"/>
              <a:t> </a:t>
            </a:r>
          </a:p>
          <a:p>
            <a:r>
              <a:rPr lang="en-US" sz="1200" dirty="0">
                <a:hlinkClick r:id="rId12">
                  <a:extLst>
                    <a:ext uri="{A12FA001-AC4F-418D-AE19-62706E023703}">
                      <ahyp:hlinkClr xmlns:ahyp="http://schemas.microsoft.com/office/drawing/2018/hyperlinkcolor" val="tx"/>
                    </a:ext>
                  </a:extLst>
                </a:hlinkClick>
              </a:rPr>
              <a:t>https://www.bbc.co.uk/teach/class-clips-video/history-ks1-the-great-fire-of-london-home/zph4g7h</a:t>
            </a:r>
            <a:r>
              <a:rPr lang="en-US" sz="1200" dirty="0"/>
              <a:t> </a:t>
            </a:r>
            <a:r>
              <a:rPr lang="en-US" sz="1200">
                <a:hlinkClick r:id="rId13"/>
              </a:rPr>
              <a:t>http://www.pepys.info/</a:t>
            </a:r>
            <a:r>
              <a:rPr lang="en-US" sz="1200"/>
              <a:t> </a:t>
            </a:r>
          </a:p>
          <a:p>
            <a:r>
              <a:rPr lang="en-US" sz="1200">
                <a:hlinkClick r:id="rId14"/>
              </a:rPr>
              <a:t>http://www.youtube.com/watch?v=Dn6E_4g4UAw</a:t>
            </a:r>
            <a:r>
              <a:rPr lang="en-US" sz="1200"/>
              <a:t>  Peter Ackroyd’s Fire of London video with Pepys and Evelyn</a:t>
            </a:r>
            <a:r>
              <a:rPr lang="en-US" sz="1200" dirty="0"/>
              <a:t> </a:t>
            </a:r>
            <a:r>
              <a:rPr lang="en-US" sz="1200">
                <a:hlinkClick r:id="rId15"/>
              </a:rPr>
              <a:t>http://www.fireoflondon.org.uk/</a:t>
            </a:r>
            <a:r>
              <a:rPr lang="en-US" sz="1200"/>
              <a:t> </a:t>
            </a:r>
            <a:r>
              <a:rPr lang="en-GB" sz="1200">
                <a:hlinkClick r:id="rId16"/>
              </a:rPr>
              <a:t>https://cdn.nationalarchives.gov.uk/documents/education/fire-of-london.pdf</a:t>
            </a:r>
            <a:endParaRPr lang="en-GB" sz="1200"/>
          </a:p>
          <a:p>
            <a:r>
              <a:rPr lang="en-GB" sz="1200">
                <a:hlinkClick r:id="rId17"/>
              </a:rPr>
              <a:t>https://classroom.thenational.academy/lessons/living-through-the-great-fire-of-london-part-1-ccu3ar</a:t>
            </a:r>
            <a:r>
              <a:rPr lang="en-GB" sz="1200"/>
              <a:t> </a:t>
            </a:r>
            <a:r>
              <a:rPr lang="en-GB" sz="1200" dirty="0"/>
              <a:t> </a:t>
            </a:r>
            <a:br>
              <a:rPr lang="en-GB" sz="1200" dirty="0"/>
            </a:br>
            <a:r>
              <a:rPr lang="en-GB" sz="1200">
                <a:hlinkClick r:id="rId18"/>
              </a:rPr>
              <a:t>https://classroom.thenational.academy/units/the-great-fire-of-london-7a50</a:t>
            </a:r>
            <a:r>
              <a:rPr lang="en-GB" sz="1200" dirty="0"/>
              <a:t>  </a:t>
            </a:r>
            <a:r>
              <a:rPr lang="en-GB" sz="1200" dirty="0">
                <a:hlinkClick r:id="rId19">
                  <a:extLst>
                    <a:ext uri="{A12FA001-AC4F-418D-AE19-62706E023703}">
                      <ahyp:hlinkClr xmlns:ahyp="http://schemas.microsoft.com/office/drawing/2018/hyperlinkcolor" val="tx"/>
                    </a:ext>
                  </a:extLst>
                </a:hlinkClick>
              </a:rPr>
              <a:t>https://thehistoryvan.com/black-death-revolting-peasants/</a:t>
            </a:r>
            <a:r>
              <a:rPr lang="en-GB" sz="1200"/>
              <a:t> </a:t>
            </a:r>
          </a:p>
        </p:txBody>
      </p:sp>
      <p:pic>
        <p:nvPicPr>
          <p:cNvPr id="3" name="Picture 2">
            <a:extLst>
              <a:ext uri="{FF2B5EF4-FFF2-40B4-BE49-F238E27FC236}">
                <a16:creationId xmlns:a16="http://schemas.microsoft.com/office/drawing/2014/main" id="{061DCFC3-E566-49F9-8241-03EBF0C0BE5D}"/>
              </a:ext>
            </a:extLst>
          </p:cNvPr>
          <p:cNvPicPr>
            <a:picLocks noChangeAspect="1"/>
          </p:cNvPicPr>
          <p:nvPr/>
        </p:nvPicPr>
        <p:blipFill rotWithShape="1">
          <a:blip r:embed="rId20">
            <a:clrChange>
              <a:clrFrom>
                <a:srgbClr val="FFFFFF"/>
              </a:clrFrom>
              <a:clrTo>
                <a:srgbClr val="FFFFFF">
                  <a:alpha val="0"/>
                </a:srgbClr>
              </a:clrTo>
            </a:clrChange>
          </a:blip>
          <a:srcRect l="39835" t="3510" r="15458" b="2152"/>
          <a:stretch/>
        </p:blipFill>
        <p:spPr>
          <a:xfrm>
            <a:off x="9389175" y="3767851"/>
            <a:ext cx="3426391" cy="4066968"/>
          </a:xfrm>
          <a:prstGeom prst="rect">
            <a:avLst/>
          </a:prstGeom>
        </p:spPr>
      </p:pic>
      <p:pic>
        <p:nvPicPr>
          <p:cNvPr id="86" name="Picture 85" descr="Shape&#10;&#10;Description automatically generated with low confidence">
            <a:extLst>
              <a:ext uri="{FF2B5EF4-FFF2-40B4-BE49-F238E27FC236}">
                <a16:creationId xmlns:a16="http://schemas.microsoft.com/office/drawing/2014/main" id="{F9BCDBA6-F160-4FBC-8AF1-F75280AD8A3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500746" y="218734"/>
            <a:ext cx="784022" cy="784022"/>
          </a:xfrm>
          <a:prstGeom prst="rect">
            <a:avLst/>
          </a:prstGeom>
        </p:spPr>
      </p:pic>
      <p:sp>
        <p:nvSpPr>
          <p:cNvPr id="85" name="TextBox 84">
            <a:extLst>
              <a:ext uri="{FF2B5EF4-FFF2-40B4-BE49-F238E27FC236}">
                <a16:creationId xmlns:a16="http://schemas.microsoft.com/office/drawing/2014/main" id="{406F4905-A0F7-4423-8545-8EC282506D6D}"/>
              </a:ext>
            </a:extLst>
          </p:cNvPr>
          <p:cNvSpPr txBox="1"/>
          <p:nvPr/>
        </p:nvSpPr>
        <p:spPr>
          <a:xfrm>
            <a:off x="5469409" y="1070121"/>
            <a:ext cx="7314517" cy="258532"/>
          </a:xfrm>
          <a:prstGeom prst="rect">
            <a:avLst/>
          </a:prstGeom>
          <a:noFill/>
        </p:spPr>
        <p:txBody>
          <a:bodyPr wrap="square" rtlCol="0">
            <a:spAutoFit/>
          </a:bodyPr>
          <a:lstStyle/>
          <a:p>
            <a:pPr>
              <a:lnSpc>
                <a:spcPct val="90000"/>
              </a:lnSpc>
            </a:pPr>
            <a:r>
              <a:rPr lang="en-US" sz="1200" b="1" dirty="0"/>
              <a:t>Events beyond living memory that are significant nationally: The Great Fire of London </a:t>
            </a:r>
          </a:p>
        </p:txBody>
      </p:sp>
      <p:sp>
        <p:nvSpPr>
          <p:cNvPr id="88" name="Rectangle 87">
            <a:extLst>
              <a:ext uri="{FF2B5EF4-FFF2-40B4-BE49-F238E27FC236}">
                <a16:creationId xmlns:a16="http://schemas.microsoft.com/office/drawing/2014/main" id="{E13A7AEF-3EDF-2CC1-5A95-7D33E37E433F}"/>
              </a:ext>
            </a:extLst>
          </p:cNvPr>
          <p:cNvSpPr/>
          <p:nvPr/>
        </p:nvSpPr>
        <p:spPr>
          <a:xfrm rot="16200000">
            <a:off x="3560588" y="6586325"/>
            <a:ext cx="763523" cy="35990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700" dirty="0">
              <a:solidFill>
                <a:schemeClr val="bg1"/>
              </a:solidFill>
            </a:endParaRPr>
          </a:p>
        </p:txBody>
      </p:sp>
      <p:grpSp>
        <p:nvGrpSpPr>
          <p:cNvPr id="89" name="Group 88">
            <a:extLst>
              <a:ext uri="{FF2B5EF4-FFF2-40B4-BE49-F238E27FC236}">
                <a16:creationId xmlns:a16="http://schemas.microsoft.com/office/drawing/2014/main" id="{B0803B15-8A82-DFC8-2F09-8A4FC89A5E57}"/>
              </a:ext>
            </a:extLst>
          </p:cNvPr>
          <p:cNvGrpSpPr/>
          <p:nvPr/>
        </p:nvGrpSpPr>
        <p:grpSpPr>
          <a:xfrm>
            <a:off x="3705076" y="7574467"/>
            <a:ext cx="574780" cy="666745"/>
            <a:chOff x="11216188" y="156415"/>
            <a:chExt cx="832059" cy="965189"/>
          </a:xfrm>
        </p:grpSpPr>
        <p:grpSp>
          <p:nvGrpSpPr>
            <p:cNvPr id="90" name="Group 89">
              <a:extLst>
                <a:ext uri="{FF2B5EF4-FFF2-40B4-BE49-F238E27FC236}">
                  <a16:creationId xmlns:a16="http://schemas.microsoft.com/office/drawing/2014/main" id="{6BCA80B9-8E3A-4B63-660B-50DA13CB60D6}"/>
                </a:ext>
              </a:extLst>
            </p:cNvPr>
            <p:cNvGrpSpPr/>
            <p:nvPr/>
          </p:nvGrpSpPr>
          <p:grpSpPr>
            <a:xfrm>
              <a:off x="11216188" y="156415"/>
              <a:ext cx="832059" cy="965189"/>
              <a:chOff x="1571549" y="2979857"/>
              <a:chExt cx="832059" cy="965189"/>
            </a:xfrm>
          </p:grpSpPr>
          <p:sp>
            <p:nvSpPr>
              <p:cNvPr id="92" name="Hexagon 91">
                <a:extLst>
                  <a:ext uri="{FF2B5EF4-FFF2-40B4-BE49-F238E27FC236}">
                    <a16:creationId xmlns:a16="http://schemas.microsoft.com/office/drawing/2014/main" id="{B5BFC089-67BE-E3C8-C622-86C7F9E28430}"/>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491C186C-7B23-4039-3A81-212C31F316F9}"/>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91" name="Picture 90" descr="Shape&#10;&#10;Description automatically generated with low confidence">
              <a:extLst>
                <a:ext uri="{FF2B5EF4-FFF2-40B4-BE49-F238E27FC236}">
                  <a16:creationId xmlns:a16="http://schemas.microsoft.com/office/drawing/2014/main" id="{AA3C1D12-8080-1ABF-BCDE-38955B7624E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296443" y="316770"/>
              <a:ext cx="680718" cy="680718"/>
            </a:xfrm>
            <a:prstGeom prst="rect">
              <a:avLst/>
            </a:prstGeom>
          </p:spPr>
        </p:pic>
      </p:grpSp>
      <p:sp>
        <p:nvSpPr>
          <p:cNvPr id="94" name="Rectangle 93">
            <a:extLst>
              <a:ext uri="{FF2B5EF4-FFF2-40B4-BE49-F238E27FC236}">
                <a16:creationId xmlns:a16="http://schemas.microsoft.com/office/drawing/2014/main" id="{33C5B24E-670A-66C9-94C8-2AF9EA689710}"/>
              </a:ext>
            </a:extLst>
          </p:cNvPr>
          <p:cNvSpPr/>
          <p:nvPr/>
        </p:nvSpPr>
        <p:spPr>
          <a:xfrm>
            <a:off x="5788763" y="8005268"/>
            <a:ext cx="2585428" cy="76352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King Charles II’s Proclamation &amp; Christopher Wren’s architecture  </a:t>
            </a:r>
          </a:p>
        </p:txBody>
      </p:sp>
      <p:grpSp>
        <p:nvGrpSpPr>
          <p:cNvPr id="96" name="Group 95">
            <a:extLst>
              <a:ext uri="{FF2B5EF4-FFF2-40B4-BE49-F238E27FC236}">
                <a16:creationId xmlns:a16="http://schemas.microsoft.com/office/drawing/2014/main" id="{229CDF3D-EDBA-6BB8-B775-FEB4142AB985}"/>
              </a:ext>
            </a:extLst>
          </p:cNvPr>
          <p:cNvGrpSpPr/>
          <p:nvPr/>
        </p:nvGrpSpPr>
        <p:grpSpPr>
          <a:xfrm>
            <a:off x="6868285" y="7573007"/>
            <a:ext cx="574780" cy="666745"/>
            <a:chOff x="1571549" y="2979857"/>
            <a:chExt cx="832059" cy="965189"/>
          </a:xfrm>
        </p:grpSpPr>
        <p:sp>
          <p:nvSpPr>
            <p:cNvPr id="98" name="Hexagon 97">
              <a:extLst>
                <a:ext uri="{FF2B5EF4-FFF2-40B4-BE49-F238E27FC236}">
                  <a16:creationId xmlns:a16="http://schemas.microsoft.com/office/drawing/2014/main" id="{2F566D78-9D1D-F58A-8701-2C7F17DF81B6}"/>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Shape 98">
              <a:extLst>
                <a:ext uri="{FF2B5EF4-FFF2-40B4-BE49-F238E27FC236}">
                  <a16:creationId xmlns:a16="http://schemas.microsoft.com/office/drawing/2014/main" id="{092190F2-D923-E932-D191-762B7EC43116}"/>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4" name="Picture 3" descr="Shape&#10;&#10;Description automatically generated with low confidence">
            <a:extLst>
              <a:ext uri="{FF2B5EF4-FFF2-40B4-BE49-F238E27FC236}">
                <a16:creationId xmlns:a16="http://schemas.microsoft.com/office/drawing/2014/main" id="{BAB83F3B-DC39-E8C0-9251-88B1B235638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908925" y="7643138"/>
            <a:ext cx="481845" cy="481845"/>
          </a:xfrm>
          <a:prstGeom prst="rect">
            <a:avLst/>
          </a:prstGeom>
        </p:spPr>
      </p:pic>
      <p:grpSp>
        <p:nvGrpSpPr>
          <p:cNvPr id="101" name="Group 100">
            <a:extLst>
              <a:ext uri="{FF2B5EF4-FFF2-40B4-BE49-F238E27FC236}">
                <a16:creationId xmlns:a16="http://schemas.microsoft.com/office/drawing/2014/main" id="{E6E1346A-3A43-B181-A652-69C94AE4AF0C}"/>
              </a:ext>
            </a:extLst>
          </p:cNvPr>
          <p:cNvGrpSpPr/>
          <p:nvPr/>
        </p:nvGrpSpPr>
        <p:grpSpPr>
          <a:xfrm>
            <a:off x="1471576" y="7573007"/>
            <a:ext cx="574780" cy="666745"/>
            <a:chOff x="1571549" y="2979857"/>
            <a:chExt cx="832059" cy="965189"/>
          </a:xfrm>
        </p:grpSpPr>
        <p:sp>
          <p:nvSpPr>
            <p:cNvPr id="102" name="Hexagon 101">
              <a:extLst>
                <a:ext uri="{FF2B5EF4-FFF2-40B4-BE49-F238E27FC236}">
                  <a16:creationId xmlns:a16="http://schemas.microsoft.com/office/drawing/2014/main" id="{7CADE1AC-206E-0C14-C1FC-ED1E7DFF0D47}"/>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Shape 102">
              <a:extLst>
                <a:ext uri="{FF2B5EF4-FFF2-40B4-BE49-F238E27FC236}">
                  <a16:creationId xmlns:a16="http://schemas.microsoft.com/office/drawing/2014/main" id="{48734251-5C15-D6D0-BE8F-0BDAC8A657A8}"/>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6" name="Picture 5" descr="Shape&#10;&#10;Description automatically generated with low confidence">
            <a:extLst>
              <a:ext uri="{FF2B5EF4-FFF2-40B4-BE49-F238E27FC236}">
                <a16:creationId xmlns:a16="http://schemas.microsoft.com/office/drawing/2014/main" id="{15B81B83-1C41-AE5E-B4A1-82870E52559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510955" y="7636502"/>
            <a:ext cx="490148" cy="490148"/>
          </a:xfrm>
          <a:prstGeom prst="rect">
            <a:avLst/>
          </a:prstGeom>
        </p:spPr>
      </p:pic>
      <p:sp>
        <p:nvSpPr>
          <p:cNvPr id="115" name="TextBox 114">
            <a:extLst>
              <a:ext uri="{FF2B5EF4-FFF2-40B4-BE49-F238E27FC236}">
                <a16:creationId xmlns:a16="http://schemas.microsoft.com/office/drawing/2014/main" id="{21979215-50E3-0E7F-F6CC-7243E363FFA6}"/>
              </a:ext>
            </a:extLst>
          </p:cNvPr>
          <p:cNvSpPr txBox="1"/>
          <p:nvPr/>
        </p:nvSpPr>
        <p:spPr>
          <a:xfrm>
            <a:off x="2922453" y="8381249"/>
            <a:ext cx="2146318" cy="215444"/>
          </a:xfrm>
          <a:prstGeom prst="rect">
            <a:avLst/>
          </a:prstGeom>
          <a:noFill/>
        </p:spPr>
        <p:txBody>
          <a:bodyPr wrap="square">
            <a:spAutoFit/>
          </a:bodyPr>
          <a:lstStyle/>
          <a:p>
            <a:pPr algn="ctr"/>
            <a:r>
              <a:rPr lang="en-US" sz="800" dirty="0">
                <a:solidFill>
                  <a:schemeClr val="bg1"/>
                </a:solidFill>
              </a:rPr>
              <a:t>Great Fire of London 2</a:t>
            </a:r>
            <a:r>
              <a:rPr lang="en-US" sz="800" baseline="30000" dirty="0">
                <a:solidFill>
                  <a:schemeClr val="bg1"/>
                </a:solidFill>
              </a:rPr>
              <a:t>nd</a:t>
            </a:r>
            <a:r>
              <a:rPr lang="en-US" sz="800" dirty="0">
                <a:solidFill>
                  <a:schemeClr val="bg1"/>
                </a:solidFill>
              </a:rPr>
              <a:t> – 6</a:t>
            </a:r>
            <a:r>
              <a:rPr lang="en-US" sz="800" baseline="30000" dirty="0">
                <a:solidFill>
                  <a:schemeClr val="bg1"/>
                </a:solidFill>
              </a:rPr>
              <a:t>th</a:t>
            </a:r>
            <a:r>
              <a:rPr lang="en-US" sz="800" dirty="0">
                <a:solidFill>
                  <a:schemeClr val="bg1"/>
                </a:solidFill>
              </a:rPr>
              <a:t> September 1666 </a:t>
            </a:r>
            <a:endParaRPr lang="en-GB" dirty="0">
              <a:solidFill>
                <a:schemeClr val="bg1"/>
              </a:solidFill>
            </a:endParaRPr>
          </a:p>
        </p:txBody>
      </p:sp>
    </p:spTree>
    <p:extLst>
      <p:ext uri="{BB962C8B-B14F-4D97-AF65-F5344CB8AC3E}">
        <p14:creationId xmlns:p14="http://schemas.microsoft.com/office/powerpoint/2010/main" val="2411715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a:extLst>
              <a:ext uri="{FF2B5EF4-FFF2-40B4-BE49-F238E27FC236}">
                <a16:creationId xmlns:a16="http://schemas.microsoft.com/office/drawing/2014/main" id="{8EEAE3AA-7975-466A-8146-0008F103A2E9}"/>
              </a:ext>
            </a:extLst>
          </p:cNvPr>
          <p:cNvSpPr/>
          <p:nvPr/>
        </p:nvSpPr>
        <p:spPr>
          <a:xfrm>
            <a:off x="10516" y="8355118"/>
            <a:ext cx="2585428" cy="28196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00">
              <a:solidFill>
                <a:schemeClr val="tx1"/>
              </a:solidFill>
            </a:endParaRPr>
          </a:p>
          <a:p>
            <a:r>
              <a:rPr lang="en-US" sz="700">
                <a:solidFill>
                  <a:schemeClr val="tx1"/>
                </a:solidFill>
              </a:rPr>
              <a:t>Paleolithic</a:t>
            </a:r>
          </a:p>
          <a:p>
            <a:endParaRPr lang="en-US" sz="700">
              <a:solidFill>
                <a:schemeClr val="tx1"/>
              </a:solidFill>
            </a:endParaRPr>
          </a:p>
          <a:p>
            <a:endParaRPr lang="en-GB" sz="700">
              <a:solidFill>
                <a:schemeClr val="tx1"/>
              </a:solidFill>
            </a:endParaRPr>
          </a:p>
        </p:txBody>
      </p:sp>
      <p:sp>
        <p:nvSpPr>
          <p:cNvPr id="130" name="Rectangle 129">
            <a:extLst>
              <a:ext uri="{FF2B5EF4-FFF2-40B4-BE49-F238E27FC236}">
                <a16:creationId xmlns:a16="http://schemas.microsoft.com/office/drawing/2014/main" id="{EAE28473-9220-45CE-B5A8-1F4F279D12DC}"/>
              </a:ext>
            </a:extLst>
          </p:cNvPr>
          <p:cNvSpPr/>
          <p:nvPr/>
        </p:nvSpPr>
        <p:spPr>
          <a:xfrm>
            <a:off x="2634759" y="8353829"/>
            <a:ext cx="1327274" cy="28196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00">
              <a:solidFill>
                <a:schemeClr val="tx1"/>
              </a:solidFill>
            </a:endParaRPr>
          </a:p>
          <a:p>
            <a:r>
              <a:rPr lang="en-US" sz="700">
                <a:solidFill>
                  <a:schemeClr val="tx1"/>
                </a:solidFill>
              </a:rPr>
              <a:t>Mesolithic</a:t>
            </a:r>
          </a:p>
          <a:p>
            <a:endParaRPr lang="en-US" sz="700">
              <a:solidFill>
                <a:schemeClr val="tx1"/>
              </a:solidFill>
            </a:endParaRPr>
          </a:p>
          <a:p>
            <a:endParaRPr lang="en-GB" sz="700">
              <a:solidFill>
                <a:schemeClr val="tx1"/>
              </a:solidFill>
            </a:endParaRPr>
          </a:p>
        </p:txBody>
      </p:sp>
      <p:sp>
        <p:nvSpPr>
          <p:cNvPr id="131" name="Rectangle 130">
            <a:extLst>
              <a:ext uri="{FF2B5EF4-FFF2-40B4-BE49-F238E27FC236}">
                <a16:creationId xmlns:a16="http://schemas.microsoft.com/office/drawing/2014/main" id="{40E28F03-E23F-4060-ABBE-3CB3D7461490}"/>
              </a:ext>
            </a:extLst>
          </p:cNvPr>
          <p:cNvSpPr/>
          <p:nvPr/>
        </p:nvSpPr>
        <p:spPr>
          <a:xfrm>
            <a:off x="4001330" y="8353829"/>
            <a:ext cx="1323455" cy="28196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00">
              <a:solidFill>
                <a:schemeClr val="tx1"/>
              </a:solidFill>
            </a:endParaRPr>
          </a:p>
          <a:p>
            <a:r>
              <a:rPr lang="en-US" sz="700">
                <a:solidFill>
                  <a:schemeClr val="tx1"/>
                </a:solidFill>
              </a:rPr>
              <a:t>Neolithic</a:t>
            </a:r>
          </a:p>
          <a:p>
            <a:endParaRPr lang="en-US" sz="700">
              <a:solidFill>
                <a:schemeClr val="tx1"/>
              </a:solidFill>
            </a:endParaRPr>
          </a:p>
          <a:p>
            <a:endParaRPr lang="en-GB" sz="700">
              <a:solidFill>
                <a:schemeClr val="tx1"/>
              </a:solidFill>
            </a:endParaRPr>
          </a:p>
        </p:txBody>
      </p:sp>
      <p:sp>
        <p:nvSpPr>
          <p:cNvPr id="673" name="Rectangle 672">
            <a:extLst>
              <a:ext uri="{FF2B5EF4-FFF2-40B4-BE49-F238E27FC236}">
                <a16:creationId xmlns:a16="http://schemas.microsoft.com/office/drawing/2014/main" id="{E5448EC4-0D6D-4183-B318-B4315B62DFFB}"/>
              </a:ext>
            </a:extLst>
          </p:cNvPr>
          <p:cNvSpPr/>
          <p:nvPr/>
        </p:nvSpPr>
        <p:spPr>
          <a:xfrm>
            <a:off x="4343478" y="2379750"/>
            <a:ext cx="8427838" cy="27467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grpSp>
        <p:nvGrpSpPr>
          <p:cNvPr id="157" name="Group 156">
            <a:extLst>
              <a:ext uri="{FF2B5EF4-FFF2-40B4-BE49-F238E27FC236}">
                <a16:creationId xmlns:a16="http://schemas.microsoft.com/office/drawing/2014/main" id="{D2AC7818-8759-4F76-98E7-5B14CF4575F6}"/>
              </a:ext>
            </a:extLst>
          </p:cNvPr>
          <p:cNvGrpSpPr/>
          <p:nvPr/>
        </p:nvGrpSpPr>
        <p:grpSpPr>
          <a:xfrm>
            <a:off x="4363336" y="-1314"/>
            <a:ext cx="1047749" cy="1215388"/>
            <a:chOff x="48934" y="3139403"/>
            <a:chExt cx="832059" cy="965189"/>
          </a:xfrm>
        </p:grpSpPr>
        <p:grpSp>
          <p:nvGrpSpPr>
            <p:cNvPr id="190" name="Group 189">
              <a:extLst>
                <a:ext uri="{FF2B5EF4-FFF2-40B4-BE49-F238E27FC236}">
                  <a16:creationId xmlns:a16="http://schemas.microsoft.com/office/drawing/2014/main" id="{F3A9CDB6-0C19-4BD4-A189-242647938EF1}"/>
                </a:ext>
              </a:extLst>
            </p:cNvPr>
            <p:cNvGrpSpPr/>
            <p:nvPr/>
          </p:nvGrpSpPr>
          <p:grpSpPr>
            <a:xfrm>
              <a:off x="48934" y="3139403"/>
              <a:ext cx="832059" cy="965189"/>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pic>
          <p:nvPicPr>
            <p:cNvPr id="191" name="Picture 190" descr="Shape&#10;&#10;Description automatically generated with low confidence">
              <a:extLst>
                <a:ext uri="{FF2B5EF4-FFF2-40B4-BE49-F238E27FC236}">
                  <a16:creationId xmlns:a16="http://schemas.microsoft.com/office/drawing/2014/main" id="{1BE8AACA-5914-426B-A540-2517AF711D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45" y="3271069"/>
              <a:ext cx="642344" cy="642344"/>
            </a:xfrm>
            <a:prstGeom prst="rect">
              <a:avLst/>
            </a:prstGeom>
          </p:spPr>
        </p:pic>
      </p:grpSp>
      <p:sp>
        <p:nvSpPr>
          <p:cNvPr id="567" name="TextBox 566">
            <a:extLst>
              <a:ext uri="{FF2B5EF4-FFF2-40B4-BE49-F238E27FC236}">
                <a16:creationId xmlns:a16="http://schemas.microsoft.com/office/drawing/2014/main" id="{49019A46-F5A5-4105-8C22-25999B51F0F4}"/>
              </a:ext>
            </a:extLst>
          </p:cNvPr>
          <p:cNvSpPr txBox="1"/>
          <p:nvPr/>
        </p:nvSpPr>
        <p:spPr>
          <a:xfrm>
            <a:off x="5458871" y="13079"/>
            <a:ext cx="7314517" cy="1200329"/>
          </a:xfrm>
          <a:prstGeom prst="rect">
            <a:avLst/>
          </a:prstGeom>
          <a:noFill/>
        </p:spPr>
        <p:txBody>
          <a:bodyPr wrap="square" rtlCol="0">
            <a:spAutoFit/>
          </a:bodyPr>
          <a:lstStyle/>
          <a:p>
            <a:pPr>
              <a:lnSpc>
                <a:spcPct val="90000"/>
              </a:lnSpc>
            </a:pPr>
            <a:r>
              <a:rPr lang="en-GB" sz="4000" b="1"/>
              <a:t>How did life change from the Stone Age to Iron Age?</a:t>
            </a:r>
            <a:endParaRPr lang="en-GB" sz="400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080919" cy="1384995"/>
          </a:xfrm>
          <a:prstGeom prst="rect">
            <a:avLst/>
          </a:prstGeom>
          <a:noFill/>
        </p:spPr>
        <p:txBody>
          <a:bodyPr wrap="square" rtlCol="0">
            <a:spAutoFit/>
          </a:bodyPr>
          <a:lstStyle/>
          <a:p>
            <a:pPr marL="171450" indent="-171450">
              <a:buFont typeface="Arial" panose="020B0604020202020204" pitchFamily="34" charset="0"/>
              <a:buChar char="•"/>
            </a:pPr>
            <a:r>
              <a:rPr lang="en-US" sz="1200"/>
              <a:t>What is prehistory?</a:t>
            </a:r>
          </a:p>
          <a:p>
            <a:pPr marL="171450" indent="-171450">
              <a:buFont typeface="Arial" panose="020B0604020202020204" pitchFamily="34" charset="0"/>
              <a:buChar char="•"/>
            </a:pPr>
            <a:r>
              <a:rPr lang="en-US" sz="1200"/>
              <a:t>How did hunter-gathers survive in the Stone Age? </a:t>
            </a:r>
          </a:p>
          <a:p>
            <a:pPr marL="171450" indent="-171450">
              <a:buFont typeface="Arial" panose="020B0604020202020204" pitchFamily="34" charset="0"/>
              <a:buChar char="•"/>
            </a:pPr>
            <a:r>
              <a:rPr lang="en-US" sz="1200"/>
              <a:t>What can we learn from Stone Age cave art? </a:t>
            </a:r>
          </a:p>
          <a:p>
            <a:pPr marL="171450" indent="-171450">
              <a:buFont typeface="Arial" panose="020B0604020202020204" pitchFamily="34" charset="0"/>
              <a:buChar char="•"/>
            </a:pPr>
            <a:r>
              <a:rPr lang="en-US" sz="1200"/>
              <a:t>What was Skara Brae? </a:t>
            </a:r>
          </a:p>
          <a:p>
            <a:pPr marL="171450" indent="-171450">
              <a:buFont typeface="Arial" panose="020B0604020202020204" pitchFamily="34" charset="0"/>
              <a:buChar char="•"/>
            </a:pPr>
            <a:r>
              <a:rPr lang="en-US" sz="1200"/>
              <a:t>How did bronze replace stone in the Bronze Age?</a:t>
            </a:r>
          </a:p>
          <a:p>
            <a:pPr marL="171450" indent="-171450">
              <a:buFont typeface="Arial" panose="020B0604020202020204" pitchFamily="34" charset="0"/>
              <a:buChar char="•"/>
            </a:pPr>
            <a:r>
              <a:rPr lang="en-US" sz="1200"/>
              <a:t>Why are there so many mysteries about Stonehenge? </a:t>
            </a:r>
          </a:p>
          <a:p>
            <a:pPr marL="171450" indent="-171450">
              <a:buFont typeface="Arial" panose="020B0604020202020204" pitchFamily="34" charset="0"/>
              <a:buChar char="•"/>
            </a:pPr>
            <a:r>
              <a:rPr lang="en-US" sz="1200"/>
              <a:t>What was life like in an Iron Age hillfort?</a:t>
            </a:r>
          </a:p>
        </p:txBody>
      </p:sp>
      <p:sp>
        <p:nvSpPr>
          <p:cNvPr id="595" name="Rectangle 594">
            <a:extLst>
              <a:ext uri="{FF2B5EF4-FFF2-40B4-BE49-F238E27FC236}">
                <a16:creationId xmlns:a16="http://schemas.microsoft.com/office/drawing/2014/main" id="{CC32E6F6-D8CD-4703-A02F-1F33812BF440}"/>
              </a:ext>
            </a:extLst>
          </p:cNvPr>
          <p:cNvSpPr/>
          <p:nvPr/>
        </p:nvSpPr>
        <p:spPr>
          <a:xfrm>
            <a:off x="10516" y="7634519"/>
            <a:ext cx="5315276" cy="702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t>Stone Age</a:t>
            </a:r>
          </a:p>
          <a:p>
            <a:r>
              <a:rPr lang="en-US" sz="700"/>
              <a:t>15000BC – 3000 BC</a:t>
            </a:r>
          </a:p>
          <a:p>
            <a:endParaRPr lang="en-US" sz="700"/>
          </a:p>
          <a:p>
            <a:endParaRPr lang="en-US" sz="700"/>
          </a:p>
          <a:p>
            <a:endParaRPr lang="en-US" sz="700"/>
          </a:p>
          <a:p>
            <a:endParaRPr lang="en-GB" sz="700"/>
          </a:p>
        </p:txBody>
      </p:sp>
      <p:sp>
        <p:nvSpPr>
          <p:cNvPr id="596" name="Rectangle 595">
            <a:extLst>
              <a:ext uri="{FF2B5EF4-FFF2-40B4-BE49-F238E27FC236}">
                <a16:creationId xmlns:a16="http://schemas.microsoft.com/office/drawing/2014/main" id="{12DA5BBF-4E49-43D8-B96D-93768E21E3E0}"/>
              </a:ext>
            </a:extLst>
          </p:cNvPr>
          <p:cNvSpPr/>
          <p:nvPr/>
        </p:nvSpPr>
        <p:spPr>
          <a:xfrm>
            <a:off x="5336977" y="7634519"/>
            <a:ext cx="3446889" cy="702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chemeClr val="bg1"/>
                </a:solidFill>
              </a:rPr>
              <a:t>Bronze Age</a:t>
            </a:r>
          </a:p>
          <a:p>
            <a:r>
              <a:rPr lang="en-US" sz="700">
                <a:solidFill>
                  <a:schemeClr val="bg1"/>
                </a:solidFill>
              </a:rPr>
              <a:t>3000BC-800BC</a:t>
            </a:r>
            <a:endParaRPr lang="en-GB" sz="700">
              <a:solidFill>
                <a:schemeClr val="bg1"/>
              </a:solidFill>
            </a:endParaRPr>
          </a:p>
          <a:p>
            <a:endParaRPr lang="en-US" sz="700"/>
          </a:p>
          <a:p>
            <a:endParaRPr lang="en-US" sz="700"/>
          </a:p>
          <a:p>
            <a:endParaRPr lang="en-US" sz="700"/>
          </a:p>
          <a:p>
            <a:endParaRPr lang="en-GB" sz="700"/>
          </a:p>
        </p:txBody>
      </p:sp>
      <p:sp>
        <p:nvSpPr>
          <p:cNvPr id="597" name="Rectangle 596">
            <a:extLst>
              <a:ext uri="{FF2B5EF4-FFF2-40B4-BE49-F238E27FC236}">
                <a16:creationId xmlns:a16="http://schemas.microsoft.com/office/drawing/2014/main" id="{B8EFF22E-190C-4B2B-BFC8-1C00AE107670}"/>
              </a:ext>
            </a:extLst>
          </p:cNvPr>
          <p:cNvSpPr/>
          <p:nvPr/>
        </p:nvSpPr>
        <p:spPr>
          <a:xfrm>
            <a:off x="8795052" y="7634519"/>
            <a:ext cx="1560232" cy="702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chemeClr val="bg1"/>
                </a:solidFill>
              </a:rPr>
              <a:t>Iron Age</a:t>
            </a:r>
          </a:p>
          <a:p>
            <a:r>
              <a:rPr lang="en-US" sz="700">
                <a:solidFill>
                  <a:schemeClr val="bg1"/>
                </a:solidFill>
              </a:rPr>
              <a:t>800BC-43AD</a:t>
            </a:r>
            <a:endParaRPr lang="en-GB" sz="700">
              <a:solidFill>
                <a:schemeClr val="bg1"/>
              </a:solidFill>
            </a:endParaRPr>
          </a:p>
          <a:p>
            <a:endParaRPr lang="en-US" sz="700"/>
          </a:p>
          <a:p>
            <a:endParaRPr lang="en-US" sz="700"/>
          </a:p>
          <a:p>
            <a:endParaRPr lang="en-US" sz="700"/>
          </a:p>
          <a:p>
            <a:endParaRPr lang="en-GB" sz="700"/>
          </a:p>
        </p:txBody>
      </p:sp>
      <p:sp>
        <p:nvSpPr>
          <p:cNvPr id="647" name="TextBox 646">
            <a:extLst>
              <a:ext uri="{FF2B5EF4-FFF2-40B4-BE49-F238E27FC236}">
                <a16:creationId xmlns:a16="http://schemas.microsoft.com/office/drawing/2014/main" id="{3567FFCB-F7AD-495C-BDA2-C4A109E4A211}"/>
              </a:ext>
            </a:extLst>
          </p:cNvPr>
          <p:cNvSpPr txBox="1"/>
          <p:nvPr/>
        </p:nvSpPr>
        <p:spPr>
          <a:xfrm>
            <a:off x="4500746" y="2623441"/>
            <a:ext cx="8245700" cy="2492990"/>
          </a:xfrm>
          <a:prstGeom prst="rect">
            <a:avLst/>
          </a:prstGeom>
          <a:noFill/>
        </p:spPr>
        <p:txBody>
          <a:bodyPr wrap="square" rtlCol="0">
            <a:spAutoFit/>
          </a:bodyPr>
          <a:lstStyle/>
          <a:p>
            <a:pPr marL="171450" indent="-171450">
              <a:buFont typeface="Arial" panose="020B0604020202020204" pitchFamily="34" charset="0"/>
              <a:buChar char="•"/>
            </a:pPr>
            <a:r>
              <a:rPr lang="en-US" sz="1200" dirty="0"/>
              <a:t>Understanding of BC / AD  Before Christ / Anno Domini (The Year of Our Lord) there was no year 0</a:t>
            </a:r>
          </a:p>
          <a:p>
            <a:pPr marL="171450" indent="-171450">
              <a:buFont typeface="Arial" panose="020B0604020202020204" pitchFamily="34" charset="0"/>
              <a:buChar char="•"/>
            </a:pPr>
            <a:r>
              <a:rPr lang="en-US" sz="1200" dirty="0"/>
              <a:t>Pre-history is the period of time before written records. It stretches back far into the past. We need to use sources that are not written (such as cave paintings and archeological finds that need interpretation)</a:t>
            </a:r>
          </a:p>
          <a:p>
            <a:pPr marL="171450" indent="-171450">
              <a:buFont typeface="Arial" panose="020B0604020202020204" pitchFamily="34" charset="0"/>
              <a:buChar char="•"/>
            </a:pPr>
            <a:r>
              <a:rPr lang="en-US" sz="1200" dirty="0"/>
              <a:t>The earliest humans were hunter-gatherers. They survived by hunting animals and finding food to eat. Late Neolithic hunter-gatherers became early farmers, for example, Skara Brae (an amazing archeological find on the isle of Orkney in Scotland where a group of early farmers would have lived.)</a:t>
            </a:r>
          </a:p>
          <a:p>
            <a:pPr marL="171450" indent="-171450">
              <a:buFont typeface="Arial" panose="020B0604020202020204" pitchFamily="34" charset="0"/>
              <a:buChar char="•"/>
            </a:pPr>
            <a:r>
              <a:rPr lang="en-US" sz="1200" dirty="0"/>
              <a:t>Bronze Age religion, technology and travel, for example, Stonehenge (especially the differences </a:t>
            </a:r>
            <a:br>
              <a:rPr lang="en-US" sz="1200" dirty="0"/>
            </a:br>
            <a:r>
              <a:rPr lang="en-US" sz="1200" dirty="0"/>
              <a:t>of opinion providing opportunity for enquiry). Britons start living in clans led by powerful </a:t>
            </a:r>
            <a:br>
              <a:rPr lang="en-US" sz="1200" dirty="0"/>
            </a:br>
            <a:r>
              <a:rPr lang="en-US" sz="1200" dirty="0"/>
              <a:t>chiefs. Religious ceremonies at stone circles, and buried their dead in circular graves</a:t>
            </a:r>
          </a:p>
          <a:p>
            <a:pPr marL="171450" indent="-171450">
              <a:buFont typeface="Arial" panose="020B0604020202020204" pitchFamily="34" charset="0"/>
              <a:buChar char="•"/>
            </a:pPr>
            <a:r>
              <a:rPr lang="en-US" sz="1200" dirty="0"/>
              <a:t>Discovery of iron had a dramatic impact on everyday life. Iron tools made </a:t>
            </a:r>
            <a:br>
              <a:rPr lang="en-US" sz="1200" dirty="0"/>
            </a:br>
            <a:r>
              <a:rPr lang="en-US" sz="1200" dirty="0"/>
              <a:t>farming much easier than before and settlements grew in size. Iron Age</a:t>
            </a:r>
            <a:br>
              <a:rPr lang="en-US" sz="1200" dirty="0"/>
            </a:br>
            <a:r>
              <a:rPr lang="en-US" sz="1200" dirty="0"/>
              <a:t>Britain was a violent place. Clans fought.. Many people lived in hill forts </a:t>
            </a:r>
          </a:p>
          <a:p>
            <a:pPr marL="171450" indent="-171450">
              <a:buFont typeface="Arial" panose="020B0604020202020204" pitchFamily="34" charset="0"/>
              <a:buChar char="•"/>
            </a:pPr>
            <a:r>
              <a:rPr lang="en-US" sz="1200" dirty="0"/>
              <a:t>The Romans ended the Iron Age and period known as pre-history.</a:t>
            </a:r>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1446550"/>
          </a:xfrm>
          <a:prstGeom prst="rect">
            <a:avLst/>
          </a:prstGeom>
          <a:noFill/>
        </p:spPr>
        <p:txBody>
          <a:bodyPr wrap="square" rtlCol="0">
            <a:spAutoFit/>
          </a:bodyPr>
          <a:lstStyle/>
          <a:p>
            <a:r>
              <a:rPr lang="en-GB" sz="1600" b="1" dirty="0"/>
              <a:t>Key vocabulary: </a:t>
            </a:r>
          </a:p>
          <a:p>
            <a:r>
              <a:rPr lang="en-GB" sz="1200" dirty="0">
                <a:latin typeface="Calibri" panose="020F0502020204030204" pitchFamily="34" charset="0"/>
                <a:ea typeface="Calibri" panose="020F0502020204030204" pitchFamily="34" charset="0"/>
                <a:cs typeface="Times New Roman" panose="02020603050405020304" pitchFamily="18" charset="0"/>
              </a:rPr>
              <a:t>Prehistory, timeline, BC, AD, Mesolithic, Neolithic, Palaeolithic, bronze,</a:t>
            </a:r>
            <a:r>
              <a:rPr lang="en-GB" sz="1200" b="1" dirty="0">
                <a:latin typeface="Calibri" panose="020F0502020204030204" pitchFamily="34" charset="0"/>
                <a:ea typeface="Calibri" panose="020F0502020204030204" pitchFamily="34" charset="0"/>
                <a:cs typeface="Times New Roman" panose="02020603050405020304" pitchFamily="18" charset="0"/>
              </a:rPr>
              <a:t> </a:t>
            </a:r>
            <a:r>
              <a:rPr lang="en-GB" sz="1200" dirty="0">
                <a:latin typeface="Calibri" panose="020F0502020204030204" pitchFamily="34" charset="0"/>
                <a:ea typeface="Calibri" panose="020F0502020204030204" pitchFamily="34" charset="0"/>
                <a:cs typeface="Times New Roman" panose="02020603050405020304" pitchFamily="18" charset="0"/>
              </a:rPr>
              <a:t>alloy, smelting, iron, tin, copper, ore, mould, hunter-gatherer, threat, asset, sources, evidence, deduce, archaeologist, remains, settlement, monument, construct, mystery, theory,  earthwork, sacrifice, tribe, iron, hillfort, Druids, roundhouse, farmer, Celts, clans</a:t>
            </a:r>
            <a:endParaRPr lang="en-GB" sz="1200" dirty="0">
              <a:highlight>
                <a:srgbClr val="FFFF00"/>
              </a:highlight>
            </a:endParaRPr>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244140"/>
          </a:xfrm>
          <a:prstGeom prst="rect">
            <a:avLst/>
          </a:prstGeom>
          <a:noFill/>
        </p:spPr>
        <p:txBody>
          <a:bodyPr wrap="square" rtlCol="0">
            <a:spAutoFit/>
          </a:bodyPr>
          <a:lstStyle/>
          <a:p>
            <a:endParaRPr lang="en-GB" sz="1600" b="1"/>
          </a:p>
          <a:p>
            <a:pPr marL="171450" indent="-171450">
              <a:lnSpc>
                <a:spcPct val="150000"/>
              </a:lnSpc>
              <a:buFont typeface="Arial" panose="020B0604020202020204" pitchFamily="34" charset="0"/>
              <a:buChar char="•"/>
            </a:pPr>
            <a:r>
              <a:rPr lang="en-US" sz="1400"/>
              <a:t>Movement of tribes and people to hunt and gather</a:t>
            </a:r>
          </a:p>
          <a:p>
            <a:pPr marL="171450" indent="-171450">
              <a:lnSpc>
                <a:spcPct val="150000"/>
              </a:lnSpc>
              <a:buFont typeface="Arial" panose="020B0604020202020204" pitchFamily="34" charset="0"/>
              <a:buChar char="•"/>
            </a:pPr>
            <a:endParaRPr lang="en-US" sz="1400"/>
          </a:p>
          <a:p>
            <a:pPr marL="171450" indent="-171450">
              <a:lnSpc>
                <a:spcPct val="150000"/>
              </a:lnSpc>
              <a:buFont typeface="Arial" panose="020B0604020202020204" pitchFamily="34" charset="0"/>
              <a:buChar char="•"/>
            </a:pPr>
            <a:r>
              <a:rPr lang="en-US" sz="1400"/>
              <a:t>Stone Age Cave Art</a:t>
            </a:r>
          </a:p>
          <a:p>
            <a:pPr marL="171450" indent="-171450">
              <a:lnSpc>
                <a:spcPct val="150000"/>
              </a:lnSpc>
              <a:buFont typeface="Arial" panose="020B0604020202020204" pitchFamily="34" charset="0"/>
              <a:buChar char="•"/>
            </a:pPr>
            <a:r>
              <a:rPr lang="en-US" sz="1400"/>
              <a:t>Roundhouse/Skara Brae/Iron Age Forts</a:t>
            </a:r>
          </a:p>
          <a:p>
            <a:pPr marL="171450" indent="-171450">
              <a:lnSpc>
                <a:spcPct val="150000"/>
              </a:lnSpc>
              <a:buFont typeface="Arial" panose="020B0604020202020204" pitchFamily="34" charset="0"/>
              <a:buChar char="•"/>
            </a:pPr>
            <a:r>
              <a:rPr lang="en-US" sz="1400"/>
              <a:t>Changing tools, building Stonehenge</a:t>
            </a:r>
          </a:p>
          <a:p>
            <a:pPr marL="171450" indent="-171450">
              <a:lnSpc>
                <a:spcPct val="150000"/>
              </a:lnSpc>
              <a:buFont typeface="Arial" panose="020B0604020202020204" pitchFamily="34" charset="0"/>
              <a:buChar char="•"/>
            </a:pPr>
            <a:r>
              <a:rPr lang="en-US" sz="1400"/>
              <a:t>Stonehenge/Druids</a:t>
            </a:r>
            <a:endParaRPr lang="en-GB" sz="1600">
              <a:highlight>
                <a:srgbClr val="FFFF00"/>
              </a:highlight>
            </a:endParaRPr>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5266944"/>
            <a:ext cx="6735195" cy="196480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6" name="TextBox 685">
            <a:extLst>
              <a:ext uri="{FF2B5EF4-FFF2-40B4-BE49-F238E27FC236}">
                <a16:creationId xmlns:a16="http://schemas.microsoft.com/office/drawing/2014/main" id="{17498A49-2AFA-4A75-B6AE-3112351CBCC7}"/>
              </a:ext>
            </a:extLst>
          </p:cNvPr>
          <p:cNvSpPr txBox="1"/>
          <p:nvPr/>
        </p:nvSpPr>
        <p:spPr>
          <a:xfrm>
            <a:off x="4380695" y="5492556"/>
            <a:ext cx="5215781" cy="1754326"/>
          </a:xfrm>
          <a:prstGeom prst="rect">
            <a:avLst/>
          </a:prstGeom>
          <a:noFill/>
        </p:spPr>
        <p:txBody>
          <a:bodyPr wrap="square" rtlCol="0">
            <a:spAutoFit/>
          </a:bodyPr>
          <a:lstStyle/>
          <a:p>
            <a:r>
              <a:rPr lang="en-GB" sz="1200" dirty="0"/>
              <a:t>Photos of Skara Brae / Stonehenge           </a:t>
            </a:r>
          </a:p>
          <a:p>
            <a:r>
              <a:rPr lang="en-GB" sz="1200" dirty="0"/>
              <a:t>Cave art (</a:t>
            </a:r>
            <a:r>
              <a:rPr lang="en-GB" sz="1200" dirty="0">
                <a:hlinkClick r:id="rId4"/>
              </a:rPr>
              <a:t>https://archeologie.culture.fr/lascaux/en/visit-cave/salle-taureaux</a:t>
            </a:r>
            <a:r>
              <a:rPr lang="en-GB" sz="1200" dirty="0"/>
              <a:t>) </a:t>
            </a:r>
          </a:p>
          <a:p>
            <a:r>
              <a:rPr lang="en-GB" sz="1200" dirty="0"/>
              <a:t>Artefacts – stone/bronze/iron tools, pottery</a:t>
            </a:r>
          </a:p>
          <a:p>
            <a:r>
              <a:rPr lang="en-GB" sz="1200" dirty="0"/>
              <a:t>AG Photos of Stonehenge/Skara Brae on the server</a:t>
            </a:r>
          </a:p>
          <a:p>
            <a:r>
              <a:rPr lang="en-GB" sz="1200" dirty="0"/>
              <a:t>Horrible Histories (Savage Stone Age Book &amp; Animated DVD)</a:t>
            </a:r>
          </a:p>
          <a:p>
            <a:r>
              <a:rPr lang="en-GB" sz="1200" dirty="0"/>
              <a:t>KS2history.com Iron Age to Stone Age Unit (Purchased and on server)</a:t>
            </a:r>
          </a:p>
          <a:p>
            <a:r>
              <a:rPr lang="en-GB" sz="1200" dirty="0">
                <a:hlinkClick r:id="rId5"/>
              </a:rPr>
              <a:t>https://www.gethistory.co.uk/historical-period/prehistory</a:t>
            </a:r>
            <a:endParaRPr lang="en-GB" sz="1200" dirty="0"/>
          </a:p>
          <a:p>
            <a:r>
              <a:rPr lang="en-GB" sz="1200" dirty="0">
                <a:hlinkClick r:id="rId6"/>
              </a:rPr>
              <a:t>https://www.bbc.co.uk/bitesize/topics/z82hsbk</a:t>
            </a:r>
            <a:endParaRPr lang="en-GB" sz="1200" dirty="0"/>
          </a:p>
          <a:p>
            <a:r>
              <a:rPr lang="en-GB" sz="1200" dirty="0">
                <a:hlinkClick r:id="rId7"/>
              </a:rPr>
              <a:t>https://www.english-heritage.org.uk/learn/story-of-england/prehistory/</a:t>
            </a:r>
            <a:r>
              <a:rPr lang="en-GB" sz="1200" dirty="0"/>
              <a:t> </a:t>
            </a:r>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08" name="Hexagon 207">
            <a:extLst>
              <a:ext uri="{FF2B5EF4-FFF2-40B4-BE49-F238E27FC236}">
                <a16:creationId xmlns:a16="http://schemas.microsoft.com/office/drawing/2014/main" id="{6D77DC18-E8A6-4BF8-A7ED-BE854AB71E04}"/>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2" name="Picture 21">
            <a:extLst>
              <a:ext uri="{FF2B5EF4-FFF2-40B4-BE49-F238E27FC236}">
                <a16:creationId xmlns:a16="http://schemas.microsoft.com/office/drawing/2014/main" id="{301410D3-133E-4A2D-9B03-F3DB9127F27E}"/>
              </a:ext>
            </a:extLst>
          </p:cNvPr>
          <p:cNvPicPr>
            <a:picLocks noChangeAspect="1"/>
          </p:cNvPicPr>
          <p:nvPr/>
        </p:nvPicPr>
        <p:blipFill rotWithShape="1">
          <a:blip r:embed="rId13">
            <a:clrChange>
              <a:clrFrom>
                <a:srgbClr val="FFFFFF"/>
              </a:clrFrom>
              <a:clrTo>
                <a:srgbClr val="FFFFFF">
                  <a:alpha val="0"/>
                </a:srgbClr>
              </a:clrTo>
            </a:clrChange>
          </a:blip>
          <a:srcRect l="40050" t="3549" r="14956" b="3363"/>
          <a:stretch/>
        </p:blipFill>
        <p:spPr>
          <a:xfrm>
            <a:off x="9378888" y="3768303"/>
            <a:ext cx="3446888" cy="4011370"/>
          </a:xfrm>
          <a:prstGeom prst="rect">
            <a:avLst/>
          </a:prstGeom>
        </p:spPr>
      </p:pic>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6" y="1609956"/>
            <a:ext cx="8245700" cy="646331"/>
          </a:xfrm>
          <a:prstGeom prst="rect">
            <a:avLst/>
          </a:prstGeom>
          <a:noFill/>
        </p:spPr>
        <p:txBody>
          <a:bodyPr wrap="square" rtlCol="0">
            <a:spAutoFit/>
          </a:bodyPr>
          <a:lstStyle/>
          <a:p>
            <a:r>
              <a:rPr lang="en-US" sz="1200" dirty="0"/>
              <a:t>Pupils will know that History is the study of the past and understand what the past and present are. They will have explored life and homes comparing to their own today. They will have explored the Victorian Age (including the Crimean War) and the evolution of transport through a study of Balloon Corner in the local area and Neil Armstrong’s journey to space.</a:t>
            </a:r>
            <a:endParaRPr lang="en-GB" sz="1200" dirty="0"/>
          </a:p>
        </p:txBody>
      </p:sp>
      <p:grpSp>
        <p:nvGrpSpPr>
          <p:cNvPr id="215" name="Group 214">
            <a:extLst>
              <a:ext uri="{FF2B5EF4-FFF2-40B4-BE49-F238E27FC236}">
                <a16:creationId xmlns:a16="http://schemas.microsoft.com/office/drawing/2014/main" id="{456B8C06-3235-440A-8C55-9B09F1BD6E2A}"/>
              </a:ext>
            </a:extLst>
          </p:cNvPr>
          <p:cNvGrpSpPr/>
          <p:nvPr/>
        </p:nvGrpSpPr>
        <p:grpSpPr>
          <a:xfrm>
            <a:off x="6076709" y="8068223"/>
            <a:ext cx="432636" cy="501858"/>
            <a:chOff x="1571549" y="2979857"/>
            <a:chExt cx="832059" cy="965189"/>
          </a:xfrm>
        </p:grpSpPr>
        <p:sp>
          <p:nvSpPr>
            <p:cNvPr id="216" name="Hexagon 215">
              <a:extLst>
                <a:ext uri="{FF2B5EF4-FFF2-40B4-BE49-F238E27FC236}">
                  <a16:creationId xmlns:a16="http://schemas.microsoft.com/office/drawing/2014/main" id="{27F1343A-58C7-4888-B932-D8377A349D4A}"/>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Shape 217">
              <a:extLst>
                <a:ext uri="{FF2B5EF4-FFF2-40B4-BE49-F238E27FC236}">
                  <a16:creationId xmlns:a16="http://schemas.microsoft.com/office/drawing/2014/main" id="{2C2FC388-9895-469B-9803-92A659F2DCBA}"/>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4" name="Picture 3" descr="Shape&#10;&#10;Description automatically generated with low confidence">
            <a:extLst>
              <a:ext uri="{FF2B5EF4-FFF2-40B4-BE49-F238E27FC236}">
                <a16:creationId xmlns:a16="http://schemas.microsoft.com/office/drawing/2014/main" id="{3F652276-85D7-4D18-8AD8-E28C8EF4B6C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24190" y="8163522"/>
            <a:ext cx="334893" cy="334893"/>
          </a:xfrm>
          <a:prstGeom prst="rect">
            <a:avLst/>
          </a:prstGeom>
        </p:spPr>
      </p:pic>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366341" y="1721012"/>
                <a:ext cx="1046369" cy="1046369"/>
              </a:xfrm>
              <a:prstGeom prst="rect">
                <a:avLst/>
              </a:prstGeom>
            </p:spPr>
          </p:pic>
        </p:grpSp>
      </p:grpSp>
      <p:grpSp>
        <p:nvGrpSpPr>
          <p:cNvPr id="209" name="Group 208">
            <a:extLst>
              <a:ext uri="{FF2B5EF4-FFF2-40B4-BE49-F238E27FC236}">
                <a16:creationId xmlns:a16="http://schemas.microsoft.com/office/drawing/2014/main" id="{B6B70D07-AB76-496B-B222-58105C6DC656}"/>
              </a:ext>
            </a:extLst>
          </p:cNvPr>
          <p:cNvGrpSpPr/>
          <p:nvPr/>
        </p:nvGrpSpPr>
        <p:grpSpPr>
          <a:xfrm>
            <a:off x="541107" y="8111188"/>
            <a:ext cx="432636" cy="501858"/>
            <a:chOff x="1571549" y="2979857"/>
            <a:chExt cx="832059" cy="965189"/>
          </a:xfrm>
        </p:grpSpPr>
        <p:sp>
          <p:nvSpPr>
            <p:cNvPr id="210" name="Hexagon 209">
              <a:extLst>
                <a:ext uri="{FF2B5EF4-FFF2-40B4-BE49-F238E27FC236}">
                  <a16:creationId xmlns:a16="http://schemas.microsoft.com/office/drawing/2014/main" id="{DD09E646-AEEE-4829-AF92-534822BD74D7}"/>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Freeform: Shape 210">
              <a:extLst>
                <a:ext uri="{FF2B5EF4-FFF2-40B4-BE49-F238E27FC236}">
                  <a16:creationId xmlns:a16="http://schemas.microsoft.com/office/drawing/2014/main" id="{1769687D-0D44-4FAC-AB54-E44D542B9CB5}"/>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3" name="Group 122">
            <a:extLst>
              <a:ext uri="{FF2B5EF4-FFF2-40B4-BE49-F238E27FC236}">
                <a16:creationId xmlns:a16="http://schemas.microsoft.com/office/drawing/2014/main" id="{AE7E9520-9BC0-4E99-92B3-211B5BD5ECA6}"/>
              </a:ext>
            </a:extLst>
          </p:cNvPr>
          <p:cNvGrpSpPr/>
          <p:nvPr/>
        </p:nvGrpSpPr>
        <p:grpSpPr>
          <a:xfrm>
            <a:off x="9925898" y="8073771"/>
            <a:ext cx="432636" cy="501858"/>
            <a:chOff x="1571549" y="2979857"/>
            <a:chExt cx="832059" cy="965189"/>
          </a:xfrm>
        </p:grpSpPr>
        <p:sp>
          <p:nvSpPr>
            <p:cNvPr id="124" name="Hexagon 123">
              <a:extLst>
                <a:ext uri="{FF2B5EF4-FFF2-40B4-BE49-F238E27FC236}">
                  <a16:creationId xmlns:a16="http://schemas.microsoft.com/office/drawing/2014/main" id="{39C6191C-933A-4916-968C-0A7F257EFC9E}"/>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Freeform: Shape 124">
              <a:extLst>
                <a:ext uri="{FF2B5EF4-FFF2-40B4-BE49-F238E27FC236}">
                  <a16:creationId xmlns:a16="http://schemas.microsoft.com/office/drawing/2014/main" id="{965E0427-462D-4B77-927A-1AF83E416B03}"/>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22" name="Picture 121" descr="Shape&#10;&#10;Description automatically generated with low confidence">
            <a:extLst>
              <a:ext uri="{FF2B5EF4-FFF2-40B4-BE49-F238E27FC236}">
                <a16:creationId xmlns:a16="http://schemas.microsoft.com/office/drawing/2014/main" id="{08CC89E7-81F4-4E5A-84D2-690A2CE2EDD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949974" y="8108461"/>
            <a:ext cx="410622" cy="410622"/>
          </a:xfrm>
          <a:prstGeom prst="rect">
            <a:avLst/>
          </a:prstGeom>
        </p:spPr>
      </p:pic>
      <p:sp>
        <p:nvSpPr>
          <p:cNvPr id="127" name="TextBox 126">
            <a:extLst>
              <a:ext uri="{FF2B5EF4-FFF2-40B4-BE49-F238E27FC236}">
                <a16:creationId xmlns:a16="http://schemas.microsoft.com/office/drawing/2014/main" id="{72946AF1-976E-403B-A5A6-3DE2D870FA4B}"/>
              </a:ext>
            </a:extLst>
          </p:cNvPr>
          <p:cNvSpPr txBox="1"/>
          <p:nvPr/>
        </p:nvSpPr>
        <p:spPr>
          <a:xfrm>
            <a:off x="9810316" y="8561433"/>
            <a:ext cx="689937" cy="424732"/>
          </a:xfrm>
          <a:prstGeom prst="rect">
            <a:avLst/>
          </a:prstGeom>
          <a:noFill/>
        </p:spPr>
        <p:txBody>
          <a:bodyPr wrap="square">
            <a:spAutoFit/>
          </a:bodyPr>
          <a:lstStyle/>
          <a:p>
            <a:pPr algn="ctr">
              <a:lnSpc>
                <a:spcPct val="90000"/>
              </a:lnSpc>
            </a:pPr>
            <a:r>
              <a:rPr lang="en-US" sz="800"/>
              <a:t>Roman Invasion 43AD</a:t>
            </a:r>
          </a:p>
        </p:txBody>
      </p:sp>
      <p:sp>
        <p:nvSpPr>
          <p:cNvPr id="133" name="TextBox 132">
            <a:extLst>
              <a:ext uri="{FF2B5EF4-FFF2-40B4-BE49-F238E27FC236}">
                <a16:creationId xmlns:a16="http://schemas.microsoft.com/office/drawing/2014/main" id="{C75B6485-268F-4774-A3CA-62422212507D}"/>
              </a:ext>
            </a:extLst>
          </p:cNvPr>
          <p:cNvSpPr txBox="1"/>
          <p:nvPr/>
        </p:nvSpPr>
        <p:spPr>
          <a:xfrm>
            <a:off x="345431" y="8631641"/>
            <a:ext cx="837451" cy="313932"/>
          </a:xfrm>
          <a:prstGeom prst="rect">
            <a:avLst/>
          </a:prstGeom>
          <a:noFill/>
        </p:spPr>
        <p:txBody>
          <a:bodyPr wrap="square">
            <a:spAutoFit/>
          </a:bodyPr>
          <a:lstStyle/>
          <a:p>
            <a:pPr algn="ctr">
              <a:lnSpc>
                <a:spcPct val="90000"/>
              </a:lnSpc>
            </a:pPr>
            <a:r>
              <a:rPr lang="en-US" sz="800"/>
              <a:t>Lascaux Cave Paintings</a:t>
            </a:r>
          </a:p>
        </p:txBody>
      </p:sp>
      <p:sp>
        <p:nvSpPr>
          <p:cNvPr id="134" name="TextBox 133">
            <a:extLst>
              <a:ext uri="{FF2B5EF4-FFF2-40B4-BE49-F238E27FC236}">
                <a16:creationId xmlns:a16="http://schemas.microsoft.com/office/drawing/2014/main" id="{7CB6433E-C096-4345-9A0B-AA28FEA9AF73}"/>
              </a:ext>
            </a:extLst>
          </p:cNvPr>
          <p:cNvSpPr txBox="1"/>
          <p:nvPr/>
        </p:nvSpPr>
        <p:spPr>
          <a:xfrm>
            <a:off x="5875798" y="8562134"/>
            <a:ext cx="837451" cy="424732"/>
          </a:xfrm>
          <a:prstGeom prst="rect">
            <a:avLst/>
          </a:prstGeom>
          <a:noFill/>
        </p:spPr>
        <p:txBody>
          <a:bodyPr wrap="square">
            <a:spAutoFit/>
          </a:bodyPr>
          <a:lstStyle/>
          <a:p>
            <a:pPr algn="ctr">
              <a:lnSpc>
                <a:spcPct val="90000"/>
              </a:lnSpc>
            </a:pPr>
            <a:r>
              <a:rPr lang="en-US" sz="800"/>
              <a:t>Stonehenge</a:t>
            </a:r>
          </a:p>
          <a:p>
            <a:pPr algn="ctr">
              <a:lnSpc>
                <a:spcPct val="90000"/>
              </a:lnSpc>
            </a:pPr>
            <a:r>
              <a:rPr lang="en-US" sz="800"/>
              <a:t>Completed</a:t>
            </a:r>
          </a:p>
          <a:p>
            <a:pPr algn="ctr">
              <a:lnSpc>
                <a:spcPct val="90000"/>
              </a:lnSpc>
            </a:pPr>
            <a:r>
              <a:rPr lang="en-US" sz="800"/>
              <a:t>2000BC</a:t>
            </a:r>
          </a:p>
        </p:txBody>
      </p:sp>
      <p:grpSp>
        <p:nvGrpSpPr>
          <p:cNvPr id="137" name="Group 136">
            <a:extLst>
              <a:ext uri="{FF2B5EF4-FFF2-40B4-BE49-F238E27FC236}">
                <a16:creationId xmlns:a16="http://schemas.microsoft.com/office/drawing/2014/main" id="{9A5DB02E-B99C-4D86-99C9-B574D76AB0B9}"/>
              </a:ext>
            </a:extLst>
          </p:cNvPr>
          <p:cNvGrpSpPr/>
          <p:nvPr/>
        </p:nvGrpSpPr>
        <p:grpSpPr>
          <a:xfrm>
            <a:off x="8557376" y="8065058"/>
            <a:ext cx="432636" cy="501858"/>
            <a:chOff x="1571549" y="2979857"/>
            <a:chExt cx="832059" cy="965189"/>
          </a:xfrm>
        </p:grpSpPr>
        <p:sp>
          <p:nvSpPr>
            <p:cNvPr id="138" name="Hexagon 137">
              <a:extLst>
                <a:ext uri="{FF2B5EF4-FFF2-40B4-BE49-F238E27FC236}">
                  <a16:creationId xmlns:a16="http://schemas.microsoft.com/office/drawing/2014/main" id="{0C358F0A-8D80-4E56-B9A9-55C9F3DCC72F}"/>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Shape 138">
              <a:extLst>
                <a:ext uri="{FF2B5EF4-FFF2-40B4-BE49-F238E27FC236}">
                  <a16:creationId xmlns:a16="http://schemas.microsoft.com/office/drawing/2014/main" id="{01226422-3902-443F-AB8B-2E73FDB88BE4}"/>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8" name="Graphic 7" descr="Rolling hills with solid fill">
            <a:extLst>
              <a:ext uri="{FF2B5EF4-FFF2-40B4-BE49-F238E27FC236}">
                <a16:creationId xmlns:a16="http://schemas.microsoft.com/office/drawing/2014/main" id="{B4A10D14-83ED-409F-93F5-651A70EBB85B}"/>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604295" y="8139394"/>
            <a:ext cx="348340" cy="348340"/>
          </a:xfrm>
          <a:prstGeom prst="rect">
            <a:avLst/>
          </a:prstGeom>
        </p:spPr>
      </p:pic>
      <p:sp>
        <p:nvSpPr>
          <p:cNvPr id="140" name="TextBox 139">
            <a:extLst>
              <a:ext uri="{FF2B5EF4-FFF2-40B4-BE49-F238E27FC236}">
                <a16:creationId xmlns:a16="http://schemas.microsoft.com/office/drawing/2014/main" id="{F2477E8F-13DE-42A6-95D9-3A8E63D562B4}"/>
              </a:ext>
            </a:extLst>
          </p:cNvPr>
          <p:cNvSpPr txBox="1"/>
          <p:nvPr/>
        </p:nvSpPr>
        <p:spPr>
          <a:xfrm>
            <a:off x="8408479" y="8561433"/>
            <a:ext cx="739972" cy="424732"/>
          </a:xfrm>
          <a:prstGeom prst="rect">
            <a:avLst/>
          </a:prstGeom>
          <a:noFill/>
        </p:spPr>
        <p:txBody>
          <a:bodyPr wrap="square">
            <a:spAutoFit/>
          </a:bodyPr>
          <a:lstStyle/>
          <a:p>
            <a:pPr algn="ctr">
              <a:lnSpc>
                <a:spcPct val="90000"/>
              </a:lnSpc>
            </a:pPr>
            <a:r>
              <a:rPr lang="en-US" sz="800"/>
              <a:t>First Hillforts constructed</a:t>
            </a:r>
          </a:p>
          <a:p>
            <a:pPr algn="ctr">
              <a:lnSpc>
                <a:spcPct val="90000"/>
              </a:lnSpc>
            </a:pPr>
            <a:r>
              <a:rPr lang="en-US" sz="800"/>
              <a:t>800 BC</a:t>
            </a:r>
          </a:p>
        </p:txBody>
      </p:sp>
      <p:sp>
        <p:nvSpPr>
          <p:cNvPr id="141" name="TextBox 140">
            <a:extLst>
              <a:ext uri="{FF2B5EF4-FFF2-40B4-BE49-F238E27FC236}">
                <a16:creationId xmlns:a16="http://schemas.microsoft.com/office/drawing/2014/main" id="{94138A8D-4D60-4B9E-A68C-4159A25C5B29}"/>
              </a:ext>
            </a:extLst>
          </p:cNvPr>
          <p:cNvSpPr txBox="1"/>
          <p:nvPr/>
        </p:nvSpPr>
        <p:spPr>
          <a:xfrm>
            <a:off x="9696010" y="7472344"/>
            <a:ext cx="689937" cy="203133"/>
          </a:xfrm>
          <a:prstGeom prst="rect">
            <a:avLst/>
          </a:prstGeom>
          <a:noFill/>
        </p:spPr>
        <p:txBody>
          <a:bodyPr wrap="square">
            <a:spAutoFit/>
          </a:bodyPr>
          <a:lstStyle/>
          <a:p>
            <a:pPr algn="ctr">
              <a:lnSpc>
                <a:spcPct val="90000"/>
              </a:lnSpc>
            </a:pPr>
            <a:r>
              <a:rPr lang="en-US" sz="800"/>
              <a:t>1AD</a:t>
            </a:r>
          </a:p>
        </p:txBody>
      </p:sp>
      <p:grpSp>
        <p:nvGrpSpPr>
          <p:cNvPr id="132" name="Group 131">
            <a:extLst>
              <a:ext uri="{FF2B5EF4-FFF2-40B4-BE49-F238E27FC236}">
                <a16:creationId xmlns:a16="http://schemas.microsoft.com/office/drawing/2014/main" id="{990E3DF6-5D7C-4683-8721-10D66180F78E}"/>
              </a:ext>
            </a:extLst>
          </p:cNvPr>
          <p:cNvGrpSpPr/>
          <p:nvPr/>
        </p:nvGrpSpPr>
        <p:grpSpPr>
          <a:xfrm>
            <a:off x="4531175" y="8107388"/>
            <a:ext cx="432636" cy="501858"/>
            <a:chOff x="1571549" y="2979857"/>
            <a:chExt cx="832059" cy="965189"/>
          </a:xfrm>
        </p:grpSpPr>
        <p:sp>
          <p:nvSpPr>
            <p:cNvPr id="135" name="Hexagon 134">
              <a:extLst>
                <a:ext uri="{FF2B5EF4-FFF2-40B4-BE49-F238E27FC236}">
                  <a16:creationId xmlns:a16="http://schemas.microsoft.com/office/drawing/2014/main" id="{E216583B-5C00-4E72-A2F1-97A6276F5D90}"/>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Shape 135">
              <a:extLst>
                <a:ext uri="{FF2B5EF4-FFF2-40B4-BE49-F238E27FC236}">
                  <a16:creationId xmlns:a16="http://schemas.microsoft.com/office/drawing/2014/main" id="{699EAC6E-1166-4046-86C9-584086D99964}"/>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01" name="TextBox 200">
            <a:extLst>
              <a:ext uri="{FF2B5EF4-FFF2-40B4-BE49-F238E27FC236}">
                <a16:creationId xmlns:a16="http://schemas.microsoft.com/office/drawing/2014/main" id="{EE85663B-5D61-4809-B6F7-874CF96D1824}"/>
              </a:ext>
            </a:extLst>
          </p:cNvPr>
          <p:cNvSpPr txBox="1"/>
          <p:nvPr/>
        </p:nvSpPr>
        <p:spPr>
          <a:xfrm>
            <a:off x="4329374" y="8638334"/>
            <a:ext cx="837451" cy="203133"/>
          </a:xfrm>
          <a:prstGeom prst="rect">
            <a:avLst/>
          </a:prstGeom>
          <a:noFill/>
        </p:spPr>
        <p:txBody>
          <a:bodyPr wrap="square">
            <a:spAutoFit/>
          </a:bodyPr>
          <a:lstStyle/>
          <a:p>
            <a:pPr algn="ctr">
              <a:lnSpc>
                <a:spcPct val="90000"/>
              </a:lnSpc>
            </a:pPr>
            <a:r>
              <a:rPr lang="en-US" sz="800"/>
              <a:t>Skara Brae</a:t>
            </a:r>
          </a:p>
        </p:txBody>
      </p:sp>
      <p:pic>
        <p:nvPicPr>
          <p:cNvPr id="7" name="Picture 6" descr="Shape&#10;&#10;Description automatically generated with low confidence">
            <a:extLst>
              <a:ext uri="{FF2B5EF4-FFF2-40B4-BE49-F238E27FC236}">
                <a16:creationId xmlns:a16="http://schemas.microsoft.com/office/drawing/2014/main" id="{06947852-2508-4A99-86A4-038423B2A1A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572224" y="8190251"/>
            <a:ext cx="336451" cy="336451"/>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25C47191-CDF0-47EF-8689-3495BEA12CE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08960" y="8214626"/>
            <a:ext cx="296836" cy="296836"/>
          </a:xfrm>
          <a:prstGeom prst="rect">
            <a:avLst/>
          </a:prstGeom>
        </p:spPr>
      </p:pic>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this unit:</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325636" y="5228094"/>
            <a:ext cx="3308619" cy="338554"/>
          </a:xfrm>
          <a:prstGeom prst="rect">
            <a:avLst/>
          </a:prstGeom>
          <a:noFill/>
        </p:spPr>
        <p:txBody>
          <a:bodyPr wrap="square">
            <a:spAutoFit/>
          </a:bodyPr>
          <a:lstStyle/>
          <a:p>
            <a:r>
              <a:rPr lang="en-GB" sz="1600" b="1" dirty="0"/>
              <a:t>Sources (including visits):</a:t>
            </a:r>
          </a:p>
        </p:txBody>
      </p:sp>
      <p:sp>
        <p:nvSpPr>
          <p:cNvPr id="117" name="TextBox 116">
            <a:extLst>
              <a:ext uri="{FF2B5EF4-FFF2-40B4-BE49-F238E27FC236}">
                <a16:creationId xmlns:a16="http://schemas.microsoft.com/office/drawing/2014/main" id="{0A929DC4-2C4C-46CD-B323-DF979A584271}"/>
              </a:ext>
            </a:extLst>
          </p:cNvPr>
          <p:cNvSpPr txBox="1"/>
          <p:nvPr/>
        </p:nvSpPr>
        <p:spPr>
          <a:xfrm>
            <a:off x="5469409" y="1090441"/>
            <a:ext cx="7314517" cy="258532"/>
          </a:xfrm>
          <a:prstGeom prst="rect">
            <a:avLst/>
          </a:prstGeom>
          <a:noFill/>
        </p:spPr>
        <p:txBody>
          <a:bodyPr wrap="square" rtlCol="0">
            <a:spAutoFit/>
          </a:bodyPr>
          <a:lstStyle/>
          <a:p>
            <a:pPr>
              <a:lnSpc>
                <a:spcPct val="90000"/>
              </a:lnSpc>
            </a:pPr>
            <a:r>
              <a:rPr lang="en-US" sz="1200" b="1"/>
              <a:t>Changes in Britain from the Stone Age to the Iron Age</a:t>
            </a:r>
          </a:p>
        </p:txBody>
      </p:sp>
    </p:spTree>
    <p:extLst>
      <p:ext uri="{BB962C8B-B14F-4D97-AF65-F5344CB8AC3E}">
        <p14:creationId xmlns:p14="http://schemas.microsoft.com/office/powerpoint/2010/main" val="275487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ctangle 672">
            <a:extLst>
              <a:ext uri="{FF2B5EF4-FFF2-40B4-BE49-F238E27FC236}">
                <a16:creationId xmlns:a16="http://schemas.microsoft.com/office/drawing/2014/main" id="{E5448EC4-0D6D-4183-B318-B4315B62DFFB}"/>
              </a:ext>
            </a:extLst>
          </p:cNvPr>
          <p:cNvSpPr/>
          <p:nvPr/>
        </p:nvSpPr>
        <p:spPr>
          <a:xfrm>
            <a:off x="4343478" y="2379749"/>
            <a:ext cx="8427838" cy="294133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Rectangle 652">
            <a:extLst>
              <a:ext uri="{FF2B5EF4-FFF2-40B4-BE49-F238E27FC236}">
                <a16:creationId xmlns:a16="http://schemas.microsoft.com/office/drawing/2014/main" id="{A16C404A-18CA-46CE-9EDC-7AEEB5DE86D9}"/>
              </a:ext>
            </a:extLst>
          </p:cNvPr>
          <p:cNvSpPr/>
          <p:nvPr/>
        </p:nvSpPr>
        <p:spPr>
          <a:xfrm>
            <a:off x="5914" y="1340456"/>
            <a:ext cx="4206762" cy="1678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D1D61C-50B7-4BC5-928D-88DDE18DD8AC}"/>
              </a:ext>
            </a:extLst>
          </p:cNvPr>
          <p:cNvSpPr/>
          <p:nvPr/>
        </p:nvSpPr>
        <p:spPr>
          <a:xfrm>
            <a:off x="0" y="3144263"/>
            <a:ext cx="4215190" cy="22744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7D287A6-3BBC-4B81-A549-6A4660E8A510}"/>
              </a:ext>
            </a:extLst>
          </p:cNvPr>
          <p:cNvSpPr/>
          <p:nvPr/>
        </p:nvSpPr>
        <p:spPr>
          <a:xfrm>
            <a:off x="0" y="-3"/>
            <a:ext cx="4231287" cy="11977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F9F08DC8-6F51-48E7-9F15-42B13987CC59}"/>
              </a:ext>
            </a:extLst>
          </p:cNvPr>
          <p:cNvSpPr/>
          <p:nvPr/>
        </p:nvSpPr>
        <p:spPr>
          <a:xfrm rot="7156747">
            <a:off x="173889" y="2739"/>
            <a:ext cx="1000524" cy="1163967"/>
          </a:xfrm>
          <a:custGeom>
            <a:avLst/>
            <a:gdLst>
              <a:gd name="connsiteX0" fmla="*/ 2084403 w 8362082"/>
              <a:gd name="connsiteY0" fmla="*/ 6124677 h 9728098"/>
              <a:gd name="connsiteX1" fmla="*/ 1919466 w 8362082"/>
              <a:gd name="connsiteY1" fmla="*/ 5830511 h 9728098"/>
              <a:gd name="connsiteX2" fmla="*/ 4015057 w 8362082"/>
              <a:gd name="connsiteY2" fmla="*/ 4655525 h 9728098"/>
              <a:gd name="connsiteX3" fmla="*/ 4015057 w 8362082"/>
              <a:gd name="connsiteY3" fmla="*/ 2775896 h 9728098"/>
              <a:gd name="connsiteX4" fmla="*/ 4352307 w 8362082"/>
              <a:gd name="connsiteY4" fmla="*/ 2775896 h 9728098"/>
              <a:gd name="connsiteX5" fmla="*/ 4352307 w 8362082"/>
              <a:gd name="connsiteY5" fmla="*/ 4853075 h 9728098"/>
              <a:gd name="connsiteX6" fmla="*/ 4349716 w 8362082"/>
              <a:gd name="connsiteY6" fmla="*/ 4853075 h 9728098"/>
              <a:gd name="connsiteX7" fmla="*/ 4350336 w 8362082"/>
              <a:gd name="connsiteY7" fmla="*/ 4854181 h 9728098"/>
              <a:gd name="connsiteX8" fmla="*/ 564140 w 8362082"/>
              <a:gd name="connsiteY8" fmla="*/ 6720609 h 9728098"/>
              <a:gd name="connsiteX9" fmla="*/ 3871404 w 8362082"/>
              <a:gd name="connsiteY9" fmla="*/ 8964496 h 9728098"/>
              <a:gd name="connsiteX10" fmla="*/ 5982163 w 8362082"/>
              <a:gd name="connsiteY10" fmla="*/ 7781006 h 9728098"/>
              <a:gd name="connsiteX11" fmla="*/ 4481850 w 8362082"/>
              <a:gd name="connsiteY11" fmla="*/ 7380266 h 9728098"/>
              <a:gd name="connsiteX12" fmla="*/ 4572711 w 8362082"/>
              <a:gd name="connsiteY12" fmla="*/ 7040097 h 9728098"/>
              <a:gd name="connsiteX13" fmla="*/ 6366425 w 8362082"/>
              <a:gd name="connsiteY13" fmla="*/ 7519204 h 9728098"/>
              <a:gd name="connsiteX14" fmla="*/ 6366674 w 8362082"/>
              <a:gd name="connsiteY14" fmla="*/ 7518365 h 9728098"/>
              <a:gd name="connsiteX15" fmla="*/ 6398045 w 8362082"/>
              <a:gd name="connsiteY15" fmla="*/ 7527650 h 9728098"/>
              <a:gd name="connsiteX16" fmla="*/ 6422414 w 8362082"/>
              <a:gd name="connsiteY16" fmla="*/ 7534159 h 9728098"/>
              <a:gd name="connsiteX17" fmla="*/ 7987189 w 8362082"/>
              <a:gd name="connsiteY17" fmla="*/ 6656798 h 9728098"/>
              <a:gd name="connsiteX18" fmla="*/ 7797943 w 8362082"/>
              <a:gd name="connsiteY18" fmla="*/ 2664654 h 9728098"/>
              <a:gd name="connsiteX19" fmla="*/ 4490679 w 8362082"/>
              <a:gd name="connsiteY19" fmla="*/ 420767 h 9728098"/>
              <a:gd name="connsiteX20" fmla="*/ 374894 w 8362082"/>
              <a:gd name="connsiteY20" fmla="*/ 2728464 h 9728098"/>
              <a:gd name="connsiteX21" fmla="*/ 207887 w 8362082"/>
              <a:gd name="connsiteY21" fmla="*/ 6920357 h 9728098"/>
              <a:gd name="connsiteX22" fmla="*/ 0 w 8362082"/>
              <a:gd name="connsiteY22" fmla="*/ 2534997 h 9728098"/>
              <a:gd name="connsiteX23" fmla="*/ 4521176 w 8362082"/>
              <a:gd name="connsiteY23" fmla="*/ 0 h 9728098"/>
              <a:gd name="connsiteX24" fmla="*/ 8154195 w 8362082"/>
              <a:gd name="connsiteY24" fmla="*/ 2464904 h 9728098"/>
              <a:gd name="connsiteX25" fmla="*/ 8362082 w 8362082"/>
              <a:gd name="connsiteY25" fmla="*/ 6850262 h 9728098"/>
              <a:gd name="connsiteX26" fmla="*/ 7403455 w 8362082"/>
              <a:gd name="connsiteY26" fmla="*/ 7387759 h 9728098"/>
              <a:gd name="connsiteX27" fmla="*/ 7231259 w 8362082"/>
              <a:gd name="connsiteY27" fmla="*/ 7080646 h 9728098"/>
              <a:gd name="connsiteX28" fmla="*/ 6422416 w 8362082"/>
              <a:gd name="connsiteY28" fmla="*/ 7534160 h 9728098"/>
              <a:gd name="connsiteX29" fmla="*/ 6698462 w 8362082"/>
              <a:gd name="connsiteY29" fmla="*/ 7607892 h 9728098"/>
              <a:gd name="connsiteX30" fmla="*/ 6696315 w 8362082"/>
              <a:gd name="connsiteY30" fmla="*/ 7615928 h 9728098"/>
              <a:gd name="connsiteX31" fmla="*/ 6704293 w 8362082"/>
              <a:gd name="connsiteY31" fmla="*/ 7618289 h 9728098"/>
              <a:gd name="connsiteX32" fmla="*/ 6616028 w 8362082"/>
              <a:gd name="connsiteY32" fmla="*/ 7916512 h 9728098"/>
              <a:gd name="connsiteX33" fmla="*/ 6607601 w 8362082"/>
              <a:gd name="connsiteY33" fmla="*/ 7948062 h 9728098"/>
              <a:gd name="connsiteX34" fmla="*/ 6606758 w 8362082"/>
              <a:gd name="connsiteY34" fmla="*/ 7947837 h 9728098"/>
              <a:gd name="connsiteX35" fmla="*/ 6079860 w 8362082"/>
              <a:gd name="connsiteY35" fmla="*/ 9728098 h 9728098"/>
              <a:gd name="connsiteX36" fmla="*/ 5742241 w 8362082"/>
              <a:gd name="connsiteY36" fmla="*/ 9628174 h 9728098"/>
              <a:gd name="connsiteX37" fmla="*/ 6206737 w 8362082"/>
              <a:gd name="connsiteY37" fmla="*/ 8058752 h 9728098"/>
              <a:gd name="connsiteX38" fmla="*/ 3840906 w 8362082"/>
              <a:gd name="connsiteY38" fmla="*/ 9385261 h 972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62082" h="9728098">
                <a:moveTo>
                  <a:pt x="2084403" y="6124677"/>
                </a:moveTo>
                <a:lnTo>
                  <a:pt x="1919466" y="5830511"/>
                </a:lnTo>
                <a:lnTo>
                  <a:pt x="4015057" y="4655525"/>
                </a:lnTo>
                <a:lnTo>
                  <a:pt x="4015057" y="2775896"/>
                </a:lnTo>
                <a:lnTo>
                  <a:pt x="4352307" y="2775896"/>
                </a:lnTo>
                <a:lnTo>
                  <a:pt x="4352307" y="4853075"/>
                </a:lnTo>
                <a:lnTo>
                  <a:pt x="4349716" y="4853075"/>
                </a:lnTo>
                <a:lnTo>
                  <a:pt x="4350336" y="4854181"/>
                </a:lnTo>
                <a:close/>
                <a:moveTo>
                  <a:pt x="564140" y="6720609"/>
                </a:moveTo>
                <a:lnTo>
                  <a:pt x="3871404" y="8964496"/>
                </a:lnTo>
                <a:lnTo>
                  <a:pt x="5982163" y="7781006"/>
                </a:lnTo>
                <a:lnTo>
                  <a:pt x="4481850" y="7380266"/>
                </a:lnTo>
                <a:lnTo>
                  <a:pt x="4572711" y="7040097"/>
                </a:lnTo>
                <a:lnTo>
                  <a:pt x="6366425" y="7519204"/>
                </a:lnTo>
                <a:lnTo>
                  <a:pt x="6366674" y="7518365"/>
                </a:lnTo>
                <a:lnTo>
                  <a:pt x="6398045" y="7527650"/>
                </a:lnTo>
                <a:lnTo>
                  <a:pt x="6422414" y="7534159"/>
                </a:lnTo>
                <a:lnTo>
                  <a:pt x="7987189" y="6656798"/>
                </a:lnTo>
                <a:lnTo>
                  <a:pt x="7797943" y="2664654"/>
                </a:lnTo>
                <a:lnTo>
                  <a:pt x="4490679" y="420767"/>
                </a:lnTo>
                <a:lnTo>
                  <a:pt x="374894" y="2728464"/>
                </a:lnTo>
                <a:close/>
                <a:moveTo>
                  <a:pt x="207887" y="6920357"/>
                </a:moveTo>
                <a:lnTo>
                  <a:pt x="0" y="2534997"/>
                </a:lnTo>
                <a:lnTo>
                  <a:pt x="4521176" y="0"/>
                </a:lnTo>
                <a:lnTo>
                  <a:pt x="8154195" y="2464904"/>
                </a:lnTo>
                <a:lnTo>
                  <a:pt x="8362082" y="6850262"/>
                </a:lnTo>
                <a:lnTo>
                  <a:pt x="7403455" y="7387759"/>
                </a:lnTo>
                <a:lnTo>
                  <a:pt x="7231259" y="7080646"/>
                </a:lnTo>
                <a:lnTo>
                  <a:pt x="6422416" y="7534160"/>
                </a:lnTo>
                <a:lnTo>
                  <a:pt x="6698462" y="7607892"/>
                </a:lnTo>
                <a:lnTo>
                  <a:pt x="6696315" y="7615928"/>
                </a:lnTo>
                <a:lnTo>
                  <a:pt x="6704293" y="7618289"/>
                </a:lnTo>
                <a:lnTo>
                  <a:pt x="6616028" y="7916512"/>
                </a:lnTo>
                <a:lnTo>
                  <a:pt x="6607601" y="7948062"/>
                </a:lnTo>
                <a:lnTo>
                  <a:pt x="6606758" y="7947837"/>
                </a:lnTo>
                <a:lnTo>
                  <a:pt x="6079860" y="9728098"/>
                </a:lnTo>
                <a:lnTo>
                  <a:pt x="5742241" y="9628174"/>
                </a:lnTo>
                <a:lnTo>
                  <a:pt x="6206737" y="8058752"/>
                </a:lnTo>
                <a:lnTo>
                  <a:pt x="3840906" y="9385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0" name="TextBox 109">
            <a:extLst>
              <a:ext uri="{FF2B5EF4-FFF2-40B4-BE49-F238E27FC236}">
                <a16:creationId xmlns:a16="http://schemas.microsoft.com/office/drawing/2014/main" id="{647E5BEB-9AFD-4E70-986E-84834CAA4CA4}"/>
              </a:ext>
            </a:extLst>
          </p:cNvPr>
          <p:cNvSpPr txBox="1"/>
          <p:nvPr/>
        </p:nvSpPr>
        <p:spPr>
          <a:xfrm>
            <a:off x="1201002" y="-150128"/>
            <a:ext cx="2962355" cy="1015663"/>
          </a:xfrm>
          <a:prstGeom prst="rect">
            <a:avLst/>
          </a:prstGeom>
          <a:noFill/>
        </p:spPr>
        <p:txBody>
          <a:bodyPr wrap="square" rtlCol="0">
            <a:spAutoFit/>
          </a:bodyPr>
          <a:lstStyle/>
          <a:p>
            <a:r>
              <a:rPr lang="en-US" sz="6000">
                <a:solidFill>
                  <a:schemeClr val="bg1"/>
                </a:solidFill>
                <a:latin typeface="+mj-lt"/>
              </a:rPr>
              <a:t>HISTORY</a:t>
            </a:r>
            <a:endParaRPr lang="en-GB" sz="6000">
              <a:solidFill>
                <a:schemeClr val="bg1"/>
              </a:solidFill>
              <a:latin typeface="+mj-lt"/>
            </a:endParaRPr>
          </a:p>
        </p:txBody>
      </p:sp>
      <p:sp>
        <p:nvSpPr>
          <p:cNvPr id="111" name="TextBox 110">
            <a:extLst>
              <a:ext uri="{FF2B5EF4-FFF2-40B4-BE49-F238E27FC236}">
                <a16:creationId xmlns:a16="http://schemas.microsoft.com/office/drawing/2014/main" id="{6487C5FE-0C41-42A8-BF32-8D20A380CE8E}"/>
              </a:ext>
            </a:extLst>
          </p:cNvPr>
          <p:cNvSpPr txBox="1"/>
          <p:nvPr/>
        </p:nvSpPr>
        <p:spPr>
          <a:xfrm>
            <a:off x="1256733" y="587329"/>
            <a:ext cx="2962355" cy="646331"/>
          </a:xfrm>
          <a:prstGeom prst="rect">
            <a:avLst/>
          </a:prstGeom>
          <a:noFill/>
        </p:spPr>
        <p:txBody>
          <a:bodyPr wrap="square" rtlCol="0">
            <a:spAutoFit/>
          </a:bodyPr>
          <a:lstStyle/>
          <a:p>
            <a:r>
              <a:rPr lang="en-US" sz="3600">
                <a:solidFill>
                  <a:schemeClr val="bg1"/>
                </a:solidFill>
                <a:latin typeface="+mj-lt"/>
              </a:rPr>
              <a:t>Teacher Guide</a:t>
            </a:r>
            <a:endParaRPr lang="en-GB" sz="3600">
              <a:solidFill>
                <a:schemeClr val="bg1"/>
              </a:solidFill>
              <a:latin typeface="+mj-lt"/>
            </a:endParaRPr>
          </a:p>
        </p:txBody>
      </p:sp>
      <p:sp>
        <p:nvSpPr>
          <p:cNvPr id="112" name="Rectangle 111">
            <a:extLst>
              <a:ext uri="{FF2B5EF4-FFF2-40B4-BE49-F238E27FC236}">
                <a16:creationId xmlns:a16="http://schemas.microsoft.com/office/drawing/2014/main" id="{E1CBD615-7844-4C9D-854A-885BBB05D485}"/>
              </a:ext>
            </a:extLst>
          </p:cNvPr>
          <p:cNvSpPr/>
          <p:nvPr/>
        </p:nvSpPr>
        <p:spPr>
          <a:xfrm>
            <a:off x="10385947" y="9157850"/>
            <a:ext cx="2430900" cy="4433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9B5FADEA-5904-4AA4-8E3D-C171820F09FD}"/>
              </a:ext>
            </a:extLst>
          </p:cNvPr>
          <p:cNvSpPr txBox="1"/>
          <p:nvPr/>
        </p:nvSpPr>
        <p:spPr>
          <a:xfrm>
            <a:off x="10385947" y="9224588"/>
            <a:ext cx="2429301" cy="313932"/>
          </a:xfrm>
          <a:prstGeom prst="rect">
            <a:avLst/>
          </a:prstGeom>
          <a:noFill/>
        </p:spPr>
        <p:txBody>
          <a:bodyPr wrap="square" rtlCol="0">
            <a:spAutoFit/>
          </a:bodyPr>
          <a:lstStyle/>
          <a:p>
            <a:pPr>
              <a:lnSpc>
                <a:spcPct val="90000"/>
              </a:lnSpc>
            </a:pPr>
            <a:r>
              <a:rPr lang="en-US" sz="1600" b="1" dirty="0">
                <a:solidFill>
                  <a:schemeClr val="bg1"/>
                </a:solidFill>
                <a:latin typeface="+mj-lt"/>
              </a:rPr>
              <a:t>SCHOOL NAME</a:t>
            </a:r>
            <a:endParaRPr lang="en-GB" sz="1600" b="1" dirty="0">
              <a:solidFill>
                <a:schemeClr val="bg1"/>
              </a:solidFill>
              <a:latin typeface="+mj-lt"/>
            </a:endParaRPr>
          </a:p>
        </p:txBody>
      </p:sp>
      <p:sp>
        <p:nvSpPr>
          <p:cNvPr id="114" name="TextBox 113">
            <a:extLst>
              <a:ext uri="{FF2B5EF4-FFF2-40B4-BE49-F238E27FC236}">
                <a16:creationId xmlns:a16="http://schemas.microsoft.com/office/drawing/2014/main" id="{B2FDF49A-E399-46FC-A972-F3D983810A3F}"/>
              </a:ext>
            </a:extLst>
          </p:cNvPr>
          <p:cNvSpPr txBox="1"/>
          <p:nvPr/>
        </p:nvSpPr>
        <p:spPr>
          <a:xfrm>
            <a:off x="0" y="9207541"/>
            <a:ext cx="4795520" cy="338554"/>
          </a:xfrm>
          <a:prstGeom prst="rect">
            <a:avLst/>
          </a:prstGeom>
          <a:noFill/>
        </p:spPr>
        <p:txBody>
          <a:bodyPr wrap="square">
            <a:spAutoFit/>
          </a:bodyPr>
          <a:lstStyle/>
          <a:p>
            <a:r>
              <a:rPr lang="en-US" sz="1600" b="1" i="1" spc="50">
                <a:ln w="9525" cmpd="sng">
                  <a:noFill/>
                  <a:prstDash val="solid"/>
                </a:ln>
                <a:latin typeface="+mj-lt"/>
              </a:rPr>
              <a:t>“</a:t>
            </a:r>
            <a:r>
              <a:rPr lang="en-GB" sz="1600" b="1" i="1" spc="50">
                <a:ln w="9525" cmpd="sng">
                  <a:noFill/>
                  <a:prstDash val="solid"/>
                </a:ln>
                <a:latin typeface="+mj-lt"/>
              </a:rPr>
              <a:t>Inspiring a curiosity of the past”</a:t>
            </a:r>
            <a:r>
              <a:rPr lang="en-GB" sz="1600" b="1" i="1">
                <a:latin typeface="+mj-lt"/>
                <a:ea typeface="Calibri" panose="020F0502020204030204" pitchFamily="34" charset="0"/>
                <a:cs typeface="Times New Roman" panose="02020603050405020304" pitchFamily="18" charset="0"/>
              </a:rPr>
              <a:t> </a:t>
            </a:r>
            <a:endParaRPr lang="en-US" sz="1600" b="1" i="1" spc="50">
              <a:ln w="9525" cmpd="sng">
                <a:noFill/>
                <a:prstDash val="solid"/>
              </a:ln>
              <a:latin typeface="+mj-lt"/>
            </a:endParaRPr>
          </a:p>
        </p:txBody>
      </p:sp>
      <p:grpSp>
        <p:nvGrpSpPr>
          <p:cNvPr id="190" name="Group 189">
            <a:extLst>
              <a:ext uri="{FF2B5EF4-FFF2-40B4-BE49-F238E27FC236}">
                <a16:creationId xmlns:a16="http://schemas.microsoft.com/office/drawing/2014/main" id="{F3A9CDB6-0C19-4BD4-A189-242647938EF1}"/>
              </a:ext>
            </a:extLst>
          </p:cNvPr>
          <p:cNvGrpSpPr/>
          <p:nvPr/>
        </p:nvGrpSpPr>
        <p:grpSpPr>
          <a:xfrm>
            <a:off x="4363336" y="-1314"/>
            <a:ext cx="1047749" cy="1215388"/>
            <a:chOff x="1571549" y="2979857"/>
            <a:chExt cx="832059" cy="965189"/>
          </a:xfrm>
        </p:grpSpPr>
        <p:sp>
          <p:nvSpPr>
            <p:cNvPr id="192" name="Hexagon 191">
              <a:extLst>
                <a:ext uri="{FF2B5EF4-FFF2-40B4-BE49-F238E27FC236}">
                  <a16:creationId xmlns:a16="http://schemas.microsoft.com/office/drawing/2014/main" id="{256BF95E-6C42-4C9B-91BE-A5DD16C88CF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3" name="Freeform: Shape 192">
              <a:extLst>
                <a:ext uri="{FF2B5EF4-FFF2-40B4-BE49-F238E27FC236}">
                  <a16:creationId xmlns:a16="http://schemas.microsoft.com/office/drawing/2014/main" id="{3BD229C6-9060-4052-8FF1-BE3C31D8C66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p>
          </p:txBody>
        </p:sp>
      </p:grpSp>
      <p:sp>
        <p:nvSpPr>
          <p:cNvPr id="567" name="TextBox 566">
            <a:extLst>
              <a:ext uri="{FF2B5EF4-FFF2-40B4-BE49-F238E27FC236}">
                <a16:creationId xmlns:a16="http://schemas.microsoft.com/office/drawing/2014/main" id="{49019A46-F5A5-4105-8C22-25999B51F0F4}"/>
              </a:ext>
            </a:extLst>
          </p:cNvPr>
          <p:cNvSpPr txBox="1"/>
          <p:nvPr/>
        </p:nvSpPr>
        <p:spPr>
          <a:xfrm>
            <a:off x="5458871" y="13079"/>
            <a:ext cx="7314517" cy="646331"/>
          </a:xfrm>
          <a:prstGeom prst="rect">
            <a:avLst/>
          </a:prstGeom>
          <a:noFill/>
        </p:spPr>
        <p:txBody>
          <a:bodyPr wrap="square" rtlCol="0">
            <a:spAutoFit/>
          </a:bodyPr>
          <a:lstStyle/>
          <a:p>
            <a:pPr>
              <a:lnSpc>
                <a:spcPct val="90000"/>
              </a:lnSpc>
            </a:pPr>
            <a:r>
              <a:rPr lang="en-GB" sz="4000" b="1" dirty="0"/>
              <a:t>Who built the pyramids?</a:t>
            </a:r>
            <a:endParaRPr lang="en-GB" sz="4000" dirty="0"/>
          </a:p>
        </p:txBody>
      </p:sp>
      <p:sp>
        <p:nvSpPr>
          <p:cNvPr id="568" name="TextBox 567">
            <a:extLst>
              <a:ext uri="{FF2B5EF4-FFF2-40B4-BE49-F238E27FC236}">
                <a16:creationId xmlns:a16="http://schemas.microsoft.com/office/drawing/2014/main" id="{F72D89F3-97E7-478A-B3DC-F528A0D91339}"/>
              </a:ext>
            </a:extLst>
          </p:cNvPr>
          <p:cNvSpPr txBox="1"/>
          <p:nvPr/>
        </p:nvSpPr>
        <p:spPr>
          <a:xfrm>
            <a:off x="50132" y="1605643"/>
            <a:ext cx="4080919"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t>What is a civilization?</a:t>
            </a:r>
          </a:p>
          <a:p>
            <a:pPr marL="171450" indent="-171450">
              <a:buFont typeface="Arial" panose="020B0604020202020204" pitchFamily="34" charset="0"/>
              <a:buChar char="•"/>
            </a:pPr>
            <a:r>
              <a:rPr lang="en-US" sz="1200" dirty="0"/>
              <a:t>Who were the Ancient Egyptians?</a:t>
            </a:r>
          </a:p>
          <a:p>
            <a:pPr marL="171450" indent="-171450">
              <a:buFont typeface="Arial" panose="020B0604020202020204" pitchFamily="34" charset="0"/>
              <a:buChar char="•"/>
            </a:pPr>
            <a:r>
              <a:rPr lang="en-US" sz="1200" dirty="0"/>
              <a:t>What is the significance of the Nile?</a:t>
            </a:r>
          </a:p>
          <a:p>
            <a:pPr marL="171450" indent="-171450">
              <a:buFont typeface="Arial" panose="020B0604020202020204" pitchFamily="34" charset="0"/>
              <a:buChar char="•"/>
            </a:pPr>
            <a:r>
              <a:rPr lang="en-US" sz="1200" dirty="0"/>
              <a:t>Who were the Ancient Egyptians Pharaohs?</a:t>
            </a:r>
          </a:p>
          <a:p>
            <a:pPr marL="171450" indent="-171450">
              <a:buFont typeface="Arial" panose="020B0604020202020204" pitchFamily="34" charset="0"/>
              <a:buChar char="•"/>
            </a:pPr>
            <a:r>
              <a:rPr lang="en-US" sz="1200" dirty="0"/>
              <a:t>Why did the Ancient Egyptians build the pyramids?</a:t>
            </a:r>
          </a:p>
          <a:p>
            <a:pPr marL="171450" indent="-171450">
              <a:buFont typeface="Arial" panose="020B0604020202020204" pitchFamily="34" charset="0"/>
              <a:buChar char="•"/>
            </a:pPr>
            <a:r>
              <a:rPr lang="en-US" sz="1200" dirty="0"/>
              <a:t>What was discovered in Tutankhamun's tomb?</a:t>
            </a:r>
          </a:p>
          <a:p>
            <a:pPr marL="171450" indent="-171450">
              <a:buFont typeface="Arial" panose="020B0604020202020204" pitchFamily="34" charset="0"/>
              <a:buChar char="•"/>
            </a:pPr>
            <a:r>
              <a:rPr lang="en-US" sz="1200" dirty="0"/>
              <a:t>Who was Cleopatra and how is she remembered?</a:t>
            </a:r>
          </a:p>
        </p:txBody>
      </p:sp>
      <p:sp>
        <p:nvSpPr>
          <p:cNvPr id="647" name="TextBox 646">
            <a:extLst>
              <a:ext uri="{FF2B5EF4-FFF2-40B4-BE49-F238E27FC236}">
                <a16:creationId xmlns:a16="http://schemas.microsoft.com/office/drawing/2014/main" id="{3567FFCB-F7AD-495C-BDA2-C4A109E4A211}"/>
              </a:ext>
            </a:extLst>
          </p:cNvPr>
          <p:cNvSpPr txBox="1"/>
          <p:nvPr/>
        </p:nvSpPr>
        <p:spPr>
          <a:xfrm>
            <a:off x="4409153" y="2623410"/>
            <a:ext cx="8245700" cy="2677656"/>
          </a:xfrm>
          <a:prstGeom prst="rect">
            <a:avLst/>
          </a:prstGeom>
          <a:noFill/>
        </p:spPr>
        <p:txBody>
          <a:bodyPr wrap="square" rtlCol="0">
            <a:spAutoFit/>
          </a:bodyPr>
          <a:lstStyle/>
          <a:p>
            <a:pPr marL="171450" indent="-171450">
              <a:buFont typeface="Arial" panose="020B0604020202020204" pitchFamily="34" charset="0"/>
              <a:buChar char="•"/>
            </a:pPr>
            <a:r>
              <a:rPr lang="en-US" sz="1200" dirty="0"/>
              <a:t>Ancient civilization refers specifically to the first settled and stable communities that became the basis for later states, nations, and empires. The six major ancient civilizations were: Ancient Egypt; Mesopotamia (Iraq and Iran); Indus Valley (Pakistan and Afghanistan); The Shang Dynasty (China); The Inca Empire (Mexico); The Maya </a:t>
            </a:r>
            <a:r>
              <a:rPr lang="en-US" sz="1200" dirty="0" err="1"/>
              <a:t>Civilisation</a:t>
            </a:r>
            <a:r>
              <a:rPr lang="en-US" sz="1200" dirty="0"/>
              <a:t> (Peru)</a:t>
            </a:r>
          </a:p>
          <a:p>
            <a:pPr marL="171450" indent="-171450">
              <a:buFont typeface="Arial" panose="020B0604020202020204" pitchFamily="34" charset="0"/>
              <a:buChar char="•"/>
            </a:pPr>
            <a:r>
              <a:rPr lang="en-US" sz="1200" dirty="0"/>
              <a:t>The Ancient Egyptian civilization happened on a different continent but similar timescale to the Stone/Bronze/Iron Age. (This means drawing comparisons to secure previous learning and build new knowledge including securing BC/AD) </a:t>
            </a:r>
          </a:p>
          <a:p>
            <a:pPr marL="171450" indent="-171450">
              <a:buFont typeface="Arial" panose="020B0604020202020204" pitchFamily="34" charset="0"/>
              <a:buChar char="•"/>
            </a:pPr>
            <a:r>
              <a:rPr lang="en-US" sz="1200" dirty="0"/>
              <a:t>Egypt is the ‘Gift of the Nile’: fertile land in the middle of desert for food, protection, transport and trade. </a:t>
            </a:r>
          </a:p>
          <a:p>
            <a:pPr marL="171450" indent="-171450">
              <a:buFont typeface="Arial" panose="020B0604020202020204" pitchFamily="34" charset="0"/>
              <a:buChar char="•"/>
            </a:pPr>
            <a:r>
              <a:rPr lang="en-US" sz="1200" dirty="0"/>
              <a:t>There were around 170 Egyptian Pharaohs (rulers) thought to be half gods who ruled Egypt. </a:t>
            </a:r>
          </a:p>
          <a:p>
            <a:pPr marL="171450" indent="-171450">
              <a:buFont typeface="Arial" panose="020B0604020202020204" pitchFamily="34" charset="0"/>
              <a:buChar char="•"/>
            </a:pPr>
            <a:r>
              <a:rPr lang="en-US" sz="1200" dirty="0"/>
              <a:t>The pyramids were built for pharaohs to be buried in after they died. Egyptians believed </a:t>
            </a:r>
            <a:br>
              <a:rPr lang="en-US" sz="1200" dirty="0"/>
            </a:br>
            <a:r>
              <a:rPr lang="en-US" sz="1200" dirty="0"/>
              <a:t>preserving bodies after death would ensure they lived forever in the afterlife. This was</a:t>
            </a:r>
            <a:br>
              <a:rPr lang="en-US" sz="1200" dirty="0"/>
            </a:br>
            <a:r>
              <a:rPr lang="en-US" sz="1200" dirty="0"/>
              <a:t>also the purpose of mummification. </a:t>
            </a:r>
          </a:p>
          <a:p>
            <a:pPr marL="171450" indent="-171450">
              <a:buFont typeface="Arial" panose="020B0604020202020204" pitchFamily="34" charset="0"/>
              <a:buChar char="•"/>
            </a:pPr>
            <a:r>
              <a:rPr lang="en-US" sz="1200" dirty="0"/>
              <a:t>In 1922 Howard Carter discovered the tomb of Tutankhamun which </a:t>
            </a:r>
            <a:br>
              <a:rPr lang="en-US" sz="1200" dirty="0"/>
            </a:br>
            <a:r>
              <a:rPr lang="en-US" sz="1200" dirty="0"/>
              <a:t>provided lots of evidence about Ancient Egypt and the young pharaoh. </a:t>
            </a:r>
          </a:p>
          <a:p>
            <a:pPr marL="171450" indent="-171450">
              <a:buFont typeface="Arial" panose="020B0604020202020204" pitchFamily="34" charset="0"/>
              <a:buChar char="•"/>
            </a:pPr>
            <a:r>
              <a:rPr lang="en-US" sz="1200" dirty="0"/>
              <a:t>Cleopatra was the final Pharoah of Ancient Egypt – there are different views</a:t>
            </a:r>
            <a:br>
              <a:rPr lang="en-US" sz="1200" dirty="0"/>
            </a:br>
            <a:r>
              <a:rPr lang="en-US" sz="1200" dirty="0"/>
              <a:t>of her. The Romans took the kingdom ending the Ancient Egypt Civilization. </a:t>
            </a:r>
          </a:p>
        </p:txBody>
      </p:sp>
      <p:sp>
        <p:nvSpPr>
          <p:cNvPr id="649" name="TextBox 648">
            <a:extLst>
              <a:ext uri="{FF2B5EF4-FFF2-40B4-BE49-F238E27FC236}">
                <a16:creationId xmlns:a16="http://schemas.microsoft.com/office/drawing/2014/main" id="{C5E1D460-FDF6-435E-80C7-F2882393F77A}"/>
              </a:ext>
            </a:extLst>
          </p:cNvPr>
          <p:cNvSpPr txBox="1"/>
          <p:nvPr/>
        </p:nvSpPr>
        <p:spPr>
          <a:xfrm>
            <a:off x="-30548" y="1319573"/>
            <a:ext cx="4249636" cy="338554"/>
          </a:xfrm>
          <a:prstGeom prst="rect">
            <a:avLst/>
          </a:prstGeom>
          <a:noFill/>
        </p:spPr>
        <p:txBody>
          <a:bodyPr wrap="square" rtlCol="0">
            <a:spAutoFit/>
          </a:bodyPr>
          <a:lstStyle/>
          <a:p>
            <a:r>
              <a:rPr lang="en-GB" sz="1600" b="1"/>
              <a:t>Key Questions to be answered through enquiry:</a:t>
            </a:r>
            <a:endParaRPr lang="en-GB" sz="1600"/>
          </a:p>
        </p:txBody>
      </p:sp>
      <p:sp>
        <p:nvSpPr>
          <p:cNvPr id="651" name="TextBox 650">
            <a:extLst>
              <a:ext uri="{FF2B5EF4-FFF2-40B4-BE49-F238E27FC236}">
                <a16:creationId xmlns:a16="http://schemas.microsoft.com/office/drawing/2014/main" id="{61D8A519-3D3B-421F-9867-02EFBCF48EC2}"/>
              </a:ext>
            </a:extLst>
          </p:cNvPr>
          <p:cNvSpPr txBox="1"/>
          <p:nvPr/>
        </p:nvSpPr>
        <p:spPr>
          <a:xfrm>
            <a:off x="-12790" y="5501112"/>
            <a:ext cx="4206762" cy="1261884"/>
          </a:xfrm>
          <a:prstGeom prst="rect">
            <a:avLst/>
          </a:prstGeom>
          <a:noFill/>
        </p:spPr>
        <p:txBody>
          <a:bodyPr wrap="square" rtlCol="0">
            <a:spAutoFit/>
          </a:bodyPr>
          <a:lstStyle/>
          <a:p>
            <a:r>
              <a:rPr lang="en-GB" sz="1600" b="1" dirty="0"/>
              <a:t>Key vocabulary: </a:t>
            </a:r>
          </a:p>
          <a:p>
            <a:r>
              <a:rPr lang="en-GB" sz="1200" dirty="0">
                <a:latin typeface="Calibri" panose="020F0502020204030204" pitchFamily="34" charset="0"/>
                <a:ea typeface="Calibri" panose="020F0502020204030204" pitchFamily="34" charset="0"/>
                <a:cs typeface="Times New Roman" panose="02020603050405020304" pitchFamily="18" charset="0"/>
              </a:rPr>
              <a:t>Civilisation, Egypt, Egyptologist, BC/AD, ancient, Nile, irrigation, silt, flooding, pharaoh, pyramid, hieroglyphics, BC/AD, tomb, burial chamber, antechamber, annex, treasury, embalming, mummification,  sarcophagus, scarab, sphinx, temple, tomb, </a:t>
            </a:r>
          </a:p>
          <a:p>
            <a:endParaRPr lang="en-GB" sz="1200" dirty="0">
              <a:highlight>
                <a:srgbClr val="FFFF00"/>
              </a:highlight>
            </a:endParaRPr>
          </a:p>
        </p:txBody>
      </p:sp>
      <p:sp>
        <p:nvSpPr>
          <p:cNvPr id="652" name="TextBox 651">
            <a:extLst>
              <a:ext uri="{FF2B5EF4-FFF2-40B4-BE49-F238E27FC236}">
                <a16:creationId xmlns:a16="http://schemas.microsoft.com/office/drawing/2014/main" id="{8742FE2C-F3D7-41C0-880F-61F8751E0D13}"/>
              </a:ext>
            </a:extLst>
          </p:cNvPr>
          <p:cNvSpPr txBox="1"/>
          <p:nvPr/>
        </p:nvSpPr>
        <p:spPr>
          <a:xfrm>
            <a:off x="131440" y="3159544"/>
            <a:ext cx="4249636" cy="2244140"/>
          </a:xfrm>
          <a:prstGeom prst="rect">
            <a:avLst/>
          </a:prstGeom>
          <a:noFill/>
        </p:spPr>
        <p:txBody>
          <a:bodyPr wrap="square" rtlCol="0">
            <a:spAutoFit/>
          </a:bodyPr>
          <a:lstStyle/>
          <a:p>
            <a:endParaRPr lang="en-GB" sz="1600" b="1" dirty="0"/>
          </a:p>
          <a:p>
            <a:pPr marL="171450" indent="-171450">
              <a:lnSpc>
                <a:spcPct val="150000"/>
              </a:lnSpc>
              <a:buFont typeface="Arial" panose="020B0604020202020204" pitchFamily="34" charset="0"/>
              <a:buChar char="•"/>
            </a:pPr>
            <a:r>
              <a:rPr lang="en-US" sz="1400" dirty="0"/>
              <a:t>Civilizations  (trade and transport) </a:t>
            </a:r>
          </a:p>
          <a:p>
            <a:pPr marL="171450" indent="-171450">
              <a:lnSpc>
                <a:spcPct val="150000"/>
              </a:lnSpc>
              <a:buFont typeface="Arial" panose="020B0604020202020204" pitchFamily="34" charset="0"/>
              <a:buChar char="•"/>
            </a:pPr>
            <a:endParaRPr lang="en-US" sz="1400" dirty="0"/>
          </a:p>
          <a:p>
            <a:pPr marL="171450" indent="-171450">
              <a:lnSpc>
                <a:spcPct val="150000"/>
              </a:lnSpc>
              <a:buFont typeface="Arial" panose="020B0604020202020204" pitchFamily="34" charset="0"/>
              <a:buChar char="•"/>
            </a:pPr>
            <a:r>
              <a:rPr lang="en-US" sz="1400" dirty="0"/>
              <a:t>(Egyptian art)</a:t>
            </a:r>
          </a:p>
          <a:p>
            <a:pPr marL="171450" indent="-171450">
              <a:lnSpc>
                <a:spcPct val="150000"/>
              </a:lnSpc>
              <a:buFont typeface="Arial" panose="020B0604020202020204" pitchFamily="34" charset="0"/>
              <a:buChar char="•"/>
            </a:pPr>
            <a:r>
              <a:rPr lang="en-US" sz="1400" dirty="0"/>
              <a:t>(Society and location)</a:t>
            </a:r>
          </a:p>
          <a:p>
            <a:pPr marL="171450" indent="-171450">
              <a:lnSpc>
                <a:spcPct val="150000"/>
              </a:lnSpc>
              <a:buFont typeface="Arial" panose="020B0604020202020204" pitchFamily="34" charset="0"/>
              <a:buChar char="•"/>
            </a:pPr>
            <a:r>
              <a:rPr lang="en-US" sz="1400" dirty="0"/>
              <a:t>Building the pyramids</a:t>
            </a:r>
          </a:p>
          <a:p>
            <a:pPr marL="171450" indent="-171450">
              <a:lnSpc>
                <a:spcPct val="150000"/>
              </a:lnSpc>
              <a:buFont typeface="Arial" panose="020B0604020202020204" pitchFamily="34" charset="0"/>
              <a:buChar char="•"/>
            </a:pPr>
            <a:r>
              <a:rPr lang="en-US" sz="1400" dirty="0"/>
              <a:t>Mummification and Egyptian Gods</a:t>
            </a:r>
          </a:p>
        </p:txBody>
      </p:sp>
      <p:sp>
        <p:nvSpPr>
          <p:cNvPr id="680" name="Rectangle 679">
            <a:extLst>
              <a:ext uri="{FF2B5EF4-FFF2-40B4-BE49-F238E27FC236}">
                <a16:creationId xmlns:a16="http://schemas.microsoft.com/office/drawing/2014/main" id="{7E5837BC-ACF5-4CDB-AE53-E2BA7E8F716A}"/>
              </a:ext>
            </a:extLst>
          </p:cNvPr>
          <p:cNvSpPr/>
          <p:nvPr/>
        </p:nvSpPr>
        <p:spPr>
          <a:xfrm>
            <a:off x="4339283" y="5432306"/>
            <a:ext cx="6735195" cy="17994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Rectangle 686">
            <a:extLst>
              <a:ext uri="{FF2B5EF4-FFF2-40B4-BE49-F238E27FC236}">
                <a16:creationId xmlns:a16="http://schemas.microsoft.com/office/drawing/2014/main" id="{DA023BDD-6FC5-4F79-B7D6-8D80D886D980}"/>
              </a:ext>
            </a:extLst>
          </p:cNvPr>
          <p:cNvSpPr/>
          <p:nvPr/>
        </p:nvSpPr>
        <p:spPr>
          <a:xfrm>
            <a:off x="10516" y="5533972"/>
            <a:ext cx="4208572" cy="1697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52175822-6D34-4F1E-BE7A-8FD9644AC742}"/>
              </a:ext>
            </a:extLst>
          </p:cNvPr>
          <p:cNvGrpSpPr/>
          <p:nvPr/>
        </p:nvGrpSpPr>
        <p:grpSpPr>
          <a:xfrm>
            <a:off x="69761" y="3442937"/>
            <a:ext cx="272439" cy="324546"/>
            <a:chOff x="-2305016" y="2962070"/>
            <a:chExt cx="305227" cy="363605"/>
          </a:xfrm>
        </p:grpSpPr>
        <p:sp>
          <p:nvSpPr>
            <p:cNvPr id="147" name="Hexagon 146">
              <a:extLst>
                <a:ext uri="{FF2B5EF4-FFF2-40B4-BE49-F238E27FC236}">
                  <a16:creationId xmlns:a16="http://schemas.microsoft.com/office/drawing/2014/main" id="{4C47542B-6439-4BED-8184-C9547EA4E4E3}"/>
                </a:ext>
              </a:extLst>
            </p:cNvPr>
            <p:cNvSpPr/>
            <p:nvPr/>
          </p:nvSpPr>
          <p:spPr>
            <a:xfrm rot="5400000">
              <a:off x="-2328848" y="2989993"/>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8" name="Group 147">
              <a:extLst>
                <a:ext uri="{FF2B5EF4-FFF2-40B4-BE49-F238E27FC236}">
                  <a16:creationId xmlns:a16="http://schemas.microsoft.com/office/drawing/2014/main" id="{CC70F6FE-0FCC-4814-8A44-72479E4D9F66}"/>
                </a:ext>
              </a:extLst>
            </p:cNvPr>
            <p:cNvGrpSpPr/>
            <p:nvPr/>
          </p:nvGrpSpPr>
          <p:grpSpPr>
            <a:xfrm>
              <a:off x="-2303673" y="2962070"/>
              <a:ext cx="303884" cy="363605"/>
              <a:chOff x="9853353" y="1540722"/>
              <a:chExt cx="1227889" cy="1469202"/>
            </a:xfrm>
          </p:grpSpPr>
          <p:grpSp>
            <p:nvGrpSpPr>
              <p:cNvPr id="149" name="Group 148">
                <a:extLst>
                  <a:ext uri="{FF2B5EF4-FFF2-40B4-BE49-F238E27FC236}">
                    <a16:creationId xmlns:a16="http://schemas.microsoft.com/office/drawing/2014/main" id="{44BAC160-AA3B-402D-954A-2BAE716D42DC}"/>
                  </a:ext>
                </a:extLst>
              </p:cNvPr>
              <p:cNvGrpSpPr/>
              <p:nvPr/>
            </p:nvGrpSpPr>
            <p:grpSpPr>
              <a:xfrm>
                <a:off x="9862744" y="1540722"/>
                <a:ext cx="1203686" cy="1396276"/>
                <a:chOff x="85549" y="7561569"/>
                <a:chExt cx="1259416" cy="1460923"/>
              </a:xfrm>
            </p:grpSpPr>
            <p:sp>
              <p:nvSpPr>
                <p:cNvPr id="151" name="Hexagon 150">
                  <a:extLst>
                    <a:ext uri="{FF2B5EF4-FFF2-40B4-BE49-F238E27FC236}">
                      <a16:creationId xmlns:a16="http://schemas.microsoft.com/office/drawing/2014/main" id="{D9A21C0F-8203-403E-BD30-370B4798BB53}"/>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52" name="Freeform: Shape 180">
                  <a:extLst>
                    <a:ext uri="{FF2B5EF4-FFF2-40B4-BE49-F238E27FC236}">
                      <a16:creationId xmlns:a16="http://schemas.microsoft.com/office/drawing/2014/main" id="{B2862E4C-BDA3-4B77-81DA-1E0A8331B41F}"/>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53" name="TextBox 152">
                  <a:extLst>
                    <a:ext uri="{FF2B5EF4-FFF2-40B4-BE49-F238E27FC236}">
                      <a16:creationId xmlns:a16="http://schemas.microsoft.com/office/drawing/2014/main" id="{913C94C3-1206-465F-A9C7-E22D427C4677}"/>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0" name="Graphic 149" descr="Signpost with solid fill">
                <a:extLst>
                  <a:ext uri="{FF2B5EF4-FFF2-40B4-BE49-F238E27FC236}">
                    <a16:creationId xmlns:a16="http://schemas.microsoft.com/office/drawing/2014/main" id="{5F87294C-E98E-4420-865D-9152A03CD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3353" y="1782035"/>
                <a:ext cx="1227889" cy="1227889"/>
              </a:xfrm>
              <a:prstGeom prst="rect">
                <a:avLst/>
              </a:prstGeom>
            </p:spPr>
          </p:pic>
        </p:grpSp>
      </p:grpSp>
      <p:grpSp>
        <p:nvGrpSpPr>
          <p:cNvPr id="154" name="Group 153">
            <a:extLst>
              <a:ext uri="{FF2B5EF4-FFF2-40B4-BE49-F238E27FC236}">
                <a16:creationId xmlns:a16="http://schemas.microsoft.com/office/drawing/2014/main" id="{A614D10C-88F9-4610-96CF-D080DE1EFEF4}"/>
              </a:ext>
            </a:extLst>
          </p:cNvPr>
          <p:cNvGrpSpPr/>
          <p:nvPr/>
        </p:nvGrpSpPr>
        <p:grpSpPr>
          <a:xfrm>
            <a:off x="74077" y="4121266"/>
            <a:ext cx="271354" cy="313875"/>
            <a:chOff x="-1602707" y="2962070"/>
            <a:chExt cx="304012" cy="351650"/>
          </a:xfrm>
        </p:grpSpPr>
        <p:sp>
          <p:nvSpPr>
            <p:cNvPr id="155" name="Hexagon 154">
              <a:extLst>
                <a:ext uri="{FF2B5EF4-FFF2-40B4-BE49-F238E27FC236}">
                  <a16:creationId xmlns:a16="http://schemas.microsoft.com/office/drawing/2014/main" id="{7C0E901D-D7C5-4B70-A537-CE89987E7F0F}"/>
                </a:ext>
              </a:extLst>
            </p:cNvPr>
            <p:cNvSpPr/>
            <p:nvPr/>
          </p:nvSpPr>
          <p:spPr>
            <a:xfrm rot="5400000">
              <a:off x="-1620421"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56" name="Group 155">
              <a:extLst>
                <a:ext uri="{FF2B5EF4-FFF2-40B4-BE49-F238E27FC236}">
                  <a16:creationId xmlns:a16="http://schemas.microsoft.com/office/drawing/2014/main" id="{45C0309D-1A65-469F-9540-63A92D73E0D2}"/>
                </a:ext>
              </a:extLst>
            </p:cNvPr>
            <p:cNvGrpSpPr/>
            <p:nvPr/>
          </p:nvGrpSpPr>
          <p:grpSpPr>
            <a:xfrm>
              <a:off x="-1602707" y="2962070"/>
              <a:ext cx="297894" cy="345557"/>
              <a:chOff x="12685712" y="1540723"/>
              <a:chExt cx="1203686" cy="1396276"/>
            </a:xfrm>
          </p:grpSpPr>
          <p:grpSp>
            <p:nvGrpSpPr>
              <p:cNvPr id="158" name="Group 157">
                <a:extLst>
                  <a:ext uri="{FF2B5EF4-FFF2-40B4-BE49-F238E27FC236}">
                    <a16:creationId xmlns:a16="http://schemas.microsoft.com/office/drawing/2014/main" id="{F4C24B12-E558-4582-846A-46F17346E9CF}"/>
                  </a:ext>
                </a:extLst>
              </p:cNvPr>
              <p:cNvGrpSpPr/>
              <p:nvPr/>
            </p:nvGrpSpPr>
            <p:grpSpPr>
              <a:xfrm>
                <a:off x="12685712" y="1540723"/>
                <a:ext cx="1203686" cy="1396276"/>
                <a:chOff x="85549" y="7561569"/>
                <a:chExt cx="1259416" cy="1460923"/>
              </a:xfrm>
            </p:grpSpPr>
            <p:sp>
              <p:nvSpPr>
                <p:cNvPr id="160" name="Hexagon 159">
                  <a:extLst>
                    <a:ext uri="{FF2B5EF4-FFF2-40B4-BE49-F238E27FC236}">
                      <a16:creationId xmlns:a16="http://schemas.microsoft.com/office/drawing/2014/main" id="{510228A7-8884-4F4A-B80A-5F099E42AC8E}"/>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61" name="Freeform: Shape 180">
                  <a:extLst>
                    <a:ext uri="{FF2B5EF4-FFF2-40B4-BE49-F238E27FC236}">
                      <a16:creationId xmlns:a16="http://schemas.microsoft.com/office/drawing/2014/main" id="{C88253CC-4B16-4A9B-9C63-2D5AA5F7CA03}"/>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62" name="TextBox 161">
                  <a:extLst>
                    <a:ext uri="{FF2B5EF4-FFF2-40B4-BE49-F238E27FC236}">
                      <a16:creationId xmlns:a16="http://schemas.microsoft.com/office/drawing/2014/main" id="{1C55BA81-1916-4BDC-B237-75D63F61752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59" name="Picture 158" descr="Shape&#10;&#10;Description automatically generated with low confidence">
                <a:extLst>
                  <a:ext uri="{FF2B5EF4-FFF2-40B4-BE49-F238E27FC236}">
                    <a16:creationId xmlns:a16="http://schemas.microsoft.com/office/drawing/2014/main" id="{C8FB469E-F42C-40B7-9293-822F4FC5B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7647" y="1842610"/>
                <a:ext cx="940239" cy="940239"/>
              </a:xfrm>
              <a:prstGeom prst="rect">
                <a:avLst/>
              </a:prstGeom>
            </p:spPr>
          </p:pic>
        </p:grpSp>
      </p:grpSp>
      <p:grpSp>
        <p:nvGrpSpPr>
          <p:cNvPr id="163" name="Group 162">
            <a:extLst>
              <a:ext uri="{FF2B5EF4-FFF2-40B4-BE49-F238E27FC236}">
                <a16:creationId xmlns:a16="http://schemas.microsoft.com/office/drawing/2014/main" id="{E9E9E9EC-ECA4-4016-A17E-13526F87E2BE}"/>
              </a:ext>
            </a:extLst>
          </p:cNvPr>
          <p:cNvGrpSpPr/>
          <p:nvPr/>
        </p:nvGrpSpPr>
        <p:grpSpPr>
          <a:xfrm>
            <a:off x="67686" y="4422459"/>
            <a:ext cx="270041" cy="311512"/>
            <a:chOff x="-1249302" y="2960082"/>
            <a:chExt cx="302540" cy="349002"/>
          </a:xfrm>
        </p:grpSpPr>
        <p:sp>
          <p:nvSpPr>
            <p:cNvPr id="164" name="Hexagon 163">
              <a:extLst>
                <a:ext uri="{FF2B5EF4-FFF2-40B4-BE49-F238E27FC236}">
                  <a16:creationId xmlns:a16="http://schemas.microsoft.com/office/drawing/2014/main" id="{EC5C7EFB-924A-429D-B50F-BAC88DE5E61F}"/>
                </a:ext>
              </a:extLst>
            </p:cNvPr>
            <p:cNvSpPr/>
            <p:nvPr/>
          </p:nvSpPr>
          <p:spPr>
            <a:xfrm rot="5400000">
              <a:off x="-1268488"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65" name="Group 164">
              <a:extLst>
                <a:ext uri="{FF2B5EF4-FFF2-40B4-BE49-F238E27FC236}">
                  <a16:creationId xmlns:a16="http://schemas.microsoft.com/office/drawing/2014/main" id="{45BE03B1-5581-44DE-98F8-8F165C4E89C5}"/>
                </a:ext>
              </a:extLst>
            </p:cNvPr>
            <p:cNvGrpSpPr/>
            <p:nvPr/>
          </p:nvGrpSpPr>
          <p:grpSpPr>
            <a:xfrm>
              <a:off x="-1249302" y="2963527"/>
              <a:ext cx="297894" cy="345557"/>
              <a:chOff x="14113696" y="1546608"/>
              <a:chExt cx="1203686" cy="1396276"/>
            </a:xfrm>
          </p:grpSpPr>
          <p:grpSp>
            <p:nvGrpSpPr>
              <p:cNvPr id="166" name="Group 165">
                <a:extLst>
                  <a:ext uri="{FF2B5EF4-FFF2-40B4-BE49-F238E27FC236}">
                    <a16:creationId xmlns:a16="http://schemas.microsoft.com/office/drawing/2014/main" id="{D62A4073-49E5-4FD2-9EF7-F7AB37447BB4}"/>
                  </a:ext>
                </a:extLst>
              </p:cNvPr>
              <p:cNvGrpSpPr/>
              <p:nvPr/>
            </p:nvGrpSpPr>
            <p:grpSpPr>
              <a:xfrm>
                <a:off x="14113696" y="1546608"/>
                <a:ext cx="1203686" cy="1396276"/>
                <a:chOff x="85549" y="7561569"/>
                <a:chExt cx="1259416" cy="1460923"/>
              </a:xfrm>
            </p:grpSpPr>
            <p:sp>
              <p:nvSpPr>
                <p:cNvPr id="170" name="Hexagon 169">
                  <a:extLst>
                    <a:ext uri="{FF2B5EF4-FFF2-40B4-BE49-F238E27FC236}">
                      <a16:creationId xmlns:a16="http://schemas.microsoft.com/office/drawing/2014/main" id="{5A095E2E-E9DC-49E8-9FD2-A401D3D16261}"/>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1" name="Freeform: Shape 180">
                  <a:extLst>
                    <a:ext uri="{FF2B5EF4-FFF2-40B4-BE49-F238E27FC236}">
                      <a16:creationId xmlns:a16="http://schemas.microsoft.com/office/drawing/2014/main" id="{9CE26B3F-6958-49E8-AE3F-9A324B175786}"/>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72" name="TextBox 171">
                  <a:extLst>
                    <a:ext uri="{FF2B5EF4-FFF2-40B4-BE49-F238E27FC236}">
                      <a16:creationId xmlns:a16="http://schemas.microsoft.com/office/drawing/2014/main" id="{90E00415-3C7C-4C1B-A40D-6D669068121D}"/>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grpSp>
            <p:nvGrpSpPr>
              <p:cNvPr id="167" name="Group 166">
                <a:extLst>
                  <a:ext uri="{FF2B5EF4-FFF2-40B4-BE49-F238E27FC236}">
                    <a16:creationId xmlns:a16="http://schemas.microsoft.com/office/drawing/2014/main" id="{5C998362-91D9-4B14-9336-C78C899909A7}"/>
                  </a:ext>
                </a:extLst>
              </p:cNvPr>
              <p:cNvGrpSpPr/>
              <p:nvPr/>
            </p:nvGrpSpPr>
            <p:grpSpPr>
              <a:xfrm>
                <a:off x="14209464" y="1752670"/>
                <a:ext cx="984997" cy="844287"/>
                <a:chOff x="6169559" y="1634461"/>
                <a:chExt cx="799661" cy="685427"/>
              </a:xfrm>
            </p:grpSpPr>
            <p:sp>
              <p:nvSpPr>
                <p:cNvPr id="168" name="Freeform: Shape 167">
                  <a:extLst>
                    <a:ext uri="{FF2B5EF4-FFF2-40B4-BE49-F238E27FC236}">
                      <a16:creationId xmlns:a16="http://schemas.microsoft.com/office/drawing/2014/main" id="{93A7E42F-2A0F-46F8-A5CE-2995F7F01ECE}"/>
                    </a:ext>
                  </a:extLst>
                </p:cNvPr>
                <p:cNvSpPr/>
                <p:nvPr/>
              </p:nvSpPr>
              <p:spPr>
                <a:xfrm>
                  <a:off x="6169559" y="1634461"/>
                  <a:ext cx="799661" cy="416966"/>
                </a:xfrm>
                <a:custGeom>
                  <a:avLst/>
                  <a:gdLst>
                    <a:gd name="connsiteX0" fmla="*/ 399831 w 799661"/>
                    <a:gd name="connsiteY0" fmla="*/ 0 h 416966"/>
                    <a:gd name="connsiteX1" fmla="*/ 399831 w 799661"/>
                    <a:gd name="connsiteY1" fmla="*/ 0 h 416966"/>
                    <a:gd name="connsiteX2" fmla="*/ 0 w 799661"/>
                    <a:gd name="connsiteY2" fmla="*/ 380790 h 416966"/>
                    <a:gd name="connsiteX3" fmla="*/ 42834 w 799661"/>
                    <a:gd name="connsiteY3" fmla="*/ 416966 h 416966"/>
                    <a:gd name="connsiteX4" fmla="*/ 399831 w 799661"/>
                    <a:gd name="connsiteY4" fmla="*/ 78067 h 416966"/>
                    <a:gd name="connsiteX5" fmla="*/ 399831 w 799661"/>
                    <a:gd name="connsiteY5" fmla="*/ 78067 h 416966"/>
                    <a:gd name="connsiteX6" fmla="*/ 756818 w 799661"/>
                    <a:gd name="connsiteY6" fmla="*/ 416966 h 416966"/>
                    <a:gd name="connsiteX7" fmla="*/ 799662 w 799661"/>
                    <a:gd name="connsiteY7" fmla="*/ 380790 h 416966"/>
                    <a:gd name="connsiteX8" fmla="*/ 399831 w 799661"/>
                    <a:gd name="connsiteY8" fmla="*/ 0 h 416966"/>
                    <a:gd name="connsiteX9" fmla="*/ 399831 w 799661"/>
                    <a:gd name="connsiteY9" fmla="*/ 0 h 4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661" h="416966">
                      <a:moveTo>
                        <a:pt x="399831" y="0"/>
                      </a:moveTo>
                      <a:lnTo>
                        <a:pt x="399831" y="0"/>
                      </a:lnTo>
                      <a:lnTo>
                        <a:pt x="0" y="380790"/>
                      </a:lnTo>
                      <a:lnTo>
                        <a:pt x="42834" y="416966"/>
                      </a:lnTo>
                      <a:lnTo>
                        <a:pt x="399831" y="78067"/>
                      </a:lnTo>
                      <a:lnTo>
                        <a:pt x="399831" y="78067"/>
                      </a:lnTo>
                      <a:lnTo>
                        <a:pt x="756818" y="416966"/>
                      </a:lnTo>
                      <a:lnTo>
                        <a:pt x="799662" y="380790"/>
                      </a:lnTo>
                      <a:lnTo>
                        <a:pt x="399831" y="0"/>
                      </a:lnTo>
                      <a:lnTo>
                        <a:pt x="399831" y="0"/>
                      </a:lnTo>
                      <a:close/>
                    </a:path>
                  </a:pathLst>
                </a:custGeom>
                <a:solidFill>
                  <a:srgbClr val="000000"/>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470D66A-0F74-4E1E-AA41-7812BFD829CA}"/>
                    </a:ext>
                  </a:extLst>
                </p:cNvPr>
                <p:cNvSpPr/>
                <p:nvPr/>
              </p:nvSpPr>
              <p:spPr>
                <a:xfrm>
                  <a:off x="6283792" y="1765838"/>
                  <a:ext cx="571185" cy="554050"/>
                </a:xfrm>
                <a:custGeom>
                  <a:avLst/>
                  <a:gdLst>
                    <a:gd name="connsiteX0" fmla="*/ 0 w 571185"/>
                    <a:gd name="connsiteY0" fmla="*/ 271310 h 554050"/>
                    <a:gd name="connsiteX1" fmla="*/ 0 w 571185"/>
                    <a:gd name="connsiteY1" fmla="*/ 554050 h 554050"/>
                    <a:gd name="connsiteX2" fmla="*/ 228476 w 571185"/>
                    <a:gd name="connsiteY2" fmla="*/ 554050 h 554050"/>
                    <a:gd name="connsiteX3" fmla="*/ 228476 w 571185"/>
                    <a:gd name="connsiteY3" fmla="*/ 316059 h 554050"/>
                    <a:gd name="connsiteX4" fmla="*/ 342710 w 571185"/>
                    <a:gd name="connsiteY4" fmla="*/ 316059 h 554050"/>
                    <a:gd name="connsiteX5" fmla="*/ 342710 w 571185"/>
                    <a:gd name="connsiteY5" fmla="*/ 554050 h 554050"/>
                    <a:gd name="connsiteX6" fmla="*/ 571186 w 571185"/>
                    <a:gd name="connsiteY6" fmla="*/ 554050 h 554050"/>
                    <a:gd name="connsiteX7" fmla="*/ 571186 w 571185"/>
                    <a:gd name="connsiteY7" fmla="*/ 271310 h 554050"/>
                    <a:gd name="connsiteX8" fmla="*/ 285598 w 571185"/>
                    <a:gd name="connsiteY8" fmla="*/ 0 h 554050"/>
                    <a:gd name="connsiteX9" fmla="*/ 0 w 571185"/>
                    <a:gd name="connsiteY9" fmla="*/ 271310 h 554050"/>
                    <a:gd name="connsiteX10" fmla="*/ 0 w 571185"/>
                    <a:gd name="connsiteY10" fmla="*/ 271310 h 554050"/>
                    <a:gd name="connsiteX11" fmla="*/ 0 w 571185"/>
                    <a:gd name="connsiteY11" fmla="*/ 271310 h 5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85" h="554050">
                      <a:moveTo>
                        <a:pt x="0" y="271310"/>
                      </a:moveTo>
                      <a:lnTo>
                        <a:pt x="0" y="554050"/>
                      </a:lnTo>
                      <a:lnTo>
                        <a:pt x="228476" y="554050"/>
                      </a:lnTo>
                      <a:lnTo>
                        <a:pt x="228476" y="316059"/>
                      </a:lnTo>
                      <a:lnTo>
                        <a:pt x="342710" y="316059"/>
                      </a:lnTo>
                      <a:lnTo>
                        <a:pt x="342710" y="554050"/>
                      </a:lnTo>
                      <a:lnTo>
                        <a:pt x="571186" y="554050"/>
                      </a:lnTo>
                      <a:lnTo>
                        <a:pt x="571186" y="271310"/>
                      </a:lnTo>
                      <a:lnTo>
                        <a:pt x="285598" y="0"/>
                      </a:lnTo>
                      <a:lnTo>
                        <a:pt x="0" y="271310"/>
                      </a:lnTo>
                      <a:lnTo>
                        <a:pt x="0" y="271310"/>
                      </a:lnTo>
                      <a:lnTo>
                        <a:pt x="0" y="271310"/>
                      </a:lnTo>
                      <a:close/>
                    </a:path>
                  </a:pathLst>
                </a:custGeom>
                <a:solidFill>
                  <a:srgbClr val="000000"/>
                </a:solidFill>
                <a:ln w="9525" cap="flat">
                  <a:noFill/>
                  <a:prstDash val="solid"/>
                  <a:miter/>
                </a:ln>
              </p:spPr>
              <p:txBody>
                <a:bodyPr rtlCol="0" anchor="ctr"/>
                <a:lstStyle/>
                <a:p>
                  <a:endParaRPr lang="en-GB"/>
                </a:p>
              </p:txBody>
            </p:sp>
          </p:grpSp>
        </p:grpSp>
      </p:grpSp>
      <p:grpSp>
        <p:nvGrpSpPr>
          <p:cNvPr id="173" name="Group 172">
            <a:extLst>
              <a:ext uri="{FF2B5EF4-FFF2-40B4-BE49-F238E27FC236}">
                <a16:creationId xmlns:a16="http://schemas.microsoft.com/office/drawing/2014/main" id="{6A2A3310-B906-4608-9A6A-7752F6AF49D1}"/>
              </a:ext>
            </a:extLst>
          </p:cNvPr>
          <p:cNvGrpSpPr/>
          <p:nvPr/>
        </p:nvGrpSpPr>
        <p:grpSpPr>
          <a:xfrm>
            <a:off x="71893" y="4759766"/>
            <a:ext cx="266584" cy="310211"/>
            <a:chOff x="-898182" y="2960082"/>
            <a:chExt cx="298667" cy="347545"/>
          </a:xfrm>
        </p:grpSpPr>
        <p:sp>
          <p:nvSpPr>
            <p:cNvPr id="174" name="Hexagon 173">
              <a:extLst>
                <a:ext uri="{FF2B5EF4-FFF2-40B4-BE49-F238E27FC236}">
                  <a16:creationId xmlns:a16="http://schemas.microsoft.com/office/drawing/2014/main" id="{B9E9DF3F-D065-4AA4-A82F-BF0AE8DEBE4F}"/>
                </a:ext>
              </a:extLst>
            </p:cNvPr>
            <p:cNvSpPr/>
            <p:nvPr/>
          </p:nvSpPr>
          <p:spPr>
            <a:xfrm rot="5400000">
              <a:off x="-922014" y="2983914"/>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75" name="Group 174">
              <a:extLst>
                <a:ext uri="{FF2B5EF4-FFF2-40B4-BE49-F238E27FC236}">
                  <a16:creationId xmlns:a16="http://schemas.microsoft.com/office/drawing/2014/main" id="{7D5A6DEF-1FAF-4780-A88C-706FEAC546E7}"/>
                </a:ext>
              </a:extLst>
            </p:cNvPr>
            <p:cNvGrpSpPr/>
            <p:nvPr/>
          </p:nvGrpSpPr>
          <p:grpSpPr>
            <a:xfrm>
              <a:off x="-897409" y="2962070"/>
              <a:ext cx="297894" cy="345557"/>
              <a:chOff x="15535574" y="1540722"/>
              <a:chExt cx="1203686" cy="1396276"/>
            </a:xfrm>
          </p:grpSpPr>
          <p:grpSp>
            <p:nvGrpSpPr>
              <p:cNvPr id="176" name="Group 175">
                <a:extLst>
                  <a:ext uri="{FF2B5EF4-FFF2-40B4-BE49-F238E27FC236}">
                    <a16:creationId xmlns:a16="http://schemas.microsoft.com/office/drawing/2014/main" id="{B330F798-454C-44E2-B109-4A48CD2F7F55}"/>
                  </a:ext>
                </a:extLst>
              </p:cNvPr>
              <p:cNvGrpSpPr/>
              <p:nvPr/>
            </p:nvGrpSpPr>
            <p:grpSpPr>
              <a:xfrm>
                <a:off x="15535574" y="1540722"/>
                <a:ext cx="1203686" cy="1396276"/>
                <a:chOff x="85549" y="7561569"/>
                <a:chExt cx="1259416" cy="1460923"/>
              </a:xfrm>
            </p:grpSpPr>
            <p:sp>
              <p:nvSpPr>
                <p:cNvPr id="178" name="Hexagon 177">
                  <a:extLst>
                    <a:ext uri="{FF2B5EF4-FFF2-40B4-BE49-F238E27FC236}">
                      <a16:creationId xmlns:a16="http://schemas.microsoft.com/office/drawing/2014/main" id="{3CB14940-C059-45BD-A29B-1A156BBB1DFC}"/>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79" name="Freeform: Shape 180">
                  <a:extLst>
                    <a:ext uri="{FF2B5EF4-FFF2-40B4-BE49-F238E27FC236}">
                      <a16:creationId xmlns:a16="http://schemas.microsoft.com/office/drawing/2014/main" id="{62997E08-5248-441E-A432-6F8FEA94C10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0" name="TextBox 179">
                  <a:extLst>
                    <a:ext uri="{FF2B5EF4-FFF2-40B4-BE49-F238E27FC236}">
                      <a16:creationId xmlns:a16="http://schemas.microsoft.com/office/drawing/2014/main" id="{CA6692A2-5849-4F1F-B457-EC84CD8980E9}"/>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77" name="Picture 176" descr="Shape&#10;&#10;Description automatically generated with low confidence">
                <a:extLst>
                  <a:ext uri="{FF2B5EF4-FFF2-40B4-BE49-F238E27FC236}">
                    <a16:creationId xmlns:a16="http://schemas.microsoft.com/office/drawing/2014/main" id="{1EB527DA-7A1B-443D-A55F-4ECD098202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39" r="14922"/>
              <a:stretch/>
            </p:blipFill>
            <p:spPr>
              <a:xfrm>
                <a:off x="15795605" y="1756419"/>
                <a:ext cx="679239" cy="979595"/>
              </a:xfrm>
              <a:prstGeom prst="rect">
                <a:avLst/>
              </a:prstGeom>
            </p:spPr>
          </p:pic>
        </p:grpSp>
      </p:grpSp>
      <p:grpSp>
        <p:nvGrpSpPr>
          <p:cNvPr id="189" name="Group 188">
            <a:extLst>
              <a:ext uri="{FF2B5EF4-FFF2-40B4-BE49-F238E27FC236}">
                <a16:creationId xmlns:a16="http://schemas.microsoft.com/office/drawing/2014/main" id="{E953A6E6-C535-49B5-BFA7-FC88A5C82B5B}"/>
              </a:ext>
            </a:extLst>
          </p:cNvPr>
          <p:cNvGrpSpPr/>
          <p:nvPr/>
        </p:nvGrpSpPr>
        <p:grpSpPr>
          <a:xfrm>
            <a:off x="69578" y="5088933"/>
            <a:ext cx="269309" cy="309282"/>
            <a:chOff x="-552333" y="2966168"/>
            <a:chExt cx="301720" cy="346504"/>
          </a:xfrm>
        </p:grpSpPr>
        <p:sp>
          <p:nvSpPr>
            <p:cNvPr id="194" name="Hexagon 193">
              <a:extLst>
                <a:ext uri="{FF2B5EF4-FFF2-40B4-BE49-F238E27FC236}">
                  <a16:creationId xmlns:a16="http://schemas.microsoft.com/office/drawing/2014/main" id="{91AF75D4-FEA9-4740-A4D2-B44915A36C2C}"/>
                </a:ext>
              </a:extLst>
            </p:cNvPr>
            <p:cNvSpPr/>
            <p:nvPr/>
          </p:nvSpPr>
          <p:spPr>
            <a:xfrm rot="5400000">
              <a:off x="-576165" y="2990947"/>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5" name="Group 194">
              <a:extLst>
                <a:ext uri="{FF2B5EF4-FFF2-40B4-BE49-F238E27FC236}">
                  <a16:creationId xmlns:a16="http://schemas.microsoft.com/office/drawing/2014/main" id="{B84A54C5-F7E7-4DED-9D76-7EFB054E26A9}"/>
                </a:ext>
              </a:extLst>
            </p:cNvPr>
            <p:cNvGrpSpPr/>
            <p:nvPr/>
          </p:nvGrpSpPr>
          <p:grpSpPr>
            <a:xfrm>
              <a:off x="-548507" y="2966168"/>
              <a:ext cx="297894" cy="345557"/>
              <a:chOff x="16933333" y="1552531"/>
              <a:chExt cx="1203686" cy="1396276"/>
            </a:xfrm>
          </p:grpSpPr>
          <p:grpSp>
            <p:nvGrpSpPr>
              <p:cNvPr id="196" name="Group 195">
                <a:extLst>
                  <a:ext uri="{FF2B5EF4-FFF2-40B4-BE49-F238E27FC236}">
                    <a16:creationId xmlns:a16="http://schemas.microsoft.com/office/drawing/2014/main" id="{AD1E17AD-80B8-4B67-B57B-17E2F02EC67F}"/>
                  </a:ext>
                </a:extLst>
              </p:cNvPr>
              <p:cNvGrpSpPr/>
              <p:nvPr/>
            </p:nvGrpSpPr>
            <p:grpSpPr>
              <a:xfrm>
                <a:off x="16933333" y="1552531"/>
                <a:ext cx="1203686" cy="1396276"/>
                <a:chOff x="85549" y="7561569"/>
                <a:chExt cx="1259416" cy="1460923"/>
              </a:xfrm>
            </p:grpSpPr>
            <p:sp>
              <p:nvSpPr>
                <p:cNvPr id="198" name="Hexagon 197">
                  <a:extLst>
                    <a:ext uri="{FF2B5EF4-FFF2-40B4-BE49-F238E27FC236}">
                      <a16:creationId xmlns:a16="http://schemas.microsoft.com/office/drawing/2014/main" id="{E28A2AFD-D0AB-413E-B076-E4A80DD40429}"/>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99" name="Freeform: Shape 180">
                  <a:extLst>
                    <a:ext uri="{FF2B5EF4-FFF2-40B4-BE49-F238E27FC236}">
                      <a16:creationId xmlns:a16="http://schemas.microsoft.com/office/drawing/2014/main" id="{4E8584D8-733F-4EC3-940E-D06902628962}"/>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200" name="TextBox 199">
                  <a:extLst>
                    <a:ext uri="{FF2B5EF4-FFF2-40B4-BE49-F238E27FC236}">
                      <a16:creationId xmlns:a16="http://schemas.microsoft.com/office/drawing/2014/main" id="{4A490954-1A7B-4840-8FD1-8DE414D69F0C}"/>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97" name="Picture 196" descr="Shape&#10;&#10;Description automatically generated with low confidence">
                <a:extLst>
                  <a:ext uri="{FF2B5EF4-FFF2-40B4-BE49-F238E27FC236}">
                    <a16:creationId xmlns:a16="http://schemas.microsoft.com/office/drawing/2014/main" id="{83706977-F7E8-40EB-8CB5-8A2E0E3DA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037706" y="1723883"/>
                <a:ext cx="1008241" cy="1008241"/>
              </a:xfrm>
              <a:prstGeom prst="rect">
                <a:avLst/>
              </a:prstGeom>
            </p:spPr>
          </p:pic>
        </p:grpSp>
      </p:grpSp>
      <p:sp>
        <p:nvSpPr>
          <p:cNvPr id="208" name="Hexagon 207">
            <a:extLst>
              <a:ext uri="{FF2B5EF4-FFF2-40B4-BE49-F238E27FC236}">
                <a16:creationId xmlns:a16="http://schemas.microsoft.com/office/drawing/2014/main" id="{6D77DC18-E8A6-4BF8-A7ED-BE854AB71E04}"/>
              </a:ext>
            </a:extLst>
          </p:cNvPr>
          <p:cNvSpPr/>
          <p:nvPr/>
        </p:nvSpPr>
        <p:spPr>
          <a:xfrm rot="5400000">
            <a:off x="9164420" y="4129789"/>
            <a:ext cx="3816954" cy="32904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2" name="Picture 21">
            <a:extLst>
              <a:ext uri="{FF2B5EF4-FFF2-40B4-BE49-F238E27FC236}">
                <a16:creationId xmlns:a16="http://schemas.microsoft.com/office/drawing/2014/main" id="{301410D3-133E-4A2D-9B03-F3DB9127F27E}"/>
              </a:ext>
            </a:extLst>
          </p:cNvPr>
          <p:cNvPicPr>
            <a:picLocks noChangeAspect="1"/>
          </p:cNvPicPr>
          <p:nvPr/>
        </p:nvPicPr>
        <p:blipFill rotWithShape="1">
          <a:blip r:embed="rId8">
            <a:clrChange>
              <a:clrFrom>
                <a:srgbClr val="FFFFFF"/>
              </a:clrFrom>
              <a:clrTo>
                <a:srgbClr val="FFFFFF">
                  <a:alpha val="0"/>
                </a:srgbClr>
              </a:clrTo>
            </a:clrChange>
          </a:blip>
          <a:srcRect l="40050" t="3549" r="14956" b="3363"/>
          <a:stretch/>
        </p:blipFill>
        <p:spPr>
          <a:xfrm>
            <a:off x="9378888" y="3768303"/>
            <a:ext cx="3446888" cy="4011370"/>
          </a:xfrm>
          <a:prstGeom prst="rect">
            <a:avLst/>
          </a:prstGeom>
        </p:spPr>
      </p:pic>
      <p:sp>
        <p:nvSpPr>
          <p:cNvPr id="212" name="Rectangle 211">
            <a:extLst>
              <a:ext uri="{FF2B5EF4-FFF2-40B4-BE49-F238E27FC236}">
                <a16:creationId xmlns:a16="http://schemas.microsoft.com/office/drawing/2014/main" id="{3ACAE7F8-71D8-42A0-9F37-6D73CB7B9913}"/>
              </a:ext>
            </a:extLst>
          </p:cNvPr>
          <p:cNvSpPr/>
          <p:nvPr/>
        </p:nvSpPr>
        <p:spPr>
          <a:xfrm>
            <a:off x="4343478" y="1355125"/>
            <a:ext cx="8427838" cy="918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C8CCDBA3-EE53-44C6-A44E-6846C36E67F8}"/>
              </a:ext>
            </a:extLst>
          </p:cNvPr>
          <p:cNvSpPr txBox="1"/>
          <p:nvPr/>
        </p:nvSpPr>
        <p:spPr>
          <a:xfrm>
            <a:off x="4381076" y="1609956"/>
            <a:ext cx="8245700" cy="646331"/>
          </a:xfrm>
          <a:prstGeom prst="rect">
            <a:avLst/>
          </a:prstGeom>
          <a:noFill/>
        </p:spPr>
        <p:txBody>
          <a:bodyPr wrap="square" rtlCol="0">
            <a:spAutoFit/>
          </a:bodyPr>
          <a:lstStyle/>
          <a:p>
            <a:r>
              <a:rPr lang="en-US" sz="1200" dirty="0"/>
              <a:t>Pupils know History is the study of the past and they will have explored the Victorian Age (including the Crimean War) and the evolution of transport through a study of Balloon Corner in the local area and Neil Armstrong’s journey to space. They know of BC and AD. This year they have looked at how life changed from Stone Age to Iron Age and been introduced to prehistory.</a:t>
            </a:r>
          </a:p>
        </p:txBody>
      </p:sp>
      <p:grpSp>
        <p:nvGrpSpPr>
          <p:cNvPr id="181" name="Group 180">
            <a:extLst>
              <a:ext uri="{FF2B5EF4-FFF2-40B4-BE49-F238E27FC236}">
                <a16:creationId xmlns:a16="http://schemas.microsoft.com/office/drawing/2014/main" id="{C7F98FEB-A77B-469D-A2D4-BB645B5E6E34}"/>
              </a:ext>
            </a:extLst>
          </p:cNvPr>
          <p:cNvGrpSpPr/>
          <p:nvPr/>
        </p:nvGrpSpPr>
        <p:grpSpPr>
          <a:xfrm>
            <a:off x="52564" y="3765202"/>
            <a:ext cx="302392" cy="348995"/>
            <a:chOff x="-1955854" y="2964725"/>
            <a:chExt cx="302392" cy="348995"/>
          </a:xfrm>
        </p:grpSpPr>
        <p:sp>
          <p:nvSpPr>
            <p:cNvPr id="182" name="Hexagon 181">
              <a:extLst>
                <a:ext uri="{FF2B5EF4-FFF2-40B4-BE49-F238E27FC236}">
                  <a16:creationId xmlns:a16="http://schemas.microsoft.com/office/drawing/2014/main" id="{23216AC8-ACD4-4B5E-8366-CE6198E9442C}"/>
                </a:ext>
              </a:extLst>
            </p:cNvPr>
            <p:cNvSpPr/>
            <p:nvPr/>
          </p:nvSpPr>
          <p:spPr>
            <a:xfrm rot="5400000">
              <a:off x="-1979686" y="2991995"/>
              <a:ext cx="345557" cy="29789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83" name="Group 182">
              <a:extLst>
                <a:ext uri="{FF2B5EF4-FFF2-40B4-BE49-F238E27FC236}">
                  <a16:creationId xmlns:a16="http://schemas.microsoft.com/office/drawing/2014/main" id="{E6873E6E-9266-4C3A-87A8-EBB6D3817740}"/>
                </a:ext>
              </a:extLst>
            </p:cNvPr>
            <p:cNvGrpSpPr/>
            <p:nvPr/>
          </p:nvGrpSpPr>
          <p:grpSpPr>
            <a:xfrm>
              <a:off x="-1951356" y="2964725"/>
              <a:ext cx="297894" cy="345557"/>
              <a:chOff x="11276939" y="1551451"/>
              <a:chExt cx="1203686" cy="1396276"/>
            </a:xfrm>
          </p:grpSpPr>
          <p:grpSp>
            <p:nvGrpSpPr>
              <p:cNvPr id="184" name="Group 183">
                <a:extLst>
                  <a:ext uri="{FF2B5EF4-FFF2-40B4-BE49-F238E27FC236}">
                    <a16:creationId xmlns:a16="http://schemas.microsoft.com/office/drawing/2014/main" id="{918D4AC1-57E2-41D4-B9C0-2D4A6F8BE2DF}"/>
                  </a:ext>
                </a:extLst>
              </p:cNvPr>
              <p:cNvGrpSpPr/>
              <p:nvPr/>
            </p:nvGrpSpPr>
            <p:grpSpPr>
              <a:xfrm>
                <a:off x="11276939" y="1551451"/>
                <a:ext cx="1203686" cy="1396276"/>
                <a:chOff x="85549" y="7561569"/>
                <a:chExt cx="1259416" cy="1460923"/>
              </a:xfrm>
            </p:grpSpPr>
            <p:sp>
              <p:nvSpPr>
                <p:cNvPr id="186" name="Hexagon 185">
                  <a:extLst>
                    <a:ext uri="{FF2B5EF4-FFF2-40B4-BE49-F238E27FC236}">
                      <a16:creationId xmlns:a16="http://schemas.microsoft.com/office/drawing/2014/main" id="{B4AEBA76-365B-4167-88AB-6719892F3D8D}"/>
                    </a:ext>
                  </a:extLst>
                </p:cNvPr>
                <p:cNvSpPr/>
                <p:nvPr/>
              </p:nvSpPr>
              <p:spPr>
                <a:xfrm rot="5400000">
                  <a:off x="11220" y="7676264"/>
                  <a:ext cx="1412221" cy="12174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GB"/>
                </a:p>
              </p:txBody>
            </p:sp>
            <p:sp>
              <p:nvSpPr>
                <p:cNvPr id="187" name="Freeform: Shape 180">
                  <a:extLst>
                    <a:ext uri="{FF2B5EF4-FFF2-40B4-BE49-F238E27FC236}">
                      <a16:creationId xmlns:a16="http://schemas.microsoft.com/office/drawing/2014/main" id="{E0B2F3E3-26A3-44FD-951A-28C3D6B38788}"/>
                    </a:ext>
                  </a:extLst>
                </p:cNvPr>
                <p:cNvSpPr/>
                <p:nvPr/>
              </p:nvSpPr>
              <p:spPr>
                <a:xfrm rot="16200000">
                  <a:off x="-15205" y="7662323"/>
                  <a:ext cx="1460923" cy="1259416"/>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GB"/>
                </a:p>
              </p:txBody>
            </p:sp>
            <p:sp>
              <p:nvSpPr>
                <p:cNvPr id="188" name="TextBox 187">
                  <a:extLst>
                    <a:ext uri="{FF2B5EF4-FFF2-40B4-BE49-F238E27FC236}">
                      <a16:creationId xmlns:a16="http://schemas.microsoft.com/office/drawing/2014/main" id="{DDF4FF42-CF4C-4FDF-9719-B6CA11CB2276}"/>
                    </a:ext>
                  </a:extLst>
                </p:cNvPr>
                <p:cNvSpPr txBox="1"/>
                <p:nvPr/>
              </p:nvSpPr>
              <p:spPr>
                <a:xfrm>
                  <a:off x="217230" y="7753210"/>
                  <a:ext cx="983772" cy="1107996"/>
                </a:xfrm>
                <a:prstGeom prst="rect">
                  <a:avLst/>
                </a:prstGeom>
                <a:noFill/>
              </p:spPr>
              <p:txBody>
                <a:bodyPr wrap="square" rtlCol="0">
                  <a:spAutoFit/>
                </a:bodyPr>
                <a:lstStyle/>
                <a:p>
                  <a:pPr algn="ctr"/>
                  <a:endParaRPr lang="en-GB" sz="6600" b="1"/>
                </a:p>
              </p:txBody>
            </p:sp>
          </p:grpSp>
          <p:pic>
            <p:nvPicPr>
              <p:cNvPr id="185" name="Graphic 184" descr="Fencing with solid fill">
                <a:extLst>
                  <a:ext uri="{FF2B5EF4-FFF2-40B4-BE49-F238E27FC236}">
                    <a16:creationId xmlns:a16="http://schemas.microsoft.com/office/drawing/2014/main" id="{682CAEFB-8F05-4B7F-BEEF-61C00E48920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66341" y="1721012"/>
                <a:ext cx="1046369" cy="1046369"/>
              </a:xfrm>
              <a:prstGeom prst="rect">
                <a:avLst/>
              </a:prstGeom>
            </p:spPr>
          </p:pic>
        </p:grpSp>
      </p:grpSp>
      <p:sp>
        <p:nvSpPr>
          <p:cNvPr id="202" name="TextBox 201">
            <a:extLst>
              <a:ext uri="{FF2B5EF4-FFF2-40B4-BE49-F238E27FC236}">
                <a16:creationId xmlns:a16="http://schemas.microsoft.com/office/drawing/2014/main" id="{3B30FD17-31E8-4906-BAA8-5E1DA530B4AD}"/>
              </a:ext>
            </a:extLst>
          </p:cNvPr>
          <p:cNvSpPr txBox="1"/>
          <p:nvPr/>
        </p:nvSpPr>
        <p:spPr>
          <a:xfrm>
            <a:off x="0" y="7248302"/>
            <a:ext cx="6475862" cy="338554"/>
          </a:xfrm>
          <a:prstGeom prst="rect">
            <a:avLst/>
          </a:prstGeom>
          <a:noFill/>
        </p:spPr>
        <p:txBody>
          <a:bodyPr wrap="square">
            <a:spAutoFit/>
          </a:bodyPr>
          <a:lstStyle/>
          <a:p>
            <a:r>
              <a:rPr lang="en-GB" sz="1600" b="1"/>
              <a:t>Topic Timeline:</a:t>
            </a:r>
          </a:p>
        </p:txBody>
      </p:sp>
      <p:sp>
        <p:nvSpPr>
          <p:cNvPr id="204" name="TextBox 203">
            <a:extLst>
              <a:ext uri="{FF2B5EF4-FFF2-40B4-BE49-F238E27FC236}">
                <a16:creationId xmlns:a16="http://schemas.microsoft.com/office/drawing/2014/main" id="{DC4FB2CE-AF03-4FED-9C9A-57BE67847F58}"/>
              </a:ext>
            </a:extLst>
          </p:cNvPr>
          <p:cNvSpPr txBox="1"/>
          <p:nvPr/>
        </p:nvSpPr>
        <p:spPr>
          <a:xfrm>
            <a:off x="-37099" y="3120434"/>
            <a:ext cx="3308619" cy="338554"/>
          </a:xfrm>
          <a:prstGeom prst="rect">
            <a:avLst/>
          </a:prstGeom>
          <a:noFill/>
        </p:spPr>
        <p:txBody>
          <a:bodyPr wrap="square">
            <a:spAutoFit/>
          </a:bodyPr>
          <a:lstStyle/>
          <a:p>
            <a:r>
              <a:rPr lang="en-GB" sz="1600" b="1"/>
              <a:t>Themes explored in this unit:</a:t>
            </a:r>
          </a:p>
        </p:txBody>
      </p:sp>
      <p:sp>
        <p:nvSpPr>
          <p:cNvPr id="207" name="TextBox 206">
            <a:extLst>
              <a:ext uri="{FF2B5EF4-FFF2-40B4-BE49-F238E27FC236}">
                <a16:creationId xmlns:a16="http://schemas.microsoft.com/office/drawing/2014/main" id="{B4A73C59-EFE0-4518-8EEB-349A5E2B787C}"/>
              </a:ext>
            </a:extLst>
          </p:cNvPr>
          <p:cNvSpPr txBox="1"/>
          <p:nvPr/>
        </p:nvSpPr>
        <p:spPr>
          <a:xfrm>
            <a:off x="4299218" y="2355627"/>
            <a:ext cx="3308619" cy="338554"/>
          </a:xfrm>
          <a:prstGeom prst="rect">
            <a:avLst/>
          </a:prstGeom>
          <a:noFill/>
        </p:spPr>
        <p:txBody>
          <a:bodyPr wrap="square">
            <a:spAutoFit/>
          </a:bodyPr>
          <a:lstStyle/>
          <a:p>
            <a:r>
              <a:rPr lang="en-GB" sz="1600" b="1"/>
              <a:t>Key Knowledge:</a:t>
            </a:r>
          </a:p>
        </p:txBody>
      </p:sp>
      <p:sp>
        <p:nvSpPr>
          <p:cNvPr id="214" name="TextBox 213">
            <a:extLst>
              <a:ext uri="{FF2B5EF4-FFF2-40B4-BE49-F238E27FC236}">
                <a16:creationId xmlns:a16="http://schemas.microsoft.com/office/drawing/2014/main" id="{8A106F1B-2622-4FD7-A6AE-A368811BB0CC}"/>
              </a:ext>
            </a:extLst>
          </p:cNvPr>
          <p:cNvSpPr txBox="1"/>
          <p:nvPr/>
        </p:nvSpPr>
        <p:spPr>
          <a:xfrm>
            <a:off x="4299219" y="1330856"/>
            <a:ext cx="3308619" cy="338554"/>
          </a:xfrm>
          <a:prstGeom prst="rect">
            <a:avLst/>
          </a:prstGeom>
          <a:noFill/>
        </p:spPr>
        <p:txBody>
          <a:bodyPr wrap="square">
            <a:spAutoFit/>
          </a:bodyPr>
          <a:lstStyle/>
          <a:p>
            <a:r>
              <a:rPr lang="en-GB" sz="1600" b="1"/>
              <a:t>Previous Learning:</a:t>
            </a:r>
          </a:p>
        </p:txBody>
      </p:sp>
      <p:sp>
        <p:nvSpPr>
          <p:cNvPr id="217" name="TextBox 216">
            <a:extLst>
              <a:ext uri="{FF2B5EF4-FFF2-40B4-BE49-F238E27FC236}">
                <a16:creationId xmlns:a16="http://schemas.microsoft.com/office/drawing/2014/main" id="{1AD4E856-0559-49E3-B110-E4372AEBCF3F}"/>
              </a:ext>
            </a:extLst>
          </p:cNvPr>
          <p:cNvSpPr txBox="1"/>
          <p:nvPr/>
        </p:nvSpPr>
        <p:spPr>
          <a:xfrm>
            <a:off x="4299218" y="5427386"/>
            <a:ext cx="3308619" cy="338554"/>
          </a:xfrm>
          <a:prstGeom prst="rect">
            <a:avLst/>
          </a:prstGeom>
          <a:noFill/>
        </p:spPr>
        <p:txBody>
          <a:bodyPr wrap="square">
            <a:spAutoFit/>
          </a:bodyPr>
          <a:lstStyle/>
          <a:p>
            <a:r>
              <a:rPr lang="en-GB" sz="1600" b="1" dirty="0"/>
              <a:t>Sources (including visits):</a:t>
            </a:r>
          </a:p>
        </p:txBody>
      </p:sp>
      <p:sp>
        <p:nvSpPr>
          <p:cNvPr id="255" name="TextBox 254">
            <a:extLst>
              <a:ext uri="{FF2B5EF4-FFF2-40B4-BE49-F238E27FC236}">
                <a16:creationId xmlns:a16="http://schemas.microsoft.com/office/drawing/2014/main" id="{2F1503EF-6897-46D4-BF9D-D8FCB2041615}"/>
              </a:ext>
            </a:extLst>
          </p:cNvPr>
          <p:cNvSpPr txBox="1"/>
          <p:nvPr/>
        </p:nvSpPr>
        <p:spPr>
          <a:xfrm>
            <a:off x="0" y="7248155"/>
            <a:ext cx="6475862" cy="338554"/>
          </a:xfrm>
          <a:prstGeom prst="rect">
            <a:avLst/>
          </a:prstGeom>
          <a:noFill/>
        </p:spPr>
        <p:txBody>
          <a:bodyPr wrap="square">
            <a:spAutoFit/>
          </a:bodyPr>
          <a:lstStyle/>
          <a:p>
            <a:r>
              <a:rPr lang="en-GB" sz="1600" b="1"/>
              <a:t>Topic Timeline:</a:t>
            </a:r>
          </a:p>
        </p:txBody>
      </p:sp>
      <p:pic>
        <p:nvPicPr>
          <p:cNvPr id="95" name="Picture 94" descr="Shape&#10;&#10;Description automatically generated with low confidence">
            <a:extLst>
              <a:ext uri="{FF2B5EF4-FFF2-40B4-BE49-F238E27FC236}">
                <a16:creationId xmlns:a16="http://schemas.microsoft.com/office/drawing/2014/main" id="{D1FB4A36-55B4-44E0-9DCC-03EE1B4DEA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04938" y="71382"/>
            <a:ext cx="1024297" cy="1024297"/>
          </a:xfrm>
          <a:prstGeom prst="rect">
            <a:avLst/>
          </a:prstGeom>
        </p:spPr>
      </p:pic>
      <p:sp>
        <p:nvSpPr>
          <p:cNvPr id="99" name="Rectangle 98">
            <a:extLst>
              <a:ext uri="{FF2B5EF4-FFF2-40B4-BE49-F238E27FC236}">
                <a16:creationId xmlns:a16="http://schemas.microsoft.com/office/drawing/2014/main" id="{5AF7D74C-0548-4A1C-8A50-F46AF5CA0DCD}"/>
              </a:ext>
            </a:extLst>
          </p:cNvPr>
          <p:cNvSpPr/>
          <p:nvPr/>
        </p:nvSpPr>
        <p:spPr>
          <a:xfrm>
            <a:off x="-12790" y="7653447"/>
            <a:ext cx="1579713" cy="3375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chemeClr val="tx1"/>
                </a:solidFill>
              </a:rPr>
              <a:t>Stone Age</a:t>
            </a:r>
          </a:p>
          <a:p>
            <a:r>
              <a:rPr lang="en-US" sz="700">
                <a:solidFill>
                  <a:schemeClr val="tx1"/>
                </a:solidFill>
              </a:rPr>
              <a:t>15000BC – 3000 BC</a:t>
            </a:r>
            <a:endParaRPr lang="en-GB" sz="700" dirty="0">
              <a:solidFill>
                <a:schemeClr val="tx1"/>
              </a:solidFill>
            </a:endParaRPr>
          </a:p>
        </p:txBody>
      </p:sp>
      <p:sp>
        <p:nvSpPr>
          <p:cNvPr id="100" name="Rectangle 99">
            <a:extLst>
              <a:ext uri="{FF2B5EF4-FFF2-40B4-BE49-F238E27FC236}">
                <a16:creationId xmlns:a16="http://schemas.microsoft.com/office/drawing/2014/main" id="{620A4D53-5B17-4F46-BE5C-7ABE81750E31}"/>
              </a:ext>
            </a:extLst>
          </p:cNvPr>
          <p:cNvSpPr/>
          <p:nvPr/>
        </p:nvSpPr>
        <p:spPr>
          <a:xfrm>
            <a:off x="1555498" y="7653447"/>
            <a:ext cx="6261177" cy="3375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chemeClr val="tx1"/>
                </a:solidFill>
              </a:rPr>
              <a:t>Bronze Age</a:t>
            </a:r>
          </a:p>
          <a:p>
            <a:r>
              <a:rPr lang="en-US" sz="700">
                <a:solidFill>
                  <a:schemeClr val="tx1"/>
                </a:solidFill>
              </a:rPr>
              <a:t>3000BC-800BC</a:t>
            </a:r>
            <a:endParaRPr lang="en-GB" sz="700">
              <a:solidFill>
                <a:schemeClr val="tx1"/>
              </a:solidFill>
            </a:endParaRPr>
          </a:p>
        </p:txBody>
      </p:sp>
      <p:sp>
        <p:nvSpPr>
          <p:cNvPr id="101" name="Rectangle 100">
            <a:extLst>
              <a:ext uri="{FF2B5EF4-FFF2-40B4-BE49-F238E27FC236}">
                <a16:creationId xmlns:a16="http://schemas.microsoft.com/office/drawing/2014/main" id="{95743ADB-DA80-4A7A-8BAD-FAA98DD40381}"/>
              </a:ext>
            </a:extLst>
          </p:cNvPr>
          <p:cNvSpPr/>
          <p:nvPr/>
        </p:nvSpPr>
        <p:spPr>
          <a:xfrm>
            <a:off x="7816675" y="7653447"/>
            <a:ext cx="2854435" cy="3375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chemeClr val="tx1"/>
                </a:solidFill>
              </a:rPr>
              <a:t>Iron Age</a:t>
            </a:r>
          </a:p>
          <a:p>
            <a:r>
              <a:rPr lang="en-US" sz="700">
                <a:solidFill>
                  <a:schemeClr val="tx1"/>
                </a:solidFill>
              </a:rPr>
              <a:t>800BC-43AD</a:t>
            </a:r>
            <a:endParaRPr lang="en-GB" sz="700">
              <a:solidFill>
                <a:schemeClr val="tx1"/>
              </a:solidFill>
            </a:endParaRPr>
          </a:p>
        </p:txBody>
      </p:sp>
      <p:sp>
        <p:nvSpPr>
          <p:cNvPr id="102" name="Rectangle 101">
            <a:extLst>
              <a:ext uri="{FF2B5EF4-FFF2-40B4-BE49-F238E27FC236}">
                <a16:creationId xmlns:a16="http://schemas.microsoft.com/office/drawing/2014/main" id="{5906D369-6824-40B8-87FC-AB4ED4A6A85A}"/>
              </a:ext>
            </a:extLst>
          </p:cNvPr>
          <p:cNvSpPr/>
          <p:nvPr/>
        </p:nvSpPr>
        <p:spPr>
          <a:xfrm>
            <a:off x="273973" y="8046890"/>
            <a:ext cx="10284550" cy="702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chemeClr val="bg1"/>
                </a:solidFill>
              </a:rPr>
              <a:t>Ancient Egypt</a:t>
            </a:r>
          </a:p>
          <a:p>
            <a:r>
              <a:rPr lang="en-US" sz="700"/>
              <a:t>3100BC – 30BC</a:t>
            </a:r>
            <a:endParaRPr lang="en-GB" sz="700"/>
          </a:p>
          <a:p>
            <a:endParaRPr lang="en-US" sz="700"/>
          </a:p>
          <a:p>
            <a:endParaRPr lang="en-US" sz="700"/>
          </a:p>
          <a:p>
            <a:endParaRPr lang="en-US" sz="700"/>
          </a:p>
          <a:p>
            <a:endParaRPr lang="en-GB" sz="700"/>
          </a:p>
        </p:txBody>
      </p:sp>
      <p:sp>
        <p:nvSpPr>
          <p:cNvPr id="120" name="TextBox 119">
            <a:extLst>
              <a:ext uri="{FF2B5EF4-FFF2-40B4-BE49-F238E27FC236}">
                <a16:creationId xmlns:a16="http://schemas.microsoft.com/office/drawing/2014/main" id="{9CC71696-1910-4685-92DE-88D1726D14AA}"/>
              </a:ext>
            </a:extLst>
          </p:cNvPr>
          <p:cNvSpPr txBox="1"/>
          <p:nvPr/>
        </p:nvSpPr>
        <p:spPr>
          <a:xfrm>
            <a:off x="4357835" y="5668048"/>
            <a:ext cx="5215781" cy="1569660"/>
          </a:xfrm>
          <a:prstGeom prst="rect">
            <a:avLst/>
          </a:prstGeom>
          <a:noFill/>
        </p:spPr>
        <p:txBody>
          <a:bodyPr wrap="square" rtlCol="0">
            <a:spAutoFit/>
          </a:bodyPr>
          <a:lstStyle/>
          <a:p>
            <a:r>
              <a:rPr lang="en-US" sz="1200" dirty="0">
                <a:hlinkClick r:id="rId12"/>
              </a:rPr>
              <a:t>https://education.nationalgeographic.org/resource/key-components-civilization</a:t>
            </a:r>
            <a:r>
              <a:rPr lang="en-US" sz="1200" dirty="0"/>
              <a:t> </a:t>
            </a:r>
          </a:p>
          <a:p>
            <a:r>
              <a:rPr lang="en-US" sz="1200" dirty="0"/>
              <a:t>KS2history.com Ancient Egyptians Unit (Purchased and on server)</a:t>
            </a:r>
          </a:p>
          <a:p>
            <a:r>
              <a:rPr lang="en-US" sz="1200" dirty="0">
                <a:hlinkClick r:id="rId13"/>
              </a:rPr>
              <a:t>https://www.natgeokids.com/uk/primary-resource/tutankhamuns-treasures-primary-resources/</a:t>
            </a:r>
            <a:endParaRPr lang="en-US" sz="1200" dirty="0"/>
          </a:p>
          <a:p>
            <a:r>
              <a:rPr lang="en-US" sz="1200" dirty="0">
                <a:hlinkClick r:id="rId14"/>
              </a:rPr>
              <a:t>https://www.natgeokids.com/uk/primary-resource/ancient-egyptians-primary-resource/</a:t>
            </a:r>
            <a:endParaRPr lang="en-US" sz="1200" dirty="0"/>
          </a:p>
          <a:p>
            <a:r>
              <a:rPr lang="en-US" sz="1200" dirty="0">
                <a:hlinkClick r:id="rId15"/>
              </a:rPr>
              <a:t>https://www.bbc.co.uk/bitesize/topics/zg87xnb</a:t>
            </a:r>
            <a:r>
              <a:rPr lang="en-US" sz="1200" dirty="0"/>
              <a:t> </a:t>
            </a:r>
          </a:p>
          <a:p>
            <a:r>
              <a:rPr lang="en-US" sz="1200" dirty="0"/>
              <a:t>The Ancient Egypt gallery at the British Museum</a:t>
            </a:r>
          </a:p>
        </p:txBody>
      </p:sp>
      <p:sp>
        <p:nvSpPr>
          <p:cNvPr id="94" name="TextBox 93">
            <a:extLst>
              <a:ext uri="{FF2B5EF4-FFF2-40B4-BE49-F238E27FC236}">
                <a16:creationId xmlns:a16="http://schemas.microsoft.com/office/drawing/2014/main" id="{9A20A491-D3DB-4A2D-A135-C2E9DA8F6770}"/>
              </a:ext>
            </a:extLst>
          </p:cNvPr>
          <p:cNvSpPr txBox="1"/>
          <p:nvPr/>
        </p:nvSpPr>
        <p:spPr>
          <a:xfrm>
            <a:off x="5500731" y="761734"/>
            <a:ext cx="7314517" cy="424732"/>
          </a:xfrm>
          <a:prstGeom prst="rect">
            <a:avLst/>
          </a:prstGeom>
          <a:noFill/>
        </p:spPr>
        <p:txBody>
          <a:bodyPr wrap="square" rtlCol="0">
            <a:spAutoFit/>
          </a:bodyPr>
          <a:lstStyle/>
          <a:p>
            <a:pPr>
              <a:lnSpc>
                <a:spcPct val="90000"/>
              </a:lnSpc>
            </a:pPr>
            <a:r>
              <a:rPr lang="en-US" sz="1200" b="1"/>
              <a:t>the achievements of the earliest civilizations – an overview of where and when the first civilizations appeared and a depth study of Ancient Egypt;</a:t>
            </a:r>
          </a:p>
        </p:txBody>
      </p:sp>
      <p:sp>
        <p:nvSpPr>
          <p:cNvPr id="90" name="TextBox 89">
            <a:extLst>
              <a:ext uri="{FF2B5EF4-FFF2-40B4-BE49-F238E27FC236}">
                <a16:creationId xmlns:a16="http://schemas.microsoft.com/office/drawing/2014/main" id="{15CA07E0-A3B5-FBFB-5239-6E05615A3FB6}"/>
              </a:ext>
            </a:extLst>
          </p:cNvPr>
          <p:cNvSpPr txBox="1"/>
          <p:nvPr/>
        </p:nvSpPr>
        <p:spPr>
          <a:xfrm>
            <a:off x="10567230" y="8486467"/>
            <a:ext cx="794012" cy="307777"/>
          </a:xfrm>
          <a:prstGeom prst="rect">
            <a:avLst/>
          </a:prstGeom>
          <a:noFill/>
        </p:spPr>
        <p:txBody>
          <a:bodyPr wrap="square">
            <a:spAutoFit/>
          </a:bodyPr>
          <a:lstStyle/>
          <a:p>
            <a:r>
              <a:rPr lang="en-GB" sz="700" dirty="0"/>
              <a:t>3DBC Romans invade Egypt</a:t>
            </a:r>
          </a:p>
        </p:txBody>
      </p:sp>
      <p:grpSp>
        <p:nvGrpSpPr>
          <p:cNvPr id="91" name="Group 90">
            <a:extLst>
              <a:ext uri="{FF2B5EF4-FFF2-40B4-BE49-F238E27FC236}">
                <a16:creationId xmlns:a16="http://schemas.microsoft.com/office/drawing/2014/main" id="{8C3000B5-8DCB-8731-5D5C-DC717D3E72DF}"/>
              </a:ext>
            </a:extLst>
          </p:cNvPr>
          <p:cNvGrpSpPr/>
          <p:nvPr/>
        </p:nvGrpSpPr>
        <p:grpSpPr>
          <a:xfrm>
            <a:off x="10305097" y="8025498"/>
            <a:ext cx="475395" cy="551458"/>
            <a:chOff x="1571549" y="2979857"/>
            <a:chExt cx="832059" cy="965189"/>
          </a:xfrm>
        </p:grpSpPr>
        <p:sp>
          <p:nvSpPr>
            <p:cNvPr id="92" name="Hexagon 91">
              <a:extLst>
                <a:ext uri="{FF2B5EF4-FFF2-40B4-BE49-F238E27FC236}">
                  <a16:creationId xmlns:a16="http://schemas.microsoft.com/office/drawing/2014/main" id="{9CAE2DE0-87BD-261F-0BD6-AD08FA68F3BD}"/>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AC6286F6-E29D-95BA-28DF-602ABAEB9F0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96" name="Picture 95" descr="Shape&#10;&#10;Description automatically generated with low confidence">
            <a:extLst>
              <a:ext uri="{FF2B5EF4-FFF2-40B4-BE49-F238E27FC236}">
                <a16:creationId xmlns:a16="http://schemas.microsoft.com/office/drawing/2014/main" id="{1DBBE325-39A5-B8CB-A7CC-E019DA260DB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39401" y="8075512"/>
            <a:ext cx="445387" cy="445387"/>
          </a:xfrm>
          <a:prstGeom prst="rect">
            <a:avLst/>
          </a:prstGeom>
        </p:spPr>
      </p:pic>
      <p:grpSp>
        <p:nvGrpSpPr>
          <p:cNvPr id="103" name="Group 102">
            <a:extLst>
              <a:ext uri="{FF2B5EF4-FFF2-40B4-BE49-F238E27FC236}">
                <a16:creationId xmlns:a16="http://schemas.microsoft.com/office/drawing/2014/main" id="{E12867B8-6B5F-84B6-4F4E-6ED31FC17CAF}"/>
              </a:ext>
            </a:extLst>
          </p:cNvPr>
          <p:cNvGrpSpPr/>
          <p:nvPr/>
        </p:nvGrpSpPr>
        <p:grpSpPr>
          <a:xfrm>
            <a:off x="9941768" y="8391792"/>
            <a:ext cx="475395" cy="551458"/>
            <a:chOff x="1571549" y="2979857"/>
            <a:chExt cx="832059" cy="965189"/>
          </a:xfrm>
        </p:grpSpPr>
        <p:sp>
          <p:nvSpPr>
            <p:cNvPr id="104" name="Hexagon 103">
              <a:extLst>
                <a:ext uri="{FF2B5EF4-FFF2-40B4-BE49-F238E27FC236}">
                  <a16:creationId xmlns:a16="http://schemas.microsoft.com/office/drawing/2014/main" id="{221D7117-D861-E6BE-92B9-9112D5785D3B}"/>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reeform: Shape 104">
              <a:extLst>
                <a:ext uri="{FF2B5EF4-FFF2-40B4-BE49-F238E27FC236}">
                  <a16:creationId xmlns:a16="http://schemas.microsoft.com/office/drawing/2014/main" id="{FC6784EA-5A05-C92A-A010-19D18F92A020}"/>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1" name="Group 120">
            <a:extLst>
              <a:ext uri="{FF2B5EF4-FFF2-40B4-BE49-F238E27FC236}">
                <a16:creationId xmlns:a16="http://schemas.microsoft.com/office/drawing/2014/main" id="{239D72BA-0B54-9A64-770F-1A4789FD96FA}"/>
              </a:ext>
            </a:extLst>
          </p:cNvPr>
          <p:cNvGrpSpPr/>
          <p:nvPr/>
        </p:nvGrpSpPr>
        <p:grpSpPr>
          <a:xfrm>
            <a:off x="41535" y="8399181"/>
            <a:ext cx="475395" cy="551458"/>
            <a:chOff x="1571549" y="2979857"/>
            <a:chExt cx="832059" cy="965189"/>
          </a:xfrm>
        </p:grpSpPr>
        <p:sp>
          <p:nvSpPr>
            <p:cNvPr id="122" name="Hexagon 121">
              <a:extLst>
                <a:ext uri="{FF2B5EF4-FFF2-40B4-BE49-F238E27FC236}">
                  <a16:creationId xmlns:a16="http://schemas.microsoft.com/office/drawing/2014/main" id="{B8A15656-7E26-F6B3-2AFE-60B63BA6FC65}"/>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Shape 122">
              <a:extLst>
                <a:ext uri="{FF2B5EF4-FFF2-40B4-BE49-F238E27FC236}">
                  <a16:creationId xmlns:a16="http://schemas.microsoft.com/office/drawing/2014/main" id="{07B87965-BDEB-6468-74C4-04827372E10F}"/>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4" name="Picture 13" descr="Shape&#10;&#10;Description automatically generated with low confidence">
            <a:extLst>
              <a:ext uri="{FF2B5EF4-FFF2-40B4-BE49-F238E27FC236}">
                <a16:creationId xmlns:a16="http://schemas.microsoft.com/office/drawing/2014/main" id="{DDB2091E-5F48-8C13-A715-EAB014989CF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986481" y="8452282"/>
            <a:ext cx="385970" cy="3859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FB7DA163-4A9B-AE2A-455F-F1CCA53CD0D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0561" y="8475248"/>
            <a:ext cx="376922" cy="376922"/>
          </a:xfrm>
          <a:prstGeom prst="rect">
            <a:avLst/>
          </a:prstGeom>
        </p:spPr>
      </p:pic>
      <p:grpSp>
        <p:nvGrpSpPr>
          <p:cNvPr id="131" name="Group 130">
            <a:extLst>
              <a:ext uri="{FF2B5EF4-FFF2-40B4-BE49-F238E27FC236}">
                <a16:creationId xmlns:a16="http://schemas.microsoft.com/office/drawing/2014/main" id="{AE924F3F-F538-6E2D-6A54-20A9195FC208}"/>
              </a:ext>
            </a:extLst>
          </p:cNvPr>
          <p:cNvGrpSpPr/>
          <p:nvPr/>
        </p:nvGrpSpPr>
        <p:grpSpPr>
          <a:xfrm>
            <a:off x="4001105" y="8393713"/>
            <a:ext cx="475395" cy="551458"/>
            <a:chOff x="1571549" y="2979857"/>
            <a:chExt cx="832059" cy="965189"/>
          </a:xfrm>
        </p:grpSpPr>
        <p:sp>
          <p:nvSpPr>
            <p:cNvPr id="132" name="Hexagon 131">
              <a:extLst>
                <a:ext uri="{FF2B5EF4-FFF2-40B4-BE49-F238E27FC236}">
                  <a16:creationId xmlns:a16="http://schemas.microsoft.com/office/drawing/2014/main" id="{E7898399-37EA-7DF8-7BD7-C3EA491656A9}"/>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Shape 132">
              <a:extLst>
                <a:ext uri="{FF2B5EF4-FFF2-40B4-BE49-F238E27FC236}">
                  <a16:creationId xmlns:a16="http://schemas.microsoft.com/office/drawing/2014/main" id="{40949D14-F598-AB8C-388F-FA8C556C3267}"/>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34" name="TextBox 133">
            <a:extLst>
              <a:ext uri="{FF2B5EF4-FFF2-40B4-BE49-F238E27FC236}">
                <a16:creationId xmlns:a16="http://schemas.microsoft.com/office/drawing/2014/main" id="{A4CAAA97-B106-3A68-ECA0-BC73719F6CD0}"/>
              </a:ext>
            </a:extLst>
          </p:cNvPr>
          <p:cNvSpPr txBox="1"/>
          <p:nvPr/>
        </p:nvSpPr>
        <p:spPr>
          <a:xfrm>
            <a:off x="9277377" y="8843322"/>
            <a:ext cx="982688" cy="307777"/>
          </a:xfrm>
          <a:prstGeom prst="rect">
            <a:avLst/>
          </a:prstGeom>
          <a:noFill/>
        </p:spPr>
        <p:txBody>
          <a:bodyPr wrap="square">
            <a:spAutoFit/>
          </a:bodyPr>
          <a:lstStyle/>
          <a:p>
            <a:r>
              <a:rPr lang="en-GB" sz="700" dirty="0"/>
              <a:t>51BC Cleopatra VII last Pharaoh</a:t>
            </a:r>
          </a:p>
        </p:txBody>
      </p:sp>
      <p:sp>
        <p:nvSpPr>
          <p:cNvPr id="135" name="TextBox 134">
            <a:extLst>
              <a:ext uri="{FF2B5EF4-FFF2-40B4-BE49-F238E27FC236}">
                <a16:creationId xmlns:a16="http://schemas.microsoft.com/office/drawing/2014/main" id="{708EFF62-38D1-715E-663D-A51002CDB5DF}"/>
              </a:ext>
            </a:extLst>
          </p:cNvPr>
          <p:cNvSpPr txBox="1"/>
          <p:nvPr/>
        </p:nvSpPr>
        <p:spPr>
          <a:xfrm>
            <a:off x="180818" y="8832338"/>
            <a:ext cx="829326" cy="307777"/>
          </a:xfrm>
          <a:prstGeom prst="rect">
            <a:avLst/>
          </a:prstGeom>
          <a:noFill/>
        </p:spPr>
        <p:txBody>
          <a:bodyPr wrap="square">
            <a:spAutoFit/>
          </a:bodyPr>
          <a:lstStyle/>
          <a:p>
            <a:pPr algn="r"/>
            <a:r>
              <a:rPr lang="en-GB" sz="700" dirty="0"/>
              <a:t>3100BC First </a:t>
            </a:r>
            <a:br>
              <a:rPr lang="en-GB" sz="700" dirty="0"/>
            </a:br>
            <a:r>
              <a:rPr lang="en-GB" sz="700" dirty="0"/>
              <a:t>Pharoah Narmer </a:t>
            </a:r>
          </a:p>
        </p:txBody>
      </p:sp>
      <p:sp>
        <p:nvSpPr>
          <p:cNvPr id="125" name="TextBox 124">
            <a:extLst>
              <a:ext uri="{FF2B5EF4-FFF2-40B4-BE49-F238E27FC236}">
                <a16:creationId xmlns:a16="http://schemas.microsoft.com/office/drawing/2014/main" id="{34988583-500E-9A50-E387-E68CE5923D5B}"/>
              </a:ext>
            </a:extLst>
          </p:cNvPr>
          <p:cNvSpPr txBox="1"/>
          <p:nvPr/>
        </p:nvSpPr>
        <p:spPr>
          <a:xfrm>
            <a:off x="5914309" y="8846132"/>
            <a:ext cx="982688" cy="307777"/>
          </a:xfrm>
          <a:prstGeom prst="rect">
            <a:avLst/>
          </a:prstGeom>
          <a:noFill/>
        </p:spPr>
        <p:txBody>
          <a:bodyPr wrap="square">
            <a:spAutoFit/>
          </a:bodyPr>
          <a:lstStyle/>
          <a:p>
            <a:pPr algn="r"/>
            <a:r>
              <a:rPr lang="en-GB" sz="700" dirty="0"/>
              <a:t>1323BC </a:t>
            </a:r>
            <a:br>
              <a:rPr lang="en-GB" sz="700" dirty="0"/>
            </a:br>
            <a:r>
              <a:rPr lang="en-GB" sz="700" dirty="0"/>
              <a:t>Tutankhamun Dies</a:t>
            </a:r>
          </a:p>
        </p:txBody>
      </p:sp>
      <p:grpSp>
        <p:nvGrpSpPr>
          <p:cNvPr id="126" name="Group 125">
            <a:extLst>
              <a:ext uri="{FF2B5EF4-FFF2-40B4-BE49-F238E27FC236}">
                <a16:creationId xmlns:a16="http://schemas.microsoft.com/office/drawing/2014/main" id="{E974B360-A183-C5C3-8ACB-465DE3AFDF22}"/>
              </a:ext>
            </a:extLst>
          </p:cNvPr>
          <p:cNvGrpSpPr/>
          <p:nvPr/>
        </p:nvGrpSpPr>
        <p:grpSpPr>
          <a:xfrm>
            <a:off x="6166745" y="8395038"/>
            <a:ext cx="475395" cy="551458"/>
            <a:chOff x="1571549" y="2979857"/>
            <a:chExt cx="832059" cy="965189"/>
          </a:xfrm>
        </p:grpSpPr>
        <p:sp>
          <p:nvSpPr>
            <p:cNvPr id="127" name="Hexagon 126">
              <a:extLst>
                <a:ext uri="{FF2B5EF4-FFF2-40B4-BE49-F238E27FC236}">
                  <a16:creationId xmlns:a16="http://schemas.microsoft.com/office/drawing/2014/main" id="{F1AE683F-907A-CC91-6209-9CCA7FFF9B46}"/>
                </a:ext>
              </a:extLst>
            </p:cNvPr>
            <p:cNvSpPr/>
            <p:nvPr/>
          </p:nvSpPr>
          <p:spPr>
            <a:xfrm rot="5400000">
              <a:off x="1522442" y="3055633"/>
              <a:ext cx="933013" cy="80432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D61663D3-7F39-A357-DCEB-05DCCC57899A}"/>
                </a:ext>
              </a:extLst>
            </p:cNvPr>
            <p:cNvSpPr/>
            <p:nvPr/>
          </p:nvSpPr>
          <p:spPr>
            <a:xfrm rot="16200000">
              <a:off x="1504984" y="3046422"/>
              <a:ext cx="965189" cy="832059"/>
            </a:xfrm>
            <a:custGeom>
              <a:avLst/>
              <a:gdLst>
                <a:gd name="connsiteX0" fmla="*/ 8701722 w 9110153"/>
                <a:gd name="connsiteY0" fmla="*/ 3926787 h 7853577"/>
                <a:gd name="connsiteX1" fmla="*/ 6914375 w 9110153"/>
                <a:gd name="connsiteY1" fmla="*/ 352095 h 7853577"/>
                <a:gd name="connsiteX2" fmla="*/ 2195778 w 9110153"/>
                <a:gd name="connsiteY2" fmla="*/ 352095 h 7853577"/>
                <a:gd name="connsiteX3" fmla="*/ 408430 w 9110153"/>
                <a:gd name="connsiteY3" fmla="*/ 3926787 h 7853577"/>
                <a:gd name="connsiteX4" fmla="*/ 2195778 w 9110153"/>
                <a:gd name="connsiteY4" fmla="*/ 7501478 h 7853577"/>
                <a:gd name="connsiteX5" fmla="*/ 6914375 w 9110153"/>
                <a:gd name="connsiteY5" fmla="*/ 7501479 h 7853577"/>
                <a:gd name="connsiteX6" fmla="*/ 9110153 w 9110153"/>
                <a:gd name="connsiteY6" fmla="*/ 3926788 h 7853577"/>
                <a:gd name="connsiteX7" fmla="*/ 7146758 w 9110153"/>
                <a:gd name="connsiteY7" fmla="*/ 7853577 h 7853577"/>
                <a:gd name="connsiteX8" fmla="*/ 1963395 w 9110153"/>
                <a:gd name="connsiteY8" fmla="*/ 7853576 h 7853577"/>
                <a:gd name="connsiteX9" fmla="*/ 0 w 9110153"/>
                <a:gd name="connsiteY9" fmla="*/ 3926788 h 7853577"/>
                <a:gd name="connsiteX10" fmla="*/ 1963395 w 9110153"/>
                <a:gd name="connsiteY10" fmla="*/ 0 h 7853577"/>
                <a:gd name="connsiteX11" fmla="*/ 7146758 w 9110153"/>
                <a:gd name="connsiteY11" fmla="*/ 0 h 78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0153" h="7853577">
                  <a:moveTo>
                    <a:pt x="8701722" y="3926787"/>
                  </a:moveTo>
                  <a:lnTo>
                    <a:pt x="6914375" y="352095"/>
                  </a:lnTo>
                  <a:lnTo>
                    <a:pt x="2195778" y="352095"/>
                  </a:lnTo>
                  <a:lnTo>
                    <a:pt x="408430" y="3926787"/>
                  </a:lnTo>
                  <a:lnTo>
                    <a:pt x="2195778" y="7501478"/>
                  </a:lnTo>
                  <a:lnTo>
                    <a:pt x="6914375" y="7501479"/>
                  </a:lnTo>
                  <a:close/>
                  <a:moveTo>
                    <a:pt x="9110153" y="3926788"/>
                  </a:moveTo>
                  <a:lnTo>
                    <a:pt x="7146758" y="7853577"/>
                  </a:lnTo>
                  <a:lnTo>
                    <a:pt x="1963395" y="7853576"/>
                  </a:lnTo>
                  <a:lnTo>
                    <a:pt x="0" y="3926788"/>
                  </a:lnTo>
                  <a:lnTo>
                    <a:pt x="1963395" y="0"/>
                  </a:lnTo>
                  <a:lnTo>
                    <a:pt x="714675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29" name="TextBox 128">
            <a:extLst>
              <a:ext uri="{FF2B5EF4-FFF2-40B4-BE49-F238E27FC236}">
                <a16:creationId xmlns:a16="http://schemas.microsoft.com/office/drawing/2014/main" id="{F23AE9A0-E12F-B9BF-2F22-0F3F62BD12BE}"/>
              </a:ext>
            </a:extLst>
          </p:cNvPr>
          <p:cNvSpPr txBox="1"/>
          <p:nvPr/>
        </p:nvSpPr>
        <p:spPr>
          <a:xfrm>
            <a:off x="4104728" y="8850073"/>
            <a:ext cx="1077245" cy="307777"/>
          </a:xfrm>
          <a:prstGeom prst="rect">
            <a:avLst/>
          </a:prstGeom>
          <a:noFill/>
        </p:spPr>
        <p:txBody>
          <a:bodyPr wrap="square">
            <a:spAutoFit/>
          </a:bodyPr>
          <a:lstStyle/>
          <a:p>
            <a:pPr algn="r"/>
            <a:r>
              <a:rPr lang="en-GB" sz="700" dirty="0"/>
              <a:t>2550BC</a:t>
            </a:r>
            <a:r>
              <a:rPr lang="en-US" sz="700" dirty="0"/>
              <a:t> Great Sphinx and Giza Pyramids built</a:t>
            </a:r>
            <a:r>
              <a:rPr lang="en-GB" sz="700" dirty="0"/>
              <a:t> </a:t>
            </a:r>
          </a:p>
        </p:txBody>
      </p:sp>
      <p:pic>
        <p:nvPicPr>
          <p:cNvPr id="130" name="Picture 129" descr="Shape&#10;&#10;Description automatically generated with low confidence">
            <a:extLst>
              <a:ext uri="{FF2B5EF4-FFF2-40B4-BE49-F238E27FC236}">
                <a16:creationId xmlns:a16="http://schemas.microsoft.com/office/drawing/2014/main" id="{74C1D29D-F489-3CC6-68DC-7ACF04ADD53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11863" y="8429935"/>
            <a:ext cx="476339" cy="476339"/>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3CA25ACA-5897-0BC5-3FC1-B42FEF96760D}"/>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7476" t="719" r="17799" b="25192"/>
          <a:stretch/>
        </p:blipFill>
        <p:spPr>
          <a:xfrm>
            <a:off x="6221578" y="8450470"/>
            <a:ext cx="372583" cy="426477"/>
          </a:xfrm>
          <a:prstGeom prst="rect">
            <a:avLst/>
          </a:prstGeom>
        </p:spPr>
      </p:pic>
    </p:spTree>
    <p:extLst>
      <p:ext uri="{BB962C8B-B14F-4D97-AF65-F5344CB8AC3E}">
        <p14:creationId xmlns:p14="http://schemas.microsoft.com/office/powerpoint/2010/main" val="3872534185"/>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16812957789446A977613C74D1A13F" ma:contentTypeVersion="14" ma:contentTypeDescription="Create a new document." ma:contentTypeScope="" ma:versionID="1bea6fb721cf14806bc5c828f253a09a">
  <xsd:schema xmlns:xsd="http://www.w3.org/2001/XMLSchema" xmlns:xs="http://www.w3.org/2001/XMLSchema" xmlns:p="http://schemas.microsoft.com/office/2006/metadata/properties" xmlns:ns3="ccb4fd76-d8eb-4694-b0d4-cc0feeb16d79" xmlns:ns4="1952988c-ae42-4ead-a364-5d240bd577fc" targetNamespace="http://schemas.microsoft.com/office/2006/metadata/properties" ma:root="true" ma:fieldsID="1375a59a3aaf8f0e0881cb75825f22b5" ns3:_="" ns4:_="">
    <xsd:import namespace="ccb4fd76-d8eb-4694-b0d4-cc0feeb16d79"/>
    <xsd:import namespace="1952988c-ae42-4ead-a364-5d240bd577f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b4fd76-d8eb-4694-b0d4-cc0feeb16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952988c-ae42-4ead-a364-5d240bd577f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39279B-2940-42E7-ABF0-3DEAA1CF9A79}">
  <ds:schemaRefs>
    <ds:schemaRef ds:uri="1952988c-ae42-4ead-a364-5d240bd577fc"/>
    <ds:schemaRef ds:uri="ccb4fd76-d8eb-4694-b0d4-cc0feeb16d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50C0FAA-763C-47DC-ACC7-1BC68E43ABB0}">
  <ds:schemaRefs>
    <ds:schemaRef ds:uri="http://purl.org/dc/elements/1.1/"/>
    <ds:schemaRef ds:uri="http://purl.org/dc/terms/"/>
    <ds:schemaRef ds:uri="http://schemas.openxmlformats.org/package/2006/metadata/core-properties"/>
    <ds:schemaRef ds:uri="http://schemas.microsoft.com/office/2006/documentManagement/types"/>
    <ds:schemaRef ds:uri="ccb4fd76-d8eb-4694-b0d4-cc0feeb16d79"/>
    <ds:schemaRef ds:uri="http://purl.org/dc/dcmitype/"/>
    <ds:schemaRef ds:uri="http://schemas.microsoft.com/office/2006/metadata/properties"/>
    <ds:schemaRef ds:uri="http://schemas.microsoft.com/office/infopath/2007/PartnerControls"/>
    <ds:schemaRef ds:uri="1952988c-ae42-4ead-a364-5d240bd577fc"/>
    <ds:schemaRef ds:uri="http://www.w3.org/XML/1998/namespace"/>
  </ds:schemaRefs>
</ds:datastoreItem>
</file>

<file path=customXml/itemProps3.xml><?xml version="1.0" encoding="utf-8"?>
<ds:datastoreItem xmlns:ds="http://schemas.openxmlformats.org/officeDocument/2006/customXml" ds:itemID="{AA1968BA-8F06-4AA4-B8E3-DC730C7A6F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13079</Words>
  <Application>Microsoft Office PowerPoint</Application>
  <PresentationFormat>A3 Paper (297x420 mm)</PresentationFormat>
  <Paragraphs>1198</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Curriculum Map KS1 KW with questions</dc:title>
  <dc:creator>i@12vie.ws</dc:creator>
  <dc:description>Contents</dc:description>
  <cp:lastModifiedBy>Mr A Guilder</cp:lastModifiedBy>
  <cp:revision>5</cp:revision>
  <cp:lastPrinted>2022-07-26T11:55:57Z</cp:lastPrinted>
  <dcterms:created xsi:type="dcterms:W3CDTF">2020-02-05T21:33:58Z</dcterms:created>
  <dcterms:modified xsi:type="dcterms:W3CDTF">2022-08-30T06:47:36Z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0x0101002916812957789446A977613C74D1A13F</vt:lpwstr>
  </property>
  <property fmtid="{D5CDD505-2E9C-101B-9397-08002B2CF9AE}" pid="3" name="Presentation">
    <vt:lpwstr>Geography Curriculum Map KS1 KW with questions</vt:lpwstr>
  </property>
  <property fmtid="{D5CDD505-2E9C-101B-9397-08002B2CF9AE}" pid="4" name="SlideDescription">
    <vt:lpwstr>Contents</vt:lpwstr>
  </property>
</Properties>
</file>