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9" r:id="rId2"/>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6" d="100"/>
          <a:sy n="46" d="100"/>
        </p:scale>
        <p:origin x="43" y="4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295051-FC47-449E-809A-B2F122E8CC7B}" type="datetimeFigureOut">
              <a:rPr lang="en-GB" smtClean="0"/>
              <a:t>01/08/2022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2898838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295051-FC47-449E-809A-B2F122E8CC7B}" type="datetimeFigureOut">
              <a:rPr lang="en-GB" smtClean="0"/>
              <a:t>01/08/2022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3144709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295051-FC47-449E-809A-B2F122E8CC7B}" type="datetimeFigureOut">
              <a:rPr lang="en-GB" smtClean="0"/>
              <a:t>01/08/2022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4016668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295051-FC47-449E-809A-B2F122E8CC7B}" type="datetimeFigureOut">
              <a:rPr lang="en-GB" smtClean="0"/>
              <a:t>01/08/2022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157820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295051-FC47-449E-809A-B2F122E8CC7B}" type="datetimeFigureOut">
              <a:rPr lang="en-GB" smtClean="0"/>
              <a:t>01/08/2022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333464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295051-FC47-449E-809A-B2F122E8CC7B}" type="datetimeFigureOut">
              <a:rPr lang="en-GB" smtClean="0"/>
              <a:t>01/08/2022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4171933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8295051-FC47-449E-809A-B2F122E8CC7B}" type="datetimeFigureOut">
              <a:rPr lang="en-GB" smtClean="0"/>
              <a:t>01/08/2022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2072033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8295051-FC47-449E-809A-B2F122E8CC7B}" type="datetimeFigureOut">
              <a:rPr lang="en-GB" smtClean="0"/>
              <a:t>01/08/2022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6864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295051-FC47-449E-809A-B2F122E8CC7B}" type="datetimeFigureOut">
              <a:rPr lang="en-GB" smtClean="0"/>
              <a:t>01/08/2022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1724319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18295051-FC47-449E-809A-B2F122E8CC7B}" type="datetimeFigureOut">
              <a:rPr lang="en-GB" smtClean="0"/>
              <a:t>01/08/2022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1909467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18295051-FC47-449E-809A-B2F122E8CC7B}" type="datetimeFigureOut">
              <a:rPr lang="en-GB" smtClean="0"/>
              <a:t>01/08/2022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BD1AA4-B40F-4D81-A49E-E9415F45B0E3}" type="slidenum">
              <a:rPr lang="en-GB" smtClean="0"/>
              <a:t>‹#›</a:t>
            </a:fld>
            <a:endParaRPr lang="en-GB"/>
          </a:p>
        </p:txBody>
      </p:sp>
    </p:spTree>
    <p:extLst>
      <p:ext uri="{BB962C8B-B14F-4D97-AF65-F5344CB8AC3E}">
        <p14:creationId xmlns:p14="http://schemas.microsoft.com/office/powerpoint/2010/main" val="2948620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8295051-FC47-449E-809A-B2F122E8CC7B}" type="datetimeFigureOut">
              <a:rPr lang="en-GB" smtClean="0"/>
              <a:t>01/08/2022</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EBD1AA4-B40F-4D81-A49E-E9415F45B0E3}" type="slidenum">
              <a:rPr lang="en-GB" smtClean="0"/>
              <a:t>‹#›</a:t>
            </a:fld>
            <a:endParaRPr lang="en-GB"/>
          </a:p>
        </p:txBody>
      </p:sp>
    </p:spTree>
    <p:extLst>
      <p:ext uri="{BB962C8B-B14F-4D97-AF65-F5344CB8AC3E}">
        <p14:creationId xmlns:p14="http://schemas.microsoft.com/office/powerpoint/2010/main" val="254250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2.svg"/><Relationship Id="rId7" Type="http://schemas.openxmlformats.org/officeDocument/2006/relationships/image" Target="../media/image6.png"/><Relationship Id="rId12" Type="http://schemas.openxmlformats.org/officeDocument/2006/relationships/hyperlink" Target="https://www.bbc.co.uk/bitesize/topics/zpvckqt" TargetMode="External"/><Relationship Id="rId17" Type="http://schemas.openxmlformats.org/officeDocument/2006/relationships/image" Target="../media/image12.png"/><Relationship Id="rId2" Type="http://schemas.openxmlformats.org/officeDocument/2006/relationships/image" Target="../media/image1.png"/><Relationship Id="rId16"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www.britishmuseum.org/about-us/british-museum-story/contested-objects-collection/benin-bronzes" TargetMode="External"/><Relationship Id="rId5" Type="http://schemas.openxmlformats.org/officeDocument/2006/relationships/image" Target="../media/image4.png"/><Relationship Id="rId15" Type="http://schemas.openxmlformats.org/officeDocument/2006/relationships/image" Target="../media/image10.png"/><Relationship Id="rId10" Type="http://schemas.openxmlformats.org/officeDocument/2006/relationships/hyperlink" Target="https://www.horniman.ac.uk/resource/ancient-benin/" TargetMode="External"/><Relationship Id="rId4" Type="http://schemas.openxmlformats.org/officeDocument/2006/relationships/image" Target="../media/image3.png"/><Relationship Id="rId9" Type="http://schemas.openxmlformats.org/officeDocument/2006/relationships/hyperlink" Target="https://www.kingdomofbenin.com/" TargetMode="External"/><Relationship Id="rId1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 name="Rectangle 672">
            <a:extLst>
              <a:ext uri="{FF2B5EF4-FFF2-40B4-BE49-F238E27FC236}">
                <a16:creationId xmlns:a16="http://schemas.microsoft.com/office/drawing/2014/main" id="{E5448EC4-0D6D-4183-B318-B4315B62DFFB}"/>
              </a:ext>
            </a:extLst>
          </p:cNvPr>
          <p:cNvSpPr/>
          <p:nvPr/>
        </p:nvSpPr>
        <p:spPr>
          <a:xfrm>
            <a:off x="4343478" y="2379750"/>
            <a:ext cx="8427838" cy="186206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3" name="Rectangle 652">
            <a:extLst>
              <a:ext uri="{FF2B5EF4-FFF2-40B4-BE49-F238E27FC236}">
                <a16:creationId xmlns:a16="http://schemas.microsoft.com/office/drawing/2014/main" id="{A16C404A-18CA-46CE-9EDC-7AEEB5DE86D9}"/>
              </a:ext>
            </a:extLst>
          </p:cNvPr>
          <p:cNvSpPr/>
          <p:nvPr/>
        </p:nvSpPr>
        <p:spPr>
          <a:xfrm>
            <a:off x="5914" y="1340456"/>
            <a:ext cx="4206762" cy="167824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E7D1D61C-50B7-4BC5-928D-88DDE18DD8AC}"/>
              </a:ext>
            </a:extLst>
          </p:cNvPr>
          <p:cNvSpPr/>
          <p:nvPr/>
        </p:nvSpPr>
        <p:spPr>
          <a:xfrm>
            <a:off x="0" y="3144263"/>
            <a:ext cx="4215190" cy="227449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8" name="Rectangle 107">
            <a:extLst>
              <a:ext uri="{FF2B5EF4-FFF2-40B4-BE49-F238E27FC236}">
                <a16:creationId xmlns:a16="http://schemas.microsoft.com/office/drawing/2014/main" id="{B7D287A6-3BBC-4B81-A549-6A4660E8A510}"/>
              </a:ext>
            </a:extLst>
          </p:cNvPr>
          <p:cNvSpPr/>
          <p:nvPr/>
        </p:nvSpPr>
        <p:spPr>
          <a:xfrm>
            <a:off x="0" y="-3"/>
            <a:ext cx="4231287" cy="119771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Freeform: Shape 108">
            <a:extLst>
              <a:ext uri="{FF2B5EF4-FFF2-40B4-BE49-F238E27FC236}">
                <a16:creationId xmlns:a16="http://schemas.microsoft.com/office/drawing/2014/main" id="{F9F08DC8-6F51-48E7-9F15-42B13987CC59}"/>
              </a:ext>
            </a:extLst>
          </p:cNvPr>
          <p:cNvSpPr/>
          <p:nvPr/>
        </p:nvSpPr>
        <p:spPr>
          <a:xfrm rot="7156747">
            <a:off x="173889" y="2739"/>
            <a:ext cx="1000524" cy="1163967"/>
          </a:xfrm>
          <a:custGeom>
            <a:avLst/>
            <a:gdLst>
              <a:gd name="connsiteX0" fmla="*/ 2084403 w 8362082"/>
              <a:gd name="connsiteY0" fmla="*/ 6124677 h 9728098"/>
              <a:gd name="connsiteX1" fmla="*/ 1919466 w 8362082"/>
              <a:gd name="connsiteY1" fmla="*/ 5830511 h 9728098"/>
              <a:gd name="connsiteX2" fmla="*/ 4015057 w 8362082"/>
              <a:gd name="connsiteY2" fmla="*/ 4655525 h 9728098"/>
              <a:gd name="connsiteX3" fmla="*/ 4015057 w 8362082"/>
              <a:gd name="connsiteY3" fmla="*/ 2775896 h 9728098"/>
              <a:gd name="connsiteX4" fmla="*/ 4352307 w 8362082"/>
              <a:gd name="connsiteY4" fmla="*/ 2775896 h 9728098"/>
              <a:gd name="connsiteX5" fmla="*/ 4352307 w 8362082"/>
              <a:gd name="connsiteY5" fmla="*/ 4853075 h 9728098"/>
              <a:gd name="connsiteX6" fmla="*/ 4349716 w 8362082"/>
              <a:gd name="connsiteY6" fmla="*/ 4853075 h 9728098"/>
              <a:gd name="connsiteX7" fmla="*/ 4350336 w 8362082"/>
              <a:gd name="connsiteY7" fmla="*/ 4854181 h 9728098"/>
              <a:gd name="connsiteX8" fmla="*/ 564140 w 8362082"/>
              <a:gd name="connsiteY8" fmla="*/ 6720609 h 9728098"/>
              <a:gd name="connsiteX9" fmla="*/ 3871404 w 8362082"/>
              <a:gd name="connsiteY9" fmla="*/ 8964496 h 9728098"/>
              <a:gd name="connsiteX10" fmla="*/ 5982163 w 8362082"/>
              <a:gd name="connsiteY10" fmla="*/ 7781006 h 9728098"/>
              <a:gd name="connsiteX11" fmla="*/ 4481850 w 8362082"/>
              <a:gd name="connsiteY11" fmla="*/ 7380266 h 9728098"/>
              <a:gd name="connsiteX12" fmla="*/ 4572711 w 8362082"/>
              <a:gd name="connsiteY12" fmla="*/ 7040097 h 9728098"/>
              <a:gd name="connsiteX13" fmla="*/ 6366425 w 8362082"/>
              <a:gd name="connsiteY13" fmla="*/ 7519204 h 9728098"/>
              <a:gd name="connsiteX14" fmla="*/ 6366674 w 8362082"/>
              <a:gd name="connsiteY14" fmla="*/ 7518365 h 9728098"/>
              <a:gd name="connsiteX15" fmla="*/ 6398045 w 8362082"/>
              <a:gd name="connsiteY15" fmla="*/ 7527650 h 9728098"/>
              <a:gd name="connsiteX16" fmla="*/ 6422414 w 8362082"/>
              <a:gd name="connsiteY16" fmla="*/ 7534159 h 9728098"/>
              <a:gd name="connsiteX17" fmla="*/ 7987189 w 8362082"/>
              <a:gd name="connsiteY17" fmla="*/ 6656798 h 9728098"/>
              <a:gd name="connsiteX18" fmla="*/ 7797943 w 8362082"/>
              <a:gd name="connsiteY18" fmla="*/ 2664654 h 9728098"/>
              <a:gd name="connsiteX19" fmla="*/ 4490679 w 8362082"/>
              <a:gd name="connsiteY19" fmla="*/ 420767 h 9728098"/>
              <a:gd name="connsiteX20" fmla="*/ 374894 w 8362082"/>
              <a:gd name="connsiteY20" fmla="*/ 2728464 h 9728098"/>
              <a:gd name="connsiteX21" fmla="*/ 207887 w 8362082"/>
              <a:gd name="connsiteY21" fmla="*/ 6920357 h 9728098"/>
              <a:gd name="connsiteX22" fmla="*/ 0 w 8362082"/>
              <a:gd name="connsiteY22" fmla="*/ 2534997 h 9728098"/>
              <a:gd name="connsiteX23" fmla="*/ 4521176 w 8362082"/>
              <a:gd name="connsiteY23" fmla="*/ 0 h 9728098"/>
              <a:gd name="connsiteX24" fmla="*/ 8154195 w 8362082"/>
              <a:gd name="connsiteY24" fmla="*/ 2464904 h 9728098"/>
              <a:gd name="connsiteX25" fmla="*/ 8362082 w 8362082"/>
              <a:gd name="connsiteY25" fmla="*/ 6850262 h 9728098"/>
              <a:gd name="connsiteX26" fmla="*/ 7403455 w 8362082"/>
              <a:gd name="connsiteY26" fmla="*/ 7387759 h 9728098"/>
              <a:gd name="connsiteX27" fmla="*/ 7231259 w 8362082"/>
              <a:gd name="connsiteY27" fmla="*/ 7080646 h 9728098"/>
              <a:gd name="connsiteX28" fmla="*/ 6422416 w 8362082"/>
              <a:gd name="connsiteY28" fmla="*/ 7534160 h 9728098"/>
              <a:gd name="connsiteX29" fmla="*/ 6698462 w 8362082"/>
              <a:gd name="connsiteY29" fmla="*/ 7607892 h 9728098"/>
              <a:gd name="connsiteX30" fmla="*/ 6696315 w 8362082"/>
              <a:gd name="connsiteY30" fmla="*/ 7615928 h 9728098"/>
              <a:gd name="connsiteX31" fmla="*/ 6704293 w 8362082"/>
              <a:gd name="connsiteY31" fmla="*/ 7618289 h 9728098"/>
              <a:gd name="connsiteX32" fmla="*/ 6616028 w 8362082"/>
              <a:gd name="connsiteY32" fmla="*/ 7916512 h 9728098"/>
              <a:gd name="connsiteX33" fmla="*/ 6607601 w 8362082"/>
              <a:gd name="connsiteY33" fmla="*/ 7948062 h 9728098"/>
              <a:gd name="connsiteX34" fmla="*/ 6606758 w 8362082"/>
              <a:gd name="connsiteY34" fmla="*/ 7947837 h 9728098"/>
              <a:gd name="connsiteX35" fmla="*/ 6079860 w 8362082"/>
              <a:gd name="connsiteY35" fmla="*/ 9728098 h 9728098"/>
              <a:gd name="connsiteX36" fmla="*/ 5742241 w 8362082"/>
              <a:gd name="connsiteY36" fmla="*/ 9628174 h 9728098"/>
              <a:gd name="connsiteX37" fmla="*/ 6206737 w 8362082"/>
              <a:gd name="connsiteY37" fmla="*/ 8058752 h 9728098"/>
              <a:gd name="connsiteX38" fmla="*/ 3840906 w 8362082"/>
              <a:gd name="connsiteY38" fmla="*/ 9385261 h 97280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8362082" h="9728098">
                <a:moveTo>
                  <a:pt x="2084403" y="6124677"/>
                </a:moveTo>
                <a:lnTo>
                  <a:pt x="1919466" y="5830511"/>
                </a:lnTo>
                <a:lnTo>
                  <a:pt x="4015057" y="4655525"/>
                </a:lnTo>
                <a:lnTo>
                  <a:pt x="4015057" y="2775896"/>
                </a:lnTo>
                <a:lnTo>
                  <a:pt x="4352307" y="2775896"/>
                </a:lnTo>
                <a:lnTo>
                  <a:pt x="4352307" y="4853075"/>
                </a:lnTo>
                <a:lnTo>
                  <a:pt x="4349716" y="4853075"/>
                </a:lnTo>
                <a:lnTo>
                  <a:pt x="4350336" y="4854181"/>
                </a:lnTo>
                <a:close/>
                <a:moveTo>
                  <a:pt x="564140" y="6720609"/>
                </a:moveTo>
                <a:lnTo>
                  <a:pt x="3871404" y="8964496"/>
                </a:lnTo>
                <a:lnTo>
                  <a:pt x="5982163" y="7781006"/>
                </a:lnTo>
                <a:lnTo>
                  <a:pt x="4481850" y="7380266"/>
                </a:lnTo>
                <a:lnTo>
                  <a:pt x="4572711" y="7040097"/>
                </a:lnTo>
                <a:lnTo>
                  <a:pt x="6366425" y="7519204"/>
                </a:lnTo>
                <a:lnTo>
                  <a:pt x="6366674" y="7518365"/>
                </a:lnTo>
                <a:lnTo>
                  <a:pt x="6398045" y="7527650"/>
                </a:lnTo>
                <a:lnTo>
                  <a:pt x="6422414" y="7534159"/>
                </a:lnTo>
                <a:lnTo>
                  <a:pt x="7987189" y="6656798"/>
                </a:lnTo>
                <a:lnTo>
                  <a:pt x="7797943" y="2664654"/>
                </a:lnTo>
                <a:lnTo>
                  <a:pt x="4490679" y="420767"/>
                </a:lnTo>
                <a:lnTo>
                  <a:pt x="374894" y="2728464"/>
                </a:lnTo>
                <a:close/>
                <a:moveTo>
                  <a:pt x="207887" y="6920357"/>
                </a:moveTo>
                <a:lnTo>
                  <a:pt x="0" y="2534997"/>
                </a:lnTo>
                <a:lnTo>
                  <a:pt x="4521176" y="0"/>
                </a:lnTo>
                <a:lnTo>
                  <a:pt x="8154195" y="2464904"/>
                </a:lnTo>
                <a:lnTo>
                  <a:pt x="8362082" y="6850262"/>
                </a:lnTo>
                <a:lnTo>
                  <a:pt x="7403455" y="7387759"/>
                </a:lnTo>
                <a:lnTo>
                  <a:pt x="7231259" y="7080646"/>
                </a:lnTo>
                <a:lnTo>
                  <a:pt x="6422416" y="7534160"/>
                </a:lnTo>
                <a:lnTo>
                  <a:pt x="6698462" y="7607892"/>
                </a:lnTo>
                <a:lnTo>
                  <a:pt x="6696315" y="7615928"/>
                </a:lnTo>
                <a:lnTo>
                  <a:pt x="6704293" y="7618289"/>
                </a:lnTo>
                <a:lnTo>
                  <a:pt x="6616028" y="7916512"/>
                </a:lnTo>
                <a:lnTo>
                  <a:pt x="6607601" y="7948062"/>
                </a:lnTo>
                <a:lnTo>
                  <a:pt x="6606758" y="7947837"/>
                </a:lnTo>
                <a:lnTo>
                  <a:pt x="6079860" y="9728098"/>
                </a:lnTo>
                <a:lnTo>
                  <a:pt x="5742241" y="9628174"/>
                </a:lnTo>
                <a:lnTo>
                  <a:pt x="6206737" y="8058752"/>
                </a:lnTo>
                <a:lnTo>
                  <a:pt x="3840906" y="938526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110" name="TextBox 109">
            <a:extLst>
              <a:ext uri="{FF2B5EF4-FFF2-40B4-BE49-F238E27FC236}">
                <a16:creationId xmlns:a16="http://schemas.microsoft.com/office/drawing/2014/main" id="{647E5BEB-9AFD-4E70-986E-84834CAA4CA4}"/>
              </a:ext>
            </a:extLst>
          </p:cNvPr>
          <p:cNvSpPr txBox="1"/>
          <p:nvPr/>
        </p:nvSpPr>
        <p:spPr>
          <a:xfrm>
            <a:off x="1201002" y="-150128"/>
            <a:ext cx="2962355" cy="1015663"/>
          </a:xfrm>
          <a:prstGeom prst="rect">
            <a:avLst/>
          </a:prstGeom>
          <a:noFill/>
        </p:spPr>
        <p:txBody>
          <a:bodyPr wrap="square" rtlCol="0">
            <a:spAutoFit/>
          </a:bodyPr>
          <a:lstStyle/>
          <a:p>
            <a:r>
              <a:rPr lang="en-US" sz="6000">
                <a:solidFill>
                  <a:schemeClr val="bg1"/>
                </a:solidFill>
                <a:latin typeface="+mj-lt"/>
              </a:rPr>
              <a:t>HISTORY</a:t>
            </a:r>
            <a:endParaRPr lang="en-GB" sz="6000">
              <a:solidFill>
                <a:schemeClr val="bg1"/>
              </a:solidFill>
              <a:latin typeface="+mj-lt"/>
            </a:endParaRPr>
          </a:p>
        </p:txBody>
      </p:sp>
      <p:sp>
        <p:nvSpPr>
          <p:cNvPr id="111" name="TextBox 110">
            <a:extLst>
              <a:ext uri="{FF2B5EF4-FFF2-40B4-BE49-F238E27FC236}">
                <a16:creationId xmlns:a16="http://schemas.microsoft.com/office/drawing/2014/main" id="{6487C5FE-0C41-42A8-BF32-8D20A380CE8E}"/>
              </a:ext>
            </a:extLst>
          </p:cNvPr>
          <p:cNvSpPr txBox="1"/>
          <p:nvPr/>
        </p:nvSpPr>
        <p:spPr>
          <a:xfrm>
            <a:off x="1256733" y="587329"/>
            <a:ext cx="2962355" cy="646331"/>
          </a:xfrm>
          <a:prstGeom prst="rect">
            <a:avLst/>
          </a:prstGeom>
          <a:noFill/>
        </p:spPr>
        <p:txBody>
          <a:bodyPr wrap="square" rtlCol="0">
            <a:spAutoFit/>
          </a:bodyPr>
          <a:lstStyle/>
          <a:p>
            <a:r>
              <a:rPr lang="en-US" sz="3600">
                <a:solidFill>
                  <a:schemeClr val="bg1"/>
                </a:solidFill>
                <a:latin typeface="+mj-lt"/>
              </a:rPr>
              <a:t>Teacher Guide</a:t>
            </a:r>
            <a:endParaRPr lang="en-GB" sz="3600">
              <a:solidFill>
                <a:schemeClr val="bg1"/>
              </a:solidFill>
              <a:latin typeface="+mj-lt"/>
            </a:endParaRPr>
          </a:p>
        </p:txBody>
      </p:sp>
      <p:sp>
        <p:nvSpPr>
          <p:cNvPr id="112" name="Rectangle 111">
            <a:extLst>
              <a:ext uri="{FF2B5EF4-FFF2-40B4-BE49-F238E27FC236}">
                <a16:creationId xmlns:a16="http://schemas.microsoft.com/office/drawing/2014/main" id="{E1CBD615-7844-4C9D-854A-885BBB05D485}"/>
              </a:ext>
            </a:extLst>
          </p:cNvPr>
          <p:cNvSpPr/>
          <p:nvPr/>
        </p:nvSpPr>
        <p:spPr>
          <a:xfrm>
            <a:off x="10385947" y="9157850"/>
            <a:ext cx="2430900" cy="44334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3" name="TextBox 112">
            <a:extLst>
              <a:ext uri="{FF2B5EF4-FFF2-40B4-BE49-F238E27FC236}">
                <a16:creationId xmlns:a16="http://schemas.microsoft.com/office/drawing/2014/main" id="{9B5FADEA-5904-4AA4-8E3D-C171820F09FD}"/>
              </a:ext>
            </a:extLst>
          </p:cNvPr>
          <p:cNvSpPr txBox="1"/>
          <p:nvPr/>
        </p:nvSpPr>
        <p:spPr>
          <a:xfrm>
            <a:off x="10385947" y="9224588"/>
            <a:ext cx="2429301" cy="313932"/>
          </a:xfrm>
          <a:prstGeom prst="rect">
            <a:avLst/>
          </a:prstGeom>
          <a:noFill/>
        </p:spPr>
        <p:txBody>
          <a:bodyPr wrap="square" rtlCol="0">
            <a:spAutoFit/>
          </a:bodyPr>
          <a:lstStyle/>
          <a:p>
            <a:pPr>
              <a:lnSpc>
                <a:spcPct val="90000"/>
              </a:lnSpc>
            </a:pPr>
            <a:r>
              <a:rPr lang="en-US" sz="1600" b="1" dirty="0">
                <a:solidFill>
                  <a:schemeClr val="bg1"/>
                </a:solidFill>
                <a:latin typeface="+mj-lt"/>
              </a:rPr>
              <a:t>SCHOOL NAME</a:t>
            </a:r>
            <a:endParaRPr lang="en-GB" sz="1600" b="1" dirty="0">
              <a:solidFill>
                <a:schemeClr val="bg1"/>
              </a:solidFill>
              <a:latin typeface="+mj-lt"/>
            </a:endParaRPr>
          </a:p>
        </p:txBody>
      </p:sp>
      <p:sp>
        <p:nvSpPr>
          <p:cNvPr id="114" name="TextBox 113">
            <a:extLst>
              <a:ext uri="{FF2B5EF4-FFF2-40B4-BE49-F238E27FC236}">
                <a16:creationId xmlns:a16="http://schemas.microsoft.com/office/drawing/2014/main" id="{B2FDF49A-E399-46FC-A972-F3D983810A3F}"/>
              </a:ext>
            </a:extLst>
          </p:cNvPr>
          <p:cNvSpPr txBox="1"/>
          <p:nvPr/>
        </p:nvSpPr>
        <p:spPr>
          <a:xfrm>
            <a:off x="0" y="9207541"/>
            <a:ext cx="4795520" cy="338554"/>
          </a:xfrm>
          <a:prstGeom prst="rect">
            <a:avLst/>
          </a:prstGeom>
          <a:noFill/>
        </p:spPr>
        <p:txBody>
          <a:bodyPr wrap="square">
            <a:spAutoFit/>
          </a:bodyPr>
          <a:lstStyle/>
          <a:p>
            <a:r>
              <a:rPr lang="en-US" sz="1600" b="1" i="1" spc="50">
                <a:ln w="9525" cmpd="sng">
                  <a:noFill/>
                  <a:prstDash val="solid"/>
                </a:ln>
                <a:latin typeface="+mj-lt"/>
              </a:rPr>
              <a:t>“</a:t>
            </a:r>
            <a:r>
              <a:rPr lang="en-GB" sz="1600" b="1" i="1" spc="50">
                <a:ln w="9525" cmpd="sng">
                  <a:noFill/>
                  <a:prstDash val="solid"/>
                </a:ln>
                <a:latin typeface="+mj-lt"/>
              </a:rPr>
              <a:t>Inspiring a curiosity of the past”</a:t>
            </a:r>
            <a:r>
              <a:rPr lang="en-GB" sz="1600" b="1" i="1">
                <a:latin typeface="+mj-lt"/>
                <a:ea typeface="Calibri" panose="020F0502020204030204" pitchFamily="34" charset="0"/>
                <a:cs typeface="Times New Roman" panose="02020603050405020304" pitchFamily="18" charset="0"/>
              </a:rPr>
              <a:t> </a:t>
            </a:r>
            <a:endParaRPr lang="en-US" sz="1600" b="1" i="1" spc="50">
              <a:ln w="9525" cmpd="sng">
                <a:noFill/>
                <a:prstDash val="solid"/>
              </a:ln>
              <a:latin typeface="+mj-lt"/>
            </a:endParaRPr>
          </a:p>
        </p:txBody>
      </p:sp>
      <p:grpSp>
        <p:nvGrpSpPr>
          <p:cNvPr id="190" name="Group 189">
            <a:extLst>
              <a:ext uri="{FF2B5EF4-FFF2-40B4-BE49-F238E27FC236}">
                <a16:creationId xmlns:a16="http://schemas.microsoft.com/office/drawing/2014/main" id="{F3A9CDB6-0C19-4BD4-A189-242647938EF1}"/>
              </a:ext>
            </a:extLst>
          </p:cNvPr>
          <p:cNvGrpSpPr/>
          <p:nvPr/>
        </p:nvGrpSpPr>
        <p:grpSpPr>
          <a:xfrm>
            <a:off x="4363336" y="-1314"/>
            <a:ext cx="1047749" cy="1215388"/>
            <a:chOff x="1571549" y="2979857"/>
            <a:chExt cx="832059" cy="965189"/>
          </a:xfrm>
        </p:grpSpPr>
        <p:sp>
          <p:nvSpPr>
            <p:cNvPr id="192" name="Hexagon 191">
              <a:extLst>
                <a:ext uri="{FF2B5EF4-FFF2-40B4-BE49-F238E27FC236}">
                  <a16:creationId xmlns:a16="http://schemas.microsoft.com/office/drawing/2014/main" id="{256BF95E-6C42-4C9B-91BE-A5DD16C88CF9}"/>
                </a:ext>
              </a:extLst>
            </p:cNvPr>
            <p:cNvSpPr/>
            <p:nvPr/>
          </p:nvSpPr>
          <p:spPr>
            <a:xfrm rot="5400000">
              <a:off x="1522442" y="3055633"/>
              <a:ext cx="933013" cy="80432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93" name="Freeform: Shape 192">
              <a:extLst>
                <a:ext uri="{FF2B5EF4-FFF2-40B4-BE49-F238E27FC236}">
                  <a16:creationId xmlns:a16="http://schemas.microsoft.com/office/drawing/2014/main" id="{3BD229C6-9060-4052-8FF1-BE3C31D8C66F}"/>
                </a:ext>
              </a:extLst>
            </p:cNvPr>
            <p:cNvSpPr/>
            <p:nvPr/>
          </p:nvSpPr>
          <p:spPr>
            <a:xfrm rot="16200000">
              <a:off x="1504984" y="3046422"/>
              <a:ext cx="965189" cy="832059"/>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200"/>
            </a:p>
          </p:txBody>
        </p:sp>
      </p:grpSp>
      <p:sp>
        <p:nvSpPr>
          <p:cNvPr id="567" name="TextBox 566">
            <a:extLst>
              <a:ext uri="{FF2B5EF4-FFF2-40B4-BE49-F238E27FC236}">
                <a16:creationId xmlns:a16="http://schemas.microsoft.com/office/drawing/2014/main" id="{49019A46-F5A5-4105-8C22-25999B51F0F4}"/>
              </a:ext>
            </a:extLst>
          </p:cNvPr>
          <p:cNvSpPr txBox="1"/>
          <p:nvPr/>
        </p:nvSpPr>
        <p:spPr>
          <a:xfrm>
            <a:off x="5458871" y="13079"/>
            <a:ext cx="7314517" cy="1143390"/>
          </a:xfrm>
          <a:prstGeom prst="rect">
            <a:avLst/>
          </a:prstGeom>
          <a:noFill/>
        </p:spPr>
        <p:txBody>
          <a:bodyPr wrap="square" rtlCol="0">
            <a:spAutoFit/>
          </a:bodyPr>
          <a:lstStyle/>
          <a:p>
            <a:pPr>
              <a:lnSpc>
                <a:spcPct val="85000"/>
              </a:lnSpc>
            </a:pPr>
            <a:r>
              <a:rPr lang="en-US" sz="4000" b="1"/>
              <a:t>What do artefacts tell us about the Kingdom of Benin?</a:t>
            </a:r>
            <a:endParaRPr lang="en-GB" sz="4000"/>
          </a:p>
        </p:txBody>
      </p:sp>
      <p:sp>
        <p:nvSpPr>
          <p:cNvPr id="568" name="TextBox 567">
            <a:extLst>
              <a:ext uri="{FF2B5EF4-FFF2-40B4-BE49-F238E27FC236}">
                <a16:creationId xmlns:a16="http://schemas.microsoft.com/office/drawing/2014/main" id="{F72D89F3-97E7-478A-B3DC-F528A0D91339}"/>
              </a:ext>
            </a:extLst>
          </p:cNvPr>
          <p:cNvSpPr txBox="1"/>
          <p:nvPr/>
        </p:nvSpPr>
        <p:spPr>
          <a:xfrm>
            <a:off x="50132" y="1605643"/>
            <a:ext cx="4080919" cy="1200329"/>
          </a:xfrm>
          <a:prstGeom prst="rect">
            <a:avLst/>
          </a:prstGeom>
          <a:noFill/>
        </p:spPr>
        <p:txBody>
          <a:bodyPr wrap="square" rtlCol="0">
            <a:spAutoFit/>
          </a:bodyPr>
          <a:lstStyle/>
          <a:p>
            <a:pPr marL="171450" indent="-171450">
              <a:buFont typeface="Arial" panose="020B0604020202020204" pitchFamily="34" charset="0"/>
              <a:buChar char="•"/>
            </a:pPr>
            <a:r>
              <a:rPr lang="en-US" sz="1200"/>
              <a:t>What was the Kingdom of Benin?</a:t>
            </a:r>
          </a:p>
          <a:p>
            <a:pPr marL="171450" indent="-171450">
              <a:buFont typeface="Arial" panose="020B0604020202020204" pitchFamily="34" charset="0"/>
              <a:buChar char="•"/>
            </a:pPr>
            <a:r>
              <a:rPr lang="en-US" sz="1200"/>
              <a:t>What is the value of oral histories?</a:t>
            </a:r>
          </a:p>
          <a:p>
            <a:pPr marL="171450" indent="-171450">
              <a:buFont typeface="Arial" panose="020B0604020202020204" pitchFamily="34" charset="0"/>
              <a:buChar char="•"/>
            </a:pPr>
            <a:r>
              <a:rPr lang="en-US" sz="1200"/>
              <a:t>How important were the </a:t>
            </a:r>
            <a:r>
              <a:rPr lang="en-US" sz="1200" err="1"/>
              <a:t>Obas</a:t>
            </a:r>
            <a:r>
              <a:rPr lang="en-US" sz="1200"/>
              <a:t> of Benin?</a:t>
            </a:r>
          </a:p>
          <a:p>
            <a:pPr marL="171450" indent="-171450">
              <a:buFont typeface="Arial" panose="020B0604020202020204" pitchFamily="34" charset="0"/>
              <a:buChar char="•"/>
            </a:pPr>
            <a:r>
              <a:rPr lang="en-US" sz="1200"/>
              <a:t>What was life like in The Kingdom of Benin?</a:t>
            </a:r>
          </a:p>
          <a:p>
            <a:pPr marL="171450" indent="-171450">
              <a:buFont typeface="Arial" panose="020B0604020202020204" pitchFamily="34" charset="0"/>
              <a:buChar char="•"/>
            </a:pPr>
            <a:r>
              <a:rPr lang="en-US" sz="1200"/>
              <a:t>What can we learn about Benin Kingdom from art?</a:t>
            </a:r>
          </a:p>
          <a:p>
            <a:pPr marL="171450" indent="-171450">
              <a:buFont typeface="Arial" panose="020B0604020202020204" pitchFamily="34" charset="0"/>
              <a:buChar char="•"/>
            </a:pPr>
            <a:r>
              <a:rPr lang="en-US" sz="1200"/>
              <a:t>What is the legacy of the Benin Kingdom?</a:t>
            </a:r>
          </a:p>
        </p:txBody>
      </p:sp>
      <p:sp>
        <p:nvSpPr>
          <p:cNvPr id="647" name="TextBox 646">
            <a:extLst>
              <a:ext uri="{FF2B5EF4-FFF2-40B4-BE49-F238E27FC236}">
                <a16:creationId xmlns:a16="http://schemas.microsoft.com/office/drawing/2014/main" id="{3567FFCB-F7AD-495C-BDA2-C4A109E4A211}"/>
              </a:ext>
            </a:extLst>
          </p:cNvPr>
          <p:cNvSpPr txBox="1"/>
          <p:nvPr/>
        </p:nvSpPr>
        <p:spPr>
          <a:xfrm>
            <a:off x="4348041" y="2582801"/>
            <a:ext cx="8339581" cy="1569660"/>
          </a:xfrm>
          <a:prstGeom prst="rect">
            <a:avLst/>
          </a:prstGeom>
          <a:noFill/>
        </p:spPr>
        <p:txBody>
          <a:bodyPr wrap="square" rtlCol="0">
            <a:spAutoFit/>
          </a:bodyPr>
          <a:lstStyle/>
          <a:p>
            <a:pPr marL="171450" indent="-171450">
              <a:buFont typeface="Arial" panose="020B0604020202020204" pitchFamily="34" charset="0"/>
              <a:buChar char="•"/>
            </a:pPr>
            <a:r>
              <a:rPr lang="en-US" sz="1200"/>
              <a:t>Located in modern day Nigeria, formed around 900AD when small villages joined to become conglomerates (</a:t>
            </a:r>
            <a:r>
              <a:rPr lang="en-US" sz="1200" err="1"/>
              <a:t>Igodomigodo</a:t>
            </a:r>
            <a:r>
              <a:rPr lang="en-US" sz="1200"/>
              <a:t>/ Early Kingdom). Early leaders were called Ogiso and early building projects included The Benin Moat.</a:t>
            </a:r>
          </a:p>
          <a:p>
            <a:pPr marL="171450" indent="-171450">
              <a:buFont typeface="Arial" panose="020B0604020202020204" pitchFamily="34" charset="0"/>
              <a:buChar char="•"/>
            </a:pPr>
            <a:r>
              <a:rPr lang="en-US" sz="1200"/>
              <a:t>No written accounts of early Benin (importance of storytelling for beliefs/values/culture)</a:t>
            </a:r>
          </a:p>
          <a:p>
            <a:pPr marL="171450" indent="-171450">
              <a:buFont typeface="Arial" panose="020B0604020202020204" pitchFamily="34" charset="0"/>
              <a:buChar char="•"/>
            </a:pPr>
            <a:r>
              <a:rPr lang="en-US" sz="1200"/>
              <a:t>After Ogiso came </a:t>
            </a:r>
            <a:r>
              <a:rPr lang="en-US" sz="1200" err="1"/>
              <a:t>Obas</a:t>
            </a:r>
            <a:r>
              <a:rPr lang="en-US" sz="1200"/>
              <a:t>, in charge of army, trading and commerce. Treated like God. Many artefacts that show </a:t>
            </a:r>
            <a:r>
              <a:rPr lang="en-US" sz="1200" err="1"/>
              <a:t>Obas</a:t>
            </a:r>
            <a:r>
              <a:rPr lang="en-US" sz="1200"/>
              <a:t>’ power</a:t>
            </a:r>
          </a:p>
          <a:p>
            <a:pPr marL="171450" indent="-171450">
              <a:buFont typeface="Arial" panose="020B0604020202020204" pitchFamily="34" charset="0"/>
              <a:buChar char="•"/>
            </a:pPr>
            <a:r>
              <a:rPr lang="en-US" sz="1200"/>
              <a:t>Many jobs, trades and guilds. Traded with Europe and other kingdoms</a:t>
            </a:r>
          </a:p>
          <a:p>
            <a:pPr marL="171450" indent="-171450">
              <a:buFont typeface="Arial" panose="020B0604020202020204" pitchFamily="34" charset="0"/>
              <a:buChar char="•"/>
            </a:pPr>
            <a:r>
              <a:rPr lang="en-US" sz="1200"/>
              <a:t>Artefacts exist inc. bronze plaques, manilla, busts and clapper bells. Art is highly symbolic and historians have to “read” artefacts.</a:t>
            </a:r>
          </a:p>
          <a:p>
            <a:pPr marL="171450" indent="-171450">
              <a:buFont typeface="Arial" panose="020B0604020202020204" pitchFamily="34" charset="0"/>
              <a:buChar char="•"/>
            </a:pPr>
            <a:r>
              <a:rPr lang="en-US" sz="1200"/>
              <a:t>Benin City destroyed by British in 1897, thousands of art pieces were looted – many not been returned.</a:t>
            </a:r>
          </a:p>
          <a:p>
            <a:pPr marL="171450" indent="-171450">
              <a:buFont typeface="Arial" panose="020B0604020202020204" pitchFamily="34" charset="0"/>
              <a:buChar char="•"/>
            </a:pPr>
            <a:endParaRPr lang="en-GB" sz="1200"/>
          </a:p>
        </p:txBody>
      </p:sp>
      <p:sp>
        <p:nvSpPr>
          <p:cNvPr id="649" name="TextBox 648">
            <a:extLst>
              <a:ext uri="{FF2B5EF4-FFF2-40B4-BE49-F238E27FC236}">
                <a16:creationId xmlns:a16="http://schemas.microsoft.com/office/drawing/2014/main" id="{C5E1D460-FDF6-435E-80C7-F2882393F77A}"/>
              </a:ext>
            </a:extLst>
          </p:cNvPr>
          <p:cNvSpPr txBox="1"/>
          <p:nvPr/>
        </p:nvSpPr>
        <p:spPr>
          <a:xfrm>
            <a:off x="-30548" y="1319573"/>
            <a:ext cx="4249636" cy="338554"/>
          </a:xfrm>
          <a:prstGeom prst="rect">
            <a:avLst/>
          </a:prstGeom>
          <a:noFill/>
        </p:spPr>
        <p:txBody>
          <a:bodyPr wrap="square" rtlCol="0">
            <a:spAutoFit/>
          </a:bodyPr>
          <a:lstStyle/>
          <a:p>
            <a:r>
              <a:rPr lang="en-GB" sz="1600" b="1"/>
              <a:t>Key Questions to be answered through enquiry:</a:t>
            </a:r>
            <a:endParaRPr lang="en-GB" sz="1600"/>
          </a:p>
        </p:txBody>
      </p:sp>
      <p:sp>
        <p:nvSpPr>
          <p:cNvPr id="651" name="TextBox 650">
            <a:extLst>
              <a:ext uri="{FF2B5EF4-FFF2-40B4-BE49-F238E27FC236}">
                <a16:creationId xmlns:a16="http://schemas.microsoft.com/office/drawing/2014/main" id="{61D8A519-3D3B-421F-9867-02EFBCF48EC2}"/>
              </a:ext>
            </a:extLst>
          </p:cNvPr>
          <p:cNvSpPr txBox="1"/>
          <p:nvPr/>
        </p:nvSpPr>
        <p:spPr>
          <a:xfrm>
            <a:off x="-12790" y="5501112"/>
            <a:ext cx="4206762" cy="1446550"/>
          </a:xfrm>
          <a:prstGeom prst="rect">
            <a:avLst/>
          </a:prstGeom>
          <a:noFill/>
        </p:spPr>
        <p:txBody>
          <a:bodyPr wrap="square" rtlCol="0">
            <a:spAutoFit/>
          </a:bodyPr>
          <a:lstStyle/>
          <a:p>
            <a:r>
              <a:rPr lang="en-GB" sz="1600" b="1"/>
              <a:t>Key vocabulary: </a:t>
            </a:r>
          </a:p>
          <a:p>
            <a:r>
              <a:rPr lang="en-GB" sz="1200">
                <a:latin typeface="Calibri" panose="020F0502020204030204" pitchFamily="34" charset="0"/>
                <a:ea typeface="Calibri" panose="020F0502020204030204" pitchFamily="34" charset="0"/>
                <a:cs typeface="Times New Roman" panose="02020603050405020304" pitchFamily="18" charset="0"/>
              </a:rPr>
              <a:t>Conglomerate, </a:t>
            </a:r>
            <a:r>
              <a:rPr lang="en-GB" sz="1200" err="1">
                <a:latin typeface="Calibri" panose="020F0502020204030204" pitchFamily="34" charset="0"/>
                <a:ea typeface="Calibri" panose="020F0502020204030204" pitchFamily="34" charset="0"/>
                <a:cs typeface="Times New Roman" panose="02020603050405020304" pitchFamily="18" charset="0"/>
              </a:rPr>
              <a:t>Ogiso</a:t>
            </a:r>
            <a:r>
              <a:rPr lang="en-GB" sz="1200">
                <a:latin typeface="Calibri" panose="020F0502020204030204" pitchFamily="34" charset="0"/>
                <a:ea typeface="Calibri" panose="020F0502020204030204" pitchFamily="34" charset="0"/>
                <a:cs typeface="Times New Roman" panose="02020603050405020304" pitchFamily="18" charset="0"/>
              </a:rPr>
              <a:t>, </a:t>
            </a:r>
            <a:r>
              <a:rPr lang="en-GB" sz="1200" err="1">
                <a:latin typeface="Calibri" panose="020F0502020204030204" pitchFamily="34" charset="0"/>
                <a:ea typeface="Calibri" panose="020F0502020204030204" pitchFamily="34" charset="0"/>
                <a:cs typeface="Times New Roman" panose="02020603050405020304" pitchFamily="18" charset="0"/>
              </a:rPr>
              <a:t>Igodomigdo</a:t>
            </a:r>
            <a:r>
              <a:rPr lang="en-GB" sz="1200">
                <a:latin typeface="Calibri" panose="020F0502020204030204" pitchFamily="34" charset="0"/>
                <a:ea typeface="Calibri" panose="020F0502020204030204" pitchFamily="34" charset="0"/>
                <a:cs typeface="Times New Roman" panose="02020603050405020304" pitchFamily="18" charset="0"/>
              </a:rPr>
              <a:t>, Rainforest Kingdom, dynasty, elder, moat, Oba(s), depiction, myth, artefact, oral storytelling, trading, commerce, bronze, brass, guild, trade, trading, craftsman, goods, plantain, ivory, empire, plaque, manilla, bust, clapper bell, ivory, primitive, sophisticated, legacy, Golden age, invasion, looting, decline, colonial</a:t>
            </a:r>
            <a:endParaRPr lang="en-GB" sz="1200">
              <a:highlight>
                <a:srgbClr val="FFFF00"/>
              </a:highlight>
            </a:endParaRPr>
          </a:p>
        </p:txBody>
      </p:sp>
      <p:sp>
        <p:nvSpPr>
          <p:cNvPr id="652" name="TextBox 651">
            <a:extLst>
              <a:ext uri="{FF2B5EF4-FFF2-40B4-BE49-F238E27FC236}">
                <a16:creationId xmlns:a16="http://schemas.microsoft.com/office/drawing/2014/main" id="{8742FE2C-F3D7-41C0-880F-61F8751E0D13}"/>
              </a:ext>
            </a:extLst>
          </p:cNvPr>
          <p:cNvSpPr txBox="1"/>
          <p:nvPr/>
        </p:nvSpPr>
        <p:spPr>
          <a:xfrm>
            <a:off x="131440" y="3159544"/>
            <a:ext cx="4249636" cy="2244140"/>
          </a:xfrm>
          <a:prstGeom prst="rect">
            <a:avLst/>
          </a:prstGeom>
          <a:noFill/>
        </p:spPr>
        <p:txBody>
          <a:bodyPr wrap="square" rtlCol="0">
            <a:spAutoFit/>
          </a:bodyPr>
          <a:lstStyle/>
          <a:p>
            <a:endParaRPr lang="en-GB" sz="1600" b="1"/>
          </a:p>
          <a:p>
            <a:pPr marL="171450" indent="-171450">
              <a:lnSpc>
                <a:spcPct val="150000"/>
              </a:lnSpc>
              <a:buFont typeface="Arial" panose="020B0604020202020204" pitchFamily="34" charset="0"/>
              <a:buChar char="•"/>
            </a:pPr>
            <a:r>
              <a:rPr lang="en-US" sz="1400" i="1" dirty="0"/>
              <a:t>(Conglomerates, slavery and expansion)</a:t>
            </a:r>
          </a:p>
          <a:p>
            <a:pPr marL="171450" indent="-171450">
              <a:lnSpc>
                <a:spcPct val="150000"/>
              </a:lnSpc>
              <a:buFont typeface="Arial" panose="020B0604020202020204" pitchFamily="34" charset="0"/>
              <a:buChar char="•"/>
            </a:pPr>
            <a:r>
              <a:rPr lang="en-US" sz="1400" i="1"/>
              <a:t>(Conflict with the British)</a:t>
            </a:r>
          </a:p>
          <a:p>
            <a:pPr marL="171450" indent="-171450">
              <a:lnSpc>
                <a:spcPct val="150000"/>
              </a:lnSpc>
              <a:buFont typeface="Arial" panose="020B0604020202020204" pitchFamily="34" charset="0"/>
              <a:buChar char="•"/>
            </a:pPr>
            <a:r>
              <a:rPr lang="en-US" sz="1400"/>
              <a:t>Using surviving artworks for historical enquiry</a:t>
            </a:r>
          </a:p>
          <a:p>
            <a:pPr marL="171450" indent="-171450">
              <a:lnSpc>
                <a:spcPct val="150000"/>
              </a:lnSpc>
              <a:buFont typeface="Arial" panose="020B0604020202020204" pitchFamily="34" charset="0"/>
              <a:buChar char="•"/>
            </a:pPr>
            <a:r>
              <a:rPr lang="en-US" sz="1400"/>
              <a:t>Comparing lives of leaders and ordinary people</a:t>
            </a:r>
          </a:p>
          <a:p>
            <a:pPr marL="171450" indent="-171450">
              <a:lnSpc>
                <a:spcPct val="150000"/>
              </a:lnSpc>
              <a:buFont typeface="Arial" panose="020B0604020202020204" pitchFamily="34" charset="0"/>
              <a:buChar char="•"/>
            </a:pPr>
            <a:r>
              <a:rPr lang="en-US" sz="1400" i="1"/>
              <a:t>(The Benin Moat / lost-wax casting)</a:t>
            </a:r>
          </a:p>
          <a:p>
            <a:pPr marL="171450" indent="-171450">
              <a:lnSpc>
                <a:spcPct val="150000"/>
              </a:lnSpc>
              <a:buFont typeface="Arial" panose="020B0604020202020204" pitchFamily="34" charset="0"/>
              <a:buChar char="•"/>
            </a:pPr>
            <a:r>
              <a:rPr lang="en-US" sz="1400"/>
              <a:t>The role of storytelling and religion in the Kingdom</a:t>
            </a:r>
          </a:p>
        </p:txBody>
      </p:sp>
      <p:sp>
        <p:nvSpPr>
          <p:cNvPr id="680" name="Rectangle 679">
            <a:extLst>
              <a:ext uri="{FF2B5EF4-FFF2-40B4-BE49-F238E27FC236}">
                <a16:creationId xmlns:a16="http://schemas.microsoft.com/office/drawing/2014/main" id="{7E5837BC-ACF5-4CDB-AE53-E2BA7E8F716A}"/>
              </a:ext>
            </a:extLst>
          </p:cNvPr>
          <p:cNvSpPr/>
          <p:nvPr/>
        </p:nvSpPr>
        <p:spPr>
          <a:xfrm>
            <a:off x="4339283" y="4333949"/>
            <a:ext cx="6735195" cy="289779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7" name="Rectangle 686">
            <a:extLst>
              <a:ext uri="{FF2B5EF4-FFF2-40B4-BE49-F238E27FC236}">
                <a16:creationId xmlns:a16="http://schemas.microsoft.com/office/drawing/2014/main" id="{DA023BDD-6FC5-4F79-B7D6-8D80D886D980}"/>
              </a:ext>
            </a:extLst>
          </p:cNvPr>
          <p:cNvSpPr/>
          <p:nvPr/>
        </p:nvSpPr>
        <p:spPr>
          <a:xfrm>
            <a:off x="10516" y="5533972"/>
            <a:ext cx="4208572" cy="169774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6" name="Group 145">
            <a:extLst>
              <a:ext uri="{FF2B5EF4-FFF2-40B4-BE49-F238E27FC236}">
                <a16:creationId xmlns:a16="http://schemas.microsoft.com/office/drawing/2014/main" id="{52175822-6D34-4F1E-BE7A-8FD9644AC742}"/>
              </a:ext>
            </a:extLst>
          </p:cNvPr>
          <p:cNvGrpSpPr/>
          <p:nvPr/>
        </p:nvGrpSpPr>
        <p:grpSpPr>
          <a:xfrm>
            <a:off x="69761" y="3442937"/>
            <a:ext cx="272439" cy="324546"/>
            <a:chOff x="-2305016" y="2962070"/>
            <a:chExt cx="305227" cy="363605"/>
          </a:xfrm>
        </p:grpSpPr>
        <p:sp>
          <p:nvSpPr>
            <p:cNvPr id="147" name="Hexagon 146">
              <a:extLst>
                <a:ext uri="{FF2B5EF4-FFF2-40B4-BE49-F238E27FC236}">
                  <a16:creationId xmlns:a16="http://schemas.microsoft.com/office/drawing/2014/main" id="{4C47542B-6439-4BED-8184-C9547EA4E4E3}"/>
                </a:ext>
              </a:extLst>
            </p:cNvPr>
            <p:cNvSpPr/>
            <p:nvPr/>
          </p:nvSpPr>
          <p:spPr>
            <a:xfrm rot="5400000">
              <a:off x="-2328848" y="2989993"/>
              <a:ext cx="345557" cy="29789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grpSp>
          <p:nvGrpSpPr>
            <p:cNvPr id="148" name="Group 147">
              <a:extLst>
                <a:ext uri="{FF2B5EF4-FFF2-40B4-BE49-F238E27FC236}">
                  <a16:creationId xmlns:a16="http://schemas.microsoft.com/office/drawing/2014/main" id="{CC70F6FE-0FCC-4814-8A44-72479E4D9F66}"/>
                </a:ext>
              </a:extLst>
            </p:cNvPr>
            <p:cNvGrpSpPr/>
            <p:nvPr/>
          </p:nvGrpSpPr>
          <p:grpSpPr>
            <a:xfrm>
              <a:off x="-2303673" y="2962070"/>
              <a:ext cx="303884" cy="363605"/>
              <a:chOff x="9853353" y="1540722"/>
              <a:chExt cx="1227889" cy="1469202"/>
            </a:xfrm>
          </p:grpSpPr>
          <p:grpSp>
            <p:nvGrpSpPr>
              <p:cNvPr id="149" name="Group 148">
                <a:extLst>
                  <a:ext uri="{FF2B5EF4-FFF2-40B4-BE49-F238E27FC236}">
                    <a16:creationId xmlns:a16="http://schemas.microsoft.com/office/drawing/2014/main" id="{44BAC160-AA3B-402D-954A-2BAE716D42DC}"/>
                  </a:ext>
                </a:extLst>
              </p:cNvPr>
              <p:cNvGrpSpPr/>
              <p:nvPr/>
            </p:nvGrpSpPr>
            <p:grpSpPr>
              <a:xfrm>
                <a:off x="9862744" y="1540722"/>
                <a:ext cx="1203686" cy="1396276"/>
                <a:chOff x="85549" y="7561569"/>
                <a:chExt cx="1259416" cy="1460923"/>
              </a:xfrm>
            </p:grpSpPr>
            <p:sp>
              <p:nvSpPr>
                <p:cNvPr id="151" name="Hexagon 150">
                  <a:extLst>
                    <a:ext uri="{FF2B5EF4-FFF2-40B4-BE49-F238E27FC236}">
                      <a16:creationId xmlns:a16="http://schemas.microsoft.com/office/drawing/2014/main" id="{D9A21C0F-8203-403E-BD30-370B4798BB53}"/>
                    </a:ext>
                  </a:extLst>
                </p:cNvPr>
                <p:cNvSpPr/>
                <p:nvPr/>
              </p:nvSpPr>
              <p:spPr>
                <a:xfrm rot="5400000">
                  <a:off x="11220" y="7676264"/>
                  <a:ext cx="1412221" cy="121743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endParaRPr lang="en-GB"/>
                </a:p>
              </p:txBody>
            </p:sp>
            <p:sp>
              <p:nvSpPr>
                <p:cNvPr id="152" name="Freeform: Shape 180">
                  <a:extLst>
                    <a:ext uri="{FF2B5EF4-FFF2-40B4-BE49-F238E27FC236}">
                      <a16:creationId xmlns:a16="http://schemas.microsoft.com/office/drawing/2014/main" id="{B2862E4C-BDA3-4B77-81DA-1E0A8331B41F}"/>
                    </a:ext>
                  </a:extLst>
                </p:cNvPr>
                <p:cNvSpPr/>
                <p:nvPr/>
              </p:nvSpPr>
              <p:spPr>
                <a:xfrm rot="16200000">
                  <a:off x="-15205" y="7662323"/>
                  <a:ext cx="1460923" cy="1259416"/>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p>
                  <a:pPr algn="ctr"/>
                  <a:endParaRPr lang="en-GB"/>
                </a:p>
              </p:txBody>
            </p:sp>
            <p:sp>
              <p:nvSpPr>
                <p:cNvPr id="153" name="TextBox 152">
                  <a:extLst>
                    <a:ext uri="{FF2B5EF4-FFF2-40B4-BE49-F238E27FC236}">
                      <a16:creationId xmlns:a16="http://schemas.microsoft.com/office/drawing/2014/main" id="{913C94C3-1206-465F-A9C7-E22D427C4677}"/>
                    </a:ext>
                  </a:extLst>
                </p:cNvPr>
                <p:cNvSpPr txBox="1"/>
                <p:nvPr/>
              </p:nvSpPr>
              <p:spPr>
                <a:xfrm>
                  <a:off x="217230" y="7753210"/>
                  <a:ext cx="983772" cy="1107996"/>
                </a:xfrm>
                <a:prstGeom prst="rect">
                  <a:avLst/>
                </a:prstGeom>
                <a:noFill/>
              </p:spPr>
              <p:txBody>
                <a:bodyPr wrap="square" rtlCol="0">
                  <a:spAutoFit/>
                </a:bodyPr>
                <a:lstStyle/>
                <a:p>
                  <a:pPr algn="ctr"/>
                  <a:endParaRPr lang="en-GB" sz="6600" b="1"/>
                </a:p>
              </p:txBody>
            </p:sp>
          </p:grpSp>
          <p:pic>
            <p:nvPicPr>
              <p:cNvPr id="150" name="Graphic 149" descr="Signpost with solid fill">
                <a:extLst>
                  <a:ext uri="{FF2B5EF4-FFF2-40B4-BE49-F238E27FC236}">
                    <a16:creationId xmlns:a16="http://schemas.microsoft.com/office/drawing/2014/main" id="{5F87294C-E98E-4420-865D-9152A03CD74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53353" y="1782035"/>
                <a:ext cx="1227889" cy="1227889"/>
              </a:xfrm>
              <a:prstGeom prst="rect">
                <a:avLst/>
              </a:prstGeom>
            </p:spPr>
          </p:pic>
        </p:grpSp>
      </p:grpSp>
      <p:grpSp>
        <p:nvGrpSpPr>
          <p:cNvPr id="154" name="Group 153">
            <a:extLst>
              <a:ext uri="{FF2B5EF4-FFF2-40B4-BE49-F238E27FC236}">
                <a16:creationId xmlns:a16="http://schemas.microsoft.com/office/drawing/2014/main" id="{A614D10C-88F9-4610-96CF-D080DE1EFEF4}"/>
              </a:ext>
            </a:extLst>
          </p:cNvPr>
          <p:cNvGrpSpPr/>
          <p:nvPr/>
        </p:nvGrpSpPr>
        <p:grpSpPr>
          <a:xfrm>
            <a:off x="74077" y="4121266"/>
            <a:ext cx="271354" cy="313875"/>
            <a:chOff x="-1602707" y="2962070"/>
            <a:chExt cx="304012" cy="351650"/>
          </a:xfrm>
        </p:grpSpPr>
        <p:sp>
          <p:nvSpPr>
            <p:cNvPr id="155" name="Hexagon 154">
              <a:extLst>
                <a:ext uri="{FF2B5EF4-FFF2-40B4-BE49-F238E27FC236}">
                  <a16:creationId xmlns:a16="http://schemas.microsoft.com/office/drawing/2014/main" id="{7C0E901D-D7C5-4B70-A537-CE89987E7F0F}"/>
                </a:ext>
              </a:extLst>
            </p:cNvPr>
            <p:cNvSpPr/>
            <p:nvPr/>
          </p:nvSpPr>
          <p:spPr>
            <a:xfrm rot="5400000">
              <a:off x="-1620421" y="2991995"/>
              <a:ext cx="345557" cy="29789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grpSp>
          <p:nvGrpSpPr>
            <p:cNvPr id="156" name="Group 155">
              <a:extLst>
                <a:ext uri="{FF2B5EF4-FFF2-40B4-BE49-F238E27FC236}">
                  <a16:creationId xmlns:a16="http://schemas.microsoft.com/office/drawing/2014/main" id="{45C0309D-1A65-469F-9540-63A92D73E0D2}"/>
                </a:ext>
              </a:extLst>
            </p:cNvPr>
            <p:cNvGrpSpPr/>
            <p:nvPr/>
          </p:nvGrpSpPr>
          <p:grpSpPr>
            <a:xfrm>
              <a:off x="-1602707" y="2962070"/>
              <a:ext cx="297894" cy="345557"/>
              <a:chOff x="12685712" y="1540723"/>
              <a:chExt cx="1203686" cy="1396276"/>
            </a:xfrm>
          </p:grpSpPr>
          <p:grpSp>
            <p:nvGrpSpPr>
              <p:cNvPr id="158" name="Group 157">
                <a:extLst>
                  <a:ext uri="{FF2B5EF4-FFF2-40B4-BE49-F238E27FC236}">
                    <a16:creationId xmlns:a16="http://schemas.microsoft.com/office/drawing/2014/main" id="{F4C24B12-E558-4582-846A-46F17346E9CF}"/>
                  </a:ext>
                </a:extLst>
              </p:cNvPr>
              <p:cNvGrpSpPr/>
              <p:nvPr/>
            </p:nvGrpSpPr>
            <p:grpSpPr>
              <a:xfrm>
                <a:off x="12685712" y="1540723"/>
                <a:ext cx="1203686" cy="1396276"/>
                <a:chOff x="85549" y="7561569"/>
                <a:chExt cx="1259416" cy="1460923"/>
              </a:xfrm>
            </p:grpSpPr>
            <p:sp>
              <p:nvSpPr>
                <p:cNvPr id="160" name="Hexagon 159">
                  <a:extLst>
                    <a:ext uri="{FF2B5EF4-FFF2-40B4-BE49-F238E27FC236}">
                      <a16:creationId xmlns:a16="http://schemas.microsoft.com/office/drawing/2014/main" id="{510228A7-8884-4F4A-B80A-5F099E42AC8E}"/>
                    </a:ext>
                  </a:extLst>
                </p:cNvPr>
                <p:cNvSpPr/>
                <p:nvPr/>
              </p:nvSpPr>
              <p:spPr>
                <a:xfrm rot="5400000">
                  <a:off x="11220" y="7676264"/>
                  <a:ext cx="1412221" cy="121743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endParaRPr lang="en-GB"/>
                </a:p>
              </p:txBody>
            </p:sp>
            <p:sp>
              <p:nvSpPr>
                <p:cNvPr id="161" name="Freeform: Shape 180">
                  <a:extLst>
                    <a:ext uri="{FF2B5EF4-FFF2-40B4-BE49-F238E27FC236}">
                      <a16:creationId xmlns:a16="http://schemas.microsoft.com/office/drawing/2014/main" id="{C88253CC-4B16-4A9B-9C63-2D5AA5F7CA03}"/>
                    </a:ext>
                  </a:extLst>
                </p:cNvPr>
                <p:cNvSpPr/>
                <p:nvPr/>
              </p:nvSpPr>
              <p:spPr>
                <a:xfrm rot="16200000">
                  <a:off x="-15205" y="7662323"/>
                  <a:ext cx="1460923" cy="1259416"/>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p>
                  <a:pPr algn="ctr"/>
                  <a:endParaRPr lang="en-GB"/>
                </a:p>
              </p:txBody>
            </p:sp>
            <p:sp>
              <p:nvSpPr>
                <p:cNvPr id="162" name="TextBox 161">
                  <a:extLst>
                    <a:ext uri="{FF2B5EF4-FFF2-40B4-BE49-F238E27FC236}">
                      <a16:creationId xmlns:a16="http://schemas.microsoft.com/office/drawing/2014/main" id="{1C55BA81-1916-4BDC-B237-75D63F617526}"/>
                    </a:ext>
                  </a:extLst>
                </p:cNvPr>
                <p:cNvSpPr txBox="1"/>
                <p:nvPr/>
              </p:nvSpPr>
              <p:spPr>
                <a:xfrm>
                  <a:off x="217230" y="7753210"/>
                  <a:ext cx="983772" cy="1107996"/>
                </a:xfrm>
                <a:prstGeom prst="rect">
                  <a:avLst/>
                </a:prstGeom>
                <a:noFill/>
              </p:spPr>
              <p:txBody>
                <a:bodyPr wrap="square" rtlCol="0">
                  <a:spAutoFit/>
                </a:bodyPr>
                <a:lstStyle/>
                <a:p>
                  <a:pPr algn="ctr"/>
                  <a:endParaRPr lang="en-GB" sz="6600" b="1"/>
                </a:p>
              </p:txBody>
            </p:sp>
          </p:grpSp>
          <p:pic>
            <p:nvPicPr>
              <p:cNvPr id="159" name="Picture 158" descr="Shape&#10;&#10;Description automatically generated with low confidence">
                <a:extLst>
                  <a:ext uri="{FF2B5EF4-FFF2-40B4-BE49-F238E27FC236}">
                    <a16:creationId xmlns:a16="http://schemas.microsoft.com/office/drawing/2014/main" id="{C8FB469E-F42C-40B7-9293-822F4FC5B1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857647" y="1842610"/>
                <a:ext cx="940239" cy="940239"/>
              </a:xfrm>
              <a:prstGeom prst="rect">
                <a:avLst/>
              </a:prstGeom>
            </p:spPr>
          </p:pic>
        </p:grpSp>
      </p:grpSp>
      <p:grpSp>
        <p:nvGrpSpPr>
          <p:cNvPr id="163" name="Group 162">
            <a:extLst>
              <a:ext uri="{FF2B5EF4-FFF2-40B4-BE49-F238E27FC236}">
                <a16:creationId xmlns:a16="http://schemas.microsoft.com/office/drawing/2014/main" id="{E9E9E9EC-ECA4-4016-A17E-13526F87E2BE}"/>
              </a:ext>
            </a:extLst>
          </p:cNvPr>
          <p:cNvGrpSpPr/>
          <p:nvPr/>
        </p:nvGrpSpPr>
        <p:grpSpPr>
          <a:xfrm>
            <a:off x="67686" y="4422459"/>
            <a:ext cx="270041" cy="311512"/>
            <a:chOff x="-1249302" y="2960082"/>
            <a:chExt cx="302540" cy="349002"/>
          </a:xfrm>
        </p:grpSpPr>
        <p:sp>
          <p:nvSpPr>
            <p:cNvPr id="164" name="Hexagon 163">
              <a:extLst>
                <a:ext uri="{FF2B5EF4-FFF2-40B4-BE49-F238E27FC236}">
                  <a16:creationId xmlns:a16="http://schemas.microsoft.com/office/drawing/2014/main" id="{EC5C7EFB-924A-429D-B50F-BAC88DE5E61F}"/>
                </a:ext>
              </a:extLst>
            </p:cNvPr>
            <p:cNvSpPr/>
            <p:nvPr/>
          </p:nvSpPr>
          <p:spPr>
            <a:xfrm rot="5400000">
              <a:off x="-1268488" y="2983914"/>
              <a:ext cx="345557" cy="29789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grpSp>
          <p:nvGrpSpPr>
            <p:cNvPr id="165" name="Group 164">
              <a:extLst>
                <a:ext uri="{FF2B5EF4-FFF2-40B4-BE49-F238E27FC236}">
                  <a16:creationId xmlns:a16="http://schemas.microsoft.com/office/drawing/2014/main" id="{45BE03B1-5581-44DE-98F8-8F165C4E89C5}"/>
                </a:ext>
              </a:extLst>
            </p:cNvPr>
            <p:cNvGrpSpPr/>
            <p:nvPr/>
          </p:nvGrpSpPr>
          <p:grpSpPr>
            <a:xfrm>
              <a:off x="-1249302" y="2963527"/>
              <a:ext cx="297894" cy="345557"/>
              <a:chOff x="14113696" y="1546608"/>
              <a:chExt cx="1203686" cy="1396276"/>
            </a:xfrm>
          </p:grpSpPr>
          <p:grpSp>
            <p:nvGrpSpPr>
              <p:cNvPr id="166" name="Group 165">
                <a:extLst>
                  <a:ext uri="{FF2B5EF4-FFF2-40B4-BE49-F238E27FC236}">
                    <a16:creationId xmlns:a16="http://schemas.microsoft.com/office/drawing/2014/main" id="{D62A4073-49E5-4FD2-9EF7-F7AB37447BB4}"/>
                  </a:ext>
                </a:extLst>
              </p:cNvPr>
              <p:cNvGrpSpPr/>
              <p:nvPr/>
            </p:nvGrpSpPr>
            <p:grpSpPr>
              <a:xfrm>
                <a:off x="14113696" y="1546608"/>
                <a:ext cx="1203686" cy="1396276"/>
                <a:chOff x="85549" y="7561569"/>
                <a:chExt cx="1259416" cy="1460923"/>
              </a:xfrm>
            </p:grpSpPr>
            <p:sp>
              <p:nvSpPr>
                <p:cNvPr id="170" name="Hexagon 169">
                  <a:extLst>
                    <a:ext uri="{FF2B5EF4-FFF2-40B4-BE49-F238E27FC236}">
                      <a16:creationId xmlns:a16="http://schemas.microsoft.com/office/drawing/2014/main" id="{5A095E2E-E9DC-49E8-9FD2-A401D3D16261}"/>
                    </a:ext>
                  </a:extLst>
                </p:cNvPr>
                <p:cNvSpPr/>
                <p:nvPr/>
              </p:nvSpPr>
              <p:spPr>
                <a:xfrm rot="5400000">
                  <a:off x="11220" y="7676264"/>
                  <a:ext cx="1412221" cy="121743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endParaRPr lang="en-GB"/>
                </a:p>
              </p:txBody>
            </p:sp>
            <p:sp>
              <p:nvSpPr>
                <p:cNvPr id="171" name="Freeform: Shape 180">
                  <a:extLst>
                    <a:ext uri="{FF2B5EF4-FFF2-40B4-BE49-F238E27FC236}">
                      <a16:creationId xmlns:a16="http://schemas.microsoft.com/office/drawing/2014/main" id="{9CE26B3F-6958-49E8-AE3F-9A324B175786}"/>
                    </a:ext>
                  </a:extLst>
                </p:cNvPr>
                <p:cNvSpPr/>
                <p:nvPr/>
              </p:nvSpPr>
              <p:spPr>
                <a:xfrm rot="16200000">
                  <a:off x="-15205" y="7662323"/>
                  <a:ext cx="1460923" cy="1259416"/>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p>
                  <a:pPr algn="ctr"/>
                  <a:endParaRPr lang="en-GB"/>
                </a:p>
              </p:txBody>
            </p:sp>
            <p:sp>
              <p:nvSpPr>
                <p:cNvPr id="172" name="TextBox 171">
                  <a:extLst>
                    <a:ext uri="{FF2B5EF4-FFF2-40B4-BE49-F238E27FC236}">
                      <a16:creationId xmlns:a16="http://schemas.microsoft.com/office/drawing/2014/main" id="{90E00415-3C7C-4C1B-A40D-6D669068121D}"/>
                    </a:ext>
                  </a:extLst>
                </p:cNvPr>
                <p:cNvSpPr txBox="1"/>
                <p:nvPr/>
              </p:nvSpPr>
              <p:spPr>
                <a:xfrm>
                  <a:off x="217230" y="7753210"/>
                  <a:ext cx="983772" cy="1107996"/>
                </a:xfrm>
                <a:prstGeom prst="rect">
                  <a:avLst/>
                </a:prstGeom>
                <a:noFill/>
              </p:spPr>
              <p:txBody>
                <a:bodyPr wrap="square" rtlCol="0">
                  <a:spAutoFit/>
                </a:bodyPr>
                <a:lstStyle/>
                <a:p>
                  <a:pPr algn="ctr"/>
                  <a:endParaRPr lang="en-GB" sz="6600" b="1"/>
                </a:p>
              </p:txBody>
            </p:sp>
          </p:grpSp>
          <p:grpSp>
            <p:nvGrpSpPr>
              <p:cNvPr id="167" name="Group 166">
                <a:extLst>
                  <a:ext uri="{FF2B5EF4-FFF2-40B4-BE49-F238E27FC236}">
                    <a16:creationId xmlns:a16="http://schemas.microsoft.com/office/drawing/2014/main" id="{5C998362-91D9-4B14-9336-C78C899909A7}"/>
                  </a:ext>
                </a:extLst>
              </p:cNvPr>
              <p:cNvGrpSpPr/>
              <p:nvPr/>
            </p:nvGrpSpPr>
            <p:grpSpPr>
              <a:xfrm>
                <a:off x="14209464" y="1752670"/>
                <a:ext cx="984997" cy="844287"/>
                <a:chOff x="6169559" y="1634461"/>
                <a:chExt cx="799661" cy="685427"/>
              </a:xfrm>
            </p:grpSpPr>
            <p:sp>
              <p:nvSpPr>
                <p:cNvPr id="168" name="Freeform: Shape 167">
                  <a:extLst>
                    <a:ext uri="{FF2B5EF4-FFF2-40B4-BE49-F238E27FC236}">
                      <a16:creationId xmlns:a16="http://schemas.microsoft.com/office/drawing/2014/main" id="{93A7E42F-2A0F-46F8-A5CE-2995F7F01ECE}"/>
                    </a:ext>
                  </a:extLst>
                </p:cNvPr>
                <p:cNvSpPr/>
                <p:nvPr/>
              </p:nvSpPr>
              <p:spPr>
                <a:xfrm>
                  <a:off x="6169559" y="1634461"/>
                  <a:ext cx="799661" cy="416966"/>
                </a:xfrm>
                <a:custGeom>
                  <a:avLst/>
                  <a:gdLst>
                    <a:gd name="connsiteX0" fmla="*/ 399831 w 799661"/>
                    <a:gd name="connsiteY0" fmla="*/ 0 h 416966"/>
                    <a:gd name="connsiteX1" fmla="*/ 399831 w 799661"/>
                    <a:gd name="connsiteY1" fmla="*/ 0 h 416966"/>
                    <a:gd name="connsiteX2" fmla="*/ 0 w 799661"/>
                    <a:gd name="connsiteY2" fmla="*/ 380790 h 416966"/>
                    <a:gd name="connsiteX3" fmla="*/ 42834 w 799661"/>
                    <a:gd name="connsiteY3" fmla="*/ 416966 h 416966"/>
                    <a:gd name="connsiteX4" fmla="*/ 399831 w 799661"/>
                    <a:gd name="connsiteY4" fmla="*/ 78067 h 416966"/>
                    <a:gd name="connsiteX5" fmla="*/ 399831 w 799661"/>
                    <a:gd name="connsiteY5" fmla="*/ 78067 h 416966"/>
                    <a:gd name="connsiteX6" fmla="*/ 756818 w 799661"/>
                    <a:gd name="connsiteY6" fmla="*/ 416966 h 416966"/>
                    <a:gd name="connsiteX7" fmla="*/ 799662 w 799661"/>
                    <a:gd name="connsiteY7" fmla="*/ 380790 h 416966"/>
                    <a:gd name="connsiteX8" fmla="*/ 399831 w 799661"/>
                    <a:gd name="connsiteY8" fmla="*/ 0 h 416966"/>
                    <a:gd name="connsiteX9" fmla="*/ 399831 w 799661"/>
                    <a:gd name="connsiteY9" fmla="*/ 0 h 416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9661" h="416966">
                      <a:moveTo>
                        <a:pt x="399831" y="0"/>
                      </a:moveTo>
                      <a:lnTo>
                        <a:pt x="399831" y="0"/>
                      </a:lnTo>
                      <a:lnTo>
                        <a:pt x="0" y="380790"/>
                      </a:lnTo>
                      <a:lnTo>
                        <a:pt x="42834" y="416966"/>
                      </a:lnTo>
                      <a:lnTo>
                        <a:pt x="399831" y="78067"/>
                      </a:lnTo>
                      <a:lnTo>
                        <a:pt x="399831" y="78067"/>
                      </a:lnTo>
                      <a:lnTo>
                        <a:pt x="756818" y="416966"/>
                      </a:lnTo>
                      <a:lnTo>
                        <a:pt x="799662" y="380790"/>
                      </a:lnTo>
                      <a:lnTo>
                        <a:pt x="399831" y="0"/>
                      </a:lnTo>
                      <a:lnTo>
                        <a:pt x="399831" y="0"/>
                      </a:lnTo>
                      <a:close/>
                    </a:path>
                  </a:pathLst>
                </a:custGeom>
                <a:solidFill>
                  <a:srgbClr val="000000"/>
                </a:solidFill>
                <a:ln w="9525" cap="flat">
                  <a:noFill/>
                  <a:prstDash val="solid"/>
                  <a:miter/>
                </a:ln>
              </p:spPr>
              <p:txBody>
                <a:bodyPr rtlCol="0" anchor="ctr"/>
                <a:lstStyle/>
                <a:p>
                  <a:endParaRPr lang="en-GB"/>
                </a:p>
              </p:txBody>
            </p:sp>
            <p:sp>
              <p:nvSpPr>
                <p:cNvPr id="169" name="Freeform: Shape 168">
                  <a:extLst>
                    <a:ext uri="{FF2B5EF4-FFF2-40B4-BE49-F238E27FC236}">
                      <a16:creationId xmlns:a16="http://schemas.microsoft.com/office/drawing/2014/main" id="{6470D66A-0F74-4E1E-AA41-7812BFD829CA}"/>
                    </a:ext>
                  </a:extLst>
                </p:cNvPr>
                <p:cNvSpPr/>
                <p:nvPr/>
              </p:nvSpPr>
              <p:spPr>
                <a:xfrm>
                  <a:off x="6283792" y="1765838"/>
                  <a:ext cx="571185" cy="554050"/>
                </a:xfrm>
                <a:custGeom>
                  <a:avLst/>
                  <a:gdLst>
                    <a:gd name="connsiteX0" fmla="*/ 0 w 571185"/>
                    <a:gd name="connsiteY0" fmla="*/ 271310 h 554050"/>
                    <a:gd name="connsiteX1" fmla="*/ 0 w 571185"/>
                    <a:gd name="connsiteY1" fmla="*/ 554050 h 554050"/>
                    <a:gd name="connsiteX2" fmla="*/ 228476 w 571185"/>
                    <a:gd name="connsiteY2" fmla="*/ 554050 h 554050"/>
                    <a:gd name="connsiteX3" fmla="*/ 228476 w 571185"/>
                    <a:gd name="connsiteY3" fmla="*/ 316059 h 554050"/>
                    <a:gd name="connsiteX4" fmla="*/ 342710 w 571185"/>
                    <a:gd name="connsiteY4" fmla="*/ 316059 h 554050"/>
                    <a:gd name="connsiteX5" fmla="*/ 342710 w 571185"/>
                    <a:gd name="connsiteY5" fmla="*/ 554050 h 554050"/>
                    <a:gd name="connsiteX6" fmla="*/ 571186 w 571185"/>
                    <a:gd name="connsiteY6" fmla="*/ 554050 h 554050"/>
                    <a:gd name="connsiteX7" fmla="*/ 571186 w 571185"/>
                    <a:gd name="connsiteY7" fmla="*/ 271310 h 554050"/>
                    <a:gd name="connsiteX8" fmla="*/ 285598 w 571185"/>
                    <a:gd name="connsiteY8" fmla="*/ 0 h 554050"/>
                    <a:gd name="connsiteX9" fmla="*/ 0 w 571185"/>
                    <a:gd name="connsiteY9" fmla="*/ 271310 h 554050"/>
                    <a:gd name="connsiteX10" fmla="*/ 0 w 571185"/>
                    <a:gd name="connsiteY10" fmla="*/ 271310 h 554050"/>
                    <a:gd name="connsiteX11" fmla="*/ 0 w 571185"/>
                    <a:gd name="connsiteY11" fmla="*/ 271310 h 554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71185" h="554050">
                      <a:moveTo>
                        <a:pt x="0" y="271310"/>
                      </a:moveTo>
                      <a:lnTo>
                        <a:pt x="0" y="554050"/>
                      </a:lnTo>
                      <a:lnTo>
                        <a:pt x="228476" y="554050"/>
                      </a:lnTo>
                      <a:lnTo>
                        <a:pt x="228476" y="316059"/>
                      </a:lnTo>
                      <a:lnTo>
                        <a:pt x="342710" y="316059"/>
                      </a:lnTo>
                      <a:lnTo>
                        <a:pt x="342710" y="554050"/>
                      </a:lnTo>
                      <a:lnTo>
                        <a:pt x="571186" y="554050"/>
                      </a:lnTo>
                      <a:lnTo>
                        <a:pt x="571186" y="271310"/>
                      </a:lnTo>
                      <a:lnTo>
                        <a:pt x="285598" y="0"/>
                      </a:lnTo>
                      <a:lnTo>
                        <a:pt x="0" y="271310"/>
                      </a:lnTo>
                      <a:lnTo>
                        <a:pt x="0" y="271310"/>
                      </a:lnTo>
                      <a:lnTo>
                        <a:pt x="0" y="271310"/>
                      </a:lnTo>
                      <a:close/>
                    </a:path>
                  </a:pathLst>
                </a:custGeom>
                <a:solidFill>
                  <a:srgbClr val="000000"/>
                </a:solidFill>
                <a:ln w="9525" cap="flat">
                  <a:noFill/>
                  <a:prstDash val="solid"/>
                  <a:miter/>
                </a:ln>
              </p:spPr>
              <p:txBody>
                <a:bodyPr rtlCol="0" anchor="ctr"/>
                <a:lstStyle/>
                <a:p>
                  <a:endParaRPr lang="en-GB"/>
                </a:p>
              </p:txBody>
            </p:sp>
          </p:grpSp>
        </p:grpSp>
      </p:grpSp>
      <p:grpSp>
        <p:nvGrpSpPr>
          <p:cNvPr id="173" name="Group 172">
            <a:extLst>
              <a:ext uri="{FF2B5EF4-FFF2-40B4-BE49-F238E27FC236}">
                <a16:creationId xmlns:a16="http://schemas.microsoft.com/office/drawing/2014/main" id="{6A2A3310-B906-4608-9A6A-7752F6AF49D1}"/>
              </a:ext>
            </a:extLst>
          </p:cNvPr>
          <p:cNvGrpSpPr/>
          <p:nvPr/>
        </p:nvGrpSpPr>
        <p:grpSpPr>
          <a:xfrm>
            <a:off x="71893" y="4759766"/>
            <a:ext cx="266584" cy="310211"/>
            <a:chOff x="-898182" y="2960082"/>
            <a:chExt cx="298667" cy="347545"/>
          </a:xfrm>
        </p:grpSpPr>
        <p:sp>
          <p:nvSpPr>
            <p:cNvPr id="174" name="Hexagon 173">
              <a:extLst>
                <a:ext uri="{FF2B5EF4-FFF2-40B4-BE49-F238E27FC236}">
                  <a16:creationId xmlns:a16="http://schemas.microsoft.com/office/drawing/2014/main" id="{B9E9DF3F-D065-4AA4-A82F-BF0AE8DEBE4F}"/>
                </a:ext>
              </a:extLst>
            </p:cNvPr>
            <p:cNvSpPr/>
            <p:nvPr/>
          </p:nvSpPr>
          <p:spPr>
            <a:xfrm rot="5400000">
              <a:off x="-922014" y="2983914"/>
              <a:ext cx="345557" cy="29789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grpSp>
          <p:nvGrpSpPr>
            <p:cNvPr id="175" name="Group 174">
              <a:extLst>
                <a:ext uri="{FF2B5EF4-FFF2-40B4-BE49-F238E27FC236}">
                  <a16:creationId xmlns:a16="http://schemas.microsoft.com/office/drawing/2014/main" id="{7D5A6DEF-1FAF-4780-A88C-706FEAC546E7}"/>
                </a:ext>
              </a:extLst>
            </p:cNvPr>
            <p:cNvGrpSpPr/>
            <p:nvPr/>
          </p:nvGrpSpPr>
          <p:grpSpPr>
            <a:xfrm>
              <a:off x="-897409" y="2962070"/>
              <a:ext cx="297894" cy="345557"/>
              <a:chOff x="15535574" y="1540722"/>
              <a:chExt cx="1203686" cy="1396276"/>
            </a:xfrm>
          </p:grpSpPr>
          <p:grpSp>
            <p:nvGrpSpPr>
              <p:cNvPr id="176" name="Group 175">
                <a:extLst>
                  <a:ext uri="{FF2B5EF4-FFF2-40B4-BE49-F238E27FC236}">
                    <a16:creationId xmlns:a16="http://schemas.microsoft.com/office/drawing/2014/main" id="{B330F798-454C-44E2-B109-4A48CD2F7F55}"/>
                  </a:ext>
                </a:extLst>
              </p:cNvPr>
              <p:cNvGrpSpPr/>
              <p:nvPr/>
            </p:nvGrpSpPr>
            <p:grpSpPr>
              <a:xfrm>
                <a:off x="15535574" y="1540722"/>
                <a:ext cx="1203686" cy="1396276"/>
                <a:chOff x="85549" y="7561569"/>
                <a:chExt cx="1259416" cy="1460923"/>
              </a:xfrm>
            </p:grpSpPr>
            <p:sp>
              <p:nvSpPr>
                <p:cNvPr id="178" name="Hexagon 177">
                  <a:extLst>
                    <a:ext uri="{FF2B5EF4-FFF2-40B4-BE49-F238E27FC236}">
                      <a16:creationId xmlns:a16="http://schemas.microsoft.com/office/drawing/2014/main" id="{3CB14940-C059-45BD-A29B-1A156BBB1DFC}"/>
                    </a:ext>
                  </a:extLst>
                </p:cNvPr>
                <p:cNvSpPr/>
                <p:nvPr/>
              </p:nvSpPr>
              <p:spPr>
                <a:xfrm rot="5400000">
                  <a:off x="11220" y="7676264"/>
                  <a:ext cx="1412221" cy="121743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endParaRPr lang="en-GB"/>
                </a:p>
              </p:txBody>
            </p:sp>
            <p:sp>
              <p:nvSpPr>
                <p:cNvPr id="179" name="Freeform: Shape 180">
                  <a:extLst>
                    <a:ext uri="{FF2B5EF4-FFF2-40B4-BE49-F238E27FC236}">
                      <a16:creationId xmlns:a16="http://schemas.microsoft.com/office/drawing/2014/main" id="{62997E08-5248-441E-A432-6F8FEA94C102}"/>
                    </a:ext>
                  </a:extLst>
                </p:cNvPr>
                <p:cNvSpPr/>
                <p:nvPr/>
              </p:nvSpPr>
              <p:spPr>
                <a:xfrm rot="16200000">
                  <a:off x="-15205" y="7662323"/>
                  <a:ext cx="1460923" cy="1259416"/>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p>
                  <a:pPr algn="ctr"/>
                  <a:endParaRPr lang="en-GB"/>
                </a:p>
              </p:txBody>
            </p:sp>
            <p:sp>
              <p:nvSpPr>
                <p:cNvPr id="180" name="TextBox 179">
                  <a:extLst>
                    <a:ext uri="{FF2B5EF4-FFF2-40B4-BE49-F238E27FC236}">
                      <a16:creationId xmlns:a16="http://schemas.microsoft.com/office/drawing/2014/main" id="{CA6692A2-5849-4F1F-B457-EC84CD8980E9}"/>
                    </a:ext>
                  </a:extLst>
                </p:cNvPr>
                <p:cNvSpPr txBox="1"/>
                <p:nvPr/>
              </p:nvSpPr>
              <p:spPr>
                <a:xfrm>
                  <a:off x="217230" y="7753210"/>
                  <a:ext cx="983772" cy="1107996"/>
                </a:xfrm>
                <a:prstGeom prst="rect">
                  <a:avLst/>
                </a:prstGeom>
                <a:noFill/>
              </p:spPr>
              <p:txBody>
                <a:bodyPr wrap="square" rtlCol="0">
                  <a:spAutoFit/>
                </a:bodyPr>
                <a:lstStyle/>
                <a:p>
                  <a:pPr algn="ctr"/>
                  <a:endParaRPr lang="en-GB" sz="6600" b="1"/>
                </a:p>
              </p:txBody>
            </p:sp>
          </p:grpSp>
          <p:pic>
            <p:nvPicPr>
              <p:cNvPr id="177" name="Picture 176" descr="Shape&#10;&#10;Description automatically generated with low confidence">
                <a:extLst>
                  <a:ext uri="{FF2B5EF4-FFF2-40B4-BE49-F238E27FC236}">
                    <a16:creationId xmlns:a16="http://schemas.microsoft.com/office/drawing/2014/main" id="{1EB527DA-7A1B-443D-A55F-4ECD098202A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15739" r="14922"/>
              <a:stretch/>
            </p:blipFill>
            <p:spPr>
              <a:xfrm>
                <a:off x="15795605" y="1756419"/>
                <a:ext cx="679239" cy="979595"/>
              </a:xfrm>
              <a:prstGeom prst="rect">
                <a:avLst/>
              </a:prstGeom>
            </p:spPr>
          </p:pic>
        </p:grpSp>
      </p:grpSp>
      <p:grpSp>
        <p:nvGrpSpPr>
          <p:cNvPr id="189" name="Group 188">
            <a:extLst>
              <a:ext uri="{FF2B5EF4-FFF2-40B4-BE49-F238E27FC236}">
                <a16:creationId xmlns:a16="http://schemas.microsoft.com/office/drawing/2014/main" id="{E953A6E6-C535-49B5-BFA7-FC88A5C82B5B}"/>
              </a:ext>
            </a:extLst>
          </p:cNvPr>
          <p:cNvGrpSpPr/>
          <p:nvPr/>
        </p:nvGrpSpPr>
        <p:grpSpPr>
          <a:xfrm>
            <a:off x="69578" y="5088933"/>
            <a:ext cx="269309" cy="309282"/>
            <a:chOff x="-552333" y="2966168"/>
            <a:chExt cx="301720" cy="346504"/>
          </a:xfrm>
        </p:grpSpPr>
        <p:sp>
          <p:nvSpPr>
            <p:cNvPr id="194" name="Hexagon 193">
              <a:extLst>
                <a:ext uri="{FF2B5EF4-FFF2-40B4-BE49-F238E27FC236}">
                  <a16:creationId xmlns:a16="http://schemas.microsoft.com/office/drawing/2014/main" id="{91AF75D4-FEA9-4740-A4D2-B44915A36C2C}"/>
                </a:ext>
              </a:extLst>
            </p:cNvPr>
            <p:cNvSpPr/>
            <p:nvPr/>
          </p:nvSpPr>
          <p:spPr>
            <a:xfrm rot="5400000">
              <a:off x="-576165" y="2990947"/>
              <a:ext cx="345557" cy="29789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grpSp>
          <p:nvGrpSpPr>
            <p:cNvPr id="195" name="Group 194">
              <a:extLst>
                <a:ext uri="{FF2B5EF4-FFF2-40B4-BE49-F238E27FC236}">
                  <a16:creationId xmlns:a16="http://schemas.microsoft.com/office/drawing/2014/main" id="{B84A54C5-F7E7-4DED-9D76-7EFB054E26A9}"/>
                </a:ext>
              </a:extLst>
            </p:cNvPr>
            <p:cNvGrpSpPr/>
            <p:nvPr/>
          </p:nvGrpSpPr>
          <p:grpSpPr>
            <a:xfrm>
              <a:off x="-548507" y="2966168"/>
              <a:ext cx="297894" cy="345557"/>
              <a:chOff x="16933333" y="1552531"/>
              <a:chExt cx="1203686" cy="1396276"/>
            </a:xfrm>
          </p:grpSpPr>
          <p:grpSp>
            <p:nvGrpSpPr>
              <p:cNvPr id="196" name="Group 195">
                <a:extLst>
                  <a:ext uri="{FF2B5EF4-FFF2-40B4-BE49-F238E27FC236}">
                    <a16:creationId xmlns:a16="http://schemas.microsoft.com/office/drawing/2014/main" id="{AD1E17AD-80B8-4B67-B57B-17E2F02EC67F}"/>
                  </a:ext>
                </a:extLst>
              </p:cNvPr>
              <p:cNvGrpSpPr/>
              <p:nvPr/>
            </p:nvGrpSpPr>
            <p:grpSpPr>
              <a:xfrm>
                <a:off x="16933333" y="1552531"/>
                <a:ext cx="1203686" cy="1396276"/>
                <a:chOff x="85549" y="7561569"/>
                <a:chExt cx="1259416" cy="1460923"/>
              </a:xfrm>
            </p:grpSpPr>
            <p:sp>
              <p:nvSpPr>
                <p:cNvPr id="198" name="Hexagon 197">
                  <a:extLst>
                    <a:ext uri="{FF2B5EF4-FFF2-40B4-BE49-F238E27FC236}">
                      <a16:creationId xmlns:a16="http://schemas.microsoft.com/office/drawing/2014/main" id="{E28A2AFD-D0AB-413E-B076-E4A80DD40429}"/>
                    </a:ext>
                  </a:extLst>
                </p:cNvPr>
                <p:cNvSpPr/>
                <p:nvPr/>
              </p:nvSpPr>
              <p:spPr>
                <a:xfrm rot="5400000">
                  <a:off x="11220" y="7676264"/>
                  <a:ext cx="1412221" cy="121743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endParaRPr lang="en-GB"/>
                </a:p>
              </p:txBody>
            </p:sp>
            <p:sp>
              <p:nvSpPr>
                <p:cNvPr id="199" name="Freeform: Shape 180">
                  <a:extLst>
                    <a:ext uri="{FF2B5EF4-FFF2-40B4-BE49-F238E27FC236}">
                      <a16:creationId xmlns:a16="http://schemas.microsoft.com/office/drawing/2014/main" id="{4E8584D8-733F-4EC3-940E-D06902628962}"/>
                    </a:ext>
                  </a:extLst>
                </p:cNvPr>
                <p:cNvSpPr/>
                <p:nvPr/>
              </p:nvSpPr>
              <p:spPr>
                <a:xfrm rot="16200000">
                  <a:off x="-15205" y="7662323"/>
                  <a:ext cx="1460923" cy="1259416"/>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p>
                  <a:pPr algn="ctr"/>
                  <a:endParaRPr lang="en-GB"/>
                </a:p>
              </p:txBody>
            </p:sp>
            <p:sp>
              <p:nvSpPr>
                <p:cNvPr id="200" name="TextBox 199">
                  <a:extLst>
                    <a:ext uri="{FF2B5EF4-FFF2-40B4-BE49-F238E27FC236}">
                      <a16:creationId xmlns:a16="http://schemas.microsoft.com/office/drawing/2014/main" id="{4A490954-1A7B-4840-8FD1-8DE414D69F0C}"/>
                    </a:ext>
                  </a:extLst>
                </p:cNvPr>
                <p:cNvSpPr txBox="1"/>
                <p:nvPr/>
              </p:nvSpPr>
              <p:spPr>
                <a:xfrm>
                  <a:off x="217230" y="7753210"/>
                  <a:ext cx="983772" cy="1107996"/>
                </a:xfrm>
                <a:prstGeom prst="rect">
                  <a:avLst/>
                </a:prstGeom>
                <a:noFill/>
              </p:spPr>
              <p:txBody>
                <a:bodyPr wrap="square" rtlCol="0">
                  <a:spAutoFit/>
                </a:bodyPr>
                <a:lstStyle/>
                <a:p>
                  <a:pPr algn="ctr"/>
                  <a:endParaRPr lang="en-GB" sz="6600" b="1"/>
                </a:p>
              </p:txBody>
            </p:sp>
          </p:grpSp>
          <p:pic>
            <p:nvPicPr>
              <p:cNvPr id="197" name="Picture 196" descr="Shape&#10;&#10;Description automatically generated with low confidence">
                <a:extLst>
                  <a:ext uri="{FF2B5EF4-FFF2-40B4-BE49-F238E27FC236}">
                    <a16:creationId xmlns:a16="http://schemas.microsoft.com/office/drawing/2014/main" id="{83706977-F7E8-40EB-8CB5-8A2E0E3DA0D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flipH="1">
                <a:off x="17037706" y="1723883"/>
                <a:ext cx="1008241" cy="1008241"/>
              </a:xfrm>
              <a:prstGeom prst="rect">
                <a:avLst/>
              </a:prstGeom>
            </p:spPr>
          </p:pic>
        </p:grpSp>
      </p:grpSp>
      <p:sp>
        <p:nvSpPr>
          <p:cNvPr id="208" name="Hexagon 207">
            <a:extLst>
              <a:ext uri="{FF2B5EF4-FFF2-40B4-BE49-F238E27FC236}">
                <a16:creationId xmlns:a16="http://schemas.microsoft.com/office/drawing/2014/main" id="{6D77DC18-E8A6-4BF8-A7ED-BE854AB71E04}"/>
              </a:ext>
            </a:extLst>
          </p:cNvPr>
          <p:cNvSpPr/>
          <p:nvPr/>
        </p:nvSpPr>
        <p:spPr>
          <a:xfrm rot="5400000">
            <a:off x="9164420" y="4129789"/>
            <a:ext cx="3816954" cy="3290482"/>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12" name="Rectangle 211">
            <a:extLst>
              <a:ext uri="{FF2B5EF4-FFF2-40B4-BE49-F238E27FC236}">
                <a16:creationId xmlns:a16="http://schemas.microsoft.com/office/drawing/2014/main" id="{3ACAE7F8-71D8-42A0-9F37-6D73CB7B9913}"/>
              </a:ext>
            </a:extLst>
          </p:cNvPr>
          <p:cNvSpPr/>
          <p:nvPr/>
        </p:nvSpPr>
        <p:spPr>
          <a:xfrm>
            <a:off x="4343478" y="1355125"/>
            <a:ext cx="8427838" cy="91872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3" name="TextBox 212">
            <a:extLst>
              <a:ext uri="{FF2B5EF4-FFF2-40B4-BE49-F238E27FC236}">
                <a16:creationId xmlns:a16="http://schemas.microsoft.com/office/drawing/2014/main" id="{C8CCDBA3-EE53-44C6-A44E-6846C36E67F8}"/>
              </a:ext>
            </a:extLst>
          </p:cNvPr>
          <p:cNvSpPr txBox="1"/>
          <p:nvPr/>
        </p:nvSpPr>
        <p:spPr>
          <a:xfrm>
            <a:off x="4381076" y="1609956"/>
            <a:ext cx="8245700" cy="646331"/>
          </a:xfrm>
          <a:prstGeom prst="rect">
            <a:avLst/>
          </a:prstGeom>
          <a:noFill/>
        </p:spPr>
        <p:txBody>
          <a:bodyPr wrap="square" rtlCol="0">
            <a:spAutoFit/>
          </a:bodyPr>
          <a:lstStyle/>
          <a:p>
            <a:r>
              <a:rPr lang="en-US" sz="1200"/>
              <a:t>Children have learnt about the achievements of earliest civilizations (with a depth study of Egyptians) and a study of Greek life and achievements. They have completed their Primary School journey of British/Local History applying the skills of the History Hex and are now provided with a contrast in the Kingdom of Benin.</a:t>
            </a:r>
            <a:endParaRPr lang="en-GB" sz="1200"/>
          </a:p>
        </p:txBody>
      </p:sp>
      <p:grpSp>
        <p:nvGrpSpPr>
          <p:cNvPr id="181" name="Group 180">
            <a:extLst>
              <a:ext uri="{FF2B5EF4-FFF2-40B4-BE49-F238E27FC236}">
                <a16:creationId xmlns:a16="http://schemas.microsoft.com/office/drawing/2014/main" id="{C7F98FEB-A77B-469D-A2D4-BB645B5E6E34}"/>
              </a:ext>
            </a:extLst>
          </p:cNvPr>
          <p:cNvGrpSpPr/>
          <p:nvPr/>
        </p:nvGrpSpPr>
        <p:grpSpPr>
          <a:xfrm>
            <a:off x="52564" y="3765202"/>
            <a:ext cx="302392" cy="348995"/>
            <a:chOff x="-1955854" y="2964725"/>
            <a:chExt cx="302392" cy="348995"/>
          </a:xfrm>
        </p:grpSpPr>
        <p:sp>
          <p:nvSpPr>
            <p:cNvPr id="182" name="Hexagon 181">
              <a:extLst>
                <a:ext uri="{FF2B5EF4-FFF2-40B4-BE49-F238E27FC236}">
                  <a16:creationId xmlns:a16="http://schemas.microsoft.com/office/drawing/2014/main" id="{23216AC8-ACD4-4B5E-8366-CE6198E9442C}"/>
                </a:ext>
              </a:extLst>
            </p:cNvPr>
            <p:cNvSpPr/>
            <p:nvPr/>
          </p:nvSpPr>
          <p:spPr>
            <a:xfrm rot="5400000">
              <a:off x="-1979686" y="2991995"/>
              <a:ext cx="345557" cy="297894"/>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grpSp>
          <p:nvGrpSpPr>
            <p:cNvPr id="183" name="Group 182">
              <a:extLst>
                <a:ext uri="{FF2B5EF4-FFF2-40B4-BE49-F238E27FC236}">
                  <a16:creationId xmlns:a16="http://schemas.microsoft.com/office/drawing/2014/main" id="{E6873E6E-9266-4C3A-87A8-EBB6D3817740}"/>
                </a:ext>
              </a:extLst>
            </p:cNvPr>
            <p:cNvGrpSpPr/>
            <p:nvPr/>
          </p:nvGrpSpPr>
          <p:grpSpPr>
            <a:xfrm>
              <a:off x="-1951356" y="2964725"/>
              <a:ext cx="297894" cy="345557"/>
              <a:chOff x="11276939" y="1551451"/>
              <a:chExt cx="1203686" cy="1396276"/>
            </a:xfrm>
          </p:grpSpPr>
          <p:grpSp>
            <p:nvGrpSpPr>
              <p:cNvPr id="184" name="Group 183">
                <a:extLst>
                  <a:ext uri="{FF2B5EF4-FFF2-40B4-BE49-F238E27FC236}">
                    <a16:creationId xmlns:a16="http://schemas.microsoft.com/office/drawing/2014/main" id="{918D4AC1-57E2-41D4-B9C0-2D4A6F8BE2DF}"/>
                  </a:ext>
                </a:extLst>
              </p:cNvPr>
              <p:cNvGrpSpPr/>
              <p:nvPr/>
            </p:nvGrpSpPr>
            <p:grpSpPr>
              <a:xfrm>
                <a:off x="11276939" y="1551451"/>
                <a:ext cx="1203686" cy="1396276"/>
                <a:chOff x="85549" y="7561569"/>
                <a:chExt cx="1259416" cy="1460923"/>
              </a:xfrm>
            </p:grpSpPr>
            <p:sp>
              <p:nvSpPr>
                <p:cNvPr id="186" name="Hexagon 185">
                  <a:extLst>
                    <a:ext uri="{FF2B5EF4-FFF2-40B4-BE49-F238E27FC236}">
                      <a16:creationId xmlns:a16="http://schemas.microsoft.com/office/drawing/2014/main" id="{B4AEBA76-365B-4167-88AB-6719892F3D8D}"/>
                    </a:ext>
                  </a:extLst>
                </p:cNvPr>
                <p:cNvSpPr/>
                <p:nvPr/>
              </p:nvSpPr>
              <p:spPr>
                <a:xfrm rot="5400000">
                  <a:off x="11220" y="7676264"/>
                  <a:ext cx="1412221" cy="121743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1</a:t>
                  </a:r>
                  <a:endParaRPr lang="en-GB"/>
                </a:p>
              </p:txBody>
            </p:sp>
            <p:sp>
              <p:nvSpPr>
                <p:cNvPr id="187" name="Freeform: Shape 180">
                  <a:extLst>
                    <a:ext uri="{FF2B5EF4-FFF2-40B4-BE49-F238E27FC236}">
                      <a16:creationId xmlns:a16="http://schemas.microsoft.com/office/drawing/2014/main" id="{E0B2F3E3-26A3-44FD-951A-28C3D6B38788}"/>
                    </a:ext>
                  </a:extLst>
                </p:cNvPr>
                <p:cNvSpPr/>
                <p:nvPr/>
              </p:nvSpPr>
              <p:spPr>
                <a:xfrm rot="16200000">
                  <a:off x="-15205" y="7662323"/>
                  <a:ext cx="1460923" cy="1259416"/>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p>
                  <a:pPr algn="ctr"/>
                  <a:endParaRPr lang="en-GB"/>
                </a:p>
              </p:txBody>
            </p:sp>
            <p:sp>
              <p:nvSpPr>
                <p:cNvPr id="188" name="TextBox 187">
                  <a:extLst>
                    <a:ext uri="{FF2B5EF4-FFF2-40B4-BE49-F238E27FC236}">
                      <a16:creationId xmlns:a16="http://schemas.microsoft.com/office/drawing/2014/main" id="{DDF4FF42-CF4C-4FDF-9719-B6CA11CB2276}"/>
                    </a:ext>
                  </a:extLst>
                </p:cNvPr>
                <p:cNvSpPr txBox="1"/>
                <p:nvPr/>
              </p:nvSpPr>
              <p:spPr>
                <a:xfrm>
                  <a:off x="217230" y="7753210"/>
                  <a:ext cx="983772" cy="1107996"/>
                </a:xfrm>
                <a:prstGeom prst="rect">
                  <a:avLst/>
                </a:prstGeom>
                <a:noFill/>
              </p:spPr>
              <p:txBody>
                <a:bodyPr wrap="square" rtlCol="0">
                  <a:spAutoFit/>
                </a:bodyPr>
                <a:lstStyle/>
                <a:p>
                  <a:pPr algn="ctr"/>
                  <a:endParaRPr lang="en-GB" sz="6600" b="1"/>
                </a:p>
              </p:txBody>
            </p:sp>
          </p:grpSp>
          <p:pic>
            <p:nvPicPr>
              <p:cNvPr id="185" name="Graphic 184" descr="Fencing with solid fill">
                <a:extLst>
                  <a:ext uri="{FF2B5EF4-FFF2-40B4-BE49-F238E27FC236}">
                    <a16:creationId xmlns:a16="http://schemas.microsoft.com/office/drawing/2014/main" id="{682CAEFB-8F05-4B7F-BEEF-61C00E489209}"/>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366341" y="1721012"/>
                <a:ext cx="1046369" cy="1046369"/>
              </a:xfrm>
              <a:prstGeom prst="rect">
                <a:avLst/>
              </a:prstGeom>
            </p:spPr>
          </p:pic>
        </p:grpSp>
      </p:grpSp>
      <p:sp>
        <p:nvSpPr>
          <p:cNvPr id="202" name="TextBox 201">
            <a:extLst>
              <a:ext uri="{FF2B5EF4-FFF2-40B4-BE49-F238E27FC236}">
                <a16:creationId xmlns:a16="http://schemas.microsoft.com/office/drawing/2014/main" id="{3B30FD17-31E8-4906-BAA8-5E1DA530B4AD}"/>
              </a:ext>
            </a:extLst>
          </p:cNvPr>
          <p:cNvSpPr txBox="1"/>
          <p:nvPr/>
        </p:nvSpPr>
        <p:spPr>
          <a:xfrm>
            <a:off x="0" y="7248302"/>
            <a:ext cx="6475862" cy="338554"/>
          </a:xfrm>
          <a:prstGeom prst="rect">
            <a:avLst/>
          </a:prstGeom>
          <a:noFill/>
        </p:spPr>
        <p:txBody>
          <a:bodyPr wrap="square">
            <a:spAutoFit/>
          </a:bodyPr>
          <a:lstStyle/>
          <a:p>
            <a:r>
              <a:rPr lang="en-GB" sz="1600" b="1"/>
              <a:t>Topic Timeline:</a:t>
            </a:r>
          </a:p>
        </p:txBody>
      </p:sp>
      <p:sp>
        <p:nvSpPr>
          <p:cNvPr id="204" name="TextBox 203">
            <a:extLst>
              <a:ext uri="{FF2B5EF4-FFF2-40B4-BE49-F238E27FC236}">
                <a16:creationId xmlns:a16="http://schemas.microsoft.com/office/drawing/2014/main" id="{DC4FB2CE-AF03-4FED-9C9A-57BE67847F58}"/>
              </a:ext>
            </a:extLst>
          </p:cNvPr>
          <p:cNvSpPr txBox="1"/>
          <p:nvPr/>
        </p:nvSpPr>
        <p:spPr>
          <a:xfrm>
            <a:off x="-37099" y="3120434"/>
            <a:ext cx="4260199" cy="338554"/>
          </a:xfrm>
          <a:prstGeom prst="rect">
            <a:avLst/>
          </a:prstGeom>
          <a:noFill/>
        </p:spPr>
        <p:txBody>
          <a:bodyPr wrap="square">
            <a:spAutoFit/>
          </a:bodyPr>
          <a:lstStyle/>
          <a:p>
            <a:r>
              <a:rPr lang="en-GB" sz="1600" b="1"/>
              <a:t>Themes explored in this unit: </a:t>
            </a:r>
            <a:r>
              <a:rPr lang="en-GB" sz="1000"/>
              <a:t>major theme </a:t>
            </a:r>
            <a:r>
              <a:rPr lang="en-GB" sz="1000" i="1"/>
              <a:t>/ (minor theme)</a:t>
            </a:r>
            <a:endParaRPr lang="en-GB" sz="1600" i="1"/>
          </a:p>
        </p:txBody>
      </p:sp>
      <p:sp>
        <p:nvSpPr>
          <p:cNvPr id="207" name="TextBox 206">
            <a:extLst>
              <a:ext uri="{FF2B5EF4-FFF2-40B4-BE49-F238E27FC236}">
                <a16:creationId xmlns:a16="http://schemas.microsoft.com/office/drawing/2014/main" id="{B4A73C59-EFE0-4518-8EEB-349A5E2B787C}"/>
              </a:ext>
            </a:extLst>
          </p:cNvPr>
          <p:cNvSpPr txBox="1"/>
          <p:nvPr/>
        </p:nvSpPr>
        <p:spPr>
          <a:xfrm>
            <a:off x="4299218" y="2355627"/>
            <a:ext cx="3308619" cy="338554"/>
          </a:xfrm>
          <a:prstGeom prst="rect">
            <a:avLst/>
          </a:prstGeom>
          <a:noFill/>
        </p:spPr>
        <p:txBody>
          <a:bodyPr wrap="square">
            <a:spAutoFit/>
          </a:bodyPr>
          <a:lstStyle/>
          <a:p>
            <a:r>
              <a:rPr lang="en-GB" sz="1600" b="1"/>
              <a:t>Key Knowledge:</a:t>
            </a:r>
          </a:p>
        </p:txBody>
      </p:sp>
      <p:sp>
        <p:nvSpPr>
          <p:cNvPr id="214" name="TextBox 213">
            <a:extLst>
              <a:ext uri="{FF2B5EF4-FFF2-40B4-BE49-F238E27FC236}">
                <a16:creationId xmlns:a16="http://schemas.microsoft.com/office/drawing/2014/main" id="{8A106F1B-2622-4FD7-A6AE-A368811BB0CC}"/>
              </a:ext>
            </a:extLst>
          </p:cNvPr>
          <p:cNvSpPr txBox="1"/>
          <p:nvPr/>
        </p:nvSpPr>
        <p:spPr>
          <a:xfrm>
            <a:off x="4299219" y="1330856"/>
            <a:ext cx="3308619" cy="338554"/>
          </a:xfrm>
          <a:prstGeom prst="rect">
            <a:avLst/>
          </a:prstGeom>
          <a:noFill/>
        </p:spPr>
        <p:txBody>
          <a:bodyPr wrap="square">
            <a:spAutoFit/>
          </a:bodyPr>
          <a:lstStyle/>
          <a:p>
            <a:r>
              <a:rPr lang="en-GB" sz="1600" b="1"/>
              <a:t>Previous Learning:</a:t>
            </a:r>
          </a:p>
        </p:txBody>
      </p:sp>
      <p:sp>
        <p:nvSpPr>
          <p:cNvPr id="217" name="TextBox 216">
            <a:extLst>
              <a:ext uri="{FF2B5EF4-FFF2-40B4-BE49-F238E27FC236}">
                <a16:creationId xmlns:a16="http://schemas.microsoft.com/office/drawing/2014/main" id="{1AD4E856-0559-49E3-B110-E4372AEBCF3F}"/>
              </a:ext>
            </a:extLst>
          </p:cNvPr>
          <p:cNvSpPr txBox="1"/>
          <p:nvPr/>
        </p:nvSpPr>
        <p:spPr>
          <a:xfrm>
            <a:off x="4299218" y="4314866"/>
            <a:ext cx="3308619" cy="338554"/>
          </a:xfrm>
          <a:prstGeom prst="rect">
            <a:avLst/>
          </a:prstGeom>
          <a:noFill/>
        </p:spPr>
        <p:txBody>
          <a:bodyPr wrap="square">
            <a:spAutoFit/>
          </a:bodyPr>
          <a:lstStyle/>
          <a:p>
            <a:r>
              <a:rPr lang="en-GB" sz="1600" b="1"/>
              <a:t>Sources (including visits):</a:t>
            </a:r>
          </a:p>
        </p:txBody>
      </p:sp>
      <p:sp>
        <p:nvSpPr>
          <p:cNvPr id="255" name="TextBox 254">
            <a:extLst>
              <a:ext uri="{FF2B5EF4-FFF2-40B4-BE49-F238E27FC236}">
                <a16:creationId xmlns:a16="http://schemas.microsoft.com/office/drawing/2014/main" id="{2F1503EF-6897-46D4-BF9D-D8FCB2041615}"/>
              </a:ext>
            </a:extLst>
          </p:cNvPr>
          <p:cNvSpPr txBox="1"/>
          <p:nvPr/>
        </p:nvSpPr>
        <p:spPr>
          <a:xfrm>
            <a:off x="0" y="7248155"/>
            <a:ext cx="6475862" cy="338554"/>
          </a:xfrm>
          <a:prstGeom prst="rect">
            <a:avLst/>
          </a:prstGeom>
          <a:noFill/>
        </p:spPr>
        <p:txBody>
          <a:bodyPr wrap="square">
            <a:spAutoFit/>
          </a:bodyPr>
          <a:lstStyle/>
          <a:p>
            <a:r>
              <a:rPr lang="en-GB" sz="1600" b="1"/>
              <a:t>Topic Timeline:</a:t>
            </a:r>
          </a:p>
        </p:txBody>
      </p:sp>
      <p:sp>
        <p:nvSpPr>
          <p:cNvPr id="96" name="TextBox 95">
            <a:extLst>
              <a:ext uri="{FF2B5EF4-FFF2-40B4-BE49-F238E27FC236}">
                <a16:creationId xmlns:a16="http://schemas.microsoft.com/office/drawing/2014/main" id="{F6549C6B-6C63-4456-AEDE-9CA26EA8C2D6}"/>
              </a:ext>
            </a:extLst>
          </p:cNvPr>
          <p:cNvSpPr txBox="1"/>
          <p:nvPr/>
        </p:nvSpPr>
        <p:spPr>
          <a:xfrm>
            <a:off x="4380695" y="4591088"/>
            <a:ext cx="5043063" cy="2862322"/>
          </a:xfrm>
          <a:prstGeom prst="rect">
            <a:avLst/>
          </a:prstGeom>
          <a:noFill/>
        </p:spPr>
        <p:txBody>
          <a:bodyPr wrap="square" lIns="91440" tIns="45720" rIns="91440" bIns="45720" rtlCol="0" anchor="t">
            <a:spAutoFit/>
          </a:bodyPr>
          <a:lstStyle/>
          <a:p>
            <a:r>
              <a:rPr lang="en-US" sz="1200">
                <a:hlinkClick r:id="rId9"/>
              </a:rPr>
              <a:t>https://www.kingdomofbenin.com/</a:t>
            </a:r>
            <a:endParaRPr lang="en-US" sz="1200"/>
          </a:p>
          <a:p>
            <a:r>
              <a:rPr lang="en-US" sz="1200"/>
              <a:t>Benin AD 900-1300 KS2History.com Pack (AG Purchased)</a:t>
            </a:r>
          </a:p>
          <a:p>
            <a:r>
              <a:rPr lang="en-GB" sz="1200">
                <a:hlinkClick r:id="rId10"/>
              </a:rPr>
              <a:t>https://www.horniman.ac.uk/resource/ancient-benin/</a:t>
            </a:r>
            <a:endParaRPr lang="en-GB" sz="1200"/>
          </a:p>
          <a:p>
            <a:r>
              <a:rPr lang="en-US" sz="1200">
                <a:hlinkClick r:id="rId11"/>
              </a:rPr>
              <a:t>https://www.britishmuseum.org/about-us/british-museum-story/contested-objects-collection/benin-bronzes</a:t>
            </a:r>
            <a:endParaRPr lang="en-US" sz="1200"/>
          </a:p>
          <a:p>
            <a:r>
              <a:rPr lang="en-GB" sz="1200"/>
              <a:t>https://digital-benin.org/</a:t>
            </a:r>
          </a:p>
          <a:p>
            <a:r>
              <a:rPr lang="en-US" sz="1200">
                <a:hlinkClick r:id="rId12"/>
              </a:rPr>
              <a:t>https://www.bbc.co.uk/bitesize/topics/zpvckqt</a:t>
            </a:r>
            <a:r>
              <a:rPr lang="en-US" sz="1200"/>
              <a:t> </a:t>
            </a:r>
          </a:p>
          <a:p>
            <a:r>
              <a:rPr lang="en-US" sz="1200"/>
              <a:t>Did the kings of Benin keep pet leopards? And other questions about the kingdom of Benin by Tim Cooke</a:t>
            </a:r>
          </a:p>
          <a:p>
            <a:r>
              <a:rPr lang="en-US" sz="1200"/>
              <a:t>Benin Paperback by Izzi Howell (Explore! Series)</a:t>
            </a:r>
          </a:p>
          <a:p>
            <a:r>
              <a:rPr lang="en-GB" sz="1200">
                <a:cs typeface="Calibri" panose="020F0502020204030204"/>
              </a:rPr>
              <a:t>Reclaiming Our Pasts: equality and diversity on the primary history curriculum by Hilary Claire</a:t>
            </a:r>
            <a:endParaRPr lang="en-US"/>
          </a:p>
          <a:p>
            <a:r>
              <a:rPr lang="en-GB" sz="1200">
                <a:cs typeface="Calibri" panose="020F0502020204030204"/>
              </a:rPr>
              <a:t>British Museum / Horniman Museum </a:t>
            </a:r>
          </a:p>
          <a:p>
            <a:endParaRPr lang="en-US" sz="1200">
              <a:cs typeface="Calibri" panose="020F0502020204030204"/>
            </a:endParaRPr>
          </a:p>
          <a:p>
            <a:endParaRPr lang="en-GB" sz="1200">
              <a:cs typeface="Calibri" panose="020F0502020204030204"/>
            </a:endParaRPr>
          </a:p>
        </p:txBody>
      </p:sp>
      <p:pic>
        <p:nvPicPr>
          <p:cNvPr id="97" name="Picture 4">
            <a:extLst>
              <a:ext uri="{FF2B5EF4-FFF2-40B4-BE49-F238E27FC236}">
                <a16:creationId xmlns:a16="http://schemas.microsoft.com/office/drawing/2014/main" id="{4569DC99-FCCB-4A08-90F7-23322D3F9A7E}"/>
              </a:ext>
            </a:extLst>
          </p:cNvPr>
          <p:cNvPicPr>
            <a:picLocks noChangeAspect="1"/>
          </p:cNvPicPr>
          <p:nvPr/>
        </p:nvPicPr>
        <p:blipFill rotWithShape="1">
          <a:blip r:embed="rId13"/>
          <a:srcRect l="51212" t="-1" r="-707" b="-1111"/>
          <a:stretch/>
        </p:blipFill>
        <p:spPr>
          <a:xfrm>
            <a:off x="4687930" y="20850"/>
            <a:ext cx="546661" cy="1174871"/>
          </a:xfrm>
          <a:prstGeom prst="rect">
            <a:avLst/>
          </a:prstGeom>
        </p:spPr>
      </p:pic>
      <p:pic>
        <p:nvPicPr>
          <p:cNvPr id="3" name="Picture 2">
            <a:extLst>
              <a:ext uri="{FF2B5EF4-FFF2-40B4-BE49-F238E27FC236}">
                <a16:creationId xmlns:a16="http://schemas.microsoft.com/office/drawing/2014/main" id="{3FE4431E-DD70-4659-8FC0-E9B08B5D5159}"/>
              </a:ext>
            </a:extLst>
          </p:cNvPr>
          <p:cNvPicPr>
            <a:picLocks noChangeAspect="1"/>
          </p:cNvPicPr>
          <p:nvPr/>
        </p:nvPicPr>
        <p:blipFill rotWithShape="1">
          <a:blip r:embed="rId14">
            <a:clrChange>
              <a:clrFrom>
                <a:srgbClr val="FFFFFF"/>
              </a:clrFrom>
              <a:clrTo>
                <a:srgbClr val="FFFFFF">
                  <a:alpha val="0"/>
                </a:srgbClr>
              </a:clrTo>
            </a:clrChange>
          </a:blip>
          <a:srcRect l="40046" t="3713" r="14876" b="2234"/>
          <a:stretch/>
        </p:blipFill>
        <p:spPr>
          <a:xfrm>
            <a:off x="9427656" y="3810533"/>
            <a:ext cx="3446888" cy="4045258"/>
          </a:xfrm>
          <a:prstGeom prst="rect">
            <a:avLst/>
          </a:prstGeom>
        </p:spPr>
      </p:pic>
      <p:sp>
        <p:nvSpPr>
          <p:cNvPr id="90" name="TextBox 89">
            <a:extLst>
              <a:ext uri="{FF2B5EF4-FFF2-40B4-BE49-F238E27FC236}">
                <a16:creationId xmlns:a16="http://schemas.microsoft.com/office/drawing/2014/main" id="{E10DDAA8-04BE-46E3-9AE4-CE08DB236FB1}"/>
              </a:ext>
            </a:extLst>
          </p:cNvPr>
          <p:cNvSpPr txBox="1"/>
          <p:nvPr/>
        </p:nvSpPr>
        <p:spPr>
          <a:xfrm>
            <a:off x="5500731" y="1069330"/>
            <a:ext cx="7314517" cy="258532"/>
          </a:xfrm>
          <a:prstGeom prst="rect">
            <a:avLst/>
          </a:prstGeom>
          <a:noFill/>
        </p:spPr>
        <p:txBody>
          <a:bodyPr wrap="square" rtlCol="0">
            <a:spAutoFit/>
          </a:bodyPr>
          <a:lstStyle/>
          <a:p>
            <a:pPr>
              <a:lnSpc>
                <a:spcPct val="90000"/>
              </a:lnSpc>
            </a:pPr>
            <a:r>
              <a:rPr lang="en-US" sz="1200" b="1"/>
              <a:t>A non-European society that provides contrasts with British History: Benin (West Africa 900-1300AD)</a:t>
            </a:r>
            <a:endParaRPr lang="en-GB" sz="1200"/>
          </a:p>
        </p:txBody>
      </p:sp>
      <p:sp>
        <p:nvSpPr>
          <p:cNvPr id="92" name="Rectangle 91">
            <a:extLst>
              <a:ext uri="{FF2B5EF4-FFF2-40B4-BE49-F238E27FC236}">
                <a16:creationId xmlns:a16="http://schemas.microsoft.com/office/drawing/2014/main" id="{67C5D644-A46F-4C26-B6F0-ACFEED076AF9}"/>
              </a:ext>
            </a:extLst>
          </p:cNvPr>
          <p:cNvSpPr/>
          <p:nvPr/>
        </p:nvSpPr>
        <p:spPr>
          <a:xfrm>
            <a:off x="584095" y="7907197"/>
            <a:ext cx="2363343" cy="8705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a:solidFill>
                  <a:schemeClr val="bg1"/>
                </a:solidFill>
              </a:rPr>
              <a:t>Ogiso dynasty</a:t>
            </a:r>
          </a:p>
          <a:p>
            <a:r>
              <a:rPr lang="en-US" sz="1050">
                <a:solidFill>
                  <a:schemeClr val="bg1"/>
                </a:solidFill>
              </a:rPr>
              <a:t>900 – 1180 AD</a:t>
            </a:r>
          </a:p>
          <a:p>
            <a:endParaRPr lang="en-US" sz="1050">
              <a:solidFill>
                <a:schemeClr val="bg1"/>
              </a:solidFill>
            </a:endParaRPr>
          </a:p>
          <a:p>
            <a:endParaRPr lang="en-US" sz="1050">
              <a:solidFill>
                <a:schemeClr val="bg1"/>
              </a:solidFill>
            </a:endParaRPr>
          </a:p>
          <a:p>
            <a:endParaRPr lang="en-US" sz="1050">
              <a:solidFill>
                <a:schemeClr val="bg1"/>
              </a:solidFill>
            </a:endParaRPr>
          </a:p>
        </p:txBody>
      </p:sp>
      <p:sp>
        <p:nvSpPr>
          <p:cNvPr id="93" name="Rectangle 92">
            <a:extLst>
              <a:ext uri="{FF2B5EF4-FFF2-40B4-BE49-F238E27FC236}">
                <a16:creationId xmlns:a16="http://schemas.microsoft.com/office/drawing/2014/main" id="{202ABA7F-5C7A-4686-B153-477BD69EB2F2}"/>
              </a:ext>
            </a:extLst>
          </p:cNvPr>
          <p:cNvSpPr/>
          <p:nvPr/>
        </p:nvSpPr>
        <p:spPr>
          <a:xfrm>
            <a:off x="3034478" y="7907197"/>
            <a:ext cx="5929200" cy="87054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050">
                <a:solidFill>
                  <a:schemeClr val="bg1"/>
                </a:solidFill>
              </a:rPr>
              <a:t>Oba dynasty</a:t>
            </a:r>
          </a:p>
          <a:p>
            <a:r>
              <a:rPr lang="en-US" sz="1050">
                <a:solidFill>
                  <a:schemeClr val="bg1"/>
                </a:solidFill>
              </a:rPr>
              <a:t>1200 – 1867 AD </a:t>
            </a:r>
          </a:p>
        </p:txBody>
      </p:sp>
      <p:sp>
        <p:nvSpPr>
          <p:cNvPr id="94" name="TextBox 93">
            <a:extLst>
              <a:ext uri="{FF2B5EF4-FFF2-40B4-BE49-F238E27FC236}">
                <a16:creationId xmlns:a16="http://schemas.microsoft.com/office/drawing/2014/main" id="{43F978E6-E887-4BCF-8EBD-A03712394D6E}"/>
              </a:ext>
            </a:extLst>
          </p:cNvPr>
          <p:cNvSpPr txBox="1"/>
          <p:nvPr/>
        </p:nvSpPr>
        <p:spPr>
          <a:xfrm>
            <a:off x="8746524" y="8914159"/>
            <a:ext cx="901714" cy="600164"/>
          </a:xfrm>
          <a:prstGeom prst="rect">
            <a:avLst/>
          </a:prstGeom>
          <a:noFill/>
        </p:spPr>
        <p:txBody>
          <a:bodyPr wrap="square">
            <a:spAutoFit/>
          </a:bodyPr>
          <a:lstStyle/>
          <a:p>
            <a:pPr algn="r"/>
            <a:r>
              <a:rPr lang="en-GB" sz="1100" b="0" i="0">
                <a:solidFill>
                  <a:srgbClr val="231F20"/>
                </a:solidFill>
                <a:effectLst/>
                <a:latin typeface="+mj-lt"/>
              </a:rPr>
              <a:t>British destroy Benin City</a:t>
            </a:r>
            <a:endParaRPr lang="en-GB" sz="1100">
              <a:latin typeface="+mj-lt"/>
            </a:endParaRPr>
          </a:p>
        </p:txBody>
      </p:sp>
      <p:sp>
        <p:nvSpPr>
          <p:cNvPr id="95" name="Rectangle 94">
            <a:extLst>
              <a:ext uri="{FF2B5EF4-FFF2-40B4-BE49-F238E27FC236}">
                <a16:creationId xmlns:a16="http://schemas.microsoft.com/office/drawing/2014/main" id="{99BC9250-D971-4282-8E12-719A3C0AA3A6}"/>
              </a:ext>
            </a:extLst>
          </p:cNvPr>
          <p:cNvSpPr/>
          <p:nvPr/>
        </p:nvSpPr>
        <p:spPr>
          <a:xfrm>
            <a:off x="584096" y="7616419"/>
            <a:ext cx="3291579" cy="2593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sz="1050">
              <a:solidFill>
                <a:schemeClr val="bg1"/>
              </a:solidFill>
            </a:endParaRPr>
          </a:p>
          <a:p>
            <a:endParaRPr lang="en-US" sz="1050">
              <a:solidFill>
                <a:schemeClr val="bg1"/>
              </a:solidFill>
            </a:endParaRPr>
          </a:p>
          <a:p>
            <a:r>
              <a:rPr lang="en-US" sz="1050">
                <a:solidFill>
                  <a:schemeClr val="bg1"/>
                </a:solidFill>
              </a:rPr>
              <a:t>Early Period 900-1300 AD</a:t>
            </a:r>
          </a:p>
        </p:txBody>
      </p:sp>
      <p:sp>
        <p:nvSpPr>
          <p:cNvPr id="98" name="Rectangle 97">
            <a:extLst>
              <a:ext uri="{FF2B5EF4-FFF2-40B4-BE49-F238E27FC236}">
                <a16:creationId xmlns:a16="http://schemas.microsoft.com/office/drawing/2014/main" id="{42F82255-2A78-4704-882B-200E381DB3E9}"/>
              </a:ext>
            </a:extLst>
          </p:cNvPr>
          <p:cNvSpPr/>
          <p:nvPr/>
        </p:nvSpPr>
        <p:spPr>
          <a:xfrm>
            <a:off x="3898481" y="7616419"/>
            <a:ext cx="3291579" cy="2593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endParaRPr lang="en-US" sz="1050">
              <a:solidFill>
                <a:schemeClr val="bg1"/>
              </a:solidFill>
            </a:endParaRPr>
          </a:p>
          <a:p>
            <a:endParaRPr lang="en-US" sz="1050">
              <a:solidFill>
                <a:schemeClr val="bg1"/>
              </a:solidFill>
            </a:endParaRPr>
          </a:p>
          <a:p>
            <a:r>
              <a:rPr lang="en-US" sz="1050">
                <a:solidFill>
                  <a:schemeClr val="bg1"/>
                </a:solidFill>
              </a:rPr>
              <a:t>Golden Age 1300-1700 AD</a:t>
            </a:r>
          </a:p>
        </p:txBody>
      </p:sp>
      <p:sp>
        <p:nvSpPr>
          <p:cNvPr id="99" name="Rectangle 98">
            <a:extLst>
              <a:ext uri="{FF2B5EF4-FFF2-40B4-BE49-F238E27FC236}">
                <a16:creationId xmlns:a16="http://schemas.microsoft.com/office/drawing/2014/main" id="{0ECD92A3-3994-4405-AB8C-C630F4BF2171}"/>
              </a:ext>
            </a:extLst>
          </p:cNvPr>
          <p:cNvSpPr/>
          <p:nvPr/>
        </p:nvSpPr>
        <p:spPr>
          <a:xfrm>
            <a:off x="7212866" y="7616419"/>
            <a:ext cx="1750812" cy="25937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en-US" sz="1050">
                <a:solidFill>
                  <a:schemeClr val="bg1"/>
                </a:solidFill>
              </a:rPr>
              <a:t>Decline 1700-1867 AD</a:t>
            </a:r>
          </a:p>
        </p:txBody>
      </p:sp>
      <p:grpSp>
        <p:nvGrpSpPr>
          <p:cNvPr id="100" name="Group 99">
            <a:extLst>
              <a:ext uri="{FF2B5EF4-FFF2-40B4-BE49-F238E27FC236}">
                <a16:creationId xmlns:a16="http://schemas.microsoft.com/office/drawing/2014/main" id="{8113D903-E046-4C87-A692-95959D8AA228}"/>
              </a:ext>
            </a:extLst>
          </p:cNvPr>
          <p:cNvGrpSpPr/>
          <p:nvPr/>
        </p:nvGrpSpPr>
        <p:grpSpPr>
          <a:xfrm>
            <a:off x="8641329" y="8338891"/>
            <a:ext cx="622572" cy="722184"/>
            <a:chOff x="1571549" y="2979857"/>
            <a:chExt cx="832059" cy="965189"/>
          </a:xfrm>
        </p:grpSpPr>
        <p:sp>
          <p:nvSpPr>
            <p:cNvPr id="101" name="Hexagon 100">
              <a:extLst>
                <a:ext uri="{FF2B5EF4-FFF2-40B4-BE49-F238E27FC236}">
                  <a16:creationId xmlns:a16="http://schemas.microsoft.com/office/drawing/2014/main" id="{7256EA00-4E13-4DD0-BB8A-5BD20DC0AD08}"/>
                </a:ext>
              </a:extLst>
            </p:cNvPr>
            <p:cNvSpPr/>
            <p:nvPr/>
          </p:nvSpPr>
          <p:spPr>
            <a:xfrm rot="5400000">
              <a:off x="1522442" y="3055633"/>
              <a:ext cx="933013" cy="80432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102" name="Freeform: Shape 101">
              <a:extLst>
                <a:ext uri="{FF2B5EF4-FFF2-40B4-BE49-F238E27FC236}">
                  <a16:creationId xmlns:a16="http://schemas.microsoft.com/office/drawing/2014/main" id="{240E93DB-E25E-4763-A3EB-E93055954E2C}"/>
                </a:ext>
              </a:extLst>
            </p:cNvPr>
            <p:cNvSpPr/>
            <p:nvPr/>
          </p:nvSpPr>
          <p:spPr>
            <a:xfrm rot="16200000">
              <a:off x="1504984" y="3046422"/>
              <a:ext cx="965189" cy="832059"/>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600"/>
            </a:p>
          </p:txBody>
        </p:sp>
      </p:grpSp>
      <p:pic>
        <p:nvPicPr>
          <p:cNvPr id="103" name="Graphic 102" descr="Fencing with solid fill">
            <a:extLst>
              <a:ext uri="{FF2B5EF4-FFF2-40B4-BE49-F238E27FC236}">
                <a16:creationId xmlns:a16="http://schemas.microsoft.com/office/drawing/2014/main" id="{02DC16E4-7A82-42A2-8864-AAC54BA6B5F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710615" y="8442860"/>
            <a:ext cx="506128" cy="506128"/>
          </a:xfrm>
          <a:prstGeom prst="rect">
            <a:avLst/>
          </a:prstGeom>
        </p:spPr>
      </p:pic>
      <p:sp>
        <p:nvSpPr>
          <p:cNvPr id="104" name="TextBox 103">
            <a:extLst>
              <a:ext uri="{FF2B5EF4-FFF2-40B4-BE49-F238E27FC236}">
                <a16:creationId xmlns:a16="http://schemas.microsoft.com/office/drawing/2014/main" id="{BF07E519-9DA3-4790-AB59-B54B7B061A55}"/>
              </a:ext>
            </a:extLst>
          </p:cNvPr>
          <p:cNvSpPr txBox="1"/>
          <p:nvPr/>
        </p:nvSpPr>
        <p:spPr>
          <a:xfrm>
            <a:off x="6629790" y="8998592"/>
            <a:ext cx="1964935" cy="600164"/>
          </a:xfrm>
          <a:prstGeom prst="rect">
            <a:avLst/>
          </a:prstGeom>
          <a:noFill/>
        </p:spPr>
        <p:txBody>
          <a:bodyPr wrap="square">
            <a:spAutoFit/>
          </a:bodyPr>
          <a:lstStyle/>
          <a:p>
            <a:pPr algn="r"/>
            <a:r>
              <a:rPr lang="en-US" sz="1100">
                <a:solidFill>
                  <a:srgbClr val="231F20"/>
                </a:solidFill>
                <a:latin typeface="+mj-lt"/>
              </a:rPr>
              <a:t>1800s E</a:t>
            </a:r>
            <a:r>
              <a:rPr lang="en-GB" sz="1100" err="1">
                <a:solidFill>
                  <a:srgbClr val="231F20"/>
                </a:solidFill>
                <a:latin typeface="+mj-lt"/>
              </a:rPr>
              <a:t>urope</a:t>
            </a:r>
            <a:r>
              <a:rPr lang="en-GB" sz="1100">
                <a:solidFill>
                  <a:srgbClr val="231F20"/>
                </a:solidFill>
                <a:latin typeface="+mj-lt"/>
              </a:rPr>
              <a:t> abolishes slavery from Africa losing Benin Kingdom a source of wealth</a:t>
            </a:r>
            <a:endParaRPr lang="en-GB" sz="1100">
              <a:latin typeface="+mj-lt"/>
            </a:endParaRPr>
          </a:p>
        </p:txBody>
      </p:sp>
      <p:grpSp>
        <p:nvGrpSpPr>
          <p:cNvPr id="105" name="Group 104">
            <a:extLst>
              <a:ext uri="{FF2B5EF4-FFF2-40B4-BE49-F238E27FC236}">
                <a16:creationId xmlns:a16="http://schemas.microsoft.com/office/drawing/2014/main" id="{2A924995-7F91-41E8-A59D-6F121113DE36}"/>
              </a:ext>
            </a:extLst>
          </p:cNvPr>
          <p:cNvGrpSpPr/>
          <p:nvPr/>
        </p:nvGrpSpPr>
        <p:grpSpPr>
          <a:xfrm>
            <a:off x="7809947" y="8323422"/>
            <a:ext cx="622572" cy="722184"/>
            <a:chOff x="1571549" y="2979857"/>
            <a:chExt cx="832059" cy="965189"/>
          </a:xfrm>
        </p:grpSpPr>
        <p:sp>
          <p:nvSpPr>
            <p:cNvPr id="106" name="Hexagon 105">
              <a:extLst>
                <a:ext uri="{FF2B5EF4-FFF2-40B4-BE49-F238E27FC236}">
                  <a16:creationId xmlns:a16="http://schemas.microsoft.com/office/drawing/2014/main" id="{57FFC492-FDDA-47F7-8967-B05891CAD019}"/>
                </a:ext>
              </a:extLst>
            </p:cNvPr>
            <p:cNvSpPr/>
            <p:nvPr/>
          </p:nvSpPr>
          <p:spPr>
            <a:xfrm rot="5400000">
              <a:off x="1522442" y="3055633"/>
              <a:ext cx="933013" cy="80432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107" name="Freeform: Shape 106">
              <a:extLst>
                <a:ext uri="{FF2B5EF4-FFF2-40B4-BE49-F238E27FC236}">
                  <a16:creationId xmlns:a16="http://schemas.microsoft.com/office/drawing/2014/main" id="{118BDB40-580F-4418-918D-5E593C9EC24C}"/>
                </a:ext>
              </a:extLst>
            </p:cNvPr>
            <p:cNvSpPr/>
            <p:nvPr/>
          </p:nvSpPr>
          <p:spPr>
            <a:xfrm rot="16200000">
              <a:off x="1504984" y="3046422"/>
              <a:ext cx="965189" cy="832059"/>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600"/>
            </a:p>
          </p:txBody>
        </p:sp>
      </p:grpSp>
      <p:sp>
        <p:nvSpPr>
          <p:cNvPr id="115" name="TextBox 114">
            <a:extLst>
              <a:ext uri="{FF2B5EF4-FFF2-40B4-BE49-F238E27FC236}">
                <a16:creationId xmlns:a16="http://schemas.microsoft.com/office/drawing/2014/main" id="{304D7E47-B6FF-453B-A137-3FBF9BC75810}"/>
              </a:ext>
            </a:extLst>
          </p:cNvPr>
          <p:cNvSpPr txBox="1"/>
          <p:nvPr/>
        </p:nvSpPr>
        <p:spPr>
          <a:xfrm>
            <a:off x="4665934" y="8881336"/>
            <a:ext cx="1668461" cy="430887"/>
          </a:xfrm>
          <a:prstGeom prst="rect">
            <a:avLst/>
          </a:prstGeom>
          <a:noFill/>
        </p:spPr>
        <p:txBody>
          <a:bodyPr wrap="square">
            <a:spAutoFit/>
          </a:bodyPr>
          <a:lstStyle/>
          <a:p>
            <a:r>
              <a:rPr lang="en-US" sz="1100">
                <a:solidFill>
                  <a:srgbClr val="231F20"/>
                </a:solidFill>
                <a:latin typeface="+mj-lt"/>
              </a:rPr>
              <a:t>Visitors from</a:t>
            </a:r>
            <a:br>
              <a:rPr lang="en-US" sz="1100">
                <a:solidFill>
                  <a:srgbClr val="231F20"/>
                </a:solidFill>
                <a:latin typeface="+mj-lt"/>
              </a:rPr>
            </a:br>
            <a:r>
              <a:rPr lang="en-US" sz="1100">
                <a:solidFill>
                  <a:srgbClr val="231F20"/>
                </a:solidFill>
                <a:latin typeface="+mj-lt"/>
              </a:rPr>
              <a:t> Portugal arrive 1514 AD</a:t>
            </a:r>
            <a:endParaRPr lang="en-GB" sz="1100">
              <a:latin typeface="+mj-lt"/>
            </a:endParaRPr>
          </a:p>
        </p:txBody>
      </p:sp>
      <p:sp>
        <p:nvSpPr>
          <p:cNvPr id="116" name="TextBox 115">
            <a:extLst>
              <a:ext uri="{FF2B5EF4-FFF2-40B4-BE49-F238E27FC236}">
                <a16:creationId xmlns:a16="http://schemas.microsoft.com/office/drawing/2014/main" id="{014EF855-F9F5-413B-A603-F0BC0A6AE782}"/>
              </a:ext>
            </a:extLst>
          </p:cNvPr>
          <p:cNvSpPr txBox="1"/>
          <p:nvPr/>
        </p:nvSpPr>
        <p:spPr>
          <a:xfrm>
            <a:off x="1134903" y="8766749"/>
            <a:ext cx="1670776" cy="374350"/>
          </a:xfrm>
          <a:prstGeom prst="rect">
            <a:avLst/>
          </a:prstGeom>
          <a:noFill/>
        </p:spPr>
        <p:txBody>
          <a:bodyPr wrap="square">
            <a:spAutoFit/>
          </a:bodyPr>
          <a:lstStyle/>
          <a:p>
            <a:r>
              <a:rPr lang="en-US" sz="1100">
                <a:solidFill>
                  <a:srgbClr val="231F20"/>
                </a:solidFill>
                <a:latin typeface="+mj-lt"/>
              </a:rPr>
              <a:t>Benin Moat built to protect the Kingdom</a:t>
            </a:r>
            <a:endParaRPr lang="en-GB" sz="1100">
              <a:latin typeface="+mj-lt"/>
            </a:endParaRPr>
          </a:p>
        </p:txBody>
      </p:sp>
      <p:grpSp>
        <p:nvGrpSpPr>
          <p:cNvPr id="117" name="Group 116">
            <a:extLst>
              <a:ext uri="{FF2B5EF4-FFF2-40B4-BE49-F238E27FC236}">
                <a16:creationId xmlns:a16="http://schemas.microsoft.com/office/drawing/2014/main" id="{95B7EA9A-9538-4D01-B5F7-7A36EC441FFD}"/>
              </a:ext>
            </a:extLst>
          </p:cNvPr>
          <p:cNvGrpSpPr/>
          <p:nvPr/>
        </p:nvGrpSpPr>
        <p:grpSpPr>
          <a:xfrm>
            <a:off x="587347" y="8342470"/>
            <a:ext cx="622572" cy="722184"/>
            <a:chOff x="1571549" y="2979857"/>
            <a:chExt cx="832059" cy="965189"/>
          </a:xfrm>
        </p:grpSpPr>
        <p:sp>
          <p:nvSpPr>
            <p:cNvPr id="118" name="Hexagon 117">
              <a:extLst>
                <a:ext uri="{FF2B5EF4-FFF2-40B4-BE49-F238E27FC236}">
                  <a16:creationId xmlns:a16="http://schemas.microsoft.com/office/drawing/2014/main" id="{06C2CB60-9772-4D1D-A2F2-D35D3FCFFB4F}"/>
                </a:ext>
              </a:extLst>
            </p:cNvPr>
            <p:cNvSpPr/>
            <p:nvPr/>
          </p:nvSpPr>
          <p:spPr>
            <a:xfrm rot="5400000">
              <a:off x="1522442" y="3055633"/>
              <a:ext cx="933013" cy="80432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119" name="Freeform: Shape 118">
              <a:extLst>
                <a:ext uri="{FF2B5EF4-FFF2-40B4-BE49-F238E27FC236}">
                  <a16:creationId xmlns:a16="http://schemas.microsoft.com/office/drawing/2014/main" id="{69BF6FCC-562A-410B-937B-5D8A26939D43}"/>
                </a:ext>
              </a:extLst>
            </p:cNvPr>
            <p:cNvSpPr/>
            <p:nvPr/>
          </p:nvSpPr>
          <p:spPr>
            <a:xfrm rot="16200000">
              <a:off x="1504984" y="3046422"/>
              <a:ext cx="965189" cy="832059"/>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600"/>
            </a:p>
          </p:txBody>
        </p:sp>
      </p:grpSp>
      <p:pic>
        <p:nvPicPr>
          <p:cNvPr id="120" name="Picture 119" descr="Shape&#10;&#10;Description automatically generated with low confidence">
            <a:extLst>
              <a:ext uri="{FF2B5EF4-FFF2-40B4-BE49-F238E27FC236}">
                <a16:creationId xmlns:a16="http://schemas.microsoft.com/office/drawing/2014/main" id="{3552AAA8-20F2-41EB-8018-D5D1EF1DA58B}"/>
              </a:ext>
            </a:extLst>
          </p:cNvPr>
          <p:cNvPicPr>
            <a:picLocks noChangeAspect="1"/>
          </p:cNvPicPr>
          <p:nvPr/>
        </p:nvPicPr>
        <p:blipFill rotWithShape="1">
          <a:blip r:embed="rId15" cstate="print">
            <a:extLst>
              <a:ext uri="{28A0092B-C50C-407E-A947-70E740481C1C}">
                <a14:useLocalDpi xmlns:a14="http://schemas.microsoft.com/office/drawing/2010/main" val="0"/>
              </a:ext>
            </a:extLst>
          </a:blip>
          <a:srcRect t="22786" r="23755" b="37020"/>
          <a:stretch/>
        </p:blipFill>
        <p:spPr>
          <a:xfrm>
            <a:off x="602361" y="8545118"/>
            <a:ext cx="601818" cy="317261"/>
          </a:xfrm>
          <a:prstGeom prst="rect">
            <a:avLst/>
          </a:prstGeom>
        </p:spPr>
      </p:pic>
      <p:grpSp>
        <p:nvGrpSpPr>
          <p:cNvPr id="121" name="Group 120">
            <a:extLst>
              <a:ext uri="{FF2B5EF4-FFF2-40B4-BE49-F238E27FC236}">
                <a16:creationId xmlns:a16="http://schemas.microsoft.com/office/drawing/2014/main" id="{85E2D9D3-F7F1-4B8F-A79E-DA6B7D3AD233}"/>
              </a:ext>
            </a:extLst>
          </p:cNvPr>
          <p:cNvGrpSpPr/>
          <p:nvPr/>
        </p:nvGrpSpPr>
        <p:grpSpPr>
          <a:xfrm>
            <a:off x="5392866" y="8338891"/>
            <a:ext cx="622572" cy="722184"/>
            <a:chOff x="1571549" y="2979857"/>
            <a:chExt cx="832059" cy="965189"/>
          </a:xfrm>
        </p:grpSpPr>
        <p:sp>
          <p:nvSpPr>
            <p:cNvPr id="122" name="Hexagon 121">
              <a:extLst>
                <a:ext uri="{FF2B5EF4-FFF2-40B4-BE49-F238E27FC236}">
                  <a16:creationId xmlns:a16="http://schemas.microsoft.com/office/drawing/2014/main" id="{1DB1D13A-00A2-44DE-AAC8-D501E2EF9706}"/>
                </a:ext>
              </a:extLst>
            </p:cNvPr>
            <p:cNvSpPr/>
            <p:nvPr/>
          </p:nvSpPr>
          <p:spPr>
            <a:xfrm rot="5400000">
              <a:off x="1522442" y="3055633"/>
              <a:ext cx="933013" cy="80432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123" name="Freeform: Shape 122">
              <a:extLst>
                <a:ext uri="{FF2B5EF4-FFF2-40B4-BE49-F238E27FC236}">
                  <a16:creationId xmlns:a16="http://schemas.microsoft.com/office/drawing/2014/main" id="{1AF7CAAE-50FE-4405-99F5-8C01E7AECEB4}"/>
                </a:ext>
              </a:extLst>
            </p:cNvPr>
            <p:cNvSpPr/>
            <p:nvPr/>
          </p:nvSpPr>
          <p:spPr>
            <a:xfrm rot="16200000">
              <a:off x="1504984" y="3046422"/>
              <a:ext cx="965189" cy="832059"/>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600"/>
            </a:p>
          </p:txBody>
        </p:sp>
      </p:grpSp>
      <p:pic>
        <p:nvPicPr>
          <p:cNvPr id="124" name="Picture 123" descr="Shape&#10;&#10;Description automatically generated with low confidence">
            <a:extLst>
              <a:ext uri="{FF2B5EF4-FFF2-40B4-BE49-F238E27FC236}">
                <a16:creationId xmlns:a16="http://schemas.microsoft.com/office/drawing/2014/main" id="{9B212579-6C59-46BE-9194-AA43D24A33B9}"/>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7836857" y="8395978"/>
            <a:ext cx="535687" cy="535687"/>
          </a:xfrm>
          <a:prstGeom prst="rect">
            <a:avLst/>
          </a:prstGeom>
        </p:spPr>
      </p:pic>
      <p:pic>
        <p:nvPicPr>
          <p:cNvPr id="125" name="Picture 124" descr="Shape&#10;&#10;Description automatically generated with low confidence">
            <a:extLst>
              <a:ext uri="{FF2B5EF4-FFF2-40B4-BE49-F238E27FC236}">
                <a16:creationId xmlns:a16="http://schemas.microsoft.com/office/drawing/2014/main" id="{BFC8C9E6-5685-4D01-A7CB-FFCA1F7DD47C}"/>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448264" y="8473735"/>
            <a:ext cx="497201" cy="497201"/>
          </a:xfrm>
          <a:prstGeom prst="rect">
            <a:avLst/>
          </a:prstGeom>
        </p:spPr>
      </p:pic>
      <p:sp>
        <p:nvSpPr>
          <p:cNvPr id="126" name="TextBox 125">
            <a:extLst>
              <a:ext uri="{FF2B5EF4-FFF2-40B4-BE49-F238E27FC236}">
                <a16:creationId xmlns:a16="http://schemas.microsoft.com/office/drawing/2014/main" id="{18CE3BD7-BBC2-4C03-8603-FAD61A3E3179}"/>
              </a:ext>
            </a:extLst>
          </p:cNvPr>
          <p:cNvSpPr txBox="1"/>
          <p:nvPr/>
        </p:nvSpPr>
        <p:spPr>
          <a:xfrm>
            <a:off x="3331776" y="8774525"/>
            <a:ext cx="1175237" cy="227284"/>
          </a:xfrm>
          <a:prstGeom prst="rect">
            <a:avLst/>
          </a:prstGeom>
          <a:noFill/>
        </p:spPr>
        <p:txBody>
          <a:bodyPr wrap="square">
            <a:spAutoFit/>
          </a:bodyPr>
          <a:lstStyle/>
          <a:p>
            <a:r>
              <a:rPr lang="en-US" sz="1100">
                <a:solidFill>
                  <a:srgbClr val="231F20"/>
                </a:solidFill>
                <a:latin typeface="+mj-lt"/>
              </a:rPr>
              <a:t>Oba </a:t>
            </a:r>
            <a:r>
              <a:rPr lang="en-US" sz="1100" err="1">
                <a:solidFill>
                  <a:srgbClr val="231F20"/>
                </a:solidFill>
                <a:latin typeface="+mj-lt"/>
              </a:rPr>
              <a:t>Eweke</a:t>
            </a:r>
            <a:endParaRPr lang="en-GB" sz="1100">
              <a:latin typeface="+mj-lt"/>
            </a:endParaRPr>
          </a:p>
        </p:txBody>
      </p:sp>
      <p:grpSp>
        <p:nvGrpSpPr>
          <p:cNvPr id="127" name="Group 126">
            <a:extLst>
              <a:ext uri="{FF2B5EF4-FFF2-40B4-BE49-F238E27FC236}">
                <a16:creationId xmlns:a16="http://schemas.microsoft.com/office/drawing/2014/main" id="{CD5D3B85-7FD4-47F4-85E0-BC96B4A5B655}"/>
              </a:ext>
            </a:extLst>
          </p:cNvPr>
          <p:cNvGrpSpPr/>
          <p:nvPr/>
        </p:nvGrpSpPr>
        <p:grpSpPr>
          <a:xfrm>
            <a:off x="2773253" y="8333299"/>
            <a:ext cx="622572" cy="722184"/>
            <a:chOff x="1571549" y="2979857"/>
            <a:chExt cx="832059" cy="965189"/>
          </a:xfrm>
        </p:grpSpPr>
        <p:sp>
          <p:nvSpPr>
            <p:cNvPr id="128" name="Hexagon 127">
              <a:extLst>
                <a:ext uri="{FF2B5EF4-FFF2-40B4-BE49-F238E27FC236}">
                  <a16:creationId xmlns:a16="http://schemas.microsoft.com/office/drawing/2014/main" id="{E5109D5D-C810-4486-8AAF-AD2BA027B2F7}"/>
                </a:ext>
              </a:extLst>
            </p:cNvPr>
            <p:cNvSpPr/>
            <p:nvPr/>
          </p:nvSpPr>
          <p:spPr>
            <a:xfrm rot="5400000">
              <a:off x="1522442" y="3055633"/>
              <a:ext cx="933013" cy="804321"/>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a:p>
          </p:txBody>
        </p:sp>
        <p:sp>
          <p:nvSpPr>
            <p:cNvPr id="129" name="Freeform: Shape 128">
              <a:extLst>
                <a:ext uri="{FF2B5EF4-FFF2-40B4-BE49-F238E27FC236}">
                  <a16:creationId xmlns:a16="http://schemas.microsoft.com/office/drawing/2014/main" id="{8E094FE8-E36C-4DD1-8D72-836D484AD275}"/>
                </a:ext>
              </a:extLst>
            </p:cNvPr>
            <p:cNvSpPr/>
            <p:nvPr/>
          </p:nvSpPr>
          <p:spPr>
            <a:xfrm rot="16200000">
              <a:off x="1504984" y="3046422"/>
              <a:ext cx="965189" cy="832059"/>
            </a:xfrm>
            <a:custGeom>
              <a:avLst/>
              <a:gdLst>
                <a:gd name="connsiteX0" fmla="*/ 8701722 w 9110153"/>
                <a:gd name="connsiteY0" fmla="*/ 3926787 h 7853577"/>
                <a:gd name="connsiteX1" fmla="*/ 6914375 w 9110153"/>
                <a:gd name="connsiteY1" fmla="*/ 352095 h 7853577"/>
                <a:gd name="connsiteX2" fmla="*/ 2195778 w 9110153"/>
                <a:gd name="connsiteY2" fmla="*/ 352095 h 7853577"/>
                <a:gd name="connsiteX3" fmla="*/ 408430 w 9110153"/>
                <a:gd name="connsiteY3" fmla="*/ 3926787 h 7853577"/>
                <a:gd name="connsiteX4" fmla="*/ 2195778 w 9110153"/>
                <a:gd name="connsiteY4" fmla="*/ 7501478 h 7853577"/>
                <a:gd name="connsiteX5" fmla="*/ 6914375 w 9110153"/>
                <a:gd name="connsiteY5" fmla="*/ 7501479 h 7853577"/>
                <a:gd name="connsiteX6" fmla="*/ 9110153 w 9110153"/>
                <a:gd name="connsiteY6" fmla="*/ 3926788 h 7853577"/>
                <a:gd name="connsiteX7" fmla="*/ 7146758 w 9110153"/>
                <a:gd name="connsiteY7" fmla="*/ 7853577 h 7853577"/>
                <a:gd name="connsiteX8" fmla="*/ 1963395 w 9110153"/>
                <a:gd name="connsiteY8" fmla="*/ 7853576 h 7853577"/>
                <a:gd name="connsiteX9" fmla="*/ 0 w 9110153"/>
                <a:gd name="connsiteY9" fmla="*/ 3926788 h 7853577"/>
                <a:gd name="connsiteX10" fmla="*/ 1963395 w 9110153"/>
                <a:gd name="connsiteY10" fmla="*/ 0 h 7853577"/>
                <a:gd name="connsiteX11" fmla="*/ 7146758 w 9110153"/>
                <a:gd name="connsiteY11" fmla="*/ 0 h 785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110153" h="7853577">
                  <a:moveTo>
                    <a:pt x="8701722" y="3926787"/>
                  </a:moveTo>
                  <a:lnTo>
                    <a:pt x="6914375" y="352095"/>
                  </a:lnTo>
                  <a:lnTo>
                    <a:pt x="2195778" y="352095"/>
                  </a:lnTo>
                  <a:lnTo>
                    <a:pt x="408430" y="3926787"/>
                  </a:lnTo>
                  <a:lnTo>
                    <a:pt x="2195778" y="7501478"/>
                  </a:lnTo>
                  <a:lnTo>
                    <a:pt x="6914375" y="7501479"/>
                  </a:lnTo>
                  <a:close/>
                  <a:moveTo>
                    <a:pt x="9110153" y="3926788"/>
                  </a:moveTo>
                  <a:lnTo>
                    <a:pt x="7146758" y="7853577"/>
                  </a:lnTo>
                  <a:lnTo>
                    <a:pt x="1963395" y="7853576"/>
                  </a:lnTo>
                  <a:lnTo>
                    <a:pt x="0" y="3926788"/>
                  </a:lnTo>
                  <a:lnTo>
                    <a:pt x="1963395" y="0"/>
                  </a:lnTo>
                  <a:lnTo>
                    <a:pt x="714675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1600"/>
            </a:p>
          </p:txBody>
        </p:sp>
      </p:grpSp>
      <p:pic>
        <p:nvPicPr>
          <p:cNvPr id="130" name="Picture 129" descr="Shape&#10;&#10;Description automatically generated with low confidence">
            <a:extLst>
              <a:ext uri="{FF2B5EF4-FFF2-40B4-BE49-F238E27FC236}">
                <a16:creationId xmlns:a16="http://schemas.microsoft.com/office/drawing/2014/main" id="{772D8969-262B-476E-B3D8-B3A5990D349D}"/>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2813433" y="8387170"/>
            <a:ext cx="525176" cy="525176"/>
          </a:xfrm>
          <a:prstGeom prst="rect">
            <a:avLst/>
          </a:prstGeom>
        </p:spPr>
      </p:pic>
      <p:sp>
        <p:nvSpPr>
          <p:cNvPr id="131" name="TextBox 130">
            <a:extLst>
              <a:ext uri="{FF2B5EF4-FFF2-40B4-BE49-F238E27FC236}">
                <a16:creationId xmlns:a16="http://schemas.microsoft.com/office/drawing/2014/main" id="{3B9E4E98-C0EE-4EBA-B834-DA5EA9F24301}"/>
              </a:ext>
            </a:extLst>
          </p:cNvPr>
          <p:cNvSpPr txBox="1"/>
          <p:nvPr/>
        </p:nvSpPr>
        <p:spPr>
          <a:xfrm rot="16200000">
            <a:off x="-270620" y="8036165"/>
            <a:ext cx="1356295" cy="246781"/>
          </a:xfrm>
          <a:prstGeom prst="rect">
            <a:avLst/>
          </a:prstGeom>
          <a:noFill/>
        </p:spPr>
        <p:txBody>
          <a:bodyPr wrap="square">
            <a:spAutoFit/>
          </a:bodyPr>
          <a:lstStyle/>
          <a:p>
            <a:pPr>
              <a:lnSpc>
                <a:spcPct val="89000"/>
              </a:lnSpc>
            </a:pPr>
            <a:r>
              <a:rPr lang="en-US" sz="700"/>
              <a:t>Small villages join to become conglomerates</a:t>
            </a:r>
          </a:p>
        </p:txBody>
      </p:sp>
    </p:spTree>
    <p:extLst>
      <p:ext uri="{BB962C8B-B14F-4D97-AF65-F5344CB8AC3E}">
        <p14:creationId xmlns:p14="http://schemas.microsoft.com/office/powerpoint/2010/main" val="38486425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640</Words>
  <Application>Microsoft Office PowerPoint</Application>
  <PresentationFormat>A3 Paper (297x420 mm)</PresentationFormat>
  <Paragraphs>69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A Guilder</dc:creator>
  <cp:lastModifiedBy>Mr A Guilder</cp:lastModifiedBy>
  <cp:revision>1</cp:revision>
  <dcterms:created xsi:type="dcterms:W3CDTF">2022-08-01T08:00:03Z</dcterms:created>
  <dcterms:modified xsi:type="dcterms:W3CDTF">2022-08-01T08:01:00Z</dcterms:modified>
</cp:coreProperties>
</file>