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66" r:id="rId4"/>
    <p:sldId id="267" r:id="rId5"/>
    <p:sldId id="270" r:id="rId6"/>
    <p:sldId id="257" r:id="rId7"/>
    <p:sldId id="256" r:id="rId8"/>
    <p:sldId id="265" r:id="rId9"/>
    <p:sldId id="262" r:id="rId10"/>
    <p:sldId id="263" r:id="rId11"/>
    <p:sldId id="264" r:id="rId12"/>
    <p:sldId id="260" r:id="rId13"/>
    <p:sldId id="261" r:id="rId14"/>
    <p:sldId id="276" r:id="rId15"/>
    <p:sldId id="277" r:id="rId16"/>
    <p:sldId id="278" r:id="rId17"/>
    <p:sldId id="279" r:id="rId18"/>
    <p:sldId id="280" r:id="rId19"/>
    <p:sldId id="274" r:id="rId20"/>
    <p:sldId id="273" r:id="rId21"/>
    <p:sldId id="269"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19.08.2019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119519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19.08.2019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37680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19.08.2019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98966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19.08.2019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104422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1F557D07-602B-4370-9C0A-C1E8A5513698}" type="datetimeFigureOut">
              <a:rPr lang="nb-NO" smtClean="0"/>
              <a:t>19.08.2019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4144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1F557D07-602B-4370-9C0A-C1E8A5513698}" type="datetimeFigureOut">
              <a:rPr lang="nb-NO" smtClean="0"/>
              <a:t>19.08.2019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65380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1F557D07-602B-4370-9C0A-C1E8A5513698}" type="datetimeFigureOut">
              <a:rPr lang="nb-NO" smtClean="0"/>
              <a:t>19.08.2019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02213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1F557D07-602B-4370-9C0A-C1E8A5513698}" type="datetimeFigureOut">
              <a:rPr lang="nb-NO" smtClean="0"/>
              <a:t>19.08.2019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29276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57D07-602B-4370-9C0A-C1E8A5513698}" type="datetimeFigureOut">
              <a:rPr lang="nb-NO" smtClean="0"/>
              <a:t>19.08.2019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68104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fld id="{1F557D07-602B-4370-9C0A-C1E8A5513698}" type="datetimeFigureOut">
              <a:rPr lang="nb-NO" smtClean="0"/>
              <a:t>19.08.2019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240906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fld id="{1F557D07-602B-4370-9C0A-C1E8A5513698}" type="datetimeFigureOut">
              <a:rPr lang="nb-NO" smtClean="0"/>
              <a:t>19.08.2019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209943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57D07-602B-4370-9C0A-C1E8A5513698}" type="datetimeFigureOut">
              <a:rPr lang="nb-NO" smtClean="0"/>
              <a:t>19.08.2019</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ADD07-66BC-4EA4-BC66-575FA313A6C2}" type="slidenum">
              <a:rPr lang="nb-NO" smtClean="0"/>
              <a:t>‹#›</a:t>
            </a:fld>
            <a:endParaRPr lang="nb-NO"/>
          </a:p>
        </p:txBody>
      </p:sp>
    </p:spTree>
    <p:extLst>
      <p:ext uri="{BB962C8B-B14F-4D97-AF65-F5344CB8AC3E}">
        <p14:creationId xmlns:p14="http://schemas.microsoft.com/office/powerpoint/2010/main" val="1531512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ettogskutt.n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algn="ctr"/>
            <a:r>
              <a:rPr lang="nb-NO" b="1" dirty="0" smtClean="0">
                <a:solidFill>
                  <a:schemeClr val="accent6"/>
                </a:solidFill>
              </a:rPr>
              <a:t>Jaktmøte 19.aug. Gjerstad </a:t>
            </a:r>
            <a:r>
              <a:rPr lang="nb-NO" b="1" dirty="0" err="1" smtClean="0">
                <a:solidFill>
                  <a:schemeClr val="accent6"/>
                </a:solidFill>
              </a:rPr>
              <a:t>viltlag</a:t>
            </a:r>
            <a:endParaRPr lang="nb-NO" b="1" dirty="0">
              <a:solidFill>
                <a:schemeClr val="accent6"/>
              </a:solidFill>
            </a:endParaRPr>
          </a:p>
        </p:txBody>
      </p:sp>
      <p:pic>
        <p:nvPicPr>
          <p:cNvPr id="7" name="Plassholder for innhol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0320" y="1825625"/>
            <a:ext cx="6436572" cy="4797244"/>
          </a:xfrm>
        </p:spPr>
      </p:pic>
    </p:spTree>
    <p:extLst>
      <p:ext uri="{BB962C8B-B14F-4D97-AF65-F5344CB8AC3E}">
        <p14:creationId xmlns:p14="http://schemas.microsoft.com/office/powerpoint/2010/main" val="203713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81891" y="235131"/>
            <a:ext cx="10515600" cy="858973"/>
          </a:xfrm>
        </p:spPr>
        <p:txBody>
          <a:bodyPr>
            <a:noAutofit/>
          </a:bodyPr>
          <a:lstStyle/>
          <a:p>
            <a:r>
              <a:rPr lang="nb-NO" sz="2800" b="1" dirty="0" smtClean="0">
                <a:solidFill>
                  <a:srgbClr val="FF0000"/>
                </a:solidFill>
              </a:rPr>
              <a:t>§ 28. AVLIVING AV SKADET STORVILT I ORDINÆR JAKTTID ELLER FELLINGSPERIODE</a:t>
            </a:r>
            <a:endParaRPr lang="nb-NO" sz="2800" b="1" dirty="0">
              <a:solidFill>
                <a:srgbClr val="FF0000"/>
              </a:solidFill>
            </a:endParaRPr>
          </a:p>
        </p:txBody>
      </p:sp>
      <p:sp>
        <p:nvSpPr>
          <p:cNvPr id="3" name="Plassholder for innhold 2"/>
          <p:cNvSpPr>
            <a:spLocks noGrp="1"/>
          </p:cNvSpPr>
          <p:nvPr>
            <p:ph idx="1"/>
          </p:nvPr>
        </p:nvSpPr>
        <p:spPr>
          <a:xfrm>
            <a:off x="838200" y="1094104"/>
            <a:ext cx="10515600" cy="5424261"/>
          </a:xfrm>
        </p:spPr>
        <p:txBody>
          <a:bodyPr>
            <a:normAutofit/>
          </a:bodyPr>
          <a:lstStyle/>
          <a:p>
            <a:r>
              <a:rPr lang="nb-NO" dirty="0" smtClean="0"/>
              <a:t>Jeger som på lovlig grunn og i lovlig jakttid eller fellingsperiode treffer på storvilt som er såret eller skadet slik at det er påført store lidelser og ikke kan leve eller bli friskt, skal avlive dyret for å hindre unødige lidelser. Dersom jegeren ved avliving av hjortevilt har fellingstillatelse på tilsvarende kategori dyr, skal vedkommende straks ta stilling til om dyret skal tas på egen fellingskvote. Tar ikke jegeren dyret på sin fellingskvote tilfaller hjortevilt kommunen, mens annet storvilt tilfaller Viltfondet. Dyret skal straks gjøres opp slik at kjøttet ikke tar skade. Transport av slikt kjøtt må ikke foretas før melding er gitt etter tredje ledd. Er kjøttet ikke brukbart, skal det plasseres slik at det skjemmer terrenget minst mulig. Melding om avlivingen skal så snart som råd gis til kommune (viltlaget) og valdansvarlig representant.</a:t>
            </a:r>
            <a:endParaRPr lang="nb-NO" dirty="0"/>
          </a:p>
        </p:txBody>
      </p:sp>
    </p:spTree>
    <p:extLst>
      <p:ext uri="{BB962C8B-B14F-4D97-AF65-F5344CB8AC3E}">
        <p14:creationId xmlns:p14="http://schemas.microsoft.com/office/powerpoint/2010/main" val="21399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470898"/>
          </a:xfrm>
        </p:spPr>
        <p:txBody>
          <a:bodyPr>
            <a:normAutofit fontScale="90000"/>
          </a:bodyPr>
          <a:lstStyle/>
          <a:p>
            <a:r>
              <a:rPr lang="nb-NO" sz="2900" u="sng" dirty="0">
                <a:solidFill>
                  <a:srgbClr val="FF0000"/>
                </a:solidFill>
                <a:latin typeface="Calibri" panose="020F0502020204030204"/>
                <a:ea typeface="+mn-ea"/>
                <a:cs typeface="+mn-cs"/>
              </a:rPr>
              <a:t>Miljødirektoratets </a:t>
            </a:r>
            <a:r>
              <a:rPr lang="nb-NO" sz="2900" u="sng" dirty="0" smtClean="0">
                <a:solidFill>
                  <a:srgbClr val="FF0000"/>
                </a:solidFill>
                <a:latin typeface="Calibri" panose="020F0502020204030204"/>
                <a:ea typeface="+mn-ea"/>
                <a:cs typeface="+mn-cs"/>
              </a:rPr>
              <a:t>veileder:</a:t>
            </a:r>
            <a:endParaRPr lang="nb-NO" dirty="0">
              <a:solidFill>
                <a:srgbClr val="FF0000"/>
              </a:solidFill>
            </a:endParaRPr>
          </a:p>
        </p:txBody>
      </p:sp>
      <p:sp>
        <p:nvSpPr>
          <p:cNvPr id="3" name="Plassholder for innhold 2"/>
          <p:cNvSpPr>
            <a:spLocks noGrp="1"/>
          </p:cNvSpPr>
          <p:nvPr>
            <p:ph idx="1"/>
          </p:nvPr>
        </p:nvSpPr>
        <p:spPr>
          <a:xfrm>
            <a:off x="838200" y="1084216"/>
            <a:ext cx="10515600" cy="5408023"/>
          </a:xfrm>
        </p:spPr>
        <p:txBody>
          <a:bodyPr/>
          <a:lstStyle/>
          <a:p>
            <a:r>
              <a:rPr lang="nb-NO" dirty="0" smtClean="0"/>
              <a:t>Vilt som etter felling viser seg å være skadet, magert eller på annen måte oppfattes som mindreverdig skal som hovedregel tas på kvoten på ordinær måte. Et unntak fra dette er dyr som ved attest fra offentlig kjøttkontroll, dokumenteres å være uegnet til menneskeføde, og som blir kassert i sin helhet. Slike dyr skal ikke belastes valdets kvote, men innrapporteres av kommunen som irregulær avgang. Hele dyret, også gevir, tilfaller da kommunen. Det forutsettes at felling av nytt dyr skjer innenfor den ordinære jakttid. Det kan ikke gis noen forlengelse av jakttid, kompensasjon ved felling av </a:t>
            </a:r>
            <a:r>
              <a:rPr lang="nb-NO" dirty="0" err="1" smtClean="0"/>
              <a:t>tilleggsdyr</a:t>
            </a:r>
            <a:r>
              <a:rPr lang="nb-NO" dirty="0" smtClean="0"/>
              <a:t> påfølgende jaktår eller ytes noen annen form for erstatning når dyr blir kassert på dette grunnlag. Dersom kassasjonen skyldes feil behandling av dyret etter at det er felt, skal det tas på valdets ordinære kvote.</a:t>
            </a:r>
            <a:endParaRPr lang="nb-NO" dirty="0"/>
          </a:p>
        </p:txBody>
      </p:sp>
    </p:spTree>
    <p:extLst>
      <p:ext uri="{BB962C8B-B14F-4D97-AF65-F5344CB8AC3E}">
        <p14:creationId xmlns:p14="http://schemas.microsoft.com/office/powerpoint/2010/main" val="39279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38200" y="522514"/>
            <a:ext cx="10515600" cy="326572"/>
          </a:xfrm>
        </p:spPr>
        <p:txBody>
          <a:bodyPr>
            <a:normAutofit fontScale="90000"/>
          </a:bodyPr>
          <a:lstStyle/>
          <a:p>
            <a:r>
              <a:rPr lang="nb-NO" b="1" u="sng" dirty="0" smtClean="0">
                <a:solidFill>
                  <a:srgbClr val="FF0000"/>
                </a:solidFill>
              </a:rPr>
              <a:t>Jaktleder:</a:t>
            </a:r>
            <a:endParaRPr lang="nb-NO" b="1" u="sng" dirty="0">
              <a:solidFill>
                <a:srgbClr val="FF0000"/>
              </a:solidFill>
            </a:endParaRPr>
          </a:p>
        </p:txBody>
      </p:sp>
      <p:sp>
        <p:nvSpPr>
          <p:cNvPr id="6" name="Plassholder for innhold 5"/>
          <p:cNvSpPr>
            <a:spLocks noGrp="1"/>
          </p:cNvSpPr>
          <p:nvPr>
            <p:ph idx="1"/>
          </p:nvPr>
        </p:nvSpPr>
        <p:spPr>
          <a:xfrm>
            <a:off x="838200" y="1041853"/>
            <a:ext cx="10515600" cy="5502637"/>
          </a:xfrm>
        </p:spPr>
        <p:txBody>
          <a:bodyPr>
            <a:normAutofit/>
          </a:bodyPr>
          <a:lstStyle/>
          <a:p>
            <a:r>
              <a:rPr lang="nb-NO" dirty="0" smtClean="0"/>
              <a:t>Ved jakt på elg og hjort er det valdansvarlig som plikter å melde jaktleders navn og adresse til kommunen før jakta starter.  </a:t>
            </a:r>
          </a:p>
          <a:p>
            <a:r>
              <a:rPr lang="nb-NO" dirty="0" smtClean="0"/>
              <a:t>I områder der det er de samme fast etablerte lag som jakter hvert år, kan dette praktiseres slik at det bare er nødvendig å melde fra på nytt hvis jaktlederen skiftes ut. </a:t>
            </a:r>
          </a:p>
          <a:p>
            <a:r>
              <a:rPr lang="nb-NO" dirty="0" smtClean="0"/>
              <a:t>Jaktleders oppgaver og plikter er ikke forskriftsfestet. I prinsippet er selvsagt hver enkelt deltaker på jaktlaget til enhver tid ansvarlig for sine egne handlinger under jaktutøvelsen, men jaktlaget samlet har også et felles ansvar for en ansvarsbevisst opptreden. </a:t>
            </a:r>
          </a:p>
          <a:p>
            <a:r>
              <a:rPr lang="nb-NO" dirty="0" smtClean="0"/>
              <a:t>Jaktlederen bør tillegges oppgaven med å koordinere jaktutøvelsen og påse at jakta foregår sikkerhetsmessig forsvarlig og i tråd med offentlige bestemmelser. Det er derfor vesentlig at jaktleders beskjed følges når avgjørelser er tatt innen jaktlaget. </a:t>
            </a:r>
            <a:endParaRPr lang="nb-NO" dirty="0"/>
          </a:p>
        </p:txBody>
      </p:sp>
    </p:spTree>
    <p:extLst>
      <p:ext uri="{BB962C8B-B14F-4D97-AF65-F5344CB8AC3E}">
        <p14:creationId xmlns:p14="http://schemas.microsoft.com/office/powerpoint/2010/main" val="130709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38200" y="522514"/>
            <a:ext cx="10515600" cy="326572"/>
          </a:xfrm>
        </p:spPr>
        <p:txBody>
          <a:bodyPr>
            <a:normAutofit fontScale="90000"/>
          </a:bodyPr>
          <a:lstStyle/>
          <a:p>
            <a:r>
              <a:rPr lang="nb-NO" b="1" u="sng" dirty="0" smtClean="0">
                <a:solidFill>
                  <a:srgbClr val="FF0000"/>
                </a:solidFill>
              </a:rPr>
              <a:t>Jaktleder </a:t>
            </a:r>
            <a:r>
              <a:rPr lang="nb-NO" u="sng" dirty="0" smtClean="0">
                <a:solidFill>
                  <a:srgbClr val="FF0000"/>
                </a:solidFill>
              </a:rPr>
              <a:t>(forts.)</a:t>
            </a:r>
            <a:r>
              <a:rPr lang="nb-NO" b="1" u="sng" dirty="0" smtClean="0">
                <a:solidFill>
                  <a:srgbClr val="FF0000"/>
                </a:solidFill>
              </a:rPr>
              <a:t>:</a:t>
            </a:r>
            <a:endParaRPr lang="nb-NO" b="1" u="sng" dirty="0">
              <a:solidFill>
                <a:srgbClr val="FF0000"/>
              </a:solidFill>
            </a:endParaRPr>
          </a:p>
        </p:txBody>
      </p:sp>
      <p:sp>
        <p:nvSpPr>
          <p:cNvPr id="6" name="Plassholder for innhold 5"/>
          <p:cNvSpPr>
            <a:spLocks noGrp="1"/>
          </p:cNvSpPr>
          <p:nvPr>
            <p:ph idx="1"/>
          </p:nvPr>
        </p:nvSpPr>
        <p:spPr>
          <a:xfrm>
            <a:off x="838200" y="1041853"/>
            <a:ext cx="10515600" cy="5502637"/>
          </a:xfrm>
        </p:spPr>
        <p:txBody>
          <a:bodyPr>
            <a:normAutofit fontScale="92500" lnSpcReduction="20000"/>
          </a:bodyPr>
          <a:lstStyle/>
          <a:p>
            <a:r>
              <a:rPr lang="nb-NO" b="1" u="sng" dirty="0" smtClean="0"/>
              <a:t>Jaktleders oppgaver </a:t>
            </a:r>
            <a:r>
              <a:rPr lang="nb-NO" u="sng" dirty="0" smtClean="0"/>
              <a:t>(Miljødirektoratets veileder)</a:t>
            </a:r>
            <a:r>
              <a:rPr lang="nb-NO" b="1" u="sng" dirty="0" smtClean="0"/>
              <a:t>:</a:t>
            </a:r>
          </a:p>
          <a:p>
            <a:r>
              <a:rPr lang="nb-NO" dirty="0" smtClean="0"/>
              <a:t>Ved jaktstart informere om og oppfordre samtlige deltakere på jaktlaget til å dokumentere at jegeravgiften er betalt, at de har bevis på gyldig skyteprøve og riktig våpen og ammunisjon</a:t>
            </a:r>
          </a:p>
          <a:p>
            <a:r>
              <a:rPr lang="nb-NO" dirty="0" smtClean="0"/>
              <a:t>Sørge for at fellingstillatelsen blir meddelt samtlige deltakere på jaktlaget. </a:t>
            </a:r>
          </a:p>
          <a:p>
            <a:r>
              <a:rPr lang="nb-NO" dirty="0" smtClean="0"/>
              <a:t>Sørge for at godkjent ettersøkshund er disponibel i tilfelle skadeskyting.</a:t>
            </a:r>
          </a:p>
          <a:p>
            <a:r>
              <a:rPr lang="nb-NO" dirty="0" smtClean="0"/>
              <a:t>Påse at forskriftsmessig ettersøk og meldeplikt blir overholdt. Merk spesielt de regler som gjelder når såret vilt går ut av valdet. </a:t>
            </a:r>
          </a:p>
          <a:p>
            <a:r>
              <a:rPr lang="nb-NO" dirty="0" smtClean="0"/>
              <a:t>Rapporter fellingsresultatet og annen nødvendig rapportering umiddelbart etter avsluttet jakt til ansvarlig for valdet. </a:t>
            </a:r>
            <a:endParaRPr lang="nb-NO" dirty="0"/>
          </a:p>
          <a:p>
            <a:r>
              <a:rPr lang="nb-NO" dirty="0" smtClean="0"/>
              <a:t>I tillegg bør jaktleder ha ansvaret for at selve jakta gjennomføres på en god, sikkerhetsmessig og forutsigbar måte ved å: Planlegg postene sikkerhetsmessig. Angi om nødvendig </a:t>
            </a:r>
            <a:r>
              <a:rPr lang="nb-NO" dirty="0" err="1" smtClean="0"/>
              <a:t>skyteretning</a:t>
            </a:r>
            <a:r>
              <a:rPr lang="nb-NO" dirty="0" smtClean="0"/>
              <a:t> og </a:t>
            </a:r>
            <a:r>
              <a:rPr lang="nb-NO" dirty="0" err="1" smtClean="0"/>
              <a:t>skytevinkel</a:t>
            </a:r>
            <a:r>
              <a:rPr lang="nb-NO" dirty="0" smtClean="0"/>
              <a:t>, når anvist post kan forlates, avtal hvor hundeførere og drivere skal gå, foran hver drev hvilke dyr som kan skytes, gi beskjed om prosedyre ved </a:t>
            </a:r>
            <a:r>
              <a:rPr lang="nb-NO" dirty="0" err="1" smtClean="0"/>
              <a:t>påskyting</a:t>
            </a:r>
            <a:r>
              <a:rPr lang="nb-NO" dirty="0" smtClean="0"/>
              <a:t> og fall, utfrakt av felte dyr og instruksjon om behandling av felte dyr.</a:t>
            </a:r>
            <a:endParaRPr lang="nb-NO" dirty="0"/>
          </a:p>
        </p:txBody>
      </p:sp>
    </p:spTree>
    <p:extLst>
      <p:ext uri="{BB962C8B-B14F-4D97-AF65-F5344CB8AC3E}">
        <p14:creationId xmlns:p14="http://schemas.microsoft.com/office/powerpoint/2010/main" val="34270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00B050"/>
                </a:solidFill>
              </a:rPr>
              <a:t>Sett elg skjema  / www.settogskutt.no</a:t>
            </a:r>
            <a:endParaRPr lang="nb-NO" b="1" dirty="0">
              <a:solidFill>
                <a:srgbClr val="00B050"/>
              </a:solidFill>
            </a:endParaRPr>
          </a:p>
        </p:txBody>
      </p:sp>
      <p:sp>
        <p:nvSpPr>
          <p:cNvPr id="3" name="Plassholder for innhold 2"/>
          <p:cNvSpPr>
            <a:spLocks noGrp="1"/>
          </p:cNvSpPr>
          <p:nvPr>
            <p:ph idx="1"/>
          </p:nvPr>
        </p:nvSpPr>
        <p:spPr/>
        <p:txBody>
          <a:bodyPr/>
          <a:lstStyle/>
          <a:p>
            <a:r>
              <a:rPr lang="nb-NO" b="1" dirty="0"/>
              <a:t>Registrering av sett elg og sett hjort</a:t>
            </a:r>
          </a:p>
          <a:p>
            <a:r>
              <a:rPr lang="nb-NO" dirty="0"/>
              <a:t>Innsamling og systematisering av jegerobservasjoner skjer enten elektronisk via www.settogskutt.no, eller på papirskjema som sendes til kommunen.</a:t>
            </a:r>
            <a:br>
              <a:rPr lang="nb-NO" dirty="0"/>
            </a:br>
            <a:r>
              <a:rPr lang="nb-NO" dirty="0"/>
              <a:t>Sett hjort- og sett elg-skjema føres på </a:t>
            </a:r>
            <a:r>
              <a:rPr lang="nb-NO" dirty="0" err="1"/>
              <a:t>jaktfeltsnivå</a:t>
            </a:r>
            <a:r>
              <a:rPr lang="nb-NO" dirty="0"/>
              <a:t>, og det er jaktleder som har ansvar for å registrere data eller delegere dette ansvaret. Målet er å registrere antall hjort og elg som observeres og felles under jakta, fordelt på alder og kjønn. Rapporteringen av sett elg og sett hjort bør skje </a:t>
            </a:r>
            <a:r>
              <a:rPr lang="nb-NO" u="sng" dirty="0"/>
              <a:t>innen 14 dager etter siste </a:t>
            </a:r>
            <a:r>
              <a:rPr lang="nb-NO" u="sng" dirty="0" err="1" smtClean="0"/>
              <a:t>jaktdag</a:t>
            </a:r>
            <a:r>
              <a:rPr lang="nb-NO" u="sng" dirty="0" smtClean="0"/>
              <a:t>!!.</a:t>
            </a:r>
            <a:endParaRPr lang="nb-NO" u="sng" dirty="0"/>
          </a:p>
          <a:p>
            <a:endParaRPr lang="nb-NO" u="sng" dirty="0"/>
          </a:p>
        </p:txBody>
      </p:sp>
    </p:spTree>
    <p:extLst>
      <p:ext uri="{BB962C8B-B14F-4D97-AF65-F5344CB8AC3E}">
        <p14:creationId xmlns:p14="http://schemas.microsoft.com/office/powerpoint/2010/main" val="97083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00B050"/>
                </a:solidFill>
              </a:rPr>
              <a:t>Sett elg skjema  / www.settogskutt.no</a:t>
            </a:r>
            <a:endParaRPr lang="nb-NO" dirty="0"/>
          </a:p>
        </p:txBody>
      </p:sp>
      <p:sp>
        <p:nvSpPr>
          <p:cNvPr id="3" name="Plassholder for innhold 2"/>
          <p:cNvSpPr>
            <a:spLocks noGrp="1"/>
          </p:cNvSpPr>
          <p:nvPr>
            <p:ph idx="1"/>
          </p:nvPr>
        </p:nvSpPr>
        <p:spPr/>
        <p:txBody>
          <a:bodyPr/>
          <a:lstStyle/>
          <a:p>
            <a:r>
              <a:rPr lang="nb-NO" b="1" dirty="0" smtClean="0"/>
              <a:t>(Hvordan </a:t>
            </a:r>
            <a:r>
              <a:rPr lang="nb-NO" b="1" dirty="0"/>
              <a:t>registrere sett hjort-skjema ved solojakt</a:t>
            </a:r>
            <a:r>
              <a:rPr lang="nb-NO" b="1" dirty="0" smtClean="0"/>
              <a:t>?)</a:t>
            </a:r>
            <a:endParaRPr lang="nb-NO" b="1" dirty="0"/>
          </a:p>
          <a:p>
            <a:r>
              <a:rPr lang="nb-NO" dirty="0" smtClean="0"/>
              <a:t>(Sett </a:t>
            </a:r>
            <a:r>
              <a:rPr lang="nb-NO" dirty="0"/>
              <a:t>hjort-skjema skal registreres på jaktfeltnivå. Det betyr at det hvert jaktfelt samlet skal registrere sett hjort skjema. Ved enkeltmannsjakt må dermed observasjonene summeres for hver dato for hvert jaktfelt før de kan registreres påsettogskutt.no.</a:t>
            </a:r>
            <a:br>
              <a:rPr lang="nb-NO" dirty="0"/>
            </a:br>
            <a:r>
              <a:rPr lang="nb-NO" dirty="0"/>
              <a:t>For å lette arbeidet for solojegere har Naturdata, som administrere Hjorteviltregisteret, utarbeidet et Excel-skjema for solojakt. Hver enkelt jeger legger inn sine data i skjemaet. Summen legges inn i Sett og skutt av den ansvarlige for jaktfeltet for hver enkelt dato</a:t>
            </a:r>
            <a:r>
              <a:rPr lang="nb-NO" dirty="0" smtClean="0"/>
              <a:t>.)</a:t>
            </a:r>
            <a:endParaRPr lang="nb-NO" dirty="0"/>
          </a:p>
          <a:p>
            <a:endParaRPr lang="nb-NO" dirty="0"/>
          </a:p>
        </p:txBody>
      </p:sp>
    </p:spTree>
    <p:extLst>
      <p:ext uri="{BB962C8B-B14F-4D97-AF65-F5344CB8AC3E}">
        <p14:creationId xmlns:p14="http://schemas.microsoft.com/office/powerpoint/2010/main" val="215391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1084852"/>
          </a:xfrm>
        </p:spPr>
        <p:txBody>
          <a:bodyPr>
            <a:normAutofit fontScale="90000"/>
          </a:bodyPr>
          <a:lstStyle/>
          <a:p>
            <a:r>
              <a:rPr lang="nb-NO" b="1" dirty="0">
                <a:solidFill>
                  <a:srgbClr val="00B050"/>
                </a:solidFill>
              </a:rPr>
              <a:t>Sett elg skjema  / </a:t>
            </a:r>
            <a:r>
              <a:rPr lang="nb-NO" b="1" dirty="0" smtClean="0">
                <a:solidFill>
                  <a:srgbClr val="00B050"/>
                </a:solidFill>
                <a:hlinkClick r:id="rId2"/>
              </a:rPr>
              <a:t>www.settogskutt.no</a:t>
            </a:r>
            <a:r>
              <a:rPr lang="nb-NO" b="1" dirty="0" smtClean="0">
                <a:solidFill>
                  <a:srgbClr val="00B050"/>
                </a:solidFill>
              </a:rPr>
              <a:t/>
            </a:r>
            <a:br>
              <a:rPr lang="nb-NO" b="1" dirty="0" smtClean="0">
                <a:solidFill>
                  <a:srgbClr val="00B050"/>
                </a:solidFill>
              </a:rPr>
            </a:br>
            <a:r>
              <a:rPr lang="nb-NO" sz="3600" dirty="0"/>
              <a:t>Slik skal du telle og føre sett elg og sett hjort – </a:t>
            </a:r>
            <a:r>
              <a:rPr lang="nb-NO" sz="3600" dirty="0" smtClean="0"/>
              <a:t>sjekkliste:</a:t>
            </a:r>
            <a:r>
              <a:rPr lang="nb-NO" sz="3600" dirty="0"/>
              <a:t/>
            </a:r>
            <a:br>
              <a:rPr lang="nb-NO" sz="3600" dirty="0"/>
            </a:br>
            <a:endParaRPr lang="nb-NO" sz="3600" dirty="0"/>
          </a:p>
        </p:txBody>
      </p:sp>
      <p:sp>
        <p:nvSpPr>
          <p:cNvPr id="3" name="Plassholder for innhold 2"/>
          <p:cNvSpPr>
            <a:spLocks noGrp="1"/>
          </p:cNvSpPr>
          <p:nvPr>
            <p:ph idx="1"/>
          </p:nvPr>
        </p:nvSpPr>
        <p:spPr>
          <a:xfrm>
            <a:off x="838200" y="1449978"/>
            <a:ext cx="10515600" cy="5029199"/>
          </a:xfrm>
        </p:spPr>
        <p:txBody>
          <a:bodyPr>
            <a:normAutofit fontScale="62500" lnSpcReduction="20000"/>
          </a:bodyPr>
          <a:lstStyle/>
          <a:p>
            <a:r>
              <a:rPr lang="nb-NO" sz="3200" dirty="0"/>
              <a:t>Vær nøye med å fylle ut sett elg/hjort-skjemaet hver dag, også de dagene jaktlaget jakter uten å se dyr.</a:t>
            </a:r>
          </a:p>
          <a:p>
            <a:r>
              <a:rPr lang="nb-NO" sz="3200" dirty="0"/>
              <a:t>Jaktleder er ansvarlig for registrering av sett elg eller sett hjort-data, eller å delegere jobben til en annen i jaktlaget</a:t>
            </a:r>
          </a:p>
          <a:p>
            <a:r>
              <a:rPr lang="nb-NO" sz="3200" dirty="0"/>
              <a:t>Alle observasjoner av dyr sett under jakt skal føres. Såkalte dobbeltobservasjoner, dyr de mener er observert av flere jegere samme dag, skal ikke kanselleres. Antall dyr sett per </a:t>
            </a:r>
            <a:r>
              <a:rPr lang="nb-NO" sz="3200" dirty="0" err="1"/>
              <a:t>jaktdag</a:t>
            </a:r>
            <a:r>
              <a:rPr lang="nb-NO" sz="3200" dirty="0"/>
              <a:t> blir dermed det samlede antallet dyreobservasjoner for alle jegerne i jaktlaget.</a:t>
            </a:r>
          </a:p>
          <a:p>
            <a:r>
              <a:rPr lang="nb-NO" sz="3200" dirty="0"/>
              <a:t>Kun dyr som observeres under selve jaktutøvelsen skal registreres. (Dyr som sees fra bilen på vei til jakten føres ikke.)</a:t>
            </a:r>
          </a:p>
          <a:p>
            <a:r>
              <a:rPr lang="nb-NO" sz="3200" dirty="0"/>
              <a:t>Sett hjort på innmark skal føres på egen linje som en egen </a:t>
            </a:r>
            <a:r>
              <a:rPr lang="nb-NO" sz="3200" dirty="0" err="1"/>
              <a:t>jaktøkt</a:t>
            </a:r>
            <a:r>
              <a:rPr lang="nb-NO" sz="3200" dirty="0"/>
              <a:t>. Husk å krysse av i kolonnen «innmark».</a:t>
            </a:r>
          </a:p>
          <a:p>
            <a:r>
              <a:rPr lang="nb-NO" sz="3200" dirty="0"/>
              <a:t>Dyr som felles skal også være registrert som sette dyr.</a:t>
            </a:r>
          </a:p>
          <a:p>
            <a:r>
              <a:rPr lang="nb-NO" sz="3200" dirty="0"/>
              <a:t>Antall timer som jaktlaget faktisk brukte til observasjon skal føres. Eksempel: Dersom et jaktlag på 4 jegere har jaktet i 6 timer en dag, skal det for denne dagen føres 4 jegere med gevær og 6 timer jaktet.</a:t>
            </a:r>
          </a:p>
          <a:p>
            <a:r>
              <a:rPr lang="nb-NO" sz="3200" dirty="0"/>
              <a:t>For jaktdager uten observasjoner av dyr er det viktig at antall jegere og antall timer likevel føres på skjemaet, (og 0 observerte dyr).</a:t>
            </a:r>
          </a:p>
          <a:p>
            <a:r>
              <a:rPr lang="nb-NO" sz="3200" dirty="0"/>
              <a:t>Ved jakt på både elg og hjort skal det registreres data på både sett elg- og sett hjort-skjema.</a:t>
            </a:r>
          </a:p>
          <a:p>
            <a:endParaRPr lang="nb-NO" dirty="0"/>
          </a:p>
        </p:txBody>
      </p:sp>
    </p:spTree>
    <p:extLst>
      <p:ext uri="{BB962C8B-B14F-4D97-AF65-F5344CB8AC3E}">
        <p14:creationId xmlns:p14="http://schemas.microsoft.com/office/powerpoint/2010/main" val="2302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00B050"/>
                </a:solidFill>
              </a:rPr>
              <a:t>www.settogskutt.no</a:t>
            </a:r>
            <a:endParaRPr lang="nb-NO" dirty="0"/>
          </a:p>
        </p:txBody>
      </p:sp>
      <p:sp>
        <p:nvSpPr>
          <p:cNvPr id="3" name="Plassholder for innhold 2"/>
          <p:cNvSpPr>
            <a:spLocks noGrp="1"/>
          </p:cNvSpPr>
          <p:nvPr>
            <p:ph idx="1"/>
          </p:nvPr>
        </p:nvSpPr>
        <p:spPr/>
        <p:txBody>
          <a:bodyPr/>
          <a:lstStyle/>
          <a:p>
            <a:r>
              <a:rPr lang="nb-NO" b="1" dirty="0"/>
              <a:t>Hvordan registrere på settogskutt.no?</a:t>
            </a:r>
          </a:p>
          <a:p>
            <a:r>
              <a:rPr lang="nb-NO" dirty="0"/>
              <a:t>Jaktleder har ansvaret for å registrere skjema på www.settogskutt.no, men kan delegere det til andre på jaktlaget om det er ønskelig. For å registrere data trenger man jegernummer og fødselsdato.</a:t>
            </a:r>
            <a:br>
              <a:rPr lang="nb-NO" dirty="0"/>
            </a:br>
            <a:r>
              <a:rPr lang="nb-NO" dirty="0"/>
              <a:t>Settogskutt.no er bygd opp med tre steg,</a:t>
            </a:r>
          </a:p>
          <a:p>
            <a:r>
              <a:rPr lang="nb-NO" dirty="0"/>
              <a:t>1. Registrere sett og skutt elg/sett og skutt hjort</a:t>
            </a:r>
          </a:p>
          <a:p>
            <a:r>
              <a:rPr lang="nb-NO" dirty="0"/>
              <a:t>2.Registrere slaktevekt</a:t>
            </a:r>
          </a:p>
          <a:p>
            <a:r>
              <a:rPr lang="nb-NO" dirty="0"/>
              <a:t>3. Gi beskjed ved </a:t>
            </a:r>
            <a:r>
              <a:rPr lang="nb-NO" dirty="0" err="1"/>
              <a:t>jaktslutt</a:t>
            </a:r>
            <a:r>
              <a:rPr lang="nb-NO" dirty="0"/>
              <a:t>, til valdansvarlig og kommunen</a:t>
            </a:r>
          </a:p>
          <a:p>
            <a:endParaRPr lang="nb-NO" dirty="0"/>
          </a:p>
        </p:txBody>
      </p:sp>
      <p:pic>
        <p:nvPicPr>
          <p:cNvPr id="4" name="Bilde 3"/>
          <p:cNvPicPr>
            <a:picLocks noChangeAspect="1"/>
          </p:cNvPicPr>
          <p:nvPr/>
        </p:nvPicPr>
        <p:blipFill>
          <a:blip r:embed="rId2"/>
          <a:stretch>
            <a:fillRect/>
          </a:stretch>
        </p:blipFill>
        <p:spPr>
          <a:xfrm>
            <a:off x="6397397" y="537368"/>
            <a:ext cx="2009775" cy="981075"/>
          </a:xfrm>
          <a:prstGeom prst="rect">
            <a:avLst/>
          </a:prstGeom>
        </p:spPr>
      </p:pic>
    </p:spTree>
    <p:extLst>
      <p:ext uri="{BB962C8B-B14F-4D97-AF65-F5344CB8AC3E}">
        <p14:creationId xmlns:p14="http://schemas.microsoft.com/office/powerpoint/2010/main" val="7538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679904"/>
          </a:xfrm>
        </p:spPr>
        <p:txBody>
          <a:bodyPr>
            <a:normAutofit fontScale="90000"/>
          </a:bodyPr>
          <a:lstStyle/>
          <a:p>
            <a:pPr algn="ctr"/>
            <a:r>
              <a:rPr lang="nb-NO" b="1" dirty="0">
                <a:solidFill>
                  <a:srgbClr val="00B050"/>
                </a:solidFill>
              </a:rPr>
              <a:t>Skrantesjuke (CWD) og hjortevilt</a:t>
            </a:r>
            <a:r>
              <a:rPr lang="nb-NO" b="1" dirty="0"/>
              <a:t/>
            </a:r>
            <a:br>
              <a:rPr lang="nb-NO" b="1" dirty="0"/>
            </a:br>
            <a:endParaRPr lang="nb-NO" dirty="0"/>
          </a:p>
        </p:txBody>
      </p:sp>
      <p:sp>
        <p:nvSpPr>
          <p:cNvPr id="3" name="Plassholder for innhold 2"/>
          <p:cNvSpPr>
            <a:spLocks noGrp="1"/>
          </p:cNvSpPr>
          <p:nvPr>
            <p:ph idx="1"/>
          </p:nvPr>
        </p:nvSpPr>
        <p:spPr>
          <a:xfrm>
            <a:off x="838200" y="1045030"/>
            <a:ext cx="10515600" cy="5316581"/>
          </a:xfrm>
        </p:spPr>
        <p:txBody>
          <a:bodyPr/>
          <a:lstStyle/>
          <a:p>
            <a:r>
              <a:rPr lang="nb-NO" dirty="0"/>
              <a:t>Pålegg om å teste hjortevilt for skrantesjuke </a:t>
            </a:r>
            <a:r>
              <a:rPr lang="nb-NO" dirty="0" err="1"/>
              <a:t>ifb</a:t>
            </a:r>
            <a:r>
              <a:rPr lang="nb-NO" dirty="0"/>
              <a:t>. jakt </a:t>
            </a:r>
            <a:r>
              <a:rPr lang="nb-NO" dirty="0" smtClean="0"/>
              <a:t>2019</a:t>
            </a:r>
          </a:p>
          <a:p>
            <a:r>
              <a:rPr lang="nb-NO" sz="1200" dirty="0"/>
              <a:t>g) Tilfeldig utvalgte kommuner: Hjartdal, Fredrikstad, Skiptvet, Råde, Våler, Vestby, Bærum, Sørum, Fet, Lørenskog, Skedsmo, Oslo, Eidskog, Grue, Alvdal, Gjøvik, Sel, Sør-Fron, Ringebu, Østre Toten, Gran, Nordre Land, Seljord, Tokke, Risør, Arendal, </a:t>
            </a:r>
            <a:r>
              <a:rPr lang="nb-NO" dirty="0">
                <a:solidFill>
                  <a:srgbClr val="00B050"/>
                </a:solidFill>
              </a:rPr>
              <a:t>Gjerstad, </a:t>
            </a:r>
            <a:r>
              <a:rPr lang="nb-NO" sz="1200" dirty="0"/>
              <a:t>Froland, Lillesand, Mandal, Marnardal, Lindesnes, Sirdal, Sokndal, Strand, Hjelmeland, Suldal, Bergen, Etne, Tysnes, Granvin, Voss, Flora, Balestrand, Leikanger, Sogndal, Luster, Gaular, Jølster, Førde, Naustdal, Bremanger, Vågsøy, Selje, Eid, Ålesund, Kristiansund, Ørsta, Ørskog, Skodje, Sula, Haram, Vestnes, Sandøy, Averøy, Sunndal, Hitra, Agdenes, Rennebu, Meldal, Orkdal, Røros, Bindal, Sømna, Brønnøy, Leirfjord, Grane, Hattfjelldal, Beiarn, Hamarøy, Tana. (NB! Utstrykninger i dette avsnittet er rettelse av feil, utført 29. mai</a:t>
            </a:r>
            <a:r>
              <a:rPr lang="nb-NO" sz="1200" dirty="0" smtClean="0"/>
              <a:t>).</a:t>
            </a:r>
          </a:p>
          <a:p>
            <a:r>
              <a:rPr lang="nb-NO" dirty="0" smtClean="0"/>
              <a:t>Som </a:t>
            </a:r>
            <a:r>
              <a:rPr lang="nb-NO" dirty="0"/>
              <a:t>i fjor: </a:t>
            </a:r>
            <a:r>
              <a:rPr lang="nb-NO" u="sng" dirty="0"/>
              <a:t>Elg/Hjort: Alle dyr 2 år og eldre </a:t>
            </a:r>
            <a:endParaRPr lang="nb-NO" u="sng" dirty="0" smtClean="0"/>
          </a:p>
          <a:p>
            <a:r>
              <a:rPr lang="nb-NO" dirty="0" smtClean="0"/>
              <a:t>Prøvesett blir lagt ut, </a:t>
            </a:r>
            <a:r>
              <a:rPr lang="nb-NO" smtClean="0"/>
              <a:t>hent flere etter hvert hos …..</a:t>
            </a:r>
            <a:endParaRPr lang="nb-NO" dirty="0"/>
          </a:p>
        </p:txBody>
      </p:sp>
    </p:spTree>
    <p:extLst>
      <p:ext uri="{BB962C8B-B14F-4D97-AF65-F5344CB8AC3E}">
        <p14:creationId xmlns:p14="http://schemas.microsoft.com/office/powerpoint/2010/main" val="1068709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679904"/>
          </a:xfrm>
        </p:spPr>
        <p:txBody>
          <a:bodyPr>
            <a:normAutofit/>
          </a:bodyPr>
          <a:lstStyle/>
          <a:p>
            <a:r>
              <a:rPr lang="nb-NO" sz="2400" b="1" dirty="0" smtClean="0">
                <a:solidFill>
                  <a:schemeClr val="accent6"/>
                </a:solidFill>
              </a:rPr>
              <a:t>Kontaktopplysninger:</a:t>
            </a:r>
            <a:endParaRPr lang="nb-NO" sz="2400" b="1" dirty="0">
              <a:solidFill>
                <a:schemeClr val="accent6"/>
              </a:solidFill>
            </a:endParaRPr>
          </a:p>
        </p:txBody>
      </p:sp>
      <p:sp>
        <p:nvSpPr>
          <p:cNvPr id="3" name="Plassholder for innhold 2"/>
          <p:cNvSpPr>
            <a:spLocks noGrp="1"/>
          </p:cNvSpPr>
          <p:nvPr>
            <p:ph idx="1"/>
          </p:nvPr>
        </p:nvSpPr>
        <p:spPr>
          <a:xfrm>
            <a:off x="838200" y="1045030"/>
            <a:ext cx="10515600" cy="5131933"/>
          </a:xfrm>
        </p:spPr>
        <p:txBody>
          <a:bodyPr/>
          <a:lstStyle/>
          <a:p>
            <a:r>
              <a:rPr lang="nb-NO" dirty="0" smtClean="0"/>
              <a:t>Leder viltlaget: Odvar V. Eikeland 975 80 204</a:t>
            </a:r>
          </a:p>
          <a:p>
            <a:r>
              <a:rPr lang="nb-NO" dirty="0" smtClean="0"/>
              <a:t>Nestleder:  Kjetil Eskeland  458 69 270</a:t>
            </a:r>
          </a:p>
          <a:p>
            <a:r>
              <a:rPr lang="nb-NO" dirty="0" smtClean="0"/>
              <a:t>«kontrollør»: Frank Moland  974 18 507</a:t>
            </a:r>
          </a:p>
          <a:p>
            <a:r>
              <a:rPr lang="nb-NO" dirty="0" smtClean="0"/>
              <a:t>«viltlaget.no»: Gro C. Eskeland  922 58 </a:t>
            </a:r>
            <a:r>
              <a:rPr lang="nb-NO" dirty="0" smtClean="0"/>
              <a:t>934</a:t>
            </a:r>
          </a:p>
          <a:p>
            <a:pPr marL="0" indent="0">
              <a:buNone/>
            </a:pPr>
            <a:r>
              <a:rPr lang="nb-NO" dirty="0"/>
              <a:t> </a:t>
            </a:r>
            <a:r>
              <a:rPr lang="nb-NO" dirty="0" smtClean="0"/>
              <a:t>  Gro skal ha melding på </a:t>
            </a:r>
            <a:r>
              <a:rPr lang="nb-NO" dirty="0" err="1" smtClean="0"/>
              <a:t>sms</a:t>
            </a:r>
            <a:r>
              <a:rPr lang="nb-NO" dirty="0" smtClean="0"/>
              <a:t> for skutt elg og hjort </a:t>
            </a:r>
            <a:r>
              <a:rPr lang="nb-NO" dirty="0" err="1" smtClean="0"/>
              <a:t>fortløpene</a:t>
            </a:r>
            <a:r>
              <a:rPr lang="nb-NO" dirty="0" smtClean="0"/>
              <a:t>,</a:t>
            </a:r>
          </a:p>
          <a:p>
            <a:pPr marL="0" indent="0">
              <a:buNone/>
            </a:pPr>
            <a:r>
              <a:rPr lang="nb-NO" dirty="0"/>
              <a:t> </a:t>
            </a:r>
            <a:r>
              <a:rPr lang="nb-NO" dirty="0" smtClean="0"/>
              <a:t>  dette for å ha god oversikt kontinuerlig.</a:t>
            </a:r>
            <a:endParaRPr lang="nb-NO" dirty="0"/>
          </a:p>
        </p:txBody>
      </p:sp>
    </p:spTree>
    <p:extLst>
      <p:ext uri="{BB962C8B-B14F-4D97-AF65-F5344CB8AC3E}">
        <p14:creationId xmlns:p14="http://schemas.microsoft.com/office/powerpoint/2010/main" val="267783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accent6"/>
                </a:solidFill>
              </a:rPr>
              <a:t>Jaktmøte 19.aug. Gjerstad </a:t>
            </a:r>
            <a:r>
              <a:rPr lang="nb-NO" b="1" dirty="0" err="1">
                <a:solidFill>
                  <a:schemeClr val="accent6"/>
                </a:solidFill>
              </a:rPr>
              <a:t>viltlag</a:t>
            </a:r>
            <a:endParaRPr lang="nb-NO" dirty="0"/>
          </a:p>
        </p:txBody>
      </p:sp>
      <p:sp>
        <p:nvSpPr>
          <p:cNvPr id="3" name="Plassholder for innhold 2"/>
          <p:cNvSpPr>
            <a:spLocks noGrp="1"/>
          </p:cNvSpPr>
          <p:nvPr>
            <p:ph idx="1"/>
          </p:nvPr>
        </p:nvSpPr>
        <p:spPr/>
        <p:txBody>
          <a:bodyPr/>
          <a:lstStyle/>
          <a:p>
            <a:r>
              <a:rPr lang="nb-NO" dirty="0"/>
              <a:t>Program:</a:t>
            </a:r>
          </a:p>
          <a:p>
            <a:pPr lvl="0"/>
            <a:r>
              <a:rPr lang="nb-NO" dirty="0"/>
              <a:t>Elgjakt, rutiner mm</a:t>
            </a:r>
            <a:r>
              <a:rPr lang="nb-NO" dirty="0" smtClean="0"/>
              <a:t>.</a:t>
            </a:r>
          </a:p>
          <a:p>
            <a:pPr lvl="0"/>
            <a:r>
              <a:rPr lang="nb-NO" dirty="0" smtClean="0">
                <a:solidFill>
                  <a:schemeClr val="accent6">
                    <a:lumMod val="50000"/>
                  </a:schemeClr>
                </a:solidFill>
              </a:rPr>
              <a:t>Hovedlinjer, Formalia, Ettersøk, Jaktleder, </a:t>
            </a:r>
            <a:r>
              <a:rPr lang="nb-NO" dirty="0" err="1" smtClean="0">
                <a:solidFill>
                  <a:schemeClr val="accent6">
                    <a:lumMod val="50000"/>
                  </a:schemeClr>
                </a:solidFill>
              </a:rPr>
              <a:t>settogskutt</a:t>
            </a:r>
            <a:r>
              <a:rPr lang="nb-NO" dirty="0" smtClean="0">
                <a:solidFill>
                  <a:schemeClr val="accent6">
                    <a:lumMod val="50000"/>
                  </a:schemeClr>
                </a:solidFill>
              </a:rPr>
              <a:t>, CWD </a:t>
            </a:r>
            <a:endParaRPr lang="nb-NO" dirty="0">
              <a:solidFill>
                <a:schemeClr val="accent6">
                  <a:lumMod val="50000"/>
                </a:schemeClr>
              </a:solidFill>
            </a:endParaRPr>
          </a:p>
          <a:p>
            <a:pPr lvl="0"/>
            <a:r>
              <a:rPr lang="nb-NO" dirty="0"/>
              <a:t>Hjortejakta</a:t>
            </a:r>
          </a:p>
          <a:p>
            <a:pPr lvl="0"/>
            <a:r>
              <a:rPr lang="nb-NO" dirty="0"/>
              <a:t>Bestandsplanarbeidet</a:t>
            </a:r>
          </a:p>
          <a:p>
            <a:pPr lvl="0"/>
            <a:r>
              <a:rPr lang="nb-NO" dirty="0"/>
              <a:t>Evt.</a:t>
            </a:r>
          </a:p>
          <a:p>
            <a:endParaRPr lang="nb-NO" dirty="0"/>
          </a:p>
        </p:txBody>
      </p:sp>
    </p:spTree>
    <p:extLst>
      <p:ext uri="{BB962C8B-B14F-4D97-AF65-F5344CB8AC3E}">
        <p14:creationId xmlns:p14="http://schemas.microsoft.com/office/powerpoint/2010/main" val="129392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6"/>
                </a:solidFill>
              </a:rPr>
              <a:t>Hjortejakt -19</a:t>
            </a:r>
            <a:endParaRPr lang="nb-NO" dirty="0">
              <a:solidFill>
                <a:schemeClr val="accent6"/>
              </a:solidFill>
            </a:endParaRPr>
          </a:p>
        </p:txBody>
      </p:sp>
      <p:sp>
        <p:nvSpPr>
          <p:cNvPr id="3" name="Plassholder for innhold 2"/>
          <p:cNvSpPr>
            <a:spLocks noGrp="1"/>
          </p:cNvSpPr>
          <p:nvPr>
            <p:ph idx="1"/>
          </p:nvPr>
        </p:nvSpPr>
        <p:spPr/>
        <p:txBody>
          <a:bodyPr/>
          <a:lstStyle/>
          <a:p>
            <a:r>
              <a:rPr lang="nb-NO" dirty="0" smtClean="0"/>
              <a:t>Som tidligere</a:t>
            </a:r>
          </a:p>
          <a:p>
            <a:r>
              <a:rPr lang="nb-NO" dirty="0" smtClean="0"/>
              <a:t>Rapporter fortløpende, lagene er ansvarlig</a:t>
            </a:r>
          </a:p>
          <a:p>
            <a:r>
              <a:rPr lang="nb-NO" dirty="0" smtClean="0"/>
              <a:t>Følg med på «viltlaget.no»</a:t>
            </a:r>
          </a:p>
          <a:p>
            <a:r>
              <a:rPr lang="nb-NO" dirty="0" smtClean="0"/>
              <a:t>Jakt på ulike grupper stoppes etter hvert</a:t>
            </a:r>
          </a:p>
          <a:p>
            <a:r>
              <a:rPr lang="nb-NO" dirty="0" smtClean="0"/>
              <a:t>Jakt i noen områder </a:t>
            </a:r>
            <a:r>
              <a:rPr lang="nb-NO" u="sng" dirty="0" smtClean="0"/>
              <a:t>kan</a:t>
            </a:r>
            <a:r>
              <a:rPr lang="nb-NO" dirty="0" smtClean="0"/>
              <a:t> holdes igjen/stoppes</a:t>
            </a:r>
            <a:endParaRPr lang="nb-NO" dirty="0"/>
          </a:p>
        </p:txBody>
      </p:sp>
    </p:spTree>
    <p:extLst>
      <p:ext uri="{BB962C8B-B14F-4D97-AF65-F5344CB8AC3E}">
        <p14:creationId xmlns:p14="http://schemas.microsoft.com/office/powerpoint/2010/main" val="166292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solidFill>
                  <a:schemeClr val="accent6"/>
                </a:solidFill>
              </a:rPr>
              <a:t>Bestandsplanarbeidet</a:t>
            </a:r>
            <a:r>
              <a:rPr lang="nb-NO" dirty="0"/>
              <a:t/>
            </a:r>
            <a:br>
              <a:rPr lang="nb-NO" dirty="0"/>
            </a:br>
            <a:endParaRPr lang="nb-NO" dirty="0"/>
          </a:p>
        </p:txBody>
      </p:sp>
      <p:sp>
        <p:nvSpPr>
          <p:cNvPr id="3" name="Plassholder for innhold 2"/>
          <p:cNvSpPr>
            <a:spLocks noGrp="1"/>
          </p:cNvSpPr>
          <p:nvPr>
            <p:ph idx="1"/>
          </p:nvPr>
        </p:nvSpPr>
        <p:spPr/>
        <p:txBody>
          <a:bodyPr/>
          <a:lstStyle/>
          <a:p>
            <a:r>
              <a:rPr lang="nb-NO" dirty="0"/>
              <a:t>Det er enighet i styret at dagens bestandsplan legges til grunn for det videre arbeidet.</a:t>
            </a:r>
          </a:p>
          <a:p>
            <a:r>
              <a:rPr lang="nb-NO" dirty="0" smtClean="0"/>
              <a:t>Planperioden </a:t>
            </a:r>
            <a:r>
              <a:rPr lang="nb-NO" dirty="0"/>
              <a:t>bør være 3 år med mulighet for justeringer underveis.</a:t>
            </a:r>
          </a:p>
          <a:p>
            <a:r>
              <a:rPr lang="nb-NO" dirty="0" smtClean="0"/>
              <a:t>Det </a:t>
            </a:r>
            <a:r>
              <a:rPr lang="nb-NO" dirty="0"/>
              <a:t>legges opp til høringsrunder underveis i prosessen.</a:t>
            </a:r>
          </a:p>
          <a:p>
            <a:r>
              <a:rPr lang="nb-NO" dirty="0" smtClean="0"/>
              <a:t>Evalueringsmøte </a:t>
            </a:r>
            <a:r>
              <a:rPr lang="nb-NO" dirty="0"/>
              <a:t>i april var også enig i styrets synspunkter.</a:t>
            </a:r>
          </a:p>
          <a:p>
            <a:r>
              <a:rPr lang="nb-NO" dirty="0" smtClean="0"/>
              <a:t>Årsmøte </a:t>
            </a:r>
            <a:r>
              <a:rPr lang="nb-NO" dirty="0"/>
              <a:t>delte de samme synspunktene.</a:t>
            </a:r>
          </a:p>
          <a:p>
            <a:r>
              <a:rPr lang="nb-NO" dirty="0" smtClean="0"/>
              <a:t>Det </a:t>
            </a:r>
            <a:r>
              <a:rPr lang="nb-NO" dirty="0"/>
              <a:t>legges opp til endelig behandling av ny bestandsplan på neste årsmøte</a:t>
            </a:r>
            <a:r>
              <a:rPr lang="nb-NO" dirty="0" smtClean="0"/>
              <a:t>.</a:t>
            </a:r>
          </a:p>
          <a:p>
            <a:r>
              <a:rPr lang="nb-NO" dirty="0" smtClean="0"/>
              <a:t>Drangedal-valdene forlater oss</a:t>
            </a:r>
            <a:endParaRPr lang="nb-NO" dirty="0"/>
          </a:p>
        </p:txBody>
      </p:sp>
    </p:spTree>
    <p:extLst>
      <p:ext uri="{BB962C8B-B14F-4D97-AF65-F5344CB8AC3E}">
        <p14:creationId xmlns:p14="http://schemas.microsoft.com/office/powerpoint/2010/main" val="15802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810531"/>
          </a:xfrm>
        </p:spPr>
        <p:txBody>
          <a:bodyPr>
            <a:normAutofit fontScale="90000"/>
          </a:bodyPr>
          <a:lstStyle/>
          <a:p>
            <a:r>
              <a:rPr lang="nb-NO" b="1" dirty="0">
                <a:solidFill>
                  <a:schemeClr val="accent6"/>
                </a:solidFill>
              </a:rPr>
              <a:t>Bestandsplanarbeidet</a:t>
            </a:r>
            <a:r>
              <a:rPr lang="nb-NO" dirty="0"/>
              <a:t/>
            </a:r>
            <a:br>
              <a:rPr lang="nb-NO" dirty="0"/>
            </a:br>
            <a:endParaRPr lang="nb-NO" dirty="0"/>
          </a:p>
        </p:txBody>
      </p:sp>
      <p:sp>
        <p:nvSpPr>
          <p:cNvPr id="3" name="Plassholder for innhold 2"/>
          <p:cNvSpPr>
            <a:spLocks noGrp="1"/>
          </p:cNvSpPr>
          <p:nvPr>
            <p:ph idx="1"/>
          </p:nvPr>
        </p:nvSpPr>
        <p:spPr>
          <a:xfrm>
            <a:off x="838200" y="1005840"/>
            <a:ext cx="10515600" cy="5171123"/>
          </a:xfrm>
        </p:spPr>
        <p:txBody>
          <a:bodyPr/>
          <a:lstStyle/>
          <a:p>
            <a:r>
              <a:rPr lang="nb-NO" u="sng" dirty="0" smtClean="0"/>
              <a:t>Tema for diskusjon i lagene:</a:t>
            </a:r>
          </a:p>
          <a:p>
            <a:r>
              <a:rPr lang="nb-NO" dirty="0" smtClean="0"/>
              <a:t>Skal vi fortsatt ha en vekststrategi?</a:t>
            </a:r>
          </a:p>
          <a:p>
            <a:r>
              <a:rPr lang="nb-NO" dirty="0" smtClean="0"/>
              <a:t>Skal vi ha en plan med mer kontrollregime?</a:t>
            </a:r>
          </a:p>
          <a:p>
            <a:r>
              <a:rPr lang="nb-NO" dirty="0" smtClean="0"/>
              <a:t>Bør det være større fokus på «beiteforbedrende tiltak» og evt. belønning?</a:t>
            </a:r>
          </a:p>
          <a:p>
            <a:r>
              <a:rPr lang="nb-NO" dirty="0" smtClean="0"/>
              <a:t>Kan vi ha større forskjeller på areal i grunnlag for tildeling</a:t>
            </a:r>
            <a:r>
              <a:rPr lang="nb-NO" dirty="0" smtClean="0"/>
              <a:t>?</a:t>
            </a:r>
          </a:p>
          <a:p>
            <a:r>
              <a:rPr lang="nb-NO" dirty="0" smtClean="0"/>
              <a:t>Evt. andre tema?</a:t>
            </a:r>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31874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838200" y="365125"/>
            <a:ext cx="10515600" cy="823595"/>
          </a:xfrm>
        </p:spPr>
        <p:txBody>
          <a:bodyPr>
            <a:normAutofit/>
          </a:bodyPr>
          <a:lstStyle/>
          <a:p>
            <a:r>
              <a:rPr lang="nb-NO" b="1" dirty="0" smtClean="0"/>
              <a:t>Fra: BESTANDSPLAN  2015 </a:t>
            </a:r>
            <a:r>
              <a:rPr lang="nb-NO" b="1" dirty="0"/>
              <a:t>- 2019 </a:t>
            </a:r>
            <a:endParaRPr lang="nb-NO" dirty="0"/>
          </a:p>
        </p:txBody>
      </p:sp>
      <p:sp>
        <p:nvSpPr>
          <p:cNvPr id="5" name="Plassholder for innhold 4"/>
          <p:cNvSpPr>
            <a:spLocks noGrp="1"/>
          </p:cNvSpPr>
          <p:nvPr>
            <p:ph idx="1"/>
          </p:nvPr>
        </p:nvSpPr>
        <p:spPr>
          <a:xfrm>
            <a:off x="838200" y="1525179"/>
            <a:ext cx="10515600" cy="4836431"/>
          </a:xfrm>
        </p:spPr>
        <p:txBody>
          <a:bodyPr>
            <a:normAutofit/>
          </a:bodyPr>
          <a:lstStyle/>
          <a:p>
            <a:r>
              <a:rPr lang="nb-NO" b="1" dirty="0"/>
              <a:t>For å nå </a:t>
            </a:r>
            <a:r>
              <a:rPr lang="nb-NO" b="1" dirty="0" smtClean="0"/>
              <a:t>målsettingene </a:t>
            </a:r>
            <a:r>
              <a:rPr lang="nb-NO" b="1" dirty="0"/>
              <a:t>gjelder følgende: </a:t>
            </a:r>
            <a:endParaRPr lang="nb-NO" dirty="0"/>
          </a:p>
          <a:p>
            <a:pPr lvl="0" fontAlgn="base"/>
            <a:r>
              <a:rPr lang="nb-NO" dirty="0"/>
              <a:t>Spar store </a:t>
            </a:r>
            <a:r>
              <a:rPr lang="nb-NO" dirty="0" err="1"/>
              <a:t>produksjonskyr</a:t>
            </a:r>
            <a:r>
              <a:rPr lang="nb-NO" dirty="0"/>
              <a:t>. </a:t>
            </a:r>
          </a:p>
          <a:p>
            <a:pPr lvl="0" fontAlgn="base"/>
            <a:r>
              <a:rPr lang="nb-NO" dirty="0"/>
              <a:t>Hovedvekten på avskytingen i </a:t>
            </a:r>
            <a:r>
              <a:rPr lang="nb-NO" dirty="0" err="1"/>
              <a:t>voksendyrandelen</a:t>
            </a:r>
            <a:r>
              <a:rPr lang="nb-NO" dirty="0"/>
              <a:t> legges på små og unge dyr. </a:t>
            </a:r>
          </a:p>
          <a:p>
            <a:pPr lvl="0" fontAlgn="base"/>
            <a:r>
              <a:rPr lang="nb-NO" dirty="0"/>
              <a:t>Fokus på uttak av de dårligste dyrene, la kraftige unge dyr få leve. </a:t>
            </a:r>
          </a:p>
          <a:p>
            <a:pPr lvl="0" fontAlgn="base"/>
            <a:r>
              <a:rPr lang="nb-NO" dirty="0"/>
              <a:t>Hanndyruttak minimum 50 %.  </a:t>
            </a:r>
          </a:p>
          <a:p>
            <a:pPr lvl="0" fontAlgn="base"/>
            <a:r>
              <a:rPr lang="nb-NO" dirty="0" smtClean="0"/>
              <a:t>Okser </a:t>
            </a:r>
            <a:r>
              <a:rPr lang="nb-NO" dirty="0"/>
              <a:t>med mellom 5 og 10 tagger skal spares, men dårlige dyr tas ut.(rev.2017)</a:t>
            </a:r>
          </a:p>
          <a:p>
            <a:pPr lvl="0" fontAlgn="base"/>
            <a:r>
              <a:rPr lang="nb-NO" dirty="0"/>
              <a:t>Voksen okse med mer enn 10 tagger spares til etter 10.oktober.(rev.2017)</a:t>
            </a:r>
          </a:p>
          <a:p>
            <a:endParaRPr lang="nb-NO" dirty="0"/>
          </a:p>
        </p:txBody>
      </p:sp>
    </p:spTree>
    <p:extLst>
      <p:ext uri="{BB962C8B-B14F-4D97-AF65-F5344CB8AC3E}">
        <p14:creationId xmlns:p14="http://schemas.microsoft.com/office/powerpoint/2010/main" val="2284305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Fra: BESTANDSPLAN  2015 - 2019 </a:t>
            </a:r>
            <a:endParaRPr lang="nb-NO" dirty="0"/>
          </a:p>
        </p:txBody>
      </p:sp>
      <p:sp>
        <p:nvSpPr>
          <p:cNvPr id="3" name="Plassholder for innhold 2"/>
          <p:cNvSpPr>
            <a:spLocks noGrp="1"/>
          </p:cNvSpPr>
          <p:nvPr>
            <p:ph idx="1"/>
          </p:nvPr>
        </p:nvSpPr>
        <p:spPr/>
        <p:txBody>
          <a:bodyPr>
            <a:normAutofit lnSpcReduction="10000"/>
          </a:bodyPr>
          <a:lstStyle/>
          <a:p>
            <a:r>
              <a:rPr lang="nb-NO" i="1" dirty="0"/>
              <a:t>Kriterier vedtatt på årsmøtet 2017:</a:t>
            </a:r>
            <a:endParaRPr lang="nb-NO" dirty="0"/>
          </a:p>
          <a:p>
            <a:pPr lvl="0"/>
            <a:r>
              <a:rPr lang="nb-NO" dirty="0"/>
              <a:t>Lag som har skutt veldig små dyr kan etter søknad og kontroll tildeles nye dyr. Det må være grunnlag i lokal bestand for å tildele ekstra dyr.</a:t>
            </a:r>
          </a:p>
          <a:p>
            <a:pPr lvl="0"/>
            <a:r>
              <a:rPr lang="nb-NO" dirty="0"/>
              <a:t>«Veldig små dyr» vil være ungdyr under 90 kg. og kalv under 40 kg., samt eldre «skrapdyr».</a:t>
            </a:r>
          </a:p>
          <a:p>
            <a:r>
              <a:rPr lang="nb-NO" dirty="0" smtClean="0"/>
              <a:t>2018:</a:t>
            </a:r>
            <a:r>
              <a:rPr lang="nb-NO" dirty="0"/>
              <a:t> </a:t>
            </a:r>
            <a:r>
              <a:rPr lang="nb-NO" i="1" dirty="0"/>
              <a:t>«Årsmøtet gir styret fullmakt til å gjennomføre enkeltjusteringer for uttak av elg etter søknad fra det enkelte jaktlag.</a:t>
            </a:r>
            <a:endParaRPr lang="nb-NO" dirty="0"/>
          </a:p>
          <a:p>
            <a:r>
              <a:rPr lang="nb-NO" i="1" dirty="0"/>
              <a:t>I tillegg til tidligere gitte kriterier kan det også gjøres forandringer i fordelingen mellom hunn- og hanndyr etter søknad fra det enkelte jaktlag.»</a:t>
            </a:r>
            <a:endParaRPr lang="nb-NO" dirty="0"/>
          </a:p>
          <a:p>
            <a:endParaRPr lang="nb-NO" dirty="0"/>
          </a:p>
          <a:p>
            <a:endParaRPr lang="nb-NO" dirty="0"/>
          </a:p>
        </p:txBody>
      </p:sp>
    </p:spTree>
    <p:extLst>
      <p:ext uri="{BB962C8B-B14F-4D97-AF65-F5344CB8AC3E}">
        <p14:creationId xmlns:p14="http://schemas.microsoft.com/office/powerpoint/2010/main" val="245239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96388"/>
            <a:ext cx="10515600" cy="613955"/>
          </a:xfrm>
        </p:spPr>
        <p:txBody>
          <a:bodyPr>
            <a:normAutofit fontScale="90000"/>
          </a:bodyPr>
          <a:lstStyle/>
          <a:p>
            <a:r>
              <a:rPr lang="nb-NO" b="1" dirty="0" smtClean="0">
                <a:solidFill>
                  <a:schemeClr val="accent6"/>
                </a:solidFill>
              </a:rPr>
              <a:t>2018, «Et </a:t>
            </a:r>
            <a:r>
              <a:rPr lang="nb-NO" b="1" dirty="0">
                <a:solidFill>
                  <a:schemeClr val="accent6"/>
                </a:solidFill>
              </a:rPr>
              <a:t>hardt år for elgene i </a:t>
            </a:r>
            <a:r>
              <a:rPr lang="nb-NO" b="1" dirty="0" smtClean="0">
                <a:solidFill>
                  <a:schemeClr val="accent6"/>
                </a:solidFill>
              </a:rPr>
              <a:t>Sør-Norge»</a:t>
            </a:r>
            <a:r>
              <a:rPr lang="nb-NO" dirty="0"/>
              <a:t/>
            </a:r>
            <a:br>
              <a:rPr lang="nb-NO" dirty="0"/>
            </a:br>
            <a:endParaRPr lang="nb-NO" dirty="0"/>
          </a:p>
        </p:txBody>
      </p:sp>
      <p:sp>
        <p:nvSpPr>
          <p:cNvPr id="3" name="Plassholder for innhold 2"/>
          <p:cNvSpPr>
            <a:spLocks noGrp="1"/>
          </p:cNvSpPr>
          <p:nvPr>
            <p:ph idx="1"/>
          </p:nvPr>
        </p:nvSpPr>
        <p:spPr>
          <a:xfrm>
            <a:off x="838200" y="1267097"/>
            <a:ext cx="10515600" cy="4909866"/>
          </a:xfrm>
        </p:spPr>
        <p:txBody>
          <a:bodyPr>
            <a:normAutofit lnSpcReduction="10000"/>
          </a:bodyPr>
          <a:lstStyle/>
          <a:p>
            <a:r>
              <a:rPr lang="nb-NO" dirty="0" smtClean="0"/>
              <a:t>Fagartikkel på «Hjorteviltet.no»:</a:t>
            </a:r>
          </a:p>
          <a:p>
            <a:r>
              <a:rPr lang="nb-NO" dirty="0" smtClean="0"/>
              <a:t>HILDE </a:t>
            </a:r>
            <a:r>
              <a:rPr lang="nb-NO" dirty="0"/>
              <a:t>K. WAM (NIBIO), ERLING JOHAN SOLBERG (NINA) og OLAV HJELJORD (NMBU)  Fjoråret tæret på hjorteviltet i Sør-Norge. Dyra ble stående unormalt lenge på vinterens kvistbeite, og fikk bare et glimt av vår før den historiske tørkesommeren. Høstens elgkalver hadde unormalt lave vekter, og vil nok forbli små dyr livet ut og selv produsere små </a:t>
            </a:r>
            <a:r>
              <a:rPr lang="nb-NO" dirty="0" smtClean="0"/>
              <a:t>[…]</a:t>
            </a:r>
          </a:p>
          <a:p>
            <a:r>
              <a:rPr lang="nb-NO" dirty="0" smtClean="0"/>
              <a:t>«Om </a:t>
            </a:r>
            <a:r>
              <a:rPr lang="nb-NO" dirty="0"/>
              <a:t>noen vil ta ut mer av 2018-årgangen enn det naturen har gjort, er neste mulighet å øke avskytingen av 1,5-åringer under jakta 2019</a:t>
            </a:r>
            <a:r>
              <a:rPr lang="nb-NO" dirty="0" smtClean="0"/>
              <a:t>.»</a:t>
            </a:r>
          </a:p>
          <a:p>
            <a:r>
              <a:rPr lang="nb-NO" dirty="0" smtClean="0"/>
              <a:t>«Det </a:t>
            </a:r>
            <a:r>
              <a:rPr lang="nb-NO" dirty="0"/>
              <a:t>blir derfor kanskje mer opp til hvert enkelt jaktlag enn kvoteutsteder i hvor stor grad jaktseleksjonen av 2018-årgangen vil skje med aktiv trådkorsforvaltning</a:t>
            </a:r>
            <a:r>
              <a:rPr lang="nb-NO" dirty="0" smtClean="0"/>
              <a:t>.»</a:t>
            </a:r>
            <a:endParaRPr lang="nb-NO" dirty="0"/>
          </a:p>
          <a:p>
            <a:endParaRPr lang="nb-NO" dirty="0"/>
          </a:p>
        </p:txBody>
      </p:sp>
    </p:spTree>
    <p:extLst>
      <p:ext uri="{BB962C8B-B14F-4D97-AF65-F5344CB8AC3E}">
        <p14:creationId xmlns:p14="http://schemas.microsoft.com/office/powerpoint/2010/main" val="2268890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FF0000"/>
                </a:solidFill>
              </a:rPr>
              <a:t>Forskrift om utøvelse av jakt, felling og fangst </a:t>
            </a:r>
            <a:endParaRPr lang="nb-NO" dirty="0"/>
          </a:p>
        </p:txBody>
      </p:sp>
      <p:sp>
        <p:nvSpPr>
          <p:cNvPr id="3" name="Plassholder for innhold 2"/>
          <p:cNvSpPr>
            <a:spLocks noGrp="1"/>
          </p:cNvSpPr>
          <p:nvPr>
            <p:ph idx="1"/>
          </p:nvPr>
        </p:nvSpPr>
        <p:spPr/>
        <p:txBody>
          <a:bodyPr/>
          <a:lstStyle/>
          <a:p>
            <a:r>
              <a:rPr lang="nb-NO" dirty="0" smtClean="0"/>
              <a:t>§ 4. NØDVENDIGE PAPIRER UNDER JAKT, FELLING OG FANGST:</a:t>
            </a:r>
          </a:p>
          <a:p>
            <a:pPr marL="0" indent="0">
              <a:buNone/>
            </a:pPr>
            <a:r>
              <a:rPr lang="nb-NO" dirty="0" smtClean="0"/>
              <a:t>Under jakt, lisensfelling og fangst skal gyldig </a:t>
            </a:r>
            <a:r>
              <a:rPr lang="nb-NO" u="sng" dirty="0" smtClean="0"/>
              <a:t>jegeravgiftskort</a:t>
            </a:r>
            <a:r>
              <a:rPr lang="nb-NO" dirty="0" smtClean="0"/>
              <a:t> og </a:t>
            </a:r>
            <a:r>
              <a:rPr lang="nb-NO" u="sng" dirty="0" smtClean="0"/>
              <a:t>våpenkort</a:t>
            </a:r>
            <a:r>
              <a:rPr lang="nb-NO" dirty="0" smtClean="0"/>
              <a:t> medbringes. Under jakt og felling av storvilt medbringes dokumentasjon for avlagt </a:t>
            </a:r>
            <a:r>
              <a:rPr lang="nb-NO" u="sng" dirty="0" smtClean="0"/>
              <a:t>skyteprøve</a:t>
            </a:r>
            <a:r>
              <a:rPr lang="nb-NO" dirty="0" smtClean="0"/>
              <a:t> når jakta eller fellingen utøves med rifle. Under jakt på elg, hjort og rådyr medbringes i tillegg dokumentasjon på tilgang til </a:t>
            </a:r>
            <a:r>
              <a:rPr lang="nb-NO" u="sng" dirty="0" smtClean="0"/>
              <a:t>godkjent ettersøkshund</a:t>
            </a:r>
            <a:r>
              <a:rPr lang="nb-NO" dirty="0" smtClean="0"/>
              <a:t>. </a:t>
            </a:r>
          </a:p>
        </p:txBody>
      </p:sp>
    </p:spTree>
    <p:extLst>
      <p:ext uri="{BB962C8B-B14F-4D97-AF65-F5344CB8AC3E}">
        <p14:creationId xmlns:p14="http://schemas.microsoft.com/office/powerpoint/2010/main" val="1486176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1" dirty="0" smtClean="0">
                <a:solidFill>
                  <a:srgbClr val="FF0000"/>
                </a:solidFill>
              </a:rPr>
              <a:t>Forskrift om utøvelse av jakt, felling og fangst </a:t>
            </a:r>
            <a:endParaRPr lang="nb-NO" b="1" dirty="0">
              <a:solidFill>
                <a:srgbClr val="FF0000"/>
              </a:solidFill>
            </a:endParaRPr>
          </a:p>
        </p:txBody>
      </p:sp>
      <p:sp>
        <p:nvSpPr>
          <p:cNvPr id="5" name="Plassholder for innhold 4"/>
          <p:cNvSpPr>
            <a:spLocks noGrp="1"/>
          </p:cNvSpPr>
          <p:nvPr>
            <p:ph idx="1"/>
          </p:nvPr>
        </p:nvSpPr>
        <p:spPr/>
        <p:txBody>
          <a:bodyPr/>
          <a:lstStyle/>
          <a:p>
            <a:r>
              <a:rPr lang="nb-NO" dirty="0" smtClean="0"/>
              <a:t>§ 23. KRAV OM GODKJENT ETTERSØKSHUND :</a:t>
            </a:r>
          </a:p>
          <a:p>
            <a:pPr marL="0" indent="0">
              <a:buNone/>
            </a:pPr>
            <a:r>
              <a:rPr lang="nb-NO" dirty="0" smtClean="0"/>
              <a:t>Under jakt på elg, hjort og rådyr, skal jaktlag og personer som jakter alene ha tilgang til godkjent ettersøkshund. Fører og hund skal ha bestått godkjenningsprøve for </a:t>
            </a:r>
            <a:r>
              <a:rPr lang="nb-NO" dirty="0" err="1" smtClean="0"/>
              <a:t>ettersøksekvipasjer</a:t>
            </a:r>
            <a:r>
              <a:rPr lang="nb-NO" dirty="0" smtClean="0"/>
              <a:t> i henhold til instruks for prøving og godkjenning av </a:t>
            </a:r>
            <a:r>
              <a:rPr lang="nb-NO" dirty="0" err="1" smtClean="0"/>
              <a:t>ettersøksekvipasjer</a:t>
            </a:r>
            <a:r>
              <a:rPr lang="nb-NO" dirty="0" smtClean="0"/>
              <a:t> fastsatt av Miljødirektoratet. Dersom slik hund ikke medføres under jaktutøvelsen, skal det gjennom skriftlig avtale være sikret tilgang innenfor et rimelig tidsrom etter </a:t>
            </a:r>
            <a:r>
              <a:rPr lang="nb-NO" dirty="0" err="1" smtClean="0"/>
              <a:t>påskyting</a:t>
            </a:r>
            <a:r>
              <a:rPr lang="nb-NO" dirty="0" smtClean="0"/>
              <a:t>. Kommunen kan kreve at jeger dokumenterer tilgang til godkjent ettersøkshund. </a:t>
            </a:r>
            <a:endParaRPr lang="nb-NO" dirty="0"/>
          </a:p>
        </p:txBody>
      </p:sp>
    </p:spTree>
    <p:extLst>
      <p:ext uri="{BB962C8B-B14F-4D97-AF65-F5344CB8AC3E}">
        <p14:creationId xmlns:p14="http://schemas.microsoft.com/office/powerpoint/2010/main" val="18240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627652"/>
          </a:xfrm>
        </p:spPr>
        <p:txBody>
          <a:bodyPr>
            <a:normAutofit fontScale="90000"/>
          </a:bodyPr>
          <a:lstStyle/>
          <a:p>
            <a:r>
              <a:rPr lang="nb-NO" b="1" dirty="0">
                <a:solidFill>
                  <a:srgbClr val="FF0000"/>
                </a:solidFill>
              </a:rPr>
              <a:t>Forskrift om utøvelse av jakt, felling og fangst </a:t>
            </a:r>
            <a:endParaRPr lang="nb-NO" dirty="0"/>
          </a:p>
        </p:txBody>
      </p:sp>
      <p:sp>
        <p:nvSpPr>
          <p:cNvPr id="3" name="Plassholder for innhold 2"/>
          <p:cNvSpPr>
            <a:spLocks noGrp="1"/>
          </p:cNvSpPr>
          <p:nvPr>
            <p:ph idx="1"/>
          </p:nvPr>
        </p:nvSpPr>
        <p:spPr>
          <a:xfrm>
            <a:off x="838200" y="1316174"/>
            <a:ext cx="10515600" cy="4967060"/>
          </a:xfrm>
        </p:spPr>
        <p:txBody>
          <a:bodyPr>
            <a:normAutofit fontScale="92500" lnSpcReduction="20000"/>
          </a:bodyPr>
          <a:lstStyle/>
          <a:p>
            <a:pPr lvl="0"/>
            <a:r>
              <a:rPr lang="nb-NO" sz="2400" b="1" dirty="0">
                <a:solidFill>
                  <a:srgbClr val="FF0000"/>
                </a:solidFill>
              </a:rPr>
              <a:t>§ 27. ETTERSØKSPLIKT, FORFØLGINGS-RETT OG AVLIVING AV SÅRET STORVILT</a:t>
            </a:r>
            <a:r>
              <a:rPr lang="nb-NO" sz="2400" b="1" dirty="0" smtClean="0">
                <a:solidFill>
                  <a:srgbClr val="FF0000"/>
                </a:solidFill>
              </a:rPr>
              <a:t>:</a:t>
            </a:r>
          </a:p>
          <a:p>
            <a:r>
              <a:rPr lang="nb-NO" dirty="0" smtClean="0">
                <a:solidFill>
                  <a:prstClr val="black"/>
                </a:solidFill>
              </a:rPr>
              <a:t>Den </a:t>
            </a:r>
            <a:r>
              <a:rPr lang="nb-NO" dirty="0">
                <a:solidFill>
                  <a:prstClr val="black"/>
                </a:solidFill>
              </a:rPr>
              <a:t>som under jakt eller forsøk på felling skadeskyter storvilt eller kongeørn, plikter å gjøre det en kan for å avlive dyret snarest mulig. Vedkommende plikter å forvisse seg om påskutt dyr er truffet eller ikke. </a:t>
            </a:r>
            <a:endParaRPr lang="nb-NO" dirty="0" smtClean="0">
              <a:solidFill>
                <a:prstClr val="black"/>
              </a:solidFill>
            </a:endParaRPr>
          </a:p>
          <a:p>
            <a:r>
              <a:rPr lang="nb-NO" dirty="0" smtClean="0">
                <a:solidFill>
                  <a:prstClr val="black"/>
                </a:solidFill>
              </a:rPr>
              <a:t>Jegeren </a:t>
            </a:r>
            <a:r>
              <a:rPr lang="nb-NO" dirty="0">
                <a:solidFill>
                  <a:prstClr val="black"/>
                </a:solidFill>
              </a:rPr>
              <a:t>og jaktlaget som har skadeskutt storvilt, skal ikke oppta jakt eller påskyte nye dyr mens ettersøk pågår. Innen valdets grenser skal ettersøk om nødvendig pågå ut dagen etter skadeskytingen. </a:t>
            </a:r>
            <a:endParaRPr lang="nb-NO" dirty="0" smtClean="0">
              <a:solidFill>
                <a:prstClr val="black"/>
              </a:solidFill>
            </a:endParaRPr>
          </a:p>
          <a:p>
            <a:r>
              <a:rPr lang="nb-NO" dirty="0" smtClean="0">
                <a:solidFill>
                  <a:prstClr val="black"/>
                </a:solidFill>
              </a:rPr>
              <a:t>På </a:t>
            </a:r>
            <a:r>
              <a:rPr lang="nb-NO" dirty="0">
                <a:solidFill>
                  <a:prstClr val="black"/>
                </a:solidFill>
              </a:rPr>
              <a:t>annet vald opphører retten til ettersøk og felling ved utgangen av den dag skadeskutt storvilt kom inn på valdet, </a:t>
            </a:r>
            <a:r>
              <a:rPr lang="nb-NO" dirty="0" smtClean="0">
                <a:solidFill>
                  <a:prstClr val="black"/>
                </a:solidFill>
              </a:rPr>
              <a:t>…………………..</a:t>
            </a:r>
          </a:p>
          <a:p>
            <a:r>
              <a:rPr lang="nb-NO" dirty="0"/>
              <a:t>Dersom pliktig ettersøk første dag er uten resultat, skal jeger eller jaktlag uten opphold underrette jaktrettshaver og </a:t>
            </a:r>
            <a:r>
              <a:rPr lang="nb-NO" dirty="0" smtClean="0"/>
              <a:t>kommunen (viltlaget) </a:t>
            </a:r>
            <a:r>
              <a:rPr lang="nb-NO" dirty="0"/>
              <a:t>eller nærmeste politimyndighet om de faktiske forhold. Jeger og jaktlag som har deltatt ved skadeskytingen av viltet, skal uten godtgjørelse bistå viltmyndighet eller politi i det videre ettersøk</a:t>
            </a:r>
            <a:endParaRPr lang="nb-NO" dirty="0" smtClean="0">
              <a:solidFill>
                <a:prstClr val="black"/>
              </a:solidFill>
            </a:endParaRPr>
          </a:p>
          <a:p>
            <a:endParaRPr lang="nb-NO" dirty="0">
              <a:solidFill>
                <a:prstClr val="black"/>
              </a:solidFill>
            </a:endParaRPr>
          </a:p>
          <a:p>
            <a:endParaRPr lang="nb-NO" dirty="0"/>
          </a:p>
        </p:txBody>
      </p:sp>
    </p:spTree>
    <p:extLst>
      <p:ext uri="{BB962C8B-B14F-4D97-AF65-F5344CB8AC3E}">
        <p14:creationId xmlns:p14="http://schemas.microsoft.com/office/powerpoint/2010/main" val="37791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38200" y="365126"/>
            <a:ext cx="10515600" cy="444772"/>
          </a:xfrm>
        </p:spPr>
        <p:txBody>
          <a:bodyPr>
            <a:normAutofit fontScale="90000"/>
          </a:bodyPr>
          <a:lstStyle/>
          <a:p>
            <a:r>
              <a:rPr lang="nb-NO" b="1" dirty="0" smtClean="0">
                <a:solidFill>
                  <a:srgbClr val="FF0000"/>
                </a:solidFill>
              </a:rPr>
              <a:t>Skadeskyting av Hjortevilt:</a:t>
            </a:r>
            <a:endParaRPr lang="nb-NO" b="1" dirty="0">
              <a:solidFill>
                <a:srgbClr val="FF0000"/>
              </a:solidFill>
            </a:endParaRPr>
          </a:p>
        </p:txBody>
      </p:sp>
      <p:sp>
        <p:nvSpPr>
          <p:cNvPr id="6" name="Plassholder for innhold 5"/>
          <p:cNvSpPr>
            <a:spLocks noGrp="1"/>
          </p:cNvSpPr>
          <p:nvPr>
            <p:ph idx="1"/>
          </p:nvPr>
        </p:nvSpPr>
        <p:spPr>
          <a:xfrm>
            <a:off x="838200" y="1110343"/>
            <a:ext cx="10515600" cy="5066620"/>
          </a:xfrm>
        </p:spPr>
        <p:txBody>
          <a:bodyPr>
            <a:normAutofit fontScale="92500" lnSpcReduction="20000"/>
          </a:bodyPr>
          <a:lstStyle/>
          <a:p>
            <a:r>
              <a:rPr lang="nb-NO" dirty="0" smtClean="0"/>
              <a:t>Skadeskytingen skal meldes fra til jaktrettshaver og kommunen (viltlaget), dersom dyret ikke ble funnet. </a:t>
            </a:r>
          </a:p>
          <a:p>
            <a:r>
              <a:rPr lang="nb-NO" dirty="0" smtClean="0"/>
              <a:t>Jaktlaget skal fortsette </a:t>
            </a:r>
            <a:r>
              <a:rPr lang="nb-NO" dirty="0" err="1" smtClean="0"/>
              <a:t>ettersøket</a:t>
            </a:r>
            <a:r>
              <a:rPr lang="nb-NO" dirty="0" smtClean="0"/>
              <a:t> ut neste dag. Dette gjelder om det påskutte dyret oppholder seg innenfor eget vald uavhengig av jaktfelt. Resultatet av dette </a:t>
            </a:r>
            <a:r>
              <a:rPr lang="nb-NO" dirty="0" err="1" smtClean="0"/>
              <a:t>ettersøket</a:t>
            </a:r>
            <a:r>
              <a:rPr lang="nb-NO" dirty="0" smtClean="0"/>
              <a:t> meldes også til kommunen (viltlaget), og kommunen avgjør hva som eventuelt skal foretas videre, herunder om jeger/jaktlag skal pålegges videre ettersøk eller om </a:t>
            </a:r>
            <a:r>
              <a:rPr lang="nb-NO" dirty="0" err="1" smtClean="0"/>
              <a:t>ettersøket</a:t>
            </a:r>
            <a:r>
              <a:rPr lang="nb-NO" dirty="0" smtClean="0"/>
              <a:t> skal avsluttes. </a:t>
            </a:r>
          </a:p>
          <a:p>
            <a:r>
              <a:rPr lang="nb-NO" dirty="0" smtClean="0"/>
              <a:t>Forfølgningsretten i viltloven § 34 gir jeger og jaktlag under lovlig ettersøk rett til å fortsette </a:t>
            </a:r>
            <a:r>
              <a:rPr lang="nb-NO" dirty="0" err="1" smtClean="0"/>
              <a:t>ettersøket</a:t>
            </a:r>
            <a:r>
              <a:rPr lang="nb-NO" dirty="0" smtClean="0"/>
              <a:t> inn på nabovald. Retten opphører ved utgangen av den dagen viltet kom inn på annet vald.</a:t>
            </a:r>
          </a:p>
          <a:p>
            <a:r>
              <a:rPr lang="nb-NO" dirty="0" smtClean="0"/>
              <a:t>Under ettersøk skal valdets kvote belastes selv om dyret finnes dødt og kjøttet ikke er brukbart. Etter at kommunen har bestemt at </a:t>
            </a:r>
            <a:r>
              <a:rPr lang="nb-NO" dirty="0" err="1" smtClean="0"/>
              <a:t>ettersøket</a:t>
            </a:r>
            <a:r>
              <a:rPr lang="nb-NO" dirty="0" smtClean="0"/>
              <a:t> er avsluttet, skal eventuelt dyr som blir funnet dødt betraktes som fallvilt og skal ikke belastes valdets kvote.</a:t>
            </a:r>
            <a:endParaRPr lang="nb-NO" dirty="0"/>
          </a:p>
        </p:txBody>
      </p:sp>
    </p:spTree>
    <p:extLst>
      <p:ext uri="{BB962C8B-B14F-4D97-AF65-F5344CB8AC3E}">
        <p14:creationId xmlns:p14="http://schemas.microsoft.com/office/powerpoint/2010/main" val="24558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2128</Words>
  <Application>Microsoft Office PowerPoint</Application>
  <PresentationFormat>Widescreen</PresentationFormat>
  <Paragraphs>117</Paragraphs>
  <Slides>22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Calibri Light</vt:lpstr>
      <vt:lpstr>Office Theme</vt:lpstr>
      <vt:lpstr>Jaktmøte 19.aug. Gjerstad viltlag</vt:lpstr>
      <vt:lpstr>Jaktmøte 19.aug. Gjerstad viltlag</vt:lpstr>
      <vt:lpstr>Fra: BESTANDSPLAN  2015 - 2019 </vt:lpstr>
      <vt:lpstr>Fra: BESTANDSPLAN  2015 - 2019 </vt:lpstr>
      <vt:lpstr>2018, «Et hardt år for elgene i Sør-Norge» </vt:lpstr>
      <vt:lpstr>Forskrift om utøvelse av jakt, felling og fangst </vt:lpstr>
      <vt:lpstr>Forskrift om utøvelse av jakt, felling og fangst </vt:lpstr>
      <vt:lpstr>Forskrift om utøvelse av jakt, felling og fangst </vt:lpstr>
      <vt:lpstr>Skadeskyting av Hjortevilt:</vt:lpstr>
      <vt:lpstr>§ 28. AVLIVING AV SKADET STORVILT I ORDINÆR JAKTTID ELLER FELLINGSPERIODE</vt:lpstr>
      <vt:lpstr>Miljødirektoratets veileder:</vt:lpstr>
      <vt:lpstr>Jaktleder:</vt:lpstr>
      <vt:lpstr>Jaktleder (forts.):</vt:lpstr>
      <vt:lpstr>Sett elg skjema  / www.settogskutt.no</vt:lpstr>
      <vt:lpstr>Sett elg skjema  / www.settogskutt.no</vt:lpstr>
      <vt:lpstr>Sett elg skjema  / www.settogskutt.no Slik skal du telle og føre sett elg og sett hjort – sjekkliste: </vt:lpstr>
      <vt:lpstr>www.settogskutt.no</vt:lpstr>
      <vt:lpstr>Skrantesjuke (CWD) og hjortevilt </vt:lpstr>
      <vt:lpstr>Kontaktopplysninger:</vt:lpstr>
      <vt:lpstr>Hjortejakt -19</vt:lpstr>
      <vt:lpstr>Bestandsplanarbeidet </vt:lpstr>
      <vt:lpstr>Bestandsplanarbeidet </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Forskrift om utøvelse av jakt, felling og fangst</dc:title>
  <dc:creator>Eikeland, Odvar Voie</dc:creator>
  <cp:lastModifiedBy>Eikeland, Odvar Voie</cp:lastModifiedBy>
  <cp:revision>22</cp:revision>
  <dcterms:created xsi:type="dcterms:W3CDTF">2019-08-17T10:52:28Z</dcterms:created>
  <dcterms:modified xsi:type="dcterms:W3CDTF">2019-08-19T16:44:02Z</dcterms:modified>
</cp:coreProperties>
</file>