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408" r:id="rId3"/>
    <p:sldId id="409" r:id="rId4"/>
    <p:sldId id="411" r:id="rId5"/>
    <p:sldId id="417" r:id="rId6"/>
    <p:sldId id="418" r:id="rId7"/>
    <p:sldId id="419" r:id="rId8"/>
    <p:sldId id="412" r:id="rId9"/>
    <p:sldId id="266" r:id="rId10"/>
    <p:sldId id="410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1"/>
  </p:normalViewPr>
  <p:slideViewPr>
    <p:cSldViewPr snapToGrid="0">
      <p:cViewPr>
        <p:scale>
          <a:sx n="46" d="100"/>
          <a:sy n="46" d="100"/>
        </p:scale>
        <p:origin x="-6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3206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6028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964212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7198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All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have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both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men’s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and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women’s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tournaments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meaning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two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tournaments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per date. Winners in the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two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first</a:t>
            </a:r>
            <a:r>
              <a:rPr lang="sv-SE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24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tournaments</a:t>
            </a:r>
            <a:r>
              <a:rPr lang="en-US" sz="24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are directly qualified + wildcards with the Nordic and the world's most exciting future names.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465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90093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59049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kapare och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1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1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Uttryck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kta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Faktainformation</a:t>
            </a:r>
          </a:p>
        </p:txBody>
      </p:sp>
      <p:sp>
        <p:nvSpPr>
          <p:cNvPr id="107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100 %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llskriv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Tillskrivning</a:t>
            </a:r>
          </a:p>
        </p:txBody>
      </p:sp>
      <p:sp>
        <p:nvSpPr>
          <p:cNvPr id="116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”Framträdande citat”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C52339A3-B7E6-484B-AA37-B68A7F41A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1310939"/>
            <a:ext cx="21031200" cy="181258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8800" b="0" i="0" cap="all" spc="-300" baseline="0">
                <a:solidFill>
                  <a:srgbClr val="221F20"/>
                </a:solidFill>
                <a:latin typeface="Bw Gradual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AE775-E922-D04D-A868-78DF472A5B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400" y="3653664"/>
            <a:ext cx="21031200" cy="8704800"/>
          </a:xfrm>
        </p:spPr>
        <p:txBody>
          <a:bodyPr/>
          <a:lstStyle>
            <a:lvl1pPr>
              <a:defRPr b="0" i="0">
                <a:latin typeface="FK Grotesk" pitchFamily="2" charset="0"/>
              </a:defRPr>
            </a:lvl1pPr>
            <a:lvl2pPr>
              <a:defRPr b="0" i="0">
                <a:latin typeface="FK Grotesk" pitchFamily="2" charset="0"/>
              </a:defRPr>
            </a:lvl2pPr>
            <a:lvl3pPr>
              <a:defRPr b="0" i="0">
                <a:latin typeface="FK Grotesk" pitchFamily="2" charset="0"/>
              </a:defRPr>
            </a:lvl3pPr>
            <a:lvl4pPr>
              <a:defRPr b="0" i="0">
                <a:latin typeface="FK Grotesk" pitchFamily="2" charset="0"/>
              </a:defRPr>
            </a:lvl4pPr>
            <a:lvl5pPr>
              <a:defRPr b="0" i="0">
                <a:latin typeface="FK Grotesk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83427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Presentations­titel</a:t>
            </a:r>
          </a:p>
        </p:txBody>
      </p:sp>
      <p:sp>
        <p:nvSpPr>
          <p:cNvPr id="23" name="Skapare och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Skapare och datum</a:t>
            </a:r>
          </a:p>
        </p:txBody>
      </p:sp>
      <p:sp>
        <p:nvSpPr>
          <p:cNvPr id="2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Presentations­undertitel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Diabilds­titel</a:t>
            </a:r>
          </a:p>
        </p:txBody>
      </p:sp>
      <p:sp>
        <p:nvSpPr>
          <p:cNvPr id="3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Diabildsundertitel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abildstitel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43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44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61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62" name="Brödtext nivå ett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vsnitts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Avsnittstitel</a:t>
            </a:r>
          </a:p>
        </p:txBody>
      </p:sp>
      <p:sp>
        <p:nvSpPr>
          <p:cNvPr id="7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Diabilds­titel</a:t>
            </a:r>
          </a:p>
        </p:txBody>
      </p:sp>
      <p:sp>
        <p:nvSpPr>
          <p:cNvPr id="80" name="Diabilds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Diabildsundertitel</a:t>
            </a:r>
          </a:p>
        </p:txBody>
      </p:sp>
      <p:sp>
        <p:nvSpPr>
          <p:cNvPr id="8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Dagordning, 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Dagordning, titel</a:t>
            </a:r>
          </a:p>
        </p:txBody>
      </p:sp>
      <p:sp>
        <p:nvSpPr>
          <p:cNvPr id="89" name="Dagordning, und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Dagordning, undertitel</a:t>
            </a:r>
          </a:p>
        </p:txBody>
      </p:sp>
      <p:sp>
        <p:nvSpPr>
          <p:cNvPr id="90" name="Brödtext nivå ett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Ämnen på dagordningen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bildstitel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Diabilds­titel</a:t>
            </a:r>
          </a:p>
        </p:txBody>
      </p:sp>
      <p:sp>
        <p:nvSpPr>
          <p:cNvPr id="3" name="Brödtext nivå ett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Diabildspunkttext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e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uVHOkC8rSw" TargetMode="External"/><Relationship Id="rId3" Type="http://schemas.openxmlformats.org/officeDocument/2006/relationships/hyperlink" Target="https://tv.aftonbladet.se/video/327592/svenska-christian-samuelssons-otroliga-slag" TargetMode="External"/><Relationship Id="rId7" Type="http://schemas.openxmlformats.org/officeDocument/2006/relationships/hyperlink" Target="https://www.youtube.com/watch?v=LxeZQqUj5vE" TargetMode="External"/><Relationship Id="rId2" Type="http://schemas.openxmlformats.org/officeDocument/2006/relationships/hyperlink" Target="https://www.svt.se/sport/tennis/broderna-ymer-namngav-yngre-brodern-efter-rafael-nada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xpressen.se/sport/tennis/17-aringen-kritiseras-tranar-for-mycket/" TargetMode="External"/><Relationship Id="rId5" Type="http://schemas.openxmlformats.org/officeDocument/2006/relationships/hyperlink" Target="https://sport.tv2.dk/tennis/2020-08-02-clara-tauson-er-tilfreds-efter-finalesejr-i-lidt-underligt-setup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bildbyran.no/?q=Z0paMDA1ODtyMQ#photoview" TargetMode="External"/><Relationship Id="rId9" Type="http://schemas.openxmlformats.org/officeDocument/2006/relationships/hyperlink" Target="https://www.youtube.com/watch?v=AdfMmRfGWl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P/NEXER Promising Future Tour 2021"/>
          <p:cNvSpPr txBox="1">
            <a:spLocks noGrp="1"/>
          </p:cNvSpPr>
          <p:nvPr>
            <p:ph type="ctrTitle"/>
          </p:nvPr>
        </p:nvSpPr>
        <p:spPr>
          <a:xfrm>
            <a:off x="-4319581" y="1798995"/>
            <a:ext cx="21971004" cy="3577759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z="7966" spc="0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ctr"/>
            <a:endParaRPr sz="8000" b="0" dirty="0"/>
          </a:p>
        </p:txBody>
      </p:sp>
      <p:sp>
        <p:nvSpPr>
          <p:cNvPr id="10" name="Vision">
            <a:extLst>
              <a:ext uri="{FF2B5EF4-FFF2-40B4-BE49-F238E27FC236}">
                <a16:creationId xmlns:a16="http://schemas.microsoft.com/office/drawing/2014/main" id="{8BFD8785-07AB-46BF-B343-1307239EC7E3}"/>
              </a:ext>
            </a:extLst>
          </p:cNvPr>
          <p:cNvSpPr txBox="1">
            <a:spLocks/>
          </p:cNvSpPr>
          <p:nvPr/>
        </p:nvSpPr>
        <p:spPr>
          <a:xfrm>
            <a:off x="1206498" y="383739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21888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35" b="1" i="0" u="none" strike="noStrike" cap="none" spc="-154" baseline="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sv-SE" dirty="0"/>
          </a:p>
        </p:txBody>
      </p:sp>
      <p:sp>
        <p:nvSpPr>
          <p:cNvPr id="11" name="Vision">
            <a:extLst>
              <a:ext uri="{FF2B5EF4-FFF2-40B4-BE49-F238E27FC236}">
                <a16:creationId xmlns:a16="http://schemas.microsoft.com/office/drawing/2014/main" id="{49C4191B-2DDA-4DD9-A033-3881A92F1C1D}"/>
              </a:ext>
            </a:extLst>
          </p:cNvPr>
          <p:cNvSpPr txBox="1">
            <a:spLocks/>
          </p:cNvSpPr>
          <p:nvPr/>
        </p:nvSpPr>
        <p:spPr>
          <a:xfrm>
            <a:off x="1206500" y="654922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21888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35" b="1" i="0" u="none" strike="noStrike" cap="none" spc="-154" baseline="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sv-SE" sz="72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BE1B76E-E5F0-44D0-A706-92E01988DCC6}"/>
              </a:ext>
            </a:extLst>
          </p:cNvPr>
          <p:cNvSpPr txBox="1">
            <a:spLocks/>
          </p:cNvSpPr>
          <p:nvPr/>
        </p:nvSpPr>
        <p:spPr>
          <a:xfrm>
            <a:off x="1488831" y="1270923"/>
            <a:ext cx="21031200" cy="1812586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sv-SE" sz="7200" dirty="0">
                <a:solidFill>
                  <a:schemeClr val="tx1"/>
                </a:solidFill>
                <a:latin typeface="Avenir Next Regular"/>
              </a:rPr>
              <a:t>Partnership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9" name="TP/NEXER Promising Future Tour 2021">
            <a:extLst>
              <a:ext uri="{FF2B5EF4-FFF2-40B4-BE49-F238E27FC236}">
                <a16:creationId xmlns:a16="http://schemas.microsoft.com/office/drawing/2014/main" id="{52EB5B25-D43F-44F2-B6F2-7D3BAC0AA968}"/>
              </a:ext>
            </a:extLst>
          </p:cNvPr>
          <p:cNvSpPr txBox="1">
            <a:spLocks/>
          </p:cNvSpPr>
          <p:nvPr/>
        </p:nvSpPr>
        <p:spPr>
          <a:xfrm>
            <a:off x="-5864860" y="12668784"/>
            <a:ext cx="21971004" cy="2094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966" b="1" i="0" u="none" strike="noStrike" cap="none" spc="0" baseline="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endParaRPr lang="en-GB" sz="4800" b="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FD1AEF-68B3-2C47-88AE-362B2E249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315" y="7471187"/>
            <a:ext cx="7799365" cy="5197597"/>
          </a:xfrm>
          <a:prstGeom prst="rect">
            <a:avLst/>
          </a:prstGeom>
          <a:solidFill>
            <a:srgbClr val="000000">
              <a:alpha val="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2" name="158267693252048494-2-11.png" descr="158267693252048494-2-11.png">
            <a:extLst>
              <a:ext uri="{FF2B5EF4-FFF2-40B4-BE49-F238E27FC236}">
                <a16:creationId xmlns:a16="http://schemas.microsoft.com/office/drawing/2014/main" id="{91F50F62-0C08-2A44-B06C-420FB41E7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sion">
            <a:extLst>
              <a:ext uri="{FF2B5EF4-FFF2-40B4-BE49-F238E27FC236}">
                <a16:creationId xmlns:a16="http://schemas.microsoft.com/office/drawing/2014/main" id="{8BFD8785-07AB-46BF-B343-1307239EC7E3}"/>
              </a:ext>
            </a:extLst>
          </p:cNvPr>
          <p:cNvSpPr txBox="1">
            <a:spLocks/>
          </p:cNvSpPr>
          <p:nvPr/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21888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35" b="1" i="0" u="none" strike="noStrike" cap="none" spc="-154" baseline="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sv-SE" dirty="0"/>
          </a:p>
        </p:txBody>
      </p:sp>
      <p:sp>
        <p:nvSpPr>
          <p:cNvPr id="11" name="Vision">
            <a:extLst>
              <a:ext uri="{FF2B5EF4-FFF2-40B4-BE49-F238E27FC236}">
                <a16:creationId xmlns:a16="http://schemas.microsoft.com/office/drawing/2014/main" id="{49C4191B-2DDA-4DD9-A033-3881A92F1C1D}"/>
              </a:ext>
            </a:extLst>
          </p:cNvPr>
          <p:cNvSpPr txBox="1">
            <a:spLocks/>
          </p:cNvSpPr>
          <p:nvPr/>
        </p:nvSpPr>
        <p:spPr>
          <a:xfrm>
            <a:off x="1358900" y="11049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221888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35" b="1" i="0" u="none" strike="noStrike" cap="none" spc="-154" baseline="0">
                <a:solidFill>
                  <a:srgbClr val="FFFFFF"/>
                </a:solidFill>
                <a:uFillTx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endParaRPr lang="sv-SE" sz="7200" dirty="0"/>
          </a:p>
        </p:txBody>
      </p:sp>
      <p:pic>
        <p:nvPicPr>
          <p:cNvPr id="15" name="158267693252048494-2-11.png" descr="158267693252048494-2-11.png">
            <a:extLst>
              <a:ext uri="{FF2B5EF4-FFF2-40B4-BE49-F238E27FC236}">
                <a16:creationId xmlns:a16="http://schemas.microsoft.com/office/drawing/2014/main" id="{5C6C1DEF-6BC2-41F0-980C-85E34689A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579250-0414-4E88-A9C5-5C2C3B10F7B1}"/>
              </a:ext>
            </a:extLst>
          </p:cNvPr>
          <p:cNvSpPr/>
          <p:nvPr/>
        </p:nvSpPr>
        <p:spPr>
          <a:xfrm>
            <a:off x="1676400" y="10650735"/>
            <a:ext cx="67008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Alexander Theodoridis,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Founder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&amp; CEO</a:t>
            </a:r>
          </a:p>
          <a:p>
            <a:pPr algn="l"/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+46 (0)72 944 59 12</a:t>
            </a:r>
          </a:p>
          <a:p>
            <a:pPr algn="l"/>
            <a:r>
              <a:rPr lang="sv-SE" sz="3200" dirty="0">
                <a:latin typeface="Avenir Next Regular"/>
              </a:rPr>
              <a:t>alexander@tennisportalen.se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ED07896-548A-4692-B8DB-5CF2F1E2F3A8}"/>
              </a:ext>
            </a:extLst>
          </p:cNvPr>
          <p:cNvSpPr txBox="1">
            <a:spLocks/>
          </p:cNvSpPr>
          <p:nvPr/>
        </p:nvSpPr>
        <p:spPr>
          <a:xfrm>
            <a:off x="1676400" y="1310939"/>
            <a:ext cx="21031200" cy="1812586"/>
          </a:xfrm>
          <a:prstGeom prst="rect">
            <a:avLst/>
          </a:prstGeom>
        </p:spPr>
        <p:txBody>
          <a:bodyPr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THANK YOU!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58B890A-4FDC-834C-9CC1-968CD710DD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" t="23372" r="1984" b="12347"/>
          <a:stretch/>
        </p:blipFill>
        <p:spPr>
          <a:xfrm>
            <a:off x="5484005" y="4369061"/>
            <a:ext cx="13415990" cy="49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Agenda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9EF097-50CD-477C-A5B6-D43A57BF39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62" r="21129" b="6530"/>
          <a:stretch/>
        </p:blipFill>
        <p:spPr>
          <a:xfrm>
            <a:off x="15683738" y="3123525"/>
            <a:ext cx="5775479" cy="4930978"/>
          </a:xfrm>
          <a:prstGeom prst="rect">
            <a:avLst/>
          </a:prstGeom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05B376-1711-44EA-B333-CC0C54D16E29}"/>
              </a:ext>
            </a:extLst>
          </p:cNvPr>
          <p:cNvSpPr txBox="1"/>
          <p:nvPr/>
        </p:nvSpPr>
        <p:spPr>
          <a:xfrm>
            <a:off x="1676400" y="3123525"/>
            <a:ext cx="10711077" cy="6873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EXECUTIVE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SUMMARY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TP, MISSION &amp; VISION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TP ASSETS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 FUTURE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PREVIOUS PLAYERS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INCLUSIONS</a:t>
            </a: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14350" indent="-514350" algn="l" defTabSz="825500" hangingPunct="1">
              <a:buFont typeface="+mj-lt"/>
              <a:buAutoNum type="arabicPeriod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TP IN MEDIA</a:t>
            </a:r>
          </a:p>
          <a:p>
            <a:pPr marL="514350" marR="0" indent="-51435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sv-SE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16606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Executive summary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2CFAB-3991-4080-92AC-B402668E9D8A}"/>
              </a:ext>
            </a:extLst>
          </p:cNvPr>
          <p:cNvSpPr txBox="1"/>
          <p:nvPr/>
        </p:nvSpPr>
        <p:spPr>
          <a:xfrm>
            <a:off x="1684505" y="2811437"/>
            <a:ext cx="17218637" cy="8474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/>
            <a:endParaRPr lang="en-US" sz="3200" dirty="0">
              <a:latin typeface="Avenir Next" panose="020B0503020202020204" pitchFamily="34" charset="0"/>
            </a:endParaRPr>
          </a:p>
          <a:p>
            <a:pPr algn="l"/>
            <a:r>
              <a:rPr lang="en-US" sz="3200" dirty="0">
                <a:latin typeface="Avenir Next" panose="020B0503020202020204" pitchFamily="34" charset="0"/>
              </a:rPr>
              <a:t>PARTICIPANTS</a:t>
            </a:r>
          </a:p>
          <a:p>
            <a:pPr algn="l"/>
            <a:r>
              <a:rPr lang="en-US" sz="3200" dirty="0">
                <a:latin typeface="Avenir Next" panose="020B0503020202020204" pitchFamily="34" charset="0"/>
              </a:rPr>
              <a:t>Best Nordic world-class tennis professionals expected to participate (men &amp; women)</a:t>
            </a:r>
          </a:p>
          <a:p>
            <a:pPr algn="l"/>
            <a:endParaRPr lang="sv-SE" sz="3200" dirty="0">
              <a:latin typeface="Avenir Next" panose="020B0503020202020204" pitchFamily="34" charset="0"/>
            </a:endParaRPr>
          </a:p>
          <a:p>
            <a:pPr algn="l"/>
            <a:r>
              <a:rPr lang="sv-SE" sz="3200" dirty="0">
                <a:latin typeface="Avenir Next" panose="020B0503020202020204" pitchFamily="34" charset="0"/>
              </a:rPr>
              <a:t>COVERAGE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 err="1">
                <a:latin typeface="Avenir Next" panose="020B0503020202020204" pitchFamily="34" charset="0"/>
              </a:rPr>
              <a:t>Streamed</a:t>
            </a:r>
            <a:r>
              <a:rPr lang="sv-SE" sz="3200" dirty="0">
                <a:latin typeface="Avenir Next" panose="020B0503020202020204" pitchFamily="34" charset="0"/>
              </a:rPr>
              <a:t> on Discovery+ and Eurosport </a:t>
            </a:r>
            <a:r>
              <a:rPr lang="sv-SE" sz="3200" dirty="0" err="1">
                <a:latin typeface="Avenir Next" panose="020B0503020202020204" pitchFamily="34" charset="0"/>
              </a:rPr>
              <a:t>Player</a:t>
            </a:r>
            <a:r>
              <a:rPr lang="sv-SE" sz="3200" dirty="0">
                <a:latin typeface="Avenir Next" panose="020B0503020202020204" pitchFamily="34" charset="0"/>
              </a:rPr>
              <a:t> all over </a:t>
            </a:r>
            <a:r>
              <a:rPr lang="sv-SE" sz="3200" dirty="0" err="1">
                <a:latin typeface="Avenir Next" panose="020B0503020202020204" pitchFamily="34" charset="0"/>
              </a:rPr>
              <a:t>Europe</a:t>
            </a:r>
            <a:r>
              <a:rPr lang="sv-SE" sz="3200" dirty="0">
                <a:latin typeface="Avenir Next" panose="020B0503020202020204" pitchFamily="34" charset="0"/>
              </a:rPr>
              <a:t> and YouTube </a:t>
            </a:r>
            <a:r>
              <a:rPr lang="sv-SE" sz="3200" dirty="0" err="1">
                <a:latin typeface="Avenir Next" panose="020B0503020202020204" pitchFamily="34" charset="0"/>
              </a:rPr>
              <a:t>globally</a:t>
            </a:r>
            <a:r>
              <a:rPr lang="sv-SE" sz="3200" dirty="0">
                <a:latin typeface="Avenir Next" panose="020B0503020202020204" pitchFamily="34" charset="0"/>
              </a:rPr>
              <a:t>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>
                <a:latin typeface="Avenir Next" panose="020B0503020202020204" pitchFamily="34" charset="0"/>
              </a:rPr>
              <a:t>SVT, TV4, Aftonbladet, Expressen, </a:t>
            </a:r>
            <a:r>
              <a:rPr lang="en-US" sz="3200" dirty="0" err="1">
                <a:latin typeface="Avenir Next" panose="020B0503020202020204" pitchFamily="34" charset="0"/>
              </a:rPr>
              <a:t>Bildbyrån</a:t>
            </a:r>
            <a:r>
              <a:rPr lang="en-US" sz="3200" dirty="0">
                <a:latin typeface="Avenir Next" panose="020B0503020202020204" pitchFamily="34" charset="0"/>
              </a:rPr>
              <a:t>,</a:t>
            </a:r>
            <a:r>
              <a:rPr lang="sv-SE" sz="3200" dirty="0">
                <a:latin typeface="Avenir Next" panose="020B0503020202020204" pitchFamily="34" charset="0"/>
              </a:rPr>
              <a:t> </a:t>
            </a:r>
            <a:r>
              <a:rPr lang="en-US" sz="3200" dirty="0">
                <a:latin typeface="Avenir Next" panose="020B0503020202020204" pitchFamily="34" charset="0"/>
              </a:rPr>
              <a:t>media in other Nordic countries, social media e.g. </a:t>
            </a:r>
            <a:r>
              <a:rPr lang="sv-SE" sz="3200" dirty="0" err="1">
                <a:latin typeface="Avenir Next" panose="020B0503020202020204" pitchFamily="34" charset="0"/>
              </a:rPr>
              <a:t>Functional</a:t>
            </a:r>
            <a:r>
              <a:rPr lang="sv-SE" sz="3200" dirty="0">
                <a:latin typeface="Avenir Next" panose="020B0503020202020204" pitchFamily="34" charset="0"/>
              </a:rPr>
              <a:t> Tennis (341k </a:t>
            </a:r>
            <a:r>
              <a:rPr lang="sv-SE" sz="3200" dirty="0" err="1">
                <a:latin typeface="Avenir Next" panose="020B0503020202020204" pitchFamily="34" charset="0"/>
              </a:rPr>
              <a:t>followers</a:t>
            </a:r>
            <a:r>
              <a:rPr lang="sv-SE" sz="3200" dirty="0">
                <a:latin typeface="Avenir Next" panose="020B0503020202020204" pitchFamily="34" charset="0"/>
              </a:rPr>
              <a:t>), Tennis Legend (195k </a:t>
            </a:r>
            <a:r>
              <a:rPr lang="sv-SE" sz="3200" dirty="0" err="1">
                <a:latin typeface="Avenir Next" panose="020B0503020202020204" pitchFamily="34" charset="0"/>
              </a:rPr>
              <a:t>followers</a:t>
            </a:r>
            <a:r>
              <a:rPr lang="sv-SE" sz="3200" dirty="0">
                <a:latin typeface="Avenir Next" panose="020B0503020202020204" pitchFamily="34" charset="0"/>
              </a:rPr>
              <a:t>) etc.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>
                <a:latin typeface="Avenir Next" panose="020B0503020202020204" pitchFamily="34" charset="0"/>
              </a:rPr>
              <a:t>All Tennisportalen (TP) assets: </a:t>
            </a:r>
            <a:r>
              <a:rPr lang="sv-SE" sz="3200" dirty="0" err="1">
                <a:latin typeface="Avenir Next" panose="020B0503020202020204" pitchFamily="34" charset="0"/>
              </a:rPr>
              <a:t>Website</a:t>
            </a:r>
            <a:r>
              <a:rPr lang="sv-SE" sz="3200" dirty="0">
                <a:latin typeface="Avenir Next" panose="020B0503020202020204" pitchFamily="34" charset="0"/>
              </a:rPr>
              <a:t>; </a:t>
            </a:r>
            <a:r>
              <a:rPr lang="en-US" sz="3200" dirty="0">
                <a:latin typeface="Avenir Next" panose="020B0503020202020204" pitchFamily="34" charset="0"/>
              </a:rPr>
              <a:t>Instagram; Facebook; Twitter; YouTube; Podcast</a:t>
            </a:r>
            <a:endParaRPr lang="sv-SE" sz="3200" dirty="0">
              <a:latin typeface="Avenir Next" panose="020B0503020202020204" pitchFamily="34" charset="0"/>
            </a:endParaRPr>
          </a:p>
          <a:p>
            <a:pPr lvl="1" indent="0" algn="l"/>
            <a:endParaRPr lang="sv-SE" sz="3200" dirty="0">
              <a:latin typeface="Avenir Next" panose="020B0503020202020204" pitchFamily="34" charset="0"/>
            </a:endParaRPr>
          </a:p>
          <a:p>
            <a:pPr lvl="1" indent="0" algn="l"/>
            <a:r>
              <a:rPr lang="sv-SE" sz="3200" dirty="0">
                <a:latin typeface="Avenir Next" panose="020B0503020202020204" pitchFamily="34" charset="0"/>
              </a:rPr>
              <a:t>SPONSOR BENEFITS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>
                <a:latin typeface="Avenir Next Regular"/>
              </a:rPr>
              <a:t>Brand </a:t>
            </a:r>
            <a:r>
              <a:rPr lang="sv-SE" sz="3200" dirty="0" err="1">
                <a:latin typeface="Avenir Next Regular"/>
              </a:rPr>
              <a:t>building</a:t>
            </a:r>
            <a:r>
              <a:rPr lang="sv-SE" sz="3200" dirty="0">
                <a:latin typeface="Avenir Next Regular"/>
              </a:rPr>
              <a:t> and exposure on-site and all over </a:t>
            </a:r>
            <a:r>
              <a:rPr lang="sv-SE" sz="3200" dirty="0" err="1">
                <a:latin typeface="Avenir Next Regular"/>
              </a:rPr>
              <a:t>coverage</a:t>
            </a:r>
            <a:r>
              <a:rPr lang="sv-SE" sz="3200" dirty="0">
                <a:latin typeface="Avenir Next Regular"/>
              </a:rPr>
              <a:t> assets to </a:t>
            </a:r>
            <a:r>
              <a:rPr lang="sv-SE" sz="3200" dirty="0" err="1">
                <a:latin typeface="Avenir Next Regular"/>
              </a:rPr>
              <a:t>current</a:t>
            </a:r>
            <a:r>
              <a:rPr lang="sv-SE" sz="3200" dirty="0">
                <a:latin typeface="Avenir Next Regular"/>
              </a:rPr>
              <a:t> and new </a:t>
            </a:r>
            <a:r>
              <a:rPr lang="sv-SE" sz="3200" dirty="0" err="1">
                <a:latin typeface="Avenir Next Regular"/>
              </a:rPr>
              <a:t>target</a:t>
            </a:r>
            <a:r>
              <a:rPr lang="sv-SE" sz="3200" dirty="0">
                <a:latin typeface="Avenir Next Regular"/>
              </a:rPr>
              <a:t> </a:t>
            </a:r>
            <a:r>
              <a:rPr lang="sv-SE" sz="3200" dirty="0" err="1">
                <a:latin typeface="Avenir Next Regular"/>
              </a:rPr>
              <a:t>groups</a:t>
            </a:r>
            <a:r>
              <a:rPr lang="sv-SE" sz="3200" dirty="0">
                <a:latin typeface="Avenir Next Regular"/>
              </a:rPr>
              <a:t>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 err="1">
                <a:latin typeface="Avenir Next Regular"/>
              </a:rPr>
              <a:t>Activation</a:t>
            </a:r>
            <a:r>
              <a:rPr lang="sv-SE" sz="3200" dirty="0">
                <a:latin typeface="Avenir Next Regular"/>
              </a:rPr>
              <a:t> for all </a:t>
            </a:r>
            <a:r>
              <a:rPr lang="sv-SE" sz="3200" dirty="0" err="1">
                <a:latin typeface="Avenir Next Regular"/>
              </a:rPr>
              <a:t>employees</a:t>
            </a:r>
            <a:r>
              <a:rPr lang="sv-SE" sz="3200" dirty="0">
                <a:latin typeface="Avenir Next Regular"/>
              </a:rPr>
              <a:t> and </a:t>
            </a:r>
            <a:r>
              <a:rPr lang="sv-SE" sz="3200" dirty="0" err="1">
                <a:latin typeface="Avenir Next Regular"/>
              </a:rPr>
              <a:t>customers</a:t>
            </a:r>
            <a:r>
              <a:rPr lang="sv-SE" sz="3200" dirty="0">
                <a:latin typeface="Avenir Next Regular"/>
              </a:rPr>
              <a:t>.</a:t>
            </a:r>
          </a:p>
          <a:p>
            <a:pPr marL="571500" lvl="1" indent="-571500" algn="l">
              <a:buFont typeface="Arial" panose="020B0604020202020204" pitchFamily="34" charset="0"/>
              <a:buChar char="•"/>
            </a:pPr>
            <a:r>
              <a:rPr lang="sv-SE" sz="3200" dirty="0">
                <a:latin typeface="Avenir Next Regular"/>
              </a:rPr>
              <a:t>VIP </a:t>
            </a:r>
            <a:r>
              <a:rPr lang="sv-SE" sz="3200" dirty="0" err="1">
                <a:latin typeface="Avenir Next Regular"/>
              </a:rPr>
              <a:t>treatment</a:t>
            </a:r>
            <a:r>
              <a:rPr lang="sv-SE" sz="3200" dirty="0">
                <a:latin typeface="Avenir Next Regular"/>
              </a:rPr>
              <a:t> for </a:t>
            </a:r>
            <a:r>
              <a:rPr lang="sv-SE" sz="3200" dirty="0" err="1">
                <a:latin typeface="Avenir Next Regular"/>
              </a:rPr>
              <a:t>selected</a:t>
            </a:r>
            <a:r>
              <a:rPr lang="sv-SE" sz="3200" dirty="0">
                <a:latin typeface="Avenir Next Regular"/>
              </a:rPr>
              <a:t> </a:t>
            </a:r>
            <a:r>
              <a:rPr lang="sv-SE" sz="3200" dirty="0" err="1">
                <a:latin typeface="Avenir Next Regular"/>
              </a:rPr>
              <a:t>employees</a:t>
            </a:r>
            <a:r>
              <a:rPr lang="sv-SE" sz="3200" dirty="0">
                <a:latin typeface="Avenir Next Regular"/>
              </a:rPr>
              <a:t> and </a:t>
            </a:r>
            <a:r>
              <a:rPr lang="sv-SE" sz="3200" dirty="0" err="1">
                <a:latin typeface="Avenir Next Regular"/>
              </a:rPr>
              <a:t>customers</a:t>
            </a:r>
            <a:r>
              <a:rPr lang="sv-SE" sz="3200" dirty="0">
                <a:latin typeface="Avenir Next Regular"/>
              </a:rPr>
              <a:t> at </a:t>
            </a:r>
            <a:r>
              <a:rPr lang="sv-SE" sz="3200" dirty="0" err="1">
                <a:latin typeface="Avenir Next Regular"/>
              </a:rPr>
              <a:t>tournaments</a:t>
            </a:r>
            <a:r>
              <a:rPr lang="sv-SE" sz="3200" dirty="0">
                <a:latin typeface="Avenir Next Regular"/>
              </a:rPr>
              <a:t>. (TBD- </a:t>
            </a:r>
            <a:r>
              <a:rPr lang="sv-SE" sz="3200" dirty="0" err="1">
                <a:latin typeface="Avenir Next Regular"/>
              </a:rPr>
              <a:t>Covid</a:t>
            </a:r>
            <a:r>
              <a:rPr lang="sv-SE" sz="3200" dirty="0">
                <a:latin typeface="Avenir Next Regular"/>
              </a:rPr>
              <a:t> situation)</a:t>
            </a:r>
          </a:p>
          <a:p>
            <a:pPr lvl="1" indent="0" algn="l"/>
            <a:endParaRPr lang="sv-SE" sz="3200" dirty="0">
              <a:latin typeface="Avenir Next" panose="020B0503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1AED721-A974-1848-80E3-525C7868E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7893" b="4503"/>
          <a:stretch/>
        </p:blipFill>
        <p:spPr>
          <a:xfrm>
            <a:off x="19178903" y="9223214"/>
            <a:ext cx="5082990" cy="4492786"/>
          </a:xfrm>
          <a:prstGeom prst="rect">
            <a:avLst/>
          </a:prstGeom>
        </p:spPr>
      </p:pic>
      <p:pic>
        <p:nvPicPr>
          <p:cNvPr id="7" name="Skärmavbild 2021-05-09 kl. 20.58.43.png" descr="Skärmavbild 2021-05-09 kl. 20.58.43.png">
            <a:extLst>
              <a:ext uri="{FF2B5EF4-FFF2-40B4-BE49-F238E27FC236}">
                <a16:creationId xmlns:a16="http://schemas.microsoft.com/office/drawing/2014/main" id="{AD862756-2538-4D1D-A90F-3AC3F9BEC19F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2667" t="784" r="10883" b="12000"/>
          <a:stretch/>
        </p:blipFill>
        <p:spPr>
          <a:xfrm>
            <a:off x="19178903" y="2811437"/>
            <a:ext cx="5082990" cy="39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1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TP, Mission &amp; VISION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2CFAB-3991-4080-92AC-B402668E9D8A}"/>
              </a:ext>
            </a:extLst>
          </p:cNvPr>
          <p:cNvSpPr txBox="1"/>
          <p:nvPr/>
        </p:nvSpPr>
        <p:spPr>
          <a:xfrm>
            <a:off x="1676400" y="2822215"/>
            <a:ext cx="20703075" cy="6504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Tennisportalen (TP)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was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founded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2013</a:t>
            </a:r>
          </a:p>
          <a:p>
            <a:pPr marL="457200" indent="-4572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Alexander Theodoridis,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Founder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&amp; </a:t>
            </a:r>
            <a:r>
              <a:rPr kumimoji="0" lang="sv-SE" sz="32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venir Next Regular"/>
                <a:sym typeface="Avenir Next Regular"/>
              </a:rPr>
              <a:t>CEO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MISSION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Independent </a:t>
            </a:r>
            <a:r>
              <a:rPr lang="en-GB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channel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for Swedish and global tennis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through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all TP assets.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u="sng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VISION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US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Complement and revolutionize current Swedish and international tennis assets.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en-US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Be a driving force in the success of Swedish and Nordic tennis now and in the future.</a:t>
            </a:r>
          </a:p>
        </p:txBody>
      </p:sp>
      <p:pic>
        <p:nvPicPr>
          <p:cNvPr id="1026" name="Picture 2" descr="Profile photo of Alex Theodoridis">
            <a:extLst>
              <a:ext uri="{FF2B5EF4-FFF2-40B4-BE49-F238E27FC236}">
                <a16:creationId xmlns:a16="http://schemas.microsoft.com/office/drawing/2014/main" id="{BCA69FB6-8A92-447F-8B89-B9BC514A4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0" r="7294" b="25743"/>
          <a:stretch/>
        </p:blipFill>
        <p:spPr bwMode="auto">
          <a:xfrm>
            <a:off x="9747136" y="2622672"/>
            <a:ext cx="2218573" cy="283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kärmavbild 2021-05-09 kl. 21.06.41.png" descr="Skärmavbild 2021-05-09 kl. 21.06.41.png">
            <a:extLst>
              <a:ext uri="{FF2B5EF4-FFF2-40B4-BE49-F238E27FC236}">
                <a16:creationId xmlns:a16="http://schemas.microsoft.com/office/drawing/2014/main" id="{3E9E6025-DF69-40B5-8DE0-415AC0E2E1C9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-1" t="14181" r="17143" b="23732"/>
          <a:stretch/>
        </p:blipFill>
        <p:spPr>
          <a:xfrm>
            <a:off x="1676401" y="9526103"/>
            <a:ext cx="9180022" cy="38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TP assets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2CFAB-3991-4080-92AC-B402668E9D8A}"/>
              </a:ext>
            </a:extLst>
          </p:cNvPr>
          <p:cNvSpPr txBox="1"/>
          <p:nvPr/>
        </p:nvSpPr>
        <p:spPr>
          <a:xfrm>
            <a:off x="1788348" y="2438952"/>
            <a:ext cx="18527346" cy="133985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WWW.TENNISPORTALEN.SE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INSTAGRAM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16 000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followers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 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FACEBOOK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2 500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followers</a:t>
            </a:r>
            <a:endParaRPr lang="sv-SE" sz="32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TWITTER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2 500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followers</a:t>
            </a:r>
            <a:endParaRPr lang="sv-SE" sz="32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YOUTUBE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1300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+mn-ea"/>
                <a:cs typeface="+mn-cs"/>
                <a:sym typeface="Avenir Next Regular"/>
              </a:rPr>
              <a:t>subscribers</a:t>
            </a:r>
            <a:endParaRPr lang="sv-SE" sz="32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SOURCE PODCAST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135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episodes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to date, ca 5 000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downloads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per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episode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TP OPEN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Completed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tournaments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- 7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since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2019 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Broadcasting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rights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- Discovery+ and Eurosport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Player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in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Europe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. Global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stream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on TP YouTube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channel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.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" panose="020B0503020202020204" pitchFamily="34" charset="0"/>
              </a:rPr>
              <a:t>Media </a:t>
            </a:r>
            <a:r>
              <a:rPr lang="sv-SE" sz="3200" dirty="0" err="1">
                <a:latin typeface="Avenir Next" panose="020B0503020202020204" pitchFamily="34" charset="0"/>
              </a:rPr>
              <a:t>coverage</a:t>
            </a:r>
            <a:r>
              <a:rPr lang="sv-SE" sz="3200" dirty="0">
                <a:latin typeface="Avenir Next" panose="020B0503020202020204" pitchFamily="34" charset="0"/>
              </a:rPr>
              <a:t>- SVT, TV4, Aftonbladet, Expressen, </a:t>
            </a:r>
            <a:r>
              <a:rPr lang="en-US" sz="3200" dirty="0" err="1">
                <a:latin typeface="Avenir Next" panose="020B0503020202020204" pitchFamily="34" charset="0"/>
              </a:rPr>
              <a:t>Bildbyrån</a:t>
            </a:r>
            <a:r>
              <a:rPr lang="en-US" sz="3200" dirty="0">
                <a:latin typeface="Avenir Next" panose="020B0503020202020204" pitchFamily="34" charset="0"/>
              </a:rPr>
              <a:t>,</a:t>
            </a:r>
            <a:r>
              <a:rPr lang="sv-SE" sz="3200" dirty="0">
                <a:latin typeface="Avenir Next" panose="020B0503020202020204" pitchFamily="34" charset="0"/>
              </a:rPr>
              <a:t> </a:t>
            </a:r>
            <a:r>
              <a:rPr lang="en-US" sz="3200" dirty="0">
                <a:latin typeface="Avenir Next" panose="020B0503020202020204" pitchFamily="34" charset="0"/>
              </a:rPr>
              <a:t>media in other Nordic countries, social media e.g. </a:t>
            </a:r>
            <a:r>
              <a:rPr lang="sv-SE" sz="3200" dirty="0" err="1">
                <a:latin typeface="Avenir Next" panose="020B0503020202020204" pitchFamily="34" charset="0"/>
              </a:rPr>
              <a:t>Functional</a:t>
            </a:r>
            <a:r>
              <a:rPr lang="sv-SE" sz="3200" dirty="0">
                <a:latin typeface="Avenir Next" panose="020B0503020202020204" pitchFamily="34" charset="0"/>
              </a:rPr>
              <a:t> Tennis (341k </a:t>
            </a:r>
            <a:r>
              <a:rPr lang="sv-SE" sz="3200" dirty="0" err="1">
                <a:latin typeface="Avenir Next" panose="020B0503020202020204" pitchFamily="34" charset="0"/>
              </a:rPr>
              <a:t>followers</a:t>
            </a:r>
            <a:r>
              <a:rPr lang="sv-SE" sz="3200" dirty="0">
                <a:latin typeface="Avenir Next" panose="020B0503020202020204" pitchFamily="34" charset="0"/>
              </a:rPr>
              <a:t>), Tennis Legend (195k </a:t>
            </a:r>
            <a:r>
              <a:rPr lang="sv-SE" sz="3200" dirty="0" err="1">
                <a:latin typeface="Avenir Next" panose="020B0503020202020204" pitchFamily="34" charset="0"/>
              </a:rPr>
              <a:t>followers</a:t>
            </a:r>
            <a:r>
              <a:rPr lang="sv-SE" sz="3200" dirty="0">
                <a:latin typeface="Avenir Next" panose="020B0503020202020204" pitchFamily="34" charset="0"/>
              </a:rPr>
              <a:t>), etc.</a:t>
            </a: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lvl="1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kumimoji="0" lang="sv-SE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D3E52E4-75B6-7044-A194-60CC6AD5A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0" y="2407762"/>
            <a:ext cx="8894572" cy="5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4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>
                <a:solidFill>
                  <a:schemeClr val="tx1"/>
                </a:solidFill>
                <a:latin typeface="Avenir Next Regular"/>
              </a:rPr>
              <a:t>FUTURE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Deltävling 1: TP/NEXER Promising Future Open, Helsingborg…">
            <a:extLst>
              <a:ext uri="{FF2B5EF4-FFF2-40B4-BE49-F238E27FC236}">
                <a16:creationId xmlns:a16="http://schemas.microsoft.com/office/drawing/2014/main" id="{3104B0AD-91C0-4B50-AA4C-C1B30BF88628}"/>
              </a:ext>
            </a:extLst>
          </p:cNvPr>
          <p:cNvSpPr txBox="1">
            <a:spLocks/>
          </p:cNvSpPr>
          <p:nvPr/>
        </p:nvSpPr>
        <p:spPr>
          <a:xfrm>
            <a:off x="1676400" y="2874426"/>
            <a:ext cx="9221952" cy="8256012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TP/RQT Masters 2022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Venue</a:t>
            </a: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RQT, Stora Wäsby, Stockholm, Sweden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Date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To be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announced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Surface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Hard,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indoor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Prize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money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50K SEK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TP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Open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Venue</a:t>
            </a: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Båstad, Sweden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Date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To be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announced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Surface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Clay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Outdoors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Prize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money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20k SEK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TP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Open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Venue</a:t>
            </a: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Skåne/Stockholm, Sweden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Date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To be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announced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Surface 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Hard,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indoor</a:t>
            </a: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Prize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money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: 20K</a:t>
            </a: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36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706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80"/>
            </a:pPr>
            <a:endParaRPr lang="sv-SE" sz="3200" dirty="0">
              <a:solidFill>
                <a:schemeClr val="tx1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80">
                <a:latin typeface="Helvetica"/>
                <a:ea typeface="Helvetica"/>
                <a:cs typeface="Helvetica"/>
                <a:sym typeface="Helvetica"/>
              </a:defRPr>
            </a:pPr>
            <a:endParaRPr lang="sv-SE" sz="3200" dirty="0">
              <a:solidFill>
                <a:schemeClr val="tx1"/>
              </a:solidFill>
              <a:latin typeface="Times Roman"/>
              <a:ea typeface="Times Roman"/>
              <a:cs typeface="Times Roman"/>
              <a:sym typeface="Times Roman"/>
            </a:endParaRPr>
          </a:p>
          <a:p>
            <a:pPr marL="0" indent="0" defTabSz="182880" hangingPunct="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480">
                <a:latin typeface="Helvetica"/>
                <a:ea typeface="Helvetica"/>
                <a:cs typeface="Helvetica"/>
                <a:sym typeface="Helvetica"/>
              </a:defRPr>
            </a:pPr>
            <a:endParaRPr lang="sv-SE" sz="3200" dirty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4" name="120955143_138969484605061_8597715159609234625_n.jpg" descr="120955143_138969484605061_8597715159609234625_n.jpg">
            <a:extLst>
              <a:ext uri="{FF2B5EF4-FFF2-40B4-BE49-F238E27FC236}">
                <a16:creationId xmlns:a16="http://schemas.microsoft.com/office/drawing/2014/main" id="{FDE8BAA2-13FB-468A-A8B2-294E586D9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4" t="43262" r="12125"/>
          <a:stretch/>
        </p:blipFill>
        <p:spPr>
          <a:xfrm>
            <a:off x="12192000" y="7733484"/>
            <a:ext cx="6687608" cy="37093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730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5351" y="-280988"/>
            <a:ext cx="2195355" cy="219535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Clara Tauson, #94 WTA">
            <a:extLst>
              <a:ext uri="{FF2B5EF4-FFF2-40B4-BE49-F238E27FC236}">
                <a16:creationId xmlns:a16="http://schemas.microsoft.com/office/drawing/2014/main" id="{5A12009E-C44C-4F12-9764-C6F93DAA4FA2}"/>
              </a:ext>
            </a:extLst>
          </p:cNvPr>
          <p:cNvSpPr txBox="1"/>
          <p:nvPr/>
        </p:nvSpPr>
        <p:spPr>
          <a:xfrm>
            <a:off x="6282889" y="11974824"/>
            <a:ext cx="440322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4000" b="1" spc="-79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algn="l">
              <a:lnSpc>
                <a:spcPct val="100000"/>
              </a:lnSpc>
            </a:pPr>
            <a:endParaRPr lang="sv-SE" sz="3200" b="0" dirty="0">
              <a:ea typeface="+mn-ea"/>
              <a:cs typeface="+mn-cs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075EF-40AC-47DE-8C6A-2BA5DBF4CAC1}"/>
              </a:ext>
            </a:extLst>
          </p:cNvPr>
          <p:cNvSpPr txBox="1"/>
          <p:nvPr/>
        </p:nvSpPr>
        <p:spPr>
          <a:xfrm>
            <a:off x="16595591" y="10812471"/>
            <a:ext cx="535797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600" dirty="0">
              <a:solidFill>
                <a:schemeClr val="tx1"/>
              </a:solidFill>
              <a:latin typeface="Avenir Next Regular"/>
              <a:ea typeface="+mn-ea"/>
              <a:cs typeface="+mn-cs"/>
              <a:sym typeface="Avenir Next Regular"/>
            </a:endParaRPr>
          </a:p>
          <a:p>
            <a:pPr lvl="1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kumimoji="0" lang="sv-SE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7B19B8-6F2B-714F-A57E-1279B14A75D3}"/>
              </a:ext>
            </a:extLst>
          </p:cNvPr>
          <p:cNvSpPr/>
          <p:nvPr/>
        </p:nvSpPr>
        <p:spPr>
          <a:xfrm>
            <a:off x="1903583" y="11974824"/>
            <a:ext cx="4233404" cy="59503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algn="l"/>
            <a:endParaRPr lang="sv-SE" sz="3200" spc="-79" dirty="0">
              <a:latin typeface="Avenir Next Regular"/>
              <a:sym typeface="Avenir Next Regular"/>
            </a:endParaRPr>
          </a:p>
        </p:txBody>
      </p:sp>
      <p:pic>
        <p:nvPicPr>
          <p:cNvPr id="28" name="Platshållare för innehåll 15">
            <a:extLst>
              <a:ext uri="{FF2B5EF4-FFF2-40B4-BE49-F238E27FC236}">
                <a16:creationId xmlns:a16="http://schemas.microsoft.com/office/drawing/2014/main" id="{7BC30D85-D38B-4AE8-A88E-317FD4B83E18}"/>
              </a:ext>
            </a:extLst>
          </p:cNvPr>
          <p:cNvPicPr preferRelativeResize="0">
            <a:picLocks noGrp="1"/>
          </p:cNvPicPr>
          <p:nvPr>
            <p:ph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4" y="2661562"/>
            <a:ext cx="3600000" cy="2160000"/>
          </a:xfrm>
        </p:spPr>
      </p:pic>
      <p:pic>
        <p:nvPicPr>
          <p:cNvPr id="31" name="Bildobjekt 17">
            <a:extLst>
              <a:ext uri="{FF2B5EF4-FFF2-40B4-BE49-F238E27FC236}">
                <a16:creationId xmlns:a16="http://schemas.microsoft.com/office/drawing/2014/main" id="{C3B36334-D18B-4794-90D1-0992290A5325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51" y="2661562"/>
            <a:ext cx="3600000" cy="2160000"/>
          </a:xfrm>
          <a:prstGeom prst="rect">
            <a:avLst/>
          </a:prstGeom>
        </p:spPr>
      </p:pic>
      <p:sp>
        <p:nvSpPr>
          <p:cNvPr id="33" name="Rektangel 18">
            <a:extLst>
              <a:ext uri="{FF2B5EF4-FFF2-40B4-BE49-F238E27FC236}">
                <a16:creationId xmlns:a16="http://schemas.microsoft.com/office/drawing/2014/main" id="{E431C72F-7C83-4582-879B-841C2D8F92ED}"/>
              </a:ext>
            </a:extLst>
          </p:cNvPr>
          <p:cNvSpPr/>
          <p:nvPr/>
        </p:nvSpPr>
        <p:spPr>
          <a:xfrm>
            <a:off x="9416151" y="4821562"/>
            <a:ext cx="13915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</a:rPr>
              <a:t>Clara </a:t>
            </a:r>
            <a:r>
              <a:rPr lang="sv-SE" sz="3200" spc="-79" dirty="0" err="1">
                <a:latin typeface="Avenir Next Regular"/>
              </a:rPr>
              <a:t>Tauson</a:t>
            </a:r>
            <a:r>
              <a:rPr lang="sv-SE" sz="3200" spc="-79" dirty="0">
                <a:latin typeface="Avenir Next Regular"/>
              </a:rPr>
              <a:t> #44 WTA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TP Winner (1)</a:t>
            </a:r>
          </a:p>
        </p:txBody>
      </p:sp>
      <p:sp>
        <p:nvSpPr>
          <p:cNvPr id="34" name="Rektangel 19">
            <a:extLst>
              <a:ext uri="{FF2B5EF4-FFF2-40B4-BE49-F238E27FC236}">
                <a16:creationId xmlns:a16="http://schemas.microsoft.com/office/drawing/2014/main" id="{3FC5F639-2AAC-4C97-A2BF-8807464DEBA9}"/>
              </a:ext>
            </a:extLst>
          </p:cNvPr>
          <p:cNvSpPr/>
          <p:nvPr/>
        </p:nvSpPr>
        <p:spPr>
          <a:xfrm>
            <a:off x="3657604" y="4821562"/>
            <a:ext cx="15280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Holger Rune #108 ATP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TP Winner (1)</a:t>
            </a:r>
          </a:p>
        </p:txBody>
      </p:sp>
      <p:pic>
        <p:nvPicPr>
          <p:cNvPr id="35" name="Bildobjekt 23">
            <a:extLst>
              <a:ext uri="{FF2B5EF4-FFF2-40B4-BE49-F238E27FC236}">
                <a16:creationId xmlns:a16="http://schemas.microsoft.com/office/drawing/2014/main" id="{9CEFCFCC-2229-47A7-B09A-6C8B9017A988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05" y="9913239"/>
            <a:ext cx="3600000" cy="2160000"/>
          </a:xfrm>
          <a:prstGeom prst="rect">
            <a:avLst/>
          </a:prstGeom>
        </p:spPr>
      </p:pic>
      <p:sp>
        <p:nvSpPr>
          <p:cNvPr id="36" name="Rektangel 24">
            <a:extLst>
              <a:ext uri="{FF2B5EF4-FFF2-40B4-BE49-F238E27FC236}">
                <a16:creationId xmlns:a16="http://schemas.microsoft.com/office/drawing/2014/main" id="{8A385AF3-777D-4990-A0DC-72C6844FB6CC}"/>
              </a:ext>
            </a:extLst>
          </p:cNvPr>
          <p:cNvSpPr/>
          <p:nvPr/>
        </p:nvSpPr>
        <p:spPr>
          <a:xfrm>
            <a:off x="3628605" y="12327562"/>
            <a:ext cx="174555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Leo Borg, 18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#21 Jr ITF</a:t>
            </a:r>
          </a:p>
        </p:txBody>
      </p:sp>
      <p:pic>
        <p:nvPicPr>
          <p:cNvPr id="37" name="Bildobjekt 26">
            <a:extLst>
              <a:ext uri="{FF2B5EF4-FFF2-40B4-BE49-F238E27FC236}">
                <a16:creationId xmlns:a16="http://schemas.microsoft.com/office/drawing/2014/main" id="{F144C8AC-3998-4D73-BFCB-AE7A2A4D7DB1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53" y="9863059"/>
            <a:ext cx="3600000" cy="2160000"/>
          </a:xfrm>
          <a:prstGeom prst="rect">
            <a:avLst/>
          </a:prstGeom>
        </p:spPr>
      </p:pic>
      <p:sp>
        <p:nvSpPr>
          <p:cNvPr id="38" name="Rektangel 28">
            <a:extLst>
              <a:ext uri="{FF2B5EF4-FFF2-40B4-BE49-F238E27FC236}">
                <a16:creationId xmlns:a16="http://schemas.microsoft.com/office/drawing/2014/main" id="{26A1B8F4-1412-4C89-A3BA-6DEBD59DBD83}"/>
              </a:ext>
            </a:extLst>
          </p:cNvPr>
          <p:cNvSpPr/>
          <p:nvPr/>
        </p:nvSpPr>
        <p:spPr>
          <a:xfrm>
            <a:off x="9416151" y="12327562"/>
            <a:ext cx="147203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</a:rPr>
              <a:t>Cornelia Lister, 26</a:t>
            </a:r>
          </a:p>
          <a:p>
            <a:pPr algn="l"/>
            <a:r>
              <a:rPr lang="sv-SE" sz="3200" spc="-79" dirty="0">
                <a:latin typeface="Avenir Next Regular"/>
              </a:rPr>
              <a:t>#89 WTA (</a:t>
            </a:r>
            <a:r>
              <a:rPr lang="sv-SE" sz="3200" spc="-79" dirty="0" err="1">
                <a:latin typeface="Avenir Next Regular"/>
              </a:rPr>
              <a:t>Doubles</a:t>
            </a:r>
            <a:r>
              <a:rPr lang="sv-SE" sz="3200" spc="-79" dirty="0">
                <a:latin typeface="Avenir Next Regular"/>
              </a:rPr>
              <a:t>)</a:t>
            </a:r>
          </a:p>
        </p:txBody>
      </p:sp>
      <p:pic>
        <p:nvPicPr>
          <p:cNvPr id="41" name="Bildobjekt 28">
            <a:extLst>
              <a:ext uri="{FF2B5EF4-FFF2-40B4-BE49-F238E27FC236}">
                <a16:creationId xmlns:a16="http://schemas.microsoft.com/office/drawing/2014/main" id="{EA3D5750-70F6-4D55-9363-90428AFEA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4" y="2698940"/>
            <a:ext cx="813900" cy="533224"/>
          </a:xfrm>
          <a:prstGeom prst="rect">
            <a:avLst/>
          </a:prstGeom>
        </p:spPr>
      </p:pic>
      <p:pic>
        <p:nvPicPr>
          <p:cNvPr id="42" name="Bildobjekt 28">
            <a:extLst>
              <a:ext uri="{FF2B5EF4-FFF2-40B4-BE49-F238E27FC236}">
                <a16:creationId xmlns:a16="http://schemas.microsoft.com/office/drawing/2014/main" id="{CBFD3EE9-83D2-4F90-BF12-D6F46A28B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153" y="2741149"/>
            <a:ext cx="813900" cy="533224"/>
          </a:xfrm>
          <a:prstGeom prst="rect">
            <a:avLst/>
          </a:prstGeom>
        </p:spPr>
      </p:pic>
      <p:pic>
        <p:nvPicPr>
          <p:cNvPr id="43" name="Bildobjekt 24">
            <a:extLst>
              <a:ext uri="{FF2B5EF4-FFF2-40B4-BE49-F238E27FC236}">
                <a16:creationId xmlns:a16="http://schemas.microsoft.com/office/drawing/2014/main" id="{F3FB4DCD-B089-4E1C-808D-411FCFA7D8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84" y="10007702"/>
            <a:ext cx="781460" cy="488412"/>
          </a:xfrm>
          <a:prstGeom prst="rect">
            <a:avLst/>
          </a:prstGeom>
        </p:spPr>
      </p:pic>
      <p:pic>
        <p:nvPicPr>
          <p:cNvPr id="44" name="Bildobjekt 24">
            <a:extLst>
              <a:ext uri="{FF2B5EF4-FFF2-40B4-BE49-F238E27FC236}">
                <a16:creationId xmlns:a16="http://schemas.microsoft.com/office/drawing/2014/main" id="{48F1D7A9-4275-4BC0-94A1-460715D896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28" y="9680770"/>
            <a:ext cx="781460" cy="48841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C673BE1-1FC5-4B9F-9936-4C62E7D84D86}"/>
              </a:ext>
            </a:extLst>
          </p:cNvPr>
          <p:cNvCxnSpPr>
            <a:cxnSpLocks/>
          </p:cNvCxnSpPr>
          <p:nvPr/>
        </p:nvCxnSpPr>
        <p:spPr>
          <a:xfrm>
            <a:off x="2053240" y="1914367"/>
            <a:ext cx="0" cy="11266453"/>
          </a:xfrm>
          <a:prstGeom prst="line">
            <a:avLst/>
          </a:prstGeom>
          <a:noFill/>
          <a:ln w="762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1C679EBF-36EB-4331-B82C-CAF6ED34C4F3}"/>
              </a:ext>
            </a:extLst>
          </p:cNvPr>
          <p:cNvSpPr txBox="1">
            <a:spLocks/>
          </p:cNvSpPr>
          <p:nvPr/>
        </p:nvSpPr>
        <p:spPr>
          <a:xfrm>
            <a:off x="3657604" y="1310939"/>
            <a:ext cx="32595058" cy="1812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09600" marR="0" indent="-609600" algn="l" defTabSz="2438338" rtl="0" latinLnBrk="0">
              <a:lnSpc>
                <a:spcPct val="8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8800" b="0" i="0" u="none" strike="noStrike" cap="all" spc="-300" baseline="0">
                <a:solidFill>
                  <a:srgbClr val="221F20"/>
                </a:solidFill>
                <a:uFillTx/>
                <a:latin typeface="Bw Gradual" pitchFamily="2" charset="77"/>
                <a:ea typeface="+mn-ea"/>
                <a:cs typeface="Arial" panose="020B0604020202020204" pitchFamily="34" charset="0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US" sz="7200" dirty="0">
                <a:solidFill>
                  <a:schemeClr val="tx1"/>
                </a:solidFill>
                <a:latin typeface="Avenir Next Regular"/>
              </a:rPr>
              <a:t>PREVIOUS PLAYERS</a:t>
            </a:r>
          </a:p>
        </p:txBody>
      </p:sp>
      <p:sp>
        <p:nvSpPr>
          <p:cNvPr id="47" name="Rektangel 18">
            <a:extLst>
              <a:ext uri="{FF2B5EF4-FFF2-40B4-BE49-F238E27FC236}">
                <a16:creationId xmlns:a16="http://schemas.microsoft.com/office/drawing/2014/main" id="{751035C8-901B-4B83-A499-7C4BE6FD48BE}"/>
              </a:ext>
            </a:extLst>
          </p:cNvPr>
          <p:cNvSpPr/>
          <p:nvPr/>
        </p:nvSpPr>
        <p:spPr>
          <a:xfrm>
            <a:off x="9221775" y="8349229"/>
            <a:ext cx="145654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</a:rPr>
              <a:t>Simon </a:t>
            </a:r>
            <a:r>
              <a:rPr lang="sv-SE" sz="3200" spc="-79" dirty="0" err="1">
                <a:latin typeface="Avenir Next Regular"/>
              </a:rPr>
              <a:t>Yitbarek</a:t>
            </a:r>
            <a:r>
              <a:rPr lang="sv-SE" sz="3200" spc="-79" dirty="0">
                <a:latin typeface="Avenir Next Regular"/>
              </a:rPr>
              <a:t>, 20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#786 ATP, TP Winner (2)</a:t>
            </a:r>
          </a:p>
        </p:txBody>
      </p:sp>
      <p:sp>
        <p:nvSpPr>
          <p:cNvPr id="48" name="Rektangel 19">
            <a:extLst>
              <a:ext uri="{FF2B5EF4-FFF2-40B4-BE49-F238E27FC236}">
                <a16:creationId xmlns:a16="http://schemas.microsoft.com/office/drawing/2014/main" id="{99DFC31B-86F2-4186-A3EF-C490BF815D5D}"/>
              </a:ext>
            </a:extLst>
          </p:cNvPr>
          <p:cNvSpPr/>
          <p:nvPr/>
        </p:nvSpPr>
        <p:spPr>
          <a:xfrm>
            <a:off x="3628605" y="8288893"/>
            <a:ext cx="16578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Jonathan </a:t>
            </a:r>
            <a:r>
              <a:rPr lang="sv-SE" sz="3200" spc="-79" dirty="0" err="1">
                <a:latin typeface="Avenir Next Regular"/>
                <a:sym typeface="Avenir Next Regular"/>
              </a:rPr>
              <a:t>Mridha</a:t>
            </a:r>
            <a:r>
              <a:rPr lang="sv-SE" sz="3200" spc="-79" dirty="0">
                <a:latin typeface="Avenir Next Regular"/>
                <a:sym typeface="Avenir Next Regular"/>
              </a:rPr>
              <a:t>, 26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#524 ATP, TP Winner (2),</a:t>
            </a:r>
          </a:p>
          <a:p>
            <a:pPr algn="l"/>
            <a:r>
              <a:rPr lang="sv-SE" sz="3200" spc="-79" dirty="0">
                <a:latin typeface="Avenir Next Regular"/>
                <a:sym typeface="Avenir Next Regular"/>
              </a:rPr>
              <a:t>Davis Cup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A8CD82E-4938-E84D-9843-225A5408CB3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05" y="6172185"/>
            <a:ext cx="3600000" cy="2160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D2A62877-61AF-DE46-982C-31A7F4D6E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05" y="6218239"/>
            <a:ext cx="783360" cy="489600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B4E4F2CD-A960-704A-884F-E89A5A42F3D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74" y="6172185"/>
            <a:ext cx="3600000" cy="21600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CC33C9FD-871D-2F44-92E4-698B20A342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74" y="6221015"/>
            <a:ext cx="783360" cy="4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17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C09B4F-9BF3-FF4F-B3CC-6F34A2857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>
                <a:solidFill>
                  <a:schemeClr val="tx1"/>
                </a:solidFill>
                <a:latin typeface="Avenir Next Regular"/>
              </a:rPr>
              <a:t>INCLUSIONS</a:t>
            </a:r>
            <a:endParaRPr lang="en-SE" sz="7200" dirty="0">
              <a:solidFill>
                <a:schemeClr val="tx1"/>
              </a:solidFill>
              <a:latin typeface="Avenir Next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92A8A3-F167-3744-ADA4-B47BF643A0A6}"/>
              </a:ext>
            </a:extLst>
          </p:cNvPr>
          <p:cNvSpPr/>
          <p:nvPr/>
        </p:nvSpPr>
        <p:spPr>
          <a:xfrm>
            <a:off x="21077695" y="12181668"/>
            <a:ext cx="3306306" cy="153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sz="4800" dirty="0">
              <a:latin typeface="Arial" panose="020B0604020202020204" pitchFamily="34" charset="0"/>
            </a:endParaRPr>
          </a:p>
        </p:txBody>
      </p:sp>
      <p:pic>
        <p:nvPicPr>
          <p:cNvPr id="17" name="158267693252048494-2-11.png" descr="158267693252048494-2-11.png">
            <a:extLst>
              <a:ext uri="{FF2B5EF4-FFF2-40B4-BE49-F238E27FC236}">
                <a16:creationId xmlns:a16="http://schemas.microsoft.com/office/drawing/2014/main" id="{B4710FDD-DEC0-4653-8530-EAA68B660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2CFAB-3991-4080-92AC-B402668E9D8A}"/>
              </a:ext>
            </a:extLst>
          </p:cNvPr>
          <p:cNvSpPr txBox="1"/>
          <p:nvPr/>
        </p:nvSpPr>
        <p:spPr>
          <a:xfrm>
            <a:off x="1676400" y="2744056"/>
            <a:ext cx="13585766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TP/GARDELL OPEN</a:t>
            </a:r>
          </a:p>
          <a:p>
            <a:pPr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Previous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TP partners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include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successful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Swedish businessman, venture capitalist and tennis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enthusiast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Christer Gardell,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Cevian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Capital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 (AUM 16.5b USD)</a:t>
            </a: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INCLUSIONS</a:t>
            </a:r>
          </a:p>
        </p:txBody>
      </p:sp>
      <p:pic>
        <p:nvPicPr>
          <p:cNvPr id="2050" name="Picture 2" descr="Christer Gardell: “Frank Vang-Jensen är ett utmärkt val” | Realtid.se -  Kapitalmarknad, finansiering, strategiarbete &amp; fondförvaltning">
            <a:extLst>
              <a:ext uri="{FF2B5EF4-FFF2-40B4-BE49-F238E27FC236}">
                <a16:creationId xmlns:a16="http://schemas.microsoft.com/office/drawing/2014/main" id="{5A9D52E1-90F2-4133-8B8E-5A55437D7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0" r="20037"/>
          <a:stretch/>
        </p:blipFill>
        <p:spPr bwMode="auto">
          <a:xfrm>
            <a:off x="15827432" y="2744056"/>
            <a:ext cx="2327563" cy="21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30EFC6-59DF-471E-A61A-7AE49A409689}"/>
              </a:ext>
            </a:extLst>
          </p:cNvPr>
          <p:cNvSpPr/>
          <p:nvPr/>
        </p:nvSpPr>
        <p:spPr>
          <a:xfrm>
            <a:off x="1676400" y="7278631"/>
            <a:ext cx="15880080" cy="82189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On-Court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Title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sponsor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Centercourt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name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Roll-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ups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Ballboy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t-shirts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Towels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Off-Court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DJ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VIP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TP assets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Podcast ”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sponsored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by” (5)</a:t>
            </a: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Broadcast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Stream-link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Exposure on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Eurospory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/Discovery+ Digital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platforms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in all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of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Europe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Cam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Speaker-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Opening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&amp;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closing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Match &amp;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player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intros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Mid-match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interviews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Commentary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”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sponsored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by” (&gt;10x per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day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)</a:t>
            </a: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CEO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interview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lvl="2" indent="0" algn="l" defTabSz="825500" hangingPunct="1"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Other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activations</a:t>
            </a:r>
            <a:endParaRPr lang="sv-SE" sz="3200" dirty="0">
              <a:solidFill>
                <a:schemeClr val="tx1"/>
              </a:solidFill>
              <a:latin typeface="Avenir Next Regular"/>
              <a:sym typeface="Avenir Next Regular"/>
            </a:endParaRPr>
          </a:p>
          <a:p>
            <a:pPr marL="571500" lvl="2" indent="-571500" algn="l" defTabSz="825500" hangingPunct="1">
              <a:buFont typeface="Arial" panose="020B0604020202020204" pitchFamily="34" charset="0"/>
              <a:buChar char="•"/>
              <a:defRPr sz="320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Pro-</a:t>
            </a:r>
            <a:r>
              <a:rPr lang="sv-SE" sz="3200" dirty="0" err="1">
                <a:solidFill>
                  <a:schemeClr val="tx1"/>
                </a:solidFill>
                <a:latin typeface="Avenir Next Regular"/>
                <a:sym typeface="Avenir Next Regular"/>
              </a:rPr>
              <a:t>Am</a:t>
            </a:r>
            <a:r>
              <a:rPr lang="sv-SE" sz="3200" dirty="0">
                <a:solidFill>
                  <a:schemeClr val="tx1"/>
                </a:solidFill>
                <a:latin typeface="Avenir Next Regular"/>
                <a:sym typeface="Avenir Next Regular"/>
              </a:rPr>
              <a:t> </a:t>
            </a:r>
          </a:p>
        </p:txBody>
      </p:sp>
      <p:pic>
        <p:nvPicPr>
          <p:cNvPr id="9" name="Bildobjekt 7">
            <a:extLst>
              <a:ext uri="{FF2B5EF4-FFF2-40B4-BE49-F238E27FC236}">
                <a16:creationId xmlns:a16="http://schemas.microsoft.com/office/drawing/2014/main" id="{CB555A2B-FCF1-4F03-A06F-8F7797B40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7842" r="42789"/>
          <a:stretch/>
        </p:blipFill>
        <p:spPr>
          <a:xfrm>
            <a:off x="18740035" y="7278631"/>
            <a:ext cx="4236297" cy="56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3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P Open i medi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TP </a:t>
            </a:r>
            <a:r>
              <a:rPr lang="sv-SE" dirty="0"/>
              <a:t>IN MEDIA</a:t>
            </a:r>
            <a:r>
              <a:rPr dirty="0"/>
              <a:t> </a:t>
            </a:r>
          </a:p>
        </p:txBody>
      </p:sp>
      <p:sp>
        <p:nvSpPr>
          <p:cNvPr id="208" name="Länkar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sv-SE" dirty="0"/>
              <a:t>Links:</a:t>
            </a:r>
            <a:endParaRPr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 dirty="0">
                <a:hlinkClick r:id="rId2"/>
              </a:rPr>
              <a:t>https://www.svt.se/sport/tennis/broderna-ymer-namngav-yngre-brodern-efter-rafael-nadal</a:t>
            </a: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 dirty="0">
                <a:hlinkClick r:id="rId3"/>
              </a:rPr>
              <a:t>https://tv.aftonbladet.se/video/327592/svenska-christian-samuelssons-otroliga-slag</a:t>
            </a: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 dirty="0">
                <a:hlinkClick r:id="rId4"/>
              </a:rPr>
              <a:t>https://bildbyran.no/?q=Z0paMDA1ODtyMQ#photoview</a:t>
            </a: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 dirty="0">
                <a:hlinkClick r:id="rId5"/>
              </a:rPr>
              <a:t>https://sport.tv2.dk/tennis/2020-08-02-clara-tauson-er-tilfreds-efter-finalesejr-i-lidt-underligt-setup</a:t>
            </a: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sng" dirty="0">
                <a:hlinkClick r:id="rId6"/>
              </a:rPr>
              <a:t>https://www.expressen.se/sport/tennis/17-aringen-kritiseras-tranar-for-mycket/</a:t>
            </a: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u="sng" dirty="0">
              <a:hlinkClick r:id="rId6"/>
            </a:endParaRPr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1760" b="1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 u="sng">
                <a:uFill>
                  <a:solidFill>
                    <a:srgbClr val="0000EE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none" dirty="0"/>
              <a:t>Promo video: </a:t>
            </a:r>
            <a:r>
              <a:rPr dirty="0">
                <a:hlinkClick r:id="rId7"/>
              </a:rPr>
              <a:t>https://www.youtube.com/watch?v=LxeZQqUj5vE</a:t>
            </a:r>
            <a:endParaRPr u="none"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 u="sng">
                <a:uFill>
                  <a:solidFill>
                    <a:srgbClr val="0000EE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none" dirty="0"/>
              <a:t>Promo video 2: </a:t>
            </a:r>
            <a:r>
              <a:rPr dirty="0">
                <a:hlinkClick r:id="rId8"/>
              </a:rPr>
              <a:t>https://www.youtube.com/watch?v=TuVHOkC8rSw</a:t>
            </a:r>
            <a:endParaRPr u="none"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2904" u="sng">
                <a:uFill>
                  <a:solidFill>
                    <a:srgbClr val="0000EE"/>
                  </a:solidFill>
                </a:u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u="none" dirty="0"/>
              <a:t>Livestream: </a:t>
            </a:r>
            <a:r>
              <a:rPr dirty="0">
                <a:hlinkClick r:id="rId9"/>
              </a:rPr>
              <a:t>https://www.youtube.com/watch?v=AdfMmRfGWl4</a:t>
            </a:r>
            <a:endParaRPr u="none"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176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u="none"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1760">
                <a:solidFill>
                  <a:srgbClr val="000000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u="none" dirty="0"/>
          </a:p>
          <a:p>
            <a:pPr marL="0" indent="0" defTabSz="402336">
              <a:lnSpc>
                <a:spcPct val="100000"/>
              </a:lnSpc>
              <a:spcBef>
                <a:spcPts val="0"/>
              </a:spcBef>
              <a:buSzTx/>
              <a:buNone/>
              <a:defRPr sz="176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u="none" dirty="0"/>
          </a:p>
        </p:txBody>
      </p:sp>
      <p:pic>
        <p:nvPicPr>
          <p:cNvPr id="5" name="158267693252048494-2-11.png" descr="158267693252048494-2-11.png">
            <a:extLst>
              <a:ext uri="{FF2B5EF4-FFF2-40B4-BE49-F238E27FC236}">
                <a16:creationId xmlns:a16="http://schemas.microsoft.com/office/drawing/2014/main" id="{13AA59A9-D322-6D49-B530-05A6D6DD3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1957" y="-280988"/>
            <a:ext cx="2688750" cy="2688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710</Words>
  <Application>Microsoft Macintosh PowerPoint</Application>
  <PresentationFormat>Anpassad</PresentationFormat>
  <Paragraphs>158</Paragraphs>
  <Slides>10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9" baseType="lpstr">
      <vt:lpstr>Arial</vt:lpstr>
      <vt:lpstr>Avenir Next</vt:lpstr>
      <vt:lpstr>Avenir Next Regular</vt:lpstr>
      <vt:lpstr>Bw Gradual</vt:lpstr>
      <vt:lpstr>FK Grotesk</vt:lpstr>
      <vt:lpstr>Helvetica Neue</vt:lpstr>
      <vt:lpstr>Helvetica Neue Medium</vt:lpstr>
      <vt:lpstr>Times Roman</vt:lpstr>
      <vt:lpstr>20_BasicBlack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TP IN MEDIA 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TP/NEXER Promising Future Tour 2021</dc:title>
  <dc:creator>Robert Lindhe</dc:creator>
  <cp:lastModifiedBy>alex ....</cp:lastModifiedBy>
  <cp:revision>67</cp:revision>
  <dcterms:modified xsi:type="dcterms:W3CDTF">2022-01-06T02:13:17Z</dcterms:modified>
</cp:coreProperties>
</file>