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6" d="100"/>
          <a:sy n="66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83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18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4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550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68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74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522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42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43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29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4BF1-405D-4253-9B47-C43FADC19F2A}" type="datetimeFigureOut">
              <a:rPr lang="da-DK" smtClean="0"/>
              <a:t>17-11-2019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8746-48EE-489C-B22B-225A8589C5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71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.nu/teknikfag-el/arduin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download_handler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5351"/>
          </a:xfrm>
        </p:spPr>
        <p:txBody>
          <a:bodyPr/>
          <a:lstStyle/>
          <a:p>
            <a:r>
              <a:rPr lang="da-DK" dirty="0" smtClean="0"/>
              <a:t>Elektronik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989943"/>
            <a:ext cx="9144000" cy="2267857"/>
          </a:xfrm>
        </p:spPr>
        <p:txBody>
          <a:bodyPr>
            <a:normAutofit/>
          </a:bodyPr>
          <a:lstStyle/>
          <a:p>
            <a:r>
              <a:rPr lang="da-DK" dirty="0" smtClean="0"/>
              <a:t>4 timers introduktion til Arduino</a:t>
            </a:r>
          </a:p>
          <a:p>
            <a:r>
              <a:rPr lang="da-DK" dirty="0" smtClean="0"/>
              <a:t>Formål:</a:t>
            </a:r>
          </a:p>
          <a:p>
            <a:r>
              <a:rPr lang="da-DK" sz="3500" dirty="0" smtClean="0"/>
              <a:t>Kendskab til EL-værkstedet </a:t>
            </a:r>
          </a:p>
          <a:p>
            <a:r>
              <a:rPr lang="da-DK" sz="3500" dirty="0" smtClean="0"/>
              <a:t>Kendskab til hvordan vi arbejder</a:t>
            </a:r>
            <a:endParaRPr lang="da-DK" sz="3500" dirty="0"/>
          </a:p>
        </p:txBody>
      </p:sp>
    </p:spTree>
    <p:extLst>
      <p:ext uri="{BB962C8B-B14F-4D97-AF65-F5344CB8AC3E}">
        <p14:creationId xmlns:p14="http://schemas.microsoft.com/office/powerpoint/2010/main" val="12315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Konstanter,  </a:t>
            </a:r>
            <a:r>
              <a:rPr lang="da-DK" dirty="0"/>
              <a:t>I</a:t>
            </a:r>
            <a:r>
              <a:rPr lang="da-DK" dirty="0" smtClean="0"/>
              <a:t>nd og Udgange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843313" y="2828836"/>
            <a:ext cx="8142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 smtClean="0"/>
              <a:t>// Konstanter bruger vi f.eks</a:t>
            </a:r>
            <a:r>
              <a:rPr lang="da-DK" sz="4000" dirty="0"/>
              <a:t>.</a:t>
            </a:r>
            <a:r>
              <a:rPr lang="da-DK" sz="4000" dirty="0" smtClean="0"/>
              <a:t> til pinde</a:t>
            </a:r>
          </a:p>
          <a:p>
            <a:r>
              <a:rPr lang="da-DK" sz="4000" dirty="0" err="1" smtClean="0">
                <a:solidFill>
                  <a:schemeClr val="accent6">
                    <a:lumMod val="75000"/>
                  </a:schemeClr>
                </a:solidFill>
              </a:rPr>
              <a:t>const</a:t>
            </a:r>
            <a:r>
              <a:rPr lang="da-DK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40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da-DK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4000" dirty="0" err="1" smtClean="0"/>
              <a:t>buttonPin</a:t>
            </a:r>
            <a:r>
              <a:rPr lang="da-DK" sz="4000" dirty="0" smtClean="0"/>
              <a:t> = 2;     // knap</a:t>
            </a:r>
          </a:p>
          <a:p>
            <a:r>
              <a:rPr lang="da-DK" sz="4000" dirty="0" err="1" smtClean="0">
                <a:solidFill>
                  <a:schemeClr val="accent6">
                    <a:lumMod val="75000"/>
                  </a:schemeClr>
                </a:solidFill>
              </a:rPr>
              <a:t>const</a:t>
            </a:r>
            <a:r>
              <a:rPr lang="da-DK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40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da-DK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4000" dirty="0" err="1" smtClean="0"/>
              <a:t>ledPin</a:t>
            </a:r>
            <a:r>
              <a:rPr lang="da-DK" sz="4000" dirty="0" smtClean="0"/>
              <a:t> =  13;        // Lys diode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4108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Variable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2423887" y="2496457"/>
            <a:ext cx="7590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// </a:t>
            </a:r>
            <a:r>
              <a:rPr lang="en-US" sz="4000" dirty="0" err="1" smtClean="0"/>
              <a:t>Bruger</a:t>
            </a:r>
            <a:r>
              <a:rPr lang="en-US" sz="4000" dirty="0" smtClean="0"/>
              <a:t> vi </a:t>
            </a:r>
            <a:r>
              <a:rPr lang="en-US" sz="4000" dirty="0" err="1" smtClean="0"/>
              <a:t>lige</a:t>
            </a:r>
            <a:r>
              <a:rPr lang="en-US" sz="4000" dirty="0" smtClean="0"/>
              <a:t> </a:t>
            </a:r>
            <a:r>
              <a:rPr lang="en-US" sz="4000" dirty="0" err="1" smtClean="0"/>
              <a:t>som</a:t>
            </a:r>
            <a:r>
              <a:rPr lang="en-US" sz="4000" dirty="0" smtClean="0"/>
              <a:t> x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matematik</a:t>
            </a:r>
            <a:r>
              <a:rPr lang="en-US" sz="4000" dirty="0" smtClean="0"/>
              <a:t>:</a:t>
            </a: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4000" dirty="0" smtClean="0"/>
              <a:t> </a:t>
            </a:r>
            <a:r>
              <a:rPr lang="en-US" sz="4000" dirty="0" err="1" smtClean="0"/>
              <a:t>buttonState</a:t>
            </a:r>
            <a:r>
              <a:rPr lang="en-US" sz="4000" dirty="0" smtClean="0"/>
              <a:t> = 0; 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6679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Setup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03085" y="2130424"/>
            <a:ext cx="9710057" cy="335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void</a:t>
            </a:r>
            <a:r>
              <a:rPr lang="en-US" sz="4000" dirty="0" smtClean="0"/>
              <a:t> setup() 						{</a:t>
            </a:r>
          </a:p>
          <a:p>
            <a:pPr marL="0" indent="0">
              <a:buNone/>
            </a:pPr>
            <a:r>
              <a:rPr lang="en-US" sz="4000" dirty="0" smtClean="0"/>
              <a:t>  // initialize the LED pin as an output:</a:t>
            </a:r>
          </a:p>
          <a:p>
            <a:pPr marL="0" indent="0">
              <a:buNone/>
            </a:pPr>
            <a:r>
              <a:rPr lang="en-US" sz="4000" dirty="0" smtClean="0"/>
              <a:t> 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pinMode</a:t>
            </a:r>
            <a:r>
              <a:rPr lang="en-US" sz="4000" dirty="0" smtClean="0"/>
              <a:t>(</a:t>
            </a:r>
            <a:r>
              <a:rPr lang="en-US" sz="4000" dirty="0" err="1" smtClean="0"/>
              <a:t>ledPin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OUTPUT</a:t>
            </a:r>
            <a:r>
              <a:rPr lang="en-US" sz="4000" dirty="0" smtClean="0"/>
              <a:t>);</a:t>
            </a:r>
          </a:p>
          <a:p>
            <a:pPr marL="0" indent="0">
              <a:buNone/>
            </a:pPr>
            <a:r>
              <a:rPr lang="en-US" sz="4000" dirty="0" smtClean="0"/>
              <a:t>  // initialize the pushbutton pin as an input:</a:t>
            </a:r>
          </a:p>
          <a:p>
            <a:pPr marL="0" indent="0">
              <a:buNone/>
            </a:pPr>
            <a:r>
              <a:rPr lang="en-US" sz="4000" dirty="0" smtClean="0"/>
              <a:t> 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pinMode</a:t>
            </a:r>
            <a:r>
              <a:rPr lang="en-US" sz="4000" dirty="0" smtClean="0"/>
              <a:t>(</a:t>
            </a:r>
            <a:r>
              <a:rPr lang="en-US" sz="4000" dirty="0" err="1" smtClean="0"/>
              <a:t>buttonPin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INPUT</a:t>
            </a:r>
            <a:r>
              <a:rPr lang="en-US" sz="4000" dirty="0" smtClean="0"/>
              <a:t>);		</a:t>
            </a:r>
            <a:r>
              <a:rPr lang="en-US" sz="40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881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09914" cy="1325563"/>
          </a:xfrm>
        </p:spPr>
        <p:txBody>
          <a:bodyPr/>
          <a:lstStyle/>
          <a:p>
            <a:r>
              <a:rPr lang="da-DK" dirty="0" smtClean="0"/>
              <a:t>Loop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06310"/>
            <a:ext cx="10515600" cy="470580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5921375" algn="l"/>
              </a:tabLst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void</a:t>
            </a:r>
            <a:r>
              <a:rPr lang="en-US" sz="4000" dirty="0" smtClean="0"/>
              <a:t> loop() 			{</a:t>
            </a:r>
          </a:p>
          <a:p>
            <a:pPr marL="0" indent="0">
              <a:buNone/>
              <a:tabLst>
                <a:tab pos="5921375" algn="l"/>
              </a:tabLst>
            </a:pPr>
            <a:r>
              <a:rPr lang="en-US" sz="4000" dirty="0" err="1" smtClean="0"/>
              <a:t>buttonState</a:t>
            </a:r>
            <a:r>
              <a:rPr lang="en-US" sz="4000" dirty="0" smtClean="0"/>
              <a:t> =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digitalRead</a:t>
            </a:r>
            <a:r>
              <a:rPr lang="en-US" sz="4000" dirty="0" smtClean="0"/>
              <a:t>(</a:t>
            </a:r>
            <a:r>
              <a:rPr lang="en-US" sz="4000" dirty="0" err="1" smtClean="0"/>
              <a:t>buttonPin</a:t>
            </a:r>
            <a:r>
              <a:rPr lang="en-US" sz="4000" dirty="0" smtClean="0"/>
              <a:t>);</a:t>
            </a:r>
          </a:p>
          <a:p>
            <a:pPr marL="0" indent="0">
              <a:buNone/>
              <a:tabLst>
                <a:tab pos="5921375" algn="l"/>
              </a:tabLst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if</a:t>
            </a:r>
            <a:r>
              <a:rPr lang="en-US" sz="4000" dirty="0" smtClean="0"/>
              <a:t> (</a:t>
            </a:r>
            <a:r>
              <a:rPr lang="en-US" sz="4000" dirty="0" err="1" smtClean="0"/>
              <a:t>buttonState</a:t>
            </a:r>
            <a:r>
              <a:rPr lang="en-US" sz="4000" dirty="0" smtClean="0"/>
              <a:t> ==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HIGH</a:t>
            </a:r>
            <a:r>
              <a:rPr lang="en-US" sz="4000" dirty="0" smtClean="0"/>
              <a:t>) 	{</a:t>
            </a:r>
          </a:p>
          <a:p>
            <a:pPr marL="0" indent="0">
              <a:buNone/>
              <a:tabLst>
                <a:tab pos="5921375" algn="l"/>
              </a:tabLst>
            </a:pP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digitalWrite</a:t>
            </a:r>
            <a:r>
              <a:rPr lang="en-US" sz="4000" dirty="0" smtClean="0"/>
              <a:t>(</a:t>
            </a:r>
            <a:r>
              <a:rPr lang="en-US" sz="4000" dirty="0" err="1" smtClean="0"/>
              <a:t>ledPin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HIGH</a:t>
            </a:r>
            <a:r>
              <a:rPr lang="en-US" sz="4000" dirty="0" smtClean="0"/>
              <a:t>);	</a:t>
            </a:r>
            <a:r>
              <a:rPr lang="en-US" sz="4000" dirty="0" smtClean="0"/>
              <a:t>}  // turn LED on:</a:t>
            </a:r>
          </a:p>
          <a:p>
            <a:pPr marL="0" indent="0">
              <a:buNone/>
              <a:tabLst>
                <a:tab pos="5921375" algn="l"/>
              </a:tabLst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else	</a:t>
            </a:r>
            <a:r>
              <a:rPr lang="en-US" sz="4000" dirty="0" smtClean="0"/>
              <a:t>{</a:t>
            </a:r>
          </a:p>
          <a:p>
            <a:pPr marL="0" indent="0">
              <a:buNone/>
              <a:tabLst>
                <a:tab pos="5921375" algn="l"/>
              </a:tabLst>
            </a:pP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digitalWrite</a:t>
            </a:r>
            <a:r>
              <a:rPr lang="en-US" sz="4000" dirty="0" smtClean="0"/>
              <a:t>(</a:t>
            </a:r>
            <a:r>
              <a:rPr lang="en-US" sz="4000" dirty="0" err="1" smtClean="0"/>
              <a:t>ledPin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en-US" sz="4000" dirty="0" smtClean="0"/>
              <a:t>);</a:t>
            </a:r>
            <a:r>
              <a:rPr lang="en-US" sz="4000" dirty="0" smtClean="0"/>
              <a:t> 	} // turn LED off:</a:t>
            </a:r>
          </a:p>
          <a:p>
            <a:pPr marL="0" indent="0">
              <a:buNone/>
              <a:tabLst>
                <a:tab pos="5921375" algn="l"/>
              </a:tabLst>
            </a:pPr>
            <a:r>
              <a:rPr lang="en-US" sz="4000" dirty="0" smtClean="0"/>
              <a:t>			}</a:t>
            </a:r>
            <a:endParaRPr lang="en-US" sz="4000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58452" t="11459" r="9643" b="59573"/>
          <a:stretch/>
        </p:blipFill>
        <p:spPr>
          <a:xfrm>
            <a:off x="7126514" y="609600"/>
            <a:ext cx="3889829" cy="21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58452" t="11459" r="9643" b="59573"/>
          <a:stretch/>
        </p:blipFill>
        <p:spPr>
          <a:xfrm>
            <a:off x="2032000" y="1027906"/>
            <a:ext cx="9085148" cy="49493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dirty="0" smtClean="0"/>
              <a:t>Eksempler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0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Metode --- Learning by </a:t>
            </a:r>
            <a:r>
              <a:rPr lang="da-DK" dirty="0" err="1" smtClean="0"/>
              <a:t>doing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21328" y="1690688"/>
            <a:ext cx="8349343" cy="4351338"/>
          </a:xfrm>
        </p:spPr>
        <p:txBody>
          <a:bodyPr/>
          <a:lstStyle/>
          <a:p>
            <a:pPr marL="0" indent="0">
              <a:buNone/>
            </a:pPr>
            <a:r>
              <a:rPr lang="da-DK" sz="3600" dirty="0" smtClean="0"/>
              <a:t>Det er ok at </a:t>
            </a:r>
          </a:p>
          <a:p>
            <a:pPr lvl="1"/>
            <a:r>
              <a:rPr lang="da-DK" sz="2800" dirty="0" smtClean="0"/>
              <a:t>prøve --- Fejle --- Prøve igen </a:t>
            </a:r>
          </a:p>
          <a:p>
            <a:pPr lvl="1"/>
            <a:r>
              <a:rPr lang="da-DK" sz="2800" dirty="0" smtClean="0"/>
              <a:t>komme til at brænde noget af </a:t>
            </a:r>
          </a:p>
          <a:p>
            <a:pPr lvl="1"/>
            <a:endParaRPr lang="da-DK" sz="2800" dirty="0" smtClean="0"/>
          </a:p>
          <a:p>
            <a:pPr marL="0" indent="0">
              <a:buNone/>
            </a:pPr>
            <a:r>
              <a:rPr lang="da-DK" sz="3200" dirty="0" smtClean="0"/>
              <a:t>Det er IKKE ok </a:t>
            </a:r>
          </a:p>
          <a:p>
            <a:pPr lvl="1"/>
            <a:r>
              <a:rPr lang="da-DK" sz="2800" dirty="0" smtClean="0"/>
              <a:t>At ødelægge noget med vilje </a:t>
            </a:r>
          </a:p>
          <a:p>
            <a:pPr lvl="1"/>
            <a:r>
              <a:rPr lang="da-DK" sz="2800" dirty="0" smtClean="0"/>
              <a:t>At pille rode rage ved noget der ikke er jeres </a:t>
            </a:r>
          </a:p>
          <a:p>
            <a:pPr lvl="1"/>
            <a:r>
              <a:rPr lang="da-DK" sz="2800" dirty="0" smtClean="0"/>
              <a:t>At Lege med ting der ikke skal bruges i jeres projekt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2517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Elteknik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51929" y="1690688"/>
            <a:ext cx="4443484" cy="4351338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Steen og Jannich</a:t>
            </a:r>
          </a:p>
          <a:p>
            <a:r>
              <a:rPr lang="da-DK" dirty="0" smtClean="0"/>
              <a:t>Det i finder på</a:t>
            </a:r>
          </a:p>
          <a:p>
            <a:pPr lvl="1"/>
            <a:r>
              <a:rPr lang="da-DK" dirty="0" smtClean="0"/>
              <a:t>Måske en del </a:t>
            </a:r>
          </a:p>
          <a:p>
            <a:pPr lvl="1"/>
            <a:r>
              <a:rPr lang="da-DK" dirty="0" smtClean="0"/>
              <a:t>Måske modificeret </a:t>
            </a:r>
          </a:p>
          <a:p>
            <a:r>
              <a:rPr lang="da-DK" dirty="0" smtClean="0"/>
              <a:t>Tit en del selvstudie</a:t>
            </a:r>
          </a:p>
          <a:p>
            <a:r>
              <a:rPr lang="da-DK" dirty="0" smtClean="0"/>
              <a:t>Tit en del ventetid</a:t>
            </a:r>
          </a:p>
          <a:p>
            <a:pPr lvl="1"/>
            <a:r>
              <a:rPr lang="da-DK" dirty="0" smtClean="0"/>
              <a:t>Det er en god ide at </a:t>
            </a:r>
            <a:br>
              <a:rPr lang="da-DK" dirty="0" smtClean="0"/>
            </a:br>
            <a:r>
              <a:rPr lang="da-DK" dirty="0" smtClean="0"/>
              <a:t>arbejde mens man venter</a:t>
            </a:r>
          </a:p>
          <a:p>
            <a:r>
              <a:rPr lang="da-DK" dirty="0" smtClean="0"/>
              <a:t>Meget kan findes på</a:t>
            </a:r>
          </a:p>
          <a:p>
            <a:pPr marL="0" indent="0">
              <a:buNone/>
            </a:pPr>
            <a:r>
              <a:rPr lang="da-DK" sz="1800" dirty="0" smtClean="0">
                <a:hlinkClick r:id="rId2"/>
              </a:rPr>
              <a:t>https://teknologi.nu/teknikfag-el/arduino/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2425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Download 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85866" y="2003046"/>
            <a:ext cx="56444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>
                <a:hlinkClick r:id="rId2"/>
              </a:rPr>
              <a:t>https://www.arduino.cc/download_handler.php</a:t>
            </a:r>
            <a:r>
              <a:rPr lang="da-DK" sz="2000" dirty="0" smtClean="0"/>
              <a:t> 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4" name="Ellipse 3"/>
          <p:cNvSpPr/>
          <p:nvPr/>
        </p:nvSpPr>
        <p:spPr>
          <a:xfrm>
            <a:off x="4586514" y="2815772"/>
            <a:ext cx="3018971" cy="30451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5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3534" y="478359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Input   ---  Controller  ---  Output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824" y="1825625"/>
            <a:ext cx="2600408" cy="4351338"/>
          </a:xfrm>
          <a:ln w="25400"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da-DK" dirty="0" smtClean="0"/>
              <a:t>Controller</a:t>
            </a:r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Digital</a:t>
            </a:r>
            <a:endParaRPr lang="da-DK" dirty="0"/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Arduino </a:t>
            </a:r>
          </a:p>
          <a:p>
            <a:pPr marL="0" indent="0" algn="ctr">
              <a:buNone/>
            </a:pPr>
            <a:r>
              <a:rPr lang="da-DK" dirty="0" smtClean="0"/>
              <a:t>Programmeres</a:t>
            </a:r>
          </a:p>
          <a:p>
            <a:pPr marL="0" indent="0" algn="ctr">
              <a:buNone/>
            </a:pPr>
            <a:r>
              <a:rPr lang="da-DK" dirty="0" smtClean="0"/>
              <a:t> </a:t>
            </a:r>
          </a:p>
          <a:p>
            <a:pPr marL="0" indent="0" algn="ctr">
              <a:buNone/>
            </a:pPr>
            <a:r>
              <a:rPr lang="da-DK" dirty="0" smtClean="0"/>
              <a:t>Arduino.cc </a:t>
            </a:r>
          </a:p>
          <a:p>
            <a:pPr marL="0" indent="0" algn="ctr">
              <a:buNone/>
            </a:pPr>
            <a:endParaRPr lang="da-DK" dirty="0" smtClean="0"/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22" name="Pladsholder til indhold 2"/>
          <p:cNvSpPr txBox="1">
            <a:spLocks/>
          </p:cNvSpPr>
          <p:nvPr/>
        </p:nvSpPr>
        <p:spPr>
          <a:xfrm>
            <a:off x="8037254" y="2087234"/>
            <a:ext cx="2606723" cy="1743603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dirty="0" smtClean="0"/>
              <a:t>Lys diode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/>
          </a:p>
        </p:txBody>
      </p:sp>
      <p:grpSp>
        <p:nvGrpSpPr>
          <p:cNvPr id="56" name="Gruppe 55"/>
          <p:cNvGrpSpPr/>
          <p:nvPr/>
        </p:nvGrpSpPr>
        <p:grpSpPr>
          <a:xfrm>
            <a:off x="1401169" y="4929351"/>
            <a:ext cx="1923393" cy="1024759"/>
            <a:chOff x="1401169" y="4929351"/>
            <a:chExt cx="1923393" cy="1024759"/>
          </a:xfrm>
        </p:grpSpPr>
        <p:grpSp>
          <p:nvGrpSpPr>
            <p:cNvPr id="55" name="Gruppe 54"/>
            <p:cNvGrpSpPr/>
            <p:nvPr/>
          </p:nvGrpSpPr>
          <p:grpSpPr>
            <a:xfrm>
              <a:off x="1401169" y="4929351"/>
              <a:ext cx="1923393" cy="1024759"/>
              <a:chOff x="1401169" y="4929351"/>
              <a:chExt cx="1923393" cy="1024759"/>
            </a:xfrm>
          </p:grpSpPr>
          <p:cxnSp>
            <p:nvCxnSpPr>
              <p:cNvPr id="19" name="Lige pilforbindelse 18"/>
              <p:cNvCxnSpPr/>
              <p:nvPr/>
            </p:nvCxnSpPr>
            <p:spPr>
              <a:xfrm flipV="1">
                <a:off x="1401169" y="4929351"/>
                <a:ext cx="0" cy="1024759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pilforbindelse 19"/>
              <p:cNvCxnSpPr/>
              <p:nvPr/>
            </p:nvCxnSpPr>
            <p:spPr>
              <a:xfrm>
                <a:off x="1401169" y="5954110"/>
                <a:ext cx="1923393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Kombinationstegning 20"/>
              <p:cNvSpPr/>
              <p:nvPr/>
            </p:nvSpPr>
            <p:spPr>
              <a:xfrm>
                <a:off x="1545021" y="5029200"/>
                <a:ext cx="1560786" cy="851338"/>
              </a:xfrm>
              <a:custGeom>
                <a:avLst/>
                <a:gdLst>
                  <a:gd name="connsiteX0" fmla="*/ 0 w 1560786"/>
                  <a:gd name="connsiteY0" fmla="*/ 851338 h 851338"/>
                  <a:gd name="connsiteX1" fmla="*/ 173420 w 1560786"/>
                  <a:gd name="connsiteY1" fmla="*/ 472966 h 851338"/>
                  <a:gd name="connsiteX2" fmla="*/ 488731 w 1560786"/>
                  <a:gd name="connsiteY2" fmla="*/ 157655 h 851338"/>
                  <a:gd name="connsiteX3" fmla="*/ 1560786 w 1560786"/>
                  <a:gd name="connsiteY3" fmla="*/ 0 h 85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0786" h="851338">
                    <a:moveTo>
                      <a:pt x="0" y="851338"/>
                    </a:moveTo>
                    <a:cubicBezTo>
                      <a:pt x="45982" y="719959"/>
                      <a:pt x="91965" y="588580"/>
                      <a:pt x="173420" y="472966"/>
                    </a:cubicBezTo>
                    <a:cubicBezTo>
                      <a:pt x="254875" y="357352"/>
                      <a:pt x="257503" y="236483"/>
                      <a:pt x="488731" y="157655"/>
                    </a:cubicBezTo>
                    <a:cubicBezTo>
                      <a:pt x="719959" y="78827"/>
                      <a:pt x="1140372" y="39413"/>
                      <a:pt x="1560786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45" name="Tekstfelt 44"/>
            <p:cNvSpPr txBox="1"/>
            <p:nvPr/>
          </p:nvSpPr>
          <p:spPr>
            <a:xfrm>
              <a:off x="1923661" y="5332644"/>
              <a:ext cx="1309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A0 – A5</a:t>
              </a:r>
              <a:endParaRPr lang="da-DK" sz="2800" dirty="0"/>
            </a:p>
          </p:txBody>
        </p:sp>
      </p:grpSp>
      <p:grpSp>
        <p:nvGrpSpPr>
          <p:cNvPr id="65" name="Gruppe 64"/>
          <p:cNvGrpSpPr/>
          <p:nvPr/>
        </p:nvGrpSpPr>
        <p:grpSpPr>
          <a:xfrm>
            <a:off x="1073308" y="2124276"/>
            <a:ext cx="2606723" cy="1706562"/>
            <a:chOff x="1073308" y="1788934"/>
            <a:chExt cx="2606723" cy="1706562"/>
          </a:xfrm>
        </p:grpSpPr>
        <p:sp>
          <p:nvSpPr>
            <p:cNvPr id="63" name="Pladsholder til indhold 2"/>
            <p:cNvSpPr txBox="1">
              <a:spLocks/>
            </p:cNvSpPr>
            <p:nvPr/>
          </p:nvSpPr>
          <p:spPr>
            <a:xfrm>
              <a:off x="1073308" y="1788934"/>
              <a:ext cx="2606723" cy="1706562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a-DK" dirty="0" smtClean="0"/>
                <a:t>Kontakt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a-DK" dirty="0" smtClean="0"/>
                <a:t>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a-DK" dirty="0" smtClean="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a-DK" dirty="0"/>
            </a:p>
          </p:txBody>
        </p:sp>
        <p:grpSp>
          <p:nvGrpSpPr>
            <p:cNvPr id="64" name="Gruppe 63"/>
            <p:cNvGrpSpPr/>
            <p:nvPr/>
          </p:nvGrpSpPr>
          <p:grpSpPr>
            <a:xfrm>
              <a:off x="1401169" y="2240382"/>
              <a:ext cx="1923393" cy="1024759"/>
              <a:chOff x="1401169" y="2240382"/>
              <a:chExt cx="1923393" cy="1024759"/>
            </a:xfrm>
          </p:grpSpPr>
          <p:grpSp>
            <p:nvGrpSpPr>
              <p:cNvPr id="23" name="Gruppe 22"/>
              <p:cNvGrpSpPr/>
              <p:nvPr/>
            </p:nvGrpSpPr>
            <p:grpSpPr>
              <a:xfrm>
                <a:off x="1401169" y="2240382"/>
                <a:ext cx="1923393" cy="1024759"/>
                <a:chOff x="1387366" y="3294993"/>
                <a:chExt cx="1923393" cy="1024759"/>
              </a:xfrm>
            </p:grpSpPr>
            <p:cxnSp>
              <p:nvCxnSpPr>
                <p:cNvPr id="6" name="Lige pilforbindelse 5"/>
                <p:cNvCxnSpPr/>
                <p:nvPr/>
              </p:nvCxnSpPr>
              <p:spPr>
                <a:xfrm flipV="1">
                  <a:off x="1387366" y="3294993"/>
                  <a:ext cx="0" cy="1024759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Lige pilforbindelse 7"/>
                <p:cNvCxnSpPr/>
                <p:nvPr/>
              </p:nvCxnSpPr>
              <p:spPr>
                <a:xfrm>
                  <a:off x="1387366" y="4319752"/>
                  <a:ext cx="1923393" cy="0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Vinklet forbindelse 13"/>
                <p:cNvCxnSpPr/>
                <p:nvPr/>
              </p:nvCxnSpPr>
              <p:spPr>
                <a:xfrm flipV="1">
                  <a:off x="1387366" y="3436883"/>
                  <a:ext cx="1923393" cy="747932"/>
                </a:xfrm>
                <a:prstGeom prst="bentConnector3">
                  <a:avLst>
                    <a:gd name="adj1" fmla="val 48361"/>
                  </a:avLst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kstfelt 45"/>
              <p:cNvSpPr txBox="1"/>
              <p:nvPr/>
            </p:nvSpPr>
            <p:spPr>
              <a:xfrm>
                <a:off x="1913744" y="2543896"/>
                <a:ext cx="1075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800" dirty="0" smtClean="0"/>
                  <a:t>2 – 13</a:t>
                </a:r>
                <a:endParaRPr lang="da-DK" sz="2800" dirty="0"/>
              </a:p>
            </p:txBody>
          </p:sp>
        </p:grpSp>
      </p:grpSp>
      <p:grpSp>
        <p:nvGrpSpPr>
          <p:cNvPr id="73" name="Gruppe 72"/>
          <p:cNvGrpSpPr/>
          <p:nvPr/>
        </p:nvGrpSpPr>
        <p:grpSpPr>
          <a:xfrm>
            <a:off x="8469343" y="2575723"/>
            <a:ext cx="1923393" cy="1024759"/>
            <a:chOff x="8490396" y="3294992"/>
            <a:chExt cx="1923393" cy="1024759"/>
          </a:xfrm>
        </p:grpSpPr>
        <p:grpSp>
          <p:nvGrpSpPr>
            <p:cNvPr id="24" name="Gruppe 23"/>
            <p:cNvGrpSpPr/>
            <p:nvPr/>
          </p:nvGrpSpPr>
          <p:grpSpPr>
            <a:xfrm>
              <a:off x="8490396" y="3294992"/>
              <a:ext cx="1923393" cy="1024759"/>
              <a:chOff x="1387366" y="3294993"/>
              <a:chExt cx="1923393" cy="1024759"/>
            </a:xfrm>
          </p:grpSpPr>
          <p:cxnSp>
            <p:nvCxnSpPr>
              <p:cNvPr id="25" name="Lige pilforbindelse 24"/>
              <p:cNvCxnSpPr/>
              <p:nvPr/>
            </p:nvCxnSpPr>
            <p:spPr>
              <a:xfrm flipV="1">
                <a:off x="1387366" y="3294993"/>
                <a:ext cx="0" cy="1024759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Lige pilforbindelse 25"/>
              <p:cNvCxnSpPr/>
              <p:nvPr/>
            </p:nvCxnSpPr>
            <p:spPr>
              <a:xfrm>
                <a:off x="1387366" y="4319752"/>
                <a:ext cx="1923393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Vinklet forbindelse 26"/>
              <p:cNvCxnSpPr/>
              <p:nvPr/>
            </p:nvCxnSpPr>
            <p:spPr>
              <a:xfrm flipV="1">
                <a:off x="1387366" y="3436883"/>
                <a:ext cx="1923393" cy="747932"/>
              </a:xfrm>
              <a:prstGeom prst="bentConnector3">
                <a:avLst>
                  <a:gd name="adj1" fmla="val 48361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kstfelt 46"/>
            <p:cNvSpPr txBox="1"/>
            <p:nvPr/>
          </p:nvSpPr>
          <p:spPr>
            <a:xfrm>
              <a:off x="8970718" y="3583932"/>
              <a:ext cx="10759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2 – 13</a:t>
              </a:r>
              <a:endParaRPr lang="da-DK" sz="2800" dirty="0"/>
            </a:p>
          </p:txBody>
        </p:sp>
      </p:grpSp>
      <p:grpSp>
        <p:nvGrpSpPr>
          <p:cNvPr id="74" name="Gruppe 73"/>
          <p:cNvGrpSpPr/>
          <p:nvPr/>
        </p:nvGrpSpPr>
        <p:grpSpPr>
          <a:xfrm>
            <a:off x="8212077" y="4678656"/>
            <a:ext cx="2584207" cy="1470114"/>
            <a:chOff x="8212077" y="4678656"/>
            <a:chExt cx="2584207" cy="1470114"/>
          </a:xfrm>
        </p:grpSpPr>
        <p:grpSp>
          <p:nvGrpSpPr>
            <p:cNvPr id="49" name="Gruppe 48"/>
            <p:cNvGrpSpPr/>
            <p:nvPr/>
          </p:nvGrpSpPr>
          <p:grpSpPr>
            <a:xfrm>
              <a:off x="8490394" y="4678656"/>
              <a:ext cx="1923393" cy="1024759"/>
              <a:chOff x="8490395" y="4845268"/>
              <a:chExt cx="1923393" cy="1024759"/>
            </a:xfrm>
          </p:grpSpPr>
          <p:cxnSp>
            <p:nvCxnSpPr>
              <p:cNvPr id="28" name="Lige pilforbindelse 27"/>
              <p:cNvCxnSpPr/>
              <p:nvPr/>
            </p:nvCxnSpPr>
            <p:spPr>
              <a:xfrm flipV="1">
                <a:off x="8490395" y="4845268"/>
                <a:ext cx="0" cy="1024759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Lige pilforbindelse 28"/>
              <p:cNvCxnSpPr/>
              <p:nvPr/>
            </p:nvCxnSpPr>
            <p:spPr>
              <a:xfrm>
                <a:off x="8490395" y="5870027"/>
                <a:ext cx="1923393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Kombinationstegning 43"/>
              <p:cNvSpPr/>
              <p:nvPr/>
            </p:nvSpPr>
            <p:spPr>
              <a:xfrm>
                <a:off x="8531225" y="5029200"/>
                <a:ext cx="1803400" cy="758825"/>
              </a:xfrm>
              <a:custGeom>
                <a:avLst/>
                <a:gdLst>
                  <a:gd name="connsiteX0" fmla="*/ 9525 w 1803400"/>
                  <a:gd name="connsiteY0" fmla="*/ 752475 h 758825"/>
                  <a:gd name="connsiteX1" fmla="*/ 0 w 1803400"/>
                  <a:gd name="connsiteY1" fmla="*/ 3175 h 758825"/>
                  <a:gd name="connsiteX2" fmla="*/ 63500 w 1803400"/>
                  <a:gd name="connsiteY2" fmla="*/ 3175 h 758825"/>
                  <a:gd name="connsiteX3" fmla="*/ 73025 w 1803400"/>
                  <a:gd name="connsiteY3" fmla="*/ 758825 h 758825"/>
                  <a:gd name="connsiteX4" fmla="*/ 152400 w 1803400"/>
                  <a:gd name="connsiteY4" fmla="*/ 755650 h 758825"/>
                  <a:gd name="connsiteX5" fmla="*/ 142875 w 1803400"/>
                  <a:gd name="connsiteY5" fmla="*/ 0 h 758825"/>
                  <a:gd name="connsiteX6" fmla="*/ 222250 w 1803400"/>
                  <a:gd name="connsiteY6" fmla="*/ 6350 h 758825"/>
                  <a:gd name="connsiteX7" fmla="*/ 215900 w 1803400"/>
                  <a:gd name="connsiteY7" fmla="*/ 755650 h 758825"/>
                  <a:gd name="connsiteX8" fmla="*/ 311150 w 1803400"/>
                  <a:gd name="connsiteY8" fmla="*/ 749300 h 758825"/>
                  <a:gd name="connsiteX9" fmla="*/ 307975 w 1803400"/>
                  <a:gd name="connsiteY9" fmla="*/ 0 h 758825"/>
                  <a:gd name="connsiteX10" fmla="*/ 387350 w 1803400"/>
                  <a:gd name="connsiteY10" fmla="*/ 0 h 758825"/>
                  <a:gd name="connsiteX11" fmla="*/ 390525 w 1803400"/>
                  <a:gd name="connsiteY11" fmla="*/ 755650 h 758825"/>
                  <a:gd name="connsiteX12" fmla="*/ 504825 w 1803400"/>
                  <a:gd name="connsiteY12" fmla="*/ 755650 h 758825"/>
                  <a:gd name="connsiteX13" fmla="*/ 508000 w 1803400"/>
                  <a:gd name="connsiteY13" fmla="*/ 0 h 758825"/>
                  <a:gd name="connsiteX14" fmla="*/ 574675 w 1803400"/>
                  <a:gd name="connsiteY14" fmla="*/ 6350 h 758825"/>
                  <a:gd name="connsiteX15" fmla="*/ 590550 w 1803400"/>
                  <a:gd name="connsiteY15" fmla="*/ 0 h 758825"/>
                  <a:gd name="connsiteX16" fmla="*/ 587375 w 1803400"/>
                  <a:gd name="connsiteY16" fmla="*/ 749300 h 758825"/>
                  <a:gd name="connsiteX17" fmla="*/ 742950 w 1803400"/>
                  <a:gd name="connsiteY17" fmla="*/ 746125 h 758825"/>
                  <a:gd name="connsiteX18" fmla="*/ 749300 w 1803400"/>
                  <a:gd name="connsiteY18" fmla="*/ 0 h 758825"/>
                  <a:gd name="connsiteX19" fmla="*/ 822325 w 1803400"/>
                  <a:gd name="connsiteY19" fmla="*/ 0 h 758825"/>
                  <a:gd name="connsiteX20" fmla="*/ 812800 w 1803400"/>
                  <a:gd name="connsiteY20" fmla="*/ 746125 h 758825"/>
                  <a:gd name="connsiteX21" fmla="*/ 1050925 w 1803400"/>
                  <a:gd name="connsiteY21" fmla="*/ 746125 h 758825"/>
                  <a:gd name="connsiteX22" fmla="*/ 1057275 w 1803400"/>
                  <a:gd name="connsiteY22" fmla="*/ 3175 h 758825"/>
                  <a:gd name="connsiteX23" fmla="*/ 1130300 w 1803400"/>
                  <a:gd name="connsiteY23" fmla="*/ 9525 h 758825"/>
                  <a:gd name="connsiteX24" fmla="*/ 1143000 w 1803400"/>
                  <a:gd name="connsiteY24" fmla="*/ 746125 h 758825"/>
                  <a:gd name="connsiteX25" fmla="*/ 1450975 w 1803400"/>
                  <a:gd name="connsiteY25" fmla="*/ 746125 h 758825"/>
                  <a:gd name="connsiteX26" fmla="*/ 1444625 w 1803400"/>
                  <a:gd name="connsiteY26" fmla="*/ 0 h 758825"/>
                  <a:gd name="connsiteX27" fmla="*/ 1508125 w 1803400"/>
                  <a:gd name="connsiteY27" fmla="*/ 0 h 758825"/>
                  <a:gd name="connsiteX28" fmla="*/ 1514475 w 1803400"/>
                  <a:gd name="connsiteY28" fmla="*/ 742950 h 758825"/>
                  <a:gd name="connsiteX29" fmla="*/ 1803400 w 1803400"/>
                  <a:gd name="connsiteY29" fmla="*/ 746125 h 75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03400" h="758825">
                    <a:moveTo>
                      <a:pt x="9525" y="752475"/>
                    </a:moveTo>
                    <a:lnTo>
                      <a:pt x="0" y="3175"/>
                    </a:lnTo>
                    <a:lnTo>
                      <a:pt x="63500" y="3175"/>
                    </a:lnTo>
                    <a:lnTo>
                      <a:pt x="73025" y="758825"/>
                    </a:lnTo>
                    <a:lnTo>
                      <a:pt x="152400" y="755650"/>
                    </a:lnTo>
                    <a:lnTo>
                      <a:pt x="142875" y="0"/>
                    </a:lnTo>
                    <a:lnTo>
                      <a:pt x="222250" y="6350"/>
                    </a:lnTo>
                    <a:cubicBezTo>
                      <a:pt x="220133" y="256117"/>
                      <a:pt x="218017" y="505883"/>
                      <a:pt x="215900" y="755650"/>
                    </a:cubicBezTo>
                    <a:lnTo>
                      <a:pt x="311150" y="749300"/>
                    </a:lnTo>
                    <a:cubicBezTo>
                      <a:pt x="310092" y="499533"/>
                      <a:pt x="309033" y="249767"/>
                      <a:pt x="307975" y="0"/>
                    </a:cubicBezTo>
                    <a:lnTo>
                      <a:pt x="387350" y="0"/>
                    </a:lnTo>
                    <a:cubicBezTo>
                      <a:pt x="388408" y="251883"/>
                      <a:pt x="389467" y="503767"/>
                      <a:pt x="390525" y="755650"/>
                    </a:cubicBezTo>
                    <a:lnTo>
                      <a:pt x="504825" y="755650"/>
                    </a:lnTo>
                    <a:cubicBezTo>
                      <a:pt x="505883" y="503767"/>
                      <a:pt x="506942" y="251883"/>
                      <a:pt x="508000" y="0"/>
                    </a:cubicBezTo>
                    <a:lnTo>
                      <a:pt x="574675" y="6350"/>
                    </a:lnTo>
                    <a:lnTo>
                      <a:pt x="590550" y="0"/>
                    </a:lnTo>
                    <a:cubicBezTo>
                      <a:pt x="589492" y="249767"/>
                      <a:pt x="588433" y="499533"/>
                      <a:pt x="587375" y="749300"/>
                    </a:cubicBezTo>
                    <a:lnTo>
                      <a:pt x="742950" y="746125"/>
                    </a:lnTo>
                    <a:cubicBezTo>
                      <a:pt x="745067" y="497417"/>
                      <a:pt x="747183" y="248708"/>
                      <a:pt x="749300" y="0"/>
                    </a:cubicBezTo>
                    <a:lnTo>
                      <a:pt x="822325" y="0"/>
                    </a:lnTo>
                    <a:lnTo>
                      <a:pt x="812800" y="746125"/>
                    </a:lnTo>
                    <a:lnTo>
                      <a:pt x="1050925" y="746125"/>
                    </a:lnTo>
                    <a:cubicBezTo>
                      <a:pt x="1053042" y="498475"/>
                      <a:pt x="1055158" y="250825"/>
                      <a:pt x="1057275" y="3175"/>
                    </a:cubicBezTo>
                    <a:lnTo>
                      <a:pt x="1130300" y="9525"/>
                    </a:lnTo>
                    <a:lnTo>
                      <a:pt x="1143000" y="746125"/>
                    </a:lnTo>
                    <a:lnTo>
                      <a:pt x="1450975" y="746125"/>
                    </a:lnTo>
                    <a:cubicBezTo>
                      <a:pt x="1448858" y="497417"/>
                      <a:pt x="1446742" y="248708"/>
                      <a:pt x="1444625" y="0"/>
                    </a:cubicBezTo>
                    <a:lnTo>
                      <a:pt x="1508125" y="0"/>
                    </a:lnTo>
                    <a:cubicBezTo>
                      <a:pt x="1510242" y="247650"/>
                      <a:pt x="1512358" y="495300"/>
                      <a:pt x="1514475" y="742950"/>
                    </a:cubicBezTo>
                    <a:lnTo>
                      <a:pt x="1803400" y="746125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48" name="Tekstfelt 47"/>
            <p:cNvSpPr txBox="1"/>
            <p:nvPr/>
          </p:nvSpPr>
          <p:spPr>
            <a:xfrm>
              <a:off x="8212077" y="5748660"/>
              <a:ext cx="2441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dirty="0" smtClean="0"/>
                <a:t>3 + 5 + 6 + 9 + 10 + 11</a:t>
              </a:r>
              <a:endParaRPr lang="da-DK" sz="2000" dirty="0"/>
            </a:p>
          </p:txBody>
        </p:sp>
        <p:sp>
          <p:nvSpPr>
            <p:cNvPr id="50" name="Tekstfelt 49"/>
            <p:cNvSpPr txBox="1"/>
            <p:nvPr/>
          </p:nvSpPr>
          <p:spPr>
            <a:xfrm>
              <a:off x="10087483" y="4786387"/>
              <a:ext cx="7088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6600" dirty="0" smtClean="0"/>
                <a:t>~</a:t>
              </a:r>
              <a:endParaRPr lang="da-DK" sz="6600" dirty="0"/>
            </a:p>
          </p:txBody>
        </p:sp>
      </p:grpSp>
      <p:cxnSp>
        <p:nvCxnSpPr>
          <p:cNvPr id="52" name="Lige pilforbindelse 51"/>
          <p:cNvCxnSpPr>
            <a:stCxn id="4" idx="3"/>
          </p:cNvCxnSpPr>
          <p:nvPr/>
        </p:nvCxnSpPr>
        <p:spPr>
          <a:xfrm flipV="1">
            <a:off x="3680031" y="5332644"/>
            <a:ext cx="900280" cy="7741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pilforbindelse 53"/>
          <p:cNvCxnSpPr/>
          <p:nvPr/>
        </p:nvCxnSpPr>
        <p:spPr>
          <a:xfrm>
            <a:off x="7173232" y="4051703"/>
            <a:ext cx="900281" cy="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pe 66"/>
          <p:cNvGrpSpPr/>
          <p:nvPr/>
        </p:nvGrpSpPr>
        <p:grpSpPr>
          <a:xfrm>
            <a:off x="1060675" y="4001294"/>
            <a:ext cx="2619356" cy="2192372"/>
            <a:chOff x="1060675" y="4001294"/>
            <a:chExt cx="2619356" cy="2192372"/>
          </a:xfrm>
        </p:grpSpPr>
        <p:sp>
          <p:nvSpPr>
            <p:cNvPr id="4" name="Pladsholder til indhold 2"/>
            <p:cNvSpPr txBox="1">
              <a:spLocks/>
            </p:cNvSpPr>
            <p:nvPr/>
          </p:nvSpPr>
          <p:spPr>
            <a:xfrm>
              <a:off x="1073308" y="4487104"/>
              <a:ext cx="2606723" cy="1706562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a-DK" dirty="0" smtClean="0"/>
                <a:t>Temperatur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a-DK" dirty="0" smtClean="0"/>
                <a:t>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a-DK" dirty="0" smtClean="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a-DK" dirty="0"/>
            </a:p>
          </p:txBody>
        </p:sp>
        <p:sp>
          <p:nvSpPr>
            <p:cNvPr id="61" name="Rektangel 60"/>
            <p:cNvSpPr/>
            <p:nvPr/>
          </p:nvSpPr>
          <p:spPr>
            <a:xfrm>
              <a:off x="1060675" y="4001294"/>
              <a:ext cx="26193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2800" dirty="0" smtClean="0"/>
                <a:t>Analogt Input</a:t>
              </a:r>
              <a:endParaRPr lang="da-DK" sz="2800" dirty="0"/>
            </a:p>
          </p:txBody>
        </p:sp>
      </p:grpSp>
      <p:sp>
        <p:nvSpPr>
          <p:cNvPr id="68" name="Rektangel 67"/>
          <p:cNvSpPr/>
          <p:nvPr/>
        </p:nvSpPr>
        <p:spPr>
          <a:xfrm>
            <a:off x="1045898" y="1634516"/>
            <a:ext cx="2619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dirty="0" smtClean="0"/>
              <a:t>Binært Input</a:t>
            </a:r>
            <a:endParaRPr lang="da-DK" sz="2800" dirty="0"/>
          </a:p>
        </p:txBody>
      </p:sp>
      <p:cxnSp>
        <p:nvCxnSpPr>
          <p:cNvPr id="71" name="Lige pilforbindelse 70"/>
          <p:cNvCxnSpPr/>
          <p:nvPr/>
        </p:nvCxnSpPr>
        <p:spPr>
          <a:xfrm flipV="1">
            <a:off x="3680031" y="2951054"/>
            <a:ext cx="900280" cy="7741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ladsholder til indhold 2"/>
          <p:cNvSpPr txBox="1">
            <a:spLocks/>
          </p:cNvSpPr>
          <p:nvPr/>
        </p:nvSpPr>
        <p:spPr>
          <a:xfrm>
            <a:off x="8024621" y="4488464"/>
            <a:ext cx="2606723" cy="1688499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dirty="0" smtClean="0"/>
              <a:t>Motor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75" name="Rektangel 74"/>
          <p:cNvSpPr/>
          <p:nvPr/>
        </p:nvSpPr>
        <p:spPr>
          <a:xfrm>
            <a:off x="8024621" y="1628594"/>
            <a:ext cx="2619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dirty="0" smtClean="0"/>
              <a:t>Binært Output</a:t>
            </a:r>
            <a:endParaRPr lang="da-DK" sz="2800" dirty="0"/>
          </a:p>
        </p:txBody>
      </p:sp>
      <p:sp>
        <p:nvSpPr>
          <p:cNvPr id="76" name="Rektangel 75"/>
          <p:cNvSpPr/>
          <p:nvPr/>
        </p:nvSpPr>
        <p:spPr>
          <a:xfrm>
            <a:off x="7930937" y="4008474"/>
            <a:ext cx="2794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dirty="0" smtClean="0"/>
              <a:t>”Analogt” </a:t>
            </a:r>
            <a:r>
              <a:rPr lang="da-DK" sz="2800" dirty="0" smtClean="0"/>
              <a:t>Out</a:t>
            </a:r>
            <a:r>
              <a:rPr lang="da-DK" sz="2800" dirty="0" smtClean="0"/>
              <a:t>put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451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7262" t="24752" r="19405" b="27232"/>
          <a:stretch/>
        </p:blipFill>
        <p:spPr>
          <a:xfrm>
            <a:off x="290286" y="667658"/>
            <a:ext cx="11150810" cy="60234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286" y="667658"/>
            <a:ext cx="3933371" cy="5079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err="1" smtClean="0"/>
              <a:t>Breadboard</a:t>
            </a:r>
            <a:r>
              <a:rPr lang="da-DK" dirty="0" smtClean="0"/>
              <a:t> metal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7112000" y="2873829"/>
            <a:ext cx="3802743" cy="38172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14" y="3548742"/>
            <a:ext cx="2155537" cy="24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6543" cy="665389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Breadboard</a:t>
            </a:r>
            <a:r>
              <a:rPr lang="da-DK" dirty="0" smtClean="0"/>
              <a:t> med stumper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26424" r="21396" b="4529"/>
          <a:stretch/>
        </p:blipFill>
        <p:spPr>
          <a:xfrm rot="5400000">
            <a:off x="6252530" y="1761657"/>
            <a:ext cx="5393356" cy="3931071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88" y="1030514"/>
            <a:ext cx="6355897" cy="53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</a:t>
            </a:r>
            <a:r>
              <a:rPr lang="da-DK" dirty="0" err="1" smtClean="0"/>
              <a:t>fisolering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25756" r="45672" b="37552"/>
          <a:stretch/>
        </p:blipFill>
        <p:spPr>
          <a:xfrm>
            <a:off x="1378857" y="1930400"/>
            <a:ext cx="9051633" cy="3556000"/>
          </a:xfrm>
        </p:spPr>
      </p:pic>
      <p:cxnSp>
        <p:nvCxnSpPr>
          <p:cNvPr id="6" name="Lige forbindelse 5"/>
          <p:cNvCxnSpPr/>
          <p:nvPr/>
        </p:nvCxnSpPr>
        <p:spPr>
          <a:xfrm>
            <a:off x="7068457" y="3904343"/>
            <a:ext cx="624114" cy="1596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9659257" y="3098801"/>
            <a:ext cx="624114" cy="1596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V="1">
            <a:off x="7692571" y="4368800"/>
            <a:ext cx="2423886" cy="81280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 rot="20531721">
            <a:off x="8140694" y="420299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 smtClean="0"/>
              <a:t>10mm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5051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Pinde på </a:t>
            </a:r>
            <a:r>
              <a:rPr lang="da-DK" dirty="0" err="1" smtClean="0"/>
              <a:t>arduino</a:t>
            </a:r>
            <a:endParaRPr lang="da-DK" dirty="0"/>
          </a:p>
        </p:txBody>
      </p:sp>
      <p:pic>
        <p:nvPicPr>
          <p:cNvPr id="5" name="Pladsholder til indhol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r="28147" b="79436"/>
          <a:stretch/>
        </p:blipFill>
        <p:spPr>
          <a:xfrm>
            <a:off x="838200" y="1354251"/>
            <a:ext cx="9753600" cy="2366055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9" t="78324" r="29759" b="5659"/>
          <a:stretch/>
        </p:blipFill>
        <p:spPr>
          <a:xfrm>
            <a:off x="838201" y="4281714"/>
            <a:ext cx="9753600" cy="2177143"/>
          </a:xfrm>
        </p:spPr>
      </p:pic>
      <p:sp>
        <p:nvSpPr>
          <p:cNvPr id="6" name="Ellipse 5"/>
          <p:cNvSpPr/>
          <p:nvPr/>
        </p:nvSpPr>
        <p:spPr>
          <a:xfrm>
            <a:off x="2902857" y="2013744"/>
            <a:ext cx="348343" cy="194491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796971" y="4533106"/>
            <a:ext cx="348343" cy="194491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5326743" y="4533106"/>
            <a:ext cx="388257" cy="194491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forbindelse 9"/>
          <p:cNvCxnSpPr/>
          <p:nvPr/>
        </p:nvCxnSpPr>
        <p:spPr>
          <a:xfrm flipH="1">
            <a:off x="9100457" y="2537278"/>
            <a:ext cx="901701" cy="11830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8951687" y="2540000"/>
            <a:ext cx="1132114" cy="11803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202791" y="4366418"/>
            <a:ext cx="412751" cy="19449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5901871" y="4533106"/>
            <a:ext cx="388257" cy="194491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7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212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Elektronik </vt:lpstr>
      <vt:lpstr>Metode --- Learning by doing</vt:lpstr>
      <vt:lpstr>Elteknik</vt:lpstr>
      <vt:lpstr>Download program</vt:lpstr>
      <vt:lpstr>Input   ---  Controller  ---  Output</vt:lpstr>
      <vt:lpstr>Breadboard metal</vt:lpstr>
      <vt:lpstr>Breadboard med stumper</vt:lpstr>
      <vt:lpstr>Afisolering</vt:lpstr>
      <vt:lpstr>Pinde på arduino</vt:lpstr>
      <vt:lpstr>Konstanter,  Ind og Udgange</vt:lpstr>
      <vt:lpstr>Variable</vt:lpstr>
      <vt:lpstr>Setup</vt:lpstr>
      <vt:lpstr>Loop</vt:lpstr>
      <vt:lpstr>Eksempler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</dc:title>
  <dc:creator>Steen Heide</dc:creator>
  <cp:lastModifiedBy>Steen Heide</cp:lastModifiedBy>
  <cp:revision>21</cp:revision>
  <dcterms:created xsi:type="dcterms:W3CDTF">2019-11-17T10:33:34Z</dcterms:created>
  <dcterms:modified xsi:type="dcterms:W3CDTF">2019-11-18T08:29:57Z</dcterms:modified>
</cp:coreProperties>
</file>