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74" r:id="rId2"/>
    <p:sldId id="471" r:id="rId3"/>
    <p:sldId id="473" r:id="rId4"/>
    <p:sldId id="2076137908" r:id="rId5"/>
    <p:sldId id="2076137909" r:id="rId6"/>
    <p:sldId id="532" r:id="rId7"/>
    <p:sldId id="2076137913" r:id="rId8"/>
    <p:sldId id="2076137907" r:id="rId9"/>
  </p:sldIdLst>
  <p:sldSz cx="9144000" cy="6858000" type="screen4x3"/>
  <p:notesSz cx="6797675" cy="9928225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64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9649" autoAdjust="0"/>
  </p:normalViewPr>
  <p:slideViewPr>
    <p:cSldViewPr snapToObjects="1">
      <p:cViewPr varScale="1">
        <p:scale>
          <a:sx n="110" d="100"/>
          <a:sy n="110" d="100"/>
        </p:scale>
        <p:origin x="11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B34B5A3-1ACD-034A-8056-39F83FE9917A}" type="datetime1">
              <a:rPr lang="sv-SE"/>
              <a:pPr>
                <a:defRPr/>
              </a:pPr>
              <a:t>2023-12-07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BF74C56-69D7-D340-A119-FEBC0722E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85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E79FF0EE-8FBB-0F45-9400-119E552BE0D8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296D650A-485E-004A-888D-37FC1DFA0C9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6599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048000"/>
            <a:ext cx="67056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4646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>
          <a:xfrm>
            <a:off x="1143000" y="2209800"/>
            <a:ext cx="6705600" cy="762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0" baseline="0">
                <a:solidFill>
                  <a:srgbClr val="464646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B73ED-7D72-7C4B-A27D-D97CE31D667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FA4FA-5D6B-DD46-B1D6-4230C9BDC2D0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47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64646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2"/>
          </p:nvPr>
        </p:nvSpPr>
        <p:spPr>
          <a:xfrm>
            <a:off x="1143000" y="2286000"/>
            <a:ext cx="6705600" cy="3581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E760D-7F3A-A046-9CC1-9A802B1CFBF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45C1-3314-1940-8C2C-008AA0B2F55F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213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7C66-D5AD-7649-8F4A-FAA93E79FC8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C712E-1978-254C-A3C2-9D20F6CF297C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552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143000" y="2209800"/>
            <a:ext cx="3276600" cy="3916363"/>
          </a:xfrm>
        </p:spPr>
        <p:txBody>
          <a:bodyPr>
            <a:normAutofit/>
          </a:bodyPr>
          <a:lstStyle>
            <a:lvl1pPr>
              <a:defRPr sz="1600"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0" y="2209801"/>
            <a:ext cx="3276600" cy="391636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B0787-FEAA-9840-AC5A-BC22E281539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28656-22AB-9249-A7FE-86BD554CA524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725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0AA4B-C02D-A547-8D8F-C83426571E4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EDF86-3AAE-454C-9361-E4522BFEEC33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710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AD12D-F5A4-D647-96A9-E72505D8CFF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CE06A-05E3-5249-846E-4C9440040CD9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761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143000" y="1219199"/>
            <a:ext cx="5105400" cy="41148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Dra bilden till platshållaren eller klicka på ikonen för att lägga till den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143000" y="5562600"/>
            <a:ext cx="7315200" cy="609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F3CBE-6911-D940-9021-B1A0460CCE9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7E3C0-24CE-FF4B-8179-CBAA3089B9E3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74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1736729"/>
            <a:ext cx="405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4438" y="1736729"/>
            <a:ext cx="405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5746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1143000" y="1219200"/>
            <a:ext cx="6705600" cy="990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1143000" y="2286000"/>
            <a:ext cx="6705600" cy="38401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4</a:t>
            </a:r>
          </a:p>
          <a:p>
            <a:pPr lvl="4"/>
            <a:r>
              <a:rPr lang="sv-SE"/>
              <a:t>Nivå 5</a:t>
            </a:r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auto">
          <a:xfrm>
            <a:off x="0" y="6426200"/>
            <a:ext cx="9144000" cy="431800"/>
          </a:xfrm>
          <a:prstGeom prst="rect">
            <a:avLst/>
          </a:prstGeom>
          <a:solidFill>
            <a:srgbClr val="004B89"/>
          </a:soli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sv-SE">
              <a:solidFill>
                <a:srgbClr val="FFFFFF"/>
              </a:solidFill>
              <a:latin typeface="Calibri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250" y="6491288"/>
            <a:ext cx="539750" cy="349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2E846A1-5238-CF49-8BAF-A2E07BB8A2D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804025" y="6492875"/>
            <a:ext cx="86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C2294F85-71C5-804C-893C-A9C2F2CCBEE7}" type="datetime1">
              <a:rPr lang="sv-SE"/>
              <a:pPr>
                <a:defRPr/>
              </a:pPr>
              <a:t>2023-12-07</a:t>
            </a:fld>
            <a:endParaRPr lang="sv-SE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886200" y="6492875"/>
            <a:ext cx="277336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5" name="textruta 14"/>
          <p:cNvSpPr txBox="1"/>
          <p:nvPr/>
        </p:nvSpPr>
        <p:spPr>
          <a:xfrm>
            <a:off x="7778750" y="6492875"/>
            <a:ext cx="8255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sv-SE" sz="1000" dirty="0" err="1">
                <a:solidFill>
                  <a:srgbClr val="FFFFFF"/>
                </a:solidFill>
              </a:rPr>
              <a:t>www.gu.se</a:t>
            </a:r>
            <a:endParaRPr lang="sv-SE" sz="1000" dirty="0">
              <a:solidFill>
                <a:srgbClr val="FFFFFF"/>
              </a:solidFill>
            </a:endParaRPr>
          </a:p>
        </p:txBody>
      </p:sp>
      <p:pic>
        <p:nvPicPr>
          <p:cNvPr id="1033" name="Bildobjekt 44" descr="LO_FVH_leftCMYK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306388"/>
            <a:ext cx="2844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464646"/>
          </a:solidFill>
          <a:latin typeface="Arial" pitchFamily="34" charset="0"/>
          <a:ea typeface="ＭＳ Ｐゴシック" pitchFamily="-65" charset="-128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64646"/>
          </a:solidFill>
          <a:latin typeface="Arial" charset="0"/>
          <a:ea typeface="ＭＳ Ｐゴシック" pitchFamily="-65" charset="-128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64646"/>
          </a:solidFill>
          <a:latin typeface="Arial" charset="0"/>
          <a:ea typeface="ＭＳ Ｐゴシック" pitchFamily="-65" charset="-128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64646"/>
          </a:solidFill>
          <a:latin typeface="Arial" charset="0"/>
          <a:ea typeface="ＭＳ Ｐゴシック" pitchFamily="-65" charset="-128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64646"/>
          </a:solidFill>
          <a:latin typeface="Arial" charset="0"/>
          <a:ea typeface="ＭＳ Ｐゴシック" pitchFamily="-65" charset="-128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9pPr>
    </p:titleStyle>
    <p:bodyStyle>
      <a:lvl1pPr marL="161925" indent="-161925" algn="l" defTabSz="457200" rtl="0" eaLnBrk="1" fontAlgn="base" hangingPunct="1">
        <a:spcBef>
          <a:spcPts val="350"/>
        </a:spcBef>
        <a:spcAft>
          <a:spcPct val="0"/>
        </a:spcAft>
        <a:buFont typeface="Arial" charset="0"/>
        <a:buChar char="•"/>
        <a:defRPr kern="1200">
          <a:solidFill>
            <a:srgbClr val="464646"/>
          </a:solidFill>
          <a:latin typeface="Arial"/>
          <a:ea typeface="ＭＳ Ｐゴシック" pitchFamily="-65" charset="-128"/>
          <a:cs typeface="ＭＳ Ｐゴシック" charset="0"/>
        </a:defRPr>
      </a:lvl1pPr>
      <a:lvl2pPr marL="447675" indent="-182563" algn="l" defTabSz="457200" rtl="0" eaLnBrk="1" fontAlgn="base" hangingPunct="1">
        <a:spcBef>
          <a:spcPts val="350"/>
        </a:spcBef>
        <a:spcAft>
          <a:spcPct val="0"/>
        </a:spcAft>
        <a:buFont typeface="Arial" charset="0"/>
        <a:buChar char="–"/>
        <a:defRPr kern="1200">
          <a:solidFill>
            <a:srgbClr val="464646"/>
          </a:solidFill>
          <a:latin typeface="Arial"/>
          <a:ea typeface="ＭＳ Ｐゴシック" pitchFamily="-65" charset="-128"/>
          <a:cs typeface="Arial"/>
        </a:defRPr>
      </a:lvl2pPr>
      <a:lvl3pPr marL="714375" indent="-180975" algn="l" defTabSz="457200" rtl="0" eaLnBrk="1" fontAlgn="base" hangingPunct="1">
        <a:spcBef>
          <a:spcPts val="350"/>
        </a:spcBef>
        <a:spcAft>
          <a:spcPct val="0"/>
        </a:spcAft>
        <a:buFont typeface="Lucida Grande" charset="0"/>
        <a:buChar char="–"/>
        <a:defRPr kern="1200">
          <a:solidFill>
            <a:srgbClr val="464646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464646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464646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8276D1-8EE7-A6D2-B4EC-3D5EF6383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31837"/>
            <a:ext cx="8064896" cy="1401019"/>
          </a:xfrm>
        </p:spPr>
        <p:txBody>
          <a:bodyPr wrap="square" anchor="ctr">
            <a:noAutofit/>
          </a:bodyPr>
          <a:lstStyle/>
          <a:p>
            <a:pPr algn="ctr"/>
            <a:r>
              <a:rPr lang="sv-SE" sz="4000" b="1" dirty="0">
                <a:latin typeface="Calisto MT" panose="02040603050505030304" pitchFamily="18" charset="77"/>
              </a:rPr>
              <a:t>Lever utvärderingsmonstret? </a:t>
            </a:r>
            <a:endParaRPr lang="sv-SE" sz="4000" dirty="0">
              <a:solidFill>
                <a:srgbClr val="FF0000"/>
              </a:solidFill>
              <a:latin typeface="Calisto MT" panose="02040603050505030304" pitchFamily="18" charset="77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2DD041-9EBC-F446-785C-8BC9C15E1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568" y="3428999"/>
            <a:ext cx="5256584" cy="2808313"/>
          </a:xfrm>
        </p:spPr>
        <p:txBody>
          <a:bodyPr wrap="square" anchor="t">
            <a:normAutofit/>
          </a:bodyPr>
          <a:lstStyle/>
          <a:p>
            <a:pPr>
              <a:buFont typeface="Wingdings" pitchFamily="2" charset="2"/>
              <a:buChar char="§"/>
            </a:pPr>
            <a:endParaRPr lang="sv-SE" sz="1900" dirty="0">
              <a:latin typeface="Calisto MT" panose="02040603050505030304" pitchFamily="18" charset="77"/>
            </a:endParaRPr>
          </a:p>
          <a:p>
            <a:pPr>
              <a:buFont typeface="Wingdings" pitchFamily="2" charset="2"/>
              <a:buChar char="§"/>
            </a:pPr>
            <a:endParaRPr lang="sv-SE" sz="1900" dirty="0">
              <a:latin typeface="Calisto MT" panose="02040603050505030304" pitchFamily="18" charset="77"/>
            </a:endParaRPr>
          </a:p>
          <a:p>
            <a:pPr>
              <a:buFont typeface="Wingdings" pitchFamily="2" charset="2"/>
              <a:buChar char="§"/>
            </a:pPr>
            <a:r>
              <a:rPr lang="sv-SE" sz="1900" dirty="0">
                <a:latin typeface="Calisto MT" panose="02040603050505030304" pitchFamily="18" charset="77"/>
              </a:rPr>
              <a:t> </a:t>
            </a:r>
            <a:r>
              <a:rPr lang="sv-SE" sz="1900" dirty="0">
                <a:solidFill>
                  <a:schemeClr val="tx1"/>
                </a:solidFill>
                <a:latin typeface="Calisto MT" panose="02040603050505030304" pitchFamily="18" charset="77"/>
              </a:rPr>
              <a:t>Inspiration.</a:t>
            </a:r>
          </a:p>
          <a:p>
            <a:pPr>
              <a:buFont typeface="Wingdings" pitchFamily="2" charset="2"/>
              <a:buChar char="§"/>
            </a:pPr>
            <a:r>
              <a:rPr lang="sv-SE" sz="1900" dirty="0">
                <a:solidFill>
                  <a:schemeClr val="tx1"/>
                </a:solidFill>
                <a:latin typeface="Calisto MT" panose="02040603050505030304" pitchFamily="18" charset="77"/>
              </a:rPr>
              <a:t> Ett smalt och ett brett monster</a:t>
            </a:r>
          </a:p>
          <a:p>
            <a:pPr>
              <a:buFont typeface="Wingdings" pitchFamily="2" charset="2"/>
              <a:buChar char="§"/>
            </a:pPr>
            <a:r>
              <a:rPr lang="sv-SE" sz="1900" dirty="0">
                <a:latin typeface="Calisto MT" panose="02040603050505030304" pitchFamily="18" charset="77"/>
              </a:rPr>
              <a:t> Några egna reflektioner</a:t>
            </a:r>
          </a:p>
          <a:p>
            <a:pPr>
              <a:buFont typeface="Wingdings" pitchFamily="2" charset="2"/>
              <a:buChar char="§"/>
            </a:pPr>
            <a:r>
              <a:rPr lang="sv-SE" sz="1900" dirty="0">
                <a:latin typeface="Calisto MT" panose="02040603050505030304" pitchFamily="18" charset="77"/>
              </a:rPr>
              <a:t> </a:t>
            </a:r>
            <a:r>
              <a:rPr lang="sv-SE" sz="1900" dirty="0">
                <a:solidFill>
                  <a:schemeClr val="tx1"/>
                </a:solidFill>
                <a:latin typeface="Calisto MT" panose="02040603050505030304" pitchFamily="18" charset="77"/>
              </a:rPr>
              <a:t>Förvaltningspolitik och utvärderingsböljor</a:t>
            </a:r>
          </a:p>
          <a:p>
            <a:pPr>
              <a:buFont typeface="Wingdings" pitchFamily="2" charset="2"/>
              <a:buChar char="§"/>
            </a:pPr>
            <a:r>
              <a:rPr lang="sv-SE" sz="1900" dirty="0">
                <a:latin typeface="Calisto MT" panose="02040603050505030304" pitchFamily="18" charset="77"/>
              </a:rPr>
              <a:t> Från monster (tillbaka) till räddande hjälte? </a:t>
            </a:r>
            <a:endParaRPr lang="sv-SE" sz="1900" dirty="0">
              <a:solidFill>
                <a:srgbClr val="FF0000"/>
              </a:solidFill>
              <a:latin typeface="Calisto MT" panose="02040603050505030304" pitchFamily="18" charset="77"/>
            </a:endParaRPr>
          </a:p>
        </p:txBody>
      </p:sp>
      <p:pic>
        <p:nvPicPr>
          <p:cNvPr id="5" name="Picture 2" descr="Stream Surf Monster music | Listen to songs, albums, playlists for free on  SoundCloud">
            <a:extLst>
              <a:ext uri="{FF2B5EF4-FFF2-40B4-BE49-F238E27FC236}">
                <a16:creationId xmlns:a16="http://schemas.microsoft.com/office/drawing/2014/main" id="{8FD88042-3782-FDED-A8D5-561DE0ECA7D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2" r="7233"/>
          <a:stretch/>
        </p:blipFill>
        <p:spPr bwMode="auto">
          <a:xfrm>
            <a:off x="6084168" y="2996952"/>
            <a:ext cx="2664296" cy="324036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95DAB68D-3B60-0F2C-8A7C-5A9FA6F8CBA6}"/>
              </a:ext>
            </a:extLst>
          </p:cNvPr>
          <p:cNvSpPr txBox="1"/>
          <p:nvPr/>
        </p:nvSpPr>
        <p:spPr>
          <a:xfrm>
            <a:off x="899592" y="2132856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>
                <a:latin typeface="Calisto MT" panose="02040603050505030304" pitchFamily="18" charset="77"/>
              </a:rPr>
              <a:t>Lena Lindgren, SVUF 7-8 december 2023</a:t>
            </a:r>
          </a:p>
        </p:txBody>
      </p:sp>
    </p:spTree>
    <p:extLst>
      <p:ext uri="{BB962C8B-B14F-4D97-AF65-F5344CB8AC3E}">
        <p14:creationId xmlns:p14="http://schemas.microsoft.com/office/powerpoint/2010/main" val="126730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92888" cy="864096"/>
          </a:xfrm>
        </p:spPr>
        <p:txBody>
          <a:bodyPr/>
          <a:lstStyle/>
          <a:p>
            <a:pPr algn="ctr"/>
            <a:r>
              <a:rPr lang="sv-SE" sz="3600" b="1" dirty="0">
                <a:latin typeface="Calisto MT" panose="02040603050505030304" pitchFamily="18" charset="77"/>
              </a:rPr>
              <a:t>Inspiration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BD05F8-D3C0-1900-EE63-63AC33595E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1560" y="1556792"/>
            <a:ext cx="8352928" cy="4798392"/>
          </a:xfrm>
        </p:spPr>
        <p:txBody>
          <a:bodyPr/>
          <a:lstStyle/>
          <a:p>
            <a:pPr marL="0" indent="0">
              <a:buNone/>
            </a:pPr>
            <a:endParaRPr lang="sv-SE" dirty="0">
              <a:latin typeface="Calisto MT" panose="02040603050505030304" pitchFamily="18" charset="77"/>
            </a:endParaRPr>
          </a:p>
          <a:p>
            <a:pPr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 CPE, Roy Batterham (1994): </a:t>
            </a:r>
            <a:r>
              <a:rPr lang="sv-SE" i="1" dirty="0">
                <a:latin typeface="Calisto MT" panose="02040603050505030304" pitchFamily="18" charset="77"/>
              </a:rPr>
              <a:t>How can we argue with performance indicators? </a:t>
            </a:r>
          </a:p>
          <a:p>
            <a:pPr>
              <a:buFont typeface="Wingdings" pitchFamily="2" charset="2"/>
              <a:buChar char="§"/>
            </a:pPr>
            <a:r>
              <a:rPr lang="sv-SE" i="1" dirty="0">
                <a:latin typeface="Calisto MT" panose="02040603050505030304" pitchFamily="18" charset="77"/>
              </a:rPr>
              <a:t> </a:t>
            </a:r>
            <a:r>
              <a:rPr lang="sv-SE" dirty="0">
                <a:latin typeface="Calisto MT" panose="02040603050505030304" pitchFamily="18" charset="77"/>
              </a:rPr>
              <a:t>Folkbildningsrådet, regleringsbrev (1995 - </a:t>
            </a:r>
            <a:r>
              <a:rPr lang="sv-SE" dirty="0" err="1">
                <a:latin typeface="Calisto MT" panose="02040603050505030304" pitchFamily="18" charset="77"/>
              </a:rPr>
              <a:t>ff</a:t>
            </a:r>
            <a:r>
              <a:rPr lang="sv-SE" dirty="0">
                <a:latin typeface="Calisto MT" panose="02040603050505030304" pitchFamily="18" charset="7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 Peter Dahler Larsen (2000): ”Det er som om, der ikke er noge gr</a:t>
            </a:r>
            <a:r>
              <a:rPr lang="sv-SE" b="0" i="0" u="none" strike="noStrike" dirty="0">
                <a:solidFill>
                  <a:srgbClr val="040C28"/>
                </a:solidFill>
                <a:effectLst/>
                <a:latin typeface="Calisto MT" panose="02040603050505030304" pitchFamily="18" charset="77"/>
              </a:rPr>
              <a:t>ænse for feed-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solidFill>
                  <a:srgbClr val="040C28"/>
                </a:solidFill>
                <a:latin typeface="Calisto MT" panose="02040603050505030304" pitchFamily="18" charset="77"/>
              </a:rPr>
              <a:t>   </a:t>
            </a:r>
            <a:r>
              <a:rPr lang="sv-SE" b="0" i="0" u="none" strike="noStrike" dirty="0">
                <a:solidFill>
                  <a:srgbClr val="040C28"/>
                </a:solidFill>
                <a:effectLst/>
                <a:latin typeface="Calisto MT" panose="02040603050505030304" pitchFamily="18" charset="77"/>
              </a:rPr>
              <a:t> back- l</a:t>
            </a:r>
            <a:r>
              <a:rPr lang="sv-SE" b="0" i="0" u="none" strike="noStrike" dirty="0">
                <a:solidFill>
                  <a:srgbClr val="424242"/>
                </a:solidFill>
                <a:effectLst/>
                <a:latin typeface="Calisto MT" panose="02040603050505030304" pitchFamily="18" charset="77"/>
              </a:rPr>
              <a:t>økkerne...som om evalueringmonstret kr</a:t>
            </a:r>
            <a:r>
              <a:rPr lang="sv-SE" b="0" i="0" u="none" strike="noStrike" dirty="0">
                <a:solidFill>
                  <a:srgbClr val="040C28"/>
                </a:solidFill>
                <a:effectLst/>
                <a:latin typeface="Calisto MT" panose="02040603050505030304" pitchFamily="18" charset="77"/>
              </a:rPr>
              <a:t>æver mere og mere mad hver dag.”</a:t>
            </a:r>
            <a:endParaRPr lang="sv-SE" b="0" i="0" u="none" strike="noStrike" dirty="0">
              <a:solidFill>
                <a:srgbClr val="424242"/>
              </a:solidFill>
              <a:effectLst/>
              <a:latin typeface="Calisto MT" panose="02040603050505030304" pitchFamily="18" charset="77"/>
            </a:endParaRPr>
          </a:p>
          <a:p>
            <a:pPr marL="0" indent="0">
              <a:buNone/>
            </a:pPr>
            <a:endParaRPr lang="sv-SE" dirty="0">
              <a:latin typeface="Calisto MT" panose="02040603050505030304" pitchFamily="18" charset="77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 Performance measures/indicators, reguljär uppföljning av kvalitet och resultat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Calisto MT" panose="02040603050505030304" pitchFamily="18" charset="77"/>
              </a:rPr>
              <a:t>    som en central del av New Public Management. Det ”smala” monstret.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Calisto MT" panose="02040603050505030304" pitchFamily="18" charset="77"/>
              </a:rPr>
              <a:t>   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Utvärderings-/granskningssamhället. Det ”breda” monstret.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endParaRPr lang="sv-SE" dirty="0">
              <a:latin typeface="Calisto MT" panose="02040603050505030304" pitchFamily="18" charset="77"/>
            </a:endParaRP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Boken skrevs när NPM härjade som värst (2006, 2014).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Calisto MT" panose="02040603050505030304" pitchFamily="18" charset="77"/>
              </a:rPr>
              <a:t>  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dirty="0">
                <a:latin typeface="Calisto MT" panose="02040603050505030304" pitchFamily="18" charset="77"/>
              </a:rPr>
              <a:t>Fokus på kritiska, perversa aspekter av det smala monstret,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Calisto MT" panose="02040603050505030304" pitchFamily="18" charset="77"/>
              </a:rPr>
              <a:t>   men används också som uttryck för en allmän kritik av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Calisto MT" panose="02040603050505030304" pitchFamily="18" charset="77"/>
              </a:rPr>
              <a:t>   granskningssamhället.</a:t>
            </a:r>
          </a:p>
          <a:p>
            <a:pPr>
              <a:buFont typeface="Wingdings" pitchFamily="2" charset="2"/>
              <a:buChar char="§"/>
            </a:pPr>
            <a:endParaRPr lang="sv-SE" dirty="0">
              <a:latin typeface="Calisto MT" panose="02040603050505030304" pitchFamily="18" charset="77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7A1E047-58D5-3B60-DB6D-CBF8289A4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077072"/>
            <a:ext cx="165618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46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8136904" cy="864096"/>
          </a:xfrm>
        </p:spPr>
        <p:txBody>
          <a:bodyPr wrap="square" anchor="ctr">
            <a:noAutofit/>
          </a:bodyPr>
          <a:lstStyle/>
          <a:p>
            <a:pPr algn="ctr"/>
            <a:r>
              <a:rPr lang="sv-SE" sz="2800" b="1" dirty="0">
                <a:latin typeface="Calisto MT" panose="02040603050505030304" pitchFamily="18" charset="77"/>
              </a:rPr>
              <a:t>Kritiska aspekter av kvalitets-/resultatmätning </a:t>
            </a:r>
            <a:br>
              <a:rPr lang="sv-SE" sz="2800" b="1" dirty="0">
                <a:latin typeface="Calisto MT" panose="02040603050505030304" pitchFamily="18" charset="77"/>
              </a:rPr>
            </a:br>
            <a:r>
              <a:rPr lang="sv-SE" sz="2800" b="1" dirty="0">
                <a:latin typeface="Calisto MT" panose="02040603050505030304" pitchFamily="18" charset="77"/>
              </a:rPr>
              <a:t>i forskning om ”</a:t>
            </a:r>
            <a:r>
              <a:rPr lang="en-GB" sz="2800" b="1" dirty="0">
                <a:latin typeface="Calisto MT" panose="02040603050505030304" pitchFamily="18" charset="77"/>
              </a:rPr>
              <a:t>performance measures</a:t>
            </a:r>
            <a:r>
              <a:rPr lang="sv-SE" sz="2800" b="1" dirty="0">
                <a:latin typeface="Calisto MT" panose="02040603050505030304" pitchFamily="18" charset="77"/>
              </a:rPr>
              <a:t>”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AEC3E30-A10A-4A90-83FB-86C86B4356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7584" y="1988840"/>
            <a:ext cx="7560840" cy="4248472"/>
          </a:xfrm>
        </p:spPr>
        <p:txBody>
          <a:bodyPr wrap="square" anchor="t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sv-SE" altLang="sv-SE" sz="2700" b="1" dirty="0">
                <a:latin typeface="Calisto MT" panose="02040603050505030304" pitchFamily="18" charset="77"/>
              </a:rPr>
              <a:t>Konstruktionsproblematik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Oklara mål, bara det mätbara mäts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Osäkra effektmått och samband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§"/>
              <a:defRPr/>
            </a:pPr>
            <a:r>
              <a:rPr lang="sv-SE" altLang="sv-SE" sz="2700" b="1" dirty="0">
                <a:latin typeface="Calisto MT" panose="02040603050505030304" pitchFamily="18" charset="77"/>
              </a:rPr>
              <a:t>Implementerings- och användningsproblem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Skiftande tolkningar och kreativ bokföring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”The knowing-doing gap”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sv-SE" altLang="sv-SE" sz="2700" dirty="0">
              <a:latin typeface="Calisto MT" panose="02040603050505030304" pitchFamily="18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§"/>
              <a:defRPr/>
            </a:pPr>
            <a:r>
              <a:rPr lang="sv-SE" altLang="sv-SE" sz="2700" b="1" dirty="0">
                <a:latin typeface="Calisto MT" panose="02040603050505030304" pitchFamily="18" charset="77"/>
              </a:rPr>
              <a:t>Perversa bieffekter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Indikatorfixering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Tröskeleffekter och standardisering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Avprofessionalisering, misstroende, ”otillit”,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sv-SE" altLang="sv-SE" sz="2700" dirty="0">
                <a:latin typeface="Calisto MT" panose="02040603050505030304" pitchFamily="18" charset="77"/>
              </a:rPr>
              <a:t>   Panopticon, ”MAD”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GB" altLang="sv-SE" sz="2400" dirty="0">
              <a:latin typeface="Calisto MT" panose="02040603050505030304" pitchFamily="18" charset="77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GB" altLang="sv-SE" sz="2700" dirty="0">
                <a:latin typeface="Calisto MT" panose="02040603050505030304" pitchFamily="18" charset="77"/>
              </a:rPr>
              <a:t>   ”How many times do we have to come back to this one before we give up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GB" altLang="sv-SE" sz="2700" dirty="0">
                <a:latin typeface="Calisto MT" panose="02040603050505030304" pitchFamily="18" charset="77"/>
              </a:rPr>
              <a:t>     on performance indicators?” (Henry Mintzberg, 1996)</a:t>
            </a:r>
          </a:p>
        </p:txBody>
      </p:sp>
    </p:spTree>
    <p:extLst>
      <p:ext uri="{BB962C8B-B14F-4D97-AF65-F5344CB8AC3E}">
        <p14:creationId xmlns:p14="http://schemas.microsoft.com/office/powerpoint/2010/main" val="447715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527303-1260-E36B-A54D-F328B8006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764704"/>
            <a:ext cx="8568952" cy="1008112"/>
          </a:xfrm>
        </p:spPr>
        <p:txBody>
          <a:bodyPr/>
          <a:lstStyle/>
          <a:p>
            <a:pPr algn="ctr"/>
            <a:r>
              <a:rPr lang="sv-SE" sz="2600" b="1" dirty="0">
                <a:latin typeface="Calisto MT" panose="02040603050505030304" pitchFamily="18" charset="77"/>
              </a:rPr>
              <a:t>Det smala monstret är fortsatt hungrigt men</a:t>
            </a:r>
            <a:br>
              <a:rPr lang="sv-SE" sz="2600" b="1" dirty="0">
                <a:latin typeface="Calisto MT" panose="02040603050505030304" pitchFamily="18" charset="77"/>
              </a:rPr>
            </a:br>
            <a:r>
              <a:rPr lang="sv-SE" sz="2600" b="1" dirty="0">
                <a:latin typeface="Calisto MT" panose="02040603050505030304" pitchFamily="18" charset="77"/>
              </a:rPr>
              <a:t>hanteras med mer förnuft, ex. skolan i Göteborgs stad</a:t>
            </a:r>
            <a:endParaRPr lang="sv-SE" sz="2600" dirty="0">
              <a:latin typeface="Calisto MT" panose="02040603050505030304" pitchFamily="18" charset="77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05C2F5-B551-534F-4850-552CE625E0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552" y="1772816"/>
            <a:ext cx="8424936" cy="4536504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sv-SE" altLang="sv-SE" sz="1700" dirty="0"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Ett massivt flöde av information produceras och rapporteras regelmässigt mellan aktörer (KF, nämnder, förvaltningar, enheter) utifrån ett gemensamt, formaliserat system för uppföljning för </a:t>
            </a:r>
            <a:r>
              <a:rPr lang="sv-SE" altLang="sv-SE" sz="1700" i="1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alla</a:t>
            </a: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kommunala verksamheter: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Tid- och arbetsplan för planering och uppföljning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Riskbild/internkontrollplan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Ekonomisk uppföljning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Månadsvis uppföljning, delårsrapporter, årsrapport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Personalekonomisk uppföljning och uppföljning av arbetsmiljö och hälsa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Kvalitetsrapport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- Resultatredovisning av stort antal sektorsövergripande planer och program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Data sammanställs i förhållande till ex. kvalitet och likvärdighet på ett medvetet sätt,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   analyseras och tillhandahålls på enhets-/områdes-/och kommunnivå.</a:t>
            </a:r>
          </a:p>
          <a:p>
            <a:pPr marL="0" indent="0">
              <a:spcBef>
                <a:spcPts val="0"/>
              </a:spcBef>
              <a:buNone/>
            </a:pPr>
            <a:endParaRPr lang="sv-SE" altLang="sv-SE" sz="1700" dirty="0">
              <a:solidFill>
                <a:schemeClr val="tx1"/>
              </a:solidFill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  Dock delvis oklar användning, t.ex. ansvarsutkrävande. Jfr ”the knowing-doing gap”.</a:t>
            </a:r>
            <a:endParaRPr lang="sv-SE" altLang="sv-SE" sz="1800" dirty="0">
              <a:solidFill>
                <a:schemeClr val="tx1"/>
              </a:solidFill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625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527303-1260-E36B-A54D-F328B8006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92696"/>
            <a:ext cx="7992888" cy="936104"/>
          </a:xfrm>
        </p:spPr>
        <p:txBody>
          <a:bodyPr/>
          <a:lstStyle/>
          <a:p>
            <a:pPr algn="ctr"/>
            <a:r>
              <a:rPr lang="sv-SE" sz="3400" b="1" dirty="0">
                <a:latin typeface="Calisto MT" panose="02040603050505030304" pitchFamily="18" charset="77"/>
              </a:rPr>
              <a:t>Det breda utvärderingsmonstret, </a:t>
            </a:r>
            <a:br>
              <a:rPr lang="sv-SE" sz="3400" b="1" dirty="0">
                <a:latin typeface="Calisto MT" panose="02040603050505030304" pitchFamily="18" charset="77"/>
              </a:rPr>
            </a:br>
            <a:r>
              <a:rPr lang="sv-SE" sz="3400" b="1" dirty="0">
                <a:latin typeface="Calisto MT" panose="02040603050505030304" pitchFamily="18" charset="77"/>
              </a:rPr>
              <a:t>några egna observationer</a:t>
            </a:r>
            <a:endParaRPr lang="sv-SE" sz="3400" dirty="0">
              <a:solidFill>
                <a:srgbClr val="FF0000"/>
              </a:solidFill>
              <a:latin typeface="Calisto MT" panose="02040603050505030304" pitchFamily="18" charset="77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05C2F5-B551-534F-4850-552CE625E0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36" y="1844824"/>
            <a:ext cx="8496944" cy="4464496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endParaRPr lang="sv-SE" sz="17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700" kern="100" dirty="0">
                <a:solidFill>
                  <a:srgbClr val="000000"/>
                </a:solidFill>
                <a:effectLst/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Oklart vad det i praktiken blev av tillitsreformens förvaltningspolitiska principer 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700" kern="100" dirty="0">
                <a:solidFill>
                  <a:srgbClr val="000000"/>
                </a:solidFill>
                <a:effectLst/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 ”bortom NPM”, där professionernas kunnande och yrkesetik blir vägledande.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7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700" kern="100" dirty="0">
                <a:solidFill>
                  <a:schemeClr val="tx1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Istället daglig rapportering om bidragsbrott, infiltration och korruption av myndigheter, 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700" kern="100" dirty="0">
                <a:solidFill>
                  <a:schemeClr val="tx1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 hot och våld mot förtroendevalda och tjänstemän som gör att demokratins institutioner 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700" kern="100" dirty="0">
                <a:solidFill>
                  <a:schemeClr val="tx1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 inte kan fungerar på avsett vis. 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endParaRPr lang="sv-SE" sz="1700" kern="100" dirty="0">
              <a:solidFill>
                <a:schemeClr val="tx1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altLang="sv-SE" sz="17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Myndigheter behöver ständigt ta höjd för att de kan bli lurade: </a:t>
            </a:r>
            <a:r>
              <a:rPr lang="sv-SE" sz="17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ökad kontroll, stärkta sanktionsmöjligheter, polisanmälan, visselblåsarlag, förebyggande arbete (t. ex. SKR:s samarbetsrum och poddar), med mera.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endParaRPr lang="sv-SE" sz="17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7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Jfr SIDA:s arbete för att genom myndighetssamarbete stödja institutionell utveckling 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7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av offentlig förvaltning, t.ex. Lindgren (1991) </a:t>
            </a:r>
            <a:r>
              <a:rPr lang="en-GB" sz="1700" i="1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Swedish Local Government Goes South</a:t>
            </a:r>
            <a:r>
              <a:rPr lang="en-GB" sz="17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endParaRPr lang="en-GB" sz="17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906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7090" y="764704"/>
            <a:ext cx="8377851" cy="648072"/>
          </a:xfrm>
        </p:spPr>
        <p:txBody>
          <a:bodyPr>
            <a:noAutofit/>
          </a:bodyPr>
          <a:lstStyle/>
          <a:p>
            <a:pPr algn="ctr"/>
            <a:r>
              <a:rPr lang="sv-SE" sz="2800" b="1" dirty="0">
                <a:latin typeface="Calisto MT" panose="02040603050505030304" pitchFamily="18" charset="77"/>
                <a:ea typeface="Book Antiqua" charset="0"/>
                <a:cs typeface="Book Antiqua" charset="0"/>
              </a:rPr>
              <a:t>Förvaltningspolitik och utvärderingsböljor i Sverige</a:t>
            </a:r>
            <a:endParaRPr lang="sv-SE" sz="2800" dirty="0">
              <a:latin typeface="Calisto MT" panose="02040603050505030304" pitchFamily="18" charset="77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04800" y="1613646"/>
            <a:ext cx="8600141" cy="501575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endParaRPr lang="sv-SE" sz="18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9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9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9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900" dirty="0">
              <a:latin typeface="+mj-lt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182873"/>
              </p:ext>
            </p:extLst>
          </p:nvPr>
        </p:nvGraphicFramePr>
        <p:xfrm>
          <a:off x="539552" y="1567646"/>
          <a:ext cx="8136904" cy="422676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sv-SE" sz="1700" dirty="0">
                          <a:latin typeface="Calisto MT" panose="02040603050505030304" pitchFamily="18" charset="77"/>
                        </a:rPr>
                        <a:t>Böljor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sv-SE" sz="1700" dirty="0">
                          <a:latin typeface="Calisto MT" panose="02040603050505030304" pitchFamily="18" charset="77"/>
                        </a:rPr>
                        <a:t>Fokus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467">
                <a:tc>
                  <a:txBody>
                    <a:bodyPr/>
                    <a:lstStyle/>
                    <a:p>
                      <a:pPr algn="l"/>
                      <a:r>
                        <a:rPr lang="sv-SE" sz="1500" b="1" dirty="0">
                          <a:latin typeface="Calisto MT" panose="02040603050505030304" pitchFamily="18" charset="77"/>
                        </a:rPr>
                        <a:t>1960-talet </a:t>
                      </a:r>
                    </a:p>
                    <a:p>
                      <a:pPr algn="l"/>
                      <a:r>
                        <a:rPr lang="sv-SE" sz="1500" dirty="0">
                          <a:latin typeface="Calisto MT" panose="02040603050505030304" pitchFamily="18" charset="77"/>
                        </a:rPr>
                        <a:t>Rationalitet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Mål-medel, hög tilltro till vetenskap, social ingenjörskonst, värderingsfri, objektiv bedömning.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282">
                <a:tc>
                  <a:txBody>
                    <a:bodyPr/>
                    <a:lstStyle/>
                    <a:p>
                      <a:pPr algn="l"/>
                      <a:r>
                        <a:rPr lang="sv-SE" sz="1500" b="1" dirty="0">
                          <a:latin typeface="Calisto MT" panose="02040603050505030304" pitchFamily="18" charset="77"/>
                        </a:rPr>
                        <a:t>1970-talet</a:t>
                      </a:r>
                    </a:p>
                    <a:p>
                      <a:pPr algn="l"/>
                      <a:r>
                        <a:rPr lang="sv-SE" sz="1500" dirty="0">
                          <a:latin typeface="Calisto MT" panose="02040603050505030304" pitchFamily="18" charset="77"/>
                        </a:rPr>
                        <a:t>Deltagare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Intressenter, ge plats för berörda ”stakeholders”, brukare, gräsrötter, samhällsengagemang, konstruktivism,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500" b="1" dirty="0">
                          <a:latin typeface="Calisto MT" panose="02040603050505030304" pitchFamily="18" charset="77"/>
                        </a:rPr>
                        <a:t>1980-talet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500" dirty="0">
                          <a:latin typeface="Calisto MT" panose="02040603050505030304" pitchFamily="18" charset="77"/>
                        </a:rPr>
                        <a:t>Nyliberalism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Politik, ledarskap, konkurrens, kundtänkande och effektivitet, </a:t>
                      </a:r>
                    </a:p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beställar-utförarenheter, ”results-based management”.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181">
                <a:tc rowSpan="2">
                  <a:txBody>
                    <a:bodyPr/>
                    <a:lstStyle/>
                    <a:p>
                      <a:r>
                        <a:rPr lang="sv-SE" sz="1500" b="1" dirty="0">
                          <a:latin typeface="Calisto MT" panose="02040603050505030304" pitchFamily="18" charset="77"/>
                        </a:rPr>
                        <a:t>1990-talet</a:t>
                      </a:r>
                    </a:p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Evidens, lärande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RCT, systematisk kunskapsöversikt, rekommendationer på </a:t>
                      </a:r>
                    </a:p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vetenskaplig grund.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503397"/>
                  </a:ext>
                </a:extLst>
              </a:tr>
              <a:tr h="42025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Dialog, följeforskning, kunskapande, processtöd.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951344"/>
                  </a:ext>
                </a:extLst>
              </a:tr>
              <a:tr h="33960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500" b="1" dirty="0">
                          <a:latin typeface="Calisto MT" panose="02040603050505030304" pitchFamily="18" charset="77"/>
                        </a:rPr>
                        <a:t>2010 ⇢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500" b="0" dirty="0">
                          <a:latin typeface="Calisto MT" panose="02040603050505030304" pitchFamily="18" charset="77"/>
                        </a:rPr>
                        <a:t>Tillit, kontroll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500" b="0" dirty="0">
                          <a:latin typeface="Calisto MT" panose="02040603050505030304" pitchFamily="18" charset="77"/>
                        </a:rPr>
                        <a:t>och ansvar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500" dirty="0">
                          <a:latin typeface="Calisto MT" panose="02040603050505030304" pitchFamily="18" charset="77"/>
                        </a:rPr>
                        <a:t>Ökad tillit till professionella, styr- och kontrollsystem bortom NPM?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92757"/>
                  </a:ext>
                </a:extLst>
              </a:tr>
              <a:tr h="582181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dirty="0">
                          <a:latin typeface="Calisto MT" panose="02040603050505030304" pitchFamily="18" charset="77"/>
                        </a:rPr>
                        <a:t>Misstro mot politik och förvaltning och marknadslösningar kräver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dirty="0">
                          <a:latin typeface="Calisto MT" panose="02040603050505030304" pitchFamily="18" charset="77"/>
                        </a:rPr>
                        <a:t>ökad reglering och granskning, ökat fokus på ansvarsutkrävande.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117784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B557A41C-1F5E-77CD-8B19-AC331D26F6BB}"/>
              </a:ext>
            </a:extLst>
          </p:cNvPr>
          <p:cNvSpPr txBox="1"/>
          <p:nvPr/>
        </p:nvSpPr>
        <p:spPr>
          <a:xfrm>
            <a:off x="527090" y="5995280"/>
            <a:ext cx="62771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500" dirty="0">
                <a:latin typeface="Calisto MT" panose="02040603050505030304" pitchFamily="18" charset="77"/>
              </a:rPr>
              <a:t>Vedung (2010); Blom, Morén &amp; Nygren (2011); Ehn &amp; Sundström (2020). </a:t>
            </a:r>
          </a:p>
        </p:txBody>
      </p:sp>
    </p:spTree>
    <p:extLst>
      <p:ext uri="{BB962C8B-B14F-4D97-AF65-F5344CB8AC3E}">
        <p14:creationId xmlns:p14="http://schemas.microsoft.com/office/powerpoint/2010/main" val="1951047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920880" cy="905776"/>
          </a:xfrm>
        </p:spPr>
        <p:txBody>
          <a:bodyPr wrap="square" anchor="ctr">
            <a:noAutofit/>
          </a:bodyPr>
          <a:lstStyle/>
          <a:p>
            <a:pPr algn="ctr"/>
            <a:r>
              <a:rPr lang="sv-SE" sz="3200" b="1" dirty="0">
                <a:latin typeface="Calisto MT" panose="02040603050505030304" pitchFamily="18" charset="77"/>
              </a:rPr>
              <a:t>Utvärdering från monster, </a:t>
            </a:r>
            <a:br>
              <a:rPr lang="sv-SE" sz="3200" b="1" dirty="0">
                <a:latin typeface="Calisto MT" panose="02040603050505030304" pitchFamily="18" charset="77"/>
              </a:rPr>
            </a:br>
            <a:r>
              <a:rPr lang="sv-SE" sz="3200" b="1" dirty="0">
                <a:latin typeface="Calisto MT" panose="02040603050505030304" pitchFamily="18" charset="77"/>
              </a:rPr>
              <a:t>(tillbaka) till räddande hjälte?</a:t>
            </a:r>
          </a:p>
        </p:txBody>
      </p:sp>
      <p:sp>
        <p:nvSpPr>
          <p:cNvPr id="1037" name="Content Placeholder 3">
            <a:extLst>
              <a:ext uri="{FF2B5EF4-FFF2-40B4-BE49-F238E27FC236}">
                <a16:creationId xmlns:a16="http://schemas.microsoft.com/office/drawing/2014/main" id="{54ABC986-9EF3-A966-E5AC-A1E5E3C78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27784" y="2060848"/>
            <a:ext cx="3960442" cy="4298994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600" i="1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Chimera</a:t>
            </a: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, hybridmonster i grekisk mytologi som terroriserade folket tills </a:t>
            </a:r>
            <a:r>
              <a:rPr lang="sv-SE" sz="1600" i="1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Bellerofon</a:t>
            </a: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kom som en räddande hjälte och dödade det.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endParaRPr lang="sv-SE" sz="16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Vår tids komplexa policyproblem behöver utvärdering, men hur? 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endParaRPr lang="sv-SE" sz="16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600" i="1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Tänk efter före </a:t>
            </a: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med hjälp av behovsanalys,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sv-SE" sz="1600" kern="100" dirty="0">
                <a:solidFill>
                  <a:srgbClr val="000000"/>
                </a:solidFill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    programteorianalys, ”WPR”, mm.</a:t>
            </a: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endParaRPr lang="sv-SE" altLang="sv-SE" sz="1600" dirty="0"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altLang="sv-SE" sz="16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”För att återskapa tillit behövs en jävla massa </a:t>
            </a:r>
            <a:r>
              <a:rPr lang="sv-SE" altLang="sv-SE" sz="1600" i="1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kontroll</a:t>
            </a:r>
            <a:r>
              <a:rPr lang="sv-SE" altLang="sv-SE" sz="16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”  (T. Hållö). </a:t>
            </a: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endParaRPr lang="sv-SE" altLang="sv-SE" sz="1600" dirty="0">
              <a:solidFill>
                <a:schemeClr val="tx1"/>
              </a:solidFill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sv-SE" altLang="sv-SE" sz="1600" i="1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Uppvisning IRL </a:t>
            </a:r>
            <a:r>
              <a:rPr lang="sv-SE" altLang="sv-SE" sz="1600" dirty="0">
                <a:solidFill>
                  <a:schemeClr val="tx1"/>
                </a:solidFill>
                <a:latin typeface="Calisto MT" panose="02040603050505030304" pitchFamily="18" charset="77"/>
                <a:ea typeface="Book Antiqua" charset="0"/>
                <a:cs typeface="Book Antiqua" charset="0"/>
              </a:rPr>
              <a:t>som på på 1800-talet och 1634 års regeringsform...</a:t>
            </a:r>
            <a:endParaRPr lang="sv-SE" altLang="sv-SE" sz="1600" dirty="0">
              <a:latin typeface="Calisto MT" panose="02040603050505030304" pitchFamily="18" charset="77"/>
              <a:ea typeface="Book Antiqua" charset="0"/>
              <a:cs typeface="Book Antiqua" charset="0"/>
            </a:endParaRPr>
          </a:p>
          <a:p>
            <a:pPr marL="0" lvl="0" indent="0">
              <a:spcBef>
                <a:spcPts val="0"/>
              </a:spcBef>
              <a:buNone/>
              <a:tabLst>
                <a:tab pos="457200" algn="l"/>
              </a:tabLst>
            </a:pPr>
            <a:endParaRPr lang="sv-SE" sz="1700" kern="100" dirty="0">
              <a:solidFill>
                <a:srgbClr val="000000"/>
              </a:solidFill>
              <a:latin typeface="Calisto MT" panose="0204060305050503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AEC3E30-A10A-4A90-83FB-86C86B4356C3}"/>
              </a:ext>
            </a:extLst>
          </p:cNvPr>
          <p:cNvSpPr>
            <a:spLocks/>
          </p:cNvSpPr>
          <p:nvPr/>
        </p:nvSpPr>
        <p:spPr>
          <a:xfrm>
            <a:off x="1830907" y="2621180"/>
            <a:ext cx="2525084" cy="2346382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defTabSz="2286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sv-SE" altLang="sv-SE" sz="850" b="1" kern="1200">
              <a:solidFill>
                <a:schemeClr val="tx1"/>
              </a:solidFill>
              <a:latin typeface="Calisto MT" panose="02040603050505030304" pitchFamily="18" charset="77"/>
              <a:ea typeface="ＭＳ Ｐゴシック" charset="0"/>
              <a:cs typeface="ＭＳ Ｐゴシック" charset="0"/>
            </a:endParaRPr>
          </a:p>
          <a:p>
            <a:pPr defTabSz="228600">
              <a:spcBef>
                <a:spcPts val="0"/>
              </a:spcBef>
              <a:spcAft>
                <a:spcPts val="600"/>
              </a:spcAft>
              <a:defRPr/>
            </a:pPr>
            <a:endParaRPr lang="en-GB" altLang="sv-SE" sz="850" kern="1200">
              <a:solidFill>
                <a:schemeClr val="tx1"/>
              </a:solidFill>
              <a:latin typeface="Calisto MT" panose="02040603050505030304" pitchFamily="18" charset="77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sv-SE" sz="1500"/>
          </a:p>
        </p:txBody>
      </p:sp>
      <p:pic>
        <p:nvPicPr>
          <p:cNvPr id="1032" name="Picture 8" descr="Chimera | Harry Potter Wiki | Fandom">
            <a:extLst>
              <a:ext uri="{FF2B5EF4-FFF2-40B4-BE49-F238E27FC236}">
                <a16:creationId xmlns:a16="http://schemas.microsoft.com/office/drawing/2014/main" id="{73CD5A5B-5090-7D27-1FE4-80D6E8621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08823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DF4038B-FA03-34A1-EDA6-A5C4FCD31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6" y="2060848"/>
            <a:ext cx="208823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9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7C3E58-BA1D-8336-71A1-4C094A5F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836712"/>
            <a:ext cx="8064896" cy="1114062"/>
          </a:xfrm>
        </p:spPr>
        <p:txBody>
          <a:bodyPr anchor="ctr">
            <a:noAutofit/>
          </a:bodyPr>
          <a:lstStyle/>
          <a:p>
            <a:pPr algn="ctr"/>
            <a:r>
              <a:rPr lang="sv-SE" sz="2800" b="1" dirty="0">
                <a:latin typeface="Calisto MT" panose="02040603050505030304" pitchFamily="18" charset="77"/>
              </a:rPr>
              <a:t>Om kontroll på 1800-talet i Byske kommun, </a:t>
            </a:r>
            <a:br>
              <a:rPr lang="sv-SE" sz="2800" b="1" dirty="0">
                <a:latin typeface="Calisto MT" panose="02040603050505030304" pitchFamily="18" charset="77"/>
              </a:rPr>
            </a:br>
            <a:r>
              <a:rPr lang="sv-SE" sz="2800" b="1" dirty="0">
                <a:latin typeface="Calisto MT" panose="02040603050505030304" pitchFamily="18" charset="77"/>
              </a:rPr>
              <a:t>och i 1634 års regeringsform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26382B6-F2F8-797A-30A0-673C7A7EC3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3568" y="2060848"/>
            <a:ext cx="8191316" cy="424847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”De fattiga inte allenast skola förses med kost utan och med nödiga kläder,...och vid den </a:t>
            </a:r>
            <a:r>
              <a:rPr lang="sv-SE" sz="1700" i="1" dirty="0">
                <a:solidFill>
                  <a:schemeClr val="tx1"/>
                </a:solidFill>
                <a:latin typeface="Calisto MT" panose="02040603050505030304" pitchFamily="18" charset="77"/>
              </a:rPr>
              <a:t>årliga uppvisningen </a:t>
            </a: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däri vara klädda så att församlingen fick erfarenhet om hur vårdarna fullgjorde denna sin förbindelse.”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7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Alla verk och ämbetsmän ska årligen redovisa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inför närmaste högre myndighet...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7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Detta skall </a:t>
            </a:r>
            <a:r>
              <a:rPr lang="sv-SE" sz="1700" i="1" dirty="0">
                <a:solidFill>
                  <a:schemeClr val="tx1"/>
                </a:solidFill>
                <a:latin typeface="Calisto MT" panose="02040603050505030304" pitchFamily="18" charset="77"/>
              </a:rPr>
              <a:t>fullgöras personligen</a:t>
            </a: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, de lokala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organen inför kollegierna och dessa inför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kungen (”om han kommer dess vid och gitter”)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eller de höga ämbetsmännen.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7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Landshövdingen ska vara tillgänglig för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befolkningen, ta emot och handlägga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700" dirty="0">
                <a:solidFill>
                  <a:schemeClr val="tx1"/>
                </a:solidFill>
                <a:latin typeface="Calisto MT" panose="02040603050505030304" pitchFamily="18" charset="77"/>
              </a:rPr>
              <a:t>suppliker, mm. </a:t>
            </a:r>
          </a:p>
          <a:p>
            <a:pPr>
              <a:buFont typeface="Wingdings" pitchFamily="2" charset="2"/>
              <a:buChar char="§"/>
            </a:pPr>
            <a:endParaRPr lang="sv-SE" dirty="0">
              <a:latin typeface="Calisto MT" panose="02040603050505030304" pitchFamily="18" charset="77"/>
            </a:endParaRPr>
          </a:p>
        </p:txBody>
      </p:sp>
      <p:pic>
        <p:nvPicPr>
          <p:cNvPr id="3" name="Platshållare för innehåll 6">
            <a:extLst>
              <a:ext uri="{FF2B5EF4-FFF2-40B4-BE49-F238E27FC236}">
                <a16:creationId xmlns:a16="http://schemas.microsoft.com/office/drawing/2014/main" id="{5DC00097-1514-BB0A-0DB1-6CD334F9D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3725" y="2996952"/>
            <a:ext cx="3438788" cy="313366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624904"/>
      </p:ext>
    </p:extLst>
  </p:cSld>
  <p:clrMapOvr>
    <a:masterClrMapping/>
  </p:clrMapOvr>
</p:sld>
</file>

<file path=ppt/theme/theme1.xml><?xml version="1.0" encoding="utf-8"?>
<a:theme xmlns:a="http://schemas.openxmlformats.org/drawingml/2006/main" name="SCORE">
  <a:themeElements>
    <a:clrScheme name="Anpassad 2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SCORE.pot</Template>
  <TotalTime>0</TotalTime>
  <Words>883</Words>
  <Application>Microsoft Office PowerPoint</Application>
  <PresentationFormat>Bildspel på skärmen (4:3)</PresentationFormat>
  <Paragraphs>128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Arial</vt:lpstr>
      <vt:lpstr>Arial Bold</vt:lpstr>
      <vt:lpstr>Calibri</vt:lpstr>
      <vt:lpstr>Calisto MT</vt:lpstr>
      <vt:lpstr>Lucida Grande</vt:lpstr>
      <vt:lpstr>Wingdings</vt:lpstr>
      <vt:lpstr>SCORE</vt:lpstr>
      <vt:lpstr>Lever utvärderingsmonstret? </vt:lpstr>
      <vt:lpstr>Inspiration</vt:lpstr>
      <vt:lpstr>Kritiska aspekter av kvalitets-/resultatmätning  i forskning om ”performance measures”</vt:lpstr>
      <vt:lpstr>Det smala monstret är fortsatt hungrigt men hanteras med mer förnuft, ex. skolan i Göteborgs stad</vt:lpstr>
      <vt:lpstr>Det breda utvärderingsmonstret,  några egna observationer</vt:lpstr>
      <vt:lpstr>Förvaltningspolitik och utvärderingsböljor i Sverige</vt:lpstr>
      <vt:lpstr>Utvärdering från monster,  (tillbaka) till räddande hjälte?</vt:lpstr>
      <vt:lpstr>Om kontroll på 1800-talet i Byske kommun,  och i 1634 års regeringsform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Susanna Hammarberg</dc:creator>
  <dc:description>Skapad i MS PPT 2003</dc:description>
  <cp:lastModifiedBy>Susanna Hammarberg</cp:lastModifiedBy>
  <cp:revision>483</cp:revision>
  <dcterms:created xsi:type="dcterms:W3CDTF">2009-03-05T14:59:57Z</dcterms:created>
  <dcterms:modified xsi:type="dcterms:W3CDTF">2023-12-07T08:54:18Z</dcterms:modified>
</cp:coreProperties>
</file>