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7810" r:id="rId2"/>
    <p:sldId id="7811" r:id="rId3"/>
    <p:sldId id="428" r:id="rId4"/>
    <p:sldId id="456" r:id="rId5"/>
    <p:sldId id="450" r:id="rId6"/>
    <p:sldId id="457" r:id="rId7"/>
    <p:sldId id="367" r:id="rId8"/>
    <p:sldId id="325" r:id="rId9"/>
    <p:sldId id="449" r:id="rId10"/>
    <p:sldId id="591" r:id="rId11"/>
    <p:sldId id="592" r:id="rId12"/>
    <p:sldId id="7808" r:id="rId13"/>
    <p:sldId id="455" r:id="rId14"/>
    <p:sldId id="7804" r:id="rId15"/>
    <p:sldId id="422" r:id="rId16"/>
    <p:sldId id="439" r:id="rId17"/>
    <p:sldId id="593" r:id="rId18"/>
    <p:sldId id="448"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ybom, Jenny" initials="NJ" lastIdx="7" clrIdx="0">
    <p:extLst>
      <p:ext uri="{19B8F6BF-5375-455C-9EA6-DF929625EA0E}">
        <p15:presenceInfo xmlns:p15="http://schemas.microsoft.com/office/powerpoint/2012/main" userId="S-1-5-21-2075942658-1792417684-393963531-5746" providerId="AD"/>
      </p:ext>
    </p:extLst>
  </p:cmAuthor>
  <p:cmAuthor id="2" name="Zyto, Julia" initials="ZJ" lastIdx="3" clrIdx="1">
    <p:extLst>
      <p:ext uri="{19B8F6BF-5375-455C-9EA6-DF929625EA0E}">
        <p15:presenceInfo xmlns:p15="http://schemas.microsoft.com/office/powerpoint/2012/main" userId="S-1-5-21-2075942658-1792417684-393963531-162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2B45"/>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88" autoAdjust="0"/>
    <p:restoredTop sz="83644" autoAdjust="0"/>
  </p:normalViewPr>
  <p:slideViewPr>
    <p:cSldViewPr snapToGrid="0">
      <p:cViewPr varScale="1">
        <p:scale>
          <a:sx n="103" d="100"/>
          <a:sy n="103" d="100"/>
        </p:scale>
        <p:origin x="114" y="19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9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5F5BC-A92D-43D9-83AF-BC882EE54CFA}" type="datetimeFigureOut">
              <a:rPr lang="sv-SE" smtClean="0"/>
              <a:t>2024-01-08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FA44B-0DBB-43BB-90AF-0538C7CA64E3}" type="slidenum">
              <a:rPr lang="sv-SE" smtClean="0"/>
              <a:t>‹#›</a:t>
            </a:fld>
            <a:endParaRPr lang="sv-SE"/>
          </a:p>
        </p:txBody>
      </p:sp>
    </p:spTree>
    <p:extLst>
      <p:ext uri="{BB962C8B-B14F-4D97-AF65-F5344CB8AC3E}">
        <p14:creationId xmlns:p14="http://schemas.microsoft.com/office/powerpoint/2010/main" val="1992252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a:t>
            </a:fld>
            <a:endParaRPr lang="sv-SE"/>
          </a:p>
        </p:txBody>
      </p:sp>
    </p:spTree>
    <p:extLst>
      <p:ext uri="{BB962C8B-B14F-4D97-AF65-F5344CB8AC3E}">
        <p14:creationId xmlns:p14="http://schemas.microsoft.com/office/powerpoint/2010/main" val="3454269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försöker ha dessa budskap </a:t>
            </a:r>
          </a:p>
        </p:txBody>
      </p:sp>
      <p:sp>
        <p:nvSpPr>
          <p:cNvPr id="4" name="Platshållare för bildnummer 3"/>
          <p:cNvSpPr>
            <a:spLocks noGrp="1"/>
          </p:cNvSpPr>
          <p:nvPr>
            <p:ph type="sldNum" sz="quarter" idx="5"/>
          </p:nvPr>
        </p:nvSpPr>
        <p:spPr/>
        <p:txBody>
          <a:bodyPr/>
          <a:lstStyle/>
          <a:p>
            <a:fld id="{684FA44B-0DBB-43BB-90AF-0538C7CA64E3}" type="slidenum">
              <a:rPr lang="sv-SE" smtClean="0"/>
              <a:t>11</a:t>
            </a:fld>
            <a:endParaRPr lang="sv-SE"/>
          </a:p>
        </p:txBody>
      </p:sp>
    </p:spTree>
    <p:extLst>
      <p:ext uri="{BB962C8B-B14F-4D97-AF65-F5344CB8AC3E}">
        <p14:creationId xmlns:p14="http://schemas.microsoft.com/office/powerpoint/2010/main" val="70765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13</a:t>
            </a:fld>
            <a:endParaRPr lang="sv-SE"/>
          </a:p>
        </p:txBody>
      </p:sp>
    </p:spTree>
    <p:extLst>
      <p:ext uri="{BB962C8B-B14F-4D97-AF65-F5344CB8AC3E}">
        <p14:creationId xmlns:p14="http://schemas.microsoft.com/office/powerpoint/2010/main" val="2062877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15</a:t>
            </a:fld>
            <a:endParaRPr lang="sv-SE"/>
          </a:p>
        </p:txBody>
      </p:sp>
    </p:spTree>
    <p:extLst>
      <p:ext uri="{BB962C8B-B14F-4D97-AF65-F5344CB8AC3E}">
        <p14:creationId xmlns:p14="http://schemas.microsoft.com/office/powerpoint/2010/main" val="2046666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16</a:t>
            </a:fld>
            <a:endParaRPr lang="sv-SE"/>
          </a:p>
        </p:txBody>
      </p:sp>
    </p:spTree>
    <p:extLst>
      <p:ext uri="{BB962C8B-B14F-4D97-AF65-F5344CB8AC3E}">
        <p14:creationId xmlns:p14="http://schemas.microsoft.com/office/powerpoint/2010/main" val="2123583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17</a:t>
            </a:fld>
            <a:endParaRPr lang="sv-SE"/>
          </a:p>
        </p:txBody>
      </p:sp>
    </p:spTree>
    <p:extLst>
      <p:ext uri="{BB962C8B-B14F-4D97-AF65-F5344CB8AC3E}">
        <p14:creationId xmlns:p14="http://schemas.microsoft.com/office/powerpoint/2010/main" val="322296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2</a:t>
            </a:fld>
            <a:endParaRPr lang="sv-SE"/>
          </a:p>
        </p:txBody>
      </p:sp>
    </p:spTree>
    <p:extLst>
      <p:ext uri="{BB962C8B-B14F-4D97-AF65-F5344CB8AC3E}">
        <p14:creationId xmlns:p14="http://schemas.microsoft.com/office/powerpoint/2010/main" val="4177747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sz="1200" dirty="0"/>
              <a:t>EBP sedan 20 år </a:t>
            </a:r>
          </a:p>
          <a:p>
            <a:pPr algn="l"/>
            <a:r>
              <a:rPr lang="sv-SE" sz="1200" dirty="0"/>
              <a:t>Nu </a:t>
            </a:r>
          </a:p>
          <a:p>
            <a:pPr algn="l"/>
            <a:endParaRPr lang="sv-SE" sz="1200" dirty="0"/>
          </a:p>
          <a:p>
            <a:pPr algn="l"/>
            <a:r>
              <a:rPr lang="sv-SE" sz="1200" dirty="0"/>
              <a:t>Hållbar socialtjänst – En ny socialtjänstlag</a:t>
            </a:r>
          </a:p>
          <a:p>
            <a:pPr algn="l"/>
            <a:endParaRPr lang="sv-SE" dirty="0"/>
          </a:p>
          <a:p>
            <a:pPr algn="l"/>
            <a:r>
              <a:rPr lang="sv-SE" dirty="0"/>
              <a:t>SOU 2020:47</a:t>
            </a:r>
          </a:p>
          <a:p>
            <a:pPr algn="l"/>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angeläget att framtidens socialtjänst utvecklas och bygger sin verksamhet på bästa tillgängliga kunskap. Utredningens överväganden, bedömningar och förslag tar sikte på att stärka förutsättningarna för att uppfylla det övergripande syftet med en evidensbaserad praktik, att öka möjligheterna att hjälpa. För att uppnå det behöver verksamheten bygga på bästa tillgängliga kunskap, som hämtas från forskning, från den enskilde och från praktiken.”  (SOU 2020:47, sid 531)</a:t>
            </a:r>
          </a:p>
          <a:p>
            <a:pPr algn="l"/>
            <a:endParaRPr lang="sv-SE" dirty="0"/>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3</a:t>
            </a:fld>
            <a:endParaRPr lang="sv-SE"/>
          </a:p>
        </p:txBody>
      </p:sp>
    </p:spTree>
    <p:extLst>
      <p:ext uri="{BB962C8B-B14F-4D97-AF65-F5344CB8AC3E}">
        <p14:creationId xmlns:p14="http://schemas.microsoft.com/office/powerpoint/2010/main" val="204802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4</a:t>
            </a:fld>
            <a:endParaRPr lang="sv-SE"/>
          </a:p>
        </p:txBody>
      </p:sp>
    </p:spTree>
    <p:extLst>
      <p:ext uri="{BB962C8B-B14F-4D97-AF65-F5344CB8AC3E}">
        <p14:creationId xmlns:p14="http://schemas.microsoft.com/office/powerpoint/2010/main" val="1197067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5</a:t>
            </a:fld>
            <a:endParaRPr lang="sv-SE"/>
          </a:p>
        </p:txBody>
      </p:sp>
    </p:spTree>
    <p:extLst>
      <p:ext uri="{BB962C8B-B14F-4D97-AF65-F5344CB8AC3E}">
        <p14:creationId xmlns:p14="http://schemas.microsoft.com/office/powerpoint/2010/main" val="3926120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pPr marL="285750" indent="-285750">
              <a:spcBef>
                <a:spcPts val="800"/>
              </a:spcBef>
            </a:pPr>
            <a:r>
              <a:rPr lang="sv-SE" sz="1200" dirty="0"/>
              <a:t>ISU ett annat ord för ”Sammanställ det ni dokumenterar vid behov”</a:t>
            </a:r>
          </a:p>
          <a:p>
            <a:pPr marL="285750" indent="-285750">
              <a:spcBef>
                <a:spcPts val="800"/>
              </a:spcBef>
            </a:pPr>
            <a:r>
              <a:rPr lang="sv-SE" sz="1200" dirty="0"/>
              <a:t>Få kan sammanställa sin dokumentation utifrån verksamhetens behov idag   </a:t>
            </a:r>
          </a:p>
          <a:p>
            <a:pPr marL="285750" indent="-285750">
              <a:spcBef>
                <a:spcPts val="800"/>
              </a:spcBef>
            </a:pPr>
            <a:r>
              <a:rPr lang="sv-SE" sz="1200" dirty="0"/>
              <a:t>Behövdes en beteckning för det ”görande” som det innebär att sammanställa uppgifter för kunskap om egna verksamheten  </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6</a:t>
            </a:fld>
            <a:endParaRPr lang="sv-SE"/>
          </a:p>
        </p:txBody>
      </p:sp>
    </p:spTree>
    <p:extLst>
      <p:ext uri="{BB962C8B-B14F-4D97-AF65-F5344CB8AC3E}">
        <p14:creationId xmlns:p14="http://schemas.microsoft.com/office/powerpoint/2010/main" val="671620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3367340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u="none" strike="noStrike" kern="1200" baseline="0" dirty="0">
              <a:solidFill>
                <a:schemeClr val="tx1"/>
              </a:solidFill>
              <a:latin typeface="+mn-lt"/>
              <a:ea typeface="+mn-ea"/>
              <a:cs typeface="+mn-cs"/>
            </a:endParaRPr>
          </a:p>
          <a:p>
            <a:r>
              <a:rPr lang="sv-SE" sz="1200" b="1" i="0" u="none" strike="noStrike" kern="1200" baseline="0" dirty="0">
                <a:solidFill>
                  <a:schemeClr val="tx1"/>
                </a:solidFill>
                <a:latin typeface="+mn-lt"/>
                <a:ea typeface="+mn-ea"/>
                <a:cs typeface="+mn-cs"/>
              </a:rPr>
              <a:t>Utöver ÖJ finns andra undersökningar som konstaterar svårigheter att belysa klientarbetet </a:t>
            </a:r>
            <a:r>
              <a:rPr lang="sv-SE" sz="1200" b="1" i="0" u="none" strike="noStrike" kern="1200" baseline="0" dirty="0" err="1">
                <a:solidFill>
                  <a:schemeClr val="tx1"/>
                </a:solidFill>
                <a:latin typeface="+mn-lt"/>
                <a:ea typeface="+mn-ea"/>
                <a:cs typeface="+mn-cs"/>
              </a:rPr>
              <a:t>pga</a:t>
            </a:r>
            <a:r>
              <a:rPr lang="sv-SE" sz="1200" b="1" i="0" u="none" strike="noStrike" kern="1200" baseline="0" dirty="0">
                <a:solidFill>
                  <a:schemeClr val="tx1"/>
                </a:solidFill>
                <a:latin typeface="+mn-lt"/>
                <a:ea typeface="+mn-ea"/>
                <a:cs typeface="+mn-cs"/>
              </a:rPr>
              <a:t> lite tillgång till systematiska uppgifter om klientarbetet </a:t>
            </a:r>
          </a:p>
          <a:p>
            <a:endParaRPr lang="sv-SE" sz="1200" b="1" i="0" u="none" strike="noStrike" kern="1200" baseline="0" dirty="0">
              <a:solidFill>
                <a:schemeClr val="tx1"/>
              </a:solidFill>
              <a:latin typeface="+mn-lt"/>
              <a:ea typeface="+mn-ea"/>
              <a:cs typeface="+mn-cs"/>
            </a:endParaRPr>
          </a:p>
          <a:p>
            <a:r>
              <a:rPr lang="sv-SE" sz="1200" b="1" i="0" u="none" strike="noStrike" kern="1200" baseline="0" dirty="0">
                <a:solidFill>
                  <a:schemeClr val="tx1"/>
                </a:solidFill>
                <a:latin typeface="+mn-lt"/>
                <a:ea typeface="+mn-ea"/>
                <a:cs typeface="+mn-cs"/>
              </a:rPr>
              <a:t>Utvärdering av en samlad styrning med kunskap för hälso- och sjukvård och socialtjänst </a:t>
            </a:r>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Slutrapport   Statskontoret 2018:23 </a:t>
            </a:r>
            <a:endParaRPr kumimoji="0" lang="sv-SE" altLang="sv-SE" sz="12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80000"/>
              </a:lnSpc>
              <a:spcBef>
                <a:spcPts val="0"/>
              </a:spcBef>
              <a:spcAft>
                <a:spcPts val="0"/>
              </a:spcAft>
              <a:buClr>
                <a:prstClr val="black"/>
              </a:buClr>
              <a:buSzTx/>
              <a:buFontTx/>
              <a:buNone/>
              <a:tabLst/>
              <a:defRPr/>
            </a:pPr>
            <a:endParaRPr kumimoji="0" lang="sv-SE" altLang="sv-SE" sz="1200" b="0" i="0" u="none" strike="noStrike" kern="0" cap="none" spc="0" normalizeH="0" baseline="0" noProof="0" dirty="0">
              <a:ln>
                <a:noFill/>
              </a:ln>
              <a:solidFill>
                <a:prstClr val="black"/>
              </a:solidFill>
              <a:effectLst/>
              <a:uLnTx/>
              <a:uFillTx/>
            </a:endParaRPr>
          </a:p>
          <a:p>
            <a:pPr marL="0" marR="0" lvl="0" indent="0" algn="l" defTabSz="914400" rtl="0" eaLnBrk="1" fontAlgn="auto" latinLnBrk="0" hangingPunct="1">
              <a:lnSpc>
                <a:spcPct val="80000"/>
              </a:lnSpc>
              <a:spcBef>
                <a:spcPts val="0"/>
              </a:spcBef>
              <a:spcAft>
                <a:spcPts val="0"/>
              </a:spcAft>
              <a:buClr>
                <a:prstClr val="black"/>
              </a:buClr>
              <a:buSzTx/>
              <a:buFontTx/>
              <a:buNone/>
              <a:tabLst/>
              <a:defRPr/>
            </a:pPr>
            <a:r>
              <a:rPr lang="sv-SE" sz="1200" kern="1200" dirty="0">
                <a:solidFill>
                  <a:schemeClr val="tx1"/>
                </a:solidFill>
                <a:effectLst/>
                <a:latin typeface="+mn-lt"/>
                <a:ea typeface="+mn-ea"/>
                <a:cs typeface="+mn-cs"/>
              </a:rPr>
              <a:t>I rapporten </a:t>
            </a:r>
            <a:r>
              <a:rPr lang="sv-SE" sz="1200" i="1" kern="1200" dirty="0">
                <a:solidFill>
                  <a:schemeClr val="tx1"/>
                </a:solidFill>
                <a:effectLst/>
                <a:latin typeface="+mn-lt"/>
                <a:ea typeface="+mn-ea"/>
                <a:cs typeface="+mn-cs"/>
              </a:rPr>
              <a:t>Utvecklingen av socialtjänstens </a:t>
            </a:r>
            <a:r>
              <a:rPr lang="sv-SE" sz="1200" i="1" kern="1200" dirty="0" err="1">
                <a:solidFill>
                  <a:schemeClr val="tx1"/>
                </a:solidFill>
                <a:effectLst/>
                <a:latin typeface="+mn-lt"/>
                <a:ea typeface="+mn-ea"/>
                <a:cs typeface="+mn-cs"/>
              </a:rPr>
              <a:t>kunskapsstyrning</a:t>
            </a:r>
            <a:r>
              <a:rPr lang="sv-SE" sz="1200" i="1" kern="1200" dirty="0">
                <a:solidFill>
                  <a:schemeClr val="tx1"/>
                </a:solidFill>
                <a:effectLst/>
                <a:latin typeface="+mn-lt"/>
                <a:ea typeface="+mn-ea"/>
                <a:cs typeface="+mn-cs"/>
              </a:rPr>
              <a:t> – viktiga delar återstår</a:t>
            </a:r>
            <a:r>
              <a:rPr lang="sv-SE" sz="1200" kern="1200" dirty="0">
                <a:solidFill>
                  <a:schemeClr val="tx1"/>
                </a:solidFill>
                <a:effectLst/>
                <a:latin typeface="+mn-lt"/>
                <a:ea typeface="+mn-ea"/>
                <a:cs typeface="+mn-cs"/>
              </a:rPr>
              <a:t>, framtagen på uppdrag av Sveriges kommuner och Landsting (SKL), redovisas att relativt små förändringar har genomförts i det som rör rättsliga och praktiska förutsättningar för att tillämpa en evidensbaserad praktik (EBP) sedan 2011. </a:t>
            </a:r>
          </a:p>
          <a:p>
            <a:pPr marL="0" marR="0" lvl="0" indent="0" defTabSz="914400" eaLnBrk="1" fontAlgn="auto" latinLnBrk="0" hangingPunct="1">
              <a:lnSpc>
                <a:spcPct val="80000"/>
              </a:lnSpc>
              <a:spcBef>
                <a:spcPts val="0"/>
              </a:spcBef>
              <a:spcAft>
                <a:spcPts val="0"/>
              </a:spcAft>
              <a:buClr>
                <a:prstClr val="black"/>
              </a:buClr>
              <a:buSzTx/>
              <a:buFontTx/>
              <a:buNone/>
              <a:tabLst/>
              <a:defRPr/>
            </a:pPr>
            <a:endParaRPr kumimoji="0" lang="sv-SE" altLang="sv-SE" sz="1200" b="0" i="0" u="none" strike="noStrike" kern="0" cap="none" spc="0" normalizeH="0" baseline="0" noProof="0" dirty="0">
              <a:ln>
                <a:noFill/>
              </a:ln>
              <a:solidFill>
                <a:prstClr val="black"/>
              </a:solidFill>
              <a:effectLst/>
              <a:uLnTx/>
              <a:uFillTx/>
            </a:endParaRPr>
          </a:p>
          <a:p>
            <a:pPr marL="0" marR="0" lvl="0" indent="0" algn="l" defTabSz="914400" rtl="0" eaLnBrk="1" fontAlgn="auto" latinLnBrk="0" hangingPunct="1">
              <a:lnSpc>
                <a:spcPct val="80000"/>
              </a:lnSpc>
              <a:spcBef>
                <a:spcPts val="0"/>
              </a:spcBef>
              <a:spcAft>
                <a:spcPts val="0"/>
              </a:spcAft>
              <a:buClr>
                <a:prstClr val="black"/>
              </a:buClr>
              <a:buSzTx/>
              <a:buFontTx/>
              <a:buNone/>
              <a:tabLst/>
              <a:defRPr/>
            </a:pPr>
            <a:r>
              <a:rPr lang="sv-SE" sz="1200" kern="1200" dirty="0">
                <a:solidFill>
                  <a:schemeClr val="tx1"/>
                </a:solidFill>
                <a:effectLst/>
                <a:latin typeface="+mn-lt"/>
                <a:ea typeface="+mn-ea"/>
                <a:cs typeface="+mn-cs"/>
              </a:rPr>
              <a:t>Myndigheten för vårdanalys konstaterar i förstudien ”Omotiverade skillnader i socialtjänsten” att bristen på systematiskt dokumenterade uppgifter om klientarbetet gör det svårt att belysa omotiverade skillnader i arbetet (PM 2016: 02).  </a:t>
            </a:r>
          </a:p>
          <a:p>
            <a:pPr marL="0" marR="0" lvl="0" indent="0" defTabSz="914400" eaLnBrk="1" fontAlgn="auto" latinLnBrk="0" hangingPunct="1">
              <a:lnSpc>
                <a:spcPct val="80000"/>
              </a:lnSpc>
              <a:spcBef>
                <a:spcPts val="0"/>
              </a:spcBef>
              <a:spcAft>
                <a:spcPts val="0"/>
              </a:spcAft>
              <a:buClr>
                <a:prstClr val="black"/>
              </a:buClr>
              <a:buSzTx/>
              <a:buFontTx/>
              <a:buNone/>
              <a:tabLst/>
              <a:defRPr/>
            </a:pPr>
            <a:endParaRPr kumimoji="0" lang="sv-SE" altLang="sv-SE" sz="1200" b="0" i="0" u="none" strike="noStrike" kern="0" cap="none" spc="0" normalizeH="0" baseline="0" noProof="0" dirty="0">
              <a:ln>
                <a:noFill/>
              </a:ln>
              <a:solidFill>
                <a:prstClr val="black"/>
              </a:solidFill>
              <a:effectLst/>
              <a:uLnTx/>
              <a:uFillTx/>
            </a:endParaRPr>
          </a:p>
          <a:p>
            <a:r>
              <a:rPr lang="sv-SE" b="1" dirty="0"/>
              <a:t>Omotiverade skillnader i socialtjänsten </a:t>
            </a:r>
            <a:endParaRPr lang="sv-SE" dirty="0"/>
          </a:p>
          <a:p>
            <a:r>
              <a:rPr lang="sv-SE" dirty="0"/>
              <a:t>En förstudie</a:t>
            </a:r>
          </a:p>
          <a:p>
            <a:r>
              <a:rPr lang="sv-SE" dirty="0"/>
              <a:t> Sammanfattningsvis gör vi följande iakttagelser kring kunskapsläget: </a:t>
            </a:r>
          </a:p>
          <a:p>
            <a:r>
              <a:rPr lang="sv-SE" dirty="0">
                <a:sym typeface="Symbol"/>
              </a:rPr>
              <a:t></a:t>
            </a:r>
            <a:r>
              <a:rPr lang="sv-SE" dirty="0"/>
              <a:t> Kunskapsläget avseende omotiverade skillnader inom socialtjänsten är generellt bristfälligt. </a:t>
            </a:r>
          </a:p>
          <a:p>
            <a:r>
              <a:rPr lang="sv-SE" dirty="0">
                <a:sym typeface="Symbol"/>
              </a:rPr>
              <a:t></a:t>
            </a:r>
            <a:r>
              <a:rPr lang="sv-SE" dirty="0"/>
              <a:t> Det har gjorts väsentligt färre jämlikhetsanalyser av socialtjänsten jämfört med hälso- och sjukvården. </a:t>
            </a:r>
          </a:p>
          <a:p>
            <a:r>
              <a:rPr lang="sv-SE" dirty="0">
                <a:sym typeface="Symbol"/>
              </a:rPr>
              <a:t></a:t>
            </a:r>
            <a:r>
              <a:rPr lang="sv-SE" dirty="0"/>
              <a:t> Frågorna om jämlikhet/jämställdhet inom socialtjänsten utgör inte något etablerat forskningsområde. </a:t>
            </a:r>
          </a:p>
          <a:p>
            <a:r>
              <a:rPr lang="sv-SE" dirty="0">
                <a:sym typeface="Symbol"/>
              </a:rPr>
              <a:t></a:t>
            </a:r>
            <a:r>
              <a:rPr lang="sv-SE" dirty="0"/>
              <a:t> Under senare år har det dock genomförts ett antal studier som framstår som relevanta när det gäller dessa frågor, även om merparten av dessa (endast) behandlar delar av dessa frågeställningar. Flertalet av dessa studier behandlar föreställningar om kön och/eller genus, och dessa föreställningars betydelse för hur män respektive kvinnor bemöts av socialtjänsten. </a:t>
            </a:r>
          </a:p>
          <a:p>
            <a:pPr marL="171621" indent="-171621">
              <a:buFont typeface="Symbol"/>
              <a:buChar char="·"/>
            </a:pPr>
            <a:r>
              <a:rPr lang="sv-SE" dirty="0"/>
              <a:t>Merparten av de studier som genomförts har haft fokus på teoretiska och/eller kvalitativa frågeställningar, medan färre haft en empirisk och/eller kvantitativ inriktning</a:t>
            </a:r>
          </a:p>
          <a:p>
            <a:pPr marL="0" marR="0" lvl="0" indent="0" defTabSz="914400" eaLnBrk="1" fontAlgn="auto" latinLnBrk="0" hangingPunct="1">
              <a:lnSpc>
                <a:spcPct val="80000"/>
              </a:lnSpc>
              <a:spcBef>
                <a:spcPts val="0"/>
              </a:spcBef>
              <a:spcAft>
                <a:spcPts val="0"/>
              </a:spcAft>
              <a:buClr>
                <a:prstClr val="black"/>
              </a:buClr>
              <a:buSzTx/>
              <a:buFontTx/>
              <a:buNone/>
              <a:tabLst/>
              <a:defRPr/>
            </a:pPr>
            <a:endParaRPr kumimoji="0" lang="sv-SE" altLang="sv-SE" sz="1200" b="0" i="0" u="none" strike="noStrike" kern="0" cap="none" spc="0" normalizeH="0" baseline="0" noProof="0" dirty="0">
              <a:ln>
                <a:noFill/>
              </a:ln>
              <a:solidFill>
                <a:prstClr val="black"/>
              </a:solidFill>
              <a:effectLst/>
              <a:uLnTx/>
              <a:uFillTx/>
            </a:endParaRPr>
          </a:p>
        </p:txBody>
      </p:sp>
      <p:sp>
        <p:nvSpPr>
          <p:cNvPr id="4" name="Platshållare för bildnummer 3"/>
          <p:cNvSpPr>
            <a:spLocks noGrp="1"/>
          </p:cNvSpPr>
          <p:nvPr>
            <p:ph type="sldNum" sz="quarter" idx="10"/>
          </p:nvPr>
        </p:nvSpPr>
        <p:spPr/>
        <p:txBody>
          <a:bodyPr/>
          <a:lstStyle/>
          <a:p>
            <a:fld id="{E48EE59E-ECA6-3242-BDFA-FF3E2E692F04}" type="slidenum">
              <a:rPr lang="sv-SE" smtClean="0">
                <a:solidFill>
                  <a:prstClr val="black"/>
                </a:solidFill>
              </a:rPr>
              <a:pPr/>
              <a:t>8</a:t>
            </a:fld>
            <a:endParaRPr lang="sv-SE">
              <a:solidFill>
                <a:prstClr val="black"/>
              </a:solidFill>
            </a:endParaRPr>
          </a:p>
        </p:txBody>
      </p:sp>
    </p:spTree>
    <p:extLst>
      <p:ext uri="{BB962C8B-B14F-4D97-AF65-F5344CB8AC3E}">
        <p14:creationId xmlns:p14="http://schemas.microsoft.com/office/powerpoint/2010/main" val="3421575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Partnerskapet för Kunskapsstyrning socialtjänst” (SoS, SKR och de regionala samverkans- och stödstrukturerna)</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10</a:t>
            </a:fld>
            <a:endParaRPr lang="sv-SE"/>
          </a:p>
        </p:txBody>
      </p:sp>
    </p:spTree>
    <p:extLst>
      <p:ext uri="{BB962C8B-B14F-4D97-AF65-F5344CB8AC3E}">
        <p14:creationId xmlns:p14="http://schemas.microsoft.com/office/powerpoint/2010/main" val="26187074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41074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endParaRPr lang="sv-SE"/>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702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endParaRPr lang="sv-SE"/>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435342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endParaRPr lang="sv-SE"/>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1860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endParaRPr lang="sv-SE"/>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89951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446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48456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802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endParaRPr lang="sv-SE"/>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94106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endParaRPr lang="sv-SE"/>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604453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endParaRPr lang="sv-SE"/>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2875218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127670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endParaRPr lang="sv-SE"/>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06690752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553629245"/>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305861781"/>
      </p:ext>
    </p:extLst>
  </p:cSld>
  <p:clrMapOvr>
    <a:masterClrMapping/>
  </p:clrMapOvr>
  <p:extLst mod="1">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3825ACD-38BF-464F-808B-E4E15C18B1EC}" type="datetime1">
              <a:rPr lang="sv-SE" smtClean="0"/>
              <a:t>2024-01-08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3814699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802F6609-12AD-41B2-BF31-1D316FD82C96}" type="datetime1">
              <a:rPr lang="sv-SE" smtClean="0"/>
              <a:t>2024-01-08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textruta 6"/>
          <p:cNvSpPr txBox="1"/>
          <p:nvPr userDrawn="1"/>
        </p:nvSpPr>
        <p:spPr>
          <a:xfrm>
            <a:off x="-1778002" y="2647951"/>
            <a:ext cx="1676403" cy="1015663"/>
          </a:xfrm>
          <a:prstGeom prst="rect">
            <a:avLst/>
          </a:prstGeom>
          <a:noFill/>
        </p:spPr>
        <p:txBody>
          <a:bodyPr wrap="square" rtlCol="0">
            <a:spAutoFit/>
          </a:bodyPr>
          <a:lstStyle/>
          <a:p>
            <a:pPr algn="r"/>
            <a:r>
              <a:rPr lang="sv-SE" sz="1000" b="1"/>
              <a:t>Punktlista nivå 1:</a:t>
            </a:r>
          </a:p>
          <a:p>
            <a:pPr algn="r"/>
            <a:r>
              <a:rPr lang="sv-SE" sz="1000"/>
              <a:t>Century Gothic,</a:t>
            </a:r>
            <a:br>
              <a:rPr lang="sv-SE" sz="1000"/>
            </a:br>
            <a:r>
              <a:rPr lang="sv-SE" sz="1000"/>
              <a:t>bold 26pt</a:t>
            </a:r>
          </a:p>
          <a:p>
            <a:pPr algn="r"/>
            <a:r>
              <a:rPr lang="sv-SE" sz="1000" b="1"/>
              <a:t>Nivå 2:</a:t>
            </a:r>
          </a:p>
          <a:p>
            <a:pPr algn="r"/>
            <a:r>
              <a:rPr lang="sv-SE" sz="1000"/>
              <a:t>Century Gothic normal 19pt</a:t>
            </a:r>
          </a:p>
        </p:txBody>
      </p:sp>
      <p:sp>
        <p:nvSpPr>
          <p:cNvPr id="8" name="textruta 7"/>
          <p:cNvSpPr txBox="1"/>
          <p:nvPr userDrawn="1"/>
        </p:nvSpPr>
        <p:spPr>
          <a:xfrm>
            <a:off x="-1778002" y="1209675"/>
            <a:ext cx="1676403" cy="553998"/>
          </a:xfrm>
          <a:prstGeom prst="rect">
            <a:avLst/>
          </a:prstGeom>
          <a:noFill/>
        </p:spPr>
        <p:txBody>
          <a:bodyPr wrap="square" rtlCol="0">
            <a:spAutoFit/>
          </a:bodyPr>
          <a:lstStyle/>
          <a:p>
            <a:pPr algn="r"/>
            <a:r>
              <a:rPr lang="sv-SE" sz="1000" b="1"/>
              <a:t>Rubrik:</a:t>
            </a:r>
          </a:p>
          <a:p>
            <a:pPr algn="r"/>
            <a:r>
              <a:rPr lang="sv-SE" sz="1000"/>
              <a:t>Century Gothic,</a:t>
            </a:r>
            <a:br>
              <a:rPr lang="sv-SE" sz="1000"/>
            </a:br>
            <a:r>
              <a:rPr lang="sv-SE" sz="1000"/>
              <a:t>bold 33pt</a:t>
            </a:r>
          </a:p>
        </p:txBody>
      </p:sp>
    </p:spTree>
    <p:extLst>
      <p:ext uri="{BB962C8B-B14F-4D97-AF65-F5344CB8AC3E}">
        <p14:creationId xmlns:p14="http://schemas.microsoft.com/office/powerpoint/2010/main" val="1308760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975114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420577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endParaRPr lang="sv-SE"/>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475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endParaRPr lang="sv-SE"/>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03561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endParaRPr lang="sv-SE"/>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446215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endParaRPr lang="sv-SE"/>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1350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endParaRPr lang="sv-SE"/>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620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6"/>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endParaRPr lang="sv-SE"/>
          </a:p>
        </p:txBody>
      </p:sp>
    </p:spTree>
    <p:extLst>
      <p:ext uri="{BB962C8B-B14F-4D97-AF65-F5344CB8AC3E}">
        <p14:creationId xmlns:p14="http://schemas.microsoft.com/office/powerpoint/2010/main" val="2035559284"/>
      </p:ext>
    </p:extLst>
  </p:cSld>
  <p:clrMap bg1="lt1" tx1="dk1" bg2="lt2" tx2="dk2" accent1="accent1" accent2="accent2" accent3="accent3" accent4="accent4" accent5="accent5" accent6="accent6" hlink="hlink" folHlink="folHlink"/>
  <p:sldLayoutIdLst>
    <p:sldLayoutId id="2147483711" r:id="rId1"/>
    <p:sldLayoutId id="2147483687" r:id="rId2"/>
    <p:sldLayoutId id="2147483712" r:id="rId3"/>
    <p:sldLayoutId id="2147483690" r:id="rId4"/>
    <p:sldLayoutId id="2147483689" r:id="rId5"/>
    <p:sldLayoutId id="2147483669" r:id="rId6"/>
    <p:sldLayoutId id="2147483670" r:id="rId7"/>
    <p:sldLayoutId id="2147483671" r:id="rId8"/>
    <p:sldLayoutId id="2147483674" r:id="rId9"/>
    <p:sldLayoutId id="2147483672" r:id="rId10"/>
    <p:sldLayoutId id="2147483673" r:id="rId11"/>
    <p:sldLayoutId id="2147483713" r:id="rId12"/>
    <p:sldLayoutId id="2147483714" r:id="rId13"/>
    <p:sldLayoutId id="2147483675" r:id="rId14"/>
    <p:sldLayoutId id="2147483676" r:id="rId15"/>
    <p:sldLayoutId id="2147483677" r:id="rId16"/>
    <p:sldLayoutId id="2147483678" r:id="rId17"/>
    <p:sldLayoutId id="2147483679" r:id="rId18"/>
    <p:sldLayoutId id="2147483682" r:id="rId19"/>
    <p:sldLayoutId id="2147483710" r:id="rId20"/>
    <p:sldLayoutId id="2147483708" r:id="rId21"/>
    <p:sldLayoutId id="2147483709" r:id="rId22"/>
    <p:sldLayoutId id="2147483718" r:id="rId23"/>
    <p:sldLayoutId id="2147483722" r:id="rId24"/>
  </p:sldLayoutIdLst>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userDrawn="1">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4" name="Rubrik 3">
            <a:extLst>
              <a:ext uri="{FF2B5EF4-FFF2-40B4-BE49-F238E27FC236}">
                <a16:creationId xmlns:a16="http://schemas.microsoft.com/office/drawing/2014/main" id="{9E61E630-2DD0-4B8C-AFEC-F8FE6ACA37D2}"/>
              </a:ext>
            </a:extLst>
          </p:cNvPr>
          <p:cNvSpPr>
            <a:spLocks noGrp="1"/>
          </p:cNvSpPr>
          <p:nvPr>
            <p:ph type="ctrTitle"/>
          </p:nvPr>
        </p:nvSpPr>
        <p:spPr>
          <a:xfrm>
            <a:off x="637200" y="1727913"/>
            <a:ext cx="10065012" cy="2495653"/>
          </a:xfrm>
        </p:spPr>
        <p:txBody>
          <a:bodyPr>
            <a:normAutofit/>
          </a:bodyPr>
          <a:lstStyle/>
          <a:p>
            <a:r>
              <a:rPr lang="sv-SE" sz="2600" i="1" dirty="0"/>
              <a:t>Från sessionen:</a:t>
            </a:r>
            <a:br>
              <a:rPr lang="sv-SE" i="1" dirty="0"/>
            </a:br>
            <a:r>
              <a:rPr lang="sv-SE" i="1" dirty="0"/>
              <a:t>Lever utvärderingsmonstret?</a:t>
            </a:r>
            <a:br>
              <a:rPr lang="sv-SE" dirty="0"/>
            </a:br>
            <a:r>
              <a:rPr lang="sv-SE" sz="2600" b="0" dirty="0"/>
              <a:t>Lena Lindgren, Jenny Nybom, Susanna Hammarberg, moderator</a:t>
            </a:r>
            <a:br>
              <a:rPr lang="sv-SE" sz="2600" b="0" dirty="0"/>
            </a:br>
            <a:r>
              <a:rPr lang="sv-SE" sz="2600" b="0" dirty="0"/>
              <a:t>Jubileumskonferens för SVUF 8 december 2023</a:t>
            </a:r>
            <a:endParaRPr lang="sv-SE" sz="2600" dirty="0"/>
          </a:p>
        </p:txBody>
      </p:sp>
      <p:sp>
        <p:nvSpPr>
          <p:cNvPr id="8" name="Platshållare för text 7">
            <a:extLst>
              <a:ext uri="{FF2B5EF4-FFF2-40B4-BE49-F238E27FC236}">
                <a16:creationId xmlns:a16="http://schemas.microsoft.com/office/drawing/2014/main" id="{666408AA-C75C-4454-AC64-006B145C7CEA}"/>
              </a:ext>
            </a:extLst>
          </p:cNvPr>
          <p:cNvSpPr>
            <a:spLocks noGrp="1"/>
          </p:cNvSpPr>
          <p:nvPr>
            <p:ph type="body" sz="quarter" idx="13"/>
          </p:nvPr>
        </p:nvSpPr>
        <p:spPr>
          <a:xfrm>
            <a:off x="646090" y="5449931"/>
            <a:ext cx="5856906" cy="353962"/>
          </a:xfrm>
        </p:spPr>
        <p:txBody>
          <a:bodyPr>
            <a:normAutofit/>
          </a:bodyPr>
          <a:lstStyle/>
          <a:p>
            <a:endParaRPr lang="sv-SE" dirty="0"/>
          </a:p>
        </p:txBody>
      </p:sp>
    </p:spTree>
    <p:extLst>
      <p:ext uri="{BB962C8B-B14F-4D97-AF65-F5344CB8AC3E}">
        <p14:creationId xmlns:p14="http://schemas.microsoft.com/office/powerpoint/2010/main" val="2561985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52B9B0-FDD6-432F-B2D7-7A6E96A21F2A}"/>
              </a:ext>
            </a:extLst>
          </p:cNvPr>
          <p:cNvSpPr>
            <a:spLocks noGrp="1"/>
          </p:cNvSpPr>
          <p:nvPr>
            <p:ph type="title"/>
          </p:nvPr>
        </p:nvSpPr>
        <p:spPr/>
        <p:txBody>
          <a:bodyPr/>
          <a:lstStyle/>
          <a:p>
            <a:r>
              <a:rPr lang="sv-SE" dirty="0"/>
              <a:t>Socialstyrelsen stödjer ISU sedan 2014</a:t>
            </a:r>
          </a:p>
        </p:txBody>
      </p:sp>
      <p:sp>
        <p:nvSpPr>
          <p:cNvPr id="3" name="Platshållare för text 2">
            <a:extLst>
              <a:ext uri="{FF2B5EF4-FFF2-40B4-BE49-F238E27FC236}">
                <a16:creationId xmlns:a16="http://schemas.microsoft.com/office/drawing/2014/main" id="{6E6AFDFF-87B0-445E-9BF4-D78F0185AA4E}"/>
              </a:ext>
            </a:extLst>
          </p:cNvPr>
          <p:cNvSpPr>
            <a:spLocks noGrp="1"/>
          </p:cNvSpPr>
          <p:nvPr>
            <p:ph type="body" sz="quarter" idx="12"/>
          </p:nvPr>
        </p:nvSpPr>
        <p:spPr>
          <a:xfrm>
            <a:off x="636889" y="1634400"/>
            <a:ext cx="5194051" cy="4583838"/>
          </a:xfrm>
        </p:spPr>
        <p:txBody>
          <a:bodyPr>
            <a:normAutofit/>
          </a:bodyPr>
          <a:lstStyle/>
          <a:p>
            <a:pPr marL="0" indent="0">
              <a:buNone/>
            </a:pPr>
            <a:r>
              <a:rPr lang="sv-SE" sz="2600" b="1" dirty="0"/>
              <a:t>Skriftliga</a:t>
            </a:r>
          </a:p>
          <a:p>
            <a:r>
              <a:rPr lang="sv-SE" dirty="0"/>
              <a:t>Information om vad ISU är </a:t>
            </a:r>
          </a:p>
          <a:p>
            <a:pPr>
              <a:spcBef>
                <a:spcPts val="0"/>
              </a:spcBef>
            </a:pPr>
            <a:r>
              <a:rPr lang="sv-SE" dirty="0"/>
              <a:t>Information om hur man gör ISU	</a:t>
            </a:r>
            <a:endParaRPr lang="sv-SE" b="1" dirty="0"/>
          </a:p>
          <a:p>
            <a:pPr marL="0" indent="0">
              <a:buNone/>
            </a:pPr>
            <a:r>
              <a:rPr lang="sv-SE" sz="2600" b="1" dirty="0"/>
              <a:t>Operativa </a:t>
            </a:r>
          </a:p>
          <a:p>
            <a:pPr>
              <a:spcBef>
                <a:spcPts val="0"/>
              </a:spcBef>
            </a:pPr>
            <a:r>
              <a:rPr lang="sv-SE" dirty="0"/>
              <a:t>Datorbaserade SU-verktyg</a:t>
            </a:r>
          </a:p>
          <a:p>
            <a:pPr>
              <a:spcBef>
                <a:spcPts val="0"/>
              </a:spcBef>
            </a:pPr>
            <a:r>
              <a:rPr lang="sv-SE" dirty="0"/>
              <a:t>Stöd till vissa utvecklingsarbeten för ISU</a:t>
            </a:r>
          </a:p>
          <a:p>
            <a:pPr marL="0" indent="0">
              <a:buNone/>
            </a:pPr>
            <a:r>
              <a:rPr lang="sv-SE" sz="2600" b="1" dirty="0"/>
              <a:t>Strategiska </a:t>
            </a:r>
          </a:p>
          <a:p>
            <a:pPr>
              <a:spcBef>
                <a:spcPts val="0"/>
              </a:spcBef>
            </a:pPr>
            <a:r>
              <a:rPr lang="sv-SE" dirty="0"/>
              <a:t>ISU i ”Partnerskapet för Kunskapsstyrning socialtjänst” </a:t>
            </a:r>
          </a:p>
          <a:p>
            <a:pPr>
              <a:spcBef>
                <a:spcPts val="0"/>
              </a:spcBef>
            </a:pPr>
            <a:r>
              <a:rPr lang="sv-SE" dirty="0"/>
              <a:t>Samverkan med FoU Välfärd </a:t>
            </a:r>
          </a:p>
          <a:p>
            <a:endParaRPr lang="sv-SE" dirty="0"/>
          </a:p>
        </p:txBody>
      </p:sp>
      <p:pic>
        <p:nvPicPr>
          <p:cNvPr id="5" name="Platshållare för bild 4">
            <a:extLst>
              <a:ext uri="{FF2B5EF4-FFF2-40B4-BE49-F238E27FC236}">
                <a16:creationId xmlns:a16="http://schemas.microsoft.com/office/drawing/2014/main" id="{9A0278F1-5873-4265-961B-C0D087B4A84B}"/>
              </a:ext>
            </a:extLst>
          </p:cNvPr>
          <p:cNvPicPr>
            <a:picLocks noGrp="1"/>
          </p:cNvPicPr>
          <p:nvPr>
            <p:ph type="pic" idx="11"/>
          </p:nvPr>
        </p:nvPicPr>
        <p:blipFill>
          <a:blip r:embed="rId3" cstate="print">
            <a:extLst>
              <a:ext uri="{28A0092B-C50C-407E-A947-70E740481C1C}">
                <a14:useLocalDpi xmlns:a14="http://schemas.microsoft.com/office/drawing/2010/main" val="0"/>
              </a:ext>
            </a:extLst>
          </a:blip>
          <a:srcRect t="13067" b="13067"/>
          <a:stretch>
            <a:fillRect/>
          </a:stretch>
        </p:blipFill>
        <p:spPr>
          <a:xfrm>
            <a:off x="6574944" y="951470"/>
            <a:ext cx="2338388" cy="2802737"/>
          </a:xfrm>
          <a:prstGeom prst="rect">
            <a:avLst/>
          </a:prstGeom>
          <a:ln>
            <a:solidFill>
              <a:schemeClr val="tx1"/>
            </a:solidFill>
          </a:ln>
        </p:spPr>
      </p:pic>
      <p:pic>
        <p:nvPicPr>
          <p:cNvPr id="8" name="Bildobjekt 7">
            <a:extLst>
              <a:ext uri="{FF2B5EF4-FFF2-40B4-BE49-F238E27FC236}">
                <a16:creationId xmlns:a16="http://schemas.microsoft.com/office/drawing/2014/main" id="{5F78865C-92EE-4ADD-832B-FB147DCEC443}"/>
              </a:ext>
            </a:extLst>
          </p:cNvPr>
          <p:cNvPicPr/>
          <p:nvPr/>
        </p:nvPicPr>
        <p:blipFill>
          <a:blip r:embed="rId4"/>
          <a:stretch>
            <a:fillRect/>
          </a:stretch>
        </p:blipFill>
        <p:spPr>
          <a:xfrm>
            <a:off x="5985781" y="3524292"/>
            <a:ext cx="5459111" cy="2517279"/>
          </a:xfrm>
          <a:prstGeom prst="rect">
            <a:avLst/>
          </a:prstGeom>
          <a:ln>
            <a:solidFill>
              <a:schemeClr val="tx1"/>
            </a:solidFill>
          </a:ln>
        </p:spPr>
      </p:pic>
      <p:pic>
        <p:nvPicPr>
          <p:cNvPr id="9" name="Platshållare för bild 7" descr="Skärmavbild för inloggning på SUreg">
            <a:extLst>
              <a:ext uri="{FF2B5EF4-FFF2-40B4-BE49-F238E27FC236}">
                <a16:creationId xmlns:a16="http://schemas.microsoft.com/office/drawing/2014/main" id="{F806CCAE-2D74-4AFC-8D63-D39F2855B065}"/>
              </a:ext>
            </a:extLst>
          </p:cNvPr>
          <p:cNvPicPr>
            <a:picLocks noChangeAspect="1"/>
          </p:cNvPicPr>
          <p:nvPr/>
        </p:nvPicPr>
        <p:blipFill>
          <a:blip r:embed="rId5"/>
          <a:srcRect l="157" r="157"/>
          <a:stretch>
            <a:fillRect/>
          </a:stretch>
        </p:blipFill>
        <p:spPr>
          <a:xfrm>
            <a:off x="8803113" y="1235528"/>
            <a:ext cx="2078583" cy="2288764"/>
          </a:xfrm>
          <a:prstGeom prst="rect">
            <a:avLst/>
          </a:prstGeom>
        </p:spPr>
      </p:pic>
    </p:spTree>
    <p:extLst>
      <p:ext uri="{BB962C8B-B14F-4D97-AF65-F5344CB8AC3E}">
        <p14:creationId xmlns:p14="http://schemas.microsoft.com/office/powerpoint/2010/main" val="2461670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ECDD89-4751-42CF-B1F2-C7163EAACFD7}"/>
              </a:ext>
            </a:extLst>
          </p:cNvPr>
          <p:cNvSpPr>
            <a:spLocks noGrp="1"/>
          </p:cNvSpPr>
          <p:nvPr>
            <p:ph type="title"/>
          </p:nvPr>
        </p:nvSpPr>
        <p:spPr>
          <a:xfrm>
            <a:off x="636889" y="540000"/>
            <a:ext cx="9720000" cy="930454"/>
          </a:xfrm>
        </p:spPr>
        <p:txBody>
          <a:bodyPr>
            <a:normAutofit/>
          </a:bodyPr>
          <a:lstStyle/>
          <a:p>
            <a:r>
              <a:rPr lang="sv-SE" dirty="0"/>
              <a:t>Budskap i ISU-stöden vill motverka ”mätmonster”</a:t>
            </a:r>
          </a:p>
        </p:txBody>
      </p:sp>
      <p:sp>
        <p:nvSpPr>
          <p:cNvPr id="3" name="Platshållare för text 2">
            <a:extLst>
              <a:ext uri="{FF2B5EF4-FFF2-40B4-BE49-F238E27FC236}">
                <a16:creationId xmlns:a16="http://schemas.microsoft.com/office/drawing/2014/main" id="{4D3C8D7C-EEC2-45D4-9E02-3995394B1585}"/>
              </a:ext>
            </a:extLst>
          </p:cNvPr>
          <p:cNvSpPr>
            <a:spLocks noGrp="1"/>
          </p:cNvSpPr>
          <p:nvPr>
            <p:ph type="body" sz="quarter" idx="14"/>
          </p:nvPr>
        </p:nvSpPr>
        <p:spPr>
          <a:xfrm>
            <a:off x="636045" y="1634400"/>
            <a:ext cx="9926208" cy="4516858"/>
          </a:xfrm>
        </p:spPr>
        <p:txBody>
          <a:bodyPr>
            <a:normAutofit/>
          </a:bodyPr>
          <a:lstStyle/>
          <a:p>
            <a:pPr marL="342900" indent="-342900">
              <a:buFont typeface="Arial" panose="020B0604020202020204" pitchFamily="34" charset="0"/>
              <a:buChar char="•"/>
            </a:pPr>
            <a:r>
              <a:rPr lang="sv-SE" dirty="0"/>
              <a:t>Fokus för ISU är kvalitet i arbetet med brukarna och verksamhetsutveckling för det syftet</a:t>
            </a:r>
          </a:p>
          <a:p>
            <a:pPr marL="342900" indent="-342900">
              <a:buFont typeface="Arial" panose="020B0604020202020204" pitchFamily="34" charset="0"/>
              <a:buChar char="•"/>
            </a:pPr>
            <a:r>
              <a:rPr lang="sv-SE" dirty="0"/>
              <a:t>Börja i det lilla, gå stegvis fram </a:t>
            </a:r>
          </a:p>
          <a:p>
            <a:pPr marL="342900" indent="-342900">
              <a:buFont typeface="Arial" panose="020B0604020202020204" pitchFamily="34" charset="0"/>
              <a:buChar char="•"/>
            </a:pPr>
            <a:r>
              <a:rPr lang="sv-SE" dirty="0"/>
              <a:t>Det viktiga är frågan, avgränsa den</a:t>
            </a:r>
          </a:p>
          <a:p>
            <a:pPr marL="342900" indent="-342900">
              <a:buFont typeface="Arial" panose="020B0604020202020204" pitchFamily="34" charset="0"/>
              <a:buChar char="•"/>
            </a:pPr>
            <a:r>
              <a:rPr lang="sv-SE" dirty="0"/>
              <a:t>Var skaver det?</a:t>
            </a:r>
          </a:p>
          <a:p>
            <a:pPr marL="342900" indent="-342900">
              <a:buFont typeface="Arial" panose="020B0604020202020204" pitchFamily="34" charset="0"/>
              <a:buChar char="•"/>
            </a:pPr>
            <a:r>
              <a:rPr lang="sv-SE" dirty="0"/>
              <a:t>Allt ska inte följas upp</a:t>
            </a:r>
          </a:p>
          <a:p>
            <a:pPr marL="342900" indent="-342900">
              <a:buFont typeface="Arial" panose="020B0604020202020204" pitchFamily="34" charset="0"/>
              <a:buChar char="•"/>
            </a:pPr>
            <a:r>
              <a:rPr lang="sv-SE" dirty="0"/>
              <a:t>Allt kan inte mätas. Vad och hur kan ni mäta just det ni behöver veta?</a:t>
            </a:r>
          </a:p>
          <a:p>
            <a:pPr marL="342900" indent="-342900">
              <a:buFont typeface="Arial" panose="020B0604020202020204" pitchFamily="34" charset="0"/>
              <a:buChar char="•"/>
            </a:pPr>
            <a:r>
              <a:rPr lang="sv-SE" dirty="0"/>
              <a:t>Det är en process att lära sig mäta, värdera  och analysera, det är något man behöver lära sig  </a:t>
            </a:r>
          </a:p>
        </p:txBody>
      </p:sp>
    </p:spTree>
    <p:extLst>
      <p:ext uri="{BB962C8B-B14F-4D97-AF65-F5344CB8AC3E}">
        <p14:creationId xmlns:p14="http://schemas.microsoft.com/office/powerpoint/2010/main" val="1579915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2688559-F97A-4819-865E-BB36147FCE2A}"/>
              </a:ext>
            </a:extLst>
          </p:cNvPr>
          <p:cNvSpPr>
            <a:spLocks noGrp="1"/>
          </p:cNvSpPr>
          <p:nvPr>
            <p:ph type="title"/>
          </p:nvPr>
        </p:nvSpPr>
        <p:spPr/>
        <p:txBody>
          <a:bodyPr/>
          <a:lstStyle/>
          <a:p>
            <a:r>
              <a:rPr lang="sv-SE" dirty="0"/>
              <a:t>Vill stödja vettigt mätande</a:t>
            </a:r>
          </a:p>
        </p:txBody>
      </p:sp>
      <p:sp>
        <p:nvSpPr>
          <p:cNvPr id="6" name="Platshållare för text 5">
            <a:extLst>
              <a:ext uri="{FF2B5EF4-FFF2-40B4-BE49-F238E27FC236}">
                <a16:creationId xmlns:a16="http://schemas.microsoft.com/office/drawing/2014/main" id="{4A07CEA8-0EA4-4D6E-AAD6-5C4F1AE554CC}"/>
              </a:ext>
            </a:extLst>
          </p:cNvPr>
          <p:cNvSpPr>
            <a:spLocks noGrp="1"/>
          </p:cNvSpPr>
          <p:nvPr>
            <p:ph type="body" sz="quarter" idx="14"/>
          </p:nvPr>
        </p:nvSpPr>
        <p:spPr>
          <a:xfrm>
            <a:off x="636045" y="1634400"/>
            <a:ext cx="6048960" cy="4516858"/>
          </a:xfrm>
        </p:spPr>
        <p:txBody>
          <a:bodyPr/>
          <a:lstStyle/>
          <a:p>
            <a:pPr marL="576000" indent="-457200">
              <a:buFont typeface="Arial" panose="020B0604020202020204" pitchFamily="34" charset="0"/>
              <a:buChar char="•"/>
            </a:pPr>
            <a:r>
              <a:rPr lang="sv-SE" dirty="0"/>
              <a:t>Ökad tillgång på beprövad erfarenhet </a:t>
            </a:r>
          </a:p>
          <a:p>
            <a:pPr marL="576000" indent="-457200">
              <a:buFont typeface="Arial" panose="020B0604020202020204" pitchFamily="34" charset="0"/>
              <a:buChar char="•"/>
            </a:pPr>
            <a:r>
              <a:rPr lang="sv-SE" dirty="0"/>
              <a:t>Stärkt infrastruktur för kunskapsutveckling </a:t>
            </a:r>
          </a:p>
          <a:p>
            <a:pPr marL="576000" indent="-457200">
              <a:buFont typeface="Arial" panose="020B0604020202020204" pitchFamily="34" charset="0"/>
              <a:buChar char="•"/>
            </a:pPr>
            <a:r>
              <a:rPr lang="sv-SE" dirty="0"/>
              <a:t>Stärka professionen genom ökad kunskap om egna arbetet</a:t>
            </a:r>
          </a:p>
          <a:p>
            <a:endParaRPr lang="sv-SE" dirty="0"/>
          </a:p>
        </p:txBody>
      </p:sp>
      <p:pic>
        <p:nvPicPr>
          <p:cNvPr id="4" name="Platshållare för bild 9">
            <a:extLst>
              <a:ext uri="{FF2B5EF4-FFF2-40B4-BE49-F238E27FC236}">
                <a16:creationId xmlns:a16="http://schemas.microsoft.com/office/drawing/2014/main" id="{0B080B7E-9933-492D-B34A-DD1029864EBF}"/>
              </a:ext>
            </a:extLst>
          </p:cNvPr>
          <p:cNvPicPr>
            <a:picLocks noChangeAspect="1"/>
          </p:cNvPicPr>
          <p:nvPr/>
        </p:nvPicPr>
        <p:blipFill>
          <a:blip r:embed="rId2">
            <a:extLst>
              <a:ext uri="{28A0092B-C50C-407E-A947-70E740481C1C}">
                <a14:useLocalDpi xmlns:a14="http://schemas.microsoft.com/office/drawing/2010/main" val="0"/>
              </a:ext>
            </a:extLst>
          </a:blip>
          <a:srcRect l="3772" r="3772"/>
          <a:stretch>
            <a:fillRect/>
          </a:stretch>
        </p:blipFill>
        <p:spPr>
          <a:xfrm>
            <a:off x="7142205" y="914399"/>
            <a:ext cx="4559644" cy="5303839"/>
          </a:xfrm>
          <a:prstGeom prst="rect">
            <a:avLst/>
          </a:prstGeom>
        </p:spPr>
      </p:pic>
    </p:spTree>
    <p:extLst>
      <p:ext uri="{BB962C8B-B14F-4D97-AF65-F5344CB8AC3E}">
        <p14:creationId xmlns:p14="http://schemas.microsoft.com/office/powerpoint/2010/main" val="4005760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DE5D8706-7761-40D4-AE28-B52A7066D18F}"/>
              </a:ext>
            </a:extLst>
          </p:cNvPr>
          <p:cNvSpPr>
            <a:spLocks noGrp="1"/>
          </p:cNvSpPr>
          <p:nvPr>
            <p:ph type="body" sz="quarter" idx="12"/>
          </p:nvPr>
        </p:nvSpPr>
        <p:spPr>
          <a:xfrm>
            <a:off x="571886" y="682906"/>
            <a:ext cx="5171463" cy="5810491"/>
          </a:xfrm>
        </p:spPr>
        <p:txBody>
          <a:bodyPr>
            <a:normAutofit/>
          </a:bodyPr>
          <a:lstStyle/>
          <a:p>
            <a:pPr marL="118800" indent="0">
              <a:buNone/>
            </a:pPr>
            <a:r>
              <a:rPr lang="sv-SE" sz="2400" b="1" dirty="0"/>
              <a:t>Varför sker inte mer ISU?</a:t>
            </a:r>
            <a:endParaRPr lang="sv-SE" sz="2400" dirty="0"/>
          </a:p>
          <a:p>
            <a:pPr marL="576000" indent="-457200"/>
            <a:r>
              <a:rPr lang="sv-SE" sz="2000" dirty="0"/>
              <a:t>Ofta svårt att sammanställa det som dokumenteras </a:t>
            </a:r>
          </a:p>
          <a:p>
            <a:pPr marL="576000" indent="-457200"/>
            <a:r>
              <a:rPr lang="sv-SE" sz="2000" dirty="0"/>
              <a:t>Medarbetare ovana att ställa frågor som skaver om det egna arbetet </a:t>
            </a:r>
          </a:p>
          <a:p>
            <a:pPr marL="576000" indent="-457200"/>
            <a:r>
              <a:rPr lang="sv-SE" sz="2000" dirty="0"/>
              <a:t>ISU verkar vara för lite. Man vill mäta effekter och jämföra sig med </a:t>
            </a:r>
            <a:r>
              <a:rPr lang="sv-SE" sz="2000" dirty="0" err="1"/>
              <a:t>andr</a:t>
            </a:r>
            <a:r>
              <a:rPr lang="sv-SE" sz="2000" dirty="0"/>
              <a:t> och ha mycket statistik -”smittade” av NPM? </a:t>
            </a:r>
          </a:p>
          <a:p>
            <a:pPr marL="576000" indent="-457200"/>
            <a:r>
              <a:rPr lang="sv-SE" sz="2000" dirty="0"/>
              <a:t>Olika syften och intressen för ISU krockar</a:t>
            </a:r>
          </a:p>
        </p:txBody>
      </p:sp>
      <p:pic>
        <p:nvPicPr>
          <p:cNvPr id="6" name="Platshållare för bild 5">
            <a:extLst>
              <a:ext uri="{FF2B5EF4-FFF2-40B4-BE49-F238E27FC236}">
                <a16:creationId xmlns:a16="http://schemas.microsoft.com/office/drawing/2014/main" id="{5712ABCC-CA21-472B-A242-D272C019A581}"/>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29167" r="29167"/>
          <a:stretch>
            <a:fillRect/>
          </a:stretch>
        </p:blipFill>
        <p:spPr/>
      </p:pic>
      <p:pic>
        <p:nvPicPr>
          <p:cNvPr id="4" name="Platshållare för bild 6">
            <a:extLst>
              <a:ext uri="{FF2B5EF4-FFF2-40B4-BE49-F238E27FC236}">
                <a16:creationId xmlns:a16="http://schemas.microsoft.com/office/drawing/2014/main" id="{5449FF46-0537-4C31-8F8E-D094C070CA76}"/>
              </a:ext>
            </a:extLst>
          </p:cNvPr>
          <p:cNvPicPr>
            <a:picLocks noChangeAspect="1"/>
          </p:cNvPicPr>
          <p:nvPr/>
        </p:nvPicPr>
        <p:blipFill>
          <a:blip r:embed="rId4">
            <a:extLst>
              <a:ext uri="{28A0092B-C50C-407E-A947-70E740481C1C}">
                <a14:useLocalDpi xmlns:a14="http://schemas.microsoft.com/office/drawing/2010/main" val="0"/>
              </a:ext>
            </a:extLst>
          </a:blip>
          <a:srcRect t="7839" b="7839"/>
          <a:stretch>
            <a:fillRect/>
          </a:stretch>
        </p:blipFill>
        <p:spPr>
          <a:xfrm>
            <a:off x="6096000" y="0"/>
            <a:ext cx="6095999" cy="6858000"/>
          </a:xfrm>
          <a:prstGeom prst="rect">
            <a:avLst/>
          </a:prstGeom>
        </p:spPr>
      </p:pic>
      <p:pic>
        <p:nvPicPr>
          <p:cNvPr id="5" name="Platshållare för bild 5">
            <a:extLst>
              <a:ext uri="{FF2B5EF4-FFF2-40B4-BE49-F238E27FC236}">
                <a16:creationId xmlns:a16="http://schemas.microsoft.com/office/drawing/2014/main" id="{2496040D-4C51-42BA-A847-99518F6E9CD4}"/>
              </a:ext>
            </a:extLst>
          </p:cNvPr>
          <p:cNvPicPr>
            <a:picLocks noChangeAspect="1"/>
          </p:cNvPicPr>
          <p:nvPr/>
        </p:nvPicPr>
        <p:blipFill>
          <a:blip r:embed="rId5">
            <a:extLst>
              <a:ext uri="{28A0092B-C50C-407E-A947-70E740481C1C}">
                <a14:useLocalDpi xmlns:a14="http://schemas.microsoft.com/office/drawing/2010/main" val="0"/>
              </a:ext>
            </a:extLst>
          </a:blip>
          <a:srcRect t="7769" b="7769"/>
          <a:stretch>
            <a:fillRect/>
          </a:stretch>
        </p:blipFill>
        <p:spPr>
          <a:xfrm>
            <a:off x="6096000" y="-1"/>
            <a:ext cx="6096000" cy="6858001"/>
          </a:xfrm>
          <a:prstGeom prst="rect">
            <a:avLst/>
          </a:prstGeom>
        </p:spPr>
      </p:pic>
    </p:spTree>
    <p:extLst>
      <p:ext uri="{BB962C8B-B14F-4D97-AF65-F5344CB8AC3E}">
        <p14:creationId xmlns:p14="http://schemas.microsoft.com/office/powerpoint/2010/main" val="1250271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EE22E-908F-4CB3-98DD-CA9BFC4BA5DE}"/>
              </a:ext>
            </a:extLst>
          </p:cNvPr>
          <p:cNvSpPr>
            <a:spLocks noGrp="1"/>
          </p:cNvSpPr>
          <p:nvPr>
            <p:ph type="title"/>
          </p:nvPr>
        </p:nvSpPr>
        <p:spPr/>
        <p:txBody>
          <a:bodyPr/>
          <a:lstStyle/>
          <a:p>
            <a:r>
              <a:rPr lang="sv-SE" dirty="0"/>
              <a:t>Olika syften med ISU – förenklad uppdelning</a:t>
            </a:r>
          </a:p>
        </p:txBody>
      </p:sp>
      <p:sp>
        <p:nvSpPr>
          <p:cNvPr id="3" name="Rektangel 2">
            <a:extLst>
              <a:ext uri="{FF2B5EF4-FFF2-40B4-BE49-F238E27FC236}">
                <a16:creationId xmlns:a16="http://schemas.microsoft.com/office/drawing/2014/main" id="{4ADB2E9C-0684-43B0-A570-9707AC0F9C3A}"/>
              </a:ext>
            </a:extLst>
          </p:cNvPr>
          <p:cNvSpPr/>
          <p:nvPr/>
        </p:nvSpPr>
        <p:spPr>
          <a:xfrm>
            <a:off x="1221451" y="1301242"/>
            <a:ext cx="8550875" cy="4708981"/>
          </a:xfrm>
          <a:prstGeom prst="rect">
            <a:avLst/>
          </a:prstGeom>
        </p:spPr>
        <p:txBody>
          <a:bodyPr wrap="square">
            <a:spAutoFit/>
          </a:bodyPr>
          <a:lstStyle/>
          <a:p>
            <a:r>
              <a:rPr lang="sv-SE" sz="2000" b="1" dirty="0"/>
              <a:t>Undersökande ISU</a:t>
            </a:r>
          </a:p>
          <a:p>
            <a:r>
              <a:rPr lang="sv-SE" sz="2000" dirty="0"/>
              <a:t>Gör vi rätt saker, hur vet vi det? Vad skaver i vårt arbete? Särskilt valda variabler och mindre data. Belysa viss aspekt av arbetet.  (Innehåll i boendestöd, frågor om våldsutsatthet). Verksamma behöver tillåtas att utveckla mått, göra om.</a:t>
            </a:r>
          </a:p>
          <a:p>
            <a:endParaRPr lang="sv-SE" sz="2000" dirty="0"/>
          </a:p>
          <a:p>
            <a:r>
              <a:rPr lang="sv-SE" sz="2000" b="1" dirty="0"/>
              <a:t>Löpande ISU:</a:t>
            </a:r>
          </a:p>
          <a:p>
            <a:r>
              <a:rPr lang="sv-SE" sz="2000" dirty="0"/>
              <a:t>Ansvarigas intresse, beskrivande statistik. Underlag för ytlig kontroll och ekonomiska analyser. Återkommande variabler som ger löpnade statistik om verksamheten (antal aktuella, avslutade, andel fullföljda insatser.)</a:t>
            </a:r>
          </a:p>
          <a:p>
            <a:endParaRPr lang="sv-SE" sz="2000" b="1" dirty="0"/>
          </a:p>
          <a:p>
            <a:r>
              <a:rPr lang="sv-SE" sz="2000" b="1" dirty="0"/>
              <a:t>De nationella stöden är främst inriktade på undersökande ISU.</a:t>
            </a:r>
          </a:p>
          <a:p>
            <a:r>
              <a:rPr lang="sv-SE" sz="2000" b="1" dirty="0"/>
              <a:t>Olika ISU kan belysa och berika varandra.</a:t>
            </a:r>
            <a:endParaRPr lang="sv-SE" sz="2000" dirty="0"/>
          </a:p>
          <a:p>
            <a:endParaRPr lang="sv-SE" sz="2000" dirty="0"/>
          </a:p>
        </p:txBody>
      </p:sp>
      <p:pic>
        <p:nvPicPr>
          <p:cNvPr id="4" name="Bildobjekt 3">
            <a:extLst>
              <a:ext uri="{FF2B5EF4-FFF2-40B4-BE49-F238E27FC236}">
                <a16:creationId xmlns:a16="http://schemas.microsoft.com/office/drawing/2014/main" id="{25505749-C419-44AF-A288-D2E89B50E038}"/>
              </a:ext>
            </a:extLst>
          </p:cNvPr>
          <p:cNvPicPr>
            <a:picLocks noChangeAspect="1"/>
          </p:cNvPicPr>
          <p:nvPr/>
        </p:nvPicPr>
        <p:blipFill>
          <a:blip r:embed="rId2"/>
          <a:stretch>
            <a:fillRect/>
          </a:stretch>
        </p:blipFill>
        <p:spPr>
          <a:xfrm>
            <a:off x="9580199" y="979192"/>
            <a:ext cx="1780186" cy="1804572"/>
          </a:xfrm>
          <a:prstGeom prst="rect">
            <a:avLst/>
          </a:prstGeom>
        </p:spPr>
      </p:pic>
    </p:spTree>
    <p:extLst>
      <p:ext uri="{BB962C8B-B14F-4D97-AF65-F5344CB8AC3E}">
        <p14:creationId xmlns:p14="http://schemas.microsoft.com/office/powerpoint/2010/main" val="2735625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1B47D8-67D5-4E0F-B7B7-67D1C3C0E998}"/>
              </a:ext>
            </a:extLst>
          </p:cNvPr>
          <p:cNvSpPr>
            <a:spLocks noGrp="1"/>
          </p:cNvSpPr>
          <p:nvPr>
            <p:ph type="title"/>
          </p:nvPr>
        </p:nvSpPr>
        <p:spPr>
          <a:xfrm>
            <a:off x="366612" y="601664"/>
            <a:ext cx="6874254" cy="766286"/>
          </a:xfrm>
        </p:spPr>
        <p:txBody>
          <a:bodyPr/>
          <a:lstStyle/>
          <a:p>
            <a:r>
              <a:rPr lang="sv-SE" dirty="0"/>
              <a:t>Hur kan vi underlätta ISU framåt? </a:t>
            </a:r>
          </a:p>
        </p:txBody>
      </p:sp>
      <p:sp>
        <p:nvSpPr>
          <p:cNvPr id="3" name="Platshållare för text 2">
            <a:extLst>
              <a:ext uri="{FF2B5EF4-FFF2-40B4-BE49-F238E27FC236}">
                <a16:creationId xmlns:a16="http://schemas.microsoft.com/office/drawing/2014/main" id="{6053C944-76E0-467F-8D27-A62890C1C623}"/>
              </a:ext>
            </a:extLst>
          </p:cNvPr>
          <p:cNvSpPr>
            <a:spLocks noGrp="1"/>
          </p:cNvSpPr>
          <p:nvPr>
            <p:ph type="body" sz="quarter" idx="12"/>
          </p:nvPr>
        </p:nvSpPr>
        <p:spPr>
          <a:xfrm>
            <a:off x="637200" y="1634400"/>
            <a:ext cx="5458800" cy="4583838"/>
          </a:xfrm>
        </p:spPr>
        <p:txBody>
          <a:bodyPr>
            <a:normAutofit/>
          </a:bodyPr>
          <a:lstStyle/>
          <a:p>
            <a:pPr marL="342900" indent="-342900"/>
            <a:r>
              <a:rPr lang="sv-SE" dirty="0"/>
              <a:t>Klargörande om olika sorts ISU i stöden vi tar fram gemensamt i partnerskapet</a:t>
            </a:r>
            <a:endParaRPr lang="sv-SE" i="1" dirty="0"/>
          </a:p>
          <a:p>
            <a:pPr marL="342900" indent="-342900"/>
            <a:r>
              <a:rPr lang="sv-SE" dirty="0"/>
              <a:t>Anpassa ISU-stöd till fler målgrupper</a:t>
            </a:r>
          </a:p>
          <a:p>
            <a:pPr marL="342900" indent="-342900"/>
            <a:r>
              <a:rPr lang="sv-SE" dirty="0"/>
              <a:t>Ge stöd i nyckelkompetens  -  att ställa frågor om det egna arbetet </a:t>
            </a:r>
          </a:p>
          <a:p>
            <a:pPr marL="342900" indent="-342900"/>
            <a:r>
              <a:rPr lang="sv-SE" dirty="0"/>
              <a:t>Belysa kommunernas upphandlingar av verksamhetssystem och kompetens att användas dem för ISU </a:t>
            </a:r>
          </a:p>
        </p:txBody>
      </p:sp>
      <p:sp>
        <p:nvSpPr>
          <p:cNvPr id="6" name="Platshållare för bild 5">
            <a:extLst>
              <a:ext uri="{FF2B5EF4-FFF2-40B4-BE49-F238E27FC236}">
                <a16:creationId xmlns:a16="http://schemas.microsoft.com/office/drawing/2014/main" id="{BCFBFF4A-E2BC-4FCF-AD83-58FA3967BEB3}"/>
              </a:ext>
            </a:extLst>
          </p:cNvPr>
          <p:cNvSpPr>
            <a:spLocks noGrp="1"/>
          </p:cNvSpPr>
          <p:nvPr>
            <p:ph type="pic" idx="11"/>
          </p:nvPr>
        </p:nvSpPr>
        <p:spPr>
          <a:xfrm>
            <a:off x="6635578" y="620713"/>
            <a:ext cx="4932534" cy="5597525"/>
          </a:xfrm>
        </p:spPr>
      </p:sp>
      <p:pic>
        <p:nvPicPr>
          <p:cNvPr id="8" name="Platshållare för bild 6">
            <a:extLst>
              <a:ext uri="{FF2B5EF4-FFF2-40B4-BE49-F238E27FC236}">
                <a16:creationId xmlns:a16="http://schemas.microsoft.com/office/drawing/2014/main" id="{6B3EA873-0056-4634-A05A-1F146AB5F9A9}"/>
              </a:ext>
            </a:extLst>
          </p:cNvPr>
          <p:cNvPicPr>
            <a:picLocks noChangeAspect="1"/>
          </p:cNvPicPr>
          <p:nvPr/>
        </p:nvPicPr>
        <p:blipFill>
          <a:blip r:embed="rId3">
            <a:extLst>
              <a:ext uri="{28A0092B-C50C-407E-A947-70E740481C1C}">
                <a14:useLocalDpi xmlns:a14="http://schemas.microsoft.com/office/drawing/2010/main" val="0"/>
              </a:ext>
            </a:extLst>
          </a:blip>
          <a:srcRect t="7839" b="7839"/>
          <a:stretch>
            <a:fillRect/>
          </a:stretch>
        </p:blipFill>
        <p:spPr>
          <a:xfrm>
            <a:off x="6635578" y="639762"/>
            <a:ext cx="4932534" cy="5597525"/>
          </a:xfrm>
          <a:prstGeom prst="rect">
            <a:avLst/>
          </a:prstGeom>
        </p:spPr>
      </p:pic>
    </p:spTree>
    <p:extLst>
      <p:ext uri="{BB962C8B-B14F-4D97-AF65-F5344CB8AC3E}">
        <p14:creationId xmlns:p14="http://schemas.microsoft.com/office/powerpoint/2010/main" val="1424643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2C3E94-2CEF-4F57-B549-8428175474D6}"/>
              </a:ext>
            </a:extLst>
          </p:cNvPr>
          <p:cNvSpPr>
            <a:spLocks noGrp="1"/>
          </p:cNvSpPr>
          <p:nvPr>
            <p:ph type="title"/>
          </p:nvPr>
        </p:nvSpPr>
        <p:spPr>
          <a:xfrm>
            <a:off x="636889" y="540000"/>
            <a:ext cx="9720000" cy="621535"/>
          </a:xfrm>
        </p:spPr>
        <p:txBody>
          <a:bodyPr/>
          <a:lstStyle/>
          <a:p>
            <a:r>
              <a:rPr lang="sv-SE" dirty="0"/>
              <a:t>Forskningsprojekt om upphandling </a:t>
            </a:r>
          </a:p>
        </p:txBody>
      </p:sp>
      <p:sp>
        <p:nvSpPr>
          <p:cNvPr id="3" name="Platshållare för text 2">
            <a:extLst>
              <a:ext uri="{FF2B5EF4-FFF2-40B4-BE49-F238E27FC236}">
                <a16:creationId xmlns:a16="http://schemas.microsoft.com/office/drawing/2014/main" id="{7016D6D2-58D2-444F-A76D-AEE071BEF5C0}"/>
              </a:ext>
            </a:extLst>
          </p:cNvPr>
          <p:cNvSpPr>
            <a:spLocks noGrp="1"/>
          </p:cNvSpPr>
          <p:nvPr>
            <p:ph type="body" sz="quarter" idx="15"/>
          </p:nvPr>
        </p:nvSpPr>
        <p:spPr>
          <a:xfrm>
            <a:off x="636889" y="1383957"/>
            <a:ext cx="7284101" cy="4880920"/>
          </a:xfrm>
        </p:spPr>
        <p:txBody>
          <a:bodyPr>
            <a:normAutofit fontScale="25000" lnSpcReduction="20000"/>
          </a:bodyPr>
          <a:lstStyle/>
          <a:p>
            <a:pPr>
              <a:spcBef>
                <a:spcPts val="0"/>
              </a:spcBef>
            </a:pPr>
            <a:r>
              <a:rPr lang="sv-SE" sz="6000" b="1" dirty="0">
                <a:solidFill>
                  <a:srgbClr val="404040"/>
                </a:solidFill>
                <a:latin typeface="Lato Bold"/>
              </a:rPr>
              <a:t>Upphandlingsprocesser inom socialtjänsten. ”Vad händer när vi köper digitala lösningar?”</a:t>
            </a:r>
          </a:p>
          <a:p>
            <a:pPr>
              <a:spcBef>
                <a:spcPts val="0"/>
              </a:spcBef>
            </a:pPr>
            <a:endParaRPr lang="sv-SE" sz="6000" b="1" dirty="0">
              <a:solidFill>
                <a:srgbClr val="404040"/>
              </a:solidFill>
              <a:latin typeface="Lato Bold"/>
            </a:endParaRPr>
          </a:p>
          <a:p>
            <a:pPr>
              <a:spcBef>
                <a:spcPts val="0"/>
              </a:spcBef>
            </a:pPr>
            <a:r>
              <a:rPr lang="sv-SE" sz="6000" b="1" dirty="0">
                <a:solidFill>
                  <a:srgbClr val="404040"/>
                </a:solidFill>
                <a:latin typeface="Lato" panose="020F0502020204030203" pitchFamily="34" charset="0"/>
              </a:rPr>
              <a:t>3-årigt forskningsprojekt, Mittuniversitetet (informatik &amp; socialt arbete) i samarbete med Socialstyrelsen. Ansvarig professor: Katarina Gidlund. </a:t>
            </a:r>
            <a:endParaRPr lang="sv-SE" sz="6000" b="1" dirty="0"/>
          </a:p>
          <a:p>
            <a:r>
              <a:rPr lang="sv-SE" sz="6000" b="1" dirty="0"/>
              <a:t>Undersöka upphandlingar av verksamhetssystem i socialtjänsten</a:t>
            </a:r>
          </a:p>
          <a:p>
            <a:pPr lvl="1"/>
            <a:r>
              <a:rPr lang="sv-SE" sz="6000" dirty="0"/>
              <a:t>Antal upphandlingar under en 10-årdperiod, kostnader och värderingsgrunder </a:t>
            </a:r>
          </a:p>
          <a:p>
            <a:pPr lvl="1"/>
            <a:r>
              <a:rPr lang="sv-SE" sz="6000" dirty="0"/>
              <a:t>Kravställningar beträffande dokumentation och stöd till ISU (uttag av information)</a:t>
            </a:r>
          </a:p>
          <a:p>
            <a:pPr lvl="1"/>
            <a:r>
              <a:rPr lang="sv-SE" sz="6000" dirty="0"/>
              <a:t>Fördjupade studier i relevanta urval</a:t>
            </a:r>
          </a:p>
          <a:p>
            <a:r>
              <a:rPr lang="sv-SE" sz="6000" b="1" dirty="0"/>
              <a:t>Första kravspecifikationerna analyserade (25 % av de som finns</a:t>
            </a:r>
            <a:r>
              <a:rPr lang="sv-SE" sz="6000" dirty="0"/>
              <a:t>)</a:t>
            </a:r>
          </a:p>
          <a:p>
            <a:pPr lvl="1"/>
            <a:r>
              <a:rPr lang="sv-SE" sz="6000" dirty="0"/>
              <a:t>Extremt komplexa system önskas, alla målgrupper och funktioner i ett system  (dokumentation, löner, scheman, bedömningsstöd, samkörning med andra register, statistikuttag osv)</a:t>
            </a:r>
          </a:p>
          <a:p>
            <a:pPr lvl="1"/>
            <a:r>
              <a:rPr lang="sv-SE" sz="6000" dirty="0"/>
              <a:t>Till synes tydliga krav på stöd för data och statistik </a:t>
            </a:r>
          </a:p>
          <a:p>
            <a:pPr lvl="1"/>
            <a:r>
              <a:rPr lang="sv-SE" sz="6000" dirty="0"/>
              <a:t>Till synes krav på stöd för att använda verksamhetssystemet för datauttag</a:t>
            </a:r>
          </a:p>
          <a:p>
            <a:pPr marL="396000" lvl="1" indent="0">
              <a:buNone/>
            </a:pPr>
            <a:endParaRPr lang="sv-SE" dirty="0"/>
          </a:p>
        </p:txBody>
      </p:sp>
      <p:pic>
        <p:nvPicPr>
          <p:cNvPr id="6" name="Platshållare för bild 6">
            <a:extLst>
              <a:ext uri="{FF2B5EF4-FFF2-40B4-BE49-F238E27FC236}">
                <a16:creationId xmlns:a16="http://schemas.microsoft.com/office/drawing/2014/main" id="{052476D1-BAC2-47F2-B2E2-D14020CFA5AC}"/>
              </a:ext>
            </a:extLst>
          </p:cNvPr>
          <p:cNvPicPr>
            <a:picLocks noChangeAspect="1"/>
          </p:cNvPicPr>
          <p:nvPr/>
        </p:nvPicPr>
        <p:blipFill>
          <a:blip r:embed="rId3">
            <a:extLst>
              <a:ext uri="{28A0092B-C50C-407E-A947-70E740481C1C}">
                <a14:useLocalDpi xmlns:a14="http://schemas.microsoft.com/office/drawing/2010/main" val="0"/>
              </a:ext>
            </a:extLst>
          </a:blip>
          <a:srcRect t="3852" b="3852"/>
          <a:stretch>
            <a:fillRect/>
          </a:stretch>
        </p:blipFill>
        <p:spPr>
          <a:xfrm>
            <a:off x="8011892" y="778476"/>
            <a:ext cx="3814446" cy="4880920"/>
          </a:xfrm>
          <a:prstGeom prst="rect">
            <a:avLst/>
          </a:prstGeom>
        </p:spPr>
      </p:pic>
    </p:spTree>
    <p:extLst>
      <p:ext uri="{BB962C8B-B14F-4D97-AF65-F5344CB8AC3E}">
        <p14:creationId xmlns:p14="http://schemas.microsoft.com/office/powerpoint/2010/main" val="3064726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EB5B69-499E-4503-A1C6-523FB9CBCF4C}"/>
              </a:ext>
            </a:extLst>
          </p:cNvPr>
          <p:cNvSpPr>
            <a:spLocks noGrp="1"/>
          </p:cNvSpPr>
          <p:nvPr>
            <p:ph type="title"/>
          </p:nvPr>
        </p:nvSpPr>
        <p:spPr>
          <a:xfrm>
            <a:off x="636888" y="561057"/>
            <a:ext cx="10186621" cy="812939"/>
          </a:xfrm>
        </p:spPr>
        <p:txBody>
          <a:bodyPr>
            <a:normAutofit fontScale="90000"/>
          </a:bodyPr>
          <a:lstStyle/>
          <a:p>
            <a:r>
              <a:rPr lang="sv-SE" dirty="0"/>
              <a:t>Är ”utvärderingsmonstret” i socialtjänsten snarare brist och för lite än för mycket?</a:t>
            </a:r>
          </a:p>
        </p:txBody>
      </p:sp>
      <p:sp>
        <p:nvSpPr>
          <p:cNvPr id="3" name="Platshållare för text 2">
            <a:extLst>
              <a:ext uri="{FF2B5EF4-FFF2-40B4-BE49-F238E27FC236}">
                <a16:creationId xmlns:a16="http://schemas.microsoft.com/office/drawing/2014/main" id="{A928F3AF-B320-4762-8CA6-F60EA3BB0AD1}"/>
              </a:ext>
            </a:extLst>
          </p:cNvPr>
          <p:cNvSpPr>
            <a:spLocks noGrp="1"/>
          </p:cNvSpPr>
          <p:nvPr>
            <p:ph type="body" sz="quarter" idx="12"/>
          </p:nvPr>
        </p:nvSpPr>
        <p:spPr>
          <a:xfrm>
            <a:off x="636889" y="1714500"/>
            <a:ext cx="8217862" cy="4175973"/>
          </a:xfrm>
        </p:spPr>
        <p:txBody>
          <a:bodyPr>
            <a:normAutofit/>
          </a:bodyPr>
          <a:lstStyle/>
          <a:p>
            <a:r>
              <a:rPr lang="sv-SE" dirty="0"/>
              <a:t>Verksamhetssystem fulla med data som inte kan användas? </a:t>
            </a:r>
          </a:p>
          <a:p>
            <a:pPr marL="342900" indent="-342900">
              <a:buFont typeface="Arial" panose="020B0604020202020204" pitchFamily="34" charset="0"/>
              <a:buChar char="•"/>
            </a:pPr>
            <a:r>
              <a:rPr lang="sv-SE" dirty="0"/>
              <a:t>Upphandlingen av verksamhetssystem som inte stöttar sammanställning, datauttag och ISU? </a:t>
            </a:r>
          </a:p>
          <a:p>
            <a:r>
              <a:rPr lang="sv-SE" dirty="0"/>
              <a:t>Bristen på dubbel kompetens i verksamheten – socialtjänst samt IT-system och datahantering?</a:t>
            </a:r>
          </a:p>
          <a:p>
            <a:r>
              <a:rPr lang="sv-SE" dirty="0"/>
              <a:t>Brist på stöd för strukturerad information och dokumentation?</a:t>
            </a:r>
          </a:p>
          <a:p>
            <a:pPr marL="0" indent="0">
              <a:buNone/>
            </a:pPr>
            <a:r>
              <a:rPr lang="sv-SE" b="1" dirty="0"/>
              <a:t>Frågor att fortsätta undersöka!</a:t>
            </a:r>
          </a:p>
          <a:p>
            <a:pPr marL="0" indent="0">
              <a:buNone/>
            </a:pPr>
            <a:endParaRPr lang="sv-SE" dirty="0"/>
          </a:p>
        </p:txBody>
      </p:sp>
    </p:spTree>
    <p:extLst>
      <p:ext uri="{BB962C8B-B14F-4D97-AF65-F5344CB8AC3E}">
        <p14:creationId xmlns:p14="http://schemas.microsoft.com/office/powerpoint/2010/main" val="2579134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2EECB2A-32F2-4BE0-824A-5E62BBAB5AE9}"/>
              </a:ext>
            </a:extLst>
          </p:cNvPr>
          <p:cNvSpPr>
            <a:spLocks noGrp="1"/>
          </p:cNvSpPr>
          <p:nvPr>
            <p:ph type="title"/>
          </p:nvPr>
        </p:nvSpPr>
        <p:spPr/>
        <p:txBody>
          <a:bodyPr/>
          <a:lstStyle/>
          <a:p>
            <a:r>
              <a:rPr lang="sv-SE"/>
              <a:t>Tack!</a:t>
            </a:r>
            <a:endParaRPr lang="sv-SE" dirty="0"/>
          </a:p>
        </p:txBody>
      </p:sp>
    </p:spTree>
    <p:extLst>
      <p:ext uri="{BB962C8B-B14F-4D97-AF65-F5344CB8AC3E}">
        <p14:creationId xmlns:p14="http://schemas.microsoft.com/office/powerpoint/2010/main" val="211101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4" name="Rubrik 3">
            <a:extLst>
              <a:ext uri="{FF2B5EF4-FFF2-40B4-BE49-F238E27FC236}">
                <a16:creationId xmlns:a16="http://schemas.microsoft.com/office/drawing/2014/main" id="{9E61E630-2DD0-4B8C-AFEC-F8FE6ACA37D2}"/>
              </a:ext>
            </a:extLst>
          </p:cNvPr>
          <p:cNvSpPr>
            <a:spLocks noGrp="1"/>
          </p:cNvSpPr>
          <p:nvPr>
            <p:ph type="ctrTitle"/>
          </p:nvPr>
        </p:nvSpPr>
        <p:spPr>
          <a:xfrm>
            <a:off x="637200" y="1727913"/>
            <a:ext cx="10065012" cy="2495653"/>
          </a:xfrm>
        </p:spPr>
        <p:txBody>
          <a:bodyPr>
            <a:normAutofit fontScale="90000"/>
          </a:bodyPr>
          <a:lstStyle/>
          <a:p>
            <a:r>
              <a:rPr lang="sv-SE" i="1" dirty="0"/>
              <a:t>Finns det något utvärderingsmonster i socialtjänsten? </a:t>
            </a:r>
            <a:r>
              <a:rPr lang="sv-SE" sz="2900" i="1" dirty="0"/>
              <a:t>Om Socialstyrelsens stöd till individbaserad systematisk uppföljning i socialtjänsten. </a:t>
            </a:r>
            <a:br>
              <a:rPr lang="sv-SE" sz="2900" dirty="0"/>
            </a:br>
            <a:endParaRPr lang="sv-SE" sz="2900" dirty="0"/>
          </a:p>
        </p:txBody>
      </p:sp>
      <p:sp>
        <p:nvSpPr>
          <p:cNvPr id="8" name="Platshållare för text 7">
            <a:extLst>
              <a:ext uri="{FF2B5EF4-FFF2-40B4-BE49-F238E27FC236}">
                <a16:creationId xmlns:a16="http://schemas.microsoft.com/office/drawing/2014/main" id="{666408AA-C75C-4454-AC64-006B145C7CEA}"/>
              </a:ext>
            </a:extLst>
          </p:cNvPr>
          <p:cNvSpPr>
            <a:spLocks noGrp="1"/>
          </p:cNvSpPr>
          <p:nvPr>
            <p:ph type="body" sz="quarter" idx="13"/>
          </p:nvPr>
        </p:nvSpPr>
        <p:spPr>
          <a:xfrm>
            <a:off x="646090" y="5449931"/>
            <a:ext cx="5856906" cy="353962"/>
          </a:xfrm>
        </p:spPr>
        <p:txBody>
          <a:bodyPr>
            <a:normAutofit/>
          </a:bodyPr>
          <a:lstStyle/>
          <a:p>
            <a:r>
              <a:rPr lang="sv-SE" dirty="0"/>
              <a:t>Jenny Nybom, forskare, 2023-12-08</a:t>
            </a:r>
          </a:p>
        </p:txBody>
      </p:sp>
    </p:spTree>
    <p:extLst>
      <p:ext uri="{BB962C8B-B14F-4D97-AF65-F5344CB8AC3E}">
        <p14:creationId xmlns:p14="http://schemas.microsoft.com/office/powerpoint/2010/main" val="4282023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DE5D8706-7761-40D4-AE28-B52A7066D18F}"/>
              </a:ext>
            </a:extLst>
          </p:cNvPr>
          <p:cNvSpPr>
            <a:spLocks noGrp="1"/>
          </p:cNvSpPr>
          <p:nvPr>
            <p:ph type="body" sz="quarter" idx="12"/>
          </p:nvPr>
        </p:nvSpPr>
        <p:spPr>
          <a:xfrm>
            <a:off x="571886" y="1326489"/>
            <a:ext cx="5171463" cy="4583838"/>
          </a:xfrm>
        </p:spPr>
        <p:txBody>
          <a:bodyPr>
            <a:normAutofit/>
          </a:bodyPr>
          <a:lstStyle/>
          <a:p>
            <a:pPr marL="118800" lvl="1" indent="0">
              <a:lnSpc>
                <a:spcPct val="120000"/>
              </a:lnSpc>
              <a:spcBef>
                <a:spcPts val="1800"/>
              </a:spcBef>
              <a:buNone/>
            </a:pPr>
            <a:r>
              <a:rPr lang="sv-SE" sz="2400" b="1" dirty="0">
                <a:latin typeface="+mn-lt"/>
                <a:ea typeface="Noto Sans" panose="020B0502040504020204" pitchFamily="34" charset="0"/>
                <a:cs typeface="Noto Sans" panose="020B0502040504020204" pitchFamily="34" charset="0"/>
              </a:rPr>
              <a:t>Socialstyrelsen</a:t>
            </a:r>
          </a:p>
          <a:p>
            <a:pPr marL="461700" lvl="1" indent="-342900">
              <a:lnSpc>
                <a:spcPct val="120000"/>
              </a:lnSpc>
              <a:spcBef>
                <a:spcPts val="1800"/>
              </a:spcBef>
              <a:buFont typeface="Arial" panose="020B0604020202020204" pitchFamily="34" charset="0"/>
              <a:buChar char="•"/>
            </a:pPr>
            <a:r>
              <a:rPr lang="sv-SE" sz="2200" dirty="0">
                <a:latin typeface="+mn-lt"/>
                <a:ea typeface="Noto Sans" panose="020B0502040504020204" pitchFamily="34" charset="0"/>
                <a:cs typeface="Noto Sans" panose="020B0502040504020204" pitchFamily="34" charset="0"/>
              </a:rPr>
              <a:t>Evidensbaserad praktik </a:t>
            </a:r>
          </a:p>
          <a:p>
            <a:pPr marL="576000" lvl="1" indent="-457200">
              <a:lnSpc>
                <a:spcPct val="120000"/>
              </a:lnSpc>
              <a:spcBef>
                <a:spcPts val="1800"/>
              </a:spcBef>
              <a:buFont typeface="Arial" panose="020B0604020202020204" pitchFamily="34" charset="0"/>
              <a:buChar char="•"/>
            </a:pPr>
            <a:r>
              <a:rPr lang="sv-SE" sz="2200" dirty="0">
                <a:latin typeface="+mn-lt"/>
                <a:ea typeface="Noto Sans" panose="020B0502040504020204" pitchFamily="34" charset="0"/>
                <a:cs typeface="Noto Sans" panose="020B0502040504020204" pitchFamily="34" charset="0"/>
              </a:rPr>
              <a:t>Kunskapsbaserad socialtjänst  </a:t>
            </a:r>
          </a:p>
          <a:p>
            <a:pPr marL="576000" lvl="1" indent="-457200">
              <a:lnSpc>
                <a:spcPct val="120000"/>
              </a:lnSpc>
              <a:spcBef>
                <a:spcPts val="1800"/>
              </a:spcBef>
              <a:buFont typeface="Arial" panose="020B0604020202020204" pitchFamily="34" charset="0"/>
              <a:buChar char="•"/>
            </a:pPr>
            <a:r>
              <a:rPr lang="sv-SE" sz="2200" dirty="0">
                <a:latin typeface="+mn-lt"/>
                <a:ea typeface="Noto Sans" panose="020B0502040504020204" pitchFamily="34" charset="0"/>
                <a:cs typeface="Noto Sans" panose="020B0502040504020204" pitchFamily="34" charset="0"/>
              </a:rPr>
              <a:t>Kunskapsstyrning </a:t>
            </a:r>
          </a:p>
          <a:p>
            <a:pPr marL="576000" lvl="1" indent="-457200">
              <a:lnSpc>
                <a:spcPct val="120000"/>
              </a:lnSpc>
              <a:spcBef>
                <a:spcPts val="1800"/>
              </a:spcBef>
              <a:buFont typeface="Arial" panose="020B0604020202020204" pitchFamily="34" charset="0"/>
              <a:buChar char="•"/>
            </a:pPr>
            <a:r>
              <a:rPr lang="sv-SE" sz="2200" dirty="0">
                <a:latin typeface="+mn-lt"/>
                <a:ea typeface="Noto Sans" panose="020B0502040504020204" pitchFamily="34" charset="0"/>
                <a:cs typeface="Noto Sans" panose="020B0502040504020204" pitchFamily="34" charset="0"/>
              </a:rPr>
              <a:t>Ledningssystem för kvalitet</a:t>
            </a:r>
          </a:p>
          <a:p>
            <a:pPr marL="576000" lvl="1" indent="-457200">
              <a:lnSpc>
                <a:spcPct val="120000"/>
              </a:lnSpc>
              <a:spcBef>
                <a:spcPts val="1800"/>
              </a:spcBef>
              <a:buFont typeface="Arial" panose="020B0604020202020204" pitchFamily="34" charset="0"/>
              <a:buChar char="•"/>
            </a:pPr>
            <a:r>
              <a:rPr lang="sv-SE" sz="2200" dirty="0">
                <a:latin typeface="+mn-lt"/>
                <a:ea typeface="Noto Sans" panose="020B0502040504020204" pitchFamily="34" charset="0"/>
                <a:cs typeface="Noto Sans" panose="020B0502040504020204" pitchFamily="34" charset="0"/>
              </a:rPr>
              <a:t>Kunskap i och om egna verksamheten </a:t>
            </a:r>
          </a:p>
          <a:p>
            <a:endParaRPr lang="sv-SE" dirty="0"/>
          </a:p>
        </p:txBody>
      </p:sp>
      <p:pic>
        <p:nvPicPr>
          <p:cNvPr id="6" name="Platshållare för bild 5">
            <a:extLst>
              <a:ext uri="{FF2B5EF4-FFF2-40B4-BE49-F238E27FC236}">
                <a16:creationId xmlns:a16="http://schemas.microsoft.com/office/drawing/2014/main" id="{5712ABCC-CA21-472B-A242-D272C019A581}"/>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29167" r="29167"/>
          <a:stretch>
            <a:fillRect/>
          </a:stretch>
        </p:blipFill>
        <p:spPr/>
      </p:pic>
    </p:spTree>
    <p:extLst>
      <p:ext uri="{BB962C8B-B14F-4D97-AF65-F5344CB8AC3E}">
        <p14:creationId xmlns:p14="http://schemas.microsoft.com/office/powerpoint/2010/main" val="3809543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42DD87-6723-4132-BD5A-6EA9D9034EF4}"/>
              </a:ext>
            </a:extLst>
          </p:cNvPr>
          <p:cNvSpPr>
            <a:spLocks noGrp="1"/>
          </p:cNvSpPr>
          <p:nvPr>
            <p:ph type="title"/>
          </p:nvPr>
        </p:nvSpPr>
        <p:spPr>
          <a:xfrm>
            <a:off x="636888" y="540000"/>
            <a:ext cx="10522523" cy="831600"/>
          </a:xfrm>
        </p:spPr>
        <p:txBody>
          <a:bodyPr/>
          <a:lstStyle/>
          <a:p>
            <a:r>
              <a:rPr lang="sv-SE" dirty="0"/>
              <a:t>EBP-modellen betonar vikten av olika sorts kunskap </a:t>
            </a:r>
          </a:p>
        </p:txBody>
      </p:sp>
      <p:pic>
        <p:nvPicPr>
          <p:cNvPr id="5" name="Bildobjekt 4">
            <a:extLst>
              <a:ext uri="{FF2B5EF4-FFF2-40B4-BE49-F238E27FC236}">
                <a16:creationId xmlns:a16="http://schemas.microsoft.com/office/drawing/2014/main" id="{CD488CCA-24DF-45DB-A706-88F99F1AB75F}"/>
              </a:ext>
            </a:extLst>
          </p:cNvPr>
          <p:cNvPicPr>
            <a:picLocks noChangeAspect="1"/>
          </p:cNvPicPr>
          <p:nvPr/>
        </p:nvPicPr>
        <p:blipFill>
          <a:blip r:embed="rId3"/>
          <a:stretch>
            <a:fillRect/>
          </a:stretch>
        </p:blipFill>
        <p:spPr>
          <a:xfrm>
            <a:off x="2593910" y="2060044"/>
            <a:ext cx="5411755" cy="3564294"/>
          </a:xfrm>
          <a:prstGeom prst="rect">
            <a:avLst/>
          </a:prstGeom>
        </p:spPr>
      </p:pic>
      <p:sp>
        <p:nvSpPr>
          <p:cNvPr id="3" name="Pratbubbla: oval 2">
            <a:extLst>
              <a:ext uri="{FF2B5EF4-FFF2-40B4-BE49-F238E27FC236}">
                <a16:creationId xmlns:a16="http://schemas.microsoft.com/office/drawing/2014/main" id="{08521564-2298-4EB2-83CE-4895BC6CAF06}"/>
              </a:ext>
            </a:extLst>
          </p:cNvPr>
          <p:cNvSpPr/>
          <p:nvPr/>
        </p:nvSpPr>
        <p:spPr>
          <a:xfrm>
            <a:off x="7727302" y="2127380"/>
            <a:ext cx="3198845" cy="1604865"/>
          </a:xfrm>
          <a:prstGeom prst="wedgeEllipseCallout">
            <a:avLst>
              <a:gd name="adj1" fmla="val -57238"/>
              <a:gd name="adj2" fmla="val 89298"/>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rPr>
              <a:t>Forskning,</a:t>
            </a:r>
          </a:p>
          <a:p>
            <a:pPr algn="ctr"/>
            <a:r>
              <a:rPr lang="sv-SE" sz="1400" dirty="0">
                <a:solidFill>
                  <a:schemeClr val="tx1"/>
                </a:solidFill>
              </a:rPr>
              <a:t>Individbaserad systematisk uppföljning (ISU) som ger beprövad erfarenhet </a:t>
            </a:r>
          </a:p>
        </p:txBody>
      </p:sp>
      <p:sp>
        <p:nvSpPr>
          <p:cNvPr id="9" name="Pratbubbla: oval 8">
            <a:extLst>
              <a:ext uri="{FF2B5EF4-FFF2-40B4-BE49-F238E27FC236}">
                <a16:creationId xmlns:a16="http://schemas.microsoft.com/office/drawing/2014/main" id="{E1CF02B8-334D-476F-8268-F0D6EC7E40AD}"/>
              </a:ext>
            </a:extLst>
          </p:cNvPr>
          <p:cNvSpPr/>
          <p:nvPr/>
        </p:nvSpPr>
        <p:spPr>
          <a:xfrm>
            <a:off x="194387" y="4905588"/>
            <a:ext cx="3032449" cy="1427584"/>
          </a:xfrm>
          <a:prstGeom prst="wedgeEllipseCallout">
            <a:avLst>
              <a:gd name="adj1" fmla="val 81532"/>
              <a:gd name="adj2" fmla="val -29657"/>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rPr>
              <a:t>Metoder för delaktighet Brukaruppföljningar </a:t>
            </a:r>
          </a:p>
        </p:txBody>
      </p:sp>
      <p:sp>
        <p:nvSpPr>
          <p:cNvPr id="11" name="Pratbubbla: oval 10">
            <a:extLst>
              <a:ext uri="{FF2B5EF4-FFF2-40B4-BE49-F238E27FC236}">
                <a16:creationId xmlns:a16="http://schemas.microsoft.com/office/drawing/2014/main" id="{DA5DA6B3-4237-40EF-9C9A-F481091A7717}"/>
              </a:ext>
            </a:extLst>
          </p:cNvPr>
          <p:cNvSpPr/>
          <p:nvPr/>
        </p:nvSpPr>
        <p:spPr>
          <a:xfrm>
            <a:off x="1133669" y="1233662"/>
            <a:ext cx="2864497" cy="1515086"/>
          </a:xfrm>
          <a:prstGeom prst="wedgeEllipseCallout">
            <a:avLst>
              <a:gd name="adj1" fmla="val 87274"/>
              <a:gd name="adj2" fmla="val 28286"/>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rPr>
              <a:t>Manualbaserade bedömningsmetoder som bygger på kunskap, och ger kunskap  </a:t>
            </a:r>
          </a:p>
        </p:txBody>
      </p:sp>
      <p:sp>
        <p:nvSpPr>
          <p:cNvPr id="12" name="Ellips 11">
            <a:extLst>
              <a:ext uri="{FF2B5EF4-FFF2-40B4-BE49-F238E27FC236}">
                <a16:creationId xmlns:a16="http://schemas.microsoft.com/office/drawing/2014/main" id="{77C7CC1B-2DBE-457A-A3A0-26F31DCB0A38}"/>
              </a:ext>
            </a:extLst>
          </p:cNvPr>
          <p:cNvSpPr/>
          <p:nvPr/>
        </p:nvSpPr>
        <p:spPr>
          <a:xfrm>
            <a:off x="8005665" y="2575105"/>
            <a:ext cx="2808514" cy="1007705"/>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5449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CA36599A-6AF6-489C-A179-7426DA6D90C3}"/>
              </a:ext>
            </a:extLst>
          </p:cNvPr>
          <p:cNvPicPr>
            <a:picLocks noChangeAspect="1"/>
          </p:cNvPicPr>
          <p:nvPr/>
        </p:nvPicPr>
        <p:blipFill>
          <a:blip r:embed="rId3"/>
          <a:stretch>
            <a:fillRect/>
          </a:stretch>
        </p:blipFill>
        <p:spPr>
          <a:xfrm rot="17950459">
            <a:off x="1189766" y="1454620"/>
            <a:ext cx="2509419" cy="2060563"/>
          </a:xfrm>
          <a:prstGeom prst="rect">
            <a:avLst/>
          </a:prstGeom>
        </p:spPr>
      </p:pic>
      <p:pic>
        <p:nvPicPr>
          <p:cNvPr id="4" name="Bildobjekt 3">
            <a:extLst>
              <a:ext uri="{FF2B5EF4-FFF2-40B4-BE49-F238E27FC236}">
                <a16:creationId xmlns:a16="http://schemas.microsoft.com/office/drawing/2014/main" id="{C4BA5D25-5DD4-4A3A-9D5E-FA5C7CD5DFEE}"/>
              </a:ext>
            </a:extLst>
          </p:cNvPr>
          <p:cNvPicPr>
            <a:picLocks noChangeAspect="1"/>
          </p:cNvPicPr>
          <p:nvPr/>
        </p:nvPicPr>
        <p:blipFill>
          <a:blip r:embed="rId4"/>
          <a:stretch>
            <a:fillRect/>
          </a:stretch>
        </p:blipFill>
        <p:spPr>
          <a:xfrm>
            <a:off x="6967940" y="4787000"/>
            <a:ext cx="4405953" cy="1376398"/>
          </a:xfrm>
          <a:prstGeom prst="rect">
            <a:avLst/>
          </a:prstGeom>
        </p:spPr>
      </p:pic>
      <p:pic>
        <p:nvPicPr>
          <p:cNvPr id="5" name="Bildobjekt 4">
            <a:extLst>
              <a:ext uri="{FF2B5EF4-FFF2-40B4-BE49-F238E27FC236}">
                <a16:creationId xmlns:a16="http://schemas.microsoft.com/office/drawing/2014/main" id="{89A20685-35C3-4908-BAEA-2B4C7CA42237}"/>
              </a:ext>
            </a:extLst>
          </p:cNvPr>
          <p:cNvPicPr>
            <a:picLocks noChangeAspect="1"/>
          </p:cNvPicPr>
          <p:nvPr/>
        </p:nvPicPr>
        <p:blipFill>
          <a:blip r:embed="rId5"/>
          <a:stretch>
            <a:fillRect/>
          </a:stretch>
        </p:blipFill>
        <p:spPr>
          <a:xfrm rot="369673">
            <a:off x="6163279" y="1922518"/>
            <a:ext cx="3438442" cy="1438781"/>
          </a:xfrm>
          <a:prstGeom prst="rect">
            <a:avLst/>
          </a:prstGeom>
        </p:spPr>
      </p:pic>
      <p:pic>
        <p:nvPicPr>
          <p:cNvPr id="6" name="Bildobjekt 5">
            <a:extLst>
              <a:ext uri="{FF2B5EF4-FFF2-40B4-BE49-F238E27FC236}">
                <a16:creationId xmlns:a16="http://schemas.microsoft.com/office/drawing/2014/main" id="{B126A6C6-566A-48CE-9462-E3181C3A4784}"/>
              </a:ext>
            </a:extLst>
          </p:cNvPr>
          <p:cNvPicPr>
            <a:picLocks noChangeAspect="1"/>
          </p:cNvPicPr>
          <p:nvPr/>
        </p:nvPicPr>
        <p:blipFill>
          <a:blip r:embed="rId6"/>
          <a:stretch>
            <a:fillRect/>
          </a:stretch>
        </p:blipFill>
        <p:spPr>
          <a:xfrm rot="21104735">
            <a:off x="5996864" y="3914822"/>
            <a:ext cx="5243804" cy="630078"/>
          </a:xfrm>
          <a:prstGeom prst="rect">
            <a:avLst/>
          </a:prstGeom>
        </p:spPr>
      </p:pic>
      <p:sp>
        <p:nvSpPr>
          <p:cNvPr id="8" name="Rektangel 7">
            <a:extLst>
              <a:ext uri="{FF2B5EF4-FFF2-40B4-BE49-F238E27FC236}">
                <a16:creationId xmlns:a16="http://schemas.microsoft.com/office/drawing/2014/main" id="{B96AE8D4-43D5-4BF6-B66D-9087325A1A3C}"/>
              </a:ext>
            </a:extLst>
          </p:cNvPr>
          <p:cNvSpPr/>
          <p:nvPr/>
        </p:nvSpPr>
        <p:spPr>
          <a:xfrm>
            <a:off x="818107" y="3710789"/>
            <a:ext cx="5041641" cy="1569660"/>
          </a:xfrm>
          <a:prstGeom prst="rect">
            <a:avLst/>
          </a:prstGeom>
        </p:spPr>
        <p:txBody>
          <a:bodyPr wrap="square">
            <a:spAutoFit/>
          </a:bodyPr>
          <a:lstStyle/>
          <a:p>
            <a:r>
              <a:rPr lang="sv-SE" sz="1600" kern="0" dirty="0">
                <a:latin typeface="Roboto Condensed" panose="02000000000000000000" pitchFamily="2" charset="0"/>
                <a:ea typeface="Roboto Condensed" panose="02000000000000000000" pitchFamily="2" charset="0"/>
              </a:rPr>
              <a:t>Ansatsen (EBP) förutsätter att forskarna i högre utsträckning ägnar sig åt en bestämd typ av studier, helst ”randomiserade kontrollerade studier” med experimentgrupper och kontrollgrupper för att med förmodad säkerhet kunna dra slutsatser om olika metoders effekter.</a:t>
            </a:r>
            <a:endParaRPr lang="sv-SE" sz="1600" dirty="0">
              <a:latin typeface="Roboto Condensed" panose="02000000000000000000" pitchFamily="2" charset="0"/>
              <a:ea typeface="Roboto Condensed" panose="02000000000000000000" pitchFamily="2" charset="0"/>
            </a:endParaRPr>
          </a:p>
        </p:txBody>
      </p:sp>
      <p:pic>
        <p:nvPicPr>
          <p:cNvPr id="11" name="Bildobjekt 10">
            <a:extLst>
              <a:ext uri="{FF2B5EF4-FFF2-40B4-BE49-F238E27FC236}">
                <a16:creationId xmlns:a16="http://schemas.microsoft.com/office/drawing/2014/main" id="{F3B2D10A-8283-49EE-956E-4D7F59D904B9}"/>
              </a:ext>
            </a:extLst>
          </p:cNvPr>
          <p:cNvPicPr>
            <a:picLocks noChangeAspect="1"/>
          </p:cNvPicPr>
          <p:nvPr/>
        </p:nvPicPr>
        <p:blipFill>
          <a:blip r:embed="rId7"/>
          <a:stretch>
            <a:fillRect/>
          </a:stretch>
        </p:blipFill>
        <p:spPr>
          <a:xfrm rot="21153281">
            <a:off x="1718275" y="5345387"/>
            <a:ext cx="3988350" cy="561975"/>
          </a:xfrm>
          <a:prstGeom prst="rect">
            <a:avLst/>
          </a:prstGeom>
        </p:spPr>
      </p:pic>
      <p:sp>
        <p:nvSpPr>
          <p:cNvPr id="7" name="Rubrik 6">
            <a:extLst>
              <a:ext uri="{FF2B5EF4-FFF2-40B4-BE49-F238E27FC236}">
                <a16:creationId xmlns:a16="http://schemas.microsoft.com/office/drawing/2014/main" id="{4C032217-644A-4D53-835D-B3E2F4E5311C}"/>
              </a:ext>
            </a:extLst>
          </p:cNvPr>
          <p:cNvSpPr>
            <a:spLocks noGrp="1"/>
          </p:cNvSpPr>
          <p:nvPr>
            <p:ph type="title"/>
          </p:nvPr>
        </p:nvSpPr>
        <p:spPr>
          <a:xfrm>
            <a:off x="626905" y="390758"/>
            <a:ext cx="10392547" cy="809581"/>
          </a:xfrm>
        </p:spPr>
        <p:txBody>
          <a:bodyPr>
            <a:normAutofit fontScale="90000"/>
          </a:bodyPr>
          <a:lstStyle/>
          <a:p>
            <a:r>
              <a:rPr lang="sv-SE" dirty="0"/>
              <a:t>Vårt stöd sker i parallellt med diskussioner om mätning, manualer och utvärderingsmonster på det sociala området </a:t>
            </a:r>
          </a:p>
        </p:txBody>
      </p:sp>
    </p:spTree>
    <p:extLst>
      <p:ext uri="{BB962C8B-B14F-4D97-AF65-F5344CB8AC3E}">
        <p14:creationId xmlns:p14="http://schemas.microsoft.com/office/powerpoint/2010/main" val="913203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E22318-E6A7-4A9D-8431-A826FB53BE76}"/>
              </a:ext>
            </a:extLst>
          </p:cNvPr>
          <p:cNvSpPr>
            <a:spLocks noGrp="1"/>
          </p:cNvSpPr>
          <p:nvPr>
            <p:ph type="title"/>
          </p:nvPr>
        </p:nvSpPr>
        <p:spPr>
          <a:xfrm>
            <a:off x="636889" y="540000"/>
            <a:ext cx="6233468" cy="1080000"/>
          </a:xfrm>
        </p:spPr>
        <p:txBody>
          <a:bodyPr/>
          <a:lstStyle/>
          <a:p>
            <a:r>
              <a:rPr lang="sv-SE" dirty="0"/>
              <a:t>Socialstyrelsen ger stöd till ISU </a:t>
            </a:r>
          </a:p>
        </p:txBody>
      </p:sp>
      <p:pic>
        <p:nvPicPr>
          <p:cNvPr id="5" name="Platshållare för bild 4">
            <a:extLst>
              <a:ext uri="{FF2B5EF4-FFF2-40B4-BE49-F238E27FC236}">
                <a16:creationId xmlns:a16="http://schemas.microsoft.com/office/drawing/2014/main" id="{C6089635-F27B-43F3-A7A0-EA03394BF751}"/>
              </a:ext>
            </a:extLst>
          </p:cNvPr>
          <p:cNvPicPr>
            <a:picLocks noGrp="1" noChangeAspect="1"/>
          </p:cNvPicPr>
          <p:nvPr>
            <p:ph type="pic" idx="11"/>
          </p:nvPr>
        </p:nvPicPr>
        <p:blipFill>
          <a:blip r:embed="rId3"/>
          <a:srcRect t="98" b="98"/>
          <a:stretch>
            <a:fillRect/>
          </a:stretch>
        </p:blipFill>
        <p:spPr>
          <a:prstGeom prst="rect">
            <a:avLst/>
          </a:prstGeom>
        </p:spPr>
      </p:pic>
      <p:sp>
        <p:nvSpPr>
          <p:cNvPr id="4" name="Platshållare för text 3">
            <a:extLst>
              <a:ext uri="{FF2B5EF4-FFF2-40B4-BE49-F238E27FC236}">
                <a16:creationId xmlns:a16="http://schemas.microsoft.com/office/drawing/2014/main" id="{56D9AB6B-0C06-43B2-97A6-055748CFF58E}"/>
              </a:ext>
            </a:extLst>
          </p:cNvPr>
          <p:cNvSpPr>
            <a:spLocks noGrp="1"/>
          </p:cNvSpPr>
          <p:nvPr>
            <p:ph type="body" sz="quarter" idx="12"/>
          </p:nvPr>
        </p:nvSpPr>
        <p:spPr/>
        <p:txBody>
          <a:bodyPr/>
          <a:lstStyle/>
          <a:p>
            <a:pPr marL="342900" indent="0">
              <a:buNone/>
            </a:pPr>
            <a:endParaRPr lang="sv-SE" dirty="0"/>
          </a:p>
          <a:p>
            <a:pPr marL="685800" indent="-342900"/>
            <a:r>
              <a:rPr lang="sv-SE" dirty="0"/>
              <a:t>Beskriva och mäta arbetet med enskilda brukare </a:t>
            </a:r>
          </a:p>
          <a:p>
            <a:pPr marL="54900" indent="0">
              <a:buNone/>
            </a:pPr>
            <a:r>
              <a:rPr lang="sv-SE" i="1" dirty="0"/>
              <a:t>Samt</a:t>
            </a:r>
          </a:p>
          <a:p>
            <a:pPr marL="685800" indent="-342900"/>
            <a:r>
              <a:rPr lang="sv-SE" i="1" dirty="0"/>
              <a:t>Sammanställa</a:t>
            </a:r>
            <a:r>
              <a:rPr lang="sv-SE" dirty="0"/>
              <a:t> informationen på gruppnivå i syfte utveckla verksamheten och dess kvalitet </a:t>
            </a:r>
          </a:p>
          <a:p>
            <a:endParaRPr lang="sv-SE" dirty="0"/>
          </a:p>
        </p:txBody>
      </p:sp>
      <p:sp>
        <p:nvSpPr>
          <p:cNvPr id="6" name="Ellips 5">
            <a:extLst>
              <a:ext uri="{FF2B5EF4-FFF2-40B4-BE49-F238E27FC236}">
                <a16:creationId xmlns:a16="http://schemas.microsoft.com/office/drawing/2014/main" id="{56E2EDC0-4757-48C2-AF7E-B11A7154D512}"/>
              </a:ext>
            </a:extLst>
          </p:cNvPr>
          <p:cNvSpPr/>
          <p:nvPr/>
        </p:nvSpPr>
        <p:spPr>
          <a:xfrm>
            <a:off x="2444620" y="2202023"/>
            <a:ext cx="1651520" cy="419879"/>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9B7041A8-E93A-486C-96C9-97F56517DDE4}"/>
              </a:ext>
            </a:extLst>
          </p:cNvPr>
          <p:cNvSpPr/>
          <p:nvPr/>
        </p:nvSpPr>
        <p:spPr>
          <a:xfrm>
            <a:off x="1175657" y="3629609"/>
            <a:ext cx="1987420" cy="49945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B93D5BFC-9DAA-453A-9484-06BFF093D19A}"/>
              </a:ext>
            </a:extLst>
          </p:cNvPr>
          <p:cNvSpPr/>
          <p:nvPr/>
        </p:nvSpPr>
        <p:spPr>
          <a:xfrm>
            <a:off x="3837992" y="4341843"/>
            <a:ext cx="1651520" cy="419879"/>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53290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092224" y="641852"/>
            <a:ext cx="7840765" cy="810034"/>
          </a:xfrm>
        </p:spPr>
        <p:txBody>
          <a:bodyPr/>
          <a:lstStyle/>
          <a:p>
            <a:r>
              <a:rPr lang="sv-SE" dirty="0"/>
              <a:t>ISU för att se det egna arbetet</a:t>
            </a:r>
          </a:p>
        </p:txBody>
      </p:sp>
      <p:sp>
        <p:nvSpPr>
          <p:cNvPr id="8" name="Platshållare för sidfot 7"/>
          <p:cNvSpPr>
            <a:spLocks noGrp="1"/>
          </p:cNvSpPr>
          <p:nvPr>
            <p:ph type="ftr" sz="quarter" idx="11"/>
          </p:nvPr>
        </p:nvSpPr>
        <p:spPr/>
        <p:txBody>
          <a:bodyPr/>
          <a:lstStyle/>
          <a:p>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pPr/>
              <a:t>7</a:t>
            </a:fld>
            <a:endParaRPr lang="sv-SE"/>
          </a:p>
        </p:txBody>
      </p:sp>
      <p:sp>
        <p:nvSpPr>
          <p:cNvPr id="4" name="Platshållare för innehåll 3"/>
          <p:cNvSpPr>
            <a:spLocks noGrp="1"/>
          </p:cNvSpPr>
          <p:nvPr>
            <p:ph type="body" sz="quarter" idx="13"/>
          </p:nvPr>
        </p:nvSpPr>
        <p:spPr>
          <a:xfrm>
            <a:off x="2092224" y="1724628"/>
            <a:ext cx="7178394" cy="3681486"/>
          </a:xfrm>
          <a:noFill/>
          <a:ln>
            <a:noFill/>
          </a:ln>
        </p:spPr>
        <p:txBody>
          <a:bodyPr>
            <a:normAutofit/>
          </a:bodyPr>
          <a:lstStyle/>
          <a:p>
            <a:pPr marL="285750" indent="-285750">
              <a:buFont typeface="Arial" panose="020B0604020202020204" pitchFamily="34" charset="0"/>
              <a:buChar char="•"/>
            </a:pPr>
            <a:r>
              <a:rPr lang="sv-SE" sz="2000" dirty="0"/>
              <a:t>Problem och behov hos klienter och brukare  </a:t>
            </a:r>
          </a:p>
          <a:p>
            <a:pPr marL="285750" indent="-285750">
              <a:buFont typeface="Arial" panose="020B0604020202020204" pitchFamily="34" charset="0"/>
              <a:buChar char="•"/>
            </a:pPr>
            <a:r>
              <a:rPr lang="sv-SE" sz="2000" dirty="0"/>
              <a:t>Vilka insatser som ges</a:t>
            </a:r>
          </a:p>
          <a:p>
            <a:pPr marL="285750" indent="-285750">
              <a:buFont typeface="Arial" panose="020B0604020202020204" pitchFamily="34" charset="0"/>
              <a:buChar char="•"/>
            </a:pPr>
            <a:r>
              <a:rPr lang="sv-SE" sz="2000" dirty="0"/>
              <a:t>Hur klinter och brukares situation förändras </a:t>
            </a:r>
          </a:p>
          <a:p>
            <a:pPr marL="285750" indent="-285750">
              <a:buFont typeface="Arial" panose="020B0604020202020204" pitchFamily="34" charset="0"/>
              <a:buChar char="•"/>
            </a:pPr>
            <a:r>
              <a:rPr lang="sv-SE" sz="2000" dirty="0"/>
              <a:t>Klienter och brukares uppfattning om insatserna</a:t>
            </a:r>
          </a:p>
          <a:p>
            <a:pPr marL="285750" indent="-285750">
              <a:buFont typeface="Arial" panose="020B0604020202020204" pitchFamily="34" charset="0"/>
              <a:buChar char="•"/>
            </a:pPr>
            <a:r>
              <a:rPr lang="sv-SE" sz="2000" dirty="0"/>
              <a:t>Om kvinnor och män, flickor och pojkar, får samma stöd och insatser</a:t>
            </a:r>
          </a:p>
          <a:p>
            <a:pPr marL="285750" indent="-285750">
              <a:buFont typeface="Arial" panose="020B0604020202020204" pitchFamily="34" charset="0"/>
              <a:buChar char="•"/>
            </a:pPr>
            <a:r>
              <a:rPr lang="sv-SE" sz="2000" dirty="0"/>
              <a:t>Om personer med olika bakgrund , får samma stöd och insatser</a:t>
            </a:r>
          </a:p>
          <a:p>
            <a:pPr marL="285750" indent="-285750">
              <a:buFont typeface="Arial" panose="020B0604020202020204" pitchFamily="34" charset="0"/>
              <a:buChar char="•"/>
            </a:pPr>
            <a:endParaRPr lang="sv-SE" sz="2000" dirty="0"/>
          </a:p>
          <a:p>
            <a:pPr marL="457200" indent="-457200">
              <a:buFont typeface="Arial" panose="020B0604020202020204" pitchFamily="34" charset="0"/>
              <a:buChar char="•"/>
            </a:pPr>
            <a:endParaRPr lang="sv-SE" sz="2000" dirty="0"/>
          </a:p>
          <a:p>
            <a:pPr lvl="0"/>
            <a:endParaRPr lang="sv-SE" sz="2000" dirty="0"/>
          </a:p>
        </p:txBody>
      </p:sp>
    </p:spTree>
    <p:extLst>
      <p:ext uri="{BB962C8B-B14F-4D97-AF65-F5344CB8AC3E}">
        <p14:creationId xmlns:p14="http://schemas.microsoft.com/office/powerpoint/2010/main" val="1741869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928866" y="541851"/>
            <a:ext cx="7754624" cy="954107"/>
          </a:xfrm>
          <a:prstGeom prst="rect">
            <a:avLst/>
          </a:prstGeom>
          <a:noFill/>
        </p:spPr>
        <p:txBody>
          <a:bodyPr wrap="square" rtlCol="0">
            <a:spAutoFit/>
          </a:bodyPr>
          <a:lstStyle/>
          <a:p>
            <a:r>
              <a:rPr lang="sv-SE" sz="2800" b="1">
                <a:solidFill>
                  <a:prstClr val="black"/>
                </a:solidFill>
              </a:rPr>
              <a:t>Få använder ISU </a:t>
            </a:r>
            <a:r>
              <a:rPr lang="sv-SE" sz="2800" b="1" dirty="0">
                <a:solidFill>
                  <a:prstClr val="black"/>
                </a:solidFill>
              </a:rPr>
              <a:t>om resultat (andel av kommunerna 2016-2021) </a:t>
            </a:r>
          </a:p>
        </p:txBody>
      </p:sp>
      <p:graphicFrame>
        <p:nvGraphicFramePr>
          <p:cNvPr id="7" name="Tabell 6"/>
          <p:cNvGraphicFramePr>
            <a:graphicFrameLocks noGrp="1"/>
          </p:cNvGraphicFramePr>
          <p:nvPr>
            <p:extLst>
              <p:ext uri="{D42A27DB-BD31-4B8C-83A1-F6EECF244321}">
                <p14:modId xmlns:p14="http://schemas.microsoft.com/office/powerpoint/2010/main" val="3456936735"/>
              </p:ext>
            </p:extLst>
          </p:nvPr>
        </p:nvGraphicFramePr>
        <p:xfrm>
          <a:off x="1928866" y="1707502"/>
          <a:ext cx="7961583" cy="4329403"/>
        </p:xfrm>
        <a:graphic>
          <a:graphicData uri="http://schemas.openxmlformats.org/drawingml/2006/table">
            <a:tbl>
              <a:tblPr firstRow="1" firstCol="1" bandRow="1"/>
              <a:tblGrid>
                <a:gridCol w="3155176">
                  <a:extLst>
                    <a:ext uri="{9D8B030D-6E8A-4147-A177-3AD203B41FA5}">
                      <a16:colId xmlns:a16="http://schemas.microsoft.com/office/drawing/2014/main" val="20000"/>
                    </a:ext>
                  </a:extLst>
                </a:gridCol>
                <a:gridCol w="2180786">
                  <a:extLst>
                    <a:ext uri="{9D8B030D-6E8A-4147-A177-3AD203B41FA5}">
                      <a16:colId xmlns:a16="http://schemas.microsoft.com/office/drawing/2014/main" val="20001"/>
                    </a:ext>
                  </a:extLst>
                </a:gridCol>
                <a:gridCol w="2625621">
                  <a:extLst>
                    <a:ext uri="{9D8B030D-6E8A-4147-A177-3AD203B41FA5}">
                      <a16:colId xmlns:a16="http://schemas.microsoft.com/office/drawing/2014/main" val="20002"/>
                    </a:ext>
                  </a:extLst>
                </a:gridCol>
              </a:tblGrid>
              <a:tr h="1249279">
                <a:tc>
                  <a:txBody>
                    <a:bodyPr/>
                    <a:lstStyle/>
                    <a:p>
                      <a:pPr>
                        <a:spcBef>
                          <a:spcPts val="200"/>
                        </a:spcBef>
                        <a:spcAft>
                          <a:spcPts val="200"/>
                        </a:spcAft>
                      </a:pPr>
                      <a:r>
                        <a:rPr lang="sv-SE" sz="1400" b="1" kern="1200" dirty="0">
                          <a:solidFill>
                            <a:schemeClr val="bg1"/>
                          </a:solidFill>
                          <a:effectLst/>
                          <a:latin typeface="Arial" panose="020B0604020202020204" pitchFamily="34" charset="0"/>
                          <a:ea typeface="Times New Roman"/>
                          <a:cs typeface="Arial" panose="020B0604020202020204" pitchFamily="34" charset="0"/>
                        </a:rPr>
                        <a:t>Verksamhetsområde</a:t>
                      </a:r>
                    </a:p>
                  </a:txBody>
                  <a:tcPr marL="68578" marR="68578" marT="0" marB="0">
                    <a:lnL>
                      <a:noFill/>
                    </a:lnL>
                    <a:lnR w="12700" cap="flat" cmpd="sng" algn="ctr">
                      <a:solidFill>
                        <a:srgbClr val="FFFFFF"/>
                      </a:solidFill>
                      <a:prstDash val="solid"/>
                      <a:round/>
                      <a:headEnd type="none" w="med" len="med"/>
                      <a:tailEnd type="none" w="med" len="med"/>
                    </a:lnR>
                    <a:lnT w="19050" cap="flat" cmpd="sng" algn="ctr">
                      <a:solidFill>
                        <a:srgbClr val="857363"/>
                      </a:solidFill>
                      <a:prstDash val="solid"/>
                      <a:round/>
                      <a:headEnd type="none" w="med" len="med"/>
                      <a:tailEnd type="none" w="med" len="med"/>
                    </a:lnT>
                    <a:lnB w="12700" cap="flat" cmpd="sng" algn="ctr">
                      <a:solidFill>
                        <a:srgbClr val="857363"/>
                      </a:solidFill>
                      <a:prstDash val="solid"/>
                      <a:round/>
                      <a:headEnd type="none" w="med" len="med"/>
                      <a:tailEnd type="none" w="med" len="med"/>
                    </a:lnB>
                    <a:solidFill>
                      <a:schemeClr val="accent3">
                        <a:lumMod val="50000"/>
                      </a:schemeClr>
                    </a:solidFill>
                  </a:tcPr>
                </a:tc>
                <a:tc>
                  <a:txBody>
                    <a:bodyPr/>
                    <a:lstStyle/>
                    <a:p>
                      <a:pPr marL="0" algn="l" defTabSz="914400" rtl="0" eaLnBrk="1" latinLnBrk="0" hangingPunct="1">
                        <a:spcBef>
                          <a:spcPts val="200"/>
                        </a:spcBef>
                        <a:spcAft>
                          <a:spcPts val="200"/>
                        </a:spcAft>
                      </a:pPr>
                      <a:r>
                        <a:rPr lang="sv-SE" sz="1400" b="1" kern="1200" dirty="0">
                          <a:solidFill>
                            <a:schemeClr val="bg1"/>
                          </a:solidFill>
                          <a:effectLst/>
                          <a:latin typeface="Arial" panose="020B0604020202020204" pitchFamily="34" charset="0"/>
                          <a:ea typeface="Times New Roman"/>
                          <a:cs typeface="Arial" panose="020B0604020202020204" pitchFamily="34" charset="0"/>
                        </a:rPr>
                        <a:t>Resultat på gruppnivå </a:t>
                      </a:r>
                      <a:br>
                        <a:rPr lang="sv-SE" sz="1400" b="1" kern="1200" dirty="0">
                          <a:solidFill>
                            <a:schemeClr val="bg1"/>
                          </a:solidFill>
                          <a:effectLst/>
                          <a:latin typeface="Arial" panose="020B0604020202020204" pitchFamily="34" charset="0"/>
                          <a:ea typeface="Times New Roman"/>
                          <a:cs typeface="Arial" panose="020B0604020202020204" pitchFamily="34" charset="0"/>
                        </a:rPr>
                      </a:br>
                      <a:r>
                        <a:rPr lang="sv-SE" sz="1400" b="1" kern="1200" dirty="0">
                          <a:solidFill>
                            <a:schemeClr val="bg1"/>
                          </a:solidFill>
                          <a:effectLst/>
                          <a:latin typeface="Arial" panose="020B0604020202020204" pitchFamily="34" charset="0"/>
                          <a:ea typeface="Times New Roman"/>
                          <a:cs typeface="Arial" panose="020B0604020202020204" pitchFamily="34" charset="0"/>
                        </a:rPr>
                        <a:t>för att utveckla verksamheten</a:t>
                      </a:r>
                    </a:p>
                  </a:txBody>
                  <a:tcPr marL="68578" marR="68578"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857363"/>
                      </a:solidFill>
                      <a:prstDash val="solid"/>
                      <a:round/>
                      <a:headEnd type="none" w="med" len="med"/>
                      <a:tailEnd type="none" w="med" len="med"/>
                    </a:lnT>
                    <a:lnB w="12700" cap="flat" cmpd="sng" algn="ctr">
                      <a:solidFill>
                        <a:srgbClr val="857363"/>
                      </a:solidFill>
                      <a:prstDash val="solid"/>
                      <a:round/>
                      <a:headEnd type="none" w="med" len="med"/>
                      <a:tailEnd type="none" w="med" len="med"/>
                    </a:lnB>
                    <a:solidFill>
                      <a:schemeClr val="accent3">
                        <a:lumMod val="50000"/>
                      </a:schemeClr>
                    </a:solidFill>
                  </a:tcPr>
                </a:tc>
                <a:tc>
                  <a:txBody>
                    <a:bodyPr/>
                    <a:lstStyle/>
                    <a:p>
                      <a:pPr marL="0" algn="l" defTabSz="914400" rtl="0" eaLnBrk="1" latinLnBrk="0" hangingPunct="1">
                        <a:spcBef>
                          <a:spcPts val="200"/>
                        </a:spcBef>
                        <a:spcAft>
                          <a:spcPts val="200"/>
                        </a:spcAft>
                      </a:pPr>
                      <a:r>
                        <a:rPr lang="sv-SE" sz="1400" b="1" kern="1200" dirty="0">
                          <a:solidFill>
                            <a:schemeClr val="bg1"/>
                          </a:solidFill>
                          <a:effectLst/>
                          <a:latin typeface="Arial" panose="020B0604020202020204" pitchFamily="34" charset="0"/>
                          <a:ea typeface="Times New Roman"/>
                          <a:cs typeface="Arial" panose="020B0604020202020204" pitchFamily="34" charset="0"/>
                        </a:rPr>
                        <a:t>Resultatet på gruppnivå utifrån kön, för att utveckla verksamheten</a:t>
                      </a:r>
                    </a:p>
                  </a:txBody>
                  <a:tcPr marL="68578" marR="68578" marT="0" marB="0">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857363"/>
                      </a:solidFill>
                      <a:prstDash val="solid"/>
                      <a:round/>
                      <a:headEnd type="none" w="med" len="med"/>
                      <a:tailEnd type="none" w="med" len="med"/>
                    </a:lnT>
                    <a:lnB w="12700" cap="flat" cmpd="sng" algn="ctr">
                      <a:solidFill>
                        <a:srgbClr val="857363"/>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r h="423839">
                <a:tc>
                  <a:txBody>
                    <a:bodyPr/>
                    <a:lstStyle/>
                    <a:p>
                      <a:pPr marL="0" marR="0" indent="0" algn="l" defTabSz="914400" rtl="0" eaLnBrk="1" fontAlgn="auto" latinLnBrk="0" hangingPunct="1">
                        <a:lnSpc>
                          <a:spcPct val="100000"/>
                        </a:lnSpc>
                        <a:spcBef>
                          <a:spcPts val="100"/>
                        </a:spcBef>
                        <a:spcAft>
                          <a:spcPts val="100"/>
                        </a:spcAft>
                        <a:buClrTx/>
                        <a:buSzTx/>
                        <a:buFontTx/>
                        <a:buNone/>
                        <a:tabLst/>
                        <a:defRPr/>
                      </a:pPr>
                      <a:r>
                        <a:rPr lang="sv-SE" sz="1400" dirty="0">
                          <a:solidFill>
                            <a:schemeClr val="tx1"/>
                          </a:solidFill>
                          <a:effectLst/>
                          <a:latin typeface="Arial" panose="020B0604020202020204" pitchFamily="34" charset="0"/>
                          <a:ea typeface="Times New Roman"/>
                          <a:cs typeface="Arial" panose="020B0604020202020204" pitchFamily="34" charset="0"/>
                        </a:rPr>
                        <a:t>Ekonomiskt</a:t>
                      </a:r>
                      <a:r>
                        <a:rPr lang="sv-SE" sz="1400" baseline="0" dirty="0">
                          <a:solidFill>
                            <a:schemeClr val="tx1"/>
                          </a:solidFill>
                          <a:effectLst/>
                          <a:latin typeface="Arial" panose="020B0604020202020204" pitchFamily="34" charset="0"/>
                          <a:ea typeface="Times New Roman"/>
                          <a:cs typeface="Arial" panose="020B0604020202020204" pitchFamily="34" charset="0"/>
                        </a:rPr>
                        <a:t> bistånd</a:t>
                      </a:r>
                      <a:endParaRPr lang="sv-SE" sz="1400" dirty="0">
                        <a:solidFill>
                          <a:schemeClr val="tx1"/>
                        </a:solidFill>
                        <a:effectLst/>
                        <a:latin typeface="Arial" panose="020B0604020202020204" pitchFamily="34" charset="0"/>
                        <a:ea typeface="Times New Roman"/>
                        <a:cs typeface="Arial" panose="020B0604020202020204" pitchFamily="34" charset="0"/>
                      </a:endParaRPr>
                    </a:p>
                  </a:txBody>
                  <a:tcPr marL="68578" marR="68578" marT="0" marB="0" anchor="ctr">
                    <a:lnL>
                      <a:noFill/>
                    </a:lnL>
                    <a:lnR w="12700" cap="flat" cmpd="sng" algn="ctr">
                      <a:solidFill>
                        <a:srgbClr val="DAD7CB"/>
                      </a:solidFill>
                      <a:prstDash val="solid"/>
                      <a:round/>
                      <a:headEnd type="none" w="med" len="med"/>
                      <a:tailEnd type="none" w="med" len="med"/>
                    </a:lnR>
                    <a:lnT w="12700" cap="flat" cmpd="sng" algn="ctr">
                      <a:solidFill>
                        <a:srgbClr val="857363"/>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22</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857363"/>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13 </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57363"/>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1"/>
                  </a:ext>
                </a:extLst>
              </a:tr>
              <a:tr h="337834">
                <a:tc>
                  <a:txBody>
                    <a:bodyPr/>
                    <a:lstStyle/>
                    <a:p>
                      <a:pPr marL="0" marR="0" indent="0" algn="l" defTabSz="914400" rtl="0" eaLnBrk="1" fontAlgn="auto" latinLnBrk="0" hangingPunct="1">
                        <a:lnSpc>
                          <a:spcPct val="100000"/>
                        </a:lnSpc>
                        <a:spcBef>
                          <a:spcPts val="100"/>
                        </a:spcBef>
                        <a:spcAft>
                          <a:spcPts val="100"/>
                        </a:spcAft>
                        <a:buClrTx/>
                        <a:buSzTx/>
                        <a:buFontTx/>
                        <a:buNone/>
                        <a:tabLst/>
                        <a:defRPr/>
                      </a:pPr>
                      <a:r>
                        <a:rPr lang="sv-SE" sz="1400" dirty="0">
                          <a:solidFill>
                            <a:schemeClr val="tx1"/>
                          </a:solidFill>
                          <a:effectLst/>
                          <a:latin typeface="Arial" panose="020B0604020202020204" pitchFamily="34" charset="0"/>
                          <a:ea typeface="Times New Roman"/>
                          <a:cs typeface="Arial" panose="020B0604020202020204" pitchFamily="34" charset="0"/>
                        </a:rPr>
                        <a:t>Våld</a:t>
                      </a:r>
                      <a:r>
                        <a:rPr lang="sv-SE" sz="1400" baseline="0" dirty="0">
                          <a:solidFill>
                            <a:schemeClr val="tx1"/>
                          </a:solidFill>
                          <a:effectLst/>
                          <a:latin typeface="Arial" panose="020B0604020202020204" pitchFamily="34" charset="0"/>
                          <a:ea typeface="Times New Roman"/>
                          <a:cs typeface="Arial" panose="020B0604020202020204" pitchFamily="34" charset="0"/>
                        </a:rPr>
                        <a:t> i nära relationer</a:t>
                      </a:r>
                      <a:endParaRPr lang="sv-SE" sz="1400" dirty="0">
                        <a:solidFill>
                          <a:schemeClr val="tx1"/>
                        </a:solidFill>
                        <a:effectLst/>
                        <a:latin typeface="Arial" panose="020B0604020202020204" pitchFamily="34" charset="0"/>
                        <a:ea typeface="Times New Roman"/>
                        <a:cs typeface="Arial" panose="020B0604020202020204" pitchFamily="34" charset="0"/>
                      </a:endParaRPr>
                    </a:p>
                  </a:txBody>
                  <a:tcPr marL="68578" marR="68578" marT="0" marB="0" anchor="ctr">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10 </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7</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2"/>
                  </a:ext>
                </a:extLst>
              </a:tr>
              <a:tr h="374332">
                <a:tc>
                  <a:txBody>
                    <a:bodyPr/>
                    <a:lstStyle/>
                    <a:p>
                      <a:pPr>
                        <a:spcBef>
                          <a:spcPts val="100"/>
                        </a:spcBef>
                        <a:spcAft>
                          <a:spcPts val="100"/>
                        </a:spcAft>
                      </a:pPr>
                      <a:r>
                        <a:rPr lang="sv-SE" sz="1400" dirty="0">
                          <a:solidFill>
                            <a:schemeClr val="tx1"/>
                          </a:solidFill>
                          <a:effectLst/>
                          <a:latin typeface="Arial" panose="020B0604020202020204" pitchFamily="34" charset="0"/>
                          <a:ea typeface="Times New Roman"/>
                          <a:cs typeface="Arial" panose="020B0604020202020204" pitchFamily="34" charset="0"/>
                        </a:rPr>
                        <a:t>LSS</a:t>
                      </a:r>
                      <a:r>
                        <a:rPr lang="sv-SE" sz="1400" baseline="0" dirty="0">
                          <a:solidFill>
                            <a:schemeClr val="tx1"/>
                          </a:solidFill>
                          <a:effectLst/>
                          <a:latin typeface="Arial" panose="020B0604020202020204" pitchFamily="34" charset="0"/>
                          <a:ea typeface="Times New Roman"/>
                          <a:cs typeface="Arial" panose="020B0604020202020204" pitchFamily="34" charset="0"/>
                        </a:rPr>
                        <a:t> </a:t>
                      </a:r>
                      <a:endParaRPr lang="sv-SE" sz="1400" dirty="0">
                        <a:solidFill>
                          <a:schemeClr val="tx1"/>
                        </a:solidFill>
                        <a:effectLst/>
                        <a:latin typeface="Arial" panose="020B0604020202020204" pitchFamily="34" charset="0"/>
                        <a:ea typeface="Times New Roman"/>
                        <a:cs typeface="Arial" panose="020B0604020202020204" pitchFamily="34" charset="0"/>
                      </a:endParaRPr>
                    </a:p>
                  </a:txBody>
                  <a:tcPr marL="68578" marR="68578" marT="0" marB="0" anchor="ctr">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9 </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3</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3"/>
                  </a:ext>
                </a:extLst>
              </a:tr>
              <a:tr h="290203">
                <a:tc>
                  <a:txBody>
                    <a:bodyPr/>
                    <a:lstStyle/>
                    <a:p>
                      <a:pPr>
                        <a:spcBef>
                          <a:spcPts val="100"/>
                        </a:spcBef>
                        <a:spcAft>
                          <a:spcPts val="100"/>
                        </a:spcAft>
                      </a:pPr>
                      <a:r>
                        <a:rPr lang="sv-SE" sz="1400" dirty="0">
                          <a:solidFill>
                            <a:schemeClr val="tx1"/>
                          </a:solidFill>
                          <a:effectLst/>
                          <a:latin typeface="Arial" panose="020B0604020202020204" pitchFamily="34" charset="0"/>
                          <a:ea typeface="Times New Roman"/>
                          <a:cs typeface="Arial" panose="020B0604020202020204" pitchFamily="34" charset="0"/>
                        </a:rPr>
                        <a:t>Barn och unga (öppenvård)</a:t>
                      </a:r>
                    </a:p>
                  </a:txBody>
                  <a:tcPr marL="68578" marR="68578" marT="0" marB="0">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15</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9 </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4"/>
                  </a:ext>
                </a:extLst>
              </a:tr>
              <a:tr h="290203">
                <a:tc>
                  <a:txBody>
                    <a:bodyPr/>
                    <a:lstStyle/>
                    <a:p>
                      <a:pPr>
                        <a:spcBef>
                          <a:spcPts val="100"/>
                        </a:spcBef>
                        <a:spcAft>
                          <a:spcPts val="100"/>
                        </a:spcAft>
                      </a:pPr>
                      <a:r>
                        <a:rPr lang="sv-SE" sz="1400" dirty="0">
                          <a:solidFill>
                            <a:schemeClr val="tx1"/>
                          </a:solidFill>
                          <a:effectLst/>
                          <a:latin typeface="Arial" panose="020B0604020202020204" pitchFamily="34" charset="0"/>
                          <a:ea typeface="Times New Roman"/>
                          <a:cs typeface="Arial" panose="020B0604020202020204" pitchFamily="34" charset="0"/>
                        </a:rPr>
                        <a:t>Barn och unga (dygnsvård)</a:t>
                      </a:r>
                    </a:p>
                  </a:txBody>
                  <a:tcPr marL="68578" marR="68578" marT="0" marB="0">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8</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3 </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5"/>
                  </a:ext>
                </a:extLst>
              </a:tr>
              <a:tr h="290203">
                <a:tc>
                  <a:txBody>
                    <a:bodyPr/>
                    <a:lstStyle/>
                    <a:p>
                      <a:pPr marL="0" marR="0" indent="0" algn="l" defTabSz="914400" rtl="0" eaLnBrk="1" fontAlgn="auto" latinLnBrk="0" hangingPunct="1">
                        <a:lnSpc>
                          <a:spcPct val="100000"/>
                        </a:lnSpc>
                        <a:spcBef>
                          <a:spcPts val="100"/>
                        </a:spcBef>
                        <a:spcAft>
                          <a:spcPts val="100"/>
                        </a:spcAft>
                        <a:buClrTx/>
                        <a:buSzTx/>
                        <a:buFontTx/>
                        <a:buNone/>
                        <a:tabLst/>
                        <a:defRPr/>
                      </a:pPr>
                      <a:r>
                        <a:rPr lang="sv-SE" sz="1400" dirty="0">
                          <a:solidFill>
                            <a:schemeClr val="tx1"/>
                          </a:solidFill>
                          <a:effectLst/>
                          <a:latin typeface="Arial" panose="020B0604020202020204" pitchFamily="34" charset="0"/>
                          <a:ea typeface="Times New Roman"/>
                          <a:cs typeface="Arial" panose="020B0604020202020204" pitchFamily="34" charset="0"/>
                        </a:rPr>
                        <a:t>Socialpsykiatri </a:t>
                      </a:r>
                    </a:p>
                  </a:txBody>
                  <a:tcPr marL="68578" marR="68578" marT="0" marB="0">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100"/>
                        </a:spcBef>
                        <a:spcAft>
                          <a:spcPts val="100"/>
                        </a:spcAft>
                        <a:buClrTx/>
                        <a:buSzTx/>
                        <a:buFontTx/>
                        <a:buNone/>
                        <a:tabLst/>
                        <a:defRPr/>
                      </a:pPr>
                      <a:r>
                        <a:rPr lang="sv-SE" sz="1400" kern="1200" dirty="0">
                          <a:solidFill>
                            <a:schemeClr val="tx1"/>
                          </a:solidFill>
                          <a:effectLst/>
                          <a:latin typeface="Arial" panose="020B0604020202020204" pitchFamily="34" charset="0"/>
                          <a:ea typeface="Times New Roman"/>
                          <a:cs typeface="Arial" panose="020B0604020202020204" pitchFamily="34" charset="0"/>
                        </a:rPr>
                        <a:t>9</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6</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6"/>
                  </a:ext>
                </a:extLst>
              </a:tr>
              <a:tr h="331026">
                <a:tc>
                  <a:txBody>
                    <a:bodyPr/>
                    <a:lstStyle/>
                    <a:p>
                      <a:pPr>
                        <a:spcBef>
                          <a:spcPts val="100"/>
                        </a:spcBef>
                        <a:spcAft>
                          <a:spcPts val="100"/>
                        </a:spcAft>
                      </a:pPr>
                      <a:r>
                        <a:rPr lang="sv-SE" sz="1400" dirty="0">
                          <a:solidFill>
                            <a:schemeClr val="tx1"/>
                          </a:solidFill>
                          <a:effectLst/>
                          <a:latin typeface="Arial" panose="020B0604020202020204" pitchFamily="34" charset="0"/>
                          <a:ea typeface="Times New Roman"/>
                          <a:cs typeface="Arial" panose="020B0604020202020204" pitchFamily="34" charset="0"/>
                        </a:rPr>
                        <a:t>Äldre (ordinärt boende)</a:t>
                      </a:r>
                    </a:p>
                  </a:txBody>
                  <a:tcPr marL="68578" marR="68578" marT="0" marB="0">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7 </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5</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7"/>
                  </a:ext>
                </a:extLst>
              </a:tr>
              <a:tr h="371242">
                <a:tc>
                  <a:txBody>
                    <a:bodyPr/>
                    <a:lstStyle/>
                    <a:p>
                      <a:pPr>
                        <a:spcBef>
                          <a:spcPts val="100"/>
                        </a:spcBef>
                        <a:spcAft>
                          <a:spcPts val="100"/>
                        </a:spcAft>
                      </a:pPr>
                      <a:r>
                        <a:rPr lang="sv-SE" sz="1400" dirty="0">
                          <a:solidFill>
                            <a:schemeClr val="tx1"/>
                          </a:solidFill>
                          <a:effectLst/>
                          <a:latin typeface="Arial" panose="020B0604020202020204" pitchFamily="34" charset="0"/>
                          <a:ea typeface="Times New Roman"/>
                          <a:cs typeface="Arial" panose="020B0604020202020204" pitchFamily="34" charset="0"/>
                        </a:rPr>
                        <a:t>Äldre (särskilt boende) </a:t>
                      </a:r>
                    </a:p>
                  </a:txBody>
                  <a:tcPr marL="68578" marR="68578" marT="0" marB="0">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6 </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4</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10008"/>
                  </a:ext>
                </a:extLst>
              </a:tr>
              <a:tr h="371242">
                <a:tc>
                  <a:txBody>
                    <a:bodyPr/>
                    <a:lstStyle/>
                    <a:p>
                      <a:pPr marL="0" marR="0" indent="0" algn="l" defTabSz="914400" rtl="0" eaLnBrk="1" fontAlgn="auto" latinLnBrk="0" hangingPunct="1">
                        <a:lnSpc>
                          <a:spcPct val="100000"/>
                        </a:lnSpc>
                        <a:spcBef>
                          <a:spcPts val="100"/>
                        </a:spcBef>
                        <a:spcAft>
                          <a:spcPts val="100"/>
                        </a:spcAft>
                        <a:buClrTx/>
                        <a:buSzTx/>
                        <a:buFontTx/>
                        <a:buNone/>
                        <a:tabLst/>
                        <a:defRPr/>
                      </a:pPr>
                      <a:r>
                        <a:rPr lang="sv-SE" sz="1400" dirty="0">
                          <a:solidFill>
                            <a:schemeClr val="tx1"/>
                          </a:solidFill>
                          <a:effectLst/>
                          <a:latin typeface="Arial" panose="020B0604020202020204" pitchFamily="34" charset="0"/>
                          <a:ea typeface="Times New Roman"/>
                          <a:cs typeface="Arial" panose="020B0604020202020204" pitchFamily="34" charset="0"/>
                        </a:rPr>
                        <a:t>Missbruk</a:t>
                      </a:r>
                    </a:p>
                  </a:txBody>
                  <a:tcPr marL="68578" marR="68578" marT="0" marB="0">
                    <a:lnL>
                      <a:noFill/>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100"/>
                        </a:spcBef>
                        <a:spcAft>
                          <a:spcPts val="100"/>
                        </a:spcAft>
                        <a:buClrTx/>
                        <a:buSzTx/>
                        <a:buFontTx/>
                        <a:buNone/>
                        <a:tabLst/>
                        <a:defRPr/>
                      </a:pPr>
                      <a:r>
                        <a:rPr lang="sv-SE" sz="1400" kern="1200" dirty="0">
                          <a:solidFill>
                            <a:schemeClr val="tx1"/>
                          </a:solidFill>
                          <a:effectLst/>
                          <a:latin typeface="Arial" panose="020B0604020202020204" pitchFamily="34" charset="0"/>
                          <a:ea typeface="Times New Roman"/>
                          <a:cs typeface="Arial" panose="020B0604020202020204" pitchFamily="34" charset="0"/>
                        </a:rPr>
                        <a:t>8</a:t>
                      </a:r>
                    </a:p>
                  </a:txBody>
                  <a:tcPr marL="68578" marR="68578" marT="0" marB="0">
                    <a:lnL w="12700" cap="flat" cmpd="sng" algn="ctr">
                      <a:solidFill>
                        <a:srgbClr val="DAD7CB"/>
                      </a:solidFill>
                      <a:prstDash val="solid"/>
                      <a:round/>
                      <a:headEnd type="none" w="med" len="med"/>
                      <a:tailEnd type="none" w="med" len="med"/>
                    </a:lnL>
                    <a:lnR w="12700" cap="flat" cmpd="sng" algn="ctr">
                      <a:solidFill>
                        <a:srgbClr val="DAD7CB"/>
                      </a:solid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tc>
                  <a:txBody>
                    <a:bodyPr/>
                    <a:lstStyle/>
                    <a:p>
                      <a:pPr algn="ctr">
                        <a:spcBef>
                          <a:spcPts val="100"/>
                        </a:spcBef>
                        <a:spcAft>
                          <a:spcPts val="100"/>
                        </a:spcAft>
                      </a:pPr>
                      <a:r>
                        <a:rPr lang="sv-SE" sz="1400" kern="1200" dirty="0">
                          <a:solidFill>
                            <a:schemeClr val="tx1"/>
                          </a:solidFill>
                          <a:effectLst/>
                          <a:latin typeface="Arial" panose="020B0604020202020204" pitchFamily="34" charset="0"/>
                          <a:ea typeface="Times New Roman"/>
                          <a:cs typeface="Arial" panose="020B0604020202020204" pitchFamily="34" charset="0"/>
                        </a:rPr>
                        <a:t>13</a:t>
                      </a:r>
                    </a:p>
                  </a:txBody>
                  <a:tcPr marL="68578" marR="68578" marT="0" marB="0">
                    <a:lnL w="12700" cap="flat" cmpd="sng" algn="ctr">
                      <a:solidFill>
                        <a:srgbClr val="DAD7CB"/>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AD7CB"/>
                      </a:solidFill>
                      <a:prstDash val="solid"/>
                      <a:round/>
                      <a:headEnd type="none" w="med" len="med"/>
                      <a:tailEnd type="none" w="med" len="med"/>
                    </a:lnT>
                    <a:lnB w="12700" cap="flat" cmpd="sng" algn="ctr">
                      <a:solidFill>
                        <a:srgbClr val="DAD7CB"/>
                      </a:solidFill>
                      <a:prstDash val="solid"/>
                      <a:round/>
                      <a:headEnd type="none" w="med" len="med"/>
                      <a:tailEnd type="none" w="med" len="med"/>
                    </a:lnB>
                  </a:tcPr>
                </a:tc>
                <a:extLst>
                  <a:ext uri="{0D108BD9-81ED-4DB2-BD59-A6C34878D82A}">
                    <a16:rowId xmlns:a16="http://schemas.microsoft.com/office/drawing/2014/main" val="3163302853"/>
                  </a:ext>
                </a:extLst>
              </a:tr>
            </a:tbl>
          </a:graphicData>
        </a:graphic>
      </p:graphicFrame>
    </p:spTree>
    <p:extLst>
      <p:ext uri="{BB962C8B-B14F-4D97-AF65-F5344CB8AC3E}">
        <p14:creationId xmlns:p14="http://schemas.microsoft.com/office/powerpoint/2010/main" val="1997097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6053C944-76E0-467F-8D27-A62890C1C623}"/>
              </a:ext>
            </a:extLst>
          </p:cNvPr>
          <p:cNvSpPr>
            <a:spLocks noGrp="1"/>
          </p:cNvSpPr>
          <p:nvPr>
            <p:ph type="body" sz="quarter" idx="12"/>
          </p:nvPr>
        </p:nvSpPr>
        <p:spPr>
          <a:xfrm>
            <a:off x="637200" y="953265"/>
            <a:ext cx="5458800" cy="4583838"/>
          </a:xfrm>
        </p:spPr>
        <p:txBody>
          <a:bodyPr>
            <a:normAutofit/>
          </a:bodyPr>
          <a:lstStyle/>
          <a:p>
            <a:pPr marL="0" indent="0">
              <a:spcBef>
                <a:spcPts val="800"/>
              </a:spcBef>
              <a:buNone/>
            </a:pPr>
            <a:r>
              <a:rPr lang="sv-SE" sz="2800" b="1" dirty="0"/>
              <a:t>Nya indikatorer i ÖJ 2022 </a:t>
            </a:r>
          </a:p>
          <a:p>
            <a:pPr marL="0" indent="0">
              <a:spcBef>
                <a:spcPts val="800"/>
              </a:spcBef>
              <a:buNone/>
            </a:pPr>
            <a:endParaRPr lang="sv-SE" sz="2400" b="1" dirty="0"/>
          </a:p>
          <a:p>
            <a:pPr marL="285750" indent="-285750">
              <a:spcBef>
                <a:spcPts val="800"/>
              </a:spcBef>
            </a:pPr>
            <a:r>
              <a:rPr lang="sv-SE" dirty="0"/>
              <a:t>Gjort ISU, dvs, någon sammanställning av individdata i syfte att undersöka kvalitet </a:t>
            </a:r>
          </a:p>
          <a:p>
            <a:pPr marL="285750" indent="-285750">
              <a:spcBef>
                <a:spcPts val="800"/>
              </a:spcBef>
            </a:pPr>
            <a:r>
              <a:rPr lang="sv-SE" dirty="0"/>
              <a:t>Frågorna uppdelade på ISU om målgruppen, insatserna eller resultat </a:t>
            </a:r>
          </a:p>
          <a:p>
            <a:pPr marL="285750" indent="-285750">
              <a:spcBef>
                <a:spcPts val="800"/>
              </a:spcBef>
            </a:pPr>
            <a:r>
              <a:rPr lang="sv-SE" dirty="0"/>
              <a:t>Cirka 30 % av verksamheterna har genomfört ISU per frågeområde </a:t>
            </a:r>
          </a:p>
          <a:p>
            <a:pPr marL="285750" indent="-285750">
              <a:spcBef>
                <a:spcPts val="800"/>
              </a:spcBef>
            </a:pPr>
            <a:r>
              <a:rPr lang="sv-SE" dirty="0"/>
              <a:t>Detta trots all dokumentation och förmodat mätande </a:t>
            </a:r>
          </a:p>
          <a:p>
            <a:pPr marL="342900" indent="-342900"/>
            <a:endParaRPr lang="sv-SE" dirty="0"/>
          </a:p>
        </p:txBody>
      </p:sp>
      <p:pic>
        <p:nvPicPr>
          <p:cNvPr id="10" name="Platshållare för bild 9">
            <a:extLst>
              <a:ext uri="{FF2B5EF4-FFF2-40B4-BE49-F238E27FC236}">
                <a16:creationId xmlns:a16="http://schemas.microsoft.com/office/drawing/2014/main" id="{9E8BC0DF-7DA2-4F8E-ADD7-26DC7B663790}"/>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3772" r="3772"/>
          <a:stretch>
            <a:fillRect/>
          </a:stretch>
        </p:blipFill>
        <p:spPr>
          <a:xfrm>
            <a:off x="6379869" y="630237"/>
            <a:ext cx="5174931" cy="5597525"/>
          </a:xfrm>
        </p:spPr>
      </p:pic>
    </p:spTree>
    <p:extLst>
      <p:ext uri="{BB962C8B-B14F-4D97-AF65-F5344CB8AC3E}">
        <p14:creationId xmlns:p14="http://schemas.microsoft.com/office/powerpoint/2010/main" val="2583767669"/>
      </p:ext>
    </p:extLst>
  </p:cSld>
  <p:clrMapOvr>
    <a:masterClrMapping/>
  </p:clrMapOvr>
</p:sld>
</file>

<file path=ppt/theme/theme1.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1610</TotalTime>
  <Words>1343</Words>
  <Application>Microsoft Office PowerPoint</Application>
  <PresentationFormat>Bredbild</PresentationFormat>
  <Paragraphs>173</Paragraphs>
  <Slides>18</Slides>
  <Notes>14</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18</vt:i4>
      </vt:variant>
    </vt:vector>
  </HeadingPairs>
  <TitlesOfParts>
    <vt:vector size="27" baseType="lpstr">
      <vt:lpstr>Arial</vt:lpstr>
      <vt:lpstr>Calibri</vt:lpstr>
      <vt:lpstr>Lato</vt:lpstr>
      <vt:lpstr>Lato Bold</vt:lpstr>
      <vt:lpstr>Noto Sans</vt:lpstr>
      <vt:lpstr>Roboto Condensed</vt:lpstr>
      <vt:lpstr>Symbol</vt:lpstr>
      <vt:lpstr>Times New Roman</vt:lpstr>
      <vt:lpstr>Socialstyrelsen</vt:lpstr>
      <vt:lpstr>Från sessionen: Lever utvärderingsmonstret? Lena Lindgren, Jenny Nybom, Susanna Hammarberg, moderator Jubileumskonferens för SVUF 8 december 2023</vt:lpstr>
      <vt:lpstr>Finns det något utvärderingsmonster i socialtjänsten? Om Socialstyrelsens stöd till individbaserad systematisk uppföljning i socialtjänsten.  </vt:lpstr>
      <vt:lpstr>PowerPoint-presentation</vt:lpstr>
      <vt:lpstr>EBP-modellen betonar vikten av olika sorts kunskap </vt:lpstr>
      <vt:lpstr>Vårt stöd sker i parallellt med diskussioner om mätning, manualer och utvärderingsmonster på det sociala området </vt:lpstr>
      <vt:lpstr>Socialstyrelsen ger stöd till ISU </vt:lpstr>
      <vt:lpstr>ISU för att se det egna arbetet</vt:lpstr>
      <vt:lpstr>PowerPoint-presentation</vt:lpstr>
      <vt:lpstr>PowerPoint-presentation</vt:lpstr>
      <vt:lpstr>Socialstyrelsen stödjer ISU sedan 2014</vt:lpstr>
      <vt:lpstr>Budskap i ISU-stöden vill motverka ”mätmonster”</vt:lpstr>
      <vt:lpstr>Vill stödja vettigt mätande</vt:lpstr>
      <vt:lpstr>PowerPoint-presentation</vt:lpstr>
      <vt:lpstr>Olika syften med ISU – förenklad uppdelning</vt:lpstr>
      <vt:lpstr>Hur kan vi underlätta ISU framåt? </vt:lpstr>
      <vt:lpstr>Forskningsprojekt om upphandling </vt:lpstr>
      <vt:lpstr>Är ”utvärderingsmonstret” i socialtjänsten snarare brist och för lite än för mycket?</vt:lpstr>
      <vt:lpstr>Tack!</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Lärstöd i evidensbasad praktik för socialtjänsten</dc:title>
  <dc:creator>Zyto, Julia</dc:creator>
  <cp:lastModifiedBy>Nybom, Jenny</cp:lastModifiedBy>
  <cp:revision>151</cp:revision>
  <dcterms:created xsi:type="dcterms:W3CDTF">2023-10-13T10:49:09Z</dcterms:created>
  <dcterms:modified xsi:type="dcterms:W3CDTF">2024-01-08T14:41:11Z</dcterms:modified>
</cp:coreProperties>
</file>