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59" r:id="rId3"/>
    <p:sldId id="262" r:id="rId4"/>
    <p:sldId id="264" r:id="rId5"/>
    <p:sldId id="256" r:id="rId6"/>
    <p:sldId id="299" r:id="rId7"/>
    <p:sldId id="260" r:id="rId8"/>
    <p:sldId id="261" r:id="rId9"/>
    <p:sldId id="301" r:id="rId10"/>
    <p:sldId id="300" r:id="rId11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5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7D0CDC-FBB5-47A5-8C7E-6144CABC2248}" type="datetimeFigureOut">
              <a:rPr lang="sv-SE" smtClean="0"/>
              <a:t>2023-12-07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B02824-2752-414A-BFD5-A6E26ACE4CB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18639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Platshållare för bildobjekt 1">
            <a:extLst>
              <a:ext uri="{FF2B5EF4-FFF2-40B4-BE49-F238E27FC236}">
                <a16:creationId xmlns:a16="http://schemas.microsoft.com/office/drawing/2014/main" id="{5785A003-0DAF-AB42-F12C-901E9D05252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Platshållare för anteckningar 2">
            <a:extLst>
              <a:ext uri="{FF2B5EF4-FFF2-40B4-BE49-F238E27FC236}">
                <a16:creationId xmlns:a16="http://schemas.microsoft.com/office/drawing/2014/main" id="{BF61D840-0217-FEE1-532A-ED2111E3DC7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sv-SE">
              <a:latin typeface="Arial" panose="020B0604020202020204" pitchFamily="34" charset="0"/>
            </a:endParaRPr>
          </a:p>
        </p:txBody>
      </p:sp>
      <p:sp>
        <p:nvSpPr>
          <p:cNvPr id="41988" name="Platshållare för bildnummer 3">
            <a:extLst>
              <a:ext uri="{FF2B5EF4-FFF2-40B4-BE49-F238E27FC236}">
                <a16:creationId xmlns:a16="http://schemas.microsoft.com/office/drawing/2014/main" id="{85419B4F-52F3-3AB6-26C9-4A65593930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F148DBD-302C-4479-A29F-986F33F612FD}" type="slidenum">
              <a:rPr lang="en-US" altLang="sv-SE"/>
              <a:pPr eaLnBrk="1" hangingPunct="1"/>
              <a:t>6</a:t>
            </a:fld>
            <a:endParaRPr lang="en-US" altLang="sv-S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0C3752A-C723-5839-EBBE-5E400E41F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988BBB1-2555-3A1A-9473-93251F21DD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AEB92F6-D608-867A-1A72-EA48BFB6A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935B4-58B5-4C32-9906-9BB0CDA2292B}" type="datetimeFigureOut">
              <a:rPr lang="sv-SE" smtClean="0"/>
              <a:t>2023-12-07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9977EA9-9CAE-FA03-4806-793577223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1ECAAAE-613D-49DC-218E-521BE456D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51C74-0856-4EC5-A533-E5B6F740169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48462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CC78334-EBE1-BDD6-6D3D-48F3A8028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4A9B44FD-75B1-FC47-7482-6349F27C75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4EFAA31-77FA-7B50-EB9E-4B14D6A1C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935B4-58B5-4C32-9906-9BB0CDA2292B}" type="datetimeFigureOut">
              <a:rPr lang="sv-SE" smtClean="0"/>
              <a:t>2023-12-07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9A3FCF5-B3C7-90FA-CDF0-2EE7155FA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5555822-2B85-18D9-7172-97BBC9412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51C74-0856-4EC5-A533-E5B6F740169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7433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0ECBBCE3-258B-C4D0-6A44-2392FCBF3E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2B04B5E9-8AA6-480A-49AD-8A1210E1E3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516B40D-D3C7-3ADA-9CDA-6505022F3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935B4-58B5-4C32-9906-9BB0CDA2292B}" type="datetimeFigureOut">
              <a:rPr lang="sv-SE" smtClean="0"/>
              <a:t>2023-12-07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F39B62B-8A33-E98D-88E9-FAFAA7BCA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5BBD803-E826-6E9F-511F-BB40459FC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51C74-0856-4EC5-A533-E5B6F740169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19731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5C3D1D5-0C22-F223-10D3-97960A903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77194B9-AFE4-C938-87CC-8F9C9570DB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45E05F4-60D8-B0C3-333D-644B01F56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935B4-58B5-4C32-9906-9BB0CDA2292B}" type="datetimeFigureOut">
              <a:rPr lang="sv-SE" smtClean="0"/>
              <a:t>2023-12-07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D3F7940-1B0E-EC18-1FB8-1C970B0ED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009DCA0-7203-B213-E0D1-FD5D6818D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51C74-0856-4EC5-A533-E5B6F740169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36773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BE2F38-BDAD-88E6-B9CD-369259C95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722A74C-3AC3-4AFF-FBD5-9BDE11D956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43490B9-0116-0171-9145-4DB9B16D0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935B4-58B5-4C32-9906-9BB0CDA2292B}" type="datetimeFigureOut">
              <a:rPr lang="sv-SE" smtClean="0"/>
              <a:t>2023-12-07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DD8A7EB-BC8B-EEC5-ADF9-C64B20395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0B6D729-4339-36BB-6D5A-E588DCDCB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51C74-0856-4EC5-A533-E5B6F740169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46536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CFE1165-8574-78A9-810A-94377B7E9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20EDAF9-F54A-B60C-C130-CE7913D16B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1CD64065-3CEF-27F8-A32B-5BC7656131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E912CAD-08A3-3A96-F0F0-0E221C178C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935B4-58B5-4C32-9906-9BB0CDA2292B}" type="datetimeFigureOut">
              <a:rPr lang="sv-SE" smtClean="0"/>
              <a:t>2023-12-07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D01999E-0C19-6670-9B87-673EC7570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D846544-F641-4CD8-DD71-BAB92B39F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51C74-0856-4EC5-A533-E5B6F740169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64353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78CEA36-36B9-A707-D570-ADEE1D6EB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EC9EF37-8639-029E-8AD3-9AA20CB2B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1C9232F-8806-4498-90BB-E35AE84EEA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8B8CA8F2-066C-5325-B45F-157D70CF50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0D395B55-543E-7209-28FA-560BC8EEAC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318E45AF-7CC8-0D0C-2C5E-2C704C881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935B4-58B5-4C32-9906-9BB0CDA2292B}" type="datetimeFigureOut">
              <a:rPr lang="sv-SE" smtClean="0"/>
              <a:t>2023-12-07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54833188-671E-E682-CDDE-900F98EF4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70A63C81-3FEB-101F-96EC-DAC60EA10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51C74-0856-4EC5-A533-E5B6F740169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93596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0424277-16B3-A721-A3D1-4F6F47F1B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6FC6F86B-69C4-1C55-5519-9162637F0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935B4-58B5-4C32-9906-9BB0CDA2292B}" type="datetimeFigureOut">
              <a:rPr lang="sv-SE" smtClean="0"/>
              <a:t>2023-12-07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A00EC9-0C85-A0DD-5F30-A1E9F4E96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7E2E167-F819-14EC-529E-1C4C17BF9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51C74-0856-4EC5-A533-E5B6F740169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38004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43E32DD2-6643-CCA2-4879-7D7CC4E91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935B4-58B5-4C32-9906-9BB0CDA2292B}" type="datetimeFigureOut">
              <a:rPr lang="sv-SE" smtClean="0"/>
              <a:t>2023-12-07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2DCA7AD8-8B28-A14D-E0E9-09687E749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47A6E57E-C683-1063-DC0F-56B80FB94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51C74-0856-4EC5-A533-E5B6F740169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14698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CCFBD5-265B-197F-56DB-8132F224E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ACD20A9-FA9E-D7F1-3940-5E302C952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D964F953-0D9C-014C-EF60-24B2596624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85951CF-637F-746D-330B-30A6749DD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935B4-58B5-4C32-9906-9BB0CDA2292B}" type="datetimeFigureOut">
              <a:rPr lang="sv-SE" smtClean="0"/>
              <a:t>2023-12-07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0229849-EB4E-A384-3D39-6497F9A2C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6A146A0-6928-5B79-F75C-651CF88B4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51C74-0856-4EC5-A533-E5B6F740169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02265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C07F4C9-61DF-6D0E-1FC5-9AB24DA20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BC1F7420-A4EF-92BC-D861-889BECE627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58A6605-26EB-4EEB-8FAE-6226C47861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2376489-B6A5-9C18-75E6-59591B6440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935B4-58B5-4C32-9906-9BB0CDA2292B}" type="datetimeFigureOut">
              <a:rPr lang="sv-SE" smtClean="0"/>
              <a:t>2023-12-07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B53E06D-69A4-74EE-36F3-91BF10DB8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C27A79E-AF8A-3684-55DF-98224CFA3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51C74-0856-4EC5-A533-E5B6F740169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706137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35AE3FAD-B4BA-778B-0FC2-9D856B661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2DD52B1-B0FE-D697-9B61-7C52DC9952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40AFA42-C7BB-58CB-5CFE-84FCDE795F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6935B4-58B5-4C32-9906-9BB0CDA2292B}" type="datetimeFigureOut">
              <a:rPr lang="sv-SE" smtClean="0"/>
              <a:t>2023-12-07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DF999E8-D404-CA41-F3B2-73F1B44443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78E919B-EFC5-2F49-B392-00FFDBEB1A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651C74-0856-4EC5-A533-E5B6F740169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49494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Verner.Denvall@soch.lu.se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jpg"/><Relationship Id="rId7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journals.sagepub.com/home/evj" TargetMode="External"/><Relationship Id="rId13" Type="http://schemas.openxmlformats.org/officeDocument/2006/relationships/hyperlink" Target="https://bristoluniversitypressdigital.com/view/journals/evp/evp-overview.xml" TargetMode="External"/><Relationship Id="rId18" Type="http://schemas.openxmlformats.org/officeDocument/2006/relationships/hyperlink" Target="https://www.sciencedirect.com/journal/studies-in-educational-evaluation" TargetMode="External"/><Relationship Id="rId3" Type="http://schemas.openxmlformats.org/officeDocument/2006/relationships/hyperlink" Target="https://www.eval.org/Publications/Publications/American-Journal-of-Evaluation" TargetMode="External"/><Relationship Id="rId21" Type="http://schemas.openxmlformats.org/officeDocument/2006/relationships/image" Target="../media/image11.jpg"/><Relationship Id="rId7" Type="http://schemas.openxmlformats.org/officeDocument/2006/relationships/hyperlink" Target="https://journals.sagepub.com/home/ehp" TargetMode="External"/><Relationship Id="rId12" Type="http://schemas.openxmlformats.org/officeDocument/2006/relationships/hyperlink" Target="https://europeanevaluation.org/resources/journals-in-the-field-of-evaluation/" TargetMode="External"/><Relationship Id="rId17" Type="http://schemas.openxmlformats.org/officeDocument/2006/relationships/hyperlink" Target="https://onlinelibrary.wiley.com/journal/1534875x" TargetMode="External"/><Relationship Id="rId25" Type="http://schemas.openxmlformats.org/officeDocument/2006/relationships/image" Target="../media/image15.png"/><Relationship Id="rId2" Type="http://schemas.openxmlformats.org/officeDocument/2006/relationships/hyperlink" Target="https://aejonline.org/index.php/aej" TargetMode="External"/><Relationship Id="rId16" Type="http://schemas.openxmlformats.org/officeDocument/2006/relationships/hyperlink" Target="https://journals.sfu.ca/jmde/index.php/jmde_1" TargetMode="External"/><Relationship Id="rId20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sciencedirect.com/journal/evaluation-and-program-planning" TargetMode="External"/><Relationship Id="rId11" Type="http://schemas.openxmlformats.org/officeDocument/2006/relationships/hyperlink" Target="https://www.nzcer.org.nz/nzcerpress/evaluation-matters" TargetMode="External"/><Relationship Id="rId24" Type="http://schemas.openxmlformats.org/officeDocument/2006/relationships/image" Target="../media/image14.jpg"/><Relationship Id="rId5" Type="http://schemas.openxmlformats.org/officeDocument/2006/relationships/hyperlink" Target="https://evaluationcanada.ca/learning-and-events/cjpe/index.html" TargetMode="External"/><Relationship Id="rId15" Type="http://schemas.openxmlformats.org/officeDocument/2006/relationships/hyperlink" Target="https://www.tandfonline.com/toc/rjde20/current" TargetMode="External"/><Relationship Id="rId23" Type="http://schemas.openxmlformats.org/officeDocument/2006/relationships/image" Target="../media/image13.jpg"/><Relationship Id="rId10" Type="http://schemas.openxmlformats.org/officeDocument/2006/relationships/hyperlink" Target="https://www.degeval.org/en/journal-of-evaluation/" TargetMode="External"/><Relationship Id="rId19" Type="http://schemas.openxmlformats.org/officeDocument/2006/relationships/hyperlink" Target="https://www.francoangeli.it/Riviste/sommario.asp?IDRivista=109" TargetMode="External"/><Relationship Id="rId4" Type="http://schemas.openxmlformats.org/officeDocument/2006/relationships/hyperlink" Target="https://asiapacificeval.org/apje/" TargetMode="External"/><Relationship Id="rId9" Type="http://schemas.openxmlformats.org/officeDocument/2006/relationships/hyperlink" Target="https://journals.sagepub.com/home/erx" TargetMode="External"/><Relationship Id="rId14" Type="http://schemas.openxmlformats.org/officeDocument/2006/relationships/hyperlink" Target="https://www.fteval.at/content/home/journal/aktuelles/index.jsp?langId=2" TargetMode="External"/><Relationship Id="rId22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3C994B4-9721-4148-9EEC-6793CECDE8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3" y="-1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9D95E49-763A-4886-B038-82F7347405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0F177A3-D88D-47DE-9D6C-5D1D2940D7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78324" y="699899"/>
            <a:ext cx="10713676" cy="5433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1DBFD7C-055B-DFDF-4501-13AADEC8A9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1905" y="525970"/>
            <a:ext cx="5647261" cy="288298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4800" dirty="0" err="1">
                <a:effectLst/>
              </a:rPr>
              <a:t>Glappet</a:t>
            </a:r>
            <a:r>
              <a:rPr lang="en-US" sz="4800" dirty="0">
                <a:effectLst/>
              </a:rPr>
              <a:t> </a:t>
            </a:r>
            <a:r>
              <a:rPr lang="en-US" sz="4800" dirty="0" err="1">
                <a:effectLst/>
              </a:rPr>
              <a:t>mellan</a:t>
            </a:r>
            <a:r>
              <a:rPr lang="en-US" sz="4800" dirty="0">
                <a:effectLst/>
              </a:rPr>
              <a:t> </a:t>
            </a:r>
            <a:r>
              <a:rPr lang="en-US" sz="4800" dirty="0" err="1">
                <a:effectLst/>
              </a:rPr>
              <a:t>teori</a:t>
            </a:r>
            <a:r>
              <a:rPr lang="en-US" sz="4800" dirty="0">
                <a:effectLst/>
              </a:rPr>
              <a:t> </a:t>
            </a:r>
            <a:r>
              <a:rPr lang="en-US" sz="4800" dirty="0" err="1">
                <a:effectLst/>
              </a:rPr>
              <a:t>och</a:t>
            </a:r>
            <a:r>
              <a:rPr lang="en-US" sz="4800" dirty="0">
                <a:effectLst/>
              </a:rPr>
              <a:t> </a:t>
            </a:r>
            <a:r>
              <a:rPr lang="en-US" sz="4800" dirty="0" err="1">
                <a:effectLst/>
              </a:rPr>
              <a:t>praktik</a:t>
            </a:r>
            <a:r>
              <a:rPr lang="en-US" sz="4800" dirty="0">
                <a:effectLst/>
              </a:rPr>
              <a:t> </a:t>
            </a:r>
            <a:r>
              <a:rPr lang="en-US" sz="4800" dirty="0" err="1">
                <a:effectLst/>
              </a:rPr>
              <a:t>i</a:t>
            </a:r>
            <a:r>
              <a:rPr lang="en-US" sz="4800" dirty="0">
                <a:effectLst/>
              </a:rPr>
              <a:t> </a:t>
            </a:r>
            <a:r>
              <a:rPr lang="en-US" sz="4800" dirty="0" err="1">
                <a:effectLst/>
              </a:rPr>
              <a:t>utvärdering</a:t>
            </a:r>
            <a:r>
              <a:rPr lang="en-US" sz="4800" dirty="0">
                <a:effectLst/>
              </a:rPr>
              <a:t> – </a:t>
            </a:r>
            <a:r>
              <a:rPr lang="en-US" sz="4800" dirty="0" err="1">
                <a:effectLst/>
              </a:rPr>
              <a:t>ett</a:t>
            </a:r>
            <a:r>
              <a:rPr lang="en-US" sz="4800" dirty="0">
                <a:effectLst/>
              </a:rPr>
              <a:t> </a:t>
            </a:r>
            <a:r>
              <a:rPr lang="en-US" sz="4800" dirty="0" err="1">
                <a:effectLst/>
              </a:rPr>
              <a:t>inspel</a:t>
            </a:r>
            <a:endParaRPr lang="en-US" sz="4800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791D538-12F0-1220-0E87-D5C820264C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87902" y="3415784"/>
            <a:ext cx="5647260" cy="2582470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 algn="l">
              <a:buFont typeface="Arial" panose="020B0604020202020204" pitchFamily="34" charset="0"/>
              <a:buChar char="•"/>
            </a:pPr>
            <a:endParaRPr lang="en-US" sz="1800" dirty="0"/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1800" dirty="0">
                <a:hlinkClick r:id="rId2"/>
              </a:rPr>
              <a:t>Verner.Denvall@soch.lu.se</a:t>
            </a:r>
            <a:r>
              <a:rPr lang="en-US" sz="1800" dirty="0"/>
              <a:t> 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1800" b="1" dirty="0">
                <a:effectLst/>
              </a:rPr>
              <a:t>SVUF:s </a:t>
            </a:r>
            <a:r>
              <a:rPr lang="en-US" sz="1800" b="1" dirty="0" err="1">
                <a:effectLst/>
              </a:rPr>
              <a:t>jubiléumskonferens</a:t>
            </a:r>
            <a:r>
              <a:rPr lang="en-US" sz="1800" b="1" dirty="0">
                <a:effectLst/>
              </a:rPr>
              <a:t> - </a:t>
            </a:r>
            <a:r>
              <a:rPr lang="en-US" sz="1800" b="1" dirty="0" err="1">
                <a:effectLst/>
              </a:rPr>
              <a:t>fredag</a:t>
            </a:r>
            <a:r>
              <a:rPr lang="en-US" sz="1800" b="1" dirty="0">
                <a:effectLst/>
              </a:rPr>
              <a:t> 8 </a:t>
            </a:r>
            <a:r>
              <a:rPr lang="en-US" sz="1800" b="1" dirty="0" err="1">
                <a:effectLst/>
              </a:rPr>
              <a:t>december</a:t>
            </a:r>
            <a:r>
              <a:rPr lang="en-US" sz="1800" b="1" dirty="0">
                <a:effectLst/>
              </a:rPr>
              <a:t> 2023</a:t>
            </a:r>
            <a:endParaRPr lang="en-US" sz="1800" dirty="0">
              <a:effectLst/>
            </a:endParaRP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1800" dirty="0"/>
              <a:t>Session B2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9712DE8-94E0-4F45-81D9-37AF7A32F4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1359560" y="693066"/>
            <a:ext cx="832433" cy="5424919"/>
          </a:xfrm>
          <a:prstGeom prst="rect">
            <a:avLst/>
          </a:prstGeom>
          <a:solidFill>
            <a:schemeClr val="accent1">
              <a:alpha val="2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3C406FF6-0942-442D-9E29-8A75921E0D7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6" r="231" b="3"/>
          <a:stretch/>
        </p:blipFill>
        <p:spPr>
          <a:xfrm>
            <a:off x="9149368" y="3354750"/>
            <a:ext cx="2216622" cy="2770778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A0504EE-683F-4FE2-A169-83C71FAA3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365990" y="5610"/>
            <a:ext cx="0" cy="685800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0A61CFF-0E76-478B-B02B-73692D891E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18001"/>
            <a:ext cx="12192000" cy="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26016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AFF87F0-1C4A-210F-FCF6-944B0928E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949" y="-77787"/>
            <a:ext cx="10515600" cy="1325563"/>
          </a:xfrm>
        </p:spPr>
        <p:txBody>
          <a:bodyPr/>
          <a:lstStyle/>
          <a:p>
            <a:r>
              <a:rPr lang="sv-SE" dirty="0"/>
              <a:t>Källor	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0C857AA-34ED-4501-F8C5-17B9590B36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949" y="1042988"/>
            <a:ext cx="9544051" cy="5167312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50000"/>
              </a:lnSpc>
              <a:spcAft>
                <a:spcPts val="800"/>
              </a:spcAft>
              <a:buNone/>
            </a:pPr>
            <a:r>
              <a:rPr lang="en-US" sz="7200" kern="100" dirty="0" err="1">
                <a:solidFill>
                  <a:srgbClr val="0000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Alkin</a:t>
            </a:r>
            <a:r>
              <a:rPr lang="en-US" sz="7200" kern="100" dirty="0">
                <a:solidFill>
                  <a:srgbClr val="0000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, M. C. (</a:t>
            </a:r>
            <a:r>
              <a:rPr lang="en-US" sz="7200" kern="1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red</a:t>
            </a:r>
            <a:r>
              <a:rPr lang="en-US" sz="7200" kern="100" dirty="0">
                <a:solidFill>
                  <a:srgbClr val="0000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.) (2012). </a:t>
            </a:r>
            <a:r>
              <a:rPr lang="en-US" sz="7200" i="1" kern="100" dirty="0">
                <a:solidFill>
                  <a:srgbClr val="0000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Evaluation Roots: A Wider Perspective of Theorists</a:t>
            </a:r>
            <a:r>
              <a:rPr lang="en-US" sz="7200" kern="100" dirty="0">
                <a:solidFill>
                  <a:srgbClr val="0000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. Thousand Oaks: SAGE.</a:t>
            </a:r>
            <a:endParaRPr lang="sv-SE" sz="7200" kern="100" dirty="0">
              <a:solidFill>
                <a:srgbClr val="000000"/>
              </a:solidFill>
              <a:effectLst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lnSpc>
                <a:spcPct val="150000"/>
              </a:lnSpc>
              <a:spcAft>
                <a:spcPts val="800"/>
              </a:spcAft>
              <a:buNone/>
            </a:pPr>
            <a:r>
              <a:rPr lang="en-US" sz="7200" kern="100" dirty="0">
                <a:solidFill>
                  <a:srgbClr val="0000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Dahler-Larsen, P. (2014). Constitutive Effects of Performance Indicators: Getting beyond unintended consequences. </a:t>
            </a:r>
            <a:r>
              <a:rPr lang="en-US" sz="7200" i="1" kern="100" dirty="0">
                <a:solidFill>
                  <a:srgbClr val="0000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Public Management Review, 16</a:t>
            </a:r>
            <a:r>
              <a:rPr lang="en-US" sz="7200" kern="100" dirty="0">
                <a:solidFill>
                  <a:srgbClr val="0000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(7), 969 - 986.</a:t>
            </a:r>
            <a:endParaRPr lang="sv-SE" sz="7200" kern="100" dirty="0">
              <a:solidFill>
                <a:srgbClr val="000000"/>
              </a:solidFill>
              <a:effectLst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lnSpc>
                <a:spcPct val="150000"/>
              </a:lnSpc>
              <a:spcAft>
                <a:spcPts val="800"/>
              </a:spcAft>
              <a:buNone/>
            </a:pPr>
            <a:r>
              <a:rPr lang="en-US" sz="7200" kern="100" dirty="0">
                <a:solidFill>
                  <a:srgbClr val="0000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Denvall, V., &amp; </a:t>
            </a:r>
            <a:r>
              <a:rPr lang="en-US" sz="7200" kern="100" dirty="0" err="1">
                <a:solidFill>
                  <a:srgbClr val="0000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Nordesjö</a:t>
            </a:r>
            <a:r>
              <a:rPr lang="en-US" sz="7200" kern="100" dirty="0">
                <a:solidFill>
                  <a:srgbClr val="0000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, K. (2021). </a:t>
            </a:r>
            <a:r>
              <a:rPr lang="en-US" sz="7200" kern="100" dirty="0" err="1">
                <a:solidFill>
                  <a:srgbClr val="0000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Bortom</a:t>
            </a:r>
            <a:r>
              <a:rPr lang="en-US" sz="7200" kern="100" dirty="0">
                <a:solidFill>
                  <a:srgbClr val="0000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 det </a:t>
            </a:r>
            <a:r>
              <a:rPr lang="en-US" sz="7200" kern="100" dirty="0" err="1">
                <a:solidFill>
                  <a:srgbClr val="0000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instrumentella</a:t>
            </a:r>
            <a:r>
              <a:rPr lang="en-US" sz="7200" kern="100" dirty="0">
                <a:solidFill>
                  <a:srgbClr val="0000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7200" kern="100" dirty="0" err="1">
                <a:solidFill>
                  <a:srgbClr val="0000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idealet</a:t>
            </a:r>
            <a:r>
              <a:rPr lang="en-US" sz="7200" kern="100" dirty="0">
                <a:solidFill>
                  <a:srgbClr val="0000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: Om </a:t>
            </a:r>
            <a:r>
              <a:rPr lang="en-US" sz="7200" kern="100" dirty="0" err="1">
                <a:solidFill>
                  <a:srgbClr val="0000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kunskapsanvändning</a:t>
            </a:r>
            <a:r>
              <a:rPr lang="en-US" sz="7200" kern="100" dirty="0">
                <a:solidFill>
                  <a:srgbClr val="0000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7200" kern="100" dirty="0" err="1">
                <a:solidFill>
                  <a:srgbClr val="0000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7200" kern="100" dirty="0">
                <a:solidFill>
                  <a:srgbClr val="0000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7200" kern="100" dirty="0" err="1">
                <a:solidFill>
                  <a:srgbClr val="0000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utvärderingssystem</a:t>
            </a:r>
            <a:r>
              <a:rPr lang="en-US" sz="7200" kern="100" dirty="0">
                <a:solidFill>
                  <a:srgbClr val="0000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. I S. Linde &amp; K. Svensson (red.), </a:t>
            </a:r>
            <a:r>
              <a:rPr lang="en-US" sz="7200" i="1" kern="100" dirty="0" err="1">
                <a:solidFill>
                  <a:srgbClr val="0000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Väfärdens</a:t>
            </a:r>
            <a:r>
              <a:rPr lang="en-US" sz="7200" i="1" kern="100" dirty="0">
                <a:solidFill>
                  <a:srgbClr val="0000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7200" i="1" kern="100" dirty="0" err="1">
                <a:solidFill>
                  <a:srgbClr val="0000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aktörer</a:t>
            </a:r>
            <a:r>
              <a:rPr lang="en-US" sz="7200" i="1" kern="100" dirty="0">
                <a:solidFill>
                  <a:srgbClr val="0000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sz="7200" i="1" kern="100" dirty="0" err="1">
                <a:solidFill>
                  <a:srgbClr val="0000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Utmaningar</a:t>
            </a:r>
            <a:r>
              <a:rPr lang="en-US" sz="7200" i="1" kern="100" dirty="0">
                <a:solidFill>
                  <a:srgbClr val="0000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 för </a:t>
            </a:r>
            <a:r>
              <a:rPr lang="en-US" sz="7200" i="1" kern="100" dirty="0" err="1">
                <a:solidFill>
                  <a:srgbClr val="0000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människor</a:t>
            </a:r>
            <a:r>
              <a:rPr lang="en-US" sz="7200" i="1" kern="100" dirty="0">
                <a:solidFill>
                  <a:srgbClr val="0000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7200" i="1" kern="100" dirty="0" err="1">
                <a:solidFill>
                  <a:srgbClr val="0000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professioner</a:t>
            </a:r>
            <a:r>
              <a:rPr lang="en-US" sz="7200" i="1" kern="100" dirty="0">
                <a:solidFill>
                  <a:srgbClr val="0000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7200" i="1" kern="100" dirty="0" err="1">
                <a:solidFill>
                  <a:srgbClr val="0000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och</a:t>
            </a:r>
            <a:r>
              <a:rPr lang="en-US" sz="7200" i="1" kern="100" dirty="0">
                <a:solidFill>
                  <a:srgbClr val="0000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7200" i="1" kern="100" dirty="0" err="1">
                <a:solidFill>
                  <a:srgbClr val="0000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organisationer</a:t>
            </a:r>
            <a:r>
              <a:rPr lang="en-US" sz="7200" kern="100" dirty="0">
                <a:solidFill>
                  <a:srgbClr val="0000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. (s 101 – 129). Lund: Social Work Press.</a:t>
            </a:r>
            <a:endParaRPr lang="sv-SE" sz="7200" kern="100" dirty="0">
              <a:solidFill>
                <a:srgbClr val="000000"/>
              </a:solidFill>
              <a:effectLst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lnSpc>
                <a:spcPct val="150000"/>
              </a:lnSpc>
              <a:spcAft>
                <a:spcPts val="800"/>
              </a:spcAft>
              <a:buNone/>
            </a:pPr>
            <a:r>
              <a:rPr lang="en-US" sz="7200" kern="100" dirty="0">
                <a:solidFill>
                  <a:srgbClr val="0000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Denvall, V., &amp; </a:t>
            </a:r>
            <a:r>
              <a:rPr lang="en-US" sz="7200" kern="100" dirty="0" err="1">
                <a:solidFill>
                  <a:srgbClr val="0000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Skillmark</a:t>
            </a:r>
            <a:r>
              <a:rPr lang="en-US" sz="7200" kern="100" dirty="0">
                <a:solidFill>
                  <a:srgbClr val="0000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, M. (2021). Bridge over troubled water—closing the research–practice gap in social work. </a:t>
            </a:r>
            <a:r>
              <a:rPr lang="en-US" sz="7200" i="1" kern="100" dirty="0">
                <a:solidFill>
                  <a:srgbClr val="0000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The British Journal of Social Work, 51</a:t>
            </a:r>
            <a:r>
              <a:rPr lang="en-US" sz="7200" kern="100" dirty="0">
                <a:solidFill>
                  <a:srgbClr val="0000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(7), 2722-2739. </a:t>
            </a:r>
            <a:endParaRPr lang="sv-SE" sz="7200" kern="100" dirty="0">
              <a:solidFill>
                <a:srgbClr val="000000"/>
              </a:solidFill>
              <a:effectLst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lnSpc>
                <a:spcPct val="150000"/>
              </a:lnSpc>
              <a:spcAft>
                <a:spcPts val="800"/>
              </a:spcAft>
              <a:buNone/>
            </a:pPr>
            <a:r>
              <a:rPr lang="en-US" sz="7200" kern="100" dirty="0" err="1">
                <a:solidFill>
                  <a:srgbClr val="0000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Vedung</a:t>
            </a:r>
            <a:r>
              <a:rPr lang="en-US" sz="7200" kern="100" dirty="0">
                <a:solidFill>
                  <a:srgbClr val="0000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, E. (2015). Six Uses of Evaluation. I V. </a:t>
            </a:r>
            <a:r>
              <a:rPr lang="en-US" sz="7200" kern="100" dirty="0" err="1">
                <a:solidFill>
                  <a:srgbClr val="0000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Hennefeld</a:t>
            </a:r>
            <a:r>
              <a:rPr lang="en-US" sz="7200" kern="100" dirty="0">
                <a:solidFill>
                  <a:srgbClr val="0000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, W. Meyer, &amp; S. </a:t>
            </a:r>
            <a:r>
              <a:rPr lang="en-US" sz="7200" kern="100" dirty="0" err="1">
                <a:solidFill>
                  <a:srgbClr val="0000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Silvestrini</a:t>
            </a:r>
            <a:r>
              <a:rPr lang="en-US" sz="7200" kern="100" dirty="0">
                <a:solidFill>
                  <a:srgbClr val="0000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en-US" sz="7200" kern="1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red</a:t>
            </a:r>
            <a:r>
              <a:rPr lang="en-US" sz="7200" kern="100" dirty="0">
                <a:solidFill>
                  <a:srgbClr val="0000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.), </a:t>
            </a:r>
            <a:r>
              <a:rPr lang="en-US" sz="7200" i="1" kern="100" dirty="0" err="1">
                <a:solidFill>
                  <a:srgbClr val="0000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Nachhaltige</a:t>
            </a:r>
            <a:r>
              <a:rPr lang="en-US" sz="7200" i="1" kern="100" dirty="0">
                <a:solidFill>
                  <a:srgbClr val="0000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 Evaluation? </a:t>
            </a:r>
            <a:r>
              <a:rPr lang="en-US" sz="7200" i="1" kern="100" dirty="0" err="1">
                <a:solidFill>
                  <a:srgbClr val="0000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Auftragsforschung</a:t>
            </a:r>
            <a:r>
              <a:rPr lang="en-US" sz="7200" i="1" kern="100" dirty="0">
                <a:solidFill>
                  <a:srgbClr val="0000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7200" i="1" kern="100" dirty="0" err="1">
                <a:solidFill>
                  <a:srgbClr val="0000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Zwischen</a:t>
            </a:r>
            <a:r>
              <a:rPr lang="en-US" sz="7200" i="1" kern="100" dirty="0">
                <a:solidFill>
                  <a:srgbClr val="0000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 Praxis und </a:t>
            </a:r>
            <a:r>
              <a:rPr lang="en-US" sz="7200" i="1" kern="100" dirty="0" err="1">
                <a:solidFill>
                  <a:srgbClr val="0000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Wissenschaft</a:t>
            </a:r>
            <a:r>
              <a:rPr lang="en-US" sz="7200" i="1" kern="100" dirty="0">
                <a:solidFill>
                  <a:srgbClr val="0000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. Festschrift </a:t>
            </a:r>
            <a:r>
              <a:rPr lang="en-US" sz="7200" i="1" kern="100" dirty="0" err="1">
                <a:solidFill>
                  <a:srgbClr val="0000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zum</a:t>
            </a:r>
            <a:r>
              <a:rPr lang="en-US" sz="7200" i="1" kern="100" dirty="0">
                <a:solidFill>
                  <a:srgbClr val="0000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 60. </a:t>
            </a:r>
            <a:r>
              <a:rPr lang="en-US" sz="7200" i="1" kern="100" dirty="0" err="1">
                <a:solidFill>
                  <a:srgbClr val="0000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Geburtstag</a:t>
            </a:r>
            <a:r>
              <a:rPr lang="en-US" sz="7200" i="1" kern="100" dirty="0">
                <a:solidFill>
                  <a:srgbClr val="0000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 von Reinhard </a:t>
            </a:r>
            <a:r>
              <a:rPr lang="en-US" sz="7200" i="1" kern="100" dirty="0" err="1">
                <a:solidFill>
                  <a:srgbClr val="0000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Stockmann</a:t>
            </a:r>
            <a:r>
              <a:rPr lang="en-US" sz="7200" kern="100" dirty="0">
                <a:solidFill>
                  <a:srgbClr val="0000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 (s. 187-210). New York: Waxman.</a:t>
            </a:r>
            <a:endParaRPr lang="sv-SE" sz="7200" kern="100" dirty="0">
              <a:solidFill>
                <a:srgbClr val="000000"/>
              </a:solidFill>
              <a:effectLst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lnSpc>
                <a:spcPct val="150000"/>
              </a:lnSpc>
              <a:spcAft>
                <a:spcPts val="800"/>
              </a:spcAft>
              <a:buNone/>
            </a:pPr>
            <a:r>
              <a:rPr lang="en-US" sz="7200" kern="100" dirty="0">
                <a:solidFill>
                  <a:srgbClr val="0000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Weiss, C. (1980). Knowledge creep and decision accretion. </a:t>
            </a:r>
            <a:r>
              <a:rPr lang="en-US" sz="7200" i="1" kern="100" dirty="0">
                <a:solidFill>
                  <a:srgbClr val="0000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Science Communication, 1</a:t>
            </a:r>
            <a:r>
              <a:rPr lang="en-US" sz="7200" kern="100" dirty="0">
                <a:solidFill>
                  <a:srgbClr val="000000"/>
                </a:solidFill>
                <a:effectLst/>
                <a:ea typeface="Tahoma" panose="020B0604030504040204" pitchFamily="34" charset="0"/>
                <a:cs typeface="Tahoma" panose="020B0604030504040204" pitchFamily="34" charset="0"/>
              </a:rPr>
              <a:t>(3), 381-404. </a:t>
            </a:r>
            <a:endParaRPr lang="sv-SE" sz="7200" kern="100" dirty="0">
              <a:solidFill>
                <a:srgbClr val="000000"/>
              </a:solidFill>
              <a:effectLst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AC578E86-BF86-A0E7-7E2E-CD399C5DCDA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6" r="231" b="3"/>
          <a:stretch/>
        </p:blipFill>
        <p:spPr>
          <a:xfrm>
            <a:off x="10627360" y="4935540"/>
            <a:ext cx="1439670" cy="179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660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0355E1A-ED59-0E22-D041-97AF405C2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sv-SE" sz="5400"/>
              <a:t>Uppläggning</a:t>
            </a:r>
          </a:p>
        </p:txBody>
      </p:sp>
      <p:pic>
        <p:nvPicPr>
          <p:cNvPr id="5" name="Picture 4" descr="Många frågetecken på svart bakgrund">
            <a:extLst>
              <a:ext uri="{FF2B5EF4-FFF2-40B4-BE49-F238E27FC236}">
                <a16:creationId xmlns:a16="http://schemas.microsoft.com/office/drawing/2014/main" id="{B12014BB-7FF7-2244-7F4B-2E778C19EA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573" r="2" b="2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9435843-D30C-CCF4-A5B7-C33DB8DBD5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r>
              <a:rPr lang="sv-SE" sz="2200" dirty="0"/>
              <a:t>Vad är problemet?</a:t>
            </a:r>
          </a:p>
          <a:p>
            <a:r>
              <a:rPr lang="sv-SE" sz="2200" dirty="0"/>
              <a:t>Problemet för 20 år sedan</a:t>
            </a:r>
          </a:p>
          <a:p>
            <a:r>
              <a:rPr lang="sv-SE" sz="2200" dirty="0"/>
              <a:t>Hur beskrivs problemet i dag?</a:t>
            </a:r>
          </a:p>
          <a:p>
            <a:r>
              <a:rPr lang="sv-SE" sz="2200" dirty="0"/>
              <a:t>Problemet i annan belysning</a:t>
            </a:r>
          </a:p>
          <a:p>
            <a:r>
              <a:rPr lang="sv-SE" sz="2200" dirty="0"/>
              <a:t>Ett svar</a:t>
            </a:r>
          </a:p>
        </p:txBody>
      </p:sp>
    </p:spTree>
    <p:extLst>
      <p:ext uri="{BB962C8B-B14F-4D97-AF65-F5344CB8AC3E}">
        <p14:creationId xmlns:p14="http://schemas.microsoft.com/office/powerpoint/2010/main" val="23308838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3C98796-F6AB-C158-C489-DF18F4AF7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anchor="b">
            <a:normAutofit/>
          </a:bodyPr>
          <a:lstStyle/>
          <a:p>
            <a:r>
              <a:rPr lang="sv-SE" sz="5400" dirty="0"/>
              <a:t>Vad är problemet?</a:t>
            </a:r>
          </a:p>
        </p:txBody>
      </p:sp>
      <p:sp>
        <p:nvSpPr>
          <p:cNvPr id="24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00D516-6F64-10D7-7139-05681BDB71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208"/>
            <a:ext cx="3429000" cy="3410712"/>
          </a:xfrm>
        </p:spPr>
        <p:txBody>
          <a:bodyPr anchor="t">
            <a:normAutofit/>
          </a:bodyPr>
          <a:lstStyle/>
          <a:p>
            <a:r>
              <a:rPr lang="sv-SE" sz="1500" dirty="0"/>
              <a:t>Kanske är ”glappet” inget problem: vad vet vi egentligen om kopplingen teori – praktik i utvärdering?</a:t>
            </a:r>
          </a:p>
          <a:p>
            <a:r>
              <a:rPr lang="sv-SE" sz="1500" dirty="0"/>
              <a:t>Kanske beror glappet på att utvärderingsforskningen underpresterar?</a:t>
            </a:r>
          </a:p>
          <a:p>
            <a:r>
              <a:rPr lang="sv-SE" sz="1500" dirty="0"/>
              <a:t>Kanske beror glappet på att praktiken inte klarar att använda det som utvärderingsforskningen bidrar med?</a:t>
            </a:r>
          </a:p>
          <a:p>
            <a:r>
              <a:rPr lang="sv-SE" sz="1500" dirty="0"/>
              <a:t>Kanske finns det bättre kunskapskällor än utvärdering i politik och förvaltning?</a:t>
            </a:r>
          </a:p>
        </p:txBody>
      </p:sp>
      <p:pic>
        <p:nvPicPr>
          <p:cNvPr id="5" name="Bildobjekt 4" descr="En bild som visar text, skärmbild, bok, design&#10;&#10;Automatiskt genererad beskrivning">
            <a:extLst>
              <a:ext uri="{FF2B5EF4-FFF2-40B4-BE49-F238E27FC236}">
                <a16:creationId xmlns:a16="http://schemas.microsoft.com/office/drawing/2014/main" id="{E9EA3F88-5BEB-CBB8-F9A3-07362F4DEE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2692" y="4290938"/>
            <a:ext cx="1595398" cy="2195501"/>
          </a:xfrm>
          <a:prstGeom prst="rect">
            <a:avLst/>
          </a:prstGeom>
        </p:spPr>
      </p:pic>
      <p:pic>
        <p:nvPicPr>
          <p:cNvPr id="7" name="Bildobjekt 6" descr="En bild som visar text, Teckensnitt, Grafik, affisch&#10;&#10;Automatiskt genererad beskrivning">
            <a:extLst>
              <a:ext uri="{FF2B5EF4-FFF2-40B4-BE49-F238E27FC236}">
                <a16:creationId xmlns:a16="http://schemas.microsoft.com/office/drawing/2014/main" id="{FD3116D0-E36B-1AC3-FC19-A5A35238DB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4440" y="1459277"/>
            <a:ext cx="1522796" cy="2283354"/>
          </a:xfrm>
          <a:prstGeom prst="rect">
            <a:avLst/>
          </a:prstGeom>
        </p:spPr>
      </p:pic>
      <p:pic>
        <p:nvPicPr>
          <p:cNvPr id="9" name="Bildobjekt 8" descr="En bild som visar text, skärmbild, affisch, tecknad serie&#10;&#10;Automatiskt genererad beskrivning">
            <a:extLst>
              <a:ext uri="{FF2B5EF4-FFF2-40B4-BE49-F238E27FC236}">
                <a16:creationId xmlns:a16="http://schemas.microsoft.com/office/drawing/2014/main" id="{F0756096-8B50-6FC1-A1F1-9E413D35A0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066" y="4320670"/>
            <a:ext cx="1467906" cy="2246794"/>
          </a:xfrm>
          <a:prstGeom prst="rect">
            <a:avLst/>
          </a:prstGeom>
        </p:spPr>
      </p:pic>
      <p:pic>
        <p:nvPicPr>
          <p:cNvPr id="11" name="Bildobjekt 10" descr="En bild som visar text, rev, bok, affisch&#10;&#10;Automatiskt genererad beskrivning">
            <a:extLst>
              <a:ext uri="{FF2B5EF4-FFF2-40B4-BE49-F238E27FC236}">
                <a16:creationId xmlns:a16="http://schemas.microsoft.com/office/drawing/2014/main" id="{BC81E6DA-6B2A-C4DA-9CC8-6E26B0AF73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3670" y="4000086"/>
            <a:ext cx="1528431" cy="2246793"/>
          </a:xfrm>
          <a:prstGeom prst="rect">
            <a:avLst/>
          </a:prstGeom>
        </p:spPr>
      </p:pic>
      <p:pic>
        <p:nvPicPr>
          <p:cNvPr id="13" name="Bildobjekt 12" descr="En bild som visar text, rita, affisch, grafisk design&#10;&#10;Automatiskt genererad beskrivning">
            <a:extLst>
              <a:ext uri="{FF2B5EF4-FFF2-40B4-BE49-F238E27FC236}">
                <a16:creationId xmlns:a16="http://schemas.microsoft.com/office/drawing/2014/main" id="{8C2CF201-9D2C-FDB7-AB8F-238A97219F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2692" y="1929967"/>
            <a:ext cx="1382639" cy="1989410"/>
          </a:xfrm>
          <a:prstGeom prst="rect">
            <a:avLst/>
          </a:prstGeom>
        </p:spPr>
      </p:pic>
      <p:pic>
        <p:nvPicPr>
          <p:cNvPr id="15" name="Bildobjekt 14" descr="En bild som visar text, design, mönster, typografi&#10;&#10;Automatiskt genererad beskrivning">
            <a:extLst>
              <a:ext uri="{FF2B5EF4-FFF2-40B4-BE49-F238E27FC236}">
                <a16:creationId xmlns:a16="http://schemas.microsoft.com/office/drawing/2014/main" id="{74356BE6-B692-4A7F-33AE-7A5D301459A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7236" y="1786107"/>
            <a:ext cx="1382640" cy="1989409"/>
          </a:xfrm>
          <a:prstGeom prst="rect">
            <a:avLst/>
          </a:prstGeom>
        </p:spPr>
      </p:pic>
      <p:pic>
        <p:nvPicPr>
          <p:cNvPr id="17" name="Bildobjekt 16" descr="En bild som visar kontorsvaror, skrivinstrument, penna, Kontorsinstrument&#10;&#10;Automatiskt genererad beskrivning">
            <a:extLst>
              <a:ext uri="{FF2B5EF4-FFF2-40B4-BE49-F238E27FC236}">
                <a16:creationId xmlns:a16="http://schemas.microsoft.com/office/drawing/2014/main" id="{53055288-0844-6451-F048-78C32480D9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8914" y="1676525"/>
            <a:ext cx="1382640" cy="2073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273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9790A5AB-A96B-0450-983F-C034AFF439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altLang="sv-SE"/>
              <a:t>2003 – 2005 Studie av utvärderingar inom storstadssatsningen</a:t>
            </a:r>
            <a:endParaRPr lang="sv-SE" altLang="sv-SE" dirty="0"/>
          </a:p>
        </p:txBody>
      </p:sp>
      <p:sp>
        <p:nvSpPr>
          <p:cNvPr id="8196" name="Rectangle 4">
            <a:extLst>
              <a:ext uri="{FF2B5EF4-FFF2-40B4-BE49-F238E27FC236}">
                <a16:creationId xmlns:a16="http://schemas.microsoft.com/office/drawing/2014/main" id="{8A9F29F5-7117-1ECD-66F4-735A3901D835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771525" y="1719263"/>
            <a:ext cx="4027488" cy="4411662"/>
          </a:xfrm>
        </p:spPr>
        <p:txBody>
          <a:bodyPr>
            <a:normAutofit fontScale="70000" lnSpcReduction="20000"/>
          </a:bodyPr>
          <a:lstStyle/>
          <a:p>
            <a:r>
              <a:rPr lang="sv-SE" altLang="sv-SE" sz="2800" dirty="0"/>
              <a:t>Mängder av utvärderingsmodeller</a:t>
            </a:r>
          </a:p>
          <a:p>
            <a:r>
              <a:rPr lang="sv-SE" altLang="sv-SE" sz="2800" dirty="0"/>
              <a:t>Oklart om/hur de används i praktiken</a:t>
            </a:r>
          </a:p>
          <a:p>
            <a:r>
              <a:rPr lang="sv-SE" altLang="sv-SE" sz="2800" dirty="0"/>
              <a:t>Har utvärderingsteori någon betydelse?</a:t>
            </a:r>
          </a:p>
          <a:p>
            <a:r>
              <a:rPr lang="sv-SE" altLang="sv-SE" sz="2800" dirty="0"/>
              <a:t>Vilka metoder använder utvärderare och vad tycker de utvärderade om att bli utvärderade?</a:t>
            </a:r>
          </a:p>
          <a:p>
            <a:endParaRPr lang="sv-SE" altLang="sv-SE" sz="2600" dirty="0"/>
          </a:p>
          <a:p>
            <a:r>
              <a:rPr lang="sv-SE" altLang="sv-SE" sz="2600" dirty="0"/>
              <a:t>7 kommuner, 24 områden, 2 miljarder</a:t>
            </a:r>
          </a:p>
          <a:p>
            <a:r>
              <a:rPr lang="sv-SE" altLang="sv-SE" sz="2600" dirty="0"/>
              <a:t>89 utvärderingar har granskats</a:t>
            </a:r>
          </a:p>
          <a:p>
            <a:r>
              <a:rPr lang="sv-SE" altLang="sv-SE" sz="2600" dirty="0"/>
              <a:t>Enkät i 7 kommuner    N = 396</a:t>
            </a:r>
          </a:p>
          <a:p>
            <a:r>
              <a:rPr lang="sv-SE" altLang="sv-SE" sz="2600" dirty="0"/>
              <a:t>Enkät/telefonintervju</a:t>
            </a:r>
          </a:p>
          <a:p>
            <a:pPr>
              <a:buNone/>
            </a:pPr>
            <a:r>
              <a:rPr lang="sv-SE" altLang="sv-SE" sz="2600" dirty="0"/>
              <a:t>	med 88 utvärderare</a:t>
            </a:r>
          </a:p>
          <a:p>
            <a:pPr>
              <a:lnSpc>
                <a:spcPct val="90000"/>
              </a:lnSpc>
            </a:pPr>
            <a:endParaRPr lang="sv-SE" altLang="sv-SE" sz="2600" dirty="0"/>
          </a:p>
        </p:txBody>
      </p:sp>
      <p:sp>
        <p:nvSpPr>
          <p:cNvPr id="8197" name="Rectangle 5">
            <a:extLst>
              <a:ext uri="{FF2B5EF4-FFF2-40B4-BE49-F238E27FC236}">
                <a16:creationId xmlns:a16="http://schemas.microsoft.com/office/drawing/2014/main" id="{DABEBBE2-0321-ACE4-FB51-C32F4FDB5FB2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5246688" y="1724026"/>
            <a:ext cx="4030662" cy="4411662"/>
          </a:xfrm>
        </p:spPr>
        <p:txBody>
          <a:bodyPr>
            <a:normAutofit fontScale="92500" lnSpcReduction="20000"/>
          </a:bodyPr>
          <a:lstStyle/>
          <a:p>
            <a:r>
              <a:rPr lang="sv-SE" altLang="sv-SE" sz="2600" dirty="0"/>
              <a:t>Pragmatisk teorikoppling</a:t>
            </a:r>
          </a:p>
          <a:p>
            <a:r>
              <a:rPr lang="sv-SE" altLang="sv-SE" sz="2600" dirty="0"/>
              <a:t>Hemmasnickrat</a:t>
            </a:r>
          </a:p>
          <a:p>
            <a:r>
              <a:rPr lang="sv-SE" altLang="sv-SE" sz="2600" dirty="0"/>
              <a:t>Begränsad relation till utvärderingssamhället</a:t>
            </a:r>
          </a:p>
          <a:p>
            <a:r>
              <a:rPr lang="sv-SE" altLang="sv-SE" sz="2600" dirty="0"/>
              <a:t>Effektstudier bygger på kvalitativa tolkningar</a:t>
            </a:r>
          </a:p>
          <a:p>
            <a:r>
              <a:rPr lang="sv-SE" altLang="sv-SE" sz="2600" dirty="0"/>
              <a:t>Den vetenskapliga kvaliteten kan ifrågasättas</a:t>
            </a:r>
          </a:p>
          <a:p>
            <a:r>
              <a:rPr lang="sv-SE" altLang="sv-SE" sz="2600" dirty="0"/>
              <a:t>Hög efterfrågan men oklara beställningar</a:t>
            </a:r>
          </a:p>
          <a:p>
            <a:r>
              <a:rPr lang="sv-SE" altLang="sv-SE" sz="2600" dirty="0"/>
              <a:t>Tillitsrelationen viktig</a:t>
            </a:r>
          </a:p>
          <a:p>
            <a:r>
              <a:rPr lang="sv-SE" altLang="sv-SE" sz="2600" dirty="0"/>
              <a:t> ”</a:t>
            </a:r>
            <a:r>
              <a:rPr lang="sv-SE" altLang="sv-SE" sz="2600" dirty="0" err="1"/>
              <a:t>Impact</a:t>
            </a:r>
            <a:r>
              <a:rPr lang="sv-SE" altLang="sv-SE" sz="2600" dirty="0"/>
              <a:t>” kan ta sig många uttryck</a:t>
            </a:r>
          </a:p>
          <a:p>
            <a:pPr>
              <a:lnSpc>
                <a:spcPct val="90000"/>
              </a:lnSpc>
            </a:pPr>
            <a:endParaRPr lang="sv-SE" altLang="sv-SE" sz="2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1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19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19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19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1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1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1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1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1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1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19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4941C9B0-F986-3756-295F-5A5A044901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1095566"/>
              </p:ext>
            </p:extLst>
          </p:nvPr>
        </p:nvGraphicFramePr>
        <p:xfrm>
          <a:off x="70407" y="19050"/>
          <a:ext cx="7559040" cy="64895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19680">
                  <a:extLst>
                    <a:ext uri="{9D8B030D-6E8A-4147-A177-3AD203B41FA5}">
                      <a16:colId xmlns:a16="http://schemas.microsoft.com/office/drawing/2014/main" val="1847541643"/>
                    </a:ext>
                  </a:extLst>
                </a:gridCol>
                <a:gridCol w="629920">
                  <a:extLst>
                    <a:ext uri="{9D8B030D-6E8A-4147-A177-3AD203B41FA5}">
                      <a16:colId xmlns:a16="http://schemas.microsoft.com/office/drawing/2014/main" val="3881269923"/>
                    </a:ext>
                  </a:extLst>
                </a:gridCol>
                <a:gridCol w="629920">
                  <a:extLst>
                    <a:ext uri="{9D8B030D-6E8A-4147-A177-3AD203B41FA5}">
                      <a16:colId xmlns:a16="http://schemas.microsoft.com/office/drawing/2014/main" val="1913151945"/>
                    </a:ext>
                  </a:extLst>
                </a:gridCol>
                <a:gridCol w="944880">
                  <a:extLst>
                    <a:ext uri="{9D8B030D-6E8A-4147-A177-3AD203B41FA5}">
                      <a16:colId xmlns:a16="http://schemas.microsoft.com/office/drawing/2014/main" val="3553395121"/>
                    </a:ext>
                  </a:extLst>
                </a:gridCol>
                <a:gridCol w="944880">
                  <a:extLst>
                    <a:ext uri="{9D8B030D-6E8A-4147-A177-3AD203B41FA5}">
                      <a16:colId xmlns:a16="http://schemas.microsoft.com/office/drawing/2014/main" val="2624233791"/>
                    </a:ext>
                  </a:extLst>
                </a:gridCol>
                <a:gridCol w="944880">
                  <a:extLst>
                    <a:ext uri="{9D8B030D-6E8A-4147-A177-3AD203B41FA5}">
                      <a16:colId xmlns:a16="http://schemas.microsoft.com/office/drawing/2014/main" val="342714829"/>
                    </a:ext>
                  </a:extLst>
                </a:gridCol>
                <a:gridCol w="944880">
                  <a:extLst>
                    <a:ext uri="{9D8B030D-6E8A-4147-A177-3AD203B41FA5}">
                      <a16:colId xmlns:a16="http://schemas.microsoft.com/office/drawing/2014/main" val="69738233"/>
                    </a:ext>
                  </a:extLst>
                </a:gridCol>
              </a:tblGrid>
              <a:tr h="465789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sz="1400" u="sng" strike="noStrike">
                          <a:effectLst/>
                          <a:hlinkClick r:id="rId2"/>
                        </a:rPr>
                        <a:t>African Evaluation Journal (also provided to AfrEA members) </a:t>
                      </a:r>
                      <a:endParaRPr lang="en-US" sz="14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023009729"/>
                  </a:ext>
                </a:extLst>
              </a:tr>
              <a:tr h="261345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n-US" sz="1400" u="sng" strike="noStrike">
                          <a:effectLst/>
                          <a:hlinkClick r:id="rId3"/>
                        </a:rPr>
                        <a:t>American Journal of Evaluation (American Evaluation Association) </a:t>
                      </a:r>
                      <a:endParaRPr lang="en-US" sz="14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31506916"/>
                  </a:ext>
                </a:extLst>
              </a:tr>
              <a:tr h="261345">
                <a:tc>
                  <a:txBody>
                    <a:bodyPr/>
                    <a:lstStyle/>
                    <a:p>
                      <a:pPr algn="l" fontAlgn="ctr"/>
                      <a:r>
                        <a:rPr lang="sv-SE" sz="1400" u="sng" strike="noStrike">
                          <a:effectLst/>
                          <a:hlinkClick r:id="rId4"/>
                        </a:rPr>
                        <a:t>Asia-Pacific Journal of Evaluation </a:t>
                      </a:r>
                      <a:endParaRPr lang="sv-SE" sz="14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992006073"/>
                  </a:ext>
                </a:extLst>
              </a:tr>
              <a:tr h="48483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sng" strike="noStrike">
                          <a:effectLst/>
                          <a:hlinkClick r:id="rId5"/>
                        </a:rPr>
                        <a:t>Canadian Journal of Program Evaluation</a:t>
                      </a:r>
                      <a:endParaRPr lang="en-US" sz="14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192264128"/>
                  </a:ext>
                </a:extLst>
              </a:tr>
              <a:tr h="484839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sz="1400" u="sng" strike="noStrike">
                          <a:effectLst/>
                          <a:hlinkClick r:id="rId6"/>
                        </a:rPr>
                        <a:t>Evaluation and Program Planning (some articles open access)  </a:t>
                      </a:r>
                      <a:endParaRPr lang="en-US" sz="14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159381809"/>
                  </a:ext>
                </a:extLst>
              </a:tr>
              <a:tr h="261345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en-US" sz="1400" u="sng" strike="noStrike">
                          <a:effectLst/>
                          <a:hlinkClick r:id="rId7"/>
                        </a:rPr>
                        <a:t>Evaluation and the Health Professions (American Evaluation Association) </a:t>
                      </a:r>
                      <a:endParaRPr lang="en-US" sz="14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11897315"/>
                  </a:ext>
                </a:extLst>
              </a:tr>
              <a:tr h="261345">
                <a:tc>
                  <a:txBody>
                    <a:bodyPr/>
                    <a:lstStyle/>
                    <a:p>
                      <a:pPr algn="l" fontAlgn="ctr"/>
                      <a:r>
                        <a:rPr lang="sv-SE" sz="1400" u="sng" strike="noStrike">
                          <a:effectLst/>
                          <a:hlinkClick r:id="rId8"/>
                        </a:rPr>
                        <a:t>Evaluation Journal of Australasia</a:t>
                      </a:r>
                      <a:endParaRPr lang="sv-SE" sz="14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881856899"/>
                  </a:ext>
                </a:extLst>
              </a:tr>
              <a:tr h="261345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sz="1400" u="sng" strike="noStrike">
                          <a:effectLst/>
                          <a:hlinkClick r:id="rId9"/>
                        </a:rPr>
                        <a:t>Evaluation Review (American Evaluation Association) </a:t>
                      </a:r>
                      <a:endParaRPr lang="en-US" sz="14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051334641"/>
                  </a:ext>
                </a:extLst>
              </a:tr>
              <a:tr h="261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sng" strike="noStrike">
                          <a:effectLst/>
                          <a:hlinkClick r:id="rId10"/>
                        </a:rPr>
                        <a:t>Zeitschrift für Evaluation (ZfEv) </a:t>
                      </a:r>
                      <a:endParaRPr lang="sv-SE" sz="14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089171930"/>
                  </a:ext>
                </a:extLst>
              </a:tr>
              <a:tr h="261345">
                <a:tc gridSpan="7">
                  <a:txBody>
                    <a:bodyPr/>
                    <a:lstStyle/>
                    <a:p>
                      <a:pPr algn="l" fontAlgn="ctr"/>
                      <a:r>
                        <a:rPr lang="en-US" sz="1400" u="sng" strike="noStrike">
                          <a:effectLst/>
                          <a:hlinkClick r:id="rId11"/>
                        </a:rPr>
                        <a:t>Evaluation Matters—He Take To Te Aromatawai (New Zealand Council for Educational Research)</a:t>
                      </a:r>
                      <a:endParaRPr lang="en-US" sz="14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2708947"/>
                  </a:ext>
                </a:extLst>
              </a:tr>
              <a:tr h="261345">
                <a:tc gridSpan="7">
                  <a:txBody>
                    <a:bodyPr/>
                    <a:lstStyle/>
                    <a:p>
                      <a:pPr algn="l" fontAlgn="ctr"/>
                      <a:r>
                        <a:rPr lang="en-US" sz="1400" u="sng" strike="noStrike" dirty="0">
                          <a:effectLst/>
                          <a:hlinkClick r:id="rId12"/>
                        </a:rPr>
                        <a:t>Evaluation: the international journal of theory, practice and policy (European Evaluation Society) </a:t>
                      </a:r>
                      <a:endParaRPr lang="en-US" sz="1400" b="0" i="0" u="sng" strike="noStrike" dirty="0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0064099"/>
                  </a:ext>
                </a:extLst>
              </a:tr>
              <a:tr h="261345">
                <a:tc gridSpan="6">
                  <a:txBody>
                    <a:bodyPr/>
                    <a:lstStyle/>
                    <a:p>
                      <a:pPr algn="l" fontAlgn="ctr"/>
                      <a:r>
                        <a:rPr lang="en-US" sz="1400" u="sng" strike="noStrike">
                          <a:effectLst/>
                          <a:hlinkClick r:id="rId13"/>
                        </a:rPr>
                        <a:t>Evidence and Policy: A journal of research, debate and practice (some articles open access)  </a:t>
                      </a:r>
                      <a:endParaRPr lang="en-US" sz="14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15887182"/>
                  </a:ext>
                </a:extLst>
              </a:tr>
              <a:tr h="484839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sz="1400" u="sng" strike="noStrike">
                          <a:effectLst/>
                          <a:hlinkClick r:id="rId14"/>
                        </a:rPr>
                        <a:t>fteval Journal for Research and Technology Policy Evaluation</a:t>
                      </a:r>
                      <a:endParaRPr lang="en-US" sz="14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825177253"/>
                  </a:ext>
                </a:extLst>
              </a:tr>
              <a:tr h="261345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n-US" sz="1400" u="sng" strike="noStrike">
                          <a:effectLst/>
                          <a:hlinkClick r:id="rId15"/>
                        </a:rPr>
                        <a:t>Journal of Development Effectiveness (some articles open access) </a:t>
                      </a:r>
                      <a:endParaRPr lang="en-US" sz="14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697612599"/>
                  </a:ext>
                </a:extLst>
              </a:tr>
              <a:tr h="484839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sng" strike="noStrike">
                          <a:effectLst/>
                          <a:hlinkClick r:id="rId16"/>
                        </a:rPr>
                        <a:t>Journal of MultiDisciplinary Evaluation</a:t>
                      </a:r>
                      <a:endParaRPr lang="sv-SE" sz="14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824691891"/>
                  </a:ext>
                </a:extLst>
              </a:tr>
              <a:tr h="261345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en-US" sz="1400" u="sng" strike="noStrike">
                          <a:effectLst/>
                          <a:hlinkClick r:id="rId17"/>
                        </a:rPr>
                        <a:t>New Directions in Evaluation (American Evaluation Association) </a:t>
                      </a:r>
                      <a:endParaRPr lang="en-US" sz="14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083628091"/>
                  </a:ext>
                </a:extLst>
              </a:tr>
              <a:tr h="261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sng" strike="noStrike">
                          <a:effectLst/>
                          <a:hlinkClick r:id="rId18"/>
                        </a:rPr>
                        <a:t>Studies in Educational Evaluation</a:t>
                      </a:r>
                      <a:endParaRPr lang="sv-SE" sz="14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754062095"/>
                  </a:ext>
                </a:extLst>
              </a:tr>
              <a:tr h="261345">
                <a:tc gridSpan="7">
                  <a:txBody>
                    <a:bodyPr/>
                    <a:lstStyle/>
                    <a:p>
                      <a:pPr algn="l" fontAlgn="b"/>
                      <a:r>
                        <a:rPr lang="sv-SE" sz="1400" u="sng" strike="noStrike" dirty="0">
                          <a:effectLst/>
                          <a:hlinkClick r:id="rId19"/>
                        </a:rPr>
                        <a:t>The </a:t>
                      </a:r>
                      <a:r>
                        <a:rPr lang="sv-SE" sz="1400" u="sng" strike="noStrike" dirty="0" err="1">
                          <a:effectLst/>
                          <a:hlinkClick r:id="rId19"/>
                        </a:rPr>
                        <a:t>Scientific</a:t>
                      </a:r>
                      <a:r>
                        <a:rPr lang="sv-SE" sz="1400" u="sng" strike="noStrike" dirty="0">
                          <a:effectLst/>
                          <a:hlinkClick r:id="rId19"/>
                        </a:rPr>
                        <a:t> Journal </a:t>
                      </a:r>
                      <a:r>
                        <a:rPr lang="sv-SE" sz="1400" u="sng" strike="noStrike" dirty="0" err="1">
                          <a:effectLst/>
                          <a:hlinkClick r:id="rId19"/>
                        </a:rPr>
                        <a:t>about</a:t>
                      </a:r>
                      <a:r>
                        <a:rPr lang="sv-SE" sz="1400" u="sng" strike="noStrike" dirty="0">
                          <a:effectLst/>
                          <a:hlinkClick r:id="rId19"/>
                        </a:rPr>
                        <a:t> </a:t>
                      </a:r>
                      <a:r>
                        <a:rPr lang="sv-SE" sz="1400" u="sng" strike="noStrike" dirty="0" err="1">
                          <a:effectLst/>
                          <a:hlinkClick r:id="rId19"/>
                        </a:rPr>
                        <a:t>Evaluation</a:t>
                      </a:r>
                      <a:r>
                        <a:rPr lang="sv-SE" sz="1400" u="sng" strike="noStrike" dirty="0">
                          <a:effectLst/>
                          <a:hlinkClick r:id="rId19"/>
                        </a:rPr>
                        <a:t> </a:t>
                      </a:r>
                      <a:r>
                        <a:rPr lang="sv-SE" sz="1400" u="sng" strike="noStrike" dirty="0" err="1">
                          <a:effectLst/>
                          <a:hlinkClick r:id="rId19"/>
                        </a:rPr>
                        <a:t>of</a:t>
                      </a:r>
                      <a:r>
                        <a:rPr lang="sv-SE" sz="1400" u="sng" strike="noStrike" dirty="0">
                          <a:effectLst/>
                          <a:hlinkClick r:id="rId19"/>
                        </a:rPr>
                        <a:t> </a:t>
                      </a:r>
                      <a:r>
                        <a:rPr lang="sv-SE" sz="1400" u="sng" strike="noStrike" dirty="0" err="1">
                          <a:effectLst/>
                          <a:hlinkClick r:id="rId19"/>
                        </a:rPr>
                        <a:t>Italian</a:t>
                      </a:r>
                      <a:r>
                        <a:rPr lang="sv-SE" sz="1400" u="sng" strike="noStrike" dirty="0">
                          <a:effectLst/>
                          <a:hlinkClick r:id="rId19"/>
                        </a:rPr>
                        <a:t> </a:t>
                      </a:r>
                      <a:r>
                        <a:rPr lang="sv-SE" sz="1400" u="sng" strike="noStrike" dirty="0" err="1">
                          <a:effectLst/>
                          <a:hlinkClick r:id="rId19"/>
                        </a:rPr>
                        <a:t>Evaluation</a:t>
                      </a:r>
                      <a:r>
                        <a:rPr lang="sv-SE" sz="1400" u="sng" strike="noStrike" dirty="0">
                          <a:effectLst/>
                          <a:hlinkClick r:id="rId19"/>
                        </a:rPr>
                        <a:t> </a:t>
                      </a:r>
                      <a:r>
                        <a:rPr lang="sv-SE" sz="1400" u="sng" strike="noStrike" dirty="0" err="1">
                          <a:effectLst/>
                          <a:hlinkClick r:id="rId19"/>
                        </a:rPr>
                        <a:t>Society</a:t>
                      </a:r>
                      <a:r>
                        <a:rPr lang="sv-SE" sz="1400" u="sng" strike="noStrike" dirty="0">
                          <a:effectLst/>
                          <a:hlinkClick r:id="rId19"/>
                        </a:rPr>
                        <a:t> (Rassegna </a:t>
                      </a:r>
                      <a:r>
                        <a:rPr lang="sv-SE" sz="1400" u="sng" strike="noStrike" dirty="0" err="1">
                          <a:effectLst/>
                          <a:hlinkClick r:id="rId19"/>
                        </a:rPr>
                        <a:t>Italiana</a:t>
                      </a:r>
                      <a:r>
                        <a:rPr lang="sv-SE" sz="1400" u="sng" strike="noStrike" dirty="0">
                          <a:effectLst/>
                          <a:hlinkClick r:id="rId19"/>
                        </a:rPr>
                        <a:t> di </a:t>
                      </a:r>
                      <a:r>
                        <a:rPr lang="sv-SE" sz="1400" u="sng" strike="noStrike" dirty="0" err="1">
                          <a:effectLst/>
                          <a:hlinkClick r:id="rId19"/>
                        </a:rPr>
                        <a:t>Valutazione</a:t>
                      </a:r>
                      <a:r>
                        <a:rPr lang="sv-SE" sz="1400" u="sng" strike="noStrike" dirty="0">
                          <a:effectLst/>
                          <a:hlinkClick r:id="rId19"/>
                        </a:rPr>
                        <a:t>)</a:t>
                      </a:r>
                      <a:endParaRPr lang="sv-SE" sz="1400" b="0" i="0" u="sng" strike="noStrike" dirty="0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8299333"/>
                  </a:ext>
                </a:extLst>
              </a:tr>
            </a:tbl>
          </a:graphicData>
        </a:graphic>
      </p:graphicFrame>
      <p:pic>
        <p:nvPicPr>
          <p:cNvPr id="6" name="Bildobjekt 5" descr="En bild som visar text, design, mall, skärmbild&#10;&#10;Automatiskt genererad beskrivning">
            <a:extLst>
              <a:ext uri="{FF2B5EF4-FFF2-40B4-BE49-F238E27FC236}">
                <a16:creationId xmlns:a16="http://schemas.microsoft.com/office/drawing/2014/main" id="{855BE678-F21C-28B7-1771-F92451BC80B4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9049" y="22938"/>
            <a:ext cx="1321101" cy="1905434"/>
          </a:xfrm>
          <a:prstGeom prst="rect">
            <a:avLst/>
          </a:prstGeom>
        </p:spPr>
      </p:pic>
      <p:pic>
        <p:nvPicPr>
          <p:cNvPr id="16" name="Bildobjekt 15" descr="En bild som visar text, skärmbild, Teckensnitt, grafisk design&#10;&#10;Automatiskt genererad beskrivning">
            <a:extLst>
              <a:ext uri="{FF2B5EF4-FFF2-40B4-BE49-F238E27FC236}">
                <a16:creationId xmlns:a16="http://schemas.microsoft.com/office/drawing/2014/main" id="{6D98E303-89D9-8B3D-DA0A-4DCDD1739A54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654" y="130969"/>
            <a:ext cx="1761714" cy="2641600"/>
          </a:xfrm>
          <a:prstGeom prst="rect">
            <a:avLst/>
          </a:prstGeom>
        </p:spPr>
      </p:pic>
      <p:pic>
        <p:nvPicPr>
          <p:cNvPr id="18" name="Bildobjekt 17" descr="En bild som visar text, skärmbild, visitkort, design&#10;&#10;Automatiskt genererad beskrivning">
            <a:extLst>
              <a:ext uri="{FF2B5EF4-FFF2-40B4-BE49-F238E27FC236}">
                <a16:creationId xmlns:a16="http://schemas.microsoft.com/office/drawing/2014/main" id="{87011FEE-EC4B-EBD6-19ED-B10C1842ABC2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8414" y="589400"/>
            <a:ext cx="1308754" cy="1962150"/>
          </a:xfrm>
          <a:prstGeom prst="rect">
            <a:avLst/>
          </a:prstGeom>
        </p:spPr>
      </p:pic>
      <p:pic>
        <p:nvPicPr>
          <p:cNvPr id="20" name="Bildobjekt 19" descr="En bild som visar text, skärmbild, Teckensnitt, design&#10;&#10;Automatiskt genererad beskrivning">
            <a:extLst>
              <a:ext uri="{FF2B5EF4-FFF2-40B4-BE49-F238E27FC236}">
                <a16:creationId xmlns:a16="http://schemas.microsoft.com/office/drawing/2014/main" id="{45E5FADE-7C89-82E9-A488-A3D37F1E4384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6674" y="1298575"/>
            <a:ext cx="1636386" cy="2505950"/>
          </a:xfrm>
          <a:prstGeom prst="rect">
            <a:avLst/>
          </a:prstGeom>
        </p:spPr>
      </p:pic>
      <p:pic>
        <p:nvPicPr>
          <p:cNvPr id="22" name="Bildobjekt 21" descr="En bild som visar text, skärmbild, Bokomslag, träd&#10;&#10;Automatiskt genererad beskrivning">
            <a:extLst>
              <a:ext uri="{FF2B5EF4-FFF2-40B4-BE49-F238E27FC236}">
                <a16:creationId xmlns:a16="http://schemas.microsoft.com/office/drawing/2014/main" id="{C1FA58E3-2ADE-77B6-2838-D2E4128E1AA4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783" y="2639576"/>
            <a:ext cx="2333625" cy="3333750"/>
          </a:xfrm>
          <a:prstGeom prst="rect">
            <a:avLst/>
          </a:prstGeom>
        </p:spPr>
      </p:pic>
      <p:pic>
        <p:nvPicPr>
          <p:cNvPr id="24" name="Bildobjekt 23" descr="En bild som visar text, Teckensnitt, design, diagram&#10;&#10;Automatiskt genererad beskrivning">
            <a:extLst>
              <a:ext uri="{FF2B5EF4-FFF2-40B4-BE49-F238E27FC236}">
                <a16:creationId xmlns:a16="http://schemas.microsoft.com/office/drawing/2014/main" id="{EA9C03F8-C401-DFA5-C405-B84D10D1C42E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2711" y="3884531"/>
            <a:ext cx="1940349" cy="2786856"/>
          </a:xfrm>
          <a:prstGeom prst="rect">
            <a:avLst/>
          </a:prstGeom>
        </p:spPr>
      </p:pic>
      <p:sp>
        <p:nvSpPr>
          <p:cNvPr id="25" name="textruta 24">
            <a:extLst>
              <a:ext uri="{FF2B5EF4-FFF2-40B4-BE49-F238E27FC236}">
                <a16:creationId xmlns:a16="http://schemas.microsoft.com/office/drawing/2014/main" id="{6460D979-283D-2A36-0DC3-03BC5FDEF898}"/>
              </a:ext>
            </a:extLst>
          </p:cNvPr>
          <p:cNvSpPr txBox="1"/>
          <p:nvPr/>
        </p:nvSpPr>
        <p:spPr>
          <a:xfrm>
            <a:off x="4924425" y="4933950"/>
            <a:ext cx="27495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18 vetenskapliga tidskrifter.</a:t>
            </a:r>
          </a:p>
          <a:p>
            <a:r>
              <a:rPr lang="sv-SE" dirty="0"/>
              <a:t>Engelska, tyska</a:t>
            </a:r>
          </a:p>
        </p:txBody>
      </p:sp>
    </p:spTree>
    <p:extLst>
      <p:ext uri="{BB962C8B-B14F-4D97-AF65-F5344CB8AC3E}">
        <p14:creationId xmlns:p14="http://schemas.microsoft.com/office/powerpoint/2010/main" val="220917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ta 932 Eval Roots Tree">
            <a:extLst>
              <a:ext uri="{FF2B5EF4-FFF2-40B4-BE49-F238E27FC236}">
                <a16:creationId xmlns:a16="http://schemas.microsoft.com/office/drawing/2014/main" id="{7B6146D0-3CEB-FE54-8CA6-6912D3946A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0430" y="429719"/>
            <a:ext cx="5922168" cy="6140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extruta 5">
            <a:extLst>
              <a:ext uri="{FF2B5EF4-FFF2-40B4-BE49-F238E27FC236}">
                <a16:creationId xmlns:a16="http://schemas.microsoft.com/office/drawing/2014/main" id="{C7B905B8-03EE-B10A-D5A8-34B939791C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0782" y="1031326"/>
            <a:ext cx="658903" cy="369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738" tIns="45369" rIns="90738" bIns="45369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sv-SE" sz="1805" dirty="0"/>
              <a:t>USE</a:t>
            </a:r>
          </a:p>
        </p:txBody>
      </p:sp>
      <p:sp>
        <p:nvSpPr>
          <p:cNvPr id="13316" name="textruta 6">
            <a:extLst>
              <a:ext uri="{FF2B5EF4-FFF2-40B4-BE49-F238E27FC236}">
                <a16:creationId xmlns:a16="http://schemas.microsoft.com/office/drawing/2014/main" id="{0DE9D2F1-3E40-9490-539A-733984012B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98449" y="997905"/>
            <a:ext cx="1340087" cy="369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738" tIns="45369" rIns="90738" bIns="45369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sv-SE" sz="1805" dirty="0"/>
              <a:t>METHODS</a:t>
            </a:r>
          </a:p>
        </p:txBody>
      </p:sp>
      <p:sp>
        <p:nvSpPr>
          <p:cNvPr id="13317" name="textruta 7">
            <a:extLst>
              <a:ext uri="{FF2B5EF4-FFF2-40B4-BE49-F238E27FC236}">
                <a16:creationId xmlns:a16="http://schemas.microsoft.com/office/drawing/2014/main" id="{8814198B-68B9-7D92-01F4-B6535DF5D0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43373" y="997905"/>
            <a:ext cx="1207989" cy="369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738" tIns="45369" rIns="90738" bIns="45369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sv-SE" sz="1805" dirty="0"/>
              <a:t>VALUING</a:t>
            </a:r>
          </a:p>
        </p:txBody>
      </p:sp>
      <p:sp>
        <p:nvSpPr>
          <p:cNvPr id="13" name="Frihandsfigur 12">
            <a:extLst>
              <a:ext uri="{FF2B5EF4-FFF2-40B4-BE49-F238E27FC236}">
                <a16:creationId xmlns:a16="http://schemas.microsoft.com/office/drawing/2014/main" id="{3434CB2B-262F-2EFC-B362-6820EB83A3F9}"/>
              </a:ext>
            </a:extLst>
          </p:cNvPr>
          <p:cNvSpPr/>
          <p:nvPr/>
        </p:nvSpPr>
        <p:spPr>
          <a:xfrm>
            <a:off x="7299215" y="3450486"/>
            <a:ext cx="364465" cy="11141"/>
          </a:xfrm>
          <a:custGeom>
            <a:avLst/>
            <a:gdLst>
              <a:gd name="connsiteX0" fmla="*/ 0 w 370114"/>
              <a:gd name="connsiteY0" fmla="*/ 10886 h 10886"/>
              <a:gd name="connsiteX1" fmla="*/ 370114 w 370114"/>
              <a:gd name="connsiteY1" fmla="*/ 0 h 10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0114" h="10886">
                <a:moveTo>
                  <a:pt x="0" y="10886"/>
                </a:moveTo>
                <a:lnTo>
                  <a:pt x="370114" y="0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0738" tIns="45369" rIns="90738" bIns="45369" anchor="ctr"/>
          <a:lstStyle/>
          <a:p>
            <a:pPr algn="ctr">
              <a:defRPr/>
            </a:pPr>
            <a:endParaRPr lang="en-US" sz="1805"/>
          </a:p>
        </p:txBody>
      </p:sp>
      <p:sp>
        <p:nvSpPr>
          <p:cNvPr id="14" name="Frihandsfigur 13">
            <a:extLst>
              <a:ext uri="{FF2B5EF4-FFF2-40B4-BE49-F238E27FC236}">
                <a16:creationId xmlns:a16="http://schemas.microsoft.com/office/drawing/2014/main" id="{D4CB5863-7570-F946-8D92-755E0B69D4F8}"/>
              </a:ext>
            </a:extLst>
          </p:cNvPr>
          <p:cNvSpPr/>
          <p:nvPr/>
        </p:nvSpPr>
        <p:spPr>
          <a:xfrm>
            <a:off x="7953342" y="2842512"/>
            <a:ext cx="311944" cy="19099"/>
          </a:xfrm>
          <a:custGeom>
            <a:avLst/>
            <a:gdLst>
              <a:gd name="connsiteX0" fmla="*/ 0 w 315685"/>
              <a:gd name="connsiteY0" fmla="*/ 20338 h 20338"/>
              <a:gd name="connsiteX1" fmla="*/ 315685 w 315685"/>
              <a:gd name="connsiteY1" fmla="*/ 9452 h 20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15685" h="20338">
                <a:moveTo>
                  <a:pt x="0" y="20338"/>
                </a:moveTo>
                <a:cubicBezTo>
                  <a:pt x="162697" y="0"/>
                  <a:pt x="57831" y="9452"/>
                  <a:pt x="315685" y="9452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0738" tIns="45369" rIns="90738" bIns="45369" anchor="ctr"/>
          <a:lstStyle/>
          <a:p>
            <a:pPr algn="ctr">
              <a:defRPr/>
            </a:pPr>
            <a:endParaRPr lang="en-US" sz="1805"/>
          </a:p>
        </p:txBody>
      </p:sp>
      <p:sp>
        <p:nvSpPr>
          <p:cNvPr id="13326" name="textruta 19">
            <a:extLst>
              <a:ext uri="{FF2B5EF4-FFF2-40B4-BE49-F238E27FC236}">
                <a16:creationId xmlns:a16="http://schemas.microsoft.com/office/drawing/2014/main" id="{993C5A8A-439F-DA80-62FE-BA03DCC2B9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43683" y="4448203"/>
            <a:ext cx="1356646" cy="307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738" tIns="45369" rIns="90738" bIns="45369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sv-SE" sz="1404" dirty="0" err="1">
                <a:latin typeface="Arial Narrow" panose="020B0606020202030204" pitchFamily="34" charset="0"/>
              </a:rPr>
              <a:t>Källa</a:t>
            </a:r>
            <a:r>
              <a:rPr lang="en-US" altLang="sv-SE" sz="1404" dirty="0">
                <a:latin typeface="Arial Narrow" panose="020B0606020202030204" pitchFamily="34" charset="0"/>
              </a:rPr>
              <a:t> :</a:t>
            </a:r>
            <a:r>
              <a:rPr lang="en-US" altLang="sv-SE" sz="1404" dirty="0" err="1">
                <a:latin typeface="Arial Narrow" panose="020B0606020202030204" pitchFamily="34" charset="0"/>
              </a:rPr>
              <a:t>Alkin</a:t>
            </a:r>
            <a:r>
              <a:rPr lang="en-US" altLang="sv-SE" sz="1404" dirty="0">
                <a:latin typeface="Arial Narrow" panose="020B0606020202030204" pitchFamily="34" charset="0"/>
              </a:rPr>
              <a:t> 2012</a:t>
            </a:r>
          </a:p>
        </p:txBody>
      </p:sp>
      <p:sp>
        <p:nvSpPr>
          <p:cNvPr id="13327" name="textruta 22">
            <a:extLst>
              <a:ext uri="{FF2B5EF4-FFF2-40B4-BE49-F238E27FC236}">
                <a16:creationId xmlns:a16="http://schemas.microsoft.com/office/drawing/2014/main" id="{476CEDB4-6C58-E82F-38D7-8246DA51EF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82541" y="3493538"/>
            <a:ext cx="730523" cy="246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738" tIns="45369" rIns="90738" bIns="45369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sv-SE" sz="1003">
                <a:solidFill>
                  <a:srgbClr val="FF0000"/>
                </a:solidFill>
              </a:rPr>
              <a:t>Armelius</a:t>
            </a:r>
          </a:p>
        </p:txBody>
      </p:sp>
      <p:sp>
        <p:nvSpPr>
          <p:cNvPr id="13328" name="textruta 23">
            <a:extLst>
              <a:ext uri="{FF2B5EF4-FFF2-40B4-BE49-F238E27FC236}">
                <a16:creationId xmlns:a16="http://schemas.microsoft.com/office/drawing/2014/main" id="{0E5D2BCA-66D5-9178-B675-021A585D98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89245" y="3117851"/>
            <a:ext cx="1308256" cy="246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738" tIns="45369" rIns="90738" bIns="45369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sv-SE" sz="1003" dirty="0">
                <a:solidFill>
                  <a:srgbClr val="FF0000"/>
                </a:solidFill>
              </a:rPr>
              <a:t>Karlsson-</a:t>
            </a:r>
            <a:r>
              <a:rPr lang="en-US" altLang="sv-SE" sz="1003" dirty="0" err="1">
                <a:solidFill>
                  <a:srgbClr val="FF0000"/>
                </a:solidFill>
              </a:rPr>
              <a:t>Vestman</a:t>
            </a:r>
            <a:endParaRPr lang="en-US" altLang="sv-SE" sz="1003" dirty="0">
              <a:solidFill>
                <a:srgbClr val="FF0000"/>
              </a:solidFill>
            </a:endParaRPr>
          </a:p>
        </p:txBody>
      </p:sp>
      <p:sp>
        <p:nvSpPr>
          <p:cNvPr id="13329" name="textruta 24">
            <a:extLst>
              <a:ext uri="{FF2B5EF4-FFF2-40B4-BE49-F238E27FC236}">
                <a16:creationId xmlns:a16="http://schemas.microsoft.com/office/drawing/2014/main" id="{48EEA2BF-2800-2D0D-31A9-2412CA2551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9080" y="3022589"/>
            <a:ext cx="805326" cy="246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738" tIns="45369" rIns="90738" bIns="45369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sv-SE" sz="1003" dirty="0" err="1">
                <a:solidFill>
                  <a:srgbClr val="FF0000"/>
                </a:solidFill>
              </a:rPr>
              <a:t>Krogstrup</a:t>
            </a:r>
            <a:endParaRPr lang="en-US" altLang="sv-SE" sz="1003" dirty="0">
              <a:solidFill>
                <a:srgbClr val="FF0000"/>
              </a:solidFill>
            </a:endParaRPr>
          </a:p>
        </p:txBody>
      </p:sp>
      <p:sp>
        <p:nvSpPr>
          <p:cNvPr id="13330" name="textruta 25">
            <a:extLst>
              <a:ext uri="{FF2B5EF4-FFF2-40B4-BE49-F238E27FC236}">
                <a16:creationId xmlns:a16="http://schemas.microsoft.com/office/drawing/2014/main" id="{28E7778C-CD82-CBBA-69CB-279586480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77315" y="2539322"/>
            <a:ext cx="654128" cy="246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738" tIns="45369" rIns="90738" bIns="45369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sv-SE" sz="1003" dirty="0" err="1">
                <a:solidFill>
                  <a:srgbClr val="FF0000"/>
                </a:solidFill>
              </a:rPr>
              <a:t>Vedung</a:t>
            </a:r>
            <a:endParaRPr lang="en-US" altLang="sv-SE" sz="1003" dirty="0">
              <a:solidFill>
                <a:srgbClr val="FF0000"/>
              </a:solidFill>
            </a:endParaRPr>
          </a:p>
        </p:txBody>
      </p:sp>
      <p:sp>
        <p:nvSpPr>
          <p:cNvPr id="13331" name="textruta 26">
            <a:extLst>
              <a:ext uri="{FF2B5EF4-FFF2-40B4-BE49-F238E27FC236}">
                <a16:creationId xmlns:a16="http://schemas.microsoft.com/office/drawing/2014/main" id="{BD2A5217-46C6-2912-A250-D435E74805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41688" y="2154167"/>
            <a:ext cx="1053608" cy="246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738" tIns="45369" rIns="90738" bIns="45369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sv-SE" sz="1003" dirty="0" err="1">
                <a:solidFill>
                  <a:srgbClr val="FF0000"/>
                </a:solidFill>
              </a:rPr>
              <a:t>Morén</a:t>
            </a:r>
            <a:r>
              <a:rPr lang="en-US" altLang="sv-SE" sz="1003" dirty="0">
                <a:solidFill>
                  <a:srgbClr val="FF0000"/>
                </a:solidFill>
              </a:rPr>
              <a:t> &amp; </a:t>
            </a:r>
            <a:r>
              <a:rPr lang="en-US" altLang="sv-SE" sz="1003" dirty="0" err="1">
                <a:solidFill>
                  <a:srgbClr val="FF0000"/>
                </a:solidFill>
              </a:rPr>
              <a:t>Blom</a:t>
            </a:r>
            <a:endParaRPr lang="en-US" altLang="sv-SE" sz="1003" dirty="0">
              <a:solidFill>
                <a:srgbClr val="FF0000"/>
              </a:solidFill>
            </a:endParaRPr>
          </a:p>
        </p:txBody>
      </p:sp>
      <p:sp>
        <p:nvSpPr>
          <p:cNvPr id="13332" name="textruta 22">
            <a:extLst>
              <a:ext uri="{FF2B5EF4-FFF2-40B4-BE49-F238E27FC236}">
                <a16:creationId xmlns:a16="http://schemas.microsoft.com/office/drawing/2014/main" id="{20C9BDF8-42E4-C6EE-5B8A-439A247E4D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98381" y="2910154"/>
            <a:ext cx="981988" cy="370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664" tIns="45833" rIns="91664" bIns="45833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sv-SE" sz="902" dirty="0" err="1">
                <a:solidFill>
                  <a:srgbClr val="FF0000"/>
                </a:solidFill>
              </a:rPr>
              <a:t>Anderberg</a:t>
            </a:r>
            <a:r>
              <a:rPr lang="en-US" altLang="sv-SE" sz="902" dirty="0">
                <a:solidFill>
                  <a:srgbClr val="FF0000"/>
                </a:solidFill>
              </a:rPr>
              <a:t> &amp; Dahlberg</a:t>
            </a:r>
          </a:p>
        </p:txBody>
      </p:sp>
      <p:sp>
        <p:nvSpPr>
          <p:cNvPr id="13333" name="textruta 22">
            <a:extLst>
              <a:ext uri="{FF2B5EF4-FFF2-40B4-BE49-F238E27FC236}">
                <a16:creationId xmlns:a16="http://schemas.microsoft.com/office/drawing/2014/main" id="{A54A3B25-93F0-842E-243E-977F9955C2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82541" y="3740228"/>
            <a:ext cx="1021777" cy="246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664" tIns="45833" rIns="91664" bIns="45833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sv-SE" sz="1003" dirty="0" err="1">
                <a:solidFill>
                  <a:srgbClr val="FF0000"/>
                </a:solidFill>
              </a:rPr>
              <a:t>Oscarsson</a:t>
            </a:r>
            <a:endParaRPr lang="en-US" altLang="sv-SE" sz="1003" dirty="0">
              <a:solidFill>
                <a:srgbClr val="FF0000"/>
              </a:solidFill>
            </a:endParaRP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8D5FFE8E-C85A-7554-4423-916AA6D7F424}"/>
              </a:ext>
            </a:extLst>
          </p:cNvPr>
          <p:cNvSpPr txBox="1"/>
          <p:nvPr/>
        </p:nvSpPr>
        <p:spPr>
          <a:xfrm>
            <a:off x="179402" y="245053"/>
            <a:ext cx="675138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3200" dirty="0"/>
              <a:t>Hur försöker utvärderingsforskningen förklara problemet?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E41F5A43-04B9-C64E-81E4-8BDF961E680C}"/>
              </a:ext>
            </a:extLst>
          </p:cNvPr>
          <p:cNvSpPr txBox="1"/>
          <p:nvPr/>
        </p:nvSpPr>
        <p:spPr>
          <a:xfrm>
            <a:off x="38698" y="1319190"/>
            <a:ext cx="6096000" cy="5601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2000" dirty="0"/>
              <a:t>1 Genom att sortera bland teorier/modeller, exempelvis </a:t>
            </a:r>
          </a:p>
          <a:p>
            <a:r>
              <a:rPr lang="sv-SE" sz="2000" i="1" dirty="0" err="1"/>
              <a:t>Evaluation</a:t>
            </a:r>
            <a:r>
              <a:rPr lang="sv-SE" sz="2000" i="1" dirty="0"/>
              <a:t> </a:t>
            </a:r>
            <a:r>
              <a:rPr lang="sv-SE" sz="2000" i="1" dirty="0" err="1"/>
              <a:t>roots</a:t>
            </a:r>
            <a:r>
              <a:rPr lang="sv-SE" sz="2000" i="1" dirty="0"/>
              <a:t> </a:t>
            </a:r>
            <a:r>
              <a:rPr lang="sv-SE" sz="2000" dirty="0"/>
              <a:t>med fokus på utvärderarens avtryck och användbarhet</a:t>
            </a:r>
          </a:p>
          <a:p>
            <a:endParaRPr lang="sv-SE" sz="2000" dirty="0"/>
          </a:p>
          <a:p>
            <a:r>
              <a:rPr lang="sv-SE" sz="2000" dirty="0"/>
              <a:t>2 Genom att fokusera användning av utvärdering;</a:t>
            </a:r>
            <a:br>
              <a:rPr lang="sv-SE" sz="2000" dirty="0"/>
            </a:br>
            <a:r>
              <a:rPr lang="sv-SE" sz="2000" dirty="0"/>
              <a:t>Carol Weiss: upplysning, kunskap som kryper på, </a:t>
            </a:r>
            <a:r>
              <a:rPr lang="sv-SE" sz="2000" dirty="0" err="1"/>
              <a:t>svåridentifierat</a:t>
            </a:r>
            <a:r>
              <a:rPr lang="sv-SE" sz="2000" dirty="0"/>
              <a:t>…</a:t>
            </a:r>
            <a:br>
              <a:rPr lang="sv-SE" sz="2000" dirty="0"/>
            </a:br>
            <a:r>
              <a:rPr lang="sv-SE" sz="2000" dirty="0"/>
              <a:t>Symboliskt/Strategiskt/Legitimerande/Anpassning</a:t>
            </a:r>
            <a:br>
              <a:rPr lang="sv-SE" sz="2000" dirty="0"/>
            </a:br>
            <a:r>
              <a:rPr lang="sv-SE" sz="2000" dirty="0"/>
              <a:t>Instrumentellt </a:t>
            </a:r>
          </a:p>
          <a:p>
            <a:endParaRPr lang="sv-SE" sz="2000" dirty="0"/>
          </a:p>
          <a:p>
            <a:r>
              <a:rPr lang="sv-SE" sz="2000" dirty="0"/>
              <a:t>3 Genom att uppmärksamma utvärderandets påverkan på organisationer</a:t>
            </a:r>
            <a:br>
              <a:rPr lang="sv-SE" sz="2000" dirty="0"/>
            </a:br>
            <a:r>
              <a:rPr lang="sv-SE" sz="2000" dirty="0" err="1"/>
              <a:t>Dahler</a:t>
            </a:r>
            <a:r>
              <a:rPr lang="sv-SE" sz="2000" dirty="0"/>
              <a:t>/Larsen: Konstitutiv påverkan </a:t>
            </a:r>
          </a:p>
          <a:p>
            <a:endParaRPr lang="sv-SE" sz="2000" dirty="0"/>
          </a:p>
          <a:p>
            <a:r>
              <a:rPr lang="sv-SE" sz="2000" dirty="0"/>
              <a:t>4 Genom att identifiera utvärderingssystem</a:t>
            </a:r>
          </a:p>
          <a:p>
            <a:r>
              <a:rPr lang="sv-SE" sz="2000" dirty="0"/>
              <a:t>Denvall/Nordesjö:; komplexa och dynamiska styrmekanismer i ofta överlastade organisationer</a:t>
            </a:r>
          </a:p>
          <a:p>
            <a:endParaRPr lang="sv-SE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3460F17-E080-D81E-655C-34EA22CD9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sv-SE" sz="5400" dirty="0"/>
              <a:t>Bridge over </a:t>
            </a:r>
            <a:r>
              <a:rPr lang="sv-SE" sz="5400"/>
              <a:t>troubled</a:t>
            </a:r>
            <a:r>
              <a:rPr lang="sv-SE" sz="5400" dirty="0"/>
              <a:t> </a:t>
            </a:r>
            <a:r>
              <a:rPr lang="sv-SE" sz="5400"/>
              <a:t>water</a:t>
            </a:r>
            <a:endParaRPr lang="sv-SE" sz="5400" dirty="0"/>
          </a:p>
        </p:txBody>
      </p:sp>
      <p:sp>
        <p:nvSpPr>
          <p:cNvPr id="2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26377F7-21BD-524E-EBBC-3E36167F25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en-US" sz="1900" dirty="0" err="1"/>
              <a:t>Teorin</a:t>
            </a:r>
            <a:r>
              <a:rPr lang="en-US" sz="1900" dirty="0"/>
              <a:t> om </a:t>
            </a:r>
            <a:r>
              <a:rPr lang="en-US" sz="1900" dirty="0" err="1"/>
              <a:t>två</a:t>
            </a:r>
            <a:r>
              <a:rPr lang="en-US" sz="1900" dirty="0"/>
              <a:t> </a:t>
            </a:r>
            <a:r>
              <a:rPr lang="en-US" sz="1900" dirty="0" err="1"/>
              <a:t>världar</a:t>
            </a:r>
            <a:endParaRPr lang="en-US" sz="1900" dirty="0"/>
          </a:p>
          <a:p>
            <a:r>
              <a:rPr lang="en-US" sz="1900" dirty="0"/>
              <a:t>Vad </a:t>
            </a:r>
            <a:r>
              <a:rPr lang="en-US" sz="1900" dirty="0" err="1"/>
              <a:t>karakteriserar</a:t>
            </a:r>
            <a:r>
              <a:rPr lang="en-US" sz="1900" dirty="0"/>
              <a:t> </a:t>
            </a:r>
            <a:r>
              <a:rPr lang="en-US" sz="1900" dirty="0" err="1"/>
              <a:t>framgångsrik</a:t>
            </a:r>
            <a:r>
              <a:rPr lang="en-US" sz="1900" dirty="0"/>
              <a:t> </a:t>
            </a:r>
            <a:r>
              <a:rPr lang="en-US" sz="1900" dirty="0" err="1"/>
              <a:t>samverkan</a:t>
            </a:r>
            <a:r>
              <a:rPr lang="en-US" sz="1900" dirty="0"/>
              <a:t> </a:t>
            </a:r>
            <a:r>
              <a:rPr lang="en-US" sz="1900" dirty="0" err="1"/>
              <a:t>forskning</a:t>
            </a:r>
            <a:r>
              <a:rPr lang="en-US" sz="1900" dirty="0"/>
              <a:t> </a:t>
            </a:r>
            <a:r>
              <a:rPr lang="en-US" sz="1900" dirty="0" err="1"/>
              <a:t>och</a:t>
            </a:r>
            <a:r>
              <a:rPr lang="en-US" sz="1900" dirty="0"/>
              <a:t> </a:t>
            </a:r>
            <a:r>
              <a:rPr lang="en-US" sz="1900" dirty="0" err="1"/>
              <a:t>praktik</a:t>
            </a:r>
            <a:r>
              <a:rPr lang="en-US" sz="1900" dirty="0"/>
              <a:t> </a:t>
            </a:r>
            <a:r>
              <a:rPr lang="en-US" sz="1900" dirty="0" err="1"/>
              <a:t>inom</a:t>
            </a:r>
            <a:r>
              <a:rPr lang="en-US" sz="1900" dirty="0"/>
              <a:t> “social work”</a:t>
            </a:r>
          </a:p>
          <a:p>
            <a:r>
              <a:rPr lang="en-US" sz="1900" dirty="0" err="1"/>
              <a:t>Litteraturstudie</a:t>
            </a:r>
            <a:r>
              <a:rPr lang="en-US" sz="1900" dirty="0"/>
              <a:t>, </a:t>
            </a:r>
            <a:r>
              <a:rPr lang="en-US" sz="1900" dirty="0" err="1"/>
              <a:t>från</a:t>
            </a:r>
            <a:r>
              <a:rPr lang="en-US" sz="1900" dirty="0"/>
              <a:t> 1 818 </a:t>
            </a:r>
            <a:r>
              <a:rPr lang="en-US" sz="1900" dirty="0" err="1"/>
              <a:t>möjliga</a:t>
            </a:r>
            <a:r>
              <a:rPr lang="en-US" sz="1900" dirty="0"/>
              <a:t> </a:t>
            </a:r>
            <a:r>
              <a:rPr lang="en-US" sz="1900" dirty="0" err="1"/>
              <a:t>artiklar</a:t>
            </a:r>
            <a:r>
              <a:rPr lang="en-US" sz="1900" dirty="0"/>
              <a:t> till 47 </a:t>
            </a:r>
            <a:r>
              <a:rPr lang="en-US" sz="1900" dirty="0" err="1"/>
              <a:t>som</a:t>
            </a:r>
            <a:r>
              <a:rPr lang="en-US" sz="1900" dirty="0"/>
              <a:t> </a:t>
            </a:r>
            <a:r>
              <a:rPr lang="en-US" sz="1900" dirty="0" err="1"/>
              <a:t>användes</a:t>
            </a:r>
            <a:endParaRPr lang="en-US" sz="1900" dirty="0"/>
          </a:p>
          <a:p>
            <a:r>
              <a:rPr lang="en-US" sz="1900" dirty="0" err="1"/>
              <a:t>Samverkan</a:t>
            </a:r>
            <a:r>
              <a:rPr lang="en-US" sz="1900" dirty="0"/>
              <a:t> </a:t>
            </a:r>
            <a:r>
              <a:rPr lang="en-US" sz="1900" dirty="0" err="1"/>
              <a:t>genom</a:t>
            </a:r>
            <a:r>
              <a:rPr lang="en-US" sz="1900" dirty="0"/>
              <a:t> </a:t>
            </a:r>
            <a:r>
              <a:rPr lang="en-US" sz="1900" dirty="0" err="1"/>
              <a:t>att</a:t>
            </a:r>
            <a:r>
              <a:rPr lang="en-US" sz="1900" dirty="0"/>
              <a:t> </a:t>
            </a:r>
            <a:r>
              <a:rPr lang="en-US" sz="1900" dirty="0" err="1"/>
              <a:t>bygga</a:t>
            </a:r>
            <a:r>
              <a:rPr lang="en-US" sz="1900" dirty="0"/>
              <a:t> </a:t>
            </a:r>
            <a:r>
              <a:rPr lang="en-US" sz="1900" dirty="0" err="1"/>
              <a:t>relationer</a:t>
            </a:r>
            <a:r>
              <a:rPr lang="en-US" sz="1900" dirty="0"/>
              <a:t>, </a:t>
            </a:r>
            <a:r>
              <a:rPr lang="en-US" sz="1900" dirty="0" err="1"/>
              <a:t>skapa</a:t>
            </a:r>
            <a:r>
              <a:rPr lang="en-US" sz="1900" dirty="0"/>
              <a:t> </a:t>
            </a:r>
            <a:r>
              <a:rPr lang="en-US" sz="1900" dirty="0" err="1"/>
              <a:t>tillit</a:t>
            </a:r>
            <a:r>
              <a:rPr lang="en-US" sz="1900" dirty="0"/>
              <a:t>, </a:t>
            </a:r>
            <a:r>
              <a:rPr lang="en-US" sz="1900" dirty="0" err="1"/>
              <a:t>omfattande</a:t>
            </a:r>
            <a:r>
              <a:rPr lang="en-US" sz="1900" dirty="0"/>
              <a:t> </a:t>
            </a:r>
            <a:r>
              <a:rPr lang="en-US" sz="1900" dirty="0" err="1"/>
              <a:t>involvering</a:t>
            </a:r>
            <a:r>
              <a:rPr lang="en-US" sz="1900" dirty="0"/>
              <a:t> av </a:t>
            </a:r>
            <a:r>
              <a:rPr lang="en-US" sz="1900" dirty="0" err="1"/>
              <a:t>intressenter</a:t>
            </a:r>
            <a:r>
              <a:rPr lang="en-US" sz="1900" dirty="0"/>
              <a:t> med </a:t>
            </a:r>
            <a:r>
              <a:rPr lang="en-US" sz="1900" dirty="0" err="1"/>
              <a:t>mera</a:t>
            </a:r>
            <a:endParaRPr lang="en-US" sz="1900" dirty="0"/>
          </a:p>
          <a:p>
            <a:r>
              <a:rPr lang="en-US" sz="1900" dirty="0"/>
              <a:t>Men vi </a:t>
            </a:r>
            <a:r>
              <a:rPr lang="en-US" sz="1900" dirty="0" err="1"/>
              <a:t>såg</a:t>
            </a:r>
            <a:r>
              <a:rPr lang="en-US" sz="1900" dirty="0"/>
              <a:t> </a:t>
            </a:r>
            <a:r>
              <a:rPr lang="en-US" sz="1900" dirty="0" err="1"/>
              <a:t>också</a:t>
            </a:r>
            <a:r>
              <a:rPr lang="en-US" sz="1900" dirty="0"/>
              <a:t> </a:t>
            </a:r>
            <a:r>
              <a:rPr lang="en-US" sz="1900" dirty="0" err="1"/>
              <a:t>tre</a:t>
            </a:r>
            <a:r>
              <a:rPr lang="en-US" sz="1900" dirty="0"/>
              <a:t> </a:t>
            </a:r>
            <a:r>
              <a:rPr lang="en-US" sz="1900" dirty="0" err="1"/>
              <a:t>starka</a:t>
            </a:r>
            <a:r>
              <a:rPr lang="en-US" sz="1900" dirty="0"/>
              <a:t> </a:t>
            </a:r>
            <a:r>
              <a:rPr lang="en-US" sz="1900" dirty="0" err="1"/>
              <a:t>diskurser</a:t>
            </a:r>
            <a:endParaRPr lang="en-US" sz="1900" dirty="0"/>
          </a:p>
          <a:p>
            <a:endParaRPr lang="en-US" sz="1900" dirty="0"/>
          </a:p>
        </p:txBody>
      </p:sp>
      <p:pic>
        <p:nvPicPr>
          <p:cNvPr id="5" name="Platshållare för innehåll 4" descr="En bild som visar utomhus, himmel, Balkbro, pir&#10;&#10;Automatiskt genererad beskrivning">
            <a:extLst>
              <a:ext uri="{FF2B5EF4-FFF2-40B4-BE49-F238E27FC236}">
                <a16:creationId xmlns:a16="http://schemas.microsoft.com/office/drawing/2014/main" id="{E30D215A-0607-56D9-D37D-59EFC7C512C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7" r="24700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970783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9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4591D23-D688-45A5-66AA-FDF3B4CC2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sv-SE" sz="5400" dirty="0"/>
              <a:t>Tre världar styr glappet</a:t>
            </a:r>
          </a:p>
        </p:txBody>
      </p:sp>
      <p:pic>
        <p:nvPicPr>
          <p:cNvPr id="5" name="Bildobjekt 4" descr="En bild som visar klädsel, person, fotbeklädnader, person&#10;&#10;Automatiskt genererad beskrivning">
            <a:extLst>
              <a:ext uri="{FF2B5EF4-FFF2-40B4-BE49-F238E27FC236}">
                <a16:creationId xmlns:a16="http://schemas.microsoft.com/office/drawing/2014/main" id="{B66BB644-85F7-2B56-6FD4-95D12780FD8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1" r="5452"/>
          <a:stretch/>
        </p:blipFill>
        <p:spPr>
          <a:xfrm>
            <a:off x="20" y="1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2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1261FBB-7135-3CC9-55DB-159BE5255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0551" y="2706624"/>
            <a:ext cx="7534274" cy="3803904"/>
          </a:xfrm>
        </p:spPr>
        <p:txBody>
          <a:bodyPr>
            <a:normAutofit fontScale="85000" lnSpcReduction="20000"/>
          </a:bodyPr>
          <a:lstStyle/>
          <a:p>
            <a:r>
              <a:rPr lang="sv-SE" sz="3600" dirty="0"/>
              <a:t>Den vetenskapliga; verksamheterna underutvecklade, de behöver utbildas; vi måste ge dem ännu starkare underlag (evidens)</a:t>
            </a:r>
          </a:p>
          <a:p>
            <a:r>
              <a:rPr lang="sv-SE" sz="3600" dirty="0"/>
              <a:t>Den professionella; oanvändbar evidens, komplex verklighet; vi måste bygga egen FoU och styra forskningen</a:t>
            </a:r>
          </a:p>
          <a:p>
            <a:r>
              <a:rPr lang="sv-SE" sz="3600" dirty="0"/>
              <a:t>Den brukarorienterade; inte i vårt intresse, våra behov och vår vardag speglas inte; vi måste organisera oss och påverka</a:t>
            </a:r>
          </a:p>
          <a:p>
            <a:endParaRPr lang="sv-SE" sz="2200" dirty="0"/>
          </a:p>
          <a:p>
            <a:endParaRPr lang="sv-SE" sz="2200" dirty="0"/>
          </a:p>
          <a:p>
            <a:endParaRPr lang="sv-SE" sz="2200" dirty="0"/>
          </a:p>
          <a:p>
            <a:endParaRPr lang="sv-SE" sz="2200" dirty="0"/>
          </a:p>
          <a:p>
            <a:endParaRPr lang="sv-SE" sz="2200" dirty="0"/>
          </a:p>
          <a:p>
            <a:endParaRPr lang="sv-SE" sz="2200" dirty="0"/>
          </a:p>
          <a:p>
            <a:endParaRPr lang="sv-SE" sz="2200" dirty="0"/>
          </a:p>
          <a:p>
            <a:endParaRPr lang="sv-SE" sz="2200" dirty="0"/>
          </a:p>
          <a:p>
            <a:endParaRPr lang="sv-SE" sz="2200" dirty="0"/>
          </a:p>
          <a:p>
            <a:endParaRPr lang="sv-SE" sz="2200" dirty="0"/>
          </a:p>
          <a:p>
            <a:endParaRPr lang="sv-SE" sz="2200" dirty="0"/>
          </a:p>
          <a:p>
            <a:endParaRPr lang="sv-SE" sz="2200" dirty="0"/>
          </a:p>
          <a:p>
            <a:endParaRPr lang="sv-SE" sz="2200" dirty="0"/>
          </a:p>
          <a:p>
            <a:endParaRPr lang="sv-SE" sz="2200" dirty="0"/>
          </a:p>
          <a:p>
            <a:endParaRPr lang="sv-SE" sz="2200" dirty="0"/>
          </a:p>
          <a:p>
            <a:endParaRPr lang="sv-SE" sz="2200" dirty="0"/>
          </a:p>
          <a:p>
            <a:endParaRPr lang="sv-SE" sz="2200" dirty="0"/>
          </a:p>
          <a:p>
            <a:endParaRPr lang="sv-SE" sz="2200" dirty="0"/>
          </a:p>
          <a:p>
            <a:endParaRPr lang="sv-SE" sz="2200" dirty="0"/>
          </a:p>
          <a:p>
            <a:endParaRPr lang="sv-SE" sz="2200" dirty="0"/>
          </a:p>
        </p:txBody>
      </p:sp>
    </p:spTree>
    <p:extLst>
      <p:ext uri="{BB962C8B-B14F-4D97-AF65-F5344CB8AC3E}">
        <p14:creationId xmlns:p14="http://schemas.microsoft.com/office/powerpoint/2010/main" val="1956519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A95209C-5275-4E15-8EA7-7F42980ABF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Många frågetecken på svart bakgrund">
            <a:extLst>
              <a:ext uri="{FF2B5EF4-FFF2-40B4-BE49-F238E27FC236}">
                <a16:creationId xmlns:a16="http://schemas.microsoft.com/office/drawing/2014/main" id="{B12014BB-7FF7-2244-7F4B-2E778C19EA1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7764" r="-1" b="-1"/>
          <a:stretch/>
        </p:blipFill>
        <p:spPr>
          <a:xfrm>
            <a:off x="20" y="10"/>
            <a:ext cx="12188931" cy="685799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30355E1A-ED59-0E22-D041-97AF405C2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7048" y="1124712"/>
            <a:ext cx="9144000" cy="306324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Hur </a:t>
            </a:r>
            <a:r>
              <a:rPr lang="en-US" sz="6600" dirty="0" err="1">
                <a:solidFill>
                  <a:schemeClr val="bg1"/>
                </a:solidFill>
              </a:rPr>
              <a:t>kan</a:t>
            </a:r>
            <a:r>
              <a:rPr lang="en-US" sz="6600" dirty="0">
                <a:solidFill>
                  <a:schemeClr val="bg1"/>
                </a:solidFill>
              </a:rPr>
              <a:t> vi </a:t>
            </a:r>
            <a:r>
              <a:rPr lang="en-US" sz="6600" dirty="0" err="1">
                <a:solidFill>
                  <a:schemeClr val="bg1"/>
                </a:solidFill>
              </a:rPr>
              <a:t>då</a:t>
            </a:r>
            <a:r>
              <a:rPr lang="en-US" sz="6600" dirty="0">
                <a:solidFill>
                  <a:schemeClr val="bg1"/>
                </a:solidFill>
              </a:rPr>
              <a:t> </a:t>
            </a:r>
            <a:r>
              <a:rPr lang="en-US" sz="6600" dirty="0" err="1">
                <a:solidFill>
                  <a:schemeClr val="bg1"/>
                </a:solidFill>
              </a:rPr>
              <a:t>förstå</a:t>
            </a:r>
            <a:r>
              <a:rPr lang="en-US" sz="6600" dirty="0">
                <a:solidFill>
                  <a:schemeClr val="bg1"/>
                </a:solidFill>
              </a:rPr>
              <a:t> </a:t>
            </a:r>
            <a:r>
              <a:rPr lang="en-US" sz="6600" dirty="0" err="1">
                <a:solidFill>
                  <a:schemeClr val="bg1"/>
                </a:solidFill>
              </a:rPr>
              <a:t>glappet</a:t>
            </a:r>
            <a:r>
              <a:rPr lang="en-US" sz="6600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9435843-D30C-CCF4-A5B7-C33DB8DBD5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7048" y="4599432"/>
            <a:ext cx="9144000" cy="122752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3200" dirty="0">
                <a:solidFill>
                  <a:schemeClr val="bg1"/>
                </a:solidFill>
              </a:rPr>
              <a:t>Svar: Det </a:t>
            </a:r>
            <a:r>
              <a:rPr lang="en-US" sz="3200" dirty="0" err="1">
                <a:solidFill>
                  <a:schemeClr val="bg1"/>
                </a:solidFill>
              </a:rPr>
              <a:t>beror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på</a:t>
            </a:r>
            <a:r>
              <a:rPr lang="en-US" sz="3200" dirty="0">
                <a:solidFill>
                  <a:schemeClr val="bg1"/>
                </a:solidFill>
              </a:rPr>
              <a:t> din </a:t>
            </a:r>
            <a:r>
              <a:rPr lang="en-US" sz="3200" dirty="0" err="1">
                <a:solidFill>
                  <a:schemeClr val="bg1"/>
                </a:solidFill>
              </a:rPr>
              <a:t>utgångspunkt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och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hur</a:t>
            </a:r>
            <a:r>
              <a:rPr lang="en-US" sz="3200" dirty="0">
                <a:solidFill>
                  <a:schemeClr val="bg1"/>
                </a:solidFill>
              </a:rPr>
              <a:t> du </a:t>
            </a:r>
            <a:r>
              <a:rPr lang="en-US" sz="3200" dirty="0" err="1">
                <a:solidFill>
                  <a:schemeClr val="bg1"/>
                </a:solidFill>
              </a:rPr>
              <a:t>tänker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kring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utvärdering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9" name="sketchy box">
            <a:extLst>
              <a:ext uri="{FF2B5EF4-FFF2-40B4-BE49-F238E27FC236}">
                <a16:creationId xmlns:a16="http://schemas.microsoft.com/office/drawing/2014/main" id="{4F2ED431-E304-4FF0-9F4E-032783C9D6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38200" y="720953"/>
            <a:ext cx="10515600" cy="5416094"/>
          </a:xfrm>
          <a:custGeom>
            <a:avLst/>
            <a:gdLst>
              <a:gd name="connsiteX0" fmla="*/ 0 w 10515600"/>
              <a:gd name="connsiteY0" fmla="*/ 0 h 5416094"/>
              <a:gd name="connsiteX1" fmla="*/ 552069 w 10515600"/>
              <a:gd name="connsiteY1" fmla="*/ 0 h 5416094"/>
              <a:gd name="connsiteX2" fmla="*/ 893826 w 10515600"/>
              <a:gd name="connsiteY2" fmla="*/ 0 h 5416094"/>
              <a:gd name="connsiteX3" fmla="*/ 1761363 w 10515600"/>
              <a:gd name="connsiteY3" fmla="*/ 0 h 5416094"/>
              <a:gd name="connsiteX4" fmla="*/ 2313432 w 10515600"/>
              <a:gd name="connsiteY4" fmla="*/ 0 h 5416094"/>
              <a:gd name="connsiteX5" fmla="*/ 2865501 w 10515600"/>
              <a:gd name="connsiteY5" fmla="*/ 0 h 5416094"/>
              <a:gd name="connsiteX6" fmla="*/ 3733038 w 10515600"/>
              <a:gd name="connsiteY6" fmla="*/ 0 h 5416094"/>
              <a:gd name="connsiteX7" fmla="*/ 4179951 w 10515600"/>
              <a:gd name="connsiteY7" fmla="*/ 0 h 5416094"/>
              <a:gd name="connsiteX8" fmla="*/ 5047488 w 10515600"/>
              <a:gd name="connsiteY8" fmla="*/ 0 h 5416094"/>
              <a:gd name="connsiteX9" fmla="*/ 5915025 w 10515600"/>
              <a:gd name="connsiteY9" fmla="*/ 0 h 5416094"/>
              <a:gd name="connsiteX10" fmla="*/ 6572250 w 10515600"/>
              <a:gd name="connsiteY10" fmla="*/ 0 h 5416094"/>
              <a:gd name="connsiteX11" fmla="*/ 7439787 w 10515600"/>
              <a:gd name="connsiteY11" fmla="*/ 0 h 5416094"/>
              <a:gd name="connsiteX12" fmla="*/ 7991856 w 10515600"/>
              <a:gd name="connsiteY12" fmla="*/ 0 h 5416094"/>
              <a:gd name="connsiteX13" fmla="*/ 8543925 w 10515600"/>
              <a:gd name="connsiteY13" fmla="*/ 0 h 5416094"/>
              <a:gd name="connsiteX14" fmla="*/ 9306306 w 10515600"/>
              <a:gd name="connsiteY14" fmla="*/ 0 h 5416094"/>
              <a:gd name="connsiteX15" fmla="*/ 9858375 w 10515600"/>
              <a:gd name="connsiteY15" fmla="*/ 0 h 5416094"/>
              <a:gd name="connsiteX16" fmla="*/ 10515600 w 10515600"/>
              <a:gd name="connsiteY16" fmla="*/ 0 h 5416094"/>
              <a:gd name="connsiteX17" fmla="*/ 10515600 w 10515600"/>
              <a:gd name="connsiteY17" fmla="*/ 785334 h 5416094"/>
              <a:gd name="connsiteX18" fmla="*/ 10515600 w 10515600"/>
              <a:gd name="connsiteY18" fmla="*/ 1516506 h 5416094"/>
              <a:gd name="connsiteX19" fmla="*/ 10515600 w 10515600"/>
              <a:gd name="connsiteY19" fmla="*/ 2247679 h 5416094"/>
              <a:gd name="connsiteX20" fmla="*/ 10515600 w 10515600"/>
              <a:gd name="connsiteY20" fmla="*/ 2762208 h 5416094"/>
              <a:gd name="connsiteX21" fmla="*/ 10515600 w 10515600"/>
              <a:gd name="connsiteY21" fmla="*/ 3330898 h 5416094"/>
              <a:gd name="connsiteX22" fmla="*/ 10515600 w 10515600"/>
              <a:gd name="connsiteY22" fmla="*/ 4062071 h 5416094"/>
              <a:gd name="connsiteX23" fmla="*/ 10515600 w 10515600"/>
              <a:gd name="connsiteY23" fmla="*/ 4684921 h 5416094"/>
              <a:gd name="connsiteX24" fmla="*/ 10515600 w 10515600"/>
              <a:gd name="connsiteY24" fmla="*/ 5416094 h 5416094"/>
              <a:gd name="connsiteX25" fmla="*/ 9753219 w 10515600"/>
              <a:gd name="connsiteY25" fmla="*/ 5416094 h 5416094"/>
              <a:gd name="connsiteX26" fmla="*/ 9411462 w 10515600"/>
              <a:gd name="connsiteY26" fmla="*/ 5416094 h 5416094"/>
              <a:gd name="connsiteX27" fmla="*/ 8754237 w 10515600"/>
              <a:gd name="connsiteY27" fmla="*/ 5416094 h 5416094"/>
              <a:gd name="connsiteX28" fmla="*/ 8307324 w 10515600"/>
              <a:gd name="connsiteY28" fmla="*/ 5416094 h 5416094"/>
              <a:gd name="connsiteX29" fmla="*/ 7544943 w 10515600"/>
              <a:gd name="connsiteY29" fmla="*/ 5416094 h 5416094"/>
              <a:gd name="connsiteX30" fmla="*/ 7098030 w 10515600"/>
              <a:gd name="connsiteY30" fmla="*/ 5416094 h 5416094"/>
              <a:gd name="connsiteX31" fmla="*/ 6335649 w 10515600"/>
              <a:gd name="connsiteY31" fmla="*/ 5416094 h 5416094"/>
              <a:gd name="connsiteX32" fmla="*/ 5993892 w 10515600"/>
              <a:gd name="connsiteY32" fmla="*/ 5416094 h 5416094"/>
              <a:gd name="connsiteX33" fmla="*/ 5231511 w 10515600"/>
              <a:gd name="connsiteY33" fmla="*/ 5416094 h 5416094"/>
              <a:gd name="connsiteX34" fmla="*/ 4784598 w 10515600"/>
              <a:gd name="connsiteY34" fmla="*/ 5416094 h 5416094"/>
              <a:gd name="connsiteX35" fmla="*/ 4442841 w 10515600"/>
              <a:gd name="connsiteY35" fmla="*/ 5416094 h 5416094"/>
              <a:gd name="connsiteX36" fmla="*/ 3995928 w 10515600"/>
              <a:gd name="connsiteY36" fmla="*/ 5416094 h 5416094"/>
              <a:gd name="connsiteX37" fmla="*/ 3233547 w 10515600"/>
              <a:gd name="connsiteY37" fmla="*/ 5416094 h 5416094"/>
              <a:gd name="connsiteX38" fmla="*/ 2786634 w 10515600"/>
              <a:gd name="connsiteY38" fmla="*/ 5416094 h 5416094"/>
              <a:gd name="connsiteX39" fmla="*/ 2444877 w 10515600"/>
              <a:gd name="connsiteY39" fmla="*/ 5416094 h 5416094"/>
              <a:gd name="connsiteX40" fmla="*/ 1997964 w 10515600"/>
              <a:gd name="connsiteY40" fmla="*/ 5416094 h 5416094"/>
              <a:gd name="connsiteX41" fmla="*/ 1445895 w 10515600"/>
              <a:gd name="connsiteY41" fmla="*/ 5416094 h 5416094"/>
              <a:gd name="connsiteX42" fmla="*/ 788670 w 10515600"/>
              <a:gd name="connsiteY42" fmla="*/ 5416094 h 5416094"/>
              <a:gd name="connsiteX43" fmla="*/ 0 w 10515600"/>
              <a:gd name="connsiteY43" fmla="*/ 5416094 h 5416094"/>
              <a:gd name="connsiteX44" fmla="*/ 0 w 10515600"/>
              <a:gd name="connsiteY44" fmla="*/ 4630760 h 5416094"/>
              <a:gd name="connsiteX45" fmla="*/ 0 w 10515600"/>
              <a:gd name="connsiteY45" fmla="*/ 3953749 h 5416094"/>
              <a:gd name="connsiteX46" fmla="*/ 0 w 10515600"/>
              <a:gd name="connsiteY46" fmla="*/ 3276737 h 5416094"/>
              <a:gd name="connsiteX47" fmla="*/ 0 w 10515600"/>
              <a:gd name="connsiteY47" fmla="*/ 2599725 h 5416094"/>
              <a:gd name="connsiteX48" fmla="*/ 0 w 10515600"/>
              <a:gd name="connsiteY48" fmla="*/ 1922713 h 5416094"/>
              <a:gd name="connsiteX49" fmla="*/ 0 w 10515600"/>
              <a:gd name="connsiteY49" fmla="*/ 1299863 h 5416094"/>
              <a:gd name="connsiteX50" fmla="*/ 0 w 10515600"/>
              <a:gd name="connsiteY50" fmla="*/ 0 h 541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0515600" h="5416094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24919" y="196329"/>
                  <a:pt x="10549062" y="488432"/>
                  <a:pt x="10515600" y="785334"/>
                </a:cubicBezTo>
                <a:cubicBezTo>
                  <a:pt x="10482138" y="1082236"/>
                  <a:pt x="10536385" y="1323726"/>
                  <a:pt x="10515600" y="1516506"/>
                </a:cubicBezTo>
                <a:cubicBezTo>
                  <a:pt x="10494815" y="1709286"/>
                  <a:pt x="10546328" y="2097632"/>
                  <a:pt x="10515600" y="2247679"/>
                </a:cubicBezTo>
                <a:cubicBezTo>
                  <a:pt x="10484872" y="2397726"/>
                  <a:pt x="10491771" y="2577292"/>
                  <a:pt x="10515600" y="2762208"/>
                </a:cubicBezTo>
                <a:cubicBezTo>
                  <a:pt x="10539429" y="2947124"/>
                  <a:pt x="10511007" y="3105736"/>
                  <a:pt x="10515600" y="3330898"/>
                </a:cubicBezTo>
                <a:cubicBezTo>
                  <a:pt x="10520194" y="3556060"/>
                  <a:pt x="10497393" y="3882611"/>
                  <a:pt x="10515600" y="4062071"/>
                </a:cubicBezTo>
                <a:cubicBezTo>
                  <a:pt x="10533807" y="4241531"/>
                  <a:pt x="10544791" y="4505155"/>
                  <a:pt x="10515600" y="4684921"/>
                </a:cubicBezTo>
                <a:cubicBezTo>
                  <a:pt x="10486410" y="4864687"/>
                  <a:pt x="10497356" y="5246484"/>
                  <a:pt x="10515600" y="5416094"/>
                </a:cubicBezTo>
                <a:cubicBezTo>
                  <a:pt x="10245623" y="5445692"/>
                  <a:pt x="10029676" y="5415505"/>
                  <a:pt x="9753219" y="5416094"/>
                </a:cubicBezTo>
                <a:cubicBezTo>
                  <a:pt x="9476762" y="5416683"/>
                  <a:pt x="9553148" y="5422760"/>
                  <a:pt x="9411462" y="5416094"/>
                </a:cubicBezTo>
                <a:cubicBezTo>
                  <a:pt x="9269776" y="5409428"/>
                  <a:pt x="8927709" y="5385012"/>
                  <a:pt x="8754237" y="5416094"/>
                </a:cubicBezTo>
                <a:cubicBezTo>
                  <a:pt x="8580766" y="5447176"/>
                  <a:pt x="8413264" y="5410024"/>
                  <a:pt x="8307324" y="5416094"/>
                </a:cubicBezTo>
                <a:cubicBezTo>
                  <a:pt x="8201384" y="5422164"/>
                  <a:pt x="7912690" y="5421686"/>
                  <a:pt x="7544943" y="5416094"/>
                </a:cubicBezTo>
                <a:cubicBezTo>
                  <a:pt x="7177196" y="5410502"/>
                  <a:pt x="7304235" y="5418502"/>
                  <a:pt x="7098030" y="5416094"/>
                </a:cubicBezTo>
                <a:cubicBezTo>
                  <a:pt x="6891825" y="5413686"/>
                  <a:pt x="6541479" y="5434609"/>
                  <a:pt x="6335649" y="5416094"/>
                </a:cubicBezTo>
                <a:cubicBezTo>
                  <a:pt x="6129819" y="5397579"/>
                  <a:pt x="6106541" y="5402791"/>
                  <a:pt x="5993892" y="5416094"/>
                </a:cubicBezTo>
                <a:cubicBezTo>
                  <a:pt x="5881243" y="5429397"/>
                  <a:pt x="5545248" y="5437743"/>
                  <a:pt x="5231511" y="5416094"/>
                </a:cubicBezTo>
                <a:cubicBezTo>
                  <a:pt x="4917774" y="5394445"/>
                  <a:pt x="4963237" y="5426599"/>
                  <a:pt x="4784598" y="5416094"/>
                </a:cubicBezTo>
                <a:cubicBezTo>
                  <a:pt x="4605959" y="5405589"/>
                  <a:pt x="4605904" y="5406658"/>
                  <a:pt x="4442841" y="5416094"/>
                </a:cubicBezTo>
                <a:cubicBezTo>
                  <a:pt x="4279778" y="5425530"/>
                  <a:pt x="4177180" y="5426138"/>
                  <a:pt x="3995928" y="5416094"/>
                </a:cubicBezTo>
                <a:cubicBezTo>
                  <a:pt x="3814676" y="5406050"/>
                  <a:pt x="3516440" y="5429234"/>
                  <a:pt x="3233547" y="5416094"/>
                </a:cubicBezTo>
                <a:cubicBezTo>
                  <a:pt x="2950654" y="5402954"/>
                  <a:pt x="2884354" y="5436103"/>
                  <a:pt x="2786634" y="5416094"/>
                </a:cubicBezTo>
                <a:cubicBezTo>
                  <a:pt x="2688914" y="5396085"/>
                  <a:pt x="2522958" y="5423232"/>
                  <a:pt x="2444877" y="5416094"/>
                </a:cubicBezTo>
                <a:cubicBezTo>
                  <a:pt x="2366796" y="5408956"/>
                  <a:pt x="2104768" y="5395479"/>
                  <a:pt x="1997964" y="5416094"/>
                </a:cubicBezTo>
                <a:cubicBezTo>
                  <a:pt x="1891160" y="5436709"/>
                  <a:pt x="1573016" y="5412376"/>
                  <a:pt x="1445895" y="5416094"/>
                </a:cubicBezTo>
                <a:cubicBezTo>
                  <a:pt x="1318774" y="5419812"/>
                  <a:pt x="986443" y="5400529"/>
                  <a:pt x="788670" y="5416094"/>
                </a:cubicBezTo>
                <a:cubicBezTo>
                  <a:pt x="590897" y="5431659"/>
                  <a:pt x="363709" y="5381266"/>
                  <a:pt x="0" y="5416094"/>
                </a:cubicBezTo>
                <a:cubicBezTo>
                  <a:pt x="-22973" y="5218643"/>
                  <a:pt x="-26699" y="5010779"/>
                  <a:pt x="0" y="4630760"/>
                </a:cubicBezTo>
                <a:cubicBezTo>
                  <a:pt x="26699" y="4250741"/>
                  <a:pt x="-15389" y="4196664"/>
                  <a:pt x="0" y="3953749"/>
                </a:cubicBezTo>
                <a:cubicBezTo>
                  <a:pt x="15389" y="3710834"/>
                  <a:pt x="468" y="3611311"/>
                  <a:pt x="0" y="3276737"/>
                </a:cubicBezTo>
                <a:cubicBezTo>
                  <a:pt x="-468" y="2942163"/>
                  <a:pt x="15360" y="2781998"/>
                  <a:pt x="0" y="2599725"/>
                </a:cubicBezTo>
                <a:cubicBezTo>
                  <a:pt x="-15360" y="2417452"/>
                  <a:pt x="14816" y="2100232"/>
                  <a:pt x="0" y="1922713"/>
                </a:cubicBezTo>
                <a:cubicBezTo>
                  <a:pt x="-14816" y="1745194"/>
                  <a:pt x="-24648" y="1604167"/>
                  <a:pt x="0" y="1299863"/>
                </a:cubicBezTo>
                <a:cubicBezTo>
                  <a:pt x="24648" y="995559"/>
                  <a:pt x="2182" y="279525"/>
                  <a:pt x="0" y="0"/>
                </a:cubicBezTo>
                <a:close/>
              </a:path>
            </a:pathLst>
          </a:custGeom>
          <a:noFill/>
          <a:ln w="47625" cap="rnd">
            <a:solidFill>
              <a:schemeClr val="bg1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sketchy line">
            <a:extLst>
              <a:ext uri="{FF2B5EF4-FFF2-40B4-BE49-F238E27FC236}">
                <a16:creationId xmlns:a16="http://schemas.microsoft.com/office/drawing/2014/main" id="{4E87FCFB-2CCE-460D-B3DD-557C8BD1B9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419423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563791 w 4243589"/>
              <a:gd name="connsiteY1" fmla="*/ 0 h 18288"/>
              <a:gd name="connsiteX2" fmla="*/ 1042710 w 4243589"/>
              <a:gd name="connsiteY2" fmla="*/ 0 h 18288"/>
              <a:gd name="connsiteX3" fmla="*/ 1564066 w 4243589"/>
              <a:gd name="connsiteY3" fmla="*/ 0 h 18288"/>
              <a:gd name="connsiteX4" fmla="*/ 2212729 w 4243589"/>
              <a:gd name="connsiteY4" fmla="*/ 0 h 18288"/>
              <a:gd name="connsiteX5" fmla="*/ 2776520 w 4243589"/>
              <a:gd name="connsiteY5" fmla="*/ 0 h 18288"/>
              <a:gd name="connsiteX6" fmla="*/ 3297875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637362 w 4243589"/>
              <a:gd name="connsiteY9" fmla="*/ 18288 h 18288"/>
              <a:gd name="connsiteX10" fmla="*/ 3116007 w 4243589"/>
              <a:gd name="connsiteY10" fmla="*/ 18288 h 18288"/>
              <a:gd name="connsiteX11" fmla="*/ 2424908 w 4243589"/>
              <a:gd name="connsiteY11" fmla="*/ 18288 h 18288"/>
              <a:gd name="connsiteX12" fmla="*/ 1861117 w 4243589"/>
              <a:gd name="connsiteY12" fmla="*/ 18288 h 18288"/>
              <a:gd name="connsiteX13" fmla="*/ 1382198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1275" cap="rnd">
            <a:solidFill>
              <a:schemeClr val="bg1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869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848</Words>
  <Application>Microsoft Office PowerPoint</Application>
  <PresentationFormat>Bredbild</PresentationFormat>
  <Paragraphs>114</Paragraphs>
  <Slides>10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6" baseType="lpstr">
      <vt:lpstr>Arial</vt:lpstr>
      <vt:lpstr>Arial Narrow</vt:lpstr>
      <vt:lpstr>Calibri</vt:lpstr>
      <vt:lpstr>Calibri Light</vt:lpstr>
      <vt:lpstr>Helvetica Neue Medium</vt:lpstr>
      <vt:lpstr>Office-tema</vt:lpstr>
      <vt:lpstr>Glappet mellan teori och praktik i utvärdering – ett inspel</vt:lpstr>
      <vt:lpstr>Uppläggning</vt:lpstr>
      <vt:lpstr>Vad är problemet?</vt:lpstr>
      <vt:lpstr>2003 – 2005 Studie av utvärderingar inom storstadssatsningen</vt:lpstr>
      <vt:lpstr>PowerPoint-presentation</vt:lpstr>
      <vt:lpstr>PowerPoint-presentation</vt:lpstr>
      <vt:lpstr>Bridge over troubled water</vt:lpstr>
      <vt:lpstr>Tre världar styr glappet</vt:lpstr>
      <vt:lpstr>Hur kan vi då förstå glappet?</vt:lpstr>
      <vt:lpstr>Källor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Glappet mellan teori och praktik i utvärdering</dc:title>
  <dc:creator>Verner Denvall</dc:creator>
  <cp:lastModifiedBy>Susanna Hammarberg</cp:lastModifiedBy>
  <cp:revision>8</cp:revision>
  <dcterms:created xsi:type="dcterms:W3CDTF">2023-11-28T14:36:26Z</dcterms:created>
  <dcterms:modified xsi:type="dcterms:W3CDTF">2023-12-07T08:56:10Z</dcterms:modified>
</cp:coreProperties>
</file>