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14" r:id="rId2"/>
    <p:sldId id="1099" r:id="rId3"/>
    <p:sldId id="1100" r:id="rId4"/>
    <p:sldId id="266" r:id="rId5"/>
    <p:sldId id="270" r:id="rId6"/>
    <p:sldId id="275" r:id="rId7"/>
    <p:sldId id="1096" r:id="rId8"/>
  </p:sldIdLst>
  <p:sldSz cx="9144000" cy="6858000" type="screen4x3"/>
  <p:notesSz cx="9928225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3" autoAdjust="0"/>
    <p:restoredTop sz="93653" autoAdjust="0"/>
  </p:normalViewPr>
  <p:slideViewPr>
    <p:cSldViewPr>
      <p:cViewPr varScale="1">
        <p:scale>
          <a:sx n="103" d="100"/>
          <a:sy n="103" d="100"/>
        </p:scale>
        <p:origin x="13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-1848" y="586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/>
          <a:lstStyle>
            <a:lvl1pPr algn="r">
              <a:defRPr sz="1300"/>
            </a:lvl1pPr>
          </a:lstStyle>
          <a:p>
            <a:fld id="{3F8C1647-6A2E-4D18-94CA-7DC798211A08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4" y="6456611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5623698" y="6456611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 anchor="b"/>
          <a:lstStyle>
            <a:lvl1pPr algn="r">
              <a:defRPr sz="1300"/>
            </a:lvl1pPr>
          </a:lstStyle>
          <a:p>
            <a:fld id="{B4AB403C-5F42-42A0-BEAE-102647CBA6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638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/>
          <a:lstStyle>
            <a:lvl1pPr algn="r">
              <a:defRPr sz="1300"/>
            </a:lvl1pPr>
          </a:lstStyle>
          <a:p>
            <a:fld id="{BFAB2B6D-570F-4F81-B084-32BFBEC88CB9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3" tIns="47402" rIns="94803" bIns="47402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2824" y="3228898"/>
            <a:ext cx="7942580" cy="3058953"/>
          </a:xfrm>
          <a:prstGeom prst="rect">
            <a:avLst/>
          </a:prstGeom>
        </p:spPr>
        <p:txBody>
          <a:bodyPr vert="horz" lIns="94803" tIns="47402" rIns="94803" bIns="47402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4" y="6456611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3698" y="6456611"/>
            <a:ext cx="4302232" cy="339884"/>
          </a:xfrm>
          <a:prstGeom prst="rect">
            <a:avLst/>
          </a:prstGeom>
        </p:spPr>
        <p:txBody>
          <a:bodyPr vert="horz" lIns="94803" tIns="47402" rIns="94803" bIns="47402" rtlCol="0" anchor="b"/>
          <a:lstStyle>
            <a:lvl1pPr algn="r">
              <a:defRPr sz="1300"/>
            </a:lvl1pPr>
          </a:lstStyle>
          <a:p>
            <a:fld id="{C2F7A36B-F686-4919-A14F-4C96395070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9397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Ingen </a:t>
            </a:r>
            <a:r>
              <a:rPr lang="sv-SE" b="1" dirty="0"/>
              <a:t>akademisk</a:t>
            </a:r>
            <a:r>
              <a:rPr lang="sv-SE" dirty="0"/>
              <a:t> disciplin</a:t>
            </a:r>
          </a:p>
          <a:p>
            <a:r>
              <a:rPr lang="sv-SE" dirty="0"/>
              <a:t>Kurser i många akademiska ämnen, discipliner</a:t>
            </a:r>
          </a:p>
          <a:p>
            <a:r>
              <a:rPr lang="sv-SE" dirty="0"/>
              <a:t>Disciplin ändå säger Michael </a:t>
            </a:r>
            <a:r>
              <a:rPr lang="sv-SE" dirty="0" err="1"/>
              <a:t>Scriven</a:t>
            </a:r>
            <a:endParaRPr lang="sv-SE" dirty="0"/>
          </a:p>
          <a:p>
            <a:endParaRPr lang="sv-SE" dirty="0"/>
          </a:p>
          <a:p>
            <a:r>
              <a:rPr lang="sv-SE" dirty="0"/>
              <a:t> Vetenskap: Beskriva, Förklara, Värdera, Konstruera lösningar</a:t>
            </a:r>
          </a:p>
          <a:p>
            <a:endParaRPr lang="sv-SE" dirty="0"/>
          </a:p>
          <a:p>
            <a:r>
              <a:rPr lang="sv-SE" dirty="0"/>
              <a:t>Har att göra med Modernitet: 1) Vetenskap  2) Folket, demos, demokrati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7A36B-F686-4919-A14F-4C96395070A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263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735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181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04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197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980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431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1440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962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2344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7142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358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01B0C-46F8-46D7-892A-183B0FEBB8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215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p.uu.se/web/ibf" TargetMode="External"/><Relationship Id="rId2" Type="http://schemas.openxmlformats.org/officeDocument/2006/relationships/hyperlink" Target="mailto:evert.vedung@ibf.uu.s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217024" cy="1008112"/>
          </a:xfrm>
        </p:spPr>
        <p:txBody>
          <a:bodyPr>
            <a:noAutofit/>
          </a:bodyPr>
          <a:lstStyle/>
          <a:p>
            <a:r>
              <a:rPr lang="sv-SE" sz="4000" b="1" dirty="0"/>
              <a:t>Berättelser (narrativ) och utvärdering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sz="3900" b="1" dirty="0"/>
              <a:t>Evert </a:t>
            </a:r>
            <a:r>
              <a:rPr lang="sv-SE" sz="3900" b="1" dirty="0" err="1"/>
              <a:t>Vedung</a:t>
            </a:r>
            <a:endParaRPr lang="sv-SE" sz="3900" b="1" dirty="0"/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r>
              <a:rPr lang="sv-SE" sz="2100" b="1" dirty="0" err="1"/>
              <a:t>Prof</a:t>
            </a:r>
            <a:r>
              <a:rPr lang="sv-SE" sz="2100" b="1" dirty="0"/>
              <a:t>  emeritus  i  statsvetenskap  </a:t>
            </a:r>
            <a:r>
              <a:rPr lang="sv-SE" sz="2100" b="1" dirty="0" err="1"/>
              <a:t>ssk</a:t>
            </a:r>
            <a:r>
              <a:rPr lang="sv-SE" sz="2100" b="1" dirty="0"/>
              <a:t>  bostadspolitik</a:t>
            </a:r>
          </a:p>
          <a:p>
            <a:pPr marL="0" indent="0">
              <a:buNone/>
            </a:pPr>
            <a:r>
              <a:rPr lang="sv-SE" sz="2100" b="1" dirty="0"/>
              <a:t>Uppsala  universitet, </a:t>
            </a:r>
            <a:r>
              <a:rPr lang="sv-SE" sz="2100" b="1" dirty="0" err="1"/>
              <a:t>Inst</a:t>
            </a:r>
            <a:r>
              <a:rPr lang="sv-SE" sz="2100" b="1" dirty="0"/>
              <a:t> f bostads- och urbanforskning </a:t>
            </a:r>
          </a:p>
          <a:p>
            <a:pPr marL="0" indent="0">
              <a:buNone/>
            </a:pPr>
            <a:r>
              <a:rPr lang="sv-SE" sz="2100" b="1" dirty="0"/>
              <a:t>samt Statsvetenskapliga institutionen </a:t>
            </a:r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r>
              <a:rPr lang="sv-SE" sz="3300" b="1" dirty="0"/>
              <a:t>Svenska utvärderingsföreningen – SVUF</a:t>
            </a:r>
          </a:p>
          <a:p>
            <a:pPr marL="0" indent="0">
              <a:buNone/>
            </a:pPr>
            <a:r>
              <a:rPr lang="sv-SE" sz="3300" b="1" dirty="0"/>
              <a:t>20-årsjubileum 2023</a:t>
            </a:r>
          </a:p>
          <a:p>
            <a:pPr marL="0" indent="0">
              <a:buNone/>
            </a:pPr>
            <a:r>
              <a:rPr lang="sv-SE" sz="3300" b="1" dirty="0"/>
              <a:t>Session arrangerad av </a:t>
            </a:r>
            <a:r>
              <a:rPr lang="sv-SE" sz="3300" b="1" dirty="0" err="1"/>
              <a:t>Sanja</a:t>
            </a:r>
            <a:r>
              <a:rPr lang="sv-SE" sz="3300" b="1" dirty="0"/>
              <a:t> </a:t>
            </a:r>
            <a:r>
              <a:rPr lang="sv-SE" sz="3300" b="1" dirty="0" err="1"/>
              <a:t>Magdalenic</a:t>
            </a:r>
            <a:r>
              <a:rPr lang="sv-SE" sz="3300" b="1" dirty="0"/>
              <a:t> och Susanna Hammarberg</a:t>
            </a:r>
          </a:p>
          <a:p>
            <a:pPr marL="0" indent="0">
              <a:buNone/>
            </a:pPr>
            <a:r>
              <a:rPr lang="sv-SE" sz="3300" b="1" dirty="0"/>
              <a:t>Talare: Evert Vedung, Mats Fred </a:t>
            </a:r>
          </a:p>
          <a:p>
            <a:pPr marL="0" indent="0">
              <a:buNone/>
            </a:pPr>
            <a:r>
              <a:rPr lang="sv-SE" sz="3300" b="1" dirty="0"/>
              <a:t>Stockholm, Clarion </a:t>
            </a:r>
            <a:r>
              <a:rPr lang="sv-SE" sz="3300" b="1" dirty="0" err="1"/>
              <a:t>Hotel</a:t>
            </a:r>
            <a:r>
              <a:rPr lang="sv-SE" sz="3300" b="1" dirty="0"/>
              <a:t> Sign, 7 dec 2023</a:t>
            </a:r>
          </a:p>
          <a:p>
            <a:pPr marL="0" indent="0">
              <a:buNone/>
            </a:pPr>
            <a:endParaRPr lang="sv-SE" sz="17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v-SE" sz="17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v-SE" sz="2200" b="1" dirty="0">
                <a:solidFill>
                  <a:srgbClr val="C00000"/>
                </a:solidFill>
              </a:rPr>
              <a:t>Ni får gärna använda dessa </a:t>
            </a:r>
            <a:r>
              <a:rPr lang="sv-SE" sz="2200" b="1" dirty="0" err="1">
                <a:solidFill>
                  <a:srgbClr val="C00000"/>
                </a:solidFill>
              </a:rPr>
              <a:t>ppt</a:t>
            </a:r>
            <a:r>
              <a:rPr lang="sv-SE" sz="2200" b="1" dirty="0">
                <a:solidFill>
                  <a:srgbClr val="C00000"/>
                </a:solidFill>
              </a:rPr>
              <a:t>-er. Men var noga med att ge referens. Så här:</a:t>
            </a:r>
          </a:p>
          <a:p>
            <a:pPr marL="0" indent="0">
              <a:buNone/>
            </a:pPr>
            <a:r>
              <a:rPr lang="sv-SE" sz="2200" b="1" i="1" dirty="0">
                <a:solidFill>
                  <a:srgbClr val="C00000"/>
                </a:solidFill>
              </a:rPr>
              <a:t>I texten: </a:t>
            </a:r>
            <a:r>
              <a:rPr lang="sv-SE" sz="2200" b="1" dirty="0">
                <a:solidFill>
                  <a:srgbClr val="C00000"/>
                </a:solidFill>
              </a:rPr>
              <a:t>Vedung 20231207</a:t>
            </a:r>
          </a:p>
          <a:p>
            <a:pPr marL="0" indent="0">
              <a:buNone/>
            </a:pPr>
            <a:r>
              <a:rPr lang="sv-SE" sz="2200" b="1" i="1" dirty="0">
                <a:solidFill>
                  <a:srgbClr val="C00000"/>
                </a:solidFill>
              </a:rPr>
              <a:t>I referenslistan: </a:t>
            </a:r>
            <a:r>
              <a:rPr lang="sv-SE" sz="2200" b="1" dirty="0">
                <a:solidFill>
                  <a:srgbClr val="C00000"/>
                </a:solidFill>
              </a:rPr>
              <a:t>Vedung, Evert, 20231207, </a:t>
            </a:r>
            <a:r>
              <a:rPr lang="sv-SE" sz="2200" b="1" i="1" dirty="0">
                <a:solidFill>
                  <a:srgbClr val="C00000"/>
                </a:solidFill>
              </a:rPr>
              <a:t>Utvärderingens elementa</a:t>
            </a:r>
            <a:r>
              <a:rPr lang="sv-SE" sz="2200" b="1" dirty="0">
                <a:solidFill>
                  <a:srgbClr val="C00000"/>
                </a:solidFill>
              </a:rPr>
              <a:t>, Uppsala: Evert </a:t>
            </a:r>
            <a:r>
              <a:rPr lang="sv-SE" sz="2200" b="1" dirty="0" err="1">
                <a:solidFill>
                  <a:srgbClr val="C00000"/>
                </a:solidFill>
              </a:rPr>
              <a:t>Vedung’s</a:t>
            </a:r>
            <a:r>
              <a:rPr lang="sv-SE" sz="2200" b="1" dirty="0">
                <a:solidFill>
                  <a:srgbClr val="C00000"/>
                </a:solidFill>
              </a:rPr>
              <a:t> privata arkiv, </a:t>
            </a:r>
            <a:r>
              <a:rPr lang="sv-SE" sz="2200" b="1" dirty="0" err="1">
                <a:solidFill>
                  <a:srgbClr val="C00000"/>
                </a:solidFill>
              </a:rPr>
              <a:t>ppt</a:t>
            </a:r>
            <a:r>
              <a:rPr lang="sv-SE" sz="2200" b="1" dirty="0">
                <a:solidFill>
                  <a:srgbClr val="C00000"/>
                </a:solidFill>
              </a:rPr>
              <a:t>-er.</a:t>
            </a:r>
          </a:p>
          <a:p>
            <a:pPr marL="0" indent="0">
              <a:buNone/>
            </a:pPr>
            <a:endParaRPr lang="sv-SE" sz="1600" b="1" dirty="0"/>
          </a:p>
          <a:p>
            <a:pPr marL="0" indent="0">
              <a:buNone/>
            </a:pPr>
            <a:r>
              <a:rPr lang="sv-SE" sz="2200" b="1" dirty="0"/>
              <a:t>D:/aEVLektionerTalAllaSvenskaEngelska/14_2023/09_SvufJubileumBerättelserNarrativ/02BerättelserNarrativSvuf20231208_v03Bilder</a:t>
            </a:r>
          </a:p>
          <a:p>
            <a:pPr marL="0" indent="0">
              <a:buNone/>
            </a:pPr>
            <a:endParaRPr lang="sv-SE" sz="3000" b="1" dirty="0"/>
          </a:p>
          <a:p>
            <a:endParaRPr lang="sv-SE" sz="3000" dirty="0"/>
          </a:p>
        </p:txBody>
      </p:sp>
    </p:spTree>
    <p:extLst>
      <p:ext uri="{BB962C8B-B14F-4D97-AF65-F5344CB8AC3E}">
        <p14:creationId xmlns:p14="http://schemas.microsoft.com/office/powerpoint/2010/main" val="3719423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CFCB7F-82F7-87FF-69CF-94363ECFF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6525"/>
            <a:ext cx="8964488" cy="1204243"/>
          </a:xfrm>
        </p:spPr>
        <p:txBody>
          <a:bodyPr/>
          <a:lstStyle/>
          <a:p>
            <a:r>
              <a:rPr lang="sv-SE" sz="3600" b="1" dirty="0"/>
              <a:t>Oljekrisen 1973 - 74</a:t>
            </a:r>
            <a:br>
              <a:rPr lang="sv-SE" dirty="0"/>
            </a:br>
            <a:r>
              <a:rPr lang="sv-SE" sz="3600" b="1" dirty="0"/>
              <a:t>Regeringen Palmes två krisnarrativ</a:t>
            </a:r>
            <a:endParaRPr lang="sv-SE" sz="36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0BC8ED9-9FCC-A22B-AB0C-548ADD8E7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628799"/>
            <a:ext cx="8964488" cy="5092675"/>
          </a:xfrm>
        </p:spPr>
        <p:txBody>
          <a:bodyPr>
            <a:normAutofit/>
          </a:bodyPr>
          <a:lstStyle/>
          <a:p>
            <a:pPr algn="l" fontAlgn="base">
              <a:tabLst>
                <a:tab pos="198120" algn="l"/>
              </a:tabLst>
            </a:pPr>
            <a:r>
              <a:rPr lang="sv-SE" sz="3600" b="1" dirty="0">
                <a:solidFill>
                  <a:schemeClr val="tx1"/>
                </a:solidFill>
              </a:rPr>
              <a:t>1 </a:t>
            </a:r>
            <a:r>
              <a:rPr lang="sv-SE" sz="3600" b="1" dirty="0" err="1">
                <a:solidFill>
                  <a:schemeClr val="tx1"/>
                </a:solidFill>
              </a:rPr>
              <a:t>Sakinriktat</a:t>
            </a:r>
            <a:r>
              <a:rPr lang="sv-SE" sz="3600" b="1" dirty="0">
                <a:solidFill>
                  <a:schemeClr val="tx1"/>
                </a:solidFill>
              </a:rPr>
              <a:t> krisnarrativ </a:t>
            </a:r>
          </a:p>
          <a:p>
            <a:pPr algn="l" fontAlgn="base">
              <a:tabLst>
                <a:tab pos="198120" algn="l"/>
              </a:tabLst>
            </a:pPr>
            <a:r>
              <a:rPr lang="sv-SE" b="1" dirty="0">
                <a:solidFill>
                  <a:schemeClr val="tx1"/>
                </a:solidFill>
                <a:effectLst/>
                <a:latin typeface="Abadi" panose="020B0604020104020204" pitchFamily="34" charset="0"/>
                <a:ea typeface="PMingLiU" panose="02020500000000000000" pitchFamily="18" charset="-120"/>
              </a:rPr>
              <a:t>Spara i hem, skolor, kontor, handel för att stora </a:t>
            </a:r>
            <a:r>
              <a:rPr lang="sv-SE" b="1" dirty="0">
                <a:solidFill>
                  <a:srgbClr val="002060"/>
                </a:solidFill>
                <a:effectLst/>
                <a:latin typeface="Abadi" panose="020B0604020104020204" pitchFamily="34" charset="0"/>
                <a:ea typeface="PMingLiU" panose="02020500000000000000" pitchFamily="18" charset="-120"/>
              </a:rPr>
              <a:t>exportindustrin</a:t>
            </a:r>
            <a:r>
              <a:rPr lang="sv-SE" b="1" dirty="0">
                <a:solidFill>
                  <a:schemeClr val="tx1"/>
                </a:solidFill>
                <a:effectLst/>
                <a:latin typeface="Abadi" panose="020B0604020104020204" pitchFamily="34" charset="0"/>
                <a:ea typeface="PMingLiU" panose="02020500000000000000" pitchFamily="18" charset="-120"/>
              </a:rPr>
              <a:t> ska få den olja den behöver</a:t>
            </a:r>
            <a:endParaRPr lang="sv-SE" sz="2400" b="1" dirty="0">
              <a:solidFill>
                <a:schemeClr val="tx1"/>
              </a:solidFill>
              <a:effectLst/>
              <a:latin typeface="Abadi" panose="020B0604020104020204" pitchFamily="34" charset="0"/>
              <a:ea typeface="PMingLiU" panose="02020500000000000000" pitchFamily="18" charset="-120"/>
            </a:endParaRPr>
          </a:p>
          <a:p>
            <a:pPr algn="l" fontAlgn="base">
              <a:tabLst>
                <a:tab pos="198120" algn="l"/>
              </a:tabLst>
            </a:pPr>
            <a:endParaRPr lang="sv-SE" sz="2400" b="1" dirty="0">
              <a:solidFill>
                <a:srgbClr val="000000"/>
              </a:solidFill>
              <a:effectLst/>
              <a:latin typeface="Courier New" panose="02070309020205020404" pitchFamily="49" charset="0"/>
              <a:ea typeface="PMingLiU" panose="02020500000000000000" pitchFamily="18" charset="-120"/>
              <a:cs typeface="Courier New" panose="02070309020205020404" pitchFamily="49" charset="0"/>
            </a:endParaRPr>
          </a:p>
          <a:p>
            <a:pPr algn="l" fontAlgn="base">
              <a:tabLst>
                <a:tab pos="198120" algn="l"/>
              </a:tabLst>
            </a:pPr>
            <a:r>
              <a:rPr lang="sv-SE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2 Styrmedelsinriktat krisnarrativ</a:t>
            </a:r>
          </a:p>
          <a:p>
            <a:pPr algn="l" fontAlgn="base">
              <a:tabLst>
                <a:tab pos="198120" algn="l"/>
              </a:tabLst>
            </a:pPr>
            <a:r>
              <a:rPr lang="sv-SE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PMingLiU" panose="02020500000000000000" pitchFamily="18" charset="-120"/>
                <a:cs typeface="Courier New" panose="02070309020205020404" pitchFamily="49" charset="0"/>
              </a:rPr>
              <a:t>Spara el </a:t>
            </a:r>
            <a:r>
              <a:rPr lang="sv-SE" b="1" dirty="0">
                <a:solidFill>
                  <a:srgbClr val="C00000"/>
                </a:solidFill>
                <a:effectLst/>
                <a:latin typeface="Abadi" panose="020B0604020104020204" pitchFamily="34" charset="0"/>
                <a:ea typeface="PMingLiU" panose="02020500000000000000" pitchFamily="18" charset="-120"/>
                <a:cs typeface="Courier New" panose="02070309020205020404" pitchFamily="49" charset="0"/>
              </a:rPr>
              <a:t>frivilligt</a:t>
            </a:r>
            <a:r>
              <a:rPr lang="sv-SE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PMingLiU" panose="02020500000000000000" pitchFamily="18" charset="-120"/>
                <a:cs typeface="Courier New" panose="02070309020205020404" pitchFamily="49" charset="0"/>
              </a:rPr>
              <a:t> </a:t>
            </a:r>
            <a:r>
              <a:rPr lang="sv-SE" b="1" dirty="0">
                <a:solidFill>
                  <a:srgbClr val="000000"/>
                </a:solidFill>
                <a:latin typeface="Abadi" panose="020B0604020104020204" pitchFamily="34" charset="0"/>
                <a:ea typeface="PMingLiU" panose="02020500000000000000" pitchFamily="18" charset="-120"/>
                <a:cs typeface="Courier New" panose="02070309020205020404" pitchFamily="49" charset="0"/>
              </a:rPr>
              <a:t>annars måste </a:t>
            </a:r>
            <a:r>
              <a:rPr lang="sv-SE" b="1" dirty="0">
                <a:solidFill>
                  <a:srgbClr val="C00000"/>
                </a:solidFill>
                <a:latin typeface="Abadi" panose="020B0604020104020204" pitchFamily="34" charset="0"/>
                <a:ea typeface="PMingLiU" panose="02020500000000000000" pitchFamily="18" charset="-120"/>
                <a:cs typeface="Courier New" panose="02070309020205020404" pitchFamily="49" charset="0"/>
              </a:rPr>
              <a:t>tvingande</a:t>
            </a:r>
            <a:r>
              <a:rPr lang="sv-SE" b="1" dirty="0">
                <a:solidFill>
                  <a:srgbClr val="000000"/>
                </a:solidFill>
                <a:latin typeface="Abadi" panose="020B0604020104020204" pitchFamily="34" charset="0"/>
                <a:ea typeface="PMingLiU" panose="02020500000000000000" pitchFamily="18" charset="-120"/>
                <a:cs typeface="Courier New" panose="02070309020205020404" pitchFamily="49" charset="0"/>
              </a:rPr>
              <a:t> ransoneringar införas</a:t>
            </a:r>
            <a:r>
              <a:rPr lang="sv-SE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PMingLiU" panose="02020500000000000000" pitchFamily="18" charset="-120"/>
                <a:cs typeface="Courier New" panose="02070309020205020404" pitchFamily="49" charset="0"/>
              </a:rPr>
              <a:t> </a:t>
            </a:r>
            <a:endParaRPr lang="sv-SE" dirty="0">
              <a:effectLst/>
              <a:latin typeface="Abadi" panose="020B0604020104020204" pitchFamily="34" charset="0"/>
              <a:ea typeface="PMingLiU" panose="02020500000000000000" pitchFamily="18" charset="-120"/>
            </a:endParaRPr>
          </a:p>
          <a:p>
            <a:pPr algn="l">
              <a:tabLst>
                <a:tab pos="198120" algn="l"/>
              </a:tabLst>
            </a:pPr>
            <a:endParaRPr lang="sv-SE" sz="1400" b="1" dirty="0">
              <a:solidFill>
                <a:srgbClr val="000000"/>
              </a:solidFill>
              <a:latin typeface="Courier New" panose="02070309020205020404" pitchFamily="49" charset="0"/>
              <a:ea typeface="PMingLiU" panose="02020500000000000000" pitchFamily="18" charset="-120"/>
              <a:cs typeface="Courier New" panose="02070309020205020404" pitchFamily="49" charset="0"/>
            </a:endParaRPr>
          </a:p>
          <a:p>
            <a:pPr algn="l">
              <a:tabLst>
                <a:tab pos="198120" algn="l"/>
              </a:tabLst>
            </a:pPr>
            <a:r>
              <a:rPr lang="sv-SE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Referens. Vedung, Evert &amp; Hansén, Dan, 2019, ”</a:t>
            </a:r>
            <a:r>
              <a:rPr lang="sv-SE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Oljechockerna 1973 och Sveriges tvehövdade krispolitik”, </a:t>
            </a:r>
            <a:r>
              <a:rPr lang="sv-SE" sz="2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Statsvetenskaplig Tidskrift</a:t>
            </a:r>
            <a:r>
              <a:rPr lang="sv-SE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121 (4), 647-680. </a:t>
            </a:r>
            <a:endParaRPr lang="sv-SE" sz="2000" b="1" dirty="0">
              <a:effectLst/>
              <a:latin typeface="Calibri" panose="020F0502020204030204" pitchFamily="34" charset="0"/>
              <a:ea typeface="PMingLiU" panose="02020500000000000000" pitchFamily="18" charset="-120"/>
              <a:cs typeface="Calibri" panose="020F0502020204030204" pitchFamily="34" charset="0"/>
            </a:endParaRPr>
          </a:p>
          <a:p>
            <a:pPr algn="l" fontAlgn="base">
              <a:tabLst>
                <a:tab pos="198120" algn="l"/>
              </a:tabLst>
            </a:pPr>
            <a:endParaRPr lang="sv-SE" dirty="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algn="l" fontAlgn="base">
              <a:tabLst>
                <a:tab pos="198120" algn="l"/>
              </a:tabLst>
            </a:pPr>
            <a:endParaRPr lang="sv-SE" dirty="0">
              <a:effectLst/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algn="l"/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D691D27-9BAD-F383-9DF8-932F7D7B5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091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B31115-4D7A-CD46-696A-8AEC9A851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80727"/>
          </a:xfrm>
        </p:spPr>
        <p:txBody>
          <a:bodyPr/>
          <a:lstStyle/>
          <a:p>
            <a:r>
              <a:rPr lang="sv-SE" sz="3200" b="1" dirty="0"/>
              <a:t>Elsparandet - Oljekrisen 1973 – </a:t>
            </a:r>
            <a:br>
              <a:rPr lang="sv-SE" dirty="0"/>
            </a:br>
            <a:r>
              <a:rPr lang="sv-SE" sz="3200" b="1" dirty="0"/>
              <a:t>Faktiskt-kontrafaktiskt 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F2F0F8C-114C-6D71-D0A0-158D0CA07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3</a:t>
            </a:fld>
            <a:endParaRPr lang="sv-SE"/>
          </a:p>
        </p:txBody>
      </p:sp>
      <p:pic>
        <p:nvPicPr>
          <p:cNvPr id="2049" name="Bildobjekt 1">
            <a:extLst>
              <a:ext uri="{FF2B5EF4-FFF2-40B4-BE49-F238E27FC236}">
                <a16:creationId xmlns:a16="http://schemas.microsoft.com/office/drawing/2014/main" id="{EDCD9838-EBE4-6CE6-EE45-66773E229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5"/>
            <a:ext cx="8278688" cy="559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EC9FAD24-ED46-3E90-CCB2-71DE7EBAE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5892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656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4551B6-2847-372F-F93C-2FCBCD8C9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248" y="-98440"/>
            <a:ext cx="8883503" cy="1139101"/>
          </a:xfrm>
        </p:spPr>
        <p:txBody>
          <a:bodyPr>
            <a:normAutofit/>
          </a:bodyPr>
          <a:lstStyle/>
          <a:p>
            <a:pPr algn="ctr"/>
            <a:r>
              <a:rPr lang="sv-SE" sz="3200" b="1" dirty="0">
                <a:latin typeface="+mn-lt"/>
              </a:rPr>
              <a:t>Utvärderandets start i Sverige -- tre berättelser</a:t>
            </a:r>
            <a:br>
              <a:rPr lang="sv-SE" sz="3200" b="1" dirty="0">
                <a:latin typeface="+mn-lt"/>
              </a:rPr>
            </a:br>
            <a:r>
              <a:rPr lang="sv-SE" sz="3200" b="1" dirty="0">
                <a:latin typeface="+mn-lt"/>
              </a:rPr>
              <a:t>SVUF 2022, Evert V, Jan-Eric </a:t>
            </a:r>
            <a:r>
              <a:rPr lang="sv-SE" sz="3200" b="1" dirty="0" err="1">
                <a:latin typeface="+mn-lt"/>
              </a:rPr>
              <a:t>Furubo</a:t>
            </a:r>
            <a:endParaRPr lang="sv-SE" sz="3200" b="1" dirty="0">
              <a:latin typeface="+mn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F1478D-5F7A-2864-5DBD-7ABDB2923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9" y="1268760"/>
            <a:ext cx="9072231" cy="5472608"/>
          </a:xfrm>
        </p:spPr>
        <p:txBody>
          <a:bodyPr>
            <a:normAutofit fontScale="55000" lnSpcReduction="20000"/>
          </a:bodyPr>
          <a:lstStyle/>
          <a:p>
            <a:pPr marL="0" marR="59531" indent="0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None/>
              <a:tabLst>
                <a:tab pos="135255" algn="l"/>
              </a:tabLst>
            </a:pPr>
            <a:r>
              <a:rPr lang="sv-SE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Berättelse 1 </a:t>
            </a:r>
            <a: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Sverige importerade utvärdering från USA 1965-1967</a:t>
            </a:r>
            <a:r>
              <a:rPr lang="sv-S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Lyndon B Johnson 1964 The </a:t>
            </a:r>
            <a:r>
              <a:rPr lang="sv-SE" sz="29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Great</a:t>
            </a: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v-SE" sz="29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Society</a:t>
            </a: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v-SE" sz="29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War</a:t>
            </a: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on </a:t>
            </a:r>
            <a:r>
              <a:rPr lang="sv-SE" sz="29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Poverty</a:t>
            </a: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Alla interventioner utvärderas. Måluppfyllelsemodellen. Ordet </a:t>
            </a:r>
            <a:r>
              <a:rPr lang="sv-SE" sz="29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evaluation</a:t>
            </a: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användes. </a:t>
            </a: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Sverige – 1967 Programbudgetering, utredning, följa upp kostnader &amp; </a:t>
            </a:r>
            <a:r>
              <a:rPr lang="sv-SE" sz="29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sakresultat</a:t>
            </a: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SOU 1967:11.</a:t>
            </a: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None/>
              <a:tabLst>
                <a:tab pos="135255" algn="l"/>
              </a:tabLst>
            </a:pP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Sverige -- 1967 Riksräkenskapsverket, namnändring t Riksrevisionsverket, inrättas </a:t>
            </a:r>
            <a:r>
              <a:rPr lang="sv-SE" sz="29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avd</a:t>
            </a:r>
            <a:r>
              <a:rPr lang="sv-SE" sz="29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f förvaltningsrevision. Förv. revisionen sysslade med utvärdering utan att använda denna term.</a:t>
            </a: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None/>
              <a:tabLst>
                <a:tab pos="135255" algn="l"/>
              </a:tabLst>
            </a:pPr>
            <a:endParaRPr lang="sv-SE" sz="3075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spcAft>
                <a:spcPts val="450"/>
              </a:spcAft>
              <a:buNone/>
              <a:tabLst>
                <a:tab pos="135255" algn="l"/>
              </a:tabLst>
            </a:pPr>
            <a:r>
              <a:rPr lang="sv-SE" sz="3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Berättelse 2. </a:t>
            </a:r>
            <a:r>
              <a:rPr lang="sv-SE" sz="3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1950-talets början, dvs. drygt 10 år tidigare</a:t>
            </a:r>
            <a:r>
              <a:rPr lang="sv-SE" sz="3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Grundskolan infördes í en kommun, i grannkommunen fanns folkskola-realskola kvar. </a:t>
            </a: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Pedagoger utvärderade, första akademiska profession som utvärderade, bidrog också till utvärderandets metodlära. </a:t>
            </a: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endParaRPr lang="sv-SE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59531" indent="0">
              <a:lnSpc>
                <a:spcPct val="12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Ordet utvärdering användes inte. I </a:t>
            </a:r>
            <a:r>
              <a:rPr lang="sv-SE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sv-S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”studier”, ”utprovning” , ”praktisk prövning”, sällan ”evaluering” (Vedung 1998:42). Ordet ”utvärdering” kom in som nyord i svenska ordböcker c:a 1970 (Vedung 1998:270).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24597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4551B6-2847-372F-F93C-2FCBCD8C9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0"/>
            <a:ext cx="9036495" cy="1016743"/>
          </a:xfrm>
        </p:spPr>
        <p:txBody>
          <a:bodyPr>
            <a:noAutofit/>
          </a:bodyPr>
          <a:lstStyle/>
          <a:p>
            <a:pPr algn="ctr"/>
            <a:r>
              <a:rPr lang="sv-SE" sz="3200" b="1" dirty="0">
                <a:latin typeface="+mn-lt"/>
              </a:rPr>
              <a:t>Utvärderandets start i Sverige -- tre berättelser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F1478D-5F7A-2864-5DBD-7ABDB2923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335715"/>
            <a:ext cx="8947298" cy="4505543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v-SE" sz="31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Berättelse 3</a:t>
            </a:r>
            <a:r>
              <a:rPr lang="sv-SE" sz="3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Berättelse 1 &amp; 2 kan vara sanna. Men missar en punkt. Medvetenhet om grundläggande metodproblem i utvärdering fanns redan 1930-talet </a:t>
            </a:r>
          </a:p>
          <a:p>
            <a:pPr marL="0" marR="59531" indent="0">
              <a:spcBef>
                <a:spcPts val="0"/>
              </a:spcBef>
              <a:buNone/>
              <a:tabLst>
                <a:tab pos="135255" algn="l"/>
              </a:tabLst>
            </a:pPr>
            <a:endParaRPr lang="sv-SE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59531" indent="0"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SOU-rapport 1934 </a:t>
            </a:r>
            <a:r>
              <a:rPr lang="sv-SE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Gunnar Myrdal</a:t>
            </a:r>
            <a:r>
              <a:rPr lang="sv-S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professor, sedan nobelpristagare i ekonomi:</a:t>
            </a:r>
          </a:p>
          <a:p>
            <a:pPr marL="0" marR="59531" indent="0">
              <a:spcBef>
                <a:spcPts val="0"/>
              </a:spcBef>
              <a:buNone/>
              <a:tabLst>
                <a:tab pos="135255" algn="l"/>
              </a:tabLst>
            </a:pPr>
            <a:endParaRPr lang="sv-S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59531" indent="0">
              <a:lnSpc>
                <a:spcPct val="11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Två fall:</a:t>
            </a:r>
          </a:p>
          <a:p>
            <a:pPr marL="0" marR="59531" indent="0">
              <a:lnSpc>
                <a:spcPct val="11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Faktiska reglering, verkningarna av den</a:t>
            </a:r>
          </a:p>
          <a:p>
            <a:pPr marL="0" marR="59531" indent="0">
              <a:lnSpc>
                <a:spcPct val="11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Kontrollfall, verkningarna av den</a:t>
            </a:r>
          </a:p>
          <a:p>
            <a:pPr marL="0" marR="59531" indent="0">
              <a:lnSpc>
                <a:spcPct val="110000"/>
              </a:lnSpc>
              <a:spcBef>
                <a:spcPts val="0"/>
              </a:spcBef>
              <a:buNone/>
              <a:tabLst>
                <a:tab pos="135255" algn="l"/>
              </a:tabLst>
            </a:pPr>
            <a:endParaRPr lang="sv-SE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35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135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449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F786B8-ECDD-CD56-275A-057A2EA28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208332"/>
            <a:ext cx="9074888" cy="4441337"/>
          </a:xfrm>
        </p:spPr>
        <p:txBody>
          <a:bodyPr>
            <a:normAutofit/>
          </a:bodyPr>
          <a:lstStyle/>
          <a:p>
            <a:pPr marL="27146" marR="59531" indent="0">
              <a:lnSpc>
                <a:spcPct val="112000"/>
              </a:lnSpc>
              <a:spcAft>
                <a:spcPts val="19"/>
              </a:spcAft>
              <a:buNone/>
              <a:tabLst>
                <a:tab pos="135255" algn="l"/>
              </a:tabLst>
            </a:pPr>
            <a:r>
              <a:rPr lang="sv-SE" sz="27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Referens: </a:t>
            </a:r>
            <a:endParaRPr lang="sv-SE" sz="27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909" marR="59531" indent="0">
              <a:lnSpc>
                <a:spcPct val="90000"/>
              </a:lnSpc>
              <a:spcAft>
                <a:spcPts val="19"/>
              </a:spcAft>
              <a:buNone/>
              <a:tabLst>
                <a:tab pos="135255" algn="l"/>
              </a:tabLst>
            </a:pPr>
            <a:r>
              <a:rPr lang="sv-SE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Vedung, Evert; </a:t>
            </a:r>
            <a:r>
              <a:rPr lang="sv-SE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Furubo</a:t>
            </a:r>
            <a:r>
              <a:rPr lang="sv-SE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Jan-Eric &amp; Sandahl, Rolf, 2000, ”Utvärdering i det svenska politiska systemet [1950–2000] – Åtta iakttagelser”, </a:t>
            </a:r>
            <a:r>
              <a:rPr lang="sv-SE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Nordisk Administrativt </a:t>
            </a:r>
            <a:r>
              <a:rPr lang="sv-SE" sz="24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Tidsskrift</a:t>
            </a:r>
            <a:r>
              <a:rPr lang="sv-SE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81:2, 113–130. </a:t>
            </a:r>
          </a:p>
          <a:p>
            <a:pPr marL="31909" marR="59531" indent="0">
              <a:lnSpc>
                <a:spcPct val="90000"/>
              </a:lnSpc>
              <a:spcAft>
                <a:spcPts val="19"/>
              </a:spcAft>
              <a:buNone/>
              <a:tabLst>
                <a:tab pos="135255" algn="l"/>
              </a:tabLst>
            </a:pPr>
            <a:endParaRPr lang="sv-SE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909" marR="59531" indent="0">
              <a:lnSpc>
                <a:spcPct val="90000"/>
              </a:lnSpc>
              <a:spcAft>
                <a:spcPts val="19"/>
              </a:spcAft>
              <a:buNone/>
              <a:tabLst>
                <a:tab pos="135255" algn="l"/>
              </a:tabLst>
            </a:pPr>
            <a: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Finns på internet </a:t>
            </a:r>
          </a:p>
          <a:p>
            <a:pPr marL="31909" marR="59531" indent="0">
              <a:lnSpc>
                <a:spcPct val="90000"/>
              </a:lnSpc>
              <a:spcAft>
                <a:spcPts val="19"/>
              </a:spcAft>
              <a:buNone/>
              <a:tabLst>
                <a:tab pos="135255" algn="l"/>
              </a:tabLst>
            </a:pPr>
            <a:endParaRPr lang="sv-SE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909" marR="59531" indent="0">
              <a:lnSpc>
                <a:spcPct val="112000"/>
              </a:lnSpc>
              <a:spcAft>
                <a:spcPts val="19"/>
              </a:spcAft>
              <a:buNone/>
              <a:tabLst>
                <a:tab pos="135255" algn="l"/>
              </a:tabLst>
            </a:pPr>
            <a:r>
              <a:rPr lang="sv-SE" sz="1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Title</a:t>
            </a:r>
            <a:r>
              <a:rPr lang="sv-SE" sz="1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 English</a:t>
            </a:r>
            <a:r>
              <a:rPr lang="sv-S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sv-SE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Evaluation</a:t>
            </a:r>
            <a:r>
              <a:rPr lang="sv-S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 the Swedish </a:t>
            </a:r>
            <a:r>
              <a:rPr lang="sv-SE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political</a:t>
            </a:r>
            <a:r>
              <a:rPr lang="sv-S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system [1950–2000] – </a:t>
            </a:r>
            <a:r>
              <a:rPr lang="sv-SE" sz="1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Eight</a:t>
            </a:r>
            <a:r>
              <a:rPr lang="sv-SE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observations </a:t>
            </a:r>
          </a:p>
          <a:p>
            <a:pPr marL="0" indent="0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84671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Evert </a:t>
            </a:r>
            <a:r>
              <a:rPr lang="sv-SE" b="1" dirty="0" err="1"/>
              <a:t>Vedung</a:t>
            </a:r>
            <a:r>
              <a:rPr lang="sv-SE" b="1" dirty="0"/>
              <a:t>: kontaktuppgifter</a:t>
            </a:r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107504" y="980728"/>
            <a:ext cx="9036496" cy="568863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v-SE" b="1" dirty="0">
                <a:solidFill>
                  <a:srgbClr val="00B050"/>
                </a:solidFill>
              </a:rPr>
              <a:t>Adress hem: </a:t>
            </a:r>
          </a:p>
          <a:p>
            <a:pPr algn="l"/>
            <a:r>
              <a:rPr lang="sv-SE" b="1" dirty="0">
                <a:solidFill>
                  <a:schemeClr val="tx1"/>
                </a:solidFill>
              </a:rPr>
              <a:t>Ymergatan 14  </a:t>
            </a:r>
            <a:r>
              <a:rPr lang="sv-SE" b="1" dirty="0" err="1">
                <a:solidFill>
                  <a:schemeClr val="tx1"/>
                </a:solidFill>
              </a:rPr>
              <a:t>lgh</a:t>
            </a:r>
            <a:r>
              <a:rPr lang="sv-SE" b="1" dirty="0">
                <a:solidFill>
                  <a:schemeClr val="tx1"/>
                </a:solidFill>
              </a:rPr>
              <a:t> 1103, 753 25 Uppsala</a:t>
            </a:r>
          </a:p>
          <a:p>
            <a:pPr algn="l"/>
            <a:r>
              <a:rPr lang="sv-SE" b="1" dirty="0">
                <a:solidFill>
                  <a:schemeClr val="tx1"/>
                </a:solidFill>
              </a:rPr>
              <a:t>Mobiltelefon: 070 4401315</a:t>
            </a:r>
          </a:p>
          <a:p>
            <a:pPr algn="l"/>
            <a:r>
              <a:rPr lang="sv-SE" b="1" dirty="0">
                <a:solidFill>
                  <a:schemeClr val="tx1"/>
                </a:solidFill>
              </a:rPr>
              <a:t>Epost: </a:t>
            </a:r>
            <a:r>
              <a:rPr lang="sv-SE" b="1" dirty="0">
                <a:solidFill>
                  <a:schemeClr val="tx1"/>
                </a:solidFill>
                <a:hlinkClick r:id="rId2"/>
              </a:rPr>
              <a:t>evert.vedung@ibf.uu.se</a:t>
            </a:r>
            <a:endParaRPr lang="sv-SE" b="1" dirty="0">
              <a:solidFill>
                <a:schemeClr val="tx1"/>
              </a:solidFill>
            </a:endParaRPr>
          </a:p>
          <a:p>
            <a:pPr algn="l"/>
            <a:r>
              <a:rPr lang="sv-SE" b="1" dirty="0">
                <a:solidFill>
                  <a:schemeClr val="tx1"/>
                </a:solidFill>
              </a:rPr>
              <a:t>Internet:  </a:t>
            </a:r>
            <a:r>
              <a:rPr lang="sv-SE" b="1" dirty="0">
                <a:solidFill>
                  <a:schemeClr val="tx1"/>
                </a:solidFill>
                <a:hlinkClick r:id="rId3"/>
              </a:rPr>
              <a:t>https://mp.uu.se/web/ibf</a:t>
            </a:r>
            <a:endParaRPr lang="sv-SE" b="1" dirty="0">
              <a:solidFill>
                <a:schemeClr val="tx1"/>
              </a:solidFill>
            </a:endParaRPr>
          </a:p>
          <a:p>
            <a:pPr algn="l"/>
            <a:r>
              <a:rPr lang="sv-SE" b="1" dirty="0">
                <a:solidFill>
                  <a:schemeClr val="tx1"/>
                </a:solidFill>
              </a:rPr>
              <a:t>Google </a:t>
            </a:r>
            <a:r>
              <a:rPr lang="sv-SE" b="1" dirty="0" err="1">
                <a:solidFill>
                  <a:schemeClr val="tx1"/>
                </a:solidFill>
              </a:rPr>
              <a:t>Scholar</a:t>
            </a:r>
            <a:r>
              <a:rPr lang="sv-SE" b="1" dirty="0">
                <a:solidFill>
                  <a:schemeClr val="tx1"/>
                </a:solidFill>
              </a:rPr>
              <a:t>:_ googla på Evert Vedung</a:t>
            </a:r>
          </a:p>
          <a:p>
            <a:pPr algn="l"/>
            <a:endParaRPr lang="sv-SE" b="1" dirty="0">
              <a:solidFill>
                <a:srgbClr val="0070C0"/>
              </a:solidFill>
            </a:endParaRPr>
          </a:p>
          <a:p>
            <a:pPr algn="l"/>
            <a:r>
              <a:rPr lang="sv-SE" b="1" dirty="0">
                <a:solidFill>
                  <a:srgbClr val="0070C0"/>
                </a:solidFill>
              </a:rPr>
              <a:t>Adress f d jobb (endast post): </a:t>
            </a:r>
          </a:p>
          <a:p>
            <a:pPr algn="l"/>
            <a:r>
              <a:rPr lang="sv-SE" sz="2800" b="1" dirty="0">
                <a:solidFill>
                  <a:schemeClr val="tx1"/>
                </a:solidFill>
              </a:rPr>
              <a:t>Uppsala universitet, </a:t>
            </a:r>
            <a:r>
              <a:rPr lang="sv-SE" sz="2800" b="1" dirty="0" err="1">
                <a:solidFill>
                  <a:schemeClr val="tx1"/>
                </a:solidFill>
              </a:rPr>
              <a:t>Inst</a:t>
            </a:r>
            <a:r>
              <a:rPr lang="sv-SE" sz="2800" b="1" dirty="0">
                <a:solidFill>
                  <a:schemeClr val="tx1"/>
                </a:solidFill>
              </a:rPr>
              <a:t> f bostads- o urbanforskning (IBF)</a:t>
            </a:r>
          </a:p>
          <a:p>
            <a:pPr algn="l"/>
            <a:r>
              <a:rPr lang="sv-SE" sz="2800" b="1" dirty="0">
                <a:solidFill>
                  <a:schemeClr val="tx1"/>
                </a:solidFill>
              </a:rPr>
              <a:t>Trädgårdsgatan 18</a:t>
            </a:r>
          </a:p>
          <a:p>
            <a:pPr algn="l"/>
            <a:r>
              <a:rPr lang="sv-SE" sz="2800" b="1" dirty="0">
                <a:solidFill>
                  <a:schemeClr val="tx1"/>
                </a:solidFill>
              </a:rPr>
              <a:t>Box 514</a:t>
            </a:r>
          </a:p>
          <a:p>
            <a:pPr algn="l"/>
            <a:r>
              <a:rPr lang="sv-SE" sz="2800" b="1" dirty="0">
                <a:solidFill>
                  <a:schemeClr val="tx1"/>
                </a:solidFill>
              </a:rPr>
              <a:t>751 20 Uppsala</a:t>
            </a:r>
          </a:p>
          <a:p>
            <a:pPr algn="l"/>
            <a:r>
              <a:rPr lang="sv-SE" sz="2800" b="1" dirty="0">
                <a:solidFill>
                  <a:schemeClr val="tx1"/>
                </a:solidFill>
              </a:rPr>
              <a:t>Telefon: +46 18 4716500</a:t>
            </a:r>
          </a:p>
          <a:p>
            <a:pPr algn="l"/>
            <a:endParaRPr lang="sv-SE" sz="900" b="1" dirty="0">
              <a:solidFill>
                <a:schemeClr val="tx1"/>
              </a:solidFill>
            </a:endParaRPr>
          </a:p>
          <a:p>
            <a:pPr algn="l"/>
            <a:endParaRPr lang="sv-SE" sz="900" b="1" dirty="0">
              <a:solidFill>
                <a:schemeClr val="tx1"/>
              </a:solidFill>
            </a:endParaRPr>
          </a:p>
          <a:p>
            <a:pPr algn="l"/>
            <a:endParaRPr lang="sv-SE" sz="900" b="1" dirty="0">
              <a:solidFill>
                <a:schemeClr val="tx1"/>
              </a:solidFill>
            </a:endParaRPr>
          </a:p>
          <a:p>
            <a:pPr algn="l"/>
            <a:endParaRPr lang="sv-SE" sz="2800" b="1" dirty="0">
              <a:solidFill>
                <a:schemeClr val="tx1"/>
              </a:solidFill>
            </a:endParaRPr>
          </a:p>
          <a:p>
            <a:pPr algn="l"/>
            <a:endParaRPr lang="sv-SE" sz="2800" b="1" dirty="0">
              <a:solidFill>
                <a:schemeClr val="tx1"/>
              </a:solidFill>
            </a:endParaRPr>
          </a:p>
        </p:txBody>
      </p:sp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01B0C-46F8-46D7-892A-183B0FEBB82C}" type="slidenum">
              <a:rPr lang="sv-SE" smtClean="0"/>
              <a:t>7</a:t>
            </a:fld>
            <a:endParaRPr lang="sv-SE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32F6F69-B344-7599-65FB-DAA6A73CA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71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250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Microsoft Office PowerPoint</Application>
  <PresentationFormat>Bildspel på skärmen (4:3)</PresentationFormat>
  <Paragraphs>84</Paragraphs>
  <Slides>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3" baseType="lpstr">
      <vt:lpstr>Abadi</vt:lpstr>
      <vt:lpstr>Arial</vt:lpstr>
      <vt:lpstr>Calibri</vt:lpstr>
      <vt:lpstr>Courier New</vt:lpstr>
      <vt:lpstr>Times New Roman</vt:lpstr>
      <vt:lpstr>Office-tema</vt:lpstr>
      <vt:lpstr>Berättelser (narrativ) och utvärdering</vt:lpstr>
      <vt:lpstr>Oljekrisen 1973 - 74 Regeringen Palmes två krisnarrativ</vt:lpstr>
      <vt:lpstr>Elsparandet - Oljekrisen 1973 –  Faktiskt-kontrafaktiskt  </vt:lpstr>
      <vt:lpstr>Utvärderandets start i Sverige -- tre berättelser SVUF 2022, Evert V, Jan-Eric Furubo</vt:lpstr>
      <vt:lpstr>Utvärderandets start i Sverige -- tre berättelser</vt:lpstr>
      <vt:lpstr>PowerPoint-presentation</vt:lpstr>
      <vt:lpstr>Evert Vedung: kontaktuppgifter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Utvärdering = def.</dc:title>
  <dc:creator>evervedu</dc:creator>
  <cp:lastModifiedBy>Susanna Hammarberg</cp:lastModifiedBy>
  <cp:revision>203</cp:revision>
  <cp:lastPrinted>2023-12-05T09:30:32Z</cp:lastPrinted>
  <dcterms:created xsi:type="dcterms:W3CDTF">2011-11-24T19:11:42Z</dcterms:created>
  <dcterms:modified xsi:type="dcterms:W3CDTF">2023-12-07T08:58:16Z</dcterms:modified>
</cp:coreProperties>
</file>