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75" r:id="rId3"/>
  </p:sldMasterIdLst>
  <p:notesMasterIdLst>
    <p:notesMasterId r:id="rId17"/>
  </p:notesMasterIdLst>
  <p:sldIdLst>
    <p:sldId id="262" r:id="rId4"/>
    <p:sldId id="263" r:id="rId5"/>
    <p:sldId id="271" r:id="rId6"/>
    <p:sldId id="279" r:id="rId7"/>
    <p:sldId id="272" r:id="rId8"/>
    <p:sldId id="270" r:id="rId9"/>
    <p:sldId id="261" r:id="rId10"/>
    <p:sldId id="269" r:id="rId11"/>
    <p:sldId id="265" r:id="rId12"/>
    <p:sldId id="257" r:id="rId13"/>
    <p:sldId id="258" r:id="rId14"/>
    <p:sldId id="259" r:id="rId15"/>
    <p:sldId id="282" r:id="rId16"/>
  </p:sldIdLst>
  <p:sldSz cx="9144000" cy="6858000" type="screen4x3"/>
  <p:notesSz cx="6797675" cy="98726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4162">
          <p15:clr>
            <a:srgbClr val="A4A3A4"/>
          </p15:clr>
        </p15:guide>
        <p15:guide id="3" orient="horz" pos="731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3775">
          <p15:clr>
            <a:srgbClr val="A4A3A4"/>
          </p15:clr>
        </p15:guide>
        <p15:guide id="6" pos="1446">
          <p15:clr>
            <a:srgbClr val="A4A3A4"/>
          </p15:clr>
        </p15:guide>
        <p15:guide id="7" pos="158">
          <p15:clr>
            <a:srgbClr val="A4A3A4"/>
          </p15:clr>
        </p15:guide>
        <p15:guide id="8" pos="5602">
          <p15:clr>
            <a:srgbClr val="A4A3A4"/>
          </p15:clr>
        </p15:guide>
        <p15:guide id="9" pos="4314">
          <p15:clr>
            <a:srgbClr val="A4A3A4"/>
          </p15:clr>
        </p15:guide>
        <p15:guide id="10" pos="4218">
          <p15:clr>
            <a:srgbClr val="A4A3A4"/>
          </p15:clr>
        </p15:guide>
        <p15:guide id="11" pos="2929">
          <p15:clr>
            <a:srgbClr val="A4A3A4"/>
          </p15:clr>
        </p15:guide>
        <p15:guide id="12" pos="2831">
          <p15:clr>
            <a:srgbClr val="A4A3A4"/>
          </p15:clr>
        </p15:guide>
        <p15:guide id="13" pos="15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tensen, Bjarne" initials="MB" lastIdx="1" clrIdx="0">
    <p:extLst>
      <p:ext uri="{19B8F6BF-5375-455C-9EA6-DF929625EA0E}">
        <p15:presenceInfo xmlns:p15="http://schemas.microsoft.com/office/powerpoint/2012/main" userId="S::bjarne.mortensen@dnvgl.com::2f026a1f-388a-42fb-af32-63a2268b14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F0D48-FC1B-4DD9-99E2-4FD3433876DB}" v="112" dt="2022-11-23T11:42:58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Objects="1" showGuides="1">
      <p:cViewPr varScale="1">
        <p:scale>
          <a:sx n="117" d="100"/>
          <a:sy n="117" d="100"/>
        </p:scale>
        <p:origin x="1421" y="86"/>
      </p:cViewPr>
      <p:guideLst>
        <p:guide orient="horz" pos="164"/>
        <p:guide orient="horz" pos="4162"/>
        <p:guide orient="horz" pos="731"/>
        <p:guide orient="horz" pos="799"/>
        <p:guide orient="horz" pos="3775"/>
        <p:guide pos="1446"/>
        <p:guide pos="158"/>
        <p:guide pos="5602"/>
        <p:guide pos="4314"/>
        <p:guide pos="4218"/>
        <p:guide pos="2929"/>
        <p:guide pos="2831"/>
        <p:guide pos="15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Antal Medlemmer og</a:t>
            </a:r>
            <a:r>
              <a:rPr lang="en-US" b="1" baseline="0"/>
              <a:t> Gennemsnitsalder</a:t>
            </a:r>
            <a:r>
              <a:rPr lang="en-US" b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Stats!$U$1</c:f>
              <c:strCache>
                <c:ptCount val="1"/>
                <c:pt idx="0">
                  <c:v>Medlemmer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Stats!$T$2:$T$18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Stats!$U$2:$U$18</c:f>
              <c:numCache>
                <c:formatCode>General</c:formatCode>
                <c:ptCount val="17"/>
                <c:pt idx="0">
                  <c:v>199</c:v>
                </c:pt>
                <c:pt idx="1">
                  <c:v>197</c:v>
                </c:pt>
                <c:pt idx="2">
                  <c:v>205</c:v>
                </c:pt>
                <c:pt idx="3">
                  <c:v>189</c:v>
                </c:pt>
                <c:pt idx="4">
                  <c:v>174</c:v>
                </c:pt>
                <c:pt idx="5">
                  <c:v>195</c:v>
                </c:pt>
                <c:pt idx="6">
                  <c:v>198</c:v>
                </c:pt>
                <c:pt idx="7">
                  <c:v>211</c:v>
                </c:pt>
                <c:pt idx="8">
                  <c:v>215</c:v>
                </c:pt>
                <c:pt idx="9">
                  <c:v>221</c:v>
                </c:pt>
                <c:pt idx="10">
                  <c:v>217</c:v>
                </c:pt>
                <c:pt idx="11">
                  <c:v>215</c:v>
                </c:pt>
                <c:pt idx="12">
                  <c:v>212</c:v>
                </c:pt>
                <c:pt idx="13">
                  <c:v>195</c:v>
                </c:pt>
                <c:pt idx="14">
                  <c:v>180</c:v>
                </c:pt>
                <c:pt idx="15">
                  <c:v>194</c:v>
                </c:pt>
                <c:pt idx="16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1-43B5-8058-441D271D3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19355720"/>
        <c:axId val="619352768"/>
      </c:barChart>
      <c:lineChart>
        <c:grouping val="standard"/>
        <c:varyColors val="0"/>
        <c:ser>
          <c:idx val="1"/>
          <c:order val="1"/>
          <c:tx>
            <c:strRef>
              <c:f>Stats!$V$1</c:f>
              <c:strCache>
                <c:ptCount val="1"/>
                <c:pt idx="0">
                  <c:v>Gnst Alder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Stats!$T$2:$T$18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Stats!$V$2:$V$18</c:f>
              <c:numCache>
                <c:formatCode>General</c:formatCode>
                <c:ptCount val="17"/>
                <c:pt idx="0">
                  <c:v>63</c:v>
                </c:pt>
                <c:pt idx="1">
                  <c:v>62</c:v>
                </c:pt>
                <c:pt idx="2">
                  <c:v>60</c:v>
                </c:pt>
                <c:pt idx="3">
                  <c:v>60</c:v>
                </c:pt>
                <c:pt idx="4">
                  <c:v>61</c:v>
                </c:pt>
                <c:pt idx="5">
                  <c:v>59</c:v>
                </c:pt>
                <c:pt idx="6">
                  <c:v>60</c:v>
                </c:pt>
                <c:pt idx="7">
                  <c:v>59</c:v>
                </c:pt>
                <c:pt idx="8">
                  <c:v>60</c:v>
                </c:pt>
                <c:pt idx="9">
                  <c:v>60</c:v>
                </c:pt>
                <c:pt idx="10">
                  <c:v>61</c:v>
                </c:pt>
                <c:pt idx="11">
                  <c:v>61</c:v>
                </c:pt>
                <c:pt idx="12">
                  <c:v>62</c:v>
                </c:pt>
                <c:pt idx="13">
                  <c:v>61</c:v>
                </c:pt>
                <c:pt idx="14">
                  <c:v>61</c:v>
                </c:pt>
                <c:pt idx="15">
                  <c:v>61</c:v>
                </c:pt>
                <c:pt idx="16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B1-43B5-8058-441D271D3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9408920"/>
        <c:axId val="629402360"/>
      </c:lineChart>
      <c:catAx>
        <c:axId val="61935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19352768"/>
        <c:crosses val="autoZero"/>
        <c:auto val="1"/>
        <c:lblAlgn val="ctr"/>
        <c:lblOffset val="100"/>
        <c:noMultiLvlLbl val="0"/>
      </c:catAx>
      <c:valAx>
        <c:axId val="61935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19355720"/>
        <c:crosses val="autoZero"/>
        <c:crossBetween val="between"/>
      </c:valAx>
      <c:valAx>
        <c:axId val="629402360"/>
        <c:scaling>
          <c:orientation val="minMax"/>
          <c:max val="65"/>
          <c:min val="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29408920"/>
        <c:crosses val="max"/>
        <c:crossBetween val="between"/>
      </c:valAx>
      <c:catAx>
        <c:axId val="629408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9402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198857495754204E-2"/>
          <c:y val="5.0925925925925923E-2"/>
          <c:w val="0.91429133858267719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Stats!$O$2:$O$7</c:f>
              <c:strCache>
                <c:ptCount val="6"/>
                <c:pt idx="0">
                  <c:v>&lt;40</c:v>
                </c:pt>
                <c:pt idx="1">
                  <c:v>&gt;40 &lt; 50</c:v>
                </c:pt>
                <c:pt idx="2">
                  <c:v>&gt; 50 &lt; 60</c:v>
                </c:pt>
                <c:pt idx="3">
                  <c:v>&gt;60 &lt; 70</c:v>
                </c:pt>
                <c:pt idx="4">
                  <c:v>&gt;70</c:v>
                </c:pt>
                <c:pt idx="5">
                  <c:v>Ukendt</c:v>
                </c:pt>
              </c:strCache>
            </c:strRef>
          </c:cat>
          <c:val>
            <c:numRef>
              <c:f>Stats!$P$2:$P$7</c:f>
              <c:numCache>
                <c:formatCode>General</c:formatCode>
                <c:ptCount val="6"/>
                <c:pt idx="0">
                  <c:v>8</c:v>
                </c:pt>
                <c:pt idx="1">
                  <c:v>19</c:v>
                </c:pt>
                <c:pt idx="2">
                  <c:v>59</c:v>
                </c:pt>
                <c:pt idx="3">
                  <c:v>44</c:v>
                </c:pt>
                <c:pt idx="4">
                  <c:v>45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CF-40F1-AD49-AE04D9A5FA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4231928"/>
        <c:axId val="584232584"/>
      </c:barChart>
      <c:catAx>
        <c:axId val="58423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4232584"/>
        <c:crosses val="autoZero"/>
        <c:auto val="1"/>
        <c:lblAlgn val="ctr"/>
        <c:lblOffset val="100"/>
        <c:noMultiLvlLbl val="0"/>
      </c:catAx>
      <c:valAx>
        <c:axId val="58423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423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D7-4951-867C-91C389DDAA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D7-4951-867C-91C389DDAA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D7-4951-867C-91C389DDAA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D7-4951-867C-91C389DDAA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D7-4951-867C-91C389DDAA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D7-4951-867C-91C389DDAA7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ED7-4951-867C-91C389DDAA7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ED7-4951-867C-91C389DDAA7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ED7-4951-867C-91C389DDAA70}"/>
              </c:ext>
            </c:extLst>
          </c:dPt>
          <c:dLbls>
            <c:dLbl>
              <c:idx val="0"/>
              <c:layout>
                <c:manualLayout>
                  <c:x val="7.6768066479448407E-2"/>
                  <c:y val="5.1700163245178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47932274223408"/>
                      <c:h val="0.11175658607603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ED7-4951-867C-91C389DDAA70}"/>
                </c:ext>
              </c:extLst>
            </c:dLbl>
            <c:dLbl>
              <c:idx val="1"/>
              <c:layout>
                <c:manualLayout>
                  <c:x val="5.4626803047181614E-3"/>
                  <c:y val="-1.347346300206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D7-4951-867C-91C389DDAA70}"/>
                </c:ext>
              </c:extLst>
            </c:dLbl>
            <c:dLbl>
              <c:idx val="2"/>
              <c:layout>
                <c:manualLayout>
                  <c:x val="-9.3346009222478543E-2"/>
                  <c:y val="5.38894957057021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D7-4951-867C-91C389DDAA70}"/>
                </c:ext>
              </c:extLst>
            </c:dLbl>
            <c:dLbl>
              <c:idx val="3"/>
              <c:layout>
                <c:manualLayout>
                  <c:x val="-2.8029775355924297E-3"/>
                  <c:y val="1.7628940021554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04718337335326"/>
                      <c:h val="8.22498966830240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ED7-4951-867C-91C389DDAA70}"/>
                </c:ext>
              </c:extLst>
            </c:dLbl>
            <c:dLbl>
              <c:idx val="4"/>
              <c:layout>
                <c:manualLayout>
                  <c:x val="-3.5980628081687796E-2"/>
                  <c:y val="9.32322806667001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12148952717123"/>
                      <c:h val="0.11913325842429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ED7-4951-867C-91C389DDAA70}"/>
                </c:ext>
              </c:extLst>
            </c:dLbl>
            <c:dLbl>
              <c:idx val="5"/>
              <c:layout>
                <c:manualLayout>
                  <c:x val="-0.12884654536741966"/>
                  <c:y val="0.101082773524251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D7-4951-867C-91C389DDAA70}"/>
                </c:ext>
              </c:extLst>
            </c:dLbl>
            <c:dLbl>
              <c:idx val="6"/>
              <c:layout>
                <c:manualLayout>
                  <c:x val="-0.15406802428952612"/>
                  <c:y val="3.04369052013381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D7-4951-867C-91C389DDAA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Stats!$L$3:$L$11</c:f>
              <c:numCache>
                <c:formatCode>General</c:formatCode>
                <c:ptCount val="9"/>
                <c:pt idx="0">
                  <c:v>53</c:v>
                </c:pt>
                <c:pt idx="1">
                  <c:v>58</c:v>
                </c:pt>
                <c:pt idx="2">
                  <c:v>13</c:v>
                </c:pt>
                <c:pt idx="3">
                  <c:v>31</c:v>
                </c:pt>
                <c:pt idx="4">
                  <c:v>29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ED7-4951-867C-91C389DDA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Stats!$B$1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Stats!$B$3:$B$11</c:f>
              <c:numCache>
                <c:formatCode>General</c:formatCode>
                <c:ptCount val="9"/>
                <c:pt idx="0">
                  <c:v>55</c:v>
                </c:pt>
                <c:pt idx="1">
                  <c:v>40</c:v>
                </c:pt>
                <c:pt idx="2">
                  <c:v>20</c:v>
                </c:pt>
                <c:pt idx="3">
                  <c:v>23</c:v>
                </c:pt>
                <c:pt idx="4">
                  <c:v>12</c:v>
                </c:pt>
                <c:pt idx="5">
                  <c:v>16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A-4C0B-ACEF-0A8CADEAA91D}"/>
            </c:ext>
          </c:extLst>
        </c:ser>
        <c:ser>
          <c:idx val="1"/>
          <c:order val="1"/>
          <c:tx>
            <c:strRef>
              <c:f>Stats!$C$1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Stats!$C$3:$C$11</c:f>
              <c:numCache>
                <c:formatCode>General</c:formatCode>
                <c:ptCount val="9"/>
                <c:pt idx="0">
                  <c:v>47</c:v>
                </c:pt>
                <c:pt idx="1">
                  <c:v>53</c:v>
                </c:pt>
                <c:pt idx="2">
                  <c:v>25</c:v>
                </c:pt>
                <c:pt idx="3">
                  <c:v>30</c:v>
                </c:pt>
                <c:pt idx="4">
                  <c:v>17</c:v>
                </c:pt>
                <c:pt idx="5">
                  <c:v>15</c:v>
                </c:pt>
                <c:pt idx="6">
                  <c:v>2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A-4C0B-ACEF-0A8CADEAA91D}"/>
            </c:ext>
          </c:extLst>
        </c:ser>
        <c:ser>
          <c:idx val="2"/>
          <c:order val="2"/>
          <c:tx>
            <c:strRef>
              <c:f>Stats!$D$1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Stats!$D$3:$D$11</c:f>
              <c:numCache>
                <c:formatCode>General</c:formatCode>
                <c:ptCount val="9"/>
                <c:pt idx="0">
                  <c:v>48</c:v>
                </c:pt>
                <c:pt idx="1">
                  <c:v>59</c:v>
                </c:pt>
                <c:pt idx="2">
                  <c:v>23</c:v>
                </c:pt>
                <c:pt idx="3">
                  <c:v>32</c:v>
                </c:pt>
                <c:pt idx="4">
                  <c:v>14</c:v>
                </c:pt>
                <c:pt idx="5">
                  <c:v>15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8A-4C0B-ACEF-0A8CADEAA91D}"/>
            </c:ext>
          </c:extLst>
        </c:ser>
        <c:ser>
          <c:idx val="3"/>
          <c:order val="3"/>
          <c:tx>
            <c:strRef>
              <c:f>Stats!$E$1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Stats!$E$3:$E$11</c:f>
              <c:numCache>
                <c:formatCode>General</c:formatCode>
                <c:ptCount val="9"/>
                <c:pt idx="0">
                  <c:v>49</c:v>
                </c:pt>
                <c:pt idx="1">
                  <c:v>55</c:v>
                </c:pt>
                <c:pt idx="2">
                  <c:v>25</c:v>
                </c:pt>
                <c:pt idx="3">
                  <c:v>37</c:v>
                </c:pt>
                <c:pt idx="4">
                  <c:v>18</c:v>
                </c:pt>
                <c:pt idx="5">
                  <c:v>14</c:v>
                </c:pt>
                <c:pt idx="6">
                  <c:v>4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8A-4C0B-ACEF-0A8CADEAA91D}"/>
            </c:ext>
          </c:extLst>
        </c:ser>
        <c:ser>
          <c:idx val="4"/>
          <c:order val="4"/>
          <c:tx>
            <c:strRef>
              <c:f>Stats!$F$1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Stats!$F$3:$F$11</c:f>
              <c:numCache>
                <c:formatCode>General</c:formatCode>
                <c:ptCount val="9"/>
                <c:pt idx="0">
                  <c:v>54</c:v>
                </c:pt>
                <c:pt idx="1">
                  <c:v>62</c:v>
                </c:pt>
                <c:pt idx="2">
                  <c:v>28</c:v>
                </c:pt>
                <c:pt idx="3">
                  <c:v>29</c:v>
                </c:pt>
                <c:pt idx="4">
                  <c:v>19</c:v>
                </c:pt>
                <c:pt idx="5">
                  <c:v>14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8A-4C0B-ACEF-0A8CADEAA91D}"/>
            </c:ext>
          </c:extLst>
        </c:ser>
        <c:ser>
          <c:idx val="5"/>
          <c:order val="5"/>
          <c:tx>
            <c:strRef>
              <c:f>Stats!$G$1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Stats!$G$3:$G$11</c:f>
              <c:numCache>
                <c:formatCode>General</c:formatCode>
                <c:ptCount val="9"/>
                <c:pt idx="0">
                  <c:v>58</c:v>
                </c:pt>
                <c:pt idx="1">
                  <c:v>59</c:v>
                </c:pt>
                <c:pt idx="2">
                  <c:v>23</c:v>
                </c:pt>
                <c:pt idx="3">
                  <c:v>31</c:v>
                </c:pt>
                <c:pt idx="4">
                  <c:v>18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8A-4C0B-ACEF-0A8CADEAA91D}"/>
            </c:ext>
          </c:extLst>
        </c:ser>
        <c:ser>
          <c:idx val="6"/>
          <c:order val="6"/>
          <c:tx>
            <c:strRef>
              <c:f>Stats!$H$1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Stats!$H$3:$H$11</c:f>
              <c:numCache>
                <c:formatCode>General</c:formatCode>
                <c:ptCount val="9"/>
                <c:pt idx="0">
                  <c:v>62</c:v>
                </c:pt>
                <c:pt idx="1">
                  <c:v>60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  <c:pt idx="5">
                  <c:v>11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8A-4C0B-ACEF-0A8CADEAA91D}"/>
            </c:ext>
          </c:extLst>
        </c:ser>
        <c:ser>
          <c:idx val="7"/>
          <c:order val="7"/>
          <c:tx>
            <c:strRef>
              <c:f>Stats!$I$1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Stats!$I$3:$I$11</c:f>
              <c:numCache>
                <c:formatCode>General</c:formatCode>
                <c:ptCount val="9"/>
                <c:pt idx="0">
                  <c:v>55</c:v>
                </c:pt>
                <c:pt idx="1">
                  <c:v>55</c:v>
                </c:pt>
                <c:pt idx="2">
                  <c:v>18</c:v>
                </c:pt>
                <c:pt idx="3">
                  <c:v>22</c:v>
                </c:pt>
                <c:pt idx="4">
                  <c:v>24</c:v>
                </c:pt>
                <c:pt idx="5">
                  <c:v>12</c:v>
                </c:pt>
                <c:pt idx="6">
                  <c:v>4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8A-4C0B-ACEF-0A8CADEAA91D}"/>
            </c:ext>
          </c:extLst>
        </c:ser>
        <c:ser>
          <c:idx val="8"/>
          <c:order val="8"/>
          <c:tx>
            <c:strRef>
              <c:f>Stats!$J$1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Stats!$J$3:$J$11</c:f>
              <c:numCache>
                <c:formatCode>General</c:formatCode>
                <c:ptCount val="9"/>
                <c:pt idx="0">
                  <c:v>50</c:v>
                </c:pt>
                <c:pt idx="1">
                  <c:v>52</c:v>
                </c:pt>
                <c:pt idx="2">
                  <c:v>15</c:v>
                </c:pt>
                <c:pt idx="3">
                  <c:v>22</c:v>
                </c:pt>
                <c:pt idx="4">
                  <c:v>25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8A-4C0B-ACEF-0A8CADEAA91D}"/>
            </c:ext>
          </c:extLst>
        </c:ser>
        <c:ser>
          <c:idx val="9"/>
          <c:order val="9"/>
          <c:tx>
            <c:strRef>
              <c:f>Stats!$K$1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Stats!$K$3:$K$11</c:f>
              <c:numCache>
                <c:formatCode>General</c:formatCode>
                <c:ptCount val="9"/>
                <c:pt idx="0">
                  <c:v>53</c:v>
                </c:pt>
                <c:pt idx="1">
                  <c:v>60</c:v>
                </c:pt>
                <c:pt idx="2">
                  <c:v>14</c:v>
                </c:pt>
                <c:pt idx="3">
                  <c:v>24</c:v>
                </c:pt>
                <c:pt idx="4">
                  <c:v>26</c:v>
                </c:pt>
                <c:pt idx="5">
                  <c:v>8</c:v>
                </c:pt>
                <c:pt idx="6">
                  <c:v>4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8A-4C0B-ACEF-0A8CADEAA91D}"/>
            </c:ext>
          </c:extLst>
        </c:ser>
        <c:ser>
          <c:idx val="10"/>
          <c:order val="10"/>
          <c:tx>
            <c:strRef>
              <c:f>Stats!$L$1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Stats!$A$3:$A$11</c:f>
              <c:strCache>
                <c:ptCount val="9"/>
                <c:pt idx="0">
                  <c:v>Pensionist</c:v>
                </c:pt>
                <c:pt idx="1">
                  <c:v>Rederi</c:v>
                </c:pt>
                <c:pt idx="2">
                  <c:v>Klasse</c:v>
                </c:pt>
                <c:pt idx="3">
                  <c:v>Konsulent</c:v>
                </c:pt>
                <c:pt idx="4">
                  <c:v>Leverandør</c:v>
                </c:pt>
                <c:pt idx="5">
                  <c:v>Assurance</c:v>
                </c:pt>
                <c:pt idx="6">
                  <c:v>Myndighed</c:v>
                </c:pt>
                <c:pt idx="7">
                  <c:v>Universitet</c:v>
                </c:pt>
                <c:pt idx="8">
                  <c:v>Værft</c:v>
                </c:pt>
              </c:strCache>
            </c:strRef>
          </c:cat>
          <c:val>
            <c:numRef>
              <c:f>Stats!$L$3:$L$11</c:f>
              <c:numCache>
                <c:formatCode>General</c:formatCode>
                <c:ptCount val="9"/>
                <c:pt idx="0">
                  <c:v>53</c:v>
                </c:pt>
                <c:pt idx="1">
                  <c:v>58</c:v>
                </c:pt>
                <c:pt idx="2">
                  <c:v>13</c:v>
                </c:pt>
                <c:pt idx="3">
                  <c:v>31</c:v>
                </c:pt>
                <c:pt idx="4">
                  <c:v>29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8A-4C0B-ACEF-0A8CADEAA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23392"/>
        <c:axId val="138524928"/>
      </c:barChart>
      <c:catAx>
        <c:axId val="13852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a-DK"/>
          </a:p>
        </c:txPr>
        <c:crossAx val="138524928"/>
        <c:crosses val="autoZero"/>
        <c:auto val="1"/>
        <c:lblAlgn val="ctr"/>
        <c:lblOffset val="100"/>
        <c:noMultiLvlLbl val="0"/>
      </c:catAx>
      <c:valAx>
        <c:axId val="13852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a-DK"/>
          </a:p>
        </c:txPr>
        <c:crossAx val="13852339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overlay val="0"/>
      <c:txPr>
        <a:bodyPr/>
        <a:lstStyle/>
        <a:p>
          <a:pPr>
            <a:defRPr sz="16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b="1" dirty="0"/>
              <a:t>STF Omkostninger i procent af kontingentet</a:t>
            </a:r>
          </a:p>
          <a:p>
            <a:pPr algn="l">
              <a:defRPr/>
            </a:pPr>
            <a:r>
              <a:rPr lang="da-DK" b="1" dirty="0"/>
              <a:t>2018, 2019 &amp; 2022</a:t>
            </a:r>
          </a:p>
        </c:rich>
      </c:tx>
      <c:layout>
        <c:manualLayout>
          <c:xMode val="edge"/>
          <c:yMode val="edge"/>
          <c:x val="0.29649760891851756"/>
          <c:y val="4.8701485275582404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E7-4BF5-873A-0D144FE5A460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E7-4BF5-873A-0D144FE5A4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E7-4BF5-873A-0D144FE5A4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E7-4BF5-873A-0D144FE5A4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E7-4BF5-873A-0D144FE5A4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E7-4BF5-873A-0D144FE5A4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E7-4BF5-873A-0D144FE5A46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09733158355199"/>
                      <c:h val="9.70833333333333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1E7-4BF5-873A-0D144FE5A4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Sheet1!$Q$3:$Q$9</c:f>
              <c:strCache>
                <c:ptCount val="7"/>
                <c:pt idx="0">
                  <c:v>Generalforsamling</c:v>
                </c:pt>
                <c:pt idx="1">
                  <c:v>Sommerfest</c:v>
                </c:pt>
                <c:pt idx="2">
                  <c:v>Bestyrelse</c:v>
                </c:pt>
                <c:pt idx="3">
                  <c:v>Sekretariat</c:v>
                </c:pt>
                <c:pt idx="4">
                  <c:v>IT</c:v>
                </c:pt>
                <c:pt idx="5">
                  <c:v>Gebyrer</c:v>
                </c:pt>
                <c:pt idx="6">
                  <c:v>Andet</c:v>
                </c:pt>
              </c:strCache>
            </c:strRef>
          </c:cat>
          <c:val>
            <c:numRef>
              <c:f>Sheet1!$AC$3:$AC$9</c:f>
              <c:numCache>
                <c:formatCode>0%</c:formatCode>
                <c:ptCount val="7"/>
                <c:pt idx="0">
                  <c:v>0.18831581424537183</c:v>
                </c:pt>
                <c:pt idx="1">
                  <c:v>0.29164574835268275</c:v>
                </c:pt>
                <c:pt idx="2">
                  <c:v>5.8362096015061184E-2</c:v>
                </c:pt>
                <c:pt idx="3">
                  <c:v>0.11766551615939755</c:v>
                </c:pt>
                <c:pt idx="4">
                  <c:v>0.18465641669281455</c:v>
                </c:pt>
                <c:pt idx="5">
                  <c:v>2.6497764355192972E-2</c:v>
                </c:pt>
                <c:pt idx="6">
                  <c:v>7.2203326011923433E-2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1E7-4BF5-873A-0D144FE5A4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C00C5E0D-B76F-47A8-91B1-C71AD6BE59C3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377316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AD2EC2AB-FD5C-4EF7-AF8D-FB95907AF3A4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487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3522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29F6A-2DD1-41F3-BBB9-887119E9286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117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29F6A-2DD1-41F3-BBB9-887119E9286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162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29F6A-2DD1-41F3-BBB9-887119E9286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288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338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134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714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0269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007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8919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2755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211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866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5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" y="1160464"/>
            <a:ext cx="8893174" cy="3117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4" y="1641864"/>
            <a:ext cx="6445251" cy="666452"/>
          </a:xfrm>
        </p:spPr>
        <p:txBody>
          <a:bodyPr>
            <a:noAutofit/>
          </a:bodyPr>
          <a:lstStyle>
            <a:lvl1pPr>
              <a:lnSpc>
                <a:spcPct val="91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pic>
        <p:nvPicPr>
          <p:cNvPr id="9" name="Picture 3" descr="U:\DNV\New upgrading projects received September 2013\PPT project assigned September 2013-\work\A4 PPT logos.em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r="1"/>
          <a:stretch/>
        </p:blipFill>
        <p:spPr bwMode="auto">
          <a:xfrm>
            <a:off x="0" y="260350"/>
            <a:ext cx="8893174" cy="59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0" y="4204580"/>
            <a:ext cx="8893175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72408"/>
            <a:ext cx="8893175" cy="0"/>
          </a:xfrm>
          <a:prstGeom prst="line">
            <a:avLst/>
          </a:prstGeom>
          <a:ln w="63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48475" y="6492748"/>
            <a:ext cx="204565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900" b="1" cap="all" baseline="0" noProof="1">
                <a:solidFill>
                  <a:schemeClr val="accent2"/>
                </a:solidFill>
              </a:rPr>
              <a:t>Safer, smarter, greener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SD_VAR_CompanyYear"/>
          <p:cNvSpPr txBox="1"/>
          <p:nvPr userDrawn="1">
            <p:custDataLst>
              <p:tags r:id="rId1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sp>
        <p:nvSpPr>
          <p:cNvPr id="21" name="SD_FLD_DocumentNumber"/>
          <p:cNvSpPr txBox="1">
            <a:spLocks noChangeArrowheads="1"/>
          </p:cNvSpPr>
          <p:nvPr userDrawn="1"/>
        </p:nvSpPr>
        <p:spPr bwMode="auto">
          <a:xfrm>
            <a:off x="1691680" y="6517697"/>
            <a:ext cx="2805707" cy="17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l">
              <a:spcBef>
                <a:spcPts val="0"/>
              </a:spcBef>
            </a:pPr>
            <a:endParaRPr lang="da-DK" altLang="ja-JP" sz="7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25" name="SD_FLD_Confidentiality"/>
          <p:cNvSpPr/>
          <p:nvPr userDrawn="1"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SD_FLD_DocumentDate"/>
          <p:cNvSpPr/>
          <p:nvPr userDrawn="1"/>
        </p:nvSpPr>
        <p:spPr>
          <a:xfrm>
            <a:off x="249520" y="3862800"/>
            <a:ext cx="6446555" cy="3312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lv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r>
              <a:rPr lang="da-DK"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21. november 2022</a:t>
            </a:r>
            <a:endParaRPr lang="da-DK" sz="1600" b="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SD_FLD_Author"/>
          <p:cNvSpPr txBox="1">
            <a:spLocks noChangeArrowheads="1"/>
          </p:cNvSpPr>
          <p:nvPr userDrawn="1"/>
        </p:nvSpPr>
        <p:spPr bwMode="auto">
          <a:xfrm>
            <a:off x="250823" y="3574800"/>
            <a:ext cx="6445252" cy="2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endParaRPr lang="da-DK" altLang="ja-JP" sz="1600" b="1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SD_FLD_BusinessAreaName"/>
          <p:cNvSpPr/>
          <p:nvPr userDrawn="1"/>
        </p:nvSpPr>
        <p:spPr>
          <a:xfrm>
            <a:off x="250823" y="1396800"/>
            <a:ext cx="6445252" cy="2161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1200" b="1" kern="1200" cap="all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50825" y="2420888"/>
            <a:ext cx="6445250" cy="648072"/>
          </a:xfrm>
        </p:spPr>
        <p:txBody>
          <a:bodyPr/>
          <a:lstStyle>
            <a:lvl1pPr marL="0" indent="0" algn="l" defTabSz="914400" rtl="0" eaLnBrk="1" latinLnBrk="0" hangingPunct="1">
              <a:buNone/>
              <a:def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  <a:endParaRPr lang="da-DK" dirty="0"/>
          </a:p>
        </p:txBody>
      </p:sp>
      <p:sp>
        <p:nvSpPr>
          <p:cNvPr id="29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4" y="1270800"/>
            <a:ext cx="4244976" cy="472201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49788" y="1268413"/>
            <a:ext cx="4242692" cy="47244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4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‹#›</a:t>
            </a:fld>
            <a:endParaRPr lang="da-DK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47948" y="5678682"/>
            <a:ext cx="8644531" cy="33792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/>
            </a:lvl1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943199"/>
            <a:ext cx="8892000" cy="4679931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/>
              <a:t>Click icon to add picture</a:t>
            </a:r>
            <a:endParaRPr lang="da-DK" dirty="0"/>
          </a:p>
        </p:txBody>
      </p:sp>
      <p:sp>
        <p:nvSpPr>
          <p:cNvPr id="13" name="Table Placeholder 11"/>
          <p:cNvSpPr>
            <a:spLocks noGrp="1"/>
          </p:cNvSpPr>
          <p:nvPr>
            <p:ph type="tbl" sz="quarter" idx="15"/>
          </p:nvPr>
        </p:nvSpPr>
        <p:spPr>
          <a:xfrm>
            <a:off x="0" y="5537488"/>
            <a:ext cx="8892000" cy="2159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Click icon to add table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93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71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5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97388" y="6537522"/>
            <a:ext cx="4246563" cy="1603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6" name="SD_FLD_DocumentDate"/>
          <p:cNvSpPr txBox="1">
            <a:spLocks noChangeArrowheads="1"/>
          </p:cNvSpPr>
          <p:nvPr userDrawn="1"/>
        </p:nvSpPr>
        <p:spPr bwMode="auto">
          <a:xfrm>
            <a:off x="1692000" y="6519600"/>
            <a:ext cx="280538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>
              <a:spcBef>
                <a:spcPct val="50000"/>
              </a:spcBef>
            </a:pPr>
            <a:r>
              <a:rPr lang="da-DK" altLang="ja-JP" sz="700" dirty="0">
                <a:solidFill>
                  <a:schemeClr val="tx1"/>
                </a:solidFill>
                <a:ea typeface="ＭＳ Ｐゴシック" charset="-128"/>
                <a:cs typeface="Arial" charset="0"/>
              </a:rPr>
              <a:t>21. november 2022</a:t>
            </a:r>
          </a:p>
        </p:txBody>
      </p:sp>
      <p:sp>
        <p:nvSpPr>
          <p:cNvPr id="8" name="SD_FLD_Confidentiality"/>
          <p:cNvSpPr/>
          <p:nvPr userDrawn="1"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260350"/>
            <a:ext cx="8893174" cy="31612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62572"/>
            <a:ext cx="8425631" cy="1304415"/>
          </a:xfrm>
        </p:spPr>
        <p:txBody>
          <a:bodyPr anchor="t" anchorCtr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‹#›</a:t>
            </a:fld>
            <a:endParaRPr lang="da-DK" noProof="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3601" y="3343880"/>
            <a:ext cx="8895600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0823" y="3518053"/>
            <a:ext cx="4246563" cy="216024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3" y="3752838"/>
            <a:ext cx="4246563" cy="204873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Insert Email address</a:t>
            </a:r>
            <a:endParaRPr lang="da-DK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3" y="3957711"/>
            <a:ext cx="4246563" cy="320602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Insert Telephone number</a:t>
            </a:r>
            <a:endParaRPr lang="da-DK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50825" y="5769260"/>
            <a:ext cx="204565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900" b="1" cap="all" baseline="0" noProof="1">
                <a:solidFill>
                  <a:schemeClr val="accent2"/>
                </a:solidFill>
              </a:rPr>
              <a:t>Safer, smarter, greener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9663" y="4967444"/>
            <a:ext cx="204565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1200" b="1" cap="none" baseline="0" noProof="1">
                <a:solidFill>
                  <a:schemeClr val="tx1"/>
                </a:solidFill>
              </a:rPr>
              <a:t>www.dnvgl.com</a:t>
            </a:r>
          </a:p>
        </p:txBody>
      </p:sp>
    </p:spTree>
    <p:extLst>
      <p:ext uri="{BB962C8B-B14F-4D97-AF65-F5344CB8AC3E}">
        <p14:creationId xmlns:p14="http://schemas.microsoft.com/office/powerpoint/2010/main" val="381487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‹#›</a:t>
            </a:fld>
            <a:endParaRPr lang="da-DK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3" y="1268413"/>
            <a:ext cx="8641657" cy="4724400"/>
          </a:xfr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333333"/>
              </a:buClr>
              <a:buFont typeface="+mj-lt"/>
              <a:buAutoNum type="arabicPeriod"/>
              <a:defRPr b="1"/>
            </a:lvl1pPr>
            <a:lvl2pPr marL="522000" indent="-180000">
              <a:buFont typeface="Wingdings" panose="05000000000000000000" pitchFamily="2" charset="2"/>
              <a:buChar char="§"/>
              <a:defRPr/>
            </a:lvl2pPr>
            <a:lvl3pPr marL="738000">
              <a:defRPr/>
            </a:lvl3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1283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A0D3-3306-48C5-BBCC-76ECE610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D6660-6670-4A0F-A563-90C8E1879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Click to edit Master subtitle style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4357-5145-4964-A19F-9D9BDE00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C8C7-FA15-4478-8FAA-80682F46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7DDD1-DC14-4C73-A5A9-99DF3612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6645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D1A4-0E24-4EDF-BCB1-509C0CE6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A6473-17A5-40CE-A9EF-DC1FA66C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0C537-3AEE-4AC2-9FCC-E9F23584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8F18E-3C8C-4DD1-B3DD-26F35B33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DC929-B872-4E34-8CDE-06E33A493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04965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0E88-073D-4615-BFB8-BDCD646C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57F3E-2A12-4D7D-BB76-A8164C7B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FA05-C276-47BC-89AF-558A140E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98D8-2322-4224-B17A-5642D604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C0E3-584E-4A79-9373-9FF0F7B0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6764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AEFA-4D49-4A78-8165-23953DA3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F237-CD48-493F-B30F-3DCEB826D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80F8C-FE9B-4FF8-9781-D8F3D0F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4A66A-6B5D-411A-AFBB-9C12368A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E7336-D094-4C77-A388-5F18B6C0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86E6-752D-493F-AB53-3D9F355A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41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C1C7-9BA1-4166-85E7-5F85E4EB3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D7E80-4F7C-434D-B4AF-2807189A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D955-33A6-4A0F-8D6F-0996ECC71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1E5C8-DC51-4AD7-B6A4-CB5357E9B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FC39C-084E-4978-8E90-5BB636E98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68DB2-AB2E-49E6-BA0E-D286B582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0365B2-E0BD-416E-9666-86519773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D6F59-1758-4559-9285-9767A276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424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38E4-F765-43F7-B4E4-56DAFC5C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1C7AA-058E-405F-BAF7-95075598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51530-CF37-4B55-9E1F-96E7F3DF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3766B-E3CB-474A-AAD8-CB459491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5379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CBD10-318F-4250-A592-C4B75BD9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48D95-364B-4082-87AD-0CF26D49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5402-B36A-4346-9A0C-DA2742B1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6584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0AA3-3082-4767-A732-BD3B04D7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D9D9B-739E-47D2-B9DD-921DCAF1F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F24E5-7F49-4950-BA1A-E74554B3C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687B4-727A-4388-B448-522E9F13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8CC96-1EB3-4DB0-93F4-2FEF4DAB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5C420-56FE-4BDC-9E1B-A8B0623E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9568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B708-BF38-4CF1-ADEB-A1951DF46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8C59C-95FF-44EB-AC1E-478C177F7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34278-4BF7-4049-9B68-F5BB53B40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BC967-E767-4E0C-BC5C-83073E6E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65795-4600-4989-9143-AC937131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2BBA9-C0C6-421E-B42B-266A4A2B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719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2979-9568-4F75-9289-DB089D83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EBE42-F1AB-42C9-A759-90E018763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9DBAF-03A0-4117-A5DA-3DADF9D9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CE11-1D23-4401-81F3-A7BCE0C4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5ECC4-204D-4505-BB8E-64737F1B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8083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68E63-B8F4-4A86-B296-8127E4097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A24D0-F09A-4B5C-8A97-2803F146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91B3-D8C9-4E7F-BD0A-08E1BDD4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AE406-92C7-4BDB-9DD5-F4D9BE41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DC74C-A96D-46D9-A25B-03305C7B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96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5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160747"/>
            <a:ext cx="8893175" cy="34425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4" y="1765372"/>
            <a:ext cx="8317620" cy="1909957"/>
          </a:xfrm>
        </p:spPr>
        <p:txBody>
          <a:bodyPr anchor="t" anchorCtr="0">
            <a:noAutofit/>
          </a:bodyPr>
          <a:lstStyle>
            <a:lvl1pPr>
              <a:lnSpc>
                <a:spcPct val="91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9" name="Picture 3" descr="U:\DNV\New upgrading projects received September 2013\PPT project assigned September 2013-\work\A4 PPT logos.em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r="1"/>
          <a:stretch/>
        </p:blipFill>
        <p:spPr bwMode="auto">
          <a:xfrm>
            <a:off x="0" y="260350"/>
            <a:ext cx="8893174" cy="59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0" y="4528482"/>
            <a:ext cx="8893175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72408"/>
            <a:ext cx="8893175" cy="0"/>
          </a:xfrm>
          <a:prstGeom prst="line">
            <a:avLst/>
          </a:prstGeom>
          <a:ln w="63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48475" y="6492748"/>
            <a:ext cx="204565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900" b="1" cap="all" baseline="0" noProof="1">
                <a:solidFill>
                  <a:schemeClr val="accent2"/>
                </a:solidFill>
              </a:rPr>
              <a:t>Safer, smarter, greener</a:t>
            </a:r>
          </a:p>
        </p:txBody>
      </p:sp>
      <p:sp>
        <p:nvSpPr>
          <p:cNvPr id="18" name="SD_VAR_CompanyYear"/>
          <p:cNvSpPr txBox="1"/>
          <p:nvPr userDrawn="1">
            <p:custDataLst>
              <p:tags r:id="rId1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sp>
        <p:nvSpPr>
          <p:cNvPr id="16" name="SD_FLD_Confidentiality"/>
          <p:cNvSpPr/>
          <p:nvPr userDrawn="1"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SD_FLD_DocumentDate"/>
          <p:cNvSpPr txBox="1">
            <a:spLocks noChangeArrowheads="1"/>
          </p:cNvSpPr>
          <p:nvPr userDrawn="1"/>
        </p:nvSpPr>
        <p:spPr bwMode="auto">
          <a:xfrm>
            <a:off x="1692000" y="6519600"/>
            <a:ext cx="280538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>
              <a:spcBef>
                <a:spcPct val="50000"/>
              </a:spcBef>
            </a:pPr>
            <a:r>
              <a:rPr lang="da-DK" altLang="ja-JP" sz="700" dirty="0">
                <a:solidFill>
                  <a:schemeClr val="tx1"/>
                </a:solidFill>
                <a:ea typeface="ＭＳ Ｐゴシック" charset="-128"/>
                <a:cs typeface="Arial" charset="0"/>
              </a:rPr>
              <a:t>21. november 2022</a:t>
            </a:r>
          </a:p>
        </p:txBody>
      </p:sp>
      <p:sp>
        <p:nvSpPr>
          <p:cNvPr id="23" name="SD_FLD_BusinessAreaName"/>
          <p:cNvSpPr/>
          <p:nvPr userDrawn="1"/>
        </p:nvSpPr>
        <p:spPr>
          <a:xfrm>
            <a:off x="250823" y="1396800"/>
            <a:ext cx="6445252" cy="2161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1200" b="1" kern="1200" cap="all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67748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5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1160463"/>
            <a:ext cx="8893174" cy="3096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da-DK"/>
              <a:t>Click icon to add picture</a:t>
            </a:r>
            <a:endParaRPr lang="da-DK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4271529"/>
            <a:ext cx="8893175" cy="17212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4" y="4876154"/>
            <a:ext cx="8317620" cy="1909957"/>
          </a:xfrm>
        </p:spPr>
        <p:txBody>
          <a:bodyPr anchor="t" anchorCtr="0">
            <a:noAutofit/>
          </a:bodyPr>
          <a:lstStyle>
            <a:lvl1pPr>
              <a:lnSpc>
                <a:spcPct val="91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9" name="Picture 3" descr="U:\DNV\New upgrading projects received September 2013\PPT project assigned September 2013-\work\A4 PPT logos.em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r="1"/>
          <a:stretch/>
        </p:blipFill>
        <p:spPr bwMode="auto">
          <a:xfrm>
            <a:off x="0" y="260350"/>
            <a:ext cx="8893174" cy="59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0" y="4264788"/>
            <a:ext cx="8893175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72408"/>
            <a:ext cx="8893175" cy="0"/>
          </a:xfrm>
          <a:prstGeom prst="line">
            <a:avLst/>
          </a:prstGeom>
          <a:ln w="63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48475" y="6492748"/>
            <a:ext cx="204565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900" b="1" cap="all" baseline="0" noProof="1">
                <a:solidFill>
                  <a:schemeClr val="accent2"/>
                </a:solidFill>
              </a:rPr>
              <a:t>Safer, smarter, greener</a:t>
            </a:r>
          </a:p>
        </p:txBody>
      </p:sp>
      <p:sp>
        <p:nvSpPr>
          <p:cNvPr id="16" name="SD_VAR_CompanyYear"/>
          <p:cNvSpPr txBox="1"/>
          <p:nvPr userDrawn="1">
            <p:custDataLst>
              <p:tags r:id="rId1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sp>
        <p:nvSpPr>
          <p:cNvPr id="18" name="SD_FLD_Confidentiality"/>
          <p:cNvSpPr/>
          <p:nvPr userDrawn="1"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SD_FLD_DocumentDate"/>
          <p:cNvSpPr txBox="1">
            <a:spLocks noChangeArrowheads="1"/>
          </p:cNvSpPr>
          <p:nvPr userDrawn="1"/>
        </p:nvSpPr>
        <p:spPr bwMode="auto">
          <a:xfrm>
            <a:off x="1692000" y="6519600"/>
            <a:ext cx="280538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>
              <a:spcBef>
                <a:spcPct val="50000"/>
              </a:spcBef>
            </a:pPr>
            <a:r>
              <a:rPr lang="da-DK" altLang="ja-JP" sz="700" dirty="0">
                <a:solidFill>
                  <a:schemeClr val="tx1"/>
                </a:solidFill>
                <a:ea typeface="ＭＳ Ｐゴシック" charset="-128"/>
                <a:cs typeface="Arial" charset="0"/>
              </a:rPr>
              <a:t>21. november 2022</a:t>
            </a:r>
          </a:p>
        </p:txBody>
      </p:sp>
      <p:sp>
        <p:nvSpPr>
          <p:cNvPr id="24" name="SD_FLD_BusinessAreaName"/>
          <p:cNvSpPr/>
          <p:nvPr userDrawn="1"/>
        </p:nvSpPr>
        <p:spPr>
          <a:xfrm>
            <a:off x="250825" y="4501596"/>
            <a:ext cx="6445252" cy="2161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indent="0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endParaRPr lang="da-DK" sz="1400" b="1" cap="all" baseline="0" dirty="0">
              <a:solidFill>
                <a:schemeClr val="bg1"/>
              </a:solidFill>
            </a:endParaRPr>
          </a:p>
        </p:txBody>
      </p:sp>
      <p:sp>
        <p:nvSpPr>
          <p:cNvPr id="23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39340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5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" y="3933056"/>
            <a:ext cx="8893174" cy="2059757"/>
          </a:xfrm>
          <a:prstGeom prst="rect">
            <a:avLst/>
          </a:prstGeom>
          <a:solidFill>
            <a:srgbClr val="00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1160462"/>
            <a:ext cx="8893174" cy="2756849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/>
              <a:t>Click icon to add picture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5" y="4312347"/>
            <a:ext cx="6445251" cy="666452"/>
          </a:xfrm>
        </p:spPr>
        <p:txBody>
          <a:bodyPr>
            <a:noAutofit/>
          </a:bodyPr>
          <a:lstStyle>
            <a:lvl1pPr>
              <a:lnSpc>
                <a:spcPct val="91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  <p:pic>
        <p:nvPicPr>
          <p:cNvPr id="9" name="Picture 3" descr="U:\DNV\New upgrading projects received September 2013\PPT project assigned September 2013-\work\A4 PPT logos.em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r="1"/>
          <a:stretch/>
        </p:blipFill>
        <p:spPr bwMode="auto">
          <a:xfrm>
            <a:off x="0" y="260350"/>
            <a:ext cx="8893174" cy="59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0" y="3924941"/>
            <a:ext cx="8893175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72408"/>
            <a:ext cx="8893175" cy="0"/>
          </a:xfrm>
          <a:prstGeom prst="line">
            <a:avLst/>
          </a:prstGeom>
          <a:ln w="63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48475" y="6492748"/>
            <a:ext cx="204565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900" b="1" cap="all" baseline="0" noProof="1">
                <a:solidFill>
                  <a:schemeClr val="accent2"/>
                </a:solidFill>
              </a:rPr>
              <a:t>Safer, smarter, greener</a:t>
            </a:r>
          </a:p>
        </p:txBody>
      </p:sp>
      <p:sp>
        <p:nvSpPr>
          <p:cNvPr id="21" name="SD_VAR_CompanyYear"/>
          <p:cNvSpPr txBox="1"/>
          <p:nvPr userDrawn="1">
            <p:custDataLst>
              <p:tags r:id="rId1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sp>
        <p:nvSpPr>
          <p:cNvPr id="22" name="SD_FLD_Author"/>
          <p:cNvSpPr txBox="1">
            <a:spLocks noChangeArrowheads="1"/>
          </p:cNvSpPr>
          <p:nvPr userDrawn="1"/>
        </p:nvSpPr>
        <p:spPr bwMode="auto">
          <a:xfrm>
            <a:off x="250823" y="5363202"/>
            <a:ext cx="6445252" cy="2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 anchorCtr="0"/>
          <a:lstStyle/>
          <a:p>
            <a: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endParaRPr lang="da-DK" altLang="ja-JP" sz="1200" b="1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SD_FLD_DocumentDate"/>
          <p:cNvSpPr/>
          <p:nvPr userDrawn="1"/>
        </p:nvSpPr>
        <p:spPr>
          <a:xfrm>
            <a:off x="249520" y="5685609"/>
            <a:ext cx="6446555" cy="30720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lv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r>
              <a:rPr lang="da-DK" sz="1200" b="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21. november 2022</a:t>
            </a:r>
            <a:endParaRPr lang="da-DK" sz="1200" b="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SD_FLD_Confidentiality"/>
          <p:cNvSpPr/>
          <p:nvPr userDrawn="1"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SD_FLD_DocumentNumber"/>
          <p:cNvSpPr txBox="1">
            <a:spLocks noChangeArrowheads="1"/>
          </p:cNvSpPr>
          <p:nvPr userDrawn="1"/>
        </p:nvSpPr>
        <p:spPr bwMode="auto">
          <a:xfrm>
            <a:off x="1691680" y="6517697"/>
            <a:ext cx="2805707" cy="17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l">
              <a:spcBef>
                <a:spcPts val="0"/>
              </a:spcBef>
            </a:pPr>
            <a:endParaRPr lang="da-DK" altLang="ja-JP" sz="7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28" name="SD_FLD_BusinessAreaName"/>
          <p:cNvSpPr/>
          <p:nvPr userDrawn="1"/>
        </p:nvSpPr>
        <p:spPr>
          <a:xfrm>
            <a:off x="246122" y="4056885"/>
            <a:ext cx="6445252" cy="2161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1200" b="1" kern="1200" cap="all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Subtitle 2"/>
          <p:cNvSpPr>
            <a:spLocks noGrp="1"/>
          </p:cNvSpPr>
          <p:nvPr>
            <p:ph type="subTitle" idx="1"/>
          </p:nvPr>
        </p:nvSpPr>
        <p:spPr>
          <a:xfrm>
            <a:off x="250825" y="5039166"/>
            <a:ext cx="6445250" cy="324036"/>
          </a:xfrm>
        </p:spPr>
        <p:txBody>
          <a:bodyPr/>
          <a:lstStyle>
            <a:lvl1pPr marL="0" indent="0" algn="l" defTabSz="914400" rtl="0" eaLnBrk="1" latinLnBrk="0" hangingPunct="1">
              <a:buNone/>
              <a:def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  <a:endParaRPr lang="da-DK" dirty="0"/>
          </a:p>
        </p:txBody>
      </p:sp>
      <p:sp>
        <p:nvSpPr>
          <p:cNvPr id="27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25069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260351"/>
            <a:ext cx="8893174" cy="57324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68761"/>
            <a:ext cx="6445250" cy="1298228"/>
          </a:xfrm>
        </p:spPr>
        <p:txBody>
          <a:bodyPr anchor="t">
            <a:no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907600"/>
            <a:ext cx="8892000" cy="21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290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260351"/>
            <a:ext cx="8892000" cy="5732462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/>
              <a:t>Click icon to add picture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68761"/>
            <a:ext cx="6445250" cy="1298228"/>
          </a:xfrm>
        </p:spPr>
        <p:txBody>
          <a:bodyPr anchor="t">
            <a:no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4"/>
          </p:nvPr>
        </p:nvSpPr>
        <p:spPr>
          <a:xfrm>
            <a:off x="0" y="5907170"/>
            <a:ext cx="8892000" cy="2159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Click icon to add table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398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4" y="1268414"/>
            <a:ext cx="4243389" cy="47244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7" y="1268414"/>
            <a:ext cx="4243387" cy="47244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807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4" y="972000"/>
            <a:ext cx="4243389" cy="572400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826" y="1620000"/>
            <a:ext cx="4243387" cy="4372813"/>
          </a:xfrm>
        </p:spPr>
        <p:txBody>
          <a:bodyPr>
            <a:noAutofit/>
          </a:bodyPr>
          <a:lstStyle>
            <a:lvl1pPr>
              <a:defRPr sz="16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9788" y="970248"/>
            <a:ext cx="4242692" cy="57231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7" y="1618861"/>
            <a:ext cx="4242693" cy="4373952"/>
          </a:xfrm>
        </p:spPr>
        <p:txBody>
          <a:bodyPr>
            <a:noAutofit/>
          </a:bodyPr>
          <a:lstStyle>
            <a:lvl1pPr>
              <a:defRPr sz="16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113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U:\DNV\New upgrading projects received September 2013\PPT project assigned September 2013-\work\A4 PPT logos.emf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5"/>
          <a:stretch/>
        </p:blipFill>
        <p:spPr bwMode="auto">
          <a:xfrm>
            <a:off x="0" y="6277564"/>
            <a:ext cx="8895105" cy="3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5" y="241082"/>
            <a:ext cx="8641656" cy="670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/>
              <a:t>Click to edit Master title style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268414"/>
            <a:ext cx="8641656" cy="47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Click to edit Master text styles</a:t>
            </a:r>
          </a:p>
          <a:p>
            <a:pPr lvl="1"/>
            <a:r>
              <a:rPr lang="da-DK" noProof="0"/>
              <a:t>Second level</a:t>
            </a:r>
          </a:p>
          <a:p>
            <a:pPr lvl="2"/>
            <a:r>
              <a:rPr lang="da-DK" noProof="0"/>
              <a:t>Third level</a:t>
            </a:r>
          </a:p>
          <a:p>
            <a:pPr lvl="3"/>
            <a:r>
              <a:rPr lang="da-DK" noProof="0"/>
              <a:t>Fourth level</a:t>
            </a:r>
          </a:p>
          <a:p>
            <a:pPr lvl="4"/>
            <a:r>
              <a:rPr lang="da-DK" noProof="0"/>
              <a:t>Fifth 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9852" y="6697681"/>
            <a:ext cx="1257536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825" y="6697681"/>
            <a:ext cx="2989028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0823" y="6517926"/>
            <a:ext cx="240231" cy="1797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SD_VAR_CompanyYear"/>
          <p:cNvSpPr txBox="1"/>
          <p:nvPr>
            <p:custDataLst>
              <p:tags r:id="rId16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943200"/>
            <a:ext cx="8892481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D_FLD_Confidentiality"/>
          <p:cNvSpPr/>
          <p:nvPr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SD_FLD_Draft" hidden="1"/>
          <p:cNvSpPr txBox="1">
            <a:spLocks noChangeArrowheads="1"/>
          </p:cNvSpPr>
          <p:nvPr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  <p:sp>
        <p:nvSpPr>
          <p:cNvPr id="14" name="SD_FLD_DocumentDate"/>
          <p:cNvSpPr txBox="1">
            <a:spLocks noChangeArrowheads="1"/>
          </p:cNvSpPr>
          <p:nvPr/>
        </p:nvSpPr>
        <p:spPr bwMode="auto">
          <a:xfrm>
            <a:off x="1692000" y="6519600"/>
            <a:ext cx="280538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>
              <a:spcBef>
                <a:spcPct val="50000"/>
              </a:spcBef>
            </a:pPr>
            <a:r>
              <a:rPr lang="da-DK" altLang="ja-JP" sz="700" dirty="0">
                <a:solidFill>
                  <a:schemeClr val="tx1"/>
                </a:solidFill>
                <a:ea typeface="ＭＳ Ｐゴシック" charset="-128"/>
                <a:cs typeface="Arial" charset="0"/>
              </a:rPr>
              <a:t>21. november 2022</a:t>
            </a:r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65" r:id="rId7"/>
    <p:sldLayoutId id="2147483652" r:id="rId8"/>
    <p:sldLayoutId id="2147483653" r:id="rId9"/>
    <p:sldLayoutId id="2147483664" r:id="rId10"/>
    <p:sldLayoutId id="2147483666" r:id="rId11"/>
    <p:sldLayoutId id="2147483654" r:id="rId12"/>
    <p:sldLayoutId id="2147483655" r:id="rId13"/>
    <p:sldLayoutId id="2147483667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12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28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U:\DNV\New upgrading projects received September 2013\PPT project assigned September 2013-\work\A4 PPT logos.em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5"/>
          <a:stretch/>
        </p:blipFill>
        <p:spPr bwMode="auto">
          <a:xfrm>
            <a:off x="0" y="6277564"/>
            <a:ext cx="8895105" cy="3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5" y="241082"/>
            <a:ext cx="8641656" cy="670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/>
              <a:t>Click to edit Master title style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268414"/>
            <a:ext cx="8641656" cy="47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Click to edit Master text styles</a:t>
            </a:r>
          </a:p>
          <a:p>
            <a:pPr lvl="1"/>
            <a:r>
              <a:rPr lang="da-DK" noProof="0"/>
              <a:t>Second level</a:t>
            </a:r>
          </a:p>
          <a:p>
            <a:pPr lvl="2"/>
            <a:r>
              <a:rPr lang="da-DK" noProof="0"/>
              <a:t>Third level</a:t>
            </a:r>
          </a:p>
          <a:p>
            <a:pPr lvl="3"/>
            <a:r>
              <a:rPr lang="da-DK" noProof="0"/>
              <a:t>Fourth level</a:t>
            </a:r>
          </a:p>
          <a:p>
            <a:pPr lvl="4"/>
            <a:r>
              <a:rPr lang="da-DK" noProof="0"/>
              <a:t>Fifth 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9852" y="6697681"/>
            <a:ext cx="1257536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825" y="6697681"/>
            <a:ext cx="2989028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0823" y="6517926"/>
            <a:ext cx="240231" cy="1797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SD_VAR_CompanyYear"/>
          <p:cNvSpPr txBox="1"/>
          <p:nvPr>
            <p:custDataLst>
              <p:tags r:id="rId3"/>
            </p:custDataLst>
          </p:nvPr>
        </p:nvSpPr>
        <p:spPr>
          <a:xfrm>
            <a:off x="491055" y="6517926"/>
            <a:ext cx="732573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700" noProof="0">
                <a:solidFill>
                  <a:schemeClr val="tx1"/>
                </a:solidFill>
              </a:rPr>
              <a:t>DNV GL © 2016</a:t>
            </a:r>
            <a:endParaRPr lang="da-DK" sz="700" noProof="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943200"/>
            <a:ext cx="8892481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D_FLD_Confidentiality"/>
          <p:cNvSpPr/>
          <p:nvPr/>
        </p:nvSpPr>
        <p:spPr>
          <a:xfrm>
            <a:off x="250822" y="6112089"/>
            <a:ext cx="2845013" cy="16031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da-DK" sz="75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SD_FLD_DocumentDate"/>
          <p:cNvSpPr txBox="1">
            <a:spLocks noChangeArrowheads="1"/>
          </p:cNvSpPr>
          <p:nvPr/>
        </p:nvSpPr>
        <p:spPr bwMode="auto">
          <a:xfrm>
            <a:off x="1692000" y="6519600"/>
            <a:ext cx="280538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>
              <a:spcBef>
                <a:spcPct val="50000"/>
              </a:spcBef>
            </a:pPr>
            <a:r>
              <a:rPr lang="da-DK" altLang="ja-JP" sz="700" dirty="0">
                <a:solidFill>
                  <a:schemeClr val="tx1"/>
                </a:solidFill>
                <a:ea typeface="ＭＳ Ｐゴシック" charset="-128"/>
                <a:cs typeface="Arial" charset="0"/>
              </a:rPr>
              <a:t>21. november 2022</a:t>
            </a:r>
          </a:p>
        </p:txBody>
      </p:sp>
      <p:sp>
        <p:nvSpPr>
          <p:cNvPr id="13" name="SD_FLD_Draft" hidden="1"/>
          <p:cNvSpPr txBox="1">
            <a:spLocks noChangeArrowheads="1"/>
          </p:cNvSpPr>
          <p:nvPr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da-DK" altLang="ja-JP" sz="1600" b="0" cap="all" baseline="0" dirty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96802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12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28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000" indent="-198000" algn="l" defTabSz="914400" rtl="0" eaLnBrk="1" latinLnBrk="0" hangingPunct="1">
        <a:lnSpc>
          <a:spcPct val="114000"/>
        </a:lnSpc>
        <a:spcBef>
          <a:spcPts val="600"/>
        </a:spcBef>
        <a:buClr>
          <a:srgbClr val="3F9C3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6C846-33D9-4199-8DAC-05CFAA03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34427-ECB7-4851-8CE5-BA92EBEAF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386D7-2A64-43A5-95BC-B2E16CC6F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AF17-6F18-46DD-80FF-66847602CE09}" type="datetimeFigureOut">
              <a:rPr lang="da-DK" smtClean="0"/>
              <a:t>23-11-2022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E3E1-39B6-48C3-B6B0-159F11DB3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B4DF9-E9E9-4E6A-A3D2-2DEED8B1A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A2F0E-F866-4E5B-BE87-EB017E5E959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089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1</a:t>
            </a:fld>
            <a:endParaRPr lang="da-DK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-315416"/>
            <a:ext cx="7688263" cy="494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2159" y="5146738"/>
            <a:ext cx="9144000" cy="30162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da-DK" dirty="0"/>
          </a:p>
          <a:p>
            <a:pPr algn="ctr"/>
            <a:r>
              <a:rPr lang="da-DK" sz="4000" dirty="0">
                <a:solidFill>
                  <a:schemeClr val="bg1"/>
                </a:solidFill>
                <a:latin typeface="Frutiger LT 45 Light" panose="020B0402020204020204" pitchFamily="34" charset="0"/>
              </a:rPr>
              <a:t>Generalforsamling</a:t>
            </a:r>
          </a:p>
          <a:p>
            <a:pPr algn="ctr"/>
            <a:r>
              <a:rPr lang="da-DK" sz="2400" dirty="0">
                <a:solidFill>
                  <a:schemeClr val="bg1"/>
                </a:solidFill>
                <a:latin typeface="Frutiger LT 45 Light" panose="020B0402020204020204" pitchFamily="34" charset="0"/>
              </a:rPr>
              <a:t>23 november 2022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76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6609-A716-4FEF-A8EA-93E2074D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Kontingenter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98D7-2CF9-4BA9-BD90-3DBBDF2B1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4464496"/>
          </a:xfrm>
        </p:spPr>
        <p:txBody>
          <a:bodyPr/>
          <a:lstStyle/>
          <a:p>
            <a:r>
              <a:rPr lang="da-DK" dirty="0"/>
              <a:t>De sidste (mange) år har det været en kamp af få en relativ stor del af medlemmerne til at betale.</a:t>
            </a:r>
          </a:p>
          <a:p>
            <a:pPr lvl="1"/>
            <a:r>
              <a:rPr lang="da-DK" dirty="0"/>
              <a:t>Der er sikkert mange årsager men tydeligt er det, at kun få har firmabetalte kontingenter.</a:t>
            </a:r>
          </a:p>
          <a:p>
            <a:r>
              <a:rPr lang="da-DK" dirty="0"/>
              <a:t>600 kroner er mange penge, hvis et medlem deltager sjældent eller måske aldrig.</a:t>
            </a:r>
          </a:p>
          <a:p>
            <a:r>
              <a:rPr lang="da-DK" dirty="0"/>
              <a:t>Et lavere kontingent vil måske gøre det mere “nemmere” at betale.</a:t>
            </a:r>
          </a:p>
        </p:txBody>
      </p:sp>
    </p:spTree>
    <p:extLst>
      <p:ext uri="{BB962C8B-B14F-4D97-AF65-F5344CB8AC3E}">
        <p14:creationId xmlns:p14="http://schemas.microsoft.com/office/powerpoint/2010/main" val="194324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509-81BD-440A-9AD7-344B5D7F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r>
              <a:rPr lang="da-DK" b="1" dirty="0"/>
              <a:t>Kontingent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4F73-2A10-40E3-A632-F96930C0A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32756"/>
            <a:ext cx="8892480" cy="504056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Den seneste tid har et par medlemmer spurgt, “hvad bruger vi kontingentet til?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162B69-1990-429D-99AE-C4BB83F03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894943"/>
              </p:ext>
            </p:extLst>
          </p:nvPr>
        </p:nvGraphicFramePr>
        <p:xfrm>
          <a:off x="241688" y="1882613"/>
          <a:ext cx="827366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79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6268F-8D25-48E8-861E-FCC22208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Kontingent</a:t>
            </a:r>
            <a:r>
              <a:rPr lang="da-DK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8A8AC-C715-4683-A5FD-324FD1D5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60996"/>
            <a:ext cx="8748464" cy="470430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1/3 af omkostningerne er sommerfesten hvor der typisk deltager 25 medlemmer (plus partner).</a:t>
            </a:r>
          </a:p>
          <a:p>
            <a:r>
              <a:rPr lang="da-DK" dirty="0"/>
              <a:t>Er tiden løbet fra 100 pct sociale arrangementer (med partner)?</a:t>
            </a:r>
          </a:p>
          <a:p>
            <a:r>
              <a:rPr lang="da-DK" dirty="0"/>
              <a:t>Hvis vi tager 2022 budgettet og fjerner sommerarrangementet – reducerer kontingenter – så vi stadig får et nul resultat, kan vi f.eks. sætte følgende kontingenter:</a:t>
            </a:r>
          </a:p>
          <a:p>
            <a:r>
              <a:rPr lang="da-DK" dirty="0"/>
              <a:t>Øst:	 		400</a:t>
            </a:r>
          </a:p>
          <a:p>
            <a:r>
              <a:rPr lang="da-DK" dirty="0"/>
              <a:t>Vest: 		200</a:t>
            </a:r>
          </a:p>
          <a:p>
            <a:r>
              <a:rPr lang="da-DK" dirty="0"/>
              <a:t>Pensionister: 	200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Er tiden løbet fra pensionistrabat?</a:t>
            </a:r>
          </a:p>
          <a:p>
            <a:r>
              <a:rPr lang="da-DK" dirty="0"/>
              <a:t>Øst:			350  - 118 medlemmer</a:t>
            </a:r>
          </a:p>
          <a:p>
            <a:r>
              <a:rPr lang="da-DK" dirty="0"/>
              <a:t>Vest:			200	22 medlemmer</a:t>
            </a:r>
          </a:p>
          <a:p>
            <a:r>
              <a:rPr lang="da-DK" dirty="0"/>
              <a:t>Pensionister:	350	54 medlemmer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036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0CC6EE-8CBF-47F4-AADA-A7C3DD57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13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4D098D-A6D9-413C-9AE8-B032DAE1A959}"/>
              </a:ext>
            </a:extLst>
          </p:cNvPr>
          <p:cNvSpPr txBox="1"/>
          <p:nvPr/>
        </p:nvSpPr>
        <p:spPr>
          <a:xfrm>
            <a:off x="250823" y="404664"/>
            <a:ext cx="8456684" cy="439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</a:pPr>
            <a:r>
              <a:rPr lang="da-DK" sz="2800">
                <a:solidFill>
                  <a:srgbClr val="333333"/>
                </a:solidFill>
              </a:rPr>
              <a:t>Arrangementer siden sidste Generalforsamling</a:t>
            </a:r>
            <a:endParaRPr lang="da-DK" sz="2800" dirty="0">
              <a:solidFill>
                <a:srgbClr val="33333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66DE9A-5026-4F47-8904-BF5594687209}"/>
              </a:ext>
            </a:extLst>
          </p:cNvPr>
          <p:cNvSpPr txBox="1"/>
          <p:nvPr/>
        </p:nvSpPr>
        <p:spPr>
          <a:xfrm>
            <a:off x="426825" y="3538872"/>
            <a:ext cx="4572000" cy="69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WMTC – 26-28 April 2022 i København</a:t>
            </a:r>
          </a:p>
          <a:p>
            <a:pPr marL="0" marR="0" lvl="0" indent="0" algn="l" defTabSz="914400" rtl="0" eaLnBrk="1" fontAlgn="auto" latinLnBrk="0" hangingPunct="1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A36A62-B88A-40A8-A40A-C320AF937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21424"/>
              </p:ext>
            </p:extLst>
          </p:nvPr>
        </p:nvGraphicFramePr>
        <p:xfrm>
          <a:off x="491054" y="1257188"/>
          <a:ext cx="7825362" cy="1667757"/>
        </p:xfrm>
        <a:graphic>
          <a:graphicData uri="http://schemas.openxmlformats.org/drawingml/2006/table">
            <a:tbl>
              <a:tblPr/>
              <a:tblGrid>
                <a:gridCol w="4182866">
                  <a:extLst>
                    <a:ext uri="{9D8B030D-6E8A-4147-A177-3AD203B41FA5}">
                      <a16:colId xmlns:a16="http://schemas.microsoft.com/office/drawing/2014/main" val="747667702"/>
                    </a:ext>
                  </a:extLst>
                </a:gridCol>
                <a:gridCol w="1300891">
                  <a:extLst>
                    <a:ext uri="{9D8B030D-6E8A-4147-A177-3AD203B41FA5}">
                      <a16:colId xmlns:a16="http://schemas.microsoft.com/office/drawing/2014/main" val="881988566"/>
                    </a:ext>
                  </a:extLst>
                </a:gridCol>
                <a:gridCol w="1380946">
                  <a:extLst>
                    <a:ext uri="{9D8B030D-6E8A-4147-A177-3AD203B41FA5}">
                      <a16:colId xmlns:a16="http://schemas.microsoft.com/office/drawing/2014/main" val="1761436586"/>
                    </a:ext>
                  </a:extLst>
                </a:gridCol>
                <a:gridCol w="960659">
                  <a:extLst>
                    <a:ext uri="{9D8B030D-6E8A-4147-A177-3AD203B41FA5}">
                      <a16:colId xmlns:a16="http://schemas.microsoft.com/office/drawing/2014/main" val="63266251"/>
                    </a:ext>
                  </a:extLst>
                </a:gridCol>
              </a:tblGrid>
              <a:tr h="34312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Arrangement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Møde 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Deltagere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803655"/>
                  </a:ext>
                </a:extLst>
              </a:tr>
              <a:tr h="329403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Pirater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januar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78128"/>
                  </a:ext>
                </a:extLst>
              </a:tr>
              <a:tr h="329403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Suez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Møde / Force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maj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120080"/>
                  </a:ext>
                </a:extLst>
              </a:tr>
              <a:tr h="32269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Sommer Arrangement / FN Klimaekspertpanel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83266"/>
                  </a:ext>
                </a:extLst>
              </a:tr>
              <a:tr h="34312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 Assisted Propulsion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 September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618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897540-14C9-4FF3-B802-1F4AF0CDD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45952"/>
              </p:ext>
            </p:extLst>
          </p:nvPr>
        </p:nvGraphicFramePr>
        <p:xfrm>
          <a:off x="496156" y="4783832"/>
          <a:ext cx="3139740" cy="1309465"/>
        </p:xfrm>
        <a:graphic>
          <a:graphicData uri="http://schemas.openxmlformats.org/drawingml/2006/table">
            <a:tbl>
              <a:tblPr/>
              <a:tblGrid>
                <a:gridCol w="3139740">
                  <a:extLst>
                    <a:ext uri="{9D8B030D-6E8A-4147-A177-3AD203B41FA5}">
                      <a16:colId xmlns:a16="http://schemas.microsoft.com/office/drawing/2014/main" val="618028607"/>
                    </a:ext>
                  </a:extLst>
                </a:gridCol>
              </a:tblGrid>
              <a:tr h="261893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Bestyrelsesmøder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787352"/>
                  </a:ext>
                </a:extLst>
              </a:tr>
              <a:tr h="261893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december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662607"/>
                  </a:ext>
                </a:extLst>
              </a:tr>
              <a:tr h="261893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 februar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810054"/>
                  </a:ext>
                </a:extLst>
              </a:tr>
              <a:tr h="261893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april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8968"/>
                  </a:ext>
                </a:extLst>
              </a:tr>
              <a:tr h="261893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 august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06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61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1656" cy="670086"/>
          </a:xfrm>
          <a:noFill/>
        </p:spPr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Dagsorden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2</a:t>
            </a:fld>
            <a:endParaRPr lang="da-DK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8069" y="1148716"/>
            <a:ext cx="8641657" cy="5592652"/>
          </a:xfrm>
        </p:spPr>
        <p:txBody>
          <a:bodyPr/>
          <a:lstStyle/>
          <a:p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Valg af Dirigent </a:t>
            </a:r>
            <a:r>
              <a:rPr lang="da-DK" sz="1800" i="1" dirty="0">
                <a:effectLst/>
                <a:latin typeface="Frutiger LT 45 Light"/>
                <a:ea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Formandens Beretning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Regnskab for Søfartsteknisk Forening for perioden 2021-07-01 til 2022-06-30</a:t>
            </a:r>
            <a:r>
              <a:rPr lang="da-DK" sz="1800" b="1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samt budget for perioden 2022-07-01 til 2023-06-30</a:t>
            </a: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Valg af bestyrelse: På valg er:</a:t>
            </a:r>
            <a:endParaRPr lang="da-DK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4850" lvl="1" indent="-285750">
              <a:buClrTx/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</a:rPr>
              <a:t>Ingrid Marie Vincent Andersen– ønsker genvalg</a:t>
            </a:r>
          </a:p>
          <a:p>
            <a:pPr marL="464850" lvl="1" indent="-285750">
              <a:buClrTx/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</a:rPr>
              <a:t>Michael Schmidt – ønsker genvalg</a:t>
            </a:r>
            <a:endParaRPr lang="da-DK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Tx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</a:rPr>
              <a:t> </a:t>
            </a: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Valg af revisor: På valg er:</a:t>
            </a:r>
          </a:p>
          <a:p>
            <a:pPr marL="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effectLst/>
                <a:latin typeface="Frutiger LT 45 Light"/>
                <a:ea typeface="Times New Roman" panose="02020603050405020304" pitchFamily="18" charset="0"/>
              </a:rPr>
              <a:t>Jørgen Grastrup – ønsker genvalg</a:t>
            </a:r>
          </a:p>
          <a:p>
            <a:pPr>
              <a:lnSpc>
                <a:spcPct val="115000"/>
              </a:lnSpc>
              <a:buFont typeface="+mj-lt"/>
              <a:buAutoNum type="arabicPeriod" startAt="6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Fastsættelse af kontingent for 2023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Fremtidige aktiviteter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da-DK" sz="1800" dirty="0">
                <a:effectLst/>
                <a:latin typeface="Frutiger LT 45 Light"/>
                <a:ea typeface="Times New Roman" panose="02020603050405020304" pitchFamily="18" charset="0"/>
                <a:cs typeface="Times New Roman" panose="02020603050405020304" pitchFamily="18" charset="0"/>
              </a:rPr>
              <a:t>Eventuelt</a:t>
            </a:r>
          </a:p>
          <a:p>
            <a:pPr lvl="1" indent="-342900">
              <a:lnSpc>
                <a:spcPct val="115000"/>
              </a:lnSpc>
              <a:buClrTx/>
              <a:buFont typeface="Arial" panose="020B0604020202020204" pitchFamily="34" charset="0"/>
              <a:buChar char="•"/>
              <a:tabLst>
                <a:tab pos="444500" algn="l"/>
                <a:tab pos="895350" algn="l"/>
              </a:tabLst>
            </a:pPr>
            <a:r>
              <a:rPr lang="da-DK" sz="1800" b="0" dirty="0">
                <a:effectLst/>
                <a:latin typeface="Frutiger LT 45 Light"/>
                <a:ea typeface="Times New Roman" panose="02020603050405020304" pitchFamily="18" charset="0"/>
              </a:rPr>
              <a:t>Herunder debat omkring kontingentsatserne.</a:t>
            </a:r>
            <a:endParaRPr lang="da-DK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381286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3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B0EBFE-D464-4F60-B111-39588EA73D18}"/>
              </a:ext>
            </a:extLst>
          </p:cNvPr>
          <p:cNvSpPr txBox="1"/>
          <p:nvPr/>
        </p:nvSpPr>
        <p:spPr>
          <a:xfrm>
            <a:off x="683568" y="404664"/>
            <a:ext cx="7416824" cy="6280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</a:pPr>
            <a:r>
              <a:rPr lang="da-DK" sz="4000" b="1">
                <a:solidFill>
                  <a:srgbClr val="333333"/>
                </a:solidFill>
              </a:rPr>
              <a:t>Regnskab 2021- 2022</a:t>
            </a:r>
            <a:endParaRPr lang="da-DK" sz="4000" b="1" dirty="0">
              <a:solidFill>
                <a:srgbClr val="333333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95C0A2-02F1-4F84-8D50-19ABED350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85248"/>
              </p:ext>
            </p:extLst>
          </p:nvPr>
        </p:nvGraphicFramePr>
        <p:xfrm>
          <a:off x="693772" y="2014537"/>
          <a:ext cx="7622645" cy="3142661"/>
        </p:xfrm>
        <a:graphic>
          <a:graphicData uri="http://schemas.openxmlformats.org/drawingml/2006/table">
            <a:tbl>
              <a:tblPr/>
              <a:tblGrid>
                <a:gridCol w="2607146">
                  <a:extLst>
                    <a:ext uri="{9D8B030D-6E8A-4147-A177-3AD203B41FA5}">
                      <a16:colId xmlns:a16="http://schemas.microsoft.com/office/drawing/2014/main" val="1366210448"/>
                    </a:ext>
                  </a:extLst>
                </a:gridCol>
                <a:gridCol w="801698">
                  <a:extLst>
                    <a:ext uri="{9D8B030D-6E8A-4147-A177-3AD203B41FA5}">
                      <a16:colId xmlns:a16="http://schemas.microsoft.com/office/drawing/2014/main" val="3368981042"/>
                    </a:ext>
                  </a:extLst>
                </a:gridCol>
                <a:gridCol w="752814">
                  <a:extLst>
                    <a:ext uri="{9D8B030D-6E8A-4147-A177-3AD203B41FA5}">
                      <a16:colId xmlns:a16="http://schemas.microsoft.com/office/drawing/2014/main" val="2061936983"/>
                    </a:ext>
                  </a:extLst>
                </a:gridCol>
                <a:gridCol w="879912">
                  <a:extLst>
                    <a:ext uri="{9D8B030D-6E8A-4147-A177-3AD203B41FA5}">
                      <a16:colId xmlns:a16="http://schemas.microsoft.com/office/drawing/2014/main" val="1417094335"/>
                    </a:ext>
                  </a:extLst>
                </a:gridCol>
                <a:gridCol w="821251">
                  <a:extLst>
                    <a:ext uri="{9D8B030D-6E8A-4147-A177-3AD203B41FA5}">
                      <a16:colId xmlns:a16="http://schemas.microsoft.com/office/drawing/2014/main" val="2047857938"/>
                    </a:ext>
                  </a:extLst>
                </a:gridCol>
                <a:gridCol w="752814">
                  <a:extLst>
                    <a:ext uri="{9D8B030D-6E8A-4147-A177-3AD203B41FA5}">
                      <a16:colId xmlns:a16="http://schemas.microsoft.com/office/drawing/2014/main" val="744078147"/>
                    </a:ext>
                  </a:extLst>
                </a:gridCol>
                <a:gridCol w="1007010">
                  <a:extLst>
                    <a:ext uri="{9D8B030D-6E8A-4147-A177-3AD203B41FA5}">
                      <a16:colId xmlns:a16="http://schemas.microsoft.com/office/drawing/2014/main" val="879563818"/>
                    </a:ext>
                  </a:extLst>
                </a:gridCol>
              </a:tblGrid>
              <a:tr h="476160"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Aktuelt 2021 - 2022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2021-2022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65826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Indtægter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Udgifter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Indtægter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Udgifter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61751"/>
                  </a:ext>
                </a:extLst>
              </a:tr>
              <a:tr h="211627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326095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Kontingent (inkl 5 nye øst medl.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84.000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84.000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86.250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86.250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87427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Sommerarrangement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8.100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22.270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14.170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25.000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65360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Generalforsamling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12.600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29.040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16.440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17.000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775753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Øvrige arrangementer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4.000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598856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Bestyrelse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4.980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4.980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6.000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851211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Annoncer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448751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Gebyrer (inkl 75/md mobilepay)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2.999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2.999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3.000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626974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18.733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18.733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18.250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18.250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16385"/>
                  </a:ext>
                </a:extLst>
              </a:tr>
              <a:tr h="20316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Sekretær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10.000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10.000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88371"/>
                  </a:ext>
                </a:extLst>
              </a:tr>
              <a:tr h="211627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1.098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1.098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3.000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292109"/>
                  </a:ext>
                </a:extLst>
              </a:tr>
              <a:tr h="211627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104.700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89.120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15.580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86.250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86.250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324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82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E17826-87FF-4854-A470-CB1B4F60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4</a:t>
            </a:fld>
            <a:endParaRPr lang="da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2593B-00B9-414E-BDAF-78F49E35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0"/>
            <a:ext cx="8437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2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5</a:t>
            </a:fld>
            <a:endParaRPr lang="da-D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A09B28-13A5-439E-9DB2-8CF261680782}"/>
              </a:ext>
            </a:extLst>
          </p:cNvPr>
          <p:cNvSpPr txBox="1"/>
          <p:nvPr/>
        </p:nvSpPr>
        <p:spPr>
          <a:xfrm>
            <a:off x="755576" y="513417"/>
            <a:ext cx="7848872" cy="846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</a:pPr>
            <a:r>
              <a:rPr lang="da-DK" sz="2800" b="1">
                <a:solidFill>
                  <a:srgbClr val="333333"/>
                </a:solidFill>
              </a:rPr>
              <a:t>Budget til Orientering</a:t>
            </a:r>
          </a:p>
          <a:p>
            <a:pPr>
              <a:lnSpc>
                <a:spcPct val="113000"/>
              </a:lnSpc>
              <a:spcBef>
                <a:spcPts val="600"/>
              </a:spcBef>
            </a:pPr>
            <a:r>
              <a:rPr lang="da-DK" b="1">
                <a:solidFill>
                  <a:srgbClr val="333333"/>
                </a:solidFill>
              </a:rPr>
              <a:t>Beholdning 1/7/2022: DKK 190,836</a:t>
            </a:r>
            <a:endParaRPr lang="da-DK" sz="2800" b="1" dirty="0">
              <a:solidFill>
                <a:srgbClr val="333333"/>
              </a:solidFill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1A385F-66CB-4449-8123-94DEB328EE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68576"/>
              </p:ext>
            </p:extLst>
          </p:nvPr>
        </p:nvGraphicFramePr>
        <p:xfrm>
          <a:off x="509637" y="1844824"/>
          <a:ext cx="8099086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7086636" imgH="2834640" progId="Excel.Sheet.12">
                  <p:embed/>
                </p:oleObj>
              </mc:Choice>
              <mc:Fallback>
                <p:oleObj name="Worksheet" r:id="rId4" imgW="7086636" imgH="2834640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E1A385F-66CB-4449-8123-94DEB328EE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9637" y="1844824"/>
                        <a:ext cx="8099086" cy="324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13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6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4E0D2-2D39-4156-91A2-CF66491E50EF}"/>
              </a:ext>
            </a:extLst>
          </p:cNvPr>
          <p:cNvSpPr txBox="1"/>
          <p:nvPr/>
        </p:nvSpPr>
        <p:spPr>
          <a:xfrm>
            <a:off x="1115616" y="5733256"/>
            <a:ext cx="2128596" cy="2512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</a:pPr>
            <a:r>
              <a:rPr lang="da-DK" sz="1600" dirty="0">
                <a:solidFill>
                  <a:srgbClr val="333333"/>
                </a:solidFill>
              </a:rPr>
              <a:t>Nye: 11, Udmeldt: 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8CDE02C-D86F-46AF-9953-C98B44CF6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865791"/>
              </p:ext>
            </p:extLst>
          </p:nvPr>
        </p:nvGraphicFramePr>
        <p:xfrm>
          <a:off x="683568" y="620688"/>
          <a:ext cx="79928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471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7</a:t>
            </a:fld>
            <a:endParaRPr lang="da-DK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0825" y="241082"/>
            <a:ext cx="8641656" cy="416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dirty="0">
                <a:solidFill>
                  <a:srgbClr val="0070C0"/>
                </a:solidFill>
              </a:rPr>
              <a:t>Aldersfordeling STF Medlemmer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05472DB-571F-4417-B4B5-1C092B180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419031"/>
              </p:ext>
            </p:extLst>
          </p:nvPr>
        </p:nvGraphicFramePr>
        <p:xfrm>
          <a:off x="899592" y="105273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7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8</a:t>
            </a:fld>
            <a:endParaRPr lang="da-DK" noProof="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96A1A9-14AB-42D1-B823-854EABDB7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999601"/>
              </p:ext>
            </p:extLst>
          </p:nvPr>
        </p:nvGraphicFramePr>
        <p:xfrm>
          <a:off x="827584" y="1340768"/>
          <a:ext cx="849086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596A1A9-14AB-42D1-B823-854EABDB7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371358"/>
              </p:ext>
            </p:extLst>
          </p:nvPr>
        </p:nvGraphicFramePr>
        <p:xfrm>
          <a:off x="-684584" y="980728"/>
          <a:ext cx="1000303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062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41082"/>
            <a:ext cx="8641656" cy="451614"/>
          </a:xfrm>
        </p:spPr>
        <p:txBody>
          <a:bodyPr/>
          <a:lstStyle/>
          <a:p>
            <a:pPr algn="ctr"/>
            <a:r>
              <a:rPr lang="da-DK" dirty="0">
                <a:solidFill>
                  <a:srgbClr val="0070C0"/>
                </a:solidFill>
              </a:rPr>
              <a:t>Erhvervsfordeling STF Medlemmer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noProof="0" smtClean="0"/>
              <a:pPr/>
              <a:t>9</a:t>
            </a:fld>
            <a:endParaRPr lang="da-DK" noProof="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644147"/>
              </p:ext>
            </p:extLst>
          </p:nvPr>
        </p:nvGraphicFramePr>
        <p:xfrm>
          <a:off x="250822" y="1268760"/>
          <a:ext cx="889317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6791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value&gt;DNV GL © %Date:yyyy%&lt;/value&gt;&#10;  &lt;/element&gt;&#10;&lt;/content&gt;"/>
</p:tagLst>
</file>

<file path=ppt/theme/theme1.xml><?xml version="1.0" encoding="utf-8"?>
<a:theme xmlns:a="http://schemas.openxmlformats.org/drawingml/2006/main" name="Blank">
  <a:themeElements>
    <a:clrScheme name="DNV powerpoint">
      <a:dk1>
        <a:srgbClr val="333333"/>
      </a:dk1>
      <a:lt1>
        <a:srgbClr val="FFFFFF"/>
      </a:lt1>
      <a:dk2>
        <a:srgbClr val="0F204B"/>
      </a:dk2>
      <a:lt2>
        <a:srgbClr val="C8C8C8"/>
      </a:lt2>
      <a:accent1>
        <a:srgbClr val="99D6F0"/>
      </a:accent1>
      <a:accent2>
        <a:srgbClr val="3F9C35"/>
      </a:accent2>
      <a:accent3>
        <a:srgbClr val="003591"/>
      </a:accent3>
      <a:accent4>
        <a:srgbClr val="009FDA"/>
      </a:accent4>
      <a:accent5>
        <a:srgbClr val="66C5E9"/>
      </a:accent5>
      <a:accent6>
        <a:srgbClr val="FECB00"/>
      </a:accent6>
      <a:hlink>
        <a:srgbClr val="003591"/>
      </a:hlink>
      <a:folHlink>
        <a:srgbClr val="6E5091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solidFill>
            <a:schemeClr val="accent4"/>
          </a:solidFill>
        </a:ln>
      </a:spPr>
      <a:bodyPr rtlCol="0" anchor="ctr"/>
      <a:lstStyle>
        <a:defPPr algn="ctr">
          <a:lnSpc>
            <a:spcPct val="113000"/>
          </a:lnSpc>
          <a:spcBef>
            <a:spcPts val="600"/>
          </a:spcBef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33333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3000"/>
          </a:lnSpc>
          <a:spcBef>
            <a:spcPts val="600"/>
          </a:spcBef>
          <a:defRPr sz="1600" dirty="0" err="1" smtClean="0">
            <a:solidFill>
              <a:srgbClr val="333333"/>
            </a:solidFill>
          </a:defRPr>
        </a:defPPr>
      </a:lstStyle>
    </a:txDef>
  </a:objectDefaults>
  <a:extraClrSchemeLst/>
  <a:custClrLst>
    <a:custClr name="Sky blue">
      <a:srgbClr val="99D6F0"/>
    </a:custClr>
    <a:custClr name="Land green">
      <a:srgbClr val="3F9C35"/>
    </a:custClr>
    <a:custClr name="Sea Blue">
      <a:srgbClr val="003591"/>
    </a:custClr>
    <a:custClr name="Dark blue">
      <a:srgbClr val="0F204B"/>
    </a:custClr>
    <a:custClr name="White">
      <a:srgbClr val="FFFFFF"/>
    </a:custClr>
    <a:custClr name="Cyan">
      <a:srgbClr val="009FDA"/>
    </a:custClr>
    <a:custClr name="80 % Cyan">
      <a:srgbClr val="33B2E1"/>
    </a:custClr>
    <a:custClr name="60 % Cyan">
      <a:srgbClr val="66C5E9"/>
    </a:custClr>
    <a:custClr name="40 % Cyan">
      <a:srgbClr val="99D6F0"/>
    </a:custClr>
    <a:custClr name="20 % Cyan">
      <a:srgbClr val="CCECF8"/>
    </a:custClr>
    <a:custClr name="10 % Cyan">
      <a:srgbClr val="E5F5FB"/>
    </a:custClr>
    <a:custClr name="Black">
      <a:srgbClr val="000000"/>
    </a:custClr>
    <a:custClr name="80 % Black (Text)">
      <a:srgbClr val="333333"/>
    </a:custClr>
    <a:custClr name="60 % Black">
      <a:srgbClr val="666666"/>
    </a:custClr>
    <a:custClr name="40 % Black">
      <a:srgbClr val="999999"/>
    </a:custClr>
    <a:custClr name="20 % Black">
      <a:srgbClr val="CCCCCC"/>
    </a:custClr>
    <a:custClr name="10 % Black">
      <a:srgbClr val="E5E5E5"/>
    </a:custClr>
    <a:custClr name="Yellow">
      <a:srgbClr val="FECB00"/>
    </a:custClr>
    <a:custClr name="Orange">
      <a:srgbClr val="E98300"/>
    </a:custClr>
    <a:custClr name="Purple">
      <a:srgbClr val="6E5091"/>
    </a:custClr>
    <a:custClr name="Red">
      <a:srgbClr val="C4262E"/>
    </a:custClr>
    <a:custClr name="Warm grey">
      <a:srgbClr val="988F86"/>
    </a:custClr>
  </a:custClrLst>
  <a:extLst>
    <a:ext uri="{05A4C25C-085E-4340-85A3-A5531E510DB2}">
      <thm15:themeFamily xmlns:thm15="http://schemas.microsoft.com/office/thememl/2012/main" name="Blank.potx" id="{9E70B88D-3D22-4FA9-92B5-9A9B13E38217}" vid="{309FADF9-4198-4A8D-89B3-026D6A16F0EF}"/>
    </a:ext>
  </a:extLst>
</a:theme>
</file>

<file path=ppt/theme/theme2.xml><?xml version="1.0" encoding="utf-8"?>
<a:theme xmlns:a="http://schemas.openxmlformats.org/drawingml/2006/main" name="1_Blank - Copy">
  <a:themeElements>
    <a:clrScheme name="DNV powerpoint">
      <a:dk1>
        <a:srgbClr val="333333"/>
      </a:dk1>
      <a:lt1>
        <a:srgbClr val="FFFFFF"/>
      </a:lt1>
      <a:dk2>
        <a:srgbClr val="0F204B"/>
      </a:dk2>
      <a:lt2>
        <a:srgbClr val="C8C8C8"/>
      </a:lt2>
      <a:accent1>
        <a:srgbClr val="99D6F0"/>
      </a:accent1>
      <a:accent2>
        <a:srgbClr val="3F9C35"/>
      </a:accent2>
      <a:accent3>
        <a:srgbClr val="003591"/>
      </a:accent3>
      <a:accent4>
        <a:srgbClr val="009FDA"/>
      </a:accent4>
      <a:accent5>
        <a:srgbClr val="66C5E9"/>
      </a:accent5>
      <a:accent6>
        <a:srgbClr val="FECB00"/>
      </a:accent6>
      <a:hlink>
        <a:srgbClr val="003591"/>
      </a:hlink>
      <a:folHlink>
        <a:srgbClr val="6E5091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solidFill>
            <a:schemeClr val="accent4"/>
          </a:solidFill>
        </a:ln>
      </a:spPr>
      <a:bodyPr rtlCol="0" anchor="ctr"/>
      <a:lstStyle>
        <a:defPPr algn="ctr">
          <a:lnSpc>
            <a:spcPct val="113000"/>
          </a:lnSpc>
          <a:spcBef>
            <a:spcPts val="600"/>
          </a:spcBef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33333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3000"/>
          </a:lnSpc>
          <a:spcBef>
            <a:spcPts val="600"/>
          </a:spcBef>
          <a:defRPr sz="1600" dirty="0" err="1" smtClean="0">
            <a:solidFill>
              <a:srgbClr val="333333"/>
            </a:solidFill>
          </a:defRPr>
        </a:defPPr>
      </a:lstStyle>
    </a:txDef>
  </a:objectDefaults>
  <a:extraClrSchemeLst/>
  <a:custClrLst>
    <a:custClr name="Sky blue">
      <a:srgbClr val="99D6F0"/>
    </a:custClr>
    <a:custClr name="Land green">
      <a:srgbClr val="3F9C35"/>
    </a:custClr>
    <a:custClr name="Sea Blue">
      <a:srgbClr val="003591"/>
    </a:custClr>
    <a:custClr name="Dark blue">
      <a:srgbClr val="0F204B"/>
    </a:custClr>
    <a:custClr name="White">
      <a:srgbClr val="FFFFFF"/>
    </a:custClr>
    <a:custClr name="Cyan">
      <a:srgbClr val="009FDA"/>
    </a:custClr>
    <a:custClr name="80 % Cyan">
      <a:srgbClr val="33B2E1"/>
    </a:custClr>
    <a:custClr name="60 % Cyan">
      <a:srgbClr val="66C5E9"/>
    </a:custClr>
    <a:custClr name="40 % Cyan">
      <a:srgbClr val="99D9F0"/>
    </a:custClr>
    <a:custClr name="20 % Cyan">
      <a:srgbClr val="CCECF8"/>
    </a:custClr>
    <a:custClr name="10 % Cyan">
      <a:srgbClr val="E5F5FB"/>
    </a:custClr>
    <a:custClr name="Black">
      <a:srgbClr val="000000"/>
    </a:custClr>
    <a:custClr name="80 % Black (Text)">
      <a:srgbClr val="333333"/>
    </a:custClr>
    <a:custClr name="60 % Black">
      <a:srgbClr val="666666"/>
    </a:custClr>
    <a:custClr name="40 % Black">
      <a:srgbClr val="999999"/>
    </a:custClr>
    <a:custClr name="20 % Black">
      <a:srgbClr val="CCCCCC"/>
    </a:custClr>
    <a:custClr name="10 % Black">
      <a:srgbClr val="E5E5E5"/>
    </a:custClr>
    <a:custClr name="Black">
      <a:srgbClr val="000000"/>
    </a:custClr>
    <a:custClr name="Yellow">
      <a:srgbClr val="FECB00"/>
    </a:custClr>
    <a:custClr name="Orange">
      <a:srgbClr val="E98300"/>
    </a:custClr>
    <a:custClr name="Purple">
      <a:srgbClr val="6E5091"/>
    </a:custClr>
    <a:custClr name="Red">
      <a:srgbClr val="C4262E"/>
    </a:custClr>
    <a:custClr name="Warm grey">
      <a:srgbClr val="988F86"/>
    </a:custClr>
  </a:custClrLst>
  <a:extLst>
    <a:ext uri="{05A4C25C-085E-4340-85A3-A5531E510DB2}">
      <thm15:themeFamily xmlns:thm15="http://schemas.microsoft.com/office/thememl/2012/main" name="Blank.potx" id="{9E70B88D-3D22-4FA9-92B5-9A9B13E38217}" vid="{E7D774E9-F208-4B79-8A35-C21C90610E1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2045</TotalTime>
  <Words>591</Words>
  <Application>Microsoft Office PowerPoint</Application>
  <PresentationFormat>On-screen Show (4:3)</PresentationFormat>
  <Paragraphs>199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Frutiger LT 45 Light</vt:lpstr>
      <vt:lpstr>Times New Roman</vt:lpstr>
      <vt:lpstr>Verdana</vt:lpstr>
      <vt:lpstr>Wingdings</vt:lpstr>
      <vt:lpstr>Wingdings 2</vt:lpstr>
      <vt:lpstr>Blank</vt:lpstr>
      <vt:lpstr>1_Blank - Copy</vt:lpstr>
      <vt:lpstr>Office Theme</vt:lpstr>
      <vt:lpstr>Worksheet</vt:lpstr>
      <vt:lpstr>PowerPoint Presentation</vt:lpstr>
      <vt:lpstr>Dagsorden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Erhvervsfordeling STF Medlemmer</vt:lpstr>
      <vt:lpstr>Kontingenter</vt:lpstr>
      <vt:lpstr>Kontingent</vt:lpstr>
      <vt:lpstr>Kontingent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Christensen, Susanne</dc:creator>
  <cp:lastModifiedBy>Mortensen, Bjarne</cp:lastModifiedBy>
  <cp:revision>42</cp:revision>
  <cp:lastPrinted>2022-11-23T11:46:29Z</cp:lastPrinted>
  <dcterms:created xsi:type="dcterms:W3CDTF">2016-11-11T09:42:06Z</dcterms:created>
  <dcterms:modified xsi:type="dcterms:W3CDTF">2022-11-23T11:50:57Z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MSIP_Label_8f8f0e32-92f1-43cc-a4c8-df58e4a88148_Enabled">
    <vt:lpwstr>true</vt:lpwstr>
  </property>
  <property fmtid="{D5CDD505-2E9C-101B-9397-08002B2CF9AE}" pid="5" name="MSIP_Label_8f8f0e32-92f1-43cc-a4c8-df58e4a88148_SetDate">
    <vt:lpwstr>2021-11-18T10:59:08Z</vt:lpwstr>
  </property>
  <property fmtid="{D5CDD505-2E9C-101B-9397-08002B2CF9AE}" pid="6" name="MSIP_Label_8f8f0e32-92f1-43cc-a4c8-df58e4a88148_Method">
    <vt:lpwstr>Privileged</vt:lpwstr>
  </property>
  <property fmtid="{D5CDD505-2E9C-101B-9397-08002B2CF9AE}" pid="7" name="MSIP_Label_8f8f0e32-92f1-43cc-a4c8-df58e4a88148_Name">
    <vt:lpwstr>8f8f0e32-92f1-43cc-a4c8-df58e4a88148</vt:lpwstr>
  </property>
  <property fmtid="{D5CDD505-2E9C-101B-9397-08002B2CF9AE}" pid="8" name="MSIP_Label_8f8f0e32-92f1-43cc-a4c8-df58e4a88148_SiteId">
    <vt:lpwstr>adf10e2b-b6e9-41d6-be2f-c12bb566019c</vt:lpwstr>
  </property>
  <property fmtid="{D5CDD505-2E9C-101B-9397-08002B2CF9AE}" pid="9" name="MSIP_Label_8f8f0e32-92f1-43cc-a4c8-df58e4a88148_ActionId">
    <vt:lpwstr>bd44ca34-a928-4a27-a724-6b2266339479</vt:lpwstr>
  </property>
  <property fmtid="{D5CDD505-2E9C-101B-9397-08002B2CF9AE}" pid="10" name="MSIP_Label_8f8f0e32-92f1-43cc-a4c8-df58e4a88148_ContentBits">
    <vt:lpwstr>0</vt:lpwstr>
  </property>
  <property fmtid="{D5CDD505-2E9C-101B-9397-08002B2CF9AE}" pid="11" name="SD_DocumentLanguage">
    <vt:lpwstr>da-DK</vt:lpwstr>
  </property>
  <property fmtid="{D5CDD505-2E9C-101B-9397-08002B2CF9AE}" pid="12" name="sdDocumentDateFormat">
    <vt:lpwstr>da-DK:d. MMMM yyyy</vt:lpwstr>
  </property>
</Properties>
</file>