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12192000"/>
  <p:embeddedFontLst>
    <p:embeddedFont>
      <p:font typeface="Carme" panose="02000000000000000000" pitchFamily="2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e Povlsen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1"/>
    <p:restoredTop sz="94694"/>
  </p:normalViewPr>
  <p:slideViewPr>
    <p:cSldViewPr snapToGrid="0">
      <p:cViewPr varScale="1">
        <p:scale>
          <a:sx n="121" d="100"/>
          <a:sy n="121" d="100"/>
        </p:scale>
        <p:origin x="384" y="17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4872" y="2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/Volumes/2vejsshare/MBN/PlanteKundskab%20-%20med%20smag/Materialer/6.%20materiale_%20Gr&#248;nne%20b&#248;nner/data%20gr&#248;nne%20b&#248;nn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Udledt CO</a:t>
            </a:r>
            <a:r>
              <a:rPr lang="da-DK" sz="1400" b="0" i="0" u="none" strike="noStrike" kern="1200" spc="0" baseline="-25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2 </a:t>
            </a:r>
            <a:r>
              <a:rPr lang="da-DK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pr. produceret kilo råvare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74-6D41-BEED-D3D60F2889B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74-6D41-BEED-D3D60F2889B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74-6D41-BEED-D3D60F2889B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74-6D41-BEED-D3D60F2889B8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74-6D41-BEED-D3D60F2889B8}"/>
              </c:ext>
            </c:extLst>
          </c:dPt>
          <c:cat>
            <c:strRef>
              <c:f>'Ark1'!$A$1:$E$1</c:f>
              <c:strCache>
                <c:ptCount val="5"/>
                <c:pt idx="0">
                  <c:v>Bønner</c:v>
                </c:pt>
                <c:pt idx="1">
                  <c:v>Kylling</c:v>
                </c:pt>
                <c:pt idx="2">
                  <c:v>Rødspætte</c:v>
                </c:pt>
                <c:pt idx="3">
                  <c:v>Gris</c:v>
                </c:pt>
                <c:pt idx="4">
                  <c:v>Okse</c:v>
                </c:pt>
              </c:strCache>
            </c:strRef>
          </c:cat>
          <c:val>
            <c:numRef>
              <c:f>'Ark1'!$A$2:$E$2</c:f>
              <c:numCache>
                <c:formatCode>General</c:formatCode>
                <c:ptCount val="5"/>
                <c:pt idx="0">
                  <c:v>0.95</c:v>
                </c:pt>
                <c:pt idx="1">
                  <c:v>3.3</c:v>
                </c:pt>
                <c:pt idx="2">
                  <c:v>3.6</c:v>
                </c:pt>
                <c:pt idx="3">
                  <c:v>4.7</c:v>
                </c:pt>
                <c:pt idx="4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274-6D41-BEED-D3D60F288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733008384"/>
        <c:axId val="1742852736"/>
      </c:barChart>
      <c:catAx>
        <c:axId val="173300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42852736"/>
        <c:crosses val="autoZero"/>
        <c:auto val="1"/>
        <c:lblAlgn val="ctr"/>
        <c:lblOffset val="100"/>
        <c:noMultiLvlLbl val="0"/>
      </c:catAx>
      <c:valAx>
        <c:axId val="174285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33008384"/>
        <c:crosses val="autoZero"/>
        <c:crossBetween val="between"/>
      </c:valAx>
      <c:spPr>
        <a:noFill/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6E95A58B-FE9B-0CF3-F08A-EBA7412034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-1" y="0"/>
            <a:ext cx="3675529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a-DK" dirty="0"/>
              <a:t>PlanteKundskab – med smag, 6_Grønne bønner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4766547-3E9F-C7D7-7A46-7651E24DD7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579580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0566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3413" y="914400"/>
            <a:ext cx="8126413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02d0043d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302d0043d12_0_0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3413" y="914400"/>
            <a:ext cx="8126413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0000"/>
              </a:solidFill>
            </a:endParaRPr>
          </a:p>
        </p:txBody>
      </p:sp>
      <p:sp>
        <p:nvSpPr>
          <p:cNvPr id="81" name="Google Shape;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3413" y="914400"/>
            <a:ext cx="8126413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0000"/>
              </a:solidFill>
            </a:endParaRPr>
          </a:p>
        </p:txBody>
      </p:sp>
      <p:sp>
        <p:nvSpPr>
          <p:cNvPr id="90" name="Google Shape;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3413" y="914400"/>
            <a:ext cx="8126413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101" name="Google Shape;1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3413" y="914400"/>
            <a:ext cx="8126413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109" name="Google Shape;1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3413" y="914400"/>
            <a:ext cx="8126413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18" name="Google Shape;1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3413" y="914400"/>
            <a:ext cx="8126413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>
          <a:extLst>
            <a:ext uri="{FF2B5EF4-FFF2-40B4-BE49-F238E27FC236}">
              <a16:creationId xmlns:a16="http://schemas.microsoft.com/office/drawing/2014/main" id="{FA84532F-8C4B-53E4-FA2A-88DCAD483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:notes">
            <a:extLst>
              <a:ext uri="{FF2B5EF4-FFF2-40B4-BE49-F238E27FC236}">
                <a16:creationId xmlns:a16="http://schemas.microsoft.com/office/drawing/2014/main" id="{F9B173A4-B70E-837D-8E34-97920A2381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18" name="Google Shape;118;p11:notes">
            <a:extLst>
              <a:ext uri="{FF2B5EF4-FFF2-40B4-BE49-F238E27FC236}">
                <a16:creationId xmlns:a16="http://schemas.microsoft.com/office/drawing/2014/main" id="{A78B52E1-9595-09EA-4406-46FC78B0E7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633413" y="914400"/>
            <a:ext cx="8126413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1985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obj">
  <p:cSld name="OBJECT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3953" y="6200364"/>
            <a:ext cx="1089507" cy="27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997" y="6061735"/>
            <a:ext cx="467118" cy="462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02339" y="6153213"/>
            <a:ext cx="1201819" cy="29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01452" y="6039895"/>
            <a:ext cx="1787258" cy="56021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709319" y="3477169"/>
            <a:ext cx="4779711" cy="153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rgbClr val="006949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709319" y="3477169"/>
            <a:ext cx="4779711" cy="153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>
                <a:solidFill>
                  <a:srgbClr val="006949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91299" y="785712"/>
            <a:ext cx="4078604" cy="1004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rgbClr val="006949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083899" y="1456890"/>
            <a:ext cx="5443855" cy="42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>
                <a:solidFill>
                  <a:srgbClr val="006949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3399" y="287997"/>
            <a:ext cx="11611795" cy="6072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955" y="5715148"/>
            <a:ext cx="11805375" cy="114285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91299" y="785712"/>
            <a:ext cx="4078604" cy="1004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rgbClr val="006949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91299" y="785712"/>
            <a:ext cx="4078604" cy="1004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6949"/>
                </a:solidFill>
                <a:latin typeface="Carme"/>
                <a:ea typeface="Carme"/>
                <a:cs typeface="Carme"/>
                <a:sym typeface="Carm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83899" y="1456890"/>
            <a:ext cx="5443855" cy="42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6949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subTitle" idx="1"/>
          </p:nvPr>
        </p:nvSpPr>
        <p:spPr>
          <a:xfrm>
            <a:off x="1263824" y="4134675"/>
            <a:ext cx="9908700" cy="15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68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Friske grønne bønner</a:t>
            </a:r>
            <a:endParaRPr sz="6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da-DK" sz="3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Bælgfrugter 3:4</a:t>
            </a:r>
            <a:endParaRPr sz="3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9" name="Google Shape;5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2154" y="5715156"/>
            <a:ext cx="5816828" cy="94813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"/>
          <p:cNvSpPr txBox="1"/>
          <p:nvPr/>
        </p:nvSpPr>
        <p:spPr>
          <a:xfrm>
            <a:off x="135468" y="653974"/>
            <a:ext cx="11773514" cy="1063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6800" b="1" i="0" dirty="0">
                <a:solidFill>
                  <a:srgbClr val="00694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PlanteKundskab – med smag</a:t>
            </a:r>
            <a:endParaRPr sz="3000" b="0" i="0" dirty="0">
              <a:solidFill>
                <a:srgbClr val="00694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Billede 2" descr="Et billede, der indeholder grøntsager, mad, ært&#10;&#10;AI-genereret indhold kan være ukorrekt.">
            <a:extLst>
              <a:ext uri="{FF2B5EF4-FFF2-40B4-BE49-F238E27FC236}">
                <a16:creationId xmlns:a16="http://schemas.microsoft.com/office/drawing/2014/main" id="{03594CCC-0172-BB7F-3175-6A41DEB9D3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1" t="20741" r="19630" b="22963"/>
          <a:stretch>
            <a:fillRect/>
          </a:stretch>
        </p:blipFill>
        <p:spPr>
          <a:xfrm>
            <a:off x="4590764" y="1650980"/>
            <a:ext cx="2862922" cy="25497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-1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389865" y="-166273"/>
            <a:ext cx="6002100" cy="14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7D22"/>
              </a:buClr>
              <a:buSzPts val="3000"/>
              <a:buFont typeface="Arial"/>
              <a:buNone/>
            </a:pPr>
            <a:r>
              <a:rPr lang="da-DK" dirty="0">
                <a:solidFill>
                  <a:srgbClr val="3A7D2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Tema: Bælgfrugter</a:t>
            </a:r>
            <a:endParaRPr dirty="0">
              <a:solidFill>
                <a:srgbClr val="3A7D22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311876" y="922313"/>
            <a:ext cx="6002100" cy="3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Grøntsag eller bælgfrugt?</a:t>
            </a:r>
            <a:b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Grøntsager er en vegetabilsk fødevare.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Biologisk set er grøntsager enten stængel, rod eller blade på planten.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Bælgfrugter er en særlig gruppe under grøntsagerne.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Grøntsager er ofte unge, sprøde planter, som vi bruger i salte retter.</a:t>
            </a:r>
          </a:p>
          <a:p>
            <a:pPr marL="114300" indent="0">
              <a:buNone/>
            </a:pPr>
            <a:endParaRPr lang="da-DK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Bælgfrugter indeholder</a:t>
            </a:r>
            <a:b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Kulhydrater</a:t>
            </a:r>
            <a:b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Kostfibre</a:t>
            </a:r>
            <a:b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Vitaminer og mineraler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Protein</a:t>
            </a:r>
          </a:p>
          <a:p>
            <a:pPr marL="114300" indent="0">
              <a:buNone/>
            </a:pPr>
            <a:b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Vidste du at ...</a:t>
            </a:r>
          </a:p>
          <a:p>
            <a:pPr marL="114300" indent="0">
              <a:buNone/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Grønne bønner er en bælgfrugt, men fordi indholdet af protein ikke er så højt som i andre bælgfrugter, tæller de med som grøntsager i de </a:t>
            </a:r>
            <a:r>
              <a:rPr lang="da-DK">
                <a:latin typeface="Calibri" panose="020F0502020204030204" pitchFamily="34" charset="0"/>
                <a:cs typeface="Calibri" panose="020F0502020204030204" pitchFamily="34" charset="0"/>
              </a:rPr>
              <a:t>officielle kostråd.</a:t>
            </a: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da-DK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endParaRPr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</a:pPr>
            <a:endParaRPr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4" name="Billede 3" descr="Et billede, der indeholder frugt og grønt, Naturlige fødevarer, grøntsager, Vegansk ernæring&#10;&#10;AI-genereret indhold kan være ukorrekt.">
            <a:extLst>
              <a:ext uri="{FF2B5EF4-FFF2-40B4-BE49-F238E27FC236}">
                <a16:creationId xmlns:a16="http://schemas.microsoft.com/office/drawing/2014/main" id="{BC6A7245-34BD-BD17-375D-25BCA78AC3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3646"/>
          <a:stretch>
            <a:fillRect/>
          </a:stretch>
        </p:blipFill>
        <p:spPr>
          <a:xfrm>
            <a:off x="6391965" y="0"/>
            <a:ext cx="579703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6096000" y="544568"/>
            <a:ext cx="4845000" cy="506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Grønne bønners oprindelse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Google Shape;76;p10"/>
          <p:cNvSpPr txBox="1"/>
          <p:nvPr/>
        </p:nvSpPr>
        <p:spPr>
          <a:xfrm>
            <a:off x="5991993" y="2143582"/>
            <a:ext cx="6028200" cy="2167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44500" lvl="0" indent="-342900">
              <a:buClr>
                <a:srgbClr val="3A7D22"/>
              </a:buClr>
              <a:buSzPts val="2000"/>
              <a:buFont typeface="Arial" panose="020B0604020202020204" pitchFamily="34" charset="0"/>
              <a:buChar char="•"/>
            </a:pP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Grønne bønner hører til arten havebønne</a:t>
            </a:r>
          </a:p>
          <a:p>
            <a:pPr marL="444500" lvl="0" indent="-342900">
              <a:buClr>
                <a:srgbClr val="3A7D22"/>
              </a:buClr>
              <a:buSzPts val="2000"/>
              <a:buFont typeface="Arial" panose="020B0604020202020204" pitchFamily="34" charset="0"/>
              <a:buChar char="•"/>
            </a:pP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De stammer fra Mexico i Mellemamerika</a:t>
            </a:r>
          </a:p>
          <a:p>
            <a:pPr marL="444500" lvl="0" indent="-342900">
              <a:buClr>
                <a:srgbClr val="3A7D22"/>
              </a:buClr>
              <a:buSzPts val="2000"/>
              <a:buFont typeface="Arial" panose="020B0604020202020204" pitchFamily="34" charset="0"/>
              <a:buChar char="•"/>
            </a:pP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Kom til Sydamerika for ca. 8000 år siden</a:t>
            </a:r>
          </a:p>
          <a:p>
            <a:pPr marL="444500" lvl="0" indent="-342900">
              <a:buClr>
                <a:srgbClr val="3A7D22"/>
              </a:buClr>
              <a:buSzPts val="2000"/>
              <a:buFont typeface="Arial" panose="020B0604020202020204" pitchFamily="34" charset="0"/>
              <a:buChar char="•"/>
            </a:pP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Kom til Spanien i 1500-tallet</a:t>
            </a:r>
          </a:p>
          <a:p>
            <a:pPr marL="444500" lvl="0" indent="-342900">
              <a:buClr>
                <a:srgbClr val="3A7D22"/>
              </a:buClr>
              <a:buSzPts val="2000"/>
              <a:buFont typeface="Arial" panose="020B0604020202020204" pitchFamily="34" charset="0"/>
              <a:buChar char="•"/>
            </a:pP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Før i tiden spiste man dem tørrede</a:t>
            </a:r>
          </a:p>
          <a:p>
            <a:pPr marL="444500" lvl="0" indent="-342900">
              <a:buClr>
                <a:srgbClr val="3A7D22"/>
              </a:buClr>
              <a:buSzPts val="2000"/>
              <a:buFont typeface="Arial" panose="020B0604020202020204" pitchFamily="34" charset="0"/>
              <a:buChar char="•"/>
            </a:pP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I 1800-tallet begyndte man at spise dem friske og grønne.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7" name="Google Shape;7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968" y="5909856"/>
            <a:ext cx="11620030" cy="948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lede 3" descr="Et billede, der indeholder kort, tekst, atlas&#10;&#10;AI-genereret indhold kan være ukorrekt.">
            <a:extLst>
              <a:ext uri="{FF2B5EF4-FFF2-40B4-BE49-F238E27FC236}">
                <a16:creationId xmlns:a16="http://schemas.microsoft.com/office/drawing/2014/main" id="{C8DFC5E4-4730-6614-46AF-8F5C47F6E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38" y="1"/>
            <a:ext cx="5482949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7094996" y="273525"/>
            <a:ext cx="19488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Dyrkning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Google Shape;84;p11"/>
          <p:cNvSpPr txBox="1"/>
          <p:nvPr/>
        </p:nvSpPr>
        <p:spPr>
          <a:xfrm>
            <a:off x="5096000" y="1480800"/>
            <a:ext cx="66138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90500" marR="107313" lvl="0" indent="-178435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000"/>
              <a:buChar char="·"/>
            </a:pPr>
            <a:endParaRPr sz="2000"/>
          </a:p>
        </p:txBody>
      </p:sp>
      <p:pic>
        <p:nvPicPr>
          <p:cNvPr id="85" name="Google Shape;8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5086" y="5715156"/>
            <a:ext cx="6613893" cy="94813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1"/>
          <p:cNvSpPr txBox="1"/>
          <p:nvPr/>
        </p:nvSpPr>
        <p:spPr>
          <a:xfrm>
            <a:off x="6596745" y="866775"/>
            <a:ext cx="5312100" cy="512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A7D22"/>
              </a:buClr>
              <a:buSzPts val="2000"/>
              <a:buFont typeface="Calibri"/>
              <a:buChar char="·"/>
            </a:pPr>
            <a:r>
              <a:rPr lang="da-DK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findes mange sorter af grønne bønner </a:t>
            </a:r>
            <a:br>
              <a:rPr lang="da-DK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A7D22"/>
              </a:buClr>
              <a:buSzPts val="2000"/>
              <a:buFont typeface="Calibri"/>
              <a:buChar char="·"/>
            </a:pPr>
            <a:r>
              <a:rPr lang="da-DK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Planterne kan være lave og buskede eller høje og slyngende</a:t>
            </a:r>
            <a:br>
              <a:rPr lang="da-DK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·"/>
            </a:pPr>
            <a:r>
              <a:rPr lang="da-DK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Bælgene kan være runde eller flade, grønne eller gule - og nogle har pletter eller striber</a:t>
            </a:r>
            <a:br>
              <a:rPr lang="da-DK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7D22"/>
              </a:buClr>
              <a:buSzPts val="2000"/>
              <a:buFont typeface="Calibri"/>
              <a:buChar char="·"/>
            </a:pPr>
            <a:r>
              <a:rPr lang="da-DK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Planten er </a:t>
            </a:r>
            <a:r>
              <a:rPr lang="da-DK" sz="20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en-årig</a:t>
            </a:r>
            <a:r>
              <a:rPr lang="da-DK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og kræver varme for at gro. Derfor sår man den i maj-juni og kan høste fra juli til oktober.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·"/>
            </a:pPr>
            <a:r>
              <a:rPr lang="da-DK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Når grønne bønner bliver modne, kan man tørre dem. Afhængig af sort, kender man både sorte, røde, plettede og hvide. 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lede 3" descr="Et billede, der indeholder træ, udendørs, plante, Stængel&#10;&#10;AI-genereret indhold kan være ukorrekt.">
            <a:extLst>
              <a:ext uri="{FF2B5EF4-FFF2-40B4-BE49-F238E27FC236}">
                <a16:creationId xmlns:a16="http://schemas.microsoft.com/office/drawing/2014/main" id="{46E911A3-86F2-750B-C2CF-9363E78A73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708" r="1"/>
          <a:stretch>
            <a:fillRect/>
          </a:stretch>
        </p:blipFill>
        <p:spPr>
          <a:xfrm>
            <a:off x="-1519881" y="0"/>
            <a:ext cx="80176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523214" y="159484"/>
            <a:ext cx="40785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3950" rIns="0" bIns="0" anchor="t" anchorCtr="0">
            <a:spAutoFit/>
          </a:bodyPr>
          <a:lstStyle/>
          <a:p>
            <a:pPr marL="17970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Bæredygtighed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Google Shape;93;p12"/>
          <p:cNvSpPr txBox="1"/>
          <p:nvPr/>
        </p:nvSpPr>
        <p:spPr>
          <a:xfrm>
            <a:off x="523214" y="1063790"/>
            <a:ext cx="5867076" cy="524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90500" marR="5080" indent="-178435">
              <a:buClr>
                <a:schemeClr val="dk1"/>
              </a:buClr>
              <a:buSzPts val="2000"/>
              <a:buFont typeface="Carme"/>
              <a:buChar char="·"/>
            </a:pPr>
            <a:r>
              <a:rPr lang="da-DK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Grønne bønner hjælper jorden, fordi de kan fange kvælstof fra luften og lægge det i jorden. Det gør jorden mere næringsrig for de planter, man dyrker bagefter.</a:t>
            </a:r>
          </a:p>
          <a:p>
            <a:pPr marL="12065" marR="5080">
              <a:buClr>
                <a:schemeClr val="dk1"/>
              </a:buClr>
              <a:buSzPts val="2000"/>
            </a:pPr>
            <a:endParaRPr lang="da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00" marR="5080" indent="-178435">
              <a:buClr>
                <a:schemeClr val="dk1"/>
              </a:buClr>
              <a:buSzPts val="2000"/>
              <a:buFont typeface="Carme"/>
              <a:buChar char="·"/>
            </a:pP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Man bør vente 5-6 år, før man dyrker bønner det samme sted igen. Ellers kan der komme sygdomme og skadedyr.</a:t>
            </a:r>
          </a:p>
          <a:p>
            <a:pPr marL="12065" marR="5080">
              <a:buClr>
                <a:schemeClr val="dk1"/>
              </a:buClr>
              <a:buSzPts val="2000"/>
            </a:pPr>
            <a:endParaRPr lang="da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00" marR="5080" indent="-178435">
              <a:buClr>
                <a:schemeClr val="dk1"/>
              </a:buClr>
              <a:buSzPts val="2000"/>
              <a:buFont typeface="Carme"/>
              <a:buChar char="·"/>
            </a:pP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Friske grønne bønner er skrøbelige – og svære at finde i god kvalitet uden for sæson. Derfor er det bedst at spise dem, når de er i sæson (sommer/efterår).</a:t>
            </a:r>
          </a:p>
          <a:p>
            <a:pPr marL="4572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500" marR="5080" lvl="0" indent="-1784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·"/>
            </a:pPr>
            <a:r>
              <a:rPr lang="da-DK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Grønne bønner er en god kilde til protein sammenlignet med andre grøntsager.</a:t>
            </a:r>
            <a:br>
              <a:rPr lang="da-DK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2"/>
          <p:cNvSpPr txBox="1"/>
          <p:nvPr/>
        </p:nvSpPr>
        <p:spPr>
          <a:xfrm>
            <a:off x="658500" y="3976275"/>
            <a:ext cx="49962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92405" marR="215265" lvl="0" indent="-180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555" y="5715156"/>
            <a:ext cx="11625427" cy="9481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F0F807A-5A61-9901-79DD-D3BBD94F71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123683"/>
              </p:ext>
            </p:extLst>
          </p:nvPr>
        </p:nvGraphicFramePr>
        <p:xfrm>
          <a:off x="7101761" y="438306"/>
          <a:ext cx="4095750" cy="52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7" name="Google Shape;97;p12"/>
          <p:cNvSpPr txBox="1"/>
          <p:nvPr/>
        </p:nvSpPr>
        <p:spPr>
          <a:xfrm>
            <a:off x="7588203" y="3012733"/>
            <a:ext cx="2583848" cy="17542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dirty="0">
                <a:solidFill>
                  <a:schemeClr val="tx1"/>
                </a:solidFill>
              </a:rPr>
              <a:t>Grønne bønner</a:t>
            </a:r>
            <a:r>
              <a:rPr lang="da-DK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: 0,95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dirty="0">
                <a:latin typeface="Arial"/>
                <a:ea typeface="Arial"/>
                <a:cs typeface="Arial"/>
                <a:sym typeface="Arial"/>
              </a:rPr>
              <a:t>Kylling: 3,3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dirty="0">
                <a:latin typeface="Arial"/>
                <a:ea typeface="Arial"/>
                <a:cs typeface="Arial"/>
                <a:sym typeface="Arial"/>
              </a:rPr>
              <a:t>Rødspætte: 3,6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dirty="0">
                <a:latin typeface="Arial"/>
                <a:ea typeface="Arial"/>
                <a:cs typeface="Arial"/>
                <a:sym typeface="Arial"/>
              </a:rPr>
              <a:t>Gris: 4,7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dirty="0">
                <a:latin typeface="Arial"/>
                <a:ea typeface="Arial"/>
                <a:cs typeface="Arial"/>
                <a:sym typeface="Arial"/>
              </a:rPr>
              <a:t>Oksekød: 61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i="1" dirty="0">
                <a:latin typeface="Arial"/>
                <a:ea typeface="Arial"/>
                <a:cs typeface="Arial"/>
                <a:sym typeface="Arial"/>
              </a:rPr>
              <a:t>Kilde: </a:t>
            </a:r>
            <a:r>
              <a:rPr lang="da-DK" sz="1800" i="1" dirty="0" err="1">
                <a:latin typeface="Arial"/>
                <a:ea typeface="Arial"/>
                <a:cs typeface="Arial"/>
                <a:sym typeface="Arial"/>
              </a:rPr>
              <a:t>Concito</a:t>
            </a:r>
            <a:endParaRPr sz="1800" i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>
            <a:spLocks noGrp="1"/>
          </p:cNvSpPr>
          <p:nvPr>
            <p:ph type="title"/>
          </p:nvPr>
        </p:nvSpPr>
        <p:spPr>
          <a:xfrm>
            <a:off x="577583" y="342767"/>
            <a:ext cx="46704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Sundhed og ernæring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5" name="Google Shape;10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293" y="5777306"/>
            <a:ext cx="11625427" cy="948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D34A1EA-142C-66C5-36A4-CFA275C047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030" t="8743" r="5194" b="16044"/>
          <a:stretch>
            <a:fillRect/>
          </a:stretch>
        </p:blipFill>
        <p:spPr>
          <a:xfrm>
            <a:off x="643518" y="1103587"/>
            <a:ext cx="10164570" cy="50134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955" y="5715148"/>
            <a:ext cx="11805375" cy="114285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6450276" y="556448"/>
            <a:ext cx="5644054" cy="99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Smag, tilberedning </a:t>
            </a:r>
            <a:br>
              <a:rPr lang="da-DK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da-DK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og gastrofysik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491298" y="1741173"/>
            <a:ext cx="66027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2965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6191642" y="2135228"/>
            <a:ext cx="5336201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·"/>
            </a:pPr>
            <a:r>
              <a:rPr lang="da-DK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 spiser oftest friske grønne bønner kogt eller stegt som tilbehør eller i salater </a:t>
            </a:r>
            <a:br>
              <a:rPr lang="da-DK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·"/>
            </a:pPr>
            <a:r>
              <a:rPr lang="da-DK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Bønnerne indgår også i sammenkogte retter såsom wok eller </a:t>
            </a:r>
            <a:r>
              <a:rPr lang="da-DK" sz="20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frittata</a:t>
            </a:r>
            <a:r>
              <a:rPr lang="da-DK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a-DK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·"/>
            </a:pPr>
            <a:r>
              <a:rPr lang="da-DK" sz="20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Frittata</a:t>
            </a:r>
            <a:r>
              <a:rPr lang="da-DK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 en Italiensk ret baseret på æg med kød, ost og/eller grøntsager.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Billede 5" descr="Et billede, der indeholder mad, indendørs, asparges, Koge- og bagegrej&#10;&#10;AI-genereret indhold kan være ukorrekt.">
            <a:extLst>
              <a:ext uri="{FF2B5EF4-FFF2-40B4-BE49-F238E27FC236}">
                <a16:creationId xmlns:a16="http://schemas.microsoft.com/office/drawing/2014/main" id="{CBFCE554-4C82-BB07-073F-B34606FC09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351" t="-3951" r="16291" b="3951"/>
          <a:stretch>
            <a:fillRect/>
          </a:stretch>
        </p:blipFill>
        <p:spPr>
          <a:xfrm>
            <a:off x="-465274" y="-287866"/>
            <a:ext cx="6656916" cy="71458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6686259" y="678200"/>
            <a:ext cx="30042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Vidste du at ...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7061000" y="1581575"/>
            <a:ext cx="46053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57200" lvl="0" indent="-2921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Calibri"/>
              <a:buChar char="·"/>
            </a:pPr>
            <a:endParaRPr sz="2000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6405" y="5715156"/>
            <a:ext cx="5402580" cy="94813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5"/>
          <p:cNvSpPr txBox="1"/>
          <p:nvPr/>
        </p:nvSpPr>
        <p:spPr>
          <a:xfrm>
            <a:off x="6362575" y="1581575"/>
            <a:ext cx="5402700" cy="547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·"/>
            </a:pPr>
            <a:r>
              <a:rPr lang="da-DK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Hvis du opbevarer grønne bønner i køleskabet, bliver de hurtigt rynkede og slappe.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·"/>
            </a:pP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Grønne bønner kommer oprindeligt fra Mellemamerika. De kom først til Europa i 1500-tallet, efter at Spanien erobrede Latinamerika og tog en masse planter og dyr med retur.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·"/>
            </a:pP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Grønne bønner kan også være gule eller lilla (voksbønner)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448B47A-0106-396B-CBA5-D6F9C1348E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518" r="21242"/>
          <a:stretch>
            <a:fillRect/>
          </a:stretch>
        </p:blipFill>
        <p:spPr>
          <a:xfrm>
            <a:off x="45945" y="0"/>
            <a:ext cx="63166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5628"/>
          </a:schemeClr>
        </a:solidFill>
        <a:effectLst/>
      </p:bgPr>
    </p:bg>
    <p:spTree>
      <p:nvGrpSpPr>
        <p:cNvPr id="1" name="Shape 119">
          <a:extLst>
            <a:ext uri="{FF2B5EF4-FFF2-40B4-BE49-F238E27FC236}">
              <a16:creationId xmlns:a16="http://schemas.microsoft.com/office/drawing/2014/main" id="{54F6C09B-6D11-BA98-63A1-269AE9A8C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>
            <a:extLst>
              <a:ext uri="{FF2B5EF4-FFF2-40B4-BE49-F238E27FC236}">
                <a16:creationId xmlns:a16="http://schemas.microsoft.com/office/drawing/2014/main" id="{17C537DE-A877-0F61-4943-10208B103AD5}"/>
              </a:ext>
            </a:extLst>
          </p:cNvPr>
          <p:cNvSpPr txBox="1"/>
          <p:nvPr/>
        </p:nvSpPr>
        <p:spPr>
          <a:xfrm>
            <a:off x="7061000" y="1581575"/>
            <a:ext cx="46053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57200" lvl="0" indent="-2921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00"/>
              <a:buFont typeface="Calibri"/>
              <a:buChar char="·"/>
            </a:pPr>
            <a:endParaRPr sz="2000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5">
            <a:extLst>
              <a:ext uri="{FF2B5EF4-FFF2-40B4-BE49-F238E27FC236}">
                <a16:creationId xmlns:a16="http://schemas.microsoft.com/office/drawing/2014/main" id="{DF6FC5CD-BD73-287A-356F-A229BAB6483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6405" y="5715156"/>
            <a:ext cx="5402580" cy="948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9AE4542-CD81-0F43-8F4E-112460349B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0542"/>
          <a:stretch>
            <a:fillRect/>
          </a:stretch>
        </p:blipFill>
        <p:spPr>
          <a:xfrm>
            <a:off x="0" y="-1"/>
            <a:ext cx="12192000" cy="5645575"/>
          </a:xfrm>
          <a:prstGeom prst="rect">
            <a:avLst/>
          </a:prstGeom>
        </p:spPr>
      </p:pic>
      <p:sp>
        <p:nvSpPr>
          <p:cNvPr id="6" name="Google Shape;130;p16">
            <a:extLst>
              <a:ext uri="{FF2B5EF4-FFF2-40B4-BE49-F238E27FC236}">
                <a16:creationId xmlns:a16="http://schemas.microsoft.com/office/drawing/2014/main" id="{3F041932-5BE3-D6D8-F1E4-CB59963D6E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4700" y="1061734"/>
            <a:ext cx="9587400" cy="3522103"/>
          </a:xfrm>
          <a:prstGeom prst="rect">
            <a:avLst/>
          </a:prstGeom>
          <a:solidFill>
            <a:schemeClr val="lt1">
              <a:alpha val="67000"/>
            </a:schemeClr>
          </a:solidFill>
          <a:ln>
            <a:noFill/>
          </a:ln>
        </p:spPr>
        <p:txBody>
          <a:bodyPr spcFirstLastPara="1" wrap="square" lIns="0" tIns="196200" rIns="0" bIns="0" anchor="t" anchorCtr="0">
            <a:spAutoFit/>
          </a:bodyPr>
          <a:lstStyle/>
          <a:p>
            <a:pPr marL="932180" marR="5080" lvl="0" indent="-9201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7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Tjek din nye viden om friske grønne bønner: “Tip en 13’er”</a:t>
            </a:r>
            <a:endParaRPr sz="7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9646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499</Words>
  <Application>Microsoft Macintosh PowerPoint</Application>
  <PresentationFormat>Widescreen</PresentationFormat>
  <Paragraphs>58</Paragraphs>
  <Slides>9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Carme</vt:lpstr>
      <vt:lpstr>Calibri</vt:lpstr>
      <vt:lpstr>Office Theme</vt:lpstr>
      <vt:lpstr>PowerPoint-præsentation</vt:lpstr>
      <vt:lpstr>Tema: Bælgfrugter</vt:lpstr>
      <vt:lpstr>Grønne bønners oprindelse</vt:lpstr>
      <vt:lpstr>Dyrkning</vt:lpstr>
      <vt:lpstr>Bæredygtighed</vt:lpstr>
      <vt:lpstr>Sundhed og ernæring</vt:lpstr>
      <vt:lpstr>Smag, tilberedning  og gastrofysik</vt:lpstr>
      <vt:lpstr>Vidste du at ...</vt:lpstr>
      <vt:lpstr>Tjek din nye viden om friske grønne bønner: “Tip en 13’er”</vt:lpstr>
    </vt:vector>
  </TitlesOfParts>
  <Manager/>
  <Company>Smagens Dag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PlanteKundskab - med smag</dc:title>
  <dc:subject>Grønne bønner</dc:subject>
  <dc:creator/>
  <cp:keywords/>
  <dc:description/>
  <cp:lastModifiedBy>Mariann Bach Nielsen</cp:lastModifiedBy>
  <cp:revision>12</cp:revision>
  <cp:lastPrinted>2025-08-07T16:25:32Z</cp:lastPrinted>
  <dcterms:modified xsi:type="dcterms:W3CDTF">2025-08-07T16:25:41Z</dcterms:modified>
  <cp:category/>
</cp:coreProperties>
</file>