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304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306" r:id="rId19"/>
  </p:sldIdLst>
  <p:sldSz cx="12192000" cy="6858000"/>
  <p:notesSz cx="6858000" cy="9144000"/>
  <p:embeddedFontLst>
    <p:embeddedFont>
      <p:font typeface="Source Sans Pro" panose="020B0503030403020204" pitchFamily="34" charset="0"/>
      <p:regular r:id="rId21"/>
      <p:bold r:id="rId22"/>
      <p:italic r:id="rId23"/>
      <p:boldItalic r:id="rId24"/>
    </p:embeddedFont>
  </p:embeddedFontLst>
  <p:defaultTextStyle>
    <a:defPPr>
      <a:defRPr lang="en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sikkerhed" id="{B52754BF-5B48-1949-B976-5DC668B04252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304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30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961"/>
    <a:srgbClr val="FCCB00"/>
    <a:srgbClr val="F76B21"/>
    <a:srgbClr val="509488"/>
    <a:srgbClr val="EAE7C7"/>
    <a:srgbClr val="018696"/>
    <a:srgbClr val="01983A"/>
    <a:srgbClr val="F4F3F1"/>
    <a:srgbClr val="E20713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18"/>
    <p:restoredTop sz="94694"/>
  </p:normalViewPr>
  <p:slideViewPr>
    <p:cSldViewPr snapToGrid="0" showGuides="1">
      <p:cViewPr varScale="1">
        <p:scale>
          <a:sx n="117" d="100"/>
          <a:sy n="117" d="100"/>
        </p:scale>
        <p:origin x="1184" y="168"/>
      </p:cViewPr>
      <p:guideLst>
        <p:guide orient="horz" pos="79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181021-04AA-3246-AC8B-62467714AFCD}" type="datetimeFigureOut">
              <a:t>14/05/2025</a:t>
            </a:fld>
            <a:endParaRPr lang="en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04F67B-B9FD-5F43-8B04-50E1DFE7B26E}" type="slidenum"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669077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04F67B-B9FD-5F43-8B04-50E1DFE7B26E}" type="slidenum">
              <a:rPr lang="en-DK"/>
              <a:t>1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052116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04F67B-B9FD-5F43-8B04-50E1DFE7B26E}" type="slidenum">
              <a:rPr lang="en-DK"/>
              <a:t>6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3351584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04F67B-B9FD-5F43-8B04-50E1DFE7B26E}" type="slidenum">
              <a:rPr lang="en-DK"/>
              <a:t>7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1970136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04F67B-B9FD-5F43-8B04-50E1DFE7B26E}" type="slidenum">
              <a:rPr lang="en-DK"/>
              <a:t>12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9425208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DBE5AC-804F-8796-969C-65A43B3B52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08BB21-77BF-DC34-696B-E66A8B779E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A03070-CE72-5BBD-F8BE-7A73B0BC6E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D644BE-08A4-58A7-40E6-1150D9B55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04F67B-B9FD-5F43-8B04-50E1DFE7B26E}" type="slidenum">
              <a:t>18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714501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ED3655-9B47-6A04-8D89-8614EBFFC2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6248" y="1986457"/>
            <a:ext cx="8628993" cy="1567559"/>
          </a:xfrm>
        </p:spPr>
        <p:txBody>
          <a:bodyPr anchor="b"/>
          <a:lstStyle>
            <a:lvl1pPr algn="ctr">
              <a:defRPr sz="4000"/>
            </a:lvl1pPr>
          </a:lstStyle>
          <a:p>
            <a:r>
              <a:rPr lang="en-GB"/>
              <a:t>Click to edit Master title style</a:t>
            </a:r>
            <a:endParaRPr lang="en-D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CFC87D-002C-9879-AC9C-EADCD60D2B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76248" y="3828717"/>
            <a:ext cx="8628993" cy="1655762"/>
          </a:xfrm>
        </p:spPr>
        <p:txBody>
          <a:bodyPr/>
          <a:lstStyle>
            <a:lvl1pPr marL="0" indent="0" algn="ctr">
              <a:buNone/>
              <a:defRPr sz="3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42020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C6B350-B4A4-5D82-9EF2-DE1A0BD12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F963-4C2A-1046-228F-3AE90434A7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88134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C6B350-B4A4-5D82-9EF2-DE1A0BD12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9" y="1620104"/>
            <a:ext cx="2519362" cy="180889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F963-4C2A-1046-228F-3AE90434A7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8200" y="1741762"/>
            <a:ext cx="6488112" cy="4688621"/>
          </a:xfrm>
        </p:spPr>
        <p:txBody>
          <a:bodyPr/>
          <a:lstStyle>
            <a:lvl1pPr marL="357188" indent="-357188">
              <a:spcBef>
                <a:spcPts val="0"/>
              </a:spcBef>
              <a:spcAft>
                <a:spcPts val="600"/>
              </a:spcAft>
              <a:buClr>
                <a:srgbClr val="E30613"/>
              </a:buClr>
              <a:buFont typeface="Arial" panose="020B0604020202020204" pitchFamily="34" charset="0"/>
              <a:buChar char="•"/>
              <a:tabLst/>
              <a:defRPr/>
            </a:lvl1pPr>
            <a:lvl2pPr marL="800100" indent="-342900">
              <a:spcAft>
                <a:spcPts val="200"/>
              </a:spcAft>
              <a:buClr>
                <a:srgbClr val="E30613"/>
              </a:buClr>
              <a:buFont typeface="Arial" panose="020B0604020202020204" pitchFamily="34" charset="0"/>
              <a:buChar char="•"/>
              <a:defRPr/>
            </a:lvl2pPr>
            <a:lvl3pPr marL="1257300" indent="-342900">
              <a:spcAft>
                <a:spcPts val="200"/>
              </a:spcAft>
              <a:buClr>
                <a:srgbClr val="E30613"/>
              </a:buClr>
              <a:buFont typeface="Arial" panose="020B0604020202020204" pitchFamily="34" charset="0"/>
              <a:buChar char="•"/>
              <a:defRPr/>
            </a:lvl3pPr>
            <a:lvl4pPr marL="1657350" indent="-285750">
              <a:spcAft>
                <a:spcPts val="200"/>
              </a:spcAft>
              <a:buClr>
                <a:srgbClr val="E30613"/>
              </a:buClr>
              <a:buFont typeface="Arial" panose="020B0604020202020204" pitchFamily="34" charset="0"/>
              <a:buChar char="•"/>
              <a:defRPr/>
            </a:lvl4pPr>
            <a:lvl5pPr marL="2114550" indent="-285750">
              <a:spcAft>
                <a:spcPts val="200"/>
              </a:spcAft>
              <a:buClr>
                <a:srgbClr val="E30613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508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47C5B9-E80C-A49B-08F5-2B17C031A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172" y="1282890"/>
            <a:ext cx="10058401" cy="4609910"/>
          </a:xfrm>
        </p:spPr>
        <p:txBody>
          <a:bodyPr anchor="ctr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4272849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371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38A7817-4D69-F6F8-32EE-B86E79FE7D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2000"/>
          </a:blip>
          <a:srcRect/>
          <a:stretch/>
        </p:blipFill>
        <p:spPr>
          <a:xfrm>
            <a:off x="665179" y="501688"/>
            <a:ext cx="11300110" cy="635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698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2233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rgbClr val="F4F3F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0C1F8B48-6B7B-3A36-AEAF-27A87C1DC856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alphaModFix amt="52000"/>
          </a:blip>
          <a:srcRect/>
          <a:stretch/>
        </p:blipFill>
        <p:spPr>
          <a:xfrm>
            <a:off x="665179" y="501688"/>
            <a:ext cx="11300110" cy="6356311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4EDEDC-4F69-D375-C007-5B9464BF5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1620104"/>
            <a:ext cx="10080625" cy="74575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  <a:endParaRPr lang="en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880E70-2FC2-0DE2-1DC2-22AE7913A5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0925" y="2461037"/>
            <a:ext cx="10085387" cy="38476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2DE65AB-40CB-B307-3785-5F5B2A23EBB5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rcRect/>
          <a:stretch/>
        </p:blipFill>
        <p:spPr>
          <a:xfrm>
            <a:off x="226711" y="173679"/>
            <a:ext cx="688947" cy="66463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8A3695A-A26F-468E-C7EB-5886D8709B83}"/>
              </a:ext>
            </a:extLst>
          </p:cNvPr>
          <p:cNvCxnSpPr>
            <a:cxnSpLocks/>
          </p:cNvCxnSpPr>
          <p:nvPr userDrawn="1"/>
        </p:nvCxnSpPr>
        <p:spPr>
          <a:xfrm>
            <a:off x="1050925" y="754389"/>
            <a:ext cx="11141075" cy="0"/>
          </a:xfrm>
          <a:prstGeom prst="line">
            <a:avLst/>
          </a:prstGeom>
          <a:ln>
            <a:solidFill>
              <a:srgbClr val="E3061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0527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8" r:id="rId3"/>
    <p:sldLayoutId id="2147483651" r:id="rId4"/>
    <p:sldLayoutId id="2147483655" r:id="rId5"/>
    <p:sldLayoutId id="2147483656" r:id="rId6"/>
    <p:sldLayoutId id="2147483657" r:id="rId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solidFill>
            <a:schemeClr val="tx1"/>
          </a:solidFill>
          <a:latin typeface="Source Sans Pro" panose="020B0503030403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9" userDrawn="1">
          <p15:clr>
            <a:srgbClr val="F26B43"/>
          </p15:clr>
        </p15:guide>
        <p15:guide id="2" pos="665" userDrawn="1">
          <p15:clr>
            <a:srgbClr val="F26B43"/>
          </p15:clr>
        </p15:guide>
        <p15:guide id="3" pos="7015" userDrawn="1">
          <p15:clr>
            <a:srgbClr val="F26B43"/>
          </p15:clr>
        </p15:guide>
        <p15:guide id="4" orient="horz" pos="3974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pos="2252" userDrawn="1">
          <p15:clr>
            <a:srgbClr val="F26B43"/>
          </p15:clr>
        </p15:guide>
        <p15:guide id="7" orient="horz" pos="238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6000">
              <a:srgbClr val="F4F3F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01655DD-042B-DAD8-7F29-CFF4058E8A8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61141" y="337273"/>
            <a:ext cx="1307022" cy="1255491"/>
          </a:xfrm>
          <a:prstGeom prst="rect">
            <a:avLst/>
          </a:prstGeom>
        </p:spPr>
      </p:pic>
      <p:pic>
        <p:nvPicPr>
          <p:cNvPr id="5" name="Picture 4" descr="A colorful text with orange and white feathers&#10;&#10;AI-generated content may be incorrect.">
            <a:extLst>
              <a:ext uri="{FF2B5EF4-FFF2-40B4-BE49-F238E27FC236}">
                <a16:creationId xmlns:a16="http://schemas.microsoft.com/office/drawing/2014/main" id="{593897B0-5FD0-BD83-BCB7-3D6C48D81F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6592" y="984738"/>
            <a:ext cx="8215739" cy="5162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978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F3D5608-CD93-8DEA-C95A-914688A1D59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186734C-A511-A5FA-1C9A-A59223AB71F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7" name="Picture 6" descr="A sandy path leading to a body of water&#10;&#10;AI-generated content may be incorrect.">
              <a:extLst>
                <a:ext uri="{FF2B5EF4-FFF2-40B4-BE49-F238E27FC236}">
                  <a16:creationId xmlns:a16="http://schemas.microsoft.com/office/drawing/2014/main" id="{8BA93927-FCAE-BDA0-AA59-91ABC6C30E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88E051C-0635-D026-D857-A2004B67FE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34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500"/>
                      </a14:imgEffect>
                      <a14:imgEffect>
                        <a14:saturation sat="227000"/>
                      </a14:imgEffect>
                    </a14:imgLayer>
                  </a14:imgProps>
                </a:ext>
              </a:extLst>
            </a:blip>
            <a:srcRect/>
            <a:stretch/>
          </p:blipFill>
          <p:spPr>
            <a:xfrm>
              <a:off x="665179" y="501688"/>
              <a:ext cx="11300110" cy="6356311"/>
            </a:xfrm>
            <a:prstGeom prst="rect">
              <a:avLst/>
            </a:prstGeom>
          </p:spPr>
        </p:pic>
      </p:grpSp>
      <p:sp>
        <p:nvSpPr>
          <p:cNvPr id="4" name="Title 1">
            <a:extLst>
              <a:ext uri="{FF2B5EF4-FFF2-40B4-BE49-F238E27FC236}">
                <a16:creationId xmlns:a16="http://schemas.microsoft.com/office/drawing/2014/main" id="{EC977741-FC55-CCC2-06E8-291767168A25}"/>
              </a:ext>
            </a:extLst>
          </p:cNvPr>
          <p:cNvSpPr txBox="1">
            <a:spLocks/>
          </p:cNvSpPr>
          <p:nvPr/>
        </p:nvSpPr>
        <p:spPr>
          <a:xfrm>
            <a:off x="1014652" y="50990"/>
            <a:ext cx="4673601" cy="19810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Source Sans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PAUSE</a:t>
            </a:r>
            <a:endParaRPr lang="en-DK">
              <a:solidFill>
                <a:schemeClr val="bg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D7290E1-150A-B4EA-EA52-396A1AC2E3C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61141" y="337273"/>
            <a:ext cx="1307022" cy="1255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482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A87FC-13F8-F02A-6158-009FD4B8A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DK"/>
          </a:p>
        </p:txBody>
      </p:sp>
      <p:pic>
        <p:nvPicPr>
          <p:cNvPr id="4" name="Picture 3" descr="A red sign with white text&#10;&#10;AI-generated content may be incorrect.">
            <a:extLst>
              <a:ext uri="{FF2B5EF4-FFF2-40B4-BE49-F238E27FC236}">
                <a16:creationId xmlns:a16="http://schemas.microsoft.com/office/drawing/2014/main" id="{1555FA08-D981-C73C-033F-6A3ED795E7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21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BB547EA-E969-5FD6-6C5B-CCA846A84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Få vejret</a:t>
            </a:r>
            <a:endParaRPr lang="en-D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7101D8-1C42-3694-337C-32032E51D6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8200" y="1741762"/>
            <a:ext cx="6488111" cy="4688621"/>
          </a:xfrm>
        </p:spPr>
        <p:txBody>
          <a:bodyPr/>
          <a:lstStyle/>
          <a:p>
            <a:r>
              <a:rPr lang="en-GB"/>
              <a:t>Velkommen &amp; kort spørgeskema </a:t>
            </a:r>
          </a:p>
          <a:p>
            <a:r>
              <a:rPr lang="en-GB"/>
              <a:t>Usikkerhed</a:t>
            </a:r>
          </a:p>
          <a:p>
            <a:r>
              <a:rPr lang="en-GB"/>
              <a:t>Post-it øvelse med skalaen </a:t>
            </a:r>
            <a:br>
              <a:rPr lang="en-GB"/>
            </a:br>
            <a:r>
              <a:rPr lang="en-GB"/>
              <a:t>- grønne, gule og røde situationer</a:t>
            </a:r>
          </a:p>
          <a:p>
            <a:r>
              <a:rPr lang="en-GB"/>
              <a:t>Træk vejret</a:t>
            </a:r>
          </a:p>
          <a:p>
            <a:r>
              <a:rPr lang="en-GB"/>
              <a:t>Pause</a:t>
            </a:r>
          </a:p>
          <a:p>
            <a:r>
              <a:rPr lang="en-GB"/>
              <a:t>Træk vejret opsamling på post-it øvelse. </a:t>
            </a:r>
          </a:p>
          <a:p>
            <a:r>
              <a:rPr lang="en-GB"/>
              <a:t>Strategier: </a:t>
            </a:r>
            <a:br>
              <a:rPr lang="en-GB"/>
            </a:br>
            <a:r>
              <a:rPr lang="en-GB"/>
              <a:t>Øvelse 1: Placer strategierne </a:t>
            </a:r>
            <a:br>
              <a:rPr lang="en-GB"/>
            </a:br>
            <a:r>
              <a:rPr lang="en-GB"/>
              <a:t>Øvelse 2: Vælg en gul eller rød situation</a:t>
            </a:r>
            <a:br>
              <a:rPr lang="en-GB"/>
            </a:br>
            <a:r>
              <a:rPr lang="en-GB"/>
              <a:t>Øvelse 2: gode strategier</a:t>
            </a:r>
          </a:p>
          <a:p>
            <a:r>
              <a:rPr lang="en-GB"/>
              <a:t>Afrunding og opsamling</a:t>
            </a:r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DK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58C40B-545F-A149-DE9B-EFA5B38A64D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61480" y="2377439"/>
            <a:ext cx="3038323" cy="3038323"/>
          </a:xfrm>
          <a:prstGeom prst="rect">
            <a:avLst/>
          </a:prstGeom>
          <a:effectLst>
            <a:reflection blurRad="6350" stA="24716" endPos="35000" dir="5400000" sy="-100000" algn="bl" rotWithShape="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5E56395-DDB4-330A-62B3-CB5C7D0A2480}"/>
              </a:ext>
            </a:extLst>
          </p:cNvPr>
          <p:cNvSpPr txBox="1"/>
          <p:nvPr/>
        </p:nvSpPr>
        <p:spPr>
          <a:xfrm>
            <a:off x="9011674" y="377617"/>
            <a:ext cx="2772076" cy="211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400" b="0" i="0">
                <a:solidFill>
                  <a:srgbClr val="E30613"/>
                </a:solidFill>
                <a:latin typeface="Source Sans Pro" panose="020B0503030403020204" pitchFamily="34" charset="0"/>
              </a:rPr>
              <a:t>TEMA</a:t>
            </a:r>
            <a:r>
              <a:rPr lang="en-GB" sz="1400" b="0" i="0">
                <a:latin typeface="Source Sans Pro" panose="020B0503030403020204" pitchFamily="34" charset="0"/>
              </a:rPr>
              <a:t> </a:t>
            </a:r>
            <a:r>
              <a:rPr lang="en-GB" sz="1400" b="0" i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USIKKERHED</a:t>
            </a:r>
            <a:endParaRPr lang="en-DK" sz="1400" b="0" i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952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59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leeping on a cloud&#10;&#10;AI-generated content may be incorrect.">
            <a:extLst>
              <a:ext uri="{FF2B5EF4-FFF2-40B4-BE49-F238E27FC236}">
                <a16:creationId xmlns:a16="http://schemas.microsoft.com/office/drawing/2014/main" id="{34AB9C30-3F87-F3D7-3B5F-E5C8881970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A849C6F8-42E1-3752-7A0C-E4E7FA152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95534"/>
            <a:ext cx="10080625" cy="745758"/>
          </a:xfrm>
        </p:spPr>
        <p:txBody>
          <a:bodyPr/>
          <a:lstStyle/>
          <a:p>
            <a:r>
              <a:rPr lang="en-GB">
                <a:solidFill>
                  <a:srgbClr val="F4F3F1"/>
                </a:solidFill>
              </a:rPr>
              <a:t>Hvilke strategier </a:t>
            </a:r>
            <a:endParaRPr lang="en-DK">
              <a:solidFill>
                <a:srgbClr val="F4F3F1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87DCD10-61BD-5B94-30D4-FD709F2DEA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1732558"/>
            <a:ext cx="10085387" cy="3847688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 b="1">
                <a:solidFill>
                  <a:schemeClr val="bg1"/>
                </a:solidFill>
              </a:rPr>
              <a:t>Hvad vi gøre for at få </a:t>
            </a:r>
            <a:br>
              <a:rPr lang="en-GB" b="1">
                <a:solidFill>
                  <a:schemeClr val="bg1"/>
                </a:solidFill>
              </a:rPr>
            </a:br>
            <a:r>
              <a:rPr lang="en-GB" b="1">
                <a:solidFill>
                  <a:schemeClr val="bg1"/>
                </a:solidFill>
              </a:rPr>
              <a:t>mere ro på vores nerver?</a:t>
            </a:r>
          </a:p>
          <a:p>
            <a:pPr>
              <a:spcAft>
                <a:spcPts val="600"/>
              </a:spcAft>
            </a:pPr>
            <a:r>
              <a:rPr lang="en-GB" b="1">
                <a:solidFill>
                  <a:schemeClr val="bg1"/>
                </a:solidFill>
              </a:rPr>
              <a:t>Søvn</a:t>
            </a:r>
          </a:p>
          <a:p>
            <a:pPr>
              <a:spcAft>
                <a:spcPts val="600"/>
              </a:spcAft>
            </a:pPr>
            <a:r>
              <a:rPr lang="en-GB" b="1">
                <a:solidFill>
                  <a:schemeClr val="bg1"/>
                </a:solidFill>
              </a:rPr>
              <a:t>Skærmtid</a:t>
            </a:r>
          </a:p>
          <a:p>
            <a:pPr>
              <a:spcAft>
                <a:spcPts val="600"/>
              </a:spcAft>
            </a:pPr>
            <a:r>
              <a:rPr lang="en-GB" b="1">
                <a:solidFill>
                  <a:schemeClr val="bg1"/>
                </a:solidFill>
              </a:rPr>
              <a:t>Daglig bekymringstid</a:t>
            </a:r>
          </a:p>
          <a:p>
            <a:pPr>
              <a:spcAft>
                <a:spcPts val="600"/>
              </a:spcAft>
            </a:pPr>
            <a:r>
              <a:rPr lang="en-GB" b="1">
                <a:solidFill>
                  <a:schemeClr val="bg1"/>
                </a:solidFill>
              </a:rPr>
              <a:t>Man ved faktisk ikke altid </a:t>
            </a:r>
            <a:br>
              <a:rPr lang="en-GB" b="1">
                <a:solidFill>
                  <a:schemeClr val="bg1"/>
                </a:solidFill>
              </a:rPr>
            </a:br>
            <a:r>
              <a:rPr lang="en-GB" b="1">
                <a:solidFill>
                  <a:schemeClr val="bg1"/>
                </a:solidFill>
              </a:rPr>
              <a:t>selv hvad ens strategier er!</a:t>
            </a:r>
            <a:endParaRPr lang="en-DK" b="1">
              <a:solidFill>
                <a:schemeClr val="bg1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B9B7341-FF82-BD71-4A3C-0A23C44CC6D0}"/>
              </a:ext>
            </a:extLst>
          </p:cNvPr>
          <p:cNvGrpSpPr/>
          <p:nvPr/>
        </p:nvGrpSpPr>
        <p:grpSpPr>
          <a:xfrm>
            <a:off x="957848" y="5312693"/>
            <a:ext cx="3768897" cy="633664"/>
            <a:chOff x="957848" y="5312693"/>
            <a:chExt cx="3768897" cy="633664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08B8825F-80BC-0DD0-4D9E-12009B05EF52}"/>
                </a:ext>
              </a:extLst>
            </p:cNvPr>
            <p:cNvGrpSpPr/>
            <p:nvPr/>
          </p:nvGrpSpPr>
          <p:grpSpPr>
            <a:xfrm>
              <a:off x="1313875" y="5312693"/>
              <a:ext cx="3056841" cy="459957"/>
              <a:chOff x="1050925" y="5629557"/>
              <a:chExt cx="4612082" cy="693971"/>
            </a:xfrm>
          </p:grpSpPr>
          <p:sp>
            <p:nvSpPr>
              <p:cNvPr id="10" name="Title 2">
                <a:extLst>
                  <a:ext uri="{FF2B5EF4-FFF2-40B4-BE49-F238E27FC236}">
                    <a16:creationId xmlns:a16="http://schemas.microsoft.com/office/drawing/2014/main" id="{9DE7D677-2DBA-2E3D-3611-9CC21F971FA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50925" y="5629557"/>
                <a:ext cx="1295657" cy="693971"/>
              </a:xfrm>
              <a:prstGeom prst="roundRect">
                <a:avLst>
                  <a:gd name="adj" fmla="val 50000"/>
                </a:avLst>
              </a:prstGeom>
              <a:solidFill>
                <a:srgbClr val="01983A"/>
              </a:solidFill>
            </p:spPr>
            <p:txBody>
              <a:bodyPr vert="horz" lIns="0" tIns="0" rIns="0" bIns="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Source Sans Pro" panose="020B0503030403020204" pitchFamily="34" charset="0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sz="2000">
                    <a:solidFill>
                      <a:schemeClr val="bg1">
                        <a:lumMod val="95000"/>
                      </a:schemeClr>
                    </a:solidFill>
                  </a:rPr>
                  <a:t>RO</a:t>
                </a:r>
                <a:endParaRPr lang="en-DK" sz="20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" name="Title 2">
                <a:extLst>
                  <a:ext uri="{FF2B5EF4-FFF2-40B4-BE49-F238E27FC236}">
                    <a16:creationId xmlns:a16="http://schemas.microsoft.com/office/drawing/2014/main" id="{070864D4-02CA-A13B-3611-68CA97AA31A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89867" y="5629557"/>
                <a:ext cx="1295657" cy="693971"/>
              </a:xfrm>
              <a:prstGeom prst="roundRect">
                <a:avLst>
                  <a:gd name="adj" fmla="val 50000"/>
                </a:avLst>
              </a:prstGeom>
              <a:solidFill>
                <a:srgbClr val="FFC000"/>
              </a:solidFill>
            </p:spPr>
            <p:txBody>
              <a:bodyPr vert="horz" lIns="0" tIns="0" rIns="0" bIns="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Source Sans Pro" panose="020B0503030403020204" pitchFamily="34" charset="0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sz="2000">
                    <a:solidFill>
                      <a:schemeClr val="bg1">
                        <a:lumMod val="95000"/>
                      </a:schemeClr>
                    </a:solidFill>
                  </a:rPr>
                  <a:t>URO</a:t>
                </a:r>
                <a:endParaRPr lang="en-DK" sz="20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" name="Title 2">
                <a:extLst>
                  <a:ext uri="{FF2B5EF4-FFF2-40B4-BE49-F238E27FC236}">
                    <a16:creationId xmlns:a16="http://schemas.microsoft.com/office/drawing/2014/main" id="{5D118E10-3129-1D87-DFCB-4DA629369EA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28807" y="5629557"/>
                <a:ext cx="1734200" cy="693971"/>
              </a:xfrm>
              <a:prstGeom prst="roundRect">
                <a:avLst>
                  <a:gd name="adj" fmla="val 50000"/>
                </a:avLst>
              </a:prstGeom>
              <a:solidFill>
                <a:srgbClr val="C00000"/>
              </a:solidFill>
            </p:spPr>
            <p:txBody>
              <a:bodyPr vert="horz" lIns="0" tIns="0" rIns="0" bIns="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Source Sans Pro" panose="020B0503030403020204" pitchFamily="34" charset="0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sz="2000">
                    <a:solidFill>
                      <a:schemeClr val="bg1">
                        <a:lumMod val="95000"/>
                      </a:schemeClr>
                    </a:solidFill>
                  </a:rPr>
                  <a:t>ALARM</a:t>
                </a:r>
                <a:endParaRPr lang="en-DK" sz="20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cxnSp>
          <p:nvCxnSpPr>
            <p:cNvPr id="14" name="Lige pilforbindelse 6">
              <a:extLst>
                <a:ext uri="{FF2B5EF4-FFF2-40B4-BE49-F238E27FC236}">
                  <a16:creationId xmlns:a16="http://schemas.microsoft.com/office/drawing/2014/main" id="{9EE98762-6DCE-AA19-47CD-E3DD0A44E0D2}"/>
                </a:ext>
              </a:extLst>
            </p:cNvPr>
            <p:cNvCxnSpPr>
              <a:cxnSpLocks/>
            </p:cNvCxnSpPr>
            <p:nvPr/>
          </p:nvCxnSpPr>
          <p:spPr>
            <a:xfrm>
              <a:off x="957848" y="5946357"/>
              <a:ext cx="3768897" cy="0"/>
            </a:xfrm>
            <a:prstGeom prst="straightConnector1">
              <a:avLst/>
            </a:prstGeom>
            <a:ln w="76200">
              <a:solidFill>
                <a:srgbClr val="EAE7C7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DB6CAB28-6829-6BD6-AB99-8EB9FC1DA45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482801" y="337273"/>
            <a:ext cx="1307022" cy="125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562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2A3D5-D544-AEAF-7246-C05714E4B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9" y="1620103"/>
            <a:ext cx="3481142" cy="1073859"/>
          </a:xfrm>
        </p:spPr>
        <p:txBody>
          <a:bodyPr/>
          <a:lstStyle/>
          <a:p>
            <a:r>
              <a:rPr lang="en-GB"/>
              <a:t>Gode strategier til at få ro på </a:t>
            </a:r>
            <a:endParaRPr lang="en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46F32D-D66C-8BEE-9B4F-98ECB55916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925" y="2986088"/>
            <a:ext cx="3578225" cy="3322637"/>
          </a:xfrm>
        </p:spPr>
        <p:txBody>
          <a:bodyPr/>
          <a:lstStyle/>
          <a:p>
            <a:pPr marL="342900" indent="-34290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/>
              <a:t>Hvad virker, hvornår? </a:t>
            </a:r>
          </a:p>
          <a:p>
            <a:pPr marL="342900" indent="-34290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/>
              <a:t>Arbejde i grupper  </a:t>
            </a:r>
          </a:p>
          <a:p>
            <a:pPr marL="342900" indent="-34290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/>
              <a:t>Fælles opsamling</a:t>
            </a:r>
          </a:p>
          <a:p>
            <a:pPr marL="342900" indent="-342900">
              <a:buClr>
                <a:srgbClr val="FF0000"/>
              </a:buClr>
              <a:buFont typeface="Arial" panose="020B0604020202020204" pitchFamily="34" charset="0"/>
              <a:buChar char="•"/>
            </a:pPr>
            <a:endParaRPr lang="en-GB"/>
          </a:p>
          <a:p>
            <a:pPr marL="342900" indent="-342900">
              <a:buClr>
                <a:srgbClr val="FF0000"/>
              </a:buClr>
              <a:buFont typeface="Arial" panose="020B0604020202020204" pitchFamily="34" charset="0"/>
              <a:buChar char="•"/>
            </a:pPr>
            <a:endParaRPr lang="en-DK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032299-D6C9-0F97-77FE-F6D685610DE9}"/>
              </a:ext>
            </a:extLst>
          </p:cNvPr>
          <p:cNvSpPr txBox="1"/>
          <p:nvPr/>
        </p:nvSpPr>
        <p:spPr>
          <a:xfrm>
            <a:off x="9011674" y="377617"/>
            <a:ext cx="2772076" cy="211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400" b="0" i="0">
                <a:solidFill>
                  <a:srgbClr val="E30613"/>
                </a:solidFill>
                <a:latin typeface="Source Sans Pro" panose="020B0503030403020204" pitchFamily="34" charset="0"/>
              </a:rPr>
              <a:t>TEMA</a:t>
            </a:r>
            <a:r>
              <a:rPr lang="en-GB" sz="1400" b="0" i="0">
                <a:latin typeface="Source Sans Pro" panose="020B0503030403020204" pitchFamily="34" charset="0"/>
              </a:rPr>
              <a:t> </a:t>
            </a:r>
            <a:r>
              <a:rPr lang="en-GB" sz="1400" b="0" i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USIKKERHED</a:t>
            </a:r>
            <a:endParaRPr lang="en-DK" sz="1400" b="0" i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D950B03-6BEC-2369-F022-19E79AC65D8B}"/>
              </a:ext>
            </a:extLst>
          </p:cNvPr>
          <p:cNvSpPr/>
          <p:nvPr/>
        </p:nvSpPr>
        <p:spPr>
          <a:xfrm>
            <a:off x="5788877" y="1061018"/>
            <a:ext cx="5247707" cy="5247707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27000">
            <a:solidFill>
              <a:srgbClr val="E2071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64D2ABD-D75E-480B-B02B-250168C15293}"/>
              </a:ext>
            </a:extLst>
          </p:cNvPr>
          <p:cNvSpPr txBox="1">
            <a:spLocks/>
          </p:cNvSpPr>
          <p:nvPr/>
        </p:nvSpPr>
        <p:spPr>
          <a:xfrm>
            <a:off x="1055688" y="1088314"/>
            <a:ext cx="2524125" cy="29664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>
                <a:solidFill>
                  <a:srgbClr val="E20713"/>
                </a:solidFill>
              </a:rPr>
              <a:t>ØVELSE 2</a:t>
            </a:r>
            <a:endParaRPr lang="en-DK" sz="1800">
              <a:solidFill>
                <a:srgbClr val="E2071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38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A6DA3-9FC6-0087-15DB-A7C32D2368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/>
              <a:t>TANKERNE &amp; FØLELSERNE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7841C1-9FB6-630F-E45B-4C7727741C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/>
              <a:t>Tal med nogen om det. Spejling hjælper. Det vi deler bliver mindre</a:t>
            </a:r>
          </a:p>
          <a:p>
            <a:pPr marL="342900" indent="-34290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/>
              <a:t>Prøv at tænke positivt om situationen</a:t>
            </a:r>
          </a:p>
          <a:p>
            <a:pPr marL="342900" indent="-34290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/>
              <a:t>Prøv at tænke på noget helt andet</a:t>
            </a:r>
          </a:p>
          <a:p>
            <a:pPr marL="342900" indent="-34290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/>
              <a:t>Tænk tilbage på andre gange hvor det er gået godt</a:t>
            </a:r>
          </a:p>
          <a:p>
            <a:pPr marL="342900" indent="-34290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/>
              <a:t>Undgå ultimative formuleringer som ”aldrig, altid, ingen, alle…”</a:t>
            </a:r>
          </a:p>
          <a:p>
            <a:pPr marL="342900" indent="-34290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/>
              <a:t>Gør noget som du normalt finder ro i</a:t>
            </a:r>
          </a:p>
          <a:p>
            <a:pPr marL="342900" indent="-342900">
              <a:buClr>
                <a:srgbClr val="FF0000"/>
              </a:buClr>
              <a:buFont typeface="Arial" panose="020B0604020202020204" pitchFamily="34" charset="0"/>
              <a:buChar char="•"/>
            </a:pPr>
            <a:endParaRPr lang="en-GB"/>
          </a:p>
          <a:p>
            <a:pPr marL="342900" indent="-342900">
              <a:buClr>
                <a:srgbClr val="FF0000"/>
              </a:buClr>
              <a:buFont typeface="Arial" panose="020B0604020202020204" pitchFamily="34" charset="0"/>
              <a:buChar char="•"/>
            </a:pPr>
            <a:endParaRPr lang="en-DK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7B4851-AD81-48C0-D5EF-9CF7D8005BE3}"/>
              </a:ext>
            </a:extLst>
          </p:cNvPr>
          <p:cNvSpPr txBox="1"/>
          <p:nvPr/>
        </p:nvSpPr>
        <p:spPr>
          <a:xfrm>
            <a:off x="9011674" y="377617"/>
            <a:ext cx="2772076" cy="211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400" b="0" i="0">
                <a:solidFill>
                  <a:srgbClr val="E30613"/>
                </a:solidFill>
                <a:latin typeface="Source Sans Pro" panose="020B0503030403020204" pitchFamily="34" charset="0"/>
              </a:rPr>
              <a:t>TEMA</a:t>
            </a:r>
            <a:r>
              <a:rPr lang="en-GB" sz="1400" b="0" i="0">
                <a:latin typeface="Source Sans Pro" panose="020B0503030403020204" pitchFamily="34" charset="0"/>
              </a:rPr>
              <a:t> </a:t>
            </a:r>
            <a:r>
              <a:rPr lang="en-GB" sz="1400" b="0" i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USIKKERHED</a:t>
            </a:r>
            <a:endParaRPr lang="en-DK" sz="1400" b="0" i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ABA9DA8-5398-AD9C-2157-A1054F7DC33F}"/>
              </a:ext>
            </a:extLst>
          </p:cNvPr>
          <p:cNvSpPr txBox="1">
            <a:spLocks/>
          </p:cNvSpPr>
          <p:nvPr/>
        </p:nvSpPr>
        <p:spPr>
          <a:xfrm>
            <a:off x="1055688" y="1088314"/>
            <a:ext cx="6308749" cy="29664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0">
                <a:solidFill>
                  <a:srgbClr val="E20713"/>
                </a:solidFill>
                <a:ea typeface="+mn-ea"/>
                <a:cs typeface="+mn-cs"/>
              </a:rPr>
              <a:t>Opsamling på gode strategier</a:t>
            </a:r>
            <a:endParaRPr lang="en-DK" sz="1800" b="0">
              <a:solidFill>
                <a:srgbClr val="E20713"/>
              </a:solidFill>
              <a:ea typeface="+mn-ea"/>
              <a:cs typeface="+mn-cs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B33C859-C022-DF38-A55F-8315BD6C552E}"/>
              </a:ext>
            </a:extLst>
          </p:cNvPr>
          <p:cNvSpPr txBox="1">
            <a:spLocks/>
          </p:cNvSpPr>
          <p:nvPr/>
        </p:nvSpPr>
        <p:spPr>
          <a:xfrm>
            <a:off x="2096697" y="51556"/>
            <a:ext cx="10080625" cy="74575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Source Sans Pro" panose="020B0503030403020204" pitchFamily="34" charset="0"/>
                <a:ea typeface="+mj-ea"/>
                <a:cs typeface="+mj-cs"/>
              </a:defRPr>
            </a:lvl1pPr>
          </a:lstStyle>
          <a:p>
            <a:endParaRPr lang="en-DK" sz="1800" b="0">
              <a:solidFill>
                <a:srgbClr val="E20713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6337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BE93DA4-FC53-0A48-9DDE-AED8FC2672B4}"/>
              </a:ext>
            </a:extLst>
          </p:cNvPr>
          <p:cNvSpPr txBox="1"/>
          <p:nvPr/>
        </p:nvSpPr>
        <p:spPr>
          <a:xfrm>
            <a:off x="9011674" y="377617"/>
            <a:ext cx="2772076" cy="211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400" b="0" i="0">
                <a:solidFill>
                  <a:srgbClr val="E30613"/>
                </a:solidFill>
                <a:latin typeface="Source Sans Pro" panose="020B0503030403020204" pitchFamily="34" charset="0"/>
              </a:rPr>
              <a:t>TEMA</a:t>
            </a:r>
            <a:r>
              <a:rPr lang="en-GB" sz="1400" b="0" i="0">
                <a:latin typeface="Source Sans Pro" panose="020B0503030403020204" pitchFamily="34" charset="0"/>
              </a:rPr>
              <a:t> </a:t>
            </a:r>
            <a:r>
              <a:rPr lang="en-GB" sz="1400" b="0" i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USIKKERHED</a:t>
            </a:r>
            <a:endParaRPr lang="en-DK" sz="1400" b="0" i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</p:txBody>
      </p:sp>
      <p:pic>
        <p:nvPicPr>
          <p:cNvPr id="7" name="Picture 6" descr="A group of people running and exercising&#10;&#10;AI-generated content may be incorrect.">
            <a:extLst>
              <a:ext uri="{FF2B5EF4-FFF2-40B4-BE49-F238E27FC236}">
                <a16:creationId xmlns:a16="http://schemas.microsoft.com/office/drawing/2014/main" id="{901B65BA-5978-D9C0-29BF-5F896D9BF5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1071" y="1268413"/>
            <a:ext cx="5807802" cy="526231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D8094591-E8CA-979C-8D84-D2A73648A6EC}"/>
              </a:ext>
            </a:extLst>
          </p:cNvPr>
          <p:cNvSpPr txBox="1">
            <a:spLocks/>
          </p:cNvSpPr>
          <p:nvPr/>
        </p:nvSpPr>
        <p:spPr>
          <a:xfrm>
            <a:off x="1055688" y="1620104"/>
            <a:ext cx="10080625" cy="74575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Source Sans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GB"/>
              <a:t>KROPPEN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F9A6813-50E0-C1E8-6C12-F23192B56258}"/>
              </a:ext>
            </a:extLst>
          </p:cNvPr>
          <p:cNvSpPr txBox="1">
            <a:spLocks/>
          </p:cNvSpPr>
          <p:nvPr/>
        </p:nvSpPr>
        <p:spPr>
          <a:xfrm>
            <a:off x="1050925" y="2461037"/>
            <a:ext cx="10085387" cy="38476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Clr>
                <a:srgbClr val="E20713"/>
              </a:buClr>
              <a:buFont typeface="Arial" panose="020B0604020202020204" pitchFamily="34" charset="0"/>
              <a:buChar char="•"/>
            </a:pPr>
            <a:r>
              <a:rPr lang="en-GB"/>
              <a:t>Fokusér på din vejrtrækning </a:t>
            </a:r>
          </a:p>
          <a:p>
            <a:pPr marL="342900" indent="-342900">
              <a:buClr>
                <a:srgbClr val="E20713"/>
              </a:buClr>
              <a:buFont typeface="Arial" panose="020B0604020202020204" pitchFamily="34" charset="0"/>
              <a:buChar char="•"/>
            </a:pPr>
            <a:r>
              <a:rPr lang="en-GB"/>
              <a:t>Gør noget med din krop!</a:t>
            </a:r>
          </a:p>
          <a:p>
            <a:pPr marL="342900" indent="-342900">
              <a:buClr>
                <a:srgbClr val="E20713"/>
              </a:buClr>
              <a:buFont typeface="Arial" panose="020B0604020202020204" pitchFamily="34" charset="0"/>
              <a:buChar char="•"/>
            </a:pPr>
            <a:r>
              <a:rPr lang="en-GB"/>
              <a:t>Hård træning, yoga, fodbold, vægte </a:t>
            </a:r>
          </a:p>
          <a:p>
            <a:pPr marL="342900" indent="-342900">
              <a:buClr>
                <a:srgbClr val="E20713"/>
              </a:buClr>
              <a:buFont typeface="Arial" panose="020B0604020202020204" pitchFamily="34" charset="0"/>
              <a:buChar char="•"/>
            </a:pPr>
            <a:r>
              <a:rPr lang="en-GB"/>
              <a:t>Det hele virker!</a:t>
            </a:r>
          </a:p>
          <a:p>
            <a:pPr marL="342900" indent="-342900">
              <a:buClr>
                <a:srgbClr val="E20713"/>
              </a:buClr>
              <a:buFont typeface="Arial" panose="020B0604020202020204" pitchFamily="34" charset="0"/>
              <a:buChar char="•"/>
            </a:pPr>
            <a:r>
              <a:rPr lang="en-GB"/>
              <a:t>Drik noget virkelig koldt vand</a:t>
            </a:r>
            <a:endParaRPr lang="en-DK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E747771-5B22-AE10-9933-87582068908A}"/>
              </a:ext>
            </a:extLst>
          </p:cNvPr>
          <p:cNvSpPr txBox="1">
            <a:spLocks/>
          </p:cNvSpPr>
          <p:nvPr/>
        </p:nvSpPr>
        <p:spPr>
          <a:xfrm>
            <a:off x="1055688" y="1088314"/>
            <a:ext cx="6308749" cy="29664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0">
                <a:solidFill>
                  <a:srgbClr val="E20713"/>
                </a:solidFill>
                <a:ea typeface="+mn-ea"/>
                <a:cs typeface="+mn-cs"/>
              </a:rPr>
              <a:t>Opsamling på gode strategier</a:t>
            </a:r>
            <a:endParaRPr lang="en-DK" sz="1800" b="0">
              <a:solidFill>
                <a:srgbClr val="E20713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498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B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9" descr="A yellow sign with white text&#10;&#10;AI-generated content may be incorrect.">
            <a:extLst>
              <a:ext uri="{FF2B5EF4-FFF2-40B4-BE49-F238E27FC236}">
                <a16:creationId xmlns:a16="http://schemas.microsoft.com/office/drawing/2014/main" id="{39F2D251-6E58-6E57-96BE-A6EFE6360F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4349" y="1033975"/>
            <a:ext cx="5181964" cy="5162843"/>
          </a:xfrm>
          <a:prstGeom prst="rect">
            <a:avLst/>
          </a:prstGeom>
          <a:solidFill>
            <a:srgbClr val="008B9B"/>
          </a:solidFill>
        </p:spPr>
      </p:pic>
      <p:sp>
        <p:nvSpPr>
          <p:cNvPr id="5" name="Titel 3">
            <a:extLst>
              <a:ext uri="{FF2B5EF4-FFF2-40B4-BE49-F238E27FC236}">
                <a16:creationId xmlns:a16="http://schemas.microsoft.com/office/drawing/2014/main" id="{A2E629C0-C108-F88F-FE29-0880ABB3B141}"/>
              </a:ext>
            </a:extLst>
          </p:cNvPr>
          <p:cNvSpPr txBox="1">
            <a:spLocks/>
          </p:cNvSpPr>
          <p:nvPr/>
        </p:nvSpPr>
        <p:spPr>
          <a:xfrm>
            <a:off x="1055687" y="3011267"/>
            <a:ext cx="5040313" cy="10795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Source Sans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da-DK" dirty="0">
                <a:solidFill>
                  <a:schemeClr val="bg1"/>
                </a:solidFill>
              </a:rPr>
              <a:t>Tak for nu </a:t>
            </a:r>
            <a:r>
              <a:rPr lang="da-DK" b="0" dirty="0">
                <a:solidFill>
                  <a:schemeClr val="bg1"/>
                </a:solidFill>
              </a:rPr>
              <a:t>og på gensyn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8AEDC03-36CD-0984-AE91-745F0C86324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61141" y="337273"/>
            <a:ext cx="1307022" cy="125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23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071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E1C47A-F24A-695F-7778-3323DCA97E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white heart with a black background&#10;&#10;AI-generated content may be incorrect.">
            <a:extLst>
              <a:ext uri="{FF2B5EF4-FFF2-40B4-BE49-F238E27FC236}">
                <a16:creationId xmlns:a16="http://schemas.microsoft.com/office/drawing/2014/main" id="{0AADA8BE-C79E-5E18-F5E3-506153039E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1692" y="1291771"/>
            <a:ext cx="3543300" cy="3403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FAC793E-8076-D589-C924-5AEA02C075B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35528" y="5668499"/>
            <a:ext cx="4139012" cy="59995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9571E6-CB35-6423-916E-149F1492C3FF}"/>
              </a:ext>
            </a:extLst>
          </p:cNvPr>
          <p:cNvSpPr txBox="1">
            <a:spLocks/>
          </p:cNvSpPr>
          <p:nvPr/>
        </p:nvSpPr>
        <p:spPr>
          <a:xfrm>
            <a:off x="635528" y="5295620"/>
            <a:ext cx="5685064" cy="74575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Source Sans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GB" sz="1600" b="0" i="0" u="none" strike="noStrike">
                <a:solidFill>
                  <a:srgbClr val="212121"/>
                </a:solidFill>
                <a:effectLst/>
                <a:ea typeface="Source Sans Pro" panose="020B0503030403020204" pitchFamily="34" charset="0"/>
              </a:rPr>
              <a:t>Materialerne er udviklet med søtte fra</a:t>
            </a:r>
            <a:endParaRPr lang="en-DK" sz="1600"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280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94D1A22-94C3-1139-B62C-DA9635A6D47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C8B7B49C-F286-F03F-D5E9-32A37676A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89578"/>
            <a:ext cx="10080625" cy="745758"/>
          </a:xfrm>
        </p:spPr>
        <p:txBody>
          <a:bodyPr/>
          <a:lstStyle/>
          <a:p>
            <a:pPr algn="ctr"/>
            <a:r>
              <a:rPr lang="en-GB">
                <a:solidFill>
                  <a:schemeClr val="bg1"/>
                </a:solidFill>
              </a:rPr>
              <a:t>Temaer: 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E629972-1575-0C2C-61E9-BA7F0E421F3D}"/>
              </a:ext>
            </a:extLst>
          </p:cNvPr>
          <p:cNvSpPr txBox="1">
            <a:spLocks/>
          </p:cNvSpPr>
          <p:nvPr/>
        </p:nvSpPr>
        <p:spPr>
          <a:xfrm>
            <a:off x="1050925" y="518821"/>
            <a:ext cx="10085388" cy="29664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>
                <a:solidFill>
                  <a:schemeClr val="bg1"/>
                </a:solidFill>
              </a:rPr>
              <a:t>3 WORKSHOPS</a:t>
            </a:r>
            <a:endParaRPr lang="en-DK" sz="1800">
              <a:solidFill>
                <a:schemeClr val="bg1"/>
              </a:solidFill>
            </a:endParaRPr>
          </a:p>
        </p:txBody>
      </p:sp>
      <p:pic>
        <p:nvPicPr>
          <p:cNvPr id="14" name="Picture 13" descr="A white letters on a black background&#10;&#10;AI-generated content may be incorrect.">
            <a:extLst>
              <a:ext uri="{FF2B5EF4-FFF2-40B4-BE49-F238E27FC236}">
                <a16:creationId xmlns:a16="http://schemas.microsoft.com/office/drawing/2014/main" id="{297BFE82-AA75-55C8-AD21-1E2B5F5DF9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7153" y="4625457"/>
            <a:ext cx="6557694" cy="1112259"/>
          </a:xfrm>
          <a:prstGeom prst="rect">
            <a:avLst/>
          </a:prstGeom>
        </p:spPr>
      </p:pic>
      <p:pic>
        <p:nvPicPr>
          <p:cNvPr id="16" name="Picture 15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61C460EF-9D0D-735C-AA42-D29631F5C1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9403" y="1992266"/>
            <a:ext cx="6152183" cy="1077501"/>
          </a:xfrm>
          <a:prstGeom prst="rect">
            <a:avLst/>
          </a:prstGeom>
        </p:spPr>
      </p:pic>
      <p:pic>
        <p:nvPicPr>
          <p:cNvPr id="18" name="Picture 17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C1A69EFC-8C45-A37F-0C25-A0EB384F16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3903" y="3327911"/>
            <a:ext cx="5341161" cy="10427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F116373-F47B-C44B-A09C-274FD7042D6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61141" y="337273"/>
            <a:ext cx="1307022" cy="125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56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79FAD-701C-AECE-48FF-A77DC7426A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 dag</a:t>
            </a:r>
            <a:endParaRPr lang="en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B0A73B-5864-D454-DD38-FCE5C741AC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5051" y="1741762"/>
            <a:ext cx="7561261" cy="4688621"/>
          </a:xfrm>
        </p:spPr>
        <p:txBody>
          <a:bodyPr/>
          <a:lstStyle/>
          <a:p>
            <a:r>
              <a:rPr lang="en-GB"/>
              <a:t>Tale om det at være usikker og føle usikkerhed</a:t>
            </a:r>
          </a:p>
          <a:p>
            <a:r>
              <a:rPr lang="en-GB"/>
              <a:t>Post-it øvelse med skalaen</a:t>
            </a:r>
          </a:p>
          <a:p>
            <a:r>
              <a:rPr lang="en-GB"/>
              <a:t>Grønne, gule og røde situationer</a:t>
            </a:r>
          </a:p>
          <a:p>
            <a:r>
              <a:rPr lang="en-GB"/>
              <a:t>Træk vejret</a:t>
            </a:r>
          </a:p>
          <a:p>
            <a:r>
              <a:rPr lang="en-GB"/>
              <a:t>Pause</a:t>
            </a:r>
          </a:p>
          <a:p>
            <a:r>
              <a:rPr lang="en-GB"/>
              <a:t>Træk vejret opsamling på post-it øvelse</a:t>
            </a:r>
          </a:p>
          <a:p>
            <a:r>
              <a:rPr lang="en-GB"/>
              <a:t>Øvelse</a:t>
            </a:r>
          </a:p>
          <a:p>
            <a:r>
              <a:rPr lang="en-GB"/>
              <a:t>Placer strategierne</a:t>
            </a:r>
          </a:p>
          <a:p>
            <a:r>
              <a:rPr lang="en-GB"/>
              <a:t>Afrunding og opsamling</a:t>
            </a:r>
          </a:p>
          <a:p>
            <a:r>
              <a:rPr lang="en-GB"/>
              <a:t>Tak for nu og på gensyn</a:t>
            </a:r>
          </a:p>
        </p:txBody>
      </p:sp>
    </p:spTree>
    <p:extLst>
      <p:ext uri="{BB962C8B-B14F-4D97-AF65-F5344CB8AC3E}">
        <p14:creationId xmlns:p14="http://schemas.microsoft.com/office/powerpoint/2010/main" val="259724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F3BF367-8A4F-4B33-EDE7-8ED5E67B7D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5B42711-4A96-9177-4FE0-0FFFE91C61FC}"/>
              </a:ext>
            </a:extLst>
          </p:cNvPr>
          <p:cNvSpPr txBox="1"/>
          <p:nvPr/>
        </p:nvSpPr>
        <p:spPr>
          <a:xfrm>
            <a:off x="9011674" y="377617"/>
            <a:ext cx="2772076" cy="211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400" b="0" i="0">
                <a:latin typeface="Source Sans Pro" panose="020B0503030403020204" pitchFamily="34" charset="0"/>
              </a:rPr>
              <a:t>TEMA </a:t>
            </a:r>
            <a:r>
              <a:rPr lang="en-GB" sz="1400" b="0" i="0">
                <a:solidFill>
                  <a:schemeClr val="bg1"/>
                </a:solidFill>
                <a:latin typeface="Source Sans Pro" panose="020B0503030403020204" pitchFamily="34" charset="0"/>
              </a:rPr>
              <a:t>USIKKERHED</a:t>
            </a:r>
            <a:endParaRPr lang="en-DK" sz="1400" b="0" i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10" name="Picture 9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76BB0C75-BD48-9795-5994-4F7D3C4FAB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9909" y="3333382"/>
            <a:ext cx="6152183" cy="107750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D8CF1B3-F604-B9B5-3A4A-870D495DCE0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61141" y="337273"/>
            <a:ext cx="1307022" cy="125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709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5499311-01DE-3D83-2D37-3B837B8990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Skalaen</a:t>
            </a:r>
            <a:endParaRPr lang="en-DK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9CE7DF-4379-CBF9-AF65-52F62A2F3F1A}"/>
              </a:ext>
            </a:extLst>
          </p:cNvPr>
          <p:cNvSpPr txBox="1"/>
          <p:nvPr/>
        </p:nvSpPr>
        <p:spPr>
          <a:xfrm>
            <a:off x="9011674" y="377617"/>
            <a:ext cx="2772076" cy="211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400" b="0" i="0">
                <a:solidFill>
                  <a:srgbClr val="E30613"/>
                </a:solidFill>
                <a:latin typeface="Source Sans Pro" panose="020B0503030403020204" pitchFamily="34" charset="0"/>
              </a:rPr>
              <a:t>TEMA</a:t>
            </a:r>
            <a:r>
              <a:rPr lang="en-GB" sz="1400" b="0" i="0">
                <a:latin typeface="Source Sans Pro" panose="020B0503030403020204" pitchFamily="34" charset="0"/>
              </a:rPr>
              <a:t> </a:t>
            </a:r>
            <a:r>
              <a:rPr lang="en-GB" sz="1400" b="0" i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USIKKERHED</a:t>
            </a:r>
            <a:endParaRPr lang="en-DK" sz="1400" b="0" i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4BFB500-B14F-ED0B-738F-33A9C6212CC4}"/>
              </a:ext>
            </a:extLst>
          </p:cNvPr>
          <p:cNvGrpSpPr/>
          <p:nvPr/>
        </p:nvGrpSpPr>
        <p:grpSpPr>
          <a:xfrm>
            <a:off x="925230" y="2492590"/>
            <a:ext cx="3488850" cy="3451288"/>
            <a:chOff x="724841" y="2274814"/>
            <a:chExt cx="3749204" cy="3708840"/>
          </a:xfrm>
        </p:grpSpPr>
        <p:pic>
          <p:nvPicPr>
            <p:cNvPr id="9" name="Picture 8" descr="A cartoon of a child wearing headphones&#10;&#10;AI-generated content may be incorrect.">
              <a:extLst>
                <a:ext uri="{FF2B5EF4-FFF2-40B4-BE49-F238E27FC236}">
                  <a16:creationId xmlns:a16="http://schemas.microsoft.com/office/drawing/2014/main" id="{072996EA-E425-092D-DD46-B68C2718F9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7629" y="2274814"/>
              <a:ext cx="3606416" cy="3559881"/>
            </a:xfrm>
            <a:prstGeom prst="rect">
              <a:avLst/>
            </a:prstGeom>
          </p:spPr>
        </p:pic>
        <p:sp>
          <p:nvSpPr>
            <p:cNvPr id="12" name="Title 2">
              <a:extLst>
                <a:ext uri="{FF2B5EF4-FFF2-40B4-BE49-F238E27FC236}">
                  <a16:creationId xmlns:a16="http://schemas.microsoft.com/office/drawing/2014/main" id="{C8C7223D-1DEF-B858-0D44-4CEC96B62C2E}"/>
                </a:ext>
              </a:extLst>
            </p:cNvPr>
            <p:cNvSpPr txBox="1">
              <a:spLocks/>
            </p:cNvSpPr>
            <p:nvPr/>
          </p:nvSpPr>
          <p:spPr>
            <a:xfrm>
              <a:off x="724841" y="5237896"/>
              <a:ext cx="1392345" cy="745758"/>
            </a:xfrm>
            <a:prstGeom prst="roundRect">
              <a:avLst>
                <a:gd name="adj" fmla="val 50000"/>
              </a:avLst>
            </a:prstGeom>
            <a:solidFill>
              <a:srgbClr val="01983A"/>
            </a:solidFill>
          </p:spPr>
          <p:txBody>
            <a:bodyPr vert="horz" lIns="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Source Sans Pro" panose="020B0503030403020204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>
                  <a:solidFill>
                    <a:schemeClr val="bg1">
                      <a:lumMod val="95000"/>
                    </a:schemeClr>
                  </a:solidFill>
                </a:rPr>
                <a:t>RO</a:t>
              </a:r>
              <a:endParaRPr lang="en-DK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D9D4B08-28F9-E584-9EEB-A31E1A9D0449}"/>
              </a:ext>
            </a:extLst>
          </p:cNvPr>
          <p:cNvGrpSpPr/>
          <p:nvPr/>
        </p:nvGrpSpPr>
        <p:grpSpPr>
          <a:xfrm>
            <a:off x="4414080" y="1374614"/>
            <a:ext cx="3400274" cy="3718588"/>
            <a:chOff x="4187220" y="1125251"/>
            <a:chExt cx="3654019" cy="3996086"/>
          </a:xfrm>
        </p:grpSpPr>
        <p:pic>
          <p:nvPicPr>
            <p:cNvPr id="4" name="Picture 3" descr="A cartoon of a person wearing headphones&#10;&#10;AI-generated content may be incorrect.">
              <a:extLst>
                <a:ext uri="{FF2B5EF4-FFF2-40B4-BE49-F238E27FC236}">
                  <a16:creationId xmlns:a16="http://schemas.microsoft.com/office/drawing/2014/main" id="{0A02E1E4-5698-836A-BDCA-AAAC351B2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87220" y="1125251"/>
              <a:ext cx="3654019" cy="3424927"/>
            </a:xfrm>
            <a:prstGeom prst="rect">
              <a:avLst/>
            </a:prstGeom>
          </p:spPr>
        </p:pic>
        <p:sp>
          <p:nvSpPr>
            <p:cNvPr id="13" name="Title 2">
              <a:extLst>
                <a:ext uri="{FF2B5EF4-FFF2-40B4-BE49-F238E27FC236}">
                  <a16:creationId xmlns:a16="http://schemas.microsoft.com/office/drawing/2014/main" id="{9C64F9F5-C185-66FC-2B75-B59FEE5E15D2}"/>
                </a:ext>
              </a:extLst>
            </p:cNvPr>
            <p:cNvSpPr txBox="1">
              <a:spLocks/>
            </p:cNvSpPr>
            <p:nvPr/>
          </p:nvSpPr>
          <p:spPr>
            <a:xfrm>
              <a:off x="5594347" y="4375579"/>
              <a:ext cx="1392345" cy="745758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</p:spPr>
          <p:txBody>
            <a:bodyPr vert="horz" lIns="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Source Sans Pro" panose="020B0503030403020204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>
                  <a:solidFill>
                    <a:schemeClr val="bg1">
                      <a:lumMod val="95000"/>
                    </a:schemeClr>
                  </a:solidFill>
                </a:rPr>
                <a:t>URO</a:t>
              </a:r>
              <a:endParaRPr lang="en-DK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7CA37A9-F7B6-9679-D828-C45178178C34}"/>
              </a:ext>
            </a:extLst>
          </p:cNvPr>
          <p:cNvGrpSpPr/>
          <p:nvPr/>
        </p:nvGrpSpPr>
        <p:grpSpPr>
          <a:xfrm>
            <a:off x="8065537" y="2492590"/>
            <a:ext cx="3355978" cy="3513573"/>
            <a:chOff x="8106994" y="2091322"/>
            <a:chExt cx="3606417" cy="3775773"/>
          </a:xfrm>
        </p:grpSpPr>
        <p:pic>
          <p:nvPicPr>
            <p:cNvPr id="11" name="Picture 10" descr="A cartoon of a child wearing headphones&#10;&#10;AI-generated content may be incorrect.">
              <a:extLst>
                <a:ext uri="{FF2B5EF4-FFF2-40B4-BE49-F238E27FC236}">
                  <a16:creationId xmlns:a16="http://schemas.microsoft.com/office/drawing/2014/main" id="{8200DEBE-6B2C-2AC7-4C9D-9626F71CCA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06994" y="2091322"/>
              <a:ext cx="3606417" cy="3559883"/>
            </a:xfrm>
            <a:prstGeom prst="rect">
              <a:avLst/>
            </a:prstGeom>
          </p:spPr>
        </p:pic>
        <p:sp>
          <p:nvSpPr>
            <p:cNvPr id="14" name="Title 2">
              <a:extLst>
                <a:ext uri="{FF2B5EF4-FFF2-40B4-BE49-F238E27FC236}">
                  <a16:creationId xmlns:a16="http://schemas.microsoft.com/office/drawing/2014/main" id="{36DAB701-608E-400D-5B4A-14EFC8AEB08B}"/>
                </a:ext>
              </a:extLst>
            </p:cNvPr>
            <p:cNvSpPr txBox="1">
              <a:spLocks/>
            </p:cNvSpPr>
            <p:nvPr/>
          </p:nvSpPr>
          <p:spPr>
            <a:xfrm>
              <a:off x="8659020" y="5121337"/>
              <a:ext cx="1863613" cy="745758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</p:spPr>
          <p:txBody>
            <a:bodyPr vert="horz" lIns="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Source Sans Pro" panose="020B0503030403020204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>
                  <a:solidFill>
                    <a:schemeClr val="bg1">
                      <a:lumMod val="95000"/>
                    </a:schemeClr>
                  </a:solidFill>
                </a:rPr>
                <a:t>ALARM</a:t>
              </a:r>
              <a:endParaRPr lang="en-DK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0781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red yellow and green circle&#10;&#10;AI-generated content may be incorrect.">
            <a:extLst>
              <a:ext uri="{FF2B5EF4-FFF2-40B4-BE49-F238E27FC236}">
                <a16:creationId xmlns:a16="http://schemas.microsoft.com/office/drawing/2014/main" id="{6D65D67F-3A18-3D26-437F-56EE05EBF5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2A3ED85-CDF7-8100-890F-06CD3251665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-9404" b="-9404"/>
          <a:stretch/>
        </p:blipFill>
        <p:spPr>
          <a:xfrm>
            <a:off x="1567081" y="49237"/>
            <a:ext cx="7895956" cy="710636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68EA3C9-E025-3575-02DF-9AC71DFF000A}"/>
              </a:ext>
            </a:extLst>
          </p:cNvPr>
          <p:cNvSpPr txBox="1"/>
          <p:nvPr/>
        </p:nvSpPr>
        <p:spPr>
          <a:xfrm>
            <a:off x="9011674" y="377617"/>
            <a:ext cx="2772076" cy="211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400" b="0" i="0">
                <a:latin typeface="Source Sans Pro" panose="020B0503030403020204" pitchFamily="34" charset="0"/>
              </a:rPr>
              <a:t>TEMA </a:t>
            </a:r>
            <a:r>
              <a:rPr lang="en-GB" sz="1400" b="0" i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</a:rPr>
              <a:t>USIKKERHED</a:t>
            </a:r>
            <a:endParaRPr lang="en-DK" sz="1400" b="0" i="0">
              <a:solidFill>
                <a:schemeClr val="bg1">
                  <a:lumMod val="95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0CD6840B-BE38-1CB3-65BD-DB298AFA159C}"/>
              </a:ext>
            </a:extLst>
          </p:cNvPr>
          <p:cNvSpPr txBox="1">
            <a:spLocks/>
          </p:cNvSpPr>
          <p:nvPr/>
        </p:nvSpPr>
        <p:spPr>
          <a:xfrm rot="884108">
            <a:off x="1627398" y="5095997"/>
            <a:ext cx="1295657" cy="69397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solidFill>
              <a:srgbClr val="01983A"/>
            </a:solidFill>
          </a:ln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Source Sans Pro" panose="020B0503030403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rgbClr val="01983A"/>
                </a:solidFill>
              </a:rPr>
              <a:t>RO</a:t>
            </a:r>
            <a:endParaRPr lang="en-DK">
              <a:solidFill>
                <a:srgbClr val="01983A"/>
              </a:solidFill>
            </a:endParaRPr>
          </a:p>
        </p:txBody>
      </p:sp>
      <p:sp>
        <p:nvSpPr>
          <p:cNvPr id="14" name="Title 2">
            <a:extLst>
              <a:ext uri="{FF2B5EF4-FFF2-40B4-BE49-F238E27FC236}">
                <a16:creationId xmlns:a16="http://schemas.microsoft.com/office/drawing/2014/main" id="{82350DAA-5B9E-E94A-0D0D-95D2276F5450}"/>
              </a:ext>
            </a:extLst>
          </p:cNvPr>
          <p:cNvSpPr txBox="1">
            <a:spLocks/>
          </p:cNvSpPr>
          <p:nvPr/>
        </p:nvSpPr>
        <p:spPr>
          <a:xfrm rot="21183018">
            <a:off x="7978960" y="5518976"/>
            <a:ext cx="3183752" cy="69397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solidFill>
              <a:srgbClr val="01983A"/>
            </a:solidFill>
          </a:ln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Source Sans Pro" panose="020B0503030403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rgbClr val="01983A"/>
                </a:solidFill>
              </a:rPr>
              <a:t>ROLIG IGEN</a:t>
            </a:r>
            <a:endParaRPr lang="en-DK">
              <a:solidFill>
                <a:srgbClr val="01983A"/>
              </a:solidFill>
            </a:endParaRPr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B708EB74-5214-4D7B-34BA-A5C072CA3312}"/>
              </a:ext>
            </a:extLst>
          </p:cNvPr>
          <p:cNvSpPr txBox="1">
            <a:spLocks/>
          </p:cNvSpPr>
          <p:nvPr/>
        </p:nvSpPr>
        <p:spPr>
          <a:xfrm rot="20830451">
            <a:off x="2927222" y="2576942"/>
            <a:ext cx="1295657" cy="693971"/>
          </a:xfrm>
          <a:prstGeom prst="roundRect">
            <a:avLst>
              <a:gd name="adj" fmla="val 50000"/>
            </a:avLst>
          </a:prstGeom>
          <a:solidFill>
            <a:srgbClr val="FFC000"/>
          </a:solidFill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Source Sans Pro" panose="020B0503030403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>
                    <a:lumMod val="95000"/>
                  </a:schemeClr>
                </a:solidFill>
              </a:rPr>
              <a:t>URO</a:t>
            </a:r>
            <a:endParaRPr lang="en-DK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5853B0C6-36B3-2312-6D1D-5F3D6E393626}"/>
              </a:ext>
            </a:extLst>
          </p:cNvPr>
          <p:cNvSpPr txBox="1">
            <a:spLocks/>
          </p:cNvSpPr>
          <p:nvPr/>
        </p:nvSpPr>
        <p:spPr>
          <a:xfrm rot="1075014">
            <a:off x="7640689" y="3174795"/>
            <a:ext cx="1295657" cy="693971"/>
          </a:xfrm>
          <a:prstGeom prst="roundRect">
            <a:avLst>
              <a:gd name="adj" fmla="val 50000"/>
            </a:avLst>
          </a:prstGeom>
          <a:solidFill>
            <a:srgbClr val="FFC000"/>
          </a:solidFill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Source Sans Pro" panose="020B0503030403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>
                    <a:lumMod val="95000"/>
                  </a:schemeClr>
                </a:solidFill>
              </a:rPr>
              <a:t>URO</a:t>
            </a:r>
            <a:endParaRPr lang="en-DK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Title 2">
            <a:extLst>
              <a:ext uri="{FF2B5EF4-FFF2-40B4-BE49-F238E27FC236}">
                <a16:creationId xmlns:a16="http://schemas.microsoft.com/office/drawing/2014/main" id="{3F2CB621-46A5-81EB-BFAD-77DABF3D766A}"/>
              </a:ext>
            </a:extLst>
          </p:cNvPr>
          <p:cNvSpPr txBox="1">
            <a:spLocks/>
          </p:cNvSpPr>
          <p:nvPr/>
        </p:nvSpPr>
        <p:spPr>
          <a:xfrm rot="1304722">
            <a:off x="5925617" y="780086"/>
            <a:ext cx="1734199" cy="693971"/>
          </a:xfrm>
          <a:prstGeom prst="roundRect">
            <a:avLst>
              <a:gd name="adj" fmla="val 50000"/>
            </a:avLst>
          </a:prstGeom>
          <a:solidFill>
            <a:srgbClr val="C00000"/>
          </a:solidFill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Source Sans Pro" panose="020B0503030403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>
                    <a:lumMod val="95000"/>
                  </a:schemeClr>
                </a:solidFill>
              </a:rPr>
              <a:t>ALARM</a:t>
            </a:r>
            <a:endParaRPr lang="en-DK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3" presetClass="entr" presetSubtype="28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1" animBg="1"/>
      <p:bldP spid="16" grpId="0" animBg="1"/>
      <p:bldP spid="1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kstfelt 15">
            <a:extLst>
              <a:ext uri="{FF2B5EF4-FFF2-40B4-BE49-F238E27FC236}">
                <a16:creationId xmlns:a16="http://schemas.microsoft.com/office/drawing/2014/main" id="{12FD3D81-46DD-7508-FC0B-45F4CD994153}"/>
              </a:ext>
            </a:extLst>
          </p:cNvPr>
          <p:cNvSpPr txBox="1"/>
          <p:nvPr/>
        </p:nvSpPr>
        <p:spPr>
          <a:xfrm>
            <a:off x="1055688" y="4945987"/>
            <a:ext cx="10085387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da-DK" sz="3600" b="1"/>
              <a:t>I disse situationer kan jeg mærke: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E65E5A0-8741-ED11-8C9A-927E1D69D419}"/>
              </a:ext>
            </a:extLst>
          </p:cNvPr>
          <p:cNvGrpSpPr/>
          <p:nvPr/>
        </p:nvGrpSpPr>
        <p:grpSpPr>
          <a:xfrm rot="827480">
            <a:off x="1194584" y="1585519"/>
            <a:ext cx="2640703" cy="3258358"/>
            <a:chOff x="968486" y="2332132"/>
            <a:chExt cx="2640703" cy="3258358"/>
          </a:xfrm>
        </p:grpSpPr>
        <p:pic>
          <p:nvPicPr>
            <p:cNvPr id="21" name="Picture 20" descr="A green note with a black clip&#10;&#10;AI-generated content may be incorrect.">
              <a:extLst>
                <a:ext uri="{FF2B5EF4-FFF2-40B4-BE49-F238E27FC236}">
                  <a16:creationId xmlns:a16="http://schemas.microsoft.com/office/drawing/2014/main" id="{A71D6366-7F20-7D2B-984E-89225AD72E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8486" y="2332132"/>
              <a:ext cx="2640703" cy="3258358"/>
            </a:xfrm>
            <a:prstGeom prst="rect">
              <a:avLst/>
            </a:prstGeom>
          </p:spPr>
        </p:pic>
        <p:sp>
          <p:nvSpPr>
            <p:cNvPr id="9" name="Tekstfelt 16">
              <a:extLst>
                <a:ext uri="{FF2B5EF4-FFF2-40B4-BE49-F238E27FC236}">
                  <a16:creationId xmlns:a16="http://schemas.microsoft.com/office/drawing/2014/main" id="{76247B65-89AC-0944-2AB5-79D01BB103CF}"/>
                </a:ext>
              </a:extLst>
            </p:cNvPr>
            <p:cNvSpPr txBox="1"/>
            <p:nvPr/>
          </p:nvSpPr>
          <p:spPr>
            <a:xfrm rot="21304864">
              <a:off x="1167581" y="3261119"/>
              <a:ext cx="2242513" cy="1400383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da-DK" sz="2000" b="1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Når jeg ved, </a:t>
              </a:r>
              <a:br>
                <a:rPr lang="da-DK" sz="2000" b="1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</a:br>
              <a:r>
                <a:rPr lang="da-DK" sz="2000" b="1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der er styr på det.</a:t>
              </a:r>
            </a:p>
            <a:p>
              <a:pPr algn="ctr"/>
              <a:r>
                <a:rPr lang="da-DK" sz="2000" b="1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Når jeg ser film med mine venner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3FBD074-009E-7C3A-4358-DA9C5FFDF079}"/>
              </a:ext>
            </a:extLst>
          </p:cNvPr>
          <p:cNvGrpSpPr/>
          <p:nvPr/>
        </p:nvGrpSpPr>
        <p:grpSpPr>
          <a:xfrm>
            <a:off x="8136820" y="1804142"/>
            <a:ext cx="2792878" cy="3124085"/>
            <a:chOff x="8136820" y="2466405"/>
            <a:chExt cx="2792878" cy="3124085"/>
          </a:xfrm>
        </p:grpSpPr>
        <p:pic>
          <p:nvPicPr>
            <p:cNvPr id="17" name="Picture 16" descr="A red note with a sticky tape&#10;&#10;AI-generated content may be incorrect.">
              <a:extLst>
                <a:ext uri="{FF2B5EF4-FFF2-40B4-BE49-F238E27FC236}">
                  <a16:creationId xmlns:a16="http://schemas.microsoft.com/office/drawing/2014/main" id="{1C6E1DC5-6578-3E53-CC0D-9E41DF42DB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36820" y="2466405"/>
              <a:ext cx="2792878" cy="3124085"/>
            </a:xfrm>
            <a:prstGeom prst="rect">
              <a:avLst/>
            </a:prstGeom>
          </p:spPr>
        </p:pic>
        <p:sp>
          <p:nvSpPr>
            <p:cNvPr id="11" name="Tekstfelt 2">
              <a:extLst>
                <a:ext uri="{FF2B5EF4-FFF2-40B4-BE49-F238E27FC236}">
                  <a16:creationId xmlns:a16="http://schemas.microsoft.com/office/drawing/2014/main" id="{8076F424-ACA4-2531-593D-14E2DD525B9B}"/>
                </a:ext>
              </a:extLst>
            </p:cNvPr>
            <p:cNvSpPr txBox="1"/>
            <p:nvPr/>
          </p:nvSpPr>
          <p:spPr>
            <a:xfrm rot="528345">
              <a:off x="8898708" y="3607366"/>
              <a:ext cx="1727200" cy="707886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da-DK" sz="2000" b="1" dirty="0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Fremlægge for klassen</a:t>
              </a:r>
              <a:endParaRPr lang="da-DK" sz="2000" b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3F66D3E-CD65-BB97-85D4-6E1D9BE2D14F}"/>
              </a:ext>
            </a:extLst>
          </p:cNvPr>
          <p:cNvGrpSpPr/>
          <p:nvPr/>
        </p:nvGrpSpPr>
        <p:grpSpPr>
          <a:xfrm>
            <a:off x="4493355" y="1561092"/>
            <a:ext cx="2721266" cy="3249407"/>
            <a:chOff x="4492032" y="2286691"/>
            <a:chExt cx="2721266" cy="3249407"/>
          </a:xfrm>
        </p:grpSpPr>
        <p:pic>
          <p:nvPicPr>
            <p:cNvPr id="19" name="Picture 18" descr="A yellow note with a blue pin&#10;&#10;AI-generated content may be incorrect.">
              <a:extLst>
                <a:ext uri="{FF2B5EF4-FFF2-40B4-BE49-F238E27FC236}">
                  <a16:creationId xmlns:a16="http://schemas.microsoft.com/office/drawing/2014/main" id="{E199A6DF-B234-B421-121E-3C6573AB22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102799">
              <a:off x="4492032" y="2286691"/>
              <a:ext cx="2721266" cy="3249407"/>
            </a:xfrm>
            <a:prstGeom prst="rect">
              <a:avLst/>
            </a:prstGeom>
          </p:spPr>
        </p:pic>
        <p:sp>
          <p:nvSpPr>
            <p:cNvPr id="12" name="Tekstfelt 5">
              <a:extLst>
                <a:ext uri="{FF2B5EF4-FFF2-40B4-BE49-F238E27FC236}">
                  <a16:creationId xmlns:a16="http://schemas.microsoft.com/office/drawing/2014/main" id="{B30D562D-5252-B13A-75BF-224F4BBDE691}"/>
                </a:ext>
              </a:extLst>
            </p:cNvPr>
            <p:cNvSpPr txBox="1"/>
            <p:nvPr/>
          </p:nvSpPr>
          <p:spPr>
            <a:xfrm rot="21409372">
              <a:off x="5274549" y="3512563"/>
              <a:ext cx="149313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a-DK" sz="2000" b="1">
                  <a:latin typeface="Source Sans Pro" panose="020B0503030403020204" pitchFamily="34" charset="0"/>
                  <a:ea typeface="Source Sans Pro" panose="020B0503030403020204" pitchFamily="34" charset="0"/>
                </a:rPr>
                <a:t>Når jeg skal møde nye mennesker</a:t>
              </a:r>
            </a:p>
          </p:txBody>
        </p:sp>
      </p:grpSp>
      <p:sp>
        <p:nvSpPr>
          <p:cNvPr id="13" name="Tekstfelt 10">
            <a:extLst>
              <a:ext uri="{FF2B5EF4-FFF2-40B4-BE49-F238E27FC236}">
                <a16:creationId xmlns:a16="http://schemas.microsoft.com/office/drawing/2014/main" id="{A4615F27-62BF-E38B-44BE-244DA2C4FB34}"/>
              </a:ext>
            </a:extLst>
          </p:cNvPr>
          <p:cNvSpPr txBox="1"/>
          <p:nvPr/>
        </p:nvSpPr>
        <p:spPr>
          <a:xfrm>
            <a:off x="1055688" y="5714342"/>
            <a:ext cx="2311790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da-DK" sz="1400">
                <a:latin typeface="Source Sans Pro" panose="020B0503030403020204" pitchFamily="34" charset="0"/>
                <a:ea typeface="Source Sans Pro" panose="020B0503030403020204" pitchFamily="34" charset="0"/>
              </a:rPr>
              <a:t>Rolig, tilpas, afslappet i kroppen, bekymringsfri. </a:t>
            </a:r>
          </a:p>
        </p:txBody>
      </p:sp>
      <p:sp>
        <p:nvSpPr>
          <p:cNvPr id="14" name="Tekstfelt 20">
            <a:extLst>
              <a:ext uri="{FF2B5EF4-FFF2-40B4-BE49-F238E27FC236}">
                <a16:creationId xmlns:a16="http://schemas.microsoft.com/office/drawing/2014/main" id="{CB59958D-A7BC-13D5-380E-915509B767E8}"/>
              </a:ext>
            </a:extLst>
          </p:cNvPr>
          <p:cNvSpPr txBox="1"/>
          <p:nvPr/>
        </p:nvSpPr>
        <p:spPr>
          <a:xfrm>
            <a:off x="4493355" y="5714342"/>
            <a:ext cx="29399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da-DK" sz="1400">
                <a:latin typeface="Source Sans Pro" panose="020B0503030403020204" pitchFamily="34" charset="0"/>
                <a:ea typeface="Source Sans Pro" panose="020B0503030403020204" pitchFamily="34" charset="0"/>
              </a:rPr>
              <a:t>Lidt uro i kroppen, rastløs.</a:t>
            </a:r>
          </a:p>
          <a:p>
            <a:pPr algn="ctr"/>
            <a:r>
              <a:rPr lang="da-DK" sz="1400">
                <a:latin typeface="Source Sans Pro" panose="020B0503030403020204" pitchFamily="34" charset="0"/>
                <a:ea typeface="Source Sans Pro" panose="020B0503030403020204" pitchFamily="34" charset="0"/>
              </a:rPr>
              <a:t>Svært ved at koncentrere mig. </a:t>
            </a:r>
          </a:p>
          <a:p>
            <a:pPr algn="ctr"/>
            <a:r>
              <a:rPr lang="da-DK" sz="1400">
                <a:latin typeface="Source Sans Pro" panose="020B0503030403020204" pitchFamily="34" charset="0"/>
                <a:ea typeface="Source Sans Pro" panose="020B0503030403020204" pitchFamily="34" charset="0"/>
              </a:rPr>
              <a:t>Mange bekymrede tanker.</a:t>
            </a:r>
          </a:p>
        </p:txBody>
      </p:sp>
      <p:sp>
        <p:nvSpPr>
          <p:cNvPr id="15" name="Tekstfelt 21">
            <a:extLst>
              <a:ext uri="{FF2B5EF4-FFF2-40B4-BE49-F238E27FC236}">
                <a16:creationId xmlns:a16="http://schemas.microsoft.com/office/drawing/2014/main" id="{6BA689D8-CC11-FDE4-2AC6-05682430A0FD}"/>
              </a:ext>
            </a:extLst>
          </p:cNvPr>
          <p:cNvSpPr txBox="1"/>
          <p:nvPr/>
        </p:nvSpPr>
        <p:spPr>
          <a:xfrm>
            <a:off x="8136820" y="5714342"/>
            <a:ext cx="3250977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da-DK" sz="1400">
                <a:latin typeface="Source Sans Pro" panose="020B0503030403020204" pitchFamily="34" charset="0"/>
                <a:ea typeface="Source Sans Pro" panose="020B0503030403020204" pitchFamily="34" charset="0"/>
              </a:rPr>
              <a:t>Lyst til at flygte væk fra situationen.</a:t>
            </a:r>
          </a:p>
          <a:p>
            <a:pPr algn="ctr"/>
            <a:r>
              <a:rPr lang="da-DK" sz="1400">
                <a:latin typeface="Source Sans Pro" panose="020B0503030403020204" pitchFamily="34" charset="0"/>
                <a:ea typeface="Source Sans Pro" panose="020B0503030403020204" pitchFamily="34" charset="0"/>
              </a:rPr>
              <a:t>Hjertet hamrer; kan ikke tænke klart. Overbevist om at det går galt; meget vred.   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A16AAE-0D15-8770-9DA2-E65400BB03DF}"/>
              </a:ext>
            </a:extLst>
          </p:cNvPr>
          <p:cNvSpPr txBox="1"/>
          <p:nvPr/>
        </p:nvSpPr>
        <p:spPr>
          <a:xfrm>
            <a:off x="9011674" y="377617"/>
            <a:ext cx="2772076" cy="211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400" b="0" i="0">
                <a:solidFill>
                  <a:srgbClr val="E30613"/>
                </a:solidFill>
                <a:latin typeface="Source Sans Pro" panose="020B0503030403020204" pitchFamily="34" charset="0"/>
              </a:rPr>
              <a:t>TEMA</a:t>
            </a:r>
            <a:r>
              <a:rPr lang="en-GB" sz="1400" b="0" i="0">
                <a:latin typeface="Source Sans Pro" panose="020B0503030403020204" pitchFamily="34" charset="0"/>
              </a:rPr>
              <a:t> </a:t>
            </a:r>
            <a:r>
              <a:rPr lang="en-GB" sz="1400" b="0" i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USIKKERHED</a:t>
            </a:r>
            <a:endParaRPr lang="en-DK" sz="1400" b="0" i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FE1AA96A-B30A-09AC-A208-1B1FE4212517}"/>
              </a:ext>
            </a:extLst>
          </p:cNvPr>
          <p:cNvSpPr txBox="1">
            <a:spLocks/>
          </p:cNvSpPr>
          <p:nvPr/>
        </p:nvSpPr>
        <p:spPr>
          <a:xfrm>
            <a:off x="1055688" y="1088314"/>
            <a:ext cx="2524125" cy="29664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>
                <a:solidFill>
                  <a:srgbClr val="E20713"/>
                </a:solidFill>
              </a:rPr>
              <a:t>ØVELSE 1</a:t>
            </a:r>
            <a:endParaRPr lang="en-DK" sz="1800">
              <a:solidFill>
                <a:srgbClr val="E2071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176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artoon of a person blowing her nose&#10;&#10;AI-generated content may be incorrect.">
            <a:extLst>
              <a:ext uri="{FF2B5EF4-FFF2-40B4-BE49-F238E27FC236}">
                <a16:creationId xmlns:a16="http://schemas.microsoft.com/office/drawing/2014/main" id="{69C461F8-696F-A3DF-1389-C097498123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 descr="Blue letters on a black background&#10;&#10;AI-generated content may be incorrect.">
            <a:extLst>
              <a:ext uri="{FF2B5EF4-FFF2-40B4-BE49-F238E27FC236}">
                <a16:creationId xmlns:a16="http://schemas.microsoft.com/office/drawing/2014/main" id="{E5B05087-4CF6-EA7A-37F0-632619EFD0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3852" y="4720228"/>
            <a:ext cx="4791222" cy="118756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0A316B1-4747-E86D-6674-0BE0D4C245F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61141" y="337273"/>
            <a:ext cx="1307022" cy="125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90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12616-56A9-0825-4A2B-79C2CB4FB3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E973D6-0D1E-0457-BD7C-5B3B37D3A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DK"/>
          </a:p>
        </p:txBody>
      </p:sp>
      <p:pic>
        <p:nvPicPr>
          <p:cNvPr id="4" name="Picture 3" descr="A red sign with white text&#10;&#10;AI-generated content may be incorrect.">
            <a:extLst>
              <a:ext uri="{FF2B5EF4-FFF2-40B4-BE49-F238E27FC236}">
                <a16:creationId xmlns:a16="http://schemas.microsoft.com/office/drawing/2014/main" id="{366224B8-2493-27B5-BCC2-62CE0520E5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10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</TotalTime>
  <Words>385</Words>
  <Application>Microsoft Macintosh PowerPoint</Application>
  <PresentationFormat>Widescreen</PresentationFormat>
  <Paragraphs>90</Paragraphs>
  <Slides>18</Slides>
  <Notes>5</Notes>
  <HiddenSlides>1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Aptos</vt:lpstr>
      <vt:lpstr>Arial</vt:lpstr>
      <vt:lpstr>Source Sans Pro</vt:lpstr>
      <vt:lpstr>Office Theme</vt:lpstr>
      <vt:lpstr>PowerPoint Presentation</vt:lpstr>
      <vt:lpstr>Temaer: </vt:lpstr>
      <vt:lpstr>I dag</vt:lpstr>
      <vt:lpstr>PowerPoint Presentation</vt:lpstr>
      <vt:lpstr>Skalaen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Få vejret</vt:lpstr>
      <vt:lpstr>Hvilke strategier </vt:lpstr>
      <vt:lpstr>Gode strategier til at få ro på </vt:lpstr>
      <vt:lpstr>TANKERNE &amp; FØLELSERNE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Circle Line</dc:creator>
  <cp:lastModifiedBy>Circle Line</cp:lastModifiedBy>
  <cp:revision>19</cp:revision>
  <dcterms:created xsi:type="dcterms:W3CDTF">2025-05-11T15:55:18Z</dcterms:created>
  <dcterms:modified xsi:type="dcterms:W3CDTF">2025-05-14T06:29:13Z</dcterms:modified>
</cp:coreProperties>
</file>