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9"/>
  </p:notesMasterIdLst>
  <p:sldIdLst>
    <p:sldId id="273" r:id="rId2"/>
    <p:sldId id="305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306" r:id="rId18"/>
  </p:sldIdLst>
  <p:sldSz cx="12192000" cy="6858000"/>
  <p:notesSz cx="6858000" cy="9144000"/>
  <p:embeddedFontLst>
    <p:embeddedFont>
      <p:font typeface="Source Sans Pro" panose="020B0503030403020204" pitchFamily="34" charset="0"/>
      <p:regular r:id="rId20"/>
      <p:bold r:id="rId21"/>
      <p:italic r:id="rId22"/>
      <p:boldItalic r:id="rId23"/>
    </p:embeddedFont>
  </p:embeddedFontLst>
  <p:defaultTextStyle>
    <a:defPPr>
      <a:defRPr lang="en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nsomhed" id="{33068402-BFB6-414B-B6B1-3DD18B865D6F}">
          <p14:sldIdLst>
            <p14:sldId id="273"/>
            <p14:sldId id="305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3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961"/>
    <a:srgbClr val="FCCB00"/>
    <a:srgbClr val="F76B21"/>
    <a:srgbClr val="509488"/>
    <a:srgbClr val="EAE7C7"/>
    <a:srgbClr val="018696"/>
    <a:srgbClr val="01983A"/>
    <a:srgbClr val="F4F3F1"/>
    <a:srgbClr val="E20713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20"/>
    <p:restoredTop sz="94694"/>
  </p:normalViewPr>
  <p:slideViewPr>
    <p:cSldViewPr snapToGrid="0" showGuides="1">
      <p:cViewPr varScale="1">
        <p:scale>
          <a:sx n="108" d="100"/>
          <a:sy n="108" d="100"/>
        </p:scale>
        <p:origin x="216" y="376"/>
      </p:cViewPr>
      <p:guideLst>
        <p:guide orient="horz" pos="79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81021-04AA-3246-AC8B-62467714AFCD}" type="datetimeFigureOut">
              <a:t>14/05/2025</a:t>
            </a:fld>
            <a:endParaRPr lang="en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4F67B-B9FD-5F43-8B04-50E1DFE7B26E}" type="slidenum"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66907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BE5AC-804F-8796-969C-65A43B3B5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08BB21-77BF-DC34-696B-E66A8B779E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A03070-CE72-5BBD-F8BE-7A73B0BC6E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D644BE-08A4-58A7-40E6-1150D9B55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04F67B-B9FD-5F43-8B04-50E1DFE7B26E}" type="slidenum">
              <a:t>17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714501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D3655-9B47-6A04-8D89-8614EBFFC2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6248" y="1986457"/>
            <a:ext cx="8628993" cy="1567559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CFC87D-002C-9879-AC9C-EADCD60D2B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6248" y="3828717"/>
            <a:ext cx="8628993" cy="1655762"/>
          </a:xfrm>
        </p:spPr>
        <p:txBody>
          <a:bodyPr/>
          <a:lstStyle>
            <a:lvl1pPr marL="0" indent="0" algn="ctr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42020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6B350-B4A4-5D82-9EF2-DE1A0BD12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F963-4C2A-1046-228F-3AE90434A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88134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6B350-B4A4-5D82-9EF2-DE1A0BD12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1620104"/>
            <a:ext cx="2519362" cy="180889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F963-4C2A-1046-228F-3AE90434A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200" y="1741762"/>
            <a:ext cx="6488112" cy="4688621"/>
          </a:xfrm>
        </p:spPr>
        <p:txBody>
          <a:bodyPr/>
          <a:lstStyle>
            <a:lvl1pPr marL="357188" indent="-357188">
              <a:spcBef>
                <a:spcPts val="0"/>
              </a:spcBef>
              <a:spcAft>
                <a:spcPts val="600"/>
              </a:spcAft>
              <a:buClr>
                <a:srgbClr val="E30613"/>
              </a:buClr>
              <a:buFont typeface="Arial" panose="020B0604020202020204" pitchFamily="34" charset="0"/>
              <a:buChar char="•"/>
              <a:tabLst/>
              <a:defRPr/>
            </a:lvl1pPr>
            <a:lvl2pPr marL="800100" indent="-34290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2pPr>
            <a:lvl3pPr marL="1257300" indent="-34290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3pPr>
            <a:lvl4pPr marL="1657350" indent="-28575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4pPr>
            <a:lvl5pPr marL="2114550" indent="-285750">
              <a:spcAft>
                <a:spcPts val="200"/>
              </a:spcAft>
              <a:buClr>
                <a:srgbClr val="E30613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508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7C5B9-E80C-A49B-08F5-2B17C031A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172" y="1282890"/>
            <a:ext cx="10058401" cy="460991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27284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37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8A7817-4D69-F6F8-32EE-B86E79FE7D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2000"/>
          </a:blip>
          <a:srcRect/>
          <a:stretch/>
        </p:blipFill>
        <p:spPr>
          <a:xfrm>
            <a:off x="665179" y="501688"/>
            <a:ext cx="11300110" cy="635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69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223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F4F3F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0C1F8B48-6B7B-3A36-AEAF-27A87C1DC85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2000"/>
          </a:blip>
          <a:srcRect/>
          <a:stretch/>
        </p:blipFill>
        <p:spPr>
          <a:xfrm>
            <a:off x="665179" y="501688"/>
            <a:ext cx="11300110" cy="635631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4EDEDC-4F69-D375-C007-5B9464BF5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620104"/>
            <a:ext cx="10080625" cy="74575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880E70-2FC2-0DE2-1DC2-22AE7913A5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0925" y="2461037"/>
            <a:ext cx="10085387" cy="3847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DE65AB-40CB-B307-3785-5F5B2A23EBB5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226711" y="173679"/>
            <a:ext cx="688947" cy="66463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8A3695A-A26F-468E-C7EB-5886D8709B83}"/>
              </a:ext>
            </a:extLst>
          </p:cNvPr>
          <p:cNvCxnSpPr>
            <a:cxnSpLocks/>
          </p:cNvCxnSpPr>
          <p:nvPr userDrawn="1"/>
        </p:nvCxnSpPr>
        <p:spPr>
          <a:xfrm>
            <a:off x="1050925" y="754389"/>
            <a:ext cx="11141075" cy="0"/>
          </a:xfrm>
          <a:prstGeom prst="line">
            <a:avLst/>
          </a:prstGeom>
          <a:ln>
            <a:solidFill>
              <a:srgbClr val="E306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527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1" r:id="rId4"/>
    <p:sldLayoutId id="2147483655" r:id="rId5"/>
    <p:sldLayoutId id="2147483656" r:id="rId6"/>
    <p:sldLayoutId id="2147483657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Source Sans Pro" panose="020B0503030403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9" userDrawn="1">
          <p15:clr>
            <a:srgbClr val="F26B43"/>
          </p15:clr>
        </p15:guide>
        <p15:guide id="2" pos="665" userDrawn="1">
          <p15:clr>
            <a:srgbClr val="F26B43"/>
          </p15:clr>
        </p15:guide>
        <p15:guide id="3" pos="7015" userDrawn="1">
          <p15:clr>
            <a:srgbClr val="F26B43"/>
          </p15:clr>
        </p15:guide>
        <p15:guide id="4" orient="horz" pos="3974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pos="2252" userDrawn="1">
          <p15:clr>
            <a:srgbClr val="F26B43"/>
          </p15:clr>
        </p15:guide>
        <p15:guide id="7" orient="horz" pos="23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8381F-2433-1960-9304-D6D8448FF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96773A-9CC8-39DB-98EB-BA061AE219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 descr="White text on a black background&#10;&#10;AI-generated content may be incorrect.">
            <a:extLst>
              <a:ext uri="{FF2B5EF4-FFF2-40B4-BE49-F238E27FC236}">
                <a16:creationId xmlns:a16="http://schemas.microsoft.com/office/drawing/2014/main" id="{9F9F9C0F-4083-0041-557E-B8ED192A7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850" y="2169298"/>
            <a:ext cx="6718300" cy="2692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59A6131-E199-235D-A166-2E680AF67E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1141" y="337273"/>
            <a:ext cx="1307022" cy="125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2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rawing of a person sitting on a swing&#10;&#10;AI-generated content may be incorrect.">
            <a:extLst>
              <a:ext uri="{FF2B5EF4-FFF2-40B4-BE49-F238E27FC236}">
                <a16:creationId xmlns:a16="http://schemas.microsoft.com/office/drawing/2014/main" id="{A3166BEB-F47F-C958-1D65-C756AA2699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727" b="47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BFC496-2549-A8F5-C810-8B2F4AB8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793" y="2959807"/>
            <a:ext cx="5039519" cy="1808896"/>
          </a:xfrm>
        </p:spPr>
        <p:txBody>
          <a:bodyPr/>
          <a:lstStyle/>
          <a:p>
            <a:r>
              <a:rPr lang="en-GB"/>
              <a:t>Hvad kan vi selv gøre? 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E1AD5-4A85-39FC-DCEC-CF9A4D309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3788683"/>
            <a:ext cx="5040312" cy="1718983"/>
          </a:xfrm>
        </p:spPr>
        <p:txBody>
          <a:bodyPr/>
          <a:lstStyle/>
          <a:p>
            <a:r>
              <a:rPr lang="en-GB"/>
              <a:t>Åbenhed</a:t>
            </a:r>
          </a:p>
          <a:p>
            <a:r>
              <a:rPr lang="en-GB"/>
              <a:t>At tage mod til sig og fortælle om sin ensomhed til andre</a:t>
            </a:r>
          </a:p>
          <a:p>
            <a:r>
              <a:rPr lang="en-GB"/>
              <a:t>Få hjælp til at søge nye fællesskaber</a:t>
            </a:r>
          </a:p>
          <a:p>
            <a:endParaRPr lang="en-GB"/>
          </a:p>
          <a:p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4CC9EF-C02B-19E4-E6DD-29E563CCBFAF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ENSOMHED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91581D-9941-5ED8-01EE-4060ACECA6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1141" y="337273"/>
            <a:ext cx="1307022" cy="125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9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77ED4-C521-4480-35DB-E57FE9645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6FDCFB9-3FF1-BF8A-7A90-B4A258B41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A4EB0EBE-DC04-6399-4DC6-F65AB690036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3" name="Picture 12" descr="A sandy path leading to a body of water&#10;&#10;AI-generated content may be incorrect.">
              <a:extLst>
                <a:ext uri="{FF2B5EF4-FFF2-40B4-BE49-F238E27FC236}">
                  <a16:creationId xmlns:a16="http://schemas.microsoft.com/office/drawing/2014/main" id="{CA210052-5245-688A-BBB0-23826F902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96D24D8-BEFC-5952-CA14-1BBD541ADE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4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500"/>
                      </a14:imgEffect>
                      <a14:imgEffect>
                        <a14:saturation sat="227000"/>
                      </a14:imgEffect>
                    </a14:imgLayer>
                  </a14:imgProps>
                </a:ext>
              </a:extLst>
            </a:blip>
            <a:srcRect/>
            <a:stretch/>
          </p:blipFill>
          <p:spPr>
            <a:xfrm>
              <a:off x="665179" y="501688"/>
              <a:ext cx="11300110" cy="6356311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9D3DD5F6-E4E3-9087-9811-BD6F2F5A7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652" y="50990"/>
            <a:ext cx="4673601" cy="1981010"/>
          </a:xfrm>
        </p:spPr>
        <p:txBody>
          <a:bodyPr/>
          <a:lstStyle/>
          <a:p>
            <a:r>
              <a:rPr lang="en-GB">
                <a:solidFill>
                  <a:schemeClr val="bg1"/>
                </a:solidFill>
              </a:rPr>
              <a:t>PAUSE</a:t>
            </a:r>
            <a:endParaRPr lang="en-DK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E78409-4EAF-8FE4-4CC1-3E1E182862F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61141" y="337273"/>
            <a:ext cx="1307022" cy="125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yellow scale with two baskets&#10;&#10;AI-generated content may be incorrect.">
            <a:extLst>
              <a:ext uri="{FF2B5EF4-FFF2-40B4-BE49-F238E27FC236}">
                <a16:creationId xmlns:a16="http://schemas.microsoft.com/office/drawing/2014/main" id="{F92438A6-DC8C-8261-4302-97728117A3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644" b="5804"/>
          <a:stretch/>
        </p:blipFill>
        <p:spPr>
          <a:xfrm>
            <a:off x="3060700" y="965200"/>
            <a:ext cx="6580292" cy="58927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40F9AC-DFB6-5F2A-5DF3-A5AB4A789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172" y="1282890"/>
            <a:ext cx="10058401" cy="3257212"/>
          </a:xfrm>
        </p:spPr>
        <p:txBody>
          <a:bodyPr/>
          <a:lstStyle/>
          <a:p>
            <a:r>
              <a:rPr lang="en-GB"/>
              <a:t>Når vi bliver unge voksne</a:t>
            </a:r>
            <a:endParaRPr lang="en-DK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BADC4-1A81-E578-720D-1E49C2063AC1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ENSOMHED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43AAAC-633B-07EA-FB4F-41F49CEB98C3}"/>
              </a:ext>
            </a:extLst>
          </p:cNvPr>
          <p:cNvSpPr txBox="1">
            <a:spLocks/>
          </p:cNvSpPr>
          <p:nvPr/>
        </p:nvSpPr>
        <p:spPr>
          <a:xfrm rot="21254730">
            <a:off x="4075914" y="4006144"/>
            <a:ext cx="1478143" cy="459957"/>
          </a:xfrm>
          <a:prstGeom prst="roundRect">
            <a:avLst>
              <a:gd name="adj" fmla="val 50000"/>
            </a:avLst>
          </a:prstGeom>
          <a:solidFill>
            <a:srgbClr val="FF5961"/>
          </a:solidFill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000">
                <a:solidFill>
                  <a:schemeClr val="bg1"/>
                </a:solidFill>
              </a:rPr>
              <a:t>FAMILIEN</a:t>
            </a:r>
            <a:endParaRPr lang="en-DK" sz="2000">
              <a:solidFill>
                <a:schemeClr val="bg1"/>
              </a:solidFill>
            </a:endParaRPr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3EB1B84E-588B-DAE2-A64C-91E451861B81}"/>
              </a:ext>
            </a:extLst>
          </p:cNvPr>
          <p:cNvSpPr txBox="1">
            <a:spLocks/>
          </p:cNvSpPr>
          <p:nvPr/>
        </p:nvSpPr>
        <p:spPr>
          <a:xfrm rot="515419">
            <a:off x="7171702" y="3768290"/>
            <a:ext cx="1478143" cy="459957"/>
          </a:xfrm>
          <a:prstGeom prst="roundRect">
            <a:avLst>
              <a:gd name="adj" fmla="val 50000"/>
            </a:avLst>
          </a:prstGeom>
          <a:solidFill>
            <a:srgbClr val="FF5961"/>
          </a:solidFill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000">
                <a:solidFill>
                  <a:schemeClr val="bg1"/>
                </a:solidFill>
              </a:rPr>
              <a:t>SKOLE</a:t>
            </a:r>
            <a:endParaRPr lang="en-DK" sz="2000">
              <a:solidFill>
                <a:schemeClr val="bg1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6D14490B-4C66-4945-1CAC-0CF992C2C1BD}"/>
              </a:ext>
            </a:extLst>
          </p:cNvPr>
          <p:cNvSpPr txBox="1">
            <a:spLocks/>
          </p:cNvSpPr>
          <p:nvPr/>
        </p:nvSpPr>
        <p:spPr>
          <a:xfrm>
            <a:off x="6959051" y="4236123"/>
            <a:ext cx="1478143" cy="459957"/>
          </a:xfrm>
          <a:prstGeom prst="roundRect">
            <a:avLst>
              <a:gd name="adj" fmla="val 50000"/>
            </a:avLst>
          </a:prstGeom>
          <a:solidFill>
            <a:srgbClr val="FF5961"/>
          </a:solidFill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000">
                <a:solidFill>
                  <a:schemeClr val="bg1"/>
                </a:solidFill>
              </a:rPr>
              <a:t>FRITID</a:t>
            </a:r>
            <a:endParaRPr lang="en-DK" sz="2000">
              <a:solidFill>
                <a:schemeClr val="bg1"/>
              </a:solidFill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7EA39D8E-646B-0B25-67E9-2629CFF54C47}"/>
              </a:ext>
            </a:extLst>
          </p:cNvPr>
          <p:cNvSpPr txBox="1">
            <a:spLocks/>
          </p:cNvSpPr>
          <p:nvPr/>
        </p:nvSpPr>
        <p:spPr>
          <a:xfrm rot="21219340">
            <a:off x="7320558" y="4693323"/>
            <a:ext cx="1478143" cy="459957"/>
          </a:xfrm>
          <a:prstGeom prst="roundRect">
            <a:avLst>
              <a:gd name="adj" fmla="val 50000"/>
            </a:avLst>
          </a:prstGeom>
          <a:solidFill>
            <a:srgbClr val="FF5961"/>
          </a:solidFill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000">
                <a:solidFill>
                  <a:schemeClr val="bg1"/>
                </a:solidFill>
              </a:rPr>
              <a:t>SOCIALLIV</a:t>
            </a:r>
            <a:endParaRPr lang="en-DK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32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people standing in a line&#10;&#10;AI-generated content may be incorrect.">
            <a:extLst>
              <a:ext uri="{FF2B5EF4-FFF2-40B4-BE49-F238E27FC236}">
                <a16:creationId xmlns:a16="http://schemas.microsoft.com/office/drawing/2014/main" id="{9BA4037F-CE74-E47F-8AD1-2C9BF991F0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460" b="20872"/>
          <a:stretch/>
        </p:blipFill>
        <p:spPr>
          <a:xfrm>
            <a:off x="1037812" y="1620104"/>
            <a:ext cx="9359900" cy="530394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E441D14-3DBE-C2C2-4D2B-C3BF1F126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Vores sociale behov kan skifte</a:t>
            </a:r>
            <a:endParaRPr lang="en-DK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179F6F8-7C66-8440-B454-4E9605B421AA}"/>
              </a:ext>
            </a:extLst>
          </p:cNvPr>
          <p:cNvGrpSpPr/>
          <p:nvPr/>
        </p:nvGrpSpPr>
        <p:grpSpPr>
          <a:xfrm>
            <a:off x="2745297" y="3975594"/>
            <a:ext cx="2638442" cy="1675411"/>
            <a:chOff x="293912" y="901608"/>
            <a:chExt cx="2638442" cy="1675411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0AEC2691-251B-CDAA-9F53-F82A0A1926AA}"/>
                </a:ext>
              </a:extLst>
            </p:cNvPr>
            <p:cNvSpPr/>
            <p:nvPr/>
          </p:nvSpPr>
          <p:spPr>
            <a:xfrm>
              <a:off x="293912" y="901608"/>
              <a:ext cx="2638442" cy="16754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K" b="1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10" name="Rounded Rectangle 4">
              <a:extLst>
                <a:ext uri="{FF2B5EF4-FFF2-40B4-BE49-F238E27FC236}">
                  <a16:creationId xmlns:a16="http://schemas.microsoft.com/office/drawing/2014/main" id="{EAD6F234-9D82-3B69-9A7D-F91227794E40}"/>
                </a:ext>
              </a:extLst>
            </p:cNvPr>
            <p:cNvSpPr txBox="1"/>
            <p:nvPr/>
          </p:nvSpPr>
          <p:spPr>
            <a:xfrm>
              <a:off x="342983" y="950679"/>
              <a:ext cx="2540300" cy="1577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a-DK" sz="2900" b="1" kern="1200" noProof="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Brug for at være sammen med andre. 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DDB66A3-C6BE-4B51-769D-5715790D01EB}"/>
              </a:ext>
            </a:extLst>
          </p:cNvPr>
          <p:cNvGrpSpPr/>
          <p:nvPr/>
        </p:nvGrpSpPr>
        <p:grpSpPr>
          <a:xfrm>
            <a:off x="7091224" y="3975594"/>
            <a:ext cx="2638442" cy="1675411"/>
            <a:chOff x="3518675" y="901608"/>
            <a:chExt cx="2638442" cy="1675411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3879B201-7C2A-6540-3AD6-7F3F0BDF88BF}"/>
                </a:ext>
              </a:extLst>
            </p:cNvPr>
            <p:cNvSpPr/>
            <p:nvPr/>
          </p:nvSpPr>
          <p:spPr>
            <a:xfrm>
              <a:off x="3518675" y="901608"/>
              <a:ext cx="2638442" cy="167541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K" b="1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sp>
          <p:nvSpPr>
            <p:cNvPr id="8" name="Rounded Rectangle 6">
              <a:extLst>
                <a:ext uri="{FF2B5EF4-FFF2-40B4-BE49-F238E27FC236}">
                  <a16:creationId xmlns:a16="http://schemas.microsoft.com/office/drawing/2014/main" id="{90D91734-C2CC-0F66-F8F6-A4FC3D35598C}"/>
                </a:ext>
              </a:extLst>
            </p:cNvPr>
            <p:cNvSpPr txBox="1"/>
            <p:nvPr/>
          </p:nvSpPr>
          <p:spPr>
            <a:xfrm>
              <a:off x="3567746" y="950679"/>
              <a:ext cx="2540300" cy="1577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a-DK" sz="2900" b="1" kern="1200" noProof="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Brug for at være alene. 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3EE1DBA-3DC8-3967-6260-4B778FD58BF1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ENSOMHED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15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01D79D-4758-B141-D572-214663B03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508E09B-725B-7D67-8BD5-5A6489A9B6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702" b="57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E2350E-3FAF-7751-8F15-19FD2C8BB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1032" y="1415782"/>
            <a:ext cx="3341427" cy="1028510"/>
          </a:xfrm>
        </p:spPr>
        <p:txBody>
          <a:bodyPr/>
          <a:lstStyle/>
          <a:p>
            <a:r>
              <a:rPr lang="en-GB"/>
              <a:t>SMALL</a:t>
            </a:r>
            <a:endParaRPr lang="en-DK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A01D30-99F1-A473-5B3F-82CC39A47B1B}"/>
              </a:ext>
            </a:extLst>
          </p:cNvPr>
          <p:cNvSpPr txBox="1">
            <a:spLocks/>
          </p:cNvSpPr>
          <p:nvPr/>
        </p:nvSpPr>
        <p:spPr>
          <a:xfrm>
            <a:off x="8094332" y="856982"/>
            <a:ext cx="4205028" cy="2146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GB"/>
              <a:t>TALK</a:t>
            </a:r>
            <a:endParaRPr lang="en-DK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87A3D6-1298-EB48-D57B-36F18E14D9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1141" y="337273"/>
            <a:ext cx="1307022" cy="125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3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376C399-7D51-0BF5-AB2A-3125E816D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Derfor er ensomhed svært at tale om…</a:t>
            </a:r>
            <a:endParaRPr lang="en-DK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180FE4-7AFB-CD0C-968A-597C9D4BCE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Vi er skabt til at være en del af en flok.</a:t>
            </a:r>
          </a:p>
          <a:p>
            <a:pPr lvl="1">
              <a:buFont typeface="Wingdings" pitchFamily="2" charset="2"/>
              <a:buChar char="§"/>
            </a:pPr>
            <a:r>
              <a:rPr lang="en-GB"/>
              <a:t>Hvis vi føler os anderledes end de andre </a:t>
            </a:r>
            <a:br>
              <a:rPr lang="en-GB"/>
            </a:br>
            <a:r>
              <a:rPr lang="en-GB"/>
              <a:t>er det svært at sige det til dem, for så </a:t>
            </a:r>
            <a:br>
              <a:rPr lang="en-GB"/>
            </a:br>
            <a:r>
              <a:rPr lang="en-GB"/>
              <a:t>skiller vi os ud. </a:t>
            </a:r>
          </a:p>
          <a:p>
            <a:pPr>
              <a:spcBef>
                <a:spcPts val="1000"/>
              </a:spcBef>
            </a:pPr>
            <a:r>
              <a:rPr lang="en-GB"/>
              <a:t>Derfor kan det være svært at sige højt at man indimellem – eller tit føler sig ensom. 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DK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D99AF0-C96D-5480-12D3-94FB31C03F6D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ENSOMHED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97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9FAF6-F385-0AAE-B683-A0088ED0A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D82C0A9-FF55-E81F-EDBF-816CC7E45C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DA51386-BBFD-CE28-F13F-2D2939B261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482801" y="337273"/>
            <a:ext cx="1307021" cy="1255490"/>
          </a:xfrm>
          <a:prstGeom prst="rect">
            <a:avLst/>
          </a:prstGeom>
        </p:spPr>
      </p:pic>
      <p:pic>
        <p:nvPicPr>
          <p:cNvPr id="7" name="Picture 6" descr="A green and black logo&#10;&#10;AI-generated content may be incorrect.">
            <a:extLst>
              <a:ext uri="{FF2B5EF4-FFF2-40B4-BE49-F238E27FC236}">
                <a16:creationId xmlns:a16="http://schemas.microsoft.com/office/drawing/2014/main" id="{864CC9F2-637D-AC59-25C7-7D4CEB29DA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9112" y="3821049"/>
            <a:ext cx="5071730" cy="80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60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071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E1C47A-F24A-695F-7778-3323DCA97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heart with a black background&#10;&#10;AI-generated content may be incorrect.">
            <a:extLst>
              <a:ext uri="{FF2B5EF4-FFF2-40B4-BE49-F238E27FC236}">
                <a16:creationId xmlns:a16="http://schemas.microsoft.com/office/drawing/2014/main" id="{0AADA8BE-C79E-5E18-F5E3-506153039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692" y="1291771"/>
            <a:ext cx="3543300" cy="3403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AC793E-8076-D589-C924-5AEA02C075B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35528" y="5668499"/>
            <a:ext cx="4139012" cy="59995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9571E6-CB35-6423-916E-149F1492C3FF}"/>
              </a:ext>
            </a:extLst>
          </p:cNvPr>
          <p:cNvSpPr txBox="1">
            <a:spLocks/>
          </p:cNvSpPr>
          <p:nvPr/>
        </p:nvSpPr>
        <p:spPr>
          <a:xfrm>
            <a:off x="635528" y="5295620"/>
            <a:ext cx="5685064" cy="74575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GB" sz="1600" b="0" i="0" u="none" strike="noStrike">
                <a:solidFill>
                  <a:srgbClr val="212121"/>
                </a:solidFill>
                <a:effectLst/>
                <a:ea typeface="Source Sans Pro" panose="020B0503030403020204" pitchFamily="34" charset="0"/>
              </a:rPr>
              <a:t>Materialerne er udviklet med søtte fra</a:t>
            </a:r>
            <a:endParaRPr lang="en-DK" sz="1600"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28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FC5AEF-E1E6-960E-E140-32F52EF82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006DB1-1197-E6AE-8670-C7F3F8BB4B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A4B24E4-2474-949A-8681-4556628B1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95534"/>
            <a:ext cx="10080625" cy="745758"/>
          </a:xfrm>
        </p:spPr>
        <p:txBody>
          <a:bodyPr/>
          <a:lstStyle/>
          <a:p>
            <a:pPr algn="ctr"/>
            <a:r>
              <a:rPr lang="en-GB">
                <a:solidFill>
                  <a:schemeClr val="bg1"/>
                </a:solidFill>
              </a:rPr>
              <a:t>2. Workshop</a:t>
            </a:r>
          </a:p>
        </p:txBody>
      </p:sp>
      <p:pic>
        <p:nvPicPr>
          <p:cNvPr id="14" name="Picture 13" descr="A white letters on a black background&#10;&#10;AI-generated content may be incorrect.">
            <a:extLst>
              <a:ext uri="{FF2B5EF4-FFF2-40B4-BE49-F238E27FC236}">
                <a16:creationId xmlns:a16="http://schemas.microsoft.com/office/drawing/2014/main" id="{DE4A4259-BAED-93C5-AC98-98B47B96B3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44" y="4079096"/>
            <a:ext cx="5622512" cy="953642"/>
          </a:xfrm>
          <a:prstGeom prst="rect">
            <a:avLst/>
          </a:prstGeom>
        </p:spPr>
      </p:pic>
      <p:pic>
        <p:nvPicPr>
          <p:cNvPr id="16" name="Picture 15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254B281A-FF9C-F1DA-8E9D-7E17E761D7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995" y="1814999"/>
            <a:ext cx="5274830" cy="923840"/>
          </a:xfrm>
          <a:prstGeom prst="rect">
            <a:avLst/>
          </a:prstGeom>
        </p:spPr>
      </p:pic>
      <p:pic>
        <p:nvPicPr>
          <p:cNvPr id="18" name="Picture 17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C5F3D18F-C45E-FF1E-1C6D-E9BF878DC2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1494" y="2961948"/>
            <a:ext cx="4579467" cy="89403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AFBBA8C-398F-2F37-DA9D-7888020B4993}"/>
              </a:ext>
            </a:extLst>
          </p:cNvPr>
          <p:cNvGrpSpPr/>
          <p:nvPr/>
        </p:nvGrpSpPr>
        <p:grpSpPr>
          <a:xfrm>
            <a:off x="4211552" y="5628537"/>
            <a:ext cx="3768897" cy="633664"/>
            <a:chOff x="957848" y="5312693"/>
            <a:chExt cx="3768897" cy="63366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343AAE0-A596-2249-9D89-D8C7D50F7BEE}"/>
                </a:ext>
              </a:extLst>
            </p:cNvPr>
            <p:cNvGrpSpPr/>
            <p:nvPr/>
          </p:nvGrpSpPr>
          <p:grpSpPr>
            <a:xfrm>
              <a:off x="1313875" y="5312693"/>
              <a:ext cx="3056841" cy="459957"/>
              <a:chOff x="1050925" y="5629557"/>
              <a:chExt cx="4612082" cy="693971"/>
            </a:xfrm>
          </p:grpSpPr>
          <p:sp>
            <p:nvSpPr>
              <p:cNvPr id="11" name="Title 2">
                <a:extLst>
                  <a:ext uri="{FF2B5EF4-FFF2-40B4-BE49-F238E27FC236}">
                    <a16:creationId xmlns:a16="http://schemas.microsoft.com/office/drawing/2014/main" id="{15FD04E7-4BEB-AE77-7948-860978FEE68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50925" y="5629557"/>
                <a:ext cx="1295657" cy="693971"/>
              </a:xfrm>
              <a:prstGeom prst="roundRect">
                <a:avLst>
                  <a:gd name="adj" fmla="val 50000"/>
                </a:avLst>
              </a:prstGeom>
              <a:solidFill>
                <a:srgbClr val="01983A"/>
              </a:solidFill>
            </p:spPr>
            <p:txBody>
              <a:bodyPr vert="horz" lIns="0" tIns="0" rIns="0" bIns="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>
                    <a:solidFill>
                      <a:schemeClr val="bg1">
                        <a:lumMod val="95000"/>
                      </a:schemeClr>
                    </a:solidFill>
                  </a:rPr>
                  <a:t>RO</a:t>
                </a:r>
                <a:endParaRPr lang="en-DK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" name="Title 2">
                <a:extLst>
                  <a:ext uri="{FF2B5EF4-FFF2-40B4-BE49-F238E27FC236}">
                    <a16:creationId xmlns:a16="http://schemas.microsoft.com/office/drawing/2014/main" id="{FA92C75E-44BB-E38E-60DC-C5C4E77D11E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89867" y="5629557"/>
                <a:ext cx="1295657" cy="693971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</p:spPr>
            <p:txBody>
              <a:bodyPr vert="horz" lIns="0" tIns="0" rIns="0" bIns="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>
                    <a:solidFill>
                      <a:schemeClr val="bg1">
                        <a:lumMod val="95000"/>
                      </a:schemeClr>
                    </a:solidFill>
                  </a:rPr>
                  <a:t>URO</a:t>
                </a:r>
                <a:endParaRPr lang="en-DK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" name="Title 2">
                <a:extLst>
                  <a:ext uri="{FF2B5EF4-FFF2-40B4-BE49-F238E27FC236}">
                    <a16:creationId xmlns:a16="http://schemas.microsoft.com/office/drawing/2014/main" id="{56B25F8D-3D27-5455-3D89-44A459211A7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28807" y="5629557"/>
                <a:ext cx="1734200" cy="693971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</p:spPr>
            <p:txBody>
              <a:bodyPr vert="horz" lIns="0" tIns="0" rIns="0" bIns="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Source Sans Pro" panose="020B0503030403020204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>
                    <a:solidFill>
                      <a:schemeClr val="bg1">
                        <a:lumMod val="95000"/>
                      </a:schemeClr>
                    </a:solidFill>
                  </a:rPr>
                  <a:t>ALARM</a:t>
                </a:r>
                <a:endParaRPr lang="en-DK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cxnSp>
          <p:nvCxnSpPr>
            <p:cNvPr id="10" name="Lige pilforbindelse 6">
              <a:extLst>
                <a:ext uri="{FF2B5EF4-FFF2-40B4-BE49-F238E27FC236}">
                  <a16:creationId xmlns:a16="http://schemas.microsoft.com/office/drawing/2014/main" id="{AD445588-7ECE-B919-496B-169E633DF868}"/>
                </a:ext>
              </a:extLst>
            </p:cNvPr>
            <p:cNvCxnSpPr>
              <a:cxnSpLocks/>
            </p:cNvCxnSpPr>
            <p:nvPr/>
          </p:nvCxnSpPr>
          <p:spPr>
            <a:xfrm>
              <a:off x="957848" y="5946357"/>
              <a:ext cx="3768897" cy="0"/>
            </a:xfrm>
            <a:prstGeom prst="straightConnector1">
              <a:avLst/>
            </a:prstGeom>
            <a:ln w="76200">
              <a:solidFill>
                <a:srgbClr val="EAE7C7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CF23CF9-5D1E-B3EF-3536-D2547F1B5D4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61141" y="337273"/>
            <a:ext cx="1307022" cy="125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46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DEA255-9410-0509-8886-1A3D140DA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Hvad skal </a:t>
            </a:r>
            <a:br>
              <a:rPr lang="en-GB"/>
            </a:br>
            <a:r>
              <a:rPr lang="en-GB"/>
              <a:t>vi i dag? </a:t>
            </a:r>
            <a:endParaRPr lang="en-DK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F481471-1DE2-94C0-F2AD-4475064F5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Velkommen </a:t>
            </a:r>
          </a:p>
          <a:p>
            <a:r>
              <a:rPr lang="en-GB"/>
              <a:t>Godt at vide om ensomhed</a:t>
            </a:r>
          </a:p>
          <a:p>
            <a:r>
              <a:rPr lang="en-GB"/>
              <a:t>Reflektionsøvelse med opsamling</a:t>
            </a:r>
          </a:p>
          <a:p>
            <a:r>
              <a:rPr lang="en-GB"/>
              <a:t>PAUSE</a:t>
            </a:r>
          </a:p>
          <a:p>
            <a:r>
              <a:rPr lang="en-GB"/>
              <a:t>Menneskets sociale batteri</a:t>
            </a:r>
          </a:p>
          <a:p>
            <a:r>
              <a:rPr lang="en-GB"/>
              <a:t>Samtalekort i grupper</a:t>
            </a:r>
          </a:p>
          <a:p>
            <a:r>
              <a:rPr lang="en-GB"/>
              <a:t>Find fællestræk</a:t>
            </a:r>
          </a:p>
          <a:p>
            <a:r>
              <a:rPr lang="en-GB"/>
              <a:t>Tak for i dag</a:t>
            </a:r>
          </a:p>
          <a:p>
            <a:endParaRPr lang="en-GB"/>
          </a:p>
          <a:p>
            <a:endParaRPr lang="en-DK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DC99D3-A807-81DE-FDB1-CA2264F2D445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ENSOMHED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79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6619B-C574-CCF0-5306-196A1FA02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620104"/>
            <a:ext cx="2894011" cy="1808896"/>
          </a:xfrm>
        </p:spPr>
        <p:txBody>
          <a:bodyPr/>
          <a:lstStyle/>
          <a:p>
            <a:r>
              <a:rPr lang="en-GB"/>
              <a:t>Hvordan </a:t>
            </a:r>
            <a:br>
              <a:rPr lang="en-GB"/>
            </a:br>
            <a:r>
              <a:rPr lang="en-GB"/>
              <a:t>kan vi forstå ”ensomhed”?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B4EF9-AA55-ABB1-9C6A-DEBEE416A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3323427"/>
            <a:ext cx="3077647" cy="2047601"/>
          </a:xfrm>
        </p:spPr>
        <p:txBody>
          <a:bodyPr/>
          <a:lstStyle/>
          <a:p>
            <a:pPr marL="0" indent="0">
              <a:buNone/>
            </a:pPr>
            <a:r>
              <a:rPr lang="en-GB"/>
              <a:t>Ensomhed er den følelse vi kan mærke når vi har sociale behov der ikke kan opfyldes.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endParaRPr lang="en-DK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2183FFC-C18F-1EB9-B6B1-827965CC1CD6}"/>
              </a:ext>
            </a:extLst>
          </p:cNvPr>
          <p:cNvGrpSpPr/>
          <p:nvPr/>
        </p:nvGrpSpPr>
        <p:grpSpPr>
          <a:xfrm>
            <a:off x="4133335" y="956463"/>
            <a:ext cx="7500551" cy="6121557"/>
            <a:chOff x="4584357" y="876144"/>
            <a:chExt cx="7500551" cy="6121557"/>
          </a:xfrm>
        </p:grpSpPr>
        <p:pic>
          <p:nvPicPr>
            <p:cNvPr id="9" name="Picture 8" descr="A group of colorful speech bubbles&#10;&#10;AI-generated content may be incorrect.">
              <a:extLst>
                <a:ext uri="{FF2B5EF4-FFF2-40B4-BE49-F238E27FC236}">
                  <a16:creationId xmlns:a16="http://schemas.microsoft.com/office/drawing/2014/main" id="{4AA5A614-91BC-50FA-8ECA-B09B248653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7592" t="12592" r="5394" b="14815"/>
            <a:stretch/>
          </p:blipFill>
          <p:spPr>
            <a:xfrm>
              <a:off x="4584357" y="876144"/>
              <a:ext cx="7500551" cy="612155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18F439F-FD3D-8F58-2871-1E8703D4571A}"/>
                </a:ext>
              </a:extLst>
            </p:cNvPr>
            <p:cNvSpPr txBox="1"/>
            <p:nvPr/>
          </p:nvSpPr>
          <p:spPr>
            <a:xfrm rot="21193918">
              <a:off x="5115059" y="2332996"/>
              <a:ext cx="3065114" cy="1323439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da-DK" sz="2000" b="1" noProof="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Jeg vil gerne lave noget sjovt i weekenden, </a:t>
              </a:r>
            </a:p>
            <a:p>
              <a:pPr algn="ctr"/>
              <a:r>
                <a:rPr lang="da-DK" sz="2000" b="1" noProof="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men ved ikke, hvem jeg skal lave det med... </a:t>
              </a:r>
            </a:p>
          </p:txBody>
        </p:sp>
        <p:sp>
          <p:nvSpPr>
            <p:cNvPr id="6" name="TextBox 3">
              <a:extLst>
                <a:ext uri="{FF2B5EF4-FFF2-40B4-BE49-F238E27FC236}">
                  <a16:creationId xmlns:a16="http://schemas.microsoft.com/office/drawing/2014/main" id="{5BB1F8FD-C0E8-889A-D429-CF85F35AD385}"/>
                </a:ext>
              </a:extLst>
            </p:cNvPr>
            <p:cNvSpPr txBox="1"/>
            <p:nvPr/>
          </p:nvSpPr>
          <p:spPr>
            <a:xfrm rot="443541">
              <a:off x="8289089" y="3671545"/>
              <a:ext cx="2654906" cy="1200329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da-DK" sz="2400" b="1" noProof="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Er jeg den </a:t>
              </a:r>
              <a:br>
                <a:rPr lang="da-DK" sz="2400" b="1" noProof="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</a:br>
              <a:r>
                <a:rPr lang="da-DK" sz="2400" b="1" noProof="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eneste, der har det sådan her? 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12ABFCA-6368-8427-6FE8-15696814E6AE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ENSOMHED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4" name="Tekstfelt 11">
            <a:extLst>
              <a:ext uri="{FF2B5EF4-FFF2-40B4-BE49-F238E27FC236}">
                <a16:creationId xmlns:a16="http://schemas.microsoft.com/office/drawing/2014/main" id="{75F4AD1D-0C91-332B-8C47-C3C1B488CD7B}"/>
              </a:ext>
            </a:extLst>
          </p:cNvPr>
          <p:cNvSpPr txBox="1"/>
          <p:nvPr/>
        </p:nvSpPr>
        <p:spPr>
          <a:xfrm>
            <a:off x="7027346" y="1268413"/>
            <a:ext cx="2931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b="1" noProof="0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Tanker som:</a:t>
            </a:r>
          </a:p>
        </p:txBody>
      </p:sp>
    </p:spTree>
    <p:extLst>
      <p:ext uri="{BB962C8B-B14F-4D97-AF65-F5344CB8AC3E}">
        <p14:creationId xmlns:p14="http://schemas.microsoft.com/office/powerpoint/2010/main" val="290235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77729D3-A5EA-AAF0-81C1-404FF2740D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B42B20-D4E1-C361-FB9E-2DF8E1891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2176158"/>
            <a:ext cx="4789057" cy="1808896"/>
          </a:xfrm>
        </p:spPr>
        <p:txBody>
          <a:bodyPr/>
          <a:lstStyle/>
          <a:p>
            <a:r>
              <a:rPr lang="en-GB"/>
              <a:t>Menneskets biologi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74B21-6922-C297-A019-299066041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816801"/>
            <a:ext cx="4581053" cy="2997054"/>
          </a:xfrm>
        </p:spPr>
        <p:txBody>
          <a:bodyPr/>
          <a:lstStyle/>
          <a:p>
            <a:r>
              <a:rPr lang="en-GB"/>
              <a:t>Vi er flokdyr af natur</a:t>
            </a:r>
          </a:p>
          <a:p>
            <a:r>
              <a:rPr lang="en-GB"/>
              <a:t>Dengang var det livsfarligt </a:t>
            </a:r>
            <a:br>
              <a:rPr lang="en-GB"/>
            </a:br>
            <a:r>
              <a:rPr lang="en-GB"/>
              <a:t>at være alene/uden en flok</a:t>
            </a:r>
          </a:p>
          <a:p>
            <a:r>
              <a:rPr lang="en-GB"/>
              <a:t>Vores hjerne tror stadig det </a:t>
            </a:r>
            <a:br>
              <a:rPr lang="en-GB"/>
            </a:br>
            <a:r>
              <a:rPr lang="en-GB"/>
              <a:t>er livsfarligt</a:t>
            </a:r>
          </a:p>
          <a:p>
            <a:r>
              <a:rPr lang="en-GB"/>
              <a:t>Derfor reagerer vi så kraftigt </a:t>
            </a:r>
            <a:br>
              <a:rPr lang="en-GB"/>
            </a:br>
            <a:r>
              <a:rPr lang="en-GB"/>
              <a:t>når aleneheden er ufrivillig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12E89F-91A8-7693-FDCB-5254E47F823B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ENSOMHED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89EF40-D19A-973B-C2AE-9F89617977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6711" y="173679"/>
            <a:ext cx="688947" cy="66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5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ed and white bubble with a play button&#10;&#10;AI-generated content may be incorrect.">
            <a:extLst>
              <a:ext uri="{FF2B5EF4-FFF2-40B4-BE49-F238E27FC236}">
                <a16:creationId xmlns:a16="http://schemas.microsoft.com/office/drawing/2014/main" id="{EF9D6A7F-08C3-C57D-1CBB-25DFE95FC5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AC79BFFE-32BA-24F1-5D04-5C9E0C6AA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4796" y="2394230"/>
            <a:ext cx="5696464" cy="1567559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GB"/>
              <a:t>Konformitets</a:t>
            </a:r>
            <a:br>
              <a:rPr lang="en-GB"/>
            </a:br>
            <a:r>
              <a:rPr lang="en-GB"/>
              <a:t>-eksperiment </a:t>
            </a:r>
            <a:br>
              <a:rPr lang="en-GB"/>
            </a:br>
            <a:r>
              <a:rPr lang="en-GB" sz="2000" b="0"/>
              <a:t>(YouTube)</a:t>
            </a:r>
            <a:endParaRPr lang="en-DK" sz="2000" b="0"/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2D342182-AA48-B5E5-2191-B917B23649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6248" y="5336242"/>
            <a:ext cx="8628993" cy="1655762"/>
          </a:xfrm>
        </p:spPr>
        <p:txBody>
          <a:bodyPr/>
          <a:lstStyle/>
          <a:p>
            <a:r>
              <a:rPr lang="en-GB"/>
              <a:t>Social tilpasning i venteværelset</a:t>
            </a:r>
          </a:p>
          <a:p>
            <a:r>
              <a:rPr lang="en-GB"/>
              <a:t>Elevator-eksperiment </a:t>
            </a:r>
          </a:p>
          <a:p>
            <a:endParaRPr lang="en-GB"/>
          </a:p>
          <a:p>
            <a:endParaRPr lang="en-DK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449551-81F4-CBCB-549C-F5BD1A64F206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ENSOMHED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73A574-76EE-5692-D079-33CF115AF1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1141" y="337273"/>
            <a:ext cx="1307022" cy="125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41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talking&#10;&#10;AI-generated content may be incorrect.">
            <a:extLst>
              <a:ext uri="{FF2B5EF4-FFF2-40B4-BE49-F238E27FC236}">
                <a16:creationId xmlns:a16="http://schemas.microsoft.com/office/drawing/2014/main" id="{935FEDD3-C3E1-547E-EEA3-4E800C2F5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6B91F16-1D65-0DD2-19B0-5247C2A254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688" y="1986457"/>
            <a:ext cx="8628993" cy="1567559"/>
          </a:xfrm>
        </p:spPr>
        <p:txBody>
          <a:bodyPr/>
          <a:lstStyle/>
          <a:p>
            <a:pPr algn="l"/>
            <a:r>
              <a:rPr lang="en-GB"/>
              <a:t>Reflektionsøvelse</a:t>
            </a:r>
            <a:endParaRPr lang="en-DK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4913D01-5986-361D-D967-670A3F0091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3828717"/>
            <a:ext cx="8628993" cy="1655762"/>
          </a:xfrm>
        </p:spPr>
        <p:txBody>
          <a:bodyPr/>
          <a:lstStyle/>
          <a:p>
            <a:pPr algn="l"/>
            <a:r>
              <a:rPr lang="en-GB"/>
              <a:t>Gå sammen 2 &amp; 2 og besvar </a:t>
            </a:r>
            <a:br>
              <a:rPr lang="en-GB"/>
            </a:br>
            <a:r>
              <a:rPr lang="en-GB"/>
              <a:t>spørgsmålene så godt I kan</a:t>
            </a:r>
            <a:endParaRPr lang="en-DK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DB5341-6675-F6B6-11CA-71B5C0A39FC9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ENSOMHED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2A2AE8-69A6-7689-CD58-FAF40E0274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1141" y="337273"/>
            <a:ext cx="1307022" cy="125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53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F8C27E-084F-9F91-800D-671B87DBD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672" b="26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BE93CD5-40D1-A21E-4FEC-05D9EAA7C7FB}"/>
              </a:ext>
            </a:extLst>
          </p:cNvPr>
          <p:cNvSpPr txBox="1">
            <a:spLocks/>
          </p:cNvSpPr>
          <p:nvPr/>
        </p:nvSpPr>
        <p:spPr>
          <a:xfrm>
            <a:off x="224898" y="2356605"/>
            <a:ext cx="3710946" cy="1245851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Source Sans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da-DK" sz="2400" dirty="0">
                <a:solidFill>
                  <a:srgbClr val="C00000"/>
                </a:solidFill>
                <a:ea typeface="Source Sans Pro" panose="020B0503030403020204" pitchFamily="34" charset="0"/>
                <a:cs typeface="Posterama"/>
              </a:rPr>
              <a:t>Når vi er ufrivilligt alene dukker følelsen vi kender som ”ensomhed” op</a:t>
            </a:r>
            <a:endParaRPr lang="da-DK" sz="2400" dirty="0">
              <a:solidFill>
                <a:srgbClr val="C00000"/>
              </a:solidFill>
              <a:ea typeface="Source Sans Pro" panose="020B0503030403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C48C7FB-A1AA-BAED-7F31-907A43319929}"/>
              </a:ext>
            </a:extLst>
          </p:cNvPr>
          <p:cNvSpPr txBox="1">
            <a:spLocks/>
          </p:cNvSpPr>
          <p:nvPr/>
        </p:nvSpPr>
        <p:spPr>
          <a:xfrm>
            <a:off x="8405014" y="2498592"/>
            <a:ext cx="3378737" cy="142457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a-DK" b="1" dirty="0">
                <a:solidFill>
                  <a:srgbClr val="FCCB00"/>
                </a:solidFill>
                <a:ea typeface="Source Sans Pro" panose="020B0503030403020204" pitchFamily="34" charset="0"/>
                <a:cs typeface="Posterama"/>
              </a:rPr>
              <a:t>Når vi er frivilligt alene kan vi ofte bruge tiden på at ”lade op”</a:t>
            </a:r>
            <a:endParaRPr lang="da-DK" b="1" dirty="0">
              <a:solidFill>
                <a:srgbClr val="FCCB00"/>
              </a:solidFill>
              <a:ea typeface="Source Sans Pro" panose="020B0503030403020204" pitchFamily="34" charset="0"/>
            </a:endParaRP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BBF3661A-DC19-6439-EB33-EEEC3A8F55D0}"/>
              </a:ext>
            </a:extLst>
          </p:cNvPr>
          <p:cNvSpPr txBox="1"/>
          <p:nvPr/>
        </p:nvSpPr>
        <p:spPr>
          <a:xfrm>
            <a:off x="1245815" y="5959061"/>
            <a:ext cx="10014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b="1" noProof="0" dirty="0">
                <a:latin typeface="Source Sans Pro" panose="020B0503030403020204" pitchFamily="34" charset="0"/>
                <a:ea typeface="Source Sans Pro" panose="020B0503030403020204" pitchFamily="34" charset="0"/>
                <a:cs typeface="Posterama"/>
              </a:rPr>
              <a:t>Som menneske kommer vi til at opleve begge dele og det er helt normalt!</a:t>
            </a:r>
            <a:endParaRPr lang="da-DK" sz="2400" b="1" noProof="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7A152D-3F68-DAB8-7F0F-D2EBB4B9A686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latin typeface="Source Sans Pro" panose="020B0503030403020204" pitchFamily="34" charset="0"/>
              </a:rPr>
              <a:t>TEMA </a:t>
            </a:r>
            <a:r>
              <a:rPr lang="en-GB" sz="1400" b="0" i="0">
                <a:solidFill>
                  <a:schemeClr val="bg1"/>
                </a:solidFill>
                <a:latin typeface="Source Sans Pro" panose="020B0503030403020204" pitchFamily="34" charset="0"/>
              </a:rPr>
              <a:t>ENSOMHED</a:t>
            </a:r>
            <a:endParaRPr lang="en-DK" sz="1400" b="0" i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B4872F-B9C2-72A9-85A9-2E3F97DEDD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1141" y="337273"/>
            <a:ext cx="1307022" cy="125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17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D9969-9F3C-4AA9-D8A6-9A7E32561E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6248" y="1268413"/>
            <a:ext cx="8628993" cy="1567559"/>
          </a:xfrm>
        </p:spPr>
        <p:txBody>
          <a:bodyPr anchor="t"/>
          <a:lstStyle/>
          <a:p>
            <a:r>
              <a:rPr lang="en-GB"/>
              <a:t>Ensom blandt andre</a:t>
            </a:r>
            <a:endParaRPr lang="en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27B94-50BE-E405-86F1-B5F000B7F9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3120" y="5678428"/>
            <a:ext cx="6325761" cy="1655762"/>
          </a:xfrm>
        </p:spPr>
        <p:txBody>
          <a:bodyPr/>
          <a:lstStyle/>
          <a:p>
            <a:pPr marL="0" indent="0">
              <a:buNone/>
            </a:pPr>
            <a:r>
              <a:rPr lang="en-GB" sz="2400"/>
              <a:t>Når man er sammen med sine venner, </a:t>
            </a:r>
            <a:br>
              <a:rPr lang="en-GB" sz="2400"/>
            </a:br>
            <a:r>
              <a:rPr lang="en-GB" sz="2400"/>
              <a:t>kan man føle sig som en anden, end den man 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360B7D-6657-47DD-346E-1B5C723CDA91}"/>
              </a:ext>
            </a:extLst>
          </p:cNvPr>
          <p:cNvSpPr txBox="1"/>
          <p:nvPr/>
        </p:nvSpPr>
        <p:spPr>
          <a:xfrm>
            <a:off x="9011674" y="377617"/>
            <a:ext cx="2772076" cy="211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400" b="0" i="0">
                <a:solidFill>
                  <a:srgbClr val="E30613"/>
                </a:solidFill>
                <a:latin typeface="Source Sans Pro" panose="020B0503030403020204" pitchFamily="34" charset="0"/>
              </a:rPr>
              <a:t>TEMA</a:t>
            </a:r>
            <a:r>
              <a:rPr lang="en-GB" sz="1400" b="0" i="0">
                <a:latin typeface="Source Sans Pro" panose="020B0503030403020204" pitchFamily="34" charset="0"/>
              </a:rPr>
              <a:t> </a:t>
            </a:r>
            <a:r>
              <a:rPr lang="en-GB" sz="1400" b="0" i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</a:rPr>
              <a:t>ENSOMHED</a:t>
            </a:r>
            <a:endParaRPr lang="en-DK" sz="1400" b="0" i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pic>
        <p:nvPicPr>
          <p:cNvPr id="6" name="Picture 5" descr="A person sitting on a rock surrounded by people&#10;&#10;AI-generated content may be incorrect.">
            <a:extLst>
              <a:ext uri="{FF2B5EF4-FFF2-40B4-BE49-F238E27FC236}">
                <a16:creationId xmlns:a16="http://schemas.microsoft.com/office/drawing/2014/main" id="{C72E2547-268A-FE3B-593F-64FA6F6438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427" b="13531"/>
          <a:stretch/>
        </p:blipFill>
        <p:spPr>
          <a:xfrm>
            <a:off x="2315370" y="589451"/>
            <a:ext cx="7931150" cy="523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0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378</Words>
  <Application>Microsoft Macintosh PowerPoint</Application>
  <PresentationFormat>Widescreen</PresentationFormat>
  <Paragraphs>74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Wingdings</vt:lpstr>
      <vt:lpstr>Aptos</vt:lpstr>
      <vt:lpstr>Arial</vt:lpstr>
      <vt:lpstr>Source Sans Pro</vt:lpstr>
      <vt:lpstr>Office Theme</vt:lpstr>
      <vt:lpstr>PowerPoint Presentation</vt:lpstr>
      <vt:lpstr>2. Workshop</vt:lpstr>
      <vt:lpstr>Hvad skal  vi i dag? </vt:lpstr>
      <vt:lpstr>Hvordan  kan vi forstå ”ensomhed”?</vt:lpstr>
      <vt:lpstr>Menneskets biologi</vt:lpstr>
      <vt:lpstr>Konformitets -eksperiment  (YouTube)</vt:lpstr>
      <vt:lpstr>Reflektionsøvelse</vt:lpstr>
      <vt:lpstr>PowerPoint Presentation</vt:lpstr>
      <vt:lpstr>Ensom blandt andre</vt:lpstr>
      <vt:lpstr>Hvad kan vi selv gøre? </vt:lpstr>
      <vt:lpstr>PAUSE</vt:lpstr>
      <vt:lpstr>Når vi bliver unge voksne</vt:lpstr>
      <vt:lpstr>Vores sociale behov kan skifte</vt:lpstr>
      <vt:lpstr>SMALL</vt:lpstr>
      <vt:lpstr>Derfor er ensomhed svært at tale om…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Circle Line</dc:creator>
  <cp:lastModifiedBy>Circle Line</cp:lastModifiedBy>
  <cp:revision>19</cp:revision>
  <dcterms:created xsi:type="dcterms:W3CDTF">2025-05-11T15:55:18Z</dcterms:created>
  <dcterms:modified xsi:type="dcterms:W3CDTF">2025-05-14T06:29:05Z</dcterms:modified>
</cp:coreProperties>
</file>