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theme/themeOverride2.xml" ContentType="application/vnd.openxmlformats-officedocument.themeOverride+xml"/>
  <Override PartName="/ppt/theme/themeOverride3.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2.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sldIdLst>
    <p:sldId id="819" r:id="rId3"/>
    <p:sldId id="283" r:id="rId4"/>
    <p:sldId id="726" r:id="rId5"/>
    <p:sldId id="811" r:id="rId6"/>
    <p:sldId id="812" r:id="rId7"/>
    <p:sldId id="813" r:id="rId8"/>
    <p:sldId id="814" r:id="rId9"/>
    <p:sldId id="815" r:id="rId10"/>
    <p:sldId id="816" r:id="rId11"/>
    <p:sldId id="817" r:id="rId12"/>
    <p:sldId id="818" r:id="rId13"/>
    <p:sldId id="267" r:id="rId14"/>
    <p:sldId id="268" r:id="rId15"/>
    <p:sldId id="269" r:id="rId16"/>
    <p:sldId id="800" r:id="rId17"/>
    <p:sldId id="801" r:id="rId18"/>
    <p:sldId id="270" r:id="rId19"/>
    <p:sldId id="271" r:id="rId20"/>
    <p:sldId id="273" r:id="rId21"/>
    <p:sldId id="274" r:id="rId22"/>
    <p:sldId id="804" r:id="rId23"/>
    <p:sldId id="276" r:id="rId24"/>
    <p:sldId id="277" r:id="rId25"/>
    <p:sldId id="278" r:id="rId26"/>
    <p:sldId id="279" r:id="rId27"/>
    <p:sldId id="806" r:id="rId28"/>
    <p:sldId id="807" r:id="rId29"/>
    <p:sldId id="808" r:id="rId30"/>
    <p:sldId id="809"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306" r:id="rId46"/>
    <p:sldId id="307" r:id="rId47"/>
    <p:sldId id="308" r:id="rId48"/>
    <p:sldId id="30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ete"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 d="100"/>
          <a:sy n="10" d="100"/>
        </p:scale>
        <p:origin x="0" y="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Adok\Projects\S-rates\ProjectTrend.xls"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Adok\Projects\Partnerskab_Selvmordsforebyggelse\Hjemmeside\IRR%20table_madsen_2020.xlsx" TargetMode="External"/><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3" Type="http://schemas.openxmlformats.org/officeDocument/2006/relationships/oleObject" Target="file:///C:\Adok\Projects\Partnerskab_Selvmordsforebyggelse\Hjemmeside\IRR%20table_madsen_2020.xlsx" TargetMode="External"/><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Adok\Formalia\Bispebjerg\UndervisningNyansatte\Trine_SAGrap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Adok\Projects\S-rates\ProjectTrend.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Adok\Projects\S-rates\ProjectTrend.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Adok\Projects\S-rates\ProjectTrend.xls"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Adok\Projects\S-fors&#248;g\S_rater_2020.xlsx"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oleObject" Target="file:///C:\Adok\Projects\S-fors&#248;g\S_rater_2020.xlsx"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oleObject" Target="file:///C:\Adok\Projects\S-fors&#248;g\S_rater_2020.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Mappe1"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Mappe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365046535677352E-2"/>
          <c:y val="0.11525423728813559"/>
          <c:w val="0.89245087900723885"/>
          <c:h val="0.70355087860608079"/>
        </c:manualLayout>
      </c:layout>
      <c:lineChart>
        <c:grouping val="standard"/>
        <c:varyColors val="0"/>
        <c:ser>
          <c:idx val="0"/>
          <c:order val="0"/>
          <c:tx>
            <c:v>Mænd</c:v>
          </c:tx>
          <c:spPr>
            <a:ln w="12700">
              <a:solidFill>
                <a:srgbClr val="000080"/>
              </a:solidFill>
              <a:prstDash val="solid"/>
            </a:ln>
          </c:spPr>
          <c:marker>
            <c:symbol val="diamond"/>
            <c:size val="6"/>
            <c:spPr>
              <a:solidFill>
                <a:srgbClr val="000080"/>
              </a:solidFill>
              <a:ln>
                <a:solidFill>
                  <a:srgbClr val="000080"/>
                </a:solidFill>
                <a:prstDash val="solid"/>
              </a:ln>
            </c:spPr>
          </c:marker>
          <c:cat>
            <c:strRef>
              <c:f>'S-rate-men'!$AA$1:$AU$1</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'S-rate-men'!$AA$43:$AU$43</c:f>
              <c:numCache>
                <c:formatCode>0.0</c:formatCode>
                <c:ptCount val="21"/>
                <c:pt idx="0">
                  <c:v>25.25989027634667</c:v>
                </c:pt>
                <c:pt idx="1">
                  <c:v>23.954390680395591</c:v>
                </c:pt>
                <c:pt idx="2">
                  <c:v>23.695155790979783</c:v>
                </c:pt>
                <c:pt idx="3">
                  <c:v>22.530594851461867</c:v>
                </c:pt>
                <c:pt idx="4">
                  <c:v>22.037507454944183</c:v>
                </c:pt>
                <c:pt idx="5">
                  <c:v>21.456876781386789</c:v>
                </c:pt>
                <c:pt idx="6">
                  <c:v>22.135146884747861</c:v>
                </c:pt>
                <c:pt idx="7">
                  <c:v>19.333239171971947</c:v>
                </c:pt>
                <c:pt idx="8">
                  <c:v>19.714007295924883</c:v>
                </c:pt>
                <c:pt idx="9">
                  <c:v>22.27885483537403</c:v>
                </c:pt>
                <c:pt idx="10">
                  <c:v>18.82102222138759</c:v>
                </c:pt>
                <c:pt idx="11">
                  <c:v>20.320656909760118</c:v>
                </c:pt>
                <c:pt idx="12">
                  <c:v>22.753052070626445</c:v>
                </c:pt>
                <c:pt idx="13">
                  <c:v>20.493211950827213</c:v>
                </c:pt>
                <c:pt idx="14">
                  <c:v>22.173171520357258</c:v>
                </c:pt>
                <c:pt idx="15">
                  <c:v>17.680502616127967</c:v>
                </c:pt>
                <c:pt idx="16">
                  <c:v>19.344122056907274</c:v>
                </c:pt>
                <c:pt idx="17">
                  <c:v>18.499631648241056</c:v>
                </c:pt>
                <c:pt idx="18">
                  <c:v>17.860589174992352</c:v>
                </c:pt>
                <c:pt idx="19">
                  <c:v>18.687407184107901</c:v>
                </c:pt>
                <c:pt idx="20">
                  <c:v>16.994105258115233</c:v>
                </c:pt>
              </c:numCache>
            </c:numRef>
          </c:val>
          <c:smooth val="0"/>
          <c:extLst>
            <c:ext xmlns:c16="http://schemas.microsoft.com/office/drawing/2014/chart" uri="{C3380CC4-5D6E-409C-BE32-E72D297353CC}">
              <c16:uniqueId val="{00000000-75AE-4436-B1DB-B50646303FFB}"/>
            </c:ext>
          </c:extLst>
        </c:ser>
        <c:ser>
          <c:idx val="1"/>
          <c:order val="1"/>
          <c:tx>
            <c:v>Kvinder</c:v>
          </c:tx>
          <c:spPr>
            <a:ln w="12700">
              <a:solidFill>
                <a:srgbClr val="FF0000"/>
              </a:solidFill>
              <a:prstDash val="solid"/>
            </a:ln>
          </c:spPr>
          <c:marker>
            <c:symbol val="square"/>
            <c:size val="6"/>
            <c:spPr>
              <a:solidFill>
                <a:srgbClr val="FF0000"/>
              </a:solidFill>
              <a:ln>
                <a:solidFill>
                  <a:srgbClr val="FF0000"/>
                </a:solidFill>
                <a:prstDash val="solid"/>
              </a:ln>
            </c:spPr>
          </c:marker>
          <c:cat>
            <c:strRef>
              <c:f>'S-rate-men'!$AA$1:$AU$1</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'S-rate-women'!$AA$34:$AU$34</c:f>
              <c:numCache>
                <c:formatCode>0.0</c:formatCode>
                <c:ptCount val="21"/>
                <c:pt idx="0">
                  <c:v>8.8594872713502131</c:v>
                </c:pt>
                <c:pt idx="1">
                  <c:v>9.9703415114596599</c:v>
                </c:pt>
                <c:pt idx="2">
                  <c:v>8.363614178733707</c:v>
                </c:pt>
                <c:pt idx="3">
                  <c:v>6.9092448365677237</c:v>
                </c:pt>
                <c:pt idx="4">
                  <c:v>8.5735706922406134</c:v>
                </c:pt>
                <c:pt idx="5">
                  <c:v>7.8464992848039268</c:v>
                </c:pt>
                <c:pt idx="6">
                  <c:v>7.9750238087895546</c:v>
                </c:pt>
                <c:pt idx="7">
                  <c:v>8.1432285617161781</c:v>
                </c:pt>
                <c:pt idx="8">
                  <c:v>8.2213634735045531</c:v>
                </c:pt>
                <c:pt idx="9">
                  <c:v>6.5496019336828173</c:v>
                </c:pt>
                <c:pt idx="10">
                  <c:v>7.116655930698303</c:v>
                </c:pt>
                <c:pt idx="11">
                  <c:v>6.9153433850044976</c:v>
                </c:pt>
                <c:pt idx="12">
                  <c:v>7.4208774942033928</c:v>
                </c:pt>
                <c:pt idx="13">
                  <c:v>7.0274417358792567</c:v>
                </c:pt>
                <c:pt idx="14">
                  <c:v>7.197901809128969</c:v>
                </c:pt>
                <c:pt idx="15">
                  <c:v>7.6261673785050652</c:v>
                </c:pt>
                <c:pt idx="16">
                  <c:v>6.2333573357825234</c:v>
                </c:pt>
                <c:pt idx="17">
                  <c:v>6.9684422423558514</c:v>
                </c:pt>
                <c:pt idx="18">
                  <c:v>6.798237783223529</c:v>
                </c:pt>
                <c:pt idx="19">
                  <c:v>6.3726301984866796</c:v>
                </c:pt>
                <c:pt idx="20">
                  <c:v>7.1729020962926979</c:v>
                </c:pt>
              </c:numCache>
            </c:numRef>
          </c:val>
          <c:smooth val="0"/>
          <c:extLst>
            <c:ext xmlns:c16="http://schemas.microsoft.com/office/drawing/2014/chart" uri="{C3380CC4-5D6E-409C-BE32-E72D297353CC}">
              <c16:uniqueId val="{00000001-75AE-4436-B1DB-B50646303FFB}"/>
            </c:ext>
          </c:extLst>
        </c:ser>
        <c:dLbls>
          <c:showLegendKey val="0"/>
          <c:showVal val="0"/>
          <c:showCatName val="0"/>
          <c:showSerName val="0"/>
          <c:showPercent val="0"/>
          <c:showBubbleSize val="0"/>
        </c:dLbls>
        <c:marker val="1"/>
        <c:smooth val="0"/>
        <c:axId val="429270824"/>
        <c:axId val="1"/>
      </c:lineChart>
      <c:catAx>
        <c:axId val="42927082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1"/>
        <c:crosses val="autoZero"/>
        <c:auto val="1"/>
        <c:lblAlgn val="ctr"/>
        <c:lblOffset val="100"/>
        <c:tickLblSkip val="5"/>
        <c:tickMarkSkip val="1"/>
        <c:noMultiLvlLbl val="0"/>
      </c:catAx>
      <c:valAx>
        <c:axId val="1"/>
        <c:scaling>
          <c:orientation val="minMax"/>
          <c:max val="40"/>
        </c:scaling>
        <c:delete val="0"/>
        <c:axPos val="l"/>
        <c:title>
          <c:tx>
            <c:rich>
              <a:bodyPr rot="0" vert="horz"/>
              <a:lstStyle/>
              <a:p>
                <a:pPr algn="ctr">
                  <a:defRPr/>
                </a:pPr>
                <a:r>
                  <a:rPr lang="en-US"/>
                  <a:t>Rate per 100.000</a:t>
                </a:r>
              </a:p>
            </c:rich>
          </c:tx>
          <c:layout>
            <c:manualLayout>
              <c:xMode val="edge"/>
              <c:yMode val="edge"/>
              <c:x val="0"/>
              <c:y val="4.5762335735197786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429270824"/>
        <c:crosses val="autoZero"/>
        <c:crossBetween val="midCat"/>
        <c:majorUnit val="10"/>
      </c:valAx>
      <c:spPr>
        <a:noFill/>
        <a:ln w="25400">
          <a:noFill/>
        </a:ln>
      </c:spPr>
    </c:plotArea>
    <c:legend>
      <c:legendPos val="r"/>
      <c:layout>
        <c:manualLayout>
          <c:xMode val="edge"/>
          <c:yMode val="edge"/>
          <c:x val="0.72952533107274631"/>
          <c:y val="0.2068993667811897"/>
          <c:w val="0.1287824891453786"/>
          <c:h val="0.1446113123805195"/>
        </c:manualLayout>
      </c:layout>
      <c:overlay val="0"/>
      <c:spPr>
        <a:noFill/>
        <a:ln w="25400">
          <a:noFill/>
        </a:ln>
      </c:spPr>
    </c:legend>
    <c:plotVisOnly val="1"/>
    <c:dispBlanksAs val="gap"/>
    <c:showDLblsOverMax val="0"/>
  </c:chart>
  <c:spPr>
    <a:noFill/>
    <a:ln w="9525">
      <a:noFill/>
    </a:ln>
  </c:spPr>
  <c:txPr>
    <a:bodyPr/>
    <a:lstStyle/>
    <a:p>
      <a:pPr>
        <a:defRPr sz="1400" b="0" i="0" u="none" strike="noStrike" baseline="0">
          <a:solidFill>
            <a:srgbClr val="002060"/>
          </a:solidFill>
          <a:latin typeface="Arial"/>
          <a:ea typeface="Arial"/>
          <a:cs typeface="Arial"/>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31685997153355"/>
          <c:y val="0.10394616186924505"/>
          <c:w val="0.81993719775370866"/>
          <c:h val="0.64120176530965878"/>
        </c:manualLayout>
      </c:layout>
      <c:lineChart>
        <c:grouping val="standard"/>
        <c:varyColors val="0"/>
        <c:ser>
          <c:idx val="0"/>
          <c:order val="0"/>
          <c:tx>
            <c:strRef>
              <c:f>'IRR graf'!$P$6</c:f>
              <c:strCache>
                <c:ptCount val="1"/>
                <c:pt idx="0">
                  <c:v>Mænd</c:v>
                </c:pt>
              </c:strCache>
            </c:strRef>
          </c:tx>
          <c:spPr>
            <a:ln w="28575" cap="rnd">
              <a:solidFill>
                <a:schemeClr val="accent1"/>
              </a:solidFill>
              <a:round/>
            </a:ln>
            <a:effectLst/>
          </c:spPr>
          <c:marker>
            <c:symbol val="none"/>
          </c:marker>
          <c:errBars>
            <c:errDir val="y"/>
            <c:errBarType val="both"/>
            <c:errValType val="cust"/>
            <c:noEndCap val="0"/>
            <c:plus>
              <c:numRef>
                <c:f>'IRR graf'!$T$7:$T$11</c:f>
                <c:numCache>
                  <c:formatCode>General</c:formatCode>
                  <c:ptCount val="5"/>
                  <c:pt idx="0">
                    <c:v>36.901355267830013</c:v>
                  </c:pt>
                  <c:pt idx="1">
                    <c:v>35.381765380280996</c:v>
                  </c:pt>
                  <c:pt idx="2">
                    <c:v>26.37701627282101</c:v>
                  </c:pt>
                  <c:pt idx="3">
                    <c:v>17.261530603212904</c:v>
                  </c:pt>
                  <c:pt idx="4">
                    <c:v>10.372180902348298</c:v>
                  </c:pt>
                </c:numCache>
              </c:numRef>
            </c:plus>
            <c:minus>
              <c:numRef>
                <c:f>'IRR graf'!$S$7:$S$11</c:f>
                <c:numCache>
                  <c:formatCode>General</c:formatCode>
                  <c:ptCount val="5"/>
                  <c:pt idx="0">
                    <c:v>31.924111249562003</c:v>
                  </c:pt>
                  <c:pt idx="1">
                    <c:v>27.609096577404699</c:v>
                  </c:pt>
                  <c:pt idx="2">
                    <c:v>21.473089948062892</c:v>
                  </c:pt>
                  <c:pt idx="3">
                    <c:v>14.020215832779499</c:v>
                  </c:pt>
                  <c:pt idx="4">
                    <c:v>8.0919579001294011</c:v>
                  </c:pt>
                </c:numCache>
              </c:numRef>
            </c:minus>
            <c:spPr>
              <a:noFill/>
              <a:ln w="9525" cap="flat" cmpd="sng" algn="ctr">
                <a:solidFill>
                  <a:schemeClr val="accent1"/>
                </a:solidFill>
                <a:round/>
              </a:ln>
              <a:effectLst/>
            </c:spPr>
          </c:errBars>
          <c:cat>
            <c:strRef>
              <c:f>'IRR graf'!$O$7:$O$11</c:f>
              <c:strCache>
                <c:ptCount val="5"/>
                <c:pt idx="0">
                  <c:v>1. uge</c:v>
                </c:pt>
                <c:pt idx="1">
                  <c:v>2. uge</c:v>
                </c:pt>
                <c:pt idx="2">
                  <c:v>3.-4. uge</c:v>
                </c:pt>
                <c:pt idx="3">
                  <c:v>1.-3. måned</c:v>
                </c:pt>
                <c:pt idx="4">
                  <c:v>&gt; 3 måneder</c:v>
                </c:pt>
              </c:strCache>
            </c:strRef>
          </c:cat>
          <c:val>
            <c:numRef>
              <c:f>'IRR graf'!$P$7:$P$11</c:f>
              <c:numCache>
                <c:formatCode>0</c:formatCode>
                <c:ptCount val="5"/>
                <c:pt idx="0">
                  <c:v>236.685797703741</c:v>
                </c:pt>
                <c:pt idx="1">
                  <c:v>125.67865713020799</c:v>
                </c:pt>
                <c:pt idx="2">
                  <c:v>115.49848131451699</c:v>
                </c:pt>
                <c:pt idx="3">
                  <c:v>74.664264905319698</c:v>
                </c:pt>
                <c:pt idx="4">
                  <c:v>36.808352127250302</c:v>
                </c:pt>
              </c:numCache>
            </c:numRef>
          </c:val>
          <c:smooth val="0"/>
          <c:extLst>
            <c:ext xmlns:c16="http://schemas.microsoft.com/office/drawing/2014/chart" uri="{C3380CC4-5D6E-409C-BE32-E72D297353CC}">
              <c16:uniqueId val="{00000000-C14A-40F8-B295-4F73D175FB9E}"/>
            </c:ext>
          </c:extLst>
        </c:ser>
        <c:ser>
          <c:idx val="1"/>
          <c:order val="1"/>
          <c:tx>
            <c:strRef>
              <c:f>'IRR graf'!$V$6</c:f>
              <c:strCache>
                <c:ptCount val="1"/>
                <c:pt idx="0">
                  <c:v>Kvinder</c:v>
                </c:pt>
              </c:strCache>
            </c:strRef>
          </c:tx>
          <c:spPr>
            <a:ln w="28575" cap="rnd">
              <a:solidFill>
                <a:schemeClr val="accent2"/>
              </a:solidFill>
              <a:round/>
            </a:ln>
            <a:effectLst/>
          </c:spPr>
          <c:marker>
            <c:symbol val="none"/>
          </c:marker>
          <c:errBars>
            <c:errDir val="y"/>
            <c:errBarType val="both"/>
            <c:errValType val="cust"/>
            <c:noEndCap val="0"/>
            <c:plus>
              <c:numRef>
                <c:f>'IRR graf'!$Z$7:$Z$11</c:f>
                <c:numCache>
                  <c:formatCode>General</c:formatCode>
                  <c:ptCount val="5"/>
                  <c:pt idx="0">
                    <c:v>82.269308929253043</c:v>
                  </c:pt>
                  <c:pt idx="1">
                    <c:v>97.979342719862018</c:v>
                  </c:pt>
                  <c:pt idx="2">
                    <c:v>56.522759901566985</c:v>
                  </c:pt>
                  <c:pt idx="3">
                    <c:v>44.761663523236024</c:v>
                  </c:pt>
                  <c:pt idx="4">
                    <c:v>48.93197368947699</c:v>
                  </c:pt>
                </c:numCache>
              </c:numRef>
            </c:plus>
            <c:minus>
              <c:numRef>
                <c:f>'IRR graf'!$Y$7:$Y$11</c:f>
                <c:numCache>
                  <c:formatCode>General</c:formatCode>
                  <c:ptCount val="5"/>
                  <c:pt idx="0">
                    <c:v>65.506759615521986</c:v>
                  </c:pt>
                  <c:pt idx="1">
                    <c:v>74.573663087309001</c:v>
                  </c:pt>
                  <c:pt idx="2">
                    <c:v>42.564568683978024</c:v>
                  </c:pt>
                  <c:pt idx="3">
                    <c:v>35.079982002612994</c:v>
                  </c:pt>
                  <c:pt idx="4">
                    <c:v>36.836884474193994</c:v>
                  </c:pt>
                </c:numCache>
              </c:numRef>
            </c:minus>
            <c:spPr>
              <a:noFill/>
              <a:ln w="9525" cap="flat" cmpd="sng" algn="ctr">
                <a:solidFill>
                  <a:srgbClr val="FFC000"/>
                </a:solidFill>
                <a:round/>
              </a:ln>
              <a:effectLst/>
            </c:spPr>
          </c:errBars>
          <c:cat>
            <c:strRef>
              <c:f>'IRR graf'!$O$7:$O$11</c:f>
              <c:strCache>
                <c:ptCount val="5"/>
                <c:pt idx="0">
                  <c:v>1. uge</c:v>
                </c:pt>
                <c:pt idx="1">
                  <c:v>2. uge</c:v>
                </c:pt>
                <c:pt idx="2">
                  <c:v>3.-4. uge</c:v>
                </c:pt>
                <c:pt idx="3">
                  <c:v>1.-3. måned</c:v>
                </c:pt>
                <c:pt idx="4">
                  <c:v>&gt; 3 måneder</c:v>
                </c:pt>
              </c:strCache>
            </c:strRef>
          </c:cat>
          <c:val>
            <c:numRef>
              <c:f>'IRR graf'!$V$7:$V$11</c:f>
              <c:numCache>
                <c:formatCode>0</c:formatCode>
                <c:ptCount val="5"/>
                <c:pt idx="0">
                  <c:v>321.50216192647798</c:v>
                </c:pt>
                <c:pt idx="1">
                  <c:v>312.175446652885</c:v>
                </c:pt>
                <c:pt idx="2">
                  <c:v>172.36236834230101</c:v>
                </c:pt>
                <c:pt idx="3">
                  <c:v>162.18653210780599</c:v>
                </c:pt>
                <c:pt idx="4">
                  <c:v>149.027545792371</c:v>
                </c:pt>
              </c:numCache>
            </c:numRef>
          </c:val>
          <c:smooth val="0"/>
          <c:extLst>
            <c:ext xmlns:c16="http://schemas.microsoft.com/office/drawing/2014/chart" uri="{C3380CC4-5D6E-409C-BE32-E72D297353CC}">
              <c16:uniqueId val="{00000001-C14A-40F8-B295-4F73D175FB9E}"/>
            </c:ext>
          </c:extLst>
        </c:ser>
        <c:dLbls>
          <c:showLegendKey val="0"/>
          <c:showVal val="0"/>
          <c:showCatName val="0"/>
          <c:showSerName val="0"/>
          <c:showPercent val="0"/>
          <c:showBubbleSize val="0"/>
        </c:dLbls>
        <c:smooth val="0"/>
        <c:axId val="444721488"/>
        <c:axId val="444721816"/>
      </c:lineChart>
      <c:catAx>
        <c:axId val="44472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60000" spcFirstLastPara="1" vertOverflow="ellipsis" wrap="square" anchor="ctr" anchorCtr="1"/>
          <a:lstStyle/>
          <a:p>
            <a:pPr>
              <a:defRPr sz="14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444721816"/>
        <c:crosses val="autoZero"/>
        <c:auto val="1"/>
        <c:lblAlgn val="ctr"/>
        <c:lblOffset val="100"/>
        <c:noMultiLvlLbl val="0"/>
      </c:catAx>
      <c:valAx>
        <c:axId val="444721816"/>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2060"/>
                    </a:solidFill>
                    <a:latin typeface="Arial" panose="020B0604020202020204" pitchFamily="34" charset="0"/>
                    <a:ea typeface="+mn-ea"/>
                    <a:cs typeface="Arial" panose="020B0604020202020204" pitchFamily="34" charset="0"/>
                  </a:defRPr>
                </a:pPr>
                <a:r>
                  <a:rPr lang="da-DK"/>
                  <a:t>Incidence rate ratio</a:t>
                </a:r>
              </a:p>
            </c:rich>
          </c:tx>
          <c:layout>
            <c:manualLayout>
              <c:xMode val="edge"/>
              <c:yMode val="edge"/>
              <c:x val="2.7807915409975002E-3"/>
              <c:y val="0.2927994917262767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444721488"/>
        <c:crosses val="autoZero"/>
        <c:crossBetween val="midCat"/>
        <c:majorUnit val="100"/>
      </c:valAx>
      <c:spPr>
        <a:noFill/>
        <a:ln>
          <a:noFill/>
        </a:ln>
        <a:effectLst/>
      </c:spPr>
    </c:plotArea>
    <c:legend>
      <c:legendPos val="b"/>
      <c:layout>
        <c:manualLayout>
          <c:xMode val="edge"/>
          <c:yMode val="edge"/>
          <c:x val="0.6604418167373437"/>
          <c:y val="0.15127485834907234"/>
          <c:w val="0.24325380116959064"/>
          <c:h val="0.2114456349206349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206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6200058326043"/>
          <c:y val="8.0683687475585131E-2"/>
          <c:w val="0.84372071546612226"/>
          <c:h val="0.67696622418297614"/>
        </c:manualLayout>
      </c:layout>
      <c:lineChart>
        <c:grouping val="standard"/>
        <c:varyColors val="0"/>
        <c:ser>
          <c:idx val="0"/>
          <c:order val="0"/>
          <c:tx>
            <c:strRef>
              <c:f>'IRR graf'!$P$12</c:f>
              <c:strCache>
                <c:ptCount val="1"/>
                <c:pt idx="0">
                  <c:v>Mænd</c:v>
                </c:pt>
              </c:strCache>
            </c:strRef>
          </c:tx>
          <c:spPr>
            <a:ln w="28575" cap="rnd">
              <a:solidFill>
                <a:schemeClr val="accent1"/>
              </a:solidFill>
              <a:round/>
            </a:ln>
            <a:effectLst/>
          </c:spPr>
          <c:marker>
            <c:symbol val="none"/>
          </c:marker>
          <c:errBars>
            <c:errDir val="y"/>
            <c:errBarType val="both"/>
            <c:errValType val="cust"/>
            <c:noEndCap val="0"/>
            <c:plus>
              <c:numRef>
                <c:f>'IRR graf'!$T$13:$T$20</c:f>
                <c:numCache>
                  <c:formatCode>General</c:formatCode>
                  <c:ptCount val="8"/>
                  <c:pt idx="0">
                    <c:v>31.980240495504006</c:v>
                  </c:pt>
                  <c:pt idx="1">
                    <c:v>24.087762894321003</c:v>
                  </c:pt>
                  <c:pt idx="2">
                    <c:v>14.318191385583603</c:v>
                  </c:pt>
                  <c:pt idx="3">
                    <c:v>6.7983562714544945</c:v>
                  </c:pt>
                  <c:pt idx="4">
                    <c:v>4.6732993915130976</c:v>
                  </c:pt>
                  <c:pt idx="5">
                    <c:v>3.009901753684602</c:v>
                  </c:pt>
                  <c:pt idx="6">
                    <c:v>1.3083200169707006</c:v>
                  </c:pt>
                  <c:pt idx="7">
                    <c:v>0.30551746190625995</c:v>
                  </c:pt>
                </c:numCache>
              </c:numRef>
            </c:plus>
            <c:minus>
              <c:numRef>
                <c:f>'IRR graf'!$S$13:$S$20</c:f>
                <c:numCache>
                  <c:formatCode>General</c:formatCode>
                  <c:ptCount val="8"/>
                  <c:pt idx="0">
                    <c:v>27.994740339010008</c:v>
                  </c:pt>
                  <c:pt idx="1">
                    <c:v>19.82857159417641</c:v>
                  </c:pt>
                  <c:pt idx="2">
                    <c:v>12.323127561793896</c:v>
                  </c:pt>
                  <c:pt idx="3">
                    <c:v>6.149941564448703</c:v>
                  </c:pt>
                  <c:pt idx="4">
                    <c:v>4.1615608149373031</c:v>
                  </c:pt>
                  <c:pt idx="5">
                    <c:v>2.6968860639676997</c:v>
                  </c:pt>
                  <c:pt idx="6">
                    <c:v>1.1980850435918988</c:v>
                  </c:pt>
                  <c:pt idx="7">
                    <c:v>0.28786973425456974</c:v>
                  </c:pt>
                </c:numCache>
              </c:numRef>
            </c:minus>
            <c:spPr>
              <a:noFill/>
              <a:ln w="9525" cap="flat" cmpd="sng" algn="ctr">
                <a:solidFill>
                  <a:schemeClr val="accent1"/>
                </a:solidFill>
                <a:round/>
              </a:ln>
              <a:effectLst/>
            </c:spPr>
          </c:errBars>
          <c:cat>
            <c:strRef>
              <c:f>'IRR graf'!$O$13:$O$20</c:f>
              <c:strCache>
                <c:ptCount val="8"/>
                <c:pt idx="0">
                  <c:v>1. uge</c:v>
                </c:pt>
                <c:pt idx="1">
                  <c:v>2. uge</c:v>
                </c:pt>
                <c:pt idx="2">
                  <c:v>3.-4. uge</c:v>
                </c:pt>
                <c:pt idx="3">
                  <c:v>1.-3. måned</c:v>
                </c:pt>
                <c:pt idx="4">
                  <c:v>4.-6. måned</c:v>
                </c:pt>
                <c:pt idx="5">
                  <c:v>7.-12. måned</c:v>
                </c:pt>
                <c:pt idx="6">
                  <c:v>1. -3. år</c:v>
                </c:pt>
                <c:pt idx="7">
                  <c:v>&gt; 3 år </c:v>
                </c:pt>
              </c:strCache>
            </c:strRef>
          </c:cat>
          <c:val>
            <c:numRef>
              <c:f>'IRR graf'!$P$13:$P$20</c:f>
              <c:numCache>
                <c:formatCode>0</c:formatCode>
                <c:ptCount val="8"/>
                <c:pt idx="0">
                  <c:v>224.63392133906501</c:v>
                </c:pt>
                <c:pt idx="1">
                  <c:v>112.140051346695</c:v>
                </c:pt>
                <c:pt idx="2">
                  <c:v>88.440728960512402</c:v>
                </c:pt>
                <c:pt idx="3">
                  <c:v>64.479558147003303</c:v>
                </c:pt>
                <c:pt idx="4">
                  <c:v>38.0042086221492</c:v>
                </c:pt>
                <c:pt idx="5">
                  <c:v>25.932764267387899</c:v>
                </c:pt>
                <c:pt idx="6">
                  <c:v>14.2194314247014</c:v>
                </c:pt>
                <c:pt idx="7">
                  <c:v>4.9836008524679301</c:v>
                </c:pt>
              </c:numCache>
            </c:numRef>
          </c:val>
          <c:smooth val="0"/>
          <c:extLst>
            <c:ext xmlns:c16="http://schemas.microsoft.com/office/drawing/2014/chart" uri="{C3380CC4-5D6E-409C-BE32-E72D297353CC}">
              <c16:uniqueId val="{00000000-4109-41A5-B9F2-A7FE01F965FC}"/>
            </c:ext>
          </c:extLst>
        </c:ser>
        <c:ser>
          <c:idx val="1"/>
          <c:order val="1"/>
          <c:tx>
            <c:strRef>
              <c:f>'IRR graf'!$V$12</c:f>
              <c:strCache>
                <c:ptCount val="1"/>
                <c:pt idx="0">
                  <c:v>Kvinder</c:v>
                </c:pt>
              </c:strCache>
            </c:strRef>
          </c:tx>
          <c:spPr>
            <a:ln w="28575" cap="rnd">
              <a:solidFill>
                <a:schemeClr val="accent2"/>
              </a:solidFill>
              <a:round/>
            </a:ln>
            <a:effectLst/>
          </c:spPr>
          <c:marker>
            <c:symbol val="none"/>
          </c:marker>
          <c:errBars>
            <c:errDir val="y"/>
            <c:errBarType val="both"/>
            <c:errValType val="cust"/>
            <c:noEndCap val="0"/>
            <c:plus>
              <c:numRef>
                <c:f>'IRR graf'!$Z$13:$Z$20</c:f>
                <c:numCache>
                  <c:formatCode>General</c:formatCode>
                  <c:ptCount val="8"/>
                  <c:pt idx="0">
                    <c:v>84.969321936387985</c:v>
                  </c:pt>
                  <c:pt idx="1">
                    <c:v>69.784075532981007</c:v>
                  </c:pt>
                  <c:pt idx="2">
                    <c:v>41.076827515085995</c:v>
                  </c:pt>
                  <c:pt idx="3">
                    <c:v>18.117988765955985</c:v>
                  </c:pt>
                  <c:pt idx="4">
                    <c:v>13.407239916517696</c:v>
                  </c:pt>
                  <c:pt idx="5">
                    <c:v>8.8544561128824952</c:v>
                  </c:pt>
                  <c:pt idx="6">
                    <c:v>3.4044659751537019</c:v>
                  </c:pt>
                  <c:pt idx="7">
                    <c:v>0.76931949453308057</c:v>
                  </c:pt>
                </c:numCache>
              </c:numRef>
            </c:plus>
            <c:minus>
              <c:numRef>
                <c:f>'IRR graf'!$Y$13:$Y$20</c:f>
                <c:numCache>
                  <c:formatCode>General</c:formatCode>
                  <c:ptCount val="8"/>
                  <c:pt idx="0">
                    <c:v>70.804125555761004</c:v>
                  </c:pt>
                  <c:pt idx="1">
                    <c:v>54.78958165694101</c:v>
                  </c:pt>
                  <c:pt idx="2">
                    <c:v>33.921273689098001</c:v>
                  </c:pt>
                  <c:pt idx="3">
                    <c:v>15.748369122878998</c:v>
                  </c:pt>
                  <c:pt idx="4">
                    <c:v>11.561919335000795</c:v>
                  </c:pt>
                  <c:pt idx="5">
                    <c:v>7.7301847919227029</c:v>
                  </c:pt>
                  <c:pt idx="6">
                    <c:v>3.0207929382252985</c:v>
                  </c:pt>
                  <c:pt idx="7">
                    <c:v>0.70673785440882941</c:v>
                  </c:pt>
                </c:numCache>
              </c:numRef>
            </c:minus>
            <c:spPr>
              <a:noFill/>
              <a:ln w="9525" cap="flat" cmpd="sng" algn="ctr">
                <a:solidFill>
                  <a:srgbClr val="FFC000"/>
                </a:solidFill>
                <a:round/>
              </a:ln>
              <a:effectLst/>
            </c:spPr>
          </c:errBars>
          <c:cat>
            <c:strRef>
              <c:f>'IRR graf'!$O$13:$O$20</c:f>
              <c:strCache>
                <c:ptCount val="8"/>
                <c:pt idx="0">
                  <c:v>1. uge</c:v>
                </c:pt>
                <c:pt idx="1">
                  <c:v>2. uge</c:v>
                </c:pt>
                <c:pt idx="2">
                  <c:v>3.-4. uge</c:v>
                </c:pt>
                <c:pt idx="3">
                  <c:v>1.-3. måned</c:v>
                </c:pt>
                <c:pt idx="4">
                  <c:v>4.-6. måned</c:v>
                </c:pt>
                <c:pt idx="5">
                  <c:v>7.-12. måned</c:v>
                </c:pt>
                <c:pt idx="6">
                  <c:v>1. -3. år</c:v>
                </c:pt>
                <c:pt idx="7">
                  <c:v>&gt; 3 år </c:v>
                </c:pt>
              </c:strCache>
            </c:strRef>
          </c:cat>
          <c:val>
            <c:numRef>
              <c:f>'IRR graf'!$V$13:$V$20</c:f>
              <c:numCache>
                <c:formatCode>0</c:formatCode>
                <c:ptCount val="8"/>
                <c:pt idx="0">
                  <c:v>424.71550532121</c:v>
                </c:pt>
                <c:pt idx="1">
                  <c:v>254.989620615181</c:v>
                </c:pt>
                <c:pt idx="2">
                  <c:v>194.72682929988301</c:v>
                </c:pt>
                <c:pt idx="3">
                  <c:v>120.411212695618</c:v>
                </c:pt>
                <c:pt idx="4">
                  <c:v>84.003521107621097</c:v>
                </c:pt>
                <c:pt idx="5">
                  <c:v>60.880839623407901</c:v>
                </c:pt>
                <c:pt idx="6">
                  <c:v>26.804559576315899</c:v>
                </c:pt>
                <c:pt idx="7">
                  <c:v>8.6879667557710896</c:v>
                </c:pt>
              </c:numCache>
            </c:numRef>
          </c:val>
          <c:smooth val="0"/>
          <c:extLst>
            <c:ext xmlns:c16="http://schemas.microsoft.com/office/drawing/2014/chart" uri="{C3380CC4-5D6E-409C-BE32-E72D297353CC}">
              <c16:uniqueId val="{00000001-4109-41A5-B9F2-A7FE01F965FC}"/>
            </c:ext>
          </c:extLst>
        </c:ser>
        <c:dLbls>
          <c:showLegendKey val="0"/>
          <c:showVal val="0"/>
          <c:showCatName val="0"/>
          <c:showSerName val="0"/>
          <c:showPercent val="0"/>
          <c:showBubbleSize val="0"/>
        </c:dLbls>
        <c:smooth val="0"/>
        <c:axId val="564816384"/>
        <c:axId val="564816712"/>
      </c:lineChart>
      <c:catAx>
        <c:axId val="564816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60000" spcFirstLastPara="1" vertOverflow="ellipsis" wrap="square" anchor="ctr" anchorCtr="1"/>
          <a:lstStyle/>
          <a:p>
            <a:pPr>
              <a:defRPr sz="14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564816712"/>
        <c:crosses val="autoZero"/>
        <c:auto val="1"/>
        <c:lblAlgn val="ctr"/>
        <c:lblOffset val="100"/>
        <c:noMultiLvlLbl val="0"/>
      </c:catAx>
      <c:valAx>
        <c:axId val="564816712"/>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2060"/>
                    </a:solidFill>
                    <a:latin typeface="Arial" panose="020B0604020202020204" pitchFamily="34" charset="0"/>
                    <a:ea typeface="+mn-ea"/>
                    <a:cs typeface="Arial" panose="020B0604020202020204" pitchFamily="34" charset="0"/>
                  </a:defRPr>
                </a:pPr>
                <a:r>
                  <a:rPr lang="en-US"/>
                  <a:t>Incidence rate ratio</a:t>
                </a:r>
              </a:p>
            </c:rich>
          </c:tx>
          <c:layout>
            <c:manualLayout>
              <c:xMode val="edge"/>
              <c:yMode val="edge"/>
              <c:x val="1.6567251461988301E-3"/>
              <c:y val="0.2236130952380952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564816384"/>
        <c:crosses val="autoZero"/>
        <c:crossBetween val="midCat"/>
        <c:majorUnit val="100"/>
      </c:valAx>
      <c:spPr>
        <a:noFill/>
        <a:ln>
          <a:noFill/>
        </a:ln>
        <a:effectLst/>
      </c:spPr>
    </c:plotArea>
    <c:legend>
      <c:legendPos val="b"/>
      <c:layout>
        <c:manualLayout>
          <c:xMode val="edge"/>
          <c:yMode val="edge"/>
          <c:x val="0.66343260911830471"/>
          <c:y val="0.1015957904318875"/>
          <c:w val="0.23946929824561403"/>
          <c:h val="0.22492460317460317"/>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206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329483814523185"/>
          <c:y val="3.4021914231752028E-2"/>
          <c:w val="0.67660804899387561"/>
          <c:h val="0.84999814835388654"/>
        </c:manualLayout>
      </c:layout>
      <c:barChart>
        <c:barDir val="bar"/>
        <c:grouping val="clustered"/>
        <c:varyColors val="0"/>
        <c:ser>
          <c:idx val="0"/>
          <c:order val="0"/>
          <c:tx>
            <c:strRef>
              <c:f>'Ark1'!$A$2</c:f>
              <c:strCache>
                <c:ptCount val="1"/>
                <c:pt idx="0">
                  <c:v>Sidste uge</c:v>
                </c:pt>
              </c:strCache>
            </c:strRef>
          </c:tx>
          <c:spPr>
            <a:solidFill>
              <a:srgbClr val="FFFF00"/>
            </a:solidFill>
          </c:spPr>
          <c:invertIfNegative val="0"/>
          <c:errBars>
            <c:errBarType val="both"/>
            <c:errValType val="cust"/>
            <c:noEndCap val="0"/>
            <c:plus>
              <c:numRef>
                <c:f>'Ark1'!$F$5</c:f>
                <c:numCache>
                  <c:formatCode>General</c:formatCode>
                  <c:ptCount val="1"/>
                  <c:pt idx="0">
                    <c:v>544</c:v>
                  </c:pt>
                </c:numCache>
              </c:numRef>
            </c:plus>
            <c:minus>
              <c:numRef>
                <c:f>'Ark1'!$E$5</c:f>
                <c:numCache>
                  <c:formatCode>General</c:formatCode>
                  <c:ptCount val="1"/>
                  <c:pt idx="0">
                    <c:v>340</c:v>
                  </c:pt>
                </c:numCache>
              </c:numRef>
            </c:minus>
          </c:errBars>
          <c:cat>
            <c:strRef>
              <c:f>'Ark1'!$A$2:$A$5</c:f>
              <c:strCache>
                <c:ptCount val="4"/>
                <c:pt idx="0">
                  <c:v>Sidste uge</c:v>
                </c:pt>
                <c:pt idx="1">
                  <c:v>8-30 dage </c:v>
                </c:pt>
                <c:pt idx="2">
                  <c:v>31 dage -6 mdr.</c:v>
                </c:pt>
                <c:pt idx="3">
                  <c:v>&gt; 6 mdr.</c:v>
                </c:pt>
              </c:strCache>
            </c:strRef>
          </c:cat>
          <c:val>
            <c:numRef>
              <c:f>'Ark1'!$B$2</c:f>
              <c:numCache>
                <c:formatCode>General</c:formatCode>
                <c:ptCount val="1"/>
                <c:pt idx="0">
                  <c:v>1844</c:v>
                </c:pt>
              </c:numCache>
            </c:numRef>
          </c:val>
          <c:extLst>
            <c:ext xmlns:c16="http://schemas.microsoft.com/office/drawing/2014/chart" uri="{C3380CC4-5D6E-409C-BE32-E72D297353CC}">
              <c16:uniqueId val="{00000000-D36A-4336-8006-B9CA35B678EC}"/>
            </c:ext>
          </c:extLst>
        </c:ser>
        <c:ser>
          <c:idx val="1"/>
          <c:order val="1"/>
          <c:tx>
            <c:strRef>
              <c:f>'Ark1'!$A$3</c:f>
              <c:strCache>
                <c:ptCount val="1"/>
                <c:pt idx="0">
                  <c:v>8-30 dage </c:v>
                </c:pt>
              </c:strCache>
            </c:strRef>
          </c:tx>
          <c:spPr>
            <a:solidFill>
              <a:srgbClr val="FF0000"/>
            </a:solidFill>
          </c:spPr>
          <c:invertIfNegative val="0"/>
          <c:errBars>
            <c:errBarType val="both"/>
            <c:errValType val="cust"/>
            <c:noEndCap val="0"/>
            <c:plus>
              <c:numRef>
                <c:f>'Ark1'!$F$4</c:f>
                <c:numCache>
                  <c:formatCode>General</c:formatCode>
                  <c:ptCount val="1"/>
                  <c:pt idx="0">
                    <c:v>539</c:v>
                  </c:pt>
                </c:numCache>
              </c:numRef>
            </c:plus>
            <c:minus>
              <c:numRef>
                <c:f>'Ark1'!$E$4</c:f>
                <c:numCache>
                  <c:formatCode>General</c:formatCode>
                  <c:ptCount val="1"/>
                  <c:pt idx="0">
                    <c:v>405</c:v>
                  </c:pt>
                </c:numCache>
              </c:numRef>
            </c:minus>
          </c:errBars>
          <c:cat>
            <c:strRef>
              <c:f>'Ark1'!$A$2:$A$5</c:f>
              <c:strCache>
                <c:ptCount val="4"/>
                <c:pt idx="0">
                  <c:v>Sidste uge</c:v>
                </c:pt>
                <c:pt idx="1">
                  <c:v>8-30 dage </c:v>
                </c:pt>
                <c:pt idx="2">
                  <c:v>31 dage -6 mdr.</c:v>
                </c:pt>
                <c:pt idx="3">
                  <c:v>&gt; 6 mdr.</c:v>
                </c:pt>
              </c:strCache>
            </c:strRef>
          </c:cat>
          <c:val>
            <c:numRef>
              <c:f>'Ark1'!$B$3</c:f>
              <c:numCache>
                <c:formatCode>General</c:formatCode>
                <c:ptCount val="1"/>
                <c:pt idx="0">
                  <c:v>1814</c:v>
                </c:pt>
              </c:numCache>
            </c:numRef>
          </c:val>
          <c:extLst>
            <c:ext xmlns:c16="http://schemas.microsoft.com/office/drawing/2014/chart" uri="{C3380CC4-5D6E-409C-BE32-E72D297353CC}">
              <c16:uniqueId val="{00000001-D36A-4336-8006-B9CA35B678EC}"/>
            </c:ext>
          </c:extLst>
        </c:ser>
        <c:ser>
          <c:idx val="2"/>
          <c:order val="2"/>
          <c:tx>
            <c:strRef>
              <c:f>'Ark1'!$A$4</c:f>
              <c:strCache>
                <c:ptCount val="1"/>
                <c:pt idx="0">
                  <c:v>31 dage -6 mdr.</c:v>
                </c:pt>
              </c:strCache>
            </c:strRef>
          </c:tx>
          <c:spPr>
            <a:solidFill>
              <a:srgbClr val="00B050"/>
            </a:solidFill>
          </c:spPr>
          <c:invertIfNegative val="0"/>
          <c:errBars>
            <c:errBarType val="both"/>
            <c:errValType val="cust"/>
            <c:noEndCap val="0"/>
            <c:plus>
              <c:numRef>
                <c:f>'Ark1'!$F$3</c:f>
                <c:numCache>
                  <c:formatCode>General</c:formatCode>
                  <c:ptCount val="1"/>
                  <c:pt idx="0">
                    <c:v>871</c:v>
                  </c:pt>
                </c:numCache>
              </c:numRef>
            </c:plus>
            <c:minus>
              <c:numRef>
                <c:f>'Ark1'!$E$3</c:f>
                <c:numCache>
                  <c:formatCode>General</c:formatCode>
                  <c:ptCount val="1"/>
                  <c:pt idx="0">
                    <c:v>653</c:v>
                  </c:pt>
                </c:numCache>
              </c:numRef>
            </c:minus>
          </c:errBars>
          <c:cat>
            <c:strRef>
              <c:f>'Ark1'!$A$2:$A$5</c:f>
              <c:strCache>
                <c:ptCount val="4"/>
                <c:pt idx="0">
                  <c:v>Sidste uge</c:v>
                </c:pt>
                <c:pt idx="1">
                  <c:v>8-30 dage </c:v>
                </c:pt>
                <c:pt idx="2">
                  <c:v>31 dage -6 mdr.</c:v>
                </c:pt>
                <c:pt idx="3">
                  <c:v>&gt; 6 mdr.</c:v>
                </c:pt>
              </c:strCache>
            </c:strRef>
          </c:cat>
          <c:val>
            <c:numRef>
              <c:f>'Ark1'!$B$4</c:f>
              <c:numCache>
                <c:formatCode>General</c:formatCode>
                <c:ptCount val="1"/>
                <c:pt idx="0">
                  <c:v>1213</c:v>
                </c:pt>
              </c:numCache>
            </c:numRef>
          </c:val>
          <c:extLst>
            <c:ext xmlns:c16="http://schemas.microsoft.com/office/drawing/2014/chart" uri="{C3380CC4-5D6E-409C-BE32-E72D297353CC}">
              <c16:uniqueId val="{00000002-D36A-4336-8006-B9CA35B678EC}"/>
            </c:ext>
          </c:extLst>
        </c:ser>
        <c:ser>
          <c:idx val="3"/>
          <c:order val="3"/>
          <c:tx>
            <c:strRef>
              <c:f>'Ark1'!$A$5</c:f>
              <c:strCache>
                <c:ptCount val="1"/>
                <c:pt idx="0">
                  <c:v>&gt; 6 mdr.</c:v>
                </c:pt>
              </c:strCache>
            </c:strRef>
          </c:tx>
          <c:spPr>
            <a:solidFill>
              <a:srgbClr val="0070C0"/>
            </a:solidFill>
          </c:spPr>
          <c:invertIfNegative val="0"/>
          <c:errBars>
            <c:errBarType val="both"/>
            <c:errValType val="cust"/>
            <c:noEndCap val="0"/>
            <c:plus>
              <c:numRef>
                <c:f>'Ark1'!$F$2</c:f>
                <c:numCache>
                  <c:formatCode>General</c:formatCode>
                  <c:ptCount val="1"/>
                  <c:pt idx="0">
                    <c:v>259</c:v>
                  </c:pt>
                </c:numCache>
              </c:numRef>
            </c:plus>
            <c:minus>
              <c:numRef>
                <c:f>'Ark1'!$E$2</c:f>
                <c:numCache>
                  <c:formatCode>General</c:formatCode>
                  <c:ptCount val="1"/>
                  <c:pt idx="0">
                    <c:v>250</c:v>
                  </c:pt>
                </c:numCache>
              </c:numRef>
            </c:minus>
          </c:errBars>
          <c:cat>
            <c:strRef>
              <c:f>'Ark1'!$A$2:$A$5</c:f>
              <c:strCache>
                <c:ptCount val="4"/>
                <c:pt idx="0">
                  <c:v>Sidste uge</c:v>
                </c:pt>
                <c:pt idx="1">
                  <c:v>8-30 dage </c:v>
                </c:pt>
                <c:pt idx="2">
                  <c:v>31 dage -6 mdr.</c:v>
                </c:pt>
                <c:pt idx="3">
                  <c:v>&gt; 6 mdr.</c:v>
                </c:pt>
              </c:strCache>
            </c:strRef>
          </c:cat>
          <c:val>
            <c:numRef>
              <c:f>'Ark1'!$B$5</c:f>
              <c:numCache>
                <c:formatCode>General</c:formatCode>
                <c:ptCount val="1"/>
                <c:pt idx="0">
                  <c:v>680</c:v>
                </c:pt>
              </c:numCache>
            </c:numRef>
          </c:val>
          <c:extLst>
            <c:ext xmlns:c16="http://schemas.microsoft.com/office/drawing/2014/chart" uri="{C3380CC4-5D6E-409C-BE32-E72D297353CC}">
              <c16:uniqueId val="{00000003-D36A-4336-8006-B9CA35B678EC}"/>
            </c:ext>
          </c:extLst>
        </c:ser>
        <c:dLbls>
          <c:showLegendKey val="0"/>
          <c:showVal val="0"/>
          <c:showCatName val="0"/>
          <c:showSerName val="0"/>
          <c:showPercent val="0"/>
          <c:showBubbleSize val="0"/>
        </c:dLbls>
        <c:gapWidth val="150"/>
        <c:axId val="119240576"/>
        <c:axId val="119242112"/>
      </c:barChart>
      <c:catAx>
        <c:axId val="119240576"/>
        <c:scaling>
          <c:orientation val="maxMin"/>
        </c:scaling>
        <c:delete val="1"/>
        <c:axPos val="l"/>
        <c:numFmt formatCode="General" sourceLinked="0"/>
        <c:majorTickMark val="out"/>
        <c:minorTickMark val="none"/>
        <c:tickLblPos val="nextTo"/>
        <c:crossAx val="119242112"/>
        <c:crosses val="autoZero"/>
        <c:auto val="1"/>
        <c:lblAlgn val="ctr"/>
        <c:lblOffset val="100"/>
        <c:tickLblSkip val="1"/>
        <c:noMultiLvlLbl val="0"/>
      </c:catAx>
      <c:valAx>
        <c:axId val="119242112"/>
        <c:scaling>
          <c:orientation val="minMax"/>
          <c:max val="2500"/>
        </c:scaling>
        <c:delete val="0"/>
        <c:axPos val="b"/>
        <c:numFmt formatCode="General" sourceLinked="1"/>
        <c:majorTickMark val="out"/>
        <c:minorTickMark val="none"/>
        <c:tickLblPos val="nextTo"/>
        <c:crossAx val="119240576"/>
        <c:crosses val="max"/>
        <c:crossBetween val="between"/>
      </c:valAx>
    </c:plotArea>
    <c:plotVisOnly val="1"/>
    <c:dispBlanksAs val="gap"/>
    <c:showDLblsOverMax val="0"/>
  </c:chart>
  <c:txPr>
    <a:bodyPr/>
    <a:lstStyle/>
    <a:p>
      <a:pPr>
        <a:defRPr sz="1800">
          <a:solidFill>
            <a:srgbClr val="002060"/>
          </a:solidFil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999195588879836E-2"/>
          <c:y val="0.10424218159170781"/>
          <c:w val="0.90071305964827431"/>
          <c:h val="0.71664456155316714"/>
        </c:manualLayout>
      </c:layout>
      <c:lineChart>
        <c:grouping val="standard"/>
        <c:varyColors val="0"/>
        <c:ser>
          <c:idx val="0"/>
          <c:order val="0"/>
          <c:tx>
            <c:strRef>
              <c:f>'S-rate-men'!$C$21</c:f>
              <c:strCache>
                <c:ptCount val="1"/>
                <c:pt idx="0">
                  <c:v>15-24</c:v>
                </c:pt>
              </c:strCache>
            </c:strRef>
          </c:tx>
          <c:spPr>
            <a:ln>
              <a:solidFill>
                <a:srgbClr val="1ECFE2"/>
              </a:solidFill>
            </a:ln>
          </c:spPr>
          <c:marker>
            <c:symbol val="none"/>
          </c:marker>
          <c:cat>
            <c:strRef>
              <c:f>'S-rate-men'!$AA$20:$AU$20</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'S-rate-men'!$AA$21:$AU$21</c:f>
              <c:numCache>
                <c:formatCode>0.0</c:formatCode>
                <c:ptCount val="21"/>
                <c:pt idx="0">
                  <c:v>8.555159196875314</c:v>
                </c:pt>
                <c:pt idx="1">
                  <c:v>8.5687391062461273</c:v>
                </c:pt>
                <c:pt idx="2">
                  <c:v>8.5165466203915106</c:v>
                </c:pt>
                <c:pt idx="3">
                  <c:v>5.0648275678833379</c:v>
                </c:pt>
                <c:pt idx="4">
                  <c:v>7.3100893507451143</c:v>
                </c:pt>
                <c:pt idx="5">
                  <c:v>4.9433206044431364</c:v>
                </c:pt>
                <c:pt idx="6">
                  <c:v>5.067581623058194</c:v>
                </c:pt>
                <c:pt idx="7">
                  <c:v>3.5852275501358668</c:v>
                </c:pt>
                <c:pt idx="8">
                  <c:v>6.2559602898537676</c:v>
                </c:pt>
                <c:pt idx="9">
                  <c:v>5.0005341008220965</c:v>
                </c:pt>
                <c:pt idx="10">
                  <c:v>3.2279289724087676</c:v>
                </c:pt>
                <c:pt idx="11">
                  <c:v>4.8864125763616197</c:v>
                </c:pt>
                <c:pt idx="12">
                  <c:v>6.3393353084401705</c:v>
                </c:pt>
                <c:pt idx="13">
                  <c:v>4.0756967353526674</c:v>
                </c:pt>
                <c:pt idx="14">
                  <c:v>6.0824843895859493</c:v>
                </c:pt>
                <c:pt idx="15">
                  <c:v>3.6640553376078713</c:v>
                </c:pt>
                <c:pt idx="16">
                  <c:v>4.551076732165761</c:v>
                </c:pt>
                <c:pt idx="17">
                  <c:v>5.2699842448602325</c:v>
                </c:pt>
                <c:pt idx="18">
                  <c:v>4.3691471443772203</c:v>
                </c:pt>
                <c:pt idx="19">
                  <c:v>6.4034787636052481</c:v>
                </c:pt>
                <c:pt idx="20">
                  <c:v>5.8999665850036056</c:v>
                </c:pt>
              </c:numCache>
            </c:numRef>
          </c:val>
          <c:smooth val="0"/>
          <c:extLst>
            <c:ext xmlns:c16="http://schemas.microsoft.com/office/drawing/2014/chart" uri="{C3380CC4-5D6E-409C-BE32-E72D297353CC}">
              <c16:uniqueId val="{00000000-5E45-47CC-9600-32E882F6BEA5}"/>
            </c:ext>
          </c:extLst>
        </c:ser>
        <c:ser>
          <c:idx val="1"/>
          <c:order val="1"/>
          <c:tx>
            <c:strRef>
              <c:f>'S-rate-men'!$C$22</c:f>
              <c:strCache>
                <c:ptCount val="1"/>
                <c:pt idx="0">
                  <c:v>25-49</c:v>
                </c:pt>
              </c:strCache>
            </c:strRef>
          </c:tx>
          <c:spPr>
            <a:ln>
              <a:solidFill>
                <a:srgbClr val="FF0000"/>
              </a:solidFill>
            </a:ln>
          </c:spPr>
          <c:marker>
            <c:symbol val="none"/>
          </c:marker>
          <c:cat>
            <c:strRef>
              <c:f>'S-rate-men'!$AA$20:$AU$20</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'S-rate-men'!$AA$22:$AU$22</c:f>
              <c:numCache>
                <c:formatCode>0.0</c:formatCode>
                <c:ptCount val="21"/>
                <c:pt idx="0">
                  <c:v>22.684313926778675</c:v>
                </c:pt>
                <c:pt idx="1">
                  <c:v>21.289375470998639</c:v>
                </c:pt>
                <c:pt idx="2">
                  <c:v>19.834310359633964</c:v>
                </c:pt>
                <c:pt idx="3">
                  <c:v>20.957721349722945</c:v>
                </c:pt>
                <c:pt idx="4">
                  <c:v>20.465954906903569</c:v>
                </c:pt>
                <c:pt idx="5">
                  <c:v>16.670925313261385</c:v>
                </c:pt>
                <c:pt idx="6">
                  <c:v>16.905692797545186</c:v>
                </c:pt>
                <c:pt idx="7">
                  <c:v>18.164269723794554</c:v>
                </c:pt>
                <c:pt idx="8">
                  <c:v>16.543736029714239</c:v>
                </c:pt>
                <c:pt idx="9">
                  <c:v>19.066826477621831</c:v>
                </c:pt>
                <c:pt idx="10">
                  <c:v>15.350768013520639</c:v>
                </c:pt>
                <c:pt idx="11">
                  <c:v>17.690024247828035</c:v>
                </c:pt>
                <c:pt idx="12">
                  <c:v>19.508275939800399</c:v>
                </c:pt>
                <c:pt idx="13">
                  <c:v>17.855930752267252</c:v>
                </c:pt>
                <c:pt idx="14">
                  <c:v>19.189405080419128</c:v>
                </c:pt>
                <c:pt idx="15">
                  <c:v>16.229702658993293</c:v>
                </c:pt>
                <c:pt idx="16">
                  <c:v>16.8526975595056</c:v>
                </c:pt>
                <c:pt idx="17">
                  <c:v>14.686974462232119</c:v>
                </c:pt>
                <c:pt idx="18">
                  <c:v>14.64920100662836</c:v>
                </c:pt>
                <c:pt idx="19">
                  <c:v>13.106054551826057</c:v>
                </c:pt>
                <c:pt idx="20">
                  <c:v>14.040281089771952</c:v>
                </c:pt>
              </c:numCache>
            </c:numRef>
          </c:val>
          <c:smooth val="0"/>
          <c:extLst>
            <c:ext xmlns:c16="http://schemas.microsoft.com/office/drawing/2014/chart" uri="{C3380CC4-5D6E-409C-BE32-E72D297353CC}">
              <c16:uniqueId val="{00000001-5E45-47CC-9600-32E882F6BEA5}"/>
            </c:ext>
          </c:extLst>
        </c:ser>
        <c:ser>
          <c:idx val="2"/>
          <c:order val="2"/>
          <c:tx>
            <c:strRef>
              <c:f>'S-rate-men'!$C$23</c:f>
              <c:strCache>
                <c:ptCount val="1"/>
                <c:pt idx="0">
                  <c:v>50-64</c:v>
                </c:pt>
              </c:strCache>
            </c:strRef>
          </c:tx>
          <c:spPr>
            <a:ln>
              <a:solidFill>
                <a:srgbClr val="00B050"/>
              </a:solidFill>
            </a:ln>
          </c:spPr>
          <c:marker>
            <c:symbol val="none"/>
          </c:marker>
          <c:cat>
            <c:strRef>
              <c:f>'S-rate-men'!$AA$20:$AU$20</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'S-rate-men'!$AA$23:$AU$23</c:f>
              <c:numCache>
                <c:formatCode>0.0</c:formatCode>
                <c:ptCount val="21"/>
                <c:pt idx="0">
                  <c:v>26.039085797176458</c:v>
                </c:pt>
                <c:pt idx="1">
                  <c:v>24.628925709738475</c:v>
                </c:pt>
                <c:pt idx="2">
                  <c:v>26.017519741272448</c:v>
                </c:pt>
                <c:pt idx="3">
                  <c:v>24.728741388294939</c:v>
                </c:pt>
                <c:pt idx="4">
                  <c:v>23.315282099662944</c:v>
                </c:pt>
                <c:pt idx="5">
                  <c:v>23.260097271503831</c:v>
                </c:pt>
                <c:pt idx="6">
                  <c:v>24.140228178920125</c:v>
                </c:pt>
                <c:pt idx="7">
                  <c:v>21.435534720820218</c:v>
                </c:pt>
                <c:pt idx="8">
                  <c:v>21.039017164551606</c:v>
                </c:pt>
                <c:pt idx="9">
                  <c:v>26.05098470676603</c:v>
                </c:pt>
                <c:pt idx="10">
                  <c:v>24.001912001025943</c:v>
                </c:pt>
                <c:pt idx="11">
                  <c:v>27.345236455831287</c:v>
                </c:pt>
                <c:pt idx="12">
                  <c:v>28.811063141881498</c:v>
                </c:pt>
                <c:pt idx="13">
                  <c:v>23.727328092190682</c:v>
                </c:pt>
                <c:pt idx="14">
                  <c:v>27.775252902161931</c:v>
                </c:pt>
                <c:pt idx="15">
                  <c:v>20.65241273901038</c:v>
                </c:pt>
                <c:pt idx="16">
                  <c:v>22.125307177896094</c:v>
                </c:pt>
                <c:pt idx="17">
                  <c:v>20.386929306719797</c:v>
                </c:pt>
                <c:pt idx="18">
                  <c:v>21.793976363877441</c:v>
                </c:pt>
                <c:pt idx="19">
                  <c:v>22.734297112814708</c:v>
                </c:pt>
                <c:pt idx="20">
                  <c:v>20.036249305987749</c:v>
                </c:pt>
              </c:numCache>
            </c:numRef>
          </c:val>
          <c:smooth val="0"/>
          <c:extLst>
            <c:ext xmlns:c16="http://schemas.microsoft.com/office/drawing/2014/chart" uri="{C3380CC4-5D6E-409C-BE32-E72D297353CC}">
              <c16:uniqueId val="{00000002-5E45-47CC-9600-32E882F6BEA5}"/>
            </c:ext>
          </c:extLst>
        </c:ser>
        <c:ser>
          <c:idx val="3"/>
          <c:order val="3"/>
          <c:tx>
            <c:strRef>
              <c:f>'S-rate-men'!$C$24</c:f>
              <c:strCache>
                <c:ptCount val="1"/>
                <c:pt idx="0">
                  <c:v>65-79</c:v>
                </c:pt>
              </c:strCache>
            </c:strRef>
          </c:tx>
          <c:spPr>
            <a:ln>
              <a:solidFill>
                <a:srgbClr val="FF6600"/>
              </a:solidFill>
            </a:ln>
          </c:spPr>
          <c:marker>
            <c:symbol val="none"/>
          </c:marker>
          <c:cat>
            <c:strRef>
              <c:f>'S-rate-men'!$AA$20:$AU$20</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'S-rate-men'!$AA$24:$AU$24</c:f>
              <c:numCache>
                <c:formatCode>0.0</c:formatCode>
                <c:ptCount val="21"/>
                <c:pt idx="0">
                  <c:v>34.184029261322067</c:v>
                </c:pt>
                <c:pt idx="1">
                  <c:v>29.104731979722338</c:v>
                </c:pt>
                <c:pt idx="2">
                  <c:v>32.663764769413099</c:v>
                </c:pt>
                <c:pt idx="3">
                  <c:v>27.751747256619009</c:v>
                </c:pt>
                <c:pt idx="4">
                  <c:v>25.863545574236703</c:v>
                </c:pt>
                <c:pt idx="5">
                  <c:v>32.31067647742033</c:v>
                </c:pt>
                <c:pt idx="6">
                  <c:v>36.985392753784211</c:v>
                </c:pt>
                <c:pt idx="7">
                  <c:v>20.75383560290782</c:v>
                </c:pt>
                <c:pt idx="8">
                  <c:v>26.045346149748543</c:v>
                </c:pt>
                <c:pt idx="9">
                  <c:v>29.176422321459523</c:v>
                </c:pt>
                <c:pt idx="10">
                  <c:v>25.398076174185061</c:v>
                </c:pt>
                <c:pt idx="11">
                  <c:v>22.443806326684374</c:v>
                </c:pt>
                <c:pt idx="12">
                  <c:v>25.902649816885493</c:v>
                </c:pt>
                <c:pt idx="13">
                  <c:v>24.944134797049568</c:v>
                </c:pt>
                <c:pt idx="14">
                  <c:v>24.737937099332338</c:v>
                </c:pt>
                <c:pt idx="15">
                  <c:v>20.072931013083316</c:v>
                </c:pt>
                <c:pt idx="16">
                  <c:v>22.394455703644248</c:v>
                </c:pt>
                <c:pt idx="17">
                  <c:v>22.734884462487173</c:v>
                </c:pt>
                <c:pt idx="18">
                  <c:v>24.061625454048137</c:v>
                </c:pt>
                <c:pt idx="19">
                  <c:v>24.925978649221086</c:v>
                </c:pt>
                <c:pt idx="20">
                  <c:v>18.999166981333694</c:v>
                </c:pt>
              </c:numCache>
            </c:numRef>
          </c:val>
          <c:smooth val="0"/>
          <c:extLst>
            <c:ext xmlns:c16="http://schemas.microsoft.com/office/drawing/2014/chart" uri="{C3380CC4-5D6E-409C-BE32-E72D297353CC}">
              <c16:uniqueId val="{00000003-5E45-47CC-9600-32E882F6BEA5}"/>
            </c:ext>
          </c:extLst>
        </c:ser>
        <c:ser>
          <c:idx val="4"/>
          <c:order val="4"/>
          <c:tx>
            <c:strRef>
              <c:f>'S-rate-men'!$C$25</c:f>
              <c:strCache>
                <c:ptCount val="1"/>
                <c:pt idx="0">
                  <c:v>80+</c:v>
                </c:pt>
              </c:strCache>
            </c:strRef>
          </c:tx>
          <c:spPr>
            <a:ln>
              <a:solidFill>
                <a:srgbClr val="000099"/>
              </a:solidFill>
            </a:ln>
          </c:spPr>
          <c:marker>
            <c:symbol val="none"/>
          </c:marker>
          <c:cat>
            <c:strRef>
              <c:f>'S-rate-men'!$AA$20:$AU$20</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'S-rate-men'!$AA$25:$AU$25</c:f>
              <c:numCache>
                <c:formatCode>0.0</c:formatCode>
                <c:ptCount val="21"/>
                <c:pt idx="0">
                  <c:v>70.180997799082732</c:v>
                </c:pt>
                <c:pt idx="1">
                  <c:v>77.058320582554657</c:v>
                </c:pt>
                <c:pt idx="2">
                  <c:v>65.060455178681934</c:v>
                </c:pt>
                <c:pt idx="3">
                  <c:v>63.120425458459486</c:v>
                </c:pt>
                <c:pt idx="4">
                  <c:v>55.489622782736596</c:v>
                </c:pt>
                <c:pt idx="5">
                  <c:v>77.228462691646712</c:v>
                </c:pt>
                <c:pt idx="6">
                  <c:v>65.474735836357169</c:v>
                </c:pt>
                <c:pt idx="7">
                  <c:v>58.001096149065887</c:v>
                </c:pt>
                <c:pt idx="8">
                  <c:v>50.720640571564942</c:v>
                </c:pt>
                <c:pt idx="9">
                  <c:v>48.634194714555001</c:v>
                </c:pt>
                <c:pt idx="10">
                  <c:v>38.097023079954234</c:v>
                </c:pt>
                <c:pt idx="11">
                  <c:v>28.982745331020087</c:v>
                </c:pt>
                <c:pt idx="12">
                  <c:v>37.888889975432171</c:v>
                </c:pt>
                <c:pt idx="13">
                  <c:v>47.575764256614143</c:v>
                </c:pt>
                <c:pt idx="14">
                  <c:v>38.447190746968857</c:v>
                </c:pt>
                <c:pt idx="15">
                  <c:v>33.998682249335367</c:v>
                </c:pt>
                <c:pt idx="16">
                  <c:v>41.347940184369264</c:v>
                </c:pt>
                <c:pt idx="17">
                  <c:v>44.896720422457989</c:v>
                </c:pt>
                <c:pt idx="18">
                  <c:v>42.213960359759149</c:v>
                </c:pt>
                <c:pt idx="19">
                  <c:v>53.707815368164702</c:v>
                </c:pt>
                <c:pt idx="20">
                  <c:v>45.089539144517403</c:v>
                </c:pt>
              </c:numCache>
            </c:numRef>
          </c:val>
          <c:smooth val="0"/>
          <c:extLst>
            <c:ext xmlns:c16="http://schemas.microsoft.com/office/drawing/2014/chart" uri="{C3380CC4-5D6E-409C-BE32-E72D297353CC}">
              <c16:uniqueId val="{00000004-5E45-47CC-9600-32E882F6BEA5}"/>
            </c:ext>
          </c:extLst>
        </c:ser>
        <c:dLbls>
          <c:showLegendKey val="0"/>
          <c:showVal val="0"/>
          <c:showCatName val="0"/>
          <c:showSerName val="0"/>
          <c:showPercent val="0"/>
          <c:showBubbleSize val="0"/>
        </c:dLbls>
        <c:smooth val="0"/>
        <c:axId val="429265248"/>
        <c:axId val="1"/>
      </c:lineChart>
      <c:catAx>
        <c:axId val="429265248"/>
        <c:scaling>
          <c:orientation val="minMax"/>
        </c:scaling>
        <c:delete val="0"/>
        <c:axPos val="b"/>
        <c:numFmt formatCode="General" sourceLinked="1"/>
        <c:majorTickMark val="out"/>
        <c:minorTickMark val="none"/>
        <c:tickLblPos val="nextTo"/>
        <c:txPr>
          <a:bodyPr rot="0" vert="horz"/>
          <a:lstStyle/>
          <a:p>
            <a:pPr>
              <a:defRPr sz="1400" b="0" i="0" u="none" strike="noStrike" baseline="0">
                <a:solidFill>
                  <a:srgbClr val="000000"/>
                </a:solidFill>
                <a:latin typeface="Arial"/>
                <a:ea typeface="Arial"/>
                <a:cs typeface="Arial"/>
              </a:defRPr>
            </a:pPr>
            <a:endParaRPr lang="en-US"/>
          </a:p>
        </c:txPr>
        <c:crossAx val="1"/>
        <c:crosses val="autoZero"/>
        <c:auto val="1"/>
        <c:lblAlgn val="ctr"/>
        <c:lblOffset val="100"/>
        <c:noMultiLvlLbl val="0"/>
      </c:catAx>
      <c:valAx>
        <c:axId val="1"/>
        <c:scaling>
          <c:orientation val="minMax"/>
        </c:scaling>
        <c:delete val="0"/>
        <c:axPos val="l"/>
        <c:title>
          <c:tx>
            <c:rich>
              <a:bodyPr rot="0" vert="horz"/>
              <a:lstStyle/>
              <a:p>
                <a:pPr algn="ctr">
                  <a:defRPr sz="1400" b="0" i="0" u="none" strike="noStrike" baseline="0">
                    <a:solidFill>
                      <a:srgbClr val="000000"/>
                    </a:solidFill>
                    <a:latin typeface="Arial"/>
                    <a:ea typeface="Arial"/>
                    <a:cs typeface="Arial"/>
                  </a:defRPr>
                </a:pPr>
                <a:r>
                  <a:rPr lang="en-US"/>
                  <a:t>Rate per 100.000</a:t>
                </a:r>
              </a:p>
            </c:rich>
          </c:tx>
          <c:layout>
            <c:manualLayout>
              <c:xMode val="edge"/>
              <c:yMode val="edge"/>
              <c:x val="8.2708139743401642E-3"/>
              <c:y val="1.7057782887495598E-2"/>
            </c:manualLayout>
          </c:layout>
          <c:overlay val="0"/>
        </c:title>
        <c:numFmt formatCode="0" sourceLinked="0"/>
        <c:majorTickMark val="out"/>
        <c:minorTickMark val="none"/>
        <c:tickLblPos val="nextTo"/>
        <c:txPr>
          <a:bodyPr rot="0" vert="horz"/>
          <a:lstStyle/>
          <a:p>
            <a:pPr>
              <a:defRPr sz="1400" b="0" i="0" u="none" strike="noStrike" baseline="0">
                <a:solidFill>
                  <a:srgbClr val="000000"/>
                </a:solidFill>
                <a:latin typeface="Arial"/>
                <a:ea typeface="Arial"/>
                <a:cs typeface="Arial"/>
              </a:defRPr>
            </a:pPr>
            <a:endParaRPr lang="en-US"/>
          </a:p>
        </c:txPr>
        <c:crossAx val="429265248"/>
        <c:crosses val="autoZero"/>
        <c:crossBetween val="midCat"/>
      </c:valAx>
    </c:plotArea>
    <c:legend>
      <c:legendPos val="r"/>
      <c:layout>
        <c:manualLayout>
          <c:xMode val="edge"/>
          <c:yMode val="edge"/>
          <c:x val="0.70990691628253766"/>
          <c:y val="8.3961457744220314E-2"/>
          <c:w val="0.17094863142107242"/>
          <c:h val="0.25597279966489761"/>
        </c:manualLayout>
      </c:layout>
      <c:overlay val="0"/>
      <c:txPr>
        <a:bodyPr/>
        <a:lstStyle/>
        <a:p>
          <a:pPr>
            <a:defRPr sz="1285" b="0" i="0" u="none" strike="noStrike" baseline="0">
              <a:solidFill>
                <a:srgbClr val="000000"/>
              </a:solidFill>
              <a:latin typeface="Arial"/>
              <a:ea typeface="Arial"/>
              <a:cs typeface="Arial"/>
            </a:defRPr>
          </a:pPr>
          <a:endParaRPr lang="en-US"/>
        </a:p>
      </c:txPr>
    </c:legend>
    <c:plotVisOnly val="1"/>
    <c:dispBlanksAs val="gap"/>
    <c:showDLblsOverMax val="0"/>
  </c:chart>
  <c:txPr>
    <a:bodyPr/>
    <a:lstStyle/>
    <a:p>
      <a:pPr>
        <a:defRPr sz="14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84545012240016E-2"/>
          <c:y val="9.0674248065711019E-2"/>
          <c:w val="0.90071305964827431"/>
          <c:h val="0.776723274754621"/>
        </c:manualLayout>
      </c:layout>
      <c:lineChart>
        <c:grouping val="standard"/>
        <c:varyColors val="0"/>
        <c:ser>
          <c:idx val="0"/>
          <c:order val="0"/>
          <c:tx>
            <c:strRef>
              <c:f>'S-rate-women'!$C$21</c:f>
              <c:strCache>
                <c:ptCount val="1"/>
                <c:pt idx="0">
                  <c:v>15-24</c:v>
                </c:pt>
              </c:strCache>
            </c:strRef>
          </c:tx>
          <c:spPr>
            <a:ln>
              <a:solidFill>
                <a:srgbClr val="1ECFE2"/>
              </a:solidFill>
            </a:ln>
          </c:spPr>
          <c:marker>
            <c:symbol val="none"/>
          </c:marker>
          <c:cat>
            <c:strRef>
              <c:f>'S-rate-women'!$AA$20:$AU$20</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'S-rate-women'!$AA$21:$AU$21</c:f>
              <c:numCache>
                <c:formatCode>0.0</c:formatCode>
                <c:ptCount val="21"/>
                <c:pt idx="0">
                  <c:v>1.8673129085272309</c:v>
                </c:pt>
                <c:pt idx="1">
                  <c:v>1.471080432072684</c:v>
                </c:pt>
                <c:pt idx="2">
                  <c:v>1.2760624023959897</c:v>
                </c:pt>
                <c:pt idx="3">
                  <c:v>1.2963548977818908</c:v>
                </c:pt>
                <c:pt idx="4">
                  <c:v>2.8476120320236533</c:v>
                </c:pt>
                <c:pt idx="5">
                  <c:v>1.5465407674150984</c:v>
                </c:pt>
                <c:pt idx="6">
                  <c:v>2.224681531356913</c:v>
                </c:pt>
                <c:pt idx="7">
                  <c:v>1.3369227281148355</c:v>
                </c:pt>
                <c:pt idx="8">
                  <c:v>2.2148475112431347</c:v>
                </c:pt>
                <c:pt idx="9">
                  <c:v>1.099438684717353</c:v>
                </c:pt>
                <c:pt idx="10">
                  <c:v>2.1800447798079614</c:v>
                </c:pt>
                <c:pt idx="11">
                  <c:v>2.3691868508926039</c:v>
                </c:pt>
                <c:pt idx="12">
                  <c:v>1.6987039321860273</c:v>
                </c:pt>
                <c:pt idx="13">
                  <c:v>2.7143816785114123</c:v>
                </c:pt>
                <c:pt idx="14">
                  <c:v>1.4351313735551587</c:v>
                </c:pt>
                <c:pt idx="15">
                  <c:v>2.0169365119100533</c:v>
                </c:pt>
                <c:pt idx="16">
                  <c:v>2.7856728635244958</c:v>
                </c:pt>
                <c:pt idx="17">
                  <c:v>2.3604412742072309</c:v>
                </c:pt>
                <c:pt idx="18">
                  <c:v>1.5600710062071419</c:v>
                </c:pt>
                <c:pt idx="19">
                  <c:v>1.7439274402562115</c:v>
                </c:pt>
                <c:pt idx="20">
                  <c:v>4.2432124657494619</c:v>
                </c:pt>
              </c:numCache>
            </c:numRef>
          </c:val>
          <c:smooth val="0"/>
          <c:extLst>
            <c:ext xmlns:c16="http://schemas.microsoft.com/office/drawing/2014/chart" uri="{C3380CC4-5D6E-409C-BE32-E72D297353CC}">
              <c16:uniqueId val="{00000000-0517-44AD-BDB4-3EB76C7CDF1B}"/>
            </c:ext>
          </c:extLst>
        </c:ser>
        <c:ser>
          <c:idx val="1"/>
          <c:order val="1"/>
          <c:tx>
            <c:strRef>
              <c:f>'S-rate-women'!$C$22</c:f>
              <c:strCache>
                <c:ptCount val="1"/>
                <c:pt idx="0">
                  <c:v>25-49</c:v>
                </c:pt>
              </c:strCache>
            </c:strRef>
          </c:tx>
          <c:spPr>
            <a:ln>
              <a:solidFill>
                <a:srgbClr val="FF0000"/>
              </a:solidFill>
            </a:ln>
          </c:spPr>
          <c:marker>
            <c:symbol val="none"/>
          </c:marker>
          <c:cat>
            <c:strRef>
              <c:f>'S-rate-women'!$AA$20:$AU$20</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'S-rate-women'!$AA$22:$AU$22</c:f>
              <c:numCache>
                <c:formatCode>0.0</c:formatCode>
                <c:ptCount val="21"/>
                <c:pt idx="0">
                  <c:v>6.5685569069600165</c:v>
                </c:pt>
                <c:pt idx="1">
                  <c:v>6.3721084219968827</c:v>
                </c:pt>
                <c:pt idx="2">
                  <c:v>5.2310514918375857</c:v>
                </c:pt>
                <c:pt idx="3">
                  <c:v>5.3458739536071569</c:v>
                </c:pt>
                <c:pt idx="4">
                  <c:v>7.1350142599512969</c:v>
                </c:pt>
                <c:pt idx="5">
                  <c:v>5.7697722621422205</c:v>
                </c:pt>
                <c:pt idx="6">
                  <c:v>5.6568958356670311</c:v>
                </c:pt>
                <c:pt idx="7">
                  <c:v>7.3262948644504426</c:v>
                </c:pt>
                <c:pt idx="8">
                  <c:v>6.9152715749292701</c:v>
                </c:pt>
                <c:pt idx="9">
                  <c:v>4.517747291836554</c:v>
                </c:pt>
                <c:pt idx="10">
                  <c:v>4.4292196250513074</c:v>
                </c:pt>
                <c:pt idx="11">
                  <c:v>5.1910615016744597</c:v>
                </c:pt>
                <c:pt idx="12">
                  <c:v>5.860107250436811</c:v>
                </c:pt>
                <c:pt idx="13">
                  <c:v>5.462293100822758</c:v>
                </c:pt>
                <c:pt idx="14">
                  <c:v>5.6957370666961156</c:v>
                </c:pt>
                <c:pt idx="15">
                  <c:v>5.7155665399068756</c:v>
                </c:pt>
                <c:pt idx="16">
                  <c:v>4.0061929036401782</c:v>
                </c:pt>
                <c:pt idx="17">
                  <c:v>4.5685248017564666</c:v>
                </c:pt>
                <c:pt idx="18">
                  <c:v>4.4820556850879756</c:v>
                </c:pt>
                <c:pt idx="19">
                  <c:v>4.2826433608312575</c:v>
                </c:pt>
                <c:pt idx="20">
                  <c:v>4.9591777212837842</c:v>
                </c:pt>
              </c:numCache>
            </c:numRef>
          </c:val>
          <c:smooth val="0"/>
          <c:extLst>
            <c:ext xmlns:c16="http://schemas.microsoft.com/office/drawing/2014/chart" uri="{C3380CC4-5D6E-409C-BE32-E72D297353CC}">
              <c16:uniqueId val="{00000001-0517-44AD-BDB4-3EB76C7CDF1B}"/>
            </c:ext>
          </c:extLst>
        </c:ser>
        <c:ser>
          <c:idx val="2"/>
          <c:order val="2"/>
          <c:tx>
            <c:strRef>
              <c:f>'S-rate-women'!$C$23</c:f>
              <c:strCache>
                <c:ptCount val="1"/>
                <c:pt idx="0">
                  <c:v>50-64</c:v>
                </c:pt>
              </c:strCache>
            </c:strRef>
          </c:tx>
          <c:spPr>
            <a:ln>
              <a:solidFill>
                <a:srgbClr val="00B050"/>
              </a:solidFill>
            </a:ln>
          </c:spPr>
          <c:marker>
            <c:symbol val="none"/>
          </c:marker>
          <c:cat>
            <c:strRef>
              <c:f>'S-rate-women'!$AA$20:$AU$20</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'S-rate-women'!$AA$23:$AU$23</c:f>
              <c:numCache>
                <c:formatCode>0.0</c:formatCode>
                <c:ptCount val="21"/>
                <c:pt idx="0">
                  <c:v>12.913434089345595</c:v>
                </c:pt>
                <c:pt idx="1">
                  <c:v>15.249574648516681</c:v>
                </c:pt>
                <c:pt idx="2">
                  <c:v>13.646103374432604</c:v>
                </c:pt>
                <c:pt idx="3">
                  <c:v>9.8033753641809742</c:v>
                </c:pt>
                <c:pt idx="4">
                  <c:v>12.437845141065456</c:v>
                </c:pt>
                <c:pt idx="5">
                  <c:v>9.329401781921927</c:v>
                </c:pt>
                <c:pt idx="6">
                  <c:v>11.150248644251681</c:v>
                </c:pt>
                <c:pt idx="7">
                  <c:v>8.2308090005067012</c:v>
                </c:pt>
                <c:pt idx="8">
                  <c:v>10.444049559749681</c:v>
                </c:pt>
                <c:pt idx="9">
                  <c:v>8.9737461849355231</c:v>
                </c:pt>
                <c:pt idx="10">
                  <c:v>10.936752770670042</c:v>
                </c:pt>
                <c:pt idx="11">
                  <c:v>8.2059581362279381</c:v>
                </c:pt>
                <c:pt idx="12">
                  <c:v>8.8635055730480499</c:v>
                </c:pt>
                <c:pt idx="13">
                  <c:v>8.2565564705303913</c:v>
                </c:pt>
                <c:pt idx="14">
                  <c:v>8.2435096534771102</c:v>
                </c:pt>
                <c:pt idx="15">
                  <c:v>9.5459142308766616</c:v>
                </c:pt>
                <c:pt idx="16">
                  <c:v>8.4839720955746287</c:v>
                </c:pt>
                <c:pt idx="17">
                  <c:v>8.7205695649673185</c:v>
                </c:pt>
                <c:pt idx="18">
                  <c:v>10.25575134578548</c:v>
                </c:pt>
                <c:pt idx="19">
                  <c:v>8.7502812878987584</c:v>
                </c:pt>
                <c:pt idx="20">
                  <c:v>8.8635589464973972</c:v>
                </c:pt>
              </c:numCache>
            </c:numRef>
          </c:val>
          <c:smooth val="0"/>
          <c:extLst>
            <c:ext xmlns:c16="http://schemas.microsoft.com/office/drawing/2014/chart" uri="{C3380CC4-5D6E-409C-BE32-E72D297353CC}">
              <c16:uniqueId val="{00000002-0517-44AD-BDB4-3EB76C7CDF1B}"/>
            </c:ext>
          </c:extLst>
        </c:ser>
        <c:ser>
          <c:idx val="3"/>
          <c:order val="3"/>
          <c:tx>
            <c:strRef>
              <c:f>'S-rate-women'!$C$24</c:f>
              <c:strCache>
                <c:ptCount val="1"/>
                <c:pt idx="0">
                  <c:v>65-79</c:v>
                </c:pt>
              </c:strCache>
            </c:strRef>
          </c:tx>
          <c:spPr>
            <a:ln>
              <a:solidFill>
                <a:srgbClr val="FF6600"/>
              </a:solidFill>
            </a:ln>
          </c:spPr>
          <c:marker>
            <c:symbol val="none"/>
          </c:marker>
          <c:cat>
            <c:strRef>
              <c:f>'S-rate-women'!$AA$20:$AU$20</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'S-rate-women'!$AA$24:$AU$24</c:f>
              <c:numCache>
                <c:formatCode>0.0</c:formatCode>
                <c:ptCount val="21"/>
                <c:pt idx="0">
                  <c:v>10.509243454213108</c:v>
                </c:pt>
                <c:pt idx="1">
                  <c:v>17.55585634909486</c:v>
                </c:pt>
                <c:pt idx="2">
                  <c:v>12.79786629093876</c:v>
                </c:pt>
                <c:pt idx="3">
                  <c:v>11.656653112535508</c:v>
                </c:pt>
                <c:pt idx="4">
                  <c:v>12.051641829216466</c:v>
                </c:pt>
                <c:pt idx="5">
                  <c:v>12.744490366397562</c:v>
                </c:pt>
                <c:pt idx="6">
                  <c:v>13.45629179688064</c:v>
                </c:pt>
                <c:pt idx="7">
                  <c:v>12.302711822404039</c:v>
                </c:pt>
                <c:pt idx="8">
                  <c:v>12.326582781132746</c:v>
                </c:pt>
                <c:pt idx="9">
                  <c:v>9.77516668787265</c:v>
                </c:pt>
                <c:pt idx="10">
                  <c:v>11.939817429443128</c:v>
                </c:pt>
                <c:pt idx="11">
                  <c:v>11.234312508620587</c:v>
                </c:pt>
                <c:pt idx="12">
                  <c:v>12.65425617507946</c:v>
                </c:pt>
                <c:pt idx="13">
                  <c:v>10.001560474690338</c:v>
                </c:pt>
                <c:pt idx="14">
                  <c:v>10.331850555039049</c:v>
                </c:pt>
                <c:pt idx="15">
                  <c:v>11.715539610187559</c:v>
                </c:pt>
                <c:pt idx="16">
                  <c:v>7.9812424946157199</c:v>
                </c:pt>
                <c:pt idx="17">
                  <c:v>11.104184298940346</c:v>
                </c:pt>
                <c:pt idx="18">
                  <c:v>9.1547488828438368</c:v>
                </c:pt>
                <c:pt idx="19">
                  <c:v>8.6090465685079973</c:v>
                </c:pt>
                <c:pt idx="20">
                  <c:v>9.5763826297481636</c:v>
                </c:pt>
              </c:numCache>
            </c:numRef>
          </c:val>
          <c:smooth val="0"/>
          <c:extLst>
            <c:ext xmlns:c16="http://schemas.microsoft.com/office/drawing/2014/chart" uri="{C3380CC4-5D6E-409C-BE32-E72D297353CC}">
              <c16:uniqueId val="{00000003-0517-44AD-BDB4-3EB76C7CDF1B}"/>
            </c:ext>
          </c:extLst>
        </c:ser>
        <c:ser>
          <c:idx val="4"/>
          <c:order val="4"/>
          <c:tx>
            <c:strRef>
              <c:f>'S-rate-women'!$C$25</c:f>
              <c:strCache>
                <c:ptCount val="1"/>
                <c:pt idx="0">
                  <c:v>80+</c:v>
                </c:pt>
              </c:strCache>
            </c:strRef>
          </c:tx>
          <c:spPr>
            <a:ln>
              <a:solidFill>
                <a:srgbClr val="000099"/>
              </a:solidFill>
            </a:ln>
          </c:spPr>
          <c:marker>
            <c:symbol val="none"/>
          </c:marker>
          <c:cat>
            <c:strRef>
              <c:f>'S-rate-women'!$AA$20:$AU$20</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'S-rate-women'!$AA$25:$AU$25</c:f>
              <c:numCache>
                <c:formatCode>0.0</c:formatCode>
                <c:ptCount val="21"/>
                <c:pt idx="0">
                  <c:v>24.146811994989768</c:v>
                </c:pt>
                <c:pt idx="1">
                  <c:v>19.636652104212526</c:v>
                </c:pt>
                <c:pt idx="2">
                  <c:v>18.150645867165494</c:v>
                </c:pt>
                <c:pt idx="3">
                  <c:v>8.6741122411222698</c:v>
                </c:pt>
                <c:pt idx="4">
                  <c:v>8.6086038751220091</c:v>
                </c:pt>
                <c:pt idx="5">
                  <c:v>17.849242387193321</c:v>
                </c:pt>
                <c:pt idx="6">
                  <c:v>10.610532248473497</c:v>
                </c:pt>
                <c:pt idx="7">
                  <c:v>16.702087960267939</c:v>
                </c:pt>
                <c:pt idx="8">
                  <c:v>11.069256590852911</c:v>
                </c:pt>
                <c:pt idx="9">
                  <c:v>14.502847814322102</c:v>
                </c:pt>
                <c:pt idx="10">
                  <c:v>7.5484008833800198</c:v>
                </c:pt>
                <c:pt idx="11">
                  <c:v>10.2217835894917</c:v>
                </c:pt>
                <c:pt idx="12">
                  <c:v>10.183200658293963</c:v>
                </c:pt>
                <c:pt idx="13">
                  <c:v>12.22919352150002</c:v>
                </c:pt>
                <c:pt idx="14">
                  <c:v>16.317547800902339</c:v>
                </c:pt>
                <c:pt idx="15">
                  <c:v>13.606339709201913</c:v>
                </c:pt>
                <c:pt idx="16">
                  <c:v>12.275465193847285</c:v>
                </c:pt>
                <c:pt idx="17">
                  <c:v>13.640521225440276</c:v>
                </c:pt>
                <c:pt idx="18">
                  <c:v>12.919798481492341</c:v>
                </c:pt>
                <c:pt idx="19">
                  <c:v>14.227270704507294</c:v>
                </c:pt>
                <c:pt idx="20">
                  <c:v>9.4146885659436439</c:v>
                </c:pt>
              </c:numCache>
            </c:numRef>
          </c:val>
          <c:smooth val="0"/>
          <c:extLst>
            <c:ext xmlns:c16="http://schemas.microsoft.com/office/drawing/2014/chart" uri="{C3380CC4-5D6E-409C-BE32-E72D297353CC}">
              <c16:uniqueId val="{00000004-0517-44AD-BDB4-3EB76C7CDF1B}"/>
            </c:ext>
          </c:extLst>
        </c:ser>
        <c:dLbls>
          <c:showLegendKey val="0"/>
          <c:showVal val="0"/>
          <c:showCatName val="0"/>
          <c:showSerName val="0"/>
          <c:showPercent val="0"/>
          <c:showBubbleSize val="0"/>
        </c:dLbls>
        <c:smooth val="0"/>
        <c:axId val="429262624"/>
        <c:axId val="1"/>
      </c:lineChart>
      <c:catAx>
        <c:axId val="429262624"/>
        <c:scaling>
          <c:orientation val="minMax"/>
        </c:scaling>
        <c:delete val="0"/>
        <c:axPos val="b"/>
        <c:numFmt formatCode="General" sourceLinked="1"/>
        <c:majorTickMark val="out"/>
        <c:minorTickMark val="none"/>
        <c:tickLblPos val="nextTo"/>
        <c:txPr>
          <a:bodyPr rot="0" vert="horz"/>
          <a:lstStyle/>
          <a:p>
            <a:pPr>
              <a:defRPr/>
            </a:pPr>
            <a:endParaRPr lang="en-US"/>
          </a:p>
        </c:txPr>
        <c:crossAx val="1"/>
        <c:crosses val="autoZero"/>
        <c:auto val="1"/>
        <c:lblAlgn val="ctr"/>
        <c:lblOffset val="100"/>
        <c:noMultiLvlLbl val="0"/>
      </c:catAx>
      <c:valAx>
        <c:axId val="1"/>
        <c:scaling>
          <c:orientation val="minMax"/>
          <c:max val="90"/>
        </c:scaling>
        <c:delete val="0"/>
        <c:axPos val="l"/>
        <c:title>
          <c:tx>
            <c:rich>
              <a:bodyPr rot="0" vert="horz"/>
              <a:lstStyle/>
              <a:p>
                <a:pPr algn="ctr">
                  <a:defRPr/>
                </a:pPr>
                <a:r>
                  <a:rPr lang="en-US"/>
                  <a:t>Rate per 100.000</a:t>
                </a:r>
              </a:p>
            </c:rich>
          </c:tx>
          <c:layout>
            <c:manualLayout>
              <c:xMode val="edge"/>
              <c:yMode val="edge"/>
              <c:x val="8.2708139743401642E-3"/>
              <c:y val="1.7058046315639116E-2"/>
            </c:manualLayout>
          </c:layout>
          <c:overlay val="0"/>
        </c:title>
        <c:numFmt formatCode="0" sourceLinked="0"/>
        <c:majorTickMark val="out"/>
        <c:minorTickMark val="none"/>
        <c:tickLblPos val="nextTo"/>
        <c:txPr>
          <a:bodyPr rot="0" vert="horz"/>
          <a:lstStyle/>
          <a:p>
            <a:pPr>
              <a:defRPr/>
            </a:pPr>
            <a:endParaRPr lang="en-US"/>
          </a:p>
        </c:txPr>
        <c:crossAx val="429262624"/>
        <c:crosses val="autoZero"/>
        <c:crossBetween val="midCat"/>
      </c:valAx>
    </c:plotArea>
    <c:legend>
      <c:legendPos val="r"/>
      <c:layout>
        <c:manualLayout>
          <c:xMode val="edge"/>
          <c:yMode val="edge"/>
          <c:x val="0.77616580536128643"/>
          <c:y val="0.14625850340136054"/>
          <c:w val="0.12331610722572717"/>
          <c:h val="0.25850340136054423"/>
        </c:manualLayout>
      </c:layout>
      <c:overlay val="0"/>
    </c:legend>
    <c:plotVisOnly val="1"/>
    <c:dispBlanksAs val="gap"/>
    <c:showDLblsOverMax val="0"/>
  </c:chart>
  <c:txPr>
    <a:bodyPr/>
    <a:lstStyle/>
    <a:p>
      <a:pPr>
        <a:defRPr sz="1400" b="0" i="0" u="none" strike="noStrike" baseline="0">
          <a:solidFill>
            <a:srgbClr val="00206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0630816959669E-2"/>
          <c:y val="0.11413635823241595"/>
          <c:w val="0.937952430196484"/>
          <c:h val="0.67286135768078892"/>
        </c:manualLayout>
      </c:layout>
      <c:barChart>
        <c:barDir val="col"/>
        <c:grouping val="clustered"/>
        <c:varyColors val="0"/>
        <c:ser>
          <c:idx val="0"/>
          <c:order val="0"/>
          <c:tx>
            <c:v>Mænd</c:v>
          </c:tx>
          <c:spPr>
            <a:solidFill>
              <a:srgbClr val="0000FF"/>
            </a:solidFill>
            <a:ln w="12700">
              <a:solidFill>
                <a:srgbClr val="000000"/>
              </a:solidFill>
              <a:prstDash val="solid"/>
            </a:ln>
          </c:spPr>
          <c:invertIfNegative val="0"/>
          <c:cat>
            <c:strRef>
              <c:f>'S-rate-men'!$C$21:$C$25</c:f>
              <c:strCache>
                <c:ptCount val="5"/>
                <c:pt idx="0">
                  <c:v>15-24</c:v>
                </c:pt>
                <c:pt idx="1">
                  <c:v>25-49</c:v>
                </c:pt>
                <c:pt idx="2">
                  <c:v>50-64</c:v>
                </c:pt>
                <c:pt idx="3">
                  <c:v>65-79</c:v>
                </c:pt>
                <c:pt idx="4">
                  <c:v>80+</c:v>
                </c:pt>
              </c:strCache>
            </c:strRef>
          </c:cat>
          <c:val>
            <c:numRef>
              <c:f>'S-rate-men'!$AU$21:$AU$25</c:f>
              <c:numCache>
                <c:formatCode>0.0</c:formatCode>
                <c:ptCount val="5"/>
                <c:pt idx="0">
                  <c:v>5.8999665850036056</c:v>
                </c:pt>
                <c:pt idx="1">
                  <c:v>14.040281089771952</c:v>
                </c:pt>
                <c:pt idx="2">
                  <c:v>20.036249305987749</c:v>
                </c:pt>
                <c:pt idx="3">
                  <c:v>18.999166981333694</c:v>
                </c:pt>
                <c:pt idx="4">
                  <c:v>45.089539144517403</c:v>
                </c:pt>
              </c:numCache>
            </c:numRef>
          </c:val>
          <c:extLst>
            <c:ext xmlns:c16="http://schemas.microsoft.com/office/drawing/2014/chart" uri="{C3380CC4-5D6E-409C-BE32-E72D297353CC}">
              <c16:uniqueId val="{00000000-C6AD-4662-8BDE-874A1A7FEFD1}"/>
            </c:ext>
          </c:extLst>
        </c:ser>
        <c:ser>
          <c:idx val="1"/>
          <c:order val="1"/>
          <c:tx>
            <c:v>Kvinder</c:v>
          </c:tx>
          <c:spPr>
            <a:solidFill>
              <a:srgbClr val="FF0000"/>
            </a:solidFill>
            <a:ln w="12700">
              <a:solidFill>
                <a:srgbClr val="000000"/>
              </a:solidFill>
              <a:prstDash val="solid"/>
            </a:ln>
          </c:spPr>
          <c:invertIfNegative val="0"/>
          <c:cat>
            <c:strRef>
              <c:f>'S-rate-men'!$C$21:$C$25</c:f>
              <c:strCache>
                <c:ptCount val="5"/>
                <c:pt idx="0">
                  <c:v>15-24</c:v>
                </c:pt>
                <c:pt idx="1">
                  <c:v>25-49</c:v>
                </c:pt>
                <c:pt idx="2">
                  <c:v>50-64</c:v>
                </c:pt>
                <c:pt idx="3">
                  <c:v>65-79</c:v>
                </c:pt>
                <c:pt idx="4">
                  <c:v>80+</c:v>
                </c:pt>
              </c:strCache>
            </c:strRef>
          </c:cat>
          <c:val>
            <c:numRef>
              <c:f>'S-rate-women'!$AU$21:$AU$25</c:f>
              <c:numCache>
                <c:formatCode>0.0</c:formatCode>
                <c:ptCount val="5"/>
                <c:pt idx="0">
                  <c:v>4.2432124657494619</c:v>
                </c:pt>
                <c:pt idx="1">
                  <c:v>4.9591777212837842</c:v>
                </c:pt>
                <c:pt idx="2">
                  <c:v>8.8635589464973972</c:v>
                </c:pt>
                <c:pt idx="3">
                  <c:v>9.5763826297481636</c:v>
                </c:pt>
                <c:pt idx="4">
                  <c:v>9.4146885659436439</c:v>
                </c:pt>
              </c:numCache>
            </c:numRef>
          </c:val>
          <c:extLst>
            <c:ext xmlns:c16="http://schemas.microsoft.com/office/drawing/2014/chart" uri="{C3380CC4-5D6E-409C-BE32-E72D297353CC}">
              <c16:uniqueId val="{00000001-C6AD-4662-8BDE-874A1A7FEFD1}"/>
            </c:ext>
          </c:extLst>
        </c:ser>
        <c:dLbls>
          <c:showLegendKey val="0"/>
          <c:showVal val="0"/>
          <c:showCatName val="0"/>
          <c:showSerName val="0"/>
          <c:showPercent val="0"/>
          <c:showBubbleSize val="0"/>
        </c:dLbls>
        <c:gapWidth val="150"/>
        <c:axId val="429259672"/>
        <c:axId val="1"/>
      </c:barChart>
      <c:catAx>
        <c:axId val="42925967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scaling>
        <c:delete val="0"/>
        <c:axPos val="l"/>
        <c:title>
          <c:tx>
            <c:rich>
              <a:bodyPr rot="0" vert="horz"/>
              <a:lstStyle/>
              <a:p>
                <a:pPr algn="ctr">
                  <a:defRPr/>
                </a:pPr>
                <a:r>
                  <a:rPr lang="en-US"/>
                  <a:t>Rate per 100.000</a:t>
                </a:r>
              </a:p>
            </c:rich>
          </c:tx>
          <c:layout>
            <c:manualLayout>
              <c:xMode val="edge"/>
              <c:yMode val="edge"/>
              <c:x val="0"/>
              <c:y val="2.4103418744398256E-2"/>
            </c:manualLayout>
          </c:layout>
          <c:overlay val="0"/>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429259672"/>
        <c:crosses val="autoZero"/>
        <c:crossBetween val="between"/>
      </c:valAx>
      <c:spPr>
        <a:noFill/>
        <a:ln w="25400">
          <a:noFill/>
        </a:ln>
      </c:spPr>
    </c:plotArea>
    <c:plotVisOnly val="1"/>
    <c:dispBlanksAs val="gap"/>
    <c:showDLblsOverMax val="0"/>
  </c:chart>
  <c:spPr>
    <a:noFill/>
    <a:ln w="9525">
      <a:noFill/>
    </a:ln>
  </c:spPr>
  <c:txPr>
    <a:bodyPr/>
    <a:lstStyle/>
    <a:p>
      <a:pPr>
        <a:defRPr sz="1400" b="0" i="0" u="none" strike="noStrike" baseline="0">
          <a:solidFill>
            <a:srgbClr val="00206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'Trend - women'!$C$2</c:f>
              <c:strCache>
                <c:ptCount val="1"/>
                <c:pt idx="0">
                  <c:v>10-14</c:v>
                </c:pt>
              </c:strCache>
            </c:strRef>
          </c:tx>
          <c:spPr>
            <a:ln w="28575" cap="rnd">
              <a:solidFill>
                <a:schemeClr val="accent1"/>
              </a:solidFill>
              <a:round/>
            </a:ln>
            <a:effectLst/>
          </c:spPr>
          <c:marker>
            <c:symbol val="none"/>
          </c:marker>
          <c:cat>
            <c:numRef>
              <c:f>'Trend - men'!$A$2:$A$25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'Trend - men'!$F$2:$F$25</c:f>
              <c:numCache>
                <c:formatCode>General</c:formatCode>
                <c:ptCount val="24"/>
                <c:pt idx="0">
                  <c:v>15.403835544475262</c:v>
                </c:pt>
                <c:pt idx="1">
                  <c:v>12.805474202392237</c:v>
                </c:pt>
                <c:pt idx="2">
                  <c:v>14.087814040857021</c:v>
                </c:pt>
                <c:pt idx="3">
                  <c:v>14.615675893304942</c:v>
                </c:pt>
                <c:pt idx="4">
                  <c:v>19.728801319357174</c:v>
                </c:pt>
                <c:pt idx="5">
                  <c:v>15.171404225013152</c:v>
                </c:pt>
                <c:pt idx="6">
                  <c:v>15.91001357304679</c:v>
                </c:pt>
                <c:pt idx="7">
                  <c:v>22.259868431580887</c:v>
                </c:pt>
                <c:pt idx="8">
                  <c:v>14.96436306070685</c:v>
                </c:pt>
                <c:pt idx="9">
                  <c:v>16.267220277018826</c:v>
                </c:pt>
                <c:pt idx="10">
                  <c:v>14.754206937617393</c:v>
                </c:pt>
                <c:pt idx="11">
                  <c:v>21.222711033197868</c:v>
                </c:pt>
                <c:pt idx="12">
                  <c:v>21.569959951798598</c:v>
                </c:pt>
                <c:pt idx="13">
                  <c:v>32.000031660834118</c:v>
                </c:pt>
                <c:pt idx="14">
                  <c:v>17.164846285622392</c:v>
                </c:pt>
                <c:pt idx="15">
                  <c:v>18.455952215080515</c:v>
                </c:pt>
                <c:pt idx="16">
                  <c:v>24.963850105058171</c:v>
                </c:pt>
                <c:pt idx="17">
                  <c:v>21.200457045358824</c:v>
                </c:pt>
                <c:pt idx="18">
                  <c:v>20.828740893469341</c:v>
                </c:pt>
                <c:pt idx="19">
                  <c:v>19.854877528844064</c:v>
                </c:pt>
                <c:pt idx="20">
                  <c:v>11.695434366562607</c:v>
                </c:pt>
                <c:pt idx="21">
                  <c:v>10.512736937508961</c:v>
                </c:pt>
                <c:pt idx="22">
                  <c:v>7.5458959964121375</c:v>
                </c:pt>
                <c:pt idx="23">
                  <c:v>7.5047739655779644</c:v>
                </c:pt>
              </c:numCache>
            </c:numRef>
          </c:val>
          <c:smooth val="0"/>
          <c:extLst>
            <c:ext xmlns:c16="http://schemas.microsoft.com/office/drawing/2014/chart" uri="{C3380CC4-5D6E-409C-BE32-E72D297353CC}">
              <c16:uniqueId val="{00000000-899F-489E-83F0-B67DEC7E7504}"/>
            </c:ext>
          </c:extLst>
        </c:ser>
        <c:ser>
          <c:idx val="1"/>
          <c:order val="1"/>
          <c:tx>
            <c:strRef>
              <c:f>'Trend - women'!$C$26</c:f>
              <c:strCache>
                <c:ptCount val="1"/>
                <c:pt idx="0">
                  <c:v>15-19</c:v>
                </c:pt>
              </c:strCache>
            </c:strRef>
          </c:tx>
          <c:spPr>
            <a:ln w="28575" cap="rnd">
              <a:solidFill>
                <a:schemeClr val="accent2"/>
              </a:solidFill>
              <a:round/>
            </a:ln>
            <a:effectLst/>
          </c:spPr>
          <c:marker>
            <c:symbol val="none"/>
          </c:marker>
          <c:cat>
            <c:numRef>
              <c:f>'Trend - men'!$A$2:$A$25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'Trend - men'!$F$26:$F$49</c:f>
              <c:numCache>
                <c:formatCode>General</c:formatCode>
                <c:ptCount val="24"/>
                <c:pt idx="0">
                  <c:v>91.65938727139573</c:v>
                </c:pt>
                <c:pt idx="1">
                  <c:v>142.22895219704787</c:v>
                </c:pt>
                <c:pt idx="2">
                  <c:v>108.07489238166561</c:v>
                </c:pt>
                <c:pt idx="3">
                  <c:v>96.820252377288583</c:v>
                </c:pt>
                <c:pt idx="4">
                  <c:v>103.26267838399338</c:v>
                </c:pt>
                <c:pt idx="5">
                  <c:v>115.83930733953892</c:v>
                </c:pt>
                <c:pt idx="6">
                  <c:v>136.87663272098709</c:v>
                </c:pt>
                <c:pt idx="7">
                  <c:v>119.32715462671918</c:v>
                </c:pt>
                <c:pt idx="8">
                  <c:v>142.03612786437142</c:v>
                </c:pt>
                <c:pt idx="9">
                  <c:v>159.4751705423902</c:v>
                </c:pt>
                <c:pt idx="10">
                  <c:v>147.82393172899418</c:v>
                </c:pt>
                <c:pt idx="11">
                  <c:v>173.64505266991966</c:v>
                </c:pt>
                <c:pt idx="12">
                  <c:v>209.016299903267</c:v>
                </c:pt>
                <c:pt idx="13">
                  <c:v>203.53861321641617</c:v>
                </c:pt>
                <c:pt idx="14">
                  <c:v>151.27636075982622</c:v>
                </c:pt>
                <c:pt idx="15">
                  <c:v>140.00429616022276</c:v>
                </c:pt>
                <c:pt idx="16">
                  <c:v>133.92105603374441</c:v>
                </c:pt>
                <c:pt idx="17">
                  <c:v>133.51213579009791</c:v>
                </c:pt>
                <c:pt idx="18">
                  <c:v>114.7264792157693</c:v>
                </c:pt>
                <c:pt idx="19">
                  <c:v>92.198759208773424</c:v>
                </c:pt>
                <c:pt idx="20">
                  <c:v>76.807988859785681</c:v>
                </c:pt>
                <c:pt idx="21">
                  <c:v>70.934636051064373</c:v>
                </c:pt>
                <c:pt idx="22">
                  <c:v>69.92620124102676</c:v>
                </c:pt>
                <c:pt idx="23">
                  <c:v>69.109495672145044</c:v>
                </c:pt>
              </c:numCache>
            </c:numRef>
          </c:val>
          <c:smooth val="0"/>
          <c:extLst>
            <c:ext xmlns:c16="http://schemas.microsoft.com/office/drawing/2014/chart" uri="{C3380CC4-5D6E-409C-BE32-E72D297353CC}">
              <c16:uniqueId val="{00000001-899F-489E-83F0-B67DEC7E7504}"/>
            </c:ext>
          </c:extLst>
        </c:ser>
        <c:ser>
          <c:idx val="2"/>
          <c:order val="2"/>
          <c:tx>
            <c:strRef>
              <c:f>'Trend - women'!$C$50</c:f>
              <c:strCache>
                <c:ptCount val="1"/>
                <c:pt idx="0">
                  <c:v>20-24</c:v>
                </c:pt>
              </c:strCache>
            </c:strRef>
          </c:tx>
          <c:spPr>
            <a:ln w="28575" cap="rnd">
              <a:solidFill>
                <a:schemeClr val="accent3"/>
              </a:solidFill>
              <a:round/>
            </a:ln>
            <a:effectLst/>
          </c:spPr>
          <c:marker>
            <c:symbol val="none"/>
          </c:marker>
          <c:cat>
            <c:numRef>
              <c:f>'Trend - men'!$A$2:$A$25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'Trend - men'!$F$50:$F$73</c:f>
              <c:numCache>
                <c:formatCode>General</c:formatCode>
                <c:ptCount val="24"/>
                <c:pt idx="0">
                  <c:v>129.93824566108742</c:v>
                </c:pt>
                <c:pt idx="1">
                  <c:v>171.6542355351811</c:v>
                </c:pt>
                <c:pt idx="2">
                  <c:v>169.39473922703391</c:v>
                </c:pt>
                <c:pt idx="3">
                  <c:v>148.49366166811262</c:v>
                </c:pt>
                <c:pt idx="4">
                  <c:v>157.6060280795854</c:v>
                </c:pt>
                <c:pt idx="5">
                  <c:v>143.7762000501188</c:v>
                </c:pt>
                <c:pt idx="6">
                  <c:v>164.60588839027704</c:v>
                </c:pt>
                <c:pt idx="7">
                  <c:v>178.5382411892831</c:v>
                </c:pt>
                <c:pt idx="8">
                  <c:v>187.43393744216539</c:v>
                </c:pt>
                <c:pt idx="9">
                  <c:v>172.01711808084943</c:v>
                </c:pt>
                <c:pt idx="10">
                  <c:v>191.89774210203831</c:v>
                </c:pt>
                <c:pt idx="11">
                  <c:v>172.96354360059891</c:v>
                </c:pt>
                <c:pt idx="12">
                  <c:v>225.65337168640119</c:v>
                </c:pt>
                <c:pt idx="13">
                  <c:v>192.24466380709117</c:v>
                </c:pt>
                <c:pt idx="14">
                  <c:v>175.65059344024289</c:v>
                </c:pt>
                <c:pt idx="15">
                  <c:v>140.59790423955386</c:v>
                </c:pt>
                <c:pt idx="16">
                  <c:v>146.91349870342617</c:v>
                </c:pt>
                <c:pt idx="17">
                  <c:v>156.44222335706874</c:v>
                </c:pt>
                <c:pt idx="18">
                  <c:v>151.81516911137712</c:v>
                </c:pt>
                <c:pt idx="19">
                  <c:v>127.42140188739496</c:v>
                </c:pt>
                <c:pt idx="20">
                  <c:v>91.618107289790188</c:v>
                </c:pt>
                <c:pt idx="21">
                  <c:v>78.332308288606953</c:v>
                </c:pt>
                <c:pt idx="22">
                  <c:v>74.081964793121955</c:v>
                </c:pt>
                <c:pt idx="23">
                  <c:v>75.735505801587138</c:v>
                </c:pt>
              </c:numCache>
            </c:numRef>
          </c:val>
          <c:smooth val="0"/>
          <c:extLst>
            <c:ext xmlns:c16="http://schemas.microsoft.com/office/drawing/2014/chart" uri="{C3380CC4-5D6E-409C-BE32-E72D297353CC}">
              <c16:uniqueId val="{00000002-899F-489E-83F0-B67DEC7E7504}"/>
            </c:ext>
          </c:extLst>
        </c:ser>
        <c:ser>
          <c:idx val="3"/>
          <c:order val="3"/>
          <c:tx>
            <c:strRef>
              <c:f>'Trend - women'!$C$74</c:f>
              <c:strCache>
                <c:ptCount val="1"/>
                <c:pt idx="0">
                  <c:v>25-29</c:v>
                </c:pt>
              </c:strCache>
            </c:strRef>
          </c:tx>
          <c:spPr>
            <a:ln w="28575" cap="rnd">
              <a:solidFill>
                <a:schemeClr val="accent4"/>
              </a:solidFill>
              <a:round/>
            </a:ln>
            <a:effectLst/>
          </c:spPr>
          <c:marker>
            <c:symbol val="none"/>
          </c:marker>
          <c:cat>
            <c:numRef>
              <c:f>'Trend - men'!$A$2:$A$25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'Trend - men'!$F$74:$F$97</c:f>
              <c:numCache>
                <c:formatCode>General</c:formatCode>
                <c:ptCount val="24"/>
                <c:pt idx="0">
                  <c:v>131.40602254317875</c:v>
                </c:pt>
                <c:pt idx="1">
                  <c:v>165.48342999173281</c:v>
                </c:pt>
                <c:pt idx="2">
                  <c:v>160.89976439678438</c:v>
                </c:pt>
                <c:pt idx="3">
                  <c:v>165.88250400409859</c:v>
                </c:pt>
                <c:pt idx="4">
                  <c:v>118.15291101577134</c:v>
                </c:pt>
                <c:pt idx="5">
                  <c:v>123.53588984198372</c:v>
                </c:pt>
                <c:pt idx="6">
                  <c:v>126.13057266190033</c:v>
                </c:pt>
                <c:pt idx="7">
                  <c:v>160.37308904185164</c:v>
                </c:pt>
                <c:pt idx="8">
                  <c:v>140.96112341999901</c:v>
                </c:pt>
                <c:pt idx="9">
                  <c:v>154.79001926576433</c:v>
                </c:pt>
                <c:pt idx="10">
                  <c:v>145.39633583524224</c:v>
                </c:pt>
                <c:pt idx="11">
                  <c:v>141.63250803841257</c:v>
                </c:pt>
                <c:pt idx="12">
                  <c:v>151.71404849706849</c:v>
                </c:pt>
                <c:pt idx="13">
                  <c:v>134.39275366918187</c:v>
                </c:pt>
                <c:pt idx="14">
                  <c:v>113.7262878532016</c:v>
                </c:pt>
                <c:pt idx="15">
                  <c:v>115.72750646320138</c:v>
                </c:pt>
                <c:pt idx="16">
                  <c:v>130.03243298469297</c:v>
                </c:pt>
                <c:pt idx="17">
                  <c:v>148.82224117136448</c:v>
                </c:pt>
                <c:pt idx="18">
                  <c:v>126.82218705904747</c:v>
                </c:pt>
                <c:pt idx="19">
                  <c:v>131.33935896012585</c:v>
                </c:pt>
                <c:pt idx="20">
                  <c:v>98.772328006073053</c:v>
                </c:pt>
                <c:pt idx="21">
                  <c:v>68.267948950938532</c:v>
                </c:pt>
                <c:pt idx="22">
                  <c:v>57.966509976034878</c:v>
                </c:pt>
                <c:pt idx="23">
                  <c:v>58.303477814502529</c:v>
                </c:pt>
              </c:numCache>
            </c:numRef>
          </c:val>
          <c:smooth val="0"/>
          <c:extLst>
            <c:ext xmlns:c16="http://schemas.microsoft.com/office/drawing/2014/chart" uri="{C3380CC4-5D6E-409C-BE32-E72D297353CC}">
              <c16:uniqueId val="{00000003-899F-489E-83F0-B67DEC7E7504}"/>
            </c:ext>
          </c:extLst>
        </c:ser>
        <c:ser>
          <c:idx val="4"/>
          <c:order val="4"/>
          <c:tx>
            <c:strRef>
              <c:f>'Trend - women'!$C$98</c:f>
              <c:strCache>
                <c:ptCount val="1"/>
                <c:pt idx="0">
                  <c:v>30-34</c:v>
                </c:pt>
              </c:strCache>
            </c:strRef>
          </c:tx>
          <c:spPr>
            <a:ln w="28575" cap="rnd">
              <a:solidFill>
                <a:schemeClr val="accent5"/>
              </a:solidFill>
              <a:round/>
            </a:ln>
            <a:effectLst/>
          </c:spPr>
          <c:marker>
            <c:symbol val="none"/>
          </c:marker>
          <c:cat>
            <c:numRef>
              <c:f>'Trend - men'!$A$2:$A$25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'Trend - men'!$F$98:$F$121</c:f>
              <c:numCache>
                <c:formatCode>General</c:formatCode>
                <c:ptCount val="24"/>
                <c:pt idx="0">
                  <c:v>140.66279389809665</c:v>
                </c:pt>
                <c:pt idx="1">
                  <c:v>172.11205929843115</c:v>
                </c:pt>
                <c:pt idx="2">
                  <c:v>148.66391213890097</c:v>
                </c:pt>
                <c:pt idx="3">
                  <c:v>145.64822895430308</c:v>
                </c:pt>
                <c:pt idx="4">
                  <c:v>127.30690266133692</c:v>
                </c:pt>
                <c:pt idx="5">
                  <c:v>139.20001562759171</c:v>
                </c:pt>
                <c:pt idx="6">
                  <c:v>129.36633643671149</c:v>
                </c:pt>
                <c:pt idx="7">
                  <c:v>143.68471583112361</c:v>
                </c:pt>
                <c:pt idx="8">
                  <c:v>136.97173778974201</c:v>
                </c:pt>
                <c:pt idx="9">
                  <c:v>138.28728879373358</c:v>
                </c:pt>
                <c:pt idx="10">
                  <c:v>149.68291864324311</c:v>
                </c:pt>
                <c:pt idx="11">
                  <c:v>118.8389177720384</c:v>
                </c:pt>
                <c:pt idx="12">
                  <c:v>135.66397710427029</c:v>
                </c:pt>
                <c:pt idx="13">
                  <c:v>121.55353997924281</c:v>
                </c:pt>
                <c:pt idx="14">
                  <c:v>93.928499657599389</c:v>
                </c:pt>
                <c:pt idx="15">
                  <c:v>120.6749713733783</c:v>
                </c:pt>
                <c:pt idx="16">
                  <c:v>104.25494028230781</c:v>
                </c:pt>
                <c:pt idx="17">
                  <c:v>103.86590266293634</c:v>
                </c:pt>
                <c:pt idx="18">
                  <c:v>111.43905911571903</c:v>
                </c:pt>
                <c:pt idx="19">
                  <c:v>103.84780167847971</c:v>
                </c:pt>
                <c:pt idx="20">
                  <c:v>81.876478965951392</c:v>
                </c:pt>
                <c:pt idx="21">
                  <c:v>73.322842852417693</c:v>
                </c:pt>
                <c:pt idx="22">
                  <c:v>65.00707852941045</c:v>
                </c:pt>
                <c:pt idx="23">
                  <c:v>60.597679188186959</c:v>
                </c:pt>
              </c:numCache>
            </c:numRef>
          </c:val>
          <c:smooth val="0"/>
          <c:extLst>
            <c:ext xmlns:c16="http://schemas.microsoft.com/office/drawing/2014/chart" uri="{C3380CC4-5D6E-409C-BE32-E72D297353CC}">
              <c16:uniqueId val="{00000004-899F-489E-83F0-B67DEC7E7504}"/>
            </c:ext>
          </c:extLst>
        </c:ser>
        <c:ser>
          <c:idx val="5"/>
          <c:order val="5"/>
          <c:tx>
            <c:strRef>
              <c:f>'Trend - women'!$C$122</c:f>
              <c:strCache>
                <c:ptCount val="1"/>
                <c:pt idx="0">
                  <c:v>35-39</c:v>
                </c:pt>
              </c:strCache>
            </c:strRef>
          </c:tx>
          <c:spPr>
            <a:ln w="28575" cap="rnd">
              <a:solidFill>
                <a:schemeClr val="accent6"/>
              </a:solidFill>
              <a:round/>
            </a:ln>
            <a:effectLst/>
          </c:spPr>
          <c:marker>
            <c:symbol val="none"/>
          </c:marker>
          <c:cat>
            <c:numRef>
              <c:f>'Trend - men'!$A$2:$A$25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'Trend - men'!$F$122:$F$145</c:f>
              <c:numCache>
                <c:formatCode>General</c:formatCode>
                <c:ptCount val="24"/>
                <c:pt idx="0">
                  <c:v>158.53219520352079</c:v>
                </c:pt>
                <c:pt idx="1">
                  <c:v>165.04879736998942</c:v>
                </c:pt>
                <c:pt idx="2">
                  <c:v>140.37326245496209</c:v>
                </c:pt>
                <c:pt idx="3">
                  <c:v>118.83873823406775</c:v>
                </c:pt>
                <c:pt idx="4">
                  <c:v>120.34715830549197</c:v>
                </c:pt>
                <c:pt idx="5">
                  <c:v>145.93349915043714</c:v>
                </c:pt>
                <c:pt idx="6">
                  <c:v>119.49357097078907</c:v>
                </c:pt>
                <c:pt idx="7">
                  <c:v>148.40602622452991</c:v>
                </c:pt>
                <c:pt idx="8">
                  <c:v>153.82320049199933</c:v>
                </c:pt>
                <c:pt idx="9">
                  <c:v>141.84792314918911</c:v>
                </c:pt>
                <c:pt idx="10">
                  <c:v>143.60674676153616</c:v>
                </c:pt>
                <c:pt idx="11">
                  <c:v>114.08788322145237</c:v>
                </c:pt>
                <c:pt idx="12">
                  <c:v>118.72958984767612</c:v>
                </c:pt>
                <c:pt idx="13">
                  <c:v>101.1051750246364</c:v>
                </c:pt>
                <c:pt idx="14">
                  <c:v>112.39164550899334</c:v>
                </c:pt>
                <c:pt idx="15">
                  <c:v>101.40877694177254</c:v>
                </c:pt>
                <c:pt idx="16">
                  <c:v>104.18719067850726</c:v>
                </c:pt>
                <c:pt idx="17">
                  <c:v>99.418959226197543</c:v>
                </c:pt>
                <c:pt idx="18">
                  <c:v>98.297919428641322</c:v>
                </c:pt>
                <c:pt idx="19">
                  <c:v>100.09897254298092</c:v>
                </c:pt>
                <c:pt idx="20">
                  <c:v>73.793693940587531</c:v>
                </c:pt>
                <c:pt idx="21">
                  <c:v>67.423070288050468</c:v>
                </c:pt>
                <c:pt idx="22">
                  <c:v>56.582719672992823</c:v>
                </c:pt>
                <c:pt idx="23">
                  <c:v>37.098062246980234</c:v>
                </c:pt>
              </c:numCache>
            </c:numRef>
          </c:val>
          <c:smooth val="0"/>
          <c:extLst>
            <c:ext xmlns:c16="http://schemas.microsoft.com/office/drawing/2014/chart" uri="{C3380CC4-5D6E-409C-BE32-E72D297353CC}">
              <c16:uniqueId val="{00000005-899F-489E-83F0-B67DEC7E7504}"/>
            </c:ext>
          </c:extLst>
        </c:ser>
        <c:ser>
          <c:idx val="6"/>
          <c:order val="6"/>
          <c:tx>
            <c:strRef>
              <c:f>'Trend - women'!$C$145</c:f>
              <c:strCache>
                <c:ptCount val="1"/>
                <c:pt idx="0">
                  <c:v>40-44</c:v>
                </c:pt>
              </c:strCache>
            </c:strRef>
          </c:tx>
          <c:spPr>
            <a:ln w="28575" cap="rnd">
              <a:solidFill>
                <a:schemeClr val="accent1">
                  <a:lumMod val="60000"/>
                </a:schemeClr>
              </a:solidFill>
              <a:round/>
            </a:ln>
            <a:effectLst/>
          </c:spPr>
          <c:marker>
            <c:symbol val="none"/>
          </c:marker>
          <c:cat>
            <c:numRef>
              <c:f>'Trend - men'!$A$2:$A$25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'Trend - men'!$F$146:$F$169</c:f>
              <c:numCache>
                <c:formatCode>General</c:formatCode>
                <c:ptCount val="24"/>
                <c:pt idx="0">
                  <c:v>125.3583479750415</c:v>
                </c:pt>
                <c:pt idx="1">
                  <c:v>156.07240903966397</c:v>
                </c:pt>
                <c:pt idx="2">
                  <c:v>116.63393596007782</c:v>
                </c:pt>
                <c:pt idx="3">
                  <c:v>109.43601730999748</c:v>
                </c:pt>
                <c:pt idx="4">
                  <c:v>114.14906453451273</c:v>
                </c:pt>
                <c:pt idx="5">
                  <c:v>123.30421021705857</c:v>
                </c:pt>
                <c:pt idx="6">
                  <c:v>137.95705612901818</c:v>
                </c:pt>
                <c:pt idx="7">
                  <c:v>122.35501617563807</c:v>
                </c:pt>
                <c:pt idx="8">
                  <c:v>114.38551836748182</c:v>
                </c:pt>
                <c:pt idx="9">
                  <c:v>131.24245190025522</c:v>
                </c:pt>
                <c:pt idx="10">
                  <c:v>125.59438694705628</c:v>
                </c:pt>
                <c:pt idx="11">
                  <c:v>130.83272399853561</c:v>
                </c:pt>
                <c:pt idx="12">
                  <c:v>123.96458221107548</c:v>
                </c:pt>
                <c:pt idx="13">
                  <c:v>109.35096720562291</c:v>
                </c:pt>
                <c:pt idx="14">
                  <c:v>94.022920766121558</c:v>
                </c:pt>
                <c:pt idx="15">
                  <c:v>111.33621788854842</c:v>
                </c:pt>
                <c:pt idx="16">
                  <c:v>91.206536865993101</c:v>
                </c:pt>
                <c:pt idx="17">
                  <c:v>99.879297402962052</c:v>
                </c:pt>
                <c:pt idx="18">
                  <c:v>109.17760304010233</c:v>
                </c:pt>
                <c:pt idx="19">
                  <c:v>92.823165313329113</c:v>
                </c:pt>
                <c:pt idx="20">
                  <c:v>81.747036777866597</c:v>
                </c:pt>
                <c:pt idx="21">
                  <c:v>77.214163896014057</c:v>
                </c:pt>
                <c:pt idx="22">
                  <c:v>63.871687419344084</c:v>
                </c:pt>
                <c:pt idx="23">
                  <c:v>60.9478589326649</c:v>
                </c:pt>
              </c:numCache>
            </c:numRef>
          </c:val>
          <c:smooth val="0"/>
          <c:extLst>
            <c:ext xmlns:c16="http://schemas.microsoft.com/office/drawing/2014/chart" uri="{C3380CC4-5D6E-409C-BE32-E72D297353CC}">
              <c16:uniqueId val="{00000006-899F-489E-83F0-B67DEC7E7504}"/>
            </c:ext>
          </c:extLst>
        </c:ser>
        <c:ser>
          <c:idx val="7"/>
          <c:order val="7"/>
          <c:tx>
            <c:strRef>
              <c:f>'Trend - women'!$C$170</c:f>
              <c:strCache>
                <c:ptCount val="1"/>
                <c:pt idx="0">
                  <c:v>45-49</c:v>
                </c:pt>
              </c:strCache>
            </c:strRef>
          </c:tx>
          <c:spPr>
            <a:ln w="28575" cap="rnd">
              <a:solidFill>
                <a:schemeClr val="accent2">
                  <a:lumMod val="60000"/>
                </a:schemeClr>
              </a:solidFill>
              <a:round/>
            </a:ln>
            <a:effectLst/>
          </c:spPr>
          <c:marker>
            <c:symbol val="none"/>
          </c:marker>
          <c:cat>
            <c:numRef>
              <c:f>'Trend - men'!$A$2:$A$25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'Trend - men'!$F$170:$F$193</c:f>
              <c:numCache>
                <c:formatCode>General</c:formatCode>
                <c:ptCount val="24"/>
                <c:pt idx="0">
                  <c:v>90.124162843670192</c:v>
                </c:pt>
                <c:pt idx="1">
                  <c:v>99.519797709185013</c:v>
                </c:pt>
                <c:pt idx="2">
                  <c:v>85.663847323212849</c:v>
                </c:pt>
                <c:pt idx="3">
                  <c:v>85.909046240557359</c:v>
                </c:pt>
                <c:pt idx="4">
                  <c:v>83.165987672408235</c:v>
                </c:pt>
                <c:pt idx="5">
                  <c:v>105.36060586802526</c:v>
                </c:pt>
                <c:pt idx="6">
                  <c:v>122.04821522540149</c:v>
                </c:pt>
                <c:pt idx="7">
                  <c:v>103.63091032406594</c:v>
                </c:pt>
                <c:pt idx="8">
                  <c:v>94.963548337869767</c:v>
                </c:pt>
                <c:pt idx="9">
                  <c:v>97.586908970840682</c:v>
                </c:pt>
                <c:pt idx="10">
                  <c:v>108.22011126176287</c:v>
                </c:pt>
                <c:pt idx="11">
                  <c:v>107.45076143453025</c:v>
                </c:pt>
                <c:pt idx="12">
                  <c:v>100.43250063947225</c:v>
                </c:pt>
                <c:pt idx="13">
                  <c:v>88.890581245132822</c:v>
                </c:pt>
                <c:pt idx="14">
                  <c:v>83.985392906548881</c:v>
                </c:pt>
                <c:pt idx="15">
                  <c:v>92.822235038571009</c:v>
                </c:pt>
                <c:pt idx="16">
                  <c:v>96.149454108786358</c:v>
                </c:pt>
                <c:pt idx="17">
                  <c:v>110.34624465088801</c:v>
                </c:pt>
                <c:pt idx="18">
                  <c:v>107.54463778235041</c:v>
                </c:pt>
                <c:pt idx="19">
                  <c:v>104.6443917120949</c:v>
                </c:pt>
                <c:pt idx="20">
                  <c:v>72.798838407376635</c:v>
                </c:pt>
                <c:pt idx="21">
                  <c:v>73.130749557977936</c:v>
                </c:pt>
                <c:pt idx="22">
                  <c:v>59.870657647040694</c:v>
                </c:pt>
                <c:pt idx="23">
                  <c:v>63.522321705864087</c:v>
                </c:pt>
              </c:numCache>
            </c:numRef>
          </c:val>
          <c:smooth val="0"/>
          <c:extLst>
            <c:ext xmlns:c16="http://schemas.microsoft.com/office/drawing/2014/chart" uri="{C3380CC4-5D6E-409C-BE32-E72D297353CC}">
              <c16:uniqueId val="{00000007-899F-489E-83F0-B67DEC7E7504}"/>
            </c:ext>
          </c:extLst>
        </c:ser>
        <c:ser>
          <c:idx val="8"/>
          <c:order val="8"/>
          <c:tx>
            <c:strRef>
              <c:f>'Trend - women'!$C$194</c:f>
              <c:strCache>
                <c:ptCount val="1"/>
                <c:pt idx="0">
                  <c:v>50+</c:v>
                </c:pt>
              </c:strCache>
            </c:strRef>
          </c:tx>
          <c:spPr>
            <a:ln w="28575" cap="rnd">
              <a:solidFill>
                <a:schemeClr val="accent3">
                  <a:lumMod val="60000"/>
                </a:schemeClr>
              </a:solidFill>
              <a:round/>
            </a:ln>
            <a:effectLst/>
          </c:spPr>
          <c:marker>
            <c:symbol val="none"/>
          </c:marker>
          <c:cat>
            <c:numRef>
              <c:f>'Trend - men'!$A$2:$A$25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'Trend - men'!$F$194:$F$217</c:f>
              <c:numCache>
                <c:formatCode>General</c:formatCode>
                <c:ptCount val="24"/>
                <c:pt idx="0">
                  <c:v>62.580580115706042</c:v>
                </c:pt>
                <c:pt idx="1">
                  <c:v>54.031020577647723</c:v>
                </c:pt>
                <c:pt idx="2">
                  <c:v>47.128753086740723</c:v>
                </c:pt>
                <c:pt idx="3">
                  <c:v>46.768041544109785</c:v>
                </c:pt>
                <c:pt idx="4">
                  <c:v>41.862463337162353</c:v>
                </c:pt>
                <c:pt idx="5">
                  <c:v>40.659160578015239</c:v>
                </c:pt>
                <c:pt idx="6">
                  <c:v>45.949670422916469</c:v>
                </c:pt>
                <c:pt idx="7">
                  <c:v>49.491475872250177</c:v>
                </c:pt>
                <c:pt idx="8">
                  <c:v>53.440179041639517</c:v>
                </c:pt>
                <c:pt idx="9">
                  <c:v>45.827401961362504</c:v>
                </c:pt>
                <c:pt idx="10">
                  <c:v>49.210903824343625</c:v>
                </c:pt>
                <c:pt idx="11">
                  <c:v>50.936417488292648</c:v>
                </c:pt>
                <c:pt idx="12">
                  <c:v>55.083724675992897</c:v>
                </c:pt>
                <c:pt idx="13">
                  <c:v>49.322935729787517</c:v>
                </c:pt>
                <c:pt idx="14">
                  <c:v>46.367016517062133</c:v>
                </c:pt>
                <c:pt idx="15">
                  <c:v>48.318096877907394</c:v>
                </c:pt>
                <c:pt idx="16">
                  <c:v>49.64465013374798</c:v>
                </c:pt>
                <c:pt idx="17">
                  <c:v>48.507288319061239</c:v>
                </c:pt>
                <c:pt idx="18">
                  <c:v>52.68427358716913</c:v>
                </c:pt>
                <c:pt idx="19">
                  <c:v>57.568763922357455</c:v>
                </c:pt>
                <c:pt idx="20">
                  <c:v>43.625524129900093</c:v>
                </c:pt>
                <c:pt idx="21">
                  <c:v>40.974486543514487</c:v>
                </c:pt>
                <c:pt idx="22">
                  <c:v>39.5849724271784</c:v>
                </c:pt>
                <c:pt idx="23">
                  <c:v>39.276220607532665</c:v>
                </c:pt>
              </c:numCache>
            </c:numRef>
          </c:val>
          <c:smooth val="0"/>
          <c:extLst>
            <c:ext xmlns:c16="http://schemas.microsoft.com/office/drawing/2014/chart" uri="{C3380CC4-5D6E-409C-BE32-E72D297353CC}">
              <c16:uniqueId val="{00000008-899F-489E-83F0-B67DEC7E7504}"/>
            </c:ext>
          </c:extLst>
        </c:ser>
        <c:dLbls>
          <c:showLegendKey val="0"/>
          <c:showVal val="0"/>
          <c:showCatName val="0"/>
          <c:showSerName val="0"/>
          <c:showPercent val="0"/>
          <c:showBubbleSize val="0"/>
        </c:dLbls>
        <c:smooth val="0"/>
        <c:axId val="351720352"/>
        <c:axId val="184566568"/>
      </c:lineChart>
      <c:catAx>
        <c:axId val="35172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060"/>
                </a:solidFill>
                <a:latin typeface="Helvetica" panose="020B0604020202020204" pitchFamily="34" charset="0"/>
                <a:ea typeface="+mn-ea"/>
                <a:cs typeface="Helvetica" panose="020B0604020202020204" pitchFamily="34" charset="0"/>
              </a:defRPr>
            </a:pPr>
            <a:endParaRPr lang="en-US"/>
          </a:p>
        </c:txPr>
        <c:crossAx val="184566568"/>
        <c:crosses val="autoZero"/>
        <c:auto val="1"/>
        <c:lblAlgn val="ctr"/>
        <c:lblOffset val="100"/>
        <c:tickLblSkip val="2"/>
        <c:tickMarkSkip val="5"/>
        <c:noMultiLvlLbl val="0"/>
      </c:catAx>
      <c:valAx>
        <c:axId val="184566568"/>
        <c:scaling>
          <c:orientation val="minMax"/>
          <c:max val="7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Helvetica" panose="020B0604020202020204" pitchFamily="34" charset="0"/>
                <a:ea typeface="+mn-ea"/>
                <a:cs typeface="Helvetica" panose="020B0604020202020204" pitchFamily="34" charset="0"/>
              </a:defRPr>
            </a:pPr>
            <a:endParaRPr lang="en-US"/>
          </a:p>
        </c:txPr>
        <c:crossAx val="351720352"/>
        <c:crosses val="autoZero"/>
        <c:crossBetween val="midCat"/>
      </c:valAx>
      <c:spPr>
        <a:noFill/>
        <a:ln>
          <a:noFill/>
        </a:ln>
        <a:effectLst/>
      </c:spPr>
    </c:plotArea>
    <c:legend>
      <c:legendPos val="b"/>
      <c:layout>
        <c:manualLayout>
          <c:xMode val="edge"/>
          <c:yMode val="edge"/>
          <c:x val="0.68990548422588427"/>
          <c:y val="6.4914573539579232E-2"/>
          <c:w val="0.23390583191129166"/>
          <c:h val="0.24616626678890571"/>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206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'Trend - women'!$C$2</c:f>
              <c:strCache>
                <c:ptCount val="1"/>
                <c:pt idx="0">
                  <c:v>10-14</c:v>
                </c:pt>
              </c:strCache>
            </c:strRef>
          </c:tx>
          <c:spPr>
            <a:ln w="28575" cap="rnd">
              <a:solidFill>
                <a:schemeClr val="accent1"/>
              </a:solidFill>
              <a:round/>
            </a:ln>
            <a:effectLst/>
          </c:spPr>
          <c:marker>
            <c:symbol val="none"/>
          </c:marker>
          <c:cat>
            <c:numRef>
              <c:f>'Trend - women'!$A$2:$A$25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'Trend - women'!$F$2:$F$25</c:f>
              <c:numCache>
                <c:formatCode>General</c:formatCode>
                <c:ptCount val="24"/>
                <c:pt idx="0">
                  <c:v>57.440430641820733</c:v>
                </c:pt>
                <c:pt idx="1">
                  <c:v>48.836935808097181</c:v>
                </c:pt>
                <c:pt idx="2">
                  <c:v>57.213581405153796</c:v>
                </c:pt>
                <c:pt idx="3">
                  <c:v>51.718851197326721</c:v>
                </c:pt>
                <c:pt idx="4">
                  <c:v>60.653465002877716</c:v>
                </c:pt>
                <c:pt idx="5">
                  <c:v>54.763223255054051</c:v>
                </c:pt>
                <c:pt idx="6">
                  <c:v>61.611758317016388</c:v>
                </c:pt>
                <c:pt idx="7">
                  <c:v>79.471160317819368</c:v>
                </c:pt>
                <c:pt idx="8">
                  <c:v>64.978381646549622</c:v>
                </c:pt>
                <c:pt idx="9">
                  <c:v>86.881905235524343</c:v>
                </c:pt>
                <c:pt idx="10">
                  <c:v>137.44029795161947</c:v>
                </c:pt>
                <c:pt idx="11">
                  <c:v>149.14050037100708</c:v>
                </c:pt>
                <c:pt idx="12">
                  <c:v>121.25064747340035</c:v>
                </c:pt>
                <c:pt idx="13">
                  <c:v>163.89792957461935</c:v>
                </c:pt>
                <c:pt idx="14">
                  <c:v>148.11255101041289</c:v>
                </c:pt>
                <c:pt idx="15">
                  <c:v>215.44473899565261</c:v>
                </c:pt>
                <c:pt idx="16">
                  <c:v>171.89314401036086</c:v>
                </c:pt>
                <c:pt idx="17">
                  <c:v>134.56193409689357</c:v>
                </c:pt>
                <c:pt idx="18">
                  <c:v>159.8372566112424</c:v>
                </c:pt>
                <c:pt idx="19">
                  <c:v>193.69277632381247</c:v>
                </c:pt>
                <c:pt idx="20">
                  <c:v>135.90883328187641</c:v>
                </c:pt>
                <c:pt idx="21">
                  <c:v>135.90610202451845</c:v>
                </c:pt>
                <c:pt idx="22">
                  <c:v>112.00072447319393</c:v>
                </c:pt>
                <c:pt idx="23">
                  <c:v>96.462403236309015</c:v>
                </c:pt>
              </c:numCache>
            </c:numRef>
          </c:val>
          <c:smooth val="0"/>
          <c:extLst>
            <c:ext xmlns:c16="http://schemas.microsoft.com/office/drawing/2014/chart" uri="{C3380CC4-5D6E-409C-BE32-E72D297353CC}">
              <c16:uniqueId val="{00000000-D6A0-42BA-9725-EB6DAB524C48}"/>
            </c:ext>
          </c:extLst>
        </c:ser>
        <c:ser>
          <c:idx val="1"/>
          <c:order val="1"/>
          <c:tx>
            <c:strRef>
              <c:f>'Trend - women'!$C$26</c:f>
              <c:strCache>
                <c:ptCount val="1"/>
                <c:pt idx="0">
                  <c:v>15-19</c:v>
                </c:pt>
              </c:strCache>
            </c:strRef>
          </c:tx>
          <c:spPr>
            <a:ln w="28575" cap="rnd">
              <a:solidFill>
                <a:schemeClr val="accent2"/>
              </a:solidFill>
              <a:round/>
            </a:ln>
            <a:effectLst/>
          </c:spPr>
          <c:marker>
            <c:symbol val="none"/>
          </c:marker>
          <c:cat>
            <c:numRef>
              <c:f>'Trend - women'!$A$2:$A$25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'Trend - women'!$F$26:$F$49</c:f>
              <c:numCache>
                <c:formatCode>General</c:formatCode>
                <c:ptCount val="24"/>
                <c:pt idx="0">
                  <c:v>221.89732165184</c:v>
                </c:pt>
                <c:pt idx="1">
                  <c:v>264.38182950787746</c:v>
                </c:pt>
                <c:pt idx="2">
                  <c:v>246.53818528081379</c:v>
                </c:pt>
                <c:pt idx="3">
                  <c:v>239.58565361732474</c:v>
                </c:pt>
                <c:pt idx="4">
                  <c:v>265.25579554867869</c:v>
                </c:pt>
                <c:pt idx="5">
                  <c:v>281.61922438271705</c:v>
                </c:pt>
                <c:pt idx="6">
                  <c:v>344.12767421798316</c:v>
                </c:pt>
                <c:pt idx="7">
                  <c:v>396.78385587613042</c:v>
                </c:pt>
                <c:pt idx="8">
                  <c:v>437.16929162813778</c:v>
                </c:pt>
                <c:pt idx="9">
                  <c:v>490.23497186917081</c:v>
                </c:pt>
                <c:pt idx="10">
                  <c:v>507.58221652714224</c:v>
                </c:pt>
                <c:pt idx="11">
                  <c:v>521.41646494948691</c:v>
                </c:pt>
                <c:pt idx="12">
                  <c:v>547.55161678509273</c:v>
                </c:pt>
                <c:pt idx="13">
                  <c:v>583.68576816911559</c:v>
                </c:pt>
                <c:pt idx="14">
                  <c:v>564.33390692036744</c:v>
                </c:pt>
                <c:pt idx="15">
                  <c:v>567.04145039805655</c:v>
                </c:pt>
                <c:pt idx="16">
                  <c:v>568.23096191172954</c:v>
                </c:pt>
                <c:pt idx="17">
                  <c:v>578.40206137435757</c:v>
                </c:pt>
                <c:pt idx="18">
                  <c:v>567.10237791189718</c:v>
                </c:pt>
                <c:pt idx="19">
                  <c:v>534.85153759106902</c:v>
                </c:pt>
                <c:pt idx="20">
                  <c:v>457.1650432369027</c:v>
                </c:pt>
                <c:pt idx="21">
                  <c:v>472.4571121131051</c:v>
                </c:pt>
                <c:pt idx="22">
                  <c:v>520.38879872862219</c:v>
                </c:pt>
                <c:pt idx="23">
                  <c:v>427.48171493247412</c:v>
                </c:pt>
              </c:numCache>
            </c:numRef>
          </c:val>
          <c:smooth val="0"/>
          <c:extLst>
            <c:ext xmlns:c16="http://schemas.microsoft.com/office/drawing/2014/chart" uri="{C3380CC4-5D6E-409C-BE32-E72D297353CC}">
              <c16:uniqueId val="{00000001-D6A0-42BA-9725-EB6DAB524C48}"/>
            </c:ext>
          </c:extLst>
        </c:ser>
        <c:ser>
          <c:idx val="2"/>
          <c:order val="2"/>
          <c:tx>
            <c:strRef>
              <c:f>'Trend - women'!$C$50</c:f>
              <c:strCache>
                <c:ptCount val="1"/>
                <c:pt idx="0">
                  <c:v>20-24</c:v>
                </c:pt>
              </c:strCache>
            </c:strRef>
          </c:tx>
          <c:spPr>
            <a:ln w="28575" cap="rnd">
              <a:solidFill>
                <a:schemeClr val="accent3"/>
              </a:solidFill>
              <a:round/>
            </a:ln>
            <a:effectLst/>
          </c:spPr>
          <c:marker>
            <c:symbol val="none"/>
          </c:marker>
          <c:cat>
            <c:numRef>
              <c:f>'Trend - women'!$A$2:$A$25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'Trend - women'!$F$50:$F$73</c:f>
              <c:numCache>
                <c:formatCode>General</c:formatCode>
                <c:ptCount val="24"/>
                <c:pt idx="0">
                  <c:v>172.22813615909843</c:v>
                </c:pt>
                <c:pt idx="1">
                  <c:v>198.99329602690329</c:v>
                </c:pt>
                <c:pt idx="2">
                  <c:v>187.03301788100913</c:v>
                </c:pt>
                <c:pt idx="3">
                  <c:v>194.8741902741051</c:v>
                </c:pt>
                <c:pt idx="4">
                  <c:v>216.22733406504608</c:v>
                </c:pt>
                <c:pt idx="5">
                  <c:v>215.37146203779136</c:v>
                </c:pt>
                <c:pt idx="6">
                  <c:v>231.81276310553665</c:v>
                </c:pt>
                <c:pt idx="7">
                  <c:v>273.99275205504216</c:v>
                </c:pt>
                <c:pt idx="8">
                  <c:v>262.80802461183595</c:v>
                </c:pt>
                <c:pt idx="9">
                  <c:v>341.78030483760278</c:v>
                </c:pt>
                <c:pt idx="10">
                  <c:v>365.18869998240518</c:v>
                </c:pt>
                <c:pt idx="11">
                  <c:v>414.21517205559581</c:v>
                </c:pt>
                <c:pt idx="12">
                  <c:v>423.52759744517624</c:v>
                </c:pt>
                <c:pt idx="13">
                  <c:v>444.49789927626523</c:v>
                </c:pt>
                <c:pt idx="14">
                  <c:v>454.08880346146424</c:v>
                </c:pt>
                <c:pt idx="15">
                  <c:v>454.25738303086223</c:v>
                </c:pt>
                <c:pt idx="16">
                  <c:v>451.79333376987205</c:v>
                </c:pt>
                <c:pt idx="17">
                  <c:v>461.265922277632</c:v>
                </c:pt>
                <c:pt idx="18">
                  <c:v>418.02579083077154</c:v>
                </c:pt>
                <c:pt idx="19">
                  <c:v>361.67142715752561</c:v>
                </c:pt>
                <c:pt idx="20">
                  <c:v>261.28751917023419</c:v>
                </c:pt>
                <c:pt idx="21">
                  <c:v>234.4258044748193</c:v>
                </c:pt>
                <c:pt idx="22">
                  <c:v>195.75468345501358</c:v>
                </c:pt>
                <c:pt idx="23">
                  <c:v>193.49296498409112</c:v>
                </c:pt>
              </c:numCache>
            </c:numRef>
          </c:val>
          <c:smooth val="0"/>
          <c:extLst>
            <c:ext xmlns:c16="http://schemas.microsoft.com/office/drawing/2014/chart" uri="{C3380CC4-5D6E-409C-BE32-E72D297353CC}">
              <c16:uniqueId val="{00000002-D6A0-42BA-9725-EB6DAB524C48}"/>
            </c:ext>
          </c:extLst>
        </c:ser>
        <c:ser>
          <c:idx val="3"/>
          <c:order val="3"/>
          <c:tx>
            <c:strRef>
              <c:f>'Trend - women'!$C$74</c:f>
              <c:strCache>
                <c:ptCount val="1"/>
                <c:pt idx="0">
                  <c:v>25-29</c:v>
                </c:pt>
              </c:strCache>
            </c:strRef>
          </c:tx>
          <c:spPr>
            <a:ln w="28575" cap="rnd">
              <a:solidFill>
                <a:schemeClr val="accent4"/>
              </a:solidFill>
              <a:round/>
            </a:ln>
            <a:effectLst/>
          </c:spPr>
          <c:marker>
            <c:symbol val="none"/>
          </c:marker>
          <c:cat>
            <c:numRef>
              <c:f>'Trend - women'!$A$2:$A$25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'Trend - women'!$F$74:$F$97</c:f>
              <c:numCache>
                <c:formatCode>General</c:formatCode>
                <c:ptCount val="24"/>
                <c:pt idx="0">
                  <c:v>153.52058895836473</c:v>
                </c:pt>
                <c:pt idx="1">
                  <c:v>138.04714662377884</c:v>
                </c:pt>
                <c:pt idx="2">
                  <c:v>128.73226211797595</c:v>
                </c:pt>
                <c:pt idx="3">
                  <c:v>130.74538625664249</c:v>
                </c:pt>
                <c:pt idx="4">
                  <c:v>138.79230541589709</c:v>
                </c:pt>
                <c:pt idx="5">
                  <c:v>149.03554143232634</c:v>
                </c:pt>
                <c:pt idx="6">
                  <c:v>136.70262769460831</c:v>
                </c:pt>
                <c:pt idx="7">
                  <c:v>172.4446857858579</c:v>
                </c:pt>
                <c:pt idx="8">
                  <c:v>180.47927753310765</c:v>
                </c:pt>
                <c:pt idx="9">
                  <c:v>206.26917080419884</c:v>
                </c:pt>
                <c:pt idx="10">
                  <c:v>208.79459808060335</c:v>
                </c:pt>
                <c:pt idx="11">
                  <c:v>215.77914767754339</c:v>
                </c:pt>
                <c:pt idx="12">
                  <c:v>267.37369553322139</c:v>
                </c:pt>
                <c:pt idx="13">
                  <c:v>254.32821767024882</c:v>
                </c:pt>
                <c:pt idx="14">
                  <c:v>216.70325472552318</c:v>
                </c:pt>
                <c:pt idx="15">
                  <c:v>212.48151231396656</c:v>
                </c:pt>
                <c:pt idx="16">
                  <c:v>250.23893894724068</c:v>
                </c:pt>
                <c:pt idx="17">
                  <c:v>245.24506345571604</c:v>
                </c:pt>
                <c:pt idx="18">
                  <c:v>237.13309887712001</c:v>
                </c:pt>
                <c:pt idx="19">
                  <c:v>213.76535843267968</c:v>
                </c:pt>
                <c:pt idx="20">
                  <c:v>156.33634309077468</c:v>
                </c:pt>
                <c:pt idx="21">
                  <c:v>160.74602554616075</c:v>
                </c:pt>
                <c:pt idx="22">
                  <c:v>122.36711971694849</c:v>
                </c:pt>
                <c:pt idx="23">
                  <c:v>114.91058971544507</c:v>
                </c:pt>
              </c:numCache>
            </c:numRef>
          </c:val>
          <c:smooth val="0"/>
          <c:extLst>
            <c:ext xmlns:c16="http://schemas.microsoft.com/office/drawing/2014/chart" uri="{C3380CC4-5D6E-409C-BE32-E72D297353CC}">
              <c16:uniqueId val="{00000003-D6A0-42BA-9725-EB6DAB524C48}"/>
            </c:ext>
          </c:extLst>
        </c:ser>
        <c:ser>
          <c:idx val="4"/>
          <c:order val="4"/>
          <c:tx>
            <c:strRef>
              <c:f>'Trend - women'!$C$98</c:f>
              <c:strCache>
                <c:ptCount val="1"/>
                <c:pt idx="0">
                  <c:v>30-34</c:v>
                </c:pt>
              </c:strCache>
            </c:strRef>
          </c:tx>
          <c:spPr>
            <a:ln w="28575" cap="rnd">
              <a:solidFill>
                <a:schemeClr val="accent5"/>
              </a:solidFill>
              <a:round/>
            </a:ln>
            <a:effectLst/>
          </c:spPr>
          <c:marker>
            <c:symbol val="none"/>
          </c:marker>
          <c:cat>
            <c:numRef>
              <c:f>'Trend - women'!$A$2:$A$25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'Trend - women'!$F$98:$F$121</c:f>
              <c:numCache>
                <c:formatCode>General</c:formatCode>
                <c:ptCount val="24"/>
                <c:pt idx="0">
                  <c:v>166.30512335664949</c:v>
                </c:pt>
                <c:pt idx="1">
                  <c:v>147.3213240474692</c:v>
                </c:pt>
                <c:pt idx="2">
                  <c:v>117.81957783178144</c:v>
                </c:pt>
                <c:pt idx="3">
                  <c:v>116.953288945268</c:v>
                </c:pt>
                <c:pt idx="4">
                  <c:v>117.75623145985517</c:v>
                </c:pt>
                <c:pt idx="5">
                  <c:v>120.07289440528952</c:v>
                </c:pt>
                <c:pt idx="6">
                  <c:v>122.19479235533231</c:v>
                </c:pt>
                <c:pt idx="7">
                  <c:v>132.63514252784753</c:v>
                </c:pt>
                <c:pt idx="8">
                  <c:v>132.25209928531868</c:v>
                </c:pt>
                <c:pt idx="9">
                  <c:v>165.96197528968105</c:v>
                </c:pt>
                <c:pt idx="10">
                  <c:v>173.177324122486</c:v>
                </c:pt>
                <c:pt idx="11">
                  <c:v>169.54755039723889</c:v>
                </c:pt>
                <c:pt idx="12">
                  <c:v>187.035966369525</c:v>
                </c:pt>
                <c:pt idx="13">
                  <c:v>178.67259847224821</c:v>
                </c:pt>
                <c:pt idx="14">
                  <c:v>165.07053809723359</c:v>
                </c:pt>
                <c:pt idx="15">
                  <c:v>155.32217716652085</c:v>
                </c:pt>
                <c:pt idx="16">
                  <c:v>150.96344523954565</c:v>
                </c:pt>
                <c:pt idx="17">
                  <c:v>183.60996678200755</c:v>
                </c:pt>
                <c:pt idx="18">
                  <c:v>181.65872296571789</c:v>
                </c:pt>
                <c:pt idx="19">
                  <c:v>136.73060316703734</c:v>
                </c:pt>
                <c:pt idx="20">
                  <c:v>137.31942167053938</c:v>
                </c:pt>
                <c:pt idx="21">
                  <c:v>120.26091515085889</c:v>
                </c:pt>
                <c:pt idx="22">
                  <c:v>105.3254524481022</c:v>
                </c:pt>
                <c:pt idx="23">
                  <c:v>80.079378789923368</c:v>
                </c:pt>
              </c:numCache>
            </c:numRef>
          </c:val>
          <c:smooth val="0"/>
          <c:extLst>
            <c:ext xmlns:c16="http://schemas.microsoft.com/office/drawing/2014/chart" uri="{C3380CC4-5D6E-409C-BE32-E72D297353CC}">
              <c16:uniqueId val="{00000004-D6A0-42BA-9725-EB6DAB524C48}"/>
            </c:ext>
          </c:extLst>
        </c:ser>
        <c:ser>
          <c:idx val="5"/>
          <c:order val="5"/>
          <c:tx>
            <c:strRef>
              <c:f>'Trend - women'!$C$122</c:f>
              <c:strCache>
                <c:ptCount val="1"/>
                <c:pt idx="0">
                  <c:v>35-39</c:v>
                </c:pt>
              </c:strCache>
            </c:strRef>
          </c:tx>
          <c:spPr>
            <a:ln w="28575" cap="rnd">
              <a:solidFill>
                <a:schemeClr val="accent6"/>
              </a:solidFill>
              <a:round/>
            </a:ln>
            <a:effectLst/>
          </c:spPr>
          <c:marker>
            <c:symbol val="none"/>
          </c:marker>
          <c:cat>
            <c:numRef>
              <c:f>'Trend - women'!$A$2:$A$25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'Trend - women'!$F$122:$F$145</c:f>
              <c:numCache>
                <c:formatCode>General</c:formatCode>
                <c:ptCount val="24"/>
                <c:pt idx="0">
                  <c:v>185.07198565555464</c:v>
                </c:pt>
                <c:pt idx="1">
                  <c:v>171.66738882449008</c:v>
                </c:pt>
                <c:pt idx="2">
                  <c:v>146.43483401490758</c:v>
                </c:pt>
                <c:pt idx="3">
                  <c:v>122.69540544068424</c:v>
                </c:pt>
                <c:pt idx="4">
                  <c:v>135.8798617752754</c:v>
                </c:pt>
                <c:pt idx="5">
                  <c:v>143.67937376597862</c:v>
                </c:pt>
                <c:pt idx="6">
                  <c:v>143.06659281180004</c:v>
                </c:pt>
                <c:pt idx="7">
                  <c:v>148.56435651000754</c:v>
                </c:pt>
                <c:pt idx="8">
                  <c:v>142.57379295483278</c:v>
                </c:pt>
                <c:pt idx="9">
                  <c:v>139.19578310371728</c:v>
                </c:pt>
                <c:pt idx="10">
                  <c:v>138.16100849679495</c:v>
                </c:pt>
                <c:pt idx="11">
                  <c:v>136.6770318168669</c:v>
                </c:pt>
                <c:pt idx="12">
                  <c:v>136.58963095353755</c:v>
                </c:pt>
                <c:pt idx="13">
                  <c:v>137.87003975080967</c:v>
                </c:pt>
                <c:pt idx="14">
                  <c:v>143.1875323879471</c:v>
                </c:pt>
                <c:pt idx="15">
                  <c:v>139.29469106816404</c:v>
                </c:pt>
                <c:pt idx="16">
                  <c:v>145.31080929235836</c:v>
                </c:pt>
                <c:pt idx="17">
                  <c:v>153.8818949169393</c:v>
                </c:pt>
                <c:pt idx="18">
                  <c:v>109.51155700636603</c:v>
                </c:pt>
                <c:pt idx="19">
                  <c:v>134.87456676334148</c:v>
                </c:pt>
                <c:pt idx="20">
                  <c:v>106.03159123416691</c:v>
                </c:pt>
                <c:pt idx="21">
                  <c:v>92.178058369065781</c:v>
                </c:pt>
                <c:pt idx="22">
                  <c:v>59.004639843278234</c:v>
                </c:pt>
                <c:pt idx="23">
                  <c:v>74.683152920022465</c:v>
                </c:pt>
              </c:numCache>
            </c:numRef>
          </c:val>
          <c:smooth val="0"/>
          <c:extLst>
            <c:ext xmlns:c16="http://schemas.microsoft.com/office/drawing/2014/chart" uri="{C3380CC4-5D6E-409C-BE32-E72D297353CC}">
              <c16:uniqueId val="{00000005-D6A0-42BA-9725-EB6DAB524C48}"/>
            </c:ext>
          </c:extLst>
        </c:ser>
        <c:ser>
          <c:idx val="6"/>
          <c:order val="6"/>
          <c:tx>
            <c:strRef>
              <c:f>'Trend - women'!$C$145</c:f>
              <c:strCache>
                <c:ptCount val="1"/>
                <c:pt idx="0">
                  <c:v>40-44</c:v>
                </c:pt>
              </c:strCache>
            </c:strRef>
          </c:tx>
          <c:spPr>
            <a:ln w="28575" cap="rnd">
              <a:solidFill>
                <a:schemeClr val="accent1">
                  <a:lumMod val="60000"/>
                </a:schemeClr>
              </a:solidFill>
              <a:round/>
            </a:ln>
            <a:effectLst/>
          </c:spPr>
          <c:marker>
            <c:symbol val="none"/>
          </c:marker>
          <c:cat>
            <c:numRef>
              <c:f>'Trend - women'!$A$2:$A$25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'Trend - women'!$F$146:$F$169</c:f>
              <c:numCache>
                <c:formatCode>General</c:formatCode>
                <c:ptCount val="24"/>
                <c:pt idx="0">
                  <c:v>181.93147666250815</c:v>
                </c:pt>
                <c:pt idx="1">
                  <c:v>211.34105373447764</c:v>
                </c:pt>
                <c:pt idx="2">
                  <c:v>152.36621628740929</c:v>
                </c:pt>
                <c:pt idx="3">
                  <c:v>138.36981450980082</c:v>
                </c:pt>
                <c:pt idx="4">
                  <c:v>153.21147014050698</c:v>
                </c:pt>
                <c:pt idx="5">
                  <c:v>148.69659550734454</c:v>
                </c:pt>
                <c:pt idx="6">
                  <c:v>143.79372381689066</c:v>
                </c:pt>
                <c:pt idx="7">
                  <c:v>160.98140064268716</c:v>
                </c:pt>
                <c:pt idx="8">
                  <c:v>161.7580729090331</c:v>
                </c:pt>
                <c:pt idx="9">
                  <c:v>185.80020246515133</c:v>
                </c:pt>
                <c:pt idx="10">
                  <c:v>159.78807329744905</c:v>
                </c:pt>
                <c:pt idx="11">
                  <c:v>164.11061258795161</c:v>
                </c:pt>
                <c:pt idx="12">
                  <c:v>159.55810747288129</c:v>
                </c:pt>
                <c:pt idx="13">
                  <c:v>142.00420122450939</c:v>
                </c:pt>
                <c:pt idx="14">
                  <c:v>144.20721154325904</c:v>
                </c:pt>
                <c:pt idx="15">
                  <c:v>132.20200770778359</c:v>
                </c:pt>
                <c:pt idx="16">
                  <c:v>146.20238892918601</c:v>
                </c:pt>
                <c:pt idx="17">
                  <c:v>130.45581366055663</c:v>
                </c:pt>
                <c:pt idx="18">
                  <c:v>136.28702666535793</c:v>
                </c:pt>
                <c:pt idx="19">
                  <c:v>136.65247493685234</c:v>
                </c:pt>
                <c:pt idx="20">
                  <c:v>92.922748555145503</c:v>
                </c:pt>
                <c:pt idx="21">
                  <c:v>81.052462557208926</c:v>
                </c:pt>
                <c:pt idx="22">
                  <c:v>77.89305657369593</c:v>
                </c:pt>
                <c:pt idx="23">
                  <c:v>63.879533842929419</c:v>
                </c:pt>
              </c:numCache>
            </c:numRef>
          </c:val>
          <c:smooth val="0"/>
          <c:extLst>
            <c:ext xmlns:c16="http://schemas.microsoft.com/office/drawing/2014/chart" uri="{C3380CC4-5D6E-409C-BE32-E72D297353CC}">
              <c16:uniqueId val="{00000006-D6A0-42BA-9725-EB6DAB524C48}"/>
            </c:ext>
          </c:extLst>
        </c:ser>
        <c:ser>
          <c:idx val="7"/>
          <c:order val="7"/>
          <c:tx>
            <c:strRef>
              <c:f>'Trend - women'!$C$170</c:f>
              <c:strCache>
                <c:ptCount val="1"/>
                <c:pt idx="0">
                  <c:v>45-49</c:v>
                </c:pt>
              </c:strCache>
            </c:strRef>
          </c:tx>
          <c:spPr>
            <a:ln w="28575" cap="rnd">
              <a:solidFill>
                <a:schemeClr val="accent2">
                  <a:lumMod val="60000"/>
                </a:schemeClr>
              </a:solidFill>
              <a:round/>
            </a:ln>
            <a:effectLst/>
          </c:spPr>
          <c:marker>
            <c:symbol val="none"/>
          </c:marker>
          <c:cat>
            <c:numRef>
              <c:f>'Trend - women'!$A$2:$A$25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'Trend - women'!$F$170:$F$193</c:f>
              <c:numCache>
                <c:formatCode>General</c:formatCode>
                <c:ptCount val="24"/>
                <c:pt idx="0">
                  <c:v>170.17247112495343</c:v>
                </c:pt>
                <c:pt idx="1">
                  <c:v>159.219308218653</c:v>
                </c:pt>
                <c:pt idx="2">
                  <c:v>119.56971271592455</c:v>
                </c:pt>
                <c:pt idx="3">
                  <c:v>104.75053675913581</c:v>
                </c:pt>
                <c:pt idx="4">
                  <c:v>122.76713388843228</c:v>
                </c:pt>
                <c:pt idx="5">
                  <c:v>125.37611743688943</c:v>
                </c:pt>
                <c:pt idx="6">
                  <c:v>120.65619193452808</c:v>
                </c:pt>
                <c:pt idx="7">
                  <c:v>126.1681039771365</c:v>
                </c:pt>
                <c:pt idx="8">
                  <c:v>125.97238059178196</c:v>
                </c:pt>
                <c:pt idx="9">
                  <c:v>150.73346108644262</c:v>
                </c:pt>
                <c:pt idx="10">
                  <c:v>145.7253537598576</c:v>
                </c:pt>
                <c:pt idx="11">
                  <c:v>153.0587364728774</c:v>
                </c:pt>
                <c:pt idx="12">
                  <c:v>160.69890582327429</c:v>
                </c:pt>
                <c:pt idx="13">
                  <c:v>134.77849318684412</c:v>
                </c:pt>
                <c:pt idx="14">
                  <c:v>139.36310973468417</c:v>
                </c:pt>
                <c:pt idx="15">
                  <c:v>131.39202020330256</c:v>
                </c:pt>
                <c:pt idx="16">
                  <c:v>137.78645103027159</c:v>
                </c:pt>
                <c:pt idx="17">
                  <c:v>128.92471682512786</c:v>
                </c:pt>
                <c:pt idx="18">
                  <c:v>123.99176642198613</c:v>
                </c:pt>
                <c:pt idx="19">
                  <c:v>128.83752697342962</c:v>
                </c:pt>
                <c:pt idx="20">
                  <c:v>87.788773754074043</c:v>
                </c:pt>
                <c:pt idx="21">
                  <c:v>83.68976749200398</c:v>
                </c:pt>
                <c:pt idx="22">
                  <c:v>75.592755512896701</c:v>
                </c:pt>
                <c:pt idx="23">
                  <c:v>63.852191185166902</c:v>
                </c:pt>
              </c:numCache>
            </c:numRef>
          </c:val>
          <c:smooth val="0"/>
          <c:extLst>
            <c:ext xmlns:c16="http://schemas.microsoft.com/office/drawing/2014/chart" uri="{C3380CC4-5D6E-409C-BE32-E72D297353CC}">
              <c16:uniqueId val="{00000007-D6A0-42BA-9725-EB6DAB524C48}"/>
            </c:ext>
          </c:extLst>
        </c:ser>
        <c:ser>
          <c:idx val="8"/>
          <c:order val="8"/>
          <c:tx>
            <c:strRef>
              <c:f>'Trend - women'!$C$194</c:f>
              <c:strCache>
                <c:ptCount val="1"/>
                <c:pt idx="0">
                  <c:v>50+</c:v>
                </c:pt>
              </c:strCache>
            </c:strRef>
          </c:tx>
          <c:spPr>
            <a:ln w="28575" cap="rnd">
              <a:solidFill>
                <a:schemeClr val="accent3">
                  <a:lumMod val="60000"/>
                </a:schemeClr>
              </a:solidFill>
              <a:round/>
            </a:ln>
            <a:effectLst/>
          </c:spPr>
          <c:marker>
            <c:symbol val="none"/>
          </c:marker>
          <c:cat>
            <c:numRef>
              <c:f>'Trend - women'!$A$2:$A$25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'Trend - women'!$F$194:$F$217</c:f>
              <c:numCache>
                <c:formatCode>General</c:formatCode>
                <c:ptCount val="24"/>
                <c:pt idx="0">
                  <c:v>101.06570317934673</c:v>
                </c:pt>
                <c:pt idx="1">
                  <c:v>77.181934768639067</c:v>
                </c:pt>
                <c:pt idx="2">
                  <c:v>65.507988417188685</c:v>
                </c:pt>
                <c:pt idx="3">
                  <c:v>69.007863639325194</c:v>
                </c:pt>
                <c:pt idx="4">
                  <c:v>63.709996221234576</c:v>
                </c:pt>
                <c:pt idx="5">
                  <c:v>54.838634515690302</c:v>
                </c:pt>
                <c:pt idx="6">
                  <c:v>60.50317044090361</c:v>
                </c:pt>
                <c:pt idx="7">
                  <c:v>58.010655323662135</c:v>
                </c:pt>
                <c:pt idx="8">
                  <c:v>59.659441268591038</c:v>
                </c:pt>
                <c:pt idx="9">
                  <c:v>62.307021180188208</c:v>
                </c:pt>
                <c:pt idx="10">
                  <c:v>58.591602296257925</c:v>
                </c:pt>
                <c:pt idx="11">
                  <c:v>63.804625896537495</c:v>
                </c:pt>
                <c:pt idx="12">
                  <c:v>69.593265066950877</c:v>
                </c:pt>
                <c:pt idx="13">
                  <c:v>64.077990792069812</c:v>
                </c:pt>
                <c:pt idx="14">
                  <c:v>55.202133163180534</c:v>
                </c:pt>
                <c:pt idx="15">
                  <c:v>60.777907453427638</c:v>
                </c:pt>
                <c:pt idx="16">
                  <c:v>55.117696650255489</c:v>
                </c:pt>
                <c:pt idx="17">
                  <c:v>58.820219150854385</c:v>
                </c:pt>
                <c:pt idx="18">
                  <c:v>56.829844291562949</c:v>
                </c:pt>
                <c:pt idx="19">
                  <c:v>60.818611392698486</c:v>
                </c:pt>
                <c:pt idx="20">
                  <c:v>50.397363897751902</c:v>
                </c:pt>
                <c:pt idx="21">
                  <c:v>43.63182116788952</c:v>
                </c:pt>
                <c:pt idx="22">
                  <c:v>38.37618260394693</c:v>
                </c:pt>
                <c:pt idx="23">
                  <c:v>36.431799613046259</c:v>
                </c:pt>
              </c:numCache>
            </c:numRef>
          </c:val>
          <c:smooth val="0"/>
          <c:extLst>
            <c:ext xmlns:c16="http://schemas.microsoft.com/office/drawing/2014/chart" uri="{C3380CC4-5D6E-409C-BE32-E72D297353CC}">
              <c16:uniqueId val="{00000008-D6A0-42BA-9725-EB6DAB524C48}"/>
            </c:ext>
          </c:extLst>
        </c:ser>
        <c:dLbls>
          <c:showLegendKey val="0"/>
          <c:showVal val="0"/>
          <c:showCatName val="0"/>
          <c:showSerName val="0"/>
          <c:showPercent val="0"/>
          <c:showBubbleSize val="0"/>
        </c:dLbls>
        <c:smooth val="0"/>
        <c:axId val="351720352"/>
        <c:axId val="184566568"/>
      </c:lineChart>
      <c:catAx>
        <c:axId val="35172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060"/>
                </a:solidFill>
                <a:latin typeface="Helvetica" panose="020B0604020202020204" pitchFamily="34" charset="0"/>
                <a:ea typeface="+mn-ea"/>
                <a:cs typeface="Helvetica" panose="020B0604020202020204" pitchFamily="34" charset="0"/>
              </a:defRPr>
            </a:pPr>
            <a:endParaRPr lang="en-US"/>
          </a:p>
        </c:txPr>
        <c:crossAx val="184566568"/>
        <c:crosses val="autoZero"/>
        <c:auto val="1"/>
        <c:lblAlgn val="ctr"/>
        <c:lblOffset val="100"/>
        <c:tickLblSkip val="2"/>
        <c:tickMarkSkip val="5"/>
        <c:noMultiLvlLbl val="0"/>
      </c:catAx>
      <c:valAx>
        <c:axId val="184566568"/>
        <c:scaling>
          <c:orientation val="minMax"/>
          <c:max val="7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Helvetica" panose="020B0604020202020204" pitchFamily="34" charset="0"/>
                <a:ea typeface="+mn-ea"/>
                <a:cs typeface="Helvetica" panose="020B0604020202020204" pitchFamily="34" charset="0"/>
              </a:defRPr>
            </a:pPr>
            <a:endParaRPr lang="en-US"/>
          </a:p>
        </c:txPr>
        <c:crossAx val="351720352"/>
        <c:crosses val="autoZero"/>
        <c:crossBetween val="midCat"/>
      </c:valAx>
      <c:spPr>
        <a:noFill/>
        <a:ln>
          <a:noFill/>
        </a:ln>
        <a:effectLst/>
      </c:spPr>
    </c:plotArea>
    <c:legend>
      <c:legendPos val="b"/>
      <c:layout>
        <c:manualLayout>
          <c:xMode val="edge"/>
          <c:yMode val="edge"/>
          <c:x val="0.14321573846221877"/>
          <c:y val="5.8285413212802381E-2"/>
          <c:w val="0.23390583191129166"/>
          <c:h val="0.24616626678890571"/>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206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0630816959669E-2"/>
          <c:y val="0.16415153705972968"/>
          <c:w val="0.937952430196484"/>
          <c:h val="0.66747372182526987"/>
        </c:manualLayout>
      </c:layout>
      <c:barChart>
        <c:barDir val="col"/>
        <c:grouping val="clustered"/>
        <c:varyColors val="0"/>
        <c:ser>
          <c:idx val="0"/>
          <c:order val="0"/>
          <c:tx>
            <c:v>Mænd</c:v>
          </c:tx>
          <c:invertIfNegative val="0"/>
          <c:cat>
            <c:strRef>
              <c:f>'Ark3'!$C$2:$C$10</c:f>
              <c:strCache>
                <c:ptCount val="9"/>
                <c:pt idx="0">
                  <c:v>10-14</c:v>
                </c:pt>
                <c:pt idx="1">
                  <c:v>15-19</c:v>
                </c:pt>
                <c:pt idx="2">
                  <c:v>20-24</c:v>
                </c:pt>
                <c:pt idx="3">
                  <c:v>25-29</c:v>
                </c:pt>
                <c:pt idx="4">
                  <c:v>30-34</c:v>
                </c:pt>
                <c:pt idx="5">
                  <c:v>35-39</c:v>
                </c:pt>
                <c:pt idx="6">
                  <c:v>40-44</c:v>
                </c:pt>
                <c:pt idx="7">
                  <c:v>45-49</c:v>
                </c:pt>
                <c:pt idx="8">
                  <c:v>50+</c:v>
                </c:pt>
              </c:strCache>
            </c:strRef>
          </c:cat>
          <c:val>
            <c:numRef>
              <c:f>'Ark3'!$F$2:$F$10</c:f>
              <c:numCache>
                <c:formatCode>General</c:formatCode>
                <c:ptCount val="9"/>
                <c:pt idx="0">
                  <c:v>7.5047739655779644</c:v>
                </c:pt>
                <c:pt idx="1">
                  <c:v>69.109495672145044</c:v>
                </c:pt>
                <c:pt idx="2">
                  <c:v>75.735505801587138</c:v>
                </c:pt>
                <c:pt idx="3">
                  <c:v>58.303477814502529</c:v>
                </c:pt>
                <c:pt idx="4">
                  <c:v>60.597679188186959</c:v>
                </c:pt>
                <c:pt idx="5">
                  <c:v>37.098062246980234</c:v>
                </c:pt>
                <c:pt idx="6">
                  <c:v>60.9478589326649</c:v>
                </c:pt>
                <c:pt idx="7">
                  <c:v>63.522321705864087</c:v>
                </c:pt>
                <c:pt idx="8">
                  <c:v>39.276220607532665</c:v>
                </c:pt>
              </c:numCache>
            </c:numRef>
          </c:val>
          <c:extLst>
            <c:ext xmlns:c16="http://schemas.microsoft.com/office/drawing/2014/chart" uri="{C3380CC4-5D6E-409C-BE32-E72D297353CC}">
              <c16:uniqueId val="{00000000-F6C5-420C-A304-67CDA1C34974}"/>
            </c:ext>
          </c:extLst>
        </c:ser>
        <c:ser>
          <c:idx val="1"/>
          <c:order val="1"/>
          <c:tx>
            <c:v>Kvinder</c:v>
          </c:tx>
          <c:spPr>
            <a:solidFill>
              <a:srgbClr val="FF0000"/>
            </a:solidFill>
          </c:spPr>
          <c:invertIfNegative val="0"/>
          <c:cat>
            <c:strRef>
              <c:f>'Ark3'!$C$2:$C$10</c:f>
              <c:strCache>
                <c:ptCount val="9"/>
                <c:pt idx="0">
                  <c:v>10-14</c:v>
                </c:pt>
                <c:pt idx="1">
                  <c:v>15-19</c:v>
                </c:pt>
                <c:pt idx="2">
                  <c:v>20-24</c:v>
                </c:pt>
                <c:pt idx="3">
                  <c:v>25-29</c:v>
                </c:pt>
                <c:pt idx="4">
                  <c:v>30-34</c:v>
                </c:pt>
                <c:pt idx="5">
                  <c:v>35-39</c:v>
                </c:pt>
                <c:pt idx="6">
                  <c:v>40-44</c:v>
                </c:pt>
                <c:pt idx="7">
                  <c:v>45-49</c:v>
                </c:pt>
                <c:pt idx="8">
                  <c:v>50+</c:v>
                </c:pt>
              </c:strCache>
            </c:strRef>
          </c:cat>
          <c:val>
            <c:numRef>
              <c:f>'Ark3'!$F$11:$F$19</c:f>
              <c:numCache>
                <c:formatCode>General</c:formatCode>
                <c:ptCount val="9"/>
                <c:pt idx="0">
                  <c:v>96.462403236309015</c:v>
                </c:pt>
                <c:pt idx="1">
                  <c:v>427.48171493247412</c:v>
                </c:pt>
                <c:pt idx="2">
                  <c:v>193.49296498409112</c:v>
                </c:pt>
                <c:pt idx="3">
                  <c:v>114.91058971544507</c:v>
                </c:pt>
                <c:pt idx="4">
                  <c:v>80.079378789923368</c:v>
                </c:pt>
                <c:pt idx="5">
                  <c:v>74.683152920022465</c:v>
                </c:pt>
                <c:pt idx="6">
                  <c:v>63.879533842929419</c:v>
                </c:pt>
                <c:pt idx="7">
                  <c:v>63.852191185166902</c:v>
                </c:pt>
                <c:pt idx="8">
                  <c:v>36.431799613046259</c:v>
                </c:pt>
              </c:numCache>
            </c:numRef>
          </c:val>
          <c:extLst>
            <c:ext xmlns:c16="http://schemas.microsoft.com/office/drawing/2014/chart" uri="{C3380CC4-5D6E-409C-BE32-E72D297353CC}">
              <c16:uniqueId val="{00000001-F6C5-420C-A304-67CDA1C34974}"/>
            </c:ext>
          </c:extLst>
        </c:ser>
        <c:dLbls>
          <c:showLegendKey val="0"/>
          <c:showVal val="0"/>
          <c:showCatName val="0"/>
          <c:showSerName val="0"/>
          <c:showPercent val="0"/>
          <c:showBubbleSize val="0"/>
        </c:dLbls>
        <c:gapWidth val="150"/>
        <c:axId val="49730343"/>
        <c:axId val="1"/>
      </c:barChart>
      <c:catAx>
        <c:axId val="49730343"/>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scaling>
        <c:delete val="0"/>
        <c:axPos val="l"/>
        <c:title>
          <c:tx>
            <c:rich>
              <a:bodyPr rot="0" vert="horz"/>
              <a:lstStyle/>
              <a:p>
                <a:pPr algn="ctr">
                  <a:defRPr/>
                </a:pPr>
                <a:r>
                  <a:rPr lang="en-US"/>
                  <a:t>Rate per 100.000</a:t>
                </a:r>
              </a:p>
            </c:rich>
          </c:tx>
          <c:layout>
            <c:manualLayout>
              <c:xMode val="edge"/>
              <c:yMode val="edge"/>
              <c:x val="0"/>
              <c:y val="2.4103418744398256E-2"/>
            </c:manualLayout>
          </c:layout>
          <c:overlay val="0"/>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49730343"/>
        <c:crosses val="autoZero"/>
        <c:crossBetween val="between"/>
      </c:valAx>
      <c:spPr>
        <a:noFill/>
        <a:ln w="25400">
          <a:noFill/>
        </a:ln>
      </c:spPr>
    </c:plotArea>
    <c:legend>
      <c:legendPos val="r"/>
      <c:layout>
        <c:manualLayout>
          <c:xMode val="edge"/>
          <c:yMode val="edge"/>
          <c:x val="7.6604505897231903E-2"/>
          <c:y val="0.11754670224254768"/>
          <c:w val="9.2132456544728E-2"/>
          <c:h val="9.1993148700395905E-2"/>
        </c:manualLayout>
      </c:layout>
      <c:overlay val="0"/>
    </c:legend>
    <c:plotVisOnly val="1"/>
    <c:dispBlanksAs val="gap"/>
    <c:showDLblsOverMax val="0"/>
  </c:chart>
  <c:spPr>
    <a:noFill/>
    <a:ln w="9525">
      <a:noFill/>
    </a:ln>
  </c:spPr>
  <c:txPr>
    <a:bodyPr/>
    <a:lstStyle/>
    <a:p>
      <a:pPr>
        <a:defRPr sz="1400" b="0" i="0" u="none" strike="noStrike" baseline="0">
          <a:solidFill>
            <a:srgbClr val="00206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err="1">
                <a:latin typeface="Arial" pitchFamily="34" charset="0"/>
                <a:cs typeface="Arial" pitchFamily="34" charset="0"/>
              </a:rPr>
              <a:t>Kvinder</a:t>
            </a:r>
            <a:endParaRPr lang="en-US" sz="2400" dirty="0">
              <a:latin typeface="Arial" pitchFamily="34" charset="0"/>
              <a:cs typeface="Arial" pitchFamily="34" charset="0"/>
            </a:endParaRPr>
          </a:p>
        </c:rich>
      </c:tx>
      <c:layout>
        <c:manualLayout>
          <c:xMode val="edge"/>
          <c:yMode val="edge"/>
          <c:x val="0.59374089934898122"/>
          <c:y val="0.11731203682199184"/>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49366763197886715"/>
          <c:y val="0.20855678483204204"/>
          <c:w val="0.5047509477376888"/>
          <c:h val="0.65240482256771681"/>
        </c:manualLayout>
      </c:layout>
      <c:pie3DChart>
        <c:varyColors val="1"/>
        <c:ser>
          <c:idx val="0"/>
          <c:order val="0"/>
          <c:tx>
            <c:strRef>
              <c:f>'Ark1'!$A$5</c:f>
              <c:strCache>
                <c:ptCount val="1"/>
                <c:pt idx="0">
                  <c:v>Kvinder</c:v>
                </c:pt>
              </c:strCache>
            </c:strRef>
          </c:tx>
          <c:explosion val="24"/>
          <c:dPt>
            <c:idx val="0"/>
            <c:bubble3D val="0"/>
            <c:explosion val="1"/>
            <c:extLst>
              <c:ext xmlns:c16="http://schemas.microsoft.com/office/drawing/2014/chart" uri="{C3380CC4-5D6E-409C-BE32-E72D297353CC}">
                <c16:uniqueId val="{00000000-C4F8-4CBE-86CD-766A238B0BD4}"/>
              </c:ext>
            </c:extLst>
          </c:dPt>
          <c:dLbls>
            <c:spPr>
              <a:noFill/>
              <a:ln>
                <a:noFill/>
              </a:ln>
              <a:effectLst/>
            </c:spPr>
            <c:txPr>
              <a:bodyPr/>
              <a:lstStyle/>
              <a:p>
                <a:pPr>
                  <a:defRPr sz="280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'Ark1'!$B$4:$C$4</c:f>
              <c:strCache>
                <c:ptCount val="2"/>
                <c:pt idx="0">
                  <c:v>Tidligere indlagt på psykiatrisk afdeling</c:v>
                </c:pt>
                <c:pt idx="1">
                  <c:v>Resten af befolkningen</c:v>
                </c:pt>
              </c:strCache>
            </c:strRef>
          </c:cat>
          <c:val>
            <c:numRef>
              <c:f>'Ark1'!$B$5:$C$5</c:f>
              <c:numCache>
                <c:formatCode>General</c:formatCode>
                <c:ptCount val="2"/>
                <c:pt idx="0">
                  <c:v>53</c:v>
                </c:pt>
                <c:pt idx="1">
                  <c:v>47</c:v>
                </c:pt>
              </c:numCache>
            </c:numRef>
          </c:val>
          <c:extLst>
            <c:ext xmlns:c16="http://schemas.microsoft.com/office/drawing/2014/chart" uri="{C3380CC4-5D6E-409C-BE32-E72D297353CC}">
              <c16:uniqueId val="{00000001-C4F8-4CBE-86CD-766A238B0BD4}"/>
            </c:ext>
          </c:extLst>
        </c:ser>
        <c:dLbls>
          <c:showLegendKey val="0"/>
          <c:showVal val="0"/>
          <c:showCatName val="0"/>
          <c:showSerName val="0"/>
          <c:showPercent val="0"/>
          <c:showBubbleSize val="0"/>
          <c:showLeaderLines val="1"/>
        </c:dLbls>
      </c:pie3DChart>
    </c:plotArea>
    <c:legend>
      <c:legendPos val="r"/>
      <c:layout>
        <c:manualLayout>
          <c:xMode val="edge"/>
          <c:yMode val="edge"/>
          <c:x val="0"/>
          <c:y val="0.65951638984983607"/>
          <c:w val="0.55876167990613212"/>
          <c:h val="0.26800975654904208"/>
        </c:manualLayout>
      </c:layout>
      <c:overlay val="0"/>
      <c:txPr>
        <a:bodyPr/>
        <a:lstStyle/>
        <a:p>
          <a:pPr>
            <a:defRPr sz="2000">
              <a:latin typeface="Arial" pitchFamily="34" charset="0"/>
              <a:cs typeface="Arial" pitchFamily="34" charset="0"/>
            </a:defRPr>
          </a:pPr>
          <a:endParaRPr lang="en-US"/>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err="1">
                <a:latin typeface="Arial" pitchFamily="34" charset="0"/>
                <a:cs typeface="Arial" pitchFamily="34" charset="0"/>
              </a:rPr>
              <a:t>Mænd</a:t>
            </a:r>
            <a:endParaRPr lang="en-US" sz="2400" dirty="0">
              <a:latin typeface="Arial" pitchFamily="34" charset="0"/>
              <a:cs typeface="Arial" pitchFamily="34" charset="0"/>
            </a:endParaRPr>
          </a:p>
        </c:rich>
      </c:tx>
      <c:layout>
        <c:manualLayout>
          <c:xMode val="edge"/>
          <c:yMode val="edge"/>
          <c:x val="0.41831369475631991"/>
          <c:y val="0.10735522140052078"/>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'Ark1'!$A$2</c:f>
              <c:strCache>
                <c:ptCount val="1"/>
                <c:pt idx="0">
                  <c:v>Mænd</c:v>
                </c:pt>
              </c:strCache>
            </c:strRef>
          </c:tx>
          <c:explosion val="25"/>
          <c:dLbls>
            <c:dLbl>
              <c:idx val="0"/>
              <c:layout>
                <c:manualLayout>
                  <c:x val="-0.18265616797900264"/>
                  <c:y val="4.5110721547364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48-460D-AD66-2A8EF245B8D5}"/>
                </c:ext>
              </c:extLst>
            </c:dLbl>
            <c:spPr>
              <a:noFill/>
              <a:ln>
                <a:noFill/>
              </a:ln>
              <a:effectLst/>
            </c:spPr>
            <c:txPr>
              <a:bodyPr/>
              <a:lstStyle/>
              <a:p>
                <a:pPr>
                  <a:defRPr sz="280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'Ark1'!$B$1:$C$1</c:f>
              <c:strCache>
                <c:ptCount val="2"/>
                <c:pt idx="0">
                  <c:v>Tidligere indlagt på psykiatrisk afdeling</c:v>
                </c:pt>
                <c:pt idx="1">
                  <c:v>Resten af befolkningen</c:v>
                </c:pt>
              </c:strCache>
            </c:strRef>
          </c:cat>
          <c:val>
            <c:numRef>
              <c:f>'Ark1'!$B$2:$C$2</c:f>
              <c:numCache>
                <c:formatCode>General</c:formatCode>
                <c:ptCount val="2"/>
                <c:pt idx="0">
                  <c:v>33</c:v>
                </c:pt>
                <c:pt idx="1">
                  <c:v>67</c:v>
                </c:pt>
              </c:numCache>
            </c:numRef>
          </c:val>
          <c:extLst>
            <c:ext xmlns:c16="http://schemas.microsoft.com/office/drawing/2014/chart" uri="{C3380CC4-5D6E-409C-BE32-E72D297353CC}">
              <c16:uniqueId val="{00000001-4E48-460D-AD66-2A8EF245B8D5}"/>
            </c:ext>
          </c:extLst>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0.02325</cdr:x>
      <cdr:y>0.9295</cdr:y>
    </cdr:from>
    <cdr:to>
      <cdr:x>0.94725</cdr:x>
      <cdr:y>1</cdr:y>
    </cdr:to>
    <cdr:sp macro="" textlink="">
      <cdr:nvSpPr>
        <cdr:cNvPr id="2051" name="Text Box 3"/>
        <cdr:cNvSpPr txBox="1">
          <a:spLocks xmlns:a="http://schemas.openxmlformats.org/drawingml/2006/main" noChangeArrowheads="1"/>
        </cdr:cNvSpPr>
      </cdr:nvSpPr>
      <cdr:spPr bwMode="auto">
        <a:xfrm xmlns:a="http://schemas.openxmlformats.org/drawingml/2006/main">
          <a:off x="204938" y="5220748"/>
          <a:ext cx="8535993" cy="39900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rtl="0" eaLnBrk="1" latinLnBrk="0" hangingPunct="1">
            <a:lnSpc>
              <a:spcPts val="1200"/>
            </a:lnSpc>
          </a:pPr>
          <a:r>
            <a:rPr lang="en-GB" sz="1100" b="0" i="0" baseline="0" dirty="0" err="1">
              <a:solidFill>
                <a:srgbClr val="002060"/>
              </a:solidFill>
              <a:effectLst/>
              <a:latin typeface="Arial" panose="020B0604020202020204" pitchFamily="34" charset="0"/>
              <a:ea typeface="+mn-ea"/>
              <a:cs typeface="Arial" panose="020B0604020202020204" pitchFamily="34" charset="0"/>
            </a:rPr>
            <a:t>Kilde</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b="0" i="0" baseline="0" dirty="0" err="1">
              <a:solidFill>
                <a:srgbClr val="002060"/>
              </a:solidFill>
              <a:effectLst/>
              <a:latin typeface="Arial" panose="020B0604020202020204" pitchFamily="34" charset="0"/>
              <a:ea typeface="+mn-ea"/>
              <a:cs typeface="Arial" panose="020B0604020202020204" pitchFamily="34" charset="0"/>
            </a:rPr>
            <a:t>Dødsårsagsregisteret</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dirty="0" err="1">
              <a:solidFill>
                <a:srgbClr val="002060"/>
              </a:solidFill>
              <a:effectLst/>
              <a:latin typeface="Arial" panose="020B0604020202020204" pitchFamily="34" charset="0"/>
              <a:ea typeface="+mn-ea"/>
              <a:cs typeface="Arial" panose="020B0604020202020204" pitchFamily="34" charset="0"/>
            </a:rPr>
            <a:t>Sundhedsdatastyrelsen</a:t>
          </a:r>
          <a:r>
            <a:rPr lang="en-GB" sz="1100" dirty="0">
              <a:solidFill>
                <a:srgbClr val="002060"/>
              </a:solidFill>
              <a:effectLst/>
              <a:latin typeface="Arial" panose="020B0604020202020204" pitchFamily="34" charset="0"/>
              <a:ea typeface="+mn-ea"/>
              <a:cs typeface="Arial" panose="020B0604020202020204" pitchFamily="34" charset="0"/>
            </a:rPr>
            <a:t> </a:t>
          </a:r>
          <a:r>
            <a:rPr lang="en-GB" sz="1100" b="0" i="0" baseline="0" dirty="0">
              <a:solidFill>
                <a:srgbClr val="002060"/>
              </a:solidFill>
              <a:effectLst/>
              <a:latin typeface="Arial" panose="020B0604020202020204" pitchFamily="34" charset="0"/>
              <a:ea typeface="+mn-ea"/>
              <a:cs typeface="Arial" panose="020B0604020202020204" pitchFamily="34" charset="0"/>
            </a:rPr>
            <a:t>og </a:t>
          </a:r>
          <a:r>
            <a:rPr lang="en-GB" sz="1100" b="0" i="0" baseline="0" dirty="0" err="1">
              <a:solidFill>
                <a:srgbClr val="002060"/>
              </a:solidFill>
              <a:effectLst/>
              <a:latin typeface="Arial" panose="020B0604020202020204" pitchFamily="34" charset="0"/>
              <a:ea typeface="+mn-ea"/>
              <a:cs typeface="Arial" panose="020B0604020202020204" pitchFamily="34" charset="0"/>
            </a:rPr>
            <a:t>Befolkningsdata</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b="0" i="0" baseline="0" dirty="0" err="1">
              <a:solidFill>
                <a:srgbClr val="002060"/>
              </a:solidFill>
              <a:effectLst/>
              <a:latin typeface="Arial" panose="020B0604020202020204" pitchFamily="34" charset="0"/>
              <a:ea typeface="+mn-ea"/>
              <a:cs typeface="Arial" panose="020B0604020202020204" pitchFamily="34" charset="0"/>
            </a:rPr>
            <a:t>Danmarks</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b="0" i="0" baseline="0" dirty="0" err="1">
              <a:solidFill>
                <a:srgbClr val="002060"/>
              </a:solidFill>
              <a:effectLst/>
              <a:latin typeface="Arial" panose="020B0604020202020204" pitchFamily="34" charset="0"/>
              <a:ea typeface="+mn-ea"/>
              <a:cs typeface="Arial" panose="020B0604020202020204" pitchFamily="34" charset="0"/>
            </a:rPr>
            <a:t>Statistik</a:t>
          </a:r>
          <a:r>
            <a:rPr lang="en-GB" sz="1100" b="0" i="0" baseline="0" dirty="0">
              <a:solidFill>
                <a:srgbClr val="002060"/>
              </a:solidFill>
              <a:effectLst/>
              <a:latin typeface="Arial" panose="020B0604020202020204" pitchFamily="34" charset="0"/>
              <a:ea typeface="+mn-ea"/>
              <a:cs typeface="Arial" panose="020B0604020202020204" pitchFamily="34" charset="0"/>
            </a:rPr>
            <a:t>. </a:t>
          </a:r>
          <a:endParaRPr lang="en-US" sz="1000" dirty="0">
            <a:solidFill>
              <a:srgbClr val="002060"/>
            </a:solidFill>
            <a:effectLst/>
            <a:latin typeface="Arial" panose="020B0604020202020204" pitchFamily="34" charset="0"/>
            <a:cs typeface="Arial" panose="020B0604020202020204" pitchFamily="34" charset="0"/>
          </a:endParaRPr>
        </a:p>
        <a:p xmlns:a="http://schemas.openxmlformats.org/drawingml/2006/main">
          <a:pPr rtl="0" eaLnBrk="1" latinLnBrk="0" hangingPunct="1">
            <a:lnSpc>
              <a:spcPts val="1100"/>
            </a:lnSpc>
          </a:pPr>
          <a:r>
            <a:rPr lang="en-GB" sz="1100" b="0" i="0" baseline="0" dirty="0" err="1">
              <a:solidFill>
                <a:srgbClr val="002060"/>
              </a:solidFill>
              <a:effectLst/>
              <a:latin typeface="Arial" panose="020B0604020202020204" pitchFamily="34" charset="0"/>
              <a:ea typeface="+mn-ea"/>
              <a:cs typeface="Arial" panose="020B0604020202020204" pitchFamily="34" charset="0"/>
            </a:rPr>
            <a:t>Beregning</a:t>
          </a:r>
          <a:r>
            <a:rPr lang="en-GB" sz="1100" b="0" i="0" baseline="0" dirty="0">
              <a:solidFill>
                <a:srgbClr val="002060"/>
              </a:solidFill>
              <a:effectLst/>
              <a:latin typeface="Arial" panose="020B0604020202020204" pitchFamily="34" charset="0"/>
              <a:ea typeface="+mn-ea"/>
              <a:cs typeface="Arial" panose="020B0604020202020204" pitchFamily="34" charset="0"/>
            </a:rPr>
            <a:t>: Annette Erlangsen PhD, Danish</a:t>
          </a:r>
          <a:r>
            <a:rPr lang="en-GB" sz="1100" b="0" i="0" dirty="0">
              <a:solidFill>
                <a:srgbClr val="002060"/>
              </a:solidFill>
              <a:effectLst/>
              <a:latin typeface="Arial" panose="020B0604020202020204" pitchFamily="34" charset="0"/>
              <a:ea typeface="+mn-ea"/>
              <a:cs typeface="Arial" panose="020B0604020202020204" pitchFamily="34" charset="0"/>
            </a:rPr>
            <a:t> Research Institute for Suicide Prevention</a:t>
          </a:r>
          <a:r>
            <a:rPr lang="en-GB" sz="1100" b="0" i="0" baseline="0" dirty="0">
              <a:solidFill>
                <a:srgbClr val="002060"/>
              </a:solidFill>
              <a:effectLst/>
              <a:latin typeface="Arial" panose="020B0604020202020204" pitchFamily="34" charset="0"/>
              <a:ea typeface="+mn-ea"/>
              <a:cs typeface="Arial" panose="020B0604020202020204" pitchFamily="34" charset="0"/>
            </a:rPr>
            <a:t>. </a:t>
          </a:r>
          <a:endParaRPr lang="en-US" sz="1000" dirty="0">
            <a:solidFill>
              <a:srgbClr val="002060"/>
            </a:solidFill>
            <a:effectLst/>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0.01523</cdr:x>
      <cdr:y>0.18188</cdr:y>
    </cdr:from>
    <cdr:to>
      <cdr:x>0.26448</cdr:x>
      <cdr:y>0.75154</cdr:y>
    </cdr:to>
    <cdr:grpSp>
      <cdr:nvGrpSpPr>
        <cdr:cNvPr id="7" name="Gruppe 6">
          <a:extLst xmlns:a="http://schemas.openxmlformats.org/drawingml/2006/main">
            <a:ext uri="{FF2B5EF4-FFF2-40B4-BE49-F238E27FC236}">
              <a16:creationId xmlns:a16="http://schemas.microsoft.com/office/drawing/2014/main" id="{6714871B-8C11-4B46-B5AB-7BB0B5E58CF9}"/>
            </a:ext>
          </a:extLst>
        </cdr:cNvPr>
        <cdr:cNvGrpSpPr/>
      </cdr:nvGrpSpPr>
      <cdr:grpSpPr>
        <a:xfrm xmlns:a="http://schemas.openxmlformats.org/drawingml/2006/main">
          <a:off x="116759" y="864453"/>
          <a:ext cx="1910846" cy="2707523"/>
          <a:chOff x="111968" y="864443"/>
          <a:chExt cx="1832248" cy="2707535"/>
        </a:xfrm>
      </cdr:grpSpPr>
      <cdr:sp macro="" textlink="">
        <cdr:nvSpPr>
          <cdr:cNvPr id="2" name="Tekstboks 1"/>
          <cdr:cNvSpPr txBox="1"/>
        </cdr:nvSpPr>
        <cdr:spPr>
          <a:xfrm xmlns:a="http://schemas.openxmlformats.org/drawingml/2006/main">
            <a:off x="114672" y="864443"/>
            <a:ext cx="1472208" cy="4752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a-DK" sz="1800" b="0" dirty="0"/>
              <a:t>Sidste uge</a:t>
            </a:r>
          </a:p>
        </cdr:txBody>
      </cdr:sp>
      <cdr:sp macro="" textlink="">
        <cdr:nvSpPr>
          <cdr:cNvPr id="3" name="Tekstboks 1"/>
          <cdr:cNvSpPr txBox="1"/>
        </cdr:nvSpPr>
        <cdr:spPr>
          <a:xfrm xmlns:a="http://schemas.openxmlformats.org/drawingml/2006/main">
            <a:off x="111968" y="2376611"/>
            <a:ext cx="1832248" cy="4752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800" b="0" dirty="0"/>
              <a:t>31 dage-6 mdr.</a:t>
            </a:r>
          </a:p>
        </cdr:txBody>
      </cdr:sp>
      <cdr:sp macro="" textlink="">
        <cdr:nvSpPr>
          <cdr:cNvPr id="4" name="Tekstboks 1"/>
          <cdr:cNvSpPr txBox="1"/>
        </cdr:nvSpPr>
        <cdr:spPr>
          <a:xfrm xmlns:a="http://schemas.openxmlformats.org/drawingml/2006/main">
            <a:off x="111968" y="1656531"/>
            <a:ext cx="1472208" cy="4752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800" b="0" dirty="0"/>
              <a:t>8-30 dage</a:t>
            </a:r>
          </a:p>
        </cdr:txBody>
      </cdr:sp>
      <cdr:sp macro="" textlink="">
        <cdr:nvSpPr>
          <cdr:cNvPr id="5" name="Tekstboks 1"/>
          <cdr:cNvSpPr txBox="1"/>
        </cdr:nvSpPr>
        <cdr:spPr>
          <a:xfrm xmlns:a="http://schemas.openxmlformats.org/drawingml/2006/main">
            <a:off x="111968" y="3096691"/>
            <a:ext cx="1832248" cy="4752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800" b="0" dirty="0"/>
              <a:t>&gt; 6 mdr.</a:t>
            </a: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D856E7-F7BF-4E33-9ECF-6CB58A42C3E2}" type="datetimeFigureOut">
              <a:rPr lang="da-DK" smtClean="0"/>
              <a:t>22-06-2021</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50DA58-3972-4D63-B1FB-CBDCAD13F3F7}" type="slidenum">
              <a:rPr lang="da-DK" smtClean="0"/>
              <a:t>‹nr.›</a:t>
            </a:fld>
            <a:endParaRPr lang="da-DK"/>
          </a:p>
        </p:txBody>
      </p:sp>
    </p:spTree>
    <p:extLst>
      <p:ext uri="{BB962C8B-B14F-4D97-AF65-F5344CB8AC3E}">
        <p14:creationId xmlns:p14="http://schemas.microsoft.com/office/powerpoint/2010/main" val="181518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ADC9720E-679F-40B8-9AE7-15416C6B92DB}" type="slidenum">
              <a:rPr smtClean="0"/>
              <a:pPr/>
              <a:t>1</a:t>
            </a:fld>
            <a:endParaRPr lang="en-GB"/>
          </a:p>
        </p:txBody>
      </p:sp>
      <p:sp>
        <p:nvSpPr>
          <p:cNvPr id="53251" name="Rectangle 2"/>
          <p:cNvSpPr>
            <a:spLocks noGrp="1" noRot="1" noChangeAspect="1" noChangeArrowheads="1" noTextEdit="1"/>
          </p:cNvSpPr>
          <p:nvPr>
            <p:ph type="sldImg"/>
          </p:nvPr>
        </p:nvSpPr>
        <p:spPr>
          <a:xfrm>
            <a:off x="1135063" y="703263"/>
            <a:ext cx="4587875" cy="3441700"/>
          </a:xfrm>
          <a:ln/>
        </p:spPr>
      </p:sp>
      <p:sp>
        <p:nvSpPr>
          <p:cNvPr id="53252"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extLst>
      <p:ext uri="{BB962C8B-B14F-4D97-AF65-F5344CB8AC3E}">
        <p14:creationId xmlns:p14="http://schemas.microsoft.com/office/powerpoint/2010/main" val="264802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Risiko for selvmord efter type</a:t>
            </a:r>
            <a:r>
              <a:rPr lang="da-DK" baseline="0" dirty="0"/>
              <a:t> af patient kontakt i psykiatrien</a:t>
            </a:r>
            <a:r>
              <a:rPr lang="da-DK" dirty="0"/>
              <a:t>:</a:t>
            </a:r>
          </a:p>
          <a:p>
            <a:r>
              <a:rPr lang="da-DK" dirty="0"/>
              <a:t>Sammenlignet med dem som</a:t>
            </a:r>
            <a:r>
              <a:rPr lang="da-DK" baseline="0" dirty="0"/>
              <a:t> ingen kontakt har (dvs. den generelle befolkning), har:</a:t>
            </a:r>
          </a:p>
          <a:p>
            <a:r>
              <a:rPr lang="da-DK" baseline="0" dirty="0"/>
              <a:t>Ambulante patienter 8 gange højere risiko</a:t>
            </a:r>
          </a:p>
          <a:p>
            <a:r>
              <a:rPr lang="da-DK" baseline="0" dirty="0"/>
              <a:t>Skadestue patienter 28 gange højere risiko</a:t>
            </a:r>
          </a:p>
          <a:p>
            <a:r>
              <a:rPr lang="da-DK" baseline="0" dirty="0"/>
              <a:t>Indlagte patienter har 44 gange højere risiko for at dø af selvmord end den generelle befolkning.</a:t>
            </a:r>
          </a:p>
          <a:p>
            <a:r>
              <a:rPr lang="da-DK" b="1" baseline="0" dirty="0"/>
              <a:t>Dvs. skadestue-patienter og indlagte har særlig HØJ risiko.</a:t>
            </a:r>
          </a:p>
        </p:txBody>
      </p:sp>
      <p:sp>
        <p:nvSpPr>
          <p:cNvPr id="4" name="Pladsholder til diasnummer 3"/>
          <p:cNvSpPr>
            <a:spLocks noGrp="1"/>
          </p:cNvSpPr>
          <p:nvPr>
            <p:ph type="sldNum" sz="quarter" idx="10"/>
          </p:nvPr>
        </p:nvSpPr>
        <p:spPr/>
        <p:txBody>
          <a:bodyPr/>
          <a:lstStyle/>
          <a:p>
            <a:pPr>
              <a:defRPr/>
            </a:pPr>
            <a:fld id="{89F82DB9-2AE1-4CBF-B88B-866BDD118B57}" type="slidenum">
              <a:rPr lang="da-DK" smtClean="0"/>
              <a:pPr>
                <a:defRPr/>
              </a:pPr>
              <a:t>19</a:t>
            </a:fld>
            <a:endParaRPr lang="da-DK"/>
          </a:p>
        </p:txBody>
      </p:sp>
    </p:spTree>
    <p:extLst>
      <p:ext uri="{BB962C8B-B14F-4D97-AF65-F5344CB8AC3E}">
        <p14:creationId xmlns:p14="http://schemas.microsoft.com/office/powerpoint/2010/main" val="3510192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89F82DB9-2AE1-4CBF-B88B-866BDD118B57}" type="slidenum">
              <a:rPr lang="en-GB" smtClean="0"/>
              <a:pPr>
                <a:defRPr/>
              </a:pPr>
              <a:t>20</a:t>
            </a:fld>
            <a:endParaRPr lang="en-GB"/>
          </a:p>
        </p:txBody>
      </p:sp>
    </p:spTree>
    <p:extLst>
      <p:ext uri="{BB962C8B-B14F-4D97-AF65-F5344CB8AC3E}">
        <p14:creationId xmlns:p14="http://schemas.microsoft.com/office/powerpoint/2010/main" val="1961310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r>
              <a:rPr lang="en-GB" sz="1200" b="1" dirty="0" err="1">
                <a:latin typeface="Arial" pitchFamily="34" charset="0"/>
              </a:rPr>
              <a:t>Blandt</a:t>
            </a:r>
            <a:r>
              <a:rPr lang="en-GB" sz="1200" b="1" dirty="0">
                <a:latin typeface="Arial" pitchFamily="34" charset="0"/>
              </a:rPr>
              <a:t> de patients </a:t>
            </a:r>
            <a:r>
              <a:rPr lang="en-GB" sz="1200" b="1" dirty="0" err="1">
                <a:latin typeface="Arial" pitchFamily="34" charset="0"/>
              </a:rPr>
              <a:t>som</a:t>
            </a:r>
            <a:r>
              <a:rPr lang="en-GB" sz="1200" b="1" dirty="0">
                <a:latin typeface="Arial" pitchFamily="34" charset="0"/>
              </a:rPr>
              <a:t> </a:t>
            </a:r>
            <a:r>
              <a:rPr lang="en-GB" sz="1200" b="1" dirty="0" err="1">
                <a:latin typeface="Arial" pitchFamily="34" charset="0"/>
              </a:rPr>
              <a:t>tidligere</a:t>
            </a:r>
            <a:r>
              <a:rPr lang="en-GB" sz="1200" b="1" dirty="0">
                <a:latin typeface="Arial" pitchFamily="34" charset="0"/>
              </a:rPr>
              <a:t> har </a:t>
            </a:r>
            <a:r>
              <a:rPr lang="en-GB" sz="1200" b="1" dirty="0" err="1">
                <a:latin typeface="Arial" pitchFamily="34" charset="0"/>
              </a:rPr>
              <a:t>udført</a:t>
            </a:r>
            <a:r>
              <a:rPr lang="en-GB" sz="1200" b="1" dirty="0">
                <a:latin typeface="Arial" pitchFamily="34" charset="0"/>
              </a:rPr>
              <a:t> </a:t>
            </a:r>
            <a:r>
              <a:rPr lang="en-GB" sz="1200" b="1" dirty="0" err="1">
                <a:latin typeface="Arial" pitchFamily="34" charset="0"/>
              </a:rPr>
              <a:t>selvmordsforsøg</a:t>
            </a:r>
            <a:r>
              <a:rPr lang="en-GB" sz="1200" b="1" dirty="0">
                <a:latin typeface="Arial" pitchFamily="34" charset="0"/>
              </a:rPr>
              <a:t> </a:t>
            </a:r>
            <a:r>
              <a:rPr lang="en-GB" sz="1200" b="1" dirty="0" err="1">
                <a:latin typeface="Arial" pitchFamily="34" charset="0"/>
              </a:rPr>
              <a:t>er</a:t>
            </a:r>
            <a:r>
              <a:rPr lang="en-GB" sz="1200" b="1" dirty="0">
                <a:latin typeface="Arial" pitchFamily="34" charset="0"/>
              </a:rPr>
              <a:t> </a:t>
            </a:r>
            <a:r>
              <a:rPr lang="en-GB" sz="1200" b="1" dirty="0" err="1">
                <a:latin typeface="Arial" pitchFamily="34" charset="0"/>
              </a:rPr>
              <a:t>selvmordsraten</a:t>
            </a:r>
            <a:r>
              <a:rPr lang="en-GB" sz="1200" b="1" dirty="0">
                <a:latin typeface="Arial" pitchFamily="34" charset="0"/>
              </a:rPr>
              <a:t> I de </a:t>
            </a:r>
            <a:r>
              <a:rPr lang="en-GB" sz="1200" b="1" dirty="0" err="1">
                <a:latin typeface="Arial" pitchFamily="34" charset="0"/>
              </a:rPr>
              <a:t>forskellige</a:t>
            </a:r>
            <a:r>
              <a:rPr lang="en-GB" sz="1200" b="1" dirty="0">
                <a:latin typeface="Arial" pitchFamily="34" charset="0"/>
              </a:rPr>
              <a:t> </a:t>
            </a:r>
            <a:r>
              <a:rPr lang="en-GB" sz="1200" b="1" dirty="0" err="1">
                <a:latin typeface="Arial" pitchFamily="34" charset="0"/>
              </a:rPr>
              <a:t>grupper</a:t>
            </a:r>
            <a:r>
              <a:rPr lang="en-GB" sz="1200" b="1" dirty="0">
                <a:latin typeface="Arial" pitchFamily="34" charset="0"/>
              </a:rPr>
              <a:t> </a:t>
            </a:r>
            <a:r>
              <a:rPr lang="en-GB" sz="1200" b="1" dirty="0" err="1">
                <a:latin typeface="Arial" pitchFamily="34" charset="0"/>
              </a:rPr>
              <a:t>præsenteret</a:t>
            </a:r>
            <a:r>
              <a:rPr lang="en-GB" sz="1200" b="1" dirty="0">
                <a:latin typeface="Arial" pitchFamily="34" charset="0"/>
              </a:rPr>
              <a:t>. Man ser at </a:t>
            </a:r>
            <a:r>
              <a:rPr lang="en-GB" sz="1200" b="1" dirty="0" err="1">
                <a:latin typeface="Arial" pitchFamily="34" charset="0"/>
              </a:rPr>
              <a:t>særligt</a:t>
            </a:r>
            <a:r>
              <a:rPr lang="en-GB" sz="1200" b="1" dirty="0">
                <a:latin typeface="Arial" pitchFamily="34" charset="0"/>
              </a:rPr>
              <a:t> den </a:t>
            </a:r>
            <a:r>
              <a:rPr lang="en-GB" sz="1200" b="1" dirty="0" err="1">
                <a:latin typeface="Arial" pitchFamily="34" charset="0"/>
              </a:rPr>
              <a:t>første</a:t>
            </a:r>
            <a:r>
              <a:rPr lang="en-GB" sz="1200" b="1" dirty="0">
                <a:latin typeface="Arial" pitchFamily="34" charset="0"/>
              </a:rPr>
              <a:t> </a:t>
            </a:r>
            <a:r>
              <a:rPr lang="en-GB" sz="1200" b="1" dirty="0" err="1">
                <a:latin typeface="Arial" pitchFamily="34" charset="0"/>
              </a:rPr>
              <a:t>tid</a:t>
            </a:r>
            <a:r>
              <a:rPr lang="en-GB" sz="1200" b="1" dirty="0">
                <a:latin typeface="Arial" pitchFamily="34" charset="0"/>
              </a:rPr>
              <a:t>, 30 </a:t>
            </a:r>
            <a:r>
              <a:rPr lang="en-GB" sz="1200" b="1" dirty="0" err="1">
                <a:latin typeface="Arial" pitchFamily="34" charset="0"/>
              </a:rPr>
              <a:t>dage</a:t>
            </a:r>
            <a:r>
              <a:rPr lang="en-GB" sz="1200" b="1" dirty="0">
                <a:latin typeface="Arial" pitchFamily="34" charset="0"/>
              </a:rPr>
              <a:t> , 6 </a:t>
            </a:r>
            <a:r>
              <a:rPr lang="en-GB" sz="1200" b="1" dirty="0" err="1">
                <a:latin typeface="Arial" pitchFamily="34" charset="0"/>
              </a:rPr>
              <a:t>mdr</a:t>
            </a:r>
            <a:r>
              <a:rPr lang="en-GB" sz="1200" b="1" dirty="0">
                <a:latin typeface="Arial" pitchFamily="34" charset="0"/>
              </a:rPr>
              <a:t>. </a:t>
            </a:r>
            <a:r>
              <a:rPr lang="en-GB" sz="1200" b="1" dirty="0" err="1">
                <a:latin typeface="Arial" pitchFamily="34" charset="0"/>
              </a:rPr>
              <a:t>er</a:t>
            </a:r>
            <a:r>
              <a:rPr lang="en-GB" sz="1200" b="1" dirty="0">
                <a:latin typeface="Arial" pitchFamily="34" charset="0"/>
              </a:rPr>
              <a:t> </a:t>
            </a:r>
            <a:r>
              <a:rPr lang="en-GB" sz="1200" b="1" dirty="0" err="1">
                <a:latin typeface="Arial" pitchFamily="34" charset="0"/>
              </a:rPr>
              <a:t>selvmordsraten</a:t>
            </a:r>
            <a:r>
              <a:rPr lang="en-GB" sz="1200" b="1" dirty="0">
                <a:latin typeface="Arial" pitchFamily="34" charset="0"/>
              </a:rPr>
              <a:t> </a:t>
            </a:r>
            <a:r>
              <a:rPr lang="en-GB" sz="1200" b="1" dirty="0" err="1">
                <a:latin typeface="Arial" pitchFamily="34" charset="0"/>
              </a:rPr>
              <a:t>højere</a:t>
            </a:r>
            <a:r>
              <a:rPr lang="en-GB" sz="1200" b="1" dirty="0">
                <a:latin typeface="Arial" pitchFamily="34" charset="0"/>
              </a:rPr>
              <a:t>.</a:t>
            </a:r>
          </a:p>
          <a:p>
            <a:pPr eaLnBrk="1" hangingPunct="1"/>
            <a:endParaRPr lang="en-GB" sz="1200" b="1" dirty="0">
              <a:latin typeface="Arial" pitchFamily="34" charset="0"/>
            </a:endParaRPr>
          </a:p>
          <a:p>
            <a:pPr eaLnBrk="1" hangingPunct="1"/>
            <a:endParaRPr lang="da-DK" dirty="0">
              <a:latin typeface="Arial" pitchFamily="34" charset="0"/>
            </a:endParaRPr>
          </a:p>
          <a:p>
            <a:endParaRPr lang="da-DK" dirty="0"/>
          </a:p>
        </p:txBody>
      </p:sp>
      <p:sp>
        <p:nvSpPr>
          <p:cNvPr id="4" name="Pladsholder til slidenummer 3"/>
          <p:cNvSpPr>
            <a:spLocks noGrp="1"/>
          </p:cNvSpPr>
          <p:nvPr>
            <p:ph type="sldNum" sz="quarter" idx="5"/>
          </p:nvPr>
        </p:nvSpPr>
        <p:spPr/>
        <p:txBody>
          <a:bodyPr/>
          <a:lstStyle/>
          <a:p>
            <a:fld id="{A150DA58-3972-4D63-B1FB-CBDCAD13F3F7}" type="slidenum">
              <a:rPr lang="da-DK" smtClean="0"/>
              <a:t>21</a:t>
            </a:fld>
            <a:endParaRPr lang="da-DK"/>
          </a:p>
        </p:txBody>
      </p:sp>
    </p:spTree>
    <p:extLst>
      <p:ext uri="{BB962C8B-B14F-4D97-AF65-F5344CB8AC3E}">
        <p14:creationId xmlns:p14="http://schemas.microsoft.com/office/powerpoint/2010/main" val="455103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4158E7AD-9DE8-4DB8-979E-1DC0888B1553}" type="slidenum">
              <a:rPr smtClean="0"/>
              <a:pPr/>
              <a:t>22</a:t>
            </a:fld>
            <a:endParaRPr lang="en-GB"/>
          </a:p>
        </p:txBody>
      </p:sp>
      <p:sp>
        <p:nvSpPr>
          <p:cNvPr id="59395" name="Rectangle 2"/>
          <p:cNvSpPr>
            <a:spLocks noGrp="1" noRot="1" noChangeAspect="1" noChangeArrowheads="1" noTextEdit="1"/>
          </p:cNvSpPr>
          <p:nvPr>
            <p:ph type="sldImg"/>
          </p:nvPr>
        </p:nvSpPr>
        <p:spPr>
          <a:xfrm>
            <a:off x="1135063" y="703263"/>
            <a:ext cx="4587875" cy="3441700"/>
          </a:xfrm>
          <a:ln/>
        </p:spPr>
      </p:sp>
      <p:sp>
        <p:nvSpPr>
          <p:cNvPr id="59396"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4158E7AD-9DE8-4DB8-979E-1DC0888B1553}" type="slidenum">
              <a:rPr smtClean="0"/>
              <a:pPr/>
              <a:t>23</a:t>
            </a:fld>
            <a:endParaRPr lang="en-GB"/>
          </a:p>
        </p:txBody>
      </p:sp>
      <p:sp>
        <p:nvSpPr>
          <p:cNvPr id="59395" name="Rectangle 2"/>
          <p:cNvSpPr>
            <a:spLocks noGrp="1" noRot="1" noChangeAspect="1" noChangeArrowheads="1" noTextEdit="1"/>
          </p:cNvSpPr>
          <p:nvPr>
            <p:ph type="sldImg"/>
          </p:nvPr>
        </p:nvSpPr>
        <p:spPr>
          <a:xfrm>
            <a:off x="1135063" y="703263"/>
            <a:ext cx="4587875" cy="3441700"/>
          </a:xfrm>
          <a:ln/>
        </p:spPr>
      </p:sp>
      <p:sp>
        <p:nvSpPr>
          <p:cNvPr id="59396"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63BD3B6-B259-44BA-BDAB-8FF505449523}" type="slidenum">
              <a:rPr/>
              <a:pPr/>
              <a:t>24</a:t>
            </a:fld>
            <a:endParaRPr lang="da-DK"/>
          </a:p>
        </p:txBody>
      </p:sp>
      <p:sp>
        <p:nvSpPr>
          <p:cNvPr id="172034" name="Rectangle 2"/>
          <p:cNvSpPr>
            <a:spLocks noGrp="1" noChangeArrowheads="1"/>
          </p:cNvSpPr>
          <p:nvPr>
            <p:ph type="body" idx="1"/>
          </p:nvPr>
        </p:nvSpPr>
        <p:spPr/>
        <p:txBody>
          <a:bodyPr/>
          <a:lstStyle/>
          <a:p>
            <a:r>
              <a:rPr lang="da-DK" dirty="0"/>
              <a:t>Denne model illustrerer hvornår selvmordet indtræffer (ifølge </a:t>
            </a:r>
            <a:r>
              <a:rPr lang="da-DK" dirty="0" err="1"/>
              <a:t>Shneidman</a:t>
            </a:r>
            <a:r>
              <a:rPr lang="da-DK" dirty="0"/>
              <a:t>). Dette sker når pt. subjektivt oplever både psykisk smerte, stress og indre uro og i en høj grad på alle tre områder. Når både den psykiske smerte opleves ubærlig, pt. føler sig ekstremt stresset og oplever en ubærlig indre uro, som leder til et handlepres, er selvmordsrisikoen størst. </a:t>
            </a:r>
          </a:p>
          <a:p>
            <a:r>
              <a:rPr lang="da-DK" dirty="0"/>
              <a:t>Ligeledes kan modellen anvendes til at forstå, hvorfor det kan være særdeles relevant at hjælpe eks. pt. indlagt efter et selvmordsforsøg med praktiske problemer (kontanthjælp, udsættelse af eksamen, herberg osv.) – man hjælper med at mindske stress, og dermed har man potentielt flyttet en høj-risiko </a:t>
            </a:r>
            <a:r>
              <a:rPr lang="da-DK" dirty="0" err="1"/>
              <a:t>suicidal</a:t>
            </a:r>
            <a:r>
              <a:rPr lang="da-DK" dirty="0"/>
              <a:t> pt. til en mindre farligt psykologisk tilstand (</a:t>
            </a:r>
            <a:r>
              <a:rPr lang="da-DK" dirty="0" err="1"/>
              <a:t>Jobes</a:t>
            </a:r>
            <a:r>
              <a:rPr lang="da-DK" dirty="0"/>
              <a:t> 2006, Sundhedsstyrelsen 2007).</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FED50C1A-F5AA-488E-A803-7D2F0FA21B9E}" type="slidenum">
              <a:rPr smtClean="0"/>
              <a:pPr/>
              <a:t>25</a:t>
            </a:fld>
            <a:endParaRPr lang="en-GB"/>
          </a:p>
        </p:txBody>
      </p:sp>
      <p:sp>
        <p:nvSpPr>
          <p:cNvPr id="75779" name="Rectangle 2"/>
          <p:cNvSpPr>
            <a:spLocks noGrp="1" noRot="1" noChangeAspect="1" noChangeArrowheads="1" noTextEdit="1"/>
          </p:cNvSpPr>
          <p:nvPr>
            <p:ph type="sldImg"/>
          </p:nvPr>
        </p:nvSpPr>
        <p:spPr>
          <a:xfrm>
            <a:off x="1135063" y="703263"/>
            <a:ext cx="4587875" cy="3441700"/>
          </a:xfrm>
          <a:ln/>
        </p:spPr>
      </p:sp>
      <p:sp>
        <p:nvSpPr>
          <p:cNvPr id="75780"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e-DE" dirty="0" err="1"/>
              <a:t>Nyligt</a:t>
            </a:r>
            <a:r>
              <a:rPr lang="de-DE" dirty="0"/>
              <a:t> </a:t>
            </a:r>
            <a:r>
              <a:rPr lang="de-DE" dirty="0" err="1"/>
              <a:t>offentliggjorte</a:t>
            </a:r>
            <a:r>
              <a:rPr lang="de-DE" dirty="0"/>
              <a:t> </a:t>
            </a:r>
            <a:r>
              <a:rPr lang="de-DE" dirty="0" err="1"/>
              <a:t>studie</a:t>
            </a:r>
            <a:r>
              <a:rPr lang="de-DE" dirty="0"/>
              <a:t> </a:t>
            </a:r>
            <a:r>
              <a:rPr lang="de-DE" dirty="0" err="1"/>
              <a:t>viser</a:t>
            </a:r>
            <a:r>
              <a:rPr lang="de-DE" dirty="0"/>
              <a:t> at den selvmordsforebyggende </a:t>
            </a:r>
            <a:r>
              <a:rPr lang="de-DE" dirty="0" err="1"/>
              <a:t>behandling</a:t>
            </a:r>
            <a:r>
              <a:rPr lang="de-DE" dirty="0"/>
              <a:t> </a:t>
            </a:r>
            <a:r>
              <a:rPr lang="de-DE" dirty="0" err="1"/>
              <a:t>forhindrer</a:t>
            </a:r>
            <a:r>
              <a:rPr lang="de-DE" dirty="0"/>
              <a:t> </a:t>
            </a:r>
            <a:r>
              <a:rPr lang="de-DE" dirty="0" err="1"/>
              <a:t>gentaget</a:t>
            </a:r>
            <a:r>
              <a:rPr lang="de-DE" dirty="0"/>
              <a:t> </a:t>
            </a:r>
            <a:r>
              <a:rPr lang="de-DE" dirty="0" err="1"/>
              <a:t>selvmordsforsøg</a:t>
            </a:r>
            <a:r>
              <a:rPr lang="de-DE" baseline="0" dirty="0"/>
              <a:t> </a:t>
            </a:r>
            <a:r>
              <a:rPr lang="de-DE" baseline="0" dirty="0" err="1"/>
              <a:t>når</a:t>
            </a:r>
            <a:r>
              <a:rPr lang="de-DE" baseline="0" dirty="0"/>
              <a:t> gruppen af </a:t>
            </a:r>
            <a:r>
              <a:rPr lang="de-DE" baseline="0" dirty="0" err="1"/>
              <a:t>behandlede</a:t>
            </a:r>
            <a:r>
              <a:rPr lang="de-DE" baseline="0" dirty="0"/>
              <a:t> </a:t>
            </a:r>
            <a:r>
              <a:rPr lang="de-DE" baseline="0" dirty="0" err="1"/>
              <a:t>sammenlignes</a:t>
            </a:r>
            <a:r>
              <a:rPr lang="de-DE" baseline="0" dirty="0"/>
              <a:t> med </a:t>
            </a:r>
            <a:r>
              <a:rPr lang="de-DE" baseline="0" dirty="0" err="1"/>
              <a:t>personer</a:t>
            </a:r>
            <a:r>
              <a:rPr lang="de-DE" baseline="0" dirty="0"/>
              <a:t> efter </a:t>
            </a:r>
            <a:r>
              <a:rPr lang="de-DE" baseline="0" dirty="0" err="1"/>
              <a:t>selvmordsforsøg</a:t>
            </a:r>
            <a:r>
              <a:rPr lang="de-DE" baseline="0" dirty="0"/>
              <a:t> </a:t>
            </a:r>
            <a:r>
              <a:rPr lang="de-DE" baseline="0" dirty="0" err="1"/>
              <a:t>som</a:t>
            </a:r>
            <a:r>
              <a:rPr lang="de-DE" baseline="0" dirty="0"/>
              <a:t> </a:t>
            </a:r>
            <a:r>
              <a:rPr lang="de-DE" baseline="0" dirty="0" err="1"/>
              <a:t>ikke</a:t>
            </a:r>
            <a:r>
              <a:rPr lang="de-DE" baseline="0" dirty="0"/>
              <a:t> </a:t>
            </a:r>
            <a:r>
              <a:rPr lang="de-DE" baseline="0" dirty="0" err="1"/>
              <a:t>modtog</a:t>
            </a:r>
            <a:r>
              <a:rPr lang="de-DE" baseline="0" dirty="0"/>
              <a:t> </a:t>
            </a:r>
            <a:r>
              <a:rPr lang="de-DE" baseline="0" dirty="0" err="1"/>
              <a:t>behandling</a:t>
            </a:r>
            <a:r>
              <a:rPr lang="de-DE" baseline="0" dirty="0"/>
              <a:t>.</a:t>
            </a:r>
          </a:p>
          <a:p>
            <a:pPr defTabSz="844083" eaLnBrk="0" fontAlgn="base" hangingPunct="0">
              <a:spcBef>
                <a:spcPct val="30000"/>
              </a:spcBef>
              <a:spcAft>
                <a:spcPct val="0"/>
              </a:spcAft>
              <a:defRPr/>
            </a:pPr>
            <a:r>
              <a:rPr lang="de-DE" baseline="0" dirty="0"/>
              <a:t>Her </a:t>
            </a:r>
            <a:r>
              <a:rPr lang="de-DE" baseline="0" dirty="0" err="1"/>
              <a:t>vises</a:t>
            </a:r>
            <a:r>
              <a:rPr lang="de-DE" baseline="0" dirty="0"/>
              <a:t> </a:t>
            </a:r>
            <a:r>
              <a:rPr lang="de-DE" baseline="0" dirty="0" err="1"/>
              <a:t>sansynligheden</a:t>
            </a:r>
            <a:r>
              <a:rPr lang="de-DE" baseline="0" dirty="0"/>
              <a:t> for </a:t>
            </a:r>
            <a:r>
              <a:rPr lang="de-DE" baseline="0" dirty="0" err="1"/>
              <a:t>ikke</a:t>
            </a:r>
            <a:r>
              <a:rPr lang="de-DE" baseline="0" dirty="0"/>
              <a:t> at </a:t>
            </a:r>
            <a:r>
              <a:rPr lang="de-DE" baseline="0" dirty="0" err="1"/>
              <a:t>gentage</a:t>
            </a:r>
            <a:r>
              <a:rPr lang="de-DE" baseline="0" dirty="0"/>
              <a:t> </a:t>
            </a:r>
            <a:r>
              <a:rPr lang="de-DE" baseline="0" dirty="0" err="1"/>
              <a:t>selvmordsforsøg</a:t>
            </a:r>
            <a:r>
              <a:rPr lang="de-DE" baseline="0" dirty="0"/>
              <a:t>. Den </a:t>
            </a:r>
            <a:r>
              <a:rPr lang="de-DE" baseline="0" dirty="0" err="1"/>
              <a:t>røde</a:t>
            </a:r>
            <a:r>
              <a:rPr lang="de-DE" baseline="0" dirty="0"/>
              <a:t> </a:t>
            </a:r>
            <a:r>
              <a:rPr lang="de-DE" baseline="0" dirty="0" err="1"/>
              <a:t>linje</a:t>
            </a:r>
            <a:r>
              <a:rPr lang="de-DE" baseline="0" dirty="0"/>
              <a:t> er </a:t>
            </a:r>
            <a:r>
              <a:rPr lang="de-DE" baseline="0" dirty="0" err="1"/>
              <a:t>behandlede</a:t>
            </a:r>
            <a:r>
              <a:rPr lang="de-DE" baseline="0" dirty="0"/>
              <a:t> </a:t>
            </a:r>
            <a:r>
              <a:rPr lang="de-DE" baseline="0" dirty="0" err="1"/>
              <a:t>personer</a:t>
            </a:r>
            <a:r>
              <a:rPr lang="de-DE" baseline="0" dirty="0"/>
              <a:t> </a:t>
            </a:r>
            <a:r>
              <a:rPr lang="de-DE" baseline="0" dirty="0" err="1"/>
              <a:t>som</a:t>
            </a:r>
            <a:r>
              <a:rPr lang="de-DE" baseline="0" dirty="0"/>
              <a:t> har en </a:t>
            </a:r>
            <a:r>
              <a:rPr lang="de-DE" baseline="0" dirty="0" err="1"/>
              <a:t>højere</a:t>
            </a:r>
            <a:r>
              <a:rPr lang="de-DE" baseline="0" dirty="0"/>
              <a:t> </a:t>
            </a:r>
            <a:r>
              <a:rPr lang="de-DE" baseline="0" dirty="0" err="1"/>
              <a:t>sansynlighed</a:t>
            </a:r>
            <a:r>
              <a:rPr lang="de-DE" baseline="0" dirty="0"/>
              <a:t> for </a:t>
            </a:r>
            <a:r>
              <a:rPr lang="de-DE" baseline="0" dirty="0" err="1"/>
              <a:t>ikke</a:t>
            </a:r>
            <a:r>
              <a:rPr lang="de-DE" baseline="0" dirty="0"/>
              <a:t> at </a:t>
            </a:r>
            <a:r>
              <a:rPr lang="de-DE" baseline="0" dirty="0" err="1"/>
              <a:t>gentage</a:t>
            </a:r>
            <a:r>
              <a:rPr lang="de-DE" baseline="0" dirty="0"/>
              <a:t> </a:t>
            </a:r>
            <a:r>
              <a:rPr lang="de-DE" baseline="0" dirty="0" err="1"/>
              <a:t>forsøget</a:t>
            </a:r>
            <a:r>
              <a:rPr lang="de-DE" baseline="0" dirty="0"/>
              <a:t> end dem </a:t>
            </a:r>
            <a:r>
              <a:rPr lang="de-DE" baseline="0" dirty="0" err="1"/>
              <a:t>som</a:t>
            </a:r>
            <a:r>
              <a:rPr lang="de-DE" baseline="0" dirty="0"/>
              <a:t> </a:t>
            </a:r>
            <a:r>
              <a:rPr lang="de-DE" baseline="0" dirty="0" err="1"/>
              <a:t>ikke</a:t>
            </a:r>
            <a:r>
              <a:rPr lang="de-DE" baseline="0" dirty="0"/>
              <a:t> </a:t>
            </a:r>
            <a:r>
              <a:rPr lang="de-DE" baseline="0" dirty="0" err="1"/>
              <a:t>modtog</a:t>
            </a:r>
            <a:r>
              <a:rPr lang="de-DE" baseline="0" dirty="0"/>
              <a:t> </a:t>
            </a:r>
            <a:r>
              <a:rPr lang="de-DE" baseline="0" dirty="0" err="1"/>
              <a:t>psykosocial</a:t>
            </a:r>
            <a:r>
              <a:rPr lang="de-DE" baseline="0" dirty="0"/>
              <a:t> </a:t>
            </a:r>
            <a:r>
              <a:rPr lang="de-DE" baseline="0" dirty="0" err="1"/>
              <a:t>behandling</a:t>
            </a:r>
            <a:r>
              <a:rPr lang="de-DE" baseline="0" dirty="0"/>
              <a:t>.</a:t>
            </a:r>
            <a:endParaRPr lang="de-DE" dirty="0"/>
          </a:p>
          <a:p>
            <a:endParaRPr lang="de-DE" dirty="0"/>
          </a:p>
          <a:p>
            <a:endParaRPr lang="da-DK" dirty="0"/>
          </a:p>
        </p:txBody>
      </p:sp>
      <p:sp>
        <p:nvSpPr>
          <p:cNvPr id="4" name="Pladsholder til slidenummer 3"/>
          <p:cNvSpPr>
            <a:spLocks noGrp="1"/>
          </p:cNvSpPr>
          <p:nvPr>
            <p:ph type="sldNum" sz="quarter" idx="5"/>
          </p:nvPr>
        </p:nvSpPr>
        <p:spPr/>
        <p:txBody>
          <a:bodyPr/>
          <a:lstStyle/>
          <a:p>
            <a:fld id="{A150DA58-3972-4D63-B1FB-CBDCAD13F3F7}" type="slidenum">
              <a:rPr lang="da-DK" smtClean="0"/>
              <a:t>27</a:t>
            </a:fld>
            <a:endParaRPr lang="da-DK"/>
          </a:p>
        </p:txBody>
      </p:sp>
    </p:spTree>
    <p:extLst>
      <p:ext uri="{BB962C8B-B14F-4D97-AF65-F5344CB8AC3E}">
        <p14:creationId xmlns:p14="http://schemas.microsoft.com/office/powerpoint/2010/main" val="2564174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e-DE" dirty="0" err="1"/>
              <a:t>Ligeledes</a:t>
            </a:r>
            <a:r>
              <a:rPr lang="de-DE" dirty="0"/>
              <a:t> </a:t>
            </a:r>
            <a:r>
              <a:rPr lang="de-DE" dirty="0" err="1"/>
              <a:t>fandt</a:t>
            </a:r>
            <a:r>
              <a:rPr lang="de-DE" dirty="0"/>
              <a:t> man</a:t>
            </a:r>
            <a:r>
              <a:rPr lang="de-DE" baseline="0" dirty="0"/>
              <a:t> </a:t>
            </a:r>
            <a:r>
              <a:rPr lang="de-DE" baseline="0" dirty="0" err="1"/>
              <a:t>også</a:t>
            </a:r>
            <a:r>
              <a:rPr lang="de-DE" baseline="0" dirty="0"/>
              <a:t> at der </a:t>
            </a:r>
            <a:r>
              <a:rPr lang="de-DE" baseline="0" dirty="0" err="1"/>
              <a:t>skete</a:t>
            </a:r>
            <a:r>
              <a:rPr lang="de-DE" baseline="0" dirty="0"/>
              <a:t> </a:t>
            </a:r>
            <a:r>
              <a:rPr lang="de-DE" baseline="0" dirty="0" err="1"/>
              <a:t>færre</a:t>
            </a:r>
            <a:r>
              <a:rPr lang="de-DE" baseline="0" dirty="0"/>
              <a:t> selvmord </a:t>
            </a:r>
            <a:r>
              <a:rPr lang="de-DE" baseline="0" dirty="0" err="1"/>
              <a:t>iblandt</a:t>
            </a:r>
            <a:r>
              <a:rPr lang="de-DE" baseline="0" dirty="0"/>
              <a:t> </a:t>
            </a:r>
            <a:r>
              <a:rPr lang="de-DE" baseline="0" dirty="0" err="1"/>
              <a:t>persons</a:t>
            </a:r>
            <a:r>
              <a:rPr lang="de-DE" baseline="0" dirty="0"/>
              <a:t> </a:t>
            </a:r>
            <a:r>
              <a:rPr lang="de-DE" baseline="0" dirty="0" err="1"/>
              <a:t>som</a:t>
            </a:r>
            <a:r>
              <a:rPr lang="de-DE" baseline="0" dirty="0"/>
              <a:t> </a:t>
            </a:r>
            <a:r>
              <a:rPr lang="de-DE" baseline="0" dirty="0" err="1"/>
              <a:t>fik</a:t>
            </a:r>
            <a:r>
              <a:rPr lang="de-DE" baseline="0" dirty="0"/>
              <a:t> selvmordsforebyggende </a:t>
            </a:r>
            <a:r>
              <a:rPr lang="de-DE" baseline="0" dirty="0" err="1"/>
              <a:t>behandling</a:t>
            </a:r>
            <a:r>
              <a:rPr lang="de-DE" baseline="0" dirty="0"/>
              <a:t> i </a:t>
            </a:r>
            <a:r>
              <a:rPr lang="de-DE" baseline="0" dirty="0" err="1"/>
              <a:t>forhold</a:t>
            </a:r>
            <a:r>
              <a:rPr lang="de-DE" baseline="0" dirty="0"/>
              <a:t> </a:t>
            </a:r>
            <a:r>
              <a:rPr lang="de-DE" baseline="0" dirty="0" err="1"/>
              <a:t>til</a:t>
            </a:r>
            <a:r>
              <a:rPr lang="de-DE" baseline="0" dirty="0"/>
              <a:t> dem </a:t>
            </a:r>
            <a:r>
              <a:rPr lang="de-DE" baseline="0" dirty="0" err="1"/>
              <a:t>som</a:t>
            </a:r>
            <a:r>
              <a:rPr lang="de-DE" baseline="0" dirty="0"/>
              <a:t> </a:t>
            </a:r>
            <a:r>
              <a:rPr lang="de-DE" baseline="0" dirty="0" err="1"/>
              <a:t>ikke</a:t>
            </a:r>
            <a:r>
              <a:rPr lang="de-DE" baseline="0" dirty="0"/>
              <a:t> </a:t>
            </a:r>
            <a:r>
              <a:rPr lang="de-DE" baseline="0" dirty="0" err="1"/>
              <a:t>modtog</a:t>
            </a:r>
            <a:r>
              <a:rPr lang="de-DE" baseline="0" dirty="0"/>
              <a:t> </a:t>
            </a:r>
            <a:r>
              <a:rPr lang="de-DE" baseline="0" dirty="0" err="1"/>
              <a:t>behandling</a:t>
            </a:r>
            <a:r>
              <a:rPr lang="de-DE" baseline="0" dirty="0"/>
              <a:t>.</a:t>
            </a:r>
          </a:p>
          <a:p>
            <a:r>
              <a:rPr lang="de-DE" baseline="0" dirty="0"/>
              <a:t>Her </a:t>
            </a:r>
            <a:r>
              <a:rPr lang="de-DE" baseline="0" dirty="0" err="1"/>
              <a:t>vises</a:t>
            </a:r>
            <a:r>
              <a:rPr lang="de-DE" baseline="0" dirty="0"/>
              <a:t> </a:t>
            </a:r>
            <a:r>
              <a:rPr lang="de-DE" baseline="0" dirty="0" err="1"/>
              <a:t>sansynligheden</a:t>
            </a:r>
            <a:r>
              <a:rPr lang="de-DE" baseline="0" dirty="0"/>
              <a:t> for at </a:t>
            </a:r>
            <a:r>
              <a:rPr lang="de-DE" baseline="0" dirty="0" err="1"/>
              <a:t>overleve</a:t>
            </a:r>
            <a:r>
              <a:rPr lang="de-DE" baseline="0" dirty="0"/>
              <a:t> </a:t>
            </a:r>
            <a:r>
              <a:rPr lang="de-DE" baseline="0" dirty="0" err="1"/>
              <a:t>dvs</a:t>
            </a:r>
            <a:r>
              <a:rPr lang="de-DE" baseline="0" dirty="0"/>
              <a:t>. </a:t>
            </a:r>
            <a:r>
              <a:rPr lang="de-DE" baseline="0" dirty="0" err="1"/>
              <a:t>Ikke</a:t>
            </a:r>
            <a:r>
              <a:rPr lang="de-DE" baseline="0" dirty="0"/>
              <a:t> </a:t>
            </a:r>
            <a:r>
              <a:rPr lang="de-DE" baseline="0" dirty="0" err="1"/>
              <a:t>dø</a:t>
            </a:r>
            <a:r>
              <a:rPr lang="de-DE" baseline="0" dirty="0"/>
              <a:t> af selvmord. Den </a:t>
            </a:r>
            <a:r>
              <a:rPr lang="de-DE" baseline="0" dirty="0" err="1"/>
              <a:t>røde</a:t>
            </a:r>
            <a:r>
              <a:rPr lang="de-DE" baseline="0" dirty="0"/>
              <a:t> </a:t>
            </a:r>
            <a:r>
              <a:rPr lang="de-DE" baseline="0" dirty="0" err="1"/>
              <a:t>linje</a:t>
            </a:r>
            <a:r>
              <a:rPr lang="de-DE" baseline="0" dirty="0"/>
              <a:t> er </a:t>
            </a:r>
            <a:r>
              <a:rPr lang="de-DE" baseline="0" dirty="0" err="1"/>
              <a:t>behandlede</a:t>
            </a:r>
            <a:r>
              <a:rPr lang="de-DE" baseline="0" dirty="0"/>
              <a:t> </a:t>
            </a:r>
            <a:r>
              <a:rPr lang="de-DE" baseline="0" dirty="0" err="1"/>
              <a:t>personer</a:t>
            </a:r>
            <a:r>
              <a:rPr lang="de-DE" baseline="0" dirty="0"/>
              <a:t> </a:t>
            </a:r>
            <a:r>
              <a:rPr lang="de-DE" baseline="0" dirty="0" err="1"/>
              <a:t>som</a:t>
            </a:r>
            <a:r>
              <a:rPr lang="de-DE" baseline="0" dirty="0"/>
              <a:t> har en </a:t>
            </a:r>
            <a:r>
              <a:rPr lang="de-DE" baseline="0" dirty="0" err="1"/>
              <a:t>højere</a:t>
            </a:r>
            <a:r>
              <a:rPr lang="de-DE" baseline="0" dirty="0"/>
              <a:t> </a:t>
            </a:r>
            <a:r>
              <a:rPr lang="de-DE" baseline="0" dirty="0" err="1"/>
              <a:t>overlevelse</a:t>
            </a:r>
            <a:r>
              <a:rPr lang="de-DE" baseline="0" dirty="0"/>
              <a:t> end dem </a:t>
            </a:r>
            <a:r>
              <a:rPr lang="de-DE" baseline="0" dirty="0" err="1"/>
              <a:t>som</a:t>
            </a:r>
            <a:r>
              <a:rPr lang="de-DE" baseline="0" dirty="0"/>
              <a:t> </a:t>
            </a:r>
            <a:r>
              <a:rPr lang="de-DE" baseline="0" dirty="0" err="1"/>
              <a:t>ikke</a:t>
            </a:r>
            <a:r>
              <a:rPr lang="de-DE" baseline="0" dirty="0"/>
              <a:t> </a:t>
            </a:r>
            <a:r>
              <a:rPr lang="de-DE" baseline="0" dirty="0" err="1"/>
              <a:t>modtog</a:t>
            </a:r>
            <a:r>
              <a:rPr lang="de-DE" baseline="0" dirty="0"/>
              <a:t> </a:t>
            </a:r>
            <a:r>
              <a:rPr lang="de-DE" baseline="0" dirty="0" err="1"/>
              <a:t>psykosocial</a:t>
            </a:r>
            <a:r>
              <a:rPr lang="de-DE" baseline="0" dirty="0"/>
              <a:t> </a:t>
            </a:r>
            <a:r>
              <a:rPr lang="de-DE" baseline="0" dirty="0" err="1"/>
              <a:t>behandling</a:t>
            </a:r>
            <a:r>
              <a:rPr lang="de-DE" baseline="0" dirty="0"/>
              <a:t>.</a:t>
            </a:r>
            <a:endParaRPr lang="de-DE" dirty="0"/>
          </a:p>
          <a:p>
            <a:endParaRPr lang="da-DK" dirty="0"/>
          </a:p>
        </p:txBody>
      </p:sp>
      <p:sp>
        <p:nvSpPr>
          <p:cNvPr id="4" name="Pladsholder til slidenummer 3"/>
          <p:cNvSpPr>
            <a:spLocks noGrp="1"/>
          </p:cNvSpPr>
          <p:nvPr>
            <p:ph type="sldNum" sz="quarter" idx="5"/>
          </p:nvPr>
        </p:nvSpPr>
        <p:spPr/>
        <p:txBody>
          <a:bodyPr/>
          <a:lstStyle/>
          <a:p>
            <a:fld id="{A150DA58-3972-4D63-B1FB-CBDCAD13F3F7}" type="slidenum">
              <a:rPr lang="da-DK" smtClean="0"/>
              <a:t>28</a:t>
            </a:fld>
            <a:endParaRPr lang="da-DK"/>
          </a:p>
        </p:txBody>
      </p:sp>
    </p:spTree>
    <p:extLst>
      <p:ext uri="{BB962C8B-B14F-4D97-AF65-F5344CB8AC3E}">
        <p14:creationId xmlns:p14="http://schemas.microsoft.com/office/powerpoint/2010/main" val="1620337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e-DE" dirty="0"/>
              <a:t>En markant </a:t>
            </a:r>
            <a:r>
              <a:rPr lang="de-DE" dirty="0" err="1"/>
              <a:t>laver</a:t>
            </a:r>
            <a:r>
              <a:rPr lang="de-DE" dirty="0"/>
              <a:t> </a:t>
            </a:r>
            <a:r>
              <a:rPr lang="de-DE" dirty="0" err="1"/>
              <a:t>risiko</a:t>
            </a:r>
            <a:r>
              <a:rPr lang="de-DE" dirty="0"/>
              <a:t> for at </a:t>
            </a:r>
            <a:r>
              <a:rPr lang="de-DE" dirty="0" err="1"/>
              <a:t>gentage</a:t>
            </a:r>
            <a:r>
              <a:rPr lang="de-DE" dirty="0"/>
              <a:t> </a:t>
            </a:r>
            <a:r>
              <a:rPr lang="de-DE" dirty="0" err="1"/>
              <a:t>selvmordsforsøg</a:t>
            </a:r>
            <a:r>
              <a:rPr lang="de-DE" dirty="0"/>
              <a:t>,</a:t>
            </a:r>
            <a:r>
              <a:rPr lang="de-DE" baseline="0" dirty="0"/>
              <a:t> selvmord og for at </a:t>
            </a:r>
            <a:r>
              <a:rPr lang="de-DE" baseline="0" dirty="0" err="1"/>
              <a:t>død</a:t>
            </a:r>
            <a:r>
              <a:rPr lang="de-DE" baseline="0" dirty="0"/>
              <a:t> </a:t>
            </a:r>
            <a:r>
              <a:rPr lang="de-DE" baseline="0" dirty="0" err="1"/>
              <a:t>overhovedet</a:t>
            </a:r>
            <a:r>
              <a:rPr lang="de-DE" baseline="0" dirty="0"/>
              <a:t> </a:t>
            </a:r>
            <a:r>
              <a:rPr lang="de-DE" baseline="0" dirty="0" err="1"/>
              <a:t>var</a:t>
            </a:r>
            <a:r>
              <a:rPr lang="de-DE" baseline="0" dirty="0"/>
              <a:t> </a:t>
            </a:r>
            <a:r>
              <a:rPr lang="de-DE" baseline="0" dirty="0" err="1"/>
              <a:t>fundet</a:t>
            </a:r>
            <a:r>
              <a:rPr lang="de-DE" baseline="0" dirty="0"/>
              <a:t> i gruppe </a:t>
            </a:r>
            <a:r>
              <a:rPr lang="de-DE" baseline="0" dirty="0" err="1"/>
              <a:t>som</a:t>
            </a:r>
            <a:r>
              <a:rPr lang="de-DE" baseline="0" dirty="0"/>
              <a:t> </a:t>
            </a:r>
            <a:r>
              <a:rPr lang="de-DE" baseline="0" dirty="0" err="1"/>
              <a:t>modtog</a:t>
            </a:r>
            <a:r>
              <a:rPr lang="de-DE" baseline="0" dirty="0"/>
              <a:t> </a:t>
            </a:r>
            <a:r>
              <a:rPr lang="de-DE" baseline="0" dirty="0" err="1"/>
              <a:t>behandling</a:t>
            </a:r>
            <a:r>
              <a:rPr lang="de-DE" baseline="0" dirty="0"/>
              <a:t> </a:t>
            </a:r>
            <a:r>
              <a:rPr lang="de-DE" baseline="0" dirty="0" err="1"/>
              <a:t>sammenligned</a:t>
            </a:r>
            <a:r>
              <a:rPr lang="de-DE" baseline="0" dirty="0"/>
              <a:t> med dem </a:t>
            </a:r>
            <a:r>
              <a:rPr lang="de-DE" baseline="0" dirty="0" err="1"/>
              <a:t>som</a:t>
            </a:r>
            <a:r>
              <a:rPr lang="de-DE" baseline="0" dirty="0"/>
              <a:t> </a:t>
            </a:r>
            <a:r>
              <a:rPr lang="de-DE" baseline="0" dirty="0" err="1"/>
              <a:t>ikke</a:t>
            </a:r>
            <a:r>
              <a:rPr lang="de-DE" baseline="0" dirty="0"/>
              <a:t> </a:t>
            </a:r>
            <a:r>
              <a:rPr lang="de-DE" baseline="0" dirty="0" err="1"/>
              <a:t>modtog</a:t>
            </a:r>
            <a:r>
              <a:rPr lang="de-DE" baseline="0" dirty="0"/>
              <a:t> </a:t>
            </a:r>
            <a:r>
              <a:rPr lang="de-DE" baseline="0" dirty="0" err="1"/>
              <a:t>behandling</a:t>
            </a:r>
            <a:r>
              <a:rPr lang="de-DE" baseline="0" dirty="0"/>
              <a:t>.</a:t>
            </a:r>
          </a:p>
          <a:p>
            <a:r>
              <a:rPr lang="de-DE" baseline="0" dirty="0"/>
              <a:t>Risiko for </a:t>
            </a:r>
            <a:r>
              <a:rPr lang="de-DE" baseline="0" dirty="0" err="1"/>
              <a:t>gentaget</a:t>
            </a:r>
            <a:r>
              <a:rPr lang="de-DE" baseline="0" dirty="0"/>
              <a:t> </a:t>
            </a:r>
            <a:r>
              <a:rPr lang="de-DE" baseline="0" dirty="0" err="1"/>
              <a:t>selvmordsforsøg</a:t>
            </a:r>
            <a:r>
              <a:rPr lang="de-DE" baseline="0" dirty="0"/>
              <a:t> </a:t>
            </a:r>
            <a:r>
              <a:rPr lang="de-DE" baseline="0" dirty="0" err="1"/>
              <a:t>var</a:t>
            </a:r>
            <a:r>
              <a:rPr lang="de-DE" baseline="0" dirty="0"/>
              <a:t> 18% </a:t>
            </a:r>
            <a:r>
              <a:rPr lang="de-DE" baseline="0" dirty="0" err="1"/>
              <a:t>lavere</a:t>
            </a:r>
            <a:endParaRPr lang="de-DE" baseline="0" dirty="0"/>
          </a:p>
          <a:p>
            <a:pPr defTabSz="844083" eaLnBrk="0" fontAlgn="base" hangingPunct="0">
              <a:spcBef>
                <a:spcPct val="30000"/>
              </a:spcBef>
              <a:spcAft>
                <a:spcPct val="0"/>
              </a:spcAft>
              <a:defRPr/>
            </a:pPr>
            <a:r>
              <a:rPr lang="de-DE" baseline="0" dirty="0"/>
              <a:t>Risiko for at </a:t>
            </a:r>
            <a:r>
              <a:rPr lang="de-DE" baseline="0" dirty="0" err="1"/>
              <a:t>dø</a:t>
            </a:r>
            <a:r>
              <a:rPr lang="de-DE" baseline="0" dirty="0"/>
              <a:t> af selvmord </a:t>
            </a:r>
            <a:r>
              <a:rPr lang="de-DE" baseline="0" dirty="0" err="1"/>
              <a:t>var</a:t>
            </a:r>
            <a:r>
              <a:rPr lang="de-DE" baseline="0" dirty="0"/>
              <a:t> 29% </a:t>
            </a:r>
            <a:r>
              <a:rPr lang="de-DE" baseline="0" dirty="0" err="1"/>
              <a:t>lavere</a:t>
            </a:r>
            <a:endParaRPr lang="de-DE" baseline="0" dirty="0"/>
          </a:p>
          <a:p>
            <a:pPr defTabSz="844083" eaLnBrk="0" fontAlgn="base" hangingPunct="0">
              <a:spcBef>
                <a:spcPct val="30000"/>
              </a:spcBef>
              <a:spcAft>
                <a:spcPct val="0"/>
              </a:spcAft>
              <a:defRPr/>
            </a:pPr>
            <a:r>
              <a:rPr lang="de-DE" baseline="0" dirty="0"/>
              <a:t>Risiko for at </a:t>
            </a:r>
            <a:r>
              <a:rPr lang="de-DE" baseline="0" dirty="0" err="1"/>
              <a:t>dø</a:t>
            </a:r>
            <a:r>
              <a:rPr lang="de-DE" baseline="0" dirty="0"/>
              <a:t> </a:t>
            </a:r>
            <a:r>
              <a:rPr lang="de-DE" baseline="0" dirty="0" err="1"/>
              <a:t>overhovedet</a:t>
            </a:r>
            <a:r>
              <a:rPr lang="de-DE" baseline="0" dirty="0"/>
              <a:t> </a:t>
            </a:r>
            <a:r>
              <a:rPr lang="de-DE" baseline="0" dirty="0" err="1"/>
              <a:t>var</a:t>
            </a:r>
            <a:r>
              <a:rPr lang="de-DE" baseline="0" dirty="0"/>
              <a:t> 35% </a:t>
            </a:r>
            <a:r>
              <a:rPr lang="de-DE" baseline="0" dirty="0" err="1"/>
              <a:t>lavere</a:t>
            </a:r>
            <a:endParaRPr lang="de-DE" baseline="0" dirty="0"/>
          </a:p>
          <a:p>
            <a:endParaRPr lang="de-DE" baseline="0" dirty="0"/>
          </a:p>
          <a:p>
            <a:endParaRPr lang="de-DE" dirty="0"/>
          </a:p>
          <a:p>
            <a:endParaRPr lang="da-DK" dirty="0"/>
          </a:p>
        </p:txBody>
      </p:sp>
      <p:sp>
        <p:nvSpPr>
          <p:cNvPr id="4" name="Pladsholder til slidenummer 3"/>
          <p:cNvSpPr>
            <a:spLocks noGrp="1"/>
          </p:cNvSpPr>
          <p:nvPr>
            <p:ph type="sldNum" sz="quarter" idx="5"/>
          </p:nvPr>
        </p:nvSpPr>
        <p:spPr/>
        <p:txBody>
          <a:bodyPr/>
          <a:lstStyle/>
          <a:p>
            <a:fld id="{A150DA58-3972-4D63-B1FB-CBDCAD13F3F7}" type="slidenum">
              <a:rPr lang="da-DK" smtClean="0"/>
              <a:t>29</a:t>
            </a:fld>
            <a:endParaRPr lang="da-DK"/>
          </a:p>
        </p:txBody>
      </p:sp>
    </p:spTree>
    <p:extLst>
      <p:ext uri="{BB962C8B-B14F-4D97-AF65-F5344CB8AC3E}">
        <p14:creationId xmlns:p14="http://schemas.microsoft.com/office/powerpoint/2010/main" val="186076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CA180003-B78F-4716-BB26-E3B6B6339683}" type="slidenum">
              <a:rPr lang="da-DK" smtClean="0"/>
              <a:t>2</a:t>
            </a:fld>
            <a:endParaRPr lang="da-DK"/>
          </a:p>
        </p:txBody>
      </p:sp>
    </p:spTree>
    <p:extLst>
      <p:ext uri="{BB962C8B-B14F-4D97-AF65-F5344CB8AC3E}">
        <p14:creationId xmlns:p14="http://schemas.microsoft.com/office/powerpoint/2010/main" val="408151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FED50C1A-F5AA-488E-A803-7D2F0FA21B9E}" type="slidenum">
              <a:rPr smtClean="0"/>
              <a:pPr/>
              <a:t>30</a:t>
            </a:fld>
            <a:endParaRPr lang="en-GB"/>
          </a:p>
        </p:txBody>
      </p:sp>
      <p:sp>
        <p:nvSpPr>
          <p:cNvPr id="75779" name="Rectangle 2"/>
          <p:cNvSpPr>
            <a:spLocks noGrp="1" noRot="1" noChangeAspect="1" noChangeArrowheads="1" noTextEdit="1"/>
          </p:cNvSpPr>
          <p:nvPr>
            <p:ph type="sldImg"/>
          </p:nvPr>
        </p:nvSpPr>
        <p:spPr>
          <a:xfrm>
            <a:off x="1135063" y="703263"/>
            <a:ext cx="4587875" cy="3441700"/>
          </a:xfrm>
          <a:ln/>
        </p:spPr>
      </p:sp>
      <p:sp>
        <p:nvSpPr>
          <p:cNvPr id="75780"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 tiden afprøves</a:t>
            </a:r>
            <a:r>
              <a:rPr lang="da-DK" baseline="0" dirty="0"/>
              <a:t> behandlingsmodellen ‘CAMS’ i de selvmordsforebyggende klinikker. I den traditionelle terapi vurderer klinikeren patienten ud fra symptomer </a:t>
            </a:r>
            <a:endParaRPr lang="da-DK" dirty="0"/>
          </a:p>
        </p:txBody>
      </p:sp>
      <p:sp>
        <p:nvSpPr>
          <p:cNvPr id="4" name="Pladsholder til diasnummer 3"/>
          <p:cNvSpPr>
            <a:spLocks noGrp="1"/>
          </p:cNvSpPr>
          <p:nvPr>
            <p:ph type="sldNum" sz="quarter" idx="10"/>
          </p:nvPr>
        </p:nvSpPr>
        <p:spPr/>
        <p:txBody>
          <a:bodyPr/>
          <a:lstStyle/>
          <a:p>
            <a:pPr>
              <a:defRPr/>
            </a:pPr>
            <a:fld id="{89F82DB9-2AE1-4CBF-B88B-866BDD118B57}" type="slidenum">
              <a:rPr lang="en-GB" smtClean="0"/>
              <a:pPr>
                <a:defRPr/>
              </a:pPr>
              <a:t>31</a:t>
            </a:fld>
            <a:endParaRPr lang="en-GB"/>
          </a:p>
        </p:txBody>
      </p:sp>
    </p:spTree>
    <p:extLst>
      <p:ext uri="{BB962C8B-B14F-4D97-AF65-F5344CB8AC3E}">
        <p14:creationId xmlns:p14="http://schemas.microsoft.com/office/powerpoint/2010/main" val="1068787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CAMS</a:t>
            </a:r>
            <a:r>
              <a:rPr lang="da-DK" baseline="0" dirty="0"/>
              <a:t> arbejder klinikeren og patienten sammen om at vurdere hvad det var der udløste selvmordsintentionen og hvad der kan forebygge nye kriser. Man laver f.eks. En kriseplan og arbejder med </a:t>
            </a:r>
            <a:r>
              <a:rPr lang="da-DK" baseline="0" dirty="0" err="1"/>
              <a:t>mestrings</a:t>
            </a:r>
            <a:r>
              <a:rPr lang="da-DK" baseline="0" dirty="0"/>
              <a:t>-strategier, diskuterer grunde til at forblive i live.</a:t>
            </a:r>
            <a:endParaRPr lang="da-DK" dirty="0"/>
          </a:p>
        </p:txBody>
      </p:sp>
      <p:sp>
        <p:nvSpPr>
          <p:cNvPr id="4" name="Pladsholder til diasnummer 3"/>
          <p:cNvSpPr>
            <a:spLocks noGrp="1"/>
          </p:cNvSpPr>
          <p:nvPr>
            <p:ph type="sldNum" sz="quarter" idx="10"/>
          </p:nvPr>
        </p:nvSpPr>
        <p:spPr/>
        <p:txBody>
          <a:bodyPr/>
          <a:lstStyle/>
          <a:p>
            <a:pPr>
              <a:defRPr/>
            </a:pPr>
            <a:fld id="{89F82DB9-2AE1-4CBF-B88B-866BDD118B57}" type="slidenum">
              <a:rPr lang="en-GB" smtClean="0"/>
              <a:pPr>
                <a:defRPr/>
              </a:pPr>
              <a:t>32</a:t>
            </a:fld>
            <a:endParaRPr lang="en-GB"/>
          </a:p>
        </p:txBody>
      </p:sp>
    </p:spTree>
    <p:extLst>
      <p:ext uri="{BB962C8B-B14F-4D97-AF65-F5344CB8AC3E}">
        <p14:creationId xmlns:p14="http://schemas.microsoft.com/office/powerpoint/2010/main" val="1865160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5453" y="8686288"/>
            <a:ext cx="2972547"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80" tIns="43740" rIns="87480" bIns="43740" anchor="b"/>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r" eaLnBrk="1" hangingPunct="1"/>
            <a:fld id="{2C683AE3-E96F-40E2-BF84-EF44F7697E07}" type="slidenum">
              <a:rPr lang="en-US" altLang="da-DK" sz="1100">
                <a:latin typeface="Times New Roman" pitchFamily="18" charset="0"/>
              </a:rPr>
              <a:pPr algn="r" eaLnBrk="1" hangingPunct="1"/>
              <a:t>33</a:t>
            </a:fld>
            <a:endParaRPr lang="en-US" altLang="da-DK" sz="1100">
              <a:latin typeface="Times New Roman" pitchFamily="18" charset="0"/>
            </a:endParaRPr>
          </a:p>
        </p:txBody>
      </p:sp>
      <p:sp>
        <p:nvSpPr>
          <p:cNvPr id="112643" name="Rectangle 2"/>
          <p:cNvSpPr>
            <a:spLocks noGrp="1" noRot="1" noChangeAspect="1" noChangeArrowheads="1" noTextEdit="1"/>
          </p:cNvSpPr>
          <p:nvPr>
            <p:ph type="sldImg"/>
          </p:nvPr>
        </p:nvSpPr>
        <p:spPr>
          <a:xfrm>
            <a:off x="1143000" y="685800"/>
            <a:ext cx="4572000" cy="3429000"/>
          </a:xfrm>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altLang="da-DK" dirty="0"/>
              <a:t>Thomas </a:t>
            </a:r>
            <a:r>
              <a:rPr lang="da-DK" altLang="da-DK" dirty="0" err="1"/>
              <a:t>Joiners</a:t>
            </a:r>
            <a:r>
              <a:rPr lang="da-DK" altLang="da-DK" dirty="0"/>
              <a:t> teori kommer</a:t>
            </a:r>
            <a:r>
              <a:rPr lang="da-DK" altLang="da-DK" baseline="0" dirty="0"/>
              <a:t> med et bud på hvornår en person begår selvmord.</a:t>
            </a:r>
          </a:p>
          <a:p>
            <a:pPr eaLnBrk="1" hangingPunct="1"/>
            <a:r>
              <a:rPr lang="da-DK" altLang="da-DK" baseline="0" dirty="0"/>
              <a:t>Det sker når man har en o</a:t>
            </a:r>
            <a:r>
              <a:rPr lang="da-DK" altLang="da-DK" dirty="0"/>
              <a:t>plevelse af at være en byrde for sine omgivelser – f.eks.</a:t>
            </a:r>
            <a:r>
              <a:rPr lang="da-DK" altLang="da-DK" baseline="0" dirty="0"/>
              <a:t> At”</a:t>
            </a:r>
            <a:r>
              <a:rPr lang="da-DK" altLang="da-DK" dirty="0"/>
              <a:t> min død er mere værd for mine omgivelser end mit liv (jeg er bare en belastning)”</a:t>
            </a:r>
          </a:p>
          <a:p>
            <a:pPr eaLnBrk="1" hangingPunct="1"/>
            <a:r>
              <a:rPr lang="da-DK" altLang="da-DK" dirty="0"/>
              <a:t>Samtidig hvis man har en følelse af ikke at ‘høre</a:t>
            </a:r>
            <a:r>
              <a:rPr lang="da-DK" altLang="da-DK" baseline="0" dirty="0"/>
              <a:t> til’ dvs. mangler tilhørsforhold, kan situationen hvor selvmordstanker opstår. Hvis man desuden har evnen til at udføre handlingen (at man f.eks. Handler spontant på sådanne følelser og har adgang til metoder), så kan alvorlige selvmordsforsøg ske.</a:t>
            </a:r>
            <a:endParaRPr lang="da-DK" altLang="da-DK" dirty="0"/>
          </a:p>
          <a:p>
            <a:pPr eaLnBrk="1" hangingPunct="1"/>
            <a:endParaRPr lang="da-DK" altLang="da-DK" dirty="0"/>
          </a:p>
          <a:p>
            <a:pPr eaLnBrk="1" hangingPunct="1"/>
            <a:endParaRPr lang="da-DK" altLang="da-DK"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Et nyligt publiceret studie viser at personer</a:t>
            </a:r>
            <a:r>
              <a:rPr lang="da-DK" baseline="0" dirty="0"/>
              <a:t> som modtog </a:t>
            </a:r>
            <a:r>
              <a:rPr lang="da-DK" dirty="0"/>
              <a:t>CAMS (her: ASSIP) var mindre tilbøjelige til at gentage selvmordshandlinger</a:t>
            </a:r>
            <a:r>
              <a:rPr lang="da-DK" baseline="0" dirty="0"/>
              <a:t> end personer som ikke har modtaget sådan behandling efter et  selvmordsforsøg.</a:t>
            </a:r>
          </a:p>
        </p:txBody>
      </p:sp>
      <p:sp>
        <p:nvSpPr>
          <p:cNvPr id="4" name="Pladsholder til diasnummer 3"/>
          <p:cNvSpPr>
            <a:spLocks noGrp="1"/>
          </p:cNvSpPr>
          <p:nvPr>
            <p:ph type="sldNum" sz="quarter" idx="10"/>
          </p:nvPr>
        </p:nvSpPr>
        <p:spPr/>
        <p:txBody>
          <a:bodyPr/>
          <a:lstStyle/>
          <a:p>
            <a:pPr>
              <a:defRPr/>
            </a:pPr>
            <a:fld id="{89F82DB9-2AE1-4CBF-B88B-866BDD118B57}" type="slidenum">
              <a:rPr lang="en-GB" smtClean="0"/>
              <a:pPr>
                <a:defRPr/>
              </a:pPr>
              <a:t>34</a:t>
            </a:fld>
            <a:endParaRPr lang="en-GB"/>
          </a:p>
        </p:txBody>
      </p:sp>
    </p:spTree>
    <p:extLst>
      <p:ext uri="{BB962C8B-B14F-4D97-AF65-F5344CB8AC3E}">
        <p14:creationId xmlns:p14="http://schemas.microsoft.com/office/powerpoint/2010/main" val="2497698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FED50C1A-F5AA-488E-A803-7D2F0FA21B9E}" type="slidenum">
              <a:rPr smtClean="0"/>
              <a:pPr/>
              <a:t>35</a:t>
            </a:fld>
            <a:endParaRPr lang="en-GB"/>
          </a:p>
        </p:txBody>
      </p:sp>
      <p:sp>
        <p:nvSpPr>
          <p:cNvPr id="75779" name="Rectangle 2"/>
          <p:cNvSpPr>
            <a:spLocks noGrp="1" noRot="1" noChangeAspect="1" noChangeArrowheads="1" noTextEdit="1"/>
          </p:cNvSpPr>
          <p:nvPr>
            <p:ph type="sldImg"/>
          </p:nvPr>
        </p:nvSpPr>
        <p:spPr>
          <a:xfrm>
            <a:off x="1135063" y="703263"/>
            <a:ext cx="4587875" cy="3441700"/>
          </a:xfrm>
          <a:ln/>
        </p:spPr>
      </p:sp>
      <p:sp>
        <p:nvSpPr>
          <p:cNvPr id="75780"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1CBA5966-93FA-43F9-BC7A-DAE808C51248}" type="slidenum">
              <a:rPr smtClean="0"/>
              <a:pPr/>
              <a:t>36</a:t>
            </a:fld>
            <a:endParaRPr lang="en-GB"/>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rPr>
              <a:t>Den </a:t>
            </a:r>
            <a:r>
              <a:rPr lang="en-US" dirty="0" err="1">
                <a:latin typeface="Arial" pitchFamily="34" charset="0"/>
              </a:rPr>
              <a:t>traditionelle</a:t>
            </a:r>
            <a:r>
              <a:rPr lang="en-US" dirty="0">
                <a:latin typeface="Arial" pitchFamily="34" charset="0"/>
              </a:rPr>
              <a:t> </a:t>
            </a:r>
            <a:r>
              <a:rPr lang="en-US" dirty="0" err="1">
                <a:latin typeface="Arial" pitchFamily="34" charset="0"/>
              </a:rPr>
              <a:t>kriseplan</a:t>
            </a:r>
            <a:r>
              <a:rPr lang="en-US" dirty="0">
                <a:latin typeface="Arial" pitchFamily="34" charset="0"/>
              </a:rPr>
              <a:t> </a:t>
            </a:r>
            <a:r>
              <a:rPr lang="en-US" dirty="0" err="1">
                <a:latin typeface="Arial" pitchFamily="34" charset="0"/>
              </a:rPr>
              <a:t>skrives</a:t>
            </a:r>
            <a:r>
              <a:rPr lang="en-US" baseline="0" dirty="0">
                <a:latin typeface="Arial" pitchFamily="34" charset="0"/>
              </a:rPr>
              <a:t> </a:t>
            </a:r>
            <a:r>
              <a:rPr lang="en-US" baseline="0" dirty="0" err="1">
                <a:latin typeface="Arial" pitchFamily="34" charset="0"/>
              </a:rPr>
              <a:t>på</a:t>
            </a:r>
            <a:r>
              <a:rPr lang="en-US" baseline="0" dirty="0">
                <a:latin typeface="Arial" pitchFamily="34" charset="0"/>
              </a:rPr>
              <a:t> </a:t>
            </a:r>
            <a:r>
              <a:rPr lang="en-US" baseline="0" dirty="0" err="1">
                <a:latin typeface="Arial" pitchFamily="34" charset="0"/>
              </a:rPr>
              <a:t>papir</a:t>
            </a:r>
            <a:r>
              <a:rPr lang="en-US" baseline="0" dirty="0">
                <a:latin typeface="Arial" pitchFamily="34" charset="0"/>
              </a:rPr>
              <a:t>. </a:t>
            </a:r>
            <a:r>
              <a:rPr lang="en-US" baseline="0" dirty="0" err="1">
                <a:latin typeface="Arial" pitchFamily="34" charset="0"/>
              </a:rPr>
              <a:t>Sammen</a:t>
            </a:r>
            <a:r>
              <a:rPr lang="en-US" baseline="0" dirty="0">
                <a:latin typeface="Arial" pitchFamily="34" charset="0"/>
              </a:rPr>
              <a:t> med </a:t>
            </a:r>
            <a:r>
              <a:rPr lang="en-US" baseline="0" dirty="0" err="1">
                <a:latin typeface="Arial" pitchFamily="34" charset="0"/>
              </a:rPr>
              <a:t>patienten</a:t>
            </a:r>
            <a:r>
              <a:rPr lang="en-US" baseline="0" dirty="0">
                <a:latin typeface="Arial" pitchFamily="34" charset="0"/>
              </a:rPr>
              <a:t> </a:t>
            </a:r>
            <a:r>
              <a:rPr lang="en-US" baseline="0" dirty="0" err="1">
                <a:latin typeface="Arial" pitchFamily="34" charset="0"/>
              </a:rPr>
              <a:t>søger</a:t>
            </a:r>
            <a:r>
              <a:rPr lang="en-US" baseline="0" dirty="0">
                <a:latin typeface="Arial" pitchFamily="34" charset="0"/>
              </a:rPr>
              <a:t> </a:t>
            </a:r>
            <a:r>
              <a:rPr lang="en-US" baseline="0" dirty="0" err="1">
                <a:latin typeface="Arial" pitchFamily="34" charset="0"/>
              </a:rPr>
              <a:t>klinikeren</a:t>
            </a:r>
            <a:r>
              <a:rPr lang="en-US" baseline="0" dirty="0">
                <a:latin typeface="Arial" pitchFamily="34" charset="0"/>
              </a:rPr>
              <a:t> at </a:t>
            </a:r>
            <a:r>
              <a:rPr lang="en-US" baseline="0" dirty="0" err="1">
                <a:latin typeface="Arial" pitchFamily="34" charset="0"/>
              </a:rPr>
              <a:t>identificdere</a:t>
            </a:r>
            <a:r>
              <a:rPr lang="en-US" baseline="0" dirty="0">
                <a:latin typeface="Arial" pitchFamily="34" charset="0"/>
              </a:rPr>
              <a:t> </a:t>
            </a:r>
            <a:r>
              <a:rPr lang="en-US" baseline="0" dirty="0" err="1">
                <a:latin typeface="Arial" pitchFamily="34" charset="0"/>
              </a:rPr>
              <a:t>hvilke</a:t>
            </a:r>
            <a:r>
              <a:rPr lang="en-US" baseline="0" dirty="0">
                <a:latin typeface="Arial" pitchFamily="34" charset="0"/>
              </a:rPr>
              <a:t> </a:t>
            </a:r>
            <a:r>
              <a:rPr lang="en-US" baseline="0" dirty="0" err="1">
                <a:latin typeface="Arial" pitchFamily="34" charset="0"/>
              </a:rPr>
              <a:t>strategier</a:t>
            </a:r>
            <a:r>
              <a:rPr lang="en-US" baseline="0" dirty="0">
                <a:latin typeface="Arial" pitchFamily="34" charset="0"/>
              </a:rPr>
              <a:t> </a:t>
            </a:r>
            <a:r>
              <a:rPr lang="en-US" baseline="0" dirty="0" err="1">
                <a:latin typeface="Arial" pitchFamily="34" charset="0"/>
              </a:rPr>
              <a:t>plejer</a:t>
            </a:r>
            <a:r>
              <a:rPr lang="en-US" baseline="0" dirty="0">
                <a:latin typeface="Arial" pitchFamily="34" charset="0"/>
              </a:rPr>
              <a:t> at </a:t>
            </a:r>
            <a:r>
              <a:rPr lang="en-US" baseline="0" dirty="0" err="1">
                <a:latin typeface="Arial" pitchFamily="34" charset="0"/>
              </a:rPr>
              <a:t>virke</a:t>
            </a:r>
            <a:r>
              <a:rPr lang="en-US" baseline="0" dirty="0">
                <a:latin typeface="Arial" pitchFamily="34" charset="0"/>
              </a:rPr>
              <a:t> </a:t>
            </a:r>
            <a:r>
              <a:rPr lang="en-US" baseline="0" dirty="0" err="1">
                <a:latin typeface="Arial" pitchFamily="34" charset="0"/>
              </a:rPr>
              <a:t>når</a:t>
            </a:r>
            <a:r>
              <a:rPr lang="en-US" baseline="0" dirty="0">
                <a:latin typeface="Arial" pitchFamily="34" charset="0"/>
              </a:rPr>
              <a:t> man </a:t>
            </a:r>
            <a:r>
              <a:rPr lang="en-US" baseline="0" dirty="0" err="1">
                <a:latin typeface="Arial" pitchFamily="34" charset="0"/>
              </a:rPr>
              <a:t>bliver</a:t>
            </a:r>
            <a:r>
              <a:rPr lang="en-US" baseline="0" dirty="0">
                <a:latin typeface="Arial" pitchFamily="34" charset="0"/>
              </a:rPr>
              <a:t> </a:t>
            </a:r>
            <a:r>
              <a:rPr lang="en-US" baseline="0" dirty="0" err="1">
                <a:latin typeface="Arial" pitchFamily="34" charset="0"/>
              </a:rPr>
              <a:t>selvmordstruet</a:t>
            </a:r>
            <a:r>
              <a:rPr lang="en-US" baseline="0" dirty="0">
                <a:latin typeface="Arial" pitchFamily="34" charset="0"/>
              </a:rPr>
              <a:t>. </a:t>
            </a:r>
            <a:r>
              <a:rPr lang="en-US" baseline="0" dirty="0" err="1">
                <a:latin typeface="Arial" pitchFamily="34" charset="0"/>
              </a:rPr>
              <a:t>Patienten</a:t>
            </a:r>
            <a:r>
              <a:rPr lang="en-US" baseline="0" dirty="0">
                <a:latin typeface="Arial" pitchFamily="34" charset="0"/>
              </a:rPr>
              <a:t> </a:t>
            </a:r>
            <a:r>
              <a:rPr lang="en-US" baseline="0" dirty="0" err="1">
                <a:latin typeface="Arial" pitchFamily="34" charset="0"/>
              </a:rPr>
              <a:t>skriver</a:t>
            </a:r>
            <a:r>
              <a:rPr lang="en-US" baseline="0" dirty="0">
                <a:latin typeface="Arial" pitchFamily="34" charset="0"/>
              </a:rPr>
              <a:t> </a:t>
            </a:r>
            <a:r>
              <a:rPr lang="en-US" baseline="0" dirty="0" err="1">
                <a:latin typeface="Arial" pitchFamily="34" charset="0"/>
              </a:rPr>
              <a:t>strategierne</a:t>
            </a:r>
            <a:r>
              <a:rPr lang="en-US" baseline="0" dirty="0">
                <a:latin typeface="Arial" pitchFamily="34" charset="0"/>
              </a:rPr>
              <a:t> </a:t>
            </a:r>
            <a:r>
              <a:rPr lang="en-US" baseline="0" dirty="0" err="1">
                <a:latin typeface="Arial" pitchFamily="34" charset="0"/>
              </a:rPr>
              <a:t>ned</a:t>
            </a:r>
            <a:r>
              <a:rPr lang="en-US" baseline="0" dirty="0">
                <a:latin typeface="Arial" pitchFamily="34" charset="0"/>
              </a:rPr>
              <a:t>. </a:t>
            </a:r>
            <a:r>
              <a:rPr lang="en-US" baseline="0" dirty="0" err="1">
                <a:latin typeface="Arial" pitchFamily="34" charset="0"/>
              </a:rPr>
              <a:t>Bemærk</a:t>
            </a:r>
            <a:r>
              <a:rPr lang="en-US" baseline="0" dirty="0">
                <a:latin typeface="Arial" pitchFamily="34" charset="0"/>
              </a:rPr>
              <a:t> at de </a:t>
            </a:r>
            <a:r>
              <a:rPr lang="en-US" baseline="0" dirty="0" err="1">
                <a:latin typeface="Arial" pitchFamily="34" charset="0"/>
              </a:rPr>
              <a:t>sidste</a:t>
            </a:r>
            <a:r>
              <a:rPr lang="en-US" baseline="0" dirty="0">
                <a:latin typeface="Arial" pitchFamily="34" charset="0"/>
              </a:rPr>
              <a:t> </a:t>
            </a:r>
            <a:r>
              <a:rPr lang="en-US" baseline="0" dirty="0" err="1">
                <a:latin typeface="Arial" pitchFamily="34" charset="0"/>
              </a:rPr>
              <a:t>strategier</a:t>
            </a:r>
            <a:r>
              <a:rPr lang="en-US" baseline="0" dirty="0">
                <a:latin typeface="Arial" pitchFamily="34" charset="0"/>
              </a:rPr>
              <a:t> </a:t>
            </a:r>
            <a:r>
              <a:rPr lang="en-US" baseline="0" dirty="0" err="1">
                <a:latin typeface="Arial" pitchFamily="34" charset="0"/>
              </a:rPr>
              <a:t>er</a:t>
            </a:r>
            <a:r>
              <a:rPr lang="en-US" baseline="0" dirty="0">
                <a:latin typeface="Arial" pitchFamily="34" charset="0"/>
              </a:rPr>
              <a:t> </a:t>
            </a:r>
            <a:r>
              <a:rPr lang="en-US" baseline="0" dirty="0" err="1">
                <a:latin typeface="Arial" pitchFamily="34" charset="0"/>
              </a:rPr>
              <a:t>til</a:t>
            </a:r>
            <a:r>
              <a:rPr lang="en-US" baseline="0" dirty="0">
                <a:latin typeface="Arial" pitchFamily="34" charset="0"/>
              </a:rPr>
              <a:t> </a:t>
            </a:r>
            <a:r>
              <a:rPr lang="en-US" baseline="0" dirty="0" err="1">
                <a:latin typeface="Arial" pitchFamily="34" charset="0"/>
              </a:rPr>
              <a:t>situationer</a:t>
            </a:r>
            <a:r>
              <a:rPr lang="en-US" baseline="0" dirty="0">
                <a:latin typeface="Arial" pitchFamily="34" charset="0"/>
              </a:rPr>
              <a:t>, </a:t>
            </a:r>
            <a:r>
              <a:rPr lang="en-US" baseline="0" dirty="0" err="1">
                <a:latin typeface="Arial" pitchFamily="34" charset="0"/>
              </a:rPr>
              <a:t>hvor</a:t>
            </a:r>
            <a:r>
              <a:rPr lang="en-US" baseline="0" dirty="0">
                <a:latin typeface="Arial" pitchFamily="34" charset="0"/>
              </a:rPr>
              <a:t> </a:t>
            </a:r>
            <a:r>
              <a:rPr lang="en-US" baseline="0" dirty="0" err="1">
                <a:latin typeface="Arial" pitchFamily="34" charset="0"/>
              </a:rPr>
              <a:t>patienter</a:t>
            </a:r>
            <a:r>
              <a:rPr lang="en-US" baseline="0" dirty="0">
                <a:latin typeface="Arial" pitchFamily="34" charset="0"/>
              </a:rPr>
              <a:t> </a:t>
            </a:r>
            <a:r>
              <a:rPr lang="en-US" baseline="0" dirty="0" err="1">
                <a:latin typeface="Arial" pitchFamily="34" charset="0"/>
              </a:rPr>
              <a:t>er</a:t>
            </a:r>
            <a:r>
              <a:rPr lang="en-US" baseline="0" dirty="0">
                <a:latin typeface="Arial" pitchFamily="34" charset="0"/>
              </a:rPr>
              <a:t> </a:t>
            </a:r>
            <a:r>
              <a:rPr lang="en-US" baseline="0" dirty="0" err="1">
                <a:latin typeface="Arial" pitchFamily="34" charset="0"/>
              </a:rPr>
              <a:t>akut</a:t>
            </a:r>
            <a:r>
              <a:rPr lang="en-US" baseline="0" dirty="0">
                <a:latin typeface="Arial" pitchFamily="34" charset="0"/>
              </a:rPr>
              <a:t> </a:t>
            </a:r>
            <a:r>
              <a:rPr lang="en-US" baseline="0" dirty="0" err="1">
                <a:latin typeface="Arial" pitchFamily="34" charset="0"/>
              </a:rPr>
              <a:t>selvmordstruet</a:t>
            </a:r>
            <a:r>
              <a:rPr lang="en-US" baseline="0" dirty="0">
                <a:latin typeface="Arial" pitchFamily="34" charset="0"/>
              </a:rPr>
              <a:t>. </a:t>
            </a:r>
            <a:r>
              <a:rPr lang="en-US" baseline="0" dirty="0" err="1">
                <a:latin typeface="Arial" pitchFamily="34" charset="0"/>
              </a:rPr>
              <a:t>Patienten</a:t>
            </a:r>
            <a:r>
              <a:rPr lang="en-US" baseline="0" dirty="0">
                <a:latin typeface="Arial" pitchFamily="34" charset="0"/>
              </a:rPr>
              <a:t> </a:t>
            </a:r>
            <a:r>
              <a:rPr lang="en-US" baseline="0" dirty="0" err="1">
                <a:latin typeface="Arial" pitchFamily="34" charset="0"/>
              </a:rPr>
              <a:t>får</a:t>
            </a:r>
            <a:r>
              <a:rPr lang="en-US" baseline="0" dirty="0">
                <a:latin typeface="Arial" pitchFamily="34" charset="0"/>
              </a:rPr>
              <a:t> </a:t>
            </a:r>
            <a:r>
              <a:rPr lang="en-US" baseline="0" dirty="0" err="1">
                <a:latin typeface="Arial" pitchFamily="34" charset="0"/>
              </a:rPr>
              <a:t>orignalen</a:t>
            </a:r>
            <a:r>
              <a:rPr lang="en-US" baseline="0" dirty="0">
                <a:latin typeface="Arial" pitchFamily="34" charset="0"/>
              </a:rPr>
              <a:t> med </a:t>
            </a:r>
            <a:r>
              <a:rPr lang="en-US" baseline="0" dirty="0" err="1">
                <a:latin typeface="Arial" pitchFamily="34" charset="0"/>
              </a:rPr>
              <a:t>hjem</a:t>
            </a:r>
            <a:r>
              <a:rPr lang="en-US" baseline="0" dirty="0">
                <a:latin typeface="Arial" pitchFamily="34" charset="0"/>
              </a:rPr>
              <a:t> </a:t>
            </a:r>
            <a:r>
              <a:rPr lang="en-US" baseline="0" dirty="0" err="1">
                <a:latin typeface="Arial" pitchFamily="34" charset="0"/>
              </a:rPr>
              <a:t>mens</a:t>
            </a:r>
            <a:r>
              <a:rPr lang="en-US" baseline="0" dirty="0">
                <a:latin typeface="Arial" pitchFamily="34" charset="0"/>
              </a:rPr>
              <a:t> </a:t>
            </a:r>
            <a:r>
              <a:rPr lang="en-US" baseline="0" dirty="0" err="1">
                <a:latin typeface="Arial" pitchFamily="34" charset="0"/>
              </a:rPr>
              <a:t>en</a:t>
            </a:r>
            <a:r>
              <a:rPr lang="en-US" baseline="0" dirty="0">
                <a:latin typeface="Arial" pitchFamily="34" charset="0"/>
              </a:rPr>
              <a:t> kopi </a:t>
            </a:r>
            <a:r>
              <a:rPr lang="en-US" baseline="0" dirty="0" err="1">
                <a:latin typeface="Arial" pitchFamily="34" charset="0"/>
              </a:rPr>
              <a:t>vedlægge</a:t>
            </a:r>
            <a:r>
              <a:rPr lang="en-US" baseline="0" dirty="0">
                <a:latin typeface="Arial" pitchFamily="34" charset="0"/>
              </a:rPr>
              <a:t> </a:t>
            </a:r>
            <a:r>
              <a:rPr lang="en-US" baseline="0" dirty="0" err="1">
                <a:latin typeface="Arial" pitchFamily="34" charset="0"/>
              </a:rPr>
              <a:t>journalen</a:t>
            </a:r>
            <a:r>
              <a:rPr lang="en-US" baseline="0" dirty="0">
                <a:latin typeface="Arial" pitchFamily="34" charset="0"/>
              </a:rPr>
              <a:t>. Man </a:t>
            </a:r>
            <a:r>
              <a:rPr lang="en-US" baseline="0" dirty="0" err="1">
                <a:latin typeface="Arial" pitchFamily="34" charset="0"/>
              </a:rPr>
              <a:t>kan</a:t>
            </a:r>
            <a:r>
              <a:rPr lang="en-US" baseline="0" dirty="0">
                <a:latin typeface="Arial" pitchFamily="34" charset="0"/>
              </a:rPr>
              <a:t> </a:t>
            </a:r>
            <a:r>
              <a:rPr lang="en-US" baseline="0" dirty="0" err="1">
                <a:latin typeface="Arial" pitchFamily="34" charset="0"/>
              </a:rPr>
              <a:t>løbenden</a:t>
            </a:r>
            <a:r>
              <a:rPr lang="en-US" baseline="0" dirty="0">
                <a:latin typeface="Arial" pitchFamily="34" charset="0"/>
              </a:rPr>
              <a:t> </a:t>
            </a:r>
            <a:r>
              <a:rPr lang="en-US" baseline="0" dirty="0" err="1">
                <a:latin typeface="Arial" pitchFamily="34" charset="0"/>
              </a:rPr>
              <a:t>gennemgå</a:t>
            </a:r>
            <a:r>
              <a:rPr lang="en-US" baseline="0" dirty="0">
                <a:latin typeface="Arial" pitchFamily="34" charset="0"/>
              </a:rPr>
              <a:t> </a:t>
            </a:r>
            <a:r>
              <a:rPr lang="en-US" baseline="0" dirty="0" err="1">
                <a:latin typeface="Arial" pitchFamily="34" charset="0"/>
              </a:rPr>
              <a:t>og</a:t>
            </a:r>
            <a:r>
              <a:rPr lang="en-US" baseline="0" dirty="0">
                <a:latin typeface="Arial" pitchFamily="34" charset="0"/>
              </a:rPr>
              <a:t> </a:t>
            </a:r>
            <a:r>
              <a:rPr lang="en-US" baseline="0" dirty="0" err="1">
                <a:latin typeface="Arial" pitchFamily="34" charset="0"/>
              </a:rPr>
              <a:t>opdatere</a:t>
            </a:r>
            <a:r>
              <a:rPr lang="en-US" baseline="0" dirty="0">
                <a:latin typeface="Arial" pitchFamily="34" charset="0"/>
              </a:rPr>
              <a:t> </a:t>
            </a:r>
            <a:r>
              <a:rPr lang="en-US" baseline="0" dirty="0" err="1">
                <a:latin typeface="Arial" pitchFamily="34" charset="0"/>
              </a:rPr>
              <a:t>kriseplanen</a:t>
            </a:r>
            <a:r>
              <a:rPr lang="en-US" baseline="0" dirty="0">
                <a:latin typeface="Arial" pitchFamily="34" charset="0"/>
              </a:rPr>
              <a:t>.</a:t>
            </a:r>
            <a:endParaRPr lang="en-US" dirty="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a:t>
            </a:r>
            <a:r>
              <a:rPr lang="da-DK" dirty="0" err="1"/>
              <a:t>App</a:t>
            </a:r>
            <a:r>
              <a:rPr lang="da-DK" dirty="0"/>
              <a:t> som</a:t>
            </a:r>
            <a:r>
              <a:rPr lang="da-DK" baseline="0" dirty="0"/>
              <a:t> er gratis indeholder de samme elementer som en kriseplan og kan være på den selvmordstruede smartphone dvs. man har den altid med sig.</a:t>
            </a:r>
          </a:p>
          <a:p>
            <a:r>
              <a:rPr lang="da-DK" baseline="0" dirty="0"/>
              <a:t>Er gratis tilgængelig på </a:t>
            </a:r>
            <a:r>
              <a:rPr lang="da-DK" baseline="0" dirty="0" err="1"/>
              <a:t>App</a:t>
            </a:r>
            <a:r>
              <a:rPr lang="da-DK" baseline="0" dirty="0"/>
              <a:t>-store og til Android.</a:t>
            </a:r>
            <a:endParaRPr lang="da-DK" dirty="0"/>
          </a:p>
        </p:txBody>
      </p:sp>
      <p:sp>
        <p:nvSpPr>
          <p:cNvPr id="4" name="Pladsholder til diasnummer 3"/>
          <p:cNvSpPr>
            <a:spLocks noGrp="1"/>
          </p:cNvSpPr>
          <p:nvPr>
            <p:ph type="sldNum" sz="quarter" idx="10"/>
          </p:nvPr>
        </p:nvSpPr>
        <p:spPr/>
        <p:txBody>
          <a:bodyPr/>
          <a:lstStyle/>
          <a:p>
            <a:pPr>
              <a:defRPr/>
            </a:pPr>
            <a:fld id="{89F82DB9-2AE1-4CBF-B88B-866BDD118B57}" type="slidenum">
              <a:rPr lang="da-DK" smtClean="0"/>
              <a:pPr>
                <a:defRPr/>
              </a:pPr>
              <a:t>37</a:t>
            </a:fld>
            <a:endParaRPr lang="da-DK"/>
          </a:p>
        </p:txBody>
      </p:sp>
    </p:spTree>
    <p:extLst>
      <p:ext uri="{BB962C8B-B14F-4D97-AF65-F5344CB8AC3E}">
        <p14:creationId xmlns:p14="http://schemas.microsoft.com/office/powerpoint/2010/main" val="3433934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89F82DB9-2AE1-4CBF-B88B-866BDD118B57}" type="slidenum">
              <a:rPr lang="en-GB" smtClean="0"/>
              <a:pPr>
                <a:defRPr/>
              </a:pPr>
              <a:t>38</a:t>
            </a:fld>
            <a:endParaRPr lang="en-GB"/>
          </a:p>
        </p:txBody>
      </p:sp>
    </p:spTree>
    <p:extLst>
      <p:ext uri="{BB962C8B-B14F-4D97-AF65-F5344CB8AC3E}">
        <p14:creationId xmlns:p14="http://schemas.microsoft.com/office/powerpoint/2010/main" val="1203666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FED50C1A-F5AA-488E-A803-7D2F0FA21B9E}" type="slidenum">
              <a:rPr smtClean="0"/>
              <a:pPr/>
              <a:t>39</a:t>
            </a:fld>
            <a:endParaRPr lang="en-GB"/>
          </a:p>
        </p:txBody>
      </p:sp>
      <p:sp>
        <p:nvSpPr>
          <p:cNvPr id="75779" name="Rectangle 2"/>
          <p:cNvSpPr>
            <a:spLocks noGrp="1" noRot="1" noChangeAspect="1" noChangeArrowheads="1" noTextEdit="1"/>
          </p:cNvSpPr>
          <p:nvPr>
            <p:ph type="sldImg"/>
          </p:nvPr>
        </p:nvSpPr>
        <p:spPr>
          <a:xfrm>
            <a:off x="1135063" y="703263"/>
            <a:ext cx="4587875" cy="3441700"/>
          </a:xfrm>
          <a:ln/>
        </p:spPr>
      </p:sp>
      <p:sp>
        <p:nvSpPr>
          <p:cNvPr id="75780"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buFontTx/>
              <a:buChar char="•"/>
            </a:pPr>
            <a:r>
              <a:rPr lang="da-DK" dirty="0">
                <a:latin typeface="Arial" pitchFamily="34" charset="0"/>
              </a:rPr>
              <a:t>Selvmordsrater efter aldersgruppe for 2020.</a:t>
            </a:r>
          </a:p>
          <a:p>
            <a:pPr eaLnBrk="1" hangingPunct="1">
              <a:buFontTx/>
              <a:buChar char="•"/>
            </a:pPr>
            <a:r>
              <a:rPr lang="da-DK" dirty="0">
                <a:latin typeface="Arial" pitchFamily="34" charset="0"/>
              </a:rPr>
              <a:t>Selvmordsraten stiger med alderen. Det ses særligt for mænd, hvor de ældste har en selvmordsrate der er 6 gange højere end unge mænd i alderen 15-24 år.</a:t>
            </a:r>
          </a:p>
          <a:p>
            <a:pPr eaLnBrk="1" hangingPunct="1">
              <a:buFontTx/>
              <a:buChar char="•"/>
            </a:pPr>
            <a:r>
              <a:rPr lang="da-DK" dirty="0">
                <a:latin typeface="Arial" pitchFamily="34" charset="0"/>
              </a:rPr>
              <a:t>Forskellen i selvmordsraten mellem mænd og kvinder er mindst for de unge og størst for de ældre.</a:t>
            </a:r>
          </a:p>
          <a:p>
            <a:endParaRPr lang="da-DK" dirty="0"/>
          </a:p>
        </p:txBody>
      </p:sp>
      <p:sp>
        <p:nvSpPr>
          <p:cNvPr id="4" name="Pladsholder til slidenummer 3"/>
          <p:cNvSpPr>
            <a:spLocks noGrp="1"/>
          </p:cNvSpPr>
          <p:nvPr>
            <p:ph type="sldNum" sz="quarter" idx="5"/>
          </p:nvPr>
        </p:nvSpPr>
        <p:spPr/>
        <p:txBody>
          <a:bodyPr/>
          <a:lstStyle/>
          <a:p>
            <a:fld id="{A150DA58-3972-4D63-B1FB-CBDCAD13F3F7}" type="slidenum">
              <a:rPr lang="da-DK" smtClean="0"/>
              <a:t>8</a:t>
            </a:fld>
            <a:endParaRPr lang="da-DK"/>
          </a:p>
        </p:txBody>
      </p:sp>
    </p:spTree>
    <p:extLst>
      <p:ext uri="{BB962C8B-B14F-4D97-AF65-F5344CB8AC3E}">
        <p14:creationId xmlns:p14="http://schemas.microsoft.com/office/powerpoint/2010/main" val="3198848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Et nyt forskningsprojekt undersøger om ‘hjælp til selvhjælp’ til selvmordstruede er virksom. </a:t>
            </a:r>
          </a:p>
        </p:txBody>
      </p:sp>
      <p:sp>
        <p:nvSpPr>
          <p:cNvPr id="4" name="Pladsholder til diasnummer 3"/>
          <p:cNvSpPr>
            <a:spLocks noGrp="1"/>
          </p:cNvSpPr>
          <p:nvPr>
            <p:ph type="sldNum" sz="quarter" idx="10"/>
          </p:nvPr>
        </p:nvSpPr>
        <p:spPr/>
        <p:txBody>
          <a:bodyPr/>
          <a:lstStyle/>
          <a:p>
            <a:fld id="{5C34E3F5-F57E-D94A-A11F-B2AC326606D8}" type="slidenum">
              <a:rPr lang="da-DK" smtClean="0">
                <a:solidFill>
                  <a:prstClr val="black"/>
                </a:solidFill>
                <a:latin typeface="Calibri"/>
              </a:rPr>
              <a:pPr/>
              <a:t>40</a:t>
            </a:fld>
            <a:endParaRPr lang="da-DK">
              <a:solidFill>
                <a:prstClr val="black"/>
              </a:solidFill>
              <a:latin typeface="Calibri"/>
            </a:endParaRPr>
          </a:p>
        </p:txBody>
      </p:sp>
    </p:spTree>
    <p:extLst>
      <p:ext uri="{BB962C8B-B14F-4D97-AF65-F5344CB8AC3E}">
        <p14:creationId xmlns:p14="http://schemas.microsoft.com/office/powerpoint/2010/main" val="2247360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F2AF1E3E-FDD5-1345-B8EC-107BBDA68F94}" type="slidenum">
              <a:rPr lang="da-DK" smtClean="0"/>
              <a:t>41</a:t>
            </a:fld>
            <a:endParaRPr lang="da-DK"/>
          </a:p>
        </p:txBody>
      </p:sp>
    </p:spTree>
    <p:extLst>
      <p:ext uri="{BB962C8B-B14F-4D97-AF65-F5344CB8AC3E}">
        <p14:creationId xmlns:p14="http://schemas.microsoft.com/office/powerpoint/2010/main" val="3176714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err="1"/>
              <a:t>Brugeren</a:t>
            </a:r>
            <a:r>
              <a:rPr lang="en-GB" dirty="0"/>
              <a:t> </a:t>
            </a:r>
            <a:r>
              <a:rPr lang="en-GB" dirty="0" err="1"/>
              <a:t>får</a:t>
            </a:r>
            <a:r>
              <a:rPr lang="en-GB" baseline="0" dirty="0"/>
              <a:t> </a:t>
            </a:r>
            <a:r>
              <a:rPr lang="en-GB" baseline="0" dirty="0" err="1"/>
              <a:t>en</a:t>
            </a:r>
            <a:r>
              <a:rPr lang="en-GB" baseline="0" dirty="0"/>
              <a:t> login </a:t>
            </a:r>
            <a:r>
              <a:rPr lang="en-GB" baseline="0" dirty="0" err="1"/>
              <a:t>til</a:t>
            </a:r>
            <a:r>
              <a:rPr lang="en-GB" baseline="0" dirty="0"/>
              <a:t> </a:t>
            </a:r>
            <a:r>
              <a:rPr lang="en-GB" baseline="0" dirty="0" err="1"/>
              <a:t>en</a:t>
            </a:r>
            <a:r>
              <a:rPr lang="en-GB" baseline="0" dirty="0"/>
              <a:t> </a:t>
            </a:r>
            <a:r>
              <a:rPr lang="en-GB" baseline="0" dirty="0" err="1"/>
              <a:t>internetside</a:t>
            </a:r>
            <a:r>
              <a:rPr lang="en-GB" baseline="0" dirty="0"/>
              <a:t>, </a:t>
            </a:r>
            <a:r>
              <a:rPr lang="en-GB" baseline="0" dirty="0" err="1"/>
              <a:t>hvor</a:t>
            </a:r>
            <a:r>
              <a:rPr lang="en-GB" baseline="0" dirty="0"/>
              <a:t> der </a:t>
            </a:r>
            <a:r>
              <a:rPr lang="en-GB" baseline="0" dirty="0" err="1"/>
              <a:t>er</a:t>
            </a:r>
            <a:r>
              <a:rPr lang="en-GB" baseline="0" dirty="0"/>
              <a:t> 6 </a:t>
            </a:r>
            <a:r>
              <a:rPr lang="en-GB" baseline="0" dirty="0" err="1"/>
              <a:t>læringsmoduler</a:t>
            </a:r>
            <a:r>
              <a:rPr lang="en-GB" baseline="0" dirty="0"/>
              <a:t>. </a:t>
            </a:r>
            <a:r>
              <a:rPr lang="en-GB" baseline="0" dirty="0" err="1"/>
              <a:t>Først</a:t>
            </a:r>
            <a:r>
              <a:rPr lang="en-GB" baseline="0" dirty="0"/>
              <a:t> </a:t>
            </a:r>
            <a:r>
              <a:rPr lang="en-GB" baseline="0" dirty="0" err="1"/>
              <a:t>når</a:t>
            </a:r>
            <a:r>
              <a:rPr lang="en-GB" baseline="0" dirty="0"/>
              <a:t> </a:t>
            </a:r>
            <a:r>
              <a:rPr lang="en-GB" baseline="0" dirty="0" err="1"/>
              <a:t>Modul</a:t>
            </a:r>
            <a:r>
              <a:rPr lang="en-GB" baseline="0" dirty="0"/>
              <a:t> 1 </a:t>
            </a:r>
            <a:r>
              <a:rPr lang="en-GB" baseline="0" dirty="0" err="1"/>
              <a:t>er</a:t>
            </a:r>
            <a:r>
              <a:rPr lang="en-GB" baseline="0" dirty="0"/>
              <a:t> </a:t>
            </a:r>
            <a:r>
              <a:rPr lang="en-GB" baseline="0" dirty="0" err="1"/>
              <a:t>afsluttet</a:t>
            </a:r>
            <a:r>
              <a:rPr lang="en-GB" baseline="0" dirty="0"/>
              <a:t> </a:t>
            </a:r>
            <a:r>
              <a:rPr lang="en-GB" baseline="0" dirty="0" err="1"/>
              <a:t>kan</a:t>
            </a:r>
            <a:r>
              <a:rPr lang="en-GB" baseline="0" dirty="0"/>
              <a:t> man </a:t>
            </a:r>
            <a:r>
              <a:rPr lang="en-GB" baseline="0" dirty="0" err="1"/>
              <a:t>få</a:t>
            </a:r>
            <a:r>
              <a:rPr lang="en-GB" baseline="0" dirty="0"/>
              <a:t> </a:t>
            </a:r>
            <a:r>
              <a:rPr lang="en-GB" baseline="0" dirty="0" err="1"/>
              <a:t>adgang</a:t>
            </a:r>
            <a:r>
              <a:rPr lang="en-GB" baseline="0" dirty="0"/>
              <a:t> </a:t>
            </a:r>
            <a:r>
              <a:rPr lang="en-GB" baseline="0" dirty="0" err="1"/>
              <a:t>til</a:t>
            </a:r>
            <a:r>
              <a:rPr lang="en-GB" baseline="0" dirty="0"/>
              <a:t> </a:t>
            </a:r>
            <a:r>
              <a:rPr lang="en-GB" baseline="0" dirty="0" err="1"/>
              <a:t>Modul</a:t>
            </a:r>
            <a:r>
              <a:rPr lang="en-GB" baseline="0" dirty="0"/>
              <a:t> 2.</a:t>
            </a:r>
            <a:endParaRPr lang="en-GB" dirty="0"/>
          </a:p>
        </p:txBody>
      </p:sp>
      <p:sp>
        <p:nvSpPr>
          <p:cNvPr id="4" name="Pladsholder til diasnummer 3"/>
          <p:cNvSpPr>
            <a:spLocks noGrp="1"/>
          </p:cNvSpPr>
          <p:nvPr>
            <p:ph type="sldNum" sz="quarter" idx="10"/>
          </p:nvPr>
        </p:nvSpPr>
        <p:spPr/>
        <p:txBody>
          <a:bodyPr/>
          <a:lstStyle/>
          <a:p>
            <a:fld id="{5C34E3F5-F57E-D94A-A11F-B2AC326606D8}" type="slidenum">
              <a:rPr lang="da-DK" smtClean="0">
                <a:solidFill>
                  <a:prstClr val="black"/>
                </a:solidFill>
                <a:latin typeface="Calibri"/>
              </a:rPr>
              <a:pPr/>
              <a:t>42</a:t>
            </a:fld>
            <a:endParaRPr lang="da-DK">
              <a:solidFill>
                <a:prstClr val="black"/>
              </a:solidFill>
              <a:latin typeface="Calibri"/>
            </a:endParaRPr>
          </a:p>
        </p:txBody>
      </p:sp>
    </p:spTree>
    <p:extLst>
      <p:ext uri="{BB962C8B-B14F-4D97-AF65-F5344CB8AC3E}">
        <p14:creationId xmlns:p14="http://schemas.microsoft.com/office/powerpoint/2010/main" val="1978095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err="1"/>
              <a:t>Modulerne</a:t>
            </a:r>
            <a:r>
              <a:rPr lang="en-GB" dirty="0"/>
              <a:t> </a:t>
            </a:r>
            <a:r>
              <a:rPr lang="en-GB" dirty="0" err="1"/>
              <a:t>er</a:t>
            </a:r>
            <a:r>
              <a:rPr lang="en-GB" dirty="0"/>
              <a:t> </a:t>
            </a:r>
            <a:r>
              <a:rPr lang="en-GB" dirty="0" err="1"/>
              <a:t>baseret</a:t>
            </a:r>
            <a:r>
              <a:rPr lang="en-GB" dirty="0"/>
              <a:t> </a:t>
            </a:r>
            <a:r>
              <a:rPr lang="en-GB" dirty="0" err="1"/>
              <a:t>på</a:t>
            </a:r>
            <a:r>
              <a:rPr lang="en-GB" dirty="0"/>
              <a:t> </a:t>
            </a:r>
            <a:r>
              <a:rPr lang="en-GB" dirty="0" err="1"/>
              <a:t>kognitiv</a:t>
            </a:r>
            <a:r>
              <a:rPr lang="en-GB" baseline="0" dirty="0"/>
              <a:t> </a:t>
            </a:r>
            <a:r>
              <a:rPr lang="en-GB" baseline="0" dirty="0" err="1"/>
              <a:t>terapi</a:t>
            </a:r>
            <a:r>
              <a:rPr lang="en-GB" baseline="0" dirty="0"/>
              <a:t> </a:t>
            </a:r>
            <a:r>
              <a:rPr lang="en-GB" baseline="0" dirty="0" err="1"/>
              <a:t>og</a:t>
            </a:r>
            <a:r>
              <a:rPr lang="en-GB" baseline="0" dirty="0"/>
              <a:t> </a:t>
            </a:r>
            <a:r>
              <a:rPr lang="en-GB" baseline="0" dirty="0" err="1"/>
              <a:t>lærer</a:t>
            </a:r>
            <a:r>
              <a:rPr lang="en-GB" baseline="0" dirty="0"/>
              <a:t> </a:t>
            </a:r>
            <a:r>
              <a:rPr lang="en-GB" baseline="0" dirty="0" err="1"/>
              <a:t>brugeren</a:t>
            </a:r>
            <a:r>
              <a:rPr lang="en-GB" baseline="0" dirty="0"/>
              <a:t> at </a:t>
            </a:r>
            <a:r>
              <a:rPr lang="en-GB" baseline="0" dirty="0" err="1"/>
              <a:t>håndterer</a:t>
            </a:r>
            <a:r>
              <a:rPr lang="en-GB" baseline="0" dirty="0"/>
              <a:t> </a:t>
            </a:r>
            <a:r>
              <a:rPr lang="en-GB" baseline="0" dirty="0" err="1"/>
              <a:t>samt</a:t>
            </a:r>
            <a:r>
              <a:rPr lang="en-GB" baseline="0" dirty="0"/>
              <a:t> </a:t>
            </a:r>
            <a:r>
              <a:rPr lang="en-GB" baseline="0" dirty="0" err="1"/>
              <a:t>kontrollere</a:t>
            </a:r>
            <a:r>
              <a:rPr lang="en-GB" baseline="0" dirty="0"/>
              <a:t> </a:t>
            </a:r>
            <a:r>
              <a:rPr lang="en-GB" baseline="0" dirty="0" err="1"/>
              <a:t>selvmordstanker</a:t>
            </a:r>
            <a:r>
              <a:rPr lang="en-GB" baseline="0" dirty="0"/>
              <a:t>.</a:t>
            </a:r>
            <a:endParaRPr lang="en-GB" dirty="0"/>
          </a:p>
        </p:txBody>
      </p:sp>
      <p:sp>
        <p:nvSpPr>
          <p:cNvPr id="4" name="Pladsholder til diasnummer 3"/>
          <p:cNvSpPr>
            <a:spLocks noGrp="1"/>
          </p:cNvSpPr>
          <p:nvPr>
            <p:ph type="sldNum" sz="quarter" idx="10"/>
          </p:nvPr>
        </p:nvSpPr>
        <p:spPr/>
        <p:txBody>
          <a:bodyPr/>
          <a:lstStyle/>
          <a:p>
            <a:fld id="{5C34E3F5-F57E-D94A-A11F-B2AC326606D8}" type="slidenum">
              <a:rPr lang="da-DK" smtClean="0">
                <a:solidFill>
                  <a:prstClr val="black"/>
                </a:solidFill>
                <a:latin typeface="Calibri"/>
              </a:rPr>
              <a:pPr/>
              <a:t>43</a:t>
            </a:fld>
            <a:endParaRPr lang="da-DK">
              <a:solidFill>
                <a:prstClr val="black"/>
              </a:solidFill>
              <a:latin typeface="Calibri"/>
            </a:endParaRPr>
          </a:p>
        </p:txBody>
      </p:sp>
    </p:spTree>
    <p:extLst>
      <p:ext uri="{BB962C8B-B14F-4D97-AF65-F5344CB8AC3E}">
        <p14:creationId xmlns:p14="http://schemas.microsoft.com/office/powerpoint/2010/main" val="760464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4158E7AD-9DE8-4DB8-979E-1DC0888B1553}" type="slidenum">
              <a:rPr smtClean="0"/>
              <a:pPr/>
              <a:t>44</a:t>
            </a:fld>
            <a:endParaRPr lang="en-GB"/>
          </a:p>
        </p:txBody>
      </p:sp>
      <p:sp>
        <p:nvSpPr>
          <p:cNvPr id="59395" name="Rectangle 2"/>
          <p:cNvSpPr>
            <a:spLocks noGrp="1" noRot="1" noChangeAspect="1" noChangeArrowheads="1" noTextEdit="1"/>
          </p:cNvSpPr>
          <p:nvPr>
            <p:ph type="sldImg"/>
          </p:nvPr>
        </p:nvSpPr>
        <p:spPr>
          <a:xfrm>
            <a:off x="1135063" y="703263"/>
            <a:ext cx="4587875" cy="3441700"/>
          </a:xfrm>
          <a:ln/>
        </p:spPr>
      </p:sp>
      <p:sp>
        <p:nvSpPr>
          <p:cNvPr id="59396"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78B62087-7E10-4707-8056-BD284E35AA62}" type="slidenum">
              <a:rPr smtClean="0"/>
              <a:pPr/>
              <a:t>45</a:t>
            </a:fld>
            <a:endParaRPr lang="en-GB"/>
          </a:p>
        </p:txBody>
      </p:sp>
      <p:sp>
        <p:nvSpPr>
          <p:cNvPr id="60419" name="Rectangle 2"/>
          <p:cNvSpPr>
            <a:spLocks noGrp="1" noRot="1" noChangeAspect="1" noChangeArrowheads="1" noTextEdit="1"/>
          </p:cNvSpPr>
          <p:nvPr>
            <p:ph type="sldImg"/>
          </p:nvPr>
        </p:nvSpPr>
        <p:spPr>
          <a:xfrm>
            <a:off x="1135063" y="703263"/>
            <a:ext cx="4587875" cy="3441700"/>
          </a:xfrm>
          <a:ln/>
        </p:spPr>
      </p:sp>
      <p:sp>
        <p:nvSpPr>
          <p:cNvPr id="60420"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B658A9B9-D653-4859-AF62-8A3AD8A00DC7}" type="slidenum">
              <a:rPr smtClean="0"/>
              <a:pPr/>
              <a:t>46</a:t>
            </a:fld>
            <a:endParaRPr lang="en-GB"/>
          </a:p>
        </p:txBody>
      </p:sp>
      <p:sp>
        <p:nvSpPr>
          <p:cNvPr id="61443" name="Rectangle 2"/>
          <p:cNvSpPr>
            <a:spLocks noGrp="1" noRot="1" noChangeAspect="1" noChangeArrowheads="1" noTextEdit="1"/>
          </p:cNvSpPr>
          <p:nvPr>
            <p:ph type="sldImg"/>
          </p:nvPr>
        </p:nvSpPr>
        <p:spPr>
          <a:xfrm>
            <a:off x="1135063" y="703263"/>
            <a:ext cx="4587875" cy="3441700"/>
          </a:xfrm>
          <a:ln/>
        </p:spPr>
      </p:sp>
      <p:sp>
        <p:nvSpPr>
          <p:cNvPr id="61444"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1600">
                <a:latin typeface="Arial" pitchFamily="34" charset="0"/>
              </a:rPr>
              <a:t>Egne holdninger og fordomme</a:t>
            </a:r>
          </a:p>
          <a:p>
            <a:pPr eaLnBrk="1" hangingPunct="1"/>
            <a:r>
              <a:rPr lang="da-DK" sz="1400">
                <a:latin typeface="Times New Roman" pitchFamily="18" charset="0"/>
              </a:rPr>
              <a:t>Vær bevidst om egne holdninger til selvmordsforsøg og selvmord</a:t>
            </a:r>
          </a:p>
          <a:p>
            <a:pPr eaLnBrk="1" hangingPunct="1"/>
            <a:endParaRPr lang="da-DK" sz="1400">
              <a:latin typeface="Times New Roman" pitchFamily="18" charset="0"/>
            </a:endParaRPr>
          </a:p>
          <a:p>
            <a:pPr eaLnBrk="1" hangingPunct="1"/>
            <a:r>
              <a:rPr lang="da-DK" sz="1400">
                <a:latin typeface="Times New Roman" pitchFamily="18" charset="0"/>
              </a:rPr>
              <a:t>Uhensigtsmæssige holdninger hos sundhedspersonalet kan have betydning for den hjælp patienten modtager og kan påvirke både identifikationen, vurderingen og visitationen af den selvmordstruede patient</a:t>
            </a:r>
          </a:p>
          <a:p>
            <a:pPr eaLnBrk="1" hangingPunct="1"/>
            <a:r>
              <a:rPr lang="da-DK">
                <a:latin typeface="Arial" pitchFamily="34" charset="0"/>
              </a:rPr>
              <a:t>Sundhedsstyrelsen 2007 </a:t>
            </a:r>
          </a:p>
          <a:p>
            <a:pPr eaLnBrk="1" hangingPunct="1"/>
            <a:endParaRPr lang="da-DK">
              <a:latin typeface="Arial" pitchFamily="34" charset="0"/>
            </a:endParaRPr>
          </a:p>
          <a:p>
            <a:pPr eaLnBrk="1" hangingPunct="1"/>
            <a:endParaRPr lang="da-DK" sz="160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4158E7AD-9DE8-4DB8-979E-1DC0888B1553}" type="slidenum">
              <a:rPr smtClean="0"/>
              <a:pPr/>
              <a:t>47</a:t>
            </a:fld>
            <a:endParaRPr lang="en-GB"/>
          </a:p>
        </p:txBody>
      </p:sp>
      <p:sp>
        <p:nvSpPr>
          <p:cNvPr id="59395" name="Rectangle 2"/>
          <p:cNvSpPr>
            <a:spLocks noGrp="1" noRot="1" noChangeAspect="1" noChangeArrowheads="1" noTextEdit="1"/>
          </p:cNvSpPr>
          <p:nvPr>
            <p:ph type="sldImg"/>
          </p:nvPr>
        </p:nvSpPr>
        <p:spPr>
          <a:xfrm>
            <a:off x="1135063" y="703263"/>
            <a:ext cx="4587875" cy="3441700"/>
          </a:xfrm>
          <a:ln/>
        </p:spPr>
      </p:sp>
      <p:sp>
        <p:nvSpPr>
          <p:cNvPr id="59396"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buFontTx/>
              <a:buChar char="•"/>
            </a:pPr>
            <a:r>
              <a:rPr lang="da-DK" dirty="0">
                <a:latin typeface="Arial" pitchFamily="34" charset="0"/>
              </a:rPr>
              <a:t>Rater</a:t>
            </a:r>
            <a:r>
              <a:rPr lang="da-DK" baseline="0" dirty="0">
                <a:latin typeface="Arial" pitchFamily="34" charset="0"/>
              </a:rPr>
              <a:t> for selvmordsforsøg efter aldersgruppe.</a:t>
            </a:r>
          </a:p>
          <a:p>
            <a:pPr eaLnBrk="1" hangingPunct="1">
              <a:buFontTx/>
              <a:buChar char="•"/>
            </a:pPr>
            <a:r>
              <a:rPr lang="da-DK" baseline="0" dirty="0">
                <a:latin typeface="Arial" pitchFamily="34" charset="0"/>
              </a:rPr>
              <a:t> </a:t>
            </a:r>
            <a:r>
              <a:rPr lang="da-DK" b="1" baseline="0" dirty="0">
                <a:latin typeface="Arial" pitchFamily="34" charset="0"/>
              </a:rPr>
              <a:t>Særligt unge piger har høje </a:t>
            </a:r>
            <a:r>
              <a:rPr lang="da-DK" b="1" baseline="0" dirty="0" err="1">
                <a:latin typeface="Arial" pitchFamily="34" charset="0"/>
              </a:rPr>
              <a:t>selvmordsFORSØGsrater</a:t>
            </a:r>
            <a:r>
              <a:rPr lang="da-DK" baseline="0" dirty="0">
                <a:latin typeface="Arial" pitchFamily="34" charset="0"/>
              </a:rPr>
              <a:t>.</a:t>
            </a:r>
            <a:endParaRPr lang="da-DK" dirty="0">
              <a:latin typeface="Arial" pitchFamily="34" charset="0"/>
            </a:endParaRPr>
          </a:p>
          <a:p>
            <a:endParaRPr lang="da-DK" dirty="0"/>
          </a:p>
        </p:txBody>
      </p:sp>
      <p:sp>
        <p:nvSpPr>
          <p:cNvPr id="4" name="Pladsholder til slidenummer 3"/>
          <p:cNvSpPr>
            <a:spLocks noGrp="1"/>
          </p:cNvSpPr>
          <p:nvPr>
            <p:ph type="sldNum" sz="quarter" idx="5"/>
          </p:nvPr>
        </p:nvSpPr>
        <p:spPr/>
        <p:txBody>
          <a:bodyPr/>
          <a:lstStyle/>
          <a:p>
            <a:fld id="{A150DA58-3972-4D63-B1FB-CBDCAD13F3F7}" type="slidenum">
              <a:rPr lang="da-DK" smtClean="0"/>
              <a:t>11</a:t>
            </a:fld>
            <a:endParaRPr lang="da-DK"/>
          </a:p>
        </p:txBody>
      </p:sp>
    </p:spTree>
    <p:extLst>
      <p:ext uri="{BB962C8B-B14F-4D97-AF65-F5344CB8AC3E}">
        <p14:creationId xmlns:p14="http://schemas.microsoft.com/office/powerpoint/2010/main" val="4014990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ADC9720E-679F-40B8-9AE7-15416C6B92DB}" type="slidenum">
              <a:rPr smtClean="0"/>
              <a:pPr/>
              <a:t>12</a:t>
            </a:fld>
            <a:endParaRPr lang="en-GB"/>
          </a:p>
        </p:txBody>
      </p:sp>
      <p:sp>
        <p:nvSpPr>
          <p:cNvPr id="53251" name="Rectangle 2"/>
          <p:cNvSpPr>
            <a:spLocks noGrp="1" noRot="1" noChangeAspect="1" noChangeArrowheads="1" noTextEdit="1"/>
          </p:cNvSpPr>
          <p:nvPr>
            <p:ph type="sldImg"/>
          </p:nvPr>
        </p:nvSpPr>
        <p:spPr>
          <a:xfrm>
            <a:off x="1135063" y="703263"/>
            <a:ext cx="4587875" cy="3441700"/>
          </a:xfrm>
          <a:ln/>
        </p:spPr>
      </p:sp>
      <p:sp>
        <p:nvSpPr>
          <p:cNvPr id="53252"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Blandt de personer som</a:t>
            </a:r>
            <a:r>
              <a:rPr lang="da-DK" baseline="0" dirty="0"/>
              <a:t> død af selvmord herhjemme har </a:t>
            </a:r>
          </a:p>
          <a:p>
            <a:r>
              <a:rPr lang="da-DK" baseline="0" dirty="0"/>
              <a:t>33% af mænd og 53% af kvinder som døde af selvmord på et eller andet tidspunkt været indlagt på psykiatrisk afdeling.</a:t>
            </a:r>
          </a:p>
          <a:p>
            <a:pPr eaLnBrk="1" hangingPunct="1"/>
            <a:r>
              <a:rPr lang="en-GB" sz="1400" b="1" dirty="0" err="1">
                <a:latin typeface="Arial" pitchFamily="34" charset="0"/>
              </a:rPr>
              <a:t>Vigtig</a:t>
            </a:r>
            <a:r>
              <a:rPr lang="en-GB" sz="1400" b="1" dirty="0">
                <a:latin typeface="Arial" pitchFamily="34" charset="0"/>
              </a:rPr>
              <a:t> pointe: </a:t>
            </a:r>
          </a:p>
          <a:p>
            <a:pPr eaLnBrk="1" hangingPunct="1"/>
            <a:r>
              <a:rPr lang="en-GB" b="1" dirty="0" err="1">
                <a:latin typeface="Arial" pitchFamily="34" charset="0"/>
              </a:rPr>
              <a:t>Blandt</a:t>
            </a:r>
            <a:r>
              <a:rPr lang="en-GB" b="1" dirty="0">
                <a:latin typeface="Arial" pitchFamily="34" charset="0"/>
              </a:rPr>
              <a:t> folk der </a:t>
            </a:r>
            <a:r>
              <a:rPr lang="en-GB" b="1" dirty="0" err="1">
                <a:latin typeface="Arial" pitchFamily="34" charset="0"/>
              </a:rPr>
              <a:t>dør</a:t>
            </a:r>
            <a:r>
              <a:rPr lang="en-GB" b="1" dirty="0">
                <a:latin typeface="Arial" pitchFamily="34" charset="0"/>
              </a:rPr>
              <a:t> </a:t>
            </a:r>
            <a:r>
              <a:rPr lang="en-GB" b="1" dirty="0" err="1">
                <a:latin typeface="Arial" pitchFamily="34" charset="0"/>
              </a:rPr>
              <a:t>ved</a:t>
            </a:r>
            <a:r>
              <a:rPr lang="en-GB" b="1" dirty="0">
                <a:latin typeface="Arial" pitchFamily="34" charset="0"/>
              </a:rPr>
              <a:t> </a:t>
            </a:r>
            <a:r>
              <a:rPr lang="en-GB" b="1" dirty="0" err="1">
                <a:latin typeface="Arial" pitchFamily="34" charset="0"/>
              </a:rPr>
              <a:t>selvmord</a:t>
            </a:r>
            <a:r>
              <a:rPr lang="en-GB" b="1" dirty="0">
                <a:latin typeface="Arial" pitchFamily="34" charset="0"/>
              </a:rPr>
              <a:t> </a:t>
            </a:r>
            <a:r>
              <a:rPr lang="en-GB" b="1" dirty="0" err="1">
                <a:latin typeface="Arial" pitchFamily="34" charset="0"/>
              </a:rPr>
              <a:t>har</a:t>
            </a:r>
            <a:r>
              <a:rPr lang="en-GB" b="1" dirty="0">
                <a:latin typeface="Arial" pitchFamily="34" charset="0"/>
              </a:rPr>
              <a:t> </a:t>
            </a:r>
            <a:r>
              <a:rPr lang="en-GB" b="1" dirty="0" err="1">
                <a:latin typeface="Arial" pitchFamily="34" charset="0"/>
              </a:rPr>
              <a:t>næsten</a:t>
            </a:r>
            <a:r>
              <a:rPr lang="en-GB" b="1" dirty="0">
                <a:latin typeface="Arial" pitchFamily="34" charset="0"/>
              </a:rPr>
              <a:t> </a:t>
            </a:r>
            <a:r>
              <a:rPr lang="da-DK" b="1" dirty="0">
                <a:latin typeface="Arial" pitchFamily="34" charset="0"/>
              </a:rPr>
              <a:t>50 </a:t>
            </a:r>
            <a:r>
              <a:rPr lang="da-DK" b="1" dirty="0" err="1">
                <a:latin typeface="Arial" pitchFamily="34" charset="0"/>
              </a:rPr>
              <a:t>pct</a:t>
            </a:r>
            <a:r>
              <a:rPr lang="da-DK" b="1" dirty="0">
                <a:latin typeface="Arial" pitchFamily="34" charset="0"/>
              </a:rPr>
              <a:t> har tidligere været indlagt på psykiatrisk afd.</a:t>
            </a:r>
          </a:p>
          <a:p>
            <a:endParaRPr lang="da-DK" dirty="0"/>
          </a:p>
        </p:txBody>
      </p:sp>
      <p:sp>
        <p:nvSpPr>
          <p:cNvPr id="4" name="Pladsholder til diasnummer 3"/>
          <p:cNvSpPr>
            <a:spLocks noGrp="1"/>
          </p:cNvSpPr>
          <p:nvPr>
            <p:ph type="sldNum" sz="quarter" idx="10"/>
          </p:nvPr>
        </p:nvSpPr>
        <p:spPr/>
        <p:txBody>
          <a:bodyPr/>
          <a:lstStyle/>
          <a:p>
            <a:pPr>
              <a:defRPr/>
            </a:pPr>
            <a:fld id="{89F82DB9-2AE1-4CBF-B88B-866BDD118B57}" type="slidenum">
              <a:rPr lang="da-DK" smtClean="0"/>
              <a:pPr>
                <a:defRPr/>
              </a:pPr>
              <a:t>13</a:t>
            </a:fld>
            <a:endParaRPr lang="da-DK"/>
          </a:p>
        </p:txBody>
      </p:sp>
    </p:spTree>
    <p:extLst>
      <p:ext uri="{BB962C8B-B14F-4D97-AF65-F5344CB8AC3E}">
        <p14:creationId xmlns:p14="http://schemas.microsoft.com/office/powerpoint/2010/main" val="365048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A24BDBCA-CE14-41F0-BB6C-E6989E51BDC3}" type="slidenum">
              <a:rPr smtClean="0"/>
              <a:pPr/>
              <a:t>14</a:t>
            </a:fld>
            <a:endParaRPr lang="en-GB"/>
          </a:p>
        </p:txBody>
      </p:sp>
      <p:sp>
        <p:nvSpPr>
          <p:cNvPr id="54275" name="Rectangle 2"/>
          <p:cNvSpPr>
            <a:spLocks noGrp="1" noRot="1" noChangeAspect="1" noChangeArrowheads="1" noTextEdit="1"/>
          </p:cNvSpPr>
          <p:nvPr>
            <p:ph type="sldImg"/>
          </p:nvPr>
        </p:nvSpPr>
        <p:spPr>
          <a:xfrm>
            <a:off x="1135063" y="703263"/>
            <a:ext cx="4587875" cy="3441700"/>
          </a:xfrm>
          <a:ln/>
        </p:spPr>
      </p:sp>
      <p:sp>
        <p:nvSpPr>
          <p:cNvPr id="54276"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a:latin typeface="Arial" pitchFamily="34" charset="0"/>
              </a:rPr>
              <a:t>I en </a:t>
            </a:r>
            <a:r>
              <a:rPr lang="en-GB" dirty="0" err="1">
                <a:latin typeface="Arial" pitchFamily="34" charset="0"/>
              </a:rPr>
              <a:t>finsk</a:t>
            </a:r>
            <a:r>
              <a:rPr lang="en-GB" dirty="0">
                <a:latin typeface="Arial" pitchFamily="34" charset="0"/>
              </a:rPr>
              <a:t> </a:t>
            </a:r>
            <a:r>
              <a:rPr lang="en-GB" dirty="0" err="1">
                <a:latin typeface="Arial" pitchFamily="34" charset="0"/>
              </a:rPr>
              <a:t>undersøgelse</a:t>
            </a:r>
            <a:r>
              <a:rPr lang="en-GB" dirty="0">
                <a:latin typeface="Arial" pitchFamily="34" charset="0"/>
              </a:rPr>
              <a:t> </a:t>
            </a:r>
            <a:r>
              <a:rPr lang="en-GB" dirty="0" err="1">
                <a:latin typeface="Arial" pitchFamily="34" charset="0"/>
              </a:rPr>
              <a:t>fra</a:t>
            </a:r>
            <a:r>
              <a:rPr lang="en-GB" dirty="0">
                <a:latin typeface="Arial" pitchFamily="34" charset="0"/>
              </a:rPr>
              <a:t> 1993 </a:t>
            </a:r>
            <a:r>
              <a:rPr lang="en-GB" dirty="0" err="1">
                <a:latin typeface="Arial" pitchFamily="34" charset="0"/>
              </a:rPr>
              <a:t>fandt</a:t>
            </a:r>
            <a:r>
              <a:rPr lang="en-GB" dirty="0">
                <a:latin typeface="Arial" pitchFamily="34" charset="0"/>
              </a:rPr>
              <a:t> man at ca. 9% IKKE </a:t>
            </a:r>
            <a:r>
              <a:rPr lang="en-GB" dirty="0" err="1">
                <a:latin typeface="Arial" pitchFamily="34" charset="0"/>
              </a:rPr>
              <a:t>havde</a:t>
            </a:r>
            <a:r>
              <a:rPr lang="en-GB" dirty="0">
                <a:latin typeface="Arial" pitchFamily="34" charset="0"/>
              </a:rPr>
              <a:t> en </a:t>
            </a:r>
            <a:r>
              <a:rPr lang="en-GB" dirty="0" err="1">
                <a:latin typeface="Arial" pitchFamily="34" charset="0"/>
              </a:rPr>
              <a:t>psykisk</a:t>
            </a:r>
            <a:r>
              <a:rPr lang="en-GB" dirty="0">
                <a:latin typeface="Arial" pitchFamily="34" charset="0"/>
              </a:rPr>
              <a:t> </a:t>
            </a:r>
            <a:r>
              <a:rPr lang="en-GB" dirty="0" err="1">
                <a:latin typeface="Arial" pitchFamily="34" charset="0"/>
              </a:rPr>
              <a:t>lidelse</a:t>
            </a:r>
            <a:r>
              <a:rPr lang="en-GB" dirty="0">
                <a:latin typeface="Arial" pitchFamily="34" charset="0"/>
              </a:rPr>
              <a:t> p</a:t>
            </a:r>
            <a:r>
              <a:rPr lang="da-DK" dirty="0">
                <a:latin typeface="Arial" pitchFamily="34" charset="0"/>
              </a:rPr>
              <a:t>å selvmordstidspunktet. Alle andre led af </a:t>
            </a:r>
            <a:r>
              <a:rPr lang="da-DK" dirty="0" err="1">
                <a:latin typeface="Arial" pitchFamily="34" charset="0"/>
              </a:rPr>
              <a:t>psyk</a:t>
            </a:r>
            <a:r>
              <a:rPr lang="da-DK" dirty="0">
                <a:latin typeface="Arial" pitchFamily="34" charset="0"/>
              </a:rPr>
              <a:t>. Sygdom, især depression forekom hyppigt. </a:t>
            </a:r>
            <a:r>
              <a:rPr lang="en-GB" dirty="0">
                <a:latin typeface="Arial" pitchFamily="34" charset="0"/>
              </a:rPr>
              <a:t>Der </a:t>
            </a:r>
            <a:r>
              <a:rPr lang="en-GB" dirty="0" err="1">
                <a:latin typeface="Arial" pitchFamily="34" charset="0"/>
              </a:rPr>
              <a:t>er</a:t>
            </a:r>
            <a:r>
              <a:rPr lang="en-GB" dirty="0">
                <a:latin typeface="Arial" pitchFamily="34" charset="0"/>
              </a:rPr>
              <a:t> en </a:t>
            </a:r>
            <a:r>
              <a:rPr lang="en-GB" b="1" dirty="0" err="1">
                <a:latin typeface="Arial" pitchFamily="34" charset="0"/>
              </a:rPr>
              <a:t>stor</a:t>
            </a:r>
            <a:r>
              <a:rPr lang="en-GB" b="1" dirty="0">
                <a:latin typeface="Arial" pitchFamily="34" charset="0"/>
              </a:rPr>
              <a:t> </a:t>
            </a:r>
            <a:r>
              <a:rPr lang="en-GB" b="1" dirty="0" err="1">
                <a:latin typeface="Arial" pitchFamily="34" charset="0"/>
              </a:rPr>
              <a:t>andel</a:t>
            </a:r>
            <a:r>
              <a:rPr lang="en-GB" b="1" baseline="0" dirty="0">
                <a:latin typeface="Arial" pitchFamily="34" charset="0"/>
              </a:rPr>
              <a:t> </a:t>
            </a:r>
            <a:r>
              <a:rPr lang="en-GB" b="1" dirty="0" err="1">
                <a:latin typeface="Arial" pitchFamily="34" charset="0"/>
              </a:rPr>
              <a:t>af</a:t>
            </a:r>
            <a:r>
              <a:rPr lang="en-GB" b="1" dirty="0">
                <a:latin typeface="Arial" pitchFamily="34" charset="0"/>
              </a:rPr>
              <a:t> </a:t>
            </a:r>
            <a:r>
              <a:rPr lang="en-GB" b="1" dirty="0" err="1">
                <a:latin typeface="Arial" pitchFamily="34" charset="0"/>
              </a:rPr>
              <a:t>psykiske</a:t>
            </a:r>
            <a:r>
              <a:rPr lang="en-GB" b="1" dirty="0">
                <a:latin typeface="Arial" pitchFamily="34" charset="0"/>
              </a:rPr>
              <a:t> </a:t>
            </a:r>
            <a:r>
              <a:rPr lang="en-GB" b="1" dirty="0" err="1">
                <a:latin typeface="Arial" pitchFamily="34" charset="0"/>
              </a:rPr>
              <a:t>lidelser</a:t>
            </a:r>
            <a:r>
              <a:rPr lang="en-GB" b="1" dirty="0">
                <a:latin typeface="Arial" pitchFamily="34" charset="0"/>
              </a:rPr>
              <a:t> </a:t>
            </a:r>
            <a:r>
              <a:rPr lang="en-GB" b="1" dirty="0" err="1">
                <a:latin typeface="Arial" pitchFamily="34" charset="0"/>
              </a:rPr>
              <a:t>og</a:t>
            </a:r>
            <a:r>
              <a:rPr lang="en-GB" b="1" dirty="0">
                <a:latin typeface="Arial" pitchFamily="34" charset="0"/>
              </a:rPr>
              <a:t> </a:t>
            </a:r>
            <a:r>
              <a:rPr lang="en-GB" b="1" dirty="0" err="1">
                <a:latin typeface="Arial" pitchFamily="34" charset="0"/>
              </a:rPr>
              <a:t>misbrug</a:t>
            </a:r>
            <a:r>
              <a:rPr lang="en-GB" b="1" dirty="0">
                <a:latin typeface="Arial" pitchFamily="34" charset="0"/>
              </a:rPr>
              <a:t> der </a:t>
            </a:r>
            <a:r>
              <a:rPr lang="en-GB" b="1" dirty="0" err="1">
                <a:latin typeface="Arial" pitchFamily="34" charset="0"/>
              </a:rPr>
              <a:t>er</a:t>
            </a:r>
            <a:r>
              <a:rPr lang="en-GB" b="1" dirty="0">
                <a:latin typeface="Arial" pitchFamily="34" charset="0"/>
              </a:rPr>
              <a:t> </a:t>
            </a:r>
            <a:r>
              <a:rPr lang="en-GB" b="1" dirty="0" err="1">
                <a:latin typeface="Arial" pitchFamily="34" charset="0"/>
              </a:rPr>
              <a:t>blandt</a:t>
            </a:r>
            <a:r>
              <a:rPr lang="en-GB" b="1" dirty="0">
                <a:latin typeface="Arial" pitchFamily="34" charset="0"/>
              </a:rPr>
              <a:t> de </a:t>
            </a:r>
            <a:r>
              <a:rPr lang="en-GB" b="1" dirty="0" err="1">
                <a:latin typeface="Arial" pitchFamily="34" charset="0"/>
              </a:rPr>
              <a:t>mennesker</a:t>
            </a:r>
            <a:r>
              <a:rPr lang="en-GB" b="1" dirty="0">
                <a:latin typeface="Arial" pitchFamily="34" charset="0"/>
              </a:rPr>
              <a:t>, </a:t>
            </a:r>
            <a:r>
              <a:rPr lang="en-GB" b="1" dirty="0" err="1">
                <a:latin typeface="Arial" pitchFamily="34" charset="0"/>
              </a:rPr>
              <a:t>som</a:t>
            </a:r>
            <a:r>
              <a:rPr lang="en-GB" b="1" dirty="0">
                <a:latin typeface="Arial" pitchFamily="34" charset="0"/>
              </a:rPr>
              <a:t> </a:t>
            </a:r>
            <a:r>
              <a:rPr lang="en-GB" b="1" dirty="0" err="1">
                <a:latin typeface="Arial" pitchFamily="34" charset="0"/>
              </a:rPr>
              <a:t>dør</a:t>
            </a:r>
            <a:r>
              <a:rPr lang="en-GB" b="1" dirty="0">
                <a:latin typeface="Arial" pitchFamily="34" charset="0"/>
              </a:rPr>
              <a:t> </a:t>
            </a:r>
            <a:r>
              <a:rPr lang="en-GB" b="1" dirty="0" err="1">
                <a:latin typeface="Arial" pitchFamily="34" charset="0"/>
              </a:rPr>
              <a:t>ved</a:t>
            </a:r>
            <a:r>
              <a:rPr lang="en-GB" b="1" dirty="0">
                <a:latin typeface="Arial" pitchFamily="34" charset="0"/>
              </a:rPr>
              <a:t> </a:t>
            </a:r>
            <a:r>
              <a:rPr lang="en-GB" b="1" dirty="0" err="1">
                <a:latin typeface="Arial" pitchFamily="34" charset="0"/>
              </a:rPr>
              <a:t>selvmord</a:t>
            </a:r>
            <a:r>
              <a:rPr lang="en-GB" dirty="0">
                <a:latin typeface="Arial" pitchFamily="34" charset="0"/>
              </a:rPr>
              <a:t>. </a:t>
            </a:r>
          </a:p>
          <a:p>
            <a:pPr defTabSz="844083" fontAlgn="base">
              <a:spcBef>
                <a:spcPct val="30000"/>
              </a:spcBef>
              <a:spcAft>
                <a:spcPct val="0"/>
              </a:spcAft>
              <a:defRPr/>
            </a:pPr>
            <a:r>
              <a:rPr lang="en-GB" dirty="0">
                <a:latin typeface="Arial" pitchFamily="34" charset="0"/>
              </a:rPr>
              <a:t>NB.</a:t>
            </a:r>
            <a:r>
              <a:rPr lang="en-GB" baseline="0" dirty="0">
                <a:latin typeface="Arial" pitchFamily="34" charset="0"/>
              </a:rPr>
              <a:t> </a:t>
            </a:r>
            <a:r>
              <a:rPr lang="da-DK" dirty="0">
                <a:latin typeface="Arial" pitchFamily="34" charset="0"/>
              </a:rPr>
              <a:t>Tallene baserer på pårørendes</a:t>
            </a:r>
            <a:r>
              <a:rPr lang="da-DK" baseline="0" dirty="0">
                <a:latin typeface="Arial" pitchFamily="34" charset="0"/>
              </a:rPr>
              <a:t> rapport af symptomer, det er ikke andel af personer som har været i behandling for sygdomme. Faktisk, må man formode at en stor andel af personerne netop ikke var i behandling.</a:t>
            </a:r>
            <a:endParaRPr lang="en-GB" dirty="0">
              <a:latin typeface="Arial" pitchFamily="34" charset="0"/>
            </a:endParaRPr>
          </a:p>
          <a:p>
            <a:pPr eaLnBrk="1" hangingPunct="1"/>
            <a:endParaRPr lang="en-GB" dirty="0">
              <a:latin typeface="Arial" pitchFamily="34" charset="0"/>
            </a:endParaRPr>
          </a:p>
          <a:p>
            <a:pPr eaLnBrk="1" hangingPunct="1"/>
            <a:endParaRPr lang="da-DK" sz="1400" b="1" dirty="0">
              <a:latin typeface="Arial" pitchFamily="34" charset="0"/>
            </a:endParaRPr>
          </a:p>
          <a:p>
            <a:pPr eaLnBrk="1" hangingPunct="1">
              <a:buFontTx/>
              <a:buChar char="•"/>
            </a:pPr>
            <a:endParaRPr lang="da-DK" dirty="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Ved at følge</a:t>
            </a:r>
            <a:r>
              <a:rPr lang="da-DK" baseline="0" dirty="0"/>
              <a:t> personer med psykiske sygdomme over op til 36 år, kan man se at 6,5% af alle mænd diagnosticeret med skizofreni dør af </a:t>
            </a:r>
            <a:r>
              <a:rPr lang="da-DK" b="1" baseline="0" dirty="0"/>
              <a:t>selvmord</a:t>
            </a:r>
            <a:r>
              <a:rPr lang="da-DK" baseline="0" dirty="0"/>
              <a:t>. For kvinder med skizofreni er det 4,9% som dør af selvmord.</a:t>
            </a:r>
          </a:p>
          <a:p>
            <a:endParaRPr lang="da-DK" baseline="0" dirty="0"/>
          </a:p>
          <a:p>
            <a:r>
              <a:rPr lang="da-DK" baseline="0" dirty="0"/>
              <a:t>Til sammenligning kan man i den nederste linje se at iblandt mænd som ikke er diagnosticeret med </a:t>
            </a:r>
            <a:r>
              <a:rPr lang="da-DK" baseline="0" dirty="0" err="1"/>
              <a:t>psyk</a:t>
            </a:r>
            <a:r>
              <a:rPr lang="da-DK" baseline="0" dirty="0"/>
              <a:t>. sygdom dvs. størstedelen af befolkningen er der 0,7% som dør af selvmord i løbet af deres levetid. DVS betragtelig færre.</a:t>
            </a:r>
          </a:p>
          <a:p>
            <a:endParaRPr lang="da-DK" baseline="0" dirty="0"/>
          </a:p>
          <a:p>
            <a:r>
              <a:rPr lang="da-DK" baseline="0" dirty="0"/>
              <a:t>POINTE: at have en psykisk sygdom er forbundet med en markant højere risiko for selvmord.</a:t>
            </a:r>
          </a:p>
        </p:txBody>
      </p:sp>
      <p:sp>
        <p:nvSpPr>
          <p:cNvPr id="4" name="Pladsholder til diasnummer 3"/>
          <p:cNvSpPr>
            <a:spLocks noGrp="1"/>
          </p:cNvSpPr>
          <p:nvPr>
            <p:ph type="sldNum" sz="quarter" idx="10"/>
          </p:nvPr>
        </p:nvSpPr>
        <p:spPr/>
        <p:txBody>
          <a:bodyPr/>
          <a:lstStyle/>
          <a:p>
            <a:pPr>
              <a:defRPr/>
            </a:pPr>
            <a:fld id="{89F82DB9-2AE1-4CBF-B88B-866BDD118B57}" type="slidenum">
              <a:rPr lang="da-DK" smtClean="0"/>
              <a:pPr>
                <a:defRPr/>
              </a:pPr>
              <a:t>17</a:t>
            </a:fld>
            <a:endParaRPr lang="da-DK"/>
          </a:p>
        </p:txBody>
      </p:sp>
    </p:spTree>
    <p:extLst>
      <p:ext uri="{BB962C8B-B14F-4D97-AF65-F5344CB8AC3E}">
        <p14:creationId xmlns:p14="http://schemas.microsoft.com/office/powerpoint/2010/main" val="1115431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Ved at følge</a:t>
            </a:r>
            <a:r>
              <a:rPr lang="da-DK" baseline="0" dirty="0"/>
              <a:t> personer med psykiske sygdomme over op til 36 år, kan man se at 10,3% af alle mænd diagnosticeret med skizofreni </a:t>
            </a:r>
            <a:r>
              <a:rPr lang="da-DK" b="1" baseline="0" dirty="0"/>
              <a:t>som udfører selvmordsforsøg</a:t>
            </a:r>
            <a:r>
              <a:rPr lang="da-DK" baseline="0" dirty="0"/>
              <a:t>. For kvinder med skizofreni er det 4,9% som udfører et eller flere selvmordsforsøg.</a:t>
            </a:r>
          </a:p>
          <a:p>
            <a:endParaRPr lang="da-DK" baseline="0" dirty="0"/>
          </a:p>
          <a:p>
            <a:r>
              <a:rPr lang="da-DK" baseline="0" dirty="0"/>
              <a:t>Til sammenligning kan man i den nederste linje se at iblandt mænd som ikke er diagnosticeret med </a:t>
            </a:r>
            <a:r>
              <a:rPr lang="da-DK" baseline="0" dirty="0" err="1"/>
              <a:t>psyk</a:t>
            </a:r>
            <a:r>
              <a:rPr lang="da-DK" baseline="0" dirty="0"/>
              <a:t>. sygdom dvs. størstedelen af befolkningen er der 5,3% som udfører selvmordsforsøg i løbet af deres levetid. DVS betragtelig færre.</a:t>
            </a:r>
          </a:p>
          <a:p>
            <a:endParaRPr lang="da-DK" baseline="0" dirty="0"/>
          </a:p>
          <a:p>
            <a:r>
              <a:rPr lang="da-DK" baseline="0" dirty="0"/>
              <a:t>POINTE: at have en </a:t>
            </a:r>
            <a:r>
              <a:rPr lang="da-DK" baseline="0" dirty="0" err="1"/>
              <a:t>psyk</a:t>
            </a:r>
            <a:r>
              <a:rPr lang="da-DK" baseline="0" dirty="0"/>
              <a:t>. Diagnose samt et tidligere selvmordsforsøg højner risikoen for selvmord markant. Det er altså vigtigt at være opmærksom på denne gruppen.</a:t>
            </a:r>
          </a:p>
          <a:p>
            <a:endParaRPr lang="da-DK" dirty="0"/>
          </a:p>
        </p:txBody>
      </p:sp>
      <p:sp>
        <p:nvSpPr>
          <p:cNvPr id="4" name="Pladsholder til diasnummer 3"/>
          <p:cNvSpPr>
            <a:spLocks noGrp="1"/>
          </p:cNvSpPr>
          <p:nvPr>
            <p:ph type="sldNum" sz="quarter" idx="10"/>
          </p:nvPr>
        </p:nvSpPr>
        <p:spPr/>
        <p:txBody>
          <a:bodyPr/>
          <a:lstStyle/>
          <a:p>
            <a:pPr>
              <a:defRPr/>
            </a:pPr>
            <a:fld id="{89F82DB9-2AE1-4CBF-B88B-866BDD118B57}" type="slidenum">
              <a:rPr lang="da-DK" smtClean="0"/>
              <a:pPr>
                <a:defRPr/>
              </a:pPr>
              <a:t>18</a:t>
            </a:fld>
            <a:endParaRPr lang="da-DK"/>
          </a:p>
        </p:txBody>
      </p:sp>
    </p:spTree>
    <p:extLst>
      <p:ext uri="{BB962C8B-B14F-4D97-AF65-F5344CB8AC3E}">
        <p14:creationId xmlns:p14="http://schemas.microsoft.com/office/powerpoint/2010/main" val="1204741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i master</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C91AB05B-1C8A-4117-B2DD-EA3F0892BF65}" type="datetimeFigureOut">
              <a:rPr lang="da-DK" smtClean="0"/>
              <a:t>22-06-2021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233256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91AB05B-1C8A-4117-B2DD-EA3F0892BF65}" type="datetimeFigureOut">
              <a:rPr lang="da-DK" smtClean="0"/>
              <a:t>22-06-2021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3696253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91AB05B-1C8A-4117-B2DD-EA3F0892BF65}" type="datetimeFigureOut">
              <a:rPr lang="da-DK" smtClean="0"/>
              <a:t>22-06-2021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3780678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sz="4800" spc="-100" baseline="0">
                <a:solidFill>
                  <a:srgbClr val="1D2752"/>
                </a:solidFill>
                <a:latin typeface="Helvetica" panose="020B0604020202020204" pitchFamily="34" charset="0"/>
                <a:cs typeface="Helvetica" panose="020B0604020202020204" pitchFamily="34" charset="0"/>
              </a:defRPr>
            </a:lvl1pPr>
          </a:lstStyle>
          <a:p>
            <a:r>
              <a:rPr lang="da-DK"/>
              <a:t>Klik for at redigere i master</a:t>
            </a:r>
            <a:endParaRPr lang="da-DK" dirty="0"/>
          </a:p>
        </p:txBody>
      </p:sp>
      <p:sp>
        <p:nvSpPr>
          <p:cNvPr id="3" name="Undertitel 2"/>
          <p:cNvSpPr>
            <a:spLocks noGrp="1"/>
          </p:cNvSpPr>
          <p:nvPr>
            <p:ph type="subTitle" idx="1"/>
          </p:nvPr>
        </p:nvSpPr>
        <p:spPr>
          <a:xfrm>
            <a:off x="1371600" y="3886200"/>
            <a:ext cx="6400800" cy="1752600"/>
          </a:xfrm>
        </p:spPr>
        <p:txBody>
          <a:bodyPr/>
          <a:lstStyle>
            <a:lvl1pPr marL="0" indent="0" algn="ctr">
              <a:buNone/>
              <a:defRPr sz="3200">
                <a:solidFill>
                  <a:schemeClr val="tx1">
                    <a:lumMod val="65000"/>
                    <a:lumOff val="35000"/>
                  </a:schemeClr>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endParaRPr lang="da-DK" dirty="0"/>
          </a:p>
        </p:txBody>
      </p:sp>
      <p:sp>
        <p:nvSpPr>
          <p:cNvPr id="10" name="Rektangel 9">
            <a:extLst>
              <a:ext uri="{FF2B5EF4-FFF2-40B4-BE49-F238E27FC236}">
                <a16:creationId xmlns:a16="http://schemas.microsoft.com/office/drawing/2014/main" id="{853CB6FE-814B-4ECF-8EB6-A976024F423F}"/>
              </a:ext>
            </a:extLst>
          </p:cNvPr>
          <p:cNvSpPr/>
          <p:nvPr/>
        </p:nvSpPr>
        <p:spPr>
          <a:xfrm>
            <a:off x="0" y="5554864"/>
            <a:ext cx="2301766" cy="1303136"/>
          </a:xfrm>
          <a:prstGeom prst="rect">
            <a:avLst/>
          </a:prstGeom>
          <a:solidFill>
            <a:srgbClr val="14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11" name="Rektangel 10">
            <a:extLst>
              <a:ext uri="{FF2B5EF4-FFF2-40B4-BE49-F238E27FC236}">
                <a16:creationId xmlns:a16="http://schemas.microsoft.com/office/drawing/2014/main" id="{853CB6FE-814B-4ECF-8EB6-A976024F423F}"/>
              </a:ext>
            </a:extLst>
          </p:cNvPr>
          <p:cNvSpPr/>
          <p:nvPr/>
        </p:nvSpPr>
        <p:spPr>
          <a:xfrm>
            <a:off x="2301766" y="5554864"/>
            <a:ext cx="6842234" cy="1303136"/>
          </a:xfrm>
          <a:prstGeom prst="rect">
            <a:avLst/>
          </a:prstGeom>
          <a:solidFill>
            <a:srgbClr val="09A4DE">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09A4DE"/>
              </a:solidFill>
            </a:endParaRPr>
          </a:p>
        </p:txBody>
      </p:sp>
      <p:pic>
        <p:nvPicPr>
          <p:cNvPr id="12" name="Billed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5157192"/>
            <a:ext cx="5080010" cy="2540005"/>
          </a:xfrm>
          <a:prstGeom prst="rect">
            <a:avLst/>
          </a:prstGeom>
        </p:spPr>
      </p:pic>
    </p:spTree>
    <p:extLst>
      <p:ext uri="{BB962C8B-B14F-4D97-AF65-F5344CB8AC3E}">
        <p14:creationId xmlns:p14="http://schemas.microsoft.com/office/powerpoint/2010/main" val="75562070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40854" y="81000"/>
            <a:ext cx="8229600" cy="1143000"/>
          </a:xfrm>
        </p:spPr>
        <p:txBody>
          <a:bodyPr/>
          <a:lstStyle>
            <a:lvl1pPr algn="l">
              <a:defRPr>
                <a:solidFill>
                  <a:schemeClr val="bg1"/>
                </a:solidFill>
                <a:latin typeface="Helvetica" panose="020B0604020202020204" pitchFamily="34" charset="0"/>
                <a:cs typeface="Helvetica" panose="020B0604020202020204" pitchFamily="34" charset="0"/>
              </a:defRPr>
            </a:lvl1pPr>
          </a:lstStyle>
          <a:p>
            <a:r>
              <a:rPr lang="da-DK"/>
              <a:t>Klik for at redigere i master</a:t>
            </a:r>
          </a:p>
        </p:txBody>
      </p:sp>
      <p:sp>
        <p:nvSpPr>
          <p:cNvPr id="3" name="Pladsholder til indhold 2"/>
          <p:cNvSpPr>
            <a:spLocks noGrp="1"/>
          </p:cNvSpPr>
          <p:nvPr>
            <p:ph idx="1"/>
          </p:nvPr>
        </p:nvSpPr>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08BFF0BF-0DC5-4324-BD07-20CC694216F4}" type="datetimeFigureOut">
              <a:rPr lang="da-DK" smtClean="0">
                <a:solidFill>
                  <a:prstClr val="black">
                    <a:tint val="75000"/>
                  </a:prstClr>
                </a:solidFill>
              </a:rPr>
              <a:pPr/>
              <a:t>22-06-2021</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2C785EF4-6102-42C2-B3E1-4ABCA9359C64}" type="slidenum">
              <a:rPr lang="da-DK" smtClean="0">
                <a:solidFill>
                  <a:prstClr val="black">
                    <a:tint val="75000"/>
                  </a:prstClr>
                </a:solidFill>
              </a:rPr>
              <a:pPr/>
              <a:t>‹nr.›</a:t>
            </a:fld>
            <a:endParaRPr lang="da-DK">
              <a:solidFill>
                <a:prstClr val="black">
                  <a:tint val="75000"/>
                </a:prstClr>
              </a:solidFill>
            </a:endParaRPr>
          </a:p>
        </p:txBody>
      </p:sp>
      <p:pic>
        <p:nvPicPr>
          <p:cNvPr id="8" name="Billed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57585" y="-163463"/>
            <a:ext cx="1550926" cy="1550926"/>
          </a:xfrm>
          <a:prstGeom prst="rect">
            <a:avLst/>
          </a:prstGeom>
        </p:spPr>
      </p:pic>
      <p:sp>
        <p:nvSpPr>
          <p:cNvPr id="13" name="Rektangel 12">
            <a:extLst>
              <a:ext uri="{FF2B5EF4-FFF2-40B4-BE49-F238E27FC236}">
                <a16:creationId xmlns:a16="http://schemas.microsoft.com/office/drawing/2014/main" id="{853CB6FE-814B-4ECF-8EB6-A976024F423F}"/>
              </a:ext>
            </a:extLst>
          </p:cNvPr>
          <p:cNvSpPr/>
          <p:nvPr/>
        </p:nvSpPr>
        <p:spPr>
          <a:xfrm rot="5400000">
            <a:off x="3943654" y="-3976346"/>
            <a:ext cx="1224000" cy="9176692"/>
          </a:xfrm>
          <a:prstGeom prst="rect">
            <a:avLst/>
          </a:prstGeom>
          <a:solidFill>
            <a:srgbClr val="14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pic>
        <p:nvPicPr>
          <p:cNvPr id="14" name="Billede 1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57583" y="-163464"/>
            <a:ext cx="1550926" cy="1550926"/>
          </a:xfrm>
          <a:prstGeom prst="rect">
            <a:avLst/>
          </a:prstGeom>
        </p:spPr>
      </p:pic>
    </p:spTree>
    <p:extLst>
      <p:ext uri="{BB962C8B-B14F-4D97-AF65-F5344CB8AC3E}">
        <p14:creationId xmlns:p14="http://schemas.microsoft.com/office/powerpoint/2010/main" val="4126568091"/>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457200" y="1600200"/>
            <a:ext cx="4038600" cy="4525963"/>
          </a:xfrm>
        </p:spPr>
        <p:txBody>
          <a:bodyPr/>
          <a:lstStyle>
            <a:lvl1pPr>
              <a:defRPr sz="2800">
                <a:latin typeface="Helvetica" panose="020B0604020202020204" pitchFamily="34" charset="0"/>
                <a:cs typeface="Helvetica" panose="020B0604020202020204" pitchFamily="34" charset="0"/>
              </a:defRPr>
            </a:lvl1pPr>
            <a:lvl2pPr>
              <a:defRPr sz="2400">
                <a:latin typeface="Helvetica" panose="020B0604020202020204" pitchFamily="34" charset="0"/>
                <a:cs typeface="Helvetica" panose="020B0604020202020204" pitchFamily="34" charset="0"/>
              </a:defRPr>
            </a:lvl2pPr>
            <a:lvl3pPr>
              <a:defRPr sz="2000">
                <a:latin typeface="Helvetica" panose="020B0604020202020204" pitchFamily="34" charset="0"/>
                <a:cs typeface="Helvetica" panose="020B0604020202020204" pitchFamily="34" charset="0"/>
              </a:defRPr>
            </a:lvl3pPr>
            <a:lvl4pPr>
              <a:defRPr sz="1800">
                <a:latin typeface="Helvetica" panose="020B0604020202020204" pitchFamily="34" charset="0"/>
                <a:cs typeface="Helvetica" panose="020B0604020202020204" pitchFamily="34" charset="0"/>
              </a:defRPr>
            </a:lvl4pPr>
            <a:lvl5pPr>
              <a:defRPr sz="1800">
                <a:latin typeface="Helvetica" panose="020B0604020202020204" pitchFamily="34" charset="0"/>
                <a:cs typeface="Helvetica" panose="020B0604020202020204" pitchFamily="34" charset="0"/>
              </a:defRPr>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4648200" y="1600200"/>
            <a:ext cx="4038600" cy="4525963"/>
          </a:xfrm>
        </p:spPr>
        <p:txBody>
          <a:bodyPr/>
          <a:lstStyle>
            <a:lvl1pPr>
              <a:defRPr sz="2800">
                <a:latin typeface="Helvetica" panose="020B0604020202020204" pitchFamily="34" charset="0"/>
                <a:cs typeface="Helvetica" panose="020B0604020202020204" pitchFamily="34" charset="0"/>
              </a:defRPr>
            </a:lvl1pPr>
            <a:lvl2pPr>
              <a:defRPr sz="2400">
                <a:latin typeface="Helvetica" panose="020B0604020202020204" pitchFamily="34" charset="0"/>
                <a:cs typeface="Helvetica" panose="020B0604020202020204" pitchFamily="34" charset="0"/>
              </a:defRPr>
            </a:lvl2pPr>
            <a:lvl3pPr>
              <a:defRPr sz="2000">
                <a:latin typeface="Helvetica" panose="020B0604020202020204" pitchFamily="34" charset="0"/>
                <a:cs typeface="Helvetica" panose="020B0604020202020204" pitchFamily="34" charset="0"/>
              </a:defRPr>
            </a:lvl3pPr>
            <a:lvl4pPr>
              <a:defRPr sz="1800">
                <a:latin typeface="Helvetica" panose="020B0604020202020204" pitchFamily="34" charset="0"/>
                <a:cs typeface="Helvetica" panose="020B0604020202020204" pitchFamily="34" charset="0"/>
              </a:defRPr>
            </a:lvl4pPr>
            <a:lvl5pPr>
              <a:defRPr sz="1800">
                <a:latin typeface="Helvetica" panose="020B0604020202020204" pitchFamily="34" charset="0"/>
                <a:cs typeface="Helvetica" panose="020B0604020202020204" pitchFamily="34" charset="0"/>
              </a:defRPr>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08BFF0BF-0DC5-4324-BD07-20CC694216F4}" type="datetimeFigureOut">
              <a:rPr lang="da-DK" smtClean="0">
                <a:solidFill>
                  <a:prstClr val="black">
                    <a:tint val="75000"/>
                  </a:prstClr>
                </a:solidFill>
              </a:rPr>
              <a:pPr/>
              <a:t>22-06-2021</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2C785EF4-6102-42C2-B3E1-4ABCA9359C64}" type="slidenum">
              <a:rPr lang="da-DK" smtClean="0">
                <a:solidFill>
                  <a:prstClr val="black">
                    <a:tint val="75000"/>
                  </a:prstClr>
                </a:solidFill>
              </a:rPr>
              <a:pPr/>
              <a:t>‹nr.›</a:t>
            </a:fld>
            <a:endParaRPr lang="da-DK">
              <a:solidFill>
                <a:prstClr val="black">
                  <a:tint val="75000"/>
                </a:prstClr>
              </a:solidFill>
            </a:endParaRPr>
          </a:p>
        </p:txBody>
      </p:sp>
      <p:sp>
        <p:nvSpPr>
          <p:cNvPr id="10" name="Rektangel 9">
            <a:extLst>
              <a:ext uri="{FF2B5EF4-FFF2-40B4-BE49-F238E27FC236}">
                <a16:creationId xmlns:a16="http://schemas.microsoft.com/office/drawing/2014/main" id="{853CB6FE-814B-4ECF-8EB6-A976024F423F}"/>
              </a:ext>
            </a:extLst>
          </p:cNvPr>
          <p:cNvSpPr/>
          <p:nvPr/>
        </p:nvSpPr>
        <p:spPr>
          <a:xfrm rot="5400000">
            <a:off x="3943654" y="-3976346"/>
            <a:ext cx="1224000" cy="9176692"/>
          </a:xfrm>
          <a:prstGeom prst="rect">
            <a:avLst/>
          </a:prstGeom>
          <a:solidFill>
            <a:srgbClr val="14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pic>
        <p:nvPicPr>
          <p:cNvPr id="11" name="Billede 1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57583" y="-163464"/>
            <a:ext cx="1550926" cy="1550926"/>
          </a:xfrm>
          <a:prstGeom prst="rect">
            <a:avLst/>
          </a:prstGeom>
        </p:spPr>
      </p:pic>
      <p:sp>
        <p:nvSpPr>
          <p:cNvPr id="12" name="Titel 1"/>
          <p:cNvSpPr>
            <a:spLocks noGrp="1"/>
          </p:cNvSpPr>
          <p:nvPr>
            <p:ph type="title"/>
          </p:nvPr>
        </p:nvSpPr>
        <p:spPr>
          <a:xfrm>
            <a:off x="440854" y="81000"/>
            <a:ext cx="8229600" cy="1143000"/>
          </a:xfrm>
        </p:spPr>
        <p:txBody>
          <a:bodyPr/>
          <a:lstStyle>
            <a:lvl1pPr algn="l">
              <a:defRPr>
                <a:solidFill>
                  <a:schemeClr val="bg1"/>
                </a:solidFill>
                <a:latin typeface="Helvetica" panose="020B0604020202020204" pitchFamily="34" charset="0"/>
                <a:cs typeface="Helvetica" panose="020B0604020202020204" pitchFamily="34" charset="0"/>
              </a:defRPr>
            </a:lvl1pPr>
          </a:lstStyle>
          <a:p>
            <a:r>
              <a:rPr lang="da-DK"/>
              <a:t>Klik for at redigere i master</a:t>
            </a:r>
            <a:endParaRPr lang="da-DK" dirty="0"/>
          </a:p>
        </p:txBody>
      </p:sp>
    </p:spTree>
    <p:extLst>
      <p:ext uri="{BB962C8B-B14F-4D97-AF65-F5344CB8AC3E}">
        <p14:creationId xmlns:p14="http://schemas.microsoft.com/office/powerpoint/2010/main" val="1181901153"/>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08BFF0BF-0DC5-4324-BD07-20CC694216F4}" type="datetimeFigureOut">
              <a:rPr lang="da-DK" smtClean="0">
                <a:solidFill>
                  <a:prstClr val="black">
                    <a:tint val="75000"/>
                  </a:prstClr>
                </a:solidFill>
              </a:rPr>
              <a:pPr/>
              <a:t>22-06-2021</a:t>
            </a:fld>
            <a:endParaRPr lang="da-DK">
              <a:solidFill>
                <a:prstClr val="black">
                  <a:tint val="75000"/>
                </a:prstClr>
              </a:solidFill>
            </a:endParaRPr>
          </a:p>
        </p:txBody>
      </p:sp>
      <p:sp>
        <p:nvSpPr>
          <p:cNvPr id="8" name="Pladsholder til sidefod 7"/>
          <p:cNvSpPr>
            <a:spLocks noGrp="1"/>
          </p:cNvSpPr>
          <p:nvPr>
            <p:ph type="ftr" sz="quarter" idx="11"/>
          </p:nvPr>
        </p:nvSpPr>
        <p:spPr/>
        <p:txBody>
          <a:bodyPr/>
          <a:lstStyle/>
          <a:p>
            <a:endParaRPr lang="da-DK">
              <a:solidFill>
                <a:prstClr val="black">
                  <a:tint val="75000"/>
                </a:prstClr>
              </a:solidFill>
            </a:endParaRPr>
          </a:p>
        </p:txBody>
      </p:sp>
      <p:sp>
        <p:nvSpPr>
          <p:cNvPr id="9" name="Pladsholder til diasnummer 8"/>
          <p:cNvSpPr>
            <a:spLocks noGrp="1"/>
          </p:cNvSpPr>
          <p:nvPr>
            <p:ph type="sldNum" sz="quarter" idx="12"/>
          </p:nvPr>
        </p:nvSpPr>
        <p:spPr/>
        <p:txBody>
          <a:bodyPr/>
          <a:lstStyle/>
          <a:p>
            <a:fld id="{2C785EF4-6102-42C2-B3E1-4ABCA9359C64}" type="slidenum">
              <a:rPr lang="da-DK" smtClean="0">
                <a:solidFill>
                  <a:prstClr val="black">
                    <a:tint val="75000"/>
                  </a:prstClr>
                </a:solidFill>
              </a:rPr>
              <a:pPr/>
              <a:t>‹nr.›</a:t>
            </a:fld>
            <a:endParaRPr lang="da-DK">
              <a:solidFill>
                <a:prstClr val="black">
                  <a:tint val="75000"/>
                </a:prstClr>
              </a:solidFill>
            </a:endParaRPr>
          </a:p>
        </p:txBody>
      </p:sp>
      <p:pic>
        <p:nvPicPr>
          <p:cNvPr id="11" name="Billede 1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57585" y="-163463"/>
            <a:ext cx="1550926" cy="1550926"/>
          </a:xfrm>
          <a:prstGeom prst="rect">
            <a:avLst/>
          </a:prstGeom>
        </p:spPr>
      </p:pic>
      <p:sp>
        <p:nvSpPr>
          <p:cNvPr id="12" name="Rektangel 11">
            <a:extLst>
              <a:ext uri="{FF2B5EF4-FFF2-40B4-BE49-F238E27FC236}">
                <a16:creationId xmlns:a16="http://schemas.microsoft.com/office/drawing/2014/main" id="{853CB6FE-814B-4ECF-8EB6-A976024F423F}"/>
              </a:ext>
            </a:extLst>
          </p:cNvPr>
          <p:cNvSpPr/>
          <p:nvPr/>
        </p:nvSpPr>
        <p:spPr>
          <a:xfrm rot="5400000">
            <a:off x="3943654" y="-3976346"/>
            <a:ext cx="1224000" cy="9176692"/>
          </a:xfrm>
          <a:prstGeom prst="rect">
            <a:avLst/>
          </a:prstGeom>
          <a:solidFill>
            <a:srgbClr val="14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pic>
        <p:nvPicPr>
          <p:cNvPr id="13" name="Billede 1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57583" y="-163464"/>
            <a:ext cx="1550926" cy="1550926"/>
          </a:xfrm>
          <a:prstGeom prst="rect">
            <a:avLst/>
          </a:prstGeom>
        </p:spPr>
      </p:pic>
      <p:sp>
        <p:nvSpPr>
          <p:cNvPr id="14" name="Titel 1"/>
          <p:cNvSpPr>
            <a:spLocks noGrp="1"/>
          </p:cNvSpPr>
          <p:nvPr>
            <p:ph type="title"/>
          </p:nvPr>
        </p:nvSpPr>
        <p:spPr>
          <a:xfrm>
            <a:off x="440854" y="81000"/>
            <a:ext cx="8229600" cy="1143000"/>
          </a:xfrm>
        </p:spPr>
        <p:txBody>
          <a:bodyPr/>
          <a:lstStyle>
            <a:lvl1pPr algn="l">
              <a:defRPr>
                <a:solidFill>
                  <a:schemeClr val="bg1"/>
                </a:solidFill>
                <a:latin typeface="Helvetica" panose="020B0604020202020204" pitchFamily="34" charset="0"/>
                <a:cs typeface="Helvetica" panose="020B0604020202020204" pitchFamily="34" charset="0"/>
              </a:defRPr>
            </a:lvl1pPr>
          </a:lstStyle>
          <a:p>
            <a:r>
              <a:rPr lang="da-DK"/>
              <a:t>Klik for at redigere i master</a:t>
            </a:r>
            <a:endParaRPr lang="da-DK" dirty="0"/>
          </a:p>
        </p:txBody>
      </p:sp>
    </p:spTree>
    <p:extLst>
      <p:ext uri="{BB962C8B-B14F-4D97-AF65-F5344CB8AC3E}">
        <p14:creationId xmlns:p14="http://schemas.microsoft.com/office/powerpoint/2010/main" val="2719254976"/>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08BFF0BF-0DC5-4324-BD07-20CC694216F4}" type="datetimeFigureOut">
              <a:rPr lang="da-DK" smtClean="0">
                <a:solidFill>
                  <a:prstClr val="black">
                    <a:tint val="75000"/>
                  </a:prstClr>
                </a:solidFill>
              </a:rPr>
              <a:pPr/>
              <a:t>22-06-2021</a:t>
            </a:fld>
            <a:endParaRPr lang="da-DK">
              <a:solidFill>
                <a:prstClr val="black">
                  <a:tint val="75000"/>
                </a:prstClr>
              </a:solidFill>
            </a:endParaRPr>
          </a:p>
        </p:txBody>
      </p:sp>
      <p:sp>
        <p:nvSpPr>
          <p:cNvPr id="4" name="Pladsholder til sidefod 3"/>
          <p:cNvSpPr>
            <a:spLocks noGrp="1"/>
          </p:cNvSpPr>
          <p:nvPr>
            <p:ph type="ftr" sz="quarter" idx="11"/>
          </p:nvPr>
        </p:nvSpPr>
        <p:spPr/>
        <p:txBody>
          <a:bodyPr/>
          <a:lstStyle/>
          <a:p>
            <a:endParaRPr lang="da-DK">
              <a:solidFill>
                <a:prstClr val="black">
                  <a:tint val="75000"/>
                </a:prstClr>
              </a:solidFill>
            </a:endParaRPr>
          </a:p>
        </p:txBody>
      </p:sp>
      <p:sp>
        <p:nvSpPr>
          <p:cNvPr id="5" name="Pladsholder til diasnummer 4"/>
          <p:cNvSpPr>
            <a:spLocks noGrp="1"/>
          </p:cNvSpPr>
          <p:nvPr>
            <p:ph type="sldNum" sz="quarter" idx="12"/>
          </p:nvPr>
        </p:nvSpPr>
        <p:spPr/>
        <p:txBody>
          <a:bodyPr/>
          <a:lstStyle/>
          <a:p>
            <a:fld id="{2C785EF4-6102-42C2-B3E1-4ABCA9359C64}" type="slidenum">
              <a:rPr lang="da-DK" smtClean="0">
                <a:solidFill>
                  <a:prstClr val="black">
                    <a:tint val="75000"/>
                  </a:prstClr>
                </a:solidFill>
              </a:rPr>
              <a:pPr/>
              <a:t>‹nr.›</a:t>
            </a:fld>
            <a:endParaRPr lang="da-DK">
              <a:solidFill>
                <a:prstClr val="black">
                  <a:tint val="75000"/>
                </a:prstClr>
              </a:solidFill>
            </a:endParaRPr>
          </a:p>
        </p:txBody>
      </p:sp>
      <p:sp>
        <p:nvSpPr>
          <p:cNvPr id="8" name="Rektangel 7">
            <a:extLst>
              <a:ext uri="{FF2B5EF4-FFF2-40B4-BE49-F238E27FC236}">
                <a16:creationId xmlns:a16="http://schemas.microsoft.com/office/drawing/2014/main" id="{853CB6FE-814B-4ECF-8EB6-A976024F423F}"/>
              </a:ext>
            </a:extLst>
          </p:cNvPr>
          <p:cNvSpPr/>
          <p:nvPr/>
        </p:nvSpPr>
        <p:spPr>
          <a:xfrm rot="5400000">
            <a:off x="3943654" y="-3976346"/>
            <a:ext cx="1224000" cy="9176692"/>
          </a:xfrm>
          <a:prstGeom prst="rect">
            <a:avLst/>
          </a:prstGeom>
          <a:solidFill>
            <a:srgbClr val="14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pic>
        <p:nvPicPr>
          <p:cNvPr id="9" name="Billede 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57583" y="-163464"/>
            <a:ext cx="1550926" cy="1550926"/>
          </a:xfrm>
          <a:prstGeom prst="rect">
            <a:avLst/>
          </a:prstGeom>
        </p:spPr>
      </p:pic>
      <p:sp>
        <p:nvSpPr>
          <p:cNvPr id="10" name="Titel 1"/>
          <p:cNvSpPr>
            <a:spLocks noGrp="1"/>
          </p:cNvSpPr>
          <p:nvPr>
            <p:ph type="title"/>
          </p:nvPr>
        </p:nvSpPr>
        <p:spPr>
          <a:xfrm>
            <a:off x="440854" y="81000"/>
            <a:ext cx="8229600" cy="1143000"/>
          </a:xfrm>
        </p:spPr>
        <p:txBody>
          <a:bodyPr/>
          <a:lstStyle>
            <a:lvl1pPr algn="l">
              <a:defRPr>
                <a:solidFill>
                  <a:schemeClr val="bg1"/>
                </a:solidFill>
                <a:latin typeface="Helvetica" panose="020B0604020202020204" pitchFamily="34" charset="0"/>
                <a:cs typeface="Helvetica" panose="020B0604020202020204" pitchFamily="34" charset="0"/>
              </a:defRPr>
            </a:lvl1pPr>
          </a:lstStyle>
          <a:p>
            <a:r>
              <a:rPr lang="da-DK"/>
              <a:t>Klik for at redigere i master</a:t>
            </a:r>
            <a:endParaRPr lang="da-DK" dirty="0"/>
          </a:p>
        </p:txBody>
      </p:sp>
    </p:spTree>
    <p:extLst>
      <p:ext uri="{BB962C8B-B14F-4D97-AF65-F5344CB8AC3E}">
        <p14:creationId xmlns:p14="http://schemas.microsoft.com/office/powerpoint/2010/main" val="834737597"/>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8BFF0BF-0DC5-4324-BD07-20CC694216F4}" type="datetimeFigureOut">
              <a:rPr lang="da-DK" smtClean="0">
                <a:solidFill>
                  <a:prstClr val="black">
                    <a:tint val="75000"/>
                  </a:prstClr>
                </a:solidFill>
              </a:rPr>
              <a:pPr/>
              <a:t>22-06-2021</a:t>
            </a:fld>
            <a:endParaRPr lang="da-DK">
              <a:solidFill>
                <a:prstClr val="black">
                  <a:tint val="75000"/>
                </a:prstClr>
              </a:solidFill>
            </a:endParaRPr>
          </a:p>
        </p:txBody>
      </p:sp>
      <p:sp>
        <p:nvSpPr>
          <p:cNvPr id="3" name="Pladsholder til sidefod 2"/>
          <p:cNvSpPr>
            <a:spLocks noGrp="1"/>
          </p:cNvSpPr>
          <p:nvPr>
            <p:ph type="ftr" sz="quarter" idx="11"/>
          </p:nvPr>
        </p:nvSpPr>
        <p:spPr/>
        <p:txBody>
          <a:bodyPr/>
          <a:lstStyle/>
          <a:p>
            <a:endParaRPr lang="da-DK">
              <a:solidFill>
                <a:prstClr val="black">
                  <a:tint val="75000"/>
                </a:prstClr>
              </a:solidFill>
            </a:endParaRPr>
          </a:p>
        </p:txBody>
      </p:sp>
      <p:sp>
        <p:nvSpPr>
          <p:cNvPr id="4" name="Pladsholder til diasnummer 3"/>
          <p:cNvSpPr>
            <a:spLocks noGrp="1"/>
          </p:cNvSpPr>
          <p:nvPr>
            <p:ph type="sldNum" sz="quarter" idx="12"/>
          </p:nvPr>
        </p:nvSpPr>
        <p:spPr/>
        <p:txBody>
          <a:bodyPr/>
          <a:lstStyle/>
          <a:p>
            <a:fld id="{2C785EF4-6102-42C2-B3E1-4ABCA9359C64}" type="slidenum">
              <a:rPr lang="da-DK" smtClean="0">
                <a:solidFill>
                  <a:prstClr val="black">
                    <a:tint val="75000"/>
                  </a:prstClr>
                </a:solidFill>
              </a:rPr>
              <a:pPr/>
              <a:t>‹nr.›</a:t>
            </a:fld>
            <a:endParaRPr lang="da-DK">
              <a:solidFill>
                <a:prstClr val="black">
                  <a:tint val="75000"/>
                </a:prstClr>
              </a:solidFill>
            </a:endParaRPr>
          </a:p>
        </p:txBody>
      </p:sp>
      <p:sp>
        <p:nvSpPr>
          <p:cNvPr id="7" name="Rektangel 6">
            <a:extLst>
              <a:ext uri="{FF2B5EF4-FFF2-40B4-BE49-F238E27FC236}">
                <a16:creationId xmlns:a16="http://schemas.microsoft.com/office/drawing/2014/main" id="{853CB6FE-814B-4ECF-8EB6-A976024F423F}"/>
              </a:ext>
            </a:extLst>
          </p:cNvPr>
          <p:cNvSpPr/>
          <p:nvPr/>
        </p:nvSpPr>
        <p:spPr>
          <a:xfrm rot="5400000">
            <a:off x="3943654" y="-3976346"/>
            <a:ext cx="1224000" cy="9176692"/>
          </a:xfrm>
          <a:prstGeom prst="rect">
            <a:avLst/>
          </a:prstGeom>
          <a:solidFill>
            <a:srgbClr val="14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pic>
        <p:nvPicPr>
          <p:cNvPr id="8" name="Billed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57583" y="-163464"/>
            <a:ext cx="1550926" cy="1550926"/>
          </a:xfrm>
          <a:prstGeom prst="rect">
            <a:avLst/>
          </a:prstGeom>
        </p:spPr>
      </p:pic>
      <p:sp>
        <p:nvSpPr>
          <p:cNvPr id="9" name="Titel 1"/>
          <p:cNvSpPr>
            <a:spLocks noGrp="1"/>
          </p:cNvSpPr>
          <p:nvPr>
            <p:ph type="title"/>
          </p:nvPr>
        </p:nvSpPr>
        <p:spPr>
          <a:xfrm>
            <a:off x="440854" y="81000"/>
            <a:ext cx="8229600" cy="1143000"/>
          </a:xfrm>
        </p:spPr>
        <p:txBody>
          <a:bodyPr/>
          <a:lstStyle>
            <a:lvl1pPr algn="l">
              <a:defRPr>
                <a:solidFill>
                  <a:schemeClr val="bg1"/>
                </a:solidFill>
                <a:latin typeface="Helvetica" panose="020B0604020202020204" pitchFamily="34" charset="0"/>
                <a:cs typeface="Helvetica" panose="020B0604020202020204" pitchFamily="34" charset="0"/>
              </a:defRPr>
            </a:lvl1pPr>
          </a:lstStyle>
          <a:p>
            <a:r>
              <a:rPr lang="da-DK"/>
              <a:t>Klik for at redigere i master</a:t>
            </a:r>
            <a:endParaRPr lang="da-DK" dirty="0"/>
          </a:p>
        </p:txBody>
      </p:sp>
    </p:spTree>
    <p:extLst>
      <p:ext uri="{BB962C8B-B14F-4D97-AF65-F5344CB8AC3E}">
        <p14:creationId xmlns:p14="http://schemas.microsoft.com/office/powerpoint/2010/main" val="3479888123"/>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812454" y="-2072"/>
            <a:ext cx="5486400" cy="566738"/>
          </a:xfrm>
        </p:spPr>
        <p:txBody>
          <a:bodyPr anchor="b"/>
          <a:lstStyle>
            <a:lvl1pPr algn="l">
              <a:defRPr sz="2000" b="1">
                <a:solidFill>
                  <a:schemeClr val="bg1"/>
                </a:solidFill>
                <a:latin typeface="Helvetica" panose="020B0604020202020204" pitchFamily="34" charset="0"/>
                <a:cs typeface="Helvetica" panose="020B0604020202020204" pitchFamily="34" charset="0"/>
              </a:defRPr>
            </a:lvl1pPr>
          </a:lstStyle>
          <a:p>
            <a:r>
              <a:rPr lang="da-DK"/>
              <a:t>Klik for at redigere i master</a:t>
            </a:r>
            <a:endParaRPr lang="da-DK" dirty="0"/>
          </a:p>
        </p:txBody>
      </p:sp>
      <p:sp>
        <p:nvSpPr>
          <p:cNvPr id="3" name="Pladsholder til billede 2"/>
          <p:cNvSpPr>
            <a:spLocks noGrp="1"/>
          </p:cNvSpPr>
          <p:nvPr>
            <p:ph type="pic" idx="1"/>
          </p:nvPr>
        </p:nvSpPr>
        <p:spPr>
          <a:xfrm>
            <a:off x="1812454" y="155679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1812454" y="564666"/>
            <a:ext cx="5486400" cy="804862"/>
          </a:xfrm>
        </p:spPr>
        <p:txBody>
          <a:bodyPr/>
          <a:lstStyle>
            <a:lvl1pPr marL="0" indent="0">
              <a:buNone/>
              <a:defRPr sz="1400">
                <a:solidFill>
                  <a:schemeClr val="bg1"/>
                </a:solidFill>
                <a:latin typeface="Helvetica" panose="020B0604020202020204" pitchFamily="34" charset="0"/>
                <a:cs typeface="Helvetica"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08BFF0BF-0DC5-4324-BD07-20CC694216F4}" type="datetimeFigureOut">
              <a:rPr lang="da-DK" smtClean="0">
                <a:solidFill>
                  <a:prstClr val="black">
                    <a:tint val="75000"/>
                  </a:prstClr>
                </a:solidFill>
              </a:rPr>
              <a:pPr/>
              <a:t>22-06-2021</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2C785EF4-6102-42C2-B3E1-4ABCA9359C64}" type="slidenum">
              <a:rPr lang="da-DK" smtClean="0">
                <a:solidFill>
                  <a:prstClr val="black">
                    <a:tint val="75000"/>
                  </a:prstClr>
                </a:solidFill>
              </a:rPr>
              <a:pPr/>
              <a:t>‹nr.›</a:t>
            </a:fld>
            <a:endParaRPr lang="da-DK">
              <a:solidFill>
                <a:prstClr val="black">
                  <a:tint val="75000"/>
                </a:prstClr>
              </a:solidFill>
            </a:endParaRPr>
          </a:p>
        </p:txBody>
      </p:sp>
      <p:sp>
        <p:nvSpPr>
          <p:cNvPr id="10" name="Rektangel 9">
            <a:extLst>
              <a:ext uri="{FF2B5EF4-FFF2-40B4-BE49-F238E27FC236}">
                <a16:creationId xmlns:a16="http://schemas.microsoft.com/office/drawing/2014/main" id="{853CB6FE-814B-4ECF-8EB6-A976024F423F}"/>
              </a:ext>
            </a:extLst>
          </p:cNvPr>
          <p:cNvSpPr/>
          <p:nvPr/>
        </p:nvSpPr>
        <p:spPr>
          <a:xfrm rot="5400000">
            <a:off x="3943654" y="-3976346"/>
            <a:ext cx="1224000" cy="9176692"/>
          </a:xfrm>
          <a:prstGeom prst="rect">
            <a:avLst/>
          </a:prstGeom>
          <a:solidFill>
            <a:srgbClr val="14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pic>
        <p:nvPicPr>
          <p:cNvPr id="11" name="Billede 1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57583" y="-163464"/>
            <a:ext cx="1550926" cy="1550926"/>
          </a:xfrm>
          <a:prstGeom prst="rect">
            <a:avLst/>
          </a:prstGeom>
        </p:spPr>
      </p:pic>
    </p:spTree>
    <p:extLst>
      <p:ext uri="{BB962C8B-B14F-4D97-AF65-F5344CB8AC3E}">
        <p14:creationId xmlns:p14="http://schemas.microsoft.com/office/powerpoint/2010/main" val="3893924087"/>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C582F2D-A15F-4105-901C-60D0019864BE}" type="datetimeFigureOut">
              <a:rPr lang="da-DK" smtClean="0"/>
              <a:t>22-06-2021</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diasnummer 3"/>
          <p:cNvSpPr>
            <a:spLocks noGrp="1"/>
          </p:cNvSpPr>
          <p:nvPr>
            <p:ph type="sldNum" sz="quarter" idx="12"/>
          </p:nvPr>
        </p:nvSpPr>
        <p:spPr/>
        <p:txBody>
          <a:bodyPr/>
          <a:lstStyle/>
          <a:p>
            <a:fld id="{7843593D-C85C-48E4-8D4B-FC8A6FB733E7}" type="slidenum">
              <a:rPr lang="da-DK" smtClean="0"/>
              <a:t>‹nr.›</a:t>
            </a:fld>
            <a:endParaRPr lang="da-DK" dirty="0"/>
          </a:p>
        </p:txBody>
      </p:sp>
    </p:spTree>
    <p:extLst>
      <p:ext uri="{BB962C8B-B14F-4D97-AF65-F5344CB8AC3E}">
        <p14:creationId xmlns:p14="http://schemas.microsoft.com/office/powerpoint/2010/main" val="14722699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91AB05B-1C8A-4117-B2DD-EA3F0892BF65}" type="datetimeFigureOut">
              <a:rPr lang="da-DK" smtClean="0"/>
              <a:t>22-06-2021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21144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C91AB05B-1C8A-4117-B2DD-EA3F0892BF65}" type="datetimeFigureOut">
              <a:rPr lang="da-DK" smtClean="0"/>
              <a:t>22-06-2021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57512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C91AB05B-1C8A-4117-B2DD-EA3F0892BF65}" type="datetimeFigureOut">
              <a:rPr lang="da-DK" smtClean="0"/>
              <a:t>22-06-2021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380381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C91AB05B-1C8A-4117-B2DD-EA3F0892BF65}" type="datetimeFigureOut">
              <a:rPr lang="da-DK" smtClean="0"/>
              <a:t>22-06-2021</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71301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C91AB05B-1C8A-4117-B2DD-EA3F0892BF65}" type="datetimeFigureOut">
              <a:rPr lang="da-DK" smtClean="0"/>
              <a:t>22-06-2021</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1006268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91AB05B-1C8A-4117-B2DD-EA3F0892BF65}" type="datetimeFigureOut">
              <a:rPr lang="da-DK" smtClean="0"/>
              <a:t>22-06-2021</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360183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C91AB05B-1C8A-4117-B2DD-EA3F0892BF65}" type="datetimeFigureOut">
              <a:rPr lang="da-DK" smtClean="0"/>
              <a:t>22-06-2021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3621548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C91AB05B-1C8A-4117-B2DD-EA3F0892BF65}" type="datetimeFigureOut">
              <a:rPr lang="da-DK" smtClean="0"/>
              <a:t>22-06-2021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57769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microsoft.com/office/2007/relationships/hdphoto" Target="../media/hdphoto1.wdp"/><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AB05B-1C8A-4117-B2DD-EA3F0892BF65}" type="datetimeFigureOut">
              <a:rPr lang="da-DK" smtClean="0"/>
              <a:t>22-06-2021</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C8FAE-CA81-4482-B906-D8AB087C8420}" type="slidenum">
              <a:rPr lang="da-DK" smtClean="0"/>
              <a:t>‹nr.›</a:t>
            </a:fld>
            <a:endParaRPr lang="da-DK"/>
          </a:p>
        </p:txBody>
      </p:sp>
    </p:spTree>
    <p:extLst>
      <p:ext uri="{BB962C8B-B14F-4D97-AF65-F5344CB8AC3E}">
        <p14:creationId xmlns:p14="http://schemas.microsoft.com/office/powerpoint/2010/main" val="1547324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FF0BF-0DC5-4324-BD07-20CC694216F4}" type="datetimeFigureOut">
              <a:rPr lang="da-DK" smtClean="0">
                <a:solidFill>
                  <a:prstClr val="black">
                    <a:tint val="75000"/>
                  </a:prstClr>
                </a:solidFill>
              </a:rPr>
              <a:pPr/>
              <a:t>22-06-2021</a:t>
            </a:fld>
            <a:endParaRPr lang="da-DK">
              <a:solidFill>
                <a:prstClr val="black">
                  <a:tint val="75000"/>
                </a:prstClr>
              </a:solidFill>
            </a:endParaRPr>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solidFill>
                <a:prstClr val="black">
                  <a:tint val="75000"/>
                </a:prstClr>
              </a:solidFill>
            </a:endParaRPr>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85EF4-6102-42C2-B3E1-4ABCA9359C64}" type="slidenum">
              <a:rPr lang="da-DK" smtClean="0">
                <a:solidFill>
                  <a:prstClr val="black">
                    <a:tint val="75000"/>
                  </a:prstClr>
                </a:solidFill>
              </a:rPr>
              <a:pPr/>
              <a:t>‹nr.›</a:t>
            </a:fld>
            <a:endParaRPr lang="da-DK">
              <a:solidFill>
                <a:prstClr val="black">
                  <a:tint val="75000"/>
                </a:prstClr>
              </a:solidFill>
            </a:endParaRPr>
          </a:p>
        </p:txBody>
      </p:sp>
      <p:pic>
        <p:nvPicPr>
          <p:cNvPr id="8" name="Billede 7"/>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57585" y="-163463"/>
            <a:ext cx="1550926" cy="1550926"/>
          </a:xfrm>
          <a:prstGeom prst="rect">
            <a:avLst/>
          </a:prstGeom>
        </p:spPr>
      </p:pic>
    </p:spTree>
    <p:extLst>
      <p:ext uri="{BB962C8B-B14F-4D97-AF65-F5344CB8AC3E}">
        <p14:creationId xmlns:p14="http://schemas.microsoft.com/office/powerpoint/2010/main" val="4008083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mlDrawing" Target="../drawings/vmlDrawing1.vml"/><Relationship Id="rId1" Type="http://schemas.openxmlformats.org/officeDocument/2006/relationships/themeOverride" Target="../theme/themeOverride3.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042988" y="2636838"/>
            <a:ext cx="698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dirty="0">
                <a:solidFill>
                  <a:schemeClr val="tx2"/>
                </a:solidFill>
              </a:rPr>
              <a:t>1. Statistik</a:t>
            </a:r>
          </a:p>
        </p:txBody>
      </p:sp>
    </p:spTree>
    <p:extLst>
      <p:ext uri="{BB962C8B-B14F-4D97-AF65-F5344CB8AC3E}">
        <p14:creationId xmlns:p14="http://schemas.microsoft.com/office/powerpoint/2010/main" val="189009707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05987A-0B30-41C3-BD63-502475A5B715}"/>
              </a:ext>
            </a:extLst>
          </p:cNvPr>
          <p:cNvSpPr>
            <a:spLocks noGrp="1"/>
          </p:cNvSpPr>
          <p:nvPr>
            <p:ph type="title"/>
          </p:nvPr>
        </p:nvSpPr>
        <p:spPr/>
        <p:txBody>
          <a:bodyPr/>
          <a:lstStyle/>
          <a:p>
            <a:r>
              <a:rPr lang="da-DK" dirty="0"/>
              <a:t>Selvmordsforsøg - kvinder</a:t>
            </a:r>
          </a:p>
        </p:txBody>
      </p:sp>
      <p:sp>
        <p:nvSpPr>
          <p:cNvPr id="5" name="Text Box 3">
            <a:extLst>
              <a:ext uri="{FF2B5EF4-FFF2-40B4-BE49-F238E27FC236}">
                <a16:creationId xmlns:a16="http://schemas.microsoft.com/office/drawing/2014/main" id="{8B43F4D0-2AC8-47CD-873B-346F0D129CEF}"/>
              </a:ext>
            </a:extLst>
          </p:cNvPr>
          <p:cNvSpPr txBox="1">
            <a:spLocks noChangeArrowheads="1"/>
          </p:cNvSpPr>
          <p:nvPr/>
        </p:nvSpPr>
        <p:spPr bwMode="auto">
          <a:xfrm>
            <a:off x="179512" y="1412776"/>
            <a:ext cx="1921346" cy="380991"/>
          </a:xfrm>
          <a:prstGeom prst="rect">
            <a:avLst/>
          </a:prstGeom>
          <a:noFill/>
          <a:ln>
            <a:noFill/>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eaLnBrk="1" latinLnBrk="0" hangingPunct="1">
              <a:lnSpc>
                <a:spcPts val="1200"/>
              </a:lnSpc>
            </a:pPr>
            <a:r>
              <a:rPr lang="da-DK" sz="1400" b="0" i="0" baseline="0" dirty="0">
                <a:solidFill>
                  <a:srgbClr val="002060"/>
                </a:solidFill>
                <a:effectLst/>
                <a:latin typeface="Arial" panose="020B0604020202020204" pitchFamily="34" charset="0"/>
                <a:ea typeface="+mn-ea"/>
                <a:cs typeface="Arial" panose="020B0604020202020204" pitchFamily="34" charset="0"/>
              </a:rPr>
              <a:t>Rate per 100.000</a:t>
            </a:r>
            <a:endParaRPr lang="en-US" sz="1400" dirty="0">
              <a:solidFill>
                <a:srgbClr val="002060"/>
              </a:solidFill>
              <a:effectLst/>
              <a:latin typeface="Arial" panose="020B0604020202020204" pitchFamily="34" charset="0"/>
              <a:cs typeface="Arial" panose="020B0604020202020204" pitchFamily="34" charset="0"/>
            </a:endParaRPr>
          </a:p>
        </p:txBody>
      </p:sp>
      <p:graphicFrame>
        <p:nvGraphicFramePr>
          <p:cNvPr id="6" name="Chart 1">
            <a:extLst>
              <a:ext uri="{FF2B5EF4-FFF2-40B4-BE49-F238E27FC236}">
                <a16:creationId xmlns:a16="http://schemas.microsoft.com/office/drawing/2014/main" id="{1CB7F922-3538-42CC-8CE2-2DFE2460179B}"/>
              </a:ext>
            </a:extLst>
          </p:cNvPr>
          <p:cNvGraphicFramePr>
            <a:graphicFrameLocks/>
          </p:cNvGraphicFramePr>
          <p:nvPr>
            <p:extLst>
              <p:ext uri="{D42A27DB-BD31-4B8C-83A1-F6EECF244321}">
                <p14:modId xmlns:p14="http://schemas.microsoft.com/office/powerpoint/2010/main" val="2837081164"/>
              </p:ext>
            </p:extLst>
          </p:nvPr>
        </p:nvGraphicFramePr>
        <p:xfrm>
          <a:off x="440854" y="1700808"/>
          <a:ext cx="8163593" cy="475252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3">
            <a:extLst>
              <a:ext uri="{FF2B5EF4-FFF2-40B4-BE49-F238E27FC236}">
                <a16:creationId xmlns:a16="http://schemas.microsoft.com/office/drawing/2014/main" id="{4B7209E5-F849-4561-975D-47756E163B2B}"/>
              </a:ext>
            </a:extLst>
          </p:cNvPr>
          <p:cNvSpPr txBox="1">
            <a:spLocks noChangeArrowheads="1"/>
          </p:cNvSpPr>
          <p:nvPr/>
        </p:nvSpPr>
        <p:spPr bwMode="auto">
          <a:xfrm>
            <a:off x="418381" y="6187146"/>
            <a:ext cx="7585036" cy="365513"/>
          </a:xfrm>
          <a:prstGeom prst="rect">
            <a:avLst/>
          </a:prstGeom>
          <a:noFill/>
          <a:ln>
            <a:noFill/>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eaLnBrk="1" latinLnBrk="0" hangingPunct="1">
              <a:lnSpc>
                <a:spcPts val="1200"/>
              </a:lnSpc>
            </a:pPr>
            <a:r>
              <a:rPr lang="en-GB" sz="1100" b="0" i="0" baseline="0" dirty="0" err="1">
                <a:solidFill>
                  <a:srgbClr val="002060"/>
                </a:solidFill>
                <a:effectLst/>
                <a:latin typeface="Arial" panose="020B0604020202020204" pitchFamily="34" charset="0"/>
                <a:ea typeface="+mn-ea"/>
                <a:cs typeface="Arial" panose="020B0604020202020204" pitchFamily="34" charset="0"/>
              </a:rPr>
              <a:t>Kilde</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b="0" i="0" baseline="0" dirty="0" err="1">
                <a:solidFill>
                  <a:srgbClr val="002060"/>
                </a:solidFill>
                <a:effectLst/>
                <a:latin typeface="Arial" panose="020B0604020202020204" pitchFamily="34" charset="0"/>
                <a:ea typeface="+mn-ea"/>
                <a:cs typeface="Arial" panose="020B0604020202020204" pitchFamily="34" charset="0"/>
              </a:rPr>
              <a:t>Landspatientregisteret</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dirty="0" err="1">
                <a:solidFill>
                  <a:srgbClr val="002060"/>
                </a:solidFill>
                <a:effectLst/>
                <a:latin typeface="Arial" panose="020B0604020202020204" pitchFamily="34" charset="0"/>
                <a:ea typeface="+mn-ea"/>
                <a:cs typeface="Arial" panose="020B0604020202020204" pitchFamily="34" charset="0"/>
              </a:rPr>
              <a:t>Sundhedsdatastyrelsen</a:t>
            </a:r>
            <a:r>
              <a:rPr lang="en-GB" sz="1100" dirty="0">
                <a:solidFill>
                  <a:srgbClr val="002060"/>
                </a:solidFill>
                <a:effectLst/>
                <a:latin typeface="Arial" panose="020B0604020202020204" pitchFamily="34" charset="0"/>
                <a:ea typeface="+mn-ea"/>
                <a:cs typeface="Arial" panose="020B0604020202020204" pitchFamily="34" charset="0"/>
              </a:rPr>
              <a:t> </a:t>
            </a:r>
            <a:r>
              <a:rPr lang="en-GB" sz="1100" b="0" i="0" baseline="0" dirty="0">
                <a:solidFill>
                  <a:srgbClr val="002060"/>
                </a:solidFill>
                <a:effectLst/>
                <a:latin typeface="Arial" panose="020B0604020202020204" pitchFamily="34" charset="0"/>
                <a:ea typeface="+mn-ea"/>
                <a:cs typeface="Arial" panose="020B0604020202020204" pitchFamily="34" charset="0"/>
              </a:rPr>
              <a:t>og </a:t>
            </a:r>
            <a:r>
              <a:rPr lang="en-GB" sz="1100" b="0" i="0" baseline="0" dirty="0" err="1">
                <a:solidFill>
                  <a:srgbClr val="002060"/>
                </a:solidFill>
                <a:effectLst/>
                <a:latin typeface="Arial" panose="020B0604020202020204" pitchFamily="34" charset="0"/>
                <a:ea typeface="+mn-ea"/>
                <a:cs typeface="Arial" panose="020B0604020202020204" pitchFamily="34" charset="0"/>
              </a:rPr>
              <a:t>Befolkningsdata</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b="0" i="0" baseline="0" dirty="0" err="1">
                <a:solidFill>
                  <a:srgbClr val="002060"/>
                </a:solidFill>
                <a:effectLst/>
                <a:latin typeface="Arial" panose="020B0604020202020204" pitchFamily="34" charset="0"/>
                <a:ea typeface="+mn-ea"/>
                <a:cs typeface="Arial" panose="020B0604020202020204" pitchFamily="34" charset="0"/>
              </a:rPr>
              <a:t>Danmarks</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b="0" i="0" baseline="0" dirty="0" err="1">
                <a:solidFill>
                  <a:srgbClr val="002060"/>
                </a:solidFill>
                <a:effectLst/>
                <a:latin typeface="Arial" panose="020B0604020202020204" pitchFamily="34" charset="0"/>
                <a:ea typeface="+mn-ea"/>
                <a:cs typeface="Arial" panose="020B0604020202020204" pitchFamily="34" charset="0"/>
              </a:rPr>
              <a:t>Statistik</a:t>
            </a:r>
            <a:r>
              <a:rPr lang="en-GB" sz="1100" b="0" i="0" baseline="0" dirty="0">
                <a:solidFill>
                  <a:srgbClr val="002060"/>
                </a:solidFill>
                <a:effectLst/>
                <a:latin typeface="Arial" panose="020B0604020202020204" pitchFamily="34" charset="0"/>
                <a:ea typeface="+mn-ea"/>
                <a:cs typeface="Arial" panose="020B0604020202020204" pitchFamily="34" charset="0"/>
              </a:rPr>
              <a:t>. </a:t>
            </a:r>
            <a:endParaRPr lang="en-US" sz="1000" dirty="0">
              <a:solidFill>
                <a:srgbClr val="002060"/>
              </a:solidFill>
              <a:effectLst/>
              <a:latin typeface="Arial" panose="020B0604020202020204" pitchFamily="34" charset="0"/>
              <a:cs typeface="Arial" panose="020B0604020202020204" pitchFamily="34" charset="0"/>
            </a:endParaRPr>
          </a:p>
          <a:p>
            <a:pPr rtl="0" eaLnBrk="1" latinLnBrk="0" hangingPunct="1">
              <a:lnSpc>
                <a:spcPts val="1100"/>
              </a:lnSpc>
            </a:pPr>
            <a:r>
              <a:rPr lang="en-GB" sz="1100" b="0" i="0" baseline="0" dirty="0" err="1">
                <a:solidFill>
                  <a:srgbClr val="002060"/>
                </a:solidFill>
                <a:effectLst/>
                <a:latin typeface="Arial" panose="020B0604020202020204" pitchFamily="34" charset="0"/>
                <a:ea typeface="+mn-ea"/>
                <a:cs typeface="Arial" panose="020B0604020202020204" pitchFamily="34" charset="0"/>
              </a:rPr>
              <a:t>Beregning</a:t>
            </a:r>
            <a:r>
              <a:rPr lang="en-GB" sz="1100" b="0" i="0" baseline="0" dirty="0">
                <a:solidFill>
                  <a:srgbClr val="002060"/>
                </a:solidFill>
                <a:effectLst/>
                <a:latin typeface="Arial" panose="020B0604020202020204" pitchFamily="34" charset="0"/>
                <a:ea typeface="+mn-ea"/>
                <a:cs typeface="Arial" panose="020B0604020202020204" pitchFamily="34" charset="0"/>
              </a:rPr>
              <a:t>: Annette Erlangsen PhD, Danish</a:t>
            </a:r>
            <a:r>
              <a:rPr lang="en-GB" sz="1100" b="0" i="0" dirty="0">
                <a:solidFill>
                  <a:srgbClr val="002060"/>
                </a:solidFill>
                <a:effectLst/>
                <a:latin typeface="Arial" panose="020B0604020202020204" pitchFamily="34" charset="0"/>
                <a:ea typeface="+mn-ea"/>
                <a:cs typeface="Arial" panose="020B0604020202020204" pitchFamily="34" charset="0"/>
              </a:rPr>
              <a:t> Research Institute for Suicide Prevention</a:t>
            </a:r>
            <a:r>
              <a:rPr lang="en-GB" sz="1100" b="0" i="0" baseline="0" dirty="0">
                <a:solidFill>
                  <a:srgbClr val="002060"/>
                </a:solidFill>
                <a:effectLst/>
                <a:latin typeface="Arial" panose="020B0604020202020204" pitchFamily="34" charset="0"/>
                <a:ea typeface="+mn-ea"/>
                <a:cs typeface="Arial" panose="020B0604020202020204" pitchFamily="34" charset="0"/>
              </a:rPr>
              <a:t>. </a:t>
            </a:r>
            <a:endParaRPr lang="en-US" sz="1000" dirty="0">
              <a:solidFill>
                <a:srgbClr val="002060"/>
              </a:solidFill>
              <a:effectLst/>
              <a:latin typeface="Arial" panose="020B0604020202020204" pitchFamily="34" charset="0"/>
              <a:cs typeface="Arial" panose="020B0604020202020204" pitchFamily="34" charset="0"/>
            </a:endParaRPr>
          </a:p>
        </p:txBody>
      </p:sp>
      <p:sp>
        <p:nvSpPr>
          <p:cNvPr id="8" name="Text Box 3">
            <a:extLst>
              <a:ext uri="{FF2B5EF4-FFF2-40B4-BE49-F238E27FC236}">
                <a16:creationId xmlns:a16="http://schemas.microsoft.com/office/drawing/2014/main" id="{2F198E53-60E8-4BC1-B892-F416EE125E9E}"/>
              </a:ext>
            </a:extLst>
          </p:cNvPr>
          <p:cNvSpPr txBox="1">
            <a:spLocks noChangeArrowheads="1"/>
          </p:cNvSpPr>
          <p:nvPr/>
        </p:nvSpPr>
        <p:spPr bwMode="auto">
          <a:xfrm>
            <a:off x="1736998" y="1635485"/>
            <a:ext cx="1250404" cy="380991"/>
          </a:xfrm>
          <a:prstGeom prst="rect">
            <a:avLst/>
          </a:prstGeom>
          <a:noFill/>
          <a:ln>
            <a:noFill/>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eaLnBrk="1" latinLnBrk="0" hangingPunct="1">
              <a:lnSpc>
                <a:spcPts val="1200"/>
              </a:lnSpc>
            </a:pPr>
            <a:r>
              <a:rPr lang="da-DK" sz="1400" i="0" baseline="0" dirty="0">
                <a:solidFill>
                  <a:srgbClr val="002060"/>
                </a:solidFill>
                <a:effectLst/>
                <a:latin typeface="Arial" panose="020B0604020202020204" pitchFamily="34" charset="0"/>
                <a:ea typeface="+mn-ea"/>
                <a:cs typeface="Arial" panose="020B0604020202020204" pitchFamily="34" charset="0"/>
              </a:rPr>
              <a:t>Aldersgruppe</a:t>
            </a:r>
            <a:endParaRPr lang="en-US" sz="1400"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320857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05987A-0B30-41C3-BD63-502475A5B715}"/>
              </a:ext>
            </a:extLst>
          </p:cNvPr>
          <p:cNvSpPr>
            <a:spLocks noGrp="1"/>
          </p:cNvSpPr>
          <p:nvPr>
            <p:ph type="title"/>
          </p:nvPr>
        </p:nvSpPr>
        <p:spPr/>
        <p:txBody>
          <a:bodyPr/>
          <a:lstStyle/>
          <a:p>
            <a:r>
              <a:rPr lang="da-DK" dirty="0"/>
              <a:t>Selvmordsforsøg 2017</a:t>
            </a:r>
          </a:p>
        </p:txBody>
      </p:sp>
      <p:graphicFrame>
        <p:nvGraphicFramePr>
          <p:cNvPr id="3" name="Diagram 2">
            <a:extLst>
              <a:ext uri="{FF2B5EF4-FFF2-40B4-BE49-F238E27FC236}">
                <a16:creationId xmlns:a16="http://schemas.microsoft.com/office/drawing/2014/main" id="{8A669BE7-F267-4754-8E1C-77AE87EE8AE0}"/>
              </a:ext>
            </a:extLst>
          </p:cNvPr>
          <p:cNvGraphicFramePr>
            <a:graphicFrameLocks noGrp="1"/>
          </p:cNvGraphicFramePr>
          <p:nvPr>
            <p:extLst>
              <p:ext uri="{D42A27DB-BD31-4B8C-83A1-F6EECF244321}">
                <p14:modId xmlns:p14="http://schemas.microsoft.com/office/powerpoint/2010/main" val="3449584037"/>
              </p:ext>
            </p:extLst>
          </p:nvPr>
        </p:nvGraphicFramePr>
        <p:xfrm>
          <a:off x="440854" y="1412776"/>
          <a:ext cx="8163594"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3">
            <a:extLst>
              <a:ext uri="{FF2B5EF4-FFF2-40B4-BE49-F238E27FC236}">
                <a16:creationId xmlns:a16="http://schemas.microsoft.com/office/drawing/2014/main" id="{8BE42BA1-B413-4CC9-A25B-898AF297CBFF}"/>
              </a:ext>
            </a:extLst>
          </p:cNvPr>
          <p:cNvSpPr txBox="1">
            <a:spLocks noChangeArrowheads="1"/>
          </p:cNvSpPr>
          <p:nvPr/>
        </p:nvSpPr>
        <p:spPr bwMode="auto">
          <a:xfrm>
            <a:off x="7734834" y="5877272"/>
            <a:ext cx="1207553" cy="365513"/>
          </a:xfrm>
          <a:prstGeom prst="rect">
            <a:avLst/>
          </a:prstGeom>
          <a:noFill/>
          <a:ln>
            <a:noFill/>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eaLnBrk="1" latinLnBrk="0" hangingPunct="1">
              <a:lnSpc>
                <a:spcPts val="1200"/>
              </a:lnSpc>
            </a:pPr>
            <a:r>
              <a:rPr lang="da-DK" sz="1400" b="0" i="0" baseline="0" dirty="0">
                <a:solidFill>
                  <a:srgbClr val="002060"/>
                </a:solidFill>
                <a:effectLst/>
                <a:latin typeface="Arial" panose="020B0604020202020204" pitchFamily="34" charset="0"/>
                <a:ea typeface="+mn-ea"/>
                <a:cs typeface="Arial" panose="020B0604020202020204" pitchFamily="34" charset="0"/>
              </a:rPr>
              <a:t>Aldersgruppe</a:t>
            </a:r>
            <a:endParaRPr lang="en-US" sz="1400" dirty="0">
              <a:solidFill>
                <a:srgbClr val="002060"/>
              </a:solidFill>
              <a:effectLst/>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9E869606-AB3B-41EF-BB1B-89094294AF06}"/>
              </a:ext>
            </a:extLst>
          </p:cNvPr>
          <p:cNvGrpSpPr>
            <a:grpSpLocks/>
          </p:cNvGrpSpPr>
          <p:nvPr/>
        </p:nvGrpSpPr>
        <p:grpSpPr bwMode="auto">
          <a:xfrm>
            <a:off x="5940425" y="2535238"/>
            <a:ext cx="1368425" cy="533400"/>
            <a:chOff x="3243" y="1434"/>
            <a:chExt cx="862" cy="336"/>
          </a:xfrm>
        </p:grpSpPr>
        <p:sp>
          <p:nvSpPr>
            <p:cNvPr id="6" name="Text Box 5">
              <a:extLst>
                <a:ext uri="{FF2B5EF4-FFF2-40B4-BE49-F238E27FC236}">
                  <a16:creationId xmlns:a16="http://schemas.microsoft.com/office/drawing/2014/main" id="{D161468B-D9A3-4CE7-8EA0-FAA247A165F9}"/>
                </a:ext>
              </a:extLst>
            </p:cNvPr>
            <p:cNvSpPr txBox="1">
              <a:spLocks noChangeArrowheads="1"/>
            </p:cNvSpPr>
            <p:nvPr/>
          </p:nvSpPr>
          <p:spPr bwMode="auto">
            <a:xfrm>
              <a:off x="3416" y="1491"/>
              <a:ext cx="6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a:spcBef>
                  <a:spcPct val="50000"/>
                </a:spcBef>
              </a:pPr>
              <a:r>
                <a:rPr lang="en-US" b="1">
                  <a:solidFill>
                    <a:srgbClr val="000066"/>
                  </a:solidFill>
                  <a:cs typeface="Arial" pitchFamily="34" charset="0"/>
                </a:rPr>
                <a:t>M</a:t>
              </a:r>
              <a:r>
                <a:rPr lang="en-US" b="1">
                  <a:solidFill>
                    <a:srgbClr val="000066"/>
                  </a:solidFill>
                </a:rPr>
                <a:t>ænd</a:t>
              </a:r>
              <a:endParaRPr lang="en-US" b="1">
                <a:solidFill>
                  <a:srgbClr val="000066"/>
                </a:solidFill>
                <a:cs typeface="Arial" pitchFamily="34" charset="0"/>
              </a:endParaRPr>
            </a:p>
          </p:txBody>
        </p:sp>
        <p:grpSp>
          <p:nvGrpSpPr>
            <p:cNvPr id="7" name="Group 6">
              <a:extLst>
                <a:ext uri="{FF2B5EF4-FFF2-40B4-BE49-F238E27FC236}">
                  <a16:creationId xmlns:a16="http://schemas.microsoft.com/office/drawing/2014/main" id="{24A904EF-2680-4C3A-8E3C-FA8D57AD10DD}"/>
                </a:ext>
              </a:extLst>
            </p:cNvPr>
            <p:cNvGrpSpPr>
              <a:grpSpLocks noChangeAspect="1"/>
            </p:cNvGrpSpPr>
            <p:nvPr/>
          </p:nvGrpSpPr>
          <p:grpSpPr bwMode="auto">
            <a:xfrm>
              <a:off x="3243" y="1434"/>
              <a:ext cx="103" cy="336"/>
              <a:chOff x="4344" y="1944"/>
              <a:chExt cx="161" cy="583"/>
            </a:xfrm>
          </p:grpSpPr>
          <p:sp>
            <p:nvSpPr>
              <p:cNvPr id="8" name="Oval 7">
                <a:extLst>
                  <a:ext uri="{FF2B5EF4-FFF2-40B4-BE49-F238E27FC236}">
                    <a16:creationId xmlns:a16="http://schemas.microsoft.com/office/drawing/2014/main" id="{A6D9FB57-ECA4-4DE7-804A-CB89F00E6A23}"/>
                  </a:ext>
                </a:extLst>
              </p:cNvPr>
              <p:cNvSpPr>
                <a:spLocks noChangeAspect="1" noChangeArrowheads="1"/>
              </p:cNvSpPr>
              <p:nvPr/>
            </p:nvSpPr>
            <p:spPr bwMode="auto">
              <a:xfrm>
                <a:off x="4385" y="1944"/>
                <a:ext cx="80" cy="80"/>
              </a:xfrm>
              <a:prstGeom prst="ellipse">
                <a:avLst/>
              </a:pr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8">
                <a:extLst>
                  <a:ext uri="{FF2B5EF4-FFF2-40B4-BE49-F238E27FC236}">
                    <a16:creationId xmlns:a16="http://schemas.microsoft.com/office/drawing/2014/main" id="{4600AF40-95C1-4018-95B0-6FAB6BC68D78}"/>
                  </a:ext>
                </a:extLst>
              </p:cNvPr>
              <p:cNvSpPr>
                <a:spLocks noChangeAspect="1"/>
              </p:cNvSpPr>
              <p:nvPr/>
            </p:nvSpPr>
            <p:spPr bwMode="auto">
              <a:xfrm>
                <a:off x="4344" y="2029"/>
                <a:ext cx="161" cy="156"/>
              </a:xfrm>
              <a:custGeom>
                <a:avLst/>
                <a:gdLst>
                  <a:gd name="T0" fmla="*/ 0 w 59"/>
                  <a:gd name="T1" fmla="*/ 0 h 57"/>
                  <a:gd name="T2" fmla="*/ 126 w 59"/>
                  <a:gd name="T3" fmla="*/ 0 h 57"/>
                  <a:gd name="T4" fmla="*/ 134 w 59"/>
                  <a:gd name="T5" fmla="*/ 0 h 57"/>
                  <a:gd name="T6" fmla="*/ 142 w 59"/>
                  <a:gd name="T7" fmla="*/ 8 h 57"/>
                  <a:gd name="T8" fmla="*/ 156 w 59"/>
                  <a:gd name="T9" fmla="*/ 14 h 57"/>
                  <a:gd name="T10" fmla="*/ 164 w 59"/>
                  <a:gd name="T11" fmla="*/ 14 h 57"/>
                  <a:gd name="T12" fmla="*/ 177 w 59"/>
                  <a:gd name="T13" fmla="*/ 22 h 57"/>
                  <a:gd name="T14" fmla="*/ 194 w 59"/>
                  <a:gd name="T15" fmla="*/ 22 h 57"/>
                  <a:gd name="T16" fmla="*/ 207 w 59"/>
                  <a:gd name="T17" fmla="*/ 30 h 57"/>
                  <a:gd name="T18" fmla="*/ 232 w 59"/>
                  <a:gd name="T19" fmla="*/ 30 h 57"/>
                  <a:gd name="T20" fmla="*/ 246 w 59"/>
                  <a:gd name="T21" fmla="*/ 22 h 57"/>
                  <a:gd name="T22" fmla="*/ 262 w 59"/>
                  <a:gd name="T23" fmla="*/ 22 h 57"/>
                  <a:gd name="T24" fmla="*/ 276 w 59"/>
                  <a:gd name="T25" fmla="*/ 14 h 57"/>
                  <a:gd name="T26" fmla="*/ 289 w 59"/>
                  <a:gd name="T27" fmla="*/ 8 h 57"/>
                  <a:gd name="T28" fmla="*/ 306 w 59"/>
                  <a:gd name="T29" fmla="*/ 0 h 57"/>
                  <a:gd name="T30" fmla="*/ 306 w 59"/>
                  <a:gd name="T31" fmla="*/ 0 h 57"/>
                  <a:gd name="T32" fmla="*/ 439 w 59"/>
                  <a:gd name="T33" fmla="*/ 0 h 57"/>
                  <a:gd name="T34" fmla="*/ 349 w 59"/>
                  <a:gd name="T35" fmla="*/ 427 h 57"/>
                  <a:gd name="T36" fmla="*/ 90 w 59"/>
                  <a:gd name="T37" fmla="*/ 427 h 57"/>
                  <a:gd name="T38" fmla="*/ 0 w 59"/>
                  <a:gd name="T39" fmla="*/ 0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57"/>
                  <a:gd name="T62" fmla="*/ 59 w 59"/>
                  <a:gd name="T63" fmla="*/ 57 h 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57">
                    <a:moveTo>
                      <a:pt x="0" y="0"/>
                    </a:moveTo>
                    <a:lnTo>
                      <a:pt x="17" y="0"/>
                    </a:lnTo>
                    <a:lnTo>
                      <a:pt x="18" y="0"/>
                    </a:lnTo>
                    <a:lnTo>
                      <a:pt x="19" y="1"/>
                    </a:lnTo>
                    <a:lnTo>
                      <a:pt x="21" y="2"/>
                    </a:lnTo>
                    <a:lnTo>
                      <a:pt x="22" y="2"/>
                    </a:lnTo>
                    <a:lnTo>
                      <a:pt x="24" y="3"/>
                    </a:lnTo>
                    <a:lnTo>
                      <a:pt x="26" y="3"/>
                    </a:lnTo>
                    <a:lnTo>
                      <a:pt x="28" y="4"/>
                    </a:lnTo>
                    <a:lnTo>
                      <a:pt x="31" y="4"/>
                    </a:lnTo>
                    <a:lnTo>
                      <a:pt x="33" y="3"/>
                    </a:lnTo>
                    <a:lnTo>
                      <a:pt x="35" y="3"/>
                    </a:lnTo>
                    <a:lnTo>
                      <a:pt x="37" y="2"/>
                    </a:lnTo>
                    <a:lnTo>
                      <a:pt x="39" y="1"/>
                    </a:lnTo>
                    <a:lnTo>
                      <a:pt x="41" y="0"/>
                    </a:lnTo>
                    <a:lnTo>
                      <a:pt x="59" y="0"/>
                    </a:lnTo>
                    <a:lnTo>
                      <a:pt x="47" y="57"/>
                    </a:lnTo>
                    <a:lnTo>
                      <a:pt x="12" y="57"/>
                    </a:lnTo>
                    <a:lnTo>
                      <a:pt x="0"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0" name="Freeform 9">
                <a:extLst>
                  <a:ext uri="{FF2B5EF4-FFF2-40B4-BE49-F238E27FC236}">
                    <a16:creationId xmlns:a16="http://schemas.microsoft.com/office/drawing/2014/main" id="{A369FCF8-010E-4213-9005-901662AA6BCD}"/>
                  </a:ext>
                </a:extLst>
              </p:cNvPr>
              <p:cNvSpPr>
                <a:spLocks noChangeAspect="1"/>
              </p:cNvSpPr>
              <p:nvPr/>
            </p:nvSpPr>
            <p:spPr bwMode="auto">
              <a:xfrm>
                <a:off x="4344" y="2083"/>
                <a:ext cx="22" cy="209"/>
              </a:xfrm>
              <a:custGeom>
                <a:avLst/>
                <a:gdLst>
                  <a:gd name="T0" fmla="*/ 0 w 8"/>
                  <a:gd name="T1" fmla="*/ 0 h 76"/>
                  <a:gd name="T2" fmla="*/ 0 w 8"/>
                  <a:gd name="T3" fmla="*/ 575 h 76"/>
                  <a:gd name="T4" fmla="*/ 61 w 8"/>
                  <a:gd name="T5" fmla="*/ 303 h 76"/>
                  <a:gd name="T6" fmla="*/ 0 w 8"/>
                  <a:gd name="T7" fmla="*/ 0 h 76"/>
                  <a:gd name="T8" fmla="*/ 0 60000 65536"/>
                  <a:gd name="T9" fmla="*/ 0 60000 65536"/>
                  <a:gd name="T10" fmla="*/ 0 60000 65536"/>
                  <a:gd name="T11" fmla="*/ 0 60000 65536"/>
                  <a:gd name="T12" fmla="*/ 0 w 8"/>
                  <a:gd name="T13" fmla="*/ 0 h 76"/>
                  <a:gd name="T14" fmla="*/ 8 w 8"/>
                  <a:gd name="T15" fmla="*/ 76 h 76"/>
                </a:gdLst>
                <a:ahLst/>
                <a:cxnLst>
                  <a:cxn ang="T8">
                    <a:pos x="T0" y="T1"/>
                  </a:cxn>
                  <a:cxn ang="T9">
                    <a:pos x="T2" y="T3"/>
                  </a:cxn>
                  <a:cxn ang="T10">
                    <a:pos x="T4" y="T5"/>
                  </a:cxn>
                  <a:cxn ang="T11">
                    <a:pos x="T6" y="T7"/>
                  </a:cxn>
                </a:cxnLst>
                <a:rect l="T12" t="T13" r="T14" b="T15"/>
                <a:pathLst>
                  <a:path w="8" h="76">
                    <a:moveTo>
                      <a:pt x="0" y="0"/>
                    </a:moveTo>
                    <a:lnTo>
                      <a:pt x="0" y="76"/>
                    </a:lnTo>
                    <a:lnTo>
                      <a:pt x="8" y="40"/>
                    </a:lnTo>
                    <a:lnTo>
                      <a:pt x="0"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1" name="Freeform 10">
                <a:extLst>
                  <a:ext uri="{FF2B5EF4-FFF2-40B4-BE49-F238E27FC236}">
                    <a16:creationId xmlns:a16="http://schemas.microsoft.com/office/drawing/2014/main" id="{4E6FB20E-A160-4AF8-81B1-1DF368D30EBA}"/>
                  </a:ext>
                </a:extLst>
              </p:cNvPr>
              <p:cNvSpPr>
                <a:spLocks noChangeAspect="1"/>
              </p:cNvSpPr>
              <p:nvPr/>
            </p:nvSpPr>
            <p:spPr bwMode="auto">
              <a:xfrm>
                <a:off x="4484" y="2083"/>
                <a:ext cx="21" cy="209"/>
              </a:xfrm>
              <a:custGeom>
                <a:avLst/>
                <a:gdLst>
                  <a:gd name="T0" fmla="*/ 55 w 8"/>
                  <a:gd name="T1" fmla="*/ 0 h 76"/>
                  <a:gd name="T2" fmla="*/ 55 w 8"/>
                  <a:gd name="T3" fmla="*/ 575 h 76"/>
                  <a:gd name="T4" fmla="*/ 0 w 8"/>
                  <a:gd name="T5" fmla="*/ 303 h 76"/>
                  <a:gd name="T6" fmla="*/ 55 w 8"/>
                  <a:gd name="T7" fmla="*/ 0 h 76"/>
                  <a:gd name="T8" fmla="*/ 0 60000 65536"/>
                  <a:gd name="T9" fmla="*/ 0 60000 65536"/>
                  <a:gd name="T10" fmla="*/ 0 60000 65536"/>
                  <a:gd name="T11" fmla="*/ 0 60000 65536"/>
                  <a:gd name="T12" fmla="*/ 0 w 8"/>
                  <a:gd name="T13" fmla="*/ 0 h 76"/>
                  <a:gd name="T14" fmla="*/ 8 w 8"/>
                  <a:gd name="T15" fmla="*/ 76 h 76"/>
                </a:gdLst>
                <a:ahLst/>
                <a:cxnLst>
                  <a:cxn ang="T8">
                    <a:pos x="T0" y="T1"/>
                  </a:cxn>
                  <a:cxn ang="T9">
                    <a:pos x="T2" y="T3"/>
                  </a:cxn>
                  <a:cxn ang="T10">
                    <a:pos x="T4" y="T5"/>
                  </a:cxn>
                  <a:cxn ang="T11">
                    <a:pos x="T6" y="T7"/>
                  </a:cxn>
                </a:cxnLst>
                <a:rect l="T12" t="T13" r="T14" b="T15"/>
                <a:pathLst>
                  <a:path w="8" h="76">
                    <a:moveTo>
                      <a:pt x="8" y="0"/>
                    </a:moveTo>
                    <a:lnTo>
                      <a:pt x="8" y="76"/>
                    </a:lnTo>
                    <a:lnTo>
                      <a:pt x="0" y="40"/>
                    </a:lnTo>
                    <a:lnTo>
                      <a:pt x="8"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2" name="Freeform 11">
                <a:extLst>
                  <a:ext uri="{FF2B5EF4-FFF2-40B4-BE49-F238E27FC236}">
                    <a16:creationId xmlns:a16="http://schemas.microsoft.com/office/drawing/2014/main" id="{1355F798-504B-458D-AE52-8D20BFCA2392}"/>
                  </a:ext>
                </a:extLst>
              </p:cNvPr>
              <p:cNvSpPr>
                <a:spLocks noChangeAspect="1"/>
              </p:cNvSpPr>
              <p:nvPr/>
            </p:nvSpPr>
            <p:spPr bwMode="auto">
              <a:xfrm>
                <a:off x="4344" y="2198"/>
                <a:ext cx="161" cy="329"/>
              </a:xfrm>
              <a:custGeom>
                <a:avLst/>
                <a:gdLst>
                  <a:gd name="T0" fmla="*/ 90 w 59"/>
                  <a:gd name="T1" fmla="*/ 0 h 120"/>
                  <a:gd name="T2" fmla="*/ 349 w 59"/>
                  <a:gd name="T3" fmla="*/ 0 h 120"/>
                  <a:gd name="T4" fmla="*/ 439 w 59"/>
                  <a:gd name="T5" fmla="*/ 902 h 120"/>
                  <a:gd name="T6" fmla="*/ 297 w 59"/>
                  <a:gd name="T7" fmla="*/ 902 h 120"/>
                  <a:gd name="T8" fmla="*/ 216 w 59"/>
                  <a:gd name="T9" fmla="*/ 247 h 120"/>
                  <a:gd name="T10" fmla="*/ 142 w 59"/>
                  <a:gd name="T11" fmla="*/ 894 h 120"/>
                  <a:gd name="T12" fmla="*/ 0 w 59"/>
                  <a:gd name="T13" fmla="*/ 894 h 120"/>
                  <a:gd name="T14" fmla="*/ 90 w 59"/>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120"/>
                  <a:gd name="T26" fmla="*/ 59 w 59"/>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120">
                    <a:moveTo>
                      <a:pt x="12" y="0"/>
                    </a:moveTo>
                    <a:lnTo>
                      <a:pt x="47" y="0"/>
                    </a:lnTo>
                    <a:lnTo>
                      <a:pt x="59" y="120"/>
                    </a:lnTo>
                    <a:lnTo>
                      <a:pt x="40" y="120"/>
                    </a:lnTo>
                    <a:lnTo>
                      <a:pt x="29" y="33"/>
                    </a:lnTo>
                    <a:lnTo>
                      <a:pt x="19" y="119"/>
                    </a:lnTo>
                    <a:lnTo>
                      <a:pt x="0" y="119"/>
                    </a:lnTo>
                    <a:lnTo>
                      <a:pt x="12"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grpSp>
      </p:grpSp>
      <p:grpSp>
        <p:nvGrpSpPr>
          <p:cNvPr id="13" name="Group 12">
            <a:extLst>
              <a:ext uri="{FF2B5EF4-FFF2-40B4-BE49-F238E27FC236}">
                <a16:creationId xmlns:a16="http://schemas.microsoft.com/office/drawing/2014/main" id="{67D7B3D9-88A5-44C7-A75B-3CF4E8E214CB}"/>
              </a:ext>
            </a:extLst>
          </p:cNvPr>
          <p:cNvGrpSpPr>
            <a:grpSpLocks/>
          </p:cNvGrpSpPr>
          <p:nvPr/>
        </p:nvGrpSpPr>
        <p:grpSpPr bwMode="auto">
          <a:xfrm>
            <a:off x="5940425" y="1844675"/>
            <a:ext cx="1414463" cy="509588"/>
            <a:chOff x="2400" y="2400"/>
            <a:chExt cx="891" cy="321"/>
          </a:xfrm>
        </p:grpSpPr>
        <p:sp>
          <p:nvSpPr>
            <p:cNvPr id="14" name="Text Box 13">
              <a:extLst>
                <a:ext uri="{FF2B5EF4-FFF2-40B4-BE49-F238E27FC236}">
                  <a16:creationId xmlns:a16="http://schemas.microsoft.com/office/drawing/2014/main" id="{445A8B5F-822C-4A87-9959-4FDAA89BCE38}"/>
                </a:ext>
              </a:extLst>
            </p:cNvPr>
            <p:cNvSpPr txBox="1">
              <a:spLocks noChangeArrowheads="1"/>
            </p:cNvSpPr>
            <p:nvPr/>
          </p:nvSpPr>
          <p:spPr bwMode="auto">
            <a:xfrm>
              <a:off x="2566" y="2442"/>
              <a:ext cx="72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a:spcBef>
                  <a:spcPct val="50000"/>
                </a:spcBef>
              </a:pPr>
              <a:r>
                <a:rPr lang="en-US" b="1">
                  <a:solidFill>
                    <a:srgbClr val="FF0000"/>
                  </a:solidFill>
                  <a:cs typeface="Arial" pitchFamily="34" charset="0"/>
                </a:rPr>
                <a:t>Kvinder</a:t>
              </a:r>
            </a:p>
          </p:txBody>
        </p:sp>
        <p:grpSp>
          <p:nvGrpSpPr>
            <p:cNvPr id="15" name="Group 14">
              <a:extLst>
                <a:ext uri="{FF2B5EF4-FFF2-40B4-BE49-F238E27FC236}">
                  <a16:creationId xmlns:a16="http://schemas.microsoft.com/office/drawing/2014/main" id="{ED276D9E-155E-4745-A888-162C9F7F03E5}"/>
                </a:ext>
              </a:extLst>
            </p:cNvPr>
            <p:cNvGrpSpPr>
              <a:grpSpLocks/>
            </p:cNvGrpSpPr>
            <p:nvPr/>
          </p:nvGrpSpPr>
          <p:grpSpPr bwMode="auto">
            <a:xfrm>
              <a:off x="2400" y="2400"/>
              <a:ext cx="96" cy="321"/>
              <a:chOff x="2400" y="2400"/>
              <a:chExt cx="96" cy="321"/>
            </a:xfrm>
          </p:grpSpPr>
          <p:sp>
            <p:nvSpPr>
              <p:cNvPr id="16" name="Oval 15">
                <a:extLst>
                  <a:ext uri="{FF2B5EF4-FFF2-40B4-BE49-F238E27FC236}">
                    <a16:creationId xmlns:a16="http://schemas.microsoft.com/office/drawing/2014/main" id="{2DD9EAF7-D989-40F3-8213-550EE1E640D0}"/>
                  </a:ext>
                </a:extLst>
              </p:cNvPr>
              <p:cNvSpPr>
                <a:spLocks noChangeAspect="1" noChangeArrowheads="1"/>
              </p:cNvSpPr>
              <p:nvPr/>
            </p:nvSpPr>
            <p:spPr bwMode="auto">
              <a:xfrm>
                <a:off x="2425" y="2400"/>
                <a:ext cx="47" cy="43"/>
              </a:xfrm>
              <a:prstGeom prst="ellipse">
                <a:avLst/>
              </a:pr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6">
                <a:extLst>
                  <a:ext uri="{FF2B5EF4-FFF2-40B4-BE49-F238E27FC236}">
                    <a16:creationId xmlns:a16="http://schemas.microsoft.com/office/drawing/2014/main" id="{E9FE6644-1E3A-4A97-9923-04B28621BCEE}"/>
                  </a:ext>
                </a:extLst>
              </p:cNvPr>
              <p:cNvSpPr>
                <a:spLocks noChangeAspect="1"/>
              </p:cNvSpPr>
              <p:nvPr/>
            </p:nvSpPr>
            <p:spPr bwMode="auto">
              <a:xfrm>
                <a:off x="2400" y="2520"/>
                <a:ext cx="96" cy="115"/>
              </a:xfrm>
              <a:custGeom>
                <a:avLst/>
                <a:gdLst>
                  <a:gd name="T0" fmla="*/ 159 w 58"/>
                  <a:gd name="T1" fmla="*/ 172 h 77"/>
                  <a:gd name="T2" fmla="*/ 0 w 58"/>
                  <a:gd name="T3" fmla="*/ 172 h 77"/>
                  <a:gd name="T4" fmla="*/ 46 w 58"/>
                  <a:gd name="T5" fmla="*/ 0 h 77"/>
                  <a:gd name="T6" fmla="*/ 113 w 58"/>
                  <a:gd name="T7" fmla="*/ 0 h 77"/>
                  <a:gd name="T8" fmla="*/ 159 w 58"/>
                  <a:gd name="T9" fmla="*/ 172 h 77"/>
                  <a:gd name="T10" fmla="*/ 0 60000 65536"/>
                  <a:gd name="T11" fmla="*/ 0 60000 65536"/>
                  <a:gd name="T12" fmla="*/ 0 60000 65536"/>
                  <a:gd name="T13" fmla="*/ 0 60000 65536"/>
                  <a:gd name="T14" fmla="*/ 0 60000 65536"/>
                  <a:gd name="T15" fmla="*/ 0 w 58"/>
                  <a:gd name="T16" fmla="*/ 0 h 77"/>
                  <a:gd name="T17" fmla="*/ 58 w 58"/>
                  <a:gd name="T18" fmla="*/ 77 h 77"/>
                </a:gdLst>
                <a:ahLst/>
                <a:cxnLst>
                  <a:cxn ang="T10">
                    <a:pos x="T0" y="T1"/>
                  </a:cxn>
                  <a:cxn ang="T11">
                    <a:pos x="T2" y="T3"/>
                  </a:cxn>
                  <a:cxn ang="T12">
                    <a:pos x="T4" y="T5"/>
                  </a:cxn>
                  <a:cxn ang="T13">
                    <a:pos x="T6" y="T7"/>
                  </a:cxn>
                  <a:cxn ang="T14">
                    <a:pos x="T8" y="T9"/>
                  </a:cxn>
                </a:cxnLst>
                <a:rect l="T15" t="T16" r="T17" b="T18"/>
                <a:pathLst>
                  <a:path w="58" h="77">
                    <a:moveTo>
                      <a:pt x="58" y="77"/>
                    </a:moveTo>
                    <a:lnTo>
                      <a:pt x="0" y="77"/>
                    </a:lnTo>
                    <a:lnTo>
                      <a:pt x="17" y="0"/>
                    </a:lnTo>
                    <a:lnTo>
                      <a:pt x="41" y="0"/>
                    </a:lnTo>
                    <a:lnTo>
                      <a:pt x="58" y="77"/>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8" name="Freeform 17">
                <a:extLst>
                  <a:ext uri="{FF2B5EF4-FFF2-40B4-BE49-F238E27FC236}">
                    <a16:creationId xmlns:a16="http://schemas.microsoft.com/office/drawing/2014/main" id="{EC7F6737-1CB1-4D24-9E54-789B87F40A74}"/>
                  </a:ext>
                </a:extLst>
              </p:cNvPr>
              <p:cNvSpPr>
                <a:spLocks noChangeAspect="1"/>
              </p:cNvSpPr>
              <p:nvPr/>
            </p:nvSpPr>
            <p:spPr bwMode="auto">
              <a:xfrm>
                <a:off x="2428" y="2642"/>
                <a:ext cx="40" cy="79"/>
              </a:xfrm>
              <a:custGeom>
                <a:avLst/>
                <a:gdLst>
                  <a:gd name="T0" fmla="*/ 0 w 24"/>
                  <a:gd name="T1" fmla="*/ 0 h 53"/>
                  <a:gd name="T2" fmla="*/ 67 w 24"/>
                  <a:gd name="T3" fmla="*/ 0 h 53"/>
                  <a:gd name="T4" fmla="*/ 55 w 24"/>
                  <a:gd name="T5" fmla="*/ 118 h 53"/>
                  <a:gd name="T6" fmla="*/ 13 w 24"/>
                  <a:gd name="T7" fmla="*/ 118 h 53"/>
                  <a:gd name="T8" fmla="*/ 0 w 24"/>
                  <a:gd name="T9" fmla="*/ 0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0"/>
                    </a:moveTo>
                    <a:lnTo>
                      <a:pt x="24" y="0"/>
                    </a:lnTo>
                    <a:lnTo>
                      <a:pt x="20" y="53"/>
                    </a:lnTo>
                    <a:lnTo>
                      <a:pt x="5" y="53"/>
                    </a:lnTo>
                    <a:lnTo>
                      <a:pt x="0" y="0"/>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9" name="Freeform 18">
                <a:extLst>
                  <a:ext uri="{FF2B5EF4-FFF2-40B4-BE49-F238E27FC236}">
                    <a16:creationId xmlns:a16="http://schemas.microsoft.com/office/drawing/2014/main" id="{90D0ADD4-E4AF-4FF2-ABBD-905C587055A1}"/>
                  </a:ext>
                </a:extLst>
              </p:cNvPr>
              <p:cNvSpPr>
                <a:spLocks noChangeAspect="1"/>
              </p:cNvSpPr>
              <p:nvPr/>
            </p:nvSpPr>
            <p:spPr bwMode="auto">
              <a:xfrm>
                <a:off x="2408" y="2445"/>
                <a:ext cx="79" cy="67"/>
              </a:xfrm>
              <a:custGeom>
                <a:avLst/>
                <a:gdLst>
                  <a:gd name="T0" fmla="*/ 100 w 48"/>
                  <a:gd name="T1" fmla="*/ 100 h 45"/>
                  <a:gd name="T2" fmla="*/ 33 w 48"/>
                  <a:gd name="T3" fmla="*/ 100 h 45"/>
                  <a:gd name="T4" fmla="*/ 0 w 48"/>
                  <a:gd name="T5" fmla="*/ 0 h 45"/>
                  <a:gd name="T6" fmla="*/ 30 w 48"/>
                  <a:gd name="T7" fmla="*/ 0 h 45"/>
                  <a:gd name="T8" fmla="*/ 30 w 48"/>
                  <a:gd name="T9" fmla="*/ 1 h 45"/>
                  <a:gd name="T10" fmla="*/ 35 w 48"/>
                  <a:gd name="T11" fmla="*/ 4 h 45"/>
                  <a:gd name="T12" fmla="*/ 41 w 48"/>
                  <a:gd name="T13" fmla="*/ 6 h 45"/>
                  <a:gd name="T14" fmla="*/ 43 w 48"/>
                  <a:gd name="T15" fmla="*/ 9 h 45"/>
                  <a:gd name="T16" fmla="*/ 49 w 48"/>
                  <a:gd name="T17" fmla="*/ 10 h 45"/>
                  <a:gd name="T18" fmla="*/ 58 w 48"/>
                  <a:gd name="T19" fmla="*/ 10 h 45"/>
                  <a:gd name="T20" fmla="*/ 63 w 48"/>
                  <a:gd name="T21" fmla="*/ 10 h 45"/>
                  <a:gd name="T22" fmla="*/ 67 w 48"/>
                  <a:gd name="T23" fmla="*/ 10 h 45"/>
                  <a:gd name="T24" fmla="*/ 72 w 48"/>
                  <a:gd name="T25" fmla="*/ 10 h 45"/>
                  <a:gd name="T26" fmla="*/ 79 w 48"/>
                  <a:gd name="T27" fmla="*/ 10 h 45"/>
                  <a:gd name="T28" fmla="*/ 84 w 48"/>
                  <a:gd name="T29" fmla="*/ 9 h 45"/>
                  <a:gd name="T30" fmla="*/ 89 w 48"/>
                  <a:gd name="T31" fmla="*/ 9 h 45"/>
                  <a:gd name="T32" fmla="*/ 92 w 48"/>
                  <a:gd name="T33" fmla="*/ 6 h 45"/>
                  <a:gd name="T34" fmla="*/ 97 w 48"/>
                  <a:gd name="T35" fmla="*/ 1 h 45"/>
                  <a:gd name="T36" fmla="*/ 104 w 48"/>
                  <a:gd name="T37" fmla="*/ 0 h 45"/>
                  <a:gd name="T38" fmla="*/ 130 w 48"/>
                  <a:gd name="T39" fmla="*/ 0 h 45"/>
                  <a:gd name="T40" fmla="*/ 100 w 48"/>
                  <a:gd name="T41" fmla="*/ 10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45"/>
                  <a:gd name="T65" fmla="*/ 48 w 48"/>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45">
                    <a:moveTo>
                      <a:pt x="37" y="45"/>
                    </a:moveTo>
                    <a:lnTo>
                      <a:pt x="12" y="45"/>
                    </a:lnTo>
                    <a:lnTo>
                      <a:pt x="0" y="0"/>
                    </a:lnTo>
                    <a:lnTo>
                      <a:pt x="11" y="0"/>
                    </a:lnTo>
                    <a:lnTo>
                      <a:pt x="11" y="1"/>
                    </a:lnTo>
                    <a:lnTo>
                      <a:pt x="13" y="2"/>
                    </a:lnTo>
                    <a:lnTo>
                      <a:pt x="15" y="3"/>
                    </a:lnTo>
                    <a:lnTo>
                      <a:pt x="16" y="4"/>
                    </a:lnTo>
                    <a:lnTo>
                      <a:pt x="18" y="5"/>
                    </a:lnTo>
                    <a:lnTo>
                      <a:pt x="21" y="5"/>
                    </a:lnTo>
                    <a:lnTo>
                      <a:pt x="23" y="5"/>
                    </a:lnTo>
                    <a:lnTo>
                      <a:pt x="25" y="5"/>
                    </a:lnTo>
                    <a:lnTo>
                      <a:pt x="27" y="5"/>
                    </a:lnTo>
                    <a:lnTo>
                      <a:pt x="29" y="5"/>
                    </a:lnTo>
                    <a:lnTo>
                      <a:pt x="31" y="4"/>
                    </a:lnTo>
                    <a:lnTo>
                      <a:pt x="33" y="4"/>
                    </a:lnTo>
                    <a:lnTo>
                      <a:pt x="34" y="3"/>
                    </a:lnTo>
                    <a:lnTo>
                      <a:pt x="36" y="1"/>
                    </a:lnTo>
                    <a:lnTo>
                      <a:pt x="38" y="0"/>
                    </a:lnTo>
                    <a:lnTo>
                      <a:pt x="48" y="0"/>
                    </a:lnTo>
                    <a:lnTo>
                      <a:pt x="37" y="4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0" name="Freeform 19">
                <a:extLst>
                  <a:ext uri="{FF2B5EF4-FFF2-40B4-BE49-F238E27FC236}">
                    <a16:creationId xmlns:a16="http://schemas.microsoft.com/office/drawing/2014/main" id="{EA1570B7-80EF-4E45-AFB0-BF728BAAD065}"/>
                  </a:ext>
                </a:extLst>
              </p:cNvPr>
              <p:cNvSpPr>
                <a:spLocks noChangeAspect="1"/>
              </p:cNvSpPr>
              <p:nvPr/>
            </p:nvSpPr>
            <p:spPr bwMode="auto">
              <a:xfrm>
                <a:off x="2406" y="2464"/>
                <a:ext cx="15" cy="112"/>
              </a:xfrm>
              <a:custGeom>
                <a:avLst/>
                <a:gdLst>
                  <a:gd name="T0" fmla="*/ 0 w 9"/>
                  <a:gd name="T1" fmla="*/ 167 h 75"/>
                  <a:gd name="T2" fmla="*/ 0 w 9"/>
                  <a:gd name="T3" fmla="*/ 0 h 75"/>
                  <a:gd name="T4" fmla="*/ 25 w 9"/>
                  <a:gd name="T5" fmla="*/ 78 h 75"/>
                  <a:gd name="T6" fmla="*/ 0 w 9"/>
                  <a:gd name="T7" fmla="*/ 167 h 75"/>
                  <a:gd name="T8" fmla="*/ 0 60000 65536"/>
                  <a:gd name="T9" fmla="*/ 0 60000 65536"/>
                  <a:gd name="T10" fmla="*/ 0 60000 65536"/>
                  <a:gd name="T11" fmla="*/ 0 60000 65536"/>
                  <a:gd name="T12" fmla="*/ 0 w 9"/>
                  <a:gd name="T13" fmla="*/ 0 h 75"/>
                  <a:gd name="T14" fmla="*/ 9 w 9"/>
                  <a:gd name="T15" fmla="*/ 75 h 75"/>
                </a:gdLst>
                <a:ahLst/>
                <a:cxnLst>
                  <a:cxn ang="T8">
                    <a:pos x="T0" y="T1"/>
                  </a:cxn>
                  <a:cxn ang="T9">
                    <a:pos x="T2" y="T3"/>
                  </a:cxn>
                  <a:cxn ang="T10">
                    <a:pos x="T4" y="T5"/>
                  </a:cxn>
                  <a:cxn ang="T11">
                    <a:pos x="T6" y="T7"/>
                  </a:cxn>
                </a:cxnLst>
                <a:rect l="T12" t="T13" r="T14" b="T15"/>
                <a:pathLst>
                  <a:path w="9" h="75">
                    <a:moveTo>
                      <a:pt x="0" y="75"/>
                    </a:moveTo>
                    <a:lnTo>
                      <a:pt x="0" y="0"/>
                    </a:lnTo>
                    <a:lnTo>
                      <a:pt x="9" y="35"/>
                    </a:lnTo>
                    <a:lnTo>
                      <a:pt x="0" y="7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1" name="Freeform 20">
                <a:extLst>
                  <a:ext uri="{FF2B5EF4-FFF2-40B4-BE49-F238E27FC236}">
                    <a16:creationId xmlns:a16="http://schemas.microsoft.com/office/drawing/2014/main" id="{BCACBABD-2CA8-4A7C-8E70-6F58102E36D0}"/>
                  </a:ext>
                </a:extLst>
              </p:cNvPr>
              <p:cNvSpPr>
                <a:spLocks noChangeAspect="1"/>
              </p:cNvSpPr>
              <p:nvPr/>
            </p:nvSpPr>
            <p:spPr bwMode="auto">
              <a:xfrm>
                <a:off x="2474" y="2464"/>
                <a:ext cx="15" cy="112"/>
              </a:xfrm>
              <a:custGeom>
                <a:avLst/>
                <a:gdLst>
                  <a:gd name="T0" fmla="*/ 25 w 9"/>
                  <a:gd name="T1" fmla="*/ 167 h 75"/>
                  <a:gd name="T2" fmla="*/ 25 w 9"/>
                  <a:gd name="T3" fmla="*/ 0 h 75"/>
                  <a:gd name="T4" fmla="*/ 0 w 9"/>
                  <a:gd name="T5" fmla="*/ 78 h 75"/>
                  <a:gd name="T6" fmla="*/ 25 w 9"/>
                  <a:gd name="T7" fmla="*/ 167 h 75"/>
                  <a:gd name="T8" fmla="*/ 0 60000 65536"/>
                  <a:gd name="T9" fmla="*/ 0 60000 65536"/>
                  <a:gd name="T10" fmla="*/ 0 60000 65536"/>
                  <a:gd name="T11" fmla="*/ 0 60000 65536"/>
                  <a:gd name="T12" fmla="*/ 0 w 9"/>
                  <a:gd name="T13" fmla="*/ 0 h 75"/>
                  <a:gd name="T14" fmla="*/ 9 w 9"/>
                  <a:gd name="T15" fmla="*/ 75 h 75"/>
                </a:gdLst>
                <a:ahLst/>
                <a:cxnLst>
                  <a:cxn ang="T8">
                    <a:pos x="T0" y="T1"/>
                  </a:cxn>
                  <a:cxn ang="T9">
                    <a:pos x="T2" y="T3"/>
                  </a:cxn>
                  <a:cxn ang="T10">
                    <a:pos x="T4" y="T5"/>
                  </a:cxn>
                  <a:cxn ang="T11">
                    <a:pos x="T6" y="T7"/>
                  </a:cxn>
                </a:cxnLst>
                <a:rect l="T12" t="T13" r="T14" b="T15"/>
                <a:pathLst>
                  <a:path w="9" h="75">
                    <a:moveTo>
                      <a:pt x="9" y="75"/>
                    </a:moveTo>
                    <a:lnTo>
                      <a:pt x="9" y="0"/>
                    </a:lnTo>
                    <a:lnTo>
                      <a:pt x="0" y="35"/>
                    </a:lnTo>
                    <a:lnTo>
                      <a:pt x="9" y="7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grpSp>
      </p:grpSp>
      <p:sp>
        <p:nvSpPr>
          <p:cNvPr id="22" name="Text Box 3">
            <a:extLst>
              <a:ext uri="{FF2B5EF4-FFF2-40B4-BE49-F238E27FC236}">
                <a16:creationId xmlns:a16="http://schemas.microsoft.com/office/drawing/2014/main" id="{D60DECDB-1546-4D8C-8C9F-BE88004C5220}"/>
              </a:ext>
            </a:extLst>
          </p:cNvPr>
          <p:cNvSpPr txBox="1">
            <a:spLocks noChangeArrowheads="1"/>
          </p:cNvSpPr>
          <p:nvPr/>
        </p:nvSpPr>
        <p:spPr bwMode="auto">
          <a:xfrm>
            <a:off x="418381" y="6187146"/>
            <a:ext cx="7585036" cy="365513"/>
          </a:xfrm>
          <a:prstGeom prst="rect">
            <a:avLst/>
          </a:prstGeom>
          <a:noFill/>
          <a:ln>
            <a:noFill/>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eaLnBrk="1" latinLnBrk="0" hangingPunct="1">
              <a:lnSpc>
                <a:spcPts val="1200"/>
              </a:lnSpc>
            </a:pPr>
            <a:r>
              <a:rPr lang="en-GB" sz="1100" b="0" i="0" baseline="0" dirty="0" err="1">
                <a:solidFill>
                  <a:srgbClr val="002060"/>
                </a:solidFill>
                <a:effectLst/>
                <a:latin typeface="Arial" panose="020B0604020202020204" pitchFamily="34" charset="0"/>
                <a:ea typeface="+mn-ea"/>
                <a:cs typeface="Arial" panose="020B0604020202020204" pitchFamily="34" charset="0"/>
              </a:rPr>
              <a:t>Kilde</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b="0" i="0" baseline="0" dirty="0" err="1">
                <a:solidFill>
                  <a:srgbClr val="002060"/>
                </a:solidFill>
                <a:effectLst/>
                <a:latin typeface="Arial" panose="020B0604020202020204" pitchFamily="34" charset="0"/>
                <a:ea typeface="+mn-ea"/>
                <a:cs typeface="Arial" panose="020B0604020202020204" pitchFamily="34" charset="0"/>
              </a:rPr>
              <a:t>Landspatientregisteret</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dirty="0" err="1">
                <a:solidFill>
                  <a:srgbClr val="002060"/>
                </a:solidFill>
                <a:effectLst/>
                <a:latin typeface="Arial" panose="020B0604020202020204" pitchFamily="34" charset="0"/>
                <a:ea typeface="+mn-ea"/>
                <a:cs typeface="Arial" panose="020B0604020202020204" pitchFamily="34" charset="0"/>
              </a:rPr>
              <a:t>Sundhedsdatastyrelsen</a:t>
            </a:r>
            <a:r>
              <a:rPr lang="en-GB" sz="1100" dirty="0">
                <a:solidFill>
                  <a:srgbClr val="002060"/>
                </a:solidFill>
                <a:effectLst/>
                <a:latin typeface="Arial" panose="020B0604020202020204" pitchFamily="34" charset="0"/>
                <a:ea typeface="+mn-ea"/>
                <a:cs typeface="Arial" panose="020B0604020202020204" pitchFamily="34" charset="0"/>
              </a:rPr>
              <a:t> </a:t>
            </a:r>
            <a:r>
              <a:rPr lang="en-GB" sz="1100" b="0" i="0" baseline="0" dirty="0">
                <a:solidFill>
                  <a:srgbClr val="002060"/>
                </a:solidFill>
                <a:effectLst/>
                <a:latin typeface="Arial" panose="020B0604020202020204" pitchFamily="34" charset="0"/>
                <a:ea typeface="+mn-ea"/>
                <a:cs typeface="Arial" panose="020B0604020202020204" pitchFamily="34" charset="0"/>
              </a:rPr>
              <a:t>og </a:t>
            </a:r>
            <a:r>
              <a:rPr lang="en-GB" sz="1100" b="0" i="0" baseline="0" dirty="0" err="1">
                <a:solidFill>
                  <a:srgbClr val="002060"/>
                </a:solidFill>
                <a:effectLst/>
                <a:latin typeface="Arial" panose="020B0604020202020204" pitchFamily="34" charset="0"/>
                <a:ea typeface="+mn-ea"/>
                <a:cs typeface="Arial" panose="020B0604020202020204" pitchFamily="34" charset="0"/>
              </a:rPr>
              <a:t>Befolkningsdata</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b="0" i="0" baseline="0" dirty="0" err="1">
                <a:solidFill>
                  <a:srgbClr val="002060"/>
                </a:solidFill>
                <a:effectLst/>
                <a:latin typeface="Arial" panose="020B0604020202020204" pitchFamily="34" charset="0"/>
                <a:ea typeface="+mn-ea"/>
                <a:cs typeface="Arial" panose="020B0604020202020204" pitchFamily="34" charset="0"/>
              </a:rPr>
              <a:t>Danmarks</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b="0" i="0" baseline="0" dirty="0" err="1">
                <a:solidFill>
                  <a:srgbClr val="002060"/>
                </a:solidFill>
                <a:effectLst/>
                <a:latin typeface="Arial" panose="020B0604020202020204" pitchFamily="34" charset="0"/>
                <a:ea typeface="+mn-ea"/>
                <a:cs typeface="Arial" panose="020B0604020202020204" pitchFamily="34" charset="0"/>
              </a:rPr>
              <a:t>Statistik</a:t>
            </a:r>
            <a:r>
              <a:rPr lang="en-GB" sz="1100" b="0" i="0" baseline="0" dirty="0">
                <a:solidFill>
                  <a:srgbClr val="002060"/>
                </a:solidFill>
                <a:effectLst/>
                <a:latin typeface="Arial" panose="020B0604020202020204" pitchFamily="34" charset="0"/>
                <a:ea typeface="+mn-ea"/>
                <a:cs typeface="Arial" panose="020B0604020202020204" pitchFamily="34" charset="0"/>
              </a:rPr>
              <a:t>. </a:t>
            </a:r>
            <a:endParaRPr lang="en-US" sz="1000" dirty="0">
              <a:solidFill>
                <a:srgbClr val="002060"/>
              </a:solidFill>
              <a:effectLst/>
              <a:latin typeface="Arial" panose="020B0604020202020204" pitchFamily="34" charset="0"/>
              <a:cs typeface="Arial" panose="020B0604020202020204" pitchFamily="34" charset="0"/>
            </a:endParaRPr>
          </a:p>
          <a:p>
            <a:pPr rtl="0" eaLnBrk="1" latinLnBrk="0" hangingPunct="1">
              <a:lnSpc>
                <a:spcPts val="1100"/>
              </a:lnSpc>
            </a:pPr>
            <a:r>
              <a:rPr lang="en-GB" sz="1100" b="0" i="0" baseline="0" dirty="0" err="1">
                <a:solidFill>
                  <a:srgbClr val="002060"/>
                </a:solidFill>
                <a:effectLst/>
                <a:latin typeface="Arial" panose="020B0604020202020204" pitchFamily="34" charset="0"/>
                <a:ea typeface="+mn-ea"/>
                <a:cs typeface="Arial" panose="020B0604020202020204" pitchFamily="34" charset="0"/>
              </a:rPr>
              <a:t>Beregning</a:t>
            </a:r>
            <a:r>
              <a:rPr lang="en-GB" sz="1100" b="0" i="0" baseline="0" dirty="0">
                <a:solidFill>
                  <a:srgbClr val="002060"/>
                </a:solidFill>
                <a:effectLst/>
                <a:latin typeface="Arial" panose="020B0604020202020204" pitchFamily="34" charset="0"/>
                <a:ea typeface="+mn-ea"/>
                <a:cs typeface="Arial" panose="020B0604020202020204" pitchFamily="34" charset="0"/>
              </a:rPr>
              <a:t>: Annette Erlangsen PhD, Danish</a:t>
            </a:r>
            <a:r>
              <a:rPr lang="en-GB" sz="1100" b="0" i="0" dirty="0">
                <a:solidFill>
                  <a:srgbClr val="002060"/>
                </a:solidFill>
                <a:effectLst/>
                <a:latin typeface="Arial" panose="020B0604020202020204" pitchFamily="34" charset="0"/>
                <a:ea typeface="+mn-ea"/>
                <a:cs typeface="Arial" panose="020B0604020202020204" pitchFamily="34" charset="0"/>
              </a:rPr>
              <a:t> Research Institute for Suicide Prevention</a:t>
            </a:r>
            <a:r>
              <a:rPr lang="en-GB" sz="1100" b="0" i="0" baseline="0" dirty="0">
                <a:solidFill>
                  <a:srgbClr val="002060"/>
                </a:solidFill>
                <a:effectLst/>
                <a:latin typeface="Arial" panose="020B0604020202020204" pitchFamily="34" charset="0"/>
                <a:ea typeface="+mn-ea"/>
                <a:cs typeface="Arial" panose="020B0604020202020204" pitchFamily="34" charset="0"/>
              </a:rPr>
              <a:t>. </a:t>
            </a:r>
            <a:endParaRPr lang="en-US" sz="1000"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2095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042988" y="2636838"/>
            <a:ext cx="698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dirty="0">
                <a:solidFill>
                  <a:schemeClr val="tx2"/>
                </a:solidFill>
              </a:rPr>
              <a:t>2. Risikogrupper i psykiatrien</a:t>
            </a:r>
          </a:p>
        </p:txBody>
      </p:sp>
    </p:spTree>
    <p:extLst>
      <p:ext uri="{BB962C8B-B14F-4D97-AF65-F5344CB8AC3E}">
        <p14:creationId xmlns:p14="http://schemas.microsoft.com/office/powerpoint/2010/main" val="248297874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normAutofit fontScale="90000"/>
          </a:bodyPr>
          <a:lstStyle/>
          <a:p>
            <a:r>
              <a:rPr lang="da-DK" altLang="da-DK" dirty="0"/>
              <a:t>Psykiatrisk indlæggelse nogensinde forud for selvmord</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3252710789"/>
              </p:ext>
            </p:extLst>
          </p:nvPr>
        </p:nvGraphicFramePr>
        <p:xfrm>
          <a:off x="395536" y="2276872"/>
          <a:ext cx="8748465" cy="45811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p:cNvGraphicFramePr/>
          <p:nvPr>
            <p:extLst>
              <p:ext uri="{D42A27DB-BD31-4B8C-83A1-F6EECF244321}">
                <p14:modId xmlns:p14="http://schemas.microsoft.com/office/powerpoint/2010/main" val="628218196"/>
              </p:ext>
            </p:extLst>
          </p:nvPr>
        </p:nvGraphicFramePr>
        <p:xfrm>
          <a:off x="107504" y="1556792"/>
          <a:ext cx="4608512" cy="36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4864230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338" name="Object 3"/>
          <p:cNvGraphicFramePr>
            <a:graphicFrameLocks noChangeAspect="1"/>
          </p:cNvGraphicFramePr>
          <p:nvPr/>
        </p:nvGraphicFramePr>
        <p:xfrm>
          <a:off x="-900113" y="1377950"/>
          <a:ext cx="12673013" cy="6443663"/>
        </p:xfrm>
        <a:graphic>
          <a:graphicData uri="http://schemas.openxmlformats.org/presentationml/2006/ole">
            <mc:AlternateContent xmlns:mc="http://schemas.openxmlformats.org/markup-compatibility/2006">
              <mc:Choice xmlns:v="urn:schemas-microsoft-com:vml" Requires="v">
                <p:oleObj spid="_x0000_s1068" name="Chart" r:id="rId5" imgW="9458249" imgH="4524451" progId="Excel.Chart.8">
                  <p:embed/>
                </p:oleObj>
              </mc:Choice>
              <mc:Fallback>
                <p:oleObj name="Chart" r:id="rId5" imgW="9458249" imgH="4524451"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1377950"/>
                        <a:ext cx="12673013" cy="644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9" name="Rectangle 4"/>
          <p:cNvSpPr>
            <a:spLocks noChangeArrowheads="1"/>
          </p:cNvSpPr>
          <p:nvPr/>
        </p:nvSpPr>
        <p:spPr bwMode="auto">
          <a:xfrm>
            <a:off x="1371600" y="620713"/>
            <a:ext cx="723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r>
              <a:rPr lang="en-US" sz="3200" b="1" dirty="0" err="1">
                <a:solidFill>
                  <a:schemeClr val="tx2"/>
                </a:solidFill>
              </a:rPr>
              <a:t>Psykisk</a:t>
            </a:r>
            <a:r>
              <a:rPr lang="en-US" sz="3200" b="1" dirty="0">
                <a:solidFill>
                  <a:schemeClr val="tx2"/>
                </a:solidFill>
              </a:rPr>
              <a:t> </a:t>
            </a:r>
            <a:r>
              <a:rPr lang="en-US" sz="3200" b="1" dirty="0" err="1">
                <a:solidFill>
                  <a:schemeClr val="tx2"/>
                </a:solidFill>
              </a:rPr>
              <a:t>sygdom</a:t>
            </a:r>
            <a:r>
              <a:rPr lang="en-US" sz="3200" b="1" dirty="0">
                <a:solidFill>
                  <a:schemeClr val="tx2"/>
                </a:solidFill>
              </a:rPr>
              <a:t> </a:t>
            </a:r>
            <a:r>
              <a:rPr lang="en-US" sz="3200" b="1" dirty="0" err="1">
                <a:solidFill>
                  <a:schemeClr val="tx2"/>
                </a:solidFill>
              </a:rPr>
              <a:t>blandt</a:t>
            </a:r>
            <a:r>
              <a:rPr lang="en-US" sz="3200" b="1" dirty="0">
                <a:solidFill>
                  <a:schemeClr val="tx2"/>
                </a:solidFill>
              </a:rPr>
              <a:t> </a:t>
            </a:r>
            <a:r>
              <a:rPr lang="en-US" sz="3200" b="1" dirty="0" err="1">
                <a:solidFill>
                  <a:schemeClr val="tx2"/>
                </a:solidFill>
              </a:rPr>
              <a:t>selvmord</a:t>
            </a:r>
            <a:endParaRPr lang="da-DK" sz="3200" b="1" dirty="0">
              <a:solidFill>
                <a:schemeClr val="tx2"/>
              </a:solidFill>
            </a:endParaRPr>
          </a:p>
        </p:txBody>
      </p:sp>
      <p:sp>
        <p:nvSpPr>
          <p:cNvPr id="14340" name="Text Box 5"/>
          <p:cNvSpPr txBox="1">
            <a:spLocks noChangeArrowheads="1"/>
          </p:cNvSpPr>
          <p:nvPr/>
        </p:nvSpPr>
        <p:spPr bwMode="auto">
          <a:xfrm>
            <a:off x="1042988" y="6597650"/>
            <a:ext cx="46815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eaLnBrk="1" hangingPunct="1"/>
            <a:r>
              <a:rPr lang="da-DK" sz="1000"/>
              <a:t>Kilde: Henriksson et al, Am J Psych, 1993</a:t>
            </a:r>
          </a:p>
        </p:txBody>
      </p:sp>
    </p:spTree>
    <p:extLst>
      <p:ext uri="{BB962C8B-B14F-4D97-AF65-F5344CB8AC3E}">
        <p14:creationId xmlns:p14="http://schemas.microsoft.com/office/powerpoint/2010/main" val="452059442"/>
      </p:ext>
    </p:extLst>
  </p:cSld>
  <p:clrMapOvr>
    <a:overrideClrMapping bg1="lt1" tx1="dk1" bg2="lt2" tx2="dk2" accent1="accent1" accent2="accent2" accent3="accent3" accent4="accent4" accent5="accent5" accent6="accent6" hlink="hlink" folHlink="folHlink"/>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05987A-0B30-41C3-BD63-502475A5B715}"/>
              </a:ext>
            </a:extLst>
          </p:cNvPr>
          <p:cNvSpPr>
            <a:spLocks noGrp="1"/>
          </p:cNvSpPr>
          <p:nvPr>
            <p:ph type="title"/>
          </p:nvPr>
        </p:nvSpPr>
        <p:spPr/>
        <p:txBody>
          <a:bodyPr/>
          <a:lstStyle/>
          <a:p>
            <a:r>
              <a:rPr lang="da-DK" dirty="0"/>
              <a:t>Selvmord under indlæggelse</a:t>
            </a:r>
          </a:p>
        </p:txBody>
      </p:sp>
      <p:graphicFrame>
        <p:nvGraphicFramePr>
          <p:cNvPr id="3" name="Diagram 2">
            <a:extLst>
              <a:ext uri="{FF2B5EF4-FFF2-40B4-BE49-F238E27FC236}">
                <a16:creationId xmlns:a16="http://schemas.microsoft.com/office/drawing/2014/main" id="{937BBD9C-C4D0-4BB7-8FB7-C0EB4F88F411}"/>
              </a:ext>
            </a:extLst>
          </p:cNvPr>
          <p:cNvGraphicFramePr>
            <a:graphicFrameLocks/>
          </p:cNvGraphicFramePr>
          <p:nvPr>
            <p:extLst>
              <p:ext uri="{D42A27DB-BD31-4B8C-83A1-F6EECF244321}">
                <p14:modId xmlns:p14="http://schemas.microsoft.com/office/powerpoint/2010/main" val="2140054568"/>
              </p:ext>
            </p:extLst>
          </p:nvPr>
        </p:nvGraphicFramePr>
        <p:xfrm>
          <a:off x="611560" y="1412776"/>
          <a:ext cx="7632848"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5">
            <a:extLst>
              <a:ext uri="{FF2B5EF4-FFF2-40B4-BE49-F238E27FC236}">
                <a16:creationId xmlns:a16="http://schemas.microsoft.com/office/drawing/2014/main" id="{DAF8095F-0578-4D1C-BE2A-51CCF26BF2C9}"/>
              </a:ext>
            </a:extLst>
          </p:cNvPr>
          <p:cNvSpPr txBox="1">
            <a:spLocks noChangeArrowheads="1"/>
          </p:cNvSpPr>
          <p:nvPr/>
        </p:nvSpPr>
        <p:spPr bwMode="auto">
          <a:xfrm>
            <a:off x="611560" y="6237312"/>
            <a:ext cx="352839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r>
              <a:rPr lang="da-DK" sz="1200" dirty="0">
                <a:solidFill>
                  <a:srgbClr val="002060"/>
                </a:solidFill>
              </a:rPr>
              <a:t>Kilde: Madsen et al., 2020 Acta </a:t>
            </a:r>
            <a:r>
              <a:rPr lang="da-DK" sz="1200" dirty="0" err="1">
                <a:solidFill>
                  <a:srgbClr val="002060"/>
                </a:solidFill>
              </a:rPr>
              <a:t>Psychiatr</a:t>
            </a:r>
            <a:r>
              <a:rPr lang="da-DK" sz="1200" dirty="0">
                <a:solidFill>
                  <a:srgbClr val="002060"/>
                </a:solidFill>
              </a:rPr>
              <a:t> </a:t>
            </a:r>
            <a:r>
              <a:rPr lang="da-DK" sz="1200" dirty="0" err="1">
                <a:solidFill>
                  <a:srgbClr val="002060"/>
                </a:solidFill>
              </a:rPr>
              <a:t>Scand</a:t>
            </a:r>
            <a:endParaRPr lang="da-DK" sz="1200" dirty="0">
              <a:solidFill>
                <a:srgbClr val="002060"/>
              </a:solidFill>
            </a:endParaRPr>
          </a:p>
        </p:txBody>
      </p:sp>
    </p:spTree>
    <p:extLst>
      <p:ext uri="{BB962C8B-B14F-4D97-AF65-F5344CB8AC3E}">
        <p14:creationId xmlns:p14="http://schemas.microsoft.com/office/powerpoint/2010/main" val="239201040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05987A-0B30-41C3-BD63-502475A5B715}"/>
              </a:ext>
            </a:extLst>
          </p:cNvPr>
          <p:cNvSpPr>
            <a:spLocks noGrp="1"/>
          </p:cNvSpPr>
          <p:nvPr>
            <p:ph type="title"/>
          </p:nvPr>
        </p:nvSpPr>
        <p:spPr/>
        <p:txBody>
          <a:bodyPr>
            <a:normAutofit/>
          </a:bodyPr>
          <a:lstStyle/>
          <a:p>
            <a:r>
              <a:rPr lang="da-DK" dirty="0"/>
              <a:t>Selvmord efter udskrivning</a:t>
            </a:r>
          </a:p>
        </p:txBody>
      </p:sp>
      <p:sp>
        <p:nvSpPr>
          <p:cNvPr id="4" name="Text Box 5">
            <a:extLst>
              <a:ext uri="{FF2B5EF4-FFF2-40B4-BE49-F238E27FC236}">
                <a16:creationId xmlns:a16="http://schemas.microsoft.com/office/drawing/2014/main" id="{DAF8095F-0578-4D1C-BE2A-51CCF26BF2C9}"/>
              </a:ext>
            </a:extLst>
          </p:cNvPr>
          <p:cNvSpPr txBox="1">
            <a:spLocks noChangeArrowheads="1"/>
          </p:cNvSpPr>
          <p:nvPr/>
        </p:nvSpPr>
        <p:spPr bwMode="auto">
          <a:xfrm>
            <a:off x="611560" y="6237312"/>
            <a:ext cx="352839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r>
              <a:rPr lang="da-DK" sz="1200" dirty="0">
                <a:solidFill>
                  <a:srgbClr val="002060"/>
                </a:solidFill>
              </a:rPr>
              <a:t>Kilde: Madsen et al., 2020 Acta </a:t>
            </a:r>
            <a:r>
              <a:rPr lang="da-DK" sz="1200" dirty="0" err="1">
                <a:solidFill>
                  <a:srgbClr val="002060"/>
                </a:solidFill>
              </a:rPr>
              <a:t>Psychiatr</a:t>
            </a:r>
            <a:r>
              <a:rPr lang="da-DK" sz="1200" dirty="0">
                <a:solidFill>
                  <a:srgbClr val="002060"/>
                </a:solidFill>
              </a:rPr>
              <a:t> </a:t>
            </a:r>
            <a:r>
              <a:rPr lang="da-DK" sz="1200" dirty="0" err="1">
                <a:solidFill>
                  <a:srgbClr val="002060"/>
                </a:solidFill>
              </a:rPr>
              <a:t>Scand</a:t>
            </a:r>
            <a:endParaRPr lang="da-DK" sz="1200" dirty="0">
              <a:solidFill>
                <a:srgbClr val="002060"/>
              </a:solidFill>
            </a:endParaRPr>
          </a:p>
        </p:txBody>
      </p:sp>
      <p:graphicFrame>
        <p:nvGraphicFramePr>
          <p:cNvPr id="5" name="Diagram 4">
            <a:extLst>
              <a:ext uri="{FF2B5EF4-FFF2-40B4-BE49-F238E27FC236}">
                <a16:creationId xmlns:a16="http://schemas.microsoft.com/office/drawing/2014/main" id="{8C2EDDFD-5203-4D7B-A10C-A86D67022B3E}"/>
              </a:ext>
            </a:extLst>
          </p:cNvPr>
          <p:cNvGraphicFramePr>
            <a:graphicFrameLocks/>
          </p:cNvGraphicFramePr>
          <p:nvPr>
            <p:extLst>
              <p:ext uri="{D42A27DB-BD31-4B8C-83A1-F6EECF244321}">
                <p14:modId xmlns:p14="http://schemas.microsoft.com/office/powerpoint/2010/main" val="2639192685"/>
              </p:ext>
            </p:extLst>
          </p:nvPr>
        </p:nvGraphicFramePr>
        <p:xfrm>
          <a:off x="539552" y="1772816"/>
          <a:ext cx="8229600" cy="4464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962200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1331640" y="0"/>
            <a:ext cx="7366883" cy="1143000"/>
          </a:xfrm>
          <a:solidFill>
            <a:schemeClr val="bg1"/>
          </a:solidFill>
        </p:spPr>
        <p:txBody>
          <a:bodyPr>
            <a:normAutofit fontScale="90000"/>
          </a:bodyPr>
          <a:lstStyle/>
          <a:p>
            <a:pPr algn="ctr"/>
            <a:r>
              <a:rPr lang="da-DK" altLang="da-DK" sz="3200" dirty="0">
                <a:solidFill>
                  <a:schemeClr val="tx1"/>
                </a:solidFill>
              </a:rPr>
              <a:t>Kumuleret risiko for selvmord </a:t>
            </a:r>
            <a:br>
              <a:rPr lang="da-DK" altLang="da-DK" dirty="0">
                <a:solidFill>
                  <a:schemeClr val="tx1"/>
                </a:solidFill>
              </a:rPr>
            </a:br>
            <a:r>
              <a:rPr lang="da-DK" altLang="da-DK" dirty="0">
                <a:solidFill>
                  <a:schemeClr val="tx1"/>
                </a:solidFill>
              </a:rPr>
              <a:t>(&lt; 36 års opfølgning)</a:t>
            </a:r>
          </a:p>
        </p:txBody>
      </p:sp>
      <p:graphicFrame>
        <p:nvGraphicFramePr>
          <p:cNvPr id="4" name="Pladsholder til indhold 3"/>
          <p:cNvGraphicFramePr>
            <a:graphicFrameLocks noGrp="1"/>
          </p:cNvGraphicFramePr>
          <p:nvPr>
            <p:ph idx="1"/>
          </p:nvPr>
        </p:nvGraphicFramePr>
        <p:xfrm>
          <a:off x="583224" y="1268413"/>
          <a:ext cx="8109438" cy="4989632"/>
        </p:xfrm>
        <a:graphic>
          <a:graphicData uri="http://schemas.openxmlformats.org/drawingml/2006/table">
            <a:tbl>
              <a:tblPr firstRow="1" bandRow="1">
                <a:tableStyleId>{5C22544A-7EE6-4342-B048-85BDC9FD1C3A}</a:tableStyleId>
              </a:tblPr>
              <a:tblGrid>
                <a:gridCol w="3681786">
                  <a:extLst>
                    <a:ext uri="{9D8B030D-6E8A-4147-A177-3AD203B41FA5}">
                      <a16:colId xmlns:a16="http://schemas.microsoft.com/office/drawing/2014/main" val="20000"/>
                    </a:ext>
                  </a:extLst>
                </a:gridCol>
                <a:gridCol w="2366712">
                  <a:extLst>
                    <a:ext uri="{9D8B030D-6E8A-4147-A177-3AD203B41FA5}">
                      <a16:colId xmlns:a16="http://schemas.microsoft.com/office/drawing/2014/main" val="20001"/>
                    </a:ext>
                  </a:extLst>
                </a:gridCol>
                <a:gridCol w="2060940">
                  <a:extLst>
                    <a:ext uri="{9D8B030D-6E8A-4147-A177-3AD203B41FA5}">
                      <a16:colId xmlns:a16="http://schemas.microsoft.com/office/drawing/2014/main" val="20002"/>
                    </a:ext>
                  </a:extLst>
                </a:gridCol>
              </a:tblGrid>
              <a:tr h="822868">
                <a:tc>
                  <a:txBody>
                    <a:bodyPr/>
                    <a:lstStyle/>
                    <a:p>
                      <a:endParaRPr lang="da-DK" sz="1800" dirty="0"/>
                    </a:p>
                  </a:txBody>
                  <a:tcPr marL="36196" marR="36196" marT="0" marB="0"/>
                </a:tc>
                <a:tc>
                  <a:txBody>
                    <a:bodyPr/>
                    <a:lstStyle/>
                    <a:p>
                      <a:pPr algn="ctr"/>
                      <a:r>
                        <a:rPr lang="da-DK" sz="2400" dirty="0">
                          <a:latin typeface="Times New Roman" pitchFamily="18" charset="0"/>
                          <a:cs typeface="Times New Roman" pitchFamily="18" charset="0"/>
                        </a:rPr>
                        <a:t>Mænd</a:t>
                      </a:r>
                    </a:p>
                    <a:p>
                      <a:pPr algn="ctr"/>
                      <a:endParaRPr lang="da-DK" sz="2400" dirty="0">
                        <a:latin typeface="Times New Roman" pitchFamily="18" charset="0"/>
                        <a:cs typeface="Times New Roman" pitchFamily="18" charset="0"/>
                      </a:endParaRPr>
                    </a:p>
                  </a:txBody>
                  <a:tcPr marL="91443" marR="91443" marT="45715" marB="45715"/>
                </a:tc>
                <a:tc>
                  <a:txBody>
                    <a:bodyPr/>
                    <a:lstStyle/>
                    <a:p>
                      <a:pPr algn="ctr"/>
                      <a:r>
                        <a:rPr lang="da-DK" sz="2400" dirty="0">
                          <a:latin typeface="Times New Roman" pitchFamily="18" charset="0"/>
                          <a:cs typeface="Times New Roman" pitchFamily="18" charset="0"/>
                        </a:rPr>
                        <a:t>Kvinder</a:t>
                      </a:r>
                    </a:p>
                  </a:txBody>
                  <a:tcPr marL="91443" marR="91443" marT="45715" marB="45715"/>
                </a:tc>
                <a:extLst>
                  <a:ext uri="{0D108BD9-81ED-4DB2-BD59-A6C34878D82A}">
                    <a16:rowId xmlns:a16="http://schemas.microsoft.com/office/drawing/2014/main" val="10000"/>
                  </a:ext>
                </a:extLst>
              </a:tr>
              <a:tr h="698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2800" dirty="0">
                          <a:latin typeface="Times New Roman" pitchFamily="18" charset="0"/>
                          <a:cs typeface="Times New Roman" pitchFamily="18" charset="0"/>
                        </a:rPr>
                        <a:t>Psykisk sygdom</a:t>
                      </a:r>
                    </a:p>
                  </a:txBody>
                  <a:tcPr marL="36196" marR="36196" marT="0" marB="0"/>
                </a:tc>
                <a:tc>
                  <a:txBody>
                    <a:bodyPr/>
                    <a:lstStyle/>
                    <a:p>
                      <a:pPr algn="ctr"/>
                      <a:r>
                        <a:rPr lang="en-US" sz="2000" kern="1200" baseline="0" dirty="0" err="1">
                          <a:solidFill>
                            <a:schemeClr val="dk1"/>
                          </a:solidFill>
                          <a:latin typeface="Times New Roman" pitchFamily="18" charset="0"/>
                          <a:ea typeface="+mn-ea"/>
                          <a:cs typeface="Times New Roman" pitchFamily="18" charset="0"/>
                        </a:rPr>
                        <a:t>Risiko</a:t>
                      </a:r>
                      <a:r>
                        <a:rPr lang="en-US" sz="2000" kern="1200" baseline="0" dirty="0">
                          <a:solidFill>
                            <a:schemeClr val="dk1"/>
                          </a:solidFill>
                          <a:latin typeface="Times New Roman" pitchFamily="18" charset="0"/>
                          <a:ea typeface="+mn-ea"/>
                          <a:cs typeface="Times New Roman" pitchFamily="18" charset="0"/>
                        </a:rPr>
                        <a:t> </a:t>
                      </a:r>
                      <a:r>
                        <a:rPr lang="en-US" sz="2000" kern="1200" baseline="0" dirty="0" err="1">
                          <a:solidFill>
                            <a:schemeClr val="dk1"/>
                          </a:solidFill>
                          <a:latin typeface="Times New Roman" pitchFamily="18" charset="0"/>
                          <a:ea typeface="+mn-ea"/>
                          <a:cs typeface="Times New Roman" pitchFamily="18" charset="0"/>
                        </a:rPr>
                        <a:t>i</a:t>
                      </a:r>
                      <a:r>
                        <a:rPr lang="en-US" sz="2000" kern="1200" baseline="0" dirty="0">
                          <a:solidFill>
                            <a:schemeClr val="dk1"/>
                          </a:solidFill>
                          <a:latin typeface="Times New Roman" pitchFamily="18" charset="0"/>
                          <a:ea typeface="+mn-ea"/>
                          <a:cs typeface="Times New Roman" pitchFamily="18" charset="0"/>
                        </a:rPr>
                        <a:t> </a:t>
                      </a:r>
                      <a:r>
                        <a:rPr lang="en-US" sz="2000" kern="1200" baseline="0" dirty="0" err="1">
                          <a:solidFill>
                            <a:schemeClr val="dk1"/>
                          </a:solidFill>
                          <a:latin typeface="Times New Roman" pitchFamily="18" charset="0"/>
                          <a:ea typeface="+mn-ea"/>
                          <a:cs typeface="Times New Roman" pitchFamily="18" charset="0"/>
                        </a:rPr>
                        <a:t>procent</a:t>
                      </a:r>
                      <a:endParaRPr lang="da-DK" sz="2000" dirty="0">
                        <a:latin typeface="Times New Roman" pitchFamily="18" charset="0"/>
                        <a:cs typeface="Times New Roman" pitchFamily="18" charset="0"/>
                      </a:endParaRPr>
                    </a:p>
                  </a:txBody>
                  <a:tcPr marL="91443" marR="91443" marT="45715" marB="45715"/>
                </a:tc>
                <a:tc>
                  <a:txBody>
                    <a:bodyPr/>
                    <a:lstStyle/>
                    <a:p>
                      <a:pPr algn="ctr"/>
                      <a:r>
                        <a:rPr lang="en-US" sz="2000" kern="1200" baseline="0" dirty="0" err="1">
                          <a:solidFill>
                            <a:schemeClr val="dk1"/>
                          </a:solidFill>
                          <a:latin typeface="Times New Roman" pitchFamily="18" charset="0"/>
                          <a:ea typeface="+mn-ea"/>
                          <a:cs typeface="Times New Roman" pitchFamily="18" charset="0"/>
                        </a:rPr>
                        <a:t>Risiko</a:t>
                      </a:r>
                      <a:r>
                        <a:rPr lang="en-US" sz="2000" kern="1200" baseline="0" dirty="0">
                          <a:solidFill>
                            <a:schemeClr val="dk1"/>
                          </a:solidFill>
                          <a:latin typeface="Times New Roman" pitchFamily="18" charset="0"/>
                          <a:ea typeface="+mn-ea"/>
                          <a:cs typeface="Times New Roman" pitchFamily="18" charset="0"/>
                        </a:rPr>
                        <a:t> </a:t>
                      </a:r>
                      <a:r>
                        <a:rPr lang="en-US" sz="2000" kern="1200" baseline="0" dirty="0" err="1">
                          <a:solidFill>
                            <a:schemeClr val="dk1"/>
                          </a:solidFill>
                          <a:latin typeface="Times New Roman" pitchFamily="18" charset="0"/>
                          <a:ea typeface="+mn-ea"/>
                          <a:cs typeface="Times New Roman" pitchFamily="18" charset="0"/>
                        </a:rPr>
                        <a:t>i</a:t>
                      </a:r>
                      <a:r>
                        <a:rPr lang="en-US" sz="2000" kern="1200" baseline="0" dirty="0">
                          <a:solidFill>
                            <a:schemeClr val="dk1"/>
                          </a:solidFill>
                          <a:latin typeface="Times New Roman" pitchFamily="18" charset="0"/>
                          <a:ea typeface="+mn-ea"/>
                          <a:cs typeface="Times New Roman" pitchFamily="18" charset="0"/>
                        </a:rPr>
                        <a:t> </a:t>
                      </a:r>
                      <a:r>
                        <a:rPr lang="en-US" sz="2000" kern="1200" baseline="0" dirty="0" err="1">
                          <a:solidFill>
                            <a:schemeClr val="dk1"/>
                          </a:solidFill>
                          <a:latin typeface="Times New Roman" pitchFamily="18" charset="0"/>
                          <a:ea typeface="+mn-ea"/>
                          <a:cs typeface="Times New Roman" pitchFamily="18" charset="0"/>
                        </a:rPr>
                        <a:t>procent</a:t>
                      </a:r>
                      <a:endParaRPr lang="da-DK" sz="2000" dirty="0">
                        <a:latin typeface="Times New Roman" pitchFamily="18" charset="0"/>
                        <a:cs typeface="Times New Roman" pitchFamily="18" charset="0"/>
                      </a:endParaRPr>
                    </a:p>
                  </a:txBody>
                  <a:tcPr marL="91443" marR="91443" marT="45715" marB="45715"/>
                </a:tc>
                <a:extLst>
                  <a:ext uri="{0D108BD9-81ED-4DB2-BD59-A6C34878D82A}">
                    <a16:rowId xmlns:a16="http://schemas.microsoft.com/office/drawing/2014/main" val="10001"/>
                  </a:ext>
                </a:extLst>
              </a:tr>
              <a:tr h="522713">
                <a:tc>
                  <a:txBody>
                    <a:bodyPr/>
                    <a:lstStyle/>
                    <a:p>
                      <a:pPr>
                        <a:lnSpc>
                          <a:spcPct val="115000"/>
                        </a:lnSpc>
                        <a:spcAft>
                          <a:spcPts val="0"/>
                        </a:spcAft>
                      </a:pPr>
                      <a:r>
                        <a:rPr lang="en-US" sz="2200" dirty="0" err="1">
                          <a:latin typeface="Times New Roman" pitchFamily="18" charset="0"/>
                          <a:ea typeface="Calibri"/>
                          <a:cs typeface="Times New Roman" pitchFamily="18" charset="0"/>
                        </a:rPr>
                        <a:t>Skizofreni</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6,5%</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4,9%</a:t>
                      </a:r>
                      <a:endParaRPr lang="da-DK" sz="2200" dirty="0">
                        <a:latin typeface="Times New Roman" pitchFamily="18" charset="0"/>
                        <a:ea typeface="Calibri"/>
                        <a:cs typeface="Times New Roman" pitchFamily="18" charset="0"/>
                      </a:endParaRPr>
                    </a:p>
                  </a:txBody>
                  <a:tcPr marL="36196" marR="36196" marT="0" marB="0"/>
                </a:tc>
                <a:extLst>
                  <a:ext uri="{0D108BD9-81ED-4DB2-BD59-A6C34878D82A}">
                    <a16:rowId xmlns:a16="http://schemas.microsoft.com/office/drawing/2014/main" val="10002"/>
                  </a:ext>
                </a:extLst>
              </a:tr>
              <a:tr h="536428">
                <a:tc>
                  <a:txBody>
                    <a:bodyPr/>
                    <a:lstStyle/>
                    <a:p>
                      <a:pPr>
                        <a:lnSpc>
                          <a:spcPct val="115000"/>
                        </a:lnSpc>
                        <a:spcAft>
                          <a:spcPts val="0"/>
                        </a:spcAft>
                      </a:pPr>
                      <a:r>
                        <a:rPr lang="en-US" sz="2200" dirty="0" err="1">
                          <a:latin typeface="Times New Roman" pitchFamily="18" charset="0"/>
                          <a:ea typeface="Calibri"/>
                          <a:cs typeface="Times New Roman" pitchFamily="18" charset="0"/>
                        </a:rPr>
                        <a:t>Skizofreni-lignende</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5,7%</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4,0%</a:t>
                      </a:r>
                      <a:endParaRPr lang="da-DK" sz="2200" dirty="0">
                        <a:latin typeface="Times New Roman" pitchFamily="18" charset="0"/>
                        <a:ea typeface="Calibri"/>
                        <a:cs typeface="Times New Roman" pitchFamily="18" charset="0"/>
                      </a:endParaRPr>
                    </a:p>
                  </a:txBody>
                  <a:tcPr marL="36196" marR="36196" marT="0" marB="0"/>
                </a:tc>
                <a:extLst>
                  <a:ext uri="{0D108BD9-81ED-4DB2-BD59-A6C34878D82A}">
                    <a16:rowId xmlns:a16="http://schemas.microsoft.com/office/drawing/2014/main" val="10003"/>
                  </a:ext>
                </a:extLst>
              </a:tr>
              <a:tr h="522713">
                <a:tc>
                  <a:txBody>
                    <a:bodyPr/>
                    <a:lstStyle/>
                    <a:p>
                      <a:pPr>
                        <a:lnSpc>
                          <a:spcPct val="115000"/>
                        </a:lnSpc>
                        <a:spcAft>
                          <a:spcPts val="0"/>
                        </a:spcAft>
                      </a:pPr>
                      <a:r>
                        <a:rPr lang="en-US" sz="2200" dirty="0">
                          <a:latin typeface="Times New Roman" pitchFamily="18" charset="0"/>
                          <a:ea typeface="Calibri"/>
                          <a:cs typeface="Times New Roman" pitchFamily="18" charset="0"/>
                        </a:rPr>
                        <a:t>Bipolar </a:t>
                      </a:r>
                      <a:r>
                        <a:rPr lang="en-US" sz="2200" dirty="0" err="1">
                          <a:latin typeface="Times New Roman" pitchFamily="18" charset="0"/>
                          <a:ea typeface="Calibri"/>
                          <a:cs typeface="Times New Roman" pitchFamily="18" charset="0"/>
                        </a:rPr>
                        <a:t>affektiv</a:t>
                      </a:r>
                      <a:r>
                        <a:rPr lang="en-US" sz="2200" dirty="0">
                          <a:latin typeface="Times New Roman" pitchFamily="18" charset="0"/>
                          <a:ea typeface="Calibri"/>
                          <a:cs typeface="Times New Roman" pitchFamily="18" charset="0"/>
                        </a:rPr>
                        <a:t> </a:t>
                      </a:r>
                      <a:r>
                        <a:rPr lang="en-US" sz="2200" dirty="0" err="1">
                          <a:latin typeface="Times New Roman" pitchFamily="18" charset="0"/>
                          <a:ea typeface="Calibri"/>
                          <a:cs typeface="Times New Roman" pitchFamily="18" charset="0"/>
                        </a:rPr>
                        <a:t>sindslidelse</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7,6%</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4,7%</a:t>
                      </a:r>
                      <a:endParaRPr lang="da-DK" sz="2200" dirty="0">
                        <a:latin typeface="Times New Roman" pitchFamily="18" charset="0"/>
                        <a:ea typeface="Calibri"/>
                        <a:cs typeface="Times New Roman" pitchFamily="18" charset="0"/>
                      </a:endParaRPr>
                    </a:p>
                  </a:txBody>
                  <a:tcPr marL="36196" marR="36196" marT="0" marB="0"/>
                </a:tc>
                <a:extLst>
                  <a:ext uri="{0D108BD9-81ED-4DB2-BD59-A6C34878D82A}">
                    <a16:rowId xmlns:a16="http://schemas.microsoft.com/office/drawing/2014/main" val="10004"/>
                  </a:ext>
                </a:extLst>
              </a:tr>
              <a:tr h="453490">
                <a:tc>
                  <a:txBody>
                    <a:bodyPr/>
                    <a:lstStyle/>
                    <a:p>
                      <a:pPr>
                        <a:lnSpc>
                          <a:spcPct val="115000"/>
                        </a:lnSpc>
                        <a:spcAft>
                          <a:spcPts val="0"/>
                        </a:spcAft>
                      </a:pPr>
                      <a:r>
                        <a:rPr lang="en-US" sz="2200" dirty="0">
                          <a:latin typeface="Times New Roman" pitchFamily="18" charset="0"/>
                          <a:ea typeface="Calibri"/>
                          <a:cs typeface="Times New Roman" pitchFamily="18" charset="0"/>
                        </a:rPr>
                        <a:t>Depression</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6,5%</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3,7%</a:t>
                      </a:r>
                      <a:endParaRPr lang="da-DK" sz="2200" dirty="0">
                        <a:latin typeface="Times New Roman" pitchFamily="18" charset="0"/>
                        <a:ea typeface="Calibri"/>
                        <a:cs typeface="Times New Roman" pitchFamily="18" charset="0"/>
                      </a:endParaRPr>
                    </a:p>
                  </a:txBody>
                  <a:tcPr marL="36196" marR="36196" marT="0" marB="0"/>
                </a:tc>
                <a:extLst>
                  <a:ext uri="{0D108BD9-81ED-4DB2-BD59-A6C34878D82A}">
                    <a16:rowId xmlns:a16="http://schemas.microsoft.com/office/drawing/2014/main" val="10005"/>
                  </a:ext>
                </a:extLst>
              </a:tr>
              <a:tr h="483393">
                <a:tc>
                  <a:txBody>
                    <a:bodyPr/>
                    <a:lstStyle/>
                    <a:p>
                      <a:pPr>
                        <a:lnSpc>
                          <a:spcPct val="115000"/>
                        </a:lnSpc>
                        <a:spcAft>
                          <a:spcPts val="0"/>
                        </a:spcAft>
                      </a:pPr>
                      <a:r>
                        <a:rPr lang="en-US" sz="2200" dirty="0" err="1">
                          <a:latin typeface="Times New Roman" pitchFamily="18" charset="0"/>
                          <a:ea typeface="Calibri"/>
                          <a:cs typeface="Times New Roman" pitchFamily="18" charset="0"/>
                        </a:rPr>
                        <a:t>Misbrug</a:t>
                      </a:r>
                      <a:r>
                        <a:rPr lang="en-US" sz="2200" dirty="0">
                          <a:latin typeface="Times New Roman" pitchFamily="18" charset="0"/>
                          <a:ea typeface="Calibri"/>
                          <a:cs typeface="Times New Roman" pitchFamily="18" charset="0"/>
                        </a:rPr>
                        <a:t>,</a:t>
                      </a:r>
                      <a:r>
                        <a:rPr lang="en-US" sz="2200" baseline="0" dirty="0">
                          <a:latin typeface="Times New Roman" pitchFamily="18" charset="0"/>
                          <a:ea typeface="Calibri"/>
                          <a:cs typeface="Times New Roman" pitchFamily="18" charset="0"/>
                        </a:rPr>
                        <a:t> </a:t>
                      </a:r>
                      <a:r>
                        <a:rPr lang="en-US" sz="2200" dirty="0" err="1">
                          <a:latin typeface="Times New Roman" pitchFamily="18" charset="0"/>
                          <a:ea typeface="Calibri"/>
                          <a:cs typeface="Times New Roman" pitchFamily="18" charset="0"/>
                        </a:rPr>
                        <a:t>psykiatrisk</a:t>
                      </a:r>
                      <a:r>
                        <a:rPr lang="en-US" sz="2200" dirty="0">
                          <a:latin typeface="Times New Roman" pitchFamily="18" charset="0"/>
                          <a:ea typeface="Calibri"/>
                          <a:cs typeface="Times New Roman" pitchFamily="18" charset="0"/>
                        </a:rPr>
                        <a:t> </a:t>
                      </a:r>
                      <a:r>
                        <a:rPr lang="en-US" sz="2200" dirty="0" err="1">
                          <a:latin typeface="Times New Roman" pitchFamily="18" charset="0"/>
                          <a:ea typeface="Calibri"/>
                          <a:cs typeface="Times New Roman" pitchFamily="18" charset="0"/>
                        </a:rPr>
                        <a:t>indlagt</a:t>
                      </a:r>
                      <a:r>
                        <a:rPr lang="en-US" sz="2200" dirty="0">
                          <a:latin typeface="Times New Roman" pitchFamily="18" charset="0"/>
                          <a:ea typeface="Calibri"/>
                          <a:cs typeface="Times New Roman" pitchFamily="18" charset="0"/>
                        </a:rPr>
                        <a:t> </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4,7%</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3,4%</a:t>
                      </a:r>
                      <a:endParaRPr lang="da-DK" sz="2200" dirty="0">
                        <a:latin typeface="Times New Roman" pitchFamily="18" charset="0"/>
                        <a:ea typeface="Calibri"/>
                        <a:cs typeface="Times New Roman" pitchFamily="18" charset="0"/>
                      </a:endParaRPr>
                    </a:p>
                  </a:txBody>
                  <a:tcPr marL="36196" marR="36196" marT="0" marB="0"/>
                </a:tc>
                <a:extLst>
                  <a:ext uri="{0D108BD9-81ED-4DB2-BD59-A6C34878D82A}">
                    <a16:rowId xmlns:a16="http://schemas.microsoft.com/office/drawing/2014/main" val="10006"/>
                  </a:ext>
                </a:extLst>
              </a:tr>
              <a:tr h="522713">
                <a:tc>
                  <a:txBody>
                    <a:bodyPr/>
                    <a:lstStyle/>
                    <a:p>
                      <a:pPr>
                        <a:lnSpc>
                          <a:spcPct val="115000"/>
                        </a:lnSpc>
                        <a:spcAft>
                          <a:spcPts val="0"/>
                        </a:spcAft>
                      </a:pPr>
                      <a:r>
                        <a:rPr lang="en-US" sz="2200" dirty="0" err="1">
                          <a:latin typeface="Times New Roman" pitchFamily="18" charset="0"/>
                          <a:ea typeface="Calibri"/>
                          <a:cs typeface="Times New Roman" pitchFamily="18" charset="0"/>
                        </a:rPr>
                        <a:t>Misbrug</a:t>
                      </a:r>
                      <a:r>
                        <a:rPr lang="en-US" sz="2200" dirty="0">
                          <a:latin typeface="Times New Roman" pitchFamily="18" charset="0"/>
                          <a:ea typeface="Calibri"/>
                          <a:cs typeface="Times New Roman" pitchFamily="18" charset="0"/>
                        </a:rPr>
                        <a:t> , </a:t>
                      </a:r>
                      <a:r>
                        <a:rPr lang="en-US" sz="2200" dirty="0" err="1">
                          <a:latin typeface="Times New Roman" pitchFamily="18" charset="0"/>
                          <a:ea typeface="Calibri"/>
                          <a:cs typeface="Times New Roman" pitchFamily="18" charset="0"/>
                        </a:rPr>
                        <a:t>somatisk</a:t>
                      </a:r>
                      <a:r>
                        <a:rPr lang="en-US" sz="2200" dirty="0">
                          <a:latin typeface="Times New Roman" pitchFamily="18" charset="0"/>
                          <a:ea typeface="Calibri"/>
                          <a:cs typeface="Times New Roman" pitchFamily="18" charset="0"/>
                        </a:rPr>
                        <a:t> </a:t>
                      </a:r>
                      <a:r>
                        <a:rPr lang="en-US" sz="2200" dirty="0" err="1">
                          <a:latin typeface="Times New Roman" pitchFamily="18" charset="0"/>
                          <a:ea typeface="Calibri"/>
                          <a:cs typeface="Times New Roman" pitchFamily="18" charset="0"/>
                        </a:rPr>
                        <a:t>indlagt</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2,4%</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1,6%</a:t>
                      </a:r>
                      <a:endParaRPr lang="da-DK" sz="2200" dirty="0">
                        <a:latin typeface="Times New Roman" pitchFamily="18" charset="0"/>
                        <a:ea typeface="Calibri"/>
                        <a:cs typeface="Times New Roman" pitchFamily="18" charset="0"/>
                      </a:endParaRPr>
                    </a:p>
                  </a:txBody>
                  <a:tcPr marL="36196" marR="36196" marT="0" marB="0"/>
                </a:tc>
                <a:extLst>
                  <a:ext uri="{0D108BD9-81ED-4DB2-BD59-A6C34878D82A}">
                    <a16:rowId xmlns:a16="http://schemas.microsoft.com/office/drawing/2014/main" val="10007"/>
                  </a:ext>
                </a:extLst>
              </a:tr>
              <a:tr h="42667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200" dirty="0" err="1">
                          <a:latin typeface="Times New Roman" pitchFamily="18" charset="0"/>
                          <a:ea typeface="Calibri"/>
                          <a:cs typeface="Times New Roman" pitchFamily="18" charset="0"/>
                        </a:rPr>
                        <a:t>Ingen</a:t>
                      </a:r>
                      <a:r>
                        <a:rPr lang="en-US" sz="2200" baseline="0" dirty="0">
                          <a:latin typeface="Times New Roman" pitchFamily="18" charset="0"/>
                          <a:ea typeface="Calibri"/>
                          <a:cs typeface="Times New Roman" pitchFamily="18" charset="0"/>
                        </a:rPr>
                        <a:t> </a:t>
                      </a:r>
                      <a:r>
                        <a:rPr lang="en-US" sz="2200" baseline="0" dirty="0" err="1">
                          <a:latin typeface="Times New Roman" pitchFamily="18" charset="0"/>
                          <a:ea typeface="Calibri"/>
                          <a:cs typeface="Times New Roman" pitchFamily="18" charset="0"/>
                        </a:rPr>
                        <a:t>psykisk</a:t>
                      </a:r>
                      <a:r>
                        <a:rPr lang="en-US" sz="2200" baseline="0" dirty="0">
                          <a:latin typeface="Times New Roman" pitchFamily="18" charset="0"/>
                          <a:ea typeface="Calibri"/>
                          <a:cs typeface="Times New Roman" pitchFamily="18" charset="0"/>
                        </a:rPr>
                        <a:t> </a:t>
                      </a:r>
                      <a:r>
                        <a:rPr lang="en-US" sz="2200" baseline="0" dirty="0" err="1">
                          <a:latin typeface="Times New Roman" pitchFamily="18" charset="0"/>
                          <a:ea typeface="Calibri"/>
                          <a:cs typeface="Times New Roman" pitchFamily="18" charset="0"/>
                        </a:rPr>
                        <a:t>lidelse</a:t>
                      </a:r>
                      <a:endParaRPr lang="en-US" sz="2200" dirty="0">
                        <a:latin typeface="Times New Roman" pitchFamily="18" charset="0"/>
                        <a:ea typeface="Calibri"/>
                        <a:cs typeface="Times New Roman" pitchFamily="18" charset="0"/>
                      </a:endParaRPr>
                    </a:p>
                  </a:txBody>
                  <a:tcPr marL="36196" marR="36196" marT="0" marB="0"/>
                </a:tc>
                <a:tc>
                  <a:txBody>
                    <a:bodyPr/>
                    <a:lstStyle/>
                    <a:p>
                      <a:pPr algn="ctr"/>
                      <a:r>
                        <a:rPr lang="da-DK" sz="2200" kern="1200" dirty="0">
                          <a:solidFill>
                            <a:schemeClr val="dk1"/>
                          </a:solidFill>
                          <a:latin typeface="Times New Roman" pitchFamily="18" charset="0"/>
                          <a:ea typeface="+mn-ea"/>
                          <a:cs typeface="Times New Roman" pitchFamily="18" charset="0"/>
                        </a:rPr>
                        <a:t>0,7%</a:t>
                      </a:r>
                      <a:endParaRPr lang="da-DK" sz="2200" dirty="0">
                        <a:latin typeface="Times New Roman" pitchFamily="18" charset="0"/>
                        <a:cs typeface="Times New Roman" pitchFamily="18" charset="0"/>
                      </a:endParaRPr>
                    </a:p>
                  </a:txBody>
                  <a:tcPr marL="91443" marR="91443" marT="45715" marB="45715"/>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0,2%</a:t>
                      </a:r>
                      <a:endParaRPr lang="da-DK" sz="2200" dirty="0">
                        <a:latin typeface="Times New Roman" pitchFamily="18" charset="0"/>
                        <a:ea typeface="Calibri"/>
                        <a:cs typeface="Times New Roman" pitchFamily="18" charset="0"/>
                      </a:endParaRPr>
                    </a:p>
                  </a:txBody>
                  <a:tcPr marL="36196" marR="36196" marT="0" marB="0"/>
                </a:tc>
                <a:extLst>
                  <a:ext uri="{0D108BD9-81ED-4DB2-BD59-A6C34878D82A}">
                    <a16:rowId xmlns:a16="http://schemas.microsoft.com/office/drawing/2014/main" val="10008"/>
                  </a:ext>
                </a:extLst>
              </a:tr>
            </a:tbl>
          </a:graphicData>
        </a:graphic>
      </p:graphicFrame>
      <p:sp>
        <p:nvSpPr>
          <p:cNvPr id="16429" name="Tekstboks 4"/>
          <p:cNvSpPr txBox="1">
            <a:spLocks noChangeArrowheads="1"/>
          </p:cNvSpPr>
          <p:nvPr/>
        </p:nvSpPr>
        <p:spPr bwMode="auto">
          <a:xfrm>
            <a:off x="2411761" y="6453188"/>
            <a:ext cx="62809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20000"/>
              </a:spcBef>
              <a:spcAft>
                <a:spcPct val="0"/>
              </a:spcAft>
              <a:defRPr sz="2400">
                <a:solidFill>
                  <a:schemeClr val="tx1"/>
                </a:solidFill>
                <a:latin typeface="Times New Roman" pitchFamily="18" charset="0"/>
              </a:defRPr>
            </a:lvl6pPr>
            <a:lvl7pPr marL="2971800" indent="-228600" eaLnBrk="0" fontAlgn="base" hangingPunct="0">
              <a:spcBef>
                <a:spcPct val="20000"/>
              </a:spcBef>
              <a:spcAft>
                <a:spcPct val="0"/>
              </a:spcAft>
              <a:defRPr sz="2400">
                <a:solidFill>
                  <a:schemeClr val="tx1"/>
                </a:solidFill>
                <a:latin typeface="Times New Roman" pitchFamily="18" charset="0"/>
              </a:defRPr>
            </a:lvl7pPr>
            <a:lvl8pPr marL="3429000" indent="-228600" eaLnBrk="0" fontAlgn="base" hangingPunct="0">
              <a:spcBef>
                <a:spcPct val="20000"/>
              </a:spcBef>
              <a:spcAft>
                <a:spcPct val="0"/>
              </a:spcAft>
              <a:defRPr sz="2400">
                <a:solidFill>
                  <a:schemeClr val="tx1"/>
                </a:solidFill>
                <a:latin typeface="Times New Roman" pitchFamily="18" charset="0"/>
              </a:defRPr>
            </a:lvl8pPr>
            <a:lvl9pPr marL="3886200" indent="-228600" eaLnBrk="0" fontAlgn="base" hangingPunct="0">
              <a:spcBef>
                <a:spcPct val="20000"/>
              </a:spcBef>
              <a:spcAft>
                <a:spcPct val="0"/>
              </a:spcAft>
              <a:defRPr sz="2400">
                <a:solidFill>
                  <a:schemeClr val="tx1"/>
                </a:solidFill>
                <a:latin typeface="Times New Roman" pitchFamily="18" charset="0"/>
              </a:defRPr>
            </a:lvl9pPr>
          </a:lstStyle>
          <a:p>
            <a:r>
              <a:rPr lang="da-DK" altLang="da-DK" sz="2000" dirty="0"/>
              <a:t>Nordentoft, Mortensen, Pedersen, </a:t>
            </a:r>
            <a:r>
              <a:rPr lang="da-DK" altLang="da-DK" sz="2000" dirty="0" err="1"/>
              <a:t>Arch</a:t>
            </a:r>
            <a:r>
              <a:rPr lang="da-DK" altLang="da-DK" sz="2000" dirty="0"/>
              <a:t> Gen </a:t>
            </a:r>
            <a:r>
              <a:rPr lang="da-DK" altLang="da-DK" sz="2000" dirty="0" err="1"/>
              <a:t>Psych</a:t>
            </a:r>
            <a:r>
              <a:rPr lang="da-DK" altLang="da-DK" sz="2000" dirty="0"/>
              <a:t>, 2011</a:t>
            </a:r>
          </a:p>
        </p:txBody>
      </p:sp>
    </p:spTree>
    <p:extLst>
      <p:ext uri="{BB962C8B-B14F-4D97-AF65-F5344CB8AC3E}">
        <p14:creationId xmlns:p14="http://schemas.microsoft.com/office/powerpoint/2010/main" val="296622084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0" y="0"/>
            <a:ext cx="9144000" cy="1700808"/>
          </a:xfrm>
          <a:prstGeom prst="rect">
            <a:avLst/>
          </a:prstGeom>
          <a:solidFill>
            <a:schemeClr val="bg1"/>
          </a:solidFill>
          <a:ln w="9525">
            <a:noFill/>
            <a:miter lim="800000"/>
            <a:headEnd/>
            <a:tailEnd/>
          </a:ln>
        </p:spPr>
        <p:txBody>
          <a:bodyPr anchor="ctr"/>
          <a:lstStyle/>
          <a:p>
            <a:pPr algn="ctr">
              <a:spcBef>
                <a:spcPct val="0"/>
              </a:spcBef>
              <a:defRPr/>
            </a:pPr>
            <a:r>
              <a:rPr lang="da-DK" sz="3200" b="1" kern="0" dirty="0">
                <a:latin typeface="+mj-lt"/>
                <a:ea typeface="+mj-ea"/>
                <a:cs typeface="+mj-cs"/>
              </a:rPr>
              <a:t>Kumuleret risiko for selvmord </a:t>
            </a:r>
          </a:p>
          <a:p>
            <a:pPr algn="ctr">
              <a:spcBef>
                <a:spcPct val="0"/>
              </a:spcBef>
              <a:defRPr/>
            </a:pPr>
            <a:r>
              <a:rPr lang="da-DK" sz="3200" b="1" kern="0" dirty="0">
                <a:latin typeface="+mj-lt"/>
                <a:ea typeface="+mj-ea"/>
                <a:cs typeface="+mj-cs"/>
              </a:rPr>
              <a:t>blandt indlagte efter selvmordsforsøg. </a:t>
            </a:r>
          </a:p>
          <a:p>
            <a:pPr algn="ctr">
              <a:spcBef>
                <a:spcPct val="0"/>
              </a:spcBef>
              <a:defRPr/>
            </a:pPr>
            <a:r>
              <a:rPr lang="da-DK" sz="3200" b="1" kern="0" dirty="0">
                <a:latin typeface="+mj-lt"/>
                <a:ea typeface="+mj-ea"/>
                <a:cs typeface="+mj-cs"/>
              </a:rPr>
              <a:t>(&lt;36 års opfølgning)</a:t>
            </a:r>
          </a:p>
        </p:txBody>
      </p:sp>
      <p:graphicFrame>
        <p:nvGraphicFramePr>
          <p:cNvPr id="6" name="Tabel 5"/>
          <p:cNvGraphicFramePr>
            <a:graphicFrameLocks noGrp="1"/>
          </p:cNvGraphicFramePr>
          <p:nvPr/>
        </p:nvGraphicFramePr>
        <p:xfrm>
          <a:off x="451339" y="1700213"/>
          <a:ext cx="8241323" cy="4773616"/>
        </p:xfrm>
        <a:graphic>
          <a:graphicData uri="http://schemas.openxmlformats.org/drawingml/2006/table">
            <a:tbl>
              <a:tblPr firstRow="1" bandRow="1">
                <a:tableStyleId>{5C22544A-7EE6-4342-B048-85BDC9FD1C3A}</a:tableStyleId>
              </a:tblPr>
              <a:tblGrid>
                <a:gridCol w="3854812">
                  <a:extLst>
                    <a:ext uri="{9D8B030D-6E8A-4147-A177-3AD203B41FA5}">
                      <a16:colId xmlns:a16="http://schemas.microsoft.com/office/drawing/2014/main" val="20000"/>
                    </a:ext>
                  </a:extLst>
                </a:gridCol>
                <a:gridCol w="2259717">
                  <a:extLst>
                    <a:ext uri="{9D8B030D-6E8A-4147-A177-3AD203B41FA5}">
                      <a16:colId xmlns:a16="http://schemas.microsoft.com/office/drawing/2014/main" val="20001"/>
                    </a:ext>
                  </a:extLst>
                </a:gridCol>
                <a:gridCol w="2126794">
                  <a:extLst>
                    <a:ext uri="{9D8B030D-6E8A-4147-A177-3AD203B41FA5}">
                      <a16:colId xmlns:a16="http://schemas.microsoft.com/office/drawing/2014/main" val="20002"/>
                    </a:ext>
                  </a:extLst>
                </a:gridCol>
              </a:tblGrid>
              <a:tr h="596702">
                <a:tc>
                  <a:txBody>
                    <a:bodyPr/>
                    <a:lstStyle/>
                    <a:p>
                      <a:endParaRPr lang="da-DK" sz="1800" dirty="0"/>
                    </a:p>
                  </a:txBody>
                  <a:tcPr marL="84398" marR="84398" marT="45725" marB="45725"/>
                </a:tc>
                <a:tc>
                  <a:txBody>
                    <a:bodyPr/>
                    <a:lstStyle/>
                    <a:p>
                      <a:pPr algn="ctr"/>
                      <a:r>
                        <a:rPr lang="da-DK" sz="2400" dirty="0"/>
                        <a:t>Mænd</a:t>
                      </a:r>
                    </a:p>
                  </a:txBody>
                  <a:tcPr marL="84398" marR="84398" marT="45725" marB="45725"/>
                </a:tc>
                <a:tc>
                  <a:txBody>
                    <a:bodyPr/>
                    <a:lstStyle/>
                    <a:p>
                      <a:pPr algn="ctr"/>
                      <a:r>
                        <a:rPr lang="da-DK" sz="2400" dirty="0"/>
                        <a:t>Kvinder</a:t>
                      </a:r>
                    </a:p>
                  </a:txBody>
                  <a:tcPr marL="84398" marR="84398" marT="45725" marB="45725"/>
                </a:tc>
                <a:extLst>
                  <a:ext uri="{0D108BD9-81ED-4DB2-BD59-A6C34878D82A}">
                    <a16:rowId xmlns:a16="http://schemas.microsoft.com/office/drawing/2014/main" val="10000"/>
                  </a:ext>
                </a:extLst>
              </a:tr>
              <a:tr h="596702">
                <a:tc>
                  <a:txBody>
                    <a:bodyPr/>
                    <a:lstStyle/>
                    <a:p>
                      <a:r>
                        <a:rPr lang="da-DK" sz="2400" dirty="0"/>
                        <a:t>Psykisk sygdom</a:t>
                      </a:r>
                    </a:p>
                  </a:txBody>
                  <a:tcPr marL="84398" marR="84398" marT="45725" marB="45725"/>
                </a:tc>
                <a:tc>
                  <a:txBody>
                    <a:bodyPr/>
                    <a:lstStyle/>
                    <a:p>
                      <a:pPr algn="ctr"/>
                      <a:r>
                        <a:rPr lang="en-US" sz="2000" kern="1200" baseline="0" dirty="0" err="1">
                          <a:solidFill>
                            <a:schemeClr val="dk1"/>
                          </a:solidFill>
                          <a:latin typeface="Times New Roman" pitchFamily="18" charset="0"/>
                          <a:ea typeface="+mn-ea"/>
                          <a:cs typeface="Times New Roman" pitchFamily="18" charset="0"/>
                        </a:rPr>
                        <a:t>Risiko</a:t>
                      </a:r>
                      <a:r>
                        <a:rPr lang="en-US" sz="2000" kern="1200" baseline="0" dirty="0">
                          <a:solidFill>
                            <a:schemeClr val="dk1"/>
                          </a:solidFill>
                          <a:latin typeface="Times New Roman" pitchFamily="18" charset="0"/>
                          <a:ea typeface="+mn-ea"/>
                          <a:cs typeface="Times New Roman" pitchFamily="18" charset="0"/>
                        </a:rPr>
                        <a:t> </a:t>
                      </a:r>
                      <a:r>
                        <a:rPr lang="en-US" sz="2000" kern="1200" baseline="0" dirty="0" err="1">
                          <a:solidFill>
                            <a:schemeClr val="dk1"/>
                          </a:solidFill>
                          <a:latin typeface="Times New Roman" pitchFamily="18" charset="0"/>
                          <a:ea typeface="+mn-ea"/>
                          <a:cs typeface="Times New Roman" pitchFamily="18" charset="0"/>
                        </a:rPr>
                        <a:t>i</a:t>
                      </a:r>
                      <a:r>
                        <a:rPr lang="en-US" sz="2000" kern="1200" baseline="0" dirty="0">
                          <a:solidFill>
                            <a:schemeClr val="dk1"/>
                          </a:solidFill>
                          <a:latin typeface="Times New Roman" pitchFamily="18" charset="0"/>
                          <a:ea typeface="+mn-ea"/>
                          <a:cs typeface="Times New Roman" pitchFamily="18" charset="0"/>
                        </a:rPr>
                        <a:t> </a:t>
                      </a:r>
                      <a:r>
                        <a:rPr lang="en-US" sz="2000" kern="1200" baseline="0" dirty="0" err="1">
                          <a:solidFill>
                            <a:schemeClr val="dk1"/>
                          </a:solidFill>
                          <a:latin typeface="Times New Roman" pitchFamily="18" charset="0"/>
                          <a:ea typeface="+mn-ea"/>
                          <a:cs typeface="Times New Roman" pitchFamily="18" charset="0"/>
                        </a:rPr>
                        <a:t>procent</a:t>
                      </a:r>
                      <a:endParaRPr lang="da-DK" sz="2000" dirty="0">
                        <a:latin typeface="Times New Roman" pitchFamily="18" charset="0"/>
                        <a:cs typeface="Times New Roman" pitchFamily="18" charset="0"/>
                      </a:endParaRPr>
                    </a:p>
                  </a:txBody>
                  <a:tcPr marL="91431" marR="91431" marT="45725" marB="45725"/>
                </a:tc>
                <a:tc>
                  <a:txBody>
                    <a:bodyPr/>
                    <a:lstStyle/>
                    <a:p>
                      <a:pPr algn="ctr"/>
                      <a:r>
                        <a:rPr lang="en-US" sz="2000" kern="1200" baseline="0" dirty="0" err="1">
                          <a:solidFill>
                            <a:schemeClr val="dk1"/>
                          </a:solidFill>
                          <a:latin typeface="Times New Roman" pitchFamily="18" charset="0"/>
                          <a:ea typeface="+mn-ea"/>
                          <a:cs typeface="Times New Roman" pitchFamily="18" charset="0"/>
                        </a:rPr>
                        <a:t>Risiko</a:t>
                      </a:r>
                      <a:r>
                        <a:rPr lang="en-US" sz="2000" kern="1200" baseline="0" dirty="0">
                          <a:solidFill>
                            <a:schemeClr val="dk1"/>
                          </a:solidFill>
                          <a:latin typeface="Times New Roman" pitchFamily="18" charset="0"/>
                          <a:ea typeface="+mn-ea"/>
                          <a:cs typeface="Times New Roman" pitchFamily="18" charset="0"/>
                        </a:rPr>
                        <a:t> </a:t>
                      </a:r>
                      <a:r>
                        <a:rPr lang="en-US" sz="2000" kern="1200" baseline="0" dirty="0" err="1">
                          <a:solidFill>
                            <a:schemeClr val="dk1"/>
                          </a:solidFill>
                          <a:latin typeface="Times New Roman" pitchFamily="18" charset="0"/>
                          <a:ea typeface="+mn-ea"/>
                          <a:cs typeface="Times New Roman" pitchFamily="18" charset="0"/>
                        </a:rPr>
                        <a:t>i</a:t>
                      </a:r>
                      <a:r>
                        <a:rPr lang="en-US" sz="2000" kern="1200" baseline="0" dirty="0">
                          <a:solidFill>
                            <a:schemeClr val="dk1"/>
                          </a:solidFill>
                          <a:latin typeface="Times New Roman" pitchFamily="18" charset="0"/>
                          <a:ea typeface="+mn-ea"/>
                          <a:cs typeface="Times New Roman" pitchFamily="18" charset="0"/>
                        </a:rPr>
                        <a:t> </a:t>
                      </a:r>
                      <a:r>
                        <a:rPr lang="en-US" sz="2000" kern="1200" baseline="0" dirty="0" err="1">
                          <a:solidFill>
                            <a:schemeClr val="dk1"/>
                          </a:solidFill>
                          <a:latin typeface="Times New Roman" pitchFamily="18" charset="0"/>
                          <a:ea typeface="+mn-ea"/>
                          <a:cs typeface="Times New Roman" pitchFamily="18" charset="0"/>
                        </a:rPr>
                        <a:t>procent</a:t>
                      </a:r>
                      <a:endParaRPr lang="da-DK" sz="2000" dirty="0">
                        <a:latin typeface="Times New Roman" pitchFamily="18" charset="0"/>
                        <a:cs typeface="Times New Roman" pitchFamily="18" charset="0"/>
                      </a:endParaRPr>
                    </a:p>
                  </a:txBody>
                  <a:tcPr marL="91431" marR="91431" marT="45725" marB="45725"/>
                </a:tc>
                <a:extLst>
                  <a:ext uri="{0D108BD9-81ED-4DB2-BD59-A6C34878D82A}">
                    <a16:rowId xmlns:a16="http://schemas.microsoft.com/office/drawing/2014/main" val="10001"/>
                  </a:ext>
                </a:extLst>
              </a:tr>
              <a:tr h="596702">
                <a:tc>
                  <a:txBody>
                    <a:bodyPr/>
                    <a:lstStyle/>
                    <a:p>
                      <a:r>
                        <a:rPr lang="da-DK" sz="2200" dirty="0"/>
                        <a:t>Skizofreni</a:t>
                      </a:r>
                    </a:p>
                  </a:txBody>
                  <a:tcPr marL="84398" marR="84398" marT="45725" marB="45725"/>
                </a:tc>
                <a:tc>
                  <a:txBody>
                    <a:bodyPr/>
                    <a:lstStyle/>
                    <a:p>
                      <a:pPr algn="ctr"/>
                      <a:r>
                        <a:rPr lang="da-DK" sz="2200" dirty="0"/>
                        <a:t>10,3%</a:t>
                      </a:r>
                    </a:p>
                  </a:txBody>
                  <a:tcPr marL="84398" marR="84398" marT="45725" marB="45725"/>
                </a:tc>
                <a:tc>
                  <a:txBody>
                    <a:bodyPr/>
                    <a:lstStyle/>
                    <a:p>
                      <a:pPr algn="ctr"/>
                      <a:r>
                        <a:rPr lang="da-DK" sz="2200" dirty="0"/>
                        <a:t>10,9%</a:t>
                      </a:r>
                    </a:p>
                  </a:txBody>
                  <a:tcPr marL="84398" marR="84398" marT="45725" marB="45725"/>
                </a:tc>
                <a:extLst>
                  <a:ext uri="{0D108BD9-81ED-4DB2-BD59-A6C34878D82A}">
                    <a16:rowId xmlns:a16="http://schemas.microsoft.com/office/drawing/2014/main" val="10002"/>
                  </a:ext>
                </a:extLst>
              </a:tr>
              <a:tr h="596702">
                <a:tc>
                  <a:txBody>
                    <a:bodyPr/>
                    <a:lstStyle/>
                    <a:p>
                      <a:r>
                        <a:rPr lang="da-DK" sz="2200" dirty="0"/>
                        <a:t>Skizofreni-lignende</a:t>
                      </a:r>
                    </a:p>
                  </a:txBody>
                  <a:tcPr marL="84398" marR="84398" marT="45725" marB="45725"/>
                </a:tc>
                <a:tc>
                  <a:txBody>
                    <a:bodyPr/>
                    <a:lstStyle/>
                    <a:p>
                      <a:pPr algn="ctr"/>
                      <a:r>
                        <a:rPr lang="da-DK" sz="2200" dirty="0"/>
                        <a:t>10,0%</a:t>
                      </a:r>
                    </a:p>
                  </a:txBody>
                  <a:tcPr marL="84398" marR="84398" marT="45725" marB="45725"/>
                </a:tc>
                <a:tc>
                  <a:txBody>
                    <a:bodyPr/>
                    <a:lstStyle/>
                    <a:p>
                      <a:pPr algn="ctr"/>
                      <a:r>
                        <a:rPr lang="da-DK" sz="2200" dirty="0"/>
                        <a:t>8,0%</a:t>
                      </a:r>
                    </a:p>
                  </a:txBody>
                  <a:tcPr marL="84398" marR="84398" marT="45725" marB="45725"/>
                </a:tc>
                <a:extLst>
                  <a:ext uri="{0D108BD9-81ED-4DB2-BD59-A6C34878D82A}">
                    <a16:rowId xmlns:a16="http://schemas.microsoft.com/office/drawing/2014/main" val="10003"/>
                  </a:ext>
                </a:extLst>
              </a:tr>
              <a:tr h="596702">
                <a:tc>
                  <a:txBody>
                    <a:bodyPr/>
                    <a:lstStyle/>
                    <a:p>
                      <a:r>
                        <a:rPr lang="da-DK" sz="2200" dirty="0"/>
                        <a:t>Bipolar affektiv sygdom</a:t>
                      </a:r>
                    </a:p>
                  </a:txBody>
                  <a:tcPr marL="84398" marR="84398" marT="45725" marB="45725"/>
                </a:tc>
                <a:tc>
                  <a:txBody>
                    <a:bodyPr/>
                    <a:lstStyle/>
                    <a:p>
                      <a:pPr algn="ctr"/>
                      <a:r>
                        <a:rPr lang="da-DK" sz="2200" dirty="0"/>
                        <a:t>17,1%</a:t>
                      </a:r>
                    </a:p>
                  </a:txBody>
                  <a:tcPr marL="84398" marR="84398" marT="45725" marB="45725"/>
                </a:tc>
                <a:tc>
                  <a:txBody>
                    <a:bodyPr/>
                    <a:lstStyle/>
                    <a:p>
                      <a:pPr algn="ctr"/>
                      <a:r>
                        <a:rPr lang="da-DK" sz="2200" dirty="0"/>
                        <a:t>9,4%</a:t>
                      </a:r>
                    </a:p>
                  </a:txBody>
                  <a:tcPr marL="84398" marR="84398" marT="45725" marB="45725"/>
                </a:tc>
                <a:extLst>
                  <a:ext uri="{0D108BD9-81ED-4DB2-BD59-A6C34878D82A}">
                    <a16:rowId xmlns:a16="http://schemas.microsoft.com/office/drawing/2014/main" val="10004"/>
                  </a:ext>
                </a:extLst>
              </a:tr>
              <a:tr h="596702">
                <a:tc>
                  <a:txBody>
                    <a:bodyPr/>
                    <a:lstStyle/>
                    <a:p>
                      <a:r>
                        <a:rPr lang="da-DK" sz="2200" dirty="0"/>
                        <a:t>Depression</a:t>
                      </a:r>
                    </a:p>
                  </a:txBody>
                  <a:tcPr marL="84398" marR="84398" marT="45725" marB="45725"/>
                </a:tc>
                <a:tc>
                  <a:txBody>
                    <a:bodyPr/>
                    <a:lstStyle/>
                    <a:p>
                      <a:pPr algn="ctr"/>
                      <a:r>
                        <a:rPr lang="da-DK" sz="2200" dirty="0"/>
                        <a:t>10,5%</a:t>
                      </a:r>
                    </a:p>
                  </a:txBody>
                  <a:tcPr marL="84398" marR="84398" marT="45725" marB="45725"/>
                </a:tc>
                <a:tc>
                  <a:txBody>
                    <a:bodyPr/>
                    <a:lstStyle/>
                    <a:p>
                      <a:pPr algn="ctr"/>
                      <a:r>
                        <a:rPr lang="da-DK" sz="2200" dirty="0"/>
                        <a:t>6,5%</a:t>
                      </a:r>
                    </a:p>
                  </a:txBody>
                  <a:tcPr marL="84398" marR="84398" marT="45725" marB="45725"/>
                </a:tc>
                <a:extLst>
                  <a:ext uri="{0D108BD9-81ED-4DB2-BD59-A6C34878D82A}">
                    <a16:rowId xmlns:a16="http://schemas.microsoft.com/office/drawing/2014/main" val="10005"/>
                  </a:ext>
                </a:extLst>
              </a:tr>
              <a:tr h="596702">
                <a:tc>
                  <a:txBody>
                    <a:bodyPr/>
                    <a:lstStyle/>
                    <a:p>
                      <a:r>
                        <a:rPr lang="da-DK" sz="2200" dirty="0"/>
                        <a:t>Misbrug, psykiatrisk </a:t>
                      </a:r>
                      <a:r>
                        <a:rPr lang="da-DK" sz="2200" dirty="0" err="1"/>
                        <a:t>afd</a:t>
                      </a:r>
                      <a:endParaRPr lang="da-DK" sz="2200" dirty="0"/>
                    </a:p>
                  </a:txBody>
                  <a:tcPr marL="84398" marR="84398" marT="45725" marB="45725"/>
                </a:tc>
                <a:tc>
                  <a:txBody>
                    <a:bodyPr/>
                    <a:lstStyle/>
                    <a:p>
                      <a:pPr algn="ctr"/>
                      <a:r>
                        <a:rPr lang="da-DK" sz="2200" dirty="0"/>
                        <a:t>6,5%</a:t>
                      </a:r>
                    </a:p>
                  </a:txBody>
                  <a:tcPr marL="84398" marR="84398" marT="45725" marB="45725"/>
                </a:tc>
                <a:tc>
                  <a:txBody>
                    <a:bodyPr/>
                    <a:lstStyle/>
                    <a:p>
                      <a:pPr algn="ctr"/>
                      <a:r>
                        <a:rPr lang="da-DK" sz="2200" dirty="0"/>
                        <a:t>5,0%</a:t>
                      </a:r>
                    </a:p>
                  </a:txBody>
                  <a:tcPr marL="84398" marR="84398" marT="45725" marB="45725"/>
                </a:tc>
                <a:extLst>
                  <a:ext uri="{0D108BD9-81ED-4DB2-BD59-A6C34878D82A}">
                    <a16:rowId xmlns:a16="http://schemas.microsoft.com/office/drawing/2014/main" val="10006"/>
                  </a:ext>
                </a:extLst>
              </a:tr>
              <a:tr h="596702">
                <a:tc>
                  <a:txBody>
                    <a:bodyPr/>
                    <a:lstStyle/>
                    <a:p>
                      <a:r>
                        <a:rPr lang="da-DK" sz="2200" dirty="0"/>
                        <a:t>Misbrug, somatisk </a:t>
                      </a:r>
                      <a:r>
                        <a:rPr lang="da-DK" sz="2200" dirty="0" err="1"/>
                        <a:t>afd</a:t>
                      </a:r>
                      <a:endParaRPr lang="da-DK" sz="2200" dirty="0"/>
                    </a:p>
                  </a:txBody>
                  <a:tcPr marL="84398" marR="84398" marT="45725" marB="45725"/>
                </a:tc>
                <a:tc>
                  <a:txBody>
                    <a:bodyPr/>
                    <a:lstStyle/>
                    <a:p>
                      <a:pPr algn="ctr"/>
                      <a:r>
                        <a:rPr lang="da-DK" sz="2200" dirty="0"/>
                        <a:t>5,3%</a:t>
                      </a:r>
                    </a:p>
                  </a:txBody>
                  <a:tcPr marL="84398" marR="84398" marT="45725" marB="45725"/>
                </a:tc>
                <a:tc>
                  <a:txBody>
                    <a:bodyPr/>
                    <a:lstStyle/>
                    <a:p>
                      <a:pPr algn="ctr"/>
                      <a:r>
                        <a:rPr lang="da-DK" sz="2200" dirty="0"/>
                        <a:t>4,0%</a:t>
                      </a:r>
                    </a:p>
                  </a:txBody>
                  <a:tcPr marL="84398" marR="84398" marT="45725" marB="45725"/>
                </a:tc>
                <a:extLst>
                  <a:ext uri="{0D108BD9-81ED-4DB2-BD59-A6C34878D82A}">
                    <a16:rowId xmlns:a16="http://schemas.microsoft.com/office/drawing/2014/main" val="10007"/>
                  </a:ext>
                </a:extLst>
              </a:tr>
            </a:tbl>
          </a:graphicData>
        </a:graphic>
      </p:graphicFrame>
      <p:sp>
        <p:nvSpPr>
          <p:cNvPr id="17449" name="Rektangel 4"/>
          <p:cNvSpPr>
            <a:spLocks noChangeArrowheads="1"/>
          </p:cNvSpPr>
          <p:nvPr/>
        </p:nvSpPr>
        <p:spPr bwMode="auto">
          <a:xfrm>
            <a:off x="2195736" y="6457950"/>
            <a:ext cx="6564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20000"/>
              </a:spcBef>
              <a:spcAft>
                <a:spcPct val="0"/>
              </a:spcAft>
              <a:defRPr sz="2400">
                <a:solidFill>
                  <a:schemeClr val="tx1"/>
                </a:solidFill>
                <a:latin typeface="Times New Roman" pitchFamily="18" charset="0"/>
              </a:defRPr>
            </a:lvl6pPr>
            <a:lvl7pPr marL="2971800" indent="-228600" eaLnBrk="0" fontAlgn="base" hangingPunct="0">
              <a:spcBef>
                <a:spcPct val="20000"/>
              </a:spcBef>
              <a:spcAft>
                <a:spcPct val="0"/>
              </a:spcAft>
              <a:defRPr sz="2400">
                <a:solidFill>
                  <a:schemeClr val="tx1"/>
                </a:solidFill>
                <a:latin typeface="Times New Roman" pitchFamily="18" charset="0"/>
              </a:defRPr>
            </a:lvl7pPr>
            <a:lvl8pPr marL="3429000" indent="-228600" eaLnBrk="0" fontAlgn="base" hangingPunct="0">
              <a:spcBef>
                <a:spcPct val="20000"/>
              </a:spcBef>
              <a:spcAft>
                <a:spcPct val="0"/>
              </a:spcAft>
              <a:defRPr sz="2400">
                <a:solidFill>
                  <a:schemeClr val="tx1"/>
                </a:solidFill>
                <a:latin typeface="Times New Roman" pitchFamily="18" charset="0"/>
              </a:defRPr>
            </a:lvl8pPr>
            <a:lvl9pPr marL="3886200" indent="-228600" eaLnBrk="0" fontAlgn="base" hangingPunct="0">
              <a:spcBef>
                <a:spcPct val="20000"/>
              </a:spcBef>
              <a:spcAft>
                <a:spcPct val="0"/>
              </a:spcAft>
              <a:defRPr sz="2400">
                <a:solidFill>
                  <a:schemeClr val="tx1"/>
                </a:solidFill>
                <a:latin typeface="Times New Roman" pitchFamily="18" charset="0"/>
              </a:defRPr>
            </a:lvl9pPr>
          </a:lstStyle>
          <a:p>
            <a:r>
              <a:rPr lang="da-DK" altLang="da-DK" sz="2000" dirty="0"/>
              <a:t>Nordentoft, Mortensen, Pedersen, </a:t>
            </a:r>
            <a:r>
              <a:rPr lang="da-DK" altLang="da-DK" sz="2000" dirty="0" err="1"/>
              <a:t>Arch</a:t>
            </a:r>
            <a:r>
              <a:rPr lang="da-DK" altLang="da-DK" sz="2000" dirty="0"/>
              <a:t> Gen </a:t>
            </a:r>
            <a:r>
              <a:rPr lang="da-DK" altLang="da-DK" sz="2000" dirty="0" err="1"/>
              <a:t>Psych</a:t>
            </a:r>
            <a:r>
              <a:rPr lang="da-DK" altLang="da-DK" sz="2000" dirty="0"/>
              <a:t>, 2011</a:t>
            </a:r>
            <a:endParaRPr lang="da-DK" altLang="da-DK" dirty="0"/>
          </a:p>
        </p:txBody>
      </p:sp>
    </p:spTree>
    <p:extLst>
      <p:ext uri="{BB962C8B-B14F-4D97-AF65-F5344CB8AC3E}">
        <p14:creationId xmlns:p14="http://schemas.microsoft.com/office/powerpoint/2010/main" val="203310686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72580" y="548680"/>
            <a:ext cx="7239000" cy="762000"/>
          </a:xfrm>
        </p:spPr>
        <p:txBody>
          <a:bodyPr/>
          <a:lstStyle/>
          <a:p>
            <a:r>
              <a:rPr lang="da-DK" sz="2800" dirty="0"/>
              <a:t>Risiko for selvmord efter kontaktform</a:t>
            </a:r>
          </a:p>
        </p:txBody>
      </p:sp>
      <p:graphicFrame>
        <p:nvGraphicFramePr>
          <p:cNvPr id="4" name="Tabel 3"/>
          <p:cNvGraphicFramePr>
            <a:graphicFrameLocks noGrp="1"/>
          </p:cNvGraphicFramePr>
          <p:nvPr>
            <p:extLst>
              <p:ext uri="{D42A27DB-BD31-4B8C-83A1-F6EECF244321}">
                <p14:modId xmlns:p14="http://schemas.microsoft.com/office/powerpoint/2010/main" val="2995487873"/>
              </p:ext>
            </p:extLst>
          </p:nvPr>
        </p:nvGraphicFramePr>
        <p:xfrm>
          <a:off x="1619672" y="1916832"/>
          <a:ext cx="6898560" cy="3960439"/>
        </p:xfrm>
        <a:graphic>
          <a:graphicData uri="http://schemas.openxmlformats.org/drawingml/2006/table">
            <a:tbl>
              <a:tblPr/>
              <a:tblGrid>
                <a:gridCol w="4128484">
                  <a:extLst>
                    <a:ext uri="{9D8B030D-6E8A-4147-A177-3AD203B41FA5}">
                      <a16:colId xmlns:a16="http://schemas.microsoft.com/office/drawing/2014/main" val="20000"/>
                    </a:ext>
                  </a:extLst>
                </a:gridCol>
                <a:gridCol w="2770076">
                  <a:extLst>
                    <a:ext uri="{9D8B030D-6E8A-4147-A177-3AD203B41FA5}">
                      <a16:colId xmlns:a16="http://schemas.microsoft.com/office/drawing/2014/main" val="20001"/>
                    </a:ext>
                  </a:extLst>
                </a:gridCol>
              </a:tblGrid>
              <a:tr h="1258675">
                <a:tc>
                  <a:txBody>
                    <a:bodyPr/>
                    <a:lstStyle/>
                    <a:p>
                      <a:pPr>
                        <a:lnSpc>
                          <a:spcPct val="115000"/>
                        </a:lnSpc>
                        <a:spcAft>
                          <a:spcPts val="0"/>
                        </a:spcAft>
                      </a:pPr>
                      <a:r>
                        <a:rPr lang="en-US" sz="3200" b="1" i="1" dirty="0" err="1">
                          <a:solidFill>
                            <a:schemeClr val="bg1"/>
                          </a:solidFill>
                          <a:latin typeface="Calibri" pitchFamily="34" charset="0"/>
                          <a:ea typeface="Calibri" pitchFamily="34" charset="0"/>
                          <a:cs typeface="Times New Roman" pitchFamily="18" charset="0"/>
                        </a:rPr>
                        <a:t>Kontaktform</a:t>
                      </a:r>
                      <a:endParaRPr lang="en-US" sz="3200" i="1" dirty="0">
                        <a:solidFill>
                          <a:schemeClr val="bg1"/>
                        </a:solidFill>
                        <a:latin typeface="Calibri"/>
                        <a:ea typeface="Calibri"/>
                        <a:cs typeface="Times New Roman"/>
                      </a:endParaRPr>
                    </a:p>
                  </a:txBody>
                  <a:tcPr marL="49891"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eaLnBrk="1" fontAlgn="t" hangingPunct="1"/>
                      <a:r>
                        <a:rPr lang="da-DK" sz="3200" b="1" dirty="0">
                          <a:solidFill>
                            <a:schemeClr val="bg1"/>
                          </a:solidFill>
                        </a:rPr>
                        <a:t>Odds ratio</a:t>
                      </a:r>
                    </a:p>
                    <a:p>
                      <a:pPr eaLnBrk="1" fontAlgn="t" hangingPunct="1"/>
                      <a:r>
                        <a:rPr lang="en-US" sz="3200" dirty="0">
                          <a:solidFill>
                            <a:schemeClr val="bg1"/>
                          </a:solidFill>
                        </a:rPr>
                        <a:t> </a:t>
                      </a:r>
                      <a:r>
                        <a:rPr lang="en-US" sz="2400" dirty="0">
                          <a:solidFill>
                            <a:schemeClr val="bg1"/>
                          </a:solidFill>
                        </a:rPr>
                        <a:t>[95% CI]</a:t>
                      </a:r>
                      <a:endParaRPr lang="da-DK" sz="2400" dirty="0">
                        <a:solidFill>
                          <a:schemeClr val="bg1"/>
                        </a:solidFill>
                      </a:endParaRPr>
                    </a:p>
                  </a:txBody>
                  <a:tcPr marL="49891"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675441">
                <a:tc>
                  <a:txBody>
                    <a:bodyPr/>
                    <a:lstStyle/>
                    <a:p>
                      <a:pPr>
                        <a:lnSpc>
                          <a:spcPct val="115000"/>
                        </a:lnSpc>
                        <a:spcAft>
                          <a:spcPts val="0"/>
                        </a:spcAft>
                      </a:pPr>
                      <a:r>
                        <a:rPr lang="en-US" sz="3200" i="1" dirty="0">
                          <a:solidFill>
                            <a:schemeClr val="accent2">
                              <a:lumMod val="25000"/>
                            </a:schemeClr>
                          </a:solidFill>
                          <a:latin typeface="Calibri"/>
                          <a:ea typeface="Calibri"/>
                          <a:cs typeface="Times New Roman"/>
                        </a:rPr>
                        <a:t>- </a:t>
                      </a:r>
                      <a:r>
                        <a:rPr lang="en-US" sz="3200" i="1" dirty="0" err="1">
                          <a:solidFill>
                            <a:schemeClr val="accent2">
                              <a:lumMod val="25000"/>
                            </a:schemeClr>
                          </a:solidFill>
                          <a:latin typeface="Calibri"/>
                          <a:ea typeface="Calibri"/>
                          <a:cs typeface="Times New Roman"/>
                        </a:rPr>
                        <a:t>Ingen</a:t>
                      </a:r>
                      <a:r>
                        <a:rPr lang="en-US" sz="3200" i="1" dirty="0">
                          <a:solidFill>
                            <a:schemeClr val="accent2">
                              <a:lumMod val="25000"/>
                            </a:schemeClr>
                          </a:solidFill>
                          <a:latin typeface="Calibri"/>
                          <a:ea typeface="Calibri"/>
                          <a:cs typeface="Times New Roman"/>
                        </a:rPr>
                        <a:t> </a:t>
                      </a:r>
                      <a:r>
                        <a:rPr lang="en-US" sz="3200" i="1" dirty="0" err="1">
                          <a:solidFill>
                            <a:schemeClr val="accent2">
                              <a:lumMod val="25000"/>
                            </a:schemeClr>
                          </a:solidFill>
                          <a:latin typeface="Calibri"/>
                          <a:ea typeface="Calibri"/>
                          <a:cs typeface="Times New Roman"/>
                        </a:rPr>
                        <a:t>kontakt</a:t>
                      </a:r>
                      <a:endParaRPr lang="da-DK" sz="3200" i="1" dirty="0">
                        <a:solidFill>
                          <a:schemeClr val="accent2">
                            <a:lumMod val="25000"/>
                          </a:schemeClr>
                        </a:solidFill>
                        <a:latin typeface="Calibri"/>
                        <a:ea typeface="Calibri"/>
                        <a:cs typeface="Times New Roman"/>
                      </a:endParaRPr>
                    </a:p>
                  </a:txBody>
                  <a:tcPr marL="49891"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3200" b="1" dirty="0">
                          <a:solidFill>
                            <a:schemeClr val="tx1">
                              <a:lumMod val="90000"/>
                              <a:lumOff val="10000"/>
                            </a:schemeClr>
                          </a:solidFill>
                          <a:latin typeface="Calibri"/>
                          <a:ea typeface="Calibri"/>
                          <a:cs typeface="Times New Roman"/>
                        </a:rPr>
                        <a:t>1</a:t>
                      </a:r>
                      <a:endParaRPr lang="da-DK" sz="3200" b="0" dirty="0">
                        <a:solidFill>
                          <a:schemeClr val="tx1">
                            <a:lumMod val="90000"/>
                            <a:lumOff val="10000"/>
                          </a:schemeClr>
                        </a:solidFill>
                        <a:latin typeface="Calibri"/>
                        <a:ea typeface="Calibri"/>
                        <a:cs typeface="Times New Roman"/>
                      </a:endParaRPr>
                    </a:p>
                  </a:txBody>
                  <a:tcPr marL="274320"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75441">
                <a:tc>
                  <a:txBody>
                    <a:bodyPr/>
                    <a:lstStyle/>
                    <a:p>
                      <a:pPr>
                        <a:lnSpc>
                          <a:spcPct val="115000"/>
                        </a:lnSpc>
                        <a:spcAft>
                          <a:spcPts val="0"/>
                        </a:spcAft>
                      </a:pPr>
                      <a:r>
                        <a:rPr lang="en-US" sz="3200" i="1" dirty="0">
                          <a:solidFill>
                            <a:schemeClr val="accent2">
                              <a:lumMod val="25000"/>
                            </a:schemeClr>
                          </a:solidFill>
                          <a:latin typeface="Calibri"/>
                          <a:ea typeface="Calibri"/>
                          <a:cs typeface="Times New Roman"/>
                        </a:rPr>
                        <a:t>- Ambulant</a:t>
                      </a:r>
                      <a:endParaRPr lang="da-DK" sz="3200" i="1" dirty="0">
                        <a:solidFill>
                          <a:schemeClr val="accent2">
                            <a:lumMod val="25000"/>
                          </a:schemeClr>
                        </a:solidFill>
                        <a:latin typeface="Calibri"/>
                        <a:ea typeface="Calibri"/>
                        <a:cs typeface="Times New Roman"/>
                      </a:endParaRPr>
                    </a:p>
                  </a:txBody>
                  <a:tcPr marL="49891"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3200" b="1" kern="1200" dirty="0">
                          <a:solidFill>
                            <a:schemeClr val="tx1">
                              <a:lumMod val="90000"/>
                              <a:lumOff val="10000"/>
                            </a:schemeClr>
                          </a:solidFill>
                          <a:latin typeface="Calibri"/>
                          <a:ea typeface="Calibri"/>
                          <a:cs typeface="Times New Roman"/>
                        </a:rPr>
                        <a:t>8   </a:t>
                      </a:r>
                      <a:r>
                        <a:rPr lang="en-US" sz="3200" b="0" kern="1200" dirty="0">
                          <a:solidFill>
                            <a:schemeClr val="tx1">
                              <a:lumMod val="90000"/>
                              <a:lumOff val="10000"/>
                            </a:schemeClr>
                          </a:solidFill>
                          <a:latin typeface="Calibri"/>
                          <a:ea typeface="Calibri"/>
                          <a:cs typeface="Times New Roman"/>
                        </a:rPr>
                        <a:t>[6-11]</a:t>
                      </a:r>
                      <a:endParaRPr lang="da-DK" sz="3200" b="0" kern="1200" dirty="0">
                        <a:solidFill>
                          <a:schemeClr val="tx1">
                            <a:lumMod val="90000"/>
                            <a:lumOff val="10000"/>
                          </a:schemeClr>
                        </a:solidFill>
                        <a:latin typeface="Calibri"/>
                        <a:ea typeface="Calibri"/>
                        <a:cs typeface="Times New Roman"/>
                      </a:endParaRPr>
                    </a:p>
                  </a:txBody>
                  <a:tcPr marL="274320"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75441">
                <a:tc>
                  <a:txBody>
                    <a:bodyPr/>
                    <a:lstStyle/>
                    <a:p>
                      <a:pPr>
                        <a:lnSpc>
                          <a:spcPct val="115000"/>
                        </a:lnSpc>
                        <a:spcAft>
                          <a:spcPts val="0"/>
                        </a:spcAft>
                      </a:pPr>
                      <a:r>
                        <a:rPr lang="en-US" sz="3200" i="1" dirty="0">
                          <a:solidFill>
                            <a:schemeClr val="accent2">
                              <a:lumMod val="25000"/>
                            </a:schemeClr>
                          </a:solidFill>
                          <a:latin typeface="Calibri"/>
                          <a:ea typeface="Calibri"/>
                          <a:cs typeface="Times New Roman"/>
                        </a:rPr>
                        <a:t>-</a:t>
                      </a:r>
                      <a:r>
                        <a:rPr lang="en-US" sz="3200" i="1" baseline="0" dirty="0">
                          <a:solidFill>
                            <a:schemeClr val="accent2">
                              <a:lumMod val="25000"/>
                            </a:schemeClr>
                          </a:solidFill>
                          <a:latin typeface="Calibri"/>
                          <a:ea typeface="Calibri"/>
                          <a:cs typeface="Times New Roman"/>
                        </a:rPr>
                        <a:t> </a:t>
                      </a:r>
                      <a:r>
                        <a:rPr lang="en-US" sz="3200" i="1" dirty="0" err="1">
                          <a:solidFill>
                            <a:schemeClr val="accent2">
                              <a:lumMod val="25000"/>
                            </a:schemeClr>
                          </a:solidFill>
                          <a:latin typeface="Calibri"/>
                          <a:ea typeface="Calibri"/>
                          <a:cs typeface="Times New Roman"/>
                        </a:rPr>
                        <a:t>Skadestue</a:t>
                      </a:r>
                      <a:endParaRPr lang="da-DK" sz="3200" i="1" dirty="0">
                        <a:solidFill>
                          <a:schemeClr val="accent2">
                            <a:lumMod val="25000"/>
                          </a:schemeClr>
                        </a:solidFill>
                        <a:latin typeface="Calibri"/>
                        <a:ea typeface="Calibri"/>
                        <a:cs typeface="Times New Roman"/>
                      </a:endParaRPr>
                    </a:p>
                  </a:txBody>
                  <a:tcPr marL="49891"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3200" b="1" kern="1200" spc="-100" baseline="0" dirty="0">
                          <a:solidFill>
                            <a:schemeClr val="tx1">
                              <a:lumMod val="90000"/>
                              <a:lumOff val="10000"/>
                            </a:schemeClr>
                          </a:solidFill>
                          <a:latin typeface="Calibri"/>
                          <a:ea typeface="Calibri"/>
                          <a:cs typeface="Times New Roman"/>
                        </a:rPr>
                        <a:t>28   </a:t>
                      </a:r>
                      <a:r>
                        <a:rPr lang="en-US" sz="3200" b="0" kern="1200" spc="-100" baseline="0" dirty="0">
                          <a:solidFill>
                            <a:schemeClr val="tx1">
                              <a:lumMod val="90000"/>
                              <a:lumOff val="10000"/>
                            </a:schemeClr>
                          </a:solidFill>
                          <a:latin typeface="Calibri"/>
                          <a:ea typeface="Calibri"/>
                          <a:cs typeface="Times New Roman"/>
                        </a:rPr>
                        <a:t>[19-40]</a:t>
                      </a:r>
                      <a:endParaRPr lang="da-DK" sz="3200" b="0" kern="1200" spc="-100" baseline="0" dirty="0">
                        <a:solidFill>
                          <a:schemeClr val="tx1">
                            <a:lumMod val="90000"/>
                            <a:lumOff val="10000"/>
                          </a:schemeClr>
                        </a:solidFill>
                        <a:latin typeface="Calibri"/>
                        <a:ea typeface="Calibri"/>
                        <a:cs typeface="Times New Roman"/>
                      </a:endParaRPr>
                    </a:p>
                  </a:txBody>
                  <a:tcPr marL="274320"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75441">
                <a:tc>
                  <a:txBody>
                    <a:bodyPr/>
                    <a:lstStyle/>
                    <a:p>
                      <a:pPr>
                        <a:lnSpc>
                          <a:spcPct val="115000"/>
                        </a:lnSpc>
                        <a:spcAft>
                          <a:spcPts val="0"/>
                        </a:spcAft>
                      </a:pPr>
                      <a:r>
                        <a:rPr lang="en-US" sz="3200" i="1" dirty="0">
                          <a:solidFill>
                            <a:schemeClr val="accent2">
                              <a:lumMod val="25000"/>
                            </a:schemeClr>
                          </a:solidFill>
                          <a:latin typeface="Calibri"/>
                          <a:ea typeface="Calibri"/>
                          <a:cs typeface="Times New Roman"/>
                        </a:rPr>
                        <a:t>- </a:t>
                      </a:r>
                      <a:r>
                        <a:rPr lang="en-US" sz="3200" i="1" dirty="0" err="1">
                          <a:solidFill>
                            <a:schemeClr val="accent2">
                              <a:lumMod val="25000"/>
                            </a:schemeClr>
                          </a:solidFill>
                          <a:latin typeface="Calibri"/>
                          <a:ea typeface="Calibri"/>
                          <a:cs typeface="Times New Roman"/>
                        </a:rPr>
                        <a:t>Indlæggelse</a:t>
                      </a:r>
                      <a:endParaRPr lang="da-DK" sz="3200" i="1" dirty="0">
                        <a:solidFill>
                          <a:schemeClr val="accent2">
                            <a:lumMod val="25000"/>
                          </a:schemeClr>
                        </a:solidFill>
                        <a:latin typeface="Calibri"/>
                        <a:ea typeface="Calibri"/>
                        <a:cs typeface="Times New Roman"/>
                      </a:endParaRPr>
                    </a:p>
                  </a:txBody>
                  <a:tcPr marL="49891"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Aft>
                          <a:spcPts val="0"/>
                        </a:spcAft>
                      </a:pPr>
                      <a:r>
                        <a:rPr lang="en-US" sz="3200" b="1" kern="1200" spc="-120" baseline="0" dirty="0">
                          <a:solidFill>
                            <a:schemeClr val="tx1">
                              <a:lumMod val="90000"/>
                              <a:lumOff val="10000"/>
                            </a:schemeClr>
                          </a:solidFill>
                          <a:latin typeface="Calibri"/>
                          <a:ea typeface="Calibri"/>
                          <a:cs typeface="Times New Roman"/>
                        </a:rPr>
                        <a:t>44   </a:t>
                      </a:r>
                      <a:r>
                        <a:rPr lang="en-US" sz="3200" b="0" kern="1200" spc="-120" baseline="0" dirty="0">
                          <a:solidFill>
                            <a:schemeClr val="tx1">
                              <a:lumMod val="90000"/>
                              <a:lumOff val="10000"/>
                            </a:schemeClr>
                          </a:solidFill>
                          <a:latin typeface="Calibri"/>
                          <a:ea typeface="Calibri"/>
                          <a:cs typeface="Times New Roman"/>
                        </a:rPr>
                        <a:t>[36-54]</a:t>
                      </a:r>
                      <a:endParaRPr lang="da-DK" sz="3200" b="0" kern="1200" spc="-120" baseline="0" dirty="0">
                        <a:solidFill>
                          <a:schemeClr val="tx1">
                            <a:lumMod val="90000"/>
                            <a:lumOff val="10000"/>
                          </a:schemeClr>
                        </a:solidFill>
                        <a:latin typeface="Calibri"/>
                        <a:ea typeface="Calibri"/>
                        <a:cs typeface="Times New Roman"/>
                      </a:endParaRPr>
                    </a:p>
                  </a:txBody>
                  <a:tcPr marL="27432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Tekstboks 16"/>
          <p:cNvSpPr txBox="1">
            <a:spLocks noChangeArrowheads="1"/>
          </p:cNvSpPr>
          <p:nvPr/>
        </p:nvSpPr>
        <p:spPr bwMode="auto">
          <a:xfrm>
            <a:off x="5375448" y="6357580"/>
            <a:ext cx="3805064" cy="400110"/>
          </a:xfrm>
          <a:prstGeom prst="rect">
            <a:avLst/>
          </a:prstGeom>
          <a:noFill/>
          <a:ln w="9525">
            <a:noFill/>
            <a:miter lim="800000"/>
            <a:headEnd/>
            <a:tailEnd/>
          </a:ln>
        </p:spPr>
        <p:txBody>
          <a:bodyPr wrap="square">
            <a:spAutoFit/>
          </a:bodyPr>
          <a:lstStyle/>
          <a:p>
            <a:pPr>
              <a:defRPr/>
            </a:pPr>
            <a:r>
              <a:rPr lang="da-DK" sz="2000" dirty="0">
                <a:solidFill>
                  <a:schemeClr val="tx1">
                    <a:lumMod val="75000"/>
                    <a:lumOff val="25000"/>
                  </a:schemeClr>
                </a:solidFill>
              </a:rPr>
              <a:t>Kilde: Hjorthøj et al. (</a:t>
            </a:r>
            <a:r>
              <a:rPr lang="da-DK" sz="2000" dirty="0" err="1">
                <a:solidFill>
                  <a:schemeClr val="tx1">
                    <a:lumMod val="75000"/>
                    <a:lumOff val="25000"/>
                  </a:schemeClr>
                </a:solidFill>
              </a:rPr>
              <a:t>submitted</a:t>
            </a:r>
            <a:r>
              <a:rPr lang="da-DK" sz="2000" dirty="0">
                <a:solidFill>
                  <a:schemeClr val="tx1">
                    <a:lumMod val="75000"/>
                    <a:lumOff val="25000"/>
                  </a:schemeClr>
                </a:solidFill>
              </a:rPr>
              <a:t>)</a:t>
            </a:r>
          </a:p>
        </p:txBody>
      </p:sp>
      <p:cxnSp>
        <p:nvCxnSpPr>
          <p:cNvPr id="11" name="Lige forbindelse 10"/>
          <p:cNvCxnSpPr/>
          <p:nvPr/>
        </p:nvCxnSpPr>
        <p:spPr bwMode="auto">
          <a:xfrm>
            <a:off x="1619672" y="6093296"/>
            <a:ext cx="6768752" cy="0"/>
          </a:xfrm>
          <a:prstGeom prst="line">
            <a:avLst/>
          </a:prstGeom>
          <a:solidFill>
            <a:schemeClr val="accent1"/>
          </a:solidFill>
          <a:ln w="31750" cap="flat" cmpd="sng" algn="ctr">
            <a:solidFill>
              <a:schemeClr val="tx1">
                <a:lumMod val="90000"/>
                <a:lumOff val="10000"/>
              </a:schemeClr>
            </a:solidFill>
            <a:prstDash val="solid"/>
            <a:round/>
            <a:headEnd type="none" w="med" len="med"/>
            <a:tailEnd type="none" w="med" len="med"/>
          </a:ln>
          <a:effectLst/>
        </p:spPr>
      </p:cxnSp>
    </p:spTree>
    <p:extLst>
      <p:ext uri="{BB962C8B-B14F-4D97-AF65-F5344CB8AC3E}">
        <p14:creationId xmlns:p14="http://schemas.microsoft.com/office/powerpoint/2010/main" val="227804134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aldscientist.files.wordpress.com/2013/04/tip-of-the-iceberg-908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054" y="0"/>
            <a:ext cx="12327467"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boks 1"/>
          <p:cNvSpPr txBox="1"/>
          <p:nvPr/>
        </p:nvSpPr>
        <p:spPr>
          <a:xfrm>
            <a:off x="5257800" y="533400"/>
            <a:ext cx="3429000" cy="400110"/>
          </a:xfrm>
          <a:prstGeom prst="rect">
            <a:avLst/>
          </a:prstGeom>
          <a:noFill/>
        </p:spPr>
        <p:txBody>
          <a:bodyPr wrap="square" rtlCol="0">
            <a:spAutoFit/>
          </a:bodyPr>
          <a:lstStyle/>
          <a:p>
            <a:r>
              <a:rPr lang="en-GB" sz="2000" b="1" dirty="0">
                <a:solidFill>
                  <a:srgbClr val="FF6600"/>
                </a:solidFill>
              </a:rPr>
              <a:t>1% </a:t>
            </a:r>
            <a:r>
              <a:rPr lang="en-GB" sz="2000" b="1" dirty="0" err="1">
                <a:solidFill>
                  <a:srgbClr val="FF6600"/>
                </a:solidFill>
              </a:rPr>
              <a:t>dør</a:t>
            </a:r>
            <a:r>
              <a:rPr lang="en-GB" sz="2000" b="1" dirty="0">
                <a:solidFill>
                  <a:srgbClr val="FF6600"/>
                </a:solidFill>
              </a:rPr>
              <a:t> </a:t>
            </a:r>
            <a:r>
              <a:rPr lang="en-GB" sz="2000" b="1" dirty="0" err="1">
                <a:solidFill>
                  <a:srgbClr val="FF6600"/>
                </a:solidFill>
              </a:rPr>
              <a:t>af</a:t>
            </a:r>
            <a:r>
              <a:rPr lang="en-GB" sz="2000" b="1" dirty="0">
                <a:solidFill>
                  <a:srgbClr val="FF6600"/>
                </a:solidFill>
              </a:rPr>
              <a:t> </a:t>
            </a:r>
            <a:r>
              <a:rPr lang="en-GB" sz="2000" b="1" dirty="0" err="1">
                <a:solidFill>
                  <a:srgbClr val="FF6600"/>
                </a:solidFill>
              </a:rPr>
              <a:t>selvmord</a:t>
            </a:r>
            <a:endParaRPr lang="en-GB" sz="2000" b="1" dirty="0">
              <a:solidFill>
                <a:srgbClr val="FF6600"/>
              </a:solidFill>
            </a:endParaRPr>
          </a:p>
        </p:txBody>
      </p:sp>
      <p:sp>
        <p:nvSpPr>
          <p:cNvPr id="4" name="Tekstboks 3"/>
          <p:cNvSpPr txBox="1"/>
          <p:nvPr/>
        </p:nvSpPr>
        <p:spPr>
          <a:xfrm>
            <a:off x="5257800" y="1200090"/>
            <a:ext cx="3429000" cy="400110"/>
          </a:xfrm>
          <a:prstGeom prst="rect">
            <a:avLst/>
          </a:prstGeom>
          <a:noFill/>
        </p:spPr>
        <p:txBody>
          <a:bodyPr wrap="square" rtlCol="0">
            <a:spAutoFit/>
          </a:bodyPr>
          <a:lstStyle/>
          <a:p>
            <a:r>
              <a:rPr lang="en-GB" sz="2000" b="1" dirty="0">
                <a:solidFill>
                  <a:srgbClr val="FF6600"/>
                </a:solidFill>
              </a:rPr>
              <a:t>2% </a:t>
            </a:r>
            <a:r>
              <a:rPr lang="en-GB" sz="2000" b="1" dirty="0" err="1">
                <a:solidFill>
                  <a:srgbClr val="FF6600"/>
                </a:solidFill>
              </a:rPr>
              <a:t>selvmordsforsøg</a:t>
            </a:r>
            <a:endParaRPr lang="en-GB" sz="2000" b="1" dirty="0">
              <a:solidFill>
                <a:srgbClr val="FF6600"/>
              </a:solidFill>
            </a:endParaRPr>
          </a:p>
        </p:txBody>
      </p:sp>
      <p:sp>
        <p:nvSpPr>
          <p:cNvPr id="5" name="Tekstboks 4"/>
          <p:cNvSpPr txBox="1"/>
          <p:nvPr/>
        </p:nvSpPr>
        <p:spPr>
          <a:xfrm>
            <a:off x="5257800" y="2133600"/>
            <a:ext cx="3429000" cy="707886"/>
          </a:xfrm>
          <a:prstGeom prst="rect">
            <a:avLst/>
          </a:prstGeom>
          <a:noFill/>
        </p:spPr>
        <p:txBody>
          <a:bodyPr wrap="square" rtlCol="0">
            <a:spAutoFit/>
          </a:bodyPr>
          <a:lstStyle/>
          <a:p>
            <a:r>
              <a:rPr lang="en-GB" sz="2000" b="1" dirty="0">
                <a:solidFill>
                  <a:srgbClr val="FF6600"/>
                </a:solidFill>
              </a:rPr>
              <a:t>3% planer om </a:t>
            </a:r>
            <a:r>
              <a:rPr lang="en-GB" sz="2000" b="1" dirty="0" err="1">
                <a:solidFill>
                  <a:srgbClr val="FF6600"/>
                </a:solidFill>
              </a:rPr>
              <a:t>selvmordshandling</a:t>
            </a:r>
            <a:endParaRPr lang="en-GB" sz="2000" b="1" dirty="0">
              <a:solidFill>
                <a:srgbClr val="FF6600"/>
              </a:solidFill>
            </a:endParaRPr>
          </a:p>
        </p:txBody>
      </p:sp>
      <p:sp>
        <p:nvSpPr>
          <p:cNvPr id="6" name="Tekstboks 5"/>
          <p:cNvSpPr txBox="1"/>
          <p:nvPr/>
        </p:nvSpPr>
        <p:spPr>
          <a:xfrm>
            <a:off x="5257800" y="3638490"/>
            <a:ext cx="3429000" cy="707886"/>
          </a:xfrm>
          <a:prstGeom prst="rect">
            <a:avLst/>
          </a:prstGeom>
          <a:noFill/>
        </p:spPr>
        <p:txBody>
          <a:bodyPr wrap="square" rtlCol="0">
            <a:spAutoFit/>
          </a:bodyPr>
          <a:lstStyle/>
          <a:p>
            <a:r>
              <a:rPr lang="en-GB" sz="2000" b="1" dirty="0">
                <a:solidFill>
                  <a:srgbClr val="FF6600"/>
                </a:solidFill>
              </a:rPr>
              <a:t>9% </a:t>
            </a:r>
            <a:r>
              <a:rPr lang="en-GB" sz="2000" b="1" dirty="0" err="1">
                <a:solidFill>
                  <a:srgbClr val="FF6600"/>
                </a:solidFill>
              </a:rPr>
              <a:t>har</a:t>
            </a:r>
            <a:r>
              <a:rPr lang="en-GB" sz="2000" b="1" dirty="0">
                <a:solidFill>
                  <a:srgbClr val="FF6600"/>
                </a:solidFill>
              </a:rPr>
              <a:t> tanker om </a:t>
            </a:r>
            <a:r>
              <a:rPr lang="en-GB" sz="2000" b="1" dirty="0" err="1">
                <a:solidFill>
                  <a:srgbClr val="FF6600"/>
                </a:solidFill>
              </a:rPr>
              <a:t>selvmord</a:t>
            </a:r>
            <a:endParaRPr lang="en-GB" sz="2000" b="1" dirty="0">
              <a:solidFill>
                <a:srgbClr val="FF6600"/>
              </a:solidFill>
            </a:endParaRPr>
          </a:p>
        </p:txBody>
      </p:sp>
      <p:sp>
        <p:nvSpPr>
          <p:cNvPr id="3" name="Tekstboks 2"/>
          <p:cNvSpPr txBox="1"/>
          <p:nvPr/>
        </p:nvSpPr>
        <p:spPr>
          <a:xfrm>
            <a:off x="76200" y="6172200"/>
            <a:ext cx="2209800" cy="381000"/>
          </a:xfrm>
          <a:prstGeom prst="rect">
            <a:avLst/>
          </a:prstGeom>
          <a:noFill/>
        </p:spPr>
        <p:txBody>
          <a:bodyPr wrap="square" rtlCol="0">
            <a:spAutoFit/>
          </a:bodyPr>
          <a:lstStyle/>
          <a:p>
            <a:r>
              <a:rPr lang="en-GB" dirty="0">
                <a:solidFill>
                  <a:srgbClr val="6699FF"/>
                </a:solidFill>
              </a:rPr>
              <a:t>Nock et al., 2008</a:t>
            </a:r>
          </a:p>
        </p:txBody>
      </p:sp>
    </p:spTree>
    <p:extLst>
      <p:ext uri="{BB962C8B-B14F-4D97-AF65-F5344CB8AC3E}">
        <p14:creationId xmlns:p14="http://schemas.microsoft.com/office/powerpoint/2010/main" val="346468022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da-DK" altLang="da-DK"/>
              <a:t>Pas på selvmordstruede mænd</a:t>
            </a:r>
          </a:p>
        </p:txBody>
      </p:sp>
      <p:sp>
        <p:nvSpPr>
          <p:cNvPr id="12291" name="Pladsholder til indhold 2"/>
          <p:cNvSpPr>
            <a:spLocks noGrp="1"/>
          </p:cNvSpPr>
          <p:nvPr>
            <p:ph idx="1"/>
          </p:nvPr>
        </p:nvSpPr>
        <p:spPr>
          <a:xfrm>
            <a:off x="1115616" y="2743200"/>
            <a:ext cx="7776338" cy="4114800"/>
          </a:xfrm>
        </p:spPr>
        <p:txBody>
          <a:bodyPr/>
          <a:lstStyle/>
          <a:p>
            <a:r>
              <a:rPr lang="da-DK" altLang="da-DK" sz="3400" dirty="0"/>
              <a:t>De søger ikke hjælp af sig selv</a:t>
            </a:r>
          </a:p>
          <a:p>
            <a:pPr marL="0" indent="0">
              <a:buNone/>
            </a:pPr>
            <a:r>
              <a:rPr lang="da-DK" altLang="da-DK" sz="3400" dirty="0"/>
              <a:t>eller behandlingssystemet tager ikke godt imod dem</a:t>
            </a:r>
          </a:p>
        </p:txBody>
      </p:sp>
    </p:spTree>
    <p:extLst>
      <p:ext uri="{BB962C8B-B14F-4D97-AF65-F5344CB8AC3E}">
        <p14:creationId xmlns:p14="http://schemas.microsoft.com/office/powerpoint/2010/main" val="72868929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05987A-0B30-41C3-BD63-502475A5B715}"/>
              </a:ext>
            </a:extLst>
          </p:cNvPr>
          <p:cNvSpPr>
            <a:spLocks noGrp="1"/>
          </p:cNvSpPr>
          <p:nvPr>
            <p:ph type="title"/>
          </p:nvPr>
        </p:nvSpPr>
        <p:spPr/>
        <p:txBody>
          <a:bodyPr>
            <a:normAutofit/>
          </a:bodyPr>
          <a:lstStyle/>
          <a:p>
            <a:r>
              <a:rPr lang="da-DK" sz="3600" dirty="0"/>
              <a:t>Hvornår gentages </a:t>
            </a:r>
            <a:r>
              <a:rPr lang="da-DK" sz="3600" dirty="0" err="1"/>
              <a:t>selvmordforsøg</a:t>
            </a:r>
            <a:endParaRPr lang="da-DK" sz="3600" dirty="0"/>
          </a:p>
        </p:txBody>
      </p:sp>
      <p:graphicFrame>
        <p:nvGraphicFramePr>
          <p:cNvPr id="3" name="Diagram 2">
            <a:extLst>
              <a:ext uri="{FF2B5EF4-FFF2-40B4-BE49-F238E27FC236}">
                <a16:creationId xmlns:a16="http://schemas.microsoft.com/office/drawing/2014/main" id="{DAE02BA9-DA24-4586-9C4D-31FA08C6E504}"/>
              </a:ext>
            </a:extLst>
          </p:cNvPr>
          <p:cNvGraphicFramePr>
            <a:graphicFrameLocks/>
          </p:cNvGraphicFramePr>
          <p:nvPr>
            <p:extLst>
              <p:ext uri="{D42A27DB-BD31-4B8C-83A1-F6EECF244321}">
                <p14:modId xmlns:p14="http://schemas.microsoft.com/office/powerpoint/2010/main" val="2955798395"/>
              </p:ext>
            </p:extLst>
          </p:nvPr>
        </p:nvGraphicFramePr>
        <p:xfrm>
          <a:off x="1043608" y="1484784"/>
          <a:ext cx="7666384" cy="4752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25">
            <a:extLst>
              <a:ext uri="{FF2B5EF4-FFF2-40B4-BE49-F238E27FC236}">
                <a16:creationId xmlns:a16="http://schemas.microsoft.com/office/drawing/2014/main" id="{F6717CE4-C991-4F33-A6D4-D18B078C417A}"/>
              </a:ext>
            </a:extLst>
          </p:cNvPr>
          <p:cNvSpPr txBox="1">
            <a:spLocks noChangeArrowheads="1"/>
          </p:cNvSpPr>
          <p:nvPr/>
        </p:nvSpPr>
        <p:spPr bwMode="auto">
          <a:xfrm>
            <a:off x="1042988" y="6597650"/>
            <a:ext cx="40338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r>
              <a:rPr lang="da-DK" sz="1000" dirty="0"/>
              <a:t>Kilde: Madsen, 2012.</a:t>
            </a:r>
          </a:p>
        </p:txBody>
      </p:sp>
      <p:sp>
        <p:nvSpPr>
          <p:cNvPr id="5" name="Tekstboks 1">
            <a:extLst>
              <a:ext uri="{FF2B5EF4-FFF2-40B4-BE49-F238E27FC236}">
                <a16:creationId xmlns:a16="http://schemas.microsoft.com/office/drawing/2014/main" id="{71E021CD-3D87-4C5B-81F8-957C1F6031DB}"/>
              </a:ext>
            </a:extLst>
          </p:cNvPr>
          <p:cNvSpPr txBox="1"/>
          <p:nvPr/>
        </p:nvSpPr>
        <p:spPr>
          <a:xfrm>
            <a:off x="6156176" y="6237659"/>
            <a:ext cx="2658294" cy="307777"/>
          </a:xfrm>
          <a:prstGeom prst="rect">
            <a:avLst/>
          </a:prstGeom>
          <a:noFill/>
        </p:spPr>
        <p:txBody>
          <a:bodyPr wrap="square" rtlCol="0">
            <a:spAutoFit/>
          </a:bodyPr>
          <a:lstStyle/>
          <a:p>
            <a:r>
              <a:rPr lang="da-DK" sz="1400" dirty="0">
                <a:solidFill>
                  <a:srgbClr val="002060"/>
                </a:solidFill>
                <a:latin typeface="Arial" panose="020B0604020202020204" pitchFamily="34" charset="0"/>
                <a:cs typeface="Arial" panose="020B0604020202020204" pitchFamily="34" charset="0"/>
              </a:rPr>
              <a:t>Selvmordsrate per 100.000</a:t>
            </a:r>
          </a:p>
        </p:txBody>
      </p:sp>
    </p:spTree>
    <p:extLst>
      <p:ext uri="{BB962C8B-B14F-4D97-AF65-F5344CB8AC3E}">
        <p14:creationId xmlns:p14="http://schemas.microsoft.com/office/powerpoint/2010/main" val="213099374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042988" y="2636838"/>
            <a:ext cx="698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dirty="0">
                <a:solidFill>
                  <a:schemeClr val="tx2"/>
                </a:solidFill>
              </a:rPr>
              <a:t>3. Forebyggelse</a:t>
            </a:r>
          </a:p>
        </p:txBody>
      </p:sp>
    </p:spTree>
    <p:extLst>
      <p:ext uri="{BB962C8B-B14F-4D97-AF65-F5344CB8AC3E}">
        <p14:creationId xmlns:p14="http://schemas.microsoft.com/office/powerpoint/2010/main" val="420758784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042988" y="2636838"/>
            <a:ext cx="698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dirty="0">
                <a:solidFill>
                  <a:schemeClr val="tx2"/>
                </a:solidFill>
              </a:rPr>
              <a:t>Teoretisk forståelse</a:t>
            </a:r>
          </a:p>
        </p:txBody>
      </p:sp>
    </p:spTree>
    <p:extLst>
      <p:ext uri="{BB962C8B-B14F-4D97-AF65-F5344CB8AC3E}">
        <p14:creationId xmlns:p14="http://schemas.microsoft.com/office/powerpoint/2010/main" val="1100332193"/>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z="3200"/>
              <a:t>Shneidman’s </a:t>
            </a:r>
            <a:endParaRPr lang="da-DK" sz="3200"/>
          </a:p>
        </p:txBody>
      </p:sp>
      <p:sp>
        <p:nvSpPr>
          <p:cNvPr id="114691" name="Rectangle 3"/>
          <p:cNvSpPr>
            <a:spLocks noChangeArrowheads="1"/>
          </p:cNvSpPr>
          <p:nvPr/>
        </p:nvSpPr>
        <p:spPr bwMode="auto">
          <a:xfrm>
            <a:off x="1371600" y="838200"/>
            <a:ext cx="7239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p>
            <a:pPr eaLnBrk="1" hangingPunct="1">
              <a:lnSpc>
                <a:spcPct val="90000"/>
              </a:lnSpc>
            </a:pPr>
            <a:r>
              <a:rPr lang="en-US" sz="3200" b="1">
                <a:solidFill>
                  <a:schemeClr val="tx2"/>
                </a:solidFill>
              </a:rPr>
              <a:t>Shneidman’s selvmordsmodel</a:t>
            </a:r>
          </a:p>
        </p:txBody>
      </p:sp>
      <p:sp>
        <p:nvSpPr>
          <p:cNvPr id="114692" name="Rectangle 4"/>
          <p:cNvSpPr>
            <a:spLocks noChangeArrowheads="1"/>
          </p:cNvSpPr>
          <p:nvPr/>
        </p:nvSpPr>
        <p:spPr bwMode="auto">
          <a:xfrm>
            <a:off x="1371600" y="1819275"/>
            <a:ext cx="3525838"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182563" indent="-182563" eaLnBrk="1" hangingPunct="1">
              <a:spcBef>
                <a:spcPct val="20000"/>
              </a:spcBef>
              <a:buClr>
                <a:schemeClr val="accent1"/>
              </a:buClr>
              <a:buSzPct val="110000"/>
              <a:buFontTx/>
              <a:buChar char="•"/>
            </a:pPr>
            <a:endParaRPr lang="en-US" sz="2000">
              <a:solidFill>
                <a:srgbClr val="404040"/>
              </a:solidFill>
            </a:endParaRPr>
          </a:p>
          <a:p>
            <a:pPr marL="182563" indent="-182563" eaLnBrk="1" hangingPunct="1">
              <a:spcBef>
                <a:spcPct val="20000"/>
              </a:spcBef>
              <a:buClr>
                <a:schemeClr val="accent1"/>
              </a:buClr>
              <a:buSzPct val="110000"/>
              <a:buFontTx/>
              <a:buChar char="•"/>
            </a:pPr>
            <a:endParaRPr lang="en-US" sz="2000">
              <a:solidFill>
                <a:srgbClr val="404040"/>
              </a:solidFill>
            </a:endParaRPr>
          </a:p>
        </p:txBody>
      </p:sp>
      <p:sp>
        <p:nvSpPr>
          <p:cNvPr id="114693" name="Text Box 5"/>
          <p:cNvSpPr txBox="1">
            <a:spLocks noChangeArrowheads="1"/>
          </p:cNvSpPr>
          <p:nvPr/>
        </p:nvSpPr>
        <p:spPr bwMode="auto">
          <a:xfrm>
            <a:off x="990600" y="533400"/>
            <a:ext cx="762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3200">
              <a:solidFill>
                <a:schemeClr val="tx2"/>
              </a:solidFill>
            </a:endParaRPr>
          </a:p>
          <a:p>
            <a:endParaRPr lang="en-US" sz="3200" b="1">
              <a:solidFill>
                <a:schemeClr val="tx2"/>
              </a:solidFill>
            </a:endParaRPr>
          </a:p>
        </p:txBody>
      </p:sp>
      <p:sp>
        <p:nvSpPr>
          <p:cNvPr id="114694" name="Text Box 6"/>
          <p:cNvSpPr txBox="1">
            <a:spLocks noChangeArrowheads="1"/>
          </p:cNvSpPr>
          <p:nvPr/>
        </p:nvSpPr>
        <p:spPr bwMode="auto">
          <a:xfrm>
            <a:off x="6096000" y="5791200"/>
            <a:ext cx="212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solidFill>
                  <a:schemeClr val="tx2"/>
                </a:solidFill>
              </a:rPr>
              <a:t>(Shneidman, 1987)</a:t>
            </a:r>
          </a:p>
        </p:txBody>
      </p:sp>
      <p:grpSp>
        <p:nvGrpSpPr>
          <p:cNvPr id="114695" name="Group 7"/>
          <p:cNvGrpSpPr>
            <a:grpSpLocks/>
          </p:cNvGrpSpPr>
          <p:nvPr/>
        </p:nvGrpSpPr>
        <p:grpSpPr bwMode="auto">
          <a:xfrm>
            <a:off x="2438400" y="2133600"/>
            <a:ext cx="3429000" cy="3048000"/>
            <a:chOff x="1536" y="1344"/>
            <a:chExt cx="2160" cy="1920"/>
          </a:xfrm>
        </p:grpSpPr>
        <p:grpSp>
          <p:nvGrpSpPr>
            <p:cNvPr id="114696" name="Group 8"/>
            <p:cNvGrpSpPr>
              <a:grpSpLocks/>
            </p:cNvGrpSpPr>
            <p:nvPr/>
          </p:nvGrpSpPr>
          <p:grpSpPr bwMode="auto">
            <a:xfrm>
              <a:off x="1536" y="1440"/>
              <a:ext cx="2064" cy="1824"/>
              <a:chOff x="1536" y="1440"/>
              <a:chExt cx="2064" cy="1824"/>
            </a:xfrm>
          </p:grpSpPr>
          <p:grpSp>
            <p:nvGrpSpPr>
              <p:cNvPr id="114697" name="Group 9"/>
              <p:cNvGrpSpPr>
                <a:grpSpLocks/>
              </p:cNvGrpSpPr>
              <p:nvPr/>
            </p:nvGrpSpPr>
            <p:grpSpPr bwMode="auto">
              <a:xfrm>
                <a:off x="1536" y="1440"/>
                <a:ext cx="2064" cy="1824"/>
                <a:chOff x="1536" y="1440"/>
                <a:chExt cx="2064" cy="1824"/>
              </a:xfrm>
            </p:grpSpPr>
            <p:grpSp>
              <p:nvGrpSpPr>
                <p:cNvPr id="114698" name="Group 10"/>
                <p:cNvGrpSpPr>
                  <a:grpSpLocks/>
                </p:cNvGrpSpPr>
                <p:nvPr/>
              </p:nvGrpSpPr>
              <p:grpSpPr bwMode="auto">
                <a:xfrm>
                  <a:off x="1920" y="1440"/>
                  <a:ext cx="1680" cy="1440"/>
                  <a:chOff x="1776" y="1680"/>
                  <a:chExt cx="1680" cy="1440"/>
                </a:xfrm>
              </p:grpSpPr>
              <p:sp>
                <p:nvSpPr>
                  <p:cNvPr id="114699" name="Rectangle 11"/>
                  <p:cNvSpPr>
                    <a:spLocks noChangeArrowheads="1"/>
                  </p:cNvSpPr>
                  <p:nvPr/>
                </p:nvSpPr>
                <p:spPr bwMode="auto">
                  <a:xfrm>
                    <a:off x="1776" y="1680"/>
                    <a:ext cx="336" cy="1440"/>
                  </a:xfrm>
                  <a:prstGeom prst="rect">
                    <a:avLst/>
                  </a:prstGeom>
                  <a:solidFill>
                    <a:srgbClr val="FF33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33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00" name="Rectangle 12"/>
                  <p:cNvSpPr>
                    <a:spLocks noChangeArrowheads="1"/>
                  </p:cNvSpPr>
                  <p:nvPr/>
                </p:nvSpPr>
                <p:spPr bwMode="auto">
                  <a:xfrm>
                    <a:off x="2112" y="1680"/>
                    <a:ext cx="336" cy="1440"/>
                  </a:xfrm>
                  <a:prstGeom prst="rect">
                    <a:avLst/>
                  </a:prstGeom>
                  <a:solidFill>
                    <a:srgbClr val="FF33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33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01" name="Rectangle 13"/>
                  <p:cNvSpPr>
                    <a:spLocks noChangeArrowheads="1"/>
                  </p:cNvSpPr>
                  <p:nvPr/>
                </p:nvSpPr>
                <p:spPr bwMode="auto">
                  <a:xfrm>
                    <a:off x="2448" y="1680"/>
                    <a:ext cx="336" cy="1440"/>
                  </a:xfrm>
                  <a:prstGeom prst="rect">
                    <a:avLst/>
                  </a:prstGeom>
                  <a:solidFill>
                    <a:srgbClr val="FF33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33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02" name="Rectangle 14"/>
                  <p:cNvSpPr>
                    <a:spLocks noChangeArrowheads="1"/>
                  </p:cNvSpPr>
                  <p:nvPr/>
                </p:nvSpPr>
                <p:spPr bwMode="auto">
                  <a:xfrm>
                    <a:off x="2784" y="1680"/>
                    <a:ext cx="336" cy="1440"/>
                  </a:xfrm>
                  <a:prstGeom prst="rect">
                    <a:avLst/>
                  </a:prstGeom>
                  <a:solidFill>
                    <a:srgbClr val="FF33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33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03" name="Rectangle 15"/>
                  <p:cNvSpPr>
                    <a:spLocks noChangeArrowheads="1"/>
                  </p:cNvSpPr>
                  <p:nvPr/>
                </p:nvSpPr>
                <p:spPr bwMode="auto">
                  <a:xfrm>
                    <a:off x="3120" y="1680"/>
                    <a:ext cx="336" cy="1440"/>
                  </a:xfrm>
                  <a:prstGeom prst="rect">
                    <a:avLst/>
                  </a:prstGeom>
                  <a:solidFill>
                    <a:srgbClr val="FF33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33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grpSp>
            <p:grpSp>
              <p:nvGrpSpPr>
                <p:cNvPr id="114704" name="Group 16"/>
                <p:cNvGrpSpPr>
                  <a:grpSpLocks/>
                </p:cNvGrpSpPr>
                <p:nvPr/>
              </p:nvGrpSpPr>
              <p:grpSpPr bwMode="auto">
                <a:xfrm>
                  <a:off x="1824" y="1536"/>
                  <a:ext cx="1680" cy="1440"/>
                  <a:chOff x="1776" y="1680"/>
                  <a:chExt cx="1680" cy="1440"/>
                </a:xfrm>
              </p:grpSpPr>
              <p:sp>
                <p:nvSpPr>
                  <p:cNvPr id="114705" name="Rectangle 17"/>
                  <p:cNvSpPr>
                    <a:spLocks noChangeArrowheads="1"/>
                  </p:cNvSpPr>
                  <p:nvPr/>
                </p:nvSpPr>
                <p:spPr bwMode="auto">
                  <a:xfrm>
                    <a:off x="1776" y="1680"/>
                    <a:ext cx="336" cy="1440"/>
                  </a:xfrm>
                  <a:prstGeom prst="rect">
                    <a:avLst/>
                  </a:prstGeom>
                  <a:solidFill>
                    <a:srgbClr val="FF99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06" name="Rectangle 18"/>
                  <p:cNvSpPr>
                    <a:spLocks noChangeArrowheads="1"/>
                  </p:cNvSpPr>
                  <p:nvPr/>
                </p:nvSpPr>
                <p:spPr bwMode="auto">
                  <a:xfrm>
                    <a:off x="2112" y="1680"/>
                    <a:ext cx="336" cy="1440"/>
                  </a:xfrm>
                  <a:prstGeom prst="rect">
                    <a:avLst/>
                  </a:prstGeom>
                  <a:solidFill>
                    <a:srgbClr val="FF99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07" name="Rectangle 19"/>
                  <p:cNvSpPr>
                    <a:spLocks noChangeArrowheads="1"/>
                  </p:cNvSpPr>
                  <p:nvPr/>
                </p:nvSpPr>
                <p:spPr bwMode="auto">
                  <a:xfrm>
                    <a:off x="2448" y="1680"/>
                    <a:ext cx="336" cy="1440"/>
                  </a:xfrm>
                  <a:prstGeom prst="rect">
                    <a:avLst/>
                  </a:prstGeom>
                  <a:solidFill>
                    <a:srgbClr val="FF99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08" name="Rectangle 20"/>
                  <p:cNvSpPr>
                    <a:spLocks noChangeArrowheads="1"/>
                  </p:cNvSpPr>
                  <p:nvPr/>
                </p:nvSpPr>
                <p:spPr bwMode="auto">
                  <a:xfrm>
                    <a:off x="2784" y="1680"/>
                    <a:ext cx="336" cy="1440"/>
                  </a:xfrm>
                  <a:prstGeom prst="rect">
                    <a:avLst/>
                  </a:prstGeom>
                  <a:solidFill>
                    <a:srgbClr val="FF99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09" name="Rectangle 21"/>
                  <p:cNvSpPr>
                    <a:spLocks noChangeArrowheads="1"/>
                  </p:cNvSpPr>
                  <p:nvPr/>
                </p:nvSpPr>
                <p:spPr bwMode="auto">
                  <a:xfrm>
                    <a:off x="3120" y="1680"/>
                    <a:ext cx="336" cy="1440"/>
                  </a:xfrm>
                  <a:prstGeom prst="rect">
                    <a:avLst/>
                  </a:prstGeom>
                  <a:solidFill>
                    <a:srgbClr val="FF99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grpSp>
            <p:grpSp>
              <p:nvGrpSpPr>
                <p:cNvPr id="114710" name="Group 22"/>
                <p:cNvGrpSpPr>
                  <a:grpSpLocks/>
                </p:cNvGrpSpPr>
                <p:nvPr/>
              </p:nvGrpSpPr>
              <p:grpSpPr bwMode="auto">
                <a:xfrm>
                  <a:off x="1728" y="1632"/>
                  <a:ext cx="1680" cy="1440"/>
                  <a:chOff x="1776" y="1680"/>
                  <a:chExt cx="1680" cy="1440"/>
                </a:xfrm>
              </p:grpSpPr>
              <p:sp>
                <p:nvSpPr>
                  <p:cNvPr id="114711" name="Rectangle 23"/>
                  <p:cNvSpPr>
                    <a:spLocks noChangeArrowheads="1"/>
                  </p:cNvSpPr>
                  <p:nvPr/>
                </p:nvSpPr>
                <p:spPr bwMode="auto">
                  <a:xfrm>
                    <a:off x="1776" y="1680"/>
                    <a:ext cx="336" cy="1440"/>
                  </a:xfrm>
                  <a:prstGeom prst="rect">
                    <a:avLst/>
                  </a:prstGeom>
                  <a:solidFill>
                    <a:srgbClr val="FFFF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12" name="Rectangle 24"/>
                  <p:cNvSpPr>
                    <a:spLocks noChangeArrowheads="1"/>
                  </p:cNvSpPr>
                  <p:nvPr/>
                </p:nvSpPr>
                <p:spPr bwMode="auto">
                  <a:xfrm>
                    <a:off x="2112" y="1680"/>
                    <a:ext cx="336" cy="1440"/>
                  </a:xfrm>
                  <a:prstGeom prst="rect">
                    <a:avLst/>
                  </a:prstGeom>
                  <a:solidFill>
                    <a:srgbClr val="FFFF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13" name="Rectangle 25"/>
                  <p:cNvSpPr>
                    <a:spLocks noChangeArrowheads="1"/>
                  </p:cNvSpPr>
                  <p:nvPr/>
                </p:nvSpPr>
                <p:spPr bwMode="auto">
                  <a:xfrm>
                    <a:off x="2448" y="1680"/>
                    <a:ext cx="336" cy="1440"/>
                  </a:xfrm>
                  <a:prstGeom prst="rect">
                    <a:avLst/>
                  </a:prstGeom>
                  <a:solidFill>
                    <a:srgbClr val="FFFF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14" name="Rectangle 26"/>
                  <p:cNvSpPr>
                    <a:spLocks noChangeArrowheads="1"/>
                  </p:cNvSpPr>
                  <p:nvPr/>
                </p:nvSpPr>
                <p:spPr bwMode="auto">
                  <a:xfrm>
                    <a:off x="2784" y="1680"/>
                    <a:ext cx="336" cy="1440"/>
                  </a:xfrm>
                  <a:prstGeom prst="rect">
                    <a:avLst/>
                  </a:prstGeom>
                  <a:solidFill>
                    <a:srgbClr val="FFFF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15" name="Rectangle 27"/>
                  <p:cNvSpPr>
                    <a:spLocks noChangeArrowheads="1"/>
                  </p:cNvSpPr>
                  <p:nvPr/>
                </p:nvSpPr>
                <p:spPr bwMode="auto">
                  <a:xfrm>
                    <a:off x="3120" y="1680"/>
                    <a:ext cx="336" cy="1440"/>
                  </a:xfrm>
                  <a:prstGeom prst="rect">
                    <a:avLst/>
                  </a:prstGeom>
                  <a:solidFill>
                    <a:srgbClr val="FFFF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grpSp>
            <p:grpSp>
              <p:nvGrpSpPr>
                <p:cNvPr id="114716" name="Group 28"/>
                <p:cNvGrpSpPr>
                  <a:grpSpLocks/>
                </p:cNvGrpSpPr>
                <p:nvPr/>
              </p:nvGrpSpPr>
              <p:grpSpPr bwMode="auto">
                <a:xfrm>
                  <a:off x="1632" y="1728"/>
                  <a:ext cx="1680" cy="1440"/>
                  <a:chOff x="1776" y="1680"/>
                  <a:chExt cx="1680" cy="1440"/>
                </a:xfrm>
              </p:grpSpPr>
              <p:sp>
                <p:nvSpPr>
                  <p:cNvPr id="114717" name="Rectangle 29"/>
                  <p:cNvSpPr>
                    <a:spLocks noChangeArrowheads="1"/>
                  </p:cNvSpPr>
                  <p:nvPr/>
                </p:nvSpPr>
                <p:spPr bwMode="auto">
                  <a:xfrm>
                    <a:off x="1776" y="1680"/>
                    <a:ext cx="336" cy="1440"/>
                  </a:xfrm>
                  <a:prstGeom prst="rect">
                    <a:avLst/>
                  </a:prstGeom>
                  <a:solidFill>
                    <a:srgbClr val="99FF99"/>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99FF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18" name="Rectangle 30"/>
                  <p:cNvSpPr>
                    <a:spLocks noChangeArrowheads="1"/>
                  </p:cNvSpPr>
                  <p:nvPr/>
                </p:nvSpPr>
                <p:spPr bwMode="auto">
                  <a:xfrm>
                    <a:off x="2112" y="1680"/>
                    <a:ext cx="336" cy="1440"/>
                  </a:xfrm>
                  <a:prstGeom prst="rect">
                    <a:avLst/>
                  </a:prstGeom>
                  <a:solidFill>
                    <a:srgbClr val="99FF99"/>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99FF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19" name="Rectangle 31"/>
                  <p:cNvSpPr>
                    <a:spLocks noChangeArrowheads="1"/>
                  </p:cNvSpPr>
                  <p:nvPr/>
                </p:nvSpPr>
                <p:spPr bwMode="auto">
                  <a:xfrm>
                    <a:off x="2448" y="1680"/>
                    <a:ext cx="336" cy="1440"/>
                  </a:xfrm>
                  <a:prstGeom prst="rect">
                    <a:avLst/>
                  </a:prstGeom>
                  <a:solidFill>
                    <a:srgbClr val="99FF99"/>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99FF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20" name="Rectangle 32"/>
                  <p:cNvSpPr>
                    <a:spLocks noChangeArrowheads="1"/>
                  </p:cNvSpPr>
                  <p:nvPr/>
                </p:nvSpPr>
                <p:spPr bwMode="auto">
                  <a:xfrm>
                    <a:off x="2784" y="1680"/>
                    <a:ext cx="336" cy="1440"/>
                  </a:xfrm>
                  <a:prstGeom prst="rect">
                    <a:avLst/>
                  </a:prstGeom>
                  <a:solidFill>
                    <a:srgbClr val="99FF99"/>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99FF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21" name="Rectangle 33"/>
                  <p:cNvSpPr>
                    <a:spLocks noChangeArrowheads="1"/>
                  </p:cNvSpPr>
                  <p:nvPr/>
                </p:nvSpPr>
                <p:spPr bwMode="auto">
                  <a:xfrm>
                    <a:off x="3120" y="1680"/>
                    <a:ext cx="336" cy="1440"/>
                  </a:xfrm>
                  <a:prstGeom prst="rect">
                    <a:avLst/>
                  </a:prstGeom>
                  <a:solidFill>
                    <a:srgbClr val="99FF99"/>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99FF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grpSp>
            <p:grpSp>
              <p:nvGrpSpPr>
                <p:cNvPr id="114722" name="Group 34"/>
                <p:cNvGrpSpPr>
                  <a:grpSpLocks/>
                </p:cNvGrpSpPr>
                <p:nvPr/>
              </p:nvGrpSpPr>
              <p:grpSpPr bwMode="auto">
                <a:xfrm>
                  <a:off x="1536" y="1824"/>
                  <a:ext cx="1680" cy="1440"/>
                  <a:chOff x="1776" y="1680"/>
                  <a:chExt cx="1680" cy="1440"/>
                </a:xfrm>
              </p:grpSpPr>
              <p:sp>
                <p:nvSpPr>
                  <p:cNvPr id="114723" name="Rectangle 35"/>
                  <p:cNvSpPr>
                    <a:spLocks noChangeArrowheads="1"/>
                  </p:cNvSpPr>
                  <p:nvPr/>
                </p:nvSpPr>
                <p:spPr bwMode="auto">
                  <a:xfrm>
                    <a:off x="1776" y="1680"/>
                    <a:ext cx="336" cy="1440"/>
                  </a:xfrm>
                  <a:prstGeom prst="rect">
                    <a:avLst/>
                  </a:prstGeom>
                  <a:gradFill rotWithShape="0">
                    <a:gsLst>
                      <a:gs pos="0">
                        <a:srgbClr val="FFFF00"/>
                      </a:gs>
                      <a:gs pos="100000">
                        <a:srgbClr val="FF9900"/>
                      </a:gs>
                    </a:gsLst>
                    <a:lin ang="5400000" scaled="1"/>
                  </a:gra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24" name="Rectangle 36"/>
                  <p:cNvSpPr>
                    <a:spLocks noChangeArrowheads="1"/>
                  </p:cNvSpPr>
                  <p:nvPr/>
                </p:nvSpPr>
                <p:spPr bwMode="auto">
                  <a:xfrm>
                    <a:off x="2112" y="1680"/>
                    <a:ext cx="336" cy="1440"/>
                  </a:xfrm>
                  <a:prstGeom prst="rect">
                    <a:avLst/>
                  </a:prstGeom>
                  <a:gradFill rotWithShape="0">
                    <a:gsLst>
                      <a:gs pos="0">
                        <a:srgbClr val="FFFF00"/>
                      </a:gs>
                      <a:gs pos="100000">
                        <a:srgbClr val="FF9900"/>
                      </a:gs>
                    </a:gsLst>
                    <a:lin ang="5400000" scaled="1"/>
                  </a:gra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25" name="Rectangle 37"/>
                  <p:cNvSpPr>
                    <a:spLocks noChangeArrowheads="1"/>
                  </p:cNvSpPr>
                  <p:nvPr/>
                </p:nvSpPr>
                <p:spPr bwMode="auto">
                  <a:xfrm>
                    <a:off x="2448" y="1680"/>
                    <a:ext cx="336" cy="1440"/>
                  </a:xfrm>
                  <a:prstGeom prst="rect">
                    <a:avLst/>
                  </a:prstGeom>
                  <a:gradFill rotWithShape="0">
                    <a:gsLst>
                      <a:gs pos="0">
                        <a:srgbClr val="FFFF00"/>
                      </a:gs>
                      <a:gs pos="100000">
                        <a:srgbClr val="FF9900"/>
                      </a:gs>
                    </a:gsLst>
                    <a:lin ang="5400000" scaled="1"/>
                  </a:gra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26" name="Rectangle 38"/>
                  <p:cNvSpPr>
                    <a:spLocks noChangeArrowheads="1"/>
                  </p:cNvSpPr>
                  <p:nvPr/>
                </p:nvSpPr>
                <p:spPr bwMode="auto">
                  <a:xfrm>
                    <a:off x="2784" y="1680"/>
                    <a:ext cx="336" cy="1440"/>
                  </a:xfrm>
                  <a:prstGeom prst="rect">
                    <a:avLst/>
                  </a:prstGeom>
                  <a:gradFill rotWithShape="0">
                    <a:gsLst>
                      <a:gs pos="0">
                        <a:srgbClr val="FFFF00"/>
                      </a:gs>
                      <a:gs pos="100000">
                        <a:srgbClr val="FF9900"/>
                      </a:gs>
                    </a:gsLst>
                    <a:lin ang="5400000" scaled="1"/>
                  </a:gra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27" name="Rectangle 39"/>
                  <p:cNvSpPr>
                    <a:spLocks noChangeArrowheads="1"/>
                  </p:cNvSpPr>
                  <p:nvPr/>
                </p:nvSpPr>
                <p:spPr bwMode="auto">
                  <a:xfrm>
                    <a:off x="3120" y="1680"/>
                    <a:ext cx="336" cy="1440"/>
                  </a:xfrm>
                  <a:prstGeom prst="rect">
                    <a:avLst/>
                  </a:prstGeom>
                  <a:gradFill rotWithShape="0">
                    <a:gsLst>
                      <a:gs pos="0">
                        <a:srgbClr val="FFFF00"/>
                      </a:gs>
                      <a:gs pos="100000">
                        <a:srgbClr val="FF9900"/>
                      </a:gs>
                    </a:gsLst>
                    <a:lin ang="5400000" scaled="1"/>
                  </a:gra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grpSp>
          </p:grpSp>
          <p:sp>
            <p:nvSpPr>
              <p:cNvPr id="114728" name="Line 40"/>
              <p:cNvSpPr>
                <a:spLocks noChangeShapeType="1"/>
              </p:cNvSpPr>
              <p:nvPr/>
            </p:nvSpPr>
            <p:spPr bwMode="auto">
              <a:xfrm>
                <a:off x="1536" y="2112"/>
                <a:ext cx="1680" cy="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29" name="Line 41"/>
              <p:cNvSpPr>
                <a:spLocks noChangeShapeType="1"/>
              </p:cNvSpPr>
              <p:nvPr/>
            </p:nvSpPr>
            <p:spPr bwMode="auto">
              <a:xfrm>
                <a:off x="1536" y="2400"/>
                <a:ext cx="1680" cy="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0" name="Line 42"/>
              <p:cNvSpPr>
                <a:spLocks noChangeShapeType="1"/>
              </p:cNvSpPr>
              <p:nvPr/>
            </p:nvSpPr>
            <p:spPr bwMode="auto">
              <a:xfrm>
                <a:off x="1536" y="2688"/>
                <a:ext cx="1680" cy="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1" name="Line 43"/>
              <p:cNvSpPr>
                <a:spLocks noChangeShapeType="1"/>
              </p:cNvSpPr>
              <p:nvPr/>
            </p:nvSpPr>
            <p:spPr bwMode="auto">
              <a:xfrm>
                <a:off x="1536" y="2976"/>
                <a:ext cx="1680" cy="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2" name="Line 44"/>
              <p:cNvSpPr>
                <a:spLocks noChangeShapeType="1"/>
              </p:cNvSpPr>
              <p:nvPr/>
            </p:nvSpPr>
            <p:spPr bwMode="auto">
              <a:xfrm>
                <a:off x="1872" y="1824"/>
                <a:ext cx="0" cy="144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3" name="Line 45"/>
              <p:cNvSpPr>
                <a:spLocks noChangeShapeType="1"/>
              </p:cNvSpPr>
              <p:nvPr/>
            </p:nvSpPr>
            <p:spPr bwMode="auto">
              <a:xfrm>
                <a:off x="2208" y="1824"/>
                <a:ext cx="0" cy="144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4" name="Line 46"/>
              <p:cNvSpPr>
                <a:spLocks noChangeShapeType="1"/>
              </p:cNvSpPr>
              <p:nvPr/>
            </p:nvSpPr>
            <p:spPr bwMode="auto">
              <a:xfrm>
                <a:off x="2544" y="1824"/>
                <a:ext cx="0" cy="144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5" name="Line 47"/>
              <p:cNvSpPr>
                <a:spLocks noChangeShapeType="1"/>
              </p:cNvSpPr>
              <p:nvPr/>
            </p:nvSpPr>
            <p:spPr bwMode="auto">
              <a:xfrm>
                <a:off x="2880" y="1824"/>
                <a:ext cx="0" cy="144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grpSp>
        <p:sp>
          <p:nvSpPr>
            <p:cNvPr id="114736" name="Line 48"/>
            <p:cNvSpPr>
              <a:spLocks noChangeShapeType="1"/>
            </p:cNvSpPr>
            <p:nvPr/>
          </p:nvSpPr>
          <p:spPr bwMode="auto">
            <a:xfrm flipV="1">
              <a:off x="3216" y="1584"/>
              <a:ext cx="480" cy="528"/>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7" name="Line 49"/>
            <p:cNvSpPr>
              <a:spLocks noChangeShapeType="1"/>
            </p:cNvSpPr>
            <p:nvPr/>
          </p:nvSpPr>
          <p:spPr bwMode="auto">
            <a:xfrm flipV="1">
              <a:off x="3216" y="1872"/>
              <a:ext cx="480" cy="528"/>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8" name="Line 50"/>
            <p:cNvSpPr>
              <a:spLocks noChangeShapeType="1"/>
            </p:cNvSpPr>
            <p:nvPr/>
          </p:nvSpPr>
          <p:spPr bwMode="auto">
            <a:xfrm flipV="1">
              <a:off x="3216" y="2160"/>
              <a:ext cx="480" cy="528"/>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9" name="Line 51"/>
            <p:cNvSpPr>
              <a:spLocks noChangeShapeType="1"/>
            </p:cNvSpPr>
            <p:nvPr/>
          </p:nvSpPr>
          <p:spPr bwMode="auto">
            <a:xfrm flipV="1">
              <a:off x="3216" y="2448"/>
              <a:ext cx="480" cy="528"/>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40" name="Line 52"/>
            <p:cNvSpPr>
              <a:spLocks noChangeShapeType="1"/>
            </p:cNvSpPr>
            <p:nvPr/>
          </p:nvSpPr>
          <p:spPr bwMode="auto">
            <a:xfrm flipV="1">
              <a:off x="1872" y="1344"/>
              <a:ext cx="480" cy="48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41" name="Line 53"/>
            <p:cNvSpPr>
              <a:spLocks noChangeShapeType="1"/>
            </p:cNvSpPr>
            <p:nvPr/>
          </p:nvSpPr>
          <p:spPr bwMode="auto">
            <a:xfrm flipV="1">
              <a:off x="2208" y="1344"/>
              <a:ext cx="480" cy="48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42" name="Line 54"/>
            <p:cNvSpPr>
              <a:spLocks noChangeShapeType="1"/>
            </p:cNvSpPr>
            <p:nvPr/>
          </p:nvSpPr>
          <p:spPr bwMode="auto">
            <a:xfrm flipV="1">
              <a:off x="2544" y="1344"/>
              <a:ext cx="480" cy="48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43" name="Line 55"/>
            <p:cNvSpPr>
              <a:spLocks noChangeShapeType="1"/>
            </p:cNvSpPr>
            <p:nvPr/>
          </p:nvSpPr>
          <p:spPr bwMode="auto">
            <a:xfrm flipV="1">
              <a:off x="2880" y="1344"/>
              <a:ext cx="480" cy="48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grpSp>
      <p:sp>
        <p:nvSpPr>
          <p:cNvPr id="114744" name="Text Box 56"/>
          <p:cNvSpPr txBox="1">
            <a:spLocks noChangeArrowheads="1"/>
          </p:cNvSpPr>
          <p:nvPr/>
        </p:nvSpPr>
        <p:spPr bwMode="auto">
          <a:xfrm>
            <a:off x="611188" y="3573463"/>
            <a:ext cx="1905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sz="2400">
                <a:solidFill>
                  <a:schemeClr val="tx2"/>
                </a:solidFill>
              </a:rPr>
              <a:t>Psykisk smerte</a:t>
            </a:r>
          </a:p>
        </p:txBody>
      </p:sp>
      <p:sp>
        <p:nvSpPr>
          <p:cNvPr id="114745" name="Text Box 57"/>
          <p:cNvSpPr txBox="1">
            <a:spLocks noChangeArrowheads="1"/>
          </p:cNvSpPr>
          <p:nvPr/>
        </p:nvSpPr>
        <p:spPr bwMode="auto">
          <a:xfrm>
            <a:off x="3859213" y="1600200"/>
            <a:ext cx="1047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400">
                <a:solidFill>
                  <a:schemeClr val="tx2"/>
                </a:solidFill>
              </a:rPr>
              <a:t>Stress</a:t>
            </a:r>
          </a:p>
        </p:txBody>
      </p:sp>
      <p:sp>
        <p:nvSpPr>
          <p:cNvPr id="114746" name="Text Box 58"/>
          <p:cNvSpPr txBox="1">
            <a:spLocks noChangeArrowheads="1"/>
          </p:cNvSpPr>
          <p:nvPr/>
        </p:nvSpPr>
        <p:spPr bwMode="auto">
          <a:xfrm>
            <a:off x="5969000" y="4495800"/>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chemeClr val="bg2"/>
                </a:solidFill>
              </a:rPr>
              <a:t>lav</a:t>
            </a:r>
          </a:p>
        </p:txBody>
      </p:sp>
      <p:sp>
        <p:nvSpPr>
          <p:cNvPr id="114747" name="Text Box 59"/>
          <p:cNvSpPr txBox="1">
            <a:spLocks noChangeArrowheads="1"/>
          </p:cNvSpPr>
          <p:nvPr/>
        </p:nvSpPr>
        <p:spPr bwMode="auto">
          <a:xfrm>
            <a:off x="6000750" y="1752600"/>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chemeClr val="bg2"/>
                </a:solidFill>
              </a:rPr>
              <a:t>høj</a:t>
            </a:r>
          </a:p>
        </p:txBody>
      </p:sp>
      <p:sp>
        <p:nvSpPr>
          <p:cNvPr id="114748" name="Text Box 60"/>
          <p:cNvSpPr txBox="1">
            <a:spLocks noChangeArrowheads="1"/>
          </p:cNvSpPr>
          <p:nvPr/>
        </p:nvSpPr>
        <p:spPr bwMode="auto">
          <a:xfrm rot="5400000">
            <a:off x="4380707" y="3861593"/>
            <a:ext cx="120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chemeClr val="bg2"/>
                </a:solidFill>
              </a:rPr>
              <a:t>    ubærlig</a:t>
            </a:r>
          </a:p>
        </p:txBody>
      </p:sp>
      <p:sp>
        <p:nvSpPr>
          <p:cNvPr id="114749" name="Text Box 61"/>
          <p:cNvSpPr txBox="1">
            <a:spLocks noChangeArrowheads="1"/>
          </p:cNvSpPr>
          <p:nvPr/>
        </p:nvSpPr>
        <p:spPr bwMode="auto">
          <a:xfrm rot="5400000">
            <a:off x="1658144" y="3793332"/>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chemeClr val="bg2"/>
                </a:solidFill>
              </a:rPr>
              <a:t>Lav smerte</a:t>
            </a:r>
          </a:p>
        </p:txBody>
      </p:sp>
      <p:grpSp>
        <p:nvGrpSpPr>
          <p:cNvPr id="114750" name="Group 62"/>
          <p:cNvGrpSpPr>
            <a:grpSpLocks/>
          </p:cNvGrpSpPr>
          <p:nvPr/>
        </p:nvGrpSpPr>
        <p:grpSpPr bwMode="auto">
          <a:xfrm>
            <a:off x="6530975" y="2362200"/>
            <a:ext cx="2025650" cy="457200"/>
            <a:chOff x="3874" y="1296"/>
            <a:chExt cx="1276" cy="288"/>
          </a:xfrm>
        </p:grpSpPr>
        <p:sp>
          <p:nvSpPr>
            <p:cNvPr id="114751" name="Text Box 63"/>
            <p:cNvSpPr txBox="1">
              <a:spLocks noChangeArrowheads="1"/>
            </p:cNvSpPr>
            <p:nvPr/>
          </p:nvSpPr>
          <p:spPr bwMode="auto">
            <a:xfrm>
              <a:off x="5034" y="1296"/>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endParaRPr lang="da-DK" sz="2400">
                <a:solidFill>
                  <a:schemeClr val="tx2"/>
                </a:solidFill>
              </a:endParaRPr>
            </a:p>
          </p:txBody>
        </p:sp>
        <p:sp>
          <p:nvSpPr>
            <p:cNvPr id="114752" name="Text Box 64"/>
            <p:cNvSpPr txBox="1">
              <a:spLocks noChangeArrowheads="1"/>
            </p:cNvSpPr>
            <p:nvPr/>
          </p:nvSpPr>
          <p:spPr bwMode="auto">
            <a:xfrm>
              <a:off x="3874" y="1296"/>
              <a:ext cx="9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400">
                  <a:solidFill>
                    <a:schemeClr val="tx2"/>
                  </a:solidFill>
                </a:rPr>
                <a:t>Selvmord</a:t>
              </a:r>
            </a:p>
          </p:txBody>
        </p:sp>
      </p:grpSp>
      <p:sp>
        <p:nvSpPr>
          <p:cNvPr id="114753" name="Text Box 65"/>
          <p:cNvSpPr txBox="1">
            <a:spLocks noChangeArrowheads="1"/>
          </p:cNvSpPr>
          <p:nvPr/>
        </p:nvSpPr>
        <p:spPr bwMode="auto">
          <a:xfrm>
            <a:off x="5764213" y="4800600"/>
            <a:ext cx="1404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400">
                <a:solidFill>
                  <a:schemeClr val="tx2"/>
                </a:solidFill>
              </a:rPr>
              <a:t>Indre uro</a:t>
            </a:r>
          </a:p>
        </p:txBody>
      </p:sp>
      <p:sp>
        <p:nvSpPr>
          <p:cNvPr id="114754" name="Rectangle 66"/>
          <p:cNvSpPr>
            <a:spLocks noChangeArrowheads="1"/>
          </p:cNvSpPr>
          <p:nvPr/>
        </p:nvSpPr>
        <p:spPr bwMode="auto">
          <a:xfrm>
            <a:off x="4572000" y="2895600"/>
            <a:ext cx="533400" cy="533400"/>
          </a:xfrm>
          <a:prstGeom prst="rect">
            <a:avLst/>
          </a:prstGeom>
          <a:solidFill>
            <a:schemeClr val="bg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55" name="Line 67"/>
          <p:cNvSpPr>
            <a:spLocks noChangeShapeType="1"/>
          </p:cNvSpPr>
          <p:nvPr/>
        </p:nvSpPr>
        <p:spPr bwMode="auto">
          <a:xfrm flipH="1">
            <a:off x="5029200" y="2819400"/>
            <a:ext cx="1752600" cy="304800"/>
          </a:xfrm>
          <a:prstGeom prst="line">
            <a:avLst/>
          </a:prstGeom>
          <a:noFill/>
          <a:ln w="38100">
            <a:solidFill>
              <a:srgbClr val="00FF00"/>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grpSp>
        <p:nvGrpSpPr>
          <p:cNvPr id="114756" name="Group 68"/>
          <p:cNvGrpSpPr>
            <a:grpSpLocks/>
          </p:cNvGrpSpPr>
          <p:nvPr/>
        </p:nvGrpSpPr>
        <p:grpSpPr bwMode="auto">
          <a:xfrm>
            <a:off x="2438400" y="5272088"/>
            <a:ext cx="2603500" cy="366712"/>
            <a:chOff x="1536" y="3321"/>
            <a:chExt cx="1640" cy="231"/>
          </a:xfrm>
        </p:grpSpPr>
        <p:sp>
          <p:nvSpPr>
            <p:cNvPr id="114757" name="Text Box 69"/>
            <p:cNvSpPr txBox="1">
              <a:spLocks noChangeArrowheads="1"/>
            </p:cNvSpPr>
            <p:nvPr/>
          </p:nvSpPr>
          <p:spPr bwMode="auto">
            <a:xfrm>
              <a:off x="1536" y="33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1</a:t>
              </a:r>
            </a:p>
          </p:txBody>
        </p:sp>
        <p:sp>
          <p:nvSpPr>
            <p:cNvPr id="114758" name="Text Box 70"/>
            <p:cNvSpPr txBox="1">
              <a:spLocks noChangeArrowheads="1"/>
            </p:cNvSpPr>
            <p:nvPr/>
          </p:nvSpPr>
          <p:spPr bwMode="auto">
            <a:xfrm>
              <a:off x="2258" y="33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3</a:t>
              </a:r>
            </a:p>
          </p:txBody>
        </p:sp>
        <p:sp>
          <p:nvSpPr>
            <p:cNvPr id="114759" name="Text Box 71"/>
            <p:cNvSpPr txBox="1">
              <a:spLocks noChangeArrowheads="1"/>
            </p:cNvSpPr>
            <p:nvPr/>
          </p:nvSpPr>
          <p:spPr bwMode="auto">
            <a:xfrm>
              <a:off x="2619" y="33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4</a:t>
              </a:r>
            </a:p>
          </p:txBody>
        </p:sp>
        <p:sp>
          <p:nvSpPr>
            <p:cNvPr id="114760" name="Text Box 72"/>
            <p:cNvSpPr txBox="1">
              <a:spLocks noChangeArrowheads="1"/>
            </p:cNvSpPr>
            <p:nvPr/>
          </p:nvSpPr>
          <p:spPr bwMode="auto">
            <a:xfrm>
              <a:off x="2980" y="33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5</a:t>
              </a:r>
            </a:p>
          </p:txBody>
        </p:sp>
        <p:sp>
          <p:nvSpPr>
            <p:cNvPr id="114761" name="Text Box 73"/>
            <p:cNvSpPr txBox="1">
              <a:spLocks noChangeArrowheads="1"/>
            </p:cNvSpPr>
            <p:nvPr/>
          </p:nvSpPr>
          <p:spPr bwMode="auto">
            <a:xfrm>
              <a:off x="1897" y="33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2</a:t>
              </a:r>
            </a:p>
          </p:txBody>
        </p:sp>
      </p:grpSp>
      <p:sp>
        <p:nvSpPr>
          <p:cNvPr id="114762" name="Text Box 74"/>
          <p:cNvSpPr txBox="1">
            <a:spLocks noChangeArrowheads="1"/>
          </p:cNvSpPr>
          <p:nvPr/>
        </p:nvSpPr>
        <p:spPr bwMode="auto">
          <a:xfrm>
            <a:off x="5943600" y="39624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1</a:t>
            </a:r>
          </a:p>
        </p:txBody>
      </p:sp>
      <p:sp>
        <p:nvSpPr>
          <p:cNvPr id="114763" name="Text Box 75"/>
          <p:cNvSpPr txBox="1">
            <a:spLocks noChangeArrowheads="1"/>
          </p:cNvSpPr>
          <p:nvPr/>
        </p:nvSpPr>
        <p:spPr bwMode="auto">
          <a:xfrm>
            <a:off x="5943600" y="30480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3</a:t>
            </a:r>
          </a:p>
        </p:txBody>
      </p:sp>
      <p:sp>
        <p:nvSpPr>
          <p:cNvPr id="114764" name="Text Box 76"/>
          <p:cNvSpPr txBox="1">
            <a:spLocks noChangeArrowheads="1"/>
          </p:cNvSpPr>
          <p:nvPr/>
        </p:nvSpPr>
        <p:spPr bwMode="auto">
          <a:xfrm>
            <a:off x="5943600" y="25908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4</a:t>
            </a:r>
          </a:p>
        </p:txBody>
      </p:sp>
      <p:sp>
        <p:nvSpPr>
          <p:cNvPr id="114765" name="Text Box 77"/>
          <p:cNvSpPr txBox="1">
            <a:spLocks noChangeArrowheads="1"/>
          </p:cNvSpPr>
          <p:nvPr/>
        </p:nvSpPr>
        <p:spPr bwMode="auto">
          <a:xfrm>
            <a:off x="5943600" y="21336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5</a:t>
            </a:r>
          </a:p>
        </p:txBody>
      </p:sp>
      <p:sp>
        <p:nvSpPr>
          <p:cNvPr id="114766" name="Text Box 78"/>
          <p:cNvSpPr txBox="1">
            <a:spLocks noChangeArrowheads="1"/>
          </p:cNvSpPr>
          <p:nvPr/>
        </p:nvSpPr>
        <p:spPr bwMode="auto">
          <a:xfrm>
            <a:off x="5943600" y="34432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2</a:t>
            </a:r>
          </a:p>
        </p:txBody>
      </p:sp>
      <p:sp>
        <p:nvSpPr>
          <p:cNvPr id="114767" name="Text Box 79"/>
          <p:cNvSpPr txBox="1">
            <a:spLocks noChangeArrowheads="1"/>
          </p:cNvSpPr>
          <p:nvPr/>
        </p:nvSpPr>
        <p:spPr bwMode="auto">
          <a:xfrm>
            <a:off x="2660650" y="19812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2</a:t>
            </a:r>
          </a:p>
        </p:txBody>
      </p:sp>
      <p:sp>
        <p:nvSpPr>
          <p:cNvPr id="114768" name="Text Box 80"/>
          <p:cNvSpPr txBox="1">
            <a:spLocks noChangeArrowheads="1"/>
          </p:cNvSpPr>
          <p:nvPr/>
        </p:nvSpPr>
        <p:spPr bwMode="auto">
          <a:xfrm>
            <a:off x="2895600" y="17668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1</a:t>
            </a:r>
          </a:p>
        </p:txBody>
      </p:sp>
      <p:sp>
        <p:nvSpPr>
          <p:cNvPr id="114769" name="Text Box 81"/>
          <p:cNvSpPr txBox="1">
            <a:spLocks noChangeArrowheads="1"/>
          </p:cNvSpPr>
          <p:nvPr/>
        </p:nvSpPr>
        <p:spPr bwMode="auto">
          <a:xfrm>
            <a:off x="2438400" y="22098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3</a:t>
            </a:r>
          </a:p>
        </p:txBody>
      </p:sp>
      <p:sp>
        <p:nvSpPr>
          <p:cNvPr id="114770" name="Text Box 82"/>
          <p:cNvSpPr txBox="1">
            <a:spLocks noChangeArrowheads="1"/>
          </p:cNvSpPr>
          <p:nvPr/>
        </p:nvSpPr>
        <p:spPr bwMode="auto">
          <a:xfrm>
            <a:off x="2203450" y="23622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4</a:t>
            </a:r>
          </a:p>
        </p:txBody>
      </p:sp>
      <p:sp>
        <p:nvSpPr>
          <p:cNvPr id="114771" name="Text Box 83"/>
          <p:cNvSpPr txBox="1">
            <a:spLocks noChangeArrowheads="1"/>
          </p:cNvSpPr>
          <p:nvPr/>
        </p:nvSpPr>
        <p:spPr bwMode="auto">
          <a:xfrm>
            <a:off x="1981200" y="25908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5</a:t>
            </a:r>
          </a:p>
        </p:txBody>
      </p:sp>
    </p:spTree>
    <p:extLst>
      <p:ext uri="{BB962C8B-B14F-4D97-AF65-F5344CB8AC3E}">
        <p14:creationId xmlns:p14="http://schemas.microsoft.com/office/powerpoint/2010/main" val="394584583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042988" y="2636838"/>
            <a:ext cx="698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dirty="0">
                <a:solidFill>
                  <a:schemeClr val="tx2"/>
                </a:solidFill>
              </a:rPr>
              <a:t>Selvmordsforebyggende behandling</a:t>
            </a:r>
          </a:p>
        </p:txBody>
      </p:sp>
    </p:spTree>
    <p:extLst>
      <p:ext uri="{BB962C8B-B14F-4D97-AF65-F5344CB8AC3E}">
        <p14:creationId xmlns:p14="http://schemas.microsoft.com/office/powerpoint/2010/main" val="2184051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E5A6F-9260-4809-98FC-616E3980D75E}"/>
              </a:ext>
            </a:extLst>
          </p:cNvPr>
          <p:cNvSpPr>
            <a:spLocks noGrp="1"/>
          </p:cNvSpPr>
          <p:nvPr>
            <p:ph type="title"/>
          </p:nvPr>
        </p:nvSpPr>
        <p:spPr/>
        <p:txBody>
          <a:bodyPr>
            <a:normAutofit/>
          </a:bodyPr>
          <a:lstStyle/>
          <a:p>
            <a:r>
              <a:rPr lang="da-DK" sz="3600" dirty="0"/>
              <a:t>Selvmordsforebyggende klinikker</a:t>
            </a:r>
          </a:p>
        </p:txBody>
      </p:sp>
      <p:pic>
        <p:nvPicPr>
          <p:cNvPr id="3" name="Picture 2" descr="http://www.clker.com/cliparts/I/v/e/1/c/c/denmark-green-hi.png">
            <a:extLst>
              <a:ext uri="{FF2B5EF4-FFF2-40B4-BE49-F238E27FC236}">
                <a16:creationId xmlns:a16="http://schemas.microsoft.com/office/drawing/2014/main" id="{FCDC70DA-992E-45E8-976D-10F5074FC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412875"/>
            <a:ext cx="6264275"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boks 4">
            <a:extLst>
              <a:ext uri="{FF2B5EF4-FFF2-40B4-BE49-F238E27FC236}">
                <a16:creationId xmlns:a16="http://schemas.microsoft.com/office/drawing/2014/main" id="{4CF2A07E-E53D-413D-BEF9-0956DFF8193C}"/>
              </a:ext>
            </a:extLst>
          </p:cNvPr>
          <p:cNvSpPr txBox="1">
            <a:spLocks noChangeArrowheads="1"/>
          </p:cNvSpPr>
          <p:nvPr/>
        </p:nvSpPr>
        <p:spPr bwMode="auto">
          <a:xfrm>
            <a:off x="2124075" y="1196975"/>
            <a:ext cx="1871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Aalborg:</a:t>
            </a:r>
            <a:r>
              <a:rPr lang="da-DK" dirty="0">
                <a:solidFill>
                  <a:srgbClr val="002060"/>
                </a:solidFill>
                <a:latin typeface="Calibri" pitchFamily="34" charset="0"/>
              </a:rPr>
              <a:t> 2006-</a:t>
            </a:r>
          </a:p>
        </p:txBody>
      </p:sp>
      <p:cxnSp>
        <p:nvCxnSpPr>
          <p:cNvPr id="5" name="Lige pilforbindelse 4">
            <a:extLst>
              <a:ext uri="{FF2B5EF4-FFF2-40B4-BE49-F238E27FC236}">
                <a16:creationId xmlns:a16="http://schemas.microsoft.com/office/drawing/2014/main" id="{1725E4AE-CE0B-4B41-8817-1CF30529452B}"/>
              </a:ext>
            </a:extLst>
          </p:cNvPr>
          <p:cNvCxnSpPr/>
          <p:nvPr/>
        </p:nvCxnSpPr>
        <p:spPr>
          <a:xfrm>
            <a:off x="3671888" y="1453356"/>
            <a:ext cx="107950" cy="9580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kstboks 8">
            <a:extLst>
              <a:ext uri="{FF2B5EF4-FFF2-40B4-BE49-F238E27FC236}">
                <a16:creationId xmlns:a16="http://schemas.microsoft.com/office/drawing/2014/main" id="{F4211DCA-FB53-4E56-B231-CA97FAFDC3B1}"/>
              </a:ext>
            </a:extLst>
          </p:cNvPr>
          <p:cNvSpPr txBox="1">
            <a:spLocks noChangeArrowheads="1"/>
          </p:cNvSpPr>
          <p:nvPr/>
        </p:nvSpPr>
        <p:spPr bwMode="auto">
          <a:xfrm>
            <a:off x="6875463" y="4149725"/>
            <a:ext cx="20399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København:</a:t>
            </a:r>
            <a:r>
              <a:rPr lang="da-DK" dirty="0">
                <a:solidFill>
                  <a:srgbClr val="002060"/>
                </a:solidFill>
                <a:latin typeface="Calibri" pitchFamily="34" charset="0"/>
              </a:rPr>
              <a:t>  1992-</a:t>
            </a:r>
          </a:p>
        </p:txBody>
      </p:sp>
      <p:sp>
        <p:nvSpPr>
          <p:cNvPr id="7" name="Tekstboks 9">
            <a:extLst>
              <a:ext uri="{FF2B5EF4-FFF2-40B4-BE49-F238E27FC236}">
                <a16:creationId xmlns:a16="http://schemas.microsoft.com/office/drawing/2014/main" id="{35B5AF6E-EDD0-4B75-A7B6-463F8B6DB981}"/>
              </a:ext>
            </a:extLst>
          </p:cNvPr>
          <p:cNvSpPr txBox="1">
            <a:spLocks noChangeArrowheads="1"/>
          </p:cNvSpPr>
          <p:nvPr/>
        </p:nvSpPr>
        <p:spPr bwMode="auto">
          <a:xfrm>
            <a:off x="145722" y="3177110"/>
            <a:ext cx="1873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Herning:</a:t>
            </a:r>
            <a:r>
              <a:rPr lang="da-DK" dirty="0">
                <a:solidFill>
                  <a:srgbClr val="002060"/>
                </a:solidFill>
                <a:latin typeface="Calibri" pitchFamily="34" charset="0"/>
              </a:rPr>
              <a:t> 2010-</a:t>
            </a:r>
          </a:p>
        </p:txBody>
      </p:sp>
      <p:cxnSp>
        <p:nvCxnSpPr>
          <p:cNvPr id="8" name="Lige pilforbindelse 7">
            <a:extLst>
              <a:ext uri="{FF2B5EF4-FFF2-40B4-BE49-F238E27FC236}">
                <a16:creationId xmlns:a16="http://schemas.microsoft.com/office/drawing/2014/main" id="{ADD3F4DF-3133-49A2-A0AD-CB9F4C629DF7}"/>
              </a:ext>
            </a:extLst>
          </p:cNvPr>
          <p:cNvCxnSpPr/>
          <p:nvPr/>
        </p:nvCxnSpPr>
        <p:spPr>
          <a:xfrm flipH="1">
            <a:off x="6011863" y="4365625"/>
            <a:ext cx="936625" cy="2159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kstboks 12">
            <a:extLst>
              <a:ext uri="{FF2B5EF4-FFF2-40B4-BE49-F238E27FC236}">
                <a16:creationId xmlns:a16="http://schemas.microsoft.com/office/drawing/2014/main" id="{AA54803A-BC95-4B18-9BD7-B61F22C04D96}"/>
              </a:ext>
            </a:extLst>
          </p:cNvPr>
          <p:cNvSpPr txBox="1">
            <a:spLocks noChangeArrowheads="1"/>
          </p:cNvSpPr>
          <p:nvPr/>
        </p:nvSpPr>
        <p:spPr bwMode="auto">
          <a:xfrm>
            <a:off x="4068763" y="6237288"/>
            <a:ext cx="1871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Odense:</a:t>
            </a:r>
            <a:r>
              <a:rPr lang="da-DK" dirty="0">
                <a:solidFill>
                  <a:srgbClr val="002060"/>
                </a:solidFill>
                <a:latin typeface="Calibri" pitchFamily="34" charset="0"/>
              </a:rPr>
              <a:t> 1992-</a:t>
            </a:r>
          </a:p>
        </p:txBody>
      </p:sp>
      <p:cxnSp>
        <p:nvCxnSpPr>
          <p:cNvPr id="10" name="Lige pilforbindelse 9">
            <a:extLst>
              <a:ext uri="{FF2B5EF4-FFF2-40B4-BE49-F238E27FC236}">
                <a16:creationId xmlns:a16="http://schemas.microsoft.com/office/drawing/2014/main" id="{1B207382-0B49-43DF-A2F8-5BC10B54A4DE}"/>
              </a:ext>
            </a:extLst>
          </p:cNvPr>
          <p:cNvCxnSpPr/>
          <p:nvPr/>
        </p:nvCxnSpPr>
        <p:spPr>
          <a:xfrm flipH="1" flipV="1">
            <a:off x="4140200" y="5013325"/>
            <a:ext cx="144463" cy="12239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kstboks 15">
            <a:extLst>
              <a:ext uri="{FF2B5EF4-FFF2-40B4-BE49-F238E27FC236}">
                <a16:creationId xmlns:a16="http://schemas.microsoft.com/office/drawing/2014/main" id="{9AF26609-0B3C-451F-A57D-AA49779AB7DA}"/>
              </a:ext>
            </a:extLst>
          </p:cNvPr>
          <p:cNvSpPr txBox="1">
            <a:spLocks noChangeArrowheads="1"/>
          </p:cNvSpPr>
          <p:nvPr/>
        </p:nvSpPr>
        <p:spPr bwMode="auto">
          <a:xfrm>
            <a:off x="6443663" y="5732463"/>
            <a:ext cx="2305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Vordingborg:</a:t>
            </a:r>
            <a:r>
              <a:rPr lang="da-DK" dirty="0">
                <a:solidFill>
                  <a:srgbClr val="002060"/>
                </a:solidFill>
                <a:latin typeface="Calibri" pitchFamily="34" charset="0"/>
              </a:rPr>
              <a:t> 2005-</a:t>
            </a:r>
          </a:p>
        </p:txBody>
      </p:sp>
      <p:cxnSp>
        <p:nvCxnSpPr>
          <p:cNvPr id="12" name="Lige pilforbindelse 11">
            <a:extLst>
              <a:ext uri="{FF2B5EF4-FFF2-40B4-BE49-F238E27FC236}">
                <a16:creationId xmlns:a16="http://schemas.microsoft.com/office/drawing/2014/main" id="{2C8466BE-F5C8-4766-9C86-E9CD40F7D821}"/>
              </a:ext>
            </a:extLst>
          </p:cNvPr>
          <p:cNvCxnSpPr>
            <a:stCxn id="11" idx="1"/>
          </p:cNvCxnSpPr>
          <p:nvPr/>
        </p:nvCxnSpPr>
        <p:spPr>
          <a:xfrm flipH="1" flipV="1">
            <a:off x="5508625" y="5732463"/>
            <a:ext cx="935038" cy="1846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Lige pilforbindelse 12">
            <a:extLst>
              <a:ext uri="{FF2B5EF4-FFF2-40B4-BE49-F238E27FC236}">
                <a16:creationId xmlns:a16="http://schemas.microsoft.com/office/drawing/2014/main" id="{A8F56C82-4E4B-48D7-9760-2CF5FDA770FF}"/>
              </a:ext>
            </a:extLst>
          </p:cNvPr>
          <p:cNvCxnSpPr/>
          <p:nvPr/>
        </p:nvCxnSpPr>
        <p:spPr>
          <a:xfrm>
            <a:off x="1692275" y="3361776"/>
            <a:ext cx="1366838" cy="3545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kstboks 22">
            <a:extLst>
              <a:ext uri="{FF2B5EF4-FFF2-40B4-BE49-F238E27FC236}">
                <a16:creationId xmlns:a16="http://schemas.microsoft.com/office/drawing/2014/main" id="{0E1B1FC4-F585-4CC7-B049-A494B3FDD6F6}"/>
              </a:ext>
            </a:extLst>
          </p:cNvPr>
          <p:cNvSpPr txBox="1">
            <a:spLocks noChangeArrowheads="1"/>
          </p:cNvSpPr>
          <p:nvPr/>
        </p:nvSpPr>
        <p:spPr bwMode="auto">
          <a:xfrm>
            <a:off x="5211352" y="3141663"/>
            <a:ext cx="1944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Aarhus:</a:t>
            </a:r>
            <a:r>
              <a:rPr lang="da-DK" dirty="0">
                <a:solidFill>
                  <a:srgbClr val="002060"/>
                </a:solidFill>
                <a:latin typeface="Calibri" pitchFamily="34" charset="0"/>
              </a:rPr>
              <a:t> 1996-</a:t>
            </a:r>
          </a:p>
        </p:txBody>
      </p:sp>
      <p:cxnSp>
        <p:nvCxnSpPr>
          <p:cNvPr id="15" name="Lige pilforbindelse 14">
            <a:extLst>
              <a:ext uri="{FF2B5EF4-FFF2-40B4-BE49-F238E27FC236}">
                <a16:creationId xmlns:a16="http://schemas.microsoft.com/office/drawing/2014/main" id="{E51C2957-7772-468F-8F46-47F4D8B5CE19}"/>
              </a:ext>
            </a:extLst>
          </p:cNvPr>
          <p:cNvCxnSpPr>
            <a:stCxn id="14" idx="1"/>
          </p:cNvCxnSpPr>
          <p:nvPr/>
        </p:nvCxnSpPr>
        <p:spPr>
          <a:xfrm flipH="1">
            <a:off x="4067176" y="3326607"/>
            <a:ext cx="1144176" cy="3897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kstboks 25">
            <a:extLst>
              <a:ext uri="{FF2B5EF4-FFF2-40B4-BE49-F238E27FC236}">
                <a16:creationId xmlns:a16="http://schemas.microsoft.com/office/drawing/2014/main" id="{C4751833-EEA6-438F-8738-43BB278102B0}"/>
              </a:ext>
            </a:extLst>
          </p:cNvPr>
          <p:cNvSpPr txBox="1">
            <a:spLocks noChangeArrowheads="1"/>
          </p:cNvSpPr>
          <p:nvPr/>
        </p:nvSpPr>
        <p:spPr bwMode="auto">
          <a:xfrm>
            <a:off x="185737" y="4292600"/>
            <a:ext cx="1871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Esbjerg:</a:t>
            </a:r>
            <a:r>
              <a:rPr lang="da-DK" dirty="0">
                <a:solidFill>
                  <a:srgbClr val="002060"/>
                </a:solidFill>
                <a:latin typeface="Calibri" pitchFamily="34" charset="0"/>
              </a:rPr>
              <a:t> 2010-</a:t>
            </a:r>
          </a:p>
        </p:txBody>
      </p:sp>
      <p:cxnSp>
        <p:nvCxnSpPr>
          <p:cNvPr id="17" name="Lige pilforbindelse 16">
            <a:extLst>
              <a:ext uri="{FF2B5EF4-FFF2-40B4-BE49-F238E27FC236}">
                <a16:creationId xmlns:a16="http://schemas.microsoft.com/office/drawing/2014/main" id="{2651222B-1680-49CE-979A-E4AC6C0E304C}"/>
              </a:ext>
            </a:extLst>
          </p:cNvPr>
          <p:cNvCxnSpPr/>
          <p:nvPr/>
        </p:nvCxnSpPr>
        <p:spPr>
          <a:xfrm>
            <a:off x="1692275" y="4437063"/>
            <a:ext cx="719138" cy="3603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kstboks 28">
            <a:extLst>
              <a:ext uri="{FF2B5EF4-FFF2-40B4-BE49-F238E27FC236}">
                <a16:creationId xmlns:a16="http://schemas.microsoft.com/office/drawing/2014/main" id="{6E2D9A2E-7CEC-4A34-BC87-5E30B138FD71}"/>
              </a:ext>
            </a:extLst>
          </p:cNvPr>
          <p:cNvSpPr txBox="1">
            <a:spLocks noChangeArrowheads="1"/>
          </p:cNvSpPr>
          <p:nvPr/>
        </p:nvSpPr>
        <p:spPr bwMode="auto">
          <a:xfrm>
            <a:off x="827089" y="6092825"/>
            <a:ext cx="1801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Aabenraa:</a:t>
            </a:r>
            <a:r>
              <a:rPr lang="da-DK" dirty="0">
                <a:solidFill>
                  <a:srgbClr val="002060"/>
                </a:solidFill>
                <a:latin typeface="Calibri" pitchFamily="34" charset="0"/>
              </a:rPr>
              <a:t> 2010-</a:t>
            </a:r>
          </a:p>
        </p:txBody>
      </p:sp>
      <p:cxnSp>
        <p:nvCxnSpPr>
          <p:cNvPr id="19" name="Lige pilforbindelse 18">
            <a:extLst>
              <a:ext uri="{FF2B5EF4-FFF2-40B4-BE49-F238E27FC236}">
                <a16:creationId xmlns:a16="http://schemas.microsoft.com/office/drawing/2014/main" id="{6896A4DC-6A98-4397-8DCE-9E6448A76133}"/>
              </a:ext>
            </a:extLst>
          </p:cNvPr>
          <p:cNvCxnSpPr/>
          <p:nvPr/>
        </p:nvCxnSpPr>
        <p:spPr>
          <a:xfrm flipV="1">
            <a:off x="2628900" y="5589588"/>
            <a:ext cx="719138" cy="6477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kstboks 32">
            <a:extLst>
              <a:ext uri="{FF2B5EF4-FFF2-40B4-BE49-F238E27FC236}">
                <a16:creationId xmlns:a16="http://schemas.microsoft.com/office/drawing/2014/main" id="{6033F9D0-4594-48BC-8089-9AC8584EC14A}"/>
              </a:ext>
            </a:extLst>
          </p:cNvPr>
          <p:cNvSpPr txBox="1">
            <a:spLocks noChangeArrowheads="1"/>
          </p:cNvSpPr>
          <p:nvPr/>
        </p:nvSpPr>
        <p:spPr bwMode="auto">
          <a:xfrm>
            <a:off x="323850" y="5003800"/>
            <a:ext cx="208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a:solidFill>
                  <a:srgbClr val="002060"/>
                </a:solidFill>
                <a:latin typeface="Calibri" pitchFamily="34" charset="0"/>
              </a:rPr>
              <a:t>Fredericia:</a:t>
            </a:r>
            <a:r>
              <a:rPr lang="da-DK">
                <a:solidFill>
                  <a:srgbClr val="002060"/>
                </a:solidFill>
                <a:latin typeface="Calibri" pitchFamily="34" charset="0"/>
              </a:rPr>
              <a:t> 2011-</a:t>
            </a:r>
          </a:p>
        </p:txBody>
      </p:sp>
      <p:cxnSp>
        <p:nvCxnSpPr>
          <p:cNvPr id="21" name="Lige pilforbindelse 20">
            <a:extLst>
              <a:ext uri="{FF2B5EF4-FFF2-40B4-BE49-F238E27FC236}">
                <a16:creationId xmlns:a16="http://schemas.microsoft.com/office/drawing/2014/main" id="{5040B5E4-A8C3-4589-916A-A932419B3166}"/>
              </a:ext>
            </a:extLst>
          </p:cNvPr>
          <p:cNvCxnSpPr/>
          <p:nvPr/>
        </p:nvCxnSpPr>
        <p:spPr>
          <a:xfrm flipV="1">
            <a:off x="2057400" y="4724400"/>
            <a:ext cx="1506538" cy="4333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kstboks 4">
            <a:extLst>
              <a:ext uri="{FF2B5EF4-FFF2-40B4-BE49-F238E27FC236}">
                <a16:creationId xmlns:a16="http://schemas.microsoft.com/office/drawing/2014/main" id="{523EFD28-9D5E-4289-8F0B-CE8BCD352F31}"/>
              </a:ext>
            </a:extLst>
          </p:cNvPr>
          <p:cNvSpPr txBox="1">
            <a:spLocks noChangeArrowheads="1"/>
          </p:cNvSpPr>
          <p:nvPr/>
        </p:nvSpPr>
        <p:spPr bwMode="auto">
          <a:xfrm>
            <a:off x="490537" y="1916113"/>
            <a:ext cx="1871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a:solidFill>
                  <a:srgbClr val="002060"/>
                </a:solidFill>
                <a:latin typeface="Calibri" pitchFamily="34" charset="0"/>
              </a:rPr>
              <a:t>Thisted:</a:t>
            </a:r>
            <a:r>
              <a:rPr lang="da-DK">
                <a:solidFill>
                  <a:srgbClr val="002060"/>
                </a:solidFill>
                <a:latin typeface="Calibri" pitchFamily="34" charset="0"/>
              </a:rPr>
              <a:t> 2011-</a:t>
            </a:r>
          </a:p>
        </p:txBody>
      </p:sp>
      <p:cxnSp>
        <p:nvCxnSpPr>
          <p:cNvPr id="23" name="Lige pilforbindelse 22">
            <a:extLst>
              <a:ext uri="{FF2B5EF4-FFF2-40B4-BE49-F238E27FC236}">
                <a16:creationId xmlns:a16="http://schemas.microsoft.com/office/drawing/2014/main" id="{0E1A2981-E7B2-4E8A-8124-FEB8D43E8E74}"/>
              </a:ext>
            </a:extLst>
          </p:cNvPr>
          <p:cNvCxnSpPr/>
          <p:nvPr/>
        </p:nvCxnSpPr>
        <p:spPr>
          <a:xfrm>
            <a:off x="1979613" y="2133600"/>
            <a:ext cx="792162" cy="4937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kstboks 4">
            <a:extLst>
              <a:ext uri="{FF2B5EF4-FFF2-40B4-BE49-F238E27FC236}">
                <a16:creationId xmlns:a16="http://schemas.microsoft.com/office/drawing/2014/main" id="{17C1AC58-75AE-4B3C-940A-4A6E132B4F2F}"/>
              </a:ext>
            </a:extLst>
          </p:cNvPr>
          <p:cNvSpPr txBox="1">
            <a:spLocks noChangeArrowheads="1"/>
          </p:cNvSpPr>
          <p:nvPr/>
        </p:nvSpPr>
        <p:spPr bwMode="auto">
          <a:xfrm>
            <a:off x="5076825" y="1268413"/>
            <a:ext cx="302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a:solidFill>
                  <a:srgbClr val="002060"/>
                </a:solidFill>
                <a:latin typeface="Calibri" pitchFamily="34" charset="0"/>
              </a:rPr>
              <a:t>Frederikshavn:</a:t>
            </a:r>
            <a:r>
              <a:rPr lang="da-DK">
                <a:solidFill>
                  <a:srgbClr val="002060"/>
                </a:solidFill>
                <a:latin typeface="Calibri" pitchFamily="34" charset="0"/>
              </a:rPr>
              <a:t> 2011-</a:t>
            </a:r>
          </a:p>
        </p:txBody>
      </p:sp>
      <p:cxnSp>
        <p:nvCxnSpPr>
          <p:cNvPr id="25" name="Lige pilforbindelse 24">
            <a:extLst>
              <a:ext uri="{FF2B5EF4-FFF2-40B4-BE49-F238E27FC236}">
                <a16:creationId xmlns:a16="http://schemas.microsoft.com/office/drawing/2014/main" id="{0F925C51-DD4C-4581-980D-143DE085300C}"/>
              </a:ext>
            </a:extLst>
          </p:cNvPr>
          <p:cNvCxnSpPr/>
          <p:nvPr/>
        </p:nvCxnSpPr>
        <p:spPr>
          <a:xfrm flipH="1">
            <a:off x="4284663" y="1484313"/>
            <a:ext cx="863600" cy="3508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kstboks 22">
            <a:extLst>
              <a:ext uri="{FF2B5EF4-FFF2-40B4-BE49-F238E27FC236}">
                <a16:creationId xmlns:a16="http://schemas.microsoft.com/office/drawing/2014/main" id="{B96ED52E-2925-4563-8C42-868B6CBBB39A}"/>
              </a:ext>
            </a:extLst>
          </p:cNvPr>
          <p:cNvSpPr txBox="1">
            <a:spLocks noChangeArrowheads="1"/>
          </p:cNvSpPr>
          <p:nvPr/>
        </p:nvSpPr>
        <p:spPr bwMode="auto">
          <a:xfrm>
            <a:off x="4762555" y="2230824"/>
            <a:ext cx="1944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Hobro:</a:t>
            </a:r>
            <a:r>
              <a:rPr lang="da-DK" dirty="0">
                <a:solidFill>
                  <a:srgbClr val="002060"/>
                </a:solidFill>
                <a:latin typeface="Calibri" pitchFamily="34" charset="0"/>
              </a:rPr>
              <a:t> 2012-</a:t>
            </a:r>
          </a:p>
        </p:txBody>
      </p:sp>
      <p:cxnSp>
        <p:nvCxnSpPr>
          <p:cNvPr id="27" name="Lige pilforbindelse 26">
            <a:extLst>
              <a:ext uri="{FF2B5EF4-FFF2-40B4-BE49-F238E27FC236}">
                <a16:creationId xmlns:a16="http://schemas.microsoft.com/office/drawing/2014/main" id="{42EAAF97-C11C-44A0-992F-395784EE6767}"/>
              </a:ext>
            </a:extLst>
          </p:cNvPr>
          <p:cNvCxnSpPr>
            <a:stCxn id="26" idx="1"/>
          </p:cNvCxnSpPr>
          <p:nvPr/>
        </p:nvCxnSpPr>
        <p:spPr>
          <a:xfrm flipH="1">
            <a:off x="3743325" y="2415768"/>
            <a:ext cx="1019230" cy="72589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kstboks 9">
            <a:extLst>
              <a:ext uri="{FF2B5EF4-FFF2-40B4-BE49-F238E27FC236}">
                <a16:creationId xmlns:a16="http://schemas.microsoft.com/office/drawing/2014/main" id="{B0424C77-F078-40A2-B55F-27169FAF0443}"/>
              </a:ext>
            </a:extLst>
          </p:cNvPr>
          <p:cNvSpPr txBox="1">
            <a:spLocks noChangeArrowheads="1"/>
          </p:cNvSpPr>
          <p:nvPr/>
        </p:nvSpPr>
        <p:spPr bwMode="auto">
          <a:xfrm>
            <a:off x="341312" y="3779838"/>
            <a:ext cx="2097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Silkeborg:</a:t>
            </a:r>
            <a:r>
              <a:rPr lang="da-DK" dirty="0">
                <a:solidFill>
                  <a:srgbClr val="002060"/>
                </a:solidFill>
                <a:latin typeface="Calibri" pitchFamily="34" charset="0"/>
              </a:rPr>
              <a:t> 2007-</a:t>
            </a:r>
          </a:p>
        </p:txBody>
      </p:sp>
      <p:cxnSp>
        <p:nvCxnSpPr>
          <p:cNvPr id="29" name="Lige pilforbindelse 28">
            <a:extLst>
              <a:ext uri="{FF2B5EF4-FFF2-40B4-BE49-F238E27FC236}">
                <a16:creationId xmlns:a16="http://schemas.microsoft.com/office/drawing/2014/main" id="{BC273DAB-319B-423C-8815-50F53E947627}"/>
              </a:ext>
            </a:extLst>
          </p:cNvPr>
          <p:cNvCxnSpPr/>
          <p:nvPr/>
        </p:nvCxnSpPr>
        <p:spPr>
          <a:xfrm flipV="1">
            <a:off x="2051050" y="3716338"/>
            <a:ext cx="1657350" cy="2174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kstboks 22">
            <a:extLst>
              <a:ext uri="{FF2B5EF4-FFF2-40B4-BE49-F238E27FC236}">
                <a16:creationId xmlns:a16="http://schemas.microsoft.com/office/drawing/2014/main" id="{E690AA30-5435-4050-A76E-AA5AAA955B03}"/>
              </a:ext>
            </a:extLst>
          </p:cNvPr>
          <p:cNvSpPr txBox="1">
            <a:spLocks noChangeArrowheads="1"/>
          </p:cNvSpPr>
          <p:nvPr/>
        </p:nvSpPr>
        <p:spPr bwMode="auto">
          <a:xfrm>
            <a:off x="5508625" y="3500438"/>
            <a:ext cx="1944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a:solidFill>
                  <a:srgbClr val="002060"/>
                </a:solidFill>
                <a:latin typeface="Calibri" pitchFamily="34" charset="0"/>
              </a:rPr>
              <a:t>Horsens:</a:t>
            </a:r>
            <a:r>
              <a:rPr lang="da-DK">
                <a:solidFill>
                  <a:srgbClr val="002060"/>
                </a:solidFill>
                <a:latin typeface="Calibri" pitchFamily="34" charset="0"/>
              </a:rPr>
              <a:t> 2007-</a:t>
            </a:r>
          </a:p>
        </p:txBody>
      </p:sp>
      <p:cxnSp>
        <p:nvCxnSpPr>
          <p:cNvPr id="31" name="Lige pilforbindelse 30">
            <a:extLst>
              <a:ext uri="{FF2B5EF4-FFF2-40B4-BE49-F238E27FC236}">
                <a16:creationId xmlns:a16="http://schemas.microsoft.com/office/drawing/2014/main" id="{8843EC4E-4456-408E-873E-2D8752052DE5}"/>
              </a:ext>
            </a:extLst>
          </p:cNvPr>
          <p:cNvCxnSpPr/>
          <p:nvPr/>
        </p:nvCxnSpPr>
        <p:spPr>
          <a:xfrm flipH="1">
            <a:off x="3852863" y="3724275"/>
            <a:ext cx="1655762" cy="5683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kstboks 32">
            <a:extLst>
              <a:ext uri="{FF2B5EF4-FFF2-40B4-BE49-F238E27FC236}">
                <a16:creationId xmlns:a16="http://schemas.microsoft.com/office/drawing/2014/main" id="{DFD1C6D5-0331-4655-89E6-28BE5A44689E}"/>
              </a:ext>
            </a:extLst>
          </p:cNvPr>
          <p:cNvSpPr txBox="1">
            <a:spLocks noChangeArrowheads="1"/>
          </p:cNvSpPr>
          <p:nvPr/>
        </p:nvSpPr>
        <p:spPr bwMode="auto">
          <a:xfrm>
            <a:off x="539750" y="5516563"/>
            <a:ext cx="2089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Kolding:</a:t>
            </a:r>
            <a:r>
              <a:rPr lang="da-DK" dirty="0">
                <a:solidFill>
                  <a:srgbClr val="002060"/>
                </a:solidFill>
                <a:latin typeface="Calibri" pitchFamily="34" charset="0"/>
              </a:rPr>
              <a:t> 2011-</a:t>
            </a:r>
          </a:p>
        </p:txBody>
      </p:sp>
      <p:cxnSp>
        <p:nvCxnSpPr>
          <p:cNvPr id="33" name="Lige pilforbindelse 32">
            <a:extLst>
              <a:ext uri="{FF2B5EF4-FFF2-40B4-BE49-F238E27FC236}">
                <a16:creationId xmlns:a16="http://schemas.microsoft.com/office/drawing/2014/main" id="{F0385DEC-F1BC-4034-AA63-E6D0D6E067CB}"/>
              </a:ext>
            </a:extLst>
          </p:cNvPr>
          <p:cNvCxnSpPr/>
          <p:nvPr/>
        </p:nvCxnSpPr>
        <p:spPr>
          <a:xfrm flipV="1">
            <a:off x="2124075" y="4868864"/>
            <a:ext cx="1295400" cy="8635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Lige pilforbindelse 33">
            <a:extLst>
              <a:ext uri="{FF2B5EF4-FFF2-40B4-BE49-F238E27FC236}">
                <a16:creationId xmlns:a16="http://schemas.microsoft.com/office/drawing/2014/main" id="{3DBDAD59-6B9F-44FF-ACAB-62CF286D764B}"/>
              </a:ext>
            </a:extLst>
          </p:cNvPr>
          <p:cNvCxnSpPr/>
          <p:nvPr/>
        </p:nvCxnSpPr>
        <p:spPr>
          <a:xfrm flipH="1" flipV="1">
            <a:off x="3635375" y="5661025"/>
            <a:ext cx="215900" cy="7921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kstboks 15">
            <a:extLst>
              <a:ext uri="{FF2B5EF4-FFF2-40B4-BE49-F238E27FC236}">
                <a16:creationId xmlns:a16="http://schemas.microsoft.com/office/drawing/2014/main" id="{11C0AD98-0104-4616-8290-48D783410E8E}"/>
              </a:ext>
            </a:extLst>
          </p:cNvPr>
          <p:cNvSpPr txBox="1">
            <a:spLocks noChangeArrowheads="1"/>
          </p:cNvSpPr>
          <p:nvPr/>
        </p:nvSpPr>
        <p:spPr bwMode="auto">
          <a:xfrm>
            <a:off x="6650038" y="4800600"/>
            <a:ext cx="146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Køge:</a:t>
            </a:r>
            <a:r>
              <a:rPr lang="da-DK" dirty="0">
                <a:solidFill>
                  <a:srgbClr val="002060"/>
                </a:solidFill>
                <a:latin typeface="Calibri" pitchFamily="34" charset="0"/>
              </a:rPr>
              <a:t> 2012-</a:t>
            </a:r>
          </a:p>
        </p:txBody>
      </p:sp>
      <p:cxnSp>
        <p:nvCxnSpPr>
          <p:cNvPr id="36" name="Lige pilforbindelse 35">
            <a:extLst>
              <a:ext uri="{FF2B5EF4-FFF2-40B4-BE49-F238E27FC236}">
                <a16:creationId xmlns:a16="http://schemas.microsoft.com/office/drawing/2014/main" id="{731E2FFC-853A-4258-A0BA-70ED1D08D532}"/>
              </a:ext>
            </a:extLst>
          </p:cNvPr>
          <p:cNvCxnSpPr>
            <a:stCxn id="35" idx="1"/>
          </p:cNvCxnSpPr>
          <p:nvPr/>
        </p:nvCxnSpPr>
        <p:spPr>
          <a:xfrm flipH="1" flipV="1">
            <a:off x="5734898" y="4868864"/>
            <a:ext cx="915140" cy="1164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kstboks 15">
            <a:extLst>
              <a:ext uri="{FF2B5EF4-FFF2-40B4-BE49-F238E27FC236}">
                <a16:creationId xmlns:a16="http://schemas.microsoft.com/office/drawing/2014/main" id="{73FAAD85-0393-4539-BADF-65FD424E68A5}"/>
              </a:ext>
            </a:extLst>
          </p:cNvPr>
          <p:cNvSpPr txBox="1">
            <a:spLocks noChangeArrowheads="1"/>
          </p:cNvSpPr>
          <p:nvPr/>
        </p:nvSpPr>
        <p:spPr bwMode="auto">
          <a:xfrm>
            <a:off x="6277769" y="5257844"/>
            <a:ext cx="1731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Slagelse:</a:t>
            </a:r>
            <a:r>
              <a:rPr lang="da-DK" dirty="0">
                <a:solidFill>
                  <a:srgbClr val="002060"/>
                </a:solidFill>
                <a:latin typeface="Calibri" pitchFamily="34" charset="0"/>
              </a:rPr>
              <a:t> 2012-</a:t>
            </a:r>
          </a:p>
        </p:txBody>
      </p:sp>
      <p:cxnSp>
        <p:nvCxnSpPr>
          <p:cNvPr id="38" name="Lige pilforbindelse 37">
            <a:extLst>
              <a:ext uri="{FF2B5EF4-FFF2-40B4-BE49-F238E27FC236}">
                <a16:creationId xmlns:a16="http://schemas.microsoft.com/office/drawing/2014/main" id="{F1690120-440A-4940-86DB-B150BEDED260}"/>
              </a:ext>
            </a:extLst>
          </p:cNvPr>
          <p:cNvCxnSpPr>
            <a:stCxn id="37" idx="1"/>
          </p:cNvCxnSpPr>
          <p:nvPr/>
        </p:nvCxnSpPr>
        <p:spPr>
          <a:xfrm flipH="1" flipV="1">
            <a:off x="4875213" y="4514854"/>
            <a:ext cx="1402556" cy="9276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kstboks 22">
            <a:extLst>
              <a:ext uri="{FF2B5EF4-FFF2-40B4-BE49-F238E27FC236}">
                <a16:creationId xmlns:a16="http://schemas.microsoft.com/office/drawing/2014/main" id="{B57B6518-E6A5-4008-9AD5-122255E8DFC5}"/>
              </a:ext>
            </a:extLst>
          </p:cNvPr>
          <p:cNvSpPr txBox="1">
            <a:spLocks noChangeArrowheads="1"/>
          </p:cNvSpPr>
          <p:nvPr/>
        </p:nvSpPr>
        <p:spPr bwMode="auto">
          <a:xfrm>
            <a:off x="5267325" y="2807223"/>
            <a:ext cx="1944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Randers:</a:t>
            </a:r>
            <a:r>
              <a:rPr lang="da-DK" dirty="0">
                <a:solidFill>
                  <a:srgbClr val="002060"/>
                </a:solidFill>
                <a:latin typeface="Calibri" pitchFamily="34" charset="0"/>
              </a:rPr>
              <a:t> 2007-</a:t>
            </a:r>
          </a:p>
        </p:txBody>
      </p:sp>
      <p:cxnSp>
        <p:nvCxnSpPr>
          <p:cNvPr id="40" name="Lige pilforbindelse 39">
            <a:extLst>
              <a:ext uri="{FF2B5EF4-FFF2-40B4-BE49-F238E27FC236}">
                <a16:creationId xmlns:a16="http://schemas.microsoft.com/office/drawing/2014/main" id="{FB497463-2E80-43D0-BA48-D28C7EC0E0A3}"/>
              </a:ext>
            </a:extLst>
          </p:cNvPr>
          <p:cNvCxnSpPr>
            <a:stCxn id="39" idx="1"/>
          </p:cNvCxnSpPr>
          <p:nvPr/>
        </p:nvCxnSpPr>
        <p:spPr>
          <a:xfrm flipH="1">
            <a:off x="4114800" y="2992167"/>
            <a:ext cx="1152525" cy="4368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kstboks 9">
            <a:extLst>
              <a:ext uri="{FF2B5EF4-FFF2-40B4-BE49-F238E27FC236}">
                <a16:creationId xmlns:a16="http://schemas.microsoft.com/office/drawing/2014/main" id="{6BA33E57-6D19-4C0F-B3DF-362452EA56A5}"/>
              </a:ext>
            </a:extLst>
          </p:cNvPr>
          <p:cNvSpPr txBox="1">
            <a:spLocks noChangeArrowheads="1"/>
          </p:cNvSpPr>
          <p:nvPr/>
        </p:nvSpPr>
        <p:spPr bwMode="auto">
          <a:xfrm>
            <a:off x="363209" y="2627313"/>
            <a:ext cx="1873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Viborg:</a:t>
            </a:r>
            <a:r>
              <a:rPr lang="da-DK" dirty="0">
                <a:solidFill>
                  <a:srgbClr val="002060"/>
                </a:solidFill>
                <a:latin typeface="Calibri" pitchFamily="34" charset="0"/>
              </a:rPr>
              <a:t> 2013-</a:t>
            </a:r>
          </a:p>
        </p:txBody>
      </p:sp>
      <p:cxnSp>
        <p:nvCxnSpPr>
          <p:cNvPr id="42" name="Lige pilforbindelse 41">
            <a:extLst>
              <a:ext uri="{FF2B5EF4-FFF2-40B4-BE49-F238E27FC236}">
                <a16:creationId xmlns:a16="http://schemas.microsoft.com/office/drawing/2014/main" id="{A1852A29-76D0-4751-AD11-10ED026D7366}"/>
              </a:ext>
            </a:extLst>
          </p:cNvPr>
          <p:cNvCxnSpPr/>
          <p:nvPr/>
        </p:nvCxnSpPr>
        <p:spPr>
          <a:xfrm>
            <a:off x="1909762" y="2811979"/>
            <a:ext cx="1438276" cy="5146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kstboks 28">
            <a:extLst>
              <a:ext uri="{FF2B5EF4-FFF2-40B4-BE49-F238E27FC236}">
                <a16:creationId xmlns:a16="http://schemas.microsoft.com/office/drawing/2014/main" id="{95B9B932-DE27-4614-854B-EDB13B33D309}"/>
              </a:ext>
            </a:extLst>
          </p:cNvPr>
          <p:cNvSpPr txBox="1">
            <a:spLocks noChangeArrowheads="1"/>
          </p:cNvSpPr>
          <p:nvPr/>
        </p:nvSpPr>
        <p:spPr bwMode="auto">
          <a:xfrm>
            <a:off x="2124075" y="6418297"/>
            <a:ext cx="24206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Augustenborg </a:t>
            </a:r>
            <a:r>
              <a:rPr lang="da-DK" dirty="0">
                <a:solidFill>
                  <a:srgbClr val="002060"/>
                </a:solidFill>
                <a:latin typeface="Calibri" pitchFamily="34" charset="0"/>
              </a:rPr>
              <a:t>: 2011-</a:t>
            </a:r>
          </a:p>
        </p:txBody>
      </p:sp>
    </p:spTree>
    <p:extLst>
      <p:ext uri="{BB962C8B-B14F-4D97-AF65-F5344CB8AC3E}">
        <p14:creationId xmlns:p14="http://schemas.microsoft.com/office/powerpoint/2010/main" val="1833380730"/>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05987A-0B30-41C3-BD63-502475A5B715}"/>
              </a:ext>
            </a:extLst>
          </p:cNvPr>
          <p:cNvSpPr>
            <a:spLocks noGrp="1"/>
          </p:cNvSpPr>
          <p:nvPr>
            <p:ph type="title"/>
          </p:nvPr>
        </p:nvSpPr>
        <p:spPr/>
        <p:txBody>
          <a:bodyPr/>
          <a:lstStyle/>
          <a:p>
            <a:r>
              <a:rPr lang="da-DK" dirty="0"/>
              <a:t>Gentaget selvmordsforsøg</a:t>
            </a:r>
          </a:p>
        </p:txBody>
      </p:sp>
      <p:pic>
        <p:nvPicPr>
          <p:cNvPr id="3" name="Billede 2">
            <a:extLst>
              <a:ext uri="{FF2B5EF4-FFF2-40B4-BE49-F238E27FC236}">
                <a16:creationId xmlns:a16="http://schemas.microsoft.com/office/drawing/2014/main" id="{991E71B7-AF8B-40DD-A65A-8AAE8602E5C7}"/>
              </a:ext>
            </a:extLst>
          </p:cNvPr>
          <p:cNvPicPr/>
          <p:nvPr/>
        </p:nvPicPr>
        <p:blipFill>
          <a:blip r:embed="rId3">
            <a:extLst>
              <a:ext uri="{28A0092B-C50C-407E-A947-70E740481C1C}">
                <a14:useLocalDpi xmlns:a14="http://schemas.microsoft.com/office/drawing/2010/main" val="0"/>
              </a:ext>
            </a:extLst>
          </a:blip>
          <a:stretch>
            <a:fillRect/>
          </a:stretch>
        </p:blipFill>
        <p:spPr>
          <a:xfrm>
            <a:off x="0" y="1403866"/>
            <a:ext cx="8382000" cy="5117068"/>
          </a:xfrm>
          <a:prstGeom prst="rect">
            <a:avLst/>
          </a:prstGeom>
        </p:spPr>
      </p:pic>
      <p:sp>
        <p:nvSpPr>
          <p:cNvPr id="4" name="Tekstboks 5">
            <a:extLst>
              <a:ext uri="{FF2B5EF4-FFF2-40B4-BE49-F238E27FC236}">
                <a16:creationId xmlns:a16="http://schemas.microsoft.com/office/drawing/2014/main" id="{6BDF1878-E4FD-4875-B24D-D3F3DB01D76D}"/>
              </a:ext>
            </a:extLst>
          </p:cNvPr>
          <p:cNvSpPr txBox="1"/>
          <p:nvPr/>
        </p:nvSpPr>
        <p:spPr>
          <a:xfrm>
            <a:off x="0" y="1219200"/>
            <a:ext cx="4572000" cy="369332"/>
          </a:xfrm>
          <a:prstGeom prst="rect">
            <a:avLst/>
          </a:prstGeom>
          <a:noFill/>
        </p:spPr>
        <p:txBody>
          <a:bodyPr wrap="square" rtlCol="0">
            <a:spAutoFit/>
          </a:bodyPr>
          <a:lstStyle/>
          <a:p>
            <a:r>
              <a:rPr lang="da-DK" dirty="0">
                <a:solidFill>
                  <a:srgbClr val="002060"/>
                </a:solidFill>
              </a:rPr>
              <a:t>Sandsynlighed for at ikke at gentage</a:t>
            </a:r>
          </a:p>
        </p:txBody>
      </p:sp>
      <p:sp>
        <p:nvSpPr>
          <p:cNvPr id="5" name="Tekstboks 18">
            <a:extLst>
              <a:ext uri="{FF2B5EF4-FFF2-40B4-BE49-F238E27FC236}">
                <a16:creationId xmlns:a16="http://schemas.microsoft.com/office/drawing/2014/main" id="{07EF69F7-9483-48C2-96FA-89D9CEA13B93}"/>
              </a:ext>
            </a:extLst>
          </p:cNvPr>
          <p:cNvSpPr txBox="1"/>
          <p:nvPr/>
        </p:nvSpPr>
        <p:spPr>
          <a:xfrm>
            <a:off x="7924800" y="6412468"/>
            <a:ext cx="1219200" cy="338554"/>
          </a:xfrm>
          <a:prstGeom prst="rect">
            <a:avLst/>
          </a:prstGeom>
          <a:noFill/>
        </p:spPr>
        <p:txBody>
          <a:bodyPr wrap="square" rtlCol="0">
            <a:spAutoFit/>
          </a:bodyPr>
          <a:lstStyle/>
          <a:p>
            <a:r>
              <a:rPr lang="da-DK" sz="1600" dirty="0">
                <a:solidFill>
                  <a:srgbClr val="002060"/>
                </a:solidFill>
              </a:rPr>
              <a:t>Måneder</a:t>
            </a:r>
          </a:p>
        </p:txBody>
      </p:sp>
    </p:spTree>
    <p:extLst>
      <p:ext uri="{BB962C8B-B14F-4D97-AF65-F5344CB8AC3E}">
        <p14:creationId xmlns:p14="http://schemas.microsoft.com/office/powerpoint/2010/main" val="625927648"/>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05987A-0B30-41C3-BD63-502475A5B715}"/>
              </a:ext>
            </a:extLst>
          </p:cNvPr>
          <p:cNvSpPr>
            <a:spLocks noGrp="1"/>
          </p:cNvSpPr>
          <p:nvPr>
            <p:ph type="title"/>
          </p:nvPr>
        </p:nvSpPr>
        <p:spPr/>
        <p:txBody>
          <a:bodyPr/>
          <a:lstStyle/>
          <a:p>
            <a:r>
              <a:rPr lang="da-DK" dirty="0"/>
              <a:t>Selvmord</a:t>
            </a:r>
          </a:p>
        </p:txBody>
      </p:sp>
      <p:pic>
        <p:nvPicPr>
          <p:cNvPr id="3" name="Billede 2">
            <a:extLst>
              <a:ext uri="{FF2B5EF4-FFF2-40B4-BE49-F238E27FC236}">
                <a16:creationId xmlns:a16="http://schemas.microsoft.com/office/drawing/2014/main" id="{23922B32-7A86-464A-9538-85722C8E791A}"/>
              </a:ext>
            </a:extLst>
          </p:cNvPr>
          <p:cNvPicPr/>
          <p:nvPr/>
        </p:nvPicPr>
        <p:blipFill>
          <a:blip r:embed="rId3">
            <a:extLst>
              <a:ext uri="{28A0092B-C50C-407E-A947-70E740481C1C}">
                <a14:useLocalDpi xmlns:a14="http://schemas.microsoft.com/office/drawing/2010/main" val="0"/>
              </a:ext>
            </a:extLst>
          </a:blip>
          <a:stretch>
            <a:fillRect/>
          </a:stretch>
        </p:blipFill>
        <p:spPr>
          <a:xfrm>
            <a:off x="76200" y="1403866"/>
            <a:ext cx="8534400" cy="5117068"/>
          </a:xfrm>
          <a:prstGeom prst="rect">
            <a:avLst/>
          </a:prstGeom>
        </p:spPr>
      </p:pic>
      <p:sp>
        <p:nvSpPr>
          <p:cNvPr id="4" name="Tekstboks 2">
            <a:extLst>
              <a:ext uri="{FF2B5EF4-FFF2-40B4-BE49-F238E27FC236}">
                <a16:creationId xmlns:a16="http://schemas.microsoft.com/office/drawing/2014/main" id="{53AF594B-E491-4492-9235-96CAB9F4F2DD}"/>
              </a:ext>
            </a:extLst>
          </p:cNvPr>
          <p:cNvSpPr txBox="1"/>
          <p:nvPr/>
        </p:nvSpPr>
        <p:spPr>
          <a:xfrm>
            <a:off x="0" y="1230868"/>
            <a:ext cx="4572000" cy="338554"/>
          </a:xfrm>
          <a:prstGeom prst="rect">
            <a:avLst/>
          </a:prstGeom>
          <a:noFill/>
        </p:spPr>
        <p:txBody>
          <a:bodyPr wrap="square" rtlCol="0">
            <a:spAutoFit/>
          </a:bodyPr>
          <a:lstStyle/>
          <a:p>
            <a:r>
              <a:rPr lang="da-DK" sz="1600" dirty="0"/>
              <a:t>Sandsynlighed for at overleve</a:t>
            </a:r>
          </a:p>
        </p:txBody>
      </p:sp>
      <p:sp>
        <p:nvSpPr>
          <p:cNvPr id="5" name="Tekstboks 18">
            <a:extLst>
              <a:ext uri="{FF2B5EF4-FFF2-40B4-BE49-F238E27FC236}">
                <a16:creationId xmlns:a16="http://schemas.microsoft.com/office/drawing/2014/main" id="{614A9BE5-E5F3-4EF7-A1C3-FA7437D795CE}"/>
              </a:ext>
            </a:extLst>
          </p:cNvPr>
          <p:cNvSpPr txBox="1"/>
          <p:nvPr/>
        </p:nvSpPr>
        <p:spPr>
          <a:xfrm>
            <a:off x="7924800" y="6412468"/>
            <a:ext cx="1219200" cy="338554"/>
          </a:xfrm>
          <a:prstGeom prst="rect">
            <a:avLst/>
          </a:prstGeom>
          <a:noFill/>
        </p:spPr>
        <p:txBody>
          <a:bodyPr wrap="square" rtlCol="0">
            <a:spAutoFit/>
          </a:bodyPr>
          <a:lstStyle/>
          <a:p>
            <a:r>
              <a:rPr lang="da-DK" sz="1600" dirty="0">
                <a:solidFill>
                  <a:srgbClr val="002060"/>
                </a:solidFill>
              </a:rPr>
              <a:t>Måneder</a:t>
            </a:r>
          </a:p>
        </p:txBody>
      </p:sp>
    </p:spTree>
    <p:extLst>
      <p:ext uri="{BB962C8B-B14F-4D97-AF65-F5344CB8AC3E}">
        <p14:creationId xmlns:p14="http://schemas.microsoft.com/office/powerpoint/2010/main" val="591997423"/>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05987A-0B30-41C3-BD63-502475A5B715}"/>
              </a:ext>
            </a:extLst>
          </p:cNvPr>
          <p:cNvSpPr>
            <a:spLocks noGrp="1"/>
          </p:cNvSpPr>
          <p:nvPr>
            <p:ph type="title"/>
          </p:nvPr>
        </p:nvSpPr>
        <p:spPr/>
        <p:txBody>
          <a:bodyPr/>
          <a:lstStyle/>
          <a:p>
            <a:r>
              <a:rPr lang="da-DK" dirty="0"/>
              <a:t>Selvmordshandlinger og død</a:t>
            </a:r>
          </a:p>
        </p:txBody>
      </p:sp>
      <p:sp>
        <p:nvSpPr>
          <p:cNvPr id="3" name="Line 22">
            <a:extLst>
              <a:ext uri="{FF2B5EF4-FFF2-40B4-BE49-F238E27FC236}">
                <a16:creationId xmlns:a16="http://schemas.microsoft.com/office/drawing/2014/main" id="{B9983744-B637-44AF-9A78-4855DDCC298E}"/>
              </a:ext>
            </a:extLst>
          </p:cNvPr>
          <p:cNvSpPr>
            <a:spLocks noChangeShapeType="1"/>
          </p:cNvSpPr>
          <p:nvPr/>
        </p:nvSpPr>
        <p:spPr bwMode="auto">
          <a:xfrm>
            <a:off x="381000" y="2895600"/>
            <a:ext cx="8458200" cy="0"/>
          </a:xfrm>
          <a:prstGeom prst="line">
            <a:avLst/>
          </a:prstGeom>
          <a:noFill/>
          <a:ln w="9525">
            <a:solidFill>
              <a:srgbClr val="000066"/>
            </a:solidFill>
            <a:round/>
            <a:headEnd/>
            <a:tailEnd/>
          </a:ln>
        </p:spPr>
        <p:txBody>
          <a:bodyPr wrap="none" anchor="ctr"/>
          <a:lstStyle/>
          <a:p>
            <a:endParaRPr lang="da-DK" sz="2800">
              <a:latin typeface="Arial" pitchFamily="34" charset="0"/>
              <a:cs typeface="Arial" pitchFamily="34" charset="0"/>
            </a:endParaRPr>
          </a:p>
        </p:txBody>
      </p:sp>
      <p:sp>
        <p:nvSpPr>
          <p:cNvPr id="4" name="Rectangle 29">
            <a:extLst>
              <a:ext uri="{FF2B5EF4-FFF2-40B4-BE49-F238E27FC236}">
                <a16:creationId xmlns:a16="http://schemas.microsoft.com/office/drawing/2014/main" id="{260C1FA5-1159-498E-A643-E79E5CFDCF57}"/>
              </a:ext>
            </a:extLst>
          </p:cNvPr>
          <p:cNvSpPr>
            <a:spLocks noChangeArrowheads="1"/>
          </p:cNvSpPr>
          <p:nvPr/>
        </p:nvSpPr>
        <p:spPr bwMode="auto">
          <a:xfrm>
            <a:off x="936644" y="3140968"/>
            <a:ext cx="3173946" cy="507831"/>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3300" i="1" dirty="0">
                <a:solidFill>
                  <a:srgbClr val="000066"/>
                </a:solidFill>
                <a:latin typeface="Arial" pitchFamily="34" charset="0"/>
                <a:cs typeface="Arial" pitchFamily="34" charset="0"/>
              </a:rPr>
              <a:t> </a:t>
            </a:r>
            <a:r>
              <a:rPr lang="en-US" sz="3300" i="1" dirty="0" err="1">
                <a:solidFill>
                  <a:srgbClr val="000066"/>
                </a:solidFill>
                <a:latin typeface="Arial" pitchFamily="34" charset="0"/>
                <a:cs typeface="Arial" pitchFamily="34" charset="0"/>
              </a:rPr>
              <a:t>Gentaget</a:t>
            </a:r>
            <a:r>
              <a:rPr lang="en-US" sz="3300" i="1" dirty="0">
                <a:solidFill>
                  <a:srgbClr val="000066"/>
                </a:solidFill>
                <a:latin typeface="Arial" pitchFamily="34" charset="0"/>
                <a:cs typeface="Arial" pitchFamily="34" charset="0"/>
              </a:rPr>
              <a:t> </a:t>
            </a:r>
            <a:r>
              <a:rPr lang="en-US" sz="3300" i="1" dirty="0" err="1">
                <a:solidFill>
                  <a:srgbClr val="000066"/>
                </a:solidFill>
                <a:latin typeface="Arial" pitchFamily="34" charset="0"/>
                <a:cs typeface="Arial" pitchFamily="34" charset="0"/>
              </a:rPr>
              <a:t>forsøg</a:t>
            </a:r>
            <a:endParaRPr lang="en-US" sz="3300" b="1" i="1" dirty="0">
              <a:solidFill>
                <a:srgbClr val="000066"/>
              </a:solidFill>
              <a:latin typeface="Arial" pitchFamily="34" charset="0"/>
              <a:cs typeface="Arial" pitchFamily="34" charset="0"/>
            </a:endParaRPr>
          </a:p>
        </p:txBody>
      </p:sp>
      <p:sp>
        <p:nvSpPr>
          <p:cNvPr id="5" name="Line 22">
            <a:extLst>
              <a:ext uri="{FF2B5EF4-FFF2-40B4-BE49-F238E27FC236}">
                <a16:creationId xmlns:a16="http://schemas.microsoft.com/office/drawing/2014/main" id="{A474980A-8E13-42E2-AE77-65F70FF43352}"/>
              </a:ext>
            </a:extLst>
          </p:cNvPr>
          <p:cNvSpPr>
            <a:spLocks noChangeShapeType="1"/>
          </p:cNvSpPr>
          <p:nvPr/>
        </p:nvSpPr>
        <p:spPr bwMode="auto">
          <a:xfrm>
            <a:off x="381000" y="5943600"/>
            <a:ext cx="8458200" cy="0"/>
          </a:xfrm>
          <a:prstGeom prst="line">
            <a:avLst/>
          </a:prstGeom>
          <a:noFill/>
          <a:ln w="9525">
            <a:solidFill>
              <a:srgbClr val="000066"/>
            </a:solidFill>
            <a:round/>
            <a:headEnd/>
            <a:tailEnd/>
          </a:ln>
        </p:spPr>
        <p:txBody>
          <a:bodyPr wrap="none" anchor="ctr"/>
          <a:lstStyle/>
          <a:p>
            <a:endParaRPr lang="da-DK" sz="4400">
              <a:latin typeface="Arial" pitchFamily="34" charset="0"/>
              <a:cs typeface="Arial" pitchFamily="34" charset="0"/>
            </a:endParaRPr>
          </a:p>
        </p:txBody>
      </p:sp>
      <p:sp>
        <p:nvSpPr>
          <p:cNvPr id="6" name="Rectangle 29">
            <a:extLst>
              <a:ext uri="{FF2B5EF4-FFF2-40B4-BE49-F238E27FC236}">
                <a16:creationId xmlns:a16="http://schemas.microsoft.com/office/drawing/2014/main" id="{88D28C58-2F88-4C0B-84F8-E22D8F2F56C1}"/>
              </a:ext>
            </a:extLst>
          </p:cNvPr>
          <p:cNvSpPr>
            <a:spLocks noChangeArrowheads="1"/>
          </p:cNvSpPr>
          <p:nvPr/>
        </p:nvSpPr>
        <p:spPr bwMode="auto">
          <a:xfrm>
            <a:off x="936644" y="4047292"/>
            <a:ext cx="1905971" cy="507831"/>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3300" i="1" dirty="0">
                <a:solidFill>
                  <a:srgbClr val="000066"/>
                </a:solidFill>
                <a:latin typeface="Arial" pitchFamily="34" charset="0"/>
                <a:cs typeface="Arial" pitchFamily="34" charset="0"/>
              </a:rPr>
              <a:t> </a:t>
            </a:r>
            <a:r>
              <a:rPr lang="en-US" sz="3300" i="1" dirty="0" err="1">
                <a:solidFill>
                  <a:srgbClr val="000066"/>
                </a:solidFill>
                <a:latin typeface="Arial" pitchFamily="34" charset="0"/>
                <a:cs typeface="Arial" pitchFamily="34" charset="0"/>
              </a:rPr>
              <a:t>Selvmord</a:t>
            </a:r>
            <a:endParaRPr lang="en-US" sz="3300" b="1" i="1" dirty="0">
              <a:solidFill>
                <a:srgbClr val="000066"/>
              </a:solidFill>
              <a:latin typeface="Arial" pitchFamily="34" charset="0"/>
              <a:cs typeface="Arial" pitchFamily="34" charset="0"/>
            </a:endParaRPr>
          </a:p>
        </p:txBody>
      </p:sp>
      <p:sp>
        <p:nvSpPr>
          <p:cNvPr id="7" name="Rectangle 29">
            <a:extLst>
              <a:ext uri="{FF2B5EF4-FFF2-40B4-BE49-F238E27FC236}">
                <a16:creationId xmlns:a16="http://schemas.microsoft.com/office/drawing/2014/main" id="{DECC12E3-3F9F-49DF-81B6-0381AC593315}"/>
              </a:ext>
            </a:extLst>
          </p:cNvPr>
          <p:cNvSpPr>
            <a:spLocks noChangeArrowheads="1"/>
          </p:cNvSpPr>
          <p:nvPr/>
        </p:nvSpPr>
        <p:spPr bwMode="auto">
          <a:xfrm>
            <a:off x="936644" y="4961692"/>
            <a:ext cx="916918" cy="507831"/>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3300" i="1" dirty="0">
                <a:solidFill>
                  <a:srgbClr val="000066"/>
                </a:solidFill>
                <a:latin typeface="Arial" pitchFamily="34" charset="0"/>
                <a:cs typeface="Arial" pitchFamily="34" charset="0"/>
              </a:rPr>
              <a:t> </a:t>
            </a:r>
            <a:r>
              <a:rPr lang="en-US" sz="3300" i="1" dirty="0" err="1">
                <a:solidFill>
                  <a:srgbClr val="000066"/>
                </a:solidFill>
                <a:latin typeface="Arial" pitchFamily="34" charset="0"/>
                <a:cs typeface="Arial" pitchFamily="34" charset="0"/>
              </a:rPr>
              <a:t>Død</a:t>
            </a:r>
            <a:endParaRPr lang="en-US" sz="3300" b="1" i="1" dirty="0">
              <a:solidFill>
                <a:srgbClr val="000066"/>
              </a:solidFill>
              <a:latin typeface="Arial" pitchFamily="34" charset="0"/>
              <a:cs typeface="Arial" pitchFamily="34" charset="0"/>
            </a:endParaRPr>
          </a:p>
        </p:txBody>
      </p:sp>
      <p:sp>
        <p:nvSpPr>
          <p:cNvPr id="8" name="Rectangle 30">
            <a:extLst>
              <a:ext uri="{FF2B5EF4-FFF2-40B4-BE49-F238E27FC236}">
                <a16:creationId xmlns:a16="http://schemas.microsoft.com/office/drawing/2014/main" id="{1B477011-6562-4726-90EC-1A62D293A67C}"/>
              </a:ext>
            </a:extLst>
          </p:cNvPr>
          <p:cNvSpPr>
            <a:spLocks noChangeArrowheads="1"/>
          </p:cNvSpPr>
          <p:nvPr/>
        </p:nvSpPr>
        <p:spPr bwMode="auto">
          <a:xfrm>
            <a:off x="5607547" y="3179802"/>
            <a:ext cx="3231654" cy="553998"/>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US" sz="3600" b="1" dirty="0">
                <a:solidFill>
                  <a:srgbClr val="0000CC"/>
                </a:solidFill>
                <a:latin typeface="Arial" pitchFamily="34" charset="0"/>
                <a:cs typeface="Arial" pitchFamily="34" charset="0"/>
              </a:rPr>
              <a:t>0.82</a:t>
            </a:r>
            <a:r>
              <a:rPr lang="en-US" sz="3600" dirty="0">
                <a:solidFill>
                  <a:srgbClr val="0000CC"/>
                </a:solidFill>
                <a:latin typeface="Arial" pitchFamily="34" charset="0"/>
                <a:cs typeface="Arial" pitchFamily="34" charset="0"/>
              </a:rPr>
              <a:t> [0.75-0.89]</a:t>
            </a:r>
          </a:p>
        </p:txBody>
      </p:sp>
      <p:sp>
        <p:nvSpPr>
          <p:cNvPr id="9" name="Rectangle 30">
            <a:extLst>
              <a:ext uri="{FF2B5EF4-FFF2-40B4-BE49-F238E27FC236}">
                <a16:creationId xmlns:a16="http://schemas.microsoft.com/office/drawing/2014/main" id="{6798B012-09C0-4950-9218-59027648061E}"/>
              </a:ext>
            </a:extLst>
          </p:cNvPr>
          <p:cNvSpPr>
            <a:spLocks noChangeArrowheads="1"/>
          </p:cNvSpPr>
          <p:nvPr/>
        </p:nvSpPr>
        <p:spPr bwMode="auto">
          <a:xfrm>
            <a:off x="5607546" y="4114800"/>
            <a:ext cx="3231654" cy="553998"/>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US" sz="3600" b="1" dirty="0">
                <a:solidFill>
                  <a:srgbClr val="0000CC"/>
                </a:solidFill>
                <a:latin typeface="Arial" pitchFamily="34" charset="0"/>
                <a:cs typeface="Arial" pitchFamily="34" charset="0"/>
              </a:rPr>
              <a:t>0.71</a:t>
            </a:r>
            <a:r>
              <a:rPr lang="en-US" sz="3600" dirty="0">
                <a:solidFill>
                  <a:srgbClr val="0000CC"/>
                </a:solidFill>
                <a:latin typeface="Arial" pitchFamily="34" charset="0"/>
                <a:cs typeface="Arial" pitchFamily="34" charset="0"/>
              </a:rPr>
              <a:t> [0.56-0.91]</a:t>
            </a:r>
          </a:p>
        </p:txBody>
      </p:sp>
      <p:sp>
        <p:nvSpPr>
          <p:cNvPr id="10" name="Rectangle 10">
            <a:extLst>
              <a:ext uri="{FF2B5EF4-FFF2-40B4-BE49-F238E27FC236}">
                <a16:creationId xmlns:a16="http://schemas.microsoft.com/office/drawing/2014/main" id="{80C10F8F-E53E-4E56-988D-F8E5B30F8548}"/>
              </a:ext>
            </a:extLst>
          </p:cNvPr>
          <p:cNvSpPr>
            <a:spLocks noChangeArrowheads="1"/>
          </p:cNvSpPr>
          <p:nvPr/>
        </p:nvSpPr>
        <p:spPr bwMode="auto">
          <a:xfrm>
            <a:off x="5836146" y="2236113"/>
            <a:ext cx="3231654" cy="492443"/>
          </a:xfrm>
          <a:prstGeom prst="rect">
            <a:avLst/>
          </a:prstGeom>
          <a:noFill/>
          <a:ln w="9525">
            <a:noFill/>
            <a:miter lim="800000"/>
            <a:headEnd/>
            <a:tailEnd/>
          </a:ln>
        </p:spPr>
        <p:txBody>
          <a:bodyPr wrap="square" lIns="0" tIns="0" rIns="0" bIns="0">
            <a:spAutoFit/>
          </a:bodyPr>
          <a:lstStyle/>
          <a:p>
            <a:pPr eaLnBrk="0" hangingPunct="0">
              <a:spcBef>
                <a:spcPts val="0"/>
              </a:spcBef>
            </a:pPr>
            <a:r>
              <a:rPr lang="en-US" sz="3200" b="1" dirty="0">
                <a:solidFill>
                  <a:srgbClr val="0000CC"/>
                </a:solidFill>
                <a:latin typeface="Arial" pitchFamily="34" charset="0"/>
                <a:cs typeface="Arial" pitchFamily="34" charset="0"/>
              </a:rPr>
              <a:t>OR [95%CI]</a:t>
            </a:r>
          </a:p>
        </p:txBody>
      </p:sp>
      <p:sp>
        <p:nvSpPr>
          <p:cNvPr id="11" name="Rectangle 10">
            <a:extLst>
              <a:ext uri="{FF2B5EF4-FFF2-40B4-BE49-F238E27FC236}">
                <a16:creationId xmlns:a16="http://schemas.microsoft.com/office/drawing/2014/main" id="{E671B8A9-61D7-4366-8382-FE7BC5A7015F}"/>
              </a:ext>
            </a:extLst>
          </p:cNvPr>
          <p:cNvSpPr>
            <a:spLocks noChangeArrowheads="1"/>
          </p:cNvSpPr>
          <p:nvPr/>
        </p:nvSpPr>
        <p:spPr bwMode="auto">
          <a:xfrm>
            <a:off x="4572000" y="2113002"/>
            <a:ext cx="250068" cy="492443"/>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3200" b="1" dirty="0">
                <a:solidFill>
                  <a:srgbClr val="000066"/>
                </a:solidFill>
                <a:latin typeface="Arial" pitchFamily="34" charset="0"/>
                <a:cs typeface="Arial" pitchFamily="34" charset="0"/>
              </a:rPr>
              <a:t>n</a:t>
            </a:r>
          </a:p>
        </p:txBody>
      </p:sp>
      <p:sp>
        <p:nvSpPr>
          <p:cNvPr id="12" name="Rectangle 30">
            <a:extLst>
              <a:ext uri="{FF2B5EF4-FFF2-40B4-BE49-F238E27FC236}">
                <a16:creationId xmlns:a16="http://schemas.microsoft.com/office/drawing/2014/main" id="{65FD2569-1204-4EA0-9A38-5249D3EBD64D}"/>
              </a:ext>
            </a:extLst>
          </p:cNvPr>
          <p:cNvSpPr>
            <a:spLocks noChangeArrowheads="1"/>
          </p:cNvSpPr>
          <p:nvPr/>
        </p:nvSpPr>
        <p:spPr bwMode="auto">
          <a:xfrm>
            <a:off x="4343400" y="3179802"/>
            <a:ext cx="769441" cy="553998"/>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US" sz="3600" dirty="0">
                <a:solidFill>
                  <a:srgbClr val="000066"/>
                </a:solidFill>
                <a:latin typeface="Arial" pitchFamily="34" charset="0"/>
                <a:cs typeface="Arial" pitchFamily="34" charset="0"/>
              </a:rPr>
              <a:t>881</a:t>
            </a:r>
          </a:p>
        </p:txBody>
      </p:sp>
      <p:sp>
        <p:nvSpPr>
          <p:cNvPr id="13" name="Rectangle 30">
            <a:extLst>
              <a:ext uri="{FF2B5EF4-FFF2-40B4-BE49-F238E27FC236}">
                <a16:creationId xmlns:a16="http://schemas.microsoft.com/office/drawing/2014/main" id="{1A423805-F85A-4E97-AF34-0D4E70AF295D}"/>
              </a:ext>
            </a:extLst>
          </p:cNvPr>
          <p:cNvSpPr>
            <a:spLocks noChangeArrowheads="1"/>
          </p:cNvSpPr>
          <p:nvPr/>
        </p:nvSpPr>
        <p:spPr bwMode="auto">
          <a:xfrm>
            <a:off x="4599880" y="4114800"/>
            <a:ext cx="512961" cy="553998"/>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US" sz="3600" dirty="0">
                <a:solidFill>
                  <a:srgbClr val="000066"/>
                </a:solidFill>
                <a:latin typeface="Arial" pitchFamily="34" charset="0"/>
                <a:cs typeface="Arial" pitchFamily="34" charset="0"/>
              </a:rPr>
              <a:t>83</a:t>
            </a:r>
          </a:p>
        </p:txBody>
      </p:sp>
      <p:sp>
        <p:nvSpPr>
          <p:cNvPr id="14" name="Rectangle 30">
            <a:extLst>
              <a:ext uri="{FF2B5EF4-FFF2-40B4-BE49-F238E27FC236}">
                <a16:creationId xmlns:a16="http://schemas.microsoft.com/office/drawing/2014/main" id="{DD26272D-9470-4910-9550-2EE2ADD7A3B7}"/>
              </a:ext>
            </a:extLst>
          </p:cNvPr>
          <p:cNvSpPr>
            <a:spLocks noChangeArrowheads="1"/>
          </p:cNvSpPr>
          <p:nvPr/>
        </p:nvSpPr>
        <p:spPr bwMode="auto">
          <a:xfrm>
            <a:off x="5607547" y="5029200"/>
            <a:ext cx="3231654" cy="553998"/>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US" sz="3600" b="1" dirty="0">
                <a:solidFill>
                  <a:srgbClr val="0000CC"/>
                </a:solidFill>
                <a:latin typeface="Arial" pitchFamily="34" charset="0"/>
                <a:cs typeface="Arial" pitchFamily="34" charset="0"/>
              </a:rPr>
              <a:t>0.65</a:t>
            </a:r>
            <a:r>
              <a:rPr lang="en-US" sz="3600" dirty="0">
                <a:solidFill>
                  <a:srgbClr val="0000CC"/>
                </a:solidFill>
                <a:latin typeface="Arial" pitchFamily="34" charset="0"/>
                <a:cs typeface="Arial" pitchFamily="34" charset="0"/>
              </a:rPr>
              <a:t> [0.57-0.74]</a:t>
            </a:r>
          </a:p>
        </p:txBody>
      </p:sp>
      <p:sp>
        <p:nvSpPr>
          <p:cNvPr id="15" name="Rectangle 30">
            <a:extLst>
              <a:ext uri="{FF2B5EF4-FFF2-40B4-BE49-F238E27FC236}">
                <a16:creationId xmlns:a16="http://schemas.microsoft.com/office/drawing/2014/main" id="{A1AD5D16-FD78-4DDC-8213-77F0A98E2167}"/>
              </a:ext>
            </a:extLst>
          </p:cNvPr>
          <p:cNvSpPr>
            <a:spLocks noChangeArrowheads="1"/>
          </p:cNvSpPr>
          <p:nvPr/>
        </p:nvSpPr>
        <p:spPr bwMode="auto">
          <a:xfrm>
            <a:off x="4343400" y="5029200"/>
            <a:ext cx="769441" cy="553998"/>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US" sz="3600" dirty="0">
                <a:solidFill>
                  <a:srgbClr val="000066"/>
                </a:solidFill>
                <a:latin typeface="Arial" pitchFamily="34" charset="0"/>
                <a:cs typeface="Arial" pitchFamily="34" charset="0"/>
              </a:rPr>
              <a:t>301</a:t>
            </a:r>
          </a:p>
        </p:txBody>
      </p:sp>
      <p:sp>
        <p:nvSpPr>
          <p:cNvPr id="16" name="Tekstboks 1">
            <a:extLst>
              <a:ext uri="{FF2B5EF4-FFF2-40B4-BE49-F238E27FC236}">
                <a16:creationId xmlns:a16="http://schemas.microsoft.com/office/drawing/2014/main" id="{E6381A5C-30FE-4D2B-97EF-A27DD5BC649D}"/>
              </a:ext>
            </a:extLst>
          </p:cNvPr>
          <p:cNvSpPr txBox="1"/>
          <p:nvPr/>
        </p:nvSpPr>
        <p:spPr>
          <a:xfrm>
            <a:off x="6477000" y="6324600"/>
            <a:ext cx="2590800" cy="381000"/>
          </a:xfrm>
          <a:prstGeom prst="rect">
            <a:avLst/>
          </a:prstGeom>
          <a:noFill/>
        </p:spPr>
        <p:txBody>
          <a:bodyPr wrap="square" rtlCol="0">
            <a:spAutoFit/>
          </a:bodyPr>
          <a:lstStyle/>
          <a:p>
            <a:r>
              <a:rPr lang="da-DK" dirty="0">
                <a:solidFill>
                  <a:srgbClr val="000066"/>
                </a:solidFill>
              </a:rPr>
              <a:t>Erlangsen et al., 2014</a:t>
            </a:r>
            <a:endParaRPr lang="en-GB" dirty="0">
              <a:solidFill>
                <a:srgbClr val="000066"/>
              </a:solidFill>
            </a:endParaRPr>
          </a:p>
        </p:txBody>
      </p:sp>
    </p:spTree>
    <p:extLst>
      <p:ext uri="{BB962C8B-B14F-4D97-AF65-F5344CB8AC3E}">
        <p14:creationId xmlns:p14="http://schemas.microsoft.com/office/powerpoint/2010/main" val="23045472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67914-E8EE-4C48-B171-8C631A292791}"/>
              </a:ext>
            </a:extLst>
          </p:cNvPr>
          <p:cNvSpPr>
            <a:spLocks noGrp="1"/>
          </p:cNvSpPr>
          <p:nvPr>
            <p:ph type="title"/>
          </p:nvPr>
        </p:nvSpPr>
        <p:spPr/>
        <p:txBody>
          <a:bodyPr/>
          <a:lstStyle/>
          <a:p>
            <a:r>
              <a:rPr lang="en-US" dirty="0" err="1"/>
              <a:t>Dødsfald</a:t>
            </a:r>
            <a:r>
              <a:rPr lang="en-US" dirty="0"/>
              <a:t> i 2018</a:t>
            </a:r>
          </a:p>
        </p:txBody>
      </p:sp>
      <p:pic>
        <p:nvPicPr>
          <p:cNvPr id="4" name="Billede 3">
            <a:extLst>
              <a:ext uri="{FF2B5EF4-FFF2-40B4-BE49-F238E27FC236}">
                <a16:creationId xmlns:a16="http://schemas.microsoft.com/office/drawing/2014/main" id="{8F09A650-AC5A-4003-B684-6D4A60A338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307" t="5508" r="31273" b="21509"/>
          <a:stretch/>
        </p:blipFill>
        <p:spPr>
          <a:xfrm>
            <a:off x="0" y="1700808"/>
            <a:ext cx="4283968" cy="3816424"/>
          </a:xfrm>
          <a:prstGeom prst="rect">
            <a:avLst/>
          </a:prstGeom>
        </p:spPr>
      </p:pic>
      <p:pic>
        <p:nvPicPr>
          <p:cNvPr id="7" name="Billede 6">
            <a:extLst>
              <a:ext uri="{FF2B5EF4-FFF2-40B4-BE49-F238E27FC236}">
                <a16:creationId xmlns:a16="http://schemas.microsoft.com/office/drawing/2014/main" id="{DA5B1DE4-856D-47D2-995A-5DFC042475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385" t="77359" r="31273"/>
          <a:stretch/>
        </p:blipFill>
        <p:spPr>
          <a:xfrm>
            <a:off x="4671101" y="1700808"/>
            <a:ext cx="4032448" cy="1183951"/>
          </a:xfrm>
          <a:prstGeom prst="rect">
            <a:avLst/>
          </a:prstGeom>
        </p:spPr>
      </p:pic>
      <p:sp>
        <p:nvSpPr>
          <p:cNvPr id="8" name="Tekstfelt 7">
            <a:extLst>
              <a:ext uri="{FF2B5EF4-FFF2-40B4-BE49-F238E27FC236}">
                <a16:creationId xmlns:a16="http://schemas.microsoft.com/office/drawing/2014/main" id="{5EB9B2DA-D8A8-4E5A-9562-43ACC7FC77F9}"/>
              </a:ext>
            </a:extLst>
          </p:cNvPr>
          <p:cNvSpPr txBox="1"/>
          <p:nvPr/>
        </p:nvSpPr>
        <p:spPr>
          <a:xfrm>
            <a:off x="5523734" y="5517232"/>
            <a:ext cx="2592288" cy="461665"/>
          </a:xfrm>
          <a:prstGeom prst="rect">
            <a:avLst/>
          </a:prstGeom>
          <a:noFill/>
        </p:spPr>
        <p:txBody>
          <a:bodyPr wrap="square" rtlCol="0">
            <a:spAutoFit/>
          </a:bodyPr>
          <a:lstStyle/>
          <a:p>
            <a:r>
              <a:rPr lang="en-US" sz="2400" dirty="0" err="1"/>
              <a:t>Trafikken</a:t>
            </a:r>
            <a:r>
              <a:rPr lang="en-US" sz="2400" dirty="0"/>
              <a:t> (n=171)</a:t>
            </a:r>
          </a:p>
        </p:txBody>
      </p:sp>
      <p:sp>
        <p:nvSpPr>
          <p:cNvPr id="9" name="Tekstfelt 8">
            <a:extLst>
              <a:ext uri="{FF2B5EF4-FFF2-40B4-BE49-F238E27FC236}">
                <a16:creationId xmlns:a16="http://schemas.microsoft.com/office/drawing/2014/main" id="{EEC81985-6711-48D3-A74F-F0E17D13F005}"/>
              </a:ext>
            </a:extLst>
          </p:cNvPr>
          <p:cNvSpPr txBox="1"/>
          <p:nvPr/>
        </p:nvSpPr>
        <p:spPr>
          <a:xfrm>
            <a:off x="1043608" y="5517232"/>
            <a:ext cx="2880320" cy="461665"/>
          </a:xfrm>
          <a:prstGeom prst="rect">
            <a:avLst/>
          </a:prstGeom>
          <a:noFill/>
        </p:spPr>
        <p:txBody>
          <a:bodyPr wrap="square" rtlCol="0">
            <a:spAutoFit/>
          </a:bodyPr>
          <a:lstStyle/>
          <a:p>
            <a:r>
              <a:rPr lang="en-US" sz="2400" dirty="0"/>
              <a:t>Selvmord (n=584)</a:t>
            </a:r>
          </a:p>
        </p:txBody>
      </p:sp>
      <p:sp>
        <p:nvSpPr>
          <p:cNvPr id="10" name="Rektangel 9">
            <a:extLst>
              <a:ext uri="{FF2B5EF4-FFF2-40B4-BE49-F238E27FC236}">
                <a16:creationId xmlns:a16="http://schemas.microsoft.com/office/drawing/2014/main" id="{9EDF4E42-D88C-445B-9B0A-C6797391F280}"/>
              </a:ext>
            </a:extLst>
          </p:cNvPr>
          <p:cNvSpPr/>
          <p:nvPr/>
        </p:nvSpPr>
        <p:spPr>
          <a:xfrm>
            <a:off x="827584" y="5661248"/>
            <a:ext cx="144016" cy="144016"/>
          </a:xfrm>
          <a:prstGeom prst="rect">
            <a:avLst/>
          </a:prstGeom>
          <a:solidFill>
            <a:srgbClr val="EE3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E3A8C"/>
              </a:solidFill>
            </a:endParaRPr>
          </a:p>
        </p:txBody>
      </p:sp>
      <p:sp>
        <p:nvSpPr>
          <p:cNvPr id="11" name="Rektangel 10">
            <a:extLst>
              <a:ext uri="{FF2B5EF4-FFF2-40B4-BE49-F238E27FC236}">
                <a16:creationId xmlns:a16="http://schemas.microsoft.com/office/drawing/2014/main" id="{BEA5265F-5ABD-4FAB-9266-8628831D7AAC}"/>
              </a:ext>
            </a:extLst>
          </p:cNvPr>
          <p:cNvSpPr/>
          <p:nvPr/>
        </p:nvSpPr>
        <p:spPr>
          <a:xfrm>
            <a:off x="5292080" y="5661248"/>
            <a:ext cx="144016" cy="144016"/>
          </a:xfrm>
          <a:prstGeom prst="rect">
            <a:avLst/>
          </a:prstGeom>
          <a:solidFill>
            <a:srgbClr val="00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E5EE"/>
              </a:solidFill>
            </a:endParaRPr>
          </a:p>
        </p:txBody>
      </p:sp>
      <p:sp>
        <p:nvSpPr>
          <p:cNvPr id="12" name="TextBox 3">
            <a:extLst>
              <a:ext uri="{FF2B5EF4-FFF2-40B4-BE49-F238E27FC236}">
                <a16:creationId xmlns:a16="http://schemas.microsoft.com/office/drawing/2014/main" id="{21575883-324B-4C7E-BBDB-7AF11DDD9C7B}"/>
              </a:ext>
            </a:extLst>
          </p:cNvPr>
          <p:cNvSpPr txBox="1"/>
          <p:nvPr/>
        </p:nvSpPr>
        <p:spPr>
          <a:xfrm>
            <a:off x="323528" y="6344207"/>
            <a:ext cx="76328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9A4DE"/>
                </a:solidFill>
                <a:effectLst/>
                <a:uLnTx/>
                <a:uFillTx/>
                <a:latin typeface="Helvetica"/>
                <a:ea typeface="+mn-ea"/>
                <a:cs typeface="+mn-cs"/>
              </a:rPr>
              <a:t>Datakilde</a:t>
            </a:r>
            <a:r>
              <a:rPr kumimoji="0" lang="en-US" sz="1400" b="0" i="0" u="none" strike="noStrike" kern="1200" cap="none" spc="0" normalizeH="0" baseline="0" noProof="0" dirty="0">
                <a:ln>
                  <a:noFill/>
                </a:ln>
                <a:solidFill>
                  <a:srgbClr val="09A4DE"/>
                </a:solidFill>
                <a:effectLst/>
                <a:uLnTx/>
                <a:uFillTx/>
                <a:latin typeface="Helvetica"/>
                <a:ea typeface="+mn-ea"/>
                <a:cs typeface="+mn-cs"/>
              </a:rPr>
              <a:t>: </a:t>
            </a:r>
            <a:r>
              <a:rPr kumimoji="0" lang="en-US" sz="1400" b="0" i="0" u="none" strike="noStrike" kern="1200" cap="none" spc="0" normalizeH="0" baseline="0" noProof="0" dirty="0" err="1">
                <a:ln>
                  <a:noFill/>
                </a:ln>
                <a:solidFill>
                  <a:srgbClr val="09A4DE"/>
                </a:solidFill>
                <a:effectLst/>
                <a:uLnTx/>
                <a:uFillTx/>
                <a:latin typeface="Helvetica"/>
                <a:ea typeface="+mn-ea"/>
                <a:cs typeface="+mn-cs"/>
              </a:rPr>
              <a:t>Dødsårsagsregisteret</a:t>
            </a:r>
            <a:r>
              <a:rPr kumimoji="0" lang="en-US" sz="1400" b="0" i="0" u="none" strike="noStrike" kern="1200" cap="none" spc="0" normalizeH="0" baseline="0" noProof="0" dirty="0">
                <a:ln>
                  <a:noFill/>
                </a:ln>
                <a:solidFill>
                  <a:srgbClr val="09A4DE"/>
                </a:solidFill>
                <a:effectLst/>
                <a:uLnTx/>
                <a:uFillTx/>
                <a:latin typeface="Helvetica"/>
                <a:ea typeface="+mn-ea"/>
                <a:cs typeface="+mn-cs"/>
              </a:rPr>
              <a:t> og </a:t>
            </a:r>
            <a:r>
              <a:rPr kumimoji="0" lang="en-US" sz="1400" b="0" i="0" u="none" strike="noStrike" kern="1200" cap="none" spc="0" normalizeH="0" baseline="0" noProof="0" dirty="0" err="1">
                <a:ln>
                  <a:noFill/>
                </a:ln>
                <a:solidFill>
                  <a:srgbClr val="09A4DE"/>
                </a:solidFill>
                <a:effectLst/>
                <a:uLnTx/>
                <a:uFillTx/>
                <a:latin typeface="Helvetica"/>
                <a:ea typeface="+mn-ea"/>
                <a:cs typeface="+mn-cs"/>
              </a:rPr>
              <a:t>Rådet</a:t>
            </a:r>
            <a:r>
              <a:rPr kumimoji="0" lang="en-US" sz="1400" b="0" i="0" u="none" strike="noStrike" kern="1200" cap="none" spc="0" normalizeH="0" baseline="0" noProof="0" dirty="0">
                <a:ln>
                  <a:noFill/>
                </a:ln>
                <a:solidFill>
                  <a:srgbClr val="09A4DE"/>
                </a:solidFill>
                <a:effectLst/>
                <a:uLnTx/>
                <a:uFillTx/>
                <a:latin typeface="Helvetica"/>
                <a:ea typeface="+mn-ea"/>
                <a:cs typeface="+mn-cs"/>
              </a:rPr>
              <a:t> for </a:t>
            </a:r>
            <a:r>
              <a:rPr kumimoji="0" lang="en-US" sz="1400" b="0" i="0" u="none" strike="noStrike" kern="1200" cap="none" spc="0" normalizeH="0" baseline="0" noProof="0" dirty="0" err="1">
                <a:ln>
                  <a:noFill/>
                </a:ln>
                <a:solidFill>
                  <a:srgbClr val="09A4DE"/>
                </a:solidFill>
                <a:effectLst/>
                <a:uLnTx/>
                <a:uFillTx/>
                <a:latin typeface="Helvetica"/>
                <a:ea typeface="+mn-ea"/>
                <a:cs typeface="+mn-cs"/>
              </a:rPr>
              <a:t>Sikker</a:t>
            </a:r>
            <a:r>
              <a:rPr kumimoji="0" lang="en-US" sz="1400" b="0" i="0" u="none" strike="noStrike" kern="1200" cap="none" spc="0" normalizeH="0" baseline="0" noProof="0" dirty="0">
                <a:ln>
                  <a:noFill/>
                </a:ln>
                <a:solidFill>
                  <a:srgbClr val="09A4DE"/>
                </a:solidFill>
                <a:effectLst/>
                <a:uLnTx/>
                <a:uFillTx/>
                <a:latin typeface="Helvetica"/>
                <a:ea typeface="+mn-ea"/>
                <a:cs typeface="+mn-cs"/>
              </a:rPr>
              <a:t> </a:t>
            </a:r>
            <a:r>
              <a:rPr kumimoji="0" lang="en-US" sz="1400" b="0" i="0" u="none" strike="noStrike" kern="1200" cap="none" spc="0" normalizeH="0" baseline="0" noProof="0" dirty="0" err="1">
                <a:ln>
                  <a:noFill/>
                </a:ln>
                <a:solidFill>
                  <a:srgbClr val="09A4DE"/>
                </a:solidFill>
                <a:effectLst/>
                <a:uLnTx/>
                <a:uFillTx/>
                <a:latin typeface="Helvetica"/>
                <a:ea typeface="+mn-ea"/>
                <a:cs typeface="+mn-cs"/>
              </a:rPr>
              <a:t>Trafik</a:t>
            </a:r>
            <a:r>
              <a:rPr kumimoji="0" lang="en-US" sz="1400" b="0" i="0" u="none" strike="noStrike" kern="1200" cap="none" spc="0" normalizeH="0" baseline="0" noProof="0" dirty="0">
                <a:ln>
                  <a:noFill/>
                </a:ln>
                <a:solidFill>
                  <a:srgbClr val="09A4DE"/>
                </a:solidFill>
                <a:effectLst/>
                <a:uLnTx/>
                <a:uFillTx/>
                <a:latin typeface="Helvetica"/>
                <a:ea typeface="+mn-ea"/>
                <a:cs typeface="+mn-cs"/>
              </a:rPr>
              <a:t>.</a:t>
            </a:r>
          </a:p>
        </p:txBody>
      </p:sp>
    </p:spTree>
    <p:extLst>
      <p:ext uri="{BB962C8B-B14F-4D97-AF65-F5344CB8AC3E}">
        <p14:creationId xmlns:p14="http://schemas.microsoft.com/office/powerpoint/2010/main" val="677061898"/>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042988" y="2636838"/>
            <a:ext cx="698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dirty="0">
                <a:solidFill>
                  <a:schemeClr val="tx2"/>
                </a:solidFill>
              </a:rPr>
              <a:t>CAMS* som behandlingsmodel</a:t>
            </a:r>
          </a:p>
        </p:txBody>
      </p:sp>
      <p:sp>
        <p:nvSpPr>
          <p:cNvPr id="2" name="Tekstboks 1"/>
          <p:cNvSpPr txBox="1"/>
          <p:nvPr/>
        </p:nvSpPr>
        <p:spPr>
          <a:xfrm>
            <a:off x="1042988" y="5589240"/>
            <a:ext cx="7777484" cy="430887"/>
          </a:xfrm>
          <a:prstGeom prst="rect">
            <a:avLst/>
          </a:prstGeom>
          <a:noFill/>
        </p:spPr>
        <p:txBody>
          <a:bodyPr wrap="square" rtlCol="0">
            <a:spAutoFit/>
          </a:bodyPr>
          <a:lstStyle/>
          <a:p>
            <a:r>
              <a:rPr lang="en-GB" sz="2200" dirty="0"/>
              <a:t>* Collaborative Assessment and Management of Suicidality</a:t>
            </a:r>
          </a:p>
        </p:txBody>
      </p:sp>
    </p:spTree>
    <p:extLst>
      <p:ext uri="{BB962C8B-B14F-4D97-AF65-F5344CB8AC3E}">
        <p14:creationId xmlns:p14="http://schemas.microsoft.com/office/powerpoint/2010/main" val="3142044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80"/>
            <a:ext cx="9145038" cy="6857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5891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3" y="-17114"/>
            <a:ext cx="9170985" cy="687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608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subTitle" idx="4294967295"/>
          </p:nvPr>
        </p:nvSpPr>
        <p:spPr>
          <a:xfrm>
            <a:off x="4610100" y="5902325"/>
            <a:ext cx="3429000" cy="955675"/>
          </a:xfrm>
        </p:spPr>
        <p:txBody>
          <a:bodyPr lIns="91440" tIns="45720" rIns="91440" bIns="45720"/>
          <a:lstStyle/>
          <a:p>
            <a:pPr marL="0" indent="0" eaLnBrk="1" hangingPunct="1">
              <a:buFontTx/>
              <a:buNone/>
            </a:pPr>
            <a:r>
              <a:rPr lang="en-US" altLang="da-DK" sz="2000" dirty="0" err="1">
                <a:solidFill>
                  <a:schemeClr val="tx1"/>
                </a:solidFill>
                <a:latin typeface="+mn-lt"/>
              </a:rPr>
              <a:t>Alvorligt</a:t>
            </a:r>
            <a:r>
              <a:rPr lang="en-US" altLang="da-DK" sz="2000" dirty="0">
                <a:solidFill>
                  <a:schemeClr val="tx1"/>
                </a:solidFill>
                <a:latin typeface="+mn-lt"/>
              </a:rPr>
              <a:t> </a:t>
            </a:r>
            <a:r>
              <a:rPr lang="en-US" altLang="da-DK" sz="2000" dirty="0" err="1">
                <a:solidFill>
                  <a:schemeClr val="tx1"/>
                </a:solidFill>
                <a:latin typeface="+mn-lt"/>
              </a:rPr>
              <a:t>selvmordsforsøg</a:t>
            </a:r>
            <a:r>
              <a:rPr lang="en-US" altLang="da-DK" sz="2000" dirty="0">
                <a:solidFill>
                  <a:schemeClr val="tx1"/>
                </a:solidFill>
                <a:latin typeface="+mn-lt"/>
              </a:rPr>
              <a:t> </a:t>
            </a:r>
          </a:p>
          <a:p>
            <a:pPr marL="0" indent="0" eaLnBrk="1" hangingPunct="1">
              <a:buFontTx/>
              <a:buNone/>
            </a:pPr>
            <a:r>
              <a:rPr lang="en-US" altLang="da-DK" sz="2000" dirty="0" err="1">
                <a:solidFill>
                  <a:schemeClr val="tx1"/>
                </a:solidFill>
                <a:latin typeface="+mn-lt"/>
              </a:rPr>
              <a:t>eller</a:t>
            </a:r>
            <a:r>
              <a:rPr lang="en-US" altLang="da-DK" sz="2000" dirty="0">
                <a:solidFill>
                  <a:schemeClr val="tx1"/>
                </a:solidFill>
                <a:latin typeface="+mn-lt"/>
              </a:rPr>
              <a:t> </a:t>
            </a:r>
            <a:r>
              <a:rPr lang="en-US" altLang="da-DK" sz="2000" dirty="0" err="1">
                <a:solidFill>
                  <a:schemeClr val="tx1"/>
                </a:solidFill>
                <a:latin typeface="+mn-lt"/>
              </a:rPr>
              <a:t>egentligt</a:t>
            </a:r>
            <a:r>
              <a:rPr lang="en-US" altLang="da-DK" sz="2000" dirty="0">
                <a:solidFill>
                  <a:schemeClr val="tx1"/>
                </a:solidFill>
                <a:latin typeface="+mn-lt"/>
              </a:rPr>
              <a:t> </a:t>
            </a:r>
            <a:r>
              <a:rPr lang="en-US" altLang="da-DK" sz="2000" dirty="0" err="1">
                <a:solidFill>
                  <a:schemeClr val="tx1"/>
                </a:solidFill>
                <a:latin typeface="+mn-lt"/>
              </a:rPr>
              <a:t>selvmord</a:t>
            </a:r>
            <a:endParaRPr lang="en-US" altLang="da-DK" sz="2000" dirty="0">
              <a:solidFill>
                <a:schemeClr val="tx1"/>
              </a:solidFill>
              <a:latin typeface="+mn-lt"/>
            </a:endParaRPr>
          </a:p>
        </p:txBody>
      </p:sp>
      <p:sp>
        <p:nvSpPr>
          <p:cNvPr id="111619" name="Oval 3"/>
          <p:cNvSpPr>
            <a:spLocks noChangeArrowheads="1"/>
          </p:cNvSpPr>
          <p:nvPr/>
        </p:nvSpPr>
        <p:spPr bwMode="auto">
          <a:xfrm>
            <a:off x="1905000" y="2092325"/>
            <a:ext cx="3733800" cy="3810000"/>
          </a:xfrm>
          <a:prstGeom prst="ellipse">
            <a:avLst/>
          </a:prstGeom>
          <a:solidFill>
            <a:schemeClr val="accent1"/>
          </a:solidFill>
          <a:ln w="12700" cap="sq">
            <a:solidFill>
              <a:srgbClr val="000000"/>
            </a:solidFill>
            <a:round/>
            <a:headEnd type="none" w="sm" len="sm"/>
            <a:tailEnd type="none" w="sm" len="sm"/>
          </a:ln>
        </p:spPr>
        <p:txBody>
          <a:bodyPr wrap="none" anchor="ctr"/>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ctr" eaLnBrk="1" hangingPunct="1"/>
            <a:endParaRPr lang="da-DK" altLang="da-DK" sz="2400">
              <a:latin typeface="+mn-lt"/>
            </a:endParaRPr>
          </a:p>
        </p:txBody>
      </p:sp>
      <p:sp>
        <p:nvSpPr>
          <p:cNvPr id="111620" name="Oval 4"/>
          <p:cNvSpPr>
            <a:spLocks noChangeArrowheads="1"/>
          </p:cNvSpPr>
          <p:nvPr/>
        </p:nvSpPr>
        <p:spPr bwMode="auto">
          <a:xfrm>
            <a:off x="5334000" y="3540125"/>
            <a:ext cx="2895600" cy="990600"/>
          </a:xfrm>
          <a:prstGeom prst="ellipse">
            <a:avLst/>
          </a:prstGeom>
          <a:solidFill>
            <a:srgbClr val="FF6600">
              <a:alpha val="50195"/>
            </a:srgbClr>
          </a:solidFill>
          <a:ln w="12700" cap="sq">
            <a:solidFill>
              <a:schemeClr val="tx1"/>
            </a:solidFill>
            <a:round/>
            <a:headEnd type="none" w="sm" len="sm"/>
            <a:tailEnd type="none" w="sm" len="sm"/>
          </a:ln>
        </p:spPr>
        <p:txBody>
          <a:bodyPr wrap="none" anchor="ctr"/>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ctr" eaLnBrk="1" hangingPunct="1"/>
            <a:endParaRPr lang="da-DK" altLang="da-DK" sz="2400">
              <a:latin typeface="+mn-lt"/>
            </a:endParaRPr>
          </a:p>
        </p:txBody>
      </p:sp>
      <p:sp>
        <p:nvSpPr>
          <p:cNvPr id="111621" name="Line 5"/>
          <p:cNvSpPr>
            <a:spLocks noChangeShapeType="1"/>
          </p:cNvSpPr>
          <p:nvPr/>
        </p:nvSpPr>
        <p:spPr bwMode="auto">
          <a:xfrm>
            <a:off x="5486400" y="3997325"/>
            <a:ext cx="152400" cy="1905000"/>
          </a:xfrm>
          <a:prstGeom prst="line">
            <a:avLst/>
          </a:prstGeom>
          <a:noFill/>
          <a:ln w="12700" cap="sq">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endParaRPr lang="da-DK">
              <a:latin typeface="+mn-lt"/>
            </a:endParaRPr>
          </a:p>
        </p:txBody>
      </p:sp>
      <p:sp>
        <p:nvSpPr>
          <p:cNvPr id="111623" name="Text Box 7"/>
          <p:cNvSpPr txBox="1">
            <a:spLocks noChangeArrowheads="1"/>
          </p:cNvSpPr>
          <p:nvPr/>
        </p:nvSpPr>
        <p:spPr bwMode="auto">
          <a:xfrm>
            <a:off x="2286000" y="1143000"/>
            <a:ext cx="41582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ctr" eaLnBrk="1" hangingPunct="1"/>
            <a:r>
              <a:rPr lang="en-US" altLang="da-DK" sz="2800" dirty="0" err="1">
                <a:latin typeface="+mn-lt"/>
              </a:rPr>
              <a:t>Hvem</a:t>
            </a:r>
            <a:r>
              <a:rPr lang="en-US" altLang="da-DK" sz="2800" dirty="0">
                <a:latin typeface="+mn-lt"/>
              </a:rPr>
              <a:t> </a:t>
            </a:r>
            <a:r>
              <a:rPr lang="en-US" altLang="da-DK" sz="2800" dirty="0" err="1">
                <a:latin typeface="+mn-lt"/>
              </a:rPr>
              <a:t>begår</a:t>
            </a:r>
            <a:r>
              <a:rPr lang="en-US" altLang="da-DK" sz="2800" dirty="0">
                <a:latin typeface="+mn-lt"/>
              </a:rPr>
              <a:t> </a:t>
            </a:r>
            <a:r>
              <a:rPr lang="en-US" altLang="da-DK" sz="2800" dirty="0" err="1">
                <a:latin typeface="+mn-lt"/>
              </a:rPr>
              <a:t>selvmord</a:t>
            </a:r>
            <a:r>
              <a:rPr lang="en-US" altLang="da-DK" sz="2800" dirty="0">
                <a:latin typeface="+mn-lt"/>
              </a:rPr>
              <a:t>?</a:t>
            </a:r>
          </a:p>
        </p:txBody>
      </p:sp>
      <p:sp>
        <p:nvSpPr>
          <p:cNvPr id="111624" name="Text Box 8"/>
          <p:cNvSpPr txBox="1">
            <a:spLocks noChangeArrowheads="1"/>
          </p:cNvSpPr>
          <p:nvPr/>
        </p:nvSpPr>
        <p:spPr bwMode="auto">
          <a:xfrm>
            <a:off x="5181600" y="3693591"/>
            <a:ext cx="300037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ctr" eaLnBrk="1" hangingPunct="1"/>
            <a:r>
              <a:rPr lang="en-US" altLang="da-DK" sz="2000" dirty="0">
                <a:latin typeface="+mn-lt"/>
              </a:rPr>
              <a:t>   </a:t>
            </a:r>
            <a:r>
              <a:rPr lang="en-US" altLang="da-DK" sz="1800" dirty="0">
                <a:latin typeface="+mn-lt"/>
              </a:rPr>
              <a:t>Those who are capable of suicide (</a:t>
            </a:r>
            <a:r>
              <a:rPr lang="en-US" altLang="da-DK" sz="1800" dirty="0" err="1">
                <a:latin typeface="+mn-lt"/>
              </a:rPr>
              <a:t>habituering</a:t>
            </a:r>
            <a:r>
              <a:rPr lang="en-US" altLang="da-DK" sz="1800" dirty="0">
                <a:latin typeface="+mn-lt"/>
              </a:rPr>
              <a:t>)</a:t>
            </a:r>
          </a:p>
        </p:txBody>
      </p:sp>
      <p:sp>
        <p:nvSpPr>
          <p:cNvPr id="111625" name="Line 9"/>
          <p:cNvSpPr>
            <a:spLocks noChangeShapeType="1"/>
          </p:cNvSpPr>
          <p:nvPr/>
        </p:nvSpPr>
        <p:spPr bwMode="auto">
          <a:xfrm>
            <a:off x="1905000" y="4073525"/>
            <a:ext cx="3429000" cy="0"/>
          </a:xfrm>
          <a:prstGeom prst="line">
            <a:avLst/>
          </a:prstGeom>
          <a:noFill/>
          <a:ln w="12700" cap="sq">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da-DK">
              <a:latin typeface="+mn-lt"/>
            </a:endParaRPr>
          </a:p>
        </p:txBody>
      </p:sp>
      <p:sp>
        <p:nvSpPr>
          <p:cNvPr id="111626" name="Text Box 10"/>
          <p:cNvSpPr txBox="1">
            <a:spLocks noChangeArrowheads="1"/>
          </p:cNvSpPr>
          <p:nvPr/>
        </p:nvSpPr>
        <p:spPr bwMode="auto">
          <a:xfrm>
            <a:off x="2514600" y="2564904"/>
            <a:ext cx="2438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ctr" eaLnBrk="1" hangingPunct="1"/>
            <a:r>
              <a:rPr lang="en-US" altLang="da-DK" sz="2000" dirty="0">
                <a:latin typeface="+mn-lt"/>
              </a:rPr>
              <a:t>Perceived</a:t>
            </a:r>
          </a:p>
          <a:p>
            <a:pPr algn="ctr" eaLnBrk="1" hangingPunct="1"/>
            <a:r>
              <a:rPr lang="en-US" altLang="da-DK" sz="2000" dirty="0">
                <a:latin typeface="+mn-lt"/>
              </a:rPr>
              <a:t>burdensomeness (</a:t>
            </a:r>
            <a:r>
              <a:rPr lang="en-US" altLang="da-DK" sz="2000" dirty="0" err="1">
                <a:latin typeface="+mn-lt"/>
              </a:rPr>
              <a:t>følelse</a:t>
            </a:r>
            <a:r>
              <a:rPr lang="en-US" altLang="da-DK" sz="2000" dirty="0">
                <a:latin typeface="+mn-lt"/>
              </a:rPr>
              <a:t> </a:t>
            </a:r>
            <a:r>
              <a:rPr lang="en-US" altLang="da-DK" sz="2000" dirty="0" err="1">
                <a:latin typeface="+mn-lt"/>
              </a:rPr>
              <a:t>af</a:t>
            </a:r>
            <a:r>
              <a:rPr lang="en-US" altLang="da-DK" sz="2000" dirty="0">
                <a:latin typeface="+mn-lt"/>
              </a:rPr>
              <a:t> at </a:t>
            </a:r>
            <a:r>
              <a:rPr lang="en-US" altLang="da-DK" sz="2000" dirty="0" err="1">
                <a:latin typeface="+mn-lt"/>
              </a:rPr>
              <a:t>være</a:t>
            </a:r>
            <a:r>
              <a:rPr lang="en-US" altLang="da-DK" sz="2000" dirty="0">
                <a:latin typeface="+mn-lt"/>
              </a:rPr>
              <a:t> </a:t>
            </a:r>
            <a:r>
              <a:rPr lang="en-US" altLang="da-DK" sz="2000" dirty="0" err="1">
                <a:latin typeface="+mn-lt"/>
              </a:rPr>
              <a:t>en</a:t>
            </a:r>
            <a:r>
              <a:rPr lang="en-US" altLang="da-DK" sz="2000" dirty="0">
                <a:latin typeface="+mn-lt"/>
              </a:rPr>
              <a:t> </a:t>
            </a:r>
            <a:r>
              <a:rPr lang="en-US" altLang="da-DK" sz="2000" dirty="0" err="1">
                <a:latin typeface="+mn-lt"/>
              </a:rPr>
              <a:t>byrde</a:t>
            </a:r>
            <a:r>
              <a:rPr lang="en-US" altLang="da-DK" sz="2000" dirty="0">
                <a:latin typeface="+mn-lt"/>
              </a:rPr>
              <a:t>)</a:t>
            </a:r>
          </a:p>
        </p:txBody>
      </p:sp>
      <p:sp>
        <p:nvSpPr>
          <p:cNvPr id="111627" name="Text Box 11"/>
          <p:cNvSpPr txBox="1">
            <a:spLocks noChangeArrowheads="1"/>
          </p:cNvSpPr>
          <p:nvPr/>
        </p:nvSpPr>
        <p:spPr bwMode="auto">
          <a:xfrm>
            <a:off x="2743200" y="4149080"/>
            <a:ext cx="205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ctr" eaLnBrk="1" hangingPunct="1"/>
            <a:r>
              <a:rPr lang="en-US" altLang="da-DK" sz="2000" dirty="0">
                <a:latin typeface="+mn-lt"/>
              </a:rPr>
              <a:t>Thwarted</a:t>
            </a:r>
          </a:p>
          <a:p>
            <a:pPr algn="ctr" eaLnBrk="1" hangingPunct="1"/>
            <a:r>
              <a:rPr lang="en-US" altLang="da-DK" sz="2000" dirty="0">
                <a:latin typeface="+mn-lt"/>
              </a:rPr>
              <a:t>belongingness (</a:t>
            </a:r>
            <a:r>
              <a:rPr lang="en-US" altLang="da-DK" sz="2000" dirty="0" err="1">
                <a:latin typeface="+mn-lt"/>
              </a:rPr>
              <a:t>manglende</a:t>
            </a:r>
            <a:r>
              <a:rPr lang="en-US" altLang="da-DK" sz="2000" dirty="0">
                <a:latin typeface="+mn-lt"/>
              </a:rPr>
              <a:t> </a:t>
            </a:r>
            <a:r>
              <a:rPr lang="en-US" altLang="da-DK" sz="2000" dirty="0" err="1">
                <a:latin typeface="+mn-lt"/>
              </a:rPr>
              <a:t>tilhørsforhold</a:t>
            </a:r>
            <a:r>
              <a:rPr lang="en-US" altLang="da-DK" sz="2400" dirty="0">
                <a:latin typeface="+mn-lt"/>
              </a:rPr>
              <a:t>)</a:t>
            </a:r>
          </a:p>
        </p:txBody>
      </p:sp>
      <p:sp>
        <p:nvSpPr>
          <p:cNvPr id="111628" name="Text Box 12"/>
          <p:cNvSpPr txBox="1">
            <a:spLocks noChangeArrowheads="1"/>
          </p:cNvSpPr>
          <p:nvPr/>
        </p:nvSpPr>
        <p:spPr bwMode="auto">
          <a:xfrm>
            <a:off x="755650" y="0"/>
            <a:ext cx="8007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ctr" eaLnBrk="1" hangingPunct="1"/>
            <a:r>
              <a:rPr lang="en-US" altLang="da-DK" sz="5400" dirty="0">
                <a:solidFill>
                  <a:schemeClr val="tx2"/>
                </a:solidFill>
                <a:latin typeface="+mn-lt"/>
              </a:rPr>
              <a:t>Thomas Joiners’ </a:t>
            </a:r>
            <a:r>
              <a:rPr lang="en-US" altLang="da-DK" sz="5400" dirty="0" err="1">
                <a:solidFill>
                  <a:schemeClr val="tx2"/>
                </a:solidFill>
                <a:latin typeface="+mn-lt"/>
              </a:rPr>
              <a:t>Teori</a:t>
            </a:r>
            <a:endParaRPr lang="en-US" altLang="da-DK" sz="5400" dirty="0">
              <a:solidFill>
                <a:schemeClr val="tx2"/>
              </a:solidFill>
              <a:latin typeface="+mn-lt"/>
            </a:endParaRPr>
          </a:p>
        </p:txBody>
      </p:sp>
    </p:spTree>
    <p:extLst>
      <p:ext uri="{BB962C8B-B14F-4D97-AF65-F5344CB8AC3E}">
        <p14:creationId xmlns:p14="http://schemas.microsoft.com/office/powerpoint/2010/main" val="3504735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979107"/>
            <a:ext cx="5922594" cy="5402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boks 1"/>
          <p:cNvSpPr txBox="1"/>
          <p:nvPr/>
        </p:nvSpPr>
        <p:spPr>
          <a:xfrm>
            <a:off x="1259632" y="6279307"/>
            <a:ext cx="3816424" cy="369332"/>
          </a:xfrm>
          <a:prstGeom prst="rect">
            <a:avLst/>
          </a:prstGeom>
          <a:noFill/>
        </p:spPr>
        <p:txBody>
          <a:bodyPr wrap="square" rtlCol="0">
            <a:spAutoFit/>
          </a:bodyPr>
          <a:lstStyle/>
          <a:p>
            <a:r>
              <a:rPr lang="da-DK" b="1" dirty="0"/>
              <a:t>Kilde</a:t>
            </a:r>
            <a:r>
              <a:rPr lang="da-DK" dirty="0"/>
              <a:t>: </a:t>
            </a:r>
            <a:r>
              <a:rPr lang="da-DK" dirty="0" err="1"/>
              <a:t>Gysin-Maillart</a:t>
            </a:r>
            <a:r>
              <a:rPr lang="da-DK" dirty="0"/>
              <a:t> et al. 2016</a:t>
            </a:r>
          </a:p>
        </p:txBody>
      </p:sp>
      <p:sp>
        <p:nvSpPr>
          <p:cNvPr id="4" name="Text Box 12"/>
          <p:cNvSpPr txBox="1">
            <a:spLocks noChangeArrowheads="1"/>
          </p:cNvSpPr>
          <p:nvPr/>
        </p:nvSpPr>
        <p:spPr bwMode="auto">
          <a:xfrm>
            <a:off x="755650" y="0"/>
            <a:ext cx="80073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ctr" eaLnBrk="1" hangingPunct="1"/>
            <a:r>
              <a:rPr lang="en-US" altLang="da-DK" sz="4200" dirty="0" err="1">
                <a:solidFill>
                  <a:schemeClr val="tx2"/>
                </a:solidFill>
                <a:latin typeface="+mn-lt"/>
              </a:rPr>
              <a:t>Gentager</a:t>
            </a:r>
            <a:r>
              <a:rPr lang="en-US" altLang="da-DK" sz="4200" dirty="0">
                <a:solidFill>
                  <a:schemeClr val="tx2"/>
                </a:solidFill>
                <a:latin typeface="+mn-lt"/>
              </a:rPr>
              <a:t> </a:t>
            </a:r>
            <a:r>
              <a:rPr lang="en-US" altLang="da-DK" sz="4200" dirty="0" err="1">
                <a:solidFill>
                  <a:schemeClr val="tx2"/>
                </a:solidFill>
                <a:latin typeface="+mn-lt"/>
              </a:rPr>
              <a:t>ikke</a:t>
            </a:r>
            <a:r>
              <a:rPr lang="en-US" altLang="da-DK" sz="4200" dirty="0">
                <a:solidFill>
                  <a:schemeClr val="tx2"/>
                </a:solidFill>
                <a:latin typeface="+mn-lt"/>
              </a:rPr>
              <a:t> </a:t>
            </a:r>
            <a:r>
              <a:rPr lang="en-US" altLang="da-DK" sz="4200" dirty="0" err="1">
                <a:solidFill>
                  <a:schemeClr val="tx2"/>
                </a:solidFill>
                <a:latin typeface="+mn-lt"/>
              </a:rPr>
              <a:t>selvmordsforsøg</a:t>
            </a:r>
            <a:endParaRPr lang="en-US" altLang="da-DK" sz="4200" dirty="0">
              <a:solidFill>
                <a:schemeClr val="tx2"/>
              </a:solidFill>
              <a:latin typeface="+mn-lt"/>
            </a:endParaRPr>
          </a:p>
        </p:txBody>
      </p:sp>
    </p:spTree>
    <p:extLst>
      <p:ext uri="{BB962C8B-B14F-4D97-AF65-F5344CB8AC3E}">
        <p14:creationId xmlns:p14="http://schemas.microsoft.com/office/powerpoint/2010/main" val="1657241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042988" y="2739082"/>
            <a:ext cx="6985000" cy="119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dirty="0">
                <a:solidFill>
                  <a:schemeClr val="tx2"/>
                </a:solidFill>
              </a:rPr>
              <a:t>Kriseplan:</a:t>
            </a:r>
          </a:p>
          <a:p>
            <a:pPr algn="ctr" eaLnBrk="1" hangingPunct="1">
              <a:lnSpc>
                <a:spcPct val="90000"/>
              </a:lnSpc>
            </a:pPr>
            <a:endParaRPr lang="da-DK" sz="1000" b="1" dirty="0">
              <a:solidFill>
                <a:schemeClr val="tx2"/>
              </a:solidFill>
            </a:endParaRPr>
          </a:p>
          <a:p>
            <a:pPr algn="ctr" eaLnBrk="1" hangingPunct="1">
              <a:lnSpc>
                <a:spcPct val="90000"/>
              </a:lnSpc>
            </a:pPr>
            <a:endParaRPr lang="da-DK" sz="1000" b="1" dirty="0">
              <a:solidFill>
                <a:schemeClr val="tx2"/>
              </a:solidFill>
            </a:endParaRPr>
          </a:p>
          <a:p>
            <a:pPr algn="ctr" eaLnBrk="1" hangingPunct="1">
              <a:lnSpc>
                <a:spcPct val="90000"/>
              </a:lnSpc>
            </a:pPr>
            <a:r>
              <a:rPr lang="da-DK" sz="4000" b="1" dirty="0">
                <a:solidFill>
                  <a:schemeClr val="tx2"/>
                </a:solidFill>
              </a:rPr>
              <a:t>Hvordan håndteres </a:t>
            </a:r>
          </a:p>
          <a:p>
            <a:pPr algn="ctr" eaLnBrk="1" hangingPunct="1">
              <a:lnSpc>
                <a:spcPct val="90000"/>
              </a:lnSpc>
            </a:pPr>
            <a:r>
              <a:rPr lang="da-DK" sz="4000" b="1" dirty="0">
                <a:solidFill>
                  <a:schemeClr val="tx2"/>
                </a:solidFill>
              </a:rPr>
              <a:t>kritiske situationer?</a:t>
            </a:r>
          </a:p>
        </p:txBody>
      </p:sp>
    </p:spTree>
    <p:extLst>
      <p:ext uri="{BB962C8B-B14F-4D97-AF65-F5344CB8AC3E}">
        <p14:creationId xmlns:p14="http://schemas.microsoft.com/office/powerpoint/2010/main" val="2490776289"/>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4"/>
          <p:cNvSpPr>
            <a:spLocks noGrp="1" noChangeArrowheads="1"/>
          </p:cNvSpPr>
          <p:nvPr>
            <p:ph type="title"/>
          </p:nvPr>
        </p:nvSpPr>
        <p:spPr>
          <a:xfrm>
            <a:off x="1907704" y="692696"/>
            <a:ext cx="6157913" cy="438150"/>
          </a:xfrm>
        </p:spPr>
        <p:txBody>
          <a:bodyPr>
            <a:normAutofit fontScale="90000"/>
          </a:bodyPr>
          <a:lstStyle/>
          <a:p>
            <a:pPr eaLnBrk="1" hangingPunct="1"/>
            <a:r>
              <a:rPr lang="da-DK" dirty="0">
                <a:latin typeface="Arial" pitchFamily="34" charset="0"/>
                <a:ea typeface="ヒラギノ角ゴ Pro W3" pitchFamily="1" charset="-128"/>
              </a:rPr>
              <a:t>Kriseplan</a:t>
            </a:r>
          </a:p>
        </p:txBody>
      </p:sp>
      <p:sp>
        <p:nvSpPr>
          <p:cNvPr id="36868" name="Rectangle 5"/>
          <p:cNvSpPr>
            <a:spLocks noGrp="1" noChangeArrowheads="1"/>
          </p:cNvSpPr>
          <p:nvPr>
            <p:ph type="body" idx="1"/>
          </p:nvPr>
        </p:nvSpPr>
        <p:spPr>
          <a:xfrm>
            <a:off x="1331913" y="1628775"/>
            <a:ext cx="7239000" cy="4505325"/>
          </a:xfrm>
        </p:spPr>
        <p:txBody>
          <a:bodyPr>
            <a:normAutofit lnSpcReduction="10000"/>
          </a:bodyPr>
          <a:lstStyle/>
          <a:p>
            <a:pPr eaLnBrk="1" hangingPunct="1"/>
            <a:r>
              <a:rPr lang="da-DK" sz="2200" dirty="0">
                <a:latin typeface="Arial" pitchFamily="34" charset="0"/>
                <a:ea typeface="ヒラギノ角ゴ Pro W3" pitchFamily="1" charset="-128"/>
              </a:rPr>
              <a:t>Aflede mig selv, f.eks. cykle en tur, læse et ugeblad, </a:t>
            </a:r>
          </a:p>
          <a:p>
            <a:pPr eaLnBrk="1" hangingPunct="1"/>
            <a:r>
              <a:rPr lang="da-DK" sz="2200" dirty="0">
                <a:latin typeface="Arial" pitchFamily="34" charset="0"/>
                <a:ea typeface="ヒラギノ角ゴ Pro W3" pitchFamily="1" charset="-128"/>
              </a:rPr>
              <a:t>Flytte mig fra situationen, gå ind i et andet rum</a:t>
            </a:r>
          </a:p>
          <a:p>
            <a:pPr eaLnBrk="1" hangingPunct="1"/>
            <a:r>
              <a:rPr lang="da-DK" sz="2200" dirty="0">
                <a:latin typeface="Arial" pitchFamily="34" charset="0"/>
                <a:ea typeface="ヒラギノ角ゴ Pro W3" pitchFamily="1" charset="-128"/>
              </a:rPr>
              <a:t>Tænke; ”jeg har prøvet det før – det går over igen”</a:t>
            </a:r>
          </a:p>
          <a:p>
            <a:pPr eaLnBrk="1" hangingPunct="1"/>
            <a:r>
              <a:rPr lang="da-DK" sz="2200" dirty="0">
                <a:latin typeface="Arial" pitchFamily="34" charset="0"/>
                <a:ea typeface="ヒラギノ角ゴ Pro W3" pitchFamily="1" charset="-128"/>
              </a:rPr>
              <a:t>Jeg har lovet ikke at gøre skade på mig selv</a:t>
            </a:r>
          </a:p>
          <a:p>
            <a:pPr eaLnBrk="1" hangingPunct="1"/>
            <a:r>
              <a:rPr lang="da-DK" sz="2200" dirty="0">
                <a:latin typeface="Arial" pitchFamily="34" charset="0"/>
                <a:ea typeface="ヒラギノ角ゴ Pro W3" pitchFamily="1" charset="-128"/>
              </a:rPr>
              <a:t>Ringe til min søster, </a:t>
            </a:r>
            <a:r>
              <a:rPr lang="da-DK" sz="2200" dirty="0" err="1">
                <a:latin typeface="Arial" pitchFamily="34" charset="0"/>
                <a:ea typeface="ヒラギノ角ゴ Pro W3" pitchFamily="1" charset="-128"/>
              </a:rPr>
              <a:t>tlf</a:t>
            </a:r>
            <a:r>
              <a:rPr lang="da-DK" sz="2200" dirty="0">
                <a:latin typeface="Arial" pitchFamily="34" charset="0"/>
                <a:ea typeface="ヒラギノ角ゴ Pro W3" pitchFamily="1" charset="-128"/>
              </a:rPr>
              <a:t>…….</a:t>
            </a:r>
          </a:p>
          <a:p>
            <a:pPr eaLnBrk="1" hangingPunct="1"/>
            <a:r>
              <a:rPr lang="da-DK" sz="2200" dirty="0">
                <a:latin typeface="Arial" pitchFamily="34" charset="0"/>
                <a:ea typeface="ヒラギノ角ゴ Pro W3" pitchFamily="1" charset="-128"/>
              </a:rPr>
              <a:t>Ringe til min veninde, </a:t>
            </a:r>
            <a:r>
              <a:rPr lang="da-DK" sz="2200" dirty="0" err="1">
                <a:latin typeface="Arial" pitchFamily="34" charset="0"/>
                <a:ea typeface="ヒラギノ角ゴ Pro W3" pitchFamily="1" charset="-128"/>
              </a:rPr>
              <a:t>tlf</a:t>
            </a:r>
            <a:r>
              <a:rPr lang="da-DK" sz="2200" dirty="0">
                <a:latin typeface="Arial" pitchFamily="34" charset="0"/>
                <a:ea typeface="ヒラギノ角ゴ Pro W3" pitchFamily="1" charset="-128"/>
              </a:rPr>
              <a:t>……</a:t>
            </a:r>
          </a:p>
          <a:p>
            <a:pPr eaLnBrk="1" hangingPunct="1"/>
            <a:r>
              <a:rPr lang="da-DK" sz="2200" dirty="0">
                <a:latin typeface="Arial" pitchFamily="34" charset="0"/>
                <a:ea typeface="ヒラギノ角ゴ Pro W3" pitchFamily="1" charset="-128"/>
              </a:rPr>
              <a:t>Ringe til Hanne, tlf. 26 12 04 78</a:t>
            </a:r>
          </a:p>
          <a:p>
            <a:pPr eaLnBrk="1" hangingPunct="1"/>
            <a:r>
              <a:rPr lang="da-DK" sz="2200" dirty="0">
                <a:latin typeface="Arial" pitchFamily="34" charset="0"/>
                <a:ea typeface="ヒラギノ角ゴ Pro W3" pitchFamily="1" charset="-128"/>
              </a:rPr>
              <a:t>Ringe til Livslinien, tlf. 70 201 201</a:t>
            </a:r>
          </a:p>
          <a:p>
            <a:pPr eaLnBrk="1" hangingPunct="1"/>
            <a:r>
              <a:rPr lang="da-DK" sz="2200" dirty="0">
                <a:latin typeface="Arial" pitchFamily="34" charset="0"/>
                <a:ea typeface="ヒラギノ角ゴ Pro W3" pitchFamily="1" charset="-128"/>
              </a:rPr>
              <a:t>Ringe til </a:t>
            </a:r>
            <a:r>
              <a:rPr lang="da-DK" sz="2200" dirty="0" err="1">
                <a:latin typeface="Arial" pitchFamily="34" charset="0"/>
                <a:ea typeface="ヒラギノ角ゴ Pro W3" pitchFamily="1" charset="-128"/>
              </a:rPr>
              <a:t>psyk</a:t>
            </a:r>
            <a:r>
              <a:rPr lang="da-DK" sz="2200" dirty="0">
                <a:latin typeface="Arial" pitchFamily="34" charset="0"/>
                <a:ea typeface="ヒラギノ角ゴ Pro W3" pitchFamily="1" charset="-128"/>
              </a:rPr>
              <a:t>. udrykningstjeneste via vagtlægen, tlf. 70130041</a:t>
            </a:r>
          </a:p>
          <a:p>
            <a:pPr eaLnBrk="1" hangingPunct="1"/>
            <a:r>
              <a:rPr lang="da-DK" sz="2200" dirty="0">
                <a:latin typeface="Arial" pitchFamily="34" charset="0"/>
                <a:ea typeface="ヒラギノ角ゴ Pro W3" pitchFamily="1" charset="-128"/>
              </a:rPr>
              <a:t>Tage en taxa til </a:t>
            </a:r>
            <a:r>
              <a:rPr lang="da-DK" sz="2200" dirty="0" err="1">
                <a:latin typeface="Arial" pitchFamily="34" charset="0"/>
                <a:ea typeface="ヒラギノ角ゴ Pro W3" pitchFamily="1" charset="-128"/>
              </a:rPr>
              <a:t>psyk</a:t>
            </a:r>
            <a:r>
              <a:rPr lang="da-DK" sz="2200" dirty="0">
                <a:latin typeface="Arial" pitchFamily="34" charset="0"/>
                <a:ea typeface="ヒラギノ角ゴ Pro W3" pitchFamily="1" charset="-128"/>
              </a:rPr>
              <a:t>. skadestue, </a:t>
            </a:r>
            <a:r>
              <a:rPr lang="da-DK" sz="2200" dirty="0" err="1">
                <a:latin typeface="Arial" pitchFamily="34" charset="0"/>
                <a:ea typeface="ヒラギノ角ゴ Pro W3" pitchFamily="1" charset="-128"/>
              </a:rPr>
              <a:t>tlf</a:t>
            </a:r>
            <a:r>
              <a:rPr lang="da-DK" sz="2200" dirty="0">
                <a:latin typeface="Arial" pitchFamily="34" charset="0"/>
                <a:ea typeface="ヒラギノ角ゴ Pro W3" pitchFamily="1" charset="-128"/>
              </a:rPr>
              <a:t>….. (have penge parat)</a:t>
            </a:r>
          </a:p>
          <a:p>
            <a:pPr eaLnBrk="1" hangingPunct="1">
              <a:lnSpc>
                <a:spcPct val="80000"/>
              </a:lnSpc>
            </a:pPr>
            <a:endParaRPr lang="da-DK" sz="2200" dirty="0">
              <a:latin typeface="Arial" pitchFamily="34" charset="0"/>
              <a:ea typeface="ヒラギノ角ゴ Pro W3" pitchFamily="1" charset="-128"/>
            </a:endParaRPr>
          </a:p>
        </p:txBody>
      </p:sp>
    </p:spTree>
    <p:extLst>
      <p:ext uri="{BB962C8B-B14F-4D97-AF65-F5344CB8AC3E}">
        <p14:creationId xmlns:p14="http://schemas.microsoft.com/office/powerpoint/2010/main" val="4198178611"/>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116632"/>
            <a:ext cx="3059257" cy="613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842742"/>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188640"/>
            <a:ext cx="4791855" cy="6453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161394"/>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042988" y="2739082"/>
            <a:ext cx="6985000" cy="119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dirty="0">
                <a:solidFill>
                  <a:schemeClr val="tx2"/>
                </a:solidFill>
              </a:rPr>
              <a:t>Hjælp </a:t>
            </a:r>
            <a:r>
              <a:rPr lang="da-DK" sz="4000" b="1">
                <a:solidFill>
                  <a:schemeClr val="tx2"/>
                </a:solidFill>
              </a:rPr>
              <a:t>til selvhjælp</a:t>
            </a:r>
            <a:endParaRPr lang="da-DK" sz="4000" b="1" dirty="0">
              <a:solidFill>
                <a:schemeClr val="tx2"/>
              </a:solidFill>
            </a:endParaRPr>
          </a:p>
          <a:p>
            <a:pPr algn="ctr" eaLnBrk="1" hangingPunct="1">
              <a:lnSpc>
                <a:spcPct val="90000"/>
              </a:lnSpc>
            </a:pPr>
            <a:endParaRPr lang="da-DK" sz="1000" b="1" dirty="0">
              <a:solidFill>
                <a:schemeClr val="tx2"/>
              </a:solidFill>
            </a:endParaRPr>
          </a:p>
          <a:p>
            <a:pPr algn="ctr" eaLnBrk="1" hangingPunct="1">
              <a:lnSpc>
                <a:spcPct val="90000"/>
              </a:lnSpc>
            </a:pPr>
            <a:endParaRPr lang="da-DK" sz="1000" b="1" dirty="0">
              <a:solidFill>
                <a:schemeClr val="tx2"/>
              </a:solidFill>
            </a:endParaRPr>
          </a:p>
        </p:txBody>
      </p:sp>
    </p:spTree>
    <p:extLst>
      <p:ext uri="{BB962C8B-B14F-4D97-AF65-F5344CB8AC3E}">
        <p14:creationId xmlns:p14="http://schemas.microsoft.com/office/powerpoint/2010/main" val="348949556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E5A6F-9260-4809-98FC-616E3980D75E}"/>
              </a:ext>
            </a:extLst>
          </p:cNvPr>
          <p:cNvSpPr>
            <a:spLocks noGrp="1"/>
          </p:cNvSpPr>
          <p:nvPr>
            <p:ph type="title"/>
          </p:nvPr>
        </p:nvSpPr>
        <p:spPr/>
        <p:txBody>
          <a:bodyPr/>
          <a:lstStyle/>
          <a:p>
            <a:r>
              <a:rPr lang="da-DK" dirty="0"/>
              <a:t>Antal</a:t>
            </a:r>
          </a:p>
        </p:txBody>
      </p:sp>
      <p:sp>
        <p:nvSpPr>
          <p:cNvPr id="3" name="Rectangle 3">
            <a:extLst>
              <a:ext uri="{FF2B5EF4-FFF2-40B4-BE49-F238E27FC236}">
                <a16:creationId xmlns:a16="http://schemas.microsoft.com/office/drawing/2014/main" id="{99A0F956-473A-4251-A957-31D8AD5D3168}"/>
              </a:ext>
            </a:extLst>
          </p:cNvPr>
          <p:cNvSpPr txBox="1">
            <a:spLocks noChangeArrowheads="1"/>
          </p:cNvSpPr>
          <p:nvPr/>
        </p:nvSpPr>
        <p:spPr>
          <a:xfrm>
            <a:off x="1259632" y="1724782"/>
            <a:ext cx="7239000" cy="45053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a-DK" altLang="da-DK" sz="3600" dirty="0">
                <a:solidFill>
                  <a:srgbClr val="002060"/>
                </a:solidFill>
                <a:latin typeface="+mj-lt"/>
              </a:rPr>
              <a:t>Selvmord i 2020: 580</a:t>
            </a:r>
          </a:p>
          <a:p>
            <a:endParaRPr lang="da-DK" altLang="da-DK" sz="3600" dirty="0">
              <a:solidFill>
                <a:srgbClr val="002060"/>
              </a:solidFill>
              <a:latin typeface="+mj-lt"/>
            </a:endParaRPr>
          </a:p>
          <a:p>
            <a:pPr>
              <a:buFontTx/>
              <a:buNone/>
            </a:pPr>
            <a:endParaRPr lang="da-DK" altLang="da-DK" dirty="0">
              <a:solidFill>
                <a:srgbClr val="002060"/>
              </a:solidFill>
              <a:latin typeface="+mj-lt"/>
            </a:endParaRPr>
          </a:p>
        </p:txBody>
      </p:sp>
      <p:grpSp>
        <p:nvGrpSpPr>
          <p:cNvPr id="5" name="Group 4">
            <a:extLst>
              <a:ext uri="{FF2B5EF4-FFF2-40B4-BE49-F238E27FC236}">
                <a16:creationId xmlns:a16="http://schemas.microsoft.com/office/drawing/2014/main" id="{000D4667-3FE2-443E-ADFA-B7E22C00B63C}"/>
              </a:ext>
            </a:extLst>
          </p:cNvPr>
          <p:cNvGrpSpPr>
            <a:grpSpLocks/>
          </p:cNvGrpSpPr>
          <p:nvPr/>
        </p:nvGrpSpPr>
        <p:grpSpPr bwMode="auto">
          <a:xfrm>
            <a:off x="1517097" y="2911044"/>
            <a:ext cx="1368425" cy="533400"/>
            <a:chOff x="3243" y="1434"/>
            <a:chExt cx="862" cy="336"/>
          </a:xfrm>
        </p:grpSpPr>
        <p:sp>
          <p:nvSpPr>
            <p:cNvPr id="6" name="Text Box 5">
              <a:extLst>
                <a:ext uri="{FF2B5EF4-FFF2-40B4-BE49-F238E27FC236}">
                  <a16:creationId xmlns:a16="http://schemas.microsoft.com/office/drawing/2014/main" id="{F1B9796E-DE37-4F9C-B6A1-B18FAE6B366F}"/>
                </a:ext>
              </a:extLst>
            </p:cNvPr>
            <p:cNvSpPr txBox="1">
              <a:spLocks noChangeArrowheads="1"/>
            </p:cNvSpPr>
            <p:nvPr/>
          </p:nvSpPr>
          <p:spPr bwMode="auto">
            <a:xfrm>
              <a:off x="3416" y="1491"/>
              <a:ext cx="6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a:spcBef>
                  <a:spcPct val="50000"/>
                </a:spcBef>
              </a:pPr>
              <a:r>
                <a:rPr lang="en-US" b="1">
                  <a:solidFill>
                    <a:srgbClr val="000066"/>
                  </a:solidFill>
                  <a:cs typeface="Arial" pitchFamily="34" charset="0"/>
                </a:rPr>
                <a:t>M</a:t>
              </a:r>
              <a:r>
                <a:rPr lang="en-US" b="1">
                  <a:solidFill>
                    <a:srgbClr val="000066"/>
                  </a:solidFill>
                </a:rPr>
                <a:t>ænd</a:t>
              </a:r>
              <a:endParaRPr lang="en-US" b="1">
                <a:solidFill>
                  <a:srgbClr val="000066"/>
                </a:solidFill>
                <a:cs typeface="Arial" pitchFamily="34" charset="0"/>
              </a:endParaRPr>
            </a:p>
          </p:txBody>
        </p:sp>
        <p:grpSp>
          <p:nvGrpSpPr>
            <p:cNvPr id="7" name="Group 6">
              <a:extLst>
                <a:ext uri="{FF2B5EF4-FFF2-40B4-BE49-F238E27FC236}">
                  <a16:creationId xmlns:a16="http://schemas.microsoft.com/office/drawing/2014/main" id="{5A517666-39AE-4941-A843-3239CAE99DD9}"/>
                </a:ext>
              </a:extLst>
            </p:cNvPr>
            <p:cNvGrpSpPr>
              <a:grpSpLocks noChangeAspect="1"/>
            </p:cNvGrpSpPr>
            <p:nvPr/>
          </p:nvGrpSpPr>
          <p:grpSpPr bwMode="auto">
            <a:xfrm>
              <a:off x="3243" y="1434"/>
              <a:ext cx="103" cy="336"/>
              <a:chOff x="4344" y="1944"/>
              <a:chExt cx="161" cy="583"/>
            </a:xfrm>
          </p:grpSpPr>
          <p:sp>
            <p:nvSpPr>
              <p:cNvPr id="8" name="Oval 7">
                <a:extLst>
                  <a:ext uri="{FF2B5EF4-FFF2-40B4-BE49-F238E27FC236}">
                    <a16:creationId xmlns:a16="http://schemas.microsoft.com/office/drawing/2014/main" id="{9471DAD2-D7C4-4FB5-B8A2-7CCB2912B2AA}"/>
                  </a:ext>
                </a:extLst>
              </p:cNvPr>
              <p:cNvSpPr>
                <a:spLocks noChangeAspect="1" noChangeArrowheads="1"/>
              </p:cNvSpPr>
              <p:nvPr/>
            </p:nvSpPr>
            <p:spPr bwMode="auto">
              <a:xfrm>
                <a:off x="4385" y="1944"/>
                <a:ext cx="80" cy="80"/>
              </a:xfrm>
              <a:prstGeom prst="ellipse">
                <a:avLst/>
              </a:pr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8">
                <a:extLst>
                  <a:ext uri="{FF2B5EF4-FFF2-40B4-BE49-F238E27FC236}">
                    <a16:creationId xmlns:a16="http://schemas.microsoft.com/office/drawing/2014/main" id="{3504DF3C-04B6-4403-A76A-0A6632A987CE}"/>
                  </a:ext>
                </a:extLst>
              </p:cNvPr>
              <p:cNvSpPr>
                <a:spLocks noChangeAspect="1"/>
              </p:cNvSpPr>
              <p:nvPr/>
            </p:nvSpPr>
            <p:spPr bwMode="auto">
              <a:xfrm>
                <a:off x="4344" y="2029"/>
                <a:ext cx="161" cy="156"/>
              </a:xfrm>
              <a:custGeom>
                <a:avLst/>
                <a:gdLst>
                  <a:gd name="T0" fmla="*/ 0 w 59"/>
                  <a:gd name="T1" fmla="*/ 0 h 57"/>
                  <a:gd name="T2" fmla="*/ 126 w 59"/>
                  <a:gd name="T3" fmla="*/ 0 h 57"/>
                  <a:gd name="T4" fmla="*/ 134 w 59"/>
                  <a:gd name="T5" fmla="*/ 0 h 57"/>
                  <a:gd name="T6" fmla="*/ 142 w 59"/>
                  <a:gd name="T7" fmla="*/ 8 h 57"/>
                  <a:gd name="T8" fmla="*/ 156 w 59"/>
                  <a:gd name="T9" fmla="*/ 14 h 57"/>
                  <a:gd name="T10" fmla="*/ 164 w 59"/>
                  <a:gd name="T11" fmla="*/ 14 h 57"/>
                  <a:gd name="T12" fmla="*/ 177 w 59"/>
                  <a:gd name="T13" fmla="*/ 22 h 57"/>
                  <a:gd name="T14" fmla="*/ 194 w 59"/>
                  <a:gd name="T15" fmla="*/ 22 h 57"/>
                  <a:gd name="T16" fmla="*/ 207 w 59"/>
                  <a:gd name="T17" fmla="*/ 30 h 57"/>
                  <a:gd name="T18" fmla="*/ 232 w 59"/>
                  <a:gd name="T19" fmla="*/ 30 h 57"/>
                  <a:gd name="T20" fmla="*/ 246 w 59"/>
                  <a:gd name="T21" fmla="*/ 22 h 57"/>
                  <a:gd name="T22" fmla="*/ 262 w 59"/>
                  <a:gd name="T23" fmla="*/ 22 h 57"/>
                  <a:gd name="T24" fmla="*/ 276 w 59"/>
                  <a:gd name="T25" fmla="*/ 14 h 57"/>
                  <a:gd name="T26" fmla="*/ 289 w 59"/>
                  <a:gd name="T27" fmla="*/ 8 h 57"/>
                  <a:gd name="T28" fmla="*/ 306 w 59"/>
                  <a:gd name="T29" fmla="*/ 0 h 57"/>
                  <a:gd name="T30" fmla="*/ 306 w 59"/>
                  <a:gd name="T31" fmla="*/ 0 h 57"/>
                  <a:gd name="T32" fmla="*/ 439 w 59"/>
                  <a:gd name="T33" fmla="*/ 0 h 57"/>
                  <a:gd name="T34" fmla="*/ 349 w 59"/>
                  <a:gd name="T35" fmla="*/ 427 h 57"/>
                  <a:gd name="T36" fmla="*/ 90 w 59"/>
                  <a:gd name="T37" fmla="*/ 427 h 57"/>
                  <a:gd name="T38" fmla="*/ 0 w 59"/>
                  <a:gd name="T39" fmla="*/ 0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57"/>
                  <a:gd name="T62" fmla="*/ 59 w 59"/>
                  <a:gd name="T63" fmla="*/ 57 h 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57">
                    <a:moveTo>
                      <a:pt x="0" y="0"/>
                    </a:moveTo>
                    <a:lnTo>
                      <a:pt x="17" y="0"/>
                    </a:lnTo>
                    <a:lnTo>
                      <a:pt x="18" y="0"/>
                    </a:lnTo>
                    <a:lnTo>
                      <a:pt x="19" y="1"/>
                    </a:lnTo>
                    <a:lnTo>
                      <a:pt x="21" y="2"/>
                    </a:lnTo>
                    <a:lnTo>
                      <a:pt x="22" y="2"/>
                    </a:lnTo>
                    <a:lnTo>
                      <a:pt x="24" y="3"/>
                    </a:lnTo>
                    <a:lnTo>
                      <a:pt x="26" y="3"/>
                    </a:lnTo>
                    <a:lnTo>
                      <a:pt x="28" y="4"/>
                    </a:lnTo>
                    <a:lnTo>
                      <a:pt x="31" y="4"/>
                    </a:lnTo>
                    <a:lnTo>
                      <a:pt x="33" y="3"/>
                    </a:lnTo>
                    <a:lnTo>
                      <a:pt x="35" y="3"/>
                    </a:lnTo>
                    <a:lnTo>
                      <a:pt x="37" y="2"/>
                    </a:lnTo>
                    <a:lnTo>
                      <a:pt x="39" y="1"/>
                    </a:lnTo>
                    <a:lnTo>
                      <a:pt x="41" y="0"/>
                    </a:lnTo>
                    <a:lnTo>
                      <a:pt x="59" y="0"/>
                    </a:lnTo>
                    <a:lnTo>
                      <a:pt x="47" y="57"/>
                    </a:lnTo>
                    <a:lnTo>
                      <a:pt x="12" y="57"/>
                    </a:lnTo>
                    <a:lnTo>
                      <a:pt x="0"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0" name="Freeform 9">
                <a:extLst>
                  <a:ext uri="{FF2B5EF4-FFF2-40B4-BE49-F238E27FC236}">
                    <a16:creationId xmlns:a16="http://schemas.microsoft.com/office/drawing/2014/main" id="{5E2F894F-FDE7-487D-A997-46386C41670B}"/>
                  </a:ext>
                </a:extLst>
              </p:cNvPr>
              <p:cNvSpPr>
                <a:spLocks noChangeAspect="1"/>
              </p:cNvSpPr>
              <p:nvPr/>
            </p:nvSpPr>
            <p:spPr bwMode="auto">
              <a:xfrm>
                <a:off x="4344" y="2083"/>
                <a:ext cx="22" cy="209"/>
              </a:xfrm>
              <a:custGeom>
                <a:avLst/>
                <a:gdLst>
                  <a:gd name="T0" fmla="*/ 0 w 8"/>
                  <a:gd name="T1" fmla="*/ 0 h 76"/>
                  <a:gd name="T2" fmla="*/ 0 w 8"/>
                  <a:gd name="T3" fmla="*/ 575 h 76"/>
                  <a:gd name="T4" fmla="*/ 61 w 8"/>
                  <a:gd name="T5" fmla="*/ 303 h 76"/>
                  <a:gd name="T6" fmla="*/ 0 w 8"/>
                  <a:gd name="T7" fmla="*/ 0 h 76"/>
                  <a:gd name="T8" fmla="*/ 0 60000 65536"/>
                  <a:gd name="T9" fmla="*/ 0 60000 65536"/>
                  <a:gd name="T10" fmla="*/ 0 60000 65536"/>
                  <a:gd name="T11" fmla="*/ 0 60000 65536"/>
                  <a:gd name="T12" fmla="*/ 0 w 8"/>
                  <a:gd name="T13" fmla="*/ 0 h 76"/>
                  <a:gd name="T14" fmla="*/ 8 w 8"/>
                  <a:gd name="T15" fmla="*/ 76 h 76"/>
                </a:gdLst>
                <a:ahLst/>
                <a:cxnLst>
                  <a:cxn ang="T8">
                    <a:pos x="T0" y="T1"/>
                  </a:cxn>
                  <a:cxn ang="T9">
                    <a:pos x="T2" y="T3"/>
                  </a:cxn>
                  <a:cxn ang="T10">
                    <a:pos x="T4" y="T5"/>
                  </a:cxn>
                  <a:cxn ang="T11">
                    <a:pos x="T6" y="T7"/>
                  </a:cxn>
                </a:cxnLst>
                <a:rect l="T12" t="T13" r="T14" b="T15"/>
                <a:pathLst>
                  <a:path w="8" h="76">
                    <a:moveTo>
                      <a:pt x="0" y="0"/>
                    </a:moveTo>
                    <a:lnTo>
                      <a:pt x="0" y="76"/>
                    </a:lnTo>
                    <a:lnTo>
                      <a:pt x="8" y="40"/>
                    </a:lnTo>
                    <a:lnTo>
                      <a:pt x="0"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1" name="Freeform 10">
                <a:extLst>
                  <a:ext uri="{FF2B5EF4-FFF2-40B4-BE49-F238E27FC236}">
                    <a16:creationId xmlns:a16="http://schemas.microsoft.com/office/drawing/2014/main" id="{233373AA-18FC-4048-8F68-39B779621A5E}"/>
                  </a:ext>
                </a:extLst>
              </p:cNvPr>
              <p:cNvSpPr>
                <a:spLocks noChangeAspect="1"/>
              </p:cNvSpPr>
              <p:nvPr/>
            </p:nvSpPr>
            <p:spPr bwMode="auto">
              <a:xfrm>
                <a:off x="4484" y="2083"/>
                <a:ext cx="21" cy="209"/>
              </a:xfrm>
              <a:custGeom>
                <a:avLst/>
                <a:gdLst>
                  <a:gd name="T0" fmla="*/ 55 w 8"/>
                  <a:gd name="T1" fmla="*/ 0 h 76"/>
                  <a:gd name="T2" fmla="*/ 55 w 8"/>
                  <a:gd name="T3" fmla="*/ 575 h 76"/>
                  <a:gd name="T4" fmla="*/ 0 w 8"/>
                  <a:gd name="T5" fmla="*/ 303 h 76"/>
                  <a:gd name="T6" fmla="*/ 55 w 8"/>
                  <a:gd name="T7" fmla="*/ 0 h 76"/>
                  <a:gd name="T8" fmla="*/ 0 60000 65536"/>
                  <a:gd name="T9" fmla="*/ 0 60000 65536"/>
                  <a:gd name="T10" fmla="*/ 0 60000 65536"/>
                  <a:gd name="T11" fmla="*/ 0 60000 65536"/>
                  <a:gd name="T12" fmla="*/ 0 w 8"/>
                  <a:gd name="T13" fmla="*/ 0 h 76"/>
                  <a:gd name="T14" fmla="*/ 8 w 8"/>
                  <a:gd name="T15" fmla="*/ 76 h 76"/>
                </a:gdLst>
                <a:ahLst/>
                <a:cxnLst>
                  <a:cxn ang="T8">
                    <a:pos x="T0" y="T1"/>
                  </a:cxn>
                  <a:cxn ang="T9">
                    <a:pos x="T2" y="T3"/>
                  </a:cxn>
                  <a:cxn ang="T10">
                    <a:pos x="T4" y="T5"/>
                  </a:cxn>
                  <a:cxn ang="T11">
                    <a:pos x="T6" y="T7"/>
                  </a:cxn>
                </a:cxnLst>
                <a:rect l="T12" t="T13" r="T14" b="T15"/>
                <a:pathLst>
                  <a:path w="8" h="76">
                    <a:moveTo>
                      <a:pt x="8" y="0"/>
                    </a:moveTo>
                    <a:lnTo>
                      <a:pt x="8" y="76"/>
                    </a:lnTo>
                    <a:lnTo>
                      <a:pt x="0" y="40"/>
                    </a:lnTo>
                    <a:lnTo>
                      <a:pt x="8"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2" name="Freeform 11">
                <a:extLst>
                  <a:ext uri="{FF2B5EF4-FFF2-40B4-BE49-F238E27FC236}">
                    <a16:creationId xmlns:a16="http://schemas.microsoft.com/office/drawing/2014/main" id="{3EA788A1-FC28-4061-A795-42B2E180162F}"/>
                  </a:ext>
                </a:extLst>
              </p:cNvPr>
              <p:cNvSpPr>
                <a:spLocks noChangeAspect="1"/>
              </p:cNvSpPr>
              <p:nvPr/>
            </p:nvSpPr>
            <p:spPr bwMode="auto">
              <a:xfrm>
                <a:off x="4344" y="2198"/>
                <a:ext cx="161" cy="329"/>
              </a:xfrm>
              <a:custGeom>
                <a:avLst/>
                <a:gdLst>
                  <a:gd name="T0" fmla="*/ 90 w 59"/>
                  <a:gd name="T1" fmla="*/ 0 h 120"/>
                  <a:gd name="T2" fmla="*/ 349 w 59"/>
                  <a:gd name="T3" fmla="*/ 0 h 120"/>
                  <a:gd name="T4" fmla="*/ 439 w 59"/>
                  <a:gd name="T5" fmla="*/ 902 h 120"/>
                  <a:gd name="T6" fmla="*/ 297 w 59"/>
                  <a:gd name="T7" fmla="*/ 902 h 120"/>
                  <a:gd name="T8" fmla="*/ 216 w 59"/>
                  <a:gd name="T9" fmla="*/ 247 h 120"/>
                  <a:gd name="T10" fmla="*/ 142 w 59"/>
                  <a:gd name="T11" fmla="*/ 894 h 120"/>
                  <a:gd name="T12" fmla="*/ 0 w 59"/>
                  <a:gd name="T13" fmla="*/ 894 h 120"/>
                  <a:gd name="T14" fmla="*/ 90 w 59"/>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120"/>
                  <a:gd name="T26" fmla="*/ 59 w 59"/>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120">
                    <a:moveTo>
                      <a:pt x="12" y="0"/>
                    </a:moveTo>
                    <a:lnTo>
                      <a:pt x="47" y="0"/>
                    </a:lnTo>
                    <a:lnTo>
                      <a:pt x="59" y="120"/>
                    </a:lnTo>
                    <a:lnTo>
                      <a:pt x="40" y="120"/>
                    </a:lnTo>
                    <a:lnTo>
                      <a:pt x="29" y="33"/>
                    </a:lnTo>
                    <a:lnTo>
                      <a:pt x="19" y="119"/>
                    </a:lnTo>
                    <a:lnTo>
                      <a:pt x="0" y="119"/>
                    </a:lnTo>
                    <a:lnTo>
                      <a:pt x="12"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grpSp>
      </p:grpSp>
      <p:grpSp>
        <p:nvGrpSpPr>
          <p:cNvPr id="13" name="Group 12">
            <a:extLst>
              <a:ext uri="{FF2B5EF4-FFF2-40B4-BE49-F238E27FC236}">
                <a16:creationId xmlns:a16="http://schemas.microsoft.com/office/drawing/2014/main" id="{0D69F23A-1A8C-4D3E-8EAF-1B082D63DCED}"/>
              </a:ext>
            </a:extLst>
          </p:cNvPr>
          <p:cNvGrpSpPr>
            <a:grpSpLocks/>
          </p:cNvGrpSpPr>
          <p:nvPr/>
        </p:nvGrpSpPr>
        <p:grpSpPr bwMode="auto">
          <a:xfrm>
            <a:off x="1498577" y="3885982"/>
            <a:ext cx="1414463" cy="509588"/>
            <a:chOff x="2400" y="2400"/>
            <a:chExt cx="891" cy="321"/>
          </a:xfrm>
        </p:grpSpPr>
        <p:sp>
          <p:nvSpPr>
            <p:cNvPr id="14" name="Text Box 13">
              <a:extLst>
                <a:ext uri="{FF2B5EF4-FFF2-40B4-BE49-F238E27FC236}">
                  <a16:creationId xmlns:a16="http://schemas.microsoft.com/office/drawing/2014/main" id="{2AC107B9-C6F5-4372-880A-CD08CECF5C83}"/>
                </a:ext>
              </a:extLst>
            </p:cNvPr>
            <p:cNvSpPr txBox="1">
              <a:spLocks noChangeArrowheads="1"/>
            </p:cNvSpPr>
            <p:nvPr/>
          </p:nvSpPr>
          <p:spPr bwMode="auto">
            <a:xfrm>
              <a:off x="2566" y="2442"/>
              <a:ext cx="72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a:spcBef>
                  <a:spcPct val="50000"/>
                </a:spcBef>
              </a:pPr>
              <a:r>
                <a:rPr lang="en-US" b="1" dirty="0" err="1">
                  <a:solidFill>
                    <a:srgbClr val="FF0000"/>
                  </a:solidFill>
                  <a:cs typeface="Arial" pitchFamily="34" charset="0"/>
                </a:rPr>
                <a:t>Kvinder</a:t>
              </a:r>
              <a:endParaRPr lang="en-US" b="1" dirty="0">
                <a:solidFill>
                  <a:srgbClr val="FF0000"/>
                </a:solidFill>
                <a:cs typeface="Arial" pitchFamily="34" charset="0"/>
              </a:endParaRPr>
            </a:p>
          </p:txBody>
        </p:sp>
        <p:grpSp>
          <p:nvGrpSpPr>
            <p:cNvPr id="15" name="Group 14">
              <a:extLst>
                <a:ext uri="{FF2B5EF4-FFF2-40B4-BE49-F238E27FC236}">
                  <a16:creationId xmlns:a16="http://schemas.microsoft.com/office/drawing/2014/main" id="{E0EADE92-5FDA-449A-9F1F-6DF10B0B8292}"/>
                </a:ext>
              </a:extLst>
            </p:cNvPr>
            <p:cNvGrpSpPr>
              <a:grpSpLocks/>
            </p:cNvGrpSpPr>
            <p:nvPr/>
          </p:nvGrpSpPr>
          <p:grpSpPr bwMode="auto">
            <a:xfrm>
              <a:off x="2400" y="2400"/>
              <a:ext cx="96" cy="321"/>
              <a:chOff x="2400" y="2400"/>
              <a:chExt cx="96" cy="321"/>
            </a:xfrm>
          </p:grpSpPr>
          <p:sp>
            <p:nvSpPr>
              <p:cNvPr id="16" name="Oval 15">
                <a:extLst>
                  <a:ext uri="{FF2B5EF4-FFF2-40B4-BE49-F238E27FC236}">
                    <a16:creationId xmlns:a16="http://schemas.microsoft.com/office/drawing/2014/main" id="{C7EC84B2-1556-4B3A-9215-77482ADD66B1}"/>
                  </a:ext>
                </a:extLst>
              </p:cNvPr>
              <p:cNvSpPr>
                <a:spLocks noChangeAspect="1" noChangeArrowheads="1"/>
              </p:cNvSpPr>
              <p:nvPr/>
            </p:nvSpPr>
            <p:spPr bwMode="auto">
              <a:xfrm>
                <a:off x="2425" y="2400"/>
                <a:ext cx="47" cy="43"/>
              </a:xfrm>
              <a:prstGeom prst="ellipse">
                <a:avLst/>
              </a:pr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6">
                <a:extLst>
                  <a:ext uri="{FF2B5EF4-FFF2-40B4-BE49-F238E27FC236}">
                    <a16:creationId xmlns:a16="http://schemas.microsoft.com/office/drawing/2014/main" id="{B6CADFA3-914B-422F-B0B7-2063418810B3}"/>
                  </a:ext>
                </a:extLst>
              </p:cNvPr>
              <p:cNvSpPr>
                <a:spLocks noChangeAspect="1"/>
              </p:cNvSpPr>
              <p:nvPr/>
            </p:nvSpPr>
            <p:spPr bwMode="auto">
              <a:xfrm>
                <a:off x="2400" y="2520"/>
                <a:ext cx="96" cy="115"/>
              </a:xfrm>
              <a:custGeom>
                <a:avLst/>
                <a:gdLst>
                  <a:gd name="T0" fmla="*/ 159 w 58"/>
                  <a:gd name="T1" fmla="*/ 172 h 77"/>
                  <a:gd name="T2" fmla="*/ 0 w 58"/>
                  <a:gd name="T3" fmla="*/ 172 h 77"/>
                  <a:gd name="T4" fmla="*/ 46 w 58"/>
                  <a:gd name="T5" fmla="*/ 0 h 77"/>
                  <a:gd name="T6" fmla="*/ 113 w 58"/>
                  <a:gd name="T7" fmla="*/ 0 h 77"/>
                  <a:gd name="T8" fmla="*/ 159 w 58"/>
                  <a:gd name="T9" fmla="*/ 172 h 77"/>
                  <a:gd name="T10" fmla="*/ 0 60000 65536"/>
                  <a:gd name="T11" fmla="*/ 0 60000 65536"/>
                  <a:gd name="T12" fmla="*/ 0 60000 65536"/>
                  <a:gd name="T13" fmla="*/ 0 60000 65536"/>
                  <a:gd name="T14" fmla="*/ 0 60000 65536"/>
                  <a:gd name="T15" fmla="*/ 0 w 58"/>
                  <a:gd name="T16" fmla="*/ 0 h 77"/>
                  <a:gd name="T17" fmla="*/ 58 w 58"/>
                  <a:gd name="T18" fmla="*/ 77 h 77"/>
                </a:gdLst>
                <a:ahLst/>
                <a:cxnLst>
                  <a:cxn ang="T10">
                    <a:pos x="T0" y="T1"/>
                  </a:cxn>
                  <a:cxn ang="T11">
                    <a:pos x="T2" y="T3"/>
                  </a:cxn>
                  <a:cxn ang="T12">
                    <a:pos x="T4" y="T5"/>
                  </a:cxn>
                  <a:cxn ang="T13">
                    <a:pos x="T6" y="T7"/>
                  </a:cxn>
                  <a:cxn ang="T14">
                    <a:pos x="T8" y="T9"/>
                  </a:cxn>
                </a:cxnLst>
                <a:rect l="T15" t="T16" r="T17" b="T18"/>
                <a:pathLst>
                  <a:path w="58" h="77">
                    <a:moveTo>
                      <a:pt x="58" y="77"/>
                    </a:moveTo>
                    <a:lnTo>
                      <a:pt x="0" y="77"/>
                    </a:lnTo>
                    <a:lnTo>
                      <a:pt x="17" y="0"/>
                    </a:lnTo>
                    <a:lnTo>
                      <a:pt x="41" y="0"/>
                    </a:lnTo>
                    <a:lnTo>
                      <a:pt x="58" y="77"/>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8" name="Freeform 17">
                <a:extLst>
                  <a:ext uri="{FF2B5EF4-FFF2-40B4-BE49-F238E27FC236}">
                    <a16:creationId xmlns:a16="http://schemas.microsoft.com/office/drawing/2014/main" id="{0EBF3930-DD15-4641-A46D-B2558C272AE1}"/>
                  </a:ext>
                </a:extLst>
              </p:cNvPr>
              <p:cNvSpPr>
                <a:spLocks noChangeAspect="1"/>
              </p:cNvSpPr>
              <p:nvPr/>
            </p:nvSpPr>
            <p:spPr bwMode="auto">
              <a:xfrm>
                <a:off x="2428" y="2642"/>
                <a:ext cx="40" cy="79"/>
              </a:xfrm>
              <a:custGeom>
                <a:avLst/>
                <a:gdLst>
                  <a:gd name="T0" fmla="*/ 0 w 24"/>
                  <a:gd name="T1" fmla="*/ 0 h 53"/>
                  <a:gd name="T2" fmla="*/ 67 w 24"/>
                  <a:gd name="T3" fmla="*/ 0 h 53"/>
                  <a:gd name="T4" fmla="*/ 55 w 24"/>
                  <a:gd name="T5" fmla="*/ 118 h 53"/>
                  <a:gd name="T6" fmla="*/ 13 w 24"/>
                  <a:gd name="T7" fmla="*/ 118 h 53"/>
                  <a:gd name="T8" fmla="*/ 0 w 24"/>
                  <a:gd name="T9" fmla="*/ 0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0"/>
                    </a:moveTo>
                    <a:lnTo>
                      <a:pt x="24" y="0"/>
                    </a:lnTo>
                    <a:lnTo>
                      <a:pt x="20" y="53"/>
                    </a:lnTo>
                    <a:lnTo>
                      <a:pt x="5" y="53"/>
                    </a:lnTo>
                    <a:lnTo>
                      <a:pt x="0" y="0"/>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9" name="Freeform 18">
                <a:extLst>
                  <a:ext uri="{FF2B5EF4-FFF2-40B4-BE49-F238E27FC236}">
                    <a16:creationId xmlns:a16="http://schemas.microsoft.com/office/drawing/2014/main" id="{C4108299-D5D1-4715-905E-AD1F4724CBD0}"/>
                  </a:ext>
                </a:extLst>
              </p:cNvPr>
              <p:cNvSpPr>
                <a:spLocks noChangeAspect="1"/>
              </p:cNvSpPr>
              <p:nvPr/>
            </p:nvSpPr>
            <p:spPr bwMode="auto">
              <a:xfrm>
                <a:off x="2408" y="2445"/>
                <a:ext cx="79" cy="67"/>
              </a:xfrm>
              <a:custGeom>
                <a:avLst/>
                <a:gdLst>
                  <a:gd name="T0" fmla="*/ 100 w 48"/>
                  <a:gd name="T1" fmla="*/ 100 h 45"/>
                  <a:gd name="T2" fmla="*/ 33 w 48"/>
                  <a:gd name="T3" fmla="*/ 100 h 45"/>
                  <a:gd name="T4" fmla="*/ 0 w 48"/>
                  <a:gd name="T5" fmla="*/ 0 h 45"/>
                  <a:gd name="T6" fmla="*/ 30 w 48"/>
                  <a:gd name="T7" fmla="*/ 0 h 45"/>
                  <a:gd name="T8" fmla="*/ 30 w 48"/>
                  <a:gd name="T9" fmla="*/ 1 h 45"/>
                  <a:gd name="T10" fmla="*/ 35 w 48"/>
                  <a:gd name="T11" fmla="*/ 4 h 45"/>
                  <a:gd name="T12" fmla="*/ 41 w 48"/>
                  <a:gd name="T13" fmla="*/ 6 h 45"/>
                  <a:gd name="T14" fmla="*/ 43 w 48"/>
                  <a:gd name="T15" fmla="*/ 9 h 45"/>
                  <a:gd name="T16" fmla="*/ 49 w 48"/>
                  <a:gd name="T17" fmla="*/ 10 h 45"/>
                  <a:gd name="T18" fmla="*/ 58 w 48"/>
                  <a:gd name="T19" fmla="*/ 10 h 45"/>
                  <a:gd name="T20" fmla="*/ 63 w 48"/>
                  <a:gd name="T21" fmla="*/ 10 h 45"/>
                  <a:gd name="T22" fmla="*/ 67 w 48"/>
                  <a:gd name="T23" fmla="*/ 10 h 45"/>
                  <a:gd name="T24" fmla="*/ 72 w 48"/>
                  <a:gd name="T25" fmla="*/ 10 h 45"/>
                  <a:gd name="T26" fmla="*/ 79 w 48"/>
                  <a:gd name="T27" fmla="*/ 10 h 45"/>
                  <a:gd name="T28" fmla="*/ 84 w 48"/>
                  <a:gd name="T29" fmla="*/ 9 h 45"/>
                  <a:gd name="T30" fmla="*/ 89 w 48"/>
                  <a:gd name="T31" fmla="*/ 9 h 45"/>
                  <a:gd name="T32" fmla="*/ 92 w 48"/>
                  <a:gd name="T33" fmla="*/ 6 h 45"/>
                  <a:gd name="T34" fmla="*/ 97 w 48"/>
                  <a:gd name="T35" fmla="*/ 1 h 45"/>
                  <a:gd name="T36" fmla="*/ 104 w 48"/>
                  <a:gd name="T37" fmla="*/ 0 h 45"/>
                  <a:gd name="T38" fmla="*/ 130 w 48"/>
                  <a:gd name="T39" fmla="*/ 0 h 45"/>
                  <a:gd name="T40" fmla="*/ 100 w 48"/>
                  <a:gd name="T41" fmla="*/ 10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45"/>
                  <a:gd name="T65" fmla="*/ 48 w 48"/>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45">
                    <a:moveTo>
                      <a:pt x="37" y="45"/>
                    </a:moveTo>
                    <a:lnTo>
                      <a:pt x="12" y="45"/>
                    </a:lnTo>
                    <a:lnTo>
                      <a:pt x="0" y="0"/>
                    </a:lnTo>
                    <a:lnTo>
                      <a:pt x="11" y="0"/>
                    </a:lnTo>
                    <a:lnTo>
                      <a:pt x="11" y="1"/>
                    </a:lnTo>
                    <a:lnTo>
                      <a:pt x="13" y="2"/>
                    </a:lnTo>
                    <a:lnTo>
                      <a:pt x="15" y="3"/>
                    </a:lnTo>
                    <a:lnTo>
                      <a:pt x="16" y="4"/>
                    </a:lnTo>
                    <a:lnTo>
                      <a:pt x="18" y="5"/>
                    </a:lnTo>
                    <a:lnTo>
                      <a:pt x="21" y="5"/>
                    </a:lnTo>
                    <a:lnTo>
                      <a:pt x="23" y="5"/>
                    </a:lnTo>
                    <a:lnTo>
                      <a:pt x="25" y="5"/>
                    </a:lnTo>
                    <a:lnTo>
                      <a:pt x="27" y="5"/>
                    </a:lnTo>
                    <a:lnTo>
                      <a:pt x="29" y="5"/>
                    </a:lnTo>
                    <a:lnTo>
                      <a:pt x="31" y="4"/>
                    </a:lnTo>
                    <a:lnTo>
                      <a:pt x="33" y="4"/>
                    </a:lnTo>
                    <a:lnTo>
                      <a:pt x="34" y="3"/>
                    </a:lnTo>
                    <a:lnTo>
                      <a:pt x="36" y="1"/>
                    </a:lnTo>
                    <a:lnTo>
                      <a:pt x="38" y="0"/>
                    </a:lnTo>
                    <a:lnTo>
                      <a:pt x="48" y="0"/>
                    </a:lnTo>
                    <a:lnTo>
                      <a:pt x="37" y="4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0" name="Freeform 19">
                <a:extLst>
                  <a:ext uri="{FF2B5EF4-FFF2-40B4-BE49-F238E27FC236}">
                    <a16:creationId xmlns:a16="http://schemas.microsoft.com/office/drawing/2014/main" id="{5062672D-A13F-4A8E-AB85-B5C7AA570C1C}"/>
                  </a:ext>
                </a:extLst>
              </p:cNvPr>
              <p:cNvSpPr>
                <a:spLocks noChangeAspect="1"/>
              </p:cNvSpPr>
              <p:nvPr/>
            </p:nvSpPr>
            <p:spPr bwMode="auto">
              <a:xfrm>
                <a:off x="2406" y="2464"/>
                <a:ext cx="15" cy="112"/>
              </a:xfrm>
              <a:custGeom>
                <a:avLst/>
                <a:gdLst>
                  <a:gd name="T0" fmla="*/ 0 w 9"/>
                  <a:gd name="T1" fmla="*/ 167 h 75"/>
                  <a:gd name="T2" fmla="*/ 0 w 9"/>
                  <a:gd name="T3" fmla="*/ 0 h 75"/>
                  <a:gd name="T4" fmla="*/ 25 w 9"/>
                  <a:gd name="T5" fmla="*/ 78 h 75"/>
                  <a:gd name="T6" fmla="*/ 0 w 9"/>
                  <a:gd name="T7" fmla="*/ 167 h 75"/>
                  <a:gd name="T8" fmla="*/ 0 60000 65536"/>
                  <a:gd name="T9" fmla="*/ 0 60000 65536"/>
                  <a:gd name="T10" fmla="*/ 0 60000 65536"/>
                  <a:gd name="T11" fmla="*/ 0 60000 65536"/>
                  <a:gd name="T12" fmla="*/ 0 w 9"/>
                  <a:gd name="T13" fmla="*/ 0 h 75"/>
                  <a:gd name="T14" fmla="*/ 9 w 9"/>
                  <a:gd name="T15" fmla="*/ 75 h 75"/>
                </a:gdLst>
                <a:ahLst/>
                <a:cxnLst>
                  <a:cxn ang="T8">
                    <a:pos x="T0" y="T1"/>
                  </a:cxn>
                  <a:cxn ang="T9">
                    <a:pos x="T2" y="T3"/>
                  </a:cxn>
                  <a:cxn ang="T10">
                    <a:pos x="T4" y="T5"/>
                  </a:cxn>
                  <a:cxn ang="T11">
                    <a:pos x="T6" y="T7"/>
                  </a:cxn>
                </a:cxnLst>
                <a:rect l="T12" t="T13" r="T14" b="T15"/>
                <a:pathLst>
                  <a:path w="9" h="75">
                    <a:moveTo>
                      <a:pt x="0" y="75"/>
                    </a:moveTo>
                    <a:lnTo>
                      <a:pt x="0" y="0"/>
                    </a:lnTo>
                    <a:lnTo>
                      <a:pt x="9" y="35"/>
                    </a:lnTo>
                    <a:lnTo>
                      <a:pt x="0" y="7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1" name="Freeform 20">
                <a:extLst>
                  <a:ext uri="{FF2B5EF4-FFF2-40B4-BE49-F238E27FC236}">
                    <a16:creationId xmlns:a16="http://schemas.microsoft.com/office/drawing/2014/main" id="{D7BADE67-9581-4997-8261-E6FEF47E1E9A}"/>
                  </a:ext>
                </a:extLst>
              </p:cNvPr>
              <p:cNvSpPr>
                <a:spLocks noChangeAspect="1"/>
              </p:cNvSpPr>
              <p:nvPr/>
            </p:nvSpPr>
            <p:spPr bwMode="auto">
              <a:xfrm>
                <a:off x="2474" y="2464"/>
                <a:ext cx="15" cy="112"/>
              </a:xfrm>
              <a:custGeom>
                <a:avLst/>
                <a:gdLst>
                  <a:gd name="T0" fmla="*/ 25 w 9"/>
                  <a:gd name="T1" fmla="*/ 167 h 75"/>
                  <a:gd name="T2" fmla="*/ 25 w 9"/>
                  <a:gd name="T3" fmla="*/ 0 h 75"/>
                  <a:gd name="T4" fmla="*/ 0 w 9"/>
                  <a:gd name="T5" fmla="*/ 78 h 75"/>
                  <a:gd name="T6" fmla="*/ 25 w 9"/>
                  <a:gd name="T7" fmla="*/ 167 h 75"/>
                  <a:gd name="T8" fmla="*/ 0 60000 65536"/>
                  <a:gd name="T9" fmla="*/ 0 60000 65536"/>
                  <a:gd name="T10" fmla="*/ 0 60000 65536"/>
                  <a:gd name="T11" fmla="*/ 0 60000 65536"/>
                  <a:gd name="T12" fmla="*/ 0 w 9"/>
                  <a:gd name="T13" fmla="*/ 0 h 75"/>
                  <a:gd name="T14" fmla="*/ 9 w 9"/>
                  <a:gd name="T15" fmla="*/ 75 h 75"/>
                </a:gdLst>
                <a:ahLst/>
                <a:cxnLst>
                  <a:cxn ang="T8">
                    <a:pos x="T0" y="T1"/>
                  </a:cxn>
                  <a:cxn ang="T9">
                    <a:pos x="T2" y="T3"/>
                  </a:cxn>
                  <a:cxn ang="T10">
                    <a:pos x="T4" y="T5"/>
                  </a:cxn>
                  <a:cxn ang="T11">
                    <a:pos x="T6" y="T7"/>
                  </a:cxn>
                </a:cxnLst>
                <a:rect l="T12" t="T13" r="T14" b="T15"/>
                <a:pathLst>
                  <a:path w="9" h="75">
                    <a:moveTo>
                      <a:pt x="9" y="75"/>
                    </a:moveTo>
                    <a:lnTo>
                      <a:pt x="9" y="0"/>
                    </a:lnTo>
                    <a:lnTo>
                      <a:pt x="0" y="35"/>
                    </a:lnTo>
                    <a:lnTo>
                      <a:pt x="9" y="7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grpSp>
      </p:grpSp>
      <p:sp>
        <p:nvSpPr>
          <p:cNvPr id="22" name="Rectangle 3">
            <a:extLst>
              <a:ext uri="{FF2B5EF4-FFF2-40B4-BE49-F238E27FC236}">
                <a16:creationId xmlns:a16="http://schemas.microsoft.com/office/drawing/2014/main" id="{11E04D8B-EB4D-468C-9171-88923B36FFAE}"/>
              </a:ext>
            </a:extLst>
          </p:cNvPr>
          <p:cNvSpPr txBox="1">
            <a:spLocks noChangeArrowheads="1"/>
          </p:cNvSpPr>
          <p:nvPr/>
        </p:nvSpPr>
        <p:spPr>
          <a:xfrm>
            <a:off x="3028912" y="2835173"/>
            <a:ext cx="3700440" cy="9175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a-DK" altLang="da-DK" sz="3600" dirty="0">
                <a:solidFill>
                  <a:srgbClr val="002060"/>
                </a:solidFill>
                <a:latin typeface="+mj-lt"/>
              </a:rPr>
              <a:t>: 410</a:t>
            </a:r>
          </a:p>
          <a:p>
            <a:pPr>
              <a:buFontTx/>
              <a:buNone/>
            </a:pPr>
            <a:endParaRPr lang="da-DK" altLang="da-DK" dirty="0">
              <a:solidFill>
                <a:srgbClr val="002060"/>
              </a:solidFill>
              <a:latin typeface="+mj-lt"/>
            </a:endParaRPr>
          </a:p>
        </p:txBody>
      </p:sp>
      <p:sp>
        <p:nvSpPr>
          <p:cNvPr id="23" name="Rectangle 3">
            <a:extLst>
              <a:ext uri="{FF2B5EF4-FFF2-40B4-BE49-F238E27FC236}">
                <a16:creationId xmlns:a16="http://schemas.microsoft.com/office/drawing/2014/main" id="{C116D0EA-7A06-404C-A009-414EA13DA214}"/>
              </a:ext>
            </a:extLst>
          </p:cNvPr>
          <p:cNvSpPr txBox="1">
            <a:spLocks noChangeArrowheads="1"/>
          </p:cNvSpPr>
          <p:nvPr/>
        </p:nvSpPr>
        <p:spPr>
          <a:xfrm>
            <a:off x="3003535" y="3794720"/>
            <a:ext cx="3700440" cy="9175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a-DK" altLang="da-DK" sz="3600" dirty="0">
                <a:solidFill>
                  <a:srgbClr val="002060"/>
                </a:solidFill>
                <a:latin typeface="+mj-lt"/>
              </a:rPr>
              <a:t>: 170</a:t>
            </a:r>
          </a:p>
          <a:p>
            <a:endParaRPr lang="da-DK" altLang="da-DK" sz="3600" dirty="0">
              <a:solidFill>
                <a:srgbClr val="002060"/>
              </a:solidFill>
              <a:latin typeface="+mj-lt"/>
            </a:endParaRPr>
          </a:p>
          <a:p>
            <a:pPr>
              <a:buFontTx/>
              <a:buNone/>
            </a:pPr>
            <a:endParaRPr lang="da-DK" altLang="da-DK" dirty="0">
              <a:solidFill>
                <a:srgbClr val="002060"/>
              </a:solidFill>
              <a:latin typeface="+mj-lt"/>
            </a:endParaRPr>
          </a:p>
        </p:txBody>
      </p:sp>
    </p:spTree>
    <p:extLst>
      <p:ext uri="{BB962C8B-B14F-4D97-AF65-F5344CB8AC3E}">
        <p14:creationId xmlns:p14="http://schemas.microsoft.com/office/powerpoint/2010/main" val="1053198135"/>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188640"/>
            <a:ext cx="8208912" cy="1728192"/>
          </a:xfrm>
        </p:spPr>
        <p:txBody>
          <a:bodyPr>
            <a:normAutofit/>
          </a:bodyPr>
          <a:lstStyle/>
          <a:p>
            <a:pPr>
              <a:lnSpc>
                <a:spcPct val="100000"/>
              </a:lnSpc>
            </a:pPr>
            <a:r>
              <a:rPr lang="da-DK" sz="4000" dirty="0">
                <a:cs typeface="Nunito-Light"/>
              </a:rPr>
              <a:t>Selvhjælp Online mod 							Selvmordstanker</a:t>
            </a:r>
          </a:p>
        </p:txBody>
      </p:sp>
      <p:sp>
        <p:nvSpPr>
          <p:cNvPr id="3" name="Undertitel 2"/>
          <p:cNvSpPr>
            <a:spLocks noGrp="1"/>
          </p:cNvSpPr>
          <p:nvPr>
            <p:ph type="subTitle" idx="1"/>
          </p:nvPr>
        </p:nvSpPr>
        <p:spPr>
          <a:xfrm>
            <a:off x="1371600" y="5538418"/>
            <a:ext cx="6400800" cy="1319582"/>
          </a:xfrm>
        </p:spPr>
        <p:txBody>
          <a:bodyPr anchor="ctr">
            <a:normAutofit/>
          </a:bodyPr>
          <a:lstStyle/>
          <a:p>
            <a:r>
              <a:rPr lang="da-DK" sz="2000" dirty="0">
                <a:cs typeface="Nunito-Light"/>
              </a:rPr>
              <a:t>Charlotte Mühlmann, Trine Madsen, Ad Kerkhof, Merete Nordentoft, Annette Erlangsen</a:t>
            </a:r>
          </a:p>
        </p:txBody>
      </p:sp>
      <p:pic>
        <p:nvPicPr>
          <p:cNvPr id="5" name="Pladsholder til indhold 3"/>
          <p:cNvPicPr>
            <a:picLocks noChangeAspect="1"/>
          </p:cNvPicPr>
          <p:nvPr/>
        </p:nvPicPr>
        <p:blipFill>
          <a:blip r:embed="rId3"/>
          <a:srcRect l="3520" r="3520"/>
          <a:stretch>
            <a:fillRect/>
          </a:stretch>
        </p:blipFill>
        <p:spPr>
          <a:xfrm>
            <a:off x="1104706" y="2131704"/>
            <a:ext cx="6667693" cy="3490573"/>
          </a:xfrm>
          <a:prstGeom prst="rect">
            <a:avLst/>
          </a:prstGeom>
        </p:spPr>
      </p:pic>
    </p:spTree>
    <p:extLst>
      <p:ext uri="{BB962C8B-B14F-4D97-AF65-F5344CB8AC3E}">
        <p14:creationId xmlns:p14="http://schemas.microsoft.com/office/powerpoint/2010/main" val="2263040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err="1">
                <a:latin typeface="+mn-lt"/>
                <a:cs typeface="Nunito-Light"/>
              </a:rPr>
              <a:t>Selvhjælpsprogrammet</a:t>
            </a:r>
            <a:endParaRPr lang="en-GB" sz="4000" dirty="0">
              <a:latin typeface="+mn-lt"/>
              <a:cs typeface="Nunito-Light"/>
            </a:endParaRPr>
          </a:p>
        </p:txBody>
      </p:sp>
      <p:sp>
        <p:nvSpPr>
          <p:cNvPr id="3" name="Pladsholder til indhold 2"/>
          <p:cNvSpPr>
            <a:spLocks noGrp="1"/>
          </p:cNvSpPr>
          <p:nvPr>
            <p:ph idx="1"/>
          </p:nvPr>
        </p:nvSpPr>
        <p:spPr/>
        <p:txBody>
          <a:bodyPr>
            <a:noAutofit/>
          </a:bodyPr>
          <a:lstStyle/>
          <a:p>
            <a:pPr marL="0" indent="0">
              <a:buNone/>
            </a:pPr>
            <a:r>
              <a:rPr lang="en-GB" dirty="0" err="1">
                <a:cs typeface="Cambria"/>
              </a:rPr>
              <a:t>Selvhjælpsprogrammet</a:t>
            </a:r>
            <a:r>
              <a:rPr lang="en-GB" dirty="0">
                <a:cs typeface="Cambria"/>
              </a:rPr>
              <a:t> </a:t>
            </a:r>
            <a:r>
              <a:rPr lang="en-GB" dirty="0" err="1">
                <a:cs typeface="Cambria"/>
              </a:rPr>
              <a:t>er</a:t>
            </a:r>
            <a:r>
              <a:rPr lang="en-GB" dirty="0">
                <a:cs typeface="Cambria"/>
              </a:rPr>
              <a:t> </a:t>
            </a:r>
            <a:r>
              <a:rPr lang="en-GB" dirty="0" err="1">
                <a:cs typeface="Cambria"/>
              </a:rPr>
              <a:t>udviklet</a:t>
            </a:r>
            <a:r>
              <a:rPr lang="en-GB" dirty="0">
                <a:cs typeface="Cambria"/>
              </a:rPr>
              <a:t> </a:t>
            </a:r>
            <a:r>
              <a:rPr lang="en-GB" dirty="0" err="1">
                <a:cs typeface="Cambria"/>
              </a:rPr>
              <a:t>i</a:t>
            </a:r>
            <a:r>
              <a:rPr lang="en-GB" dirty="0">
                <a:cs typeface="Cambria"/>
              </a:rPr>
              <a:t> Holland </a:t>
            </a:r>
            <a:r>
              <a:rPr lang="en-GB" dirty="0" err="1">
                <a:cs typeface="Cambria"/>
              </a:rPr>
              <a:t>af</a:t>
            </a:r>
            <a:r>
              <a:rPr lang="en-GB" dirty="0">
                <a:cs typeface="Cambria"/>
              </a:rPr>
              <a:t> professor </a:t>
            </a:r>
            <a:r>
              <a:rPr lang="en-GB" dirty="0" err="1">
                <a:cs typeface="Cambria"/>
              </a:rPr>
              <a:t>i</a:t>
            </a:r>
            <a:r>
              <a:rPr lang="en-GB" dirty="0">
                <a:cs typeface="Cambria"/>
              </a:rPr>
              <a:t> </a:t>
            </a:r>
            <a:r>
              <a:rPr lang="en-GB" dirty="0" err="1">
                <a:cs typeface="Cambria"/>
              </a:rPr>
              <a:t>psykologi</a:t>
            </a:r>
            <a:r>
              <a:rPr lang="en-GB" dirty="0">
                <a:cs typeface="Cambria"/>
              </a:rPr>
              <a:t> Ad Kerkhof. </a:t>
            </a:r>
          </a:p>
          <a:p>
            <a:pPr marL="0" indent="0">
              <a:buNone/>
            </a:pPr>
            <a:endParaRPr lang="en-GB" dirty="0">
              <a:cs typeface="Cambria"/>
            </a:endParaRPr>
          </a:p>
          <a:p>
            <a:pPr marL="0" indent="0">
              <a:buNone/>
            </a:pPr>
            <a:r>
              <a:rPr lang="en-GB" dirty="0" err="1">
                <a:cs typeface="Cambria"/>
              </a:rPr>
              <a:t>Programmet</a:t>
            </a:r>
            <a:r>
              <a:rPr lang="en-GB" dirty="0">
                <a:cs typeface="Cambria"/>
              </a:rPr>
              <a:t> </a:t>
            </a:r>
            <a:r>
              <a:rPr lang="en-GB" dirty="0" err="1">
                <a:cs typeface="Cambria"/>
              </a:rPr>
              <a:t>baserer</a:t>
            </a:r>
            <a:r>
              <a:rPr lang="en-GB" dirty="0">
                <a:cs typeface="Cambria"/>
              </a:rPr>
              <a:t> sig </a:t>
            </a:r>
            <a:r>
              <a:rPr lang="en-GB" dirty="0" err="1">
                <a:cs typeface="Cambria"/>
              </a:rPr>
              <a:t>på</a:t>
            </a:r>
            <a:r>
              <a:rPr lang="en-GB" dirty="0">
                <a:cs typeface="Cambria"/>
              </a:rPr>
              <a:t> </a:t>
            </a:r>
            <a:r>
              <a:rPr lang="en-GB" dirty="0" err="1">
                <a:cs typeface="Cambria"/>
              </a:rPr>
              <a:t>principper</a:t>
            </a:r>
            <a:r>
              <a:rPr lang="en-GB" dirty="0">
                <a:cs typeface="Cambria"/>
              </a:rPr>
              <a:t> </a:t>
            </a:r>
            <a:r>
              <a:rPr lang="en-GB" dirty="0" err="1">
                <a:cs typeface="Cambria"/>
              </a:rPr>
              <a:t>fra</a:t>
            </a:r>
            <a:r>
              <a:rPr lang="en-GB" dirty="0">
                <a:cs typeface="Cambria"/>
              </a:rPr>
              <a:t> </a:t>
            </a:r>
            <a:r>
              <a:rPr lang="en-GB" dirty="0" err="1">
                <a:cs typeface="Cambria"/>
              </a:rPr>
              <a:t>kognitiv</a:t>
            </a:r>
            <a:r>
              <a:rPr lang="en-GB" dirty="0">
                <a:cs typeface="Cambria"/>
              </a:rPr>
              <a:t> </a:t>
            </a:r>
            <a:r>
              <a:rPr lang="en-GB" dirty="0" err="1">
                <a:cs typeface="Cambria"/>
              </a:rPr>
              <a:t>terapi</a:t>
            </a:r>
            <a:r>
              <a:rPr lang="en-GB" dirty="0">
                <a:cs typeface="Cambria"/>
              </a:rPr>
              <a:t> </a:t>
            </a:r>
            <a:r>
              <a:rPr lang="en-GB" dirty="0" err="1">
                <a:cs typeface="Cambria"/>
              </a:rPr>
              <a:t>og</a:t>
            </a:r>
            <a:r>
              <a:rPr lang="en-GB" dirty="0">
                <a:cs typeface="Cambria"/>
              </a:rPr>
              <a:t> </a:t>
            </a:r>
            <a:r>
              <a:rPr lang="en-GB" dirty="0" err="1">
                <a:cs typeface="Cambria"/>
              </a:rPr>
              <a:t>tager</a:t>
            </a:r>
            <a:r>
              <a:rPr lang="en-GB" dirty="0">
                <a:cs typeface="Cambria"/>
              </a:rPr>
              <a:t> 6 </a:t>
            </a:r>
            <a:r>
              <a:rPr lang="en-GB" dirty="0" err="1">
                <a:cs typeface="Cambria"/>
              </a:rPr>
              <a:t>moduler</a:t>
            </a:r>
            <a:r>
              <a:rPr lang="en-GB" dirty="0">
                <a:cs typeface="Cambria"/>
              </a:rPr>
              <a:t> der </a:t>
            </a:r>
            <a:r>
              <a:rPr lang="en-GB" dirty="0" err="1">
                <a:cs typeface="Cambria"/>
              </a:rPr>
              <a:t>hver</a:t>
            </a:r>
            <a:r>
              <a:rPr lang="en-GB" dirty="0">
                <a:cs typeface="Cambria"/>
              </a:rPr>
              <a:t> </a:t>
            </a:r>
            <a:r>
              <a:rPr lang="en-GB" dirty="0" err="1">
                <a:cs typeface="Cambria"/>
              </a:rPr>
              <a:t>tager</a:t>
            </a:r>
            <a:r>
              <a:rPr lang="en-GB" dirty="0">
                <a:cs typeface="Cambria"/>
              </a:rPr>
              <a:t> en </a:t>
            </a:r>
            <a:r>
              <a:rPr lang="en-GB" dirty="0" err="1">
                <a:cs typeface="Cambria"/>
              </a:rPr>
              <a:t>uge</a:t>
            </a:r>
            <a:r>
              <a:rPr lang="en-GB" dirty="0">
                <a:cs typeface="Cambria"/>
              </a:rPr>
              <a:t> at </a:t>
            </a:r>
            <a:r>
              <a:rPr lang="en-GB" dirty="0" err="1">
                <a:cs typeface="Cambria"/>
              </a:rPr>
              <a:t>gennemføre</a:t>
            </a:r>
            <a:r>
              <a:rPr lang="en-GB" dirty="0">
                <a:cs typeface="Cambria"/>
              </a:rPr>
              <a:t>.</a:t>
            </a:r>
          </a:p>
          <a:p>
            <a:pPr marL="0" indent="0">
              <a:buNone/>
            </a:pPr>
            <a:endParaRPr lang="en-GB" dirty="0">
              <a:cs typeface="Cambria"/>
            </a:endParaRPr>
          </a:p>
          <a:p>
            <a:pPr marL="0" indent="0">
              <a:buNone/>
            </a:pPr>
            <a:r>
              <a:rPr lang="en-GB" dirty="0">
                <a:cs typeface="Cambria"/>
              </a:rPr>
              <a:t>Man </a:t>
            </a:r>
            <a:r>
              <a:rPr lang="en-GB" dirty="0" err="1">
                <a:cs typeface="Cambria"/>
              </a:rPr>
              <a:t>lavede</a:t>
            </a:r>
            <a:r>
              <a:rPr lang="en-GB" dirty="0">
                <a:cs typeface="Cambria"/>
              </a:rPr>
              <a:t> </a:t>
            </a:r>
            <a:r>
              <a:rPr lang="en-GB" dirty="0" err="1">
                <a:cs typeface="Cambria"/>
              </a:rPr>
              <a:t>i</a:t>
            </a:r>
            <a:r>
              <a:rPr lang="en-GB" dirty="0">
                <a:cs typeface="Cambria"/>
              </a:rPr>
              <a:t> Holland et randomiseret </a:t>
            </a:r>
            <a:r>
              <a:rPr lang="en-GB" dirty="0" err="1">
                <a:cs typeface="Cambria"/>
              </a:rPr>
              <a:t>studie</a:t>
            </a:r>
            <a:r>
              <a:rPr lang="en-GB" dirty="0">
                <a:cs typeface="Cambria"/>
              </a:rPr>
              <a:t> med 236 </a:t>
            </a:r>
            <a:r>
              <a:rPr lang="en-GB" dirty="0" err="1">
                <a:cs typeface="Cambria"/>
              </a:rPr>
              <a:t>personer</a:t>
            </a:r>
            <a:r>
              <a:rPr lang="en-GB" dirty="0">
                <a:cs typeface="Cambria"/>
              </a:rPr>
              <a:t> </a:t>
            </a:r>
            <a:r>
              <a:rPr lang="en-GB" dirty="0" err="1">
                <a:cs typeface="Cambria"/>
              </a:rPr>
              <a:t>og</a:t>
            </a:r>
            <a:r>
              <a:rPr lang="en-GB" dirty="0">
                <a:cs typeface="Cambria"/>
              </a:rPr>
              <a:t> </a:t>
            </a:r>
            <a:r>
              <a:rPr lang="en-GB" dirty="0" err="1">
                <a:cs typeface="Cambria"/>
              </a:rPr>
              <a:t>fandt</a:t>
            </a:r>
            <a:r>
              <a:rPr lang="en-GB" dirty="0">
                <a:cs typeface="Cambria"/>
              </a:rPr>
              <a:t> en </a:t>
            </a:r>
            <a:r>
              <a:rPr lang="en-GB" dirty="0" err="1">
                <a:cs typeface="Cambria"/>
              </a:rPr>
              <a:t>signifikant</a:t>
            </a:r>
            <a:r>
              <a:rPr lang="en-GB" dirty="0">
                <a:cs typeface="Cambria"/>
              </a:rPr>
              <a:t> </a:t>
            </a:r>
            <a:r>
              <a:rPr lang="en-GB" dirty="0" err="1">
                <a:cs typeface="Cambria"/>
              </a:rPr>
              <a:t>effekt</a:t>
            </a:r>
            <a:r>
              <a:rPr lang="en-GB" dirty="0">
                <a:cs typeface="Cambria"/>
              </a:rPr>
              <a:t>. </a:t>
            </a:r>
          </a:p>
        </p:txBody>
      </p:sp>
    </p:spTree>
    <p:extLst>
      <p:ext uri="{BB962C8B-B14F-4D97-AF65-F5344CB8AC3E}">
        <p14:creationId xmlns:p14="http://schemas.microsoft.com/office/powerpoint/2010/main" val="1315305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Pladsholder til indhold 2"/>
          <p:cNvSpPr>
            <a:spLocks noGrp="1"/>
          </p:cNvSpPr>
          <p:nvPr>
            <p:ph idx="1"/>
          </p:nvPr>
        </p:nvSpPr>
        <p:spPr/>
        <p:txBody>
          <a:bodyPr/>
          <a:lstStyle/>
          <a:p>
            <a:endParaRPr lang="en-GB"/>
          </a:p>
        </p:txBody>
      </p:sp>
      <p:pic>
        <p:nvPicPr>
          <p:cNvPr id="2050" name="Picture 2" descr="C:\Users\cmyh0001\Downloads\Screen Shot 2016-09-02 at 13.08.3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07504"/>
            <a:ext cx="8280920" cy="7987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895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5" name="Pladsholder til indhold 4"/>
          <p:cNvPicPr>
            <a:picLocks noGrp="1" noChangeAspect="1"/>
          </p:cNvPicPr>
          <p:nvPr>
            <p:ph idx="1"/>
          </p:nvPr>
        </p:nvPicPr>
        <p:blipFill rotWithShape="1">
          <a:blip r:embed="rId3"/>
          <a:srcRect l="11567" r="15398"/>
          <a:stretch/>
        </p:blipFill>
        <p:spPr>
          <a:xfrm>
            <a:off x="-1620688" y="-1238474"/>
            <a:ext cx="10764688" cy="8098435"/>
          </a:xfrm>
        </p:spPr>
      </p:pic>
    </p:spTree>
    <p:extLst>
      <p:ext uri="{BB962C8B-B14F-4D97-AF65-F5344CB8AC3E}">
        <p14:creationId xmlns:p14="http://schemas.microsoft.com/office/powerpoint/2010/main" val="1294409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042988" y="2636838"/>
            <a:ext cx="698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a:solidFill>
                  <a:schemeClr val="tx2"/>
                </a:solidFill>
              </a:rPr>
              <a:t>Myter og holdninger</a:t>
            </a:r>
          </a:p>
        </p:txBody>
      </p:sp>
    </p:spTree>
    <p:extLst>
      <p:ext uri="{BB962C8B-B14F-4D97-AF65-F5344CB8AC3E}">
        <p14:creationId xmlns:p14="http://schemas.microsoft.com/office/powerpoint/2010/main" val="2835347876"/>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371600" y="619125"/>
            <a:ext cx="7239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n-US" sz="3600" b="1" dirty="0" err="1">
                <a:solidFill>
                  <a:schemeClr val="tx2"/>
                </a:solidFill>
              </a:rPr>
              <a:t>Myter</a:t>
            </a:r>
            <a:endParaRPr lang="da-DK" sz="3600" b="1" dirty="0">
              <a:solidFill>
                <a:schemeClr val="tx2"/>
              </a:solidFill>
            </a:endParaRPr>
          </a:p>
        </p:txBody>
      </p:sp>
      <p:sp>
        <p:nvSpPr>
          <p:cNvPr id="20483" name="Rectangle 3"/>
          <p:cNvSpPr>
            <a:spLocks noChangeArrowheads="1"/>
          </p:cNvSpPr>
          <p:nvPr/>
        </p:nvSpPr>
        <p:spPr bwMode="auto">
          <a:xfrm>
            <a:off x="2195513" y="1341438"/>
            <a:ext cx="6697662"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10000"/>
              </a:lnSpc>
              <a:spcBef>
                <a:spcPct val="60000"/>
              </a:spcBef>
              <a:buSzPct val="110000"/>
            </a:pPr>
            <a:r>
              <a:rPr lang="da-DK" sz="3300">
                <a:solidFill>
                  <a:srgbClr val="404040"/>
                </a:solidFill>
              </a:rPr>
              <a:t>At spørge til selvmordstanker kan fremprovokere selvmordsforsøg.</a:t>
            </a:r>
          </a:p>
          <a:p>
            <a:pPr>
              <a:lnSpc>
                <a:spcPct val="110000"/>
              </a:lnSpc>
              <a:spcBef>
                <a:spcPct val="60000"/>
              </a:spcBef>
              <a:buSzPct val="110000"/>
            </a:pPr>
            <a:r>
              <a:rPr lang="da-DK" sz="3300">
                <a:solidFill>
                  <a:srgbClr val="404040"/>
                </a:solidFill>
              </a:rPr>
              <a:t>Folk, der foretager ufarlige selvmordsforsøg, ønsker ikke at dø.</a:t>
            </a:r>
          </a:p>
          <a:p>
            <a:pPr>
              <a:lnSpc>
                <a:spcPct val="110000"/>
              </a:lnSpc>
              <a:spcBef>
                <a:spcPct val="60000"/>
              </a:spcBef>
              <a:buSzPct val="110000"/>
            </a:pPr>
            <a:r>
              <a:rPr lang="da-DK" sz="3300">
                <a:solidFill>
                  <a:srgbClr val="404040"/>
                </a:solidFill>
              </a:rPr>
              <a:t>Folk, der taler om selvmord, tager ikke deres liv.</a:t>
            </a:r>
          </a:p>
          <a:p>
            <a:pPr>
              <a:lnSpc>
                <a:spcPct val="110000"/>
              </a:lnSpc>
              <a:spcBef>
                <a:spcPct val="60000"/>
              </a:spcBef>
              <a:buSzPct val="110000"/>
            </a:pPr>
            <a:r>
              <a:rPr lang="da-DK" sz="3300">
                <a:solidFill>
                  <a:srgbClr val="404040"/>
                </a:solidFill>
              </a:rPr>
              <a:t>Selvmord er et personligt valg.</a:t>
            </a:r>
          </a:p>
          <a:p>
            <a:pPr eaLnBrk="1" hangingPunct="1">
              <a:spcBef>
                <a:spcPct val="20000"/>
              </a:spcBef>
              <a:buClr>
                <a:schemeClr val="accent1"/>
              </a:buClr>
              <a:buSzPct val="110000"/>
            </a:pPr>
            <a:endParaRPr lang="da-DK" sz="3300">
              <a:solidFill>
                <a:srgbClr val="404040"/>
              </a:solidFill>
            </a:endParaRPr>
          </a:p>
        </p:txBody>
      </p:sp>
      <p:sp>
        <p:nvSpPr>
          <p:cNvPr id="20484" name="Text Box 4"/>
          <p:cNvSpPr txBox="1">
            <a:spLocks noChangeArrowheads="1"/>
          </p:cNvSpPr>
          <p:nvPr/>
        </p:nvSpPr>
        <p:spPr bwMode="auto">
          <a:xfrm>
            <a:off x="1042988" y="6524625"/>
            <a:ext cx="77771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eaLnBrk="1" hangingPunct="1">
              <a:spcBef>
                <a:spcPct val="30000"/>
              </a:spcBef>
            </a:pPr>
            <a:r>
              <a:rPr lang="da-DK" sz="1000"/>
              <a:t>Kilde: Sundhedsstyrelsen: Vurdering og visitation af selvmordstruede. Rådgivning til sundhedspersonale, 2007. Kap. 14, s. 70.</a:t>
            </a:r>
          </a:p>
        </p:txBody>
      </p:sp>
      <p:sp>
        <p:nvSpPr>
          <p:cNvPr id="20485" name="AutoShape 26"/>
          <p:cNvSpPr>
            <a:spLocks noChangeArrowheads="1"/>
          </p:cNvSpPr>
          <p:nvPr/>
        </p:nvSpPr>
        <p:spPr bwMode="auto">
          <a:xfrm>
            <a:off x="1476375" y="1557338"/>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
        <p:nvSpPr>
          <p:cNvPr id="20486" name="AutoShape 26"/>
          <p:cNvSpPr>
            <a:spLocks noChangeArrowheads="1"/>
          </p:cNvSpPr>
          <p:nvPr/>
        </p:nvSpPr>
        <p:spPr bwMode="auto">
          <a:xfrm>
            <a:off x="1476375" y="2922588"/>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
        <p:nvSpPr>
          <p:cNvPr id="20487" name="AutoShape 26"/>
          <p:cNvSpPr>
            <a:spLocks noChangeArrowheads="1"/>
          </p:cNvSpPr>
          <p:nvPr/>
        </p:nvSpPr>
        <p:spPr bwMode="auto">
          <a:xfrm>
            <a:off x="1476375" y="4365625"/>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
        <p:nvSpPr>
          <p:cNvPr id="20488" name="AutoShape 26"/>
          <p:cNvSpPr>
            <a:spLocks noChangeArrowheads="1"/>
          </p:cNvSpPr>
          <p:nvPr/>
        </p:nvSpPr>
        <p:spPr bwMode="auto">
          <a:xfrm>
            <a:off x="1476375" y="5730875"/>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Tree>
    <p:extLst>
      <p:ext uri="{BB962C8B-B14F-4D97-AF65-F5344CB8AC3E}">
        <p14:creationId xmlns:p14="http://schemas.microsoft.com/office/powerpoint/2010/main" val="1721678806"/>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371600" y="619125"/>
            <a:ext cx="7239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n-US" sz="3600" b="1">
                <a:solidFill>
                  <a:schemeClr val="tx2"/>
                </a:solidFill>
              </a:rPr>
              <a:t>Holdninger</a:t>
            </a:r>
            <a:endParaRPr lang="da-DK" sz="3600" b="1">
              <a:solidFill>
                <a:schemeClr val="tx2"/>
              </a:solidFill>
            </a:endParaRPr>
          </a:p>
        </p:txBody>
      </p:sp>
      <p:sp>
        <p:nvSpPr>
          <p:cNvPr id="21507" name="Rectangle 3"/>
          <p:cNvSpPr>
            <a:spLocks noChangeArrowheads="1"/>
          </p:cNvSpPr>
          <p:nvPr/>
        </p:nvSpPr>
        <p:spPr bwMode="auto">
          <a:xfrm>
            <a:off x="2195513" y="1341438"/>
            <a:ext cx="6697662"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50000"/>
              </a:spcBef>
              <a:buClr>
                <a:schemeClr val="tx1"/>
              </a:buClr>
              <a:buSzPct val="110000"/>
            </a:pPr>
            <a:r>
              <a:rPr lang="da-DK" sz="3200">
                <a:solidFill>
                  <a:srgbClr val="404040"/>
                </a:solidFill>
              </a:rPr>
              <a:t>Godt at hun/han fik fred.</a:t>
            </a:r>
          </a:p>
          <a:p>
            <a:pPr eaLnBrk="1" hangingPunct="1">
              <a:spcBef>
                <a:spcPct val="50000"/>
              </a:spcBef>
              <a:buClr>
                <a:schemeClr val="tx1"/>
              </a:buClr>
              <a:buSzPct val="110000"/>
            </a:pPr>
            <a:r>
              <a:rPr lang="da-DK" sz="3200">
                <a:solidFill>
                  <a:srgbClr val="404040"/>
                </a:solidFill>
              </a:rPr>
              <a:t>Det er synd at give de unge diagnosen selvmordsforsøg.</a:t>
            </a:r>
          </a:p>
          <a:p>
            <a:pPr eaLnBrk="1" hangingPunct="1">
              <a:spcBef>
                <a:spcPct val="50000"/>
              </a:spcBef>
              <a:buClr>
                <a:schemeClr val="tx1"/>
              </a:buClr>
              <a:buSzPct val="110000"/>
            </a:pPr>
            <a:r>
              <a:rPr lang="da-DK" sz="3200">
                <a:solidFill>
                  <a:srgbClr val="404040"/>
                </a:solidFill>
              </a:rPr>
              <a:t>De ønsker bare opmærksomhed og ligger på afdelingen og ”holder hof”.</a:t>
            </a:r>
          </a:p>
          <a:p>
            <a:pPr eaLnBrk="1" hangingPunct="1">
              <a:spcBef>
                <a:spcPct val="50000"/>
              </a:spcBef>
              <a:buClr>
                <a:schemeClr val="tx1"/>
              </a:buClr>
              <a:buSzPct val="110000"/>
            </a:pPr>
            <a:r>
              <a:rPr lang="da-DK" sz="3200">
                <a:solidFill>
                  <a:srgbClr val="404040"/>
                </a:solidFill>
              </a:rPr>
              <a:t>Der er jo alligevel ikke noget at gøre.</a:t>
            </a:r>
          </a:p>
          <a:p>
            <a:pPr eaLnBrk="1" hangingPunct="1">
              <a:spcBef>
                <a:spcPct val="50000"/>
              </a:spcBef>
              <a:buClr>
                <a:schemeClr val="tx1"/>
              </a:buClr>
              <a:buSzPct val="110000"/>
            </a:pPr>
            <a:r>
              <a:rPr lang="da-DK" sz="3200">
                <a:solidFill>
                  <a:srgbClr val="404040"/>
                </a:solidFill>
              </a:rPr>
              <a:t>Han/hun manipulerer med os alle sammen.</a:t>
            </a:r>
          </a:p>
        </p:txBody>
      </p:sp>
      <p:sp>
        <p:nvSpPr>
          <p:cNvPr id="21508" name="Text Box 4"/>
          <p:cNvSpPr txBox="1">
            <a:spLocks noChangeArrowheads="1"/>
          </p:cNvSpPr>
          <p:nvPr/>
        </p:nvSpPr>
        <p:spPr bwMode="auto">
          <a:xfrm>
            <a:off x="1042988" y="6524625"/>
            <a:ext cx="77771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eaLnBrk="1" hangingPunct="1">
              <a:spcBef>
                <a:spcPct val="30000"/>
              </a:spcBef>
            </a:pPr>
            <a:r>
              <a:rPr lang="da-DK" sz="1000"/>
              <a:t>Kilde: Sundhedsstyrelsen: Vurdering og visitation af selvmordstruede. Rådgivning til sundhedspersonale, 2007. Kap. 14, s. 70.</a:t>
            </a:r>
          </a:p>
        </p:txBody>
      </p:sp>
      <p:sp>
        <p:nvSpPr>
          <p:cNvPr id="21509" name="AutoShape 26"/>
          <p:cNvSpPr>
            <a:spLocks noChangeArrowheads="1"/>
          </p:cNvSpPr>
          <p:nvPr/>
        </p:nvSpPr>
        <p:spPr bwMode="auto">
          <a:xfrm>
            <a:off x="1476375" y="1484313"/>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
        <p:nvSpPr>
          <p:cNvPr id="21510" name="AutoShape 26"/>
          <p:cNvSpPr>
            <a:spLocks noChangeArrowheads="1"/>
          </p:cNvSpPr>
          <p:nvPr/>
        </p:nvSpPr>
        <p:spPr bwMode="auto">
          <a:xfrm>
            <a:off x="1476375" y="3425825"/>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
        <p:nvSpPr>
          <p:cNvPr id="21511" name="AutoShape 26"/>
          <p:cNvSpPr>
            <a:spLocks noChangeArrowheads="1"/>
          </p:cNvSpPr>
          <p:nvPr/>
        </p:nvSpPr>
        <p:spPr bwMode="auto">
          <a:xfrm>
            <a:off x="1476375" y="4649788"/>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
        <p:nvSpPr>
          <p:cNvPr id="21512" name="AutoShape 26"/>
          <p:cNvSpPr>
            <a:spLocks noChangeArrowheads="1"/>
          </p:cNvSpPr>
          <p:nvPr/>
        </p:nvSpPr>
        <p:spPr bwMode="auto">
          <a:xfrm>
            <a:off x="1476375" y="5373688"/>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
        <p:nvSpPr>
          <p:cNvPr id="21513" name="AutoShape 26"/>
          <p:cNvSpPr>
            <a:spLocks noChangeArrowheads="1"/>
          </p:cNvSpPr>
          <p:nvPr/>
        </p:nvSpPr>
        <p:spPr bwMode="auto">
          <a:xfrm>
            <a:off x="1476375" y="2201863"/>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Tree>
    <p:extLst>
      <p:ext uri="{BB962C8B-B14F-4D97-AF65-F5344CB8AC3E}">
        <p14:creationId xmlns:p14="http://schemas.microsoft.com/office/powerpoint/2010/main" val="965893242"/>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835696" y="5445224"/>
            <a:ext cx="698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dirty="0">
                <a:solidFill>
                  <a:schemeClr val="tx2"/>
                </a:solidFill>
              </a:rPr>
              <a:t>Tak </a:t>
            </a:r>
            <a:r>
              <a:rPr lang="da-DK" sz="4000" b="1">
                <a:solidFill>
                  <a:schemeClr val="tx2"/>
                </a:solidFill>
              </a:rPr>
              <a:t>for opmærksomheden</a:t>
            </a:r>
            <a:endParaRPr lang="da-DK" sz="4000" b="1" dirty="0">
              <a:solidFill>
                <a:schemeClr val="tx2"/>
              </a:solidFill>
            </a:endParaRPr>
          </a:p>
        </p:txBody>
      </p:sp>
    </p:spTree>
    <p:extLst>
      <p:ext uri="{BB962C8B-B14F-4D97-AF65-F5344CB8AC3E}">
        <p14:creationId xmlns:p14="http://schemas.microsoft.com/office/powerpoint/2010/main" val="208121396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E5A6F-9260-4809-98FC-616E3980D75E}"/>
              </a:ext>
            </a:extLst>
          </p:cNvPr>
          <p:cNvSpPr>
            <a:spLocks noGrp="1"/>
          </p:cNvSpPr>
          <p:nvPr>
            <p:ph type="title"/>
          </p:nvPr>
        </p:nvSpPr>
        <p:spPr/>
        <p:txBody>
          <a:bodyPr/>
          <a:lstStyle/>
          <a:p>
            <a:r>
              <a:rPr lang="da-DK" dirty="0"/>
              <a:t>Selvmordsraten 2000-2020</a:t>
            </a:r>
          </a:p>
        </p:txBody>
      </p:sp>
      <p:graphicFrame>
        <p:nvGraphicFramePr>
          <p:cNvPr id="3" name="Diagram 2">
            <a:extLst>
              <a:ext uri="{FF2B5EF4-FFF2-40B4-BE49-F238E27FC236}">
                <a16:creationId xmlns:a16="http://schemas.microsoft.com/office/drawing/2014/main" id="{37D45A9D-5730-41FE-95B8-E99C3EBD3A91}"/>
              </a:ext>
            </a:extLst>
          </p:cNvPr>
          <p:cNvGraphicFramePr>
            <a:graphicFrameLocks noGrp="1"/>
          </p:cNvGraphicFramePr>
          <p:nvPr>
            <p:extLst>
              <p:ext uri="{D42A27DB-BD31-4B8C-83A1-F6EECF244321}">
                <p14:modId xmlns:p14="http://schemas.microsoft.com/office/powerpoint/2010/main" val="1267779730"/>
              </p:ext>
            </p:extLst>
          </p:nvPr>
        </p:nvGraphicFramePr>
        <p:xfrm>
          <a:off x="395535" y="1340768"/>
          <a:ext cx="8208913"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575405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E5A6F-9260-4809-98FC-616E3980D75E}"/>
              </a:ext>
            </a:extLst>
          </p:cNvPr>
          <p:cNvSpPr>
            <a:spLocks noGrp="1"/>
          </p:cNvSpPr>
          <p:nvPr>
            <p:ph type="title"/>
          </p:nvPr>
        </p:nvSpPr>
        <p:spPr/>
        <p:txBody>
          <a:bodyPr/>
          <a:lstStyle/>
          <a:p>
            <a:r>
              <a:rPr lang="da-DK" dirty="0" err="1"/>
              <a:t>Selvmordsrate</a:t>
            </a:r>
            <a:r>
              <a:rPr lang="da-DK" dirty="0"/>
              <a:t> for mænd</a:t>
            </a:r>
          </a:p>
        </p:txBody>
      </p:sp>
      <p:graphicFrame>
        <p:nvGraphicFramePr>
          <p:cNvPr id="3" name="Diagram 2">
            <a:extLst>
              <a:ext uri="{FF2B5EF4-FFF2-40B4-BE49-F238E27FC236}">
                <a16:creationId xmlns:a16="http://schemas.microsoft.com/office/drawing/2014/main" id="{301481E7-54F9-4B56-9913-385D18147052}"/>
              </a:ext>
            </a:extLst>
          </p:cNvPr>
          <p:cNvGraphicFramePr>
            <a:graphicFrameLocks noGrp="1"/>
          </p:cNvGraphicFramePr>
          <p:nvPr>
            <p:extLst>
              <p:ext uri="{D42A27DB-BD31-4B8C-83A1-F6EECF244321}">
                <p14:modId xmlns:p14="http://schemas.microsoft.com/office/powerpoint/2010/main" val="2685365225"/>
              </p:ext>
            </p:extLst>
          </p:nvPr>
        </p:nvGraphicFramePr>
        <p:xfrm>
          <a:off x="271177" y="1412776"/>
          <a:ext cx="8568953" cy="517904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3">
            <a:extLst>
              <a:ext uri="{FF2B5EF4-FFF2-40B4-BE49-F238E27FC236}">
                <a16:creationId xmlns:a16="http://schemas.microsoft.com/office/drawing/2014/main" id="{3A800084-127E-43DD-BC96-191D528E0A80}"/>
              </a:ext>
            </a:extLst>
          </p:cNvPr>
          <p:cNvSpPr txBox="1">
            <a:spLocks noChangeArrowheads="1"/>
          </p:cNvSpPr>
          <p:nvPr/>
        </p:nvSpPr>
        <p:spPr bwMode="auto">
          <a:xfrm>
            <a:off x="440854" y="6226306"/>
            <a:ext cx="7585036" cy="365513"/>
          </a:xfrm>
          <a:prstGeom prst="rect">
            <a:avLst/>
          </a:prstGeom>
          <a:noFill/>
          <a:ln>
            <a:noFill/>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eaLnBrk="1" latinLnBrk="0" hangingPunct="1">
              <a:lnSpc>
                <a:spcPts val="1200"/>
              </a:lnSpc>
            </a:pPr>
            <a:r>
              <a:rPr lang="en-GB" sz="1100" b="0" i="0" baseline="0" dirty="0" err="1">
                <a:solidFill>
                  <a:srgbClr val="002060"/>
                </a:solidFill>
                <a:effectLst/>
                <a:latin typeface="Arial" panose="020B0604020202020204" pitchFamily="34" charset="0"/>
                <a:ea typeface="+mn-ea"/>
                <a:cs typeface="Arial" panose="020B0604020202020204" pitchFamily="34" charset="0"/>
              </a:rPr>
              <a:t>Kilde</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b="0" i="0" baseline="0" dirty="0" err="1">
                <a:solidFill>
                  <a:srgbClr val="002060"/>
                </a:solidFill>
                <a:effectLst/>
                <a:latin typeface="Arial" panose="020B0604020202020204" pitchFamily="34" charset="0"/>
                <a:ea typeface="+mn-ea"/>
                <a:cs typeface="Arial" panose="020B0604020202020204" pitchFamily="34" charset="0"/>
              </a:rPr>
              <a:t>Dødsårsagsregisteret</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dirty="0" err="1">
                <a:solidFill>
                  <a:srgbClr val="002060"/>
                </a:solidFill>
                <a:effectLst/>
                <a:latin typeface="Arial" panose="020B0604020202020204" pitchFamily="34" charset="0"/>
                <a:ea typeface="+mn-ea"/>
                <a:cs typeface="Arial" panose="020B0604020202020204" pitchFamily="34" charset="0"/>
              </a:rPr>
              <a:t>Sundhedsdatastyrelsen</a:t>
            </a:r>
            <a:r>
              <a:rPr lang="en-GB" sz="1100" dirty="0">
                <a:solidFill>
                  <a:srgbClr val="002060"/>
                </a:solidFill>
                <a:effectLst/>
                <a:latin typeface="Arial" panose="020B0604020202020204" pitchFamily="34" charset="0"/>
                <a:ea typeface="+mn-ea"/>
                <a:cs typeface="Arial" panose="020B0604020202020204" pitchFamily="34" charset="0"/>
              </a:rPr>
              <a:t> </a:t>
            </a:r>
            <a:r>
              <a:rPr lang="en-GB" sz="1100" b="0" i="0" baseline="0" dirty="0">
                <a:solidFill>
                  <a:srgbClr val="002060"/>
                </a:solidFill>
                <a:effectLst/>
                <a:latin typeface="Arial" panose="020B0604020202020204" pitchFamily="34" charset="0"/>
                <a:ea typeface="+mn-ea"/>
                <a:cs typeface="Arial" panose="020B0604020202020204" pitchFamily="34" charset="0"/>
              </a:rPr>
              <a:t>og </a:t>
            </a:r>
            <a:r>
              <a:rPr lang="en-GB" sz="1100" b="0" i="0" baseline="0" dirty="0" err="1">
                <a:solidFill>
                  <a:srgbClr val="002060"/>
                </a:solidFill>
                <a:effectLst/>
                <a:latin typeface="Arial" panose="020B0604020202020204" pitchFamily="34" charset="0"/>
                <a:ea typeface="+mn-ea"/>
                <a:cs typeface="Arial" panose="020B0604020202020204" pitchFamily="34" charset="0"/>
              </a:rPr>
              <a:t>Befolkningsdata</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b="0" i="0" baseline="0" dirty="0" err="1">
                <a:solidFill>
                  <a:srgbClr val="002060"/>
                </a:solidFill>
                <a:effectLst/>
                <a:latin typeface="Arial" panose="020B0604020202020204" pitchFamily="34" charset="0"/>
                <a:ea typeface="+mn-ea"/>
                <a:cs typeface="Arial" panose="020B0604020202020204" pitchFamily="34" charset="0"/>
              </a:rPr>
              <a:t>Danmarks</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b="0" i="0" baseline="0" dirty="0" err="1">
                <a:solidFill>
                  <a:srgbClr val="002060"/>
                </a:solidFill>
                <a:effectLst/>
                <a:latin typeface="Arial" panose="020B0604020202020204" pitchFamily="34" charset="0"/>
                <a:ea typeface="+mn-ea"/>
                <a:cs typeface="Arial" panose="020B0604020202020204" pitchFamily="34" charset="0"/>
              </a:rPr>
              <a:t>Statistik</a:t>
            </a:r>
            <a:r>
              <a:rPr lang="en-GB" sz="1100" b="0" i="0" baseline="0" dirty="0">
                <a:solidFill>
                  <a:srgbClr val="002060"/>
                </a:solidFill>
                <a:effectLst/>
                <a:latin typeface="Arial" panose="020B0604020202020204" pitchFamily="34" charset="0"/>
                <a:ea typeface="+mn-ea"/>
                <a:cs typeface="Arial" panose="020B0604020202020204" pitchFamily="34" charset="0"/>
              </a:rPr>
              <a:t>. </a:t>
            </a:r>
            <a:endParaRPr lang="en-US" sz="1000" dirty="0">
              <a:solidFill>
                <a:srgbClr val="002060"/>
              </a:solidFill>
              <a:effectLst/>
              <a:latin typeface="Arial" panose="020B0604020202020204" pitchFamily="34" charset="0"/>
              <a:cs typeface="Arial" panose="020B0604020202020204" pitchFamily="34" charset="0"/>
            </a:endParaRPr>
          </a:p>
          <a:p>
            <a:pPr rtl="0" eaLnBrk="1" latinLnBrk="0" hangingPunct="1">
              <a:lnSpc>
                <a:spcPts val="1100"/>
              </a:lnSpc>
            </a:pPr>
            <a:r>
              <a:rPr lang="en-GB" sz="1100" b="0" i="0" baseline="0" dirty="0" err="1">
                <a:solidFill>
                  <a:srgbClr val="002060"/>
                </a:solidFill>
                <a:effectLst/>
                <a:latin typeface="Arial" panose="020B0604020202020204" pitchFamily="34" charset="0"/>
                <a:ea typeface="+mn-ea"/>
                <a:cs typeface="Arial" panose="020B0604020202020204" pitchFamily="34" charset="0"/>
              </a:rPr>
              <a:t>Beregning</a:t>
            </a:r>
            <a:r>
              <a:rPr lang="en-GB" sz="1100" b="0" i="0" baseline="0" dirty="0">
                <a:solidFill>
                  <a:srgbClr val="002060"/>
                </a:solidFill>
                <a:effectLst/>
                <a:latin typeface="Arial" panose="020B0604020202020204" pitchFamily="34" charset="0"/>
                <a:ea typeface="+mn-ea"/>
                <a:cs typeface="Arial" panose="020B0604020202020204" pitchFamily="34" charset="0"/>
              </a:rPr>
              <a:t>: Annette Erlangsen PhD, Danish</a:t>
            </a:r>
            <a:r>
              <a:rPr lang="en-GB" sz="1100" b="0" i="0" dirty="0">
                <a:solidFill>
                  <a:srgbClr val="002060"/>
                </a:solidFill>
                <a:effectLst/>
                <a:latin typeface="Arial" panose="020B0604020202020204" pitchFamily="34" charset="0"/>
                <a:ea typeface="+mn-ea"/>
                <a:cs typeface="Arial" panose="020B0604020202020204" pitchFamily="34" charset="0"/>
              </a:rPr>
              <a:t> Research Institute for Suicide Prevention</a:t>
            </a:r>
            <a:r>
              <a:rPr lang="en-GB" sz="1100" b="0" i="0" baseline="0" dirty="0">
                <a:solidFill>
                  <a:srgbClr val="002060"/>
                </a:solidFill>
                <a:effectLst/>
                <a:latin typeface="Arial" panose="020B0604020202020204" pitchFamily="34" charset="0"/>
                <a:ea typeface="+mn-ea"/>
                <a:cs typeface="Arial" panose="020B0604020202020204" pitchFamily="34" charset="0"/>
              </a:rPr>
              <a:t>. </a:t>
            </a:r>
            <a:endParaRPr lang="en-US" sz="1000"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19253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E5A6F-9260-4809-98FC-616E3980D75E}"/>
              </a:ext>
            </a:extLst>
          </p:cNvPr>
          <p:cNvSpPr>
            <a:spLocks noGrp="1"/>
          </p:cNvSpPr>
          <p:nvPr>
            <p:ph type="title"/>
          </p:nvPr>
        </p:nvSpPr>
        <p:spPr/>
        <p:txBody>
          <a:bodyPr/>
          <a:lstStyle/>
          <a:p>
            <a:r>
              <a:rPr lang="da-DK" dirty="0" err="1"/>
              <a:t>Selvmordsrate</a:t>
            </a:r>
            <a:r>
              <a:rPr lang="da-DK" dirty="0"/>
              <a:t> for kvinder</a:t>
            </a:r>
          </a:p>
        </p:txBody>
      </p:sp>
      <p:sp>
        <p:nvSpPr>
          <p:cNvPr id="3" name="Text Box 3">
            <a:extLst>
              <a:ext uri="{FF2B5EF4-FFF2-40B4-BE49-F238E27FC236}">
                <a16:creationId xmlns:a16="http://schemas.microsoft.com/office/drawing/2014/main" id="{3A800084-127E-43DD-BC96-191D528E0A80}"/>
              </a:ext>
            </a:extLst>
          </p:cNvPr>
          <p:cNvSpPr txBox="1">
            <a:spLocks noChangeArrowheads="1"/>
          </p:cNvSpPr>
          <p:nvPr/>
        </p:nvSpPr>
        <p:spPr bwMode="auto">
          <a:xfrm>
            <a:off x="611560" y="6201163"/>
            <a:ext cx="7585036" cy="365513"/>
          </a:xfrm>
          <a:prstGeom prst="rect">
            <a:avLst/>
          </a:prstGeom>
          <a:noFill/>
          <a:ln>
            <a:noFill/>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eaLnBrk="1" latinLnBrk="0" hangingPunct="1">
              <a:lnSpc>
                <a:spcPts val="1200"/>
              </a:lnSpc>
            </a:pPr>
            <a:r>
              <a:rPr lang="en-GB" sz="1100" b="0" i="0" baseline="0" dirty="0" err="1">
                <a:solidFill>
                  <a:srgbClr val="002060"/>
                </a:solidFill>
                <a:effectLst/>
                <a:latin typeface="Arial" panose="020B0604020202020204" pitchFamily="34" charset="0"/>
                <a:ea typeface="+mn-ea"/>
                <a:cs typeface="Arial" panose="020B0604020202020204" pitchFamily="34" charset="0"/>
              </a:rPr>
              <a:t>Kilde</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b="0" i="0" baseline="0" dirty="0" err="1">
                <a:solidFill>
                  <a:srgbClr val="002060"/>
                </a:solidFill>
                <a:effectLst/>
                <a:latin typeface="Arial" panose="020B0604020202020204" pitchFamily="34" charset="0"/>
                <a:ea typeface="+mn-ea"/>
                <a:cs typeface="Arial" panose="020B0604020202020204" pitchFamily="34" charset="0"/>
              </a:rPr>
              <a:t>Dødsårsagsregisteret</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dirty="0" err="1">
                <a:solidFill>
                  <a:srgbClr val="002060"/>
                </a:solidFill>
                <a:effectLst/>
                <a:latin typeface="Arial" panose="020B0604020202020204" pitchFamily="34" charset="0"/>
                <a:ea typeface="+mn-ea"/>
                <a:cs typeface="Arial" panose="020B0604020202020204" pitchFamily="34" charset="0"/>
              </a:rPr>
              <a:t>Sundhedsdatastyrelsen</a:t>
            </a:r>
            <a:r>
              <a:rPr lang="en-GB" sz="1100" dirty="0">
                <a:solidFill>
                  <a:srgbClr val="002060"/>
                </a:solidFill>
                <a:effectLst/>
                <a:latin typeface="Arial" panose="020B0604020202020204" pitchFamily="34" charset="0"/>
                <a:ea typeface="+mn-ea"/>
                <a:cs typeface="Arial" panose="020B0604020202020204" pitchFamily="34" charset="0"/>
              </a:rPr>
              <a:t> </a:t>
            </a:r>
            <a:r>
              <a:rPr lang="en-GB" sz="1100" b="0" i="0" baseline="0" dirty="0">
                <a:solidFill>
                  <a:srgbClr val="002060"/>
                </a:solidFill>
                <a:effectLst/>
                <a:latin typeface="Arial" panose="020B0604020202020204" pitchFamily="34" charset="0"/>
                <a:ea typeface="+mn-ea"/>
                <a:cs typeface="Arial" panose="020B0604020202020204" pitchFamily="34" charset="0"/>
              </a:rPr>
              <a:t>og </a:t>
            </a:r>
            <a:r>
              <a:rPr lang="en-GB" sz="1100" b="0" i="0" baseline="0" dirty="0" err="1">
                <a:solidFill>
                  <a:srgbClr val="002060"/>
                </a:solidFill>
                <a:effectLst/>
                <a:latin typeface="Arial" panose="020B0604020202020204" pitchFamily="34" charset="0"/>
                <a:ea typeface="+mn-ea"/>
                <a:cs typeface="Arial" panose="020B0604020202020204" pitchFamily="34" charset="0"/>
              </a:rPr>
              <a:t>Befolkningsdata</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b="0" i="0" baseline="0" dirty="0" err="1">
                <a:solidFill>
                  <a:srgbClr val="002060"/>
                </a:solidFill>
                <a:effectLst/>
                <a:latin typeface="Arial" panose="020B0604020202020204" pitchFamily="34" charset="0"/>
                <a:ea typeface="+mn-ea"/>
                <a:cs typeface="Arial" panose="020B0604020202020204" pitchFamily="34" charset="0"/>
              </a:rPr>
              <a:t>Danmarks</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b="0" i="0" baseline="0" dirty="0" err="1">
                <a:solidFill>
                  <a:srgbClr val="002060"/>
                </a:solidFill>
                <a:effectLst/>
                <a:latin typeface="Arial" panose="020B0604020202020204" pitchFamily="34" charset="0"/>
                <a:ea typeface="+mn-ea"/>
                <a:cs typeface="Arial" panose="020B0604020202020204" pitchFamily="34" charset="0"/>
              </a:rPr>
              <a:t>Statistik</a:t>
            </a:r>
            <a:r>
              <a:rPr lang="en-GB" sz="1100" b="0" i="0" baseline="0" dirty="0">
                <a:solidFill>
                  <a:srgbClr val="002060"/>
                </a:solidFill>
                <a:effectLst/>
                <a:latin typeface="Arial" panose="020B0604020202020204" pitchFamily="34" charset="0"/>
                <a:ea typeface="+mn-ea"/>
                <a:cs typeface="Arial" panose="020B0604020202020204" pitchFamily="34" charset="0"/>
              </a:rPr>
              <a:t>. </a:t>
            </a:r>
            <a:endParaRPr lang="en-US" sz="1000" dirty="0">
              <a:solidFill>
                <a:srgbClr val="002060"/>
              </a:solidFill>
              <a:effectLst/>
              <a:latin typeface="Arial" panose="020B0604020202020204" pitchFamily="34" charset="0"/>
              <a:cs typeface="Arial" panose="020B0604020202020204" pitchFamily="34" charset="0"/>
            </a:endParaRPr>
          </a:p>
          <a:p>
            <a:pPr rtl="0" eaLnBrk="1" latinLnBrk="0" hangingPunct="1">
              <a:lnSpc>
                <a:spcPts val="1100"/>
              </a:lnSpc>
            </a:pPr>
            <a:r>
              <a:rPr lang="en-GB" sz="1100" b="0" i="0" baseline="0" dirty="0" err="1">
                <a:solidFill>
                  <a:srgbClr val="002060"/>
                </a:solidFill>
                <a:effectLst/>
                <a:latin typeface="Arial" panose="020B0604020202020204" pitchFamily="34" charset="0"/>
                <a:ea typeface="+mn-ea"/>
                <a:cs typeface="Arial" panose="020B0604020202020204" pitchFamily="34" charset="0"/>
              </a:rPr>
              <a:t>Beregning</a:t>
            </a:r>
            <a:r>
              <a:rPr lang="en-GB" sz="1100" b="0" i="0" baseline="0" dirty="0">
                <a:solidFill>
                  <a:srgbClr val="002060"/>
                </a:solidFill>
                <a:effectLst/>
                <a:latin typeface="Arial" panose="020B0604020202020204" pitchFamily="34" charset="0"/>
                <a:ea typeface="+mn-ea"/>
                <a:cs typeface="Arial" panose="020B0604020202020204" pitchFamily="34" charset="0"/>
              </a:rPr>
              <a:t>: Annette Erlangsen PhD, Danish</a:t>
            </a:r>
            <a:r>
              <a:rPr lang="en-GB" sz="1100" b="0" i="0" dirty="0">
                <a:solidFill>
                  <a:srgbClr val="002060"/>
                </a:solidFill>
                <a:effectLst/>
                <a:latin typeface="Arial" panose="020B0604020202020204" pitchFamily="34" charset="0"/>
                <a:ea typeface="+mn-ea"/>
                <a:cs typeface="Arial" panose="020B0604020202020204" pitchFamily="34" charset="0"/>
              </a:rPr>
              <a:t> Research Institute for Suicide Prevention</a:t>
            </a:r>
            <a:r>
              <a:rPr lang="en-GB" sz="1100" b="0" i="0" baseline="0" dirty="0">
                <a:solidFill>
                  <a:srgbClr val="002060"/>
                </a:solidFill>
                <a:effectLst/>
                <a:latin typeface="Arial" panose="020B0604020202020204" pitchFamily="34" charset="0"/>
                <a:ea typeface="+mn-ea"/>
                <a:cs typeface="Arial" panose="020B0604020202020204" pitchFamily="34" charset="0"/>
              </a:rPr>
              <a:t>. </a:t>
            </a:r>
            <a:endParaRPr lang="en-US" sz="1000" dirty="0">
              <a:solidFill>
                <a:srgbClr val="002060"/>
              </a:solidFill>
              <a:effectLst/>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6A8E3F58-B933-4D72-A438-83EE2142B294}"/>
              </a:ext>
            </a:extLst>
          </p:cNvPr>
          <p:cNvGraphicFramePr>
            <a:graphicFrameLocks noGrp="1"/>
          </p:cNvGraphicFramePr>
          <p:nvPr>
            <p:extLst>
              <p:ext uri="{D42A27DB-BD31-4B8C-83A1-F6EECF244321}">
                <p14:modId xmlns:p14="http://schemas.microsoft.com/office/powerpoint/2010/main" val="3626353066"/>
              </p:ext>
            </p:extLst>
          </p:nvPr>
        </p:nvGraphicFramePr>
        <p:xfrm>
          <a:off x="395536" y="1412776"/>
          <a:ext cx="8352928" cy="48208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180035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E5A6F-9260-4809-98FC-616E3980D75E}"/>
              </a:ext>
            </a:extLst>
          </p:cNvPr>
          <p:cNvSpPr>
            <a:spLocks noGrp="1"/>
          </p:cNvSpPr>
          <p:nvPr>
            <p:ph type="title"/>
          </p:nvPr>
        </p:nvSpPr>
        <p:spPr/>
        <p:txBody>
          <a:bodyPr/>
          <a:lstStyle/>
          <a:p>
            <a:r>
              <a:rPr lang="da-DK" dirty="0"/>
              <a:t>Selvmordsraten i 2020</a:t>
            </a:r>
          </a:p>
        </p:txBody>
      </p:sp>
      <p:graphicFrame>
        <p:nvGraphicFramePr>
          <p:cNvPr id="3" name="Diagram 2">
            <a:extLst>
              <a:ext uri="{FF2B5EF4-FFF2-40B4-BE49-F238E27FC236}">
                <a16:creationId xmlns:a16="http://schemas.microsoft.com/office/drawing/2014/main" id="{17881A42-B39F-480C-876A-2D6D7FB42410}"/>
              </a:ext>
            </a:extLst>
          </p:cNvPr>
          <p:cNvGraphicFramePr>
            <a:graphicFrameLocks noGrp="1"/>
          </p:cNvGraphicFramePr>
          <p:nvPr>
            <p:extLst>
              <p:ext uri="{D42A27DB-BD31-4B8C-83A1-F6EECF244321}">
                <p14:modId xmlns:p14="http://schemas.microsoft.com/office/powerpoint/2010/main" val="2431037847"/>
              </p:ext>
            </p:extLst>
          </p:nvPr>
        </p:nvGraphicFramePr>
        <p:xfrm>
          <a:off x="201613" y="1412775"/>
          <a:ext cx="8618860" cy="512239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3">
            <a:extLst>
              <a:ext uri="{FF2B5EF4-FFF2-40B4-BE49-F238E27FC236}">
                <a16:creationId xmlns:a16="http://schemas.microsoft.com/office/drawing/2014/main" id="{E16E6F97-C855-4178-8CAB-D422CF2C8545}"/>
              </a:ext>
            </a:extLst>
          </p:cNvPr>
          <p:cNvSpPr txBox="1">
            <a:spLocks noChangeArrowheads="1"/>
          </p:cNvSpPr>
          <p:nvPr/>
        </p:nvSpPr>
        <p:spPr bwMode="auto">
          <a:xfrm>
            <a:off x="418381" y="6187146"/>
            <a:ext cx="7585036" cy="365513"/>
          </a:xfrm>
          <a:prstGeom prst="rect">
            <a:avLst/>
          </a:prstGeom>
          <a:noFill/>
          <a:ln>
            <a:noFill/>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eaLnBrk="1" latinLnBrk="0" hangingPunct="1">
              <a:lnSpc>
                <a:spcPts val="1200"/>
              </a:lnSpc>
            </a:pPr>
            <a:r>
              <a:rPr lang="en-GB" sz="1100" b="0" i="0" baseline="0" dirty="0" err="1">
                <a:solidFill>
                  <a:srgbClr val="002060"/>
                </a:solidFill>
                <a:effectLst/>
                <a:latin typeface="Arial" panose="020B0604020202020204" pitchFamily="34" charset="0"/>
                <a:ea typeface="+mn-ea"/>
                <a:cs typeface="Arial" panose="020B0604020202020204" pitchFamily="34" charset="0"/>
              </a:rPr>
              <a:t>Kilde</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b="0" i="0" baseline="0" dirty="0" err="1">
                <a:solidFill>
                  <a:srgbClr val="002060"/>
                </a:solidFill>
                <a:effectLst/>
                <a:latin typeface="Arial" panose="020B0604020202020204" pitchFamily="34" charset="0"/>
                <a:ea typeface="+mn-ea"/>
                <a:cs typeface="Arial" panose="020B0604020202020204" pitchFamily="34" charset="0"/>
              </a:rPr>
              <a:t>Dødsårsagsregisteret</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dirty="0" err="1">
                <a:solidFill>
                  <a:srgbClr val="002060"/>
                </a:solidFill>
                <a:effectLst/>
                <a:latin typeface="Arial" panose="020B0604020202020204" pitchFamily="34" charset="0"/>
                <a:ea typeface="+mn-ea"/>
                <a:cs typeface="Arial" panose="020B0604020202020204" pitchFamily="34" charset="0"/>
              </a:rPr>
              <a:t>Sundhedsdatastyrelsen</a:t>
            </a:r>
            <a:r>
              <a:rPr lang="en-GB" sz="1100" dirty="0">
                <a:solidFill>
                  <a:srgbClr val="002060"/>
                </a:solidFill>
                <a:effectLst/>
                <a:latin typeface="Arial" panose="020B0604020202020204" pitchFamily="34" charset="0"/>
                <a:ea typeface="+mn-ea"/>
                <a:cs typeface="Arial" panose="020B0604020202020204" pitchFamily="34" charset="0"/>
              </a:rPr>
              <a:t> </a:t>
            </a:r>
            <a:r>
              <a:rPr lang="en-GB" sz="1100" b="0" i="0" baseline="0" dirty="0">
                <a:solidFill>
                  <a:srgbClr val="002060"/>
                </a:solidFill>
                <a:effectLst/>
                <a:latin typeface="Arial" panose="020B0604020202020204" pitchFamily="34" charset="0"/>
                <a:ea typeface="+mn-ea"/>
                <a:cs typeface="Arial" panose="020B0604020202020204" pitchFamily="34" charset="0"/>
              </a:rPr>
              <a:t>og </a:t>
            </a:r>
            <a:r>
              <a:rPr lang="en-GB" sz="1100" b="0" i="0" baseline="0" dirty="0" err="1">
                <a:solidFill>
                  <a:srgbClr val="002060"/>
                </a:solidFill>
                <a:effectLst/>
                <a:latin typeface="Arial" panose="020B0604020202020204" pitchFamily="34" charset="0"/>
                <a:ea typeface="+mn-ea"/>
                <a:cs typeface="Arial" panose="020B0604020202020204" pitchFamily="34" charset="0"/>
              </a:rPr>
              <a:t>Befolkningsdata</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b="0" i="0" baseline="0" dirty="0" err="1">
                <a:solidFill>
                  <a:srgbClr val="002060"/>
                </a:solidFill>
                <a:effectLst/>
                <a:latin typeface="Arial" panose="020B0604020202020204" pitchFamily="34" charset="0"/>
                <a:ea typeface="+mn-ea"/>
                <a:cs typeface="Arial" panose="020B0604020202020204" pitchFamily="34" charset="0"/>
              </a:rPr>
              <a:t>Danmarks</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b="0" i="0" baseline="0" dirty="0" err="1">
                <a:solidFill>
                  <a:srgbClr val="002060"/>
                </a:solidFill>
                <a:effectLst/>
                <a:latin typeface="Arial" panose="020B0604020202020204" pitchFamily="34" charset="0"/>
                <a:ea typeface="+mn-ea"/>
                <a:cs typeface="Arial" panose="020B0604020202020204" pitchFamily="34" charset="0"/>
              </a:rPr>
              <a:t>Statistik</a:t>
            </a:r>
            <a:r>
              <a:rPr lang="en-GB" sz="1100" b="0" i="0" baseline="0" dirty="0">
                <a:solidFill>
                  <a:srgbClr val="002060"/>
                </a:solidFill>
                <a:effectLst/>
                <a:latin typeface="Arial" panose="020B0604020202020204" pitchFamily="34" charset="0"/>
                <a:ea typeface="+mn-ea"/>
                <a:cs typeface="Arial" panose="020B0604020202020204" pitchFamily="34" charset="0"/>
              </a:rPr>
              <a:t>. </a:t>
            </a:r>
            <a:endParaRPr lang="en-US" sz="1000" dirty="0">
              <a:solidFill>
                <a:srgbClr val="002060"/>
              </a:solidFill>
              <a:effectLst/>
              <a:latin typeface="Arial" panose="020B0604020202020204" pitchFamily="34" charset="0"/>
              <a:cs typeface="Arial" panose="020B0604020202020204" pitchFamily="34" charset="0"/>
            </a:endParaRPr>
          </a:p>
          <a:p>
            <a:pPr rtl="0" eaLnBrk="1" latinLnBrk="0" hangingPunct="1">
              <a:lnSpc>
                <a:spcPts val="1100"/>
              </a:lnSpc>
            </a:pPr>
            <a:r>
              <a:rPr lang="en-GB" sz="1100" b="0" i="0" baseline="0" dirty="0" err="1">
                <a:solidFill>
                  <a:srgbClr val="002060"/>
                </a:solidFill>
                <a:effectLst/>
                <a:latin typeface="Arial" panose="020B0604020202020204" pitchFamily="34" charset="0"/>
                <a:ea typeface="+mn-ea"/>
                <a:cs typeface="Arial" panose="020B0604020202020204" pitchFamily="34" charset="0"/>
              </a:rPr>
              <a:t>Beregning</a:t>
            </a:r>
            <a:r>
              <a:rPr lang="en-GB" sz="1100" b="0" i="0" baseline="0" dirty="0">
                <a:solidFill>
                  <a:srgbClr val="002060"/>
                </a:solidFill>
                <a:effectLst/>
                <a:latin typeface="Arial" panose="020B0604020202020204" pitchFamily="34" charset="0"/>
                <a:ea typeface="+mn-ea"/>
                <a:cs typeface="Arial" panose="020B0604020202020204" pitchFamily="34" charset="0"/>
              </a:rPr>
              <a:t>: Annette Erlangsen PhD, Danish</a:t>
            </a:r>
            <a:r>
              <a:rPr lang="en-GB" sz="1100" b="0" i="0" dirty="0">
                <a:solidFill>
                  <a:srgbClr val="002060"/>
                </a:solidFill>
                <a:effectLst/>
                <a:latin typeface="Arial" panose="020B0604020202020204" pitchFamily="34" charset="0"/>
                <a:ea typeface="+mn-ea"/>
                <a:cs typeface="Arial" panose="020B0604020202020204" pitchFamily="34" charset="0"/>
              </a:rPr>
              <a:t> Research Institute for Suicide Prevention</a:t>
            </a:r>
            <a:r>
              <a:rPr lang="en-GB" sz="1100" b="0" i="0" baseline="0" dirty="0">
                <a:solidFill>
                  <a:srgbClr val="002060"/>
                </a:solidFill>
                <a:effectLst/>
                <a:latin typeface="Arial" panose="020B0604020202020204" pitchFamily="34" charset="0"/>
                <a:ea typeface="+mn-ea"/>
                <a:cs typeface="Arial" panose="020B0604020202020204" pitchFamily="34" charset="0"/>
              </a:rPr>
              <a:t>. </a:t>
            </a:r>
            <a:endParaRPr lang="en-US" sz="1000" dirty="0">
              <a:solidFill>
                <a:srgbClr val="002060"/>
              </a:solidFill>
              <a:effectLst/>
              <a:latin typeface="Arial" panose="020B0604020202020204" pitchFamily="34" charset="0"/>
              <a:cs typeface="Arial" panose="020B0604020202020204" pitchFamily="34" charset="0"/>
            </a:endParaRPr>
          </a:p>
        </p:txBody>
      </p:sp>
      <p:sp>
        <p:nvSpPr>
          <p:cNvPr id="5" name="Text Box 3">
            <a:extLst>
              <a:ext uri="{FF2B5EF4-FFF2-40B4-BE49-F238E27FC236}">
                <a16:creationId xmlns:a16="http://schemas.microsoft.com/office/drawing/2014/main" id="{EF7B1CBB-9964-4CA9-8B9C-9AD5EBFF6D21}"/>
              </a:ext>
            </a:extLst>
          </p:cNvPr>
          <p:cNvSpPr txBox="1">
            <a:spLocks noChangeArrowheads="1"/>
          </p:cNvSpPr>
          <p:nvPr/>
        </p:nvSpPr>
        <p:spPr bwMode="auto">
          <a:xfrm>
            <a:off x="7734834" y="5877272"/>
            <a:ext cx="1207553" cy="365513"/>
          </a:xfrm>
          <a:prstGeom prst="rect">
            <a:avLst/>
          </a:prstGeom>
          <a:noFill/>
          <a:ln>
            <a:noFill/>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eaLnBrk="1" latinLnBrk="0" hangingPunct="1">
              <a:lnSpc>
                <a:spcPts val="1200"/>
              </a:lnSpc>
            </a:pPr>
            <a:r>
              <a:rPr lang="da-DK" sz="1400" b="0" i="0" baseline="0" dirty="0">
                <a:solidFill>
                  <a:srgbClr val="002060"/>
                </a:solidFill>
                <a:effectLst/>
                <a:latin typeface="Arial" panose="020B0604020202020204" pitchFamily="34" charset="0"/>
                <a:ea typeface="+mn-ea"/>
                <a:cs typeface="Arial" panose="020B0604020202020204" pitchFamily="34" charset="0"/>
              </a:rPr>
              <a:t>Aldersgruppe</a:t>
            </a:r>
            <a:endParaRPr lang="en-US" sz="1400" dirty="0">
              <a:solidFill>
                <a:srgbClr val="002060"/>
              </a:solidFill>
              <a:effectLst/>
              <a:latin typeface="Arial" panose="020B0604020202020204" pitchFamily="34" charset="0"/>
              <a:cs typeface="Arial" panose="020B0604020202020204" pitchFamily="34" charset="0"/>
            </a:endParaRPr>
          </a:p>
        </p:txBody>
      </p:sp>
      <p:grpSp>
        <p:nvGrpSpPr>
          <p:cNvPr id="6" name="Group 4">
            <a:extLst>
              <a:ext uri="{FF2B5EF4-FFF2-40B4-BE49-F238E27FC236}">
                <a16:creationId xmlns:a16="http://schemas.microsoft.com/office/drawing/2014/main" id="{59B38305-57AB-4AC4-96AD-165F62ECA2C9}"/>
              </a:ext>
            </a:extLst>
          </p:cNvPr>
          <p:cNvGrpSpPr>
            <a:grpSpLocks/>
          </p:cNvGrpSpPr>
          <p:nvPr/>
        </p:nvGrpSpPr>
        <p:grpSpPr bwMode="auto">
          <a:xfrm>
            <a:off x="1259632" y="2874268"/>
            <a:ext cx="1368425" cy="533400"/>
            <a:chOff x="3243" y="1434"/>
            <a:chExt cx="862" cy="336"/>
          </a:xfrm>
        </p:grpSpPr>
        <p:sp>
          <p:nvSpPr>
            <p:cNvPr id="7" name="Text Box 5">
              <a:extLst>
                <a:ext uri="{FF2B5EF4-FFF2-40B4-BE49-F238E27FC236}">
                  <a16:creationId xmlns:a16="http://schemas.microsoft.com/office/drawing/2014/main" id="{6E98399A-C087-494E-8207-C56D71931E46}"/>
                </a:ext>
              </a:extLst>
            </p:cNvPr>
            <p:cNvSpPr txBox="1">
              <a:spLocks noChangeArrowheads="1"/>
            </p:cNvSpPr>
            <p:nvPr/>
          </p:nvSpPr>
          <p:spPr bwMode="auto">
            <a:xfrm>
              <a:off x="3416" y="1491"/>
              <a:ext cx="6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a:spcBef>
                  <a:spcPct val="50000"/>
                </a:spcBef>
              </a:pPr>
              <a:r>
                <a:rPr lang="en-US" b="1">
                  <a:solidFill>
                    <a:srgbClr val="000066"/>
                  </a:solidFill>
                  <a:cs typeface="Arial" pitchFamily="34" charset="0"/>
                </a:rPr>
                <a:t>M</a:t>
              </a:r>
              <a:r>
                <a:rPr lang="en-US" b="1">
                  <a:solidFill>
                    <a:srgbClr val="000066"/>
                  </a:solidFill>
                </a:rPr>
                <a:t>ænd</a:t>
              </a:r>
              <a:endParaRPr lang="en-US" b="1">
                <a:solidFill>
                  <a:srgbClr val="000066"/>
                </a:solidFill>
                <a:cs typeface="Arial" pitchFamily="34" charset="0"/>
              </a:endParaRPr>
            </a:p>
          </p:txBody>
        </p:sp>
        <p:grpSp>
          <p:nvGrpSpPr>
            <p:cNvPr id="8" name="Group 6">
              <a:extLst>
                <a:ext uri="{FF2B5EF4-FFF2-40B4-BE49-F238E27FC236}">
                  <a16:creationId xmlns:a16="http://schemas.microsoft.com/office/drawing/2014/main" id="{5E9AEA8B-AEC1-4735-AB21-9E76E8437663}"/>
                </a:ext>
              </a:extLst>
            </p:cNvPr>
            <p:cNvGrpSpPr>
              <a:grpSpLocks noChangeAspect="1"/>
            </p:cNvGrpSpPr>
            <p:nvPr/>
          </p:nvGrpSpPr>
          <p:grpSpPr bwMode="auto">
            <a:xfrm>
              <a:off x="3243" y="1434"/>
              <a:ext cx="103" cy="336"/>
              <a:chOff x="4344" y="1944"/>
              <a:chExt cx="161" cy="583"/>
            </a:xfrm>
          </p:grpSpPr>
          <p:sp>
            <p:nvSpPr>
              <p:cNvPr id="9" name="Oval 7">
                <a:extLst>
                  <a:ext uri="{FF2B5EF4-FFF2-40B4-BE49-F238E27FC236}">
                    <a16:creationId xmlns:a16="http://schemas.microsoft.com/office/drawing/2014/main" id="{139D43CA-A265-499D-ACFE-CE3156A52D2B}"/>
                  </a:ext>
                </a:extLst>
              </p:cNvPr>
              <p:cNvSpPr>
                <a:spLocks noChangeAspect="1" noChangeArrowheads="1"/>
              </p:cNvSpPr>
              <p:nvPr/>
            </p:nvSpPr>
            <p:spPr bwMode="auto">
              <a:xfrm>
                <a:off x="4385" y="1944"/>
                <a:ext cx="80" cy="80"/>
              </a:xfrm>
              <a:prstGeom prst="ellipse">
                <a:avLst/>
              </a:pr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8">
                <a:extLst>
                  <a:ext uri="{FF2B5EF4-FFF2-40B4-BE49-F238E27FC236}">
                    <a16:creationId xmlns:a16="http://schemas.microsoft.com/office/drawing/2014/main" id="{0E51B01B-0D13-4273-BFBB-12F31033E684}"/>
                  </a:ext>
                </a:extLst>
              </p:cNvPr>
              <p:cNvSpPr>
                <a:spLocks noChangeAspect="1"/>
              </p:cNvSpPr>
              <p:nvPr/>
            </p:nvSpPr>
            <p:spPr bwMode="auto">
              <a:xfrm>
                <a:off x="4344" y="2029"/>
                <a:ext cx="161" cy="156"/>
              </a:xfrm>
              <a:custGeom>
                <a:avLst/>
                <a:gdLst>
                  <a:gd name="T0" fmla="*/ 0 w 59"/>
                  <a:gd name="T1" fmla="*/ 0 h 57"/>
                  <a:gd name="T2" fmla="*/ 126 w 59"/>
                  <a:gd name="T3" fmla="*/ 0 h 57"/>
                  <a:gd name="T4" fmla="*/ 134 w 59"/>
                  <a:gd name="T5" fmla="*/ 0 h 57"/>
                  <a:gd name="T6" fmla="*/ 142 w 59"/>
                  <a:gd name="T7" fmla="*/ 8 h 57"/>
                  <a:gd name="T8" fmla="*/ 156 w 59"/>
                  <a:gd name="T9" fmla="*/ 14 h 57"/>
                  <a:gd name="T10" fmla="*/ 164 w 59"/>
                  <a:gd name="T11" fmla="*/ 14 h 57"/>
                  <a:gd name="T12" fmla="*/ 177 w 59"/>
                  <a:gd name="T13" fmla="*/ 22 h 57"/>
                  <a:gd name="T14" fmla="*/ 194 w 59"/>
                  <a:gd name="T15" fmla="*/ 22 h 57"/>
                  <a:gd name="T16" fmla="*/ 207 w 59"/>
                  <a:gd name="T17" fmla="*/ 30 h 57"/>
                  <a:gd name="T18" fmla="*/ 232 w 59"/>
                  <a:gd name="T19" fmla="*/ 30 h 57"/>
                  <a:gd name="T20" fmla="*/ 246 w 59"/>
                  <a:gd name="T21" fmla="*/ 22 h 57"/>
                  <a:gd name="T22" fmla="*/ 262 w 59"/>
                  <a:gd name="T23" fmla="*/ 22 h 57"/>
                  <a:gd name="T24" fmla="*/ 276 w 59"/>
                  <a:gd name="T25" fmla="*/ 14 h 57"/>
                  <a:gd name="T26" fmla="*/ 289 w 59"/>
                  <a:gd name="T27" fmla="*/ 8 h 57"/>
                  <a:gd name="T28" fmla="*/ 306 w 59"/>
                  <a:gd name="T29" fmla="*/ 0 h 57"/>
                  <a:gd name="T30" fmla="*/ 306 w 59"/>
                  <a:gd name="T31" fmla="*/ 0 h 57"/>
                  <a:gd name="T32" fmla="*/ 439 w 59"/>
                  <a:gd name="T33" fmla="*/ 0 h 57"/>
                  <a:gd name="T34" fmla="*/ 349 w 59"/>
                  <a:gd name="T35" fmla="*/ 427 h 57"/>
                  <a:gd name="T36" fmla="*/ 90 w 59"/>
                  <a:gd name="T37" fmla="*/ 427 h 57"/>
                  <a:gd name="T38" fmla="*/ 0 w 59"/>
                  <a:gd name="T39" fmla="*/ 0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57"/>
                  <a:gd name="T62" fmla="*/ 59 w 59"/>
                  <a:gd name="T63" fmla="*/ 57 h 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57">
                    <a:moveTo>
                      <a:pt x="0" y="0"/>
                    </a:moveTo>
                    <a:lnTo>
                      <a:pt x="17" y="0"/>
                    </a:lnTo>
                    <a:lnTo>
                      <a:pt x="18" y="0"/>
                    </a:lnTo>
                    <a:lnTo>
                      <a:pt x="19" y="1"/>
                    </a:lnTo>
                    <a:lnTo>
                      <a:pt x="21" y="2"/>
                    </a:lnTo>
                    <a:lnTo>
                      <a:pt x="22" y="2"/>
                    </a:lnTo>
                    <a:lnTo>
                      <a:pt x="24" y="3"/>
                    </a:lnTo>
                    <a:lnTo>
                      <a:pt x="26" y="3"/>
                    </a:lnTo>
                    <a:lnTo>
                      <a:pt x="28" y="4"/>
                    </a:lnTo>
                    <a:lnTo>
                      <a:pt x="31" y="4"/>
                    </a:lnTo>
                    <a:lnTo>
                      <a:pt x="33" y="3"/>
                    </a:lnTo>
                    <a:lnTo>
                      <a:pt x="35" y="3"/>
                    </a:lnTo>
                    <a:lnTo>
                      <a:pt x="37" y="2"/>
                    </a:lnTo>
                    <a:lnTo>
                      <a:pt x="39" y="1"/>
                    </a:lnTo>
                    <a:lnTo>
                      <a:pt x="41" y="0"/>
                    </a:lnTo>
                    <a:lnTo>
                      <a:pt x="59" y="0"/>
                    </a:lnTo>
                    <a:lnTo>
                      <a:pt x="47" y="57"/>
                    </a:lnTo>
                    <a:lnTo>
                      <a:pt x="12" y="57"/>
                    </a:lnTo>
                    <a:lnTo>
                      <a:pt x="0"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1" name="Freeform 9">
                <a:extLst>
                  <a:ext uri="{FF2B5EF4-FFF2-40B4-BE49-F238E27FC236}">
                    <a16:creationId xmlns:a16="http://schemas.microsoft.com/office/drawing/2014/main" id="{0E336FB8-EB35-4B84-AE26-4E7E479C34C9}"/>
                  </a:ext>
                </a:extLst>
              </p:cNvPr>
              <p:cNvSpPr>
                <a:spLocks noChangeAspect="1"/>
              </p:cNvSpPr>
              <p:nvPr/>
            </p:nvSpPr>
            <p:spPr bwMode="auto">
              <a:xfrm>
                <a:off x="4344" y="2083"/>
                <a:ext cx="22" cy="209"/>
              </a:xfrm>
              <a:custGeom>
                <a:avLst/>
                <a:gdLst>
                  <a:gd name="T0" fmla="*/ 0 w 8"/>
                  <a:gd name="T1" fmla="*/ 0 h 76"/>
                  <a:gd name="T2" fmla="*/ 0 w 8"/>
                  <a:gd name="T3" fmla="*/ 575 h 76"/>
                  <a:gd name="T4" fmla="*/ 61 w 8"/>
                  <a:gd name="T5" fmla="*/ 303 h 76"/>
                  <a:gd name="T6" fmla="*/ 0 w 8"/>
                  <a:gd name="T7" fmla="*/ 0 h 76"/>
                  <a:gd name="T8" fmla="*/ 0 60000 65536"/>
                  <a:gd name="T9" fmla="*/ 0 60000 65536"/>
                  <a:gd name="T10" fmla="*/ 0 60000 65536"/>
                  <a:gd name="T11" fmla="*/ 0 60000 65536"/>
                  <a:gd name="T12" fmla="*/ 0 w 8"/>
                  <a:gd name="T13" fmla="*/ 0 h 76"/>
                  <a:gd name="T14" fmla="*/ 8 w 8"/>
                  <a:gd name="T15" fmla="*/ 76 h 76"/>
                </a:gdLst>
                <a:ahLst/>
                <a:cxnLst>
                  <a:cxn ang="T8">
                    <a:pos x="T0" y="T1"/>
                  </a:cxn>
                  <a:cxn ang="T9">
                    <a:pos x="T2" y="T3"/>
                  </a:cxn>
                  <a:cxn ang="T10">
                    <a:pos x="T4" y="T5"/>
                  </a:cxn>
                  <a:cxn ang="T11">
                    <a:pos x="T6" y="T7"/>
                  </a:cxn>
                </a:cxnLst>
                <a:rect l="T12" t="T13" r="T14" b="T15"/>
                <a:pathLst>
                  <a:path w="8" h="76">
                    <a:moveTo>
                      <a:pt x="0" y="0"/>
                    </a:moveTo>
                    <a:lnTo>
                      <a:pt x="0" y="76"/>
                    </a:lnTo>
                    <a:lnTo>
                      <a:pt x="8" y="40"/>
                    </a:lnTo>
                    <a:lnTo>
                      <a:pt x="0"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2" name="Freeform 10">
                <a:extLst>
                  <a:ext uri="{FF2B5EF4-FFF2-40B4-BE49-F238E27FC236}">
                    <a16:creationId xmlns:a16="http://schemas.microsoft.com/office/drawing/2014/main" id="{0CEE0843-21BA-47C0-81AD-FAB556A61BF6}"/>
                  </a:ext>
                </a:extLst>
              </p:cNvPr>
              <p:cNvSpPr>
                <a:spLocks noChangeAspect="1"/>
              </p:cNvSpPr>
              <p:nvPr/>
            </p:nvSpPr>
            <p:spPr bwMode="auto">
              <a:xfrm>
                <a:off x="4484" y="2083"/>
                <a:ext cx="21" cy="209"/>
              </a:xfrm>
              <a:custGeom>
                <a:avLst/>
                <a:gdLst>
                  <a:gd name="T0" fmla="*/ 55 w 8"/>
                  <a:gd name="T1" fmla="*/ 0 h 76"/>
                  <a:gd name="T2" fmla="*/ 55 w 8"/>
                  <a:gd name="T3" fmla="*/ 575 h 76"/>
                  <a:gd name="T4" fmla="*/ 0 w 8"/>
                  <a:gd name="T5" fmla="*/ 303 h 76"/>
                  <a:gd name="T6" fmla="*/ 55 w 8"/>
                  <a:gd name="T7" fmla="*/ 0 h 76"/>
                  <a:gd name="T8" fmla="*/ 0 60000 65536"/>
                  <a:gd name="T9" fmla="*/ 0 60000 65536"/>
                  <a:gd name="T10" fmla="*/ 0 60000 65536"/>
                  <a:gd name="T11" fmla="*/ 0 60000 65536"/>
                  <a:gd name="T12" fmla="*/ 0 w 8"/>
                  <a:gd name="T13" fmla="*/ 0 h 76"/>
                  <a:gd name="T14" fmla="*/ 8 w 8"/>
                  <a:gd name="T15" fmla="*/ 76 h 76"/>
                </a:gdLst>
                <a:ahLst/>
                <a:cxnLst>
                  <a:cxn ang="T8">
                    <a:pos x="T0" y="T1"/>
                  </a:cxn>
                  <a:cxn ang="T9">
                    <a:pos x="T2" y="T3"/>
                  </a:cxn>
                  <a:cxn ang="T10">
                    <a:pos x="T4" y="T5"/>
                  </a:cxn>
                  <a:cxn ang="T11">
                    <a:pos x="T6" y="T7"/>
                  </a:cxn>
                </a:cxnLst>
                <a:rect l="T12" t="T13" r="T14" b="T15"/>
                <a:pathLst>
                  <a:path w="8" h="76">
                    <a:moveTo>
                      <a:pt x="8" y="0"/>
                    </a:moveTo>
                    <a:lnTo>
                      <a:pt x="8" y="76"/>
                    </a:lnTo>
                    <a:lnTo>
                      <a:pt x="0" y="40"/>
                    </a:lnTo>
                    <a:lnTo>
                      <a:pt x="8"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3" name="Freeform 11">
                <a:extLst>
                  <a:ext uri="{FF2B5EF4-FFF2-40B4-BE49-F238E27FC236}">
                    <a16:creationId xmlns:a16="http://schemas.microsoft.com/office/drawing/2014/main" id="{22A8ACE7-747E-4EFE-9AE2-6F4821A40A68}"/>
                  </a:ext>
                </a:extLst>
              </p:cNvPr>
              <p:cNvSpPr>
                <a:spLocks noChangeAspect="1"/>
              </p:cNvSpPr>
              <p:nvPr/>
            </p:nvSpPr>
            <p:spPr bwMode="auto">
              <a:xfrm>
                <a:off x="4344" y="2198"/>
                <a:ext cx="161" cy="329"/>
              </a:xfrm>
              <a:custGeom>
                <a:avLst/>
                <a:gdLst>
                  <a:gd name="T0" fmla="*/ 90 w 59"/>
                  <a:gd name="T1" fmla="*/ 0 h 120"/>
                  <a:gd name="T2" fmla="*/ 349 w 59"/>
                  <a:gd name="T3" fmla="*/ 0 h 120"/>
                  <a:gd name="T4" fmla="*/ 439 w 59"/>
                  <a:gd name="T5" fmla="*/ 902 h 120"/>
                  <a:gd name="T6" fmla="*/ 297 w 59"/>
                  <a:gd name="T7" fmla="*/ 902 h 120"/>
                  <a:gd name="T8" fmla="*/ 216 w 59"/>
                  <a:gd name="T9" fmla="*/ 247 h 120"/>
                  <a:gd name="T10" fmla="*/ 142 w 59"/>
                  <a:gd name="T11" fmla="*/ 894 h 120"/>
                  <a:gd name="T12" fmla="*/ 0 w 59"/>
                  <a:gd name="T13" fmla="*/ 894 h 120"/>
                  <a:gd name="T14" fmla="*/ 90 w 59"/>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120"/>
                  <a:gd name="T26" fmla="*/ 59 w 59"/>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120">
                    <a:moveTo>
                      <a:pt x="12" y="0"/>
                    </a:moveTo>
                    <a:lnTo>
                      <a:pt x="47" y="0"/>
                    </a:lnTo>
                    <a:lnTo>
                      <a:pt x="59" y="120"/>
                    </a:lnTo>
                    <a:lnTo>
                      <a:pt x="40" y="120"/>
                    </a:lnTo>
                    <a:lnTo>
                      <a:pt x="29" y="33"/>
                    </a:lnTo>
                    <a:lnTo>
                      <a:pt x="19" y="119"/>
                    </a:lnTo>
                    <a:lnTo>
                      <a:pt x="0" y="119"/>
                    </a:lnTo>
                    <a:lnTo>
                      <a:pt x="12"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grpSp>
      </p:grpSp>
      <p:grpSp>
        <p:nvGrpSpPr>
          <p:cNvPr id="14" name="Group 12">
            <a:extLst>
              <a:ext uri="{FF2B5EF4-FFF2-40B4-BE49-F238E27FC236}">
                <a16:creationId xmlns:a16="http://schemas.microsoft.com/office/drawing/2014/main" id="{A3A1EAB4-3C86-4765-9BD8-F9F338EA63D9}"/>
              </a:ext>
            </a:extLst>
          </p:cNvPr>
          <p:cNvGrpSpPr>
            <a:grpSpLocks/>
          </p:cNvGrpSpPr>
          <p:nvPr/>
        </p:nvGrpSpPr>
        <p:grpSpPr bwMode="auto">
          <a:xfrm>
            <a:off x="1259632" y="2183705"/>
            <a:ext cx="1414463" cy="509588"/>
            <a:chOff x="2400" y="2400"/>
            <a:chExt cx="891" cy="321"/>
          </a:xfrm>
        </p:grpSpPr>
        <p:sp>
          <p:nvSpPr>
            <p:cNvPr id="15" name="Text Box 13">
              <a:extLst>
                <a:ext uri="{FF2B5EF4-FFF2-40B4-BE49-F238E27FC236}">
                  <a16:creationId xmlns:a16="http://schemas.microsoft.com/office/drawing/2014/main" id="{C8E411F8-70A7-41AF-A871-6958899C0D82}"/>
                </a:ext>
              </a:extLst>
            </p:cNvPr>
            <p:cNvSpPr txBox="1">
              <a:spLocks noChangeArrowheads="1"/>
            </p:cNvSpPr>
            <p:nvPr/>
          </p:nvSpPr>
          <p:spPr bwMode="auto">
            <a:xfrm>
              <a:off x="2566" y="2442"/>
              <a:ext cx="72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a:spcBef>
                  <a:spcPct val="50000"/>
                </a:spcBef>
              </a:pPr>
              <a:r>
                <a:rPr lang="en-US" b="1" dirty="0" err="1">
                  <a:solidFill>
                    <a:srgbClr val="FF0000"/>
                  </a:solidFill>
                  <a:cs typeface="Arial" pitchFamily="34" charset="0"/>
                </a:rPr>
                <a:t>Kvinder</a:t>
              </a:r>
              <a:endParaRPr lang="en-US" b="1" dirty="0">
                <a:solidFill>
                  <a:srgbClr val="FF0000"/>
                </a:solidFill>
                <a:cs typeface="Arial" pitchFamily="34" charset="0"/>
              </a:endParaRPr>
            </a:p>
          </p:txBody>
        </p:sp>
        <p:grpSp>
          <p:nvGrpSpPr>
            <p:cNvPr id="16" name="Group 14">
              <a:extLst>
                <a:ext uri="{FF2B5EF4-FFF2-40B4-BE49-F238E27FC236}">
                  <a16:creationId xmlns:a16="http://schemas.microsoft.com/office/drawing/2014/main" id="{FBCD7826-3BD3-4023-9773-F2C0E5B8A7D4}"/>
                </a:ext>
              </a:extLst>
            </p:cNvPr>
            <p:cNvGrpSpPr>
              <a:grpSpLocks/>
            </p:cNvGrpSpPr>
            <p:nvPr/>
          </p:nvGrpSpPr>
          <p:grpSpPr bwMode="auto">
            <a:xfrm>
              <a:off x="2400" y="2400"/>
              <a:ext cx="96" cy="321"/>
              <a:chOff x="2400" y="2400"/>
              <a:chExt cx="96" cy="321"/>
            </a:xfrm>
          </p:grpSpPr>
          <p:sp>
            <p:nvSpPr>
              <p:cNvPr id="17" name="Oval 15">
                <a:extLst>
                  <a:ext uri="{FF2B5EF4-FFF2-40B4-BE49-F238E27FC236}">
                    <a16:creationId xmlns:a16="http://schemas.microsoft.com/office/drawing/2014/main" id="{FE21534F-9F7A-400C-B0F1-D3FDF37506B8}"/>
                  </a:ext>
                </a:extLst>
              </p:cNvPr>
              <p:cNvSpPr>
                <a:spLocks noChangeAspect="1" noChangeArrowheads="1"/>
              </p:cNvSpPr>
              <p:nvPr/>
            </p:nvSpPr>
            <p:spPr bwMode="auto">
              <a:xfrm>
                <a:off x="2425" y="2400"/>
                <a:ext cx="47" cy="43"/>
              </a:xfrm>
              <a:prstGeom prst="ellipse">
                <a:avLst/>
              </a:pr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6">
                <a:extLst>
                  <a:ext uri="{FF2B5EF4-FFF2-40B4-BE49-F238E27FC236}">
                    <a16:creationId xmlns:a16="http://schemas.microsoft.com/office/drawing/2014/main" id="{E7123114-076E-4DDA-966A-4C3FE4DED08D}"/>
                  </a:ext>
                </a:extLst>
              </p:cNvPr>
              <p:cNvSpPr>
                <a:spLocks noChangeAspect="1"/>
              </p:cNvSpPr>
              <p:nvPr/>
            </p:nvSpPr>
            <p:spPr bwMode="auto">
              <a:xfrm>
                <a:off x="2400" y="2520"/>
                <a:ext cx="96" cy="115"/>
              </a:xfrm>
              <a:custGeom>
                <a:avLst/>
                <a:gdLst>
                  <a:gd name="T0" fmla="*/ 159 w 58"/>
                  <a:gd name="T1" fmla="*/ 172 h 77"/>
                  <a:gd name="T2" fmla="*/ 0 w 58"/>
                  <a:gd name="T3" fmla="*/ 172 h 77"/>
                  <a:gd name="T4" fmla="*/ 46 w 58"/>
                  <a:gd name="T5" fmla="*/ 0 h 77"/>
                  <a:gd name="T6" fmla="*/ 113 w 58"/>
                  <a:gd name="T7" fmla="*/ 0 h 77"/>
                  <a:gd name="T8" fmla="*/ 159 w 58"/>
                  <a:gd name="T9" fmla="*/ 172 h 77"/>
                  <a:gd name="T10" fmla="*/ 0 60000 65536"/>
                  <a:gd name="T11" fmla="*/ 0 60000 65536"/>
                  <a:gd name="T12" fmla="*/ 0 60000 65536"/>
                  <a:gd name="T13" fmla="*/ 0 60000 65536"/>
                  <a:gd name="T14" fmla="*/ 0 60000 65536"/>
                  <a:gd name="T15" fmla="*/ 0 w 58"/>
                  <a:gd name="T16" fmla="*/ 0 h 77"/>
                  <a:gd name="T17" fmla="*/ 58 w 58"/>
                  <a:gd name="T18" fmla="*/ 77 h 77"/>
                </a:gdLst>
                <a:ahLst/>
                <a:cxnLst>
                  <a:cxn ang="T10">
                    <a:pos x="T0" y="T1"/>
                  </a:cxn>
                  <a:cxn ang="T11">
                    <a:pos x="T2" y="T3"/>
                  </a:cxn>
                  <a:cxn ang="T12">
                    <a:pos x="T4" y="T5"/>
                  </a:cxn>
                  <a:cxn ang="T13">
                    <a:pos x="T6" y="T7"/>
                  </a:cxn>
                  <a:cxn ang="T14">
                    <a:pos x="T8" y="T9"/>
                  </a:cxn>
                </a:cxnLst>
                <a:rect l="T15" t="T16" r="T17" b="T18"/>
                <a:pathLst>
                  <a:path w="58" h="77">
                    <a:moveTo>
                      <a:pt x="58" y="77"/>
                    </a:moveTo>
                    <a:lnTo>
                      <a:pt x="0" y="77"/>
                    </a:lnTo>
                    <a:lnTo>
                      <a:pt x="17" y="0"/>
                    </a:lnTo>
                    <a:lnTo>
                      <a:pt x="41" y="0"/>
                    </a:lnTo>
                    <a:lnTo>
                      <a:pt x="58" y="77"/>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9" name="Freeform 17">
                <a:extLst>
                  <a:ext uri="{FF2B5EF4-FFF2-40B4-BE49-F238E27FC236}">
                    <a16:creationId xmlns:a16="http://schemas.microsoft.com/office/drawing/2014/main" id="{BFCCC4B8-10A3-4052-94CD-74E919777771}"/>
                  </a:ext>
                </a:extLst>
              </p:cNvPr>
              <p:cNvSpPr>
                <a:spLocks noChangeAspect="1"/>
              </p:cNvSpPr>
              <p:nvPr/>
            </p:nvSpPr>
            <p:spPr bwMode="auto">
              <a:xfrm>
                <a:off x="2428" y="2642"/>
                <a:ext cx="40" cy="79"/>
              </a:xfrm>
              <a:custGeom>
                <a:avLst/>
                <a:gdLst>
                  <a:gd name="T0" fmla="*/ 0 w 24"/>
                  <a:gd name="T1" fmla="*/ 0 h 53"/>
                  <a:gd name="T2" fmla="*/ 67 w 24"/>
                  <a:gd name="T3" fmla="*/ 0 h 53"/>
                  <a:gd name="T4" fmla="*/ 55 w 24"/>
                  <a:gd name="T5" fmla="*/ 118 h 53"/>
                  <a:gd name="T6" fmla="*/ 13 w 24"/>
                  <a:gd name="T7" fmla="*/ 118 h 53"/>
                  <a:gd name="T8" fmla="*/ 0 w 24"/>
                  <a:gd name="T9" fmla="*/ 0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0"/>
                    </a:moveTo>
                    <a:lnTo>
                      <a:pt x="24" y="0"/>
                    </a:lnTo>
                    <a:lnTo>
                      <a:pt x="20" y="53"/>
                    </a:lnTo>
                    <a:lnTo>
                      <a:pt x="5" y="53"/>
                    </a:lnTo>
                    <a:lnTo>
                      <a:pt x="0" y="0"/>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0" name="Freeform 18">
                <a:extLst>
                  <a:ext uri="{FF2B5EF4-FFF2-40B4-BE49-F238E27FC236}">
                    <a16:creationId xmlns:a16="http://schemas.microsoft.com/office/drawing/2014/main" id="{BFE88CC5-8928-465C-BCD5-B3F38042C8EF}"/>
                  </a:ext>
                </a:extLst>
              </p:cNvPr>
              <p:cNvSpPr>
                <a:spLocks noChangeAspect="1"/>
              </p:cNvSpPr>
              <p:nvPr/>
            </p:nvSpPr>
            <p:spPr bwMode="auto">
              <a:xfrm>
                <a:off x="2408" y="2445"/>
                <a:ext cx="79" cy="67"/>
              </a:xfrm>
              <a:custGeom>
                <a:avLst/>
                <a:gdLst>
                  <a:gd name="T0" fmla="*/ 100 w 48"/>
                  <a:gd name="T1" fmla="*/ 100 h 45"/>
                  <a:gd name="T2" fmla="*/ 33 w 48"/>
                  <a:gd name="T3" fmla="*/ 100 h 45"/>
                  <a:gd name="T4" fmla="*/ 0 w 48"/>
                  <a:gd name="T5" fmla="*/ 0 h 45"/>
                  <a:gd name="T6" fmla="*/ 30 w 48"/>
                  <a:gd name="T7" fmla="*/ 0 h 45"/>
                  <a:gd name="T8" fmla="*/ 30 w 48"/>
                  <a:gd name="T9" fmla="*/ 1 h 45"/>
                  <a:gd name="T10" fmla="*/ 35 w 48"/>
                  <a:gd name="T11" fmla="*/ 4 h 45"/>
                  <a:gd name="T12" fmla="*/ 41 w 48"/>
                  <a:gd name="T13" fmla="*/ 6 h 45"/>
                  <a:gd name="T14" fmla="*/ 43 w 48"/>
                  <a:gd name="T15" fmla="*/ 9 h 45"/>
                  <a:gd name="T16" fmla="*/ 49 w 48"/>
                  <a:gd name="T17" fmla="*/ 10 h 45"/>
                  <a:gd name="T18" fmla="*/ 58 w 48"/>
                  <a:gd name="T19" fmla="*/ 10 h 45"/>
                  <a:gd name="T20" fmla="*/ 63 w 48"/>
                  <a:gd name="T21" fmla="*/ 10 h 45"/>
                  <a:gd name="T22" fmla="*/ 67 w 48"/>
                  <a:gd name="T23" fmla="*/ 10 h 45"/>
                  <a:gd name="T24" fmla="*/ 72 w 48"/>
                  <a:gd name="T25" fmla="*/ 10 h 45"/>
                  <a:gd name="T26" fmla="*/ 79 w 48"/>
                  <a:gd name="T27" fmla="*/ 10 h 45"/>
                  <a:gd name="T28" fmla="*/ 84 w 48"/>
                  <a:gd name="T29" fmla="*/ 9 h 45"/>
                  <a:gd name="T30" fmla="*/ 89 w 48"/>
                  <a:gd name="T31" fmla="*/ 9 h 45"/>
                  <a:gd name="T32" fmla="*/ 92 w 48"/>
                  <a:gd name="T33" fmla="*/ 6 h 45"/>
                  <a:gd name="T34" fmla="*/ 97 w 48"/>
                  <a:gd name="T35" fmla="*/ 1 h 45"/>
                  <a:gd name="T36" fmla="*/ 104 w 48"/>
                  <a:gd name="T37" fmla="*/ 0 h 45"/>
                  <a:gd name="T38" fmla="*/ 130 w 48"/>
                  <a:gd name="T39" fmla="*/ 0 h 45"/>
                  <a:gd name="T40" fmla="*/ 100 w 48"/>
                  <a:gd name="T41" fmla="*/ 10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45"/>
                  <a:gd name="T65" fmla="*/ 48 w 48"/>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45">
                    <a:moveTo>
                      <a:pt x="37" y="45"/>
                    </a:moveTo>
                    <a:lnTo>
                      <a:pt x="12" y="45"/>
                    </a:lnTo>
                    <a:lnTo>
                      <a:pt x="0" y="0"/>
                    </a:lnTo>
                    <a:lnTo>
                      <a:pt x="11" y="0"/>
                    </a:lnTo>
                    <a:lnTo>
                      <a:pt x="11" y="1"/>
                    </a:lnTo>
                    <a:lnTo>
                      <a:pt x="13" y="2"/>
                    </a:lnTo>
                    <a:lnTo>
                      <a:pt x="15" y="3"/>
                    </a:lnTo>
                    <a:lnTo>
                      <a:pt x="16" y="4"/>
                    </a:lnTo>
                    <a:lnTo>
                      <a:pt x="18" y="5"/>
                    </a:lnTo>
                    <a:lnTo>
                      <a:pt x="21" y="5"/>
                    </a:lnTo>
                    <a:lnTo>
                      <a:pt x="23" y="5"/>
                    </a:lnTo>
                    <a:lnTo>
                      <a:pt x="25" y="5"/>
                    </a:lnTo>
                    <a:lnTo>
                      <a:pt x="27" y="5"/>
                    </a:lnTo>
                    <a:lnTo>
                      <a:pt x="29" y="5"/>
                    </a:lnTo>
                    <a:lnTo>
                      <a:pt x="31" y="4"/>
                    </a:lnTo>
                    <a:lnTo>
                      <a:pt x="33" y="4"/>
                    </a:lnTo>
                    <a:lnTo>
                      <a:pt x="34" y="3"/>
                    </a:lnTo>
                    <a:lnTo>
                      <a:pt x="36" y="1"/>
                    </a:lnTo>
                    <a:lnTo>
                      <a:pt x="38" y="0"/>
                    </a:lnTo>
                    <a:lnTo>
                      <a:pt x="48" y="0"/>
                    </a:lnTo>
                    <a:lnTo>
                      <a:pt x="37" y="4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1" name="Freeform 19">
                <a:extLst>
                  <a:ext uri="{FF2B5EF4-FFF2-40B4-BE49-F238E27FC236}">
                    <a16:creationId xmlns:a16="http://schemas.microsoft.com/office/drawing/2014/main" id="{E0023E7A-2E4A-4E34-8F8D-4E6B7C8DDD07}"/>
                  </a:ext>
                </a:extLst>
              </p:cNvPr>
              <p:cNvSpPr>
                <a:spLocks noChangeAspect="1"/>
              </p:cNvSpPr>
              <p:nvPr/>
            </p:nvSpPr>
            <p:spPr bwMode="auto">
              <a:xfrm>
                <a:off x="2406" y="2464"/>
                <a:ext cx="15" cy="112"/>
              </a:xfrm>
              <a:custGeom>
                <a:avLst/>
                <a:gdLst>
                  <a:gd name="T0" fmla="*/ 0 w 9"/>
                  <a:gd name="T1" fmla="*/ 167 h 75"/>
                  <a:gd name="T2" fmla="*/ 0 w 9"/>
                  <a:gd name="T3" fmla="*/ 0 h 75"/>
                  <a:gd name="T4" fmla="*/ 25 w 9"/>
                  <a:gd name="T5" fmla="*/ 78 h 75"/>
                  <a:gd name="T6" fmla="*/ 0 w 9"/>
                  <a:gd name="T7" fmla="*/ 167 h 75"/>
                  <a:gd name="T8" fmla="*/ 0 60000 65536"/>
                  <a:gd name="T9" fmla="*/ 0 60000 65536"/>
                  <a:gd name="T10" fmla="*/ 0 60000 65536"/>
                  <a:gd name="T11" fmla="*/ 0 60000 65536"/>
                  <a:gd name="T12" fmla="*/ 0 w 9"/>
                  <a:gd name="T13" fmla="*/ 0 h 75"/>
                  <a:gd name="T14" fmla="*/ 9 w 9"/>
                  <a:gd name="T15" fmla="*/ 75 h 75"/>
                </a:gdLst>
                <a:ahLst/>
                <a:cxnLst>
                  <a:cxn ang="T8">
                    <a:pos x="T0" y="T1"/>
                  </a:cxn>
                  <a:cxn ang="T9">
                    <a:pos x="T2" y="T3"/>
                  </a:cxn>
                  <a:cxn ang="T10">
                    <a:pos x="T4" y="T5"/>
                  </a:cxn>
                  <a:cxn ang="T11">
                    <a:pos x="T6" y="T7"/>
                  </a:cxn>
                </a:cxnLst>
                <a:rect l="T12" t="T13" r="T14" b="T15"/>
                <a:pathLst>
                  <a:path w="9" h="75">
                    <a:moveTo>
                      <a:pt x="0" y="75"/>
                    </a:moveTo>
                    <a:lnTo>
                      <a:pt x="0" y="0"/>
                    </a:lnTo>
                    <a:lnTo>
                      <a:pt x="9" y="35"/>
                    </a:lnTo>
                    <a:lnTo>
                      <a:pt x="0" y="7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2" name="Freeform 20">
                <a:extLst>
                  <a:ext uri="{FF2B5EF4-FFF2-40B4-BE49-F238E27FC236}">
                    <a16:creationId xmlns:a16="http://schemas.microsoft.com/office/drawing/2014/main" id="{54E6DA80-F54C-4A9A-8145-198F77BD43CF}"/>
                  </a:ext>
                </a:extLst>
              </p:cNvPr>
              <p:cNvSpPr>
                <a:spLocks noChangeAspect="1"/>
              </p:cNvSpPr>
              <p:nvPr/>
            </p:nvSpPr>
            <p:spPr bwMode="auto">
              <a:xfrm>
                <a:off x="2474" y="2464"/>
                <a:ext cx="15" cy="112"/>
              </a:xfrm>
              <a:custGeom>
                <a:avLst/>
                <a:gdLst>
                  <a:gd name="T0" fmla="*/ 25 w 9"/>
                  <a:gd name="T1" fmla="*/ 167 h 75"/>
                  <a:gd name="T2" fmla="*/ 25 w 9"/>
                  <a:gd name="T3" fmla="*/ 0 h 75"/>
                  <a:gd name="T4" fmla="*/ 0 w 9"/>
                  <a:gd name="T5" fmla="*/ 78 h 75"/>
                  <a:gd name="T6" fmla="*/ 25 w 9"/>
                  <a:gd name="T7" fmla="*/ 167 h 75"/>
                  <a:gd name="T8" fmla="*/ 0 60000 65536"/>
                  <a:gd name="T9" fmla="*/ 0 60000 65536"/>
                  <a:gd name="T10" fmla="*/ 0 60000 65536"/>
                  <a:gd name="T11" fmla="*/ 0 60000 65536"/>
                  <a:gd name="T12" fmla="*/ 0 w 9"/>
                  <a:gd name="T13" fmla="*/ 0 h 75"/>
                  <a:gd name="T14" fmla="*/ 9 w 9"/>
                  <a:gd name="T15" fmla="*/ 75 h 75"/>
                </a:gdLst>
                <a:ahLst/>
                <a:cxnLst>
                  <a:cxn ang="T8">
                    <a:pos x="T0" y="T1"/>
                  </a:cxn>
                  <a:cxn ang="T9">
                    <a:pos x="T2" y="T3"/>
                  </a:cxn>
                  <a:cxn ang="T10">
                    <a:pos x="T4" y="T5"/>
                  </a:cxn>
                  <a:cxn ang="T11">
                    <a:pos x="T6" y="T7"/>
                  </a:cxn>
                </a:cxnLst>
                <a:rect l="T12" t="T13" r="T14" b="T15"/>
                <a:pathLst>
                  <a:path w="9" h="75">
                    <a:moveTo>
                      <a:pt x="9" y="75"/>
                    </a:moveTo>
                    <a:lnTo>
                      <a:pt x="9" y="0"/>
                    </a:lnTo>
                    <a:lnTo>
                      <a:pt x="0" y="35"/>
                    </a:lnTo>
                    <a:lnTo>
                      <a:pt x="9" y="7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grpSp>
      </p:grpSp>
    </p:spTree>
    <p:extLst>
      <p:ext uri="{BB962C8B-B14F-4D97-AF65-F5344CB8AC3E}">
        <p14:creationId xmlns:p14="http://schemas.microsoft.com/office/powerpoint/2010/main" val="180988063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1">
            <a:extLst>
              <a:ext uri="{FF2B5EF4-FFF2-40B4-BE49-F238E27FC236}">
                <a16:creationId xmlns:a16="http://schemas.microsoft.com/office/drawing/2014/main" id="{C6F3047B-A45B-418E-95BD-805C067E5079}"/>
              </a:ext>
            </a:extLst>
          </p:cNvPr>
          <p:cNvGraphicFramePr>
            <a:graphicFrameLocks/>
          </p:cNvGraphicFramePr>
          <p:nvPr>
            <p:extLst>
              <p:ext uri="{D42A27DB-BD31-4B8C-83A1-F6EECF244321}">
                <p14:modId xmlns:p14="http://schemas.microsoft.com/office/powerpoint/2010/main" val="3285426945"/>
              </p:ext>
            </p:extLst>
          </p:nvPr>
        </p:nvGraphicFramePr>
        <p:xfrm>
          <a:off x="461070" y="1793767"/>
          <a:ext cx="7927354" cy="461391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F205987A-0B30-41C3-BD63-502475A5B715}"/>
              </a:ext>
            </a:extLst>
          </p:cNvPr>
          <p:cNvSpPr>
            <a:spLocks noGrp="1"/>
          </p:cNvSpPr>
          <p:nvPr>
            <p:ph type="title"/>
          </p:nvPr>
        </p:nvSpPr>
        <p:spPr/>
        <p:txBody>
          <a:bodyPr/>
          <a:lstStyle/>
          <a:p>
            <a:r>
              <a:rPr lang="da-DK" dirty="0"/>
              <a:t>Selvmordsforsøg - mænd</a:t>
            </a:r>
          </a:p>
        </p:txBody>
      </p:sp>
      <p:sp>
        <p:nvSpPr>
          <p:cNvPr id="4" name="Text Box 3">
            <a:extLst>
              <a:ext uri="{FF2B5EF4-FFF2-40B4-BE49-F238E27FC236}">
                <a16:creationId xmlns:a16="http://schemas.microsoft.com/office/drawing/2014/main" id="{A8BA6FF1-A576-40D4-BB2B-6B4BFE1145E2}"/>
              </a:ext>
            </a:extLst>
          </p:cNvPr>
          <p:cNvSpPr txBox="1">
            <a:spLocks noChangeArrowheads="1"/>
          </p:cNvSpPr>
          <p:nvPr/>
        </p:nvSpPr>
        <p:spPr bwMode="auto">
          <a:xfrm>
            <a:off x="6012160" y="1670902"/>
            <a:ext cx="1250404" cy="380991"/>
          </a:xfrm>
          <a:prstGeom prst="rect">
            <a:avLst/>
          </a:prstGeom>
          <a:noFill/>
          <a:ln>
            <a:noFill/>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eaLnBrk="1" latinLnBrk="0" hangingPunct="1">
              <a:lnSpc>
                <a:spcPts val="1200"/>
              </a:lnSpc>
            </a:pPr>
            <a:r>
              <a:rPr lang="da-DK" sz="1400" i="0" baseline="0" dirty="0">
                <a:solidFill>
                  <a:srgbClr val="002060"/>
                </a:solidFill>
                <a:effectLst/>
                <a:latin typeface="Arial" panose="020B0604020202020204" pitchFamily="34" charset="0"/>
                <a:ea typeface="+mn-ea"/>
                <a:cs typeface="Arial" panose="020B0604020202020204" pitchFamily="34" charset="0"/>
              </a:rPr>
              <a:t>Aldersgruppe</a:t>
            </a:r>
            <a:endParaRPr lang="en-US" sz="1400" dirty="0">
              <a:solidFill>
                <a:srgbClr val="002060"/>
              </a:solidFill>
              <a:effectLst/>
              <a:latin typeface="Arial" panose="020B0604020202020204" pitchFamily="34" charset="0"/>
              <a:cs typeface="Arial" panose="020B0604020202020204" pitchFamily="34" charset="0"/>
            </a:endParaRPr>
          </a:p>
        </p:txBody>
      </p:sp>
      <p:sp>
        <p:nvSpPr>
          <p:cNvPr id="5" name="Text Box 3">
            <a:extLst>
              <a:ext uri="{FF2B5EF4-FFF2-40B4-BE49-F238E27FC236}">
                <a16:creationId xmlns:a16="http://schemas.microsoft.com/office/drawing/2014/main" id="{D6BC9F2F-2C36-4AE8-82D9-2772580ECCEC}"/>
              </a:ext>
            </a:extLst>
          </p:cNvPr>
          <p:cNvSpPr txBox="1">
            <a:spLocks noChangeArrowheads="1"/>
          </p:cNvSpPr>
          <p:nvPr/>
        </p:nvSpPr>
        <p:spPr bwMode="auto">
          <a:xfrm>
            <a:off x="179512" y="1412776"/>
            <a:ext cx="1921346" cy="380991"/>
          </a:xfrm>
          <a:prstGeom prst="rect">
            <a:avLst/>
          </a:prstGeom>
          <a:noFill/>
          <a:ln>
            <a:noFill/>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eaLnBrk="1" latinLnBrk="0" hangingPunct="1">
              <a:lnSpc>
                <a:spcPts val="1200"/>
              </a:lnSpc>
            </a:pPr>
            <a:r>
              <a:rPr lang="da-DK" sz="1400" b="0" i="0" baseline="0" dirty="0">
                <a:solidFill>
                  <a:srgbClr val="002060"/>
                </a:solidFill>
                <a:effectLst/>
                <a:latin typeface="Arial" panose="020B0604020202020204" pitchFamily="34" charset="0"/>
                <a:ea typeface="+mn-ea"/>
                <a:cs typeface="Arial" panose="020B0604020202020204" pitchFamily="34" charset="0"/>
              </a:rPr>
              <a:t>Rate per 100.000</a:t>
            </a:r>
            <a:endParaRPr lang="en-US" sz="1400" dirty="0">
              <a:solidFill>
                <a:srgbClr val="002060"/>
              </a:solidFill>
              <a:effectLst/>
              <a:latin typeface="Arial" panose="020B0604020202020204" pitchFamily="34" charset="0"/>
              <a:cs typeface="Arial" panose="020B0604020202020204" pitchFamily="34" charset="0"/>
            </a:endParaRPr>
          </a:p>
        </p:txBody>
      </p:sp>
      <p:sp>
        <p:nvSpPr>
          <p:cNvPr id="7" name="Text Box 3">
            <a:extLst>
              <a:ext uri="{FF2B5EF4-FFF2-40B4-BE49-F238E27FC236}">
                <a16:creationId xmlns:a16="http://schemas.microsoft.com/office/drawing/2014/main" id="{3DA85755-EBDD-43C9-8377-F08544B1C6A5}"/>
              </a:ext>
            </a:extLst>
          </p:cNvPr>
          <p:cNvSpPr txBox="1">
            <a:spLocks noChangeArrowheads="1"/>
          </p:cNvSpPr>
          <p:nvPr/>
        </p:nvSpPr>
        <p:spPr bwMode="auto">
          <a:xfrm>
            <a:off x="418381" y="6187146"/>
            <a:ext cx="7585036" cy="365513"/>
          </a:xfrm>
          <a:prstGeom prst="rect">
            <a:avLst/>
          </a:prstGeom>
          <a:noFill/>
          <a:ln>
            <a:noFill/>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eaLnBrk="1" latinLnBrk="0" hangingPunct="1">
              <a:lnSpc>
                <a:spcPts val="1200"/>
              </a:lnSpc>
            </a:pPr>
            <a:r>
              <a:rPr lang="en-GB" sz="1100" b="0" i="0" baseline="0" dirty="0" err="1">
                <a:solidFill>
                  <a:srgbClr val="002060"/>
                </a:solidFill>
                <a:effectLst/>
                <a:latin typeface="Arial" panose="020B0604020202020204" pitchFamily="34" charset="0"/>
                <a:ea typeface="+mn-ea"/>
                <a:cs typeface="Arial" panose="020B0604020202020204" pitchFamily="34" charset="0"/>
              </a:rPr>
              <a:t>Kilde</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b="0" i="0" baseline="0" dirty="0" err="1">
                <a:solidFill>
                  <a:srgbClr val="002060"/>
                </a:solidFill>
                <a:effectLst/>
                <a:latin typeface="Arial" panose="020B0604020202020204" pitchFamily="34" charset="0"/>
                <a:ea typeface="+mn-ea"/>
                <a:cs typeface="Arial" panose="020B0604020202020204" pitchFamily="34" charset="0"/>
              </a:rPr>
              <a:t>Landspatientregisteret</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dirty="0" err="1">
                <a:solidFill>
                  <a:srgbClr val="002060"/>
                </a:solidFill>
                <a:effectLst/>
                <a:latin typeface="Arial" panose="020B0604020202020204" pitchFamily="34" charset="0"/>
                <a:ea typeface="+mn-ea"/>
                <a:cs typeface="Arial" panose="020B0604020202020204" pitchFamily="34" charset="0"/>
              </a:rPr>
              <a:t>Sundhedsdatastyrelsen</a:t>
            </a:r>
            <a:r>
              <a:rPr lang="en-GB" sz="1100" dirty="0">
                <a:solidFill>
                  <a:srgbClr val="002060"/>
                </a:solidFill>
                <a:effectLst/>
                <a:latin typeface="Arial" panose="020B0604020202020204" pitchFamily="34" charset="0"/>
                <a:ea typeface="+mn-ea"/>
                <a:cs typeface="Arial" panose="020B0604020202020204" pitchFamily="34" charset="0"/>
              </a:rPr>
              <a:t> </a:t>
            </a:r>
            <a:r>
              <a:rPr lang="en-GB" sz="1100" b="0" i="0" baseline="0" dirty="0">
                <a:solidFill>
                  <a:srgbClr val="002060"/>
                </a:solidFill>
                <a:effectLst/>
                <a:latin typeface="Arial" panose="020B0604020202020204" pitchFamily="34" charset="0"/>
                <a:ea typeface="+mn-ea"/>
                <a:cs typeface="Arial" panose="020B0604020202020204" pitchFamily="34" charset="0"/>
              </a:rPr>
              <a:t>og </a:t>
            </a:r>
            <a:r>
              <a:rPr lang="en-GB" sz="1100" b="0" i="0" baseline="0" dirty="0" err="1">
                <a:solidFill>
                  <a:srgbClr val="002060"/>
                </a:solidFill>
                <a:effectLst/>
                <a:latin typeface="Arial" panose="020B0604020202020204" pitchFamily="34" charset="0"/>
                <a:ea typeface="+mn-ea"/>
                <a:cs typeface="Arial" panose="020B0604020202020204" pitchFamily="34" charset="0"/>
              </a:rPr>
              <a:t>Befolkningsdata</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b="0" i="0" baseline="0" dirty="0" err="1">
                <a:solidFill>
                  <a:srgbClr val="002060"/>
                </a:solidFill>
                <a:effectLst/>
                <a:latin typeface="Arial" panose="020B0604020202020204" pitchFamily="34" charset="0"/>
                <a:ea typeface="+mn-ea"/>
                <a:cs typeface="Arial" panose="020B0604020202020204" pitchFamily="34" charset="0"/>
              </a:rPr>
              <a:t>Danmarks</a:t>
            </a:r>
            <a:r>
              <a:rPr lang="en-GB" sz="1100" b="0" i="0" baseline="0" dirty="0">
                <a:solidFill>
                  <a:srgbClr val="002060"/>
                </a:solidFill>
                <a:effectLst/>
                <a:latin typeface="Arial" panose="020B0604020202020204" pitchFamily="34" charset="0"/>
                <a:ea typeface="+mn-ea"/>
                <a:cs typeface="Arial" panose="020B0604020202020204" pitchFamily="34" charset="0"/>
              </a:rPr>
              <a:t> </a:t>
            </a:r>
            <a:r>
              <a:rPr lang="en-GB" sz="1100" b="0" i="0" baseline="0" dirty="0" err="1">
                <a:solidFill>
                  <a:srgbClr val="002060"/>
                </a:solidFill>
                <a:effectLst/>
                <a:latin typeface="Arial" panose="020B0604020202020204" pitchFamily="34" charset="0"/>
                <a:ea typeface="+mn-ea"/>
                <a:cs typeface="Arial" panose="020B0604020202020204" pitchFamily="34" charset="0"/>
              </a:rPr>
              <a:t>Statistik</a:t>
            </a:r>
            <a:r>
              <a:rPr lang="en-GB" sz="1100" b="0" i="0" baseline="0" dirty="0">
                <a:solidFill>
                  <a:srgbClr val="002060"/>
                </a:solidFill>
                <a:effectLst/>
                <a:latin typeface="Arial" panose="020B0604020202020204" pitchFamily="34" charset="0"/>
                <a:ea typeface="+mn-ea"/>
                <a:cs typeface="Arial" panose="020B0604020202020204" pitchFamily="34" charset="0"/>
              </a:rPr>
              <a:t>. </a:t>
            </a:r>
            <a:endParaRPr lang="en-US" sz="1000" dirty="0">
              <a:solidFill>
                <a:srgbClr val="002060"/>
              </a:solidFill>
              <a:effectLst/>
              <a:latin typeface="Arial" panose="020B0604020202020204" pitchFamily="34" charset="0"/>
              <a:cs typeface="Arial" panose="020B0604020202020204" pitchFamily="34" charset="0"/>
            </a:endParaRPr>
          </a:p>
          <a:p>
            <a:pPr rtl="0" eaLnBrk="1" latinLnBrk="0" hangingPunct="1">
              <a:lnSpc>
                <a:spcPts val="1100"/>
              </a:lnSpc>
            </a:pPr>
            <a:r>
              <a:rPr lang="en-GB" sz="1100" b="0" i="0" baseline="0" dirty="0" err="1">
                <a:solidFill>
                  <a:srgbClr val="002060"/>
                </a:solidFill>
                <a:effectLst/>
                <a:latin typeface="Arial" panose="020B0604020202020204" pitchFamily="34" charset="0"/>
                <a:ea typeface="+mn-ea"/>
                <a:cs typeface="Arial" panose="020B0604020202020204" pitchFamily="34" charset="0"/>
              </a:rPr>
              <a:t>Beregning</a:t>
            </a:r>
            <a:r>
              <a:rPr lang="en-GB" sz="1100" b="0" i="0" baseline="0" dirty="0">
                <a:solidFill>
                  <a:srgbClr val="002060"/>
                </a:solidFill>
                <a:effectLst/>
                <a:latin typeface="Arial" panose="020B0604020202020204" pitchFamily="34" charset="0"/>
                <a:ea typeface="+mn-ea"/>
                <a:cs typeface="Arial" panose="020B0604020202020204" pitchFamily="34" charset="0"/>
              </a:rPr>
              <a:t>: Annette Erlangsen PhD, Danish</a:t>
            </a:r>
            <a:r>
              <a:rPr lang="en-GB" sz="1100" b="0" i="0" dirty="0">
                <a:solidFill>
                  <a:srgbClr val="002060"/>
                </a:solidFill>
                <a:effectLst/>
                <a:latin typeface="Arial" panose="020B0604020202020204" pitchFamily="34" charset="0"/>
                <a:ea typeface="+mn-ea"/>
                <a:cs typeface="Arial" panose="020B0604020202020204" pitchFamily="34" charset="0"/>
              </a:rPr>
              <a:t> Research Institute for Suicide Prevention</a:t>
            </a:r>
            <a:r>
              <a:rPr lang="en-GB" sz="1100" b="0" i="0" baseline="0" dirty="0">
                <a:solidFill>
                  <a:srgbClr val="002060"/>
                </a:solidFill>
                <a:effectLst/>
                <a:latin typeface="Arial" panose="020B0604020202020204" pitchFamily="34" charset="0"/>
                <a:ea typeface="+mn-ea"/>
                <a:cs typeface="Arial" panose="020B0604020202020204" pitchFamily="34" charset="0"/>
              </a:rPr>
              <a:t>. </a:t>
            </a:r>
            <a:endParaRPr lang="en-US" sz="1000"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2161351"/>
      </p:ext>
    </p:extLst>
  </p:cSld>
  <p:clrMapOvr>
    <a:masterClrMapping/>
  </p:clrMapOvr>
  <p:transition spd="slow">
    <p:wipe/>
  </p:transition>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RISP_neutral">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_Helvetica">
      <a:majorFont>
        <a:latin typeface="Helvetica"/>
        <a:ea typeface=""/>
        <a:cs typeface=""/>
      </a:majorFont>
      <a:minorFont>
        <a:latin typeface="Helvetic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603</TotalTime>
  <Words>2418</Words>
  <Application>Microsoft Office PowerPoint</Application>
  <PresentationFormat>Skærmshow (4:3)</PresentationFormat>
  <Paragraphs>359</Paragraphs>
  <Slides>47</Slides>
  <Notes>37</Notes>
  <HiddenSlides>0</HiddenSlides>
  <MMClips>0</MMClips>
  <ScaleCrop>false</ScaleCrop>
  <HeadingPairs>
    <vt:vector size="8" baseType="variant">
      <vt:variant>
        <vt:lpstr>Benyttede skrifttyper</vt:lpstr>
      </vt:variant>
      <vt:variant>
        <vt:i4>4</vt:i4>
      </vt:variant>
      <vt:variant>
        <vt:lpstr>Tema</vt:lpstr>
      </vt:variant>
      <vt:variant>
        <vt:i4>2</vt:i4>
      </vt:variant>
      <vt:variant>
        <vt:lpstr>Integrerede OLE-servere</vt:lpstr>
      </vt:variant>
      <vt:variant>
        <vt:i4>1</vt:i4>
      </vt:variant>
      <vt:variant>
        <vt:lpstr>Slidetitler</vt:lpstr>
      </vt:variant>
      <vt:variant>
        <vt:i4>47</vt:i4>
      </vt:variant>
    </vt:vector>
  </HeadingPairs>
  <TitlesOfParts>
    <vt:vector size="54" baseType="lpstr">
      <vt:lpstr>Arial</vt:lpstr>
      <vt:lpstr>Calibri</vt:lpstr>
      <vt:lpstr>Helvetica</vt:lpstr>
      <vt:lpstr>Times New Roman</vt:lpstr>
      <vt:lpstr>Kontortema</vt:lpstr>
      <vt:lpstr>DRISP_neutral</vt:lpstr>
      <vt:lpstr>Chart</vt:lpstr>
      <vt:lpstr>PowerPoint-præsentation</vt:lpstr>
      <vt:lpstr>PowerPoint-præsentation</vt:lpstr>
      <vt:lpstr>Dødsfald i 2018</vt:lpstr>
      <vt:lpstr>Antal</vt:lpstr>
      <vt:lpstr>Selvmordsraten 2000-2020</vt:lpstr>
      <vt:lpstr>Selvmordsrate for mænd</vt:lpstr>
      <vt:lpstr>Selvmordsrate for kvinder</vt:lpstr>
      <vt:lpstr>Selvmordsraten i 2020</vt:lpstr>
      <vt:lpstr>Selvmordsforsøg - mænd</vt:lpstr>
      <vt:lpstr>Selvmordsforsøg - kvinder</vt:lpstr>
      <vt:lpstr>Selvmordsforsøg 2017</vt:lpstr>
      <vt:lpstr>PowerPoint-præsentation</vt:lpstr>
      <vt:lpstr>Psykiatrisk indlæggelse nogensinde forud for selvmord</vt:lpstr>
      <vt:lpstr>PowerPoint-præsentation</vt:lpstr>
      <vt:lpstr>Selvmord under indlæggelse</vt:lpstr>
      <vt:lpstr>Selvmord efter udskrivning</vt:lpstr>
      <vt:lpstr>Kumuleret risiko for selvmord  (&lt; 36 års opfølgning)</vt:lpstr>
      <vt:lpstr>PowerPoint-præsentation</vt:lpstr>
      <vt:lpstr>Risiko for selvmord efter kontaktform</vt:lpstr>
      <vt:lpstr>Pas på selvmordstruede mænd</vt:lpstr>
      <vt:lpstr>Hvornår gentages selvmordforsøg</vt:lpstr>
      <vt:lpstr>PowerPoint-præsentation</vt:lpstr>
      <vt:lpstr>PowerPoint-præsentation</vt:lpstr>
      <vt:lpstr>Shneidman’s </vt:lpstr>
      <vt:lpstr>PowerPoint-præsentation</vt:lpstr>
      <vt:lpstr>Selvmordsforebyggende klinikker</vt:lpstr>
      <vt:lpstr>Gentaget selvmordsforsøg</vt:lpstr>
      <vt:lpstr>Selvmord</vt:lpstr>
      <vt:lpstr>Selvmordshandlinger og død</vt:lpstr>
      <vt:lpstr>PowerPoint-præsentation</vt:lpstr>
      <vt:lpstr>PowerPoint-præsentation</vt:lpstr>
      <vt:lpstr>PowerPoint-præsentation</vt:lpstr>
      <vt:lpstr>PowerPoint-præsentation</vt:lpstr>
      <vt:lpstr>PowerPoint-præsentation</vt:lpstr>
      <vt:lpstr>PowerPoint-præsentation</vt:lpstr>
      <vt:lpstr>Kriseplan</vt:lpstr>
      <vt:lpstr>PowerPoint-præsentation</vt:lpstr>
      <vt:lpstr>PowerPoint-præsentation</vt:lpstr>
      <vt:lpstr>PowerPoint-præsentation</vt:lpstr>
      <vt:lpstr>Selvhjælp Online mod        Selvmordstanker</vt:lpstr>
      <vt:lpstr>Selvhjælpsprogrammet</vt:lpstr>
      <vt:lpstr>PowerPoint-præsentation</vt:lpstr>
      <vt:lpstr>PowerPoint-præsentation</vt:lpstr>
      <vt:lpstr>PowerPoint-præsentation</vt:lpstr>
      <vt:lpstr>PowerPoint-præsentation</vt:lpstr>
      <vt:lpstr>PowerPoint-præsentation</vt:lpstr>
      <vt:lpstr>PowerPoint-præsentation</vt:lpstr>
    </vt:vector>
  </TitlesOfParts>
  <Company>Region Hovedstaden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Annette Erlangsen</dc:creator>
  <cp:lastModifiedBy>Annette Erlangsen</cp:lastModifiedBy>
  <cp:revision>47</cp:revision>
  <dcterms:created xsi:type="dcterms:W3CDTF">2017-01-23T04:43:49Z</dcterms:created>
  <dcterms:modified xsi:type="dcterms:W3CDTF">2021-06-22T03:46:38Z</dcterms:modified>
</cp:coreProperties>
</file>