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8" r:id="rId1"/>
  </p:sldMasterIdLst>
  <p:notesMasterIdLst>
    <p:notesMasterId r:id="rId15"/>
  </p:notesMasterIdLst>
  <p:sldIdLst>
    <p:sldId id="287" r:id="rId2"/>
    <p:sldId id="299" r:id="rId3"/>
    <p:sldId id="300" r:id="rId4"/>
    <p:sldId id="290" r:id="rId5"/>
    <p:sldId id="293" r:id="rId6"/>
    <p:sldId id="294" r:id="rId7"/>
    <p:sldId id="295" r:id="rId8"/>
    <p:sldId id="296" r:id="rId9"/>
    <p:sldId id="297" r:id="rId10"/>
    <p:sldId id="289" r:id="rId11"/>
    <p:sldId id="301" r:id="rId12"/>
    <p:sldId id="298" r:id="rId13"/>
    <p:sldId id="302" r:id="rId14"/>
  </p:sldIdLst>
  <p:sldSz cx="9144000" cy="6858000" type="screen4x3"/>
  <p:notesSz cx="6732588" cy="9850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CC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akidetz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00"/>
    <a:srgbClr val="FF9900"/>
    <a:srgbClr val="FFCCCC"/>
    <a:srgbClr val="99CCFF"/>
    <a:srgbClr val="FFFF00"/>
    <a:srgbClr val="6666FF"/>
    <a:srgbClr val="FF9999"/>
    <a:srgbClr val="00FF00"/>
    <a:srgbClr val="CFC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57219" autoAdjust="0"/>
  </p:normalViewPr>
  <p:slideViewPr>
    <p:cSldViewPr>
      <p:cViewPr>
        <p:scale>
          <a:sx n="100" d="100"/>
          <a:sy n="100" d="100"/>
        </p:scale>
        <p:origin x="-45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>
      <p:cViewPr>
        <p:scale>
          <a:sx n="100" d="100"/>
          <a:sy n="100" d="100"/>
        </p:scale>
        <p:origin x="-906" y="504"/>
      </p:cViewPr>
      <p:guideLst>
        <p:guide orient="horz" pos="3102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67D89A-8FD1-461C-9BF5-7F2BE216009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1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0DEFF-3CD0-45F8-8B1E-CE8DC0580C59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Artículo </a:t>
            </a:r>
            <a:r>
              <a:rPr lang="es-ES" dirty="0" smtClean="0"/>
              <a:t>de 2010 en el que se compara</a:t>
            </a:r>
            <a:r>
              <a:rPr lang="es-ES" baseline="0" dirty="0" smtClean="0"/>
              <a:t> la protección </a:t>
            </a:r>
            <a:r>
              <a:rPr lang="es-ES" baseline="0" dirty="0" smtClean="0"/>
              <a:t>que </a:t>
            </a:r>
            <a:r>
              <a:rPr lang="es-ES" baseline="0" dirty="0" smtClean="0"/>
              <a:t>ofrecen para el cristalino </a:t>
            </a:r>
            <a:r>
              <a:rPr lang="es-ES" baseline="0" dirty="0" smtClean="0"/>
              <a:t>distintos dispositivos </a:t>
            </a:r>
            <a:r>
              <a:rPr lang="es-ES" baseline="0" dirty="0" smtClean="0"/>
              <a:t>de protección y/o estrategias. El estudio se lleva a cabo con un arco Philips </a:t>
            </a:r>
            <a:r>
              <a:rPr lang="es-ES" baseline="0" dirty="0" err="1" smtClean="0"/>
              <a:t>Allura</a:t>
            </a:r>
            <a:r>
              <a:rPr lang="es-ES" baseline="0" dirty="0" smtClean="0"/>
              <a:t> con intensificador de 15 cm, tubo debajo PA, LAO15 y RAO15, colocándose el maniquí con el medidor en diferentes localizaciones representativas de distintos procedimientos. Se llevaron a cabo las medidas para </a:t>
            </a:r>
            <a:r>
              <a:rPr lang="es-ES" baseline="0" dirty="0" smtClean="0"/>
              <a:t>escopia </a:t>
            </a:r>
            <a:r>
              <a:rPr lang="es-ES" baseline="0" dirty="0" smtClean="0"/>
              <a:t>de baja dosis (70 kVp), DSA 2img/s (75 kVp) para ambos ojos, en diferentes posiciones (ya indicado) y con las tres orientaciones del arco.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r>
              <a:rPr lang="es-ES" baseline="0" dirty="0" smtClean="0"/>
              <a:t>Se comprobó la influencia en la tasa de dosis medida en cristalino de los siguientes dispositivos y estrategias: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Faldón plomado colgante de la mesa.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Gafas </a:t>
            </a:r>
            <a:r>
              <a:rPr lang="es-ES" baseline="0" dirty="0" smtClean="0"/>
              <a:t>plomadas (0,75mmPb equivalente) y no plomadas (convencionales).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Paños plomados de tungsteno-antimonio de 0,25 </a:t>
            </a:r>
            <a:r>
              <a:rPr lang="es-ES" baseline="0" dirty="0" err="1" smtClean="0"/>
              <a:t>mmPb</a:t>
            </a:r>
            <a:r>
              <a:rPr lang="es-ES" baseline="0" dirty="0" smtClean="0"/>
              <a:t> equivalente.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Mampara colgante de 0,5 </a:t>
            </a:r>
            <a:r>
              <a:rPr lang="es-ES" baseline="0" dirty="0" err="1" smtClean="0"/>
              <a:t>mmPb</a:t>
            </a:r>
            <a:r>
              <a:rPr lang="es-ES" baseline="0" dirty="0" smtClean="0"/>
              <a:t> equivalente.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Mampara rodante.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Mantener el II acercado al paciente (3 cm) o alejarlo 20 cm.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aseline="0" dirty="0" smtClean="0"/>
              <a:t>Como condiciones de referencia se tomó el intensificador a 3 cm de la superficie del paciente y la mesa con un faldón plomado colgante.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Indicar que en</a:t>
            </a:r>
            <a:r>
              <a:rPr lang="es-ES" baseline="0" dirty="0" smtClean="0"/>
              <a:t> los diferentes estudios existen también ratios superiores a 1, pero que la mayoría responden a equipos con el tubo sobre la mesa (</a:t>
            </a:r>
            <a:r>
              <a:rPr lang="es-ES" baseline="0" dirty="0" err="1" smtClean="0"/>
              <a:t>overcouch</a:t>
            </a:r>
            <a:r>
              <a:rPr lang="es-ES" baseline="0" dirty="0" smtClean="0"/>
              <a:t>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67D89A-8FD1-461C-9BF5-7F2BE2160090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593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3716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143877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43888" y="64277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D8AF2917-9091-4443-AD06-406764EDCEC2}" type="slidenum">
              <a:rPr lang="en-US" sz="1400"/>
              <a:pPr algn="r" eaLnBrk="0" hangingPunct="0">
                <a:defRPr/>
              </a:pPr>
              <a:t>‹Nº›</a:t>
            </a:fld>
            <a:endParaRPr lang="en-US" sz="1400"/>
          </a:p>
        </p:txBody>
      </p:sp>
      <p:pic>
        <p:nvPicPr>
          <p:cNvPr id="160909" name="Picture 141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46" y="15219"/>
            <a:ext cx="6140422" cy="142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5193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Dosis en cristalino, cuestiones:</a:t>
            </a:r>
          </a:p>
          <a:p>
            <a:pPr marL="609600" indent="-609600" eaLnBrk="1" hangingPunct="1"/>
            <a:endParaRPr lang="es-ES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 smtClean="0"/>
              <a:t>¿Dónde son necesarios los dosímetros?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 smtClean="0"/>
              <a:t>Efectividad de las gafas plomadas y de otros medios de protección.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/>
              <a:t>Opciones: medimos </a:t>
            </a:r>
            <a:r>
              <a:rPr lang="es-ES" sz="1800" dirty="0" smtClean="0"/>
              <a:t>bajo atenuador o medimos sobre atenuador y </a:t>
            </a:r>
            <a:r>
              <a:rPr lang="es-ES" sz="1800" dirty="0"/>
              <a:t>corregimos por atenuador (</a:t>
            </a:r>
            <a:r>
              <a:rPr lang="es-ES" sz="1800" dirty="0" err="1"/>
              <a:t>p.e</a:t>
            </a:r>
            <a:r>
              <a:rPr lang="es-ES" sz="1800" dirty="0"/>
              <a:t>. gafa plomada).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 smtClean="0"/>
              <a:t>Posibilidad de que el dosímetro de cristalino sea el 2º dosímetro de tronco.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700808"/>
            <a:ext cx="8424936" cy="45193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Medir bajo atenuador/ </a:t>
            </a:r>
            <a:r>
              <a:rPr lang="es-ES" dirty="0" err="1" smtClean="0"/>
              <a:t>Medir+corregir</a:t>
            </a:r>
            <a:r>
              <a:rPr lang="es-ES" dirty="0" smtClean="0"/>
              <a:t> por atenuador?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2384698" cy="15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78287"/>
            <a:ext cx="69151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1095364" y="3068960"/>
            <a:ext cx="6938558" cy="659558"/>
            <a:chOff x="1095364" y="4077072"/>
            <a:chExt cx="6938558" cy="659558"/>
          </a:xfrm>
        </p:grpSpPr>
        <p:sp>
          <p:nvSpPr>
            <p:cNvPr id="2" name="1 Rectángulo"/>
            <p:cNvSpPr/>
            <p:nvPr/>
          </p:nvSpPr>
          <p:spPr>
            <a:xfrm>
              <a:off x="1099722" y="4293096"/>
              <a:ext cx="6934200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095364" y="4514504"/>
              <a:ext cx="504056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635896" y="4077072"/>
              <a:ext cx="4398026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089826" y="3561530"/>
            <a:ext cx="6938558" cy="659558"/>
            <a:chOff x="1095364" y="4077072"/>
            <a:chExt cx="6938558" cy="659558"/>
          </a:xfrm>
        </p:grpSpPr>
        <p:sp>
          <p:nvSpPr>
            <p:cNvPr id="14" name="13 Rectángulo"/>
            <p:cNvSpPr/>
            <p:nvPr/>
          </p:nvSpPr>
          <p:spPr>
            <a:xfrm>
              <a:off x="1099722" y="4293096"/>
              <a:ext cx="6934200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095364" y="4514504"/>
              <a:ext cx="4562294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635896" y="4077072"/>
              <a:ext cx="4398026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467544" y="465313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>
                <a:solidFill>
                  <a:schemeClr val="tx1"/>
                </a:solidFill>
              </a:rPr>
              <a:t>Medir sobre atenuador + aplicar factor corrector </a:t>
            </a:r>
            <a:r>
              <a:rPr lang="es-ES" b="1" i="1" dirty="0" smtClean="0">
                <a:solidFill>
                  <a:schemeClr val="tx1"/>
                </a:solidFill>
                <a:sym typeface="Symbol"/>
              </a:rPr>
              <a:t> aumento de la incertidumbre</a:t>
            </a:r>
            <a:endParaRPr lang="es-E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Dosímetro de tronco por encima del protector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 smtClean="0"/>
              <a:t>CSN determina que los dosímetros sean utilizados por debajo de protecciones.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 smtClean="0"/>
              <a:t>ICRP (</a:t>
            </a:r>
            <a:r>
              <a:rPr lang="es-ES" sz="1800" dirty="0" err="1" smtClean="0"/>
              <a:t>Report</a:t>
            </a:r>
            <a:r>
              <a:rPr lang="es-ES" sz="1800" dirty="0" smtClean="0"/>
              <a:t> 120</a:t>
            </a:r>
            <a:r>
              <a:rPr lang="es-ES" sz="1800" dirty="0"/>
              <a:t>, 2013, </a:t>
            </a:r>
            <a:r>
              <a:rPr lang="es-ES" sz="1800" i="1" dirty="0" err="1"/>
              <a:t>Radiological</a:t>
            </a:r>
            <a:r>
              <a:rPr lang="es-ES" sz="1800" i="1" dirty="0"/>
              <a:t> </a:t>
            </a:r>
            <a:r>
              <a:rPr lang="es-ES" sz="1800" i="1" dirty="0" err="1"/>
              <a:t>Protection</a:t>
            </a:r>
            <a:r>
              <a:rPr lang="es-ES" sz="1800" i="1" dirty="0"/>
              <a:t> in </a:t>
            </a:r>
            <a:r>
              <a:rPr lang="es-ES" sz="1800" i="1" dirty="0" err="1"/>
              <a:t>Cardiology</a:t>
            </a:r>
            <a:r>
              <a:rPr lang="es-ES" sz="1800" dirty="0"/>
              <a:t>) </a:t>
            </a: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58110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20272" y="41490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4" name="3 Grupo"/>
          <p:cNvGrpSpPr/>
          <p:nvPr/>
        </p:nvGrpSpPr>
        <p:grpSpPr>
          <a:xfrm>
            <a:off x="1547664" y="4365104"/>
            <a:ext cx="5564973" cy="953692"/>
            <a:chOff x="1547664" y="4497634"/>
            <a:chExt cx="5564973" cy="953692"/>
          </a:xfrm>
        </p:grpSpPr>
        <p:grpSp>
          <p:nvGrpSpPr>
            <p:cNvPr id="5" name="4 Grupo"/>
            <p:cNvGrpSpPr/>
            <p:nvPr/>
          </p:nvGrpSpPr>
          <p:grpSpPr>
            <a:xfrm>
              <a:off x="1547664" y="4497634"/>
              <a:ext cx="5564973" cy="731566"/>
              <a:chOff x="1095364" y="4077072"/>
              <a:chExt cx="6938558" cy="731566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099722" y="4293096"/>
                <a:ext cx="6934200" cy="222126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Rectángulo"/>
              <p:cNvSpPr/>
              <p:nvPr/>
            </p:nvSpPr>
            <p:spPr>
              <a:xfrm>
                <a:off x="1095364" y="4514504"/>
                <a:ext cx="6938558" cy="294134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7 Rectángulo"/>
              <p:cNvSpPr/>
              <p:nvPr/>
            </p:nvSpPr>
            <p:spPr>
              <a:xfrm>
                <a:off x="3160339" y="4077072"/>
                <a:ext cx="4873583" cy="222126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9" name="8 Rectángulo"/>
            <p:cNvSpPr/>
            <p:nvPr/>
          </p:nvSpPr>
          <p:spPr>
            <a:xfrm>
              <a:off x="1547665" y="5229200"/>
              <a:ext cx="1800200" cy="222126"/>
            </a:xfrm>
            <a:prstGeom prst="rect">
              <a:avLst/>
            </a:prstGeom>
            <a:solidFill>
              <a:srgbClr val="C0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8076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905346" y="3331046"/>
            <a:ext cx="6330950" cy="2178050"/>
            <a:chOff x="905346" y="3068960"/>
            <a:chExt cx="6330950" cy="21780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46" y="3068960"/>
              <a:ext cx="6330950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9 Conector recto"/>
            <p:cNvCxnSpPr/>
            <p:nvPr/>
          </p:nvCxnSpPr>
          <p:spPr>
            <a:xfrm>
              <a:off x="2699792" y="3356992"/>
              <a:ext cx="201622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Dosímetro de tronco por encima del protector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 typeface="+mj-lt"/>
              <a:buAutoNum type="arabicPeriod" startAt="3"/>
            </a:pPr>
            <a:r>
              <a:rPr lang="es-ES" sz="1800" dirty="0"/>
              <a:t>NCRP (</a:t>
            </a:r>
            <a:r>
              <a:rPr lang="es-ES" sz="1800" dirty="0" err="1"/>
              <a:t>Report</a:t>
            </a:r>
            <a:r>
              <a:rPr lang="es-ES" sz="1800" dirty="0"/>
              <a:t> </a:t>
            </a:r>
            <a:r>
              <a:rPr lang="es-ES" sz="1800" dirty="0" smtClean="0"/>
              <a:t>168, 2010, </a:t>
            </a:r>
            <a:r>
              <a:rPr lang="en-US" sz="1800" i="1" dirty="0" smtClean="0"/>
              <a:t>Radiation dose management for Fluoroscopically guided interventional medical procedures</a:t>
            </a:r>
            <a:r>
              <a:rPr lang="es-ES" sz="1800" dirty="0" smtClean="0"/>
              <a:t>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860032" y="609329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22" name="21 Grupo"/>
          <p:cNvGrpSpPr/>
          <p:nvPr/>
        </p:nvGrpSpPr>
        <p:grpSpPr>
          <a:xfrm>
            <a:off x="1331640" y="4007668"/>
            <a:ext cx="6311900" cy="1771650"/>
            <a:chOff x="1331640" y="4177630"/>
            <a:chExt cx="6311900" cy="17716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77630"/>
              <a:ext cx="631190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17 Conector recto"/>
            <p:cNvCxnSpPr/>
            <p:nvPr/>
          </p:nvCxnSpPr>
          <p:spPr>
            <a:xfrm>
              <a:off x="2052341" y="4419302"/>
              <a:ext cx="149626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V="1">
              <a:off x="5451996" y="4419302"/>
              <a:ext cx="1568276" cy="19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24 Grupo"/>
          <p:cNvGrpSpPr/>
          <p:nvPr/>
        </p:nvGrpSpPr>
        <p:grpSpPr>
          <a:xfrm>
            <a:off x="1812032" y="4924896"/>
            <a:ext cx="6096000" cy="1168400"/>
            <a:chOff x="1812032" y="4662810"/>
            <a:chExt cx="6096000" cy="11684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032" y="4662810"/>
              <a:ext cx="60960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27 Conector recto"/>
            <p:cNvCxnSpPr/>
            <p:nvPr/>
          </p:nvCxnSpPr>
          <p:spPr>
            <a:xfrm flipV="1">
              <a:off x="2106588" y="4869160"/>
              <a:ext cx="5633764" cy="19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V="1">
              <a:off x="1812032" y="5085184"/>
              <a:ext cx="1175792" cy="191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80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89348"/>
            <a:ext cx="91059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77272"/>
            <a:ext cx="56578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5193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/>
              <a:t>¿Dónde son necesarios los dosímetros</a:t>
            </a:r>
            <a:r>
              <a:rPr lang="es-ES" dirty="0" smtClean="0"/>
              <a:t>?</a:t>
            </a:r>
          </a:p>
          <a:p>
            <a:pPr marL="609600" indent="-609600" eaLnBrk="1" hangingPunct="1"/>
            <a:endParaRPr lang="es-ES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6309320"/>
            <a:ext cx="824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Dosis anuales estimadas (</a:t>
            </a:r>
            <a:r>
              <a:rPr lang="es-ES" dirty="0" err="1" smtClean="0">
                <a:solidFill>
                  <a:schemeClr val="tx2"/>
                </a:solidFill>
              </a:rPr>
              <a:t>mSv</a:t>
            </a:r>
            <a:r>
              <a:rPr lang="es-ES" dirty="0" smtClean="0">
                <a:solidFill>
                  <a:schemeClr val="tx2"/>
                </a:solidFill>
              </a:rPr>
              <a:t>) </a:t>
            </a:r>
            <a:r>
              <a:rPr lang="es-ES" sz="1800" i="1" dirty="0" smtClean="0">
                <a:solidFill>
                  <a:schemeClr val="tx2"/>
                </a:solidFill>
              </a:rPr>
              <a:t>(Muestreo 05/2017 – 01/2018)</a:t>
            </a:r>
            <a:endParaRPr lang="es-ES" sz="180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51669"/>
              </p:ext>
            </p:extLst>
          </p:nvPr>
        </p:nvGraphicFramePr>
        <p:xfrm>
          <a:off x="395536" y="2326323"/>
          <a:ext cx="8352929" cy="3768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703"/>
                <a:gridCol w="946308"/>
                <a:gridCol w="1486845"/>
                <a:gridCol w="1438492"/>
                <a:gridCol w="1450581"/>
              </a:tblGrid>
              <a:tr h="3545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Ámbito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Cuenta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Mínima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Promedio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Máxima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ANESTESISTAS (UNIDAD DEL DOLOR)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CIRUGÍA CARDIACA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CIRUGÍA VASCULAR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DIGESTIVO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ELECTROFISIOLOGÍA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HEMODINAMICA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11,57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25,80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5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5193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/>
              <a:t>¿Dónde son necesarios los dosímetros</a:t>
            </a:r>
            <a:r>
              <a:rPr lang="es-ES" dirty="0" smtClean="0"/>
              <a:t>?</a:t>
            </a:r>
          </a:p>
          <a:p>
            <a:pPr marL="609600" indent="-609600" eaLnBrk="1" hangingPunct="1"/>
            <a:endParaRPr lang="es-ES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6309320"/>
            <a:ext cx="824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Dosis anuales estimadas (</a:t>
            </a:r>
            <a:r>
              <a:rPr lang="es-ES" dirty="0" err="1" smtClean="0">
                <a:solidFill>
                  <a:schemeClr val="tx2"/>
                </a:solidFill>
              </a:rPr>
              <a:t>mSv</a:t>
            </a:r>
            <a:r>
              <a:rPr lang="es-ES" dirty="0" smtClean="0">
                <a:solidFill>
                  <a:schemeClr val="tx2"/>
                </a:solidFill>
              </a:rPr>
              <a:t>) </a:t>
            </a:r>
            <a:r>
              <a:rPr lang="es-ES" sz="1800" i="1" dirty="0" smtClean="0">
                <a:solidFill>
                  <a:schemeClr val="tx2"/>
                </a:solidFill>
              </a:rPr>
              <a:t>(Muestreo 05/2017 – 01/2018)</a:t>
            </a:r>
            <a:endParaRPr lang="es-ES" sz="180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77035"/>
              </p:ext>
            </p:extLst>
          </p:nvPr>
        </p:nvGraphicFramePr>
        <p:xfrm>
          <a:off x="323528" y="2326323"/>
          <a:ext cx="8424937" cy="3554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770936"/>
                <a:gridCol w="1499663"/>
                <a:gridCol w="1450892"/>
                <a:gridCol w="1463086"/>
              </a:tblGrid>
              <a:tr h="3545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Ámbito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Cuenta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Mínima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Promedio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Máxima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MEDICINA NUCLEAR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 MEDICINA NUCLEAR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NEURORRADIOLOGIA INTERVENCIONISTA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RADIOLOGÍA INTERVENCIONISTA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4,52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3,28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TRAUMATOLOGÍA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ENFERMERIA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UROLOGÍA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  <a:tr h="20790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FACULTATIVO</a:t>
                      </a:r>
                    </a:p>
                  </a:txBody>
                  <a:tcPr marL="104503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0" marR="0" marT="0" marB="0" anchor="b">
                    <a:solidFill>
                      <a:srgbClr val="C00000">
                        <a:alpha val="38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412776"/>
            <a:ext cx="8424936" cy="6309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Efectividad de atenuadores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grpSp>
        <p:nvGrpSpPr>
          <p:cNvPr id="5" name="4 Grupo"/>
          <p:cNvGrpSpPr/>
          <p:nvPr/>
        </p:nvGrpSpPr>
        <p:grpSpPr>
          <a:xfrm>
            <a:off x="4551286" y="2132856"/>
            <a:ext cx="4536504" cy="743082"/>
            <a:chOff x="2964426" y="1489586"/>
            <a:chExt cx="7138219" cy="12978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3" t="21481" r="22354" b="59802"/>
            <a:stretch/>
          </p:blipFill>
          <p:spPr bwMode="auto">
            <a:xfrm>
              <a:off x="2964426" y="1489586"/>
              <a:ext cx="7138219" cy="129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5" t="79021" r="61552" b="17972"/>
            <a:stretch/>
          </p:blipFill>
          <p:spPr bwMode="auto">
            <a:xfrm>
              <a:off x="7180770" y="2420888"/>
              <a:ext cx="1991033" cy="208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7" t="36552" r="24879" b="9693"/>
          <a:stretch/>
        </p:blipFill>
        <p:spPr bwMode="auto">
          <a:xfrm>
            <a:off x="887810" y="4581128"/>
            <a:ext cx="1532333" cy="21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18575"/>
            <a:ext cx="6120680" cy="259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19272" cy="232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915816" y="5373216"/>
            <a:ext cx="3226441" cy="237796"/>
          </a:xfrm>
          <a:prstGeom prst="rect">
            <a:avLst/>
          </a:prstGeom>
          <a:solidFill>
            <a:schemeClr val="accent1">
              <a:alpha val="1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732240" y="5589240"/>
            <a:ext cx="571265" cy="943680"/>
          </a:xfrm>
          <a:prstGeom prst="rect">
            <a:avLst/>
          </a:prstGeom>
          <a:solidFill>
            <a:schemeClr val="accent1">
              <a:alpha val="1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8299587" y="5589240"/>
            <a:ext cx="571265" cy="943680"/>
          </a:xfrm>
          <a:prstGeom prst="rect">
            <a:avLst/>
          </a:prstGeom>
          <a:solidFill>
            <a:schemeClr val="accent1">
              <a:alpha val="1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9" y="3095228"/>
            <a:ext cx="7658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5816850" y="3691614"/>
            <a:ext cx="1152128" cy="2185657"/>
            <a:chOff x="4427984" y="3789040"/>
            <a:chExt cx="936104" cy="1917700"/>
          </a:xfrm>
        </p:grpSpPr>
        <p:sp>
          <p:nvSpPr>
            <p:cNvPr id="16" name="15 Elipse"/>
            <p:cNvSpPr/>
            <p:nvPr/>
          </p:nvSpPr>
          <p:spPr>
            <a:xfrm>
              <a:off x="4427984" y="4077072"/>
              <a:ext cx="576064" cy="1629668"/>
            </a:xfrm>
            <a:prstGeom prst="ellipse">
              <a:avLst/>
            </a:prstGeom>
            <a:solidFill>
              <a:srgbClr val="C00000">
                <a:alpha val="17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 flipH="1">
              <a:off x="4716016" y="3789040"/>
              <a:ext cx="648072" cy="288032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7740352" y="3691614"/>
            <a:ext cx="1152128" cy="2185657"/>
            <a:chOff x="4427984" y="3789040"/>
            <a:chExt cx="936104" cy="1917700"/>
          </a:xfrm>
        </p:grpSpPr>
        <p:sp>
          <p:nvSpPr>
            <p:cNvPr id="19" name="18 Elipse"/>
            <p:cNvSpPr/>
            <p:nvPr/>
          </p:nvSpPr>
          <p:spPr>
            <a:xfrm>
              <a:off x="4427984" y="4077072"/>
              <a:ext cx="576064" cy="1629668"/>
            </a:xfrm>
            <a:prstGeom prst="ellipse">
              <a:avLst/>
            </a:prstGeom>
            <a:solidFill>
              <a:srgbClr val="C00000">
                <a:alpha val="17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 flipH="1">
              <a:off x="4716016" y="3789040"/>
              <a:ext cx="648072" cy="288032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6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Efectividad de atenuadores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72" y="748818"/>
            <a:ext cx="2384698" cy="15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1583"/>
            <a:ext cx="6408712" cy="419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660232" y="3645024"/>
            <a:ext cx="248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tx1"/>
                </a:solidFill>
              </a:rPr>
              <a:t>Lentes plomadas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Factor de atenuación más frecuente: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8-10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Efectividad de atenuadores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72" y="748818"/>
            <a:ext cx="2384698" cy="15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611560" y="2324630"/>
            <a:ext cx="6120680" cy="4344730"/>
            <a:chOff x="683568" y="2321584"/>
            <a:chExt cx="6408712" cy="475394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3"/>
            <a:stretch/>
          </p:blipFill>
          <p:spPr bwMode="auto">
            <a:xfrm>
              <a:off x="683568" y="2321584"/>
              <a:ext cx="6408712" cy="81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129614"/>
              <a:ext cx="6402138" cy="394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CuadroTexto"/>
          <p:cNvSpPr txBox="1"/>
          <p:nvPr/>
        </p:nvSpPr>
        <p:spPr>
          <a:xfrm>
            <a:off x="6948264" y="3284984"/>
            <a:ext cx="1983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tx1"/>
                </a:solidFill>
              </a:rPr>
              <a:t>Pantalla suspendida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Factor de atenuación más frecuente: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3-11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Efectividad de atenuadores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72" y="748818"/>
            <a:ext cx="2384698" cy="15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11560" y="2972702"/>
            <a:ext cx="6120680" cy="1608426"/>
            <a:chOff x="611560" y="2324630"/>
            <a:chExt cx="6120680" cy="16084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483"/>
            <a:stretch/>
          </p:blipFill>
          <p:spPr bwMode="auto">
            <a:xfrm>
              <a:off x="611560" y="2324630"/>
              <a:ext cx="6120680" cy="747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041858"/>
              <a:ext cx="6120680" cy="89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8 CuadroTexto"/>
          <p:cNvSpPr txBox="1"/>
          <p:nvPr/>
        </p:nvSpPr>
        <p:spPr>
          <a:xfrm>
            <a:off x="6941732" y="2564904"/>
            <a:ext cx="1983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chemeClr val="tx1"/>
                </a:solidFill>
              </a:rPr>
              <a:t>Paños plomados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Factor de atenuación más frecuente: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5-25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39088" y="489296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Factor de atenuación </a:t>
            </a:r>
            <a:r>
              <a:rPr lang="es-ES" b="1" u="sng" dirty="0" err="1" smtClean="0">
                <a:solidFill>
                  <a:schemeClr val="tx1"/>
                </a:solidFill>
              </a:rPr>
              <a:t>paños+gafas</a:t>
            </a:r>
            <a:r>
              <a:rPr lang="es-ES" b="1" u="sng" dirty="0" smtClean="0">
                <a:solidFill>
                  <a:schemeClr val="tx1"/>
                </a:solidFill>
              </a:rPr>
              <a:t> plomadas</a:t>
            </a:r>
            <a:r>
              <a:rPr lang="es-ES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" dirty="0">
                <a:solidFill>
                  <a:schemeClr val="tx1"/>
                </a:solidFill>
              </a:rPr>
              <a:t>h</a:t>
            </a:r>
            <a:r>
              <a:rPr lang="es-ES" dirty="0" smtClean="0">
                <a:solidFill>
                  <a:schemeClr val="tx1"/>
                </a:solidFill>
              </a:rPr>
              <a:t>asta 2 órdenes de magnitud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645915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Algunas cuestiones: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r>
              <a:rPr lang="es-ES" sz="1800" dirty="0" smtClean="0"/>
              <a:t>Evitar espacios entre la gafa plomada y la cara </a:t>
            </a:r>
            <a:r>
              <a:rPr lang="es-ES" sz="1800" dirty="0" smtClean="0">
                <a:sym typeface="Symbol"/>
              </a:rPr>
              <a:t> agujero para gran cantidad de dispersa.</a:t>
            </a: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72" y="748818"/>
            <a:ext cx="2384698" cy="15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251520" y="3337148"/>
            <a:ext cx="4608512" cy="1296144"/>
            <a:chOff x="1475656" y="3501008"/>
            <a:chExt cx="8800264" cy="2895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501008"/>
              <a:ext cx="20574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70" y="3843641"/>
              <a:ext cx="67627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80" y="4201244"/>
            <a:ext cx="3286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619672" y="4811812"/>
            <a:ext cx="3096344" cy="642446"/>
            <a:chOff x="2339752" y="4687640"/>
            <a:chExt cx="3096344" cy="642446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3059832" y="4687640"/>
              <a:ext cx="237626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2339752" y="4895038"/>
              <a:ext cx="309634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2339752" y="5114062"/>
              <a:ext cx="309634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2339752" y="5330086"/>
              <a:ext cx="2952328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20 Grupo"/>
          <p:cNvGrpSpPr/>
          <p:nvPr/>
        </p:nvGrpSpPr>
        <p:grpSpPr>
          <a:xfrm>
            <a:off x="1659934" y="5451258"/>
            <a:ext cx="3096344" cy="642446"/>
            <a:chOff x="2339752" y="4687640"/>
            <a:chExt cx="3096344" cy="642446"/>
          </a:xfrm>
        </p:grpSpPr>
        <p:cxnSp>
          <p:nvCxnSpPr>
            <p:cNvPr id="22" name="21 Conector recto"/>
            <p:cNvCxnSpPr/>
            <p:nvPr/>
          </p:nvCxnSpPr>
          <p:spPr>
            <a:xfrm>
              <a:off x="5179810" y="4687640"/>
              <a:ext cx="25628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2339752" y="4895038"/>
              <a:ext cx="309634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2339752" y="5114062"/>
              <a:ext cx="309634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2339752" y="5330086"/>
              <a:ext cx="118387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78" y="4201244"/>
            <a:ext cx="3845486" cy="213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412776"/>
            <a:ext cx="8424936" cy="48074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None/>
            </a:pPr>
            <a:r>
              <a:rPr lang="es-ES" dirty="0" smtClean="0"/>
              <a:t>Algunas cuestiones:</a:t>
            </a:r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/>
            </a:pP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 typeface="+mj-lt"/>
              <a:buAutoNum type="arabicPeriod" startAt="2"/>
            </a:pPr>
            <a:r>
              <a:rPr lang="es-ES" sz="1800" dirty="0" smtClean="0"/>
              <a:t>En general, en intervencionismo, la dosis (no atenuada) a la altura de la tiroides o del pecho es mayor que la del cristalino</a:t>
            </a:r>
            <a:r>
              <a:rPr lang="es-ES" sz="1800" dirty="0" smtClean="0">
                <a:sym typeface="Symbol"/>
              </a:rPr>
              <a:t>.</a:t>
            </a:r>
            <a:endParaRPr lang="es-ES" sz="1800" dirty="0" smtClean="0"/>
          </a:p>
          <a:p>
            <a:pPr marL="990600" lvl="1" indent="-533400" algn="just" eaLnBrk="1" hangingPunct="1">
              <a:buClr>
                <a:schemeClr val="tx1"/>
              </a:buClr>
              <a:buFontTx/>
              <a:buAutoNum type="arabicPeriod" startAt="2"/>
            </a:pP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272" y="748818"/>
            <a:ext cx="2384698" cy="15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7089"/>
            <a:ext cx="4680520" cy="37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5796136" y="336918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Dosis ojo (H</a:t>
            </a:r>
            <a:r>
              <a:rPr lang="es-ES" sz="2000" baseline="-25000" dirty="0" smtClean="0">
                <a:solidFill>
                  <a:schemeClr val="tx1"/>
                </a:solidFill>
              </a:rPr>
              <a:t>p</a:t>
            </a:r>
            <a:r>
              <a:rPr lang="es-ES" sz="2000" dirty="0" smtClean="0">
                <a:solidFill>
                  <a:schemeClr val="tx1"/>
                </a:solidFill>
              </a:rPr>
              <a:t>(3)) </a:t>
            </a:r>
            <a:r>
              <a:rPr lang="es-ES" sz="2000" dirty="0" smtClean="0">
                <a:solidFill>
                  <a:schemeClr val="tx1"/>
                </a:solidFill>
                <a:sym typeface="Symbol"/>
              </a:rPr>
              <a:t> 0,75 x Dosis tiroides (H</a:t>
            </a:r>
            <a:r>
              <a:rPr lang="es-ES" sz="2000" baseline="-25000" dirty="0" smtClean="0">
                <a:solidFill>
                  <a:schemeClr val="tx1"/>
                </a:solidFill>
                <a:sym typeface="Symbol"/>
              </a:rPr>
              <a:t>p</a:t>
            </a:r>
            <a:r>
              <a:rPr lang="es-ES" sz="2000" dirty="0" smtClean="0">
                <a:solidFill>
                  <a:schemeClr val="tx1"/>
                </a:solidFill>
                <a:sym typeface="Symbol"/>
              </a:rPr>
              <a:t>(10)</a:t>
            </a:r>
            <a:r>
              <a:rPr lang="es-ES" sz="2000" dirty="0">
                <a:solidFill>
                  <a:schemeClr val="tx1"/>
                </a:solidFill>
                <a:sym typeface="Symbol"/>
              </a:rPr>
              <a:t>)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24128" y="4534088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i="1" dirty="0" smtClean="0">
                <a:solidFill>
                  <a:schemeClr val="tx1"/>
                </a:solidFill>
              </a:rPr>
              <a:t>Problema: ¿y si existe algún elemento de protección que cubra un área y no la otra? </a:t>
            </a:r>
            <a:r>
              <a:rPr lang="es-ES" sz="2000" i="1" dirty="0" err="1" smtClean="0">
                <a:solidFill>
                  <a:schemeClr val="tx1"/>
                </a:solidFill>
              </a:rPr>
              <a:t>p.e</a:t>
            </a:r>
            <a:r>
              <a:rPr lang="es-ES" sz="2000" i="1" dirty="0" smtClean="0">
                <a:solidFill>
                  <a:schemeClr val="tx1"/>
                </a:solidFill>
              </a:rPr>
              <a:t>. una pantalla suspendida… </a:t>
            </a:r>
            <a:endParaRPr lang="es-E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11860</TotalTime>
  <Words>682</Words>
  <Application>Microsoft Office PowerPoint</Application>
  <PresentationFormat>Presentación en pantalla (4:3)</PresentationFormat>
  <Paragraphs>194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EJGVNET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u1253pro</dc:creator>
  <cp:lastModifiedBy>FCO JAVIER ROSALES ESPIZUA</cp:lastModifiedBy>
  <cp:revision>1032</cp:revision>
  <cp:lastPrinted>2000-03-31T08:35:32Z</cp:lastPrinted>
  <dcterms:created xsi:type="dcterms:W3CDTF">1998-10-21T08:03:04Z</dcterms:created>
  <dcterms:modified xsi:type="dcterms:W3CDTF">2018-04-16T09:40:20Z</dcterms:modified>
</cp:coreProperties>
</file>