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9" r:id="rId5"/>
    <p:sldId id="260" r:id="rId6"/>
    <p:sldId id="261" r:id="rId7"/>
  </p:sldIdLst>
  <p:sldSz cx="9144000" cy="6858000" type="screen4x3"/>
  <p:notesSz cx="7104063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54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1AD6206-3356-48CF-A434-F107A241CA93}" type="datetimeFigureOut">
              <a:rPr lang="es-ES" smtClean="0"/>
              <a:t>12/04/2018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C7C3921-6F5C-4679-9074-A5CC4EB10B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577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15C-3499-41F4-92C5-B9C31B37D120}" type="datetimeFigureOut">
              <a:rPr lang="es-ES" smtClean="0"/>
              <a:t>12/04/2018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1038-B5E7-4CEC-A03B-0200D5AA0E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244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15C-3499-41F4-92C5-B9C31B37D120}" type="datetimeFigureOut">
              <a:rPr lang="es-ES" smtClean="0"/>
              <a:t>12/04/2018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1038-B5E7-4CEC-A03B-0200D5AA0E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17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15C-3499-41F4-92C5-B9C31B37D120}" type="datetimeFigureOut">
              <a:rPr lang="es-ES" smtClean="0"/>
              <a:t>12/04/2018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1038-B5E7-4CEC-A03B-0200D5AA0E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48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15C-3499-41F4-92C5-B9C31B37D120}" type="datetimeFigureOut">
              <a:rPr lang="es-ES" smtClean="0"/>
              <a:t>12/04/2018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1038-B5E7-4CEC-A03B-0200D5AA0E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725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15C-3499-41F4-92C5-B9C31B37D120}" type="datetimeFigureOut">
              <a:rPr lang="es-ES" smtClean="0"/>
              <a:t>12/04/2018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1038-B5E7-4CEC-A03B-0200D5AA0E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61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15C-3499-41F4-92C5-B9C31B37D120}" type="datetimeFigureOut">
              <a:rPr lang="es-ES" smtClean="0"/>
              <a:t>12/04/2018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1038-B5E7-4CEC-A03B-0200D5AA0E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13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15C-3499-41F4-92C5-B9C31B37D120}" type="datetimeFigureOut">
              <a:rPr lang="es-ES" smtClean="0"/>
              <a:t>12/04/2018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1038-B5E7-4CEC-A03B-0200D5AA0E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20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15C-3499-41F4-92C5-B9C31B37D120}" type="datetimeFigureOut">
              <a:rPr lang="es-ES" smtClean="0"/>
              <a:t>12/04/2018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1038-B5E7-4CEC-A03B-0200D5AA0E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551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15C-3499-41F4-92C5-B9C31B37D120}" type="datetimeFigureOut">
              <a:rPr lang="es-ES" smtClean="0"/>
              <a:t>12/04/2018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1038-B5E7-4CEC-A03B-0200D5AA0E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28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15C-3499-41F4-92C5-B9C31B37D120}" type="datetimeFigureOut">
              <a:rPr lang="es-ES" smtClean="0"/>
              <a:t>12/04/2018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1038-B5E7-4CEC-A03B-0200D5AA0E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174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C15C-3499-41F4-92C5-B9C31B37D120}" type="datetimeFigureOut">
              <a:rPr lang="es-ES" smtClean="0"/>
              <a:t>12/04/2018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D1038-B5E7-4CEC-A03B-0200D5AA0E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30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1C15C-3499-41F4-92C5-B9C31B37D120}" type="datetimeFigureOut">
              <a:rPr lang="es-ES" smtClean="0"/>
              <a:t>12/04/2018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1038-B5E7-4CEC-A03B-0200D5AA0E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293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Sistemas de Registro y Gestión de Dosis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Estado del grupo de trabajo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856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s-ES_tradnl" dirty="0"/>
              <a:t>Miembros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5"/>
          </a:xfrm>
        </p:spPr>
        <p:txBody>
          <a:bodyPr>
            <a:normAutofit fontScale="70000" lnSpcReduction="20000"/>
          </a:bodyPr>
          <a:lstStyle/>
          <a:p>
            <a:r>
              <a:rPr lang="es-ES_tradnl" dirty="0"/>
              <a:t>SERAM:</a:t>
            </a:r>
          </a:p>
          <a:p>
            <a:pPr lvl="1"/>
            <a:r>
              <a:rPr lang="es-ES_tradnl" dirty="0"/>
              <a:t>Gloria Gómez Mardones. (Hospital Universitario Infantil “Niño Jesús”)</a:t>
            </a:r>
          </a:p>
          <a:p>
            <a:pPr lvl="1"/>
            <a:r>
              <a:rPr lang="es-ES_tradnl" dirty="0"/>
              <a:t>Ángel Morales. (Complejo Donostia)</a:t>
            </a:r>
          </a:p>
          <a:p>
            <a:pPr lvl="1"/>
            <a:endParaRPr lang="es-ES_tradnl" dirty="0"/>
          </a:p>
          <a:p>
            <a:r>
              <a:rPr lang="es-ES_tradnl" dirty="0"/>
              <a:t>SEPR:</a:t>
            </a:r>
          </a:p>
          <a:p>
            <a:pPr lvl="1"/>
            <a:r>
              <a:rPr lang="es-ES_tradnl" dirty="0"/>
              <a:t>José Miguel </a:t>
            </a:r>
            <a:r>
              <a:rPr lang="es-ES_tradnl" dirty="0" err="1"/>
              <a:t>Fernandez</a:t>
            </a:r>
            <a:r>
              <a:rPr lang="es-ES_tradnl" dirty="0"/>
              <a:t>. (Hospital Clínico San Carlos, Madrid)</a:t>
            </a:r>
          </a:p>
          <a:p>
            <a:pPr lvl="1"/>
            <a:r>
              <a:rPr lang="es-ES_tradnl" dirty="0"/>
              <a:t>Joan Font. (Hospital Son </a:t>
            </a:r>
            <a:r>
              <a:rPr lang="es-ES_tradnl" dirty="0" err="1"/>
              <a:t>Dureta</a:t>
            </a:r>
            <a:r>
              <a:rPr lang="es-ES_tradnl" dirty="0"/>
              <a:t>, Mallorca)</a:t>
            </a:r>
          </a:p>
          <a:p>
            <a:pPr lvl="1"/>
            <a:r>
              <a:rPr lang="es-ES_tradnl" dirty="0"/>
              <a:t>José Manuel </a:t>
            </a:r>
            <a:r>
              <a:rPr lang="es-ES_tradnl" dirty="0" err="1"/>
              <a:t>Ordiales</a:t>
            </a:r>
            <a:r>
              <a:rPr lang="es-ES_tradnl" dirty="0"/>
              <a:t>. (Hospital de Mérida)</a:t>
            </a:r>
          </a:p>
          <a:p>
            <a:pPr lvl="1"/>
            <a:endParaRPr lang="es-ES_tradnl" dirty="0"/>
          </a:p>
          <a:p>
            <a:r>
              <a:rPr lang="es-ES_tradnl" dirty="0"/>
              <a:t>SEFM:</a:t>
            </a:r>
          </a:p>
          <a:p>
            <a:pPr lvl="1"/>
            <a:r>
              <a:rPr lang="es-ES_tradnl" dirty="0"/>
              <a:t>Miguel Peinado.(HUCA Asturias)</a:t>
            </a:r>
          </a:p>
          <a:p>
            <a:pPr lvl="1"/>
            <a:r>
              <a:rPr lang="es-ES_tradnl" dirty="0"/>
              <a:t>Julio Almansa.(Hospital Universitario “Virgen de las Nieves”)</a:t>
            </a:r>
          </a:p>
          <a:p>
            <a:pPr lvl="1"/>
            <a:r>
              <a:rPr lang="es-ES_tradnl" dirty="0"/>
              <a:t>Luis Alejo.(Hospital Universitario “La Paz”)</a:t>
            </a:r>
          </a:p>
          <a:p>
            <a:pPr lvl="1"/>
            <a:endParaRPr lang="es-ES_tradnl" dirty="0"/>
          </a:p>
          <a:p>
            <a:r>
              <a:rPr lang="es-ES_tradnl" dirty="0"/>
              <a:t>Coordinador: </a:t>
            </a:r>
          </a:p>
          <a:p>
            <a:pPr lvl="1"/>
            <a:r>
              <a:rPr lang="es-ES_tradnl" dirty="0"/>
              <a:t>Santiago </a:t>
            </a:r>
            <a:r>
              <a:rPr lang="es-ES_tradnl" dirty="0" err="1"/>
              <a:t>Miquelez</a:t>
            </a:r>
            <a:r>
              <a:rPr lang="es-ES_tradnl" dirty="0"/>
              <a:t> (Complejo Hospitalario de Navarra</a:t>
            </a:r>
            <a:r>
              <a:rPr lang="es-ES_tradnl" dirty="0" smtClean="0"/>
              <a:t>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2050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800" dirty="0"/>
              <a:t>Sistemas de Registro y Gestión de la Dosis en Procesos Radiológicos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s-ES_tradnl" sz="2800" dirty="0">
                <a:solidFill>
                  <a:srgbClr val="C00000"/>
                </a:solidFill>
              </a:rPr>
              <a:t>Objetivos:</a:t>
            </a:r>
          </a:p>
          <a:p>
            <a:pPr lvl="1"/>
            <a:r>
              <a:rPr lang="es-ES_tradnl" sz="2400" dirty="0"/>
              <a:t>Definir las prestaciones mínimas de los sistemas de gestión de dosis.</a:t>
            </a:r>
          </a:p>
          <a:p>
            <a:pPr lvl="1"/>
            <a:r>
              <a:rPr lang="es-ES_tradnl" sz="2400" dirty="0"/>
              <a:t>Definir pruebas para la verificación (control de calidad) de los sistemas de registro de dosis.</a:t>
            </a:r>
          </a:p>
          <a:p>
            <a:pPr lvl="1"/>
            <a:r>
              <a:rPr lang="es-ES_tradnl" sz="2400" dirty="0"/>
              <a:t>El empleo de la dosis efectiva. Carnet radiológico. Suma de dosis efectivas.</a:t>
            </a:r>
          </a:p>
          <a:p>
            <a:pPr lvl="1"/>
            <a:endParaRPr lang="es-ES" dirty="0"/>
          </a:p>
          <a:p>
            <a:pPr marL="0" indent="0">
              <a:buNone/>
            </a:pPr>
            <a:r>
              <a:rPr lang="es-ES_tradnl" dirty="0"/>
              <a:t>	 			</a:t>
            </a:r>
            <a:endParaRPr lang="es-ES" dirty="0"/>
          </a:p>
          <a:p>
            <a:pPr marL="0" indent="0">
              <a:buNone/>
            </a:pPr>
            <a:r>
              <a:rPr lang="es-ES_trad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84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>
                <a:solidFill>
                  <a:srgbClr val="C00000"/>
                </a:solidFill>
              </a:rPr>
              <a:t>AAPM medical </a:t>
            </a:r>
            <a:r>
              <a:rPr lang="es-ES_tradnl" sz="3200" dirty="0" err="1">
                <a:solidFill>
                  <a:srgbClr val="C00000"/>
                </a:solidFill>
              </a:rPr>
              <a:t>physics</a:t>
            </a:r>
            <a:r>
              <a:rPr lang="es-ES_tradnl" sz="3200" dirty="0">
                <a:solidFill>
                  <a:srgbClr val="C00000"/>
                </a:solidFill>
              </a:rPr>
              <a:t> </a:t>
            </a:r>
            <a:r>
              <a:rPr lang="es-ES_tradnl" sz="3200" dirty="0" err="1">
                <a:solidFill>
                  <a:srgbClr val="C00000"/>
                </a:solidFill>
              </a:rPr>
              <a:t>practice</a:t>
            </a:r>
            <a:r>
              <a:rPr lang="es-ES_tradnl" sz="3200" dirty="0">
                <a:solidFill>
                  <a:srgbClr val="C00000"/>
                </a:solidFill>
              </a:rPr>
              <a:t> </a:t>
            </a:r>
            <a:r>
              <a:rPr lang="es-ES_tradnl" sz="3200" dirty="0" err="1">
                <a:solidFill>
                  <a:srgbClr val="C00000"/>
                </a:solidFill>
              </a:rPr>
              <a:t>guideline</a:t>
            </a:r>
            <a:r>
              <a:rPr lang="es-ES_tradnl" sz="3200" dirty="0">
                <a:solidFill>
                  <a:srgbClr val="C00000"/>
                </a:solidFill>
              </a:rPr>
              <a:t> 6.a.</a:t>
            </a:r>
            <a:endParaRPr lang="es-ES" sz="32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3" y="1628800"/>
            <a:ext cx="9073008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5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800" dirty="0"/>
              <a:t>Sistemas de Registro y Gestión de la Dosis en Procesos Radiológicos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sz="5100" dirty="0">
                <a:solidFill>
                  <a:srgbClr val="C00000"/>
                </a:solidFill>
              </a:rPr>
              <a:t>Guión del documento</a:t>
            </a:r>
            <a:endParaRPr lang="es-ES" sz="51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s-ES_tradnl" dirty="0"/>
              <a:t> </a:t>
            </a:r>
            <a:endParaRPr lang="es-ES" dirty="0"/>
          </a:p>
          <a:p>
            <a:pPr marL="400050" lvl="1" indent="0">
              <a:buNone/>
            </a:pPr>
            <a:r>
              <a:rPr lang="es-ES_tradnl" dirty="0"/>
              <a:t>1.- Introducción  </a:t>
            </a:r>
            <a:endParaRPr lang="es-ES" dirty="0"/>
          </a:p>
          <a:p>
            <a:pPr marL="800100" lvl="2" indent="0">
              <a:buNone/>
            </a:pPr>
            <a:r>
              <a:rPr lang="es-ES_tradnl" dirty="0"/>
              <a:t>Antecedentes y conceptos de justificación y optimización. </a:t>
            </a:r>
            <a:endParaRPr lang="es-ES" dirty="0"/>
          </a:p>
          <a:p>
            <a:pPr marL="800100" lvl="2" indent="0">
              <a:buNone/>
            </a:pPr>
            <a:r>
              <a:rPr lang="es-ES_tradnl" dirty="0"/>
              <a:t>Relación entre calidad de imagen y dosis. </a:t>
            </a:r>
            <a:endParaRPr lang="es-ES" dirty="0"/>
          </a:p>
          <a:p>
            <a:pPr marL="400050" lvl="1" indent="0">
              <a:buNone/>
            </a:pPr>
            <a:r>
              <a:rPr lang="es-ES_tradnl" dirty="0"/>
              <a:t>  </a:t>
            </a:r>
            <a:endParaRPr lang="es-ES" dirty="0"/>
          </a:p>
          <a:p>
            <a:pPr marL="400050" lvl="1" indent="0">
              <a:buNone/>
            </a:pPr>
            <a:r>
              <a:rPr lang="es-ES_tradnl" dirty="0"/>
              <a:t>2.- Resumen de la ICRP 135. Optimización del proceso.</a:t>
            </a:r>
            <a:endParaRPr lang="es-ES" dirty="0"/>
          </a:p>
          <a:p>
            <a:pPr marL="400050" lvl="1" indent="0">
              <a:buNone/>
            </a:pPr>
            <a:r>
              <a:rPr lang="es-ES_tradnl" dirty="0"/>
              <a:t> </a:t>
            </a:r>
            <a:endParaRPr lang="es-ES" dirty="0"/>
          </a:p>
          <a:p>
            <a:pPr marL="400050" lvl="1" indent="0">
              <a:buNone/>
            </a:pPr>
            <a:r>
              <a:rPr lang="es-ES_tradnl" dirty="0"/>
              <a:t>Definición de nivel de referencia en diagnóstico.</a:t>
            </a:r>
            <a:endParaRPr lang="es-ES" dirty="0"/>
          </a:p>
          <a:p>
            <a:pPr marL="800100" lvl="2" indent="0">
              <a:buNone/>
            </a:pPr>
            <a:r>
              <a:rPr lang="es-ES_tradnl" dirty="0"/>
              <a:t>- DRL como herramienta.</a:t>
            </a:r>
            <a:endParaRPr lang="es-ES" dirty="0"/>
          </a:p>
          <a:p>
            <a:pPr marL="800100" lvl="2" indent="0">
              <a:buNone/>
            </a:pPr>
            <a:r>
              <a:rPr lang="es-ES_tradnl" dirty="0"/>
              <a:t>- DRL como magnitud indicadora.</a:t>
            </a:r>
            <a:endParaRPr lang="es-ES" dirty="0"/>
          </a:p>
          <a:p>
            <a:pPr marL="800100" lvl="2" indent="0">
              <a:buNone/>
            </a:pPr>
            <a:r>
              <a:rPr lang="es-ES_tradnl" dirty="0"/>
              <a:t>- DRL como cantidad de la magnitud.</a:t>
            </a:r>
            <a:endParaRPr lang="es-ES" dirty="0"/>
          </a:p>
          <a:p>
            <a:pPr marL="800100" lvl="2" indent="0">
              <a:buNone/>
            </a:pPr>
            <a:r>
              <a:rPr lang="es-ES_tradnl" dirty="0"/>
              <a:t>- DRL como proceso.</a:t>
            </a:r>
            <a:endParaRPr lang="es-ES" dirty="0"/>
          </a:p>
          <a:p>
            <a:pPr marL="400050" lvl="1" indent="0">
              <a:buNone/>
            </a:pPr>
            <a:r>
              <a:rPr lang="es-ES_tradnl" dirty="0"/>
              <a:t> </a:t>
            </a:r>
            <a:endParaRPr lang="es-ES" dirty="0"/>
          </a:p>
          <a:p>
            <a:pPr marL="400050" lvl="1" indent="0">
              <a:buNone/>
            </a:pPr>
            <a:r>
              <a:rPr lang="es-ES_tradnl" dirty="0"/>
              <a:t>3.- Magnitudes DRL y sus unidades por modalidad.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96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800" dirty="0"/>
              <a:t>Sistemas de Registro y Gestión de la Dosis en Procesos Radiológicos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200" dirty="0"/>
              <a:t> </a:t>
            </a:r>
            <a:r>
              <a:rPr lang="es-ES_tradnl" sz="2400" dirty="0">
                <a:solidFill>
                  <a:srgbClr val="C00000"/>
                </a:solidFill>
              </a:rPr>
              <a:t>Guión del documento  (continuación)</a:t>
            </a:r>
          </a:p>
          <a:p>
            <a:pPr marL="0" indent="0">
              <a:buNone/>
            </a:pPr>
            <a:endParaRPr lang="es-ES" sz="1200" dirty="0"/>
          </a:p>
          <a:p>
            <a:pPr marL="0" indent="0">
              <a:buNone/>
            </a:pPr>
            <a:r>
              <a:rPr lang="es-ES_tradnl" sz="1200" dirty="0"/>
              <a:t>4.- Requisitos de los sistemas de registro de dosis. </a:t>
            </a:r>
          </a:p>
          <a:p>
            <a:pPr marL="0" indent="0">
              <a:buNone/>
            </a:pPr>
            <a:r>
              <a:rPr lang="es-ES_tradnl" sz="1200" dirty="0"/>
              <a:t>	4.1 Informáticos.</a:t>
            </a:r>
            <a:endParaRPr lang="es-ES" sz="1200" dirty="0"/>
          </a:p>
          <a:p>
            <a:pPr marL="0" indent="0">
              <a:buNone/>
            </a:pPr>
            <a:r>
              <a:rPr lang="es-ES_tradnl" sz="1200" dirty="0"/>
              <a:t>	4.2 Alarmas.</a:t>
            </a:r>
            <a:endParaRPr lang="es-ES" sz="1200" dirty="0"/>
          </a:p>
          <a:p>
            <a:pPr marL="0" indent="0">
              <a:buNone/>
            </a:pPr>
            <a:r>
              <a:rPr lang="es-ES_tradnl" sz="1200" dirty="0"/>
              <a:t>	4.3 Notificaciones.</a:t>
            </a:r>
            <a:endParaRPr lang="es-ES" sz="1200" dirty="0"/>
          </a:p>
          <a:p>
            <a:pPr marL="0" indent="0">
              <a:buNone/>
            </a:pPr>
            <a:r>
              <a:rPr lang="es-ES_tradnl" sz="1200" dirty="0"/>
              <a:t>	4.4 Factores de corrección.</a:t>
            </a:r>
            <a:endParaRPr lang="es-ES" sz="1200" dirty="0"/>
          </a:p>
          <a:p>
            <a:pPr marL="0" indent="0">
              <a:buNone/>
            </a:pPr>
            <a:r>
              <a:rPr lang="es-ES_tradnl" sz="1200" dirty="0"/>
              <a:t>	4.5 Vínculo con calidad de imagen.</a:t>
            </a:r>
            <a:endParaRPr lang="es-ES" sz="1200" dirty="0"/>
          </a:p>
          <a:p>
            <a:pPr marL="0" indent="0">
              <a:buNone/>
            </a:pPr>
            <a:r>
              <a:rPr lang="es-ES_tradnl" sz="1200" dirty="0"/>
              <a:t>	4.6 Herramientas de análisis estadístico y de exportación. </a:t>
            </a:r>
            <a:endParaRPr lang="es-ES" sz="1200" dirty="0"/>
          </a:p>
          <a:p>
            <a:pPr marL="0" indent="0">
              <a:buNone/>
            </a:pPr>
            <a:r>
              <a:rPr lang="es-ES_tradnl" sz="1200" dirty="0"/>
              <a:t> </a:t>
            </a:r>
            <a:endParaRPr lang="es-ES" sz="1200" dirty="0"/>
          </a:p>
          <a:p>
            <a:pPr marL="0" indent="0">
              <a:buNone/>
            </a:pPr>
            <a:r>
              <a:rPr lang="es-ES_tradnl" sz="1200" dirty="0"/>
              <a:t>5.- Verificación (control de calidad) del sistema de registro de dosis. </a:t>
            </a:r>
          </a:p>
          <a:p>
            <a:pPr marL="0" indent="0">
              <a:buNone/>
            </a:pPr>
            <a:r>
              <a:rPr lang="es-ES_tradnl" sz="1200" dirty="0"/>
              <a:t>	5.1 Verificación de los indicadores de dosis en la </a:t>
            </a:r>
            <a:r>
              <a:rPr lang="es-ES_tradnl" sz="1400" dirty="0"/>
              <a:t>modalidad</a:t>
            </a:r>
            <a:r>
              <a:rPr lang="es-ES_tradnl" sz="1200" dirty="0"/>
              <a:t>.</a:t>
            </a:r>
            <a:endParaRPr lang="es-ES" sz="1200" dirty="0"/>
          </a:p>
          <a:p>
            <a:pPr marL="0" indent="0">
              <a:buNone/>
            </a:pPr>
            <a:r>
              <a:rPr lang="es-ES_tradnl" sz="1200" dirty="0"/>
              <a:t>	5.2 Verificación del registro.</a:t>
            </a:r>
          </a:p>
          <a:p>
            <a:pPr marL="0" indent="0">
              <a:buNone/>
            </a:pPr>
            <a:r>
              <a:rPr lang="es-ES_tradnl" sz="1200" dirty="0"/>
              <a:t>	5.3 Verificación de las herramientas estadísticas.</a:t>
            </a:r>
            <a:endParaRPr lang="es-ES" sz="1200" dirty="0"/>
          </a:p>
          <a:p>
            <a:pPr marL="0" indent="0">
              <a:buNone/>
            </a:pPr>
            <a:r>
              <a:rPr lang="es-ES_tradnl" sz="1200" dirty="0"/>
              <a:t> </a:t>
            </a:r>
            <a:endParaRPr lang="es-ES" sz="1200" dirty="0"/>
          </a:p>
          <a:p>
            <a:pPr marL="0" indent="0">
              <a:buNone/>
            </a:pPr>
            <a:r>
              <a:rPr lang="es-ES_tradnl" sz="1200" dirty="0"/>
              <a:t>6.- Registro de dosis y dosis efectiva, dosis absorbida y suma de magnitudes en el registro (acumulada). Métodos de cálculo por modalidad, uso de factores de paso a dosis efectiva,  corrección por edad y tamaño. </a:t>
            </a:r>
          </a:p>
          <a:p>
            <a:pPr marL="0" indent="0">
              <a:buNone/>
            </a:pPr>
            <a:r>
              <a:rPr lang="es-ES_tradnl" sz="1200" dirty="0"/>
              <a:t> </a:t>
            </a:r>
            <a:endParaRPr lang="es-ES" sz="1200" dirty="0"/>
          </a:p>
          <a:p>
            <a:pPr marL="0" indent="0">
              <a:buNone/>
            </a:pPr>
            <a:r>
              <a:rPr lang="es-ES_tradnl" sz="1200" dirty="0"/>
              <a:t>7.- El papel del </a:t>
            </a:r>
            <a:r>
              <a:rPr lang="es-ES_tradnl" sz="1200" dirty="0" err="1"/>
              <a:t>radiofísico</a:t>
            </a:r>
            <a:r>
              <a:rPr lang="es-ES_tradnl" sz="1200" dirty="0"/>
              <a:t> hospitalario en los sistemas de gestión de dosis. </a:t>
            </a:r>
            <a:endParaRPr lang="es-ES_tradnl" sz="1200" dirty="0" smtClean="0"/>
          </a:p>
          <a:p>
            <a:pPr marL="0" indent="0">
              <a:buNone/>
            </a:pPr>
            <a:endParaRPr lang="es-ES_tradnl" sz="1200" dirty="0"/>
          </a:p>
          <a:p>
            <a:pPr marL="0" indent="0">
              <a:buNone/>
            </a:pPr>
            <a:r>
              <a:rPr lang="es-ES_tradnl" sz="1200" dirty="0" err="1" smtClean="0"/>
              <a:t>Apendices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1849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195</Words>
  <Application>Microsoft Office PowerPoint</Application>
  <PresentationFormat>Presentación en pantalla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Sistemas de Registro y Gestión de Dosis</vt:lpstr>
      <vt:lpstr>Miembros</vt:lpstr>
      <vt:lpstr>Sistemas de Registro y Gestión de la Dosis en Procesos Radiológicos</vt:lpstr>
      <vt:lpstr>AAPM medical physics practice guideline 6.a.</vt:lpstr>
      <vt:lpstr>Sistemas de Registro y Gestión de la Dosis en Procesos Radiológicos</vt:lpstr>
      <vt:lpstr>Sistemas de Registro y Gestión de la Dosis en Procesos Radiológicos</vt:lpstr>
    </vt:vector>
  </TitlesOfParts>
  <Company>Gobierno de Navarra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Registro y Gestión de Dosis</dc:title>
  <dc:creator>Miquelez Alonso, Santiago (CHN)</dc:creator>
  <cp:lastModifiedBy>Jose Miguel Fernandez Soto</cp:lastModifiedBy>
  <cp:revision>15</cp:revision>
  <dcterms:created xsi:type="dcterms:W3CDTF">2018-04-10T09:56:09Z</dcterms:created>
  <dcterms:modified xsi:type="dcterms:W3CDTF">2018-04-12T21:53:11Z</dcterms:modified>
</cp:coreProperties>
</file>