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56" r:id="rId4"/>
    <p:sldId id="262" r:id="rId5"/>
    <p:sldId id="268" r:id="rId6"/>
    <p:sldId id="270" r:id="rId7"/>
    <p:sldId id="259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randilla%20abril%202018\Ponencia\08032018%20De%20Osakidetza%2025032015%20ampliado%20a%20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randilla%20abril%202018\Ponencia\08032018%20De%20Osakidetza%2025032015%20ampliado%20a%2020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randilla%20abril%202018\Ponencia\08032018%20De%20Osakidetza%2025032015%20ampliado%20a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18"/>
  <c:chart>
    <c:title>
      <c:tx>
        <c:rich>
          <a:bodyPr/>
          <a:lstStyle/>
          <a:p>
            <a:pPr>
              <a:defRPr/>
            </a:pPr>
            <a:r>
              <a:rPr lang="es-ES" dirty="0" smtClean="0"/>
              <a:t>PTCA- Mediana KAP</a:t>
            </a:r>
            <a:endParaRPr lang="es-E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9666604008270919"/>
          <c:y val="0.16214489732901041"/>
          <c:w val="0.73453940443497856"/>
          <c:h val="0.70068202871699858"/>
        </c:manualLayout>
      </c:layout>
      <c:lineChart>
        <c:grouping val="standard"/>
        <c:ser>
          <c:idx val="1"/>
          <c:order val="0"/>
          <c:tx>
            <c:v>Median KAP</c:v>
          </c:tx>
          <c:dLbls>
            <c:numFmt formatCode="#,##0" sourceLinked="0"/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dLblPos val="t"/>
            <c:showVal val="1"/>
          </c:dLbls>
          <c:cat>
            <c:numRef>
              <c:f>'[08032018 De Osakidetza 25032015 ampliado a 2017.xlsx]Hoja1'!$A$3,'[08032018 De Osakidetza 25032015 ampliado a 2017.xlsx]Hoja1'!$A$14,'[08032018 De Osakidetza 25032015 ampliado a 2017.xlsx]Hoja1'!$A$25,'[08032018 De Osakidetza 25032015 ampliado a 2017.xlsx]Hoja1'!$A$36,'[08032018 De Osakidetza 25032015 ampliado a 2017.xlsx]Hoja1'!$A$47,'[08032018 De Osakidetza 25032015 ampliado a 2017.xlsx]Hoja1'!$A$58,'[08032018 De Osakidetza 25032015 ampliado a 2017.xlsx]Hoja1'!$A$69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'[08032018 De Osakidetza 25032015 ampliado a 2017.xlsx]Hoja1'!$G$7,'[08032018 De Osakidetza 25032015 ampliado a 2017.xlsx]Hoja1'!$G$18,'[08032018 De Osakidetza 25032015 ampliado a 2017.xlsx]Hoja1'!$G$29,'[08032018 De Osakidetza 25032015 ampliado a 2017.xlsx]Hoja1'!$G$40,'[08032018 De Osakidetza 25032015 ampliado a 2017.xlsx]Hoja1'!$G$51,'[08032018 De Osakidetza 25032015 ampliado a 2017.xlsx]Hoja1'!$G$62,'[08032018 De Osakidetza 25032015 ampliado a 2017.xlsx]Hoja1'!$G$73</c:f>
              <c:numCache>
                <c:formatCode>General</c:formatCode>
                <c:ptCount val="7"/>
                <c:pt idx="0">
                  <c:v>100</c:v>
                </c:pt>
                <c:pt idx="1">
                  <c:v>69.917454764117593</c:v>
                </c:pt>
                <c:pt idx="2">
                  <c:v>60.116437981741598</c:v>
                </c:pt>
                <c:pt idx="3">
                  <c:v>51.863007707866338</c:v>
                </c:pt>
                <c:pt idx="4">
                  <c:v>54.343191384682605</c:v>
                </c:pt>
                <c:pt idx="5">
                  <c:v>63.291969605860146</c:v>
                </c:pt>
                <c:pt idx="6">
                  <c:v>74.432843164051818</c:v>
                </c:pt>
              </c:numCache>
            </c:numRef>
          </c:val>
        </c:ser>
        <c:marker val="1"/>
        <c:axId val="56210176"/>
        <c:axId val="56212096"/>
      </c:lineChart>
      <c:catAx>
        <c:axId val="562101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s-ES" sz="1200"/>
                  <a:t>Periodo 2010-2016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56212096"/>
        <c:crosses val="autoZero"/>
        <c:auto val="1"/>
        <c:lblAlgn val="ctr"/>
        <c:lblOffset val="100"/>
      </c:catAx>
      <c:valAx>
        <c:axId val="5621209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Dosis relaitva </a:t>
                </a:r>
                <a:r>
                  <a:rPr lang="en-US" sz="1200" b="1"/>
                  <a:t>%</a:t>
                </a:r>
              </a:p>
            </c:rich>
          </c:tx>
          <c:layout/>
        </c:title>
        <c:numFmt formatCode="General" sourceLinked="1"/>
        <c:tickLblPos val="nextTo"/>
        <c:crossAx val="56210176"/>
        <c:crosses val="autoZero"/>
        <c:crossBetween val="between"/>
      </c:valAx>
    </c:plotArea>
    <c:plotVisOnly val="1"/>
    <c:dispBlanksAs val="gap"/>
  </c:chart>
  <c:spPr>
    <a:ln>
      <a:solidFill>
        <a:srgbClr val="C00000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13"/>
  <c:chart>
    <c:title>
      <c:tx>
        <c:rich>
          <a:bodyPr/>
          <a:lstStyle/>
          <a:p>
            <a:pPr>
              <a:defRPr sz="1100"/>
            </a:pPr>
            <a:r>
              <a:rPr lang="es-ES" sz="1100"/>
              <a:t>PTCA-Mediana T fluoro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455257003964324"/>
          <c:y val="0.16214489732901036"/>
          <c:w val="0.73665290577469711"/>
          <c:h val="0.65121597062257996"/>
        </c:manualLayout>
      </c:layout>
      <c:lineChart>
        <c:grouping val="standard"/>
        <c:ser>
          <c:idx val="0"/>
          <c:order val="0"/>
          <c:tx>
            <c:v>Median KAP</c:v>
          </c:tx>
          <c:dLbls>
            <c:numFmt formatCode="#,##0" sourceLinked="0"/>
            <c:dLblPos val="t"/>
            <c:showVal val="1"/>
          </c:dLbls>
          <c:cat>
            <c:numRef>
              <c:f>'[08032018 De Osakidetza 25032015 ampliado a 2017.xlsx]Hoja1'!$A$3,'[08032018 De Osakidetza 25032015 ampliado a 2017.xlsx]Hoja1'!$A$14,'[08032018 De Osakidetza 25032015 ampliado a 2017.xlsx]Hoja1'!$A$25,'[08032018 De Osakidetza 25032015 ampliado a 2017.xlsx]Hoja1'!$A$36,'[08032018 De Osakidetza 25032015 ampliado a 2017.xlsx]Hoja1'!$A$47,'[08032018 De Osakidetza 25032015 ampliado a 2017.xlsx]Hoja1'!$A$58,'[08032018 De Osakidetza 25032015 ampliado a 2017.xlsx]Hoja1'!$A$69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'[08032018 De Osakidetza 25032015 ampliado a 2017.xlsx]Hoja1'!$G$6,'[08032018 De Osakidetza 25032015 ampliado a 2017.xlsx]Hoja1'!$G$17,'[08032018 De Osakidetza 25032015 ampliado a 2017.xlsx]Hoja1'!$G$28,'[08032018 De Osakidetza 25032015 ampliado a 2017.xlsx]Hoja1'!$G$39,'[08032018 De Osakidetza 25032015 ampliado a 2017.xlsx]Hoja1'!$G$50,'[08032018 De Osakidetza 25032015 ampliado a 2017.xlsx]Hoja1'!$G$61,'[08032018 De Osakidetza 25032015 ampliado a 2017.xlsx]Hoja1'!$G$72</c:f>
              <c:numCache>
                <c:formatCode>0.0</c:formatCode>
                <c:ptCount val="7"/>
                <c:pt idx="0">
                  <c:v>9.9666666666666792</c:v>
                </c:pt>
                <c:pt idx="1">
                  <c:v>10.55</c:v>
                </c:pt>
                <c:pt idx="2">
                  <c:v>9.0250000000000004</c:v>
                </c:pt>
                <c:pt idx="3">
                  <c:v>8.1416666666666675</c:v>
                </c:pt>
                <c:pt idx="4">
                  <c:v>8.8666666666666778</c:v>
                </c:pt>
                <c:pt idx="5">
                  <c:v>7.4</c:v>
                </c:pt>
                <c:pt idx="6">
                  <c:v>8</c:v>
                </c:pt>
              </c:numCache>
            </c:numRef>
          </c:val>
        </c:ser>
        <c:marker val="1"/>
        <c:axId val="56960896"/>
        <c:axId val="56963072"/>
      </c:lineChart>
      <c:catAx>
        <c:axId val="56960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Periodo 2010-2016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6963072"/>
        <c:crosses val="autoZero"/>
        <c:auto val="1"/>
        <c:lblAlgn val="ctr"/>
        <c:lblOffset val="100"/>
      </c:catAx>
      <c:valAx>
        <c:axId val="5696307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Dosis relaitva %</a:t>
                </a:r>
              </a:p>
            </c:rich>
          </c:tx>
          <c:layout/>
        </c:title>
        <c:numFmt formatCode="0.0" sourceLinked="1"/>
        <c:tickLblPos val="nextTo"/>
        <c:crossAx val="56960896"/>
        <c:crosses val="autoZero"/>
        <c:crossBetween val="between"/>
      </c:valAx>
    </c:plotArea>
    <c:plotVisOnly val="1"/>
    <c:dispBlanksAs val="gap"/>
  </c:chart>
  <c:spPr>
    <a:ln>
      <a:solidFill>
        <a:srgbClr val="92D050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9"/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PTCA-Mediana num imágenes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455257003964324"/>
          <c:y val="0.16214489732901036"/>
          <c:w val="0.73665290577469711"/>
          <c:h val="0.66928172447114742"/>
        </c:manualLayout>
      </c:layout>
      <c:lineChart>
        <c:grouping val="standard"/>
        <c:ser>
          <c:idx val="0"/>
          <c:order val="0"/>
          <c:tx>
            <c:v>Median KAP</c:v>
          </c:tx>
          <c:dLbls>
            <c:numFmt formatCode="#,##0" sourceLinked="0"/>
            <c:dLblPos val="t"/>
            <c:showVal val="1"/>
          </c:dLbls>
          <c:cat>
            <c:numRef>
              <c:f>'[08032018 De Osakidetza 25032015 ampliado a 2017.xlsx]Hoja1'!$A$3,'[08032018 De Osakidetza 25032015 ampliado a 2017.xlsx]Hoja1'!$A$14,'[08032018 De Osakidetza 25032015 ampliado a 2017.xlsx]Hoja1'!$A$25,'[08032018 De Osakidetza 25032015 ampliado a 2017.xlsx]Hoja1'!$A$36,'[08032018 De Osakidetza 25032015 ampliado a 2017.xlsx]Hoja1'!$A$47,'[08032018 De Osakidetza 25032015 ampliado a 2017.xlsx]Hoja1'!$A$58,'[08032018 De Osakidetza 25032015 ampliado a 2017.xlsx]Hoja1'!$A$69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'[08032018 De Osakidetza 25032015 ampliado a 2017.xlsx]Hoja1'!$G$9,'[08032018 De Osakidetza 25032015 ampliado a 2017.xlsx]Hoja1'!$G$20,'[08032018 De Osakidetza 25032015 ampliado a 2017.xlsx]Hoja1'!$G$31,'[08032018 De Osakidetza 25032015 ampliado a 2017.xlsx]Hoja1'!$G$42,'[08032018 De Osakidetza 25032015 ampliado a 2017.xlsx]Hoja1'!$G$53,'[08032018 De Osakidetza 25032015 ampliado a 2017.xlsx]Hoja1'!$G$64,'[08032018 De Osakidetza 25032015 ampliado a 2017.xlsx]Hoja1'!$G$75</c:f>
              <c:numCache>
                <c:formatCode>General</c:formatCode>
                <c:ptCount val="7"/>
                <c:pt idx="0">
                  <c:v>733</c:v>
                </c:pt>
                <c:pt idx="1">
                  <c:v>661</c:v>
                </c:pt>
                <c:pt idx="2">
                  <c:v>622.5</c:v>
                </c:pt>
                <c:pt idx="3">
                  <c:v>671</c:v>
                </c:pt>
                <c:pt idx="4">
                  <c:v>664.5</c:v>
                </c:pt>
                <c:pt idx="5">
                  <c:v>782</c:v>
                </c:pt>
                <c:pt idx="6">
                  <c:v>866</c:v>
                </c:pt>
              </c:numCache>
            </c:numRef>
          </c:val>
        </c:ser>
        <c:marker val="1"/>
        <c:axId val="57008128"/>
        <c:axId val="57010048"/>
      </c:lineChart>
      <c:catAx>
        <c:axId val="57008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Periodo 2010-2016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7010048"/>
        <c:crosses val="autoZero"/>
        <c:auto val="1"/>
        <c:lblAlgn val="ctr"/>
        <c:lblOffset val="100"/>
      </c:catAx>
      <c:valAx>
        <c:axId val="570100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Dosis relaitva %</a:t>
                </a:r>
              </a:p>
            </c:rich>
          </c:tx>
          <c:layout/>
        </c:title>
        <c:numFmt formatCode="General" sourceLinked="1"/>
        <c:tickLblPos val="nextTo"/>
        <c:crossAx val="57008128"/>
        <c:crosses val="autoZero"/>
        <c:crossBetween val="between"/>
      </c:valAx>
    </c:plotArea>
    <c:plotVisOnly val="1"/>
    <c:dispBlanksAs val="gap"/>
  </c:chart>
  <c:spPr>
    <a:ln>
      <a:solidFill>
        <a:srgbClr val="0070C0"/>
      </a:solidFill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6F51-96FD-4E35-95CA-B2715DE85406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A06E7-0620-4B7E-A2F7-DD36897031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8040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A06E7-0620-4B7E-A2F7-DD368970319C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B4E31-3663-4741-8863-D5D2041B8ECD}" type="datetimeFigureOut">
              <a:rPr lang="es-ES" smtClean="0"/>
              <a:pPr/>
              <a:t>13/04/2018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D7E75-D7D3-48BE-AE48-991F2F872A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hyperlink" Target="//upload.wikimedia.org/wikipedia/commons/2/29/Spain_Extremadura_map.png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 r="3538"/>
          <a:stretch>
            <a:fillRect/>
          </a:stretch>
        </p:blipFill>
        <p:spPr bwMode="auto">
          <a:xfrm>
            <a:off x="0" y="-148848"/>
            <a:ext cx="9144000" cy="700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14348" y="857232"/>
            <a:ext cx="7848872" cy="830997"/>
          </a:xfrm>
          <a:prstGeom prst="rect">
            <a:avLst/>
          </a:prstGeom>
          <a:solidFill>
            <a:schemeClr val="tx1">
              <a:lumMod val="75000"/>
              <a:lumOff val="25000"/>
              <a:alpha val="39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EXPERIENCIA EN LA IMPLANTACIÓN DE UN SISTEMA DE GESTIÓN DE DOSIS EN EL HOSPITAL DE MÉRIDA</a:t>
            </a:r>
            <a:endParaRPr lang="es-E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516216" y="5733256"/>
            <a:ext cx="2088232" cy="86177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</a:rPr>
              <a:t>José Manuel Ordiales</a:t>
            </a:r>
          </a:p>
          <a:p>
            <a:pPr algn="ctr"/>
            <a:r>
              <a:rPr lang="es-ES" sz="1600" dirty="0" smtClean="0">
                <a:solidFill>
                  <a:schemeClr val="bg1"/>
                </a:solidFill>
              </a:rPr>
              <a:t>Servicio de </a:t>
            </a:r>
            <a:r>
              <a:rPr lang="es-ES" sz="1600" dirty="0" err="1" smtClean="0">
                <a:solidFill>
                  <a:schemeClr val="bg1"/>
                </a:solidFill>
              </a:rPr>
              <a:t>Radiofísica</a:t>
            </a:r>
            <a:endParaRPr lang="es-ES" sz="1600" dirty="0" smtClean="0">
              <a:solidFill>
                <a:schemeClr val="bg1"/>
              </a:solidFill>
            </a:endParaRPr>
          </a:p>
          <a:p>
            <a:pPr algn="ctr"/>
            <a:r>
              <a:rPr lang="es-ES" sz="1600" dirty="0" smtClean="0">
                <a:solidFill>
                  <a:schemeClr val="bg1"/>
                </a:solidFill>
              </a:rPr>
              <a:t>Hospital de Mérida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5" name="0 Imagen" descr="CABECERA 02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00100" y="2643182"/>
            <a:ext cx="7000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Consulta sobre averías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</a:t>
            </a:r>
            <a:r>
              <a:rPr lang="es-ES" sz="2400" dirty="0" smtClean="0"/>
              <a:t>Información de resultados</a:t>
            </a:r>
            <a:r>
              <a:rPr lang="es-ES" sz="2400" dirty="0" smtClean="0"/>
              <a:t> </a:t>
            </a:r>
            <a:r>
              <a:rPr lang="es-ES" sz="2400" dirty="0" smtClean="0"/>
              <a:t>de control de calidad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Mayor  interacción con servicio técnico</a:t>
            </a:r>
            <a:endParaRPr lang="es-ES" sz="24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07504" y="0"/>
            <a:ext cx="6758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 smtClean="0">
                <a:latin typeface="+mj-lt"/>
                <a:ea typeface="+mj-ea"/>
                <a:cs typeface="+mj-cs"/>
              </a:rPr>
              <a:t>Relación con servicios implicados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4" cstate="print"/>
          <a:srcRect l="58347" r="36046"/>
          <a:stretch>
            <a:fillRect/>
          </a:stretch>
        </p:blipFill>
        <p:spPr bwMode="auto">
          <a:xfrm>
            <a:off x="1" y="-1"/>
            <a:ext cx="68356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71600" y="1628800"/>
            <a:ext cx="70008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Seminarios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Interés en acciones realizadas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Demanda de información sobre PR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Demanda de resultados de control calidad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Incertidumbre sobre sistemas de gestión de dosis</a:t>
            </a:r>
            <a:endParaRPr lang="es-ES" sz="24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6758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S" sz="2800" b="1" dirty="0" smtClean="0"/>
              <a:t>Relación con otros servicios</a:t>
            </a:r>
            <a:endParaRPr lang="es-ES" sz="2800" b="1" dirty="0"/>
          </a:p>
        </p:txBody>
      </p:sp>
      <p:pic>
        <p:nvPicPr>
          <p:cNvPr id="8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807" b="803"/>
          <a:stretch/>
        </p:blipFill>
        <p:spPr bwMode="auto">
          <a:xfrm>
            <a:off x="1" y="1"/>
            <a:ext cx="659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2659" y="-99392"/>
            <a:ext cx="67865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 smtClean="0">
                <a:latin typeface="+mj-lt"/>
                <a:ea typeface="+mj-ea"/>
                <a:cs typeface="+mj-cs"/>
              </a:rPr>
              <a:t>Implantación global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59632" y="1043608"/>
            <a:ext cx="70008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Interés por el trabajo realizado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Demanda de información técnica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Posibilidad de integración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Grupo de trabajo multidisciplinar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 Implantación Nueva Directiva                       SGD</a:t>
            </a:r>
            <a:endParaRPr lang="es-ES" sz="2400" dirty="0"/>
          </a:p>
        </p:txBody>
      </p:sp>
      <p:pic>
        <p:nvPicPr>
          <p:cNvPr id="7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pic>
        <p:nvPicPr>
          <p:cNvPr id="2050" name="Picture 2" descr="Resultado de imagen de jarandilla de la vera"/>
          <p:cNvPicPr>
            <a:picLocks noChangeAspect="1" noChangeArrowheads="1"/>
          </p:cNvPicPr>
          <p:nvPr/>
        </p:nvPicPr>
        <p:blipFill>
          <a:blip r:embed="rId4" cstate="print"/>
          <a:srcRect l="42225" r="52169"/>
          <a:stretch>
            <a:fillRect/>
          </a:stretch>
        </p:blipFill>
        <p:spPr bwMode="auto">
          <a:xfrm>
            <a:off x="0" y="0"/>
            <a:ext cx="683568" cy="6858000"/>
          </a:xfrm>
          <a:prstGeom prst="rect">
            <a:avLst/>
          </a:prstGeom>
          <a:noFill/>
        </p:spPr>
      </p:pic>
      <p:sp>
        <p:nvSpPr>
          <p:cNvPr id="6" name="5 Flecha derecha"/>
          <p:cNvSpPr/>
          <p:nvPr/>
        </p:nvSpPr>
        <p:spPr>
          <a:xfrm>
            <a:off x="5436096" y="4437112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899592" y="544522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RIESGO: ¿qué es en realidad y para que sirve un SGD?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771800" y="764704"/>
            <a:ext cx="3816424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000" b="1" dirty="0" smtClean="0">
                <a:solidFill>
                  <a:schemeClr val="bg1">
                    <a:lumMod val="95000"/>
                  </a:schemeClr>
                </a:solidFill>
              </a:rPr>
              <a:t>Muchas gracias</a:t>
            </a:r>
            <a:endParaRPr lang="es-E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0 Imagen" descr="CABECERA 02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smtClean="0">
                <a:latin typeface="+mj-lt"/>
                <a:ea typeface="+mj-ea"/>
                <a:cs typeface="+mj-cs"/>
              </a:rPr>
              <a:t>Situación regional</a:t>
            </a: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971600" y="1124744"/>
            <a:ext cx="7632848" cy="5337884"/>
            <a:chOff x="467544" y="1052736"/>
            <a:chExt cx="7632848" cy="5337884"/>
          </a:xfrm>
        </p:grpSpPr>
        <p:sp>
          <p:nvSpPr>
            <p:cNvPr id="3" name="2 CuadroTexto"/>
            <p:cNvSpPr txBox="1"/>
            <p:nvPr/>
          </p:nvSpPr>
          <p:spPr>
            <a:xfrm>
              <a:off x="899592" y="1052736"/>
              <a:ext cx="7200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dirty="0" smtClean="0"/>
                <a:t>                                           JARA ASISTENCIAL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s-ES" dirty="0" smtClean="0"/>
                <a:t> Sistemas de Información del SES para el ámbito asistencial</a:t>
              </a:r>
            </a:p>
            <a:p>
              <a:pPr>
                <a:buFont typeface="Arial" pitchFamily="34" charset="0"/>
                <a:buChar char="•"/>
              </a:pPr>
              <a:r>
                <a:rPr lang="es-ES" dirty="0" smtClean="0"/>
                <a:t> Gestión Clínica Integrada a través de una estación de trabajo única </a:t>
              </a: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467544" y="3789040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JARA ASISTENCIAL</a:t>
              </a:r>
            </a:p>
            <a:p>
              <a:pPr algn="ctr"/>
              <a:r>
                <a:rPr lang="es-ES" dirty="0" smtClean="0"/>
                <a:t>(integración con otras aplicaciones)</a:t>
              </a:r>
              <a:endParaRPr lang="es-ES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5652120" y="2420888"/>
              <a:ext cx="100811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err="1" smtClean="0"/>
                <a:t>Cívitas</a:t>
              </a:r>
              <a:endParaRPr lang="es-ES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156176" y="2852936"/>
              <a:ext cx="100811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RRHH</a:t>
              </a:r>
              <a:endParaRPr lang="es-ES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444208" y="3284984"/>
              <a:ext cx="100811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CMBD</a:t>
              </a:r>
              <a:endParaRPr lang="es-ES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516216" y="4221088"/>
              <a:ext cx="1198984" cy="3693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Radiología</a:t>
              </a:r>
              <a:endParaRPr lang="es-ES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6588224" y="3717032"/>
              <a:ext cx="100811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Eco-Fin</a:t>
              </a:r>
              <a:endParaRPr lang="es-ES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516216" y="4725144"/>
              <a:ext cx="1296144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Laboratorio</a:t>
              </a:r>
              <a:endParaRPr lang="es-ES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372200" y="5157192"/>
              <a:ext cx="131784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Farmacia</a:t>
              </a:r>
              <a:endParaRPr lang="es-ES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012160" y="5589240"/>
              <a:ext cx="144016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A. Patológica</a:t>
              </a:r>
              <a:endParaRPr lang="es-ES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580112" y="6021288"/>
              <a:ext cx="115212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Dietética</a:t>
              </a:r>
              <a:endParaRPr lang="es-ES" dirty="0"/>
            </a:p>
          </p:txBody>
        </p:sp>
        <p:cxnSp>
          <p:nvCxnSpPr>
            <p:cNvPr id="4" name="3 Conector recto de flecha"/>
            <p:cNvCxnSpPr/>
            <p:nvPr/>
          </p:nvCxnSpPr>
          <p:spPr>
            <a:xfrm flipV="1">
              <a:off x="4265315" y="3222268"/>
              <a:ext cx="1530821" cy="71543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 de flecha"/>
            <p:cNvCxnSpPr/>
            <p:nvPr/>
          </p:nvCxnSpPr>
          <p:spPr>
            <a:xfrm flipV="1">
              <a:off x="4252342" y="3584223"/>
              <a:ext cx="1759818" cy="46805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flipV="1">
              <a:off x="4224933" y="3973706"/>
              <a:ext cx="1931243" cy="18275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 de flecha"/>
            <p:cNvCxnSpPr/>
            <p:nvPr/>
          </p:nvCxnSpPr>
          <p:spPr>
            <a:xfrm>
              <a:off x="4211960" y="4219446"/>
              <a:ext cx="1944216" cy="21592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 de flecha"/>
            <p:cNvCxnSpPr/>
            <p:nvPr/>
          </p:nvCxnSpPr>
          <p:spPr>
            <a:xfrm>
              <a:off x="4175956" y="4327408"/>
              <a:ext cx="1908212" cy="4360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>
              <a:off x="4211960" y="4369750"/>
              <a:ext cx="1753344" cy="78744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>
              <a:off x="4211960" y="4405754"/>
              <a:ext cx="1448544" cy="103947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 de flecha"/>
            <p:cNvCxnSpPr/>
            <p:nvPr/>
          </p:nvCxnSpPr>
          <p:spPr>
            <a:xfrm>
              <a:off x="4174232" y="4553384"/>
              <a:ext cx="1016322" cy="122052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 de flecha"/>
            <p:cNvCxnSpPr/>
            <p:nvPr/>
          </p:nvCxnSpPr>
          <p:spPr>
            <a:xfrm flipV="1">
              <a:off x="4226818" y="2790220"/>
              <a:ext cx="1209278" cy="10241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Elipse"/>
            <p:cNvSpPr/>
            <p:nvPr/>
          </p:nvSpPr>
          <p:spPr>
            <a:xfrm>
              <a:off x="3995936" y="3654315"/>
              <a:ext cx="360040" cy="110915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436" name="Picture 4" descr="Resultado de imagen de jarandilla"/>
          <p:cNvPicPr>
            <a:picLocks noChangeAspect="1" noChangeArrowheads="1"/>
          </p:cNvPicPr>
          <p:nvPr/>
        </p:nvPicPr>
        <p:blipFill>
          <a:blip r:embed="rId4" cstate="print"/>
          <a:srcRect l="63488" r="29337"/>
          <a:stretch>
            <a:fillRect/>
          </a:stretch>
        </p:blipFill>
        <p:spPr bwMode="auto">
          <a:xfrm>
            <a:off x="0" y="0"/>
            <a:ext cx="7555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63688" y="1412776"/>
            <a:ext cx="56166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Área de Salud de Mérida:</a:t>
            </a:r>
          </a:p>
          <a:p>
            <a:endParaRPr lang="es-ES" sz="2000" dirty="0"/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2 </a:t>
            </a:r>
            <a:r>
              <a:rPr lang="es-ES" sz="2000" dirty="0" err="1" smtClean="0"/>
              <a:t>radiofísicos</a:t>
            </a:r>
            <a:endParaRPr lang="es-ES" sz="2000" dirty="0" smtClean="0"/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1 técnico RT (80%)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/>
              <a:t> </a:t>
            </a:r>
            <a:r>
              <a:rPr lang="es-ES" sz="2000" dirty="0" smtClean="0"/>
              <a:t>1 administrativo (apoyo)</a:t>
            </a:r>
          </a:p>
          <a:p>
            <a:endParaRPr lang="es-ES" sz="2000" dirty="0"/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1 ALE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1 TAC RT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3 TAC Radiodiagnóstico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3 </a:t>
            </a:r>
            <a:r>
              <a:rPr lang="es-ES" sz="2000" dirty="0" err="1" smtClean="0"/>
              <a:t>Mamógrafos</a:t>
            </a:r>
            <a:endParaRPr lang="es-ES" sz="2000" dirty="0" smtClean="0"/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1 Telemando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10 equipos radiología convencional (CR)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5 Arcos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1 Sala cardiología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smtClean="0"/>
              <a:t>2 Portátiles</a:t>
            </a:r>
            <a:endParaRPr lang="es-ES" sz="20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smtClean="0">
                <a:latin typeface="+mj-lt"/>
                <a:ea typeface="+mj-ea"/>
                <a:cs typeface="+mj-cs"/>
              </a:rPr>
              <a:t>Situación local</a:t>
            </a: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Resultado de imagen de jarandilla"/>
          <p:cNvPicPr>
            <a:picLocks noChangeAspect="1" noChangeArrowheads="1"/>
          </p:cNvPicPr>
          <p:nvPr/>
        </p:nvPicPr>
        <p:blipFill>
          <a:blip r:embed="rId4" cstate="print"/>
          <a:srcRect l="51792" r="40893"/>
          <a:stretch>
            <a:fillRect/>
          </a:stretch>
        </p:blipFill>
        <p:spPr bwMode="auto">
          <a:xfrm>
            <a:off x="0" y="-14561"/>
            <a:ext cx="755576" cy="6872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Estrategia de implantación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27584" y="1124744"/>
            <a:ext cx="79928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INCONVENIENTES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Desconocimiento general de la potencial labor del </a:t>
            </a:r>
            <a:r>
              <a:rPr lang="es-ES" sz="2400" dirty="0" err="1" smtClean="0"/>
              <a:t>radiofísico</a:t>
            </a:r>
            <a:endParaRPr lang="es-ES" sz="2400" dirty="0" smtClean="0"/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s-ES" sz="2400" dirty="0" smtClean="0"/>
              <a:t> Médicos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s-ES" sz="2400" dirty="0" smtClean="0"/>
              <a:t> Equipo directivo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s-ES" sz="2400" dirty="0" smtClean="0"/>
              <a:t> Sistemas de información local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s-ES" sz="2400" dirty="0" smtClean="0"/>
              <a:t> Sistemas de información central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s-ES" sz="2400" dirty="0" smtClean="0"/>
              <a:t> Gestión central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Formación muy dispar en Protección Radiológica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Integración en sistema de gestión clínica central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Economía</a:t>
            </a:r>
          </a:p>
        </p:txBody>
      </p:sp>
      <p:pic>
        <p:nvPicPr>
          <p:cNvPr id="14338" name="Picture 2" descr="Resultado de imagen de jarandilla"/>
          <p:cNvPicPr>
            <a:picLocks noChangeAspect="1" noChangeArrowheads="1"/>
          </p:cNvPicPr>
          <p:nvPr/>
        </p:nvPicPr>
        <p:blipFill>
          <a:blip r:embed="rId4" cstate="print"/>
          <a:srcRect l="42687" r="50198" b="3028"/>
          <a:stretch>
            <a:fillRect/>
          </a:stretch>
        </p:blipFill>
        <p:spPr bwMode="auto">
          <a:xfrm>
            <a:off x="0" y="0"/>
            <a:ext cx="755576" cy="6858000"/>
          </a:xfrm>
          <a:prstGeom prst="rect">
            <a:avLst/>
          </a:prstGeom>
          <a:noFill/>
        </p:spPr>
      </p:pic>
      <p:pic>
        <p:nvPicPr>
          <p:cNvPr id="14342" name="Picture 6" descr="Resultado de imagen de ventajas"/>
          <p:cNvPicPr>
            <a:picLocks noChangeAspect="1" noChangeArrowheads="1"/>
          </p:cNvPicPr>
          <p:nvPr/>
        </p:nvPicPr>
        <p:blipFill>
          <a:blip r:embed="rId5" cstate="print"/>
          <a:srcRect l="50399" t="7292" r="641"/>
          <a:stretch>
            <a:fillRect/>
          </a:stretch>
        </p:blipFill>
        <p:spPr bwMode="auto">
          <a:xfrm>
            <a:off x="6732240" y="2348880"/>
            <a:ext cx="1797455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Estrategia de implantación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55576" y="1412776"/>
            <a:ext cx="86774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 smtClean="0"/>
              <a:t>                    VENTAJAS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Grupo de cardiólogos  con </a:t>
            </a:r>
            <a:r>
              <a:rPr lang="es-ES" sz="2400" dirty="0" err="1" smtClean="0"/>
              <a:t>Serv</a:t>
            </a:r>
            <a:r>
              <a:rPr lang="es-ES" sz="2400" dirty="0" smtClean="0"/>
              <a:t>. </a:t>
            </a:r>
            <a:r>
              <a:rPr lang="es-ES" sz="2400" dirty="0"/>
              <a:t>d</a:t>
            </a:r>
            <a:r>
              <a:rPr lang="es-ES" sz="2400" dirty="0" smtClean="0"/>
              <a:t>e PR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Formación Nivel 2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Red local en laboratorios de cateterismo cardiaco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Actividad investigadora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/>
              <a:t> Sensibilidad ante el riesgo por exposición a radiaciones ionizantes</a:t>
            </a:r>
          </a:p>
        </p:txBody>
      </p:sp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>
          <a:blip r:embed="rId4" cstate="print"/>
          <a:srcRect l="48223" r="45506"/>
          <a:stretch>
            <a:fillRect/>
          </a:stretch>
        </p:blipFill>
        <p:spPr bwMode="auto">
          <a:xfrm>
            <a:off x="0" y="0"/>
            <a:ext cx="755576" cy="6858000"/>
          </a:xfrm>
          <a:prstGeom prst="rect">
            <a:avLst/>
          </a:prstGeom>
          <a:noFill/>
        </p:spPr>
      </p:pic>
      <p:pic>
        <p:nvPicPr>
          <p:cNvPr id="12292" name="Picture 4" descr="Resultado de imagen de ventajas"/>
          <p:cNvPicPr>
            <a:picLocks noChangeAspect="1" noChangeArrowheads="1"/>
          </p:cNvPicPr>
          <p:nvPr/>
        </p:nvPicPr>
        <p:blipFill>
          <a:blip r:embed="rId5" cstate="print"/>
          <a:srcRect l="5760" r="51041"/>
          <a:stretch>
            <a:fillRect/>
          </a:stretch>
        </p:blipFill>
        <p:spPr bwMode="auto">
          <a:xfrm>
            <a:off x="6732240" y="1412776"/>
            <a:ext cx="1732891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Resultado de imagen de hospital de san pedro de alcantara caceres vista aerea"/>
          <p:cNvPicPr>
            <a:picLocks noChangeAspect="1" noChangeArrowheads="1"/>
          </p:cNvPicPr>
          <p:nvPr/>
        </p:nvPicPr>
        <p:blipFill>
          <a:blip r:embed="rId3" cstate="print"/>
          <a:srcRect l="9304" r="9281" b="10226"/>
          <a:stretch>
            <a:fillRect/>
          </a:stretch>
        </p:blipFill>
        <p:spPr bwMode="auto">
          <a:xfrm>
            <a:off x="6588224" y="2564904"/>
            <a:ext cx="1944216" cy="105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2" descr="File:Spain Extremadura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43808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92" y="2564905"/>
            <a:ext cx="2978539" cy="3523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0749" t="37820" r="28394" b="36674"/>
          <a:stretch/>
        </p:blipFill>
        <p:spPr bwMode="auto">
          <a:xfrm>
            <a:off x="6732240" y="4797152"/>
            <a:ext cx="1747046" cy="137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36 Conector recto de flecha"/>
          <p:cNvCxnSpPr/>
          <p:nvPr/>
        </p:nvCxnSpPr>
        <p:spPr>
          <a:xfrm flipH="1">
            <a:off x="3284655" y="4956621"/>
            <a:ext cx="1054949" cy="0"/>
          </a:xfrm>
          <a:prstGeom prst="straightConnector1">
            <a:avLst/>
          </a:prstGeom>
          <a:noFill/>
          <a:ln w="31750" cap="flat" cmpd="sng" algn="ctr">
            <a:solidFill>
              <a:srgbClr val="5C92B5"/>
            </a:solidFill>
            <a:prstDash val="solid"/>
            <a:tailEnd type="arrow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</p:spPr>
      </p:cxnSp>
      <p:cxnSp>
        <p:nvCxnSpPr>
          <p:cNvPr id="38" name="37 Conector recto de flecha"/>
          <p:cNvCxnSpPr/>
          <p:nvPr/>
        </p:nvCxnSpPr>
        <p:spPr>
          <a:xfrm>
            <a:off x="4494631" y="4797174"/>
            <a:ext cx="1714699" cy="0"/>
          </a:xfrm>
          <a:prstGeom prst="straightConnector1">
            <a:avLst/>
          </a:prstGeom>
          <a:noFill/>
          <a:ln w="31750" cap="flat" cmpd="sng" algn="ctr">
            <a:solidFill>
              <a:srgbClr val="5C92B5"/>
            </a:solidFill>
            <a:prstDash val="solid"/>
            <a:tailEnd type="arrow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</p:spPr>
      </p:cxnSp>
      <p:grpSp>
        <p:nvGrpSpPr>
          <p:cNvPr id="3" name="49 Grupo"/>
          <p:cNvGrpSpPr/>
          <p:nvPr/>
        </p:nvGrpSpPr>
        <p:grpSpPr>
          <a:xfrm>
            <a:off x="179512" y="3861048"/>
            <a:ext cx="2961127" cy="2768388"/>
            <a:chOff x="467544" y="3933056"/>
            <a:chExt cx="2961127" cy="2768388"/>
          </a:xfrm>
        </p:grpSpPr>
        <p:pic>
          <p:nvPicPr>
            <p:cNvPr id="34" name="Picture 6" descr="http://zetaestaticos.com/extremadura/img/noticias/0/459/459824_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79" y="4548543"/>
              <a:ext cx="2932992" cy="15944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25 Grupo"/>
            <p:cNvGrpSpPr/>
            <p:nvPr/>
          </p:nvGrpSpPr>
          <p:grpSpPr>
            <a:xfrm>
              <a:off x="1115616" y="6165307"/>
              <a:ext cx="1582783" cy="536137"/>
              <a:chOff x="580637" y="4426517"/>
              <a:chExt cx="1476641" cy="484247"/>
            </a:xfrm>
          </p:grpSpPr>
          <p:pic>
            <p:nvPicPr>
              <p:cNvPr id="41" name="Picture 4" descr="/iw-mount/default/main/publicweb_healthcare/global/main/shared/WORKAREA/w-main/Assets/Images/InterventionalXray/Product/Cardiac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637" y="4426517"/>
                <a:ext cx="668609" cy="482884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438086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pic>
          <p:pic>
            <p:nvPicPr>
              <p:cNvPr id="42" name="Picture 4" descr="/iw-mount/default/main/publicweb_healthcare/global/main/shared/WORKAREA/w-main/Assets/Images/InterventionalXray/Product/Cardiac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786" y="4426520"/>
                <a:ext cx="670492" cy="484244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438086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pic>
        </p:grpSp>
        <p:sp>
          <p:nvSpPr>
            <p:cNvPr id="39" name="38 CuadroTexto"/>
            <p:cNvSpPr txBox="1"/>
            <p:nvPr/>
          </p:nvSpPr>
          <p:spPr>
            <a:xfrm>
              <a:off x="467544" y="3933056"/>
              <a:ext cx="2961127" cy="584775"/>
            </a:xfrm>
            <a:prstGeom prst="rect">
              <a:avLst/>
            </a:prstGeom>
            <a:gradFill rotWithShape="1">
              <a:gsLst>
                <a:gs pos="0">
                  <a:srgbClr val="438086">
                    <a:tint val="1000"/>
                    <a:satMod val="255000"/>
                  </a:srgbClr>
                </a:gs>
                <a:gs pos="55000">
                  <a:srgbClr val="438086">
                    <a:tint val="12000"/>
                    <a:satMod val="255000"/>
                  </a:srgbClr>
                </a:gs>
                <a:gs pos="100000">
                  <a:srgbClr val="438086"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38086"/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92B5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Hospital Universitario Infanta Cristina de Badajoz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0" name="39 CuadroTexto"/>
          <p:cNvSpPr txBox="1"/>
          <p:nvPr/>
        </p:nvSpPr>
        <p:spPr>
          <a:xfrm>
            <a:off x="6444208" y="4509120"/>
            <a:ext cx="2387415" cy="338554"/>
          </a:xfrm>
          <a:prstGeom prst="rect">
            <a:avLst/>
          </a:prstGeom>
          <a:gradFill rotWithShape="1">
            <a:gsLst>
              <a:gs pos="0">
                <a:srgbClr val="438086">
                  <a:tint val="1000"/>
                  <a:satMod val="255000"/>
                </a:srgbClr>
              </a:gs>
              <a:gs pos="55000">
                <a:srgbClr val="438086">
                  <a:tint val="12000"/>
                  <a:satMod val="255000"/>
                </a:srgbClr>
              </a:gs>
              <a:gs pos="100000">
                <a:srgbClr val="438086">
                  <a:tint val="45000"/>
                  <a:satMod val="250000"/>
                </a:srgbClr>
              </a:gs>
            </a:gsLst>
            <a:path path="circle">
              <a:fillToRect l="-40000" t="-90000" r="140000" b="190000"/>
            </a:path>
          </a:gradFill>
          <a:ln w="9525" cap="flat" cmpd="sng" algn="ctr">
            <a:solidFill>
              <a:srgbClr val="438086"/>
            </a:solidFill>
            <a:prstDash val="solid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Hospital de Mérida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5C92B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1331640" y="1052736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 Servicios de Cardiología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Área de población ≈ 690.000 </a:t>
            </a:r>
            <a:r>
              <a:rPr kumimoji="0" lang="es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hab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4" name="Picture 4" descr="/iw-mount/default/main/publicweb_healthcare/global/main/shared/WORKAREA/w-main/Assets/Images/InterventionalXray/Product/Cardia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65304"/>
            <a:ext cx="824351" cy="61495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38086">
                <a:lumMod val="60000"/>
                <a:lumOff val="40000"/>
              </a:srgbClr>
            </a:solidFill>
            <a:prstDash val="solid"/>
          </a:ln>
          <a:effectLst/>
        </p:spPr>
      </p:pic>
      <p:sp>
        <p:nvSpPr>
          <p:cNvPr id="45" name="44 CuadroTexto"/>
          <p:cNvSpPr txBox="1"/>
          <p:nvPr/>
        </p:nvSpPr>
        <p:spPr>
          <a:xfrm>
            <a:off x="4860032" y="1052736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HME 5 </a:t>
            </a:r>
            <a:r>
              <a:rPr kumimoji="0" lang="es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Card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+ 3 DUE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s-ES" sz="1400" kern="0" dirty="0" smtClean="0">
                <a:solidFill>
                  <a:srgbClr val="5C92B5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Procedimientos anuales aprox. 1450</a:t>
            </a:r>
            <a:endParaRPr kumimoji="0" lang="es-ES" sz="1400" b="0" i="0" u="none" strike="noStrike" kern="0" cap="none" spc="0" normalizeH="0" baseline="0" noProof="0" dirty="0" smtClean="0">
              <a:ln>
                <a:noFill/>
              </a:ln>
              <a:solidFill>
                <a:srgbClr val="5C92B5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Resultado de imagen de hospital de virgen del puerto de plasenci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1471" y="2564904"/>
            <a:ext cx="2546199" cy="117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45 CuadroTexto"/>
          <p:cNvSpPr txBox="1"/>
          <p:nvPr/>
        </p:nvSpPr>
        <p:spPr>
          <a:xfrm>
            <a:off x="395536" y="1980130"/>
            <a:ext cx="2387415" cy="584775"/>
          </a:xfrm>
          <a:prstGeom prst="rect">
            <a:avLst/>
          </a:prstGeom>
          <a:gradFill rotWithShape="1">
            <a:gsLst>
              <a:gs pos="0">
                <a:srgbClr val="438086">
                  <a:tint val="1000"/>
                  <a:satMod val="255000"/>
                </a:srgbClr>
              </a:gs>
              <a:gs pos="55000">
                <a:srgbClr val="438086">
                  <a:tint val="12000"/>
                  <a:satMod val="255000"/>
                </a:srgbClr>
              </a:gs>
              <a:gs pos="100000">
                <a:srgbClr val="438086">
                  <a:tint val="45000"/>
                  <a:satMod val="250000"/>
                </a:srgbClr>
              </a:gs>
            </a:gsLst>
            <a:path path="circle">
              <a:fillToRect l="-40000" t="-90000" r="140000" b="190000"/>
            </a:path>
          </a:gradFill>
          <a:ln w="9525" cap="flat" cmpd="sng" algn="ctr">
            <a:solidFill>
              <a:srgbClr val="438086"/>
            </a:solidFill>
            <a:prstDash val="solid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Hospital Virgen del Puerto de Plasencia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5C92B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5580112" y="2132856"/>
            <a:ext cx="3563888" cy="584775"/>
          </a:xfrm>
          <a:prstGeom prst="rect">
            <a:avLst/>
          </a:prstGeom>
          <a:gradFill rotWithShape="1">
            <a:gsLst>
              <a:gs pos="0">
                <a:srgbClr val="438086">
                  <a:tint val="1000"/>
                  <a:satMod val="255000"/>
                </a:srgbClr>
              </a:gs>
              <a:gs pos="55000">
                <a:srgbClr val="438086">
                  <a:tint val="12000"/>
                  <a:satMod val="255000"/>
                </a:srgbClr>
              </a:gs>
              <a:gs pos="100000">
                <a:srgbClr val="438086">
                  <a:tint val="45000"/>
                  <a:satMod val="250000"/>
                </a:srgbClr>
              </a:gs>
            </a:gsLst>
            <a:path path="circle">
              <a:fillToRect l="-40000" t="-90000" r="140000" b="190000"/>
            </a:path>
          </a:gradFill>
          <a:ln w="9525" cap="flat" cmpd="sng" algn="ctr">
            <a:solidFill>
              <a:srgbClr val="438086"/>
            </a:solidFill>
            <a:prstDash val="solid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Hospital Universitario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C92B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San Pedro de Alcántara de Cáceres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5C92B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8" name="Picture 4" descr="/iw-mount/default/main/publicweb_healthcare/global/main/shared/WORKAREA/w-main/Assets/Images/InterventionalXray/Product/Cardia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824351" cy="61495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38086">
                <a:lumMod val="60000"/>
                <a:lumOff val="40000"/>
              </a:srgbClr>
            </a:solidFill>
            <a:prstDash val="solid"/>
          </a:ln>
          <a:effectLst/>
        </p:spPr>
      </p:pic>
      <p:pic>
        <p:nvPicPr>
          <p:cNvPr id="49" name="Picture 4" descr="/iw-mount/default/main/publicweb_healthcare/global/main/shared/WORKAREA/w-main/Assets/Images/InterventionalXray/Product/Cardia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45024"/>
            <a:ext cx="567680" cy="423483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38086">
                <a:lumMod val="60000"/>
                <a:lumOff val="40000"/>
              </a:srgbClr>
            </a:solidFill>
            <a:prstDash val="solid"/>
          </a:ln>
          <a:effectLst/>
        </p:spPr>
      </p:pic>
      <p:sp>
        <p:nvSpPr>
          <p:cNvPr id="22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Estrategia de implantación</a:t>
            </a:r>
          </a:p>
        </p:txBody>
      </p:sp>
      <p:pic>
        <p:nvPicPr>
          <p:cNvPr id="23" name="0 Imagen" descr="CABECERA 02o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sp>
        <p:nvSpPr>
          <p:cNvPr id="16386" name="AutoShape 2" descr="Resultado de imagen de hospital de san pedro de alcantara caceres vista aer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Resultado de imagen de hospital de san pedro de alcantara caceres vista aer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92" name="AutoShape 8" descr="Resultado de imagen de corazÃ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94" name="AutoShape 10" descr="Resultado de imagen de corazÃ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96" name="AutoShape 12" descr="Resultado de imagen de corazÃ³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398" name="Picture 14" descr="Resultado de imagen de corazÃ³n"/>
          <p:cNvPicPr>
            <a:picLocks noChangeAspect="1" noChangeArrowheads="1"/>
          </p:cNvPicPr>
          <p:nvPr/>
        </p:nvPicPr>
        <p:blipFill>
          <a:blip r:embed="rId14" cstate="print"/>
          <a:srcRect l="4297" r="27540" b="17373"/>
          <a:stretch>
            <a:fillRect/>
          </a:stretch>
        </p:blipFill>
        <p:spPr bwMode="auto">
          <a:xfrm>
            <a:off x="4355976" y="3789040"/>
            <a:ext cx="144016" cy="140123"/>
          </a:xfrm>
          <a:prstGeom prst="rect">
            <a:avLst/>
          </a:prstGeom>
          <a:noFill/>
        </p:spPr>
      </p:pic>
      <p:pic>
        <p:nvPicPr>
          <p:cNvPr id="30" name="Picture 14" descr="Resultado de imagen de corazÃ³n"/>
          <p:cNvPicPr>
            <a:picLocks noChangeAspect="1" noChangeArrowheads="1"/>
          </p:cNvPicPr>
          <p:nvPr/>
        </p:nvPicPr>
        <p:blipFill>
          <a:blip r:embed="rId14" cstate="print"/>
          <a:srcRect l="4297" r="27540" b="17373"/>
          <a:stretch>
            <a:fillRect/>
          </a:stretch>
        </p:blipFill>
        <p:spPr bwMode="auto">
          <a:xfrm>
            <a:off x="3779912" y="4509120"/>
            <a:ext cx="144016" cy="140123"/>
          </a:xfrm>
          <a:prstGeom prst="rect">
            <a:avLst/>
          </a:prstGeom>
          <a:noFill/>
        </p:spPr>
      </p:pic>
      <p:pic>
        <p:nvPicPr>
          <p:cNvPr id="31" name="Picture 14" descr="Resultado de imagen de corazÃ³n"/>
          <p:cNvPicPr>
            <a:picLocks noChangeAspect="1" noChangeArrowheads="1"/>
          </p:cNvPicPr>
          <p:nvPr/>
        </p:nvPicPr>
        <p:blipFill>
          <a:blip r:embed="rId14" cstate="print"/>
          <a:srcRect l="4297" r="27540" b="17373"/>
          <a:stretch>
            <a:fillRect/>
          </a:stretch>
        </p:blipFill>
        <p:spPr bwMode="auto">
          <a:xfrm>
            <a:off x="4355976" y="4509120"/>
            <a:ext cx="144016" cy="14012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67" r="49686" b="74505"/>
          <a:stretch/>
        </p:blipFill>
        <p:spPr bwMode="auto">
          <a:xfrm>
            <a:off x="4321443" y="5659417"/>
            <a:ext cx="627646" cy="101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460375" y="5949280"/>
            <a:ext cx="2322576" cy="83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Elipse"/>
          <p:cNvSpPr/>
          <p:nvPr/>
        </p:nvSpPr>
        <p:spPr>
          <a:xfrm>
            <a:off x="6399044" y="3537011"/>
            <a:ext cx="2322576" cy="83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Elipse"/>
          <p:cNvSpPr/>
          <p:nvPr/>
        </p:nvSpPr>
        <p:spPr>
          <a:xfrm>
            <a:off x="6948264" y="6053233"/>
            <a:ext cx="1431776" cy="804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3 Conector recto de flecha"/>
          <p:cNvCxnSpPr/>
          <p:nvPr/>
        </p:nvCxnSpPr>
        <p:spPr>
          <a:xfrm flipH="1">
            <a:off x="4860032" y="4259981"/>
            <a:ext cx="1728192" cy="13994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 flipV="1">
            <a:off x="2877670" y="6283708"/>
            <a:ext cx="1334290" cy="256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flipH="1">
            <a:off x="4985610" y="6262165"/>
            <a:ext cx="174663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43608" y="2636912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Nov 2010. Incorporación del Hospital de Mérida al grupo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DOCCACI.</a:t>
            </a:r>
          </a:p>
          <a:p>
            <a:pPr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2011, 2012 y 2013. Optimización de Dosis en Hospital de Mérida.</a:t>
            </a:r>
          </a:p>
          <a:p>
            <a:pPr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Oct 2013. Incorporación software de gestión de dosis DOLIR.</a:t>
            </a:r>
          </a:p>
          <a:p>
            <a:pPr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Oct 2013. Incorporación HU Infanta Cristina de Badajoz a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DOCCACI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Oct 2013. Gestión de dosis/seguimiento de resultados. 3 Salas.</a:t>
            </a:r>
          </a:p>
          <a:p>
            <a:pPr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Marzo 2015. Actualización software DOLIR.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635" t="12500" r="24560" b="13750"/>
          <a:stretch>
            <a:fillRect/>
          </a:stretch>
        </p:blipFill>
        <p:spPr bwMode="auto">
          <a:xfrm>
            <a:off x="4860032" y="1124744"/>
            <a:ext cx="1571636" cy="136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Estrategia de implantación</a:t>
            </a:r>
          </a:p>
        </p:txBody>
      </p:sp>
      <p:pic>
        <p:nvPicPr>
          <p:cNvPr id="7" name="0 Imagen" descr="CABECERA 02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5" cstate="print"/>
          <a:srcRect l="35103" t="1400" r="57690" b="2005"/>
          <a:stretch>
            <a:fillRect/>
          </a:stretch>
        </p:blipFill>
        <p:spPr bwMode="auto">
          <a:xfrm>
            <a:off x="0" y="0"/>
            <a:ext cx="755576" cy="6858000"/>
          </a:xfrm>
          <a:prstGeom prst="rect">
            <a:avLst/>
          </a:prstGeom>
          <a:noFill/>
        </p:spPr>
      </p:pic>
      <p:pic>
        <p:nvPicPr>
          <p:cNvPr id="10244" name="Picture 4" descr="Resultado de imagen de acuerdo"/>
          <p:cNvPicPr>
            <a:picLocks noChangeAspect="1" noChangeArrowheads="1"/>
          </p:cNvPicPr>
          <p:nvPr/>
        </p:nvPicPr>
        <p:blipFill>
          <a:blip r:embed="rId6" cstate="print"/>
          <a:srcRect l="20729" r="21962" b="3783"/>
          <a:stretch>
            <a:fillRect/>
          </a:stretch>
        </p:blipFill>
        <p:spPr bwMode="auto">
          <a:xfrm>
            <a:off x="3275856" y="1124744"/>
            <a:ext cx="1512168" cy="1351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58531688"/>
              </p:ext>
            </p:extLst>
          </p:nvPr>
        </p:nvGraphicFramePr>
        <p:xfrm>
          <a:off x="251520" y="1412776"/>
          <a:ext cx="550072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5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5079885"/>
              </p:ext>
            </p:extLst>
          </p:nvPr>
        </p:nvGraphicFramePr>
        <p:xfrm>
          <a:off x="5940152" y="1196752"/>
          <a:ext cx="2952328" cy="256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6 Gráfico"/>
          <p:cNvGraphicFramePr>
            <a:graphicFrameLocks/>
          </p:cNvGraphicFramePr>
          <p:nvPr/>
        </p:nvGraphicFramePr>
        <p:xfrm>
          <a:off x="5940152" y="4077072"/>
          <a:ext cx="2952328" cy="242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67151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Estrategia de implantación</a:t>
            </a:r>
          </a:p>
        </p:txBody>
      </p:sp>
      <p:pic>
        <p:nvPicPr>
          <p:cNvPr id="8" name="0 Imagen" descr="CABECERA 02o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pic>
        <p:nvPicPr>
          <p:cNvPr id="24580" name="Picture 4" descr="Resultado de imagen de la vera de gredos casas tipicas jarandilla balcones"/>
          <p:cNvPicPr>
            <a:picLocks noChangeAspect="1" noChangeArrowheads="1"/>
          </p:cNvPicPr>
          <p:nvPr/>
        </p:nvPicPr>
        <p:blipFill>
          <a:blip r:embed="rId7" cstate="print"/>
          <a:srcRect l="63491" r="29801" b="7872"/>
          <a:stretch>
            <a:fillRect/>
          </a:stretch>
        </p:blipFill>
        <p:spPr bwMode="auto">
          <a:xfrm>
            <a:off x="0" y="0"/>
            <a:ext cx="6835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83874" y="-18535"/>
            <a:ext cx="6758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 smtClean="0">
                <a:latin typeface="+mj-lt"/>
                <a:ea typeface="+mj-ea"/>
                <a:cs typeface="+mj-cs"/>
              </a:rPr>
              <a:t>Relación con servicios implicados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71600" y="1556792"/>
            <a:ext cx="83582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Percepción de acciones efectivas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Reconocimiento de la labor del </a:t>
            </a:r>
            <a:r>
              <a:rPr lang="es-ES" sz="2200" dirty="0" err="1" smtClean="0"/>
              <a:t>radiofísico</a:t>
            </a:r>
            <a:endParaRPr lang="es-ES" sz="22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Demanda de información por parte de médicos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Demanda de información por parte de </a:t>
            </a:r>
            <a:r>
              <a:rPr lang="es-ES" sz="2200" dirty="0" err="1" smtClean="0"/>
              <a:t>DUEs</a:t>
            </a:r>
            <a:endParaRPr lang="es-ES" sz="22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Demanda de información por parte de otro personal involucrado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Demanda de actualización periódica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Propuesta de trabajos conjuntos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200" dirty="0" smtClean="0"/>
              <a:t> Facilidad de incorporación de nuevas iniciativas</a:t>
            </a:r>
          </a:p>
        </p:txBody>
      </p:sp>
      <p:pic>
        <p:nvPicPr>
          <p:cNvPr id="6" name="0 Imagen" descr="CABECERA 02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384" y="0"/>
            <a:ext cx="2642616" cy="612648"/>
          </a:xfrm>
          <a:prstGeom prst="rect">
            <a:avLst/>
          </a:prstGeom>
        </p:spPr>
      </p:pic>
      <p:pic>
        <p:nvPicPr>
          <p:cNvPr id="8194" name="Picture 2" descr="Resultado de imagen de jarandilla de la vera"/>
          <p:cNvPicPr>
            <a:picLocks noChangeAspect="1" noChangeArrowheads="1"/>
          </p:cNvPicPr>
          <p:nvPr/>
        </p:nvPicPr>
        <p:blipFill>
          <a:blip r:embed="rId4" cstate="print"/>
          <a:srcRect l="45470" r="47888"/>
          <a:stretch>
            <a:fillRect/>
          </a:stretch>
        </p:blipFill>
        <p:spPr bwMode="auto">
          <a:xfrm>
            <a:off x="0" y="0"/>
            <a:ext cx="6835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540</Words>
  <Application>Microsoft Office PowerPoint</Application>
  <PresentationFormat>Presentación en pantalla (4:3)</PresentationFormat>
  <Paragraphs>126</Paragraphs>
  <Slides>13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JM Ordiales</dc:creator>
  <cp:lastModifiedBy>Valued Acer Customer</cp:lastModifiedBy>
  <cp:revision>30</cp:revision>
  <dcterms:created xsi:type="dcterms:W3CDTF">2018-04-07T19:00:24Z</dcterms:created>
  <dcterms:modified xsi:type="dcterms:W3CDTF">2018-04-13T05:55:08Z</dcterms:modified>
</cp:coreProperties>
</file>