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8"/>
  </p:notesMasterIdLst>
  <p:handoutMasterIdLst>
    <p:handoutMasterId r:id="rId9"/>
  </p:handoutMasterIdLst>
  <p:sldIdLst>
    <p:sldId id="416" r:id="rId2"/>
    <p:sldId id="426" r:id="rId3"/>
    <p:sldId id="508" r:id="rId4"/>
    <p:sldId id="499" r:id="rId5"/>
    <p:sldId id="505" r:id="rId6"/>
    <p:sldId id="471" r:id="rId7"/>
  </p:sldIdLst>
  <p:sldSz cx="9144000" cy="6858000" type="screen4x3"/>
  <p:notesSz cx="7099300" cy="10234613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00FF"/>
    <a:srgbClr val="0000CC"/>
    <a:srgbClr val="000099"/>
    <a:srgbClr val="32A14C"/>
    <a:srgbClr val="99CC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91" autoAdjust="0"/>
    <p:restoredTop sz="86399" autoAdjust="0"/>
  </p:normalViewPr>
  <p:slideViewPr>
    <p:cSldViewPr snapToGrid="0">
      <p:cViewPr varScale="1">
        <p:scale>
          <a:sx n="78" d="100"/>
          <a:sy n="78" d="100"/>
        </p:scale>
        <p:origin x="228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2" d="100"/>
        <a:sy n="142" d="100"/>
      </p:scale>
      <p:origin x="0" y="0"/>
    </p:cViewPr>
  </p:sorterViewPr>
  <p:notesViewPr>
    <p:cSldViewPr snapToGrid="0">
      <p:cViewPr varScale="1">
        <p:scale>
          <a:sx n="112" d="100"/>
          <a:sy n="112" d="100"/>
        </p:scale>
        <p:origin x="5112" y="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5" y="1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AF5020F0-7A37-4CEA-8D25-37C9BB7FC009}" type="datetimeFigureOut">
              <a:rPr lang="es-ES"/>
              <a:pPr>
                <a:defRPr/>
              </a:pPr>
              <a:t>12/04/2018</a:t>
            </a:fld>
            <a:endParaRPr lang="es-E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1107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Times New Roman" charset="0"/>
              </a:defRPr>
            </a:lvl1pPr>
          </a:lstStyle>
          <a:p>
            <a:pPr>
              <a:defRPr/>
            </a:pPr>
            <a:r>
              <a:rPr lang="es-ES" smtClean="0"/>
              <a:t>J.M. Fernández Soto</a:t>
            </a:r>
            <a:endParaRPr lang="es-E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5" y="9721107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4A7A89F5-D810-4CB4-8F70-5F9BD4B0705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6632655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s-ES" smtClean="0"/>
              <a:t>Protección Radiológica en Rad. Dental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8" y="1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5" y="4861442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J.M. Fernández Soto</a:t>
            </a: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8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82860F0-950B-4266-80D4-BE5DBB07450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902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2860F0-950B-4266-80D4-BE5DBB07450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J.M. Fernández Soto</a:t>
            </a:r>
            <a:endParaRPr lang="en-US"/>
          </a:p>
        </p:txBody>
      </p:sp>
      <p:sp>
        <p:nvSpPr>
          <p:cNvPr id="6" name="Marcador de encabezado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Protección Radiológica en Rad. Dental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54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EE7A0-07B0-46BB-BC26-73D0378AF389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058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6EE7A0-07B0-46BB-BC26-73D0378AF389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1107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noProof="0" smtClean="0"/>
              <a:t>Haga clic para cambiar el estilo de título	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7F4B7-EFA1-4F34-B2CB-069A0A4C5492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68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AFB98C-C88C-47C3-B5AB-2E9426EF7247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18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42F6D3-318C-4B87-BE69-1748BD436FB2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57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B44AB-F3E8-414A-B7AB-84B2773C432F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64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E84D75-C657-4775-ACD7-2A16F2F65A45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85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B28DA8-38F5-4672-A283-AB69B641A181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30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5B09FD-5F31-4FFF-9E1F-B42C873D03F3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55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4D4AAA-DDE6-4A75-A368-07A6A11207CB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95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5194D8-C6D4-4F8B-995A-A9B6DC4E7259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04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2E696-2C64-4C8D-8FA9-0939A26D3ECF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9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8AEFD-3E81-4D34-BB43-76EFEB57F9B9}" type="slidenum">
              <a:rPr lang="es-ES">
                <a:solidFill>
                  <a:srgbClr val="FFFFFF"/>
                </a:solidFill>
              </a:rPr>
              <a:pPr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28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2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eaLnBrk="1" hangingPunct="1"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eaLnBrk="1" hangingPunct="1"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eaLnBrk="1" hangingPunct="1"/>
            <a:fld id="{DC4F0716-B36C-41E0-BE5E-27B221A6A570}" type="slidenum">
              <a:rPr lang="es-ES">
                <a:solidFill>
                  <a:srgbClr val="FFFFFF"/>
                </a:solidFill>
              </a:rPr>
              <a:pPr eaLnBrk="1" hangingPunct="1"/>
              <a:t>‹Nº›</a:t>
            </a:fld>
            <a:endParaRPr lang="es-E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67562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648" y="407226"/>
            <a:ext cx="6423838" cy="2617568"/>
          </a:xfrm>
          <a:solidFill>
            <a:srgbClr val="C0C0C0">
              <a:alpha val="50000"/>
            </a:srgbClr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s-ES" dirty="0" smtClean="0">
                <a:solidFill>
                  <a:srgbClr val="FFFF00"/>
                </a:solidFill>
              </a:rPr>
              <a:t>Funcionalidades deseables en un sistema de registro </a:t>
            </a:r>
            <a:r>
              <a:rPr lang="es-ES" dirty="0">
                <a:solidFill>
                  <a:srgbClr val="FFFF00"/>
                </a:solidFill>
              </a:rPr>
              <a:t>de </a:t>
            </a:r>
            <a:r>
              <a:rPr lang="es-ES" dirty="0" smtClean="0">
                <a:solidFill>
                  <a:srgbClr val="FFFF00"/>
                </a:solidFill>
              </a:rPr>
              <a:t>dosis</a:t>
            </a:r>
            <a:endParaRPr lang="es-ES" sz="4800" dirty="0" smtClean="0">
              <a:solidFill>
                <a:srgbClr val="FFFF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45063" y="6070600"/>
            <a:ext cx="3733800" cy="6477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1600" dirty="0" smtClean="0">
                <a:solidFill>
                  <a:srgbClr val="FFFF00"/>
                </a:solidFill>
              </a:rPr>
              <a:t>Servicio de Física Médica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600" dirty="0" smtClean="0"/>
              <a:t>Hospital Clínico San Carlos</a:t>
            </a:r>
            <a:endParaRPr lang="es-ES" sz="2400" dirty="0" smtClean="0"/>
          </a:p>
        </p:txBody>
      </p:sp>
      <p:pic>
        <p:nvPicPr>
          <p:cNvPr id="3076" name="Picture 6" descr="UCMES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688" y="4939049"/>
            <a:ext cx="971024" cy="1131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42513" y="3753321"/>
            <a:ext cx="7021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None/>
              <a:defRPr/>
            </a:pPr>
            <a:r>
              <a:rPr lang="es-E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José Miguel Fernández Soto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6096000"/>
            <a:ext cx="4724400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None/>
              <a:defRPr/>
            </a:pPr>
            <a:r>
              <a:rPr lang="es-ES" sz="1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Departamento de Radiología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00CCFF"/>
              </a:buClr>
              <a:buSzPct val="65000"/>
              <a:buFont typeface="Wingdings" pitchFamily="2" charset="2"/>
              <a:buNone/>
              <a:defRPr/>
            </a:pPr>
            <a:r>
              <a:rPr lang="es-E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Universidad Complutense de Madrid</a:t>
            </a:r>
          </a:p>
        </p:txBody>
      </p:sp>
      <p:pic>
        <p:nvPicPr>
          <p:cNvPr id="3079" name="Picture 10" descr="nuevo_logohcsc-fm_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994" y="5337152"/>
            <a:ext cx="2801937" cy="625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4747" y="407226"/>
            <a:ext cx="2181307" cy="261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85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05623" y="127888"/>
            <a:ext cx="8653181" cy="72647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s-ES_tradnl" cap="none" dirty="0" smtClean="0">
                <a:solidFill>
                  <a:srgbClr val="FFFF00"/>
                </a:solidFill>
                <a:latin typeface="+mn-lt"/>
              </a:rPr>
              <a:t>Definiciones</a:t>
            </a:r>
            <a:endParaRPr lang="es-ES" cap="none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744" y="343838"/>
            <a:ext cx="8229600" cy="6288105"/>
          </a:xfrm>
        </p:spPr>
        <p:txBody>
          <a:bodyPr/>
          <a:lstStyle/>
          <a:p>
            <a:pPr eaLnBrk="1" hangingPunct="1">
              <a:defRPr/>
            </a:pPr>
            <a:r>
              <a:rPr lang="es-ES" sz="2400" b="1" dirty="0" smtClean="0">
                <a:solidFill>
                  <a:srgbClr val="FFFF00"/>
                </a:solidFill>
              </a:rPr>
              <a:t>Exposición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ES" sz="2400" dirty="0"/>
              <a:t>Acción y efecto de someter a las personas a radiaciones ionizantes, bien procedentes del exterior del organismo (exposición externa) o interiores a él (exposición interna). </a:t>
            </a:r>
            <a:endParaRPr lang="es-ES" sz="24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s-ES" sz="2400" b="1" dirty="0" smtClean="0">
                <a:solidFill>
                  <a:srgbClr val="FFFF00"/>
                </a:solidFill>
              </a:rPr>
              <a:t>Indicadores dosimétricos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ES" sz="2400" dirty="0"/>
              <a:t>Magnitudes </a:t>
            </a:r>
            <a:r>
              <a:rPr lang="es-ES" sz="2400" dirty="0" smtClean="0"/>
              <a:t>proporcionadas </a:t>
            </a:r>
            <a:r>
              <a:rPr lang="es-ES" sz="2400" dirty="0"/>
              <a:t>por las modalidades que no suponen un reflejo directo de las dosis </a:t>
            </a:r>
            <a:r>
              <a:rPr lang="es-ES" sz="2400" dirty="0" smtClean="0"/>
              <a:t>absorbidas a un paciente individual. </a:t>
            </a:r>
            <a:r>
              <a:rPr lang="es-ES" sz="2400" dirty="0"/>
              <a:t>Un especialista en </a:t>
            </a:r>
            <a:r>
              <a:rPr lang="es-ES" sz="2400" dirty="0" err="1" smtClean="0"/>
              <a:t>radiofísica</a:t>
            </a:r>
            <a:r>
              <a:rPr lang="es-ES" sz="2400" dirty="0" smtClean="0"/>
              <a:t> </a:t>
            </a:r>
            <a:r>
              <a:rPr lang="es-ES" sz="2400" dirty="0"/>
              <a:t>deberá validarlos y podrá utilizarlos como base con las oportunas correcciones para dar una estimación razonable de la dosis al paciente. </a:t>
            </a:r>
          </a:p>
          <a:p>
            <a:pPr eaLnBrk="1" hangingPunct="1">
              <a:defRPr/>
            </a:pPr>
            <a:r>
              <a:rPr lang="es-ES" sz="2400" b="1" dirty="0">
                <a:solidFill>
                  <a:srgbClr val="FFFF00"/>
                </a:solidFill>
              </a:rPr>
              <a:t>Dosis al paciente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ES" sz="2400" dirty="0" smtClean="0"/>
              <a:t>Cualquier magnitud dosimétrica ICRU </a:t>
            </a:r>
            <a:r>
              <a:rPr lang="es-ES" sz="2400" dirty="0" smtClean="0"/>
              <a:t>estimada </a:t>
            </a:r>
            <a:r>
              <a:rPr lang="es-ES" sz="2400" dirty="0" smtClean="0"/>
              <a:t>por un especialista en </a:t>
            </a:r>
            <a:r>
              <a:rPr lang="es-ES" sz="2400" dirty="0" err="1" smtClean="0"/>
              <a:t>radiofísica</a:t>
            </a:r>
            <a:r>
              <a:rPr lang="es-ES" sz="2400" dirty="0" smtClean="0"/>
              <a:t> para un paciente individual</a:t>
            </a:r>
            <a:r>
              <a:rPr lang="es-ES" sz="2400" dirty="0" smtClean="0"/>
              <a:t>.</a:t>
            </a: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336971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0" y="1208971"/>
            <a:ext cx="8748464" cy="5400483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/>
          <a:p>
            <a:pPr marL="342900" indent="-342900">
              <a:buFont typeface="+mj-lt"/>
              <a:buAutoNum type="arabicPeriod"/>
            </a:pPr>
            <a:endParaRPr lang="es-ES_tradnl" sz="2800" dirty="0" smtClean="0">
              <a:solidFill>
                <a:srgbClr val="FFFF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s-ES_tradnl" sz="2800" dirty="0">
              <a:solidFill>
                <a:srgbClr val="FFFF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>
                <a:solidFill>
                  <a:srgbClr val="FFFF00"/>
                </a:solidFill>
              </a:rPr>
              <a:t>Justificación.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>
                <a:solidFill>
                  <a:srgbClr val="FFFF00"/>
                </a:solidFill>
              </a:rPr>
              <a:t>Información </a:t>
            </a:r>
            <a:r>
              <a:rPr lang="es-ES_tradnl" sz="2800" dirty="0">
                <a:solidFill>
                  <a:srgbClr val="FFFF00"/>
                </a:solidFill>
              </a:rPr>
              <a:t>dosimétrica individualizada </a:t>
            </a:r>
            <a:r>
              <a:rPr lang="es-ES_tradnl" sz="2800" dirty="0" smtClean="0"/>
              <a:t>intervencionismo, TC y otras modalidades. </a:t>
            </a:r>
            <a:endParaRPr lang="es-ES_tradnl" sz="2800" dirty="0" smtClean="0"/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>
                <a:solidFill>
                  <a:srgbClr val="FFFF00"/>
                </a:solidFill>
              </a:rPr>
              <a:t>Información relativa a la exposición </a:t>
            </a:r>
            <a:r>
              <a:rPr lang="es-ES_tradnl" sz="2800" dirty="0" smtClean="0"/>
              <a:t>forme</a:t>
            </a:r>
            <a:r>
              <a:rPr lang="es-ES_tradnl" sz="2800" dirty="0" smtClean="0">
                <a:solidFill>
                  <a:srgbClr val="FFFF00"/>
                </a:solidFill>
              </a:rPr>
              <a:t> </a:t>
            </a:r>
            <a:r>
              <a:rPr lang="es-ES_tradnl" sz="2800" dirty="0" smtClean="0"/>
              <a:t>parte </a:t>
            </a:r>
            <a:r>
              <a:rPr lang="es-ES_tradnl" sz="2800" dirty="0"/>
              <a:t>del </a:t>
            </a:r>
            <a:r>
              <a:rPr lang="es-ES_tradnl" sz="2800" dirty="0">
                <a:solidFill>
                  <a:srgbClr val="FFFF00"/>
                </a:solidFill>
              </a:rPr>
              <a:t>informe radiológico </a:t>
            </a:r>
            <a:r>
              <a:rPr lang="es-ES_tradnl" sz="2800" dirty="0"/>
              <a:t>(art. 58.b).</a:t>
            </a:r>
            <a:r>
              <a:rPr lang="es-ES_tradnl" sz="2800" dirty="0">
                <a:solidFill>
                  <a:srgbClr val="FFFF00"/>
                </a:solidFill>
              </a:rPr>
              <a:t> </a:t>
            </a:r>
            <a:endParaRPr lang="es-ES_tradnl" sz="2800" dirty="0" smtClean="0">
              <a:solidFill>
                <a:srgbClr val="FFFF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>
                <a:solidFill>
                  <a:srgbClr val="FFFF00"/>
                </a:solidFill>
              </a:rPr>
              <a:t>Mayor </a:t>
            </a:r>
            <a:r>
              <a:rPr lang="es-ES_tradnl" sz="2800" dirty="0">
                <a:solidFill>
                  <a:srgbClr val="FFFF00"/>
                </a:solidFill>
              </a:rPr>
              <a:t>implicación </a:t>
            </a:r>
            <a:r>
              <a:rPr lang="es-ES_tradnl" sz="2800" dirty="0"/>
              <a:t>de los </a:t>
            </a:r>
            <a:r>
              <a:rPr lang="es-ES_tradnl" sz="2800" dirty="0">
                <a:solidFill>
                  <a:srgbClr val="FFFF00"/>
                </a:solidFill>
              </a:rPr>
              <a:t>especialistas en </a:t>
            </a:r>
            <a:r>
              <a:rPr lang="es-ES_tradnl" sz="2800" dirty="0" err="1">
                <a:solidFill>
                  <a:srgbClr val="FFFF00"/>
                </a:solidFill>
              </a:rPr>
              <a:t>radiofísica</a:t>
            </a:r>
            <a:r>
              <a:rPr lang="es-ES_tradnl" sz="2800" dirty="0"/>
              <a:t> </a:t>
            </a:r>
            <a:r>
              <a:rPr lang="es-ES_tradnl" sz="2800" dirty="0" smtClean="0"/>
              <a:t>en </a:t>
            </a:r>
            <a:r>
              <a:rPr lang="es-ES_tradnl" sz="2800" dirty="0"/>
              <a:t>los servicios de </a:t>
            </a:r>
            <a:r>
              <a:rPr lang="es-ES_tradnl" sz="2800" dirty="0" smtClean="0"/>
              <a:t>imagen.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>
                <a:solidFill>
                  <a:srgbClr val="FFFF00"/>
                </a:solidFill>
              </a:rPr>
              <a:t>Revisión </a:t>
            </a:r>
            <a:r>
              <a:rPr lang="es-ES_tradnl" sz="2800" dirty="0">
                <a:solidFill>
                  <a:srgbClr val="FFFF00"/>
                </a:solidFill>
              </a:rPr>
              <a:t>periódica </a:t>
            </a:r>
            <a:r>
              <a:rPr lang="es-ES_tradnl" sz="2800" dirty="0"/>
              <a:t>de los </a:t>
            </a:r>
            <a:r>
              <a:rPr lang="es-ES_tradnl" sz="2800" dirty="0">
                <a:solidFill>
                  <a:srgbClr val="FFFF00"/>
                </a:solidFill>
              </a:rPr>
              <a:t>niveles de </a:t>
            </a:r>
            <a:r>
              <a:rPr lang="es-ES_tradnl" sz="2800" dirty="0" smtClean="0">
                <a:solidFill>
                  <a:srgbClr val="FFFF00"/>
                </a:solidFill>
              </a:rPr>
              <a:t>referencia</a:t>
            </a:r>
            <a:r>
              <a:rPr lang="es-ES_tradnl" sz="2800" dirty="0" smtClean="0"/>
              <a:t>.</a:t>
            </a:r>
            <a:r>
              <a:rPr lang="es-ES_tradnl" sz="2800" dirty="0">
                <a:solidFill>
                  <a:srgbClr val="FFFF00"/>
                </a:solidFill>
              </a:rPr>
              <a:t> </a:t>
            </a:r>
            <a:endParaRPr lang="es-ES_tradnl" sz="2800" dirty="0" smtClean="0">
              <a:solidFill>
                <a:srgbClr val="FFFF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>
                <a:solidFill>
                  <a:srgbClr val="FFFF00"/>
                </a:solidFill>
              </a:rPr>
              <a:t>Estimación </a:t>
            </a:r>
            <a:r>
              <a:rPr lang="es-ES_tradnl" sz="2800" dirty="0">
                <a:solidFill>
                  <a:srgbClr val="FFFF00"/>
                </a:solidFill>
              </a:rPr>
              <a:t>de dosis a la población </a:t>
            </a:r>
            <a:r>
              <a:rPr lang="es-ES_tradnl" sz="2800" dirty="0" smtClean="0"/>
              <a:t>(edad </a:t>
            </a:r>
            <a:r>
              <a:rPr lang="es-ES_tradnl" sz="2800" dirty="0"/>
              <a:t>y </a:t>
            </a:r>
            <a:r>
              <a:rPr lang="es-ES_tradnl" sz="2800" dirty="0" smtClean="0"/>
              <a:t>sexo).</a:t>
            </a:r>
          </a:p>
          <a:p>
            <a:pPr marL="342900" indent="-342900">
              <a:buFont typeface="+mj-lt"/>
              <a:buAutoNum type="arabicPeriod"/>
            </a:pPr>
            <a:r>
              <a:rPr lang="es-ES_tradnl" sz="2800" dirty="0" smtClean="0"/>
              <a:t>Registro</a:t>
            </a:r>
            <a:r>
              <a:rPr lang="es-ES_tradnl" sz="2800" dirty="0"/>
              <a:t>, análisis y comunicación </a:t>
            </a:r>
            <a:r>
              <a:rPr lang="es-ES_tradnl" sz="2800" dirty="0" smtClean="0"/>
              <a:t>de </a:t>
            </a:r>
            <a:r>
              <a:rPr lang="es-ES_tradnl" sz="2800" dirty="0" smtClean="0">
                <a:solidFill>
                  <a:srgbClr val="FFFF00"/>
                </a:solidFill>
              </a:rPr>
              <a:t>exposiciones accidentales</a:t>
            </a:r>
            <a:r>
              <a:rPr lang="es-ES_tradnl" sz="2800" dirty="0" smtClean="0"/>
              <a:t>.</a:t>
            </a:r>
            <a:r>
              <a:rPr lang="es-ES_tradnl" sz="2800" dirty="0"/>
              <a:t> </a:t>
            </a:r>
            <a:endParaRPr lang="es-ES_tradnl" sz="2800" dirty="0" smtClean="0"/>
          </a:p>
        </p:txBody>
      </p:sp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395536" y="263208"/>
            <a:ext cx="8352928" cy="645405"/>
          </a:xfrm>
        </p:spPr>
        <p:txBody>
          <a:bodyPr>
            <a:noAutofit/>
          </a:bodyPr>
          <a:lstStyle/>
          <a:p>
            <a:pPr algn="ctr"/>
            <a:r>
              <a:rPr lang="es-ES_tradnl" sz="3600" b="0" cap="none" dirty="0" smtClean="0">
                <a:solidFill>
                  <a:srgbClr val="FFFF00"/>
                </a:solidFill>
                <a:latin typeface="+mn-lt"/>
              </a:rPr>
              <a:t>¿Nos pueden ayudar los SRD en:?</a:t>
            </a:r>
            <a:r>
              <a:rPr lang="es-ES_tradnl" sz="2600" dirty="0" smtClean="0"/>
              <a:t> </a:t>
            </a:r>
            <a:r>
              <a:rPr lang="es-ES_tradnl" sz="3600" b="0" cap="none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es-ES_tradnl" sz="3600" b="0" cap="none" dirty="0" smtClean="0">
                <a:solidFill>
                  <a:srgbClr val="FFFF00"/>
                </a:solidFill>
                <a:latin typeface="+mn-lt"/>
              </a:rPr>
            </a:br>
            <a:endParaRPr lang="es-ES" sz="3600" b="0" cap="none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3538" y="2104960"/>
            <a:ext cx="571690" cy="56098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765" y="1276477"/>
            <a:ext cx="575029" cy="5793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091" y="3196308"/>
            <a:ext cx="575029" cy="57930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401" y="4165940"/>
            <a:ext cx="571690" cy="560984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150" y="4582227"/>
            <a:ext cx="571690" cy="560984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8533" y="5225580"/>
            <a:ext cx="571690" cy="56098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071" y="6145728"/>
            <a:ext cx="575029" cy="57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5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8385" y="381000"/>
            <a:ext cx="8964592" cy="1371600"/>
          </a:xfrm>
        </p:spPr>
        <p:txBody>
          <a:bodyPr/>
          <a:lstStyle/>
          <a:p>
            <a:r>
              <a:rPr lang="es-ES" sz="4000" dirty="0">
                <a:solidFill>
                  <a:srgbClr val="FFFF00"/>
                </a:solidFill>
              </a:rPr>
              <a:t>Cómo aprovechamos esos </a:t>
            </a:r>
            <a:r>
              <a:rPr lang="es-ES" sz="4000" dirty="0" smtClean="0">
                <a:solidFill>
                  <a:srgbClr val="FFFF00"/>
                </a:solidFill>
              </a:rPr>
              <a:t>resultados para proteger al paciente</a:t>
            </a:r>
            <a:endParaRPr lang="es-ES" sz="4000" dirty="0">
              <a:solidFill>
                <a:srgbClr val="FFFF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3006" y="1981883"/>
            <a:ext cx="7675350" cy="4355257"/>
          </a:xfrm>
        </p:spPr>
        <p:txBody>
          <a:bodyPr>
            <a:noAutofit/>
          </a:bodyPr>
          <a:lstStyle/>
          <a:p>
            <a:pPr fontAlgn="t"/>
            <a:r>
              <a:rPr lang="es-ES_tradnl" dirty="0">
                <a:solidFill>
                  <a:srgbClr val="FFFF00"/>
                </a:solidFill>
              </a:rPr>
              <a:t>Justificación</a:t>
            </a:r>
            <a:r>
              <a:rPr lang="es-ES_tradnl" dirty="0"/>
              <a:t>: presentación </a:t>
            </a:r>
            <a:r>
              <a:rPr lang="es-ES_tradnl" dirty="0" smtClean="0"/>
              <a:t>historial </a:t>
            </a:r>
            <a:r>
              <a:rPr lang="es-ES_tradnl" dirty="0" smtClean="0"/>
              <a:t>pruebas radiológicas sin indicadores </a:t>
            </a:r>
            <a:r>
              <a:rPr lang="es-ES_tradnl" dirty="0" smtClean="0"/>
              <a:t>dosimétricos en </a:t>
            </a:r>
            <a:r>
              <a:rPr lang="es-ES_tradnl" dirty="0"/>
              <a:t>la </a:t>
            </a:r>
            <a:r>
              <a:rPr lang="es-ES_tradnl" dirty="0" smtClean="0"/>
              <a:t>HCE </a:t>
            </a:r>
            <a:r>
              <a:rPr lang="es-ES_tradnl" dirty="0" smtClean="0"/>
              <a:t>(</a:t>
            </a:r>
            <a:r>
              <a:rPr lang="es-ES_tradnl" dirty="0" smtClean="0"/>
              <a:t>peticiones)</a:t>
            </a:r>
            <a:endParaRPr lang="es-ES_tradnl" dirty="0"/>
          </a:p>
          <a:p>
            <a:pPr fontAlgn="t"/>
            <a:r>
              <a:rPr lang="es-ES_tradnl" dirty="0" smtClean="0">
                <a:solidFill>
                  <a:srgbClr val="FFFF00"/>
                </a:solidFill>
              </a:rPr>
              <a:t>Optimización</a:t>
            </a:r>
            <a:r>
              <a:rPr lang="es-ES_tradnl" dirty="0" smtClean="0"/>
              <a:t>: mediante explotación de la base </a:t>
            </a:r>
            <a:r>
              <a:rPr lang="es-ES_tradnl" dirty="0" smtClean="0"/>
              <a:t>de </a:t>
            </a:r>
            <a:r>
              <a:rPr lang="es-ES_tradnl" dirty="0" smtClean="0"/>
              <a:t>datos, comparación con los </a:t>
            </a:r>
            <a:r>
              <a:rPr lang="es-ES_tradnl" dirty="0" err="1" smtClean="0"/>
              <a:t>NRDs</a:t>
            </a:r>
            <a:r>
              <a:rPr lang="es-ES_tradnl" dirty="0" smtClean="0"/>
              <a:t> y modificación de </a:t>
            </a:r>
            <a:r>
              <a:rPr lang="es-ES_tradnl" dirty="0" smtClean="0">
                <a:solidFill>
                  <a:srgbClr val="FFC000"/>
                </a:solidFill>
              </a:rPr>
              <a:t>protocolos.</a:t>
            </a:r>
          </a:p>
          <a:p>
            <a:pPr fontAlgn="t"/>
            <a:r>
              <a:rPr lang="es-ES" dirty="0" smtClean="0">
                <a:solidFill>
                  <a:srgbClr val="FFFF00"/>
                </a:solidFill>
              </a:rPr>
              <a:t>Identificación</a:t>
            </a:r>
            <a:r>
              <a:rPr lang="es-ES" dirty="0" smtClean="0"/>
              <a:t> de pacientes con posibles reacciones tisulares para seguimiento.</a:t>
            </a:r>
            <a:endParaRPr lang="es-ES" dirty="0"/>
          </a:p>
          <a:p>
            <a:pPr fontAlgn="t"/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687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85917" y="1360025"/>
            <a:ext cx="8972166" cy="540537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 smtClean="0">
                <a:solidFill>
                  <a:srgbClr val="FFFF00"/>
                </a:solidFill>
              </a:rPr>
              <a:t>Identificación de pacientes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 smtClean="0">
                <a:solidFill>
                  <a:srgbClr val="FFFF00"/>
                </a:solidFill>
              </a:rPr>
              <a:t>Identificación de los estudios, </a:t>
            </a:r>
            <a:r>
              <a:rPr lang="es-ES_tradnl" sz="2800" dirty="0" smtClean="0"/>
              <a:t>especialmente en intervencionismo y 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 smtClean="0">
                <a:solidFill>
                  <a:srgbClr val="FFFF00"/>
                </a:solidFill>
              </a:rPr>
              <a:t>Garantizar </a:t>
            </a:r>
            <a:r>
              <a:rPr lang="es-ES_tradnl" sz="2800" dirty="0" smtClean="0"/>
              <a:t>la validez de los indicadores dosimétricos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 smtClean="0">
                <a:solidFill>
                  <a:srgbClr val="FFFF00"/>
                </a:solidFill>
              </a:rPr>
              <a:t>Mayor </a:t>
            </a:r>
            <a:r>
              <a:rPr lang="es-ES_tradnl" sz="2800" dirty="0">
                <a:solidFill>
                  <a:srgbClr val="FFFF00"/>
                </a:solidFill>
              </a:rPr>
              <a:t>implicación </a:t>
            </a:r>
            <a:r>
              <a:rPr lang="es-ES_tradnl" sz="2800" dirty="0"/>
              <a:t>de los </a:t>
            </a:r>
            <a:r>
              <a:rPr lang="es-ES_tradnl" sz="2800" dirty="0">
                <a:solidFill>
                  <a:srgbClr val="FFFF00"/>
                </a:solidFill>
              </a:rPr>
              <a:t>especialistas en </a:t>
            </a:r>
            <a:r>
              <a:rPr lang="es-ES_tradnl" sz="2800" dirty="0" err="1" smtClean="0">
                <a:solidFill>
                  <a:srgbClr val="FFFF00"/>
                </a:solidFill>
              </a:rPr>
              <a:t>radiofísica</a:t>
            </a:r>
            <a:endParaRPr lang="es-ES_tradnl" sz="2800" dirty="0" smtClean="0">
              <a:solidFill>
                <a:srgbClr val="FFFF00"/>
              </a:solidFill>
            </a:endParaRPr>
          </a:p>
          <a:p>
            <a:pPr marL="457200" lvl="0" indent="-457200" fontAlgn="t">
              <a:buClr>
                <a:srgbClr val="00CCFF"/>
              </a:buClr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</a:rPr>
              <a:t>Evolución </a:t>
            </a:r>
            <a:r>
              <a:rPr lang="es-ES" sz="2800" dirty="0">
                <a:solidFill>
                  <a:srgbClr val="FFFF00"/>
                </a:solidFill>
              </a:rPr>
              <a:t>tecnológica</a:t>
            </a:r>
            <a:r>
              <a:rPr lang="es-ES" sz="2800" dirty="0">
                <a:solidFill>
                  <a:srgbClr val="FFFFFF"/>
                </a:solidFill>
              </a:rPr>
              <a:t>:</a:t>
            </a:r>
          </a:p>
          <a:p>
            <a:pPr marL="800100" lvl="1" indent="-342900" fontAlgn="t">
              <a:buClr>
                <a:srgbClr val="FFCC00"/>
              </a:buCl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FF"/>
                </a:solidFill>
              </a:rPr>
              <a:t>Mantener los equipos antiguos</a:t>
            </a:r>
          </a:p>
          <a:p>
            <a:pPr marL="800100" lvl="1" indent="-342900" fontAlgn="t">
              <a:buClr>
                <a:srgbClr val="FFCC00"/>
              </a:buClr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FF"/>
                </a:solidFill>
              </a:rPr>
              <a:t>Incorporar los nuevos estándares</a:t>
            </a:r>
          </a:p>
          <a:p>
            <a:pPr marL="457200" lvl="0" indent="-457200" fontAlgn="t">
              <a:buClr>
                <a:srgbClr val="00CCFF"/>
              </a:buClr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</a:rPr>
              <a:t>Modificaciones</a:t>
            </a:r>
            <a:r>
              <a:rPr lang="es-ES" sz="2800" dirty="0" smtClean="0">
                <a:solidFill>
                  <a:srgbClr val="FFFFFF"/>
                </a:solidFill>
              </a:rPr>
              <a:t> </a:t>
            </a:r>
            <a:r>
              <a:rPr lang="es-ES" sz="2800" dirty="0">
                <a:solidFill>
                  <a:srgbClr val="FFFFFF"/>
                </a:solidFill>
              </a:rPr>
              <a:t>introducidas por los fabricantes dentro y fuera del </a:t>
            </a:r>
            <a:r>
              <a:rPr lang="es-ES" sz="2800" dirty="0" smtClean="0">
                <a:solidFill>
                  <a:srgbClr val="FFFFFF"/>
                </a:solidFill>
              </a:rPr>
              <a:t>estándar</a:t>
            </a:r>
            <a:endParaRPr lang="es-ES_tradnl" sz="2800" dirty="0" smtClean="0"/>
          </a:p>
          <a:p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395536" y="263208"/>
            <a:ext cx="8352928" cy="645405"/>
          </a:xfrm>
        </p:spPr>
        <p:txBody>
          <a:bodyPr>
            <a:noAutofit/>
          </a:bodyPr>
          <a:lstStyle/>
          <a:p>
            <a:pPr algn="ctr"/>
            <a:r>
              <a:rPr lang="es-ES_tradnl" b="0" cap="none" dirty="0" smtClean="0">
                <a:solidFill>
                  <a:srgbClr val="FFFF00"/>
                </a:solidFill>
                <a:latin typeface="+mn-lt"/>
              </a:rPr>
              <a:t>¿Dificultades?</a:t>
            </a:r>
            <a:r>
              <a:rPr lang="es-ES_tradnl" dirty="0" smtClean="0"/>
              <a:t> </a:t>
            </a:r>
            <a:r>
              <a:rPr lang="es-ES_tradnl" b="0" cap="none" dirty="0" smtClean="0">
                <a:solidFill>
                  <a:srgbClr val="FFFF00"/>
                </a:solidFill>
                <a:latin typeface="+mn-lt"/>
              </a:rPr>
              <a:t/>
            </a:r>
            <a:br>
              <a:rPr lang="es-ES_tradnl" b="0" cap="none" dirty="0" smtClean="0">
                <a:solidFill>
                  <a:srgbClr val="FFFF00"/>
                </a:solidFill>
                <a:latin typeface="+mn-lt"/>
              </a:rPr>
            </a:br>
            <a:endParaRPr lang="es-ES" b="0" cap="none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206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 sz="quarter"/>
          </p:nvPr>
        </p:nvSpPr>
        <p:spPr>
          <a:xfrm>
            <a:off x="649515" y="2365828"/>
            <a:ext cx="7772400" cy="1828800"/>
          </a:xfrm>
        </p:spPr>
        <p:txBody>
          <a:bodyPr/>
          <a:lstStyle/>
          <a:p>
            <a:r>
              <a:rPr lang="es-ES_tradnl" dirty="0" smtClean="0"/>
              <a:t>Debate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4334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OTECCIÓN RADIOLÓGICA EN&amp;#x0D;&amp;#x0A; RADIODIAGNÓSTICO Y EN RADIOLOGÍA INTERVENCIONISTA&amp;quot;&quot;/&gt;&lt;property id=&quot;20307&quot; value=&quot;301&quot;/&gt;&lt;/object&gt;&lt;object type=&quot;3&quot; unique_id=&quot;10005&quot;&gt;&lt;property id=&quot;20148&quot; value=&quot;5&quot;/&gt;&lt;property id=&quot;20300&quot; value=&quot;Slide 2 - &amp;quot;Introducción&amp;quot;&quot;/&gt;&lt;property id=&quot;20307&quot; value=&quot;302&quot;/&gt;&lt;/object&gt;&lt;object type=&quot;3&quot; unique_id=&quot;10006&quot;&gt;&lt;property id=&quot;20148&quot; value=&quot;5&quot;/&gt;&lt;property id=&quot;20300&quot; value=&quot;Slide 3&quot;/&gt;&lt;property id=&quot;20307&quot; value=&quot;291&quot;/&gt;&lt;/object&gt;&lt;object type=&quot;3&quot; unique_id=&quot;10007&quot;&gt;&lt;property id=&quot;20148&quot; value=&quot;5&quot;/&gt;&lt;property id=&quot;20300&quot; value=&quot;Slide 4 - &amp;quot;La radiación con la que convivimos&amp;quot;&quot;/&gt;&lt;property id=&quot;20307&quot; value=&quot;257&quot;/&gt;&lt;/object&gt;&lt;object type=&quot;3&quot; unique_id=&quot;10008&quot;&gt;&lt;property id=&quot;20148&quot; value=&quot;5&quot;/&gt;&lt;property id=&quot;20300&quot; value=&quot;Slide 5 - &amp;quot;Estimación de K-40 en masa corporal no grasa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La radiación con la que convivimos&amp;quot;&quot;/&gt;&lt;property id=&quot;20307&quot; value=&quot;258&quot;/&gt;&lt;/object&gt;&lt;object type=&quot;3&quot; unique_id=&quot;10010&quot;&gt;&lt;property id=&quot;20148&quot; value=&quot;5&quot;/&gt;&lt;property id=&quot;20300&quot; value=&quot;Slide 7 - &amp;quot;Niveles de radiación cósmica a distintas alturas sobre la superficie del planeta&amp;quot;&quot;/&gt;&lt;property id=&quot;20307&quot; value=&quot;309&quot;/&gt;&lt;/object&gt;&lt;object type=&quot;3&quot; unique_id=&quot;10011&quot;&gt;&lt;property id=&quot;20148&quot; value=&quot;5&quot;/&gt;&lt;property id=&quot;20300&quot; value=&quot;Slide 8 - &amp;quot;La radiación con la que convivimos&amp;quot;&quot;/&gt;&lt;property id=&quot;20307&quot; value=&quot;259&quot;/&gt;&lt;/object&gt;&lt;object type=&quot;3&quot; unique_id=&quot;10012&quot;&gt;&lt;property id=&quot;20148&quot; value=&quot;5&quot;/&gt;&lt;property id=&quot;20300&quot; value=&quot;Slide 9 - &amp;quot;Radiación de fuentes naturales&amp;quot;&quot;/&gt;&lt;property id=&quot;20307&quot; value=&quot;261&quot;/&gt;&lt;/object&gt;&lt;object type=&quot;3&quot; unique_id=&quot;10013&quot;&gt;&lt;property id=&quot;20148&quot; value=&quot;5&quot;/&gt;&lt;property id=&quot;20300&quot; value=&quot;Slide 10&quot;/&gt;&lt;property id=&quot;20307&quot; value=&quot;262&quot;/&gt;&lt;/object&gt;&lt;object type=&quot;3&quot; unique_id=&quot;10014&quot;&gt;&lt;property id=&quot;20148&quot; value=&quot;5&quot;/&gt;&lt;property id=&quot;20300&quot; value=&quot;Slide 11 - &amp;quot;Si se toma café caliente…&amp;quot;&quot;/&gt;&lt;property id=&quot;20307&quot; value=&quot;263&quot;/&gt;&lt;/object&gt;&lt;object type=&quot;3&quot; unique_id=&quot;10015&quot;&gt;&lt;property id=&quot;20148&quot; value=&quot;5&quot;/&gt;&lt;property id=&quot;20300&quot; value=&quot;Slide 12 - &amp;quot;Dosis letal = 4 Gy&amp;quot;&quot;/&gt;&lt;property id=&quot;20307&quot; value=&quot;264&quot;/&gt;&lt;/object&gt;&lt;object type=&quot;3&quot; unique_id=&quot;10016&quot;&gt;&lt;property id=&quot;20148&quot; value=&quot;5&quot;/&gt;&lt;property id=&quot;20300&quot; value=&quot;Slide 13&quot;/&gt;&lt;property id=&quot;20307&quot; value=&quot;310&quot;/&gt;&lt;/object&gt;&lt;object type=&quot;3&quot; unique_id=&quot;10017&quot;&gt;&lt;property id=&quot;20148&quot; value=&quot;5&quot;/&gt;&lt;property id=&quot;20300&quot; value=&quot;Slide 14&quot;/&gt;&lt;property id=&quot;20307&quot; value=&quot;265&quot;/&gt;&lt;/object&gt;&lt;object type=&quot;3&quot; unique_id=&quot;10018&quot;&gt;&lt;property id=&quot;20148&quot; value=&quot;5&quot;/&gt;&lt;property id=&quot;20300&quot; value=&quot;Slide 15&quot;/&gt;&lt;property id=&quot;20307&quot; value=&quot;266&quot;/&gt;&lt;/object&gt;&lt;object type=&quot;3&quot; unique_id=&quot;10019&quot;&gt;&lt;property id=&quot;20148&quot; value=&quot;5&quot;/&gt;&lt;property id=&quot;20300&quot; value=&quot;Slide 16&quot;/&gt;&lt;property id=&quot;20307&quot; value=&quot;267&quot;/&gt;&lt;/object&gt;&lt;object type=&quot;3&quot; unique_id=&quot;10020&quot;&gt;&lt;property id=&quot;20148&quot; value=&quot;5&quot;/&gt;&lt;property id=&quot;20300&quot; value=&quot;Slide 17 - &amp;quot;¿Qué puede provocar la radiación?&amp;quot;&quot;/&gt;&lt;property id=&quot;20307&quot; value=&quot;268&quot;/&gt;&lt;/object&gt;&lt;object type=&quot;3&quot; unique_id=&quot;10021&quot;&gt;&lt;property id=&quot;20148&quot; value=&quot;5&quot;/&gt;&lt;property id=&quot;20300&quot; value=&quot;Slide 18&quot;/&gt;&lt;property id=&quot;20307&quot; value=&quot;297&quot;/&gt;&lt;/object&gt;&lt;object type=&quot;3&quot; unique_id=&quot;10022&quot;&gt;&lt;property id=&quot;20148&quot; value=&quot;5&quot;/&gt;&lt;property id=&quot;20300&quot; value=&quot;Slide 19&quot;/&gt;&lt;property id=&quot;20307&quot; value=&quot;270&quot;/&gt;&lt;/object&gt;&lt;object type=&quot;3&quot; unique_id=&quot;10023&quot;&gt;&lt;property id=&quot;20148&quot; value=&quot;5&quot;/&gt;&lt;property id=&quot;20300&quot; value=&quot;Slide 20 - &amp;quot;Objectivos de la protección radiológica&amp;quot;&quot;/&gt;&lt;property id=&quot;20307&quot; value=&quot;271&quot;/&gt;&lt;/object&gt;&lt;object type=&quot;3&quot; unique_id=&quot;10024&quot;&gt;&lt;property id=&quot;20148&quot; value=&quot;5&quot;/&gt;&lt;property id=&quot;20300&quot; value=&quot;Slide 21&quot;/&gt;&lt;property id=&quot;20307&quot; value=&quot;287&quot;/&gt;&lt;/object&gt;&lt;object type=&quot;3&quot; unique_id=&quot;10025&quot;&gt;&lt;property id=&quot;20148&quot; value=&quot;5&quot;/&gt;&lt;property id=&quot;20300&quot; value=&quot;Slide 22 - &amp;quot;Detalles de algunos estudios epidemiológicos sobre riesgos de cáncer inducido por radiación&amp;quot;&quot;/&gt;&lt;property id=&quot;20307&quot; value=&quot;305&quot;/&gt;&lt;/object&gt;&lt;object type=&quot;3&quot; unique_id=&quot;10026&quot;&gt;&lt;property id=&quot;20148&quot; value=&quot;5&quot;/&gt;&lt;property id=&quot;20300&quot; value=&quot;Slide 23 - &amp;quot;Detalles de algunos estudios epidemiológicos sobre riesgos de cáncer inducido por radiación&amp;quot;&quot;/&gt;&lt;property id=&quot;20307&quot; value=&quot;306&quot;/&gt;&lt;/object&gt;&lt;object type=&quot;3&quot; unique_id=&quot;10027&quot;&gt;&lt;property id=&quot;20148&quot; value=&quot;5&quot;/&gt;&lt;property id=&quot;20300&quot; value=&quot;Slide 24 - &amp;quot;Límites de dosis (ICRP 60)&amp;quot;&quot;/&gt;&lt;property id=&quot;20307&quot; value=&quot;273&quot;/&gt;&lt;/object&gt;&lt;object type=&quot;3&quot; unique_id=&quot;10028&quot;&gt;&lt;property id=&quot;20148&quot; value=&quot;5&quot;/&gt;&lt;property id=&quot;20300&quot; value=&quot;Slide 25 - &amp;quot;Cambios en el límite de dosis (ICRP)&amp;amp;#x09;&amp;amp;#x09;       (Niveles seguros)&amp;quot;&quot;/&gt;&lt;property id=&quot;20307&quot; value=&quot;272&quot;/&gt;&lt;/object&gt;&lt;object type=&quot;3&quot; unique_id=&quot;10029&quot;&gt;&lt;property id=&quot;20148&quot; value=&quot;5&quot;/&gt;&lt;property id=&quot;20300&quot; value=&quot;Slide 26&quot;/&gt;&lt;property id=&quot;20307&quot; value=&quot;298&quot;/&gt;&lt;/object&gt;&lt;object type=&quot;3&quot; unique_id=&quot;10030&quot;&gt;&lt;property id=&quot;20148&quot; value=&quot;5&quot;/&gt;&lt;property id=&quot;20300&quot; value=&quot;Slide 27 - &amp;quot;Traducción textos de la diapositiva siguiente&amp;quot;&quot;/&gt;&lt;property id=&quot;20307&quot; value=&quot;307&quot;/&gt;&lt;/object&gt;&lt;object type=&quot;3&quot; unique_id=&quot;10031&quot;&gt;&lt;property id=&quot;20148&quot; value=&quot;5&quot;/&gt;&lt;property id=&quot;20300&quot; value=&quot;Slide 28&quot;/&gt;&lt;property id=&quot;20307&quot; value=&quot;274&quot;/&gt;&lt;/object&gt;&lt;object type=&quot;3&quot; unique_id=&quot;10032&quot;&gt;&lt;property id=&quot;20148&quot; value=&quot;5&quot;/&gt;&lt;property id=&quot;20300&quot; value=&quot;Slide 29&quot;/&gt;&lt;property id=&quot;20307&quot; value=&quot;299&quot;/&gt;&lt;/object&gt;&lt;object type=&quot;3&quot; unique_id=&quot;10033&quot;&gt;&lt;property id=&quot;20148&quot; value=&quot;5&quot;/&gt;&lt;property id=&quot;20300&quot; value=&quot;Slide 30&quot;/&gt;&lt;property id=&quot;20307&quot; value=&quot;300&quot;/&gt;&lt;/object&gt;&lt;object type=&quot;3&quot; unique_id=&quot;10034&quot;&gt;&lt;property id=&quot;20148&quot; value=&quot;5&quot;/&gt;&lt;property id=&quot;20300&quot; value=&quot;Slide 31 - &amp;quot;  &amp;quot;&quot;/&gt;&lt;property id=&quot;20307&quot; value=&quot;294&quot;/&gt;&lt;/object&gt;&lt;object type=&quot;3&quot; unique_id=&quot;10035&quot;&gt;&lt;property id=&quot;20148&quot; value=&quot;5&quot;/&gt;&lt;property id=&quot;20300&quot; value=&quot;Slide 32&quot;/&gt;&lt;property id=&quot;20307&quot; value=&quot;275&quot;/&gt;&lt;/object&gt;&lt;object type=&quot;3&quot; unique_id=&quot;10036&quot;&gt;&lt;property id=&quot;20148&quot; value=&quot;5&quot;/&gt;&lt;property id=&quot;20300&quot; value=&quot;Slide 33&quot;/&gt;&lt;property id=&quot;20307&quot; value=&quot;276&quot;/&gt;&lt;/object&gt;&lt;object type=&quot;3&quot; unique_id=&quot;10037&quot;&gt;&lt;property id=&quot;20148&quot; value=&quot;5&quot;/&gt;&lt;property id=&quot;20300&quot; value=&quot;Slide 34 - &amp;quot;Tiempo durante el que se emite radiación&amp;quot;&quot;/&gt;&lt;property id=&quot;20307&quot; value=&quot;277&quot;/&gt;&lt;/object&gt;&lt;object type=&quot;3&quot; unique_id=&quot;10038&quot;&gt;&lt;property id=&quot;20148&quot; value=&quot;5&quot;/&gt;&lt;property id=&quot;20300&quot; value=&quot;Slide 35&quot;/&gt;&lt;property id=&quot;20307&quot; value=&quot;280&quot;/&gt;&lt;/object&gt;&lt;object type=&quot;3&quot; unique_id=&quot;10039&quot;&gt;&lt;property id=&quot;20148&quot; value=&quot;5&quot;/&gt;&lt;property id=&quot;20300&quot; value=&quot;Slide 36 - &amp;quot;Dosis de radiación en exploraciones con rayos X (en múltiplos de la dosis para tórax)&amp;quot;&quot;/&gt;&lt;property id=&quot;20307&quot; value=&quot;281&quot;/&gt;&lt;/object&gt;&lt;object type=&quot;3&quot; unique_id=&quot;10040&quot;&gt;&lt;property id=&quot;20148&quot; value=&quot;5&quot;/&gt;&lt;property id=&quot;20300&quot; value=&quot;Slide 37&quot;/&gt;&lt;property id=&quot;20307&quot; value=&quot;279&quot;/&gt;&lt;/object&gt;&lt;object type=&quot;3&quot; unique_id=&quot;10041&quot;&gt;&lt;property id=&quot;20148&quot; value=&quot;5&quot;/&gt;&lt;property id=&quot;20300&quot; value=&quot;Slide 38&quot;/&gt;&lt;property id=&quot;20307&quot; value=&quot;288&quot;/&gt;&lt;/object&gt;&lt;object type=&quot;3&quot; unique_id=&quot;10042&quot;&gt;&lt;property id=&quot;20148&quot; value=&quot;5&quot;/&gt;&lt;property id=&quot;20300&quot; value=&quot;Slide 39&quot;/&gt;&lt;property id=&quot;20307&quot; value=&quot;283&quot;/&gt;&lt;/object&gt;&lt;object type=&quot;3&quot; unique_id=&quot;10043&quot;&gt;&lt;property id=&quot;20148&quot; value=&quot;5&quot;/&gt;&lt;property id=&quot;20300&quot; value=&quot;Slide 40 - &amp;quot;Fluoroscopia&amp;quot;&quot;/&gt;&lt;property id=&quot;20307&quot; value=&quot;278&quot;/&gt;&lt;/object&gt;&lt;object type=&quot;3&quot; unique_id=&quot;10044&quot;&gt;&lt;property id=&quot;20148&quot; value=&quot;5&quot;/&gt;&lt;property id=&quot;20300&quot; value=&quot;Slide 41&quot;/&gt;&lt;property id=&quot;20307&quot; value=&quot;289&quot;/&gt;&lt;/object&gt;&lt;object type=&quot;3&quot; unique_id=&quot;10045&quot;&gt;&lt;property id=&quot;20148&quot; value=&quot;5&quot;/&gt;&lt;property id=&quot;20300&quot; value=&quot;Slide 42 - &amp;quot;Resumen &amp;quot;&quot;/&gt;&lt;property id=&quot;20307&quot; value=&quot;29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\\iaea.org\resources\Templates\Office2000\IAEA Presentation\IAEAdark.pot</Template>
  <TotalTime>22738</TotalTime>
  <Words>320</Words>
  <Application>Microsoft Office PowerPoint</Application>
  <PresentationFormat>Presentación en pantalla (4:3)</PresentationFormat>
  <Paragraphs>42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Textura</vt:lpstr>
      <vt:lpstr>Funcionalidades deseables en un sistema de registro de dosis</vt:lpstr>
      <vt:lpstr>Definiciones</vt:lpstr>
      <vt:lpstr>¿Nos pueden ayudar los SRD en:?  </vt:lpstr>
      <vt:lpstr>Cómo aprovechamos esos resultados para proteger al paciente</vt:lpstr>
      <vt:lpstr>¿Dificultades?  </vt:lpstr>
      <vt:lpstr>Debate</vt:lpstr>
    </vt:vector>
  </TitlesOfParts>
  <Company>IAEA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automatico de dosis en RD MERIDA</dc:title>
  <dc:subject>Introduction to the principles of radiation protection</dc:subject>
  <dc:creator>JMFSOTO</dc:creator>
  <dc:description>IAEA Training Material on Radiation Protection in Diagnostic and Interventional Radiology</dc:description>
  <cp:lastModifiedBy>Jose Miguel Fernandez Soto</cp:lastModifiedBy>
  <cp:revision>258</cp:revision>
  <cp:lastPrinted>2015-04-07T09:55:50Z</cp:lastPrinted>
  <dcterms:created xsi:type="dcterms:W3CDTF">2002-01-04T10:15:38Z</dcterms:created>
  <dcterms:modified xsi:type="dcterms:W3CDTF">2018-04-12T22:31:21Z</dcterms:modified>
</cp:coreProperties>
</file>