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0"/>
  </p:notesMasterIdLst>
  <p:sldIdLst>
    <p:sldId id="256" r:id="rId2"/>
    <p:sldId id="292" r:id="rId3"/>
    <p:sldId id="257" r:id="rId4"/>
    <p:sldId id="275" r:id="rId5"/>
    <p:sldId id="258" r:id="rId6"/>
    <p:sldId id="274" r:id="rId7"/>
    <p:sldId id="271" r:id="rId8"/>
    <p:sldId id="267" r:id="rId9"/>
    <p:sldId id="259" r:id="rId10"/>
    <p:sldId id="269" r:id="rId11"/>
    <p:sldId id="272"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73" r:id="rId25"/>
    <p:sldId id="288" r:id="rId26"/>
    <p:sldId id="290" r:id="rId27"/>
    <p:sldId id="265" r:id="rId28"/>
    <p:sldId id="291" r:id="rId29"/>
  </p:sldIdLst>
  <p:sldSz cx="9144000" cy="6858000" type="screen4x3"/>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s-ES"/>
          </a:p>
        </p:txBody>
      </p:sp>
      <p:sp>
        <p:nvSpPr>
          <p:cNvPr id="3" name="2 Marcador de fecha"/>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50F44C0A-3EF4-4F7D-922B-42A7C3F5B953}" type="datetimeFigureOut">
              <a:rPr lang="es-ES" smtClean="0"/>
              <a:pPr/>
              <a:t>11/04/2018</a:t>
            </a:fld>
            <a:endParaRPr lang="es-ES"/>
          </a:p>
        </p:txBody>
      </p:sp>
      <p:sp>
        <p:nvSpPr>
          <p:cNvPr id="4" name="3 Marcador de imagen de diapositiva"/>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s-ES"/>
          </a:p>
        </p:txBody>
      </p:sp>
      <p:sp>
        <p:nvSpPr>
          <p:cNvPr id="5" name="4 Marcador de notas"/>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B9465A69-7FB7-4D16-B454-E56E3C82146A}" type="slidenum">
              <a:rPr lang="es-ES" smtClean="0"/>
              <a:pPr/>
              <a:t>‹Nº›</a:t>
            </a:fld>
            <a:endParaRPr lang="es-ES"/>
          </a:p>
        </p:txBody>
      </p:sp>
    </p:spTree>
    <p:extLst>
      <p:ext uri="{BB962C8B-B14F-4D97-AF65-F5344CB8AC3E}">
        <p14:creationId xmlns:p14="http://schemas.microsoft.com/office/powerpoint/2010/main" xmlns="" val="248569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5F1F6-C675-45AA-8989-40B077C8D2DB}" type="slidenum">
              <a:rPr lang="es-ES"/>
              <a:pPr/>
              <a:t>14</a:t>
            </a:fld>
            <a:endParaRPr lang="es-E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s-ES"/>
              <a:t>Cuadro obtenido de </a:t>
            </a:r>
            <a:r>
              <a:rPr lang="es-ES" b="1">
                <a:solidFill>
                  <a:srgbClr val="FFFF00"/>
                </a:solidFill>
                <a:latin typeface="Comic Sans MS" pitchFamily="66" charset="0"/>
              </a:rPr>
              <a:t>Ley 8/2001 de Adaptación de Procedimientos a la Regulación del Silencio Administrativo y los Plazos de Resolución y Notificación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02AC4-655C-4770-A14E-DB696DFEA5F7}" type="slidenum">
              <a:rPr lang="es-ES"/>
              <a:pPr/>
              <a:t>15</a:t>
            </a:fld>
            <a:endParaRPr lang="es-E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s-ES"/>
              <a:t>Se ha tomado Radiodiagnóstico como ejemplo.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6A5EC-80A3-4AC9-B2C3-A5E563D4792C}" type="slidenum">
              <a:rPr lang="es-ES"/>
              <a:pPr/>
              <a:t>16</a:t>
            </a:fld>
            <a:endParaRPr lang="es-E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a:t>Por ejemplo falta de las pruebas de calidad de imagen en mamografía o en los CBCT.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144AD-1F25-4808-9606-A375B09E9A92}" type="slidenum">
              <a:rPr lang="es-ES"/>
              <a:pPr/>
              <a:t>17</a:t>
            </a:fld>
            <a:endParaRPr lang="es-E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s-ES"/>
              <a:t>También en el telediagnóstico se ha encontrado que la empresa que prestaba los servicios no estaba autorizada o que incluso estándolo no tenía contratos escritos con los profesionales que realizan los informes y es obligatorio por la Ley de profesiones sanitarias (artículo 42).</a:t>
            </a:r>
          </a:p>
          <a:p>
            <a:r>
              <a:rPr lang="es-ES"/>
              <a:t>También no dar de alta en la AGPD los ficheros de las imágenes.</a:t>
            </a:r>
          </a:p>
          <a:p>
            <a:r>
              <a:rPr lang="es-ES"/>
              <a:t>A pesar de la posible no colaboración en el sistema público, si se verifican desviaciones importantes como equipos que no cumplen tolerancias (criterios de aceptabilidad), se logran subsanar.</a:t>
            </a:r>
          </a:p>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46746-E081-4246-9047-A7575F4F8230}" type="slidenum">
              <a:rPr lang="es-ES"/>
              <a:pPr/>
              <a:t>18</a:t>
            </a:fld>
            <a:endParaRPr lang="es-E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s-ES"/>
              <a:t>U.A. es Unidad Asistencial</a:t>
            </a:r>
          </a:p>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2267C-CBC8-44CE-963C-EDBF8BD981A3}" type="slidenum">
              <a:rPr lang="es-ES"/>
              <a:pPr/>
              <a:t>19</a:t>
            </a:fld>
            <a:endParaRPr lang="es-E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s-ES"/>
              <a:t>U.A. es Unidad Asistencial</a:t>
            </a:r>
          </a:p>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443D9-013A-4CFF-93CA-55201D01FFE6}" type="slidenum">
              <a:rPr lang="es-ES"/>
              <a:pPr/>
              <a:t>20</a:t>
            </a:fld>
            <a:endParaRPr lang="es-E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a:buFontTx/>
              <a:buChar char="-"/>
            </a:pPr>
            <a:r>
              <a:rPr lang="es-ES"/>
              <a:t>Cuando se han cuantizado las exploraciones de radiodiagnóstico pedidas por primaria aproximadamente un 30% no son indicadas.</a:t>
            </a:r>
          </a:p>
          <a:p>
            <a:pPr>
              <a:buFontTx/>
              <a:buChar char="-"/>
            </a:pPr>
            <a:r>
              <a:rPr lang="es-ES"/>
              <a:t>En muchos casos (sistema público) no hay suficientes radiólogos para realizar el despistaje y/o informar todas las exploraciones realizadas.</a:t>
            </a:r>
          </a:p>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CDA8B-B5C6-49ED-B1D8-AA5F2B9C0F66}" type="slidenum">
              <a:rPr lang="es-ES"/>
              <a:pPr/>
              <a:t>21</a:t>
            </a:fld>
            <a:endParaRPr lang="es-E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25BAC-2831-4BD4-9CAA-1012B71F0369}" type="slidenum">
              <a:rPr lang="es-ES"/>
              <a:pPr/>
              <a:t>22</a:t>
            </a:fld>
            <a:endParaRPr lang="es-E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buFontTx/>
              <a:buChar char="-"/>
            </a:pPr>
            <a:r>
              <a:rPr lang="es-ES"/>
              <a:t>En otras desviaciones como las peticiones incompletas o no justificadas se intenta mentalizar de la necesidad de rechazar las peticiones sin motivo o no justificadas.</a:t>
            </a:r>
          </a:p>
          <a:p>
            <a:pPr>
              <a:buFontTx/>
              <a:buChar char="-"/>
            </a:pPr>
            <a:r>
              <a:rPr lang="es-ES"/>
              <a:t>También se intenta potenciar la formación en PR al paciente por parte de los profesionales prescriptores mediante acciones no directas, por ejemplo, asesorando o informando a los responsables de las áreas de formación (etc.)</a:t>
            </a:r>
          </a:p>
          <a:p>
            <a:pPr>
              <a:buFontTx/>
              <a:buChar char="-"/>
            </a:pPr>
            <a:r>
              <a:rPr lang="es-ES"/>
              <a:t>También para considerar el PGC válido se piden registros de las medidas a realizar por los profesionales del centro.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260473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266005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595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1482" y="0"/>
            <a:ext cx="2809875"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816992" y="1"/>
            <a:ext cx="6327008" cy="764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111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142561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159845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309623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305925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254844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212041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192275-3F3D-4211-A81C-6B4A8A0BA51A}" type="datetimeFigureOut">
              <a:rPr lang="es-ES" smtClean="0"/>
              <a:pPr/>
              <a:t>11/04/2018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136974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92275-3F3D-4211-A81C-6B4A8A0BA51A}" type="datetimeFigureOut">
              <a:rPr lang="es-ES" smtClean="0"/>
              <a:pPr/>
              <a:t>11/04/2018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D53A4-047D-4C8D-A120-8B0CF2A2ABFF}" type="slidenum">
              <a:rPr lang="es-ES" smtClean="0"/>
              <a:pPr/>
              <a:t>‹Nº›</a:t>
            </a:fld>
            <a:endParaRPr lang="es-ES"/>
          </a:p>
        </p:txBody>
      </p:sp>
    </p:spTree>
    <p:extLst>
      <p:ext uri="{BB962C8B-B14F-4D97-AF65-F5344CB8AC3E}">
        <p14:creationId xmlns:p14="http://schemas.microsoft.com/office/powerpoint/2010/main" xmlns="" val="215123991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2708920"/>
            <a:ext cx="7772400" cy="1470025"/>
          </a:xfrm>
        </p:spPr>
        <p:txBody>
          <a:bodyPr>
            <a:normAutofit fontScale="90000"/>
          </a:bodyPr>
          <a:lstStyle/>
          <a:p>
            <a:r>
              <a:rPr lang="es-ES" dirty="0" smtClean="0">
                <a:solidFill>
                  <a:schemeClr val="tx2">
                    <a:lumMod val="75000"/>
                  </a:schemeClr>
                </a:solidFill>
              </a:rPr>
              <a:t>REFLEXIONES TRAS 20 AÑOS DE PROTECCIÓN RADIOLÓGICA AL PACIENTE EN ESPAÑA</a:t>
            </a:r>
            <a:endParaRPr lang="es-ES" dirty="0">
              <a:solidFill>
                <a:schemeClr val="tx2">
                  <a:lumMod val="75000"/>
                </a:schemeClr>
              </a:solidFill>
            </a:endParaRPr>
          </a:p>
        </p:txBody>
      </p:sp>
      <p:sp>
        <p:nvSpPr>
          <p:cNvPr id="3" name="2 Subtítulo"/>
          <p:cNvSpPr>
            <a:spLocks noGrp="1"/>
          </p:cNvSpPr>
          <p:nvPr>
            <p:ph type="subTitle" idx="1"/>
          </p:nvPr>
        </p:nvSpPr>
        <p:spPr>
          <a:xfrm>
            <a:off x="2743200" y="5805264"/>
            <a:ext cx="6400800" cy="792088"/>
          </a:xfrm>
        </p:spPr>
        <p:txBody>
          <a:bodyPr>
            <a:normAutofit/>
          </a:bodyPr>
          <a:lstStyle/>
          <a:p>
            <a:pPr algn="r"/>
            <a:r>
              <a:rPr lang="es-ES" sz="2000" dirty="0" smtClean="0">
                <a:solidFill>
                  <a:schemeClr val="tx2">
                    <a:lumMod val="60000"/>
                    <a:lumOff val="40000"/>
                  </a:schemeClr>
                </a:solidFill>
              </a:rPr>
              <a:t>Marisa España</a:t>
            </a:r>
          </a:p>
          <a:p>
            <a:pPr algn="r"/>
            <a:r>
              <a:rPr lang="es-ES" sz="2000" dirty="0" smtClean="0">
                <a:solidFill>
                  <a:schemeClr val="tx2">
                    <a:lumMod val="60000"/>
                    <a:lumOff val="40000"/>
                  </a:schemeClr>
                </a:solidFill>
              </a:rPr>
              <a:t>H.U La Princesa</a:t>
            </a:r>
            <a:endParaRPr lang="es-ES" sz="2000" dirty="0">
              <a:solidFill>
                <a:schemeClr val="tx2">
                  <a:lumMod val="60000"/>
                  <a:lumOff val="40000"/>
                </a:schemeClr>
              </a:solidFill>
            </a:endParaRPr>
          </a:p>
        </p:txBody>
      </p:sp>
      <p:grpSp>
        <p:nvGrpSpPr>
          <p:cNvPr id="4" name="3 Grupo"/>
          <p:cNvGrpSpPr/>
          <p:nvPr/>
        </p:nvGrpSpPr>
        <p:grpSpPr>
          <a:xfrm>
            <a:off x="1" y="0"/>
            <a:ext cx="9144000" cy="1628800"/>
            <a:chOff x="1" y="0"/>
            <a:chExt cx="9144000" cy="16288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67549"/>
            <a:stretch/>
          </p:blipFill>
          <p:spPr bwMode="auto">
            <a:xfrm>
              <a:off x="1" y="0"/>
              <a:ext cx="9144000" cy="618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6056" t="55739"/>
            <a:stretch/>
          </p:blipFill>
          <p:spPr bwMode="auto">
            <a:xfrm>
              <a:off x="1" y="618186"/>
              <a:ext cx="9144000" cy="1010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877272"/>
            <a:ext cx="2809875"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3153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4132365414"/>
              </p:ext>
            </p:extLst>
          </p:nvPr>
        </p:nvGraphicFramePr>
        <p:xfrm>
          <a:off x="32369" y="-1"/>
          <a:ext cx="9111631" cy="6858001"/>
        </p:xfrm>
        <a:graphic>
          <a:graphicData uri="http://schemas.openxmlformats.org/drawingml/2006/table">
            <a:tbl>
              <a:tblPr firstRow="1" bandRow="1">
                <a:tableStyleId>{5C22544A-7EE6-4342-B048-85BDC9FD1C3A}</a:tableStyleId>
              </a:tblPr>
              <a:tblGrid>
                <a:gridCol w="2141288"/>
                <a:gridCol w="2988553"/>
                <a:gridCol w="1137982"/>
                <a:gridCol w="720080"/>
                <a:gridCol w="792088"/>
                <a:gridCol w="1331640"/>
              </a:tblGrid>
              <a:tr h="662906">
                <a:tc>
                  <a:txBody>
                    <a:bodyPr/>
                    <a:lstStyle/>
                    <a:p>
                      <a:pPr algn="ctr"/>
                      <a:r>
                        <a:rPr lang="es-ES" sz="1100" dirty="0" smtClean="0"/>
                        <a:t>COMUNIDAD</a:t>
                      </a:r>
                      <a:endParaRPr lang="es-ES" sz="1100" dirty="0"/>
                    </a:p>
                  </a:txBody>
                  <a:tcPr/>
                </a:tc>
                <a:tc>
                  <a:txBody>
                    <a:bodyPr/>
                    <a:lstStyle/>
                    <a:p>
                      <a:pPr algn="ctr"/>
                      <a:endParaRPr lang="es-ES" dirty="0"/>
                    </a:p>
                  </a:txBody>
                  <a:tcPr/>
                </a:tc>
                <a:tc>
                  <a:txBody>
                    <a:bodyPr/>
                    <a:lstStyle/>
                    <a:p>
                      <a:pPr algn="ctr"/>
                      <a:endParaRPr lang="es-ES"/>
                    </a:p>
                  </a:txBody>
                  <a:tcPr/>
                </a:tc>
                <a:tc>
                  <a:txBody>
                    <a:bodyPr/>
                    <a:lstStyle/>
                    <a:p>
                      <a:pPr algn="ctr"/>
                      <a:endParaRPr lang="es-ES" dirty="0"/>
                    </a:p>
                  </a:txBody>
                  <a:tcPr/>
                </a:tc>
                <a:tc>
                  <a:txBody>
                    <a:bodyPr/>
                    <a:lstStyle/>
                    <a:p>
                      <a:pPr algn="ctr"/>
                      <a:endParaRPr lang="es-ES"/>
                    </a:p>
                  </a:txBody>
                  <a:tcPr/>
                </a:tc>
                <a:tc>
                  <a:txBody>
                    <a:bodyPr/>
                    <a:lstStyle/>
                    <a:p>
                      <a:pPr algn="ctr"/>
                      <a:endParaRPr lang="es-ES"/>
                    </a:p>
                  </a:txBody>
                  <a:tcPr/>
                </a:tc>
              </a:tr>
              <a:tr h="1660563">
                <a:tc>
                  <a:txBody>
                    <a:bodyPr/>
                    <a:lstStyle/>
                    <a:p>
                      <a:pPr algn="ctr"/>
                      <a:r>
                        <a:rPr lang="es-ES" sz="1200" dirty="0" smtClean="0">
                          <a:solidFill>
                            <a:srgbClr val="C00000"/>
                          </a:solidFill>
                        </a:rPr>
                        <a:t>Andalucía</a:t>
                      </a:r>
                      <a:endParaRPr lang="es-ES" sz="1200" dirty="0">
                        <a:solidFill>
                          <a:srgbClr val="C00000"/>
                        </a:solidFill>
                      </a:endParaRPr>
                    </a:p>
                  </a:txBody>
                  <a:tcPr/>
                </a:tc>
                <a:tc>
                  <a:txBody>
                    <a:bodyPr/>
                    <a:lstStyle/>
                    <a:p>
                      <a:pPr algn="ctr"/>
                      <a:r>
                        <a:rPr lang="es-ES" sz="1200" dirty="0" smtClean="0">
                          <a:solidFill>
                            <a:srgbClr val="003399"/>
                          </a:solidFill>
                        </a:rPr>
                        <a:t>2 SAS</a:t>
                      </a:r>
                    </a:p>
                    <a:p>
                      <a:r>
                        <a:rPr lang="es-ES" sz="1200" b="0" i="0" kern="1200" dirty="0" smtClean="0">
                          <a:solidFill>
                            <a:srgbClr val="003399"/>
                          </a:solidFill>
                          <a:effectLst/>
                          <a:latin typeface="+mn-lt"/>
                          <a:ea typeface="+mn-ea"/>
                          <a:cs typeface="+mn-cs"/>
                        </a:rPr>
                        <a:t>Servicio de Equipamiento en la Subdirección de Inversiones </a:t>
                      </a:r>
                    </a:p>
                    <a:p>
                      <a:r>
                        <a:rPr lang="es-ES" sz="1200" b="0" i="0" kern="1200" dirty="0" smtClean="0">
                          <a:solidFill>
                            <a:srgbClr val="003399"/>
                          </a:solidFill>
                          <a:effectLst/>
                          <a:latin typeface="+mn-lt"/>
                          <a:ea typeface="+mn-ea"/>
                          <a:cs typeface="+mn-cs"/>
                        </a:rPr>
                        <a:t> ​</a:t>
                      </a:r>
                      <a:r>
                        <a:rPr lang="es-ES" sz="1200" b="0" i="0" kern="1200" dirty="0" err="1" smtClean="0">
                          <a:solidFill>
                            <a:srgbClr val="003399"/>
                          </a:solidFill>
                          <a:effectLst/>
                          <a:latin typeface="+mn-lt"/>
                          <a:ea typeface="+mn-ea"/>
                          <a:cs typeface="+mn-cs"/>
                        </a:rPr>
                        <a:t>Comite</a:t>
                      </a:r>
                      <a:r>
                        <a:rPr lang="es-ES" sz="1200" b="0" i="0" kern="1200" dirty="0" smtClean="0">
                          <a:solidFill>
                            <a:srgbClr val="003399"/>
                          </a:solidFill>
                          <a:effectLst/>
                          <a:latin typeface="+mn-lt"/>
                          <a:ea typeface="+mn-ea"/>
                          <a:cs typeface="+mn-cs"/>
                        </a:rPr>
                        <a:t> Asesor para la implantación del Plan </a:t>
                      </a:r>
                      <a:r>
                        <a:rPr lang="es-ES" sz="1200" b="0" i="0" kern="1200" dirty="0" err="1" smtClean="0">
                          <a:solidFill>
                            <a:srgbClr val="003399"/>
                          </a:solidFill>
                          <a:effectLst/>
                          <a:latin typeface="+mn-lt"/>
                          <a:ea typeface="+mn-ea"/>
                          <a:cs typeface="+mn-cs"/>
                        </a:rPr>
                        <a:t>Oncologico</a:t>
                      </a:r>
                      <a:r>
                        <a:rPr lang="es-ES" sz="1200" b="0" i="0" kern="1200" dirty="0" smtClean="0">
                          <a:solidFill>
                            <a:srgbClr val="003399"/>
                          </a:solidFill>
                          <a:effectLst/>
                          <a:latin typeface="+mn-lt"/>
                          <a:ea typeface="+mn-ea"/>
                          <a:cs typeface="+mn-cs"/>
                        </a:rPr>
                        <a:t> (ZARA),</a:t>
                      </a:r>
                      <a:endParaRPr lang="es-ES" sz="1200" dirty="0" smtClean="0">
                        <a:solidFill>
                          <a:srgbClr val="003399"/>
                        </a:solidFill>
                      </a:endParaRPr>
                    </a:p>
                    <a:p>
                      <a:pPr algn="l"/>
                      <a:r>
                        <a:rPr lang="es-ES" sz="1200" dirty="0" smtClean="0">
                          <a:solidFill>
                            <a:srgbClr val="003399"/>
                          </a:solidFill>
                        </a:rPr>
                        <a:t>1 colaboración en </a:t>
                      </a:r>
                      <a:r>
                        <a:rPr lang="es-ES" sz="1200" b="0" i="0" kern="1200" dirty="0" smtClean="0">
                          <a:solidFill>
                            <a:srgbClr val="003399"/>
                          </a:solidFill>
                          <a:effectLst/>
                          <a:latin typeface="+mn-lt"/>
                          <a:ea typeface="+mn-ea"/>
                          <a:cs typeface="+mn-cs"/>
                        </a:rPr>
                        <a:t> </a:t>
                      </a:r>
                      <a:r>
                        <a:rPr lang="es-ES" sz="1200" b="0" i="0" kern="1200" dirty="0" err="1" smtClean="0">
                          <a:solidFill>
                            <a:srgbClr val="003399"/>
                          </a:solidFill>
                          <a:effectLst/>
                          <a:latin typeface="+mn-lt"/>
                          <a:ea typeface="+mn-ea"/>
                          <a:cs typeface="+mn-cs"/>
                        </a:rPr>
                        <a:t>Linea</a:t>
                      </a:r>
                      <a:r>
                        <a:rPr lang="es-ES" sz="1200" b="0" i="0" kern="1200" dirty="0" smtClean="0">
                          <a:solidFill>
                            <a:srgbClr val="003399"/>
                          </a:solidFill>
                          <a:effectLst/>
                          <a:latin typeface="+mn-lt"/>
                          <a:ea typeface="+mn-ea"/>
                          <a:cs typeface="+mn-cs"/>
                        </a:rPr>
                        <a:t> </a:t>
                      </a:r>
                      <a:r>
                        <a:rPr lang="es-ES" sz="1200" b="0" i="0" kern="1200" dirty="0" err="1" smtClean="0">
                          <a:solidFill>
                            <a:srgbClr val="003399"/>
                          </a:solidFill>
                          <a:effectLst/>
                          <a:latin typeface="+mn-lt"/>
                          <a:ea typeface="+mn-ea"/>
                          <a:cs typeface="+mn-cs"/>
                        </a:rPr>
                        <a:t>Estrategica</a:t>
                      </a:r>
                      <a:r>
                        <a:rPr lang="es-ES" sz="1200" b="0" i="0" kern="1200" dirty="0" smtClean="0">
                          <a:solidFill>
                            <a:srgbClr val="003399"/>
                          </a:solidFill>
                          <a:effectLst/>
                          <a:latin typeface="+mn-lt"/>
                          <a:ea typeface="+mn-ea"/>
                          <a:cs typeface="+mn-cs"/>
                        </a:rPr>
                        <a:t> de Seguridad al Paciente en RRII</a:t>
                      </a:r>
                      <a:endParaRPr lang="es-ES" sz="1200" dirty="0">
                        <a:solidFill>
                          <a:srgbClr val="003399"/>
                        </a:solidFill>
                      </a:endParaRPr>
                    </a:p>
                  </a:txBody>
                  <a:tcPr/>
                </a:tc>
                <a:tc>
                  <a:txBody>
                    <a:bodyPr/>
                    <a:lstStyle/>
                    <a:p>
                      <a:pPr algn="ctr"/>
                      <a:r>
                        <a:rPr lang="es-ES" sz="1200" dirty="0" smtClean="0">
                          <a:solidFill>
                            <a:srgbClr val="003399"/>
                          </a:solidFill>
                        </a:rPr>
                        <a:t>SAS si</a:t>
                      </a:r>
                    </a:p>
                    <a:p>
                      <a:pPr algn="ctr"/>
                      <a:r>
                        <a:rPr lang="es-ES" sz="1200" dirty="0" smtClean="0">
                          <a:solidFill>
                            <a:srgbClr val="003399"/>
                          </a:solidFill>
                        </a:rPr>
                        <a:t>Compras locales no</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r>
              <a:tr h="517443">
                <a:tc>
                  <a:txBody>
                    <a:bodyPr/>
                    <a:lstStyle/>
                    <a:p>
                      <a:pPr algn="ctr"/>
                      <a:r>
                        <a:rPr lang="es-ES" sz="1200" dirty="0" smtClean="0">
                          <a:solidFill>
                            <a:srgbClr val="C00000"/>
                          </a:solidFill>
                        </a:rPr>
                        <a:t>Aragón</a:t>
                      </a:r>
                      <a:endParaRPr lang="es-ES" sz="1200" dirty="0">
                        <a:solidFill>
                          <a:srgbClr val="C00000"/>
                        </a:solidFill>
                      </a:endParaRPr>
                    </a:p>
                  </a:txBody>
                  <a:tcPr/>
                </a:tc>
                <a:tc>
                  <a:txBody>
                    <a:bodyPr/>
                    <a:lstStyle/>
                    <a:p>
                      <a:pPr algn="ctr"/>
                      <a:endParaRPr lang="es-ES" sz="1200" dirty="0">
                        <a:solidFill>
                          <a:srgbClr val="003399"/>
                        </a:solidFill>
                      </a:endParaRPr>
                    </a:p>
                  </a:txBody>
                  <a:tcPr/>
                </a:tc>
                <a:tc>
                  <a:txBody>
                    <a:bodyPr/>
                    <a:lstStyle/>
                    <a:p>
                      <a:pPr algn="ctr"/>
                      <a:endParaRPr lang="es-ES" sz="1200" dirty="0">
                        <a:solidFill>
                          <a:srgbClr val="003399"/>
                        </a:solidFill>
                      </a:endParaRPr>
                    </a:p>
                  </a:txBody>
                  <a:tcPr/>
                </a:tc>
                <a:tc>
                  <a:txBody>
                    <a:bodyPr/>
                    <a:lstStyle/>
                    <a:p>
                      <a:pPr algn="ctr"/>
                      <a:endParaRPr lang="es-ES" sz="1200" dirty="0">
                        <a:solidFill>
                          <a:srgbClr val="003399"/>
                        </a:solidFill>
                      </a:endParaRPr>
                    </a:p>
                  </a:txBody>
                  <a:tcPr/>
                </a:tc>
                <a:tc>
                  <a:txBody>
                    <a:bodyPr/>
                    <a:lstStyle/>
                    <a:p>
                      <a:pPr algn="ctr"/>
                      <a:endParaRPr lang="es-ES" sz="1200" dirty="0">
                        <a:solidFill>
                          <a:srgbClr val="003399"/>
                        </a:solidFill>
                      </a:endParaRPr>
                    </a:p>
                  </a:txBody>
                  <a:tcPr/>
                </a:tc>
                <a:tc>
                  <a:txBody>
                    <a:bodyPr/>
                    <a:lstStyle/>
                    <a:p>
                      <a:pPr algn="ctr"/>
                      <a:endParaRPr lang="es-ES" sz="1200" dirty="0">
                        <a:solidFill>
                          <a:srgbClr val="003399"/>
                        </a:solidFill>
                      </a:endParaRPr>
                    </a:p>
                  </a:txBody>
                  <a:tcPr/>
                </a:tc>
              </a:tr>
              <a:tr h="517443">
                <a:tc>
                  <a:txBody>
                    <a:bodyPr/>
                    <a:lstStyle/>
                    <a:p>
                      <a:pPr algn="ctr"/>
                      <a:r>
                        <a:rPr lang="es-ES" sz="1200" dirty="0" smtClean="0">
                          <a:solidFill>
                            <a:srgbClr val="C00000"/>
                          </a:solidFill>
                        </a:rPr>
                        <a:t>Asturias</a:t>
                      </a:r>
                      <a:endParaRPr lang="es-ES" sz="1200" dirty="0">
                        <a:solidFill>
                          <a:srgbClr val="C00000"/>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Si</a:t>
                      </a:r>
                      <a:endParaRPr lang="es-ES" sz="1200" dirty="0">
                        <a:solidFill>
                          <a:srgbClr val="003399"/>
                        </a:solidFill>
                      </a:endParaRPr>
                    </a:p>
                  </a:txBody>
                  <a:tcPr/>
                </a:tc>
                <a:tc>
                  <a:txBody>
                    <a:bodyPr/>
                    <a:lstStyle/>
                    <a:p>
                      <a:pPr algn="ctr"/>
                      <a:r>
                        <a:rPr lang="es-ES" sz="1200" dirty="0" smtClean="0">
                          <a:solidFill>
                            <a:srgbClr val="003399"/>
                          </a:solidFill>
                        </a:rPr>
                        <a:t>Si</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r>
              <a:tr h="548487">
                <a:tc>
                  <a:txBody>
                    <a:bodyPr/>
                    <a:lstStyle/>
                    <a:p>
                      <a:pPr algn="ctr"/>
                      <a:r>
                        <a:rPr lang="es-ES" sz="1200" dirty="0" smtClean="0">
                          <a:solidFill>
                            <a:srgbClr val="C00000"/>
                          </a:solidFill>
                        </a:rPr>
                        <a:t>Baleares</a:t>
                      </a:r>
                      <a:endParaRPr lang="es-ES" sz="1200" dirty="0">
                        <a:solidFill>
                          <a:srgbClr val="C00000"/>
                        </a:solidFill>
                      </a:endParaRPr>
                    </a:p>
                  </a:txBody>
                  <a:tcPr/>
                </a:tc>
                <a:tc>
                  <a:txBody>
                    <a:bodyPr/>
                    <a:lstStyle/>
                    <a:p>
                      <a:pPr algn="ctr"/>
                      <a:r>
                        <a:rPr lang="es-ES" sz="1200" dirty="0" smtClean="0">
                          <a:solidFill>
                            <a:srgbClr val="003399"/>
                          </a:solidFill>
                        </a:rPr>
                        <a:t>Esporádicamente</a:t>
                      </a:r>
                      <a:endParaRPr lang="es-ES" sz="1200" dirty="0">
                        <a:solidFill>
                          <a:srgbClr val="003399"/>
                        </a:solidFill>
                      </a:endParaRPr>
                    </a:p>
                  </a:txBody>
                  <a:tcPr/>
                </a:tc>
                <a:tc>
                  <a:txBody>
                    <a:bodyPr/>
                    <a:lstStyle/>
                    <a:p>
                      <a:pPr algn="ctr"/>
                      <a:endParaRPr lang="es-ES" sz="1200" dirty="0">
                        <a:solidFill>
                          <a:srgbClr val="003399"/>
                        </a:solidFill>
                      </a:endParaRPr>
                    </a:p>
                  </a:txBody>
                  <a:tcPr/>
                </a:tc>
                <a:tc>
                  <a:txBody>
                    <a:bodyPr/>
                    <a:lstStyle/>
                    <a:p>
                      <a:pPr algn="ctr"/>
                      <a:endParaRPr lang="es-ES" sz="1200">
                        <a:solidFill>
                          <a:srgbClr val="003399"/>
                        </a:solidFill>
                      </a:endParaRPr>
                    </a:p>
                  </a:txBody>
                  <a:tcPr/>
                </a:tc>
                <a:tc>
                  <a:txBody>
                    <a:bodyPr/>
                    <a:lstStyle/>
                    <a:p>
                      <a:pPr algn="ctr"/>
                      <a:endParaRPr lang="es-ES" sz="1200" dirty="0">
                        <a:solidFill>
                          <a:srgbClr val="003399"/>
                        </a:solidFill>
                      </a:endParaRPr>
                    </a:p>
                  </a:txBody>
                  <a:tcPr/>
                </a:tc>
                <a:tc>
                  <a:txBody>
                    <a:bodyPr/>
                    <a:lstStyle/>
                    <a:p>
                      <a:pPr algn="ctr"/>
                      <a:endParaRPr lang="es-ES" sz="1200" dirty="0">
                        <a:solidFill>
                          <a:srgbClr val="003399"/>
                        </a:solidFill>
                      </a:endParaRPr>
                    </a:p>
                  </a:txBody>
                  <a:tcPr/>
                </a:tc>
              </a:tr>
              <a:tr h="1804242">
                <a:tc>
                  <a:txBody>
                    <a:bodyPr/>
                    <a:lstStyle/>
                    <a:p>
                      <a:pPr algn="ctr"/>
                      <a:r>
                        <a:rPr lang="es-ES" sz="1200" dirty="0" smtClean="0">
                          <a:solidFill>
                            <a:srgbClr val="C00000"/>
                          </a:solidFill>
                        </a:rPr>
                        <a:t>Canarias</a:t>
                      </a:r>
                      <a:endParaRPr lang="es-ES" sz="1200" dirty="0">
                        <a:solidFill>
                          <a:srgbClr val="C00000"/>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err="1" smtClean="0">
                          <a:solidFill>
                            <a:srgbClr val="003399"/>
                          </a:solidFill>
                          <a:effectLst/>
                        </a:rPr>
                        <a:t>Resolucion</a:t>
                      </a:r>
                      <a:r>
                        <a:rPr lang="es-ES" sz="1200" dirty="0" smtClean="0">
                          <a:solidFill>
                            <a:srgbClr val="003399"/>
                          </a:solidFill>
                          <a:effectLst/>
                        </a:rPr>
                        <a:t> del Servicio Canario de Salud, al menos, un </a:t>
                      </a:r>
                      <a:r>
                        <a:rPr lang="es-ES" sz="1200" dirty="0" err="1" smtClean="0">
                          <a:solidFill>
                            <a:srgbClr val="003399"/>
                          </a:solidFill>
                          <a:effectLst/>
                        </a:rPr>
                        <a:t>radiofisico</a:t>
                      </a:r>
                      <a:r>
                        <a:rPr lang="es-ES" sz="1200" dirty="0" smtClean="0">
                          <a:solidFill>
                            <a:srgbClr val="003399"/>
                          </a:solidFill>
                          <a:effectLst/>
                        </a:rPr>
                        <a:t>  </a:t>
                      </a:r>
                      <a:r>
                        <a:rPr lang="es-ES" sz="1200" dirty="0" err="1" smtClean="0">
                          <a:solidFill>
                            <a:srgbClr val="003399"/>
                          </a:solidFill>
                          <a:effectLst/>
                        </a:rPr>
                        <a:t>elaboracion</a:t>
                      </a:r>
                      <a:r>
                        <a:rPr lang="es-ES" sz="1200" dirty="0" smtClean="0">
                          <a:solidFill>
                            <a:srgbClr val="003399"/>
                          </a:solidFill>
                          <a:effectLst/>
                        </a:rPr>
                        <a:t> de pliegos y  </a:t>
                      </a:r>
                      <a:r>
                        <a:rPr lang="es-ES" sz="1200" dirty="0" err="1" smtClean="0">
                          <a:solidFill>
                            <a:srgbClr val="003399"/>
                          </a:solidFill>
                          <a:effectLst/>
                        </a:rPr>
                        <a:t>aceptacion</a:t>
                      </a:r>
                      <a:endParaRPr lang="es-ES" sz="1200" dirty="0">
                        <a:solidFill>
                          <a:srgbClr val="003399"/>
                        </a:solidFill>
                      </a:endParaRPr>
                    </a:p>
                  </a:txBody>
                  <a:tcPr/>
                </a:tc>
                <a:tc>
                  <a:txBody>
                    <a:bodyPr/>
                    <a:lstStyle/>
                    <a:p>
                      <a:pPr algn="ctr"/>
                      <a:r>
                        <a:rPr lang="es-ES" sz="1200" dirty="0" smtClean="0">
                          <a:solidFill>
                            <a:srgbClr val="003399"/>
                          </a:solidFill>
                        </a:rPr>
                        <a:t>Si</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r>
              <a:tr h="515123">
                <a:tc>
                  <a:txBody>
                    <a:bodyPr/>
                    <a:lstStyle/>
                    <a:p>
                      <a:pPr algn="ctr"/>
                      <a:r>
                        <a:rPr lang="es-ES" sz="1200" dirty="0" smtClean="0">
                          <a:solidFill>
                            <a:srgbClr val="C00000"/>
                          </a:solidFill>
                        </a:rPr>
                        <a:t>Cantabria</a:t>
                      </a:r>
                      <a:endParaRPr lang="es-ES" sz="1200" dirty="0">
                        <a:solidFill>
                          <a:srgbClr val="C00000"/>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Si</a:t>
                      </a:r>
                      <a:endParaRPr lang="es-ES" sz="1200" dirty="0">
                        <a:solidFill>
                          <a:srgbClr val="003399"/>
                        </a:solidFill>
                      </a:endParaRPr>
                    </a:p>
                  </a:txBody>
                  <a:tcPr/>
                </a:tc>
                <a:tc>
                  <a:txBody>
                    <a:bodyPr/>
                    <a:lstStyle/>
                    <a:p>
                      <a:pPr algn="ctr"/>
                      <a:r>
                        <a:rPr lang="es-ES" sz="1200" dirty="0" smtClean="0">
                          <a:solidFill>
                            <a:srgbClr val="003399"/>
                          </a:solidFill>
                        </a:rPr>
                        <a:t>Si</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r>
              <a:tr h="631794">
                <a:tc>
                  <a:txBody>
                    <a:bodyPr/>
                    <a:lstStyle/>
                    <a:p>
                      <a:pPr algn="ctr"/>
                      <a:r>
                        <a:rPr lang="es-ES" sz="1200" dirty="0" smtClean="0">
                          <a:solidFill>
                            <a:srgbClr val="C00000"/>
                          </a:solidFill>
                        </a:rPr>
                        <a:t>Castilla León</a:t>
                      </a:r>
                      <a:endParaRPr lang="es-ES" sz="1200" dirty="0">
                        <a:solidFill>
                          <a:srgbClr val="C00000"/>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r>
                        <a:rPr lang="es-ES" sz="1200" dirty="0" smtClean="0">
                          <a:solidFill>
                            <a:srgbClr val="003399"/>
                          </a:solidFill>
                        </a:rPr>
                        <a:t>A menudo</a:t>
                      </a:r>
                      <a:endParaRPr lang="es-ES" sz="1200" dirty="0">
                        <a:solidFill>
                          <a:srgbClr val="003399"/>
                        </a:solidFill>
                      </a:endParaRPr>
                    </a:p>
                  </a:txBody>
                  <a:tcPr/>
                </a:tc>
                <a:tc>
                  <a:txBody>
                    <a:bodyPr/>
                    <a:lstStyle/>
                    <a:p>
                      <a:pPr algn="ctr"/>
                      <a:r>
                        <a:rPr lang="es-ES" sz="1200" dirty="0" err="1" smtClean="0">
                          <a:solidFill>
                            <a:srgbClr val="003399"/>
                          </a:solidFill>
                        </a:rPr>
                        <a:t>Espo-rádico</a:t>
                      </a:r>
                      <a:endParaRPr lang="es-ES" sz="1200" dirty="0">
                        <a:solidFill>
                          <a:srgbClr val="003399"/>
                        </a:solidFill>
                      </a:endParaRPr>
                    </a:p>
                  </a:txBody>
                  <a:tcPr/>
                </a:tc>
                <a:tc>
                  <a:txBody>
                    <a:bodyPr/>
                    <a:lstStyle/>
                    <a:p>
                      <a:pPr algn="ctr"/>
                      <a:r>
                        <a:rPr lang="es-ES" sz="1200" dirty="0" smtClean="0">
                          <a:solidFill>
                            <a:srgbClr val="003399"/>
                          </a:solidFill>
                        </a:rPr>
                        <a:t>No</a:t>
                      </a:r>
                      <a:endParaRPr lang="es-ES" sz="1200" dirty="0">
                        <a:solidFill>
                          <a:srgbClr val="003399"/>
                        </a:solidFill>
                      </a:endParaRPr>
                    </a:p>
                  </a:txBody>
                  <a:tcPr/>
                </a:tc>
                <a:tc>
                  <a:txBody>
                    <a:bodyPr/>
                    <a:lstStyle/>
                    <a:p>
                      <a:pPr algn="ctr"/>
                      <a:endParaRPr lang="es-ES" sz="1200" dirty="0">
                        <a:solidFill>
                          <a:srgbClr val="003399"/>
                        </a:solidFill>
                      </a:endParaRPr>
                    </a:p>
                  </a:txBody>
                  <a:tcPr/>
                </a:tc>
              </a:tr>
            </a:tbl>
          </a:graphicData>
        </a:graphic>
      </p:graphicFrame>
    </p:spTree>
    <p:extLst>
      <p:ext uri="{BB962C8B-B14F-4D97-AF65-F5344CB8AC3E}">
        <p14:creationId xmlns:p14="http://schemas.microsoft.com/office/powerpoint/2010/main" xmlns="" val="2735411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p:cNvGraphicFramePr>
          <p:nvPr>
            <p:extLst>
              <p:ext uri="{D42A27DB-BD31-4B8C-83A1-F6EECF244321}">
                <p14:modId xmlns:p14="http://schemas.microsoft.com/office/powerpoint/2010/main" xmlns="" val="1262948570"/>
              </p:ext>
            </p:extLst>
          </p:nvPr>
        </p:nvGraphicFramePr>
        <p:xfrm>
          <a:off x="32369" y="0"/>
          <a:ext cx="9111631" cy="6200750"/>
        </p:xfrm>
        <a:graphic>
          <a:graphicData uri="http://schemas.openxmlformats.org/drawingml/2006/table">
            <a:tbl>
              <a:tblPr firstRow="1" bandRow="1">
                <a:tableStyleId>{5C22544A-7EE6-4342-B048-85BDC9FD1C3A}</a:tableStyleId>
              </a:tblPr>
              <a:tblGrid>
                <a:gridCol w="2141288"/>
                <a:gridCol w="2758383"/>
                <a:gridCol w="1234713"/>
                <a:gridCol w="349463"/>
                <a:gridCol w="1080120"/>
                <a:gridCol w="1547664"/>
              </a:tblGrid>
              <a:tr h="654669">
                <a:tc>
                  <a:txBody>
                    <a:bodyPr/>
                    <a:lstStyle/>
                    <a:p>
                      <a:pPr algn="ctr"/>
                      <a:r>
                        <a:rPr lang="es-ES" sz="1100" dirty="0" smtClean="0"/>
                        <a:t>COMUNIDAD</a:t>
                      </a:r>
                      <a:endParaRPr lang="es-ES" sz="1100" dirty="0"/>
                    </a:p>
                  </a:txBody>
                  <a:tcPr/>
                </a:tc>
                <a:tc>
                  <a:txBody>
                    <a:bodyPr/>
                    <a:lstStyle/>
                    <a:p>
                      <a:pPr algn="ctr"/>
                      <a:endParaRPr lang="es-ES" dirty="0"/>
                    </a:p>
                  </a:txBody>
                  <a:tcPr/>
                </a:tc>
                <a:tc>
                  <a:txBody>
                    <a:bodyPr/>
                    <a:lstStyle/>
                    <a:p>
                      <a:pPr algn="ctr"/>
                      <a:endParaRPr lang="es-ES"/>
                    </a:p>
                  </a:txBody>
                  <a:tcPr/>
                </a:tc>
                <a:tc>
                  <a:txBody>
                    <a:bodyPr/>
                    <a:lstStyle/>
                    <a:p>
                      <a:pPr algn="ctr"/>
                      <a:endParaRPr lang="es-ES" dirty="0"/>
                    </a:p>
                  </a:txBody>
                  <a:tcPr/>
                </a:tc>
                <a:tc>
                  <a:txBody>
                    <a:bodyPr/>
                    <a:lstStyle/>
                    <a:p>
                      <a:pPr algn="ctr"/>
                      <a:endParaRPr lang="es-ES"/>
                    </a:p>
                  </a:txBody>
                  <a:tcPr/>
                </a:tc>
                <a:tc>
                  <a:txBody>
                    <a:bodyPr/>
                    <a:lstStyle/>
                    <a:p>
                      <a:pPr algn="ctr"/>
                      <a:endParaRPr lang="es-ES"/>
                    </a:p>
                  </a:txBody>
                  <a:tcPr/>
                </a:tc>
              </a:tr>
              <a:tr h="859708">
                <a:tc>
                  <a:txBody>
                    <a:bodyPr/>
                    <a:lstStyle/>
                    <a:p>
                      <a:pPr algn="ctr"/>
                      <a:r>
                        <a:rPr lang="es-ES" sz="1100" dirty="0" smtClean="0">
                          <a:solidFill>
                            <a:srgbClr val="C00000"/>
                          </a:solidFill>
                        </a:rPr>
                        <a:t>Cataluña</a:t>
                      </a:r>
                      <a:endParaRPr lang="es-ES" sz="1100" dirty="0">
                        <a:solidFill>
                          <a:srgbClr val="C00000"/>
                        </a:solidFill>
                      </a:endParaRPr>
                    </a:p>
                  </a:txBody>
                  <a:tcPr/>
                </a:tc>
                <a:tc>
                  <a:txBody>
                    <a:bodyPr/>
                    <a:lstStyle/>
                    <a:p>
                      <a:r>
                        <a:rPr lang="es-ES" sz="1100" b="0" i="0" kern="1200" dirty="0" smtClean="0">
                          <a:solidFill>
                            <a:srgbClr val="003399"/>
                          </a:solidFill>
                          <a:effectLst/>
                          <a:latin typeface="+mn-lt"/>
                          <a:ea typeface="+mn-ea"/>
                          <a:cs typeface="+mn-cs"/>
                        </a:rPr>
                        <a:t>   No</a:t>
                      </a:r>
                    </a:p>
                    <a:p>
                      <a:r>
                        <a:rPr lang="es-ES" sz="1100" b="0" i="0" kern="1200" dirty="0" smtClean="0">
                          <a:solidFill>
                            <a:srgbClr val="003399"/>
                          </a:solidFill>
                          <a:effectLst/>
                          <a:latin typeface="+mn-lt"/>
                          <a:ea typeface="+mn-ea"/>
                          <a:cs typeface="+mn-cs"/>
                        </a:rPr>
                        <a:t>2011 "Grupo de trabajo de prevención de radiaciones ionizantes en niños" en el que participan 2 </a:t>
                      </a:r>
                      <a:r>
                        <a:rPr lang="es-ES" sz="1100" b="0" i="0" kern="1200" dirty="0" err="1" smtClean="0">
                          <a:solidFill>
                            <a:srgbClr val="003399"/>
                          </a:solidFill>
                          <a:effectLst/>
                          <a:latin typeface="+mn-lt"/>
                          <a:ea typeface="+mn-ea"/>
                          <a:cs typeface="+mn-cs"/>
                        </a:rPr>
                        <a:t>radiofísicos</a:t>
                      </a:r>
                      <a:endParaRPr lang="es-ES" sz="1100" dirty="0">
                        <a:solidFill>
                          <a:srgbClr val="003399"/>
                        </a:solidFill>
                      </a:endParaRPr>
                    </a:p>
                  </a:txBody>
                  <a:tcPr/>
                </a:tc>
                <a:tc>
                  <a:txBody>
                    <a:bodyPr/>
                    <a:lstStyle/>
                    <a:p>
                      <a:pPr algn="ctr"/>
                      <a:r>
                        <a:rPr lang="es-ES" sz="1100" dirty="0" smtClean="0">
                          <a:solidFill>
                            <a:srgbClr val="003399"/>
                          </a:solidFill>
                        </a:rPr>
                        <a:t>Si en RT esporádico</a:t>
                      </a:r>
                      <a:r>
                        <a:rPr lang="es-ES" sz="1100" baseline="0" dirty="0" smtClean="0">
                          <a:solidFill>
                            <a:srgbClr val="003399"/>
                          </a:solidFill>
                        </a:rPr>
                        <a:t> en RX </a:t>
                      </a:r>
                    </a:p>
                    <a:p>
                      <a:pPr algn="ctr"/>
                      <a:r>
                        <a:rPr lang="es-ES" sz="1100" baseline="0" dirty="0" smtClean="0">
                          <a:solidFill>
                            <a:srgbClr val="003399"/>
                          </a:solidFill>
                        </a:rPr>
                        <a:t>MN ??</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No</a:t>
                      </a:r>
                    </a:p>
                    <a:p>
                      <a:pPr algn="ctr"/>
                      <a:r>
                        <a:rPr lang="es-ES" sz="1100" dirty="0" smtClean="0">
                          <a:solidFill>
                            <a:srgbClr val="003399"/>
                          </a:solidFill>
                        </a:rPr>
                        <a:t>Solo</a:t>
                      </a:r>
                      <a:r>
                        <a:rPr lang="es-ES" sz="1100" baseline="0" dirty="0" smtClean="0">
                          <a:solidFill>
                            <a:srgbClr val="003399"/>
                          </a:solidFill>
                        </a:rPr>
                        <a:t> en nuevos centros</a:t>
                      </a:r>
                      <a:endParaRPr lang="es-ES" sz="1100" dirty="0">
                        <a:solidFill>
                          <a:srgbClr val="003399"/>
                        </a:solidFill>
                      </a:endParaRPr>
                    </a:p>
                  </a:txBody>
                  <a:tcPr/>
                </a:tc>
                <a:tc>
                  <a:txBody>
                    <a:bodyPr/>
                    <a:lstStyle/>
                    <a:p>
                      <a:pPr algn="ctr"/>
                      <a:r>
                        <a:rPr lang="es-ES" sz="1100" dirty="0" smtClean="0">
                          <a:solidFill>
                            <a:srgbClr val="003399"/>
                          </a:solidFill>
                        </a:rPr>
                        <a:t>Si</a:t>
                      </a:r>
                    </a:p>
                    <a:p>
                      <a:pPr algn="ctr"/>
                      <a:r>
                        <a:rPr lang="es-ES" sz="1100" b="0" i="0" kern="1200" dirty="0" smtClean="0">
                          <a:solidFill>
                            <a:srgbClr val="003399"/>
                          </a:solidFill>
                          <a:effectLst/>
                          <a:latin typeface="+mn-lt"/>
                          <a:ea typeface="+mn-ea"/>
                          <a:cs typeface="+mn-cs"/>
                        </a:rPr>
                        <a:t>programa de inspección del programa de garantía de calidad en RX</a:t>
                      </a:r>
                      <a:endParaRPr lang="es-ES" sz="1100" dirty="0">
                        <a:solidFill>
                          <a:srgbClr val="003399"/>
                        </a:solidFill>
                      </a:endParaRPr>
                    </a:p>
                  </a:txBody>
                  <a:tcPr/>
                </a:tc>
              </a:tr>
              <a:tr h="859708">
                <a:tc>
                  <a:txBody>
                    <a:bodyPr/>
                    <a:lstStyle/>
                    <a:p>
                      <a:pPr algn="ctr"/>
                      <a:r>
                        <a:rPr lang="es-ES" sz="1100" dirty="0" smtClean="0">
                          <a:solidFill>
                            <a:srgbClr val="C00000"/>
                          </a:solidFill>
                        </a:rPr>
                        <a:t>Euskadi</a:t>
                      </a:r>
                      <a:endParaRPr lang="es-ES" sz="1100" dirty="0">
                        <a:solidFill>
                          <a:srgbClr val="C00000"/>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Siempre en RT</a:t>
                      </a:r>
                    </a:p>
                    <a:p>
                      <a:pPr algn="ctr"/>
                      <a:r>
                        <a:rPr lang="es-ES" sz="1100" dirty="0" smtClean="0">
                          <a:solidFill>
                            <a:srgbClr val="003399"/>
                          </a:solidFill>
                        </a:rPr>
                        <a:t>Esporádicamente en RX y MN</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Si</a:t>
                      </a:r>
                      <a:endParaRPr lang="es-ES" sz="1100" dirty="0">
                        <a:solidFill>
                          <a:srgbClr val="003399"/>
                        </a:solidFill>
                      </a:endParaRPr>
                    </a:p>
                  </a:txBody>
                  <a:tcPr/>
                </a:tc>
                <a:tc>
                  <a:txBody>
                    <a:bodyPr/>
                    <a:lstStyle/>
                    <a:p>
                      <a:pPr algn="ctr"/>
                      <a:r>
                        <a:rPr lang="es-ES" sz="1100" dirty="0" smtClean="0">
                          <a:solidFill>
                            <a:srgbClr val="003399"/>
                          </a:solidFill>
                        </a:rPr>
                        <a:t>Si</a:t>
                      </a:r>
                      <a:endParaRPr lang="es-ES" sz="1100" dirty="0">
                        <a:solidFill>
                          <a:srgbClr val="003399"/>
                        </a:solidFill>
                      </a:endParaRPr>
                    </a:p>
                  </a:txBody>
                  <a:tcPr/>
                </a:tc>
              </a:tr>
              <a:tr h="670572">
                <a:tc>
                  <a:txBody>
                    <a:bodyPr/>
                    <a:lstStyle/>
                    <a:p>
                      <a:pPr algn="ctr"/>
                      <a:r>
                        <a:rPr lang="es-ES" sz="1100" dirty="0" smtClean="0">
                          <a:solidFill>
                            <a:srgbClr val="C00000"/>
                          </a:solidFill>
                        </a:rPr>
                        <a:t>Extremadura</a:t>
                      </a:r>
                      <a:endParaRPr lang="es-ES" sz="1100" dirty="0">
                        <a:solidFill>
                          <a:srgbClr val="C00000"/>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A menudo</a:t>
                      </a:r>
                      <a:r>
                        <a:rPr lang="es-ES" sz="1100" baseline="0" dirty="0" smtClean="0">
                          <a:solidFill>
                            <a:srgbClr val="003399"/>
                          </a:solidFill>
                        </a:rPr>
                        <a:t> </a:t>
                      </a:r>
                      <a:r>
                        <a:rPr lang="es-ES" sz="1100" baseline="0" dirty="0" err="1" smtClean="0">
                          <a:solidFill>
                            <a:srgbClr val="003399"/>
                          </a:solidFill>
                        </a:rPr>
                        <a:t>Rt</a:t>
                      </a:r>
                      <a:r>
                        <a:rPr lang="es-ES" sz="1100" baseline="0" dirty="0" smtClean="0">
                          <a:solidFill>
                            <a:srgbClr val="003399"/>
                          </a:solidFill>
                        </a:rPr>
                        <a:t> </a:t>
                      </a:r>
                      <a:r>
                        <a:rPr lang="es-ES" sz="1100" baseline="0" dirty="0" err="1" smtClean="0">
                          <a:solidFill>
                            <a:srgbClr val="003399"/>
                          </a:solidFill>
                        </a:rPr>
                        <a:t>esporadicamente</a:t>
                      </a:r>
                      <a:r>
                        <a:rPr lang="es-ES" sz="1100" baseline="0" dirty="0" smtClean="0">
                          <a:solidFill>
                            <a:srgbClr val="003399"/>
                          </a:solidFill>
                        </a:rPr>
                        <a:t> </a:t>
                      </a:r>
                      <a:r>
                        <a:rPr lang="es-ES" sz="1100" baseline="0" dirty="0" err="1" smtClean="0">
                          <a:solidFill>
                            <a:srgbClr val="003399"/>
                          </a:solidFill>
                        </a:rPr>
                        <a:t>Rx</a:t>
                      </a:r>
                      <a:r>
                        <a:rPr lang="es-ES" sz="1100" baseline="0" dirty="0" smtClean="0">
                          <a:solidFill>
                            <a:srgbClr val="003399"/>
                          </a:solidFill>
                        </a:rPr>
                        <a:t> y MN</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r>
              <a:tr h="591563">
                <a:tc>
                  <a:txBody>
                    <a:bodyPr/>
                    <a:lstStyle/>
                    <a:p>
                      <a:pPr algn="ctr"/>
                      <a:r>
                        <a:rPr lang="es-ES" sz="1100" dirty="0" smtClean="0">
                          <a:solidFill>
                            <a:srgbClr val="C00000"/>
                          </a:solidFill>
                        </a:rPr>
                        <a:t>Galicia</a:t>
                      </a:r>
                      <a:endParaRPr lang="es-ES" sz="1100" dirty="0">
                        <a:solidFill>
                          <a:srgbClr val="C00000"/>
                        </a:solidFill>
                      </a:endParaRPr>
                    </a:p>
                  </a:txBody>
                  <a:tcPr/>
                </a:tc>
                <a:tc>
                  <a:txBody>
                    <a:bodyPr/>
                    <a:lstStyle/>
                    <a:p>
                      <a:pPr algn="ctr"/>
                      <a:r>
                        <a:rPr lang="es-ES" sz="1100" dirty="0" smtClean="0">
                          <a:solidFill>
                            <a:srgbClr val="003399"/>
                          </a:solidFill>
                        </a:rPr>
                        <a:t>No. Antes 1 RF</a:t>
                      </a:r>
                      <a:endParaRPr lang="es-ES" sz="1100" dirty="0">
                        <a:solidFill>
                          <a:srgbClr val="003399"/>
                        </a:solidFill>
                      </a:endParaRPr>
                    </a:p>
                  </a:txBody>
                  <a:tcPr/>
                </a:tc>
                <a:tc>
                  <a:txBody>
                    <a:bodyPr/>
                    <a:lstStyle/>
                    <a:p>
                      <a:pPr algn="ctr"/>
                      <a:r>
                        <a:rPr lang="es-ES" sz="1100" dirty="0" smtClean="0">
                          <a:solidFill>
                            <a:srgbClr val="003399"/>
                          </a:solidFill>
                        </a:rPr>
                        <a:t>esporádico</a:t>
                      </a:r>
                      <a:endParaRPr lang="es-ES" sz="1100" dirty="0">
                        <a:solidFill>
                          <a:srgbClr val="003399"/>
                        </a:solidFill>
                      </a:endParaRPr>
                    </a:p>
                  </a:txBody>
                  <a:tcPr/>
                </a:tc>
                <a:tc>
                  <a:txBody>
                    <a:bodyPr/>
                    <a:lstStyle/>
                    <a:p>
                      <a:pPr algn="ctr"/>
                      <a:r>
                        <a:rPr lang="es-ES" sz="1100" dirty="0" smtClean="0">
                          <a:solidFill>
                            <a:srgbClr val="003399"/>
                          </a:solidFill>
                        </a:rPr>
                        <a:t>Si</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r>
              <a:tr h="859708">
                <a:tc>
                  <a:txBody>
                    <a:bodyPr/>
                    <a:lstStyle/>
                    <a:p>
                      <a:pPr algn="ctr"/>
                      <a:r>
                        <a:rPr lang="es-ES" sz="1100" dirty="0" smtClean="0">
                          <a:solidFill>
                            <a:srgbClr val="C00000"/>
                          </a:solidFill>
                        </a:rPr>
                        <a:t>Madrid</a:t>
                      </a:r>
                      <a:endParaRPr lang="es-ES" sz="1100" dirty="0">
                        <a:solidFill>
                          <a:srgbClr val="C00000"/>
                        </a:solidFill>
                      </a:endParaRPr>
                    </a:p>
                  </a:txBody>
                  <a:tcPr/>
                </a:tc>
                <a:tc>
                  <a:txBody>
                    <a:bodyPr/>
                    <a:lstStyle/>
                    <a:p>
                      <a:pPr algn="ctr"/>
                      <a:r>
                        <a:rPr lang="es-ES" sz="1100" dirty="0" smtClean="0">
                          <a:solidFill>
                            <a:srgbClr val="003399"/>
                          </a:solidFill>
                        </a:rPr>
                        <a:t>No Había dos plazas</a:t>
                      </a:r>
                      <a:endParaRPr lang="es-ES" sz="1100" dirty="0">
                        <a:solidFill>
                          <a:srgbClr val="003399"/>
                        </a:solidFill>
                      </a:endParaRPr>
                    </a:p>
                  </a:txBody>
                  <a:tcPr/>
                </a:tc>
                <a:tc>
                  <a:txBody>
                    <a:bodyPr/>
                    <a:lstStyle/>
                    <a:p>
                      <a:pPr algn="ctr"/>
                      <a:r>
                        <a:rPr lang="es-ES" sz="1100" dirty="0" smtClean="0">
                          <a:solidFill>
                            <a:srgbClr val="003399"/>
                          </a:solidFill>
                        </a:rPr>
                        <a:t>Si en las compras centralizadas (*)</a:t>
                      </a:r>
                      <a:endParaRPr lang="es-ES" sz="1100" dirty="0">
                        <a:solidFill>
                          <a:srgbClr val="003399"/>
                        </a:solidFill>
                      </a:endParaRPr>
                    </a:p>
                  </a:txBody>
                  <a:tcPr/>
                </a:tc>
                <a:tc>
                  <a:txBody>
                    <a:bodyPr/>
                    <a:lstStyle/>
                    <a:p>
                      <a:pPr algn="ctr"/>
                      <a:r>
                        <a:rPr lang="es-ES" sz="1100" dirty="0" smtClean="0">
                          <a:solidFill>
                            <a:srgbClr val="003399"/>
                          </a:solidFill>
                        </a:rPr>
                        <a:t>Si</a:t>
                      </a:r>
                      <a:endParaRPr lang="es-ES" sz="1100" dirty="0">
                        <a:solidFill>
                          <a:srgbClr val="003399"/>
                        </a:solidFill>
                      </a:endParaRPr>
                    </a:p>
                  </a:txBody>
                  <a:tcPr/>
                </a:tc>
                <a:tc>
                  <a:txBody>
                    <a:bodyPr/>
                    <a:lstStyle/>
                    <a:p>
                      <a:pPr algn="ctr"/>
                      <a:r>
                        <a:rPr lang="es-ES" sz="1100" dirty="0" smtClean="0">
                          <a:solidFill>
                            <a:srgbClr val="003399"/>
                          </a:solidFill>
                        </a:rPr>
                        <a:t>Solo en la renovación de centros sanitarios</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r>
              <a:tr h="436445">
                <a:tc>
                  <a:txBody>
                    <a:bodyPr/>
                    <a:lstStyle/>
                    <a:p>
                      <a:pPr algn="ctr"/>
                      <a:r>
                        <a:rPr lang="es-ES" sz="1100" dirty="0" smtClean="0">
                          <a:solidFill>
                            <a:srgbClr val="C00000"/>
                          </a:solidFill>
                        </a:rPr>
                        <a:t>Murcia</a:t>
                      </a:r>
                      <a:endParaRPr lang="es-ES" sz="1100" dirty="0">
                        <a:solidFill>
                          <a:srgbClr val="C00000"/>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A menudo</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Si nuevos centros y renovación autorizaciones</a:t>
                      </a:r>
                      <a:endParaRPr lang="es-ES" sz="1100" dirty="0">
                        <a:solidFill>
                          <a:srgbClr val="003399"/>
                        </a:solidFill>
                      </a:endParaRPr>
                    </a:p>
                  </a:txBody>
                  <a:tcPr/>
                </a:tc>
                <a:tc>
                  <a:txBody>
                    <a:bodyPr/>
                    <a:lstStyle/>
                    <a:p>
                      <a:pPr algn="ctr"/>
                      <a:r>
                        <a:rPr lang="es-ES" sz="1100" dirty="0" smtClean="0">
                          <a:solidFill>
                            <a:srgbClr val="003399"/>
                          </a:solidFill>
                        </a:rPr>
                        <a:t>Si en RT</a:t>
                      </a:r>
                      <a:endParaRPr lang="es-ES" sz="1100" dirty="0">
                        <a:solidFill>
                          <a:srgbClr val="003399"/>
                        </a:solidFill>
                      </a:endParaRPr>
                    </a:p>
                  </a:txBody>
                  <a:tcPr/>
                </a:tc>
              </a:tr>
              <a:tr h="436445">
                <a:tc>
                  <a:txBody>
                    <a:bodyPr/>
                    <a:lstStyle/>
                    <a:p>
                      <a:pPr algn="ctr"/>
                      <a:r>
                        <a:rPr lang="es-ES" sz="1100" dirty="0" smtClean="0">
                          <a:solidFill>
                            <a:srgbClr val="C00000"/>
                          </a:solidFill>
                        </a:rPr>
                        <a:t>Navarra</a:t>
                      </a:r>
                      <a:endParaRPr lang="es-ES" sz="1100" dirty="0">
                        <a:solidFill>
                          <a:srgbClr val="C00000"/>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dirty="0" smtClean="0">
                          <a:solidFill>
                            <a:srgbClr val="003399"/>
                          </a:solidFill>
                        </a:rPr>
                        <a:t>Siempre</a:t>
                      </a:r>
                      <a:r>
                        <a:rPr lang="es-ES" sz="1100" baseline="0" dirty="0" smtClean="0">
                          <a:solidFill>
                            <a:srgbClr val="003399"/>
                          </a:solidFill>
                        </a:rPr>
                        <a:t> SNS</a:t>
                      </a:r>
                      <a:endParaRPr lang="es-ES" sz="1100" dirty="0">
                        <a:solidFill>
                          <a:srgbClr val="003399"/>
                        </a:solidFill>
                      </a:endParaRPr>
                    </a:p>
                  </a:txBody>
                  <a:tcPr/>
                </a:tc>
                <a:tc>
                  <a:txBody>
                    <a:bodyPr/>
                    <a:lstStyle/>
                    <a:p>
                      <a:pPr algn="ctr"/>
                      <a:r>
                        <a:rPr lang="es-ES" sz="1100" dirty="0" smtClean="0">
                          <a:solidFill>
                            <a:srgbClr val="003399"/>
                          </a:solidFill>
                        </a:rPr>
                        <a:t>SI</a:t>
                      </a:r>
                      <a:endParaRPr lang="es-ES" sz="1100" dirty="0">
                        <a:solidFill>
                          <a:srgbClr val="003399"/>
                        </a:solidFill>
                      </a:endParaRPr>
                    </a:p>
                  </a:txBody>
                  <a:tcPr/>
                </a:tc>
                <a:tc>
                  <a:txBody>
                    <a:bodyPr/>
                    <a:lstStyle/>
                    <a:p>
                      <a:pPr algn="ctr"/>
                      <a:r>
                        <a:rPr lang="es-ES" sz="1100" dirty="0" smtClean="0">
                          <a:solidFill>
                            <a:srgbClr val="003399"/>
                          </a:solidFill>
                        </a:rPr>
                        <a:t>No</a:t>
                      </a:r>
                      <a:endParaRPr lang="es-ES" sz="1100" dirty="0">
                        <a:solidFill>
                          <a:srgbClr val="003399"/>
                        </a:solidFill>
                      </a:endParaRPr>
                    </a:p>
                  </a:txBody>
                  <a:tcPr/>
                </a:tc>
                <a:tc>
                  <a:txBody>
                    <a:bodyPr/>
                    <a:lstStyle/>
                    <a:p>
                      <a:pPr algn="ctr"/>
                      <a:r>
                        <a:rPr lang="es-ES" sz="1100" smtClean="0">
                          <a:solidFill>
                            <a:srgbClr val="003399"/>
                          </a:solidFill>
                        </a:rPr>
                        <a:t>No</a:t>
                      </a:r>
                      <a:endParaRPr lang="es-ES" sz="1100" dirty="0">
                        <a:solidFill>
                          <a:srgbClr val="003399"/>
                        </a:solidFill>
                      </a:endParaRPr>
                    </a:p>
                  </a:txBody>
                  <a:tcPr/>
                </a:tc>
              </a:tr>
              <a:tr h="436445">
                <a:tc>
                  <a:txBody>
                    <a:bodyPr/>
                    <a:lstStyle/>
                    <a:p>
                      <a:pPr algn="ctr"/>
                      <a:r>
                        <a:rPr lang="es-ES" sz="1100" dirty="0" smtClean="0">
                          <a:solidFill>
                            <a:srgbClr val="C00000"/>
                          </a:solidFill>
                        </a:rPr>
                        <a:t>Valencia</a:t>
                      </a:r>
                      <a:endParaRPr lang="es-ES" sz="1100" dirty="0">
                        <a:solidFill>
                          <a:srgbClr val="C00000"/>
                        </a:solidFill>
                      </a:endParaRPr>
                    </a:p>
                  </a:txBody>
                  <a:tcPr/>
                </a:tc>
                <a:tc>
                  <a:txBody>
                    <a:bodyPr/>
                    <a:lstStyle/>
                    <a:p>
                      <a:pPr algn="ctr"/>
                      <a:endParaRPr lang="es-ES" sz="1100" dirty="0">
                        <a:solidFill>
                          <a:srgbClr val="003399"/>
                        </a:solidFill>
                      </a:endParaRPr>
                    </a:p>
                  </a:txBody>
                  <a:tcPr/>
                </a:tc>
                <a:tc>
                  <a:txBody>
                    <a:bodyPr/>
                    <a:lstStyle/>
                    <a:p>
                      <a:pPr algn="ctr"/>
                      <a:endParaRPr lang="es-ES" sz="1100">
                        <a:solidFill>
                          <a:srgbClr val="003399"/>
                        </a:solidFill>
                      </a:endParaRPr>
                    </a:p>
                  </a:txBody>
                  <a:tcPr/>
                </a:tc>
                <a:tc>
                  <a:txBody>
                    <a:bodyPr/>
                    <a:lstStyle/>
                    <a:p>
                      <a:pPr algn="ctr"/>
                      <a:endParaRPr lang="es-ES" sz="1100">
                        <a:solidFill>
                          <a:srgbClr val="003399"/>
                        </a:solidFill>
                      </a:endParaRPr>
                    </a:p>
                  </a:txBody>
                  <a:tcPr/>
                </a:tc>
                <a:tc>
                  <a:txBody>
                    <a:bodyPr/>
                    <a:lstStyle/>
                    <a:p>
                      <a:pPr algn="ctr"/>
                      <a:endParaRPr lang="es-ES" sz="1100">
                        <a:solidFill>
                          <a:srgbClr val="003399"/>
                        </a:solidFill>
                      </a:endParaRPr>
                    </a:p>
                  </a:txBody>
                  <a:tcPr/>
                </a:tc>
                <a:tc>
                  <a:txBody>
                    <a:bodyPr/>
                    <a:lstStyle/>
                    <a:p>
                      <a:pPr algn="ctr"/>
                      <a:endParaRPr lang="es-ES" sz="1100" dirty="0">
                        <a:solidFill>
                          <a:srgbClr val="003399"/>
                        </a:solidFill>
                      </a:endParaRPr>
                    </a:p>
                  </a:txBody>
                  <a:tcPr/>
                </a:tc>
              </a:tr>
            </a:tbl>
          </a:graphicData>
        </a:graphic>
      </p:graphicFrame>
    </p:spTree>
    <p:extLst>
      <p:ext uri="{BB962C8B-B14F-4D97-AF65-F5344CB8AC3E}">
        <p14:creationId xmlns:p14="http://schemas.microsoft.com/office/powerpoint/2010/main" xmlns="" val="3224269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s-ES"/>
          </a:p>
        </p:txBody>
      </p:sp>
      <p:sp>
        <p:nvSpPr>
          <p:cNvPr id="2051" name="Rectangle 3"/>
          <p:cNvSpPr>
            <a:spLocks noGrp="1" noChangeArrowheads="1"/>
          </p:cNvSpPr>
          <p:nvPr>
            <p:ph type="subTitle" idx="1"/>
          </p:nvPr>
        </p:nvSpPr>
        <p:spPr/>
        <p:txBody>
          <a:bodyPr/>
          <a:lstStyle/>
          <a:p>
            <a:endParaRPr lang="es-E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3" name="Rectangle 5"/>
          <p:cNvSpPr>
            <a:spLocks noChangeArrowheads="1"/>
          </p:cNvSpPr>
          <p:nvPr/>
        </p:nvSpPr>
        <p:spPr bwMode="auto">
          <a:xfrm>
            <a:off x="457200" y="838200"/>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000" i="1" dirty="0">
                <a:solidFill>
                  <a:srgbClr val="FF3300"/>
                </a:solidFill>
              </a:rPr>
              <a:t>Aplicación Legislación de R.I. en la C.A. de Aragón. </a:t>
            </a:r>
            <a:endParaRPr lang="es-ES" sz="4000" i="1" dirty="0">
              <a:solidFill>
                <a:srgbClr val="FF3300"/>
              </a:solidFill>
            </a:endParaRPr>
          </a:p>
        </p:txBody>
      </p:sp>
      <p:sp>
        <p:nvSpPr>
          <p:cNvPr id="2054" name="Rectangle 6"/>
          <p:cNvSpPr>
            <a:spLocks noChangeArrowheads="1"/>
          </p:cNvSpPr>
          <p:nvPr/>
        </p:nvSpPr>
        <p:spPr bwMode="auto">
          <a:xfrm>
            <a:off x="685800" y="1981200"/>
            <a:ext cx="811212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s-ES" sz="3200">
                <a:latin typeface="Comic Sans MS" pitchFamily="66" charset="0"/>
              </a:rPr>
              <a:t>	La actitud imperante en la Sección de Acreditación e Inspección de centros de la CA de Aragón es de colaboración con los centros y servicios sanitarios, y no la mera tramitación de expedientes, ya que el objetivo es el beneficio de los pacientes y de los profesionales sanitarios.</a:t>
            </a:r>
          </a:p>
          <a:p>
            <a:pPr marL="342900" indent="-342900">
              <a:spcBef>
                <a:spcPct val="20000"/>
              </a:spcBef>
              <a:buFontTx/>
              <a:buChar char="-"/>
            </a:pPr>
            <a:endParaRPr lang="es-ES" sz="3200" b="1">
              <a:latin typeface="Comic Sans MS" pitchFamily="66" charset="0"/>
            </a:endParaRPr>
          </a:p>
        </p:txBody>
      </p:sp>
      <p:sp>
        <p:nvSpPr>
          <p:cNvPr id="2" name="1 CuadroTexto"/>
          <p:cNvSpPr txBox="1"/>
          <p:nvPr/>
        </p:nvSpPr>
        <p:spPr>
          <a:xfrm>
            <a:off x="-396552" y="188397"/>
            <a:ext cx="2009781" cy="523220"/>
          </a:xfrm>
          <a:prstGeom prst="rect">
            <a:avLst/>
          </a:prstGeom>
          <a:noFill/>
        </p:spPr>
        <p:txBody>
          <a:bodyPr wrap="none" rtlCol="0">
            <a:spAutoFit/>
          </a:bodyPr>
          <a:lstStyle/>
          <a:p>
            <a:r>
              <a:rPr lang="es-ES" sz="2800" dirty="0" smtClean="0">
                <a:solidFill>
                  <a:srgbClr val="C00000"/>
                </a:solidFill>
              </a:rPr>
              <a:t>Ángel Gracia</a:t>
            </a:r>
            <a:endParaRPr lang="es-ES" sz="2800" dirty="0">
              <a:solidFill>
                <a:srgbClr val="C00000"/>
              </a:solidFill>
            </a:endParaRPr>
          </a:p>
        </p:txBody>
      </p:sp>
    </p:spTree>
    <p:extLst>
      <p:ext uri="{BB962C8B-B14F-4D97-AF65-F5344CB8AC3E}">
        <p14:creationId xmlns:p14="http://schemas.microsoft.com/office/powerpoint/2010/main" xmlns="" val="2473625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endParaRPr lang="es-ES"/>
          </a:p>
        </p:txBody>
      </p:sp>
      <p:sp>
        <p:nvSpPr>
          <p:cNvPr id="5123" name="Rectangle 3"/>
          <p:cNvSpPr>
            <a:spLocks noGrp="1" noChangeArrowheads="1"/>
          </p:cNvSpPr>
          <p:nvPr>
            <p:ph type="subTitle" idx="1"/>
          </p:nvPr>
        </p:nvSpPr>
        <p:spPr/>
        <p:txBody>
          <a:bodyPr/>
          <a:lstStyle/>
          <a:p>
            <a:endParaRPr lang="es-E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875" y="0"/>
            <a:ext cx="11188700"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125" name="Rectangle 5"/>
          <p:cNvSpPr>
            <a:spLocks noChangeArrowheads="1"/>
          </p:cNvSpPr>
          <p:nvPr/>
        </p:nvSpPr>
        <p:spPr bwMode="auto">
          <a:xfrm>
            <a:off x="457200" y="373063"/>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000" i="1">
                <a:solidFill>
                  <a:srgbClr val="FF3300"/>
                </a:solidFill>
              </a:rPr>
              <a:t>Aplicación Legislación de R.I. en la C.A. de Aragón. </a:t>
            </a:r>
            <a:endParaRPr lang="es-ES" sz="4000" i="1">
              <a:solidFill>
                <a:srgbClr val="FF3300"/>
              </a:solidFill>
            </a:endParaRPr>
          </a:p>
        </p:txBody>
      </p:sp>
      <p:sp>
        <p:nvSpPr>
          <p:cNvPr id="5126" name="Rectangle 6"/>
          <p:cNvSpPr>
            <a:spLocks noChangeArrowheads="1"/>
          </p:cNvSpPr>
          <p:nvPr/>
        </p:nvSpPr>
        <p:spPr bwMode="auto">
          <a:xfrm>
            <a:off x="755650" y="1628775"/>
            <a:ext cx="811212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s-ES" sz="3200" dirty="0">
                <a:solidFill>
                  <a:schemeClr val="accent2"/>
                </a:solidFill>
                <a:latin typeface="Comic Sans MS" pitchFamily="66" charset="0"/>
              </a:rPr>
              <a:t>Normativa de aplicación:</a:t>
            </a:r>
          </a:p>
          <a:p>
            <a:pPr marL="342900" indent="-342900">
              <a:spcBef>
                <a:spcPct val="20000"/>
              </a:spcBef>
              <a:buFontTx/>
              <a:buChar char="-"/>
            </a:pPr>
            <a:r>
              <a:rPr lang="es-ES" sz="3200" dirty="0">
                <a:latin typeface="Comic Sans MS" pitchFamily="66" charset="0"/>
              </a:rPr>
              <a:t>RD de criterios de calidad y justificación</a:t>
            </a:r>
          </a:p>
          <a:p>
            <a:pPr marL="342900" indent="-342900">
              <a:spcBef>
                <a:spcPct val="20000"/>
              </a:spcBef>
              <a:buFontTx/>
              <a:buChar char="-"/>
            </a:pPr>
            <a:r>
              <a:rPr lang="es-ES" sz="3200" dirty="0">
                <a:latin typeface="Comic Sans MS" pitchFamily="66" charset="0"/>
              </a:rPr>
              <a:t>Decreto 106/2004 de autorización de centros sanitarios en la CA de Aragón</a:t>
            </a:r>
          </a:p>
          <a:p>
            <a:pPr marL="342900" indent="-342900">
              <a:spcBef>
                <a:spcPct val="20000"/>
              </a:spcBef>
            </a:pPr>
            <a:r>
              <a:rPr lang="es-ES" sz="3200" dirty="0">
                <a:latin typeface="Comic Sans MS" pitchFamily="66" charset="0"/>
              </a:rPr>
              <a:t>- </a:t>
            </a:r>
            <a:r>
              <a:rPr lang="es-ES" sz="3200" dirty="0">
                <a:solidFill>
                  <a:srgbClr val="C00000"/>
                </a:solidFill>
                <a:latin typeface="Comic Sans MS" pitchFamily="66" charset="0"/>
              </a:rPr>
              <a:t>ORDEN de 12 de abril de 2007, por la que se regulan los requisitos mínimos para la autorización de centros y servicios sanitarios en la Comunidad Autónoma de Aragón.</a:t>
            </a:r>
          </a:p>
        </p:txBody>
      </p:sp>
    </p:spTree>
    <p:extLst>
      <p:ext uri="{BB962C8B-B14F-4D97-AF65-F5344CB8AC3E}">
        <p14:creationId xmlns:p14="http://schemas.microsoft.com/office/powerpoint/2010/main" xmlns="" val="1573206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endParaRPr lang="es-ES"/>
          </a:p>
        </p:txBody>
      </p:sp>
      <p:sp>
        <p:nvSpPr>
          <p:cNvPr id="4099" name="Rectangle 3"/>
          <p:cNvSpPr>
            <a:spLocks noGrp="1" noChangeArrowheads="1"/>
          </p:cNvSpPr>
          <p:nvPr>
            <p:ph type="subTitle" idx="1"/>
          </p:nvPr>
        </p:nvSpPr>
        <p:spPr/>
        <p:txBody>
          <a:bodyPr/>
          <a:lstStyle/>
          <a:p>
            <a:endParaRPr lang="es-E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101" name="Rectangle 5"/>
          <p:cNvSpPr>
            <a:spLocks noChangeArrowheads="1"/>
          </p:cNvSpPr>
          <p:nvPr/>
        </p:nvSpPr>
        <p:spPr bwMode="auto">
          <a:xfrm>
            <a:off x="457200" y="373063"/>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000" i="1">
                <a:solidFill>
                  <a:srgbClr val="FF3300"/>
                </a:solidFill>
              </a:rPr>
              <a:t>Aplicación Legislación de R.I. en la C.A. de Aragón. </a:t>
            </a:r>
            <a:endParaRPr lang="es-ES" sz="4000" i="1">
              <a:solidFill>
                <a:srgbClr val="FF3300"/>
              </a:solidFill>
            </a:endParaRPr>
          </a:p>
        </p:txBody>
      </p:sp>
      <p:sp>
        <p:nvSpPr>
          <p:cNvPr id="4102" name="Rectangle 6"/>
          <p:cNvSpPr>
            <a:spLocks noChangeArrowheads="1"/>
          </p:cNvSpPr>
          <p:nvPr/>
        </p:nvSpPr>
        <p:spPr bwMode="auto">
          <a:xfrm>
            <a:off x="685800" y="1981200"/>
            <a:ext cx="811212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s-ES" sz="3200">
                <a:latin typeface="Comic Sans MS" pitchFamily="66" charset="0"/>
              </a:rPr>
              <a:t>	</a:t>
            </a:r>
            <a:r>
              <a:rPr lang="es-ES" sz="3200">
                <a:solidFill>
                  <a:schemeClr val="accent2"/>
                </a:solidFill>
                <a:latin typeface="Comic Sans MS" pitchFamily="66" charset="0"/>
              </a:rPr>
              <a:t>Procedimientos:</a:t>
            </a:r>
          </a:p>
          <a:p>
            <a:pPr marL="342900" indent="-342900">
              <a:spcBef>
                <a:spcPct val="20000"/>
              </a:spcBef>
              <a:buFontTx/>
              <a:buChar char="-"/>
            </a:pPr>
            <a:r>
              <a:rPr lang="es-ES" sz="3200">
                <a:latin typeface="Comic Sans MS" pitchFamily="66" charset="0"/>
              </a:rPr>
              <a:t>Autorización de Centros y Servicios Sanitarios</a:t>
            </a:r>
          </a:p>
          <a:p>
            <a:pPr marL="342900" indent="-342900">
              <a:spcBef>
                <a:spcPct val="20000"/>
              </a:spcBef>
              <a:buFontTx/>
              <a:buChar char="-"/>
            </a:pPr>
            <a:r>
              <a:rPr lang="es-ES" sz="3200">
                <a:latin typeface="Comic Sans MS" pitchFamily="66" charset="0"/>
              </a:rPr>
              <a:t>Criterios de Calidad en RD, RT y MN</a:t>
            </a:r>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365625"/>
            <a:ext cx="9932988" cy="273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399233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s-ES"/>
          </a:p>
        </p:txBody>
      </p:sp>
      <p:sp>
        <p:nvSpPr>
          <p:cNvPr id="8195" name="Rectangle 3"/>
          <p:cNvSpPr>
            <a:spLocks noGrp="1" noChangeArrowheads="1"/>
          </p:cNvSpPr>
          <p:nvPr>
            <p:ph type="body" idx="1"/>
          </p:nvPr>
        </p:nvSpPr>
        <p:spPr/>
        <p:txBody>
          <a:bodyPr/>
          <a:lstStyle/>
          <a:p>
            <a:endParaRPr lang="es-ES"/>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198" name="Rectangle 6"/>
          <p:cNvSpPr>
            <a:spLocks noChangeArrowheads="1"/>
          </p:cNvSpPr>
          <p:nvPr/>
        </p:nvSpPr>
        <p:spPr bwMode="auto">
          <a:xfrm>
            <a:off x="457200" y="404664"/>
            <a:ext cx="8686800" cy="809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 sz="4400" b="1" dirty="0" smtClean="0">
                <a:solidFill>
                  <a:schemeClr val="accent2"/>
                </a:solidFill>
                <a:latin typeface="Comic Sans MS" pitchFamily="66" charset="0"/>
              </a:rPr>
              <a:t>Radiodiagnóstico:</a:t>
            </a:r>
            <a:endParaRPr lang="es-ES" sz="4000" i="1" dirty="0">
              <a:solidFill>
                <a:srgbClr val="FF3300"/>
              </a:solidFill>
            </a:endParaRPr>
          </a:p>
        </p:txBody>
      </p:sp>
      <p:sp>
        <p:nvSpPr>
          <p:cNvPr id="8199" name="Rectangle 7"/>
          <p:cNvSpPr>
            <a:spLocks noChangeArrowheads="1"/>
          </p:cNvSpPr>
          <p:nvPr/>
        </p:nvSpPr>
        <p:spPr bwMode="auto">
          <a:xfrm>
            <a:off x="484371" y="1412776"/>
            <a:ext cx="811212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s-ES" sz="2800" b="1" dirty="0">
                <a:latin typeface="Comic Sans MS" pitchFamily="66" charset="0"/>
              </a:rPr>
              <a:t>Decreto 106/2004 de autorización:</a:t>
            </a:r>
          </a:p>
          <a:p>
            <a:pPr marL="342900" indent="-342900">
              <a:spcBef>
                <a:spcPct val="20000"/>
              </a:spcBef>
              <a:buFontTx/>
              <a:buChar char="-"/>
            </a:pPr>
            <a:r>
              <a:rPr lang="es-ES" sz="2800" dirty="0">
                <a:latin typeface="Comic Sans MS" pitchFamily="66" charset="0"/>
              </a:rPr>
              <a:t>Inscripción en Industria</a:t>
            </a:r>
          </a:p>
          <a:p>
            <a:pPr marL="342900" indent="-342900">
              <a:spcBef>
                <a:spcPct val="20000"/>
              </a:spcBef>
              <a:buFontTx/>
              <a:buChar char="-"/>
            </a:pPr>
            <a:r>
              <a:rPr lang="es-ES" sz="2800" dirty="0">
                <a:latin typeface="Comic Sans MS" pitchFamily="66" charset="0"/>
              </a:rPr>
              <a:t>Pruebas de aceptación y referencia </a:t>
            </a:r>
          </a:p>
          <a:p>
            <a:pPr marL="342900" indent="-342900">
              <a:spcBef>
                <a:spcPct val="20000"/>
              </a:spcBef>
              <a:buFontTx/>
              <a:buChar char="-"/>
            </a:pPr>
            <a:r>
              <a:rPr lang="es-ES" sz="2800" dirty="0">
                <a:latin typeface="Comic Sans MS" pitchFamily="66" charset="0"/>
              </a:rPr>
              <a:t>Documentación acreditativa de la formación en PR.</a:t>
            </a:r>
          </a:p>
          <a:p>
            <a:pPr marL="342900" indent="-342900">
              <a:spcBef>
                <a:spcPct val="20000"/>
              </a:spcBef>
              <a:buFontTx/>
              <a:buChar char="-"/>
            </a:pPr>
            <a:r>
              <a:rPr lang="es-ES" sz="2800" dirty="0">
                <a:latin typeface="Comic Sans MS" pitchFamily="66" charset="0"/>
              </a:rPr>
              <a:t>Programa de Garantía de </a:t>
            </a:r>
            <a:r>
              <a:rPr lang="es-ES" sz="2800" dirty="0" smtClean="0">
                <a:latin typeface="Comic Sans MS" pitchFamily="66" charset="0"/>
              </a:rPr>
              <a:t>Calidad</a:t>
            </a:r>
          </a:p>
          <a:p>
            <a:pPr>
              <a:spcBef>
                <a:spcPct val="20000"/>
              </a:spcBef>
            </a:pPr>
            <a:endParaRPr lang="es-ES" sz="2800" b="1" dirty="0">
              <a:latin typeface="Comic Sans MS" pitchFamily="66" charset="0"/>
            </a:endParaRPr>
          </a:p>
          <a:p>
            <a:pPr marL="342900" indent="-342900">
              <a:spcBef>
                <a:spcPct val="20000"/>
              </a:spcBef>
            </a:pPr>
            <a:r>
              <a:rPr lang="es-ES" sz="2800" b="1" dirty="0">
                <a:latin typeface="Comic Sans MS" pitchFamily="66" charset="0"/>
              </a:rPr>
              <a:t>Orden de mínimos:</a:t>
            </a:r>
          </a:p>
          <a:p>
            <a:pPr marL="342900" indent="-342900">
              <a:spcBef>
                <a:spcPct val="20000"/>
              </a:spcBef>
              <a:buFontTx/>
              <a:buChar char="-"/>
            </a:pPr>
            <a:r>
              <a:rPr lang="es-ES" sz="2800" dirty="0">
                <a:latin typeface="Comic Sans MS" pitchFamily="66" charset="0"/>
              </a:rPr>
              <a:t>Requisitos </a:t>
            </a:r>
            <a:r>
              <a:rPr lang="es-ES" sz="2800" dirty="0" err="1">
                <a:latin typeface="Comic Sans MS" pitchFamily="66" charset="0"/>
              </a:rPr>
              <a:t>telediagnóstico</a:t>
            </a:r>
            <a:endParaRPr lang="es-ES" sz="2800" dirty="0">
              <a:latin typeface="Comic Sans MS" pitchFamily="66" charset="0"/>
            </a:endParaRPr>
          </a:p>
          <a:p>
            <a:pPr marL="342900" indent="-342900">
              <a:spcBef>
                <a:spcPct val="20000"/>
              </a:spcBef>
              <a:buFontTx/>
              <a:buChar char="-"/>
            </a:pPr>
            <a:r>
              <a:rPr lang="es-ES" sz="2800" dirty="0">
                <a:latin typeface="Comic Sans MS" pitchFamily="66" charset="0"/>
              </a:rPr>
              <a:t>Contrato de mantenimiento (Mamo, CT, Intervencionismo)</a:t>
            </a:r>
          </a:p>
        </p:txBody>
      </p:sp>
    </p:spTree>
    <p:extLst>
      <p:ext uri="{BB962C8B-B14F-4D97-AF65-F5344CB8AC3E}">
        <p14:creationId xmlns:p14="http://schemas.microsoft.com/office/powerpoint/2010/main" xmlns="" val="234370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s-ES"/>
          </a:p>
        </p:txBody>
      </p:sp>
      <p:sp>
        <p:nvSpPr>
          <p:cNvPr id="10243" name="Rectangle 3"/>
          <p:cNvSpPr>
            <a:spLocks noGrp="1" noChangeArrowheads="1"/>
          </p:cNvSpPr>
          <p:nvPr>
            <p:ph type="body" idx="1"/>
          </p:nvPr>
        </p:nvSpPr>
        <p:spPr/>
        <p:txBody>
          <a:bodyPr/>
          <a:lstStyle/>
          <a:p>
            <a:endParaRPr lang="es-ES"/>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17145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246" name="Rectangle 6"/>
          <p:cNvSpPr>
            <a:spLocks noChangeArrowheads="1"/>
          </p:cNvSpPr>
          <p:nvPr/>
        </p:nvSpPr>
        <p:spPr bwMode="auto">
          <a:xfrm>
            <a:off x="424706" y="116764"/>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 sz="4400" b="1" dirty="0" smtClean="0">
                <a:solidFill>
                  <a:schemeClr val="accent2"/>
                </a:solidFill>
                <a:latin typeface="Comic Sans MS" pitchFamily="66" charset="0"/>
              </a:rPr>
              <a:t>Radiodiagnóstico</a:t>
            </a:r>
            <a:r>
              <a:rPr lang="es-ES" sz="4400" b="1" dirty="0">
                <a:solidFill>
                  <a:schemeClr val="accent2"/>
                </a:solidFill>
                <a:latin typeface="Comic Sans MS" pitchFamily="66" charset="0"/>
              </a:rPr>
              <a:t>: Desviaciones frecuentes</a:t>
            </a:r>
            <a:endParaRPr lang="es-ES" sz="4000" i="1" dirty="0">
              <a:solidFill>
                <a:srgbClr val="FF3300"/>
              </a:solidFill>
            </a:endParaRPr>
          </a:p>
        </p:txBody>
      </p:sp>
      <p:sp>
        <p:nvSpPr>
          <p:cNvPr id="10248" name="Rectangle 8"/>
          <p:cNvSpPr>
            <a:spLocks noChangeArrowheads="1"/>
          </p:cNvSpPr>
          <p:nvPr/>
        </p:nvSpPr>
        <p:spPr bwMode="auto">
          <a:xfrm>
            <a:off x="0" y="1393031"/>
            <a:ext cx="9467850" cy="450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457200" indent="-457200">
              <a:spcBef>
                <a:spcPct val="20000"/>
              </a:spcBef>
              <a:buFontTx/>
              <a:buChar char="-"/>
            </a:pPr>
            <a:r>
              <a:rPr lang="es-ES" sz="2600" b="1" dirty="0" smtClean="0">
                <a:latin typeface="Comic Sans MS" pitchFamily="66" charset="0"/>
              </a:rPr>
              <a:t>No </a:t>
            </a:r>
            <a:r>
              <a:rPr lang="es-ES" sz="2600" b="1" dirty="0">
                <a:latin typeface="Comic Sans MS" pitchFamily="66" charset="0"/>
              </a:rPr>
              <a:t>existencia de pruebas de aceptación en los sistemas de visualización y registro. A veces también de las pruebas de referencia. </a:t>
            </a:r>
            <a:endParaRPr lang="es-ES" sz="2600" b="1" dirty="0" smtClean="0">
              <a:latin typeface="Comic Sans MS" pitchFamily="66" charset="0"/>
            </a:endParaRPr>
          </a:p>
          <a:p>
            <a:pPr>
              <a:spcBef>
                <a:spcPct val="20000"/>
              </a:spcBef>
            </a:pPr>
            <a:endParaRPr lang="es-ES" sz="2600" b="1" dirty="0">
              <a:latin typeface="Comic Sans MS" pitchFamily="66" charset="0"/>
            </a:endParaRPr>
          </a:p>
          <a:p>
            <a:pPr marL="342900" indent="-342900">
              <a:spcBef>
                <a:spcPct val="20000"/>
              </a:spcBef>
              <a:buFontTx/>
              <a:buChar char="-"/>
            </a:pPr>
            <a:r>
              <a:rPr lang="es-ES" sz="2600" b="1" dirty="0">
                <a:latin typeface="Comic Sans MS" pitchFamily="66" charset="0"/>
              </a:rPr>
              <a:t>No comparar los resultados de las pruebas de referencia con las especificaciones del producto. </a:t>
            </a:r>
            <a:endParaRPr lang="es-ES" sz="2600" b="1" dirty="0" smtClean="0">
              <a:latin typeface="Comic Sans MS" pitchFamily="66" charset="0"/>
            </a:endParaRPr>
          </a:p>
          <a:p>
            <a:pPr>
              <a:spcBef>
                <a:spcPct val="20000"/>
              </a:spcBef>
            </a:pPr>
            <a:endParaRPr lang="es-ES" sz="2600" b="1" dirty="0">
              <a:latin typeface="Comic Sans MS" pitchFamily="66" charset="0"/>
            </a:endParaRPr>
          </a:p>
          <a:p>
            <a:pPr marL="342900" indent="-342900">
              <a:spcBef>
                <a:spcPct val="20000"/>
              </a:spcBef>
              <a:buFontTx/>
              <a:buChar char="-"/>
            </a:pPr>
            <a:r>
              <a:rPr lang="es-ES" sz="2600" b="1" dirty="0">
                <a:latin typeface="Comic Sans MS" pitchFamily="66" charset="0"/>
              </a:rPr>
              <a:t>Falta de alguna prueba de referencia (normalmente difícil de efectuar</a:t>
            </a:r>
            <a:r>
              <a:rPr lang="es-ES" sz="2600" b="1" dirty="0" smtClean="0">
                <a:latin typeface="Comic Sans MS" pitchFamily="66" charset="0"/>
              </a:rPr>
              <a:t>).</a:t>
            </a:r>
          </a:p>
          <a:p>
            <a:pPr>
              <a:spcBef>
                <a:spcPct val="20000"/>
              </a:spcBef>
            </a:pPr>
            <a:endParaRPr lang="es-ES" sz="2600" b="1" dirty="0">
              <a:latin typeface="Comic Sans MS" pitchFamily="66" charset="0"/>
            </a:endParaRPr>
          </a:p>
          <a:p>
            <a:pPr marL="342900" indent="-342900">
              <a:spcBef>
                <a:spcPct val="20000"/>
              </a:spcBef>
            </a:pPr>
            <a:r>
              <a:rPr lang="es-ES" sz="2600" b="1" dirty="0">
                <a:latin typeface="Comic Sans MS" pitchFamily="66" charset="0"/>
              </a:rPr>
              <a:t>- Insuficiencia de profesionales con la acreditación de Director para cubrir horarios (Clínicas Dentales).</a:t>
            </a:r>
          </a:p>
          <a:p>
            <a:pPr marL="342900" indent="-342900">
              <a:spcBef>
                <a:spcPct val="20000"/>
              </a:spcBef>
            </a:pPr>
            <a:endParaRPr lang="es-ES" sz="2800" b="1" dirty="0">
              <a:latin typeface="Comic Sans MS" pitchFamily="66" charset="0"/>
            </a:endParaRPr>
          </a:p>
        </p:txBody>
      </p:sp>
    </p:spTree>
    <p:extLst>
      <p:ext uri="{BB962C8B-B14F-4D97-AF65-F5344CB8AC3E}">
        <p14:creationId xmlns:p14="http://schemas.microsoft.com/office/powerpoint/2010/main" xmlns="" val="2639936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s-ES"/>
          </a:p>
        </p:txBody>
      </p:sp>
      <p:sp>
        <p:nvSpPr>
          <p:cNvPr id="19459" name="Rectangle 3"/>
          <p:cNvSpPr>
            <a:spLocks noGrp="1" noChangeArrowheads="1"/>
          </p:cNvSpPr>
          <p:nvPr>
            <p:ph type="body" idx="1"/>
          </p:nvPr>
        </p:nvSpPr>
        <p:spPr/>
        <p:txBody>
          <a:bodyPr/>
          <a:lstStyle/>
          <a:p>
            <a:endParaRPr lang="es-ES"/>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9461" name="Rectangle 5"/>
          <p:cNvSpPr>
            <a:spLocks noChangeArrowheads="1"/>
          </p:cNvSpPr>
          <p:nvPr/>
        </p:nvSpPr>
        <p:spPr bwMode="auto">
          <a:xfrm>
            <a:off x="457200" y="692150"/>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 sz="4400" b="1" dirty="0" smtClean="0">
                <a:solidFill>
                  <a:schemeClr val="accent2"/>
                </a:solidFill>
                <a:latin typeface="Comic Sans MS" pitchFamily="66" charset="0"/>
              </a:rPr>
              <a:t>Radiodiagnóstico</a:t>
            </a:r>
            <a:r>
              <a:rPr lang="es-ES" sz="4400" b="1" dirty="0">
                <a:solidFill>
                  <a:schemeClr val="accent2"/>
                </a:solidFill>
                <a:latin typeface="Comic Sans MS" pitchFamily="66" charset="0"/>
              </a:rPr>
              <a:t>: Desviaciones frecuentes</a:t>
            </a:r>
            <a:endParaRPr lang="es-ES" sz="4000" i="1" dirty="0">
              <a:solidFill>
                <a:srgbClr val="FF3300"/>
              </a:solidFill>
            </a:endParaRPr>
          </a:p>
        </p:txBody>
      </p:sp>
      <p:sp>
        <p:nvSpPr>
          <p:cNvPr id="19462" name="Rectangle 6"/>
          <p:cNvSpPr>
            <a:spLocks noChangeArrowheads="1"/>
          </p:cNvSpPr>
          <p:nvPr/>
        </p:nvSpPr>
        <p:spPr bwMode="auto">
          <a:xfrm>
            <a:off x="0" y="2060848"/>
            <a:ext cx="925195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457200" indent="-457200">
              <a:spcBef>
                <a:spcPct val="20000"/>
              </a:spcBef>
              <a:buFontTx/>
              <a:buChar char="-"/>
            </a:pPr>
            <a:r>
              <a:rPr lang="es-ES" sz="2600" b="1" dirty="0" smtClean="0">
                <a:latin typeface="Comic Sans MS" pitchFamily="66" charset="0"/>
              </a:rPr>
              <a:t>Falta </a:t>
            </a:r>
            <a:r>
              <a:rPr lang="es-ES" sz="2600" b="1" dirty="0">
                <a:latin typeface="Comic Sans MS" pitchFamily="66" charset="0"/>
              </a:rPr>
              <a:t>de medios adecuados: Monitores de diagnóstico no válidos </a:t>
            </a:r>
            <a:r>
              <a:rPr lang="es-ES" sz="2600" b="1" dirty="0" smtClean="0">
                <a:latin typeface="Comic Sans MS" pitchFamily="66" charset="0"/>
              </a:rPr>
              <a:t>(el </a:t>
            </a:r>
            <a:r>
              <a:rPr lang="es-ES" sz="2600" b="1" dirty="0">
                <a:latin typeface="Comic Sans MS" pitchFamily="66" charset="0"/>
              </a:rPr>
              <a:t>monitor de visualización del CR y </a:t>
            </a:r>
            <a:r>
              <a:rPr lang="es-ES" sz="2600" b="1" dirty="0" err="1">
                <a:latin typeface="Comic Sans MS" pitchFamily="66" charset="0"/>
              </a:rPr>
              <a:t>telediagnóstico</a:t>
            </a:r>
            <a:r>
              <a:rPr lang="es-ES" sz="2600" b="1" dirty="0">
                <a:latin typeface="Comic Sans MS" pitchFamily="66" charset="0"/>
              </a:rPr>
              <a:t> desde el ordenador de casa</a:t>
            </a:r>
            <a:r>
              <a:rPr lang="es-ES" sz="2600" b="1" dirty="0" smtClean="0">
                <a:latin typeface="Comic Sans MS" pitchFamily="66" charset="0"/>
              </a:rPr>
              <a:t>).</a:t>
            </a:r>
          </a:p>
          <a:p>
            <a:pPr>
              <a:spcBef>
                <a:spcPct val="20000"/>
              </a:spcBef>
            </a:pPr>
            <a:endParaRPr lang="es-ES" sz="2600" b="1" dirty="0">
              <a:latin typeface="Comic Sans MS" pitchFamily="66" charset="0"/>
            </a:endParaRPr>
          </a:p>
          <a:p>
            <a:pPr marL="342900" indent="-342900">
              <a:spcBef>
                <a:spcPct val="20000"/>
              </a:spcBef>
              <a:buFontTx/>
              <a:buChar char="-"/>
            </a:pPr>
            <a:r>
              <a:rPr lang="es-ES" sz="2600" b="1" dirty="0">
                <a:latin typeface="Comic Sans MS" pitchFamily="66" charset="0"/>
              </a:rPr>
              <a:t>Falta de seguridad en </a:t>
            </a:r>
            <a:r>
              <a:rPr lang="es-ES" sz="2600" b="1" dirty="0" err="1">
                <a:latin typeface="Comic Sans MS" pitchFamily="66" charset="0"/>
              </a:rPr>
              <a:t>telediagnóstico</a:t>
            </a:r>
            <a:r>
              <a:rPr lang="es-ES" sz="2600" b="1" dirty="0">
                <a:latin typeface="Comic Sans MS" pitchFamily="66" charset="0"/>
              </a:rPr>
              <a:t> (por ejemplo no cifrar los datos) en los datos transmitidos</a:t>
            </a:r>
            <a:r>
              <a:rPr lang="es-ES" sz="2600" b="1" dirty="0" smtClean="0">
                <a:latin typeface="Comic Sans MS" pitchFamily="66" charset="0"/>
              </a:rPr>
              <a:t>.</a:t>
            </a:r>
          </a:p>
          <a:p>
            <a:pPr>
              <a:spcBef>
                <a:spcPct val="20000"/>
              </a:spcBef>
            </a:pPr>
            <a:endParaRPr lang="es-ES" sz="2600" b="1" dirty="0">
              <a:latin typeface="Comic Sans MS" pitchFamily="66" charset="0"/>
            </a:endParaRPr>
          </a:p>
          <a:p>
            <a:pPr marL="342900" indent="-342900">
              <a:spcBef>
                <a:spcPct val="20000"/>
              </a:spcBef>
              <a:buFontTx/>
              <a:buChar char="-"/>
            </a:pPr>
            <a:r>
              <a:rPr lang="es-ES" sz="2600" b="1" dirty="0">
                <a:latin typeface="Comic Sans MS" pitchFamily="66" charset="0"/>
              </a:rPr>
              <a:t>Los centros y servicios públicos se autorizan si quieren (falta de mecanismos de compulsión eficaces), existiendo negativas a presentar documentación requerida para la autorización como el PGC.</a:t>
            </a:r>
          </a:p>
          <a:p>
            <a:pPr marL="342900" indent="-342900">
              <a:spcBef>
                <a:spcPct val="20000"/>
              </a:spcBef>
            </a:pPr>
            <a:endParaRPr lang="es-ES" sz="2600" b="1" dirty="0">
              <a:latin typeface="Comic Sans MS" pitchFamily="66" charset="0"/>
            </a:endParaRPr>
          </a:p>
        </p:txBody>
      </p:sp>
    </p:spTree>
    <p:extLst>
      <p:ext uri="{BB962C8B-B14F-4D97-AF65-F5344CB8AC3E}">
        <p14:creationId xmlns:p14="http://schemas.microsoft.com/office/powerpoint/2010/main" xmlns="" val="1174599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s-ES"/>
          </a:p>
        </p:txBody>
      </p:sp>
      <p:sp>
        <p:nvSpPr>
          <p:cNvPr id="12291" name="Rectangle 3"/>
          <p:cNvSpPr>
            <a:spLocks noGrp="1" noChangeArrowheads="1"/>
          </p:cNvSpPr>
          <p:nvPr>
            <p:ph type="body" idx="1"/>
          </p:nvPr>
        </p:nvSpPr>
        <p:spPr/>
        <p:txBody>
          <a:bodyPr/>
          <a:lstStyle/>
          <a:p>
            <a:endParaRPr lang="es-ES"/>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2293" name="Rectangle 5"/>
          <p:cNvSpPr>
            <a:spLocks noChangeArrowheads="1"/>
          </p:cNvSpPr>
          <p:nvPr/>
        </p:nvSpPr>
        <p:spPr bwMode="auto">
          <a:xfrm>
            <a:off x="457200" y="692150"/>
            <a:ext cx="95154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000" i="1" dirty="0" smtClean="0">
                <a:solidFill>
                  <a:srgbClr val="FF3300"/>
                </a:solidFill>
              </a:rPr>
              <a:t>procedimiento </a:t>
            </a:r>
            <a:r>
              <a:rPr lang="es-ES_tradnl" sz="4000" i="1" dirty="0">
                <a:solidFill>
                  <a:srgbClr val="FF3300"/>
                </a:solidFill>
              </a:rPr>
              <a:t>de Criterios de calidad en RD, RT y MN.</a:t>
            </a:r>
            <a:endParaRPr lang="es-ES" sz="4000" i="1" dirty="0">
              <a:solidFill>
                <a:srgbClr val="FF3300"/>
              </a:solidFill>
            </a:endParaRPr>
          </a:p>
        </p:txBody>
      </p:sp>
      <p:sp>
        <p:nvSpPr>
          <p:cNvPr id="12294" name="Rectangle 6"/>
          <p:cNvSpPr>
            <a:spLocks noChangeArrowheads="1"/>
          </p:cNvSpPr>
          <p:nvPr/>
        </p:nvSpPr>
        <p:spPr bwMode="auto">
          <a:xfrm>
            <a:off x="107950" y="2400300"/>
            <a:ext cx="903605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ES" sz="2600" b="1">
                <a:latin typeface="Comic Sans MS" pitchFamily="66" charset="0"/>
              </a:rPr>
              <a:t>Como resultado de la evaluación del PGC se puede proceder a la aceptación o validación del contenido de la documentación aportada por la U.A. o a pedir documentación adicional. Si a los 6 meses de la autorización (entrega del PGC) o modificación del mismo no han logrado su aceptación el resultado administrativo es equivalente a perder la autorización.</a:t>
            </a:r>
          </a:p>
          <a:p>
            <a:endParaRPr lang="es-ES" sz="2600" b="1">
              <a:latin typeface="Comic Sans MS" pitchFamily="66" charset="0"/>
            </a:endParaRPr>
          </a:p>
          <a:p>
            <a:r>
              <a:rPr lang="es-ES" sz="2600" b="1">
                <a:latin typeface="Comic Sans MS" pitchFamily="66" charset="0"/>
              </a:rPr>
              <a:t>Queda pendiente la implantación del proceso de certificación del PGC.</a:t>
            </a:r>
          </a:p>
          <a:p>
            <a:endParaRPr lang="es-ES" sz="2600" b="1">
              <a:latin typeface="Comic Sans MS" pitchFamily="66" charset="0"/>
            </a:endParaRPr>
          </a:p>
        </p:txBody>
      </p:sp>
    </p:spTree>
    <p:extLst>
      <p:ext uri="{BB962C8B-B14F-4D97-AF65-F5344CB8AC3E}">
        <p14:creationId xmlns:p14="http://schemas.microsoft.com/office/powerpoint/2010/main" xmlns="" val="3284623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s-ES"/>
          </a:p>
        </p:txBody>
      </p:sp>
      <p:sp>
        <p:nvSpPr>
          <p:cNvPr id="15363" name="Rectangle 3"/>
          <p:cNvSpPr>
            <a:spLocks noGrp="1" noChangeArrowheads="1"/>
          </p:cNvSpPr>
          <p:nvPr>
            <p:ph type="body" idx="1"/>
          </p:nvPr>
        </p:nvSpPr>
        <p:spPr/>
        <p:txBody>
          <a:bodyPr/>
          <a:lstStyle/>
          <a:p>
            <a:endParaRPr lang="es-ES"/>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5365" name="Rectangle 5"/>
          <p:cNvSpPr>
            <a:spLocks noChangeArrowheads="1"/>
          </p:cNvSpPr>
          <p:nvPr/>
        </p:nvSpPr>
        <p:spPr bwMode="auto">
          <a:xfrm>
            <a:off x="468313" y="404813"/>
            <a:ext cx="907256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000" i="1" dirty="0" smtClean="0">
                <a:solidFill>
                  <a:srgbClr val="FF3300"/>
                </a:solidFill>
              </a:rPr>
              <a:t>Criterios </a:t>
            </a:r>
            <a:r>
              <a:rPr lang="es-ES_tradnl" sz="4000" i="1" dirty="0">
                <a:solidFill>
                  <a:srgbClr val="FF3300"/>
                </a:solidFill>
              </a:rPr>
              <a:t>de calidad en RD, RT y MN</a:t>
            </a:r>
            <a:r>
              <a:rPr lang="es-ES_tradnl" sz="4400" i="1" dirty="0">
                <a:solidFill>
                  <a:srgbClr val="FF3300"/>
                </a:solidFill>
              </a:rPr>
              <a:t>.</a:t>
            </a:r>
            <a:endParaRPr lang="es-ES" sz="4400" i="1" dirty="0">
              <a:solidFill>
                <a:srgbClr val="FF3300"/>
              </a:solidFill>
            </a:endParaRPr>
          </a:p>
        </p:txBody>
      </p:sp>
      <p:sp>
        <p:nvSpPr>
          <p:cNvPr id="15366" name="Rectangle 6"/>
          <p:cNvSpPr>
            <a:spLocks noChangeArrowheads="1"/>
          </p:cNvSpPr>
          <p:nvPr/>
        </p:nvSpPr>
        <p:spPr bwMode="auto">
          <a:xfrm>
            <a:off x="0" y="1916113"/>
            <a:ext cx="9467850" cy="485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ES" sz="2600" b="1">
                <a:latin typeface="Comic Sans MS" pitchFamily="66" charset="0"/>
              </a:rPr>
              <a:t>No obstante se puede obtener una idea del grado de implantación a partir de las inspecciones de autorización de modificación, de las inspecciones por denuncias y de las inspecciones de oficio periódicas (en la práctica unidades de terapia) y cuando existen sospechas.</a:t>
            </a:r>
          </a:p>
          <a:p>
            <a:endParaRPr lang="es-ES" sz="2600" b="1">
              <a:latin typeface="Comic Sans MS" pitchFamily="66" charset="0"/>
            </a:endParaRPr>
          </a:p>
          <a:p>
            <a:r>
              <a:rPr lang="es-ES" sz="2600" b="1">
                <a:latin typeface="Comic Sans MS" pitchFamily="66" charset="0"/>
              </a:rPr>
              <a:t>Se considera que en general el grado de vigilancia es suficiente, comparando con otras actividades sanitarias especialmente sujetas al control de inspección sanitaria mediante normativa propia (medicina del trabajo, interrupción voluntaria del embarazo, reproducción humana, transplantes...)</a:t>
            </a:r>
          </a:p>
        </p:txBody>
      </p:sp>
    </p:spTree>
    <p:extLst>
      <p:ext uri="{BB962C8B-B14F-4D97-AF65-F5344CB8AC3E}">
        <p14:creationId xmlns:p14="http://schemas.microsoft.com/office/powerpoint/2010/main" xmlns="" val="308114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071546"/>
            <a:ext cx="8229600" cy="4525963"/>
          </a:xfrm>
        </p:spPr>
        <p:txBody>
          <a:bodyPr/>
          <a:lstStyle/>
          <a:p>
            <a:pPr algn="ctr">
              <a:buNone/>
            </a:pPr>
            <a:r>
              <a:rPr lang="es-ES" dirty="0" smtClean="0">
                <a:solidFill>
                  <a:srgbClr val="C00000"/>
                </a:solidFill>
              </a:rPr>
              <a:t>JARANDILLA DE NUEVO</a:t>
            </a:r>
            <a:endParaRPr lang="es-ES" dirty="0">
              <a:solidFill>
                <a:srgbClr val="C00000"/>
              </a:solidFill>
            </a:endParaRPr>
          </a:p>
        </p:txBody>
      </p:sp>
      <p:pic>
        <p:nvPicPr>
          <p:cNvPr id="4" name="3 Imagen" descr="juanjo.jpg"/>
          <p:cNvPicPr>
            <a:picLocks noChangeAspect="1"/>
          </p:cNvPicPr>
          <p:nvPr/>
        </p:nvPicPr>
        <p:blipFill>
          <a:blip r:embed="rId2" cstate="print"/>
          <a:stretch>
            <a:fillRect/>
          </a:stretch>
        </p:blipFill>
        <p:spPr>
          <a:xfrm>
            <a:off x="642910" y="2000240"/>
            <a:ext cx="2214578" cy="2286016"/>
          </a:xfrm>
          <a:prstGeom prst="rect">
            <a:avLst/>
          </a:prstGeom>
        </p:spPr>
      </p:pic>
      <p:pic>
        <p:nvPicPr>
          <p:cNvPr id="1026" name="Picture 2" descr="https://www.eweb.unex.es/eweb/RVC/images/index/panoramica3.gif"/>
          <p:cNvPicPr>
            <a:picLocks noChangeAspect="1" noChangeArrowheads="1"/>
          </p:cNvPicPr>
          <p:nvPr/>
        </p:nvPicPr>
        <p:blipFill>
          <a:blip r:embed="rId3"/>
          <a:srcRect/>
          <a:stretch>
            <a:fillRect/>
          </a:stretch>
        </p:blipFill>
        <p:spPr bwMode="auto">
          <a:xfrm>
            <a:off x="3357554" y="3357562"/>
            <a:ext cx="5400675" cy="209550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s-ES"/>
          </a:p>
        </p:txBody>
      </p:sp>
      <p:sp>
        <p:nvSpPr>
          <p:cNvPr id="17411" name="Rectangle 3"/>
          <p:cNvSpPr>
            <a:spLocks noGrp="1" noChangeArrowheads="1"/>
          </p:cNvSpPr>
          <p:nvPr>
            <p:ph type="body" idx="1"/>
          </p:nvPr>
        </p:nvSpPr>
        <p:spPr/>
        <p:txBody>
          <a:bodyPr/>
          <a:lstStyle/>
          <a:p>
            <a:endParaRPr lang="es-ES"/>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413" name="Rectangle 5"/>
          <p:cNvSpPr>
            <a:spLocks noChangeArrowheads="1"/>
          </p:cNvSpPr>
          <p:nvPr/>
        </p:nvSpPr>
        <p:spPr bwMode="auto">
          <a:xfrm>
            <a:off x="468313" y="404813"/>
            <a:ext cx="95154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000" i="1" dirty="0" smtClean="0">
                <a:solidFill>
                  <a:srgbClr val="FF3300"/>
                </a:solidFill>
              </a:rPr>
              <a:t>Criterios </a:t>
            </a:r>
            <a:r>
              <a:rPr lang="es-ES_tradnl" sz="4000" i="1" dirty="0">
                <a:solidFill>
                  <a:srgbClr val="FF3300"/>
                </a:solidFill>
              </a:rPr>
              <a:t>de calidad en RD, RT y MN</a:t>
            </a:r>
            <a:r>
              <a:rPr lang="es-ES_tradnl" sz="4400" i="1" dirty="0">
                <a:solidFill>
                  <a:srgbClr val="FF3300"/>
                </a:solidFill>
              </a:rPr>
              <a:t>. </a:t>
            </a:r>
            <a:r>
              <a:rPr lang="es-ES_tradnl" sz="4400" b="1" i="1" dirty="0">
                <a:solidFill>
                  <a:schemeClr val="accent2"/>
                </a:solidFill>
              </a:rPr>
              <a:t>Desviaciones</a:t>
            </a:r>
            <a:endParaRPr lang="es-ES" sz="4400" b="1" i="1" dirty="0">
              <a:solidFill>
                <a:schemeClr val="accent2"/>
              </a:solidFill>
            </a:endParaRPr>
          </a:p>
        </p:txBody>
      </p:sp>
      <p:sp>
        <p:nvSpPr>
          <p:cNvPr id="17414" name="Rectangle 6"/>
          <p:cNvSpPr>
            <a:spLocks noChangeArrowheads="1"/>
          </p:cNvSpPr>
          <p:nvPr/>
        </p:nvSpPr>
        <p:spPr bwMode="auto">
          <a:xfrm>
            <a:off x="-19882" y="1700808"/>
            <a:ext cx="9648825"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pPr>
            <a:r>
              <a:rPr lang="es-ES" sz="2600" b="1" dirty="0" smtClean="0">
                <a:latin typeface="Comic Sans MS" pitchFamily="66" charset="0"/>
              </a:rPr>
              <a:t> Algunas Peticiones </a:t>
            </a:r>
            <a:r>
              <a:rPr lang="es-ES" sz="2600" b="1" dirty="0">
                <a:latin typeface="Comic Sans MS" pitchFamily="66" charset="0"/>
              </a:rPr>
              <a:t>de exploraciones </a:t>
            </a:r>
            <a:r>
              <a:rPr lang="es-ES" sz="2600" b="1" dirty="0" smtClean="0">
                <a:latin typeface="Comic Sans MS" pitchFamily="66" charset="0"/>
              </a:rPr>
              <a:t>incompletas</a:t>
            </a:r>
          </a:p>
          <a:p>
            <a:endParaRPr lang="es-ES" sz="2600" b="1" dirty="0">
              <a:latin typeface="Comic Sans MS" pitchFamily="66" charset="0"/>
            </a:endParaRPr>
          </a:p>
          <a:p>
            <a:pPr>
              <a:buFontTx/>
              <a:buChar char="-"/>
            </a:pPr>
            <a:r>
              <a:rPr lang="es-ES" sz="2600" b="1" dirty="0" smtClean="0">
                <a:latin typeface="Comic Sans MS" pitchFamily="66" charset="0"/>
              </a:rPr>
              <a:t> Algunas desviaciones en </a:t>
            </a:r>
            <a:r>
              <a:rPr lang="es-ES" sz="2600" b="1" dirty="0">
                <a:latin typeface="Comic Sans MS" pitchFamily="66" charset="0"/>
              </a:rPr>
              <a:t>el circuito de revisión de la indicación de la </a:t>
            </a:r>
            <a:r>
              <a:rPr lang="es-ES" sz="2600" b="1" dirty="0" smtClean="0">
                <a:latin typeface="Comic Sans MS" pitchFamily="66" charset="0"/>
              </a:rPr>
              <a:t>exploración</a:t>
            </a:r>
          </a:p>
          <a:p>
            <a:pPr>
              <a:buFontTx/>
              <a:buChar char="-"/>
            </a:pPr>
            <a:endParaRPr lang="es-ES" sz="2600" b="1" dirty="0" smtClean="0">
              <a:latin typeface="Comic Sans MS" pitchFamily="66" charset="0"/>
            </a:endParaRPr>
          </a:p>
          <a:p>
            <a:pPr marL="457200" indent="-457200">
              <a:buFontTx/>
              <a:buChar char="-"/>
            </a:pPr>
            <a:r>
              <a:rPr lang="es-ES" sz="2600" b="1" dirty="0" smtClean="0">
                <a:latin typeface="Comic Sans MS" pitchFamily="66" charset="0"/>
              </a:rPr>
              <a:t>Medios </a:t>
            </a:r>
            <a:r>
              <a:rPr lang="es-ES" sz="2600" b="1" dirty="0">
                <a:latin typeface="Comic Sans MS" pitchFamily="66" charset="0"/>
              </a:rPr>
              <a:t>de visualización no adecuados (monitores de </a:t>
            </a:r>
            <a:r>
              <a:rPr lang="es-ES" sz="2600" b="1" dirty="0" smtClean="0">
                <a:latin typeface="Comic Sans MS" pitchFamily="66" charset="0"/>
              </a:rPr>
              <a:t>ordenador)</a:t>
            </a:r>
          </a:p>
          <a:p>
            <a:endParaRPr lang="es-ES" sz="2600" b="1" dirty="0" smtClean="0">
              <a:latin typeface="Comic Sans MS" pitchFamily="66" charset="0"/>
            </a:endParaRPr>
          </a:p>
          <a:p>
            <a:pPr>
              <a:buFontTx/>
              <a:buChar char="-"/>
            </a:pPr>
            <a:r>
              <a:rPr lang="es-ES" sz="2600" b="1" dirty="0" smtClean="0">
                <a:latin typeface="Comic Sans MS" pitchFamily="66" charset="0"/>
              </a:rPr>
              <a:t> Se </a:t>
            </a:r>
            <a:r>
              <a:rPr lang="es-ES" sz="2600" b="1" dirty="0">
                <a:latin typeface="Comic Sans MS" pitchFamily="66" charset="0"/>
              </a:rPr>
              <a:t>tienen partes documentales del proceso asistencial no informatizadas y de difícil disponibilidad </a:t>
            </a:r>
            <a:r>
              <a:rPr lang="es-ES" sz="2600" b="1" dirty="0" smtClean="0">
                <a:latin typeface="Comic Sans MS" pitchFamily="66" charset="0"/>
              </a:rPr>
              <a:t>práctica</a:t>
            </a:r>
            <a:endParaRPr lang="es-ES" sz="2600" b="1" dirty="0">
              <a:latin typeface="Comic Sans MS" pitchFamily="66" charset="0"/>
            </a:endParaRPr>
          </a:p>
        </p:txBody>
      </p:sp>
    </p:spTree>
    <p:extLst>
      <p:ext uri="{BB962C8B-B14F-4D97-AF65-F5344CB8AC3E}">
        <p14:creationId xmlns:p14="http://schemas.microsoft.com/office/powerpoint/2010/main" xmlns="" val="1169523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s-ES"/>
          </a:p>
        </p:txBody>
      </p:sp>
      <p:sp>
        <p:nvSpPr>
          <p:cNvPr id="21507" name="Rectangle 3"/>
          <p:cNvSpPr>
            <a:spLocks noGrp="1" noChangeArrowheads="1"/>
          </p:cNvSpPr>
          <p:nvPr>
            <p:ph type="body" idx="1"/>
          </p:nvPr>
        </p:nvSpPr>
        <p:spPr/>
        <p:txBody>
          <a:bodyPr/>
          <a:lstStyle/>
          <a:p>
            <a:endParaRPr lang="es-ES"/>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1509" name="Rectangle 5"/>
          <p:cNvSpPr>
            <a:spLocks noChangeArrowheads="1"/>
          </p:cNvSpPr>
          <p:nvPr/>
        </p:nvSpPr>
        <p:spPr bwMode="auto">
          <a:xfrm>
            <a:off x="465330" y="188640"/>
            <a:ext cx="95154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000" i="1" dirty="0" smtClean="0">
                <a:solidFill>
                  <a:srgbClr val="FF3300"/>
                </a:solidFill>
              </a:rPr>
              <a:t>Criterios </a:t>
            </a:r>
            <a:r>
              <a:rPr lang="es-ES_tradnl" sz="4000" i="1" dirty="0">
                <a:solidFill>
                  <a:srgbClr val="FF3300"/>
                </a:solidFill>
              </a:rPr>
              <a:t>de calidad en RD, RT y MN</a:t>
            </a:r>
            <a:r>
              <a:rPr lang="es-ES_tradnl" sz="4400" i="1" dirty="0">
                <a:solidFill>
                  <a:srgbClr val="FF3300"/>
                </a:solidFill>
              </a:rPr>
              <a:t>. </a:t>
            </a:r>
            <a:r>
              <a:rPr lang="es-ES_tradnl" sz="4400" i="1" dirty="0">
                <a:solidFill>
                  <a:schemeClr val="accent2"/>
                </a:solidFill>
              </a:rPr>
              <a:t>Desviaciones</a:t>
            </a:r>
            <a:endParaRPr lang="es-ES" sz="4400" i="1" dirty="0">
              <a:solidFill>
                <a:schemeClr val="accent2"/>
              </a:solidFill>
            </a:endParaRPr>
          </a:p>
        </p:txBody>
      </p:sp>
      <p:sp>
        <p:nvSpPr>
          <p:cNvPr id="21510" name="Rectangle 6"/>
          <p:cNvSpPr>
            <a:spLocks noChangeArrowheads="1"/>
          </p:cNvSpPr>
          <p:nvPr/>
        </p:nvSpPr>
        <p:spPr bwMode="auto">
          <a:xfrm>
            <a:off x="-514350" y="1516932"/>
            <a:ext cx="11161713" cy="5755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pPr>
            <a:r>
              <a:rPr lang="es-ES" sz="2800" b="1" dirty="0">
                <a:latin typeface="Comic Sans MS" pitchFamily="66" charset="0"/>
              </a:rPr>
              <a:t> </a:t>
            </a:r>
            <a:r>
              <a:rPr lang="es-ES" sz="2400" b="1" dirty="0">
                <a:latin typeface="Comic Sans MS" pitchFamily="66" charset="0"/>
              </a:rPr>
              <a:t>Falta de detalle o procedimientos muy generales en los protocolos de realización y justificación, </a:t>
            </a:r>
            <a:endParaRPr lang="es-ES" sz="2400" b="1" dirty="0" smtClean="0">
              <a:latin typeface="Comic Sans MS" pitchFamily="66" charset="0"/>
            </a:endParaRPr>
          </a:p>
          <a:p>
            <a:endParaRPr lang="es-ES" sz="2400" b="1" dirty="0">
              <a:latin typeface="Comic Sans MS" pitchFamily="66" charset="0"/>
            </a:endParaRPr>
          </a:p>
          <a:p>
            <a:pPr>
              <a:buFontTx/>
              <a:buChar char="-"/>
            </a:pPr>
            <a:r>
              <a:rPr lang="es-ES" sz="2400" b="1" dirty="0">
                <a:latin typeface="Comic Sans MS" pitchFamily="66" charset="0"/>
              </a:rPr>
              <a:t> No realización de los informes de calidad de imagen mediante criterios clínicos descritos en el PGC</a:t>
            </a:r>
            <a:r>
              <a:rPr lang="es-ES" sz="2400" b="1" dirty="0" smtClean="0">
                <a:latin typeface="Comic Sans MS" pitchFamily="66" charset="0"/>
              </a:rPr>
              <a:t>.</a:t>
            </a:r>
          </a:p>
          <a:p>
            <a:endParaRPr lang="es-ES" sz="2400" b="1" dirty="0">
              <a:latin typeface="Comic Sans MS" pitchFamily="66" charset="0"/>
            </a:endParaRPr>
          </a:p>
          <a:p>
            <a:pPr>
              <a:buFontTx/>
              <a:buChar char="-"/>
            </a:pPr>
            <a:r>
              <a:rPr lang="es-ES" sz="2400" b="1" dirty="0">
                <a:latin typeface="Comic Sans MS" pitchFamily="66" charset="0"/>
              </a:rPr>
              <a:t> No realización de los informes de tasa de rechazo</a:t>
            </a:r>
            <a:r>
              <a:rPr lang="es-ES" sz="2400" b="1" dirty="0" smtClean="0">
                <a:latin typeface="Comic Sans MS" pitchFamily="66" charset="0"/>
              </a:rPr>
              <a:t>.</a:t>
            </a:r>
          </a:p>
          <a:p>
            <a:endParaRPr lang="es-ES" sz="2400" b="1" dirty="0">
              <a:latin typeface="Comic Sans MS" pitchFamily="66" charset="0"/>
            </a:endParaRPr>
          </a:p>
          <a:p>
            <a:pPr>
              <a:buFontTx/>
              <a:buChar char="-"/>
            </a:pPr>
            <a:r>
              <a:rPr lang="es-ES" sz="2400" b="1" dirty="0">
                <a:latin typeface="Comic Sans MS" pitchFamily="66" charset="0"/>
              </a:rPr>
              <a:t> No realización de las medidas diarias o semanales descritas en el PGC a realizar por personal del centro en </a:t>
            </a:r>
            <a:r>
              <a:rPr lang="es-ES" sz="2400" b="1" dirty="0" err="1">
                <a:latin typeface="Comic Sans MS" pitchFamily="66" charset="0"/>
              </a:rPr>
              <a:t>UAs</a:t>
            </a:r>
            <a:r>
              <a:rPr lang="es-ES" sz="2400" b="1" dirty="0">
                <a:latin typeface="Comic Sans MS" pitchFamily="66" charset="0"/>
              </a:rPr>
              <a:t> de diagnóstico (mamografía, estabilidad de </a:t>
            </a:r>
            <a:r>
              <a:rPr lang="es-ES" sz="2400" b="1" dirty="0" err="1">
                <a:latin typeface="Comic Sans MS" pitchFamily="66" charset="0"/>
              </a:rPr>
              <a:t>activímetro</a:t>
            </a:r>
            <a:r>
              <a:rPr lang="es-ES" sz="2400" b="1" dirty="0">
                <a:latin typeface="Comic Sans MS" pitchFamily="66" charset="0"/>
              </a:rPr>
              <a:t>, etc</a:t>
            </a:r>
            <a:r>
              <a:rPr lang="es-ES" sz="2400" b="1" dirty="0" smtClean="0">
                <a:latin typeface="Comic Sans MS" pitchFamily="66" charset="0"/>
              </a:rPr>
              <a:t>.)</a:t>
            </a:r>
          </a:p>
          <a:p>
            <a:endParaRPr lang="es-ES" sz="2400" b="1" dirty="0">
              <a:latin typeface="Comic Sans MS" pitchFamily="66" charset="0"/>
            </a:endParaRPr>
          </a:p>
          <a:p>
            <a:pPr>
              <a:buFontTx/>
              <a:buChar char="-"/>
            </a:pPr>
            <a:r>
              <a:rPr lang="es-ES" sz="2400" b="1" dirty="0">
                <a:latin typeface="Comic Sans MS" pitchFamily="66" charset="0"/>
              </a:rPr>
              <a:t> No localizar documentación requerida durante la inspección (por ejemplo el propio PGC).</a:t>
            </a:r>
          </a:p>
          <a:p>
            <a:pPr>
              <a:buFontTx/>
              <a:buChar char="-"/>
            </a:pPr>
            <a:endParaRPr lang="es-ES" sz="2800" b="1" dirty="0">
              <a:latin typeface="Comic Sans MS" pitchFamily="66" charset="0"/>
            </a:endParaRPr>
          </a:p>
        </p:txBody>
      </p:sp>
    </p:spTree>
    <p:extLst>
      <p:ext uri="{BB962C8B-B14F-4D97-AF65-F5344CB8AC3E}">
        <p14:creationId xmlns:p14="http://schemas.microsoft.com/office/powerpoint/2010/main" xmlns="" val="872264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s-ES"/>
          </a:p>
        </p:txBody>
      </p:sp>
      <p:sp>
        <p:nvSpPr>
          <p:cNvPr id="23555" name="Rectangle 3"/>
          <p:cNvSpPr>
            <a:spLocks noGrp="1" noChangeArrowheads="1"/>
          </p:cNvSpPr>
          <p:nvPr>
            <p:ph type="body" idx="1"/>
          </p:nvPr>
        </p:nvSpPr>
        <p:spPr/>
        <p:txBody>
          <a:bodyPr/>
          <a:lstStyle/>
          <a:p>
            <a:endParaRPr lang="es-ES"/>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338" y="0"/>
            <a:ext cx="11188701" cy="7631113"/>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3557" name="Rectangle 5"/>
          <p:cNvSpPr>
            <a:spLocks noChangeArrowheads="1"/>
          </p:cNvSpPr>
          <p:nvPr/>
        </p:nvSpPr>
        <p:spPr bwMode="auto">
          <a:xfrm>
            <a:off x="468313" y="404813"/>
            <a:ext cx="95154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s-ES_tradnl" sz="4400" b="1" i="1" dirty="0" smtClean="0">
                <a:solidFill>
                  <a:schemeClr val="accent2"/>
                </a:solidFill>
              </a:rPr>
              <a:t>Subsanaciones</a:t>
            </a:r>
            <a:endParaRPr lang="es-ES" sz="4400" b="1" i="1" dirty="0">
              <a:solidFill>
                <a:schemeClr val="accent2"/>
              </a:solidFill>
            </a:endParaRPr>
          </a:p>
        </p:txBody>
      </p:sp>
      <p:sp>
        <p:nvSpPr>
          <p:cNvPr id="23558" name="Rectangle 6"/>
          <p:cNvSpPr>
            <a:spLocks noChangeArrowheads="1"/>
          </p:cNvSpPr>
          <p:nvPr/>
        </p:nvSpPr>
        <p:spPr bwMode="auto">
          <a:xfrm>
            <a:off x="-514350" y="1547813"/>
            <a:ext cx="11161713" cy="4585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buFontTx/>
              <a:buChar char="-"/>
            </a:pPr>
            <a:r>
              <a:rPr lang="es-ES" sz="2800" b="1" dirty="0">
                <a:latin typeface="Comic Sans MS" pitchFamily="66" charset="0"/>
              </a:rPr>
              <a:t> </a:t>
            </a:r>
            <a:r>
              <a:rPr lang="es-ES" sz="2400" b="1" dirty="0">
                <a:latin typeface="Comic Sans MS" pitchFamily="66" charset="0"/>
              </a:rPr>
              <a:t>En general con el seguimiento reiterado, bien sea pidiendo directamente documentación o mediante visitas, se va consiguiendo que se cumplan cada vez más con los requisitos marcados por la normativa (similarmente ocurre con otras áreas como pueda ser el control de calidad de la esterilización, el manejo seguro de los datos o el tratamiento de los residuos sanitarios</a:t>
            </a:r>
            <a:r>
              <a:rPr lang="es-ES" sz="2400" b="1" dirty="0" smtClean="0">
                <a:latin typeface="Comic Sans MS" pitchFamily="66" charset="0"/>
              </a:rPr>
              <a:t>)</a:t>
            </a:r>
          </a:p>
          <a:p>
            <a:pPr algn="just"/>
            <a:endParaRPr lang="es-ES" sz="2400" b="1" dirty="0">
              <a:latin typeface="Comic Sans MS" pitchFamily="66" charset="0"/>
            </a:endParaRPr>
          </a:p>
          <a:p>
            <a:pPr algn="just">
              <a:buFontTx/>
              <a:buChar char="-"/>
            </a:pPr>
            <a:r>
              <a:rPr lang="es-ES" sz="2400" b="1" dirty="0">
                <a:latin typeface="Comic Sans MS" pitchFamily="66" charset="0"/>
              </a:rPr>
              <a:t> Muchas desviaciones se pueden subsanar casi por completo vigilando la documentación aportada. Por ejemplo en el pasado se descubrió que ocasionalmente el responsable del PGC no sabía que lo era. En la actualidad para considerar válido el PGC se exige la firma del responsable del mismo.</a:t>
            </a:r>
          </a:p>
        </p:txBody>
      </p:sp>
    </p:spTree>
    <p:extLst>
      <p:ext uri="{BB962C8B-B14F-4D97-AF65-F5344CB8AC3E}">
        <p14:creationId xmlns:p14="http://schemas.microsoft.com/office/powerpoint/2010/main" xmlns="" val="3667724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3" y="1124745"/>
            <a:ext cx="6768752" cy="4248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1878838" y="1228110"/>
            <a:ext cx="1361014" cy="369332"/>
          </a:xfrm>
          <a:prstGeom prst="rect">
            <a:avLst/>
          </a:prstGeom>
          <a:noFill/>
        </p:spPr>
        <p:txBody>
          <a:bodyPr wrap="none" rtlCol="0">
            <a:spAutoFit/>
          </a:bodyPr>
          <a:lstStyle/>
          <a:p>
            <a:r>
              <a:rPr lang="es-ES" dirty="0" smtClean="0">
                <a:solidFill>
                  <a:schemeClr val="tx2">
                    <a:lumMod val="75000"/>
                  </a:schemeClr>
                </a:solidFill>
              </a:rPr>
              <a:t>Ángel Gracia</a:t>
            </a:r>
            <a:endParaRPr lang="es-ES" dirty="0">
              <a:solidFill>
                <a:schemeClr val="tx2">
                  <a:lumMod val="75000"/>
                </a:schemeClr>
              </a:solidFill>
            </a:endParaRPr>
          </a:p>
        </p:txBody>
      </p:sp>
      <p:sp>
        <p:nvSpPr>
          <p:cNvPr id="5" name="4 Rectángulo"/>
          <p:cNvSpPr/>
          <p:nvPr/>
        </p:nvSpPr>
        <p:spPr>
          <a:xfrm>
            <a:off x="1835696" y="4293096"/>
            <a:ext cx="2808313"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136413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1" y="532593"/>
            <a:ext cx="8229600" cy="922114"/>
          </a:xfrm>
        </p:spPr>
        <p:txBody>
          <a:bodyPr>
            <a:normAutofit/>
          </a:bodyPr>
          <a:lstStyle/>
          <a:p>
            <a:r>
              <a:rPr lang="es-ES" sz="3600" dirty="0" smtClean="0">
                <a:solidFill>
                  <a:srgbClr val="C00000"/>
                </a:solidFill>
              </a:rPr>
              <a:t>Medidas correctoras y actualizaciones</a:t>
            </a:r>
            <a:endParaRPr lang="es-ES" sz="3600" dirty="0"/>
          </a:p>
        </p:txBody>
      </p:sp>
      <p:sp>
        <p:nvSpPr>
          <p:cNvPr id="3" name="2 Marcador de contenido"/>
          <p:cNvSpPr>
            <a:spLocks noGrp="1"/>
          </p:cNvSpPr>
          <p:nvPr>
            <p:ph idx="1"/>
          </p:nvPr>
        </p:nvSpPr>
        <p:spPr>
          <a:xfrm>
            <a:off x="4644008" y="1600200"/>
            <a:ext cx="4042792" cy="4839742"/>
          </a:xfrm>
        </p:spPr>
        <p:txBody>
          <a:bodyPr>
            <a:normAutofit/>
          </a:bodyPr>
          <a:lstStyle/>
          <a:p>
            <a:r>
              <a:rPr lang="es-ES" sz="2800" dirty="0">
                <a:solidFill>
                  <a:schemeClr val="tx2"/>
                </a:solidFill>
              </a:rPr>
              <a:t>¿Evaluadores del PGC?</a:t>
            </a:r>
          </a:p>
          <a:p>
            <a:endParaRPr lang="es-ES" sz="2800" dirty="0" smtClean="0">
              <a:solidFill>
                <a:schemeClr val="tx2"/>
              </a:solidFill>
            </a:endParaRPr>
          </a:p>
          <a:p>
            <a:r>
              <a:rPr lang="es-ES" sz="2800" dirty="0" smtClean="0">
                <a:solidFill>
                  <a:schemeClr val="tx2"/>
                </a:solidFill>
              </a:rPr>
              <a:t>¿Discutimos las medidas correctoras ?</a:t>
            </a:r>
          </a:p>
          <a:p>
            <a:endParaRPr lang="es-ES" sz="2800" dirty="0" smtClean="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1486" y="1692166"/>
            <a:ext cx="4298505" cy="488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971600" y="1228125"/>
            <a:ext cx="2502929" cy="461665"/>
          </a:xfrm>
          <a:prstGeom prst="rect">
            <a:avLst/>
          </a:prstGeom>
        </p:spPr>
        <p:txBody>
          <a:bodyPr wrap="none">
            <a:spAutoFit/>
          </a:bodyPr>
          <a:lstStyle/>
          <a:p>
            <a:r>
              <a:rPr lang="es-ES" sz="2400" dirty="0">
                <a:solidFill>
                  <a:schemeClr val="tx2"/>
                </a:solidFill>
              </a:rPr>
              <a:t>RX dental </a:t>
            </a:r>
            <a:r>
              <a:rPr lang="es-ES" sz="2400" dirty="0" err="1">
                <a:solidFill>
                  <a:schemeClr val="tx2"/>
                </a:solidFill>
              </a:rPr>
              <a:t>intraoral</a:t>
            </a:r>
            <a:endParaRPr lang="es-ES" sz="2400" dirty="0">
              <a:solidFill>
                <a:schemeClr val="tx2"/>
              </a:solidFill>
            </a:endParaRPr>
          </a:p>
        </p:txBody>
      </p:sp>
    </p:spTree>
    <p:extLst>
      <p:ext uri="{BB962C8B-B14F-4D97-AF65-F5344CB8AC3E}">
        <p14:creationId xmlns:p14="http://schemas.microsoft.com/office/powerpoint/2010/main" xmlns="" val="1804582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r>
              <a:rPr lang="es-ES" dirty="0" smtClean="0">
                <a:solidFill>
                  <a:srgbClr val="C00000"/>
                </a:solidFill>
              </a:rPr>
              <a:t>¿HAY ALGO QUE HACER?</a:t>
            </a:r>
            <a:endParaRPr lang="es-ES" dirty="0">
              <a:solidFill>
                <a:srgbClr val="C00000"/>
              </a:solidFill>
            </a:endParaRPr>
          </a:p>
        </p:txBody>
      </p:sp>
      <p:sp>
        <p:nvSpPr>
          <p:cNvPr id="3" name="2 Marcador de contenido"/>
          <p:cNvSpPr>
            <a:spLocks noGrp="1"/>
          </p:cNvSpPr>
          <p:nvPr>
            <p:ph idx="1"/>
          </p:nvPr>
        </p:nvSpPr>
        <p:spPr/>
        <p:txBody>
          <a:bodyPr>
            <a:noAutofit/>
          </a:bodyPr>
          <a:lstStyle/>
          <a:p>
            <a:r>
              <a:rPr lang="es-ES" sz="2400" dirty="0" smtClean="0">
                <a:solidFill>
                  <a:srgbClr val="C00000"/>
                </a:solidFill>
              </a:rPr>
              <a:t>MSSSI. </a:t>
            </a:r>
            <a:r>
              <a:rPr lang="es-ES" sz="2400" dirty="0">
                <a:solidFill>
                  <a:srgbClr val="C00000"/>
                </a:solidFill>
              </a:rPr>
              <a:t>RD DE AUTORIZACIÓN DE </a:t>
            </a:r>
            <a:r>
              <a:rPr lang="es-ES" sz="2400" dirty="0" smtClean="0">
                <a:solidFill>
                  <a:srgbClr val="C00000"/>
                </a:solidFill>
              </a:rPr>
              <a:t>CENTROS . </a:t>
            </a:r>
            <a:r>
              <a:rPr lang="es-ES" sz="2400" dirty="0" smtClean="0"/>
              <a:t>Anexo </a:t>
            </a:r>
            <a:r>
              <a:rPr lang="es-ES" sz="2400" dirty="0"/>
              <a:t>I </a:t>
            </a:r>
            <a:r>
              <a:rPr lang="es-ES" sz="2400" dirty="0" smtClean="0"/>
              <a:t>“Unidades </a:t>
            </a:r>
            <a:r>
              <a:rPr lang="es-ES" sz="2400" dirty="0"/>
              <a:t>Asistenciales </a:t>
            </a:r>
            <a:r>
              <a:rPr lang="es-ES" sz="2400" dirty="0" smtClean="0"/>
              <a:t>de </a:t>
            </a:r>
            <a:r>
              <a:rPr lang="es-ES" sz="2400" dirty="0" err="1" smtClean="0"/>
              <a:t>Radiofísica</a:t>
            </a:r>
            <a:r>
              <a:rPr lang="es-ES" sz="2400" dirty="0" smtClean="0"/>
              <a:t>” </a:t>
            </a:r>
            <a:endParaRPr lang="es-ES" sz="2400" dirty="0"/>
          </a:p>
          <a:p>
            <a:r>
              <a:rPr lang="es-ES" sz="2400" dirty="0">
                <a:solidFill>
                  <a:srgbClr val="C00000"/>
                </a:solidFill>
              </a:rPr>
              <a:t>Comunidad de </a:t>
            </a:r>
            <a:r>
              <a:rPr lang="es-ES" sz="2400" dirty="0" smtClean="0">
                <a:solidFill>
                  <a:srgbClr val="C00000"/>
                </a:solidFill>
              </a:rPr>
              <a:t>Madrid. </a:t>
            </a:r>
            <a:r>
              <a:rPr lang="es-ES" sz="2400" dirty="0" smtClean="0"/>
              <a:t>Proyecto </a:t>
            </a:r>
            <a:r>
              <a:rPr lang="es-ES" sz="2400" dirty="0"/>
              <a:t>de decreto por el que se modifica el Decreto 51/2006, de 15 </a:t>
            </a:r>
            <a:r>
              <a:rPr lang="es-ES" sz="2400" dirty="0" smtClean="0"/>
              <a:t>de junio</a:t>
            </a:r>
            <a:r>
              <a:rPr lang="es-ES" sz="2400" dirty="0"/>
              <a:t>, del Consejo de Gobierno, regulador del régimen jurídico y </a:t>
            </a:r>
            <a:r>
              <a:rPr lang="es-ES" sz="2400" dirty="0" smtClean="0"/>
              <a:t>el procedimiento </a:t>
            </a:r>
            <a:r>
              <a:rPr lang="es-ES" sz="2400" dirty="0"/>
              <a:t>de autorización y registro de centros, servicios </a:t>
            </a:r>
            <a:r>
              <a:rPr lang="es-ES" sz="2400" dirty="0" smtClean="0"/>
              <a:t>y establecimientos.</a:t>
            </a:r>
          </a:p>
        </p:txBody>
      </p:sp>
    </p:spTree>
    <p:extLst>
      <p:ext uri="{BB962C8B-B14F-4D97-AF65-F5344CB8AC3E}">
        <p14:creationId xmlns:p14="http://schemas.microsoft.com/office/powerpoint/2010/main" xmlns="" val="3871041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404664"/>
            <a:ext cx="8229600" cy="1143000"/>
          </a:xfrm>
        </p:spPr>
        <p:txBody>
          <a:bodyPr/>
          <a:lstStyle/>
          <a:p>
            <a:r>
              <a:rPr lang="es-ES" dirty="0" smtClean="0">
                <a:solidFill>
                  <a:srgbClr val="C00000"/>
                </a:solidFill>
              </a:rPr>
              <a:t>ALEGACIONES</a:t>
            </a:r>
            <a:endParaRPr lang="es-ES" dirty="0">
              <a:solidFill>
                <a:srgbClr val="C00000"/>
              </a:solidFill>
            </a:endParaRPr>
          </a:p>
        </p:txBody>
      </p:sp>
      <p:sp>
        <p:nvSpPr>
          <p:cNvPr id="3" name="2 Marcador de contenido"/>
          <p:cNvSpPr>
            <a:spLocks noGrp="1"/>
          </p:cNvSpPr>
          <p:nvPr>
            <p:ph idx="1"/>
          </p:nvPr>
        </p:nvSpPr>
        <p:spPr/>
        <p:txBody>
          <a:bodyPr>
            <a:normAutofit fontScale="70000" lnSpcReduction="20000"/>
          </a:bodyPr>
          <a:lstStyle/>
          <a:p>
            <a:pPr marL="0" indent="0">
              <a:buNone/>
            </a:pPr>
            <a:r>
              <a:rPr lang="es-ES" b="1" dirty="0">
                <a:solidFill>
                  <a:schemeClr val="tx2">
                    <a:lumMod val="75000"/>
                  </a:schemeClr>
                </a:solidFill>
              </a:rPr>
              <a:t>falta de concordancia de los requisitos que </a:t>
            </a:r>
            <a:r>
              <a:rPr lang="es-ES" b="1" dirty="0" smtClean="0">
                <a:solidFill>
                  <a:schemeClr val="tx2">
                    <a:lumMod val="75000"/>
                  </a:schemeClr>
                </a:solidFill>
              </a:rPr>
              <a:t>se solicitan </a:t>
            </a:r>
            <a:r>
              <a:rPr lang="es-ES" b="1" dirty="0">
                <a:solidFill>
                  <a:schemeClr val="tx2">
                    <a:lumMod val="75000"/>
                  </a:schemeClr>
                </a:solidFill>
              </a:rPr>
              <a:t>con lo establecido en la legislación vigente</a:t>
            </a:r>
            <a:r>
              <a:rPr lang="es-ES" b="1" dirty="0" smtClean="0">
                <a:solidFill>
                  <a:schemeClr val="tx2">
                    <a:lumMod val="75000"/>
                  </a:schemeClr>
                </a:solidFill>
              </a:rPr>
              <a:t>.</a:t>
            </a:r>
          </a:p>
          <a:p>
            <a:pPr marL="0" indent="0">
              <a:buNone/>
            </a:pPr>
            <a:endParaRPr lang="es-ES" b="1" dirty="0">
              <a:solidFill>
                <a:schemeClr val="tx2">
                  <a:lumMod val="75000"/>
                </a:schemeClr>
              </a:solidFill>
            </a:endParaRPr>
          </a:p>
          <a:p>
            <a:pPr marL="0" indent="0">
              <a:buNone/>
            </a:pPr>
            <a:r>
              <a:rPr lang="es-ES" dirty="0"/>
              <a:t>- </a:t>
            </a:r>
            <a:r>
              <a:rPr lang="es-ES" dirty="0">
                <a:solidFill>
                  <a:schemeClr val="tx2">
                    <a:lumMod val="75000"/>
                  </a:schemeClr>
                </a:solidFill>
              </a:rPr>
              <a:t>Certificado de los controles efectuados por la Unidad Técnica de Protección Radiológica.</a:t>
            </a:r>
          </a:p>
          <a:p>
            <a:pPr marL="0" indent="0">
              <a:buNone/>
            </a:pPr>
            <a:r>
              <a:rPr lang="es-ES" dirty="0">
                <a:solidFill>
                  <a:schemeClr val="tx2">
                    <a:lumMod val="75000"/>
                  </a:schemeClr>
                </a:solidFill>
              </a:rPr>
              <a:t>- Documento acreditativo del título de Director y/u operador de</a:t>
            </a:r>
          </a:p>
          <a:p>
            <a:pPr marL="0" indent="0">
              <a:buNone/>
            </a:pPr>
            <a:r>
              <a:rPr lang="es-ES" dirty="0">
                <a:solidFill>
                  <a:schemeClr val="tx2">
                    <a:lumMod val="75000"/>
                  </a:schemeClr>
                </a:solidFill>
              </a:rPr>
              <a:t>instalaciones radiológicas.</a:t>
            </a:r>
          </a:p>
          <a:p>
            <a:pPr marL="0" indent="0">
              <a:buNone/>
            </a:pPr>
            <a:r>
              <a:rPr lang="es-ES" dirty="0">
                <a:solidFill>
                  <a:schemeClr val="tx2">
                    <a:lumMod val="75000"/>
                  </a:schemeClr>
                </a:solidFill>
              </a:rPr>
              <a:t>- Copia del Registro de presentación del Programa de Garantía de</a:t>
            </a:r>
          </a:p>
          <a:p>
            <a:pPr marL="0" indent="0">
              <a:buNone/>
            </a:pPr>
            <a:r>
              <a:rPr lang="es-ES" dirty="0">
                <a:solidFill>
                  <a:schemeClr val="tx2">
                    <a:lumMod val="75000"/>
                  </a:schemeClr>
                </a:solidFill>
              </a:rPr>
              <a:t>Calidad</a:t>
            </a:r>
          </a:p>
          <a:p>
            <a:pPr marL="0" indent="0">
              <a:buNone/>
            </a:pPr>
            <a:r>
              <a:rPr lang="es-ES" dirty="0">
                <a:solidFill>
                  <a:schemeClr val="tx2">
                    <a:lumMod val="75000"/>
                  </a:schemeClr>
                </a:solidFill>
              </a:rPr>
              <a:t>- Si existe relación con otras unidades o Servicios ajenos a las</a:t>
            </a:r>
          </a:p>
          <a:p>
            <a:pPr marL="0" indent="0">
              <a:buNone/>
            </a:pPr>
            <a:r>
              <a:rPr lang="es-ES" dirty="0">
                <a:solidFill>
                  <a:schemeClr val="tx2">
                    <a:lumMod val="75000"/>
                  </a:schemeClr>
                </a:solidFill>
              </a:rPr>
              <a:t>instalaciones del centro, en caso de ser necesario para la atención de los pacientes, deberán presentar documentación acreditativa a tal efecto.</a:t>
            </a:r>
          </a:p>
          <a:p>
            <a:endParaRPr lang="es-ES" dirty="0">
              <a:solidFill>
                <a:schemeClr val="tx2">
                  <a:lumMod val="75000"/>
                </a:schemeClr>
              </a:solidFill>
            </a:endParaRPr>
          </a:p>
        </p:txBody>
      </p:sp>
    </p:spTree>
    <p:extLst>
      <p:ext uri="{BB962C8B-B14F-4D97-AF65-F5344CB8AC3E}">
        <p14:creationId xmlns:p14="http://schemas.microsoft.com/office/powerpoint/2010/main" xmlns="" val="540344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a:bodyPr>
          <a:lstStyle/>
          <a:p>
            <a:r>
              <a:rPr lang="es-ES" dirty="0" smtClean="0">
                <a:solidFill>
                  <a:srgbClr val="C00000"/>
                </a:solidFill>
              </a:rPr>
              <a:t>AUTOCRÍTICA</a:t>
            </a:r>
            <a:endParaRPr lang="es-ES" dirty="0">
              <a:solidFill>
                <a:srgbClr val="C00000"/>
              </a:solidFill>
            </a:endParaRPr>
          </a:p>
        </p:txBody>
      </p:sp>
      <p:sp>
        <p:nvSpPr>
          <p:cNvPr id="4" name="3 Marcador de contenido"/>
          <p:cNvSpPr>
            <a:spLocks noGrp="1"/>
          </p:cNvSpPr>
          <p:nvPr>
            <p:ph idx="1"/>
          </p:nvPr>
        </p:nvSpPr>
        <p:spPr>
          <a:xfrm>
            <a:off x="395536" y="1453003"/>
            <a:ext cx="4906888" cy="5216357"/>
          </a:xfrm>
        </p:spPr>
        <p:txBody>
          <a:bodyPr>
            <a:normAutofit fontScale="92500"/>
          </a:bodyPr>
          <a:lstStyle/>
          <a:p>
            <a:r>
              <a:rPr lang="es-ES" dirty="0">
                <a:solidFill>
                  <a:schemeClr val="tx2"/>
                </a:solidFill>
              </a:rPr>
              <a:t>¿Hemos cumplido la norma en lo que respecta a la actualización de los PGC?</a:t>
            </a:r>
          </a:p>
          <a:p>
            <a:r>
              <a:rPr lang="es-ES" dirty="0">
                <a:solidFill>
                  <a:schemeClr val="tx2"/>
                </a:solidFill>
              </a:rPr>
              <a:t>¿Nuestros PGC nos parecen sólidos, válidos y hacen que seamos más </a:t>
            </a:r>
            <a:r>
              <a:rPr lang="es-ES" dirty="0" smtClean="0">
                <a:solidFill>
                  <a:schemeClr val="tx2"/>
                </a:solidFill>
              </a:rPr>
              <a:t>eficaces en la PR del paciente?</a:t>
            </a:r>
            <a:endParaRPr lang="es-ES" dirty="0">
              <a:solidFill>
                <a:schemeClr val="tx2"/>
              </a:solidFill>
            </a:endParaRPr>
          </a:p>
          <a:p>
            <a:r>
              <a:rPr lang="es-ES" dirty="0">
                <a:solidFill>
                  <a:schemeClr val="tx2"/>
                </a:solidFill>
              </a:rPr>
              <a:t>¿Porqué pensamos que sin auditorias no </a:t>
            </a:r>
            <a:r>
              <a:rPr lang="es-ES" dirty="0" smtClean="0">
                <a:solidFill>
                  <a:schemeClr val="tx2"/>
                </a:solidFill>
              </a:rPr>
              <a:t>podemos funcionar correctamente?</a:t>
            </a:r>
            <a:endParaRPr lang="es-ES" dirty="0">
              <a:solidFill>
                <a:schemeClr val="tx2"/>
              </a:solidFill>
            </a:endParaRPr>
          </a:p>
          <a:p>
            <a:endParaRPr lang="es-ES" sz="3600" dirty="0">
              <a:solidFill>
                <a:schemeClr val="tx2"/>
              </a:solidFill>
            </a:endParaRPr>
          </a:p>
          <a:p>
            <a:endParaRPr lang="es-E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2276872"/>
            <a:ext cx="3371850"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51029" y="4005064"/>
            <a:ext cx="22860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477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2967335"/>
            <a:ext cx="6912767" cy="923330"/>
          </a:xfrm>
          <a:prstGeom prst="rect">
            <a:avLst/>
          </a:prstGeom>
          <a:noFill/>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MUCHAS GRACIAS</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197113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85860"/>
            <a:ext cx="8229600" cy="4525963"/>
          </a:xfrm>
        </p:spPr>
        <p:txBody>
          <a:bodyPr/>
          <a:lstStyle/>
          <a:p>
            <a:pPr marL="0" indent="0" algn="ctr">
              <a:buNone/>
            </a:pPr>
            <a:r>
              <a:rPr lang="es-ES" dirty="0" smtClean="0">
                <a:solidFill>
                  <a:srgbClr val="C00000"/>
                </a:solidFill>
              </a:rPr>
              <a:t>QUE 20 AÑOS NO SON NADA </a:t>
            </a:r>
          </a:p>
          <a:p>
            <a:pPr marL="0" indent="0" algn="ctr">
              <a:buNone/>
            </a:pPr>
            <a:r>
              <a:rPr lang="es-ES" sz="4000" dirty="0" smtClean="0">
                <a:solidFill>
                  <a:schemeClr val="tx2"/>
                </a:solidFill>
              </a:rPr>
              <a:t>1998  -   2018</a:t>
            </a:r>
            <a:endParaRPr lang="es-ES" sz="4000" dirty="0">
              <a:solidFill>
                <a:schemeClr val="tx2"/>
              </a:solidFill>
            </a:endParaRPr>
          </a:p>
        </p:txBody>
      </p:sp>
      <p:pic>
        <p:nvPicPr>
          <p:cNvPr id="1027" name="Picture 3" descr="C:\Documents and Settings\51443812b\Mis documentos\Mis imágenes\Sevilla\P10006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395" t="33082" r="55851" b="38562"/>
          <a:stretch>
            <a:fillRect/>
          </a:stretch>
        </p:blipFill>
        <p:spPr bwMode="auto">
          <a:xfrm>
            <a:off x="3214678" y="3714752"/>
            <a:ext cx="1416854" cy="135732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Documents and Settings\51443812b\Mis documentos\Mis imágenes\Sevilla\P10006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51507" t="28356" r="19060" b="33836"/>
          <a:stretch>
            <a:fillRect/>
          </a:stretch>
        </p:blipFill>
        <p:spPr bwMode="auto">
          <a:xfrm>
            <a:off x="4857752" y="4572008"/>
            <a:ext cx="1428760" cy="135732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6 Imagen" descr="jose ignacio.jpg"/>
          <p:cNvPicPr>
            <a:picLocks noChangeAspect="1"/>
          </p:cNvPicPr>
          <p:nvPr/>
        </p:nvPicPr>
        <p:blipFill>
          <a:blip r:embed="rId3" cstate="print"/>
          <a:srcRect l="14062" t="14583" r="66406" b="59375"/>
          <a:stretch>
            <a:fillRect/>
          </a:stretch>
        </p:blipFill>
        <p:spPr>
          <a:xfrm>
            <a:off x="357158" y="4643446"/>
            <a:ext cx="1785950" cy="1785950"/>
          </a:xfrm>
          <a:prstGeom prst="rect">
            <a:avLst/>
          </a:prstGeom>
        </p:spPr>
      </p:pic>
      <p:pic>
        <p:nvPicPr>
          <p:cNvPr id="8" name="7 Imagen" descr="eliseo.jpg"/>
          <p:cNvPicPr>
            <a:picLocks noChangeAspect="1"/>
          </p:cNvPicPr>
          <p:nvPr/>
        </p:nvPicPr>
        <p:blipFill>
          <a:blip r:embed="rId4" cstate="print"/>
          <a:srcRect t="9375" r="10937" b="51042"/>
          <a:stretch>
            <a:fillRect/>
          </a:stretch>
        </p:blipFill>
        <p:spPr>
          <a:xfrm>
            <a:off x="5000628" y="2643182"/>
            <a:ext cx="4143372" cy="1714512"/>
          </a:xfrm>
          <a:prstGeom prst="rect">
            <a:avLst/>
          </a:prstGeom>
        </p:spPr>
      </p:pic>
      <p:pic>
        <p:nvPicPr>
          <p:cNvPr id="9" name="8 Imagen" descr="pilar.jpg"/>
          <p:cNvPicPr>
            <a:picLocks noChangeAspect="1"/>
          </p:cNvPicPr>
          <p:nvPr/>
        </p:nvPicPr>
        <p:blipFill>
          <a:blip r:embed="rId5"/>
          <a:stretch>
            <a:fillRect/>
          </a:stretch>
        </p:blipFill>
        <p:spPr>
          <a:xfrm>
            <a:off x="7000892" y="4786322"/>
            <a:ext cx="1695448" cy="1643074"/>
          </a:xfrm>
          <a:prstGeom prst="rect">
            <a:avLst/>
          </a:prstGeom>
        </p:spPr>
      </p:pic>
      <p:pic>
        <p:nvPicPr>
          <p:cNvPr id="35844" name="Picture 4" descr="RICARDO TORRES CABRERA - Vicepresidente"/>
          <p:cNvPicPr>
            <a:picLocks noChangeAspect="1" noChangeArrowheads="1"/>
          </p:cNvPicPr>
          <p:nvPr/>
        </p:nvPicPr>
        <p:blipFill>
          <a:blip r:embed="rId6"/>
          <a:srcRect/>
          <a:stretch>
            <a:fillRect/>
          </a:stretch>
        </p:blipFill>
        <p:spPr bwMode="auto">
          <a:xfrm>
            <a:off x="357158" y="2000240"/>
            <a:ext cx="1785950" cy="1909758"/>
          </a:xfrm>
          <a:prstGeom prst="rect">
            <a:avLst/>
          </a:prstGeom>
          <a:noFill/>
        </p:spPr>
      </p:pic>
      <p:pic>
        <p:nvPicPr>
          <p:cNvPr id="37890" name="Picture 2" descr="Resultado de imagen de MONTSERRAT RIBAS"/>
          <p:cNvPicPr>
            <a:picLocks noChangeAspect="1" noChangeArrowheads="1"/>
          </p:cNvPicPr>
          <p:nvPr/>
        </p:nvPicPr>
        <p:blipFill>
          <a:blip r:embed="rId7"/>
          <a:srcRect/>
          <a:stretch>
            <a:fillRect/>
          </a:stretch>
        </p:blipFill>
        <p:spPr bwMode="auto">
          <a:xfrm>
            <a:off x="2071670" y="2643182"/>
            <a:ext cx="1643074" cy="1500198"/>
          </a:xfrm>
          <a:prstGeom prst="rect">
            <a:avLst/>
          </a:prstGeom>
          <a:noFill/>
        </p:spPr>
      </p:pic>
      <p:pic>
        <p:nvPicPr>
          <p:cNvPr id="37892" name="Picture 4" descr="Resultado de imagen de hospital puerta de hierro antiguo"/>
          <p:cNvPicPr>
            <a:picLocks noChangeAspect="1" noChangeArrowheads="1"/>
          </p:cNvPicPr>
          <p:nvPr/>
        </p:nvPicPr>
        <p:blipFill>
          <a:blip r:embed="rId8"/>
          <a:srcRect/>
          <a:stretch>
            <a:fillRect/>
          </a:stretch>
        </p:blipFill>
        <p:spPr bwMode="auto">
          <a:xfrm>
            <a:off x="2285984" y="5072074"/>
            <a:ext cx="2357454" cy="1571612"/>
          </a:xfrm>
          <a:prstGeom prst="rect">
            <a:avLst/>
          </a:prstGeom>
          <a:noFill/>
        </p:spPr>
      </p:pic>
    </p:spTree>
    <p:extLst>
      <p:ext uri="{BB962C8B-B14F-4D97-AF65-F5344CB8AC3E}">
        <p14:creationId xmlns:p14="http://schemas.microsoft.com/office/powerpoint/2010/main" xmlns="" val="1806409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r>
              <a:rPr lang="es-ES" dirty="0" smtClean="0">
                <a:solidFill>
                  <a:srgbClr val="C00000"/>
                </a:solidFill>
              </a:rPr>
              <a:t>Hace 20 años… Teníamos</a:t>
            </a:r>
            <a:endParaRPr lang="es-ES" dirty="0">
              <a:solidFill>
                <a:srgbClr val="C00000"/>
              </a:solidFill>
            </a:endParaRPr>
          </a:p>
        </p:txBody>
      </p:sp>
      <p:sp>
        <p:nvSpPr>
          <p:cNvPr id="3" name="2 Marcador de contenido"/>
          <p:cNvSpPr>
            <a:spLocks noGrp="1"/>
          </p:cNvSpPr>
          <p:nvPr>
            <p:ph idx="1"/>
          </p:nvPr>
        </p:nvSpPr>
        <p:spPr>
          <a:xfrm>
            <a:off x="467544" y="1700808"/>
            <a:ext cx="8229600" cy="4525963"/>
          </a:xfrm>
        </p:spPr>
        <p:txBody>
          <a:bodyPr/>
          <a:lstStyle/>
          <a:p>
            <a:r>
              <a:rPr lang="es-ES" dirty="0">
                <a:solidFill>
                  <a:schemeClr val="tx2">
                    <a:lumMod val="75000"/>
                  </a:schemeClr>
                </a:solidFill>
              </a:rPr>
              <a:t>Legislación bastante razonable</a:t>
            </a:r>
          </a:p>
          <a:p>
            <a:r>
              <a:rPr lang="es-ES" dirty="0" smtClean="0">
                <a:solidFill>
                  <a:schemeClr val="tx2">
                    <a:lumMod val="75000"/>
                  </a:schemeClr>
                </a:solidFill>
              </a:rPr>
              <a:t>Trabajo previo </a:t>
            </a:r>
            <a:r>
              <a:rPr lang="es-ES" dirty="0">
                <a:solidFill>
                  <a:schemeClr val="tx2">
                    <a:lumMod val="75000"/>
                  </a:schemeClr>
                </a:solidFill>
              </a:rPr>
              <a:t>durante años </a:t>
            </a:r>
            <a:r>
              <a:rPr lang="es-ES" dirty="0" smtClean="0">
                <a:solidFill>
                  <a:schemeClr val="tx2">
                    <a:lumMod val="75000"/>
                  </a:schemeClr>
                </a:solidFill>
              </a:rPr>
              <a:t>de muchos compañeros en RT</a:t>
            </a:r>
          </a:p>
          <a:p>
            <a:r>
              <a:rPr lang="es-ES" dirty="0" smtClean="0">
                <a:solidFill>
                  <a:schemeClr val="tx2">
                    <a:lumMod val="75000"/>
                  </a:schemeClr>
                </a:solidFill>
              </a:rPr>
              <a:t>El trabajo en RX y MN, era muy dispar entre Centros, y había muchos menos recursos tanto humanos como materiales. </a:t>
            </a:r>
          </a:p>
          <a:p>
            <a:r>
              <a:rPr lang="es-ES" dirty="0" smtClean="0">
                <a:solidFill>
                  <a:schemeClr val="tx2">
                    <a:lumMod val="75000"/>
                  </a:schemeClr>
                </a:solidFill>
              </a:rPr>
              <a:t>La PR del paciente en imagen era la gran olvidada</a:t>
            </a:r>
          </a:p>
          <a:p>
            <a:pPr marL="0" indent="0">
              <a:buNone/>
            </a:pPr>
            <a:endParaRPr lang="es-ES" dirty="0">
              <a:solidFill>
                <a:schemeClr val="tx2">
                  <a:lumMod val="75000"/>
                </a:schemeClr>
              </a:solidFill>
            </a:endParaRPr>
          </a:p>
        </p:txBody>
      </p:sp>
    </p:spTree>
    <p:extLst>
      <p:ext uri="{BB962C8B-B14F-4D97-AF65-F5344CB8AC3E}">
        <p14:creationId xmlns:p14="http://schemas.microsoft.com/office/powerpoint/2010/main" xmlns="" val="242683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908720"/>
            <a:ext cx="8229600" cy="5517232"/>
          </a:xfrm>
        </p:spPr>
        <p:txBody>
          <a:bodyPr>
            <a:noAutofit/>
          </a:bodyPr>
          <a:lstStyle/>
          <a:p>
            <a:pPr marL="0" indent="0">
              <a:buNone/>
            </a:pPr>
            <a:r>
              <a:rPr lang="es-ES" sz="2800" dirty="0" smtClean="0">
                <a:solidFill>
                  <a:srgbClr val="C00000"/>
                </a:solidFill>
              </a:rPr>
              <a:t>RD 1132/1990:</a:t>
            </a:r>
          </a:p>
          <a:p>
            <a:pPr marL="0" indent="0">
              <a:buNone/>
            </a:pPr>
            <a:r>
              <a:rPr lang="es-ES" sz="1600" dirty="0"/>
              <a:t>Las instalaciones de radiodiagnóstico, cuando el número de equipos o las técnicas empleadas lo aconsejen; las de medicina nuclear, excepto las de radioinmunoanálisis, y las de radioterapia, dispondrán de un experto cualificado en </a:t>
            </a:r>
            <a:r>
              <a:rPr lang="es-ES" sz="1600" dirty="0" err="1"/>
              <a:t>radiofisica</a:t>
            </a:r>
            <a:r>
              <a:rPr lang="es-ES" sz="1600" dirty="0"/>
              <a:t>, propio o concertado. Por Real Decreto se determinarán las condiciones necesarias para tener dicha cualificación así como los requisitos que habrán de cumplirse en el caso de servicios concertados, e igualmente se fijarán las circunstancias en que será exigible a las instalaciones de radiodiagnóstico disponer del experto en </a:t>
            </a:r>
            <a:r>
              <a:rPr lang="es-ES" sz="1600" dirty="0" err="1"/>
              <a:t>radiofisica</a:t>
            </a:r>
            <a:r>
              <a:rPr lang="es-ES" sz="1600" dirty="0" smtClean="0"/>
              <a:t>.</a:t>
            </a:r>
            <a:endParaRPr lang="es-ES" sz="1000" dirty="0">
              <a:solidFill>
                <a:srgbClr val="C00000"/>
              </a:solidFill>
            </a:endParaRPr>
          </a:p>
          <a:p>
            <a:pPr marL="0" indent="0">
              <a:buNone/>
            </a:pPr>
            <a:endParaRPr lang="es-ES" sz="1000" dirty="0" smtClean="0">
              <a:solidFill>
                <a:srgbClr val="C00000"/>
              </a:solidFill>
            </a:endParaRPr>
          </a:p>
          <a:p>
            <a:pPr marL="0" indent="0">
              <a:buNone/>
            </a:pPr>
            <a:r>
              <a:rPr lang="es-ES" sz="1800" dirty="0" smtClean="0">
                <a:solidFill>
                  <a:srgbClr val="C00000"/>
                </a:solidFill>
              </a:rPr>
              <a:t>RD 2071/1995:</a:t>
            </a:r>
          </a:p>
          <a:p>
            <a:pPr marL="0" indent="0" algn="just">
              <a:buNone/>
            </a:pPr>
            <a:r>
              <a:rPr lang="es-ES" sz="1800" dirty="0" smtClean="0"/>
              <a:t>El </a:t>
            </a:r>
            <a:r>
              <a:rPr lang="es-ES" sz="1800" dirty="0"/>
              <a:t>responsable del servicio o unidad técnica de protección radiológica o de la empresa de asistencia técnica, teniendo en cuenta los resultados obtenidos en los ensayos, emitirá un informe escrito sobre el estado de la instalación y de las anomalías encontradas junto con las propuestas conducentes a </a:t>
            </a:r>
            <a:r>
              <a:rPr lang="es-ES" sz="1800" dirty="0" smtClean="0"/>
              <a:t>subsanarlas , </a:t>
            </a:r>
            <a:r>
              <a:rPr lang="es-ES" sz="1800" dirty="0"/>
              <a:t>cuando proceda</a:t>
            </a:r>
            <a:r>
              <a:rPr lang="es-ES" sz="1800" dirty="0" smtClean="0"/>
              <a:t>.</a:t>
            </a:r>
            <a:endParaRPr lang="es-ES" sz="1800" dirty="0"/>
          </a:p>
          <a:p>
            <a:pPr marL="0" indent="0" algn="just">
              <a:buNone/>
            </a:pPr>
            <a:r>
              <a:rPr lang="es-ES" sz="1800" dirty="0" smtClean="0">
                <a:solidFill>
                  <a:srgbClr val="C00000"/>
                </a:solidFill>
              </a:rPr>
              <a:t>RD 1976/1999:</a:t>
            </a:r>
            <a:r>
              <a:rPr lang="es-ES" sz="1800" dirty="0" smtClean="0"/>
              <a:t>…/….</a:t>
            </a:r>
            <a:endParaRPr lang="es-ES" sz="1800" dirty="0"/>
          </a:p>
          <a:p>
            <a:pPr marL="0" indent="0" algn="just">
              <a:buNone/>
            </a:pPr>
            <a:r>
              <a:rPr lang="es-ES" sz="1800" b="0" i="0" u="none" strike="noStrike" baseline="0" dirty="0" smtClean="0"/>
              <a:t>A los efectos previstos en el punto anterior y de acuerdo con la complejidad de la unidad, la autoridad sanitaria competente decidirá las unidades que deben disponer de especialistas en </a:t>
            </a:r>
            <a:r>
              <a:rPr lang="es-ES" sz="1800" b="0" i="0" u="none" strike="noStrike" baseline="0" dirty="0" err="1" smtClean="0"/>
              <a:t>radiofísica</a:t>
            </a:r>
            <a:r>
              <a:rPr lang="es-ES" sz="1800" b="0" i="0" u="none" strike="noStrike" baseline="0" dirty="0" smtClean="0"/>
              <a:t> hospitalaria y, en su caso, el número de dichos especialistas con los que deberá contar la unidad y los casos en que deben ser propios de la organización del centro sanitario o si se puede recurrir a servicios externos concertados, en virtud de lo dispuesto en el artículo 5 del Real Decreto 1132/1990.</a:t>
            </a:r>
          </a:p>
          <a:p>
            <a:pPr marL="0" indent="0" algn="just">
              <a:buNone/>
            </a:pPr>
            <a:endParaRPr lang="es-ES" sz="800" b="0" i="0" u="none" strike="noStrike" baseline="0" dirty="0" smtClean="0"/>
          </a:p>
          <a:p>
            <a:pPr marL="0" indent="0" algn="just">
              <a:buNone/>
            </a:pPr>
            <a:endParaRPr lang="es-ES" sz="600" dirty="0">
              <a:latin typeface="5485"/>
            </a:endParaRPr>
          </a:p>
          <a:p>
            <a:pPr marL="0" indent="0" algn="just">
              <a:buNone/>
            </a:pPr>
            <a:endParaRPr lang="es-ES" sz="600" dirty="0" smtClean="0"/>
          </a:p>
          <a:p>
            <a:pPr marL="0" indent="0" algn="just">
              <a:buNone/>
            </a:pPr>
            <a:endParaRPr lang="es-ES" sz="600" dirty="0"/>
          </a:p>
        </p:txBody>
      </p:sp>
    </p:spTree>
    <p:extLst>
      <p:ext uri="{BB962C8B-B14F-4D97-AF65-F5344CB8AC3E}">
        <p14:creationId xmlns:p14="http://schemas.microsoft.com/office/powerpoint/2010/main" xmlns="" val="33675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069160"/>
          </a:xfrm>
        </p:spPr>
        <p:txBody>
          <a:bodyPr>
            <a:normAutofit fontScale="62500" lnSpcReduction="20000"/>
          </a:bodyPr>
          <a:lstStyle/>
          <a:p>
            <a:pPr marL="0" indent="0" algn="just">
              <a:buNone/>
            </a:pPr>
            <a:r>
              <a:rPr lang="es-ES" dirty="0">
                <a:solidFill>
                  <a:srgbClr val="C00000"/>
                </a:solidFill>
              </a:rPr>
              <a:t>RD 1841/1997:</a:t>
            </a:r>
          </a:p>
          <a:p>
            <a:pPr marL="0" indent="0" algn="just">
              <a:buNone/>
            </a:pPr>
            <a:r>
              <a:rPr lang="es-ES" dirty="0"/>
              <a:t>Los centros sanitarios donde estén ubicadas las unidades asistenciales de medicina nuclear, excepto los laboratorios de radioinmunoanálisis, dispondrán de un especialista en </a:t>
            </a:r>
            <a:r>
              <a:rPr lang="es-ES" dirty="0" err="1"/>
              <a:t>radiofísica</a:t>
            </a:r>
            <a:r>
              <a:rPr lang="es-ES" dirty="0"/>
              <a:t> hospitalaria, que participará en la confección, optimización y control de calidad del tratamiento de imágenes y datos, en el control de calidad de la instrumentación de medicina nuclear, y en los aspectos técnicos y físicos de la dosimetría de la radiación</a:t>
            </a:r>
            <a:r>
              <a:rPr lang="es-ES" dirty="0" smtClean="0"/>
              <a:t>.</a:t>
            </a:r>
            <a:endParaRPr lang="es-ES" dirty="0"/>
          </a:p>
          <a:p>
            <a:pPr marL="0" indent="0" algn="just">
              <a:buNone/>
            </a:pPr>
            <a:r>
              <a:rPr lang="es-ES" dirty="0"/>
              <a:t>A los efectos previstos en el punto anterior y de acuerdo con la importancia de la unidad, la autoridad sanitaria competente decidirá los casos en que dicho especialista en </a:t>
            </a:r>
            <a:r>
              <a:rPr lang="es-ES" dirty="0" err="1"/>
              <a:t>radiofísica</a:t>
            </a:r>
            <a:r>
              <a:rPr lang="es-ES" dirty="0"/>
              <a:t> hospitalaria debe ser propio de la organización del centro sanitario o si se puede recurrir a servicios externos concertados, en virtud de lo dispuesto en el artículo 5 del Real Decreto 1132/1990</a:t>
            </a:r>
            <a:r>
              <a:rPr lang="es-ES" dirty="0" smtClean="0"/>
              <a:t>.</a:t>
            </a:r>
          </a:p>
          <a:p>
            <a:pPr marL="0" indent="0" algn="just">
              <a:buNone/>
            </a:pPr>
            <a:r>
              <a:rPr lang="es-ES" dirty="0" smtClean="0">
                <a:solidFill>
                  <a:srgbClr val="C00000"/>
                </a:solidFill>
              </a:rPr>
              <a:t>RD 1566/1998:</a:t>
            </a:r>
          </a:p>
          <a:p>
            <a:pPr marL="0" indent="0">
              <a:buNone/>
            </a:pPr>
            <a:r>
              <a:rPr lang="es-ES" dirty="0"/>
              <a:t>Los centros sanitarios que cuenten con </a:t>
            </a:r>
            <a:r>
              <a:rPr lang="es-ES" dirty="0" smtClean="0"/>
              <a:t>unidades asistenciales </a:t>
            </a:r>
            <a:r>
              <a:rPr lang="es-ES" dirty="0"/>
              <a:t>de radioterapia </a:t>
            </a:r>
            <a:r>
              <a:rPr lang="es-ES" dirty="0" smtClean="0"/>
              <a:t>Dispondrán </a:t>
            </a:r>
            <a:r>
              <a:rPr lang="es-ES" dirty="0"/>
              <a:t>de una </a:t>
            </a:r>
            <a:r>
              <a:rPr lang="es-ES" dirty="0" smtClean="0"/>
              <a:t>unidad de </a:t>
            </a:r>
            <a:r>
              <a:rPr lang="es-ES" dirty="0" err="1"/>
              <a:t>radiofísica</a:t>
            </a:r>
            <a:r>
              <a:rPr lang="es-ES" dirty="0"/>
              <a:t> hospitalaria dotada con los medios </a:t>
            </a:r>
            <a:r>
              <a:rPr lang="es-ES" dirty="0" smtClean="0"/>
              <a:t>materiales y </a:t>
            </a:r>
            <a:r>
              <a:rPr lang="es-ES" dirty="0"/>
              <a:t>humanos necesarios, siguiendo las recomendaciones</a:t>
            </a:r>
          </a:p>
          <a:p>
            <a:pPr marL="0" indent="0">
              <a:buNone/>
            </a:pPr>
            <a:r>
              <a:rPr lang="es-ES" dirty="0"/>
              <a:t>de organismos, instituciones y sociedades </a:t>
            </a:r>
            <a:r>
              <a:rPr lang="es-ES" dirty="0" smtClean="0"/>
              <a:t>científicas de </a:t>
            </a:r>
            <a:r>
              <a:rPr lang="es-ES" dirty="0"/>
              <a:t>reconocida solvencia.</a:t>
            </a:r>
            <a:endParaRPr lang="es-ES" dirty="0">
              <a:solidFill>
                <a:srgbClr val="C00000"/>
              </a:solidFill>
            </a:endParaRPr>
          </a:p>
          <a:p>
            <a:endParaRPr lang="es-ES" dirty="0"/>
          </a:p>
        </p:txBody>
      </p:sp>
      <p:grpSp>
        <p:nvGrpSpPr>
          <p:cNvPr id="4" name="3 Grupo"/>
          <p:cNvGrpSpPr/>
          <p:nvPr/>
        </p:nvGrpSpPr>
        <p:grpSpPr>
          <a:xfrm>
            <a:off x="947711" y="1394295"/>
            <a:ext cx="7483354" cy="4334610"/>
            <a:chOff x="1625231" y="1808857"/>
            <a:chExt cx="5650153" cy="371785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5231" y="1808857"/>
              <a:ext cx="5599921" cy="3717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3114562" y="4955001"/>
              <a:ext cx="4160822" cy="554367"/>
            </a:xfrm>
            <a:prstGeom prst="rect">
              <a:avLst/>
            </a:prstGeom>
            <a:noFill/>
          </p:spPr>
          <p:txBody>
            <a:bodyPr wrap="square" rtlCol="0">
              <a:spAutoFit/>
            </a:bodyPr>
            <a:lstStyle/>
            <a:p>
              <a:r>
                <a:rPr lang="es-ES" dirty="0" smtClean="0">
                  <a:solidFill>
                    <a:srgbClr val="C00000"/>
                  </a:solidFill>
                </a:rPr>
                <a:t>Era mucho para la PR del paciente </a:t>
              </a:r>
            </a:p>
            <a:p>
              <a:r>
                <a:rPr lang="es-ES" dirty="0" smtClean="0">
                  <a:solidFill>
                    <a:srgbClr val="C00000"/>
                  </a:solidFill>
                </a:rPr>
                <a:t>pero ¿Se han cumplido las expectativas?</a:t>
              </a:r>
              <a:endParaRPr lang="es-ES" dirty="0">
                <a:solidFill>
                  <a:srgbClr val="C00000"/>
                </a:solidFill>
              </a:endParaRPr>
            </a:p>
          </p:txBody>
        </p:sp>
      </p:grpSp>
    </p:spTree>
    <p:extLst>
      <p:ext uri="{BB962C8B-B14F-4D97-AF65-F5344CB8AC3E}">
        <p14:creationId xmlns:p14="http://schemas.microsoft.com/office/powerpoint/2010/main" xmlns="" val="299303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5273" y="711116"/>
            <a:ext cx="8229600" cy="1143000"/>
          </a:xfrm>
        </p:spPr>
        <p:txBody>
          <a:bodyPr>
            <a:normAutofit fontScale="90000"/>
          </a:bodyPr>
          <a:lstStyle/>
          <a:p>
            <a:r>
              <a:rPr lang="es-ES" dirty="0" smtClean="0">
                <a:solidFill>
                  <a:srgbClr val="C00000"/>
                </a:solidFill>
              </a:rPr>
              <a:t>¿HA MEJORADO LA PR DEL PACIENTE EN RX Y MN?</a:t>
            </a:r>
            <a:endParaRPr lang="es-ES" dirty="0">
              <a:solidFill>
                <a:srgbClr val="C00000"/>
              </a:solidFill>
            </a:endParaRPr>
          </a:p>
        </p:txBody>
      </p:sp>
      <p:sp>
        <p:nvSpPr>
          <p:cNvPr id="3" name="2 Marcador de contenido"/>
          <p:cNvSpPr>
            <a:spLocks noGrp="1"/>
          </p:cNvSpPr>
          <p:nvPr>
            <p:ph idx="1"/>
          </p:nvPr>
        </p:nvSpPr>
        <p:spPr>
          <a:xfrm>
            <a:off x="426581" y="2345721"/>
            <a:ext cx="8229600" cy="1947375"/>
          </a:xfrm>
        </p:spPr>
        <p:txBody>
          <a:bodyPr/>
          <a:lstStyle/>
          <a:p>
            <a:pPr marL="0" indent="0">
              <a:buNone/>
            </a:pPr>
            <a:r>
              <a:rPr lang="es-ES" dirty="0" smtClean="0">
                <a:solidFill>
                  <a:srgbClr val="C00000"/>
                </a:solidFill>
              </a:rPr>
              <a:t>NADA</a:t>
            </a:r>
            <a:r>
              <a:rPr lang="es-ES" dirty="0" smtClean="0"/>
              <a:t>	</a:t>
            </a:r>
            <a:r>
              <a:rPr lang="es-ES" dirty="0" smtClean="0">
                <a:solidFill>
                  <a:srgbClr val="002060"/>
                </a:solidFill>
              </a:rPr>
              <a:t>POCO</a:t>
            </a:r>
            <a:r>
              <a:rPr lang="es-ES" dirty="0" smtClean="0"/>
              <a:t>	</a:t>
            </a:r>
            <a:r>
              <a:rPr lang="es-ES" dirty="0" smtClean="0">
                <a:solidFill>
                  <a:schemeClr val="accent3">
                    <a:lumMod val="50000"/>
                  </a:schemeClr>
                </a:solidFill>
              </a:rPr>
              <a:t>BASTANTE</a:t>
            </a:r>
            <a:r>
              <a:rPr lang="es-ES" dirty="0" smtClean="0"/>
              <a:t>		</a:t>
            </a:r>
            <a:r>
              <a:rPr lang="es-ES" dirty="0" smtClean="0">
                <a:solidFill>
                  <a:srgbClr val="7030A0"/>
                </a:solidFill>
              </a:rPr>
              <a:t>MUCHO</a:t>
            </a:r>
            <a:endParaRPr lang="es-ES" dirty="0">
              <a:solidFill>
                <a:srgbClr val="7030A0"/>
              </a:solidFill>
            </a:endParaRPr>
          </a:p>
        </p:txBody>
      </p:sp>
      <p:grpSp>
        <p:nvGrpSpPr>
          <p:cNvPr id="7" name="6 Grupo"/>
          <p:cNvGrpSpPr/>
          <p:nvPr/>
        </p:nvGrpSpPr>
        <p:grpSpPr>
          <a:xfrm>
            <a:off x="6571248" y="1854116"/>
            <a:ext cx="2172069" cy="2250832"/>
            <a:chOff x="6571248" y="1854116"/>
            <a:chExt cx="2172069" cy="2250832"/>
          </a:xfrm>
        </p:grpSpPr>
        <p:sp>
          <p:nvSpPr>
            <p:cNvPr id="4" name="3 Estrella de 7 puntas"/>
            <p:cNvSpPr/>
            <p:nvPr/>
          </p:nvSpPr>
          <p:spPr>
            <a:xfrm>
              <a:off x="6588224" y="1854116"/>
              <a:ext cx="2088232" cy="1512168"/>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6571248" y="3735616"/>
              <a:ext cx="2172069" cy="369332"/>
            </a:xfrm>
            <a:prstGeom prst="rect">
              <a:avLst/>
            </a:prstGeom>
            <a:noFill/>
          </p:spPr>
          <p:txBody>
            <a:bodyPr wrap="none" rtlCol="0">
              <a:spAutoFit/>
            </a:bodyPr>
            <a:lstStyle/>
            <a:p>
              <a:r>
                <a:rPr lang="es-ES" b="1" dirty="0" smtClean="0">
                  <a:solidFill>
                    <a:srgbClr val="C00000"/>
                  </a:solidFill>
                </a:rPr>
                <a:t>RADIODIAGNÓSTICO</a:t>
              </a:r>
              <a:endParaRPr lang="es-ES" b="1" dirty="0">
                <a:solidFill>
                  <a:srgbClr val="C00000"/>
                </a:solidFill>
              </a:endParaRPr>
            </a:p>
          </p:txBody>
        </p:sp>
      </p:grpSp>
      <p:grpSp>
        <p:nvGrpSpPr>
          <p:cNvPr id="8" name="7 Grupo"/>
          <p:cNvGrpSpPr/>
          <p:nvPr/>
        </p:nvGrpSpPr>
        <p:grpSpPr>
          <a:xfrm>
            <a:off x="3570298" y="1854116"/>
            <a:ext cx="2873914" cy="2272375"/>
            <a:chOff x="3860817" y="1832573"/>
            <a:chExt cx="2096152" cy="2272375"/>
          </a:xfrm>
        </p:grpSpPr>
        <p:sp>
          <p:nvSpPr>
            <p:cNvPr id="6" name="5 CuadroTexto"/>
            <p:cNvSpPr txBox="1"/>
            <p:nvPr/>
          </p:nvSpPr>
          <p:spPr>
            <a:xfrm>
              <a:off x="4223202" y="3735616"/>
              <a:ext cx="1556700" cy="369332"/>
            </a:xfrm>
            <a:prstGeom prst="rect">
              <a:avLst/>
            </a:prstGeom>
            <a:noFill/>
          </p:spPr>
          <p:txBody>
            <a:bodyPr wrap="none" rtlCol="0">
              <a:spAutoFit/>
            </a:bodyPr>
            <a:lstStyle/>
            <a:p>
              <a:pPr algn="ctr"/>
              <a:r>
                <a:rPr lang="es-ES" b="1" dirty="0" smtClean="0">
                  <a:solidFill>
                    <a:srgbClr val="C00000"/>
                  </a:solidFill>
                </a:rPr>
                <a:t>MEDICINA NUCLEAR</a:t>
              </a:r>
              <a:endParaRPr lang="es-ES" b="1" dirty="0">
                <a:solidFill>
                  <a:srgbClr val="C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0817" y="1832573"/>
              <a:ext cx="2096152" cy="1653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7632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2812153"/>
            <a:ext cx="2123728"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567739" y="692696"/>
            <a:ext cx="8229600" cy="926976"/>
          </a:xfrm>
        </p:spPr>
        <p:txBody>
          <a:bodyPr>
            <a:normAutofit fontScale="90000"/>
          </a:bodyPr>
          <a:lstStyle/>
          <a:p>
            <a:r>
              <a:rPr lang="es-ES" dirty="0" smtClean="0">
                <a:solidFill>
                  <a:srgbClr val="C00000"/>
                </a:solidFill>
              </a:rPr>
              <a:t>ORGANIZACIÓN</a:t>
            </a:r>
            <a:br>
              <a:rPr lang="es-ES" dirty="0" smtClean="0">
                <a:solidFill>
                  <a:srgbClr val="C00000"/>
                </a:solidFill>
              </a:rPr>
            </a:br>
            <a:r>
              <a:rPr lang="es-ES" dirty="0" smtClean="0">
                <a:solidFill>
                  <a:srgbClr val="C00000"/>
                </a:solidFill>
              </a:rPr>
              <a:t>UTPR			SRPR</a:t>
            </a:r>
            <a:endParaRPr lang="es-ES" dirty="0">
              <a:solidFill>
                <a:srgbClr val="C00000"/>
              </a:solidFill>
            </a:endParaRPr>
          </a:p>
        </p:txBody>
      </p:sp>
      <p:sp>
        <p:nvSpPr>
          <p:cNvPr id="3" name="2 Marcador de contenido"/>
          <p:cNvSpPr>
            <a:spLocks noGrp="1"/>
          </p:cNvSpPr>
          <p:nvPr>
            <p:ph idx="1"/>
          </p:nvPr>
        </p:nvSpPr>
        <p:spPr>
          <a:xfrm>
            <a:off x="84371" y="2000184"/>
            <a:ext cx="8856984" cy="4597168"/>
          </a:xfrm>
        </p:spPr>
        <p:txBody>
          <a:bodyPr>
            <a:normAutofit fontScale="62500" lnSpcReduction="20000"/>
          </a:bodyPr>
          <a:lstStyle/>
          <a:p>
            <a:pPr marL="0" indent="0">
              <a:buNone/>
            </a:pPr>
            <a:endParaRPr lang="es-ES" sz="2800" dirty="0" smtClean="0">
              <a:solidFill>
                <a:srgbClr val="C00000"/>
              </a:solidFill>
            </a:endParaRPr>
          </a:p>
          <a:p>
            <a:pPr marL="0" indent="0">
              <a:buNone/>
            </a:pPr>
            <a:r>
              <a:rPr lang="es-ES" sz="2800" dirty="0" smtClean="0">
                <a:solidFill>
                  <a:srgbClr val="C00000"/>
                </a:solidFill>
              </a:rPr>
              <a:t>Ámbito de actuación</a:t>
            </a:r>
            <a:r>
              <a:rPr lang="es-ES" sz="2800" dirty="0" smtClean="0"/>
              <a:t>       </a:t>
            </a:r>
            <a:r>
              <a:rPr lang="es-ES" sz="2800" dirty="0"/>
              <a:t>		</a:t>
            </a:r>
            <a:r>
              <a:rPr lang="es-ES" sz="3600" dirty="0" smtClean="0">
                <a:solidFill>
                  <a:schemeClr val="tx2">
                    <a:lumMod val="75000"/>
                  </a:schemeClr>
                </a:solidFill>
              </a:rPr>
              <a:t>Instalaciones </a:t>
            </a:r>
            <a:r>
              <a:rPr lang="es-ES" sz="3600" dirty="0">
                <a:solidFill>
                  <a:schemeClr val="tx2">
                    <a:lumMod val="75000"/>
                  </a:schemeClr>
                </a:solidFill>
              </a:rPr>
              <a:t>de </a:t>
            </a:r>
            <a:r>
              <a:rPr lang="es-ES" sz="3600" dirty="0" err="1">
                <a:solidFill>
                  <a:schemeClr val="tx2">
                    <a:lumMod val="75000"/>
                  </a:schemeClr>
                </a:solidFill>
              </a:rPr>
              <a:t>Rx</a:t>
            </a:r>
            <a:r>
              <a:rPr lang="es-ES" sz="3600" dirty="0">
                <a:solidFill>
                  <a:schemeClr val="tx2">
                    <a:lumMod val="75000"/>
                  </a:schemeClr>
                </a:solidFill>
              </a:rPr>
              <a:t> y MN 					</a:t>
            </a:r>
            <a:r>
              <a:rPr lang="es-ES" sz="3600" dirty="0" smtClean="0">
                <a:solidFill>
                  <a:schemeClr val="tx2">
                    <a:lumMod val="75000"/>
                  </a:schemeClr>
                </a:solidFill>
              </a:rPr>
              <a:t>	Sanidad </a:t>
            </a:r>
            <a:r>
              <a:rPr lang="es-ES" sz="3600" dirty="0">
                <a:solidFill>
                  <a:schemeClr val="tx2">
                    <a:lumMod val="75000"/>
                  </a:schemeClr>
                </a:solidFill>
              </a:rPr>
              <a:t>privada y en algunos 						centros públicos (RX)</a:t>
            </a:r>
            <a:endParaRPr lang="es-ES" sz="2800" dirty="0" smtClean="0">
              <a:solidFill>
                <a:schemeClr val="tx2">
                  <a:lumMod val="75000"/>
                </a:schemeClr>
              </a:solidFill>
            </a:endParaRPr>
          </a:p>
          <a:p>
            <a:pPr marL="0" indent="0">
              <a:buNone/>
            </a:pPr>
            <a:endParaRPr lang="es-ES" sz="2800" dirty="0" smtClean="0">
              <a:solidFill>
                <a:srgbClr val="C00000"/>
              </a:solidFill>
            </a:endParaRPr>
          </a:p>
          <a:p>
            <a:pPr marL="0" indent="0">
              <a:buNone/>
            </a:pPr>
            <a:endParaRPr lang="es-ES" sz="2800" dirty="0">
              <a:solidFill>
                <a:srgbClr val="C00000"/>
              </a:solidFill>
            </a:endParaRPr>
          </a:p>
          <a:p>
            <a:pPr marL="0" indent="0">
              <a:buNone/>
            </a:pPr>
            <a:r>
              <a:rPr lang="es-ES" sz="2800" dirty="0">
                <a:solidFill>
                  <a:srgbClr val="C00000"/>
                </a:solidFill>
              </a:rPr>
              <a:t>C</a:t>
            </a:r>
            <a:r>
              <a:rPr lang="es-ES" sz="2800" dirty="0" smtClean="0">
                <a:solidFill>
                  <a:srgbClr val="C00000"/>
                </a:solidFill>
              </a:rPr>
              <a:t>umplimiento de la normativa</a:t>
            </a:r>
          </a:p>
          <a:p>
            <a:pPr marL="0" indent="0">
              <a:buNone/>
            </a:pPr>
            <a:endParaRPr lang="es-ES" sz="2800" dirty="0" smtClean="0">
              <a:solidFill>
                <a:srgbClr val="C00000"/>
              </a:solidFill>
            </a:endParaRPr>
          </a:p>
          <a:p>
            <a:pPr marL="0" indent="0">
              <a:buNone/>
            </a:pPr>
            <a:endParaRPr lang="es-ES" sz="2800" dirty="0" smtClean="0">
              <a:solidFill>
                <a:srgbClr val="C00000"/>
              </a:solidFill>
            </a:endParaRPr>
          </a:p>
          <a:p>
            <a:pPr marL="0" indent="0">
              <a:buNone/>
            </a:pPr>
            <a:r>
              <a:rPr lang="es-ES" sz="2800" dirty="0" smtClean="0">
                <a:solidFill>
                  <a:srgbClr val="C00000"/>
                </a:solidFill>
              </a:rPr>
              <a:t>En </a:t>
            </a:r>
            <a:r>
              <a:rPr lang="es-ES" sz="2800" dirty="0">
                <a:solidFill>
                  <a:srgbClr val="C00000"/>
                </a:solidFill>
              </a:rPr>
              <a:t>un alto </a:t>
            </a:r>
            <a:r>
              <a:rPr lang="es-ES" sz="2800" dirty="0" smtClean="0">
                <a:solidFill>
                  <a:srgbClr val="C00000"/>
                </a:solidFill>
              </a:rPr>
              <a:t>porcentaje, el asesoramiento en PR del paciente es puntual </a:t>
            </a:r>
          </a:p>
          <a:p>
            <a:pPr marL="0" indent="0">
              <a:buNone/>
            </a:pPr>
            <a:r>
              <a:rPr lang="es-ES" sz="2800" dirty="0" smtClean="0">
                <a:solidFill>
                  <a:srgbClr val="C00000"/>
                </a:solidFill>
              </a:rPr>
              <a:t>por parte de los RF</a:t>
            </a:r>
          </a:p>
          <a:p>
            <a:pPr marL="0" indent="0">
              <a:buNone/>
            </a:pPr>
            <a:endParaRPr lang="es-ES" sz="2800" dirty="0" smtClean="0">
              <a:solidFill>
                <a:srgbClr val="C00000"/>
              </a:solidFill>
            </a:endParaRPr>
          </a:p>
          <a:p>
            <a:pPr marL="0" indent="0">
              <a:buNone/>
            </a:pPr>
            <a:endParaRPr lang="es-ES" sz="2800" dirty="0">
              <a:solidFill>
                <a:srgbClr val="C00000"/>
              </a:solidFill>
            </a:endParaRPr>
          </a:p>
          <a:p>
            <a:pPr marL="0" indent="0">
              <a:buNone/>
            </a:pPr>
            <a:r>
              <a:rPr lang="es-ES" sz="2800" dirty="0" smtClean="0">
                <a:solidFill>
                  <a:srgbClr val="C00000"/>
                </a:solidFill>
              </a:rPr>
              <a:t>No suelen participar en procesos de optimización de PR del paciente, también es cierto que el Titular no lo demanda</a:t>
            </a:r>
            <a:endParaRPr lang="es-ES" dirty="0">
              <a:solidFill>
                <a:srgbClr val="C00000"/>
              </a:solidFill>
            </a:endParaRPr>
          </a:p>
        </p:txBody>
      </p:sp>
      <p:cxnSp>
        <p:nvCxnSpPr>
          <p:cNvPr id="5" name="4 Conector recto de flecha"/>
          <p:cNvCxnSpPr/>
          <p:nvPr/>
        </p:nvCxnSpPr>
        <p:spPr>
          <a:xfrm>
            <a:off x="4124098" y="1340768"/>
            <a:ext cx="720080" cy="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7 Rectángulo redondeado"/>
          <p:cNvSpPr/>
          <p:nvPr/>
        </p:nvSpPr>
        <p:spPr>
          <a:xfrm>
            <a:off x="84371" y="2236089"/>
            <a:ext cx="3672408" cy="57606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p:nvSpPr>
        <p:spPr>
          <a:xfrm>
            <a:off x="107504" y="3563950"/>
            <a:ext cx="512737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114007" y="4226866"/>
            <a:ext cx="7380230"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21704" y="5521080"/>
            <a:ext cx="8712968"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143730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Autofit/>
          </a:bodyPr>
          <a:lstStyle/>
          <a:p>
            <a:r>
              <a:rPr lang="es-ES" sz="3600" dirty="0" smtClean="0">
                <a:solidFill>
                  <a:srgbClr val="C00000"/>
                </a:solidFill>
              </a:rPr>
              <a:t>ESTRATEGIA GLOBAL</a:t>
            </a:r>
            <a:br>
              <a:rPr lang="es-ES" sz="3600" dirty="0" smtClean="0">
                <a:solidFill>
                  <a:srgbClr val="C00000"/>
                </a:solidFill>
              </a:rPr>
            </a:br>
            <a:r>
              <a:rPr lang="es-ES" sz="3600" dirty="0" smtClean="0">
                <a:solidFill>
                  <a:srgbClr val="C00000"/>
                </a:solidFill>
              </a:rPr>
              <a:t> CONSEJERÍAS/Servicio de Salud</a:t>
            </a:r>
            <a:endParaRPr lang="es-ES" sz="3600" dirty="0">
              <a:solidFill>
                <a:srgbClr val="C00000"/>
              </a:solidFill>
            </a:endParaRPr>
          </a:p>
        </p:txBody>
      </p:sp>
      <p:sp>
        <p:nvSpPr>
          <p:cNvPr id="3" name="2 Marcador de contenido"/>
          <p:cNvSpPr>
            <a:spLocks noGrp="1"/>
          </p:cNvSpPr>
          <p:nvPr>
            <p:ph idx="1"/>
          </p:nvPr>
        </p:nvSpPr>
        <p:spPr>
          <a:xfrm>
            <a:off x="323528" y="2060848"/>
            <a:ext cx="8229600" cy="4525963"/>
          </a:xfrm>
        </p:spPr>
        <p:txBody>
          <a:bodyPr>
            <a:normAutofit/>
          </a:bodyPr>
          <a:lstStyle/>
          <a:p>
            <a:pPr marL="0" indent="0">
              <a:buNone/>
            </a:pPr>
            <a:r>
              <a:rPr lang="es-ES" dirty="0" smtClean="0">
                <a:solidFill>
                  <a:srgbClr val="003399"/>
                </a:solidFill>
              </a:rPr>
              <a:t>¿En las Consejerías hay trabajando RF?</a:t>
            </a:r>
          </a:p>
          <a:p>
            <a:pPr marL="0" indent="0">
              <a:buNone/>
            </a:pPr>
            <a:r>
              <a:rPr lang="es-ES" dirty="0" smtClean="0">
                <a:solidFill>
                  <a:srgbClr val="003399"/>
                </a:solidFill>
              </a:rPr>
              <a:t>¿Desde la Consejería /</a:t>
            </a:r>
            <a:r>
              <a:rPr lang="es-ES" dirty="0" err="1" smtClean="0">
                <a:solidFill>
                  <a:srgbClr val="003399"/>
                </a:solidFill>
              </a:rPr>
              <a:t>Sº</a:t>
            </a:r>
            <a:r>
              <a:rPr lang="es-ES" dirty="0" smtClean="0">
                <a:solidFill>
                  <a:srgbClr val="003399"/>
                </a:solidFill>
              </a:rPr>
              <a:t> de Salud se demanda la participación de RF para los concursos públicos de equipamiento? </a:t>
            </a:r>
          </a:p>
          <a:p>
            <a:pPr marL="0" indent="0">
              <a:buNone/>
            </a:pPr>
            <a:r>
              <a:rPr lang="es-ES" dirty="0" smtClean="0">
                <a:solidFill>
                  <a:srgbClr val="003399"/>
                </a:solidFill>
              </a:rPr>
              <a:t>¿Participan RF en los programas de cribado? </a:t>
            </a:r>
          </a:p>
          <a:p>
            <a:pPr marL="0" indent="0">
              <a:buNone/>
            </a:pPr>
            <a:r>
              <a:rPr lang="es-ES" dirty="0" smtClean="0">
                <a:solidFill>
                  <a:srgbClr val="003399"/>
                </a:solidFill>
              </a:rPr>
              <a:t>¿Se requieren los PGC actualizados?</a:t>
            </a:r>
          </a:p>
          <a:p>
            <a:pPr marL="0" indent="0">
              <a:buNone/>
            </a:pPr>
            <a:r>
              <a:rPr lang="es-ES" dirty="0" smtClean="0">
                <a:solidFill>
                  <a:srgbClr val="003399"/>
                </a:solidFill>
              </a:rPr>
              <a:t>¿Se han realizado auditorías? </a:t>
            </a:r>
          </a:p>
          <a:p>
            <a:pPr marL="0" indent="0">
              <a:buNone/>
            </a:pPr>
            <a:r>
              <a:rPr lang="es-ES" dirty="0" smtClean="0">
                <a:solidFill>
                  <a:srgbClr val="003399"/>
                </a:solidFill>
              </a:rPr>
              <a:t>¿Qué podemos aportar? </a:t>
            </a:r>
            <a:endParaRPr lang="es-ES" dirty="0">
              <a:solidFill>
                <a:srgbClr val="003399"/>
              </a:solidFill>
            </a:endParaRPr>
          </a:p>
        </p:txBody>
      </p:sp>
    </p:spTree>
    <p:extLst>
      <p:ext uri="{BB962C8B-B14F-4D97-AF65-F5344CB8AC3E}">
        <p14:creationId xmlns:p14="http://schemas.microsoft.com/office/powerpoint/2010/main" xmlns="" val="276126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TotalTime>
  <Words>2018</Words>
  <Application>Microsoft Office PowerPoint</Application>
  <PresentationFormat>Presentación en pantalla (4:3)</PresentationFormat>
  <Paragraphs>250</Paragraphs>
  <Slides>28</Slides>
  <Notes>9</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REFLEXIONES TRAS 20 AÑOS DE PROTECCIÓN RADIOLÓGICA AL PACIENTE EN ESPAÑA</vt:lpstr>
      <vt:lpstr>Diapositiva 2</vt:lpstr>
      <vt:lpstr>Diapositiva 3</vt:lpstr>
      <vt:lpstr>Hace 20 años… Teníamos</vt:lpstr>
      <vt:lpstr>Diapositiva 5</vt:lpstr>
      <vt:lpstr>Diapositiva 6</vt:lpstr>
      <vt:lpstr>¿HA MEJORADO LA PR DEL PACIENTE EN RX Y MN?</vt:lpstr>
      <vt:lpstr>ORGANIZACIÓN UTPR   SRPR</vt:lpstr>
      <vt:lpstr>ESTRATEGIA GLOBAL  CONSEJERÍAS/Servicio de Salud</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Medidas correctoras y actualizaciones</vt:lpstr>
      <vt:lpstr>¿HAY ALGO QUE HACER?</vt:lpstr>
      <vt:lpstr>ALEGACIONES</vt:lpstr>
      <vt:lpstr>AUTOCRÍTICA</vt:lpstr>
      <vt:lpstr>Diapositiva 28</vt:lpstr>
    </vt:vector>
  </TitlesOfParts>
  <Company>Sermas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REFLEXIONES TRAS 20 AÑOS DE PROTECCIÓN RADIOLÓGICA AL PACIENTE EN ESPAÑA</dc:title>
  <dc:creator>España Lopez.Maria Luisa</dc:creator>
  <cp:lastModifiedBy>María Yanguas</cp:lastModifiedBy>
  <cp:revision>71</cp:revision>
  <dcterms:created xsi:type="dcterms:W3CDTF">2018-04-02T11:27:36Z</dcterms:created>
  <dcterms:modified xsi:type="dcterms:W3CDTF">2018-04-11T18:53:09Z</dcterms:modified>
</cp:coreProperties>
</file>