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8" r:id="rId1"/>
  </p:sldMasterIdLst>
  <p:notesMasterIdLst>
    <p:notesMasterId r:id="rId22"/>
  </p:notesMasterIdLst>
  <p:sldIdLst>
    <p:sldId id="303" r:id="rId2"/>
    <p:sldId id="306" r:id="rId3"/>
    <p:sldId id="341" r:id="rId4"/>
    <p:sldId id="342" r:id="rId5"/>
    <p:sldId id="340" r:id="rId6"/>
    <p:sldId id="307" r:id="rId7"/>
    <p:sldId id="351" r:id="rId8"/>
    <p:sldId id="346" r:id="rId9"/>
    <p:sldId id="314" r:id="rId10"/>
    <p:sldId id="317" r:id="rId11"/>
    <p:sldId id="320" r:id="rId12"/>
    <p:sldId id="343" r:id="rId13"/>
    <p:sldId id="345" r:id="rId14"/>
    <p:sldId id="330" r:id="rId15"/>
    <p:sldId id="350" r:id="rId16"/>
    <p:sldId id="352" r:id="rId17"/>
    <p:sldId id="336" r:id="rId18"/>
    <p:sldId id="337" r:id="rId19"/>
    <p:sldId id="338" r:id="rId20"/>
    <p:sldId id="339" r:id="rId21"/>
  </p:sldIdLst>
  <p:sldSz cx="9144000" cy="6858000" type="screen4x3"/>
  <p:notesSz cx="6732588" cy="9850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akidetz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6600"/>
    <a:srgbClr val="FF9900"/>
    <a:srgbClr val="FFCCCC"/>
    <a:srgbClr val="99CCFF"/>
    <a:srgbClr val="FFFF00"/>
    <a:srgbClr val="6666FF"/>
    <a:srgbClr val="FF9999"/>
    <a:srgbClr val="00FF00"/>
    <a:srgbClr val="CFC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91517" autoAdjust="0"/>
  </p:normalViewPr>
  <p:slideViewPr>
    <p:cSldViewPr>
      <p:cViewPr>
        <p:scale>
          <a:sx n="66" d="100"/>
          <a:sy n="66" d="100"/>
        </p:scale>
        <p:origin x="-2508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notesViewPr>
    <p:cSldViewPr>
      <p:cViewPr>
        <p:scale>
          <a:sx n="100" d="100"/>
          <a:sy n="100" d="100"/>
        </p:scale>
        <p:origin x="-906" y="504"/>
      </p:cViewPr>
      <p:guideLst>
        <p:guide orient="horz" pos="3102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6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67D89A-8FD1-461C-9BF5-7F2BE216009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313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259" y="4678958"/>
            <a:ext cx="5386070" cy="4432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371600" y="19050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1438777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43888" y="64277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fld id="{D8AF2917-9091-4443-AD06-406764EDCEC2}" type="slidenum">
              <a:rPr lang="en-US" sz="1400"/>
              <a:pPr algn="r" eaLnBrk="0" hangingPunct="0">
                <a:defRPr/>
              </a:pPr>
              <a:t>‹Nº›</a:t>
            </a:fld>
            <a:endParaRPr lang="en-US" sz="1400"/>
          </a:p>
        </p:txBody>
      </p:sp>
      <p:pic>
        <p:nvPicPr>
          <p:cNvPr id="160909" name="Picture 14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46" y="15219"/>
            <a:ext cx="6140422" cy="1423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2" r:id="rId2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4400" dirty="0" smtClean="0"/>
              <a:t>ESTIMACIÓN DE DOSIS EN CRISTALINO (HGUCR)</a:t>
            </a:r>
            <a:endParaRPr lang="es-ES" altLang="es-ES" sz="4400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27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500595"/>
            <a:ext cx="4851747" cy="31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43608" y="4797152"/>
            <a:ext cx="7199313" cy="194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125"/>
              </a:spcBef>
              <a:buFont typeface="Arial" charset="0"/>
              <a:buChar char="•"/>
            </a:pPr>
            <a:r>
              <a:rPr lang="es-ES" altLang="es-ES" sz="1400" dirty="0"/>
              <a:t>La</a:t>
            </a:r>
            <a:r>
              <a:rPr lang="es-ES" altLang="es-ES" sz="2000" dirty="0"/>
              <a:t> IAEA </a:t>
            </a:r>
            <a:r>
              <a:rPr lang="es-ES" altLang="es-ES" sz="1400" dirty="0"/>
              <a:t>sugiere un valor global para </a:t>
            </a:r>
            <a:r>
              <a:rPr lang="es-ES" altLang="es-ES" sz="1400" dirty="0" err="1"/>
              <a:t>fluoroscopia</a:t>
            </a:r>
            <a:r>
              <a:rPr lang="es-ES" altLang="es-ES" sz="1400" dirty="0"/>
              <a:t> de </a:t>
            </a:r>
            <a:r>
              <a:rPr lang="es-ES" altLang="es-ES" sz="2000" dirty="0">
                <a:solidFill>
                  <a:srgbClr val="FF0000"/>
                </a:solidFill>
              </a:rPr>
              <a:t>10</a:t>
            </a:r>
            <a:r>
              <a:rPr lang="en-US" altLang="es-ES" sz="2000" dirty="0">
                <a:solidFill>
                  <a:srgbClr val="FF0000"/>
                </a:solidFill>
                <a:cs typeface="Arial" charset="0"/>
              </a:rPr>
              <a:t>µ</a:t>
            </a:r>
            <a:r>
              <a:rPr lang="en-US" altLang="es-ES" sz="20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es-ES" sz="2000" dirty="0">
                <a:solidFill>
                  <a:srgbClr val="FF0000"/>
                </a:solidFill>
                <a:cs typeface="Arial" charset="0"/>
              </a:rPr>
              <a:t>/Gy.m</a:t>
            </a:r>
            <a:r>
              <a:rPr lang="en-US" altLang="es-ES" sz="20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altLang="es-E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s-ES" sz="1400" dirty="0">
                <a:cs typeface="Arial" charset="0"/>
              </a:rPr>
              <a:t>para el </a:t>
            </a:r>
            <a:r>
              <a:rPr lang="en-US" altLang="es-ES" sz="1400" dirty="0" err="1">
                <a:cs typeface="Arial" charset="0"/>
              </a:rPr>
              <a:t>operador</a:t>
            </a:r>
            <a:r>
              <a:rPr lang="en-US" altLang="es-ES" sz="1400" dirty="0">
                <a:cs typeface="Arial" charset="0"/>
              </a:rPr>
              <a:t> principal sin </a:t>
            </a:r>
            <a:r>
              <a:rPr lang="en-US" altLang="es-ES" sz="1400" dirty="0" err="1">
                <a:cs typeface="Arial" charset="0"/>
              </a:rPr>
              <a:t>protección</a:t>
            </a:r>
            <a:r>
              <a:rPr lang="en-US" altLang="es-ES" sz="1400" dirty="0">
                <a:cs typeface="Arial" charset="0"/>
              </a:rPr>
              <a:t>.</a:t>
            </a:r>
          </a:p>
          <a:p>
            <a:pPr>
              <a:spcBef>
                <a:spcPts val="1125"/>
              </a:spcBef>
              <a:buFont typeface="Arial" charset="0"/>
              <a:buChar char="•"/>
            </a:pPr>
            <a:r>
              <a:rPr lang="en-US" altLang="es-ES" sz="1400" dirty="0"/>
              <a:t> </a:t>
            </a:r>
            <a:r>
              <a:rPr lang="en-US" altLang="es-ES" sz="2000" dirty="0"/>
              <a:t>EURADOS</a:t>
            </a:r>
            <a:r>
              <a:rPr lang="en-US" altLang="es-ES" sz="1400" dirty="0"/>
              <a:t>  Para </a:t>
            </a:r>
            <a:r>
              <a:rPr lang="en-US" altLang="es-ES" sz="1400" dirty="0" err="1"/>
              <a:t>embolizaciones</a:t>
            </a:r>
            <a:r>
              <a:rPr lang="en-US" altLang="es-ES" sz="1400" dirty="0"/>
              <a:t> </a:t>
            </a:r>
            <a:r>
              <a:rPr lang="en-US" altLang="es-ES" sz="2000" dirty="0">
                <a:solidFill>
                  <a:srgbClr val="FF0000"/>
                </a:solidFill>
              </a:rPr>
              <a:t>2,3 µ</a:t>
            </a:r>
            <a:r>
              <a:rPr lang="en-US" altLang="es-ES" sz="2000" dirty="0" err="1">
                <a:solidFill>
                  <a:srgbClr val="FF0000"/>
                </a:solidFill>
              </a:rPr>
              <a:t>Sv</a:t>
            </a:r>
            <a:r>
              <a:rPr lang="en-US" altLang="es-ES" sz="2000" dirty="0">
                <a:solidFill>
                  <a:srgbClr val="FF0000"/>
                </a:solidFill>
              </a:rPr>
              <a:t>/Gy.m</a:t>
            </a:r>
            <a:r>
              <a:rPr lang="en-US" altLang="es-ES" sz="2000" baseline="30000" dirty="0">
                <a:solidFill>
                  <a:srgbClr val="FF0000"/>
                </a:solidFill>
              </a:rPr>
              <a:t>2 </a:t>
            </a:r>
            <a:endParaRPr lang="en-US" altLang="es-ES" sz="1400" dirty="0">
              <a:solidFill>
                <a:srgbClr val="FF0000"/>
              </a:solidFill>
            </a:endParaRPr>
          </a:p>
          <a:p>
            <a:pPr>
              <a:spcBef>
                <a:spcPts val="1125"/>
              </a:spcBef>
              <a:buFont typeface="Arial" charset="0"/>
              <a:buChar char="•"/>
            </a:pPr>
            <a:r>
              <a:rPr lang="en-US" altLang="es-ES" sz="1400" dirty="0" smtClean="0"/>
              <a:t>Journal </a:t>
            </a:r>
            <a:r>
              <a:rPr lang="en-US" altLang="es-ES" sz="1400" dirty="0"/>
              <a:t>of Vascular and Interventional Radiology 2010 -21-12 1859-1861  Unprotected Operator Eye Lens Doses in Oncologic Interventional Radiology Are Clinically Significant: Estimation from Patient </a:t>
            </a:r>
            <a:r>
              <a:rPr lang="en-US" altLang="es-ES" sz="1400" dirty="0" err="1"/>
              <a:t>Kerma</a:t>
            </a:r>
            <a:r>
              <a:rPr lang="en-US" altLang="es-ES" sz="1400" dirty="0"/>
              <a:t>-area-product Data</a:t>
            </a:r>
            <a:r>
              <a:rPr lang="en-US" altLang="es-ES" sz="2000" dirty="0">
                <a:solidFill>
                  <a:srgbClr val="FF0000"/>
                </a:solidFill>
              </a:rPr>
              <a:t> </a:t>
            </a:r>
            <a:r>
              <a:rPr lang="es-ES" altLang="es-ES" sz="2000" dirty="0">
                <a:solidFill>
                  <a:srgbClr val="FF0000"/>
                </a:solidFill>
              </a:rPr>
              <a:t>4,2</a:t>
            </a:r>
            <a:r>
              <a:rPr lang="en-US" altLang="es-ES" sz="2000" dirty="0">
                <a:solidFill>
                  <a:srgbClr val="FF0000"/>
                </a:solidFill>
              </a:rPr>
              <a:t>µ</a:t>
            </a:r>
            <a:r>
              <a:rPr lang="en-US" altLang="es-ES" sz="2000" dirty="0" err="1">
                <a:solidFill>
                  <a:srgbClr val="FF0000"/>
                </a:solidFill>
              </a:rPr>
              <a:t>Sv</a:t>
            </a:r>
            <a:r>
              <a:rPr lang="es-ES" altLang="es-ES" sz="2000" dirty="0">
                <a:solidFill>
                  <a:srgbClr val="FF0000"/>
                </a:solidFill>
              </a:rPr>
              <a:t>/Gy.m</a:t>
            </a:r>
            <a:r>
              <a:rPr lang="es-ES" altLang="es-ES" sz="2000" baseline="30000" dirty="0">
                <a:solidFill>
                  <a:srgbClr val="FF0000"/>
                </a:solidFill>
              </a:rPr>
              <a:t>2</a:t>
            </a:r>
            <a:r>
              <a:rPr lang="es-ES" altLang="es-ES" sz="2000" dirty="0">
                <a:solidFill>
                  <a:srgbClr val="FF0000"/>
                </a:solidFill>
              </a:rPr>
              <a:t> </a:t>
            </a:r>
            <a:endParaRPr lang="en-US" alt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27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79512" y="4869160"/>
            <a:ext cx="8675687" cy="190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s-ES" altLang="es-ES" dirty="0"/>
              <a:t>Para obtener una buena correlación en todo el rango:</a:t>
            </a:r>
          </a:p>
          <a:p>
            <a:pPr>
              <a:spcBef>
                <a:spcPts val="1125"/>
              </a:spcBef>
              <a:buFont typeface="Arial" charset="0"/>
              <a:buChar char="•"/>
            </a:pPr>
            <a:r>
              <a:rPr lang="en-US" altLang="es-ES" dirty="0" err="1">
                <a:cs typeface="Arial" charset="0"/>
              </a:rPr>
              <a:t>Ajuste</a:t>
            </a:r>
            <a:r>
              <a:rPr lang="en-US" altLang="es-ES" dirty="0">
                <a:cs typeface="Arial" charset="0"/>
              </a:rPr>
              <a:t> para PDA&lt; </a:t>
            </a:r>
            <a:r>
              <a:rPr lang="es-ES" altLang="es-ES" dirty="0"/>
              <a:t>1000 Gycm</a:t>
            </a:r>
            <a:r>
              <a:rPr lang="es-ES" altLang="es-ES" baseline="30000" dirty="0"/>
              <a:t>2</a:t>
            </a:r>
            <a:r>
              <a:rPr lang="es-ES" altLang="es-ES" dirty="0"/>
              <a:t> :  </a:t>
            </a:r>
            <a:r>
              <a:rPr lang="es-ES" altLang="es-ES" dirty="0">
                <a:solidFill>
                  <a:srgbClr val="FF0000"/>
                </a:solidFill>
              </a:rPr>
              <a:t>3,5 </a:t>
            </a:r>
            <a:r>
              <a:rPr lang="en-US" altLang="es-ES" dirty="0">
                <a:solidFill>
                  <a:srgbClr val="FF0000"/>
                </a:solidFill>
              </a:rPr>
              <a:t>µ</a:t>
            </a:r>
            <a:r>
              <a:rPr lang="en-US" altLang="es-ES" dirty="0" err="1">
                <a:solidFill>
                  <a:srgbClr val="FF0000"/>
                </a:solidFill>
              </a:rPr>
              <a:t>Sv</a:t>
            </a:r>
            <a:r>
              <a:rPr lang="en-US" altLang="es-ES" dirty="0">
                <a:solidFill>
                  <a:srgbClr val="FF0000"/>
                </a:solidFill>
              </a:rPr>
              <a:t>/Gy.cm</a:t>
            </a:r>
            <a:r>
              <a:rPr lang="en-US" altLang="es-ES" baseline="30000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ts val="1125"/>
              </a:spcBef>
              <a:buFont typeface="Arial" charset="0"/>
              <a:buChar char="•"/>
            </a:pPr>
            <a:r>
              <a:rPr lang="es-ES" altLang="es-ES" dirty="0" smtClean="0"/>
              <a:t>Ajuste </a:t>
            </a:r>
            <a:r>
              <a:rPr lang="es-ES" altLang="es-ES" dirty="0"/>
              <a:t>para PDA &gt; 1000 Gycm</a:t>
            </a:r>
            <a:r>
              <a:rPr lang="es-ES" altLang="es-ES" baseline="30000" dirty="0"/>
              <a:t>2 </a:t>
            </a:r>
            <a:r>
              <a:rPr lang="es-ES" altLang="es-ES" dirty="0"/>
              <a:t> </a:t>
            </a:r>
            <a:r>
              <a:rPr lang="es-ES" altLang="es-ES" dirty="0" smtClean="0"/>
              <a:t>:  </a:t>
            </a:r>
            <a:r>
              <a:rPr lang="es-ES" altLang="es-ES" dirty="0" smtClean="0">
                <a:solidFill>
                  <a:srgbClr val="FF0000"/>
                </a:solidFill>
              </a:rPr>
              <a:t>0,4 </a:t>
            </a:r>
            <a:r>
              <a:rPr lang="en-US" altLang="es-ES" dirty="0" smtClean="0">
                <a:solidFill>
                  <a:srgbClr val="FF0000"/>
                </a:solidFill>
                <a:cs typeface="Arial" charset="0"/>
              </a:rPr>
              <a:t>µ</a:t>
            </a:r>
            <a:r>
              <a:rPr lang="en-US" altLang="es-ES" dirty="0" err="1" smtClean="0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es-ES" dirty="0" smtClean="0">
                <a:solidFill>
                  <a:srgbClr val="FF0000"/>
                </a:solidFill>
                <a:cs typeface="Arial" charset="0"/>
              </a:rPr>
              <a:t>/Gy.cm</a:t>
            </a:r>
            <a:r>
              <a:rPr lang="en-US" altLang="es-ES" baseline="30000" dirty="0" smtClean="0">
                <a:solidFill>
                  <a:srgbClr val="FF0000"/>
                </a:solidFill>
                <a:cs typeface="Arial" charset="0"/>
              </a:rPr>
              <a:t>2 </a:t>
            </a:r>
            <a:endParaRPr lang="en-US" altLang="es-ES" baseline="30000" dirty="0">
              <a:solidFill>
                <a:srgbClr val="FF0000"/>
              </a:solidFill>
              <a:cs typeface="Arial" charset="0"/>
            </a:endParaRPr>
          </a:p>
          <a:p>
            <a:pPr>
              <a:spcBef>
                <a:spcPts val="1125"/>
              </a:spcBef>
              <a:buFont typeface="Arial" charset="0"/>
              <a:buNone/>
            </a:pPr>
            <a:r>
              <a:rPr lang="en-US" altLang="es-ES" sz="1800" dirty="0" err="1"/>
              <a:t>Posible</a:t>
            </a:r>
            <a:r>
              <a:rPr lang="en-US" altLang="es-ES" sz="1800" dirty="0"/>
              <a:t> </a:t>
            </a:r>
            <a:r>
              <a:rPr lang="en-US" altLang="es-ES" sz="1800" dirty="0" err="1"/>
              <a:t>interpretación</a:t>
            </a:r>
            <a:r>
              <a:rPr lang="en-US" altLang="es-ES" sz="1800" dirty="0"/>
              <a:t>: </a:t>
            </a:r>
            <a:r>
              <a:rPr lang="en-US" altLang="es-ES" sz="1800" dirty="0" smtClean="0"/>
              <a:t>PDA  altos mayor </a:t>
            </a:r>
            <a:r>
              <a:rPr lang="en-US" altLang="es-ES" sz="1800" dirty="0" err="1" smtClean="0"/>
              <a:t>uso</a:t>
            </a:r>
            <a:r>
              <a:rPr lang="en-US" altLang="es-ES" sz="1800" dirty="0" smtClean="0"/>
              <a:t> de mampara </a:t>
            </a:r>
            <a:r>
              <a:rPr lang="en-US" altLang="es-ES" sz="1800" dirty="0" err="1" smtClean="0"/>
              <a:t>plomada</a:t>
            </a:r>
            <a:r>
              <a:rPr lang="en-US" altLang="es-ES" sz="1800" dirty="0" smtClean="0"/>
              <a:t>?</a:t>
            </a:r>
            <a:endParaRPr lang="en-US" altLang="es-ES" sz="1800" baseline="30000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055204"/>
              </p:ext>
            </p:extLst>
          </p:nvPr>
        </p:nvGraphicFramePr>
        <p:xfrm>
          <a:off x="880951" y="1423555"/>
          <a:ext cx="7272808" cy="344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r:id="rId4" imgW="11791800" imgH="4800600" progId="">
                  <p:embed/>
                </p:oleObj>
              </mc:Choice>
              <mc:Fallback>
                <p:oleObj r:id="rId4" imgW="11791800" imgH="4800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951" y="1423555"/>
                        <a:ext cx="7272808" cy="344560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576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1520" y="222035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Periodo 11/03/2013 - 31/08/2013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Ubicación: </a:t>
            </a:r>
            <a:r>
              <a:rPr lang="es-ES" altLang="es-ES" sz="3200" dirty="0" smtClean="0">
                <a:solidFill>
                  <a:srgbClr val="FF0000"/>
                </a:solidFill>
              </a:rPr>
              <a:t>Patilla de la gafa </a:t>
            </a:r>
            <a:r>
              <a:rPr lang="es-ES" altLang="es-ES" sz="3200" dirty="0" smtClean="0"/>
              <a:t>en dirección a tubo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59 estudios ( 54 CPRE)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endParaRPr lang="es-ES" altLang="es-ES" sz="3200" dirty="0" smtClean="0"/>
          </a:p>
          <a:p>
            <a:pPr>
              <a:spcBef>
                <a:spcPts val="800"/>
              </a:spcBef>
              <a:buFont typeface="Arial" charset="0"/>
              <a:buNone/>
            </a:pPr>
            <a:endParaRPr lang="es-ES" altLang="es-ES" sz="3200" dirty="0"/>
          </a:p>
        </p:txBody>
      </p:sp>
      <p:sp>
        <p:nvSpPr>
          <p:cNvPr id="2" name="1 Rectángulo"/>
          <p:cNvSpPr/>
          <p:nvPr/>
        </p:nvSpPr>
        <p:spPr>
          <a:xfrm>
            <a:off x="1259632" y="1632575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</a:rPr>
              <a:t>ESTUDIOS DIGESTIVOS</a:t>
            </a:r>
            <a:endParaRPr lang="es-ES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43599"/>
              </p:ext>
            </p:extLst>
          </p:nvPr>
        </p:nvGraphicFramePr>
        <p:xfrm>
          <a:off x="608546" y="5085184"/>
          <a:ext cx="4041775" cy="1332105"/>
        </p:xfrm>
        <a:graphic>
          <a:graphicData uri="http://schemas.openxmlformats.org/drawingml/2006/table">
            <a:tbl>
              <a:tblPr/>
              <a:tblGrid>
                <a:gridCol w="1935163"/>
                <a:gridCol w="2106612"/>
              </a:tblGrid>
              <a:tr h="75723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Dosis cristalino Facultativo CPRE</a:t>
                      </a:r>
                    </a:p>
                  </a:txBody>
                  <a:tcPr marL="87840" marR="87840" marT="62676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PDA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PROMEDIO</a:t>
                      </a:r>
                    </a:p>
                  </a:txBody>
                  <a:tcPr marL="87840" marR="87840" marT="62676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24,3 </a:t>
                      </a:r>
                      <a:r>
                        <a:rPr kumimoji="0" lang="en-U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µ</a:t>
                      </a:r>
                      <a:r>
                        <a:rPr kumimoji="0" lang="en-U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Sv</a:t>
                      </a:r>
                      <a:endParaRPr kumimoji="0" lang="en-U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87840" marR="87840" marT="62676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23.5 Gy.cm</a:t>
                      </a:r>
                      <a:r>
                        <a:rPr kumimoji="0" lang="es-ES" altLang="es-E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7840" marR="87840" marT="62676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860032" y="5013176"/>
            <a:ext cx="4041775" cy="13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s-ES" altLang="es-ES" sz="2400" dirty="0"/>
              <a:t>Dosis en cristalino del facultativo del orden de:</a:t>
            </a:r>
          </a:p>
          <a:p>
            <a:pPr marL="457200" lvl="1" indent="0">
              <a:spcBef>
                <a:spcPts val="500"/>
              </a:spcBef>
            </a:pPr>
            <a:r>
              <a:rPr lang="es-ES" altLang="es-ES" sz="3200" dirty="0">
                <a:solidFill>
                  <a:srgbClr val="FF0000"/>
                </a:solidFill>
              </a:rPr>
              <a:t>1</a:t>
            </a:r>
            <a:r>
              <a:rPr lang="en-US" altLang="es-ES" sz="3200" dirty="0">
                <a:solidFill>
                  <a:srgbClr val="FF0000"/>
                </a:solidFill>
                <a:cs typeface="Arial" charset="0"/>
              </a:rPr>
              <a:t> µ</a:t>
            </a:r>
            <a:r>
              <a:rPr lang="en-US" altLang="es-ES" sz="3200" dirty="0" err="1">
                <a:solidFill>
                  <a:srgbClr val="FF0000"/>
                </a:solidFill>
                <a:cs typeface="Arial" charset="0"/>
              </a:rPr>
              <a:t>Sv</a:t>
            </a:r>
            <a:r>
              <a:rPr lang="en-US" altLang="es-ES" sz="3200" dirty="0">
                <a:solidFill>
                  <a:srgbClr val="FF0000"/>
                </a:solidFill>
                <a:cs typeface="Arial" charset="0"/>
              </a:rPr>
              <a:t>/</a:t>
            </a:r>
            <a:r>
              <a:rPr lang="es-ES" altLang="es-ES" sz="3200" dirty="0">
                <a:solidFill>
                  <a:srgbClr val="FF0000"/>
                </a:solidFill>
              </a:rPr>
              <a:t> Gy.cm</a:t>
            </a:r>
            <a:r>
              <a:rPr lang="es-ES" altLang="es-ES" sz="32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5212" y="54868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TLD</a:t>
            </a:r>
          </a:p>
        </p:txBody>
      </p:sp>
    </p:spTree>
    <p:extLst>
      <p:ext uri="{BB962C8B-B14F-4D97-AF65-F5344CB8AC3E}">
        <p14:creationId xmlns:p14="http://schemas.microsoft.com/office/powerpoint/2010/main" val="2855116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1520" y="222035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Periodo 05/10/2016-11/11/2016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Ubicación: </a:t>
            </a:r>
            <a:r>
              <a:rPr lang="es-ES" altLang="es-ES" sz="3200" dirty="0" smtClean="0">
                <a:solidFill>
                  <a:srgbClr val="FF0000"/>
                </a:solidFill>
              </a:rPr>
              <a:t>Protector Tiroideo 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32 estudios ( abordaje radial y femoral)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endParaRPr lang="es-ES" altLang="es-ES" sz="3200" dirty="0" smtClean="0"/>
          </a:p>
          <a:p>
            <a:pPr>
              <a:spcBef>
                <a:spcPts val="800"/>
              </a:spcBef>
              <a:buFont typeface="Arial" charset="0"/>
              <a:buNone/>
            </a:pPr>
            <a:endParaRPr lang="es-ES" altLang="es-ES" sz="3200" dirty="0"/>
          </a:p>
        </p:txBody>
      </p:sp>
      <p:sp>
        <p:nvSpPr>
          <p:cNvPr id="2" name="1 Rectángulo"/>
          <p:cNvSpPr/>
          <p:nvPr/>
        </p:nvSpPr>
        <p:spPr>
          <a:xfrm>
            <a:off x="1259632" y="1632575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</a:rPr>
              <a:t>HEMODINÁMICA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5212" y="54868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TLD</a:t>
            </a:r>
          </a:p>
        </p:txBody>
      </p:sp>
    </p:spTree>
    <p:extLst>
      <p:ext uri="{BB962C8B-B14F-4D97-AF65-F5344CB8AC3E}">
        <p14:creationId xmlns:p14="http://schemas.microsoft.com/office/powerpoint/2010/main" val="1850230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0" y="1412776"/>
            <a:ext cx="9036496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3600" b="1" dirty="0" smtClean="0">
                <a:solidFill>
                  <a:srgbClr val="FF0000"/>
                </a:solidFill>
              </a:rPr>
              <a:t>Dosis en cristalino vs dosis en tiroides</a:t>
            </a:r>
            <a:endParaRPr lang="es-ES" altLang="es-ES" sz="3600" b="1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73017"/>
            <a:ext cx="4581612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0250"/>
            <a:ext cx="5400600" cy="177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23528" y="5325307"/>
            <a:ext cx="3154903" cy="648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27641"/>
              </p:ext>
            </p:extLst>
          </p:nvPr>
        </p:nvGraphicFramePr>
        <p:xfrm>
          <a:off x="4854837" y="4249639"/>
          <a:ext cx="4041775" cy="2096711"/>
        </p:xfrm>
        <a:graphic>
          <a:graphicData uri="http://schemas.openxmlformats.org/drawingml/2006/table">
            <a:tbl>
              <a:tblPr/>
              <a:tblGrid>
                <a:gridCol w="1541007"/>
                <a:gridCol w="2500768"/>
              </a:tblGrid>
              <a:tr h="79094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Abordaje RADIAL</a:t>
                      </a:r>
                    </a:p>
                  </a:txBody>
                  <a:tcPr marL="87840" marR="87840" marT="62676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0,4</a:t>
                      </a:r>
                      <a:r>
                        <a:rPr kumimoji="0" lang="es-ES" alt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µ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Gy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/Gy·cm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es-ES" altLang="es-E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7840" marR="87840" marT="62676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512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Abordaje FEMORAL</a:t>
                      </a:r>
                      <a:endParaRPr kumimoji="0" lang="en-U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87840" marR="87840" marT="62676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s-ES" alt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0,2</a:t>
                      </a:r>
                      <a:r>
                        <a:rPr kumimoji="0" lang="es-ES" alt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µ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Gy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/Gy·cm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es-ES" altLang="es-ES" sz="28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Microsoft YaHei" charset="-122"/>
                        <a:cs typeface="+mn-cs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s-ES" altLang="es-E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7840" marR="87840" marT="62676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65212" y="54868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TLD</a:t>
            </a:r>
          </a:p>
        </p:txBody>
      </p:sp>
    </p:spTree>
    <p:extLst>
      <p:ext uri="{BB962C8B-B14F-4D97-AF65-F5344CB8AC3E}">
        <p14:creationId xmlns:p14="http://schemas.microsoft.com/office/powerpoint/2010/main" val="1493914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292494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Incertidumbres asociadas</a:t>
            </a:r>
          </a:p>
          <a:p>
            <a:pPr algn="just"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Concienciación profesionales</a:t>
            </a:r>
          </a:p>
          <a:p>
            <a:pPr algn="just"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Tiempo SRFPR</a:t>
            </a:r>
          </a:p>
          <a:p>
            <a:pPr algn="just"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/>
              <a:t>Trazabilidad</a:t>
            </a:r>
          </a:p>
          <a:p>
            <a:pPr algn="just"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No procedimiento oficial</a:t>
            </a:r>
          </a:p>
          <a:p>
            <a:pPr>
              <a:spcBef>
                <a:spcPts val="800"/>
              </a:spcBef>
              <a:buFont typeface="Arial" charset="0"/>
              <a:buNone/>
            </a:pPr>
            <a:endParaRPr lang="es-ES" altLang="es-ES" sz="32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163634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es-ES" altLang="es-ES" sz="3200" b="1" dirty="0" smtClean="0">
                <a:solidFill>
                  <a:srgbClr val="FF0000"/>
                </a:solidFill>
              </a:rPr>
              <a:t>CONCLUSIONES </a:t>
            </a:r>
          </a:p>
          <a:p>
            <a:pPr algn="ctr"/>
            <a:r>
              <a:rPr lang="es-ES" altLang="es-ES" sz="3200" b="1" dirty="0" smtClean="0">
                <a:solidFill>
                  <a:srgbClr val="FF0000"/>
                </a:solidFill>
              </a:rPr>
              <a:t>TLD INTRAHOSPITALARIO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5212" y="54868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TLD</a:t>
            </a:r>
          </a:p>
        </p:txBody>
      </p:sp>
    </p:spTree>
    <p:extLst>
      <p:ext uri="{BB962C8B-B14F-4D97-AF65-F5344CB8AC3E}">
        <p14:creationId xmlns:p14="http://schemas.microsoft.com/office/powerpoint/2010/main" val="3178560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552" y="587727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Font typeface="Arial" charset="0"/>
              <a:buNone/>
            </a:pPr>
            <a:endParaRPr lang="es-ES" altLang="es-ES" sz="32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6680" y="2204863"/>
            <a:ext cx="83798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spcBef>
                <a:spcPts val="800"/>
              </a:spcBef>
            </a:pPr>
            <a:r>
              <a:rPr lang="es-ES" altLang="es-ES" sz="3200" dirty="0" smtClean="0"/>
              <a:t>Estimar “obligatoriedad”/recomendación uso protección ocular</a:t>
            </a:r>
          </a:p>
          <a:p>
            <a:pPr marL="0" indent="0">
              <a:spcBef>
                <a:spcPts val="800"/>
              </a:spcBef>
            </a:pPr>
            <a:r>
              <a:rPr lang="es-ES" altLang="es-ES" sz="3200" dirty="0"/>
              <a:t>RECOMENDACIONES </a:t>
            </a:r>
            <a:r>
              <a:rPr lang="es-ES" altLang="es-ES" sz="3200" dirty="0" smtClean="0"/>
              <a:t>IRPA</a:t>
            </a:r>
            <a:endParaRPr lang="es-ES" altLang="es-ES" sz="3200" dirty="0"/>
          </a:p>
          <a:p>
            <a:pPr marL="0" indent="0" algn="r">
              <a:lnSpc>
                <a:spcPct val="150000"/>
              </a:lnSpc>
              <a:spcBef>
                <a:spcPts val="800"/>
              </a:spcBef>
            </a:pPr>
            <a:endParaRPr lang="es-ES" altLang="es-ES" dirty="0"/>
          </a:p>
          <a:p>
            <a:pPr marL="0" indent="0">
              <a:lnSpc>
                <a:spcPct val="150000"/>
              </a:lnSpc>
              <a:spcBef>
                <a:spcPts val="800"/>
              </a:spcBef>
            </a:pPr>
            <a:r>
              <a:rPr lang="es-ES" altLang="es-ES" dirty="0" smtClean="0"/>
              <a:t>							No necesario</a:t>
            </a:r>
            <a:endParaRPr lang="es-ES" altLang="es-ES" dirty="0"/>
          </a:p>
          <a:p>
            <a:pPr marL="0" indent="0" algn="r">
              <a:lnSpc>
                <a:spcPct val="150000"/>
              </a:lnSpc>
              <a:spcBef>
                <a:spcPts val="800"/>
              </a:spcBef>
            </a:pPr>
            <a:r>
              <a:rPr lang="es-ES" altLang="es-ES" dirty="0" smtClean="0"/>
              <a:t>Recomendable</a:t>
            </a:r>
            <a:endParaRPr lang="es-ES" altLang="es-ES" dirty="0"/>
          </a:p>
          <a:p>
            <a:pPr marL="0" indent="0" algn="r">
              <a:lnSpc>
                <a:spcPct val="150000"/>
              </a:lnSpc>
              <a:spcBef>
                <a:spcPts val="800"/>
              </a:spcBef>
            </a:pPr>
            <a:r>
              <a:rPr lang="es-ES" altLang="es-ES" dirty="0" smtClean="0"/>
              <a:t>Obligatorio</a:t>
            </a:r>
            <a:endParaRPr lang="es-ES" altLang="es-ES" dirty="0"/>
          </a:p>
          <a:p>
            <a:pPr marL="0" indent="0">
              <a:spcBef>
                <a:spcPts val="800"/>
              </a:spcBef>
            </a:pPr>
            <a:endParaRPr lang="es-ES" altLang="es-ES" sz="32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465212" y="1632575"/>
            <a:ext cx="8303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OBJETIVO DOSIMETRÍA DELANTAL</a:t>
            </a:r>
            <a:endParaRPr lang="es-ES" sz="3200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" y="4005064"/>
            <a:ext cx="69072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2229" y="764704"/>
            <a:ext cx="1801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DELANTAL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85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163634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3200" b="1" dirty="0" smtClean="0">
                <a:solidFill>
                  <a:srgbClr val="FF0000"/>
                </a:solidFill>
              </a:rPr>
              <a:t>DOSIMETRÍA DELANTAL</a:t>
            </a:r>
          </a:p>
          <a:p>
            <a:pPr algn="ctr">
              <a:buClrTx/>
              <a:buFontTx/>
              <a:buNone/>
            </a:pPr>
            <a:r>
              <a:rPr lang="es-ES" altLang="es-ES" sz="3200" b="1" dirty="0" smtClean="0">
                <a:solidFill>
                  <a:srgbClr val="0070C0"/>
                </a:solidFill>
              </a:rPr>
              <a:t>RADIOLOGÍA VASCULAR</a:t>
            </a:r>
            <a:endParaRPr lang="es-ES" altLang="es-ES" sz="3200" b="1" dirty="0">
              <a:solidFill>
                <a:srgbClr val="0070C0"/>
              </a:solidFill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5536" y="2780928"/>
            <a:ext cx="8229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/>
              <a:t> </a:t>
            </a:r>
            <a:r>
              <a:rPr lang="es-ES" altLang="es-ES" sz="3200" dirty="0" smtClean="0"/>
              <a:t>Tiempo seguimiento: 5 meses</a:t>
            </a:r>
            <a:endParaRPr lang="es-ES" altLang="es-ES" sz="3200" dirty="0"/>
          </a:p>
          <a:p>
            <a:pPr>
              <a:spcBef>
                <a:spcPts val="800"/>
              </a:spcBef>
              <a:buFont typeface="Arial" charset="0"/>
              <a:buNone/>
            </a:pPr>
            <a:endParaRPr lang="es-ES" altLang="es-ES" sz="3200" dirty="0"/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43154"/>
              </p:ext>
            </p:extLst>
          </p:nvPr>
        </p:nvGraphicFramePr>
        <p:xfrm>
          <a:off x="389473" y="3933056"/>
          <a:ext cx="5502275" cy="2201864"/>
        </p:xfrm>
        <a:graphic>
          <a:graphicData uri="http://schemas.openxmlformats.org/drawingml/2006/table">
            <a:tbl>
              <a:tblPr/>
              <a:tblGrid>
                <a:gridCol w="1709737"/>
                <a:gridCol w="3792538"/>
              </a:tblGrid>
              <a:tr h="63182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Puesto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Dosis anual en cristalino sin protección (</a:t>
                      </a:r>
                      <a:r>
                        <a:rPr kumimoji="0" lang="es-ES" alt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mSv</a:t>
                      </a: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MÉDICO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DUE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AUXILIAR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TER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2229" y="764704"/>
            <a:ext cx="1801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DELANTAL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228184" y="4653136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Obligatorio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380584" y="5445224"/>
            <a:ext cx="225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  <a:t>Recomendable</a:t>
            </a:r>
            <a:endParaRPr lang="es-ES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7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74045"/>
              </p:ext>
            </p:extLst>
          </p:nvPr>
        </p:nvGraphicFramePr>
        <p:xfrm>
          <a:off x="251520" y="3789040"/>
          <a:ext cx="5930900" cy="2135189"/>
        </p:xfrm>
        <a:graphic>
          <a:graphicData uri="http://schemas.openxmlformats.org/drawingml/2006/table">
            <a:tbl>
              <a:tblPr/>
              <a:tblGrid>
                <a:gridCol w="1843087"/>
                <a:gridCol w="4087813"/>
              </a:tblGrid>
              <a:tr h="64293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Puesto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Dosis anual en cristalino sin protección (mSv)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MÉDICO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DUE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9688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AUXILIAR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163634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3200" b="1" dirty="0" smtClean="0">
                <a:solidFill>
                  <a:srgbClr val="FF0000"/>
                </a:solidFill>
              </a:rPr>
              <a:t>DOSIMETRÍA DELANTAL</a:t>
            </a:r>
          </a:p>
          <a:p>
            <a:pPr algn="ctr">
              <a:buClrTx/>
              <a:buFontTx/>
              <a:buNone/>
            </a:pPr>
            <a:r>
              <a:rPr lang="es-ES" altLang="es-ES" sz="3200" b="1" dirty="0" smtClean="0">
                <a:solidFill>
                  <a:srgbClr val="0070C0"/>
                </a:solidFill>
              </a:rPr>
              <a:t>HEMODINÁMICA</a:t>
            </a:r>
            <a:endParaRPr lang="es-ES" altLang="es-ES" sz="3200" b="1" dirty="0">
              <a:solidFill>
                <a:srgbClr val="0070C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5536" y="2780928"/>
            <a:ext cx="8229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/>
              <a:t> </a:t>
            </a:r>
            <a:r>
              <a:rPr lang="es-ES" altLang="es-ES" sz="3200" dirty="0" smtClean="0"/>
              <a:t>Tiempo seguimiento: 4 meses</a:t>
            </a:r>
            <a:endParaRPr lang="es-ES" altLang="es-ES" sz="3200" dirty="0"/>
          </a:p>
          <a:p>
            <a:pPr>
              <a:spcBef>
                <a:spcPts val="800"/>
              </a:spcBef>
              <a:buFont typeface="Arial" charset="0"/>
              <a:buNone/>
            </a:pPr>
            <a:endParaRPr lang="es-ES" altLang="es-ES" sz="3200" dirty="0"/>
          </a:p>
        </p:txBody>
      </p:sp>
      <p:sp>
        <p:nvSpPr>
          <p:cNvPr id="5" name="4 Rectángulo"/>
          <p:cNvSpPr/>
          <p:nvPr/>
        </p:nvSpPr>
        <p:spPr>
          <a:xfrm>
            <a:off x="12229" y="764704"/>
            <a:ext cx="1801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DELANTAL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50317" y="4422303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Obligatorio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250316" y="4883968"/>
            <a:ext cx="225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  <a:t>Recomendable</a:t>
            </a:r>
            <a:endParaRPr lang="es-ES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6095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25905"/>
              </p:ext>
            </p:extLst>
          </p:nvPr>
        </p:nvGraphicFramePr>
        <p:xfrm>
          <a:off x="251520" y="3481015"/>
          <a:ext cx="5430838" cy="1524000"/>
        </p:xfrm>
        <a:graphic>
          <a:graphicData uri="http://schemas.openxmlformats.org/drawingml/2006/table">
            <a:tbl>
              <a:tblPr/>
              <a:tblGrid>
                <a:gridCol w="1687513"/>
                <a:gridCol w="3743325"/>
              </a:tblGrid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Puesto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Dosis anual en cristalino sin protección (mSv)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MÉDICO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DUE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AUXILIAR</a:t>
                      </a:r>
                    </a:p>
                  </a:txBody>
                  <a:tcPr marL="44280" marR="44280" marT="17640" marB="0" anchor="b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44280" marR="44280" marT="176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2780928"/>
            <a:ext cx="8229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/>
              <a:t> </a:t>
            </a:r>
            <a:r>
              <a:rPr lang="es-ES" altLang="es-ES" sz="3200" dirty="0" smtClean="0"/>
              <a:t>Tiempo seguimiento: 5 meses</a:t>
            </a:r>
            <a:endParaRPr lang="es-ES" altLang="es-ES" sz="3200" dirty="0"/>
          </a:p>
          <a:p>
            <a:pPr>
              <a:spcBef>
                <a:spcPts val="800"/>
              </a:spcBef>
              <a:buFont typeface="Arial" charset="0"/>
              <a:buNone/>
            </a:pPr>
            <a:endParaRPr lang="es-ES" altLang="es-ES" sz="3200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163634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3200" b="1" dirty="0" smtClean="0">
                <a:solidFill>
                  <a:srgbClr val="FF0000"/>
                </a:solidFill>
              </a:rPr>
              <a:t>DOSIMETRÍA DELANTAL</a:t>
            </a:r>
          </a:p>
          <a:p>
            <a:pPr algn="ctr">
              <a:buClrTx/>
              <a:buFontTx/>
              <a:buNone/>
            </a:pPr>
            <a:r>
              <a:rPr lang="es-ES" altLang="es-ES" sz="3200" b="1" dirty="0" smtClean="0">
                <a:solidFill>
                  <a:srgbClr val="0070C0"/>
                </a:solidFill>
              </a:rPr>
              <a:t>DIGESTIVO</a:t>
            </a:r>
            <a:endParaRPr lang="es-ES" altLang="es-ES" sz="3200" b="1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940152" y="3960638"/>
            <a:ext cx="225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  <a:t>Recomendable</a:t>
            </a:r>
            <a:endParaRPr lang="es-ES" dirty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48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51520" y="1484784"/>
            <a:ext cx="82296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2800" b="1" i="1" dirty="0">
                <a:solidFill>
                  <a:srgbClr val="FF0000"/>
                </a:solidFill>
              </a:rPr>
              <a:t>ESTIMACIÓN </a:t>
            </a:r>
            <a:r>
              <a:rPr lang="es-ES" altLang="es-ES" sz="2800" b="1" i="1" dirty="0" smtClean="0">
                <a:solidFill>
                  <a:srgbClr val="FF0000"/>
                </a:solidFill>
              </a:rPr>
              <a:t>INCERTIDUMBRES. </a:t>
            </a:r>
            <a:r>
              <a:rPr lang="es-ES" altLang="es-ES" sz="2800" b="1" i="1" dirty="0">
                <a:solidFill>
                  <a:srgbClr val="FF0000"/>
                </a:solidFill>
              </a:rPr>
              <a:t>FACTORES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32842" y="220486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/>
              <a:t>Reproducibilidad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/>
              <a:t>Umbral de detección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/>
              <a:t>Señal residual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/>
              <a:t>Dependencia angular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/>
              <a:t>Dependencia energética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/>
              <a:t>Linealidad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/>
              <a:t>Límite de detección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5212" y="54868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TLD</a:t>
            </a:r>
          </a:p>
        </p:txBody>
      </p:sp>
    </p:spTree>
    <p:extLst>
      <p:ext uri="{BB962C8B-B14F-4D97-AF65-F5344CB8AC3E}">
        <p14:creationId xmlns:p14="http://schemas.microsoft.com/office/powerpoint/2010/main" val="2101763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37034" y="2786585"/>
            <a:ext cx="8229600" cy="251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Problemas </a:t>
            </a:r>
            <a:r>
              <a:rPr lang="es-ES" altLang="es-ES" sz="3200" dirty="0"/>
              <a:t>con intercambios de dosímetros </a:t>
            </a:r>
            <a:r>
              <a:rPr lang="es-ES" altLang="es-ES" sz="3200" dirty="0" smtClean="0"/>
              <a:t>solapa/delantal </a:t>
            </a:r>
            <a:r>
              <a:rPr lang="es-ES" altLang="es-ES" sz="3200" dirty="0" smtClean="0"/>
              <a:t>(deben ser marcarlos </a:t>
            </a:r>
            <a:r>
              <a:rPr lang="es-ES" altLang="es-ES" sz="3200" dirty="0"/>
              <a:t>de forma más </a:t>
            </a:r>
            <a:r>
              <a:rPr lang="es-ES" altLang="es-ES" sz="3200" dirty="0" smtClean="0"/>
              <a:t>clara)</a:t>
            </a:r>
            <a:endParaRPr lang="es-ES" altLang="es-ES" sz="3200" dirty="0" smtClean="0"/>
          </a:p>
          <a:p>
            <a:pPr algn="just"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Trazabilidad</a:t>
            </a:r>
          </a:p>
          <a:p>
            <a:pPr marL="0" indent="0" algn="just">
              <a:spcBef>
                <a:spcPts val="800"/>
              </a:spcBef>
            </a:pPr>
            <a:endParaRPr lang="es-ES" altLang="es-ES" sz="3200" dirty="0"/>
          </a:p>
          <a:p>
            <a:pPr>
              <a:spcBef>
                <a:spcPts val="800"/>
              </a:spcBef>
              <a:buFont typeface="Arial" charset="0"/>
              <a:buNone/>
            </a:pPr>
            <a:endParaRPr lang="es-ES" altLang="es-ES" sz="32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163634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3200" b="1" dirty="0" smtClean="0">
                <a:solidFill>
                  <a:srgbClr val="FF0000"/>
                </a:solidFill>
              </a:rPr>
              <a:t>CONCLUSIONES </a:t>
            </a:r>
          </a:p>
          <a:p>
            <a:pPr algn="ctr">
              <a:buClrTx/>
              <a:buFontTx/>
              <a:buNone/>
            </a:pPr>
            <a:r>
              <a:rPr lang="es-ES" altLang="es-ES" sz="3200" b="1" dirty="0" smtClean="0">
                <a:solidFill>
                  <a:srgbClr val="FF0000"/>
                </a:solidFill>
              </a:rPr>
              <a:t>DOSIMETRÍA DELANTAL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229" y="764704"/>
            <a:ext cx="1801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DELANTAL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93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06"/>
            <a:ext cx="38957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89" y="4149080"/>
            <a:ext cx="317482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38" y="1628800"/>
            <a:ext cx="3622030" cy="174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5536" y="146244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3600" b="1" i="1" dirty="0" smtClean="0">
                <a:solidFill>
                  <a:srgbClr val="FF0000"/>
                </a:solidFill>
              </a:rPr>
              <a:t>Fading</a:t>
            </a:r>
            <a:endParaRPr lang="es-ES" altLang="es-ES" sz="3600" b="1" i="1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83621" y="3377258"/>
            <a:ext cx="486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66CCFF"/>
              </a:buClr>
              <a:buSzPct val="80000"/>
            </a:pPr>
            <a:r>
              <a:rPr lang="es-ES" altLang="es-ES" sz="1400" b="1" kern="0" dirty="0">
                <a:solidFill>
                  <a:schemeClr val="tx1"/>
                </a:solidFill>
                <a:latin typeface="Tahoma"/>
              </a:rPr>
              <a:t>Estimación incertidumbre </a:t>
            </a:r>
            <a:r>
              <a:rPr lang="es-ES" altLang="es-ES" sz="1400" b="1" kern="0" dirty="0" smtClean="0">
                <a:solidFill>
                  <a:schemeClr val="tx1"/>
                </a:solidFill>
                <a:latin typeface="Tahoma"/>
              </a:rPr>
              <a:t>k=1: </a:t>
            </a:r>
            <a:r>
              <a:rPr lang="es-ES" altLang="es-ES" sz="2000" b="1" kern="0" dirty="0" smtClean="0">
                <a:solidFill>
                  <a:srgbClr val="FF0000"/>
                </a:solidFill>
                <a:latin typeface="Tahoma"/>
              </a:rPr>
              <a:t>3.5%</a:t>
            </a:r>
            <a:endParaRPr lang="es-ES" altLang="es-ES" sz="2000" b="1" kern="0" dirty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28753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66CCFF"/>
              </a:buClr>
              <a:buSzPct val="80000"/>
            </a:pPr>
            <a:r>
              <a:rPr lang="es-ES" altLang="es-ES" sz="1600" b="1" kern="0" dirty="0">
                <a:solidFill>
                  <a:schemeClr val="tx1"/>
                </a:solidFill>
                <a:latin typeface="Tahoma"/>
              </a:rPr>
              <a:t>Estimación incertidumbre k=1: </a:t>
            </a:r>
            <a:r>
              <a:rPr lang="es-ES" altLang="es-ES" sz="2000" b="1" kern="0" dirty="0">
                <a:solidFill>
                  <a:srgbClr val="FF0000"/>
                </a:solidFill>
                <a:latin typeface="Tahoma"/>
              </a:rPr>
              <a:t>1.6%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5212" y="54868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TLD</a:t>
            </a:r>
          </a:p>
        </p:txBody>
      </p:sp>
    </p:spTree>
    <p:extLst>
      <p:ext uri="{BB962C8B-B14F-4D97-AF65-F5344CB8AC3E}">
        <p14:creationId xmlns:p14="http://schemas.microsoft.com/office/powerpoint/2010/main" val="4192265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5536" y="146244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es-ES" altLang="es-ES" sz="3600" b="1" i="1" dirty="0">
                <a:solidFill>
                  <a:srgbClr val="FF0000"/>
                </a:solidFill>
              </a:rPr>
              <a:t>Dependencia</a:t>
            </a:r>
            <a:r>
              <a:rPr lang="es-ES" altLang="es-ES" sz="4400" dirty="0" smtClean="0"/>
              <a:t> </a:t>
            </a:r>
            <a:r>
              <a:rPr lang="es-ES" altLang="es-ES" sz="3600" b="1" i="1" dirty="0">
                <a:solidFill>
                  <a:srgbClr val="FF0000"/>
                </a:solidFill>
              </a:rPr>
              <a:t>energética</a:t>
            </a:r>
          </a:p>
        </p:txBody>
      </p:sp>
      <p:pic>
        <p:nvPicPr>
          <p:cNvPr id="3074" name="Picture 2" descr="\begin{figure}\begin{center}&#10;\includegraphics[width=8cm]{cross_Dose_resp_vs_E.eps} \end{center} \vspace*{-0mm}\par\end{figure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8" y="2780928"/>
            <a:ext cx="32004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36" y="2712113"/>
            <a:ext cx="4032275" cy="210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671192" y="5451821"/>
            <a:ext cx="384432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altLang="es-ES" sz="2000" dirty="0">
                <a:solidFill>
                  <a:schemeClr val="tx1"/>
                </a:solidFill>
              </a:rPr>
              <a:t>Estimación incertidumbre k=1: </a:t>
            </a:r>
            <a:r>
              <a:rPr lang="es-ES" altLang="es-ES" b="1" i="1" dirty="0">
                <a:solidFill>
                  <a:srgbClr val="FF0000"/>
                </a:solidFill>
              </a:rPr>
              <a:t>6%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5212" y="54868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TLD</a:t>
            </a:r>
          </a:p>
        </p:txBody>
      </p:sp>
    </p:spTree>
    <p:extLst>
      <p:ext uri="{BB962C8B-B14F-4D97-AF65-F5344CB8AC3E}">
        <p14:creationId xmlns:p14="http://schemas.microsoft.com/office/powerpoint/2010/main" val="626797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29" y="1340768"/>
            <a:ext cx="8934064" cy="774700"/>
          </a:xfrm>
        </p:spPr>
        <p:txBody>
          <a:bodyPr/>
          <a:lstStyle/>
          <a:p>
            <a:r>
              <a:rPr lang="es-ES" altLang="es-ES" sz="3200" b="1" i="1" kern="1200" dirty="0">
                <a:solidFill>
                  <a:srgbClr val="FF0000"/>
                </a:solidFill>
                <a:latin typeface="Arial" charset="0"/>
                <a:ea typeface="Microsoft YaHei" charset="-122"/>
                <a:cs typeface="+mn-cs"/>
              </a:rPr>
              <a:t>Determinación</a:t>
            </a:r>
            <a:r>
              <a:rPr lang="es-ES" altLang="es-ES" sz="3200" dirty="0"/>
              <a:t> </a:t>
            </a:r>
            <a:r>
              <a:rPr lang="es-ES" altLang="es-ES" sz="3200" b="1" i="1" kern="1200" dirty="0">
                <a:solidFill>
                  <a:srgbClr val="FF0000"/>
                </a:solidFill>
                <a:latin typeface="Arial" charset="0"/>
                <a:ea typeface="Microsoft YaHei" charset="-122"/>
                <a:cs typeface="+mn-cs"/>
              </a:rPr>
              <a:t>incertidumbre</a:t>
            </a:r>
            <a:r>
              <a:rPr lang="es-ES" altLang="es-ES" sz="3200" dirty="0"/>
              <a:t> </a:t>
            </a:r>
            <a:r>
              <a:rPr lang="es-ES" altLang="es-ES" sz="3200" b="1" i="1" kern="1200" dirty="0">
                <a:solidFill>
                  <a:srgbClr val="FF0000"/>
                </a:solidFill>
                <a:latin typeface="Arial" charset="0"/>
                <a:ea typeface="Microsoft YaHei" charset="-122"/>
                <a:cs typeface="+mn-cs"/>
              </a:rPr>
              <a:t>combinada</a:t>
            </a:r>
          </a:p>
        </p:txBody>
      </p:sp>
      <p:graphicFrame>
        <p:nvGraphicFramePr>
          <p:cNvPr id="37521" name="Group 65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3905929"/>
              </p:ext>
            </p:extLst>
          </p:nvPr>
        </p:nvGraphicFramePr>
        <p:xfrm>
          <a:off x="509737" y="2852936"/>
          <a:ext cx="8147247" cy="3624644"/>
        </p:xfrm>
        <a:graphic>
          <a:graphicData uri="http://schemas.openxmlformats.org/drawingml/2006/table">
            <a:tbl>
              <a:tblPr/>
              <a:tblGrid>
                <a:gridCol w="2328700"/>
                <a:gridCol w="826416"/>
                <a:gridCol w="743134"/>
                <a:gridCol w="741532"/>
                <a:gridCol w="2021197"/>
                <a:gridCol w="743134"/>
                <a:gridCol w="743134"/>
              </a:tblGrid>
              <a:tr h="514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 de irradiación (µGy)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0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Fuentes de incertidumbre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Valor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tipo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divisor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  <a:endParaRPr kumimoji="0" lang="es-ES" alt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4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R100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3,00%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1,73%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1,73%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1,73%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Dependencia angular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8%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8%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4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Estabilidad del lector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0.64%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0,29%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0,29%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0,29%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Incertidumbre fondo (umbral deteccion)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15,00   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15,00%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3,00%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1,50%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0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Prefading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3.5%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0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Postfading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1,6%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4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Reproducibilidad del dosimetro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4,10%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0,55%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0,55%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0,55%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Dependencia con energía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0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Linealidad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1,00%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1,00%</a:t>
                      </a:r>
                      <a:endParaRPr kumimoji="0" lang="es-ES" alt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4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INCERTIDUMBRE ACUMULADA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k=2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38 %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23%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22%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6264696" cy="119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6065912"/>
            <a:ext cx="8136904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17" y="1832731"/>
            <a:ext cx="2067083" cy="120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0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1520" y="2060848"/>
            <a:ext cx="80438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915987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altLang="es-ES" dirty="0" smtClean="0">
                <a:solidFill>
                  <a:srgbClr val="FF0000"/>
                </a:solidFill>
              </a:rPr>
              <a:t>UMBRAL DE DETECCIÓN</a:t>
            </a:r>
            <a:endParaRPr lang="es-ES" altLang="es-ES" dirty="0">
              <a:solidFill>
                <a:srgbClr val="FF0000"/>
              </a:solidFill>
            </a:endParaRPr>
          </a:p>
          <a:p>
            <a:pPr lvl="2">
              <a:spcBef>
                <a:spcPts val="450"/>
              </a:spcBef>
              <a:buFont typeface="Arial" charset="0"/>
              <a:buChar char="•"/>
            </a:pPr>
            <a:r>
              <a:rPr lang="es-ES" altLang="es-ES" dirty="0"/>
              <a:t>40 </a:t>
            </a:r>
            <a:r>
              <a:rPr lang="en-US" altLang="es-ES" dirty="0">
                <a:cs typeface="Arial" charset="0"/>
              </a:rPr>
              <a:t>µ</a:t>
            </a:r>
            <a:r>
              <a:rPr lang="en-US" altLang="es-ES" dirty="0" err="1">
                <a:cs typeface="Arial" charset="0"/>
              </a:rPr>
              <a:t>Gy</a:t>
            </a:r>
            <a:r>
              <a:rPr lang="en-US" altLang="es-ES" dirty="0">
                <a:cs typeface="Arial" charset="0"/>
              </a:rPr>
              <a:t> con </a:t>
            </a:r>
            <a:r>
              <a:rPr lang="es-ES" altLang="es-ES" dirty="0">
                <a:cs typeface="Arial" charset="0"/>
              </a:rPr>
              <a:t>k=3 (99,5 % de confianza</a:t>
            </a:r>
            <a:r>
              <a:rPr lang="es-ES" altLang="es-ES" dirty="0" smtClean="0">
                <a:cs typeface="Arial" charset="0"/>
              </a:rPr>
              <a:t>)</a:t>
            </a:r>
          </a:p>
          <a:p>
            <a:pPr marL="800100" lvl="1" indent="-342900">
              <a:spcBef>
                <a:spcPts val="450"/>
              </a:spcBef>
              <a:buFont typeface="Wingdings" panose="05000000000000000000" pitchFamily="2" charset="2"/>
              <a:buChar char="ü"/>
            </a:pPr>
            <a:r>
              <a:rPr lang="es-ES" altLang="es-ES" dirty="0" smtClean="0">
                <a:solidFill>
                  <a:srgbClr val="FF0000"/>
                </a:solidFill>
                <a:cs typeface="Arial" charset="0"/>
              </a:rPr>
              <a:t>FACTOR DE CALIBRACIÓN</a:t>
            </a:r>
          </a:p>
          <a:p>
            <a:pPr marL="973137" lvl="2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s-ES" altLang="es-ES" dirty="0" smtClean="0">
                <a:solidFill>
                  <a:schemeClr val="tx1"/>
                </a:solidFill>
                <a:cs typeface="Arial" charset="0"/>
              </a:rPr>
              <a:t>INTE Hp3</a:t>
            </a:r>
          </a:p>
          <a:p>
            <a:pPr lvl="2">
              <a:spcBef>
                <a:spcPts val="450"/>
              </a:spcBef>
              <a:buFont typeface="Arial" charset="0"/>
              <a:buChar char="•"/>
            </a:pPr>
            <a:endParaRPr lang="es-ES" altLang="es-ES" dirty="0">
              <a:cs typeface="Arial" charset="0"/>
            </a:endParaRPr>
          </a:p>
          <a:p>
            <a:pPr lvl="2">
              <a:spcBef>
                <a:spcPts val="450"/>
              </a:spcBef>
              <a:buFont typeface="Arial" charset="0"/>
              <a:buChar char="•"/>
            </a:pPr>
            <a:endParaRPr lang="es-ES" altLang="es-ES" dirty="0" smtClean="0">
              <a:cs typeface="Arial" charset="0"/>
            </a:endParaRPr>
          </a:p>
          <a:p>
            <a:pPr lvl="2">
              <a:spcBef>
                <a:spcPts val="450"/>
              </a:spcBef>
            </a:pPr>
            <a:endParaRPr lang="es-ES" altLang="es-ES" dirty="0" smtClean="0">
              <a:cs typeface="Arial" charset="0"/>
            </a:endParaRPr>
          </a:p>
          <a:p>
            <a:pPr lvl="2">
              <a:spcBef>
                <a:spcPts val="450"/>
              </a:spcBef>
              <a:buFont typeface="Arial" charset="0"/>
              <a:buChar char="•"/>
            </a:pPr>
            <a:endParaRPr lang="es-ES" altLang="es-ES" dirty="0">
              <a:cs typeface="Arial" charset="0"/>
            </a:endParaRPr>
          </a:p>
          <a:p>
            <a:pPr lvl="2">
              <a:spcBef>
                <a:spcPts val="450"/>
              </a:spcBef>
              <a:buFont typeface="Arial" charset="0"/>
              <a:buChar char="•"/>
            </a:pPr>
            <a:r>
              <a:rPr lang="es-ES" altLang="es-ES" dirty="0" smtClean="0">
                <a:cs typeface="Arial" charset="0"/>
              </a:rPr>
              <a:t> Estimado en el Hospital </a:t>
            </a:r>
          </a:p>
          <a:p>
            <a:pPr lvl="2">
              <a:spcBef>
                <a:spcPts val="450"/>
              </a:spcBef>
            </a:pPr>
            <a:endParaRPr lang="es-ES" altLang="es-ES" dirty="0" smtClean="0">
              <a:cs typeface="Arial" charset="0"/>
            </a:endParaRPr>
          </a:p>
          <a:p>
            <a:pPr marL="1257300" lvl="2" indent="-342900">
              <a:spcBef>
                <a:spcPts val="450"/>
              </a:spcBef>
              <a:buFont typeface="Wingdings" panose="05000000000000000000" pitchFamily="2" charset="2"/>
              <a:buChar char="ü"/>
            </a:pPr>
            <a:endParaRPr lang="es-ES" altLang="es-ES" dirty="0">
              <a:cs typeface="Arial" charset="0"/>
            </a:endParaRPr>
          </a:p>
          <a:p>
            <a:pPr lvl="2">
              <a:spcBef>
                <a:spcPts val="450"/>
              </a:spcBef>
            </a:pPr>
            <a:endParaRPr lang="es-ES" altLang="es-ES" dirty="0" smtClean="0">
              <a:cs typeface="Arial" charset="0"/>
            </a:endParaRPr>
          </a:p>
          <a:p>
            <a:pPr lvl="2">
              <a:spcBef>
                <a:spcPts val="450"/>
              </a:spcBef>
              <a:buFont typeface="Arial" charset="0"/>
              <a:buChar char="•"/>
            </a:pPr>
            <a:endParaRPr lang="es-ES" altLang="es-ES" dirty="0">
              <a:cs typeface="Arial" charset="0"/>
            </a:endParaRPr>
          </a:p>
          <a:p>
            <a:pPr lvl="2">
              <a:spcBef>
                <a:spcPts val="450"/>
              </a:spcBef>
              <a:buFont typeface="Arial" charset="0"/>
              <a:buChar char="•"/>
            </a:pPr>
            <a:endParaRPr lang="es-ES" altLang="es-ES" dirty="0" smtClean="0">
              <a:cs typeface="Arial" charset="0"/>
            </a:endParaRPr>
          </a:p>
          <a:p>
            <a:pPr lvl="2">
              <a:spcBef>
                <a:spcPts val="450"/>
              </a:spcBef>
              <a:buFont typeface="Arial" charset="0"/>
              <a:buChar char="•"/>
            </a:pPr>
            <a:endParaRPr lang="es-ES" altLang="es-ES" dirty="0">
              <a:cs typeface="Arial" charset="0"/>
            </a:endParaRPr>
          </a:p>
          <a:p>
            <a:pPr lvl="2">
              <a:spcBef>
                <a:spcPts val="450"/>
              </a:spcBef>
              <a:buFont typeface="Arial" charset="0"/>
              <a:buChar char="•"/>
            </a:pPr>
            <a:endParaRPr lang="es-ES" altLang="es-ES" dirty="0" smtClean="0">
              <a:cs typeface="Arial" charset="0"/>
            </a:endParaRPr>
          </a:p>
          <a:p>
            <a:pPr lvl="2">
              <a:spcBef>
                <a:spcPts val="450"/>
              </a:spcBef>
              <a:buFont typeface="Arial" charset="0"/>
              <a:buChar char="•"/>
            </a:pPr>
            <a:endParaRPr lang="es-ES" altLang="es-ES" dirty="0">
              <a:cs typeface="Arial" charset="0"/>
            </a:endParaRPr>
          </a:p>
          <a:p>
            <a:pPr lvl="2">
              <a:spcBef>
                <a:spcPts val="450"/>
              </a:spcBef>
              <a:buFont typeface="Arial" charset="0"/>
              <a:buChar char="•"/>
            </a:pPr>
            <a:endParaRPr lang="es-ES" altLang="es-ES" dirty="0" smtClean="0">
              <a:cs typeface="Arial" charset="0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55816"/>
              </p:ext>
            </p:extLst>
          </p:nvPr>
        </p:nvGraphicFramePr>
        <p:xfrm>
          <a:off x="3347864" y="6053856"/>
          <a:ext cx="4413250" cy="788988"/>
        </p:xfrm>
        <a:graphic>
          <a:graphicData uri="http://schemas.openxmlformats.org/drawingml/2006/table">
            <a:tbl>
              <a:tblPr/>
              <a:tblGrid>
                <a:gridCol w="2762250"/>
                <a:gridCol w="1651000"/>
              </a:tblGrid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Calidad</a:t>
                      </a:r>
                    </a:p>
                  </a:txBody>
                  <a:tcPr marL="0" marR="0" marT="12347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+mn-cs"/>
                        </a:rPr>
                        <a:t></a:t>
                      </a:r>
                      <a:r>
                        <a:rPr kumimoji="0" lang="es-ES" altLang="es-E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Sv/</a:t>
                      </a:r>
                      <a:r>
                        <a:rPr kumimoji="0" lang="es-ES" altLang="es-E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nC</a:t>
                      </a:r>
                      <a:endParaRPr kumimoji="0" lang="es-ES" altLang="es-E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0" marR="0" marT="12347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Haz directo 80 </a:t>
                      </a:r>
                      <a:r>
                        <a:rPr kumimoji="0" lang="es-ES" altLang="es-E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kV</a:t>
                      </a:r>
                      <a:r>
                        <a:rPr kumimoji="0" lang="es-ES" alt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3 mm Al</a:t>
                      </a:r>
                    </a:p>
                  </a:txBody>
                  <a:tcPr marL="0" marR="0" marT="0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100</a:t>
                      </a:r>
                    </a:p>
                  </a:txBody>
                  <a:tcPr marL="0" marR="0" marT="12347" marB="0" anchor="b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465212" y="54868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TLD</a:t>
            </a: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45116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115616" y="1445523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CALIBRACIÓN TLD</a:t>
            </a:r>
            <a:endParaRPr lang="es-E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21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552" y="587727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Font typeface="Arial" charset="0"/>
              <a:buNone/>
            </a:pPr>
            <a:endParaRPr lang="es-ES" altLang="es-ES" sz="32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6680" y="220486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spcBef>
                <a:spcPts val="800"/>
              </a:spcBef>
            </a:pPr>
            <a:endParaRPr lang="es-ES" altLang="es-ES" sz="3200" dirty="0" smtClean="0"/>
          </a:p>
          <a:p>
            <a:pPr marL="0" indent="0">
              <a:spcBef>
                <a:spcPts val="800"/>
              </a:spcBef>
            </a:pPr>
            <a:r>
              <a:rPr lang="es-ES" altLang="es-ES" sz="3200" dirty="0" smtClean="0"/>
              <a:t>1) Estimación dosis cristalino por </a:t>
            </a:r>
            <a:r>
              <a:rPr lang="es-ES" altLang="es-ES" sz="3200" dirty="0"/>
              <a:t>procedimiento (</a:t>
            </a:r>
            <a:r>
              <a:rPr lang="es-ES" altLang="es-ES" sz="3200" dirty="0" smtClean="0"/>
              <a:t>µGy /procedimiento)</a:t>
            </a:r>
            <a:endParaRPr lang="es-ES" altLang="es-ES" sz="3200" dirty="0"/>
          </a:p>
          <a:p>
            <a:pPr marL="0" indent="0">
              <a:spcBef>
                <a:spcPts val="800"/>
              </a:spcBef>
            </a:pPr>
            <a:endParaRPr lang="es-ES" altLang="es-ES" sz="3200" dirty="0" smtClean="0"/>
          </a:p>
          <a:p>
            <a:pPr marL="0" indent="0">
              <a:spcBef>
                <a:spcPts val="800"/>
              </a:spcBef>
            </a:pPr>
            <a:endParaRPr lang="es-ES" altLang="es-ES" sz="3200" dirty="0" smtClean="0"/>
          </a:p>
          <a:p>
            <a:pPr marL="0" indent="0">
              <a:spcBef>
                <a:spcPts val="800"/>
              </a:spcBef>
            </a:pPr>
            <a:r>
              <a:rPr lang="es-ES" altLang="es-ES" sz="3200" dirty="0" smtClean="0"/>
              <a:t>2) Estimación dosis cristalino / PDA            (</a:t>
            </a:r>
            <a:r>
              <a:rPr lang="es-ES" altLang="es-ES" sz="3200" dirty="0"/>
              <a:t>µGy/Gy.cm</a:t>
            </a:r>
            <a:r>
              <a:rPr lang="es-ES" altLang="es-ES" sz="3200" baseline="30000" dirty="0"/>
              <a:t>2</a:t>
            </a:r>
            <a:r>
              <a:rPr lang="es-ES" altLang="es-ES" sz="3200" dirty="0" smtClean="0"/>
              <a:t>)</a:t>
            </a:r>
            <a:endParaRPr lang="es-ES" altLang="es-ES" sz="3200" dirty="0"/>
          </a:p>
        </p:txBody>
      </p:sp>
      <p:sp>
        <p:nvSpPr>
          <p:cNvPr id="11" name="10 Rectángulo"/>
          <p:cNvSpPr/>
          <p:nvPr/>
        </p:nvSpPr>
        <p:spPr>
          <a:xfrm>
            <a:off x="465212" y="54868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333399">
                    <a:lumMod val="75000"/>
                  </a:srgbClr>
                </a:solidFill>
              </a:rPr>
              <a:t>TLD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259632" y="1632575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OBJETIVOS DOSIMETRÍA TLD </a:t>
            </a:r>
            <a:endParaRPr lang="es-E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0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552" y="587727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Font typeface="Arial" charset="0"/>
              <a:buNone/>
            </a:pPr>
            <a:endParaRPr lang="es-ES" altLang="es-ES" sz="32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3568" y="220486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spcBef>
                <a:spcPts val="800"/>
              </a:spcBef>
            </a:pPr>
            <a:endParaRPr lang="es-ES" altLang="es-ES" sz="3200" dirty="0" smtClean="0"/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Periodo 11/03/2013 – 31/08/2013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/>
              <a:t>Ubicación: </a:t>
            </a:r>
            <a:r>
              <a:rPr lang="es-ES" altLang="es-ES" sz="3200" dirty="0" smtClean="0">
                <a:solidFill>
                  <a:srgbClr val="FF0000"/>
                </a:solidFill>
              </a:rPr>
              <a:t>Gorro 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 procedimientos intervencionistas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s-ES" alt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530 estudios </a:t>
            </a:r>
            <a:r>
              <a:rPr lang="es-ES" altLang="es-E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registrados</a:t>
            </a:r>
          </a:p>
          <a:p>
            <a:pPr>
              <a:spcBef>
                <a:spcPts val="800"/>
              </a:spcBef>
              <a:buFont typeface="Arial" charset="0"/>
              <a:buNone/>
            </a:pPr>
            <a:endParaRPr lang="es-ES" altLang="es-ES" sz="3200" dirty="0"/>
          </a:p>
        </p:txBody>
      </p:sp>
      <p:sp>
        <p:nvSpPr>
          <p:cNvPr id="11" name="10 Rectángulo"/>
          <p:cNvSpPr/>
          <p:nvPr/>
        </p:nvSpPr>
        <p:spPr>
          <a:xfrm>
            <a:off x="465212" y="54868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TLD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3568" y="163257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RADIOLOGÍA INTERVENCIONISTA</a:t>
            </a:r>
            <a:endParaRPr lang="es-E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8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94284"/>
              </p:ext>
            </p:extLst>
          </p:nvPr>
        </p:nvGraphicFramePr>
        <p:xfrm>
          <a:off x="1907704" y="2060848"/>
          <a:ext cx="4859338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Gráfico" r:id="rId5" imgW="7096246" imgH="4124164" progId="Excel.Chart.8">
                  <p:embed/>
                </p:oleObj>
              </mc:Choice>
              <mc:Fallback>
                <p:oleObj name="Gráfico" r:id="rId5" imgW="7096246" imgH="412416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60848"/>
                        <a:ext cx="4859338" cy="29019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09243"/>
              </p:ext>
            </p:extLst>
          </p:nvPr>
        </p:nvGraphicFramePr>
        <p:xfrm>
          <a:off x="971600" y="5013176"/>
          <a:ext cx="6096000" cy="115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Dosis</a:t>
                      </a:r>
                      <a:r>
                        <a:rPr lang="es-ES" baseline="0" dirty="0" smtClean="0">
                          <a:solidFill>
                            <a:srgbClr val="C00000"/>
                          </a:solidFill>
                        </a:rPr>
                        <a:t> estimada promedio por procedimiento</a:t>
                      </a:r>
                      <a:endParaRPr lang="es-E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Radiólogo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247 </a:t>
                      </a:r>
                      <a:r>
                        <a:rPr lang="en-US" altLang="es-ES" sz="1800" dirty="0" smtClean="0">
                          <a:cs typeface="Arial" charset="0"/>
                        </a:rPr>
                        <a:t>µ</a:t>
                      </a:r>
                      <a:r>
                        <a:rPr lang="en-US" altLang="es-ES" sz="1800" dirty="0" err="1" smtClean="0">
                          <a:cs typeface="Arial" charset="0"/>
                        </a:rPr>
                        <a:t>Sv</a:t>
                      </a:r>
                      <a:endParaRPr lang="en-US" altLang="es-ES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DUE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190 </a:t>
                      </a:r>
                      <a:r>
                        <a:rPr lang="en-US" altLang="es-ES" sz="1800" dirty="0" smtClean="0">
                          <a:cs typeface="Arial" charset="0"/>
                        </a:rPr>
                        <a:t>µ</a:t>
                      </a:r>
                      <a:r>
                        <a:rPr lang="en-US" altLang="es-ES" sz="1800" dirty="0" err="1" smtClean="0">
                          <a:cs typeface="Arial" charset="0"/>
                        </a:rPr>
                        <a:t>Sv</a:t>
                      </a:r>
                      <a:endParaRPr lang="en-US" altLang="es-ES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5723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85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12029</TotalTime>
  <Words>566</Words>
  <Application>Microsoft Office PowerPoint</Application>
  <PresentationFormat>Presentación en pantalla (4:3)</PresentationFormat>
  <Paragraphs>228</Paragraphs>
  <Slides>20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Diseño predeterminado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Determinación incertidumbre combinada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EJGVNET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u1253pro</dc:creator>
  <cp:lastModifiedBy>Usuario de Windows</cp:lastModifiedBy>
  <cp:revision>1054</cp:revision>
  <cp:lastPrinted>2000-03-31T08:35:32Z</cp:lastPrinted>
  <dcterms:created xsi:type="dcterms:W3CDTF">1998-10-21T08:03:04Z</dcterms:created>
  <dcterms:modified xsi:type="dcterms:W3CDTF">2018-04-15T15:58:27Z</dcterms:modified>
</cp:coreProperties>
</file>