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sigs" ContentType="application/vnd.openxmlformats-package.digital-signature-origin"/>
  <Default Extension="xlsx" ContentType="application/vnd.openxmlformats-officedocument.spreadsheetml.sheet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_xmlsignatures/sig1.xml" ContentType="application/vnd.openxmlformats-package.digital-signature-xmlsignatur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7" r:id="rId3"/>
    <p:sldId id="280" r:id="rId4"/>
    <p:sldId id="261" r:id="rId5"/>
    <p:sldId id="292" r:id="rId6"/>
    <p:sldId id="281" r:id="rId7"/>
    <p:sldId id="283" r:id="rId8"/>
    <p:sldId id="285" r:id="rId9"/>
    <p:sldId id="270" r:id="rId10"/>
    <p:sldId id="288" r:id="rId11"/>
    <p:sldId id="284" r:id="rId12"/>
    <p:sldId id="282" r:id="rId13"/>
    <p:sldId id="297" r:id="rId14"/>
    <p:sldId id="265" r:id="rId15"/>
    <p:sldId id="294" r:id="rId16"/>
    <p:sldId id="273" r:id="rId17"/>
    <p:sldId id="295" r:id="rId18"/>
    <p:sldId id="298" r:id="rId19"/>
    <p:sldId id="293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74" autoAdjust="0"/>
    <p:restoredTop sz="94270" autoAdjust="0"/>
  </p:normalViewPr>
  <p:slideViewPr>
    <p:cSldViewPr>
      <p:cViewPr varScale="1">
        <p:scale>
          <a:sx n="64" d="100"/>
          <a:sy n="64" d="100"/>
        </p:scale>
        <p:origin x="10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8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556698828335685E-2"/>
          <c:y val="0.15662364113519694"/>
          <c:w val="0.81418859442967872"/>
          <c:h val="0.697588777507208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SRF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C164-4E62-A073-D475228BEA69}"/>
              </c:ext>
            </c:extLst>
          </c:dPt>
          <c:dPt>
            <c:idx val="1"/>
            <c:bubble3D val="0"/>
            <c:explosion val="2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164-4E62-A073-D475228BEA69}"/>
              </c:ext>
            </c:extLst>
          </c:dPt>
          <c:dLbls>
            <c:dLbl>
              <c:idx val="0"/>
              <c:layout>
                <c:manualLayout>
                  <c:x val="-0.30630485501610932"/>
                  <c:y val="-0.13996639262304236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64-4E62-A073-D475228BEA69}"/>
                </c:ext>
              </c:extLst>
            </c:dLbl>
            <c:dLbl>
              <c:idx val="1"/>
              <c:layout>
                <c:manualLayout>
                  <c:x val="0.21184099202652751"/>
                  <c:y val="6.7004013442950858E-2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64-4E62-A073-D475228BE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UNIFICADOS</c:v>
                </c:pt>
                <c:pt idx="1">
                  <c:v>SEPARADOS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64-4E62-A073-D475228BEA6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explosion val="25"/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E1D8-4C8B-80D4-E78DB63F0EE3}"/>
              </c:ext>
            </c:extLst>
          </c:dPt>
          <c:dLbls>
            <c:dLbl>
              <c:idx val="0"/>
              <c:layout>
                <c:manualLayout>
                  <c:x val="-0.18982130358705188"/>
                  <c:y val="-0.27239865850102069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en-US" sz="1000"/>
                      <a:t>UNIFICADOS</a:t>
                    </a:r>
                  </a:p>
                  <a:p>
                    <a:pPr>
                      <a:defRPr sz="1000"/>
                    </a:pPr>
                    <a:r>
                      <a:rPr lang="en-US" sz="1000"/>
                      <a:t>73.91%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D8-4C8B-80D4-E78DB63F0EE3}"/>
                </c:ext>
              </c:extLst>
            </c:dLbl>
            <c:dLbl>
              <c:idx val="1"/>
              <c:layout>
                <c:manualLayout>
                  <c:x val="0.17632086614173229"/>
                  <c:y val="8.6119495479731689E-2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en-US" sz="1000"/>
                      <a:t>SEPARADOS</a:t>
                    </a:r>
                  </a:p>
                  <a:p>
                    <a:pPr>
                      <a:defRPr sz="1000"/>
                    </a:pPr>
                    <a:r>
                      <a:rPr lang="en-US" sz="1000"/>
                      <a:t>26.09%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D8-4C8B-80D4-E78DB63F0EE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Hoja1!$E$1:$F$1</c:f>
              <c:strCache>
                <c:ptCount val="2"/>
                <c:pt idx="0">
                  <c:v>UNIFICADOS</c:v>
                </c:pt>
                <c:pt idx="1">
                  <c:v>SEPARADOS</c:v>
                </c:pt>
              </c:strCache>
            </c:strRef>
          </c:cat>
          <c:val>
            <c:numRef>
              <c:f>Hoja1!$E$20:$F$20</c:f>
              <c:numCache>
                <c:formatCode>0.00%</c:formatCode>
                <c:ptCount val="2"/>
                <c:pt idx="0">
                  <c:v>0.73910000000000031</c:v>
                </c:pt>
                <c:pt idx="1">
                  <c:v>0.26090000000000002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D8-4C8B-80D4-E78DB63F0EE3}"/>
            </c:ext>
          </c:extLst>
        </c:ser>
        <c:ser>
          <c:idx val="1"/>
          <c:order val="1"/>
          <c:explosion val="25"/>
          <c:cat>
            <c:strRef>
              <c:f>Hoja1!$E$1:$F$1</c:f>
              <c:strCache>
                <c:ptCount val="2"/>
                <c:pt idx="0">
                  <c:v>UNIFICADOS</c:v>
                </c:pt>
                <c:pt idx="1">
                  <c:v>SEPARADOS</c:v>
                </c:pt>
              </c:strCache>
            </c:strRef>
          </c:cat>
          <c:val>
            <c:numRef>
              <c:f>Hoja1!$E$19:$F$19</c:f>
              <c:numCache>
                <c:formatCode>0.00</c:formatCode>
                <c:ptCount val="2"/>
                <c:pt idx="0">
                  <c:v>73.913043478260931</c:v>
                </c:pt>
                <c:pt idx="1">
                  <c:v>26.086956521739129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D8-4C8B-80D4-E78DB63F0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88855531203604"/>
          <c:y val="0.24395028459370208"/>
          <c:w val="0.79848040874246129"/>
          <c:h val="0.70970279788033852"/>
        </c:manualLayout>
      </c:layout>
      <c:pie3DChart>
        <c:varyColors val="1"/>
        <c:ser>
          <c:idx val="0"/>
          <c:order val="0"/>
          <c:tx>
            <c:strRef>
              <c:f>Hoja1!$C$1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6699FF"/>
              </a:solidFill>
            </c:spPr>
            <c:extLst>
              <c:ext xmlns:c16="http://schemas.microsoft.com/office/drawing/2014/chart" uri="{C3380CC4-5D6E-409C-BE32-E72D297353CC}">
                <c16:uniqueId val="{00000001-DFA9-49AA-9F1C-5FBBB529A39C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3-DFA9-49AA-9F1C-5FBBB529A39C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DFA9-49AA-9F1C-5FBBB529A39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DFA9-49AA-9F1C-5FBBB529A39C}"/>
              </c:ext>
            </c:extLst>
          </c:dPt>
          <c:dPt>
            <c:idx val="4"/>
            <c:bubble3D val="0"/>
            <c:spPr>
              <a:solidFill>
                <a:srgbClr val="CCECFF"/>
              </a:solidFill>
            </c:spPr>
            <c:extLst>
              <c:ext xmlns:c16="http://schemas.microsoft.com/office/drawing/2014/chart" uri="{C3380CC4-5D6E-409C-BE32-E72D297353CC}">
                <c16:uniqueId val="{00000009-DFA9-49AA-9F1C-5FBBB529A39C}"/>
              </c:ext>
            </c:extLst>
          </c:dPt>
          <c:dLbls>
            <c:dLbl>
              <c:idx val="0"/>
              <c:layout>
                <c:manualLayout>
                  <c:x val="-0.24621159517629415"/>
                  <c:y val="-0.12382280521802499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noProof="0" smtClean="0">
                        <a:solidFill>
                          <a:srgbClr val="002060"/>
                        </a:solidFill>
                      </a:rPr>
                      <a:t>R</a:t>
                    </a:r>
                    <a:r>
                      <a:rPr lang="en-US" sz="1050" dirty="0" smtClean="0"/>
                      <a:t>ADIOTERAPIA</a:t>
                    </a:r>
                    <a:r>
                      <a:rPr lang="en-US" sz="1050" dirty="0"/>
                      <a:t>
55%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A9-49AA-9F1C-5FBBB529A39C}"/>
                </c:ext>
              </c:extLst>
            </c:dLbl>
            <c:dLbl>
              <c:idx val="1"/>
              <c:layout>
                <c:manualLayout>
                  <c:x val="0.16923589917224888"/>
                  <c:y val="-0.21854570625050371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noProof="0" dirty="0" smtClean="0">
                        <a:solidFill>
                          <a:srgbClr val="002060"/>
                        </a:solidFill>
                      </a:rPr>
                      <a:t>P</a:t>
                    </a:r>
                    <a:r>
                      <a:rPr lang="en-US" sz="1050" dirty="0" err="1" smtClean="0"/>
                      <a:t>ROTECCIÓN</a:t>
                    </a:r>
                    <a:r>
                      <a:rPr lang="en-US" sz="1050" dirty="0" smtClean="0"/>
                      <a:t> </a:t>
                    </a:r>
                    <a:r>
                      <a:rPr lang="en-US" sz="1050" dirty="0" err="1" smtClean="0"/>
                      <a:t>RADIOLÓGICA</a:t>
                    </a:r>
                    <a:r>
                      <a:rPr lang="en-US" sz="1050" dirty="0"/>
                      <a:t>
18%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A9-49AA-9F1C-5FBBB529A39C}"/>
                </c:ext>
              </c:extLst>
            </c:dLbl>
            <c:dLbl>
              <c:idx val="2"/>
              <c:layout>
                <c:manualLayout>
                  <c:x val="7.9021207239599794E-2"/>
                  <c:y val="1.3942249310800146E-3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noProof="0" dirty="0">
                        <a:solidFill>
                          <a:srgbClr val="002060"/>
                        </a:solidFill>
                      </a:rPr>
                      <a:t>R</a:t>
                    </a:r>
                    <a:r>
                      <a:rPr lang="en-US" sz="1050" dirty="0" err="1" smtClean="0"/>
                      <a:t>ADIODIAGNÓSTICO</a:t>
                    </a:r>
                    <a:r>
                      <a:rPr lang="en-US" sz="1050" dirty="0"/>
                      <a:t>
12%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A9-49AA-9F1C-5FBBB529A39C}"/>
                </c:ext>
              </c:extLst>
            </c:dLbl>
            <c:dLbl>
              <c:idx val="3"/>
              <c:layout>
                <c:manualLayout>
                  <c:x val="-1.2934642362969748E-2"/>
                  <c:y val="-5.6540552341729465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noProof="0">
                        <a:solidFill>
                          <a:srgbClr val="002060"/>
                        </a:solidFill>
                      </a:rPr>
                      <a:t>M</a:t>
                    </a:r>
                    <a:r>
                      <a:rPr lang="en-US"/>
                      <a:t>EDICINA NUCLEAR
8%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A9-49AA-9F1C-5FBBB529A39C}"/>
                </c:ext>
              </c:extLst>
            </c:dLbl>
            <c:dLbl>
              <c:idx val="4"/>
              <c:layout>
                <c:manualLayout>
                  <c:x val="0.10454142980097259"/>
                  <c:y val="-1.2202347887271776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noProof="0" dirty="0" smtClean="0">
                        <a:solidFill>
                          <a:srgbClr val="002060"/>
                        </a:solidFill>
                      </a:rPr>
                      <a:t>I</a:t>
                    </a:r>
                    <a:r>
                      <a:rPr lang="en-US" dirty="0" smtClean="0"/>
                      <a:t>NVESTIGACION</a:t>
                    </a:r>
                  </a:p>
                  <a:p>
                    <a:r>
                      <a:rPr lang="en-US" dirty="0" smtClean="0"/>
                      <a:t>ENSEÑANZA
7%</a:t>
                    </a:r>
                    <a:endParaRPr lang="en-US" dirty="0"/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A9-49AA-9F1C-5FBBB529A3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050" b="1" noProof="0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Hoja1!$B$2:$B$6</c:f>
              <c:strCache>
                <c:ptCount val="5"/>
                <c:pt idx="0">
                  <c:v>RT</c:v>
                </c:pt>
                <c:pt idx="1">
                  <c:v>PR</c:v>
                </c:pt>
                <c:pt idx="2">
                  <c:v>RX</c:v>
                </c:pt>
                <c:pt idx="3">
                  <c:v>MN</c:v>
                </c:pt>
                <c:pt idx="4">
                  <c:v>Investigacion/enseñanza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0.18000000000000024</c:v>
                </c:pt>
                <c:pt idx="2">
                  <c:v>0.12000000000000002</c:v>
                </c:pt>
                <c:pt idx="3">
                  <c:v>8.0000000000000224E-2</c:v>
                </c:pt>
                <c:pt idx="4">
                  <c:v>7.0000000000000034E-2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FA9-49AA-9F1C-5FBBB529A39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0.83972</cdr:y>
    </cdr:from>
    <cdr:to>
      <cdr:x>0.96825</cdr:x>
      <cdr:y>1</cdr:y>
    </cdr:to>
    <cdr:sp macro="" textlink="">
      <cdr:nvSpPr>
        <cdr:cNvPr id="2" name="5 CuadroTexto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2418655"/>
          <a:ext cx="4392488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ES" sz="800" dirty="0" smtClean="0"/>
            <a:t> </a:t>
          </a:r>
          <a:r>
            <a:rPr lang="es-ES" sz="800" dirty="0"/>
            <a:t>“ </a:t>
          </a:r>
          <a:r>
            <a:rPr lang="es-ES" sz="800" b="1" dirty="0"/>
            <a:t>INFORME DEL GRUPO DE TRABAJO DE LA SOCIEDAD ESPAÑOLA DE FÍSICA MÉDICA (SEFM) SOBRE RECURSOS HUMANOS EN LOS SERVICIOS DE RADIOFÍSICA Y PROTECCIÓN RADIOLÓGICA (SRPR) “. SEFM </a:t>
          </a:r>
          <a:r>
            <a:rPr lang="es-ES" sz="800" b="1" dirty="0" smtClean="0"/>
            <a:t>2015</a:t>
          </a:r>
          <a:endParaRPr lang="es-ES" sz="8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0.1134</cdr:y>
    </cdr:to>
    <cdr:sp macro="" textlink="">
      <cdr:nvSpPr>
        <cdr:cNvPr id="3" name="3 Rectángulo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5112568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s-ES" sz="2000" b="1" dirty="0" smtClean="0">
              <a:solidFill>
                <a:srgbClr val="002060"/>
              </a:solidFill>
              <a:latin typeface="Bookman Old Style" pitchFamily="18" charset="0"/>
            </a:rPr>
            <a:t>SITUACION 2015</a:t>
          </a:r>
          <a:endParaRPr lang="es-ES" sz="2000" b="1" dirty="0">
            <a:solidFill>
              <a:srgbClr val="002060"/>
            </a:solidFill>
            <a:latin typeface="Bookman Old Style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0.17325</cdr:x>
      <cdr:y>0</cdr:y>
    </cdr:from>
    <cdr:to>
      <cdr:x>0.88986</cdr:x>
      <cdr:y>0.14586</cdr:y>
    </cdr:to>
    <cdr:sp macro="" textlink="">
      <cdr:nvSpPr>
        <cdr:cNvPr id="3" name="3 Rectángulo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2088" y="0"/>
          <a:ext cx="3276364" cy="4001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s-E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defRPr>
          </a:lvl9pPr>
        </a:lstStyle>
        <a:p xmlns:a="http://schemas.openxmlformats.org/drawingml/2006/main">
          <a:pPr algn="ctr"/>
          <a:r>
            <a:rPr lang="es-ES" sz="2000" b="1" dirty="0" smtClean="0">
              <a:solidFill>
                <a:srgbClr val="002060"/>
              </a:solidFill>
              <a:latin typeface="Bookman Old Style" pitchFamily="18" charset="0"/>
            </a:rPr>
            <a:t>SITUACION 2018</a:t>
          </a:r>
          <a:endParaRPr lang="es-ES" sz="2000" b="1" dirty="0">
            <a:solidFill>
              <a:srgbClr val="002060"/>
            </a:solidFill>
            <a:latin typeface="Bookman Old Style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95E22-F628-4F94-83BF-CB300BFAF89E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0C74B-2996-458B-BD88-612128E32D0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69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BDE91-A077-4248-A779-7852F5CCCCA9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16747-A711-45A4-952A-FCB9721772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79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5113-29AE-4EDB-AD19-491E22885E61}" type="datetimeFigureOut">
              <a:rPr lang="es-ES" altLang="en-US"/>
              <a:pPr>
                <a:defRPr/>
              </a:pPr>
              <a:t>12/04/2018</a:t>
            </a:fld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52F9-C266-448B-82BF-2C6CF0B70A2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AD13C-D710-4C54-A1B9-C3E8415CD949}" type="datetimeFigureOut">
              <a:rPr lang="es-ES" altLang="en-US"/>
              <a:pPr>
                <a:defRPr/>
              </a:pPr>
              <a:t>12/04/2018</a:t>
            </a:fld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8A1CA-5E32-4D6F-A0CC-BF982462E00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57FEA-C986-476C-9B11-63F7F87B7CD1}" type="datetimeFigureOut">
              <a:rPr lang="es-ES" altLang="en-US"/>
              <a:pPr>
                <a:defRPr/>
              </a:pPr>
              <a:t>12/04/2018</a:t>
            </a:fld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0D617-4D2D-4BB3-B299-73F37C06312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33E8-5FAD-49A9-A936-B2B7D62C2D78}" type="datetimeFigureOut">
              <a:rPr lang="es-ES" altLang="en-US"/>
              <a:pPr>
                <a:defRPr/>
              </a:pPr>
              <a:t>12/04/2018</a:t>
            </a:fld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9EFDD-3180-48B3-BDCB-1BD11D54B3F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2A248-B39F-466F-A800-334BF2EA2110}" type="datetimeFigureOut">
              <a:rPr lang="es-ES" altLang="en-US"/>
              <a:pPr>
                <a:defRPr/>
              </a:pPr>
              <a:t>12/04/2018</a:t>
            </a:fld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AC593-3B1B-4911-90F7-4FED29B14F6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EE815-A2B4-47C3-B3C4-BCD371D89EAC}" type="datetimeFigureOut">
              <a:rPr lang="es-ES" altLang="en-US"/>
              <a:pPr>
                <a:defRPr/>
              </a:pPr>
              <a:t>12/04/2018</a:t>
            </a:fld>
            <a:endParaRPr lang="es-ES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28B99-AFD1-478F-9F3A-536C186884D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A45B-289D-4183-A789-2889BE6398C9}" type="datetimeFigureOut">
              <a:rPr lang="es-ES" altLang="en-US"/>
              <a:pPr>
                <a:defRPr/>
              </a:pPr>
              <a:t>12/04/2018</a:t>
            </a:fld>
            <a:endParaRPr lang="es-ES" alt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B0B09-1543-4E78-B167-54665C87A37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0A2C-7D57-4FC2-A897-E79A37177100}" type="datetimeFigureOut">
              <a:rPr lang="es-ES" altLang="en-US"/>
              <a:pPr>
                <a:defRPr/>
              </a:pPr>
              <a:t>12/04/2018</a:t>
            </a:fld>
            <a:endParaRPr lang="es-ES" alt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4723-23CB-403C-B24F-0EDD9F21C8D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D46C-90F3-4AE8-8EE2-C1DE4CB27BB3}" type="datetimeFigureOut">
              <a:rPr lang="es-ES" altLang="en-US"/>
              <a:pPr>
                <a:defRPr/>
              </a:pPr>
              <a:t>12/04/2018</a:t>
            </a:fld>
            <a:endParaRPr lang="es-ES" alt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1BB53-84BC-4886-93B3-AEB05F1EC5E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D0194-EC5B-4F65-A732-3F554C59DE85}" type="datetimeFigureOut">
              <a:rPr lang="es-ES" altLang="en-US"/>
              <a:pPr>
                <a:defRPr/>
              </a:pPr>
              <a:t>12/04/2018</a:t>
            </a:fld>
            <a:endParaRPr lang="es-ES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F364-3C2C-46DB-89B7-920F3D3E4B86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DC42-07F9-46B6-977C-CE99FB7990F4}" type="datetimeFigureOut">
              <a:rPr lang="es-ES" altLang="en-US"/>
              <a:pPr>
                <a:defRPr/>
              </a:pPr>
              <a:t>12/04/2018</a:t>
            </a:fld>
            <a:endParaRPr lang="es-ES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EEFA0-8049-4EDB-AF54-087CD100720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 smtClean="0"/>
              <a:t>Haga clic para modificar el estilo de texto del patrón</a:t>
            </a:r>
          </a:p>
          <a:p>
            <a:pPr lvl="1"/>
            <a:r>
              <a:rPr lang="es-ES" altLang="en-US" dirty="0" smtClean="0"/>
              <a:t>Segundo nivel</a:t>
            </a:r>
          </a:p>
          <a:p>
            <a:pPr lvl="2"/>
            <a:r>
              <a:rPr lang="es-ES" altLang="en-US" dirty="0" smtClean="0"/>
              <a:t>Tercer nivel</a:t>
            </a:r>
          </a:p>
          <a:p>
            <a:pPr lvl="3"/>
            <a:r>
              <a:rPr lang="es-ES" altLang="en-US" dirty="0" smtClean="0"/>
              <a:t>Cuarto nivel</a:t>
            </a:r>
          </a:p>
          <a:p>
            <a:pPr lvl="4"/>
            <a:r>
              <a:rPr lang="es-ES" altLang="en-US" dirty="0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DDC0A262-F53C-4DA2-B167-114A9A3F391A}" type="datetimeFigureOut">
              <a:rPr lang="es-ES" altLang="en-US"/>
              <a:pPr>
                <a:defRPr/>
              </a:pPr>
              <a:t>12/04/2018</a:t>
            </a:fld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2A18F5CB-7440-4E42-8577-FDDF1C80ECC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4372"/>
            <a:ext cx="9144000" cy="1120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hyperlink" Target="http://2.bp.blogspot.com/-MwsGQvesr0g/UCfQu4MEV-I/AAAAAAAAACo/ZMxpAJ3s3g4/s1600/gam1.jpg" TargetMode="External"/><Relationship Id="rId9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8.png"/><Relationship Id="rId3" Type="http://schemas.openxmlformats.org/officeDocument/2006/relationships/image" Target="../media/image51.jpeg"/><Relationship Id="rId7" Type="http://schemas.openxmlformats.org/officeDocument/2006/relationships/image" Target="../media/image32.jpeg"/><Relationship Id="rId12" Type="http://schemas.openxmlformats.org/officeDocument/2006/relationships/image" Target="../media/image5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56.png"/><Relationship Id="rId5" Type="http://schemas.openxmlformats.org/officeDocument/2006/relationships/image" Target="../media/image53.jpeg"/><Relationship Id="rId10" Type="http://schemas.openxmlformats.org/officeDocument/2006/relationships/image" Target="../media/image36.png"/><Relationship Id="rId4" Type="http://schemas.openxmlformats.org/officeDocument/2006/relationships/image" Target="../media/image52.jpeg"/><Relationship Id="rId9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79512" y="3140968"/>
            <a:ext cx="2514600" cy="2135538"/>
            <a:chOff x="3886200" y="4267200"/>
            <a:chExt cx="2621280" cy="22879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86200" y="4267200"/>
              <a:ext cx="2621280" cy="2287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5 Imagen" descr="ESPAÑA google_maps_galeria_terceros_foto_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7152" y="5041557"/>
              <a:ext cx="570475" cy="54575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4098" name="1 Rectángulo"/>
          <p:cNvSpPr>
            <a:spLocks noChangeArrowheads="1"/>
          </p:cNvSpPr>
          <p:nvPr/>
        </p:nvSpPr>
        <p:spPr bwMode="auto">
          <a:xfrm>
            <a:off x="971600" y="5301208"/>
            <a:ext cx="74950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92075" algn="ctr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Jefe de Sº de Radiofísica y Protección Radiológica</a:t>
            </a:r>
          </a:p>
          <a:p>
            <a:pPr marL="358775" indent="-92075" algn="ctr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Hospital Ntra. Sra. de Candelaria</a:t>
            </a:r>
          </a:p>
          <a:p>
            <a:pPr marL="358775" indent="-92075" algn="ctr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Santa Cruz de TENERIFE</a:t>
            </a:r>
            <a:endParaRPr lang="es-ES_tradnl" sz="2000" b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100" name="3 Rectángulo"/>
          <p:cNvSpPr>
            <a:spLocks noChangeArrowheads="1"/>
          </p:cNvSpPr>
          <p:nvPr/>
        </p:nvSpPr>
        <p:spPr bwMode="auto">
          <a:xfrm>
            <a:off x="1043608" y="1484784"/>
            <a:ext cx="72739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dirty="0">
                <a:solidFill>
                  <a:srgbClr val="002060"/>
                </a:solidFill>
                <a:latin typeface="Cooper Black" pitchFamily="18" charset="0"/>
              </a:rPr>
              <a:t>MESA REDONDA</a:t>
            </a:r>
          </a:p>
          <a:p>
            <a:pPr algn="ctr"/>
            <a:r>
              <a:rPr lang="es-ES" sz="3200" dirty="0" smtClean="0">
                <a:solidFill>
                  <a:srgbClr val="002060"/>
                </a:solidFill>
                <a:latin typeface="Cooper Black" pitchFamily="18" charset="0"/>
              </a:rPr>
              <a:t>REFLEXIONES TRAS 20 AÑOS DE PROTECCIÓN RADIOLÓGICA AL PACIENTE</a:t>
            </a:r>
            <a:endParaRPr lang="es-ES" sz="3200" dirty="0">
              <a:solidFill>
                <a:srgbClr val="002060"/>
              </a:solidFill>
              <a:latin typeface="Cooper Black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699792" y="4365104"/>
            <a:ext cx="3804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 indent="-92075" algn="ctr">
              <a:spcBef>
                <a:spcPts val="600"/>
              </a:spcBef>
              <a:spcAft>
                <a:spcPts val="1200"/>
              </a:spcAft>
            </a:pPr>
            <a:r>
              <a:rPr lang="es-ES_tradnl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MARISA CHAPEL GÓMEZ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4936" y="3501008"/>
            <a:ext cx="387906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124744"/>
            <a:ext cx="3131840" cy="169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6588224" y="6453336"/>
            <a:ext cx="14302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/>
              <a:t>Datos : “ </a:t>
            </a:r>
            <a:r>
              <a:rPr lang="es-ES" sz="800" b="1" dirty="0" smtClean="0"/>
              <a:t>REDACION MEDICA”</a:t>
            </a:r>
            <a:endParaRPr lang="es-ES" sz="800" dirty="0"/>
          </a:p>
        </p:txBody>
      </p: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38130"/>
            <a:ext cx="4392488" cy="247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3851920" y="1124744"/>
            <a:ext cx="525658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spcBef>
                <a:spcPts val="600"/>
              </a:spcBef>
              <a:spcAft>
                <a:spcPts val="600"/>
              </a:spcAft>
            </a:pPr>
            <a:r>
              <a:rPr lang="es-ES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itchFamily="2" charset="0"/>
              </a:rPr>
              <a:t>PARON EN INVERSIONES  </a:t>
            </a:r>
          </a:p>
          <a:p>
            <a:pPr marL="269875" indent="-269875" algn="ctr">
              <a:spcBef>
                <a:spcPts val="600"/>
              </a:spcBef>
              <a:spcAft>
                <a:spcPts val="600"/>
              </a:spcAft>
            </a:pPr>
            <a:r>
              <a:rPr lang="es-ES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itchFamily="2" charset="0"/>
              </a:rPr>
              <a:t>RRHH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2236658"/>
            <a:ext cx="5508105" cy="214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42 Grupo"/>
          <p:cNvGrpSpPr/>
          <p:nvPr/>
        </p:nvGrpSpPr>
        <p:grpSpPr>
          <a:xfrm>
            <a:off x="827584" y="2276872"/>
            <a:ext cx="7323584" cy="4444314"/>
            <a:chOff x="685800" y="457200"/>
            <a:chExt cx="7467600" cy="4444314"/>
          </a:xfrm>
        </p:grpSpPr>
        <p:grpSp>
          <p:nvGrpSpPr>
            <p:cNvPr id="20" name="22 Grupo"/>
            <p:cNvGrpSpPr>
              <a:grpSpLocks/>
            </p:cNvGrpSpPr>
            <p:nvPr/>
          </p:nvGrpSpPr>
          <p:grpSpPr bwMode="auto">
            <a:xfrm>
              <a:off x="974930" y="457200"/>
              <a:ext cx="7178470" cy="4444314"/>
              <a:chOff x="457644" y="144463"/>
              <a:chExt cx="8543729" cy="6787796"/>
            </a:xfrm>
          </p:grpSpPr>
          <p:pic>
            <p:nvPicPr>
              <p:cNvPr id="21" name="Picture 24" descr="http://4.bp.blogspot.com/-wl1cuea-f_I/USOXggGMYdI/AAAAAAAAGL0/uytWpxuGJRA/s1600/13749211-ilustracion-de-un-corazon-sano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66761" y="1963037"/>
                <a:ext cx="1225453" cy="11480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90" descr="http://www.sirweb.org/images/patients/interventional_radiologist_procedur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55951" y="190535"/>
                <a:ext cx="1114228" cy="99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5 Imagen" descr="PET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23468" y="210986"/>
                <a:ext cx="1103983" cy="948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14 Imagen" descr="imagen irradiacion RT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44421" y="220157"/>
                <a:ext cx="1103984" cy="971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40" descr="vamos a radioterapi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89118" y="1931055"/>
                <a:ext cx="960938" cy="13786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8 CuadroTexto"/>
              <p:cNvSpPr txBox="1">
                <a:spLocks noChangeArrowheads="1"/>
              </p:cNvSpPr>
              <p:nvPr/>
            </p:nvSpPr>
            <p:spPr bwMode="auto">
              <a:xfrm>
                <a:off x="1084524" y="5497951"/>
                <a:ext cx="1456379" cy="1004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altLang="es-ES" sz="1800" b="1" dirty="0">
                    <a:solidFill>
                      <a:srgbClr val="66CCFF"/>
                    </a:solidFill>
                  </a:rPr>
                  <a:t>CALIDAD </a:t>
                </a:r>
              </a:p>
              <a:p>
                <a:pPr algn="ctr"/>
                <a:r>
                  <a:rPr lang="es-ES" altLang="es-ES" sz="1800" b="1" dirty="0" err="1" smtClean="0">
                    <a:solidFill>
                      <a:srgbClr val="66CCFF"/>
                    </a:solidFill>
                  </a:rPr>
                  <a:t>Rx</a:t>
                </a:r>
                <a:endParaRPr lang="es-ES" altLang="es-ES" sz="1800" b="1" dirty="0">
                  <a:solidFill>
                    <a:srgbClr val="66CCFF"/>
                  </a:solidFill>
                </a:endParaRPr>
              </a:p>
            </p:txBody>
          </p:sp>
          <p:sp>
            <p:nvSpPr>
              <p:cNvPr id="27" name="10 CuadroTexto"/>
              <p:cNvSpPr txBox="1">
                <a:spLocks noChangeArrowheads="1"/>
              </p:cNvSpPr>
              <p:nvPr/>
            </p:nvSpPr>
            <p:spPr bwMode="auto">
              <a:xfrm>
                <a:off x="5782434" y="5540375"/>
                <a:ext cx="2014156" cy="880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altLang="es-ES" sz="1800" b="1" dirty="0">
                    <a:solidFill>
                      <a:srgbClr val="000099"/>
                    </a:solidFill>
                  </a:rPr>
                  <a:t>CALIDAD </a:t>
                </a:r>
              </a:p>
              <a:p>
                <a:pPr algn="ctr"/>
                <a:r>
                  <a:rPr lang="es-ES" altLang="es-ES" sz="1800" b="1" dirty="0">
                    <a:solidFill>
                      <a:srgbClr val="000099"/>
                    </a:solidFill>
                  </a:rPr>
                  <a:t>RT</a:t>
                </a:r>
              </a:p>
            </p:txBody>
          </p:sp>
          <p:pic>
            <p:nvPicPr>
              <p:cNvPr id="28" name="Picture 38" descr="http://linux0.unsl.edu.ar/~webfmn/boletines/boletin128/fis_med1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223781" y="4022760"/>
                <a:ext cx="1120633" cy="1102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9 CuadroTexto"/>
              <p:cNvSpPr txBox="1">
                <a:spLocks noChangeArrowheads="1"/>
              </p:cNvSpPr>
              <p:nvPr/>
            </p:nvSpPr>
            <p:spPr bwMode="auto">
              <a:xfrm>
                <a:off x="3287260" y="5497951"/>
                <a:ext cx="1913849" cy="880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altLang="es-ES" sz="1800" b="1" dirty="0">
                    <a:solidFill>
                      <a:srgbClr val="336600"/>
                    </a:solidFill>
                  </a:rPr>
                  <a:t>CALIDAD</a:t>
                </a:r>
              </a:p>
              <a:p>
                <a:pPr algn="ctr"/>
                <a:r>
                  <a:rPr lang="es-ES" altLang="es-ES" sz="1800" b="1" dirty="0">
                    <a:solidFill>
                      <a:srgbClr val="336600"/>
                    </a:solidFill>
                  </a:rPr>
                  <a:t>MN</a:t>
                </a:r>
              </a:p>
            </p:txBody>
          </p:sp>
          <p:pic>
            <p:nvPicPr>
              <p:cNvPr id="30" name="Picture 34" descr="http://www.milbet.com/wp-content/uploads/mn6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775109" y="4064037"/>
                <a:ext cx="1057880" cy="1060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30 Flecha a la derecha con bandas"/>
              <p:cNvSpPr/>
              <p:nvPr/>
            </p:nvSpPr>
            <p:spPr>
              <a:xfrm>
                <a:off x="457644" y="962267"/>
                <a:ext cx="8543729" cy="3318891"/>
              </a:xfrm>
              <a:prstGeom prst="stripedRightArrow">
                <a:avLst>
                  <a:gd name="adj1" fmla="val 44314"/>
                  <a:gd name="adj2" fmla="val 48294"/>
                </a:avLst>
              </a:prstGeom>
              <a:noFill/>
              <a:ln w="635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32" name="31 Flecha abajo"/>
              <p:cNvSpPr/>
              <p:nvPr/>
            </p:nvSpPr>
            <p:spPr>
              <a:xfrm>
                <a:off x="684302" y="144463"/>
                <a:ext cx="2269512" cy="6750050"/>
              </a:xfrm>
              <a:prstGeom prst="downArrow">
                <a:avLst/>
              </a:prstGeom>
              <a:noFill/>
              <a:ln w="63500">
                <a:solidFill>
                  <a:srgbClr val="66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33" name="32 Flecha abajo"/>
              <p:cNvSpPr/>
              <p:nvPr/>
            </p:nvSpPr>
            <p:spPr>
              <a:xfrm>
                <a:off x="3143384" y="163336"/>
                <a:ext cx="2291056" cy="6768923"/>
              </a:xfrm>
              <a:prstGeom prst="downArrow">
                <a:avLst>
                  <a:gd name="adj1" fmla="val 50000"/>
                  <a:gd name="adj2" fmla="val 49092"/>
                </a:avLst>
              </a:prstGeom>
              <a:noFill/>
              <a:ln w="63500">
                <a:solidFill>
                  <a:srgbClr val="33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34" name="33 Flecha abajo"/>
              <p:cNvSpPr/>
              <p:nvPr/>
            </p:nvSpPr>
            <p:spPr>
              <a:xfrm>
                <a:off x="5677608" y="190016"/>
                <a:ext cx="2162221" cy="6704497"/>
              </a:xfrm>
              <a:prstGeom prst="downArrow">
                <a:avLst/>
              </a:prstGeom>
              <a:noFill/>
              <a:ln w="63500"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pic>
            <p:nvPicPr>
              <p:cNvPr id="35" name="32 Imagen" descr="Guia_del_trasplante_castellano-15.jp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069246" y="2339983"/>
                <a:ext cx="968375" cy="931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35 CuadroTexto"/>
              <p:cNvSpPr txBox="1"/>
              <p:nvPr/>
            </p:nvSpPr>
            <p:spPr>
              <a:xfrm>
                <a:off x="1090313" y="1806014"/>
                <a:ext cx="6409523" cy="564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7800"/>
                  </a:spcAft>
                  <a:defRPr/>
                </a:pPr>
                <a:r>
                  <a:rPr lang="es-ES" sz="1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gerian" pitchFamily="82" charset="0"/>
                  </a:rPr>
                  <a:t>SEGURIDAD  </a:t>
                </a:r>
                <a:r>
                  <a:rPr lang="es-ES" sz="1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gerian" pitchFamily="82" charset="0"/>
                  </a:rPr>
                  <a:t>DEL PACIENTE </a:t>
                </a:r>
                <a:endParaRPr lang="es-ES" sz="1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</a:endParaRPr>
              </a:p>
            </p:txBody>
          </p:sp>
          <p:pic>
            <p:nvPicPr>
              <p:cNvPr id="37" name="Picture 2" descr="http://www.elsevier.es/imatges/119/119v51n02/grande/119v51n02-13136406fig02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275542" y="4022760"/>
                <a:ext cx="1103983" cy="1102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9" name="32 Imagen" descr="Guia_del_trasplante_castellano-15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43200" y="1905000"/>
              <a:ext cx="848179" cy="609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32 Imagen" descr="Guia_del_trasplante_castellano-15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5800" y="1828817"/>
              <a:ext cx="848179" cy="609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49628" y="1752600"/>
              <a:ext cx="90729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72929" y="1880286"/>
              <a:ext cx="848148" cy="607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43 Rectángulo"/>
          <p:cNvSpPr/>
          <p:nvPr/>
        </p:nvSpPr>
        <p:spPr>
          <a:xfrm>
            <a:off x="899592" y="1764105"/>
            <a:ext cx="1512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003399"/>
                </a:solidFill>
                <a:latin typeface="Algerian" pitchFamily="82" charset="0"/>
              </a:rPr>
              <a:t>FISICA</a:t>
            </a:r>
            <a:endParaRPr lang="es-ES" sz="3200" dirty="0">
              <a:latin typeface="Algerian" pitchFamily="82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084168" y="1772816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003399"/>
                </a:solidFill>
                <a:latin typeface="Algerian" pitchFamily="82" charset="0"/>
              </a:rPr>
              <a:t>MEDICINA</a:t>
            </a:r>
            <a:endParaRPr lang="es-ES" sz="3200" dirty="0">
              <a:latin typeface="Algerian" pitchFamily="82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1457481" y="1575181"/>
            <a:ext cx="5646186" cy="46799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RADIOFISICA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0" y="1412776"/>
            <a:ext cx="2664296" cy="3384376"/>
            <a:chOff x="504056" y="2204864"/>
            <a:chExt cx="2664296" cy="3384376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4056" y="2204864"/>
              <a:ext cx="2664296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4 CuadroTexto"/>
            <p:cNvSpPr txBox="1"/>
            <p:nvPr/>
          </p:nvSpPr>
          <p:spPr>
            <a:xfrm rot="20484678">
              <a:off x="1215970" y="3576061"/>
              <a:ext cx="1260413" cy="4106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>
                  <a:latin typeface="Cooper Black" pitchFamily="18" charset="0"/>
                </a:rPr>
                <a:t>RETOS</a:t>
              </a:r>
              <a:endParaRPr lang="es-ES" sz="2000" dirty="0">
                <a:latin typeface="Cooper Black" pitchFamily="18" charset="0"/>
              </a:endParaRPr>
            </a:p>
          </p:txBody>
        </p:sp>
      </p:grp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2028162421"/>
              </p:ext>
            </p:extLst>
          </p:nvPr>
        </p:nvGraphicFramePr>
        <p:xfrm>
          <a:off x="2807296" y="2924944"/>
          <a:ext cx="633670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3 Rectángulo"/>
          <p:cNvSpPr>
            <a:spLocks noChangeArrowheads="1"/>
          </p:cNvSpPr>
          <p:nvPr/>
        </p:nvSpPr>
        <p:spPr bwMode="auto">
          <a:xfrm>
            <a:off x="1907704" y="1268760"/>
            <a:ext cx="6984776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itchFamily="2" charset="0"/>
              </a:rPr>
              <a:t>RECURSOS HUMANOS EN LOS SRFH</a:t>
            </a:r>
          </a:p>
          <a:p>
            <a:pPr algn="ctr"/>
            <a:r>
              <a:rPr lang="es-ES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itchFamily="2" charset="0"/>
              </a:rPr>
              <a:t> SEGUN </a:t>
            </a:r>
            <a:r>
              <a:rPr lang="es-ES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itchFamily="2" charset="0"/>
              </a:rPr>
              <a:t>AREAS DE ACTIVIDAD</a:t>
            </a:r>
          </a:p>
        </p:txBody>
      </p:sp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3959424" y="6237312"/>
            <a:ext cx="51845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6088" indent="-446088"/>
            <a:r>
              <a:rPr lang="es-ES" sz="800" dirty="0"/>
              <a:t>Datos : “ </a:t>
            </a:r>
            <a:r>
              <a:rPr lang="es-ES" sz="800" b="1" dirty="0"/>
              <a:t>INFORME DEL GRUPO DE TRABAJO DE LA SOCIEDAD ESPAÑOLA DE FÍSICA MÉDICA (SEFM) SOBRE RECURSOS HUMANOS EN LOS SERVICIOS DE RADIOFÍSICA Y PROTECCIÓN RADIOLÓGICA (SRPR) “. SEFM </a:t>
            </a:r>
            <a:r>
              <a:rPr lang="es-ES" sz="800" b="1" dirty="0" smtClean="0"/>
              <a:t>2015</a:t>
            </a:r>
            <a:endParaRPr lang="es-ES" sz="800" dirty="0"/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251520" y="5085184"/>
            <a:ext cx="3852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dirty="0">
                <a:solidFill>
                  <a:srgbClr val="000099"/>
                </a:solidFill>
                <a:latin typeface="Bookman Old Style" pitchFamily="18" charset="0"/>
              </a:rPr>
              <a:t>Promedio de </a:t>
            </a:r>
            <a:r>
              <a:rPr lang="es-ES" sz="2000" b="1" dirty="0" smtClean="0">
                <a:solidFill>
                  <a:srgbClr val="000099"/>
                </a:solidFill>
                <a:latin typeface="Bookman Old Style" pitchFamily="18" charset="0"/>
              </a:rPr>
              <a:t>RFH </a:t>
            </a:r>
            <a:r>
              <a:rPr lang="es-ES" sz="2000" b="1" dirty="0">
                <a:solidFill>
                  <a:srgbClr val="000099"/>
                </a:solidFill>
                <a:latin typeface="Bookman Old Style" pitchFamily="18" charset="0"/>
              </a:rPr>
              <a:t>dedicados a </a:t>
            </a:r>
            <a:r>
              <a:rPr lang="es-ES" sz="2000" b="1" dirty="0" smtClean="0">
                <a:solidFill>
                  <a:srgbClr val="000099"/>
                </a:solidFill>
                <a:latin typeface="Bookman Old Style" pitchFamily="18" charset="0"/>
              </a:rPr>
              <a:t>RD o MN &lt;1</a:t>
            </a:r>
            <a:endParaRPr lang="es-ES" sz="20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9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20223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48880"/>
            <a:ext cx="3405132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8 Rectángulo"/>
          <p:cNvSpPr>
            <a:spLocks noChangeArrowheads="1"/>
          </p:cNvSpPr>
          <p:nvPr/>
        </p:nvSpPr>
        <p:spPr bwMode="auto">
          <a:xfrm>
            <a:off x="3851920" y="1484784"/>
            <a:ext cx="4392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spcBef>
                <a:spcPts val="600"/>
              </a:spcBef>
              <a:spcAft>
                <a:spcPts val="600"/>
              </a:spcAft>
            </a:pPr>
            <a:r>
              <a:rPr lang="es-ES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itchFamily="2" charset="0"/>
              </a:rPr>
              <a:t>¿…LA CALIDAD…?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395536" y="3789040"/>
            <a:ext cx="33123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0099"/>
                </a:solidFill>
                <a:latin typeface="Bookman Old Style" pitchFamily="18" charset="0"/>
              </a:rPr>
              <a:t>RECURSOS LIMITADOS para </a:t>
            </a:r>
            <a:r>
              <a:rPr lang="es-ES" sz="2000" b="1" dirty="0">
                <a:solidFill>
                  <a:srgbClr val="000099"/>
                </a:solidFill>
                <a:latin typeface="Bookman Old Style" pitchFamily="18" charset="0"/>
              </a:rPr>
              <a:t>cumplir criterios mínimos de calidad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lecha curvada hacia la derecha"/>
          <p:cNvSpPr/>
          <p:nvPr/>
        </p:nvSpPr>
        <p:spPr>
          <a:xfrm rot="20407515">
            <a:off x="877604" y="4459491"/>
            <a:ext cx="1379537" cy="22304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92696"/>
            <a:ext cx="385871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907704" y="3933056"/>
            <a:ext cx="50396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solidFill>
                  <a:srgbClr val="686246"/>
                </a:solidFill>
                <a:latin typeface="+mn-lt"/>
                <a:ea typeface="Times New Roman" pitchFamily="18" charset="0"/>
                <a:cs typeface="TTE2F38690t00"/>
              </a:rPr>
              <a:t>Mas </a:t>
            </a:r>
            <a:r>
              <a:rPr lang="es-ES" sz="2400" b="1" dirty="0">
                <a:solidFill>
                  <a:srgbClr val="686246"/>
                </a:solidFill>
                <a:latin typeface="+mn-lt"/>
                <a:ea typeface="Times New Roman" pitchFamily="18" charset="0"/>
                <a:cs typeface="TTE2F38690t00"/>
              </a:rPr>
              <a:t>involucrado en la dosimetría clínica en terapia con radiofármacos (MN) y en procedimientos intervencionistas</a:t>
            </a:r>
            <a:endParaRPr lang="es-ES" sz="2400" b="1" dirty="0">
              <a:latin typeface="+mn-lt"/>
              <a:cs typeface="Arial" charset="0"/>
            </a:endParaRPr>
          </a:p>
        </p:txBody>
      </p:sp>
      <p:pic>
        <p:nvPicPr>
          <p:cNvPr id="1028" name="Picture 4" descr="C:\Users\maril\AppData\Local\Microsoft\Windows\INetCache\IE\7MI3GFLT\interrogati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9388" y="3583892"/>
            <a:ext cx="26670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484438" y="5805488"/>
            <a:ext cx="4365625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altLang="es-E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RECURSOS HUMANOS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331640" y="2012647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TTE2F38690t00"/>
              </a:rPr>
              <a:t>ESTABLECE FUNCIONES Y RESPONSABILIDADES DEL EXPERTO EN PROT.RAD., DEL EXPERTO EN FISICA MEDICA Y DEL RESPONSABLE DE PROT.RAD.</a:t>
            </a:r>
            <a:endParaRPr lang="es-ES" sz="2400" b="1" dirty="0">
              <a:solidFill>
                <a:srgbClr val="002060"/>
              </a:solidFill>
              <a:latin typeface="+mn-lt"/>
              <a:ea typeface="Times New Roman" pitchFamily="18" charset="0"/>
              <a:cs typeface="TTE2F38690t0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348732" y="3501008"/>
            <a:ext cx="2519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  <a:latin typeface="AR JULIAN" pitchFamily="2" charset="0"/>
                <a:ea typeface="Times New Roman" pitchFamily="18" charset="0"/>
                <a:cs typeface="TTE2F38690t00"/>
              </a:rPr>
              <a:t>RADIOFISICO</a:t>
            </a:r>
            <a:endParaRPr lang="es-ES" sz="2800" dirty="0">
              <a:latin typeface="AR JULI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221088"/>
            <a:ext cx="5256584" cy="198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2 Grupo"/>
          <p:cNvGrpSpPr/>
          <p:nvPr/>
        </p:nvGrpSpPr>
        <p:grpSpPr>
          <a:xfrm>
            <a:off x="0" y="2579220"/>
            <a:ext cx="8856984" cy="2268168"/>
            <a:chOff x="-468560" y="2796618"/>
            <a:chExt cx="9145016" cy="2304256"/>
          </a:xfrm>
        </p:grpSpPr>
        <p:pic>
          <p:nvPicPr>
            <p:cNvPr id="4" name="Picture 7" descr="http://bnnas.files.wordpress.com/2014/03/rmhmr-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290" y="3542406"/>
              <a:ext cx="1089621" cy="848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6" descr="Pacientes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852" y="3595094"/>
              <a:ext cx="1229428" cy="78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0" descr="vamos a radioterapi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7792" y="3411272"/>
              <a:ext cx="915224" cy="1066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6 Flecha a la derecha con bandas"/>
            <p:cNvSpPr/>
            <p:nvPr/>
          </p:nvSpPr>
          <p:spPr bwMode="auto">
            <a:xfrm>
              <a:off x="454025" y="2819400"/>
              <a:ext cx="8150225" cy="2230438"/>
            </a:xfrm>
            <a:prstGeom prst="stripedRightArrow">
              <a:avLst/>
            </a:prstGeom>
            <a:noFill/>
            <a:ln w="635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8" name="32 Imagen" descr="Guia_del_trasplante_castellano-15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3701639"/>
              <a:ext cx="877751" cy="574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32 Imagen" descr="Guia_del_trasplante_castellano-15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803" y="3701639"/>
              <a:ext cx="879192" cy="574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32 Imagen" descr="Guia_del_trasplante_castellano-15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288" y="3660661"/>
              <a:ext cx="879192" cy="576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0 CuadroTexto"/>
            <p:cNvSpPr txBox="1"/>
            <p:nvPr/>
          </p:nvSpPr>
          <p:spPr bwMode="auto">
            <a:xfrm>
              <a:off x="1244600" y="2906713"/>
              <a:ext cx="5815013" cy="5222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spcAft>
                  <a:spcPts val="9000"/>
                </a:spcAft>
                <a:defRPr/>
              </a:pPr>
              <a:r>
                <a:rPr lang="es-ES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  <a:cs typeface="Arial" charset="0"/>
                </a:rPr>
                <a:t>SEGURIDAD </a:t>
              </a:r>
              <a:r>
                <a:rPr lang="es-E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  <a:cs typeface="Arial" charset="0"/>
                </a:rPr>
                <a:t>DEL </a:t>
              </a:r>
              <a:r>
                <a:rPr lang="es-E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  <a:cs typeface="Arial" charset="0"/>
                </a:rPr>
                <a:t>PACIENTE</a:t>
              </a:r>
            </a:p>
          </p:txBody>
        </p:sp>
        <p:pic>
          <p:nvPicPr>
            <p:cNvPr id="12" name="Picture 24" descr="http://4.bp.blogspot.com/-wl1cuea-f_I/USOXggGMYdI/AAAAAAAAGL0/uytWpxuGJRA/s1600/13749211-ilustracion-de-un-corazon-sano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8749" y="3701639"/>
              <a:ext cx="981524" cy="543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12 Elipse"/>
            <p:cNvSpPr/>
            <p:nvPr/>
          </p:nvSpPr>
          <p:spPr>
            <a:xfrm>
              <a:off x="-468560" y="2796618"/>
              <a:ext cx="9145016" cy="2304256"/>
            </a:xfrm>
            <a:prstGeom prst="ellipse">
              <a:avLst/>
            </a:prstGeom>
            <a:noFill/>
            <a:ln w="889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200" dirty="0">
                <a:solidFill>
                  <a:srgbClr val="FF0000"/>
                </a:solidFill>
                <a:latin typeface="Cooper Black" pitchFamily="18" charset="0"/>
              </a:endParaRPr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14027" y="-99392"/>
            <a:ext cx="918032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9744" y="4509120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4629150" cy="271462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51520" y="4941168"/>
            <a:ext cx="698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Sin embargo, no hace referencia a que los especialistas en Radiofísica Hospitalaria asumen muchas funciones y responsabilidades nuevas, y esto debería tenerse en cuenta en la dotación de recursos humanos por parte de las Comunidades Autónomas.</a:t>
            </a:r>
            <a:endParaRPr lang="es-ES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4572000" y="1340768"/>
            <a:ext cx="4320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i="1" dirty="0" smtClean="0"/>
              <a:t>“No obstante, la norma </a:t>
            </a:r>
            <a:r>
              <a:rPr lang="es-ES" sz="1600" b="1" dirty="0" smtClean="0">
                <a:solidFill>
                  <a:srgbClr val="C00000"/>
                </a:solidFill>
              </a:rPr>
              <a:t>puede tener un impacto en los presupuestos de las Comunidades Autónomas,</a:t>
            </a:r>
            <a:r>
              <a:rPr lang="es-ES" sz="1600" i="1" dirty="0" smtClean="0"/>
              <a:t> ya que introduce determinadas especificaciones técnicas para los nuevos equipos médico-radiológicos que, si bien pudieran representar para la administración autonómica, competente en la gestión de la asistencia sanitaria pública, un incremento del gasto sanitario con ocasión de la renovación y actualización de los equipos e instalaciones en uso, </a:t>
            </a:r>
            <a:r>
              <a:rPr lang="es-ES" sz="1600" b="1" i="1" dirty="0" smtClean="0">
                <a:solidFill>
                  <a:srgbClr val="C00000"/>
                </a:solidFill>
              </a:rPr>
              <a:t>este gasto debería ser realizado, en todo caso, debido a la obsolescencia de los equipos, aunque no estuviese vigente la norma que nos ocupa</a:t>
            </a:r>
            <a:r>
              <a:rPr lang="es-ES" sz="1600" b="1" dirty="0" smtClean="0">
                <a:solidFill>
                  <a:srgbClr val="C00000"/>
                </a:solidFill>
              </a:rPr>
              <a:t>.</a:t>
            </a:r>
            <a:r>
              <a:rPr lang="es-ES" sz="16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770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5496" y="365641"/>
            <a:ext cx="9077470" cy="6447735"/>
            <a:chOff x="4462" y="446778"/>
            <a:chExt cx="9077470" cy="6447735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5896" y="3179210"/>
              <a:ext cx="1152128" cy="825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22 Grupo"/>
            <p:cNvGrpSpPr/>
            <p:nvPr/>
          </p:nvGrpSpPr>
          <p:grpSpPr>
            <a:xfrm>
              <a:off x="4462" y="446778"/>
              <a:ext cx="9077470" cy="6447735"/>
              <a:chOff x="4462" y="446778"/>
              <a:chExt cx="9077470" cy="6447735"/>
            </a:xfrm>
          </p:grpSpPr>
          <p:grpSp>
            <p:nvGrpSpPr>
              <p:cNvPr id="6" name="21 Grupo"/>
              <p:cNvGrpSpPr/>
              <p:nvPr/>
            </p:nvGrpSpPr>
            <p:grpSpPr>
              <a:xfrm>
                <a:off x="4462" y="446778"/>
                <a:ext cx="8995522" cy="6447735"/>
                <a:chOff x="4462" y="446778"/>
                <a:chExt cx="8995522" cy="6447735"/>
              </a:xfrm>
            </p:grpSpPr>
            <p:grpSp>
              <p:nvGrpSpPr>
                <p:cNvPr id="7" name="Grupo 1"/>
                <p:cNvGrpSpPr>
                  <a:grpSpLocks/>
                </p:cNvGrpSpPr>
                <p:nvPr/>
              </p:nvGrpSpPr>
              <p:grpSpPr bwMode="auto">
                <a:xfrm>
                  <a:off x="722313" y="1916113"/>
                  <a:ext cx="7059612" cy="4978400"/>
                  <a:chOff x="468148" y="144463"/>
                  <a:chExt cx="7775722" cy="6750050"/>
                </a:xfrm>
              </p:grpSpPr>
              <p:pic>
                <p:nvPicPr>
                  <p:cNvPr id="11" name="Picture 90" descr="http://www.sirweb.org/images/patients/interventional_radiologist_procedure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87450" y="204000"/>
                    <a:ext cx="1381125" cy="1193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" name="5 Imagen" descr="PET.jp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35375" y="218544"/>
                    <a:ext cx="1368425" cy="10477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3" name="14 Imagen" descr="imagen irradiacion RT.JPG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56325" y="190493"/>
                    <a:ext cx="1368425" cy="11033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" name="Picture 40" descr="vamos a radioterapia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00787" y="1805204"/>
                    <a:ext cx="1008062" cy="14462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5" name="8 CuadroTexto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9454" y="5237343"/>
                    <a:ext cx="1555854" cy="959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s-ES" altLang="es-ES" sz="2000" b="1" dirty="0">
                        <a:solidFill>
                          <a:srgbClr val="66CCFF"/>
                        </a:solidFill>
                      </a:rPr>
                      <a:t>CALIDAD </a:t>
                    </a:r>
                  </a:p>
                  <a:p>
                    <a:pPr algn="ctr" eaLnBrk="1" hangingPunct="1"/>
                    <a:r>
                      <a:rPr lang="es-ES" altLang="es-ES" sz="2000" b="1" dirty="0" smtClean="0">
                        <a:solidFill>
                          <a:srgbClr val="66CCFF"/>
                        </a:solidFill>
                      </a:rPr>
                      <a:t>RX</a:t>
                    </a:r>
                    <a:endParaRPr lang="es-ES" altLang="es-ES" sz="2000" b="1" dirty="0">
                      <a:solidFill>
                        <a:srgbClr val="66CCFF"/>
                      </a:solidFill>
                    </a:endParaRPr>
                  </a:p>
                </p:txBody>
              </p:sp>
              <p:sp>
                <p:nvSpPr>
                  <p:cNvPr id="16" name="10 CuadroTexto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19795" y="5237343"/>
                    <a:ext cx="1458971" cy="8832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s-ES" altLang="es-ES" sz="2000" b="1">
                        <a:solidFill>
                          <a:srgbClr val="000099"/>
                        </a:solidFill>
                      </a:rPr>
                      <a:t>CALIDAD </a:t>
                    </a:r>
                  </a:p>
                  <a:p>
                    <a:pPr algn="ctr" eaLnBrk="1" hangingPunct="1"/>
                    <a:r>
                      <a:rPr lang="es-ES" altLang="es-ES" sz="2000" b="1">
                        <a:solidFill>
                          <a:srgbClr val="000099"/>
                        </a:solidFill>
                      </a:rPr>
                      <a:t>RT</a:t>
                    </a:r>
                  </a:p>
                </p:txBody>
              </p:sp>
              <p:pic>
                <p:nvPicPr>
                  <p:cNvPr id="17" name="Picture 38" descr="http://linux0.unsl.edu.ar/~webfmn/boletines/boletin128/fis_med1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35687" y="3700887"/>
                    <a:ext cx="1389061" cy="1366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" name="9 CuadroTexto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51120" y="5237343"/>
                    <a:ext cx="1386121" cy="8832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s-ES" altLang="es-ES" sz="2000" b="1">
                        <a:solidFill>
                          <a:srgbClr val="00B050"/>
                        </a:solidFill>
                      </a:rPr>
                      <a:t>CALIDAD</a:t>
                    </a:r>
                  </a:p>
                  <a:p>
                    <a:pPr algn="ctr" eaLnBrk="1" hangingPunct="1"/>
                    <a:r>
                      <a:rPr lang="es-ES" altLang="es-ES" sz="2000" b="1">
                        <a:solidFill>
                          <a:srgbClr val="00B050"/>
                        </a:solidFill>
                      </a:rPr>
                      <a:t>MN</a:t>
                    </a:r>
                  </a:p>
                </p:txBody>
              </p:sp>
              <p:pic>
                <p:nvPicPr>
                  <p:cNvPr id="19" name="Picture 34" descr="http://www.milbet.com/wp-content/uploads/mn6.jp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57600" y="3742162"/>
                    <a:ext cx="1311275" cy="13144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0" name="19 Flecha abajo"/>
                  <p:cNvSpPr/>
                  <p:nvPr/>
                </p:nvSpPr>
                <p:spPr>
                  <a:xfrm>
                    <a:off x="468148" y="144463"/>
                    <a:ext cx="2797652" cy="6741440"/>
                  </a:xfrm>
                  <a:prstGeom prst="downArrow">
                    <a:avLst/>
                  </a:prstGeom>
                  <a:noFill/>
                  <a:ln w="63500">
                    <a:solidFill>
                      <a:srgbClr val="66C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s-E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20 Flecha abajo"/>
                  <p:cNvSpPr/>
                  <p:nvPr/>
                </p:nvSpPr>
                <p:spPr>
                  <a:xfrm>
                    <a:off x="2926584" y="189664"/>
                    <a:ext cx="2797653" cy="6704849"/>
                  </a:xfrm>
                  <a:prstGeom prst="downArrow">
                    <a:avLst/>
                  </a:prstGeom>
                  <a:noFill/>
                  <a:ln w="635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s-E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" name="21 Flecha abajo"/>
                  <p:cNvSpPr/>
                  <p:nvPr/>
                </p:nvSpPr>
                <p:spPr>
                  <a:xfrm>
                    <a:off x="5446218" y="189664"/>
                    <a:ext cx="2797652" cy="6700545"/>
                  </a:xfrm>
                  <a:prstGeom prst="downArrow">
                    <a:avLst/>
                  </a:prstGeom>
                  <a:noFill/>
                  <a:ln w="63500">
                    <a:solidFill>
                      <a:srgbClr val="00009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s-ES">
                      <a:solidFill>
                        <a:prstClr val="white"/>
                      </a:solidFill>
                    </a:endParaRPr>
                  </a:p>
                </p:txBody>
              </p:sp>
              <p:pic>
                <p:nvPicPr>
                  <p:cNvPr id="23" name="Picture 2" descr="http://www.elsevier.es/imatges/119/119v51n02/grande/119v51n02-13136406fig02.jp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87449" y="3700887"/>
                    <a:ext cx="1368425" cy="1366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8" name="Picture 3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385945" y="3192827"/>
                  <a:ext cx="1169831" cy="8842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4462" y="485801"/>
                  <a:ext cx="4680520" cy="13274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" name="Picture 4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4644008" y="446778"/>
                  <a:ext cx="4355976" cy="759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612974" y="1205881"/>
                <a:ext cx="4468958" cy="720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167846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8 Rectángulo"/>
          <p:cNvSpPr>
            <a:spLocks noChangeArrowheads="1"/>
          </p:cNvSpPr>
          <p:nvPr/>
        </p:nvSpPr>
        <p:spPr bwMode="auto">
          <a:xfrm>
            <a:off x="179512" y="3558495"/>
            <a:ext cx="87129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7075" lvl="1" indent="-26987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C00000"/>
                </a:solidFill>
              </a:rPr>
              <a:t>¿SE CUMPLEN LOS RD ACTUALES DE CALIDAD?  </a:t>
            </a:r>
            <a:endParaRPr lang="es-ES" sz="2000" dirty="0" smtClean="0">
              <a:solidFill>
                <a:srgbClr val="C00000"/>
              </a:solidFill>
            </a:endParaRPr>
          </a:p>
          <a:p>
            <a:pPr marL="727075" lvl="1" indent="-26987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C00000"/>
                </a:solidFill>
              </a:rPr>
              <a:t>¿TENEMOS RECURSOS </a:t>
            </a:r>
            <a:r>
              <a:rPr lang="es-ES" sz="2000" dirty="0" smtClean="0">
                <a:solidFill>
                  <a:srgbClr val="002060"/>
                </a:solidFill>
              </a:rPr>
              <a:t>para trabajar con unos criterios mínimos de calidad?</a:t>
            </a:r>
          </a:p>
          <a:p>
            <a:pPr marL="727075" lvl="1" indent="-26987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C00000"/>
                </a:solidFill>
                <a:latin typeface="+mn-lt"/>
              </a:rPr>
              <a:t>¿PODEMOS</a:t>
            </a:r>
            <a:r>
              <a:rPr lang="es-ES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000" b="1" dirty="0" smtClean="0">
                <a:solidFill>
                  <a:srgbClr val="C00000"/>
                </a:solidFill>
                <a:latin typeface="+mn-lt"/>
              </a:rPr>
              <a:t>ASUMIR</a:t>
            </a:r>
            <a:r>
              <a:rPr lang="es-ES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000" dirty="0" smtClean="0">
                <a:solidFill>
                  <a:srgbClr val="002060"/>
                </a:solidFill>
                <a:latin typeface="+mn-lt"/>
              </a:rPr>
              <a:t>las nuevas funciones sin incremento de RRHH?</a:t>
            </a:r>
          </a:p>
          <a:p>
            <a:pPr marL="727075" lvl="1" indent="-26987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C00000"/>
                </a:solidFill>
                <a:latin typeface="+mn-lt"/>
              </a:rPr>
              <a:t>POCO APOYO Y RECONOCIMIENTO </a:t>
            </a:r>
            <a:r>
              <a:rPr lang="es-ES" sz="2000" dirty="0" smtClean="0">
                <a:solidFill>
                  <a:srgbClr val="002060"/>
                </a:solidFill>
                <a:latin typeface="+mn-lt"/>
              </a:rPr>
              <a:t>POR SERVICIOS CON SINERGIA (MN-</a:t>
            </a:r>
            <a:r>
              <a:rPr lang="es-ES" sz="2000" dirty="0" err="1" smtClean="0">
                <a:solidFill>
                  <a:srgbClr val="002060"/>
                </a:solidFill>
                <a:latin typeface="+mn-lt"/>
              </a:rPr>
              <a:t>Rx</a:t>
            </a:r>
            <a:r>
              <a:rPr lang="es-ES" sz="2000" dirty="0" smtClean="0">
                <a:solidFill>
                  <a:srgbClr val="002060"/>
                </a:solidFill>
                <a:latin typeface="+mn-lt"/>
              </a:rPr>
              <a:t>)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1979712" y="2492896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7075" lvl="1" indent="-269875">
              <a:spcBef>
                <a:spcPts val="600"/>
              </a:spcBef>
              <a:spcAft>
                <a:spcPts val="600"/>
              </a:spcAft>
            </a:pPr>
            <a:r>
              <a:rPr lang="es-ES" sz="2800" b="1" dirty="0" smtClean="0">
                <a:solidFill>
                  <a:srgbClr val="C00000"/>
                </a:solidFill>
                <a:latin typeface="AR JULIAN" pitchFamily="2" charset="0"/>
                <a:ea typeface="Times New Roman" pitchFamily="18" charset="0"/>
                <a:cs typeface="TTE2F38690t00"/>
              </a:rPr>
              <a:t>CUESTIONES PARA EL DEBATE 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1619672" y="1412776"/>
            <a:ext cx="7272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1" indent="-257175" algn="ctr">
              <a:spcBef>
                <a:spcPts val="600"/>
              </a:spcBef>
              <a:spcAft>
                <a:spcPts val="0"/>
              </a:spcAft>
            </a:pPr>
            <a:r>
              <a:rPr lang="es-ES" sz="3200" b="1" dirty="0" smtClean="0">
                <a:solidFill>
                  <a:srgbClr val="002060"/>
                </a:solidFill>
                <a:latin typeface="Bookman Old Style" pitchFamily="18" charset="0"/>
              </a:rPr>
              <a:t>SERVICIO DE RADIOFISICA </a:t>
            </a:r>
          </a:p>
          <a:p>
            <a:pPr marL="714375" lvl="1" indent="-257175" algn="ctr">
              <a:spcBef>
                <a:spcPts val="0"/>
              </a:spcBef>
              <a:spcAft>
                <a:spcPts val="600"/>
              </a:spcAft>
            </a:pPr>
            <a:r>
              <a:rPr lang="es-ES" b="1" dirty="0" smtClean="0">
                <a:solidFill>
                  <a:srgbClr val="002060"/>
                </a:solidFill>
              </a:rPr>
              <a:t>(TAMBIEN SERVICIO DE PROTECCION RADIOLOGICA)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5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5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5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bldLvl="2"/>
      <p:bldP spid="26" grpId="0"/>
      <p:bldP spid="2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761841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835696" y="1556792"/>
            <a:ext cx="5623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altLang="es-ES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SE HA CONSEGUIDO MUCHO</a:t>
            </a:r>
            <a:endParaRPr lang="es-ES" altLang="es-E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59667" y="5301208"/>
            <a:ext cx="878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altLang="es-ES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… TODAVIA QUEDA MUCHO POR CONSEGUIR</a:t>
            </a:r>
            <a:endParaRPr lang="es-ES" altLang="es-E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1484784"/>
            <a:ext cx="5580112" cy="5847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 JULIAN" pitchFamily="2" charset="0"/>
                <a:cs typeface="Arial" charset="0"/>
              </a:rPr>
              <a:t>UN POCO DE HISTORIA…… </a:t>
            </a:r>
          </a:p>
        </p:txBody>
      </p:sp>
      <p:sp>
        <p:nvSpPr>
          <p:cNvPr id="5125" name="2 Rectángulo"/>
          <p:cNvSpPr>
            <a:spLocks noChangeArrowheads="1"/>
          </p:cNvSpPr>
          <p:nvPr/>
        </p:nvSpPr>
        <p:spPr bwMode="auto">
          <a:xfrm>
            <a:off x="251520" y="2276872"/>
            <a:ext cx="53640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 smtClean="0">
                <a:solidFill>
                  <a:srgbClr val="000000"/>
                </a:solidFill>
                <a:latin typeface="+mj-lt"/>
              </a:rPr>
              <a:t>En los 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60 empiezan a </a:t>
            </a:r>
            <a:r>
              <a:rPr lang="es-ES" dirty="0" smtClean="0">
                <a:solidFill>
                  <a:srgbClr val="000000"/>
                </a:solidFill>
                <a:latin typeface="+mj-lt"/>
              </a:rPr>
              <a:t>trabajar físicos 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en los </a:t>
            </a:r>
            <a:r>
              <a:rPr lang="es-ES" dirty="0" smtClean="0">
                <a:solidFill>
                  <a:srgbClr val="000000"/>
                </a:solidFill>
                <a:latin typeface="+mj-lt"/>
              </a:rPr>
              <a:t>hospitales</a:t>
            </a:r>
            <a:endParaRPr lang="es-ES" dirty="0">
              <a:solidFill>
                <a:srgbClr val="000000"/>
              </a:solidFill>
              <a:latin typeface="+mj-lt"/>
            </a:endParaRPr>
          </a:p>
          <a:p>
            <a:pPr algn="ctr">
              <a:defRPr/>
            </a:pPr>
            <a:endParaRPr lang="es-ES" dirty="0" smtClean="0">
              <a:solidFill>
                <a:srgbClr val="000000"/>
              </a:solidFill>
              <a:latin typeface="+mj-lt"/>
            </a:endParaRPr>
          </a:p>
          <a:p>
            <a:pPr algn="ctr">
              <a:defRPr/>
            </a:pPr>
            <a:r>
              <a:rPr lang="es-ES" dirty="0" smtClean="0">
                <a:solidFill>
                  <a:srgbClr val="000000"/>
                </a:solidFill>
                <a:latin typeface="+mj-lt"/>
              </a:rPr>
              <a:t>En 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1974 se asocian </a:t>
            </a:r>
            <a:r>
              <a:rPr lang="es-ES" dirty="0" smtClean="0">
                <a:solidFill>
                  <a:srgbClr val="000000"/>
                </a:solidFill>
                <a:latin typeface="+mj-lt"/>
              </a:rPr>
              <a:t>(se crea la </a:t>
            </a:r>
            <a:r>
              <a:rPr lang="es-ES" sz="2000" b="1" dirty="0" smtClean="0">
                <a:solidFill>
                  <a:srgbClr val="000000"/>
                </a:solidFill>
                <a:latin typeface="+mj-lt"/>
              </a:rPr>
              <a:t>SEFM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)</a:t>
            </a:r>
          </a:p>
        </p:txBody>
      </p:sp>
      <p:sp>
        <p:nvSpPr>
          <p:cNvPr id="7" name="8 Rectángulo"/>
          <p:cNvSpPr>
            <a:spLocks noChangeArrowheads="1"/>
          </p:cNvSpPr>
          <p:nvPr/>
        </p:nvSpPr>
        <p:spPr bwMode="auto">
          <a:xfrm>
            <a:off x="323528" y="5661248"/>
            <a:ext cx="882047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1900" dirty="0" smtClean="0"/>
              <a:t>1990: Publicación del RD 1132 sobre la Protección Radiológica del Paciente (Directiva 84/466/EURATOM) donde se crea la figura del </a:t>
            </a:r>
            <a:r>
              <a:rPr lang="es-ES" sz="1900" b="1" dirty="0" smtClean="0"/>
              <a:t>Experto cualificado en Radiofísica</a:t>
            </a:r>
            <a:r>
              <a:rPr lang="es-ES" sz="1900" dirty="0" smtClean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446" y="1268760"/>
            <a:ext cx="3648554" cy="146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323528" y="486916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dirty="0" smtClean="0"/>
              <a:t>1982: Publicación  del R.P.S.R.I. donde aparece la figura de </a:t>
            </a:r>
            <a:r>
              <a:rPr lang="es-ES" b="1" dirty="0" smtClean="0"/>
              <a:t>Jefe de Servicio de Protección Radiológica </a:t>
            </a:r>
            <a:r>
              <a:rPr lang="es-ES" dirty="0" smtClean="0"/>
              <a:t>(de acuerdo con la Directiva 80/836/EURATOM) </a:t>
            </a:r>
            <a:endParaRPr lang="es-ES" dirty="0"/>
          </a:p>
        </p:txBody>
      </p:sp>
      <p:grpSp>
        <p:nvGrpSpPr>
          <p:cNvPr id="12" name="11 Grupo"/>
          <p:cNvGrpSpPr/>
          <p:nvPr/>
        </p:nvGrpSpPr>
        <p:grpSpPr>
          <a:xfrm>
            <a:off x="5724128" y="2060848"/>
            <a:ext cx="3203848" cy="1944216"/>
            <a:chOff x="5835402" y="2348880"/>
            <a:chExt cx="3308598" cy="220208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35402" y="2348880"/>
              <a:ext cx="3308598" cy="2202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53450" y="3655910"/>
              <a:ext cx="590550" cy="47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4" name="8 Rectángulo"/>
          <p:cNvSpPr>
            <a:spLocks noChangeArrowheads="1"/>
          </p:cNvSpPr>
          <p:nvPr/>
        </p:nvSpPr>
        <p:spPr bwMode="auto">
          <a:xfrm>
            <a:off x="323528" y="4293096"/>
            <a:ext cx="6480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dirty="0" smtClean="0"/>
              <a:t>1980:  </a:t>
            </a:r>
            <a:r>
              <a:rPr lang="es-ES" dirty="0"/>
              <a:t>Ley de creación del </a:t>
            </a:r>
            <a:r>
              <a:rPr lang="es-ES" b="1" dirty="0"/>
              <a:t>Consejo de Seguridad Nuclear (CSN</a:t>
            </a:r>
            <a:r>
              <a:rPr lang="es-ES" b="1" dirty="0" smtClean="0"/>
              <a:t>)</a:t>
            </a:r>
          </a:p>
        </p:txBody>
      </p:sp>
      <p:pic>
        <p:nvPicPr>
          <p:cNvPr id="13" name="12 Imagen" descr="logo_sefm_2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339414"/>
            <a:ext cx="2280664" cy="49127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293096"/>
            <a:ext cx="1428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Elipse"/>
          <p:cNvSpPr/>
          <p:nvPr/>
        </p:nvSpPr>
        <p:spPr>
          <a:xfrm>
            <a:off x="5724128" y="2204864"/>
            <a:ext cx="341987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-21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5648" y="2276872"/>
            <a:ext cx="3168352" cy="4214562"/>
          </a:xfrm>
          <a:prstGeom prst="rect">
            <a:avLst/>
          </a:prstGeom>
        </p:spPr>
      </p:pic>
      <p:pic>
        <p:nvPicPr>
          <p:cNvPr id="3" name="2 Imagen" descr="IMG-21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912787"/>
            <a:ext cx="3096344" cy="4756573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3437450" y="2272827"/>
            <a:ext cx="2376264" cy="12241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663825" y="1231908"/>
            <a:ext cx="6480175" cy="5847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 JULIAN" pitchFamily="2" charset="0"/>
                <a:cs typeface="Arial" charset="0"/>
              </a:rPr>
              <a:t>16 UNIDADES DE P.R. (</a:t>
            </a:r>
            <a:r>
              <a:rPr lang="es-E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 JULIAN" pitchFamily="2" charset="0"/>
                <a:cs typeface="Arial" charset="0"/>
              </a:rPr>
              <a:t>insalud</a:t>
            </a:r>
            <a:r>
              <a:rPr lang="es-E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 JULIAN" pitchFamily="2" charset="0"/>
                <a:cs typeface="Arial" charset="0"/>
              </a:rPr>
              <a:t>)</a:t>
            </a:r>
            <a:endParaRPr lang="es-ES" sz="3200" b="1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 JULIAN" pitchFamily="2" charset="0"/>
              <a:cs typeface="Arial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0" y="1997799"/>
            <a:ext cx="3131840" cy="4383529"/>
            <a:chOff x="0" y="1556792"/>
            <a:chExt cx="3131840" cy="4383529"/>
          </a:xfrm>
        </p:grpSpPr>
        <p:pic>
          <p:nvPicPr>
            <p:cNvPr id="2" name="1 Imagen" descr="IMG-219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56792"/>
              <a:ext cx="3131840" cy="4383529"/>
            </a:xfrm>
            <a:prstGeom prst="rect">
              <a:avLst/>
            </a:prstGeom>
          </p:spPr>
        </p:pic>
        <p:sp>
          <p:nvSpPr>
            <p:cNvPr id="5" name="4 Elipse"/>
            <p:cNvSpPr/>
            <p:nvPr/>
          </p:nvSpPr>
          <p:spPr>
            <a:xfrm>
              <a:off x="323528" y="5229200"/>
              <a:ext cx="2376264" cy="64807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Elipse"/>
            <p:cNvSpPr/>
            <p:nvPr/>
          </p:nvSpPr>
          <p:spPr>
            <a:xfrm>
              <a:off x="683568" y="2132856"/>
              <a:ext cx="2376264" cy="64807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95536" y="2852936"/>
            <a:ext cx="6192688" cy="10156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 JULIAN" pitchFamily="2" charset="0"/>
                <a:cs typeface="Arial" charset="0"/>
              </a:rPr>
              <a:t>R.D. </a:t>
            </a:r>
            <a:r>
              <a:rPr lang="es-E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 JULIAN" pitchFamily="2" charset="0"/>
                <a:cs typeface="Arial" charset="0"/>
              </a:rPr>
              <a:t>220 / 1997</a:t>
            </a:r>
          </a:p>
          <a:p>
            <a:pPr algn="ctr">
              <a:defRPr/>
            </a:pPr>
            <a:r>
              <a:rPr lang="es-E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 JULIAN" pitchFamily="2" charset="0"/>
                <a:cs typeface="Arial" charset="0"/>
              </a:rPr>
              <a:t>ESPECIALIDAD </a:t>
            </a:r>
            <a:r>
              <a:rPr lang="es-E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 JULIAN" pitchFamily="2" charset="0"/>
                <a:cs typeface="Arial" charset="0"/>
              </a:rPr>
              <a:t>EN RADIOFÍSICA HOSPITALARIA </a:t>
            </a:r>
            <a:r>
              <a:rPr lang="es-E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 JULIAN" pitchFamily="2" charset="0"/>
                <a:cs typeface="Arial" charset="0"/>
              </a:rPr>
              <a:t>(derogado por el 183/2008) </a:t>
            </a:r>
            <a:endParaRPr lang="es-ES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 JULIAN" pitchFamily="2" charset="0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9552" y="4221088"/>
            <a:ext cx="79208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/>
              <a:t>la Directiva 97/43/EURATOM  DEROGA LA 84/466/EURATOM. Regula la figura del </a:t>
            </a:r>
            <a:r>
              <a:rPr lang="es-ES" sz="2000" b="1" dirty="0" smtClean="0"/>
              <a:t>Experto en Física Medica </a:t>
            </a:r>
            <a:endParaRPr lang="es-ES" sz="2000" dirty="0"/>
          </a:p>
          <a:p>
            <a:pPr marL="269875" indent="-2698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err="1" smtClean="0"/>
              <a:t>RDs</a:t>
            </a:r>
            <a:r>
              <a:rPr lang="es-ES" sz="2000" dirty="0" smtClean="0"/>
              <a:t> de Calidad de 1997-1998 y 1999</a:t>
            </a:r>
          </a:p>
          <a:p>
            <a:pPr marL="269875" indent="-2698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/>
              <a:t>RD 815/2001 justificación R.I. para la PR en exposiciones medicas</a:t>
            </a:r>
          </a:p>
          <a:p>
            <a:pPr marL="269875" indent="-2698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/>
              <a:t>Reglamentos (IIRR e </a:t>
            </a:r>
            <a:r>
              <a:rPr lang="es-ES" sz="2000" dirty="0" err="1" smtClean="0"/>
              <a:t>Rx</a:t>
            </a:r>
            <a:r>
              <a:rPr lang="es-ES" sz="2000" dirty="0" smtClean="0"/>
              <a:t>)  (</a:t>
            </a:r>
            <a:r>
              <a:rPr lang="es-ES" sz="2000" b="1" dirty="0" smtClean="0"/>
              <a:t>Jefe de Servicio de Protección Radiológica)</a:t>
            </a:r>
            <a:endParaRPr lang="es-ES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9433" y="1124744"/>
            <a:ext cx="2944567" cy="19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683568" y="1700808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Font typeface="Arial" pitchFamily="34" charset="0"/>
              <a:buChar char="•"/>
            </a:pPr>
            <a:r>
              <a:rPr lang="es-ES" sz="2000" dirty="0" smtClean="0"/>
              <a:t>RD 2071/1995 por el que se establecen los criterios de calidad en Radiodiagnóstico </a:t>
            </a:r>
            <a:endParaRPr lang="es-ES" sz="2000" dirty="0"/>
          </a:p>
        </p:txBody>
      </p:sp>
      <p:grpSp>
        <p:nvGrpSpPr>
          <p:cNvPr id="11" name="10 Grupo"/>
          <p:cNvGrpSpPr/>
          <p:nvPr/>
        </p:nvGrpSpPr>
        <p:grpSpPr>
          <a:xfrm>
            <a:off x="4932040" y="4965438"/>
            <a:ext cx="3419475" cy="410330"/>
            <a:chOff x="4932040" y="4965438"/>
            <a:chExt cx="3419475" cy="41033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4973825"/>
              <a:ext cx="3419475" cy="401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75446" y="4965438"/>
              <a:ext cx="288032" cy="4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35838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0" y="3814219"/>
            <a:ext cx="2279898" cy="3043781"/>
            <a:chOff x="72008" y="3814219"/>
            <a:chExt cx="2279898" cy="3043781"/>
          </a:xfrm>
        </p:grpSpPr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008" y="3814219"/>
              <a:ext cx="2279898" cy="3043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16 CuadroTexto"/>
            <p:cNvSpPr txBox="1"/>
            <p:nvPr/>
          </p:nvSpPr>
          <p:spPr>
            <a:xfrm rot="20484678">
              <a:off x="642293" y="5031435"/>
              <a:ext cx="107856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latin typeface="Cooper Black" pitchFamily="18" charset="0"/>
                </a:rPr>
                <a:t>RETOS</a:t>
              </a:r>
              <a:endParaRPr lang="es-ES" dirty="0">
                <a:latin typeface="Cooper Black" pitchFamily="18" charset="0"/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3491880" y="2780928"/>
            <a:ext cx="4982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 JULIAN" pitchFamily="2" charset="0"/>
                <a:cs typeface="Arial" charset="0"/>
              </a:rPr>
              <a:t>FORMACIÓN SANITARIA ESPECIALIZADA</a:t>
            </a:r>
          </a:p>
        </p:txBody>
      </p:sp>
      <p:grpSp>
        <p:nvGrpSpPr>
          <p:cNvPr id="9" name="17 Grupo"/>
          <p:cNvGrpSpPr>
            <a:grpSpLocks/>
          </p:cNvGrpSpPr>
          <p:nvPr/>
        </p:nvGrpSpPr>
        <p:grpSpPr bwMode="auto">
          <a:xfrm>
            <a:off x="3843989" y="5060137"/>
            <a:ext cx="4112387" cy="851961"/>
            <a:chOff x="3226535" y="2210425"/>
            <a:chExt cx="4687475" cy="1071134"/>
          </a:xfrm>
        </p:grpSpPr>
        <p:sp>
          <p:nvSpPr>
            <p:cNvPr id="10" name="9 CuadroTexto"/>
            <p:cNvSpPr txBox="1"/>
            <p:nvPr/>
          </p:nvSpPr>
          <p:spPr>
            <a:xfrm>
              <a:off x="3235575" y="2225089"/>
              <a:ext cx="2200324" cy="6578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sz="1400" dirty="0">
                  <a:cs typeface="Arial" charset="0"/>
                </a:rPr>
                <a:t>GRADO DE </a:t>
              </a:r>
              <a:r>
                <a:rPr lang="es-ES" sz="1400" dirty="0" err="1">
                  <a:cs typeface="Arial" charset="0"/>
                </a:rPr>
                <a:t>FISICA</a:t>
              </a:r>
              <a:r>
                <a:rPr lang="es-ES" sz="1400" dirty="0">
                  <a:cs typeface="Arial" charset="0"/>
                </a:rPr>
                <a:t> O EQUIVALENTE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226535" y="2894604"/>
              <a:ext cx="2200324" cy="38695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sz="1400" b="1" dirty="0" err="1">
                  <a:solidFill>
                    <a:schemeClr val="accent2">
                      <a:lumMod val="50000"/>
                    </a:schemeClr>
                  </a:solidFill>
                  <a:cs typeface="Arial" charset="0"/>
                </a:rPr>
                <a:t>EFQ</a:t>
              </a:r>
              <a:r>
                <a:rPr lang="es-ES" sz="1400" b="1" dirty="0">
                  <a:solidFill>
                    <a:schemeClr val="accent2">
                      <a:lumMod val="50000"/>
                    </a:schemeClr>
                  </a:solidFill>
                  <a:cs typeface="Arial" charset="0"/>
                </a:rPr>
                <a:t> NIVEL6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5580388" y="2210425"/>
              <a:ext cx="2333622" cy="6578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sz="1400" dirty="0" err="1">
                  <a:cs typeface="Arial" charset="0"/>
                </a:rPr>
                <a:t>MASTER</a:t>
              </a:r>
              <a:r>
                <a:rPr lang="es-ES" sz="1400" dirty="0">
                  <a:cs typeface="Arial" charset="0"/>
                </a:rPr>
                <a:t>  EN </a:t>
              </a:r>
              <a:r>
                <a:rPr lang="es-ES" sz="1400" dirty="0" err="1">
                  <a:cs typeface="Arial" charset="0"/>
                </a:rPr>
                <a:t>FISICA</a:t>
              </a:r>
              <a:r>
                <a:rPr lang="es-ES" sz="1400" dirty="0">
                  <a:cs typeface="Arial" charset="0"/>
                </a:rPr>
                <a:t> MEDICA O EQUIVALENTE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5580388" y="2883462"/>
              <a:ext cx="2333622" cy="38695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sz="1400" b="1" dirty="0" err="1">
                  <a:solidFill>
                    <a:schemeClr val="accent2">
                      <a:lumMod val="50000"/>
                    </a:schemeClr>
                  </a:solidFill>
                  <a:cs typeface="Arial" charset="0"/>
                </a:rPr>
                <a:t>EFQ</a:t>
              </a:r>
              <a:r>
                <a:rPr lang="es-ES" sz="1400" b="1" dirty="0">
                  <a:solidFill>
                    <a:schemeClr val="accent2">
                      <a:lumMod val="50000"/>
                    </a:schemeClr>
                  </a:solidFill>
                  <a:cs typeface="Arial" charset="0"/>
                </a:rPr>
                <a:t> NIVEL7</a:t>
              </a:r>
            </a:p>
          </p:txBody>
        </p:sp>
      </p:grpSp>
      <p:grpSp>
        <p:nvGrpSpPr>
          <p:cNvPr id="14" name="18 Grupo"/>
          <p:cNvGrpSpPr>
            <a:grpSpLocks/>
          </p:cNvGrpSpPr>
          <p:nvPr/>
        </p:nvGrpSpPr>
        <p:grpSpPr bwMode="auto">
          <a:xfrm>
            <a:off x="3347864" y="6021288"/>
            <a:ext cx="5256213" cy="523220"/>
            <a:chOff x="3707904" y="5085184"/>
            <a:chExt cx="5256584" cy="523783"/>
          </a:xfrm>
        </p:grpSpPr>
        <p:sp>
          <p:nvSpPr>
            <p:cNvPr id="15" name="14 CuadroTexto"/>
            <p:cNvSpPr txBox="1"/>
            <p:nvPr/>
          </p:nvSpPr>
          <p:spPr>
            <a:xfrm>
              <a:off x="3707904" y="5085184"/>
              <a:ext cx="4392923" cy="52378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400" dirty="0">
                  <a:cs typeface="Arial" charset="0"/>
                </a:rPr>
                <a:t>PROGRESION COMO FISICO MEDICO ESPECIALISTA EN ALGUNA DE LAS AREAS DE LA FM (RT,MN,RD)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100827" y="5085184"/>
              <a:ext cx="863661" cy="52378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400" dirty="0" err="1">
                  <a:cs typeface="Arial" charset="0"/>
                </a:rPr>
                <a:t>EFQ</a:t>
              </a:r>
              <a:r>
                <a:rPr lang="es-ES" sz="1400" dirty="0">
                  <a:cs typeface="Arial" charset="0"/>
                </a:rPr>
                <a:t> NIVEL8</a:t>
              </a: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52611" y="1213867"/>
            <a:ext cx="2431157" cy="2503165"/>
            <a:chOff x="-78406" y="1556792"/>
            <a:chExt cx="2647181" cy="2647181"/>
          </a:xfrm>
        </p:grpSpPr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8406" y="1556792"/>
              <a:ext cx="2647181" cy="2647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2 CuadroTexto"/>
            <p:cNvSpPr txBox="1"/>
            <p:nvPr/>
          </p:nvSpPr>
          <p:spPr>
            <a:xfrm>
              <a:off x="767723" y="2852936"/>
              <a:ext cx="1415477" cy="4231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latin typeface="Cooper Black" pitchFamily="18" charset="0"/>
                </a:rPr>
                <a:t>LOGROS</a:t>
              </a:r>
              <a:endParaRPr lang="es-ES" sz="2000" dirty="0">
                <a:latin typeface="Cooper Black" pitchFamily="18" charset="0"/>
              </a:endParaRPr>
            </a:p>
          </p:txBody>
        </p:sp>
      </p:grpSp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043608" y="1124744"/>
            <a:ext cx="8136904" cy="9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defRPr/>
            </a:pPr>
            <a:r>
              <a:rPr lang="es-E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 JULIAN" pitchFamily="2" charset="0"/>
                <a:cs typeface="Arial" charset="0"/>
              </a:rPr>
              <a:t>R.D. 183/2008 POR EL QUE SE DETERMINAN Y CLASIFICAN LAS ESPECIALIDADES EN CIENCIAS DE LA SALUD Y SE DESARROLLAN DETERMINADOS ASPECTOS DEL SISTEMA DE FORMACIÓN SANITARIA ESPECIALIZADA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267744" y="2276872"/>
            <a:ext cx="6968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 JULIAN" pitchFamily="2" charset="0"/>
                <a:cs typeface="Arial" charset="0"/>
              </a:rPr>
              <a:t>RADIOFÍSICA HOSPITALARIA ES PROFESION SANITARIA </a:t>
            </a:r>
          </a:p>
        </p:txBody>
      </p:sp>
      <p:grpSp>
        <p:nvGrpSpPr>
          <p:cNvPr id="30" name="29 Grupo"/>
          <p:cNvGrpSpPr/>
          <p:nvPr/>
        </p:nvGrpSpPr>
        <p:grpSpPr>
          <a:xfrm>
            <a:off x="3347864" y="4077072"/>
            <a:ext cx="5400675" cy="826765"/>
            <a:chOff x="3203848" y="4077072"/>
            <a:chExt cx="5400675" cy="826765"/>
          </a:xfrm>
        </p:grpSpPr>
        <p:grpSp>
          <p:nvGrpSpPr>
            <p:cNvPr id="29" name="28 Grupo"/>
            <p:cNvGrpSpPr/>
            <p:nvPr/>
          </p:nvGrpSpPr>
          <p:grpSpPr>
            <a:xfrm>
              <a:off x="3203848" y="4077072"/>
              <a:ext cx="5400675" cy="826765"/>
              <a:chOff x="3203848" y="4077072"/>
              <a:chExt cx="5400675" cy="826765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03848" y="4437112"/>
                <a:ext cx="5400675" cy="46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27 Rectángulo"/>
              <p:cNvSpPr/>
              <p:nvPr/>
            </p:nvSpPr>
            <p:spPr>
              <a:xfrm>
                <a:off x="5076056" y="4077072"/>
                <a:ext cx="17491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 JULIAN" pitchFamily="2" charset="0"/>
                    <a:cs typeface="Arial" charset="0"/>
                  </a:rPr>
                  <a:t>R.D. 183/2008 </a:t>
                </a:r>
                <a:endParaRPr lang="es-ES" dirty="0"/>
              </a:p>
            </p:txBody>
          </p:sp>
        </p:grpSp>
        <p:sp>
          <p:nvSpPr>
            <p:cNvPr id="24" name="23 Elipse"/>
            <p:cNvSpPr/>
            <p:nvPr/>
          </p:nvSpPr>
          <p:spPr>
            <a:xfrm>
              <a:off x="4838260" y="4566048"/>
              <a:ext cx="2520280" cy="216024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1566664" y="3212976"/>
            <a:ext cx="3581400" cy="914618"/>
            <a:chOff x="2267744" y="3378478"/>
            <a:chExt cx="3581400" cy="91461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67744" y="3712071"/>
              <a:ext cx="35814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24 Elipse"/>
            <p:cNvSpPr/>
            <p:nvPr/>
          </p:nvSpPr>
          <p:spPr>
            <a:xfrm>
              <a:off x="3491880" y="3789040"/>
              <a:ext cx="936104" cy="28803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3222311" y="3378478"/>
              <a:ext cx="14798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 JULIAN" pitchFamily="2" charset="0"/>
                  <a:cs typeface="Arial" charset="0"/>
                </a:rPr>
                <a:t>R.D. 220 / 1997</a:t>
              </a:r>
              <a:endParaRPr lang="es-E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 JULIAN" pitchFamily="2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51520" y="2021498"/>
            <a:ext cx="8712968" cy="4719868"/>
            <a:chOff x="-276644" y="1478603"/>
            <a:chExt cx="9685681" cy="5153865"/>
          </a:xfrm>
        </p:grpSpPr>
        <p:sp>
          <p:nvSpPr>
            <p:cNvPr id="3" name="AutoShape 381"/>
            <p:cNvSpPr>
              <a:spLocks noChangeArrowheads="1"/>
            </p:cNvSpPr>
            <p:nvPr/>
          </p:nvSpPr>
          <p:spPr bwMode="auto">
            <a:xfrm>
              <a:off x="-276644" y="3903472"/>
              <a:ext cx="9685681" cy="2728996"/>
            </a:xfrm>
            <a:prstGeom prst="flowChartProcess">
              <a:avLst/>
            </a:prstGeom>
            <a:solidFill>
              <a:srgbClr val="DBE4F3">
                <a:alpha val="89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/>
                <a:t> </a:t>
              </a:r>
            </a:p>
          </p:txBody>
        </p:sp>
        <p:sp>
          <p:nvSpPr>
            <p:cNvPr id="6" name="AutoShape 307"/>
            <p:cNvSpPr>
              <a:spLocks noChangeArrowheads="1"/>
            </p:cNvSpPr>
            <p:nvPr/>
          </p:nvSpPr>
          <p:spPr bwMode="auto">
            <a:xfrm>
              <a:off x="3165375" y="1600200"/>
              <a:ext cx="2697865" cy="533399"/>
            </a:xfrm>
            <a:prstGeom prst="flowChartProcess">
              <a:avLst/>
            </a:prstGeom>
            <a:solidFill>
              <a:srgbClr val="6B8FCF">
                <a:alpha val="45882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b="1" dirty="0"/>
                <a:t>DIRECCIÓN GERENCIA</a:t>
              </a:r>
            </a:p>
          </p:txBody>
        </p:sp>
        <p:sp>
          <p:nvSpPr>
            <p:cNvPr id="10" name="AutoShape 322"/>
            <p:cNvSpPr>
              <a:spLocks noChangeArrowheads="1"/>
            </p:cNvSpPr>
            <p:nvPr/>
          </p:nvSpPr>
          <p:spPr bwMode="auto">
            <a:xfrm>
              <a:off x="283685" y="5451459"/>
              <a:ext cx="1899017" cy="862729"/>
            </a:xfrm>
            <a:prstGeom prst="flowChartProcess">
              <a:avLst/>
            </a:prstGeom>
            <a:solidFill>
              <a:srgbClr val="957BA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dirty="0"/>
                <a:t>Técnico Especialista en </a:t>
              </a:r>
              <a:r>
                <a:rPr lang="es-ES" sz="1400" dirty="0" smtClean="0"/>
                <a:t>Oncología Radioterápica</a:t>
              </a:r>
              <a:endParaRPr lang="es-ES" sz="1400" dirty="0"/>
            </a:p>
          </p:txBody>
        </p:sp>
        <p:sp>
          <p:nvSpPr>
            <p:cNvPr id="11" name="AutoShape 340"/>
            <p:cNvSpPr>
              <a:spLocks noChangeArrowheads="1"/>
            </p:cNvSpPr>
            <p:nvPr/>
          </p:nvSpPr>
          <p:spPr bwMode="auto">
            <a:xfrm>
              <a:off x="682688" y="4716850"/>
              <a:ext cx="1392675" cy="491543"/>
            </a:xfrm>
            <a:prstGeom prst="flowChartProcess">
              <a:avLst/>
            </a:prstGeom>
            <a:solidFill>
              <a:srgbClr val="49ADB5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dirty="0"/>
                <a:t>Auxiliar</a:t>
              </a:r>
            </a:p>
            <a:p>
              <a:pPr algn="ctr"/>
              <a:r>
                <a:rPr lang="es-ES" sz="1400" dirty="0"/>
                <a:t>Administrativo</a:t>
              </a:r>
            </a:p>
          </p:txBody>
        </p:sp>
        <p:sp>
          <p:nvSpPr>
            <p:cNvPr id="12" name="AutoShape 374"/>
            <p:cNvSpPr>
              <a:spLocks noChangeArrowheads="1"/>
            </p:cNvSpPr>
            <p:nvPr/>
          </p:nvSpPr>
          <p:spPr bwMode="auto">
            <a:xfrm>
              <a:off x="1244248" y="4039033"/>
              <a:ext cx="6643896" cy="549077"/>
            </a:xfrm>
            <a:prstGeom prst="flowChartProcess">
              <a:avLst/>
            </a:prstGeom>
            <a:solidFill>
              <a:srgbClr val="33CC33">
                <a:alpha val="89803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s-ES" sz="1600" b="1" dirty="0"/>
            </a:p>
          </p:txBody>
        </p:sp>
        <p:sp>
          <p:nvSpPr>
            <p:cNvPr id="14" name="AutoShape 393"/>
            <p:cNvSpPr>
              <a:spLocks noChangeArrowheads="1"/>
            </p:cNvSpPr>
            <p:nvPr/>
          </p:nvSpPr>
          <p:spPr bwMode="auto">
            <a:xfrm>
              <a:off x="2277297" y="5453033"/>
              <a:ext cx="1884471" cy="864921"/>
            </a:xfrm>
            <a:prstGeom prst="flowChartProcess">
              <a:avLst/>
            </a:prstGeom>
            <a:solidFill>
              <a:srgbClr val="957BA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dirty="0"/>
                <a:t>Técnico Especialista en Imagen para el Diagnóstico</a:t>
              </a:r>
            </a:p>
          </p:txBody>
        </p:sp>
        <p:sp>
          <p:nvSpPr>
            <p:cNvPr id="15" name="AutoShape 443"/>
            <p:cNvSpPr>
              <a:spLocks noChangeArrowheads="1"/>
            </p:cNvSpPr>
            <p:nvPr/>
          </p:nvSpPr>
          <p:spPr bwMode="auto">
            <a:xfrm>
              <a:off x="4366079" y="5688919"/>
              <a:ext cx="2156949" cy="758156"/>
            </a:xfrm>
            <a:prstGeom prst="flowChartProcess">
              <a:avLst/>
            </a:prstGeom>
            <a:solidFill>
              <a:srgbClr val="33CC33">
                <a:alpha val="8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dirty="0"/>
                <a:t>FEA Radiofísica Hospitalaria </a:t>
              </a:r>
              <a:r>
                <a:rPr lang="es-ES" sz="1400" dirty="0" smtClean="0"/>
                <a:t>(Oncología Radioterápica)</a:t>
              </a:r>
              <a:endParaRPr lang="es-ES" sz="1400" dirty="0"/>
            </a:p>
          </p:txBody>
        </p:sp>
        <p:sp>
          <p:nvSpPr>
            <p:cNvPr id="16" name="AutoShape 444"/>
            <p:cNvSpPr>
              <a:spLocks noChangeArrowheads="1"/>
            </p:cNvSpPr>
            <p:nvPr/>
          </p:nvSpPr>
          <p:spPr bwMode="auto">
            <a:xfrm>
              <a:off x="6687441" y="5671862"/>
              <a:ext cx="2481455" cy="775053"/>
            </a:xfrm>
            <a:prstGeom prst="flowChartProcess">
              <a:avLst/>
            </a:prstGeom>
            <a:solidFill>
              <a:srgbClr val="33CC33">
                <a:alpha val="8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dirty="0"/>
                <a:t>FEA Radiofísica Hospitalaria (Diagnóstico </a:t>
              </a:r>
              <a:r>
                <a:rPr lang="es-ES" sz="1400" dirty="0" smtClean="0"/>
                <a:t>Imagen e Intervencionismo)</a:t>
              </a:r>
              <a:endParaRPr lang="es-ES" sz="1400" dirty="0"/>
            </a:p>
          </p:txBody>
        </p:sp>
        <p:sp>
          <p:nvSpPr>
            <p:cNvPr id="21" name="AutoShape 307"/>
            <p:cNvSpPr>
              <a:spLocks noChangeArrowheads="1"/>
            </p:cNvSpPr>
            <p:nvPr/>
          </p:nvSpPr>
          <p:spPr bwMode="auto">
            <a:xfrm>
              <a:off x="3436450" y="2547844"/>
              <a:ext cx="2174023" cy="563986"/>
            </a:xfrm>
            <a:prstGeom prst="flowChartProcess">
              <a:avLst/>
            </a:prstGeom>
            <a:solidFill>
              <a:srgbClr val="B4F1B3">
                <a:alpha val="45882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600" b="1" dirty="0"/>
                <a:t>DIRECCIÓN MÉDICA</a:t>
              </a:r>
            </a:p>
          </p:txBody>
        </p:sp>
        <p:sp>
          <p:nvSpPr>
            <p:cNvPr id="22" name="AutoShape 314"/>
            <p:cNvSpPr>
              <a:spLocks noChangeArrowheads="1"/>
            </p:cNvSpPr>
            <p:nvPr/>
          </p:nvSpPr>
          <p:spPr bwMode="auto">
            <a:xfrm>
              <a:off x="2957824" y="3225658"/>
              <a:ext cx="3188567" cy="560232"/>
            </a:xfrm>
            <a:prstGeom prst="flowChartProcess">
              <a:avLst/>
            </a:prstGeom>
            <a:solidFill>
              <a:srgbClr val="99FF33">
                <a:alpha val="50587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600" dirty="0"/>
                <a:t>Subdirección Servicios Centrales </a:t>
              </a:r>
            </a:p>
          </p:txBody>
        </p:sp>
        <p:cxnSp>
          <p:nvCxnSpPr>
            <p:cNvPr id="23" name="AutoShape 455"/>
            <p:cNvCxnSpPr>
              <a:cxnSpLocks noChangeShapeType="1"/>
              <a:stCxn id="22" idx="2"/>
              <a:endCxn id="12" idx="0"/>
            </p:cNvCxnSpPr>
            <p:nvPr/>
          </p:nvCxnSpPr>
          <p:spPr bwMode="auto">
            <a:xfrm>
              <a:off x="4552108" y="3785890"/>
              <a:ext cx="14089" cy="25314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AutoShape 318"/>
            <p:cNvCxnSpPr>
              <a:cxnSpLocks noChangeShapeType="1"/>
              <a:stCxn id="21" idx="2"/>
              <a:endCxn id="22" idx="0"/>
            </p:cNvCxnSpPr>
            <p:nvPr/>
          </p:nvCxnSpPr>
          <p:spPr bwMode="auto">
            <a:xfrm>
              <a:off x="4523462" y="3111830"/>
              <a:ext cx="28646" cy="113828"/>
            </a:xfrm>
            <a:prstGeom prst="straightConnector1">
              <a:avLst/>
            </a:prstGeom>
            <a:noFill/>
            <a:ln w="158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</p:cxnSp>
        <p:cxnSp>
          <p:nvCxnSpPr>
            <p:cNvPr id="25" name="24 Conector angular"/>
            <p:cNvCxnSpPr>
              <a:stCxn id="6" idx="3"/>
              <a:endCxn id="12" idx="3"/>
            </p:cNvCxnSpPr>
            <p:nvPr/>
          </p:nvCxnSpPr>
          <p:spPr>
            <a:xfrm>
              <a:off x="5863240" y="1866901"/>
              <a:ext cx="2024905" cy="2446671"/>
            </a:xfrm>
            <a:prstGeom prst="bentConnector3">
              <a:avLst>
                <a:gd name="adj1" fmla="val 112550"/>
              </a:avLst>
            </a:prstGeom>
            <a:ln w="25400">
              <a:solidFill>
                <a:srgbClr val="C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138 Rectángulo"/>
            <p:cNvSpPr>
              <a:spLocks noChangeArrowheads="1"/>
            </p:cNvSpPr>
            <p:nvPr/>
          </p:nvSpPr>
          <p:spPr bwMode="auto">
            <a:xfrm rot="5400000">
              <a:off x="6982640" y="783169"/>
              <a:ext cx="739369" cy="213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>
              <a:spAutoFit/>
            </a:bodyPr>
            <a:lstStyle/>
            <a:p>
              <a:r>
                <a:rPr lang="es-ES" sz="1600" b="1" dirty="0">
                  <a:latin typeface="Bookman Old Style" pitchFamily="18" charset="0"/>
                </a:rPr>
                <a:t>PROTECCIÓN RADIOLÓGICA</a:t>
              </a:r>
            </a:p>
          </p:txBody>
        </p:sp>
        <p:sp>
          <p:nvSpPr>
            <p:cNvPr id="27" name="AutoShape 374"/>
            <p:cNvSpPr>
              <a:spLocks noChangeArrowheads="1"/>
            </p:cNvSpPr>
            <p:nvPr/>
          </p:nvSpPr>
          <p:spPr bwMode="auto">
            <a:xfrm>
              <a:off x="3311300" y="4852413"/>
              <a:ext cx="2536360" cy="342900"/>
            </a:xfrm>
            <a:prstGeom prst="flowChartProcess">
              <a:avLst/>
            </a:prstGeom>
            <a:solidFill>
              <a:srgbClr val="33CC33">
                <a:alpha val="8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i="1" dirty="0">
                  <a:solidFill>
                    <a:srgbClr val="666633"/>
                  </a:solidFill>
                </a:rPr>
                <a:t>Jefe de Sección de </a:t>
              </a:r>
              <a:r>
                <a:rPr lang="es-ES" sz="1400" i="1" dirty="0" smtClean="0">
                  <a:solidFill>
                    <a:srgbClr val="666633"/>
                  </a:solidFill>
                </a:rPr>
                <a:t>RF</a:t>
              </a:r>
              <a:endParaRPr lang="es-ES" sz="1400" i="1" dirty="0">
                <a:solidFill>
                  <a:srgbClr val="666633"/>
                </a:solidFill>
              </a:endParaRPr>
            </a:p>
          </p:txBody>
        </p:sp>
        <p:cxnSp>
          <p:nvCxnSpPr>
            <p:cNvPr id="28" name="27 Conector recto de flecha"/>
            <p:cNvCxnSpPr>
              <a:stCxn id="12" idx="2"/>
              <a:endCxn id="27" idx="0"/>
            </p:cNvCxnSpPr>
            <p:nvPr/>
          </p:nvCxnSpPr>
          <p:spPr>
            <a:xfrm>
              <a:off x="4566197" y="4588110"/>
              <a:ext cx="13284" cy="26430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angular"/>
            <p:cNvCxnSpPr>
              <a:stCxn id="27" idx="2"/>
              <a:endCxn id="15" idx="0"/>
            </p:cNvCxnSpPr>
            <p:nvPr/>
          </p:nvCxnSpPr>
          <p:spPr>
            <a:xfrm rot="16200000" flipH="1">
              <a:off x="4765215" y="5009579"/>
              <a:ext cx="493607" cy="865074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angular"/>
            <p:cNvCxnSpPr>
              <a:stCxn id="27" idx="2"/>
              <a:endCxn id="16" idx="0"/>
            </p:cNvCxnSpPr>
            <p:nvPr/>
          </p:nvCxnSpPr>
          <p:spPr>
            <a:xfrm rot="16200000" flipH="1">
              <a:off x="6015550" y="3759243"/>
              <a:ext cx="476549" cy="3348688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45 Grupo"/>
          <p:cNvGrpSpPr/>
          <p:nvPr/>
        </p:nvGrpSpPr>
        <p:grpSpPr>
          <a:xfrm>
            <a:off x="251520" y="1628800"/>
            <a:ext cx="2520280" cy="2304256"/>
            <a:chOff x="467544" y="1556792"/>
            <a:chExt cx="2514600" cy="2510732"/>
          </a:xfrm>
        </p:grpSpPr>
        <p:pic>
          <p:nvPicPr>
            <p:cNvPr id="47" name="Picture 14" descr="http://avasagroup.com/images/misio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556792"/>
              <a:ext cx="2514600" cy="2510732"/>
            </a:xfrm>
            <a:prstGeom prst="rect">
              <a:avLst/>
            </a:prstGeom>
            <a:noFill/>
          </p:spPr>
        </p:pic>
        <p:sp>
          <p:nvSpPr>
            <p:cNvPr id="48" name="47 CuadroTexto"/>
            <p:cNvSpPr txBox="1"/>
            <p:nvPr/>
          </p:nvSpPr>
          <p:spPr>
            <a:xfrm>
              <a:off x="1137387" y="2748269"/>
              <a:ext cx="1584176" cy="5030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latin typeface="Cooper Black" pitchFamily="18" charset="0"/>
                </a:rPr>
                <a:t>LOGROS</a:t>
              </a:r>
              <a:endParaRPr lang="es-ES" sz="2400" dirty="0">
                <a:latin typeface="Cooper Black" pitchFamily="18" charset="0"/>
              </a:endParaRPr>
            </a:p>
          </p:txBody>
        </p:sp>
      </p:grpSp>
      <p:sp>
        <p:nvSpPr>
          <p:cNvPr id="70" name="69 Rectángulo"/>
          <p:cNvSpPr/>
          <p:nvPr/>
        </p:nvSpPr>
        <p:spPr>
          <a:xfrm>
            <a:off x="1691680" y="4437112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  <a:latin typeface="AR JULIAN" pitchFamily="2" charset="0"/>
                <a:cs typeface="Arial" charset="0"/>
              </a:rPr>
              <a:t>JEFE Sº DE RADIOFÍSICA y PROTECCION RADIOLGICA</a:t>
            </a:r>
            <a:endParaRPr lang="es-ES" dirty="0"/>
          </a:p>
        </p:txBody>
      </p:sp>
      <p:cxnSp>
        <p:nvCxnSpPr>
          <p:cNvPr id="41" name="40 Conector angular"/>
          <p:cNvCxnSpPr>
            <a:stCxn id="27" idx="2"/>
            <a:endCxn id="14" idx="0"/>
          </p:cNvCxnSpPr>
          <p:nvPr/>
        </p:nvCxnSpPr>
        <p:spPr>
          <a:xfrm rot="5400000">
            <a:off x="3890260" y="4931555"/>
            <a:ext cx="236018" cy="1223371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angular"/>
          <p:cNvCxnSpPr>
            <a:stCxn id="27" idx="2"/>
            <a:endCxn id="10" idx="0"/>
          </p:cNvCxnSpPr>
          <p:nvPr/>
        </p:nvCxnSpPr>
        <p:spPr>
          <a:xfrm rot="5400000">
            <a:off x="2997553" y="4037406"/>
            <a:ext cx="234577" cy="3010226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>
            <a:stCxn id="27" idx="1"/>
            <a:endCxn id="11" idx="3"/>
          </p:cNvCxnSpPr>
          <p:nvPr/>
        </p:nvCxnSpPr>
        <p:spPr>
          <a:xfrm flipH="1" flipV="1">
            <a:off x="2367320" y="5212135"/>
            <a:ext cx="1111814" cy="5608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Rectángulo"/>
          <p:cNvSpPr/>
          <p:nvPr/>
        </p:nvSpPr>
        <p:spPr>
          <a:xfrm>
            <a:off x="323528" y="1239143"/>
            <a:ext cx="8705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 JULIAN" pitchFamily="2" charset="0"/>
                <a:cs typeface="Arial" charset="0"/>
              </a:rPr>
              <a:t>SERVICIOS DE RADIOFÍSICA Y PROTECCION RADIOLGOCIA</a:t>
            </a:r>
            <a:endParaRPr lang="es-ES" sz="2400" dirty="0">
              <a:solidFill>
                <a:srgbClr val="002060"/>
              </a:solidFill>
            </a:endParaRPr>
          </a:p>
        </p:txBody>
      </p:sp>
      <p:cxnSp>
        <p:nvCxnSpPr>
          <p:cNvPr id="59" name="58 Conector recto de flecha"/>
          <p:cNvCxnSpPr>
            <a:stCxn id="6" idx="2"/>
            <a:endCxn id="21" idx="0"/>
          </p:cNvCxnSpPr>
          <p:nvPr/>
        </p:nvCxnSpPr>
        <p:spPr>
          <a:xfrm>
            <a:off x="4561326" y="2621339"/>
            <a:ext cx="8235" cy="37936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0" y="1628800"/>
            <a:ext cx="2267744" cy="3096344"/>
            <a:chOff x="251520" y="2276872"/>
            <a:chExt cx="2664296" cy="3384376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2276872"/>
              <a:ext cx="2664296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3 CuadroTexto"/>
            <p:cNvSpPr txBox="1"/>
            <p:nvPr/>
          </p:nvSpPr>
          <p:spPr>
            <a:xfrm rot="20484678">
              <a:off x="954706" y="3663149"/>
              <a:ext cx="1260413" cy="4106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latin typeface="Cooper Black" pitchFamily="18" charset="0"/>
                </a:rPr>
                <a:t>RETOS</a:t>
              </a:r>
              <a:endParaRPr lang="es-ES" dirty="0">
                <a:latin typeface="Cooper Black" pitchFamily="18" charset="0"/>
              </a:endParaRPr>
            </a:p>
          </p:txBody>
        </p:sp>
      </p:grpSp>
      <p:sp>
        <p:nvSpPr>
          <p:cNvPr id="5" name="2 Subtítulo"/>
          <p:cNvSpPr txBox="1">
            <a:spLocks/>
          </p:cNvSpPr>
          <p:nvPr/>
        </p:nvSpPr>
        <p:spPr>
          <a:xfrm>
            <a:off x="1043608" y="1844824"/>
            <a:ext cx="7776864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itchFamily="2" charset="0"/>
              </a:rPr>
              <a:t>IMPORTANTE SERVICIOS UNIFICADOS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 JULIAN" pitchFamily="2" charset="0"/>
              <a:cs typeface="+mn-cs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4823520" y="2564904"/>
          <a:ext cx="432048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Rectángulo"/>
          <p:cNvSpPr/>
          <p:nvPr/>
        </p:nvSpPr>
        <p:spPr>
          <a:xfrm>
            <a:off x="323528" y="1239143"/>
            <a:ext cx="8705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 JULIAN" pitchFamily="2" charset="0"/>
                <a:cs typeface="Arial" charset="0"/>
              </a:rPr>
              <a:t>SERVICIOS DE RADIOFÍSICA Y PROTECCION RADIOLGOCIA</a:t>
            </a:r>
            <a:endParaRPr lang="es-ES" sz="2400" dirty="0">
              <a:solidFill>
                <a:srgbClr val="002060"/>
              </a:solidFill>
            </a:endParaRPr>
          </a:p>
        </p:txBody>
      </p:sp>
      <p:graphicFrame>
        <p:nvGraphicFramePr>
          <p:cNvPr id="9" name="4 Gráfico"/>
          <p:cNvGraphicFramePr/>
          <p:nvPr/>
        </p:nvGraphicFramePr>
        <p:xfrm>
          <a:off x="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Rectángulo"/>
          <p:cNvSpPr>
            <a:spLocks noChangeArrowheads="1"/>
          </p:cNvSpPr>
          <p:nvPr/>
        </p:nvSpPr>
        <p:spPr bwMode="auto">
          <a:xfrm>
            <a:off x="3707904" y="1261790"/>
            <a:ext cx="525658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spcBef>
                <a:spcPts val="600"/>
              </a:spcBef>
              <a:spcAft>
                <a:spcPts val="600"/>
              </a:spcAft>
            </a:pPr>
            <a:r>
              <a:rPr lang="es-ES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itchFamily="2" charset="0"/>
              </a:rPr>
              <a:t>PARON EN INVERSIONES  </a:t>
            </a:r>
          </a:p>
          <a:p>
            <a:pPr marL="269875" indent="-269875" algn="ctr">
              <a:spcBef>
                <a:spcPts val="600"/>
              </a:spcBef>
              <a:spcAft>
                <a:spcPts val="600"/>
              </a:spcAft>
            </a:pPr>
            <a:r>
              <a:rPr lang="es-ES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itchFamily="2" charset="0"/>
              </a:rPr>
              <a:t>EQUIPAMIENTO</a:t>
            </a:r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509120"/>
            <a:ext cx="5075857" cy="2202160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320223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9 Grupo"/>
          <p:cNvGrpSpPr/>
          <p:nvPr/>
        </p:nvGrpSpPr>
        <p:grpSpPr>
          <a:xfrm>
            <a:off x="2051720" y="2492896"/>
            <a:ext cx="6645747" cy="2016224"/>
            <a:chOff x="2498253" y="2564904"/>
            <a:chExt cx="6645747" cy="2016224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8253" y="2564904"/>
              <a:ext cx="6645747" cy="2011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16 Elipse"/>
            <p:cNvSpPr/>
            <p:nvPr/>
          </p:nvSpPr>
          <p:spPr>
            <a:xfrm>
              <a:off x="3203848" y="4365104"/>
              <a:ext cx="5040560" cy="216024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09341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ici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cin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ici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6031</TotalTime>
  <Words>753</Words>
  <Application>Microsoft Office PowerPoint</Application>
  <PresentationFormat>Presentación en pantalla (4:3)</PresentationFormat>
  <Paragraphs>109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Algerian</vt:lpstr>
      <vt:lpstr>AR JULIAN</vt:lpstr>
      <vt:lpstr>Arial</vt:lpstr>
      <vt:lpstr>Bookman Old Style</vt:lpstr>
      <vt:lpstr>Calibri</vt:lpstr>
      <vt:lpstr>Cooper Black</vt:lpstr>
      <vt:lpstr>Times New Roman</vt:lpstr>
      <vt:lpstr>TTE2F38690t00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Puesto07</dc:creator>
  <cp:lastModifiedBy>Marisa Chapel</cp:lastModifiedBy>
  <cp:revision>149</cp:revision>
  <dcterms:created xsi:type="dcterms:W3CDTF">2016-10-05T13:28:48Z</dcterms:created>
  <dcterms:modified xsi:type="dcterms:W3CDTF">2018-04-12T08:19:16Z</dcterms:modified>
  <cp:contentStatus/>
</cp:coreProperties>
</file>