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5" r:id="rId7"/>
    <p:sldId id="266" r:id="rId8"/>
    <p:sldId id="264" r:id="rId9"/>
    <p:sldId id="268" r:id="rId10"/>
    <p:sldId id="269" r:id="rId11"/>
    <p:sldId id="270" r:id="rId12"/>
    <p:sldId id="261" r:id="rId13"/>
    <p:sldId id="263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0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9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2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BB1E-5BC1-45B8-994B-4C728574B21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CCF4-7ED7-4F83-BBE6-83354E3BF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226" y="738050"/>
            <a:ext cx="9144000" cy="1196767"/>
          </a:xfrm>
        </p:spPr>
        <p:txBody>
          <a:bodyPr>
            <a:normAutofit/>
          </a:bodyPr>
          <a:lstStyle/>
          <a:p>
            <a:r>
              <a:rPr lang="sv-SE" sz="8000" dirty="0"/>
              <a:t>JT65/JT9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08" y="2316577"/>
            <a:ext cx="9144000" cy="3077058"/>
          </a:xfrm>
        </p:spPr>
        <p:txBody>
          <a:bodyPr>
            <a:normAutofit/>
          </a:bodyPr>
          <a:lstStyle/>
          <a:p>
            <a:r>
              <a:rPr lang="sv-SE" sz="3900" dirty="0"/>
              <a:t>Fantastiska digitala moder</a:t>
            </a:r>
          </a:p>
          <a:p>
            <a:endParaRPr lang="sv-SE" dirty="0"/>
          </a:p>
          <a:p>
            <a:r>
              <a:rPr lang="sv-SE" dirty="0"/>
              <a:t>Från en artikel i QTC – Dec 2016</a:t>
            </a:r>
          </a:p>
          <a:p>
            <a:endParaRPr lang="sv-SE" dirty="0"/>
          </a:p>
          <a:p>
            <a:r>
              <a:rPr lang="sv-SE" dirty="0"/>
              <a:t>Tilman D. Thulesius</a:t>
            </a:r>
          </a:p>
          <a:p>
            <a:r>
              <a:rPr lang="sv-SE" dirty="0"/>
              <a:t>SM0JZT             sm0jzt@ssa.se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886" y="348068"/>
            <a:ext cx="5437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JT9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676" y="1661007"/>
            <a:ext cx="94821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Som</a:t>
            </a:r>
            <a:r>
              <a:rPr kumimoji="0" lang="sv-SE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JT65 , men effektivare….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v-SE" sz="2800" kern="0" baseline="0" dirty="0">
                <a:solidFill>
                  <a:sysClr val="windowText" lastClr="000000"/>
                </a:solidFill>
              </a:rPr>
              <a:t>JT65 för EME/VHF/UHF, JT9 för LF</a:t>
            </a:r>
            <a:r>
              <a:rPr lang="sv-SE" sz="2800" kern="0" dirty="0">
                <a:solidFill>
                  <a:sysClr val="windowText" lastClr="000000"/>
                </a:solidFill>
              </a:rPr>
              <a:t> - HF</a:t>
            </a: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FSK med 9 tonhöjder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kern="0" dirty="0">
                <a:solidFill>
                  <a:sysClr val="windowText" lastClr="000000"/>
                </a:solidFill>
              </a:rPr>
              <a:t>Fast frekvens, varje QSO 15.6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JT9 -27dB ( 0.2 % energi visavi bruset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kern="0" dirty="0">
              <a:solidFill>
                <a:sysClr val="windowText" lastClr="00000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Sändning under 46.8 sec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 1 sec efter varje påbörjad min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Återstående 12.2 sec av minuten -  avkodning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Felkorrigerat och klart genom interpolering av paket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FEC (Forward Error Correction)</a:t>
            </a:r>
          </a:p>
        </p:txBody>
      </p:sp>
    </p:spTree>
    <p:extLst>
      <p:ext uri="{BB962C8B-B14F-4D97-AF65-F5344CB8AC3E}">
        <p14:creationId xmlns:p14="http://schemas.microsoft.com/office/powerpoint/2010/main" val="105092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886" y="348068"/>
            <a:ext cx="5100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Vad behövs ?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Bildresultat för ant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383778"/>
            <a:ext cx="4777853" cy="29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resultat för icom 76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17" y="2784671"/>
            <a:ext cx="4689973" cy="32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d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5" y="3124534"/>
            <a:ext cx="3563830" cy="36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13" y="1368280"/>
            <a:ext cx="5527838" cy="35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453" y="334815"/>
            <a:ext cx="2902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WSJT-X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6" y="156409"/>
            <a:ext cx="10182175" cy="66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620057">
            <a:off x="-171977" y="967794"/>
            <a:ext cx="369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Hämta på nätet – Gratis 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8" y="2780731"/>
            <a:ext cx="7621064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252" y="348068"/>
            <a:ext cx="4531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Vad göra ?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8" y="1456063"/>
            <a:ext cx="9388641" cy="5281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" y="124220"/>
            <a:ext cx="3972741" cy="2234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" y="2468025"/>
            <a:ext cx="6554115" cy="2743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0" y="5043305"/>
            <a:ext cx="3972741" cy="1663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36" y="1478641"/>
            <a:ext cx="5263325" cy="4392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45" y="4110582"/>
            <a:ext cx="3086137" cy="257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60" y="1378831"/>
            <a:ext cx="4900685" cy="5202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8" y="132897"/>
            <a:ext cx="3182643" cy="3378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9" y="2518537"/>
            <a:ext cx="3509509" cy="2293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20" y="1957269"/>
            <a:ext cx="3828509" cy="34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748" y="348068"/>
            <a:ext cx="7555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Vad göra - SDRadio ?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2" y="1456063"/>
            <a:ext cx="9377363" cy="5274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92"/>
            <a:ext cx="12192000" cy="65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939" y="374572"/>
            <a:ext cx="5817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Tack så mycket !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3" y="1683459"/>
            <a:ext cx="5250072" cy="47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748" y="348068"/>
            <a:ext cx="7555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Vad göra – länkar……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783" y="2464904"/>
            <a:ext cx="8693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radio.thulesius.se					Gamla QTC artiklar ( 15+ år … )</a:t>
            </a:r>
          </a:p>
          <a:p>
            <a:r>
              <a:rPr lang="sv-SE" dirty="0"/>
              <a:t>wsprnet.org					WSPR-databas</a:t>
            </a:r>
          </a:p>
          <a:p>
            <a:r>
              <a:rPr lang="sv-SE" dirty="0"/>
              <a:t>pskreporter.info/pskmap.html			</a:t>
            </a:r>
          </a:p>
          <a:p>
            <a:r>
              <a:rPr lang="sv-SE" dirty="0"/>
              <a:t>shop.qrplabs.com					WSPR-radio</a:t>
            </a:r>
          </a:p>
          <a:p>
            <a:r>
              <a:rPr lang="sv-SE" dirty="0"/>
              <a:t>www.arrl.org/files/file/18JT65.pdf			JT65-teori</a:t>
            </a:r>
          </a:p>
          <a:p>
            <a:r>
              <a:rPr lang="sv-SE" dirty="0"/>
              <a:t>www.physics.princton.edu/pulsar/k1JT/wsjtx.html	WSJT-x</a:t>
            </a:r>
          </a:p>
          <a:p>
            <a:r>
              <a:rPr lang="sv-SE" dirty="0"/>
              <a:t>www.qrz.lt/ly3bg/JTDX/jtdx.html			JTDX</a:t>
            </a:r>
          </a:p>
          <a:p>
            <a:endParaRPr lang="sv-SE" dirty="0"/>
          </a:p>
          <a:p>
            <a:r>
              <a:rPr lang="sv-SE" dirty="0"/>
              <a:t>Virtual Audio Cable</a:t>
            </a:r>
          </a:p>
          <a:p>
            <a:r>
              <a:rPr lang="sv-SE" dirty="0"/>
              <a:t>com0com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9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024" y="1825625"/>
            <a:ext cx="8844776" cy="4351338"/>
          </a:xfrm>
        </p:spPr>
        <p:txBody>
          <a:bodyPr/>
          <a:lstStyle/>
          <a:p>
            <a:r>
              <a:rPr lang="sv-SE" dirty="0"/>
              <a:t>Life is to short for – do the right thing</a:t>
            </a:r>
          </a:p>
          <a:p>
            <a:r>
              <a:rPr lang="sv-SE" dirty="0"/>
              <a:t>WSPR – för och nackdel mot JT65/JT9</a:t>
            </a:r>
          </a:p>
          <a:p>
            <a:r>
              <a:rPr lang="sv-SE" dirty="0"/>
              <a:t>JT65/JT9 teori</a:t>
            </a:r>
          </a:p>
          <a:p>
            <a:r>
              <a:rPr lang="sv-SE" dirty="0"/>
              <a:t>Hur köra JT65/JT9 ?</a:t>
            </a:r>
          </a:p>
          <a:p>
            <a:pPr lvl="1"/>
            <a:r>
              <a:rPr lang="sv-SE" dirty="0"/>
              <a:t>WSJT-x</a:t>
            </a:r>
            <a:endParaRPr lang="en-US" dirty="0"/>
          </a:p>
          <a:p>
            <a:pPr lvl="1"/>
            <a:r>
              <a:rPr lang="sv-SE" dirty="0"/>
              <a:t>Rigg, CAT, VAC, effekt, antenn …….</a:t>
            </a:r>
          </a:p>
        </p:txBody>
      </p:sp>
    </p:spTree>
    <p:extLst>
      <p:ext uri="{BB962C8B-B14F-4D97-AF65-F5344CB8AC3E}">
        <p14:creationId xmlns:p14="http://schemas.microsoft.com/office/powerpoint/2010/main" val="9892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2823" y="389166"/>
            <a:ext cx="8839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/>
              <a:t>Life is to short for QRP ?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4066812" y="2611649"/>
            <a:ext cx="336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Rätt frekvens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474" y="3455054"/>
            <a:ext cx="336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Rätt tid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458" y="4298459"/>
            <a:ext cx="507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Rätt modulationssätt</a:t>
            </a:r>
          </a:p>
        </p:txBody>
      </p:sp>
      <p:pic>
        <p:nvPicPr>
          <p:cNvPr id="2052" name="Picture 4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58" y="1744545"/>
            <a:ext cx="4610565" cy="45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750" y="348068"/>
            <a:ext cx="7388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/>
              <a:t>Säg hej till Joe K1JT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18" y="1453735"/>
            <a:ext cx="57531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750" y="348068"/>
            <a:ext cx="7388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/>
              <a:t>Säg hej till WSPR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212404" y="2609637"/>
            <a:ext cx="3739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2013</a:t>
            </a:r>
          </a:p>
          <a:p>
            <a:r>
              <a:rPr lang="sv-SE" sz="4000" dirty="0"/>
              <a:t>Artiklar i QTC</a:t>
            </a:r>
          </a:p>
          <a:p>
            <a:r>
              <a:rPr lang="sv-SE" sz="4000" dirty="0"/>
              <a:t>Föredrag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49" y="1379251"/>
            <a:ext cx="8682469" cy="53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886" y="348068"/>
            <a:ext cx="4658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/>
              <a:t>WSPR fördel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538662" y="2093494"/>
            <a:ext cx="7218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Kan överföra information med otroligt litet s/n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Duktig CW operatör -15dB ( 3.1 % energi visavi bruset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WSPR -27dB ( 0.2 % energi visavi bruset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JT65 -25dB ( 0.32 % energi visavi bruset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Felkorrigering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Varje dB är guld värd</a:t>
            </a:r>
          </a:p>
        </p:txBody>
      </p:sp>
    </p:spTree>
    <p:extLst>
      <p:ext uri="{BB962C8B-B14F-4D97-AF65-F5344CB8AC3E}">
        <p14:creationId xmlns:p14="http://schemas.microsoft.com/office/powerpoint/2010/main" val="5654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585" y="348068"/>
            <a:ext cx="5310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WSPR nackdel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662" y="2093494"/>
            <a:ext cx="6894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Envägs QSO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Begränsad informationsöverföring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QTH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Signalrapport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31" y="3116689"/>
            <a:ext cx="4626447" cy="33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886" y="348068"/>
            <a:ext cx="5100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JT65 teori 1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8662" y="2093494"/>
            <a:ext cx="7218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Utvecklades för EME-trafik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Kan överföra information med otroligt litet s/n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Duktig CW operatör -15dB ( 3.1 % energi visavi bruset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WSPR -27dB ( 0.2 % energi visavi bruset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dirty="0"/>
              <a:t>JT65 -25dB ( 0.32 % energi visavi bruset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Felkorrigering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Varje dB är guld värd</a:t>
            </a:r>
          </a:p>
        </p:txBody>
      </p:sp>
    </p:spTree>
    <p:extLst>
      <p:ext uri="{BB962C8B-B14F-4D97-AF65-F5344CB8AC3E}">
        <p14:creationId xmlns:p14="http://schemas.microsoft.com/office/powerpoint/2010/main" val="321887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886" y="348068"/>
            <a:ext cx="5437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JT65 teori 2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388" y="1623937"/>
            <a:ext cx="98112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kern="0" dirty="0">
                <a:solidFill>
                  <a:sysClr val="windowText" lastClr="000000"/>
                </a:solidFill>
              </a:rPr>
              <a:t>FSK med 65 tonhöjder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FSK ( Frekvensskift ) minst känsligt</a:t>
            </a:r>
            <a:r>
              <a:rPr kumimoji="0" lang="sv-SE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för instabilitet och </a:t>
            </a:r>
            <a:r>
              <a:rPr kumimoji="0" lang="sv-SE" sz="2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fasfel</a:t>
            </a:r>
            <a:endParaRPr kumimoji="0" lang="sv-SE" sz="28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2800" kern="0" dirty="0">
                <a:solidFill>
                  <a:sysClr val="windowText" lastClr="000000"/>
                </a:solidFill>
              </a:rPr>
              <a:t>Meddelandepaket 13 tecken (72 bits)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sv-SE" sz="2800" kern="0" dirty="0">
                <a:solidFill>
                  <a:sysClr val="windowText" lastClr="000000"/>
                </a:solidFill>
              </a:rPr>
              <a:t>CW är seriellt (</a:t>
            </a:r>
            <a:r>
              <a:rPr lang="sv-SE" sz="2800" kern="0" dirty="0" err="1">
                <a:solidFill>
                  <a:sysClr val="windowText" lastClr="000000"/>
                </a:solidFill>
              </a:rPr>
              <a:t>Type</a:t>
            </a:r>
            <a:r>
              <a:rPr lang="sv-SE" sz="2800" kern="0" dirty="0">
                <a:solidFill>
                  <a:sysClr val="windowText" lastClr="000000"/>
                </a:solidFill>
              </a:rPr>
              <a:t> 1 paket = 170 bits)</a:t>
            </a:r>
            <a:endParaRPr kumimoji="0" lang="sv-SE" sz="28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kern="0" noProof="0" dirty="0">
                <a:solidFill>
                  <a:sysClr val="windowText" lastClr="000000"/>
                </a:solidFill>
              </a:rPr>
              <a:t>Sändning under 46.8 sec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sv-SE" sz="2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Start</a:t>
            </a:r>
            <a:r>
              <a:rPr kumimoji="0" lang="sv-SE" sz="2800" b="0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 sec efter varje påbörjad 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kern="0" baseline="0" noProof="0" dirty="0">
                <a:solidFill>
                  <a:sysClr val="windowText" lastClr="000000"/>
                </a:solidFill>
              </a:rPr>
              <a:t>Återstående</a:t>
            </a:r>
            <a:r>
              <a:rPr lang="sv-SE" sz="2800" kern="0" noProof="0" dirty="0">
                <a:solidFill>
                  <a:sysClr val="windowText" lastClr="000000"/>
                </a:solidFill>
              </a:rPr>
              <a:t> 12.2 sec av minuten -  avkodning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kern="0" baseline="0" noProof="0" dirty="0">
                <a:solidFill>
                  <a:sysClr val="windowText" lastClr="000000"/>
                </a:solidFill>
              </a:rPr>
              <a:t>FEC (Forward Error </a:t>
            </a:r>
            <a:r>
              <a:rPr lang="sv-SE" sz="2800" kern="0" baseline="0" noProof="0" dirty="0" err="1">
                <a:solidFill>
                  <a:sysClr val="windowText" lastClr="000000"/>
                </a:solidFill>
              </a:rPr>
              <a:t>Correction</a:t>
            </a:r>
            <a:r>
              <a:rPr lang="sv-SE" sz="2800" kern="0" baseline="0" noProof="0" dirty="0">
                <a:solidFill>
                  <a:sysClr val="windowText" lastClr="000000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800" kern="0" baseline="0" noProof="0" dirty="0">
                <a:solidFill>
                  <a:sysClr val="windowText" lastClr="000000"/>
                </a:solidFill>
              </a:rPr>
              <a:t>72 + 306 (</a:t>
            </a:r>
            <a:r>
              <a:rPr lang="sv-SE" sz="2800" kern="0" baseline="0" noProof="0" dirty="0" err="1">
                <a:solidFill>
                  <a:sysClr val="windowText" lastClr="000000"/>
                </a:solidFill>
              </a:rPr>
              <a:t>error</a:t>
            </a:r>
            <a:r>
              <a:rPr lang="sv-SE" sz="2800" kern="0" baseline="0" noProof="0" dirty="0">
                <a:solidFill>
                  <a:sysClr val="windowText" lastClr="000000"/>
                </a:solidFill>
              </a:rPr>
              <a:t> </a:t>
            </a:r>
            <a:r>
              <a:rPr lang="sv-SE" sz="2800" kern="0" baseline="0" noProof="0" dirty="0" err="1">
                <a:solidFill>
                  <a:sysClr val="windowText" lastClr="000000"/>
                </a:solidFill>
              </a:rPr>
              <a:t>corr</a:t>
            </a:r>
            <a:r>
              <a:rPr lang="sv-SE" sz="2800" kern="0" baseline="0" noProof="0" dirty="0">
                <a:solidFill>
                  <a:sysClr val="windowText" lastClr="000000"/>
                </a:solidFill>
              </a:rPr>
              <a:t> bits) = 378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sv-SE" sz="2800" b="0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Fast frekvens, varje QSO 185 Hz</a:t>
            </a: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97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384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JT65/JT9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JT65/JT9</dc:title>
  <dc:creator>Tilman Thulesius</dc:creator>
  <cp:lastModifiedBy>Tilman D. Thulesius</cp:lastModifiedBy>
  <cp:revision>35</cp:revision>
  <dcterms:created xsi:type="dcterms:W3CDTF">2017-01-20T19:29:43Z</dcterms:created>
  <dcterms:modified xsi:type="dcterms:W3CDTF">2017-04-09T18:13:14Z</dcterms:modified>
</cp:coreProperties>
</file>