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notesMasterIdLst>
    <p:notesMasterId r:id="rId24"/>
  </p:notesMasterIdLst>
  <p:sldIdLst>
    <p:sldId id="256" r:id="rId7"/>
    <p:sldId id="260" r:id="rId8"/>
    <p:sldId id="261" r:id="rId9"/>
    <p:sldId id="262" r:id="rId10"/>
    <p:sldId id="263" r:id="rId11"/>
    <p:sldId id="275" r:id="rId12"/>
    <p:sldId id="276" r:id="rId13"/>
    <p:sldId id="264" r:id="rId14"/>
    <p:sldId id="274" r:id="rId15"/>
    <p:sldId id="273" r:id="rId16"/>
    <p:sldId id="266" r:id="rId17"/>
    <p:sldId id="267" r:id="rId18"/>
    <p:sldId id="268" r:id="rId19"/>
    <p:sldId id="269" r:id="rId20"/>
    <p:sldId id="270" r:id="rId21"/>
    <p:sldId id="271" r:id="rId22"/>
    <p:sldId id="265" r:id="rId23"/>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96"/>
    <a:srgbClr val="EDEBDF"/>
    <a:srgbClr val="A62C07"/>
    <a:srgbClr val="C00000"/>
    <a:srgbClr val="5B6417"/>
    <a:srgbClr val="0A42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24" autoAdjust="0"/>
    <p:restoredTop sz="94660"/>
  </p:normalViewPr>
  <p:slideViewPr>
    <p:cSldViewPr>
      <p:cViewPr varScale="1">
        <p:scale>
          <a:sx n="126" d="100"/>
          <a:sy n="126" d="100"/>
        </p:scale>
        <p:origin x="810"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5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8C7C31-D66E-4F3F-9E6C-EE7BDC7F960A}" type="datetimeFigureOut">
              <a:rPr lang="nb-NO" smtClean="0"/>
              <a:pPr/>
              <a:t>18.05.2020</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B0D51-5ED8-4C6A-9BDD-3E4B9BDC53D6}" type="slidenum">
              <a:rPr lang="nb-NO" smtClean="0"/>
              <a:pPr/>
              <a:t>‹#›</a:t>
            </a:fld>
            <a:endParaRPr lang="nb-NO"/>
          </a:p>
        </p:txBody>
      </p:sp>
    </p:spTree>
    <p:extLst>
      <p:ext uri="{BB962C8B-B14F-4D97-AF65-F5344CB8AC3E}">
        <p14:creationId xmlns:p14="http://schemas.microsoft.com/office/powerpoint/2010/main" val="320194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 er viktig med en likeperson som har god kjennskap til problematikken. En likeperson bør derfor selv ha en diagnose/funksjonsnedsettelse eller være pårørende. Erfaringen og kunnskapen som kommer ved å selv være rammet eller pårørende er viktig for arbeidet, og kan sette likepersonen i mye mer stand til å takle og forstå andre sine problemer og utfordringer. For eksempel: Hvis en person opplever å ha sosial angst, så vil det være mye lettere å kunne hjelpe og relatere til personen hvis en selv har gjennomgått noe lignende i løpet av livet. Akkurat denne egenskapen kan være avgjørende for hvor vellykket personen vil være som likeperson. For å kunne være en likeperson av nytte for andre, så må en ha et mer bearbeidet forhold og distanse til sin egen diagnose/funksjonsnedsettelse. Det betyr ikke at man ikke kan ha dårlige dager eller må fortrenge sine egne laster, men hvis det ligger for nært på likepersonen pr </a:t>
            </a:r>
            <a:r>
              <a:rPr lang="nb-NO" dirty="0" err="1" smtClean="0"/>
              <a:t>dd</a:t>
            </a:r>
            <a:r>
              <a:rPr lang="nb-NO" dirty="0" smtClean="0"/>
              <a:t>, så kan det gå utover likepersonens mulighet til å hjelpe andre. Det er en viktig at likepersoner klarer å skille mellom egne problemer og andre sine problemer, samt evner å reflektere over egne og andres erfaringer. En likeperson kan på denne måten bidra med god innsikt som er til hjelp for andre. En likeperson er interessert i arbeidet og ønsker å gjøre en innsats for andre mennesker og sin organisasjon, og til det så trenger en også noe tid. Kanskje den viktigste egenskapen som en trenger hos en likeperson er evnen til å se muligheter, framfor begrensninger. En person som kan bidra til at andre også ser sine muligheter.</a:t>
            </a:r>
          </a:p>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6</a:t>
            </a:fld>
            <a:endParaRPr lang="nb-NO"/>
          </a:p>
        </p:txBody>
      </p:sp>
    </p:spTree>
    <p:extLst>
      <p:ext uri="{BB962C8B-B14F-4D97-AF65-F5344CB8AC3E}">
        <p14:creationId xmlns:p14="http://schemas.microsoft.com/office/powerpoint/2010/main" val="117151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 å være en likeperson i en organisasjon, så må man selvfølgelig være medlem i organisasjonen. Det er viktig at likepersoner har en god kjennskap til organisasjonen og vet hva de har å tilby sine medlemmer. Det er også viktig at en innehar noe kjennskap til hjelpe- og tjenestetilbudet for øvrig. For å kunne være en likeperson må en gjennomføre opplæring eller ha en avtale med organisasjonen. Hva som kreves for å bli likeperson avhenger veldig av hvilken organisasjon man er i. Enkelte tilbyr egne opplæringsprogram og har tett oppfølging av likepersonene, mens noen organisasjoner har det mer løst. Om man ikke vet helt hvordan man blir likeperson i egen organisasjon så bør en snakke med for eksempel administrasjonen eller styret sitt. </a:t>
            </a:r>
          </a:p>
          <a:p>
            <a:r>
              <a:rPr lang="nb-NO" dirty="0" smtClean="0"/>
              <a:t>Det en alltid må huske på er taushetsplikten. Alle likepersoner, uansett organisasjon, har alltid taushetsplikt. Det betyr at for eksempel du som likeperson ikke kan snakke om hva andre forteller deg. Den eneste gangen det er lov til å bryte taushetsplikten er hvis det er fare for liv og helse. Hvis du som likeperson blir fortalt at noen skal ta selvmord eller ta livet av noen andre, ja, da kan taushetsplikten brytes. Taushetsplikten er viktig for at andre skal føle seg trygge nok til å kunne snakke fritt, uten å frykte at andre finner ut av det. For at andre skal ønske å dele med likepersonen trengs tillit mellom partene, og taushetsplikten blir en slags formell kontrakt. En likeperson som bryter tilliten og taushetsplikten kan miste retten til å være likeperson for organisasjonen. Taushetsplikten skaper trygghet som kan bidra til mer hjelp for andre.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7</a:t>
            </a:fld>
            <a:endParaRPr lang="nb-NO"/>
          </a:p>
        </p:txBody>
      </p:sp>
    </p:spTree>
    <p:extLst>
      <p:ext uri="{BB962C8B-B14F-4D97-AF65-F5344CB8AC3E}">
        <p14:creationId xmlns:p14="http://schemas.microsoft.com/office/powerpoint/2010/main" val="418261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b="0" i="0" u="none" strike="noStrike" kern="1200" baseline="0" dirty="0" smtClean="0">
                <a:solidFill>
                  <a:schemeClr val="tx1"/>
                </a:solidFill>
                <a:latin typeface="+mn-lt"/>
                <a:ea typeface="+mn-ea"/>
                <a:cs typeface="+mn-cs"/>
              </a:rPr>
              <a:t>Arbeidet en likeperson gjør kan ha stor betydning på flere ulike områder. </a:t>
            </a:r>
          </a:p>
          <a:p>
            <a:pPr rtl="0"/>
            <a:r>
              <a:rPr lang="nb-NO" sz="1200" b="0" i="0" u="none" strike="noStrike" kern="1200" baseline="0" dirty="0" smtClean="0">
                <a:solidFill>
                  <a:schemeClr val="tx1"/>
                </a:solidFill>
                <a:latin typeface="+mn-lt"/>
                <a:ea typeface="+mn-ea"/>
                <a:cs typeface="+mn-cs"/>
              </a:rPr>
              <a:t>Noen av disse er blant annet å skape møteplasser og trygge rom for å kunne utveksle erfaring. For mange vil det være positivt på egen helse og situasjon å kunne ha muligheten til å snakke med en likemann som forstår hva de gjennomgår. Å samtale med andre under trygge forhold kan bidra til å personen er bedre i stand til å bearbeide følelser, takle sorg og finne gleder i sitt eget liv igjen. </a:t>
            </a:r>
            <a:r>
              <a:rPr lang="nb-NO" sz="1200" b="0" i="0" u="none" strike="noStrike" kern="1200" baseline="0" dirty="0" err="1" smtClean="0">
                <a:solidFill>
                  <a:schemeClr val="tx1"/>
                </a:solidFill>
                <a:latin typeface="+mn-lt"/>
                <a:ea typeface="+mn-ea"/>
                <a:cs typeface="+mn-cs"/>
              </a:rPr>
              <a:t>Likepersonsarbeidet</a:t>
            </a:r>
            <a:r>
              <a:rPr lang="nb-NO" sz="1200" b="0" i="0" u="none" strike="noStrike" kern="1200" baseline="0" dirty="0" smtClean="0">
                <a:solidFill>
                  <a:schemeClr val="tx1"/>
                </a:solidFill>
                <a:latin typeface="+mn-lt"/>
                <a:ea typeface="+mn-ea"/>
                <a:cs typeface="+mn-cs"/>
              </a:rPr>
              <a:t> kan hjelpe andre som er i samme situasjon, som det likeperson selv har erfart. Noen ganger trenger man hjelp til å finne løsninger, og en selv kan ofte havne i fellen av å låse seg i sine egne begrensinger. Likepersonen som ikke lenger står «midt i det», kan med </a:t>
            </a:r>
            <a:r>
              <a:rPr lang="nb-NO" sz="1200" b="0" i="0" u="none" strike="noStrike" kern="1200" baseline="0" dirty="0" err="1" smtClean="0">
                <a:solidFill>
                  <a:schemeClr val="tx1"/>
                </a:solidFill>
                <a:latin typeface="+mn-lt"/>
                <a:ea typeface="+mn-ea"/>
                <a:cs typeface="+mn-cs"/>
              </a:rPr>
              <a:t>likepersonsarbeidet</a:t>
            </a:r>
            <a:r>
              <a:rPr lang="nb-NO" sz="1200" b="0" i="0" u="none" strike="noStrike" kern="1200" baseline="0" dirty="0" smtClean="0">
                <a:solidFill>
                  <a:schemeClr val="tx1"/>
                </a:solidFill>
                <a:latin typeface="+mn-lt"/>
                <a:ea typeface="+mn-ea"/>
                <a:cs typeface="+mn-cs"/>
              </a:rPr>
              <a:t> veilede og hjelpe andre til å komme til samme sted. Slikt arbeid kan gi en opplevelse av mestring og bidra med ulike mestringsstrategier. Hvis man lever med en sykdom/funksjonsnedsettelse kan det være til stor hjelp hvis man gjennom </a:t>
            </a:r>
            <a:r>
              <a:rPr lang="nb-NO" sz="1200" b="0" i="0" u="none" strike="noStrike" kern="1200" baseline="0" dirty="0" err="1" smtClean="0">
                <a:solidFill>
                  <a:schemeClr val="tx1"/>
                </a:solidFill>
                <a:latin typeface="+mn-lt"/>
                <a:ea typeface="+mn-ea"/>
                <a:cs typeface="+mn-cs"/>
              </a:rPr>
              <a:t>likepersonsarbeidet</a:t>
            </a:r>
            <a:r>
              <a:rPr lang="nb-NO" sz="1200" b="0" i="0" u="none" strike="noStrike" kern="1200" baseline="0" dirty="0" smtClean="0">
                <a:solidFill>
                  <a:schemeClr val="tx1"/>
                </a:solidFill>
                <a:latin typeface="+mn-lt"/>
                <a:ea typeface="+mn-ea"/>
                <a:cs typeface="+mn-cs"/>
              </a:rPr>
              <a:t> opplever å få relevant informasjon og kunnskap om hvordan man skal leve med situasjonen sin slik den er. </a:t>
            </a:r>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9</a:t>
            </a:fld>
            <a:endParaRPr lang="nb-NO"/>
          </a:p>
        </p:txBody>
      </p:sp>
    </p:spTree>
    <p:extLst>
      <p:ext uri="{BB962C8B-B14F-4D97-AF65-F5344CB8AC3E}">
        <p14:creationId xmlns:p14="http://schemas.microsoft.com/office/powerpoint/2010/main" val="276373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Som man kan se er det mange områder hvor </a:t>
            </a:r>
            <a:r>
              <a:rPr lang="nb-NO" sz="1200" kern="1200" dirty="0" err="1" smtClean="0">
                <a:solidFill>
                  <a:schemeClr val="tx1"/>
                </a:solidFill>
                <a:effectLst/>
                <a:latin typeface="+mn-lt"/>
                <a:ea typeface="+mn-ea"/>
                <a:cs typeface="+mn-cs"/>
              </a:rPr>
              <a:t>likepersonsarbeid</a:t>
            </a:r>
            <a:r>
              <a:rPr lang="nb-NO" sz="1200" kern="1200" dirty="0" smtClean="0">
                <a:solidFill>
                  <a:schemeClr val="tx1"/>
                </a:solidFill>
                <a:effectLst/>
                <a:latin typeface="+mn-lt"/>
                <a:ea typeface="+mn-ea"/>
                <a:cs typeface="+mn-cs"/>
              </a:rPr>
              <a:t> kan ha en stor betydning. Det er ingen mennesker eller samfunn som gagner av at andre har det vondt. Et menneske som har det vondt med seg selv vil ikke leve et fullverdig liv. Dette kan påvirke deres evne til å danne gode relasjoner, bygge nettverk, jobbe, og til å leve et godt liv. Dette viser hvorfor </a:t>
            </a:r>
            <a:r>
              <a:rPr lang="nb-NO" sz="1200" kern="1200" dirty="0" err="1" smtClean="0">
                <a:solidFill>
                  <a:schemeClr val="tx1"/>
                </a:solidFill>
                <a:effectLst/>
                <a:latin typeface="+mn-lt"/>
                <a:ea typeface="+mn-ea"/>
                <a:cs typeface="+mn-cs"/>
              </a:rPr>
              <a:t>likepersonsarbeidet</a:t>
            </a:r>
            <a:r>
              <a:rPr lang="nb-NO" sz="1200" kern="1200" smtClean="0">
                <a:solidFill>
                  <a:schemeClr val="tx1"/>
                </a:solidFill>
                <a:effectLst/>
                <a:latin typeface="+mn-lt"/>
                <a:ea typeface="+mn-ea"/>
                <a:cs typeface="+mn-cs"/>
              </a:rPr>
              <a:t> er så viktig, fordi effekten av arbeidet kan ha en så stor betydning for den enkelte, men også for samfunnet generelt. </a:t>
            </a:r>
          </a:p>
          <a:p>
            <a:endParaRPr lang="nb-NO"/>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10</a:t>
            </a:fld>
            <a:endParaRPr lang="nb-NO"/>
          </a:p>
        </p:txBody>
      </p:sp>
    </p:spTree>
    <p:extLst>
      <p:ext uri="{BB962C8B-B14F-4D97-AF65-F5344CB8AC3E}">
        <p14:creationId xmlns:p14="http://schemas.microsoft.com/office/powerpoint/2010/main" val="1782426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bg1"/>
        </a:solidFill>
        <a:effectLst/>
      </p:bgPr>
    </p:bg>
    <p:spTree>
      <p:nvGrpSpPr>
        <p:cNvPr id="1" name=""/>
        <p:cNvGrpSpPr/>
        <p:nvPr/>
      </p:nvGrpSpPr>
      <p:grpSpPr>
        <a:xfrm>
          <a:off x="0" y="0"/>
          <a:ext cx="0" cy="0"/>
          <a:chOff x="0" y="0"/>
          <a:chExt cx="0" cy="0"/>
        </a:xfrm>
      </p:grpSpPr>
      <p:sp>
        <p:nvSpPr>
          <p:cNvPr id="2" name="Tittel 1" title="Forsidetittel"/>
          <p:cNvSpPr>
            <a:spLocks noGrp="1"/>
          </p:cNvSpPr>
          <p:nvPr>
            <p:ph type="ctrTitle"/>
          </p:nvPr>
        </p:nvSpPr>
        <p:spPr>
          <a:xfrm>
            <a:off x="755576" y="627534"/>
            <a:ext cx="7772400" cy="1102519"/>
          </a:xfrm>
        </p:spPr>
        <p:txBody>
          <a:bodyPr/>
          <a:lstStyle>
            <a:lvl1pPr>
              <a:defRPr>
                <a:solidFill>
                  <a:srgbClr val="203896"/>
                </a:solidFill>
                <a:effectLst/>
              </a:defRPr>
            </a:lvl1pPr>
          </a:lstStyle>
          <a:p>
            <a:r>
              <a:rPr lang="nb-NO" smtClean="0"/>
              <a:t>Klikk for å redigere tittelstil</a:t>
            </a:r>
            <a:endParaRPr lang="nb-NO" dirty="0"/>
          </a:p>
        </p:txBody>
      </p:sp>
      <p:sp>
        <p:nvSpPr>
          <p:cNvPr id="3" name="Undertittel 2" title="Undertittel"/>
          <p:cNvSpPr>
            <a:spLocks noGrp="1"/>
          </p:cNvSpPr>
          <p:nvPr>
            <p:ph type="subTitle" idx="1"/>
          </p:nvPr>
        </p:nvSpPr>
        <p:spPr>
          <a:xfrm>
            <a:off x="1581436" y="2229044"/>
            <a:ext cx="6120680" cy="1350150"/>
          </a:xfrm>
        </p:spPr>
        <p:txBody>
          <a:bodyPr>
            <a:normAutofit/>
          </a:bodyPr>
          <a:lstStyle>
            <a:lvl1pPr marL="0" indent="0" algn="ctr">
              <a:buNone/>
              <a:defRPr sz="2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5" name="Plassholder for bunntekst 4"/>
          <p:cNvSpPr>
            <a:spLocks noGrp="1"/>
          </p:cNvSpPr>
          <p:nvPr>
            <p:ph type="ftr" sz="quarter" idx="11"/>
          </p:nvPr>
        </p:nvSpPr>
        <p:spPr/>
        <p:txBody>
          <a:bodyPr/>
          <a:lstStyle/>
          <a:p>
            <a:endParaRPr lang="nb-NO"/>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7301" y="3723878"/>
            <a:ext cx="3028950" cy="951090"/>
          </a:xfrm>
          <a:prstGeom prst="rect">
            <a:avLst/>
          </a:prstGeom>
        </p:spPr>
      </p:pic>
      <p:sp>
        <p:nvSpPr>
          <p:cNvPr id="6" name="Rektangel 5"/>
          <p:cNvSpPr/>
          <p:nvPr userDrawn="1"/>
        </p:nvSpPr>
        <p:spPr>
          <a:xfrm>
            <a:off x="0" y="4199423"/>
            <a:ext cx="2987824" cy="892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28596" y="3600450"/>
            <a:ext cx="7786742" cy="425054"/>
          </a:xfrm>
        </p:spPr>
        <p:txBody>
          <a:bodyPr anchor="b"/>
          <a:lstStyle>
            <a:lvl1pPr algn="l">
              <a:defRPr sz="2000" b="1"/>
            </a:lvl1pPr>
          </a:lstStyle>
          <a:p>
            <a:r>
              <a:rPr lang="nb-NO" smtClean="0"/>
              <a:t>Klikk for å redigere tittelstil</a:t>
            </a:r>
            <a:endParaRPr lang="nb-NO" dirty="0"/>
          </a:p>
        </p:txBody>
      </p:sp>
      <p:sp>
        <p:nvSpPr>
          <p:cNvPr id="3" name="Plassholder for bilde 2"/>
          <p:cNvSpPr>
            <a:spLocks noGrp="1"/>
          </p:cNvSpPr>
          <p:nvPr>
            <p:ph type="pic" idx="1"/>
          </p:nvPr>
        </p:nvSpPr>
        <p:spPr>
          <a:xfrm>
            <a:off x="428596" y="1071552"/>
            <a:ext cx="7786742" cy="24741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Plassholder for tekst 3"/>
          <p:cNvSpPr>
            <a:spLocks noGrp="1"/>
          </p:cNvSpPr>
          <p:nvPr>
            <p:ph type="body" sz="half" idx="2"/>
          </p:nvPr>
        </p:nvSpPr>
        <p:spPr>
          <a:xfrm>
            <a:off x="428596" y="4025503"/>
            <a:ext cx="6000792"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6372C1F-8370-4037-A78A-761AEC5B8B95}" type="datetimeFigureOut">
              <a:rPr lang="nb-NO" smtClean="0"/>
              <a:pPr/>
              <a:t>18.05.2020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A6372C1F-8370-4037-A78A-761AEC5B8B95}"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1071552"/>
            <a:ext cx="2057400" cy="3161132"/>
          </a:xfrm>
        </p:spPr>
        <p:txBody>
          <a:bodyPr vert="eaVert"/>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457200" y="1071553"/>
            <a:ext cx="6019800" cy="3161132"/>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A6372C1F-8370-4037-A78A-761AEC5B8B95}"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519522"/>
            <a:ext cx="7772400" cy="1102519"/>
          </a:xfrm>
        </p:spPr>
        <p:txBody>
          <a:bodyPr/>
          <a:lstStyle/>
          <a:p>
            <a:r>
              <a:rPr lang="nb-NO" dirty="0" smtClean="0"/>
              <a:t>Klikk for å redigere tittelstil</a:t>
            </a:r>
            <a:endParaRPr lang="nb-NO" dirty="0"/>
          </a:p>
        </p:txBody>
      </p:sp>
      <p:sp>
        <p:nvSpPr>
          <p:cNvPr id="3" name="Undertittel 2"/>
          <p:cNvSpPr>
            <a:spLocks noGrp="1"/>
          </p:cNvSpPr>
          <p:nvPr>
            <p:ph type="subTitle" idx="1"/>
          </p:nvPr>
        </p:nvSpPr>
        <p:spPr>
          <a:xfrm>
            <a:off x="1115616" y="1782346"/>
            <a:ext cx="6912768" cy="2031542"/>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4" name="Plassholder for dato 3"/>
          <p:cNvSpPr>
            <a:spLocks noGrp="1"/>
          </p:cNvSpPr>
          <p:nvPr>
            <p:ph type="dt" sz="half" idx="10"/>
          </p:nvPr>
        </p:nvSpPr>
        <p:spPr/>
        <p:txBody>
          <a:bodyPr/>
          <a:lstStyle>
            <a:lvl1pPr>
              <a:defRPr>
                <a:latin typeface="Arial" pitchFamily="34" charset="0"/>
                <a:cs typeface="Arial" pitchFamily="34" charset="0"/>
              </a:defRPr>
            </a:lvl1pPr>
          </a:lstStyle>
          <a:p>
            <a:fld id="{98959BD0-0ED9-4E45-A3AE-1AB38C2C92AD}" type="datetimeFigureOut">
              <a:rPr lang="nb-NO" smtClean="0"/>
              <a:pPr/>
              <a:t>18.05.2020</a:t>
            </a:fld>
            <a:endParaRPr lang="nb-NO" dirty="0"/>
          </a:p>
        </p:txBody>
      </p:sp>
      <p:sp>
        <p:nvSpPr>
          <p:cNvPr id="5" name="Plassholder for bunntekst 4"/>
          <p:cNvSpPr>
            <a:spLocks noGrp="1"/>
          </p:cNvSpPr>
          <p:nvPr>
            <p:ph type="ftr" sz="quarter" idx="11"/>
          </p:nvPr>
        </p:nvSpPr>
        <p:spPr/>
        <p:txBody>
          <a:bodyPr/>
          <a:lstStyle>
            <a:lvl1pPr>
              <a:defRPr>
                <a:latin typeface="Arial" pitchFamily="34" charset="0"/>
                <a:cs typeface="Arial" pitchFamily="34" charset="0"/>
              </a:defRPr>
            </a:lvl1pPr>
          </a:lstStyle>
          <a:p>
            <a:endParaRPr lang="nb-NO"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bg>
      <p:bgPr>
        <a:gradFill>
          <a:gsLst>
            <a:gs pos="0">
              <a:schemeClr val="accent1">
                <a:tint val="66000"/>
                <a:satMod val="160000"/>
                <a:alpha val="0"/>
              </a:schemeClr>
            </a:gs>
            <a:gs pos="100000">
              <a:schemeClr val="accent1">
                <a:tint val="23500"/>
                <a:satMod val="160000"/>
                <a:alpha val="0"/>
              </a:schemeClr>
            </a:gs>
          </a:gsLst>
          <a:lin ang="54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j-lt"/>
              </a:defRPr>
            </a:lvl1p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98959BD0-0ED9-4E45-A3AE-1AB38C2C92AD}"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1869673"/>
            <a:ext cx="7772400" cy="1021556"/>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6275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smtClean="0"/>
              <a:t>Klikk for å redigere tekststiler i malen</a:t>
            </a:r>
          </a:p>
        </p:txBody>
      </p:sp>
      <p:sp>
        <p:nvSpPr>
          <p:cNvPr id="4" name="Plassholder for dato 3"/>
          <p:cNvSpPr>
            <a:spLocks noGrp="1"/>
          </p:cNvSpPr>
          <p:nvPr>
            <p:ph type="dt" sz="half" idx="10"/>
          </p:nvPr>
        </p:nvSpPr>
        <p:spPr/>
        <p:txBody>
          <a:bodyPr/>
          <a:lstStyle/>
          <a:p>
            <a:fld id="{98959BD0-0ED9-4E45-A3AE-1AB38C2C92AD}"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200151"/>
            <a:ext cx="4038600" cy="3394472"/>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200151"/>
            <a:ext cx="4038600" cy="3394472"/>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98959BD0-0ED9-4E45-A3AE-1AB38C2C92AD}" type="datetimeFigureOut">
              <a:rPr lang="nb-NO" smtClean="0"/>
              <a:pPr/>
              <a:t>18.05.2020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j-lt"/>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atin typeface="+mn-lt"/>
                <a:cs typeface="Arial" pitchFamily="34" charset="0"/>
              </a:defRPr>
            </a:lvl1pPr>
            <a:lvl2pPr>
              <a:defRPr sz="2000">
                <a:latin typeface="+mn-lt"/>
                <a:cs typeface="Arial" pitchFamily="34" charset="0"/>
              </a:defRPr>
            </a:lvl2pPr>
            <a:lvl3pPr>
              <a:defRPr sz="1800">
                <a:latin typeface="+mn-lt"/>
                <a:cs typeface="Arial" pitchFamily="34" charset="0"/>
              </a:defRPr>
            </a:lvl3pPr>
            <a:lvl4pPr>
              <a:defRPr sz="1600">
                <a:latin typeface="+mn-lt"/>
                <a:cs typeface="Arial" pitchFamily="34" charset="0"/>
              </a:defRPr>
            </a:lvl4pPr>
            <a:lvl5pPr>
              <a:defRPr sz="1600">
                <a:latin typeface="+mn-lt"/>
                <a:cs typeface="Arial" pitchFamily="34" charset="0"/>
              </a:defRPr>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atin typeface="+mn-lt"/>
                <a:cs typeface="Arial" pitchFamily="34" charset="0"/>
              </a:defRPr>
            </a:lvl1pPr>
            <a:lvl2pPr>
              <a:defRPr sz="2000">
                <a:latin typeface="+mn-lt"/>
                <a:cs typeface="Arial" pitchFamily="34" charset="0"/>
              </a:defRPr>
            </a:lvl2pPr>
            <a:lvl3pPr>
              <a:defRPr sz="1800">
                <a:latin typeface="+mn-lt"/>
                <a:cs typeface="Arial" pitchFamily="34" charset="0"/>
              </a:defRPr>
            </a:lvl3pPr>
            <a:lvl4pPr>
              <a:defRPr sz="1600">
                <a:latin typeface="+mn-lt"/>
                <a:cs typeface="Arial" pitchFamily="34" charset="0"/>
              </a:defRPr>
            </a:lvl4pPr>
            <a:lvl5pPr>
              <a:defRPr sz="1600">
                <a:latin typeface="+mn-lt"/>
                <a:cs typeface="Arial" pitchFamily="34" charset="0"/>
              </a:defRPr>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6"/>
          <p:cNvSpPr>
            <a:spLocks noGrp="1"/>
          </p:cNvSpPr>
          <p:nvPr>
            <p:ph type="dt" sz="half" idx="10"/>
          </p:nvPr>
        </p:nvSpPr>
        <p:spPr/>
        <p:txBody>
          <a:bodyPr/>
          <a:lstStyle/>
          <a:p>
            <a:fld id="{98959BD0-0ED9-4E45-A3AE-1AB38C2C92AD}" type="datetimeFigureOut">
              <a:rPr lang="nb-NO" smtClean="0"/>
              <a:pPr/>
              <a:t>18.05.2020</a:t>
            </a:fld>
            <a:endParaRPr lang="nb-NO"/>
          </a:p>
        </p:txBody>
      </p:sp>
      <p:sp>
        <p:nvSpPr>
          <p:cNvPr id="8" name="Plassholder for bunntekst 7"/>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dato 2"/>
          <p:cNvSpPr>
            <a:spLocks noGrp="1"/>
          </p:cNvSpPr>
          <p:nvPr>
            <p:ph type="dt" sz="half" idx="10"/>
          </p:nvPr>
        </p:nvSpPr>
        <p:spPr/>
        <p:txBody>
          <a:bodyPr/>
          <a:lstStyle/>
          <a:p>
            <a:fld id="{98959BD0-0ED9-4E45-A3AE-1AB38C2C92AD}" type="datetimeFigureOut">
              <a:rPr lang="nb-NO" smtClean="0"/>
              <a:pPr/>
              <a:t>18.05.2020</a:t>
            </a:fld>
            <a:endParaRPr lang="nb-NO"/>
          </a:p>
        </p:txBody>
      </p:sp>
      <p:sp>
        <p:nvSpPr>
          <p:cNvPr id="4" name="Plassholder for bunntekst 3"/>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959BD0-0ED9-4E45-A3AE-1AB38C2C92AD}" type="datetimeFigureOut">
              <a:rPr lang="nb-NO" smtClean="0"/>
              <a:pPr/>
              <a:t>18.05.2020</a:t>
            </a:fld>
            <a:endParaRPr lang="nb-NO"/>
          </a:p>
        </p:txBody>
      </p:sp>
      <p:sp>
        <p:nvSpPr>
          <p:cNvPr id="3" name="Plassholder for bunntekst 2"/>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 forside">
    <p:spTree>
      <p:nvGrpSpPr>
        <p:cNvPr id="1" name=""/>
        <p:cNvGrpSpPr/>
        <p:nvPr/>
      </p:nvGrpSpPr>
      <p:grpSpPr>
        <a:xfrm>
          <a:off x="0" y="0"/>
          <a:ext cx="0" cy="0"/>
          <a:chOff x="0" y="0"/>
          <a:chExt cx="0" cy="0"/>
        </a:xfrm>
      </p:grpSpPr>
      <p:sp>
        <p:nvSpPr>
          <p:cNvPr id="9" name="Rektangel 8"/>
          <p:cNvSpPr/>
          <p:nvPr userDrawn="1"/>
        </p:nvSpPr>
        <p:spPr>
          <a:xfrm rot="540000">
            <a:off x="317646" y="550212"/>
            <a:ext cx="8569427" cy="4059820"/>
          </a:xfrm>
          <a:prstGeom prst="rect">
            <a:avLst/>
          </a:prstGeom>
          <a:solidFill>
            <a:srgbClr val="20389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title="Forsidetittel"/>
          <p:cNvSpPr>
            <a:spLocks noGrp="1"/>
          </p:cNvSpPr>
          <p:nvPr>
            <p:ph type="ctrTitle"/>
          </p:nvPr>
        </p:nvSpPr>
        <p:spPr>
          <a:xfrm rot="560148">
            <a:off x="937543" y="1034630"/>
            <a:ext cx="7772400" cy="1102519"/>
          </a:xfrm>
        </p:spPr>
        <p:txBody>
          <a:bodyPr/>
          <a:lstStyle>
            <a:lvl1pPr>
              <a:defRPr>
                <a:solidFill>
                  <a:schemeClr val="bg1"/>
                </a:solidFill>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1259632" y="2787774"/>
            <a:ext cx="6480720" cy="1152128"/>
          </a:xfrm>
        </p:spPr>
        <p:txBody>
          <a:bodyPr>
            <a:normAutofit/>
          </a:bodyPr>
          <a:lstStyle>
            <a:lvl1pPr marL="0" indent="0" algn="ctr">
              <a:buNone/>
              <a:defRPr sz="24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8612048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04788"/>
            <a:ext cx="5111750" cy="4389835"/>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2000">
                <a:latin typeface="+mn-lt"/>
                <a:cs typeface="Arial" pitchFamily="34" charset="0"/>
              </a:defRPr>
            </a:lvl4pPr>
            <a:lvl5pPr>
              <a:defRPr sz="2000">
                <a:latin typeface="+mn-lt"/>
                <a:cs typeface="Arial" pitchFamily="34" charset="0"/>
              </a:defRPr>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98959BD0-0ED9-4E45-A3AE-1AB38C2C92AD}" type="datetimeFigureOut">
              <a:rPr lang="nb-NO" smtClean="0"/>
              <a:pPr/>
              <a:t>18.05.2020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98959BD0-0ED9-4E45-A3AE-1AB38C2C92AD}" type="datetimeFigureOut">
              <a:rPr lang="nb-NO" smtClean="0"/>
              <a:pPr/>
              <a:t>18.05.2020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p:txBody>
          <a:bodyPr vert="eaVert"/>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98959BD0-0ED9-4E45-A3AE-1AB38C2C92AD}" type="datetimeFigureOut">
              <a:rPr lang="nb-NO" smtClean="0"/>
              <a:pPr/>
              <a:t>18.05.2020</a:t>
            </a:fld>
            <a:endParaRPr lang="nb-NO" dirty="0"/>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026705"/>
          </a:xfrm>
        </p:spPr>
        <p:txBody>
          <a:bodyPr vert="eaVert"/>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a:xfrm>
            <a:off x="457200" y="205979"/>
            <a:ext cx="6019800" cy="4026705"/>
          </a:xfrm>
        </p:spPr>
        <p:txBody>
          <a:bodyPr vert="eaVert"/>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98959BD0-0ED9-4E45-A3AE-1AB38C2C92AD}"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27534"/>
            <a:ext cx="7772400" cy="1102519"/>
          </a:xfrm>
        </p:spPr>
        <p:txBody>
          <a:bodyPr/>
          <a:lstStyle/>
          <a:p>
            <a:r>
              <a:rPr lang="nb-NO" dirty="0" smtClean="0"/>
              <a:t>Klikk for å redigere tittelstil</a:t>
            </a:r>
            <a:endParaRPr lang="nb-NO" dirty="0"/>
          </a:p>
        </p:txBody>
      </p:sp>
      <p:sp>
        <p:nvSpPr>
          <p:cNvPr id="3" name="Undertittel 2"/>
          <p:cNvSpPr>
            <a:spLocks noGrp="1"/>
          </p:cNvSpPr>
          <p:nvPr>
            <p:ph type="subTitle" idx="1"/>
          </p:nvPr>
        </p:nvSpPr>
        <p:spPr>
          <a:xfrm>
            <a:off x="683568" y="1944365"/>
            <a:ext cx="7848872" cy="230157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4" name="Plassholder for dato 3"/>
          <p:cNvSpPr>
            <a:spLocks noGrp="1"/>
          </p:cNvSpPr>
          <p:nvPr>
            <p:ph type="dt" sz="half" idx="10"/>
          </p:nvPr>
        </p:nvSpPr>
        <p:spPr/>
        <p:txBody>
          <a:bodyPr/>
          <a:lstStyle/>
          <a:p>
            <a:fld id="{0C8060CD-911D-4C79-B32F-720F8BE3DFAE}"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0C8060CD-911D-4C79-B32F-720F8BE3DFAE}"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smtClean="0"/>
              <a:t>Klikk for å redigere tekststiler i malen</a:t>
            </a:r>
          </a:p>
        </p:txBody>
      </p:sp>
      <p:sp>
        <p:nvSpPr>
          <p:cNvPr id="4" name="Plassholder for dato 3"/>
          <p:cNvSpPr>
            <a:spLocks noGrp="1"/>
          </p:cNvSpPr>
          <p:nvPr>
            <p:ph type="dt" sz="half" idx="10"/>
          </p:nvPr>
        </p:nvSpPr>
        <p:spPr/>
        <p:txBody>
          <a:bodyPr/>
          <a:lstStyle/>
          <a:p>
            <a:fld id="{0C8060CD-911D-4C79-B32F-720F8BE3DFAE}"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0C8060CD-911D-4C79-B32F-720F8BE3DFAE}" type="datetimeFigureOut">
              <a:rPr lang="nb-NO" smtClean="0"/>
              <a:pPr/>
              <a:t>18.05.2020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6"/>
          <p:cNvSpPr>
            <a:spLocks noGrp="1"/>
          </p:cNvSpPr>
          <p:nvPr>
            <p:ph type="dt" sz="half" idx="10"/>
          </p:nvPr>
        </p:nvSpPr>
        <p:spPr/>
        <p:txBody>
          <a:bodyPr/>
          <a:lstStyle/>
          <a:p>
            <a:fld id="{0C8060CD-911D-4C79-B32F-720F8BE3DFAE}" type="datetimeFigureOut">
              <a:rPr lang="nb-NO" smtClean="0"/>
              <a:pPr/>
              <a:t>18.05.2020</a:t>
            </a:fld>
            <a:endParaRPr lang="nb-NO" dirty="0"/>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dato 2"/>
          <p:cNvSpPr>
            <a:spLocks noGrp="1"/>
          </p:cNvSpPr>
          <p:nvPr>
            <p:ph type="dt" sz="half" idx="10"/>
          </p:nvPr>
        </p:nvSpPr>
        <p:spPr/>
        <p:txBody>
          <a:bodyPr/>
          <a:lstStyle/>
          <a:p>
            <a:fld id="{0C8060CD-911D-4C79-B32F-720F8BE3DFAE}" type="datetimeFigureOut">
              <a:rPr lang="nb-NO" smtClean="0"/>
              <a:pPr/>
              <a:t>18.05.2020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A6372C1F-8370-4037-A78A-761AEC5B8B95}"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C8060CD-911D-4C79-B32F-720F8BE3DFAE}" type="datetimeFigureOut">
              <a:rPr lang="nb-NO" smtClean="0"/>
              <a:pPr/>
              <a:t>18.05.2020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0C8060CD-911D-4C79-B32F-720F8BE3DFAE}" type="datetimeFigureOut">
              <a:rPr lang="nb-NO" smtClean="0"/>
              <a:pPr/>
              <a:t>18.05.2020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0C8060CD-911D-4C79-B32F-720F8BE3DFAE}" type="datetimeFigureOut">
              <a:rPr lang="nb-NO" smtClean="0"/>
              <a:pPr/>
              <a:t>18.05.2020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p:txBody>
          <a:bodyPr vert="eaVert"/>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0C8060CD-911D-4C79-B32F-720F8BE3DFAE}"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0C8060CD-911D-4C79-B32F-720F8BE3DFAE}" type="datetimeFigureOut">
              <a:rPr lang="nb-NO" smtClean="0"/>
              <a:pPr/>
              <a:t>18.05.2020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83568" y="3003799"/>
            <a:ext cx="7772400" cy="1021556"/>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683568" y="1653649"/>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A6372C1F-8370-4037-A78A-761AEC5B8B95}" type="datetimeFigureOut">
              <a:rPr lang="nb-NO" smtClean="0"/>
              <a:pPr/>
              <a:t>18.05.2020</a:t>
            </a:fld>
            <a:endParaRPr lang="nb-NO" dirty="0"/>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67544" y="789552"/>
            <a:ext cx="8229600" cy="478386"/>
          </a:xfrm>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545637"/>
            <a:ext cx="4038600" cy="26658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545637"/>
            <a:ext cx="4038600" cy="26658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p>
            <a:fld id="{A6372C1F-8370-4037-A78A-761AEC5B8B95}" type="datetimeFigureOut">
              <a:rPr lang="nb-NO" smtClean="0"/>
              <a:pPr/>
              <a:t>18.05.2020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681541"/>
            <a:ext cx="4040188" cy="787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1469138"/>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4645026" y="681541"/>
            <a:ext cx="4041775" cy="787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6" y="1469138"/>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p>
            <a:fld id="{A6372C1F-8370-4037-A78A-761AEC5B8B95}" type="datetimeFigureOut">
              <a:rPr lang="nb-NO" smtClean="0"/>
              <a:pPr/>
              <a:t>18.05.2020</a:t>
            </a:fld>
            <a:endParaRPr lang="nb-NO"/>
          </a:p>
        </p:txBody>
      </p:sp>
      <p:sp>
        <p:nvSpPr>
          <p:cNvPr id="8" name="Plassholder for bunntekst 7"/>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dato 2"/>
          <p:cNvSpPr>
            <a:spLocks noGrp="1"/>
          </p:cNvSpPr>
          <p:nvPr>
            <p:ph type="dt" sz="half" idx="10"/>
          </p:nvPr>
        </p:nvSpPr>
        <p:spPr/>
        <p:txBody>
          <a:bodyPr/>
          <a:lstStyle/>
          <a:p>
            <a:fld id="{A6372C1F-8370-4037-A78A-761AEC5B8B95}" type="datetimeFigureOut">
              <a:rPr lang="nb-NO" smtClean="0"/>
              <a:pPr/>
              <a:t>18.05.2020</a:t>
            </a:fld>
            <a:endParaRPr lang="nb-NO"/>
          </a:p>
        </p:txBody>
      </p:sp>
      <p:sp>
        <p:nvSpPr>
          <p:cNvPr id="4" name="Plassholder for bunntekst 3"/>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6372C1F-8370-4037-A78A-761AEC5B8B95}" type="datetimeFigureOut">
              <a:rPr lang="nb-NO" smtClean="0"/>
              <a:pPr/>
              <a:t>18.05.2020</a:t>
            </a:fld>
            <a:endParaRPr lang="nb-NO"/>
          </a:p>
        </p:txBody>
      </p:sp>
      <p:sp>
        <p:nvSpPr>
          <p:cNvPr id="3" name="Plassholder for bunntekst 2"/>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1017973"/>
            <a:ext cx="3008313" cy="482207"/>
          </a:xfrm>
        </p:spPr>
        <p:txBody>
          <a:bodyPr anchor="b"/>
          <a:lstStyle>
            <a:lvl1pPr algn="l">
              <a:defRPr sz="2000" b="1"/>
            </a:lvl1pPr>
          </a:lstStyle>
          <a:p>
            <a:r>
              <a:rPr lang="nb-NO" smtClean="0"/>
              <a:t>Klikk for å redigere tittelstil</a:t>
            </a:r>
            <a:endParaRPr lang="nb-NO" dirty="0"/>
          </a:p>
        </p:txBody>
      </p:sp>
      <p:sp>
        <p:nvSpPr>
          <p:cNvPr id="3" name="Plassholder for innhold 2"/>
          <p:cNvSpPr>
            <a:spLocks noGrp="1"/>
          </p:cNvSpPr>
          <p:nvPr>
            <p:ph idx="1"/>
          </p:nvPr>
        </p:nvSpPr>
        <p:spPr>
          <a:xfrm>
            <a:off x="3575050" y="910817"/>
            <a:ext cx="5111750" cy="36838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457201" y="1500181"/>
            <a:ext cx="3008313" cy="30944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6372C1F-8370-4037-A78A-761AEC5B8B95}" type="datetimeFigureOut">
              <a:rPr lang="nb-NO" smtClean="0"/>
              <a:pPr/>
              <a:t>18.05.2020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79512" y="1005576"/>
            <a:ext cx="8208912" cy="478386"/>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79512" y="1869672"/>
            <a:ext cx="8229600" cy="2430272"/>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title="Dato"/>
          <p:cNvSpPr>
            <a:spLocks noGrp="1"/>
          </p:cNvSpPr>
          <p:nvPr>
            <p:ph type="dt" sz="half" idx="2"/>
          </p:nvPr>
        </p:nvSpPr>
        <p:spPr>
          <a:xfrm>
            <a:off x="6300192"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fld id="{A6372C1F-8370-4037-A78A-761AEC5B8B95}" type="datetimeFigureOut">
              <a:rPr lang="nb-NO" smtClean="0"/>
              <a:pPr/>
              <a:t>18.05.2020</a:t>
            </a:fld>
            <a:endParaRPr lang="nb-NO" dirty="0"/>
          </a:p>
        </p:txBody>
      </p:sp>
      <p:sp>
        <p:nvSpPr>
          <p:cNvPr id="5" name="Plassholder for bunntekst 4" title="Bunntekst"/>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itchFamily="34" charset="0"/>
                <a:cs typeface="Arial" pitchFamily="34" charset="0"/>
              </a:defRPr>
            </a:lvl1pPr>
          </a:lstStyle>
          <a:p>
            <a:endParaRPr lang="nb-NO" dirty="0"/>
          </a:p>
        </p:txBody>
      </p:sp>
      <p:grpSp>
        <p:nvGrpSpPr>
          <p:cNvPr id="13" name="Gruppe 12"/>
          <p:cNvGrpSpPr/>
          <p:nvPr/>
        </p:nvGrpSpPr>
        <p:grpSpPr>
          <a:xfrm>
            <a:off x="2339753" y="249492"/>
            <a:ext cx="6264699" cy="4050452"/>
            <a:chOff x="2339752" y="332656"/>
            <a:chExt cx="6264699" cy="5400602"/>
          </a:xfrm>
        </p:grpSpPr>
        <p:cxnSp>
          <p:nvCxnSpPr>
            <p:cNvPr id="9" name="Rett linje 8"/>
            <p:cNvCxnSpPr/>
            <p:nvPr/>
          </p:nvCxnSpPr>
          <p:spPr bwMode="auto">
            <a:xfrm>
              <a:off x="2339752" y="332656"/>
              <a:ext cx="6264696" cy="0"/>
            </a:xfrm>
            <a:prstGeom prst="line">
              <a:avLst/>
            </a:prstGeom>
            <a:ln w="12700">
              <a:solidFill>
                <a:schemeClr val="bg1"/>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 name="Rett linje 9"/>
            <p:cNvCxnSpPr/>
            <p:nvPr userDrawn="1"/>
          </p:nvCxnSpPr>
          <p:spPr bwMode="auto">
            <a:xfrm rot="5400000">
              <a:off x="5904150" y="3032957"/>
              <a:ext cx="5400602"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grpSp>
      <p:pic>
        <p:nvPicPr>
          <p:cNvPr id="8" name="Bild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0030" y="4543424"/>
            <a:ext cx="1430243" cy="500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0A4279"/>
          </a:solidFill>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lumMod val="50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310344"/>
            <a:ext cx="8229600" cy="85725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200151"/>
            <a:ext cx="8229600" cy="3326411"/>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6542856"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fld id="{98959BD0-0ED9-4E45-A3AE-1AB38C2C92AD}" type="datetimeFigureOut">
              <a:rPr lang="nb-NO" smtClean="0"/>
              <a:pPr/>
              <a:t>18.05.2020</a:t>
            </a:fld>
            <a:endParaRPr lang="nb-NO" dirty="0"/>
          </a:p>
        </p:txBody>
      </p:sp>
      <p:sp>
        <p:nvSpPr>
          <p:cNvPr id="5" name="Plassholder for bunn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itchFamily="34" charset="0"/>
                <a:cs typeface="Arial" pitchFamily="34" charset="0"/>
              </a:defRPr>
            </a:lvl1pPr>
          </a:lstStyle>
          <a:p>
            <a:endParaRPr lang="nb-NO" dirty="0"/>
          </a:p>
        </p:txBody>
      </p:sp>
      <p:grpSp>
        <p:nvGrpSpPr>
          <p:cNvPr id="8" name="Gruppe 7"/>
          <p:cNvGrpSpPr/>
          <p:nvPr/>
        </p:nvGrpSpPr>
        <p:grpSpPr>
          <a:xfrm>
            <a:off x="2339753" y="249492"/>
            <a:ext cx="6264699" cy="4050452"/>
            <a:chOff x="2339752" y="332656"/>
            <a:chExt cx="6264699" cy="5400602"/>
          </a:xfrm>
        </p:grpSpPr>
        <p:cxnSp>
          <p:nvCxnSpPr>
            <p:cNvPr id="10" name="Rett linje 9"/>
            <p:cNvCxnSpPr/>
            <p:nvPr/>
          </p:nvCxnSpPr>
          <p:spPr bwMode="auto">
            <a:xfrm>
              <a:off x="2339752" y="332656"/>
              <a:ext cx="6264696" cy="0"/>
            </a:xfrm>
            <a:prstGeom prst="line">
              <a:avLst/>
            </a:prstGeom>
            <a:ln w="12700">
              <a:solidFill>
                <a:schemeClr val="bg1"/>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1" name="Rett linje 10"/>
            <p:cNvCxnSpPr/>
            <p:nvPr userDrawn="1"/>
          </p:nvCxnSpPr>
          <p:spPr bwMode="auto">
            <a:xfrm rot="5400000">
              <a:off x="5904150" y="3032957"/>
              <a:ext cx="5400602"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grpSp>
      <p:pic>
        <p:nvPicPr>
          <p:cNvPr id="7" name="Bild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5679" y="4526562"/>
            <a:ext cx="1428746" cy="495211"/>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fld id="{0C8060CD-911D-4C79-B32F-720F8BE3DFAE}" type="datetimeFigureOut">
              <a:rPr lang="nb-NO" smtClean="0"/>
              <a:pPr/>
              <a:t>18.05.2020</a:t>
            </a:fld>
            <a:endParaRPr lang="nb-NO" dirty="0"/>
          </a:p>
        </p:txBody>
      </p:sp>
      <p:sp>
        <p:nvSpPr>
          <p:cNvPr id="5" name="Plassholder for bunn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itchFamily="34" charset="0"/>
                <a:cs typeface="Arial" pitchFamily="34" charset="0"/>
              </a:defRPr>
            </a:lvl1pPr>
          </a:lstStyle>
          <a:p>
            <a:endParaRPr lang="nb-NO" dirty="0"/>
          </a:p>
        </p:txBody>
      </p:sp>
      <p:sp>
        <p:nvSpPr>
          <p:cNvPr id="6" name="Plassholder for lysbilde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D8E93DA6-C468-44CD-93D8-C9A087DE9624}"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pexip.com/app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Martine.eliasson@nhf.n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err="1" smtClean="0"/>
              <a:t>Webinar</a:t>
            </a:r>
            <a:r>
              <a:rPr lang="nb-NO" dirty="0" smtClean="0"/>
              <a:t> om </a:t>
            </a:r>
            <a:r>
              <a:rPr lang="nb-NO" dirty="0" err="1" smtClean="0"/>
              <a:t>likepersonsarbeid</a:t>
            </a:r>
            <a:endParaRPr lang="nb-NO" dirty="0"/>
          </a:p>
        </p:txBody>
      </p:sp>
      <p:sp>
        <p:nvSpPr>
          <p:cNvPr id="3" name="Undertittel 2"/>
          <p:cNvSpPr>
            <a:spLocks noGrp="1"/>
          </p:cNvSpPr>
          <p:nvPr>
            <p:ph type="subTitle" idx="1"/>
          </p:nvPr>
        </p:nvSpPr>
        <p:spPr/>
        <p:txBody>
          <a:bodyPr/>
          <a:lstStyle/>
          <a:p>
            <a:r>
              <a:rPr lang="nb-NO" dirty="0" smtClean="0"/>
              <a:t>Martine Eliasson</a:t>
            </a:r>
          </a:p>
          <a:p>
            <a:r>
              <a:rPr lang="nb-NO" dirty="0" smtClean="0"/>
              <a:t> </a:t>
            </a:r>
            <a:r>
              <a:rPr lang="nb-NO" dirty="0" err="1"/>
              <a:t>L</a:t>
            </a:r>
            <a:r>
              <a:rPr lang="nb-NO" dirty="0" err="1" smtClean="0"/>
              <a:t>ikepersonskoordinator</a:t>
            </a:r>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Hvorfor er </a:t>
            </a:r>
            <a:r>
              <a:rPr lang="nb-NO" dirty="0" err="1" smtClean="0"/>
              <a:t>likepersonsarbeid</a:t>
            </a:r>
            <a:r>
              <a:rPr lang="nb-NO" dirty="0" smtClean="0"/>
              <a:t> viktig?</a:t>
            </a:r>
            <a:endParaRPr lang="nb-NO" dirty="0"/>
          </a:p>
        </p:txBody>
      </p:sp>
      <p:sp>
        <p:nvSpPr>
          <p:cNvPr id="3" name="Plassholder for innhold 2"/>
          <p:cNvSpPr>
            <a:spLocks noGrp="1"/>
          </p:cNvSpPr>
          <p:nvPr>
            <p:ph sz="half" idx="1"/>
          </p:nvPr>
        </p:nvSpPr>
        <p:spPr/>
        <p:txBody>
          <a:bodyPr>
            <a:normAutofit fontScale="85000" lnSpcReduction="20000"/>
          </a:bodyPr>
          <a:lstStyle/>
          <a:p>
            <a:r>
              <a:rPr lang="nb-NO" dirty="0" smtClean="0"/>
              <a:t>Vi blir systematisk diskriminert i samfunnet</a:t>
            </a:r>
          </a:p>
          <a:p>
            <a:r>
              <a:rPr lang="nb-NO" dirty="0" smtClean="0"/>
              <a:t>Dette kan påvirke vår evne til å delta i samfunnet negativt </a:t>
            </a:r>
          </a:p>
          <a:p>
            <a:r>
              <a:rPr lang="nb-NO" dirty="0" smtClean="0"/>
              <a:t>Sammen kan vi </a:t>
            </a:r>
            <a:r>
              <a:rPr lang="nb-NO" dirty="0" err="1" smtClean="0"/>
              <a:t>bekjemte</a:t>
            </a:r>
            <a:r>
              <a:rPr lang="nb-NO" dirty="0" smtClean="0"/>
              <a:t> </a:t>
            </a:r>
            <a:r>
              <a:rPr lang="nb-NO" dirty="0" err="1" smtClean="0"/>
              <a:t>diskrimminering</a:t>
            </a:r>
            <a:r>
              <a:rPr lang="nb-NO" dirty="0" smtClean="0"/>
              <a:t> og fremme likestilling!</a:t>
            </a:r>
            <a:endParaRPr lang="nb-NO" dirty="0"/>
          </a:p>
        </p:txBody>
      </p:sp>
      <p:pic>
        <p:nvPicPr>
          <p:cNvPr id="6" name="Plassholder for innhol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83002"/>
            <a:ext cx="4038600" cy="2191858"/>
          </a:xfrm>
        </p:spPr>
      </p:pic>
    </p:spTree>
    <p:extLst>
      <p:ext uri="{BB962C8B-B14F-4D97-AF65-F5344CB8AC3E}">
        <p14:creationId xmlns:p14="http://schemas.microsoft.com/office/powerpoint/2010/main" val="761806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Likepersonsarbeid</a:t>
            </a:r>
            <a:r>
              <a:rPr lang="nb-NO" dirty="0" smtClean="0"/>
              <a:t> i koronaen tid</a:t>
            </a:r>
            <a:endParaRPr lang="nb-NO" dirty="0"/>
          </a:p>
        </p:txBody>
      </p:sp>
      <p:sp>
        <p:nvSpPr>
          <p:cNvPr id="5" name="Plassholder for innhold 4"/>
          <p:cNvSpPr>
            <a:spLocks noGrp="1"/>
          </p:cNvSpPr>
          <p:nvPr>
            <p:ph idx="1"/>
          </p:nvPr>
        </p:nvSpPr>
        <p:spPr/>
        <p:txBody>
          <a:bodyPr>
            <a:normAutofit fontScale="92500" lnSpcReduction="20000"/>
          </a:bodyPr>
          <a:lstStyle/>
          <a:p>
            <a:pPr marL="0" indent="0">
              <a:buNone/>
            </a:pPr>
            <a:r>
              <a:rPr lang="nb-NO" dirty="0"/>
              <a:t>Mange funksjonshemmede utgjør høyrisikogruppen for alvorlig sykdom ved koronasmitte. Samtidig rammes funksjonshemmede ekstra hardt av krisen. Mangel på personlig assistenter, dårligere hjelpemiddeltilbud, langt færre </a:t>
            </a:r>
            <a:r>
              <a:rPr lang="nb-NO" dirty="0" smtClean="0"/>
              <a:t>aktiviteter, </a:t>
            </a:r>
            <a:r>
              <a:rPr lang="nb-NO" dirty="0"/>
              <a:t>gir dårligere helse, dårligere livskvalitet og dårligere liv. Hardest rammes mange av frykten og ensomheten i denne krevende tiden. </a:t>
            </a:r>
          </a:p>
        </p:txBody>
      </p:sp>
    </p:spTree>
    <p:extLst>
      <p:ext uri="{BB962C8B-B14F-4D97-AF65-F5344CB8AC3E}">
        <p14:creationId xmlns:p14="http://schemas.microsoft.com/office/powerpoint/2010/main" val="2287120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Prosjekt: Digitale likepersoner</a:t>
            </a:r>
            <a:endParaRPr lang="nb-NO" dirty="0"/>
          </a:p>
        </p:txBody>
      </p:sp>
      <p:sp>
        <p:nvSpPr>
          <p:cNvPr id="3" name="Plassholder for innhold 2"/>
          <p:cNvSpPr>
            <a:spLocks noGrp="1"/>
          </p:cNvSpPr>
          <p:nvPr>
            <p:ph idx="1"/>
          </p:nvPr>
        </p:nvSpPr>
        <p:spPr/>
        <p:txBody>
          <a:bodyPr/>
          <a:lstStyle/>
          <a:p>
            <a:r>
              <a:rPr lang="nb-NO" dirty="0" smtClean="0"/>
              <a:t>75 000 kroner fra stiftelsen DAM</a:t>
            </a:r>
          </a:p>
          <a:p>
            <a:r>
              <a:rPr lang="nb-NO" dirty="0" smtClean="0"/>
              <a:t>Skape gode og trygge </a:t>
            </a:r>
            <a:r>
              <a:rPr lang="nb-NO" dirty="0" err="1" smtClean="0"/>
              <a:t>likepersonsmøter</a:t>
            </a:r>
            <a:r>
              <a:rPr lang="nb-NO" dirty="0" smtClean="0"/>
              <a:t> digitalt </a:t>
            </a:r>
          </a:p>
          <a:p>
            <a:endParaRPr lang="nb-NO" dirty="0"/>
          </a:p>
        </p:txBody>
      </p:sp>
    </p:spTree>
    <p:extLst>
      <p:ext uri="{BB962C8B-B14F-4D97-AF65-F5344CB8AC3E}">
        <p14:creationId xmlns:p14="http://schemas.microsoft.com/office/powerpoint/2010/main" val="1714849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Enklere å finne fram </a:t>
            </a:r>
            <a:endParaRPr lang="nb-NO" dirty="0"/>
          </a:p>
        </p:txBody>
      </p:sp>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2413" y="1483962"/>
            <a:ext cx="7160455" cy="3032005"/>
          </a:xfrm>
        </p:spPr>
      </p:pic>
    </p:spTree>
    <p:extLst>
      <p:ext uri="{BB962C8B-B14F-4D97-AF65-F5344CB8AC3E}">
        <p14:creationId xmlns:p14="http://schemas.microsoft.com/office/powerpoint/2010/main" val="3450295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Digitalt møterom på </a:t>
            </a:r>
            <a:r>
              <a:rPr lang="nb-NO" dirty="0" err="1" smtClean="0"/>
              <a:t>Pexip</a:t>
            </a:r>
            <a:endParaRPr lang="nb-NO" dirty="0"/>
          </a:p>
        </p:txBody>
      </p:sp>
      <p:sp>
        <p:nvSpPr>
          <p:cNvPr id="3" name="Plassholder for innhold 2"/>
          <p:cNvSpPr>
            <a:spLocks noGrp="1"/>
          </p:cNvSpPr>
          <p:nvPr>
            <p:ph idx="1"/>
          </p:nvPr>
        </p:nvSpPr>
        <p:spPr/>
        <p:txBody>
          <a:bodyPr>
            <a:normAutofit lnSpcReduction="10000"/>
          </a:bodyPr>
          <a:lstStyle/>
          <a:p>
            <a:r>
              <a:rPr lang="nb-NO" dirty="0" smtClean="0"/>
              <a:t>last </a:t>
            </a:r>
            <a:r>
              <a:rPr lang="nb-NO" dirty="0"/>
              <a:t>ned </a:t>
            </a:r>
            <a:r>
              <a:rPr lang="nb-NO" dirty="0" smtClean="0"/>
              <a:t>denne </a:t>
            </a:r>
            <a:r>
              <a:rPr lang="nb-NO" dirty="0" err="1" smtClean="0"/>
              <a:t>appen</a:t>
            </a:r>
            <a:r>
              <a:rPr lang="nb-NO" dirty="0" smtClean="0"/>
              <a:t> </a:t>
            </a:r>
            <a:r>
              <a:rPr lang="nb-NO" dirty="0"/>
              <a:t>på en eller flere av følgende enheter PC, </a:t>
            </a:r>
            <a:r>
              <a:rPr lang="nb-NO" dirty="0" smtClean="0"/>
              <a:t>mobil, </a:t>
            </a:r>
            <a:r>
              <a:rPr lang="nb-NO" dirty="0"/>
              <a:t>nettbrett.</a:t>
            </a:r>
          </a:p>
          <a:p>
            <a:r>
              <a:rPr lang="nb-NO" u="sng" dirty="0">
                <a:hlinkClick r:id="rId2"/>
              </a:rPr>
              <a:t>https://</a:t>
            </a:r>
            <a:r>
              <a:rPr lang="nb-NO" u="sng" dirty="0" smtClean="0">
                <a:hlinkClick r:id="rId2"/>
              </a:rPr>
              <a:t>www.pexip.com/apps</a:t>
            </a:r>
            <a:endParaRPr lang="nb-NO" dirty="0" smtClean="0"/>
          </a:p>
          <a:p>
            <a:r>
              <a:rPr lang="nb-NO" dirty="0" smtClean="0"/>
              <a:t># Likeperson</a:t>
            </a:r>
          </a:p>
          <a:p>
            <a:r>
              <a:rPr lang="nb-NO" dirty="0" smtClean="0"/>
              <a:t>Digitale </a:t>
            </a:r>
            <a:r>
              <a:rPr lang="nb-NO" dirty="0" err="1" smtClean="0"/>
              <a:t>likepersonsaktiviterer</a:t>
            </a:r>
            <a:r>
              <a:rPr lang="nb-NO" dirty="0" smtClean="0"/>
              <a:t> </a:t>
            </a:r>
            <a:endParaRPr lang="nb-NO" dirty="0"/>
          </a:p>
        </p:txBody>
      </p:sp>
    </p:spTree>
    <p:extLst>
      <p:ext uri="{BB962C8B-B14F-4D97-AF65-F5344CB8AC3E}">
        <p14:creationId xmlns:p14="http://schemas.microsoft.com/office/powerpoint/2010/main" val="707754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Likepersonslinjen</a:t>
            </a:r>
            <a:endParaRPr lang="nb-NO" dirty="0"/>
          </a:p>
        </p:txBody>
      </p:sp>
      <p:sp>
        <p:nvSpPr>
          <p:cNvPr id="3" name="Plassholder for innhold 2"/>
          <p:cNvSpPr>
            <a:spLocks noGrp="1"/>
          </p:cNvSpPr>
          <p:nvPr>
            <p:ph idx="1"/>
          </p:nvPr>
        </p:nvSpPr>
        <p:spPr/>
        <p:txBody>
          <a:bodyPr/>
          <a:lstStyle/>
          <a:p>
            <a:r>
              <a:rPr lang="nb-NO" dirty="0" smtClean="0"/>
              <a:t>Ett telefonnummer inn til likepersonene</a:t>
            </a:r>
          </a:p>
          <a:p>
            <a:r>
              <a:rPr lang="nb-NO" dirty="0"/>
              <a:t>913 75 </a:t>
            </a:r>
            <a:r>
              <a:rPr lang="nb-NO" dirty="0" smtClean="0"/>
              <a:t>636</a:t>
            </a:r>
          </a:p>
          <a:p>
            <a:endParaRPr lang="nb-NO" dirty="0"/>
          </a:p>
        </p:txBody>
      </p:sp>
    </p:spTree>
    <p:extLst>
      <p:ext uri="{BB962C8B-B14F-4D97-AF65-F5344CB8AC3E}">
        <p14:creationId xmlns:p14="http://schemas.microsoft.com/office/powerpoint/2010/main" val="3629090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Digitalt grunnkurs</a:t>
            </a:r>
            <a:endParaRPr lang="nb-NO" dirty="0"/>
          </a:p>
        </p:txBody>
      </p:sp>
      <p:sp>
        <p:nvSpPr>
          <p:cNvPr id="3" name="Plassholder for innhold 2"/>
          <p:cNvSpPr>
            <a:spLocks noGrp="1"/>
          </p:cNvSpPr>
          <p:nvPr>
            <p:ph idx="1"/>
          </p:nvPr>
        </p:nvSpPr>
        <p:spPr/>
        <p:txBody>
          <a:bodyPr>
            <a:normAutofit/>
          </a:bodyPr>
          <a:lstStyle/>
          <a:p>
            <a:r>
              <a:rPr lang="nb-NO" dirty="0" smtClean="0"/>
              <a:t>NHF Trøndelag tester ut å ha grunnkurs digitalt</a:t>
            </a:r>
          </a:p>
          <a:p>
            <a:r>
              <a:rPr lang="nb-NO" dirty="0" smtClean="0"/>
              <a:t>3 kurskvelder</a:t>
            </a:r>
          </a:p>
          <a:p>
            <a:r>
              <a:rPr lang="nb-NO" dirty="0" smtClean="0"/>
              <a:t>Hver kurskveld varer i to timer</a:t>
            </a:r>
          </a:p>
          <a:p>
            <a:r>
              <a:rPr lang="nb-NO" dirty="0" smtClean="0"/>
              <a:t>Likepersoner får prøve seg som kursholdere </a:t>
            </a:r>
            <a:endParaRPr lang="nb-NO" dirty="0"/>
          </a:p>
        </p:txBody>
      </p:sp>
    </p:spTree>
    <p:extLst>
      <p:ext uri="{BB962C8B-B14F-4D97-AF65-F5344CB8AC3E}">
        <p14:creationId xmlns:p14="http://schemas.microsoft.com/office/powerpoint/2010/main" val="2053545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fontScale="90000"/>
          </a:bodyPr>
          <a:lstStyle/>
          <a:p>
            <a:r>
              <a:rPr lang="nb-NO" dirty="0" smtClean="0"/>
              <a:t>Takk for oppmerksomheten!</a:t>
            </a:r>
            <a:endParaRPr lang="nb-NO" dirty="0"/>
          </a:p>
        </p:txBody>
      </p:sp>
      <p:sp>
        <p:nvSpPr>
          <p:cNvPr id="6" name="Plassholder for innhold 5"/>
          <p:cNvSpPr>
            <a:spLocks noGrp="1"/>
          </p:cNvSpPr>
          <p:nvPr>
            <p:ph idx="1"/>
          </p:nvPr>
        </p:nvSpPr>
        <p:spPr>
          <a:xfrm>
            <a:off x="179512" y="1869672"/>
            <a:ext cx="8352928" cy="2430272"/>
          </a:xfrm>
        </p:spPr>
        <p:txBody>
          <a:bodyPr>
            <a:normAutofit fontScale="92500"/>
          </a:bodyPr>
          <a:lstStyle/>
          <a:p>
            <a:pPr marL="0" indent="0">
              <a:buNone/>
            </a:pPr>
            <a:r>
              <a:rPr lang="nb-NO" sz="2600" dirty="0" smtClean="0">
                <a:solidFill>
                  <a:schemeClr val="tx2"/>
                </a:solidFill>
              </a:rPr>
              <a:t>For spørsmål eller innspill kan du ta kontakt med Martine Eliasson</a:t>
            </a:r>
          </a:p>
          <a:p>
            <a:pPr marL="0" indent="0" algn="ctr">
              <a:buNone/>
            </a:pPr>
            <a:r>
              <a:rPr lang="nb-NO" sz="2600" dirty="0" smtClean="0">
                <a:solidFill>
                  <a:schemeClr val="tx2"/>
                </a:solidFill>
              </a:rPr>
              <a:t>97146583</a:t>
            </a:r>
          </a:p>
          <a:p>
            <a:pPr marL="0" indent="0" algn="ctr">
              <a:buNone/>
            </a:pPr>
            <a:r>
              <a:rPr lang="nb-NO" sz="2600" dirty="0" smtClean="0">
                <a:hlinkClick r:id="rId2"/>
              </a:rPr>
              <a:t>Martine.eliasson@nhf.no</a:t>
            </a:r>
            <a:endParaRPr lang="nb-NO" sz="2600" dirty="0" smtClean="0"/>
          </a:p>
          <a:p>
            <a:pPr marL="0" indent="0" algn="ctr">
              <a:buNone/>
            </a:pPr>
            <a:endParaRPr lang="nb-NO" dirty="0" smtClean="0"/>
          </a:p>
          <a:p>
            <a:pPr marL="0" indent="0">
              <a:buNone/>
            </a:pPr>
            <a:r>
              <a:rPr lang="nb-NO" dirty="0" smtClean="0"/>
              <a:t> </a:t>
            </a:r>
            <a:endParaRPr lang="nb-NO" dirty="0"/>
          </a:p>
        </p:txBody>
      </p:sp>
    </p:spTree>
    <p:extLst>
      <p:ext uri="{BB962C8B-B14F-4D97-AF65-F5344CB8AC3E}">
        <p14:creationId xmlns:p14="http://schemas.microsoft.com/office/powerpoint/2010/main" val="1363697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915566"/>
            <a:ext cx="8208912" cy="478386"/>
          </a:xfrm>
        </p:spPr>
        <p:txBody>
          <a:bodyPr>
            <a:normAutofit fontScale="90000"/>
          </a:bodyPr>
          <a:lstStyle/>
          <a:p>
            <a:r>
              <a:rPr lang="nb-NO" dirty="0" smtClean="0"/>
              <a:t>Velkommen </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563638"/>
            <a:ext cx="5846759" cy="3051278"/>
          </a:xfrm>
        </p:spPr>
      </p:pic>
    </p:spTree>
    <p:extLst>
      <p:ext uri="{BB962C8B-B14F-4D97-AF65-F5344CB8AC3E}">
        <p14:creationId xmlns:p14="http://schemas.microsoft.com/office/powerpoint/2010/main" val="26772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normAutofit fontScale="90000"/>
          </a:bodyPr>
          <a:lstStyle/>
          <a:p>
            <a:r>
              <a:rPr lang="nb-NO" dirty="0" smtClean="0"/>
              <a:t>Agenda</a:t>
            </a:r>
            <a:endParaRPr lang="nb-NO" dirty="0"/>
          </a:p>
        </p:txBody>
      </p:sp>
      <p:sp>
        <p:nvSpPr>
          <p:cNvPr id="9" name="Plassholder for innhold 8"/>
          <p:cNvSpPr>
            <a:spLocks noGrp="1"/>
          </p:cNvSpPr>
          <p:nvPr>
            <p:ph sz="half" idx="1"/>
          </p:nvPr>
        </p:nvSpPr>
        <p:spPr/>
        <p:txBody>
          <a:bodyPr/>
          <a:lstStyle/>
          <a:p>
            <a:r>
              <a:rPr lang="nb-NO" dirty="0" smtClean="0"/>
              <a:t>Likepersoner i NHF</a:t>
            </a:r>
          </a:p>
          <a:p>
            <a:r>
              <a:rPr lang="nb-NO" dirty="0" err="1" smtClean="0"/>
              <a:t>Likepersonsarbeid</a:t>
            </a:r>
            <a:r>
              <a:rPr lang="nb-NO" dirty="0" smtClean="0"/>
              <a:t> i koronaens tid </a:t>
            </a:r>
            <a:endParaRPr lang="nb-NO" dirty="0"/>
          </a:p>
        </p:txBody>
      </p:sp>
      <p:pic>
        <p:nvPicPr>
          <p:cNvPr id="11" name="Plassholder for innhold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49078"/>
            <a:ext cx="4038600" cy="2659706"/>
          </a:xfrm>
        </p:spPr>
      </p:pic>
    </p:spTree>
    <p:extLst>
      <p:ext uri="{BB962C8B-B14F-4D97-AF65-F5344CB8AC3E}">
        <p14:creationId xmlns:p14="http://schemas.microsoft.com/office/powerpoint/2010/main" val="236463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Likepersoner i NHF</a:t>
            </a:r>
            <a:endParaRPr lang="nb-NO" dirty="0"/>
          </a:p>
        </p:txBody>
      </p:sp>
      <p:sp>
        <p:nvSpPr>
          <p:cNvPr id="3" name="Plassholder for innhold 2"/>
          <p:cNvSpPr>
            <a:spLocks noGrp="1"/>
          </p:cNvSpPr>
          <p:nvPr>
            <p:ph idx="1"/>
          </p:nvPr>
        </p:nvSpPr>
        <p:spPr/>
        <p:txBody>
          <a:bodyPr>
            <a:normAutofit fontScale="85000" lnSpcReduction="20000"/>
          </a:bodyPr>
          <a:lstStyle/>
          <a:p>
            <a:pPr marL="0" indent="0" algn="ctr">
              <a:buNone/>
            </a:pPr>
            <a:r>
              <a:rPr lang="nb-NO" dirty="0"/>
              <a:t>Vi har et nettverk av frivillige som har kjempet seg gjennom egne utfordringer og en vanskelig livssituasjon</a:t>
            </a:r>
            <a:r>
              <a:rPr lang="nb-NO" dirty="0" smtClean="0"/>
              <a:t>. </a:t>
            </a:r>
          </a:p>
          <a:p>
            <a:pPr marL="0" indent="0" algn="ctr">
              <a:buNone/>
            </a:pPr>
            <a:r>
              <a:rPr lang="nb-NO" dirty="0" smtClean="0"/>
              <a:t>Våre </a:t>
            </a:r>
            <a:r>
              <a:rPr lang="nb-NO" dirty="0"/>
              <a:t>frivillige bruker sine erfaringer til å hjelpe andre i samme situasjon. </a:t>
            </a:r>
            <a:endParaRPr lang="nb-NO" dirty="0" smtClean="0"/>
          </a:p>
          <a:p>
            <a:pPr marL="0" indent="0" algn="ctr">
              <a:buNone/>
            </a:pPr>
            <a:r>
              <a:rPr lang="nb-NO" dirty="0" smtClean="0"/>
              <a:t>Noen </a:t>
            </a:r>
            <a:r>
              <a:rPr lang="nb-NO" dirty="0"/>
              <a:t>som trenger dem, ser dem, gir råd, står ved deres side og støtter dem på veien. </a:t>
            </a:r>
            <a:endParaRPr lang="nb-NO" dirty="0" smtClean="0"/>
          </a:p>
          <a:p>
            <a:pPr marL="0" indent="0" algn="ctr">
              <a:buNone/>
            </a:pPr>
            <a:r>
              <a:rPr lang="nb-NO" dirty="0" smtClean="0"/>
              <a:t>Vi </a:t>
            </a:r>
            <a:r>
              <a:rPr lang="nb-NO" dirty="0"/>
              <a:t>kaller dem likepersoner. </a:t>
            </a:r>
          </a:p>
          <a:p>
            <a:endParaRPr lang="nb-NO" dirty="0"/>
          </a:p>
        </p:txBody>
      </p:sp>
    </p:spTree>
    <p:extLst>
      <p:ext uri="{BB962C8B-B14F-4D97-AF65-F5344CB8AC3E}">
        <p14:creationId xmlns:p14="http://schemas.microsoft.com/office/powerpoint/2010/main" val="1020172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Hvem er likepersonen?</a:t>
            </a:r>
            <a:endParaRPr lang="nb-NO" dirty="0"/>
          </a:p>
        </p:txBody>
      </p:sp>
      <p:pic>
        <p:nvPicPr>
          <p:cNvPr id="4" name="Plassholder for innhol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7804" y="1507181"/>
            <a:ext cx="3132348" cy="3579827"/>
          </a:xfrm>
        </p:spPr>
      </p:pic>
    </p:spTree>
    <p:extLst>
      <p:ext uri="{BB962C8B-B14F-4D97-AF65-F5344CB8AC3E}">
        <p14:creationId xmlns:p14="http://schemas.microsoft.com/office/powerpoint/2010/main" val="2093337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Krav til likepersoner</a:t>
            </a:r>
            <a:endParaRPr lang="nb-NO" dirty="0"/>
          </a:p>
        </p:txBody>
      </p:sp>
      <p:sp>
        <p:nvSpPr>
          <p:cNvPr id="3" name="Plassholder for innhold 2"/>
          <p:cNvSpPr>
            <a:spLocks noGrp="1"/>
          </p:cNvSpPr>
          <p:nvPr>
            <p:ph idx="1"/>
          </p:nvPr>
        </p:nvSpPr>
        <p:spPr/>
        <p:txBody>
          <a:bodyPr>
            <a:normAutofit fontScale="77500" lnSpcReduction="20000"/>
          </a:bodyPr>
          <a:lstStyle/>
          <a:p>
            <a:r>
              <a:rPr lang="nb-NO" dirty="0">
                <a:solidFill>
                  <a:schemeClr val="tx1"/>
                </a:solidFill>
              </a:rPr>
              <a:t>Selv ha </a:t>
            </a:r>
            <a:r>
              <a:rPr lang="nb-NO" dirty="0" smtClean="0">
                <a:solidFill>
                  <a:schemeClr val="tx1"/>
                </a:solidFill>
              </a:rPr>
              <a:t>funksjonsnedsettelse </a:t>
            </a:r>
            <a:r>
              <a:rPr lang="nb-NO" dirty="0">
                <a:solidFill>
                  <a:schemeClr val="tx1"/>
                </a:solidFill>
              </a:rPr>
              <a:t>eller være pårørende.</a:t>
            </a:r>
          </a:p>
          <a:p>
            <a:r>
              <a:rPr lang="nb-NO" dirty="0">
                <a:solidFill>
                  <a:schemeClr val="tx1"/>
                </a:solidFill>
              </a:rPr>
              <a:t>Ha et bearbeidet forhold og en viss distanse til </a:t>
            </a:r>
            <a:r>
              <a:rPr lang="nb-NO" dirty="0" smtClean="0">
                <a:solidFill>
                  <a:schemeClr val="tx1"/>
                </a:solidFill>
              </a:rPr>
              <a:t>egen funksjonsnedsettelse og opplevelse av diskriminering.</a:t>
            </a:r>
            <a:endParaRPr lang="nb-NO" dirty="0">
              <a:solidFill>
                <a:schemeClr val="tx1"/>
              </a:solidFill>
            </a:endParaRPr>
          </a:p>
          <a:p>
            <a:r>
              <a:rPr lang="nb-NO" dirty="0">
                <a:solidFill>
                  <a:schemeClr val="tx1"/>
                </a:solidFill>
              </a:rPr>
              <a:t>Kunne skille mellom egne problemer og andres.</a:t>
            </a:r>
          </a:p>
          <a:p>
            <a:r>
              <a:rPr lang="nb-NO" dirty="0">
                <a:solidFill>
                  <a:schemeClr val="tx1"/>
                </a:solidFill>
              </a:rPr>
              <a:t>Evne til å reflektere over egne og andres erfaringer.</a:t>
            </a:r>
          </a:p>
          <a:p>
            <a:r>
              <a:rPr lang="nb-NO" dirty="0">
                <a:solidFill>
                  <a:schemeClr val="tx1"/>
                </a:solidFill>
              </a:rPr>
              <a:t>Være interessert og ha tid og et ønske om å gjøre en innsats.</a:t>
            </a:r>
          </a:p>
          <a:p>
            <a:r>
              <a:rPr lang="nb-NO" dirty="0">
                <a:solidFill>
                  <a:schemeClr val="tx1"/>
                </a:solidFill>
              </a:rPr>
              <a:t>Ha evne til å se muligheter framfor begrensninger</a:t>
            </a:r>
            <a:r>
              <a:rPr lang="nb-NO" dirty="0" smtClean="0">
                <a:solidFill>
                  <a:schemeClr val="tx1"/>
                </a:solidFill>
              </a:rPr>
              <a:t>. </a:t>
            </a:r>
            <a:endParaRPr lang="nb-NO" dirty="0">
              <a:solidFill>
                <a:schemeClr val="tx1"/>
              </a:solidFill>
            </a:endParaRPr>
          </a:p>
          <a:p>
            <a:endParaRPr lang="nb-NO" dirty="0"/>
          </a:p>
        </p:txBody>
      </p:sp>
    </p:spTree>
    <p:extLst>
      <p:ext uri="{BB962C8B-B14F-4D97-AF65-F5344CB8AC3E}">
        <p14:creationId xmlns:p14="http://schemas.microsoft.com/office/powerpoint/2010/main" val="160061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Krav til likepersoner</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a:solidFill>
                  <a:schemeClr val="tx1"/>
                </a:solidFill>
              </a:rPr>
              <a:t>Være medlem i </a:t>
            </a:r>
            <a:r>
              <a:rPr lang="nb-NO" dirty="0" smtClean="0">
                <a:solidFill>
                  <a:schemeClr val="tx1"/>
                </a:solidFill>
              </a:rPr>
              <a:t>Norges handikapforbund</a:t>
            </a:r>
            <a:endParaRPr lang="nb-NO" dirty="0">
              <a:solidFill>
                <a:schemeClr val="tx1"/>
              </a:solidFill>
            </a:endParaRPr>
          </a:p>
          <a:p>
            <a:r>
              <a:rPr lang="nb-NO" dirty="0">
                <a:solidFill>
                  <a:schemeClr val="tx1"/>
                </a:solidFill>
              </a:rPr>
              <a:t>Ha kjennskap til Norges </a:t>
            </a:r>
            <a:r>
              <a:rPr lang="nb-NO" dirty="0" smtClean="0">
                <a:solidFill>
                  <a:schemeClr val="tx1"/>
                </a:solidFill>
              </a:rPr>
              <a:t>handikapforbunds medlemstilbud</a:t>
            </a:r>
            <a:r>
              <a:rPr lang="nb-NO" dirty="0">
                <a:solidFill>
                  <a:schemeClr val="tx1"/>
                </a:solidFill>
              </a:rPr>
              <a:t>.</a:t>
            </a:r>
          </a:p>
          <a:p>
            <a:r>
              <a:rPr lang="nb-NO" dirty="0">
                <a:solidFill>
                  <a:schemeClr val="tx1"/>
                </a:solidFill>
              </a:rPr>
              <a:t>Ha noe kjennskap til hjelpe- og tjenestetilbudet for øvrig.</a:t>
            </a:r>
          </a:p>
          <a:p>
            <a:r>
              <a:rPr lang="nb-NO" dirty="0">
                <a:solidFill>
                  <a:schemeClr val="tx1"/>
                </a:solidFill>
              </a:rPr>
              <a:t>Ha opplæring i </a:t>
            </a:r>
            <a:r>
              <a:rPr lang="nb-NO" dirty="0" err="1" smtClean="0">
                <a:solidFill>
                  <a:schemeClr val="tx1"/>
                </a:solidFill>
              </a:rPr>
              <a:t>likepersonsarbeid</a:t>
            </a:r>
            <a:endParaRPr lang="nb-NO" dirty="0">
              <a:solidFill>
                <a:schemeClr val="tx1"/>
              </a:solidFill>
            </a:endParaRPr>
          </a:p>
          <a:p>
            <a:r>
              <a:rPr lang="nb-NO" dirty="0">
                <a:solidFill>
                  <a:schemeClr val="tx1"/>
                </a:solidFill>
              </a:rPr>
              <a:t>Ha taushetsplikt.</a:t>
            </a:r>
          </a:p>
        </p:txBody>
      </p:sp>
    </p:spTree>
    <p:extLst>
      <p:ext uri="{BB962C8B-B14F-4D97-AF65-F5344CB8AC3E}">
        <p14:creationId xmlns:p14="http://schemas.microsoft.com/office/powerpoint/2010/main" val="631664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r>
              <a:rPr lang="nb-NO" dirty="0" err="1" smtClean="0"/>
              <a:t>Likepersonsarbeid</a:t>
            </a:r>
            <a:endParaRPr lang="nb-NO" dirty="0"/>
          </a:p>
        </p:txBody>
      </p:sp>
      <p:sp>
        <p:nvSpPr>
          <p:cNvPr id="5" name="Plassholder for innhold 4"/>
          <p:cNvSpPr>
            <a:spLocks noGrp="1"/>
          </p:cNvSpPr>
          <p:nvPr>
            <p:ph sz="half" idx="2"/>
          </p:nvPr>
        </p:nvSpPr>
        <p:spPr/>
        <p:txBody>
          <a:bodyPr/>
          <a:lstStyle/>
          <a:p>
            <a:endParaRPr lang="nb-NO" dirty="0"/>
          </a:p>
        </p:txBody>
      </p:sp>
      <p:sp>
        <p:nvSpPr>
          <p:cNvPr id="6" name="Plassholder for innhold 5"/>
          <p:cNvSpPr>
            <a:spLocks noGrp="1"/>
          </p:cNvSpPr>
          <p:nvPr>
            <p:ph sz="half" idx="1"/>
          </p:nvPr>
        </p:nvSpPr>
        <p:spPr/>
        <p:txBody>
          <a:bodyPr/>
          <a:lstStyle/>
          <a:p>
            <a:r>
              <a:rPr lang="nb-NO" dirty="0"/>
              <a:t>Viktig å tenke helhetlig rundt å ha en funksjonsnedsettelse</a:t>
            </a:r>
          </a:p>
          <a:p>
            <a:r>
              <a:rPr lang="nb-NO" dirty="0" smtClean="0"/>
              <a:t>Likepersonarbeid på livssituasjon </a:t>
            </a:r>
            <a:endParaRPr lang="nb-NO" dirty="0"/>
          </a:p>
        </p:txBody>
      </p:sp>
      <p:pic>
        <p:nvPicPr>
          <p:cNvPr id="7" name="Plassholder for innhol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520" y="1779662"/>
            <a:ext cx="4342479" cy="2431788"/>
          </a:xfrm>
          <a:prstGeom prst="rect">
            <a:avLst/>
          </a:prstGeom>
        </p:spPr>
      </p:pic>
    </p:spTree>
    <p:extLst>
      <p:ext uri="{BB962C8B-B14F-4D97-AF65-F5344CB8AC3E}">
        <p14:creationId xmlns:p14="http://schemas.microsoft.com/office/powerpoint/2010/main" val="396301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Betydningen av </a:t>
            </a:r>
            <a:r>
              <a:rPr lang="nb-NO" dirty="0" err="1" smtClean="0"/>
              <a:t>likepersonsarbeid</a:t>
            </a:r>
            <a:endParaRPr lang="nb-NO" dirty="0"/>
          </a:p>
        </p:txBody>
      </p:sp>
      <p:sp>
        <p:nvSpPr>
          <p:cNvPr id="5" name="Plassholder for innhold 4"/>
          <p:cNvSpPr>
            <a:spLocks noGrp="1"/>
          </p:cNvSpPr>
          <p:nvPr>
            <p:ph idx="1"/>
          </p:nvPr>
        </p:nvSpPr>
        <p:spPr/>
        <p:txBody>
          <a:bodyPr>
            <a:normAutofit fontScale="70000" lnSpcReduction="20000"/>
          </a:bodyPr>
          <a:lstStyle/>
          <a:p>
            <a:r>
              <a:rPr lang="nb-NO" dirty="0" err="1"/>
              <a:t>Likepersonssarbeid</a:t>
            </a:r>
            <a:r>
              <a:rPr lang="nb-NO" dirty="0"/>
              <a:t> kan bidra til:</a:t>
            </a:r>
          </a:p>
          <a:p>
            <a:r>
              <a:rPr lang="nb-NO" dirty="0"/>
              <a:t>å skape møteplasser og trygge rom for å kunne utveksle erfaringer.</a:t>
            </a:r>
          </a:p>
          <a:p>
            <a:r>
              <a:rPr lang="nb-NO" dirty="0"/>
              <a:t>å bearbeide følelser, takle sorg, finne gleder.</a:t>
            </a:r>
          </a:p>
          <a:p>
            <a:r>
              <a:rPr lang="nb-NO" dirty="0"/>
              <a:t>å hjelpe og trøste andre i «samme situasjon».</a:t>
            </a:r>
          </a:p>
          <a:p>
            <a:r>
              <a:rPr lang="nb-NO" dirty="0"/>
              <a:t>å finne løsninger framfor begrensinger.</a:t>
            </a:r>
          </a:p>
          <a:p>
            <a:r>
              <a:rPr lang="nb-NO" dirty="0"/>
              <a:t>å oppleve mestring/finne mestringsstrategier.</a:t>
            </a:r>
          </a:p>
          <a:p>
            <a:r>
              <a:rPr lang="nb-NO" dirty="0"/>
              <a:t>å få relevant informasjon og nyttig kunnskap om å leve med sykdom/funksjonsnedsettelse.</a:t>
            </a:r>
          </a:p>
          <a:p>
            <a:endParaRPr lang="nb-NO" dirty="0"/>
          </a:p>
        </p:txBody>
      </p:sp>
    </p:spTree>
    <p:extLst>
      <p:ext uri="{BB962C8B-B14F-4D97-AF65-F5344CB8AC3E}">
        <p14:creationId xmlns:p14="http://schemas.microsoft.com/office/powerpoint/2010/main" val="1601799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RGE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RT-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TEN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15091AB7F1FB47AF3F3DA9021B8817" ma:contentTypeVersion="0" ma:contentTypeDescription="Opprett et nytt dokument." ma:contentTypeScope="" ma:versionID="4ec138c833a13f337ac753010c0a7142">
  <xsd:schema xmlns:xsd="http://www.w3.org/2001/XMLSchema" xmlns:p="http://schemas.microsoft.com/office/2006/metadata/properties" targetNamespace="http://schemas.microsoft.com/office/2006/metadata/properties" ma:root="true" ma:fieldsID="ebed2e9da880fd1116f4cada8ffe3c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ma:readOnly="tru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F6D0AE-B600-4850-AC72-64C9CB75F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A46967C-9A59-4FFD-9184-607C02F65665}">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DC1A111-7B42-4237-B07B-158A9A4C0C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PowerPointmal_Handikapforbundet</Template>
  <TotalTime>7776</TotalTime>
  <Words>1327</Words>
  <Application>Microsoft Office PowerPoint</Application>
  <PresentationFormat>Skjermfremvisning (16:9)</PresentationFormat>
  <Paragraphs>76</Paragraphs>
  <Slides>17</Slides>
  <Notes>4</Notes>
  <HiddenSlides>0</HiddenSlides>
  <MMClips>0</MMClips>
  <ScaleCrop>false</ScaleCrop>
  <HeadingPairs>
    <vt:vector size="6" baseType="variant">
      <vt:variant>
        <vt:lpstr>Brukte skrifter</vt:lpstr>
      </vt:variant>
      <vt:variant>
        <vt:i4>2</vt:i4>
      </vt:variant>
      <vt:variant>
        <vt:lpstr>Tema</vt:lpstr>
      </vt:variant>
      <vt:variant>
        <vt:i4>3</vt:i4>
      </vt:variant>
      <vt:variant>
        <vt:lpstr>Lysbildetitler</vt:lpstr>
      </vt:variant>
      <vt:variant>
        <vt:i4>17</vt:i4>
      </vt:variant>
    </vt:vector>
  </HeadingPairs>
  <TitlesOfParts>
    <vt:vector size="22" baseType="lpstr">
      <vt:lpstr>Arial</vt:lpstr>
      <vt:lpstr>Calibri</vt:lpstr>
      <vt:lpstr>FARGELOGO</vt:lpstr>
      <vt:lpstr>SORT-LOGO</vt:lpstr>
      <vt:lpstr>UTEN_logo</vt:lpstr>
      <vt:lpstr>Webinar om likepersonsarbeid</vt:lpstr>
      <vt:lpstr>Velkommen </vt:lpstr>
      <vt:lpstr>Agenda</vt:lpstr>
      <vt:lpstr>Likepersoner i NHF</vt:lpstr>
      <vt:lpstr>Hvem er likepersonen?</vt:lpstr>
      <vt:lpstr>Krav til likepersoner</vt:lpstr>
      <vt:lpstr>Krav til likepersoner</vt:lpstr>
      <vt:lpstr>Likepersonsarbeid</vt:lpstr>
      <vt:lpstr>Betydningen av likepersonsarbeid</vt:lpstr>
      <vt:lpstr>Hvorfor er likepersonsarbeid viktig?</vt:lpstr>
      <vt:lpstr>Likepersonsarbeid i koronaen tid</vt:lpstr>
      <vt:lpstr>Prosjekt: Digitale likepersoner</vt:lpstr>
      <vt:lpstr>Enklere å finne fram </vt:lpstr>
      <vt:lpstr>Digitalt møterom på Pexip</vt:lpstr>
      <vt:lpstr>Likepersonslinjen</vt:lpstr>
      <vt:lpstr>Digitalt grunnkurs</vt:lpstr>
      <vt:lpstr>Takk for oppmerksomheten!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om likepersonsarbeid</dc:title>
  <dc:creator>Martine Eliasson</dc:creator>
  <cp:lastModifiedBy>Martine Eliasson</cp:lastModifiedBy>
  <cp:revision>22</cp:revision>
  <dcterms:created xsi:type="dcterms:W3CDTF">2020-04-28T07:43:33Z</dcterms:created>
  <dcterms:modified xsi:type="dcterms:W3CDTF">2020-05-18T09:16:44Z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0x0101003715091AB7F1FB47AF3F3DA9021B8817</vt:lpwstr>
  </property>
</Properties>
</file>