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</p:sldMasterIdLst>
  <p:notesMasterIdLst>
    <p:notesMasterId r:id="rId30"/>
  </p:notesMasterIdLst>
  <p:sldIdLst>
    <p:sldId id="284" r:id="rId7"/>
    <p:sldId id="289" r:id="rId8"/>
    <p:sldId id="290" r:id="rId9"/>
    <p:sldId id="286" r:id="rId10"/>
    <p:sldId id="288" r:id="rId11"/>
    <p:sldId id="277" r:id="rId12"/>
    <p:sldId id="278" r:id="rId13"/>
    <p:sldId id="291" r:id="rId14"/>
    <p:sldId id="279" r:id="rId15"/>
    <p:sldId id="280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94" r:id="rId26"/>
    <p:sldId id="282" r:id="rId27"/>
    <p:sldId id="292" r:id="rId28"/>
    <p:sldId id="283" r:id="rId29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Trondsen" initials="ET" lastIdx="1" clrIdx="0">
    <p:extLst>
      <p:ext uri="{19B8F6BF-5375-455C-9EA6-DF929625EA0E}">
        <p15:presenceInfo xmlns:p15="http://schemas.microsoft.com/office/powerpoint/2012/main" userId="S-1-5-21-2017212937-2026146776-216853069-10955" providerId="AD"/>
      </p:ext>
    </p:extLst>
  </p:cmAuthor>
  <p:cmAuthor id="2" name="Linda Åsheim" initials="LÅ" lastIdx="1" clrIdx="1">
    <p:extLst>
      <p:ext uri="{19B8F6BF-5375-455C-9EA6-DF929625EA0E}">
        <p15:presenceInfo xmlns:p15="http://schemas.microsoft.com/office/powerpoint/2012/main" userId="S-1-5-21-2017212937-2026146776-216853069-10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96"/>
    <a:srgbClr val="EDEBDF"/>
    <a:srgbClr val="A62C07"/>
    <a:srgbClr val="C00000"/>
    <a:srgbClr val="5B6417"/>
    <a:srgbClr val="0A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61684" autoAdjust="0"/>
  </p:normalViewPr>
  <p:slideViewPr>
    <p:cSldViewPr>
      <p:cViewPr varScale="1">
        <p:scale>
          <a:sx n="80" d="100"/>
          <a:sy n="80" d="100"/>
        </p:scale>
        <p:origin x="96" y="4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7C31-D66E-4F3F-9E6C-EE7BDC7F960A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0D51-5ED8-4C6A-9BDD-3E4B9BDC53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9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33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ST: Bilde av et ferdig utfylt søknadsskjema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pdf</a:t>
            </a:r>
            <a:r>
              <a:rPr lang="nb-NO" baseline="0" dirty="0" smtClean="0"/>
              <a:t> som til sammen utgjør knappe 2 a4 sider inkludert budsjett.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24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Bakgrunn og mål. Skriv om hva som er behovet, ideen – tenk hvorfor er det viktig at vi får gjennomført dette.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Målsetting. Hva er målet dere ønsker å oppnå- det trenger ikke være så komplisert – husk at mestring og aktivitet er prioritert fra Stiftelsen DAM. Her er det en kort og enkel målsetting.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Målgruppe og estimert antall.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første del av søknadsskjema som er utfylt</a:t>
            </a:r>
            <a:r>
              <a:rPr lang="nb-NO" baseline="0" dirty="0" smtClean="0"/>
              <a:t> med følgende tekst: </a:t>
            </a:r>
          </a:p>
          <a:p>
            <a:r>
              <a:rPr lang="nb-NO" baseline="0" dirty="0" smtClean="0"/>
              <a:t/>
            </a:r>
            <a:br>
              <a:rPr lang="nb-NO" baseline="0" dirty="0" smtClean="0"/>
            </a:b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 for prosjektet/tiltaket </a:t>
            </a:r>
            <a:b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Målgruppen for prosjektet er en gruppe som mange organisasjoner har problemer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å nå ut til og til å få til å delta på arrangementer og aktiviteter. Vi vet at denne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gruppen allikevel har et behov for et fellesskap og til å dele utfordringer og snakke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sammen om både hverdagslige ting, og spesielt om ting som kan oppleves unikt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en gruppe av unge voksne som også har nedsatt funksjonsevne.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 samtaler med medlemmer av målgruppen har vi lært at det å skape trygge,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lavterskel-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møtplasser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gjerne kombinere møter med tema som oppleves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relevant, er det lettere for de å delta. Målgruppen har ofte en travel hverdag og det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 prioritere å møtes må oppleves som noe som er meningsfylt og gir noe tilbake til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enkelte. Det er viktig å derfor både i vareta det sosiale aspektet ved å skape et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fellesskap, men også sørge for at det er et tema/program som oppleves som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relevant.</a:t>
            </a:r>
            <a:b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Målsetting for prosjektet/tiltaket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Målet for prosjektet er å skape et fellesskap og nettverk blant unge voksne med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nedsatt funksjonsevne i Akershus og i Østfold.</a:t>
            </a: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Målgruppe for prosjektet/tiltaket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Mennesker med nedsatt funksjonsevne mellom 27-45 år, bosatt i Akershus og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Østfold.</a:t>
            </a: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Antall personer dere planlegger å få med/eller nå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80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ST: Bilde av første del av søknadsskjema som er utfylt</a:t>
            </a:r>
            <a:r>
              <a:rPr lang="nb-NO" baseline="0" dirty="0" smtClean="0"/>
              <a:t> med følgende tekst: </a:t>
            </a:r>
          </a:p>
          <a:p>
            <a:endParaRPr lang="nb-NO" baseline="0" dirty="0" smtClean="0"/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 for prosjektet/tiltaket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ønsker at flere skal få muligheten til å få oppleve gleden av å være ute i naturen.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vet at mange vegrer seg for å ferdes ute og tenker at friluftsliv og spesielt telting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går overens med å bruke rullestol eller ha en bevegelseshemning. Vi vil at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våre medlemmer skal oppleve livsglede og mestring ved å vise de mulighetene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 har i naturen ved hjelp av assistanse eller hjelpemidler.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Målsetting for prosjektet/tiltaket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Hovedmålet er å arrangere en friluftslivsdag for ungdom med nedsatt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funksjonsevne for å vise mulighetene til et aktivt friluftsliv. Det sekundære målet 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 invitere ungdom inn til et sosialt fellesskap med ungdom som kan være i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tilsvarende livssituasjon. Sammen utforsker vi mulighetene som finnes både på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hjelpemiddelfronten og utfordrer hverandre i aktiviteter som vi håper vil føre til økt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mestringsfølelse og positiv innstiling til at friluftsliv og bevegelseshemning ikke 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gjensidig utelukkende.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Målgruppe for prosjektet/tiltaket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Ungdom med nedsatt funksjonsevne i alderen 13-30, bosatt i Akershus og Østfold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 deres venner/kjæreste/søsken/ m.m.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98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første del av søknadsskjema som er utfylt</a:t>
            </a:r>
            <a:r>
              <a:rPr lang="nb-NO" baseline="0" dirty="0" smtClean="0"/>
              <a:t> med følgende tekst: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 for prosjektet/tiltaket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grunn av systematisk utestengelse og diskriminering er mange mennesker med nedsatt funksjonsevne usynlige i bybildet. Mange opplever også en usikkerhet i å skulle besøke nye plasser fordi de ikke vet om det er tilgjengelig eller trygt å ferdes der. Vi mener at synlighet er første steg i økt kunnskap, forståelse og en holdningsendring i samfunnet. Det er ikke alltid så mye som skal til for å at folk skal forstå at byen skal være for alle. Ved å delta og være synlige ønsker NHF at flere skal se den gjentatte diskrimineringen vi utsettes for. Dette mener vi vil bidra til svært etterlengtede og positive endringer i lokalmiljøet. Våre lokallag, sammen med regionen, vil ha mulighet til å delta på arrangementer i lokalmiljøet der vi kan være synlige og delta på lik linje med andre folk og organisasjoner. Ved å være flere som deltar sammen gir det både en trygghet og en sterkere stemme i å påpeke hva som ikke fungerer.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Målsetting for prosjektet/tiltaket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Målet er å invitere og oppfordre våre medlemmer til å være synlige og delta på lokale arrangementer.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Målgruppe for prosjektet/tiltaket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Mennesker med nedsatt funksjonsevne i Østfold og Akershus.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Antall personer dere planlegger å få med/eller nå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05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beskrivelse av aktiviteten-punktet av søknadsskjema som er utfylt</a:t>
            </a:r>
            <a:r>
              <a:rPr lang="nb-NO" baseline="0" dirty="0" smtClean="0"/>
              <a:t> med følgende tekst: </a:t>
            </a:r>
          </a:p>
          <a:p>
            <a:endParaRPr lang="nb-NO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en kort beskrivelse av det dere planlegger å gjennomføre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ønsker å arrangere fire treff for målgruppen i løpet av sommeren og høsten 2019. To av treffene vil være i Akershus, Sandvika og Lillestrøm, og to av treffene i Østfold, Fredrikstad og Sarpsborg.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Treffene vil først og fremst være sosiale møteplasser for en målgruppe vi som organisasjon satser spesielt på, og har problemer med å nå ut til. Vi vil også ha et tema på hvert av treffene. Hva temaet blir bestemmer vi i samråd med medlemmer av målgruppen. Vi ser for oss tema som trening og ernæring, arbeidsliv og utdanning, vennskap, samliv og foreldrerollen, psykisk helse og ensomhet/sorg osv.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ønsker å holde møtene på en restaurant eller café, men ettersom vi har behov for universelt utformede lokaler er det mulig vi må bruke noe midler til å leie et møtelokale. Vi vil ha enkel servering.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99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frivillig innsats-punktene av søknadsskjema som er utfylt</a:t>
            </a:r>
            <a:r>
              <a:rPr lang="nb-NO" baseline="0" dirty="0" smtClean="0"/>
              <a:t> med følgende tekst: </a:t>
            </a:r>
          </a:p>
          <a:p>
            <a:endParaRPr lang="nb-NO" dirty="0" smtClean="0"/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 gjøres av frivillig innsats i prosjektet/tiltaket?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av planlegging, koordinering og gjennomføring vil være sammen med og i samarbeid med våre tillitsvalgte. Ingenting om oss uten oss er et prinsipp i NHF. Våre tillitsvalgte vil ta rollen som leder og vertskap under de ulike programpostene, mens ansatte vil fungere som koordinator.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 dette prosjektet/tiltaket bidra til økt frivillighet lokalt?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084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måloppnåelses-punktet av søknadsskjema som er utfylt</a:t>
            </a:r>
            <a:r>
              <a:rPr lang="nb-NO" baseline="0" dirty="0" smtClean="0"/>
              <a:t> med følgende tekst fra to ulike søknader: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Hvilke resultater forventer dere å oppnå?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forventer at deltakerne på arrangementet vil få en positiv opplevelse av det å ferdes i naturen og se mulighetene som ligger der med litt assistanse, tilrettelegging og/eller hjelpemidler. Vi forventer at dette vil gi inspirasjon til et mer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aktivt liv og føre til økt mestring for den enkelte. I tillegg forventer vi et økt samhold i gruppen og et tryggere sosialt fellesskap.</a:t>
            </a:r>
          </a:p>
          <a:p>
            <a:endParaRPr lang="nb-NO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Hvilke resultater forventer dere å oppnå?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forventer å oppnå økt synlighet i lokalmiljøene rundt om i regionen. Vi forventer også å se økt deltakelse og engasjement fra våre medlemmer og støttespillere. Vi tror at slik enkel deltakelse og aktivitet er med å mobilisere flere til å stå sammen med oss i kampen mot diskriminering. Vi forventer også å kunne få medieoppslag og å være synlige i sosiale medier og på den måten direkte påvirke til endrede holdninger økt kunnskap i lokalmiljøene.</a:t>
            </a: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16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budsjettet som er utfylt</a:t>
            </a:r>
            <a:r>
              <a:rPr lang="nb-NO" baseline="0" dirty="0" smtClean="0"/>
              <a:t> med følgende innhold fra to ulike søknader: </a:t>
            </a:r>
          </a:p>
          <a:p>
            <a:endParaRPr lang="nb-NO" dirty="0" smtClean="0"/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Budsjett 1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Inntekter 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ExtraExpress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 inntekter 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Delsum 14 000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Utgifter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Materiell/utstyr 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Reise/opphold 1 000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Innkjøpte tjenester 4 000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 utgifter 9 000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Delsum 14 000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Balanse 0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Utdyp hva utgiftene er, samt eventuelle andre inntekter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9000,- til mat og drikke til alle deltakerne, 4000 til honorarer for foredragsholdere.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1000,- til å dekke reise og parkering for arrangørene.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Budsjett 2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Inntekter 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ExtraExpress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 inntekter 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Delsum 20 000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Utgifter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Materiell/utstyr 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Reise/opphold 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Innkjøpte tjenester 5 000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 utgifter 15 000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Delsum 20 000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Balanse 0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Utdyp hva utgiftene er, samt eventuelle andre inntekter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5000,- per treff. Dette vil dekke mat, drikke og eventuelle utgifter til leie av lokale og honorar til eventuelle foredragsholdere.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727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det søkes om støtte til utstyr skal søknaden beskriver hvordan utstyret skal brukes fremover, og hvem som skal ha ansvaret for vedlikehold og oppbevaring.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97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31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ST: Bilde av forbundsleder i NHF med</a:t>
            </a:r>
            <a:r>
              <a:rPr lang="nb-NO" baseline="0" dirty="0" smtClean="0"/>
              <a:t> teksten «Likestilling nå! #</a:t>
            </a:r>
            <a:r>
              <a:rPr lang="nb-NO" baseline="0" dirty="0" err="1" smtClean="0"/>
              <a:t>knusbarrierene</a:t>
            </a:r>
            <a:r>
              <a:rPr lang="nb-NO" baseline="0" dirty="0" smtClean="0"/>
              <a:t>» og logo til NHF og NHFU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022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900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06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ST: Bilde av forbundsleder i NHFU med</a:t>
            </a:r>
            <a:r>
              <a:rPr lang="nb-NO" baseline="0" dirty="0" smtClean="0"/>
              <a:t> teksten «Jeg kjemper mot all diskriminering, blir du med? #</a:t>
            </a:r>
            <a:r>
              <a:rPr lang="nb-NO" baseline="0" dirty="0" err="1" smtClean="0"/>
              <a:t>knusbarrierene</a:t>
            </a:r>
            <a:r>
              <a:rPr lang="nb-NO" baseline="0" dirty="0" smtClean="0"/>
              <a:t>» og logo til NHF og NHFU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43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64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Prosjekter og tiltak rettet mot målgrupper i Norge som fremmer levekår, fysisk og psykisk helse, mestring, livskvalitet og sosial deltakelse.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Støtte små enkeltstående prosjekter og tiltak med fokus på lokal aktivitet og frivillighet,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et program med enkelt søknadsskjema og rask saksbehandling slik at det skal gå kort tid fra idé til gjennomføring.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 2020 er det ikke lenger retningslinjer, men utlysninger for hver enkelt søknadsrunde.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Prosjektet må ha oppstartdato etter tildelingsdatoen.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98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82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033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 internfrist – søknad direkte inn til DAM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Ca. 8 ukers behandlingstid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 15. mai (13.00) og 15. november (13.00)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Midler utbetales innen utgangen av mai og november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14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63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title="Forsidetittel"/>
          <p:cNvSpPr>
            <a:spLocks noGrp="1"/>
          </p:cNvSpPr>
          <p:nvPr>
            <p:ph type="ctrTitle"/>
          </p:nvPr>
        </p:nvSpPr>
        <p:spPr>
          <a:xfrm>
            <a:off x="755576" y="627534"/>
            <a:ext cx="7772400" cy="1102519"/>
          </a:xfrm>
        </p:spPr>
        <p:txBody>
          <a:bodyPr/>
          <a:lstStyle>
            <a:lvl1pPr>
              <a:defRPr>
                <a:solidFill>
                  <a:srgbClr val="203896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 title="Undertittel"/>
          <p:cNvSpPr>
            <a:spLocks noGrp="1"/>
          </p:cNvSpPr>
          <p:nvPr>
            <p:ph type="subTitle" idx="1"/>
          </p:nvPr>
        </p:nvSpPr>
        <p:spPr>
          <a:xfrm>
            <a:off x="1581436" y="2229044"/>
            <a:ext cx="6120680" cy="13501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01" y="3723878"/>
            <a:ext cx="3028950" cy="951090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199423"/>
            <a:ext cx="2987824" cy="89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3600450"/>
            <a:ext cx="778674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8596" y="1071552"/>
            <a:ext cx="7786742" cy="24741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28596" y="4025503"/>
            <a:ext cx="600079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071552"/>
            <a:ext cx="2057400" cy="316113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071553"/>
            <a:ext cx="6019800" cy="316113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519522"/>
            <a:ext cx="7772400" cy="1102519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1782346"/>
            <a:ext cx="6912768" cy="20315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959BD0-0ED9-4E45-A3AE-1AB38C2C92AD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186967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6275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 rot="540000">
            <a:off x="317646" y="550212"/>
            <a:ext cx="8569427" cy="4059820"/>
          </a:xfrm>
          <a:prstGeom prst="rect">
            <a:avLst/>
          </a:prstGeom>
          <a:solidFill>
            <a:srgbClr val="203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 title="Forsidetittel"/>
          <p:cNvSpPr>
            <a:spLocks noGrp="1"/>
          </p:cNvSpPr>
          <p:nvPr>
            <p:ph type="ctrTitle"/>
          </p:nvPr>
        </p:nvSpPr>
        <p:spPr>
          <a:xfrm rot="560148">
            <a:off x="937543" y="1034630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87774"/>
            <a:ext cx="648072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2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+mn-lt"/>
                <a:cs typeface="Arial" pitchFamily="34" charset="0"/>
              </a:defRPr>
            </a:lvl1pPr>
            <a:lvl2pPr>
              <a:defRPr sz="2800">
                <a:latin typeface="+mn-lt"/>
                <a:cs typeface="Arial" pitchFamily="34" charset="0"/>
              </a:defRPr>
            </a:lvl2pPr>
            <a:lvl3pPr>
              <a:defRPr sz="24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026705"/>
          </a:xfr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026705"/>
          </a:xfrm>
        </p:spPr>
        <p:txBody>
          <a:bodyPr vert="eaVert"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7534"/>
            <a:ext cx="7772400" cy="1102519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1944365"/>
            <a:ext cx="7848872" cy="230157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0037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165364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89552"/>
            <a:ext cx="8229600" cy="4783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545637"/>
            <a:ext cx="4038600" cy="2665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45637"/>
            <a:ext cx="4038600" cy="2665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4040188" cy="7875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46913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81541"/>
            <a:ext cx="4041775" cy="7875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46913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1017973"/>
            <a:ext cx="3008313" cy="4822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910817"/>
            <a:ext cx="5111750" cy="36838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500181"/>
            <a:ext cx="3008313" cy="30944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23.04.2020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9512" y="1005576"/>
            <a:ext cx="8208912" cy="47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9512" y="1869672"/>
            <a:ext cx="8229600" cy="24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 title="Dato"/>
          <p:cNvSpPr>
            <a:spLocks noGrp="1"/>
          </p:cNvSpPr>
          <p:nvPr>
            <p:ph type="dt" sz="half" idx="2"/>
          </p:nvPr>
        </p:nvSpPr>
        <p:spPr>
          <a:xfrm>
            <a:off x="630019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372C1F-8370-4037-A78A-761AEC5B8B95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5" name="Plassholder for bunntekst 4" title="Bunntekst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2339753" y="249492"/>
            <a:ext cx="6264699" cy="4050452"/>
            <a:chOff x="2339752" y="332656"/>
            <a:chExt cx="6264699" cy="5400602"/>
          </a:xfrm>
        </p:grpSpPr>
        <p:cxnSp>
          <p:nvCxnSpPr>
            <p:cNvPr id="9" name="Rett linje 8"/>
            <p:cNvCxnSpPr/>
            <p:nvPr/>
          </p:nvCxnSpPr>
          <p:spPr bwMode="auto">
            <a:xfrm>
              <a:off x="2339752" y="332656"/>
              <a:ext cx="626469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 userDrawn="1"/>
          </p:nvCxnSpPr>
          <p:spPr bwMode="auto">
            <a:xfrm rot="5400000">
              <a:off x="5904150" y="3032957"/>
              <a:ext cx="54006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Bild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0" y="4543424"/>
            <a:ext cx="1430243" cy="500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A4279"/>
          </a:solidFill>
          <a:effectLst/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1034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2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54285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959BD0-0ED9-4E45-A3AE-1AB38C2C92AD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3" y="249492"/>
            <a:ext cx="6264699" cy="4050452"/>
            <a:chOff x="2339752" y="332656"/>
            <a:chExt cx="6264699" cy="5400602"/>
          </a:xfrm>
        </p:grpSpPr>
        <p:cxnSp>
          <p:nvCxnSpPr>
            <p:cNvPr id="10" name="Rett linje 9"/>
            <p:cNvCxnSpPr/>
            <p:nvPr/>
          </p:nvCxnSpPr>
          <p:spPr bwMode="auto">
            <a:xfrm>
              <a:off x="2339752" y="332656"/>
              <a:ext cx="626469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Rett linje 10"/>
            <p:cNvCxnSpPr/>
            <p:nvPr userDrawn="1"/>
          </p:nvCxnSpPr>
          <p:spPr bwMode="auto">
            <a:xfrm rot="5400000">
              <a:off x="5904150" y="3032957"/>
              <a:ext cx="54006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9" y="4526562"/>
            <a:ext cx="1428746" cy="495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060CD-911D-4C79-B32F-720F8BE3DFAE}" type="datetimeFigureOut">
              <a:rPr lang="nb-NO" smtClean="0"/>
              <a:pPr/>
              <a:t>23.04.2020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E93DA6-C468-44CD-93D8-C9A087DE962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asheim@nhf.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m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9592" y="1275606"/>
            <a:ext cx="7772400" cy="1318543"/>
          </a:xfrm>
        </p:spPr>
        <p:txBody>
          <a:bodyPr>
            <a:noAutofit/>
          </a:bodyPr>
          <a:lstStyle/>
          <a:p>
            <a:r>
              <a:rPr lang="nb-NO" sz="6600" dirty="0" err="1" smtClean="0"/>
              <a:t>Webinar</a:t>
            </a:r>
            <a:r>
              <a:rPr lang="nb-NO" sz="6600" dirty="0" smtClean="0"/>
              <a:t> om prosjektsøknader! </a:t>
            </a: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 smtClean="0"/>
              <a:t> Del I: mindre søknader</a:t>
            </a:r>
            <a:endParaRPr lang="nb-NO" sz="4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3723878"/>
            <a:ext cx="6480720" cy="720080"/>
          </a:xfrm>
        </p:spPr>
        <p:txBody>
          <a:bodyPr/>
          <a:lstStyle/>
          <a:p>
            <a:r>
              <a:rPr lang="nb-NO" dirty="0" smtClean="0"/>
              <a:t>22. april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59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9856" y="699542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Ekspress: </a:t>
            </a:r>
            <a:br>
              <a:rPr lang="nb-NO" dirty="0" smtClean="0"/>
            </a:br>
            <a:r>
              <a:rPr lang="nb-NO" dirty="0" smtClean="0"/>
              <a:t>når kan du søke?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869672"/>
            <a:ext cx="7293496" cy="2430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To frister i året:</a:t>
            </a:r>
          </a:p>
          <a:p>
            <a:pPr marL="0" indent="0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15. mars 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15. september</a:t>
            </a:r>
          </a:p>
          <a:p>
            <a:pPr marL="0" indent="0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Søknadsskjemaer åpnes for utfylling 2. januar og 2. juni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6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Ekspress:</a:t>
            </a:r>
            <a:br>
              <a:rPr lang="nb-NO" dirty="0"/>
            </a:br>
            <a:r>
              <a:rPr lang="nb-NO" dirty="0" smtClean="0"/>
              <a:t>søknaden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139702"/>
            <a:ext cx="8229600" cy="243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2060"/>
                </a:solidFill>
              </a:rPr>
              <a:t>Søknadene må ha en beskrivelse av prosjektet som sier noe om behovet, hva en vil gjennomføre, hvordan en skal gjennomføre det og hva </a:t>
            </a:r>
            <a:r>
              <a:rPr lang="nb-NO" dirty="0" smtClean="0">
                <a:solidFill>
                  <a:srgbClr val="002060"/>
                </a:solidFill>
              </a:rPr>
              <a:t>resultatet </a:t>
            </a:r>
            <a:r>
              <a:rPr lang="nb-NO" dirty="0">
                <a:solidFill>
                  <a:srgbClr val="002060"/>
                </a:solidFill>
              </a:rPr>
              <a:t>vil være.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12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34" y="0"/>
            <a:ext cx="3617578" cy="51435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011" y="25955"/>
            <a:ext cx="36264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200" y="195486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Bakgrunn og mål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682170"/>
            <a:ext cx="8208912" cy="43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78"/>
            <a:ext cx="9144000" cy="42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503"/>
            <a:ext cx="9144000" cy="41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9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Beskrivelse av aktiviteten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67" y="1203598"/>
            <a:ext cx="9042213" cy="31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3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Frivillig innsats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707654"/>
            <a:ext cx="907703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9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Måloppnåelse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654"/>
            <a:ext cx="9144000" cy="11788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6420"/>
            <a:ext cx="9144000" cy="12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Budsjett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131590"/>
            <a:ext cx="3960440" cy="293451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131590"/>
            <a:ext cx="5060314" cy="29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1" y="555526"/>
            <a:ext cx="8208912" cy="478386"/>
          </a:xfrm>
        </p:spPr>
        <p:txBody>
          <a:bodyPr>
            <a:noAutofit/>
          </a:bodyPr>
          <a:lstStyle/>
          <a:p>
            <a:r>
              <a:rPr lang="nb-NO" sz="5400" dirty="0" smtClean="0"/>
              <a:t>Velkommen</a:t>
            </a:r>
            <a:endParaRPr lang="nb-NO" sz="5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79" y="1491630"/>
            <a:ext cx="5988775" cy="3132879"/>
          </a:xfrm>
        </p:spPr>
      </p:pic>
    </p:spTree>
    <p:extLst>
      <p:ext uri="{BB962C8B-B14F-4D97-AF65-F5344CB8AC3E}">
        <p14:creationId xmlns:p14="http://schemas.microsoft.com/office/powerpoint/2010/main" val="2995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987574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Utstyr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851670"/>
            <a:ext cx="8229600" cy="2430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dirty="0" smtClean="0"/>
              <a:t>«Utstyret </a:t>
            </a:r>
            <a:r>
              <a:rPr lang="nb-NO" dirty="0"/>
              <a:t>det søkes om midler til er enkle forbruksmateriell som tusjer/kartongpapir og teatersminke. I den grad noe </a:t>
            </a:r>
            <a:r>
              <a:rPr lang="nb-NO" dirty="0" smtClean="0"/>
              <a:t>skal oppbevares </a:t>
            </a:r>
            <a:r>
              <a:rPr lang="nb-NO" dirty="0"/>
              <a:t>vil det oppbevares av ansatte på </a:t>
            </a:r>
            <a:r>
              <a:rPr lang="nb-NO" dirty="0" smtClean="0"/>
              <a:t>regionskontoret </a:t>
            </a:r>
            <a:r>
              <a:rPr lang="nb-NO" dirty="0"/>
              <a:t>og tas med til hvert enkelt </a:t>
            </a:r>
            <a:r>
              <a:rPr lang="nb-NO" dirty="0" smtClean="0"/>
              <a:t>arrangement»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8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200" y="555526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Ekspress:</a:t>
            </a:r>
            <a:br>
              <a:rPr lang="nb-NO" dirty="0" smtClean="0"/>
            </a:br>
            <a:r>
              <a:rPr lang="nb-NO" dirty="0" smtClean="0"/>
              <a:t>noen søknadstips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635646"/>
            <a:ext cx="8229600" cy="2952328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Treffende </a:t>
            </a:r>
            <a:r>
              <a:rPr lang="nb-NO" dirty="0">
                <a:solidFill>
                  <a:srgbClr val="002060"/>
                </a:solidFill>
              </a:rPr>
              <a:t>prosjektnavn – i</a:t>
            </a:r>
            <a:r>
              <a:rPr lang="nb-NO" dirty="0" smtClean="0">
                <a:solidFill>
                  <a:srgbClr val="002060"/>
                </a:solidFill>
              </a:rPr>
              <a:t>kke: «Husk å endre prosjektnavn!»</a:t>
            </a:r>
          </a:p>
          <a:p>
            <a:r>
              <a:rPr lang="nb-NO" dirty="0">
                <a:solidFill>
                  <a:srgbClr val="002060"/>
                </a:solidFill>
              </a:rPr>
              <a:t>Ikke skriv for mye.</a:t>
            </a:r>
          </a:p>
          <a:p>
            <a:r>
              <a:rPr lang="nb-NO" sz="2900" dirty="0" smtClean="0">
                <a:solidFill>
                  <a:srgbClr val="002060"/>
                </a:solidFill>
              </a:rPr>
              <a:t>Få </a:t>
            </a:r>
            <a:r>
              <a:rPr lang="nb-NO" sz="2900" dirty="0">
                <a:solidFill>
                  <a:srgbClr val="002060"/>
                </a:solidFill>
              </a:rPr>
              <a:t>alltid noen til å lese over.</a:t>
            </a:r>
          </a:p>
          <a:p>
            <a:r>
              <a:rPr lang="nb-NO" sz="2900" dirty="0" smtClean="0">
                <a:solidFill>
                  <a:srgbClr val="002060"/>
                </a:solidFill>
              </a:rPr>
              <a:t>Ikke </a:t>
            </a:r>
            <a:r>
              <a:rPr lang="nb-NO" sz="2900" dirty="0">
                <a:solidFill>
                  <a:srgbClr val="002060"/>
                </a:solidFill>
              </a:rPr>
              <a:t>vær redd for å herme etter gode formuleringer. </a:t>
            </a:r>
          </a:p>
          <a:p>
            <a:r>
              <a:rPr lang="nb-NO" sz="2900" dirty="0">
                <a:solidFill>
                  <a:srgbClr val="002060"/>
                </a:solidFill>
              </a:rPr>
              <a:t>Se på hva utlysningen definerer som prioriterte områder.</a:t>
            </a:r>
          </a:p>
          <a:p>
            <a:r>
              <a:rPr lang="nb-NO" sz="2900" dirty="0">
                <a:solidFill>
                  <a:srgbClr val="002060"/>
                </a:solidFill>
              </a:rPr>
              <a:t>Ha et realistisk budsjett.</a:t>
            </a:r>
          </a:p>
          <a:p>
            <a:r>
              <a:rPr lang="nb-NO" sz="2900" dirty="0">
                <a:solidFill>
                  <a:srgbClr val="002060"/>
                </a:solidFill>
              </a:rPr>
              <a:t>Ikke mist motet om du ikke får innvilget søknad.</a:t>
            </a:r>
          </a:p>
          <a:p>
            <a:endParaRPr lang="nb-NO" dirty="0" smtClean="0">
              <a:solidFill>
                <a:srgbClr val="002060"/>
              </a:solidFill>
            </a:endParaRPr>
          </a:p>
          <a:p>
            <a:endParaRPr lang="nb-NO" dirty="0" smtClean="0">
              <a:solidFill>
                <a:srgbClr val="002060"/>
              </a:solidFill>
            </a:endParaRPr>
          </a:p>
          <a:p>
            <a:endParaRPr lang="nb-NO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9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843558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Ekspress: </a:t>
            </a:r>
            <a:br>
              <a:rPr lang="nb-NO" dirty="0" smtClean="0"/>
            </a:br>
            <a:r>
              <a:rPr lang="nb-NO" dirty="0" smtClean="0"/>
              <a:t>rapportering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>
                <a:solidFill>
                  <a:srgbClr val="002060"/>
                </a:solidFill>
              </a:rPr>
              <a:t>Sluttrapporten må leveres </a:t>
            </a:r>
            <a:r>
              <a:rPr lang="nb-NO" sz="2600" dirty="0" smtClean="0">
                <a:solidFill>
                  <a:srgbClr val="002060"/>
                </a:solidFill>
              </a:rPr>
              <a:t>i Damnett innen </a:t>
            </a:r>
            <a:r>
              <a:rPr lang="nb-NO" sz="2600" dirty="0">
                <a:solidFill>
                  <a:srgbClr val="002060"/>
                </a:solidFill>
              </a:rPr>
              <a:t>31. desember året etter prosjektet har fått tildelt midler. </a:t>
            </a:r>
          </a:p>
        </p:txBody>
      </p:sp>
    </p:spTree>
    <p:extLst>
      <p:ext uri="{BB962C8B-B14F-4D97-AF65-F5344CB8AC3E}">
        <p14:creationId xmlns:p14="http://schemas.microsoft.com/office/powerpoint/2010/main" val="361738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200" y="555526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Stiftelsen DAM :</a:t>
            </a:r>
            <a:br>
              <a:rPr lang="nb-NO" dirty="0" smtClean="0"/>
            </a:br>
            <a:r>
              <a:rPr lang="nb-NO" dirty="0" smtClean="0"/>
              <a:t>klar, ferdig, gå!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995686"/>
            <a:ext cx="8496944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400" dirty="0" smtClean="0">
                <a:solidFill>
                  <a:srgbClr val="002060"/>
                </a:solidFill>
              </a:rPr>
              <a:t>For spørsmål eller veiledning kan du ta kontakt med Linda Åsheim</a:t>
            </a:r>
          </a:p>
          <a:p>
            <a:pPr marL="0" indent="0" algn="ctr">
              <a:buNone/>
            </a:pPr>
            <a:r>
              <a:rPr lang="nb-NO" sz="2400" dirty="0" smtClean="0">
                <a:solidFill>
                  <a:srgbClr val="002060"/>
                </a:solidFill>
              </a:rPr>
              <a:t>948 33 015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endParaRPr lang="nb-NO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nb-NO" sz="2400" dirty="0" smtClean="0">
                <a:solidFill>
                  <a:srgbClr val="002060"/>
                </a:solidFill>
                <a:hlinkClick r:id="rId3"/>
              </a:rPr>
              <a:t>linda.asheim@nhf.no</a:t>
            </a:r>
            <a:endParaRPr lang="nb-NO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nb-NO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nb-NO" sz="3200" dirty="0" smtClean="0">
                <a:solidFill>
                  <a:srgbClr val="002060"/>
                </a:solidFill>
              </a:rPr>
              <a:t>Lykke til!</a:t>
            </a:r>
          </a:p>
          <a:p>
            <a:pPr marL="0" indent="0">
              <a:buNone/>
            </a:pPr>
            <a:endParaRPr lang="nb-NO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8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352839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203598"/>
            <a:ext cx="3744416" cy="3096346"/>
          </a:xfrm>
        </p:spPr>
        <p:txBody>
          <a:bodyPr>
            <a:normAutofit/>
          </a:bodyPr>
          <a:lstStyle/>
          <a:p>
            <a:r>
              <a:rPr lang="nb-NO" dirty="0" smtClean="0"/>
              <a:t>Mindre søknader med DAM Ekspress i fokus. </a:t>
            </a:r>
          </a:p>
          <a:p>
            <a:r>
              <a:rPr lang="nb-NO" dirty="0" smtClean="0"/>
              <a:t>Gode eksempler på formuleringer og tips.</a:t>
            </a:r>
          </a:p>
          <a:p>
            <a:r>
              <a:rPr lang="nb-NO" dirty="0" smtClean="0"/>
              <a:t>Spørsmål fra deltagerne.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47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200" y="555526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Stiftelsen DAM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491630"/>
            <a:ext cx="8229600" cy="2808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Støtter tidsavgrensede helseprosjekter og -tiltak rettet mot målgrupper i Norge som fremmer levekår, fysisk og psykisk helse, mestring, livskvalitet og sosial deltakelse. 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Det kan søkes om prosjekter med helseformål. Det omfatter blant annet arbeid for </a:t>
            </a:r>
            <a:r>
              <a:rPr lang="nb-NO" u="sng" dirty="0" smtClean="0">
                <a:solidFill>
                  <a:srgbClr val="002060"/>
                </a:solidFill>
              </a:rPr>
              <a:t>økt deltakelse og likestilling for funksjonshemmede</a:t>
            </a:r>
            <a:r>
              <a:rPr lang="nb-NO" dirty="0" smtClean="0">
                <a:solidFill>
                  <a:srgbClr val="002060"/>
                </a:solidFill>
              </a:rPr>
              <a:t>, forebyggende helsearbeid, rehabilitering, </a:t>
            </a:r>
            <a:r>
              <a:rPr lang="nb-NO" dirty="0" err="1" smtClean="0">
                <a:solidFill>
                  <a:srgbClr val="002060"/>
                </a:solidFill>
              </a:rPr>
              <a:t>habilitering</a:t>
            </a:r>
            <a:r>
              <a:rPr lang="nb-NO" dirty="0" smtClean="0">
                <a:solidFill>
                  <a:srgbClr val="002060"/>
                </a:solidFill>
              </a:rPr>
              <a:t>, omsorgsarbeid og folkehelsearbeid.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9856" y="699542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Navneendring i 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9168" y="1779662"/>
            <a:ext cx="8229600" cy="24302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Stiftelsen het tidligere ExtraStiftelsen.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Høsten 2019 endret de navn til </a:t>
            </a:r>
            <a:r>
              <a:rPr lang="nb-NO" b="1" dirty="0" smtClean="0">
                <a:solidFill>
                  <a:srgbClr val="002060"/>
                </a:solidFill>
              </a:rPr>
              <a:t>DAM</a:t>
            </a:r>
            <a:r>
              <a:rPr lang="nb-NO" dirty="0">
                <a:solidFill>
                  <a:srgbClr val="002060"/>
                </a:solidFill>
              </a:rPr>
              <a:t>:</a:t>
            </a:r>
            <a:endParaRPr lang="nb-N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002060"/>
                </a:solidFill>
              </a:rPr>
              <a:t>	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b="1" dirty="0" smtClean="0">
                <a:solidFill>
                  <a:srgbClr val="002060"/>
                </a:solidFill>
              </a:rPr>
              <a:t>D</a:t>
            </a:r>
            <a:r>
              <a:rPr lang="nb-NO" dirty="0" smtClean="0">
                <a:solidFill>
                  <a:srgbClr val="002060"/>
                </a:solidFill>
              </a:rPr>
              <a:t>eltakelse, </a:t>
            </a:r>
            <a:r>
              <a:rPr lang="nb-NO" b="1" dirty="0" smtClean="0">
                <a:solidFill>
                  <a:srgbClr val="002060"/>
                </a:solidFill>
              </a:rPr>
              <a:t>A</a:t>
            </a:r>
            <a:r>
              <a:rPr lang="nb-NO" dirty="0" smtClean="0">
                <a:solidFill>
                  <a:srgbClr val="002060"/>
                </a:solidFill>
              </a:rPr>
              <a:t>ktivitet og </a:t>
            </a:r>
            <a:r>
              <a:rPr lang="nb-NO" b="1" dirty="0" smtClean="0">
                <a:solidFill>
                  <a:srgbClr val="002060"/>
                </a:solidFill>
              </a:rPr>
              <a:t>M</a:t>
            </a:r>
            <a:r>
              <a:rPr lang="nb-NO" dirty="0" smtClean="0">
                <a:solidFill>
                  <a:srgbClr val="002060"/>
                </a:solidFill>
              </a:rPr>
              <a:t>estring</a:t>
            </a:r>
          </a:p>
          <a:p>
            <a:pPr marL="0" indent="0">
              <a:buNone/>
            </a:pPr>
            <a:endParaRPr lang="nb-NO" sz="24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627534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Ekspress: </a:t>
            </a:r>
            <a:br>
              <a:rPr lang="nb-NO" dirty="0" smtClean="0">
                <a:solidFill>
                  <a:schemeClr val="tx2"/>
                </a:solidFill>
              </a:rPr>
            </a:br>
            <a:r>
              <a:rPr lang="nb-NO" dirty="0" smtClean="0">
                <a:solidFill>
                  <a:schemeClr val="tx2"/>
                </a:solidFill>
              </a:rPr>
              <a:t>hvem kan søke?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Stiftelsen DAM sine medlemsorganisasjoner, deriblant vi i Norges Handikapforbund</a:t>
            </a:r>
            <a:endParaRPr lang="nb-NO" dirty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Lokallag, foreninger og regioner 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Brukerprofil oppretter du på </a:t>
            </a:r>
            <a:r>
              <a:rPr lang="nb-NO" dirty="0" smtClean="0">
                <a:solidFill>
                  <a:srgbClr val="002060"/>
                </a:solidFill>
                <a:hlinkClick r:id="rId3"/>
              </a:rPr>
              <a:t>www.dam.no</a:t>
            </a:r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God brukerveiledning finner du på nettsidene til DAM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Søknadsskjemaer </a:t>
            </a:r>
            <a:r>
              <a:rPr lang="nb-NO" dirty="0">
                <a:solidFill>
                  <a:srgbClr val="002060"/>
                </a:solidFill>
              </a:rPr>
              <a:t>må opprettes av </a:t>
            </a:r>
            <a:r>
              <a:rPr lang="nb-NO" dirty="0" smtClean="0">
                <a:solidFill>
                  <a:srgbClr val="002060"/>
                </a:solidFill>
              </a:rPr>
              <a:t>prosjektkoordinator for NHF Linda Åsheim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76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627534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Ekspress: </a:t>
            </a:r>
            <a:br>
              <a:rPr lang="nb-NO" dirty="0" smtClean="0"/>
            </a:br>
            <a:r>
              <a:rPr lang="nb-NO" dirty="0" smtClean="0"/>
              <a:t>hva kan du søke om?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Prosjektmidler </a:t>
            </a:r>
            <a:r>
              <a:rPr lang="nb-NO" dirty="0">
                <a:solidFill>
                  <a:srgbClr val="002060"/>
                </a:solidFill>
              </a:rPr>
              <a:t>til mindre og lokalbaserte </a:t>
            </a:r>
            <a:r>
              <a:rPr lang="nb-NO" dirty="0" smtClean="0">
                <a:solidFill>
                  <a:srgbClr val="002060"/>
                </a:solidFill>
              </a:rPr>
              <a:t>helseprosjekter:</a:t>
            </a:r>
            <a:endParaRPr lang="nb-NO" dirty="0">
              <a:solidFill>
                <a:srgbClr val="002060"/>
              </a:solidFill>
            </a:endParaRP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Treningsgrupper</a:t>
            </a:r>
            <a:r>
              <a:rPr lang="nb-NO" dirty="0">
                <a:solidFill>
                  <a:srgbClr val="002060"/>
                </a:solidFill>
              </a:rPr>
              <a:t>, ulike </a:t>
            </a:r>
            <a:r>
              <a:rPr lang="nb-NO" dirty="0" smtClean="0">
                <a:solidFill>
                  <a:srgbClr val="002060"/>
                </a:solidFill>
              </a:rPr>
              <a:t>typer </a:t>
            </a:r>
            <a:r>
              <a:rPr lang="nb-NO" dirty="0">
                <a:solidFill>
                  <a:srgbClr val="002060"/>
                </a:solidFill>
              </a:rPr>
              <a:t>kurs, samlinger og </a:t>
            </a:r>
            <a:r>
              <a:rPr lang="nb-NO" dirty="0" smtClean="0">
                <a:solidFill>
                  <a:srgbClr val="002060"/>
                </a:solidFill>
              </a:rPr>
              <a:t>aktiviteter</a:t>
            </a:r>
            <a:r>
              <a:rPr lang="nb-NO" dirty="0">
                <a:solidFill>
                  <a:srgbClr val="002060"/>
                </a:solidFill>
              </a:rPr>
              <a:t>, utstyr som bidrar til aktivitet og </a:t>
            </a:r>
            <a:r>
              <a:rPr lang="nb-NO" dirty="0" smtClean="0">
                <a:solidFill>
                  <a:srgbClr val="002060"/>
                </a:solidFill>
              </a:rPr>
              <a:t>frivillighet </a:t>
            </a:r>
            <a:r>
              <a:rPr lang="nb-NO" dirty="0">
                <a:solidFill>
                  <a:srgbClr val="002060"/>
                </a:solidFill>
              </a:rPr>
              <a:t>eller </a:t>
            </a:r>
            <a:r>
              <a:rPr lang="nb-NO" dirty="0" smtClean="0">
                <a:solidFill>
                  <a:srgbClr val="002060"/>
                </a:solidFill>
              </a:rPr>
              <a:t>lignende</a:t>
            </a:r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Prosjektet bør basere seg på frivillig innsats og bidra til lokal aktivitet, tilrettelegging eller </a:t>
            </a:r>
            <a:r>
              <a:rPr lang="nb-NO" dirty="0" smtClean="0">
                <a:solidFill>
                  <a:srgbClr val="002060"/>
                </a:solidFill>
              </a:rPr>
              <a:t>mestring</a:t>
            </a:r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96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869672"/>
            <a:ext cx="8784976" cy="27183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b-NO" sz="2000" dirty="0">
                <a:solidFill>
                  <a:srgbClr val="002060"/>
                </a:solidFill>
              </a:rPr>
              <a:t>Landsomfattende prosjekter</a:t>
            </a:r>
          </a:p>
          <a:p>
            <a:pPr>
              <a:lnSpc>
                <a:spcPct val="110000"/>
              </a:lnSpc>
            </a:pPr>
            <a:r>
              <a:rPr lang="nb-NO" sz="2000" dirty="0">
                <a:solidFill>
                  <a:srgbClr val="002060"/>
                </a:solidFill>
              </a:rPr>
              <a:t>Finansiering av utstyr der utstyret ikke er knyttet opp mot planlagt og beskrevet prosjektaktivitet for deltakerne.</a:t>
            </a:r>
          </a:p>
          <a:p>
            <a:pPr>
              <a:lnSpc>
                <a:spcPct val="110000"/>
              </a:lnSpc>
            </a:pPr>
            <a:r>
              <a:rPr lang="nb-NO" sz="2000" dirty="0">
                <a:solidFill>
                  <a:srgbClr val="002060"/>
                </a:solidFill>
              </a:rPr>
              <a:t>Ordinært organisasjonsarbeid </a:t>
            </a:r>
            <a:endParaRPr lang="nb-NO" sz="20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nb-NO" sz="2000" dirty="0" err="1" smtClean="0">
                <a:solidFill>
                  <a:srgbClr val="002060"/>
                </a:solidFill>
              </a:rPr>
              <a:t>Delfinansiering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>
                <a:solidFill>
                  <a:srgbClr val="002060"/>
                </a:solidFill>
              </a:rPr>
              <a:t>av større prosjekter der søknadssummen utgjør mindre enn en tredjedel av totalbudsjettet.</a:t>
            </a:r>
          </a:p>
          <a:p>
            <a:pPr>
              <a:lnSpc>
                <a:spcPct val="110000"/>
              </a:lnSpc>
            </a:pPr>
            <a:r>
              <a:rPr lang="nb-NO" sz="2000" dirty="0">
                <a:solidFill>
                  <a:srgbClr val="002060"/>
                </a:solidFill>
              </a:rPr>
              <a:t>Prosjekter som retter seg mot en målgruppe spredt over store deler av landet.</a:t>
            </a:r>
          </a:p>
          <a:p>
            <a:endParaRPr lang="nb-NO" sz="2000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179512" y="771550"/>
            <a:ext cx="8208912" cy="47838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Ekspress: </a:t>
            </a:r>
            <a:br>
              <a:rPr lang="nb-NO" dirty="0" smtClean="0"/>
            </a:br>
            <a:r>
              <a:rPr lang="nb-NO" dirty="0" smtClean="0"/>
              <a:t>hva kan du </a:t>
            </a:r>
            <a:r>
              <a:rPr lang="nb-NO" i="1" dirty="0" smtClean="0"/>
              <a:t>ikke </a:t>
            </a:r>
            <a:r>
              <a:rPr lang="nb-NO" dirty="0" smtClean="0"/>
              <a:t>søke om?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02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Ekspress: </a:t>
            </a:r>
            <a:br>
              <a:rPr lang="nb-NO" dirty="0" smtClean="0"/>
            </a:br>
            <a:r>
              <a:rPr lang="nb-NO" dirty="0" smtClean="0"/>
              <a:t>hvor mye kan du søke om?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nb-NO" dirty="0" smtClean="0">
                <a:solidFill>
                  <a:srgbClr val="002060"/>
                </a:solidFill>
              </a:rPr>
              <a:t>Mellom 5.000 og 30.000 kroner!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86190"/>
      </p:ext>
    </p:extLst>
  </p:cSld>
  <p:clrMapOvr>
    <a:masterClrMapping/>
  </p:clrMapOvr>
</p:sld>
</file>

<file path=ppt/theme/theme1.xml><?xml version="1.0" encoding="utf-8"?>
<a:theme xmlns:a="http://schemas.openxmlformats.org/drawingml/2006/main" name="FARGE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R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TEN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15091AB7F1FB47AF3F3DA9021B8817" ma:contentTypeVersion="0" ma:contentTypeDescription="Opprett et nytt dokument." ma:contentTypeScope="" ma:versionID="4ec138c833a13f337ac753010c0a7142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DC1A111-7B42-4237-B07B-158A9A4C0C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F6D0AE-B600-4850-AC72-64C9CB75F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A46967C-9A59-4FFD-9184-607C02F65665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PowerPointmal_Handikapforbundet</Template>
  <TotalTime>662</TotalTime>
  <Words>1781</Words>
  <Application>Microsoft Office PowerPoint</Application>
  <PresentationFormat>Skjermfremvisning (16:9)</PresentationFormat>
  <Paragraphs>217</Paragraphs>
  <Slides>23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FARGELOGO</vt:lpstr>
      <vt:lpstr>SORT-LOGO</vt:lpstr>
      <vt:lpstr>UTEN_logo</vt:lpstr>
      <vt:lpstr>Webinar om prosjektsøknader!   Del I: mindre søknader</vt:lpstr>
      <vt:lpstr>Velkommen</vt:lpstr>
      <vt:lpstr>Agenda</vt:lpstr>
      <vt:lpstr>Stiftelsen DAM</vt:lpstr>
      <vt:lpstr>Navneendring i 2019</vt:lpstr>
      <vt:lpstr>Ekspress:  hvem kan søke?</vt:lpstr>
      <vt:lpstr>Ekspress:  hva kan du søke om?</vt:lpstr>
      <vt:lpstr>Ekspress:  hva kan du ikke søke om?</vt:lpstr>
      <vt:lpstr>Ekspress:  hvor mye kan du søke om?</vt:lpstr>
      <vt:lpstr>Ekspress:  når kan du søke?</vt:lpstr>
      <vt:lpstr>Ekspress: søknaden</vt:lpstr>
      <vt:lpstr>PowerPoint-presentasjon</vt:lpstr>
      <vt:lpstr>Bakgrunn og mål</vt:lpstr>
      <vt:lpstr>PowerPoint-presentasjon</vt:lpstr>
      <vt:lpstr>PowerPoint-presentasjon</vt:lpstr>
      <vt:lpstr>Beskrivelse av aktiviteten</vt:lpstr>
      <vt:lpstr>Frivillig innsats</vt:lpstr>
      <vt:lpstr>Måloppnåelse</vt:lpstr>
      <vt:lpstr>Budsjett</vt:lpstr>
      <vt:lpstr>Utstyr</vt:lpstr>
      <vt:lpstr>Ekspress: noen søknadstips</vt:lpstr>
      <vt:lpstr>Ekspress:  rapportering</vt:lpstr>
      <vt:lpstr>Stiftelsen DAM : klar, ferdig, gå!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Åsheim</dc:creator>
  <cp:lastModifiedBy>Gyda Nullmeyer</cp:lastModifiedBy>
  <cp:revision>35</cp:revision>
  <dcterms:created xsi:type="dcterms:W3CDTF">2020-04-17T08:56:03Z</dcterms:created>
  <dcterms:modified xsi:type="dcterms:W3CDTF">2020-04-23T12:40:58Z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0x0101003715091AB7F1FB47AF3F3DA9021B8817</vt:lpwstr>
  </property>
</Properties>
</file>