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2" r:id="rId5"/>
    <p:sldMasterId id="2147483660" r:id="rId6"/>
  </p:sldMasterIdLst>
  <p:notesMasterIdLst>
    <p:notesMasterId r:id="rId18"/>
  </p:notesMasterIdLst>
  <p:sldIdLst>
    <p:sldId id="256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5143500" type="screen16x9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896"/>
    <a:srgbClr val="EDEBDF"/>
    <a:srgbClr val="A62C07"/>
    <a:srgbClr val="C00000"/>
    <a:srgbClr val="5B6417"/>
    <a:srgbClr val="0A42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>
      <p:cViewPr varScale="1">
        <p:scale>
          <a:sx n="90" d="100"/>
          <a:sy n="90" d="100"/>
        </p:scale>
        <p:origin x="618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5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C7C31-D66E-4F3F-9E6C-EE7BDC7F960A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B0D51-5ED8-4C6A-9BDD-3E4B9BDC53D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1941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 title="Forsidetittel"/>
          <p:cNvSpPr>
            <a:spLocks noGrp="1"/>
          </p:cNvSpPr>
          <p:nvPr>
            <p:ph type="ctrTitle"/>
          </p:nvPr>
        </p:nvSpPr>
        <p:spPr>
          <a:xfrm>
            <a:off x="755576" y="627534"/>
            <a:ext cx="7772400" cy="1102519"/>
          </a:xfrm>
        </p:spPr>
        <p:txBody>
          <a:bodyPr/>
          <a:lstStyle>
            <a:lvl1pPr>
              <a:defRPr>
                <a:solidFill>
                  <a:srgbClr val="203896"/>
                </a:solidFill>
                <a:effectLst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 title="Undertittel"/>
          <p:cNvSpPr>
            <a:spLocks noGrp="1"/>
          </p:cNvSpPr>
          <p:nvPr>
            <p:ph type="subTitle" idx="1"/>
          </p:nvPr>
        </p:nvSpPr>
        <p:spPr>
          <a:xfrm>
            <a:off x="1581436" y="2229044"/>
            <a:ext cx="6120680" cy="135015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301" y="3723878"/>
            <a:ext cx="3028950" cy="951090"/>
          </a:xfrm>
          <a:prstGeom prst="rect">
            <a:avLst/>
          </a:prstGeom>
        </p:spPr>
      </p:pic>
      <p:sp>
        <p:nvSpPr>
          <p:cNvPr id="6" name="Rektangel 5"/>
          <p:cNvSpPr/>
          <p:nvPr userDrawn="1"/>
        </p:nvSpPr>
        <p:spPr>
          <a:xfrm>
            <a:off x="0" y="4199423"/>
            <a:ext cx="2987824" cy="8926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28596" y="3600450"/>
            <a:ext cx="7786742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428596" y="1071552"/>
            <a:ext cx="7786742" cy="24741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28596" y="4025503"/>
            <a:ext cx="6000792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2C1F-8370-4037-A78A-761AEC5B8B95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2C1F-8370-4037-A78A-761AEC5B8B95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1071552"/>
            <a:ext cx="2057400" cy="3161132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071553"/>
            <a:ext cx="6019800" cy="3161132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2C1F-8370-4037-A78A-761AEC5B8B95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3568" y="519522"/>
            <a:ext cx="7772400" cy="110251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15616" y="1782346"/>
            <a:ext cx="6912768" cy="203154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8959BD0-0ED9-4E45-A3AE-1AB38C2C92AD}" type="datetimeFigureOut">
              <a:rPr lang="nb-NO" smtClean="0"/>
              <a:pPr/>
              <a:t>02.04.2020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nb-NO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bg>
      <p:bgPr>
        <a:gradFill>
          <a:gsLst>
            <a:gs pos="0">
              <a:schemeClr val="accent1">
                <a:tint val="660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  <a:alpha val="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  <a:cs typeface="Arial" pitchFamily="34" charset="0"/>
              </a:defRPr>
            </a:lvl1pPr>
            <a:lvl2pPr>
              <a:defRPr>
                <a:latin typeface="+mn-lt"/>
                <a:cs typeface="Arial" pitchFamily="34" charset="0"/>
              </a:defRPr>
            </a:lvl2pPr>
            <a:lvl3pPr>
              <a:defRPr>
                <a:latin typeface="+mn-lt"/>
                <a:cs typeface="Arial" pitchFamily="34" charset="0"/>
              </a:defRPr>
            </a:lvl3pPr>
            <a:lvl4pPr>
              <a:defRPr>
                <a:latin typeface="+mn-lt"/>
                <a:cs typeface="Arial" pitchFamily="34" charset="0"/>
              </a:defRPr>
            </a:lvl4pPr>
            <a:lvl5pPr>
              <a:defRPr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BD0-0ED9-4E45-A3AE-1AB38C2C92AD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1869673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6275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BD0-0ED9-4E45-A3AE-1AB38C2C92AD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BD0-0ED9-4E45-A3AE-1AB38C2C92AD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latin typeface="+mn-lt"/>
                <a:cs typeface="Arial" pitchFamily="34" charset="0"/>
              </a:defRPr>
            </a:lvl1pPr>
            <a:lvl2pPr>
              <a:defRPr sz="2000">
                <a:latin typeface="+mn-lt"/>
                <a:cs typeface="Arial" pitchFamily="34" charset="0"/>
              </a:defRPr>
            </a:lvl2pPr>
            <a:lvl3pPr>
              <a:defRPr sz="1800">
                <a:latin typeface="+mn-lt"/>
                <a:cs typeface="Arial" pitchFamily="34" charset="0"/>
              </a:defRPr>
            </a:lvl3pPr>
            <a:lvl4pPr>
              <a:defRPr sz="1600">
                <a:latin typeface="+mn-lt"/>
                <a:cs typeface="Arial" pitchFamily="34" charset="0"/>
              </a:defRPr>
            </a:lvl4pPr>
            <a:lvl5pPr>
              <a:defRPr sz="1600">
                <a:latin typeface="+mn-lt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>
                <a:latin typeface="+mn-lt"/>
                <a:cs typeface="Arial" pitchFamily="34" charset="0"/>
              </a:defRPr>
            </a:lvl1pPr>
            <a:lvl2pPr>
              <a:defRPr sz="2000">
                <a:latin typeface="+mn-lt"/>
                <a:cs typeface="Arial" pitchFamily="34" charset="0"/>
              </a:defRPr>
            </a:lvl2pPr>
            <a:lvl3pPr>
              <a:defRPr sz="1800">
                <a:latin typeface="+mn-lt"/>
                <a:cs typeface="Arial" pitchFamily="34" charset="0"/>
              </a:defRPr>
            </a:lvl3pPr>
            <a:lvl4pPr>
              <a:defRPr sz="1600">
                <a:latin typeface="+mn-lt"/>
                <a:cs typeface="Arial" pitchFamily="34" charset="0"/>
              </a:defRPr>
            </a:lvl4pPr>
            <a:lvl5pPr>
              <a:defRPr sz="1600">
                <a:latin typeface="+mn-lt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BD0-0ED9-4E45-A3AE-1AB38C2C92AD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BD0-0ED9-4E45-A3AE-1AB38C2C92AD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BD0-0ED9-4E45-A3AE-1AB38C2C92AD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lternativ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 rot="540000">
            <a:off x="317646" y="550212"/>
            <a:ext cx="8569427" cy="4059820"/>
          </a:xfrm>
          <a:prstGeom prst="rect">
            <a:avLst/>
          </a:prstGeom>
          <a:solidFill>
            <a:srgbClr val="20389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 title="Forsidetittel"/>
          <p:cNvSpPr>
            <a:spLocks noGrp="1"/>
          </p:cNvSpPr>
          <p:nvPr>
            <p:ph type="ctrTitle"/>
          </p:nvPr>
        </p:nvSpPr>
        <p:spPr>
          <a:xfrm rot="560148">
            <a:off x="937543" y="1034630"/>
            <a:ext cx="7772400" cy="1102519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259632" y="2787774"/>
            <a:ext cx="6480720" cy="115212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1204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>
                <a:latin typeface="+mn-lt"/>
                <a:cs typeface="Arial" pitchFamily="34" charset="0"/>
              </a:defRPr>
            </a:lvl1pPr>
            <a:lvl2pPr>
              <a:defRPr sz="2800">
                <a:latin typeface="+mn-lt"/>
                <a:cs typeface="Arial" pitchFamily="34" charset="0"/>
              </a:defRPr>
            </a:lvl2pPr>
            <a:lvl3pPr>
              <a:defRPr sz="2400">
                <a:latin typeface="+mn-lt"/>
                <a:cs typeface="Arial" pitchFamily="34" charset="0"/>
              </a:defRPr>
            </a:lvl3pPr>
            <a:lvl4pPr>
              <a:defRPr sz="2000">
                <a:latin typeface="+mn-lt"/>
                <a:cs typeface="Arial" pitchFamily="34" charset="0"/>
              </a:defRPr>
            </a:lvl4pPr>
            <a:lvl5pPr>
              <a:defRPr sz="2000">
                <a:latin typeface="+mn-lt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BD0-0ED9-4E45-A3AE-1AB38C2C92AD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BD0-0ED9-4E45-A3AE-1AB38C2C92AD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  <a:cs typeface="Arial" pitchFamily="34" charset="0"/>
              </a:defRPr>
            </a:lvl1pPr>
            <a:lvl2pPr>
              <a:defRPr>
                <a:latin typeface="+mn-lt"/>
                <a:cs typeface="Arial" pitchFamily="34" charset="0"/>
              </a:defRPr>
            </a:lvl2pPr>
            <a:lvl3pPr>
              <a:defRPr>
                <a:latin typeface="+mn-lt"/>
                <a:cs typeface="Arial" pitchFamily="34" charset="0"/>
              </a:defRPr>
            </a:lvl3pPr>
            <a:lvl4pPr>
              <a:defRPr>
                <a:latin typeface="+mn-lt"/>
                <a:cs typeface="Arial" pitchFamily="34" charset="0"/>
              </a:defRPr>
            </a:lvl4pPr>
            <a:lvl5pPr>
              <a:defRPr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BD0-0ED9-4E45-A3AE-1AB38C2C92AD}" type="datetimeFigureOut">
              <a:rPr lang="nb-NO" smtClean="0"/>
              <a:pPr/>
              <a:t>02.04.2020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026705"/>
          </a:xfrm>
        </p:spPr>
        <p:txBody>
          <a:bodyPr vert="eaVert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026705"/>
          </a:xfrm>
        </p:spPr>
        <p:txBody>
          <a:bodyPr vert="eaVert"/>
          <a:lstStyle>
            <a:lvl1pPr>
              <a:defRPr>
                <a:latin typeface="+mn-lt"/>
                <a:cs typeface="Arial" pitchFamily="34" charset="0"/>
              </a:defRPr>
            </a:lvl1pPr>
            <a:lvl2pPr>
              <a:defRPr>
                <a:latin typeface="+mn-lt"/>
                <a:cs typeface="Arial" pitchFamily="34" charset="0"/>
              </a:defRPr>
            </a:lvl2pPr>
            <a:lvl3pPr>
              <a:defRPr>
                <a:latin typeface="+mn-lt"/>
                <a:cs typeface="Arial" pitchFamily="34" charset="0"/>
              </a:defRPr>
            </a:lvl3pPr>
            <a:lvl4pPr>
              <a:defRPr>
                <a:latin typeface="+mn-lt"/>
                <a:cs typeface="Arial" pitchFamily="34" charset="0"/>
              </a:defRPr>
            </a:lvl4pPr>
            <a:lvl5pPr>
              <a:defRPr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9BD0-0ED9-4E45-A3AE-1AB38C2C92AD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627534"/>
            <a:ext cx="7772400" cy="110251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83568" y="1944365"/>
            <a:ext cx="7848872" cy="230157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60CD-911D-4C79-B32F-720F8BE3DFAE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3DA6-C468-44CD-93D8-C9A087DE962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60CD-911D-4C79-B32F-720F8BE3DFAE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3DA6-C468-44CD-93D8-C9A087DE962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60CD-911D-4C79-B32F-720F8BE3DFAE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3DA6-C468-44CD-93D8-C9A087DE962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60CD-911D-4C79-B32F-720F8BE3DFAE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3DA6-C468-44CD-93D8-C9A087DE962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60CD-911D-4C79-B32F-720F8BE3DFAE}" type="datetimeFigureOut">
              <a:rPr lang="nb-NO" smtClean="0"/>
              <a:pPr/>
              <a:t>02.04.2020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3DA6-C468-44CD-93D8-C9A087DE962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60CD-911D-4C79-B32F-720F8BE3DFAE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3DA6-C468-44CD-93D8-C9A087DE962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2C1F-8370-4037-A78A-761AEC5B8B95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60CD-911D-4C79-B32F-720F8BE3DFAE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3DA6-C468-44CD-93D8-C9A087DE962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60CD-911D-4C79-B32F-720F8BE3DFAE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3DA6-C468-44CD-93D8-C9A087DE962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60CD-911D-4C79-B32F-720F8BE3DFAE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3DA6-C468-44CD-93D8-C9A087DE962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60CD-911D-4C79-B32F-720F8BE3DFAE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3DA6-C468-44CD-93D8-C9A087DE962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060CD-911D-4C79-B32F-720F8BE3DFAE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93DA6-C468-44CD-93D8-C9A087DE962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568" y="300379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83568" y="1653649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2C1F-8370-4037-A78A-761AEC5B8B95}" type="datetimeFigureOut">
              <a:rPr lang="nb-NO" smtClean="0"/>
              <a:pPr/>
              <a:t>02.04.2020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789552"/>
            <a:ext cx="8229600" cy="478386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545637"/>
            <a:ext cx="4038600" cy="2665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545637"/>
            <a:ext cx="4038600" cy="26658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2C1F-8370-4037-A78A-761AEC5B8B95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681541"/>
            <a:ext cx="4040188" cy="78759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469138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681541"/>
            <a:ext cx="4041775" cy="78759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469138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2C1F-8370-4037-A78A-761AEC5B8B95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2C1F-8370-4037-A78A-761AEC5B8B95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2C1F-8370-4037-A78A-761AEC5B8B95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1017973"/>
            <a:ext cx="3008313" cy="4822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910817"/>
            <a:ext cx="5111750" cy="36838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500181"/>
            <a:ext cx="3008313" cy="30944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2C1F-8370-4037-A78A-761AEC5B8B95}" type="datetimeFigureOut">
              <a:rPr lang="nb-NO" smtClean="0"/>
              <a:pPr/>
              <a:t>02.04.2020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79512" y="1005576"/>
            <a:ext cx="8208912" cy="4783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79512" y="1869672"/>
            <a:ext cx="8229600" cy="2430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 title="Dato"/>
          <p:cNvSpPr>
            <a:spLocks noGrp="1"/>
          </p:cNvSpPr>
          <p:nvPr>
            <p:ph type="dt" sz="half" idx="2"/>
          </p:nvPr>
        </p:nvSpPr>
        <p:spPr>
          <a:xfrm>
            <a:off x="6300192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6372C1F-8370-4037-A78A-761AEC5B8B95}" type="datetimeFigureOut">
              <a:rPr lang="nb-NO" smtClean="0"/>
              <a:pPr/>
              <a:t>02.04.2020</a:t>
            </a:fld>
            <a:endParaRPr lang="nb-NO" dirty="0"/>
          </a:p>
        </p:txBody>
      </p:sp>
      <p:sp>
        <p:nvSpPr>
          <p:cNvPr id="5" name="Plassholder for bunntekst 4" title="Bunntekst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b-NO" dirty="0"/>
          </a:p>
        </p:txBody>
      </p:sp>
      <p:grpSp>
        <p:nvGrpSpPr>
          <p:cNvPr id="13" name="Gruppe 12"/>
          <p:cNvGrpSpPr/>
          <p:nvPr/>
        </p:nvGrpSpPr>
        <p:grpSpPr>
          <a:xfrm>
            <a:off x="2339753" y="249492"/>
            <a:ext cx="6264699" cy="4050452"/>
            <a:chOff x="2339752" y="332656"/>
            <a:chExt cx="6264699" cy="5400602"/>
          </a:xfrm>
        </p:grpSpPr>
        <p:cxnSp>
          <p:nvCxnSpPr>
            <p:cNvPr id="9" name="Rett linje 8"/>
            <p:cNvCxnSpPr/>
            <p:nvPr/>
          </p:nvCxnSpPr>
          <p:spPr bwMode="auto">
            <a:xfrm>
              <a:off x="2339752" y="332656"/>
              <a:ext cx="6264696" cy="0"/>
            </a:xfrm>
            <a:prstGeom prst="line">
              <a:avLst/>
            </a:prstGeom>
            <a:ln w="12700">
              <a:solidFill>
                <a:schemeClr val="bg1"/>
              </a:solidFill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Rett linje 9"/>
            <p:cNvCxnSpPr/>
            <p:nvPr userDrawn="1"/>
          </p:nvCxnSpPr>
          <p:spPr bwMode="auto">
            <a:xfrm rot="5400000">
              <a:off x="5904150" y="3032957"/>
              <a:ext cx="540060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8" name="Bild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30" y="4543424"/>
            <a:ext cx="1430243" cy="5005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A4279"/>
          </a:solidFill>
          <a:effectLst/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>
              <a:lumMod val="50000"/>
            </a:schemeClr>
          </a:solidFill>
          <a:latin typeface="+mn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bg1">
              <a:lumMod val="50000"/>
            </a:schemeClr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31034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26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542856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8959BD0-0ED9-4E45-A3AE-1AB38C2C92AD}" type="datetimeFigureOut">
              <a:rPr lang="nb-NO" smtClean="0"/>
              <a:pPr/>
              <a:t>02.04.2020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b-NO" dirty="0"/>
          </a:p>
        </p:txBody>
      </p:sp>
      <p:grpSp>
        <p:nvGrpSpPr>
          <p:cNvPr id="8" name="Gruppe 7"/>
          <p:cNvGrpSpPr/>
          <p:nvPr/>
        </p:nvGrpSpPr>
        <p:grpSpPr>
          <a:xfrm>
            <a:off x="2339753" y="249492"/>
            <a:ext cx="6264699" cy="4050452"/>
            <a:chOff x="2339752" y="332656"/>
            <a:chExt cx="6264699" cy="5400602"/>
          </a:xfrm>
        </p:grpSpPr>
        <p:cxnSp>
          <p:nvCxnSpPr>
            <p:cNvPr id="10" name="Rett linje 9"/>
            <p:cNvCxnSpPr/>
            <p:nvPr/>
          </p:nvCxnSpPr>
          <p:spPr bwMode="auto">
            <a:xfrm>
              <a:off x="2339752" y="332656"/>
              <a:ext cx="6264696" cy="0"/>
            </a:xfrm>
            <a:prstGeom prst="line">
              <a:avLst/>
            </a:prstGeom>
            <a:ln w="12700">
              <a:solidFill>
                <a:schemeClr val="bg1"/>
              </a:solidFill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" name="Rett linje 10"/>
            <p:cNvCxnSpPr/>
            <p:nvPr userDrawn="1"/>
          </p:nvCxnSpPr>
          <p:spPr bwMode="auto">
            <a:xfrm rot="5400000">
              <a:off x="5904150" y="3032957"/>
              <a:ext cx="540060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7" name="Bild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79" y="4526562"/>
            <a:ext cx="1428746" cy="4952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C8060CD-911D-4C79-B32F-720F8BE3DFAE}" type="datetimeFigureOut">
              <a:rPr lang="nb-NO" smtClean="0"/>
              <a:pPr/>
              <a:t>02.04.2020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8E93DA6-C468-44CD-93D8-C9A087DE9624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ignering.posten.no/virksomhet/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vfallsforum.mr.no/uploads/llPaOYnT/Innkallingtildigitaltrsmte2020.pdf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Hvordan gjennomføre digitale årsmøter?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10 gode tips; - fra vurdering av årsmøteform til innkalling, gjennomføring og signering av protokoll. </a:t>
            </a:r>
          </a:p>
          <a:p>
            <a:endParaRPr lang="nb-NO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661E3E0E-B083-4F1A-8FF8-C49A80E17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Tips 10: Protokoll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4129C1BA-70F5-456C-8575-362333B22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Gå for digital protokoll</a:t>
            </a:r>
            <a:r>
              <a:rPr lang="nb-NO" dirty="0" smtClean="0"/>
              <a:t>. Det forenkler innsending og dokumentasjon til for eksempel Lotteristiftelsen og NHF. </a:t>
            </a:r>
            <a:endParaRPr lang="nb-NO" dirty="0"/>
          </a:p>
          <a:p>
            <a:r>
              <a:rPr lang="nb-NO" dirty="0" smtClean="0"/>
              <a:t>G</a:t>
            </a:r>
            <a:r>
              <a:rPr lang="nb-NO" dirty="0" smtClean="0"/>
              <a:t>å gjerne </a:t>
            </a:r>
            <a:r>
              <a:rPr lang="nb-NO" dirty="0"/>
              <a:t>for en digital signering. </a:t>
            </a:r>
            <a:r>
              <a:rPr lang="nb-NO" dirty="0" err="1"/>
              <a:t>Digipost</a:t>
            </a:r>
            <a:r>
              <a:rPr lang="nb-NO" dirty="0"/>
              <a:t> har en enkel og billig løsning: En med signaturrett må gå inn og opprette en bruker for organisasjonsleddet via </a:t>
            </a:r>
            <a:r>
              <a:rPr lang="nb-NO" u="sng" dirty="0">
                <a:hlinkClick r:id="rId2"/>
              </a:rPr>
              <a:t>https://signering.posten.no/virksomhet</a:t>
            </a:r>
            <a:r>
              <a:rPr lang="nb-NO" u="sng" dirty="0" smtClean="0">
                <a:hlinkClick r:id="rId2"/>
              </a:rPr>
              <a:t>/#/</a:t>
            </a:r>
            <a:endParaRPr lang="nb-NO" u="sng" dirty="0" smtClean="0"/>
          </a:p>
          <a:p>
            <a:r>
              <a:rPr lang="nb-NO" u="sng" dirty="0" smtClean="0"/>
              <a:t>Alle lokallag/landsforeningslag må regnskapsrapportere til lotteristiftelsen innen fristen 1. juni.  (se neste lysbilde)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97120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Begrunnelse fra Lotteristiftelsen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«Frist for innsending av pliktig </a:t>
            </a:r>
            <a:r>
              <a:rPr lang="nb-NO" dirty="0" err="1"/>
              <a:t>rekneskapsrapporterig</a:t>
            </a:r>
            <a:r>
              <a:rPr lang="nb-NO" dirty="0"/>
              <a:t>, blir ikke endra. Dei som </a:t>
            </a:r>
            <a:r>
              <a:rPr lang="nb-NO" dirty="0" err="1"/>
              <a:t>ikkje</a:t>
            </a:r>
            <a:r>
              <a:rPr lang="nb-NO" dirty="0"/>
              <a:t> har sendt inn </a:t>
            </a:r>
            <a:r>
              <a:rPr lang="nb-NO" dirty="0" err="1"/>
              <a:t>innan</a:t>
            </a:r>
            <a:r>
              <a:rPr lang="nb-NO" dirty="0"/>
              <a:t> fristen, vil få </a:t>
            </a:r>
            <a:r>
              <a:rPr lang="nb-NO" dirty="0" err="1"/>
              <a:t>eit</a:t>
            </a:r>
            <a:r>
              <a:rPr lang="nb-NO" dirty="0"/>
              <a:t> forhåndsvarsel der det blir gjeve </a:t>
            </a:r>
            <a:r>
              <a:rPr lang="nb-NO" dirty="0" err="1"/>
              <a:t>ein</a:t>
            </a:r>
            <a:r>
              <a:rPr lang="nb-NO" dirty="0"/>
              <a:t> ny frist til etter </a:t>
            </a:r>
            <a:r>
              <a:rPr lang="nb-NO" dirty="0" err="1"/>
              <a:t>sommaren</a:t>
            </a:r>
            <a:r>
              <a:rPr lang="nb-NO" dirty="0"/>
              <a:t> (</a:t>
            </a:r>
            <a:r>
              <a:rPr lang="nb-NO" dirty="0" err="1"/>
              <a:t>oftast</a:t>
            </a:r>
            <a:r>
              <a:rPr lang="nb-NO" dirty="0"/>
              <a:t> medio august). </a:t>
            </a:r>
            <a:r>
              <a:rPr lang="nn-NO" dirty="0"/>
              <a:t>1. juni er soleis ikkje ein absolutt frist.</a:t>
            </a:r>
            <a:br>
              <a:rPr lang="nn-NO" dirty="0"/>
            </a:br>
            <a:r>
              <a:rPr lang="nn-NO" dirty="0"/>
              <a:t>Om de har rekneskapet ferdig, men ikkje fått handsama det på årsmøte, så kan de likevel rapportere tala. </a:t>
            </a:r>
            <a:r>
              <a:rPr lang="nb-NO" dirty="0"/>
              <a:t>Det er kun ved ev. ettersyn at vi vil be om innsendt underskrive </a:t>
            </a:r>
            <a:r>
              <a:rPr lang="nb-NO" dirty="0" err="1"/>
              <a:t>rekneskap</a:t>
            </a:r>
            <a:r>
              <a:rPr lang="nb-NO" dirty="0"/>
              <a:t> og årsberetning.»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54640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Tips 1: Nødvendig teknologi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- Et digitalt møterom (</a:t>
            </a:r>
            <a:r>
              <a:rPr lang="nb-NO" dirty="0" err="1"/>
              <a:t>Pexip</a:t>
            </a:r>
            <a:r>
              <a:rPr lang="nb-NO" dirty="0"/>
              <a:t>, Skype, Teams ol.) </a:t>
            </a:r>
            <a:r>
              <a:rPr lang="nb-NO" dirty="0" smtClean="0"/>
              <a:t>NHF tilbyr lån av </a:t>
            </a:r>
            <a:r>
              <a:rPr lang="nb-NO" dirty="0"/>
              <a:t>møterom.</a:t>
            </a:r>
          </a:p>
          <a:p>
            <a:r>
              <a:rPr lang="nb-NO" dirty="0"/>
              <a:t>- En avstemmings-app. Gjerne Forms: </a:t>
            </a:r>
            <a:r>
              <a:rPr lang="nb-NO" dirty="0">
                <a:hlinkClick r:id="rId2"/>
              </a:rPr>
              <a:t>https://forms.office.com/</a:t>
            </a:r>
            <a:r>
              <a:rPr lang="nb-NO" dirty="0"/>
              <a:t> (sikrer anonymitet)</a:t>
            </a:r>
          </a:p>
          <a:p>
            <a:r>
              <a:rPr lang="nb-NO" dirty="0"/>
              <a:t>Chat – velg et digitalt møterom som har chat</a:t>
            </a:r>
          </a:p>
          <a:p>
            <a:r>
              <a:rPr lang="nb-NO" dirty="0"/>
              <a:t>Mobil – i tilfelle krise og folk trenger å kontakte årsmøtet 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772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2F395875-96CF-4D86-B5C7-00A5794AD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Tips 2: Vurdering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14573462-7289-44D7-AC1E-98F969694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b-NO" sz="1600" dirty="0"/>
              <a:t>(Styret bestemmer tid og sted jfr. §4-1). Digitale årsmøter er nytt for mange. Vi anbefaler styret å vurdere hva som er det mest egnede alternativet ut fra</a:t>
            </a:r>
            <a:r>
              <a:rPr lang="nb-NO" sz="1600" dirty="0" smtClean="0"/>
              <a:t>:</a:t>
            </a:r>
            <a:endParaRPr lang="nb-NO" sz="1600" dirty="0"/>
          </a:p>
          <a:p>
            <a:pPr marL="0" indent="0">
              <a:buNone/>
            </a:pPr>
            <a:r>
              <a:rPr lang="nb-NO" sz="1600" dirty="0"/>
              <a:t>1. Har alle tilgjengelig teknologi? (kan to eller tre sitte sammen</a:t>
            </a:r>
            <a:r>
              <a:rPr lang="nb-NO" sz="1600" dirty="0" smtClean="0"/>
              <a:t>?) Kontakt </a:t>
            </a:r>
            <a:r>
              <a:rPr lang="nb-NO" sz="1600" dirty="0"/>
              <a:t>gjerne medlemmer dersom dere er i tvil.</a:t>
            </a:r>
          </a:p>
          <a:p>
            <a:pPr marL="0" indent="0">
              <a:buNone/>
            </a:pPr>
            <a:r>
              <a:rPr lang="nb-NO" sz="1600" dirty="0"/>
              <a:t>2. </a:t>
            </a:r>
            <a:r>
              <a:rPr lang="nb-NO" sz="1600" dirty="0" smtClean="0"/>
              <a:t>Hvordan er kultur og temperatur? Er </a:t>
            </a:r>
            <a:r>
              <a:rPr lang="nb-NO" sz="1600" dirty="0"/>
              <a:t>det </a:t>
            </a:r>
            <a:r>
              <a:rPr lang="nb-NO" sz="1600" dirty="0" smtClean="0"/>
              <a:t>høye diskusjoner</a:t>
            </a:r>
            <a:r>
              <a:rPr lang="nb-NO" sz="1600" dirty="0" smtClean="0"/>
              <a:t>? Mange diskusjoner kan gjøre digital årsmøteavvikling vanskeligere.</a:t>
            </a:r>
            <a:endParaRPr lang="nb-NO" sz="1600" dirty="0"/>
          </a:p>
          <a:p>
            <a:pPr marL="0" indent="0">
              <a:buNone/>
            </a:pPr>
            <a:r>
              <a:rPr lang="nb-NO" sz="1600" dirty="0"/>
              <a:t>3. Er det mange saker som skal behandles? Få saker og plankekjøring er en fordel når man er fersk i digital avvikling.</a:t>
            </a:r>
          </a:p>
          <a:p>
            <a:pPr marL="0" indent="0">
              <a:buNone/>
            </a:pPr>
            <a:r>
              <a:rPr lang="nb-NO" sz="1600" dirty="0"/>
              <a:t>4. </a:t>
            </a:r>
            <a:r>
              <a:rPr lang="nb-NO" sz="1600" dirty="0" smtClean="0"/>
              <a:t>Kan man</a:t>
            </a:r>
            <a:r>
              <a:rPr lang="nb-NO" sz="1600" dirty="0" smtClean="0"/>
              <a:t> </a:t>
            </a:r>
            <a:r>
              <a:rPr lang="nb-NO" sz="1600" dirty="0"/>
              <a:t>øke deltakelse ved å tilby både fysisk og </a:t>
            </a:r>
            <a:r>
              <a:rPr lang="nb-NO" sz="1600" dirty="0" smtClean="0"/>
              <a:t>video</a:t>
            </a:r>
            <a:r>
              <a:rPr lang="nb-NO" sz="1600" dirty="0" smtClean="0"/>
              <a:t>deltakelse når koronakrisen er over? 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922436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3DCE2D48-E72A-44A1-9DF1-8BE481E5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Tips 3: Innkalling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E47AD681-1093-47DC-BF5B-8A23F42F6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/>
              <a:t>Følg vanlig prosedyre: </a:t>
            </a:r>
          </a:p>
          <a:p>
            <a:r>
              <a:rPr lang="nb-NO" dirty="0"/>
              <a:t>Varsle medlemmer 3 uker før (gjerne epost, dernest </a:t>
            </a:r>
            <a:r>
              <a:rPr lang="nb-NO" dirty="0" err="1"/>
              <a:t>sms</a:t>
            </a:r>
            <a:r>
              <a:rPr lang="nb-NO" dirty="0"/>
              <a:t>, brev). Varsel må inneholde opplysninger om tid, sted, info og møterom, mulighet til å klage/få hjelp, og angi frist for innkomne saker til årsmøtet (som er 14 dager før). Si hvordan dere annonserer endelig innkalling (epost? Facebook eller begge?)</a:t>
            </a:r>
          </a:p>
          <a:p>
            <a:r>
              <a:rPr lang="nb-NO" dirty="0"/>
              <a:t>Send ut endelig innkalling med sakspapirer og innkomne saker 1 uke før årsmøtet.  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96904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A32E2073-AD8B-4F9F-B87B-F8200C520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Tips 4: Slik ser en digital innkalling ut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AF7D498C-5837-4184-B6E7-1CC0889A5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hlinkClick r:id="rId2"/>
              </a:rPr>
              <a:t>https://www.avfallsforum.mr.no/uploads/llPaOYnT/Innkallingtildigitaltrsmte2020.pdf</a:t>
            </a:r>
            <a:endParaRPr lang="nb-NO" dirty="0"/>
          </a:p>
          <a:p>
            <a:r>
              <a:rPr lang="nb-NO" dirty="0"/>
              <a:t>Legg også til link til møterom og informasjon om hvordan delegatene kan ytre seg (chat) og hvordan man kan ha hemmelige valg (Forms). 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87763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3FC85EF7-54F7-4C66-8EB5-3462A053D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Tips 6: Utsending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0C3A31FF-1059-4B78-839D-982771A59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dirty="0"/>
              <a:t>Første valget: E-post (de fleste har det, billig og effektivt)</a:t>
            </a:r>
          </a:p>
          <a:p>
            <a:r>
              <a:rPr lang="nb-NO" dirty="0"/>
              <a:t>Andre valget: de som ikke har oppgitt sin e-postadresse kan motta </a:t>
            </a:r>
            <a:r>
              <a:rPr lang="nb-NO" dirty="0" err="1"/>
              <a:t>sms</a:t>
            </a:r>
            <a:r>
              <a:rPr lang="nb-NO" dirty="0"/>
              <a:t> med henvisning til </a:t>
            </a:r>
            <a:r>
              <a:rPr lang="nb-NO" dirty="0" err="1"/>
              <a:t>Facbook</a:t>
            </a:r>
            <a:r>
              <a:rPr lang="nb-NO" dirty="0"/>
              <a:t> (hvor de finner innkalling og årsmøtepapirer). Be om å få epostadresse til delegatene, det er avgjørende for å stemme. </a:t>
            </a:r>
          </a:p>
          <a:p>
            <a:r>
              <a:rPr lang="nb-NO" dirty="0"/>
              <a:t>Vurder om dere skal sende brev eller ringe de resterende. </a:t>
            </a:r>
            <a:r>
              <a:rPr lang="nb-NO" dirty="0" smtClean="0"/>
              <a:t>Det viktigste er å gi delegatene mulighet til å si i fra dersom digital avvikling er umulig, enten via telefon, eller epost. Hvis ingen melder i fra </a:t>
            </a:r>
            <a:r>
              <a:rPr lang="nb-NO" dirty="0" smtClean="0"/>
              <a:t>at det er problematisk, vil jeg si at det er</a:t>
            </a:r>
            <a:r>
              <a:rPr lang="nb-NO" dirty="0" smtClean="0"/>
              <a:t> </a:t>
            </a:r>
            <a:r>
              <a:rPr lang="nb-NO" dirty="0"/>
              <a:t>legitimt </a:t>
            </a:r>
            <a:r>
              <a:rPr lang="nb-NO" dirty="0" smtClean="0"/>
              <a:t>å kjøre årsmøtet digitalt og med innkalling og sakspapirer på e-post og  </a:t>
            </a:r>
            <a:r>
              <a:rPr lang="nb-NO" dirty="0"/>
              <a:t>Facebook. Dersom </a:t>
            </a:r>
            <a:r>
              <a:rPr lang="nb-NO" dirty="0" smtClean="0"/>
              <a:t>noen ikke kan, er det mulig å</a:t>
            </a:r>
            <a:r>
              <a:rPr lang="nb-NO" dirty="0" smtClean="0"/>
              <a:t> </a:t>
            </a:r>
            <a:r>
              <a:rPr lang="nb-NO" dirty="0"/>
              <a:t>gå i dialog </a:t>
            </a:r>
            <a:r>
              <a:rPr lang="nb-NO" dirty="0" smtClean="0"/>
              <a:t>og </a:t>
            </a:r>
            <a:r>
              <a:rPr lang="nb-NO" dirty="0"/>
              <a:t>diskutere løsninger.     </a:t>
            </a:r>
          </a:p>
        </p:txBody>
      </p:sp>
    </p:spTree>
    <p:extLst>
      <p:ext uri="{BB962C8B-B14F-4D97-AF65-F5344CB8AC3E}">
        <p14:creationId xmlns:p14="http://schemas.microsoft.com/office/powerpoint/2010/main" val="536159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D22BBEDE-FEEA-4957-9124-ADAA2060F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Tips 7: Lag mappe til møteleder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DA74F7C5-72CE-419F-8629-898880A00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nb-NO" sz="3300" dirty="0"/>
              <a:t>Styret bør forberede årsmøtet så mye som mulig: </a:t>
            </a:r>
          </a:p>
          <a:p>
            <a:r>
              <a:rPr lang="nb-NO" sz="3300" dirty="0"/>
              <a:t>Skaff en digital medlemsliste slik at dere har kontroll på hvem som har rett til å delta, og det gir oversikt til møteleder.</a:t>
            </a:r>
          </a:p>
          <a:p>
            <a:r>
              <a:rPr lang="nb-NO" sz="3300" dirty="0"/>
              <a:t>Årsmelding</a:t>
            </a:r>
          </a:p>
          <a:p>
            <a:r>
              <a:rPr lang="nb-NO" sz="3300" dirty="0"/>
              <a:t>Årsregnskap</a:t>
            </a:r>
          </a:p>
          <a:p>
            <a:r>
              <a:rPr lang="nb-NO" sz="3300" dirty="0"/>
              <a:t>Innkomne saker i </a:t>
            </a:r>
            <a:r>
              <a:rPr lang="nb-NO" sz="3300" dirty="0" err="1"/>
              <a:t>word</a:t>
            </a:r>
            <a:endParaRPr lang="nb-NO" sz="3300" dirty="0"/>
          </a:p>
          <a:p>
            <a:r>
              <a:rPr lang="nb-NO" sz="3300" dirty="0"/>
              <a:t>Epostliste til alle delegatene</a:t>
            </a:r>
          </a:p>
          <a:p>
            <a:r>
              <a:rPr lang="nb-NO" sz="3300" dirty="0"/>
              <a:t>Forslag fra valgkomiteen</a:t>
            </a:r>
          </a:p>
          <a:p>
            <a:r>
              <a:rPr lang="nb-NO" sz="3300" dirty="0"/>
              <a:t>Sett opp mulige valg-situasjoner i Forms: Valg av leder, styremedlemmer med mere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03447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652076BE-6E36-4790-ADE9-F5B8FA4AB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Tips 8: Praktisk gjennomføring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29A541AF-4CBE-4BAB-B15F-123CF6169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1800" dirty="0"/>
              <a:t>Arranger et prøveårsmøte</a:t>
            </a:r>
          </a:p>
          <a:p>
            <a:r>
              <a:rPr lang="nb-NO" sz="1800" dirty="0"/>
              <a:t>Leder ønsker velkommen, informerer om hvordan man tar ordet via chat, hvordan valg foregår, og </a:t>
            </a:r>
            <a:r>
              <a:rPr lang="nb-NO" sz="1800" dirty="0" smtClean="0"/>
              <a:t>går deretter i gang</a:t>
            </a:r>
            <a:r>
              <a:rPr lang="nb-NO" sz="1800" dirty="0" smtClean="0"/>
              <a:t> </a:t>
            </a:r>
            <a:r>
              <a:rPr lang="nb-NO" sz="1800" dirty="0"/>
              <a:t>med saksliste.</a:t>
            </a:r>
          </a:p>
          <a:p>
            <a:r>
              <a:rPr lang="nb-NO" sz="1800" dirty="0"/>
              <a:t>Vær forberedt på at det kan komme </a:t>
            </a:r>
            <a:r>
              <a:rPr lang="nb-NO" sz="1800" dirty="0" smtClean="0"/>
              <a:t>motforslag på møteleder, </a:t>
            </a:r>
            <a:r>
              <a:rPr lang="nb-NO" sz="1800" dirty="0"/>
              <a:t>og da må dere bruke </a:t>
            </a:r>
            <a:r>
              <a:rPr lang="nb-NO" sz="1800" dirty="0" err="1" smtClean="0"/>
              <a:t>chat</a:t>
            </a:r>
            <a:r>
              <a:rPr lang="nb-NO" sz="1800" dirty="0" smtClean="0"/>
              <a:t> eller Forms. </a:t>
            </a:r>
            <a:endParaRPr lang="nb-NO" sz="1800" dirty="0"/>
          </a:p>
          <a:p>
            <a:r>
              <a:rPr lang="nb-NO" sz="1800" dirty="0"/>
              <a:t>Når møteleder er </a:t>
            </a:r>
            <a:r>
              <a:rPr lang="nb-NO" sz="1800" dirty="0" smtClean="0"/>
              <a:t>valgt overtar vedkommende </a:t>
            </a:r>
            <a:r>
              <a:rPr lang="nb-NO" sz="1800" dirty="0"/>
              <a:t>ansvaret for gjennomføring av </a:t>
            </a:r>
            <a:r>
              <a:rPr lang="nb-NO" sz="1800" dirty="0" err="1" smtClean="0"/>
              <a:t>årmøtet</a:t>
            </a:r>
            <a:r>
              <a:rPr lang="nb-NO" sz="1800" dirty="0" smtClean="0"/>
              <a:t>.</a:t>
            </a:r>
            <a:endParaRPr lang="nb-NO" sz="1800" dirty="0"/>
          </a:p>
          <a:p>
            <a:r>
              <a:rPr lang="nb-NO" sz="1800" dirty="0" smtClean="0"/>
              <a:t>Følg sakslisten som vanlig.</a:t>
            </a:r>
            <a:r>
              <a:rPr lang="nb-NO" sz="1800" dirty="0" smtClean="0"/>
              <a:t> </a:t>
            </a:r>
            <a:r>
              <a:rPr lang="nb-NO" sz="1800" dirty="0"/>
              <a:t>Bruk chat for meningsutveksling og </a:t>
            </a:r>
            <a:r>
              <a:rPr lang="nb-NO" sz="1800" dirty="0" smtClean="0"/>
              <a:t>Forms </a:t>
            </a:r>
            <a:r>
              <a:rPr lang="nb-NO" sz="1800" dirty="0"/>
              <a:t>for valg (foruten om enstemmige valg).  Husk å gi folk litt tid når det stemmes </a:t>
            </a:r>
            <a:r>
              <a:rPr lang="nb-NO" sz="1800" dirty="0" smtClean="0"/>
              <a:t>(20 sek + +)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3062345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F5F1CDE9-3F65-4876-9712-5AE594168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Tips 9: Krav til møteleder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FA3FC4C0-85BC-4C3C-821B-58B55EDB2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Møteleder må beherske digitale møterom, </a:t>
            </a:r>
            <a:r>
              <a:rPr lang="nb-NO" dirty="0" err="1" smtClean="0"/>
              <a:t>chat</a:t>
            </a:r>
            <a:r>
              <a:rPr lang="nb-NO" dirty="0" smtClean="0"/>
              <a:t> </a:t>
            </a:r>
            <a:r>
              <a:rPr lang="nb-NO" dirty="0"/>
              <a:t>og app for avstemming (for eksempel </a:t>
            </a:r>
            <a:r>
              <a:rPr lang="nb-NO" dirty="0" smtClean="0"/>
              <a:t>Forms) </a:t>
            </a:r>
            <a:endParaRPr lang="nb-NO" dirty="0"/>
          </a:p>
          <a:p>
            <a:r>
              <a:rPr lang="nb-NO" dirty="0"/>
              <a:t>I tillegg må han, hun eller hen kjenne til NHF sine lover og forskrifter og generell møteledelse.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33432998"/>
      </p:ext>
    </p:extLst>
  </p:cSld>
  <p:clrMapOvr>
    <a:masterClrMapping/>
  </p:clrMapOvr>
</p:sld>
</file>

<file path=ppt/theme/theme1.xml><?xml version="1.0" encoding="utf-8"?>
<a:theme xmlns:a="http://schemas.openxmlformats.org/drawingml/2006/main" name="FARGE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RT-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UTEN_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15091AB7F1FB47AF3F3DA9021B8817" ma:contentTypeVersion="0" ma:contentTypeDescription="Opprett et nytt dokument." ma:contentTypeScope="" ma:versionID="4ec138c833a13f337ac753010c0a7142">
  <xsd:schema xmlns:xsd="http://www.w3.org/2001/XMLSchema" xmlns:p="http://schemas.microsoft.com/office/2006/metadata/properties" targetNamespace="http://schemas.microsoft.com/office/2006/metadata/properties" ma:root="true" ma:fieldsID="ebed2e9da880fd1116f4cada8ffe3c2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 ma:readOnly="tru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A46967C-9A59-4FFD-9184-607C02F65665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DC1A111-7B42-4237-B07B-158A9A4C0C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F6D0AE-B600-4850-AC72-64C9CB75F6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PowerPointmal_Handikapforbundet</Template>
  <TotalTime>105</TotalTime>
  <Words>778</Words>
  <Application>Microsoft Office PowerPoint</Application>
  <PresentationFormat>Skjermfremvisning (16:9)</PresentationFormat>
  <Paragraphs>48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FARGELOGO</vt:lpstr>
      <vt:lpstr>SORT-LOGO</vt:lpstr>
      <vt:lpstr>UTEN_logo</vt:lpstr>
      <vt:lpstr>Hvordan gjennomføre digitale årsmøter?</vt:lpstr>
      <vt:lpstr>Tips 1: Nødvendig teknologi</vt:lpstr>
      <vt:lpstr>Tips 2: Vurdering</vt:lpstr>
      <vt:lpstr>Tips 3: Innkalling</vt:lpstr>
      <vt:lpstr>Tips 4: Slik ser en digital innkalling ut</vt:lpstr>
      <vt:lpstr>Tips 6: Utsending</vt:lpstr>
      <vt:lpstr>Tips 7: Lag mappe til møteleder</vt:lpstr>
      <vt:lpstr>Tips 8: Praktisk gjennomføring</vt:lpstr>
      <vt:lpstr>Tips 9: Krav til møteleder</vt:lpstr>
      <vt:lpstr>Tips 10: Protokoll</vt:lpstr>
      <vt:lpstr>Begrunnelse fra Lotteristiftelsen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Kirsti Elise Fosshaug</dc:creator>
  <cp:lastModifiedBy>Kirsti Elise Fosshaug</cp:lastModifiedBy>
  <cp:revision>11</cp:revision>
  <dcterms:created xsi:type="dcterms:W3CDTF">2020-03-31T07:45:58Z</dcterms:created>
  <dcterms:modified xsi:type="dcterms:W3CDTF">2020-04-02T11:04:08Z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0x0101003715091AB7F1FB47AF3F3DA9021B8817</vt:lpwstr>
  </property>
</Properties>
</file>