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256" r:id="rId5"/>
    <p:sldId id="259" r:id="rId6"/>
    <p:sldId id="275" r:id="rId7"/>
    <p:sldId id="258" r:id="rId8"/>
    <p:sldId id="266" r:id="rId9"/>
    <p:sldId id="274" r:id="rId10"/>
    <p:sldId id="260" r:id="rId11"/>
    <p:sldId id="267" r:id="rId12"/>
    <p:sldId id="261" r:id="rId13"/>
    <p:sldId id="269" r:id="rId14"/>
    <p:sldId id="276" r:id="rId15"/>
    <p:sldId id="270" r:id="rId16"/>
    <p:sldId id="277" r:id="rId17"/>
    <p:sldId id="271" r:id="rId18"/>
    <p:sldId id="263" r:id="rId19"/>
    <p:sldId id="283" r:id="rId20"/>
    <p:sldId id="284" r:id="rId21"/>
    <p:sldId id="285" r:id="rId22"/>
    <p:sldId id="272" r:id="rId23"/>
    <p:sldId id="286" r:id="rId24"/>
    <p:sldId id="273" r:id="rId25"/>
    <p:sldId id="278" r:id="rId26"/>
    <p:sldId id="279" r:id="rId27"/>
    <p:sldId id="281" r:id="rId28"/>
    <p:sldId id="280" r:id="rId29"/>
    <p:sldId id="282" r:id="rId30"/>
    <p:sldId id="265"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DF119-DEC5-464E-970F-4670BA0B61B0}" v="73" dt="2022-08-15T17:39:28.769"/>
    <p1510:client id="{34867408-AD67-4BED-A117-67DD0CB550BD}" v="275" dt="2022-07-03T17:56:22.893"/>
    <p1510:client id="{37BE470C-4572-4244-B106-D7417E484892}" v="336" dt="2022-06-28T09:00:30.353"/>
    <p1510:client id="{64740C51-9B93-40FD-B6B8-357D9E9ADD6F}" v="33" dt="2022-03-24T13:14:58.267"/>
    <p1510:client id="{95B74A43-ECB1-44D3-AB31-401F18C22B64}" v="1" dt="2022-08-15T13:40:52.091"/>
    <p1510:client id="{A56DAA9F-37A2-42BE-80DF-C91A4A23383E}" v="41" dt="2022-06-23T19:21:09.964"/>
    <p1510:client id="{D97F7F66-3358-4334-BA14-34292F7D7133}" v="374" dt="2022-07-02T17:29:38.785"/>
    <p1510:client id="{E39FFE7B-EA54-4197-B3C4-3B16BA5548F6}" v="476" dt="2022-10-03T16:13:53.50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21" autoAdjust="0"/>
  </p:normalViewPr>
  <p:slideViewPr>
    <p:cSldViewPr snapToGrid="0">
      <p:cViewPr varScale="1">
        <p:scale>
          <a:sx n="43" d="100"/>
          <a:sy n="43" d="100"/>
        </p:scale>
        <p:origin x="120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Richter" userId="S::paula.richter@folkuniversitetet.se::a134a025-1806-4117-a149-4ffd455e05ed" providerId="AD" clId="Web-{34867408-AD67-4BED-A117-67DD0CB550BD}"/>
    <pc:docChg chg="addSld modSld">
      <pc:chgData name="Paula Richter" userId="S::paula.richter@folkuniversitetet.se::a134a025-1806-4117-a149-4ffd455e05ed" providerId="AD" clId="Web-{34867408-AD67-4BED-A117-67DD0CB550BD}" dt="2022-07-03T17:56:56.832" v="2929"/>
      <pc:docMkLst>
        <pc:docMk/>
      </pc:docMkLst>
      <pc:sldChg chg="modNotes">
        <pc:chgData name="Paula Richter" userId="S::paula.richter@folkuniversitetet.se::a134a025-1806-4117-a149-4ffd455e05ed" providerId="AD" clId="Web-{34867408-AD67-4BED-A117-67DD0CB550BD}" dt="2022-07-03T17:24:05.954" v="1978"/>
        <pc:sldMkLst>
          <pc:docMk/>
          <pc:sldMk cId="0" sldId="256"/>
        </pc:sldMkLst>
      </pc:sldChg>
      <pc:sldChg chg="modNotes">
        <pc:chgData name="Paula Richter" userId="S::paula.richter@folkuniversitetet.se::a134a025-1806-4117-a149-4ffd455e05ed" providerId="AD" clId="Web-{34867408-AD67-4BED-A117-67DD0CB550BD}" dt="2022-07-03T13:25:38.991" v="76"/>
        <pc:sldMkLst>
          <pc:docMk/>
          <pc:sldMk cId="0" sldId="261"/>
        </pc:sldMkLst>
      </pc:sldChg>
      <pc:sldChg chg="modNotes">
        <pc:chgData name="Paula Richter" userId="S::paula.richter@folkuniversitetet.se::a134a025-1806-4117-a149-4ffd455e05ed" providerId="AD" clId="Web-{34867408-AD67-4BED-A117-67DD0CB550BD}" dt="2022-07-03T17:45:54.996" v="2734"/>
        <pc:sldMkLst>
          <pc:docMk/>
          <pc:sldMk cId="0" sldId="263"/>
        </pc:sldMkLst>
      </pc:sldChg>
      <pc:sldChg chg="modNotes">
        <pc:chgData name="Paula Richter" userId="S::paula.richter@folkuniversitetet.se::a134a025-1806-4117-a149-4ffd455e05ed" providerId="AD" clId="Web-{34867408-AD67-4BED-A117-67DD0CB550BD}" dt="2022-07-03T13:25:59.882" v="92"/>
        <pc:sldMkLst>
          <pc:docMk/>
          <pc:sldMk cId="1873046533" sldId="269"/>
        </pc:sldMkLst>
      </pc:sldChg>
      <pc:sldChg chg="addSp delSp modSp delAnim modNotes">
        <pc:chgData name="Paula Richter" userId="S::paula.richter@folkuniversitetet.se::a134a025-1806-4117-a149-4ffd455e05ed" providerId="AD" clId="Web-{34867408-AD67-4BED-A117-67DD0CB550BD}" dt="2022-07-03T17:12:22.638" v="1829"/>
        <pc:sldMkLst>
          <pc:docMk/>
          <pc:sldMk cId="1877250663" sldId="270"/>
        </pc:sldMkLst>
        <pc:spChg chg="add del mod">
          <ac:chgData name="Paula Richter" userId="S::paula.richter@folkuniversitetet.se::a134a025-1806-4117-a149-4ffd455e05ed" providerId="AD" clId="Web-{34867408-AD67-4BED-A117-67DD0CB550BD}" dt="2022-07-03T16:53:20.934" v="827"/>
          <ac:spMkLst>
            <pc:docMk/>
            <pc:sldMk cId="1877250663" sldId="270"/>
            <ac:spMk id="3" creationId="{890446A8-BDBD-A6F1-18E5-0928CA9ECC7D}"/>
          </ac:spMkLst>
        </pc:spChg>
        <pc:spChg chg="del">
          <ac:chgData name="Paula Richter" userId="S::paula.richter@folkuniversitetet.se::a134a025-1806-4117-a149-4ffd455e05ed" providerId="AD" clId="Web-{34867408-AD67-4BED-A117-67DD0CB550BD}" dt="2022-07-03T16:53:14.418" v="825"/>
          <ac:spMkLst>
            <pc:docMk/>
            <pc:sldMk cId="1877250663" sldId="270"/>
            <ac:spMk id="214" creationId="{00000000-0000-0000-0000-000000000000}"/>
          </ac:spMkLst>
        </pc:spChg>
        <pc:spChg chg="mod">
          <ac:chgData name="Paula Richter" userId="S::paula.richter@folkuniversitetet.se::a134a025-1806-4117-a149-4ffd455e05ed" providerId="AD" clId="Web-{34867408-AD67-4BED-A117-67DD0CB550BD}" dt="2022-07-03T16:53:12.199" v="824" actId="20577"/>
          <ac:spMkLst>
            <pc:docMk/>
            <pc:sldMk cId="1877250663" sldId="270"/>
            <ac:spMk id="216" creationId="{00000000-0000-0000-0000-000000000000}"/>
          </ac:spMkLst>
        </pc:spChg>
        <pc:picChg chg="add mod">
          <ac:chgData name="Paula Richter" userId="S::paula.richter@folkuniversitetet.se::a134a025-1806-4117-a149-4ffd455e05ed" providerId="AD" clId="Web-{34867408-AD67-4BED-A117-67DD0CB550BD}" dt="2022-07-03T16:53:55.279" v="830" actId="1076"/>
          <ac:picMkLst>
            <pc:docMk/>
            <pc:sldMk cId="1877250663" sldId="270"/>
            <ac:picMk id="4" creationId="{91AA57C6-2501-778D-7227-FFBF1B6BCC14}"/>
          </ac:picMkLst>
        </pc:picChg>
      </pc:sldChg>
      <pc:sldChg chg="addSp delSp modSp delAnim modNotes">
        <pc:chgData name="Paula Richter" userId="S::paula.richter@folkuniversitetet.se::a134a025-1806-4117-a149-4ffd455e05ed" providerId="AD" clId="Web-{34867408-AD67-4BED-A117-67DD0CB550BD}" dt="2022-07-03T17:41:01.973" v="2727"/>
        <pc:sldMkLst>
          <pc:docMk/>
          <pc:sldMk cId="2963755346" sldId="271"/>
        </pc:sldMkLst>
        <pc:spChg chg="add mod">
          <ac:chgData name="Paula Richter" userId="S::paula.richter@folkuniversitetet.se::a134a025-1806-4117-a149-4ffd455e05ed" providerId="AD" clId="Web-{34867408-AD67-4BED-A117-67DD0CB550BD}" dt="2022-07-03T17:34:50.239" v="2439" actId="14100"/>
          <ac:spMkLst>
            <pc:docMk/>
            <pc:sldMk cId="2963755346" sldId="271"/>
            <ac:spMk id="2" creationId="{26F0B21F-9114-68D8-1117-D0F7968630ED}"/>
          </ac:spMkLst>
        </pc:spChg>
        <pc:spChg chg="add mod">
          <ac:chgData name="Paula Richter" userId="S::paula.richter@folkuniversitetet.se::a134a025-1806-4117-a149-4ffd455e05ed" providerId="AD" clId="Web-{34867408-AD67-4BED-A117-67DD0CB550BD}" dt="2022-07-03T17:34:24.504" v="2433" actId="1076"/>
          <ac:spMkLst>
            <pc:docMk/>
            <pc:sldMk cId="2963755346" sldId="271"/>
            <ac:spMk id="3" creationId="{94DA1AFA-EB16-C204-F63C-EC4900955689}"/>
          </ac:spMkLst>
        </pc:spChg>
        <pc:spChg chg="add del mod">
          <ac:chgData name="Paula Richter" userId="S::paula.richter@folkuniversitetet.se::a134a025-1806-4117-a149-4ffd455e05ed" providerId="AD" clId="Web-{34867408-AD67-4BED-A117-67DD0CB550BD}" dt="2022-07-03T17:34:39.379" v="2437"/>
          <ac:spMkLst>
            <pc:docMk/>
            <pc:sldMk cId="2963755346" sldId="271"/>
            <ac:spMk id="5" creationId="{6A24F870-F605-1C2F-B5EC-9EB9888A3EFC}"/>
          </ac:spMkLst>
        </pc:spChg>
        <pc:spChg chg="add mod">
          <ac:chgData name="Paula Richter" userId="S::paula.richter@folkuniversitetet.se::a134a025-1806-4117-a149-4ffd455e05ed" providerId="AD" clId="Web-{34867408-AD67-4BED-A117-67DD0CB550BD}" dt="2022-07-03T17:41:01.973" v="2727"/>
          <ac:spMkLst>
            <pc:docMk/>
            <pc:sldMk cId="2963755346" sldId="271"/>
            <ac:spMk id="6" creationId="{532FE7B5-3CA5-E39C-DB75-4C3900B8B7DF}"/>
          </ac:spMkLst>
        </pc:spChg>
        <pc:spChg chg="del mod">
          <ac:chgData name="Paula Richter" userId="S::paula.richter@folkuniversitetet.se::a134a025-1806-4117-a149-4ffd455e05ed" providerId="AD" clId="Web-{34867408-AD67-4BED-A117-67DD0CB550BD}" dt="2022-07-03T17:34:29.738" v="2435"/>
          <ac:spMkLst>
            <pc:docMk/>
            <pc:sldMk cId="2963755346" sldId="271"/>
            <ac:spMk id="214" creationId="{00000000-0000-0000-0000-000000000000}"/>
          </ac:spMkLst>
        </pc:spChg>
      </pc:sldChg>
      <pc:sldChg chg="modSp modNotes">
        <pc:chgData name="Paula Richter" userId="S::paula.richter@folkuniversitetet.se::a134a025-1806-4117-a149-4ffd455e05ed" providerId="AD" clId="Web-{34867408-AD67-4BED-A117-67DD0CB550BD}" dt="2022-07-03T17:49:41.738" v="2739" actId="20577"/>
        <pc:sldMkLst>
          <pc:docMk/>
          <pc:sldMk cId="1831881454" sldId="273"/>
        </pc:sldMkLst>
        <pc:spChg chg="mod">
          <ac:chgData name="Paula Richter" userId="S::paula.richter@folkuniversitetet.se::a134a025-1806-4117-a149-4ffd455e05ed" providerId="AD" clId="Web-{34867408-AD67-4BED-A117-67DD0CB550BD}" dt="2022-07-03T17:49:41.738" v="2739" actId="20577"/>
          <ac:spMkLst>
            <pc:docMk/>
            <pc:sldMk cId="1831881454" sldId="273"/>
            <ac:spMk id="236" creationId="{00000000-0000-0000-0000-000000000000}"/>
          </ac:spMkLst>
        </pc:spChg>
      </pc:sldChg>
      <pc:sldChg chg="addSp delSp modSp add replId modNotes">
        <pc:chgData name="Paula Richter" userId="S::paula.richter@folkuniversitetet.se::a134a025-1806-4117-a149-4ffd455e05ed" providerId="AD" clId="Web-{34867408-AD67-4BED-A117-67DD0CB550BD}" dt="2022-07-03T17:31:14.170" v="2419"/>
        <pc:sldMkLst>
          <pc:docMk/>
          <pc:sldMk cId="2132756848" sldId="277"/>
        </pc:sldMkLst>
        <pc:spChg chg="add">
          <ac:chgData name="Paula Richter" userId="S::paula.richter@folkuniversitetet.se::a134a025-1806-4117-a149-4ffd455e05ed" providerId="AD" clId="Web-{34867408-AD67-4BED-A117-67DD0CB550BD}" dt="2022-07-03T17:03:48.514" v="1531"/>
          <ac:spMkLst>
            <pc:docMk/>
            <pc:sldMk cId="2132756848" sldId="277"/>
            <ac:spMk id="3" creationId="{3D65FDA0-1AFD-9DB0-0EC1-A4EF28021D21}"/>
          </ac:spMkLst>
        </pc:spChg>
        <pc:spChg chg="add del">
          <ac:chgData name="Paula Richter" userId="S::paula.richter@folkuniversitetet.se::a134a025-1806-4117-a149-4ffd455e05ed" providerId="AD" clId="Web-{34867408-AD67-4BED-A117-67DD0CB550BD}" dt="2022-07-03T17:03:27.888" v="1528"/>
          <ac:spMkLst>
            <pc:docMk/>
            <pc:sldMk cId="2132756848" sldId="277"/>
            <ac:spMk id="217" creationId="{00000000-0000-0000-0000-000000000000}"/>
          </ac:spMkLst>
        </pc:spChg>
        <pc:picChg chg="add mod">
          <ac:chgData name="Paula Richter" userId="S::paula.richter@folkuniversitetet.se::a134a025-1806-4117-a149-4ffd455e05ed" providerId="AD" clId="Web-{34867408-AD67-4BED-A117-67DD0CB550BD}" dt="2022-07-03T17:06:44.753" v="1549" actId="1076"/>
          <ac:picMkLst>
            <pc:docMk/>
            <pc:sldMk cId="2132756848" sldId="277"/>
            <ac:picMk id="2" creationId="{CB18D3CA-7C9B-F38B-3188-0FB7EA77BF48}"/>
          </ac:picMkLst>
        </pc:picChg>
        <pc:picChg chg="del">
          <ac:chgData name="Paula Richter" userId="S::paula.richter@folkuniversitetet.se::a134a025-1806-4117-a149-4ffd455e05ed" providerId="AD" clId="Web-{34867408-AD67-4BED-A117-67DD0CB550BD}" dt="2022-07-03T17:02:14.511" v="1519"/>
          <ac:picMkLst>
            <pc:docMk/>
            <pc:sldMk cId="2132756848" sldId="277"/>
            <ac:picMk id="4" creationId="{91AA57C6-2501-778D-7227-FFBF1B6BCC14}"/>
          </ac:picMkLst>
        </pc:picChg>
        <pc:picChg chg="add mod">
          <ac:chgData name="Paula Richter" userId="S::paula.richter@folkuniversitetet.se::a134a025-1806-4117-a149-4ffd455e05ed" providerId="AD" clId="Web-{34867408-AD67-4BED-A117-67DD0CB550BD}" dt="2022-07-03T17:04:16.796" v="1535" actId="1076"/>
          <ac:picMkLst>
            <pc:docMk/>
            <pc:sldMk cId="2132756848" sldId="277"/>
            <ac:picMk id="5" creationId="{1DAC167F-2206-455C-6093-192ED11E5588}"/>
          </ac:picMkLst>
        </pc:picChg>
        <pc:picChg chg="add mod">
          <ac:chgData name="Paula Richter" userId="S::paula.richter@folkuniversitetet.se::a134a025-1806-4117-a149-4ffd455e05ed" providerId="AD" clId="Web-{34867408-AD67-4BED-A117-67DD0CB550BD}" dt="2022-07-03T17:05:25.907" v="1547" actId="14100"/>
          <ac:picMkLst>
            <pc:docMk/>
            <pc:sldMk cId="2132756848" sldId="277"/>
            <ac:picMk id="6" creationId="{F3116499-ED44-4429-0A37-943BF8E36EE1}"/>
          </ac:picMkLst>
        </pc:picChg>
        <pc:picChg chg="del">
          <ac:chgData name="Paula Richter" userId="S::paula.richter@folkuniversitetet.se::a134a025-1806-4117-a149-4ffd455e05ed" providerId="AD" clId="Web-{34867408-AD67-4BED-A117-67DD0CB550BD}" dt="2022-07-03T17:04:09.546" v="1533"/>
          <ac:picMkLst>
            <pc:docMk/>
            <pc:sldMk cId="2132756848" sldId="277"/>
            <ac:picMk id="215" creationId="{00000000-0000-0000-0000-000000000000}"/>
          </ac:picMkLst>
        </pc:picChg>
        <pc:picChg chg="del">
          <ac:chgData name="Paula Richter" userId="S::paula.richter@folkuniversitetet.se::a134a025-1806-4117-a149-4ffd455e05ed" providerId="AD" clId="Web-{34867408-AD67-4BED-A117-67DD0CB550BD}" dt="2022-07-03T17:04:23.015" v="1536"/>
          <ac:picMkLst>
            <pc:docMk/>
            <pc:sldMk cId="2132756848" sldId="277"/>
            <ac:picMk id="218" creationId="{00000000-0000-0000-0000-000000000000}"/>
          </ac:picMkLst>
        </pc:picChg>
      </pc:sldChg>
      <pc:sldChg chg="modSp add replId modNotes">
        <pc:chgData name="Paula Richter" userId="S::paula.richter@folkuniversitetet.se::a134a025-1806-4117-a149-4ffd455e05ed" providerId="AD" clId="Web-{34867408-AD67-4BED-A117-67DD0CB550BD}" dt="2022-07-03T17:50:37.740" v="2744"/>
        <pc:sldMkLst>
          <pc:docMk/>
          <pc:sldMk cId="1244269853" sldId="278"/>
        </pc:sldMkLst>
        <pc:spChg chg="mod">
          <ac:chgData name="Paula Richter" userId="S::paula.richter@folkuniversitetet.se::a134a025-1806-4117-a149-4ffd455e05ed" providerId="AD" clId="Web-{34867408-AD67-4BED-A117-67DD0CB550BD}" dt="2022-07-03T17:49:49.707" v="2742" actId="20577"/>
          <ac:spMkLst>
            <pc:docMk/>
            <pc:sldMk cId="1244269853" sldId="278"/>
            <ac:spMk id="236" creationId="{00000000-0000-0000-0000-000000000000}"/>
          </ac:spMkLst>
        </pc:spChg>
      </pc:sldChg>
      <pc:sldChg chg="modSp add replId modNotes">
        <pc:chgData name="Paula Richter" userId="S::paula.richter@folkuniversitetet.se::a134a025-1806-4117-a149-4ffd455e05ed" providerId="AD" clId="Web-{34867408-AD67-4BED-A117-67DD0CB550BD}" dt="2022-07-03T17:51:54.523" v="2752" actId="20577"/>
        <pc:sldMkLst>
          <pc:docMk/>
          <pc:sldMk cId="809799921" sldId="279"/>
        </pc:sldMkLst>
        <pc:spChg chg="mod">
          <ac:chgData name="Paula Richter" userId="S::paula.richter@folkuniversitetet.se::a134a025-1806-4117-a149-4ffd455e05ed" providerId="AD" clId="Web-{34867408-AD67-4BED-A117-67DD0CB550BD}" dt="2022-07-03T17:51:54.523" v="2752" actId="20577"/>
          <ac:spMkLst>
            <pc:docMk/>
            <pc:sldMk cId="809799921" sldId="279"/>
            <ac:spMk id="236" creationId="{00000000-0000-0000-0000-000000000000}"/>
          </ac:spMkLst>
        </pc:spChg>
      </pc:sldChg>
      <pc:sldChg chg="modSp add replId modNotes">
        <pc:chgData name="Paula Richter" userId="S::paula.richter@folkuniversitetet.se::a134a025-1806-4117-a149-4ffd455e05ed" providerId="AD" clId="Web-{34867408-AD67-4BED-A117-67DD0CB550BD}" dt="2022-07-03T17:56:09.971" v="2854" actId="20577"/>
        <pc:sldMkLst>
          <pc:docMk/>
          <pc:sldMk cId="3894240456" sldId="280"/>
        </pc:sldMkLst>
        <pc:spChg chg="mod">
          <ac:chgData name="Paula Richter" userId="S::paula.richter@folkuniversitetet.se::a134a025-1806-4117-a149-4ffd455e05ed" providerId="AD" clId="Web-{34867408-AD67-4BED-A117-67DD0CB550BD}" dt="2022-07-03T17:55:15.091" v="2821" actId="20577"/>
          <ac:spMkLst>
            <pc:docMk/>
            <pc:sldMk cId="3894240456" sldId="280"/>
            <ac:spMk id="2" creationId="{00000000-0000-0000-0000-000000000000}"/>
          </ac:spMkLst>
        </pc:spChg>
        <pc:spChg chg="mod">
          <ac:chgData name="Paula Richter" userId="S::paula.richter@folkuniversitetet.se::a134a025-1806-4117-a149-4ffd455e05ed" providerId="AD" clId="Web-{34867408-AD67-4BED-A117-67DD0CB550BD}" dt="2022-07-03T17:56:09.971" v="2854" actId="20577"/>
          <ac:spMkLst>
            <pc:docMk/>
            <pc:sldMk cId="3894240456" sldId="280"/>
            <ac:spMk id="236" creationId="{00000000-0000-0000-0000-000000000000}"/>
          </ac:spMkLst>
        </pc:spChg>
      </pc:sldChg>
      <pc:sldChg chg="modSp add replId modNotes">
        <pc:chgData name="Paula Richter" userId="S::paula.richter@folkuniversitetet.se::a134a025-1806-4117-a149-4ffd455e05ed" providerId="AD" clId="Web-{34867408-AD67-4BED-A117-67DD0CB550BD}" dt="2022-07-03T17:52:43.025" v="2763"/>
        <pc:sldMkLst>
          <pc:docMk/>
          <pc:sldMk cId="4056945313" sldId="281"/>
        </pc:sldMkLst>
        <pc:spChg chg="mod">
          <ac:chgData name="Paula Richter" userId="S::paula.richter@folkuniversitetet.se::a134a025-1806-4117-a149-4ffd455e05ed" providerId="AD" clId="Web-{34867408-AD67-4BED-A117-67DD0CB550BD}" dt="2022-07-03T17:52:27.852" v="2761" actId="14100"/>
          <ac:spMkLst>
            <pc:docMk/>
            <pc:sldMk cId="4056945313" sldId="281"/>
            <ac:spMk id="2" creationId="{00000000-0000-0000-0000-000000000000}"/>
          </ac:spMkLst>
        </pc:spChg>
      </pc:sldChg>
      <pc:sldChg chg="modSp add replId modNotes">
        <pc:chgData name="Paula Richter" userId="S::paula.richter@folkuniversitetet.se::a134a025-1806-4117-a149-4ffd455e05ed" providerId="AD" clId="Web-{34867408-AD67-4BED-A117-67DD0CB550BD}" dt="2022-07-03T17:56:56.832" v="2929"/>
        <pc:sldMkLst>
          <pc:docMk/>
          <pc:sldMk cId="1417911769" sldId="282"/>
        </pc:sldMkLst>
        <pc:spChg chg="mod">
          <ac:chgData name="Paula Richter" userId="S::paula.richter@folkuniversitetet.se::a134a025-1806-4117-a149-4ffd455e05ed" providerId="AD" clId="Web-{34867408-AD67-4BED-A117-67DD0CB550BD}" dt="2022-07-03T17:56:22.690" v="2858" actId="1076"/>
          <ac:spMkLst>
            <pc:docMk/>
            <pc:sldMk cId="1417911769" sldId="282"/>
            <ac:spMk id="2" creationId="{00000000-0000-0000-0000-000000000000}"/>
          </ac:spMkLst>
        </pc:spChg>
        <pc:spChg chg="mod">
          <ac:chgData name="Paula Richter" userId="S::paula.richter@folkuniversitetet.se::a134a025-1806-4117-a149-4ffd455e05ed" providerId="AD" clId="Web-{34867408-AD67-4BED-A117-67DD0CB550BD}" dt="2022-07-03T17:56:04.346" v="2852" actId="20577"/>
          <ac:spMkLst>
            <pc:docMk/>
            <pc:sldMk cId="1417911769" sldId="282"/>
            <ac:spMk id="236" creationId="{00000000-0000-0000-0000-000000000000}"/>
          </ac:spMkLst>
        </pc:spChg>
      </pc:sldChg>
    </pc:docChg>
  </pc:docChgLst>
  <pc:docChgLst>
    <pc:chgData name="Paula Richter" userId="S::paula.richter@folkuniversitetet.se::a134a025-1806-4117-a149-4ffd455e05ed" providerId="AD" clId="Web-{37BE470C-4572-4244-B106-D7417E484892}"/>
    <pc:docChg chg="addSld modSld">
      <pc:chgData name="Paula Richter" userId="S::paula.richter@folkuniversitetet.se::a134a025-1806-4117-a149-4ffd455e05ed" providerId="AD" clId="Web-{37BE470C-4572-4244-B106-D7417E484892}" dt="2022-06-28T09:01:00.463" v="363"/>
      <pc:docMkLst>
        <pc:docMk/>
      </pc:docMkLst>
      <pc:sldChg chg="addSp modSp modNotes">
        <pc:chgData name="Paula Richter" userId="S::paula.richter@folkuniversitetet.se::a134a025-1806-4117-a149-4ffd455e05ed" providerId="AD" clId="Web-{37BE470C-4572-4244-B106-D7417E484892}" dt="2022-06-28T08:56:29.985" v="247"/>
        <pc:sldMkLst>
          <pc:docMk/>
          <pc:sldMk cId="0" sldId="256"/>
        </pc:sldMkLst>
        <pc:spChg chg="add mod">
          <ac:chgData name="Paula Richter" userId="S::paula.richter@folkuniversitetet.se::a134a025-1806-4117-a149-4ffd455e05ed" providerId="AD" clId="Web-{37BE470C-4572-4244-B106-D7417E484892}" dt="2022-06-28T08:54:37.730" v="164" actId="20577"/>
          <ac:spMkLst>
            <pc:docMk/>
            <pc:sldMk cId="0" sldId="256"/>
            <ac:spMk id="2" creationId="{6D67AD45-B1C3-3B28-9C05-F09473FA47D9}"/>
          </ac:spMkLst>
        </pc:spChg>
        <pc:spChg chg="mod">
          <ac:chgData name="Paula Richter" userId="S::paula.richter@folkuniversitetet.se::a134a025-1806-4117-a149-4ffd455e05ed" providerId="AD" clId="Web-{37BE470C-4572-4244-B106-D7417E484892}" dt="2022-06-28T08:48:44.530" v="65" actId="20577"/>
          <ac:spMkLst>
            <pc:docMk/>
            <pc:sldMk cId="0" sldId="256"/>
            <ac:spMk id="182" creationId="{00000000-0000-0000-0000-000000000000}"/>
          </ac:spMkLst>
        </pc:spChg>
        <pc:picChg chg="mod">
          <ac:chgData name="Paula Richter" userId="S::paula.richter@folkuniversitetet.se::a134a025-1806-4117-a149-4ffd455e05ed" providerId="AD" clId="Web-{37BE470C-4572-4244-B106-D7417E484892}" dt="2022-06-28T08:46:53.135" v="4" actId="1076"/>
          <ac:picMkLst>
            <pc:docMk/>
            <pc:sldMk cId="0" sldId="256"/>
            <ac:picMk id="181" creationId="{00000000-0000-0000-0000-000000000000}"/>
          </ac:picMkLst>
        </pc:picChg>
      </pc:sldChg>
      <pc:sldChg chg="modSp modNotes">
        <pc:chgData name="Paula Richter" userId="S::paula.richter@folkuniversitetet.se::a134a025-1806-4117-a149-4ffd455e05ed" providerId="AD" clId="Web-{37BE470C-4572-4244-B106-D7417E484892}" dt="2022-06-28T08:59:00.975" v="283"/>
        <pc:sldMkLst>
          <pc:docMk/>
          <pc:sldMk cId="0" sldId="259"/>
        </pc:sldMkLst>
        <pc:spChg chg="mod">
          <ac:chgData name="Paula Richter" userId="S::paula.richter@folkuniversitetet.se::a134a025-1806-4117-a149-4ffd455e05ed" providerId="AD" clId="Web-{37BE470C-4572-4244-B106-D7417E484892}" dt="2022-06-28T08:58:29.661" v="280" actId="20577"/>
          <ac:spMkLst>
            <pc:docMk/>
            <pc:sldMk cId="0" sldId="259"/>
            <ac:spMk id="196" creationId="{00000000-0000-0000-0000-000000000000}"/>
          </ac:spMkLst>
        </pc:spChg>
      </pc:sldChg>
      <pc:sldChg chg="modSp add replId modNotes">
        <pc:chgData name="Paula Richter" userId="S::paula.richter@folkuniversitetet.se::a134a025-1806-4117-a149-4ffd455e05ed" providerId="AD" clId="Web-{37BE470C-4572-4244-B106-D7417E484892}" dt="2022-06-28T09:01:00.463" v="363"/>
        <pc:sldMkLst>
          <pc:docMk/>
          <pc:sldMk cId="1745106912" sldId="275"/>
        </pc:sldMkLst>
        <pc:spChg chg="mod">
          <ac:chgData name="Paula Richter" userId="S::paula.richter@folkuniversitetet.se::a134a025-1806-4117-a149-4ffd455e05ed" providerId="AD" clId="Web-{37BE470C-4572-4244-B106-D7417E484892}" dt="2022-06-28T08:59:43.461" v="297" actId="20577"/>
          <ac:spMkLst>
            <pc:docMk/>
            <pc:sldMk cId="1745106912" sldId="275"/>
            <ac:spMk id="196" creationId="{00000000-0000-0000-0000-000000000000}"/>
          </ac:spMkLst>
        </pc:spChg>
      </pc:sldChg>
    </pc:docChg>
  </pc:docChgLst>
  <pc:docChgLst>
    <pc:chgData name="Paula Richter" userId="S::paula.richter@folkuniversitetet.se::a134a025-1806-4117-a149-4ffd455e05ed" providerId="AD" clId="Web-{A56DAA9F-37A2-42BE-80DF-C91A4A23383E}"/>
    <pc:docChg chg="modSld">
      <pc:chgData name="Paula Richter" userId="S::paula.richter@folkuniversitetet.se::a134a025-1806-4117-a149-4ffd455e05ed" providerId="AD" clId="Web-{A56DAA9F-37A2-42BE-80DF-C91A4A23383E}" dt="2022-06-23T19:21:09.964" v="26" actId="20577"/>
      <pc:docMkLst>
        <pc:docMk/>
      </pc:docMkLst>
      <pc:sldChg chg="modSp">
        <pc:chgData name="Paula Richter" userId="S::paula.richter@folkuniversitetet.se::a134a025-1806-4117-a149-4ffd455e05ed" providerId="AD" clId="Web-{A56DAA9F-37A2-42BE-80DF-C91A4A23383E}" dt="2022-06-23T19:20:28.385" v="12" actId="20577"/>
        <pc:sldMkLst>
          <pc:docMk/>
          <pc:sldMk cId="3419873873" sldId="268"/>
        </pc:sldMkLst>
        <pc:spChg chg="mod">
          <ac:chgData name="Paula Richter" userId="S::paula.richter@folkuniversitetet.se::a134a025-1806-4117-a149-4ffd455e05ed" providerId="AD" clId="Web-{A56DAA9F-37A2-42BE-80DF-C91A4A23383E}" dt="2022-06-23T19:20:28.385" v="12" actId="20577"/>
          <ac:spMkLst>
            <pc:docMk/>
            <pc:sldMk cId="3419873873" sldId="268"/>
            <ac:spMk id="2" creationId="{00000000-0000-0000-0000-000000000000}"/>
          </ac:spMkLst>
        </pc:spChg>
      </pc:sldChg>
      <pc:sldChg chg="modSp">
        <pc:chgData name="Paula Richter" userId="S::paula.richter@folkuniversitetet.se::a134a025-1806-4117-a149-4ffd455e05ed" providerId="AD" clId="Web-{A56DAA9F-37A2-42BE-80DF-C91A4A23383E}" dt="2022-06-23T19:21:09.964" v="26" actId="20577"/>
        <pc:sldMkLst>
          <pc:docMk/>
          <pc:sldMk cId="1877250663" sldId="270"/>
        </pc:sldMkLst>
        <pc:spChg chg="mod">
          <ac:chgData name="Paula Richter" userId="S::paula.richter@folkuniversitetet.se::a134a025-1806-4117-a149-4ffd455e05ed" providerId="AD" clId="Web-{A56DAA9F-37A2-42BE-80DF-C91A4A23383E}" dt="2022-06-23T19:21:09.964" v="26" actId="20577"/>
          <ac:spMkLst>
            <pc:docMk/>
            <pc:sldMk cId="1877250663" sldId="270"/>
            <ac:spMk id="214" creationId="{00000000-0000-0000-0000-000000000000}"/>
          </ac:spMkLst>
        </pc:spChg>
      </pc:sldChg>
    </pc:docChg>
  </pc:docChgLst>
  <pc:docChgLst>
    <pc:chgData name="Paula Richter" userId="S::paula.richter@folkuniversitetet.se::a134a025-1806-4117-a149-4ffd455e05ed" providerId="AD" clId="Web-{2EDDF119-DEC5-464E-970F-4670BA0B61B0}"/>
    <pc:docChg chg="addSld delSld modSld">
      <pc:chgData name="Paula Richter" userId="S::paula.richter@folkuniversitetet.se::a134a025-1806-4117-a149-4ffd455e05ed" providerId="AD" clId="Web-{2EDDF119-DEC5-464E-970F-4670BA0B61B0}" dt="2022-08-15T17:39:28.660" v="937"/>
      <pc:docMkLst>
        <pc:docMk/>
      </pc:docMkLst>
      <pc:sldChg chg="modNotes">
        <pc:chgData name="Paula Richter" userId="S::paula.richter@folkuniversitetet.se::a134a025-1806-4117-a149-4ffd455e05ed" providerId="AD" clId="Web-{2EDDF119-DEC5-464E-970F-4670BA0B61B0}" dt="2022-08-15T13:46:24.815" v="9"/>
        <pc:sldMkLst>
          <pc:docMk/>
          <pc:sldMk cId="0" sldId="256"/>
        </pc:sldMkLst>
      </pc:sldChg>
      <pc:sldChg chg="modNotes">
        <pc:chgData name="Paula Richter" userId="S::paula.richter@folkuniversitetet.se::a134a025-1806-4117-a149-4ffd455e05ed" providerId="AD" clId="Web-{2EDDF119-DEC5-464E-970F-4670BA0B61B0}" dt="2022-08-15T13:47:38.534" v="21"/>
        <pc:sldMkLst>
          <pc:docMk/>
          <pc:sldMk cId="0" sldId="261"/>
        </pc:sldMkLst>
      </pc:sldChg>
      <pc:sldChg chg="modSp modNotes">
        <pc:chgData name="Paula Richter" userId="S::paula.richter@folkuniversitetet.se::a134a025-1806-4117-a149-4ffd455e05ed" providerId="AD" clId="Web-{2EDDF119-DEC5-464E-970F-4670BA0B61B0}" dt="2022-08-15T15:07:06.682" v="328" actId="20577"/>
        <pc:sldMkLst>
          <pc:docMk/>
          <pc:sldMk cId="0" sldId="263"/>
        </pc:sldMkLst>
        <pc:spChg chg="mod">
          <ac:chgData name="Paula Richter" userId="S::paula.richter@folkuniversitetet.se::a134a025-1806-4117-a149-4ffd455e05ed" providerId="AD" clId="Web-{2EDDF119-DEC5-464E-970F-4670BA0B61B0}" dt="2022-08-15T15:07:06.682" v="328" actId="20577"/>
          <ac:spMkLst>
            <pc:docMk/>
            <pc:sldMk cId="0" sldId="263"/>
            <ac:spMk id="234" creationId="{00000000-0000-0000-0000-000000000000}"/>
          </ac:spMkLst>
        </pc:spChg>
      </pc:sldChg>
      <pc:sldChg chg="modNotes">
        <pc:chgData name="Paula Richter" userId="S::paula.richter@folkuniversitetet.se::a134a025-1806-4117-a149-4ffd455e05ed" providerId="AD" clId="Web-{2EDDF119-DEC5-464E-970F-4670BA0B61B0}" dt="2022-08-15T13:47:15.424" v="10"/>
        <pc:sldMkLst>
          <pc:docMk/>
          <pc:sldMk cId="3018768342" sldId="267"/>
        </pc:sldMkLst>
      </pc:sldChg>
      <pc:sldChg chg="modNotes">
        <pc:chgData name="Paula Richter" userId="S::paula.richter@folkuniversitetet.se::a134a025-1806-4117-a149-4ffd455e05ed" providerId="AD" clId="Web-{2EDDF119-DEC5-464E-970F-4670BA0B61B0}" dt="2022-08-15T13:48:13.862" v="25"/>
        <pc:sldMkLst>
          <pc:docMk/>
          <pc:sldMk cId="1873046533" sldId="269"/>
        </pc:sldMkLst>
      </pc:sldChg>
      <pc:sldChg chg="modNotes">
        <pc:chgData name="Paula Richter" userId="S::paula.richter@folkuniversitetet.se::a134a025-1806-4117-a149-4ffd455e05ed" providerId="AD" clId="Web-{2EDDF119-DEC5-464E-970F-4670BA0B61B0}" dt="2022-08-15T13:49:57.957" v="33"/>
        <pc:sldMkLst>
          <pc:docMk/>
          <pc:sldMk cId="1877250663" sldId="270"/>
        </pc:sldMkLst>
      </pc:sldChg>
      <pc:sldChg chg="modNotes">
        <pc:chgData name="Paula Richter" userId="S::paula.richter@folkuniversitetet.se::a134a025-1806-4117-a149-4ffd455e05ed" providerId="AD" clId="Web-{2EDDF119-DEC5-464E-970F-4670BA0B61B0}" dt="2022-08-15T13:56:05.585" v="187"/>
        <pc:sldMkLst>
          <pc:docMk/>
          <pc:sldMk cId="2963755346" sldId="271"/>
        </pc:sldMkLst>
      </pc:sldChg>
      <pc:sldChg chg="addSp modSp add del">
        <pc:chgData name="Paula Richter" userId="S::paula.richter@folkuniversitetet.se::a134a025-1806-4117-a149-4ffd455e05ed" providerId="AD" clId="Web-{2EDDF119-DEC5-464E-970F-4670BA0B61B0}" dt="2022-08-15T17:39:28.660" v="937"/>
        <pc:sldMkLst>
          <pc:docMk/>
          <pc:sldMk cId="823804706" sldId="272"/>
        </pc:sldMkLst>
        <pc:picChg chg="add mod">
          <ac:chgData name="Paula Richter" userId="S::paula.richter@folkuniversitetet.se::a134a025-1806-4117-a149-4ffd455e05ed" providerId="AD" clId="Web-{2EDDF119-DEC5-464E-970F-4670BA0B61B0}" dt="2022-08-15T17:38:31.331" v="931" actId="1076"/>
          <ac:picMkLst>
            <pc:docMk/>
            <pc:sldMk cId="823804706" sldId="272"/>
            <ac:picMk id="3" creationId="{61A68F53-C844-065F-2649-6682B9ABEDCC}"/>
          </ac:picMkLst>
        </pc:picChg>
      </pc:sldChg>
      <pc:sldChg chg="modNotes">
        <pc:chgData name="Paula Richter" userId="S::paula.richter@folkuniversitetet.se::a134a025-1806-4117-a149-4ffd455e05ed" providerId="AD" clId="Web-{2EDDF119-DEC5-464E-970F-4670BA0B61B0}" dt="2022-08-15T13:55:09.569" v="168"/>
        <pc:sldMkLst>
          <pc:docMk/>
          <pc:sldMk cId="2132756848" sldId="277"/>
        </pc:sldMkLst>
      </pc:sldChg>
      <pc:sldChg chg="modSp add replId modNotes">
        <pc:chgData name="Paula Richter" userId="S::paula.richter@folkuniversitetet.se::a134a025-1806-4117-a149-4ffd455e05ed" providerId="AD" clId="Web-{2EDDF119-DEC5-464E-970F-4670BA0B61B0}" dt="2022-08-15T15:22:26.847" v="724" actId="20577"/>
        <pc:sldMkLst>
          <pc:docMk/>
          <pc:sldMk cId="3862199738" sldId="283"/>
        </pc:sldMkLst>
        <pc:spChg chg="mod">
          <ac:chgData name="Paula Richter" userId="S::paula.richter@folkuniversitetet.se::a134a025-1806-4117-a149-4ffd455e05ed" providerId="AD" clId="Web-{2EDDF119-DEC5-464E-970F-4670BA0B61B0}" dt="2022-08-15T15:22:26.847" v="724" actId="20577"/>
          <ac:spMkLst>
            <pc:docMk/>
            <pc:sldMk cId="3862199738" sldId="283"/>
            <ac:spMk id="234" creationId="{00000000-0000-0000-0000-000000000000}"/>
          </ac:spMkLst>
        </pc:spChg>
      </pc:sldChg>
      <pc:sldChg chg="modSp add replId modNotes">
        <pc:chgData name="Paula Richter" userId="S::paula.richter@folkuniversitetet.se::a134a025-1806-4117-a149-4ffd455e05ed" providerId="AD" clId="Web-{2EDDF119-DEC5-464E-970F-4670BA0B61B0}" dt="2022-08-15T17:35:35.657" v="927"/>
        <pc:sldMkLst>
          <pc:docMk/>
          <pc:sldMk cId="3961914833" sldId="284"/>
        </pc:sldMkLst>
        <pc:spChg chg="mod">
          <ac:chgData name="Paula Richter" userId="S::paula.richter@folkuniversitetet.se::a134a025-1806-4117-a149-4ffd455e05ed" providerId="AD" clId="Web-{2EDDF119-DEC5-464E-970F-4670BA0B61B0}" dt="2022-08-15T15:22:44.096" v="727" actId="20577"/>
          <ac:spMkLst>
            <pc:docMk/>
            <pc:sldMk cId="3961914833" sldId="284"/>
            <ac:spMk id="234" creationId="{00000000-0000-0000-0000-000000000000}"/>
          </ac:spMkLst>
        </pc:spChg>
      </pc:sldChg>
      <pc:sldChg chg="add del">
        <pc:chgData name="Paula Richter" userId="S::paula.richter@folkuniversitetet.se::a134a025-1806-4117-a149-4ffd455e05ed" providerId="AD" clId="Web-{2EDDF119-DEC5-464E-970F-4670BA0B61B0}" dt="2022-08-15T17:39:04.878" v="934"/>
        <pc:sldMkLst>
          <pc:docMk/>
          <pc:sldMk cId="1246862994" sldId="285"/>
        </pc:sldMkLst>
      </pc:sldChg>
    </pc:docChg>
  </pc:docChgLst>
  <pc:docChgLst>
    <pc:chgData name="Paula Richter" userId="S::paula.richter@folkuniversitetet.se::a134a025-1806-4117-a149-4ffd455e05ed" providerId="AD" clId="Web-{E39FFE7B-EA54-4197-B3C4-3B16BA5548F6}"/>
    <pc:docChg chg="addSld modSld sldOrd">
      <pc:chgData name="Paula Richter" userId="S::paula.richter@folkuniversitetet.se::a134a025-1806-4117-a149-4ffd455e05ed" providerId="AD" clId="Web-{E39FFE7B-EA54-4197-B3C4-3B16BA5548F6}" dt="2022-10-03T16:16:34" v="2282"/>
      <pc:docMkLst>
        <pc:docMk/>
      </pc:docMkLst>
      <pc:sldChg chg="modNotes">
        <pc:chgData name="Paula Richter" userId="S::paula.richter@folkuniversitetet.se::a134a025-1806-4117-a149-4ffd455e05ed" providerId="AD" clId="Web-{E39FFE7B-EA54-4197-B3C4-3B16BA5548F6}" dt="2022-10-03T14:15:03.750" v="308"/>
        <pc:sldMkLst>
          <pc:docMk/>
          <pc:sldMk cId="0" sldId="256"/>
        </pc:sldMkLst>
      </pc:sldChg>
      <pc:sldChg chg="modNotes">
        <pc:chgData name="Paula Richter" userId="S::paula.richter@folkuniversitetet.se::a134a025-1806-4117-a149-4ffd455e05ed" providerId="AD" clId="Web-{E39FFE7B-EA54-4197-B3C4-3B16BA5548F6}" dt="2022-10-03T14:12:13.248" v="248"/>
        <pc:sldMkLst>
          <pc:docMk/>
          <pc:sldMk cId="0" sldId="258"/>
        </pc:sldMkLst>
      </pc:sldChg>
      <pc:sldChg chg="modNotes">
        <pc:chgData name="Paula Richter" userId="S::paula.richter@folkuniversitetet.se::a134a025-1806-4117-a149-4ffd455e05ed" providerId="AD" clId="Web-{E39FFE7B-EA54-4197-B3C4-3B16BA5548F6}" dt="2022-10-03T14:15:15.093" v="311"/>
        <pc:sldMkLst>
          <pc:docMk/>
          <pc:sldMk cId="0" sldId="259"/>
        </pc:sldMkLst>
      </pc:sldChg>
      <pc:sldChg chg="modNotes">
        <pc:chgData name="Paula Richter" userId="S::paula.richter@folkuniversitetet.se::a134a025-1806-4117-a149-4ffd455e05ed" providerId="AD" clId="Web-{E39FFE7B-EA54-4197-B3C4-3B16BA5548F6}" dt="2022-10-03T14:37:42.531" v="562"/>
        <pc:sldMkLst>
          <pc:docMk/>
          <pc:sldMk cId="0" sldId="260"/>
        </pc:sldMkLst>
      </pc:sldChg>
      <pc:sldChg chg="modNotes">
        <pc:chgData name="Paula Richter" userId="S::paula.richter@folkuniversitetet.se::a134a025-1806-4117-a149-4ffd455e05ed" providerId="AD" clId="Web-{E39FFE7B-EA54-4197-B3C4-3B16BA5548F6}" dt="2022-10-03T14:46:47.568" v="787"/>
        <pc:sldMkLst>
          <pc:docMk/>
          <pc:sldMk cId="0" sldId="263"/>
        </pc:sldMkLst>
      </pc:sldChg>
      <pc:sldChg chg="addSp modSp modNotes">
        <pc:chgData name="Paula Richter" userId="S::paula.richter@folkuniversitetet.se::a134a025-1806-4117-a149-4ffd455e05ed" providerId="AD" clId="Web-{E39FFE7B-EA54-4197-B3C4-3B16BA5548F6}" dt="2022-10-03T14:26:50.898" v="400" actId="1076"/>
        <pc:sldMkLst>
          <pc:docMk/>
          <pc:sldMk cId="4283380488" sldId="266"/>
        </pc:sldMkLst>
        <pc:spChg chg="add mod">
          <ac:chgData name="Paula Richter" userId="S::paula.richter@folkuniversitetet.se::a134a025-1806-4117-a149-4ffd455e05ed" providerId="AD" clId="Web-{E39FFE7B-EA54-4197-B3C4-3B16BA5548F6}" dt="2022-10-03T14:26:50.898" v="400" actId="1076"/>
          <ac:spMkLst>
            <pc:docMk/>
            <pc:sldMk cId="4283380488" sldId="266"/>
            <ac:spMk id="3" creationId="{ACB39877-9EA7-FDD1-7203-678378204C1B}"/>
          </ac:spMkLst>
        </pc:spChg>
      </pc:sldChg>
      <pc:sldChg chg="modNotes">
        <pc:chgData name="Paula Richter" userId="S::paula.richter@folkuniversitetet.se::a134a025-1806-4117-a149-4ffd455e05ed" providerId="AD" clId="Web-{E39FFE7B-EA54-4197-B3C4-3B16BA5548F6}" dt="2022-10-03T14:39:57.798" v="688"/>
        <pc:sldMkLst>
          <pc:docMk/>
          <pc:sldMk cId="3018768342" sldId="267"/>
        </pc:sldMkLst>
      </pc:sldChg>
      <pc:sldChg chg="modNotes">
        <pc:chgData name="Paula Richter" userId="S::paula.richter@folkuniversitetet.se::a134a025-1806-4117-a149-4ffd455e05ed" providerId="AD" clId="Web-{E39FFE7B-EA54-4197-B3C4-3B16BA5548F6}" dt="2022-10-03T14:41:21.236" v="709"/>
        <pc:sldMkLst>
          <pc:docMk/>
          <pc:sldMk cId="1873046533" sldId="269"/>
        </pc:sldMkLst>
      </pc:sldChg>
      <pc:sldChg chg="modNotes">
        <pc:chgData name="Paula Richter" userId="S::paula.richter@folkuniversitetet.se::a134a025-1806-4117-a149-4ffd455e05ed" providerId="AD" clId="Web-{E39FFE7B-EA54-4197-B3C4-3B16BA5548F6}" dt="2022-10-03T14:45:42.942" v="748"/>
        <pc:sldMkLst>
          <pc:docMk/>
          <pc:sldMk cId="2963755346" sldId="271"/>
        </pc:sldMkLst>
      </pc:sldChg>
      <pc:sldChg chg="modSp modNotes">
        <pc:chgData name="Paula Richter" userId="S::paula.richter@folkuniversitetet.se::a134a025-1806-4117-a149-4ffd455e05ed" providerId="AD" clId="Web-{E39FFE7B-EA54-4197-B3C4-3B16BA5548F6}" dt="2022-10-03T15:51:49.491" v="1587"/>
        <pc:sldMkLst>
          <pc:docMk/>
          <pc:sldMk cId="823804706" sldId="272"/>
        </pc:sldMkLst>
        <pc:spChg chg="mod">
          <ac:chgData name="Paula Richter" userId="S::paula.richter@folkuniversitetet.se::a134a025-1806-4117-a149-4ffd455e05ed" providerId="AD" clId="Web-{E39FFE7B-EA54-4197-B3C4-3B16BA5548F6}" dt="2022-10-03T15:27:28.857" v="892" actId="20577"/>
          <ac:spMkLst>
            <pc:docMk/>
            <pc:sldMk cId="823804706" sldId="272"/>
            <ac:spMk id="236" creationId="{00000000-0000-0000-0000-000000000000}"/>
          </ac:spMkLst>
        </pc:spChg>
        <pc:picChg chg="mod">
          <ac:chgData name="Paula Richter" userId="S::paula.richter@folkuniversitetet.se::a134a025-1806-4117-a149-4ffd455e05ed" providerId="AD" clId="Web-{E39FFE7B-EA54-4197-B3C4-3B16BA5548F6}" dt="2022-10-03T15:28:54.153" v="911" actId="1076"/>
          <ac:picMkLst>
            <pc:docMk/>
            <pc:sldMk cId="823804706" sldId="272"/>
            <ac:picMk id="3" creationId="{61A68F53-C844-065F-2649-6682B9ABEDCC}"/>
          </ac:picMkLst>
        </pc:picChg>
        <pc:picChg chg="mod">
          <ac:chgData name="Paula Richter" userId="S::paula.richter@folkuniversitetet.se::a134a025-1806-4117-a149-4ffd455e05ed" providerId="AD" clId="Web-{E39FFE7B-EA54-4197-B3C4-3B16BA5548F6}" dt="2022-10-03T15:28:59.246" v="912" actId="14100"/>
          <ac:picMkLst>
            <pc:docMk/>
            <pc:sldMk cId="823804706" sldId="272"/>
            <ac:picMk id="238" creationId="{00000000-0000-0000-0000-000000000000}"/>
          </ac:picMkLst>
        </pc:picChg>
      </pc:sldChg>
      <pc:sldChg chg="modSp modNotes">
        <pc:chgData name="Paula Richter" userId="S::paula.richter@folkuniversitetet.se::a134a025-1806-4117-a149-4ffd455e05ed" providerId="AD" clId="Web-{E39FFE7B-EA54-4197-B3C4-3B16BA5548F6}" dt="2022-10-03T15:59:24.218" v="1783"/>
        <pc:sldMkLst>
          <pc:docMk/>
          <pc:sldMk cId="1831881454" sldId="273"/>
        </pc:sldMkLst>
        <pc:spChg chg="mod">
          <ac:chgData name="Paula Richter" userId="S::paula.richter@folkuniversitetet.se::a134a025-1806-4117-a149-4ffd455e05ed" providerId="AD" clId="Web-{E39FFE7B-EA54-4197-B3C4-3B16BA5548F6}" dt="2022-10-03T15:59:02.359" v="1778" actId="20577"/>
          <ac:spMkLst>
            <pc:docMk/>
            <pc:sldMk cId="1831881454" sldId="273"/>
            <ac:spMk id="2" creationId="{00000000-0000-0000-0000-000000000000}"/>
          </ac:spMkLst>
        </pc:spChg>
      </pc:sldChg>
      <pc:sldChg chg="addSp delSp modSp modNotes">
        <pc:chgData name="Paula Richter" userId="S::paula.richter@folkuniversitetet.se::a134a025-1806-4117-a149-4ffd455e05ed" providerId="AD" clId="Web-{E39FFE7B-EA54-4197-B3C4-3B16BA5548F6}" dt="2022-10-03T14:35:38.498" v="550"/>
        <pc:sldMkLst>
          <pc:docMk/>
          <pc:sldMk cId="92882381" sldId="274"/>
        </pc:sldMkLst>
        <pc:spChg chg="add del mod">
          <ac:chgData name="Paula Richter" userId="S::paula.richter@folkuniversitetet.se::a134a025-1806-4117-a149-4ffd455e05ed" providerId="AD" clId="Web-{E39FFE7B-EA54-4197-B3C4-3B16BA5548F6}" dt="2022-10-03T14:32:32.183" v="517"/>
          <ac:spMkLst>
            <pc:docMk/>
            <pc:sldMk cId="92882381" sldId="274"/>
            <ac:spMk id="5" creationId="{025BD22D-C3EC-7821-039C-19F97C598976}"/>
          </ac:spMkLst>
        </pc:spChg>
        <pc:spChg chg="add mod">
          <ac:chgData name="Paula Richter" userId="S::paula.richter@folkuniversitetet.se::a134a025-1806-4117-a149-4ffd455e05ed" providerId="AD" clId="Web-{E39FFE7B-EA54-4197-B3C4-3B16BA5548F6}" dt="2022-10-03T14:33:12.512" v="524" actId="1076"/>
          <ac:spMkLst>
            <pc:docMk/>
            <pc:sldMk cId="92882381" sldId="274"/>
            <ac:spMk id="6" creationId="{56F22EC6-2806-BD8E-6419-25018CD109A1}"/>
          </ac:spMkLst>
        </pc:spChg>
      </pc:sldChg>
      <pc:sldChg chg="modSp">
        <pc:chgData name="Paula Richter" userId="S::paula.richter@folkuniversitetet.se::a134a025-1806-4117-a149-4ffd455e05ed" providerId="AD" clId="Web-{E39FFE7B-EA54-4197-B3C4-3B16BA5548F6}" dt="2022-10-03T14:41:46.705" v="711" actId="20577"/>
        <pc:sldMkLst>
          <pc:docMk/>
          <pc:sldMk cId="2209177471" sldId="276"/>
        </pc:sldMkLst>
        <pc:spChg chg="mod">
          <ac:chgData name="Paula Richter" userId="S::paula.richter@folkuniversitetet.se::a134a025-1806-4117-a149-4ffd455e05ed" providerId="AD" clId="Web-{E39FFE7B-EA54-4197-B3C4-3B16BA5548F6}" dt="2022-10-03T14:41:46.705" v="711" actId="20577"/>
          <ac:spMkLst>
            <pc:docMk/>
            <pc:sldMk cId="2209177471" sldId="276"/>
            <ac:spMk id="2" creationId="{DF7DF257-31B6-6099-1D0D-44CF2B0AAF7F}"/>
          </ac:spMkLst>
        </pc:spChg>
      </pc:sldChg>
      <pc:sldChg chg="modNotes">
        <pc:chgData name="Paula Richter" userId="S::paula.richter@folkuniversitetet.se::a134a025-1806-4117-a149-4ffd455e05ed" providerId="AD" clId="Web-{E39FFE7B-EA54-4197-B3C4-3B16BA5548F6}" dt="2022-10-03T14:45:00.973" v="733"/>
        <pc:sldMkLst>
          <pc:docMk/>
          <pc:sldMk cId="2132756848" sldId="277"/>
        </pc:sldMkLst>
      </pc:sldChg>
      <pc:sldChg chg="modSp modNotes">
        <pc:chgData name="Paula Richter" userId="S::paula.richter@folkuniversitetet.se::a134a025-1806-4117-a149-4ffd455e05ed" providerId="AD" clId="Web-{E39FFE7B-EA54-4197-B3C4-3B16BA5548F6}" dt="2022-10-03T16:05:01.432" v="1960"/>
        <pc:sldMkLst>
          <pc:docMk/>
          <pc:sldMk cId="1244269853" sldId="278"/>
        </pc:sldMkLst>
        <pc:spChg chg="mod">
          <ac:chgData name="Paula Richter" userId="S::paula.richter@folkuniversitetet.se::a134a025-1806-4117-a149-4ffd455e05ed" providerId="AD" clId="Web-{E39FFE7B-EA54-4197-B3C4-3B16BA5548F6}" dt="2022-10-03T16:03:25.621" v="1901" actId="14100"/>
          <ac:spMkLst>
            <pc:docMk/>
            <pc:sldMk cId="1244269853" sldId="278"/>
            <ac:spMk id="2" creationId="{00000000-0000-0000-0000-000000000000}"/>
          </ac:spMkLst>
        </pc:spChg>
      </pc:sldChg>
      <pc:sldChg chg="modSp modNotes">
        <pc:chgData name="Paula Richter" userId="S::paula.richter@folkuniversitetet.se::a134a025-1806-4117-a149-4ffd455e05ed" providerId="AD" clId="Web-{E39FFE7B-EA54-4197-B3C4-3B16BA5548F6}" dt="2022-10-03T16:07:47.476" v="2027" actId="20577"/>
        <pc:sldMkLst>
          <pc:docMk/>
          <pc:sldMk cId="809799921" sldId="279"/>
        </pc:sldMkLst>
        <pc:spChg chg="mod">
          <ac:chgData name="Paula Richter" userId="S::paula.richter@folkuniversitetet.se::a134a025-1806-4117-a149-4ffd455e05ed" providerId="AD" clId="Web-{E39FFE7B-EA54-4197-B3C4-3B16BA5548F6}" dt="2022-10-03T16:07:47.476" v="2027" actId="20577"/>
          <ac:spMkLst>
            <pc:docMk/>
            <pc:sldMk cId="809799921" sldId="279"/>
            <ac:spMk id="2" creationId="{00000000-0000-0000-0000-000000000000}"/>
          </ac:spMkLst>
        </pc:spChg>
      </pc:sldChg>
      <pc:sldChg chg="modSp modNotes">
        <pc:chgData name="Paula Richter" userId="S::paula.richter@folkuniversitetet.se::a134a025-1806-4117-a149-4ffd455e05ed" providerId="AD" clId="Web-{E39FFE7B-EA54-4197-B3C4-3B16BA5548F6}" dt="2022-10-03T16:16:34" v="2282"/>
        <pc:sldMkLst>
          <pc:docMk/>
          <pc:sldMk cId="3894240456" sldId="280"/>
        </pc:sldMkLst>
        <pc:spChg chg="mod">
          <ac:chgData name="Paula Richter" userId="S::paula.richter@folkuniversitetet.se::a134a025-1806-4117-a149-4ffd455e05ed" providerId="AD" clId="Web-{E39FFE7B-EA54-4197-B3C4-3B16BA5548F6}" dt="2022-10-03T16:12:48.253" v="2158" actId="1076"/>
          <ac:spMkLst>
            <pc:docMk/>
            <pc:sldMk cId="3894240456" sldId="280"/>
            <ac:spMk id="2" creationId="{00000000-0000-0000-0000-000000000000}"/>
          </ac:spMkLst>
        </pc:spChg>
      </pc:sldChg>
      <pc:sldChg chg="modSp modNotes">
        <pc:chgData name="Paula Richter" userId="S::paula.richter@folkuniversitetet.se::a134a025-1806-4117-a149-4ffd455e05ed" providerId="AD" clId="Web-{E39FFE7B-EA54-4197-B3C4-3B16BA5548F6}" dt="2022-10-03T16:09:45.975" v="2088" actId="20577"/>
        <pc:sldMkLst>
          <pc:docMk/>
          <pc:sldMk cId="4056945313" sldId="281"/>
        </pc:sldMkLst>
        <pc:spChg chg="mod">
          <ac:chgData name="Paula Richter" userId="S::paula.richter@folkuniversitetet.se::a134a025-1806-4117-a149-4ffd455e05ed" providerId="AD" clId="Web-{E39FFE7B-EA54-4197-B3C4-3B16BA5548F6}" dt="2022-10-03T16:09:45.975" v="2088" actId="20577"/>
          <ac:spMkLst>
            <pc:docMk/>
            <pc:sldMk cId="4056945313" sldId="281"/>
            <ac:spMk id="2" creationId="{00000000-0000-0000-0000-000000000000}"/>
          </ac:spMkLst>
        </pc:spChg>
        <pc:spChg chg="mod">
          <ac:chgData name="Paula Richter" userId="S::paula.richter@folkuniversitetet.se::a134a025-1806-4117-a149-4ffd455e05ed" providerId="AD" clId="Web-{E39FFE7B-EA54-4197-B3C4-3B16BA5548F6}" dt="2022-10-03T16:08:39.460" v="2053" actId="20577"/>
          <ac:spMkLst>
            <pc:docMk/>
            <pc:sldMk cId="4056945313" sldId="281"/>
            <ac:spMk id="236" creationId="{00000000-0000-0000-0000-000000000000}"/>
          </ac:spMkLst>
        </pc:spChg>
      </pc:sldChg>
      <pc:sldChg chg="modSp modNotes">
        <pc:chgData name="Paula Richter" userId="S::paula.richter@folkuniversitetet.se::a134a025-1806-4117-a149-4ffd455e05ed" providerId="AD" clId="Web-{E39FFE7B-EA54-4197-B3C4-3B16BA5548F6}" dt="2022-10-03T15:20:46.348" v="792"/>
        <pc:sldMkLst>
          <pc:docMk/>
          <pc:sldMk cId="3862199738" sldId="283"/>
        </pc:sldMkLst>
        <pc:spChg chg="mod">
          <ac:chgData name="Paula Richter" userId="S::paula.richter@folkuniversitetet.se::a134a025-1806-4117-a149-4ffd455e05ed" providerId="AD" clId="Web-{E39FFE7B-EA54-4197-B3C4-3B16BA5548F6}" dt="2022-10-03T15:20:40.488" v="791" actId="20577"/>
          <ac:spMkLst>
            <pc:docMk/>
            <pc:sldMk cId="3862199738" sldId="283"/>
            <ac:spMk id="234" creationId="{00000000-0000-0000-0000-000000000000}"/>
          </ac:spMkLst>
        </pc:spChg>
      </pc:sldChg>
      <pc:sldChg chg="modSp modNotes">
        <pc:chgData name="Paula Richter" userId="S::paula.richter@folkuniversitetet.se::a134a025-1806-4117-a149-4ffd455e05ed" providerId="AD" clId="Web-{E39FFE7B-EA54-4197-B3C4-3B16BA5548F6}" dt="2022-10-03T15:26:08.437" v="886"/>
        <pc:sldMkLst>
          <pc:docMk/>
          <pc:sldMk cId="3961914833" sldId="284"/>
        </pc:sldMkLst>
        <pc:spChg chg="mod">
          <ac:chgData name="Paula Richter" userId="S::paula.richter@folkuniversitetet.se::a134a025-1806-4117-a149-4ffd455e05ed" providerId="AD" clId="Web-{E39FFE7B-EA54-4197-B3C4-3B16BA5548F6}" dt="2022-10-03T15:21:03.441" v="798" actId="20577"/>
          <ac:spMkLst>
            <pc:docMk/>
            <pc:sldMk cId="3961914833" sldId="284"/>
            <ac:spMk id="234" creationId="{00000000-0000-0000-0000-000000000000}"/>
          </ac:spMkLst>
        </pc:spChg>
      </pc:sldChg>
      <pc:sldChg chg="add replId modNotes">
        <pc:chgData name="Paula Richter" userId="S::paula.richter@folkuniversitetet.se::a134a025-1806-4117-a149-4ffd455e05ed" providerId="AD" clId="Web-{E39FFE7B-EA54-4197-B3C4-3B16BA5548F6}" dt="2022-10-03T15:26:47.889" v="888"/>
        <pc:sldMkLst>
          <pc:docMk/>
          <pc:sldMk cId="2092990083" sldId="285"/>
        </pc:sldMkLst>
      </pc:sldChg>
      <pc:sldChg chg="modSp add ord replId modNotes">
        <pc:chgData name="Paula Richter" userId="S::paula.richter@folkuniversitetet.se::a134a025-1806-4117-a149-4ffd455e05ed" providerId="AD" clId="Web-{E39FFE7B-EA54-4197-B3C4-3B16BA5548F6}" dt="2022-10-03T15:57:57.579" v="1760"/>
        <pc:sldMkLst>
          <pc:docMk/>
          <pc:sldMk cId="2241021291" sldId="286"/>
        </pc:sldMkLst>
        <pc:spChg chg="mod">
          <ac:chgData name="Paula Richter" userId="S::paula.richter@folkuniversitetet.se::a134a025-1806-4117-a149-4ffd455e05ed" providerId="AD" clId="Web-{E39FFE7B-EA54-4197-B3C4-3B16BA5548F6}" dt="2022-10-03T15:52:50.787" v="1606" actId="20577"/>
          <ac:spMkLst>
            <pc:docMk/>
            <pc:sldMk cId="2241021291" sldId="286"/>
            <ac:spMk id="2" creationId="{00000000-0000-0000-0000-000000000000}"/>
          </ac:spMkLst>
        </pc:spChg>
      </pc:sldChg>
    </pc:docChg>
  </pc:docChgLst>
  <pc:docChgLst>
    <pc:chgData name="Lisa Garting" userId="S::lisa.garting@folkuniversitetet.se::70fc612e-d018-43d8-a4b1-0ed57a8b7b3d" providerId="AD" clId="Web-{7387303A-F505-044E-7C72-6AA2C96FADD2}"/>
    <pc:docChg chg="modSld">
      <pc:chgData name="Lisa Garting" userId="S::lisa.garting@folkuniversitetet.se::70fc612e-d018-43d8-a4b1-0ed57a8b7b3d" providerId="AD" clId="Web-{7387303A-F505-044E-7C72-6AA2C96FADD2}" dt="2022-10-05T06:24:06.385" v="5"/>
      <pc:docMkLst>
        <pc:docMk/>
      </pc:docMkLst>
      <pc:sldChg chg="modNotes">
        <pc:chgData name="Lisa Garting" userId="S::lisa.garting@folkuniversitetet.se::70fc612e-d018-43d8-a4b1-0ed57a8b7b3d" providerId="AD" clId="Web-{7387303A-F505-044E-7C72-6AA2C96FADD2}" dt="2022-10-05T06:24:06.385" v="5"/>
        <pc:sldMkLst>
          <pc:docMk/>
          <pc:sldMk cId="2963755346" sldId="271"/>
        </pc:sldMkLst>
      </pc:sldChg>
    </pc:docChg>
  </pc:docChgLst>
  <pc:docChgLst>
    <pc:chgData name="Paula Richter" userId="S::paula.richter@folkuniversitetet.se::a134a025-1806-4117-a149-4ffd455e05ed" providerId="AD" clId="Web-{D97F7F66-3358-4334-BA14-34292F7D7133}"/>
    <pc:docChg chg="addSld delSld modSld">
      <pc:chgData name="Paula Richter" userId="S::paula.richter@folkuniversitetet.se::a134a025-1806-4117-a149-4ffd455e05ed" providerId="AD" clId="Web-{D97F7F66-3358-4334-BA14-34292F7D7133}" dt="2022-07-02T17:32:42.090" v="4933"/>
      <pc:docMkLst>
        <pc:docMk/>
      </pc:docMkLst>
      <pc:sldChg chg="modSp modNotes">
        <pc:chgData name="Paula Richter" userId="S::paula.richter@folkuniversitetet.se::a134a025-1806-4117-a149-4ffd455e05ed" providerId="AD" clId="Web-{D97F7F66-3358-4334-BA14-34292F7D7133}" dt="2022-07-02T17:13:07.207" v="3712"/>
        <pc:sldMkLst>
          <pc:docMk/>
          <pc:sldMk cId="0" sldId="256"/>
        </pc:sldMkLst>
        <pc:spChg chg="mod">
          <ac:chgData name="Paula Richter" userId="S::paula.richter@folkuniversitetet.se::a134a025-1806-4117-a149-4ffd455e05ed" providerId="AD" clId="Web-{D97F7F66-3358-4334-BA14-34292F7D7133}" dt="2022-07-02T15:43:29.384" v="12" actId="20577"/>
          <ac:spMkLst>
            <pc:docMk/>
            <pc:sldMk cId="0" sldId="256"/>
            <ac:spMk id="2" creationId="{6D67AD45-B1C3-3B28-9C05-F09473FA47D9}"/>
          </ac:spMkLst>
        </pc:spChg>
        <pc:spChg chg="mod">
          <ac:chgData name="Paula Richter" userId="S::paula.richter@folkuniversitetet.se::a134a025-1806-4117-a149-4ffd455e05ed" providerId="AD" clId="Web-{D97F7F66-3358-4334-BA14-34292F7D7133}" dt="2022-07-02T15:42:47.179" v="8" actId="1076"/>
          <ac:spMkLst>
            <pc:docMk/>
            <pc:sldMk cId="0" sldId="256"/>
            <ac:spMk id="182" creationId="{00000000-0000-0000-0000-000000000000}"/>
          </ac:spMkLst>
        </pc:spChg>
        <pc:picChg chg="mod">
          <ac:chgData name="Paula Richter" userId="S::paula.richter@folkuniversitetet.se::a134a025-1806-4117-a149-4ffd455e05ed" providerId="AD" clId="Web-{D97F7F66-3358-4334-BA14-34292F7D7133}" dt="2022-07-02T15:42:55.070" v="9" actId="14100"/>
          <ac:picMkLst>
            <pc:docMk/>
            <pc:sldMk cId="0" sldId="256"/>
            <ac:picMk id="181" creationId="{00000000-0000-0000-0000-000000000000}"/>
          </ac:picMkLst>
        </pc:picChg>
      </pc:sldChg>
      <pc:sldChg chg="modNotes">
        <pc:chgData name="Paula Richter" userId="S::paula.richter@folkuniversitetet.se::a134a025-1806-4117-a149-4ffd455e05ed" providerId="AD" clId="Web-{D97F7F66-3358-4334-BA14-34292F7D7133}" dt="2022-07-02T16:04:51.909" v="988"/>
        <pc:sldMkLst>
          <pc:docMk/>
          <pc:sldMk cId="0" sldId="258"/>
        </pc:sldMkLst>
      </pc:sldChg>
      <pc:sldChg chg="modSp modNotes">
        <pc:chgData name="Paula Richter" userId="S::paula.richter@folkuniversitetet.se::a134a025-1806-4117-a149-4ffd455e05ed" providerId="AD" clId="Web-{D97F7F66-3358-4334-BA14-34292F7D7133}" dt="2022-07-02T15:45:25.096" v="50"/>
        <pc:sldMkLst>
          <pc:docMk/>
          <pc:sldMk cId="0" sldId="259"/>
        </pc:sldMkLst>
        <pc:spChg chg="mod">
          <ac:chgData name="Paula Richter" userId="S::paula.richter@folkuniversitetet.se::a134a025-1806-4117-a149-4ffd455e05ed" providerId="AD" clId="Web-{D97F7F66-3358-4334-BA14-34292F7D7133}" dt="2022-07-02T15:44:39.871" v="30" actId="14100"/>
          <ac:spMkLst>
            <pc:docMk/>
            <pc:sldMk cId="0" sldId="259"/>
            <ac:spMk id="196" creationId="{00000000-0000-0000-0000-000000000000}"/>
          </ac:spMkLst>
        </pc:spChg>
      </pc:sldChg>
      <pc:sldChg chg="addSp delSp modSp delAnim modNotes">
        <pc:chgData name="Paula Richter" userId="S::paula.richter@folkuniversitetet.se::a134a025-1806-4117-a149-4ffd455e05ed" providerId="AD" clId="Web-{D97F7F66-3358-4334-BA14-34292F7D7133}" dt="2022-07-02T17:09:50.152" v="3666" actId="1076"/>
        <pc:sldMkLst>
          <pc:docMk/>
          <pc:sldMk cId="0" sldId="260"/>
        </pc:sldMkLst>
        <pc:spChg chg="add del mod">
          <ac:chgData name="Paula Richter" userId="S::paula.richter@folkuniversitetet.se::a134a025-1806-4117-a149-4ffd455e05ed" providerId="AD" clId="Web-{D97F7F66-3358-4334-BA14-34292F7D7133}" dt="2022-07-02T16:52:25.140" v="2554"/>
          <ac:spMkLst>
            <pc:docMk/>
            <pc:sldMk cId="0" sldId="260"/>
            <ac:spMk id="4" creationId="{10684A38-79CE-7CEE-71A1-FE8F684BB4B3}"/>
          </ac:spMkLst>
        </pc:spChg>
        <pc:spChg chg="add">
          <ac:chgData name="Paula Richter" userId="S::paula.richter@folkuniversitetet.se::a134a025-1806-4117-a149-4ffd455e05ed" providerId="AD" clId="Web-{D97F7F66-3358-4334-BA14-34292F7D7133}" dt="2022-07-02T16:54:41.786" v="2574"/>
          <ac:spMkLst>
            <pc:docMk/>
            <pc:sldMk cId="0" sldId="260"/>
            <ac:spMk id="7" creationId="{191D5B13-58FA-58EE-2F34-F785A4B39A37}"/>
          </ac:spMkLst>
        </pc:spChg>
        <pc:spChg chg="add del">
          <ac:chgData name="Paula Richter" userId="S::paula.richter@folkuniversitetet.se::a134a025-1806-4117-a149-4ffd455e05ed" providerId="AD" clId="Web-{D97F7F66-3358-4334-BA14-34292F7D7133}" dt="2022-07-02T16:54:32.864" v="2572"/>
          <ac:spMkLst>
            <pc:docMk/>
            <pc:sldMk cId="0" sldId="260"/>
            <ac:spMk id="205" creationId="{00000000-0000-0000-0000-000000000000}"/>
          </ac:spMkLst>
        </pc:spChg>
        <pc:spChg chg="del">
          <ac:chgData name="Paula Richter" userId="S::paula.richter@folkuniversitetet.se::a134a025-1806-4117-a149-4ffd455e05ed" providerId="AD" clId="Web-{D97F7F66-3358-4334-BA14-34292F7D7133}" dt="2022-07-02T16:54:40.333" v="2573"/>
          <ac:spMkLst>
            <pc:docMk/>
            <pc:sldMk cId="0" sldId="260"/>
            <ac:spMk id="206" creationId="{00000000-0000-0000-0000-000000000000}"/>
          </ac:spMkLst>
        </pc:spChg>
        <pc:spChg chg="del mod">
          <ac:chgData name="Paula Richter" userId="S::paula.richter@folkuniversitetet.se::a134a025-1806-4117-a149-4ffd455e05ed" providerId="AD" clId="Web-{D97F7F66-3358-4334-BA14-34292F7D7133}" dt="2022-07-02T16:52:12.780" v="2552"/>
          <ac:spMkLst>
            <pc:docMk/>
            <pc:sldMk cId="0" sldId="260"/>
            <ac:spMk id="209" creationId="{00000000-0000-0000-0000-000000000000}"/>
          </ac:spMkLst>
        </pc:spChg>
        <pc:picChg chg="add mod modCrop">
          <ac:chgData name="Paula Richter" userId="S::paula.richter@folkuniversitetet.se::a134a025-1806-4117-a149-4ffd455e05ed" providerId="AD" clId="Web-{D97F7F66-3358-4334-BA14-34292F7D7133}" dt="2022-07-02T16:53:18.751" v="2560" actId="1076"/>
          <ac:picMkLst>
            <pc:docMk/>
            <pc:sldMk cId="0" sldId="260"/>
            <ac:picMk id="2" creationId="{A2F8CDEF-E5CA-0B5D-7D75-5CA6D7D2CC7B}"/>
          </ac:picMkLst>
        </pc:picChg>
        <pc:picChg chg="add mod">
          <ac:chgData name="Paula Richter" userId="S::paula.richter@folkuniversitetet.se::a134a025-1806-4117-a149-4ffd455e05ed" providerId="AD" clId="Web-{D97F7F66-3358-4334-BA14-34292F7D7133}" dt="2022-07-02T16:53:30.861" v="2562" actId="1076"/>
          <ac:picMkLst>
            <pc:docMk/>
            <pc:sldMk cId="0" sldId="260"/>
            <ac:picMk id="5" creationId="{268A9832-E6FA-7D77-CA51-70B8F4F05DCC}"/>
          </ac:picMkLst>
        </pc:picChg>
        <pc:picChg chg="add mod">
          <ac:chgData name="Paula Richter" userId="S::paula.richter@folkuniversitetet.se::a134a025-1806-4117-a149-4ffd455e05ed" providerId="AD" clId="Web-{D97F7F66-3358-4334-BA14-34292F7D7133}" dt="2022-07-02T17:09:50.152" v="3666" actId="1076"/>
          <ac:picMkLst>
            <pc:docMk/>
            <pc:sldMk cId="0" sldId="260"/>
            <ac:picMk id="6" creationId="{3A375D36-99C5-F175-592C-26AB4B975953}"/>
          </ac:picMkLst>
        </pc:picChg>
        <pc:picChg chg="del">
          <ac:chgData name="Paula Richter" userId="S::paula.richter@folkuniversitetet.se::a134a025-1806-4117-a149-4ffd455e05ed" providerId="AD" clId="Web-{D97F7F66-3358-4334-BA14-34292F7D7133}" dt="2022-07-02T16:53:40.674" v="2563"/>
          <ac:picMkLst>
            <pc:docMk/>
            <pc:sldMk cId="0" sldId="260"/>
            <ac:picMk id="207" creationId="{00000000-0000-0000-0000-000000000000}"/>
          </ac:picMkLst>
        </pc:picChg>
        <pc:picChg chg="del">
          <ac:chgData name="Paula Richter" userId="S::paula.richter@folkuniversitetet.se::a134a025-1806-4117-a149-4ffd455e05ed" providerId="AD" clId="Web-{D97F7F66-3358-4334-BA14-34292F7D7133}" dt="2022-07-02T16:53:12.329" v="2559"/>
          <ac:picMkLst>
            <pc:docMk/>
            <pc:sldMk cId="0" sldId="260"/>
            <ac:picMk id="210" creationId="{00000000-0000-0000-0000-000000000000}"/>
          </ac:picMkLst>
        </pc:picChg>
      </pc:sldChg>
      <pc:sldChg chg="modNotes">
        <pc:chgData name="Paula Richter" userId="S::paula.richter@folkuniversitetet.se::a134a025-1806-4117-a149-4ffd455e05ed" providerId="AD" clId="Web-{D97F7F66-3358-4334-BA14-34292F7D7133}" dt="2022-07-02T16:37:26.837" v="2474"/>
        <pc:sldMkLst>
          <pc:docMk/>
          <pc:sldMk cId="4283380488" sldId="266"/>
        </pc:sldMkLst>
      </pc:sldChg>
      <pc:sldChg chg="modSp modNotes">
        <pc:chgData name="Paula Richter" userId="S::paula.richter@folkuniversitetet.se::a134a025-1806-4117-a149-4ffd455e05ed" providerId="AD" clId="Web-{D97F7F66-3358-4334-BA14-34292F7D7133}" dt="2022-07-02T17:10:51.858" v="3694" actId="20577"/>
        <pc:sldMkLst>
          <pc:docMk/>
          <pc:sldMk cId="3018768342" sldId="267"/>
        </pc:sldMkLst>
        <pc:spChg chg="mod">
          <ac:chgData name="Paula Richter" userId="S::paula.richter@folkuniversitetet.se::a134a025-1806-4117-a149-4ffd455e05ed" providerId="AD" clId="Web-{D97F7F66-3358-4334-BA14-34292F7D7133}" dt="2022-07-02T17:10:51.858" v="3694" actId="20577"/>
          <ac:spMkLst>
            <pc:docMk/>
            <pc:sldMk cId="3018768342" sldId="267"/>
            <ac:spMk id="209" creationId="{00000000-0000-0000-0000-000000000000}"/>
          </ac:spMkLst>
        </pc:spChg>
      </pc:sldChg>
      <pc:sldChg chg="delSp del modNotes">
        <pc:chgData name="Paula Richter" userId="S::paula.richter@folkuniversitetet.se::a134a025-1806-4117-a149-4ffd455e05ed" providerId="AD" clId="Web-{D97F7F66-3358-4334-BA14-34292F7D7133}" dt="2022-07-02T17:26:49.244" v="4515"/>
        <pc:sldMkLst>
          <pc:docMk/>
          <pc:sldMk cId="3419873873" sldId="268"/>
        </pc:sldMkLst>
        <pc:spChg chg="del">
          <ac:chgData name="Paula Richter" userId="S::paula.richter@folkuniversitetet.se::a134a025-1806-4117-a149-4ffd455e05ed" providerId="AD" clId="Web-{D97F7F66-3358-4334-BA14-34292F7D7133}" dt="2022-07-02T17:26:09.071" v="4509"/>
          <ac:spMkLst>
            <pc:docMk/>
            <pc:sldMk cId="3419873873" sldId="268"/>
            <ac:spMk id="2" creationId="{00000000-0000-0000-0000-000000000000}"/>
          </ac:spMkLst>
        </pc:spChg>
      </pc:sldChg>
      <pc:sldChg chg="addSp delSp modSp delAnim modNotes">
        <pc:chgData name="Paula Richter" userId="S::paula.richter@folkuniversitetet.se::a134a025-1806-4117-a149-4ffd455e05ed" providerId="AD" clId="Web-{D97F7F66-3358-4334-BA14-34292F7D7133}" dt="2022-07-02T17:25:58.570" v="4507" actId="14100"/>
        <pc:sldMkLst>
          <pc:docMk/>
          <pc:sldMk cId="1873046533" sldId="269"/>
        </pc:sldMkLst>
        <pc:spChg chg="add del mod">
          <ac:chgData name="Paula Richter" userId="S::paula.richter@folkuniversitetet.se::a134a025-1806-4117-a149-4ffd455e05ed" providerId="AD" clId="Web-{D97F7F66-3358-4334-BA14-34292F7D7133}" dt="2022-07-02T17:14:16.698" v="3720"/>
          <ac:spMkLst>
            <pc:docMk/>
            <pc:sldMk cId="1873046533" sldId="269"/>
            <ac:spMk id="5" creationId="{8F83EF89-4EAF-F32A-43DF-1574153C7FEF}"/>
          </ac:spMkLst>
        </pc:spChg>
        <pc:spChg chg="add mod">
          <ac:chgData name="Paula Richter" userId="S::paula.richter@folkuniversitetet.se::a134a025-1806-4117-a149-4ffd455e05ed" providerId="AD" clId="Web-{D97F7F66-3358-4334-BA14-34292F7D7133}" dt="2022-07-02T17:15:54.749" v="3814" actId="1076"/>
          <ac:spMkLst>
            <pc:docMk/>
            <pc:sldMk cId="1873046533" sldId="269"/>
            <ac:spMk id="6" creationId="{C4F5F0A2-15B6-1DF8-C7E1-2443B548E9F2}"/>
          </ac:spMkLst>
        </pc:spChg>
        <pc:spChg chg="add mod">
          <ac:chgData name="Paula Richter" userId="S::paula.richter@folkuniversitetet.se::a134a025-1806-4117-a149-4ffd455e05ed" providerId="AD" clId="Web-{D97F7F66-3358-4334-BA14-34292F7D7133}" dt="2022-07-02T17:25:58.570" v="4507" actId="14100"/>
          <ac:spMkLst>
            <pc:docMk/>
            <pc:sldMk cId="1873046533" sldId="269"/>
            <ac:spMk id="7" creationId="{9CBEFF38-575C-AEDE-92C8-7D889C9D9454}"/>
          </ac:spMkLst>
        </pc:spChg>
        <pc:spChg chg="del mod">
          <ac:chgData name="Paula Richter" userId="S::paula.richter@folkuniversitetet.se::a134a025-1806-4117-a149-4ffd455e05ed" providerId="AD" clId="Web-{D97F7F66-3358-4334-BA14-34292F7D7133}" dt="2022-07-02T17:14:09.151" v="3718"/>
          <ac:spMkLst>
            <pc:docMk/>
            <pc:sldMk cId="1873046533" sldId="269"/>
            <ac:spMk id="214" creationId="{00000000-0000-0000-0000-000000000000}"/>
          </ac:spMkLst>
        </pc:spChg>
        <pc:picChg chg="add">
          <ac:chgData name="Paula Richter" userId="S::paula.richter@folkuniversitetet.se::a134a025-1806-4117-a149-4ffd455e05ed" providerId="AD" clId="Web-{D97F7F66-3358-4334-BA14-34292F7D7133}" dt="2022-07-02T17:13:26.039" v="3713"/>
          <ac:picMkLst>
            <pc:docMk/>
            <pc:sldMk cId="1873046533" sldId="269"/>
            <ac:picMk id="3" creationId="{24E8F73B-6854-F0F1-483A-5D5409AD501C}"/>
          </ac:picMkLst>
        </pc:picChg>
      </pc:sldChg>
      <pc:sldChg chg="modNotes">
        <pc:chgData name="Paula Richter" userId="S::paula.richter@folkuniversitetet.se::a134a025-1806-4117-a149-4ffd455e05ed" providerId="AD" clId="Web-{D97F7F66-3358-4334-BA14-34292F7D7133}" dt="2022-07-02T17:32:42.090" v="4933"/>
        <pc:sldMkLst>
          <pc:docMk/>
          <pc:sldMk cId="1877250663" sldId="270"/>
        </pc:sldMkLst>
      </pc:sldChg>
      <pc:sldChg chg="modNotes">
        <pc:chgData name="Paula Richter" userId="S::paula.richter@folkuniversitetet.se::a134a025-1806-4117-a149-4ffd455e05ed" providerId="AD" clId="Web-{D97F7F66-3358-4334-BA14-34292F7D7133}" dt="2022-07-02T17:05:49.047" v="3596"/>
        <pc:sldMkLst>
          <pc:docMk/>
          <pc:sldMk cId="92882381" sldId="274"/>
        </pc:sldMkLst>
      </pc:sldChg>
      <pc:sldChg chg="modNotes">
        <pc:chgData name="Paula Richter" userId="S::paula.richter@folkuniversitetet.se::a134a025-1806-4117-a149-4ffd455e05ed" providerId="AD" clId="Web-{D97F7F66-3358-4334-BA14-34292F7D7133}" dt="2022-07-02T15:48:25.994" v="59"/>
        <pc:sldMkLst>
          <pc:docMk/>
          <pc:sldMk cId="1745106912" sldId="275"/>
        </pc:sldMkLst>
      </pc:sldChg>
      <pc:sldChg chg="addSp modSp add replId modNotes">
        <pc:chgData name="Paula Richter" userId="S::paula.richter@folkuniversitetet.se::a134a025-1806-4117-a149-4ffd455e05ed" providerId="AD" clId="Web-{D97F7F66-3358-4334-BA14-34292F7D7133}" dt="2022-07-02T17:29:38.785" v="4730" actId="1076"/>
        <pc:sldMkLst>
          <pc:docMk/>
          <pc:sldMk cId="2209177471" sldId="276"/>
        </pc:sldMkLst>
        <pc:spChg chg="add mod">
          <ac:chgData name="Paula Richter" userId="S::paula.richter@folkuniversitetet.se::a134a025-1806-4117-a149-4ffd455e05ed" providerId="AD" clId="Web-{D97F7F66-3358-4334-BA14-34292F7D7133}" dt="2022-07-02T17:29:25.644" v="4729" actId="1076"/>
          <ac:spMkLst>
            <pc:docMk/>
            <pc:sldMk cId="2209177471" sldId="276"/>
            <ac:spMk id="2" creationId="{DF7DF257-31B6-6099-1D0D-44CF2B0AAF7F}"/>
          </ac:spMkLst>
        </pc:spChg>
        <pc:spChg chg="mod">
          <ac:chgData name="Paula Richter" userId="S::paula.richter@folkuniversitetet.se::a134a025-1806-4117-a149-4ffd455e05ed" providerId="AD" clId="Web-{D97F7F66-3358-4334-BA14-34292F7D7133}" dt="2022-07-02T17:29:38.785" v="4730" actId="1076"/>
          <ac:spMkLst>
            <pc:docMk/>
            <pc:sldMk cId="2209177471" sldId="276"/>
            <ac:spMk id="7" creationId="{9CBEFF38-575C-AEDE-92C8-7D889C9D9454}"/>
          </ac:spMkLst>
        </pc:spChg>
      </pc:sldChg>
    </pc:docChg>
  </pc:docChgLst>
  <pc:docChgLst>
    <pc:chgData name="Paula Richter" userId="S::paula.richter@folkuniversitetet.se::a134a025-1806-4117-a149-4ffd455e05ed" providerId="AD" clId="Web-{95B74A43-ECB1-44D3-AB31-401F18C22B64}"/>
    <pc:docChg chg="modSld">
      <pc:chgData name="Paula Richter" userId="S::paula.richter@folkuniversitetet.se::a134a025-1806-4117-a149-4ffd455e05ed" providerId="AD" clId="Web-{95B74A43-ECB1-44D3-AB31-401F18C22B64}" dt="2022-08-15T13:41:55.546" v="294"/>
      <pc:docMkLst>
        <pc:docMk/>
      </pc:docMkLst>
      <pc:sldChg chg="modNotes">
        <pc:chgData name="Paula Richter" userId="S::paula.richter@folkuniversitetet.se::a134a025-1806-4117-a149-4ffd455e05ed" providerId="AD" clId="Web-{95B74A43-ECB1-44D3-AB31-401F18C22B64}" dt="2022-08-15T13:28:29.405" v="60"/>
        <pc:sldMkLst>
          <pc:docMk/>
          <pc:sldMk cId="0" sldId="258"/>
        </pc:sldMkLst>
      </pc:sldChg>
      <pc:sldChg chg="modNotes">
        <pc:chgData name="Paula Richter" userId="S::paula.richter@folkuniversitetet.se::a134a025-1806-4117-a149-4ffd455e05ed" providerId="AD" clId="Web-{95B74A43-ECB1-44D3-AB31-401F18C22B64}" dt="2022-08-15T13:40:49.654" v="269"/>
        <pc:sldMkLst>
          <pc:docMk/>
          <pc:sldMk cId="0" sldId="260"/>
        </pc:sldMkLst>
      </pc:sldChg>
      <pc:sldChg chg="modNotes">
        <pc:chgData name="Paula Richter" userId="S::paula.richter@folkuniversitetet.se::a134a025-1806-4117-a149-4ffd455e05ed" providerId="AD" clId="Web-{95B74A43-ECB1-44D3-AB31-401F18C22B64}" dt="2022-08-15T13:29:59.579" v="72"/>
        <pc:sldMkLst>
          <pc:docMk/>
          <pc:sldMk cId="4283380488" sldId="266"/>
        </pc:sldMkLst>
      </pc:sldChg>
      <pc:sldChg chg="modNotes">
        <pc:chgData name="Paula Richter" userId="S::paula.richter@folkuniversitetet.se::a134a025-1806-4117-a149-4ffd455e05ed" providerId="AD" clId="Web-{95B74A43-ECB1-44D3-AB31-401F18C22B64}" dt="2022-08-15T13:41:55.546" v="294"/>
        <pc:sldMkLst>
          <pc:docMk/>
          <pc:sldMk cId="3018768342" sldId="267"/>
        </pc:sldMkLst>
      </pc:sldChg>
      <pc:sldChg chg="modNotes">
        <pc:chgData name="Paula Richter" userId="S::paula.richter@folkuniversitetet.se::a134a025-1806-4117-a149-4ffd455e05ed" providerId="AD" clId="Web-{95B74A43-ECB1-44D3-AB31-401F18C22B64}" dt="2022-08-15T13:35:47.117" v="124"/>
        <pc:sldMkLst>
          <pc:docMk/>
          <pc:sldMk cId="92882381"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lgn="l"/>
            <a:r>
              <a:rPr lang="en-US" b="1" dirty="0" err="1"/>
              <a:t>Här</a:t>
            </a:r>
            <a:r>
              <a:rPr lang="en-US" b="1" dirty="0"/>
              <a:t> </a:t>
            </a:r>
            <a:r>
              <a:rPr lang="en-US" b="1" dirty="0" err="1"/>
              <a:t>är</a:t>
            </a:r>
            <a:r>
              <a:rPr lang="en-US" b="1" dirty="0"/>
              <a:t> </a:t>
            </a:r>
            <a:r>
              <a:rPr lang="en-US" b="1" dirty="0" err="1"/>
              <a:t>upplägget</a:t>
            </a:r>
            <a:r>
              <a:rPr lang="en-US" b="1" dirty="0"/>
              <a:t> för </a:t>
            </a:r>
            <a:r>
              <a:rPr lang="en-US" b="1" dirty="0" err="1"/>
              <a:t>denna</a:t>
            </a:r>
            <a:r>
              <a:rPr lang="en-US" b="1" dirty="0"/>
              <a:t> </a:t>
            </a:r>
            <a:r>
              <a:rPr lang="en-US" b="1" dirty="0" err="1"/>
              <a:t>träff</a:t>
            </a:r>
            <a:r>
              <a:rPr lang="en-US" b="1" dirty="0"/>
              <a:t> </a:t>
            </a:r>
          </a:p>
          <a:p>
            <a:pPr algn="l"/>
            <a:r>
              <a:rPr lang="en-US" b="1" dirty="0"/>
              <a:t>(Det </a:t>
            </a:r>
            <a:r>
              <a:rPr lang="en-US" b="1" dirty="0" err="1"/>
              <a:t>som</a:t>
            </a:r>
            <a:r>
              <a:rPr lang="en-US" b="1" dirty="0"/>
              <a:t> </a:t>
            </a:r>
            <a:r>
              <a:rPr lang="en-US" b="1" dirty="0" err="1"/>
              <a:t>står</a:t>
            </a:r>
            <a:r>
              <a:rPr lang="en-US" b="1" dirty="0"/>
              <a:t> </a:t>
            </a:r>
            <a:r>
              <a:rPr lang="en-US" b="1" dirty="0" err="1"/>
              <a:t>inom</a:t>
            </a:r>
            <a:r>
              <a:rPr lang="en-US" b="1" dirty="0"/>
              <a:t> </a:t>
            </a:r>
            <a:r>
              <a:rPr lang="en-US" b="1" dirty="0" err="1"/>
              <a:t>parantes</a:t>
            </a:r>
            <a:r>
              <a:rPr lang="en-US" b="1" dirty="0"/>
              <a:t> ska </a:t>
            </a:r>
            <a:r>
              <a:rPr lang="en-US" b="1" dirty="0" err="1"/>
              <a:t>inte</a:t>
            </a:r>
            <a:r>
              <a:rPr lang="en-US" b="1" dirty="0"/>
              <a:t> </a:t>
            </a:r>
            <a:r>
              <a:rPr lang="en-US" b="1" dirty="0" err="1"/>
              <a:t>sägas</a:t>
            </a:r>
            <a:r>
              <a:rPr lang="en-US" b="1" dirty="0"/>
              <a:t>. </a:t>
            </a:r>
            <a:r>
              <a:rPr lang="en-US" b="1" dirty="0" err="1"/>
              <a:t>Säg</a:t>
            </a:r>
            <a:r>
              <a:rPr lang="en-US" b="1" dirty="0"/>
              <a:t> </a:t>
            </a:r>
            <a:r>
              <a:rPr lang="en-US" b="1" dirty="0" err="1"/>
              <a:t>och</a:t>
            </a:r>
            <a:r>
              <a:rPr lang="en-US" b="1" dirty="0"/>
              <a:t> </a:t>
            </a:r>
            <a:r>
              <a:rPr lang="en-US" b="1" dirty="0" err="1"/>
              <a:t>skriv</a:t>
            </a:r>
            <a:r>
              <a:rPr lang="en-US" b="1" dirty="0"/>
              <a:t> </a:t>
            </a:r>
            <a:r>
              <a:rPr lang="en-US" b="1" dirty="0" err="1"/>
              <a:t>gärna</a:t>
            </a:r>
            <a:r>
              <a:rPr lang="en-US" b="1" dirty="0"/>
              <a:t> </a:t>
            </a:r>
            <a:r>
              <a:rPr lang="en-US" b="1" dirty="0" err="1"/>
              <a:t>tiden</a:t>
            </a:r>
            <a:r>
              <a:rPr lang="en-US" b="1" dirty="0"/>
              <a:t> </a:t>
            </a:r>
            <a:r>
              <a:rPr lang="en-US" b="1" dirty="0" err="1"/>
              <a:t>ni</a:t>
            </a:r>
            <a:r>
              <a:rPr lang="en-US" b="1" dirty="0"/>
              <a:t> </a:t>
            </a:r>
            <a:r>
              <a:rPr lang="en-US" b="1" dirty="0" err="1"/>
              <a:t>har</a:t>
            </a:r>
            <a:r>
              <a:rPr lang="en-US" b="1" dirty="0"/>
              <a:t> </a:t>
            </a:r>
            <a:r>
              <a:rPr lang="en-US" b="1" dirty="0" err="1"/>
              <a:t>också</a:t>
            </a:r>
            <a:r>
              <a:rPr lang="en-US" b="1" dirty="0"/>
              <a:t>, </a:t>
            </a:r>
            <a:r>
              <a:rPr lang="en-US" b="1" dirty="0" err="1"/>
              <a:t>exvis</a:t>
            </a:r>
            <a:r>
              <a:rPr lang="en-US" b="1" dirty="0"/>
              <a:t> </a:t>
            </a:r>
            <a:r>
              <a:rPr lang="en-US" b="1" dirty="0" err="1"/>
              <a:t>på</a:t>
            </a:r>
            <a:r>
              <a:rPr lang="en-US" b="1" dirty="0"/>
              <a:t> </a:t>
            </a:r>
            <a:r>
              <a:rPr lang="en-US" b="1" dirty="0" err="1"/>
              <a:t>denna</a:t>
            </a:r>
            <a:r>
              <a:rPr lang="en-US" b="1" dirty="0"/>
              <a:t> </a:t>
            </a:r>
            <a:r>
              <a:rPr lang="en-US" b="1" dirty="0" err="1"/>
              <a:t>bild</a:t>
            </a:r>
            <a:r>
              <a:rPr lang="en-US" b="1" dirty="0"/>
              <a:t> </a:t>
            </a:r>
            <a:r>
              <a:rPr lang="en-US" b="1" dirty="0" err="1"/>
              <a:t>eller</a:t>
            </a:r>
            <a:r>
              <a:rPr lang="en-US" b="1" dirty="0"/>
              <a:t> </a:t>
            </a:r>
            <a:r>
              <a:rPr lang="en-US" b="1" dirty="0" err="1"/>
              <a:t>en</a:t>
            </a:r>
            <a:r>
              <a:rPr lang="en-US" b="1" dirty="0"/>
              <a:t> whiteboard. </a:t>
            </a:r>
            <a:r>
              <a:rPr lang="en-US" b="1" dirty="0" err="1"/>
              <a:t>Upplägget</a:t>
            </a:r>
            <a:r>
              <a:rPr lang="en-US" b="1" dirty="0"/>
              <a:t> </a:t>
            </a:r>
            <a:r>
              <a:rPr lang="en-US" b="1" dirty="0" err="1"/>
              <a:t>är</a:t>
            </a:r>
            <a:r>
              <a:rPr lang="en-US" b="1" dirty="0"/>
              <a:t> för </a:t>
            </a:r>
            <a:r>
              <a:rPr lang="en-US" b="1" dirty="0" err="1"/>
              <a:t>högst</a:t>
            </a:r>
            <a:r>
              <a:rPr lang="en-US" b="1" dirty="0"/>
              <a:t> 30 </a:t>
            </a:r>
            <a:r>
              <a:rPr lang="en-US" b="1" dirty="0" err="1"/>
              <a:t>personer</a:t>
            </a:r>
            <a:r>
              <a:rPr lang="en-US" b="1" dirty="0"/>
              <a:t>, om de </a:t>
            </a:r>
            <a:r>
              <a:rPr lang="en-US" b="1" dirty="0" err="1"/>
              <a:t>är</a:t>
            </a:r>
            <a:r>
              <a:rPr lang="en-US" b="1" dirty="0"/>
              <a:t> </a:t>
            </a:r>
            <a:r>
              <a:rPr lang="en-US" b="1" dirty="0" err="1"/>
              <a:t>uppåt</a:t>
            </a:r>
            <a:r>
              <a:rPr lang="en-US" b="1" dirty="0"/>
              <a:t> 30 </a:t>
            </a:r>
            <a:r>
              <a:rPr lang="en-US" b="1" dirty="0" err="1"/>
              <a:t>behöver</a:t>
            </a:r>
            <a:r>
              <a:rPr lang="en-US" b="1" dirty="0"/>
              <a:t> </a:t>
            </a:r>
            <a:r>
              <a:rPr lang="en-US" b="1" dirty="0" err="1"/>
              <a:t>grupperna</a:t>
            </a:r>
            <a:r>
              <a:rPr lang="en-US" b="1" dirty="0"/>
              <a:t> vid </a:t>
            </a:r>
            <a:r>
              <a:rPr lang="en-US" b="1" dirty="0" err="1"/>
              <a:t>grupparbetena</a:t>
            </a:r>
            <a:r>
              <a:rPr lang="en-US" b="1" dirty="0"/>
              <a:t> </a:t>
            </a:r>
            <a:r>
              <a:rPr lang="en-US" b="1" dirty="0" err="1"/>
              <a:t>vara</a:t>
            </a:r>
            <a:r>
              <a:rPr lang="en-US" b="1" dirty="0"/>
              <a:t> </a:t>
            </a:r>
            <a:r>
              <a:rPr lang="en-US" b="1" dirty="0" err="1"/>
              <a:t>större</a:t>
            </a:r>
            <a:r>
              <a:rPr lang="en-US" b="1" dirty="0"/>
              <a:t>. </a:t>
            </a:r>
            <a:r>
              <a:rPr lang="en-US" dirty="0"/>
              <a:t>Presentation av dig </a:t>
            </a:r>
            <a:r>
              <a:rPr lang="en-US" dirty="0" err="1"/>
              <a:t>och</a:t>
            </a:r>
            <a:r>
              <a:rPr lang="en-US" dirty="0"/>
              <a:t> Terra-Pi. Om </a:t>
            </a:r>
            <a:r>
              <a:rPr lang="en-US" dirty="0" err="1"/>
              <a:t>liten</a:t>
            </a:r>
            <a:r>
              <a:rPr lang="en-US" dirty="0"/>
              <a:t> </a:t>
            </a:r>
            <a:r>
              <a:rPr lang="en-US" dirty="0" err="1"/>
              <a:t>grupp</a:t>
            </a:r>
            <a:r>
              <a:rPr lang="en-US" dirty="0"/>
              <a:t> </a:t>
            </a:r>
            <a:r>
              <a:rPr lang="en-US" dirty="0" err="1"/>
              <a:t>även</a:t>
            </a:r>
            <a:r>
              <a:rPr lang="en-US" dirty="0"/>
              <a:t> av dem.)</a:t>
            </a:r>
            <a:endParaRPr lang="sv-SE" dirty="0"/>
          </a:p>
          <a:p>
            <a:pPr algn="l"/>
            <a:r>
              <a:rPr lang="en-US" dirty="0"/>
              <a:t>Vi ska </a:t>
            </a:r>
            <a:r>
              <a:rPr lang="en-US" dirty="0" err="1"/>
              <a:t>prata</a:t>
            </a:r>
            <a:r>
              <a:rPr lang="en-US" dirty="0"/>
              <a:t> om:</a:t>
            </a:r>
          </a:p>
          <a:p>
            <a:pPr marL="285750" indent="-285750" algn="l">
              <a:buFont typeface="Arial"/>
              <a:buChar char="•"/>
            </a:pPr>
            <a:r>
              <a:rPr lang="en-US" dirty="0" err="1"/>
              <a:t>Känslor</a:t>
            </a:r>
            <a:r>
              <a:rPr lang="en-US" dirty="0"/>
              <a:t> - bland annat </a:t>
            </a:r>
            <a:r>
              <a:rPr lang="en-US" dirty="0" err="1"/>
              <a:t>klimatångest</a:t>
            </a:r>
            <a:r>
              <a:rPr lang="en-US" dirty="0"/>
              <a:t>/</a:t>
            </a:r>
            <a:r>
              <a:rPr lang="en-US" dirty="0" err="1"/>
              <a:t>klimatoro</a:t>
            </a:r>
            <a:r>
              <a:rPr lang="en-US" dirty="0"/>
              <a:t>. Vi </a:t>
            </a:r>
            <a:r>
              <a:rPr lang="en-US" dirty="0" err="1"/>
              <a:t>kommer</a:t>
            </a:r>
            <a:r>
              <a:rPr lang="en-US" dirty="0"/>
              <a:t> </a:t>
            </a:r>
            <a:r>
              <a:rPr lang="en-US" dirty="0" err="1"/>
              <a:t>att</a:t>
            </a:r>
            <a:r>
              <a:rPr lang="en-US" dirty="0"/>
              <a:t> ha </a:t>
            </a:r>
            <a:r>
              <a:rPr lang="en-US" dirty="0" err="1"/>
              <a:t>övningar</a:t>
            </a:r>
            <a:r>
              <a:rPr lang="en-US" dirty="0"/>
              <a:t>/workshops </a:t>
            </a:r>
            <a:r>
              <a:rPr lang="en-US" dirty="0" err="1"/>
              <a:t>mellan</a:t>
            </a:r>
            <a:r>
              <a:rPr lang="en-US" dirty="0"/>
              <a:t> de </a:t>
            </a:r>
            <a:r>
              <a:rPr lang="en-US" dirty="0" err="1"/>
              <a:t>olika</a:t>
            </a:r>
            <a:r>
              <a:rPr lang="en-US" dirty="0"/>
              <a:t> </a:t>
            </a:r>
            <a:r>
              <a:rPr lang="en-US" dirty="0" err="1"/>
              <a:t>delarna</a:t>
            </a:r>
            <a:r>
              <a:rPr lang="en-US" dirty="0"/>
              <a:t>, </a:t>
            </a:r>
            <a:r>
              <a:rPr lang="en-US" dirty="0" err="1"/>
              <a:t>eftersom</a:t>
            </a:r>
            <a:r>
              <a:rPr lang="en-US" dirty="0"/>
              <a:t> </a:t>
            </a:r>
            <a:r>
              <a:rPr lang="en-US" dirty="0" err="1"/>
              <a:t>våra</a:t>
            </a:r>
            <a:r>
              <a:rPr lang="en-US" dirty="0"/>
              <a:t> </a:t>
            </a:r>
            <a:r>
              <a:rPr lang="en-US" dirty="0" err="1"/>
              <a:t>hjärnor</a:t>
            </a:r>
            <a:r>
              <a:rPr lang="en-US" dirty="0"/>
              <a:t> </a:t>
            </a:r>
            <a:r>
              <a:rPr lang="en-US" dirty="0" err="1"/>
              <a:t>funkar</a:t>
            </a:r>
            <a:r>
              <a:rPr lang="en-US" dirty="0"/>
              <a:t> </a:t>
            </a:r>
            <a:r>
              <a:rPr lang="en-US" dirty="0" err="1"/>
              <a:t>som</a:t>
            </a:r>
            <a:r>
              <a:rPr lang="en-US" dirty="0"/>
              <a:t> </a:t>
            </a:r>
            <a:r>
              <a:rPr lang="en-US" dirty="0" err="1"/>
              <a:t>bäst</a:t>
            </a:r>
            <a:r>
              <a:rPr lang="en-US" dirty="0"/>
              <a:t> om vi </a:t>
            </a:r>
            <a:r>
              <a:rPr lang="en-US" dirty="0" err="1"/>
              <a:t>får</a:t>
            </a:r>
            <a:r>
              <a:rPr lang="en-US" dirty="0"/>
              <a:t> </a:t>
            </a:r>
            <a:r>
              <a:rPr lang="en-US" dirty="0" err="1"/>
              <a:t>varva</a:t>
            </a:r>
            <a:r>
              <a:rPr lang="en-US" dirty="0"/>
              <a:t> information med </a:t>
            </a:r>
            <a:r>
              <a:rPr lang="en-US" dirty="0" err="1"/>
              <a:t>att</a:t>
            </a:r>
            <a:r>
              <a:rPr lang="en-US" dirty="0"/>
              <a:t> </a:t>
            </a:r>
            <a:r>
              <a:rPr lang="en-US" dirty="0" err="1"/>
              <a:t>göra</a:t>
            </a:r>
            <a:r>
              <a:rPr lang="en-US" dirty="0"/>
              <a:t> saker </a:t>
            </a:r>
            <a:r>
              <a:rPr lang="en-US" dirty="0" err="1"/>
              <a:t>själva</a:t>
            </a:r>
            <a:r>
              <a:rPr lang="en-US" dirty="0"/>
              <a:t>.</a:t>
            </a:r>
            <a:endParaRPr lang="sv-SE" dirty="0" err="1"/>
          </a:p>
          <a:p>
            <a:pPr marL="285750" indent="-285750" algn="l">
              <a:buFont typeface="Arial"/>
              <a:buChar char="•"/>
            </a:pPr>
            <a:r>
              <a:rPr lang="en-US" dirty="0" err="1"/>
              <a:t>Tänkandet</a:t>
            </a:r>
            <a:r>
              <a:rPr lang="en-US" dirty="0"/>
              <a:t> - </a:t>
            </a:r>
            <a:r>
              <a:rPr lang="en-US" dirty="0" err="1"/>
              <a:t>känslohantering</a:t>
            </a:r>
            <a:r>
              <a:rPr lang="en-US" dirty="0"/>
              <a:t>, </a:t>
            </a:r>
            <a:r>
              <a:rPr lang="en-US" dirty="0" err="1"/>
              <a:t>alltså</a:t>
            </a:r>
            <a:r>
              <a:rPr lang="en-US" dirty="0"/>
              <a:t> </a:t>
            </a:r>
            <a:r>
              <a:rPr lang="en-US" dirty="0" err="1"/>
              <a:t>hur</a:t>
            </a:r>
            <a:r>
              <a:rPr lang="en-US" dirty="0"/>
              <a:t> vi </a:t>
            </a:r>
            <a:r>
              <a:rPr lang="en-US" dirty="0" err="1"/>
              <a:t>kan</a:t>
            </a:r>
            <a:r>
              <a:rPr lang="en-US" dirty="0"/>
              <a:t> </a:t>
            </a:r>
            <a:r>
              <a:rPr lang="en-US" dirty="0" err="1"/>
              <a:t>tänka</a:t>
            </a:r>
            <a:r>
              <a:rPr lang="en-US" dirty="0"/>
              <a:t> för </a:t>
            </a:r>
            <a:r>
              <a:rPr lang="en-US" dirty="0" err="1"/>
              <a:t>att</a:t>
            </a:r>
            <a:r>
              <a:rPr lang="en-US" dirty="0"/>
              <a:t> </a:t>
            </a:r>
            <a:r>
              <a:rPr lang="en-US" dirty="0" err="1"/>
              <a:t>hantera</a:t>
            </a:r>
            <a:r>
              <a:rPr lang="en-US" dirty="0"/>
              <a:t> </a:t>
            </a:r>
            <a:r>
              <a:rPr lang="en-US" dirty="0" err="1"/>
              <a:t>våra</a:t>
            </a:r>
            <a:r>
              <a:rPr lang="en-US" dirty="0"/>
              <a:t> </a:t>
            </a:r>
            <a:r>
              <a:rPr lang="en-US" dirty="0" err="1"/>
              <a:t>känslor</a:t>
            </a:r>
            <a:r>
              <a:rPr lang="en-US" dirty="0"/>
              <a:t> + </a:t>
            </a:r>
            <a:r>
              <a:rPr lang="en-US" dirty="0" err="1"/>
              <a:t>Hjärnan</a:t>
            </a:r>
            <a:r>
              <a:rPr lang="en-US" dirty="0"/>
              <a:t> </a:t>
            </a:r>
            <a:r>
              <a:rPr lang="en-US" dirty="0" err="1"/>
              <a:t>och</a:t>
            </a:r>
            <a:r>
              <a:rPr lang="en-US" dirty="0"/>
              <a:t> </a:t>
            </a:r>
            <a:r>
              <a:rPr lang="en-US" dirty="0" err="1"/>
              <a:t>normer</a:t>
            </a:r>
            <a:r>
              <a:rPr lang="en-US" dirty="0"/>
              <a:t>. </a:t>
            </a:r>
          </a:p>
          <a:p>
            <a:pPr marL="285750" indent="-285750" algn="l">
              <a:buFont typeface="Arial"/>
              <a:buChar char="•"/>
            </a:pPr>
            <a:r>
              <a:rPr lang="en-US" dirty="0" err="1"/>
              <a:t>Agerandet</a:t>
            </a:r>
            <a:r>
              <a:rPr lang="en-US" dirty="0"/>
              <a:t> – </a:t>
            </a:r>
            <a:r>
              <a:rPr lang="en-US" dirty="0" err="1"/>
              <a:t>hur</a:t>
            </a:r>
            <a:r>
              <a:rPr lang="en-US" dirty="0"/>
              <a:t> ska vi </a:t>
            </a:r>
            <a:r>
              <a:rPr lang="en-US" dirty="0" err="1"/>
              <a:t>göra</a:t>
            </a:r>
            <a:r>
              <a:rPr lang="en-US" dirty="0"/>
              <a:t>? Vad ger </a:t>
            </a:r>
            <a:r>
              <a:rPr lang="en-US" dirty="0" err="1"/>
              <a:t>effekt</a:t>
            </a:r>
            <a:r>
              <a:rPr lang="en-US" dirty="0"/>
              <a:t>? </a:t>
            </a:r>
          </a:p>
          <a:p>
            <a:endParaRPr lang="en-US" dirty="0"/>
          </a:p>
        </p:txBody>
      </p:sp>
    </p:spTree>
    <p:extLst>
      <p:ext uri="{BB962C8B-B14F-4D97-AF65-F5344CB8AC3E}">
        <p14:creationId xmlns:p14="http://schemas.microsoft.com/office/powerpoint/2010/main" val="74068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rPr lang="sv-SE" dirty="0"/>
              <a:t>För att undvika jobbiga känslor har vår hjärna hittat på en hel mängd med undanmanövrer. Jag sa några exempel innan - Förneka</a:t>
            </a:r>
            <a:r>
              <a:rPr lang="sv-SE" sz="1200" b="0" i="0" dirty="0">
                <a:effectLst/>
                <a:latin typeface="+mj-lt"/>
                <a:ea typeface="+mj-ea"/>
                <a:cs typeface="+mj-cs"/>
                <a:sym typeface="Calibri"/>
              </a:rPr>
              <a:t>, Förminska, </a:t>
            </a:r>
            <a:r>
              <a:rPr lang="sv-SE" dirty="0"/>
              <a:t>Distansera</a:t>
            </a:r>
            <a:r>
              <a:rPr lang="sv-SE" sz="1200" b="0" i="0" dirty="0">
                <a:effectLst/>
                <a:latin typeface="+mj-lt"/>
                <a:ea typeface="+mj-ea"/>
                <a:cs typeface="+mj-cs"/>
                <a:sym typeface="Calibri"/>
              </a:rPr>
              <a:t>, Distrahera, Legitimera</a:t>
            </a:r>
            <a:r>
              <a:rPr lang="sv-SE" dirty="0"/>
              <a:t>, alltså ursäkta det vi gör…</a:t>
            </a:r>
            <a:r>
              <a:rPr lang="sv-SE" sz="1200" b="0" i="0" dirty="0">
                <a:effectLst/>
                <a:latin typeface="+mj-lt"/>
                <a:ea typeface="+mj-ea"/>
                <a:cs typeface="+mj-cs"/>
                <a:sym typeface="Calibri"/>
              </a:rPr>
              <a:t> </a:t>
            </a:r>
            <a:r>
              <a:rPr lang="sv-SE" dirty="0"/>
              <a:t>Det här gör vi</a:t>
            </a:r>
            <a:r>
              <a:rPr lang="sv-SE" sz="1200" b="0" i="0" dirty="0">
                <a:effectLst/>
                <a:latin typeface="+mj-lt"/>
                <a:ea typeface="+mj-ea"/>
                <a:cs typeface="+mj-cs"/>
                <a:sym typeface="Calibri"/>
              </a:rPr>
              <a:t> alla!</a:t>
            </a:r>
            <a:r>
              <a:rPr lang="sv-SE" dirty="0"/>
              <a:t> Tänk bara på vad de flesta gör när ett litet barn gråter - håller fram en leksak eller en napp och försöker få barnet att glömma bort anledningen till gråten - alltså distraheras. Vi lär våra barn att inte känna sina känslor.</a:t>
            </a:r>
            <a:endParaRPr lang="sv-SE" sz="1200" b="0" i="0" dirty="0">
              <a:effectLst/>
              <a:latin typeface="+mj-lt"/>
              <a:ea typeface="+mj-ea"/>
              <a:cs typeface="+mj-cs"/>
              <a:sym typeface="Calibri"/>
            </a:endParaRPr>
          </a:p>
          <a:p>
            <a:r>
              <a:rPr lang="sv-SE" dirty="0"/>
              <a:t>Är det någon som kommer på något exempel på detta när det gäller klimat och miljö?</a:t>
            </a:r>
            <a:endParaRPr lang="sv-SE" sz="1200" b="0" i="0" dirty="0">
              <a:effectLst/>
              <a:latin typeface="+mj-lt"/>
              <a:ea typeface="+mj-ea"/>
              <a:cs typeface="+mj-cs"/>
              <a:sym typeface="Calibri"/>
            </a:endParaRPr>
          </a:p>
          <a:p>
            <a:r>
              <a:rPr lang="sv-SE" dirty="0"/>
              <a:t>(Vänta in, avbryt inte tystnaden! Validera svaren. Kan så småningom ge eget exempel, som tex "klimatkompensation – det är både ett sätt att legitimera tex flygandet – ja, men jag betalar ju för att kompensera! - och ett sätt att förminska problemet, som om det skulle räcka att betala lite extra, som om pengarna tog bort utsläppen för flyget.)</a:t>
            </a:r>
          </a:p>
          <a:p>
            <a:endParaRPr lang="sv-SE" dirty="0"/>
          </a:p>
        </p:txBody>
      </p:sp>
    </p:spTree>
    <p:extLst>
      <p:ext uri="{BB962C8B-B14F-4D97-AF65-F5344CB8AC3E}">
        <p14:creationId xmlns:p14="http://schemas.microsoft.com/office/powerpoint/2010/main" val="55433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pPr algn="l"/>
            <a:r>
              <a:rPr lang="sv-SE" dirty="0"/>
              <a:t>Det här gör vi för att skydda vårt psyke, så vi slipper känna panik. Vi låtsas att krisen inte är så stor eller att det vi gör inte spelar så stor roll. Det kan kännas skönt kortsiktigt – men studier visar att långsiktigt ger det sämre livskvalitet. Vi vet någonstans att vi ljuger för oss själva.</a:t>
            </a:r>
          </a:p>
          <a:p>
            <a:endParaRPr lang="sv-SE" dirty="0"/>
          </a:p>
        </p:txBody>
      </p:sp>
    </p:spTree>
    <p:extLst>
      <p:ext uri="{BB962C8B-B14F-4D97-AF65-F5344CB8AC3E}">
        <p14:creationId xmlns:p14="http://schemas.microsoft.com/office/powerpoint/2010/main" val="362427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rPr lang="sv-SE" dirty="0"/>
              <a:t>De här ursäkterna eller undanmanövrerna beror</a:t>
            </a:r>
            <a:r>
              <a:rPr lang="sv-SE" sz="1200" b="0" i="0" dirty="0">
                <a:effectLst/>
                <a:latin typeface="+mj-lt"/>
                <a:ea typeface="+mj-ea"/>
                <a:cs typeface="+mj-cs"/>
                <a:sym typeface="Calibri"/>
              </a:rPr>
              <a:t> på </a:t>
            </a:r>
            <a:r>
              <a:rPr lang="sv-SE" dirty="0"/>
              <a:t>att hjärnan är utvecklad för vår överlevnad. De beror också på att vi är dåliga på att hantera våra känslor, vi är rädda för de känslor som kan uppstå om vi låter oss förstå klimatkrisen i sin helhet. Vi undviker hellre de känslorna än försöker förstå och förändra det som orsakar dem.</a:t>
            </a:r>
          </a:p>
          <a:p>
            <a:r>
              <a:rPr lang="sv-SE" dirty="0"/>
              <a:t>När vi upplever oss hotade får vi en direkt respons: kamp, flykt, eller spela död, ni kanske har hört fight, flight or </a:t>
            </a:r>
            <a:r>
              <a:rPr lang="sv-SE" dirty="0" err="1"/>
              <a:t>freeze</a:t>
            </a:r>
            <a:r>
              <a:rPr lang="sv-SE" dirty="0"/>
              <a:t>. (Forskare som inte har maskulinitet som norm diskuterar även en fjärde respons, </a:t>
            </a:r>
            <a:r>
              <a:rPr lang="sv-SE" dirty="0" err="1"/>
              <a:t>tend</a:t>
            </a:r>
            <a:r>
              <a:rPr lang="sv-SE" dirty="0"/>
              <a:t> and </a:t>
            </a:r>
            <a:r>
              <a:rPr lang="sv-SE" dirty="0" err="1"/>
              <a:t>befriend</a:t>
            </a:r>
            <a:r>
              <a:rPr lang="sv-SE" dirty="0"/>
              <a:t>, men vi ska inte gå in på den nu.) Hjärnan är för långsam för att hinna tänka ut bästa reaktionen i en akut hotsituation – om vi hade börjat fundera på bästa sättet att möta en hungrig björn eller ett argt lejon hade vi som art inte överlevt. Nervsystemet har inte hunnit utvecklas till vår nuvarande situation, och har därför inget riktigt användbart sätt att bemöta ett långsamt framväxande hot som klimatkrisen. Den är inte gjord för att handskas med så komplexa problem. </a:t>
            </a:r>
          </a:p>
        </p:txBody>
      </p:sp>
    </p:spTree>
    <p:extLst>
      <p:ext uri="{BB962C8B-B14F-4D97-AF65-F5344CB8AC3E}">
        <p14:creationId xmlns:p14="http://schemas.microsoft.com/office/powerpoint/2010/main" val="56775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rPr lang="sv-SE" dirty="0"/>
              <a:t>Och det innebär att vi lurar oss själva, att vi ramlar i </a:t>
            </a:r>
            <a:r>
              <a:rPr lang="sv-SE" dirty="0" err="1"/>
              <a:t>tankefällor</a:t>
            </a:r>
            <a:r>
              <a:rPr lang="sv-SE" dirty="0"/>
              <a:t>, (</a:t>
            </a:r>
            <a:r>
              <a:rPr lang="sv-SE" dirty="0" err="1"/>
              <a:t>cognitive</a:t>
            </a:r>
            <a:r>
              <a:rPr lang="sv-SE" dirty="0"/>
              <a:t> bias).</a:t>
            </a:r>
            <a:r>
              <a:rPr lang="sv-SE" sz="1200" i="0" dirty="0">
                <a:effectLst/>
                <a:latin typeface="+mj-lt"/>
                <a:ea typeface="+mj-ea"/>
                <a:cs typeface="+mj-cs"/>
                <a:sym typeface="Calibri"/>
              </a:rPr>
              <a:t> </a:t>
            </a:r>
            <a:r>
              <a:rPr lang="sv-SE" dirty="0"/>
              <a:t>Det finns nästan 200 olika sådana tankefel, som ni ser här - men inte kan läsa - i </a:t>
            </a:r>
            <a:r>
              <a:rPr lang="sv-SE" dirty="0" err="1"/>
              <a:t>cognitive</a:t>
            </a:r>
            <a:r>
              <a:rPr lang="sv-SE" dirty="0"/>
              <a:t> bias </a:t>
            </a:r>
            <a:r>
              <a:rPr lang="sv-SE" dirty="0" err="1"/>
              <a:t>codex</a:t>
            </a:r>
            <a:r>
              <a:rPr lang="sv-SE" dirty="0"/>
              <a:t>, alltså en uppräkning av de här tankefelen. Kanske går det att se hur de grupperas – det handlar om när vi får </a:t>
            </a:r>
            <a:r>
              <a:rPr lang="sv-SE" b="1" dirty="0"/>
              <a:t>För mycket information – eller när vi inte ser/förstår helheten/meningen - eller när vi måste agera snabbt/ har bråttom - eller att vår hjärna inte klarar av att minnas allt, utan väljer ut vad, och hur, den ska minnas. D</a:t>
            </a:r>
            <a:r>
              <a:rPr lang="sv-SE" dirty="0"/>
              <a:t>å tar hjärnan </a:t>
            </a:r>
            <a:r>
              <a:rPr lang="sv-SE" b="1" dirty="0"/>
              <a:t>genvägar</a:t>
            </a:r>
            <a:r>
              <a:rPr lang="sv-SE" dirty="0"/>
              <a:t>, den kategoriserar, fyller i och filtrerar. Det beror på att hjärnan strävar efter </a:t>
            </a:r>
            <a:r>
              <a:rPr lang="sv-SE" b="1" dirty="0"/>
              <a:t>snabbast</a:t>
            </a:r>
            <a:r>
              <a:rPr lang="sv-SE" dirty="0"/>
              <a:t> </a:t>
            </a:r>
            <a:r>
              <a:rPr lang="sv-SE" b="1" dirty="0"/>
              <a:t>möjliga</a:t>
            </a:r>
            <a:r>
              <a:rPr lang="sv-SE" dirty="0"/>
              <a:t> </a:t>
            </a:r>
            <a:r>
              <a:rPr lang="sv-SE" b="1" dirty="0"/>
              <a:t>slutledning</a:t>
            </a:r>
            <a:r>
              <a:rPr lang="sv-SE" dirty="0"/>
              <a:t> med </a:t>
            </a:r>
            <a:r>
              <a:rPr lang="sv-SE" b="1" dirty="0"/>
              <a:t>minsta</a:t>
            </a:r>
            <a:r>
              <a:rPr lang="sv-SE" dirty="0"/>
              <a:t> </a:t>
            </a:r>
            <a:r>
              <a:rPr lang="sv-SE" b="1" dirty="0"/>
              <a:t>möjliga</a:t>
            </a:r>
            <a:r>
              <a:rPr lang="sv-SE" dirty="0"/>
              <a:t> </a:t>
            </a:r>
            <a:r>
              <a:rPr lang="sv-SE" b="1" dirty="0"/>
              <a:t>energiförlust.</a:t>
            </a:r>
            <a:endParaRPr lang="sv-SE" dirty="0"/>
          </a:p>
          <a:p>
            <a:r>
              <a:rPr lang="sv-SE" dirty="0"/>
              <a:t> Och det innebär tex att vi inte räknar </a:t>
            </a:r>
            <a:r>
              <a:rPr lang="sv-SE" sz="1200" i="0" dirty="0">
                <a:effectLst/>
                <a:latin typeface="+mj-lt"/>
                <a:ea typeface="+mj-ea"/>
                <a:cs typeface="+mj-cs"/>
                <a:sym typeface="Calibri"/>
              </a:rPr>
              <a:t>på </a:t>
            </a:r>
            <a:r>
              <a:rPr lang="sv-SE" sz="1200" b="1" i="0" dirty="0">
                <a:effectLst/>
                <a:latin typeface="+mj-lt"/>
                <a:ea typeface="+mj-ea"/>
                <a:cs typeface="+mj-cs"/>
                <a:sym typeface="Calibri"/>
              </a:rPr>
              <a:t>effekten</a:t>
            </a:r>
            <a:r>
              <a:rPr lang="sv-SE" b="1" dirty="0"/>
              <a:t> </a:t>
            </a:r>
            <a:r>
              <a:rPr lang="sv-SE" dirty="0"/>
              <a:t>av det vi gör, utan om vi gör något som vi tror är klimat- eller miljövänligt så är vi nöjda med det - även om det egentligen innebär en stor belastning för miljön. Eller vi gör kanske småsaker,</a:t>
            </a:r>
            <a:r>
              <a:rPr lang="sv-SE" sz="1200" i="0" dirty="0">
                <a:effectLst/>
                <a:latin typeface="+mj-lt"/>
                <a:ea typeface="+mj-ea"/>
                <a:cs typeface="+mj-cs"/>
                <a:sym typeface="Calibri"/>
              </a:rPr>
              <a:t> </a:t>
            </a:r>
            <a:r>
              <a:rPr lang="sv-SE" dirty="0"/>
              <a:t>som att platta till våra burkar och sopsortera, och så känner vi oss som miljöhjältar och tror att vi inte behöver göra mer. Eller så tänker vi att om vi gör en sak som är bra för miljön så kan vi unna oss att synda, och göra något som är dåligt, som om vi kunde kvitta olika saker mot varandra – som om det inte släpptes ut mer växthusgaser i atmosfären för varje utsläpp vi gjorde. </a:t>
            </a:r>
          </a:p>
          <a:p>
            <a:endParaRPr lang="sv-SE" dirty="0"/>
          </a:p>
          <a:p>
            <a:r>
              <a:rPr lang="sv-SE" dirty="0"/>
              <a:t>Egentligen är matematiken enkel – det handlar om att det adderas växthusgaser hela tiden. 1+1+1+1 blir 4, det blir inte 3 bara för att jag väljer att ta cykeln till jobbet den femte dagen, eller köpa några ekologiska morötter förutom allt annat jag köpt. </a:t>
            </a:r>
          </a:p>
          <a:p>
            <a:pPr algn="l"/>
            <a:r>
              <a:rPr lang="sv-SE" dirty="0"/>
              <a:t>Det här gäller ju inte bara våra hjärnor, utan alla beslutsfattares, alla politikers - alla mänskliga hjärnor hamnar i </a:t>
            </a:r>
            <a:r>
              <a:rPr lang="sv-SE" dirty="0" err="1"/>
              <a:t>tankefällor</a:t>
            </a:r>
            <a:r>
              <a:rPr lang="sv-SE" dirty="0"/>
              <a:t>! </a:t>
            </a:r>
            <a:endParaRPr lang="en-US" dirty="0"/>
          </a:p>
          <a:p>
            <a:endParaRPr dirty="0"/>
          </a:p>
          <a:p>
            <a:r>
              <a:rPr lang="sv-SE" dirty="0"/>
              <a:t>Nu ska vi ha nästa övning, som går ut på att </a:t>
            </a:r>
            <a:r>
              <a:rPr lang="sv-SE" dirty="0" err="1"/>
              <a:t>mentalisera</a:t>
            </a:r>
            <a:r>
              <a:rPr lang="sv-SE" dirty="0"/>
              <a:t> – att känna och tänka kring vad andra (och en själv) tänker och känner. Dvs en slags meta-tänkande, meta-kännande. Anledningen till att vi har den övningen är att vi behöver kunna förstå varandras och våra egna tankar och känslor både för att kommunicera bättre om det som berör oss, men också för att känna oss trygga nog att förändra våra tankemönster och för att agera på andra sätt än de som normerna föreskriver. För att våga bryta normer.</a:t>
            </a:r>
          </a:p>
          <a:p>
            <a:endParaRPr lang="sv-SE" dirty="0"/>
          </a:p>
        </p:txBody>
      </p:sp>
    </p:spTree>
    <p:extLst>
      <p:ext uri="{BB962C8B-B14F-4D97-AF65-F5344CB8AC3E}">
        <p14:creationId xmlns:p14="http://schemas.microsoft.com/office/powerpoint/2010/main" val="240240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pPr algn="l"/>
            <a:r>
              <a:rPr lang="sv-SE" dirty="0" err="1"/>
              <a:t>Mentaliseringsövning</a:t>
            </a:r>
            <a:r>
              <a:rPr lang="sv-SE" dirty="0"/>
              <a:t>:</a:t>
            </a:r>
            <a:br>
              <a:rPr lang="sv-SE" dirty="0">
                <a:cs typeface="+mj-lt"/>
              </a:rPr>
            </a:br>
            <a:r>
              <a:rPr lang="sv-SE" dirty="0"/>
              <a:t>Fundera i en minut, och ställ dig när jag säger till. Ställ dig där du känner dig mest bekväm. </a:t>
            </a:r>
          </a:p>
          <a:p>
            <a:pPr algn="l"/>
            <a:r>
              <a:rPr lang="sv-SE" dirty="0"/>
              <a:t>Du måste inte hamna helt rätt, det är en grov uppdelning. </a:t>
            </a:r>
          </a:p>
          <a:p>
            <a:pPr algn="l"/>
            <a:r>
              <a:rPr lang="sv-SE" dirty="0"/>
              <a:t>(ta tiden, plinga gärna och säg:) 1 minut! tack, då kan ni ställa er där ni tänker att ni är mest bekväma.</a:t>
            </a:r>
          </a:p>
          <a:p>
            <a:pPr algn="l"/>
            <a:r>
              <a:rPr lang="sv-SE" dirty="0"/>
              <a:t>Nu kan vi tillsammans reflektera över var vi ställt oss, prata om det och se om det går att förstå dem som inte tänker som vi.</a:t>
            </a:r>
          </a:p>
          <a:p>
            <a:pPr algn="l"/>
            <a:r>
              <a:rPr lang="sv-SE" dirty="0"/>
              <a:t>Är ni förvånade över var de andra ställt sig, eller känner ni </a:t>
            </a:r>
            <a:r>
              <a:rPr lang="sv-SE" sz="1200" b="0" i="0" dirty="0">
                <a:effectLst/>
                <a:latin typeface="+mj-lt"/>
                <a:ea typeface="+mj-ea"/>
                <a:cs typeface="+mj-cs"/>
                <a:sym typeface="Calibri"/>
              </a:rPr>
              <a:t>igen?</a:t>
            </a:r>
            <a:r>
              <a:rPr lang="sv-SE" dirty="0"/>
              <a:t> (Lämna tid för svar och tankar.)</a:t>
            </a:r>
            <a:r>
              <a:rPr lang="sv-SE" sz="1200" b="0" i="0" dirty="0">
                <a:effectLst/>
                <a:latin typeface="+mj-lt"/>
                <a:ea typeface="+mj-ea"/>
                <a:cs typeface="+mj-cs"/>
                <a:sym typeface="Calibri"/>
              </a:rPr>
              <a:t> Hur tänker ni som står där</a:t>
            </a:r>
            <a:r>
              <a:rPr lang="sv-SE" dirty="0"/>
              <a:t> långt ut</a:t>
            </a:r>
            <a:r>
              <a:rPr lang="sv-SE" sz="1200" b="0" i="0" dirty="0">
                <a:effectLst/>
                <a:latin typeface="+mj-lt"/>
                <a:ea typeface="+mj-ea"/>
                <a:cs typeface="+mj-cs"/>
                <a:sym typeface="Calibri"/>
              </a:rPr>
              <a:t>? </a:t>
            </a:r>
            <a:r>
              <a:rPr lang="sv-SE" dirty="0"/>
              <a:t>(Lämna tid.) Hur tänker ni som står långt ut åt andra hållet? (Lämna tid.) Går det att förstå</a:t>
            </a:r>
            <a:r>
              <a:rPr lang="sv-SE" sz="1200" b="0" i="0" dirty="0">
                <a:effectLst/>
                <a:latin typeface="+mj-lt"/>
                <a:ea typeface="+mj-ea"/>
                <a:cs typeface="+mj-cs"/>
                <a:sym typeface="Calibri"/>
              </a:rPr>
              <a:t> </a:t>
            </a:r>
            <a:r>
              <a:rPr lang="sv-SE" dirty="0"/>
              <a:t>de andra</a:t>
            </a:r>
            <a:r>
              <a:rPr lang="sv-SE" sz="1200" b="0" i="0" dirty="0">
                <a:effectLst/>
                <a:latin typeface="+mj-lt"/>
                <a:ea typeface="+mj-ea"/>
                <a:cs typeface="+mj-cs"/>
                <a:sym typeface="Calibri"/>
              </a:rPr>
              <a:t>?</a:t>
            </a:r>
            <a:endParaRPr lang="sv-SE" dirty="0">
              <a:sym typeface="Calibri"/>
            </a:endParaRPr>
          </a:p>
          <a:p>
            <a:pPr algn="l"/>
            <a:r>
              <a:rPr lang="sv-SE" dirty="0"/>
              <a:t>(Låt detta moment ta tid, låt folk prata med och om varandra(s positionering).)</a:t>
            </a:r>
          </a:p>
          <a:p>
            <a:endParaRPr lang="sv-SE" dirty="0"/>
          </a:p>
        </p:txBody>
      </p:sp>
    </p:spTree>
    <p:extLst>
      <p:ext uri="{BB962C8B-B14F-4D97-AF65-F5344CB8AC3E}">
        <p14:creationId xmlns:p14="http://schemas.microsoft.com/office/powerpoint/2010/main" val="263382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lvl="1"/>
            <a:r>
              <a:rPr lang="sv-SE" dirty="0"/>
              <a:t>Nu har vi kommit till att AGERA. För att må bra </a:t>
            </a:r>
            <a:r>
              <a:rPr lang="sv-SE" b="1" dirty="0"/>
              <a:t>psykiskt</a:t>
            </a:r>
            <a:r>
              <a:rPr lang="sv-SE" dirty="0"/>
              <a:t> i </a:t>
            </a:r>
            <a:r>
              <a:rPr lang="sv-SE" b="1" dirty="0"/>
              <a:t>krissituationer</a:t>
            </a:r>
            <a:r>
              <a:rPr lang="sv-SE" dirty="0"/>
              <a:t> (som extremväder med skyfall, stormar, skogsbränder tex) behöver vi människor</a:t>
            </a:r>
            <a:endParaRPr lang="en-US" dirty="0"/>
          </a:p>
          <a:p>
            <a:pPr marL="171450" indent="-171450" algn="l">
              <a:buFont typeface="Arial,Sans-Serif"/>
              <a:buChar char="•"/>
            </a:pPr>
            <a:r>
              <a:rPr lang="sv-SE" dirty="0"/>
              <a:t>Socialt stöd/gemenskap, agera tillsammans och förstå att vi inte är ensamma. Människor är inte gjorda för att vara ensamma i svåra situationer. </a:t>
            </a:r>
            <a:endParaRPr lang="en-US" dirty="0"/>
          </a:p>
          <a:p>
            <a:pPr marL="171450" indent="-171450" algn="l">
              <a:buFont typeface="Arial,Sans-Serif"/>
              <a:buChar char="•"/>
            </a:pPr>
            <a:r>
              <a:rPr lang="sv-SE" b="1" dirty="0"/>
              <a:t>rättvisa</a:t>
            </a:r>
            <a:r>
              <a:rPr lang="sv-SE" dirty="0"/>
              <a:t>, uppleva att vi delar börda och hjälp</a:t>
            </a:r>
          </a:p>
          <a:p>
            <a:pPr marL="171450" indent="-171450" algn="l">
              <a:buFont typeface="Arial,Sans-Serif"/>
              <a:buChar char="•"/>
            </a:pPr>
            <a:r>
              <a:rPr lang="sv-SE" b="1" dirty="0"/>
              <a:t>tro</a:t>
            </a:r>
            <a:r>
              <a:rPr lang="sv-SE" dirty="0"/>
              <a:t> både på </a:t>
            </a:r>
            <a:r>
              <a:rPr lang="sv-SE" b="1" dirty="0"/>
              <a:t>vår egen</a:t>
            </a:r>
            <a:r>
              <a:rPr lang="sv-SE" dirty="0"/>
              <a:t> och på gruppens </a:t>
            </a:r>
            <a:r>
              <a:rPr lang="sv-SE" b="1" dirty="0"/>
              <a:t>förmåga </a:t>
            </a:r>
            <a:r>
              <a:rPr lang="sv-SE" dirty="0"/>
              <a:t>-&gt; tro att vi </a:t>
            </a:r>
            <a:r>
              <a:rPr lang="sv-SE" b="1" dirty="0"/>
              <a:t>klarar</a:t>
            </a:r>
            <a:r>
              <a:rPr lang="sv-SE" dirty="0"/>
              <a:t> </a:t>
            </a:r>
            <a:r>
              <a:rPr lang="sv-SE" b="1" dirty="0"/>
              <a:t>av</a:t>
            </a:r>
            <a:r>
              <a:rPr lang="sv-SE" dirty="0"/>
              <a:t> att </a:t>
            </a:r>
            <a:r>
              <a:rPr lang="sv-SE" b="1" dirty="0"/>
              <a:t>hantera</a:t>
            </a:r>
            <a:r>
              <a:rPr lang="sv-SE" dirty="0"/>
              <a:t> det som hänt (</a:t>
            </a:r>
            <a:r>
              <a:rPr lang="sv-SE" i="1" dirty="0" err="1"/>
              <a:t>self</a:t>
            </a:r>
            <a:r>
              <a:rPr lang="sv-SE" dirty="0"/>
              <a:t> och </a:t>
            </a:r>
            <a:r>
              <a:rPr lang="sv-SE" i="1" dirty="0" err="1"/>
              <a:t>group</a:t>
            </a:r>
            <a:r>
              <a:rPr lang="sv-SE" i="1" dirty="0"/>
              <a:t> </a:t>
            </a:r>
            <a:r>
              <a:rPr lang="sv-SE" i="1" dirty="0" err="1"/>
              <a:t>efficacy</a:t>
            </a:r>
            <a:r>
              <a:rPr lang="sv-SE" dirty="0"/>
              <a:t>)</a:t>
            </a:r>
            <a:endParaRPr lang="en-US"/>
          </a:p>
          <a:p>
            <a:pPr algn="l"/>
            <a:endParaRPr lang="sv-SE" dirty="0"/>
          </a:p>
          <a:p>
            <a:pPr algn="l"/>
            <a:r>
              <a:rPr lang="sv-SE" dirty="0"/>
              <a:t>(Kan också säga:) Studier efter </a:t>
            </a:r>
            <a:r>
              <a:rPr lang="sv-SE" b="1" dirty="0"/>
              <a:t>naturkatastrofer</a:t>
            </a:r>
            <a:r>
              <a:rPr lang="sv-SE" dirty="0"/>
              <a:t> visar att </a:t>
            </a:r>
            <a:r>
              <a:rPr lang="sv-SE" b="1" dirty="0"/>
              <a:t>de som bor i områden </a:t>
            </a:r>
            <a:r>
              <a:rPr lang="sv-SE" b="1" dirty="0" err="1"/>
              <a:t>där</a:t>
            </a:r>
            <a:r>
              <a:rPr lang="sv-SE" b="1" dirty="0"/>
              <a:t> det är självklart  att </a:t>
            </a:r>
            <a:r>
              <a:rPr lang="sv-SE" b="1" dirty="0" err="1"/>
              <a:t>hjälpa</a:t>
            </a:r>
            <a:r>
              <a:rPr lang="sv-SE" b="1" dirty="0"/>
              <a:t> varandra</a:t>
            </a:r>
            <a:r>
              <a:rPr lang="sv-SE" dirty="0"/>
              <a:t> får</a:t>
            </a:r>
            <a:r>
              <a:rPr lang="sv-SE" b="1" dirty="0"/>
              <a:t> </a:t>
            </a:r>
            <a:r>
              <a:rPr lang="sv-SE" b="1" dirty="0" err="1"/>
              <a:t>färre</a:t>
            </a:r>
            <a:r>
              <a:rPr lang="sv-SE" b="1" dirty="0"/>
              <a:t> psykiska </a:t>
            </a:r>
            <a:r>
              <a:rPr lang="sv-SE" b="1" dirty="0" err="1"/>
              <a:t>besvär</a:t>
            </a:r>
            <a:r>
              <a:rPr lang="sv-SE" dirty="0"/>
              <a:t> efteråt, </a:t>
            </a:r>
            <a:r>
              <a:rPr lang="sv-SE" dirty="0" err="1"/>
              <a:t>än</a:t>
            </a:r>
            <a:r>
              <a:rPr lang="sv-SE" dirty="0"/>
              <a:t> i </a:t>
            </a:r>
            <a:r>
              <a:rPr lang="sv-SE" dirty="0" err="1"/>
              <a:t>områden</a:t>
            </a:r>
            <a:r>
              <a:rPr lang="sv-SE" dirty="0"/>
              <a:t> </a:t>
            </a:r>
            <a:r>
              <a:rPr lang="sv-SE" dirty="0" err="1"/>
              <a:t>där</a:t>
            </a:r>
            <a:r>
              <a:rPr lang="sv-SE" dirty="0"/>
              <a:t> </a:t>
            </a:r>
            <a:r>
              <a:rPr lang="sv-SE" dirty="0" err="1"/>
              <a:t>invånarna</a:t>
            </a:r>
            <a:r>
              <a:rPr lang="sv-SE" dirty="0"/>
              <a:t> har ett </a:t>
            </a:r>
            <a:r>
              <a:rPr lang="sv-SE" b="1" dirty="0" err="1"/>
              <a:t>större</a:t>
            </a:r>
            <a:r>
              <a:rPr lang="sv-SE" b="1" dirty="0"/>
              <a:t> materiellt </a:t>
            </a:r>
            <a:r>
              <a:rPr lang="sv-SE" b="1" dirty="0" err="1"/>
              <a:t>välstånd</a:t>
            </a:r>
            <a:r>
              <a:rPr lang="sv-SE" dirty="0"/>
              <a:t>. Det viktigaste för vår psykiska hälsa är alltså inte </a:t>
            </a:r>
            <a:r>
              <a:rPr lang="sv-SE" b="1" dirty="0"/>
              <a:t>materiella tillgångar</a:t>
            </a:r>
            <a:r>
              <a:rPr lang="sv-SE" dirty="0"/>
              <a:t>, utan </a:t>
            </a:r>
            <a:r>
              <a:rPr lang="sv-SE" b="1" dirty="0"/>
              <a:t>social gemenskap</a:t>
            </a:r>
            <a:r>
              <a:rPr lang="sv-SE" dirty="0"/>
              <a:t>.</a:t>
            </a:r>
          </a:p>
          <a:p>
            <a:pPr marL="171450" indent="-171450">
              <a:buFont typeface="Arial"/>
              <a:buChar cha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lvl="1"/>
            <a:r>
              <a:rPr lang="sv-SE" dirty="0"/>
              <a:t>När vi tror att vi kan hantera det som hänt kan vi känna</a:t>
            </a:r>
          </a:p>
          <a:p>
            <a:pPr marL="171450" indent="-171450">
              <a:buFont typeface="Arial"/>
              <a:buChar char="•"/>
            </a:pPr>
            <a:r>
              <a:rPr lang="sv-SE" dirty="0"/>
              <a:t>Hopp, att vi kan förändra, och</a:t>
            </a:r>
          </a:p>
          <a:p>
            <a:pPr marL="171450" indent="-171450">
              <a:buFont typeface="Arial"/>
              <a:buChar char="•"/>
            </a:pPr>
            <a:r>
              <a:rPr lang="sv-SE" dirty="0"/>
              <a:t>Meningsfullhet, att det vi gör spelar roll.</a:t>
            </a:r>
          </a:p>
          <a:p>
            <a:pPr marL="171450" lvl="1" indent="-171450">
              <a:buFont typeface="Arial"/>
              <a:buChar char="•"/>
            </a:pPr>
            <a:r>
              <a:rPr lang="sv-SE" dirty="0"/>
              <a:t>Hopp inte en känsla som drabbar oss, som förälskelse eller ilska. Hopp är inte något som vi kan ge till någon annan. Hopp är något vi skapar genom att agera för den lösning vi vill se. (Hopp är också självförstärkande, som hopplöshet.)</a:t>
            </a:r>
          </a:p>
          <a:p>
            <a:pPr marL="171450" lvl="1" indent="-171450">
              <a:buFont typeface="Arial"/>
              <a:buChar char="•"/>
            </a:pPr>
            <a:endParaRPr lang="sv-SE" dirty="0">
              <a:cs typeface="+mj-lt"/>
            </a:endParaRPr>
          </a:p>
          <a:p>
            <a:pPr marL="171450" lvl="1" indent="-171450">
              <a:buFont typeface="Arial"/>
              <a:buChar char="•"/>
            </a:pPr>
            <a:endParaRPr lang="sv-SE" dirty="0"/>
          </a:p>
          <a:p>
            <a:pPr marL="171450" lvl="1" indent="-171450">
              <a:buFont typeface="Arial"/>
              <a:buChar char="•"/>
            </a:pPr>
            <a:endParaRPr lang="sv-SE" dirty="0"/>
          </a:p>
          <a:p>
            <a:pPr lvl="1" indent="0"/>
            <a:r>
              <a:rPr lang="sv-SE" dirty="0"/>
              <a:t>För att vi alls </a:t>
            </a:r>
          </a:p>
          <a:p>
            <a:endParaRPr lang="sv-SE" dirty="0"/>
          </a:p>
          <a:p>
            <a:endParaRPr lang="sv-SE"/>
          </a:p>
        </p:txBody>
      </p:sp>
    </p:spTree>
    <p:extLst>
      <p:ext uri="{BB962C8B-B14F-4D97-AF65-F5344CB8AC3E}">
        <p14:creationId xmlns:p14="http://schemas.microsoft.com/office/powerpoint/2010/main" val="3587299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lvl="1"/>
            <a:r>
              <a:rPr lang="sv-SE" dirty="0"/>
              <a:t>För att vi ska tro att vi kan göra något är det också bra med förebilder och exempel. När vi vet att andra lyckats blir det lättare att skapa sig en bild av att det går - och det i sig kan ge hopp. </a:t>
            </a:r>
            <a:endParaRPr lang="sv-SE"/>
          </a:p>
          <a:p>
            <a:pPr lvl="1"/>
            <a:r>
              <a:rPr lang="sv-SE" dirty="0"/>
              <a:t>Förebilder är de som går före, som bryter normer och agerar trots att det kan kännas obekvämt. Som Martin Luther King eller Rosa Parks under medborgarrättsrörelsen, Emmeline Pankhurst som grundade suffragetterna som stred för kvinnlig rösträtt. </a:t>
            </a:r>
          </a:p>
          <a:p>
            <a:pPr lvl="1"/>
            <a:r>
              <a:rPr lang="sv-SE" dirty="0"/>
              <a:t>I Sverige kan vi ta exempel, tex de strejker som utmynnade i allmän rösträtt i Sverige i början på 1900-talet. Från början hade bara de 6% rikaste rösträtt, nu tycker vi att det är en självklarhet att vi alla har det. Kan ni komma på förebilder eller exempel när det gäller klimat och miljö? (Låt det ta tid. Om de ändå inte kommer på något, säg egna såsom Greta, mormor, freon, ozonlagret...).  </a:t>
            </a:r>
          </a:p>
          <a:p>
            <a:pPr lvl="1"/>
            <a:endParaRPr lang="sv-SE" dirty="0"/>
          </a:p>
          <a:p>
            <a:pPr indent="0"/>
            <a:endParaRPr lang="sv-SE" dirty="0"/>
          </a:p>
          <a:p>
            <a:endParaRPr lang="sv-SE"/>
          </a:p>
        </p:txBody>
      </p:sp>
    </p:spTree>
    <p:extLst>
      <p:ext uri="{BB962C8B-B14F-4D97-AF65-F5344CB8AC3E}">
        <p14:creationId xmlns:p14="http://schemas.microsoft.com/office/powerpoint/2010/main" val="133010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lvl="1"/>
            <a:r>
              <a:rPr lang="sv-SE" dirty="0"/>
              <a:t>För att vi alls ska agera krävs att vi vet att vi befinner oss i en kris, att vi har krismedvetenhet. Det finns studier som tyder på att krismedvetenhet i grupper, såsom i samhällen eller hela nationer, kan fungera som det som kallas "</a:t>
            </a:r>
            <a:r>
              <a:rPr lang="sv-SE" dirty="0" err="1"/>
              <a:t>flow</a:t>
            </a:r>
            <a:r>
              <a:rPr lang="sv-SE" dirty="0"/>
              <a:t>" hos individer. Ett tillstånd när vi glömmer alla små oväsentligheter som tar så mycket av vår energi i vardagen – som "vad ska jag ha på mig", "vad ska vi ha till middag", "vad tycker alla de här människorna om mig egentligen" – och kanaliserar all vår energi och uppmärksamhet på att lösa krisen. Vi agerar tillsammans, fokuserar på problemlösning, provar nya strategier och lär oss efter hand. </a:t>
            </a:r>
          </a:p>
          <a:p>
            <a:pPr lvl="1" indent="0"/>
            <a:r>
              <a:rPr lang="sv-SE" dirty="0"/>
              <a:t>Vi människor är kapabla till stordåd, om vi bara fattar att det är det som krävs.</a:t>
            </a:r>
          </a:p>
          <a:p>
            <a:endParaRPr lang="sv-SE" dirty="0"/>
          </a:p>
          <a:p>
            <a:endParaRPr lang="sv-SE"/>
          </a:p>
        </p:txBody>
      </p:sp>
    </p:spTree>
    <p:extLst>
      <p:ext uri="{BB962C8B-B14F-4D97-AF65-F5344CB8AC3E}">
        <p14:creationId xmlns:p14="http://schemas.microsoft.com/office/powerpoint/2010/main" val="3643446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r>
              <a:rPr lang="sv-SE" dirty="0">
                <a:solidFill>
                  <a:srgbClr val="000000"/>
                </a:solidFill>
                <a:latin typeface="Calibri"/>
                <a:ea typeface="Calibri"/>
                <a:cs typeface="Calibri"/>
              </a:rPr>
              <a:t>Det finns olika sätt att påverka, och vi kan göra det på olika nivåer.</a:t>
            </a:r>
            <a:endParaRPr lang="sv-SE" dirty="0">
              <a:solidFill>
                <a:srgbClr val="000000"/>
              </a:solidFill>
              <a:latin typeface="Calibri"/>
              <a:ea typeface="Calibri"/>
              <a:cs typeface="Calibri"/>
              <a:sym typeface="Calibri"/>
            </a:endParaRPr>
          </a:p>
          <a:p>
            <a:pPr lvl="1"/>
            <a:r>
              <a:rPr lang="sv-SE" dirty="0"/>
              <a:t>Den innersta cirkeln här visar en Personlig</a:t>
            </a:r>
            <a:r>
              <a:rPr lang="sv-SE" sz="1200" b="0" i="0" dirty="0">
                <a:effectLst/>
                <a:latin typeface="+mj-lt"/>
                <a:ea typeface="+mj-ea"/>
                <a:cs typeface="+mj-cs"/>
                <a:sym typeface="Calibri"/>
              </a:rPr>
              <a:t> - privat</a:t>
            </a:r>
            <a:r>
              <a:rPr lang="sv-SE" dirty="0"/>
              <a:t> nivå.</a:t>
            </a:r>
            <a:endParaRPr lang="sv-SE" sz="1200" b="0" i="0" dirty="0">
              <a:effectLst/>
              <a:latin typeface="+mj-lt"/>
              <a:ea typeface="+mj-ea"/>
              <a:cs typeface="+mj-cs"/>
              <a:sym typeface="Calibri"/>
            </a:endParaRPr>
          </a:p>
          <a:p>
            <a:pPr lvl="1"/>
            <a:r>
              <a:rPr lang="sv-SE" dirty="0"/>
              <a:t>Nästa cirkel är ditt Sociala</a:t>
            </a:r>
            <a:r>
              <a:rPr lang="sv-SE" sz="1200" b="0" i="0" dirty="0">
                <a:effectLst/>
                <a:latin typeface="+mj-lt"/>
                <a:ea typeface="+mj-ea"/>
                <a:cs typeface="+mj-cs"/>
                <a:sym typeface="Calibri"/>
              </a:rPr>
              <a:t> nätverk - familj, vänner, släkt</a:t>
            </a:r>
          </a:p>
          <a:p>
            <a:pPr lvl="1"/>
            <a:r>
              <a:rPr lang="sv-SE" dirty="0"/>
              <a:t>Sedan har vi Organisatorisk nivå</a:t>
            </a:r>
            <a:r>
              <a:rPr lang="sv-SE" sz="1200" b="0" i="0" dirty="0">
                <a:effectLst/>
                <a:latin typeface="+mj-lt"/>
                <a:ea typeface="+mj-ea"/>
                <a:cs typeface="+mj-cs"/>
                <a:sym typeface="Calibri"/>
              </a:rPr>
              <a:t> - skola, arbetsplats, bostadsområde, fritidsförening</a:t>
            </a:r>
          </a:p>
          <a:p>
            <a:pPr lvl="1"/>
            <a:r>
              <a:rPr lang="sv-SE" sz="1200" b="0" i="0" dirty="0">
                <a:effectLst/>
                <a:latin typeface="+mj-lt"/>
                <a:ea typeface="+mj-ea"/>
                <a:cs typeface="+mj-cs"/>
                <a:sym typeface="Calibri"/>
              </a:rPr>
              <a:t>Offentlig </a:t>
            </a:r>
            <a:r>
              <a:rPr lang="sv-SE" dirty="0"/>
              <a:t>nivå -</a:t>
            </a:r>
            <a:r>
              <a:rPr lang="sv-SE" sz="1200" b="0" i="0" dirty="0">
                <a:effectLst/>
                <a:latin typeface="+mj-lt"/>
                <a:ea typeface="+mj-ea"/>
                <a:cs typeface="+mj-cs"/>
                <a:sym typeface="Calibri"/>
              </a:rPr>
              <a:t> partier, fackföreningar, utomparlamentariskt</a:t>
            </a:r>
          </a:p>
          <a:p>
            <a:pPr lvl="1"/>
            <a:r>
              <a:rPr lang="sv-SE" dirty="0"/>
              <a:t>Och slutligen Kulturell</a:t>
            </a:r>
            <a:r>
              <a:rPr lang="sv-SE" sz="1200" b="0" i="0" dirty="0">
                <a:effectLst/>
                <a:latin typeface="+mj-lt"/>
                <a:ea typeface="+mj-ea"/>
                <a:cs typeface="+mj-cs"/>
                <a:sym typeface="Calibri"/>
              </a:rPr>
              <a:t> </a:t>
            </a:r>
            <a:r>
              <a:rPr lang="sv-SE" dirty="0"/>
              <a:t>nivå -</a:t>
            </a:r>
            <a:r>
              <a:rPr lang="sv-SE" sz="1200" b="0" i="0" dirty="0">
                <a:effectLst/>
                <a:latin typeface="+mj-lt"/>
                <a:ea typeface="+mj-ea"/>
                <a:cs typeface="+mj-cs"/>
                <a:sym typeface="Calibri"/>
              </a:rPr>
              <a:t> normer, “narrativ” = berättelserna om vem vi är, vad människor kan </a:t>
            </a:r>
            <a:r>
              <a:rPr lang="sv-SE" dirty="0"/>
              <a:t>vara och kan göra. Om vi tar tex</a:t>
            </a:r>
            <a:r>
              <a:rPr lang="sv-SE" sz="1200" b="0" i="0" dirty="0">
                <a:effectLst/>
                <a:latin typeface="+mj-lt"/>
                <a:ea typeface="+mj-ea"/>
                <a:cs typeface="+mj-cs"/>
                <a:sym typeface="Calibri"/>
              </a:rPr>
              <a:t> innan </a:t>
            </a:r>
            <a:r>
              <a:rPr lang="sv-SE" dirty="0"/>
              <a:t>månlandningen, då var det svårt att ens föreställa sig att människan kunde färdas ute i rymden. Men sedan blev det en kapplöpning mellan USA och Sovjetunionen om att vara första nation på månen, och på bara något decennium hade människan gått från att vara bunden till biosfären till att kunna gå på månen.</a:t>
            </a:r>
            <a:endParaRPr lang="sv-SE" sz="1200" b="0" i="0" dirty="0">
              <a:effectLst/>
              <a:latin typeface="+mj-lt"/>
              <a:ea typeface="+mj-ea"/>
              <a:cs typeface="+mj-cs"/>
              <a:sym typeface="Calibri"/>
            </a:endParaRPr>
          </a:p>
          <a:p>
            <a:pPr lvl="1"/>
            <a:endParaRPr lang="sv-SE" sz="1200" b="0" i="0" dirty="0">
              <a:effectLst/>
              <a:latin typeface="+mj-lt"/>
              <a:ea typeface="+mj-ea"/>
              <a:cs typeface="+mj-cs"/>
              <a:sym typeface="Calibri"/>
            </a:endParaRPr>
          </a:p>
          <a:p>
            <a:pPr lvl="1"/>
            <a:r>
              <a:rPr lang="sv-SE" dirty="0"/>
              <a:t>Störst påverkan har vi i de yttre cirklarna – ju längre ut desto mer påverkan. Om du vill sluta kasta överbliven mat i soporna kan du skaffa dig en kompost – men om du går ihop med grannarna och skaffar en gemensam kompost har du påverkat mycket mer. Lagstiftning och politiska beslut är de snabbaste sättet förändra normer. Socialpsykologisk forskning visar att när politiker beslutar något, så länge det upplevs som rättvist och inte bara gynnar vissa, så följer vi i befolkningen med. Exempelvis var det mycket bråk i USA om ifall vita och svarta elever skulle gå i samma skolor tills det beslöts politiskt - då lugnade bråken ned sig.</a:t>
            </a:r>
          </a:p>
          <a:p>
            <a:pPr lvl="1"/>
            <a:endParaRPr lang="sv-SE" dirty="0"/>
          </a:p>
          <a:p>
            <a:r>
              <a:rPr lang="sv-SE" sz="1200" dirty="0">
                <a:effectLst/>
                <a:latin typeface="+mj-lt"/>
                <a:ea typeface="+mj-ea"/>
                <a:cs typeface="+mj-cs"/>
                <a:sym typeface="Calibri"/>
              </a:rPr>
              <a:t>Vad kan du göra i de </a:t>
            </a:r>
            <a:r>
              <a:rPr lang="sv-SE" dirty="0"/>
              <a:t>olika cirklarna</a:t>
            </a:r>
            <a:r>
              <a:rPr lang="sv-SE" sz="1200" dirty="0">
                <a:effectLst/>
                <a:latin typeface="+mj-lt"/>
                <a:ea typeface="+mj-ea"/>
                <a:cs typeface="+mj-cs"/>
                <a:sym typeface="Calibri"/>
              </a:rPr>
              <a:t>?</a:t>
            </a:r>
          </a:p>
          <a:p>
            <a:r>
              <a:rPr lang="sv-SE" sz="1200" b="0" i="0" dirty="0">
                <a:effectLst/>
                <a:latin typeface="+mj-lt"/>
                <a:ea typeface="+mj-ea"/>
                <a:cs typeface="+mj-cs"/>
                <a:sym typeface="Calibri"/>
              </a:rPr>
              <a:t>Personlig/privat - </a:t>
            </a:r>
            <a:r>
              <a:rPr lang="sv-SE" dirty="0"/>
              <a:t>har ni några tips förutom det som står där - lära sig mer, donera pengar eller tid, gå eller cykla istället för att åka bil, minska konsumtion och energianvändning? (Vänta in</a:t>
            </a:r>
            <a:r>
              <a:rPr lang="sv-SE" sz="1200" b="0" i="0" dirty="0">
                <a:effectLst/>
                <a:latin typeface="+mj-lt"/>
                <a:ea typeface="+mj-ea"/>
                <a:cs typeface="+mj-cs"/>
                <a:sym typeface="Calibri"/>
              </a:rPr>
              <a:t> </a:t>
            </a:r>
            <a:r>
              <a:rPr lang="sv-SE" dirty="0"/>
              <a:t>och ge sedan egna tips, tex:) Det bästa tipset för oss svenskar är nog att </a:t>
            </a:r>
            <a:r>
              <a:rPr lang="sv-SE" sz="1200" b="0" i="0" dirty="0">
                <a:effectLst/>
                <a:latin typeface="+mj-lt"/>
                <a:ea typeface="+mj-ea"/>
                <a:cs typeface="+mj-cs"/>
                <a:sym typeface="Calibri"/>
              </a:rPr>
              <a:t>tjäna mindre </a:t>
            </a:r>
            <a:r>
              <a:rPr lang="sv-SE" dirty="0"/>
              <a:t>pengar,</a:t>
            </a:r>
            <a:r>
              <a:rPr lang="sv-SE" sz="1200" b="0" i="0" dirty="0">
                <a:effectLst/>
                <a:latin typeface="+mj-lt"/>
                <a:ea typeface="+mj-ea"/>
                <a:cs typeface="+mj-cs"/>
                <a:sym typeface="Calibri"/>
              </a:rPr>
              <a:t> </a:t>
            </a:r>
            <a:r>
              <a:rPr lang="sv-SE" dirty="0"/>
              <a:t>för ju mer vi tjänar desto mer förbrukar vi, och de flesta i Sverige har bland de 10% högsta inkomsterna i världen (över 28.800 år 2021, medelinkomsten i Sverige är omkring 30.000:-). Men också att </a:t>
            </a:r>
            <a:r>
              <a:rPr lang="sv-SE" sz="1200" b="0" i="0" dirty="0">
                <a:effectLst/>
                <a:latin typeface="+mj-lt"/>
                <a:ea typeface="+mj-ea"/>
                <a:cs typeface="+mj-cs"/>
                <a:sym typeface="Calibri"/>
              </a:rPr>
              <a:t>kolla bank/försäkring/</a:t>
            </a:r>
            <a:r>
              <a:rPr lang="sv-SE" dirty="0"/>
              <a:t>pension - alltså vad som görs med dina pengar när du inte använder dem.</a:t>
            </a:r>
            <a:endParaRPr lang="sv-SE" sz="1200" b="0" i="0" dirty="0">
              <a:effectLst/>
              <a:latin typeface="+mj-lt"/>
              <a:ea typeface="+mj-ea"/>
              <a:cs typeface="+mj-cs"/>
              <a:sym typeface="Calibri"/>
            </a:endParaRPr>
          </a:p>
          <a:p>
            <a:r>
              <a:rPr lang="sv-SE" dirty="0"/>
              <a:t>Har ni några tips för den social</a:t>
            </a:r>
            <a:r>
              <a:rPr lang="sv-SE" sz="1200" b="0" i="0" dirty="0">
                <a:effectLst/>
                <a:latin typeface="+mj-lt"/>
                <a:ea typeface="+mj-ea"/>
                <a:cs typeface="+mj-cs"/>
                <a:sym typeface="Calibri"/>
              </a:rPr>
              <a:t> </a:t>
            </a:r>
            <a:r>
              <a:rPr lang="sv-SE" dirty="0"/>
              <a:t>nivån</a:t>
            </a:r>
            <a:r>
              <a:rPr lang="sv-SE" sz="1200" b="0" i="0" dirty="0">
                <a:effectLst/>
                <a:latin typeface="+mj-lt"/>
                <a:ea typeface="+mj-ea"/>
                <a:cs typeface="+mj-cs"/>
                <a:sym typeface="Calibri"/>
              </a:rPr>
              <a:t>? Dela bil, verktyg, prata med/lära/stödja/övertyga andra</a:t>
            </a:r>
          </a:p>
          <a:p>
            <a:r>
              <a:rPr lang="sv-SE" dirty="0"/>
              <a:t>Tips för den Organisatoriska nivån</a:t>
            </a:r>
            <a:r>
              <a:rPr lang="sv-SE" sz="1200" b="0" i="0" dirty="0">
                <a:effectLst/>
                <a:latin typeface="+mj-lt"/>
                <a:ea typeface="+mj-ea"/>
                <a:cs typeface="+mj-cs"/>
                <a:sym typeface="Calibri"/>
              </a:rPr>
              <a:t>? starta/gå med i/påverka förening</a:t>
            </a:r>
          </a:p>
          <a:p>
            <a:r>
              <a:rPr lang="sv-SE" dirty="0"/>
              <a:t>Offentliga nivån</a:t>
            </a:r>
            <a:r>
              <a:rPr lang="sv-SE" sz="1200" b="0" i="0" dirty="0">
                <a:effectLst/>
                <a:latin typeface="+mj-lt"/>
                <a:ea typeface="+mj-ea"/>
                <a:cs typeface="+mj-cs"/>
                <a:sym typeface="Calibri"/>
              </a:rPr>
              <a:t>? </a:t>
            </a:r>
            <a:r>
              <a:rPr lang="sv-SE" sz="1200" b="0" i="0" dirty="0" err="1">
                <a:effectLst/>
                <a:latin typeface="+mj-lt"/>
                <a:ea typeface="+mj-ea"/>
                <a:cs typeface="+mj-cs"/>
                <a:sym typeface="Calibri"/>
              </a:rPr>
              <a:t>ga</a:t>
            </a:r>
            <a:r>
              <a:rPr lang="sv-SE" sz="1200" b="0" i="0" dirty="0">
                <a:effectLst/>
                <a:latin typeface="+mj-lt"/>
                <a:ea typeface="+mj-ea"/>
                <a:cs typeface="+mj-cs"/>
                <a:sym typeface="Calibri"/>
              </a:rPr>
              <a:t>̊ </a:t>
            </a:r>
            <a:r>
              <a:rPr lang="sv-SE" sz="1200" b="0" i="0" dirty="0" err="1">
                <a:effectLst/>
                <a:latin typeface="+mj-lt"/>
                <a:ea typeface="+mj-ea"/>
                <a:cs typeface="+mj-cs"/>
                <a:sym typeface="Calibri"/>
              </a:rPr>
              <a:t>utanför</a:t>
            </a:r>
            <a:r>
              <a:rPr lang="sv-SE" sz="1200" b="0" i="0" dirty="0">
                <a:effectLst/>
                <a:latin typeface="+mj-lt"/>
                <a:ea typeface="+mj-ea"/>
                <a:cs typeface="+mj-cs"/>
                <a:sym typeface="Calibri"/>
              </a:rPr>
              <a:t> </a:t>
            </a:r>
            <a:r>
              <a:rPr lang="sv-SE" sz="1200" b="0" i="0" dirty="0" err="1">
                <a:effectLst/>
                <a:latin typeface="+mj-lt"/>
                <a:ea typeface="+mj-ea"/>
                <a:cs typeface="+mj-cs"/>
                <a:sym typeface="Calibri"/>
              </a:rPr>
              <a:t>vår</a:t>
            </a:r>
            <a:r>
              <a:rPr lang="sv-SE" sz="1200" b="0" i="0" dirty="0">
                <a:effectLst/>
                <a:latin typeface="+mj-lt"/>
                <a:ea typeface="+mj-ea"/>
                <a:cs typeface="+mj-cs"/>
                <a:sym typeface="Calibri"/>
              </a:rPr>
              <a:t> </a:t>
            </a:r>
            <a:r>
              <a:rPr lang="sv-SE" sz="1200" b="0" i="0" dirty="0" err="1">
                <a:effectLst/>
                <a:latin typeface="+mj-lt"/>
                <a:ea typeface="+mj-ea"/>
                <a:cs typeface="+mj-cs"/>
                <a:sym typeface="Calibri"/>
              </a:rPr>
              <a:t>bekvämlighetszon</a:t>
            </a:r>
            <a:r>
              <a:rPr lang="sv-SE" sz="1200" b="0" i="0" dirty="0">
                <a:effectLst/>
                <a:latin typeface="+mj-lt"/>
                <a:ea typeface="+mj-ea"/>
                <a:cs typeface="+mj-cs"/>
                <a:sym typeface="Calibri"/>
              </a:rPr>
              <a:t>, agera i </a:t>
            </a:r>
            <a:r>
              <a:rPr lang="sv-SE" sz="1200" b="0" i="0" dirty="0" err="1">
                <a:effectLst/>
                <a:latin typeface="+mj-lt"/>
                <a:ea typeface="+mj-ea"/>
                <a:cs typeface="+mj-cs"/>
                <a:sym typeface="Calibri"/>
              </a:rPr>
              <a:t>samhället</a:t>
            </a:r>
            <a:r>
              <a:rPr lang="sv-SE" sz="1200" b="0" i="0" dirty="0">
                <a:effectLst/>
                <a:latin typeface="+mj-lt"/>
                <a:ea typeface="+mj-ea"/>
                <a:cs typeface="+mj-cs"/>
                <a:sym typeface="Calibri"/>
              </a:rPr>
              <a:t>. Demonstrera, skolstrejka </a:t>
            </a:r>
            <a:r>
              <a:rPr lang="sv-SE" sz="1200" b="0" i="0" dirty="0" err="1">
                <a:effectLst/>
                <a:latin typeface="+mj-lt"/>
                <a:ea typeface="+mj-ea"/>
                <a:cs typeface="+mj-cs"/>
                <a:sym typeface="Calibri"/>
              </a:rPr>
              <a:t>pa</a:t>
            </a:r>
            <a:r>
              <a:rPr lang="sv-SE" sz="1200" b="0" i="0" dirty="0">
                <a:effectLst/>
                <a:latin typeface="+mj-lt"/>
                <a:ea typeface="+mj-ea"/>
                <a:cs typeface="+mj-cs"/>
                <a:sym typeface="Calibri"/>
              </a:rPr>
              <a:t>̊ fredagarna, </a:t>
            </a:r>
            <a:r>
              <a:rPr lang="sv-SE" sz="1200" b="0" i="0" dirty="0" err="1">
                <a:effectLst/>
                <a:latin typeface="+mj-lt"/>
                <a:ea typeface="+mj-ea"/>
                <a:cs typeface="+mj-cs"/>
                <a:sym typeface="Calibri"/>
              </a:rPr>
              <a:t>göra</a:t>
            </a:r>
            <a:r>
              <a:rPr lang="sv-SE" sz="1200" b="0" i="0" dirty="0">
                <a:effectLst/>
                <a:latin typeface="+mj-lt"/>
                <a:ea typeface="+mj-ea"/>
                <a:cs typeface="+mj-cs"/>
                <a:sym typeface="Calibri"/>
              </a:rPr>
              <a:t> civilt </a:t>
            </a:r>
            <a:r>
              <a:rPr lang="sv-SE" sz="1200" b="0" i="0" dirty="0" err="1">
                <a:effectLst/>
                <a:latin typeface="+mj-lt"/>
                <a:ea typeface="+mj-ea"/>
                <a:cs typeface="+mj-cs"/>
                <a:sym typeface="Calibri"/>
              </a:rPr>
              <a:t>motstånd</a:t>
            </a:r>
            <a:r>
              <a:rPr lang="sv-SE" sz="1200" b="0" i="0" dirty="0">
                <a:effectLst/>
                <a:latin typeface="+mj-lt"/>
                <a:ea typeface="+mj-ea"/>
                <a:cs typeface="+mj-cs"/>
                <a:sym typeface="Calibri"/>
              </a:rPr>
              <a:t>, bygga upp organisationer för klimataktion</a:t>
            </a:r>
          </a:p>
          <a:p>
            <a:r>
              <a:rPr lang="sv-SE" dirty="0"/>
              <a:t>Tips för den Kulturella nivån</a:t>
            </a:r>
            <a:r>
              <a:rPr lang="sv-SE" sz="1200" b="0" i="0" dirty="0">
                <a:effectLst/>
                <a:latin typeface="+mj-lt"/>
                <a:ea typeface="+mj-ea"/>
                <a:cs typeface="+mj-cs"/>
                <a:sym typeface="Calibri"/>
              </a:rPr>
              <a:t>? </a:t>
            </a:r>
            <a:r>
              <a:rPr lang="sv-SE" dirty="0"/>
              <a:t>Nästan svårast, tycker jag. Det handlar om att förändra</a:t>
            </a:r>
            <a:r>
              <a:rPr lang="sv-SE" sz="1200" b="0" i="0" dirty="0">
                <a:effectLst/>
                <a:latin typeface="+mj-lt"/>
                <a:ea typeface="+mj-ea"/>
                <a:cs typeface="+mj-cs"/>
                <a:sym typeface="Calibri"/>
              </a:rPr>
              <a:t> normer, skapa nya synsätt</a:t>
            </a:r>
            <a:r>
              <a:rPr lang="sv-SE" dirty="0"/>
              <a:t> - kanske skriva om hur ett liv utan så mycket konsumtion skulle se ut? Börja leva ett hållbart liv och dela med sig av berättelser om hur det går?</a:t>
            </a:r>
            <a:endParaRPr lang="sv-SE" sz="1200" b="0" i="0" dirty="0">
              <a:effectLst/>
              <a:latin typeface="+mj-lt"/>
              <a:ea typeface="+mj-ea"/>
              <a:cs typeface="+mj-cs"/>
              <a:sym typeface="Calibri"/>
            </a:endParaRPr>
          </a:p>
          <a:p>
            <a:pPr lvl="1"/>
            <a:endParaRPr lang="sv-SE" sz="1200" b="0" i="0" dirty="0">
              <a:effectLst/>
              <a:latin typeface="+mj-lt"/>
              <a:ea typeface="+mj-ea"/>
              <a:cs typeface="+mj-cs"/>
              <a:sym typeface="Calibri"/>
            </a:endParaRPr>
          </a:p>
          <a:p>
            <a:endParaRPr dirty="0"/>
          </a:p>
        </p:txBody>
      </p:sp>
    </p:spTree>
    <p:extLst>
      <p:ext uri="{BB962C8B-B14F-4D97-AF65-F5344CB8AC3E}">
        <p14:creationId xmlns:p14="http://schemas.microsoft.com/office/powerpoint/2010/main" val="10119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lang="sv-SE" b="1" dirty="0"/>
              <a:t>(Denna övning kan tas bort om det finns för lite tid) </a:t>
            </a:r>
            <a:endParaRPr lang="sv-SE" dirty="0"/>
          </a:p>
          <a:p>
            <a:r>
              <a:rPr lang="sv-SE" b="1" dirty="0"/>
              <a:t>Övning</a:t>
            </a:r>
            <a:r>
              <a:rPr lang="sv-SE" sz="1200" b="1" dirty="0">
                <a:effectLst/>
                <a:latin typeface="+mj-lt"/>
                <a:ea typeface="+mj-ea"/>
                <a:cs typeface="+mj-cs"/>
                <a:sym typeface="Calibri"/>
              </a:rPr>
              <a:t>: Syfte</a:t>
            </a:r>
            <a:r>
              <a:rPr lang="sv-SE" b="1" dirty="0"/>
              <a:t> idag</a:t>
            </a:r>
            <a:endParaRPr lang="sv-SE" sz="1200" dirty="0">
              <a:effectLst/>
              <a:latin typeface="+mj-lt"/>
              <a:ea typeface="+mj-ea"/>
              <a:cs typeface="+mj-cs"/>
              <a:sym typeface="Calibri"/>
            </a:endParaRPr>
          </a:p>
          <a:p>
            <a:r>
              <a:rPr lang="sv-SE" sz="1200" b="0" i="0" dirty="0">
                <a:effectLst/>
                <a:latin typeface="+mj-lt"/>
                <a:ea typeface="+mj-ea"/>
                <a:cs typeface="+mj-cs"/>
                <a:sym typeface="Calibri"/>
              </a:rPr>
              <a:t>Tänk </a:t>
            </a:r>
            <a:r>
              <a:rPr lang="sv-SE" dirty="0"/>
              <a:t>i tystnad </a:t>
            </a:r>
            <a:r>
              <a:rPr lang="sv-SE" sz="1200" b="0" i="0" dirty="0">
                <a:effectLst/>
                <a:latin typeface="+mj-lt"/>
                <a:ea typeface="+mj-ea"/>
                <a:cs typeface="+mj-cs"/>
                <a:sym typeface="Calibri"/>
              </a:rPr>
              <a:t>i 1,5 minut, skriv ned: vad ni vill ha med er från </a:t>
            </a:r>
            <a:r>
              <a:rPr lang="sv-SE" dirty="0"/>
              <a:t>den här stunden</a:t>
            </a:r>
            <a:r>
              <a:rPr lang="sv-SE" sz="1200" b="0" i="0" dirty="0">
                <a:effectLst/>
                <a:latin typeface="+mj-lt"/>
                <a:ea typeface="+mj-ea"/>
                <a:cs typeface="+mj-cs"/>
                <a:sym typeface="Calibri"/>
              </a:rPr>
              <a:t>?</a:t>
            </a:r>
            <a:endParaRPr lang="sv-S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lgn="l"/>
            <a:r>
              <a:rPr lang="sv-SE" dirty="0"/>
              <a:t>Nu ska vi ha en övning i validering och invalidering, som en fortsättning på </a:t>
            </a:r>
            <a:r>
              <a:rPr lang="sv-SE" dirty="0" err="1"/>
              <a:t>mentaliseringsövningen</a:t>
            </a:r>
            <a:r>
              <a:rPr lang="sv-SE" dirty="0"/>
              <a:t>. Den här övningen är till för att förstå hur vi kan vara mot varandra för att göra varandra mer trygga – och hur vi ibland agerar på ett sätt som gör andra otrygga. När vi förstår validering och invalidering kan vi också hjälpa varandra att bli schysstare genom att säga - det där var </a:t>
            </a:r>
            <a:r>
              <a:rPr lang="sv-SE" dirty="0" err="1"/>
              <a:t>invaliderande</a:t>
            </a:r>
            <a:r>
              <a:rPr lang="sv-SE" dirty="0"/>
              <a:t>, eller genom att medvetet vara validerande.</a:t>
            </a:r>
            <a:endParaRPr lang="sv-SE" dirty="0">
              <a:solidFill>
                <a:srgbClr val="000000"/>
              </a:solidFill>
              <a:latin typeface="Calibri"/>
              <a:ea typeface="Calibri"/>
              <a:cs typeface="Calibri"/>
            </a:endParaRPr>
          </a:p>
          <a:p>
            <a:pPr algn="l"/>
            <a:endParaRPr lang="sv-SE" dirty="0">
              <a:solidFill>
                <a:srgbClr val="000000"/>
              </a:solidFill>
              <a:latin typeface="Calibri"/>
              <a:ea typeface="Calibri"/>
              <a:cs typeface="Calibri"/>
            </a:endParaRPr>
          </a:p>
          <a:p>
            <a:pPr algn="l"/>
            <a:r>
              <a:rPr lang="sv-SE" dirty="0">
                <a:solidFill>
                  <a:srgbClr val="000000"/>
                </a:solidFill>
                <a:latin typeface="Calibri"/>
                <a:ea typeface="Calibri"/>
                <a:cs typeface="Calibri"/>
              </a:rPr>
              <a:t>Först berättar jag lite om vad validering är.</a:t>
            </a:r>
          </a:p>
        </p:txBody>
      </p:sp>
    </p:spTree>
    <p:extLst>
      <p:ext uri="{BB962C8B-B14F-4D97-AF65-F5344CB8AC3E}">
        <p14:creationId xmlns:p14="http://schemas.microsoft.com/office/powerpoint/2010/main" val="2708929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lgn="l"/>
            <a:r>
              <a:rPr lang="sv-SE" dirty="0"/>
              <a:t>Validering skulle kunna översättas med ”</a:t>
            </a:r>
            <a:r>
              <a:rPr lang="sv-SE" b="1" dirty="0"/>
              <a:t>att bekräfta det som är giltigt</a:t>
            </a:r>
            <a:r>
              <a:rPr lang="sv-SE" dirty="0"/>
              <a:t>”, att förmedla till någon annan att du ser att </a:t>
            </a:r>
            <a:r>
              <a:rPr lang="sv-SE" dirty="0" err="1"/>
              <a:t>dens</a:t>
            </a:r>
            <a:r>
              <a:rPr lang="sv-SE" dirty="0"/>
              <a:t> </a:t>
            </a:r>
            <a:r>
              <a:rPr lang="sv-SE" b="1" dirty="0"/>
              <a:t>känslor, tankar och handlingar är begripliga</a:t>
            </a:r>
            <a:r>
              <a:rPr lang="sv-SE" dirty="0"/>
              <a:t> och </a:t>
            </a:r>
            <a:r>
              <a:rPr lang="sv-SE" b="1" dirty="0"/>
              <a:t>går att förstå</a:t>
            </a:r>
            <a:r>
              <a:rPr lang="sv-SE" dirty="0"/>
              <a:t> i en viss situation eller under vissa omständigheter.</a:t>
            </a:r>
            <a:endParaRPr lang="sv-SE" sz="1200" dirty="0">
              <a:effectLst/>
              <a:latin typeface="+mj-lt"/>
              <a:ea typeface="+mj-ea"/>
              <a:cs typeface="+mj-cs"/>
              <a:sym typeface="Calibri"/>
            </a:endParaRPr>
          </a:p>
          <a:p>
            <a:pPr algn="l"/>
            <a:r>
              <a:rPr lang="sv-SE" dirty="0"/>
              <a:t>Att validera sig själv handlar om att ta hand om sina egna känslor</a:t>
            </a:r>
            <a:r>
              <a:rPr lang="sv-SE" b="0" i="0" dirty="0">
                <a:effectLst/>
                <a:sym typeface="Calibri"/>
              </a:rPr>
              <a:t>, </a:t>
            </a:r>
            <a:r>
              <a:rPr lang="sv-SE" dirty="0"/>
              <a:t>tankar eller handlingar och se dem som begripliga och acceptabla utifrån situationen. Validera </a:t>
            </a:r>
            <a:r>
              <a:rPr lang="sv-SE" b="0" i="0" dirty="0">
                <a:effectLst/>
                <a:sym typeface="Calibri"/>
              </a:rPr>
              <a:t>innebär</a:t>
            </a:r>
            <a:r>
              <a:rPr lang="sv-SE" dirty="0"/>
              <a:t> inte att </a:t>
            </a:r>
            <a:r>
              <a:rPr lang="sv-SE" b="1" dirty="0"/>
              <a:t>tycka om</a:t>
            </a:r>
            <a:r>
              <a:rPr lang="sv-SE" dirty="0"/>
              <a:t> eller </a:t>
            </a:r>
            <a:r>
              <a:rPr lang="sv-SE" b="1" dirty="0"/>
              <a:t>hålla med</a:t>
            </a:r>
            <a:r>
              <a:rPr lang="sv-SE" dirty="0"/>
              <a:t>. Det betyder istället att du </a:t>
            </a:r>
            <a:r>
              <a:rPr lang="sv-SE" b="1" dirty="0"/>
              <a:t>förstår</a:t>
            </a:r>
            <a:r>
              <a:rPr lang="sv-SE" dirty="0"/>
              <a:t> hur det kommer sig att en person känner som hen gör</a:t>
            </a:r>
            <a:r>
              <a:rPr lang="sv-SE" b="0" i="0" dirty="0">
                <a:effectLst/>
                <a:sym typeface="Calibri"/>
              </a:rPr>
              <a:t>.</a:t>
            </a:r>
            <a:endParaRPr lang="sv-SE" dirty="0">
              <a:sym typeface="Calibri"/>
            </a:endParaRPr>
          </a:p>
          <a:p>
            <a:pPr algn="l"/>
            <a:r>
              <a:rPr lang="sv-SE" dirty="0"/>
              <a:t>Genom </a:t>
            </a:r>
            <a:r>
              <a:rPr lang="sv-SE" b="1" dirty="0"/>
              <a:t>kroppsspråk</a:t>
            </a:r>
            <a:r>
              <a:rPr lang="sv-SE" b="1" i="0" dirty="0">
                <a:effectLst/>
                <a:sym typeface="Calibri"/>
              </a:rPr>
              <a:t>, </a:t>
            </a:r>
            <a:r>
              <a:rPr lang="sv-SE" b="1" dirty="0"/>
              <a:t>handlingar och ord</a:t>
            </a:r>
            <a:r>
              <a:rPr lang="sv-SE" dirty="0"/>
              <a:t> förmedlar du att </a:t>
            </a:r>
            <a:r>
              <a:rPr lang="sv-SE" dirty="0">
                <a:effectLst/>
                <a:sym typeface="Calibri"/>
              </a:rPr>
              <a:t>du </a:t>
            </a:r>
            <a:r>
              <a:rPr lang="sv-SE" dirty="0"/>
              <a:t>validerar en annan person. Validering innebär </a:t>
            </a:r>
            <a:r>
              <a:rPr lang="sv-SE" b="1" dirty="0"/>
              <a:t>inte att trösta</a:t>
            </a:r>
            <a:r>
              <a:rPr lang="sv-SE" dirty="0"/>
              <a:t> </a:t>
            </a:r>
            <a:r>
              <a:rPr lang="sv-SE" b="0" i="0" dirty="0">
                <a:effectLst/>
                <a:sym typeface="Calibri"/>
              </a:rPr>
              <a:t>och </a:t>
            </a:r>
            <a:r>
              <a:rPr lang="sv-SE" b="1" dirty="0"/>
              <a:t>inte heller att berömma</a:t>
            </a:r>
            <a:r>
              <a:rPr lang="sv-SE" dirty="0"/>
              <a:t> eller ha låga krav på en annan person. Validering är ett sätt att förmedla att du accepterar den </a:t>
            </a:r>
            <a:r>
              <a:rPr lang="sv-SE" b="0" i="0" dirty="0">
                <a:effectLst/>
                <a:sym typeface="Calibri"/>
              </a:rPr>
              <a:t>andra</a:t>
            </a:r>
            <a:r>
              <a:rPr lang="sv-SE" dirty="0"/>
              <a:t> personen</a:t>
            </a:r>
            <a:r>
              <a:rPr lang="sv-SE" b="0" i="0" dirty="0">
                <a:effectLst/>
                <a:sym typeface="Calibri"/>
              </a:rPr>
              <a:t>. </a:t>
            </a:r>
            <a:r>
              <a:rPr lang="sv-SE" dirty="0"/>
              <a:t>En god lyssnare validerar</a:t>
            </a:r>
            <a:r>
              <a:rPr lang="sv-SE" b="0" i="0" dirty="0">
                <a:effectLst/>
                <a:sym typeface="Calibri"/>
              </a:rPr>
              <a:t>, </a:t>
            </a:r>
            <a:r>
              <a:rPr lang="sv-SE" dirty="0"/>
              <a:t>en dålig lyssnare </a:t>
            </a:r>
            <a:r>
              <a:rPr lang="sv-SE" dirty="0" err="1"/>
              <a:t>invaliderar</a:t>
            </a:r>
            <a:r>
              <a:rPr lang="sv-SE" dirty="0"/>
              <a:t>.</a:t>
            </a:r>
            <a:endParaRPr lang="sv-SE" dirty="0">
              <a:sym typeface="Calibri"/>
            </a:endParaRPr>
          </a:p>
          <a:p>
            <a:br>
              <a:rPr lang="en-US" dirty="0"/>
            </a:br>
            <a:endParaRPr lang="en-US" dirty="0"/>
          </a:p>
        </p:txBody>
      </p:sp>
    </p:spTree>
    <p:extLst>
      <p:ext uri="{BB962C8B-B14F-4D97-AF65-F5344CB8AC3E}">
        <p14:creationId xmlns:p14="http://schemas.microsoft.com/office/powerpoint/2010/main" val="2211115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lgn="l"/>
            <a:r>
              <a:rPr lang="sv-SE" dirty="0"/>
              <a:t>Invalidering är som härskartekniker, om ni hört det ordet. Alltså sätt att få andra att känna sig dåliga, eller otrygga. Vi kan alla vara </a:t>
            </a:r>
            <a:r>
              <a:rPr lang="sv-SE" dirty="0" err="1"/>
              <a:t>invaliderande</a:t>
            </a:r>
            <a:r>
              <a:rPr lang="sv-SE" dirty="0"/>
              <a:t> ibland, utan att tänka på det. Invalidering kan vara att:</a:t>
            </a:r>
            <a:endParaRPr lang="sv-SE" dirty="0">
              <a:effectLst/>
              <a:sym typeface="Calibri"/>
            </a:endParaRPr>
          </a:p>
          <a:p>
            <a:pPr marL="285750" indent="-285750" algn="l">
              <a:buFont typeface="Arial"/>
              <a:buChar char="•"/>
            </a:pPr>
            <a:r>
              <a:rPr lang="sv-SE" dirty="0"/>
              <a:t>Göra saker som minskar tryggheten</a:t>
            </a:r>
            <a:r>
              <a:rPr lang="sv-SE" b="0" i="0" dirty="0">
                <a:effectLst/>
                <a:sym typeface="Calibri"/>
              </a:rPr>
              <a:t>.</a:t>
            </a:r>
            <a:endParaRPr lang="sv-SE" dirty="0">
              <a:sym typeface="Calibri"/>
            </a:endParaRPr>
          </a:p>
          <a:p>
            <a:pPr marL="285750" indent="-285750" algn="l">
              <a:buFont typeface="Arial"/>
              <a:buChar char="•"/>
            </a:pPr>
            <a:r>
              <a:rPr lang="sv-SE" dirty="0"/>
              <a:t>Låta bli att reda ut missförstånd.</a:t>
            </a:r>
            <a:endParaRPr lang="sv-SE" dirty="0">
              <a:sym typeface="Calibri"/>
            </a:endParaRPr>
          </a:p>
          <a:p>
            <a:pPr marL="285750" indent="-285750" algn="l">
              <a:buFont typeface="Arial"/>
              <a:buChar char="•"/>
            </a:pPr>
            <a:r>
              <a:rPr lang="sv-SE" dirty="0"/>
              <a:t>Förvänta sig mindre av personen än vad den har kompetens till.</a:t>
            </a:r>
            <a:endParaRPr lang="sv-SE" dirty="0">
              <a:sym typeface="Calibri"/>
            </a:endParaRPr>
          </a:p>
          <a:p>
            <a:pPr marL="285750" indent="-285750" algn="l">
              <a:buFont typeface="Arial"/>
              <a:buChar char="•"/>
            </a:pPr>
            <a:r>
              <a:rPr lang="sv-SE" dirty="0"/>
              <a:t>Förvirra</a:t>
            </a:r>
            <a:r>
              <a:rPr lang="sv-SE" b="0" i="0" dirty="0">
                <a:effectLst/>
                <a:sym typeface="Calibri"/>
              </a:rPr>
              <a:t>, </a:t>
            </a:r>
            <a:r>
              <a:rPr lang="sv-SE" dirty="0"/>
              <a:t>vara oärlig</a:t>
            </a:r>
            <a:r>
              <a:rPr lang="sv-SE" b="0" i="0" dirty="0">
                <a:effectLst/>
                <a:sym typeface="Calibri"/>
              </a:rPr>
              <a:t>, </a:t>
            </a:r>
            <a:r>
              <a:rPr lang="sv-SE" dirty="0"/>
              <a:t>överlägsen eller håna någon.</a:t>
            </a:r>
            <a:endParaRPr lang="sv-SE" dirty="0">
              <a:sym typeface="Calibri"/>
            </a:endParaRPr>
          </a:p>
          <a:p>
            <a:pPr marL="285750" indent="-285750" algn="l">
              <a:buFont typeface="Arial"/>
              <a:buChar char="•"/>
            </a:pPr>
            <a:r>
              <a:rPr lang="sv-SE" dirty="0"/>
              <a:t>Lägga skuld på den andre.</a:t>
            </a:r>
            <a:endParaRPr lang="sv-SE" dirty="0">
              <a:sym typeface="Calibri"/>
            </a:endParaRPr>
          </a:p>
          <a:p>
            <a:pPr marL="285750" indent="-285750" algn="l">
              <a:buFont typeface="Arial"/>
              <a:buChar char="•"/>
            </a:pPr>
            <a:r>
              <a:rPr lang="sv-SE" dirty="0"/>
              <a:t>Tolka istället för att fråga, tex Insistera på att den andre känner</a:t>
            </a:r>
            <a:r>
              <a:rPr lang="sv-SE" b="0" i="0" dirty="0">
                <a:effectLst/>
                <a:sym typeface="Calibri"/>
              </a:rPr>
              <a:t>, </a:t>
            </a:r>
            <a:r>
              <a:rPr lang="sv-SE" dirty="0"/>
              <a:t>tänker eller menar något annat än </a:t>
            </a:r>
            <a:r>
              <a:rPr lang="sv-SE" b="0" i="0" dirty="0">
                <a:effectLst/>
                <a:sym typeface="Calibri"/>
              </a:rPr>
              <a:t>vad </a:t>
            </a:r>
            <a:r>
              <a:rPr lang="sv-SE" dirty="0"/>
              <a:t>hen faktiskt gör.</a:t>
            </a:r>
            <a:endParaRPr lang="sv-SE" dirty="0">
              <a:sym typeface="Calibri"/>
            </a:endParaRPr>
          </a:p>
          <a:p>
            <a:pPr marL="285750" indent="-285750" algn="l">
              <a:buFont typeface="Arial"/>
              <a:buChar char="•"/>
            </a:pPr>
            <a:r>
              <a:rPr lang="sv-SE" dirty="0"/>
              <a:t>Alla former av Hot, verbalt eller fysiskt.</a:t>
            </a:r>
            <a:endParaRPr lang="sv-SE" dirty="0">
              <a:sym typeface="Calibri"/>
            </a:endParaRPr>
          </a:p>
          <a:p>
            <a:pPr marL="285750" indent="-285750" algn="l">
              <a:buFont typeface="Arial"/>
              <a:buChar char="•"/>
            </a:pPr>
            <a:r>
              <a:rPr lang="sv-SE" dirty="0"/>
              <a:t>Alla former av våld eller övergrepp</a:t>
            </a:r>
            <a:r>
              <a:rPr lang="sv-SE" b="0" i="0" dirty="0">
                <a:effectLst/>
                <a:sym typeface="Calibri"/>
              </a:rPr>
              <a:t>.</a:t>
            </a:r>
            <a:endParaRPr lang="sv-SE" dirty="0">
              <a:sym typeface="Calibri"/>
            </a:endParaRPr>
          </a:p>
          <a:p>
            <a:pPr algn="l"/>
            <a:r>
              <a:rPr lang="sv-SE" dirty="0"/>
              <a:t>Börjar man uppmärksamma varje liten invalidering blir det snart jobbigt. Det är mer användbart att uppmärksamma validering både när vi själva gör det och när andra validerar en. </a:t>
            </a:r>
            <a:endParaRPr lang="sv-SE" dirty="0">
              <a:sym typeface="Calibri"/>
            </a:endParaRPr>
          </a:p>
          <a:p>
            <a:endParaRPr lang="sv-SE" sz="1200" b="0" i="0" dirty="0">
              <a:effectLst/>
              <a:latin typeface="+mj-lt"/>
              <a:ea typeface="+mj-ea"/>
              <a:cs typeface="+mj-cs"/>
              <a:sym typeface="Calibri"/>
            </a:endParaRPr>
          </a:p>
          <a:p>
            <a:pPr lvl="1"/>
            <a:endParaRPr lang="sv-SE" dirty="0"/>
          </a:p>
          <a:p>
            <a:endParaRPr lang="sv-SE" dirty="0"/>
          </a:p>
        </p:txBody>
      </p:sp>
    </p:spTree>
    <p:extLst>
      <p:ext uri="{BB962C8B-B14F-4D97-AF65-F5344CB8AC3E}">
        <p14:creationId xmlns:p14="http://schemas.microsoft.com/office/powerpoint/2010/main" val="3612779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lgn="l"/>
            <a:r>
              <a:rPr lang="sv-SE" dirty="0"/>
              <a:t>För att kunna prata om sådant som känns svårt/pinsamt/normbrytande/tabu behöver vi bli validerade. Det är till och med svårt att prata alls, om vi inte blir validerade. Validering</a:t>
            </a:r>
            <a:endParaRPr lang="sv-SE" dirty="0">
              <a:sym typeface="Calibri"/>
            </a:endParaRPr>
          </a:p>
          <a:p>
            <a:pPr marL="285750" indent="-285750" algn="l">
              <a:buFont typeface="Arial"/>
              <a:buChar char="•"/>
            </a:pPr>
            <a:r>
              <a:rPr lang="sv-SE" dirty="0"/>
              <a:t>Öppnar upp till ömsesidig kommunikation.</a:t>
            </a:r>
            <a:endParaRPr lang="sv-SE" dirty="0">
              <a:sym typeface="Calibri"/>
            </a:endParaRPr>
          </a:p>
          <a:p>
            <a:pPr marL="285750" indent="-285750" algn="l">
              <a:buFont typeface="Arial"/>
              <a:buChar char="•"/>
            </a:pPr>
            <a:r>
              <a:rPr lang="sv-SE" dirty="0"/>
              <a:t>Kan vara nyckeln för att komma igenom låsningar i relationen</a:t>
            </a:r>
            <a:r>
              <a:rPr lang="sv-SE" b="0" i="0" dirty="0">
                <a:effectLst/>
                <a:sym typeface="Calibri"/>
              </a:rPr>
              <a:t>, </a:t>
            </a:r>
            <a:r>
              <a:rPr lang="sv-SE" dirty="0"/>
              <a:t>där en part har svårt att se den andres perspektiv, alltså svårigheter med </a:t>
            </a:r>
            <a:r>
              <a:rPr lang="sv-SE" dirty="0" err="1"/>
              <a:t>mentalisering</a:t>
            </a:r>
            <a:r>
              <a:rPr lang="sv-SE" dirty="0"/>
              <a:t>.</a:t>
            </a:r>
            <a:endParaRPr lang="sv-SE" dirty="0">
              <a:sym typeface="Calibri"/>
            </a:endParaRPr>
          </a:p>
          <a:p>
            <a:pPr marL="285750" indent="-285750" algn="l">
              <a:buFont typeface="Arial"/>
              <a:buChar char="•"/>
            </a:pPr>
            <a:r>
              <a:rPr lang="sv-SE" dirty="0"/>
              <a:t>Ger ökad självrespekt hos den som blir validerad.</a:t>
            </a:r>
            <a:endParaRPr lang="sv-SE" dirty="0">
              <a:sym typeface="Calibri"/>
            </a:endParaRPr>
          </a:p>
          <a:p>
            <a:pPr marL="285750" indent="-285750" algn="l">
              <a:buFont typeface="Arial"/>
              <a:buChar char="•"/>
            </a:pPr>
            <a:r>
              <a:rPr lang="sv-SE" dirty="0"/>
              <a:t>Underlättar problemlösning</a:t>
            </a:r>
            <a:r>
              <a:rPr lang="sv-SE" b="0" i="0" dirty="0">
                <a:effectLst/>
                <a:sym typeface="Calibri"/>
              </a:rPr>
              <a:t>, </a:t>
            </a:r>
            <a:r>
              <a:rPr lang="sv-SE" dirty="0"/>
              <a:t>vilket </a:t>
            </a:r>
            <a:r>
              <a:rPr lang="sv-SE" b="0" i="0" dirty="0">
                <a:effectLst/>
                <a:sym typeface="Calibri"/>
              </a:rPr>
              <a:t>är</a:t>
            </a:r>
            <a:r>
              <a:rPr lang="sv-SE" dirty="0"/>
              <a:t> en förutsättning till förändring.</a:t>
            </a:r>
            <a:endParaRPr lang="sv-SE" dirty="0">
              <a:sym typeface="Calibri"/>
            </a:endParaRPr>
          </a:p>
          <a:p>
            <a:pPr marL="285750" indent="-285750" algn="l">
              <a:buFont typeface="Arial"/>
              <a:buChar char="•"/>
            </a:pPr>
            <a:r>
              <a:rPr lang="sv-SE" dirty="0"/>
              <a:t>Bygger förtroende och allians.</a:t>
            </a:r>
            <a:endParaRPr lang="sv-SE" dirty="0">
              <a:sym typeface="Calibri"/>
            </a:endParaRPr>
          </a:p>
          <a:p>
            <a:pPr marL="285750" indent="-285750" algn="l">
              <a:buFont typeface="Arial"/>
              <a:buChar char="•"/>
            </a:pPr>
            <a:r>
              <a:rPr lang="sv-SE" dirty="0"/>
              <a:t>Ökar möjligheten till tydligt uttryck.</a:t>
            </a:r>
            <a:endParaRPr lang="sv-SE" dirty="0">
              <a:sym typeface="Calibri"/>
            </a:endParaRPr>
          </a:p>
          <a:p>
            <a:pPr marL="285750" indent="-285750" algn="l">
              <a:buFont typeface="Arial"/>
              <a:buChar char="•"/>
            </a:pPr>
            <a:r>
              <a:rPr lang="sv-SE" dirty="0"/>
              <a:t>Minskar stigande upprördhet </a:t>
            </a:r>
            <a:r>
              <a:rPr lang="sv-SE" b="0" i="0" dirty="0">
                <a:effectLst/>
                <a:sym typeface="Calibri"/>
              </a:rPr>
              <a:t>(</a:t>
            </a:r>
            <a:r>
              <a:rPr lang="sv-SE" dirty="0"/>
              <a:t>reglerar känslor) samt minskar negativa reaktioner hos båda parter </a:t>
            </a:r>
            <a:r>
              <a:rPr lang="sv-SE" b="0" i="0" dirty="0">
                <a:effectLst/>
                <a:sym typeface="Calibri"/>
              </a:rPr>
              <a:t>i </a:t>
            </a:r>
            <a:r>
              <a:rPr lang="sv-SE" dirty="0"/>
              <a:t>en konflikt</a:t>
            </a:r>
            <a:r>
              <a:rPr lang="sv-SE" b="0" i="0" dirty="0">
                <a:effectLst/>
                <a:sym typeface="Calibri"/>
              </a:rPr>
              <a:t>.</a:t>
            </a:r>
            <a:endParaRPr lang="sv-SE" dirty="0">
              <a:sym typeface="Calibri"/>
            </a:endParaRPr>
          </a:p>
          <a:p>
            <a:endParaRPr lang="sv-SE" sz="1200" b="0" i="0" dirty="0">
              <a:effectLst/>
              <a:latin typeface="+mj-lt"/>
              <a:ea typeface="+mj-ea"/>
              <a:cs typeface="+mj-cs"/>
              <a:sym typeface="Calibri"/>
            </a:endParaRPr>
          </a:p>
          <a:p>
            <a:pPr lvl="1"/>
            <a:endParaRPr lang="sv-SE" sz="1200" b="0" i="0" dirty="0">
              <a:effectLst/>
              <a:latin typeface="+mj-lt"/>
              <a:ea typeface="+mj-ea"/>
              <a:cs typeface="+mj-cs"/>
              <a:sym typeface="Calibri"/>
            </a:endParaRPr>
          </a:p>
          <a:p>
            <a:endParaRPr dirty="0"/>
          </a:p>
        </p:txBody>
      </p:sp>
    </p:spTree>
    <p:extLst>
      <p:ext uri="{BB962C8B-B14F-4D97-AF65-F5344CB8AC3E}">
        <p14:creationId xmlns:p14="http://schemas.microsoft.com/office/powerpoint/2010/main" val="298830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lgn="l"/>
            <a:r>
              <a:rPr lang="sv-SE" b="1" dirty="0"/>
              <a:t>Hur gör vi då för att validera</a:t>
            </a:r>
            <a:endParaRPr lang="sv-SE" dirty="0"/>
          </a:p>
          <a:p>
            <a:pPr marL="285750" indent="-285750" algn="l">
              <a:buFont typeface="Arial"/>
              <a:buChar char="•"/>
            </a:pPr>
            <a:r>
              <a:rPr lang="sv-SE" b="1" dirty="0"/>
              <a:t>Lyssna aktivt och uppmärksamt</a:t>
            </a:r>
            <a:r>
              <a:rPr lang="sv-SE" b="1" i="0" dirty="0">
                <a:effectLst/>
                <a:sym typeface="Calibri"/>
              </a:rPr>
              <a:t>.</a:t>
            </a:r>
            <a:endParaRPr lang="sv-SE" b="1" dirty="0">
              <a:sym typeface="Calibri"/>
            </a:endParaRPr>
          </a:p>
          <a:p>
            <a:pPr marL="285750" indent="-285750" algn="l">
              <a:buFont typeface="Arial"/>
              <a:buChar char="•"/>
            </a:pPr>
            <a:r>
              <a:rPr lang="sv-SE" b="1" dirty="0"/>
              <a:t>Summera och stäm av att du har uppfattat den andra personen riktigt</a:t>
            </a:r>
            <a:endParaRPr lang="sv-SE" b="1" dirty="0">
              <a:sym typeface="Calibri"/>
            </a:endParaRPr>
          </a:p>
          <a:p>
            <a:pPr marL="285750" indent="-285750" algn="l">
              <a:buFont typeface="Arial"/>
              <a:buChar char="•"/>
            </a:pPr>
            <a:r>
              <a:rPr lang="sv-SE" b="1" dirty="0"/>
              <a:t>Beskriv hur du uppfattar den andres känslor.</a:t>
            </a:r>
            <a:endParaRPr lang="sv-SE" b="1" dirty="0">
              <a:sym typeface="Calibri"/>
            </a:endParaRPr>
          </a:p>
          <a:p>
            <a:pPr marL="285750" indent="-285750" algn="l">
              <a:buFont typeface="Arial"/>
              <a:buChar char="•"/>
            </a:pPr>
            <a:r>
              <a:rPr lang="sv-SE" b="1" dirty="0"/>
              <a:t>Begripliggör och normalisera utifrån erfarenheter.</a:t>
            </a:r>
            <a:endParaRPr lang="sv-SE" b="1" dirty="0">
              <a:sym typeface="Calibri"/>
            </a:endParaRPr>
          </a:p>
          <a:p>
            <a:pPr marL="285750" indent="-285750" algn="l">
              <a:buFont typeface="Arial"/>
              <a:buChar char="•"/>
            </a:pPr>
            <a:r>
              <a:rPr lang="sv-SE" b="1" dirty="0"/>
              <a:t>Begripliggör och normalisera utifrån situation.</a:t>
            </a:r>
            <a:endParaRPr lang="sv-SE" b="1" dirty="0">
              <a:sym typeface="Calibri"/>
            </a:endParaRPr>
          </a:p>
          <a:p>
            <a:pPr marL="285750" indent="-285750" algn="l">
              <a:buFont typeface="Arial"/>
              <a:buChar char="•"/>
            </a:pPr>
            <a:r>
              <a:rPr lang="sv-SE" b="1" dirty="0"/>
              <a:t>Behandla den andre som jämlik och med respekt.</a:t>
            </a:r>
            <a:endParaRPr lang="sv-SE" b="1" dirty="0">
              <a:sym typeface="Calibri"/>
            </a:endParaRPr>
          </a:p>
          <a:p>
            <a:pPr marL="285750" indent="-285750" algn="l">
              <a:buFont typeface="Arial"/>
              <a:buChar char="•"/>
            </a:pPr>
            <a:r>
              <a:rPr lang="sv-SE" b="1" dirty="0"/>
              <a:t>Sträva efter ömsesidighet</a:t>
            </a:r>
            <a:endParaRPr lang="sv-SE" dirty="0">
              <a:sym typeface="Calibri"/>
            </a:endParaRPr>
          </a:p>
          <a:p>
            <a:pPr algn="l"/>
            <a:endParaRPr lang="sv-SE" dirty="0">
              <a:sym typeface="Calibri"/>
            </a:endParaRPr>
          </a:p>
          <a:p>
            <a:endParaRPr lang="sv-SE" sz="1200" b="0" i="0" dirty="0">
              <a:effectLst/>
              <a:latin typeface="+mj-lt"/>
              <a:ea typeface="+mj-ea"/>
              <a:cs typeface="+mj-cs"/>
              <a:sym typeface="Calibri"/>
            </a:endParaRPr>
          </a:p>
          <a:p>
            <a:pPr lvl="1"/>
            <a:endParaRPr lang="sv-SE" sz="1200" b="0" i="0" dirty="0">
              <a:effectLst/>
              <a:latin typeface="+mj-lt"/>
              <a:ea typeface="+mj-ea"/>
              <a:cs typeface="+mj-cs"/>
              <a:sym typeface="Calibri"/>
            </a:endParaRPr>
          </a:p>
          <a:p>
            <a:endParaRPr dirty="0"/>
          </a:p>
        </p:txBody>
      </p:sp>
    </p:spTree>
    <p:extLst>
      <p:ext uri="{BB962C8B-B14F-4D97-AF65-F5344CB8AC3E}">
        <p14:creationId xmlns:p14="http://schemas.microsoft.com/office/powerpoint/2010/main" val="1179075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lgn="l"/>
            <a:r>
              <a:rPr lang="sv-SE" b="1" dirty="0"/>
              <a:t>Övning Validera/</a:t>
            </a:r>
            <a:r>
              <a:rPr lang="sv-SE" b="1" dirty="0" err="1"/>
              <a:t>invalidera</a:t>
            </a:r>
            <a:r>
              <a:rPr lang="sv-SE" b="1" dirty="0"/>
              <a:t> </a:t>
            </a:r>
            <a:r>
              <a:rPr lang="sv-SE" b="0" i="0" dirty="0">
                <a:effectLst/>
                <a:sym typeface="Calibri"/>
              </a:rPr>
              <a:t>- </a:t>
            </a:r>
            <a:r>
              <a:rPr lang="sv-SE" dirty="0"/>
              <a:t>bara kort och enkelt och INTE övertydligt</a:t>
            </a:r>
            <a:r>
              <a:rPr lang="sv-SE" b="0" i="0" dirty="0">
                <a:effectLst/>
                <a:sym typeface="Calibri"/>
              </a:rPr>
              <a:t>, </a:t>
            </a:r>
            <a:r>
              <a:rPr lang="sv-SE" dirty="0"/>
              <a:t>ni behöver inte komma ihåg </a:t>
            </a:r>
            <a:r>
              <a:rPr lang="sv-SE" b="0" i="0" dirty="0">
                <a:effectLst/>
                <a:sym typeface="Calibri"/>
              </a:rPr>
              <a:t>de </a:t>
            </a:r>
            <a:r>
              <a:rPr lang="sv-SE" dirty="0"/>
              <a:t>olika saker jag sagt utan som du tror att du skulle göra om du validerade</a:t>
            </a:r>
            <a:r>
              <a:rPr lang="sv-SE" b="0" i="0" dirty="0">
                <a:effectLst/>
                <a:sym typeface="Calibri"/>
              </a:rPr>
              <a:t>.</a:t>
            </a:r>
            <a:r>
              <a:rPr lang="sv-SE" dirty="0"/>
              <a:t> Den som berättar ska sedan gissa när du validerat och inte.</a:t>
            </a:r>
            <a:endParaRPr lang="sv-SE" dirty="0">
              <a:sym typeface="Calibri"/>
            </a:endParaRPr>
          </a:p>
          <a:p>
            <a:pPr marL="285750" indent="-285750" algn="l">
              <a:buFont typeface="Arial"/>
              <a:buChar char="•"/>
            </a:pPr>
            <a:r>
              <a:rPr lang="sv-SE" dirty="0"/>
              <a:t>2 och 2. Bestäm först vem som är A – lyssnare, och vem som är B - berättare. Ni har samma roll hela tiden!</a:t>
            </a:r>
            <a:endParaRPr lang="sv-SE" dirty="0">
              <a:sym typeface="Calibri"/>
            </a:endParaRPr>
          </a:p>
          <a:p>
            <a:pPr marL="285750" indent="-285750" algn="l">
              <a:buFont typeface="Arial"/>
              <a:buChar char="•"/>
            </a:pPr>
            <a:r>
              <a:rPr lang="sv-SE" dirty="0"/>
              <a:t>B berättar något för A i sammanlagt 4 minuter</a:t>
            </a:r>
            <a:r>
              <a:rPr lang="sv-SE" b="0" i="0" dirty="0">
                <a:effectLst/>
                <a:sym typeface="Calibri"/>
              </a:rPr>
              <a:t>, </a:t>
            </a:r>
            <a:r>
              <a:rPr lang="sv-SE" dirty="0"/>
              <a:t>tex </a:t>
            </a:r>
            <a:r>
              <a:rPr lang="sv-SE" b="0" i="0" dirty="0">
                <a:effectLst/>
                <a:sym typeface="Calibri"/>
              </a:rPr>
              <a:t>“vad </a:t>
            </a:r>
            <a:r>
              <a:rPr lang="sv-SE" dirty="0">
                <a:effectLst/>
                <a:sym typeface="Calibri"/>
              </a:rPr>
              <a:t>du </a:t>
            </a:r>
            <a:r>
              <a:rPr lang="sv-SE" dirty="0"/>
              <a:t>gör för klimatet”. </a:t>
            </a:r>
            <a:endParaRPr lang="sv-SE" dirty="0">
              <a:sym typeface="Calibri"/>
            </a:endParaRPr>
          </a:p>
          <a:p>
            <a:pPr marL="285750" indent="-285750" algn="l">
              <a:buFont typeface="Arial"/>
              <a:buChar char="•"/>
            </a:pPr>
            <a:r>
              <a:rPr lang="sv-SE" dirty="0"/>
              <a:t>A validerar halva tiden, </a:t>
            </a:r>
            <a:r>
              <a:rPr lang="sv-SE" dirty="0" err="1"/>
              <a:t>invaliderar</a:t>
            </a:r>
            <a:r>
              <a:rPr lang="sv-SE" dirty="0"/>
              <a:t> halva tiden – </a:t>
            </a:r>
            <a:r>
              <a:rPr lang="sv-SE" b="1" dirty="0"/>
              <a:t>inte övertydligt. Vi ska se om B kan gissa efteråt.</a:t>
            </a:r>
            <a:endParaRPr lang="sv-SE" dirty="0">
              <a:sym typeface="Calibri"/>
            </a:endParaRPr>
          </a:p>
          <a:p>
            <a:pPr algn="l"/>
            <a:endParaRPr lang="sv-SE" b="1" dirty="0"/>
          </a:p>
          <a:p>
            <a:pPr algn="l"/>
            <a:r>
              <a:rPr lang="sv-SE" dirty="0"/>
              <a:t>(Tex 2 minuter, plinga sedan och be A ändra förhållningssätt. Den här övningen brukar vara svår att förstå av beskrivningen, men väldigt lätt att göra, så bara sätt igång dem och gå till de par som inte verkar komma igång.) </a:t>
            </a:r>
            <a:endParaRPr lang="sv-SE" dirty="0">
              <a:sym typeface="Calibri"/>
            </a:endParaRPr>
          </a:p>
          <a:p>
            <a:pPr lvl="1"/>
            <a:endParaRPr lang="sv-SE" dirty="0">
              <a:sym typeface="Calibri"/>
            </a:endParaRPr>
          </a:p>
          <a:p>
            <a:endParaRPr lang="sv-SE" sz="1200" b="0" i="0" dirty="0">
              <a:effectLst/>
              <a:latin typeface="+mj-lt"/>
              <a:ea typeface="+mj-ea"/>
              <a:cs typeface="+mj-cs"/>
              <a:sym typeface="Calibri"/>
            </a:endParaRPr>
          </a:p>
        </p:txBody>
      </p:sp>
    </p:spTree>
    <p:extLst>
      <p:ext uri="{BB962C8B-B14F-4D97-AF65-F5344CB8AC3E}">
        <p14:creationId xmlns:p14="http://schemas.microsoft.com/office/powerpoint/2010/main" val="3416582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lgn="l"/>
            <a:r>
              <a:rPr lang="sv-SE"/>
              <a:t>Låt det ta tid! Först 2 och 2, sedan dela med sig i stora gruppen de som vill </a:t>
            </a:r>
            <a:r>
              <a:rPr lang="sv-SE" sz="1200" b="0" i="0">
                <a:effectLst/>
                <a:latin typeface="+mj-lt"/>
                <a:ea typeface="+mj-ea"/>
                <a:cs typeface="+mj-cs"/>
                <a:sym typeface="Calibri"/>
              </a:rPr>
              <a:t> </a:t>
            </a:r>
            <a:endParaRPr lang="sv-SE">
              <a:sym typeface="Calibri"/>
            </a:endParaRPr>
          </a:p>
          <a:p>
            <a:pPr lvl="1"/>
            <a:endParaRPr lang="sv-SE" sz="1200" b="0" i="0" dirty="0">
              <a:effectLst/>
              <a:latin typeface="+mj-lt"/>
              <a:ea typeface="+mj-ea"/>
              <a:cs typeface="+mj-cs"/>
              <a:sym typeface="Calibri"/>
            </a:endParaRPr>
          </a:p>
          <a:p>
            <a:endParaRPr dirty="0"/>
          </a:p>
        </p:txBody>
      </p:sp>
    </p:spTree>
    <p:extLst>
      <p:ext uri="{BB962C8B-B14F-4D97-AF65-F5344CB8AC3E}">
        <p14:creationId xmlns:p14="http://schemas.microsoft.com/office/powerpoint/2010/main" val="3058757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55095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lang="sv-SE" sz="1200" b="1" dirty="0">
                <a:effectLst/>
                <a:latin typeface="+mj-lt"/>
                <a:ea typeface="+mj-ea"/>
                <a:cs typeface="+mj-cs"/>
                <a:sym typeface="Calibri"/>
              </a:rPr>
              <a:t>Övning: </a:t>
            </a:r>
            <a:r>
              <a:rPr lang="sv-SE" b="1" dirty="0"/>
              <a:t>Syfte </a:t>
            </a:r>
            <a:r>
              <a:rPr lang="sv-SE" dirty="0"/>
              <a:t>Vad</a:t>
            </a:r>
            <a:r>
              <a:rPr lang="sv-SE" sz="1200" b="0" i="0" dirty="0">
                <a:effectLst/>
                <a:latin typeface="+mj-lt"/>
                <a:ea typeface="+mj-ea"/>
                <a:cs typeface="+mj-cs"/>
                <a:sym typeface="Calibri"/>
              </a:rPr>
              <a:t> ni vill ha med er från denna lektion? </a:t>
            </a:r>
            <a:endParaRPr lang="sv-SE" dirty="0"/>
          </a:p>
          <a:p>
            <a:r>
              <a:rPr lang="sv-SE" sz="1200" b="0" i="0" dirty="0">
                <a:effectLst/>
                <a:latin typeface="+mj-lt"/>
                <a:ea typeface="+mj-ea"/>
                <a:cs typeface="+mj-cs"/>
                <a:sym typeface="Calibri"/>
              </a:rPr>
              <a:t>Prata </a:t>
            </a:r>
            <a:r>
              <a:rPr lang="sv-SE" dirty="0"/>
              <a:t>2(-3)</a:t>
            </a:r>
            <a:r>
              <a:rPr lang="sv-SE" sz="1200" b="0" i="0" dirty="0">
                <a:effectLst/>
                <a:latin typeface="+mj-lt"/>
                <a:ea typeface="+mj-ea"/>
                <a:cs typeface="+mj-cs"/>
                <a:sym typeface="Calibri"/>
              </a:rPr>
              <a:t> och </a:t>
            </a:r>
            <a:r>
              <a:rPr lang="sv-SE" dirty="0"/>
              <a:t>2(-3)</a:t>
            </a:r>
            <a:r>
              <a:rPr lang="sv-SE" sz="1200" b="0" i="0" dirty="0">
                <a:effectLst/>
                <a:latin typeface="+mj-lt"/>
                <a:ea typeface="+mj-ea"/>
                <a:cs typeface="+mj-cs"/>
                <a:sym typeface="Calibri"/>
              </a:rPr>
              <a:t> om vad ni skrivit</a:t>
            </a:r>
            <a:r>
              <a:rPr lang="sv-SE" dirty="0"/>
              <a:t>. </a:t>
            </a:r>
            <a:r>
              <a:rPr lang="sv-SE" sz="1200" b="0" i="0" dirty="0">
                <a:effectLst/>
                <a:latin typeface="+mj-lt"/>
                <a:ea typeface="+mj-ea"/>
                <a:cs typeface="+mj-cs"/>
                <a:sym typeface="Calibri"/>
              </a:rPr>
              <a:t>4 minuter.</a:t>
            </a:r>
          </a:p>
          <a:p>
            <a:endParaRPr lang="sv-SE" dirty="0"/>
          </a:p>
          <a:p>
            <a:r>
              <a:rPr lang="sv-SE" sz="1200" b="0" i="0" dirty="0">
                <a:effectLst/>
                <a:latin typeface="+mj-lt"/>
                <a:ea typeface="+mj-ea"/>
                <a:cs typeface="+mj-cs"/>
                <a:sym typeface="Calibri"/>
              </a:rPr>
              <a:t>Berätta </a:t>
            </a:r>
            <a:r>
              <a:rPr lang="sv-SE" dirty="0"/>
              <a:t>kortfattat </a:t>
            </a:r>
            <a:r>
              <a:rPr lang="sv-SE" sz="1200" b="0" i="0" dirty="0">
                <a:effectLst/>
                <a:latin typeface="+mj-lt"/>
                <a:ea typeface="+mj-ea"/>
                <a:cs typeface="+mj-cs"/>
                <a:sym typeface="Calibri"/>
              </a:rPr>
              <a:t>i storgrupp </a:t>
            </a:r>
            <a:r>
              <a:rPr lang="sv-SE" dirty="0"/>
              <a:t>(skriv</a:t>
            </a:r>
            <a:r>
              <a:rPr lang="sv-SE" sz="1200" b="0" i="0" dirty="0">
                <a:effectLst/>
                <a:latin typeface="+mj-lt"/>
                <a:ea typeface="+mj-ea"/>
                <a:cs typeface="+mj-cs"/>
                <a:sym typeface="Calibri"/>
              </a:rPr>
              <a:t> upp på </a:t>
            </a:r>
            <a:r>
              <a:rPr lang="sv-SE" dirty="0"/>
              <a:t>svarta/vita tavlan)</a:t>
            </a:r>
            <a:endParaRPr lang="sv-SE" sz="1200" b="0" i="0" dirty="0">
              <a:effectLst/>
              <a:latin typeface="+mj-lt"/>
              <a:ea typeface="+mj-ea"/>
              <a:cs typeface="+mj-cs"/>
              <a:sym typeface="Calibri"/>
            </a:endParaRPr>
          </a:p>
          <a:p>
            <a:r>
              <a:rPr lang="sv-SE" dirty="0"/>
              <a:t>(Se till att täcka upp det som skrivits ned innan tiden är slut!)</a:t>
            </a:r>
          </a:p>
          <a:p>
            <a:r>
              <a:rPr lang="sv-SE" sz="1200" dirty="0">
                <a:effectLst/>
                <a:latin typeface="+mj-lt"/>
                <a:ea typeface="+mj-ea"/>
                <a:cs typeface="+mj-cs"/>
                <a:sym typeface="Calibri"/>
              </a:rPr>
              <a:t>= sammanlagt 15 minuter</a:t>
            </a:r>
          </a:p>
          <a:p>
            <a:endParaRPr dirty="0"/>
          </a:p>
        </p:txBody>
      </p:sp>
    </p:spTree>
    <p:extLst>
      <p:ext uri="{BB962C8B-B14F-4D97-AF65-F5344CB8AC3E}">
        <p14:creationId xmlns:p14="http://schemas.microsoft.com/office/powerpoint/2010/main" val="31959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1000" y="685800"/>
            <a:ext cx="6096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rPr lang="sv-SE" sz="1200" b="1" dirty="0">
                <a:effectLst/>
                <a:latin typeface="+mj-lt"/>
                <a:ea typeface="+mj-ea"/>
                <a:cs typeface="+mj-cs"/>
                <a:sym typeface="Calibri"/>
              </a:rPr>
              <a:t>Info</a:t>
            </a:r>
            <a:r>
              <a:rPr lang="sv-SE" b="1" dirty="0"/>
              <a:t> Grundkänslor:</a:t>
            </a:r>
            <a:endParaRPr lang="sv-SE" sz="1200" dirty="0">
              <a:effectLst/>
              <a:latin typeface="+mj-lt"/>
              <a:ea typeface="+mj-ea"/>
              <a:cs typeface="+mj-cs"/>
              <a:sym typeface="Calibri"/>
            </a:endParaRPr>
          </a:p>
          <a:p>
            <a:r>
              <a:rPr lang="sv-SE" dirty="0"/>
              <a:t>Vi har väldigt många olika känslor, och vi har olika svårt att sätta ord på dem. Somliga vill vi inte alls ha – som avundsjuka, som kan vara en blandning av ilska, sorg, avsky, missunnsamhet, missnöje, att känna sig kränkt eller mindre värd, tex. Andra strävar vi efter, som lycka, en känsla som innehåller flera olika känslor, tex välbefinnande, glädje, tillfredsställelse.</a:t>
            </a:r>
            <a:endParaRPr lang="sv-SE" b="1" dirty="0"/>
          </a:p>
          <a:p>
            <a:r>
              <a:rPr lang="sv-SE" dirty="0"/>
              <a:t>9 av våra känslor räknas som "grundkänslor", dvs känslor som inte är uppblandade med andra känslor. Forskare som studerat dem anser att våra grundkänslor är </a:t>
            </a:r>
            <a:r>
              <a:rPr lang="sv-SE" b="1" dirty="0"/>
              <a:t>lika </a:t>
            </a:r>
            <a:r>
              <a:rPr lang="sv-SE" dirty="0"/>
              <a:t>oavsett vilken kultur vi kommer ifrån (men det finns också forskare som anser att det inte går att prata om grundkänslor alls).</a:t>
            </a:r>
            <a:endParaRPr lang="sv-SE" b="1"/>
          </a:p>
          <a:p>
            <a:r>
              <a:rPr lang="sv-SE" dirty="0"/>
              <a:t>Gissa vilka de 9 grundkänslorna är</a:t>
            </a:r>
            <a:r>
              <a:rPr lang="sv-SE" sz="1200" b="0" i="0" dirty="0">
                <a:effectLst/>
                <a:latin typeface="+mj-lt"/>
                <a:ea typeface="+mj-ea"/>
                <a:cs typeface="+mj-cs"/>
                <a:sym typeface="Calibri"/>
              </a:rPr>
              <a:t>!</a:t>
            </a:r>
            <a:r>
              <a:rPr lang="sv-SE" dirty="0"/>
              <a:t> </a:t>
            </a:r>
          </a:p>
          <a:p>
            <a:r>
              <a:rPr lang="sv-SE" dirty="0"/>
              <a:t>(Om "svart (vit) tavla finns: Gör</a:t>
            </a:r>
            <a:r>
              <a:rPr lang="sv-SE" sz="1200" b="0" i="0" dirty="0">
                <a:effectLst/>
                <a:latin typeface="+mj-lt"/>
                <a:ea typeface="+mj-ea"/>
                <a:cs typeface="+mj-cs"/>
                <a:sym typeface="Calibri"/>
              </a:rPr>
              <a:t> 9 sträck</a:t>
            </a:r>
            <a:r>
              <a:rPr lang="sv-SE" dirty="0"/>
              <a:t> som i "Hänga gubbe" (kan göra hela "hänga gubben-grejen"),</a:t>
            </a:r>
            <a:r>
              <a:rPr lang="sv-SE" sz="1200" b="0" i="0" dirty="0">
                <a:effectLst/>
                <a:latin typeface="+mj-lt"/>
                <a:ea typeface="+mj-ea"/>
                <a:cs typeface="+mj-cs"/>
                <a:sym typeface="Calibri"/>
              </a:rPr>
              <a:t> skriv under 3</a:t>
            </a:r>
            <a:r>
              <a:rPr lang="sv-SE" dirty="0"/>
              <a:t> av dem</a:t>
            </a:r>
            <a:r>
              <a:rPr lang="sv-SE" sz="1200" b="0" i="0" dirty="0">
                <a:effectLst/>
                <a:latin typeface="+mj-lt"/>
                <a:ea typeface="+mj-ea"/>
                <a:cs typeface="+mj-cs"/>
                <a:sym typeface="Calibri"/>
              </a:rPr>
              <a:t>: Bekväma, </a:t>
            </a:r>
            <a:r>
              <a:rPr lang="sv-SE" dirty="0"/>
              <a:t>under 1</a:t>
            </a:r>
            <a:r>
              <a:rPr lang="sv-SE" sz="1200" b="0" i="0" dirty="0">
                <a:effectLst/>
                <a:latin typeface="+mj-lt"/>
                <a:ea typeface="+mj-ea"/>
                <a:cs typeface="+mj-cs"/>
                <a:sym typeface="Calibri"/>
              </a:rPr>
              <a:t>: Neutral, </a:t>
            </a:r>
            <a:r>
              <a:rPr lang="sv-SE" dirty="0"/>
              <a:t>under 5 av dem</a:t>
            </a:r>
            <a:r>
              <a:rPr lang="sv-SE" sz="1200" b="0" i="0" dirty="0">
                <a:effectLst/>
                <a:latin typeface="+mj-lt"/>
                <a:ea typeface="+mj-ea"/>
                <a:cs typeface="+mj-cs"/>
                <a:sym typeface="Calibri"/>
              </a:rPr>
              <a:t>: Obekväma</a:t>
            </a:r>
            <a:r>
              <a:rPr lang="sv-SE" dirty="0"/>
              <a:t>.</a:t>
            </a:r>
          </a:p>
          <a:p>
            <a:r>
              <a:rPr lang="sv-SE" dirty="0"/>
              <a:t>Validera även "fel" gissningar = säg ja, det borde ju vara en grundkänsla men... Kommentera gärna gissningar med vilka känsloblandningar som kan finnas i föreslagna "icke-grundkänslor". </a:t>
            </a:r>
            <a:endParaRPr lang="sv-SE"/>
          </a:p>
          <a:p>
            <a:r>
              <a:rPr lang="sv-SE" dirty="0"/>
              <a:t>Nästa bild har de 9 grundkänslorna.)</a:t>
            </a:r>
            <a:endParaRPr lang="sv-SE" dirty="0">
              <a:sym typeface="Calibri"/>
            </a:endParaRP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1000" y="685800"/>
            <a:ext cx="6096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rPr lang="sv-SE" dirty="0"/>
              <a:t>De nio grundkänslorna är: Stolthet</a:t>
            </a:r>
            <a:r>
              <a:rPr lang="sv-SE" sz="1200" b="0" i="0" dirty="0">
                <a:effectLst/>
                <a:latin typeface="+mj-lt"/>
                <a:ea typeface="+mj-ea"/>
                <a:cs typeface="+mj-cs"/>
                <a:sym typeface="Calibri"/>
              </a:rPr>
              <a:t>, Glädje, Intresse</a:t>
            </a:r>
            <a:r>
              <a:rPr lang="sv-SE" dirty="0"/>
              <a:t> –</a:t>
            </a:r>
            <a:r>
              <a:rPr lang="sv-SE" sz="1200" b="0" i="0" dirty="0">
                <a:effectLst/>
                <a:latin typeface="+mj-lt"/>
                <a:ea typeface="+mj-ea"/>
                <a:cs typeface="+mj-cs"/>
                <a:sym typeface="Calibri"/>
              </a:rPr>
              <a:t> </a:t>
            </a:r>
            <a:r>
              <a:rPr lang="sv-SE" dirty="0"/>
              <a:t>det är de behagliga. </a:t>
            </a:r>
            <a:r>
              <a:rPr lang="sv-SE" sz="1200" b="0" i="0" dirty="0">
                <a:effectLst/>
                <a:latin typeface="+mj-lt"/>
                <a:ea typeface="+mj-ea"/>
                <a:cs typeface="+mj-cs"/>
                <a:sym typeface="Calibri"/>
              </a:rPr>
              <a:t>Förvåning </a:t>
            </a:r>
            <a:r>
              <a:rPr lang="sv-SE" dirty="0"/>
              <a:t>är en neutral känsla och Rädsla</a:t>
            </a:r>
            <a:r>
              <a:rPr lang="sv-SE" sz="1200" b="0" i="0" dirty="0">
                <a:effectLst/>
                <a:latin typeface="+mj-lt"/>
                <a:ea typeface="+mj-ea"/>
                <a:cs typeface="+mj-cs"/>
                <a:sym typeface="Calibri"/>
              </a:rPr>
              <a:t> Äckel, Skam, Ilska, Sorg</a:t>
            </a:r>
            <a:r>
              <a:rPr lang="sv-SE" dirty="0"/>
              <a:t> är obehagliga känslor.</a:t>
            </a:r>
            <a:endParaRPr lang="sv-SE" sz="1200" b="0" i="0" dirty="0">
              <a:effectLst/>
              <a:latin typeface="+mj-lt"/>
              <a:ea typeface="+mj-ea"/>
              <a:cs typeface="+mj-cs"/>
              <a:sym typeface="Calibri"/>
            </a:endParaRPr>
          </a:p>
          <a:p>
            <a:r>
              <a:rPr lang="sv-SE" dirty="0"/>
              <a:t>Vi</a:t>
            </a:r>
            <a:r>
              <a:rPr lang="sv-SE" sz="1200" b="0" i="0" dirty="0">
                <a:effectLst/>
                <a:latin typeface="+mj-lt"/>
                <a:ea typeface="+mj-ea"/>
                <a:cs typeface="+mj-cs"/>
                <a:sym typeface="Calibri"/>
              </a:rPr>
              <a:t> </a:t>
            </a:r>
            <a:r>
              <a:rPr lang="sv-SE" dirty="0"/>
              <a:t>kallar ofta våra känslor för </a:t>
            </a:r>
            <a:r>
              <a:rPr lang="sv-SE" sz="1200" b="0" i="0" dirty="0">
                <a:effectLst/>
                <a:latin typeface="+mj-lt"/>
                <a:ea typeface="+mj-ea"/>
                <a:cs typeface="+mj-cs"/>
                <a:sym typeface="Calibri"/>
              </a:rPr>
              <a:t>“negativa</a:t>
            </a:r>
            <a:r>
              <a:rPr lang="sv-SE" dirty="0"/>
              <a:t> eller positiva”, men alla våra känslor</a:t>
            </a:r>
            <a:r>
              <a:rPr lang="sv-SE" sz="1200" b="0" i="0" dirty="0">
                <a:effectLst/>
                <a:latin typeface="+mj-lt"/>
                <a:ea typeface="+mj-ea"/>
                <a:cs typeface="+mj-cs"/>
                <a:sym typeface="Calibri"/>
              </a:rPr>
              <a:t> finns till för vår överlevnad</a:t>
            </a:r>
            <a:r>
              <a:rPr lang="sv-SE" dirty="0"/>
              <a:t>. De obekväma är</a:t>
            </a:r>
            <a:r>
              <a:rPr lang="sv-SE" sz="1200" b="0" i="0" dirty="0">
                <a:effectLst/>
                <a:latin typeface="+mj-lt"/>
                <a:ea typeface="+mj-ea"/>
                <a:cs typeface="+mj-cs"/>
                <a:sym typeface="Calibri"/>
              </a:rPr>
              <a:t> signaler</a:t>
            </a:r>
            <a:r>
              <a:rPr lang="sv-SE" dirty="0"/>
              <a:t> som </a:t>
            </a:r>
            <a:r>
              <a:rPr lang="sv-SE" sz="1200" b="0" i="0" dirty="0">
                <a:effectLst/>
                <a:latin typeface="+mj-lt"/>
                <a:ea typeface="+mj-ea"/>
                <a:cs typeface="+mj-cs"/>
                <a:sym typeface="Calibri"/>
              </a:rPr>
              <a:t>skyddar oss</a:t>
            </a:r>
            <a:r>
              <a:rPr lang="sv-SE" dirty="0"/>
              <a:t>. Äckel inför att äta något som är giftigt – eller inför "giftiga" människor, tex. Om vi tänker oss ett samhälle utan rädsla för nya virus skulle förmodligen många fler ha dött av Covid-19. </a:t>
            </a:r>
          </a:p>
          <a:p>
            <a:r>
              <a:rPr lang="sv-SE" dirty="0"/>
              <a:t>Skam signalerar att vi gör något utanför gruppnormen, våra sociala regler och koder för vad som anses ok och inte. Evolutionärt sett har det varit mycket viktigt att accepteras i gruppen och inte bli utstötta och behöva klara oss själva bland vilddjur eller i svårigheter att hitta mat. Därför är skam en väldigt jobbig känsla, som vi gör nästan vad som helst för att slippa. Den känns nästan som att vilja försvinna.</a:t>
            </a:r>
            <a:endParaRPr lang="sv-SE" dirty="0">
              <a:sym typeface="Calibri"/>
            </a:endParaRPr>
          </a:p>
          <a:p>
            <a:r>
              <a:rPr lang="sv-SE" b="1" dirty="0"/>
              <a:t>Förvåning</a:t>
            </a:r>
            <a:r>
              <a:rPr lang="sv-SE" dirty="0"/>
              <a:t> är en neutral, men viktig känsla. Den behövs för vår flexibilitet, för att vi ska kunna ändra oss. Har du en släkting eller vän som verkar förneka klimatkrisen är det inte mer fakta som behövs - vi tar inte till oss fakta som vi inte tror på. Däremot att hitta något som förvånar kan vara nyckeln in till </a:t>
            </a:r>
            <a:r>
              <a:rPr lang="sv-SE" dirty="0" err="1"/>
              <a:t>dens</a:t>
            </a:r>
            <a:r>
              <a:rPr lang="sv-SE" dirty="0"/>
              <a:t> möjlighet att börja tänka om! På klimatprata.se kan du hitta väldigt mycket mer info om hur vi kan kommunicera kring klimatkrisen.</a:t>
            </a:r>
            <a:endParaRPr dirty="0"/>
          </a:p>
        </p:txBody>
      </p:sp>
    </p:spTree>
    <p:extLst>
      <p:ext uri="{BB962C8B-B14F-4D97-AF65-F5344CB8AC3E}">
        <p14:creationId xmlns:p14="http://schemas.microsoft.com/office/powerpoint/2010/main" val="248811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Många känner oro inför framtiden med tanke på klimat- och ekosystemförstörelse. 77</a:t>
            </a:r>
            <a:r>
              <a:rPr lang="sv-SE" sz="1200" b="0" i="0" dirty="0">
                <a:effectLst/>
                <a:latin typeface="+mj-lt"/>
                <a:ea typeface="+mj-ea"/>
                <a:cs typeface="+mj-cs"/>
                <a:sym typeface="Calibri"/>
              </a:rPr>
              <a:t>% av unga tycker att framtiden är skrämmande internationellt, </a:t>
            </a:r>
            <a:r>
              <a:rPr lang="sv-SE" dirty="0"/>
              <a:t>över 50</a:t>
            </a:r>
            <a:r>
              <a:rPr lang="sv-SE" sz="1200" b="0" i="0" dirty="0">
                <a:effectLst/>
                <a:latin typeface="+mj-lt"/>
                <a:ea typeface="+mj-ea"/>
                <a:cs typeface="+mj-cs"/>
                <a:sym typeface="Calibri"/>
              </a:rPr>
              <a:t>% unga i Sverige är oroade</a:t>
            </a:r>
            <a:r>
              <a:rPr lang="sv-SE" dirty="0"/>
              <a:t>.</a:t>
            </a:r>
            <a:endParaRPr lang="sv-SE" sz="1200" b="0" i="0" dirty="0">
              <a:effectLst/>
              <a:latin typeface="+mj-lt"/>
              <a:ea typeface="+mj-ea"/>
              <a:cs typeface="+mj-cs"/>
              <a:sym typeface="Calibri"/>
            </a:endParaRPr>
          </a:p>
          <a:p>
            <a:pPr lvl="1" indent="0" algn="l"/>
            <a:r>
              <a:rPr lang="sv-SE" dirty="0"/>
              <a:t>Det är också normalt att inte känna så mycket. Att </a:t>
            </a:r>
            <a:r>
              <a:rPr lang="sv-SE" b="1" dirty="0"/>
              <a:t>inte </a:t>
            </a:r>
            <a:r>
              <a:rPr lang="sv-SE" dirty="0"/>
              <a:t>känna oro betyder inte att inte </a:t>
            </a:r>
            <a:r>
              <a:rPr lang="sv-SE" b="1" dirty="0"/>
              <a:t>bry </a:t>
            </a:r>
            <a:r>
              <a:rPr lang="sv-SE" dirty="0"/>
              <a:t>sig.  Vi kan agera för att vi vet att det är rätt att göra något, även om vi inte känner oro. </a:t>
            </a:r>
          </a:p>
          <a:p>
            <a:pPr lvl="1" indent="0" algn="l"/>
            <a:r>
              <a:rPr lang="sv-SE" dirty="0"/>
              <a:t>En del av oss lever i förnekelse, skyddar psyket genom att inte ta till oss den fakta vi får höra. På ett sätt kan vi säga att vi alla lever i förnekelse - vi behöver skydda vårt psyke för att kunna hantera vardagen. En del förminskar problemen eller tänker att det inte händer här, eller någon som jag känner. Eller att någon annan kommer att ordna det – tekniken, politikerna, gud.</a:t>
            </a:r>
            <a:endParaRPr lang="en-US" dirty="0"/>
          </a:p>
          <a:p>
            <a:pPr lvl="1" indent="0" algn="l"/>
            <a:endParaRPr lang="sv-SE" dirty="0"/>
          </a:p>
          <a:p>
            <a:pPr lvl="1" indent="0" algn="l"/>
            <a:r>
              <a:rPr lang="sv-SE" dirty="0"/>
              <a:t>Känslor är viktiga eftersom de ger oss information och motiverar oss att agera. Till skillnad från tankar, som ofta pågår uppe I huvudet, så känns känslor mer I kroppen. Som vi  gick igenom tidigare fyller alla känslor en funktion - om vi lär oss att identifiera våra känslor kan vi också snabbare få fatt I vad känslorna signalerar till oss.</a:t>
            </a:r>
            <a:endParaRPr lang="en-US" dirty="0"/>
          </a:p>
          <a:p>
            <a:pPr lvl="1" indent="0" algn="l"/>
            <a:endParaRPr lang="sv-SE" dirty="0"/>
          </a:p>
          <a:p>
            <a:pPr lvl="1" indent="0" algn="l"/>
            <a:r>
              <a:rPr lang="sv-SE" dirty="0"/>
              <a:t>Det kan vara bra att skilja mellan att känslor är obehagliga (vilket de kan vara!) och att de är fel (vilket de aldrig är), på samma sätt som vi kan behöva skilja mellan att beteenden, alltså vad vi gör, kan  vara  fel/destruktiva (vilket  de  kan  vara!)  och  att  känslor  är  fel/destruktiva (vilket de aldrig är). MEN, eftersom känslor påverkar hur vi mår, och till viss del vad vi vill göra, behöver vi hitta fungerande sätt att ta hand om våra känslor - så att de inte får oss att må alltför dåligt. I bästa fall kan de omsättas I handling. Det är bra både för oss och de runt omkring oss – och i förlängningen även planeten. </a:t>
            </a:r>
          </a:p>
          <a:p>
            <a:pPr lvl="1" indent="0" algn="l"/>
            <a:endParaRPr lang="sv-SE" dirty="0">
              <a:solidFill>
                <a:srgbClr val="000000"/>
              </a:solidFill>
              <a:latin typeface="Calibri"/>
              <a:cs typeface="Calibri"/>
            </a:endParaRPr>
          </a:p>
        </p:txBody>
      </p:sp>
    </p:spTree>
    <p:extLst>
      <p:ext uri="{BB962C8B-B14F-4D97-AF65-F5344CB8AC3E}">
        <p14:creationId xmlns:p14="http://schemas.microsoft.com/office/powerpoint/2010/main" val="374064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algn="l"/>
            <a:r>
              <a:rPr lang="sv-SE" dirty="0"/>
              <a:t>Klimatångest är egentligen inte diagnosen “ångest” eftersom det finns ett riktigt hot. Det är helt adekvat att vara orolig när vi står inför en existentiell kris!</a:t>
            </a:r>
          </a:p>
          <a:p>
            <a:pPr algn="l"/>
            <a:r>
              <a:rPr lang="sv-SE" dirty="0"/>
              <a:t>Det som kallas klimatångest är ofta ett virrvarr av olika känslor, det kan vara:</a:t>
            </a:r>
          </a:p>
          <a:p>
            <a:pPr marL="285750" lvl="1" indent="-285750" algn="l">
              <a:buFont typeface="Arial"/>
              <a:buChar char="•"/>
            </a:pPr>
            <a:r>
              <a:rPr lang="sv-SE" b="1" dirty="0"/>
              <a:t>Oro</a:t>
            </a:r>
            <a:r>
              <a:rPr lang="sv-SE" dirty="0"/>
              <a:t>, </a:t>
            </a:r>
            <a:r>
              <a:rPr lang="sv-SE" b="1" dirty="0"/>
              <a:t>rädsla</a:t>
            </a:r>
            <a:r>
              <a:rPr lang="sv-SE" dirty="0"/>
              <a:t> för den oförutsägbarhet vi står inför, att vi inte vet vad som kommer att hända</a:t>
            </a:r>
          </a:p>
          <a:p>
            <a:pPr marL="285750" lvl="1" indent="-285750" algn="l">
              <a:buFont typeface="Arial"/>
              <a:buChar char="•"/>
            </a:pPr>
            <a:r>
              <a:rPr lang="sv-SE" b="1" dirty="0"/>
              <a:t>hopplöshet</a:t>
            </a:r>
            <a:r>
              <a:rPr lang="sv-SE" dirty="0"/>
              <a:t>, </a:t>
            </a:r>
            <a:r>
              <a:rPr lang="sv-SE" b="1" dirty="0"/>
              <a:t>maktlöshet</a:t>
            </a:r>
            <a:r>
              <a:rPr lang="sv-SE" dirty="0"/>
              <a:t> - när vi tror att vi inte kan förändra något,</a:t>
            </a:r>
          </a:p>
          <a:p>
            <a:pPr marL="285750" lvl="1" indent="-285750" algn="l">
              <a:buFont typeface="Arial"/>
              <a:buChar char="•"/>
            </a:pPr>
            <a:r>
              <a:rPr lang="sv-SE" b="1" dirty="0"/>
              <a:t>skam</a:t>
            </a:r>
            <a:r>
              <a:rPr lang="sv-SE" dirty="0"/>
              <a:t> över att vara så priviligierade som vi är i den här delen av världen, </a:t>
            </a:r>
          </a:p>
          <a:p>
            <a:pPr marL="285750" lvl="1" indent="-285750" algn="l">
              <a:buFont typeface="Arial,Sans-Serif"/>
              <a:buChar char="•"/>
            </a:pPr>
            <a:r>
              <a:rPr lang="sv-SE" b="1" dirty="0"/>
              <a:t>skuld</a:t>
            </a:r>
            <a:r>
              <a:rPr lang="sv-SE" dirty="0"/>
              <a:t> över att göra ohållbara val trots att vi vet hur illa det är. </a:t>
            </a:r>
            <a:endParaRPr lang="en-US" dirty="0"/>
          </a:p>
          <a:p>
            <a:pPr lvl="1" indent="0" algn="l"/>
            <a:r>
              <a:rPr lang="sv-SE" dirty="0"/>
              <a:t>En del går så långt att de blir miljöperfektionister, nästan tvångsmässigt, som vid anorexi eller </a:t>
            </a:r>
            <a:r>
              <a:rPr lang="sv-SE" dirty="0" err="1"/>
              <a:t>ortorexi</a:t>
            </a:r>
            <a:r>
              <a:rPr lang="sv-SE" dirty="0"/>
              <a:t> - sjukligt överdriven träning. Då tänker vi att det </a:t>
            </a:r>
            <a:r>
              <a:rPr lang="sv-SE" b="1" dirty="0"/>
              <a:t>enda </a:t>
            </a:r>
            <a:r>
              <a:rPr lang="sv-SE" dirty="0"/>
              <a:t>som får förekomma är sådant som är bra för klimat och miljö, </a:t>
            </a:r>
            <a:r>
              <a:rPr lang="sv-SE" b="1" dirty="0"/>
              <a:t>ingenting </a:t>
            </a:r>
            <a:r>
              <a:rPr lang="sv-SE" dirty="0"/>
              <a:t>annat. Risken är då stor att vi blir ovänner med familjen och vännerna för att de inte gör tillräckligt. Och sanningen är att ingen av oss kan göra tillräckligt - bara genom att vara medborgare i Sverige släpper vi ut mer växthusgaser än vad planeten tål globalt. Därför är miljöperfektionism inte lösningen. Som enskilda individer kan vi inte lösa detta gigantiska, komplexa problem! Lösningen är att vi går samman och ser till att samhället ställs om, så att det blir möjligt att leva i balans med naturen som individ. </a:t>
            </a:r>
            <a:endParaRPr lang="en-US" dirty="0"/>
          </a:p>
          <a:p>
            <a:pPr lvl="1" indent="0" algn="l"/>
            <a:r>
              <a:rPr lang="sv-SE" dirty="0"/>
              <a:t>Andra känslor kan vara</a:t>
            </a:r>
          </a:p>
          <a:p>
            <a:pPr marL="285750" lvl="1" indent="-285750" algn="l">
              <a:buFont typeface="Arial"/>
              <a:buChar char="•"/>
            </a:pPr>
            <a:r>
              <a:rPr lang="sv-SE" b="1" dirty="0"/>
              <a:t>frustration</a:t>
            </a:r>
            <a:r>
              <a:rPr lang="sv-SE" dirty="0"/>
              <a:t>, </a:t>
            </a:r>
            <a:r>
              <a:rPr lang="sv-SE" b="1" dirty="0"/>
              <a:t>ilska</a:t>
            </a:r>
            <a:r>
              <a:rPr lang="sv-SE" dirty="0"/>
              <a:t> - över att inte fler gör mer – det har också visats i studier vara den känsla som ger bäst psykisk hälsa av dessa, ilska kan göra att vi kanaliserar våra känslor mot något konstruktivt. Men det kan också vara</a:t>
            </a:r>
          </a:p>
          <a:p>
            <a:pPr marL="285750" lvl="1" indent="-285750" algn="l">
              <a:buFont typeface="Arial"/>
              <a:buChar char="•"/>
            </a:pPr>
            <a:r>
              <a:rPr lang="sv-SE" b="1" dirty="0"/>
              <a:t>sorg</a:t>
            </a:r>
            <a:r>
              <a:rPr lang="sv-SE" dirty="0"/>
              <a:t> - över allt som vi förlorar, alla arter som redan har dött ut och som aldrig återkommer. Sorg är något som de flesta av oss behöver gå igenom, om vi inte tillåter oss känna vår sorg stänger vi oftast av våra känslor helt, av rädsla att sorgen ska ta över.</a:t>
            </a:r>
          </a:p>
          <a:p>
            <a:pPr lvl="1" algn="l"/>
            <a:r>
              <a:rPr lang="sv-SE" i="1" dirty="0"/>
              <a:t>Nu ska vi göra en Övning som heter</a:t>
            </a:r>
            <a:r>
              <a:rPr lang="sv-SE" dirty="0"/>
              <a:t> </a:t>
            </a:r>
            <a:r>
              <a:rPr lang="sv-SE" b="1" dirty="0"/>
              <a:t>Känslosallad</a:t>
            </a:r>
            <a:endParaRPr lang="sv-S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285750" indent="-285750" algn="l">
              <a:buFont typeface="Arial,Sans-Serif"/>
              <a:buChar char="•"/>
            </a:pPr>
            <a:r>
              <a:rPr lang="sv-SE" dirty="0"/>
              <a:t>Skriva upp egna känslor (jag med) anonymt på lappar, lägg i burk.</a:t>
            </a:r>
            <a:endParaRPr lang="en-US" dirty="0"/>
          </a:p>
          <a:p>
            <a:pPr marL="285750" indent="-285750" algn="l">
              <a:buFont typeface="Arial,Sans-Serif"/>
              <a:buChar char="•"/>
            </a:pPr>
            <a:r>
              <a:rPr lang="sv-SE" dirty="0"/>
              <a:t>Jag kommer att läsa upp lapparna en i taget.  </a:t>
            </a:r>
            <a:endParaRPr lang="en-US" dirty="0"/>
          </a:p>
          <a:p>
            <a:pPr marL="285750" lvl="1" indent="-285750" algn="l">
              <a:buFont typeface="Arial,Sans-Serif"/>
              <a:buChar char="•"/>
            </a:pPr>
            <a:r>
              <a:rPr lang="sv-SE" dirty="0"/>
              <a:t>De som känt av den känslan någon gång byter plats med varandra</a:t>
            </a:r>
          </a:p>
          <a:p>
            <a:pPr marL="285750" lvl="1" indent="-285750" algn="l">
              <a:buFont typeface="Arial,Sans-Serif"/>
              <a:buChar char="•"/>
            </a:pPr>
            <a:endParaRPr lang="sv-SE" dirty="0"/>
          </a:p>
          <a:p>
            <a:pPr lvl="1" indent="0" algn="l"/>
            <a:r>
              <a:rPr lang="sv-SE" i="1" dirty="0"/>
              <a:t>(Om det är en grupp som är klimat-/miljöengagerade - känslor enbart i samband med klimatförändringar. Om det är en allmän grupp, tex en klass, så kan det vara bättre att här ha generella känslor, så skriver du ned olika klimatkänslor, så att en del av de som läses upp handlar om klimatet, andra kanske inte. I så fall bör ordet "klimat"- i bilden tas bort, eller åtminstone behöver du säga "klimat- eller andra känslor.)</a:t>
            </a:r>
          </a:p>
        </p:txBody>
      </p:sp>
    </p:spTree>
    <p:extLst>
      <p:ext uri="{BB962C8B-B14F-4D97-AF65-F5344CB8AC3E}">
        <p14:creationId xmlns:p14="http://schemas.microsoft.com/office/powerpoint/2010/main" val="333628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pPr>
              <a:defRPr/>
            </a:pPr>
            <a:r>
              <a:rPr lang="sv-SE" sz="1200" dirty="0">
                <a:effectLst/>
                <a:latin typeface="+mj-lt"/>
                <a:ea typeface="+mj-ea"/>
                <a:cs typeface="+mj-cs"/>
                <a:sym typeface="Calibri"/>
              </a:rPr>
              <a:t>Vad gör vi för att undvika </a:t>
            </a:r>
            <a:r>
              <a:rPr lang="sv-SE" dirty="0"/>
              <a:t>våra jobbiga känslor</a:t>
            </a:r>
            <a:r>
              <a:rPr lang="sv-SE" sz="1200" dirty="0">
                <a:effectLst/>
                <a:latin typeface="+mj-lt"/>
                <a:ea typeface="+mj-ea"/>
                <a:cs typeface="+mj-cs"/>
                <a:sym typeface="Calibri"/>
              </a:rPr>
              <a:t>? Gissa!</a:t>
            </a:r>
          </a:p>
          <a:p>
            <a:r>
              <a:rPr lang="sv-SE" dirty="0"/>
              <a:t>(Validera det som sägs! Efter att en del olika exempel visa nästa bild, säg typ: här är fler exempel – det finns många!)</a:t>
            </a:r>
          </a:p>
          <a:p>
            <a:endParaRPr lang="sv-S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1420282"/>
            <a:ext cx="5181600" cy="980018"/>
          </a:xfrm>
          <a:prstGeom prst="rect">
            <a:avLst/>
          </a:prstGeom>
        </p:spPr>
        <p:txBody>
          <a:bodyPr/>
          <a:lstStyle>
            <a:lvl1pPr algn="ctr" defTabSz="609629">
              <a:lnSpc>
                <a:spcPct val="100000"/>
              </a:lnSpc>
              <a:defRPr sz="2900">
                <a:latin typeface="+mj-lt"/>
                <a:ea typeface="+mj-ea"/>
                <a:cs typeface="+mj-cs"/>
                <a:sym typeface="Calibri"/>
              </a:defRPr>
            </a:lvl1pPr>
          </a:lstStyle>
          <a:p>
            <a:r>
              <a:t>Title Text</a:t>
            </a:r>
          </a:p>
        </p:txBody>
      </p:sp>
      <p:sp>
        <p:nvSpPr>
          <p:cNvPr id="93" name="Body Level One…"/>
          <p:cNvSpPr txBox="1">
            <a:spLocks noGrp="1"/>
          </p:cNvSpPr>
          <p:nvPr>
            <p:ph type="body" sz="quarter" idx="1"/>
          </p:nvPr>
        </p:nvSpPr>
        <p:spPr>
          <a:xfrm>
            <a:off x="914400" y="2590800"/>
            <a:ext cx="4267200" cy="1168400"/>
          </a:xfrm>
          <a:prstGeom prst="rect">
            <a:avLst/>
          </a:prstGeom>
        </p:spPr>
        <p:txBody>
          <a:bodyPr/>
          <a:lstStyle>
            <a:lvl1pPr marL="0" indent="0" algn="ctr" defTabSz="609629">
              <a:lnSpc>
                <a:spcPct val="100000"/>
              </a:lnSpc>
              <a:spcBef>
                <a:spcPts val="500"/>
              </a:spcBef>
              <a:buSzTx/>
              <a:buFontTx/>
              <a:buNone/>
              <a:defRPr sz="2100">
                <a:solidFill>
                  <a:srgbClr val="888888"/>
                </a:solidFill>
              </a:defRPr>
            </a:lvl1pPr>
            <a:lvl2pPr marL="0" indent="304814" algn="ctr" defTabSz="609629">
              <a:lnSpc>
                <a:spcPct val="100000"/>
              </a:lnSpc>
              <a:spcBef>
                <a:spcPts val="500"/>
              </a:spcBef>
              <a:buSzTx/>
              <a:buFontTx/>
              <a:buNone/>
              <a:defRPr sz="2100">
                <a:solidFill>
                  <a:srgbClr val="888888"/>
                </a:solidFill>
              </a:defRPr>
            </a:lvl2pPr>
            <a:lvl3pPr marL="0" indent="609629" algn="ctr" defTabSz="609629">
              <a:lnSpc>
                <a:spcPct val="100000"/>
              </a:lnSpc>
              <a:spcBef>
                <a:spcPts val="500"/>
              </a:spcBef>
              <a:buSzTx/>
              <a:buFontTx/>
              <a:buNone/>
              <a:defRPr sz="2100">
                <a:solidFill>
                  <a:srgbClr val="888888"/>
                </a:solidFill>
              </a:defRPr>
            </a:lvl3pPr>
            <a:lvl4pPr marL="0" indent="914446" algn="ctr" defTabSz="609629">
              <a:lnSpc>
                <a:spcPct val="100000"/>
              </a:lnSpc>
              <a:spcBef>
                <a:spcPts val="500"/>
              </a:spcBef>
              <a:buSzTx/>
              <a:buFontTx/>
              <a:buNone/>
              <a:defRPr sz="2100">
                <a:solidFill>
                  <a:srgbClr val="888888"/>
                </a:solidFill>
              </a:defRPr>
            </a:lvl4pPr>
            <a:lvl5pPr marL="0" indent="1219261" algn="ctr" defTabSz="609629">
              <a:lnSpc>
                <a:spcPct val="100000"/>
              </a:lnSpc>
              <a:spcBef>
                <a:spcPts val="500"/>
              </a:spcBef>
              <a:buSzTx/>
              <a:buFontTx/>
              <a:buNone/>
              <a:defRPr sz="21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304800" y="183091"/>
            <a:ext cx="5486400" cy="762001"/>
          </a:xfrm>
          <a:prstGeom prst="rect">
            <a:avLst/>
          </a:prstGeom>
        </p:spPr>
        <p:txBody>
          <a:bodyPr/>
          <a:lstStyle>
            <a:lvl1pPr algn="ctr" defTabSz="609629">
              <a:lnSpc>
                <a:spcPct val="100000"/>
              </a:lnSpc>
              <a:defRPr sz="2900">
                <a:latin typeface="+mj-lt"/>
                <a:ea typeface="+mj-ea"/>
                <a:cs typeface="+mj-cs"/>
                <a:sym typeface="Calibri"/>
              </a:defRPr>
            </a:lvl1pPr>
          </a:lstStyle>
          <a:p>
            <a:r>
              <a:t>Title Text</a:t>
            </a:r>
          </a:p>
        </p:txBody>
      </p:sp>
      <p:sp>
        <p:nvSpPr>
          <p:cNvPr id="102" name="Body Level One…"/>
          <p:cNvSpPr txBox="1">
            <a:spLocks noGrp="1"/>
          </p:cNvSpPr>
          <p:nvPr>
            <p:ph type="body" sz="quarter" idx="1"/>
          </p:nvPr>
        </p:nvSpPr>
        <p:spPr>
          <a:xfrm>
            <a:off x="304800" y="1066800"/>
            <a:ext cx="5486400" cy="3017310"/>
          </a:xfrm>
          <a:prstGeom prst="rect">
            <a:avLst/>
          </a:prstGeom>
        </p:spPr>
        <p:txBody>
          <a:bodyPr/>
          <a:lstStyle>
            <a:lvl1pPr marL="228610" indent="-228610" defTabSz="609629">
              <a:lnSpc>
                <a:spcPct val="100000"/>
              </a:lnSpc>
              <a:spcBef>
                <a:spcPts val="500"/>
              </a:spcBef>
              <a:defRPr sz="2100"/>
            </a:lvl1pPr>
            <a:lvl2pPr marL="515378" indent="-210563" defTabSz="609629">
              <a:lnSpc>
                <a:spcPct val="100000"/>
              </a:lnSpc>
              <a:spcBef>
                <a:spcPts val="500"/>
              </a:spcBef>
              <a:buChar char="–"/>
              <a:defRPr sz="2100"/>
            </a:lvl2pPr>
            <a:lvl3pPr marL="809665" indent="-200035" defTabSz="609629">
              <a:lnSpc>
                <a:spcPct val="100000"/>
              </a:lnSpc>
              <a:spcBef>
                <a:spcPts val="500"/>
              </a:spcBef>
              <a:defRPr sz="2100"/>
            </a:lvl3pPr>
            <a:lvl4pPr marL="1160642" indent="-246197" defTabSz="609629">
              <a:lnSpc>
                <a:spcPct val="100000"/>
              </a:lnSpc>
              <a:spcBef>
                <a:spcPts val="500"/>
              </a:spcBef>
              <a:buChar char="–"/>
              <a:defRPr sz="2100"/>
            </a:lvl4pPr>
            <a:lvl5pPr marL="1465458" indent="-246197" defTabSz="609629">
              <a:lnSpc>
                <a:spcPct val="100000"/>
              </a:lnSpc>
              <a:spcBef>
                <a:spcPts val="50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481542" y="2937934"/>
            <a:ext cx="5181601" cy="908051"/>
          </a:xfrm>
          <a:prstGeom prst="rect">
            <a:avLst/>
          </a:prstGeom>
        </p:spPr>
        <p:txBody>
          <a:bodyPr anchor="t"/>
          <a:lstStyle>
            <a:lvl1pPr defTabSz="609629">
              <a:lnSpc>
                <a:spcPct val="100000"/>
              </a:lnSpc>
              <a:defRPr sz="2700" b="1" cap="all">
                <a:latin typeface="+mj-lt"/>
                <a:ea typeface="+mj-ea"/>
                <a:cs typeface="+mj-cs"/>
                <a:sym typeface="Calibri"/>
              </a:defRPr>
            </a:lvl1pPr>
          </a:lstStyle>
          <a:p>
            <a:r>
              <a:t>Title Text</a:t>
            </a:r>
          </a:p>
        </p:txBody>
      </p:sp>
      <p:sp>
        <p:nvSpPr>
          <p:cNvPr id="111" name="Body Level One…"/>
          <p:cNvSpPr txBox="1">
            <a:spLocks noGrp="1"/>
          </p:cNvSpPr>
          <p:nvPr>
            <p:ph type="body" sz="quarter" idx="1"/>
          </p:nvPr>
        </p:nvSpPr>
        <p:spPr>
          <a:xfrm>
            <a:off x="481542" y="1937809"/>
            <a:ext cx="5181601" cy="1000126"/>
          </a:xfrm>
          <a:prstGeom prst="rect">
            <a:avLst/>
          </a:prstGeom>
        </p:spPr>
        <p:txBody>
          <a:bodyPr anchor="b"/>
          <a:lstStyle>
            <a:lvl1pPr marL="0" indent="0" defTabSz="609629">
              <a:lnSpc>
                <a:spcPct val="100000"/>
              </a:lnSpc>
              <a:spcBef>
                <a:spcPts val="300"/>
              </a:spcBef>
              <a:buSzTx/>
              <a:buFontTx/>
              <a:buNone/>
              <a:defRPr sz="1300">
                <a:solidFill>
                  <a:srgbClr val="888888"/>
                </a:solidFill>
              </a:defRPr>
            </a:lvl1pPr>
            <a:lvl2pPr marL="0" indent="304814" defTabSz="609629">
              <a:lnSpc>
                <a:spcPct val="100000"/>
              </a:lnSpc>
              <a:spcBef>
                <a:spcPts val="300"/>
              </a:spcBef>
              <a:buSzTx/>
              <a:buFontTx/>
              <a:buNone/>
              <a:defRPr sz="1300">
                <a:solidFill>
                  <a:srgbClr val="888888"/>
                </a:solidFill>
              </a:defRPr>
            </a:lvl2pPr>
            <a:lvl3pPr marL="0" indent="609629" defTabSz="609629">
              <a:lnSpc>
                <a:spcPct val="100000"/>
              </a:lnSpc>
              <a:spcBef>
                <a:spcPts val="300"/>
              </a:spcBef>
              <a:buSzTx/>
              <a:buFontTx/>
              <a:buNone/>
              <a:defRPr sz="1300">
                <a:solidFill>
                  <a:srgbClr val="888888"/>
                </a:solidFill>
              </a:defRPr>
            </a:lvl3pPr>
            <a:lvl4pPr marL="0" indent="914446" defTabSz="609629">
              <a:lnSpc>
                <a:spcPct val="100000"/>
              </a:lnSpc>
              <a:spcBef>
                <a:spcPts val="300"/>
              </a:spcBef>
              <a:buSzTx/>
              <a:buFontTx/>
              <a:buNone/>
              <a:defRPr sz="1300">
                <a:solidFill>
                  <a:srgbClr val="888888"/>
                </a:solidFill>
              </a:defRPr>
            </a:lvl4pPr>
            <a:lvl5pPr marL="0" indent="1219261" defTabSz="609629">
              <a:lnSpc>
                <a:spcPct val="100000"/>
              </a:lnSpc>
              <a:spcBef>
                <a:spcPts val="300"/>
              </a:spcBef>
              <a:buSzTx/>
              <a:buFontTx/>
              <a:buNone/>
              <a:defRPr sz="13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304800" y="183091"/>
            <a:ext cx="5486400" cy="762001"/>
          </a:xfrm>
          <a:prstGeom prst="rect">
            <a:avLst/>
          </a:prstGeom>
        </p:spPr>
        <p:txBody>
          <a:bodyPr/>
          <a:lstStyle>
            <a:lvl1pPr algn="ctr" defTabSz="609629">
              <a:lnSpc>
                <a:spcPct val="100000"/>
              </a:lnSpc>
              <a:defRPr sz="2900">
                <a:latin typeface="+mj-lt"/>
                <a:ea typeface="+mj-ea"/>
                <a:cs typeface="+mj-cs"/>
                <a:sym typeface="Calibri"/>
              </a:defRPr>
            </a:lvl1pPr>
          </a:lstStyle>
          <a:p>
            <a:r>
              <a:t>Title Text</a:t>
            </a:r>
          </a:p>
        </p:txBody>
      </p:sp>
      <p:sp>
        <p:nvSpPr>
          <p:cNvPr id="120" name="Body Level One…"/>
          <p:cNvSpPr txBox="1">
            <a:spLocks noGrp="1"/>
          </p:cNvSpPr>
          <p:nvPr>
            <p:ph type="body" sz="quarter" idx="1"/>
          </p:nvPr>
        </p:nvSpPr>
        <p:spPr>
          <a:xfrm>
            <a:off x="304800" y="1066800"/>
            <a:ext cx="2692400" cy="3017310"/>
          </a:xfrm>
          <a:prstGeom prst="rect">
            <a:avLst/>
          </a:prstGeom>
        </p:spPr>
        <p:txBody>
          <a:bodyPr/>
          <a:lstStyle>
            <a:lvl1pPr marL="228610" indent="-228610" defTabSz="609629">
              <a:lnSpc>
                <a:spcPct val="100000"/>
              </a:lnSpc>
              <a:spcBef>
                <a:spcPts val="400"/>
              </a:spcBef>
              <a:defRPr sz="1900"/>
            </a:lvl1pPr>
            <a:lvl2pPr marL="531045" indent="-226230" defTabSz="609629">
              <a:lnSpc>
                <a:spcPct val="100000"/>
              </a:lnSpc>
              <a:spcBef>
                <a:spcPts val="400"/>
              </a:spcBef>
              <a:buChar char="–"/>
              <a:defRPr sz="1900"/>
            </a:lvl2pPr>
            <a:lvl3pPr marL="832380" indent="-222750" defTabSz="609629">
              <a:lnSpc>
                <a:spcPct val="100000"/>
              </a:lnSpc>
              <a:spcBef>
                <a:spcPts val="400"/>
              </a:spcBef>
              <a:defRPr sz="1900"/>
            </a:lvl3pPr>
            <a:lvl4pPr marL="1155757" indent="-241312" defTabSz="609629">
              <a:lnSpc>
                <a:spcPct val="100000"/>
              </a:lnSpc>
              <a:spcBef>
                <a:spcPts val="400"/>
              </a:spcBef>
              <a:buChar char="–"/>
              <a:defRPr sz="1900"/>
            </a:lvl4pPr>
            <a:lvl5pPr marL="1460573" indent="-241312" defTabSz="609629">
              <a:lnSpc>
                <a:spcPct val="100000"/>
              </a:lnSpc>
              <a:spcBef>
                <a:spcPts val="400"/>
              </a:spcBef>
              <a:buChar char="»"/>
              <a:defRPr sz="19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304800" y="183091"/>
            <a:ext cx="5486400" cy="762001"/>
          </a:xfrm>
          <a:prstGeom prst="rect">
            <a:avLst/>
          </a:prstGeom>
        </p:spPr>
        <p:txBody>
          <a:bodyPr/>
          <a:lstStyle>
            <a:lvl1pPr algn="ctr" defTabSz="609629">
              <a:lnSpc>
                <a:spcPct val="100000"/>
              </a:lnSpc>
              <a:defRPr sz="2900">
                <a:latin typeface="+mj-lt"/>
                <a:ea typeface="+mj-ea"/>
                <a:cs typeface="+mj-cs"/>
                <a:sym typeface="Calibri"/>
              </a:defRPr>
            </a:lvl1pPr>
          </a:lstStyle>
          <a:p>
            <a:r>
              <a:t>Title Text</a:t>
            </a:r>
          </a:p>
        </p:txBody>
      </p:sp>
      <p:sp>
        <p:nvSpPr>
          <p:cNvPr id="129" name="Body Level One…"/>
          <p:cNvSpPr txBox="1">
            <a:spLocks noGrp="1"/>
          </p:cNvSpPr>
          <p:nvPr>
            <p:ph type="body" sz="quarter" idx="1"/>
          </p:nvPr>
        </p:nvSpPr>
        <p:spPr>
          <a:xfrm>
            <a:off x="304800" y="1023409"/>
            <a:ext cx="2693460" cy="426509"/>
          </a:xfrm>
          <a:prstGeom prst="rect">
            <a:avLst/>
          </a:prstGeom>
        </p:spPr>
        <p:txBody>
          <a:bodyPr anchor="b"/>
          <a:lstStyle>
            <a:lvl1pPr marL="0" indent="0" defTabSz="609629">
              <a:lnSpc>
                <a:spcPct val="100000"/>
              </a:lnSpc>
              <a:spcBef>
                <a:spcPts val="300"/>
              </a:spcBef>
              <a:buSzTx/>
              <a:buFontTx/>
              <a:buNone/>
              <a:defRPr sz="1600" b="1"/>
            </a:lvl1pPr>
            <a:lvl2pPr marL="0" indent="304814" defTabSz="609629">
              <a:lnSpc>
                <a:spcPct val="100000"/>
              </a:lnSpc>
              <a:spcBef>
                <a:spcPts val="300"/>
              </a:spcBef>
              <a:buSzTx/>
              <a:buFontTx/>
              <a:buNone/>
              <a:defRPr sz="1600" b="1"/>
            </a:lvl2pPr>
            <a:lvl3pPr marL="0" indent="609629" defTabSz="609629">
              <a:lnSpc>
                <a:spcPct val="100000"/>
              </a:lnSpc>
              <a:spcBef>
                <a:spcPts val="300"/>
              </a:spcBef>
              <a:buSzTx/>
              <a:buFontTx/>
              <a:buNone/>
              <a:defRPr sz="1600" b="1"/>
            </a:lvl3pPr>
            <a:lvl4pPr marL="0" indent="914446" defTabSz="609629">
              <a:lnSpc>
                <a:spcPct val="100000"/>
              </a:lnSpc>
              <a:spcBef>
                <a:spcPts val="300"/>
              </a:spcBef>
              <a:buSzTx/>
              <a:buFontTx/>
              <a:buNone/>
              <a:defRPr sz="1600" b="1"/>
            </a:lvl4pPr>
            <a:lvl5pPr marL="0" indent="1219261" defTabSz="609629">
              <a:lnSpc>
                <a:spcPct val="100000"/>
              </a:lnSpc>
              <a:spcBef>
                <a:spcPts val="300"/>
              </a:spcBef>
              <a:buSzTx/>
              <a:buFontTx/>
              <a:buNone/>
              <a:defRPr sz="1600" b="1"/>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21"/>
          </p:nvPr>
        </p:nvSpPr>
        <p:spPr>
          <a:xfrm>
            <a:off x="3096684" y="1023409"/>
            <a:ext cx="2694518" cy="426508"/>
          </a:xfrm>
          <a:prstGeom prst="rect">
            <a:avLst/>
          </a:prstGeom>
        </p:spPr>
        <p:txBody>
          <a:bodyPr anchor="b"/>
          <a:lstStyle/>
          <a:p>
            <a:pPr marL="0" indent="0" defTabSz="609629">
              <a:lnSpc>
                <a:spcPct val="100000"/>
              </a:lnSpc>
              <a:spcBef>
                <a:spcPts val="300"/>
              </a:spcBef>
              <a:buSzTx/>
              <a:buFontTx/>
              <a:buNone/>
              <a:defRPr sz="1600" b="1"/>
            </a:pPr>
            <a:endParaRPr/>
          </a:p>
        </p:txBody>
      </p:sp>
      <p:sp>
        <p:nvSpPr>
          <p:cNvPr id="131"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304800" y="183091"/>
            <a:ext cx="5486400" cy="762001"/>
          </a:xfrm>
          <a:prstGeom prst="rect">
            <a:avLst/>
          </a:prstGeom>
        </p:spPr>
        <p:txBody>
          <a:bodyPr/>
          <a:lstStyle>
            <a:lvl1pPr algn="ctr" defTabSz="609629">
              <a:lnSpc>
                <a:spcPct val="100000"/>
              </a:lnSpc>
              <a:defRPr sz="2900">
                <a:latin typeface="+mj-lt"/>
                <a:ea typeface="+mj-ea"/>
                <a:cs typeface="+mj-cs"/>
                <a:sym typeface="Calibri"/>
              </a:defRPr>
            </a:lvl1pPr>
          </a:lstStyle>
          <a:p>
            <a:r>
              <a:t>Title Text</a:t>
            </a:r>
          </a:p>
        </p:txBody>
      </p:sp>
      <p:sp>
        <p:nvSpPr>
          <p:cNvPr id="139"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304800" y="182033"/>
            <a:ext cx="2005542" cy="774701"/>
          </a:xfrm>
          <a:prstGeom prst="rect">
            <a:avLst/>
          </a:prstGeom>
        </p:spPr>
        <p:txBody>
          <a:bodyPr anchor="b"/>
          <a:lstStyle>
            <a:lvl1pPr defTabSz="609629">
              <a:lnSpc>
                <a:spcPct val="100000"/>
              </a:lnSpc>
              <a:defRPr sz="1300" b="1">
                <a:latin typeface="+mj-lt"/>
                <a:ea typeface="+mj-ea"/>
                <a:cs typeface="+mj-cs"/>
                <a:sym typeface="Calibri"/>
              </a:defRPr>
            </a:lvl1pPr>
          </a:lstStyle>
          <a:p>
            <a:r>
              <a:t>Title Text</a:t>
            </a:r>
          </a:p>
        </p:txBody>
      </p:sp>
      <p:sp>
        <p:nvSpPr>
          <p:cNvPr id="154" name="Body Level One…"/>
          <p:cNvSpPr txBox="1">
            <a:spLocks noGrp="1"/>
          </p:cNvSpPr>
          <p:nvPr>
            <p:ph type="body" sz="quarter" idx="1"/>
          </p:nvPr>
        </p:nvSpPr>
        <p:spPr>
          <a:xfrm>
            <a:off x="2383366" y="182033"/>
            <a:ext cx="3407834" cy="3902076"/>
          </a:xfrm>
          <a:prstGeom prst="rect">
            <a:avLst/>
          </a:prstGeom>
        </p:spPr>
        <p:txBody>
          <a:bodyPr/>
          <a:lstStyle>
            <a:lvl1pPr marL="228610" indent="-228610" defTabSz="609629">
              <a:lnSpc>
                <a:spcPct val="100000"/>
              </a:lnSpc>
              <a:spcBef>
                <a:spcPts val="500"/>
              </a:spcBef>
              <a:defRPr sz="2100"/>
            </a:lvl1pPr>
            <a:lvl2pPr marL="515378" indent="-210563" defTabSz="609629">
              <a:lnSpc>
                <a:spcPct val="100000"/>
              </a:lnSpc>
              <a:spcBef>
                <a:spcPts val="500"/>
              </a:spcBef>
              <a:buChar char="–"/>
              <a:defRPr sz="2100"/>
            </a:lvl2pPr>
            <a:lvl3pPr marL="809665" indent="-200035" defTabSz="609629">
              <a:lnSpc>
                <a:spcPct val="100000"/>
              </a:lnSpc>
              <a:spcBef>
                <a:spcPts val="500"/>
              </a:spcBef>
              <a:defRPr sz="2100"/>
            </a:lvl3pPr>
            <a:lvl4pPr marL="1160642" indent="-246197" defTabSz="609629">
              <a:lnSpc>
                <a:spcPct val="100000"/>
              </a:lnSpc>
              <a:spcBef>
                <a:spcPts val="500"/>
              </a:spcBef>
              <a:buChar char="–"/>
              <a:defRPr sz="2100"/>
            </a:lvl4pPr>
            <a:lvl5pPr marL="1465458" indent="-246197" defTabSz="609629">
              <a:lnSpc>
                <a:spcPct val="100000"/>
              </a:lnSpc>
              <a:spcBef>
                <a:spcPts val="50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21"/>
          </p:nvPr>
        </p:nvSpPr>
        <p:spPr>
          <a:xfrm>
            <a:off x="304800" y="956734"/>
            <a:ext cx="2005541" cy="3127376"/>
          </a:xfrm>
          <a:prstGeom prst="rect">
            <a:avLst/>
          </a:prstGeom>
        </p:spPr>
        <p:txBody>
          <a:bodyPr/>
          <a:lstStyle/>
          <a:p>
            <a:pPr marL="0" indent="0" defTabSz="609629">
              <a:lnSpc>
                <a:spcPct val="100000"/>
              </a:lnSpc>
              <a:spcBef>
                <a:spcPts val="200"/>
              </a:spcBef>
              <a:buSzTx/>
              <a:buFontTx/>
              <a:buNone/>
              <a:defRPr sz="900"/>
            </a:pPr>
            <a:endParaRPr/>
          </a:p>
        </p:txBody>
      </p:sp>
      <p:sp>
        <p:nvSpPr>
          <p:cNvPr id="156"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194859" y="3200400"/>
            <a:ext cx="3657601" cy="377825"/>
          </a:xfrm>
          <a:prstGeom prst="rect">
            <a:avLst/>
          </a:prstGeom>
        </p:spPr>
        <p:txBody>
          <a:bodyPr anchor="b"/>
          <a:lstStyle>
            <a:lvl1pPr defTabSz="609629">
              <a:lnSpc>
                <a:spcPct val="100000"/>
              </a:lnSpc>
              <a:defRPr sz="1300" b="1">
                <a:latin typeface="+mj-lt"/>
                <a:ea typeface="+mj-ea"/>
                <a:cs typeface="+mj-cs"/>
                <a:sym typeface="Calibri"/>
              </a:defRPr>
            </a:lvl1pPr>
          </a:lstStyle>
          <a:p>
            <a:r>
              <a:t>Title Text</a:t>
            </a:r>
          </a:p>
        </p:txBody>
      </p:sp>
      <p:sp>
        <p:nvSpPr>
          <p:cNvPr id="164" name="Picture Placeholder 2"/>
          <p:cNvSpPr>
            <a:spLocks noGrp="1"/>
          </p:cNvSpPr>
          <p:nvPr>
            <p:ph type="pic" sz="quarter" idx="21"/>
          </p:nvPr>
        </p:nvSpPr>
        <p:spPr>
          <a:xfrm>
            <a:off x="1194859" y="408517"/>
            <a:ext cx="3657601" cy="2743201"/>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1194859" y="3578225"/>
            <a:ext cx="3657601" cy="536575"/>
          </a:xfrm>
          <a:prstGeom prst="rect">
            <a:avLst/>
          </a:prstGeom>
        </p:spPr>
        <p:txBody>
          <a:bodyPr/>
          <a:lstStyle>
            <a:lvl1pPr marL="0" indent="0" defTabSz="609629">
              <a:lnSpc>
                <a:spcPct val="100000"/>
              </a:lnSpc>
              <a:spcBef>
                <a:spcPts val="200"/>
              </a:spcBef>
              <a:buSzTx/>
              <a:buFontTx/>
              <a:buNone/>
              <a:defRPr sz="900"/>
            </a:lvl1pPr>
            <a:lvl2pPr marL="0" indent="304814" defTabSz="609629">
              <a:lnSpc>
                <a:spcPct val="100000"/>
              </a:lnSpc>
              <a:spcBef>
                <a:spcPts val="200"/>
              </a:spcBef>
              <a:buSzTx/>
              <a:buFontTx/>
              <a:buNone/>
              <a:defRPr sz="900"/>
            </a:lvl2pPr>
            <a:lvl3pPr marL="0" indent="609629" defTabSz="609629">
              <a:lnSpc>
                <a:spcPct val="100000"/>
              </a:lnSpc>
              <a:spcBef>
                <a:spcPts val="200"/>
              </a:spcBef>
              <a:buSzTx/>
              <a:buFontTx/>
              <a:buNone/>
              <a:defRPr sz="900"/>
            </a:lvl3pPr>
            <a:lvl4pPr marL="0" indent="914446" defTabSz="609629">
              <a:lnSpc>
                <a:spcPct val="100000"/>
              </a:lnSpc>
              <a:spcBef>
                <a:spcPts val="200"/>
              </a:spcBef>
              <a:buSzTx/>
              <a:buFontTx/>
              <a:buNone/>
              <a:defRPr sz="900"/>
            </a:lvl4pPr>
            <a:lvl5pPr marL="0" indent="1219261" defTabSz="609629">
              <a:lnSpc>
                <a:spcPct val="100000"/>
              </a:lnSpc>
              <a:spcBef>
                <a:spcPts val="200"/>
              </a:spcBef>
              <a:buSzTx/>
              <a:buFontTx/>
              <a:buNone/>
              <a:defRPr sz="9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5584070" y="4261267"/>
            <a:ext cx="207131" cy="196017"/>
          </a:xfrm>
          <a:prstGeom prst="rect">
            <a:avLst/>
          </a:prstGeom>
        </p:spPr>
        <p:txBody>
          <a:bodyPr/>
          <a:lstStyle>
            <a:lvl1pPr>
              <a:defRPr sz="8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vsnittsrubrik">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vå innehållsdelar">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Platshållare för text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ndast rubrik">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nehåll med bildtext">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Platshållare för text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ed bildtext">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latshållare för bild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hej@klimatprata.se"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1E3DF"/>
        </a:solidFill>
        <a:effectLst/>
      </p:bgPr>
    </p:bg>
    <p:spTree>
      <p:nvGrpSpPr>
        <p:cNvPr id="1" name=""/>
        <p:cNvGrpSpPr/>
        <p:nvPr/>
      </p:nvGrpSpPr>
      <p:grpSpPr>
        <a:xfrm>
          <a:off x="0" y="0"/>
          <a:ext cx="0" cy="0"/>
          <a:chOff x="0" y="0"/>
          <a:chExt cx="0" cy="0"/>
        </a:xfrm>
      </p:grpSpPr>
      <p:pic>
        <p:nvPicPr>
          <p:cNvPr id="175" name="BG_stripes.png" descr="BG_stripes.png"/>
          <p:cNvPicPr>
            <a:picLocks noChangeAspect="1"/>
          </p:cNvPicPr>
          <p:nvPr/>
        </p:nvPicPr>
        <p:blipFill>
          <a:blip r:embed="rId3"/>
          <a:stretch>
            <a:fillRect/>
          </a:stretch>
        </p:blipFill>
        <p:spPr>
          <a:xfrm>
            <a:off x="-49840" y="-673555"/>
            <a:ext cx="12293414" cy="8361779"/>
          </a:xfrm>
          <a:prstGeom prst="rect">
            <a:avLst/>
          </a:prstGeom>
          <a:ln w="12700">
            <a:miter lim="400000"/>
          </a:ln>
        </p:spPr>
      </p:pic>
      <p:sp>
        <p:nvSpPr>
          <p:cNvPr id="176" name="AutoShape 3"/>
          <p:cNvSpPr/>
          <p:nvPr/>
        </p:nvSpPr>
        <p:spPr>
          <a:xfrm>
            <a:off x="-50707" y="5249155"/>
            <a:ext cx="12293414" cy="1729877"/>
          </a:xfrm>
          <a:prstGeom prst="rect">
            <a:avLst/>
          </a:prstGeom>
          <a:solidFill>
            <a:srgbClr val="FFFFFF"/>
          </a:solidFill>
          <a:ln w="12700">
            <a:miter lim="400000"/>
          </a:ln>
        </p:spPr>
        <p:txBody>
          <a:bodyPr lIns="45719" rIns="45719"/>
          <a:lstStyle/>
          <a:p>
            <a:endParaRPr dirty="0"/>
          </a:p>
        </p:txBody>
      </p:sp>
      <p:pic>
        <p:nvPicPr>
          <p:cNvPr id="177" name="Bildobjekt 26" descr="Bildobjekt 26"/>
          <p:cNvPicPr>
            <a:picLocks noChangeAspect="1"/>
          </p:cNvPicPr>
          <p:nvPr/>
        </p:nvPicPr>
        <p:blipFill>
          <a:blip r:embed="rId4"/>
          <a:stretch>
            <a:fillRect/>
          </a:stretch>
        </p:blipFill>
        <p:spPr>
          <a:xfrm>
            <a:off x="372402" y="5759470"/>
            <a:ext cx="2940188" cy="709247"/>
          </a:xfrm>
          <a:prstGeom prst="rect">
            <a:avLst/>
          </a:prstGeom>
          <a:ln w="12700">
            <a:miter lim="400000"/>
          </a:ln>
        </p:spPr>
      </p:pic>
      <p:pic>
        <p:nvPicPr>
          <p:cNvPr id="178" name="Bildobjekt 27" descr="Bildobjekt 27"/>
          <p:cNvPicPr>
            <a:picLocks noChangeAspect="1"/>
          </p:cNvPicPr>
          <p:nvPr/>
        </p:nvPicPr>
        <p:blipFill>
          <a:blip r:embed="rId5"/>
          <a:stretch>
            <a:fillRect/>
          </a:stretch>
        </p:blipFill>
        <p:spPr>
          <a:xfrm>
            <a:off x="4554592" y="5759470"/>
            <a:ext cx="3352801" cy="709247"/>
          </a:xfrm>
          <a:prstGeom prst="rect">
            <a:avLst/>
          </a:prstGeom>
          <a:ln w="12700">
            <a:miter lim="400000"/>
          </a:ln>
        </p:spPr>
      </p:pic>
      <p:pic>
        <p:nvPicPr>
          <p:cNvPr id="179" name="klimatpsykologerna_Final-06.png" descr="klimatpsykologerna_Final-06.png"/>
          <p:cNvPicPr>
            <a:picLocks noChangeAspect="1"/>
          </p:cNvPicPr>
          <p:nvPr/>
        </p:nvPicPr>
        <p:blipFill>
          <a:blip r:embed="rId6"/>
          <a:stretch>
            <a:fillRect/>
          </a:stretch>
        </p:blipFill>
        <p:spPr>
          <a:xfrm>
            <a:off x="8976648" y="5513907"/>
            <a:ext cx="2850765" cy="1036299"/>
          </a:xfrm>
          <a:prstGeom prst="rect">
            <a:avLst/>
          </a:prstGeom>
          <a:ln w="12700">
            <a:miter lim="400000"/>
          </a:ln>
        </p:spPr>
      </p:pic>
      <p:pic>
        <p:nvPicPr>
          <p:cNvPr id="180" name="terra-pi_character.png" descr="terra-pi_character.png"/>
          <p:cNvPicPr>
            <a:picLocks noChangeAspect="1"/>
          </p:cNvPicPr>
          <p:nvPr/>
        </p:nvPicPr>
        <p:blipFill>
          <a:blip r:embed="rId7"/>
          <a:stretch>
            <a:fillRect/>
          </a:stretch>
        </p:blipFill>
        <p:spPr>
          <a:xfrm>
            <a:off x="4444574" y="919740"/>
            <a:ext cx="8227805" cy="4344965"/>
          </a:xfrm>
          <a:prstGeom prst="rect">
            <a:avLst/>
          </a:prstGeom>
          <a:ln w="12700">
            <a:miter lim="400000"/>
          </a:ln>
        </p:spPr>
      </p:pic>
      <p:pic>
        <p:nvPicPr>
          <p:cNvPr id="181" name="Logo_LIGGANDE_Terra_Pi.pdf" descr="Logo_LIGGANDE_Terra_Pi.pdf"/>
          <p:cNvPicPr>
            <a:picLocks noChangeAspect="1"/>
          </p:cNvPicPr>
          <p:nvPr/>
        </p:nvPicPr>
        <p:blipFill>
          <a:blip r:embed="rId8"/>
          <a:stretch>
            <a:fillRect/>
          </a:stretch>
        </p:blipFill>
        <p:spPr>
          <a:xfrm>
            <a:off x="9389805" y="154081"/>
            <a:ext cx="2648311" cy="901779"/>
          </a:xfrm>
          <a:prstGeom prst="rect">
            <a:avLst/>
          </a:prstGeom>
          <a:ln w="12700">
            <a:miter lim="400000"/>
          </a:ln>
        </p:spPr>
      </p:pic>
      <p:sp>
        <p:nvSpPr>
          <p:cNvPr id="182" name="Klimatpsykologi…"/>
          <p:cNvSpPr txBox="1"/>
          <p:nvPr/>
        </p:nvSpPr>
        <p:spPr>
          <a:xfrm>
            <a:off x="533983" y="392026"/>
            <a:ext cx="5690888" cy="1324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a:lnSpc>
                <a:spcPts val="5000"/>
              </a:lnSpc>
              <a:defRPr sz="6700" cap="all">
                <a:solidFill>
                  <a:srgbClr val="2F3348"/>
                </a:solidFill>
                <a:latin typeface="Libre Baskerville"/>
                <a:ea typeface="Libre Baskerville"/>
                <a:cs typeface="Libre Baskerville"/>
                <a:sym typeface="Libre Baskerville"/>
              </a:defRPr>
            </a:pPr>
            <a:r>
              <a:rPr sz="3300" dirty="0"/>
              <a:t>Klimatpsykologi</a:t>
            </a:r>
            <a:r>
              <a:rPr lang="sv-SE" sz="3300" dirty="0"/>
              <a:t> </a:t>
            </a:r>
          </a:p>
          <a:p>
            <a:pPr>
              <a:lnSpc>
                <a:spcPts val="5000"/>
              </a:lnSpc>
              <a:defRPr sz="6700" cap="all">
                <a:solidFill>
                  <a:srgbClr val="2F3348"/>
                </a:solidFill>
                <a:latin typeface="Libre Baskerville"/>
                <a:ea typeface="Libre Baskerville"/>
                <a:cs typeface="Libre Baskerville"/>
                <a:sym typeface="Libre Baskerville"/>
              </a:defRPr>
            </a:pPr>
            <a:r>
              <a:rPr lang="sv-SE" sz="3300" i="1" dirty="0">
                <a:latin typeface="Source Sans Pro"/>
                <a:ea typeface="Source Sans Pro"/>
              </a:rPr>
              <a:t>med</a:t>
            </a:r>
            <a:r>
              <a:rPr sz="3300" i="1" dirty="0">
                <a:latin typeface="Source Sans Pro"/>
                <a:ea typeface="Source Sans Pro"/>
              </a:rPr>
              <a:t> och för unga</a:t>
            </a:r>
            <a:endParaRPr lang="sv-SE" sz="3300" i="1" dirty="0">
              <a:latin typeface="Source Sans Pro"/>
              <a:ea typeface="Source Sans Pro"/>
            </a:endParaRPr>
          </a:p>
        </p:txBody>
      </p:sp>
      <p:sp>
        <p:nvSpPr>
          <p:cNvPr id="2" name="textruta 1">
            <a:extLst>
              <a:ext uri="{FF2B5EF4-FFF2-40B4-BE49-F238E27FC236}">
                <a16:creationId xmlns:a16="http://schemas.microsoft.com/office/drawing/2014/main" id="{6D67AD45-B1C3-3B28-9C05-F09473FA47D9}"/>
              </a:ext>
            </a:extLst>
          </p:cNvPr>
          <p:cNvSpPr txBox="1"/>
          <p:nvPr/>
        </p:nvSpPr>
        <p:spPr>
          <a:xfrm>
            <a:off x="540589" y="2136476"/>
            <a:ext cx="6840747"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l" defTabSz="914400">
              <a:spcBef>
                <a:spcPts val="0"/>
              </a:spcBef>
              <a:spcAft>
                <a:spcPts val="0"/>
              </a:spcAft>
              <a:buNone/>
              <a:tabLst/>
            </a:pPr>
            <a:r>
              <a:rPr lang="sv-SE" sz="2800" b="1" dirty="0">
                <a:latin typeface="Libre Baskerville"/>
              </a:rPr>
              <a:t>Agenda</a:t>
            </a:r>
            <a:endParaRPr lang="sv-SE"/>
          </a:p>
          <a:p>
            <a:pPr marL="457200" indent="-457200">
              <a:lnSpc>
                <a:spcPct val="150000"/>
              </a:lnSpc>
              <a:buFont typeface="Arial"/>
              <a:buChar char="•"/>
            </a:pPr>
            <a:r>
              <a:rPr lang="sv-SE" sz="2800" dirty="0">
                <a:latin typeface="Libre Baskerville"/>
              </a:rPr>
              <a:t>Känna</a:t>
            </a:r>
          </a:p>
          <a:p>
            <a:pPr marL="457200" indent="-457200">
              <a:buFont typeface="Arial"/>
              <a:buChar char="•"/>
            </a:pPr>
            <a:r>
              <a:rPr lang="sv-SE" sz="2800" dirty="0">
                <a:latin typeface="Libre Baskerville"/>
              </a:rPr>
              <a:t>Tänka</a:t>
            </a:r>
          </a:p>
          <a:p>
            <a:pPr marL="457200" indent="-457200">
              <a:buFont typeface="Arial"/>
              <a:buChar char="•"/>
            </a:pPr>
            <a:r>
              <a:rPr lang="sv-SE" sz="2800" dirty="0">
                <a:latin typeface="Libre Baskerville"/>
              </a:rPr>
              <a:t>Agera</a:t>
            </a:r>
          </a:p>
          <a:p>
            <a:r>
              <a:rPr lang="sv-SE" dirty="0">
                <a:latin typeface="Libre Baskerville"/>
              </a:rPr>
              <a:t>Övningar och frågor under tiden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1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t>Känslohantering</a:t>
            </a:r>
          </a:p>
        </p:txBody>
      </p:sp>
      <p:sp>
        <p:nvSpPr>
          <p:cNvPr id="217"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218" name="BF-terra.png" descr="BF-terra.png"/>
          <p:cNvPicPr>
            <a:picLocks noChangeAspect="1"/>
          </p:cNvPicPr>
          <p:nvPr/>
        </p:nvPicPr>
        <p:blipFill>
          <a:blip r:embed="rId4"/>
          <a:stretch>
            <a:fillRect/>
          </a:stretch>
        </p:blipFill>
        <p:spPr>
          <a:xfrm rot="10800000">
            <a:off x="7762154" y="3538477"/>
            <a:ext cx="6920918" cy="6858001"/>
          </a:xfrm>
          <a:prstGeom prst="rect">
            <a:avLst/>
          </a:prstGeom>
          <a:ln w="12700">
            <a:miter lim="400000"/>
          </a:ln>
        </p:spPr>
      </p:pic>
      <p:sp>
        <p:nvSpPr>
          <p:cNvPr id="219"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pic>
        <p:nvPicPr>
          <p:cNvPr id="3" name="Bildobjekt 2" descr="En bild som visar clipart&#10;&#10;Automatiskt genererad beskrivning">
            <a:extLst>
              <a:ext uri="{FF2B5EF4-FFF2-40B4-BE49-F238E27FC236}">
                <a16:creationId xmlns:a16="http://schemas.microsoft.com/office/drawing/2014/main" id="{24E8F73B-6854-F0F1-483A-5D5409AD50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51918"/>
            <a:ext cx="2965710" cy="3291847"/>
          </a:xfrm>
          <a:prstGeom prst="rect">
            <a:avLst/>
          </a:prstGeom>
        </p:spPr>
      </p:pic>
      <p:sp>
        <p:nvSpPr>
          <p:cNvPr id="6" name="Platshållare för innehåll 2">
            <a:extLst>
              <a:ext uri="{FF2B5EF4-FFF2-40B4-BE49-F238E27FC236}">
                <a16:creationId xmlns:a16="http://schemas.microsoft.com/office/drawing/2014/main" id="{C4F5F0A2-15B6-1DF8-C7E1-2443B548E9F2}"/>
              </a:ext>
            </a:extLst>
          </p:cNvPr>
          <p:cNvSpPr txBox="1">
            <a:spLocks noGrp="1"/>
          </p:cNvSpPr>
          <p:nvPr/>
        </p:nvSpPr>
        <p:spPr>
          <a:xfrm>
            <a:off x="838200" y="1986153"/>
            <a:ext cx="10860656" cy="656358"/>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nSpc>
                <a:spcPct val="81000"/>
              </a:lnSpc>
              <a:spcBef>
                <a:spcPts val="1600"/>
              </a:spcBef>
              <a:defRPr sz="2900">
                <a:latin typeface="Source Sans Pro"/>
                <a:ea typeface="Source Sans Pro"/>
                <a:cs typeface="Source Sans Pro"/>
                <a:sym typeface="Source Sans Pro"/>
              </a:defRPr>
            </a:pPr>
            <a:r>
              <a:rPr lang="sv-SE" dirty="0"/>
              <a:t>Vad gör vi för att undvika jobbiga känslor? </a:t>
            </a:r>
          </a:p>
        </p:txBody>
      </p:sp>
      <p:sp>
        <p:nvSpPr>
          <p:cNvPr id="7" name="textruta 6">
            <a:extLst>
              <a:ext uri="{FF2B5EF4-FFF2-40B4-BE49-F238E27FC236}">
                <a16:creationId xmlns:a16="http://schemas.microsoft.com/office/drawing/2014/main" id="{9CBEFF38-575C-AEDE-92C8-7D889C9D9454}"/>
              </a:ext>
            </a:extLst>
          </p:cNvPr>
          <p:cNvSpPr txBox="1"/>
          <p:nvPr/>
        </p:nvSpPr>
        <p:spPr>
          <a:xfrm>
            <a:off x="3473570" y="3085382"/>
            <a:ext cx="4698520" cy="19595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spcBef>
                <a:spcPts val="1600"/>
              </a:spcBef>
            </a:pPr>
            <a:r>
              <a:rPr lang="sv-SE" sz="3600" dirty="0">
                <a:ea typeface="+mj-lt"/>
                <a:cs typeface="+mj-lt"/>
              </a:rPr>
              <a:t>Förneka</a:t>
            </a:r>
            <a:r>
              <a:rPr lang="sv-SE" sz="3600" dirty="0">
                <a:latin typeface="Source Sans Pro"/>
                <a:ea typeface="+mj-lt"/>
                <a:cs typeface="+mj-lt"/>
              </a:rPr>
              <a:t>, förminska, d</a:t>
            </a:r>
            <a:r>
              <a:rPr lang="sv-SE" sz="3600" dirty="0">
                <a:latin typeface="Calibri"/>
                <a:ea typeface="+mj-lt"/>
                <a:cs typeface="+mj-lt"/>
              </a:rPr>
              <a:t>istansera,</a:t>
            </a:r>
            <a:r>
              <a:rPr lang="sv-SE" sz="3600" dirty="0">
                <a:latin typeface="Source Sans Pro"/>
                <a:ea typeface="+mj-lt"/>
                <a:cs typeface="+mj-lt"/>
              </a:rPr>
              <a:t> distrahera, legitimera – gör vi alla!</a:t>
            </a:r>
            <a:endParaRPr lang="sv-SE" sz="3600" dirty="0">
              <a:latin typeface="Source Sans Pro"/>
            </a:endParaRPr>
          </a:p>
        </p:txBody>
      </p:sp>
    </p:spTree>
    <p:extLst>
      <p:ext uri="{BB962C8B-B14F-4D97-AF65-F5344CB8AC3E}">
        <p14:creationId xmlns:p14="http://schemas.microsoft.com/office/powerpoint/2010/main" val="18730465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16"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t>Känslohantering</a:t>
            </a:r>
          </a:p>
        </p:txBody>
      </p:sp>
      <p:sp>
        <p:nvSpPr>
          <p:cNvPr id="217"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218" name="BF-terra.png" descr="BF-terra.png"/>
          <p:cNvPicPr>
            <a:picLocks noChangeAspect="1"/>
          </p:cNvPicPr>
          <p:nvPr/>
        </p:nvPicPr>
        <p:blipFill>
          <a:blip r:embed="rId4"/>
          <a:stretch>
            <a:fillRect/>
          </a:stretch>
        </p:blipFill>
        <p:spPr>
          <a:xfrm rot="10800000">
            <a:off x="7762154" y="3538477"/>
            <a:ext cx="6920918" cy="6858001"/>
          </a:xfrm>
          <a:prstGeom prst="rect">
            <a:avLst/>
          </a:prstGeom>
          <a:ln w="12700">
            <a:miter lim="400000"/>
          </a:ln>
        </p:spPr>
      </p:pic>
      <p:sp>
        <p:nvSpPr>
          <p:cNvPr id="219"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pic>
        <p:nvPicPr>
          <p:cNvPr id="3" name="Bildobjekt 2" descr="En bild som visar clipart&#10;&#10;Automatiskt genererad beskrivning">
            <a:extLst>
              <a:ext uri="{FF2B5EF4-FFF2-40B4-BE49-F238E27FC236}">
                <a16:creationId xmlns:a16="http://schemas.microsoft.com/office/drawing/2014/main" id="{24E8F73B-6854-F0F1-483A-5D5409AD50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51918"/>
            <a:ext cx="2965710" cy="3291847"/>
          </a:xfrm>
          <a:prstGeom prst="rect">
            <a:avLst/>
          </a:prstGeom>
        </p:spPr>
      </p:pic>
      <p:sp>
        <p:nvSpPr>
          <p:cNvPr id="6" name="Platshållare för innehåll 2">
            <a:extLst>
              <a:ext uri="{FF2B5EF4-FFF2-40B4-BE49-F238E27FC236}">
                <a16:creationId xmlns:a16="http://schemas.microsoft.com/office/drawing/2014/main" id="{C4F5F0A2-15B6-1DF8-C7E1-2443B548E9F2}"/>
              </a:ext>
            </a:extLst>
          </p:cNvPr>
          <p:cNvSpPr txBox="1">
            <a:spLocks noGrp="1"/>
          </p:cNvSpPr>
          <p:nvPr/>
        </p:nvSpPr>
        <p:spPr>
          <a:xfrm>
            <a:off x="838200" y="1986153"/>
            <a:ext cx="10860656" cy="656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lIns="45719" tIns="45720" rIns="45719" bIns="45720" anchor="t">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nSpc>
                <a:spcPct val="81000"/>
              </a:lnSpc>
              <a:spcBef>
                <a:spcPts val="1600"/>
              </a:spcBef>
              <a:defRPr sz="2900">
                <a:latin typeface="Source Sans Pro"/>
                <a:ea typeface="Source Sans Pro"/>
                <a:cs typeface="Source Sans Pro"/>
                <a:sym typeface="Source Sans Pro"/>
              </a:defRPr>
            </a:pPr>
            <a:r>
              <a:rPr lang="sv-SE" dirty="0"/>
              <a:t>Vad gör vi för att undvika jobbiga känslor? </a:t>
            </a:r>
          </a:p>
        </p:txBody>
      </p:sp>
      <p:sp>
        <p:nvSpPr>
          <p:cNvPr id="7" name="textruta 6">
            <a:extLst>
              <a:ext uri="{FF2B5EF4-FFF2-40B4-BE49-F238E27FC236}">
                <a16:creationId xmlns:a16="http://schemas.microsoft.com/office/drawing/2014/main" id="{9CBEFF38-575C-AEDE-92C8-7D889C9D9454}"/>
              </a:ext>
            </a:extLst>
          </p:cNvPr>
          <p:cNvSpPr txBox="1"/>
          <p:nvPr/>
        </p:nvSpPr>
        <p:spPr>
          <a:xfrm>
            <a:off x="3473570" y="2654062"/>
            <a:ext cx="4698520" cy="19595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spcBef>
                <a:spcPts val="1600"/>
              </a:spcBef>
            </a:pPr>
            <a:r>
              <a:rPr lang="sv-SE" sz="3600" dirty="0">
                <a:ea typeface="+mj-lt"/>
                <a:cs typeface="+mj-lt"/>
              </a:rPr>
              <a:t>Förneka</a:t>
            </a:r>
            <a:r>
              <a:rPr lang="sv-SE" sz="3600" dirty="0">
                <a:latin typeface="Source Sans Pro"/>
                <a:ea typeface="+mj-lt"/>
                <a:cs typeface="+mj-lt"/>
              </a:rPr>
              <a:t>, förminska, d</a:t>
            </a:r>
            <a:r>
              <a:rPr lang="sv-SE" sz="3600" dirty="0">
                <a:latin typeface="Calibri"/>
                <a:ea typeface="+mj-lt"/>
                <a:cs typeface="+mj-lt"/>
              </a:rPr>
              <a:t>istansera,</a:t>
            </a:r>
            <a:r>
              <a:rPr lang="sv-SE" sz="3600" dirty="0">
                <a:latin typeface="Source Sans Pro"/>
                <a:ea typeface="+mj-lt"/>
                <a:cs typeface="+mj-lt"/>
              </a:rPr>
              <a:t> distrahera, legitimera – gör vi alla!</a:t>
            </a:r>
            <a:endParaRPr lang="sv-SE" sz="3600" dirty="0">
              <a:latin typeface="Source Sans Pro"/>
            </a:endParaRPr>
          </a:p>
        </p:txBody>
      </p:sp>
      <p:sp>
        <p:nvSpPr>
          <p:cNvPr id="2" name="Ellips 1">
            <a:extLst>
              <a:ext uri="{FF2B5EF4-FFF2-40B4-BE49-F238E27FC236}">
                <a16:creationId xmlns:a16="http://schemas.microsoft.com/office/drawing/2014/main" id="{DF7DF257-31B6-6099-1D0D-44CF2B0AAF7F}"/>
              </a:ext>
            </a:extLst>
          </p:cNvPr>
          <p:cNvSpPr/>
          <p:nvPr/>
        </p:nvSpPr>
        <p:spPr>
          <a:xfrm>
            <a:off x="1777653" y="5021957"/>
            <a:ext cx="7465101" cy="1168536"/>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sv-SE" sz="2400" dirty="0"/>
              <a:t>Känns </a:t>
            </a:r>
            <a:r>
              <a:rPr kumimoji="0" lang="sv-SE" sz="2400" b="0" i="0" u="none" strike="noStrike" cap="none" spc="0" normalizeH="0" dirty="0">
                <a:ln>
                  <a:noFill/>
                </a:ln>
                <a:solidFill>
                  <a:srgbClr val="000000"/>
                </a:solidFill>
                <a:effectLst/>
                <a:uFillTx/>
                <a:latin typeface="+mj-lt"/>
                <a:ea typeface="+mj-ea"/>
                <a:cs typeface="+mj-cs"/>
                <a:sym typeface="Calibri"/>
              </a:rPr>
              <a:t>skönt kortsiktigt, ger</a:t>
            </a:r>
            <a:r>
              <a:rPr lang="sv-SE" sz="2400" dirty="0"/>
              <a:t> </a:t>
            </a:r>
            <a:endParaRPr lang="sv-SE" dirty="0"/>
          </a:p>
          <a:p>
            <a:pPr algn="ctr"/>
            <a:r>
              <a:rPr kumimoji="0" lang="sv-SE" sz="2400" b="0" i="0" u="none" strike="noStrike" cap="none" spc="0" normalizeH="0" dirty="0">
                <a:ln>
                  <a:noFill/>
                </a:ln>
                <a:solidFill>
                  <a:srgbClr val="000000"/>
                </a:solidFill>
                <a:effectLst/>
                <a:uFillTx/>
                <a:latin typeface="+mj-lt"/>
                <a:ea typeface="+mj-ea"/>
                <a:cs typeface="+mj-cs"/>
                <a:sym typeface="Calibri"/>
              </a:rPr>
              <a:t>sämre livskvalitet</a:t>
            </a:r>
            <a:r>
              <a:rPr lang="sv-SE" sz="2400" dirty="0"/>
              <a:t> </a:t>
            </a:r>
            <a:r>
              <a:rPr lang="sv-SE" sz="2400" dirty="0">
                <a:ea typeface="+mj-lt"/>
                <a:cs typeface="+mj-lt"/>
              </a:rPr>
              <a:t>långsiktigt</a:t>
            </a:r>
            <a:r>
              <a:rPr kumimoji="0" lang="sv-SE" sz="2400" b="0" i="0" u="none" strike="noStrike" cap="none" spc="0" normalizeH="0" dirty="0">
                <a:ln>
                  <a:noFill/>
                </a:ln>
                <a:solidFill>
                  <a:srgbClr val="000000"/>
                </a:solidFill>
                <a:effectLst/>
                <a:uFillTx/>
                <a:latin typeface="+mj-lt"/>
                <a:ea typeface="+mj-ea"/>
                <a:cs typeface="+mj-cs"/>
                <a:sym typeface="Calibri"/>
              </a:rPr>
              <a:t>.</a:t>
            </a:r>
            <a:r>
              <a:rPr lang="sv-SE" sz="2400" dirty="0"/>
              <a:t> </a:t>
            </a:r>
            <a:endParaRPr lang="sv-SE"/>
          </a:p>
        </p:txBody>
      </p:sp>
    </p:spTree>
    <p:extLst>
      <p:ext uri="{BB962C8B-B14F-4D97-AF65-F5344CB8AC3E}">
        <p14:creationId xmlns:p14="http://schemas.microsoft.com/office/powerpoint/2010/main" val="22091774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1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VÅR LÅNGSAMMA HJÄRNA</a:t>
            </a:r>
          </a:p>
        </p:txBody>
      </p:sp>
      <p:sp>
        <p:nvSpPr>
          <p:cNvPr id="217"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218" name="BF-terra.png" descr="BF-terra.png"/>
          <p:cNvPicPr>
            <a:picLocks noChangeAspect="1"/>
          </p:cNvPicPr>
          <p:nvPr/>
        </p:nvPicPr>
        <p:blipFill>
          <a:blip r:embed="rId4"/>
          <a:stretch>
            <a:fillRect/>
          </a:stretch>
        </p:blipFill>
        <p:spPr>
          <a:xfrm rot="10800000">
            <a:off x="7762154" y="3538477"/>
            <a:ext cx="6920918" cy="6858001"/>
          </a:xfrm>
          <a:prstGeom prst="rect">
            <a:avLst/>
          </a:prstGeom>
          <a:ln w="12700">
            <a:miter lim="400000"/>
          </a:ln>
        </p:spPr>
      </p:pic>
      <p:sp>
        <p:nvSpPr>
          <p:cNvPr id="219"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pic>
        <p:nvPicPr>
          <p:cNvPr id="4" name="Bildobjekt 4">
            <a:extLst>
              <a:ext uri="{FF2B5EF4-FFF2-40B4-BE49-F238E27FC236}">
                <a16:creationId xmlns:a16="http://schemas.microsoft.com/office/drawing/2014/main" id="{91AA57C6-2501-778D-7227-FFBF1B6BCC14}"/>
              </a:ext>
            </a:extLst>
          </p:cNvPr>
          <p:cNvPicPr>
            <a:picLocks noChangeAspect="1"/>
          </p:cNvPicPr>
          <p:nvPr/>
        </p:nvPicPr>
        <p:blipFill>
          <a:blip r:embed="rId5"/>
          <a:stretch>
            <a:fillRect/>
          </a:stretch>
        </p:blipFill>
        <p:spPr>
          <a:xfrm>
            <a:off x="2375320" y="2364805"/>
            <a:ext cx="6046757" cy="3551747"/>
          </a:xfrm>
          <a:prstGeom prst="rect">
            <a:avLst/>
          </a:prstGeom>
        </p:spPr>
      </p:pic>
    </p:spTree>
    <p:extLst>
      <p:ext uri="{BB962C8B-B14F-4D97-AF65-F5344CB8AC3E}">
        <p14:creationId xmlns:p14="http://schemas.microsoft.com/office/powerpoint/2010/main" val="18772506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VÅR LÅNGSAMMA HJÄRNA</a:t>
            </a:r>
          </a:p>
        </p:txBody>
      </p:sp>
      <p:sp>
        <p:nvSpPr>
          <p:cNvPr id="219"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pic>
        <p:nvPicPr>
          <p:cNvPr id="2" name="Bildobjekt 2">
            <a:extLst>
              <a:ext uri="{FF2B5EF4-FFF2-40B4-BE49-F238E27FC236}">
                <a16:creationId xmlns:a16="http://schemas.microsoft.com/office/drawing/2014/main" id="{CB18D3CA-7C9B-F38B-3188-0FB7EA77BF48}"/>
              </a:ext>
            </a:extLst>
          </p:cNvPr>
          <p:cNvPicPr>
            <a:picLocks noChangeAspect="1"/>
          </p:cNvPicPr>
          <p:nvPr/>
        </p:nvPicPr>
        <p:blipFill>
          <a:blip r:embed="rId3"/>
          <a:stretch>
            <a:fillRect/>
          </a:stretch>
        </p:blipFill>
        <p:spPr>
          <a:xfrm>
            <a:off x="1970776" y="1648003"/>
            <a:ext cx="6697691" cy="5344783"/>
          </a:xfrm>
          <a:prstGeom prst="rect">
            <a:avLst/>
          </a:prstGeom>
        </p:spPr>
      </p:pic>
      <p:sp>
        <p:nvSpPr>
          <p:cNvPr id="3" name="Line">
            <a:extLst>
              <a:ext uri="{FF2B5EF4-FFF2-40B4-BE49-F238E27FC236}">
                <a16:creationId xmlns:a16="http://schemas.microsoft.com/office/drawing/2014/main" id="{3D65FDA0-1AFD-9DB0-0EC1-A4EF28021D21}"/>
              </a:ext>
            </a:extLst>
          </p:cNvPr>
          <p:cNvSpPr/>
          <p:nvPr/>
        </p:nvSpPr>
        <p:spPr>
          <a:xfrm>
            <a:off x="872895" y="1723589"/>
            <a:ext cx="10515601" cy="1"/>
          </a:xfrm>
          <a:prstGeom prst="line">
            <a:avLst/>
          </a:prstGeom>
          <a:ln w="12700">
            <a:solidFill>
              <a:srgbClr val="000000"/>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endParaRPr/>
          </a:p>
        </p:txBody>
      </p:sp>
      <p:pic>
        <p:nvPicPr>
          <p:cNvPr id="5" name="Bildobjekt 5">
            <a:extLst>
              <a:ext uri="{FF2B5EF4-FFF2-40B4-BE49-F238E27FC236}">
                <a16:creationId xmlns:a16="http://schemas.microsoft.com/office/drawing/2014/main" id="{1DAC167F-2206-455C-6093-192ED11E5588}"/>
              </a:ext>
            </a:extLst>
          </p:cNvPr>
          <p:cNvPicPr>
            <a:picLocks noChangeAspect="1"/>
          </p:cNvPicPr>
          <p:nvPr/>
        </p:nvPicPr>
        <p:blipFill>
          <a:blip r:embed="rId4"/>
          <a:stretch>
            <a:fillRect/>
          </a:stretch>
        </p:blipFill>
        <p:spPr>
          <a:xfrm>
            <a:off x="105404" y="5927516"/>
            <a:ext cx="1514475" cy="523875"/>
          </a:xfrm>
          <a:prstGeom prst="rect">
            <a:avLst/>
          </a:prstGeom>
        </p:spPr>
      </p:pic>
      <p:pic>
        <p:nvPicPr>
          <p:cNvPr id="6" name="Bildobjekt 6">
            <a:extLst>
              <a:ext uri="{FF2B5EF4-FFF2-40B4-BE49-F238E27FC236}">
                <a16:creationId xmlns:a16="http://schemas.microsoft.com/office/drawing/2014/main" id="{F3116499-ED44-4429-0A37-943BF8E36EE1}"/>
              </a:ext>
            </a:extLst>
          </p:cNvPr>
          <p:cNvPicPr>
            <a:picLocks noChangeAspect="1"/>
          </p:cNvPicPr>
          <p:nvPr/>
        </p:nvPicPr>
        <p:blipFill>
          <a:blip r:embed="rId5"/>
          <a:stretch>
            <a:fillRect/>
          </a:stretch>
        </p:blipFill>
        <p:spPr>
          <a:xfrm>
            <a:off x="8764439" y="3865978"/>
            <a:ext cx="5503650" cy="5495215"/>
          </a:xfrm>
          <a:prstGeom prst="rect">
            <a:avLst/>
          </a:prstGeom>
        </p:spPr>
      </p:pic>
    </p:spTree>
    <p:extLst>
      <p:ext uri="{BB962C8B-B14F-4D97-AF65-F5344CB8AC3E}">
        <p14:creationId xmlns:p14="http://schemas.microsoft.com/office/powerpoint/2010/main" val="21327568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1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ÖVNING: </a:t>
            </a:r>
            <a:endParaRPr dirty="0"/>
          </a:p>
        </p:txBody>
      </p:sp>
      <p:sp>
        <p:nvSpPr>
          <p:cNvPr id="217"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218" name="BF-terra.png" descr="BF-terra.png"/>
          <p:cNvPicPr>
            <a:picLocks noChangeAspect="1"/>
          </p:cNvPicPr>
          <p:nvPr/>
        </p:nvPicPr>
        <p:blipFill>
          <a:blip r:embed="rId4"/>
          <a:stretch>
            <a:fillRect/>
          </a:stretch>
        </p:blipFill>
        <p:spPr>
          <a:xfrm rot="10800000">
            <a:off x="7762154" y="3538477"/>
            <a:ext cx="6920918" cy="6858001"/>
          </a:xfrm>
          <a:prstGeom prst="rect">
            <a:avLst/>
          </a:prstGeom>
          <a:ln w="12700">
            <a:miter lim="400000"/>
          </a:ln>
        </p:spPr>
      </p:pic>
      <p:sp>
        <p:nvSpPr>
          <p:cNvPr id="219"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sp>
        <p:nvSpPr>
          <p:cNvPr id="2" name="textruta 1">
            <a:extLst>
              <a:ext uri="{FF2B5EF4-FFF2-40B4-BE49-F238E27FC236}">
                <a16:creationId xmlns:a16="http://schemas.microsoft.com/office/drawing/2014/main" id="{26F0B21F-9114-68D8-1117-D0F7968630ED}"/>
              </a:ext>
            </a:extLst>
          </p:cNvPr>
          <p:cNvSpPr txBox="1"/>
          <p:nvPr/>
        </p:nvSpPr>
        <p:spPr>
          <a:xfrm>
            <a:off x="94890" y="2237117"/>
            <a:ext cx="3088256"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000" b="1" dirty="0">
                <a:latin typeface="Lora"/>
                <a:ea typeface="Lora"/>
                <a:cs typeface="Lora"/>
              </a:rPr>
              <a:t>Optimistisk</a:t>
            </a:r>
            <a:br>
              <a:rPr lang="sv-SE" sz="2000" dirty="0">
                <a:latin typeface="Lora"/>
                <a:ea typeface="Lora"/>
                <a:cs typeface="Lora"/>
              </a:rPr>
            </a:br>
            <a:r>
              <a:rPr lang="sv-SE" sz="2000" dirty="0">
                <a:latin typeface="Lora"/>
                <a:ea typeface="Lora"/>
                <a:cs typeface="Lora"/>
              </a:rPr>
              <a:t>“Det kommer ordna sig och bli bättre än nu”</a:t>
            </a:r>
            <a:endParaRPr lang="sv-SE" sz="2000" b="0" i="0" u="none" strike="noStrike" cap="none" spc="0" normalizeH="0" baseline="0" dirty="0">
              <a:ln>
                <a:noFill/>
              </a:ln>
              <a:solidFill>
                <a:srgbClr val="000000"/>
              </a:solidFill>
              <a:effectLst/>
              <a:uFillTx/>
              <a:latin typeface="+mj-lt"/>
              <a:ea typeface="+mj-ea"/>
              <a:cs typeface="+mj-cs"/>
            </a:endParaRPr>
          </a:p>
        </p:txBody>
      </p:sp>
      <p:sp>
        <p:nvSpPr>
          <p:cNvPr id="3" name="textruta 2">
            <a:extLst>
              <a:ext uri="{FF2B5EF4-FFF2-40B4-BE49-F238E27FC236}">
                <a16:creationId xmlns:a16="http://schemas.microsoft.com/office/drawing/2014/main" id="{94DA1AFA-EB16-C204-F63C-EC4900955689}"/>
              </a:ext>
            </a:extLst>
          </p:cNvPr>
          <p:cNvSpPr txBox="1"/>
          <p:nvPr/>
        </p:nvSpPr>
        <p:spPr>
          <a:xfrm>
            <a:off x="9655834" y="2237117"/>
            <a:ext cx="274320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b="1" dirty="0" err="1">
                <a:latin typeface="Lora"/>
              </a:rPr>
              <a:t>Pessimistisk</a:t>
            </a:r>
            <a:br>
              <a:rPr lang="en-US" dirty="0">
                <a:latin typeface="Lora"/>
              </a:rPr>
            </a:br>
            <a:r>
              <a:rPr lang="en-US" dirty="0">
                <a:latin typeface="Lora"/>
              </a:rPr>
              <a:t>“</a:t>
            </a:r>
            <a:r>
              <a:rPr lang="en-US" dirty="0" err="1">
                <a:latin typeface="Lora"/>
              </a:rPr>
              <a:t>Mänskligheten</a:t>
            </a:r>
            <a:r>
              <a:rPr lang="en-US" dirty="0">
                <a:latin typeface="Lora"/>
              </a:rPr>
              <a:t> </a:t>
            </a:r>
            <a:r>
              <a:rPr lang="en-US" dirty="0" err="1">
                <a:latin typeface="Lora"/>
              </a:rPr>
              <a:t>går</a:t>
            </a:r>
            <a:r>
              <a:rPr lang="en-US" dirty="0">
                <a:latin typeface="Lora"/>
              </a:rPr>
              <a:t> under, </a:t>
            </a:r>
            <a:r>
              <a:rPr lang="en-US" dirty="0" err="1">
                <a:latin typeface="Lora"/>
              </a:rPr>
              <a:t>mängder</a:t>
            </a:r>
            <a:r>
              <a:rPr lang="en-US" dirty="0">
                <a:latin typeface="Lora"/>
              </a:rPr>
              <a:t> av </a:t>
            </a:r>
            <a:r>
              <a:rPr lang="en-US" dirty="0" err="1">
                <a:latin typeface="Lora"/>
              </a:rPr>
              <a:t>andra</a:t>
            </a:r>
            <a:r>
              <a:rPr lang="en-US" dirty="0">
                <a:latin typeface="Lora"/>
              </a:rPr>
              <a:t> </a:t>
            </a:r>
            <a:r>
              <a:rPr lang="en-US" dirty="0" err="1">
                <a:latin typeface="Lora"/>
              </a:rPr>
              <a:t>arter</a:t>
            </a:r>
            <a:r>
              <a:rPr lang="en-US" dirty="0">
                <a:latin typeface="Lora"/>
              </a:rPr>
              <a:t> </a:t>
            </a:r>
            <a:r>
              <a:rPr lang="en-US" dirty="0" err="1">
                <a:latin typeface="Lora"/>
              </a:rPr>
              <a:t>försvinner</a:t>
            </a:r>
            <a:r>
              <a:rPr lang="en-US" dirty="0">
                <a:latin typeface="Lora"/>
              </a:rPr>
              <a:t>”</a:t>
            </a:r>
            <a:endParaRPr lang="en-US" dirty="0"/>
          </a:p>
        </p:txBody>
      </p:sp>
      <p:sp>
        <p:nvSpPr>
          <p:cNvPr id="6" name="Pil: upp-ned 5">
            <a:extLst>
              <a:ext uri="{FF2B5EF4-FFF2-40B4-BE49-F238E27FC236}">
                <a16:creationId xmlns:a16="http://schemas.microsoft.com/office/drawing/2014/main" id="{532FE7B5-3CA5-E39C-DB75-4C3900B8B7DF}"/>
              </a:ext>
            </a:extLst>
          </p:cNvPr>
          <p:cNvSpPr/>
          <p:nvPr/>
        </p:nvSpPr>
        <p:spPr>
          <a:xfrm rot="5400000">
            <a:off x="4867937" y="-623352"/>
            <a:ext cx="1002216" cy="9454378"/>
          </a:xfrm>
          <a:prstGeom prst="upDownArrow">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9637553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6710"/>
            <a:ext cx="2935230" cy="3291847"/>
          </a:xfrm>
          <a:prstGeom prst="rect">
            <a:avLst/>
          </a:prstGeom>
        </p:spPr>
      </p:pic>
      <p:sp>
        <p:nvSpPr>
          <p:cNvPr id="234" name="Platshållare för innehåll 2"/>
          <p:cNvSpPr txBox="1">
            <a:spLocks noGrp="1"/>
          </p:cNvSpPr>
          <p:nvPr>
            <p:ph type="body" idx="1"/>
          </p:nvPr>
        </p:nvSpPr>
        <p:spPr>
          <a:xfrm>
            <a:off x="2935230" y="2054225"/>
            <a:ext cx="8418570" cy="4351338"/>
          </a:xfrm>
          <a:prstGeom prst="rect">
            <a:avLst/>
          </a:prstGeom>
        </p:spPr>
        <p:txBody>
          <a:bodyPr lIns="45719" tIns="45720" rIns="45719" bIns="45720" anchor="t">
            <a:normAutofit/>
          </a:bodyPr>
          <a:lstStyle/>
          <a:p>
            <a:pPr marL="0" indent="0">
              <a:lnSpc>
                <a:spcPct val="81000"/>
              </a:lnSpc>
              <a:spcBef>
                <a:spcPts val="0"/>
              </a:spcBef>
              <a:buSzTx/>
              <a:buNone/>
              <a:defRPr sz="2300" i="1">
                <a:latin typeface="Source Sans Pro"/>
                <a:ea typeface="Source Sans Pro"/>
                <a:cs typeface="Source Sans Pro"/>
                <a:sym typeface="Source Sans Pro"/>
              </a:defRPr>
            </a:pPr>
            <a:r>
              <a:rPr lang="sv-SE" dirty="0"/>
              <a:t>Vi behöver:</a:t>
            </a:r>
            <a:endParaRPr dirty="0"/>
          </a:p>
          <a:p>
            <a:pPr marL="0" indent="0">
              <a:lnSpc>
                <a:spcPct val="81000"/>
              </a:lnSpc>
              <a:buSzTx/>
              <a:buNone/>
              <a:defRPr sz="2500" b="1">
                <a:latin typeface="Source Sans Pro"/>
                <a:ea typeface="Source Sans Pro"/>
                <a:cs typeface="Source Sans Pro"/>
                <a:sym typeface="Source Sans Pro"/>
              </a:defRPr>
            </a:pPr>
            <a:endParaRPr dirty="0"/>
          </a:p>
          <a:p>
            <a:pPr>
              <a:lnSpc>
                <a:spcPct val="81000"/>
              </a:lnSpc>
              <a:spcBef>
                <a:spcPts val="0"/>
              </a:spcBef>
              <a:defRPr sz="2900">
                <a:latin typeface="Source Sans Pro"/>
                <a:ea typeface="Source Sans Pro"/>
                <a:cs typeface="Source Sans Pro"/>
                <a:sym typeface="Source Sans Pro"/>
              </a:defRPr>
            </a:pPr>
            <a:r>
              <a:rPr lang="sv-SE" dirty="0"/>
              <a:t>Socialt stöd/gemenskap</a:t>
            </a:r>
            <a:endParaRPr lang="sv-SE"/>
          </a:p>
          <a:p>
            <a:pPr>
              <a:lnSpc>
                <a:spcPct val="81000"/>
              </a:lnSpc>
              <a:spcBef>
                <a:spcPts val="0"/>
              </a:spcBef>
              <a:defRPr sz="2900">
                <a:latin typeface="Source Sans Pro"/>
                <a:ea typeface="Source Sans Pro"/>
                <a:cs typeface="Source Sans Pro"/>
                <a:sym typeface="Source Sans Pro"/>
              </a:defRPr>
            </a:pPr>
            <a:r>
              <a:rPr lang="sv-SE" dirty="0"/>
              <a:t>Rättvisa</a:t>
            </a:r>
            <a:endParaRPr lang="sv-SE"/>
          </a:p>
          <a:p>
            <a:pPr>
              <a:lnSpc>
                <a:spcPct val="81000"/>
              </a:lnSpc>
              <a:spcBef>
                <a:spcPts val="0"/>
              </a:spcBef>
              <a:defRPr sz="2900">
                <a:latin typeface="Source Sans Pro"/>
                <a:ea typeface="Source Sans Pro"/>
                <a:cs typeface="Source Sans Pro"/>
                <a:sym typeface="Source Sans Pro"/>
              </a:defRPr>
            </a:pPr>
            <a:r>
              <a:rPr lang="sv-SE" dirty="0"/>
              <a:t>Tro på vår förmåga</a:t>
            </a:r>
            <a:endParaRPr lang="sv-SE"/>
          </a:p>
          <a:p>
            <a:pPr marL="0" indent="0">
              <a:lnSpc>
                <a:spcPct val="81000"/>
              </a:lnSpc>
              <a:spcBef>
                <a:spcPts val="0"/>
              </a:spcBef>
              <a:buNone/>
              <a:defRPr sz="2900">
                <a:latin typeface="Source Sans Pro"/>
                <a:ea typeface="Source Sans Pro"/>
                <a:cs typeface="Source Sans Pro"/>
                <a:sym typeface="Source Sans Pro"/>
              </a:defRPr>
            </a:pPr>
            <a:endParaRPr lang="sv-SE"/>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0328" y="1435856"/>
            <a:ext cx="3437974" cy="3855672"/>
          </a:xfrm>
          <a:prstGeom prst="rect">
            <a:avLst/>
          </a:prstGeom>
        </p:spPr>
      </p:pic>
      <p:pic>
        <p:nvPicPr>
          <p:cNvPr id="235" name="Logo_LIGGANDE_Terra_Pi.pdf" descr="Logo_LIGGANDE_Terra_Pi.pdf"/>
          <p:cNvPicPr>
            <a:picLocks noChangeAspect="1"/>
          </p:cNvPicPr>
          <p:nvPr/>
        </p:nvPicPr>
        <p:blipFill>
          <a:blip r:embed="rId5"/>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Agerande</a:t>
            </a:r>
            <a:endParaRPr dirty="0"/>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par>
                                <p:cTn id="8" presetID="10" presetClass="entr" presetSubtype="0" fill="hold" grpId="0" nodeType="withEffect">
                                  <p:stCondLst>
                                    <p:cond delay="0"/>
                                  </p:stCondLst>
                                  <p:iterate>
                                    <p:tmAbs val="0"/>
                                  </p:iterate>
                                  <p:childTnLst>
                                    <p:set>
                                      <p:cBhvr>
                                        <p:cTn id="9" fill="hold"/>
                                        <p:tgtEl>
                                          <p:spTgt spid="234">
                                            <p:txEl>
                                              <p:pRg st="0" end="0"/>
                                            </p:txEl>
                                          </p:spTgt>
                                        </p:tgtEl>
                                        <p:attrNameLst>
                                          <p:attrName>style.visibility</p:attrName>
                                        </p:attrNameLst>
                                      </p:cBhvr>
                                      <p:to>
                                        <p:strVal val="visible"/>
                                      </p:to>
                                    </p:set>
                                    <p:animEffect transition="in" filter="fade">
                                      <p:cBhvr>
                                        <p:cTn id="10" dur="1000"/>
                                        <p:tgtEl>
                                          <p:spTgt spid="234">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iterate>
                                    <p:tmAbs val="0"/>
                                  </p:iterate>
                                  <p:childTnLst>
                                    <p:set>
                                      <p:cBhvr>
                                        <p:cTn id="13" fill="hold"/>
                                        <p:tgtEl>
                                          <p:spTgt spid="234">
                                            <p:txEl>
                                              <p:pRg st="2" end="2"/>
                                            </p:txEl>
                                          </p:spTgt>
                                        </p:tgtEl>
                                        <p:attrNameLst>
                                          <p:attrName>style.visibility</p:attrName>
                                        </p:attrNameLst>
                                      </p:cBhvr>
                                      <p:to>
                                        <p:strVal val="visible"/>
                                      </p:to>
                                    </p:set>
                                    <p:animEffect transition="in" filter="fade">
                                      <p:cBhvr>
                                        <p:cTn id="14" dur="1000"/>
                                        <p:tgtEl>
                                          <p:spTgt spid="234">
                                            <p:txEl>
                                              <p:pRg st="2" end="2"/>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iterate>
                                    <p:tmAbs val="0"/>
                                  </p:iterate>
                                  <p:childTnLst>
                                    <p:set>
                                      <p:cBhvr>
                                        <p:cTn id="17" fill="hold"/>
                                        <p:tgtEl>
                                          <p:spTgt spid="234">
                                            <p:txEl>
                                              <p:pRg st="3" end="3"/>
                                            </p:txEl>
                                          </p:spTgt>
                                        </p:tgtEl>
                                        <p:attrNameLst>
                                          <p:attrName>style.visibility</p:attrName>
                                        </p:attrNameLst>
                                      </p:cBhvr>
                                      <p:to>
                                        <p:strVal val="visible"/>
                                      </p:to>
                                    </p:set>
                                    <p:animEffect transition="in" filter="fade">
                                      <p:cBhvr>
                                        <p:cTn id="18" dur="1000"/>
                                        <p:tgtEl>
                                          <p:spTgt spid="234">
                                            <p:txEl>
                                              <p:pRg st="3" end="3"/>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iterate>
                                    <p:tmAbs val="0"/>
                                  </p:iterate>
                                  <p:childTnLst>
                                    <p:set>
                                      <p:cBhvr>
                                        <p:cTn id="21" fill="hold"/>
                                        <p:tgtEl>
                                          <p:spTgt spid="234">
                                            <p:txEl>
                                              <p:pRg st="4" end="4"/>
                                            </p:txEl>
                                          </p:spTgt>
                                        </p:tgtEl>
                                        <p:attrNameLst>
                                          <p:attrName>style.visibility</p:attrName>
                                        </p:attrNameLst>
                                      </p:cBhvr>
                                      <p:to>
                                        <p:strVal val="visible"/>
                                      </p:to>
                                    </p:set>
                                    <p:animEffect transition="in" filter="fade">
                                      <p:cBhvr>
                                        <p:cTn id="22" dur="1000"/>
                                        <p:tgtEl>
                                          <p:spTgt spid="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6710"/>
            <a:ext cx="2935230" cy="3291847"/>
          </a:xfrm>
          <a:prstGeom prst="rect">
            <a:avLst/>
          </a:prstGeom>
        </p:spPr>
      </p:pic>
      <p:sp>
        <p:nvSpPr>
          <p:cNvPr id="234" name="Platshållare för innehåll 2"/>
          <p:cNvSpPr txBox="1">
            <a:spLocks noGrp="1"/>
          </p:cNvSpPr>
          <p:nvPr>
            <p:ph type="body" idx="1"/>
          </p:nvPr>
        </p:nvSpPr>
        <p:spPr>
          <a:xfrm>
            <a:off x="2935230" y="2054225"/>
            <a:ext cx="8418570" cy="4351338"/>
          </a:xfrm>
          <a:prstGeom prst="rect">
            <a:avLst/>
          </a:prstGeom>
        </p:spPr>
        <p:txBody>
          <a:bodyPr lIns="45719" tIns="45720" rIns="45719" bIns="45720" anchor="t">
            <a:normAutofit/>
          </a:bodyPr>
          <a:lstStyle/>
          <a:p>
            <a:pPr marL="0" indent="0">
              <a:lnSpc>
                <a:spcPct val="81000"/>
              </a:lnSpc>
              <a:spcBef>
                <a:spcPts val="0"/>
              </a:spcBef>
              <a:buSzTx/>
              <a:buNone/>
              <a:defRPr sz="2300" i="1">
                <a:latin typeface="Source Sans Pro"/>
                <a:ea typeface="Source Sans Pro"/>
                <a:cs typeface="Source Sans Pro"/>
                <a:sym typeface="Source Sans Pro"/>
              </a:defRPr>
            </a:pPr>
            <a:r>
              <a:rPr lang="sv-SE" dirty="0"/>
              <a:t>Vi behöver:</a:t>
            </a:r>
            <a:endParaRPr dirty="0"/>
          </a:p>
          <a:p>
            <a:pPr marL="0" indent="0">
              <a:lnSpc>
                <a:spcPct val="81000"/>
              </a:lnSpc>
              <a:buSzTx/>
              <a:buNone/>
              <a:defRPr sz="2500" b="1">
                <a:latin typeface="Source Sans Pro"/>
                <a:ea typeface="Source Sans Pro"/>
                <a:cs typeface="Source Sans Pro"/>
                <a:sym typeface="Source Sans Pro"/>
              </a:defRPr>
            </a:pPr>
            <a:endParaRPr dirty="0"/>
          </a:p>
          <a:p>
            <a:pPr>
              <a:lnSpc>
                <a:spcPct val="81000"/>
              </a:lnSpc>
              <a:spcBef>
                <a:spcPts val="0"/>
              </a:spcBef>
              <a:defRPr sz="2900">
                <a:latin typeface="Source Sans Pro"/>
                <a:ea typeface="Source Sans Pro"/>
                <a:cs typeface="Source Sans Pro"/>
                <a:sym typeface="Source Sans Pro"/>
              </a:defRPr>
            </a:pPr>
            <a:r>
              <a:rPr lang="sv-SE" dirty="0"/>
              <a:t>Socialt stöd/ gemenskap</a:t>
            </a:r>
          </a:p>
          <a:p>
            <a:pPr>
              <a:lnSpc>
                <a:spcPct val="81000"/>
              </a:lnSpc>
              <a:spcBef>
                <a:spcPts val="0"/>
              </a:spcBef>
              <a:defRPr sz="2900">
                <a:latin typeface="Source Sans Pro"/>
                <a:ea typeface="Source Sans Pro"/>
                <a:cs typeface="Source Sans Pro"/>
                <a:sym typeface="Source Sans Pro"/>
              </a:defRPr>
            </a:pPr>
            <a:r>
              <a:rPr lang="sv-SE" dirty="0"/>
              <a:t>Rättvisa</a:t>
            </a:r>
          </a:p>
          <a:p>
            <a:pPr>
              <a:lnSpc>
                <a:spcPct val="81000"/>
              </a:lnSpc>
              <a:spcBef>
                <a:spcPts val="0"/>
              </a:spcBef>
              <a:defRPr sz="2900">
                <a:latin typeface="Source Sans Pro"/>
                <a:ea typeface="Source Sans Pro"/>
                <a:cs typeface="Source Sans Pro"/>
                <a:sym typeface="Source Sans Pro"/>
              </a:defRPr>
            </a:pPr>
            <a:r>
              <a:rPr lang="sv-SE" dirty="0"/>
              <a:t>Tro på vår förmåga</a:t>
            </a:r>
          </a:p>
          <a:p>
            <a:pPr>
              <a:lnSpc>
                <a:spcPct val="81000"/>
              </a:lnSpc>
              <a:spcBef>
                <a:spcPts val="0"/>
              </a:spcBef>
              <a:defRPr sz="2900">
                <a:latin typeface="Source Sans Pro"/>
                <a:ea typeface="Source Sans Pro"/>
                <a:cs typeface="Source Sans Pro"/>
                <a:sym typeface="Source Sans Pro"/>
              </a:defRPr>
            </a:pPr>
            <a:r>
              <a:rPr lang="sv-SE" dirty="0"/>
              <a:t>Hopp</a:t>
            </a:r>
          </a:p>
          <a:p>
            <a:pPr>
              <a:lnSpc>
                <a:spcPct val="81000"/>
              </a:lnSpc>
              <a:spcBef>
                <a:spcPts val="0"/>
              </a:spcBef>
              <a:defRPr sz="2900">
                <a:latin typeface="Source Sans Pro"/>
                <a:ea typeface="Source Sans Pro"/>
                <a:cs typeface="Source Sans Pro"/>
                <a:sym typeface="Source Sans Pro"/>
              </a:defRPr>
            </a:pPr>
            <a:r>
              <a:rPr lang="sv-SE" dirty="0">
                <a:ea typeface="+mj-lt"/>
                <a:cs typeface="+mj-lt"/>
              </a:rPr>
              <a:t>Meningsfullhet</a:t>
            </a:r>
            <a:endParaRPr lang="en-US" dirty="0">
              <a:ea typeface="+mj-lt"/>
              <a:cs typeface="+mj-lt"/>
            </a:endParaRPr>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lang="sv-SE" dirty="0"/>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0328" y="1435856"/>
            <a:ext cx="3437974" cy="3855672"/>
          </a:xfrm>
          <a:prstGeom prst="rect">
            <a:avLst/>
          </a:prstGeom>
        </p:spPr>
      </p:pic>
      <p:pic>
        <p:nvPicPr>
          <p:cNvPr id="235" name="Logo_LIGGANDE_Terra_Pi.pdf" descr="Logo_LIGGANDE_Terra_Pi.pdf"/>
          <p:cNvPicPr>
            <a:picLocks noChangeAspect="1"/>
          </p:cNvPicPr>
          <p:nvPr/>
        </p:nvPicPr>
        <p:blipFill>
          <a:blip r:embed="rId5"/>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Agerande</a:t>
            </a:r>
            <a:endParaRPr dirty="0"/>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Tree>
    <p:extLst>
      <p:ext uri="{BB962C8B-B14F-4D97-AF65-F5344CB8AC3E}">
        <p14:creationId xmlns:p14="http://schemas.microsoft.com/office/powerpoint/2010/main" val="3862199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par>
                                <p:cTn id="8" presetID="10" presetClass="entr" presetSubtype="0" fill="hold" grpId="0" nodeType="withEffect">
                                  <p:stCondLst>
                                    <p:cond delay="0"/>
                                  </p:stCondLst>
                                  <p:iterate>
                                    <p:tmAbs val="0"/>
                                  </p:iterate>
                                  <p:childTnLst>
                                    <p:set>
                                      <p:cBhvr>
                                        <p:cTn id="9" fill="hold"/>
                                        <p:tgtEl>
                                          <p:spTgt spid="234">
                                            <p:txEl>
                                              <p:pRg st="0" end="0"/>
                                            </p:txEl>
                                          </p:spTgt>
                                        </p:tgtEl>
                                        <p:attrNameLst>
                                          <p:attrName>style.visibility</p:attrName>
                                        </p:attrNameLst>
                                      </p:cBhvr>
                                      <p:to>
                                        <p:strVal val="visible"/>
                                      </p:to>
                                    </p:set>
                                    <p:animEffect transition="in" filter="fade">
                                      <p:cBhvr>
                                        <p:cTn id="10" dur="1000"/>
                                        <p:tgtEl>
                                          <p:spTgt spid="2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234">
                                            <p:txEl>
                                              <p:pRg st="2" end="2"/>
                                            </p:txEl>
                                          </p:spTgt>
                                        </p:tgtEl>
                                        <p:attrNameLst>
                                          <p:attrName>style.visibility</p:attrName>
                                        </p:attrNameLst>
                                      </p:cBhvr>
                                      <p:to>
                                        <p:strVal val="visible"/>
                                      </p:to>
                                    </p:set>
                                    <p:animEffect transition="in" filter="fade">
                                      <p:cBhvr>
                                        <p:cTn id="15" dur="1000"/>
                                        <p:tgtEl>
                                          <p:spTgt spid="234">
                                            <p:txEl>
                                              <p:pRg st="2" end="2"/>
                                            </p:txEl>
                                          </p:spTgt>
                                        </p:tgtEl>
                                      </p:cBhvr>
                                    </p:animEffect>
                                  </p:childTnLst>
                                </p:cTn>
                              </p:par>
                            </p:childTnLst>
                          </p:cTn>
                        </p:par>
                        <p:par>
                          <p:cTn id="16" fill="hold">
                            <p:stCondLst>
                              <p:cond delay="1000"/>
                            </p:stCondLst>
                            <p:childTnLst>
                              <p:par>
                                <p:cTn id="17" presetID="10" presetClass="entr" fill="hold" grpId="0" nodeType="afterEffect">
                                  <p:stCondLst>
                                    <p:cond delay="0"/>
                                  </p:stCondLst>
                                  <p:iterate>
                                    <p:tmAbs val="0"/>
                                  </p:iterate>
                                  <p:childTnLst>
                                    <p:set>
                                      <p:cBhvr>
                                        <p:cTn id="18" fill="hold"/>
                                        <p:tgtEl>
                                          <p:spTgt spid="234">
                                            <p:txEl>
                                              <p:pRg st="3" end="3"/>
                                            </p:txEl>
                                          </p:spTgt>
                                        </p:tgtEl>
                                        <p:attrNameLst>
                                          <p:attrName>style.visibility</p:attrName>
                                        </p:attrNameLst>
                                      </p:cBhvr>
                                      <p:to>
                                        <p:strVal val="visible"/>
                                      </p:to>
                                    </p:set>
                                    <p:animEffect transition="in" filter="fade">
                                      <p:cBhvr>
                                        <p:cTn id="19" dur="1000"/>
                                        <p:tgtEl>
                                          <p:spTgt spid="234">
                                            <p:txEl>
                                              <p:pRg st="3" end="3"/>
                                            </p:txEl>
                                          </p:spTgt>
                                        </p:tgtEl>
                                      </p:cBhvr>
                                    </p:animEffect>
                                  </p:childTnLst>
                                </p:cTn>
                              </p:par>
                            </p:childTnLst>
                          </p:cTn>
                        </p:par>
                        <p:par>
                          <p:cTn id="20" fill="hold">
                            <p:stCondLst>
                              <p:cond delay="2000"/>
                            </p:stCondLst>
                            <p:childTnLst>
                              <p:par>
                                <p:cTn id="21" presetID="10" presetClass="entr" fill="hold" grpId="0" nodeType="afterEffect">
                                  <p:stCondLst>
                                    <p:cond delay="0"/>
                                  </p:stCondLst>
                                  <p:iterate>
                                    <p:tmAbs val="0"/>
                                  </p:iterate>
                                  <p:childTnLst>
                                    <p:set>
                                      <p:cBhvr>
                                        <p:cTn id="22" fill="hold"/>
                                        <p:tgtEl>
                                          <p:spTgt spid="234">
                                            <p:txEl>
                                              <p:pRg st="4" end="4"/>
                                            </p:txEl>
                                          </p:spTgt>
                                        </p:tgtEl>
                                        <p:attrNameLst>
                                          <p:attrName>style.visibility</p:attrName>
                                        </p:attrNameLst>
                                      </p:cBhvr>
                                      <p:to>
                                        <p:strVal val="visible"/>
                                      </p:to>
                                    </p:set>
                                    <p:animEffect transition="in" filter="fade">
                                      <p:cBhvr>
                                        <p:cTn id="23" dur="1000"/>
                                        <p:tgtEl>
                                          <p:spTgt spid="234">
                                            <p:txEl>
                                              <p:pRg st="4" end="4"/>
                                            </p:txEl>
                                          </p:spTgt>
                                        </p:tgtEl>
                                      </p:cBhvr>
                                    </p:animEffect>
                                  </p:childTnLst>
                                </p:cTn>
                              </p:par>
                            </p:childTnLst>
                          </p:cTn>
                        </p:par>
                        <p:par>
                          <p:cTn id="24" fill="hold">
                            <p:stCondLst>
                              <p:cond delay="3000"/>
                            </p:stCondLst>
                            <p:childTnLst>
                              <p:par>
                                <p:cTn id="25" presetID="10" presetClass="entr" fill="hold" grpId="0" nodeType="afterEffect">
                                  <p:stCondLst>
                                    <p:cond delay="0"/>
                                  </p:stCondLst>
                                  <p:iterate>
                                    <p:tmAbs val="0"/>
                                  </p:iterate>
                                  <p:childTnLst>
                                    <p:set>
                                      <p:cBhvr>
                                        <p:cTn id="26" fill="hold"/>
                                        <p:tgtEl>
                                          <p:spTgt spid="234">
                                            <p:txEl>
                                              <p:pRg st="5" end="5"/>
                                            </p:txEl>
                                          </p:spTgt>
                                        </p:tgtEl>
                                        <p:attrNameLst>
                                          <p:attrName>style.visibility</p:attrName>
                                        </p:attrNameLst>
                                      </p:cBhvr>
                                      <p:to>
                                        <p:strVal val="visible"/>
                                      </p:to>
                                    </p:set>
                                    <p:animEffect transition="in" filter="fade">
                                      <p:cBhvr>
                                        <p:cTn id="27" dur="1000"/>
                                        <p:tgtEl>
                                          <p:spTgt spid="234">
                                            <p:txEl>
                                              <p:pRg st="5" end="5"/>
                                            </p:txEl>
                                          </p:spTgt>
                                        </p:tgtEl>
                                      </p:cBhvr>
                                    </p:animEffect>
                                  </p:childTnLst>
                                </p:cTn>
                              </p:par>
                            </p:childTnLst>
                          </p:cTn>
                        </p:par>
                        <p:par>
                          <p:cTn id="28" fill="hold">
                            <p:stCondLst>
                              <p:cond delay="4000"/>
                            </p:stCondLst>
                            <p:childTnLst>
                              <p:par>
                                <p:cTn id="29" presetID="10" presetClass="entr" fill="hold" grpId="0" nodeType="afterEffect">
                                  <p:stCondLst>
                                    <p:cond delay="0"/>
                                  </p:stCondLst>
                                  <p:iterate>
                                    <p:tmAbs val="0"/>
                                  </p:iterate>
                                  <p:childTnLst>
                                    <p:set>
                                      <p:cBhvr>
                                        <p:cTn id="30" fill="hold"/>
                                        <p:tgtEl>
                                          <p:spTgt spid="234">
                                            <p:txEl>
                                              <p:pRg st="6" end="6"/>
                                            </p:txEl>
                                          </p:spTgt>
                                        </p:tgtEl>
                                        <p:attrNameLst>
                                          <p:attrName>style.visibility</p:attrName>
                                        </p:attrNameLst>
                                      </p:cBhvr>
                                      <p:to>
                                        <p:strVal val="visible"/>
                                      </p:to>
                                    </p:set>
                                    <p:animEffect transition="in" filter="fade">
                                      <p:cBhvr>
                                        <p:cTn id="31" dur="1000"/>
                                        <p:tgtEl>
                                          <p:spTgt spid="2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6710"/>
            <a:ext cx="2935230" cy="3291847"/>
          </a:xfrm>
          <a:prstGeom prst="rect">
            <a:avLst/>
          </a:prstGeom>
        </p:spPr>
      </p:pic>
      <p:sp>
        <p:nvSpPr>
          <p:cNvPr id="234" name="Platshållare för innehåll 2"/>
          <p:cNvSpPr txBox="1">
            <a:spLocks noGrp="1"/>
          </p:cNvSpPr>
          <p:nvPr>
            <p:ph type="body" idx="1"/>
          </p:nvPr>
        </p:nvSpPr>
        <p:spPr>
          <a:xfrm>
            <a:off x="2935230" y="2054225"/>
            <a:ext cx="8418570" cy="4351338"/>
          </a:xfrm>
          <a:prstGeom prst="rect">
            <a:avLst/>
          </a:prstGeom>
        </p:spPr>
        <p:txBody>
          <a:bodyPr lIns="45719" tIns="45720" rIns="45719" bIns="45720" anchor="t">
            <a:normAutofit/>
          </a:bodyPr>
          <a:lstStyle/>
          <a:p>
            <a:pPr marL="0" indent="0">
              <a:lnSpc>
                <a:spcPct val="81000"/>
              </a:lnSpc>
              <a:spcBef>
                <a:spcPts val="0"/>
              </a:spcBef>
              <a:buSzTx/>
              <a:buNone/>
              <a:defRPr sz="2300" i="1">
                <a:latin typeface="Source Sans Pro"/>
                <a:ea typeface="Source Sans Pro"/>
                <a:cs typeface="Source Sans Pro"/>
                <a:sym typeface="Source Sans Pro"/>
              </a:defRPr>
            </a:pPr>
            <a:r>
              <a:rPr lang="sv-SE" dirty="0"/>
              <a:t>Vi behöver:</a:t>
            </a:r>
            <a:endParaRPr dirty="0"/>
          </a:p>
          <a:p>
            <a:pPr marL="0" indent="0">
              <a:lnSpc>
                <a:spcPct val="81000"/>
              </a:lnSpc>
              <a:buSzTx/>
              <a:buNone/>
              <a:defRPr sz="2500" b="1">
                <a:latin typeface="Source Sans Pro"/>
                <a:ea typeface="Source Sans Pro"/>
                <a:cs typeface="Source Sans Pro"/>
                <a:sym typeface="Source Sans Pro"/>
              </a:defRPr>
            </a:pPr>
            <a:endParaRPr dirty="0"/>
          </a:p>
          <a:p>
            <a:pPr>
              <a:lnSpc>
                <a:spcPct val="81000"/>
              </a:lnSpc>
              <a:spcBef>
                <a:spcPts val="0"/>
              </a:spcBef>
              <a:defRPr sz="2900">
                <a:latin typeface="Source Sans Pro"/>
                <a:ea typeface="Source Sans Pro"/>
                <a:cs typeface="Source Sans Pro"/>
                <a:sym typeface="Source Sans Pro"/>
              </a:defRPr>
            </a:pPr>
            <a:r>
              <a:rPr lang="sv-SE" dirty="0"/>
              <a:t>Socialt stöd/ gemenskap</a:t>
            </a:r>
          </a:p>
          <a:p>
            <a:pPr>
              <a:lnSpc>
                <a:spcPct val="81000"/>
              </a:lnSpc>
              <a:spcBef>
                <a:spcPts val="0"/>
              </a:spcBef>
              <a:defRPr sz="2900">
                <a:latin typeface="Source Sans Pro"/>
                <a:ea typeface="Source Sans Pro"/>
                <a:cs typeface="Source Sans Pro"/>
                <a:sym typeface="Source Sans Pro"/>
              </a:defRPr>
            </a:pPr>
            <a:r>
              <a:rPr lang="sv-SE" dirty="0"/>
              <a:t>Rättvisa</a:t>
            </a:r>
          </a:p>
          <a:p>
            <a:pPr>
              <a:lnSpc>
                <a:spcPct val="81000"/>
              </a:lnSpc>
              <a:spcBef>
                <a:spcPts val="0"/>
              </a:spcBef>
              <a:defRPr sz="2900">
                <a:latin typeface="Source Sans Pro"/>
                <a:ea typeface="Source Sans Pro"/>
                <a:cs typeface="Source Sans Pro"/>
                <a:sym typeface="Source Sans Pro"/>
              </a:defRPr>
            </a:pPr>
            <a:r>
              <a:rPr lang="sv-SE" dirty="0"/>
              <a:t>Tro på vår förmåga</a:t>
            </a:r>
          </a:p>
          <a:p>
            <a:pPr>
              <a:lnSpc>
                <a:spcPct val="81000"/>
              </a:lnSpc>
              <a:spcBef>
                <a:spcPts val="0"/>
              </a:spcBef>
              <a:defRPr sz="2900">
                <a:latin typeface="Source Sans Pro"/>
                <a:ea typeface="Source Sans Pro"/>
                <a:cs typeface="Source Sans Pro"/>
                <a:sym typeface="Source Sans Pro"/>
              </a:defRPr>
            </a:pPr>
            <a:r>
              <a:rPr lang="sv-SE" dirty="0"/>
              <a:t>Hopp</a:t>
            </a:r>
          </a:p>
          <a:p>
            <a:pPr>
              <a:lnSpc>
                <a:spcPct val="81000"/>
              </a:lnSpc>
              <a:spcBef>
                <a:spcPts val="0"/>
              </a:spcBef>
              <a:defRPr sz="2900">
                <a:latin typeface="Source Sans Pro"/>
                <a:ea typeface="Source Sans Pro"/>
                <a:cs typeface="Source Sans Pro"/>
                <a:sym typeface="Source Sans Pro"/>
              </a:defRPr>
            </a:pPr>
            <a:r>
              <a:rPr lang="sv-SE" dirty="0">
                <a:ea typeface="+mj-lt"/>
                <a:cs typeface="+mj-lt"/>
              </a:rPr>
              <a:t>Meningsfullhet</a:t>
            </a:r>
            <a:endParaRPr lang="en-US" dirty="0">
              <a:ea typeface="+mj-lt"/>
              <a:cs typeface="+mj-lt"/>
            </a:endParaRPr>
          </a:p>
          <a:p>
            <a:pPr>
              <a:lnSpc>
                <a:spcPct val="81000"/>
              </a:lnSpc>
              <a:spcBef>
                <a:spcPts val="0"/>
              </a:spcBef>
              <a:defRPr sz="2900">
                <a:latin typeface="Source Sans Pro"/>
                <a:ea typeface="Source Sans Pro"/>
                <a:cs typeface="Source Sans Pro"/>
                <a:sym typeface="Source Sans Pro"/>
              </a:defRPr>
            </a:pPr>
            <a:r>
              <a:rPr lang="sv-SE" dirty="0"/>
              <a:t>Förebild. Exempel?</a:t>
            </a:r>
          </a:p>
          <a:p>
            <a:pPr>
              <a:lnSpc>
                <a:spcPct val="81000"/>
              </a:lnSpc>
              <a:spcBef>
                <a:spcPts val="0"/>
              </a:spcBef>
              <a:defRPr sz="2900">
                <a:latin typeface="Source Sans Pro"/>
                <a:ea typeface="Source Sans Pro"/>
                <a:cs typeface="Source Sans Pro"/>
                <a:sym typeface="Source Sans Pro"/>
              </a:defRPr>
            </a:pPr>
            <a:endParaRPr lang="sv-SE" dirty="0">
              <a:ea typeface="+mj-lt"/>
              <a:cs typeface="+mj-lt"/>
            </a:endParaRPr>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lang="sv-SE" dirty="0"/>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0328" y="1435856"/>
            <a:ext cx="3437974" cy="3855672"/>
          </a:xfrm>
          <a:prstGeom prst="rect">
            <a:avLst/>
          </a:prstGeom>
        </p:spPr>
      </p:pic>
      <p:pic>
        <p:nvPicPr>
          <p:cNvPr id="235" name="Logo_LIGGANDE_Terra_Pi.pdf" descr="Logo_LIGGANDE_Terra_Pi.pdf"/>
          <p:cNvPicPr>
            <a:picLocks noChangeAspect="1"/>
          </p:cNvPicPr>
          <p:nvPr/>
        </p:nvPicPr>
        <p:blipFill>
          <a:blip r:embed="rId5"/>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Agerande</a:t>
            </a:r>
            <a:endParaRPr dirty="0"/>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Tree>
    <p:extLst>
      <p:ext uri="{BB962C8B-B14F-4D97-AF65-F5344CB8AC3E}">
        <p14:creationId xmlns:p14="http://schemas.microsoft.com/office/powerpoint/2010/main" val="3961914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par>
                                <p:cTn id="8" presetID="10" presetClass="entr" presetSubtype="0" fill="hold" grpId="0" nodeType="withEffect">
                                  <p:stCondLst>
                                    <p:cond delay="0"/>
                                  </p:stCondLst>
                                  <p:iterate>
                                    <p:tmAbs val="0"/>
                                  </p:iterate>
                                  <p:childTnLst>
                                    <p:set>
                                      <p:cBhvr>
                                        <p:cTn id="9" fill="hold"/>
                                        <p:tgtEl>
                                          <p:spTgt spid="234">
                                            <p:txEl>
                                              <p:pRg st="0" end="0"/>
                                            </p:txEl>
                                          </p:spTgt>
                                        </p:tgtEl>
                                        <p:attrNameLst>
                                          <p:attrName>style.visibility</p:attrName>
                                        </p:attrNameLst>
                                      </p:cBhvr>
                                      <p:to>
                                        <p:strVal val="visible"/>
                                      </p:to>
                                    </p:set>
                                    <p:animEffect transition="in" filter="fade">
                                      <p:cBhvr>
                                        <p:cTn id="10" dur="1000"/>
                                        <p:tgtEl>
                                          <p:spTgt spid="2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234">
                                            <p:txEl>
                                              <p:pRg st="2" end="2"/>
                                            </p:txEl>
                                          </p:spTgt>
                                        </p:tgtEl>
                                        <p:attrNameLst>
                                          <p:attrName>style.visibility</p:attrName>
                                        </p:attrNameLst>
                                      </p:cBhvr>
                                      <p:to>
                                        <p:strVal val="visible"/>
                                      </p:to>
                                    </p:set>
                                    <p:animEffect transition="in" filter="fade">
                                      <p:cBhvr>
                                        <p:cTn id="15" dur="1000"/>
                                        <p:tgtEl>
                                          <p:spTgt spid="234">
                                            <p:txEl>
                                              <p:pRg st="2" end="2"/>
                                            </p:txEl>
                                          </p:spTgt>
                                        </p:tgtEl>
                                      </p:cBhvr>
                                    </p:animEffect>
                                  </p:childTnLst>
                                </p:cTn>
                              </p:par>
                            </p:childTnLst>
                          </p:cTn>
                        </p:par>
                        <p:par>
                          <p:cTn id="16" fill="hold">
                            <p:stCondLst>
                              <p:cond delay="1000"/>
                            </p:stCondLst>
                            <p:childTnLst>
                              <p:par>
                                <p:cTn id="17" presetID="10" presetClass="entr" fill="hold" grpId="0" nodeType="afterEffect">
                                  <p:stCondLst>
                                    <p:cond delay="0"/>
                                  </p:stCondLst>
                                  <p:iterate>
                                    <p:tmAbs val="0"/>
                                  </p:iterate>
                                  <p:childTnLst>
                                    <p:set>
                                      <p:cBhvr>
                                        <p:cTn id="18" fill="hold"/>
                                        <p:tgtEl>
                                          <p:spTgt spid="234">
                                            <p:txEl>
                                              <p:pRg st="3" end="3"/>
                                            </p:txEl>
                                          </p:spTgt>
                                        </p:tgtEl>
                                        <p:attrNameLst>
                                          <p:attrName>style.visibility</p:attrName>
                                        </p:attrNameLst>
                                      </p:cBhvr>
                                      <p:to>
                                        <p:strVal val="visible"/>
                                      </p:to>
                                    </p:set>
                                    <p:animEffect transition="in" filter="fade">
                                      <p:cBhvr>
                                        <p:cTn id="19" dur="1000"/>
                                        <p:tgtEl>
                                          <p:spTgt spid="234">
                                            <p:txEl>
                                              <p:pRg st="3" end="3"/>
                                            </p:txEl>
                                          </p:spTgt>
                                        </p:tgtEl>
                                      </p:cBhvr>
                                    </p:animEffect>
                                  </p:childTnLst>
                                </p:cTn>
                              </p:par>
                            </p:childTnLst>
                          </p:cTn>
                        </p:par>
                        <p:par>
                          <p:cTn id="20" fill="hold">
                            <p:stCondLst>
                              <p:cond delay="2000"/>
                            </p:stCondLst>
                            <p:childTnLst>
                              <p:par>
                                <p:cTn id="21" presetID="10" presetClass="entr" fill="hold" grpId="0" nodeType="afterEffect">
                                  <p:stCondLst>
                                    <p:cond delay="0"/>
                                  </p:stCondLst>
                                  <p:iterate>
                                    <p:tmAbs val="0"/>
                                  </p:iterate>
                                  <p:childTnLst>
                                    <p:set>
                                      <p:cBhvr>
                                        <p:cTn id="22" fill="hold"/>
                                        <p:tgtEl>
                                          <p:spTgt spid="234">
                                            <p:txEl>
                                              <p:pRg st="4" end="4"/>
                                            </p:txEl>
                                          </p:spTgt>
                                        </p:tgtEl>
                                        <p:attrNameLst>
                                          <p:attrName>style.visibility</p:attrName>
                                        </p:attrNameLst>
                                      </p:cBhvr>
                                      <p:to>
                                        <p:strVal val="visible"/>
                                      </p:to>
                                    </p:set>
                                    <p:animEffect transition="in" filter="fade">
                                      <p:cBhvr>
                                        <p:cTn id="23" dur="1000"/>
                                        <p:tgtEl>
                                          <p:spTgt spid="234">
                                            <p:txEl>
                                              <p:pRg st="4" end="4"/>
                                            </p:txEl>
                                          </p:spTgt>
                                        </p:tgtEl>
                                      </p:cBhvr>
                                    </p:animEffect>
                                  </p:childTnLst>
                                </p:cTn>
                              </p:par>
                            </p:childTnLst>
                          </p:cTn>
                        </p:par>
                        <p:par>
                          <p:cTn id="24" fill="hold">
                            <p:stCondLst>
                              <p:cond delay="3000"/>
                            </p:stCondLst>
                            <p:childTnLst>
                              <p:par>
                                <p:cTn id="25" presetID="10" presetClass="entr" fill="hold" grpId="0" nodeType="afterEffect">
                                  <p:stCondLst>
                                    <p:cond delay="0"/>
                                  </p:stCondLst>
                                  <p:iterate>
                                    <p:tmAbs val="0"/>
                                  </p:iterate>
                                  <p:childTnLst>
                                    <p:set>
                                      <p:cBhvr>
                                        <p:cTn id="26" fill="hold"/>
                                        <p:tgtEl>
                                          <p:spTgt spid="234">
                                            <p:txEl>
                                              <p:pRg st="5" end="5"/>
                                            </p:txEl>
                                          </p:spTgt>
                                        </p:tgtEl>
                                        <p:attrNameLst>
                                          <p:attrName>style.visibility</p:attrName>
                                        </p:attrNameLst>
                                      </p:cBhvr>
                                      <p:to>
                                        <p:strVal val="visible"/>
                                      </p:to>
                                    </p:set>
                                    <p:animEffect transition="in" filter="fade">
                                      <p:cBhvr>
                                        <p:cTn id="27" dur="1000"/>
                                        <p:tgtEl>
                                          <p:spTgt spid="234">
                                            <p:txEl>
                                              <p:pRg st="5" end="5"/>
                                            </p:txEl>
                                          </p:spTgt>
                                        </p:tgtEl>
                                      </p:cBhvr>
                                    </p:animEffect>
                                  </p:childTnLst>
                                </p:cTn>
                              </p:par>
                            </p:childTnLst>
                          </p:cTn>
                        </p:par>
                        <p:par>
                          <p:cTn id="28" fill="hold">
                            <p:stCondLst>
                              <p:cond delay="4000"/>
                            </p:stCondLst>
                            <p:childTnLst>
                              <p:par>
                                <p:cTn id="29" presetID="10" presetClass="entr" fill="hold" grpId="0" nodeType="afterEffect">
                                  <p:stCondLst>
                                    <p:cond delay="0"/>
                                  </p:stCondLst>
                                  <p:iterate>
                                    <p:tmAbs val="0"/>
                                  </p:iterate>
                                  <p:childTnLst>
                                    <p:set>
                                      <p:cBhvr>
                                        <p:cTn id="30" fill="hold"/>
                                        <p:tgtEl>
                                          <p:spTgt spid="234">
                                            <p:txEl>
                                              <p:pRg st="6" end="6"/>
                                            </p:txEl>
                                          </p:spTgt>
                                        </p:tgtEl>
                                        <p:attrNameLst>
                                          <p:attrName>style.visibility</p:attrName>
                                        </p:attrNameLst>
                                      </p:cBhvr>
                                      <p:to>
                                        <p:strVal val="visible"/>
                                      </p:to>
                                    </p:set>
                                    <p:animEffect transition="in" filter="fade">
                                      <p:cBhvr>
                                        <p:cTn id="31" dur="1000"/>
                                        <p:tgtEl>
                                          <p:spTgt spid="234">
                                            <p:txEl>
                                              <p:pRg st="6" end="6"/>
                                            </p:txEl>
                                          </p:spTgt>
                                        </p:tgtEl>
                                      </p:cBhvr>
                                    </p:animEffect>
                                  </p:childTnLst>
                                </p:cTn>
                              </p:par>
                            </p:childTnLst>
                          </p:cTn>
                        </p:par>
                        <p:par>
                          <p:cTn id="32" fill="hold">
                            <p:stCondLst>
                              <p:cond delay="5000"/>
                            </p:stCondLst>
                            <p:childTnLst>
                              <p:par>
                                <p:cTn id="33" presetID="10" presetClass="entr" fill="hold" grpId="0" nodeType="afterEffect">
                                  <p:stCondLst>
                                    <p:cond delay="0"/>
                                  </p:stCondLst>
                                  <p:iterate>
                                    <p:tmAbs val="0"/>
                                  </p:iterate>
                                  <p:childTnLst>
                                    <p:set>
                                      <p:cBhvr>
                                        <p:cTn id="34" fill="hold"/>
                                        <p:tgtEl>
                                          <p:spTgt spid="234">
                                            <p:txEl>
                                              <p:pRg st="7" end="7"/>
                                            </p:txEl>
                                          </p:spTgt>
                                        </p:tgtEl>
                                        <p:attrNameLst>
                                          <p:attrName>style.visibility</p:attrName>
                                        </p:attrNameLst>
                                      </p:cBhvr>
                                      <p:to>
                                        <p:strVal val="visible"/>
                                      </p:to>
                                    </p:set>
                                    <p:animEffect transition="in" filter="fade">
                                      <p:cBhvr>
                                        <p:cTn id="35" dur="1000"/>
                                        <p:tgtEl>
                                          <p:spTgt spid="2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6710"/>
            <a:ext cx="2935230" cy="3291847"/>
          </a:xfrm>
          <a:prstGeom prst="rect">
            <a:avLst/>
          </a:prstGeom>
        </p:spPr>
      </p:pic>
      <p:sp>
        <p:nvSpPr>
          <p:cNvPr id="234" name="Platshållare för innehåll 2"/>
          <p:cNvSpPr txBox="1">
            <a:spLocks noGrp="1"/>
          </p:cNvSpPr>
          <p:nvPr>
            <p:ph type="body" idx="1"/>
          </p:nvPr>
        </p:nvSpPr>
        <p:spPr>
          <a:xfrm>
            <a:off x="2935230" y="2054225"/>
            <a:ext cx="8418570" cy="4351338"/>
          </a:xfrm>
          <a:prstGeom prst="rect">
            <a:avLst/>
          </a:prstGeom>
        </p:spPr>
        <p:txBody>
          <a:bodyPr lIns="45719" tIns="45720" rIns="45719" bIns="45720" anchor="t">
            <a:normAutofit/>
          </a:bodyPr>
          <a:lstStyle/>
          <a:p>
            <a:pPr marL="0" indent="0">
              <a:lnSpc>
                <a:spcPct val="81000"/>
              </a:lnSpc>
              <a:spcBef>
                <a:spcPts val="0"/>
              </a:spcBef>
              <a:buSzTx/>
              <a:buNone/>
              <a:defRPr sz="2300" i="1">
                <a:latin typeface="Source Sans Pro"/>
                <a:ea typeface="Source Sans Pro"/>
                <a:cs typeface="Source Sans Pro"/>
                <a:sym typeface="Source Sans Pro"/>
              </a:defRPr>
            </a:pPr>
            <a:r>
              <a:rPr lang="sv-SE" dirty="0"/>
              <a:t>Vi behöver:</a:t>
            </a:r>
            <a:endParaRPr dirty="0"/>
          </a:p>
          <a:p>
            <a:pPr marL="0" indent="0">
              <a:lnSpc>
                <a:spcPct val="81000"/>
              </a:lnSpc>
              <a:buSzTx/>
              <a:buNone/>
              <a:defRPr sz="2500" b="1">
                <a:latin typeface="Source Sans Pro"/>
                <a:ea typeface="Source Sans Pro"/>
                <a:cs typeface="Source Sans Pro"/>
                <a:sym typeface="Source Sans Pro"/>
              </a:defRPr>
            </a:pPr>
            <a:endParaRPr dirty="0"/>
          </a:p>
          <a:p>
            <a:pPr>
              <a:lnSpc>
                <a:spcPct val="81000"/>
              </a:lnSpc>
              <a:spcBef>
                <a:spcPts val="0"/>
              </a:spcBef>
              <a:defRPr sz="2900">
                <a:latin typeface="Source Sans Pro"/>
                <a:ea typeface="Source Sans Pro"/>
                <a:cs typeface="Source Sans Pro"/>
                <a:sym typeface="Source Sans Pro"/>
              </a:defRPr>
            </a:pPr>
            <a:r>
              <a:rPr lang="sv-SE" dirty="0"/>
              <a:t>Socialt stöd/ gemenskap</a:t>
            </a:r>
          </a:p>
          <a:p>
            <a:pPr>
              <a:lnSpc>
                <a:spcPct val="81000"/>
              </a:lnSpc>
              <a:spcBef>
                <a:spcPts val="0"/>
              </a:spcBef>
              <a:defRPr sz="2900">
                <a:latin typeface="Source Sans Pro"/>
                <a:ea typeface="Source Sans Pro"/>
                <a:cs typeface="Source Sans Pro"/>
                <a:sym typeface="Source Sans Pro"/>
              </a:defRPr>
            </a:pPr>
            <a:r>
              <a:rPr lang="sv-SE" dirty="0"/>
              <a:t>Rättvisa</a:t>
            </a:r>
          </a:p>
          <a:p>
            <a:pPr>
              <a:lnSpc>
                <a:spcPct val="81000"/>
              </a:lnSpc>
              <a:spcBef>
                <a:spcPts val="0"/>
              </a:spcBef>
              <a:defRPr sz="2900">
                <a:latin typeface="Source Sans Pro"/>
                <a:ea typeface="Source Sans Pro"/>
                <a:cs typeface="Source Sans Pro"/>
                <a:sym typeface="Source Sans Pro"/>
              </a:defRPr>
            </a:pPr>
            <a:r>
              <a:rPr lang="sv-SE" dirty="0"/>
              <a:t>Tro på vår förmåga</a:t>
            </a:r>
          </a:p>
          <a:p>
            <a:pPr>
              <a:lnSpc>
                <a:spcPct val="81000"/>
              </a:lnSpc>
              <a:spcBef>
                <a:spcPts val="0"/>
              </a:spcBef>
              <a:defRPr sz="2900">
                <a:latin typeface="Source Sans Pro"/>
                <a:ea typeface="Source Sans Pro"/>
                <a:cs typeface="Source Sans Pro"/>
                <a:sym typeface="Source Sans Pro"/>
              </a:defRPr>
            </a:pPr>
            <a:r>
              <a:rPr lang="sv-SE" dirty="0"/>
              <a:t>Hopp</a:t>
            </a:r>
          </a:p>
          <a:p>
            <a:pPr>
              <a:lnSpc>
                <a:spcPct val="81000"/>
              </a:lnSpc>
              <a:spcBef>
                <a:spcPts val="0"/>
              </a:spcBef>
              <a:defRPr sz="2900">
                <a:latin typeface="Source Sans Pro"/>
                <a:ea typeface="Source Sans Pro"/>
                <a:cs typeface="Source Sans Pro"/>
                <a:sym typeface="Source Sans Pro"/>
              </a:defRPr>
            </a:pPr>
            <a:r>
              <a:rPr lang="sv-SE" dirty="0">
                <a:ea typeface="+mj-lt"/>
                <a:cs typeface="+mj-lt"/>
              </a:rPr>
              <a:t>Meningsfullhet</a:t>
            </a:r>
            <a:endParaRPr lang="en-US" dirty="0">
              <a:ea typeface="+mj-lt"/>
              <a:cs typeface="+mj-lt"/>
            </a:endParaRPr>
          </a:p>
          <a:p>
            <a:pPr>
              <a:lnSpc>
                <a:spcPct val="81000"/>
              </a:lnSpc>
              <a:spcBef>
                <a:spcPts val="0"/>
              </a:spcBef>
              <a:defRPr sz="2900">
                <a:latin typeface="Source Sans Pro"/>
                <a:ea typeface="Source Sans Pro"/>
                <a:cs typeface="Source Sans Pro"/>
                <a:sym typeface="Source Sans Pro"/>
              </a:defRPr>
            </a:pPr>
            <a:r>
              <a:rPr lang="sv-SE" dirty="0"/>
              <a:t>Förebild. Exempel?</a:t>
            </a:r>
          </a:p>
          <a:p>
            <a:pPr>
              <a:lnSpc>
                <a:spcPct val="81000"/>
              </a:lnSpc>
              <a:spcBef>
                <a:spcPts val="0"/>
              </a:spcBef>
              <a:defRPr sz="2900">
                <a:latin typeface="Source Sans Pro"/>
                <a:ea typeface="Source Sans Pro"/>
                <a:cs typeface="Source Sans Pro"/>
                <a:sym typeface="Source Sans Pro"/>
              </a:defRPr>
            </a:pPr>
            <a:r>
              <a:rPr lang="sv-SE" dirty="0">
                <a:ea typeface="+mj-lt"/>
                <a:cs typeface="+mj-lt"/>
              </a:rPr>
              <a:t>Krismedvetenhet</a:t>
            </a:r>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lang="sv-SE" dirty="0"/>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0328" y="1435856"/>
            <a:ext cx="3437974" cy="3855672"/>
          </a:xfrm>
          <a:prstGeom prst="rect">
            <a:avLst/>
          </a:prstGeom>
        </p:spPr>
      </p:pic>
      <p:pic>
        <p:nvPicPr>
          <p:cNvPr id="235" name="Logo_LIGGANDE_Terra_Pi.pdf" descr="Logo_LIGGANDE_Terra_Pi.pdf"/>
          <p:cNvPicPr>
            <a:picLocks noChangeAspect="1"/>
          </p:cNvPicPr>
          <p:nvPr/>
        </p:nvPicPr>
        <p:blipFill>
          <a:blip r:embed="rId5"/>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Agerande</a:t>
            </a:r>
            <a:endParaRPr dirty="0"/>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Tree>
    <p:extLst>
      <p:ext uri="{BB962C8B-B14F-4D97-AF65-F5344CB8AC3E}">
        <p14:creationId xmlns:p14="http://schemas.microsoft.com/office/powerpoint/2010/main" val="2092990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par>
                                <p:cTn id="8" presetID="10" presetClass="entr" presetSubtype="0" fill="hold" grpId="0" nodeType="withEffect">
                                  <p:stCondLst>
                                    <p:cond delay="0"/>
                                  </p:stCondLst>
                                  <p:iterate>
                                    <p:tmAbs val="0"/>
                                  </p:iterate>
                                  <p:childTnLst>
                                    <p:set>
                                      <p:cBhvr>
                                        <p:cTn id="9" fill="hold"/>
                                        <p:tgtEl>
                                          <p:spTgt spid="234">
                                            <p:txEl>
                                              <p:pRg st="0" end="0"/>
                                            </p:txEl>
                                          </p:spTgt>
                                        </p:tgtEl>
                                        <p:attrNameLst>
                                          <p:attrName>style.visibility</p:attrName>
                                        </p:attrNameLst>
                                      </p:cBhvr>
                                      <p:to>
                                        <p:strVal val="visible"/>
                                      </p:to>
                                    </p:set>
                                    <p:animEffect transition="in" filter="fade">
                                      <p:cBhvr>
                                        <p:cTn id="10" dur="1000"/>
                                        <p:tgtEl>
                                          <p:spTgt spid="2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234">
                                            <p:txEl>
                                              <p:pRg st="2" end="2"/>
                                            </p:txEl>
                                          </p:spTgt>
                                        </p:tgtEl>
                                        <p:attrNameLst>
                                          <p:attrName>style.visibility</p:attrName>
                                        </p:attrNameLst>
                                      </p:cBhvr>
                                      <p:to>
                                        <p:strVal val="visible"/>
                                      </p:to>
                                    </p:set>
                                    <p:animEffect transition="in" filter="fade">
                                      <p:cBhvr>
                                        <p:cTn id="15" dur="1000"/>
                                        <p:tgtEl>
                                          <p:spTgt spid="234">
                                            <p:txEl>
                                              <p:pRg st="2" end="2"/>
                                            </p:txEl>
                                          </p:spTgt>
                                        </p:tgtEl>
                                      </p:cBhvr>
                                    </p:animEffect>
                                  </p:childTnLst>
                                </p:cTn>
                              </p:par>
                            </p:childTnLst>
                          </p:cTn>
                        </p:par>
                        <p:par>
                          <p:cTn id="16" fill="hold">
                            <p:stCondLst>
                              <p:cond delay="1000"/>
                            </p:stCondLst>
                            <p:childTnLst>
                              <p:par>
                                <p:cTn id="17" presetID="10" presetClass="entr" fill="hold" grpId="0" nodeType="afterEffect">
                                  <p:stCondLst>
                                    <p:cond delay="0"/>
                                  </p:stCondLst>
                                  <p:iterate>
                                    <p:tmAbs val="0"/>
                                  </p:iterate>
                                  <p:childTnLst>
                                    <p:set>
                                      <p:cBhvr>
                                        <p:cTn id="18" fill="hold"/>
                                        <p:tgtEl>
                                          <p:spTgt spid="234">
                                            <p:txEl>
                                              <p:pRg st="3" end="3"/>
                                            </p:txEl>
                                          </p:spTgt>
                                        </p:tgtEl>
                                        <p:attrNameLst>
                                          <p:attrName>style.visibility</p:attrName>
                                        </p:attrNameLst>
                                      </p:cBhvr>
                                      <p:to>
                                        <p:strVal val="visible"/>
                                      </p:to>
                                    </p:set>
                                    <p:animEffect transition="in" filter="fade">
                                      <p:cBhvr>
                                        <p:cTn id="19" dur="1000"/>
                                        <p:tgtEl>
                                          <p:spTgt spid="234">
                                            <p:txEl>
                                              <p:pRg st="3" end="3"/>
                                            </p:txEl>
                                          </p:spTgt>
                                        </p:tgtEl>
                                      </p:cBhvr>
                                    </p:animEffect>
                                  </p:childTnLst>
                                </p:cTn>
                              </p:par>
                            </p:childTnLst>
                          </p:cTn>
                        </p:par>
                        <p:par>
                          <p:cTn id="20" fill="hold">
                            <p:stCondLst>
                              <p:cond delay="2000"/>
                            </p:stCondLst>
                            <p:childTnLst>
                              <p:par>
                                <p:cTn id="21" presetID="10" presetClass="entr" fill="hold" grpId="0" nodeType="afterEffect">
                                  <p:stCondLst>
                                    <p:cond delay="0"/>
                                  </p:stCondLst>
                                  <p:iterate>
                                    <p:tmAbs val="0"/>
                                  </p:iterate>
                                  <p:childTnLst>
                                    <p:set>
                                      <p:cBhvr>
                                        <p:cTn id="22" fill="hold"/>
                                        <p:tgtEl>
                                          <p:spTgt spid="234">
                                            <p:txEl>
                                              <p:pRg st="4" end="4"/>
                                            </p:txEl>
                                          </p:spTgt>
                                        </p:tgtEl>
                                        <p:attrNameLst>
                                          <p:attrName>style.visibility</p:attrName>
                                        </p:attrNameLst>
                                      </p:cBhvr>
                                      <p:to>
                                        <p:strVal val="visible"/>
                                      </p:to>
                                    </p:set>
                                    <p:animEffect transition="in" filter="fade">
                                      <p:cBhvr>
                                        <p:cTn id="23" dur="1000"/>
                                        <p:tgtEl>
                                          <p:spTgt spid="234">
                                            <p:txEl>
                                              <p:pRg st="4" end="4"/>
                                            </p:txEl>
                                          </p:spTgt>
                                        </p:tgtEl>
                                      </p:cBhvr>
                                    </p:animEffect>
                                  </p:childTnLst>
                                </p:cTn>
                              </p:par>
                            </p:childTnLst>
                          </p:cTn>
                        </p:par>
                        <p:par>
                          <p:cTn id="24" fill="hold">
                            <p:stCondLst>
                              <p:cond delay="3000"/>
                            </p:stCondLst>
                            <p:childTnLst>
                              <p:par>
                                <p:cTn id="25" presetID="10" presetClass="entr" fill="hold" grpId="0" nodeType="afterEffect">
                                  <p:stCondLst>
                                    <p:cond delay="0"/>
                                  </p:stCondLst>
                                  <p:iterate>
                                    <p:tmAbs val="0"/>
                                  </p:iterate>
                                  <p:childTnLst>
                                    <p:set>
                                      <p:cBhvr>
                                        <p:cTn id="26" fill="hold"/>
                                        <p:tgtEl>
                                          <p:spTgt spid="234">
                                            <p:txEl>
                                              <p:pRg st="5" end="5"/>
                                            </p:txEl>
                                          </p:spTgt>
                                        </p:tgtEl>
                                        <p:attrNameLst>
                                          <p:attrName>style.visibility</p:attrName>
                                        </p:attrNameLst>
                                      </p:cBhvr>
                                      <p:to>
                                        <p:strVal val="visible"/>
                                      </p:to>
                                    </p:set>
                                    <p:animEffect transition="in" filter="fade">
                                      <p:cBhvr>
                                        <p:cTn id="27" dur="1000"/>
                                        <p:tgtEl>
                                          <p:spTgt spid="234">
                                            <p:txEl>
                                              <p:pRg st="5" end="5"/>
                                            </p:txEl>
                                          </p:spTgt>
                                        </p:tgtEl>
                                      </p:cBhvr>
                                    </p:animEffect>
                                  </p:childTnLst>
                                </p:cTn>
                              </p:par>
                            </p:childTnLst>
                          </p:cTn>
                        </p:par>
                        <p:par>
                          <p:cTn id="28" fill="hold">
                            <p:stCondLst>
                              <p:cond delay="4000"/>
                            </p:stCondLst>
                            <p:childTnLst>
                              <p:par>
                                <p:cTn id="29" presetID="10" presetClass="entr" fill="hold" grpId="0" nodeType="afterEffect">
                                  <p:stCondLst>
                                    <p:cond delay="0"/>
                                  </p:stCondLst>
                                  <p:iterate>
                                    <p:tmAbs val="0"/>
                                  </p:iterate>
                                  <p:childTnLst>
                                    <p:set>
                                      <p:cBhvr>
                                        <p:cTn id="30" fill="hold"/>
                                        <p:tgtEl>
                                          <p:spTgt spid="234">
                                            <p:txEl>
                                              <p:pRg st="6" end="6"/>
                                            </p:txEl>
                                          </p:spTgt>
                                        </p:tgtEl>
                                        <p:attrNameLst>
                                          <p:attrName>style.visibility</p:attrName>
                                        </p:attrNameLst>
                                      </p:cBhvr>
                                      <p:to>
                                        <p:strVal val="visible"/>
                                      </p:to>
                                    </p:set>
                                    <p:animEffect transition="in" filter="fade">
                                      <p:cBhvr>
                                        <p:cTn id="31" dur="1000"/>
                                        <p:tgtEl>
                                          <p:spTgt spid="234">
                                            <p:txEl>
                                              <p:pRg st="6" end="6"/>
                                            </p:txEl>
                                          </p:spTgt>
                                        </p:tgtEl>
                                      </p:cBhvr>
                                    </p:animEffect>
                                  </p:childTnLst>
                                </p:cTn>
                              </p:par>
                            </p:childTnLst>
                          </p:cTn>
                        </p:par>
                        <p:par>
                          <p:cTn id="32" fill="hold">
                            <p:stCondLst>
                              <p:cond delay="5000"/>
                            </p:stCondLst>
                            <p:childTnLst>
                              <p:par>
                                <p:cTn id="33" presetID="10" presetClass="entr" fill="hold" grpId="0" nodeType="afterEffect">
                                  <p:stCondLst>
                                    <p:cond delay="0"/>
                                  </p:stCondLst>
                                  <p:iterate>
                                    <p:tmAbs val="0"/>
                                  </p:iterate>
                                  <p:childTnLst>
                                    <p:set>
                                      <p:cBhvr>
                                        <p:cTn id="34" fill="hold"/>
                                        <p:tgtEl>
                                          <p:spTgt spid="234">
                                            <p:txEl>
                                              <p:pRg st="7" end="7"/>
                                            </p:txEl>
                                          </p:spTgt>
                                        </p:tgtEl>
                                        <p:attrNameLst>
                                          <p:attrName>style.visibility</p:attrName>
                                        </p:attrNameLst>
                                      </p:cBhvr>
                                      <p:to>
                                        <p:strVal val="visible"/>
                                      </p:to>
                                    </p:set>
                                    <p:animEffect transition="in" filter="fade">
                                      <p:cBhvr>
                                        <p:cTn id="35" dur="1000"/>
                                        <p:tgtEl>
                                          <p:spTgt spid="234">
                                            <p:txEl>
                                              <p:pRg st="7" end="7"/>
                                            </p:txEl>
                                          </p:spTgt>
                                        </p:tgtEl>
                                      </p:cBhvr>
                                    </p:animEffect>
                                  </p:childTnLst>
                                </p:cTn>
                              </p:par>
                            </p:childTnLst>
                          </p:cTn>
                        </p:par>
                        <p:par>
                          <p:cTn id="36" fill="hold">
                            <p:stCondLst>
                              <p:cond delay="6000"/>
                            </p:stCondLst>
                            <p:childTnLst>
                              <p:par>
                                <p:cTn id="37" presetID="10" presetClass="entr" fill="hold" grpId="0" nodeType="afterEffect">
                                  <p:stCondLst>
                                    <p:cond delay="0"/>
                                  </p:stCondLst>
                                  <p:iterate>
                                    <p:tmAbs val="0"/>
                                  </p:iterate>
                                  <p:childTnLst>
                                    <p:set>
                                      <p:cBhvr>
                                        <p:cTn id="38" fill="hold"/>
                                        <p:tgtEl>
                                          <p:spTgt spid="234">
                                            <p:txEl>
                                              <p:pRg st="8" end="8"/>
                                            </p:txEl>
                                          </p:spTgt>
                                        </p:tgtEl>
                                        <p:attrNameLst>
                                          <p:attrName>style.visibility</p:attrName>
                                        </p:attrNameLst>
                                      </p:cBhvr>
                                      <p:to>
                                        <p:strVal val="visible"/>
                                      </p:to>
                                    </p:set>
                                    <p:animEffect transition="in" filter="fade">
                                      <p:cBhvr>
                                        <p:cTn id="39" dur="1000"/>
                                        <p:tgtEl>
                                          <p:spTgt spid="2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tshållare för innehåll 2"/>
          <p:cNvSpPr txBox="1">
            <a:spLocks noGrp="1"/>
          </p:cNvSpPr>
          <p:nvPr>
            <p:ph type="body" idx="1"/>
          </p:nvPr>
        </p:nvSpPr>
        <p:spPr>
          <a:xfrm>
            <a:off x="838200" y="2054225"/>
            <a:ext cx="10515600" cy="4351338"/>
          </a:xfrm>
          <a:prstGeom prst="rect">
            <a:avLst/>
          </a:prstGeom>
        </p:spPr>
        <p:txBody>
          <a:bodyPr/>
          <a:lstStyle/>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3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Agerande på olika nivåer</a:t>
            </a:r>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238" name="BF-terra.png" descr="BF-terra.png"/>
          <p:cNvPicPr>
            <a:picLocks noChangeAspect="1"/>
          </p:cNvPicPr>
          <p:nvPr/>
        </p:nvPicPr>
        <p:blipFill>
          <a:blip r:embed="rId4"/>
          <a:stretch>
            <a:fillRect/>
          </a:stretch>
        </p:blipFill>
        <p:spPr>
          <a:xfrm rot="10800000">
            <a:off x="7762154" y="3538476"/>
            <a:ext cx="6920918" cy="7979434"/>
          </a:xfrm>
          <a:prstGeom prst="rect">
            <a:avLst/>
          </a:prstGeom>
          <a:ln w="12700">
            <a:miter lim="400000"/>
          </a:ln>
        </p:spPr>
      </p:pic>
      <p:sp>
        <p:nvSpPr>
          <p:cNvPr id="239"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sp>
        <p:nvSpPr>
          <p:cNvPr id="2" name="textruta 1"/>
          <p:cNvSpPr txBox="1"/>
          <p:nvPr/>
        </p:nvSpPr>
        <p:spPr>
          <a:xfrm>
            <a:off x="3192905" y="2638269"/>
            <a:ext cx="51266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800" b="0" i="0" u="none" strike="noStrike" cap="none" spc="0" normalizeH="0" baseline="0" dirty="0">
                <a:ln>
                  <a:noFill/>
                </a:ln>
                <a:solidFill>
                  <a:srgbClr val="000000"/>
                </a:solidFill>
                <a:effectLst/>
                <a:uFillTx/>
                <a:latin typeface="+mj-lt"/>
                <a:ea typeface="+mj-ea"/>
                <a:cs typeface="+mj-cs"/>
                <a:sym typeface="Calibri"/>
              </a:rPr>
              <a:t>Lägg till info</a:t>
            </a:r>
          </a:p>
        </p:txBody>
      </p:sp>
      <p:pic>
        <p:nvPicPr>
          <p:cNvPr id="3" name="Bildobjekt 3">
            <a:extLst>
              <a:ext uri="{FF2B5EF4-FFF2-40B4-BE49-F238E27FC236}">
                <a16:creationId xmlns:a16="http://schemas.microsoft.com/office/drawing/2014/main" id="{61A68F53-C844-065F-2649-6682B9ABEDCC}"/>
              </a:ext>
            </a:extLst>
          </p:cNvPr>
          <p:cNvPicPr>
            <a:picLocks noChangeAspect="1"/>
          </p:cNvPicPr>
          <p:nvPr/>
        </p:nvPicPr>
        <p:blipFill>
          <a:blip r:embed="rId5"/>
          <a:stretch>
            <a:fillRect/>
          </a:stretch>
        </p:blipFill>
        <p:spPr>
          <a:xfrm>
            <a:off x="1403231" y="1788391"/>
            <a:ext cx="8393501" cy="4359522"/>
          </a:xfrm>
          <a:prstGeom prst="rect">
            <a:avLst/>
          </a:prstGeom>
        </p:spPr>
      </p:pic>
    </p:spTree>
    <p:extLst>
      <p:ext uri="{BB962C8B-B14F-4D97-AF65-F5344CB8AC3E}">
        <p14:creationId xmlns:p14="http://schemas.microsoft.com/office/powerpoint/2010/main" val="823804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tshållare för innehåll 2"/>
          <p:cNvSpPr txBox="1">
            <a:spLocks noGrp="1"/>
          </p:cNvSpPr>
          <p:nvPr>
            <p:ph type="body" idx="1"/>
          </p:nvPr>
        </p:nvSpPr>
        <p:spPr>
          <a:xfrm>
            <a:off x="866954" y="2729857"/>
            <a:ext cx="10501223" cy="3449901"/>
          </a:xfrm>
          <a:prstGeom prst="rect">
            <a:avLst/>
          </a:prstGeom>
        </p:spPr>
        <p:txBody>
          <a:bodyPr lIns="45719" tIns="45720" rIns="45719" bIns="45720" anchor="t">
            <a:normAutofit/>
          </a:bodyPr>
          <a:lstStyle/>
          <a:p>
            <a:pPr>
              <a:lnSpc>
                <a:spcPct val="81000"/>
              </a:lnSpc>
              <a:spcBef>
                <a:spcPts val="1600"/>
              </a:spcBef>
              <a:defRPr sz="2900">
                <a:latin typeface="Source Sans Pro"/>
                <a:ea typeface="Source Sans Pro"/>
                <a:cs typeface="Source Sans Pro"/>
                <a:sym typeface="Source Sans Pro"/>
              </a:defRPr>
            </a:pPr>
            <a:r>
              <a:rPr lang="sv-SE" sz="2900" dirty="0">
                <a:sym typeface="Source Sans Pro"/>
              </a:rPr>
              <a:t>Tänk i tystnad, skriv ned: </a:t>
            </a:r>
            <a:endParaRPr lang="sv-SE" dirty="0">
              <a:sym typeface="Source Sans Pro"/>
            </a:endParaRPr>
          </a:p>
          <a:p>
            <a:pPr marL="0" indent="0">
              <a:lnSpc>
                <a:spcPct val="81000"/>
              </a:lnSpc>
              <a:spcBef>
                <a:spcPts val="1600"/>
              </a:spcBef>
              <a:buNone/>
              <a:defRPr sz="2900">
                <a:latin typeface="Source Sans Pro"/>
                <a:ea typeface="Source Sans Pro"/>
                <a:cs typeface="Source Sans Pro"/>
                <a:sym typeface="Source Sans Pro"/>
              </a:defRPr>
            </a:pPr>
            <a:endParaRPr lang="sv-SE" sz="2900" dirty="0"/>
          </a:p>
          <a:p>
            <a:pPr marL="0" indent="0">
              <a:lnSpc>
                <a:spcPct val="81000"/>
              </a:lnSpc>
              <a:spcBef>
                <a:spcPts val="1600"/>
              </a:spcBef>
              <a:buNone/>
              <a:defRPr sz="2900">
                <a:latin typeface="Source Sans Pro"/>
                <a:ea typeface="Source Sans Pro"/>
                <a:cs typeface="Source Sans Pro"/>
                <a:sym typeface="Source Sans Pro"/>
              </a:defRPr>
            </a:pPr>
            <a:r>
              <a:rPr lang="sv-SE" sz="3600" dirty="0">
                <a:sym typeface="Source Sans Pro"/>
              </a:rPr>
              <a:t>Vad ni vill ha med er från den här stunden? </a:t>
            </a:r>
            <a:endParaRPr lang="sv-SE" sz="3600" dirty="0"/>
          </a:p>
          <a:p>
            <a:pPr marL="0" indent="0">
              <a:lnSpc>
                <a:spcPct val="81000"/>
              </a:lnSpc>
              <a:spcBef>
                <a:spcPts val="1600"/>
              </a:spcBef>
              <a:buNone/>
              <a:defRPr sz="2900">
                <a:latin typeface="Source Sans Pro"/>
                <a:ea typeface="Source Sans Pro"/>
                <a:cs typeface="Source Sans Pro"/>
                <a:sym typeface="Source Sans Pro"/>
              </a:defRPr>
            </a:pPr>
            <a:endParaRPr dirty="0"/>
          </a:p>
        </p:txBody>
      </p:sp>
      <p:sp>
        <p:nvSpPr>
          <p:cNvPr id="197"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ÖVNING: Syfte idag</a:t>
            </a:r>
            <a:endParaRPr dirty="0"/>
          </a:p>
        </p:txBody>
      </p:sp>
      <p:sp>
        <p:nvSpPr>
          <p:cNvPr id="198"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199" name="BF-terra.png" descr="BF-terra.png"/>
          <p:cNvPicPr>
            <a:picLocks noChangeAspect="1"/>
          </p:cNvPicPr>
          <p:nvPr/>
        </p:nvPicPr>
        <p:blipFill>
          <a:blip r:embed="rId3"/>
          <a:stretch>
            <a:fillRect/>
          </a:stretch>
        </p:blipFill>
        <p:spPr>
          <a:xfrm rot="10800000">
            <a:off x="7762154" y="3538477"/>
            <a:ext cx="6920918" cy="6858001"/>
          </a:xfrm>
          <a:prstGeom prst="rect">
            <a:avLst/>
          </a:prstGeom>
          <a:ln w="12700">
            <a:miter lim="400000"/>
          </a:ln>
        </p:spPr>
      </p:pic>
      <p:sp>
        <p:nvSpPr>
          <p:cNvPr id="200"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pic>
        <p:nvPicPr>
          <p:cNvPr id="201" name="Logo_LIGGANDE_Terra_Pi.pdf" descr="Logo_LIGGANDE_Terra_Pi.pdf"/>
          <p:cNvPicPr>
            <a:picLocks noChangeAspect="1"/>
          </p:cNvPicPr>
          <p:nvPr/>
        </p:nvPicPr>
        <p:blipFill>
          <a:blip r:embed="rId4"/>
          <a:stretch>
            <a:fillRect/>
          </a:stretch>
        </p:blipFill>
        <p:spPr>
          <a:xfrm>
            <a:off x="263698" y="6084184"/>
            <a:ext cx="1507071" cy="50874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tshållare för innehåll 2"/>
          <p:cNvSpPr txBox="1">
            <a:spLocks noGrp="1"/>
          </p:cNvSpPr>
          <p:nvPr>
            <p:ph type="body" idx="1"/>
          </p:nvPr>
        </p:nvSpPr>
        <p:spPr>
          <a:xfrm>
            <a:off x="838200" y="2054225"/>
            <a:ext cx="10515600" cy="4351338"/>
          </a:xfrm>
          <a:prstGeom prst="rect">
            <a:avLst/>
          </a:prstGeom>
        </p:spPr>
        <p:txBody>
          <a:bodyPr/>
          <a:lstStyle/>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3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ÖVNING </a:t>
            </a:r>
            <a:r>
              <a:rPr lang="sv-SE" dirty="0" err="1"/>
              <a:t>VaLIDERA</a:t>
            </a:r>
            <a:r>
              <a:rPr lang="sv-SE" dirty="0"/>
              <a:t>/</a:t>
            </a:r>
            <a:r>
              <a:rPr lang="sv-SE" dirty="0" err="1"/>
              <a:t>invalidera</a:t>
            </a:r>
            <a:endParaRPr dirty="0" err="1"/>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
        <p:nvSpPr>
          <p:cNvPr id="2" name="textruta 1"/>
          <p:cNvSpPr txBox="1"/>
          <p:nvPr/>
        </p:nvSpPr>
        <p:spPr>
          <a:xfrm>
            <a:off x="1424490" y="2695779"/>
            <a:ext cx="7973352"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br>
              <a:rPr lang="en-US" dirty="0"/>
            </a:br>
            <a:endParaRPr lang="en-US"/>
          </a:p>
          <a:p>
            <a:endParaRPr lang="sv-SE" sz="3600" b="1" dirty="0"/>
          </a:p>
          <a:p>
            <a:br>
              <a:rPr lang="en-US" dirty="0"/>
            </a:br>
            <a:endParaRPr lang="en-US" dirty="0"/>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592" y="3566153"/>
            <a:ext cx="2965710" cy="3291847"/>
          </a:xfrm>
          <a:prstGeom prst="rect">
            <a:avLst/>
          </a:prstGeom>
        </p:spPr>
      </p:pic>
    </p:spTree>
    <p:extLst>
      <p:ext uri="{BB962C8B-B14F-4D97-AF65-F5344CB8AC3E}">
        <p14:creationId xmlns:p14="http://schemas.microsoft.com/office/powerpoint/2010/main" val="2241021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tshållare för innehåll 2"/>
          <p:cNvSpPr txBox="1">
            <a:spLocks noGrp="1"/>
          </p:cNvSpPr>
          <p:nvPr>
            <p:ph type="body" idx="1"/>
          </p:nvPr>
        </p:nvSpPr>
        <p:spPr>
          <a:xfrm>
            <a:off x="838200" y="2054225"/>
            <a:ext cx="10515600" cy="4351338"/>
          </a:xfrm>
          <a:prstGeom prst="rect">
            <a:avLst/>
          </a:prstGeom>
        </p:spPr>
        <p:txBody>
          <a:bodyPr/>
          <a:lstStyle/>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3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err="1"/>
              <a:t>VaLIDERING</a:t>
            </a:r>
            <a:endParaRPr dirty="0" err="1"/>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
        <p:nvSpPr>
          <p:cNvPr id="2" name="textruta 1"/>
          <p:cNvSpPr txBox="1"/>
          <p:nvPr/>
        </p:nvSpPr>
        <p:spPr>
          <a:xfrm>
            <a:off x="3192905" y="2638269"/>
            <a:ext cx="5126636"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sv-SE" sz="2900" dirty="0">
                <a:latin typeface="Source Sans Pro"/>
              </a:rPr>
              <a:t>Validering = bekräfta, </a:t>
            </a:r>
            <a:endParaRPr lang="sv-SE"/>
          </a:p>
          <a:p>
            <a:r>
              <a:rPr lang="sv-SE" sz="2900" dirty="0">
                <a:latin typeface="Source Sans Pro"/>
              </a:rPr>
              <a:t>att bekräfta det som är giltigt</a:t>
            </a:r>
            <a:endParaRPr lang="sv-SE"/>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592" y="3566153"/>
            <a:ext cx="2965710" cy="3291847"/>
          </a:xfrm>
          <a:prstGeom prst="rect">
            <a:avLst/>
          </a:prstGeom>
        </p:spPr>
      </p:pic>
    </p:spTree>
    <p:extLst>
      <p:ext uri="{BB962C8B-B14F-4D97-AF65-F5344CB8AC3E}">
        <p14:creationId xmlns:p14="http://schemas.microsoft.com/office/powerpoint/2010/main" val="1831881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tshållare för innehåll 2"/>
          <p:cNvSpPr txBox="1">
            <a:spLocks noGrp="1"/>
          </p:cNvSpPr>
          <p:nvPr>
            <p:ph type="body" idx="1"/>
          </p:nvPr>
        </p:nvSpPr>
        <p:spPr>
          <a:xfrm>
            <a:off x="838200" y="2054225"/>
            <a:ext cx="10515600" cy="4351338"/>
          </a:xfrm>
          <a:prstGeom prst="rect">
            <a:avLst/>
          </a:prstGeom>
        </p:spPr>
        <p:txBody>
          <a:bodyPr/>
          <a:lstStyle/>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3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err="1"/>
              <a:t>INVaLIDERING</a:t>
            </a:r>
            <a:endParaRPr dirty="0" err="1"/>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
        <p:nvSpPr>
          <p:cNvPr id="2" name="textruta 1"/>
          <p:cNvSpPr txBox="1"/>
          <p:nvPr/>
        </p:nvSpPr>
        <p:spPr>
          <a:xfrm>
            <a:off x="3192905" y="2638269"/>
            <a:ext cx="5126636"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Sans-Serif"/>
              <a:buChar char="•"/>
            </a:pPr>
            <a:r>
              <a:rPr lang="sv-SE" sz="2400" dirty="0">
                <a:latin typeface="Source Sans Pro"/>
                <a:ea typeface="+mj-lt"/>
                <a:cs typeface="+mj-lt"/>
              </a:rPr>
              <a:t>Minska tryggheten</a:t>
            </a:r>
            <a:endParaRPr lang="en-US" sz="2400">
              <a:latin typeface="Source Sans Pro"/>
              <a:ea typeface="+mj-lt"/>
              <a:cs typeface="+mj-lt"/>
            </a:endParaRPr>
          </a:p>
          <a:p>
            <a:pPr marL="285750" indent="-285750">
              <a:buFont typeface="Arial,Sans-Serif"/>
              <a:buChar char="•"/>
            </a:pPr>
            <a:r>
              <a:rPr lang="sv-SE" sz="2400" dirty="0">
                <a:latin typeface="Source Sans Pro"/>
                <a:ea typeface="+mj-lt"/>
                <a:cs typeface="+mj-lt"/>
              </a:rPr>
              <a:t>Inte reda ut missförstånd</a:t>
            </a:r>
            <a:endParaRPr lang="en-US" sz="2400">
              <a:latin typeface="Source Sans Pro"/>
              <a:ea typeface="+mj-lt"/>
              <a:cs typeface="+mj-lt"/>
            </a:endParaRPr>
          </a:p>
          <a:p>
            <a:pPr marL="285750" indent="-285750">
              <a:buFont typeface="Arial,Sans-Serif"/>
              <a:buChar char="•"/>
            </a:pPr>
            <a:r>
              <a:rPr lang="sv-SE" sz="2400" dirty="0">
                <a:latin typeface="Source Sans Pro"/>
                <a:ea typeface="+mj-lt"/>
                <a:cs typeface="+mj-lt"/>
              </a:rPr>
              <a:t>Låg förväntan</a:t>
            </a:r>
          </a:p>
          <a:p>
            <a:pPr marL="285750" indent="-285750">
              <a:buFont typeface="Arial,Sans-Serif"/>
              <a:buChar char="•"/>
            </a:pPr>
            <a:r>
              <a:rPr lang="sv-SE" sz="2400" dirty="0">
                <a:latin typeface="Source Sans Pro"/>
                <a:ea typeface="+mj-lt"/>
                <a:cs typeface="+mj-lt"/>
              </a:rPr>
              <a:t>Förvirra, vara oärlig, överlägsen eller håna</a:t>
            </a:r>
            <a:endParaRPr lang="en-US" sz="2400">
              <a:latin typeface="Source Sans Pro"/>
              <a:ea typeface="+mj-lt"/>
              <a:cs typeface="+mj-lt"/>
            </a:endParaRPr>
          </a:p>
          <a:p>
            <a:pPr marL="285750" indent="-285750">
              <a:buFont typeface="Arial,Sans-Serif"/>
              <a:buChar char="•"/>
            </a:pPr>
            <a:r>
              <a:rPr lang="sv-SE" sz="2400" dirty="0">
                <a:latin typeface="Source Sans Pro"/>
                <a:ea typeface="+mj-lt"/>
                <a:cs typeface="+mj-lt"/>
              </a:rPr>
              <a:t>Skuldbeläggande</a:t>
            </a:r>
            <a:endParaRPr lang="en-US" sz="2400">
              <a:latin typeface="Source Sans Pro"/>
              <a:ea typeface="+mj-lt"/>
              <a:cs typeface="+mj-lt"/>
            </a:endParaRPr>
          </a:p>
          <a:p>
            <a:pPr marL="285750" indent="-285750">
              <a:buFont typeface="Arial,Sans-Serif"/>
              <a:buChar char="•"/>
            </a:pPr>
            <a:r>
              <a:rPr lang="sv-SE" sz="2400" dirty="0">
                <a:latin typeface="Source Sans Pro"/>
                <a:ea typeface="+mj-lt"/>
                <a:cs typeface="+mj-lt"/>
              </a:rPr>
              <a:t>Tolka istället för att fråga</a:t>
            </a:r>
          </a:p>
          <a:p>
            <a:pPr marL="285750" indent="-285750">
              <a:buFont typeface="Arial,Sans-Serif"/>
              <a:buChar char="•"/>
            </a:pPr>
            <a:r>
              <a:rPr lang="sv-SE" sz="2400" dirty="0">
                <a:latin typeface="Source Sans Pro"/>
                <a:ea typeface="+mj-lt"/>
                <a:cs typeface="+mj-lt"/>
              </a:rPr>
              <a:t>Alla former av hota verbalt och våld </a:t>
            </a:r>
            <a:endParaRPr lang="sv-SE" sz="2400" dirty="0">
              <a:latin typeface="Source Sans Pro"/>
            </a:endParaRPr>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592" y="3566153"/>
            <a:ext cx="2965710" cy="3291847"/>
          </a:xfrm>
          <a:prstGeom prst="rect">
            <a:avLst/>
          </a:prstGeom>
        </p:spPr>
      </p:pic>
    </p:spTree>
    <p:extLst>
      <p:ext uri="{BB962C8B-B14F-4D97-AF65-F5344CB8AC3E}">
        <p14:creationId xmlns:p14="http://schemas.microsoft.com/office/powerpoint/2010/main" val="124426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tshållare för innehåll 2"/>
          <p:cNvSpPr txBox="1">
            <a:spLocks noGrp="1"/>
          </p:cNvSpPr>
          <p:nvPr>
            <p:ph type="body" idx="1"/>
          </p:nvPr>
        </p:nvSpPr>
        <p:spPr>
          <a:xfrm>
            <a:off x="838200" y="2054225"/>
            <a:ext cx="10515600" cy="4351338"/>
          </a:xfrm>
          <a:prstGeom prst="rect">
            <a:avLst/>
          </a:prstGeom>
        </p:spPr>
        <p:txBody>
          <a:bodyPr/>
          <a:lstStyle/>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3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err="1"/>
              <a:t>VaLIDERING</a:t>
            </a:r>
            <a:endParaRPr dirty="0" err="1"/>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
        <p:nvSpPr>
          <p:cNvPr id="2" name="textruta 1"/>
          <p:cNvSpPr txBox="1"/>
          <p:nvPr/>
        </p:nvSpPr>
        <p:spPr>
          <a:xfrm>
            <a:off x="3192905" y="2638269"/>
            <a:ext cx="5126636"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Sans-Serif"/>
              <a:buChar char="•"/>
            </a:pPr>
            <a:r>
              <a:rPr lang="sv-SE" sz="2000" dirty="0">
                <a:latin typeface="Source Sans Pro"/>
                <a:ea typeface="+mj-lt"/>
                <a:cs typeface="+mj-lt"/>
              </a:rPr>
              <a:t>Ömsesidig kommunikation</a:t>
            </a:r>
            <a:endParaRPr lang="en-US" sz="2000" dirty="0">
              <a:latin typeface="Source Sans Pro"/>
              <a:ea typeface="+mj-lt"/>
              <a:cs typeface="+mj-lt"/>
            </a:endParaRPr>
          </a:p>
          <a:p>
            <a:pPr marL="285750" indent="-285750">
              <a:buFont typeface="Arial,Sans-Serif"/>
              <a:buChar char="•"/>
            </a:pPr>
            <a:r>
              <a:rPr lang="sv-SE" sz="2000" dirty="0">
                <a:latin typeface="Source Sans Pro"/>
                <a:ea typeface="+mj-lt"/>
                <a:cs typeface="+mj-lt"/>
              </a:rPr>
              <a:t>Komma igenom låsningar i relationen</a:t>
            </a:r>
          </a:p>
          <a:p>
            <a:pPr marL="285750" indent="-285750">
              <a:buFont typeface="Arial,Sans-Serif"/>
              <a:buChar char="•"/>
            </a:pPr>
            <a:r>
              <a:rPr lang="sv-SE" sz="2000" dirty="0">
                <a:latin typeface="Source Sans Pro"/>
                <a:ea typeface="+mj-lt"/>
                <a:cs typeface="+mj-lt"/>
              </a:rPr>
              <a:t>Ger ökad självrespekt</a:t>
            </a:r>
          </a:p>
          <a:p>
            <a:pPr marL="285750" indent="-285750">
              <a:buFont typeface="Arial,Sans-Serif"/>
              <a:buChar char="•"/>
            </a:pPr>
            <a:r>
              <a:rPr lang="sv-SE" sz="2000" dirty="0">
                <a:latin typeface="Source Sans Pro"/>
                <a:ea typeface="+mj-lt"/>
                <a:cs typeface="+mj-lt"/>
              </a:rPr>
              <a:t>Underlättar problemlösning - en förutsättning till förändring</a:t>
            </a:r>
            <a:endParaRPr lang="en-US" sz="2000" dirty="0">
              <a:latin typeface="Source Sans Pro"/>
              <a:ea typeface="+mj-lt"/>
              <a:cs typeface="+mj-lt"/>
            </a:endParaRPr>
          </a:p>
          <a:p>
            <a:pPr marL="285750" indent="-285750">
              <a:buFont typeface="Arial,Sans-Serif"/>
              <a:buChar char="•"/>
            </a:pPr>
            <a:r>
              <a:rPr lang="sv-SE" sz="2000" dirty="0">
                <a:latin typeface="Source Sans Pro"/>
                <a:ea typeface="+mj-lt"/>
                <a:cs typeface="+mj-lt"/>
              </a:rPr>
              <a:t>Bygger förtroende</a:t>
            </a:r>
            <a:endParaRPr lang="en-US" sz="2000" dirty="0">
              <a:latin typeface="Source Sans Pro"/>
              <a:ea typeface="+mj-lt"/>
              <a:cs typeface="+mj-lt"/>
            </a:endParaRPr>
          </a:p>
          <a:p>
            <a:pPr marL="285750" indent="-285750">
              <a:buFont typeface="Arial,Sans-Serif"/>
              <a:buChar char="•"/>
            </a:pPr>
            <a:r>
              <a:rPr lang="sv-SE" sz="2000" dirty="0">
                <a:latin typeface="Source Sans Pro"/>
                <a:ea typeface="+mj-lt"/>
                <a:cs typeface="+mj-lt"/>
              </a:rPr>
              <a:t>Ökar möjligheten till tydlighet</a:t>
            </a:r>
            <a:endParaRPr lang="en-US" sz="2000" dirty="0">
              <a:latin typeface="Source Sans Pro"/>
              <a:ea typeface="+mj-lt"/>
              <a:cs typeface="+mj-lt"/>
            </a:endParaRPr>
          </a:p>
          <a:p>
            <a:pPr marL="285750" indent="-285750">
              <a:buFont typeface="Arial,Sans-Serif"/>
              <a:buChar char="•"/>
            </a:pPr>
            <a:r>
              <a:rPr lang="sv-SE" sz="2000" dirty="0">
                <a:latin typeface="Source Sans Pro"/>
                <a:ea typeface="+mj-lt"/>
                <a:cs typeface="+mj-lt"/>
              </a:rPr>
              <a:t>Minskar stigande upprördhet </a:t>
            </a:r>
          </a:p>
          <a:p>
            <a:pPr marL="285750" indent="-285750">
              <a:buFont typeface="Arial,Sans-Serif"/>
              <a:buChar char="•"/>
            </a:pPr>
            <a:r>
              <a:rPr lang="sv-SE" sz="2000" dirty="0">
                <a:latin typeface="Source Sans Pro"/>
                <a:ea typeface="+mj-lt"/>
                <a:cs typeface="+mj-lt"/>
              </a:rPr>
              <a:t>minskar negativa reaktioner hos båda</a:t>
            </a:r>
            <a:endParaRPr lang="sv-SE" sz="2000" dirty="0">
              <a:latin typeface="Source Sans Pro"/>
            </a:endParaRPr>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592" y="3566153"/>
            <a:ext cx="2965710" cy="3291847"/>
          </a:xfrm>
          <a:prstGeom prst="rect">
            <a:avLst/>
          </a:prstGeom>
        </p:spPr>
      </p:pic>
    </p:spTree>
    <p:extLst>
      <p:ext uri="{BB962C8B-B14F-4D97-AF65-F5344CB8AC3E}">
        <p14:creationId xmlns:p14="http://schemas.microsoft.com/office/powerpoint/2010/main" val="809799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tshållare för innehåll 2"/>
          <p:cNvSpPr txBox="1">
            <a:spLocks noGrp="1"/>
          </p:cNvSpPr>
          <p:nvPr>
            <p:ph type="body" idx="1"/>
          </p:nvPr>
        </p:nvSpPr>
        <p:spPr>
          <a:xfrm>
            <a:off x="838200" y="2054225"/>
            <a:ext cx="10515600" cy="4351338"/>
          </a:xfrm>
          <a:prstGeom prst="rect">
            <a:avLst/>
          </a:prstGeom>
        </p:spPr>
        <p:txBody>
          <a:bodyPr/>
          <a:lstStyle/>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3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ATT </a:t>
            </a:r>
            <a:r>
              <a:rPr lang="sv-SE" dirty="0" err="1"/>
              <a:t>VaLIDERA</a:t>
            </a:r>
            <a:endParaRPr dirty="0" err="1"/>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
        <p:nvSpPr>
          <p:cNvPr id="2" name="textruta 1"/>
          <p:cNvSpPr txBox="1"/>
          <p:nvPr/>
        </p:nvSpPr>
        <p:spPr>
          <a:xfrm>
            <a:off x="1870188" y="1905024"/>
            <a:ext cx="7355126"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sv-SE" sz="2800" b="1" dirty="0"/>
          </a:p>
          <a:p>
            <a:pPr marL="285750" indent="-285750">
              <a:buFont typeface="Arial"/>
              <a:buChar char="•"/>
            </a:pPr>
            <a:r>
              <a:rPr lang="sv-SE" sz="2800" b="1" dirty="0">
                <a:ea typeface="+mj-lt"/>
                <a:cs typeface="+mj-lt"/>
              </a:rPr>
              <a:t>Lyssna aktivt och uppmärksamt</a:t>
            </a:r>
            <a:endParaRPr lang="sv-SE" sz="2800" dirty="0"/>
          </a:p>
          <a:p>
            <a:pPr marL="285750" indent="-285750">
              <a:buFont typeface="Arial"/>
              <a:buChar char="•"/>
            </a:pPr>
            <a:r>
              <a:rPr lang="sv-SE" sz="2800" b="1" dirty="0">
                <a:ea typeface="+mj-lt"/>
                <a:cs typeface="+mj-lt"/>
              </a:rPr>
              <a:t>Stäm av att du uppfattat rätt</a:t>
            </a:r>
            <a:endParaRPr lang="sv-SE" sz="2800" dirty="0"/>
          </a:p>
          <a:p>
            <a:pPr marL="285750" indent="-285750">
              <a:buFont typeface="Arial"/>
              <a:buChar char="•"/>
            </a:pPr>
            <a:r>
              <a:rPr lang="sv-SE" sz="2800" b="1" dirty="0">
                <a:ea typeface="+mj-lt"/>
                <a:cs typeface="+mj-lt"/>
              </a:rPr>
              <a:t>Beskriv hur du uppfattar den andres känslor</a:t>
            </a:r>
            <a:endParaRPr lang="sv-SE" sz="2800" dirty="0"/>
          </a:p>
          <a:p>
            <a:pPr marL="285750" indent="-285750">
              <a:buFont typeface="Arial"/>
              <a:buChar char="•"/>
            </a:pPr>
            <a:r>
              <a:rPr lang="sv-SE" sz="2800" b="1" dirty="0">
                <a:ea typeface="+mj-lt"/>
                <a:cs typeface="+mj-lt"/>
              </a:rPr>
              <a:t>Normalisera utifrån erfarenheter</a:t>
            </a:r>
            <a:endParaRPr lang="sv-SE" sz="2800" dirty="0"/>
          </a:p>
          <a:p>
            <a:pPr marL="285750" indent="-285750">
              <a:buFont typeface="Arial"/>
              <a:buChar char="•"/>
            </a:pPr>
            <a:r>
              <a:rPr lang="sv-SE" sz="2800" b="1" dirty="0">
                <a:ea typeface="+mj-lt"/>
                <a:cs typeface="+mj-lt"/>
              </a:rPr>
              <a:t>Begripliggör utifrån situation</a:t>
            </a:r>
            <a:endParaRPr lang="sv-SE" sz="2800" dirty="0"/>
          </a:p>
          <a:p>
            <a:pPr marL="285750" indent="-285750">
              <a:buFont typeface="Arial"/>
              <a:buChar char="•"/>
            </a:pPr>
            <a:r>
              <a:rPr lang="sv-SE" sz="2800" b="1" dirty="0">
                <a:ea typeface="+mj-lt"/>
                <a:cs typeface="+mj-lt"/>
              </a:rPr>
              <a:t>Behandla den andre som jämlik, med respekt</a:t>
            </a:r>
            <a:endParaRPr lang="sv-SE" sz="2800" dirty="0"/>
          </a:p>
          <a:p>
            <a:pPr marL="285750" indent="-285750">
              <a:buFont typeface="Arial"/>
              <a:buChar char="•"/>
            </a:pPr>
            <a:r>
              <a:rPr lang="sv-SE" sz="2800" b="1" dirty="0">
                <a:ea typeface="+mj-lt"/>
                <a:cs typeface="+mj-lt"/>
              </a:rPr>
              <a:t>Sträva efter ömsesidighet</a:t>
            </a:r>
            <a:endParaRPr lang="sv-SE" sz="2800" dirty="0"/>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592" y="3566153"/>
            <a:ext cx="2965710" cy="3291847"/>
          </a:xfrm>
          <a:prstGeom prst="rect">
            <a:avLst/>
          </a:prstGeom>
        </p:spPr>
      </p:pic>
    </p:spTree>
    <p:extLst>
      <p:ext uri="{BB962C8B-B14F-4D97-AF65-F5344CB8AC3E}">
        <p14:creationId xmlns:p14="http://schemas.microsoft.com/office/powerpoint/2010/main" val="4056945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tshållare för innehåll 2"/>
          <p:cNvSpPr txBox="1">
            <a:spLocks noGrp="1"/>
          </p:cNvSpPr>
          <p:nvPr>
            <p:ph type="body" idx="1"/>
          </p:nvPr>
        </p:nvSpPr>
        <p:spPr>
          <a:xfrm>
            <a:off x="838200" y="2054225"/>
            <a:ext cx="10515600" cy="4351338"/>
          </a:xfrm>
          <a:prstGeom prst="rect">
            <a:avLst/>
          </a:prstGeom>
        </p:spPr>
        <p:txBody>
          <a:bodyPr/>
          <a:lstStyle/>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3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ÖVNING VALIDERA/INVALIDERA</a:t>
            </a:r>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
        <p:nvSpPr>
          <p:cNvPr id="2" name="textruta 1"/>
          <p:cNvSpPr txBox="1"/>
          <p:nvPr/>
        </p:nvSpPr>
        <p:spPr>
          <a:xfrm>
            <a:off x="1079434" y="2163817"/>
            <a:ext cx="7973352"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sv-SE" sz="3600" dirty="0">
                <a:latin typeface="Source Sans Pro"/>
                <a:ea typeface="+mj-lt"/>
                <a:cs typeface="+mj-lt"/>
              </a:rPr>
              <a:t>2 och 2 </a:t>
            </a:r>
            <a:endParaRPr lang="sv-SE" sz="3600">
              <a:latin typeface="Source Sans Pro"/>
            </a:endParaRPr>
          </a:p>
          <a:p>
            <a:r>
              <a:rPr lang="sv-SE" sz="3600" dirty="0">
                <a:latin typeface="Source Sans Pro"/>
                <a:ea typeface="+mj-lt"/>
                <a:cs typeface="+mj-lt"/>
              </a:rPr>
              <a:t>A lyssnar hela tiden </a:t>
            </a:r>
            <a:endParaRPr lang="sv-SE" sz="3600">
              <a:latin typeface="Source Sans Pro"/>
            </a:endParaRPr>
          </a:p>
          <a:p>
            <a:r>
              <a:rPr lang="sv-SE" sz="3600" dirty="0">
                <a:latin typeface="Source Sans Pro"/>
                <a:ea typeface="+mj-lt"/>
                <a:cs typeface="+mj-lt"/>
              </a:rPr>
              <a:t>B berättar hela tiden, tex</a:t>
            </a:r>
          </a:p>
          <a:p>
            <a:r>
              <a:rPr lang="sv-SE" sz="3600" dirty="0">
                <a:latin typeface="Source Sans Pro"/>
                <a:ea typeface="+mj-lt"/>
                <a:cs typeface="+mj-lt"/>
              </a:rPr>
              <a:t>“vad du gör för klimatet”. </a:t>
            </a:r>
            <a:endParaRPr lang="sv-SE" sz="3600">
              <a:latin typeface="Source Sans Pro"/>
            </a:endParaRPr>
          </a:p>
          <a:p>
            <a:r>
              <a:rPr lang="sv-SE" sz="3600" dirty="0">
                <a:latin typeface="Source Sans Pro"/>
                <a:ea typeface="+mj-lt"/>
                <a:cs typeface="+mj-lt"/>
              </a:rPr>
              <a:t>A validerar i hälften av tiden, </a:t>
            </a:r>
            <a:r>
              <a:rPr lang="sv-SE" sz="3600" dirty="0" err="1">
                <a:latin typeface="Source Sans Pro"/>
                <a:ea typeface="+mj-lt"/>
                <a:cs typeface="+mj-lt"/>
              </a:rPr>
              <a:t>invaliderar</a:t>
            </a:r>
            <a:r>
              <a:rPr lang="sv-SE" sz="3600" dirty="0">
                <a:latin typeface="Source Sans Pro"/>
                <a:ea typeface="+mj-lt"/>
                <a:cs typeface="+mj-lt"/>
              </a:rPr>
              <a:t> andra hälften –</a:t>
            </a:r>
            <a:r>
              <a:rPr lang="sv-SE" sz="3600" i="1" dirty="0">
                <a:latin typeface="Source Sans Pro"/>
                <a:ea typeface="+mj-lt"/>
                <a:cs typeface="+mj-lt"/>
              </a:rPr>
              <a:t> inte övertydligt</a:t>
            </a:r>
            <a:endParaRPr lang="sv-SE" sz="3600" i="1" dirty="0">
              <a:latin typeface="Source Sans Pro"/>
            </a:endParaRPr>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592" y="3566153"/>
            <a:ext cx="2965710" cy="3291847"/>
          </a:xfrm>
          <a:prstGeom prst="rect">
            <a:avLst/>
          </a:prstGeom>
        </p:spPr>
      </p:pic>
    </p:spTree>
    <p:extLst>
      <p:ext uri="{BB962C8B-B14F-4D97-AF65-F5344CB8AC3E}">
        <p14:creationId xmlns:p14="http://schemas.microsoft.com/office/powerpoint/2010/main" val="3894240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tshållare för innehåll 2"/>
          <p:cNvSpPr txBox="1">
            <a:spLocks noGrp="1"/>
          </p:cNvSpPr>
          <p:nvPr>
            <p:ph type="body" idx="1"/>
          </p:nvPr>
        </p:nvSpPr>
        <p:spPr>
          <a:xfrm>
            <a:off x="838200" y="2054225"/>
            <a:ext cx="10515600" cy="4351338"/>
          </a:xfrm>
          <a:prstGeom prst="rect">
            <a:avLst/>
          </a:prstGeom>
        </p:spPr>
        <p:txBody>
          <a:bodyPr/>
          <a:lstStyle/>
          <a:p>
            <a:pPr>
              <a:lnSpc>
                <a:spcPct val="81000"/>
              </a:lnSpc>
              <a:spcBef>
                <a:spcPts val="0"/>
              </a:spcBef>
              <a:defRPr sz="2900">
                <a:latin typeface="Source Sans Pro"/>
                <a:ea typeface="Source Sans Pro"/>
                <a:cs typeface="Source Sans Pro"/>
                <a:sym typeface="Source Sans Pro"/>
              </a:defRPr>
            </a:pPr>
            <a:endParaRPr lang="sv-SE" dirty="0"/>
          </a:p>
          <a:p>
            <a:pPr>
              <a:lnSpc>
                <a:spcPct val="81000"/>
              </a:lnSpc>
              <a:spcBef>
                <a:spcPts val="0"/>
              </a:spcBef>
              <a:defRPr sz="2900">
                <a:latin typeface="Source Sans Pro"/>
                <a:ea typeface="Source Sans Pro"/>
                <a:cs typeface="Source Sans Pro"/>
                <a:sym typeface="Source Sans Pro"/>
              </a:defRPr>
            </a:pPr>
            <a:endParaRPr dirty="0"/>
          </a:p>
        </p:txBody>
      </p:sp>
      <p:pic>
        <p:nvPicPr>
          <p:cNvPr id="23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3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ÖVNING </a:t>
            </a:r>
            <a:r>
              <a:rPr lang="sv-SE" dirty="0" err="1"/>
              <a:t>VaLIDERA</a:t>
            </a:r>
            <a:r>
              <a:rPr lang="sv-SE" dirty="0"/>
              <a:t>/</a:t>
            </a:r>
            <a:r>
              <a:rPr lang="sv-SE" dirty="0" err="1"/>
              <a:t>invalidera</a:t>
            </a:r>
            <a:endParaRPr dirty="0" err="1"/>
          </a:p>
        </p:txBody>
      </p:sp>
      <p:sp>
        <p:nvSpPr>
          <p:cNvPr id="237" name="Line"/>
          <p:cNvSpPr/>
          <p:nvPr/>
        </p:nvSpPr>
        <p:spPr>
          <a:xfrm>
            <a:off x="872895" y="1723589"/>
            <a:ext cx="10515601" cy="1"/>
          </a:xfrm>
          <a:prstGeom prst="line">
            <a:avLst/>
          </a:prstGeom>
          <a:ln w="12700">
            <a:solidFill>
              <a:srgbClr val="000000"/>
            </a:solidFill>
            <a:miter/>
          </a:ln>
        </p:spPr>
        <p:txBody>
          <a:bodyPr lIns="45719" rIns="45719"/>
          <a:lstStyle/>
          <a:p>
            <a:endParaRPr/>
          </a:p>
        </p:txBody>
      </p:sp>
      <p:sp>
        <p:nvSpPr>
          <p:cNvPr id="2" name="textruta 1"/>
          <p:cNvSpPr txBox="1"/>
          <p:nvPr/>
        </p:nvSpPr>
        <p:spPr>
          <a:xfrm>
            <a:off x="1424490" y="2695779"/>
            <a:ext cx="7973352"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br>
              <a:rPr lang="en-US" dirty="0"/>
            </a:br>
            <a:endParaRPr lang="en-US"/>
          </a:p>
          <a:p>
            <a:r>
              <a:rPr lang="sv-SE" sz="3600" b="1" dirty="0">
                <a:ea typeface="+mj-lt"/>
                <a:cs typeface="+mj-lt"/>
              </a:rPr>
              <a:t>Hur kändes det - för A och för B?</a:t>
            </a:r>
            <a:endParaRPr lang="sv-SE" dirty="0"/>
          </a:p>
          <a:p>
            <a:br>
              <a:rPr lang="en-US" dirty="0"/>
            </a:br>
            <a:endParaRPr lang="en-US" dirty="0"/>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592" y="3566153"/>
            <a:ext cx="2965710" cy="3291847"/>
          </a:xfrm>
          <a:prstGeom prst="rect">
            <a:avLst/>
          </a:prstGeom>
        </p:spPr>
      </p:pic>
    </p:spTree>
    <p:extLst>
      <p:ext uri="{BB962C8B-B14F-4D97-AF65-F5344CB8AC3E}">
        <p14:creationId xmlns:p14="http://schemas.microsoft.com/office/powerpoint/2010/main" val="1417911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fade">
                                      <p:cBhvr>
                                        <p:cTn id="7" dur="1000"/>
                                        <p:tgtEl>
                                          <p:spTgt spid="23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37762"/>
        </a:solidFill>
        <a:effectLst/>
      </p:bgPr>
    </p:bg>
    <p:spTree>
      <p:nvGrpSpPr>
        <p:cNvPr id="1" name=""/>
        <p:cNvGrpSpPr/>
        <p:nvPr/>
      </p:nvGrpSpPr>
      <p:grpSpPr>
        <a:xfrm>
          <a:off x="0" y="0"/>
          <a:ext cx="0" cy="0"/>
          <a:chOff x="0" y="0"/>
          <a:chExt cx="0" cy="0"/>
        </a:xfrm>
      </p:grpSpPr>
      <p:sp>
        <p:nvSpPr>
          <p:cNvPr id="254" name="AutoShape 3"/>
          <p:cNvSpPr/>
          <p:nvPr/>
        </p:nvSpPr>
        <p:spPr>
          <a:xfrm>
            <a:off x="-50707" y="5249155"/>
            <a:ext cx="12293414" cy="1729877"/>
          </a:xfrm>
          <a:prstGeom prst="rect">
            <a:avLst/>
          </a:prstGeom>
          <a:solidFill>
            <a:srgbClr val="FFFFFF"/>
          </a:solidFill>
          <a:ln w="12700">
            <a:miter lim="400000"/>
          </a:ln>
        </p:spPr>
        <p:txBody>
          <a:bodyPr lIns="45719" rIns="45719"/>
          <a:lstStyle/>
          <a:p>
            <a:endParaRPr/>
          </a:p>
        </p:txBody>
      </p:sp>
      <p:pic>
        <p:nvPicPr>
          <p:cNvPr id="255" name="Bildobjekt 26" descr="Bildobjekt 26"/>
          <p:cNvPicPr>
            <a:picLocks noChangeAspect="1"/>
          </p:cNvPicPr>
          <p:nvPr/>
        </p:nvPicPr>
        <p:blipFill>
          <a:blip r:embed="rId3"/>
          <a:stretch>
            <a:fillRect/>
          </a:stretch>
        </p:blipFill>
        <p:spPr>
          <a:xfrm>
            <a:off x="372402" y="5759470"/>
            <a:ext cx="2940188" cy="709247"/>
          </a:xfrm>
          <a:prstGeom prst="rect">
            <a:avLst/>
          </a:prstGeom>
          <a:ln w="12700">
            <a:miter lim="400000"/>
          </a:ln>
        </p:spPr>
      </p:pic>
      <p:pic>
        <p:nvPicPr>
          <p:cNvPr id="256" name="Bildobjekt 27" descr="Bildobjekt 27"/>
          <p:cNvPicPr>
            <a:picLocks noChangeAspect="1"/>
          </p:cNvPicPr>
          <p:nvPr/>
        </p:nvPicPr>
        <p:blipFill>
          <a:blip r:embed="rId4"/>
          <a:stretch>
            <a:fillRect/>
          </a:stretch>
        </p:blipFill>
        <p:spPr>
          <a:xfrm>
            <a:off x="4554592" y="5759470"/>
            <a:ext cx="3352801" cy="709247"/>
          </a:xfrm>
          <a:prstGeom prst="rect">
            <a:avLst/>
          </a:prstGeom>
          <a:ln w="12700">
            <a:miter lim="400000"/>
          </a:ln>
        </p:spPr>
      </p:pic>
      <p:pic>
        <p:nvPicPr>
          <p:cNvPr id="257" name="klimatpsykologerna_Final-06.png" descr="klimatpsykologerna_Final-06.png"/>
          <p:cNvPicPr>
            <a:picLocks noChangeAspect="1"/>
          </p:cNvPicPr>
          <p:nvPr/>
        </p:nvPicPr>
        <p:blipFill>
          <a:blip r:embed="rId5"/>
          <a:stretch>
            <a:fillRect/>
          </a:stretch>
        </p:blipFill>
        <p:spPr>
          <a:xfrm>
            <a:off x="8976648" y="5513907"/>
            <a:ext cx="2850765" cy="1036299"/>
          </a:xfrm>
          <a:prstGeom prst="rect">
            <a:avLst/>
          </a:prstGeom>
          <a:ln w="12700">
            <a:miter lim="400000"/>
          </a:ln>
        </p:spPr>
      </p:pic>
      <p:sp>
        <p:nvSpPr>
          <p:cNvPr id="258" name="Kontakta oss…"/>
          <p:cNvSpPr txBox="1"/>
          <p:nvPr/>
        </p:nvSpPr>
        <p:spPr>
          <a:xfrm>
            <a:off x="4961875" y="2112715"/>
            <a:ext cx="5366339" cy="2246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nSpc>
                <a:spcPts val="4900"/>
              </a:lnSpc>
              <a:defRPr sz="6700" cap="all" spc="1206">
                <a:solidFill>
                  <a:srgbClr val="FFFFFF"/>
                </a:solidFill>
                <a:latin typeface="Source Sans Pro"/>
                <a:ea typeface="Source Sans Pro"/>
                <a:cs typeface="Source Sans Pro"/>
                <a:sym typeface="Source Sans Pro"/>
              </a:defRPr>
            </a:pPr>
            <a:r>
              <a:rPr sz="3300" spc="594" dirty="0" err="1"/>
              <a:t>Kontakta</a:t>
            </a:r>
            <a:r>
              <a:rPr sz="3300" spc="594" dirty="0"/>
              <a:t> </a:t>
            </a:r>
            <a:r>
              <a:rPr sz="3300" spc="594" dirty="0" err="1"/>
              <a:t>oss</a:t>
            </a:r>
            <a:r>
              <a:rPr sz="3300" spc="594" dirty="0"/>
              <a:t> </a:t>
            </a:r>
          </a:p>
          <a:p>
            <a:pPr>
              <a:lnSpc>
                <a:spcPts val="7000"/>
              </a:lnSpc>
              <a:defRPr sz="2700" b="1" spc="113">
                <a:solidFill>
                  <a:srgbClr val="FFFFFF"/>
                </a:solidFill>
                <a:latin typeface="Source Sans Pro"/>
                <a:ea typeface="Source Sans Pro"/>
                <a:cs typeface="Source Sans Pro"/>
                <a:sym typeface="Source Sans Pro"/>
              </a:defRPr>
            </a:pPr>
            <a:r>
              <a:rPr lang="sv-SE" sz="3300" b="1" spc="138" dirty="0"/>
              <a:t>Lisa Garting</a:t>
            </a:r>
            <a:r>
              <a:rPr sz="3300" b="0" i="1" spc="138" dirty="0"/>
              <a:t>- </a:t>
            </a:r>
            <a:r>
              <a:rPr lang="sv-SE" sz="3300" b="0" i="1" spc="138" dirty="0"/>
              <a:t>Projektledare</a:t>
            </a:r>
            <a:endParaRPr sz="3300" b="0" i="1" spc="138" dirty="0"/>
          </a:p>
          <a:p>
            <a:pPr>
              <a:lnSpc>
                <a:spcPts val="4900"/>
              </a:lnSpc>
              <a:defRPr sz="2600" spc="22">
                <a:solidFill>
                  <a:srgbClr val="FFFFFF"/>
                </a:solidFill>
                <a:latin typeface="Source Sans Pro"/>
                <a:ea typeface="Source Sans Pro"/>
                <a:cs typeface="Source Sans Pro"/>
                <a:sym typeface="Source Sans Pro"/>
              </a:defRPr>
            </a:pPr>
            <a:r>
              <a:rPr lang="sv-SE" dirty="0" err="1"/>
              <a:t>Lisa.garting</a:t>
            </a:r>
            <a:r>
              <a:rPr dirty="0"/>
              <a:t>@folkuniversitetet.se</a:t>
            </a:r>
          </a:p>
        </p:txBody>
      </p:sp>
      <p:pic>
        <p:nvPicPr>
          <p:cNvPr id="259" name="Logotyp_Terra-Pi_2021.png" descr="Logotyp_Terra-Pi_2021.png"/>
          <p:cNvPicPr>
            <a:picLocks noChangeAspect="1"/>
          </p:cNvPicPr>
          <p:nvPr/>
        </p:nvPicPr>
        <p:blipFill>
          <a:blip r:embed="rId6"/>
          <a:stretch>
            <a:fillRect/>
          </a:stretch>
        </p:blipFill>
        <p:spPr>
          <a:xfrm>
            <a:off x="844239" y="1874622"/>
            <a:ext cx="2782955" cy="2666911"/>
          </a:xfrm>
          <a:prstGeom prst="rect">
            <a:avLst/>
          </a:prstGeom>
          <a:ln w="12700">
            <a:miter lim="400000"/>
          </a:ln>
        </p:spPr>
      </p:pic>
      <p:sp>
        <p:nvSpPr>
          <p:cNvPr id="260"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solidFill>
                  <a:srgbClr val="FFFFFF"/>
                </a:solidFill>
                <a:latin typeface="Libre Baskerville"/>
                <a:ea typeface="Libre Baskerville"/>
                <a:cs typeface="Libre Baskerville"/>
                <a:sym typeface="Libre Baskerville"/>
              </a:defRPr>
            </a:lvl1pPr>
          </a:lstStyle>
          <a:p>
            <a:r>
              <a:t>Är du nyfiken på projektet?</a:t>
            </a:r>
          </a:p>
        </p:txBody>
      </p:sp>
      <p:sp>
        <p:nvSpPr>
          <p:cNvPr id="261" name="Line"/>
          <p:cNvSpPr/>
          <p:nvPr/>
        </p:nvSpPr>
        <p:spPr>
          <a:xfrm flipV="1">
            <a:off x="4226810" y="2080965"/>
            <a:ext cx="1" cy="2254225"/>
          </a:xfrm>
          <a:prstGeom prst="line">
            <a:avLst/>
          </a:prstGeom>
          <a:ln w="12700">
            <a:solidFill>
              <a:srgbClr val="FFFFFF"/>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tshållare för innehåll 2"/>
          <p:cNvSpPr txBox="1">
            <a:spLocks noGrp="1"/>
          </p:cNvSpPr>
          <p:nvPr>
            <p:ph type="body" idx="1"/>
          </p:nvPr>
        </p:nvSpPr>
        <p:spPr>
          <a:xfrm>
            <a:off x="838200" y="2111631"/>
            <a:ext cx="10515600" cy="4068127"/>
          </a:xfrm>
          <a:prstGeom prst="rect">
            <a:avLst/>
          </a:prstGeom>
        </p:spPr>
        <p:txBody>
          <a:bodyPr lIns="45719" tIns="45720" rIns="45719" bIns="45720" anchor="t">
            <a:normAutofit/>
          </a:bodyPr>
          <a:lstStyle/>
          <a:p>
            <a:pPr marL="0" indent="0">
              <a:lnSpc>
                <a:spcPct val="81000"/>
              </a:lnSpc>
              <a:spcBef>
                <a:spcPts val="1600"/>
              </a:spcBef>
              <a:buNone/>
              <a:defRPr sz="2900">
                <a:latin typeface="Source Sans Pro"/>
                <a:ea typeface="Source Sans Pro"/>
                <a:cs typeface="Source Sans Pro"/>
                <a:sym typeface="Source Sans Pro"/>
              </a:defRPr>
            </a:pPr>
            <a:endParaRPr lang="sv-SE" sz="2900" dirty="0"/>
          </a:p>
          <a:p>
            <a:pPr marL="0" indent="0">
              <a:lnSpc>
                <a:spcPct val="81000"/>
              </a:lnSpc>
              <a:spcBef>
                <a:spcPts val="1600"/>
              </a:spcBef>
              <a:buNone/>
              <a:defRPr sz="2900">
                <a:latin typeface="Source Sans Pro"/>
                <a:ea typeface="Source Sans Pro"/>
                <a:cs typeface="Source Sans Pro"/>
                <a:sym typeface="Source Sans Pro"/>
              </a:defRPr>
            </a:pPr>
            <a:r>
              <a:rPr lang="sv-SE" sz="3600" dirty="0">
                <a:sym typeface="Source Sans Pro"/>
              </a:rPr>
              <a:t>Vad ni vill ha med er från den här stunden? </a:t>
            </a:r>
            <a:endParaRPr lang="sv-SE" sz="3600" dirty="0"/>
          </a:p>
          <a:p>
            <a:pPr>
              <a:lnSpc>
                <a:spcPct val="81000"/>
              </a:lnSpc>
              <a:spcBef>
                <a:spcPts val="1600"/>
              </a:spcBef>
              <a:defRPr sz="2900">
                <a:latin typeface="Source Sans Pro"/>
                <a:ea typeface="Source Sans Pro"/>
                <a:cs typeface="Source Sans Pro"/>
                <a:sym typeface="Source Sans Pro"/>
              </a:defRPr>
            </a:pPr>
            <a:endParaRPr lang="sv-SE" sz="2900" dirty="0">
              <a:sym typeface="Source Sans Pro"/>
            </a:endParaRPr>
          </a:p>
          <a:p>
            <a:pPr>
              <a:lnSpc>
                <a:spcPct val="81000"/>
              </a:lnSpc>
              <a:spcBef>
                <a:spcPts val="1600"/>
              </a:spcBef>
              <a:defRPr sz="2900">
                <a:latin typeface="Source Sans Pro"/>
                <a:ea typeface="Source Sans Pro"/>
                <a:cs typeface="Source Sans Pro"/>
                <a:sym typeface="Source Sans Pro"/>
              </a:defRPr>
            </a:pPr>
            <a:r>
              <a:rPr lang="sv-SE" sz="2900" dirty="0">
                <a:sym typeface="Source Sans Pro"/>
              </a:rPr>
              <a:t>Prata 2 och 2 om vad ni skrivit. </a:t>
            </a:r>
            <a:endParaRPr dirty="0"/>
          </a:p>
        </p:txBody>
      </p:sp>
      <p:sp>
        <p:nvSpPr>
          <p:cNvPr id="197" name="Rubrik 1"/>
          <p:cNvSpPr txBox="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ÖVNING: Syfte idag</a:t>
            </a:r>
            <a:endParaRPr dirty="0"/>
          </a:p>
        </p:txBody>
      </p:sp>
      <p:sp>
        <p:nvSpPr>
          <p:cNvPr id="198"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199" name="BF-terra.png" descr="BF-terra.png"/>
          <p:cNvPicPr>
            <a:picLocks noChangeAspect="1"/>
          </p:cNvPicPr>
          <p:nvPr/>
        </p:nvPicPr>
        <p:blipFill>
          <a:blip r:embed="rId3"/>
          <a:stretch>
            <a:fillRect/>
          </a:stretch>
        </p:blipFill>
        <p:spPr>
          <a:xfrm rot="10800000">
            <a:off x="7762154" y="3538477"/>
            <a:ext cx="6920918" cy="6858001"/>
          </a:xfrm>
          <a:prstGeom prst="rect">
            <a:avLst/>
          </a:prstGeom>
          <a:ln w="12700">
            <a:miter lim="400000"/>
          </a:ln>
        </p:spPr>
      </p:pic>
      <p:sp>
        <p:nvSpPr>
          <p:cNvPr id="200"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pic>
        <p:nvPicPr>
          <p:cNvPr id="201" name="Logo_LIGGANDE_Terra_Pi.pdf" descr="Logo_LIGGANDE_Terra_Pi.pdf"/>
          <p:cNvPicPr>
            <a:picLocks noChangeAspect="1"/>
          </p:cNvPicPr>
          <p:nvPr/>
        </p:nvPicPr>
        <p:blipFill>
          <a:blip r:embed="rId4"/>
          <a:stretch>
            <a:fillRect/>
          </a:stretch>
        </p:blipFill>
        <p:spPr>
          <a:xfrm>
            <a:off x="263698" y="6084184"/>
            <a:ext cx="1507071" cy="508746"/>
          </a:xfrm>
          <a:prstGeom prst="rect">
            <a:avLst/>
          </a:prstGeom>
          <a:ln w="12700">
            <a:miter lim="400000"/>
          </a:ln>
        </p:spPr>
      </p:pic>
    </p:spTree>
    <p:extLst>
      <p:ext uri="{BB962C8B-B14F-4D97-AF65-F5344CB8AC3E}">
        <p14:creationId xmlns:p14="http://schemas.microsoft.com/office/powerpoint/2010/main" val="174510691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6">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ubrik 1"/>
          <p:cNvSpPr txBox="1">
            <a:spLocks noGrp="1"/>
          </p:cNvSpPr>
          <p:nvPr>
            <p:ph type="title"/>
          </p:nvPr>
        </p:nvSpPr>
        <p:spPr>
          <a:prstGeom prst="rect">
            <a:avLst/>
          </a:prstGeom>
        </p:spPr>
        <p:txBody>
          <a:bodyPr/>
          <a:lstStyle>
            <a:lvl1pPr algn="ctr">
              <a:defRPr cap="all">
                <a:latin typeface="Libre Baskerville"/>
                <a:ea typeface="Libre Baskerville"/>
                <a:cs typeface="Libre Baskerville"/>
                <a:sym typeface="Libre Baskerville"/>
              </a:defRPr>
            </a:lvl1pPr>
          </a:lstStyle>
          <a:p>
            <a:r>
              <a:t>Våra grundkänslor</a:t>
            </a:r>
          </a:p>
        </p:txBody>
      </p:sp>
      <p:sp>
        <p:nvSpPr>
          <p:cNvPr id="190"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191"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ubrik 1"/>
          <p:cNvSpPr txBox="1">
            <a:spLocks noGrp="1"/>
          </p:cNvSpPr>
          <p:nvPr>
            <p:ph type="title"/>
          </p:nvPr>
        </p:nvSpPr>
        <p:spPr>
          <a:prstGeom prst="rect">
            <a:avLst/>
          </a:prstGeom>
        </p:spPr>
        <p:txBody>
          <a:bodyPr/>
          <a:lstStyle>
            <a:lvl1pPr algn="ctr">
              <a:defRPr cap="all">
                <a:latin typeface="Libre Baskerville"/>
                <a:ea typeface="Libre Baskerville"/>
                <a:cs typeface="Libre Baskerville"/>
                <a:sym typeface="Libre Baskerville"/>
              </a:defRPr>
            </a:lvl1pPr>
          </a:lstStyle>
          <a:p>
            <a:r>
              <a:t>Våra grundkänslor</a:t>
            </a:r>
          </a:p>
        </p:txBody>
      </p:sp>
      <p:sp>
        <p:nvSpPr>
          <p:cNvPr id="190"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191"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pic>
        <p:nvPicPr>
          <p:cNvPr id="2" name="Picture 2" descr="A picture containing shape&#10;&#10;Description automatically generated">
            <a:extLst>
              <a:ext uri="{FF2B5EF4-FFF2-40B4-BE49-F238E27FC236}">
                <a16:creationId xmlns:a16="http://schemas.microsoft.com/office/drawing/2014/main" id="{4C0A7B18-8900-DAF7-0F56-DDEE46E4235C}"/>
              </a:ext>
            </a:extLst>
          </p:cNvPr>
          <p:cNvPicPr>
            <a:picLocks noChangeAspect="1"/>
          </p:cNvPicPr>
          <p:nvPr/>
        </p:nvPicPr>
        <p:blipFill>
          <a:blip r:embed="rId4"/>
          <a:stretch>
            <a:fillRect/>
          </a:stretch>
        </p:blipFill>
        <p:spPr>
          <a:xfrm>
            <a:off x="1894778" y="2090901"/>
            <a:ext cx="8402443" cy="3958589"/>
          </a:xfrm>
          <a:prstGeom prst="rect">
            <a:avLst/>
          </a:prstGeom>
        </p:spPr>
      </p:pic>
      <p:sp>
        <p:nvSpPr>
          <p:cNvPr id="3" name="textruta 2">
            <a:extLst>
              <a:ext uri="{FF2B5EF4-FFF2-40B4-BE49-F238E27FC236}">
                <a16:creationId xmlns:a16="http://schemas.microsoft.com/office/drawing/2014/main" id="{ACB39877-9EA7-FDD1-7203-678378204C1B}"/>
              </a:ext>
            </a:extLst>
          </p:cNvPr>
          <p:cNvSpPr txBox="1"/>
          <p:nvPr/>
        </p:nvSpPr>
        <p:spPr>
          <a:xfrm>
            <a:off x="9353910" y="6205267"/>
            <a:ext cx="2585050"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r>
              <a:rPr lang="en-US" sz="2200" b="1" dirty="0">
                <a:solidFill>
                  <a:srgbClr val="7030A0"/>
                </a:solidFill>
                <a:latin typeface="Avenir"/>
                <a:hlinkClick r:id="rId5">
                  <a:extLst>
                    <a:ext uri="{A12FA001-AC4F-418D-AE19-62706E023703}">
                      <ahyp:hlinkClr xmlns:ahyp="http://schemas.microsoft.com/office/drawing/2018/hyperlinkcolor" val="tx"/>
                    </a:ext>
                  </a:extLst>
                </a:hlinkClick>
              </a:rPr>
              <a:t>www.klimatprata.se</a:t>
            </a:r>
            <a:endParaRPr lang="en-US" sz="2200">
              <a:solidFill>
                <a:srgbClr val="7030A0"/>
              </a:solidFill>
            </a:endParaRPr>
          </a:p>
        </p:txBody>
      </p:sp>
    </p:spTree>
    <p:extLst>
      <p:ext uri="{BB962C8B-B14F-4D97-AF65-F5344CB8AC3E}">
        <p14:creationId xmlns:p14="http://schemas.microsoft.com/office/powerpoint/2010/main" val="42833804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text 2"/>
          <p:cNvSpPr>
            <a:spLocks noGrp="1"/>
          </p:cNvSpPr>
          <p:nvPr>
            <p:ph type="body" idx="1"/>
          </p:nvPr>
        </p:nvSpPr>
        <p:spPr/>
        <p:txBody>
          <a:bodyPr/>
          <a:lstStyle/>
          <a:p>
            <a:endParaRPr lang="sv-SE"/>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7175471"/>
          </a:xfrm>
          <a:prstGeom prst="rect">
            <a:avLst/>
          </a:prstGeom>
        </p:spPr>
      </p:pic>
      <p:sp>
        <p:nvSpPr>
          <p:cNvPr id="6" name="textruta 5">
            <a:extLst>
              <a:ext uri="{FF2B5EF4-FFF2-40B4-BE49-F238E27FC236}">
                <a16:creationId xmlns:a16="http://schemas.microsoft.com/office/drawing/2014/main" id="{56F22EC6-2806-BD8E-6419-25018CD109A1}"/>
              </a:ext>
            </a:extLst>
          </p:cNvPr>
          <p:cNvSpPr txBox="1"/>
          <p:nvPr/>
        </p:nvSpPr>
        <p:spPr>
          <a:xfrm>
            <a:off x="1072551" y="583721"/>
            <a:ext cx="372086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r>
              <a:rPr lang="en-US" sz="4400" cap="all" dirty="0">
                <a:latin typeface="Libre Baskerville"/>
              </a:rPr>
              <a:t>KÄNSLOR</a:t>
            </a:r>
            <a:r>
              <a:rPr lang="sv-SE" sz="4400" dirty="0">
                <a:latin typeface="Libre Baskerville"/>
              </a:rPr>
              <a:t>​</a:t>
            </a:r>
            <a:endParaRPr lang="sv-SE" sz="4400">
              <a:latin typeface="Libre Baskerville"/>
            </a:endParaRPr>
          </a:p>
        </p:txBody>
      </p:sp>
    </p:spTree>
    <p:extLst>
      <p:ext uri="{BB962C8B-B14F-4D97-AF65-F5344CB8AC3E}">
        <p14:creationId xmlns:p14="http://schemas.microsoft.com/office/powerpoint/2010/main" val="928823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Klimatångest?</a:t>
            </a:r>
            <a:endParaRPr dirty="0"/>
          </a:p>
        </p:txBody>
      </p:sp>
      <p:sp>
        <p:nvSpPr>
          <p:cNvPr id="208"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pic>
        <p:nvPicPr>
          <p:cNvPr id="2" name="Bildobjekt 2" descr="En bild som visar text&#10;&#10;Automatiskt genererad beskrivning">
            <a:extLst>
              <a:ext uri="{FF2B5EF4-FFF2-40B4-BE49-F238E27FC236}">
                <a16:creationId xmlns:a16="http://schemas.microsoft.com/office/drawing/2014/main" id="{A2F8CDEF-E5CA-0B5D-7D75-5CA6D7D2CC7B}"/>
              </a:ext>
            </a:extLst>
          </p:cNvPr>
          <p:cNvPicPr>
            <a:picLocks noChangeAspect="1"/>
          </p:cNvPicPr>
          <p:nvPr/>
        </p:nvPicPr>
        <p:blipFill rotWithShape="1">
          <a:blip r:embed="rId3"/>
          <a:srcRect l="26242" t="32671" r="24056" b="9146"/>
          <a:stretch/>
        </p:blipFill>
        <p:spPr>
          <a:xfrm>
            <a:off x="1786387" y="1648961"/>
            <a:ext cx="7336034" cy="5503708"/>
          </a:xfrm>
          <a:prstGeom prst="rect">
            <a:avLst/>
          </a:prstGeom>
        </p:spPr>
      </p:pic>
      <p:pic>
        <p:nvPicPr>
          <p:cNvPr id="5" name="Bildobjekt 5">
            <a:extLst>
              <a:ext uri="{FF2B5EF4-FFF2-40B4-BE49-F238E27FC236}">
                <a16:creationId xmlns:a16="http://schemas.microsoft.com/office/drawing/2014/main" id="{268A9832-E6FA-7D77-CA51-70B8F4F05DCC}"/>
              </a:ext>
            </a:extLst>
          </p:cNvPr>
          <p:cNvPicPr>
            <a:picLocks noChangeAspect="1"/>
          </p:cNvPicPr>
          <p:nvPr/>
        </p:nvPicPr>
        <p:blipFill>
          <a:blip r:embed="rId4"/>
          <a:stretch>
            <a:fillRect/>
          </a:stretch>
        </p:blipFill>
        <p:spPr>
          <a:xfrm>
            <a:off x="191669" y="6128799"/>
            <a:ext cx="1514475" cy="523875"/>
          </a:xfrm>
          <a:prstGeom prst="rect">
            <a:avLst/>
          </a:prstGeom>
        </p:spPr>
      </p:pic>
      <p:pic>
        <p:nvPicPr>
          <p:cNvPr id="6" name="Bildobjekt 6">
            <a:extLst>
              <a:ext uri="{FF2B5EF4-FFF2-40B4-BE49-F238E27FC236}">
                <a16:creationId xmlns:a16="http://schemas.microsoft.com/office/drawing/2014/main" id="{3A375D36-99C5-F175-592C-26AB4B975953}"/>
              </a:ext>
            </a:extLst>
          </p:cNvPr>
          <p:cNvPicPr>
            <a:picLocks noChangeAspect="1"/>
          </p:cNvPicPr>
          <p:nvPr/>
        </p:nvPicPr>
        <p:blipFill>
          <a:blip r:embed="rId5"/>
          <a:stretch>
            <a:fillRect/>
          </a:stretch>
        </p:blipFill>
        <p:spPr>
          <a:xfrm>
            <a:off x="8232475" y="3535298"/>
            <a:ext cx="6021237" cy="6645405"/>
          </a:xfrm>
          <a:prstGeom prst="rect">
            <a:avLst/>
          </a:prstGeom>
        </p:spPr>
      </p:pic>
      <p:sp>
        <p:nvSpPr>
          <p:cNvPr id="7" name="Line">
            <a:extLst>
              <a:ext uri="{FF2B5EF4-FFF2-40B4-BE49-F238E27FC236}">
                <a16:creationId xmlns:a16="http://schemas.microsoft.com/office/drawing/2014/main" id="{191D5B13-58FA-58EE-2F34-F785A4B39A37}"/>
              </a:ext>
            </a:extLst>
          </p:cNvPr>
          <p:cNvSpPr/>
          <p:nvPr/>
        </p:nvSpPr>
        <p:spPr>
          <a:xfrm>
            <a:off x="872895" y="1723589"/>
            <a:ext cx="10515601" cy="1"/>
          </a:xfrm>
          <a:prstGeom prst="line">
            <a:avLst/>
          </a:prstGeom>
          <a:ln w="12700">
            <a:solidFill>
              <a:srgbClr val="000000"/>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rPr lang="sv-SE" dirty="0"/>
              <a:t>ÖVNING: KÄNSLOSALLAD</a:t>
            </a:r>
            <a:endParaRPr dirty="0"/>
          </a:p>
        </p:txBody>
      </p:sp>
      <p:sp>
        <p:nvSpPr>
          <p:cNvPr id="206"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207" name="BF-terra.png" descr="BF-terra.png"/>
          <p:cNvPicPr>
            <a:picLocks noChangeAspect="1"/>
          </p:cNvPicPr>
          <p:nvPr/>
        </p:nvPicPr>
        <p:blipFill>
          <a:blip r:embed="rId3"/>
          <a:stretch>
            <a:fillRect/>
          </a:stretch>
        </p:blipFill>
        <p:spPr>
          <a:xfrm rot="10800000">
            <a:off x="7762154" y="3538477"/>
            <a:ext cx="6920918" cy="6858001"/>
          </a:xfrm>
          <a:prstGeom prst="rect">
            <a:avLst/>
          </a:prstGeom>
          <a:ln w="12700">
            <a:miter lim="400000"/>
          </a:ln>
        </p:spPr>
      </p:pic>
      <p:sp>
        <p:nvSpPr>
          <p:cNvPr id="208"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sp>
        <p:nvSpPr>
          <p:cNvPr id="209" name="Platshållare för innehåll 2"/>
          <p:cNvSpPr txBox="1">
            <a:spLocks noGrp="1"/>
          </p:cNvSpPr>
          <p:nvPr>
            <p:ph type="body" idx="1"/>
          </p:nvPr>
        </p:nvSpPr>
        <p:spPr>
          <a:xfrm>
            <a:off x="852577" y="2413398"/>
            <a:ext cx="10515600" cy="3948774"/>
          </a:xfrm>
          <a:prstGeom prst="rect">
            <a:avLst/>
          </a:prstGeom>
        </p:spPr>
        <p:txBody>
          <a:bodyPr lIns="45719" tIns="45720" rIns="45719" bIns="45720" anchor="t">
            <a:normAutofit/>
          </a:bodyPr>
          <a:lstStyle/>
          <a:p>
            <a:pPr>
              <a:spcBef>
                <a:spcPts val="1600"/>
              </a:spcBef>
              <a:defRPr sz="2900">
                <a:latin typeface="Source Sans Pro"/>
                <a:ea typeface="Source Sans Pro"/>
                <a:cs typeface="Source Sans Pro"/>
                <a:sym typeface="Source Sans Pro"/>
              </a:defRPr>
            </a:pPr>
            <a:r>
              <a:rPr lang="sv-SE" dirty="0"/>
              <a:t>Skriv upp era klimatkänslor på lappar, anonymt</a:t>
            </a:r>
          </a:p>
          <a:p>
            <a:pPr>
              <a:spcBef>
                <a:spcPts val="1600"/>
              </a:spcBef>
              <a:defRPr sz="2900">
                <a:latin typeface="Source Sans Pro"/>
                <a:ea typeface="Source Sans Pro"/>
                <a:cs typeface="Source Sans Pro"/>
                <a:sym typeface="Source Sans Pro"/>
              </a:defRPr>
            </a:pPr>
            <a:r>
              <a:rPr lang="sv-SE" dirty="0"/>
              <a:t>Lägg lapparna i burken </a:t>
            </a:r>
          </a:p>
          <a:p>
            <a:pPr marL="0" indent="0">
              <a:spcBef>
                <a:spcPts val="1600"/>
              </a:spcBef>
              <a:buNone/>
              <a:defRPr sz="2900">
                <a:latin typeface="Source Sans Pro"/>
                <a:ea typeface="Source Sans Pro"/>
                <a:cs typeface="Source Sans Pro"/>
                <a:sym typeface="Source Sans Pro"/>
              </a:defRPr>
            </a:pPr>
            <a:endParaRPr dirty="0"/>
          </a:p>
          <a:p>
            <a:pPr marL="0" indent="0">
              <a:spcBef>
                <a:spcPts val="1600"/>
              </a:spcBef>
              <a:buNone/>
              <a:defRPr sz="2900">
                <a:latin typeface="Source Sans Pro"/>
                <a:ea typeface="Source Sans Pro"/>
                <a:cs typeface="Source Sans Pro"/>
                <a:sym typeface="Source Sans Pro"/>
              </a:defRPr>
            </a:pPr>
            <a:r>
              <a:rPr lang="sv-SE" dirty="0"/>
              <a:t>Alla som någon gång känt känslan jag läser </a:t>
            </a:r>
          </a:p>
          <a:p>
            <a:pPr marL="0" indent="0">
              <a:spcBef>
                <a:spcPts val="1600"/>
              </a:spcBef>
              <a:buNone/>
              <a:defRPr sz="2900">
                <a:latin typeface="Source Sans Pro"/>
                <a:ea typeface="Source Sans Pro"/>
                <a:cs typeface="Source Sans Pro"/>
                <a:sym typeface="Source Sans Pro"/>
              </a:defRPr>
            </a:pPr>
            <a:r>
              <a:rPr lang="sv-SE" dirty="0"/>
              <a:t>byter plats med varandra. </a:t>
            </a:r>
            <a:r>
              <a:rPr sz="1900" i="1" dirty="0"/>
              <a:t> </a:t>
            </a:r>
            <a:endParaRPr/>
          </a:p>
        </p:txBody>
      </p:sp>
      <p:pic>
        <p:nvPicPr>
          <p:cNvPr id="210" name="Logo_LIGGANDE_Terra_Pi.pdf" descr="Logo_LIGGANDE_Terra_Pi.pdf"/>
          <p:cNvPicPr>
            <a:picLocks noChangeAspect="1"/>
          </p:cNvPicPr>
          <p:nvPr/>
        </p:nvPicPr>
        <p:blipFill>
          <a:blip r:embed="rId4"/>
          <a:stretch>
            <a:fillRect/>
          </a:stretch>
        </p:blipFill>
        <p:spPr>
          <a:xfrm>
            <a:off x="263698" y="6084184"/>
            <a:ext cx="1507071" cy="508746"/>
          </a:xfrm>
          <a:prstGeom prst="rect">
            <a:avLst/>
          </a:prstGeom>
          <a:ln w="12700">
            <a:miter lim="400000"/>
          </a:ln>
        </p:spPr>
      </p:pic>
    </p:spTree>
    <p:extLst>
      <p:ext uri="{BB962C8B-B14F-4D97-AF65-F5344CB8AC3E}">
        <p14:creationId xmlns:p14="http://schemas.microsoft.com/office/powerpoint/2010/main" val="301876834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09">
                                            <p:bg/>
                                          </p:spTgt>
                                        </p:tgtEl>
                                        <p:attrNameLst>
                                          <p:attrName>style.visibility</p:attrName>
                                        </p:attrNameLst>
                                      </p:cBhvr>
                                      <p:to>
                                        <p:strVal val="visible"/>
                                      </p:to>
                                    </p:set>
                                    <p:animEffect transition="in" filter="fade">
                                      <p:cBhvr>
                                        <p:cTn id="7" dur="1000"/>
                                        <p:tgtEl>
                                          <p:spTgt spid="209">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p:tmAbs val="0"/>
                                  </p:iterate>
                                  <p:childTnLst>
                                    <p:set>
                                      <p:cBhvr>
                                        <p:cTn id="10" fill="hold"/>
                                        <p:tgtEl>
                                          <p:spTgt spid="209">
                                            <p:txEl>
                                              <p:pRg st="0" end="0"/>
                                            </p:txEl>
                                          </p:spTgt>
                                        </p:tgtEl>
                                        <p:attrNameLst>
                                          <p:attrName>style.visibility</p:attrName>
                                        </p:attrNameLst>
                                      </p:cBhvr>
                                      <p:to>
                                        <p:strVal val="visible"/>
                                      </p:to>
                                    </p:set>
                                    <p:animEffect transition="in" filter="fade">
                                      <p:cBhvr>
                                        <p:cTn id="11" dur="1000"/>
                                        <p:tgtEl>
                                          <p:spTgt spid="20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iterate>
                                    <p:tmAbs val="0"/>
                                  </p:iterate>
                                  <p:childTnLst>
                                    <p:set>
                                      <p:cBhvr>
                                        <p:cTn id="14" fill="hold"/>
                                        <p:tgtEl>
                                          <p:spTgt spid="209">
                                            <p:txEl>
                                              <p:pRg st="1" end="1"/>
                                            </p:txEl>
                                          </p:spTgt>
                                        </p:tgtEl>
                                        <p:attrNameLst>
                                          <p:attrName>style.visibility</p:attrName>
                                        </p:attrNameLst>
                                      </p:cBhvr>
                                      <p:to>
                                        <p:strVal val="visible"/>
                                      </p:to>
                                    </p:set>
                                    <p:animEffect transition="in" filter="fade">
                                      <p:cBhvr>
                                        <p:cTn id="15" dur="1000"/>
                                        <p:tgtEl>
                                          <p:spTgt spid="209">
                                            <p:txEl>
                                              <p:pRg st="1" end="1"/>
                                            </p:txEl>
                                          </p:spTgt>
                                        </p:tgtEl>
                                      </p:cBhvr>
                                    </p:animEffect>
                                  </p:childTnLst>
                                </p:cTn>
                              </p:par>
                            </p:childTnLst>
                          </p:cTn>
                        </p:par>
                        <p:par>
                          <p:cTn id="16" fill="hold">
                            <p:stCondLst>
                              <p:cond delay="3000"/>
                            </p:stCondLst>
                            <p:childTnLst>
                              <p:par>
                                <p:cTn id="17" presetID="10" presetClass="entr" fill="hold" grpId="0" nodeType="afterEffect">
                                  <p:stCondLst>
                                    <p:cond delay="0"/>
                                  </p:stCondLst>
                                  <p:iterate>
                                    <p:tmAbs val="0"/>
                                  </p:iterate>
                                  <p:childTnLst>
                                    <p:set>
                                      <p:cBhvr>
                                        <p:cTn id="18" fill="hold"/>
                                        <p:tgtEl>
                                          <p:spTgt spid="209">
                                            <p:txEl>
                                              <p:pRg st="3" end="3"/>
                                            </p:txEl>
                                          </p:spTgt>
                                        </p:tgtEl>
                                        <p:attrNameLst>
                                          <p:attrName>style.visibility</p:attrName>
                                        </p:attrNameLst>
                                      </p:cBhvr>
                                      <p:to>
                                        <p:strVal val="visible"/>
                                      </p:to>
                                    </p:set>
                                    <p:animEffect transition="in" filter="fade">
                                      <p:cBhvr>
                                        <p:cTn id="19" dur="1000"/>
                                        <p:tgtEl>
                                          <p:spTgt spid="209">
                                            <p:txEl>
                                              <p:pRg st="3" end="3"/>
                                            </p:txEl>
                                          </p:spTgt>
                                        </p:tgtEl>
                                      </p:cBhvr>
                                    </p:animEffect>
                                  </p:childTnLst>
                                </p:cTn>
                              </p:par>
                            </p:childTnLst>
                          </p:cTn>
                        </p:par>
                        <p:par>
                          <p:cTn id="20" fill="hold">
                            <p:stCondLst>
                              <p:cond delay="4000"/>
                            </p:stCondLst>
                            <p:childTnLst>
                              <p:par>
                                <p:cTn id="21" presetID="10" presetClass="entr" fill="hold" grpId="0" nodeType="afterEffect">
                                  <p:stCondLst>
                                    <p:cond delay="0"/>
                                  </p:stCondLst>
                                  <p:iterate>
                                    <p:tmAbs val="0"/>
                                  </p:iterate>
                                  <p:childTnLst>
                                    <p:set>
                                      <p:cBhvr>
                                        <p:cTn id="22" fill="hold"/>
                                        <p:tgtEl>
                                          <p:spTgt spid="209">
                                            <p:txEl>
                                              <p:pRg st="4" end="4"/>
                                            </p:txEl>
                                          </p:spTgt>
                                        </p:tgtEl>
                                        <p:attrNameLst>
                                          <p:attrName>style.visibility</p:attrName>
                                        </p:attrNameLst>
                                      </p:cBhvr>
                                      <p:to>
                                        <p:strVal val="visible"/>
                                      </p:to>
                                    </p:set>
                                    <p:animEffect transition="in" filter="fade">
                                      <p:cBhvr>
                                        <p:cTn id="23" dur="1000"/>
                                        <p:tgtEl>
                                          <p:spTgt spid="2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tshållare för innehåll 2"/>
          <p:cNvSpPr txBox="1">
            <a:spLocks noGrp="1"/>
          </p:cNvSpPr>
          <p:nvPr>
            <p:ph type="body" idx="1"/>
          </p:nvPr>
        </p:nvSpPr>
        <p:spPr>
          <a:xfrm>
            <a:off x="838200" y="2101172"/>
            <a:ext cx="10515600" cy="4351339"/>
          </a:xfrm>
          <a:prstGeom prst="rect">
            <a:avLst/>
          </a:prstGeom>
        </p:spPr>
        <p:txBody>
          <a:bodyPr/>
          <a:lstStyle/>
          <a:p>
            <a:pPr>
              <a:lnSpc>
                <a:spcPct val="81000"/>
              </a:lnSpc>
              <a:spcBef>
                <a:spcPts val="1600"/>
              </a:spcBef>
              <a:defRPr sz="2900">
                <a:latin typeface="Source Sans Pro"/>
                <a:ea typeface="Source Sans Pro"/>
                <a:cs typeface="Source Sans Pro"/>
                <a:sym typeface="Source Sans Pro"/>
              </a:defRPr>
            </a:pPr>
            <a:r>
              <a:rPr lang="sv-SE" dirty="0"/>
              <a:t>Vad gör vi för att undvika jobbiga känslor? </a:t>
            </a:r>
            <a:endParaRPr dirty="0"/>
          </a:p>
        </p:txBody>
      </p:sp>
      <p:pic>
        <p:nvPicPr>
          <p:cNvPr id="215" name="Logo_LIGGANDE_Terra_Pi.pdf" descr="Logo_LIGGANDE_Terra_Pi.pdf"/>
          <p:cNvPicPr>
            <a:picLocks noChangeAspect="1"/>
          </p:cNvPicPr>
          <p:nvPr/>
        </p:nvPicPr>
        <p:blipFill>
          <a:blip r:embed="rId3"/>
          <a:stretch>
            <a:fillRect/>
          </a:stretch>
        </p:blipFill>
        <p:spPr>
          <a:xfrm>
            <a:off x="263698" y="6084184"/>
            <a:ext cx="1507071" cy="508746"/>
          </a:xfrm>
          <a:prstGeom prst="rect">
            <a:avLst/>
          </a:prstGeom>
          <a:ln w="12700">
            <a:miter lim="400000"/>
          </a:ln>
        </p:spPr>
      </p:pic>
      <p:sp>
        <p:nvSpPr>
          <p:cNvPr id="216" name="Rubrik 1"/>
          <p:cNvSpPr txBox="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4400" cap="all">
                <a:latin typeface="Libre Baskerville"/>
                <a:ea typeface="Libre Baskerville"/>
                <a:cs typeface="Libre Baskerville"/>
                <a:sym typeface="Libre Baskerville"/>
              </a:defRPr>
            </a:lvl1pPr>
          </a:lstStyle>
          <a:p>
            <a:r>
              <a:t>Känslohantering</a:t>
            </a:r>
          </a:p>
        </p:txBody>
      </p:sp>
      <p:sp>
        <p:nvSpPr>
          <p:cNvPr id="217" name="Line"/>
          <p:cNvSpPr/>
          <p:nvPr/>
        </p:nvSpPr>
        <p:spPr>
          <a:xfrm>
            <a:off x="872895" y="1723589"/>
            <a:ext cx="10515601" cy="1"/>
          </a:xfrm>
          <a:prstGeom prst="line">
            <a:avLst/>
          </a:prstGeom>
          <a:ln w="12700">
            <a:solidFill>
              <a:srgbClr val="000000"/>
            </a:solidFill>
            <a:miter/>
          </a:ln>
        </p:spPr>
        <p:txBody>
          <a:bodyPr lIns="45719" rIns="45719"/>
          <a:lstStyle/>
          <a:p>
            <a:endParaRPr/>
          </a:p>
        </p:txBody>
      </p:sp>
      <p:pic>
        <p:nvPicPr>
          <p:cNvPr id="218" name="BF-terra.png" descr="BF-terra.png"/>
          <p:cNvPicPr>
            <a:picLocks noChangeAspect="1"/>
          </p:cNvPicPr>
          <p:nvPr/>
        </p:nvPicPr>
        <p:blipFill>
          <a:blip r:embed="rId4"/>
          <a:stretch>
            <a:fillRect/>
          </a:stretch>
        </p:blipFill>
        <p:spPr>
          <a:xfrm rot="10800000">
            <a:off x="7762154" y="3538477"/>
            <a:ext cx="6920918" cy="6858001"/>
          </a:xfrm>
          <a:prstGeom prst="rect">
            <a:avLst/>
          </a:prstGeom>
          <a:ln w="12700">
            <a:miter lim="400000"/>
          </a:ln>
        </p:spPr>
      </p:pic>
      <p:sp>
        <p:nvSpPr>
          <p:cNvPr id="219" name="Circle"/>
          <p:cNvSpPr/>
          <p:nvPr/>
        </p:nvSpPr>
        <p:spPr>
          <a:xfrm>
            <a:off x="10647081" y="3844270"/>
            <a:ext cx="602850" cy="602850"/>
          </a:xfrm>
          <a:prstGeom prst="ellipse">
            <a:avLst/>
          </a:prstGeom>
          <a:solidFill>
            <a:srgbClr val="D0E3DF"/>
          </a:solidFill>
          <a:ln w="12700">
            <a:miter lim="400000"/>
          </a:ln>
        </p:spPr>
        <p:txBody>
          <a:bodyPr lIns="45719" rIns="45719" anchor="ctr"/>
          <a:lstStyle/>
          <a:p>
            <a:endParaRPr/>
          </a:p>
        </p:txBody>
      </p:sp>
      <p:pic>
        <p:nvPicPr>
          <p:cNvPr id="2" name="Bildobjekt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51918"/>
            <a:ext cx="2965710" cy="3291847"/>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14">
                                            <p:bg/>
                                          </p:spTgt>
                                        </p:tgtEl>
                                        <p:attrNameLst>
                                          <p:attrName>style.visibility</p:attrName>
                                        </p:attrNameLst>
                                      </p:cBhvr>
                                      <p:to>
                                        <p:strVal val="visible"/>
                                      </p:to>
                                    </p:set>
                                    <p:animEffect transition="in" filter="fade">
                                      <p:cBhvr>
                                        <p:cTn id="7" dur="1000"/>
                                        <p:tgtEl>
                                          <p:spTgt spid="214">
                                            <p:bg/>
                                          </p:spTgt>
                                        </p:tgtEl>
                                      </p:cBhvr>
                                    </p:animEffect>
                                  </p:childTnLst>
                                </p:cTn>
                              </p:par>
                              <p:par>
                                <p:cTn id="8" presetID="10" presetClass="entr" presetSubtype="0" fill="hold" grpId="0" nodeType="withEffect">
                                  <p:stCondLst>
                                    <p:cond delay="0"/>
                                  </p:stCondLst>
                                  <p:iterate>
                                    <p:tmAbs val="0"/>
                                  </p:iterate>
                                  <p:childTnLst>
                                    <p:set>
                                      <p:cBhvr>
                                        <p:cTn id="9" fill="hold"/>
                                        <p:tgtEl>
                                          <p:spTgt spid="214">
                                            <p:txEl>
                                              <p:pRg st="0" end="0"/>
                                            </p:txEl>
                                          </p:spTgt>
                                        </p:tgtEl>
                                        <p:attrNameLst>
                                          <p:attrName>style.visibility</p:attrName>
                                        </p:attrNameLst>
                                      </p:cBhvr>
                                      <p:to>
                                        <p:strVal val="visible"/>
                                      </p:to>
                                    </p:set>
                                    <p:animEffect transition="in" filter="fade">
                                      <p:cBhvr>
                                        <p:cTn id="10" dur="1000"/>
                                        <p:tgtEl>
                                          <p:spTgt spid="2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build="p" bldLvl="5" animBg="1" advAuto="0"/>
    </p:bldLst>
  </p:timing>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59406A96B87874AA112FBF8D5C98448" ma:contentTypeVersion="16" ma:contentTypeDescription="Skapa ett nytt dokument." ma:contentTypeScope="" ma:versionID="ff8a2bbecb200a85167cc4993c0bc70b">
  <xsd:schema xmlns:xsd="http://www.w3.org/2001/XMLSchema" xmlns:xs="http://www.w3.org/2001/XMLSchema" xmlns:p="http://schemas.microsoft.com/office/2006/metadata/properties" xmlns:ns2="8f9e1202-c27c-4ad0-84a2-f03f7af8ed6c" xmlns:ns3="34608f22-ec4d-41f1-b056-3fdf4a26adf3" targetNamespace="http://schemas.microsoft.com/office/2006/metadata/properties" ma:root="true" ma:fieldsID="6ac3c8deeb285793b841098b43b3fabc" ns2:_="" ns3:_="">
    <xsd:import namespace="8f9e1202-c27c-4ad0-84a2-f03f7af8ed6c"/>
    <xsd:import namespace="34608f22-ec4d-41f1-b056-3fdf4a26ad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e1202-c27c-4ad0-84a2-f03f7af8ed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e285d413-da4f-4d64-99ec-160cc7ad695c"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08f22-ec4d-41f1-b056-3fdf4a26adf3"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83bfc6de-3702-487f-a464-76ff4a9a38c5}" ma:internalName="TaxCatchAll" ma:showField="CatchAllData" ma:web="34608f22-ec4d-41f1-b056-3fdf4a26ad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4608f22-ec4d-41f1-b056-3fdf4a26adf3" xsi:nil="true"/>
    <lcf76f155ced4ddcb4097134ff3c332f xmlns="8f9e1202-c27c-4ad0-84a2-f03f7af8ed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FD2FC1-C4E4-48B1-BF75-27BEF756F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e1202-c27c-4ad0-84a2-f03f7af8ed6c"/>
    <ds:schemaRef ds:uri="34608f22-ec4d-41f1-b056-3fdf4a26a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D5B500-7268-49BD-896C-559A29CDAF51}">
  <ds:schemaRefs>
    <ds:schemaRef ds:uri="http://schemas.microsoft.com/sharepoint/v3/contenttype/forms"/>
  </ds:schemaRefs>
</ds:datastoreItem>
</file>

<file path=customXml/itemProps3.xml><?xml version="1.0" encoding="utf-8"?>
<ds:datastoreItem xmlns:ds="http://schemas.openxmlformats.org/officeDocument/2006/customXml" ds:itemID="{9C149716-8E30-495B-9460-5AC150ABC19E}">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4608f22-ec4d-41f1-b056-3fdf4a26adf3"/>
    <ds:schemaRef ds:uri="8f9e1202-c27c-4ad0-84a2-f03f7af8ed6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TotalTime>
  <Words>1282</Words>
  <Application>Microsoft Office PowerPoint</Application>
  <PresentationFormat>Widescreen</PresentationFormat>
  <Paragraphs>119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Office-tema</vt:lpstr>
      <vt:lpstr>PowerPoint Presentation</vt:lpstr>
      <vt:lpstr>PowerPoint Presentation</vt:lpstr>
      <vt:lpstr>PowerPoint Presentation</vt:lpstr>
      <vt:lpstr>Våra grundkänslor</vt:lpstr>
      <vt:lpstr>Våra grundkänslor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Garting</dc:creator>
  <cp:lastModifiedBy>Lisa Garting</cp:lastModifiedBy>
  <cp:revision>1852</cp:revision>
  <dcterms:modified xsi:type="dcterms:W3CDTF">2022-10-05T06:24:08Z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0x010100659406A96B87874AA112FBF8D5C98448</vt:lpwstr>
  </property>
  <property fmtid="{D5CDD505-2E9C-101B-9397-08002B2CF9AE}" pid="3" name="MediaServiceImageTags">
    <vt:lpwstr/>
  </property>
</Properties>
</file>