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308" r:id="rId4"/>
    <p:sldId id="260" r:id="rId5"/>
    <p:sldId id="306" r:id="rId6"/>
    <p:sldId id="295" r:id="rId7"/>
    <p:sldId id="265" r:id="rId8"/>
    <p:sldId id="291" r:id="rId9"/>
    <p:sldId id="281" r:id="rId10"/>
    <p:sldId id="286" r:id="rId11"/>
    <p:sldId id="299" r:id="rId12"/>
    <p:sldId id="287" r:id="rId13"/>
    <p:sldId id="289" r:id="rId14"/>
    <p:sldId id="307" r:id="rId15"/>
    <p:sldId id="293" r:id="rId16"/>
    <p:sldId id="296" r:id="rId17"/>
  </p:sldIdLst>
  <p:sldSz cx="12192000" cy="6858000"/>
  <p:notesSz cx="6858000" cy="9144000"/>
  <p:custDataLst>
    <p:tags r:id="rId19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81275" autoAdjust="0"/>
  </p:normalViewPr>
  <p:slideViewPr>
    <p:cSldViewPr snapToGrid="0">
      <p:cViewPr varScale="1">
        <p:scale>
          <a:sx n="56" d="100"/>
          <a:sy n="56" d="100"/>
        </p:scale>
        <p:origin x="9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571E-F3E6-4D83-B9A7-51A7CBAD70C3}" type="datetimeFigureOut">
              <a:rPr lang="da-DK" smtClean="0"/>
              <a:t>25-03-2025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7EE74-3B36-445C-A3B4-D479A2BF7B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37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7EE74-3B36-445C-A3B4-D479A2BF7B1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56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7EE74-3B36-445C-A3B4-D479A2BF7B1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781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9DAC-7EB6-499D-A711-C56357AFF4C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56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Kommentar: oprydning, huske at tørre af i køkkenet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7EE74-3B36-445C-A3B4-D479A2BF7B1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20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EE77-1AE6-4204-B6C9-73685CBCE82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97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Italesætte</a:t>
            </a:r>
            <a:r>
              <a:rPr lang="da-DK" baseline="0" dirty="0" smtClean="0"/>
              <a:t> ny gruppefordeling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9DAC-7EB6-499D-A711-C56357AFF4C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524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Dette er en mundtlig etisk kontrakt mellem instruktør og kursister, om at vise hensyn til hinanden, sige hvad vi forventer af hinanden samt at vi holder loyalitetskravet overfor gruppens medlemmer </a:t>
            </a:r>
          </a:p>
          <a:p>
            <a:endParaRPr lang="da-DK" altLang="da-DK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altLang="da-DK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Tavshedspligt</a:t>
            </a:r>
          </a:p>
          <a:p>
            <a:endParaRPr lang="da-DK" altLang="da-DK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altLang="da-DK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Vær opmærksom på at der altid gennemføres en evaluering ved afslutning af hver kursusdag.</a:t>
            </a:r>
            <a:endParaRPr lang="da-DK" altLang="da-DK" sz="2000" dirty="0" smtClean="0">
              <a:latin typeface="Verdana" panose="020B0604030504040204" pitchFamily="34" charset="0"/>
              <a:ea typeface="Verdana" panose="020B0604030504040204" pitchFamily="34" charset="0"/>
              <a:cs typeface="ヒラギノ角ゴ Pro W3"/>
            </a:endParaRPr>
          </a:p>
          <a:p>
            <a:endParaRPr lang="da-DK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46AA6-4F62-4CFD-9801-F3EEE32BE52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5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Obs.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at</a:t>
            </a:r>
            <a:r>
              <a:rPr lang="da-DK" baseline="0" dirty="0" smtClean="0"/>
              <a:t> inddrage TOKS og ISBAR plancherne i klasselokalet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7EE74-3B36-445C-A3B4-D479A2BF7B1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11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7EE74-3B36-445C-A3B4-D479A2BF7B1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756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7EE74-3B36-445C-A3B4-D479A2BF7B1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79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7EE74-3B36-445C-A3B4-D479A2BF7B1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31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50119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3633404"/>
            <a:ext cx="279918" cy="221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3790984"/>
            <a:ext cx="3735977" cy="16002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- må fylde op til tre linjer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09903"/>
            <a:ext cx="3735977" cy="28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Dato, undertitel, navn eller lign.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975DB-AD03-4E59-B4ED-BA6B3686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F283C9-1330-4422-A5EE-58D275FA7827}"/>
              </a:ext>
            </a:extLst>
          </p:cNvPr>
          <p:cNvSpPr/>
          <p:nvPr/>
        </p:nvSpPr>
        <p:spPr>
          <a:xfrm>
            <a:off x="470545" y="408314"/>
            <a:ext cx="1381760" cy="79248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47045647-3E2A-45BD-BFE8-DF2D0C33D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021" y="0"/>
            <a:ext cx="717386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8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le tekstboks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13D3DCA1-4456-48A1-8F45-8D4B70034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44" y="1699491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68B532E-41B1-4A7B-8AB5-37965061841A}"/>
              </a:ext>
            </a:extLst>
          </p:cNvPr>
          <p:cNvSpPr/>
          <p:nvPr/>
        </p:nvSpPr>
        <p:spPr>
          <a:xfrm>
            <a:off x="6362672" y="1699490"/>
            <a:ext cx="5203592" cy="4473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4730" y="2661920"/>
            <a:ext cx="4339476" cy="3098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4"/>
              </a:buClr>
              <a:buSzPct val="70000"/>
              <a:buFont typeface="Yu Mincho Light" panose="02020300000000000000" pitchFamily="18" charset="-128"/>
              <a:buChar char="▶"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Bullets</a:t>
            </a:r>
          </a:p>
          <a:p>
            <a:pPr lvl="0"/>
            <a:r>
              <a:rPr lang="da-DK" dirty="0"/>
              <a:t>Bullets</a:t>
            </a:r>
          </a:p>
          <a:p>
            <a:pPr lvl="0"/>
            <a:r>
              <a:rPr lang="da-DK" dirty="0"/>
              <a:t>Bullets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0ED0E062-058B-4514-A974-45D26D6285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730" y="2139314"/>
            <a:ext cx="4339476" cy="228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Titel </a:t>
            </a:r>
          </a:p>
        </p:txBody>
      </p:sp>
    </p:spTree>
    <p:extLst>
      <p:ext uri="{BB962C8B-B14F-4D97-AF65-F5344CB8AC3E}">
        <p14:creationId xmlns:p14="http://schemas.microsoft.com/office/powerpoint/2010/main" val="21782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le tekstboks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13D3DCA1-4456-48A1-8F45-8D4B70034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44" y="1699491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68B532E-41B1-4A7B-8AB5-37965061841A}"/>
              </a:ext>
            </a:extLst>
          </p:cNvPr>
          <p:cNvSpPr/>
          <p:nvPr/>
        </p:nvSpPr>
        <p:spPr>
          <a:xfrm>
            <a:off x="6362672" y="1699490"/>
            <a:ext cx="5203592" cy="447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4730" y="2661920"/>
            <a:ext cx="4339476" cy="3098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4"/>
              </a:buClr>
              <a:buSzPct val="70000"/>
              <a:buFont typeface="Yu Mincho Light" panose="02020300000000000000" pitchFamily="18" charset="-128"/>
              <a:buChar char="▶"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Bullets</a:t>
            </a:r>
          </a:p>
          <a:p>
            <a:pPr lvl="0"/>
            <a:r>
              <a:rPr lang="da-DK" dirty="0"/>
              <a:t>Bullets</a:t>
            </a:r>
          </a:p>
          <a:p>
            <a:pPr lvl="0"/>
            <a:r>
              <a:rPr lang="da-DK" dirty="0"/>
              <a:t>Bullets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0ED0E062-058B-4514-A974-45D26D6285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4730" y="2139314"/>
            <a:ext cx="4339476" cy="228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Titel </a:t>
            </a:r>
          </a:p>
        </p:txBody>
      </p:sp>
    </p:spTree>
    <p:extLst>
      <p:ext uri="{BB962C8B-B14F-4D97-AF65-F5344CB8AC3E}">
        <p14:creationId xmlns:p14="http://schemas.microsoft.com/office/powerpoint/2010/main" val="29768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boks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68B532E-41B1-4A7B-8AB5-37965061841A}"/>
              </a:ext>
            </a:extLst>
          </p:cNvPr>
          <p:cNvSpPr/>
          <p:nvPr/>
        </p:nvSpPr>
        <p:spPr>
          <a:xfrm>
            <a:off x="608444" y="1699490"/>
            <a:ext cx="10957820" cy="4473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13D3DCA1-4456-48A1-8F45-8D4B70034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911927"/>
            <a:ext cx="10501746" cy="4058863"/>
          </a:xfrm>
          <a:prstGeom prst="rect">
            <a:avLst/>
          </a:prstGeo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23459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boks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68B532E-41B1-4A7B-8AB5-37965061841A}"/>
              </a:ext>
            </a:extLst>
          </p:cNvPr>
          <p:cNvSpPr/>
          <p:nvPr/>
        </p:nvSpPr>
        <p:spPr>
          <a:xfrm>
            <a:off x="608444" y="1699490"/>
            <a:ext cx="10957820" cy="447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13D3DCA1-4456-48A1-8F45-8D4B70034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911927"/>
            <a:ext cx="10501746" cy="40588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41018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4" y="1699491"/>
            <a:ext cx="5358248" cy="447359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Font typeface="Yu Mincho Light" panose="02020300000000000000" pitchFamily="18" charset="-128"/>
              <a:buNone/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3855" y="601559"/>
            <a:ext cx="5828145" cy="5571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8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3855" y="877973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168" y="601559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3855" y="1699490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312" y="601559"/>
            <a:ext cx="5828145" cy="5571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5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312" y="1666754"/>
            <a:ext cx="12194312" cy="4506334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3DB7763-BD7E-4132-A52E-F4099CA2B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E20B00F6-4710-43AA-9EB3-A9BB4B0E8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3410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og tre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312" y="0"/>
            <a:ext cx="12194312" cy="3429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EA251663-3FD4-4E54-A972-61556D5857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2493" y="5366600"/>
            <a:ext cx="2168639" cy="2204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62C02FDB-F165-45AF-8B47-AAD332791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0524" y="5366600"/>
            <a:ext cx="2168639" cy="2204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7FA32D6B-626F-4E80-BE0B-570A6324F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20868" y="5366600"/>
            <a:ext cx="2168639" cy="2204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19A8F28-CF10-403A-8EB5-EB6771A7C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3649" y="5647521"/>
            <a:ext cx="2168639" cy="43914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Tekst her</a:t>
            </a:r>
            <a:br>
              <a:rPr lang="da-DK" dirty="0"/>
            </a:br>
            <a:r>
              <a:rPr lang="da-DK" dirty="0"/>
              <a:t>Tekst her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D09B5217-AFD6-4B91-BEB7-6A3F0F3523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0524" y="5648343"/>
            <a:ext cx="2168639" cy="43914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Tekst her</a:t>
            </a:r>
            <a:br>
              <a:rPr lang="da-DK" dirty="0"/>
            </a:br>
            <a:r>
              <a:rPr lang="da-DK" dirty="0"/>
              <a:t>Tekst her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E2D2AC-838C-41B2-B5B9-DA47EF7FDB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7399" y="5647521"/>
            <a:ext cx="2168639" cy="43914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Tekst her</a:t>
            </a:r>
            <a:br>
              <a:rPr lang="da-DK" dirty="0"/>
            </a:br>
            <a:r>
              <a:rPr lang="da-DK" dirty="0"/>
              <a:t>Tekst her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9303E25-9BCB-40EA-A3A9-87D52D191811}"/>
              </a:ext>
            </a:extLst>
          </p:cNvPr>
          <p:cNvSpPr/>
          <p:nvPr/>
        </p:nvSpPr>
        <p:spPr>
          <a:xfrm>
            <a:off x="1966751" y="3786272"/>
            <a:ext cx="1440124" cy="14401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2124438-6119-4F5D-97D6-05B4FA8DE068}"/>
              </a:ext>
            </a:extLst>
          </p:cNvPr>
          <p:cNvSpPr/>
          <p:nvPr/>
        </p:nvSpPr>
        <p:spPr>
          <a:xfrm>
            <a:off x="5375938" y="3786272"/>
            <a:ext cx="1440124" cy="1440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38D1167-485E-4C70-B9B9-B1A814DCE9CC}"/>
              </a:ext>
            </a:extLst>
          </p:cNvPr>
          <p:cNvSpPr/>
          <p:nvPr/>
        </p:nvSpPr>
        <p:spPr>
          <a:xfrm>
            <a:off x="8785125" y="3786272"/>
            <a:ext cx="1440124" cy="14401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6E1BE35-B541-4EFD-815B-FC463139208A}"/>
              </a:ext>
            </a:extLst>
          </p:cNvPr>
          <p:cNvSpPr txBox="1"/>
          <p:nvPr/>
        </p:nvSpPr>
        <p:spPr>
          <a:xfrm>
            <a:off x="2440751" y="4090835"/>
            <a:ext cx="49212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1</a:t>
            </a:r>
            <a:endParaRPr lang="da-DK" sz="1600" b="1" dirty="0">
              <a:solidFill>
                <a:schemeClr val="bg1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DA9CAF2F-03C2-47F8-A2AF-3F14CD64961E}"/>
              </a:ext>
            </a:extLst>
          </p:cNvPr>
          <p:cNvSpPr txBox="1"/>
          <p:nvPr/>
        </p:nvSpPr>
        <p:spPr>
          <a:xfrm>
            <a:off x="5848782" y="4089471"/>
            <a:ext cx="49212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2</a:t>
            </a:r>
            <a:endParaRPr lang="da-DK" sz="1600" b="1" dirty="0">
              <a:solidFill>
                <a:schemeClr val="bg1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94332BA-7323-42FF-B329-F89812EFB102}"/>
              </a:ext>
            </a:extLst>
          </p:cNvPr>
          <p:cNvSpPr txBox="1"/>
          <p:nvPr/>
        </p:nvSpPr>
        <p:spPr>
          <a:xfrm>
            <a:off x="9259127" y="4089470"/>
            <a:ext cx="49212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3</a:t>
            </a:r>
            <a:endParaRPr lang="da-DK" sz="1600" b="1" dirty="0">
              <a:solidFill>
                <a:schemeClr val="bg1"/>
              </a:solidFill>
              <a:latin typeface="+mj-lt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billeder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443" y="1948870"/>
            <a:ext cx="3215411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6" name="Pladsholder til billede 4">
            <a:extLst>
              <a:ext uri="{FF2B5EF4-FFF2-40B4-BE49-F238E27FC236}">
                <a16:creationId xmlns:a16="http://schemas.microsoft.com/office/drawing/2014/main" id="{C3A3C6DD-C85B-4ADE-9611-CA9391B36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8294" y="1948870"/>
            <a:ext cx="3215411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ladsholder til billede 4">
            <a:extLst>
              <a:ext uri="{FF2B5EF4-FFF2-40B4-BE49-F238E27FC236}">
                <a16:creationId xmlns:a16="http://schemas.microsoft.com/office/drawing/2014/main" id="{9EFD2341-DB55-448B-A1E4-68867BDC03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68145" y="1948870"/>
            <a:ext cx="3215411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E441F3E-B920-4F7A-8465-52B0A40FFF03}"/>
              </a:ext>
            </a:extLst>
          </p:cNvPr>
          <p:cNvSpPr/>
          <p:nvPr/>
        </p:nvSpPr>
        <p:spPr>
          <a:xfrm>
            <a:off x="608443" y="3786906"/>
            <a:ext cx="3215411" cy="2386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4B217AE-FA6F-4D6F-ADC1-A7B6819284D9}"/>
              </a:ext>
            </a:extLst>
          </p:cNvPr>
          <p:cNvSpPr/>
          <p:nvPr/>
        </p:nvSpPr>
        <p:spPr>
          <a:xfrm>
            <a:off x="4488293" y="3786906"/>
            <a:ext cx="3215411" cy="2386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E11F392-50FC-4FD7-953D-1E29F35E8482}"/>
              </a:ext>
            </a:extLst>
          </p:cNvPr>
          <p:cNvSpPr/>
          <p:nvPr/>
        </p:nvSpPr>
        <p:spPr>
          <a:xfrm>
            <a:off x="8368145" y="3786906"/>
            <a:ext cx="3215411" cy="2386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299EF74A-9E52-486B-95ED-F321C9944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641" y="3952527"/>
            <a:ext cx="2827018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820D61AA-1EC9-4E40-8A0B-279F172810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640" y="4331852"/>
            <a:ext cx="2827018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1CE9B5FC-8050-404D-B3C1-6C5F765E6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2492" y="3952527"/>
            <a:ext cx="2827018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BAD2DB15-43F8-41DA-8562-7BDD88665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2491" y="4331852"/>
            <a:ext cx="2827018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216D0533-B87B-43A6-960B-BEF219B5AA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2343" y="3952527"/>
            <a:ext cx="2827018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BFD35675-6870-4821-B690-4EFB59E90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2342" y="4331852"/>
            <a:ext cx="2827018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31571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billeder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443" y="1948870"/>
            <a:ext cx="3215411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6" name="Pladsholder til billede 4">
            <a:extLst>
              <a:ext uri="{FF2B5EF4-FFF2-40B4-BE49-F238E27FC236}">
                <a16:creationId xmlns:a16="http://schemas.microsoft.com/office/drawing/2014/main" id="{C3A3C6DD-C85B-4ADE-9611-CA9391B36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8294" y="1948870"/>
            <a:ext cx="3215411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ladsholder til billede 4">
            <a:extLst>
              <a:ext uri="{FF2B5EF4-FFF2-40B4-BE49-F238E27FC236}">
                <a16:creationId xmlns:a16="http://schemas.microsoft.com/office/drawing/2014/main" id="{9EFD2341-DB55-448B-A1E4-68867BDC03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68145" y="1948870"/>
            <a:ext cx="3215411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E441F3E-B920-4F7A-8465-52B0A40FFF03}"/>
              </a:ext>
            </a:extLst>
          </p:cNvPr>
          <p:cNvSpPr/>
          <p:nvPr/>
        </p:nvSpPr>
        <p:spPr>
          <a:xfrm>
            <a:off x="608443" y="3786906"/>
            <a:ext cx="3215411" cy="2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4B217AE-FA6F-4D6F-ADC1-A7B6819284D9}"/>
              </a:ext>
            </a:extLst>
          </p:cNvPr>
          <p:cNvSpPr/>
          <p:nvPr/>
        </p:nvSpPr>
        <p:spPr>
          <a:xfrm>
            <a:off x="4488293" y="3786906"/>
            <a:ext cx="3215411" cy="2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E11F392-50FC-4FD7-953D-1E29F35E8482}"/>
              </a:ext>
            </a:extLst>
          </p:cNvPr>
          <p:cNvSpPr/>
          <p:nvPr/>
        </p:nvSpPr>
        <p:spPr>
          <a:xfrm>
            <a:off x="8368145" y="3786906"/>
            <a:ext cx="3215411" cy="2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299EF74A-9E52-486B-95ED-F321C9944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641" y="3952527"/>
            <a:ext cx="2827018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820D61AA-1EC9-4E40-8A0B-279F172810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640" y="4331852"/>
            <a:ext cx="2827018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1CE9B5FC-8050-404D-B3C1-6C5F765E6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2492" y="3952527"/>
            <a:ext cx="2827018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BAD2DB15-43F8-41DA-8562-7BDD88665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2491" y="4331852"/>
            <a:ext cx="2827018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216D0533-B87B-43A6-960B-BEF219B5AA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2343" y="3952527"/>
            <a:ext cx="2827018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BFD35675-6870-4821-B690-4EFB59E90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2342" y="4331852"/>
            <a:ext cx="2827018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33260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501191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3633404"/>
            <a:ext cx="279918" cy="221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3790984"/>
            <a:ext cx="3735977" cy="16002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- må fylde op til tre linjer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09903"/>
            <a:ext cx="3735977" cy="28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Dato, undertitel, navn eller lign.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975DB-AD03-4E59-B4ED-BA6B3686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F283C9-1330-4422-A5EE-58D275FA7827}"/>
              </a:ext>
            </a:extLst>
          </p:cNvPr>
          <p:cNvSpPr/>
          <p:nvPr/>
        </p:nvSpPr>
        <p:spPr>
          <a:xfrm>
            <a:off x="470545" y="408314"/>
            <a:ext cx="1381760" cy="792480"/>
          </a:xfrm>
          <a:prstGeom prst="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47045647-3E2A-45BD-BFE8-DF2D0C33D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021" y="0"/>
            <a:ext cx="717386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8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billeder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443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E441F3E-B920-4F7A-8465-52B0A40FFF03}"/>
              </a:ext>
            </a:extLst>
          </p:cNvPr>
          <p:cNvSpPr/>
          <p:nvPr/>
        </p:nvSpPr>
        <p:spPr>
          <a:xfrm>
            <a:off x="608443" y="3786906"/>
            <a:ext cx="2551317" cy="2386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2" name="Pladsholder til billede 4">
            <a:extLst>
              <a:ext uri="{FF2B5EF4-FFF2-40B4-BE49-F238E27FC236}">
                <a16:creationId xmlns:a16="http://schemas.microsoft.com/office/drawing/2014/main" id="{2A22C113-B3E4-4B51-A849-70A82098EE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763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BF97A0C-1BCA-4542-9975-04AB731C2A44}"/>
              </a:ext>
            </a:extLst>
          </p:cNvPr>
          <p:cNvSpPr/>
          <p:nvPr/>
        </p:nvSpPr>
        <p:spPr>
          <a:xfrm>
            <a:off x="3422763" y="3786906"/>
            <a:ext cx="2551317" cy="2386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6" name="Pladsholder til billede 4">
            <a:extLst>
              <a:ext uri="{FF2B5EF4-FFF2-40B4-BE49-F238E27FC236}">
                <a16:creationId xmlns:a16="http://schemas.microsoft.com/office/drawing/2014/main" id="{39A91700-7D2E-484C-B804-E6BBCB7DFE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17921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FEB6DD4-FEC0-4539-B615-AFF2FB032BC7}"/>
              </a:ext>
            </a:extLst>
          </p:cNvPr>
          <p:cNvSpPr/>
          <p:nvPr/>
        </p:nvSpPr>
        <p:spPr>
          <a:xfrm>
            <a:off x="6217921" y="3783707"/>
            <a:ext cx="2551317" cy="2386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0" name="Pladsholder til billede 4">
            <a:extLst>
              <a:ext uri="{FF2B5EF4-FFF2-40B4-BE49-F238E27FC236}">
                <a16:creationId xmlns:a16="http://schemas.microsoft.com/office/drawing/2014/main" id="{95892B4E-6D0D-4556-A455-9BEAE90D6D5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32238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F688892-ED7D-4B9F-921A-2A63F79EF98B}"/>
              </a:ext>
            </a:extLst>
          </p:cNvPr>
          <p:cNvSpPr/>
          <p:nvPr/>
        </p:nvSpPr>
        <p:spPr>
          <a:xfrm>
            <a:off x="9032238" y="3783707"/>
            <a:ext cx="2551317" cy="2386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299EF74A-9E52-486B-95ED-F321C9944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61" y="3952527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820D61AA-1EC9-4E40-8A0B-279F172810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160" y="4331852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4" name="Pladsholder til tekst 4">
            <a:extLst>
              <a:ext uri="{FF2B5EF4-FFF2-40B4-BE49-F238E27FC236}">
                <a16:creationId xmlns:a16="http://schemas.microsoft.com/office/drawing/2014/main" id="{9E01B79F-1872-4601-95CF-4B0454C183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1719" y="3956219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5" name="Pladsholder til tekst 4">
            <a:extLst>
              <a:ext uri="{FF2B5EF4-FFF2-40B4-BE49-F238E27FC236}">
                <a16:creationId xmlns:a16="http://schemas.microsoft.com/office/drawing/2014/main" id="{F2D8ACE6-941C-4167-AD49-42813A24F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1718" y="4335544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6" name="Pladsholder til tekst 4">
            <a:extLst>
              <a:ext uri="{FF2B5EF4-FFF2-40B4-BE49-F238E27FC236}">
                <a16:creationId xmlns:a16="http://schemas.microsoft.com/office/drawing/2014/main" id="{EC65D42F-7816-4ABE-B3D5-2AC7EF915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6039" y="3963048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7" name="Pladsholder til tekst 4">
            <a:extLst>
              <a:ext uri="{FF2B5EF4-FFF2-40B4-BE49-F238E27FC236}">
                <a16:creationId xmlns:a16="http://schemas.microsoft.com/office/drawing/2014/main" id="{EC861EB8-4E4A-41D7-B1BA-F9575BADCB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6038" y="4342373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8" name="Pladsholder til tekst 4">
            <a:extLst>
              <a:ext uri="{FF2B5EF4-FFF2-40B4-BE49-F238E27FC236}">
                <a16:creationId xmlns:a16="http://schemas.microsoft.com/office/drawing/2014/main" id="{861A686C-3ABA-496A-AD43-D250FC2358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5279" y="3963048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9" name="Pladsholder til tekst 4">
            <a:extLst>
              <a:ext uri="{FF2B5EF4-FFF2-40B4-BE49-F238E27FC236}">
                <a16:creationId xmlns:a16="http://schemas.microsoft.com/office/drawing/2014/main" id="{2A4B58AF-73BC-49C5-B758-F774835359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5278" y="4342373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10391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billeder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0CA29F9-D7A6-4FD2-82C4-4D7ABBD00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443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E441F3E-B920-4F7A-8465-52B0A40FFF03}"/>
              </a:ext>
            </a:extLst>
          </p:cNvPr>
          <p:cNvSpPr/>
          <p:nvPr/>
        </p:nvSpPr>
        <p:spPr>
          <a:xfrm>
            <a:off x="608443" y="3786906"/>
            <a:ext cx="2551317" cy="2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2" name="Pladsholder til billede 4">
            <a:extLst>
              <a:ext uri="{FF2B5EF4-FFF2-40B4-BE49-F238E27FC236}">
                <a16:creationId xmlns:a16="http://schemas.microsoft.com/office/drawing/2014/main" id="{2A22C113-B3E4-4B51-A849-70A82098EE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763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BF97A0C-1BCA-4542-9975-04AB731C2A44}"/>
              </a:ext>
            </a:extLst>
          </p:cNvPr>
          <p:cNvSpPr/>
          <p:nvPr/>
        </p:nvSpPr>
        <p:spPr>
          <a:xfrm>
            <a:off x="3422763" y="3786906"/>
            <a:ext cx="2551317" cy="2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6" name="Pladsholder til billede 4">
            <a:extLst>
              <a:ext uri="{FF2B5EF4-FFF2-40B4-BE49-F238E27FC236}">
                <a16:creationId xmlns:a16="http://schemas.microsoft.com/office/drawing/2014/main" id="{39A91700-7D2E-484C-B804-E6BBCB7DFE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17921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FEB6DD4-FEC0-4539-B615-AFF2FB032BC7}"/>
              </a:ext>
            </a:extLst>
          </p:cNvPr>
          <p:cNvSpPr/>
          <p:nvPr/>
        </p:nvSpPr>
        <p:spPr>
          <a:xfrm>
            <a:off x="6217921" y="3783707"/>
            <a:ext cx="2551317" cy="2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0" name="Pladsholder til billede 4">
            <a:extLst>
              <a:ext uri="{FF2B5EF4-FFF2-40B4-BE49-F238E27FC236}">
                <a16:creationId xmlns:a16="http://schemas.microsoft.com/office/drawing/2014/main" id="{95892B4E-6D0D-4556-A455-9BEAE90D6D5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32238" y="1945671"/>
            <a:ext cx="2551317" cy="1838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F688892-ED7D-4B9F-921A-2A63F79EF98B}"/>
              </a:ext>
            </a:extLst>
          </p:cNvPr>
          <p:cNvSpPr/>
          <p:nvPr/>
        </p:nvSpPr>
        <p:spPr>
          <a:xfrm>
            <a:off x="9032238" y="3783707"/>
            <a:ext cx="2551317" cy="238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299EF74A-9E52-486B-95ED-F321C99445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161" y="3952527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820D61AA-1EC9-4E40-8A0B-279F172810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160" y="4331852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4" name="Pladsholder til tekst 4">
            <a:extLst>
              <a:ext uri="{FF2B5EF4-FFF2-40B4-BE49-F238E27FC236}">
                <a16:creationId xmlns:a16="http://schemas.microsoft.com/office/drawing/2014/main" id="{9E01B79F-1872-4601-95CF-4B0454C183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1719" y="3956219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5" name="Pladsholder til tekst 4">
            <a:extLst>
              <a:ext uri="{FF2B5EF4-FFF2-40B4-BE49-F238E27FC236}">
                <a16:creationId xmlns:a16="http://schemas.microsoft.com/office/drawing/2014/main" id="{F2D8ACE6-941C-4167-AD49-42813A24FC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1718" y="4335544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6" name="Pladsholder til tekst 4">
            <a:extLst>
              <a:ext uri="{FF2B5EF4-FFF2-40B4-BE49-F238E27FC236}">
                <a16:creationId xmlns:a16="http://schemas.microsoft.com/office/drawing/2014/main" id="{EC65D42F-7816-4ABE-B3D5-2AC7EF915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6039" y="3963048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7" name="Pladsholder til tekst 4">
            <a:extLst>
              <a:ext uri="{FF2B5EF4-FFF2-40B4-BE49-F238E27FC236}">
                <a16:creationId xmlns:a16="http://schemas.microsoft.com/office/drawing/2014/main" id="{EC861EB8-4E4A-41D7-B1BA-F9575BADCB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6038" y="4342373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8" name="Pladsholder til tekst 4">
            <a:extLst>
              <a:ext uri="{FF2B5EF4-FFF2-40B4-BE49-F238E27FC236}">
                <a16:creationId xmlns:a16="http://schemas.microsoft.com/office/drawing/2014/main" id="{861A686C-3ABA-496A-AD43-D250FC2358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5279" y="3963048"/>
            <a:ext cx="2174240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9" name="Pladsholder til tekst 4">
            <a:extLst>
              <a:ext uri="{FF2B5EF4-FFF2-40B4-BE49-F238E27FC236}">
                <a16:creationId xmlns:a16="http://schemas.microsoft.com/office/drawing/2014/main" id="{2A4B58AF-73BC-49C5-B758-F774835359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5278" y="4342373"/>
            <a:ext cx="2174240" cy="16481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31281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til højr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4" y="1699491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8F872C-FC30-4731-B292-6F6222EA0B67}"/>
              </a:ext>
            </a:extLst>
          </p:cNvPr>
          <p:cNvSpPr/>
          <p:nvPr/>
        </p:nvSpPr>
        <p:spPr>
          <a:xfrm>
            <a:off x="6362672" y="601559"/>
            <a:ext cx="5203592" cy="55715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til højre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4" y="1699491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8F872C-FC30-4731-B292-6F6222EA0B67}"/>
              </a:ext>
            </a:extLst>
          </p:cNvPr>
          <p:cNvSpPr/>
          <p:nvPr/>
        </p:nvSpPr>
        <p:spPr>
          <a:xfrm>
            <a:off x="6362672" y="601559"/>
            <a:ext cx="5203592" cy="557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til venstr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3855" y="877973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168" y="601559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3855" y="1699490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8D2C4F-93E1-4BEA-ACA2-6C088514D352}"/>
              </a:ext>
            </a:extLst>
          </p:cNvPr>
          <p:cNvSpPr/>
          <p:nvPr/>
        </p:nvSpPr>
        <p:spPr>
          <a:xfrm>
            <a:off x="622241" y="601559"/>
            <a:ext cx="5203592" cy="55715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til venstre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3855" y="877973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168" y="601559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3855" y="1699490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8D2C4F-93E1-4BEA-ACA2-6C088514D352}"/>
              </a:ext>
            </a:extLst>
          </p:cNvPr>
          <p:cNvSpPr/>
          <p:nvPr/>
        </p:nvSpPr>
        <p:spPr>
          <a:xfrm>
            <a:off x="622241" y="601559"/>
            <a:ext cx="5203592" cy="557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figur til højr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57820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1095551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3" y="1699491"/>
            <a:ext cx="3123047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8F872C-FC30-4731-B292-6F6222EA0B67}"/>
              </a:ext>
            </a:extLst>
          </p:cNvPr>
          <p:cNvSpPr/>
          <p:nvPr/>
        </p:nvSpPr>
        <p:spPr>
          <a:xfrm>
            <a:off x="4064000" y="1699490"/>
            <a:ext cx="7502264" cy="4473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g figur til højre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57820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1095551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3" y="1699491"/>
            <a:ext cx="3123047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8F872C-FC30-4731-B292-6F6222EA0B67}"/>
              </a:ext>
            </a:extLst>
          </p:cNvPr>
          <p:cNvSpPr/>
          <p:nvPr/>
        </p:nvSpPr>
        <p:spPr>
          <a:xfrm>
            <a:off x="4064000" y="1699490"/>
            <a:ext cx="7502264" cy="447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g figur til venstr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42" y="877973"/>
            <a:ext cx="10947518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764" y="601559"/>
            <a:ext cx="10945211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64D6FC-E9C6-4F33-815A-2D65D7E83290}"/>
              </a:ext>
            </a:extLst>
          </p:cNvPr>
          <p:cNvSpPr/>
          <p:nvPr/>
        </p:nvSpPr>
        <p:spPr>
          <a:xfrm>
            <a:off x="622241" y="1699490"/>
            <a:ext cx="7502264" cy="4473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0" name="Pladsholder til tekst 6">
            <a:extLst>
              <a:ext uri="{FF2B5EF4-FFF2-40B4-BE49-F238E27FC236}">
                <a16:creationId xmlns:a16="http://schemas.microsoft.com/office/drawing/2014/main" id="{C4F80994-D003-4F61-8035-6ADECE4057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1273" y="1699490"/>
            <a:ext cx="3118486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4682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g figur til venstre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42" y="877973"/>
            <a:ext cx="10947518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764" y="601559"/>
            <a:ext cx="10945211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64D6FC-E9C6-4F33-815A-2D65D7E83290}"/>
              </a:ext>
            </a:extLst>
          </p:cNvPr>
          <p:cNvSpPr/>
          <p:nvPr/>
        </p:nvSpPr>
        <p:spPr>
          <a:xfrm>
            <a:off x="622241" y="1699490"/>
            <a:ext cx="7502264" cy="447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0" name="Pladsholder til tekst 6">
            <a:extLst>
              <a:ext uri="{FF2B5EF4-FFF2-40B4-BE49-F238E27FC236}">
                <a16:creationId xmlns:a16="http://schemas.microsoft.com/office/drawing/2014/main" id="{C4F80994-D003-4F61-8035-6ADECE4057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1273" y="1699490"/>
            <a:ext cx="3118486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2288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50119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3633404"/>
            <a:ext cx="279918" cy="221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3790984"/>
            <a:ext cx="3735977" cy="16002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- må fylde op til tre linjer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09903"/>
            <a:ext cx="3735977" cy="28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Dato, undertitel, navn eller lign.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975DB-AD03-4E59-B4ED-BA6B3686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F283C9-1330-4422-A5EE-58D275FA7827}"/>
              </a:ext>
            </a:extLst>
          </p:cNvPr>
          <p:cNvSpPr/>
          <p:nvPr/>
        </p:nvSpPr>
        <p:spPr>
          <a:xfrm>
            <a:off x="470545" y="408314"/>
            <a:ext cx="1381760" cy="79248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47045647-3E2A-45BD-BFE8-DF2D0C33D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021" y="0"/>
            <a:ext cx="717386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1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4" y="1699491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8F872C-FC30-4731-B292-6F6222EA0B67}"/>
              </a:ext>
            </a:extLst>
          </p:cNvPr>
          <p:cNvSpPr/>
          <p:nvPr/>
        </p:nvSpPr>
        <p:spPr>
          <a:xfrm>
            <a:off x="6362672" y="601559"/>
            <a:ext cx="5203592" cy="55715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4A24500-1ED1-4A44-85AC-F2C74180019F}"/>
              </a:ext>
            </a:extLst>
          </p:cNvPr>
          <p:cNvCxnSpPr/>
          <p:nvPr/>
        </p:nvCxnSpPr>
        <p:spPr>
          <a:xfrm>
            <a:off x="6803923" y="1179871"/>
            <a:ext cx="4267200" cy="0"/>
          </a:xfrm>
          <a:prstGeom prst="line">
            <a:avLst/>
          </a:prstGeom>
          <a:ln w="28575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404F851-AE76-4D0D-8DDB-F241CDA4C7F9}"/>
              </a:ext>
            </a:extLst>
          </p:cNvPr>
          <p:cNvSpPr/>
          <p:nvPr/>
        </p:nvSpPr>
        <p:spPr>
          <a:xfrm>
            <a:off x="8347586" y="959861"/>
            <a:ext cx="1170039" cy="8918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1500" b="1" dirty="0">
                <a:solidFill>
                  <a:schemeClr val="accent4"/>
                </a:solidFill>
                <a:latin typeface="Times New Roman" panose="02020603050405020304" pitchFamily="18" charset="0"/>
                <a:ea typeface="Work Sans" charset="0"/>
                <a:cs typeface="Times New Roman" panose="02020603050405020304" pitchFamily="18" charset="0"/>
              </a:rPr>
              <a:t>”</a:t>
            </a:r>
            <a:endParaRPr lang="da-DK" sz="1200" b="1" dirty="0">
              <a:solidFill>
                <a:schemeClr val="accent4"/>
              </a:solidFill>
              <a:latin typeface="Times New Roman" panose="02020603050405020304" pitchFamily="18" charset="0"/>
              <a:ea typeface="Work Sans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8045449-1BB6-4F99-9EC9-290155FF2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5332" y="1851674"/>
            <a:ext cx="3694546" cy="27948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Citat indsættes her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240171D9-92F9-4907-8136-48136070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5332" y="5318338"/>
            <a:ext cx="3694546" cy="2660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Navn skrives her</a:t>
            </a:r>
          </a:p>
        </p:txBody>
      </p:sp>
    </p:spTree>
    <p:extLst>
      <p:ext uri="{BB962C8B-B14F-4D97-AF65-F5344CB8AC3E}">
        <p14:creationId xmlns:p14="http://schemas.microsoft.com/office/powerpoint/2010/main" val="18086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5358247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5357118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4" y="1699491"/>
            <a:ext cx="5358248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8F872C-FC30-4731-B292-6F6222EA0B67}"/>
              </a:ext>
            </a:extLst>
          </p:cNvPr>
          <p:cNvSpPr/>
          <p:nvPr/>
        </p:nvSpPr>
        <p:spPr>
          <a:xfrm>
            <a:off x="6362672" y="601559"/>
            <a:ext cx="5203592" cy="557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4A24500-1ED1-4A44-85AC-F2C74180019F}"/>
              </a:ext>
            </a:extLst>
          </p:cNvPr>
          <p:cNvCxnSpPr/>
          <p:nvPr/>
        </p:nvCxnSpPr>
        <p:spPr>
          <a:xfrm>
            <a:off x="6803923" y="1179871"/>
            <a:ext cx="4267200" cy="0"/>
          </a:xfrm>
          <a:prstGeom prst="line">
            <a:avLst/>
          </a:prstGeom>
          <a:ln w="28575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404F851-AE76-4D0D-8DDB-F241CDA4C7F9}"/>
              </a:ext>
            </a:extLst>
          </p:cNvPr>
          <p:cNvSpPr/>
          <p:nvPr/>
        </p:nvSpPr>
        <p:spPr>
          <a:xfrm>
            <a:off x="8347586" y="959861"/>
            <a:ext cx="1170039" cy="8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1500" b="1" dirty="0">
                <a:solidFill>
                  <a:schemeClr val="accent4"/>
                </a:solidFill>
                <a:latin typeface="Times New Roman" panose="02020603050405020304" pitchFamily="18" charset="0"/>
                <a:ea typeface="Work Sans" charset="0"/>
                <a:cs typeface="Times New Roman" panose="02020603050405020304" pitchFamily="18" charset="0"/>
              </a:rPr>
              <a:t>”</a:t>
            </a:r>
            <a:endParaRPr lang="da-DK" sz="1200" b="1" dirty="0">
              <a:solidFill>
                <a:schemeClr val="accent4"/>
              </a:solidFill>
              <a:latin typeface="Times New Roman" panose="02020603050405020304" pitchFamily="18" charset="0"/>
              <a:ea typeface="Work Sans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8045449-1BB6-4F99-9EC9-290155FF2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5332" y="1851674"/>
            <a:ext cx="3694546" cy="27948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Citat indsættes her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240171D9-92F9-4907-8136-48136070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5332" y="5318338"/>
            <a:ext cx="3694546" cy="2660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Navn skrives her</a:t>
            </a:r>
          </a:p>
        </p:txBody>
      </p:sp>
    </p:spTree>
    <p:extLst>
      <p:ext uri="{BB962C8B-B14F-4D97-AF65-F5344CB8AC3E}">
        <p14:creationId xmlns:p14="http://schemas.microsoft.com/office/powerpoint/2010/main" val="6522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tekstbokse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3DB7763-BD7E-4132-A52E-F4099CA2B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E20B00F6-4710-43AA-9EB3-A9BB4B0E8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ED736A3-A76A-4A7B-A9EA-DA016DA1D189}"/>
              </a:ext>
            </a:extLst>
          </p:cNvPr>
          <p:cNvSpPr/>
          <p:nvPr/>
        </p:nvSpPr>
        <p:spPr>
          <a:xfrm>
            <a:off x="608444" y="1869440"/>
            <a:ext cx="5192916" cy="43036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3B541A08-6390-4FDD-999E-98372581E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18" y="2099760"/>
            <a:ext cx="4612641" cy="3164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7" name="Pladsholder til tekst 4">
            <a:extLst>
              <a:ext uri="{FF2B5EF4-FFF2-40B4-BE49-F238E27FC236}">
                <a16:creationId xmlns:a16="http://schemas.microsoft.com/office/drawing/2014/main" id="{B29CDBC1-795A-4E2E-BDC9-C9A24C2A8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3920" y="2550161"/>
            <a:ext cx="4612640" cy="33527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D8D0B1D-02C7-4C0B-A277-A5A212085491}"/>
              </a:ext>
            </a:extLst>
          </p:cNvPr>
          <p:cNvSpPr/>
          <p:nvPr/>
        </p:nvSpPr>
        <p:spPr>
          <a:xfrm>
            <a:off x="6390640" y="1869440"/>
            <a:ext cx="5192916" cy="43036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9E0B8D16-6E2D-479A-B0FC-38C42791A5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5118" y="2099760"/>
            <a:ext cx="4612641" cy="3164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EFB51C92-7790-4F48-8063-50CC5A96AE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5120" y="2550161"/>
            <a:ext cx="4612640" cy="33527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3466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tekstbokse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3DB7763-BD7E-4132-A52E-F4099CA2B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E20B00F6-4710-43AA-9EB3-A9BB4B0E8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ED736A3-A76A-4A7B-A9EA-DA016DA1D189}"/>
              </a:ext>
            </a:extLst>
          </p:cNvPr>
          <p:cNvSpPr/>
          <p:nvPr/>
        </p:nvSpPr>
        <p:spPr>
          <a:xfrm>
            <a:off x="608444" y="1869440"/>
            <a:ext cx="5192916" cy="430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3B541A08-6390-4FDD-999E-98372581E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3918" y="2099760"/>
            <a:ext cx="4612641" cy="3164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7" name="Pladsholder til tekst 4">
            <a:extLst>
              <a:ext uri="{FF2B5EF4-FFF2-40B4-BE49-F238E27FC236}">
                <a16:creationId xmlns:a16="http://schemas.microsoft.com/office/drawing/2014/main" id="{B29CDBC1-795A-4E2E-BDC9-C9A24C2A8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3920" y="2550161"/>
            <a:ext cx="4612640" cy="33527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D8D0B1D-02C7-4C0B-A277-A5A212085491}"/>
              </a:ext>
            </a:extLst>
          </p:cNvPr>
          <p:cNvSpPr/>
          <p:nvPr/>
        </p:nvSpPr>
        <p:spPr>
          <a:xfrm>
            <a:off x="6390640" y="1869440"/>
            <a:ext cx="5192916" cy="430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9E0B8D16-6E2D-479A-B0FC-38C42791A5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5118" y="2099760"/>
            <a:ext cx="4612641" cy="3164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EFB51C92-7790-4F48-8063-50CC5A96AE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5120" y="2550161"/>
            <a:ext cx="4612640" cy="33527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8880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med tre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3DB7763-BD7E-4132-A52E-F4099CA2B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E20B00F6-4710-43AA-9EB3-A9BB4B0E8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1E6DD85-54D3-4511-AD07-97AF22525E5F}"/>
              </a:ext>
            </a:extLst>
          </p:cNvPr>
          <p:cNvSpPr txBox="1"/>
          <p:nvPr/>
        </p:nvSpPr>
        <p:spPr>
          <a:xfrm>
            <a:off x="1928033" y="273658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640304F8-4011-453F-A74D-CC550CCC65A4}"/>
              </a:ext>
            </a:extLst>
          </p:cNvPr>
          <p:cNvSpPr txBox="1"/>
          <p:nvPr/>
        </p:nvSpPr>
        <p:spPr>
          <a:xfrm>
            <a:off x="5876228" y="273658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3"/>
                </a:solidFill>
                <a:latin typeface="+mj-lt"/>
              </a:rPr>
              <a:t>2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E9B3F9E-5BAB-4C11-917C-6EE348806072}"/>
              </a:ext>
            </a:extLst>
          </p:cNvPr>
          <p:cNvSpPr txBox="1"/>
          <p:nvPr/>
        </p:nvSpPr>
        <p:spPr>
          <a:xfrm>
            <a:off x="9824424" y="274389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240DBA4-99E3-40E3-90DF-76C84E489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4" y="3259800"/>
            <a:ext cx="3123627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3" name="Pladsholder til tekst 4">
            <a:extLst>
              <a:ext uri="{FF2B5EF4-FFF2-40B4-BE49-F238E27FC236}">
                <a16:creationId xmlns:a16="http://schemas.microsoft.com/office/drawing/2014/main" id="{1825FA9C-D672-488A-9FD3-7765FD26BA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4186" y="3259800"/>
            <a:ext cx="3123627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4" name="Pladsholder til tekst 4">
            <a:extLst>
              <a:ext uri="{FF2B5EF4-FFF2-40B4-BE49-F238E27FC236}">
                <a16:creationId xmlns:a16="http://schemas.microsoft.com/office/drawing/2014/main" id="{72A424E9-B47B-4462-AA99-8D88CA023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9929" y="3267112"/>
            <a:ext cx="3123627" cy="294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35" name="Pladsholder til tekst 4">
            <a:extLst>
              <a:ext uri="{FF2B5EF4-FFF2-40B4-BE49-F238E27FC236}">
                <a16:creationId xmlns:a16="http://schemas.microsoft.com/office/drawing/2014/main" id="{F1D2AFF4-291C-47E6-9A04-3134E9DF9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443" y="3635955"/>
            <a:ext cx="3123627" cy="7977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8" name="Pladsholder til tekst 4">
            <a:extLst>
              <a:ext uri="{FF2B5EF4-FFF2-40B4-BE49-F238E27FC236}">
                <a16:creationId xmlns:a16="http://schemas.microsoft.com/office/drawing/2014/main" id="{ECCCA2E6-0709-4A83-A09E-594570087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292" y="3635955"/>
            <a:ext cx="3123627" cy="7977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39" name="Pladsholder til tekst 4">
            <a:extLst>
              <a:ext uri="{FF2B5EF4-FFF2-40B4-BE49-F238E27FC236}">
                <a16:creationId xmlns:a16="http://schemas.microsoft.com/office/drawing/2014/main" id="{364747BF-F38C-4E75-B304-4965569E56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9928" y="3635955"/>
            <a:ext cx="3123627" cy="7977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6537F696-EC81-4F35-885F-29F4169D6C51}"/>
              </a:ext>
            </a:extLst>
          </p:cNvPr>
          <p:cNvCxnSpPr/>
          <p:nvPr/>
        </p:nvCxnSpPr>
        <p:spPr>
          <a:xfrm>
            <a:off x="4125508" y="2857885"/>
            <a:ext cx="0" cy="731520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BEDE66CA-1727-4510-8483-8B494BEA5D9A}"/>
              </a:ext>
            </a:extLst>
          </p:cNvPr>
          <p:cNvCxnSpPr/>
          <p:nvPr/>
        </p:nvCxnSpPr>
        <p:spPr>
          <a:xfrm>
            <a:off x="8070097" y="2857885"/>
            <a:ext cx="0" cy="731520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med fire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53E6996-2A2F-4BF6-98FA-A71CDFEE74A1}"/>
              </a:ext>
            </a:extLst>
          </p:cNvPr>
          <p:cNvSpPr/>
          <p:nvPr/>
        </p:nvSpPr>
        <p:spPr>
          <a:xfrm>
            <a:off x="607576" y="2279418"/>
            <a:ext cx="2588463" cy="38936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8EBDE8E-FAC2-4593-8ABB-8817DDE0707C}"/>
              </a:ext>
            </a:extLst>
          </p:cNvPr>
          <p:cNvSpPr/>
          <p:nvPr/>
        </p:nvSpPr>
        <p:spPr>
          <a:xfrm>
            <a:off x="3413481" y="2279418"/>
            <a:ext cx="2588463" cy="38936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5C88805-0E14-4E09-A312-B57A01895C77}"/>
              </a:ext>
            </a:extLst>
          </p:cNvPr>
          <p:cNvSpPr/>
          <p:nvPr/>
        </p:nvSpPr>
        <p:spPr>
          <a:xfrm>
            <a:off x="8995961" y="2279418"/>
            <a:ext cx="2588463" cy="38936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73EE239-159D-442C-AA83-F530DA063DA5}"/>
              </a:ext>
            </a:extLst>
          </p:cNvPr>
          <p:cNvSpPr/>
          <p:nvPr/>
        </p:nvSpPr>
        <p:spPr>
          <a:xfrm>
            <a:off x="6204721" y="2279418"/>
            <a:ext cx="2588463" cy="38936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3DB7763-BD7E-4132-A52E-F4099CA2B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E20B00F6-4710-43AA-9EB3-A9BB4B0E8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1E6DD85-54D3-4511-AD07-97AF22525E5F}"/>
              </a:ext>
            </a:extLst>
          </p:cNvPr>
          <p:cNvSpPr txBox="1"/>
          <p:nvPr/>
        </p:nvSpPr>
        <p:spPr>
          <a:xfrm>
            <a:off x="1664329" y="169568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4"/>
                </a:solidFill>
                <a:latin typeface="+mj-lt"/>
              </a:rPr>
              <a:t>1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640304F8-4011-453F-A74D-CC550CCC65A4}"/>
              </a:ext>
            </a:extLst>
          </p:cNvPr>
          <p:cNvSpPr txBox="1"/>
          <p:nvPr/>
        </p:nvSpPr>
        <p:spPr>
          <a:xfrm>
            <a:off x="4487940" y="169568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3"/>
                </a:solidFill>
                <a:latin typeface="+mj-lt"/>
              </a:rPr>
              <a:t>2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E9B3F9E-5BAB-4C11-917C-6EE348806072}"/>
              </a:ext>
            </a:extLst>
          </p:cNvPr>
          <p:cNvSpPr txBox="1"/>
          <p:nvPr/>
        </p:nvSpPr>
        <p:spPr>
          <a:xfrm>
            <a:off x="10026684" y="169568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240DBA4-99E3-40E3-90DF-76C84E489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1164" y="2395958"/>
            <a:ext cx="2205877" cy="5402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og her</a:t>
            </a:r>
          </a:p>
        </p:txBody>
      </p:sp>
      <p:sp>
        <p:nvSpPr>
          <p:cNvPr id="35" name="Pladsholder til tekst 4">
            <a:extLst>
              <a:ext uri="{FF2B5EF4-FFF2-40B4-BE49-F238E27FC236}">
                <a16:creationId xmlns:a16="http://schemas.microsoft.com/office/drawing/2014/main" id="{F1D2AFF4-291C-47E6-9A04-3134E9DF9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163" y="3124032"/>
            <a:ext cx="2205877" cy="2855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96CCDBB-A46E-4C50-A80B-8ACF4CCCBBDA}"/>
              </a:ext>
            </a:extLst>
          </p:cNvPr>
          <p:cNvSpPr txBox="1"/>
          <p:nvPr/>
        </p:nvSpPr>
        <p:spPr>
          <a:xfrm>
            <a:off x="7282712" y="169568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22" name="Pladsholder til tekst 4">
            <a:extLst>
              <a:ext uri="{FF2B5EF4-FFF2-40B4-BE49-F238E27FC236}">
                <a16:creationId xmlns:a16="http://schemas.microsoft.com/office/drawing/2014/main" id="{AB57DE91-B008-46F5-9BF5-38909080D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5324" y="2395958"/>
            <a:ext cx="2205877" cy="5402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og her</a:t>
            </a:r>
          </a:p>
        </p:txBody>
      </p:sp>
      <p:sp>
        <p:nvSpPr>
          <p:cNvPr id="23" name="Pladsholder til tekst 4">
            <a:extLst>
              <a:ext uri="{FF2B5EF4-FFF2-40B4-BE49-F238E27FC236}">
                <a16:creationId xmlns:a16="http://schemas.microsoft.com/office/drawing/2014/main" id="{20F062D7-1649-491F-AE5D-369549395C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323" y="3124032"/>
            <a:ext cx="2205877" cy="2855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24" name="Pladsholder til tekst 4">
            <a:extLst>
              <a:ext uri="{FF2B5EF4-FFF2-40B4-BE49-F238E27FC236}">
                <a16:creationId xmlns:a16="http://schemas.microsoft.com/office/drawing/2014/main" id="{06D725E9-F70F-4CCE-BE6A-B7A45346DD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9324" y="2395958"/>
            <a:ext cx="2205877" cy="5402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og her</a:t>
            </a: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1F95F64F-ABB5-43CE-998F-EA3DA132D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9323" y="3124032"/>
            <a:ext cx="2205877" cy="2855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26" name="Pladsholder til tekst 4">
            <a:extLst>
              <a:ext uri="{FF2B5EF4-FFF2-40B4-BE49-F238E27FC236}">
                <a16:creationId xmlns:a16="http://schemas.microsoft.com/office/drawing/2014/main" id="{D45401EC-4EF3-46C7-8267-654B7CB0B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4639" y="2424636"/>
            <a:ext cx="2205877" cy="5402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og her</a:t>
            </a:r>
          </a:p>
        </p:txBody>
      </p:sp>
      <p:sp>
        <p:nvSpPr>
          <p:cNvPr id="27" name="Pladsholder til tekst 4">
            <a:extLst>
              <a:ext uri="{FF2B5EF4-FFF2-40B4-BE49-F238E27FC236}">
                <a16:creationId xmlns:a16="http://schemas.microsoft.com/office/drawing/2014/main" id="{F33A91E4-B963-4F45-99C0-C021D395F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4638" y="3152710"/>
            <a:ext cx="2205877" cy="2855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3511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med fe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3DB7763-BD7E-4132-A52E-F4099CA2B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75112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E20B00F6-4710-43AA-9EB3-A9BB4B0E88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7DF694A0-1457-4738-90B6-2DFF098450C2}"/>
              </a:ext>
            </a:extLst>
          </p:cNvPr>
          <p:cNvGrpSpPr/>
          <p:nvPr/>
        </p:nvGrpSpPr>
        <p:grpSpPr>
          <a:xfrm>
            <a:off x="608444" y="1758634"/>
            <a:ext cx="646316" cy="646331"/>
            <a:chOff x="618604" y="1657034"/>
            <a:chExt cx="646316" cy="646331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21E6DD85-54D3-4511-AD07-97AF22525E5F}"/>
                </a:ext>
              </a:extLst>
            </p:cNvPr>
            <p:cNvSpPr txBox="1"/>
            <p:nvPr/>
          </p:nvSpPr>
          <p:spPr>
            <a:xfrm>
              <a:off x="618604" y="171858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b="1" dirty="0">
                  <a:solidFill>
                    <a:schemeClr val="accent4"/>
                  </a:solidFill>
                  <a:latin typeface="+mj-lt"/>
                </a:rPr>
                <a:t>1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7230E56-F3FE-42B6-A9FE-7CE1013C42D8}"/>
                </a:ext>
              </a:extLst>
            </p:cNvPr>
            <p:cNvSpPr/>
            <p:nvPr/>
          </p:nvSpPr>
          <p:spPr>
            <a:xfrm rot="16200000">
              <a:off x="898244" y="1936689"/>
              <a:ext cx="646331" cy="870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E5E171D8-9B6A-46C7-BBBF-D3D400EC13E6}"/>
              </a:ext>
            </a:extLst>
          </p:cNvPr>
          <p:cNvGrpSpPr/>
          <p:nvPr/>
        </p:nvGrpSpPr>
        <p:grpSpPr>
          <a:xfrm>
            <a:off x="608444" y="2667954"/>
            <a:ext cx="646316" cy="646331"/>
            <a:chOff x="618604" y="1657034"/>
            <a:chExt cx="646316" cy="646331"/>
          </a:xfrm>
        </p:grpSpPr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640304F8-4011-453F-A74D-CC550CCC65A4}"/>
                </a:ext>
              </a:extLst>
            </p:cNvPr>
            <p:cNvSpPr txBox="1"/>
            <p:nvPr/>
          </p:nvSpPr>
          <p:spPr>
            <a:xfrm>
              <a:off x="618604" y="171858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b="1" dirty="0">
                  <a:solidFill>
                    <a:schemeClr val="accent2"/>
                  </a:solidFill>
                  <a:latin typeface="+mj-lt"/>
                </a:rPr>
                <a:t>2</a:t>
              </a: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3FDE09A0-077F-4F30-8B62-8BA34CB693F1}"/>
                </a:ext>
              </a:extLst>
            </p:cNvPr>
            <p:cNvSpPr/>
            <p:nvPr/>
          </p:nvSpPr>
          <p:spPr>
            <a:xfrm rot="16200000">
              <a:off x="898244" y="1936689"/>
              <a:ext cx="646331" cy="870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8CDB544C-FBD6-41D0-8017-A0177F334179}"/>
              </a:ext>
            </a:extLst>
          </p:cNvPr>
          <p:cNvGrpSpPr/>
          <p:nvPr/>
        </p:nvGrpSpPr>
        <p:grpSpPr>
          <a:xfrm>
            <a:off x="608444" y="3577274"/>
            <a:ext cx="646316" cy="646331"/>
            <a:chOff x="618604" y="1657034"/>
            <a:chExt cx="646316" cy="646331"/>
          </a:xfrm>
        </p:grpSpPr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EE9B3F9E-5BAB-4C11-917C-6EE348806072}"/>
                </a:ext>
              </a:extLst>
            </p:cNvPr>
            <p:cNvSpPr txBox="1"/>
            <p:nvPr/>
          </p:nvSpPr>
          <p:spPr>
            <a:xfrm>
              <a:off x="618604" y="171858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b="1" dirty="0">
                  <a:solidFill>
                    <a:schemeClr val="accent1"/>
                  </a:solidFill>
                  <a:latin typeface="+mj-lt"/>
                </a:rPr>
                <a:t>3</a:t>
              </a: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26BFDC02-A96F-44A0-BF25-D24B14D0C99D}"/>
                </a:ext>
              </a:extLst>
            </p:cNvPr>
            <p:cNvSpPr/>
            <p:nvPr/>
          </p:nvSpPr>
          <p:spPr>
            <a:xfrm rot="16200000">
              <a:off x="898244" y="1936689"/>
              <a:ext cx="646331" cy="870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BEE3B05B-3792-470A-9CAF-A3E2F7158B7C}"/>
              </a:ext>
            </a:extLst>
          </p:cNvPr>
          <p:cNvGrpSpPr/>
          <p:nvPr/>
        </p:nvGrpSpPr>
        <p:grpSpPr>
          <a:xfrm>
            <a:off x="608444" y="4486594"/>
            <a:ext cx="646316" cy="646331"/>
            <a:chOff x="618604" y="1657034"/>
            <a:chExt cx="646316" cy="646331"/>
          </a:xfrm>
        </p:grpSpPr>
        <p:sp>
          <p:nvSpPr>
            <p:cNvPr id="48" name="Tekstfelt 47">
              <a:extLst>
                <a:ext uri="{FF2B5EF4-FFF2-40B4-BE49-F238E27FC236}">
                  <a16:creationId xmlns:a16="http://schemas.microsoft.com/office/drawing/2014/main" id="{4F2947B5-9FF0-4FF6-8DCC-8FF10F667FFA}"/>
                </a:ext>
              </a:extLst>
            </p:cNvPr>
            <p:cNvSpPr txBox="1"/>
            <p:nvPr/>
          </p:nvSpPr>
          <p:spPr>
            <a:xfrm>
              <a:off x="618604" y="171858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b="1" dirty="0">
                  <a:solidFill>
                    <a:schemeClr val="accent3"/>
                  </a:solidFill>
                  <a:latin typeface="+mj-lt"/>
                </a:rPr>
                <a:t>4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EA37380D-B82D-4E32-A5D4-F477C5BEADBE}"/>
                </a:ext>
              </a:extLst>
            </p:cNvPr>
            <p:cNvSpPr/>
            <p:nvPr/>
          </p:nvSpPr>
          <p:spPr>
            <a:xfrm rot="16200000">
              <a:off x="898244" y="1936689"/>
              <a:ext cx="646331" cy="870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E0C40371-92C9-4A75-92CB-6593419A6844}"/>
              </a:ext>
            </a:extLst>
          </p:cNvPr>
          <p:cNvGrpSpPr/>
          <p:nvPr/>
        </p:nvGrpSpPr>
        <p:grpSpPr>
          <a:xfrm>
            <a:off x="608444" y="5395914"/>
            <a:ext cx="646316" cy="646331"/>
            <a:chOff x="618604" y="1657034"/>
            <a:chExt cx="646316" cy="646331"/>
          </a:xfrm>
        </p:grpSpPr>
        <p:sp>
          <p:nvSpPr>
            <p:cNvPr id="51" name="Tekstfelt 50">
              <a:extLst>
                <a:ext uri="{FF2B5EF4-FFF2-40B4-BE49-F238E27FC236}">
                  <a16:creationId xmlns:a16="http://schemas.microsoft.com/office/drawing/2014/main" id="{207DC2A6-10B8-4FAD-9A62-16B10FDE70A3}"/>
                </a:ext>
              </a:extLst>
            </p:cNvPr>
            <p:cNvSpPr txBox="1"/>
            <p:nvPr/>
          </p:nvSpPr>
          <p:spPr>
            <a:xfrm>
              <a:off x="618604" y="171858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b="1" dirty="0">
                  <a:solidFill>
                    <a:schemeClr val="accent4"/>
                  </a:solidFill>
                  <a:latin typeface="+mj-lt"/>
                </a:rPr>
                <a:t>5</a:t>
              </a: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F780E2F3-AD40-490C-A2DA-3A63DFB184E1}"/>
                </a:ext>
              </a:extLst>
            </p:cNvPr>
            <p:cNvSpPr/>
            <p:nvPr/>
          </p:nvSpPr>
          <p:spPr>
            <a:xfrm rot="16200000">
              <a:off x="898244" y="1936689"/>
              <a:ext cx="646331" cy="870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468621-3075-4CDE-B580-1F8787CF4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2725" y="1758537"/>
            <a:ext cx="6025515" cy="2328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54" name="Pladsholder til tekst 2">
            <a:extLst>
              <a:ext uri="{FF2B5EF4-FFF2-40B4-BE49-F238E27FC236}">
                <a16:creationId xmlns:a16="http://schemas.microsoft.com/office/drawing/2014/main" id="{CF409CFF-C28D-443F-950F-2C92AF75D2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2725" y="2013211"/>
            <a:ext cx="6025515" cy="39175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55" name="Pladsholder til tekst 2">
            <a:extLst>
              <a:ext uri="{FF2B5EF4-FFF2-40B4-BE49-F238E27FC236}">
                <a16:creationId xmlns:a16="http://schemas.microsoft.com/office/drawing/2014/main" id="{5D650307-2A33-4550-BA24-2CF125C2A4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2725" y="2667953"/>
            <a:ext cx="6025515" cy="2328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56" name="Pladsholder til tekst 2">
            <a:extLst>
              <a:ext uri="{FF2B5EF4-FFF2-40B4-BE49-F238E27FC236}">
                <a16:creationId xmlns:a16="http://schemas.microsoft.com/office/drawing/2014/main" id="{CADEF9A4-1C86-40FF-8376-7E063B8EC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725" y="2922627"/>
            <a:ext cx="6025515" cy="39175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57" name="Pladsholder til tekst 2">
            <a:extLst>
              <a:ext uri="{FF2B5EF4-FFF2-40B4-BE49-F238E27FC236}">
                <a16:creationId xmlns:a16="http://schemas.microsoft.com/office/drawing/2014/main" id="{82B464B3-41A4-4FC7-A67C-556CAEBBC3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2725" y="3577177"/>
            <a:ext cx="6025515" cy="2328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58" name="Pladsholder til tekst 2">
            <a:extLst>
              <a:ext uri="{FF2B5EF4-FFF2-40B4-BE49-F238E27FC236}">
                <a16:creationId xmlns:a16="http://schemas.microsoft.com/office/drawing/2014/main" id="{B4480294-4B4D-4EB3-BC26-46115288AB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2725" y="3831851"/>
            <a:ext cx="6025515" cy="39175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59" name="Pladsholder til tekst 2">
            <a:extLst>
              <a:ext uri="{FF2B5EF4-FFF2-40B4-BE49-F238E27FC236}">
                <a16:creationId xmlns:a16="http://schemas.microsoft.com/office/drawing/2014/main" id="{CAA8F6D6-7946-49DD-9C2E-10251104C1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82725" y="4486497"/>
            <a:ext cx="6025515" cy="2328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60" name="Pladsholder til tekst 2">
            <a:extLst>
              <a:ext uri="{FF2B5EF4-FFF2-40B4-BE49-F238E27FC236}">
                <a16:creationId xmlns:a16="http://schemas.microsoft.com/office/drawing/2014/main" id="{4577F320-D39A-4836-A43F-FF88EE959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2725" y="4741171"/>
            <a:ext cx="6025515" cy="39175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  <p:sp>
        <p:nvSpPr>
          <p:cNvPr id="61" name="Pladsholder til tekst 2">
            <a:extLst>
              <a:ext uri="{FF2B5EF4-FFF2-40B4-BE49-F238E27FC236}">
                <a16:creationId xmlns:a16="http://schemas.microsoft.com/office/drawing/2014/main" id="{8D7CD949-699C-4EE7-B46A-52C2325CDF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2725" y="5395914"/>
            <a:ext cx="6025515" cy="2328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62" name="Pladsholder til tekst 2">
            <a:extLst>
              <a:ext uri="{FF2B5EF4-FFF2-40B4-BE49-F238E27FC236}">
                <a16:creationId xmlns:a16="http://schemas.microsoft.com/office/drawing/2014/main" id="{4EDE6CCC-668A-45E1-B38B-4DF0C02B7D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2725" y="5650588"/>
            <a:ext cx="6025515" cy="39175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Uddybende tekst</a:t>
            </a:r>
          </a:p>
        </p:txBody>
      </p:sp>
    </p:spTree>
    <p:extLst>
      <p:ext uri="{BB962C8B-B14F-4D97-AF65-F5344CB8AC3E}">
        <p14:creationId xmlns:p14="http://schemas.microsoft.com/office/powerpoint/2010/main" val="32387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uter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9742B85-2719-48B7-ABB5-184D61934A3E}"/>
              </a:ext>
            </a:extLst>
          </p:cNvPr>
          <p:cNvSpPr/>
          <p:nvPr/>
        </p:nvSpPr>
        <p:spPr>
          <a:xfrm>
            <a:off x="608444" y="1699490"/>
            <a:ext cx="10957820" cy="4473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10957819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1095551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509" y="1930400"/>
            <a:ext cx="3876231" cy="4012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A5D8297B-B82C-487B-8404-14EFDBFAD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" t="12636" r="6089" b="14423"/>
          <a:stretch/>
        </p:blipFill>
        <p:spPr>
          <a:xfrm>
            <a:off x="5064299" y="2022763"/>
            <a:ext cx="6154406" cy="392032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26D2EC9-EEAB-431D-8057-BE216FB81811}"/>
              </a:ext>
            </a:extLst>
          </p:cNvPr>
          <p:cNvSpPr/>
          <p:nvPr/>
        </p:nvSpPr>
        <p:spPr>
          <a:xfrm>
            <a:off x="5876080" y="2314116"/>
            <a:ext cx="4572001" cy="2928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2B2AD0B-0D87-4E2D-948A-2F0CFBB2DF27}"/>
              </a:ext>
            </a:extLst>
          </p:cNvPr>
          <p:cNvSpPr/>
          <p:nvPr/>
        </p:nvSpPr>
        <p:spPr>
          <a:xfrm>
            <a:off x="7528560" y="601560"/>
            <a:ext cx="4037704" cy="55715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44" y="877974"/>
            <a:ext cx="6521559" cy="52779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7" y="601560"/>
            <a:ext cx="6520185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1EE824-6270-4D39-B292-56E6E9FA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44" y="1699491"/>
            <a:ext cx="6521561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  <p:pic>
        <p:nvPicPr>
          <p:cNvPr id="8" name="Picture 30" descr="iPhone6_mockup_front_white.png">
            <a:extLst>
              <a:ext uri="{FF2B5EF4-FFF2-40B4-BE49-F238E27FC236}">
                <a16:creationId xmlns:a16="http://schemas.microsoft.com/office/drawing/2014/main" id="{55EA831E-E628-4235-BFB7-AFEE246E9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07" y="684912"/>
            <a:ext cx="3417810" cy="536983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DC72771-3827-4F76-B04F-D8CA6C06D273}"/>
              </a:ext>
            </a:extLst>
          </p:cNvPr>
          <p:cNvSpPr/>
          <p:nvPr/>
        </p:nvSpPr>
        <p:spPr>
          <a:xfrm>
            <a:off x="8506691" y="1529026"/>
            <a:ext cx="2022764" cy="36341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4304735"/>
            <a:ext cx="279918" cy="175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4462315"/>
            <a:ext cx="10932431" cy="1010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64558"/>
            <a:ext cx="10933112" cy="39211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975DB-AD03-4E59-B4ED-BA6B3686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F283C9-1330-4422-A5EE-58D275FA7827}"/>
              </a:ext>
            </a:extLst>
          </p:cNvPr>
          <p:cNvSpPr/>
          <p:nvPr/>
        </p:nvSpPr>
        <p:spPr>
          <a:xfrm>
            <a:off x="470545" y="408314"/>
            <a:ext cx="1381760" cy="79248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50119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3633404"/>
            <a:ext cx="279918" cy="221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3790984"/>
            <a:ext cx="3735977" cy="16002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- må fylde op til tre linjer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09903"/>
            <a:ext cx="3735977" cy="28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Dato, undertitel, navn eller lign.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975DB-AD03-4E59-B4ED-BA6B3686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F283C9-1330-4422-A5EE-58D275FA7827}"/>
              </a:ext>
            </a:extLst>
          </p:cNvPr>
          <p:cNvSpPr/>
          <p:nvPr/>
        </p:nvSpPr>
        <p:spPr>
          <a:xfrm>
            <a:off x="470545" y="408314"/>
            <a:ext cx="1381760" cy="792480"/>
          </a:xfrm>
          <a:prstGeom prst="rect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47045647-3E2A-45BD-BFE8-DF2D0C33D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021" y="0"/>
            <a:ext cx="717386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4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4304735"/>
            <a:ext cx="279918" cy="175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4462315"/>
            <a:ext cx="10932431" cy="1010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64558"/>
            <a:ext cx="10933112" cy="39211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B4BE8B-E4E4-4294-AA70-513EDAE9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1275B8C-1718-4A45-BAC8-B7E20A6B193A}"/>
              </a:ext>
            </a:extLst>
          </p:cNvPr>
          <p:cNvSpPr/>
          <p:nvPr/>
        </p:nvSpPr>
        <p:spPr>
          <a:xfrm>
            <a:off x="481187" y="408314"/>
            <a:ext cx="1381760" cy="792480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-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4304735"/>
            <a:ext cx="279918" cy="175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4462315"/>
            <a:ext cx="10932431" cy="1010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64558"/>
            <a:ext cx="10933112" cy="39211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8CDD663-41CD-4D21-ACDC-83D6E73BE6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44" y="596020"/>
            <a:ext cx="1017926" cy="41706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24B8951-7C4F-40C0-B880-FC4D9D94B854}"/>
              </a:ext>
            </a:extLst>
          </p:cNvPr>
          <p:cNvSpPr/>
          <p:nvPr/>
        </p:nvSpPr>
        <p:spPr>
          <a:xfrm>
            <a:off x="468027" y="408314"/>
            <a:ext cx="1381760" cy="792480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4304735"/>
            <a:ext cx="279918" cy="1757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4462315"/>
            <a:ext cx="10932431" cy="1010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64558"/>
            <a:ext cx="10933112" cy="39211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13808EF-38C6-40CA-9C3D-6FEA67C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BF6A16C-1BB1-46EF-95C4-60DD43AD57A3}"/>
              </a:ext>
            </a:extLst>
          </p:cNvPr>
          <p:cNvSpPr/>
          <p:nvPr/>
        </p:nvSpPr>
        <p:spPr>
          <a:xfrm>
            <a:off x="440028" y="408314"/>
            <a:ext cx="1381760" cy="792480"/>
          </a:xfrm>
          <a:prstGeom prst="rect">
            <a:avLst/>
          </a:prstGeom>
          <a:solidFill>
            <a:schemeClr val="accent4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-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4304735"/>
            <a:ext cx="279918" cy="17577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4462315"/>
            <a:ext cx="10932431" cy="10103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/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64558"/>
            <a:ext cx="10933112" cy="392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DC2937B-F8D5-4925-8EA9-FF6D572EFD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121888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4927600"/>
            <a:ext cx="279918" cy="91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5033445"/>
            <a:ext cx="7840617" cy="39246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Tak for i dag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09903"/>
            <a:ext cx="7840617" cy="28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Dato, undertitel, navn eller lign.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975DB-AD03-4E59-B4ED-BA6B3686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1" y="596020"/>
            <a:ext cx="1928179" cy="79001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F283C9-1330-4422-A5EE-58D275FA7827}"/>
              </a:ext>
            </a:extLst>
          </p:cNvPr>
          <p:cNvSpPr/>
          <p:nvPr/>
        </p:nvSpPr>
        <p:spPr>
          <a:xfrm>
            <a:off x="279918" y="122904"/>
            <a:ext cx="3917894" cy="1897479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 err="1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5952" y="2047875"/>
            <a:ext cx="8199437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575757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DC004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575757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7" y="648527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sz="3999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</p:spTree>
    <p:extLst>
      <p:ext uri="{BB962C8B-B14F-4D97-AF65-F5344CB8AC3E}">
        <p14:creationId xmlns:p14="http://schemas.microsoft.com/office/powerpoint/2010/main" val="6333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-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5CE874-6B2A-45C6-93DE-DC1B773E3D7C}"/>
              </a:ext>
            </a:extLst>
          </p:cNvPr>
          <p:cNvSpPr/>
          <p:nvPr/>
        </p:nvSpPr>
        <p:spPr>
          <a:xfrm>
            <a:off x="3110" y="0"/>
            <a:ext cx="50119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C8512A-74AD-4A85-8EAF-48E57E785714}"/>
              </a:ext>
            </a:extLst>
          </p:cNvPr>
          <p:cNvSpPr/>
          <p:nvPr/>
        </p:nvSpPr>
        <p:spPr>
          <a:xfrm>
            <a:off x="0" y="3633404"/>
            <a:ext cx="279918" cy="2210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6DAEEFA1-0EC2-4178-8C86-F382B2073F9D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F91AC3F-E2F4-4B31-89A0-F5840411D9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143" y="3790984"/>
            <a:ext cx="3735977" cy="16002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Titel her</a:t>
            </a:r>
            <a:br>
              <a:rPr lang="da-DK" dirty="0"/>
            </a:br>
            <a:r>
              <a:rPr lang="da-DK" dirty="0"/>
              <a:t>- må fylde op til tre linjer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8B518FE-9C0C-486B-B836-13FDBAB1A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2" y="5509903"/>
            <a:ext cx="3735977" cy="28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Dato, undertitel, navn eller lign.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C975DB-AD03-4E59-B4ED-BA6B3686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596020"/>
            <a:ext cx="1017926" cy="417067"/>
          </a:xfrm>
          <a:prstGeom prst="rect">
            <a:avLst/>
          </a:prstGeom>
        </p:spPr>
      </p:pic>
      <p:sp>
        <p:nvSpPr>
          <p:cNvPr id="9" name="Pladsholder til billede 4">
            <a:extLst>
              <a:ext uri="{FF2B5EF4-FFF2-40B4-BE49-F238E27FC236}">
                <a16:creationId xmlns:a16="http://schemas.microsoft.com/office/drawing/2014/main" id="{47045647-3E2A-45BD-BFE8-DF2D0C33DA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021" y="0"/>
            <a:ext cx="717386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6">
            <a:extLst>
              <a:ext uri="{FF2B5EF4-FFF2-40B4-BE49-F238E27FC236}">
                <a16:creationId xmlns:a16="http://schemas.microsoft.com/office/drawing/2014/main" id="{B8FCD401-92AB-4C39-8868-229D493FA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44" y="1699491"/>
            <a:ext cx="10975112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9831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F06B226C-2EE7-4291-A704-A4C8848129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44" y="1699491"/>
            <a:ext cx="10975112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13165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to spalter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EC28101A-D65F-49C8-8A73-8EAA0EE415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44" y="1699491"/>
            <a:ext cx="10975112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8063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to spalter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86DBA-5A3D-4931-9753-BCEB2E66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29FEFC-325C-4917-8E93-4A047C8C4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56" y="601560"/>
            <a:ext cx="10972800" cy="220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EC28101A-D65F-49C8-8A73-8EAA0EE415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444" y="1699491"/>
            <a:ext cx="10975112" cy="44735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40789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8444" y="877974"/>
            <a:ext cx="10975112" cy="527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Overskrift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9A4932E-054F-0B45-907E-F60877A2CB62}"/>
              </a:ext>
            </a:extLst>
          </p:cNvPr>
          <p:cNvSpPr txBox="1">
            <a:spLocks noChangeArrowheads="1"/>
          </p:cNvSpPr>
          <p:nvPr/>
        </p:nvSpPr>
        <p:spPr>
          <a:xfrm>
            <a:off x="10050937" y="6486829"/>
            <a:ext cx="1534692" cy="145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defPPr>
              <a:defRPr lang="da-DK"/>
            </a:defPPr>
            <a:lvl1pPr marL="0" algn="l" defTabSz="1042088" rtl="0" eaLnBrk="1" latinLnBrk="0" hangingPunct="1">
              <a:defRPr sz="10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044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88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132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76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220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265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309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353" algn="l" defTabSz="1042088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a-DK" sz="896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Side </a:t>
            </a:r>
            <a:r>
              <a:rPr lang="da-DK" sz="896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07C3ABF7-9C5F-4CBA-B4FC-DD1D7FBF45EA}" type="slidenum">
              <a:rPr lang="da-DK" sz="896" b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>
                <a:defRPr/>
              </a:pPr>
              <a:t>‹nr.›</a:t>
            </a:fld>
            <a:endParaRPr lang="da-DK" sz="896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60D835C-1E4D-4D57-A33D-131882A11C83}"/>
              </a:ext>
            </a:extLst>
          </p:cNvPr>
          <p:cNvPicPr>
            <a:picLocks noChangeAspect="1"/>
          </p:cNvPicPr>
          <p:nvPr/>
        </p:nvPicPr>
        <p:blipFill>
          <a:blip r:embed="rId47">
            <a:duotone>
              <a:srgbClr val="A5A5A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6371" y="6397382"/>
            <a:ext cx="641317" cy="26276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C1D8DDE-0C96-48FA-8816-C9ED764825F7}"/>
              </a:ext>
            </a:extLst>
          </p:cNvPr>
          <p:cNvSpPr/>
          <p:nvPr/>
        </p:nvSpPr>
        <p:spPr>
          <a:xfrm rot="16200000">
            <a:off x="-321519" y="923079"/>
            <a:ext cx="754800" cy="111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4A66ED5E-62FF-4495-AE83-39BACBEBF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372" y="1699491"/>
            <a:ext cx="10975112" cy="4473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Brødtekst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0118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692" r:id="rId6"/>
    <p:sldLayoutId id="2147483736" r:id="rId7"/>
    <p:sldLayoutId id="2147483695" r:id="rId8"/>
    <p:sldLayoutId id="2147483737" r:id="rId9"/>
    <p:sldLayoutId id="2147483714" r:id="rId10"/>
    <p:sldLayoutId id="2147483735" r:id="rId11"/>
    <p:sldLayoutId id="2147483721" r:id="rId12"/>
    <p:sldLayoutId id="2147483728" r:id="rId13"/>
    <p:sldLayoutId id="2147483693" r:id="rId14"/>
    <p:sldLayoutId id="2147483694" r:id="rId15"/>
    <p:sldLayoutId id="2147483702" r:id="rId16"/>
    <p:sldLayoutId id="2147483705" r:id="rId17"/>
    <p:sldLayoutId id="2147483724" r:id="rId18"/>
    <p:sldLayoutId id="2147483729" r:id="rId19"/>
    <p:sldLayoutId id="2147483725" r:id="rId20"/>
    <p:sldLayoutId id="2147483732" r:id="rId21"/>
    <p:sldLayoutId id="2147483703" r:id="rId22"/>
    <p:sldLayoutId id="2147483726" r:id="rId23"/>
    <p:sldLayoutId id="2147483704" r:id="rId24"/>
    <p:sldLayoutId id="2147483733" r:id="rId25"/>
    <p:sldLayoutId id="2147483722" r:id="rId26"/>
    <p:sldLayoutId id="2147483727" r:id="rId27"/>
    <p:sldLayoutId id="2147483723" r:id="rId28"/>
    <p:sldLayoutId id="2147483734" r:id="rId29"/>
    <p:sldLayoutId id="2147483717" r:id="rId30"/>
    <p:sldLayoutId id="2147483731" r:id="rId31"/>
    <p:sldLayoutId id="2147483719" r:id="rId32"/>
    <p:sldLayoutId id="2147483730" r:id="rId33"/>
    <p:sldLayoutId id="2147483715" r:id="rId34"/>
    <p:sldLayoutId id="2147483718" r:id="rId35"/>
    <p:sldLayoutId id="2147483713" r:id="rId36"/>
    <p:sldLayoutId id="2147483706" r:id="rId37"/>
    <p:sldLayoutId id="2147483707" r:id="rId38"/>
    <p:sldLayoutId id="2147483698" r:id="rId39"/>
    <p:sldLayoutId id="2147483701" r:id="rId40"/>
    <p:sldLayoutId id="2147483699" r:id="rId41"/>
    <p:sldLayoutId id="2147483700" r:id="rId42"/>
    <p:sldLayoutId id="2147483697" r:id="rId43"/>
    <p:sldLayoutId id="2147483720" r:id="rId44"/>
    <p:sldLayoutId id="2147483738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34201" rtl="0" eaLnBrk="1" latinLnBrk="0" hangingPunct="1">
        <a:lnSpc>
          <a:spcPct val="90000"/>
        </a:lnSpc>
        <a:spcBef>
          <a:spcPct val="0"/>
        </a:spcBef>
        <a:buNone/>
        <a:defRPr sz="3500" b="1" kern="1200" cap="none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434201" rtl="0" eaLnBrk="1" latinLnBrk="0" hangingPunct="1">
        <a:lnSpc>
          <a:spcPct val="100000"/>
        </a:lnSpc>
        <a:spcBef>
          <a:spcPts val="474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j-lt"/>
          <a:ea typeface="Verdana" panose="020B0604030504040204" pitchFamily="34" charset="0"/>
          <a:cs typeface="+mn-cs"/>
        </a:defRPr>
      </a:lvl1pPr>
      <a:lvl2pPr marL="325651" indent="-108550" algn="l" defTabSz="434201" rtl="0" eaLnBrk="1" latinLnBrk="0" hangingPunct="1">
        <a:lnSpc>
          <a:spcPct val="100000"/>
        </a:lnSpc>
        <a:spcBef>
          <a:spcPts val="238"/>
        </a:spcBef>
        <a:buClr>
          <a:schemeClr val="accent4"/>
        </a:buClr>
        <a:buSzPct val="70000"/>
        <a:buFont typeface="Yu Mincho Light" panose="02020300000000000000" pitchFamily="18" charset="-128"/>
        <a:buChar char="▶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542753" indent="-108550" algn="l" defTabSz="434201" rtl="0" eaLnBrk="1" latinLnBrk="0" hangingPunct="1">
        <a:lnSpc>
          <a:spcPct val="100000"/>
        </a:lnSpc>
        <a:spcBef>
          <a:spcPts val="238"/>
        </a:spcBef>
        <a:buClr>
          <a:schemeClr val="accent4"/>
        </a:buClr>
        <a:buSzPct val="70000"/>
        <a:buFont typeface="Yu Mincho Light" panose="02020300000000000000" pitchFamily="18" charset="-128"/>
        <a:buChar char="▶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759853" indent="-108550" algn="l" defTabSz="434201" rtl="0" eaLnBrk="1" latinLnBrk="0" hangingPunct="1">
        <a:lnSpc>
          <a:spcPct val="100000"/>
        </a:lnSpc>
        <a:spcBef>
          <a:spcPts val="238"/>
        </a:spcBef>
        <a:buClr>
          <a:schemeClr val="accent4"/>
        </a:buClr>
        <a:buSzPct val="70000"/>
        <a:buFont typeface="Yu Mincho Light" panose="02020300000000000000" pitchFamily="18" charset="-128"/>
        <a:buChar char="▶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976953" indent="-108550" algn="l" defTabSz="434201" rtl="0" eaLnBrk="1" latinLnBrk="0" hangingPunct="1">
        <a:lnSpc>
          <a:spcPct val="100000"/>
        </a:lnSpc>
        <a:spcBef>
          <a:spcPts val="238"/>
        </a:spcBef>
        <a:buClr>
          <a:schemeClr val="accent4"/>
        </a:buClr>
        <a:buSzPct val="70000"/>
        <a:buFont typeface="Yu Mincho Light" panose="02020300000000000000" pitchFamily="18" charset="-128"/>
        <a:buChar char="▶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194053" indent="-108550" algn="l" defTabSz="434201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6pPr>
      <a:lvl7pPr marL="1411154" indent="-108550" algn="l" defTabSz="434201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7pPr>
      <a:lvl8pPr marL="1628255" indent="-108550" algn="l" defTabSz="434201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8pPr>
      <a:lvl9pPr marL="1845356" indent="-108550" algn="l" defTabSz="434201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1pPr>
      <a:lvl2pPr marL="217101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2pPr>
      <a:lvl3pPr marL="434201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3pPr>
      <a:lvl4pPr marL="651302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4pPr>
      <a:lvl5pPr marL="868402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5pPr>
      <a:lvl6pPr marL="1085504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6pPr>
      <a:lvl7pPr marL="1302603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7pPr>
      <a:lvl8pPr marL="1519704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8pPr>
      <a:lvl9pPr marL="1736806" algn="l" defTabSz="434201" rtl="0" eaLnBrk="1" latinLnBrk="0" hangingPunct="1">
        <a:defRPr sz="8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8">
          <p15:clr>
            <a:srgbClr val="F26B43"/>
          </p15:clr>
        </p15:guide>
        <p15:guide id="2" pos="3495">
          <p15:clr>
            <a:srgbClr val="F26B43"/>
          </p15:clr>
        </p15:guide>
        <p15:guide id="3" pos="705">
          <p15:clr>
            <a:srgbClr val="F26B43"/>
          </p15:clr>
        </p15:guide>
        <p15:guide id="4" pos="6171">
          <p15:clr>
            <a:srgbClr val="F26B43"/>
          </p15:clr>
        </p15:guide>
        <p15:guide id="5" pos="342">
          <p15:clr>
            <a:srgbClr val="F26B43"/>
          </p15:clr>
        </p15:guide>
        <p15:guide id="6" pos="6511">
          <p15:clr>
            <a:srgbClr val="F26B43"/>
          </p15:clr>
        </p15:guide>
        <p15:guide id="7" orient="horz" pos="1020">
          <p15:clr>
            <a:srgbClr val="F26B43"/>
          </p15:clr>
        </p15:guide>
        <p15:guide id="8" orient="horz" pos="317">
          <p15:clr>
            <a:srgbClr val="F26B43"/>
          </p15:clr>
        </p15:guide>
        <p15:guide id="11" orient="horz" pos="3470">
          <p15:clr>
            <a:srgbClr val="F26B43"/>
          </p15:clr>
        </p15:guide>
        <p15:guide id="13" orient="horz" pos="816">
          <p15:clr>
            <a:srgbClr val="F26B43"/>
          </p15:clr>
        </p15:guide>
        <p15:guide id="16" pos="3857">
          <p15:clr>
            <a:srgbClr val="F26B43"/>
          </p15:clr>
        </p15:guide>
        <p15:guide id="17" pos="2996">
          <p15:clr>
            <a:srgbClr val="F26B43"/>
          </p15:clr>
        </p15:guide>
        <p15:guide id="18" pos="3358">
          <p15:clr>
            <a:srgbClr val="F26B43"/>
          </p15:clr>
        </p15:guide>
        <p15:guide id="19" pos="4016">
          <p15:clr>
            <a:srgbClr val="F26B43"/>
          </p15:clr>
        </p15:guide>
        <p15:guide id="20" pos="2837">
          <p15:clr>
            <a:srgbClr val="F26B43"/>
          </p15:clr>
        </p15:guide>
        <p15:guide id="21" pos="4923">
          <p15:clr>
            <a:srgbClr val="F26B43"/>
          </p15:clr>
        </p15:guide>
        <p15:guide id="22" pos="1930">
          <p15:clr>
            <a:srgbClr val="F26B43"/>
          </p15:clr>
        </p15:guide>
        <p15:guide id="23" orient="horz" pos="635">
          <p15:clr>
            <a:srgbClr val="F26B43"/>
          </p15:clr>
        </p15:guide>
        <p15:guide id="24" orient="horz" pos="3356">
          <p15:clr>
            <a:srgbClr val="F26B43"/>
          </p15:clr>
        </p15:guide>
        <p15:guide id="25" orient="horz" pos="31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1169" r="1169"/>
          <a:stretch/>
        </p:blipFill>
        <p:spPr>
          <a:prstGeom prst="rect">
            <a:avLst/>
          </a:prstGeom>
        </p:spPr>
      </p:pic>
      <p:sp>
        <p:nvSpPr>
          <p:cNvPr id="7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426040" y="5016137"/>
            <a:ext cx="4437362" cy="800199"/>
          </a:xfrm>
        </p:spPr>
        <p:txBody>
          <a:bodyPr>
            <a:noAutofit/>
          </a:bodyPr>
          <a:lstStyle/>
          <a:p>
            <a:r>
              <a:rPr lang="da-DK" sz="1600" dirty="0" smtClean="0"/>
              <a:t>Kursus for nyuddannede sygeplejersker </a:t>
            </a:r>
          </a:p>
          <a:p>
            <a:r>
              <a:rPr lang="da-DK" sz="1600" dirty="0" smtClean="0"/>
              <a:t>Dag </a:t>
            </a:r>
            <a:r>
              <a:rPr lang="da-DK" sz="1600" dirty="0"/>
              <a:t>3</a:t>
            </a:r>
            <a:r>
              <a:rPr lang="da-DK" sz="1600" dirty="0" smtClean="0"/>
              <a:t>: Patienter med ABCDE problemer</a:t>
            </a:r>
            <a:endParaRPr lang="da-DK" sz="1600" dirty="0"/>
          </a:p>
        </p:txBody>
      </p:sp>
      <p:sp>
        <p:nvSpPr>
          <p:cNvPr id="9" name="Pladsholder til tekst 4"/>
          <p:cNvSpPr txBox="1">
            <a:spLocks/>
          </p:cNvSpPr>
          <p:nvPr/>
        </p:nvSpPr>
        <p:spPr>
          <a:xfrm>
            <a:off x="426040" y="3808402"/>
            <a:ext cx="3735977" cy="815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34201" rtl="0" eaLnBrk="1" latinLnBrk="0" hangingPunct="1">
              <a:lnSpc>
                <a:spcPct val="100000"/>
              </a:lnSpc>
              <a:spcBef>
                <a:spcPts val="474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  <a:lvl2pPr marL="325651" indent="-108550" algn="l" defTabSz="434201" rtl="0" eaLnBrk="1" latinLnBrk="0" hangingPunct="1">
              <a:lnSpc>
                <a:spcPct val="100000"/>
              </a:lnSpc>
              <a:spcBef>
                <a:spcPts val="238"/>
              </a:spcBef>
              <a:buClr>
                <a:schemeClr val="accent4"/>
              </a:buClr>
              <a:buSzPct val="70000"/>
              <a:buFont typeface="Yu Mincho Light" panose="02020300000000000000" pitchFamily="18" charset="-128"/>
              <a:buChar char="▶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2753" indent="-108550" algn="l" defTabSz="434201" rtl="0" eaLnBrk="1" latinLnBrk="0" hangingPunct="1">
              <a:lnSpc>
                <a:spcPct val="100000"/>
              </a:lnSpc>
              <a:spcBef>
                <a:spcPts val="238"/>
              </a:spcBef>
              <a:buClr>
                <a:schemeClr val="accent4"/>
              </a:buClr>
              <a:buSzPct val="70000"/>
              <a:buFont typeface="Yu Mincho Light" panose="02020300000000000000" pitchFamily="18" charset="-128"/>
              <a:buChar char="▶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9853" indent="-108550" algn="l" defTabSz="434201" rtl="0" eaLnBrk="1" latinLnBrk="0" hangingPunct="1">
              <a:lnSpc>
                <a:spcPct val="100000"/>
              </a:lnSpc>
              <a:spcBef>
                <a:spcPts val="238"/>
              </a:spcBef>
              <a:buClr>
                <a:schemeClr val="accent4"/>
              </a:buClr>
              <a:buSzPct val="70000"/>
              <a:buFont typeface="Yu Mincho Light" panose="02020300000000000000" pitchFamily="18" charset="-128"/>
              <a:buChar char="▶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6953" indent="-108550" algn="l" defTabSz="434201" rtl="0" eaLnBrk="1" latinLnBrk="0" hangingPunct="1">
              <a:lnSpc>
                <a:spcPct val="100000"/>
              </a:lnSpc>
              <a:spcBef>
                <a:spcPts val="238"/>
              </a:spcBef>
              <a:buClr>
                <a:schemeClr val="accent4"/>
              </a:buClr>
              <a:buSzPct val="70000"/>
              <a:buFont typeface="Yu Mincho Light" panose="02020300000000000000" pitchFamily="18" charset="-128"/>
              <a:buChar char="▶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94053" indent="-108550" algn="l" defTabSz="434201" rtl="0" eaLnBrk="1" latinLnBrk="0" hangingPunct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1154" indent="-108550" algn="l" defTabSz="434201" rtl="0" eaLnBrk="1" latinLnBrk="0" hangingPunct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8255" indent="-108550" algn="l" defTabSz="434201" rtl="0" eaLnBrk="1" latinLnBrk="0" hangingPunct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45356" indent="-108550" algn="l" defTabSz="434201" rtl="0" eaLnBrk="1" latinLnBrk="0" hangingPunct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/>
              <a:t>VELKOMMEN</a:t>
            </a:r>
            <a:r>
              <a:rPr lang="da-DK" sz="4000" dirty="0" smtClean="0"/>
              <a:t> </a:t>
            </a:r>
            <a:endParaRPr lang="da-DK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1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Et eksempel på TOKS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0756" y="562372"/>
            <a:ext cx="10972800" cy="220475"/>
          </a:xfrm>
        </p:spPr>
        <p:txBody>
          <a:bodyPr/>
          <a:lstStyle/>
          <a:p>
            <a:r>
              <a:rPr lang="da-DK" dirty="0" smtClean="0"/>
              <a:t>Prioritere og uddelegere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08444" y="1270000"/>
            <a:ext cx="5358248" cy="4981467"/>
          </a:xfrm>
        </p:spPr>
        <p:txBody>
          <a:bodyPr numCol="1">
            <a:normAutofit/>
          </a:bodyPr>
          <a:lstStyle/>
          <a:p>
            <a:endParaRPr lang="da-DK" sz="2000" b="1" dirty="0" smtClean="0"/>
          </a:p>
          <a:p>
            <a:r>
              <a:rPr lang="da-DK" sz="2000" b="1" dirty="0" smtClean="0"/>
              <a:t>Observere</a:t>
            </a:r>
            <a:r>
              <a:rPr lang="da-DK" sz="2000" b="1" dirty="0"/>
              <a:t>, </a:t>
            </a:r>
            <a:r>
              <a:rPr lang="da-DK" sz="2000" b="1" dirty="0" smtClean="0"/>
              <a:t>vurdere</a:t>
            </a:r>
            <a:r>
              <a:rPr lang="da-DK" sz="2000" b="1" dirty="0"/>
              <a:t>, begrunde, </a:t>
            </a:r>
            <a:r>
              <a:rPr lang="da-DK" sz="2000" b="1" dirty="0" smtClean="0"/>
              <a:t>handle </a:t>
            </a:r>
            <a:endParaRPr lang="da-DK" sz="2000" b="1" dirty="0"/>
          </a:p>
          <a:p>
            <a:endParaRPr lang="da-DK" sz="2000" dirty="0"/>
          </a:p>
          <a:p>
            <a:r>
              <a:rPr lang="da-DK" sz="2000" dirty="0" smtClean="0"/>
              <a:t>Olga </a:t>
            </a:r>
            <a:r>
              <a:rPr lang="da-DK" sz="2000" dirty="0"/>
              <a:t>Nielsen, 85 årig kvinde.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800" dirty="0" smtClean="0"/>
          </a:p>
          <a:p>
            <a:r>
              <a:rPr lang="da-DK" sz="2000" dirty="0" smtClean="0"/>
              <a:t>Olga </a:t>
            </a:r>
            <a:r>
              <a:rPr lang="da-DK" sz="2000" dirty="0"/>
              <a:t>er indlagt pga. pneumoni og hun er </a:t>
            </a:r>
            <a:r>
              <a:rPr lang="da-DK" sz="2000" dirty="0" err="1"/>
              <a:t>opstartet</a:t>
            </a:r>
            <a:r>
              <a:rPr lang="da-DK" sz="2000" dirty="0"/>
              <a:t> iv. antibiotika for 2 dage siden.  </a:t>
            </a:r>
          </a:p>
          <a:p>
            <a:endParaRPr lang="da-DK" sz="800" dirty="0"/>
          </a:p>
          <a:p>
            <a:r>
              <a:rPr lang="da-DK" sz="2000" dirty="0"/>
              <a:t>Olga er indimellem lidt forvirret og urolig, og PVK er faldet ud. Hun skal derfor have anlagt et nyt PVK, så hun kan få den planlagte antibiotika. </a:t>
            </a:r>
          </a:p>
          <a:p>
            <a:endParaRPr lang="da-DK" sz="800" dirty="0" smtClean="0"/>
          </a:p>
          <a:p>
            <a:r>
              <a:rPr lang="da-DK" sz="2000" dirty="0" smtClean="0"/>
              <a:t>Da jeg kommer ind på stuen sidder Olga helt foroverbøjet på sengekanten. 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98" y="2014546"/>
            <a:ext cx="5216958" cy="3910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6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Et eksempel på TOKS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0756" y="562372"/>
            <a:ext cx="10972800" cy="220475"/>
          </a:xfrm>
        </p:spPr>
        <p:txBody>
          <a:bodyPr/>
          <a:lstStyle/>
          <a:p>
            <a:r>
              <a:rPr lang="da-DK" dirty="0" smtClean="0"/>
              <a:t>Prioritere og uddelegere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08444" y="1282700"/>
            <a:ext cx="5358248" cy="5063894"/>
          </a:xfrm>
        </p:spPr>
        <p:txBody>
          <a:bodyPr numCol="1">
            <a:normAutofit/>
          </a:bodyPr>
          <a:lstStyle/>
          <a:p>
            <a:endParaRPr lang="da-DK" sz="2000" dirty="0" smtClean="0"/>
          </a:p>
          <a:p>
            <a:r>
              <a:rPr lang="da-DK" sz="2000" b="1" dirty="0"/>
              <a:t>Observere, vurdere, begrunde, handle </a:t>
            </a:r>
          </a:p>
          <a:p>
            <a:endParaRPr lang="da-DK" sz="2000" dirty="0"/>
          </a:p>
          <a:p>
            <a:r>
              <a:rPr lang="da-DK" sz="2000" dirty="0" smtClean="0"/>
              <a:t>Olga </a:t>
            </a:r>
            <a:r>
              <a:rPr lang="da-DK" sz="2000" dirty="0"/>
              <a:t>Nielsen, 85 årig kvinde.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800" dirty="0" smtClean="0"/>
          </a:p>
          <a:p>
            <a:r>
              <a:rPr lang="da-DK" sz="2000" dirty="0" smtClean="0"/>
              <a:t>Olga </a:t>
            </a:r>
            <a:r>
              <a:rPr lang="da-DK" sz="2000" dirty="0"/>
              <a:t>er indlagt pga. pneumoni og hun er </a:t>
            </a:r>
            <a:r>
              <a:rPr lang="da-DK" sz="2000" dirty="0" err="1"/>
              <a:t>opstartet</a:t>
            </a:r>
            <a:r>
              <a:rPr lang="da-DK" sz="2000" dirty="0"/>
              <a:t> iv. antibiotika for 2 dage siden.  </a:t>
            </a:r>
          </a:p>
          <a:p>
            <a:endParaRPr lang="da-DK" sz="800" dirty="0"/>
          </a:p>
          <a:p>
            <a:r>
              <a:rPr lang="da-DK" sz="2000" dirty="0"/>
              <a:t>Olga er indimellem lidt forvirret og urolig, og PVK er faldet ud. Hun skal derfor have anlagt et nyt PVK, så hun kan få den planlagte antibiotika. </a:t>
            </a:r>
          </a:p>
          <a:p>
            <a:endParaRPr lang="da-DK" sz="800" dirty="0" smtClean="0"/>
          </a:p>
          <a:p>
            <a:r>
              <a:rPr lang="da-DK" sz="2000" dirty="0" smtClean="0"/>
              <a:t>Da jeg kommer ind på stuen sidder Olga helt foroverbøjet på sengekanten. 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98" y="2015000"/>
            <a:ext cx="5216958" cy="3909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9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Et eksempel på ISBAR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0756" y="562372"/>
            <a:ext cx="10972800" cy="220475"/>
          </a:xfrm>
        </p:spPr>
        <p:txBody>
          <a:bodyPr/>
          <a:lstStyle/>
          <a:p>
            <a:r>
              <a:rPr lang="da-DK" dirty="0" smtClean="0"/>
              <a:t>Prioritere og uddelegere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08444" y="1405769"/>
            <a:ext cx="5358248" cy="4845698"/>
          </a:xfrm>
        </p:spPr>
        <p:txBody>
          <a:bodyPr numCol="1">
            <a:normAutofit/>
          </a:bodyPr>
          <a:lstStyle/>
          <a:p>
            <a:r>
              <a:rPr lang="da-DK" sz="2000" b="1" dirty="0" smtClean="0"/>
              <a:t>Observere</a:t>
            </a:r>
            <a:r>
              <a:rPr lang="da-DK" sz="2000" b="1" dirty="0"/>
              <a:t>, vurdere, begrunde, handle </a:t>
            </a:r>
          </a:p>
          <a:p>
            <a:endParaRPr lang="da-DK" sz="2000" dirty="0" smtClean="0"/>
          </a:p>
          <a:p>
            <a:r>
              <a:rPr lang="da-DK" sz="2000" dirty="0" smtClean="0"/>
              <a:t>Olga </a:t>
            </a:r>
            <a:r>
              <a:rPr lang="da-DK" sz="2000" dirty="0"/>
              <a:t>Nielsen, 85 årig kvinde.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800" dirty="0" smtClean="0"/>
          </a:p>
          <a:p>
            <a:r>
              <a:rPr lang="da-DK" sz="2000" dirty="0" smtClean="0"/>
              <a:t>Olga </a:t>
            </a:r>
            <a:r>
              <a:rPr lang="da-DK" sz="2000" dirty="0"/>
              <a:t>er indlagt pga. pneumoni og hun er </a:t>
            </a:r>
            <a:r>
              <a:rPr lang="da-DK" sz="2000" dirty="0" err="1"/>
              <a:t>opstartet</a:t>
            </a:r>
            <a:r>
              <a:rPr lang="da-DK" sz="2000" dirty="0"/>
              <a:t> iv. antibiotika for 2 dage siden.  </a:t>
            </a:r>
          </a:p>
          <a:p>
            <a:endParaRPr lang="da-DK" sz="800" dirty="0"/>
          </a:p>
          <a:p>
            <a:r>
              <a:rPr lang="da-DK" sz="2000" dirty="0"/>
              <a:t>Olga er indimellem lidt forvirret og urolig, og PVK er faldet ud. Hun skal derfor have anlagt et nyt PVK, så hun kan få den planlagte antibiotika. </a:t>
            </a:r>
          </a:p>
          <a:p>
            <a:endParaRPr lang="da-DK" sz="800" dirty="0" smtClean="0"/>
          </a:p>
          <a:p>
            <a:r>
              <a:rPr lang="da-DK" sz="2000" dirty="0" smtClean="0"/>
              <a:t>Da jeg kommer ind på stuen sidder Olga helt foroverbøjet på sengekanten. 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401" y="1670304"/>
            <a:ext cx="3687430" cy="4581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4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Et eksempel på </a:t>
            </a:r>
            <a:r>
              <a:rPr lang="da-DK" sz="2400" dirty="0" err="1" smtClean="0"/>
              <a:t>closed</a:t>
            </a:r>
            <a:r>
              <a:rPr lang="da-DK" sz="2400" dirty="0" smtClean="0"/>
              <a:t> loop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0756" y="562372"/>
            <a:ext cx="10972800" cy="220475"/>
          </a:xfrm>
        </p:spPr>
        <p:txBody>
          <a:bodyPr/>
          <a:lstStyle/>
          <a:p>
            <a:r>
              <a:rPr lang="da-DK" dirty="0" smtClean="0"/>
              <a:t>Prioritere og uddelegere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08444" y="1413243"/>
            <a:ext cx="5358248" cy="4838224"/>
          </a:xfrm>
        </p:spPr>
        <p:txBody>
          <a:bodyPr numCol="1">
            <a:normAutofit/>
          </a:bodyPr>
          <a:lstStyle/>
          <a:p>
            <a:endParaRPr lang="da-DK" sz="2000" dirty="0" smtClean="0"/>
          </a:p>
          <a:p>
            <a:r>
              <a:rPr lang="da-DK" sz="2000" b="1" dirty="0"/>
              <a:t>Observere, vurdere, begrunde, handle </a:t>
            </a:r>
          </a:p>
          <a:p>
            <a:endParaRPr lang="da-DK" sz="2000" dirty="0"/>
          </a:p>
          <a:p>
            <a:r>
              <a:rPr lang="da-DK" sz="2000" dirty="0" smtClean="0"/>
              <a:t>Olga </a:t>
            </a:r>
            <a:r>
              <a:rPr lang="da-DK" sz="2000" dirty="0"/>
              <a:t>Nielsen, 85 årig kvinde.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800" dirty="0" smtClean="0"/>
          </a:p>
          <a:p>
            <a:r>
              <a:rPr lang="da-DK" sz="2000" dirty="0" smtClean="0"/>
              <a:t>Olga </a:t>
            </a:r>
            <a:r>
              <a:rPr lang="da-DK" sz="2000" dirty="0"/>
              <a:t>er indlagt pga. pneumoni og hun er </a:t>
            </a:r>
            <a:r>
              <a:rPr lang="da-DK" sz="2000" dirty="0" err="1"/>
              <a:t>opstartet</a:t>
            </a:r>
            <a:r>
              <a:rPr lang="da-DK" sz="2000" dirty="0"/>
              <a:t> iv. antibiotika for 2 dage siden.  </a:t>
            </a:r>
          </a:p>
          <a:p>
            <a:endParaRPr lang="da-DK" sz="800" dirty="0"/>
          </a:p>
          <a:p>
            <a:r>
              <a:rPr lang="da-DK" sz="2000" dirty="0"/>
              <a:t>Olga er indimellem lidt forvirret og urolig, og PVK er faldet ud. Hun skal derfor have anlagt et nyt PVK, så hun kan få den planlagte antibiotika. </a:t>
            </a:r>
          </a:p>
          <a:p>
            <a:endParaRPr lang="da-DK" sz="800" dirty="0" smtClean="0"/>
          </a:p>
          <a:p>
            <a:r>
              <a:rPr lang="da-DK" sz="2000" dirty="0" smtClean="0"/>
              <a:t>Da jeg kommer ind på stuen sidder Olga helt foroverbøjet på sengekanten. 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684487" y="1961208"/>
            <a:ext cx="3710048" cy="391452"/>
          </a:xfrm>
        </p:spPr>
        <p:txBody>
          <a:bodyPr>
            <a:normAutofit/>
          </a:bodyPr>
          <a:lstStyle/>
          <a:p>
            <a:r>
              <a:rPr lang="da-DK" sz="2000" dirty="0" smtClean="0"/>
              <a:t>Brug </a:t>
            </a:r>
            <a:r>
              <a:rPr lang="da-DK" sz="2000" dirty="0" err="1" smtClean="0"/>
              <a:t>closed</a:t>
            </a:r>
            <a:r>
              <a:rPr lang="da-DK" sz="2000" dirty="0" smtClean="0"/>
              <a:t> loop:</a:t>
            </a:r>
            <a:endParaRPr lang="da-DK" sz="2000" dirty="0"/>
          </a:p>
        </p:txBody>
      </p:sp>
      <p:sp>
        <p:nvSpPr>
          <p:cNvPr id="9" name="Afrundet rektangulær billedforklaring 8"/>
          <p:cNvSpPr/>
          <p:nvPr/>
        </p:nvSpPr>
        <p:spPr>
          <a:xfrm>
            <a:off x="6635280" y="2764021"/>
            <a:ext cx="1904231" cy="934844"/>
          </a:xfrm>
          <a:prstGeom prst="wedgeRoundRectCallout">
            <a:avLst>
              <a:gd name="adj1" fmla="val 40907"/>
              <a:gd name="adj2" fmla="val 85305"/>
              <a:gd name="adj3" fmla="val 16667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6" rIns="108850" bIns="54426" anchor="ctr"/>
          <a:lstStyle/>
          <a:p>
            <a:pPr algn="ctr">
              <a:defRPr/>
            </a:pPr>
            <a:r>
              <a:rPr lang="da-DK" sz="2000" dirty="0">
                <a:solidFill>
                  <a:srgbClr val="575757"/>
                </a:solidFill>
              </a:rPr>
              <a:t>Lise! </a:t>
            </a:r>
            <a:r>
              <a:rPr lang="da-DK" sz="2000" dirty="0" smtClean="0">
                <a:solidFill>
                  <a:srgbClr val="575757"/>
                </a:solidFill>
              </a:rPr>
              <a:t>Giv 1 L </a:t>
            </a:r>
            <a:r>
              <a:rPr lang="da-DK" sz="2000" dirty="0" err="1" smtClean="0">
                <a:solidFill>
                  <a:srgbClr val="575757"/>
                </a:solidFill>
              </a:rPr>
              <a:t>NaCL</a:t>
            </a:r>
            <a:r>
              <a:rPr lang="da-DK" sz="2000" dirty="0" smtClean="0">
                <a:solidFill>
                  <a:srgbClr val="575757"/>
                </a:solidFill>
              </a:rPr>
              <a:t> over 1 time</a:t>
            </a:r>
            <a:endParaRPr lang="da-DK" sz="2000" dirty="0">
              <a:solidFill>
                <a:srgbClr val="575757"/>
              </a:solidFill>
            </a:endParaRPr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8830998" y="3031173"/>
            <a:ext cx="2151197" cy="1335384"/>
          </a:xfrm>
          <a:prstGeom prst="wedgeRoundRectCallout">
            <a:avLst>
              <a:gd name="adj1" fmla="val -64381"/>
              <a:gd name="adj2" fmla="val 41859"/>
              <a:gd name="adj3" fmla="val 16667"/>
            </a:avLst>
          </a:prstGeom>
          <a:noFill/>
          <a:ln w="28575">
            <a:solidFill>
              <a:srgbClr val="DC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6" rIns="108850" bIns="54426" anchor="ctr"/>
          <a:lstStyle/>
          <a:p>
            <a:pPr algn="ctr">
              <a:defRPr/>
            </a:pPr>
            <a:endParaRPr lang="da-DK" sz="2000" dirty="0">
              <a:solidFill>
                <a:srgbClr val="575757"/>
              </a:solidFill>
            </a:endParaRPr>
          </a:p>
          <a:p>
            <a:pPr algn="ctr">
              <a:defRPr/>
            </a:pPr>
            <a:r>
              <a:rPr lang="da-DK" sz="2000" dirty="0" smtClean="0">
                <a:solidFill>
                  <a:srgbClr val="575757"/>
                </a:solidFill>
              </a:rPr>
              <a:t/>
            </a:r>
            <a:br>
              <a:rPr lang="da-DK" sz="2000" dirty="0" smtClean="0">
                <a:solidFill>
                  <a:srgbClr val="575757"/>
                </a:solidFill>
              </a:rPr>
            </a:br>
            <a:r>
              <a:rPr lang="da-DK" sz="2000" dirty="0" smtClean="0">
                <a:solidFill>
                  <a:srgbClr val="575757"/>
                </a:solidFill>
              </a:rPr>
              <a:t>Ja Jens, jeg </a:t>
            </a:r>
            <a:r>
              <a:rPr lang="da-DK" sz="2000" dirty="0" err="1" smtClean="0">
                <a:solidFill>
                  <a:srgbClr val="575757"/>
                </a:solidFill>
              </a:rPr>
              <a:t>jeg</a:t>
            </a:r>
            <a:r>
              <a:rPr lang="da-DK" sz="2000" dirty="0" smtClean="0">
                <a:solidFill>
                  <a:srgbClr val="575757"/>
                </a:solidFill>
              </a:rPr>
              <a:t> giver 1 L </a:t>
            </a:r>
            <a:r>
              <a:rPr lang="da-DK" sz="2000" dirty="0" err="1" smtClean="0">
                <a:solidFill>
                  <a:srgbClr val="575757"/>
                </a:solidFill>
              </a:rPr>
              <a:t>NaCl</a:t>
            </a:r>
            <a:r>
              <a:rPr lang="da-DK" sz="2000" dirty="0" smtClean="0">
                <a:solidFill>
                  <a:srgbClr val="575757"/>
                </a:solidFill>
              </a:rPr>
              <a:t> over 1 time</a:t>
            </a:r>
            <a:endParaRPr lang="da-DK" sz="2000" dirty="0">
              <a:solidFill>
                <a:srgbClr val="575757"/>
              </a:solidFill>
            </a:endParaRPr>
          </a:p>
          <a:p>
            <a:pPr algn="ctr">
              <a:defRPr/>
            </a:pPr>
            <a:endParaRPr lang="da-DK" sz="2000" dirty="0">
              <a:solidFill>
                <a:srgbClr val="575757"/>
              </a:solidFill>
            </a:endParaRPr>
          </a:p>
          <a:p>
            <a:pPr algn="ctr">
              <a:defRPr/>
            </a:pPr>
            <a:endParaRPr lang="da-DK" sz="2000" dirty="0">
              <a:solidFill>
                <a:srgbClr val="575757"/>
              </a:solidFill>
            </a:endParaRPr>
          </a:p>
        </p:txBody>
      </p:sp>
      <p:sp>
        <p:nvSpPr>
          <p:cNvPr id="11" name="Afrundet rektangulær billedforklaring 10"/>
          <p:cNvSpPr>
            <a:spLocks noChangeArrowheads="1"/>
          </p:cNvSpPr>
          <p:nvPr/>
        </p:nvSpPr>
        <p:spPr bwMode="auto">
          <a:xfrm>
            <a:off x="8830998" y="4806686"/>
            <a:ext cx="2124149" cy="1103534"/>
          </a:xfrm>
          <a:prstGeom prst="wedgeRoundRectCallout">
            <a:avLst>
              <a:gd name="adj1" fmla="val -70494"/>
              <a:gd name="adj2" fmla="val -46841"/>
              <a:gd name="adj3" fmla="val 16667"/>
            </a:avLst>
          </a:prstGeom>
          <a:noFill/>
          <a:ln w="28575" algn="ctr">
            <a:solidFill>
              <a:srgbClr val="DC0048"/>
            </a:solidFill>
            <a:miter lim="800000"/>
            <a:headEnd/>
            <a:tailEnd/>
          </a:ln>
        </p:spPr>
        <p:txBody>
          <a:bodyPr lIns="108850" tIns="54426" rIns="108850" bIns="54426" anchor="ctr"/>
          <a:lstStyle/>
          <a:p>
            <a:pPr algn="ctr">
              <a:defRPr/>
            </a:pPr>
            <a:r>
              <a:rPr lang="da-DK" sz="2000" dirty="0">
                <a:solidFill>
                  <a:srgbClr val="575757"/>
                </a:solidFill>
              </a:rPr>
              <a:t>Jens! </a:t>
            </a:r>
            <a:r>
              <a:rPr lang="da-DK" sz="2000" dirty="0" smtClean="0">
                <a:solidFill>
                  <a:srgbClr val="575757"/>
                </a:solidFill>
              </a:rPr>
              <a:t>Jeg har givet 1 L </a:t>
            </a:r>
            <a:r>
              <a:rPr lang="da-DK" sz="2000" dirty="0" err="1" smtClean="0">
                <a:solidFill>
                  <a:srgbClr val="575757"/>
                </a:solidFill>
              </a:rPr>
              <a:t>NaCl</a:t>
            </a:r>
            <a:r>
              <a:rPr lang="da-DK" sz="2000" dirty="0" smtClean="0">
                <a:solidFill>
                  <a:srgbClr val="575757"/>
                </a:solidFill>
              </a:rPr>
              <a:t>.</a:t>
            </a:r>
            <a:endParaRPr lang="da-DK" sz="2000" dirty="0">
              <a:solidFill>
                <a:srgbClr val="575757"/>
              </a:solidFill>
            </a:endParaRPr>
          </a:p>
        </p:txBody>
      </p:sp>
      <p:sp>
        <p:nvSpPr>
          <p:cNvPr id="12" name="Afrundet rektangulær billedforklaring 11"/>
          <p:cNvSpPr/>
          <p:nvPr/>
        </p:nvSpPr>
        <p:spPr>
          <a:xfrm>
            <a:off x="6788242" y="4801256"/>
            <a:ext cx="1374656" cy="557197"/>
          </a:xfrm>
          <a:prstGeom prst="wedgeRoundRectCallout">
            <a:avLst>
              <a:gd name="adj1" fmla="val 48815"/>
              <a:gd name="adj2" fmla="val -108550"/>
              <a:gd name="adj3" fmla="val 16667"/>
            </a:avLst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6" rIns="108850" bIns="54426" anchor="ctr"/>
          <a:lstStyle/>
          <a:p>
            <a:pPr algn="ctr">
              <a:defRPr/>
            </a:pPr>
            <a:r>
              <a:rPr lang="da-DK" sz="2000" dirty="0" smtClean="0">
                <a:solidFill>
                  <a:srgbClr val="575757"/>
                </a:solidFill>
              </a:rPr>
              <a:t>Tak Lise!</a:t>
            </a:r>
            <a:endParaRPr lang="da-DK" sz="1200" dirty="0">
              <a:solidFill>
                <a:srgbClr val="57575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03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Prioriteringsøvelse</a:t>
            </a:r>
            <a:endParaRPr lang="da-DK" sz="2400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6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Dag 3</a:t>
            </a:r>
            <a:endParaRPr lang="da-DK" sz="24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E-evaluering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608442" y="1699491"/>
            <a:ext cx="6521561" cy="4473598"/>
          </a:xfrm>
        </p:spPr>
        <p:txBody>
          <a:bodyPr>
            <a:normAutofit/>
          </a:bodyPr>
          <a:lstStyle/>
          <a:p>
            <a:r>
              <a:rPr lang="da-DK" sz="2000" dirty="0" smtClean="0"/>
              <a:t>Du finder spørgeskemaet her:</a:t>
            </a:r>
          </a:p>
          <a:p>
            <a:endParaRPr lang="da-DK" sz="3600" u="sng" dirty="0"/>
          </a:p>
          <a:p>
            <a:pPr algn="ctr"/>
            <a:r>
              <a:rPr lang="da-DK" sz="3600" dirty="0" smtClean="0"/>
              <a:t>www.survey-xact.dk/collect</a:t>
            </a:r>
          </a:p>
          <a:p>
            <a:pPr algn="ctr"/>
            <a:endParaRPr lang="da-DK" sz="3600" i="1" dirty="0" smtClean="0"/>
          </a:p>
          <a:p>
            <a:pPr algn="ctr"/>
            <a:r>
              <a:rPr lang="da-DK" sz="3600" dirty="0" smtClean="0"/>
              <a:t>Kode</a:t>
            </a:r>
            <a:r>
              <a:rPr lang="da-DK" sz="3600" dirty="0"/>
              <a:t>: </a:t>
            </a:r>
            <a:r>
              <a:rPr lang="da-DK" sz="3600" dirty="0" smtClean="0"/>
              <a:t>5U4T-P5SQ-LK1N</a:t>
            </a:r>
          </a:p>
          <a:p>
            <a:pPr algn="ctr"/>
            <a:endParaRPr lang="da-DK" sz="2000" dirty="0"/>
          </a:p>
          <a:p>
            <a:pPr algn="ctr"/>
            <a:r>
              <a:rPr lang="da-DK" sz="2000" dirty="0" smtClean="0"/>
              <a:t>Tusind tak for din hjælp!</a:t>
            </a:r>
            <a:endParaRPr lang="da-DK" sz="2000" dirty="0"/>
          </a:p>
        </p:txBody>
      </p:sp>
      <p:sp>
        <p:nvSpPr>
          <p:cNvPr id="10" name="Tekstfelt 9"/>
          <p:cNvSpPr txBox="1"/>
          <p:nvPr/>
        </p:nvSpPr>
        <p:spPr>
          <a:xfrm>
            <a:off x="8639780" y="1886985"/>
            <a:ext cx="18048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sz="1400" dirty="0" smtClean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Eller scan QR koden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CBDAA80-EBA8-4635-B1AA-E89660DA42E5}"/>
              </a:ext>
            </a:extLst>
          </p:cNvPr>
          <p:cNvSpPr/>
          <p:nvPr/>
        </p:nvSpPr>
        <p:spPr>
          <a:xfrm rot="16200000">
            <a:off x="-325963" y="923079"/>
            <a:ext cx="754800" cy="111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led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82" y="2615608"/>
            <a:ext cx="1571847" cy="1571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7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Tak for i dag</a:t>
            </a:r>
            <a:endParaRPr lang="da-DK" sz="2400" dirty="0"/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1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Praktiske informationer</a:t>
            </a:r>
            <a:endParaRPr lang="da-DK" sz="2400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Velkommen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2"/>
          </p:nvPr>
        </p:nvSpPr>
        <p:spPr/>
        <p:txBody>
          <a:bodyPr numCol="1">
            <a:normAutofit lnSpcReduction="10000"/>
          </a:bodyPr>
          <a:lstStyle/>
          <a:p>
            <a:pPr marL="217488" lvl="1" indent="0">
              <a:spcBef>
                <a:spcPct val="50000"/>
              </a:spcBef>
              <a:buNone/>
              <a:defRPr/>
            </a:pPr>
            <a:endParaRPr lang="da-DK" altLang="da-DK" sz="800" dirty="0" smtClean="0">
              <a:cs typeface="Calibri" panose="020F0502020204030204" pitchFamily="34" charset="0"/>
            </a:endParaRPr>
          </a:p>
          <a:p>
            <a:pPr marL="541338" lvl="1" indent="-323850">
              <a:spcBef>
                <a:spcPct val="50000"/>
              </a:spcBef>
              <a:defRPr/>
            </a:pPr>
            <a:r>
              <a:rPr lang="da-DK" altLang="da-DK" sz="2000" dirty="0" smtClean="0">
                <a:cs typeface="Calibri" panose="020F0502020204030204" pitchFamily="34" charset="0"/>
              </a:rPr>
              <a:t>Tøj</a:t>
            </a:r>
            <a:r>
              <a:rPr lang="da-DK" altLang="da-DK" sz="2000" dirty="0">
                <a:cs typeface="Calibri" panose="020F0502020204030204" pitchFamily="34" charset="0"/>
              </a:rPr>
              <a:t>, tasker og mobiltelefoner</a:t>
            </a:r>
          </a:p>
          <a:p>
            <a:pPr marL="541338" lvl="1" indent="-323850">
              <a:spcBef>
                <a:spcPct val="50000"/>
              </a:spcBef>
              <a:defRPr/>
            </a:pPr>
            <a:endParaRPr lang="da-DK" altLang="da-DK" sz="2000" dirty="0">
              <a:cs typeface="Calibri" panose="020F0502020204030204" pitchFamily="34" charset="0"/>
            </a:endParaRPr>
          </a:p>
          <a:p>
            <a:pPr marL="541338" lvl="1" indent="-323850">
              <a:spcBef>
                <a:spcPct val="50000"/>
              </a:spcBef>
              <a:defRPr/>
            </a:pPr>
            <a:r>
              <a:rPr lang="da-DK" altLang="da-DK" sz="2000" dirty="0">
                <a:cs typeface="Calibri" panose="020F0502020204030204" pitchFamily="34" charset="0"/>
              </a:rPr>
              <a:t>Uniform</a:t>
            </a:r>
          </a:p>
          <a:p>
            <a:pPr marL="541338" lvl="1" indent="-323850">
              <a:spcBef>
                <a:spcPct val="50000"/>
              </a:spcBef>
              <a:defRPr/>
            </a:pPr>
            <a:endParaRPr lang="da-DK" altLang="da-DK" sz="2000" dirty="0">
              <a:cs typeface="Calibri" panose="020F0502020204030204" pitchFamily="34" charset="0"/>
            </a:endParaRPr>
          </a:p>
          <a:p>
            <a:pPr marL="541338" lvl="1" indent="-323850">
              <a:spcBef>
                <a:spcPct val="50000"/>
              </a:spcBef>
              <a:defRPr/>
            </a:pPr>
            <a:r>
              <a:rPr lang="da-DK" altLang="da-DK" sz="2000" dirty="0">
                <a:cs typeface="Calibri" panose="020F0502020204030204" pitchFamily="34" charset="0"/>
              </a:rPr>
              <a:t>Mad og drikke – hvor/hvor ikke</a:t>
            </a:r>
          </a:p>
          <a:p>
            <a:pPr marL="541338" lvl="1" indent="-323850">
              <a:spcBef>
                <a:spcPct val="50000"/>
              </a:spcBef>
              <a:defRPr/>
            </a:pPr>
            <a:endParaRPr lang="da-DK" altLang="da-DK" sz="2000" dirty="0">
              <a:cs typeface="Calibri" panose="020F0502020204030204" pitchFamily="34" charset="0"/>
            </a:endParaRPr>
          </a:p>
          <a:p>
            <a:pPr marL="541338" lvl="1" indent="-323850">
              <a:spcBef>
                <a:spcPct val="50000"/>
              </a:spcBef>
              <a:defRPr/>
            </a:pPr>
            <a:r>
              <a:rPr lang="da-DK" altLang="da-DK" sz="2000" dirty="0">
                <a:cs typeface="Calibri" panose="020F0502020204030204" pitchFamily="34" charset="0"/>
              </a:rPr>
              <a:t>Fælles ansvar for oprydning</a:t>
            </a:r>
          </a:p>
          <a:p>
            <a:pPr marL="541338" lvl="1" indent="-323850">
              <a:spcBef>
                <a:spcPct val="50000"/>
              </a:spcBef>
              <a:defRPr/>
            </a:pPr>
            <a:endParaRPr lang="da-DK" altLang="da-DK" sz="2000" dirty="0">
              <a:cs typeface="Calibri" panose="020F0502020204030204" pitchFamily="34" charset="0"/>
            </a:endParaRPr>
          </a:p>
          <a:p>
            <a:pPr marL="541338" lvl="1" indent="-323850">
              <a:spcBef>
                <a:spcPct val="50000"/>
              </a:spcBef>
              <a:defRPr/>
            </a:pPr>
            <a:r>
              <a:rPr lang="da-DK" altLang="da-DK" sz="2000" dirty="0">
                <a:cs typeface="Calibri" panose="020F0502020204030204" pitchFamily="34" charset="0"/>
              </a:rPr>
              <a:t>Tørre borde af efter måltider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2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øjrepil 4"/>
          <p:cNvSpPr/>
          <p:nvPr/>
        </p:nvSpPr>
        <p:spPr>
          <a:xfrm>
            <a:off x="609715" y="1057031"/>
            <a:ext cx="10457184" cy="175794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sz="1200" b="1" dirty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  <a:p>
            <a:endParaRPr lang="da-DK" sz="1200" b="1" dirty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  <a:p>
            <a:r>
              <a:rPr lang="da-DK" sz="1200" b="1" dirty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Fra det </a:t>
            </a:r>
            <a:r>
              <a:rPr lang="da-DK" sz="1200" b="1" dirty="0" smtClean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enkle…</a:t>
            </a:r>
            <a:r>
              <a:rPr lang="da-DK" sz="1200" b="1" dirty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						    	    … til det komplekse</a:t>
            </a:r>
          </a:p>
          <a:p>
            <a:r>
              <a:rPr lang="da-DK" sz="1200" b="1" dirty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                </a:t>
            </a:r>
          </a:p>
          <a:p>
            <a:r>
              <a:rPr lang="da-DK" sz="1200" b="1" dirty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	</a:t>
            </a:r>
            <a:r>
              <a:rPr lang="da-DK" sz="1200" b="1" dirty="0" smtClean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	</a:t>
            </a:r>
            <a:r>
              <a:rPr lang="da-DK" sz="1200" b="1" smtClean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	Observere</a:t>
            </a:r>
            <a:r>
              <a:rPr lang="da-DK" sz="1200" b="1" dirty="0" smtClean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, vurdere, begrunde og handle 		</a:t>
            </a:r>
            <a:r>
              <a:rPr lang="da-DK" sz="1200" b="1" dirty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	</a:t>
            </a:r>
            <a:r>
              <a:rPr lang="da-DK" sz="1200" b="1" smtClean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     </a:t>
            </a:r>
            <a:endParaRPr lang="da-DK" sz="1200" b="1" dirty="0" smtClean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  <a:p>
            <a:r>
              <a:rPr lang="da-DK" sz="1200" b="1" dirty="0" smtClean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                 </a:t>
            </a:r>
            <a:endParaRPr lang="da-DK" sz="1200" b="1" dirty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  <a:p>
            <a:endParaRPr lang="da-DK" sz="1200" b="1" dirty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7538630" y="2434292"/>
            <a:ext cx="824529" cy="33936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4984225" y="2434292"/>
            <a:ext cx="802843" cy="33936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2386613" y="2434292"/>
            <a:ext cx="824529" cy="3393658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900" dirty="0">
                <a:solidFill>
                  <a:schemeClr val="tx2"/>
                </a:solidFill>
                <a:latin typeface="+mj-lt"/>
                <a:ea typeface="Work Sans" charset="0"/>
                <a:cs typeface="Work Sans" charset="0"/>
              </a:rPr>
              <a:t>  </a:t>
            </a:r>
          </a:p>
        </p:txBody>
      </p:sp>
      <p:sp>
        <p:nvSpPr>
          <p:cNvPr id="11" name="Rektangel 10"/>
          <p:cNvSpPr/>
          <p:nvPr/>
        </p:nvSpPr>
        <p:spPr>
          <a:xfrm>
            <a:off x="8359187" y="2434292"/>
            <a:ext cx="1776899" cy="33936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100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Simulationstræning</a:t>
            </a: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marL="171416" indent="-171416" defTabSz="913997">
              <a:buFontTx/>
              <a:buChar char="-"/>
            </a:pPr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Retningslinjer SHS</a:t>
            </a: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Individuel samtale</a:t>
            </a:r>
          </a:p>
          <a:p>
            <a:pPr marL="171416" indent="-171416" defTabSz="913997">
              <a:buFontTx/>
              <a:buChar char="-"/>
            </a:pPr>
            <a:endParaRPr lang="da-DK" sz="1200" dirty="0">
              <a:solidFill>
                <a:prstClr val="black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764893" y="2434292"/>
            <a:ext cx="1776899" cy="33936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100" dirty="0">
              <a:solidFill>
                <a:prstClr val="black"/>
              </a:solidFill>
            </a:endParaRPr>
          </a:p>
          <a:p>
            <a:pPr defTabSz="913997"/>
            <a:endParaRPr lang="da-DK" sz="1100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 smtClean="0">
                <a:solidFill>
                  <a:prstClr val="black"/>
                </a:solidFill>
              </a:rPr>
              <a:t>Simulationstræning</a:t>
            </a: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marL="171416" indent="-171416" defTabSz="913997">
              <a:buFontTx/>
              <a:buChar char="-"/>
            </a:pPr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Retningslinjer SHS</a:t>
            </a: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Individuel samtale</a:t>
            </a:r>
          </a:p>
          <a:p>
            <a:pPr marL="171416" indent="-171416" defTabSz="913997">
              <a:buFontTx/>
              <a:buChar char="-"/>
            </a:pPr>
            <a:endParaRPr lang="da-DK" sz="1000" b="1" dirty="0">
              <a:solidFill>
                <a:prstClr val="black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211592" y="2434292"/>
            <a:ext cx="1776899" cy="33936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100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 smtClean="0">
                <a:solidFill>
                  <a:prstClr val="black"/>
                </a:solidFill>
              </a:rPr>
              <a:t>Færdighedstræning</a:t>
            </a:r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marL="171416" indent="-171416" defTabSz="913997">
              <a:buFontTx/>
              <a:buChar char="-"/>
            </a:pPr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Retningslinjer SHS</a:t>
            </a: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Individuel samtale</a:t>
            </a:r>
          </a:p>
        </p:txBody>
      </p:sp>
      <p:sp>
        <p:nvSpPr>
          <p:cNvPr id="8" name="Rektangel 7"/>
          <p:cNvSpPr/>
          <p:nvPr/>
        </p:nvSpPr>
        <p:spPr>
          <a:xfrm>
            <a:off x="609714" y="2434292"/>
            <a:ext cx="1776899" cy="339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58" tIns="179958" rIns="179958" bIns="179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200" dirty="0">
              <a:solidFill>
                <a:prstClr val="black"/>
              </a:solidFill>
            </a:endParaRPr>
          </a:p>
          <a:p>
            <a:pPr defTabSz="913997"/>
            <a:endParaRPr lang="da-DK" sz="1100" dirty="0">
              <a:solidFill>
                <a:prstClr val="black"/>
              </a:solidFill>
            </a:endParaRPr>
          </a:p>
          <a:p>
            <a:pPr defTabSz="913997"/>
            <a:endParaRPr lang="da-DK" sz="1100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Færdighedstræning</a:t>
            </a: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Retningslinjer SHS</a:t>
            </a:r>
          </a:p>
          <a:p>
            <a:pPr defTabSz="913997"/>
            <a:endParaRPr lang="da-DK" sz="1000" b="1" dirty="0">
              <a:solidFill>
                <a:prstClr val="black"/>
              </a:solidFill>
            </a:endParaRPr>
          </a:p>
          <a:p>
            <a:pPr defTabSz="913997"/>
            <a:r>
              <a:rPr lang="da-DK" sz="1000" b="1" dirty="0">
                <a:solidFill>
                  <a:prstClr val="black"/>
                </a:solidFill>
              </a:rPr>
              <a:t>Individuel samtale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14" y="846085"/>
            <a:ext cx="10972572" cy="527795"/>
          </a:xfrm>
        </p:spPr>
        <p:txBody>
          <a:bodyPr/>
          <a:lstStyle/>
          <a:p>
            <a:r>
              <a:rPr lang="da-DK" sz="2400" dirty="0" smtClean="0"/>
              <a:t>Overblik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2025" y="569671"/>
            <a:ext cx="10970261" cy="220475"/>
          </a:xfrm>
        </p:spPr>
        <p:txBody>
          <a:bodyPr/>
          <a:lstStyle/>
          <a:p>
            <a:r>
              <a:rPr lang="da-DK" dirty="0" smtClean="0"/>
              <a:t>Velkommen</a:t>
            </a:r>
            <a:endParaRPr lang="da-DK" dirty="0"/>
          </a:p>
        </p:txBody>
      </p:sp>
      <p:sp>
        <p:nvSpPr>
          <p:cNvPr id="14" name="Ellipse 13"/>
          <p:cNvSpPr/>
          <p:nvPr/>
        </p:nvSpPr>
        <p:spPr>
          <a:xfrm>
            <a:off x="635052" y="2863322"/>
            <a:ext cx="1721656" cy="148108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 defTabSz="913997"/>
            <a:r>
              <a:rPr lang="da-DK" sz="1000" b="1" dirty="0">
                <a:solidFill>
                  <a:prstClr val="black"/>
                </a:solidFill>
              </a:rPr>
              <a:t>A + </a:t>
            </a:r>
            <a:r>
              <a:rPr lang="da-DK" sz="1000" b="1" dirty="0" smtClean="0">
                <a:solidFill>
                  <a:prstClr val="black"/>
                </a:solidFill>
              </a:rPr>
              <a:t>B</a:t>
            </a:r>
          </a:p>
          <a:p>
            <a:pPr algn="ctr" defTabSz="913997"/>
            <a:endParaRPr lang="da-DK" sz="1000" b="1" dirty="0">
              <a:solidFill>
                <a:prstClr val="black"/>
              </a:solidFill>
            </a:endParaRPr>
          </a:p>
          <a:p>
            <a:pPr algn="ctr" defTabSz="913997"/>
            <a:r>
              <a:rPr lang="da-DK" sz="1000" b="1" dirty="0" smtClean="0">
                <a:solidFill>
                  <a:prstClr val="black"/>
                </a:solidFill>
              </a:rPr>
              <a:t>Patientens</a:t>
            </a:r>
            <a:endParaRPr lang="da-DK" sz="1000" b="1" dirty="0">
              <a:solidFill>
                <a:prstClr val="black"/>
              </a:solidFill>
            </a:endParaRPr>
          </a:p>
          <a:p>
            <a:pPr algn="ctr" defTabSz="913997"/>
            <a:r>
              <a:rPr lang="da-DK" sz="1000" b="1" dirty="0">
                <a:solidFill>
                  <a:prstClr val="black"/>
                </a:solidFill>
              </a:rPr>
              <a:t>l</a:t>
            </a:r>
            <a:r>
              <a:rPr lang="da-DK" sz="1000" b="1" dirty="0" smtClean="0">
                <a:solidFill>
                  <a:prstClr val="black"/>
                </a:solidFill>
              </a:rPr>
              <a:t>uftveje og</a:t>
            </a:r>
          </a:p>
          <a:p>
            <a:pPr algn="ctr" defTabSz="913997"/>
            <a:r>
              <a:rPr lang="da-DK" sz="1000" b="1" dirty="0" smtClean="0">
                <a:solidFill>
                  <a:prstClr val="black"/>
                </a:solidFill>
              </a:rPr>
              <a:t>vejrtrækning</a:t>
            </a:r>
            <a:endParaRPr lang="da-DK" sz="1000" b="1" dirty="0">
              <a:solidFill>
                <a:prstClr val="black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420584" y="2826446"/>
            <a:ext cx="1649439" cy="1456199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 defTabSz="913997"/>
            <a:r>
              <a:rPr lang="da-DK" sz="1000" b="1" dirty="0">
                <a:solidFill>
                  <a:prstClr val="black"/>
                </a:solidFill>
              </a:rPr>
              <a:t>Patienter med ABCDE problemer</a:t>
            </a:r>
          </a:p>
        </p:txBody>
      </p:sp>
      <p:sp>
        <p:nvSpPr>
          <p:cNvPr id="23" name="Ellipse 22"/>
          <p:cNvSpPr/>
          <p:nvPr/>
        </p:nvSpPr>
        <p:spPr>
          <a:xfrm>
            <a:off x="5831767" y="2826446"/>
            <a:ext cx="1649439" cy="1456199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 defTabSz="913997"/>
            <a:r>
              <a:rPr lang="da-DK" sz="1000" b="1" dirty="0">
                <a:solidFill>
                  <a:prstClr val="black"/>
                </a:solidFill>
              </a:rPr>
              <a:t>Patienter med ABCDE problemer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1248153" y="2536757"/>
            <a:ext cx="500021" cy="1846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sz="1200" b="1" dirty="0">
                <a:latin typeface="+mj-lt"/>
                <a:ea typeface="Work Sans" charset="0"/>
                <a:cs typeface="Work Sans" charset="0"/>
              </a:rPr>
              <a:t>Dag 1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3847595" y="2527428"/>
            <a:ext cx="500021" cy="1846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sz="1200" b="1" dirty="0">
                <a:latin typeface="+mj-lt"/>
                <a:ea typeface="Work Sans" charset="0"/>
                <a:cs typeface="Work Sans" charset="0"/>
              </a:rPr>
              <a:t>Dag 2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6400202" y="2493107"/>
            <a:ext cx="500021" cy="1846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sz="1200" b="1" dirty="0">
                <a:latin typeface="+mj-lt"/>
                <a:ea typeface="Work Sans" charset="0"/>
                <a:cs typeface="Work Sans" charset="0"/>
              </a:rPr>
              <a:t>Dag 3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8995292" y="2493695"/>
            <a:ext cx="500021" cy="1846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a-DK" sz="1200" b="1" dirty="0">
                <a:latin typeface="+mj-lt"/>
                <a:ea typeface="Work Sans" charset="0"/>
                <a:cs typeface="Work Sans" charset="0"/>
              </a:rPr>
              <a:t>Dag 4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528069" y="3393003"/>
            <a:ext cx="550970" cy="3230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da-DK" sz="1050" dirty="0">
                <a:latin typeface="+mj-lt"/>
                <a:ea typeface="Work Sans" charset="0"/>
                <a:cs typeface="Work Sans" charset="0"/>
              </a:rPr>
              <a:t>Klinisk arbejde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5099074" y="3393002"/>
            <a:ext cx="550970" cy="3230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da-DK" sz="1050" dirty="0">
                <a:latin typeface="+mj-lt"/>
                <a:ea typeface="Work Sans" charset="0"/>
                <a:cs typeface="Work Sans" charset="0"/>
              </a:rPr>
              <a:t>Klinisk arbejde</a:t>
            </a:r>
          </a:p>
        </p:txBody>
      </p:sp>
      <p:sp>
        <p:nvSpPr>
          <p:cNvPr id="31" name="Tekstfelt 30"/>
          <p:cNvSpPr txBox="1"/>
          <p:nvPr/>
        </p:nvSpPr>
        <p:spPr>
          <a:xfrm>
            <a:off x="7687831" y="3393002"/>
            <a:ext cx="550970" cy="3230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da-DK" sz="1050" dirty="0">
                <a:latin typeface="+mj-lt"/>
                <a:ea typeface="Work Sans" charset="0"/>
                <a:cs typeface="Work Sans" charset="0"/>
              </a:rPr>
              <a:t>Klinisk arbejde</a:t>
            </a:r>
          </a:p>
        </p:txBody>
      </p:sp>
      <p:sp>
        <p:nvSpPr>
          <p:cNvPr id="26" name="Ellipse 25"/>
          <p:cNvSpPr/>
          <p:nvPr/>
        </p:nvSpPr>
        <p:spPr>
          <a:xfrm>
            <a:off x="3211142" y="2863322"/>
            <a:ext cx="1736356" cy="148108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 defTabSz="913997"/>
            <a:r>
              <a:rPr lang="da-DK" sz="1000" b="1" dirty="0" smtClean="0">
                <a:solidFill>
                  <a:prstClr val="black"/>
                </a:solidFill>
              </a:rPr>
              <a:t>C + </a:t>
            </a:r>
            <a:r>
              <a:rPr lang="da-DK" sz="1000" b="1" dirty="0">
                <a:solidFill>
                  <a:prstClr val="black"/>
                </a:solidFill>
              </a:rPr>
              <a:t>D + E</a:t>
            </a:r>
          </a:p>
          <a:p>
            <a:pPr algn="ctr" defTabSz="913997"/>
            <a:endParaRPr lang="da-DK" sz="1000" b="1" dirty="0">
              <a:solidFill>
                <a:prstClr val="black"/>
              </a:solidFill>
            </a:endParaRPr>
          </a:p>
          <a:p>
            <a:pPr algn="ctr" defTabSz="913997"/>
            <a:r>
              <a:rPr lang="da-DK" sz="1000" b="1" dirty="0" smtClean="0">
                <a:solidFill>
                  <a:prstClr val="black"/>
                </a:solidFill>
              </a:rPr>
              <a:t>Patientens kredsløb, bevidsthed og</a:t>
            </a:r>
            <a:endParaRPr lang="da-DK" sz="1000" b="1" dirty="0">
              <a:solidFill>
                <a:prstClr val="black"/>
              </a:solidFill>
            </a:endParaRPr>
          </a:p>
          <a:p>
            <a:pPr algn="ctr" defTabSz="913997"/>
            <a:r>
              <a:rPr lang="da-DK" sz="1000" b="1" dirty="0" smtClean="0">
                <a:solidFill>
                  <a:prstClr val="black"/>
                </a:solidFill>
              </a:rPr>
              <a:t>hudoverflade</a:t>
            </a:r>
            <a:endParaRPr lang="da-DK" sz="1000" b="1" dirty="0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74" y="6227908"/>
            <a:ext cx="1076696" cy="535124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BCBDAA80-EBA8-4635-B1AA-E89660DA42E5}"/>
              </a:ext>
            </a:extLst>
          </p:cNvPr>
          <p:cNvSpPr/>
          <p:nvPr/>
        </p:nvSpPr>
        <p:spPr>
          <a:xfrm rot="16200000">
            <a:off x="-316438" y="923079"/>
            <a:ext cx="754800" cy="111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6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Kursusplan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Velkommen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26336"/>
              </p:ext>
            </p:extLst>
          </p:nvPr>
        </p:nvGraphicFramePr>
        <p:xfrm>
          <a:off x="3151824" y="295008"/>
          <a:ext cx="7885522" cy="6353217"/>
        </p:xfrm>
        <a:graphic>
          <a:graphicData uri="http://schemas.openxmlformats.org/drawingml/2006/table">
            <a:tbl>
              <a:tblPr firstRow="1" firstCol="1" bandRow="1"/>
              <a:tblGrid>
                <a:gridCol w="812765">
                  <a:extLst>
                    <a:ext uri="{9D8B030D-6E8A-4147-A177-3AD203B41FA5}">
                      <a16:colId xmlns:a16="http://schemas.microsoft.com/office/drawing/2014/main" val="1018625040"/>
                    </a:ext>
                  </a:extLst>
                </a:gridCol>
                <a:gridCol w="1381185">
                  <a:extLst>
                    <a:ext uri="{9D8B030D-6E8A-4147-A177-3AD203B41FA5}">
                      <a16:colId xmlns:a16="http://schemas.microsoft.com/office/drawing/2014/main" val="3433734190"/>
                    </a:ext>
                  </a:extLst>
                </a:gridCol>
                <a:gridCol w="2845786">
                  <a:extLst>
                    <a:ext uri="{9D8B030D-6E8A-4147-A177-3AD203B41FA5}">
                      <a16:colId xmlns:a16="http://schemas.microsoft.com/office/drawing/2014/main" val="2787206368"/>
                    </a:ext>
                  </a:extLst>
                </a:gridCol>
                <a:gridCol w="2845786">
                  <a:extLst>
                    <a:ext uri="{9D8B030D-6E8A-4147-A177-3AD203B41FA5}">
                      <a16:colId xmlns:a16="http://schemas.microsoft.com/office/drawing/2014/main" val="4033378823"/>
                    </a:ext>
                  </a:extLst>
                </a:gridCol>
              </a:tblGrid>
              <a:tr h="559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min.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 – 09:15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Velkommen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Sygeplejefaglige læringsmål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75184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min.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09:15 – 09:30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Morgenkaffe m. brød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85034"/>
                  </a:ext>
                </a:extLst>
              </a:tr>
              <a:tr h="559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min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09:30 – 10:10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Prioriteringsøvelse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53533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min.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10:10 – 10:20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27547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min.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10:20 – 10.55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Introduktion til SIM stuen  Anvendelse af ABCDE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I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Introduktion til SIM stuen  Anvendelse af ABCDE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I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93749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min.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10:55 – 11:05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00655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min.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11:05 – 11.40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Introduktion til SIM stuen  Anvendelse af ABCDE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II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Introduktion til SIM stuen  Anvendelse af ABCDE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II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9496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min.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11:40 – 12:20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Frokost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409235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min.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12:20 – 12:50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Scenarie 1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Scenarie 1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40155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min.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12:50 - 13:35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Debriefing</a:t>
                      </a:r>
                      <a:endParaRPr lang="da-DK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Debriefing</a:t>
                      </a:r>
                      <a:endParaRPr lang="da-DK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74131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min.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13:35 – 13:45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08951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min.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13:45 – 14:15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Scenarie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Scenarie 2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577534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min.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14:15 - 15:00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Debriefing</a:t>
                      </a:r>
                      <a:endParaRPr lang="da-DK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Debriefing</a:t>
                      </a:r>
                      <a:endParaRPr lang="da-DK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89025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min.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15:00 – 15:10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 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36019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15:10 – 15:30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Individuel samtale om læringsudbytte og e-evaluering</a:t>
                      </a:r>
                    </a:p>
                  </a:txBody>
                  <a:tcPr marL="44259" marR="4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0708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96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Sygeplejefaglige læringsmål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Kan </a:t>
            </a:r>
            <a:r>
              <a:rPr lang="da-DK" sz="2000" dirty="0">
                <a:solidFill>
                  <a:srgbClr val="FF0000"/>
                </a:solidFill>
              </a:rPr>
              <a:t>observere</a:t>
            </a:r>
            <a:r>
              <a:rPr lang="da-DK" sz="2000" dirty="0">
                <a:solidFill>
                  <a:schemeClr val="tx1"/>
                </a:solidFill>
              </a:rPr>
              <a:t>,</a:t>
            </a:r>
            <a:r>
              <a:rPr lang="da-DK" sz="2000" dirty="0">
                <a:solidFill>
                  <a:srgbClr val="FF0000"/>
                </a:solidFill>
              </a:rPr>
              <a:t> vurdere </a:t>
            </a:r>
            <a:r>
              <a:rPr lang="da-DK" sz="2000" dirty="0">
                <a:solidFill>
                  <a:schemeClr val="tx1"/>
                </a:solidFill>
              </a:rPr>
              <a:t>og </a:t>
            </a:r>
            <a:r>
              <a:rPr lang="da-DK" sz="2000" dirty="0">
                <a:solidFill>
                  <a:srgbClr val="FF0000"/>
                </a:solidFill>
              </a:rPr>
              <a:t>begrunde</a:t>
            </a:r>
            <a:r>
              <a:rPr lang="da-DK" sz="2000" dirty="0"/>
              <a:t> ABCDE problemer hos patienten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Kan </a:t>
            </a:r>
            <a:r>
              <a:rPr lang="da-DK" sz="2000" dirty="0">
                <a:solidFill>
                  <a:srgbClr val="FF0000"/>
                </a:solidFill>
              </a:rPr>
              <a:t>reagere</a:t>
            </a:r>
            <a:r>
              <a:rPr lang="da-DK" sz="2000" dirty="0"/>
              <a:t> adækvat på kliniske faresignaler hos patienten og </a:t>
            </a:r>
            <a:r>
              <a:rPr lang="da-DK" sz="2000" dirty="0">
                <a:solidFill>
                  <a:schemeClr val="tx1"/>
                </a:solidFill>
              </a:rPr>
              <a:t>iværksætte </a:t>
            </a:r>
            <a:r>
              <a:rPr lang="da-DK" sz="2000" dirty="0"/>
              <a:t>relevante </a:t>
            </a:r>
            <a:r>
              <a:rPr lang="da-DK" sz="2000" dirty="0">
                <a:solidFill>
                  <a:srgbClr val="FF0000"/>
                </a:solidFill>
              </a:rPr>
              <a:t>handlinger</a:t>
            </a:r>
            <a:r>
              <a:rPr lang="da-DK" sz="2000" dirty="0"/>
              <a:t> ved hjælp af ABCDE og TOKS </a:t>
            </a:r>
            <a:r>
              <a:rPr lang="da-DK" sz="2000" dirty="0" smtClean="0"/>
              <a:t>systematikken</a:t>
            </a:r>
            <a:endParaRPr lang="da-DK" sz="2000" dirty="0"/>
          </a:p>
          <a:p>
            <a:endParaRPr lang="da-DK" sz="2000" b="1" u="sng" dirty="0"/>
          </a:p>
          <a:p>
            <a:endParaRPr lang="da-DK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3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44" y="885448"/>
            <a:ext cx="12081961" cy="527795"/>
          </a:xfrm>
        </p:spPr>
        <p:txBody>
          <a:bodyPr/>
          <a:lstStyle/>
          <a:p>
            <a:r>
              <a:rPr lang="da-DK" sz="2400" dirty="0" smtClean="0"/>
              <a:t>Simulationstræning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da-DK" sz="2000" dirty="0" smtClean="0"/>
              <a:t>Simulationstræning er meget anvendt på sygehuse fordi det er en god måde til at udvikle kompetencer på hos sundhedsprofessionelle. Det vil foregå ved at:   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a-DK" sz="2000" dirty="0" smtClean="0"/>
              <a:t>I </a:t>
            </a:r>
            <a:r>
              <a:rPr lang="da-DK" sz="2000" dirty="0"/>
              <a:t>gennemfører </a:t>
            </a:r>
            <a:r>
              <a:rPr lang="da-DK" sz="2000" dirty="0" smtClean="0"/>
              <a:t>scenarier </a:t>
            </a:r>
            <a:r>
              <a:rPr lang="da-DK" sz="2000" dirty="0"/>
              <a:t>på </a:t>
            </a:r>
            <a:r>
              <a:rPr lang="da-DK" sz="2000" dirty="0" smtClean="0"/>
              <a:t>SIM-stuerne </a:t>
            </a:r>
            <a:r>
              <a:rPr lang="da-DK" sz="2000" dirty="0"/>
              <a:t>med patientsimulator, fantomer og </a:t>
            </a:r>
            <a:r>
              <a:rPr lang="da-DK" sz="2000" dirty="0" smtClean="0"/>
              <a:t>udstyr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a-DK" sz="2000" dirty="0" smtClean="0"/>
              <a:t>I træner sygepleje til patienter med ABCDE problemer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da-DK" sz="2000" dirty="0" smtClean="0"/>
              <a:t>Vi taler sammen om scenariet i en struktureret </a:t>
            </a:r>
            <a:r>
              <a:rPr lang="da-DK" sz="2000" dirty="0" err="1" smtClean="0"/>
              <a:t>debriefing</a:t>
            </a:r>
            <a:endParaRPr lang="da-DK" sz="2000" dirty="0" smtClean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buClr>
                <a:schemeClr val="accent2"/>
              </a:buClr>
            </a:pPr>
            <a:endParaRPr lang="da-DK" sz="1400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15125"/>
          <a:stretch/>
        </p:blipFill>
        <p:spPr>
          <a:xfrm>
            <a:off x="2639240" y="4457700"/>
            <a:ext cx="2637676" cy="2104980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/>
          <a:stretch/>
        </p:blipFill>
        <p:spPr>
          <a:xfrm>
            <a:off x="5949696" y="4457700"/>
            <a:ext cx="3597205" cy="2088523"/>
          </a:xfrm>
          <a:prstGeom prst="rect">
            <a:avLst/>
          </a:prstGeom>
        </p:spPr>
      </p:pic>
      <p:sp>
        <p:nvSpPr>
          <p:cNvPr id="9" name="Højrepil 8"/>
          <p:cNvSpPr/>
          <p:nvPr/>
        </p:nvSpPr>
        <p:spPr>
          <a:xfrm>
            <a:off x="5371403" y="5038562"/>
            <a:ext cx="487060" cy="52614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0" dirty="0" smtClean="0">
              <a:solidFill>
                <a:schemeClr val="tx2"/>
              </a:solidFill>
              <a:latin typeface="+mj-lt"/>
              <a:ea typeface="Work Sans" charset="0"/>
              <a:cs typeface="Work San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9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Simulationstræning - samarbejdskontrakt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608444" y="1748641"/>
            <a:ext cx="10975111" cy="4358245"/>
          </a:xfrm>
        </p:spPr>
        <p:txBody>
          <a:bodyPr numCol="1">
            <a:noAutofit/>
          </a:bodyPr>
          <a:lstStyle/>
          <a:p>
            <a:pPr marL="446088" lvl="1" indent="-228600">
              <a:spcBef>
                <a:spcPct val="50000"/>
              </a:spcBef>
              <a:buFont typeface="Arial" panose="020B0604020202020204" pitchFamily="34" charset="0"/>
              <a:buChar char="►"/>
              <a:defRPr/>
            </a:pPr>
            <a:r>
              <a:rPr lang="da-DK" altLang="da-DK" sz="2000" dirty="0" smtClean="0">
                <a:latin typeface="+mn-lt"/>
                <a:cs typeface="Calibri" pitchFamily="34" charset="0"/>
              </a:rPr>
              <a:t>Vi gør os umage for afholde scenarier, </a:t>
            </a:r>
            <a:r>
              <a:rPr lang="da-DK" altLang="da-DK" sz="2000" dirty="0">
                <a:latin typeface="+mn-lt"/>
                <a:cs typeface="Calibri" pitchFamily="34" charset="0"/>
              </a:rPr>
              <a:t>som er så realistiske som </a:t>
            </a:r>
            <a:r>
              <a:rPr lang="da-DK" altLang="da-DK" sz="2000" dirty="0" smtClean="0">
                <a:latin typeface="+mn-lt"/>
                <a:cs typeface="Calibri" pitchFamily="34" charset="0"/>
              </a:rPr>
              <a:t>muligt</a:t>
            </a:r>
          </a:p>
          <a:p>
            <a:pPr marL="446088" lvl="1" indent="-228600">
              <a:spcBef>
                <a:spcPct val="50000"/>
              </a:spcBef>
              <a:buFont typeface="Arial" panose="020B0604020202020204" pitchFamily="34" charset="0"/>
              <a:buChar char="►"/>
              <a:defRPr/>
            </a:pPr>
            <a:endParaRPr lang="da-DK" altLang="da-DK" sz="2000" dirty="0" smtClean="0">
              <a:latin typeface="+mn-lt"/>
              <a:cs typeface="Calibri" pitchFamily="34" charset="0"/>
            </a:endParaRPr>
          </a:p>
          <a:p>
            <a:pPr marL="446088" lvl="1" indent="-228600">
              <a:spcBef>
                <a:spcPct val="50000"/>
              </a:spcBef>
              <a:buFont typeface="Arial" panose="020B0604020202020204" pitchFamily="34" charset="0"/>
              <a:buChar char="►"/>
              <a:defRPr/>
            </a:pPr>
            <a:r>
              <a:rPr lang="da-DK" altLang="da-DK" sz="2000" dirty="0">
                <a:latin typeface="+mn-lt"/>
                <a:cs typeface="Calibri" pitchFamily="34" charset="0"/>
              </a:rPr>
              <a:t>Vi forventer, at I </a:t>
            </a:r>
            <a:r>
              <a:rPr lang="da-DK" altLang="da-DK" sz="2000" dirty="0" smtClean="0">
                <a:latin typeface="+mn-lt"/>
                <a:cs typeface="Calibri" pitchFamily="34" charset="0"/>
              </a:rPr>
              <a:t>handler </a:t>
            </a:r>
            <a:r>
              <a:rPr lang="da-DK" altLang="da-DK" sz="2000" dirty="0">
                <a:latin typeface="+mn-lt"/>
                <a:cs typeface="Calibri" pitchFamily="34" charset="0"/>
              </a:rPr>
              <a:t>som </a:t>
            </a:r>
            <a:r>
              <a:rPr lang="da-DK" altLang="da-DK" sz="2000" dirty="0" smtClean="0">
                <a:latin typeface="+mn-lt"/>
                <a:cs typeface="Calibri" pitchFamily="34" charset="0"/>
              </a:rPr>
              <a:t>om, </a:t>
            </a:r>
            <a:r>
              <a:rPr lang="da-DK" altLang="da-DK" sz="2000" dirty="0">
                <a:latin typeface="+mn-lt"/>
                <a:cs typeface="Calibri" pitchFamily="34" charset="0"/>
              </a:rPr>
              <a:t>det er en realistisk </a:t>
            </a:r>
            <a:r>
              <a:rPr lang="da-DK" altLang="da-DK" sz="2000" dirty="0" smtClean="0">
                <a:latin typeface="+mn-lt"/>
                <a:cs typeface="Calibri" pitchFamily="34" charset="0"/>
              </a:rPr>
              <a:t>situation og </a:t>
            </a:r>
            <a:r>
              <a:rPr lang="da-DK" altLang="da-DK" sz="2000" dirty="0">
                <a:latin typeface="+mn-lt"/>
                <a:cs typeface="Calibri" pitchFamily="34" charset="0"/>
              </a:rPr>
              <a:t>at I deltager i </a:t>
            </a:r>
            <a:r>
              <a:rPr lang="da-DK" altLang="da-DK" sz="2000" dirty="0" smtClean="0">
                <a:latin typeface="+mn-lt"/>
                <a:cs typeface="Calibri" pitchFamily="34" charset="0"/>
              </a:rPr>
              <a:t>rollerne og gør jeres bedste for at lære</a:t>
            </a:r>
          </a:p>
          <a:p>
            <a:pPr marL="446088" lvl="1" indent="-228600">
              <a:spcBef>
                <a:spcPct val="50000"/>
              </a:spcBef>
              <a:buFont typeface="Arial" panose="020B0604020202020204" pitchFamily="34" charset="0"/>
              <a:buChar char="►"/>
              <a:defRPr/>
            </a:pPr>
            <a:endParaRPr lang="da-DK" altLang="da-DK" sz="2000" dirty="0">
              <a:latin typeface="+mn-lt"/>
              <a:cs typeface="Calibri" pitchFamily="34" charset="0"/>
            </a:endParaRPr>
          </a:p>
          <a:p>
            <a:pPr marL="446088" lvl="1" indent="-228600">
              <a:spcBef>
                <a:spcPct val="50000"/>
              </a:spcBef>
              <a:buFont typeface="Arial" panose="020B0604020202020204" pitchFamily="34" charset="0"/>
              <a:buChar char="►"/>
              <a:defRPr/>
            </a:pPr>
            <a:r>
              <a:rPr lang="da-DK" altLang="da-DK" sz="2000" dirty="0" smtClean="0">
                <a:latin typeface="+mn-lt"/>
                <a:cs typeface="Calibri" pitchFamily="34" charset="0"/>
              </a:rPr>
              <a:t>Vi forventer, </a:t>
            </a:r>
            <a:r>
              <a:rPr lang="da-DK" altLang="da-DK" sz="2000" dirty="0">
                <a:latin typeface="+mn-lt"/>
                <a:cs typeface="Calibri" pitchFamily="34" charset="0"/>
              </a:rPr>
              <a:t>at I støtter hinanden, og at I engagerer jer i </a:t>
            </a:r>
            <a:r>
              <a:rPr lang="da-DK" altLang="da-DK" sz="2000" dirty="0" err="1" smtClean="0">
                <a:latin typeface="+mn-lt"/>
                <a:cs typeface="Calibri" pitchFamily="34" charset="0"/>
              </a:rPr>
              <a:t>debriefing</a:t>
            </a:r>
            <a:endParaRPr lang="da-DK" altLang="da-DK" sz="2000" dirty="0">
              <a:latin typeface="+mn-lt"/>
              <a:cs typeface="Calibri" pitchFamily="34" charset="0"/>
            </a:endParaRPr>
          </a:p>
          <a:p>
            <a:pPr marL="217488" lvl="1" indent="0">
              <a:spcBef>
                <a:spcPct val="50000"/>
              </a:spcBef>
              <a:buNone/>
              <a:defRPr/>
            </a:pPr>
            <a:endParaRPr lang="da-DK" altLang="da-DK" sz="2000" b="1" dirty="0" smtClean="0">
              <a:solidFill>
                <a:srgbClr val="C00000"/>
              </a:solidFill>
              <a:latin typeface="+mn-lt"/>
              <a:cs typeface="Calibri" pitchFamily="34" charset="0"/>
            </a:endParaRPr>
          </a:p>
          <a:p>
            <a:pPr marL="446088" lvl="1" indent="-228600">
              <a:spcBef>
                <a:spcPct val="50000"/>
              </a:spcBef>
              <a:buFont typeface="Arial" panose="020B0604020202020204" pitchFamily="34" charset="0"/>
              <a:buChar char="►"/>
              <a:defRPr/>
            </a:pPr>
            <a:r>
              <a:rPr lang="da-DK" altLang="da-DK" sz="2000" dirty="0" smtClean="0">
                <a:latin typeface="+mn-lt"/>
                <a:cs typeface="Calibri" pitchFamily="34" charset="0"/>
              </a:rPr>
              <a:t>Vi og I har tavshedspligt, så det der foregår i simulationerne og i </a:t>
            </a:r>
            <a:r>
              <a:rPr lang="da-DK" altLang="da-DK" sz="2000" dirty="0" err="1" smtClean="0">
                <a:latin typeface="+mn-lt"/>
                <a:cs typeface="Calibri" pitchFamily="34" charset="0"/>
              </a:rPr>
              <a:t>debriefing</a:t>
            </a:r>
            <a:r>
              <a:rPr lang="da-DK" altLang="da-DK" sz="2000" dirty="0" smtClean="0">
                <a:latin typeface="+mn-lt"/>
                <a:cs typeface="Calibri" pitchFamily="34" charset="0"/>
              </a:rPr>
              <a:t> er fortroligt og må ikke deles med andre</a:t>
            </a:r>
            <a:endParaRPr lang="da-DK" altLang="da-DK" sz="2000" dirty="0">
              <a:latin typeface="+mn-lt"/>
              <a:cs typeface="Calibri" pitchFamily="34" charset="0"/>
            </a:endParaRPr>
          </a:p>
          <a:p>
            <a:endParaRPr lang="da-DK" sz="2000" dirty="0" smtClean="0"/>
          </a:p>
          <a:p>
            <a:r>
              <a:rPr lang="da-DK" sz="2000" dirty="0"/>
              <a:t>	</a:t>
            </a:r>
            <a:r>
              <a:rPr lang="da-DK" sz="2000" dirty="0" smtClean="0"/>
              <a:t>				</a:t>
            </a:r>
            <a:endParaRPr lang="da-DK" sz="2000" dirty="0">
              <a:solidFill>
                <a:schemeClr val="accent4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072FEA-747D-4FDD-9B0E-85A7EA579B62}"/>
              </a:ext>
            </a:extLst>
          </p:cNvPr>
          <p:cNvSpPr/>
          <p:nvPr/>
        </p:nvSpPr>
        <p:spPr>
          <a:xfrm rot="16200000">
            <a:off x="-321519" y="923079"/>
            <a:ext cx="754800" cy="111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8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Prioritere og uddelegere</a:t>
            </a: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4294967295"/>
          </p:nvPr>
        </p:nvSpPr>
        <p:spPr>
          <a:xfrm>
            <a:off x="892491" y="1697038"/>
            <a:ext cx="4611688" cy="317500"/>
          </a:xfrm>
        </p:spPr>
        <p:txBody>
          <a:bodyPr>
            <a:normAutofit/>
          </a:bodyPr>
          <a:lstStyle/>
          <a:p>
            <a:r>
              <a:rPr lang="da-DK" sz="2000" b="1" dirty="0" smtClean="0">
                <a:solidFill>
                  <a:schemeClr val="accent4"/>
                </a:solidFill>
              </a:rPr>
              <a:t>Det enkle</a:t>
            </a:r>
            <a:endParaRPr lang="da-DK" sz="2000" b="1" dirty="0">
              <a:solidFill>
                <a:schemeClr val="accent4"/>
              </a:solidFill>
            </a:endParaRPr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4294967295"/>
          </p:nvPr>
        </p:nvSpPr>
        <p:spPr>
          <a:xfrm>
            <a:off x="892491" y="2065338"/>
            <a:ext cx="4611688" cy="3352800"/>
          </a:xfrm>
        </p:spPr>
        <p:txBody>
          <a:bodyPr>
            <a:normAutofit/>
          </a:bodyPr>
          <a:lstStyle/>
          <a:p>
            <a:r>
              <a:rPr lang="da-DK" sz="2000" dirty="0" smtClean="0"/>
              <a:t>Færdighedstræning</a:t>
            </a:r>
            <a:endParaRPr lang="da-DK" sz="2000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4294967295"/>
          </p:nvPr>
        </p:nvSpPr>
        <p:spPr>
          <a:xfrm>
            <a:off x="6337241" y="1697182"/>
            <a:ext cx="4613275" cy="317500"/>
          </a:xfrm>
        </p:spPr>
        <p:txBody>
          <a:bodyPr>
            <a:normAutofit/>
          </a:bodyPr>
          <a:lstStyle/>
          <a:p>
            <a:r>
              <a:rPr lang="da-DK" sz="2000" b="1" dirty="0" smtClean="0">
                <a:solidFill>
                  <a:schemeClr val="accent4"/>
                </a:solidFill>
              </a:rPr>
              <a:t>Det komplekse</a:t>
            </a:r>
            <a:endParaRPr lang="da-DK" sz="2000" b="1" dirty="0">
              <a:solidFill>
                <a:schemeClr val="accent4"/>
              </a:solidFill>
            </a:endParaRPr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4294967295"/>
          </p:nvPr>
        </p:nvSpPr>
        <p:spPr>
          <a:xfrm>
            <a:off x="6337242" y="2014682"/>
            <a:ext cx="4613275" cy="3352800"/>
          </a:xfrm>
        </p:spPr>
        <p:txBody>
          <a:bodyPr>
            <a:normAutofit/>
          </a:bodyPr>
          <a:lstStyle/>
          <a:p>
            <a:r>
              <a:rPr lang="da-DK" sz="2000" dirty="0" smtClean="0"/>
              <a:t>Simulation</a:t>
            </a:r>
            <a:endParaRPr lang="da-DK" sz="2000" dirty="0"/>
          </a:p>
        </p:txBody>
      </p:sp>
      <p:pic>
        <p:nvPicPr>
          <p:cNvPr id="5" name="Picture 4" descr="Hænder, Gammel, Alderdom, Ældre, Sårbar, Omsor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2" r="30"/>
          <a:stretch/>
        </p:blipFill>
        <p:spPr bwMode="auto">
          <a:xfrm>
            <a:off x="821053" y="2592768"/>
            <a:ext cx="3967163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dsholder til billed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83" y="2583243"/>
            <a:ext cx="3897312" cy="2600325"/>
          </a:xfrm>
        </p:spPr>
      </p:pic>
      <p:sp>
        <p:nvSpPr>
          <p:cNvPr id="19" name="Tekstfelt 18"/>
          <p:cNvSpPr txBox="1"/>
          <p:nvPr/>
        </p:nvSpPr>
        <p:spPr>
          <a:xfrm>
            <a:off x="1021078" y="5290311"/>
            <a:ext cx="9768842" cy="861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ea typeface="Work Sans" charset="0"/>
                <a:cs typeface="Work Sans" charset="0"/>
              </a:rPr>
              <a:t>Din komplekse arbejdsdag kræver, at du kan prioritere og uddelegere og det vil vi træne både på dag 3 og dag 4.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CBDAA80-EBA8-4635-B1AA-E89660DA42E5}"/>
              </a:ext>
            </a:extLst>
          </p:cNvPr>
          <p:cNvSpPr/>
          <p:nvPr/>
        </p:nvSpPr>
        <p:spPr>
          <a:xfrm rot="16200000">
            <a:off x="-316438" y="923079"/>
            <a:ext cx="754800" cy="111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3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Et eksempel på ABCDE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0756" y="562372"/>
            <a:ext cx="10972800" cy="220475"/>
          </a:xfrm>
        </p:spPr>
        <p:txBody>
          <a:bodyPr/>
          <a:lstStyle/>
          <a:p>
            <a:r>
              <a:rPr lang="da-DK" dirty="0" smtClean="0"/>
              <a:t>Prioritere og uddelegere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988" y="1257301"/>
            <a:ext cx="5358248" cy="4943366"/>
          </a:xfrm>
        </p:spPr>
        <p:txBody>
          <a:bodyPr numCol="1">
            <a:normAutofit lnSpcReduction="10000"/>
          </a:bodyPr>
          <a:lstStyle/>
          <a:p>
            <a:endParaRPr lang="da-DK" sz="2000" b="1" dirty="0" smtClean="0"/>
          </a:p>
          <a:p>
            <a:r>
              <a:rPr lang="da-DK" sz="2000" b="1" dirty="0" smtClean="0"/>
              <a:t>Observere</a:t>
            </a:r>
            <a:r>
              <a:rPr lang="da-DK" sz="2000" b="1" dirty="0"/>
              <a:t>, </a:t>
            </a:r>
            <a:r>
              <a:rPr lang="da-DK" sz="2000" b="1" dirty="0" smtClean="0"/>
              <a:t>vurdere</a:t>
            </a:r>
            <a:r>
              <a:rPr lang="da-DK" sz="2000" b="1" dirty="0"/>
              <a:t>, begrunde, </a:t>
            </a:r>
            <a:r>
              <a:rPr lang="da-DK" sz="2000" b="1" dirty="0" smtClean="0"/>
              <a:t>handle </a:t>
            </a:r>
            <a:endParaRPr lang="da-DK" sz="2000" b="1" dirty="0"/>
          </a:p>
          <a:p>
            <a:endParaRPr lang="da-DK" sz="2000" dirty="0" smtClean="0"/>
          </a:p>
          <a:p>
            <a:r>
              <a:rPr lang="da-DK" sz="2000" dirty="0" smtClean="0"/>
              <a:t>Olga </a:t>
            </a:r>
            <a:r>
              <a:rPr lang="da-DK" sz="2000" dirty="0"/>
              <a:t>Nielsen, 85 årig kvinde. </a:t>
            </a:r>
          </a:p>
          <a:p>
            <a:endParaRPr lang="da-DK" sz="2000" dirty="0"/>
          </a:p>
          <a:p>
            <a:r>
              <a:rPr lang="da-DK" sz="2000" dirty="0"/>
              <a:t>Olga er indlagt pga. pneumoni og hun får </a:t>
            </a:r>
            <a:r>
              <a:rPr lang="da-DK" sz="2000" dirty="0" err="1"/>
              <a:t>Benzylpenicillin</a:t>
            </a:r>
            <a:r>
              <a:rPr lang="da-DK" sz="2000" dirty="0"/>
              <a:t> 1,2 g (2 MIE) </a:t>
            </a:r>
            <a:r>
              <a:rPr lang="da-DK" sz="2000" dirty="0" err="1"/>
              <a:t>i.v</a:t>
            </a:r>
            <a:r>
              <a:rPr lang="da-DK" sz="2000" dirty="0"/>
              <a:t>. x 4.</a:t>
            </a:r>
          </a:p>
          <a:p>
            <a:endParaRPr lang="da-DK" sz="2000" dirty="0"/>
          </a:p>
          <a:p>
            <a:r>
              <a:rPr lang="da-DK" sz="2000" dirty="0"/>
              <a:t>Olga er indimellem desorienteret og motorisk urolig, og PVK er faldet ud. Hun skal derfor have anlagt et nyt PVK, så hun kan få den planlagte antibiotika. </a:t>
            </a:r>
          </a:p>
          <a:p>
            <a:endParaRPr lang="da-DK" sz="800" dirty="0"/>
          </a:p>
          <a:p>
            <a:r>
              <a:rPr lang="da-DK" sz="2000" dirty="0"/>
              <a:t>Da jeg kommer ind på stuen sidder Olga helt foroverbøjet på sengekanten. </a:t>
            </a:r>
          </a:p>
          <a:p>
            <a:endParaRPr lang="da-DK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937634-4E6E-4305-8FEF-BEE484672180}"/>
              </a:ext>
            </a:extLst>
          </p:cNvPr>
          <p:cNvSpPr/>
          <p:nvPr/>
        </p:nvSpPr>
        <p:spPr>
          <a:xfrm rot="16200000">
            <a:off x="-345411" y="950070"/>
            <a:ext cx="809995" cy="11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endParaRPr lang="da-DK" sz="1400">
              <a:solidFill>
                <a:srgbClr val="F0B600"/>
              </a:solidFill>
              <a:latin typeface="Calibri" panose="020F0502020204030204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 b="-1"/>
          <a:stretch/>
        </p:blipFill>
        <p:spPr>
          <a:xfrm>
            <a:off x="6482828" y="2371319"/>
            <a:ext cx="4963269" cy="3286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3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1" val="H7xhPS2W"/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1">
  <a:themeElements>
    <a:clrScheme name="Brugerdefineret 8">
      <a:dk1>
        <a:srgbClr val="000000"/>
      </a:dk1>
      <a:lt1>
        <a:srgbClr val="FFFFFF"/>
      </a:lt1>
      <a:dk2>
        <a:srgbClr val="383838"/>
      </a:dk2>
      <a:lt2>
        <a:srgbClr val="F2F2F2"/>
      </a:lt2>
      <a:accent1>
        <a:srgbClr val="86A10B"/>
      </a:accent1>
      <a:accent2>
        <a:srgbClr val="66757E"/>
      </a:accent2>
      <a:accent3>
        <a:srgbClr val="F0B600"/>
      </a:accent3>
      <a:accent4>
        <a:srgbClr val="DA0046"/>
      </a:accent4>
      <a:accent5>
        <a:srgbClr val="000000"/>
      </a:accent5>
      <a:accent6>
        <a:srgbClr val="F2F2F2"/>
      </a:accent6>
      <a:hlink>
        <a:srgbClr val="000000"/>
      </a:hlink>
      <a:folHlink>
        <a:srgbClr val="66757E"/>
      </a:folHlink>
    </a:clrScheme>
    <a:fontScheme name="Skabel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0" dirty="0" smtClean="0">
            <a:solidFill>
              <a:schemeClr val="tx2"/>
            </a:solidFill>
            <a:latin typeface="+mj-lt"/>
            <a:ea typeface="Work Sans" charset="0"/>
            <a:cs typeface="Work Sans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  <a:prstDash val="solid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smtClean="0">
            <a:latin typeface="+mj-lt"/>
            <a:ea typeface="Work Sans" charset="0"/>
            <a:cs typeface="Work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FF8B9A0A-4897-41DF-B61D-66480E1D0E91}" vid="{35DF1782-589A-4DF7-8758-5C9D45DF506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2490</TotalTime>
  <Words>1082</Words>
  <Application>Microsoft Office PowerPoint</Application>
  <PresentationFormat>Widescreen</PresentationFormat>
  <Paragraphs>303</Paragraphs>
  <Slides>16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Verdana</vt:lpstr>
      <vt:lpstr>Work Sans</vt:lpstr>
      <vt:lpstr>Yu Mincho Light</vt:lpstr>
      <vt:lpstr>ヒラギノ角ゴ Pro W3</vt:lpstr>
      <vt:lpstr>Tema1</vt:lpstr>
      <vt:lpstr>PowerPoint-præsentation</vt:lpstr>
      <vt:lpstr>Praktiske informationer</vt:lpstr>
      <vt:lpstr>Overblik</vt:lpstr>
      <vt:lpstr>Kursusplan</vt:lpstr>
      <vt:lpstr>Sygeplejefaglige læringsmål</vt:lpstr>
      <vt:lpstr>Simulationstræning</vt:lpstr>
      <vt:lpstr>Simulationstræning - samarbejdskontrakt</vt:lpstr>
      <vt:lpstr>Prioritere og uddelegere</vt:lpstr>
      <vt:lpstr>Et eksempel på ABCDE</vt:lpstr>
      <vt:lpstr>Et eksempel på TOKS</vt:lpstr>
      <vt:lpstr>Et eksempel på TOKS</vt:lpstr>
      <vt:lpstr>Et eksempel på ISBAR</vt:lpstr>
      <vt:lpstr>Et eksempel på closed loop</vt:lpstr>
      <vt:lpstr>PowerPoint-præsentation</vt:lpstr>
      <vt:lpstr>Dag 3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Dorthe Eg Holm</dc:creator>
  <cp:lastModifiedBy>Esta Larsen</cp:lastModifiedBy>
  <cp:revision>151</cp:revision>
  <dcterms:created xsi:type="dcterms:W3CDTF">2022-02-14T08:03:47Z</dcterms:created>
  <dcterms:modified xsi:type="dcterms:W3CDTF">2025-03-25T10:41:16Z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864A3800-8AAE-413A-986F-971199A4CA5A</vt:lpwstr>
  </property>
  <property fmtid="{D5CDD505-2E9C-101B-9397-08002B2CF9AE}" pid="3" name="ArticulatePath">
    <vt:lpwstr>Ny_Dag 3 Power Point</vt:lpwstr>
  </property>
</Properties>
</file>