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Lst>
  <p:sldSz cx="7556500" cy="10693400"/>
  <p:notesSz cx="6858000" cy="9144000"/>
  <p:embeddedFontLst>
    <p:embeddedFont>
      <p:font typeface="Archivo Black" panose="020B0604020202020204" charset="0"/>
      <p:regular r:id="rId4"/>
    </p:embeddedFont>
    <p:embeddedFont>
      <p:font typeface="Public Sans" panose="020B0604020202020204" charset="0"/>
      <p:regular r:id="rId5"/>
    </p:embeddedFont>
    <p:embeddedFont>
      <p:font typeface="Public Sans Bold" panose="020B0604020202020204" charset="0"/>
      <p:regular r:id="rId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8" d="100"/>
          <a:sy n="78" d="100"/>
        </p:scale>
        <p:origin x="2958"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5" Type="http://schemas.openxmlformats.org/officeDocument/2006/relationships/font" Target="fonts/font2.fntdata"/><Relationship Id="rId10" Type="http://schemas.openxmlformats.org/officeDocument/2006/relationships/tableStyles" Target="tableStyles.xml"/><Relationship Id="rId4" Type="http://schemas.openxmlformats.org/officeDocument/2006/relationships/font" Target="fonts/font1.fntdata"/><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https://kunet.ku.dk/employee-guide/Pages/Research/Discounts-and-waivers-on-Open-Access-publishing-APC.aspx" TargetMode="External"/><Relationship Id="rId3" Type="http://schemas.openxmlformats.org/officeDocument/2006/relationships/hyperlink" Target="https://kub.ku.dk/english/researchsupport/" TargetMode="External"/><Relationship Id="rId7" Type="http://schemas.openxmlformats.org/officeDocument/2006/relationships/hyperlink" Target="https://kunet.ku.dk/work-areas/research/publishing/predatoryjournals_uk/" TargetMode="External"/><Relationship Id="rId2" Type="http://schemas.openxmlformats.org/officeDocument/2006/relationships/hyperlink" Target="mailto:forskerservice@kb.dk" TargetMode="External"/><Relationship Id="rId1" Type="http://schemas.openxmlformats.org/officeDocument/2006/relationships/slideLayout" Target="../slideLayouts/slideLayout7.xml"/><Relationship Id="rId6" Type="http://schemas.openxmlformats.org/officeDocument/2006/relationships/hyperlink" Target="https://thinkchecksubmit.org" TargetMode="External"/><Relationship Id="rId5" Type="http://schemas.openxmlformats.org/officeDocument/2006/relationships/hyperlink" Target="https://kub.ku.dk/english/subjectguides/" TargetMode="External"/><Relationship Id="rId4" Type="http://schemas.openxmlformats.org/officeDocument/2006/relationships/hyperlink" Target="https://www.icmje.org/icmje-recommendations.pdf" TargetMode="External"/><Relationship Id="rId9" Type="http://schemas.openxmlformats.org/officeDocument/2006/relationships/hyperlink" Target="https://kunet.ku.dk/work-areas/research/publishing/open_access/apc/"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75689" y="-329431"/>
            <a:ext cx="1734854" cy="11022831"/>
            <a:chOff x="0" y="0"/>
            <a:chExt cx="621732" cy="4067893"/>
          </a:xfrm>
        </p:grpSpPr>
        <p:sp>
          <p:nvSpPr>
            <p:cNvPr id="3" name="Freeform 3"/>
            <p:cNvSpPr/>
            <p:nvPr/>
          </p:nvSpPr>
          <p:spPr>
            <a:xfrm>
              <a:off x="0" y="0"/>
              <a:ext cx="621732" cy="4067893"/>
            </a:xfrm>
            <a:custGeom>
              <a:avLst/>
              <a:gdLst/>
              <a:ahLst/>
              <a:cxnLst/>
              <a:rect l="l" t="t" r="r" b="b"/>
              <a:pathLst>
                <a:path w="621732" h="4067893">
                  <a:moveTo>
                    <a:pt x="0" y="0"/>
                  </a:moveTo>
                  <a:lnTo>
                    <a:pt x="621732" y="0"/>
                  </a:lnTo>
                  <a:lnTo>
                    <a:pt x="621732" y="4067893"/>
                  </a:lnTo>
                  <a:lnTo>
                    <a:pt x="0" y="4067893"/>
                  </a:lnTo>
                  <a:close/>
                </a:path>
              </a:pathLst>
            </a:custGeom>
            <a:solidFill>
              <a:srgbClr val="404040"/>
            </a:solidFill>
          </p:spPr>
        </p:sp>
        <p:sp>
          <p:nvSpPr>
            <p:cNvPr id="4" name="TextBox 4"/>
            <p:cNvSpPr txBox="1"/>
            <p:nvPr/>
          </p:nvSpPr>
          <p:spPr>
            <a:xfrm>
              <a:off x="0" y="-9525"/>
              <a:ext cx="621732" cy="4077418"/>
            </a:xfrm>
            <a:prstGeom prst="rect">
              <a:avLst/>
            </a:prstGeom>
          </p:spPr>
          <p:txBody>
            <a:bodyPr lIns="50800" tIns="50800" rIns="50800" bIns="50800" rtlCol="0" anchor="ctr"/>
            <a:lstStyle/>
            <a:p>
              <a:pPr algn="ctr">
                <a:lnSpc>
                  <a:spcPts val="1920"/>
                </a:lnSpc>
              </a:pPr>
              <a:endParaRPr/>
            </a:p>
          </p:txBody>
        </p:sp>
      </p:grpSp>
      <p:grpSp>
        <p:nvGrpSpPr>
          <p:cNvPr id="5" name="Group 5"/>
          <p:cNvGrpSpPr/>
          <p:nvPr/>
        </p:nvGrpSpPr>
        <p:grpSpPr>
          <a:xfrm>
            <a:off x="1072589" y="2215064"/>
            <a:ext cx="6275885" cy="513212"/>
            <a:chOff x="0" y="0"/>
            <a:chExt cx="8367846" cy="684283"/>
          </a:xfrm>
        </p:grpSpPr>
        <p:grpSp>
          <p:nvGrpSpPr>
            <p:cNvPr id="6" name="Group 6"/>
            <p:cNvGrpSpPr/>
            <p:nvPr/>
          </p:nvGrpSpPr>
          <p:grpSpPr>
            <a:xfrm>
              <a:off x="690172" y="149968"/>
              <a:ext cx="7677675" cy="384347"/>
              <a:chOff x="0" y="0"/>
              <a:chExt cx="2026437" cy="101444"/>
            </a:xfrm>
          </p:grpSpPr>
          <p:sp>
            <p:nvSpPr>
              <p:cNvPr id="7" name="Freeform 7"/>
              <p:cNvSpPr/>
              <p:nvPr/>
            </p:nvSpPr>
            <p:spPr>
              <a:xfrm>
                <a:off x="0" y="0"/>
                <a:ext cx="2026438" cy="101444"/>
              </a:xfrm>
              <a:custGeom>
                <a:avLst/>
                <a:gdLst/>
                <a:ahLst/>
                <a:cxnLst/>
                <a:rect l="l" t="t" r="r" b="b"/>
                <a:pathLst>
                  <a:path w="2026438" h="101444">
                    <a:moveTo>
                      <a:pt x="0" y="0"/>
                    </a:moveTo>
                    <a:lnTo>
                      <a:pt x="2026438" y="0"/>
                    </a:lnTo>
                    <a:lnTo>
                      <a:pt x="2026438" y="101444"/>
                    </a:lnTo>
                    <a:lnTo>
                      <a:pt x="0" y="101444"/>
                    </a:lnTo>
                    <a:close/>
                  </a:path>
                </a:pathLst>
              </a:custGeom>
              <a:solidFill>
                <a:srgbClr val="E1A4B6"/>
              </a:solidFill>
            </p:spPr>
          </p:sp>
          <p:sp>
            <p:nvSpPr>
              <p:cNvPr id="8" name="TextBox 8"/>
              <p:cNvSpPr txBox="1"/>
              <p:nvPr/>
            </p:nvSpPr>
            <p:spPr>
              <a:xfrm>
                <a:off x="0" y="-9525"/>
                <a:ext cx="2026437" cy="110969"/>
              </a:xfrm>
              <a:prstGeom prst="rect">
                <a:avLst/>
              </a:prstGeom>
            </p:spPr>
            <p:txBody>
              <a:bodyPr lIns="50800" tIns="50800" rIns="50800" bIns="50800" rtlCol="0" anchor="ctr"/>
              <a:lstStyle/>
              <a:p>
                <a:pPr algn="ctr">
                  <a:lnSpc>
                    <a:spcPts val="1919"/>
                  </a:lnSpc>
                </a:pPr>
                <a:endParaRPr/>
              </a:p>
            </p:txBody>
          </p:sp>
        </p:grpSp>
        <p:grpSp>
          <p:nvGrpSpPr>
            <p:cNvPr id="9" name="Group 9"/>
            <p:cNvGrpSpPr/>
            <p:nvPr/>
          </p:nvGrpSpPr>
          <p:grpSpPr>
            <a:xfrm rot="5400000">
              <a:off x="275351" y="196470"/>
              <a:ext cx="684283" cy="291343"/>
              <a:chOff x="0" y="0"/>
              <a:chExt cx="930604" cy="396218"/>
            </a:xfrm>
          </p:grpSpPr>
          <p:sp>
            <p:nvSpPr>
              <p:cNvPr id="10" name="Freeform 10"/>
              <p:cNvSpPr/>
              <p:nvPr/>
            </p:nvSpPr>
            <p:spPr>
              <a:xfrm>
                <a:off x="0" y="0"/>
                <a:ext cx="930604" cy="396218"/>
              </a:xfrm>
              <a:custGeom>
                <a:avLst/>
                <a:gdLst/>
                <a:ahLst/>
                <a:cxnLst/>
                <a:rect l="l" t="t" r="r" b="b"/>
                <a:pathLst>
                  <a:path w="930604" h="396218">
                    <a:moveTo>
                      <a:pt x="203200" y="0"/>
                    </a:moveTo>
                    <a:lnTo>
                      <a:pt x="727404" y="0"/>
                    </a:lnTo>
                    <a:lnTo>
                      <a:pt x="930604" y="396218"/>
                    </a:lnTo>
                    <a:lnTo>
                      <a:pt x="0" y="396218"/>
                    </a:lnTo>
                    <a:lnTo>
                      <a:pt x="203200" y="0"/>
                    </a:lnTo>
                    <a:close/>
                  </a:path>
                </a:pathLst>
              </a:custGeom>
              <a:solidFill>
                <a:srgbClr val="B28290"/>
              </a:solidFill>
            </p:spPr>
          </p:sp>
          <p:sp>
            <p:nvSpPr>
              <p:cNvPr id="11" name="TextBox 11"/>
              <p:cNvSpPr txBox="1"/>
              <p:nvPr/>
            </p:nvSpPr>
            <p:spPr>
              <a:xfrm>
                <a:off x="127000" y="-28575"/>
                <a:ext cx="676604" cy="424793"/>
              </a:xfrm>
              <a:prstGeom prst="rect">
                <a:avLst/>
              </a:prstGeom>
            </p:spPr>
            <p:txBody>
              <a:bodyPr lIns="50800" tIns="50800" rIns="50800" bIns="50800" rtlCol="0" anchor="ctr"/>
              <a:lstStyle/>
              <a:p>
                <a:pPr algn="ctr">
                  <a:lnSpc>
                    <a:spcPts val="1960"/>
                  </a:lnSpc>
                </a:pPr>
                <a:endParaRPr/>
              </a:p>
            </p:txBody>
          </p:sp>
        </p:grpSp>
        <p:grpSp>
          <p:nvGrpSpPr>
            <p:cNvPr id="12" name="Group 12"/>
            <p:cNvGrpSpPr/>
            <p:nvPr/>
          </p:nvGrpSpPr>
          <p:grpSpPr>
            <a:xfrm rot="5400000">
              <a:off x="-84424" y="84424"/>
              <a:ext cx="684283" cy="515435"/>
              <a:chOff x="0" y="0"/>
              <a:chExt cx="421508" cy="317500"/>
            </a:xfrm>
          </p:grpSpPr>
          <p:sp>
            <p:nvSpPr>
              <p:cNvPr id="13" name="Freeform 13"/>
              <p:cNvSpPr/>
              <p:nvPr/>
            </p:nvSpPr>
            <p:spPr>
              <a:xfrm>
                <a:off x="0" y="0"/>
                <a:ext cx="421508" cy="317500"/>
              </a:xfrm>
              <a:custGeom>
                <a:avLst/>
                <a:gdLst/>
                <a:ahLst/>
                <a:cxnLst/>
                <a:rect l="l" t="t" r="r" b="b"/>
                <a:pathLst>
                  <a:path w="421508" h="317500">
                    <a:moveTo>
                      <a:pt x="140579" y="298431"/>
                    </a:moveTo>
                    <a:cubicBezTo>
                      <a:pt x="162188" y="309945"/>
                      <a:pt x="186756" y="317500"/>
                      <a:pt x="210867" y="317500"/>
                    </a:cubicBezTo>
                    <a:cubicBezTo>
                      <a:pt x="234980" y="317500"/>
                      <a:pt x="258183" y="311023"/>
                      <a:pt x="279564" y="299509"/>
                    </a:cubicBezTo>
                    <a:cubicBezTo>
                      <a:pt x="280020" y="299150"/>
                      <a:pt x="280475" y="299150"/>
                      <a:pt x="280929" y="298790"/>
                    </a:cubicBezTo>
                    <a:cubicBezTo>
                      <a:pt x="361227" y="252735"/>
                      <a:pt x="420371" y="131121"/>
                      <a:pt x="421508" y="0"/>
                    </a:cubicBezTo>
                    <a:lnTo>
                      <a:pt x="421508" y="0"/>
                    </a:lnTo>
                    <a:lnTo>
                      <a:pt x="0" y="0"/>
                    </a:lnTo>
                    <a:lnTo>
                      <a:pt x="0" y="0"/>
                    </a:lnTo>
                    <a:cubicBezTo>
                      <a:pt x="1137" y="131840"/>
                      <a:pt x="59371" y="253455"/>
                      <a:pt x="140579" y="298431"/>
                    </a:cubicBezTo>
                    <a:close/>
                  </a:path>
                </a:pathLst>
              </a:custGeom>
              <a:solidFill>
                <a:srgbClr val="E1A4B6"/>
              </a:solidFill>
            </p:spPr>
          </p:sp>
          <p:sp>
            <p:nvSpPr>
              <p:cNvPr id="14" name="TextBox 14"/>
              <p:cNvSpPr txBox="1"/>
              <p:nvPr/>
            </p:nvSpPr>
            <p:spPr>
              <a:xfrm>
                <a:off x="0" y="-9525"/>
                <a:ext cx="421508" cy="200025"/>
              </a:xfrm>
              <a:prstGeom prst="rect">
                <a:avLst/>
              </a:prstGeom>
            </p:spPr>
            <p:txBody>
              <a:bodyPr lIns="50800" tIns="50800" rIns="50800" bIns="50800" rtlCol="0" anchor="ctr"/>
              <a:lstStyle/>
              <a:p>
                <a:pPr algn="ctr">
                  <a:lnSpc>
                    <a:spcPts val="1919"/>
                  </a:lnSpc>
                </a:pPr>
                <a:endParaRPr/>
              </a:p>
            </p:txBody>
          </p:sp>
        </p:grpSp>
        <p:sp>
          <p:nvSpPr>
            <p:cNvPr id="15" name="TextBox 15"/>
            <p:cNvSpPr txBox="1"/>
            <p:nvPr/>
          </p:nvSpPr>
          <p:spPr>
            <a:xfrm>
              <a:off x="175684" y="170953"/>
              <a:ext cx="322945" cy="327025"/>
            </a:xfrm>
            <a:prstGeom prst="rect">
              <a:avLst/>
            </a:prstGeom>
          </p:spPr>
          <p:txBody>
            <a:bodyPr lIns="0" tIns="0" rIns="0" bIns="0" rtlCol="0" anchor="t">
              <a:spAutoFit/>
            </a:bodyPr>
            <a:lstStyle/>
            <a:p>
              <a:pPr marL="0" lvl="1" indent="0" algn="l">
                <a:lnSpc>
                  <a:spcPts val="1919"/>
                </a:lnSpc>
                <a:spcBef>
                  <a:spcPct val="0"/>
                </a:spcBef>
              </a:pPr>
              <a:r>
                <a:rPr lang="en-US" sz="1599" b="1">
                  <a:solidFill>
                    <a:srgbClr val="404040"/>
                  </a:solidFill>
                  <a:latin typeface="Public Sans Bold"/>
                  <a:ea typeface="Public Sans Bold"/>
                  <a:cs typeface="Public Sans Bold"/>
                  <a:sym typeface="Public Sans Bold"/>
                </a:rPr>
                <a:t>1.</a:t>
              </a:r>
            </a:p>
          </p:txBody>
        </p:sp>
        <p:sp>
          <p:nvSpPr>
            <p:cNvPr id="16" name="TextBox 16"/>
            <p:cNvSpPr txBox="1"/>
            <p:nvPr/>
          </p:nvSpPr>
          <p:spPr>
            <a:xfrm>
              <a:off x="1071276" y="182355"/>
              <a:ext cx="7023731" cy="315623"/>
            </a:xfrm>
            <a:prstGeom prst="rect">
              <a:avLst/>
            </a:prstGeom>
          </p:spPr>
          <p:txBody>
            <a:bodyPr lIns="0" tIns="0" rIns="0" bIns="0" rtlCol="0" anchor="t">
              <a:spAutoFit/>
            </a:bodyPr>
            <a:lstStyle/>
            <a:p>
              <a:pPr marL="0" lvl="1" indent="0" algn="l">
                <a:lnSpc>
                  <a:spcPts val="1851"/>
                </a:lnSpc>
                <a:spcBef>
                  <a:spcPct val="0"/>
                </a:spcBef>
              </a:pPr>
              <a:r>
                <a:rPr lang="en-US" sz="1542" b="1">
                  <a:solidFill>
                    <a:srgbClr val="404040"/>
                  </a:solidFill>
                  <a:latin typeface="Public Sans Bold"/>
                  <a:ea typeface="Public Sans Bold"/>
                  <a:cs typeface="Public Sans Bold"/>
                  <a:sym typeface="Public Sans Bold"/>
                </a:rPr>
                <a:t>KNOW YOUR AUDIENCE</a:t>
              </a:r>
            </a:p>
          </p:txBody>
        </p:sp>
      </p:grpSp>
      <p:grpSp>
        <p:nvGrpSpPr>
          <p:cNvPr id="17" name="Group 17"/>
          <p:cNvGrpSpPr/>
          <p:nvPr/>
        </p:nvGrpSpPr>
        <p:grpSpPr>
          <a:xfrm>
            <a:off x="1072589" y="144000"/>
            <a:ext cx="6275885" cy="513212"/>
            <a:chOff x="0" y="0"/>
            <a:chExt cx="8367846" cy="684283"/>
          </a:xfrm>
        </p:grpSpPr>
        <p:grpSp>
          <p:nvGrpSpPr>
            <p:cNvPr id="18" name="Group 18"/>
            <p:cNvGrpSpPr/>
            <p:nvPr/>
          </p:nvGrpSpPr>
          <p:grpSpPr>
            <a:xfrm>
              <a:off x="690172" y="149968"/>
              <a:ext cx="7677675" cy="384347"/>
              <a:chOff x="0" y="0"/>
              <a:chExt cx="2026437" cy="101444"/>
            </a:xfrm>
          </p:grpSpPr>
          <p:sp>
            <p:nvSpPr>
              <p:cNvPr id="19" name="Freeform 19"/>
              <p:cNvSpPr/>
              <p:nvPr/>
            </p:nvSpPr>
            <p:spPr>
              <a:xfrm>
                <a:off x="0" y="0"/>
                <a:ext cx="2026438" cy="101444"/>
              </a:xfrm>
              <a:custGeom>
                <a:avLst/>
                <a:gdLst/>
                <a:ahLst/>
                <a:cxnLst/>
                <a:rect l="l" t="t" r="r" b="b"/>
                <a:pathLst>
                  <a:path w="2026438" h="101444">
                    <a:moveTo>
                      <a:pt x="0" y="0"/>
                    </a:moveTo>
                    <a:lnTo>
                      <a:pt x="2026438" y="0"/>
                    </a:lnTo>
                    <a:lnTo>
                      <a:pt x="2026438" y="101444"/>
                    </a:lnTo>
                    <a:lnTo>
                      <a:pt x="0" y="101444"/>
                    </a:lnTo>
                    <a:close/>
                  </a:path>
                </a:pathLst>
              </a:custGeom>
              <a:solidFill>
                <a:srgbClr val="E4B97F"/>
              </a:solidFill>
            </p:spPr>
          </p:sp>
          <p:sp>
            <p:nvSpPr>
              <p:cNvPr id="20" name="TextBox 20"/>
              <p:cNvSpPr txBox="1"/>
              <p:nvPr/>
            </p:nvSpPr>
            <p:spPr>
              <a:xfrm>
                <a:off x="0" y="-9525"/>
                <a:ext cx="2026437" cy="110969"/>
              </a:xfrm>
              <a:prstGeom prst="rect">
                <a:avLst/>
              </a:prstGeom>
            </p:spPr>
            <p:txBody>
              <a:bodyPr lIns="50800" tIns="50800" rIns="50800" bIns="50800" rtlCol="0" anchor="ctr"/>
              <a:lstStyle/>
              <a:p>
                <a:pPr algn="ctr">
                  <a:lnSpc>
                    <a:spcPts val="1919"/>
                  </a:lnSpc>
                </a:pPr>
                <a:endParaRPr/>
              </a:p>
            </p:txBody>
          </p:sp>
        </p:grpSp>
        <p:grpSp>
          <p:nvGrpSpPr>
            <p:cNvPr id="21" name="Group 21"/>
            <p:cNvGrpSpPr/>
            <p:nvPr/>
          </p:nvGrpSpPr>
          <p:grpSpPr>
            <a:xfrm rot="5400000">
              <a:off x="275351" y="196470"/>
              <a:ext cx="684283" cy="291343"/>
              <a:chOff x="0" y="0"/>
              <a:chExt cx="930604" cy="396218"/>
            </a:xfrm>
          </p:grpSpPr>
          <p:sp>
            <p:nvSpPr>
              <p:cNvPr id="22" name="Freeform 22"/>
              <p:cNvSpPr/>
              <p:nvPr/>
            </p:nvSpPr>
            <p:spPr>
              <a:xfrm>
                <a:off x="0" y="0"/>
                <a:ext cx="930604" cy="396218"/>
              </a:xfrm>
              <a:custGeom>
                <a:avLst/>
                <a:gdLst/>
                <a:ahLst/>
                <a:cxnLst/>
                <a:rect l="l" t="t" r="r" b="b"/>
                <a:pathLst>
                  <a:path w="930604" h="396218">
                    <a:moveTo>
                      <a:pt x="203200" y="0"/>
                    </a:moveTo>
                    <a:lnTo>
                      <a:pt x="727404" y="0"/>
                    </a:lnTo>
                    <a:lnTo>
                      <a:pt x="930604" y="396218"/>
                    </a:lnTo>
                    <a:lnTo>
                      <a:pt x="0" y="396218"/>
                    </a:lnTo>
                    <a:lnTo>
                      <a:pt x="203200" y="0"/>
                    </a:lnTo>
                    <a:close/>
                  </a:path>
                </a:pathLst>
              </a:custGeom>
              <a:solidFill>
                <a:srgbClr val="967952"/>
              </a:solidFill>
            </p:spPr>
          </p:sp>
          <p:sp>
            <p:nvSpPr>
              <p:cNvPr id="23" name="TextBox 23"/>
              <p:cNvSpPr txBox="1"/>
              <p:nvPr/>
            </p:nvSpPr>
            <p:spPr>
              <a:xfrm>
                <a:off x="127000" y="-28575"/>
                <a:ext cx="676604" cy="424793"/>
              </a:xfrm>
              <a:prstGeom prst="rect">
                <a:avLst/>
              </a:prstGeom>
            </p:spPr>
            <p:txBody>
              <a:bodyPr lIns="50800" tIns="50800" rIns="50800" bIns="50800" rtlCol="0" anchor="ctr"/>
              <a:lstStyle/>
              <a:p>
                <a:pPr algn="ctr">
                  <a:lnSpc>
                    <a:spcPts val="1960"/>
                  </a:lnSpc>
                </a:pPr>
                <a:endParaRPr/>
              </a:p>
            </p:txBody>
          </p:sp>
        </p:grpSp>
        <p:grpSp>
          <p:nvGrpSpPr>
            <p:cNvPr id="24" name="Group 24"/>
            <p:cNvGrpSpPr/>
            <p:nvPr/>
          </p:nvGrpSpPr>
          <p:grpSpPr>
            <a:xfrm rot="5400000">
              <a:off x="-84424" y="84424"/>
              <a:ext cx="684283" cy="515435"/>
              <a:chOff x="0" y="0"/>
              <a:chExt cx="421508" cy="317500"/>
            </a:xfrm>
          </p:grpSpPr>
          <p:sp>
            <p:nvSpPr>
              <p:cNvPr id="25" name="Freeform 25"/>
              <p:cNvSpPr/>
              <p:nvPr/>
            </p:nvSpPr>
            <p:spPr>
              <a:xfrm>
                <a:off x="0" y="0"/>
                <a:ext cx="421508" cy="317500"/>
              </a:xfrm>
              <a:custGeom>
                <a:avLst/>
                <a:gdLst/>
                <a:ahLst/>
                <a:cxnLst/>
                <a:rect l="l" t="t" r="r" b="b"/>
                <a:pathLst>
                  <a:path w="421508" h="317500">
                    <a:moveTo>
                      <a:pt x="140579" y="298431"/>
                    </a:moveTo>
                    <a:cubicBezTo>
                      <a:pt x="162188" y="309945"/>
                      <a:pt x="186756" y="317500"/>
                      <a:pt x="210867" y="317500"/>
                    </a:cubicBezTo>
                    <a:cubicBezTo>
                      <a:pt x="234980" y="317500"/>
                      <a:pt x="258183" y="311023"/>
                      <a:pt x="279564" y="299509"/>
                    </a:cubicBezTo>
                    <a:cubicBezTo>
                      <a:pt x="280020" y="299150"/>
                      <a:pt x="280475" y="299150"/>
                      <a:pt x="280929" y="298790"/>
                    </a:cubicBezTo>
                    <a:cubicBezTo>
                      <a:pt x="361227" y="252735"/>
                      <a:pt x="420371" y="131121"/>
                      <a:pt x="421508" y="0"/>
                    </a:cubicBezTo>
                    <a:lnTo>
                      <a:pt x="421508" y="0"/>
                    </a:lnTo>
                    <a:lnTo>
                      <a:pt x="0" y="0"/>
                    </a:lnTo>
                    <a:lnTo>
                      <a:pt x="0" y="0"/>
                    </a:lnTo>
                    <a:cubicBezTo>
                      <a:pt x="1137" y="131840"/>
                      <a:pt x="59371" y="253455"/>
                      <a:pt x="140579" y="298431"/>
                    </a:cubicBezTo>
                    <a:close/>
                  </a:path>
                </a:pathLst>
              </a:custGeom>
              <a:solidFill>
                <a:srgbClr val="E4B97F"/>
              </a:solidFill>
            </p:spPr>
          </p:sp>
          <p:sp>
            <p:nvSpPr>
              <p:cNvPr id="26" name="TextBox 26"/>
              <p:cNvSpPr txBox="1"/>
              <p:nvPr/>
            </p:nvSpPr>
            <p:spPr>
              <a:xfrm>
                <a:off x="0" y="-9525"/>
                <a:ext cx="421508" cy="200025"/>
              </a:xfrm>
              <a:prstGeom prst="rect">
                <a:avLst/>
              </a:prstGeom>
            </p:spPr>
            <p:txBody>
              <a:bodyPr lIns="50800" tIns="50800" rIns="50800" bIns="50800" rtlCol="0" anchor="ctr"/>
              <a:lstStyle/>
              <a:p>
                <a:pPr algn="r">
                  <a:lnSpc>
                    <a:spcPts val="1919"/>
                  </a:lnSpc>
                </a:pPr>
                <a:endParaRPr/>
              </a:p>
            </p:txBody>
          </p:sp>
        </p:grpSp>
        <p:sp>
          <p:nvSpPr>
            <p:cNvPr id="27" name="TextBox 27"/>
            <p:cNvSpPr txBox="1"/>
            <p:nvPr/>
          </p:nvSpPr>
          <p:spPr>
            <a:xfrm>
              <a:off x="148876" y="167516"/>
              <a:ext cx="322945" cy="327025"/>
            </a:xfrm>
            <a:prstGeom prst="rect">
              <a:avLst/>
            </a:prstGeom>
          </p:spPr>
          <p:txBody>
            <a:bodyPr lIns="0" tIns="0" rIns="0" bIns="0" rtlCol="0" anchor="t">
              <a:spAutoFit/>
            </a:bodyPr>
            <a:lstStyle/>
            <a:p>
              <a:pPr marL="0" lvl="1" indent="0" algn="l">
                <a:lnSpc>
                  <a:spcPts val="1919"/>
                </a:lnSpc>
                <a:spcBef>
                  <a:spcPct val="0"/>
                </a:spcBef>
              </a:pPr>
              <a:r>
                <a:rPr lang="en-US" sz="1599" b="1">
                  <a:solidFill>
                    <a:srgbClr val="404040"/>
                  </a:solidFill>
                  <a:latin typeface="Public Sans Bold"/>
                  <a:ea typeface="Public Sans Bold"/>
                  <a:cs typeface="Public Sans Bold"/>
                  <a:sym typeface="Public Sans Bold"/>
                </a:rPr>
                <a:t>0.</a:t>
              </a:r>
            </a:p>
          </p:txBody>
        </p:sp>
        <p:sp>
          <p:nvSpPr>
            <p:cNvPr id="28" name="TextBox 28"/>
            <p:cNvSpPr txBox="1"/>
            <p:nvPr/>
          </p:nvSpPr>
          <p:spPr>
            <a:xfrm>
              <a:off x="1071276" y="173866"/>
              <a:ext cx="7023731" cy="327025"/>
            </a:xfrm>
            <a:prstGeom prst="rect">
              <a:avLst/>
            </a:prstGeom>
          </p:spPr>
          <p:txBody>
            <a:bodyPr lIns="0" tIns="0" rIns="0" bIns="0" rtlCol="0" anchor="t">
              <a:spAutoFit/>
            </a:bodyPr>
            <a:lstStyle/>
            <a:p>
              <a:pPr marL="0" lvl="1" indent="0" algn="l">
                <a:lnSpc>
                  <a:spcPts val="1919"/>
                </a:lnSpc>
                <a:spcBef>
                  <a:spcPct val="0"/>
                </a:spcBef>
              </a:pPr>
              <a:r>
                <a:rPr lang="en-US" sz="1599" b="1">
                  <a:solidFill>
                    <a:srgbClr val="404040"/>
                  </a:solidFill>
                  <a:latin typeface="Public Sans Bold"/>
                  <a:ea typeface="Public Sans Bold"/>
                  <a:cs typeface="Public Sans Bold"/>
                  <a:sym typeface="Public Sans Bold"/>
                </a:rPr>
                <a:t>GET READY</a:t>
              </a:r>
            </a:p>
          </p:txBody>
        </p:sp>
      </p:grpSp>
      <p:grpSp>
        <p:nvGrpSpPr>
          <p:cNvPr id="29" name="Group 29"/>
          <p:cNvGrpSpPr/>
          <p:nvPr/>
        </p:nvGrpSpPr>
        <p:grpSpPr>
          <a:xfrm>
            <a:off x="1072589" y="5342241"/>
            <a:ext cx="6275885" cy="515397"/>
            <a:chOff x="0" y="0"/>
            <a:chExt cx="8367846" cy="687196"/>
          </a:xfrm>
        </p:grpSpPr>
        <p:grpSp>
          <p:nvGrpSpPr>
            <p:cNvPr id="30" name="Group 30"/>
            <p:cNvGrpSpPr/>
            <p:nvPr/>
          </p:nvGrpSpPr>
          <p:grpSpPr>
            <a:xfrm>
              <a:off x="690172" y="152881"/>
              <a:ext cx="7677675" cy="384347"/>
              <a:chOff x="0" y="0"/>
              <a:chExt cx="2026437" cy="101444"/>
            </a:xfrm>
          </p:grpSpPr>
          <p:sp>
            <p:nvSpPr>
              <p:cNvPr id="31" name="Freeform 31"/>
              <p:cNvSpPr/>
              <p:nvPr/>
            </p:nvSpPr>
            <p:spPr>
              <a:xfrm>
                <a:off x="0" y="0"/>
                <a:ext cx="2026438" cy="101444"/>
              </a:xfrm>
              <a:custGeom>
                <a:avLst/>
                <a:gdLst/>
                <a:ahLst/>
                <a:cxnLst/>
                <a:rect l="l" t="t" r="r" b="b"/>
                <a:pathLst>
                  <a:path w="2026438" h="101444">
                    <a:moveTo>
                      <a:pt x="0" y="0"/>
                    </a:moveTo>
                    <a:lnTo>
                      <a:pt x="2026438" y="0"/>
                    </a:lnTo>
                    <a:lnTo>
                      <a:pt x="2026438" y="101444"/>
                    </a:lnTo>
                    <a:lnTo>
                      <a:pt x="0" y="101444"/>
                    </a:lnTo>
                    <a:close/>
                  </a:path>
                </a:pathLst>
              </a:custGeom>
              <a:solidFill>
                <a:srgbClr val="A2A2E1"/>
              </a:solidFill>
            </p:spPr>
          </p:sp>
          <p:sp>
            <p:nvSpPr>
              <p:cNvPr id="32" name="TextBox 32"/>
              <p:cNvSpPr txBox="1"/>
              <p:nvPr/>
            </p:nvSpPr>
            <p:spPr>
              <a:xfrm>
                <a:off x="0" y="-9525"/>
                <a:ext cx="2026437" cy="110969"/>
              </a:xfrm>
              <a:prstGeom prst="rect">
                <a:avLst/>
              </a:prstGeom>
            </p:spPr>
            <p:txBody>
              <a:bodyPr lIns="50800" tIns="50800" rIns="50800" bIns="50800" rtlCol="0" anchor="ctr"/>
              <a:lstStyle/>
              <a:p>
                <a:pPr algn="ctr">
                  <a:lnSpc>
                    <a:spcPts val="1919"/>
                  </a:lnSpc>
                </a:pPr>
                <a:endParaRPr/>
              </a:p>
            </p:txBody>
          </p:sp>
        </p:grpSp>
        <p:grpSp>
          <p:nvGrpSpPr>
            <p:cNvPr id="33" name="Group 33"/>
            <p:cNvGrpSpPr/>
            <p:nvPr/>
          </p:nvGrpSpPr>
          <p:grpSpPr>
            <a:xfrm rot="5400000">
              <a:off x="275351" y="199383"/>
              <a:ext cx="684283" cy="291343"/>
              <a:chOff x="0" y="0"/>
              <a:chExt cx="930604" cy="396218"/>
            </a:xfrm>
          </p:grpSpPr>
          <p:sp>
            <p:nvSpPr>
              <p:cNvPr id="34" name="Freeform 34"/>
              <p:cNvSpPr/>
              <p:nvPr/>
            </p:nvSpPr>
            <p:spPr>
              <a:xfrm>
                <a:off x="0" y="0"/>
                <a:ext cx="930604" cy="396218"/>
              </a:xfrm>
              <a:custGeom>
                <a:avLst/>
                <a:gdLst/>
                <a:ahLst/>
                <a:cxnLst/>
                <a:rect l="l" t="t" r="r" b="b"/>
                <a:pathLst>
                  <a:path w="930604" h="396218">
                    <a:moveTo>
                      <a:pt x="203200" y="0"/>
                    </a:moveTo>
                    <a:lnTo>
                      <a:pt x="727404" y="0"/>
                    </a:lnTo>
                    <a:lnTo>
                      <a:pt x="930604" y="396218"/>
                    </a:lnTo>
                    <a:lnTo>
                      <a:pt x="0" y="396218"/>
                    </a:lnTo>
                    <a:lnTo>
                      <a:pt x="203200" y="0"/>
                    </a:lnTo>
                    <a:close/>
                  </a:path>
                </a:pathLst>
              </a:custGeom>
              <a:solidFill>
                <a:srgbClr val="7777AB"/>
              </a:solidFill>
            </p:spPr>
          </p:sp>
          <p:sp>
            <p:nvSpPr>
              <p:cNvPr id="35" name="TextBox 35"/>
              <p:cNvSpPr txBox="1"/>
              <p:nvPr/>
            </p:nvSpPr>
            <p:spPr>
              <a:xfrm>
                <a:off x="127000" y="-28575"/>
                <a:ext cx="676604" cy="424793"/>
              </a:xfrm>
              <a:prstGeom prst="rect">
                <a:avLst/>
              </a:prstGeom>
            </p:spPr>
            <p:txBody>
              <a:bodyPr lIns="50800" tIns="50800" rIns="50800" bIns="50800" rtlCol="0" anchor="ctr"/>
              <a:lstStyle/>
              <a:p>
                <a:pPr algn="ctr">
                  <a:lnSpc>
                    <a:spcPts val="1960"/>
                  </a:lnSpc>
                </a:pPr>
                <a:endParaRPr/>
              </a:p>
            </p:txBody>
          </p:sp>
        </p:grpSp>
        <p:grpSp>
          <p:nvGrpSpPr>
            <p:cNvPr id="36" name="Group 36"/>
            <p:cNvGrpSpPr/>
            <p:nvPr/>
          </p:nvGrpSpPr>
          <p:grpSpPr>
            <a:xfrm rot="5400000">
              <a:off x="-84424" y="84424"/>
              <a:ext cx="684283" cy="515435"/>
              <a:chOff x="0" y="0"/>
              <a:chExt cx="421508" cy="317500"/>
            </a:xfrm>
          </p:grpSpPr>
          <p:sp>
            <p:nvSpPr>
              <p:cNvPr id="37" name="Freeform 37"/>
              <p:cNvSpPr/>
              <p:nvPr/>
            </p:nvSpPr>
            <p:spPr>
              <a:xfrm>
                <a:off x="0" y="0"/>
                <a:ext cx="421508" cy="317500"/>
              </a:xfrm>
              <a:custGeom>
                <a:avLst/>
                <a:gdLst/>
                <a:ahLst/>
                <a:cxnLst/>
                <a:rect l="l" t="t" r="r" b="b"/>
                <a:pathLst>
                  <a:path w="421508" h="317500">
                    <a:moveTo>
                      <a:pt x="140579" y="298431"/>
                    </a:moveTo>
                    <a:cubicBezTo>
                      <a:pt x="162188" y="309945"/>
                      <a:pt x="186756" y="317500"/>
                      <a:pt x="210867" y="317500"/>
                    </a:cubicBezTo>
                    <a:cubicBezTo>
                      <a:pt x="234980" y="317500"/>
                      <a:pt x="258183" y="311023"/>
                      <a:pt x="279564" y="299509"/>
                    </a:cubicBezTo>
                    <a:cubicBezTo>
                      <a:pt x="280020" y="299150"/>
                      <a:pt x="280475" y="299150"/>
                      <a:pt x="280929" y="298790"/>
                    </a:cubicBezTo>
                    <a:cubicBezTo>
                      <a:pt x="361227" y="252735"/>
                      <a:pt x="420371" y="131121"/>
                      <a:pt x="421508" y="0"/>
                    </a:cubicBezTo>
                    <a:lnTo>
                      <a:pt x="421508" y="0"/>
                    </a:lnTo>
                    <a:lnTo>
                      <a:pt x="0" y="0"/>
                    </a:lnTo>
                    <a:lnTo>
                      <a:pt x="0" y="0"/>
                    </a:lnTo>
                    <a:cubicBezTo>
                      <a:pt x="1137" y="131840"/>
                      <a:pt x="59371" y="253455"/>
                      <a:pt x="140579" y="298431"/>
                    </a:cubicBezTo>
                    <a:close/>
                  </a:path>
                </a:pathLst>
              </a:custGeom>
              <a:solidFill>
                <a:srgbClr val="A2A2E1"/>
              </a:solidFill>
            </p:spPr>
          </p:sp>
          <p:sp>
            <p:nvSpPr>
              <p:cNvPr id="38" name="TextBox 38"/>
              <p:cNvSpPr txBox="1"/>
              <p:nvPr/>
            </p:nvSpPr>
            <p:spPr>
              <a:xfrm>
                <a:off x="0" y="-9525"/>
                <a:ext cx="421508" cy="200025"/>
              </a:xfrm>
              <a:prstGeom prst="rect">
                <a:avLst/>
              </a:prstGeom>
            </p:spPr>
            <p:txBody>
              <a:bodyPr lIns="50800" tIns="50800" rIns="50800" bIns="50800" rtlCol="0" anchor="ctr"/>
              <a:lstStyle/>
              <a:p>
                <a:pPr algn="ctr">
                  <a:lnSpc>
                    <a:spcPts val="1919"/>
                  </a:lnSpc>
                </a:pPr>
                <a:endParaRPr/>
              </a:p>
            </p:txBody>
          </p:sp>
        </p:grpSp>
        <p:sp>
          <p:nvSpPr>
            <p:cNvPr id="39" name="TextBox 39"/>
            <p:cNvSpPr txBox="1"/>
            <p:nvPr/>
          </p:nvSpPr>
          <p:spPr>
            <a:xfrm>
              <a:off x="175684" y="176780"/>
              <a:ext cx="322945" cy="327025"/>
            </a:xfrm>
            <a:prstGeom prst="rect">
              <a:avLst/>
            </a:prstGeom>
          </p:spPr>
          <p:txBody>
            <a:bodyPr lIns="0" tIns="0" rIns="0" bIns="0" rtlCol="0" anchor="t">
              <a:spAutoFit/>
            </a:bodyPr>
            <a:lstStyle/>
            <a:p>
              <a:pPr marL="0" lvl="1" indent="0" algn="l">
                <a:lnSpc>
                  <a:spcPts val="1919"/>
                </a:lnSpc>
                <a:spcBef>
                  <a:spcPct val="0"/>
                </a:spcBef>
              </a:pPr>
              <a:r>
                <a:rPr lang="en-US" sz="1599" b="1">
                  <a:solidFill>
                    <a:srgbClr val="404040"/>
                  </a:solidFill>
                  <a:latin typeface="Public Sans Bold"/>
                  <a:ea typeface="Public Sans Bold"/>
                  <a:cs typeface="Public Sans Bold"/>
                  <a:sym typeface="Public Sans Bold"/>
                </a:rPr>
                <a:t>2.</a:t>
              </a:r>
            </a:p>
          </p:txBody>
        </p:sp>
        <p:sp>
          <p:nvSpPr>
            <p:cNvPr id="40" name="TextBox 40"/>
            <p:cNvSpPr txBox="1"/>
            <p:nvPr/>
          </p:nvSpPr>
          <p:spPr>
            <a:xfrm>
              <a:off x="1071276" y="173866"/>
              <a:ext cx="7023731" cy="327025"/>
            </a:xfrm>
            <a:prstGeom prst="rect">
              <a:avLst/>
            </a:prstGeom>
          </p:spPr>
          <p:txBody>
            <a:bodyPr lIns="0" tIns="0" rIns="0" bIns="0" rtlCol="0" anchor="t">
              <a:spAutoFit/>
            </a:bodyPr>
            <a:lstStyle/>
            <a:p>
              <a:pPr marL="0" lvl="1" indent="0" algn="l">
                <a:lnSpc>
                  <a:spcPts val="1919"/>
                </a:lnSpc>
                <a:spcBef>
                  <a:spcPct val="0"/>
                </a:spcBef>
              </a:pPr>
              <a:r>
                <a:rPr lang="en-US" sz="1599" b="1">
                  <a:solidFill>
                    <a:srgbClr val="404040"/>
                  </a:solidFill>
                  <a:latin typeface="Public Sans Bold"/>
                  <a:ea typeface="Public Sans Bold"/>
                  <a:cs typeface="Public Sans Bold"/>
                  <a:sym typeface="Public Sans Bold"/>
                </a:rPr>
                <a:t>BROWSE AND SEARCH JOURNALS</a:t>
              </a:r>
            </a:p>
          </p:txBody>
        </p:sp>
      </p:grpSp>
      <p:sp>
        <p:nvSpPr>
          <p:cNvPr id="42" name="TextBox 42"/>
          <p:cNvSpPr txBox="1"/>
          <p:nvPr/>
        </p:nvSpPr>
        <p:spPr>
          <a:xfrm>
            <a:off x="1664254" y="723887"/>
            <a:ext cx="5684220" cy="1417077"/>
          </a:xfrm>
          <a:prstGeom prst="rect">
            <a:avLst/>
          </a:prstGeom>
        </p:spPr>
        <p:txBody>
          <a:bodyPr lIns="0" tIns="0" rIns="0" bIns="0" rtlCol="0" anchor="t">
            <a:spAutoFit/>
          </a:bodyPr>
          <a:lstStyle/>
          <a:p>
            <a:pPr algn="just">
              <a:lnSpc>
                <a:spcPts val="1439"/>
              </a:lnSpc>
            </a:pPr>
            <a:r>
              <a:rPr lang="en-US" sz="1199" spc="23" dirty="0">
                <a:solidFill>
                  <a:srgbClr val="404040"/>
                </a:solidFill>
                <a:latin typeface="Public Sans"/>
                <a:ea typeface="Public Sans"/>
                <a:cs typeface="Public Sans"/>
                <a:sym typeface="Public Sans"/>
              </a:rPr>
              <a:t>Selecting a journal for your next manuscript can be daunting. There are so many journals to choose from, but where to start?</a:t>
            </a:r>
          </a:p>
          <a:p>
            <a:pPr algn="just">
              <a:lnSpc>
                <a:spcPts val="600"/>
              </a:lnSpc>
            </a:pPr>
            <a:r>
              <a:rPr lang="en-US" sz="500" spc="10" dirty="0">
                <a:solidFill>
                  <a:srgbClr val="404040"/>
                </a:solidFill>
                <a:latin typeface="Public Sans"/>
                <a:ea typeface="Public Sans"/>
                <a:cs typeface="Public Sans"/>
                <a:sym typeface="Public Sans"/>
              </a:rPr>
              <a:t> </a:t>
            </a:r>
          </a:p>
          <a:p>
            <a:pPr algn="just">
              <a:lnSpc>
                <a:spcPts val="1439"/>
              </a:lnSpc>
            </a:pPr>
            <a:r>
              <a:rPr lang="en-US" sz="1199" spc="23" dirty="0">
                <a:solidFill>
                  <a:srgbClr val="404040"/>
                </a:solidFill>
                <a:latin typeface="Public Sans"/>
                <a:ea typeface="Public Sans"/>
                <a:cs typeface="Public Sans"/>
                <a:sym typeface="Public Sans"/>
              </a:rPr>
              <a:t>As an author, you have the responsibility to evaluate the integrity, history, practices, and reputation of the journals that you wish to publish in.</a:t>
            </a:r>
          </a:p>
          <a:p>
            <a:pPr algn="just">
              <a:lnSpc>
                <a:spcPts val="599"/>
              </a:lnSpc>
            </a:pPr>
            <a:endParaRPr lang="en-US" sz="1199" spc="23" dirty="0">
              <a:solidFill>
                <a:srgbClr val="404040"/>
              </a:solidFill>
              <a:latin typeface="Public Sans"/>
              <a:ea typeface="Public Sans"/>
              <a:cs typeface="Public Sans"/>
              <a:sym typeface="Public Sans"/>
            </a:endParaRPr>
          </a:p>
          <a:p>
            <a:pPr algn="just">
              <a:lnSpc>
                <a:spcPts val="1439"/>
              </a:lnSpc>
            </a:pPr>
            <a:r>
              <a:rPr lang="en-US" sz="1199" spc="23" dirty="0">
                <a:solidFill>
                  <a:srgbClr val="404040"/>
                </a:solidFill>
                <a:latin typeface="Public Sans"/>
                <a:ea typeface="Public Sans"/>
                <a:cs typeface="Public Sans"/>
                <a:sym typeface="Public Sans"/>
              </a:rPr>
              <a:t>Note that you might also have to </a:t>
            </a:r>
            <a:r>
              <a:rPr lang="en-US" sz="1199" u="none" spc="23" dirty="0">
                <a:solidFill>
                  <a:srgbClr val="404040"/>
                </a:solidFill>
                <a:latin typeface="Public Sans"/>
                <a:ea typeface="Public Sans"/>
                <a:cs typeface="Public Sans"/>
                <a:sym typeface="Public Sans"/>
              </a:rPr>
              <a:t>com</a:t>
            </a:r>
            <a:r>
              <a:rPr lang="en-US" sz="1199" spc="23" dirty="0">
                <a:solidFill>
                  <a:srgbClr val="404040"/>
                </a:solidFill>
                <a:latin typeface="Public Sans"/>
                <a:ea typeface="Public Sans"/>
                <a:cs typeface="Public Sans"/>
                <a:sym typeface="Public Sans"/>
              </a:rPr>
              <a:t>ply with require</a:t>
            </a:r>
            <a:r>
              <a:rPr lang="en-US" sz="1199" u="none" spc="23" dirty="0">
                <a:solidFill>
                  <a:srgbClr val="404040"/>
                </a:solidFill>
                <a:latin typeface="Public Sans"/>
                <a:ea typeface="Public Sans"/>
                <a:cs typeface="Public Sans"/>
                <a:sym typeface="Public Sans"/>
              </a:rPr>
              <a:t>ments f</a:t>
            </a:r>
            <a:r>
              <a:rPr lang="en-US" sz="1199" spc="23" dirty="0">
                <a:solidFill>
                  <a:srgbClr val="404040"/>
                </a:solidFill>
                <a:latin typeface="Public Sans"/>
                <a:ea typeface="Public Sans"/>
                <a:cs typeface="Public Sans"/>
                <a:sym typeface="Public Sans"/>
              </a:rPr>
              <a:t>r</a:t>
            </a:r>
            <a:r>
              <a:rPr lang="en-US" sz="1199" u="none" spc="23" dirty="0">
                <a:solidFill>
                  <a:srgbClr val="404040"/>
                </a:solidFill>
                <a:latin typeface="Public Sans"/>
                <a:ea typeface="Public Sans"/>
                <a:cs typeface="Public Sans"/>
                <a:sym typeface="Public Sans"/>
              </a:rPr>
              <a:t>o</a:t>
            </a:r>
            <a:r>
              <a:rPr lang="en-US" sz="1199" spc="23" dirty="0">
                <a:solidFill>
                  <a:srgbClr val="404040"/>
                </a:solidFill>
                <a:latin typeface="Public Sans"/>
                <a:ea typeface="Public Sans"/>
                <a:cs typeface="Public Sans"/>
                <a:sym typeface="Public Sans"/>
              </a:rPr>
              <a:t>m you</a:t>
            </a:r>
            <a:r>
              <a:rPr lang="en-US" sz="1199" u="none" spc="23" dirty="0">
                <a:solidFill>
                  <a:srgbClr val="404040"/>
                </a:solidFill>
                <a:latin typeface="Public Sans"/>
                <a:ea typeface="Public Sans"/>
                <a:cs typeface="Public Sans"/>
                <a:sym typeface="Public Sans"/>
              </a:rPr>
              <a:t>r </a:t>
            </a:r>
            <a:r>
              <a:rPr lang="en-US" sz="1199" spc="23" dirty="0">
                <a:solidFill>
                  <a:srgbClr val="404040"/>
                </a:solidFill>
                <a:latin typeface="Public Sans"/>
                <a:ea typeface="Public Sans"/>
                <a:cs typeface="Public Sans"/>
                <a:sym typeface="Public Sans"/>
              </a:rPr>
              <a:t>fund</a:t>
            </a:r>
            <a:r>
              <a:rPr lang="en-US" sz="1199" u="none" spc="23" dirty="0">
                <a:solidFill>
                  <a:srgbClr val="404040"/>
                </a:solidFill>
                <a:latin typeface="Public Sans"/>
                <a:ea typeface="Public Sans"/>
                <a:cs typeface="Public Sans"/>
                <a:sym typeface="Public Sans"/>
              </a:rPr>
              <a:t>e</a:t>
            </a:r>
            <a:r>
              <a:rPr lang="en-US" sz="1199" spc="23" dirty="0">
                <a:solidFill>
                  <a:srgbClr val="404040"/>
                </a:solidFill>
                <a:latin typeface="Public Sans"/>
                <a:ea typeface="Public Sans"/>
                <a:cs typeface="Public Sans"/>
                <a:sym typeface="Public Sans"/>
              </a:rPr>
              <a:t>r</a:t>
            </a:r>
            <a:r>
              <a:rPr lang="en-US" sz="1199" u="none" spc="23" dirty="0">
                <a:solidFill>
                  <a:srgbClr val="404040"/>
                </a:solidFill>
                <a:latin typeface="Public Sans"/>
                <a:ea typeface="Public Sans"/>
                <a:cs typeface="Public Sans"/>
                <a:sym typeface="Public Sans"/>
              </a:rPr>
              <a:t> on p</a:t>
            </a:r>
            <a:r>
              <a:rPr lang="en-US" sz="1199" spc="23" dirty="0">
                <a:solidFill>
                  <a:srgbClr val="404040"/>
                </a:solidFill>
                <a:latin typeface="Public Sans"/>
                <a:ea typeface="Public Sans"/>
                <a:cs typeface="Public Sans"/>
                <a:sym typeface="Public Sans"/>
              </a:rPr>
              <a:t>ublish</a:t>
            </a:r>
            <a:r>
              <a:rPr lang="en-US" sz="1199" u="none" spc="23" dirty="0">
                <a:solidFill>
                  <a:srgbClr val="404040"/>
                </a:solidFill>
                <a:latin typeface="Public Sans"/>
                <a:ea typeface="Public Sans"/>
                <a:cs typeface="Public Sans"/>
                <a:sym typeface="Public Sans"/>
              </a:rPr>
              <a:t>ing</a:t>
            </a:r>
            <a:r>
              <a:rPr lang="en-US" sz="1199" spc="23" dirty="0">
                <a:solidFill>
                  <a:srgbClr val="404040"/>
                </a:solidFill>
                <a:latin typeface="Public Sans"/>
                <a:ea typeface="Public Sans"/>
                <a:cs typeface="Public Sans"/>
                <a:sym typeface="Public Sans"/>
              </a:rPr>
              <a:t> Open Access</a:t>
            </a:r>
            <a:r>
              <a:rPr lang="en-US" sz="1199" u="none" spc="23" dirty="0">
                <a:solidFill>
                  <a:srgbClr val="404040"/>
                </a:solidFill>
                <a:latin typeface="Public Sans"/>
                <a:ea typeface="Public Sans"/>
                <a:cs typeface="Public Sans"/>
                <a:sym typeface="Public Sans"/>
              </a:rPr>
              <a:t>, </a:t>
            </a:r>
            <a:r>
              <a:rPr lang="en-US" sz="1199" spc="23" dirty="0">
                <a:solidFill>
                  <a:srgbClr val="404040"/>
                </a:solidFill>
                <a:latin typeface="Public Sans"/>
                <a:ea typeface="Public Sans"/>
                <a:cs typeface="Public Sans"/>
                <a:sym typeface="Public Sans"/>
              </a:rPr>
              <a:t>wh</a:t>
            </a:r>
            <a:r>
              <a:rPr lang="en-US" sz="1199" u="none" spc="23" dirty="0">
                <a:solidFill>
                  <a:srgbClr val="404040"/>
                </a:solidFill>
                <a:latin typeface="Public Sans"/>
                <a:ea typeface="Public Sans"/>
                <a:cs typeface="Public Sans"/>
                <a:sym typeface="Public Sans"/>
              </a:rPr>
              <a:t>i</a:t>
            </a:r>
            <a:r>
              <a:rPr lang="en-US" sz="1199" spc="23" dirty="0">
                <a:solidFill>
                  <a:srgbClr val="404040"/>
                </a:solidFill>
                <a:latin typeface="Public Sans"/>
                <a:ea typeface="Public Sans"/>
                <a:cs typeface="Public Sans"/>
                <a:sym typeface="Public Sans"/>
              </a:rPr>
              <a:t>ch w</a:t>
            </a:r>
            <a:r>
              <a:rPr lang="en-US" sz="1199" u="none" spc="23" dirty="0">
                <a:solidFill>
                  <a:srgbClr val="404040"/>
                </a:solidFill>
                <a:latin typeface="Public Sans"/>
                <a:ea typeface="Public Sans"/>
                <a:cs typeface="Public Sans"/>
                <a:sym typeface="Public Sans"/>
              </a:rPr>
              <a:t>i</a:t>
            </a:r>
            <a:r>
              <a:rPr lang="en-US" sz="1199" spc="23" dirty="0">
                <a:solidFill>
                  <a:srgbClr val="404040"/>
                </a:solidFill>
                <a:latin typeface="Public Sans"/>
                <a:ea typeface="Public Sans"/>
                <a:cs typeface="Public Sans"/>
                <a:sym typeface="Public Sans"/>
              </a:rPr>
              <a:t>ll</a:t>
            </a:r>
            <a:r>
              <a:rPr lang="en-US" sz="1199" u="none" spc="23" dirty="0">
                <a:solidFill>
                  <a:srgbClr val="404040"/>
                </a:solidFill>
                <a:latin typeface="Public Sans"/>
                <a:ea typeface="Public Sans"/>
                <a:cs typeface="Public Sans"/>
                <a:sym typeface="Public Sans"/>
              </a:rPr>
              <a:t> </a:t>
            </a:r>
            <a:r>
              <a:rPr lang="en-US" sz="1199" spc="23" dirty="0">
                <a:solidFill>
                  <a:srgbClr val="404040"/>
                </a:solidFill>
                <a:latin typeface="Public Sans"/>
                <a:ea typeface="Public Sans"/>
                <a:cs typeface="Public Sans"/>
                <a:sym typeface="Public Sans"/>
              </a:rPr>
              <a:t>i</a:t>
            </a:r>
            <a:r>
              <a:rPr lang="en-US" sz="1199" u="none" spc="23" dirty="0">
                <a:solidFill>
                  <a:srgbClr val="404040"/>
                </a:solidFill>
                <a:latin typeface="Public Sans"/>
                <a:ea typeface="Public Sans"/>
                <a:cs typeface="Public Sans"/>
                <a:sym typeface="Public Sans"/>
              </a:rPr>
              <a:t>n</a:t>
            </a:r>
            <a:r>
              <a:rPr lang="en-US" sz="1199" spc="23" dirty="0">
                <a:solidFill>
                  <a:srgbClr val="404040"/>
                </a:solidFill>
                <a:latin typeface="Public Sans"/>
                <a:ea typeface="Public Sans"/>
                <a:cs typeface="Public Sans"/>
                <a:sym typeface="Public Sans"/>
              </a:rPr>
              <a:t>f</a:t>
            </a:r>
            <a:r>
              <a:rPr lang="en-US" sz="1199" u="none" spc="23" dirty="0">
                <a:solidFill>
                  <a:srgbClr val="404040"/>
                </a:solidFill>
                <a:latin typeface="Public Sans"/>
                <a:ea typeface="Public Sans"/>
                <a:cs typeface="Public Sans"/>
                <a:sym typeface="Public Sans"/>
              </a:rPr>
              <a:t>l</a:t>
            </a:r>
            <a:r>
              <a:rPr lang="en-US" sz="1199" spc="23" dirty="0">
                <a:solidFill>
                  <a:srgbClr val="404040"/>
                </a:solidFill>
                <a:latin typeface="Public Sans"/>
                <a:ea typeface="Public Sans"/>
                <a:cs typeface="Public Sans"/>
                <a:sym typeface="Public Sans"/>
              </a:rPr>
              <a:t>uen</a:t>
            </a:r>
            <a:r>
              <a:rPr lang="en-US" sz="1199" u="none" spc="23" dirty="0">
                <a:solidFill>
                  <a:srgbClr val="404040"/>
                </a:solidFill>
                <a:latin typeface="Public Sans"/>
                <a:ea typeface="Public Sans"/>
                <a:cs typeface="Public Sans"/>
                <a:sym typeface="Public Sans"/>
              </a:rPr>
              <a:t>c</a:t>
            </a:r>
            <a:r>
              <a:rPr lang="en-US" sz="1199" spc="23" dirty="0">
                <a:solidFill>
                  <a:srgbClr val="404040"/>
                </a:solidFill>
                <a:latin typeface="Public Sans"/>
                <a:ea typeface="Public Sans"/>
                <a:cs typeface="Public Sans"/>
                <a:sym typeface="Public Sans"/>
              </a:rPr>
              <a:t>e</a:t>
            </a:r>
            <a:r>
              <a:rPr lang="en-US" sz="1199" u="none" spc="23" dirty="0">
                <a:solidFill>
                  <a:srgbClr val="404040"/>
                </a:solidFill>
                <a:latin typeface="Public Sans"/>
                <a:ea typeface="Public Sans"/>
                <a:cs typeface="Public Sans"/>
                <a:sym typeface="Public Sans"/>
              </a:rPr>
              <a:t> </a:t>
            </a:r>
            <a:r>
              <a:rPr lang="en-US" sz="1199" spc="23" dirty="0">
                <a:solidFill>
                  <a:srgbClr val="404040"/>
                </a:solidFill>
                <a:latin typeface="Public Sans"/>
                <a:ea typeface="Public Sans"/>
                <a:cs typeface="Public Sans"/>
                <a:sym typeface="Public Sans"/>
              </a:rPr>
              <a:t>y</a:t>
            </a:r>
            <a:r>
              <a:rPr lang="en-US" sz="1199" u="none" spc="23" dirty="0">
                <a:solidFill>
                  <a:srgbClr val="404040"/>
                </a:solidFill>
                <a:latin typeface="Public Sans"/>
                <a:ea typeface="Public Sans"/>
                <a:cs typeface="Public Sans"/>
                <a:sym typeface="Public Sans"/>
              </a:rPr>
              <a:t>o</a:t>
            </a:r>
            <a:r>
              <a:rPr lang="en-US" sz="1199" spc="23" dirty="0">
                <a:solidFill>
                  <a:srgbClr val="404040"/>
                </a:solidFill>
                <a:latin typeface="Public Sans"/>
                <a:ea typeface="Public Sans"/>
                <a:cs typeface="Public Sans"/>
                <a:sym typeface="Public Sans"/>
              </a:rPr>
              <a:t>ur</a:t>
            </a:r>
            <a:r>
              <a:rPr lang="en-US" sz="1199" u="none" spc="23" dirty="0">
                <a:solidFill>
                  <a:srgbClr val="404040"/>
                </a:solidFill>
                <a:latin typeface="Public Sans"/>
                <a:ea typeface="Public Sans"/>
                <a:cs typeface="Public Sans"/>
                <a:sym typeface="Public Sans"/>
              </a:rPr>
              <a:t> cho</a:t>
            </a:r>
            <a:r>
              <a:rPr lang="en-US" sz="1199" spc="23" dirty="0">
                <a:solidFill>
                  <a:srgbClr val="404040"/>
                </a:solidFill>
                <a:latin typeface="Public Sans"/>
                <a:ea typeface="Public Sans"/>
                <a:cs typeface="Public Sans"/>
                <a:sym typeface="Public Sans"/>
              </a:rPr>
              <a:t>ice</a:t>
            </a:r>
            <a:r>
              <a:rPr lang="en-US" sz="1199" u="none" spc="23" dirty="0">
                <a:solidFill>
                  <a:srgbClr val="404040"/>
                </a:solidFill>
                <a:latin typeface="Public Sans"/>
                <a:ea typeface="Public Sans"/>
                <a:cs typeface="Public Sans"/>
                <a:sym typeface="Public Sans"/>
              </a:rPr>
              <a:t> o</a:t>
            </a:r>
            <a:r>
              <a:rPr lang="en-US" sz="1199" spc="23" dirty="0">
                <a:solidFill>
                  <a:srgbClr val="404040"/>
                </a:solidFill>
                <a:latin typeface="Public Sans"/>
                <a:ea typeface="Public Sans"/>
                <a:cs typeface="Public Sans"/>
                <a:sym typeface="Public Sans"/>
              </a:rPr>
              <a:t>f</a:t>
            </a:r>
            <a:r>
              <a:rPr lang="en-US" sz="1199" u="none" spc="23" dirty="0">
                <a:solidFill>
                  <a:srgbClr val="404040"/>
                </a:solidFill>
                <a:latin typeface="Public Sans"/>
                <a:ea typeface="Public Sans"/>
                <a:cs typeface="Public Sans"/>
                <a:sym typeface="Public Sans"/>
              </a:rPr>
              <a:t> </a:t>
            </a:r>
            <a:r>
              <a:rPr lang="en-US" sz="1199" spc="23" dirty="0">
                <a:solidFill>
                  <a:srgbClr val="404040"/>
                </a:solidFill>
                <a:latin typeface="Public Sans"/>
                <a:ea typeface="Public Sans"/>
                <a:cs typeface="Public Sans"/>
                <a:sym typeface="Public Sans"/>
              </a:rPr>
              <a:t>jour</a:t>
            </a:r>
            <a:r>
              <a:rPr lang="en-US" sz="1199" u="none" spc="23" dirty="0">
                <a:solidFill>
                  <a:srgbClr val="404040"/>
                </a:solidFill>
                <a:latin typeface="Public Sans"/>
                <a:ea typeface="Public Sans"/>
                <a:cs typeface="Public Sans"/>
                <a:sym typeface="Public Sans"/>
              </a:rPr>
              <a:t>n</a:t>
            </a:r>
            <a:r>
              <a:rPr lang="en-US" sz="1199" spc="23" dirty="0">
                <a:solidFill>
                  <a:srgbClr val="404040"/>
                </a:solidFill>
                <a:latin typeface="Public Sans"/>
                <a:ea typeface="Public Sans"/>
                <a:cs typeface="Public Sans"/>
                <a:sym typeface="Public Sans"/>
              </a:rPr>
              <a:t>al.</a:t>
            </a:r>
            <a:r>
              <a:rPr lang="en-US" sz="1199" u="none" spc="23" dirty="0">
                <a:solidFill>
                  <a:srgbClr val="404040"/>
                </a:solidFill>
                <a:latin typeface="Public Sans"/>
                <a:ea typeface="Public Sans"/>
                <a:cs typeface="Public Sans"/>
                <a:sym typeface="Public Sans"/>
              </a:rPr>
              <a:t> </a:t>
            </a:r>
            <a:r>
              <a:rPr lang="en-US" sz="1199" spc="23" dirty="0">
                <a:solidFill>
                  <a:srgbClr val="404040"/>
                </a:solidFill>
                <a:latin typeface="Public Sans"/>
                <a:ea typeface="Public Sans"/>
                <a:cs typeface="Public Sans"/>
                <a:sym typeface="Public Sans"/>
              </a:rPr>
              <a:t>F</a:t>
            </a:r>
            <a:r>
              <a:rPr lang="en-US" sz="1199" u="none" spc="23" dirty="0">
                <a:solidFill>
                  <a:srgbClr val="404040"/>
                </a:solidFill>
                <a:latin typeface="Public Sans"/>
                <a:ea typeface="Public Sans"/>
                <a:cs typeface="Public Sans"/>
                <a:sym typeface="Public Sans"/>
              </a:rPr>
              <a:t>i</a:t>
            </a:r>
            <a:r>
              <a:rPr lang="en-US" sz="1199" spc="23" dirty="0">
                <a:solidFill>
                  <a:srgbClr val="404040"/>
                </a:solidFill>
                <a:latin typeface="Public Sans"/>
                <a:ea typeface="Public Sans"/>
                <a:cs typeface="Public Sans"/>
                <a:sym typeface="Public Sans"/>
              </a:rPr>
              <a:t>n</a:t>
            </a:r>
            <a:r>
              <a:rPr lang="en-US" sz="1199" u="none" spc="23" dirty="0">
                <a:solidFill>
                  <a:srgbClr val="404040"/>
                </a:solidFill>
                <a:latin typeface="Public Sans"/>
                <a:ea typeface="Public Sans"/>
                <a:cs typeface="Public Sans"/>
                <a:sym typeface="Public Sans"/>
              </a:rPr>
              <a:t>al</a:t>
            </a:r>
            <a:r>
              <a:rPr lang="en-US" sz="1199" spc="23" dirty="0">
                <a:solidFill>
                  <a:srgbClr val="404040"/>
                </a:solidFill>
                <a:latin typeface="Public Sans"/>
                <a:ea typeface="Public Sans"/>
                <a:cs typeface="Public Sans"/>
                <a:sym typeface="Public Sans"/>
              </a:rPr>
              <a:t>ly,</a:t>
            </a:r>
            <a:r>
              <a:rPr lang="en-US" sz="1199" u="none" spc="23" dirty="0">
                <a:solidFill>
                  <a:srgbClr val="404040"/>
                </a:solidFill>
                <a:latin typeface="Public Sans"/>
                <a:ea typeface="Public Sans"/>
                <a:cs typeface="Public Sans"/>
                <a:sym typeface="Public Sans"/>
              </a:rPr>
              <a:t> </a:t>
            </a:r>
            <a:r>
              <a:rPr lang="en-US" sz="1199" spc="23" dirty="0">
                <a:solidFill>
                  <a:srgbClr val="404040"/>
                </a:solidFill>
                <a:latin typeface="Public Sans"/>
                <a:ea typeface="Public Sans"/>
                <a:cs typeface="Public Sans"/>
                <a:sym typeface="Public Sans"/>
              </a:rPr>
              <a:t>p</a:t>
            </a:r>
            <a:r>
              <a:rPr lang="en-US" sz="1199" u="none" spc="23" dirty="0">
                <a:solidFill>
                  <a:srgbClr val="404040"/>
                </a:solidFill>
                <a:latin typeface="Public Sans"/>
                <a:ea typeface="Public Sans"/>
                <a:cs typeface="Public Sans"/>
                <a:sym typeface="Public Sans"/>
              </a:rPr>
              <a:t>u</a:t>
            </a:r>
            <a:r>
              <a:rPr lang="en-US" sz="1199" spc="23" dirty="0">
                <a:solidFill>
                  <a:srgbClr val="404040"/>
                </a:solidFill>
                <a:latin typeface="Public Sans"/>
                <a:ea typeface="Public Sans"/>
                <a:cs typeface="Public Sans"/>
                <a:sym typeface="Public Sans"/>
              </a:rPr>
              <a:t>b</a:t>
            </a:r>
            <a:r>
              <a:rPr lang="en-US" sz="1199" u="none" spc="23" dirty="0">
                <a:solidFill>
                  <a:srgbClr val="404040"/>
                </a:solidFill>
                <a:latin typeface="Public Sans"/>
                <a:ea typeface="Public Sans"/>
                <a:cs typeface="Public Sans"/>
                <a:sym typeface="Public Sans"/>
              </a:rPr>
              <a:t>l</a:t>
            </a:r>
            <a:r>
              <a:rPr lang="en-US" sz="1199" spc="23" dirty="0">
                <a:solidFill>
                  <a:srgbClr val="404040"/>
                </a:solidFill>
                <a:latin typeface="Public Sans"/>
                <a:ea typeface="Public Sans"/>
                <a:cs typeface="Public Sans"/>
                <a:sym typeface="Public Sans"/>
              </a:rPr>
              <a:t>i</a:t>
            </a:r>
            <a:r>
              <a:rPr lang="en-US" sz="1199" u="none" spc="23" dirty="0">
                <a:solidFill>
                  <a:srgbClr val="404040"/>
                </a:solidFill>
                <a:latin typeface="Public Sans"/>
                <a:ea typeface="Public Sans"/>
                <a:cs typeface="Public Sans"/>
                <a:sym typeface="Public Sans"/>
              </a:rPr>
              <a:t>s</a:t>
            </a:r>
            <a:r>
              <a:rPr lang="en-US" sz="1199" spc="23" dirty="0">
                <a:solidFill>
                  <a:srgbClr val="404040"/>
                </a:solidFill>
                <a:latin typeface="Public Sans"/>
                <a:ea typeface="Public Sans"/>
                <a:cs typeface="Public Sans"/>
                <a:sym typeface="Public Sans"/>
              </a:rPr>
              <a:t>hing can be expensive – know your budget!</a:t>
            </a:r>
          </a:p>
        </p:txBody>
      </p:sp>
      <p:sp>
        <p:nvSpPr>
          <p:cNvPr id="43" name="TextBox 43"/>
          <p:cNvSpPr txBox="1"/>
          <p:nvPr/>
        </p:nvSpPr>
        <p:spPr>
          <a:xfrm>
            <a:off x="1664254" y="5924313"/>
            <a:ext cx="5684220" cy="2750525"/>
          </a:xfrm>
          <a:prstGeom prst="rect">
            <a:avLst/>
          </a:prstGeom>
        </p:spPr>
        <p:txBody>
          <a:bodyPr lIns="0" tIns="0" rIns="0" bIns="0" rtlCol="0" anchor="t">
            <a:spAutoFit/>
          </a:bodyPr>
          <a:lstStyle/>
          <a:p>
            <a:pPr algn="just">
              <a:lnSpc>
                <a:spcPts val="1439"/>
              </a:lnSpc>
            </a:pPr>
            <a:r>
              <a:rPr lang="en-US" sz="1199" spc="23">
                <a:solidFill>
                  <a:srgbClr val="404040"/>
                </a:solidFill>
                <a:latin typeface="Public Sans"/>
                <a:ea typeface="Public Sans"/>
                <a:cs typeface="Public Sans"/>
                <a:sym typeface="Public Sans"/>
              </a:rPr>
              <a:t>Copenhagen University Library offers access to curated databases, in which you can check which journals are used in your research area. See the library’s subject guides for suitable databases in your field. Note that no database covers all publications, and the coverage of disciplines va</a:t>
            </a:r>
            <a:r>
              <a:rPr lang="en-US" sz="1199" u="none" spc="23">
                <a:solidFill>
                  <a:srgbClr val="404040"/>
                </a:solidFill>
                <a:latin typeface="Public Sans"/>
                <a:ea typeface="Public Sans"/>
                <a:cs typeface="Public Sans"/>
                <a:sym typeface="Public Sans"/>
              </a:rPr>
              <a:t>ri</a:t>
            </a:r>
            <a:r>
              <a:rPr lang="en-US" sz="1199" spc="23">
                <a:solidFill>
                  <a:srgbClr val="404040"/>
                </a:solidFill>
                <a:latin typeface="Public Sans"/>
                <a:ea typeface="Public Sans"/>
                <a:cs typeface="Public Sans"/>
                <a:sym typeface="Public Sans"/>
              </a:rPr>
              <a:t>es </a:t>
            </a:r>
            <a:r>
              <a:rPr lang="en-US" sz="1199" u="none" spc="23">
                <a:solidFill>
                  <a:srgbClr val="404040"/>
                </a:solidFill>
                <a:latin typeface="Public Sans"/>
                <a:ea typeface="Public Sans"/>
                <a:cs typeface="Public Sans"/>
                <a:sym typeface="Public Sans"/>
              </a:rPr>
              <a:t>g</a:t>
            </a:r>
            <a:r>
              <a:rPr lang="en-US" sz="1199" spc="23">
                <a:solidFill>
                  <a:srgbClr val="404040"/>
                </a:solidFill>
                <a:latin typeface="Public Sans"/>
                <a:ea typeface="Public Sans"/>
                <a:cs typeface="Public Sans"/>
                <a:sym typeface="Public Sans"/>
              </a:rPr>
              <a:t>rea</a:t>
            </a:r>
            <a:r>
              <a:rPr lang="en-US" sz="1199" u="none" spc="23">
                <a:solidFill>
                  <a:srgbClr val="404040"/>
                </a:solidFill>
                <a:latin typeface="Public Sans"/>
                <a:ea typeface="Public Sans"/>
                <a:cs typeface="Public Sans"/>
                <a:sym typeface="Public Sans"/>
              </a:rPr>
              <a:t>t</a:t>
            </a:r>
            <a:r>
              <a:rPr lang="en-US" sz="1199" spc="23">
                <a:solidFill>
                  <a:srgbClr val="404040"/>
                </a:solidFill>
                <a:latin typeface="Public Sans"/>
                <a:ea typeface="Public Sans"/>
                <a:cs typeface="Public Sans"/>
                <a:sym typeface="Public Sans"/>
              </a:rPr>
              <a:t>ly.</a:t>
            </a:r>
          </a:p>
          <a:p>
            <a:pPr algn="just">
              <a:lnSpc>
                <a:spcPts val="600"/>
              </a:lnSpc>
            </a:pPr>
            <a:endParaRPr lang="en-US" sz="1199" spc="23">
              <a:solidFill>
                <a:srgbClr val="404040"/>
              </a:solidFill>
              <a:latin typeface="Public Sans"/>
              <a:ea typeface="Public Sans"/>
              <a:cs typeface="Public Sans"/>
              <a:sym typeface="Public Sans"/>
            </a:endParaRPr>
          </a:p>
          <a:p>
            <a:pPr marL="259079" lvl="1" indent="-129540" algn="just">
              <a:lnSpc>
                <a:spcPts val="1439"/>
              </a:lnSpc>
              <a:buFont typeface="Arial"/>
              <a:buChar char="•"/>
            </a:pPr>
            <a:r>
              <a:rPr lang="en-US" sz="1199" spc="23">
                <a:solidFill>
                  <a:srgbClr val="404040"/>
                </a:solidFill>
                <a:latin typeface="Public Sans"/>
                <a:ea typeface="Public Sans"/>
                <a:cs typeface="Public Sans"/>
                <a:sym typeface="Public Sans"/>
              </a:rPr>
              <a:t>Search for articles by topic, keywords or authors, and check the journals that they are published in. Some databases have advan</a:t>
            </a:r>
            <a:r>
              <a:rPr lang="en-US" sz="1199" u="none" spc="23">
                <a:solidFill>
                  <a:srgbClr val="404040"/>
                </a:solidFill>
                <a:latin typeface="Public Sans"/>
                <a:ea typeface="Public Sans"/>
                <a:cs typeface="Public Sans"/>
                <a:sym typeface="Public Sans"/>
              </a:rPr>
              <a:t>c</a:t>
            </a:r>
            <a:r>
              <a:rPr lang="en-US" sz="1199" spc="23">
                <a:solidFill>
                  <a:srgbClr val="404040"/>
                </a:solidFill>
                <a:latin typeface="Public Sans"/>
                <a:ea typeface="Public Sans"/>
                <a:cs typeface="Public Sans"/>
                <a:sym typeface="Public Sans"/>
              </a:rPr>
              <a:t>ed d</a:t>
            </a:r>
            <a:r>
              <a:rPr lang="en-US" sz="1199" u="none" spc="23">
                <a:solidFill>
                  <a:srgbClr val="404040"/>
                </a:solidFill>
                <a:latin typeface="Public Sans"/>
                <a:ea typeface="Public Sans"/>
                <a:cs typeface="Public Sans"/>
                <a:sym typeface="Public Sans"/>
              </a:rPr>
              <a:t>is</a:t>
            </a:r>
            <a:r>
              <a:rPr lang="en-US" sz="1199" spc="23">
                <a:solidFill>
                  <a:srgbClr val="404040"/>
                </a:solidFill>
                <a:latin typeface="Public Sans"/>
                <a:ea typeface="Public Sans"/>
                <a:cs typeface="Public Sans"/>
                <a:sym typeface="Public Sans"/>
              </a:rPr>
              <a:t>c</a:t>
            </a:r>
            <a:r>
              <a:rPr lang="en-US" sz="1199" u="none" spc="23">
                <a:solidFill>
                  <a:srgbClr val="404040"/>
                </a:solidFill>
                <a:latin typeface="Public Sans"/>
                <a:ea typeface="Public Sans"/>
                <a:cs typeface="Public Sans"/>
                <a:sym typeface="Public Sans"/>
              </a:rPr>
              <a:t>o</a:t>
            </a:r>
            <a:r>
              <a:rPr lang="en-US" sz="1199" spc="23">
                <a:solidFill>
                  <a:srgbClr val="404040"/>
                </a:solidFill>
                <a:latin typeface="Public Sans"/>
                <a:ea typeface="Public Sans"/>
                <a:cs typeface="Public Sans"/>
                <a:sym typeface="Public Sans"/>
              </a:rPr>
              <a:t>very</a:t>
            </a:r>
            <a:r>
              <a:rPr lang="en-US" sz="1199" u="none" spc="23">
                <a:solidFill>
                  <a:srgbClr val="404040"/>
                </a:solidFill>
                <a:latin typeface="Public Sans"/>
                <a:ea typeface="Public Sans"/>
                <a:cs typeface="Public Sans"/>
                <a:sym typeface="Public Sans"/>
              </a:rPr>
              <a:t> a</a:t>
            </a:r>
            <a:r>
              <a:rPr lang="en-US" sz="1199" spc="23">
                <a:solidFill>
                  <a:srgbClr val="404040"/>
                </a:solidFill>
                <a:latin typeface="Public Sans"/>
                <a:ea typeface="Public Sans"/>
                <a:cs typeface="Public Sans"/>
                <a:sym typeface="Public Sans"/>
              </a:rPr>
              <a:t>nd</a:t>
            </a:r>
            <a:r>
              <a:rPr lang="en-US" sz="1199" u="none" spc="23">
                <a:solidFill>
                  <a:srgbClr val="404040"/>
                </a:solidFill>
                <a:latin typeface="Public Sans"/>
                <a:ea typeface="Public Sans"/>
                <a:cs typeface="Public Sans"/>
                <a:sym typeface="Public Sans"/>
              </a:rPr>
              <a:t> an</a:t>
            </a:r>
            <a:r>
              <a:rPr lang="en-US" sz="1199" spc="23">
                <a:solidFill>
                  <a:srgbClr val="404040"/>
                </a:solidFill>
                <a:latin typeface="Public Sans"/>
                <a:ea typeface="Public Sans"/>
                <a:cs typeface="Public Sans"/>
                <a:sym typeface="Public Sans"/>
              </a:rPr>
              <a:t>aly</a:t>
            </a:r>
            <a:r>
              <a:rPr lang="en-US" sz="1199" u="none" spc="23">
                <a:solidFill>
                  <a:srgbClr val="404040"/>
                </a:solidFill>
                <a:latin typeface="Public Sans"/>
                <a:ea typeface="Public Sans"/>
                <a:cs typeface="Public Sans"/>
                <a:sym typeface="Public Sans"/>
              </a:rPr>
              <a:t>s</a:t>
            </a:r>
            <a:r>
              <a:rPr lang="en-US" sz="1199" spc="23">
                <a:solidFill>
                  <a:srgbClr val="404040"/>
                </a:solidFill>
                <a:latin typeface="Public Sans"/>
                <a:ea typeface="Public Sans"/>
                <a:cs typeface="Public Sans"/>
                <a:sym typeface="Public Sans"/>
              </a:rPr>
              <a:t>is </a:t>
            </a:r>
            <a:r>
              <a:rPr lang="en-US" sz="1199" u="none" spc="23">
                <a:solidFill>
                  <a:srgbClr val="404040"/>
                </a:solidFill>
                <a:latin typeface="Public Sans"/>
                <a:ea typeface="Public Sans"/>
                <a:cs typeface="Public Sans"/>
                <a:sym typeface="Public Sans"/>
              </a:rPr>
              <a:t>fe</a:t>
            </a:r>
            <a:r>
              <a:rPr lang="en-US" sz="1199" spc="23">
                <a:solidFill>
                  <a:srgbClr val="404040"/>
                </a:solidFill>
                <a:latin typeface="Public Sans"/>
                <a:ea typeface="Public Sans"/>
                <a:cs typeface="Public Sans"/>
                <a:sym typeface="Public Sans"/>
              </a:rPr>
              <a:t>atu</a:t>
            </a:r>
            <a:r>
              <a:rPr lang="en-US" sz="1199" u="none" spc="23">
                <a:solidFill>
                  <a:srgbClr val="404040"/>
                </a:solidFill>
                <a:latin typeface="Public Sans"/>
                <a:ea typeface="Public Sans"/>
                <a:cs typeface="Public Sans"/>
                <a:sym typeface="Public Sans"/>
              </a:rPr>
              <a:t>r</a:t>
            </a:r>
            <a:r>
              <a:rPr lang="en-US" sz="1199" spc="23">
                <a:solidFill>
                  <a:srgbClr val="404040"/>
                </a:solidFill>
                <a:latin typeface="Public Sans"/>
                <a:ea typeface="Public Sans"/>
                <a:cs typeface="Public Sans"/>
                <a:sym typeface="Public Sans"/>
              </a:rPr>
              <a:t>es, wh</a:t>
            </a:r>
            <a:r>
              <a:rPr lang="en-US" sz="1199" u="none" spc="23">
                <a:solidFill>
                  <a:srgbClr val="404040"/>
                </a:solidFill>
                <a:latin typeface="Public Sans"/>
                <a:ea typeface="Public Sans"/>
                <a:cs typeface="Public Sans"/>
                <a:sym typeface="Public Sans"/>
              </a:rPr>
              <a:t>i</a:t>
            </a:r>
            <a:r>
              <a:rPr lang="en-US" sz="1199" spc="23">
                <a:solidFill>
                  <a:srgbClr val="404040"/>
                </a:solidFill>
                <a:latin typeface="Public Sans"/>
                <a:ea typeface="Public Sans"/>
                <a:cs typeface="Public Sans"/>
                <a:sym typeface="Public Sans"/>
              </a:rPr>
              <a:t>ch ca</a:t>
            </a:r>
            <a:r>
              <a:rPr lang="en-US" sz="1199" u="none" spc="23">
                <a:solidFill>
                  <a:srgbClr val="404040"/>
                </a:solidFill>
                <a:latin typeface="Public Sans"/>
                <a:ea typeface="Public Sans"/>
                <a:cs typeface="Public Sans"/>
                <a:sym typeface="Public Sans"/>
              </a:rPr>
              <a:t>n</a:t>
            </a:r>
            <a:r>
              <a:rPr lang="en-US" sz="1199" spc="23">
                <a:solidFill>
                  <a:srgbClr val="404040"/>
                </a:solidFill>
                <a:latin typeface="Public Sans"/>
                <a:ea typeface="Public Sans"/>
                <a:cs typeface="Public Sans"/>
                <a:sym typeface="Public Sans"/>
              </a:rPr>
              <a:t> help you to identify interesting journals.</a:t>
            </a:r>
          </a:p>
          <a:p>
            <a:pPr algn="just">
              <a:lnSpc>
                <a:spcPts val="599"/>
              </a:lnSpc>
            </a:pPr>
            <a:endParaRPr lang="en-US" sz="1199" spc="23">
              <a:solidFill>
                <a:srgbClr val="404040"/>
              </a:solidFill>
              <a:latin typeface="Public Sans"/>
              <a:ea typeface="Public Sans"/>
              <a:cs typeface="Public Sans"/>
              <a:sym typeface="Public Sans"/>
            </a:endParaRPr>
          </a:p>
          <a:p>
            <a:pPr marL="259079" lvl="1" indent="-129540" algn="just">
              <a:lnSpc>
                <a:spcPts val="1439"/>
              </a:lnSpc>
              <a:buFont typeface="Arial"/>
              <a:buChar char="•"/>
            </a:pPr>
            <a:r>
              <a:rPr lang="en-US" sz="1199" spc="23">
                <a:solidFill>
                  <a:srgbClr val="404040"/>
                </a:solidFill>
                <a:latin typeface="Public Sans"/>
                <a:ea typeface="Public Sans"/>
                <a:cs typeface="Public Sans"/>
                <a:sym typeface="Public Sans"/>
              </a:rPr>
              <a:t>Use citation databases to look up how often a journal you are interested in is cited. Citations can be an indication of the journal’s prominence in your field.</a:t>
            </a:r>
          </a:p>
          <a:p>
            <a:pPr algn="just">
              <a:lnSpc>
                <a:spcPts val="599"/>
              </a:lnSpc>
            </a:pPr>
            <a:endParaRPr lang="en-US" sz="1199" spc="23">
              <a:solidFill>
                <a:srgbClr val="404040"/>
              </a:solidFill>
              <a:latin typeface="Public Sans"/>
              <a:ea typeface="Public Sans"/>
              <a:cs typeface="Public Sans"/>
              <a:sym typeface="Public Sans"/>
            </a:endParaRPr>
          </a:p>
          <a:p>
            <a:pPr marL="259079" lvl="1" indent="-129540" algn="just">
              <a:lnSpc>
                <a:spcPts val="1439"/>
              </a:lnSpc>
              <a:spcBef>
                <a:spcPct val="0"/>
              </a:spcBef>
              <a:buFont typeface="Arial"/>
              <a:buChar char="•"/>
            </a:pPr>
            <a:r>
              <a:rPr lang="en-US" sz="1199" spc="23">
                <a:solidFill>
                  <a:srgbClr val="404040"/>
                </a:solidFill>
                <a:latin typeface="Public Sans"/>
                <a:ea typeface="Public Sans"/>
                <a:cs typeface="Public Sans"/>
                <a:sym typeface="Public Sans"/>
              </a:rPr>
              <a:t>Check if the journal that you want to submit your manuscript to is indexed in the databases that you and your colleagues use to search for literature.</a:t>
            </a:r>
          </a:p>
        </p:txBody>
      </p:sp>
      <p:sp>
        <p:nvSpPr>
          <p:cNvPr id="44" name="TextBox 44"/>
          <p:cNvSpPr txBox="1"/>
          <p:nvPr/>
        </p:nvSpPr>
        <p:spPr>
          <a:xfrm>
            <a:off x="1664254" y="2794951"/>
            <a:ext cx="5684220" cy="2471090"/>
          </a:xfrm>
          <a:prstGeom prst="rect">
            <a:avLst/>
          </a:prstGeom>
        </p:spPr>
        <p:txBody>
          <a:bodyPr lIns="0" tIns="0" rIns="0" bIns="0" rtlCol="0" anchor="t">
            <a:spAutoFit/>
          </a:bodyPr>
          <a:lstStyle/>
          <a:p>
            <a:pPr algn="just">
              <a:lnSpc>
                <a:spcPts val="1441"/>
              </a:lnSpc>
            </a:pPr>
            <a:r>
              <a:rPr lang="en-US" sz="1201" spc="24" dirty="0">
                <a:solidFill>
                  <a:srgbClr val="404040"/>
                </a:solidFill>
                <a:latin typeface="Public Sans"/>
                <a:ea typeface="Public Sans"/>
                <a:cs typeface="Public Sans"/>
                <a:sym typeface="Public Sans"/>
              </a:rPr>
              <a:t>Before you begin writing, you need a clear idea about the intended readers of your work, and where you would like to make an impact.</a:t>
            </a:r>
          </a:p>
          <a:p>
            <a:pPr algn="just">
              <a:lnSpc>
                <a:spcPts val="601"/>
              </a:lnSpc>
            </a:pPr>
            <a:endParaRPr lang="en-US" sz="1201" spc="24" dirty="0">
              <a:solidFill>
                <a:srgbClr val="404040"/>
              </a:solidFill>
              <a:latin typeface="Public Sans"/>
              <a:ea typeface="Public Sans"/>
              <a:cs typeface="Public Sans"/>
              <a:sym typeface="Public Sans"/>
            </a:endParaRPr>
          </a:p>
          <a:p>
            <a:pPr marL="259353" lvl="1" indent="-129677" algn="just">
              <a:lnSpc>
                <a:spcPts val="1441"/>
              </a:lnSpc>
              <a:buFont typeface="Arial"/>
              <a:buChar char="•"/>
            </a:pPr>
            <a:r>
              <a:rPr lang="en-US" sz="1201" spc="24" dirty="0">
                <a:solidFill>
                  <a:srgbClr val="404040"/>
                </a:solidFill>
                <a:latin typeface="Public Sans"/>
                <a:ea typeface="Public Sans"/>
                <a:cs typeface="Public Sans"/>
                <a:sym typeface="Public Sans"/>
              </a:rPr>
              <a:t>Which journals do you or your mentors and colleagues read?</a:t>
            </a:r>
          </a:p>
          <a:p>
            <a:pPr algn="just">
              <a:lnSpc>
                <a:spcPts val="601"/>
              </a:lnSpc>
            </a:pPr>
            <a:endParaRPr lang="en-US" sz="1201" spc="24" dirty="0">
              <a:solidFill>
                <a:srgbClr val="404040"/>
              </a:solidFill>
              <a:latin typeface="Public Sans"/>
              <a:ea typeface="Public Sans"/>
              <a:cs typeface="Public Sans"/>
              <a:sym typeface="Public Sans"/>
            </a:endParaRPr>
          </a:p>
          <a:p>
            <a:pPr marL="259353" lvl="1" indent="-129677" algn="just">
              <a:lnSpc>
                <a:spcPts val="1441"/>
              </a:lnSpc>
              <a:buFont typeface="Arial"/>
              <a:buChar char="•"/>
            </a:pPr>
            <a:r>
              <a:rPr lang="en-US" sz="1201" spc="24" dirty="0">
                <a:solidFill>
                  <a:srgbClr val="404040"/>
                </a:solidFill>
                <a:latin typeface="Public Sans"/>
                <a:ea typeface="Public Sans"/>
                <a:cs typeface="Public Sans"/>
                <a:sym typeface="Public Sans"/>
              </a:rPr>
              <a:t>Which journals are the articles published in that you plan to include as reference in your manuscript? Frequently listed journals are likely to be highly used in your field.</a:t>
            </a:r>
          </a:p>
          <a:p>
            <a:pPr algn="just">
              <a:lnSpc>
                <a:spcPts val="601"/>
              </a:lnSpc>
            </a:pPr>
            <a:endParaRPr lang="en-US" sz="1201" spc="24" dirty="0">
              <a:solidFill>
                <a:srgbClr val="404040"/>
              </a:solidFill>
              <a:latin typeface="Public Sans"/>
              <a:ea typeface="Public Sans"/>
              <a:cs typeface="Public Sans"/>
              <a:sym typeface="Public Sans"/>
            </a:endParaRPr>
          </a:p>
          <a:p>
            <a:pPr marL="259353" lvl="1" indent="-129677" algn="just">
              <a:lnSpc>
                <a:spcPts val="1441"/>
              </a:lnSpc>
              <a:buFont typeface="Arial"/>
              <a:buChar char="•"/>
            </a:pPr>
            <a:r>
              <a:rPr lang="en-US" sz="1201" spc="24" dirty="0">
                <a:solidFill>
                  <a:srgbClr val="404040"/>
                </a:solidFill>
                <a:latin typeface="Public Sans"/>
                <a:ea typeface="Public Sans"/>
                <a:cs typeface="Public Sans"/>
                <a:sym typeface="Public Sans"/>
              </a:rPr>
              <a:t>Who is your desired audience, e.g. researchers, politicians, practitioners, or the general public? Your professional body or learned society may have specific journals with a loyal readership.</a:t>
            </a:r>
          </a:p>
          <a:p>
            <a:pPr algn="just">
              <a:lnSpc>
                <a:spcPts val="601"/>
              </a:lnSpc>
            </a:pPr>
            <a:endParaRPr lang="en-US" sz="1201" spc="24" dirty="0">
              <a:solidFill>
                <a:srgbClr val="404040"/>
              </a:solidFill>
              <a:latin typeface="Public Sans"/>
              <a:ea typeface="Public Sans"/>
              <a:cs typeface="Public Sans"/>
              <a:sym typeface="Public Sans"/>
            </a:endParaRPr>
          </a:p>
          <a:p>
            <a:pPr marL="259353" lvl="1" indent="-129677" algn="just">
              <a:lnSpc>
                <a:spcPts val="1441"/>
              </a:lnSpc>
              <a:buFont typeface="Arial"/>
              <a:buChar char="•"/>
            </a:pPr>
            <a:r>
              <a:rPr lang="en-US" sz="1201" spc="24" dirty="0">
                <a:solidFill>
                  <a:srgbClr val="404040"/>
                </a:solidFill>
                <a:latin typeface="Public Sans"/>
                <a:ea typeface="Public Sans"/>
                <a:cs typeface="Public Sans"/>
                <a:sym typeface="Public Sans"/>
              </a:rPr>
              <a:t>What type of paper do you intend to write, e.g. original article, review, method paper, or data paper? This will determine the length, structure and format of your manuscript.</a:t>
            </a:r>
          </a:p>
        </p:txBody>
      </p:sp>
      <p:sp>
        <p:nvSpPr>
          <p:cNvPr id="45" name="TextBox 45"/>
          <p:cNvSpPr txBox="1"/>
          <p:nvPr/>
        </p:nvSpPr>
        <p:spPr>
          <a:xfrm rot="-5400000">
            <a:off x="-3694346" y="5105018"/>
            <a:ext cx="8556605" cy="481965"/>
          </a:xfrm>
          <a:prstGeom prst="rect">
            <a:avLst/>
          </a:prstGeom>
        </p:spPr>
        <p:txBody>
          <a:bodyPr lIns="0" tIns="0" rIns="0" bIns="0" rtlCol="0" anchor="t">
            <a:spAutoFit/>
          </a:bodyPr>
          <a:lstStyle/>
          <a:p>
            <a:pPr algn="ctr">
              <a:lnSpc>
                <a:spcPts val="3599"/>
              </a:lnSpc>
            </a:pPr>
            <a:r>
              <a:rPr lang="en-US" sz="3599" spc="1079">
                <a:solidFill>
                  <a:srgbClr val="FFFFFF"/>
                </a:solidFill>
                <a:latin typeface="Archivo Black"/>
                <a:ea typeface="Archivo Black"/>
                <a:cs typeface="Archivo Black"/>
                <a:sym typeface="Archivo Black"/>
              </a:rPr>
              <a:t>CHOOSING A JOURNAL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AF6F6"/>
        </a:solidFill>
        <a:effectLst/>
      </p:bgPr>
    </p:bg>
    <p:spTree>
      <p:nvGrpSpPr>
        <p:cNvPr id="1" name=""/>
        <p:cNvGrpSpPr/>
        <p:nvPr/>
      </p:nvGrpSpPr>
      <p:grpSpPr>
        <a:xfrm>
          <a:off x="0" y="0"/>
          <a:ext cx="0" cy="0"/>
          <a:chOff x="0" y="0"/>
          <a:chExt cx="0" cy="0"/>
        </a:xfrm>
      </p:grpSpPr>
      <p:grpSp>
        <p:nvGrpSpPr>
          <p:cNvPr id="2" name="Group 2"/>
          <p:cNvGrpSpPr/>
          <p:nvPr/>
        </p:nvGrpSpPr>
        <p:grpSpPr>
          <a:xfrm>
            <a:off x="-275689" y="-329431"/>
            <a:ext cx="1711480" cy="11350863"/>
            <a:chOff x="0" y="0"/>
            <a:chExt cx="613356" cy="4067893"/>
          </a:xfrm>
        </p:grpSpPr>
        <p:sp>
          <p:nvSpPr>
            <p:cNvPr id="3" name="Freeform 3"/>
            <p:cNvSpPr/>
            <p:nvPr/>
          </p:nvSpPr>
          <p:spPr>
            <a:xfrm>
              <a:off x="0" y="0"/>
              <a:ext cx="613356" cy="4067893"/>
            </a:xfrm>
            <a:custGeom>
              <a:avLst/>
              <a:gdLst/>
              <a:ahLst/>
              <a:cxnLst/>
              <a:rect l="l" t="t" r="r" b="b"/>
              <a:pathLst>
                <a:path w="613356" h="4067893">
                  <a:moveTo>
                    <a:pt x="0" y="0"/>
                  </a:moveTo>
                  <a:lnTo>
                    <a:pt x="613356" y="0"/>
                  </a:lnTo>
                  <a:lnTo>
                    <a:pt x="613356" y="4067893"/>
                  </a:lnTo>
                  <a:lnTo>
                    <a:pt x="0" y="4067893"/>
                  </a:lnTo>
                  <a:close/>
                </a:path>
              </a:pathLst>
            </a:custGeom>
            <a:solidFill>
              <a:srgbClr val="404040"/>
            </a:solidFill>
          </p:spPr>
        </p:sp>
        <p:sp>
          <p:nvSpPr>
            <p:cNvPr id="4" name="TextBox 4"/>
            <p:cNvSpPr txBox="1"/>
            <p:nvPr/>
          </p:nvSpPr>
          <p:spPr>
            <a:xfrm>
              <a:off x="0" y="-9525"/>
              <a:ext cx="613356" cy="4077418"/>
            </a:xfrm>
            <a:prstGeom prst="rect">
              <a:avLst/>
            </a:prstGeom>
          </p:spPr>
          <p:txBody>
            <a:bodyPr lIns="50800" tIns="50800" rIns="50800" bIns="50800" rtlCol="0" anchor="ctr"/>
            <a:lstStyle/>
            <a:p>
              <a:pPr algn="ctr">
                <a:lnSpc>
                  <a:spcPts val="1920"/>
                </a:lnSpc>
              </a:pPr>
              <a:endParaRPr/>
            </a:p>
          </p:txBody>
        </p:sp>
      </p:grpSp>
      <p:sp>
        <p:nvSpPr>
          <p:cNvPr id="5" name="TextBox 5"/>
          <p:cNvSpPr txBox="1"/>
          <p:nvPr/>
        </p:nvSpPr>
        <p:spPr>
          <a:xfrm>
            <a:off x="1664254" y="3353047"/>
            <a:ext cx="5695279" cy="3184497"/>
          </a:xfrm>
          <a:prstGeom prst="rect">
            <a:avLst/>
          </a:prstGeom>
        </p:spPr>
        <p:txBody>
          <a:bodyPr lIns="0" tIns="0" rIns="0" bIns="0" rtlCol="0" anchor="t">
            <a:spAutoFit/>
          </a:bodyPr>
          <a:lstStyle/>
          <a:p>
            <a:pPr algn="just">
              <a:lnSpc>
                <a:spcPts val="1440"/>
              </a:lnSpc>
            </a:pPr>
            <a:r>
              <a:rPr lang="en-US" sz="1200" spc="24" dirty="0">
                <a:solidFill>
                  <a:srgbClr val="404040"/>
                </a:solidFill>
                <a:latin typeface="Public Sans"/>
                <a:ea typeface="Public Sans"/>
                <a:cs typeface="Public Sans"/>
                <a:sym typeface="Public Sans"/>
              </a:rPr>
              <a:t>Before you submit your manuscript, read about what the journal expects from you as an author. This will increase your chances of acceptance. Ask your colleagues about their experiences.</a:t>
            </a:r>
          </a:p>
          <a:p>
            <a:pPr algn="just">
              <a:lnSpc>
                <a:spcPts val="600"/>
              </a:lnSpc>
            </a:pPr>
            <a:endParaRPr lang="en-US" sz="1200" spc="24" dirty="0">
              <a:solidFill>
                <a:srgbClr val="404040"/>
              </a:solidFill>
              <a:latin typeface="Public Sans"/>
              <a:ea typeface="Public Sans"/>
              <a:cs typeface="Public Sans"/>
              <a:sym typeface="Public Sans"/>
            </a:endParaRPr>
          </a:p>
          <a:p>
            <a:pPr marL="259081" lvl="1" indent="-129541" algn="just">
              <a:lnSpc>
                <a:spcPts val="1440"/>
              </a:lnSpc>
              <a:buFont typeface="Arial"/>
              <a:buChar char="•"/>
            </a:pPr>
            <a:r>
              <a:rPr lang="en-US" sz="1200" spc="24" dirty="0">
                <a:solidFill>
                  <a:srgbClr val="404040"/>
                </a:solidFill>
                <a:latin typeface="Public Sans"/>
                <a:ea typeface="Public Sans"/>
                <a:cs typeface="Public Sans"/>
                <a:sym typeface="Public Sans"/>
              </a:rPr>
              <a:t>The “About this Journal” and “For Authors” sections on the journal’s homepage provide information on its aim and scope, the policies and publication ethics, and if the accepted types of articles are a good fit for your manuscript.</a:t>
            </a:r>
          </a:p>
          <a:p>
            <a:pPr algn="just">
              <a:lnSpc>
                <a:spcPts val="599"/>
              </a:lnSpc>
            </a:pPr>
            <a:endParaRPr lang="en-US" sz="1200" spc="24" dirty="0">
              <a:solidFill>
                <a:srgbClr val="404040"/>
              </a:solidFill>
              <a:latin typeface="Public Sans"/>
              <a:ea typeface="Public Sans"/>
              <a:cs typeface="Public Sans"/>
              <a:sym typeface="Public Sans"/>
            </a:endParaRPr>
          </a:p>
          <a:p>
            <a:pPr marL="259081" lvl="1" indent="-129541" algn="just">
              <a:lnSpc>
                <a:spcPts val="1440"/>
              </a:lnSpc>
              <a:buFont typeface="Arial"/>
              <a:buChar char="•"/>
            </a:pPr>
            <a:r>
              <a:rPr lang="en-US" sz="1200" spc="24" dirty="0">
                <a:solidFill>
                  <a:srgbClr val="404040"/>
                </a:solidFill>
                <a:latin typeface="Public Sans"/>
                <a:ea typeface="Public Sans"/>
                <a:cs typeface="Public Sans"/>
                <a:sym typeface="Public Sans"/>
              </a:rPr>
              <a:t>Consider the journal’s guidelines and recommendations for figures, tables, references and supporting material, including availability of underlying data. Check for templates.</a:t>
            </a:r>
          </a:p>
          <a:p>
            <a:pPr algn="just">
              <a:lnSpc>
                <a:spcPts val="600"/>
              </a:lnSpc>
            </a:pPr>
            <a:endParaRPr lang="en-US" sz="1200" spc="24" dirty="0">
              <a:solidFill>
                <a:srgbClr val="404040"/>
              </a:solidFill>
              <a:latin typeface="Public Sans"/>
              <a:ea typeface="Public Sans"/>
              <a:cs typeface="Public Sans"/>
              <a:sym typeface="Public Sans"/>
            </a:endParaRPr>
          </a:p>
          <a:p>
            <a:pPr marL="259081" lvl="1" indent="-129541" algn="just">
              <a:lnSpc>
                <a:spcPts val="1440"/>
              </a:lnSpc>
              <a:buFont typeface="Arial"/>
              <a:buChar char="•"/>
            </a:pPr>
            <a:r>
              <a:rPr lang="en-US" sz="1200" spc="24" dirty="0">
                <a:solidFill>
                  <a:srgbClr val="404040"/>
                </a:solidFill>
                <a:latin typeface="Public Sans"/>
                <a:ea typeface="Public Sans"/>
                <a:cs typeface="Public Sans"/>
                <a:sym typeface="Public Sans"/>
              </a:rPr>
              <a:t>Investigate the journal’s publishing fees (also called APC’s – Article Processing Charges) and potential hidden costs. Find discounts and waivers from Copenhagen University Library on </a:t>
            </a:r>
            <a:r>
              <a:rPr lang="en-US" sz="1200" spc="24" dirty="0" err="1">
                <a:solidFill>
                  <a:srgbClr val="404040"/>
                </a:solidFill>
                <a:latin typeface="Public Sans"/>
                <a:ea typeface="Public Sans"/>
                <a:cs typeface="Public Sans"/>
                <a:sym typeface="Public Sans"/>
              </a:rPr>
              <a:t>KUnet</a:t>
            </a:r>
            <a:r>
              <a:rPr lang="en-US" sz="1200" spc="24" dirty="0">
                <a:solidFill>
                  <a:srgbClr val="404040"/>
                </a:solidFill>
                <a:latin typeface="Public Sans"/>
                <a:ea typeface="Public Sans"/>
                <a:cs typeface="Public Sans"/>
                <a:sym typeface="Public Sans"/>
              </a:rPr>
              <a:t>.</a:t>
            </a:r>
          </a:p>
          <a:p>
            <a:pPr algn="just">
              <a:lnSpc>
                <a:spcPts val="600"/>
              </a:lnSpc>
            </a:pPr>
            <a:endParaRPr lang="en-US" sz="1200" spc="24" dirty="0">
              <a:solidFill>
                <a:srgbClr val="404040"/>
              </a:solidFill>
              <a:latin typeface="Public Sans"/>
              <a:ea typeface="Public Sans"/>
              <a:cs typeface="Public Sans"/>
              <a:sym typeface="Public Sans"/>
            </a:endParaRPr>
          </a:p>
          <a:p>
            <a:pPr marL="259081" lvl="1" indent="-129541" algn="just">
              <a:lnSpc>
                <a:spcPts val="1440"/>
              </a:lnSpc>
              <a:spcBef>
                <a:spcPct val="0"/>
              </a:spcBef>
              <a:buFont typeface="Arial"/>
              <a:buChar char="•"/>
            </a:pPr>
            <a:r>
              <a:rPr lang="en-US" sz="1200" spc="24" dirty="0">
                <a:solidFill>
                  <a:srgbClr val="404040"/>
                </a:solidFill>
                <a:latin typeface="Public Sans"/>
                <a:ea typeface="Public Sans"/>
                <a:cs typeface="Public Sans"/>
                <a:sym typeface="Public Sans"/>
              </a:rPr>
              <a:t>Check modalities for publishing Open Access and licensing. What will these imply for you and your readers’ rights to access and reuse your article? </a:t>
            </a:r>
          </a:p>
        </p:txBody>
      </p:sp>
      <p:sp>
        <p:nvSpPr>
          <p:cNvPr id="6" name="TextBox 6"/>
          <p:cNvSpPr txBox="1"/>
          <p:nvPr/>
        </p:nvSpPr>
        <p:spPr>
          <a:xfrm rot="-5400000">
            <a:off x="-3664914" y="4750140"/>
            <a:ext cx="8556605" cy="481965"/>
          </a:xfrm>
          <a:prstGeom prst="rect">
            <a:avLst/>
          </a:prstGeom>
        </p:spPr>
        <p:txBody>
          <a:bodyPr lIns="0" tIns="0" rIns="0" bIns="0" rtlCol="0" anchor="t">
            <a:spAutoFit/>
          </a:bodyPr>
          <a:lstStyle/>
          <a:p>
            <a:pPr algn="ctr">
              <a:lnSpc>
                <a:spcPts val="3599"/>
              </a:lnSpc>
            </a:pPr>
            <a:r>
              <a:rPr lang="en-US" sz="3599" spc="1079">
                <a:solidFill>
                  <a:srgbClr val="FFFFFF"/>
                </a:solidFill>
                <a:latin typeface="Archivo Black"/>
                <a:ea typeface="Archivo Black"/>
                <a:cs typeface="Archivo Black"/>
                <a:sym typeface="Archivo Black"/>
              </a:rPr>
              <a:t>CHOOSING A JOURNAL</a:t>
            </a:r>
          </a:p>
        </p:txBody>
      </p:sp>
      <p:sp>
        <p:nvSpPr>
          <p:cNvPr id="7" name="TextBox 7"/>
          <p:cNvSpPr txBox="1"/>
          <p:nvPr/>
        </p:nvSpPr>
        <p:spPr>
          <a:xfrm>
            <a:off x="1664254" y="7164724"/>
            <a:ext cx="5695279" cy="3488134"/>
          </a:xfrm>
          <a:prstGeom prst="rect">
            <a:avLst/>
          </a:prstGeom>
        </p:spPr>
        <p:txBody>
          <a:bodyPr lIns="0" tIns="0" rIns="0" bIns="0" rtlCol="0" anchor="t">
            <a:spAutoFit/>
          </a:bodyPr>
          <a:lstStyle/>
          <a:p>
            <a:pPr algn="l">
              <a:lnSpc>
                <a:spcPts val="1440"/>
              </a:lnSpc>
            </a:pPr>
            <a:r>
              <a:rPr lang="en-US" sz="1200" b="1" spc="24" dirty="0">
                <a:solidFill>
                  <a:srgbClr val="404040"/>
                </a:solidFill>
                <a:latin typeface="Public Sans Bold"/>
                <a:ea typeface="Public Sans Bold"/>
                <a:cs typeface="Public Sans Bold"/>
                <a:sym typeface="Public Sans Bold"/>
              </a:rPr>
              <a:t>Contact Copenhagen University Library Research Support:</a:t>
            </a:r>
          </a:p>
          <a:p>
            <a:pPr algn="l">
              <a:lnSpc>
                <a:spcPts val="1440"/>
              </a:lnSpc>
            </a:pPr>
            <a:r>
              <a:rPr lang="en-US" sz="1200" u="sng" spc="24" dirty="0">
                <a:solidFill>
                  <a:srgbClr val="901A1E"/>
                </a:solidFill>
                <a:latin typeface="Public Sans"/>
                <a:ea typeface="Public Sans"/>
                <a:cs typeface="Public Sans"/>
                <a:sym typeface="Public Sans"/>
                <a:hlinkClick r:id="rId2" tooltip="mailto:forskerservice@kb.dk"/>
              </a:rPr>
              <a:t>forskerservice@kb.dk</a:t>
            </a:r>
          </a:p>
          <a:p>
            <a:pPr algn="l">
              <a:lnSpc>
                <a:spcPts val="600"/>
              </a:lnSpc>
            </a:pPr>
            <a:endParaRPr lang="en-US" sz="1200" u="sng" spc="24" dirty="0">
              <a:solidFill>
                <a:srgbClr val="901A1E"/>
              </a:solidFill>
              <a:latin typeface="Public Sans"/>
              <a:ea typeface="Public Sans"/>
              <a:cs typeface="Public Sans"/>
              <a:sym typeface="Public Sans"/>
              <a:hlinkClick r:id="rId2" tooltip="mailto:forskerservice@kb.dk"/>
            </a:endParaRPr>
          </a:p>
          <a:p>
            <a:pPr algn="l">
              <a:lnSpc>
                <a:spcPts val="1440"/>
              </a:lnSpc>
            </a:pPr>
            <a:r>
              <a:rPr lang="en-US" sz="1200" b="1" spc="24" dirty="0">
                <a:solidFill>
                  <a:srgbClr val="404040"/>
                </a:solidFill>
                <a:latin typeface="Public Sans Bold"/>
                <a:ea typeface="Public Sans Bold"/>
                <a:cs typeface="Public Sans Bold"/>
                <a:sym typeface="Public Sans Bold"/>
              </a:rPr>
              <a:t>Find our Services, Tools and Courses:</a:t>
            </a:r>
          </a:p>
          <a:p>
            <a:pPr algn="l">
              <a:lnSpc>
                <a:spcPts val="1440"/>
              </a:lnSpc>
            </a:pPr>
            <a:r>
              <a:rPr lang="en-US" sz="1200" u="sng" spc="24" dirty="0">
                <a:solidFill>
                  <a:srgbClr val="901A1E"/>
                </a:solidFill>
                <a:latin typeface="Public Sans"/>
                <a:ea typeface="Public Sans"/>
                <a:cs typeface="Public Sans"/>
                <a:sym typeface="Public Sans"/>
                <a:hlinkClick r:id="rId3" tooltip="https://kub.ku.dk/english/researchsupport/"/>
              </a:rPr>
              <a:t>https://kub.ku.dk/english/re</a:t>
            </a:r>
            <a:r>
              <a:rPr lang="en-US" sz="1200" u="sng" spc="24" dirty="0">
                <a:solidFill>
                  <a:srgbClr val="901A1E"/>
                </a:solidFill>
                <a:latin typeface="Public Sans"/>
                <a:ea typeface="Public Sans"/>
                <a:cs typeface="Public Sans"/>
                <a:sym typeface="Public Sans"/>
                <a:hlinkClick r:id="rId3" tooltip="https://kub.ku.dk/english/researchsupport/"/>
              </a:rPr>
              <a:t>s</a:t>
            </a:r>
            <a:r>
              <a:rPr lang="en-US" sz="1200" u="sng" spc="24" dirty="0">
                <a:solidFill>
                  <a:srgbClr val="901A1E"/>
                </a:solidFill>
                <a:latin typeface="Public Sans"/>
                <a:ea typeface="Public Sans"/>
                <a:cs typeface="Public Sans"/>
                <a:sym typeface="Public Sans"/>
                <a:hlinkClick r:id="rId3" tooltip="https://kub.ku.dk/english/researchsupport/"/>
              </a:rPr>
              <a:t>earc</a:t>
            </a:r>
            <a:r>
              <a:rPr lang="en-US" sz="1200" u="sng" spc="24" dirty="0">
                <a:solidFill>
                  <a:srgbClr val="901A1E"/>
                </a:solidFill>
                <a:latin typeface="Public Sans"/>
                <a:ea typeface="Public Sans"/>
                <a:cs typeface="Public Sans"/>
                <a:sym typeface="Public Sans"/>
                <a:hlinkClick r:id="rId3" tooltip="https://kub.ku.dk/english/researchsupport/"/>
              </a:rPr>
              <a:t>hsupport/</a:t>
            </a:r>
            <a:r>
              <a:rPr lang="en-US" sz="1200" spc="24" dirty="0">
                <a:solidFill>
                  <a:srgbClr val="404040"/>
                </a:solidFill>
                <a:latin typeface="Public Sans"/>
                <a:ea typeface="Public Sans"/>
                <a:cs typeface="Public Sans"/>
                <a:sym typeface="Public Sans"/>
              </a:rPr>
              <a:t> </a:t>
            </a:r>
          </a:p>
          <a:p>
            <a:pPr algn="l">
              <a:lnSpc>
                <a:spcPts val="599"/>
              </a:lnSpc>
            </a:pPr>
            <a:endParaRPr lang="en-US" sz="1200" spc="24" dirty="0">
              <a:solidFill>
                <a:srgbClr val="404040"/>
              </a:solidFill>
              <a:latin typeface="Public Sans"/>
              <a:ea typeface="Public Sans"/>
              <a:cs typeface="Public Sans"/>
              <a:sym typeface="Public Sans"/>
            </a:endParaRPr>
          </a:p>
          <a:p>
            <a:pPr algn="l">
              <a:lnSpc>
                <a:spcPts val="599"/>
              </a:lnSpc>
            </a:pPr>
            <a:endParaRPr lang="en-US" sz="1200" spc="24" dirty="0">
              <a:solidFill>
                <a:srgbClr val="404040"/>
              </a:solidFill>
              <a:latin typeface="Public Sans"/>
              <a:ea typeface="Public Sans"/>
              <a:cs typeface="Public Sans"/>
              <a:sym typeface="Public Sans"/>
            </a:endParaRPr>
          </a:p>
          <a:p>
            <a:pPr algn="l">
              <a:lnSpc>
                <a:spcPts val="1440"/>
              </a:lnSpc>
            </a:pPr>
            <a:r>
              <a:rPr lang="en-US" sz="1200" b="1" spc="24" dirty="0">
                <a:solidFill>
                  <a:srgbClr val="404040"/>
                </a:solidFill>
                <a:latin typeface="Public Sans Bold"/>
                <a:ea typeface="Public Sans Bold"/>
                <a:cs typeface="Public Sans Bold"/>
                <a:sym typeface="Public Sans Bold"/>
              </a:rPr>
              <a:t>Other resources:</a:t>
            </a:r>
          </a:p>
          <a:p>
            <a:pPr algn="l">
              <a:lnSpc>
                <a:spcPts val="600"/>
              </a:lnSpc>
            </a:pPr>
            <a:r>
              <a:rPr lang="en-US" sz="500" b="1" spc="10" dirty="0">
                <a:solidFill>
                  <a:srgbClr val="404040"/>
                </a:solidFill>
                <a:latin typeface="Public Sans Bold"/>
                <a:ea typeface="Public Sans Bold"/>
                <a:cs typeface="Public Sans Bold"/>
                <a:sym typeface="Public Sans Bold"/>
              </a:rPr>
              <a:t> </a:t>
            </a:r>
          </a:p>
          <a:p>
            <a:pPr marL="259081" lvl="1" indent="-129541" algn="l">
              <a:lnSpc>
                <a:spcPts val="1440"/>
              </a:lnSpc>
              <a:buFont typeface="Arial"/>
              <a:buChar char="•"/>
            </a:pPr>
            <a:r>
              <a:rPr lang="en-US" sz="1200" spc="24" dirty="0">
                <a:solidFill>
                  <a:srgbClr val="404040"/>
                </a:solidFill>
                <a:latin typeface="Public Sans"/>
                <a:ea typeface="Public Sans"/>
                <a:cs typeface="Public Sans"/>
                <a:sym typeface="Public Sans"/>
              </a:rPr>
              <a:t>ICMJE </a:t>
            </a:r>
            <a:r>
              <a:rPr lang="en-US" sz="1200" u="none" spc="24" dirty="0">
                <a:solidFill>
                  <a:srgbClr val="404040"/>
                </a:solidFill>
                <a:latin typeface="Public Sans"/>
                <a:ea typeface="Public Sans"/>
                <a:cs typeface="Public Sans"/>
                <a:sym typeface="Public Sans"/>
              </a:rPr>
              <a:t>Recommendations for the Conduct, Reporting, Editing, and Publication of Scholarly Work in Medical Journals,</a:t>
            </a:r>
            <a:r>
              <a:rPr lang="en-US" sz="1200" spc="24" dirty="0">
                <a:solidFill>
                  <a:srgbClr val="404040"/>
                </a:solidFill>
                <a:latin typeface="Public Sans"/>
                <a:ea typeface="Public Sans"/>
                <a:cs typeface="Public Sans"/>
                <a:sym typeface="Public Sans"/>
              </a:rPr>
              <a:t> revised April 2025: </a:t>
            </a:r>
            <a:r>
              <a:rPr lang="en-US" sz="1200" u="sng" spc="24" dirty="0">
                <a:solidFill>
                  <a:srgbClr val="901A1E"/>
                </a:solidFill>
                <a:latin typeface="Public Sans"/>
                <a:ea typeface="Public Sans"/>
                <a:cs typeface="Public Sans"/>
                <a:sym typeface="Public Sans"/>
                <a:hlinkClick r:id="rId4" tooltip="https://www.icmje.org/icmje-recommendations.pdf"/>
              </a:rPr>
              <a:t>https://www.icmje.org/icmje-recommendations.pdf</a:t>
            </a:r>
          </a:p>
          <a:p>
            <a:pPr algn="l">
              <a:lnSpc>
                <a:spcPts val="600"/>
              </a:lnSpc>
            </a:pPr>
            <a:endParaRPr lang="en-US" sz="1200" u="sng" spc="24" dirty="0">
              <a:solidFill>
                <a:srgbClr val="901A1E"/>
              </a:solidFill>
              <a:latin typeface="Public Sans"/>
              <a:ea typeface="Public Sans"/>
              <a:cs typeface="Public Sans"/>
              <a:sym typeface="Public Sans"/>
              <a:hlinkClick r:id="rId4" tooltip="https://www.icmje.org/icmje-recommendations.pdf"/>
            </a:endParaRPr>
          </a:p>
          <a:p>
            <a:pPr marL="259081" lvl="1" indent="-129541" algn="l">
              <a:lnSpc>
                <a:spcPts val="1440"/>
              </a:lnSpc>
              <a:buFont typeface="Arial"/>
              <a:buChar char="•"/>
            </a:pPr>
            <a:r>
              <a:rPr lang="en-US" sz="1200" spc="24" dirty="0">
                <a:solidFill>
                  <a:srgbClr val="404040"/>
                </a:solidFill>
                <a:latin typeface="Public Sans"/>
                <a:ea typeface="Public Sans"/>
                <a:cs typeface="Public Sans"/>
                <a:sym typeface="Public Sans"/>
              </a:rPr>
              <a:t>Library Subject Guides: </a:t>
            </a:r>
            <a:r>
              <a:rPr lang="en-US" sz="1200" u="sng" spc="24" dirty="0">
                <a:solidFill>
                  <a:srgbClr val="901A1E"/>
                </a:solidFill>
                <a:latin typeface="Public Sans"/>
                <a:ea typeface="Public Sans"/>
                <a:cs typeface="Public Sans"/>
                <a:sym typeface="Public Sans"/>
                <a:hlinkClick r:id="rId5" tooltip="https://kub.ku.dk/english/subjectguides/"/>
              </a:rPr>
              <a:t>https://kub.ku.dk/english/subjectguides/</a:t>
            </a:r>
          </a:p>
          <a:p>
            <a:pPr algn="l">
              <a:lnSpc>
                <a:spcPts val="600"/>
              </a:lnSpc>
            </a:pPr>
            <a:endParaRPr lang="en-US" sz="1200" u="sng" spc="24" dirty="0">
              <a:solidFill>
                <a:srgbClr val="901A1E"/>
              </a:solidFill>
              <a:latin typeface="Public Sans"/>
              <a:ea typeface="Public Sans"/>
              <a:cs typeface="Public Sans"/>
              <a:sym typeface="Public Sans"/>
              <a:hlinkClick r:id="rId5" tooltip="https://kub.ku.dk/english/subjectguides/"/>
            </a:endParaRPr>
          </a:p>
          <a:p>
            <a:pPr marL="259081" lvl="1" indent="-129541" algn="l">
              <a:lnSpc>
                <a:spcPts val="1440"/>
              </a:lnSpc>
              <a:buFont typeface="Arial"/>
              <a:buChar char="•"/>
            </a:pPr>
            <a:r>
              <a:rPr lang="en-US" sz="1200" spc="24" dirty="0">
                <a:solidFill>
                  <a:srgbClr val="404040"/>
                </a:solidFill>
                <a:latin typeface="Public Sans"/>
                <a:ea typeface="Public Sans"/>
                <a:cs typeface="Public Sans"/>
                <a:sym typeface="Public Sans"/>
              </a:rPr>
              <a:t>Think. Check. Submit.: </a:t>
            </a:r>
            <a:r>
              <a:rPr lang="en-US" sz="1200" u="sng" spc="24" dirty="0">
                <a:solidFill>
                  <a:srgbClr val="901A1E"/>
                </a:solidFill>
                <a:latin typeface="Public Sans"/>
                <a:ea typeface="Public Sans"/>
                <a:cs typeface="Public Sans"/>
                <a:sym typeface="Public Sans"/>
                <a:hlinkClick r:id="rId6" tooltip="https://thinkchecksubmit.org"/>
              </a:rPr>
              <a:t>https://thinkchecksubmit.org/</a:t>
            </a:r>
          </a:p>
          <a:p>
            <a:pPr algn="l">
              <a:lnSpc>
                <a:spcPts val="600"/>
              </a:lnSpc>
            </a:pPr>
            <a:endParaRPr lang="en-US" sz="1200" u="sng" spc="24" dirty="0">
              <a:solidFill>
                <a:srgbClr val="901A1E"/>
              </a:solidFill>
              <a:latin typeface="Public Sans"/>
              <a:ea typeface="Public Sans"/>
              <a:cs typeface="Public Sans"/>
              <a:sym typeface="Public Sans"/>
              <a:hlinkClick r:id="rId6" tooltip="https://thinkchecksubmit.org"/>
            </a:endParaRPr>
          </a:p>
          <a:p>
            <a:pPr marL="259081" lvl="1" indent="-129541" algn="l">
              <a:lnSpc>
                <a:spcPts val="1440"/>
              </a:lnSpc>
              <a:buFont typeface="Arial"/>
              <a:buChar char="•"/>
            </a:pPr>
            <a:r>
              <a:rPr lang="en-US" sz="1200" spc="24" dirty="0">
                <a:solidFill>
                  <a:srgbClr val="404040"/>
                </a:solidFill>
                <a:latin typeface="Public Sans"/>
                <a:ea typeface="Public Sans"/>
                <a:cs typeface="Public Sans"/>
                <a:sym typeface="Public Sans"/>
              </a:rPr>
              <a:t>Predatory Journals (</a:t>
            </a:r>
            <a:r>
              <a:rPr lang="en-US" sz="1200" spc="24" dirty="0" err="1">
                <a:solidFill>
                  <a:srgbClr val="404040"/>
                </a:solidFill>
                <a:latin typeface="Public Sans"/>
                <a:ea typeface="Public Sans"/>
                <a:cs typeface="Public Sans"/>
                <a:sym typeface="Public Sans"/>
              </a:rPr>
              <a:t>KUnet</a:t>
            </a:r>
            <a:r>
              <a:rPr lang="en-US" sz="1200" spc="24" dirty="0">
                <a:solidFill>
                  <a:srgbClr val="404040"/>
                </a:solidFill>
                <a:latin typeface="Public Sans"/>
                <a:ea typeface="Public Sans"/>
                <a:cs typeface="Public Sans"/>
                <a:sym typeface="Public Sans"/>
              </a:rPr>
              <a:t>): </a:t>
            </a:r>
            <a:r>
              <a:rPr lang="en-US" sz="1200" u="sng" spc="24" dirty="0">
                <a:solidFill>
                  <a:srgbClr val="901A1E"/>
                </a:solidFill>
                <a:latin typeface="Public Sans"/>
                <a:ea typeface="Public Sans"/>
                <a:cs typeface="Public Sans"/>
                <a:sym typeface="Public Sans"/>
                <a:hlinkClick r:id="rId7" tooltip="https://kunet.ku.dk/work-areas/research/publishing/predatoryjournals_uk/"/>
              </a:rPr>
              <a:t>https://kunet.ku.dk/work-areas/research/publishing/predatoryjournals_uk/</a:t>
            </a:r>
          </a:p>
          <a:p>
            <a:pPr algn="l">
              <a:lnSpc>
                <a:spcPts val="600"/>
              </a:lnSpc>
            </a:pPr>
            <a:endParaRPr lang="en-US" sz="1200" u="sng" spc="24" dirty="0">
              <a:solidFill>
                <a:srgbClr val="901A1E"/>
              </a:solidFill>
              <a:latin typeface="Public Sans"/>
              <a:ea typeface="Public Sans"/>
              <a:cs typeface="Public Sans"/>
              <a:sym typeface="Public Sans"/>
              <a:hlinkClick r:id="rId7" tooltip="https://kunet.ku.dk/work-areas/research/publishing/predatoryjournals_uk/"/>
            </a:endParaRPr>
          </a:p>
          <a:p>
            <a:pPr marL="259081" lvl="1" indent="-129541" algn="l">
              <a:lnSpc>
                <a:spcPts val="1440"/>
              </a:lnSpc>
              <a:spcBef>
                <a:spcPct val="0"/>
              </a:spcBef>
              <a:buFont typeface="Arial"/>
              <a:buChar char="•"/>
            </a:pPr>
            <a:r>
              <a:rPr lang="en-US" sz="1200" spc="24" dirty="0">
                <a:solidFill>
                  <a:srgbClr val="404040"/>
                </a:solidFill>
                <a:latin typeface="Public Sans"/>
                <a:ea typeface="Public Sans"/>
                <a:cs typeface="Public Sans"/>
                <a:sym typeface="Public Sans"/>
              </a:rPr>
              <a:t>Discounts and Waivers (</a:t>
            </a:r>
            <a:r>
              <a:rPr lang="en-US" sz="1200" spc="24" dirty="0" err="1">
                <a:solidFill>
                  <a:srgbClr val="404040"/>
                </a:solidFill>
                <a:latin typeface="Public Sans"/>
                <a:ea typeface="Public Sans"/>
                <a:cs typeface="Public Sans"/>
                <a:sym typeface="Public Sans"/>
              </a:rPr>
              <a:t>KUnet</a:t>
            </a:r>
            <a:r>
              <a:rPr lang="en-US" sz="1200" spc="24">
                <a:solidFill>
                  <a:srgbClr val="404040"/>
                </a:solidFill>
                <a:latin typeface="Public Sans"/>
                <a:ea typeface="Public Sans"/>
                <a:cs typeface="Public Sans"/>
                <a:sym typeface="Public Sans"/>
              </a:rPr>
              <a:t>): </a:t>
            </a:r>
            <a:r>
              <a:rPr lang="en-US" sz="1200" spc="24">
                <a:solidFill>
                  <a:srgbClr val="404040"/>
                </a:solidFill>
                <a:latin typeface="Public Sans"/>
                <a:ea typeface="Public Sans"/>
                <a:cs typeface="Public Sans"/>
                <a:sym typeface="Public Sans"/>
                <a:hlinkClick r:id="rId8"/>
              </a:rPr>
              <a:t>https://kunet.ku.dk/employee-guide/Pages/Research/Discounts-and-waivers-on-Open-Access-publishing-APC.aspx</a:t>
            </a:r>
            <a:endParaRPr lang="en-US" sz="1200" u="sng" spc="24">
              <a:solidFill>
                <a:srgbClr val="901A1E"/>
              </a:solidFill>
              <a:latin typeface="Public Sans"/>
              <a:ea typeface="Public Sans"/>
              <a:cs typeface="Public Sans"/>
              <a:sym typeface="Public Sans"/>
            </a:endParaRPr>
          </a:p>
          <a:p>
            <a:pPr marL="129540" lvl="1" algn="l">
              <a:lnSpc>
                <a:spcPts val="1440"/>
              </a:lnSpc>
              <a:spcBef>
                <a:spcPct val="0"/>
              </a:spcBef>
            </a:pPr>
            <a:endParaRPr lang="en-US" sz="1200" u="sng" spc="24" dirty="0">
              <a:solidFill>
                <a:srgbClr val="901A1E"/>
              </a:solidFill>
              <a:latin typeface="Public Sans"/>
              <a:ea typeface="Public Sans"/>
              <a:cs typeface="Public Sans"/>
              <a:sym typeface="Public Sans"/>
              <a:hlinkClick r:id="rId9" tooltip="https://kunet.ku.dk/work-areas/research/publishing/open_access/apc/"/>
            </a:endParaRPr>
          </a:p>
        </p:txBody>
      </p:sp>
      <p:sp>
        <p:nvSpPr>
          <p:cNvPr id="8" name="TextBox 8"/>
          <p:cNvSpPr txBox="1"/>
          <p:nvPr/>
        </p:nvSpPr>
        <p:spPr>
          <a:xfrm>
            <a:off x="1664254" y="724860"/>
            <a:ext cx="5695279" cy="1999181"/>
          </a:xfrm>
          <a:prstGeom prst="rect">
            <a:avLst/>
          </a:prstGeom>
        </p:spPr>
        <p:txBody>
          <a:bodyPr lIns="0" tIns="0" rIns="0" bIns="0" rtlCol="0" anchor="t">
            <a:spAutoFit/>
          </a:bodyPr>
          <a:lstStyle/>
          <a:p>
            <a:pPr algn="just">
              <a:lnSpc>
                <a:spcPts val="1440"/>
              </a:lnSpc>
            </a:pPr>
            <a:r>
              <a:rPr lang="en-US" sz="1200" spc="24">
                <a:solidFill>
                  <a:srgbClr val="404040"/>
                </a:solidFill>
                <a:latin typeface="Public Sans"/>
                <a:ea typeface="Public Sans"/>
                <a:cs typeface="Public Sans"/>
                <a:sym typeface="Public Sans"/>
              </a:rPr>
              <a:t>Once you have identified potential journals, you need to check whether they are trustworthy. Use the tool “Think. Check. Submit.” and our library guide to distinguish legitimate from suspected predatory publishers. Indicators for journals’ quality and integrity include:</a:t>
            </a:r>
          </a:p>
          <a:p>
            <a:pPr algn="just">
              <a:lnSpc>
                <a:spcPts val="600"/>
              </a:lnSpc>
            </a:pPr>
            <a:endParaRPr lang="en-US" sz="1200" spc="24">
              <a:solidFill>
                <a:srgbClr val="404040"/>
              </a:solidFill>
              <a:latin typeface="Public Sans"/>
              <a:ea typeface="Public Sans"/>
              <a:cs typeface="Public Sans"/>
              <a:sym typeface="Public Sans"/>
            </a:endParaRPr>
          </a:p>
          <a:p>
            <a:pPr marL="259081" lvl="1" indent="-129541" algn="just">
              <a:lnSpc>
                <a:spcPts val="1440"/>
              </a:lnSpc>
              <a:buFont typeface="Arial"/>
              <a:buChar char="•"/>
            </a:pPr>
            <a:r>
              <a:rPr lang="en-US" sz="1200" spc="24">
                <a:solidFill>
                  <a:srgbClr val="404040"/>
                </a:solidFill>
                <a:latin typeface="Public Sans"/>
                <a:ea typeface="Public Sans"/>
                <a:cs typeface="Public Sans"/>
                <a:sym typeface="Public Sans"/>
              </a:rPr>
              <a:t>Does the journal maintain appropriate scholarly and ethical standards?</a:t>
            </a:r>
          </a:p>
          <a:p>
            <a:pPr algn="just">
              <a:lnSpc>
                <a:spcPts val="599"/>
              </a:lnSpc>
            </a:pPr>
            <a:r>
              <a:rPr lang="en-US" sz="499" spc="9">
                <a:solidFill>
                  <a:srgbClr val="404040"/>
                </a:solidFill>
                <a:latin typeface="Public Sans"/>
                <a:ea typeface="Public Sans"/>
                <a:cs typeface="Public Sans"/>
                <a:sym typeface="Public Sans"/>
              </a:rPr>
              <a:t> </a:t>
            </a:r>
          </a:p>
          <a:p>
            <a:pPr marL="259081" lvl="1" indent="-129541" algn="just">
              <a:lnSpc>
                <a:spcPts val="1440"/>
              </a:lnSpc>
              <a:buFont typeface="Arial"/>
              <a:buChar char="•"/>
            </a:pPr>
            <a:r>
              <a:rPr lang="en-US" sz="1200" spc="24">
                <a:solidFill>
                  <a:srgbClr val="404040"/>
                </a:solidFill>
                <a:latin typeface="Public Sans"/>
                <a:ea typeface="Public Sans"/>
                <a:cs typeface="Public Sans"/>
                <a:sym typeface="Public Sans"/>
              </a:rPr>
              <a:t>Are the mission and scope of the journal specific and clear?</a:t>
            </a:r>
          </a:p>
          <a:p>
            <a:pPr algn="just">
              <a:lnSpc>
                <a:spcPts val="600"/>
              </a:lnSpc>
            </a:pPr>
            <a:endParaRPr lang="en-US" sz="1200" spc="24">
              <a:solidFill>
                <a:srgbClr val="404040"/>
              </a:solidFill>
              <a:latin typeface="Public Sans"/>
              <a:ea typeface="Public Sans"/>
              <a:cs typeface="Public Sans"/>
              <a:sym typeface="Public Sans"/>
            </a:endParaRPr>
          </a:p>
          <a:p>
            <a:pPr marL="259081" lvl="1" indent="-129541" algn="just">
              <a:lnSpc>
                <a:spcPts val="1440"/>
              </a:lnSpc>
              <a:buFont typeface="Arial"/>
              <a:buChar char="•"/>
            </a:pPr>
            <a:r>
              <a:rPr lang="en-US" sz="1200" spc="24">
                <a:solidFill>
                  <a:srgbClr val="404040"/>
                </a:solidFill>
                <a:latin typeface="Public Sans"/>
                <a:ea typeface="Public Sans"/>
                <a:cs typeface="Public Sans"/>
                <a:sym typeface="Public Sans"/>
              </a:rPr>
              <a:t>Does the editorial board consist of recognized researchers in your field? </a:t>
            </a:r>
          </a:p>
          <a:p>
            <a:pPr algn="just">
              <a:lnSpc>
                <a:spcPts val="600"/>
              </a:lnSpc>
            </a:pPr>
            <a:endParaRPr lang="en-US" sz="1200" spc="24">
              <a:solidFill>
                <a:srgbClr val="404040"/>
              </a:solidFill>
              <a:latin typeface="Public Sans"/>
              <a:ea typeface="Public Sans"/>
              <a:cs typeface="Public Sans"/>
              <a:sym typeface="Public Sans"/>
            </a:endParaRPr>
          </a:p>
          <a:p>
            <a:pPr marL="259081" lvl="1" indent="-129541" algn="just">
              <a:lnSpc>
                <a:spcPts val="1440"/>
              </a:lnSpc>
              <a:buFont typeface="Arial"/>
              <a:buChar char="•"/>
            </a:pPr>
            <a:r>
              <a:rPr lang="en-US" sz="1200" spc="24">
                <a:solidFill>
                  <a:srgbClr val="404040"/>
                </a:solidFill>
                <a:latin typeface="Public Sans"/>
                <a:ea typeface="Public Sans"/>
                <a:cs typeface="Public Sans"/>
                <a:sym typeface="Public Sans"/>
              </a:rPr>
              <a:t>Is the estimated time for peer review adequate? </a:t>
            </a:r>
          </a:p>
          <a:p>
            <a:pPr algn="just">
              <a:lnSpc>
                <a:spcPts val="600"/>
              </a:lnSpc>
            </a:pPr>
            <a:endParaRPr lang="en-US" sz="1200" spc="24">
              <a:solidFill>
                <a:srgbClr val="404040"/>
              </a:solidFill>
              <a:latin typeface="Public Sans"/>
              <a:ea typeface="Public Sans"/>
              <a:cs typeface="Public Sans"/>
              <a:sym typeface="Public Sans"/>
            </a:endParaRPr>
          </a:p>
          <a:p>
            <a:pPr marL="259081" lvl="1" indent="-129541" algn="just">
              <a:lnSpc>
                <a:spcPts val="1440"/>
              </a:lnSpc>
              <a:spcBef>
                <a:spcPct val="0"/>
              </a:spcBef>
              <a:buFont typeface="Arial"/>
              <a:buChar char="•"/>
            </a:pPr>
            <a:r>
              <a:rPr lang="en-US" sz="1200" spc="24">
                <a:solidFill>
                  <a:srgbClr val="404040"/>
                </a:solidFill>
                <a:latin typeface="Public Sans"/>
                <a:ea typeface="Public Sans"/>
                <a:cs typeface="Public Sans"/>
                <a:sym typeface="Public Sans"/>
              </a:rPr>
              <a:t>Are other papers published in the journal of high academic quality?</a:t>
            </a:r>
          </a:p>
        </p:txBody>
      </p:sp>
      <p:grpSp>
        <p:nvGrpSpPr>
          <p:cNvPr id="9" name="Group 9"/>
          <p:cNvGrpSpPr/>
          <p:nvPr/>
        </p:nvGrpSpPr>
        <p:grpSpPr>
          <a:xfrm>
            <a:off x="1036558" y="2790716"/>
            <a:ext cx="6322975" cy="515397"/>
            <a:chOff x="0" y="0"/>
            <a:chExt cx="8430634" cy="687196"/>
          </a:xfrm>
        </p:grpSpPr>
        <p:grpSp>
          <p:nvGrpSpPr>
            <p:cNvPr id="10" name="Group 10"/>
            <p:cNvGrpSpPr/>
            <p:nvPr/>
          </p:nvGrpSpPr>
          <p:grpSpPr>
            <a:xfrm>
              <a:off x="749837" y="152881"/>
              <a:ext cx="7680796" cy="384347"/>
              <a:chOff x="0" y="0"/>
              <a:chExt cx="2027261" cy="101444"/>
            </a:xfrm>
          </p:grpSpPr>
          <p:sp>
            <p:nvSpPr>
              <p:cNvPr id="11" name="Freeform 11"/>
              <p:cNvSpPr/>
              <p:nvPr/>
            </p:nvSpPr>
            <p:spPr>
              <a:xfrm>
                <a:off x="0" y="0"/>
                <a:ext cx="2027262" cy="101444"/>
              </a:xfrm>
              <a:custGeom>
                <a:avLst/>
                <a:gdLst/>
                <a:ahLst/>
                <a:cxnLst/>
                <a:rect l="l" t="t" r="r" b="b"/>
                <a:pathLst>
                  <a:path w="2027262" h="101444">
                    <a:moveTo>
                      <a:pt x="0" y="0"/>
                    </a:moveTo>
                    <a:lnTo>
                      <a:pt x="2027262" y="0"/>
                    </a:lnTo>
                    <a:lnTo>
                      <a:pt x="2027262" y="101444"/>
                    </a:lnTo>
                    <a:lnTo>
                      <a:pt x="0" y="101444"/>
                    </a:lnTo>
                    <a:close/>
                  </a:path>
                </a:pathLst>
              </a:custGeom>
              <a:solidFill>
                <a:srgbClr val="ABD1AA"/>
              </a:solidFill>
            </p:spPr>
          </p:sp>
          <p:sp>
            <p:nvSpPr>
              <p:cNvPr id="12" name="TextBox 12"/>
              <p:cNvSpPr txBox="1"/>
              <p:nvPr/>
            </p:nvSpPr>
            <p:spPr>
              <a:xfrm>
                <a:off x="0" y="-9525"/>
                <a:ext cx="2027261" cy="110969"/>
              </a:xfrm>
              <a:prstGeom prst="rect">
                <a:avLst/>
              </a:prstGeom>
            </p:spPr>
            <p:txBody>
              <a:bodyPr lIns="50800" tIns="50800" rIns="50800" bIns="50800" rtlCol="0" anchor="ctr"/>
              <a:lstStyle/>
              <a:p>
                <a:pPr algn="ctr">
                  <a:lnSpc>
                    <a:spcPts val="1919"/>
                  </a:lnSpc>
                </a:pPr>
                <a:endParaRPr/>
              </a:p>
            </p:txBody>
          </p:sp>
        </p:grpSp>
        <p:grpSp>
          <p:nvGrpSpPr>
            <p:cNvPr id="13" name="Group 13"/>
            <p:cNvGrpSpPr/>
            <p:nvPr/>
          </p:nvGrpSpPr>
          <p:grpSpPr>
            <a:xfrm rot="5400000">
              <a:off x="313261" y="189248"/>
              <a:ext cx="684283" cy="311614"/>
              <a:chOff x="0" y="0"/>
              <a:chExt cx="930604" cy="423785"/>
            </a:xfrm>
          </p:grpSpPr>
          <p:sp>
            <p:nvSpPr>
              <p:cNvPr id="14" name="Freeform 14"/>
              <p:cNvSpPr/>
              <p:nvPr/>
            </p:nvSpPr>
            <p:spPr>
              <a:xfrm>
                <a:off x="0" y="0"/>
                <a:ext cx="930604" cy="423785"/>
              </a:xfrm>
              <a:custGeom>
                <a:avLst/>
                <a:gdLst/>
                <a:ahLst/>
                <a:cxnLst/>
                <a:rect l="l" t="t" r="r" b="b"/>
                <a:pathLst>
                  <a:path w="930604" h="423785">
                    <a:moveTo>
                      <a:pt x="203200" y="0"/>
                    </a:moveTo>
                    <a:lnTo>
                      <a:pt x="727404" y="0"/>
                    </a:lnTo>
                    <a:lnTo>
                      <a:pt x="930604" y="423785"/>
                    </a:lnTo>
                    <a:lnTo>
                      <a:pt x="0" y="423785"/>
                    </a:lnTo>
                    <a:lnTo>
                      <a:pt x="203200" y="0"/>
                    </a:lnTo>
                    <a:close/>
                  </a:path>
                </a:pathLst>
              </a:custGeom>
              <a:solidFill>
                <a:srgbClr val="6C8265"/>
              </a:solidFill>
            </p:spPr>
          </p:sp>
          <p:sp>
            <p:nvSpPr>
              <p:cNvPr id="15" name="TextBox 15"/>
              <p:cNvSpPr txBox="1"/>
              <p:nvPr/>
            </p:nvSpPr>
            <p:spPr>
              <a:xfrm>
                <a:off x="127000" y="-28575"/>
                <a:ext cx="676604" cy="452360"/>
              </a:xfrm>
              <a:prstGeom prst="rect">
                <a:avLst/>
              </a:prstGeom>
            </p:spPr>
            <p:txBody>
              <a:bodyPr lIns="50800" tIns="50800" rIns="50800" bIns="50800" rtlCol="0" anchor="ctr"/>
              <a:lstStyle/>
              <a:p>
                <a:pPr algn="ctr">
                  <a:lnSpc>
                    <a:spcPts val="1960"/>
                  </a:lnSpc>
                </a:pPr>
                <a:endParaRPr/>
              </a:p>
            </p:txBody>
          </p:sp>
        </p:grpSp>
        <p:grpSp>
          <p:nvGrpSpPr>
            <p:cNvPr id="16" name="Group 16"/>
            <p:cNvGrpSpPr/>
            <p:nvPr/>
          </p:nvGrpSpPr>
          <p:grpSpPr>
            <a:xfrm rot="5400000">
              <a:off x="-84165" y="84165"/>
              <a:ext cx="684283" cy="515953"/>
              <a:chOff x="0" y="0"/>
              <a:chExt cx="421508" cy="317819"/>
            </a:xfrm>
          </p:grpSpPr>
          <p:sp>
            <p:nvSpPr>
              <p:cNvPr id="17" name="Freeform 17"/>
              <p:cNvSpPr/>
              <p:nvPr/>
            </p:nvSpPr>
            <p:spPr>
              <a:xfrm>
                <a:off x="0" y="0"/>
                <a:ext cx="421508" cy="317819"/>
              </a:xfrm>
              <a:custGeom>
                <a:avLst/>
                <a:gdLst/>
                <a:ahLst/>
                <a:cxnLst/>
                <a:rect l="l" t="t" r="r" b="b"/>
                <a:pathLst>
                  <a:path w="421508" h="317819">
                    <a:moveTo>
                      <a:pt x="140579" y="298750"/>
                    </a:moveTo>
                    <a:cubicBezTo>
                      <a:pt x="162188" y="310264"/>
                      <a:pt x="186756" y="317819"/>
                      <a:pt x="210867" y="317819"/>
                    </a:cubicBezTo>
                    <a:cubicBezTo>
                      <a:pt x="234980" y="317819"/>
                      <a:pt x="258183" y="311342"/>
                      <a:pt x="279564" y="299828"/>
                    </a:cubicBezTo>
                    <a:cubicBezTo>
                      <a:pt x="280020" y="299469"/>
                      <a:pt x="280475" y="299469"/>
                      <a:pt x="280929" y="299109"/>
                    </a:cubicBezTo>
                    <a:cubicBezTo>
                      <a:pt x="361227" y="253054"/>
                      <a:pt x="420371" y="131440"/>
                      <a:pt x="421508" y="312"/>
                    </a:cubicBezTo>
                    <a:lnTo>
                      <a:pt x="421508" y="0"/>
                    </a:lnTo>
                    <a:lnTo>
                      <a:pt x="0" y="0"/>
                    </a:lnTo>
                    <a:lnTo>
                      <a:pt x="0" y="312"/>
                    </a:lnTo>
                    <a:cubicBezTo>
                      <a:pt x="1137" y="132159"/>
                      <a:pt x="59371" y="253774"/>
                      <a:pt x="140579" y="298750"/>
                    </a:cubicBezTo>
                    <a:close/>
                  </a:path>
                </a:pathLst>
              </a:custGeom>
              <a:solidFill>
                <a:srgbClr val="96B88D"/>
              </a:solidFill>
            </p:spPr>
          </p:sp>
          <p:sp>
            <p:nvSpPr>
              <p:cNvPr id="18" name="TextBox 18"/>
              <p:cNvSpPr txBox="1"/>
              <p:nvPr/>
            </p:nvSpPr>
            <p:spPr>
              <a:xfrm>
                <a:off x="0" y="-9525"/>
                <a:ext cx="421508" cy="200344"/>
              </a:xfrm>
              <a:prstGeom prst="rect">
                <a:avLst/>
              </a:prstGeom>
            </p:spPr>
            <p:txBody>
              <a:bodyPr lIns="50800" tIns="50800" rIns="50800" bIns="50800" rtlCol="0" anchor="ctr"/>
              <a:lstStyle/>
              <a:p>
                <a:pPr algn="ctr">
                  <a:lnSpc>
                    <a:spcPts val="1919"/>
                  </a:lnSpc>
                </a:pPr>
                <a:endParaRPr/>
              </a:p>
            </p:txBody>
          </p:sp>
        </p:grpSp>
        <p:sp>
          <p:nvSpPr>
            <p:cNvPr id="19" name="TextBox 19"/>
            <p:cNvSpPr txBox="1"/>
            <p:nvPr/>
          </p:nvSpPr>
          <p:spPr>
            <a:xfrm>
              <a:off x="176024" y="176780"/>
              <a:ext cx="323571" cy="327025"/>
            </a:xfrm>
            <a:prstGeom prst="rect">
              <a:avLst/>
            </a:prstGeom>
          </p:spPr>
          <p:txBody>
            <a:bodyPr lIns="0" tIns="0" rIns="0" bIns="0" rtlCol="0" anchor="t">
              <a:spAutoFit/>
            </a:bodyPr>
            <a:lstStyle/>
            <a:p>
              <a:pPr marL="0" lvl="1" indent="0" algn="l">
                <a:lnSpc>
                  <a:spcPts val="1919"/>
                </a:lnSpc>
                <a:spcBef>
                  <a:spcPct val="0"/>
                </a:spcBef>
              </a:pPr>
              <a:r>
                <a:rPr lang="en-US" sz="1599" b="1">
                  <a:solidFill>
                    <a:srgbClr val="404040"/>
                  </a:solidFill>
                  <a:latin typeface="Public Sans Bold"/>
                  <a:ea typeface="Public Sans Bold"/>
                  <a:cs typeface="Public Sans Bold"/>
                  <a:sym typeface="Public Sans Bold"/>
                </a:rPr>
                <a:t>4.</a:t>
              </a:r>
            </a:p>
          </p:txBody>
        </p:sp>
        <p:sp>
          <p:nvSpPr>
            <p:cNvPr id="20" name="TextBox 20"/>
            <p:cNvSpPr txBox="1"/>
            <p:nvPr/>
          </p:nvSpPr>
          <p:spPr>
            <a:xfrm>
              <a:off x="1071562" y="176780"/>
              <a:ext cx="7037348" cy="327025"/>
            </a:xfrm>
            <a:prstGeom prst="rect">
              <a:avLst/>
            </a:prstGeom>
          </p:spPr>
          <p:txBody>
            <a:bodyPr lIns="0" tIns="0" rIns="0" bIns="0" rtlCol="0" anchor="t">
              <a:spAutoFit/>
            </a:bodyPr>
            <a:lstStyle/>
            <a:p>
              <a:pPr marL="0" lvl="1" indent="0" algn="l">
                <a:lnSpc>
                  <a:spcPts val="1919"/>
                </a:lnSpc>
                <a:spcBef>
                  <a:spcPct val="0"/>
                </a:spcBef>
              </a:pPr>
              <a:r>
                <a:rPr lang="en-US" sz="1599" b="1">
                  <a:solidFill>
                    <a:srgbClr val="404040"/>
                  </a:solidFill>
                  <a:latin typeface="Public Sans Bold"/>
                  <a:ea typeface="Public Sans Bold"/>
                  <a:cs typeface="Public Sans Bold"/>
                  <a:sym typeface="Public Sans Bold"/>
                </a:rPr>
                <a:t>UNDERSTAND JOURNAL POLICIES &amp; GUIDELINES</a:t>
              </a:r>
            </a:p>
          </p:txBody>
        </p:sp>
      </p:grpSp>
      <p:grpSp>
        <p:nvGrpSpPr>
          <p:cNvPr id="21" name="Group 21"/>
          <p:cNvGrpSpPr/>
          <p:nvPr/>
        </p:nvGrpSpPr>
        <p:grpSpPr>
          <a:xfrm>
            <a:off x="1036558" y="6594695"/>
            <a:ext cx="6322975" cy="515397"/>
            <a:chOff x="0" y="0"/>
            <a:chExt cx="8430634" cy="687196"/>
          </a:xfrm>
        </p:grpSpPr>
        <p:grpSp>
          <p:nvGrpSpPr>
            <p:cNvPr id="22" name="Group 22"/>
            <p:cNvGrpSpPr/>
            <p:nvPr/>
          </p:nvGrpSpPr>
          <p:grpSpPr>
            <a:xfrm>
              <a:off x="749837" y="152881"/>
              <a:ext cx="7680796" cy="384347"/>
              <a:chOff x="0" y="0"/>
              <a:chExt cx="2027261" cy="101444"/>
            </a:xfrm>
          </p:grpSpPr>
          <p:sp>
            <p:nvSpPr>
              <p:cNvPr id="23" name="Freeform 23"/>
              <p:cNvSpPr/>
              <p:nvPr/>
            </p:nvSpPr>
            <p:spPr>
              <a:xfrm>
                <a:off x="0" y="0"/>
                <a:ext cx="2027262" cy="101444"/>
              </a:xfrm>
              <a:custGeom>
                <a:avLst/>
                <a:gdLst/>
                <a:ahLst/>
                <a:cxnLst/>
                <a:rect l="l" t="t" r="r" b="b"/>
                <a:pathLst>
                  <a:path w="2027262" h="101444">
                    <a:moveTo>
                      <a:pt x="0" y="0"/>
                    </a:moveTo>
                    <a:lnTo>
                      <a:pt x="2027262" y="0"/>
                    </a:lnTo>
                    <a:lnTo>
                      <a:pt x="2027262" y="101444"/>
                    </a:lnTo>
                    <a:lnTo>
                      <a:pt x="0" y="101444"/>
                    </a:lnTo>
                    <a:close/>
                  </a:path>
                </a:pathLst>
              </a:custGeom>
              <a:solidFill>
                <a:srgbClr val="B6B6B6"/>
              </a:solidFill>
            </p:spPr>
          </p:sp>
          <p:sp>
            <p:nvSpPr>
              <p:cNvPr id="24" name="TextBox 24"/>
              <p:cNvSpPr txBox="1"/>
              <p:nvPr/>
            </p:nvSpPr>
            <p:spPr>
              <a:xfrm>
                <a:off x="0" y="-9525"/>
                <a:ext cx="2027261" cy="110969"/>
              </a:xfrm>
              <a:prstGeom prst="rect">
                <a:avLst/>
              </a:prstGeom>
            </p:spPr>
            <p:txBody>
              <a:bodyPr lIns="50800" tIns="50800" rIns="50800" bIns="50800" rtlCol="0" anchor="ctr"/>
              <a:lstStyle/>
              <a:p>
                <a:pPr algn="ctr">
                  <a:lnSpc>
                    <a:spcPts val="1919"/>
                  </a:lnSpc>
                </a:pPr>
                <a:endParaRPr/>
              </a:p>
            </p:txBody>
          </p:sp>
        </p:grpSp>
        <p:grpSp>
          <p:nvGrpSpPr>
            <p:cNvPr id="25" name="Group 25"/>
            <p:cNvGrpSpPr/>
            <p:nvPr/>
          </p:nvGrpSpPr>
          <p:grpSpPr>
            <a:xfrm rot="5400000">
              <a:off x="313261" y="189248"/>
              <a:ext cx="684283" cy="311614"/>
              <a:chOff x="0" y="0"/>
              <a:chExt cx="930604" cy="423785"/>
            </a:xfrm>
          </p:grpSpPr>
          <p:sp>
            <p:nvSpPr>
              <p:cNvPr id="26" name="Freeform 26"/>
              <p:cNvSpPr/>
              <p:nvPr/>
            </p:nvSpPr>
            <p:spPr>
              <a:xfrm>
                <a:off x="0" y="0"/>
                <a:ext cx="930604" cy="423785"/>
              </a:xfrm>
              <a:custGeom>
                <a:avLst/>
                <a:gdLst/>
                <a:ahLst/>
                <a:cxnLst/>
                <a:rect l="l" t="t" r="r" b="b"/>
                <a:pathLst>
                  <a:path w="930604" h="423785">
                    <a:moveTo>
                      <a:pt x="203200" y="0"/>
                    </a:moveTo>
                    <a:lnTo>
                      <a:pt x="727404" y="0"/>
                    </a:lnTo>
                    <a:lnTo>
                      <a:pt x="930604" y="423785"/>
                    </a:lnTo>
                    <a:lnTo>
                      <a:pt x="0" y="423785"/>
                    </a:lnTo>
                    <a:lnTo>
                      <a:pt x="203200" y="0"/>
                    </a:lnTo>
                    <a:close/>
                  </a:path>
                </a:pathLst>
              </a:custGeom>
              <a:solidFill>
                <a:srgbClr val="8D8A8A"/>
              </a:solidFill>
            </p:spPr>
          </p:sp>
          <p:sp>
            <p:nvSpPr>
              <p:cNvPr id="27" name="TextBox 27"/>
              <p:cNvSpPr txBox="1"/>
              <p:nvPr/>
            </p:nvSpPr>
            <p:spPr>
              <a:xfrm>
                <a:off x="127000" y="-28575"/>
                <a:ext cx="676604" cy="452360"/>
              </a:xfrm>
              <a:prstGeom prst="rect">
                <a:avLst/>
              </a:prstGeom>
            </p:spPr>
            <p:txBody>
              <a:bodyPr lIns="50800" tIns="50800" rIns="50800" bIns="50800" rtlCol="0" anchor="ctr"/>
              <a:lstStyle/>
              <a:p>
                <a:pPr algn="ctr">
                  <a:lnSpc>
                    <a:spcPts val="1960"/>
                  </a:lnSpc>
                </a:pPr>
                <a:endParaRPr/>
              </a:p>
            </p:txBody>
          </p:sp>
        </p:grpSp>
        <p:grpSp>
          <p:nvGrpSpPr>
            <p:cNvPr id="28" name="Group 28"/>
            <p:cNvGrpSpPr/>
            <p:nvPr/>
          </p:nvGrpSpPr>
          <p:grpSpPr>
            <a:xfrm rot="5400000">
              <a:off x="-84165" y="84165"/>
              <a:ext cx="684283" cy="515953"/>
              <a:chOff x="0" y="0"/>
              <a:chExt cx="421508" cy="317819"/>
            </a:xfrm>
          </p:grpSpPr>
          <p:sp>
            <p:nvSpPr>
              <p:cNvPr id="29" name="Freeform 29"/>
              <p:cNvSpPr/>
              <p:nvPr/>
            </p:nvSpPr>
            <p:spPr>
              <a:xfrm>
                <a:off x="0" y="0"/>
                <a:ext cx="421508" cy="317819"/>
              </a:xfrm>
              <a:custGeom>
                <a:avLst/>
                <a:gdLst/>
                <a:ahLst/>
                <a:cxnLst/>
                <a:rect l="l" t="t" r="r" b="b"/>
                <a:pathLst>
                  <a:path w="421508" h="317819">
                    <a:moveTo>
                      <a:pt x="140579" y="298750"/>
                    </a:moveTo>
                    <a:cubicBezTo>
                      <a:pt x="162188" y="310264"/>
                      <a:pt x="186756" y="317819"/>
                      <a:pt x="210867" y="317819"/>
                    </a:cubicBezTo>
                    <a:cubicBezTo>
                      <a:pt x="234980" y="317819"/>
                      <a:pt x="258183" y="311342"/>
                      <a:pt x="279564" y="299828"/>
                    </a:cubicBezTo>
                    <a:cubicBezTo>
                      <a:pt x="280020" y="299469"/>
                      <a:pt x="280475" y="299469"/>
                      <a:pt x="280929" y="299109"/>
                    </a:cubicBezTo>
                    <a:cubicBezTo>
                      <a:pt x="361227" y="253054"/>
                      <a:pt x="420371" y="131440"/>
                      <a:pt x="421508" y="312"/>
                    </a:cubicBezTo>
                    <a:lnTo>
                      <a:pt x="421508" y="0"/>
                    </a:lnTo>
                    <a:lnTo>
                      <a:pt x="0" y="0"/>
                    </a:lnTo>
                    <a:lnTo>
                      <a:pt x="0" y="312"/>
                    </a:lnTo>
                    <a:cubicBezTo>
                      <a:pt x="1137" y="132159"/>
                      <a:pt x="59371" y="253774"/>
                      <a:pt x="140579" y="298750"/>
                    </a:cubicBezTo>
                    <a:close/>
                  </a:path>
                </a:pathLst>
              </a:custGeom>
              <a:solidFill>
                <a:srgbClr val="B6B6B6"/>
              </a:solidFill>
            </p:spPr>
          </p:sp>
          <p:sp>
            <p:nvSpPr>
              <p:cNvPr id="30" name="TextBox 30"/>
              <p:cNvSpPr txBox="1"/>
              <p:nvPr/>
            </p:nvSpPr>
            <p:spPr>
              <a:xfrm>
                <a:off x="0" y="-9525"/>
                <a:ext cx="421508" cy="200344"/>
              </a:xfrm>
              <a:prstGeom prst="rect">
                <a:avLst/>
              </a:prstGeom>
            </p:spPr>
            <p:txBody>
              <a:bodyPr lIns="50800" tIns="50800" rIns="50800" bIns="50800" rtlCol="0" anchor="ctr"/>
              <a:lstStyle/>
              <a:p>
                <a:pPr algn="ctr">
                  <a:lnSpc>
                    <a:spcPts val="1919"/>
                  </a:lnSpc>
                </a:pPr>
                <a:endParaRPr/>
              </a:p>
            </p:txBody>
          </p:sp>
        </p:grpSp>
        <p:sp>
          <p:nvSpPr>
            <p:cNvPr id="31" name="TextBox 31"/>
            <p:cNvSpPr txBox="1"/>
            <p:nvPr/>
          </p:nvSpPr>
          <p:spPr>
            <a:xfrm>
              <a:off x="176024" y="176780"/>
              <a:ext cx="323571" cy="327025"/>
            </a:xfrm>
            <a:prstGeom prst="rect">
              <a:avLst/>
            </a:prstGeom>
          </p:spPr>
          <p:txBody>
            <a:bodyPr lIns="0" tIns="0" rIns="0" bIns="0" rtlCol="0" anchor="t">
              <a:spAutoFit/>
            </a:bodyPr>
            <a:lstStyle/>
            <a:p>
              <a:pPr marL="0" lvl="1" indent="0" algn="l">
                <a:lnSpc>
                  <a:spcPts val="1919"/>
                </a:lnSpc>
                <a:spcBef>
                  <a:spcPct val="0"/>
                </a:spcBef>
              </a:pPr>
              <a:r>
                <a:rPr lang="en-US" sz="1599" b="1">
                  <a:solidFill>
                    <a:srgbClr val="404040"/>
                  </a:solidFill>
                  <a:latin typeface="Public Sans Bold"/>
                  <a:ea typeface="Public Sans Bold"/>
                  <a:cs typeface="Public Sans Bold"/>
                  <a:sym typeface="Public Sans Bold"/>
                </a:rPr>
                <a:t>5.</a:t>
              </a:r>
            </a:p>
          </p:txBody>
        </p:sp>
        <p:sp>
          <p:nvSpPr>
            <p:cNvPr id="32" name="TextBox 32"/>
            <p:cNvSpPr txBox="1"/>
            <p:nvPr/>
          </p:nvSpPr>
          <p:spPr>
            <a:xfrm>
              <a:off x="1073353" y="173866"/>
              <a:ext cx="7037348" cy="327025"/>
            </a:xfrm>
            <a:prstGeom prst="rect">
              <a:avLst/>
            </a:prstGeom>
          </p:spPr>
          <p:txBody>
            <a:bodyPr lIns="0" tIns="0" rIns="0" bIns="0" rtlCol="0" anchor="t">
              <a:spAutoFit/>
            </a:bodyPr>
            <a:lstStyle/>
            <a:p>
              <a:pPr marL="0" lvl="1" indent="0" algn="l">
                <a:lnSpc>
                  <a:spcPts val="1919"/>
                </a:lnSpc>
                <a:spcBef>
                  <a:spcPct val="0"/>
                </a:spcBef>
              </a:pPr>
              <a:r>
                <a:rPr lang="en-US" sz="1599" b="1">
                  <a:solidFill>
                    <a:srgbClr val="404040"/>
                  </a:solidFill>
                  <a:latin typeface="Public Sans Bold"/>
                  <a:ea typeface="Public Sans Bold"/>
                  <a:cs typeface="Public Sans Bold"/>
                  <a:sym typeface="Public Sans Bold"/>
                </a:rPr>
                <a:t>NEED HELP?</a:t>
              </a:r>
            </a:p>
          </p:txBody>
        </p:sp>
      </p:grpSp>
      <p:grpSp>
        <p:nvGrpSpPr>
          <p:cNvPr id="33" name="Group 33"/>
          <p:cNvGrpSpPr/>
          <p:nvPr/>
        </p:nvGrpSpPr>
        <p:grpSpPr>
          <a:xfrm>
            <a:off x="1036558" y="152313"/>
            <a:ext cx="6322975" cy="515397"/>
            <a:chOff x="0" y="0"/>
            <a:chExt cx="8430634" cy="687196"/>
          </a:xfrm>
        </p:grpSpPr>
        <p:grpSp>
          <p:nvGrpSpPr>
            <p:cNvPr id="34" name="Group 34"/>
            <p:cNvGrpSpPr/>
            <p:nvPr/>
          </p:nvGrpSpPr>
          <p:grpSpPr>
            <a:xfrm>
              <a:off x="727627" y="152881"/>
              <a:ext cx="7703007" cy="384347"/>
              <a:chOff x="0" y="0"/>
              <a:chExt cx="2033124" cy="101444"/>
            </a:xfrm>
          </p:grpSpPr>
          <p:sp>
            <p:nvSpPr>
              <p:cNvPr id="35" name="Freeform 35"/>
              <p:cNvSpPr/>
              <p:nvPr/>
            </p:nvSpPr>
            <p:spPr>
              <a:xfrm>
                <a:off x="0" y="0"/>
                <a:ext cx="2033124" cy="101444"/>
              </a:xfrm>
              <a:custGeom>
                <a:avLst/>
                <a:gdLst/>
                <a:ahLst/>
                <a:cxnLst/>
                <a:rect l="l" t="t" r="r" b="b"/>
                <a:pathLst>
                  <a:path w="2033124" h="101444">
                    <a:moveTo>
                      <a:pt x="0" y="0"/>
                    </a:moveTo>
                    <a:lnTo>
                      <a:pt x="2033124" y="0"/>
                    </a:lnTo>
                    <a:lnTo>
                      <a:pt x="2033124" y="101444"/>
                    </a:lnTo>
                    <a:lnTo>
                      <a:pt x="0" y="101444"/>
                    </a:lnTo>
                    <a:close/>
                  </a:path>
                </a:pathLst>
              </a:custGeom>
              <a:solidFill>
                <a:srgbClr val="A8D9DB"/>
              </a:solidFill>
            </p:spPr>
          </p:sp>
          <p:sp>
            <p:nvSpPr>
              <p:cNvPr id="36" name="TextBox 36"/>
              <p:cNvSpPr txBox="1"/>
              <p:nvPr/>
            </p:nvSpPr>
            <p:spPr>
              <a:xfrm>
                <a:off x="0" y="-9525"/>
                <a:ext cx="2033124" cy="110969"/>
              </a:xfrm>
              <a:prstGeom prst="rect">
                <a:avLst/>
              </a:prstGeom>
            </p:spPr>
            <p:txBody>
              <a:bodyPr lIns="50800" tIns="50800" rIns="50800" bIns="50800" rtlCol="0" anchor="ctr"/>
              <a:lstStyle/>
              <a:p>
                <a:pPr algn="ctr">
                  <a:lnSpc>
                    <a:spcPts val="1919"/>
                  </a:lnSpc>
                </a:pPr>
                <a:endParaRPr/>
              </a:p>
            </p:txBody>
          </p:sp>
        </p:grpSp>
        <p:grpSp>
          <p:nvGrpSpPr>
            <p:cNvPr id="37" name="Group 37"/>
            <p:cNvGrpSpPr/>
            <p:nvPr/>
          </p:nvGrpSpPr>
          <p:grpSpPr>
            <a:xfrm rot="5400000">
              <a:off x="313261" y="189248"/>
              <a:ext cx="684283" cy="311614"/>
              <a:chOff x="0" y="0"/>
              <a:chExt cx="930604" cy="423785"/>
            </a:xfrm>
          </p:grpSpPr>
          <p:sp>
            <p:nvSpPr>
              <p:cNvPr id="38" name="Freeform 38"/>
              <p:cNvSpPr/>
              <p:nvPr/>
            </p:nvSpPr>
            <p:spPr>
              <a:xfrm>
                <a:off x="0" y="0"/>
                <a:ext cx="930604" cy="423785"/>
              </a:xfrm>
              <a:custGeom>
                <a:avLst/>
                <a:gdLst/>
                <a:ahLst/>
                <a:cxnLst/>
                <a:rect l="l" t="t" r="r" b="b"/>
                <a:pathLst>
                  <a:path w="930604" h="423785">
                    <a:moveTo>
                      <a:pt x="203200" y="0"/>
                    </a:moveTo>
                    <a:lnTo>
                      <a:pt x="727404" y="0"/>
                    </a:lnTo>
                    <a:lnTo>
                      <a:pt x="930604" y="423785"/>
                    </a:lnTo>
                    <a:lnTo>
                      <a:pt x="0" y="423785"/>
                    </a:lnTo>
                    <a:lnTo>
                      <a:pt x="203200" y="0"/>
                    </a:lnTo>
                    <a:close/>
                  </a:path>
                </a:pathLst>
              </a:custGeom>
              <a:solidFill>
                <a:srgbClr val="83A7A8"/>
              </a:solidFill>
            </p:spPr>
          </p:sp>
          <p:sp>
            <p:nvSpPr>
              <p:cNvPr id="39" name="TextBox 39"/>
              <p:cNvSpPr txBox="1"/>
              <p:nvPr/>
            </p:nvSpPr>
            <p:spPr>
              <a:xfrm>
                <a:off x="127000" y="-28575"/>
                <a:ext cx="676604" cy="452360"/>
              </a:xfrm>
              <a:prstGeom prst="rect">
                <a:avLst/>
              </a:prstGeom>
            </p:spPr>
            <p:txBody>
              <a:bodyPr lIns="50800" tIns="50800" rIns="50800" bIns="50800" rtlCol="0" anchor="ctr"/>
              <a:lstStyle/>
              <a:p>
                <a:pPr algn="ctr">
                  <a:lnSpc>
                    <a:spcPts val="1960"/>
                  </a:lnSpc>
                </a:pPr>
                <a:endParaRPr/>
              </a:p>
            </p:txBody>
          </p:sp>
        </p:grpSp>
        <p:grpSp>
          <p:nvGrpSpPr>
            <p:cNvPr id="40" name="Group 40"/>
            <p:cNvGrpSpPr/>
            <p:nvPr/>
          </p:nvGrpSpPr>
          <p:grpSpPr>
            <a:xfrm rot="5400000">
              <a:off x="-84165" y="84165"/>
              <a:ext cx="684283" cy="515953"/>
              <a:chOff x="0" y="0"/>
              <a:chExt cx="421508" cy="317819"/>
            </a:xfrm>
          </p:grpSpPr>
          <p:sp>
            <p:nvSpPr>
              <p:cNvPr id="41" name="Freeform 41"/>
              <p:cNvSpPr/>
              <p:nvPr/>
            </p:nvSpPr>
            <p:spPr>
              <a:xfrm>
                <a:off x="0" y="0"/>
                <a:ext cx="421508" cy="317819"/>
              </a:xfrm>
              <a:custGeom>
                <a:avLst/>
                <a:gdLst/>
                <a:ahLst/>
                <a:cxnLst/>
                <a:rect l="l" t="t" r="r" b="b"/>
                <a:pathLst>
                  <a:path w="421508" h="317819">
                    <a:moveTo>
                      <a:pt x="140579" y="298750"/>
                    </a:moveTo>
                    <a:cubicBezTo>
                      <a:pt x="162188" y="310264"/>
                      <a:pt x="186756" y="317819"/>
                      <a:pt x="210867" y="317819"/>
                    </a:cubicBezTo>
                    <a:cubicBezTo>
                      <a:pt x="234980" y="317819"/>
                      <a:pt x="258183" y="311342"/>
                      <a:pt x="279564" y="299828"/>
                    </a:cubicBezTo>
                    <a:cubicBezTo>
                      <a:pt x="280020" y="299469"/>
                      <a:pt x="280475" y="299469"/>
                      <a:pt x="280929" y="299109"/>
                    </a:cubicBezTo>
                    <a:cubicBezTo>
                      <a:pt x="361227" y="253054"/>
                      <a:pt x="420371" y="131440"/>
                      <a:pt x="421508" y="312"/>
                    </a:cubicBezTo>
                    <a:lnTo>
                      <a:pt x="421508" y="0"/>
                    </a:lnTo>
                    <a:lnTo>
                      <a:pt x="0" y="0"/>
                    </a:lnTo>
                    <a:lnTo>
                      <a:pt x="0" y="312"/>
                    </a:lnTo>
                    <a:cubicBezTo>
                      <a:pt x="1137" y="132159"/>
                      <a:pt x="59371" y="253774"/>
                      <a:pt x="140579" y="298750"/>
                    </a:cubicBezTo>
                    <a:close/>
                  </a:path>
                </a:pathLst>
              </a:custGeom>
              <a:solidFill>
                <a:srgbClr val="A8D9DB"/>
              </a:solidFill>
            </p:spPr>
          </p:sp>
          <p:sp>
            <p:nvSpPr>
              <p:cNvPr id="42" name="TextBox 42"/>
              <p:cNvSpPr txBox="1"/>
              <p:nvPr/>
            </p:nvSpPr>
            <p:spPr>
              <a:xfrm>
                <a:off x="0" y="-9525"/>
                <a:ext cx="421508" cy="200344"/>
              </a:xfrm>
              <a:prstGeom prst="rect">
                <a:avLst/>
              </a:prstGeom>
            </p:spPr>
            <p:txBody>
              <a:bodyPr lIns="50800" tIns="50800" rIns="50800" bIns="50800" rtlCol="0" anchor="ctr"/>
              <a:lstStyle/>
              <a:p>
                <a:pPr algn="ctr">
                  <a:lnSpc>
                    <a:spcPts val="1919"/>
                  </a:lnSpc>
                </a:pPr>
                <a:endParaRPr/>
              </a:p>
            </p:txBody>
          </p:sp>
        </p:grpSp>
        <p:sp>
          <p:nvSpPr>
            <p:cNvPr id="43" name="TextBox 43"/>
            <p:cNvSpPr txBox="1"/>
            <p:nvPr/>
          </p:nvSpPr>
          <p:spPr>
            <a:xfrm>
              <a:off x="176024" y="176780"/>
              <a:ext cx="323571" cy="327025"/>
            </a:xfrm>
            <a:prstGeom prst="rect">
              <a:avLst/>
            </a:prstGeom>
          </p:spPr>
          <p:txBody>
            <a:bodyPr lIns="0" tIns="0" rIns="0" bIns="0" rtlCol="0" anchor="t">
              <a:spAutoFit/>
            </a:bodyPr>
            <a:lstStyle/>
            <a:p>
              <a:pPr marL="0" lvl="1" indent="0" algn="l">
                <a:lnSpc>
                  <a:spcPts val="1919"/>
                </a:lnSpc>
                <a:spcBef>
                  <a:spcPct val="0"/>
                </a:spcBef>
              </a:pPr>
              <a:r>
                <a:rPr lang="en-US" sz="1599" b="1">
                  <a:solidFill>
                    <a:srgbClr val="404040"/>
                  </a:solidFill>
                  <a:latin typeface="Public Sans Bold"/>
                  <a:ea typeface="Public Sans Bold"/>
                  <a:cs typeface="Public Sans Bold"/>
                  <a:sym typeface="Public Sans Bold"/>
                </a:rPr>
                <a:t>3.</a:t>
              </a:r>
            </a:p>
          </p:txBody>
        </p:sp>
        <p:sp>
          <p:nvSpPr>
            <p:cNvPr id="44" name="TextBox 44"/>
            <p:cNvSpPr txBox="1"/>
            <p:nvPr/>
          </p:nvSpPr>
          <p:spPr>
            <a:xfrm>
              <a:off x="1073353" y="173866"/>
              <a:ext cx="7037348" cy="327025"/>
            </a:xfrm>
            <a:prstGeom prst="rect">
              <a:avLst/>
            </a:prstGeom>
          </p:spPr>
          <p:txBody>
            <a:bodyPr lIns="0" tIns="0" rIns="0" bIns="0" rtlCol="0" anchor="t">
              <a:spAutoFit/>
            </a:bodyPr>
            <a:lstStyle/>
            <a:p>
              <a:pPr marL="0" lvl="1" indent="0" algn="l">
                <a:lnSpc>
                  <a:spcPts val="1919"/>
                </a:lnSpc>
                <a:spcBef>
                  <a:spcPct val="0"/>
                </a:spcBef>
              </a:pPr>
              <a:r>
                <a:rPr lang="en-US" sz="1599" b="1">
                  <a:solidFill>
                    <a:srgbClr val="404040"/>
                  </a:solidFill>
                  <a:latin typeface="Public Sans Bold"/>
                  <a:ea typeface="Public Sans Bold"/>
                  <a:cs typeface="Public Sans Bold"/>
                  <a:sym typeface="Public Sans Bold"/>
                </a:rPr>
                <a:t>ASSESS JOURNAL QUALITY &amp; INTEGRITY</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832</Words>
  <Application>Microsoft Office PowerPoint</Application>
  <PresentationFormat>Brugerdefineret</PresentationFormat>
  <Paragraphs>73</Paragraphs>
  <Slides>2</Slides>
  <Notes>0</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2</vt:i4>
      </vt:variant>
    </vt:vector>
  </HeadingPairs>
  <TitlesOfParts>
    <vt:vector size="8" baseType="lpstr">
      <vt:lpstr>Archivo Black</vt:lpstr>
      <vt:lpstr>Public Sans</vt:lpstr>
      <vt:lpstr>Arial</vt:lpstr>
      <vt:lpstr>Public Sans Bold</vt:lpstr>
      <vt:lpstr>Calibri</vt:lpstr>
      <vt:lpstr>Office Theme</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Choosing a Journal_KUBguide</dc:title>
  <dc:creator>Lorna Wildgaard</dc:creator>
  <cp:lastModifiedBy>Lorna Wildgaard</cp:lastModifiedBy>
  <cp:revision>2</cp:revision>
  <dcterms:created xsi:type="dcterms:W3CDTF">2006-08-16T00:00:00Z</dcterms:created>
  <dcterms:modified xsi:type="dcterms:W3CDTF">2026-06-22T08:27:20Z</dcterms:modified>
  <dc:identifier>DAGj9HjUdMA</dc:identifier>
</cp:coreProperties>
</file>