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comments/modernComment_27C_659E75E8.xml" ContentType="application/vnd.ms-powerpoint.comment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0.xml" ContentType="application/vnd.openxmlformats-officedocument.presentationml.tags+xml"/>
  <Override PartName="/ppt/notesSlides/notesSlide26.xml" ContentType="application/vnd.openxmlformats-officedocument.presentationml.notesSlide+xml"/>
  <Override PartName="/ppt/tags/tag21.xml" ContentType="application/vnd.openxmlformats-officedocument.presentationml.tags+xml"/>
  <Override PartName="/ppt/notesSlides/notesSlide27.xml" ContentType="application/vnd.openxmlformats-officedocument.presentationml.notesSlide+xml"/>
  <Override PartName="/ppt/tags/tag22.xml" ContentType="application/vnd.openxmlformats-officedocument.presentationml.tags+xml"/>
  <Override PartName="/ppt/notesSlides/notesSlide28.xml" ContentType="application/vnd.openxmlformats-officedocument.presentationml.notesSlide+xml"/>
  <Override PartName="/ppt/tags/tag23.xml" ContentType="application/vnd.openxmlformats-officedocument.presentationml.tags+xml"/>
  <Override PartName="/ppt/notesSlides/notesSlide29.xml" ContentType="application/vnd.openxmlformats-officedocument.presentationml.notesSlide+xml"/>
  <Override PartName="/ppt/tags/tag24.xml" ContentType="application/vnd.openxmlformats-officedocument.presentationml.tags+xml"/>
  <Override PartName="/ppt/notesSlides/notesSlide30.xml" ContentType="application/vnd.openxmlformats-officedocument.presentationml.notesSlide+xml"/>
  <Override PartName="/ppt/tags/tag25.xml" ContentType="application/vnd.openxmlformats-officedocument.presentationml.tags+xml"/>
  <Override PartName="/ppt/notesSlides/notesSlide31.xml" ContentType="application/vnd.openxmlformats-officedocument.presentationml.notesSlide+xml"/>
  <Override PartName="/ppt/tags/tag26.xml" ContentType="application/vnd.openxmlformats-officedocument.presentationml.tags+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7.xml" ContentType="application/vnd.openxmlformats-officedocument.presentationml.tags+xml"/>
  <Override PartName="/ppt/notesSlides/notesSlide33.xml" ContentType="application/vnd.openxmlformats-officedocument.presentationml.notesSlide+xml"/>
  <Override PartName="/ppt/tags/tag28.xml" ContentType="application/vnd.openxmlformats-officedocument.presentationml.tags+xml"/>
  <Override PartName="/ppt/notesSlides/notesSlide34.xml" ContentType="application/vnd.openxmlformats-officedocument.presentationml.notesSlide+xml"/>
  <Override PartName="/ppt/tags/tag29.xml" ContentType="application/vnd.openxmlformats-officedocument.presentationml.tags+xml"/>
  <Override PartName="/ppt/notesSlides/notesSlide35.xml" ContentType="application/vnd.openxmlformats-officedocument.presentationml.notesSlide+xml"/>
  <Override PartName="/ppt/tags/tag30.xml" ContentType="application/vnd.openxmlformats-officedocument.presentationml.tags+xml"/>
  <Override PartName="/ppt/notesSlides/notesSlide36.xml" ContentType="application/vnd.openxmlformats-officedocument.presentationml.notesSlide+xml"/>
  <Override PartName="/ppt/tags/tag31.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3.xml" ContentType="application/vnd.openxmlformats-officedocument.presentationml.tags+xml"/>
  <Override PartName="/ppt/notesSlides/notesSlide42.xml" ContentType="application/vnd.openxmlformats-officedocument.presentationml.notesSlide+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625" r:id="rId5"/>
    <p:sldId id="309" r:id="rId6"/>
    <p:sldId id="632" r:id="rId7"/>
    <p:sldId id="627" r:id="rId8"/>
    <p:sldId id="298" r:id="rId9"/>
    <p:sldId id="621" r:id="rId10"/>
    <p:sldId id="299" r:id="rId11"/>
    <p:sldId id="644" r:id="rId12"/>
    <p:sldId id="645" r:id="rId13"/>
    <p:sldId id="623" r:id="rId14"/>
    <p:sldId id="636" r:id="rId15"/>
    <p:sldId id="628" r:id="rId16"/>
    <p:sldId id="551" r:id="rId17"/>
    <p:sldId id="646" r:id="rId18"/>
    <p:sldId id="630" r:id="rId19"/>
    <p:sldId id="640" r:id="rId20"/>
    <p:sldId id="291" r:id="rId21"/>
    <p:sldId id="322" r:id="rId22"/>
    <p:sldId id="650" r:id="rId23"/>
    <p:sldId id="290" r:id="rId24"/>
    <p:sldId id="570" r:id="rId25"/>
    <p:sldId id="314" r:id="rId26"/>
    <p:sldId id="651" r:id="rId27"/>
    <p:sldId id="315" r:id="rId28"/>
    <p:sldId id="350" r:id="rId29"/>
    <p:sldId id="637" r:id="rId30"/>
    <p:sldId id="652" r:id="rId31"/>
    <p:sldId id="294" r:id="rId32"/>
    <p:sldId id="605" r:id="rId33"/>
    <p:sldId id="606" r:id="rId34"/>
    <p:sldId id="607" r:id="rId35"/>
    <p:sldId id="608" r:id="rId36"/>
    <p:sldId id="609" r:id="rId37"/>
    <p:sldId id="633" r:id="rId38"/>
    <p:sldId id="653" r:id="rId39"/>
    <p:sldId id="292" r:id="rId40"/>
    <p:sldId id="624" r:id="rId41"/>
    <p:sldId id="629" r:id="rId42"/>
    <p:sldId id="616" r:id="rId43"/>
    <p:sldId id="655" r:id="rId44"/>
    <p:sldId id="660" r:id="rId45"/>
    <p:sldId id="626" r:id="rId46"/>
    <p:sldId id="658" r:id="rId47"/>
    <p:sldId id="638" r:id="rId48"/>
    <p:sldId id="65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F4D717-DAAD-3743-E114-85EBC56733A8}" name="Anne Vils Mead" initials="AM" userId="S::anvm@kb.dk::d213d653-5e90-4d38-8417-2de67b20c301" providerId="AD"/>
  <p188:author id="{CD682118-6C1A-6AD3-8DF8-F53E04B78E53}" name="Sacha Zurcher" initials="SZ" userId="S::sazu@kb.dk::0b484905-cda3-425a-b268-f725e9798af9" providerId="AD"/>
  <p188:author id="{60400645-362B-6967-0486-57B633540C11}" name="Falco Hüser" initials="FH" userId="S::falh@kb.dk::47217c87-6539-4879-a8da-2167c4c15d9b" providerId="AD"/>
  <p188:author id="{14A30C7A-50EE-65A5-5576-C8890E5D98E0}" name="Anna Slyngborg" initials="AS" userId="S::ansl@kb.dk::5b6fa33a-5a7d-46a8-ba35-f3b7e1240963" providerId="AD"/>
  <p188:author id="{5DD1308A-9AF6-BD24-6578-0A4E43F12094}" name="Kirsten Krogh Kruuse" initials="KK" userId="S::kkkr@kb.dk::acc81063-bb84-4214-93f4-f9faad6151df" providerId="AD"/>
  <p188:author id="{542BC390-576B-AF07-AE52-75A1FE086DC5}" name="Johanne Rübner Hansen" initials="JH" userId="S::johr@kb.dk::85d418f6-ba72-491b-9c90-2ac3292623af" providerId="AD"/>
  <p188:author id="{074599AF-C994-97F6-3A6D-1C1D4FABC83D}" name="Pernille Nailor" initials="PN" userId="S::pena@kb.dk::d0dd9b06-7ca3-4510-a97b-de4bba1b46c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anne Rübner Hansen" initials="JRH" lastIdx="1" clrIdx="0">
    <p:extLst>
      <p:ext uri="{19B8F6BF-5375-455C-9EA6-DF929625EA0E}">
        <p15:presenceInfo xmlns:p15="http://schemas.microsoft.com/office/powerpoint/2012/main" userId="S-1-5-21-396516061-1607282572-689510791-67764" providerId="AD"/>
      </p:ext>
    </p:extLst>
  </p:cmAuthor>
  <p:cmAuthor id="2" name="Pernille Nailor" initials="PN" lastIdx="1" clrIdx="1">
    <p:extLst>
      <p:ext uri="{19B8F6BF-5375-455C-9EA6-DF929625EA0E}">
        <p15:presenceInfo xmlns:p15="http://schemas.microsoft.com/office/powerpoint/2012/main" userId="S::pena@kb.dk::d0dd9b06-7ca3-4510-a97b-de4bba1b46c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623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69F22E-FBF7-4A14-BF84-2EF475C689AA}" v="18" dt="2026-03-24T08:27:26.314"/>
    <p1510:client id="{DE4D76EA-A96F-4750-A8B4-A213D213E142}" v="16" dt="2026-03-24T08:36:12.77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ema til typografi 2 - Markerin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yst layout 1 - Marker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6D9F66E-5EB9-4882-86FB-DCBF35E3C3E4}" styleName="Mellemlayout 4 - Marker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1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cha Zurcher" userId="S::sazu@kb.dk::0b484905-cda3-425a-b268-f725e9798af9" providerId="AD" clId="Web-{F774EDD0-0582-467B-AEF6-89E36E7682BE}"/>
    <pc:docChg chg="modSld">
      <pc:chgData name="Sacha Zurcher" userId="S::sazu@kb.dk::0b484905-cda3-425a-b268-f725e9798af9" providerId="AD" clId="Web-{F774EDD0-0582-467B-AEF6-89E36E7682BE}" dt="2026-02-23T08:17:42.308" v="1" actId="20577"/>
      <pc:docMkLst>
        <pc:docMk/>
      </pc:docMkLst>
      <pc:sldChg chg="modSp">
        <pc:chgData name="Sacha Zurcher" userId="S::sazu@kb.dk::0b484905-cda3-425a-b268-f725e9798af9" providerId="AD" clId="Web-{F774EDD0-0582-467B-AEF6-89E36E7682BE}" dt="2026-02-23T08:17:42.308" v="1" actId="20577"/>
        <pc:sldMkLst>
          <pc:docMk/>
          <pc:sldMk cId="2293957512" sldId="658"/>
        </pc:sldMkLst>
        <pc:spChg chg="mod">
          <ac:chgData name="Sacha Zurcher" userId="S::sazu@kb.dk::0b484905-cda3-425a-b268-f725e9798af9" providerId="AD" clId="Web-{F774EDD0-0582-467B-AEF6-89E36E7682BE}" dt="2026-02-23T08:17:42.308" v="1" actId="20577"/>
          <ac:spMkLst>
            <pc:docMk/>
            <pc:sldMk cId="2293957512" sldId="658"/>
            <ac:spMk id="3" creationId="{ADD38461-D92C-9C76-E668-FE8CB378017E}"/>
          </ac:spMkLst>
        </pc:spChg>
      </pc:sldChg>
    </pc:docChg>
  </pc:docChgLst>
  <pc:docChgLst>
    <pc:chgData name="Sacha Zurcher" userId="S::sazu@kb.dk::0b484905-cda3-425a-b268-f725e9798af9" providerId="AD" clId="Web-{FDCAA8A8-DEFB-55EA-13F5-EF91B4B104BA}"/>
    <pc:docChg chg="modSld">
      <pc:chgData name="Sacha Zurcher" userId="S::sazu@kb.dk::0b484905-cda3-425a-b268-f725e9798af9" providerId="AD" clId="Web-{FDCAA8A8-DEFB-55EA-13F5-EF91B4B104BA}" dt="2026-03-04T10:22:19.118" v="10"/>
      <pc:docMkLst>
        <pc:docMk/>
      </pc:docMkLst>
      <pc:sldChg chg="modNotes">
        <pc:chgData name="Sacha Zurcher" userId="S::sazu@kb.dk::0b484905-cda3-425a-b268-f725e9798af9" providerId="AD" clId="Web-{FDCAA8A8-DEFB-55EA-13F5-EF91B4B104BA}" dt="2026-03-04T10:22:19.118" v="10"/>
        <pc:sldMkLst>
          <pc:docMk/>
          <pc:sldMk cId="1704883688" sldId="636"/>
        </pc:sldMkLst>
      </pc:sldChg>
    </pc:docChg>
  </pc:docChgLst>
  <pc:docChgLst>
    <pc:chgData name="Sacha Zurcher" userId="S::sazu@kb.dk::0b484905-cda3-425a-b268-f725e9798af9" providerId="AD" clId="Web-{E50BD145-213C-44D5-B78D-0BC940AFFD62}"/>
    <pc:docChg chg="sldOrd">
      <pc:chgData name="Sacha Zurcher" userId="S::sazu@kb.dk::0b484905-cda3-425a-b268-f725e9798af9" providerId="AD" clId="Web-{E50BD145-213C-44D5-B78D-0BC940AFFD62}" dt="2026-02-23T10:26:36.262" v="0"/>
      <pc:docMkLst>
        <pc:docMk/>
      </pc:docMkLst>
      <pc:sldChg chg="ord">
        <pc:chgData name="Sacha Zurcher" userId="S::sazu@kb.dk::0b484905-cda3-425a-b268-f725e9798af9" providerId="AD" clId="Web-{E50BD145-213C-44D5-B78D-0BC940AFFD62}" dt="2026-02-23T10:26:36.262" v="0"/>
        <pc:sldMkLst>
          <pc:docMk/>
          <pc:sldMk cId="2403909073" sldId="660"/>
        </pc:sldMkLst>
      </pc:sldChg>
    </pc:docChg>
  </pc:docChgLst>
  <pc:docChgLst>
    <pc:chgData name="Sacha Zurcher" userId="S::sazu@kb.dk::0b484905-cda3-425a-b268-f725e9798af9" providerId="AD" clId="Web-{3A81EBA1-67A5-4E41-8E8F-F467CABE857D}"/>
    <pc:docChg chg="modSld">
      <pc:chgData name="Sacha Zurcher" userId="S::sazu@kb.dk::0b484905-cda3-425a-b268-f725e9798af9" providerId="AD" clId="Web-{3A81EBA1-67A5-4E41-8E8F-F467CABE857D}" dt="2026-02-23T10:40:26.180" v="85"/>
      <pc:docMkLst>
        <pc:docMk/>
      </pc:docMkLst>
      <pc:sldChg chg="modSp modCm">
        <pc:chgData name="Sacha Zurcher" userId="S::sazu@kb.dk::0b484905-cda3-425a-b268-f725e9798af9" providerId="AD" clId="Web-{3A81EBA1-67A5-4E41-8E8F-F467CABE857D}" dt="2026-02-23T10:37:53.619" v="62" actId="20577"/>
        <pc:sldMkLst>
          <pc:docMk/>
          <pc:sldMk cId="663091757" sldId="292"/>
        </pc:sldMkLst>
        <pc:spChg chg="mod">
          <ac:chgData name="Sacha Zurcher" userId="S::sazu@kb.dk::0b484905-cda3-425a-b268-f725e9798af9" providerId="AD" clId="Web-{3A81EBA1-67A5-4E41-8E8F-F467CABE857D}" dt="2026-02-23T10:37:53.619" v="62" actId="20577"/>
          <ac:spMkLst>
            <pc:docMk/>
            <pc:sldMk cId="663091757" sldId="292"/>
            <ac:spMk id="3" creationId="{2A2E4439-3207-3F1B-7D2D-9F0BF02222F7}"/>
          </ac:spMkLst>
        </pc:spChg>
        <pc:extLst>
          <p:ext xmlns:p="http://schemas.openxmlformats.org/presentationml/2006/main" uri="{D6D511B9-2390-475A-947B-AFAB55BFBCF1}">
            <pc226:cmChg xmlns:pc226="http://schemas.microsoft.com/office/powerpoint/2022/06/main/command" chg="mod">
              <pc226:chgData name="Sacha Zurcher" userId="S::sazu@kb.dk::0b484905-cda3-425a-b268-f725e9798af9" providerId="AD" clId="Web-{3A81EBA1-67A5-4E41-8E8F-F467CABE857D}" dt="2026-02-23T10:36:12.949" v="44" actId="20577"/>
              <pc2:cmMkLst xmlns:pc2="http://schemas.microsoft.com/office/powerpoint/2019/9/main/command">
                <pc:docMk/>
                <pc:sldMk cId="663091757" sldId="292"/>
                <pc2:cmMk id="{E2F39C5D-F40B-4761-8B5A-429D8AFBC5E1}"/>
              </pc2:cmMkLst>
            </pc226:cmChg>
          </p:ext>
        </pc:extLst>
      </pc:sldChg>
      <pc:sldChg chg="modSp">
        <pc:chgData name="Sacha Zurcher" userId="S::sazu@kb.dk::0b484905-cda3-425a-b268-f725e9798af9" providerId="AD" clId="Web-{3A81EBA1-67A5-4E41-8E8F-F467CABE857D}" dt="2026-02-23T10:29:03.612" v="6" actId="20577"/>
        <pc:sldMkLst>
          <pc:docMk/>
          <pc:sldMk cId="714422962" sldId="314"/>
        </pc:sldMkLst>
        <pc:spChg chg="mod">
          <ac:chgData name="Sacha Zurcher" userId="S::sazu@kb.dk::0b484905-cda3-425a-b268-f725e9798af9" providerId="AD" clId="Web-{3A81EBA1-67A5-4E41-8E8F-F467CABE857D}" dt="2026-02-23T10:29:03.612" v="6" actId="20577"/>
          <ac:spMkLst>
            <pc:docMk/>
            <pc:sldMk cId="714422962" sldId="314"/>
            <ac:spMk id="13" creationId="{1F5F2A8F-64C2-6695-4EC9-41BC3878F6F3}"/>
          </ac:spMkLst>
        </pc:spChg>
      </pc:sldChg>
      <pc:sldChg chg="modSp">
        <pc:chgData name="Sacha Zurcher" userId="S::sazu@kb.dk::0b484905-cda3-425a-b268-f725e9798af9" providerId="AD" clId="Web-{3A81EBA1-67A5-4E41-8E8F-F467CABE857D}" dt="2026-02-23T10:29:47.411" v="21" actId="14100"/>
        <pc:sldMkLst>
          <pc:docMk/>
          <pc:sldMk cId="54129180" sldId="315"/>
        </pc:sldMkLst>
        <pc:spChg chg="mod">
          <ac:chgData name="Sacha Zurcher" userId="S::sazu@kb.dk::0b484905-cda3-425a-b268-f725e9798af9" providerId="AD" clId="Web-{3A81EBA1-67A5-4E41-8E8F-F467CABE857D}" dt="2026-02-23T10:29:38.551" v="19" actId="20577"/>
          <ac:spMkLst>
            <pc:docMk/>
            <pc:sldMk cId="54129180" sldId="315"/>
            <ac:spMk id="18" creationId="{1F5F2A8F-64C2-6695-4EC9-41BC3878F6F3}"/>
          </ac:spMkLst>
        </pc:spChg>
        <pc:spChg chg="mod">
          <ac:chgData name="Sacha Zurcher" userId="S::sazu@kb.dk::0b484905-cda3-425a-b268-f725e9798af9" providerId="AD" clId="Web-{3A81EBA1-67A5-4E41-8E8F-F467CABE857D}" dt="2026-02-23T10:29:47.411" v="21" actId="14100"/>
          <ac:spMkLst>
            <pc:docMk/>
            <pc:sldMk cId="54129180" sldId="315"/>
            <ac:spMk id="23" creationId="{080415D5-89FC-3023-18FB-E5A515F66529}"/>
          </ac:spMkLst>
        </pc:spChg>
        <pc:cxnChg chg="mod">
          <ac:chgData name="Sacha Zurcher" userId="S::sazu@kb.dk::0b484905-cda3-425a-b268-f725e9798af9" providerId="AD" clId="Web-{3A81EBA1-67A5-4E41-8E8F-F467CABE857D}" dt="2026-02-23T10:29:41.926" v="20" actId="1076"/>
          <ac:cxnSpMkLst>
            <pc:docMk/>
            <pc:sldMk cId="54129180" sldId="315"/>
            <ac:cxnSpMk id="17" creationId="{051D82DD-4201-69B2-C973-1C2B4458DC6D}"/>
          </ac:cxnSpMkLst>
        </pc:cxnChg>
      </pc:sldChg>
      <pc:sldChg chg="modSp">
        <pc:chgData name="Sacha Zurcher" userId="S::sazu@kb.dk::0b484905-cda3-425a-b268-f725e9798af9" providerId="AD" clId="Web-{3A81EBA1-67A5-4E41-8E8F-F467CABE857D}" dt="2026-02-23T10:30:53.835" v="26"/>
        <pc:sldMkLst>
          <pc:docMk/>
          <pc:sldMk cId="1171154218" sldId="606"/>
        </pc:sldMkLst>
        <pc:spChg chg="mod">
          <ac:chgData name="Sacha Zurcher" userId="S::sazu@kb.dk::0b484905-cda3-425a-b268-f725e9798af9" providerId="AD" clId="Web-{3A81EBA1-67A5-4E41-8E8F-F467CABE857D}" dt="2026-02-23T10:30:43.428" v="22"/>
          <ac:spMkLst>
            <pc:docMk/>
            <pc:sldMk cId="1171154218" sldId="606"/>
            <ac:spMk id="4" creationId="{85CCE717-7619-6AE5-50D5-D0F061F53FF8}"/>
          </ac:spMkLst>
        </pc:spChg>
        <pc:spChg chg="mod">
          <ac:chgData name="Sacha Zurcher" userId="S::sazu@kb.dk::0b484905-cda3-425a-b268-f725e9798af9" providerId="AD" clId="Web-{3A81EBA1-67A5-4E41-8E8F-F467CABE857D}" dt="2026-02-23T10:30:53.835" v="26"/>
          <ac:spMkLst>
            <pc:docMk/>
            <pc:sldMk cId="1171154218" sldId="606"/>
            <ac:spMk id="5" creationId="{8DE1E759-7185-054E-F3F9-7CB4CA1296B9}"/>
          </ac:spMkLst>
        </pc:spChg>
        <pc:spChg chg="mod">
          <ac:chgData name="Sacha Zurcher" userId="S::sazu@kb.dk::0b484905-cda3-425a-b268-f725e9798af9" providerId="AD" clId="Web-{3A81EBA1-67A5-4E41-8E8F-F467CABE857D}" dt="2026-02-23T10:30:48.647" v="24"/>
          <ac:spMkLst>
            <pc:docMk/>
            <pc:sldMk cId="1171154218" sldId="606"/>
            <ac:spMk id="13" creationId="{497FD146-9EB2-5308-B261-7F0B7573ABBF}"/>
          </ac:spMkLst>
        </pc:spChg>
      </pc:sldChg>
      <pc:sldChg chg="modSp">
        <pc:chgData name="Sacha Zurcher" userId="S::sazu@kb.dk::0b484905-cda3-425a-b268-f725e9798af9" providerId="AD" clId="Web-{3A81EBA1-67A5-4E41-8E8F-F467CABE857D}" dt="2026-02-23T10:31:25.429" v="30" actId="1076"/>
        <pc:sldMkLst>
          <pc:docMk/>
          <pc:sldMk cId="1713191065" sldId="607"/>
        </pc:sldMkLst>
        <pc:spChg chg="mod">
          <ac:chgData name="Sacha Zurcher" userId="S::sazu@kb.dk::0b484905-cda3-425a-b268-f725e9798af9" providerId="AD" clId="Web-{3A81EBA1-67A5-4E41-8E8F-F467CABE857D}" dt="2026-02-23T10:31:01.272" v="27"/>
          <ac:spMkLst>
            <pc:docMk/>
            <pc:sldMk cId="1713191065" sldId="607"/>
            <ac:spMk id="7" creationId="{E223B65B-5241-EB86-58F4-5F39B8C25ED3}"/>
          </ac:spMkLst>
        </pc:spChg>
        <pc:spChg chg="mod">
          <ac:chgData name="Sacha Zurcher" userId="S::sazu@kb.dk::0b484905-cda3-425a-b268-f725e9798af9" providerId="AD" clId="Web-{3A81EBA1-67A5-4E41-8E8F-F467CABE857D}" dt="2026-02-23T10:31:04.929" v="28"/>
          <ac:spMkLst>
            <pc:docMk/>
            <pc:sldMk cId="1713191065" sldId="607"/>
            <ac:spMk id="9" creationId="{E34CC5E1-F041-041C-1368-081180C8201D}"/>
          </ac:spMkLst>
        </pc:spChg>
        <pc:spChg chg="mod">
          <ac:chgData name="Sacha Zurcher" userId="S::sazu@kb.dk::0b484905-cda3-425a-b268-f725e9798af9" providerId="AD" clId="Web-{3A81EBA1-67A5-4E41-8E8F-F467CABE857D}" dt="2026-02-23T10:31:08.913" v="29"/>
          <ac:spMkLst>
            <pc:docMk/>
            <pc:sldMk cId="1713191065" sldId="607"/>
            <ac:spMk id="12" creationId="{BE6910E9-8DF3-636B-430F-704CC6C0B862}"/>
          </ac:spMkLst>
        </pc:spChg>
        <pc:cxnChg chg="mod">
          <ac:chgData name="Sacha Zurcher" userId="S::sazu@kb.dk::0b484905-cda3-425a-b268-f725e9798af9" providerId="AD" clId="Web-{3A81EBA1-67A5-4E41-8E8F-F467CABE857D}" dt="2026-02-23T10:31:25.429" v="30" actId="1076"/>
          <ac:cxnSpMkLst>
            <pc:docMk/>
            <pc:sldMk cId="1713191065" sldId="607"/>
            <ac:cxnSpMk id="14" creationId="{3CCCFED3-6AD0-7795-907F-BF01F1E33C7A}"/>
          </ac:cxnSpMkLst>
        </pc:cxnChg>
      </pc:sldChg>
      <pc:sldChg chg="modSp">
        <pc:chgData name="Sacha Zurcher" userId="S::sazu@kb.dk::0b484905-cda3-425a-b268-f725e9798af9" providerId="AD" clId="Web-{3A81EBA1-67A5-4E41-8E8F-F467CABE857D}" dt="2026-02-23T10:31:43.852" v="33"/>
        <pc:sldMkLst>
          <pc:docMk/>
          <pc:sldMk cId="94655589" sldId="608"/>
        </pc:sldMkLst>
        <pc:spChg chg="mod">
          <ac:chgData name="Sacha Zurcher" userId="S::sazu@kb.dk::0b484905-cda3-425a-b268-f725e9798af9" providerId="AD" clId="Web-{3A81EBA1-67A5-4E41-8E8F-F467CABE857D}" dt="2026-02-23T10:31:36.351" v="31"/>
          <ac:spMkLst>
            <pc:docMk/>
            <pc:sldMk cId="94655589" sldId="608"/>
            <ac:spMk id="10" creationId="{827CB1B8-5F9D-D8C6-CFA2-A2B6A949F918}"/>
          </ac:spMkLst>
        </pc:spChg>
        <pc:spChg chg="mod">
          <ac:chgData name="Sacha Zurcher" userId="S::sazu@kb.dk::0b484905-cda3-425a-b268-f725e9798af9" providerId="AD" clId="Web-{3A81EBA1-67A5-4E41-8E8F-F467CABE857D}" dt="2026-02-23T10:31:41.336" v="32"/>
          <ac:spMkLst>
            <pc:docMk/>
            <pc:sldMk cId="94655589" sldId="608"/>
            <ac:spMk id="14" creationId="{D4DC5153-1686-55C2-F22B-E9AA70C5D2D7}"/>
          </ac:spMkLst>
        </pc:spChg>
        <pc:spChg chg="mod">
          <ac:chgData name="Sacha Zurcher" userId="S::sazu@kb.dk::0b484905-cda3-425a-b268-f725e9798af9" providerId="AD" clId="Web-{3A81EBA1-67A5-4E41-8E8F-F467CABE857D}" dt="2026-02-23T10:31:43.852" v="33"/>
          <ac:spMkLst>
            <pc:docMk/>
            <pc:sldMk cId="94655589" sldId="608"/>
            <ac:spMk id="18" creationId="{BDDC32B9-E2FF-0D57-EC48-82F1A875FC75}"/>
          </ac:spMkLst>
        </pc:spChg>
      </pc:sldChg>
      <pc:sldChg chg="modSp modNotes">
        <pc:chgData name="Sacha Zurcher" userId="S::sazu@kb.dk::0b484905-cda3-425a-b268-f725e9798af9" providerId="AD" clId="Web-{3A81EBA1-67A5-4E41-8E8F-F467CABE857D}" dt="2026-02-23T10:32:19.681" v="38"/>
        <pc:sldMkLst>
          <pc:docMk/>
          <pc:sldMk cId="775717625" sldId="609"/>
        </pc:sldMkLst>
        <pc:spChg chg="mod">
          <ac:chgData name="Sacha Zurcher" userId="S::sazu@kb.dk::0b484905-cda3-425a-b268-f725e9798af9" providerId="AD" clId="Web-{3A81EBA1-67A5-4E41-8E8F-F467CABE857D}" dt="2026-02-23T10:31:50.055" v="35"/>
          <ac:spMkLst>
            <pc:docMk/>
            <pc:sldMk cId="775717625" sldId="609"/>
            <ac:spMk id="30" creationId="{2FE9F58F-EA43-A3E4-40C1-C391578A2BBE}"/>
          </ac:spMkLst>
        </pc:spChg>
      </pc:sldChg>
      <pc:sldChg chg="modSp">
        <pc:chgData name="Sacha Zurcher" userId="S::sazu@kb.dk::0b484905-cda3-425a-b268-f725e9798af9" providerId="AD" clId="Web-{3A81EBA1-67A5-4E41-8E8F-F467CABE857D}" dt="2026-02-23T10:40:26.180" v="85"/>
        <pc:sldMkLst>
          <pc:docMk/>
          <pc:sldMk cId="21088800" sldId="624"/>
        </pc:sldMkLst>
        <pc:spChg chg="mod">
          <ac:chgData name="Sacha Zurcher" userId="S::sazu@kb.dk::0b484905-cda3-425a-b268-f725e9798af9" providerId="AD" clId="Web-{3A81EBA1-67A5-4E41-8E8F-F467CABE857D}" dt="2026-02-23T10:40:26.180" v="85"/>
          <ac:spMkLst>
            <pc:docMk/>
            <pc:sldMk cId="21088800" sldId="624"/>
            <ac:spMk id="2" creationId="{1A261AEA-B8F9-30C8-5F93-62CF9E894B4B}"/>
          </ac:spMkLst>
        </pc:spChg>
        <pc:spChg chg="mod">
          <ac:chgData name="Sacha Zurcher" userId="S::sazu@kb.dk::0b484905-cda3-425a-b268-f725e9798af9" providerId="AD" clId="Web-{3A81EBA1-67A5-4E41-8E8F-F467CABE857D}" dt="2026-02-23T10:40:10.569" v="83" actId="14100"/>
          <ac:spMkLst>
            <pc:docMk/>
            <pc:sldMk cId="21088800" sldId="624"/>
            <ac:spMk id="4" creationId="{FCF6099D-82BC-E2CE-898A-E9B913D336A4}"/>
          </ac:spMkLst>
        </pc:spChg>
        <pc:spChg chg="mod">
          <ac:chgData name="Sacha Zurcher" userId="S::sazu@kb.dk::0b484905-cda3-425a-b268-f725e9798af9" providerId="AD" clId="Web-{3A81EBA1-67A5-4E41-8E8F-F467CABE857D}" dt="2026-02-23T10:38:57.688" v="77" actId="14100"/>
          <ac:spMkLst>
            <pc:docMk/>
            <pc:sldMk cId="21088800" sldId="624"/>
            <ac:spMk id="6" creationId="{44853ACC-917B-1FA5-A606-71B345B952EB}"/>
          </ac:spMkLst>
        </pc:spChg>
        <pc:spChg chg="mod">
          <ac:chgData name="Sacha Zurcher" userId="S::sazu@kb.dk::0b484905-cda3-425a-b268-f725e9798af9" providerId="AD" clId="Web-{3A81EBA1-67A5-4E41-8E8F-F467CABE857D}" dt="2026-02-23T10:38:11.183" v="68"/>
          <ac:spMkLst>
            <pc:docMk/>
            <pc:sldMk cId="21088800" sldId="624"/>
            <ac:spMk id="8" creationId="{90145211-E7C0-E96C-7F67-3A02F20538B1}"/>
          </ac:spMkLst>
        </pc:spChg>
        <pc:spChg chg="mod">
          <ac:chgData name="Sacha Zurcher" userId="S::sazu@kb.dk::0b484905-cda3-425a-b268-f725e9798af9" providerId="AD" clId="Web-{3A81EBA1-67A5-4E41-8E8F-F467CABE857D}" dt="2026-02-23T10:38:24.388" v="72" actId="14100"/>
          <ac:spMkLst>
            <pc:docMk/>
            <pc:sldMk cId="21088800" sldId="624"/>
            <ac:spMk id="13" creationId="{914EC70A-4799-DDC7-446C-53F5811BF785}"/>
          </ac:spMkLst>
        </pc:spChg>
        <pc:cxnChg chg="mod">
          <ac:chgData name="Sacha Zurcher" userId="S::sazu@kb.dk::0b484905-cda3-425a-b268-f725e9798af9" providerId="AD" clId="Web-{3A81EBA1-67A5-4E41-8E8F-F467CABE857D}" dt="2026-02-23T10:38:51.906" v="76"/>
          <ac:cxnSpMkLst>
            <pc:docMk/>
            <pc:sldMk cId="21088800" sldId="624"/>
            <ac:cxnSpMk id="10" creationId="{82AAA920-BBAE-F4D0-619D-CB5ABC5908DC}"/>
          </ac:cxnSpMkLst>
        </pc:cxnChg>
        <pc:cxnChg chg="mod">
          <ac:chgData name="Sacha Zurcher" userId="S::sazu@kb.dk::0b484905-cda3-425a-b268-f725e9798af9" providerId="AD" clId="Web-{3A81EBA1-67A5-4E41-8E8F-F467CABE857D}" dt="2026-02-23T10:38:44.515" v="75" actId="14100"/>
          <ac:cxnSpMkLst>
            <pc:docMk/>
            <pc:sldMk cId="21088800" sldId="624"/>
            <ac:cxnSpMk id="11" creationId="{6C36D3E7-1AA6-20BC-F37F-FEA410C5F730}"/>
          </ac:cxnSpMkLst>
        </pc:cxnChg>
        <pc:cxnChg chg="mod">
          <ac:chgData name="Sacha Zurcher" userId="S::sazu@kb.dk::0b484905-cda3-425a-b268-f725e9798af9" providerId="AD" clId="Web-{3A81EBA1-67A5-4E41-8E8F-F467CABE857D}" dt="2026-02-23T10:38:35.139" v="73"/>
          <ac:cxnSpMkLst>
            <pc:docMk/>
            <pc:sldMk cId="21088800" sldId="624"/>
            <ac:cxnSpMk id="14" creationId="{7A4B7211-9523-FBA1-F45F-D9852E01347D}"/>
          </ac:cxnSpMkLst>
        </pc:cxnChg>
        <pc:cxnChg chg="mod">
          <ac:chgData name="Sacha Zurcher" userId="S::sazu@kb.dk::0b484905-cda3-425a-b268-f725e9798af9" providerId="AD" clId="Web-{3A81EBA1-67A5-4E41-8E8F-F467CABE857D}" dt="2026-02-23T10:39:12.424" v="78"/>
          <ac:cxnSpMkLst>
            <pc:docMk/>
            <pc:sldMk cId="21088800" sldId="624"/>
            <ac:cxnSpMk id="17" creationId="{051D82DD-4201-69B2-C973-1C2B4458DC6D}"/>
          </ac:cxnSpMkLst>
        </pc:cxnChg>
      </pc:sldChg>
      <pc:sldChg chg="modSp">
        <pc:chgData name="Sacha Zurcher" userId="S::sazu@kb.dk::0b484905-cda3-425a-b268-f725e9798af9" providerId="AD" clId="Web-{3A81EBA1-67A5-4E41-8E8F-F467CABE857D}" dt="2026-02-23T10:28:10.079" v="3" actId="14100"/>
        <pc:sldMkLst>
          <pc:docMk/>
          <pc:sldMk cId="2241884662" sldId="640"/>
        </pc:sldMkLst>
        <pc:spChg chg="mod">
          <ac:chgData name="Sacha Zurcher" userId="S::sazu@kb.dk::0b484905-cda3-425a-b268-f725e9798af9" providerId="AD" clId="Web-{3A81EBA1-67A5-4E41-8E8F-F467CABE857D}" dt="2026-02-23T10:28:10.079" v="3" actId="14100"/>
          <ac:spMkLst>
            <pc:docMk/>
            <pc:sldMk cId="2241884662" sldId="640"/>
            <ac:spMk id="12" creationId="{C1FF5428-2A8E-2DB5-7018-1CDE76923FF1}"/>
          </ac:spMkLst>
        </pc:spChg>
        <pc:cxnChg chg="mod">
          <ac:chgData name="Sacha Zurcher" userId="S::sazu@kb.dk::0b484905-cda3-425a-b268-f725e9798af9" providerId="AD" clId="Web-{3A81EBA1-67A5-4E41-8E8F-F467CABE857D}" dt="2026-02-23T10:28:10.079" v="3" actId="14100"/>
          <ac:cxnSpMkLst>
            <pc:docMk/>
            <pc:sldMk cId="2241884662" sldId="640"/>
            <ac:cxnSpMk id="13" creationId="{9BDE7BF1-4EA9-6232-8DBB-8220E5D59C5A}"/>
          </ac:cxnSpMkLst>
        </pc:cxnChg>
      </pc:sldChg>
      <pc:sldChg chg="modSp">
        <pc:chgData name="Sacha Zurcher" userId="S::sazu@kb.dk::0b484905-cda3-425a-b268-f725e9798af9" providerId="AD" clId="Web-{3A81EBA1-67A5-4E41-8E8F-F467CABE857D}" dt="2026-02-23T10:29:21.535" v="11" actId="20577"/>
        <pc:sldMkLst>
          <pc:docMk/>
          <pc:sldMk cId="1659476990" sldId="651"/>
        </pc:sldMkLst>
        <pc:spChg chg="mod">
          <ac:chgData name="Sacha Zurcher" userId="S::sazu@kb.dk::0b484905-cda3-425a-b268-f725e9798af9" providerId="AD" clId="Web-{3A81EBA1-67A5-4E41-8E8F-F467CABE857D}" dt="2026-02-23T10:29:21.535" v="11" actId="20577"/>
          <ac:spMkLst>
            <pc:docMk/>
            <pc:sldMk cId="1659476990" sldId="651"/>
            <ac:spMk id="13" creationId="{20715F45-49FE-34DA-44FD-3A3629161556}"/>
          </ac:spMkLst>
        </pc:spChg>
      </pc:sldChg>
    </pc:docChg>
  </pc:docChgLst>
  <pc:docChgLst>
    <pc:chgData name="Asger Væring Larsen" userId="S::avla@kb.dk::aaa60d4d-f4b1-4c26-8f19-2810fc7dc4b7" providerId="AD" clId="Web-{4C69F22E-FBF7-4A14-BF84-2EF475C689AA}"/>
    <pc:docChg chg="modSld">
      <pc:chgData name="Asger Væring Larsen" userId="S::avla@kb.dk::aaa60d4d-f4b1-4c26-8f19-2810fc7dc4b7" providerId="AD" clId="Web-{4C69F22E-FBF7-4A14-BF84-2EF475C689AA}" dt="2026-03-24T08:27:26.314" v="17" actId="20577"/>
      <pc:docMkLst>
        <pc:docMk/>
      </pc:docMkLst>
      <pc:sldChg chg="modSp">
        <pc:chgData name="Asger Væring Larsen" userId="S::avla@kb.dk::aaa60d4d-f4b1-4c26-8f19-2810fc7dc4b7" providerId="AD" clId="Web-{4C69F22E-FBF7-4A14-BF84-2EF475C689AA}" dt="2026-03-24T08:26:40.406" v="7" actId="20577"/>
        <pc:sldMkLst>
          <pc:docMk/>
          <pc:sldMk cId="1575951108" sldId="294"/>
        </pc:sldMkLst>
        <pc:spChg chg="mod">
          <ac:chgData name="Asger Væring Larsen" userId="S::avla@kb.dk::aaa60d4d-f4b1-4c26-8f19-2810fc7dc4b7" providerId="AD" clId="Web-{4C69F22E-FBF7-4A14-BF84-2EF475C689AA}" dt="2026-03-24T08:26:40.406" v="7" actId="20577"/>
          <ac:spMkLst>
            <pc:docMk/>
            <pc:sldMk cId="1575951108" sldId="294"/>
            <ac:spMk id="2" creationId="{576E8B5C-03DA-6FCA-56EA-58717D2F4317}"/>
          </ac:spMkLst>
        </pc:spChg>
      </pc:sldChg>
      <pc:sldChg chg="modSp">
        <pc:chgData name="Asger Væring Larsen" userId="S::avla@kb.dk::aaa60d4d-f4b1-4c26-8f19-2810fc7dc4b7" providerId="AD" clId="Web-{4C69F22E-FBF7-4A14-BF84-2EF475C689AA}" dt="2026-03-24T08:26:53.313" v="9" actId="20577"/>
        <pc:sldMkLst>
          <pc:docMk/>
          <pc:sldMk cId="164345188" sldId="605"/>
        </pc:sldMkLst>
        <pc:spChg chg="mod">
          <ac:chgData name="Asger Væring Larsen" userId="S::avla@kb.dk::aaa60d4d-f4b1-4c26-8f19-2810fc7dc4b7" providerId="AD" clId="Web-{4C69F22E-FBF7-4A14-BF84-2EF475C689AA}" dt="2026-03-24T08:26:53.313" v="9" actId="20577"/>
          <ac:spMkLst>
            <pc:docMk/>
            <pc:sldMk cId="164345188" sldId="605"/>
            <ac:spMk id="2" creationId="{D8154F41-1CE1-AEEA-9C90-1A01A6450C5E}"/>
          </ac:spMkLst>
        </pc:spChg>
      </pc:sldChg>
      <pc:sldChg chg="modSp">
        <pc:chgData name="Asger Væring Larsen" userId="S::avla@kb.dk::aaa60d4d-f4b1-4c26-8f19-2810fc7dc4b7" providerId="AD" clId="Web-{4C69F22E-FBF7-4A14-BF84-2EF475C689AA}" dt="2026-03-24T08:27:02.251" v="11" actId="20577"/>
        <pc:sldMkLst>
          <pc:docMk/>
          <pc:sldMk cId="1171154218" sldId="606"/>
        </pc:sldMkLst>
        <pc:spChg chg="mod">
          <ac:chgData name="Asger Væring Larsen" userId="S::avla@kb.dk::aaa60d4d-f4b1-4c26-8f19-2810fc7dc4b7" providerId="AD" clId="Web-{4C69F22E-FBF7-4A14-BF84-2EF475C689AA}" dt="2026-03-24T08:27:02.251" v="11" actId="20577"/>
          <ac:spMkLst>
            <pc:docMk/>
            <pc:sldMk cId="1171154218" sldId="606"/>
            <ac:spMk id="2" creationId="{8CAEE84E-10B9-CB64-B9AE-55AE753B42D0}"/>
          </ac:spMkLst>
        </pc:spChg>
      </pc:sldChg>
      <pc:sldChg chg="modSp">
        <pc:chgData name="Asger Væring Larsen" userId="S::avla@kb.dk::aaa60d4d-f4b1-4c26-8f19-2810fc7dc4b7" providerId="AD" clId="Web-{4C69F22E-FBF7-4A14-BF84-2EF475C689AA}" dt="2026-03-24T08:27:10.392" v="13" actId="20577"/>
        <pc:sldMkLst>
          <pc:docMk/>
          <pc:sldMk cId="1713191065" sldId="607"/>
        </pc:sldMkLst>
        <pc:spChg chg="mod">
          <ac:chgData name="Asger Væring Larsen" userId="S::avla@kb.dk::aaa60d4d-f4b1-4c26-8f19-2810fc7dc4b7" providerId="AD" clId="Web-{4C69F22E-FBF7-4A14-BF84-2EF475C689AA}" dt="2026-03-24T08:27:10.392" v="13" actId="20577"/>
          <ac:spMkLst>
            <pc:docMk/>
            <pc:sldMk cId="1713191065" sldId="607"/>
            <ac:spMk id="2" creationId="{A2C42E36-A999-AB5F-46B0-67F537380076}"/>
          </ac:spMkLst>
        </pc:spChg>
      </pc:sldChg>
      <pc:sldChg chg="modSp">
        <pc:chgData name="Asger Væring Larsen" userId="S::avla@kb.dk::aaa60d4d-f4b1-4c26-8f19-2810fc7dc4b7" providerId="AD" clId="Web-{4C69F22E-FBF7-4A14-BF84-2EF475C689AA}" dt="2026-03-24T08:27:19.689" v="15" actId="20577"/>
        <pc:sldMkLst>
          <pc:docMk/>
          <pc:sldMk cId="94655589" sldId="608"/>
        </pc:sldMkLst>
        <pc:spChg chg="mod">
          <ac:chgData name="Asger Væring Larsen" userId="S::avla@kb.dk::aaa60d4d-f4b1-4c26-8f19-2810fc7dc4b7" providerId="AD" clId="Web-{4C69F22E-FBF7-4A14-BF84-2EF475C689AA}" dt="2026-03-24T08:27:19.689" v="15" actId="20577"/>
          <ac:spMkLst>
            <pc:docMk/>
            <pc:sldMk cId="94655589" sldId="608"/>
            <ac:spMk id="2" creationId="{7BA91E9F-BC88-F9CF-CBEA-EA96DBD4367E}"/>
          </ac:spMkLst>
        </pc:spChg>
      </pc:sldChg>
      <pc:sldChg chg="modSp">
        <pc:chgData name="Asger Væring Larsen" userId="S::avla@kb.dk::aaa60d4d-f4b1-4c26-8f19-2810fc7dc4b7" providerId="AD" clId="Web-{4C69F22E-FBF7-4A14-BF84-2EF475C689AA}" dt="2026-03-24T08:27:26.314" v="17" actId="20577"/>
        <pc:sldMkLst>
          <pc:docMk/>
          <pc:sldMk cId="775717625" sldId="609"/>
        </pc:sldMkLst>
        <pc:spChg chg="mod">
          <ac:chgData name="Asger Væring Larsen" userId="S::avla@kb.dk::aaa60d4d-f4b1-4c26-8f19-2810fc7dc4b7" providerId="AD" clId="Web-{4C69F22E-FBF7-4A14-BF84-2EF475C689AA}" dt="2026-03-24T08:27:26.314" v="17" actId="20577"/>
          <ac:spMkLst>
            <pc:docMk/>
            <pc:sldMk cId="775717625" sldId="609"/>
            <ac:spMk id="2" creationId="{B763D6AE-24DF-7738-7030-69ECB3EB009D}"/>
          </ac:spMkLst>
        </pc:spChg>
      </pc:sldChg>
    </pc:docChg>
  </pc:docChgLst>
  <pc:docChgLst>
    <pc:chgData name="Asger Væring Larsen" userId="S::avla@kb.dk::aaa60d4d-f4b1-4c26-8f19-2810fc7dc4b7" providerId="AD" clId="Web-{DE4D76EA-A96F-4750-A8B4-A213D213E142}"/>
    <pc:docChg chg="modSld">
      <pc:chgData name="Asger Væring Larsen" userId="S::avla@kb.dk::aaa60d4d-f4b1-4c26-8f19-2810fc7dc4b7" providerId="AD" clId="Web-{DE4D76EA-A96F-4750-A8B4-A213D213E142}" dt="2026-03-24T08:36:12.779" v="15" actId="20577"/>
      <pc:docMkLst>
        <pc:docMk/>
      </pc:docMkLst>
      <pc:sldChg chg="modSp">
        <pc:chgData name="Asger Væring Larsen" userId="S::avla@kb.dk::aaa60d4d-f4b1-4c26-8f19-2810fc7dc4b7" providerId="AD" clId="Web-{DE4D76EA-A96F-4750-A8B4-A213D213E142}" dt="2026-03-24T08:35:28.543" v="6" actId="20577"/>
        <pc:sldMkLst>
          <pc:docMk/>
          <pc:sldMk cId="3008305092" sldId="290"/>
        </pc:sldMkLst>
        <pc:spChg chg="mod">
          <ac:chgData name="Asger Væring Larsen" userId="S::avla@kb.dk::aaa60d4d-f4b1-4c26-8f19-2810fc7dc4b7" providerId="AD" clId="Web-{DE4D76EA-A96F-4750-A8B4-A213D213E142}" dt="2026-03-24T08:35:20.840" v="4" actId="20577"/>
          <ac:spMkLst>
            <pc:docMk/>
            <pc:sldMk cId="3008305092" sldId="290"/>
            <ac:spMk id="2" creationId="{1F5F2A8F-64C2-6695-4EC9-41BC3878F6F3}"/>
          </ac:spMkLst>
        </pc:spChg>
        <pc:spChg chg="mod">
          <ac:chgData name="Asger Væring Larsen" userId="S::avla@kb.dk::aaa60d4d-f4b1-4c26-8f19-2810fc7dc4b7" providerId="AD" clId="Web-{DE4D76EA-A96F-4750-A8B4-A213D213E142}" dt="2026-03-24T08:35:28.543" v="6" actId="20577"/>
          <ac:spMkLst>
            <pc:docMk/>
            <pc:sldMk cId="3008305092" sldId="290"/>
            <ac:spMk id="3" creationId="{7B648FCF-2590-9AFC-E7AF-CE09B4903328}"/>
          </ac:spMkLst>
        </pc:spChg>
      </pc:sldChg>
      <pc:sldChg chg="modSp">
        <pc:chgData name="Asger Væring Larsen" userId="S::avla@kb.dk::aaa60d4d-f4b1-4c26-8f19-2810fc7dc4b7" providerId="AD" clId="Web-{DE4D76EA-A96F-4750-A8B4-A213D213E142}" dt="2026-03-24T08:35:45.653" v="8" actId="20577"/>
        <pc:sldMkLst>
          <pc:docMk/>
          <pc:sldMk cId="714422962" sldId="314"/>
        </pc:sldMkLst>
        <pc:spChg chg="mod">
          <ac:chgData name="Asger Væring Larsen" userId="S::avla@kb.dk::aaa60d4d-f4b1-4c26-8f19-2810fc7dc4b7" providerId="AD" clId="Web-{DE4D76EA-A96F-4750-A8B4-A213D213E142}" dt="2026-03-24T08:35:45.653" v="8" actId="20577"/>
          <ac:spMkLst>
            <pc:docMk/>
            <pc:sldMk cId="714422962" sldId="314"/>
            <ac:spMk id="13" creationId="{1F5F2A8F-64C2-6695-4EC9-41BC3878F6F3}"/>
          </ac:spMkLst>
        </pc:spChg>
      </pc:sldChg>
      <pc:sldChg chg="modSp">
        <pc:chgData name="Asger Væring Larsen" userId="S::avla@kb.dk::aaa60d4d-f4b1-4c26-8f19-2810fc7dc4b7" providerId="AD" clId="Web-{DE4D76EA-A96F-4750-A8B4-A213D213E142}" dt="2026-03-24T08:35:56.575" v="11" actId="20577"/>
        <pc:sldMkLst>
          <pc:docMk/>
          <pc:sldMk cId="54129180" sldId="315"/>
        </pc:sldMkLst>
        <pc:spChg chg="mod">
          <ac:chgData name="Asger Væring Larsen" userId="S::avla@kb.dk::aaa60d4d-f4b1-4c26-8f19-2810fc7dc4b7" providerId="AD" clId="Web-{DE4D76EA-A96F-4750-A8B4-A213D213E142}" dt="2026-03-24T08:35:56.575" v="11" actId="20577"/>
          <ac:spMkLst>
            <pc:docMk/>
            <pc:sldMk cId="54129180" sldId="315"/>
            <ac:spMk id="18" creationId="{1F5F2A8F-64C2-6695-4EC9-41BC3878F6F3}"/>
          </ac:spMkLst>
        </pc:spChg>
      </pc:sldChg>
      <pc:sldChg chg="modSp">
        <pc:chgData name="Asger Væring Larsen" userId="S::avla@kb.dk::aaa60d4d-f4b1-4c26-8f19-2810fc7dc4b7" providerId="AD" clId="Web-{DE4D76EA-A96F-4750-A8B4-A213D213E142}" dt="2026-03-24T08:36:12.779" v="15" actId="20577"/>
        <pc:sldMkLst>
          <pc:docMk/>
          <pc:sldMk cId="1382328111" sldId="350"/>
        </pc:sldMkLst>
        <pc:spChg chg="mod">
          <ac:chgData name="Asger Væring Larsen" userId="S::avla@kb.dk::aaa60d4d-f4b1-4c26-8f19-2810fc7dc4b7" providerId="AD" clId="Web-{DE4D76EA-A96F-4750-A8B4-A213D213E142}" dt="2026-03-24T08:36:12.779" v="15" actId="20577"/>
          <ac:spMkLst>
            <pc:docMk/>
            <pc:sldMk cId="1382328111" sldId="350"/>
            <ac:spMk id="3" creationId="{00000000-0000-0000-0000-000000000000}"/>
          </ac:spMkLst>
        </pc:spChg>
      </pc:sldChg>
      <pc:sldChg chg="modSp">
        <pc:chgData name="Asger Væring Larsen" userId="S::avla@kb.dk::aaa60d4d-f4b1-4c26-8f19-2810fc7dc4b7" providerId="AD" clId="Web-{DE4D76EA-A96F-4750-A8B4-A213D213E142}" dt="2026-03-24T08:35:38.512" v="7" actId="20577"/>
        <pc:sldMkLst>
          <pc:docMk/>
          <pc:sldMk cId="2513249819" sldId="570"/>
        </pc:sldMkLst>
        <pc:spChg chg="mod">
          <ac:chgData name="Asger Væring Larsen" userId="S::avla@kb.dk::aaa60d4d-f4b1-4c26-8f19-2810fc7dc4b7" providerId="AD" clId="Web-{DE4D76EA-A96F-4750-A8B4-A213D213E142}" dt="2026-03-24T08:35:38.512" v="7" actId="20577"/>
          <ac:spMkLst>
            <pc:docMk/>
            <pc:sldMk cId="2513249819" sldId="570"/>
            <ac:spMk id="2" creationId="{A563FCB6-6E44-6DCD-B407-BDE9A1B1EF3C}"/>
          </ac:spMkLst>
        </pc:spChg>
      </pc:sldChg>
      <pc:sldChg chg="modSp">
        <pc:chgData name="Asger Væring Larsen" userId="S::avla@kb.dk::aaa60d4d-f4b1-4c26-8f19-2810fc7dc4b7" providerId="AD" clId="Web-{DE4D76EA-A96F-4750-A8B4-A213D213E142}" dt="2026-03-24T08:34:07.339" v="3" actId="20577"/>
        <pc:sldMkLst>
          <pc:docMk/>
          <pc:sldMk cId="2138058538" sldId="644"/>
        </pc:sldMkLst>
        <pc:spChg chg="mod">
          <ac:chgData name="Asger Væring Larsen" userId="S::avla@kb.dk::aaa60d4d-f4b1-4c26-8f19-2810fc7dc4b7" providerId="AD" clId="Web-{DE4D76EA-A96F-4750-A8B4-A213D213E142}" dt="2026-03-24T08:34:07.339" v="3" actId="20577"/>
          <ac:spMkLst>
            <pc:docMk/>
            <pc:sldMk cId="2138058538" sldId="644"/>
            <ac:spMk id="3" creationId="{4C45EFC2-3F91-071D-25CF-792A77FDC5FB}"/>
          </ac:spMkLst>
        </pc:spChg>
      </pc:sldChg>
      <pc:sldChg chg="modSp">
        <pc:chgData name="Asger Væring Larsen" userId="S::avla@kb.dk::aaa60d4d-f4b1-4c26-8f19-2810fc7dc4b7" providerId="AD" clId="Web-{DE4D76EA-A96F-4750-A8B4-A213D213E142}" dt="2026-03-24T08:35:51.013" v="10" actId="20577"/>
        <pc:sldMkLst>
          <pc:docMk/>
          <pc:sldMk cId="1659476990" sldId="651"/>
        </pc:sldMkLst>
        <pc:spChg chg="mod">
          <ac:chgData name="Asger Væring Larsen" userId="S::avla@kb.dk::aaa60d4d-f4b1-4c26-8f19-2810fc7dc4b7" providerId="AD" clId="Web-{DE4D76EA-A96F-4750-A8B4-A213D213E142}" dt="2026-03-24T08:35:51.013" v="10" actId="20577"/>
          <ac:spMkLst>
            <pc:docMk/>
            <pc:sldMk cId="1659476990" sldId="651"/>
            <ac:spMk id="13" creationId="{20715F45-49FE-34DA-44FD-3A3629161556}"/>
          </ac:spMkLst>
        </pc:spChg>
      </pc:sldChg>
    </pc:docChg>
  </pc:docChgLst>
  <pc:docChgLst>
    <pc:chgData name="Sacha Zurcher" userId="S::sazu@kb.dk::0b484905-cda3-425a-b268-f725e9798af9" providerId="AD" clId="Web-{A93A21F2-8809-4BA5-A71F-0C9A25F6015D}"/>
    <pc:docChg chg="modSld">
      <pc:chgData name="Sacha Zurcher" userId="S::sazu@kb.dk::0b484905-cda3-425a-b268-f725e9798af9" providerId="AD" clId="Web-{A93A21F2-8809-4BA5-A71F-0C9A25F6015D}" dt="2026-02-23T07:53:44.758" v="0"/>
      <pc:docMkLst>
        <pc:docMk/>
      </pc:docMkLst>
      <pc:sldChg chg="mod setBg">
        <pc:chgData name="Sacha Zurcher" userId="S::sazu@kb.dk::0b484905-cda3-425a-b268-f725e9798af9" providerId="AD" clId="Web-{A93A21F2-8809-4BA5-A71F-0C9A25F6015D}" dt="2026-02-23T07:53:44.758" v="0"/>
        <pc:sldMkLst>
          <pc:docMk/>
          <pc:sldMk cId="1426831965" sldId="659"/>
        </pc:sldMkLst>
      </pc:sldChg>
    </pc:docChg>
  </pc:docChgLst>
  <pc:docChgLst>
    <pc:chgData name="Sacha Zurcher" userId="S::sazu@kb.dk::0b484905-cda3-425a-b268-f725e9798af9" providerId="AD" clId="Web-{6DC8A288-1216-4A21-AD41-37F473AFEFCC}"/>
    <pc:docChg chg="addSld delSld modSld">
      <pc:chgData name="Sacha Zurcher" userId="S::sazu@kb.dk::0b484905-cda3-425a-b268-f725e9798af9" providerId="AD" clId="Web-{6DC8A288-1216-4A21-AD41-37F473AFEFCC}" dt="2026-02-23T08:10:32.552" v="57" actId="20577"/>
      <pc:docMkLst>
        <pc:docMk/>
      </pc:docMkLst>
      <pc:sldChg chg="modSp add">
        <pc:chgData name="Sacha Zurcher" userId="S::sazu@kb.dk::0b484905-cda3-425a-b268-f725e9798af9" providerId="AD" clId="Web-{6DC8A288-1216-4A21-AD41-37F473AFEFCC}" dt="2026-02-23T08:10:32.552" v="57" actId="20577"/>
        <pc:sldMkLst>
          <pc:docMk/>
          <pc:sldMk cId="2403909073" sldId="660"/>
        </pc:sldMkLst>
        <pc:spChg chg="mod">
          <ac:chgData name="Sacha Zurcher" userId="S::sazu@kb.dk::0b484905-cda3-425a-b268-f725e9798af9" providerId="AD" clId="Web-{6DC8A288-1216-4A21-AD41-37F473AFEFCC}" dt="2026-02-23T07:59:55.668" v="5" actId="20577"/>
          <ac:spMkLst>
            <pc:docMk/>
            <pc:sldMk cId="2403909073" sldId="660"/>
            <ac:spMk id="2" creationId="{BE63FBD8-0ADC-98B6-35FE-93914C5A7BA4}"/>
          </ac:spMkLst>
        </pc:spChg>
        <pc:spChg chg="mod">
          <ac:chgData name="Sacha Zurcher" userId="S::sazu@kb.dk::0b484905-cda3-425a-b268-f725e9798af9" providerId="AD" clId="Web-{6DC8A288-1216-4A21-AD41-37F473AFEFCC}" dt="2026-02-23T08:01:48.188" v="42" actId="20577"/>
          <ac:spMkLst>
            <pc:docMk/>
            <pc:sldMk cId="2403909073" sldId="660"/>
            <ac:spMk id="4" creationId="{581CB860-A8B3-9620-847B-1FA95E53BFEB}"/>
          </ac:spMkLst>
        </pc:spChg>
        <pc:spChg chg="mod">
          <ac:chgData name="Sacha Zurcher" userId="S::sazu@kb.dk::0b484905-cda3-425a-b268-f725e9798af9" providerId="AD" clId="Web-{6DC8A288-1216-4A21-AD41-37F473AFEFCC}" dt="2026-02-23T08:10:32.552" v="57" actId="20577"/>
          <ac:spMkLst>
            <pc:docMk/>
            <pc:sldMk cId="2403909073" sldId="660"/>
            <ac:spMk id="10" creationId="{6AADE927-E11D-D3A2-2B0C-F7E523A04072}"/>
          </ac:spMkLst>
        </pc:spChg>
      </pc:sldChg>
    </pc:docChg>
  </pc:docChgLst>
</pc:chgInfo>
</file>

<file path=ppt/comments/modernComment_27C_659E75E8.xml><?xml version="1.0" encoding="utf-8"?>
<p188:cmLst xmlns:a="http://schemas.openxmlformats.org/drawingml/2006/main" xmlns:r="http://schemas.openxmlformats.org/officeDocument/2006/relationships" xmlns:p188="http://schemas.microsoft.com/office/powerpoint/2018/8/main">
  <p188:cm id="{F674EA07-F3B8-4E87-9017-9700ABD69DE0}" authorId="{14A30C7A-50EE-65A5-5576-C8890E5D98E0}" created="2026-01-23T10:21:52.586">
    <pc:sldMkLst xmlns:pc="http://schemas.microsoft.com/office/powerpoint/2013/main/command">
      <pc:docMk/>
      <pc:sldMk cId="1704883688" sldId="636"/>
    </pc:sldMkLst>
    <p188:replyLst>
      <p188:reply id="{2ABFA066-26CD-4884-B7D6-2DFADF0B3565}" authorId="{CD682118-6C1A-6AD3-8DF8-F53E04B78E53}" created="2026-03-04T10:24:19.604">
        <p188:txBody>
          <a:bodyPr/>
          <a:lstStyle/>
          <a:p>
            <a:r>
              <a:rPr lang="en-US"/>
              <a:t>[@Anna Slyngborg] Jeg har skrevet lidt mere i noter på den danske og engelske version.</a:t>
            </a:r>
          </a:p>
        </p188:txBody>
      </p188:reply>
    </p188:replyLst>
    <p188:txBody>
      <a:bodyPr/>
      <a:lstStyle/>
      <a:p>
        <a:r>
          <a:rPr lang="da-DK"/>
          <a:t>Bør der være en lille bitte forklarende tekst på denne?</a:t>
        </a:r>
      </a:p>
    </p188:txBody>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B23AF-252E-4283-9CD7-A82A53CB6FDD}" type="doc">
      <dgm:prSet loTypeId="urn:microsoft.com/office/officeart/2005/8/layout/list1" loCatId="list" qsTypeId="urn:microsoft.com/office/officeart/2005/8/quickstyle/simple2" qsCatId="simple" csTypeId="urn:microsoft.com/office/officeart/2005/8/colors/accent3_2" csCatId="accent3" phldr="1"/>
      <dgm:spPr/>
      <dgm:t>
        <a:bodyPr/>
        <a:lstStyle/>
        <a:p>
          <a:endParaRPr lang="en-US"/>
        </a:p>
      </dgm:t>
    </dgm:pt>
    <dgm:pt modelId="{F3696C81-01DB-45C4-BFA9-79BFBFF9A49A}">
      <dgm:prSet/>
      <dgm:spPr>
        <a:solidFill>
          <a:schemeClr val="accent3"/>
        </a:solidFill>
      </dgm:spPr>
      <dgm:t>
        <a:bodyPr/>
        <a:lstStyle/>
        <a:p>
          <a:pPr rtl="0"/>
          <a:r>
            <a:rPr lang="en-US" b="1" dirty="0">
              <a:solidFill>
                <a:schemeClr val="bg1"/>
              </a:solidFill>
              <a:latin typeface="Arial" panose="020B0604020202020204" pitchFamily="34" charset="0"/>
              <a:cs typeface="Arial" panose="020B0604020202020204" pitchFamily="34" charset="0"/>
            </a:rPr>
            <a:t>TIP: For at </a:t>
          </a:r>
          <a:r>
            <a:rPr lang="en-US" b="1" dirty="0" err="1">
              <a:solidFill>
                <a:schemeClr val="bg1"/>
              </a:solidFill>
              <a:latin typeface="Arial" panose="020B0604020202020204" pitchFamily="34" charset="0"/>
              <a:cs typeface="Arial" panose="020B0604020202020204" pitchFamily="34" charset="0"/>
            </a:rPr>
            <a:t>afgrænse</a:t>
          </a:r>
          <a:r>
            <a:rPr lang="en-US" b="1" dirty="0">
              <a:solidFill>
                <a:schemeClr val="bg1"/>
              </a:solidFill>
              <a:latin typeface="Arial" panose="020B0604020202020204" pitchFamily="34" charset="0"/>
              <a:cs typeface="Arial" panose="020B0604020202020204" pitchFamily="34" charset="0"/>
            </a:rPr>
            <a:t> din </a:t>
          </a:r>
          <a:r>
            <a:rPr lang="en-US" b="1" dirty="0" err="1">
              <a:solidFill>
                <a:schemeClr val="bg1"/>
              </a:solidFill>
              <a:latin typeface="Arial" panose="020B0604020202020204" pitchFamily="34" charset="0"/>
              <a:cs typeface="Arial" panose="020B0604020202020204" pitchFamily="34" charset="0"/>
            </a:rPr>
            <a:t>søgning</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kan</a:t>
          </a:r>
          <a:r>
            <a:rPr lang="en-US" b="1" dirty="0">
              <a:solidFill>
                <a:schemeClr val="bg1"/>
              </a:solidFill>
              <a:latin typeface="Arial" panose="020B0604020202020204" pitchFamily="34" charset="0"/>
              <a:cs typeface="Arial" panose="020B0604020202020204" pitchFamily="34" charset="0"/>
            </a:rPr>
            <a:t> du </a:t>
          </a:r>
          <a:r>
            <a:rPr lang="en-US" b="1" dirty="0" err="1">
              <a:solidFill>
                <a:schemeClr val="bg1"/>
              </a:solidFill>
              <a:latin typeface="Arial" panose="020B0604020202020204" pitchFamily="34" charset="0"/>
              <a:cs typeface="Arial" panose="020B0604020202020204" pitchFamily="34" charset="0"/>
            </a:rPr>
            <a:t>søge</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i</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en</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specifik</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hjemmeside</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ved</a:t>
          </a:r>
          <a:r>
            <a:rPr lang="en-US" b="1" dirty="0">
              <a:solidFill>
                <a:schemeClr val="bg1"/>
              </a:solidFill>
              <a:latin typeface="Arial" panose="020B0604020202020204" pitchFamily="34" charset="0"/>
              <a:cs typeface="Arial" panose="020B0604020202020204" pitchFamily="34" charset="0"/>
            </a:rPr>
            <a:t> at </a:t>
          </a:r>
          <a:r>
            <a:rPr lang="en-US" b="1" dirty="0" err="1">
              <a:solidFill>
                <a:schemeClr val="bg1"/>
              </a:solidFill>
              <a:latin typeface="Arial" panose="020B0604020202020204" pitchFamily="34" charset="0"/>
              <a:cs typeface="Arial" panose="020B0604020202020204" pitchFamily="34" charset="0"/>
            </a:rPr>
            <a:t>skrive</a:t>
          </a:r>
          <a:endParaRPr lang="en-US" b="1" dirty="0">
            <a:solidFill>
              <a:schemeClr val="bg1"/>
            </a:solidFill>
            <a:latin typeface="Arial" panose="020B0604020202020204" pitchFamily="34" charset="0"/>
            <a:cs typeface="Arial" panose="020B0604020202020204" pitchFamily="34" charset="0"/>
          </a:endParaRPr>
        </a:p>
      </dgm:t>
    </dgm:pt>
    <dgm:pt modelId="{6A1C4FF8-241C-4B46-BA20-0A7647E65608}" type="parTrans" cxnId="{7AF6CBBA-3BAF-4D2F-934A-56DD43326BE2}">
      <dgm:prSet/>
      <dgm:spPr/>
      <dgm:t>
        <a:bodyPr/>
        <a:lstStyle/>
        <a:p>
          <a:endParaRPr lang="en-US"/>
        </a:p>
      </dgm:t>
    </dgm:pt>
    <dgm:pt modelId="{3D1D71CD-E93D-43C0-9827-70013065F774}" type="sibTrans" cxnId="{7AF6CBBA-3BAF-4D2F-934A-56DD43326BE2}">
      <dgm:prSet/>
      <dgm:spPr/>
      <dgm:t>
        <a:bodyPr/>
        <a:lstStyle/>
        <a:p>
          <a:endParaRPr lang="en-US"/>
        </a:p>
      </dgm:t>
    </dgm:pt>
    <dgm:pt modelId="{847277D1-23FD-4DED-9683-7DF3C87204CB}">
      <dgm:prSet phldr="0"/>
      <dgm:spPr/>
      <dgm:t>
        <a:bodyPr/>
        <a:lstStyle/>
        <a:p>
          <a:pPr rtl="0"/>
          <a:r>
            <a:rPr lang="en-US" b="0" err="1">
              <a:latin typeface="Arial" panose="020B0604020202020204" pitchFamily="34" charset="0"/>
              <a:cs typeface="Arial" panose="020B0604020202020204" pitchFamily="34" charset="0"/>
            </a:rPr>
            <a:t>site:URL</a:t>
          </a:r>
          <a:endParaRPr lang="en-US" b="0">
            <a:latin typeface="Arial" panose="020B0604020202020204" pitchFamily="34" charset="0"/>
            <a:cs typeface="Arial" panose="020B0604020202020204" pitchFamily="34" charset="0"/>
          </a:endParaRPr>
        </a:p>
      </dgm:t>
    </dgm:pt>
    <dgm:pt modelId="{ACF44004-994F-4B1E-A159-9FEB9E80B292}" type="parTrans" cxnId="{EA7477BD-BFEE-425C-8A8F-174B9492C715}">
      <dgm:prSet/>
      <dgm:spPr/>
      <dgm:t>
        <a:bodyPr/>
        <a:lstStyle/>
        <a:p>
          <a:endParaRPr lang="da-DK"/>
        </a:p>
      </dgm:t>
    </dgm:pt>
    <dgm:pt modelId="{79610597-4D6D-437C-8F19-F095D166F48B}" type="sibTrans" cxnId="{EA7477BD-BFEE-425C-8A8F-174B9492C715}">
      <dgm:prSet/>
      <dgm:spPr/>
      <dgm:t>
        <a:bodyPr/>
        <a:lstStyle/>
        <a:p>
          <a:endParaRPr lang="da-DK"/>
        </a:p>
      </dgm:t>
    </dgm:pt>
    <dgm:pt modelId="{06B6E902-94AB-4CB5-8BE7-527C57F2A819}">
      <dgm:prSet phldr="0"/>
      <dgm:spPr>
        <a:solidFill>
          <a:schemeClr val="accent3"/>
        </a:solidFill>
      </dgm:spPr>
      <dgm:t>
        <a:bodyPr/>
        <a:lstStyle/>
        <a:p>
          <a:pPr rtl="0"/>
          <a:r>
            <a:rPr lang="en-US" b="1" dirty="0" err="1">
              <a:solidFill>
                <a:schemeClr val="bg1"/>
              </a:solidFill>
              <a:latin typeface="Arial" panose="020B0604020202020204" pitchFamily="34" charset="0"/>
              <a:cs typeface="Arial" panose="020B0604020202020204" pitchFamily="34" charset="0"/>
            </a:rPr>
            <a:t>F.eks</a:t>
          </a:r>
          <a:r>
            <a:rPr lang="en-US" b="1" dirty="0">
              <a:solidFill>
                <a:schemeClr val="bg1"/>
              </a:solidFill>
              <a:latin typeface="Arial" panose="020B0604020202020204" pitchFamily="34" charset="0"/>
              <a:cs typeface="Arial" panose="020B0604020202020204" pitchFamily="34" charset="0"/>
            </a:rPr>
            <a:t>.: youth participation site: zenodo.org</a:t>
          </a:r>
        </a:p>
      </dgm:t>
    </dgm:pt>
    <dgm:pt modelId="{484F48DC-9E74-4DC6-B5BF-920B3F506655}" type="parTrans" cxnId="{9D38C3AF-D0CA-43F3-BF9C-B98E1F7F9A93}">
      <dgm:prSet/>
      <dgm:spPr/>
      <dgm:t>
        <a:bodyPr/>
        <a:lstStyle/>
        <a:p>
          <a:endParaRPr lang="da-DK"/>
        </a:p>
      </dgm:t>
    </dgm:pt>
    <dgm:pt modelId="{AC8DC777-FE33-4932-9B7D-A15EECE3C860}" type="sibTrans" cxnId="{9D38C3AF-D0CA-43F3-BF9C-B98E1F7F9A93}">
      <dgm:prSet/>
      <dgm:spPr/>
      <dgm:t>
        <a:bodyPr/>
        <a:lstStyle/>
        <a:p>
          <a:endParaRPr lang="da-DK"/>
        </a:p>
      </dgm:t>
    </dgm:pt>
    <dgm:pt modelId="{6FFC9029-1F51-48C1-A876-0757315F8E4A}" type="pres">
      <dgm:prSet presAssocID="{F63B23AF-252E-4283-9CD7-A82A53CB6FDD}" presName="linear" presStyleCnt="0">
        <dgm:presLayoutVars>
          <dgm:dir/>
          <dgm:animLvl val="lvl"/>
          <dgm:resizeHandles val="exact"/>
        </dgm:presLayoutVars>
      </dgm:prSet>
      <dgm:spPr/>
    </dgm:pt>
    <dgm:pt modelId="{6E7CA0AA-58F9-43B1-BD11-E82E05A8BE21}" type="pres">
      <dgm:prSet presAssocID="{F3696C81-01DB-45C4-BFA9-79BFBFF9A49A}" presName="parentLin" presStyleCnt="0"/>
      <dgm:spPr/>
    </dgm:pt>
    <dgm:pt modelId="{9F8BE41B-E107-4B4A-9EB7-65900E4D2CC3}" type="pres">
      <dgm:prSet presAssocID="{F3696C81-01DB-45C4-BFA9-79BFBFF9A49A}" presName="parentLeftMargin" presStyleLbl="node1" presStyleIdx="0" presStyleCnt="2"/>
      <dgm:spPr/>
    </dgm:pt>
    <dgm:pt modelId="{3D5F0509-EB51-408F-AEFD-613E96CA9436}" type="pres">
      <dgm:prSet presAssocID="{F3696C81-01DB-45C4-BFA9-79BFBFF9A49A}" presName="parentText" presStyleLbl="node1" presStyleIdx="0" presStyleCnt="2" custScaleX="105212" custScaleY="134065">
        <dgm:presLayoutVars>
          <dgm:chMax val="0"/>
          <dgm:bulletEnabled val="1"/>
        </dgm:presLayoutVars>
      </dgm:prSet>
      <dgm:spPr/>
    </dgm:pt>
    <dgm:pt modelId="{C7543885-6AE2-478F-8C51-B2D2965A527A}" type="pres">
      <dgm:prSet presAssocID="{F3696C81-01DB-45C4-BFA9-79BFBFF9A49A}" presName="negativeSpace" presStyleCnt="0"/>
      <dgm:spPr/>
    </dgm:pt>
    <dgm:pt modelId="{7047A69D-02AA-499D-AE46-DA53A1E14974}" type="pres">
      <dgm:prSet presAssocID="{F3696C81-01DB-45C4-BFA9-79BFBFF9A49A}" presName="childText" presStyleLbl="conFgAcc1" presStyleIdx="0" presStyleCnt="2">
        <dgm:presLayoutVars>
          <dgm:bulletEnabled val="1"/>
        </dgm:presLayoutVars>
      </dgm:prSet>
      <dgm:spPr/>
    </dgm:pt>
    <dgm:pt modelId="{5C528D2C-9337-49D6-A1CF-4AFCB6682648}" type="pres">
      <dgm:prSet presAssocID="{3D1D71CD-E93D-43C0-9827-70013065F774}" presName="spaceBetweenRectangles" presStyleCnt="0"/>
      <dgm:spPr/>
    </dgm:pt>
    <dgm:pt modelId="{5DB3DA25-511F-44E9-969E-288CDFE596FE}" type="pres">
      <dgm:prSet presAssocID="{06B6E902-94AB-4CB5-8BE7-527C57F2A819}" presName="parentLin" presStyleCnt="0"/>
      <dgm:spPr/>
    </dgm:pt>
    <dgm:pt modelId="{107F6C89-223C-45F5-BB41-0A636662BBA8}" type="pres">
      <dgm:prSet presAssocID="{06B6E902-94AB-4CB5-8BE7-527C57F2A819}" presName="parentLeftMargin" presStyleLbl="node1" presStyleIdx="0" presStyleCnt="2"/>
      <dgm:spPr/>
    </dgm:pt>
    <dgm:pt modelId="{B18AD7EF-17E0-4A84-8280-70EE27FD9A5E}" type="pres">
      <dgm:prSet presAssocID="{06B6E902-94AB-4CB5-8BE7-527C57F2A819}" presName="parentText" presStyleLbl="node1" presStyleIdx="1" presStyleCnt="2">
        <dgm:presLayoutVars>
          <dgm:chMax val="0"/>
          <dgm:bulletEnabled val="1"/>
        </dgm:presLayoutVars>
      </dgm:prSet>
      <dgm:spPr/>
    </dgm:pt>
    <dgm:pt modelId="{327E2472-2FBB-451A-97D5-012B19483AD4}" type="pres">
      <dgm:prSet presAssocID="{06B6E902-94AB-4CB5-8BE7-527C57F2A819}" presName="negativeSpace" presStyleCnt="0"/>
      <dgm:spPr/>
    </dgm:pt>
    <dgm:pt modelId="{795AEC15-0892-4D94-995D-E5203883164D}" type="pres">
      <dgm:prSet presAssocID="{06B6E902-94AB-4CB5-8BE7-527C57F2A819}" presName="childText" presStyleLbl="conFgAcc1" presStyleIdx="1" presStyleCnt="2">
        <dgm:presLayoutVars>
          <dgm:bulletEnabled val="1"/>
        </dgm:presLayoutVars>
      </dgm:prSet>
      <dgm:spPr/>
    </dgm:pt>
  </dgm:ptLst>
  <dgm:cxnLst>
    <dgm:cxn modelId="{9DDB5265-CB3B-4DB4-B20D-DE947142E994}" type="presOf" srcId="{F63B23AF-252E-4283-9CD7-A82A53CB6FDD}" destId="{6FFC9029-1F51-48C1-A876-0757315F8E4A}" srcOrd="0" destOrd="0" presId="urn:microsoft.com/office/officeart/2005/8/layout/list1"/>
    <dgm:cxn modelId="{3186E990-50D7-4D42-8241-110368A125CA}" type="presOf" srcId="{F3696C81-01DB-45C4-BFA9-79BFBFF9A49A}" destId="{9F8BE41B-E107-4B4A-9EB7-65900E4D2CC3}" srcOrd="0" destOrd="0" presId="urn:microsoft.com/office/officeart/2005/8/layout/list1"/>
    <dgm:cxn modelId="{817FA7A9-7346-48C0-85C9-0FE0C960D929}" type="presOf" srcId="{847277D1-23FD-4DED-9683-7DF3C87204CB}" destId="{7047A69D-02AA-499D-AE46-DA53A1E14974}" srcOrd="0" destOrd="0" presId="urn:microsoft.com/office/officeart/2005/8/layout/list1"/>
    <dgm:cxn modelId="{9D38C3AF-D0CA-43F3-BF9C-B98E1F7F9A93}" srcId="{F63B23AF-252E-4283-9CD7-A82A53CB6FDD}" destId="{06B6E902-94AB-4CB5-8BE7-527C57F2A819}" srcOrd="1" destOrd="0" parTransId="{484F48DC-9E74-4DC6-B5BF-920B3F506655}" sibTransId="{AC8DC777-FE33-4932-9B7D-A15EECE3C860}"/>
    <dgm:cxn modelId="{7AF6CBBA-3BAF-4D2F-934A-56DD43326BE2}" srcId="{F63B23AF-252E-4283-9CD7-A82A53CB6FDD}" destId="{F3696C81-01DB-45C4-BFA9-79BFBFF9A49A}" srcOrd="0" destOrd="0" parTransId="{6A1C4FF8-241C-4B46-BA20-0A7647E65608}" sibTransId="{3D1D71CD-E93D-43C0-9827-70013065F774}"/>
    <dgm:cxn modelId="{EA7477BD-BFEE-425C-8A8F-174B9492C715}" srcId="{F3696C81-01DB-45C4-BFA9-79BFBFF9A49A}" destId="{847277D1-23FD-4DED-9683-7DF3C87204CB}" srcOrd="0" destOrd="0" parTransId="{ACF44004-994F-4B1E-A159-9FEB9E80B292}" sibTransId="{79610597-4D6D-437C-8F19-F095D166F48B}"/>
    <dgm:cxn modelId="{597D8ED1-08CB-4FC6-ABC1-07DC0CC26AE4}" type="presOf" srcId="{06B6E902-94AB-4CB5-8BE7-527C57F2A819}" destId="{B18AD7EF-17E0-4A84-8280-70EE27FD9A5E}" srcOrd="1" destOrd="0" presId="urn:microsoft.com/office/officeart/2005/8/layout/list1"/>
    <dgm:cxn modelId="{7FD97DDE-FEB9-4ED5-B5AB-55580675E1F4}" type="presOf" srcId="{F3696C81-01DB-45C4-BFA9-79BFBFF9A49A}" destId="{3D5F0509-EB51-408F-AEFD-613E96CA9436}" srcOrd="1" destOrd="0" presId="urn:microsoft.com/office/officeart/2005/8/layout/list1"/>
    <dgm:cxn modelId="{67F9F4F9-D05D-446F-AADE-B9A899E3E8D6}" type="presOf" srcId="{06B6E902-94AB-4CB5-8BE7-527C57F2A819}" destId="{107F6C89-223C-45F5-BB41-0A636662BBA8}" srcOrd="0" destOrd="0" presId="urn:microsoft.com/office/officeart/2005/8/layout/list1"/>
    <dgm:cxn modelId="{EBCA8F7D-4B17-4736-9927-4A06525D5C92}" type="presParOf" srcId="{6FFC9029-1F51-48C1-A876-0757315F8E4A}" destId="{6E7CA0AA-58F9-43B1-BD11-E82E05A8BE21}" srcOrd="0" destOrd="0" presId="urn:microsoft.com/office/officeart/2005/8/layout/list1"/>
    <dgm:cxn modelId="{1B43493C-F3E5-443A-8B53-D68845D487F7}" type="presParOf" srcId="{6E7CA0AA-58F9-43B1-BD11-E82E05A8BE21}" destId="{9F8BE41B-E107-4B4A-9EB7-65900E4D2CC3}" srcOrd="0" destOrd="0" presId="urn:microsoft.com/office/officeart/2005/8/layout/list1"/>
    <dgm:cxn modelId="{0904D740-B3F7-41D8-A8FA-2722AF1ADD40}" type="presParOf" srcId="{6E7CA0AA-58F9-43B1-BD11-E82E05A8BE21}" destId="{3D5F0509-EB51-408F-AEFD-613E96CA9436}" srcOrd="1" destOrd="0" presId="urn:microsoft.com/office/officeart/2005/8/layout/list1"/>
    <dgm:cxn modelId="{584BF441-4E08-4545-AC4D-C64DCBC9D390}" type="presParOf" srcId="{6FFC9029-1F51-48C1-A876-0757315F8E4A}" destId="{C7543885-6AE2-478F-8C51-B2D2965A527A}" srcOrd="1" destOrd="0" presId="urn:microsoft.com/office/officeart/2005/8/layout/list1"/>
    <dgm:cxn modelId="{47EA7D8B-CA0F-4347-8307-863DD14E7A79}" type="presParOf" srcId="{6FFC9029-1F51-48C1-A876-0757315F8E4A}" destId="{7047A69D-02AA-499D-AE46-DA53A1E14974}" srcOrd="2" destOrd="0" presId="urn:microsoft.com/office/officeart/2005/8/layout/list1"/>
    <dgm:cxn modelId="{39207AA1-7463-4D09-83DF-557B07709088}" type="presParOf" srcId="{6FFC9029-1F51-48C1-A876-0757315F8E4A}" destId="{5C528D2C-9337-49D6-A1CF-4AFCB6682648}" srcOrd="3" destOrd="0" presId="urn:microsoft.com/office/officeart/2005/8/layout/list1"/>
    <dgm:cxn modelId="{0886D104-0367-4616-A199-F3874DB600F4}" type="presParOf" srcId="{6FFC9029-1F51-48C1-A876-0757315F8E4A}" destId="{5DB3DA25-511F-44E9-969E-288CDFE596FE}" srcOrd="4" destOrd="0" presId="urn:microsoft.com/office/officeart/2005/8/layout/list1"/>
    <dgm:cxn modelId="{544D026B-360A-4CE4-BEAD-44E38597122F}" type="presParOf" srcId="{5DB3DA25-511F-44E9-969E-288CDFE596FE}" destId="{107F6C89-223C-45F5-BB41-0A636662BBA8}" srcOrd="0" destOrd="0" presId="urn:microsoft.com/office/officeart/2005/8/layout/list1"/>
    <dgm:cxn modelId="{9E85375B-4EDD-45DA-B871-DD86CD820B25}" type="presParOf" srcId="{5DB3DA25-511F-44E9-969E-288CDFE596FE}" destId="{B18AD7EF-17E0-4A84-8280-70EE27FD9A5E}" srcOrd="1" destOrd="0" presId="urn:microsoft.com/office/officeart/2005/8/layout/list1"/>
    <dgm:cxn modelId="{E7EFFAC9-69AB-45EC-BEDB-ED3694208F42}" type="presParOf" srcId="{6FFC9029-1F51-48C1-A876-0757315F8E4A}" destId="{327E2472-2FBB-451A-97D5-012B19483AD4}" srcOrd="5" destOrd="0" presId="urn:microsoft.com/office/officeart/2005/8/layout/list1"/>
    <dgm:cxn modelId="{80ED3269-D940-46F1-8732-D1661C087EF0}" type="presParOf" srcId="{6FFC9029-1F51-48C1-A876-0757315F8E4A}" destId="{795AEC15-0892-4D94-995D-E5203883164D}" srcOrd="6"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F9D0B7-3862-47E9-AA70-133DA6681EB6}" type="doc">
      <dgm:prSet loTypeId="urn:microsoft.com/office/officeart/2005/8/layout/lProcess2" loCatId="list" qsTypeId="urn:microsoft.com/office/officeart/2005/8/quickstyle/simple1" qsCatId="simple" csTypeId="urn:microsoft.com/office/officeart/2005/8/colors/accent3_2" csCatId="accent3" phldr="1"/>
      <dgm:spPr/>
      <dgm:t>
        <a:bodyPr/>
        <a:lstStyle/>
        <a:p>
          <a:endParaRPr lang="da-DK"/>
        </a:p>
      </dgm:t>
    </dgm:pt>
    <dgm:pt modelId="{BF12E3D2-53CE-4FBD-8C84-3AF11D36983C}">
      <dgm:prSet phldrT="[Tekst]" custT="1"/>
      <dgm:spPr/>
      <dgm:t>
        <a:bodyPr anchor="t"/>
        <a:lstStyle/>
        <a:p>
          <a:r>
            <a:rPr lang="da-DK" sz="2800"/>
            <a:t>Databaser</a:t>
          </a:r>
        </a:p>
      </dgm:t>
    </dgm:pt>
    <dgm:pt modelId="{5B599962-2151-4CB2-A4D5-AA1E2015F9E9}" type="parTrans" cxnId="{566C28B0-9813-403E-8ACF-76813C55AEE8}">
      <dgm:prSet/>
      <dgm:spPr/>
      <dgm:t>
        <a:bodyPr/>
        <a:lstStyle/>
        <a:p>
          <a:endParaRPr lang="da-DK"/>
        </a:p>
      </dgm:t>
    </dgm:pt>
    <dgm:pt modelId="{1629670A-C8AA-4AB1-A819-A088700372B6}" type="sibTrans" cxnId="{566C28B0-9813-403E-8ACF-76813C55AEE8}">
      <dgm:prSet/>
      <dgm:spPr/>
      <dgm:t>
        <a:bodyPr/>
        <a:lstStyle/>
        <a:p>
          <a:endParaRPr lang="da-DK"/>
        </a:p>
      </dgm:t>
    </dgm:pt>
    <dgm:pt modelId="{337B3AC1-B6E6-4D3E-9403-7A61776393EC}">
      <dgm:prSet phldrT="[Tekst]"/>
      <dgm:spPr/>
      <dgm:t>
        <a:bodyPr/>
        <a:lstStyle/>
        <a:p>
          <a:r>
            <a:rPr lang="da-DK"/>
            <a:t>”Associated Data”</a:t>
          </a:r>
        </a:p>
      </dgm:t>
    </dgm:pt>
    <dgm:pt modelId="{AB479886-4756-4AB8-A878-D42EB8E911EC}" type="parTrans" cxnId="{FFA031DD-2C06-4192-A7ED-ACEEA1811968}">
      <dgm:prSet/>
      <dgm:spPr/>
      <dgm:t>
        <a:bodyPr/>
        <a:lstStyle/>
        <a:p>
          <a:endParaRPr lang="da-DK"/>
        </a:p>
      </dgm:t>
    </dgm:pt>
    <dgm:pt modelId="{586031A3-D176-4A27-A9D1-68991FCE4F75}" type="sibTrans" cxnId="{FFA031DD-2C06-4192-A7ED-ACEEA1811968}">
      <dgm:prSet/>
      <dgm:spPr/>
      <dgm:t>
        <a:bodyPr/>
        <a:lstStyle/>
        <a:p>
          <a:endParaRPr lang="da-DK"/>
        </a:p>
      </dgm:t>
    </dgm:pt>
    <dgm:pt modelId="{D1234DF0-993F-4180-A507-AF316C8DA5FE}">
      <dgm:prSet phldrT="[Tekst]" custT="1"/>
      <dgm:spPr/>
      <dgm:t>
        <a:bodyPr anchor="t"/>
        <a:lstStyle/>
        <a:p>
          <a:r>
            <a:rPr lang="da-DK" sz="2800" err="1"/>
            <a:t>Repositorier</a:t>
          </a:r>
          <a:endParaRPr lang="da-DK" sz="2800"/>
        </a:p>
      </dgm:t>
    </dgm:pt>
    <dgm:pt modelId="{63D47DA5-1EEE-47C5-BE46-F84D9CA9CDFD}" type="parTrans" cxnId="{7E07EB2B-496C-4DCC-AB49-03A6EB32ED84}">
      <dgm:prSet/>
      <dgm:spPr/>
      <dgm:t>
        <a:bodyPr/>
        <a:lstStyle/>
        <a:p>
          <a:endParaRPr lang="da-DK"/>
        </a:p>
      </dgm:t>
    </dgm:pt>
    <dgm:pt modelId="{695BC400-DA0C-4C8E-A730-35D36AA1D210}" type="sibTrans" cxnId="{7E07EB2B-496C-4DCC-AB49-03A6EB32ED84}">
      <dgm:prSet/>
      <dgm:spPr/>
      <dgm:t>
        <a:bodyPr/>
        <a:lstStyle/>
        <a:p>
          <a:endParaRPr lang="da-DK"/>
        </a:p>
      </dgm:t>
    </dgm:pt>
    <dgm:pt modelId="{3C91FF2C-573B-4809-82E2-6CA878E5531D}">
      <dgm:prSet phldrT="[Tekst]"/>
      <dgm:spPr/>
      <dgm:t>
        <a:bodyPr/>
        <a:lstStyle/>
        <a:p>
          <a:r>
            <a:rPr lang="da-DK" err="1"/>
            <a:t>Zenodo</a:t>
          </a:r>
          <a:endParaRPr lang="da-DK"/>
        </a:p>
      </dgm:t>
    </dgm:pt>
    <dgm:pt modelId="{4B9726DC-B42F-417E-9000-BF5EF1BE1478}" type="parTrans" cxnId="{183058E1-1B56-4986-92B7-3F9925BCEFB0}">
      <dgm:prSet/>
      <dgm:spPr/>
      <dgm:t>
        <a:bodyPr/>
        <a:lstStyle/>
        <a:p>
          <a:endParaRPr lang="da-DK"/>
        </a:p>
      </dgm:t>
    </dgm:pt>
    <dgm:pt modelId="{00B19E44-769D-4A58-AED3-1A0C05F0F075}" type="sibTrans" cxnId="{183058E1-1B56-4986-92B7-3F9925BCEFB0}">
      <dgm:prSet/>
      <dgm:spPr/>
      <dgm:t>
        <a:bodyPr/>
        <a:lstStyle/>
        <a:p>
          <a:endParaRPr lang="da-DK"/>
        </a:p>
      </dgm:t>
    </dgm:pt>
    <dgm:pt modelId="{677349CA-D141-4DDA-9B3A-9D258134DC78}">
      <dgm:prSet phldrT="[Tekst]" custT="1"/>
      <dgm:spPr/>
      <dgm:t>
        <a:bodyPr anchor="t"/>
        <a:lstStyle/>
        <a:p>
          <a:r>
            <a:rPr lang="da-DK" sz="2800">
              <a:latin typeface="Aptos Display" panose="020F0302020204030204"/>
            </a:rPr>
            <a:t>Søgemaskiner</a:t>
          </a:r>
          <a:endParaRPr lang="da-DK" sz="2800"/>
        </a:p>
      </dgm:t>
    </dgm:pt>
    <dgm:pt modelId="{E3F53EFA-8972-4405-9EAA-01891D8FF17A}" type="parTrans" cxnId="{FFAC27F5-5CB9-4AB0-A9C3-919079099AD8}">
      <dgm:prSet/>
      <dgm:spPr/>
      <dgm:t>
        <a:bodyPr/>
        <a:lstStyle/>
        <a:p>
          <a:endParaRPr lang="da-DK"/>
        </a:p>
      </dgm:t>
    </dgm:pt>
    <dgm:pt modelId="{1BC98C84-9066-4798-B91C-A34FCEB353AE}" type="sibTrans" cxnId="{FFAC27F5-5CB9-4AB0-A9C3-919079099AD8}">
      <dgm:prSet/>
      <dgm:spPr/>
      <dgm:t>
        <a:bodyPr/>
        <a:lstStyle/>
        <a:p>
          <a:endParaRPr lang="da-DK"/>
        </a:p>
      </dgm:t>
    </dgm:pt>
    <dgm:pt modelId="{524C1551-695C-45D8-BFB0-EC39C685F4F5}">
      <dgm:prSet phldrT="[Tekst]"/>
      <dgm:spPr/>
      <dgm:t>
        <a:bodyPr/>
        <a:lstStyle/>
        <a:p>
          <a:pPr rtl="0"/>
          <a:r>
            <a:rPr lang="da-DK" err="1"/>
            <a:t>DataCite</a:t>
          </a:r>
          <a:r>
            <a:rPr lang="da-DK"/>
            <a:t> </a:t>
          </a:r>
          <a:r>
            <a:rPr lang="da-DK">
              <a:latin typeface="Aptos Display"/>
              <a:ea typeface="Calibri"/>
              <a:cs typeface="Calibri"/>
            </a:rPr>
            <a:t>Commons</a:t>
          </a:r>
        </a:p>
      </dgm:t>
    </dgm:pt>
    <dgm:pt modelId="{1EE299B9-1E2E-4DA7-902F-5FFE3FB22CF2}" type="parTrans" cxnId="{4EFF45F5-ADF2-41DD-A4EE-993E4182103F}">
      <dgm:prSet/>
      <dgm:spPr/>
      <dgm:t>
        <a:bodyPr/>
        <a:lstStyle/>
        <a:p>
          <a:endParaRPr lang="da-DK"/>
        </a:p>
      </dgm:t>
    </dgm:pt>
    <dgm:pt modelId="{88E8BB60-78CC-4BAE-9BDB-8049700FA42B}" type="sibTrans" cxnId="{4EFF45F5-ADF2-41DD-A4EE-993E4182103F}">
      <dgm:prSet/>
      <dgm:spPr/>
      <dgm:t>
        <a:bodyPr/>
        <a:lstStyle/>
        <a:p>
          <a:endParaRPr lang="da-DK"/>
        </a:p>
      </dgm:t>
    </dgm:pt>
    <dgm:pt modelId="{3AA4CF1D-D9E5-4681-9C96-8A34AC7D4559}">
      <dgm:prSet phldrT="[Tekst]" custT="1"/>
      <dgm:spPr/>
      <dgm:t>
        <a:bodyPr anchor="t"/>
        <a:lstStyle/>
        <a:p>
          <a:r>
            <a:rPr lang="da-DK" sz="2800"/>
            <a:t>Når data er fundet</a:t>
          </a:r>
        </a:p>
      </dgm:t>
    </dgm:pt>
    <dgm:pt modelId="{B6CF76D6-AD11-48EF-B3EC-DAB70E2D1538}" type="parTrans" cxnId="{273EEC73-1151-4A39-8BB0-ECCCB2FBD05D}">
      <dgm:prSet/>
      <dgm:spPr/>
      <dgm:t>
        <a:bodyPr/>
        <a:lstStyle/>
        <a:p>
          <a:endParaRPr lang="da-DK"/>
        </a:p>
      </dgm:t>
    </dgm:pt>
    <dgm:pt modelId="{0040D68B-5B59-4F7B-A70B-F70C13F0BBDC}" type="sibTrans" cxnId="{273EEC73-1151-4A39-8BB0-ECCCB2FBD05D}">
      <dgm:prSet/>
      <dgm:spPr/>
      <dgm:t>
        <a:bodyPr/>
        <a:lstStyle/>
        <a:p>
          <a:endParaRPr lang="da-DK"/>
        </a:p>
      </dgm:t>
    </dgm:pt>
    <dgm:pt modelId="{8D912F6B-F04B-4B56-8A2A-1648DC6CB984}">
      <dgm:prSet phldrT="[Tekst]"/>
      <dgm:spPr/>
      <dgm:t>
        <a:bodyPr/>
        <a:lstStyle/>
        <a:p>
          <a:r>
            <a:rPr lang="da-DK"/>
            <a:t>F.</a:t>
          </a:r>
          <a:r>
            <a:rPr lang="da-DK">
              <a:latin typeface="Aptos Display" panose="020F0302020204030204"/>
            </a:rPr>
            <a:t>eks.</a:t>
          </a:r>
          <a:r>
            <a:rPr lang="da-DK"/>
            <a:t> Web of Science:</a:t>
          </a:r>
        </a:p>
      </dgm:t>
    </dgm:pt>
    <dgm:pt modelId="{0BAC1DAE-5F5E-4BEA-8EDF-510D1247A255}" type="parTrans" cxnId="{F602C369-9970-4B6A-8718-F6DB1FBF01EF}">
      <dgm:prSet/>
      <dgm:spPr/>
      <dgm:t>
        <a:bodyPr/>
        <a:lstStyle/>
        <a:p>
          <a:endParaRPr lang="da-DK"/>
        </a:p>
      </dgm:t>
    </dgm:pt>
    <dgm:pt modelId="{3A36DE31-73A2-4F7E-A70F-0605B6BA2AB6}" type="sibTrans" cxnId="{F602C369-9970-4B6A-8718-F6DB1FBF01EF}">
      <dgm:prSet/>
      <dgm:spPr/>
      <dgm:t>
        <a:bodyPr/>
        <a:lstStyle/>
        <a:p>
          <a:endParaRPr lang="da-DK"/>
        </a:p>
      </dgm:t>
    </dgm:pt>
    <dgm:pt modelId="{3DDE7D78-71D0-4649-A1B6-927C9F7002E6}">
      <dgm:prSet phldrT="[Tekst]"/>
      <dgm:spPr/>
      <dgm:t>
        <a:bodyPr/>
        <a:lstStyle/>
        <a:p>
          <a:r>
            <a:rPr lang="da-DK"/>
            <a:t>”Data Citation Index”</a:t>
          </a:r>
        </a:p>
      </dgm:t>
    </dgm:pt>
    <dgm:pt modelId="{61E58BCD-437C-4E21-8A72-C5B80A800870}" type="parTrans" cxnId="{D9EC39D4-E3E4-4C3B-8409-B17A1B87DED3}">
      <dgm:prSet/>
      <dgm:spPr/>
      <dgm:t>
        <a:bodyPr/>
        <a:lstStyle/>
        <a:p>
          <a:endParaRPr lang="da-DK"/>
        </a:p>
      </dgm:t>
    </dgm:pt>
    <dgm:pt modelId="{E460B198-856F-4253-B7BD-4DA8FD09AABE}" type="sibTrans" cxnId="{D9EC39D4-E3E4-4C3B-8409-B17A1B87DED3}">
      <dgm:prSet/>
      <dgm:spPr/>
      <dgm:t>
        <a:bodyPr/>
        <a:lstStyle/>
        <a:p>
          <a:endParaRPr lang="da-DK"/>
        </a:p>
      </dgm:t>
    </dgm:pt>
    <dgm:pt modelId="{F7C0178B-BDBE-4D15-9124-0712FDA28C11}">
      <dgm:prSet phldrT="[Tekst]"/>
      <dgm:spPr/>
      <dgm:t>
        <a:bodyPr/>
        <a:lstStyle/>
        <a:p>
          <a:r>
            <a:rPr lang="da-DK" err="1"/>
            <a:t>Figshare</a:t>
          </a:r>
          <a:endParaRPr lang="da-DK"/>
        </a:p>
      </dgm:t>
    </dgm:pt>
    <dgm:pt modelId="{3DEA006E-692E-41CB-84E1-B53820EC30CD}" type="parTrans" cxnId="{B7911128-C475-47C0-9B11-C0EC6E6080D0}">
      <dgm:prSet/>
      <dgm:spPr/>
      <dgm:t>
        <a:bodyPr/>
        <a:lstStyle/>
        <a:p>
          <a:endParaRPr lang="da-DK"/>
        </a:p>
      </dgm:t>
    </dgm:pt>
    <dgm:pt modelId="{0428B7CD-691B-4361-AE1B-8A0A33B933AF}" type="sibTrans" cxnId="{B7911128-C475-47C0-9B11-C0EC6E6080D0}">
      <dgm:prSet/>
      <dgm:spPr/>
      <dgm:t>
        <a:bodyPr/>
        <a:lstStyle/>
        <a:p>
          <a:endParaRPr lang="da-DK"/>
        </a:p>
      </dgm:t>
    </dgm:pt>
    <dgm:pt modelId="{71A1DAFF-15AB-49E3-A7E4-034966E2F889}">
      <dgm:prSet phldrT="[Tekst]"/>
      <dgm:spPr/>
      <dgm:t>
        <a:bodyPr/>
        <a:lstStyle/>
        <a:p>
          <a:r>
            <a:rPr lang="da-DK"/>
            <a:t>Re3data.org</a:t>
          </a:r>
        </a:p>
      </dgm:t>
    </dgm:pt>
    <dgm:pt modelId="{141D3B12-90C0-44E1-86BF-2108497746CC}" type="parTrans" cxnId="{5E8BC08B-D578-427D-AC35-97DF818A6A13}">
      <dgm:prSet/>
      <dgm:spPr/>
      <dgm:t>
        <a:bodyPr/>
        <a:lstStyle/>
        <a:p>
          <a:endParaRPr lang="da-DK"/>
        </a:p>
      </dgm:t>
    </dgm:pt>
    <dgm:pt modelId="{094A4126-93E4-4D74-A4CC-CB943B066E21}" type="sibTrans" cxnId="{5E8BC08B-D578-427D-AC35-97DF818A6A13}">
      <dgm:prSet/>
      <dgm:spPr/>
      <dgm:t>
        <a:bodyPr/>
        <a:lstStyle/>
        <a:p>
          <a:endParaRPr lang="da-DK"/>
        </a:p>
      </dgm:t>
    </dgm:pt>
    <dgm:pt modelId="{5CE25783-D0D0-4B96-8F3C-645FD23F3A0E}">
      <dgm:prSet phldrT="[Tekst]"/>
      <dgm:spPr/>
      <dgm:t>
        <a:bodyPr/>
        <a:lstStyle/>
        <a:p>
          <a:r>
            <a:rPr lang="da-DK"/>
            <a:t>Vær kildekritisk:</a:t>
          </a:r>
        </a:p>
      </dgm:t>
    </dgm:pt>
    <dgm:pt modelId="{D5F6086F-FE7D-4C77-B656-F2BA2F74B587}" type="parTrans" cxnId="{630C34B1-D12C-45DA-8D54-C4D1CE6FD249}">
      <dgm:prSet/>
      <dgm:spPr/>
      <dgm:t>
        <a:bodyPr/>
        <a:lstStyle/>
        <a:p>
          <a:endParaRPr lang="da-DK"/>
        </a:p>
      </dgm:t>
    </dgm:pt>
    <dgm:pt modelId="{584EB9A5-A8DC-4787-B84A-AA5A0B3B96CC}" type="sibTrans" cxnId="{630C34B1-D12C-45DA-8D54-C4D1CE6FD249}">
      <dgm:prSet/>
      <dgm:spPr/>
      <dgm:t>
        <a:bodyPr/>
        <a:lstStyle/>
        <a:p>
          <a:endParaRPr lang="da-DK"/>
        </a:p>
      </dgm:t>
    </dgm:pt>
    <dgm:pt modelId="{C1E11D2D-ADDE-4FBC-95D9-11923125BDF0}">
      <dgm:prSet phldrT="[Tekst]"/>
      <dgm:spPr/>
      <dgm:t>
        <a:bodyPr/>
        <a:lstStyle/>
        <a:p>
          <a:pPr rtl="0"/>
          <a:r>
            <a:rPr lang="da-DK" b="0">
              <a:latin typeface="Arial"/>
              <a:ea typeface="Calibri Light"/>
              <a:cs typeface="Arial"/>
            </a:rPr>
            <a:t>Vurdér data og metadata</a:t>
          </a:r>
          <a:endParaRPr lang="da-DK">
            <a:latin typeface="Arial"/>
            <a:cs typeface="Arial"/>
          </a:endParaRPr>
        </a:p>
      </dgm:t>
    </dgm:pt>
    <dgm:pt modelId="{C69E97B3-F7C6-463E-917C-CA4901AE7C87}" type="parTrans" cxnId="{B83948DD-E335-45D0-884B-F14DC62CC1FB}">
      <dgm:prSet/>
      <dgm:spPr/>
      <dgm:t>
        <a:bodyPr/>
        <a:lstStyle/>
        <a:p>
          <a:endParaRPr lang="da-DK"/>
        </a:p>
      </dgm:t>
    </dgm:pt>
    <dgm:pt modelId="{6D15D66E-418A-457A-B768-ED1CA57FE7AA}" type="sibTrans" cxnId="{B83948DD-E335-45D0-884B-F14DC62CC1FB}">
      <dgm:prSet/>
      <dgm:spPr/>
      <dgm:t>
        <a:bodyPr/>
        <a:lstStyle/>
        <a:p>
          <a:endParaRPr lang="da-DK"/>
        </a:p>
      </dgm:t>
    </dgm:pt>
    <dgm:pt modelId="{91DC5225-F6BD-465C-A635-B2A1617266B6}">
      <dgm:prSet phldrT="[Tekst]"/>
      <dgm:spPr/>
      <dgm:t>
        <a:bodyPr/>
        <a:lstStyle/>
        <a:p>
          <a:pPr rtl="0"/>
          <a:r>
            <a:rPr lang="da-DK" b="0">
              <a:latin typeface="Arial"/>
              <a:ea typeface="Calibri Light"/>
              <a:cs typeface="Arial"/>
            </a:rPr>
            <a:t>Overvej konteksten: Giver det mening at genbruge i dit projekt?</a:t>
          </a:r>
          <a:endParaRPr lang="da-DK">
            <a:latin typeface="Arial"/>
            <a:cs typeface="Arial"/>
          </a:endParaRPr>
        </a:p>
      </dgm:t>
    </dgm:pt>
    <dgm:pt modelId="{45A1555D-F6AB-476A-9C76-E4E66D0A4B8C}" type="parTrans" cxnId="{F7DD4413-C50A-4F9D-B27F-9AA018C9C591}">
      <dgm:prSet/>
      <dgm:spPr/>
      <dgm:t>
        <a:bodyPr/>
        <a:lstStyle/>
        <a:p>
          <a:endParaRPr lang="da-DK"/>
        </a:p>
      </dgm:t>
    </dgm:pt>
    <dgm:pt modelId="{DD414788-A0EB-4661-8351-8A4049C8D90B}" type="sibTrans" cxnId="{F7DD4413-C50A-4F9D-B27F-9AA018C9C591}">
      <dgm:prSet/>
      <dgm:spPr/>
      <dgm:t>
        <a:bodyPr/>
        <a:lstStyle/>
        <a:p>
          <a:endParaRPr lang="da-DK"/>
        </a:p>
      </dgm:t>
    </dgm:pt>
    <dgm:pt modelId="{741B2BFF-3BD4-405E-8EBF-EFD471077369}">
      <dgm:prSet phldrT="[Tekst]"/>
      <dgm:spPr/>
      <dgm:t>
        <a:bodyPr/>
        <a:lstStyle/>
        <a:p>
          <a:pPr rtl="0"/>
          <a:r>
            <a:rPr lang="da-DK" b="0">
              <a:latin typeface="Arial"/>
              <a:ea typeface="Calibri Light"/>
              <a:cs typeface="Arial"/>
            </a:rPr>
            <a:t>Husk licenser</a:t>
          </a:r>
          <a:endParaRPr lang="da-DK">
            <a:latin typeface="Arial"/>
            <a:cs typeface="Arial"/>
          </a:endParaRPr>
        </a:p>
      </dgm:t>
    </dgm:pt>
    <dgm:pt modelId="{FACEDE17-D1B8-445C-BCA3-F9CB7868985F}" type="parTrans" cxnId="{CDE5FB2A-3349-46F2-84DA-68A7CA8D5721}">
      <dgm:prSet/>
      <dgm:spPr/>
      <dgm:t>
        <a:bodyPr/>
        <a:lstStyle/>
        <a:p>
          <a:endParaRPr lang="da-DK"/>
        </a:p>
      </dgm:t>
    </dgm:pt>
    <dgm:pt modelId="{B608BB8B-2A04-4A36-AC03-441C79B1C094}" type="sibTrans" cxnId="{CDE5FB2A-3349-46F2-84DA-68A7CA8D5721}">
      <dgm:prSet/>
      <dgm:spPr/>
      <dgm:t>
        <a:bodyPr/>
        <a:lstStyle/>
        <a:p>
          <a:endParaRPr lang="da-DK"/>
        </a:p>
      </dgm:t>
    </dgm:pt>
    <dgm:pt modelId="{626399E8-42A7-420E-A779-A27148D5898F}">
      <dgm:prSet phldr="0"/>
      <dgm:spPr/>
      <dgm:t>
        <a:bodyPr/>
        <a:lstStyle/>
        <a:p>
          <a:pPr rtl="0"/>
          <a:r>
            <a:rPr lang="da-DK" err="1">
              <a:latin typeface="Aptos Display" panose="020F0302020204030204"/>
              <a:ea typeface="Calibri"/>
              <a:cs typeface="Calibri"/>
            </a:rPr>
            <a:t>OpenAIRE</a:t>
          </a:r>
          <a:r>
            <a:rPr lang="da-DK">
              <a:latin typeface="Aptos Display" panose="020F0302020204030204"/>
              <a:ea typeface="Calibri"/>
              <a:cs typeface="Calibri"/>
            </a:rPr>
            <a:t> </a:t>
          </a:r>
          <a:r>
            <a:rPr lang="da-DK" err="1">
              <a:latin typeface="Aptos Display" panose="020F0302020204030204"/>
              <a:ea typeface="Calibri"/>
              <a:cs typeface="Calibri"/>
            </a:rPr>
            <a:t>Explore</a:t>
          </a:r>
          <a:endParaRPr lang="da-DK"/>
        </a:p>
      </dgm:t>
    </dgm:pt>
    <dgm:pt modelId="{87BC12D6-691E-4FEE-B647-000E06FC0B8F}" type="parTrans" cxnId="{2192F394-D13B-4850-BC04-94892AE71D7E}">
      <dgm:prSet/>
      <dgm:spPr/>
    </dgm:pt>
    <dgm:pt modelId="{17EA74B1-6D21-4562-BC6C-D9445C5501C8}" type="sibTrans" cxnId="{2192F394-D13B-4850-BC04-94892AE71D7E}">
      <dgm:prSet/>
      <dgm:spPr/>
    </dgm:pt>
    <dgm:pt modelId="{2B6FFDEB-2783-43AB-B405-3B164F8154F0}">
      <dgm:prSet phldr="0"/>
      <dgm:spPr/>
      <dgm:t>
        <a:bodyPr/>
        <a:lstStyle/>
        <a:p>
          <a:r>
            <a:rPr lang="da-DK">
              <a:latin typeface="Aptos Display"/>
              <a:ea typeface="Calibri"/>
              <a:cs typeface="Calibri"/>
            </a:rPr>
            <a:t>Google Dataset Search</a:t>
          </a:r>
          <a:endParaRPr lang="da-DK"/>
        </a:p>
      </dgm:t>
    </dgm:pt>
    <dgm:pt modelId="{A1A6C27B-5686-4363-AADB-40E3E0804934}" type="parTrans" cxnId="{FD111732-B367-4FC1-B7F9-39E6C8365863}">
      <dgm:prSet/>
      <dgm:spPr/>
    </dgm:pt>
    <dgm:pt modelId="{92895B63-50A1-4D41-948D-293A334C772A}" type="sibTrans" cxnId="{FD111732-B367-4FC1-B7F9-39E6C8365863}">
      <dgm:prSet/>
      <dgm:spPr/>
    </dgm:pt>
    <dgm:pt modelId="{B7320680-D43A-4589-BF86-8C1438102A29}" type="pres">
      <dgm:prSet presAssocID="{F7F9D0B7-3862-47E9-AA70-133DA6681EB6}" presName="theList" presStyleCnt="0">
        <dgm:presLayoutVars>
          <dgm:dir/>
          <dgm:animLvl val="lvl"/>
          <dgm:resizeHandles val="exact"/>
        </dgm:presLayoutVars>
      </dgm:prSet>
      <dgm:spPr/>
    </dgm:pt>
    <dgm:pt modelId="{A20B321D-A020-4168-94E8-CCD85BC2B4B5}" type="pres">
      <dgm:prSet presAssocID="{BF12E3D2-53CE-4FBD-8C84-3AF11D36983C}" presName="compNode" presStyleCnt="0"/>
      <dgm:spPr/>
    </dgm:pt>
    <dgm:pt modelId="{531348E2-E2DF-468C-8C67-17E44073D580}" type="pres">
      <dgm:prSet presAssocID="{BF12E3D2-53CE-4FBD-8C84-3AF11D36983C}" presName="aNode" presStyleLbl="bgShp" presStyleIdx="0" presStyleCnt="4" custScaleY="90008"/>
      <dgm:spPr/>
    </dgm:pt>
    <dgm:pt modelId="{EE840DFA-3C8C-4765-AA59-AFE0740653D3}" type="pres">
      <dgm:prSet presAssocID="{BF12E3D2-53CE-4FBD-8C84-3AF11D36983C}" presName="textNode" presStyleLbl="bgShp" presStyleIdx="0" presStyleCnt="4"/>
      <dgm:spPr/>
    </dgm:pt>
    <dgm:pt modelId="{EBFBCB6C-93BA-4AFB-B067-8419B3B3A837}" type="pres">
      <dgm:prSet presAssocID="{BF12E3D2-53CE-4FBD-8C84-3AF11D36983C}" presName="compChildNode" presStyleCnt="0"/>
      <dgm:spPr/>
    </dgm:pt>
    <dgm:pt modelId="{E0C9EADC-CA37-49AF-A514-877ADFE62734}" type="pres">
      <dgm:prSet presAssocID="{BF12E3D2-53CE-4FBD-8C84-3AF11D36983C}" presName="theInnerList" presStyleCnt="0"/>
      <dgm:spPr/>
    </dgm:pt>
    <dgm:pt modelId="{18FE897E-B6CF-4766-BAEF-F643E36F8FD0}" type="pres">
      <dgm:prSet presAssocID="{8D912F6B-F04B-4B56-8A2A-1648DC6CB984}" presName="childNode" presStyleLbl="node1" presStyleIdx="0" presStyleCnt="8" custLinFactNeighborX="430" custLinFactNeighborY="-8147">
        <dgm:presLayoutVars>
          <dgm:bulletEnabled val="1"/>
        </dgm:presLayoutVars>
      </dgm:prSet>
      <dgm:spPr/>
    </dgm:pt>
    <dgm:pt modelId="{2C1AB9D1-1147-4F4A-8C0A-F9359A3A655E}" type="pres">
      <dgm:prSet presAssocID="{BF12E3D2-53CE-4FBD-8C84-3AF11D36983C}" presName="aSpace" presStyleCnt="0"/>
      <dgm:spPr/>
    </dgm:pt>
    <dgm:pt modelId="{953F5A57-7C36-4EE6-83B5-FE4268B3C7A7}" type="pres">
      <dgm:prSet presAssocID="{D1234DF0-993F-4180-A507-AF316C8DA5FE}" presName="compNode" presStyleCnt="0"/>
      <dgm:spPr/>
    </dgm:pt>
    <dgm:pt modelId="{4FEA0423-84B7-4617-95C9-6AD8502C1F76}" type="pres">
      <dgm:prSet presAssocID="{D1234DF0-993F-4180-A507-AF316C8DA5FE}" presName="aNode" presStyleLbl="bgShp" presStyleIdx="1" presStyleCnt="4" custScaleY="90764"/>
      <dgm:spPr/>
    </dgm:pt>
    <dgm:pt modelId="{C97B83F0-F64E-4552-8224-06401CD892AA}" type="pres">
      <dgm:prSet presAssocID="{D1234DF0-993F-4180-A507-AF316C8DA5FE}" presName="textNode" presStyleLbl="bgShp" presStyleIdx="1" presStyleCnt="4"/>
      <dgm:spPr/>
    </dgm:pt>
    <dgm:pt modelId="{E6DED624-CBA8-4DAD-BD09-AA78AC045E67}" type="pres">
      <dgm:prSet presAssocID="{D1234DF0-993F-4180-A507-AF316C8DA5FE}" presName="compChildNode" presStyleCnt="0"/>
      <dgm:spPr/>
    </dgm:pt>
    <dgm:pt modelId="{60C2D0C6-C424-4423-B5CD-27166277E47D}" type="pres">
      <dgm:prSet presAssocID="{D1234DF0-993F-4180-A507-AF316C8DA5FE}" presName="theInnerList" presStyleCnt="0"/>
      <dgm:spPr/>
    </dgm:pt>
    <dgm:pt modelId="{92F70F24-7EB7-411C-871B-3026827707D1}" type="pres">
      <dgm:prSet presAssocID="{3C91FF2C-573B-4809-82E2-6CA878E5531D}" presName="childNode" presStyleLbl="node1" presStyleIdx="1" presStyleCnt="8" custLinFactY="-8487" custLinFactNeighborX="-5601" custLinFactNeighborY="-100000">
        <dgm:presLayoutVars>
          <dgm:bulletEnabled val="1"/>
        </dgm:presLayoutVars>
      </dgm:prSet>
      <dgm:spPr/>
    </dgm:pt>
    <dgm:pt modelId="{DBE8DB62-E099-4823-B410-327A0EC958E3}" type="pres">
      <dgm:prSet presAssocID="{3C91FF2C-573B-4809-82E2-6CA878E5531D}" presName="aSpace2" presStyleCnt="0"/>
      <dgm:spPr/>
    </dgm:pt>
    <dgm:pt modelId="{067C2A8D-B1DA-41FD-B9C0-FCD96EF5E8CC}" type="pres">
      <dgm:prSet presAssocID="{F7C0178B-BDBE-4D15-9124-0712FDA28C11}" presName="childNode" presStyleLbl="node1" presStyleIdx="2" presStyleCnt="8" custLinFactY="-8487" custLinFactNeighborX="-5601" custLinFactNeighborY="-100000">
        <dgm:presLayoutVars>
          <dgm:bulletEnabled val="1"/>
        </dgm:presLayoutVars>
      </dgm:prSet>
      <dgm:spPr/>
    </dgm:pt>
    <dgm:pt modelId="{8F3609F3-D2CB-4E50-9D66-9D9333C94520}" type="pres">
      <dgm:prSet presAssocID="{F7C0178B-BDBE-4D15-9124-0712FDA28C11}" presName="aSpace2" presStyleCnt="0"/>
      <dgm:spPr/>
    </dgm:pt>
    <dgm:pt modelId="{4A78368D-C53A-4F79-A062-29480E3ADD59}" type="pres">
      <dgm:prSet presAssocID="{71A1DAFF-15AB-49E3-A7E4-034966E2F889}" presName="childNode" presStyleLbl="node1" presStyleIdx="3" presStyleCnt="8" custLinFactY="-8487" custLinFactNeighborX="-5601" custLinFactNeighborY="-100000">
        <dgm:presLayoutVars>
          <dgm:bulletEnabled val="1"/>
        </dgm:presLayoutVars>
      </dgm:prSet>
      <dgm:spPr/>
    </dgm:pt>
    <dgm:pt modelId="{560202B6-CDB8-4557-85FB-2200010F7D8F}" type="pres">
      <dgm:prSet presAssocID="{D1234DF0-993F-4180-A507-AF316C8DA5FE}" presName="aSpace" presStyleCnt="0"/>
      <dgm:spPr/>
    </dgm:pt>
    <dgm:pt modelId="{31A09BE2-E2E6-4726-8595-AAFAEE2D26AB}" type="pres">
      <dgm:prSet presAssocID="{677349CA-D141-4DDA-9B3A-9D258134DC78}" presName="compNode" presStyleCnt="0"/>
      <dgm:spPr/>
    </dgm:pt>
    <dgm:pt modelId="{7B0DD1AE-D0FF-4719-B96E-4C8D843EB007}" type="pres">
      <dgm:prSet presAssocID="{677349CA-D141-4DDA-9B3A-9D258134DC78}" presName="aNode" presStyleLbl="bgShp" presStyleIdx="2" presStyleCnt="4" custScaleY="90915"/>
      <dgm:spPr/>
    </dgm:pt>
    <dgm:pt modelId="{619A5BD7-497A-4DAD-995B-70A67AC5C8F3}" type="pres">
      <dgm:prSet presAssocID="{677349CA-D141-4DDA-9B3A-9D258134DC78}" presName="textNode" presStyleLbl="bgShp" presStyleIdx="2" presStyleCnt="4"/>
      <dgm:spPr/>
    </dgm:pt>
    <dgm:pt modelId="{6DC095A4-26E5-440E-86F2-AC46B3259A48}" type="pres">
      <dgm:prSet presAssocID="{677349CA-D141-4DDA-9B3A-9D258134DC78}" presName="compChildNode" presStyleCnt="0"/>
      <dgm:spPr/>
    </dgm:pt>
    <dgm:pt modelId="{9BB0D47A-292B-45D0-B00D-FB6699AAFEBE}" type="pres">
      <dgm:prSet presAssocID="{677349CA-D141-4DDA-9B3A-9D258134DC78}" presName="theInnerList" presStyleCnt="0"/>
      <dgm:spPr/>
    </dgm:pt>
    <dgm:pt modelId="{E7509CD5-BD48-4BC2-A85C-1E69C6779087}" type="pres">
      <dgm:prSet presAssocID="{524C1551-695C-45D8-BFB0-EC39C685F4F5}" presName="childNode" presStyleLbl="node1" presStyleIdx="4" presStyleCnt="8" custLinFactY="-6947" custLinFactNeighborX="1293" custLinFactNeighborY="-100000">
        <dgm:presLayoutVars>
          <dgm:bulletEnabled val="1"/>
        </dgm:presLayoutVars>
      </dgm:prSet>
      <dgm:spPr/>
    </dgm:pt>
    <dgm:pt modelId="{FD0E8C2A-C670-4C55-B9EC-8D7B5D6FE7A5}" type="pres">
      <dgm:prSet presAssocID="{524C1551-695C-45D8-BFB0-EC39C685F4F5}" presName="aSpace2" presStyleCnt="0"/>
      <dgm:spPr/>
    </dgm:pt>
    <dgm:pt modelId="{0E01D3C5-3388-4C73-AA29-AF3E3F4F4C44}" type="pres">
      <dgm:prSet presAssocID="{2B6FFDEB-2783-43AB-B405-3B164F8154F0}" presName="childNode" presStyleLbl="node1" presStyleIdx="5" presStyleCnt="8">
        <dgm:presLayoutVars>
          <dgm:bulletEnabled val="1"/>
        </dgm:presLayoutVars>
      </dgm:prSet>
      <dgm:spPr/>
    </dgm:pt>
    <dgm:pt modelId="{FB2A5FC7-0593-4C5C-8026-C679C8E213E7}" type="pres">
      <dgm:prSet presAssocID="{2B6FFDEB-2783-43AB-B405-3B164F8154F0}" presName="aSpace2" presStyleCnt="0"/>
      <dgm:spPr/>
    </dgm:pt>
    <dgm:pt modelId="{D898A046-F657-40D6-BAE3-E20F2978B6BA}" type="pres">
      <dgm:prSet presAssocID="{626399E8-42A7-420E-A779-A27148D5898F}" presName="childNode" presStyleLbl="node1" presStyleIdx="6" presStyleCnt="8">
        <dgm:presLayoutVars>
          <dgm:bulletEnabled val="1"/>
        </dgm:presLayoutVars>
      </dgm:prSet>
      <dgm:spPr/>
    </dgm:pt>
    <dgm:pt modelId="{4B5EB6E4-FED6-46E0-AEAC-4F2784AD3488}" type="pres">
      <dgm:prSet presAssocID="{677349CA-D141-4DDA-9B3A-9D258134DC78}" presName="aSpace" presStyleCnt="0"/>
      <dgm:spPr/>
    </dgm:pt>
    <dgm:pt modelId="{A9B4E78B-9C23-43FE-91F3-6A52A6905DA3}" type="pres">
      <dgm:prSet presAssocID="{3AA4CF1D-D9E5-4681-9C96-8A34AC7D4559}" presName="compNode" presStyleCnt="0"/>
      <dgm:spPr/>
    </dgm:pt>
    <dgm:pt modelId="{63B5F8F0-BC75-4FBF-B670-9140B0364135}" type="pres">
      <dgm:prSet presAssocID="{3AA4CF1D-D9E5-4681-9C96-8A34AC7D4559}" presName="aNode" presStyleLbl="bgShp" presStyleIdx="3" presStyleCnt="4" custScaleY="90239"/>
      <dgm:spPr/>
    </dgm:pt>
    <dgm:pt modelId="{469B3755-A153-48CF-8B28-D0B0225F2AD4}" type="pres">
      <dgm:prSet presAssocID="{3AA4CF1D-D9E5-4681-9C96-8A34AC7D4559}" presName="textNode" presStyleLbl="bgShp" presStyleIdx="3" presStyleCnt="4"/>
      <dgm:spPr/>
    </dgm:pt>
    <dgm:pt modelId="{D7409A82-5659-4F02-8752-98E5BC0C8A06}" type="pres">
      <dgm:prSet presAssocID="{3AA4CF1D-D9E5-4681-9C96-8A34AC7D4559}" presName="compChildNode" presStyleCnt="0"/>
      <dgm:spPr/>
    </dgm:pt>
    <dgm:pt modelId="{1064173E-D5FA-438B-9540-C6A50D24066E}" type="pres">
      <dgm:prSet presAssocID="{3AA4CF1D-D9E5-4681-9C96-8A34AC7D4559}" presName="theInnerList" presStyleCnt="0"/>
      <dgm:spPr/>
    </dgm:pt>
    <dgm:pt modelId="{E7FCDDCC-C9BA-48CF-92C3-8AA71BEC61EF}" type="pres">
      <dgm:prSet presAssocID="{5CE25783-D0D0-4B96-8F3C-645FD23F3A0E}" presName="childNode" presStyleLbl="node1" presStyleIdx="7" presStyleCnt="8" custLinFactNeighborY="-6982">
        <dgm:presLayoutVars>
          <dgm:bulletEnabled val="1"/>
        </dgm:presLayoutVars>
      </dgm:prSet>
      <dgm:spPr/>
    </dgm:pt>
  </dgm:ptLst>
  <dgm:cxnLst>
    <dgm:cxn modelId="{990C8204-22E3-420F-A281-BACDAA88678A}" type="presOf" srcId="{C1E11D2D-ADDE-4FBC-95D9-11923125BDF0}" destId="{E7FCDDCC-C9BA-48CF-92C3-8AA71BEC61EF}" srcOrd="0" destOrd="1" presId="urn:microsoft.com/office/officeart/2005/8/layout/lProcess2"/>
    <dgm:cxn modelId="{AC89F90C-1B49-4090-BA06-6D68629DAA32}" type="presOf" srcId="{BF12E3D2-53CE-4FBD-8C84-3AF11D36983C}" destId="{531348E2-E2DF-468C-8C67-17E44073D580}" srcOrd="0" destOrd="0" presId="urn:microsoft.com/office/officeart/2005/8/layout/lProcess2"/>
    <dgm:cxn modelId="{F7DD4413-C50A-4F9D-B27F-9AA018C9C591}" srcId="{5CE25783-D0D0-4B96-8F3C-645FD23F3A0E}" destId="{91DC5225-F6BD-465C-A635-B2A1617266B6}" srcOrd="1" destOrd="0" parTransId="{45A1555D-F6AB-476A-9C76-E4E66D0A4B8C}" sibTransId="{DD414788-A0EB-4661-8351-8A4049C8D90B}"/>
    <dgm:cxn modelId="{B7911128-C475-47C0-9B11-C0EC6E6080D0}" srcId="{D1234DF0-993F-4180-A507-AF316C8DA5FE}" destId="{F7C0178B-BDBE-4D15-9124-0712FDA28C11}" srcOrd="1" destOrd="0" parTransId="{3DEA006E-692E-41CB-84E1-B53820EC30CD}" sibTransId="{0428B7CD-691B-4361-AE1B-8A0A33B933AF}"/>
    <dgm:cxn modelId="{CDE5FB2A-3349-46F2-84DA-68A7CA8D5721}" srcId="{5CE25783-D0D0-4B96-8F3C-645FD23F3A0E}" destId="{741B2BFF-3BD4-405E-8EBF-EFD471077369}" srcOrd="2" destOrd="0" parTransId="{FACEDE17-D1B8-445C-BCA3-F9CB7868985F}" sibTransId="{B608BB8B-2A04-4A36-AC03-441C79B1C094}"/>
    <dgm:cxn modelId="{7E07EB2B-496C-4DCC-AB49-03A6EB32ED84}" srcId="{F7F9D0B7-3862-47E9-AA70-133DA6681EB6}" destId="{D1234DF0-993F-4180-A507-AF316C8DA5FE}" srcOrd="1" destOrd="0" parTransId="{63D47DA5-1EEE-47C5-BE46-F84D9CA9CDFD}" sibTransId="{695BC400-DA0C-4C8E-A730-35D36AA1D210}"/>
    <dgm:cxn modelId="{FD111732-B367-4FC1-B7F9-39E6C8365863}" srcId="{677349CA-D141-4DDA-9B3A-9D258134DC78}" destId="{2B6FFDEB-2783-43AB-B405-3B164F8154F0}" srcOrd="1" destOrd="0" parTransId="{A1A6C27B-5686-4363-AADB-40E3E0804934}" sibTransId="{92895B63-50A1-4D41-948D-293A334C772A}"/>
    <dgm:cxn modelId="{5FCB5D39-B724-4C30-AE1F-0B13EB64F370}" type="presOf" srcId="{71A1DAFF-15AB-49E3-A7E4-034966E2F889}" destId="{4A78368D-C53A-4F79-A062-29480E3ADD59}" srcOrd="0" destOrd="0" presId="urn:microsoft.com/office/officeart/2005/8/layout/lProcess2"/>
    <dgm:cxn modelId="{1086B868-44EB-42DF-A552-5BF389B6FF8C}" type="presOf" srcId="{F7C0178B-BDBE-4D15-9124-0712FDA28C11}" destId="{067C2A8D-B1DA-41FD-B9C0-FCD96EF5E8CC}" srcOrd="0" destOrd="0" presId="urn:microsoft.com/office/officeart/2005/8/layout/lProcess2"/>
    <dgm:cxn modelId="{F602C369-9970-4B6A-8718-F6DB1FBF01EF}" srcId="{BF12E3D2-53CE-4FBD-8C84-3AF11D36983C}" destId="{8D912F6B-F04B-4B56-8A2A-1648DC6CB984}" srcOrd="0" destOrd="0" parTransId="{0BAC1DAE-5F5E-4BEA-8EDF-510D1247A255}" sibTransId="{3A36DE31-73A2-4F7E-A70F-0605B6BA2AB6}"/>
    <dgm:cxn modelId="{9F53936C-FBD8-4BA1-B2DF-A196AF2030E7}" type="presOf" srcId="{D1234DF0-993F-4180-A507-AF316C8DA5FE}" destId="{4FEA0423-84B7-4617-95C9-6AD8502C1F76}" srcOrd="0" destOrd="0" presId="urn:microsoft.com/office/officeart/2005/8/layout/lProcess2"/>
    <dgm:cxn modelId="{59293770-DE7C-423C-8452-703596A0DF21}" type="presOf" srcId="{F7F9D0B7-3862-47E9-AA70-133DA6681EB6}" destId="{B7320680-D43A-4589-BF86-8C1438102A29}" srcOrd="0" destOrd="0" presId="urn:microsoft.com/office/officeart/2005/8/layout/lProcess2"/>
    <dgm:cxn modelId="{273EEC73-1151-4A39-8BB0-ECCCB2FBD05D}" srcId="{F7F9D0B7-3862-47E9-AA70-133DA6681EB6}" destId="{3AA4CF1D-D9E5-4681-9C96-8A34AC7D4559}" srcOrd="3" destOrd="0" parTransId="{B6CF76D6-AD11-48EF-B3EC-DAB70E2D1538}" sibTransId="{0040D68B-5B59-4F7B-A70B-F70C13F0BBDC}"/>
    <dgm:cxn modelId="{AA78317E-5005-45D0-8650-2D5DFE3AEFC6}" type="presOf" srcId="{D1234DF0-993F-4180-A507-AF316C8DA5FE}" destId="{C97B83F0-F64E-4552-8224-06401CD892AA}" srcOrd="1" destOrd="0" presId="urn:microsoft.com/office/officeart/2005/8/layout/lProcess2"/>
    <dgm:cxn modelId="{8D122881-5B2F-4A59-A340-1257EBB3F09B}" type="presOf" srcId="{5CE25783-D0D0-4B96-8F3C-645FD23F3A0E}" destId="{E7FCDDCC-C9BA-48CF-92C3-8AA71BEC61EF}" srcOrd="0" destOrd="0" presId="urn:microsoft.com/office/officeart/2005/8/layout/lProcess2"/>
    <dgm:cxn modelId="{5E8BC08B-D578-427D-AC35-97DF818A6A13}" srcId="{D1234DF0-993F-4180-A507-AF316C8DA5FE}" destId="{71A1DAFF-15AB-49E3-A7E4-034966E2F889}" srcOrd="2" destOrd="0" parTransId="{141D3B12-90C0-44E1-86BF-2108497746CC}" sibTransId="{094A4126-93E4-4D74-A4CC-CB943B066E21}"/>
    <dgm:cxn modelId="{4145A592-B657-4A57-AEF6-951A3525E02A}" type="presOf" srcId="{677349CA-D141-4DDA-9B3A-9D258134DC78}" destId="{7B0DD1AE-D0FF-4719-B96E-4C8D843EB007}" srcOrd="0" destOrd="0" presId="urn:microsoft.com/office/officeart/2005/8/layout/lProcess2"/>
    <dgm:cxn modelId="{2192F394-D13B-4850-BC04-94892AE71D7E}" srcId="{677349CA-D141-4DDA-9B3A-9D258134DC78}" destId="{626399E8-42A7-420E-A779-A27148D5898F}" srcOrd="2" destOrd="0" parTransId="{87BC12D6-691E-4FEE-B647-000E06FC0B8F}" sibTransId="{17EA74B1-6D21-4562-BC6C-D9445C5501C8}"/>
    <dgm:cxn modelId="{9D9578A5-275A-45DC-847D-6E5F3A7883A8}" type="presOf" srcId="{3AA4CF1D-D9E5-4681-9C96-8A34AC7D4559}" destId="{469B3755-A153-48CF-8B28-D0B0225F2AD4}" srcOrd="1" destOrd="0" presId="urn:microsoft.com/office/officeart/2005/8/layout/lProcess2"/>
    <dgm:cxn modelId="{566C28B0-9813-403E-8ACF-76813C55AEE8}" srcId="{F7F9D0B7-3862-47E9-AA70-133DA6681EB6}" destId="{BF12E3D2-53CE-4FBD-8C84-3AF11D36983C}" srcOrd="0" destOrd="0" parTransId="{5B599962-2151-4CB2-A4D5-AA1E2015F9E9}" sibTransId="{1629670A-C8AA-4AB1-A819-A088700372B6}"/>
    <dgm:cxn modelId="{630C34B1-D12C-45DA-8D54-C4D1CE6FD249}" srcId="{3AA4CF1D-D9E5-4681-9C96-8A34AC7D4559}" destId="{5CE25783-D0D0-4B96-8F3C-645FD23F3A0E}" srcOrd="0" destOrd="0" parTransId="{D5F6086F-FE7D-4C77-B656-F2BA2F74B587}" sibTransId="{584EB9A5-A8DC-4787-B84A-AA5A0B3B96CC}"/>
    <dgm:cxn modelId="{656F02B2-E7CB-4C9B-BC53-736DBED4AEBB}" type="presOf" srcId="{677349CA-D141-4DDA-9B3A-9D258134DC78}" destId="{619A5BD7-497A-4DAD-995B-70A67AC5C8F3}" srcOrd="1" destOrd="0" presId="urn:microsoft.com/office/officeart/2005/8/layout/lProcess2"/>
    <dgm:cxn modelId="{D8C9E8B4-6039-45C5-870E-825526128A62}" type="presOf" srcId="{524C1551-695C-45D8-BFB0-EC39C685F4F5}" destId="{E7509CD5-BD48-4BC2-A85C-1E69C6779087}" srcOrd="0" destOrd="0" presId="urn:microsoft.com/office/officeart/2005/8/layout/lProcess2"/>
    <dgm:cxn modelId="{66649AD0-9B21-4DA8-9628-6E21D0AEAF80}" type="presOf" srcId="{3DDE7D78-71D0-4649-A1B6-927C9F7002E6}" destId="{18FE897E-B6CF-4766-BAEF-F643E36F8FD0}" srcOrd="0" destOrd="2" presId="urn:microsoft.com/office/officeart/2005/8/layout/lProcess2"/>
    <dgm:cxn modelId="{D9EC39D4-E3E4-4C3B-8409-B17A1B87DED3}" srcId="{8D912F6B-F04B-4B56-8A2A-1648DC6CB984}" destId="{3DDE7D78-71D0-4649-A1B6-927C9F7002E6}" srcOrd="1" destOrd="0" parTransId="{61E58BCD-437C-4E21-8A72-C5B80A800870}" sibTransId="{E460B198-856F-4253-B7BD-4DA8FD09AABE}"/>
    <dgm:cxn modelId="{FFA031DD-2C06-4192-A7ED-ACEEA1811968}" srcId="{8D912F6B-F04B-4B56-8A2A-1648DC6CB984}" destId="{337B3AC1-B6E6-4D3E-9403-7A61776393EC}" srcOrd="0" destOrd="0" parTransId="{AB479886-4756-4AB8-A878-D42EB8E911EC}" sibTransId="{586031A3-D176-4A27-A9D1-68991FCE4F75}"/>
    <dgm:cxn modelId="{B83948DD-E335-45D0-884B-F14DC62CC1FB}" srcId="{5CE25783-D0D0-4B96-8F3C-645FD23F3A0E}" destId="{C1E11D2D-ADDE-4FBC-95D9-11923125BDF0}" srcOrd="0" destOrd="0" parTransId="{C69E97B3-F7C6-463E-917C-CA4901AE7C87}" sibTransId="{6D15D66E-418A-457A-B768-ED1CA57FE7AA}"/>
    <dgm:cxn modelId="{E6FE1FDE-1F2E-42E8-B01F-92F9869B5933}" type="presOf" srcId="{626399E8-42A7-420E-A779-A27148D5898F}" destId="{D898A046-F657-40D6-BAE3-E20F2978B6BA}" srcOrd="0" destOrd="0" presId="urn:microsoft.com/office/officeart/2005/8/layout/lProcess2"/>
    <dgm:cxn modelId="{183058E1-1B56-4986-92B7-3F9925BCEFB0}" srcId="{D1234DF0-993F-4180-A507-AF316C8DA5FE}" destId="{3C91FF2C-573B-4809-82E2-6CA878E5531D}" srcOrd="0" destOrd="0" parTransId="{4B9726DC-B42F-417E-9000-BF5EF1BE1478}" sibTransId="{00B19E44-769D-4A58-AED3-1A0C05F0F075}"/>
    <dgm:cxn modelId="{FF4BC8F0-FAC2-4653-9372-D8A6E8CCA2D6}" type="presOf" srcId="{2B6FFDEB-2783-43AB-B405-3B164F8154F0}" destId="{0E01D3C5-3388-4C73-AA29-AF3E3F4F4C44}" srcOrd="0" destOrd="0" presId="urn:microsoft.com/office/officeart/2005/8/layout/lProcess2"/>
    <dgm:cxn modelId="{6B60D5F4-E238-4BF4-BCD5-192CD208BF87}" type="presOf" srcId="{BF12E3D2-53CE-4FBD-8C84-3AF11D36983C}" destId="{EE840DFA-3C8C-4765-AA59-AFE0740653D3}" srcOrd="1" destOrd="0" presId="urn:microsoft.com/office/officeart/2005/8/layout/lProcess2"/>
    <dgm:cxn modelId="{FFAC27F5-5CB9-4AB0-A9C3-919079099AD8}" srcId="{F7F9D0B7-3862-47E9-AA70-133DA6681EB6}" destId="{677349CA-D141-4DDA-9B3A-9D258134DC78}" srcOrd="2" destOrd="0" parTransId="{E3F53EFA-8972-4405-9EAA-01891D8FF17A}" sibTransId="{1BC98C84-9066-4798-B91C-A34FCEB353AE}"/>
    <dgm:cxn modelId="{4EFF45F5-ADF2-41DD-A4EE-993E4182103F}" srcId="{677349CA-D141-4DDA-9B3A-9D258134DC78}" destId="{524C1551-695C-45D8-BFB0-EC39C685F4F5}" srcOrd="0" destOrd="0" parTransId="{1EE299B9-1E2E-4DA7-902F-5FFE3FB22CF2}" sibTransId="{88E8BB60-78CC-4BAE-9BDB-8049700FA42B}"/>
    <dgm:cxn modelId="{D81278F6-BD30-422B-95B2-E3048C561516}" type="presOf" srcId="{3C91FF2C-573B-4809-82E2-6CA878E5531D}" destId="{92F70F24-7EB7-411C-871B-3026827707D1}" srcOrd="0" destOrd="0" presId="urn:microsoft.com/office/officeart/2005/8/layout/lProcess2"/>
    <dgm:cxn modelId="{52FD02F7-42ED-496C-A208-87B54C811F1C}" type="presOf" srcId="{8D912F6B-F04B-4B56-8A2A-1648DC6CB984}" destId="{18FE897E-B6CF-4766-BAEF-F643E36F8FD0}" srcOrd="0" destOrd="0" presId="urn:microsoft.com/office/officeart/2005/8/layout/lProcess2"/>
    <dgm:cxn modelId="{893A2FF9-0DDB-4A08-AB54-810B558136AE}" type="presOf" srcId="{337B3AC1-B6E6-4D3E-9403-7A61776393EC}" destId="{18FE897E-B6CF-4766-BAEF-F643E36F8FD0}" srcOrd="0" destOrd="1" presId="urn:microsoft.com/office/officeart/2005/8/layout/lProcess2"/>
    <dgm:cxn modelId="{A4469AFB-7A7B-4E03-9B44-E7C7034C3FC3}" type="presOf" srcId="{91DC5225-F6BD-465C-A635-B2A1617266B6}" destId="{E7FCDDCC-C9BA-48CF-92C3-8AA71BEC61EF}" srcOrd="0" destOrd="2" presId="urn:microsoft.com/office/officeart/2005/8/layout/lProcess2"/>
    <dgm:cxn modelId="{69DBD1FB-9840-4823-847F-E2F2ED4D33C9}" type="presOf" srcId="{3AA4CF1D-D9E5-4681-9C96-8A34AC7D4559}" destId="{63B5F8F0-BC75-4FBF-B670-9140B0364135}" srcOrd="0" destOrd="0" presId="urn:microsoft.com/office/officeart/2005/8/layout/lProcess2"/>
    <dgm:cxn modelId="{D3665BFC-5B9A-4D69-8E13-B4FC634F4ABE}" type="presOf" srcId="{741B2BFF-3BD4-405E-8EBF-EFD471077369}" destId="{E7FCDDCC-C9BA-48CF-92C3-8AA71BEC61EF}" srcOrd="0" destOrd="3" presId="urn:microsoft.com/office/officeart/2005/8/layout/lProcess2"/>
    <dgm:cxn modelId="{C670EE44-2336-4CA5-9711-47A6184D439B}" type="presParOf" srcId="{B7320680-D43A-4589-BF86-8C1438102A29}" destId="{A20B321D-A020-4168-94E8-CCD85BC2B4B5}" srcOrd="0" destOrd="0" presId="urn:microsoft.com/office/officeart/2005/8/layout/lProcess2"/>
    <dgm:cxn modelId="{3EC43A07-0AEE-4F5A-AD05-2EFBAF8DD332}" type="presParOf" srcId="{A20B321D-A020-4168-94E8-CCD85BC2B4B5}" destId="{531348E2-E2DF-468C-8C67-17E44073D580}" srcOrd="0" destOrd="0" presId="urn:microsoft.com/office/officeart/2005/8/layout/lProcess2"/>
    <dgm:cxn modelId="{628DA162-1657-43D7-9772-40869E9ADFCB}" type="presParOf" srcId="{A20B321D-A020-4168-94E8-CCD85BC2B4B5}" destId="{EE840DFA-3C8C-4765-AA59-AFE0740653D3}" srcOrd="1" destOrd="0" presId="urn:microsoft.com/office/officeart/2005/8/layout/lProcess2"/>
    <dgm:cxn modelId="{91D6028C-C157-4032-947B-0C6341B16E2F}" type="presParOf" srcId="{A20B321D-A020-4168-94E8-CCD85BC2B4B5}" destId="{EBFBCB6C-93BA-4AFB-B067-8419B3B3A837}" srcOrd="2" destOrd="0" presId="urn:microsoft.com/office/officeart/2005/8/layout/lProcess2"/>
    <dgm:cxn modelId="{2F0C88FD-8B89-4523-8F7A-4443769F8FF3}" type="presParOf" srcId="{EBFBCB6C-93BA-4AFB-B067-8419B3B3A837}" destId="{E0C9EADC-CA37-49AF-A514-877ADFE62734}" srcOrd="0" destOrd="0" presId="urn:microsoft.com/office/officeart/2005/8/layout/lProcess2"/>
    <dgm:cxn modelId="{687B45C1-AFB0-4AC1-A988-BCEC11B30EF8}" type="presParOf" srcId="{E0C9EADC-CA37-49AF-A514-877ADFE62734}" destId="{18FE897E-B6CF-4766-BAEF-F643E36F8FD0}" srcOrd="0" destOrd="0" presId="urn:microsoft.com/office/officeart/2005/8/layout/lProcess2"/>
    <dgm:cxn modelId="{4C22A389-207A-4A45-B708-0690D86DCC94}" type="presParOf" srcId="{B7320680-D43A-4589-BF86-8C1438102A29}" destId="{2C1AB9D1-1147-4F4A-8C0A-F9359A3A655E}" srcOrd="1" destOrd="0" presId="urn:microsoft.com/office/officeart/2005/8/layout/lProcess2"/>
    <dgm:cxn modelId="{7BFBE6D8-955D-4948-8B3D-9EBA00FB5971}" type="presParOf" srcId="{B7320680-D43A-4589-BF86-8C1438102A29}" destId="{953F5A57-7C36-4EE6-83B5-FE4268B3C7A7}" srcOrd="2" destOrd="0" presId="urn:microsoft.com/office/officeart/2005/8/layout/lProcess2"/>
    <dgm:cxn modelId="{A59B2A2C-CE51-45EB-B72A-961646856090}" type="presParOf" srcId="{953F5A57-7C36-4EE6-83B5-FE4268B3C7A7}" destId="{4FEA0423-84B7-4617-95C9-6AD8502C1F76}" srcOrd="0" destOrd="0" presId="urn:microsoft.com/office/officeart/2005/8/layout/lProcess2"/>
    <dgm:cxn modelId="{20FAAA08-6CA3-48B6-A3C7-5B8FDE784D22}" type="presParOf" srcId="{953F5A57-7C36-4EE6-83B5-FE4268B3C7A7}" destId="{C97B83F0-F64E-4552-8224-06401CD892AA}" srcOrd="1" destOrd="0" presId="urn:microsoft.com/office/officeart/2005/8/layout/lProcess2"/>
    <dgm:cxn modelId="{F1B446C4-B1BB-4B4E-A20E-DA16F5081741}" type="presParOf" srcId="{953F5A57-7C36-4EE6-83B5-FE4268B3C7A7}" destId="{E6DED624-CBA8-4DAD-BD09-AA78AC045E67}" srcOrd="2" destOrd="0" presId="urn:microsoft.com/office/officeart/2005/8/layout/lProcess2"/>
    <dgm:cxn modelId="{6FFDC0DE-0D50-4FC6-A3DE-89851E0D48C4}" type="presParOf" srcId="{E6DED624-CBA8-4DAD-BD09-AA78AC045E67}" destId="{60C2D0C6-C424-4423-B5CD-27166277E47D}" srcOrd="0" destOrd="0" presId="urn:microsoft.com/office/officeart/2005/8/layout/lProcess2"/>
    <dgm:cxn modelId="{65AD1262-6FD8-4828-8157-620D1BD3295C}" type="presParOf" srcId="{60C2D0C6-C424-4423-B5CD-27166277E47D}" destId="{92F70F24-7EB7-411C-871B-3026827707D1}" srcOrd="0" destOrd="0" presId="urn:microsoft.com/office/officeart/2005/8/layout/lProcess2"/>
    <dgm:cxn modelId="{A37625CD-BAC2-4DF7-84E7-0F367F022854}" type="presParOf" srcId="{60C2D0C6-C424-4423-B5CD-27166277E47D}" destId="{DBE8DB62-E099-4823-B410-327A0EC958E3}" srcOrd="1" destOrd="0" presId="urn:microsoft.com/office/officeart/2005/8/layout/lProcess2"/>
    <dgm:cxn modelId="{AB7C3B02-B5E9-4FC0-B66B-71D0C3302A81}" type="presParOf" srcId="{60C2D0C6-C424-4423-B5CD-27166277E47D}" destId="{067C2A8D-B1DA-41FD-B9C0-FCD96EF5E8CC}" srcOrd="2" destOrd="0" presId="urn:microsoft.com/office/officeart/2005/8/layout/lProcess2"/>
    <dgm:cxn modelId="{54F5C3D9-4FD7-4976-9BD6-F957776796DD}" type="presParOf" srcId="{60C2D0C6-C424-4423-B5CD-27166277E47D}" destId="{8F3609F3-D2CB-4E50-9D66-9D9333C94520}" srcOrd="3" destOrd="0" presId="urn:microsoft.com/office/officeart/2005/8/layout/lProcess2"/>
    <dgm:cxn modelId="{3DB9D894-C05A-422A-A6D8-3CD90D0442BA}" type="presParOf" srcId="{60C2D0C6-C424-4423-B5CD-27166277E47D}" destId="{4A78368D-C53A-4F79-A062-29480E3ADD59}" srcOrd="4" destOrd="0" presId="urn:microsoft.com/office/officeart/2005/8/layout/lProcess2"/>
    <dgm:cxn modelId="{8EE923E8-80B5-4DA9-AD41-51B249E7BDFE}" type="presParOf" srcId="{B7320680-D43A-4589-BF86-8C1438102A29}" destId="{560202B6-CDB8-4557-85FB-2200010F7D8F}" srcOrd="3" destOrd="0" presId="urn:microsoft.com/office/officeart/2005/8/layout/lProcess2"/>
    <dgm:cxn modelId="{A81D8EE5-FBC0-44D4-AB2E-E28982B1A29B}" type="presParOf" srcId="{B7320680-D43A-4589-BF86-8C1438102A29}" destId="{31A09BE2-E2E6-4726-8595-AAFAEE2D26AB}" srcOrd="4" destOrd="0" presId="urn:microsoft.com/office/officeart/2005/8/layout/lProcess2"/>
    <dgm:cxn modelId="{66F1B3D6-0684-4191-AD54-4FF06A34BD72}" type="presParOf" srcId="{31A09BE2-E2E6-4726-8595-AAFAEE2D26AB}" destId="{7B0DD1AE-D0FF-4719-B96E-4C8D843EB007}" srcOrd="0" destOrd="0" presId="urn:microsoft.com/office/officeart/2005/8/layout/lProcess2"/>
    <dgm:cxn modelId="{43CB4BCE-5CE7-4CA3-92D9-A86ED1B64970}" type="presParOf" srcId="{31A09BE2-E2E6-4726-8595-AAFAEE2D26AB}" destId="{619A5BD7-497A-4DAD-995B-70A67AC5C8F3}" srcOrd="1" destOrd="0" presId="urn:microsoft.com/office/officeart/2005/8/layout/lProcess2"/>
    <dgm:cxn modelId="{24B030CF-549D-444A-9F3A-EB8BF16AA72A}" type="presParOf" srcId="{31A09BE2-E2E6-4726-8595-AAFAEE2D26AB}" destId="{6DC095A4-26E5-440E-86F2-AC46B3259A48}" srcOrd="2" destOrd="0" presId="urn:microsoft.com/office/officeart/2005/8/layout/lProcess2"/>
    <dgm:cxn modelId="{5EEDB07F-32E4-4815-BFC5-C71943A2AEA1}" type="presParOf" srcId="{6DC095A4-26E5-440E-86F2-AC46B3259A48}" destId="{9BB0D47A-292B-45D0-B00D-FB6699AAFEBE}" srcOrd="0" destOrd="0" presId="urn:microsoft.com/office/officeart/2005/8/layout/lProcess2"/>
    <dgm:cxn modelId="{25ED0614-2729-4B0B-88EF-6875239123BF}" type="presParOf" srcId="{9BB0D47A-292B-45D0-B00D-FB6699AAFEBE}" destId="{E7509CD5-BD48-4BC2-A85C-1E69C6779087}" srcOrd="0" destOrd="0" presId="urn:microsoft.com/office/officeart/2005/8/layout/lProcess2"/>
    <dgm:cxn modelId="{6F05C25E-4D42-4A97-8CB6-9EB13BC0A938}" type="presParOf" srcId="{9BB0D47A-292B-45D0-B00D-FB6699AAFEBE}" destId="{FD0E8C2A-C670-4C55-B9EC-8D7B5D6FE7A5}" srcOrd="1" destOrd="0" presId="urn:microsoft.com/office/officeart/2005/8/layout/lProcess2"/>
    <dgm:cxn modelId="{167294EB-AC49-405D-AA34-B0054D8C2B0D}" type="presParOf" srcId="{9BB0D47A-292B-45D0-B00D-FB6699AAFEBE}" destId="{0E01D3C5-3388-4C73-AA29-AF3E3F4F4C44}" srcOrd="2" destOrd="0" presId="urn:microsoft.com/office/officeart/2005/8/layout/lProcess2"/>
    <dgm:cxn modelId="{779D94E0-AFC7-4AB8-9487-0EE76761B4D0}" type="presParOf" srcId="{9BB0D47A-292B-45D0-B00D-FB6699AAFEBE}" destId="{FB2A5FC7-0593-4C5C-8026-C679C8E213E7}" srcOrd="3" destOrd="0" presId="urn:microsoft.com/office/officeart/2005/8/layout/lProcess2"/>
    <dgm:cxn modelId="{CE92170D-A268-4E66-8AE2-6AA562C14EA5}" type="presParOf" srcId="{9BB0D47A-292B-45D0-B00D-FB6699AAFEBE}" destId="{D898A046-F657-40D6-BAE3-E20F2978B6BA}" srcOrd="4" destOrd="0" presId="urn:microsoft.com/office/officeart/2005/8/layout/lProcess2"/>
    <dgm:cxn modelId="{1ED0A9E4-8E77-48C2-9EDB-7BC3148674B3}" type="presParOf" srcId="{B7320680-D43A-4589-BF86-8C1438102A29}" destId="{4B5EB6E4-FED6-46E0-AEAC-4F2784AD3488}" srcOrd="5" destOrd="0" presId="urn:microsoft.com/office/officeart/2005/8/layout/lProcess2"/>
    <dgm:cxn modelId="{92DDE047-7A73-4E9C-A5B0-CECBA87F9254}" type="presParOf" srcId="{B7320680-D43A-4589-BF86-8C1438102A29}" destId="{A9B4E78B-9C23-43FE-91F3-6A52A6905DA3}" srcOrd="6" destOrd="0" presId="urn:microsoft.com/office/officeart/2005/8/layout/lProcess2"/>
    <dgm:cxn modelId="{C453A40A-D022-4644-AF41-8F782D8B9CC4}" type="presParOf" srcId="{A9B4E78B-9C23-43FE-91F3-6A52A6905DA3}" destId="{63B5F8F0-BC75-4FBF-B670-9140B0364135}" srcOrd="0" destOrd="0" presId="urn:microsoft.com/office/officeart/2005/8/layout/lProcess2"/>
    <dgm:cxn modelId="{D2F0D2C2-9CAD-4341-8299-131A4DC8E8B7}" type="presParOf" srcId="{A9B4E78B-9C23-43FE-91F3-6A52A6905DA3}" destId="{469B3755-A153-48CF-8B28-D0B0225F2AD4}" srcOrd="1" destOrd="0" presId="urn:microsoft.com/office/officeart/2005/8/layout/lProcess2"/>
    <dgm:cxn modelId="{3733F391-0EB3-4437-957C-B5EA133BCF93}" type="presParOf" srcId="{A9B4E78B-9C23-43FE-91F3-6A52A6905DA3}" destId="{D7409A82-5659-4F02-8752-98E5BC0C8A06}" srcOrd="2" destOrd="0" presId="urn:microsoft.com/office/officeart/2005/8/layout/lProcess2"/>
    <dgm:cxn modelId="{F263064E-06CE-44BA-912D-6FD20398CCB5}" type="presParOf" srcId="{D7409A82-5659-4F02-8752-98E5BC0C8A06}" destId="{1064173E-D5FA-438B-9540-C6A50D24066E}" srcOrd="0" destOrd="0" presId="urn:microsoft.com/office/officeart/2005/8/layout/lProcess2"/>
    <dgm:cxn modelId="{5258EFB7-EE97-4B44-9D2E-246131293376}" type="presParOf" srcId="{1064173E-D5FA-438B-9540-C6A50D24066E}" destId="{E7FCDDCC-C9BA-48CF-92C3-8AA71BEC61E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7A69D-02AA-499D-AE46-DA53A1E14974}">
      <dsp:nvSpPr>
        <dsp:cNvPr id="0" name=""/>
        <dsp:cNvSpPr/>
      </dsp:nvSpPr>
      <dsp:spPr>
        <a:xfrm>
          <a:off x="0" y="357558"/>
          <a:ext cx="5386223" cy="542587"/>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8031" tIns="270764" rIns="418031" bIns="92456" numCol="1" spcCol="1270" anchor="t" anchorCtr="0">
          <a:noAutofit/>
        </a:bodyPr>
        <a:lstStyle/>
        <a:p>
          <a:pPr marL="114300" lvl="1" indent="-114300" algn="l" defTabSz="577850" rtl="0">
            <a:lnSpc>
              <a:spcPct val="90000"/>
            </a:lnSpc>
            <a:spcBef>
              <a:spcPct val="0"/>
            </a:spcBef>
            <a:spcAft>
              <a:spcPct val="15000"/>
            </a:spcAft>
            <a:buChar char="•"/>
          </a:pPr>
          <a:r>
            <a:rPr lang="en-US" sz="1300" b="0" kern="1200" err="1">
              <a:latin typeface="Arial" panose="020B0604020202020204" pitchFamily="34" charset="0"/>
              <a:cs typeface="Arial" panose="020B0604020202020204" pitchFamily="34" charset="0"/>
            </a:rPr>
            <a:t>site:URL</a:t>
          </a:r>
          <a:endParaRPr lang="en-US" sz="1300" b="0" kern="1200">
            <a:latin typeface="Arial" panose="020B0604020202020204" pitchFamily="34" charset="0"/>
            <a:cs typeface="Arial" panose="020B0604020202020204" pitchFamily="34" charset="0"/>
          </a:endParaRPr>
        </a:p>
      </dsp:txBody>
      <dsp:txXfrm>
        <a:off x="0" y="357558"/>
        <a:ext cx="5386223" cy="542587"/>
      </dsp:txXfrm>
    </dsp:sp>
    <dsp:sp modelId="{3D5F0509-EB51-408F-AEFD-613E96CA9436}">
      <dsp:nvSpPr>
        <dsp:cNvPr id="0" name=""/>
        <dsp:cNvSpPr/>
      </dsp:nvSpPr>
      <dsp:spPr>
        <a:xfrm>
          <a:off x="269048" y="34950"/>
          <a:ext cx="3962993" cy="514487"/>
        </a:xfrm>
        <a:prstGeom prst="roundRect">
          <a:avLst/>
        </a:prstGeom>
        <a:solidFill>
          <a:schemeClr val="accent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510" tIns="0" rIns="142510" bIns="0" numCol="1" spcCol="1270" anchor="ctr" anchorCtr="0">
          <a:noAutofit/>
        </a:bodyPr>
        <a:lstStyle/>
        <a:p>
          <a:pPr marL="0" lvl="0" indent="0" algn="l" defTabSz="577850" rtl="0">
            <a:lnSpc>
              <a:spcPct val="90000"/>
            </a:lnSpc>
            <a:spcBef>
              <a:spcPct val="0"/>
            </a:spcBef>
            <a:spcAft>
              <a:spcPct val="35000"/>
            </a:spcAft>
            <a:buNone/>
          </a:pPr>
          <a:r>
            <a:rPr lang="en-US" sz="1300" b="1" kern="1200" dirty="0">
              <a:solidFill>
                <a:schemeClr val="bg1"/>
              </a:solidFill>
              <a:latin typeface="Arial" panose="020B0604020202020204" pitchFamily="34" charset="0"/>
              <a:cs typeface="Arial" panose="020B0604020202020204" pitchFamily="34" charset="0"/>
            </a:rPr>
            <a:t>TIP: For at </a:t>
          </a:r>
          <a:r>
            <a:rPr lang="en-US" sz="1300" b="1" kern="1200" dirty="0" err="1">
              <a:solidFill>
                <a:schemeClr val="bg1"/>
              </a:solidFill>
              <a:latin typeface="Arial" panose="020B0604020202020204" pitchFamily="34" charset="0"/>
              <a:cs typeface="Arial" panose="020B0604020202020204" pitchFamily="34" charset="0"/>
            </a:rPr>
            <a:t>afgrænse</a:t>
          </a:r>
          <a:r>
            <a:rPr lang="en-US" sz="1300" b="1" kern="1200" dirty="0">
              <a:solidFill>
                <a:schemeClr val="bg1"/>
              </a:solidFill>
              <a:latin typeface="Arial" panose="020B0604020202020204" pitchFamily="34" charset="0"/>
              <a:cs typeface="Arial" panose="020B0604020202020204" pitchFamily="34" charset="0"/>
            </a:rPr>
            <a:t> din </a:t>
          </a:r>
          <a:r>
            <a:rPr lang="en-US" sz="1300" b="1" kern="1200" dirty="0" err="1">
              <a:solidFill>
                <a:schemeClr val="bg1"/>
              </a:solidFill>
              <a:latin typeface="Arial" panose="020B0604020202020204" pitchFamily="34" charset="0"/>
              <a:cs typeface="Arial" panose="020B0604020202020204" pitchFamily="34" charset="0"/>
            </a:rPr>
            <a:t>søgning</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kan</a:t>
          </a:r>
          <a:r>
            <a:rPr lang="en-US" sz="1300" b="1" kern="1200" dirty="0">
              <a:solidFill>
                <a:schemeClr val="bg1"/>
              </a:solidFill>
              <a:latin typeface="Arial" panose="020B0604020202020204" pitchFamily="34" charset="0"/>
              <a:cs typeface="Arial" panose="020B0604020202020204" pitchFamily="34" charset="0"/>
            </a:rPr>
            <a:t> du </a:t>
          </a:r>
          <a:r>
            <a:rPr lang="en-US" sz="1300" b="1" kern="1200" dirty="0" err="1">
              <a:solidFill>
                <a:schemeClr val="bg1"/>
              </a:solidFill>
              <a:latin typeface="Arial" panose="020B0604020202020204" pitchFamily="34" charset="0"/>
              <a:cs typeface="Arial" panose="020B0604020202020204" pitchFamily="34" charset="0"/>
            </a:rPr>
            <a:t>søge</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i</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en</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specifik</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hjemmeside</a:t>
          </a:r>
          <a:r>
            <a:rPr lang="en-US" sz="1300" b="1" kern="1200" dirty="0">
              <a:solidFill>
                <a:schemeClr val="bg1"/>
              </a:solidFill>
              <a:latin typeface="Arial" panose="020B0604020202020204" pitchFamily="34" charset="0"/>
              <a:cs typeface="Arial" panose="020B0604020202020204" pitchFamily="34" charset="0"/>
            </a:rPr>
            <a:t> </a:t>
          </a:r>
          <a:r>
            <a:rPr lang="en-US" sz="1300" b="1" kern="1200" dirty="0" err="1">
              <a:solidFill>
                <a:schemeClr val="bg1"/>
              </a:solidFill>
              <a:latin typeface="Arial" panose="020B0604020202020204" pitchFamily="34" charset="0"/>
              <a:cs typeface="Arial" panose="020B0604020202020204" pitchFamily="34" charset="0"/>
            </a:rPr>
            <a:t>ved</a:t>
          </a:r>
          <a:r>
            <a:rPr lang="en-US" sz="1300" b="1" kern="1200" dirty="0">
              <a:solidFill>
                <a:schemeClr val="bg1"/>
              </a:solidFill>
              <a:latin typeface="Arial" panose="020B0604020202020204" pitchFamily="34" charset="0"/>
              <a:cs typeface="Arial" panose="020B0604020202020204" pitchFamily="34" charset="0"/>
            </a:rPr>
            <a:t> at </a:t>
          </a:r>
          <a:r>
            <a:rPr lang="en-US" sz="1300" b="1" kern="1200" dirty="0" err="1">
              <a:solidFill>
                <a:schemeClr val="bg1"/>
              </a:solidFill>
              <a:latin typeface="Arial" panose="020B0604020202020204" pitchFamily="34" charset="0"/>
              <a:cs typeface="Arial" panose="020B0604020202020204" pitchFamily="34" charset="0"/>
            </a:rPr>
            <a:t>skrive</a:t>
          </a:r>
          <a:endParaRPr lang="en-US" sz="1300" b="1" kern="1200" dirty="0">
            <a:solidFill>
              <a:schemeClr val="bg1"/>
            </a:solidFill>
            <a:latin typeface="Arial" panose="020B0604020202020204" pitchFamily="34" charset="0"/>
            <a:cs typeface="Arial" panose="020B0604020202020204" pitchFamily="34" charset="0"/>
          </a:endParaRPr>
        </a:p>
      </dsp:txBody>
      <dsp:txXfrm>
        <a:off x="294163" y="60065"/>
        <a:ext cx="3912763" cy="464257"/>
      </dsp:txXfrm>
    </dsp:sp>
    <dsp:sp modelId="{795AEC15-0892-4D94-995D-E5203883164D}">
      <dsp:nvSpPr>
        <dsp:cNvPr id="0" name=""/>
        <dsp:cNvSpPr/>
      </dsp:nvSpPr>
      <dsp:spPr>
        <a:xfrm>
          <a:off x="0" y="1162225"/>
          <a:ext cx="5386223" cy="3276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8AD7EF-17E0-4A84-8280-70EE27FD9A5E}">
      <dsp:nvSpPr>
        <dsp:cNvPr id="0" name=""/>
        <dsp:cNvSpPr/>
      </dsp:nvSpPr>
      <dsp:spPr>
        <a:xfrm>
          <a:off x="269311" y="970345"/>
          <a:ext cx="3770356" cy="383760"/>
        </a:xfrm>
        <a:prstGeom prst="roundRect">
          <a:avLst/>
        </a:prstGeom>
        <a:solidFill>
          <a:schemeClr val="accent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2510" tIns="0" rIns="142510" bIns="0" numCol="1" spcCol="1270" anchor="ctr" anchorCtr="0">
          <a:noAutofit/>
        </a:bodyPr>
        <a:lstStyle/>
        <a:p>
          <a:pPr marL="0" lvl="0" indent="0" algn="l" defTabSz="577850" rtl="0">
            <a:lnSpc>
              <a:spcPct val="90000"/>
            </a:lnSpc>
            <a:spcBef>
              <a:spcPct val="0"/>
            </a:spcBef>
            <a:spcAft>
              <a:spcPct val="35000"/>
            </a:spcAft>
            <a:buNone/>
          </a:pPr>
          <a:r>
            <a:rPr lang="en-US" sz="1300" b="1" kern="1200" dirty="0" err="1">
              <a:solidFill>
                <a:schemeClr val="bg1"/>
              </a:solidFill>
              <a:latin typeface="Arial" panose="020B0604020202020204" pitchFamily="34" charset="0"/>
              <a:cs typeface="Arial" panose="020B0604020202020204" pitchFamily="34" charset="0"/>
            </a:rPr>
            <a:t>F.eks</a:t>
          </a:r>
          <a:r>
            <a:rPr lang="en-US" sz="1300" b="1" kern="1200" dirty="0">
              <a:solidFill>
                <a:schemeClr val="bg1"/>
              </a:solidFill>
              <a:latin typeface="Arial" panose="020B0604020202020204" pitchFamily="34" charset="0"/>
              <a:cs typeface="Arial" panose="020B0604020202020204" pitchFamily="34" charset="0"/>
            </a:rPr>
            <a:t>.: youth participation site: zenodo.org</a:t>
          </a:r>
        </a:p>
      </dsp:txBody>
      <dsp:txXfrm>
        <a:off x="288045" y="989079"/>
        <a:ext cx="3732888"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348E2-E2DF-468C-8C67-17E44073D580}">
      <dsp:nvSpPr>
        <dsp:cNvPr id="0" name=""/>
        <dsp:cNvSpPr/>
      </dsp:nvSpPr>
      <dsp:spPr>
        <a:xfrm>
          <a:off x="2503" y="279599"/>
          <a:ext cx="2456653" cy="503726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a:t>Databaser</a:t>
          </a:r>
        </a:p>
      </dsp:txBody>
      <dsp:txXfrm>
        <a:off x="2503" y="279599"/>
        <a:ext cx="2456653" cy="1511180"/>
      </dsp:txXfrm>
    </dsp:sp>
    <dsp:sp modelId="{18FE897E-B6CF-4766-BAEF-F643E36F8FD0}">
      <dsp:nvSpPr>
        <dsp:cNvPr id="0" name=""/>
        <dsp:cNvSpPr/>
      </dsp:nvSpPr>
      <dsp:spPr>
        <a:xfrm>
          <a:off x="256619" y="1382576"/>
          <a:ext cx="1965322" cy="363770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t" anchorCtr="0">
          <a:noAutofit/>
        </a:bodyPr>
        <a:lstStyle/>
        <a:p>
          <a:pPr marL="0" lvl="0" indent="0" algn="l" defTabSz="977900">
            <a:lnSpc>
              <a:spcPct val="90000"/>
            </a:lnSpc>
            <a:spcBef>
              <a:spcPct val="0"/>
            </a:spcBef>
            <a:spcAft>
              <a:spcPct val="35000"/>
            </a:spcAft>
            <a:buNone/>
          </a:pPr>
          <a:r>
            <a:rPr lang="da-DK" sz="2200" kern="1200"/>
            <a:t>F.</a:t>
          </a:r>
          <a:r>
            <a:rPr lang="da-DK" sz="2200" kern="1200">
              <a:latin typeface="Aptos Display" panose="020F0302020204030204"/>
            </a:rPr>
            <a:t>eks.</a:t>
          </a:r>
          <a:r>
            <a:rPr lang="da-DK" sz="2200" kern="1200"/>
            <a:t> Web of Science:</a:t>
          </a:r>
        </a:p>
        <a:p>
          <a:pPr marL="171450" lvl="1" indent="-171450" algn="l" defTabSz="755650">
            <a:lnSpc>
              <a:spcPct val="90000"/>
            </a:lnSpc>
            <a:spcBef>
              <a:spcPct val="0"/>
            </a:spcBef>
            <a:spcAft>
              <a:spcPct val="15000"/>
            </a:spcAft>
            <a:buChar char="•"/>
          </a:pPr>
          <a:r>
            <a:rPr lang="da-DK" sz="1700" kern="1200"/>
            <a:t>”Associated Data”</a:t>
          </a:r>
        </a:p>
        <a:p>
          <a:pPr marL="171450" lvl="1" indent="-171450" algn="l" defTabSz="755650">
            <a:lnSpc>
              <a:spcPct val="90000"/>
            </a:lnSpc>
            <a:spcBef>
              <a:spcPct val="0"/>
            </a:spcBef>
            <a:spcAft>
              <a:spcPct val="15000"/>
            </a:spcAft>
            <a:buChar char="•"/>
          </a:pPr>
          <a:r>
            <a:rPr lang="da-DK" sz="1700" kern="1200"/>
            <a:t>”Data Citation Index”</a:t>
          </a:r>
        </a:p>
      </dsp:txBody>
      <dsp:txXfrm>
        <a:off x="314181" y="1440138"/>
        <a:ext cx="1850198" cy="3522580"/>
      </dsp:txXfrm>
    </dsp:sp>
    <dsp:sp modelId="{4FEA0423-84B7-4617-95C9-6AD8502C1F76}">
      <dsp:nvSpPr>
        <dsp:cNvPr id="0" name=""/>
        <dsp:cNvSpPr/>
      </dsp:nvSpPr>
      <dsp:spPr>
        <a:xfrm>
          <a:off x="2643405" y="258444"/>
          <a:ext cx="2456653" cy="507957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err="1"/>
            <a:t>Repositorier</a:t>
          </a:r>
          <a:endParaRPr lang="da-DK" sz="2800" kern="1200"/>
        </a:p>
      </dsp:txBody>
      <dsp:txXfrm>
        <a:off x="2643405" y="258444"/>
        <a:ext cx="2456653" cy="1523873"/>
      </dsp:txXfrm>
    </dsp:sp>
    <dsp:sp modelId="{92F70F24-7EB7-411C-871B-3026827707D1}">
      <dsp:nvSpPr>
        <dsp:cNvPr id="0" name=""/>
        <dsp:cNvSpPr/>
      </dsp:nvSpPr>
      <dsp:spPr>
        <a:xfrm>
          <a:off x="2778993" y="1416954"/>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err="1"/>
            <a:t>Zenodo</a:t>
          </a:r>
          <a:endParaRPr lang="da-DK" sz="2200" kern="1200"/>
        </a:p>
      </dsp:txBody>
      <dsp:txXfrm>
        <a:off x="2811196" y="1449157"/>
        <a:ext cx="1900916" cy="1035075"/>
      </dsp:txXfrm>
    </dsp:sp>
    <dsp:sp modelId="{067C2A8D-B1DA-41FD-B9C0-FCD96EF5E8CC}">
      <dsp:nvSpPr>
        <dsp:cNvPr id="0" name=""/>
        <dsp:cNvSpPr/>
      </dsp:nvSpPr>
      <dsp:spPr>
        <a:xfrm>
          <a:off x="2778993" y="2685587"/>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err="1"/>
            <a:t>Figshare</a:t>
          </a:r>
          <a:endParaRPr lang="da-DK" sz="2200" kern="1200"/>
        </a:p>
      </dsp:txBody>
      <dsp:txXfrm>
        <a:off x="2811196" y="2717790"/>
        <a:ext cx="1900916" cy="1035075"/>
      </dsp:txXfrm>
    </dsp:sp>
    <dsp:sp modelId="{4A78368D-C53A-4F79-A062-29480E3ADD59}">
      <dsp:nvSpPr>
        <dsp:cNvPr id="0" name=""/>
        <dsp:cNvSpPr/>
      </dsp:nvSpPr>
      <dsp:spPr>
        <a:xfrm>
          <a:off x="2778993" y="3954220"/>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a:t>Re3data.org</a:t>
          </a:r>
        </a:p>
      </dsp:txBody>
      <dsp:txXfrm>
        <a:off x="2811196" y="3986423"/>
        <a:ext cx="1900916" cy="1035075"/>
      </dsp:txXfrm>
    </dsp:sp>
    <dsp:sp modelId="{7B0DD1AE-D0FF-4719-B96E-4C8D843EB007}">
      <dsp:nvSpPr>
        <dsp:cNvPr id="0" name=""/>
        <dsp:cNvSpPr/>
      </dsp:nvSpPr>
      <dsp:spPr>
        <a:xfrm>
          <a:off x="5284307" y="254219"/>
          <a:ext cx="2456653" cy="508802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a:latin typeface="Aptos Display" panose="020F0302020204030204"/>
            </a:rPr>
            <a:t>Søgemaskiner</a:t>
          </a:r>
          <a:endParaRPr lang="da-DK" sz="2800" kern="1200"/>
        </a:p>
      </dsp:txBody>
      <dsp:txXfrm>
        <a:off x="5284307" y="254219"/>
        <a:ext cx="2456653" cy="1526408"/>
      </dsp:txXfrm>
    </dsp:sp>
    <dsp:sp modelId="{E7509CD5-BD48-4BC2-A85C-1E69C6779087}">
      <dsp:nvSpPr>
        <dsp:cNvPr id="0" name=""/>
        <dsp:cNvSpPr/>
      </dsp:nvSpPr>
      <dsp:spPr>
        <a:xfrm>
          <a:off x="5555384" y="1433886"/>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da-DK" sz="2200" kern="1200" err="1"/>
            <a:t>DataCite</a:t>
          </a:r>
          <a:r>
            <a:rPr lang="da-DK" sz="2200" kern="1200"/>
            <a:t> </a:t>
          </a:r>
          <a:r>
            <a:rPr lang="da-DK" sz="2200" kern="1200">
              <a:latin typeface="Aptos Display"/>
              <a:ea typeface="Calibri"/>
              <a:cs typeface="Calibri"/>
            </a:rPr>
            <a:t>Commons</a:t>
          </a:r>
        </a:p>
      </dsp:txBody>
      <dsp:txXfrm>
        <a:off x="5587587" y="1466089"/>
        <a:ext cx="1900916" cy="1035075"/>
      </dsp:txXfrm>
    </dsp:sp>
    <dsp:sp modelId="{0E01D3C5-3388-4C73-AA29-AF3E3F4F4C44}">
      <dsp:nvSpPr>
        <dsp:cNvPr id="0" name=""/>
        <dsp:cNvSpPr/>
      </dsp:nvSpPr>
      <dsp:spPr>
        <a:xfrm>
          <a:off x="5529973" y="2948051"/>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a:latin typeface="Aptos Display"/>
              <a:ea typeface="Calibri"/>
              <a:cs typeface="Calibri"/>
            </a:rPr>
            <a:t>Google Dataset Search</a:t>
          </a:r>
          <a:endParaRPr lang="da-DK" sz="2200" kern="1200"/>
        </a:p>
      </dsp:txBody>
      <dsp:txXfrm>
        <a:off x="5562176" y="2980254"/>
        <a:ext cx="1900916" cy="1035075"/>
      </dsp:txXfrm>
    </dsp:sp>
    <dsp:sp modelId="{D898A046-F657-40D6-BAE3-E20F2978B6BA}">
      <dsp:nvSpPr>
        <dsp:cNvPr id="0" name=""/>
        <dsp:cNvSpPr/>
      </dsp:nvSpPr>
      <dsp:spPr>
        <a:xfrm>
          <a:off x="5529973" y="4216684"/>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da-DK" sz="2200" kern="1200" err="1">
              <a:latin typeface="Aptos Display" panose="020F0302020204030204"/>
              <a:ea typeface="Calibri"/>
              <a:cs typeface="Calibri"/>
            </a:rPr>
            <a:t>OpenAIRE</a:t>
          </a:r>
          <a:r>
            <a:rPr lang="da-DK" sz="2200" kern="1200">
              <a:latin typeface="Aptos Display" panose="020F0302020204030204"/>
              <a:ea typeface="Calibri"/>
              <a:cs typeface="Calibri"/>
            </a:rPr>
            <a:t> </a:t>
          </a:r>
          <a:r>
            <a:rPr lang="da-DK" sz="2200" kern="1200" err="1">
              <a:latin typeface="Aptos Display" panose="020F0302020204030204"/>
              <a:ea typeface="Calibri"/>
              <a:cs typeface="Calibri"/>
            </a:rPr>
            <a:t>Explore</a:t>
          </a:r>
          <a:endParaRPr lang="da-DK" sz="2200" kern="1200"/>
        </a:p>
      </dsp:txBody>
      <dsp:txXfrm>
        <a:off x="5562176" y="4248887"/>
        <a:ext cx="1900916" cy="1035075"/>
      </dsp:txXfrm>
    </dsp:sp>
    <dsp:sp modelId="{63B5F8F0-BC75-4FBF-B670-9140B0364135}">
      <dsp:nvSpPr>
        <dsp:cNvPr id="0" name=""/>
        <dsp:cNvSpPr/>
      </dsp:nvSpPr>
      <dsp:spPr>
        <a:xfrm>
          <a:off x="7925210" y="273135"/>
          <a:ext cx="2456653" cy="505019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a:t>Når data er fundet</a:t>
          </a:r>
        </a:p>
      </dsp:txBody>
      <dsp:txXfrm>
        <a:off x="7925210" y="273135"/>
        <a:ext cx="2456653" cy="1515059"/>
      </dsp:txXfrm>
    </dsp:sp>
    <dsp:sp modelId="{E7FCDDCC-C9BA-48CF-92C3-8AA71BEC61EF}">
      <dsp:nvSpPr>
        <dsp:cNvPr id="0" name=""/>
        <dsp:cNvSpPr/>
      </dsp:nvSpPr>
      <dsp:spPr>
        <a:xfrm>
          <a:off x="8170875" y="1424955"/>
          <a:ext cx="1965322" cy="363770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t" anchorCtr="0">
          <a:noAutofit/>
        </a:bodyPr>
        <a:lstStyle/>
        <a:p>
          <a:pPr marL="0" lvl="0" indent="0" algn="l" defTabSz="977900">
            <a:lnSpc>
              <a:spcPct val="90000"/>
            </a:lnSpc>
            <a:spcBef>
              <a:spcPct val="0"/>
            </a:spcBef>
            <a:spcAft>
              <a:spcPct val="35000"/>
            </a:spcAft>
            <a:buNone/>
          </a:pPr>
          <a:r>
            <a:rPr lang="da-DK" sz="2200" kern="1200"/>
            <a:t>Vær kildekritisk:</a:t>
          </a:r>
        </a:p>
        <a:p>
          <a:pPr marL="171450" lvl="1" indent="-171450" algn="l" defTabSz="755650" rtl="0">
            <a:lnSpc>
              <a:spcPct val="90000"/>
            </a:lnSpc>
            <a:spcBef>
              <a:spcPct val="0"/>
            </a:spcBef>
            <a:spcAft>
              <a:spcPct val="15000"/>
            </a:spcAft>
            <a:buChar char="•"/>
          </a:pPr>
          <a:r>
            <a:rPr lang="da-DK" sz="1700" b="0" kern="1200">
              <a:latin typeface="Arial"/>
              <a:ea typeface="Calibri Light"/>
              <a:cs typeface="Arial"/>
            </a:rPr>
            <a:t>Vurdér data og metadata</a:t>
          </a:r>
          <a:endParaRPr lang="da-DK" sz="1700" kern="1200">
            <a:latin typeface="Arial"/>
            <a:cs typeface="Arial"/>
          </a:endParaRPr>
        </a:p>
        <a:p>
          <a:pPr marL="171450" lvl="1" indent="-171450" algn="l" defTabSz="755650" rtl="0">
            <a:lnSpc>
              <a:spcPct val="90000"/>
            </a:lnSpc>
            <a:spcBef>
              <a:spcPct val="0"/>
            </a:spcBef>
            <a:spcAft>
              <a:spcPct val="15000"/>
            </a:spcAft>
            <a:buChar char="•"/>
          </a:pPr>
          <a:r>
            <a:rPr lang="da-DK" sz="1700" b="0" kern="1200">
              <a:latin typeface="Arial"/>
              <a:ea typeface="Calibri Light"/>
              <a:cs typeface="Arial"/>
            </a:rPr>
            <a:t>Overvej konteksten: Giver det mening at genbruge i dit projekt?</a:t>
          </a:r>
          <a:endParaRPr lang="da-DK" sz="1700" kern="1200">
            <a:latin typeface="Arial"/>
            <a:cs typeface="Arial"/>
          </a:endParaRPr>
        </a:p>
        <a:p>
          <a:pPr marL="171450" lvl="1" indent="-171450" algn="l" defTabSz="755650" rtl="0">
            <a:lnSpc>
              <a:spcPct val="90000"/>
            </a:lnSpc>
            <a:spcBef>
              <a:spcPct val="0"/>
            </a:spcBef>
            <a:spcAft>
              <a:spcPct val="15000"/>
            </a:spcAft>
            <a:buChar char="•"/>
          </a:pPr>
          <a:r>
            <a:rPr lang="da-DK" sz="1700" b="0" kern="1200">
              <a:latin typeface="Arial"/>
              <a:ea typeface="Calibri Light"/>
              <a:cs typeface="Arial"/>
            </a:rPr>
            <a:t>Husk licenser</a:t>
          </a:r>
          <a:endParaRPr lang="da-DK" sz="1700" kern="1200">
            <a:latin typeface="Arial"/>
            <a:cs typeface="Arial"/>
          </a:endParaRPr>
        </a:p>
      </dsp:txBody>
      <dsp:txXfrm>
        <a:off x="8228437" y="1482517"/>
        <a:ext cx="1850198" cy="35225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A6C26-27DA-40D1-8B0E-062D3DFE197E}" type="datetimeFigureOut">
              <a:t>24-03-2026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D17E8-2F27-4C84-94DF-4B02898428E1}" type="slidenum">
              <a:t>‹nr.›</a:t>
            </a:fld>
            <a:endParaRPr lang="da-DK"/>
          </a:p>
        </p:txBody>
      </p:sp>
    </p:spTree>
    <p:extLst>
      <p:ext uri="{BB962C8B-B14F-4D97-AF65-F5344CB8AC3E}">
        <p14:creationId xmlns:p14="http://schemas.microsoft.com/office/powerpoint/2010/main" val="248785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Attribution_(copyright)" TargetMode="External"/><Relationship Id="rId7" Type="http://schemas.openxmlformats.org/officeDocument/2006/relationships/hyperlink" Target="https://en.wikipedia.org/wiki/Non-commercia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Remix_culture" TargetMode="External"/><Relationship Id="rId5" Type="http://schemas.openxmlformats.org/officeDocument/2006/relationships/hyperlink" Target="https://en.wikipedia.org/wiki/Derivative_work" TargetMode="External"/><Relationship Id="rId4" Type="http://schemas.openxmlformats.org/officeDocument/2006/relationships/hyperlink" Target="https://en.wikipedia.org/wiki/Copyleft"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rriam-webster.com/dictionary/registry"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oi.org/10.5281/zenodo.1060459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oi.org/10.1371/journal.pone.0045333"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3" Type="http://schemas.openxmlformats.org/officeDocument/2006/relationships/hyperlink" Target="https://doi.org/10.15139/s3/tgktej" TargetMode="External"/><Relationship Id="rId18" Type="http://schemas.openxmlformats.org/officeDocument/2006/relationships/hyperlink" Target="https://doi.org/10.7910/DVN/7FPDAJ" TargetMode="External"/><Relationship Id="rId26" Type="http://schemas.openxmlformats.org/officeDocument/2006/relationships/hyperlink" Target="https://doi.org/10.1371/journal.pone.0211193.t001" TargetMode="External"/><Relationship Id="rId3" Type="http://schemas.openxmlformats.org/officeDocument/2006/relationships/hyperlink" Target="https://datasetsearch.research.google.com/" TargetMode="External"/><Relationship Id="rId21" Type="http://schemas.openxmlformats.org/officeDocument/2006/relationships/hyperlink" Target="http://urn.fi/urn:nbn:fi:fsd:T-FSD3977" TargetMode="External"/><Relationship Id="rId34" Type="http://schemas.openxmlformats.org/officeDocument/2006/relationships/hyperlink" Target="https://doi.org/10.34894/3OZPWT" TargetMode="External"/><Relationship Id="rId7" Type="http://schemas.openxmlformats.org/officeDocument/2006/relationships/hyperlink" Target="https://datadryad.org/dataset/doi:10.5061/dryad.rfj6q57gz" TargetMode="External"/><Relationship Id="rId12" Type="http://schemas.openxmlformats.org/officeDocument/2006/relationships/hyperlink" Target="https://doi.org/10.1787/1de9675e-en" TargetMode="External"/><Relationship Id="rId17" Type="http://schemas.openxmlformats.org/officeDocument/2006/relationships/hyperlink" Target="https://doi.org/10.6084/m9.figshare.19388271" TargetMode="External"/><Relationship Id="rId25" Type="http://schemas.openxmlformats.org/officeDocument/2006/relationships/hyperlink" Target="https://healthdata.gov/CDC/Selected-Trend-Table-from-Health-United-States-201/qkns-8p7f/about_data" TargetMode="External"/><Relationship Id="rId33" Type="http://schemas.openxmlformats.org/officeDocument/2006/relationships/hyperlink" Target="https://doi.org/10.3389/fpsyg.2023.1270207" TargetMode="External"/><Relationship Id="rId2" Type="http://schemas.openxmlformats.org/officeDocument/2006/relationships/slide" Target="../slides/slide40.xml"/><Relationship Id="rId16" Type="http://schemas.openxmlformats.org/officeDocument/2006/relationships/hyperlink" Target="https://doi.org/10.21338/ess11e04_1" TargetMode="External"/><Relationship Id="rId20" Type="http://schemas.openxmlformats.org/officeDocument/2006/relationships/hyperlink" Target="https://reshare.ukdataservice.ac.uk/851675/" TargetMode="External"/><Relationship Id="rId29" Type="http://schemas.openxmlformats.org/officeDocument/2006/relationships/hyperlink" Target="https://doi.org/10.7910/dvn/lbmkwv" TargetMode="External"/><Relationship Id="rId1" Type="http://schemas.openxmlformats.org/officeDocument/2006/relationships/notesMaster" Target="../notesMasters/notesMaster1.xml"/><Relationship Id="rId6" Type="http://schemas.openxmlformats.org/officeDocument/2006/relationships/hyperlink" Target="https://doi.org/10.6084/m9.figshare.4884389.v2" TargetMode="External"/><Relationship Id="rId11" Type="http://schemas.openxmlformats.org/officeDocument/2006/relationships/hyperlink" Target="https://commons.datacite.org/" TargetMode="External"/><Relationship Id="rId24" Type="http://schemas.openxmlformats.org/officeDocument/2006/relationships/hyperlink" Target="https://healthdata.gov/" TargetMode="External"/><Relationship Id="rId32" Type="http://schemas.openxmlformats.org/officeDocument/2006/relationships/hyperlink" Target="https://doi.org/10.25625/XGYIU2" TargetMode="External"/><Relationship Id="rId5" Type="http://schemas.openxmlformats.org/officeDocument/2006/relationships/hyperlink" Target="https://doi.org/10.25909/25143128.v1" TargetMode="External"/><Relationship Id="rId15" Type="http://schemas.openxmlformats.org/officeDocument/2006/relationships/hyperlink" Target="https://www.europeansocialsurvey.org/data-portal" TargetMode="External"/><Relationship Id="rId23" Type="http://schemas.openxmlformats.org/officeDocument/2006/relationships/hyperlink" Target="https://www.statista.com/statistics/271464/percentage-of-diabetics-worldwide/" TargetMode="External"/><Relationship Id="rId28" Type="http://schemas.openxmlformats.org/officeDocument/2006/relationships/hyperlink" Target="https://data.who.int/indicators/i/C540135/1F96863" TargetMode="External"/><Relationship Id="rId10" Type="http://schemas.openxmlformats.org/officeDocument/2006/relationships/hyperlink" Target="https://doi.org/10.5281/zenodo.4448247" TargetMode="External"/><Relationship Id="rId19" Type="http://schemas.openxmlformats.org/officeDocument/2006/relationships/hyperlink" Target="https://services.fsd.tuni.fi/catalogue/FSD2297" TargetMode="External"/><Relationship Id="rId31" Type="http://schemas.openxmlformats.org/officeDocument/2006/relationships/hyperlink" Target="https://doi.org/10.3389/fpubh.2025.1644713.s001" TargetMode="External"/><Relationship Id="rId4" Type="http://schemas.openxmlformats.org/officeDocument/2006/relationships/hyperlink" Target="https://doi.org/10.3389/fmars.2022.938454.s002" TargetMode="External"/><Relationship Id="rId9" Type="http://schemas.openxmlformats.org/officeDocument/2006/relationships/hyperlink" Target="https://doi.org/10.5281/zenodo.7940011" TargetMode="External"/><Relationship Id="rId14" Type="http://schemas.openxmlformats.org/officeDocument/2006/relationships/hyperlink" Target="https://soeg.rigsarkivet.dk/" TargetMode="External"/><Relationship Id="rId22" Type="http://schemas.openxmlformats.org/officeDocument/2006/relationships/hyperlink" Target="https://doi.org/10.1371/journal.pone.0143084" TargetMode="External"/><Relationship Id="rId27" Type="http://schemas.openxmlformats.org/officeDocument/2006/relationships/hyperlink" Target="https://data.who.int/indicators" TargetMode="External"/><Relationship Id="rId30" Type="http://schemas.openxmlformats.org/officeDocument/2006/relationships/hyperlink" Target="https://doi.org/10.6084/m9.figshare.29569878" TargetMode="External"/><Relationship Id="rId8" Type="http://schemas.openxmlformats.org/officeDocument/2006/relationships/hyperlink" Target="https://zenodo.org/"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doi.org/10.5281/zenodo.10604591"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A74D17E8-2F27-4C84-94DF-4B02898428E1}" type="slidenum">
              <a:rPr lang="da-DK" smtClean="0"/>
              <a:t>1</a:t>
            </a:fld>
            <a:endParaRPr lang="da-DK"/>
          </a:p>
        </p:txBody>
      </p:sp>
    </p:spTree>
    <p:extLst>
      <p:ext uri="{BB962C8B-B14F-4D97-AF65-F5344CB8AC3E}">
        <p14:creationId xmlns:p14="http://schemas.microsoft.com/office/powerpoint/2010/main" val="3380594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min.</a:t>
            </a:r>
            <a:endParaRPr lang="da-DK"/>
          </a:p>
          <a:p>
            <a:endParaRPr lang="en-US">
              <a:cs typeface="Calibri"/>
            </a:endParaRPr>
          </a:p>
          <a:p>
            <a:pPr fontAlgn="t"/>
            <a:r>
              <a:rPr lang="da-DK" sz="1200" b="1" i="0" kern="1200">
                <a:solidFill>
                  <a:schemeClr val="tx1"/>
                </a:solidFill>
                <a:effectLst/>
                <a:latin typeface="+mn-lt"/>
                <a:ea typeface="+mn-ea"/>
                <a:cs typeface="+mn-cs"/>
              </a:rPr>
              <a:t>Velkommen</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Introduktion til programmet. Nævn kort den overordnede hensigt med kurset: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at introducere deltagerne til et udvalg af søgestrategier i forbindelse med datasøgning;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at deltagerne opnår grundlæggende færdigheder i datasøgning, som kan anvendes i deres studier.</a:t>
            </a:r>
          </a:p>
          <a:p>
            <a:pPr fontAlgn="t"/>
            <a:r>
              <a:rPr lang="da-DK" sz="1200" b="1" i="0" kern="1200">
                <a:solidFill>
                  <a:schemeClr val="tx1"/>
                </a:solidFill>
                <a:effectLst/>
                <a:latin typeface="+mn-lt"/>
                <a:ea typeface="+mn-ea"/>
                <a:cs typeface="+mn-cs"/>
              </a:rPr>
              <a:t>Program:</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Introduktion (15 min.) </a:t>
            </a:r>
          </a:p>
          <a:p>
            <a:pPr lvl="1" fontAlgn="t"/>
            <a:r>
              <a:rPr lang="da-DK" sz="1200" b="0" i="0" kern="1200">
                <a:solidFill>
                  <a:schemeClr val="tx1"/>
                </a:solidFill>
                <a:effectLst/>
                <a:latin typeface="+mn-lt"/>
                <a:ea typeface="+mn-ea"/>
                <a:cs typeface="+mn-cs"/>
              </a:rPr>
              <a:t>Hvad er forskningsdata?</a:t>
            </a:r>
          </a:p>
          <a:p>
            <a:pPr lvl="1" fontAlgn="t"/>
            <a:r>
              <a:rPr lang="da-DK" sz="1200" b="0" i="0" kern="1200">
                <a:solidFill>
                  <a:schemeClr val="tx1"/>
                </a:solidFill>
                <a:effectLst/>
                <a:latin typeface="+mn-lt"/>
                <a:ea typeface="+mn-ea"/>
                <a:cs typeface="+mn-cs"/>
              </a:rPr>
              <a:t>Hvorfor og hvad kan man forvente, når man søger efter data?</a:t>
            </a:r>
          </a:p>
          <a:p>
            <a:pPr lvl="1" fontAlgn="t"/>
            <a:r>
              <a:rPr lang="da-DK" sz="1200" b="0" i="0" kern="1200">
                <a:solidFill>
                  <a:schemeClr val="tx1"/>
                </a:solidFill>
                <a:effectLst/>
                <a:latin typeface="+mn-lt"/>
                <a:ea typeface="+mn-ea"/>
                <a:cs typeface="+mn-cs"/>
              </a:rPr>
              <a:t>Vær kritisk over for dine kilder</a:t>
            </a:r>
          </a:p>
          <a:p>
            <a:pPr fontAlgn="t"/>
            <a:r>
              <a:rPr lang="da-DK" sz="1200" b="0" i="0" kern="1200">
                <a:solidFill>
                  <a:schemeClr val="tx1"/>
                </a:solidFill>
                <a:effectLst/>
                <a:latin typeface="+mn-lt"/>
                <a:ea typeface="+mn-ea"/>
                <a:cs typeface="+mn-cs"/>
              </a:rPr>
              <a:t>Datasøgningsstrategier (inkl. kort øvelse) (30 min.)</a:t>
            </a:r>
          </a:p>
          <a:p>
            <a:pPr fontAlgn="t"/>
            <a:r>
              <a:rPr lang="da-DK" sz="1200" b="1" i="0" kern="1200">
                <a:solidFill>
                  <a:schemeClr val="tx1"/>
                </a:solidFill>
                <a:effectLst/>
                <a:latin typeface="+mn-lt"/>
                <a:ea typeface="+mn-ea"/>
                <a:cs typeface="+mn-cs"/>
              </a:rPr>
              <a:t>Pause (10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Fortsættelse af datasøgningsstrategier (30 min.)</a:t>
            </a:r>
          </a:p>
          <a:p>
            <a:pPr fontAlgn="t"/>
            <a:r>
              <a:rPr lang="da-DK" sz="1200" b="0" i="0" kern="1200">
                <a:solidFill>
                  <a:schemeClr val="tx1"/>
                </a:solidFill>
                <a:effectLst/>
                <a:latin typeface="+mn-lt"/>
                <a:ea typeface="+mn-ea"/>
                <a:cs typeface="+mn-cs"/>
              </a:rPr>
              <a:t>Datasøgningsaktivitet (20 min.)</a:t>
            </a:r>
          </a:p>
          <a:p>
            <a:pPr fontAlgn="t"/>
            <a:r>
              <a:rPr lang="da-DK" sz="1200" b="0" i="0" kern="1200">
                <a:solidFill>
                  <a:schemeClr val="tx1"/>
                </a:solidFill>
                <a:effectLst/>
                <a:latin typeface="+mn-lt"/>
                <a:ea typeface="+mn-ea"/>
                <a:cs typeface="+mn-cs"/>
              </a:rPr>
              <a:t>Diskussionsrunde med medstuderende (inkl. opsummering) (15 min.)</a:t>
            </a:r>
          </a:p>
        </p:txBody>
      </p:sp>
      <p:sp>
        <p:nvSpPr>
          <p:cNvPr id="4" name="Slide Number Placeholder 3"/>
          <p:cNvSpPr>
            <a:spLocks noGrp="1"/>
          </p:cNvSpPr>
          <p:nvPr>
            <p:ph type="sldNum" sz="quarter" idx="5"/>
          </p:nvPr>
        </p:nvSpPr>
        <p:spPr/>
        <p:txBody>
          <a:bodyPr/>
          <a:lstStyle/>
          <a:p>
            <a:fld id="{2CCCAA1B-9DCB-40EB-9968-31183588BCB9}" type="slidenum">
              <a:rPr lang="en-US"/>
              <a:t>2</a:t>
            </a:fld>
            <a:endParaRPr lang="en-US"/>
          </a:p>
        </p:txBody>
      </p:sp>
    </p:spTree>
    <p:extLst>
      <p:ext uri="{BB962C8B-B14F-4D97-AF65-F5344CB8AC3E}">
        <p14:creationId xmlns:p14="http://schemas.microsoft.com/office/powerpoint/2010/main" val="2993821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80496-38A2-F981-3E2D-916661654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2326D-31F3-6751-D35D-1298583000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EBBBAF-1EA6-5263-EDAD-79F1DBA26F4C}"/>
              </a:ext>
            </a:extLst>
          </p:cNvPr>
          <p:cNvSpPr>
            <a:spLocks noGrp="1"/>
          </p:cNvSpPr>
          <p:nvPr>
            <p:ph type="body" idx="1"/>
          </p:nvPr>
        </p:nvSpPr>
        <p:spPr/>
        <p:txBody>
          <a:bodyPr/>
          <a:lstStyle/>
          <a:p>
            <a:r>
              <a:rPr lang="en-US">
                <a:ea typeface="Calibri"/>
                <a:cs typeface="Calibri"/>
              </a:rPr>
              <a:t>1 min</a:t>
            </a:r>
          </a:p>
          <a:p>
            <a:endParaRPr lang="en-US">
              <a:ea typeface="Calibri"/>
              <a:cs typeface="Calibri"/>
            </a:endParaRPr>
          </a:p>
          <a:p>
            <a:pPr fontAlgn="t"/>
            <a:r>
              <a:rPr lang="da-DK" sz="1200" b="1" i="0" kern="1200">
                <a:solidFill>
                  <a:schemeClr val="tx1"/>
                </a:solidFill>
                <a:effectLst/>
                <a:latin typeface="+mn-lt"/>
                <a:ea typeface="+mn-ea"/>
                <a:cs typeface="+mn-cs"/>
              </a:rPr>
              <a:t>Tilpas læringsmål, hvis du anvender scenarie 2 (30 minutter):</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Læringsmålene for undervisningen er at give deltagerne: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Viden om forskellige søgestrategier og metoder til datasøgning.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Viden om, hvordan man bruger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og søgemaskiner til datasøgning.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Grundlæggende viden om, hvordan man vurderer forskningsdata.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Kendskab til betingelser for genbrug (licenser).</a:t>
            </a:r>
          </a:p>
          <a:p>
            <a:pPr fontAlgn="t"/>
            <a:r>
              <a:rPr lang="da-DK" sz="1200" b="1" i="0" kern="1200">
                <a:solidFill>
                  <a:schemeClr val="tx1"/>
                </a:solidFill>
                <a:effectLst/>
                <a:latin typeface="+mn-lt"/>
                <a:ea typeface="+mn-ea"/>
                <a:cs typeface="+mn-cs"/>
              </a:rPr>
              <a:t>Tilpas læringsmål, hvis du anvender scenarie 3 (15 minutter):</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Læringsmålene for undervisningen er at give deltagerne: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Grundlæggende viden om forskningsdata.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Kendskab til forskellige søgestrategier og metoder til datasøgning.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Grundlæggende viden om, hvordan man vurderer forskningsdata.</a:t>
            </a:r>
          </a:p>
        </p:txBody>
      </p:sp>
      <p:sp>
        <p:nvSpPr>
          <p:cNvPr id="4" name="Slide Number Placeholder 3">
            <a:extLst>
              <a:ext uri="{FF2B5EF4-FFF2-40B4-BE49-F238E27FC236}">
                <a16:creationId xmlns:a16="http://schemas.microsoft.com/office/drawing/2014/main" id="{C9723748-717D-F610-CB0C-7870BECAB067}"/>
              </a:ext>
            </a:extLst>
          </p:cNvPr>
          <p:cNvSpPr>
            <a:spLocks noGrp="1"/>
          </p:cNvSpPr>
          <p:nvPr>
            <p:ph type="sldNum" sz="quarter" idx="5"/>
          </p:nvPr>
        </p:nvSpPr>
        <p:spPr/>
        <p:txBody>
          <a:bodyPr/>
          <a:lstStyle/>
          <a:p>
            <a:fld id="{2CCCAA1B-9DCB-40EB-9968-31183588BCB9}" type="slidenum">
              <a:rPr lang="en-US"/>
              <a:t>3</a:t>
            </a:fld>
            <a:endParaRPr lang="en-US"/>
          </a:p>
        </p:txBody>
      </p:sp>
    </p:spTree>
    <p:extLst>
      <p:ext uri="{BB962C8B-B14F-4D97-AF65-F5344CB8AC3E}">
        <p14:creationId xmlns:p14="http://schemas.microsoft.com/office/powerpoint/2010/main" val="331912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3C41B-0885-F305-3BEE-9CB3DE9493A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9C7A9FB-871F-573A-6AE5-9FBC547606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229718-5B92-146D-4747-AE79E861BDE0}"/>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A54AB5A-406A-0D29-A304-1E03589D4F08}"/>
              </a:ext>
            </a:extLst>
          </p:cNvPr>
          <p:cNvSpPr>
            <a:spLocks noGrp="1"/>
          </p:cNvSpPr>
          <p:nvPr>
            <p:ph type="sldNum" sz="quarter" idx="10"/>
          </p:nvPr>
        </p:nvSpPr>
        <p:spPr/>
        <p:txBody>
          <a:bodyPr/>
          <a:lstStyle/>
          <a:p>
            <a:fld id="{2CCCAA1B-9DCB-40EB-9968-31183588BCB9}" type="slidenum">
              <a:rPr lang="da-DK" smtClean="0"/>
              <a:t>4</a:t>
            </a:fld>
            <a:endParaRPr lang="da-DK"/>
          </a:p>
        </p:txBody>
      </p:sp>
    </p:spTree>
    <p:extLst>
      <p:ext uri="{BB962C8B-B14F-4D97-AF65-F5344CB8AC3E}">
        <p14:creationId xmlns:p14="http://schemas.microsoft.com/office/powerpoint/2010/main" val="331685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2 min.</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I nogle akademiske discipliner tænker forskere stadig på tal, når man nævner udtrykket "forskningsdata". I forskningssammenhæng kan alle disse eksempler imidlertid fungere som empirisk materiale eller forskningsdata.</a:t>
            </a:r>
          </a:p>
          <a:p>
            <a:pPr fontAlgn="t"/>
            <a:r>
              <a:rPr lang="da-DK" sz="1200" b="0" i="0" kern="1200">
                <a:solidFill>
                  <a:schemeClr val="tx1"/>
                </a:solidFill>
                <a:effectLst/>
                <a:latin typeface="+mn-lt"/>
                <a:ea typeface="+mn-ea"/>
                <a:cs typeface="+mn-cs"/>
              </a:rPr>
              <a:t>Det er vigtigt at bemærke, at der ikke findes et entydigt svar på spørgsmålet om, hvad der definerer forskningsdata. Det varierer ofte afhængigt af forskningsprojektet samt den akademiske disciplin/område, hvor forskningen udføres. Hvis vi skal generalisere, kan man sige, at forskningsdata er alle de materialer, resultater og analyser, der er nødvendige for at understøtte eller validere et forskningsprojekts observationer, fund, resultater eller konklusioner.</a:t>
            </a:r>
          </a:p>
        </p:txBody>
      </p:sp>
      <p:sp>
        <p:nvSpPr>
          <p:cNvPr id="4" name="Pladsholder til slidenummer 3"/>
          <p:cNvSpPr>
            <a:spLocks noGrp="1"/>
          </p:cNvSpPr>
          <p:nvPr>
            <p:ph type="sldNum" sz="quarter" idx="5"/>
          </p:nvPr>
        </p:nvSpPr>
        <p:spPr/>
        <p:txBody>
          <a:bodyPr/>
          <a:lstStyle/>
          <a:p>
            <a:fld id="{2CCCAA1B-9DCB-40EB-9968-31183588BCB9}" type="slidenum">
              <a:rPr lang="da-DK"/>
              <a:t>5</a:t>
            </a:fld>
            <a:endParaRPr lang="da-DK"/>
          </a:p>
        </p:txBody>
      </p:sp>
    </p:spTree>
    <p:extLst>
      <p:ext uri="{BB962C8B-B14F-4D97-AF65-F5344CB8AC3E}">
        <p14:creationId xmlns:p14="http://schemas.microsoft.com/office/powerpoint/2010/main" val="3059082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887F4-EFB8-392D-E3A3-843235668B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E8382C-BF10-A56E-C81B-E295F2C4B6F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D38905F-AFB3-4872-BE8A-49D5EF414F40}"/>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3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Så hvorfor kan det være relevant at søge efter data? </a:t>
            </a:r>
          </a:p>
          <a:p>
            <a:pPr fontAlgn="t"/>
            <a:r>
              <a:rPr lang="da-DK" sz="1200" b="0" i="0" kern="1200">
                <a:solidFill>
                  <a:schemeClr val="tx1"/>
                </a:solidFill>
                <a:effectLst/>
                <a:latin typeface="+mn-lt"/>
                <a:ea typeface="+mn-ea"/>
                <a:cs typeface="+mn-cs"/>
              </a:rPr>
              <a:t>Overvej disse forskellige formål. [Gennemgå og diskuter indholdet på </a:t>
            </a:r>
            <a:r>
              <a:rPr lang="da-DK" sz="1200" b="0" i="0" kern="1200" err="1">
                <a:solidFill>
                  <a:schemeClr val="tx1"/>
                </a:solidFill>
                <a:effectLst/>
                <a:latin typeface="+mn-lt"/>
                <a:ea typeface="+mn-ea"/>
                <a:cs typeface="+mn-cs"/>
              </a:rPr>
              <a:t>sliden</a:t>
            </a:r>
            <a:r>
              <a:rPr lang="da-DK" sz="1200" b="0" i="0" kern="1200">
                <a:solidFill>
                  <a:schemeClr val="tx1"/>
                </a:solidFill>
                <a:effectLst/>
                <a:latin typeface="+mn-lt"/>
                <a:ea typeface="+mn-ea"/>
                <a:cs typeface="+mn-cs"/>
              </a:rPr>
              <a:t>.]</a:t>
            </a:r>
          </a:p>
          <a:p>
            <a:pPr fontAlgn="t"/>
            <a:r>
              <a:rPr lang="da-DK" sz="1200" b="0" i="0" kern="1200">
                <a:solidFill>
                  <a:schemeClr val="tx1"/>
                </a:solidFill>
                <a:effectLst/>
                <a:latin typeface="+mn-lt"/>
                <a:ea typeface="+mn-ea"/>
                <a:cs typeface="+mn-cs"/>
              </a:rPr>
              <a:t>[For at opmuntre de studerende til at deltage i samtalen, stil spørgsmål som: Kan I komme i tanke om andre grunde til at foretage en datasøgning? Hvad er jeres primære motivation i jeres egne studier?]</a:t>
            </a:r>
          </a:p>
        </p:txBody>
      </p:sp>
      <p:sp>
        <p:nvSpPr>
          <p:cNvPr id="4" name="Pladsholder til slidenummer 3">
            <a:extLst>
              <a:ext uri="{FF2B5EF4-FFF2-40B4-BE49-F238E27FC236}">
                <a16:creationId xmlns:a16="http://schemas.microsoft.com/office/drawing/2014/main" id="{C61B1A5A-AE88-BA1E-39B1-9BA585112CCE}"/>
              </a:ext>
            </a:extLst>
          </p:cNvPr>
          <p:cNvSpPr>
            <a:spLocks noGrp="1"/>
          </p:cNvSpPr>
          <p:nvPr>
            <p:ph type="sldNum" sz="quarter" idx="5"/>
          </p:nvPr>
        </p:nvSpPr>
        <p:spPr/>
        <p:txBody>
          <a:bodyPr/>
          <a:lstStyle/>
          <a:p>
            <a:fld id="{2CCCAA1B-9DCB-40EB-9968-31183588BCB9}" type="slidenum">
              <a:rPr lang="da-DK"/>
              <a:t>6</a:t>
            </a:fld>
            <a:endParaRPr lang="da-DK"/>
          </a:p>
        </p:txBody>
      </p:sp>
    </p:spTree>
    <p:extLst>
      <p:ext uri="{BB962C8B-B14F-4D97-AF65-F5344CB8AC3E}">
        <p14:creationId xmlns:p14="http://schemas.microsoft.com/office/powerpoint/2010/main" val="3884517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Hvad kan vi så forvente, når vi søger efter data? Du vil sandsynligvis få en helt anden oplevelse sammenlignet med en "konventionel" litteratursøgning – forvent mange blindgyder og frustration.</a:t>
            </a:r>
          </a:p>
          <a:p>
            <a:endParaRPr lang="da-DK" b="1">
              <a:cs typeface="Calibri"/>
            </a:endParaRPr>
          </a:p>
          <a:p>
            <a:pPr>
              <a:lnSpc>
                <a:spcPct val="90000"/>
              </a:lnSpc>
              <a:spcBef>
                <a:spcPts val="1000"/>
              </a:spcBef>
            </a:pPr>
            <a:endParaRPr lang="da-DK" b="1">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7</a:t>
            </a:fld>
            <a:endParaRPr lang="da-DK"/>
          </a:p>
        </p:txBody>
      </p:sp>
    </p:spTree>
    <p:extLst>
      <p:ext uri="{BB962C8B-B14F-4D97-AF65-F5344CB8AC3E}">
        <p14:creationId xmlns:p14="http://schemas.microsoft.com/office/powerpoint/2010/main" val="1678726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Oplevelsen af blindgyder og frustrationer kan forklares med, at (forsknings)data ikke indsamles og indekseres på samme måde som litteratur. Denne virkelighed påvirker den faktiske søgeproces.</a:t>
            </a:r>
          </a:p>
          <a:p>
            <a:pPr marL="171450" indent="-171450">
              <a:buFont typeface="Arial"/>
              <a:buChar char="•"/>
            </a:pPr>
            <a:r>
              <a:rPr lang="da-DK" b="1"/>
              <a:t>Ingen standardiserede søgestrategier for data.</a:t>
            </a:r>
            <a:endParaRPr lang="da-DK">
              <a:ea typeface="Calibri" panose="020F0502020204030204"/>
              <a:cs typeface="Calibri" panose="020F0502020204030204"/>
            </a:endParaRPr>
          </a:p>
          <a:p>
            <a:pPr marL="171450" indent="-171450">
              <a:buFont typeface="Arial"/>
              <a:buChar char="•"/>
            </a:pPr>
            <a:r>
              <a:rPr lang="da-DK"/>
              <a:t>Generelt er det en </a:t>
            </a:r>
            <a:r>
              <a:rPr lang="da-DK" b="1"/>
              <a:t>mindre struktureret og systematisk</a:t>
            </a:r>
            <a:r>
              <a:rPr lang="da-DK"/>
              <a:t> proces sammenlignet med litteratursøgning.</a:t>
            </a:r>
            <a:endParaRPr lang="da-DK">
              <a:ea typeface="Calibri" panose="020F0502020204030204"/>
              <a:cs typeface="Calibri" panose="020F0502020204030204"/>
            </a:endParaRPr>
          </a:p>
          <a:p>
            <a:pPr marL="171450" indent="-171450">
              <a:buFont typeface="Arial"/>
              <a:buChar char="•"/>
            </a:pPr>
            <a:r>
              <a:rPr lang="da-DK" b="1"/>
              <a:t>Et element af held/</a:t>
            </a:r>
            <a:r>
              <a:rPr lang="da-DK" b="1" err="1"/>
              <a:t>serendipitet</a:t>
            </a:r>
            <a:r>
              <a:rPr lang="da-DK" b="1"/>
              <a:t>:</a:t>
            </a:r>
            <a:r>
              <a:rPr lang="da-DK"/>
              <a:t> Det er sandsynligt, at man finder interessante eller værdifulde ting ved en tilfældighed.</a:t>
            </a:r>
            <a:endParaRPr lang="da-DK">
              <a:ea typeface="Calibri" panose="020F0502020204030204"/>
              <a:cs typeface="Calibri" panose="020F0502020204030204"/>
            </a:endParaRPr>
          </a:p>
          <a:p>
            <a:pPr marL="171450" indent="-171450">
              <a:buFont typeface="Arial"/>
              <a:buChar char="•"/>
            </a:pPr>
            <a:r>
              <a:rPr lang="da-DK"/>
              <a:t>Vær forberedt på at være </a:t>
            </a:r>
            <a:r>
              <a:rPr lang="da-DK" b="1"/>
              <a:t>fleksibe</a:t>
            </a:r>
            <a:r>
              <a:rPr lang="da-DK"/>
              <a:t>l i din tilgang og bruge en</a:t>
            </a:r>
            <a:r>
              <a:rPr lang="da-DK" b="1"/>
              <a:t> kombination af metoder.</a:t>
            </a:r>
            <a:endParaRPr lang="da-DK" b="1">
              <a:ea typeface="Calibri" panose="020F0502020204030204"/>
              <a:cs typeface="Calibri" panose="020F0502020204030204"/>
            </a:endParaRPr>
          </a:p>
          <a:p>
            <a:pPr marL="171450" indent="-171450">
              <a:buFont typeface="Arial"/>
              <a:buChar char="•"/>
            </a:pPr>
            <a:r>
              <a:rPr lang="da-DK"/>
              <a:t>Det passer godt ind i den overordnede forskningsproces: vær åben for, hvor din søgning efter data fører dig hen, og juster dit forskningsspørgsmål i overensstemmelse hermed. At finde ét datasæt kan føre til flere fra samme kilde. Eller du kan finde en reference til en tidsskriftsartikel i ét datasæt og gennem den artikel finde flere referencer til andre datasæt.</a:t>
            </a:r>
            <a:endParaRPr lang="da-DK">
              <a:ea typeface="Calibri" panose="020F0502020204030204"/>
              <a:cs typeface="Calibri" panose="020F0502020204030204"/>
            </a:endParaRPr>
          </a:p>
          <a:p>
            <a:endParaRPr lang="da-DK">
              <a:ea typeface="Calibri" panose="020F0502020204030204"/>
              <a:cs typeface="Calibri" panose="020F0502020204030204"/>
            </a:endParaRPr>
          </a:p>
          <a:p>
            <a:r>
              <a:rPr lang="da-DK"/>
              <a:t>Hvis det er relevant, overvej at justere eller udvide din søgestrategi/forskningsspørgsmål samt at blande de strategier, der præsenteres. Dette afhænger af formålet med din datasøgning.</a:t>
            </a:r>
            <a:endParaRPr lang="da-DK">
              <a:ea typeface="Calibri" panose="020F0502020204030204"/>
              <a:cs typeface="Calibri" panose="020F0502020204030204"/>
            </a:endParaRPr>
          </a:p>
          <a:p>
            <a:pPr>
              <a:lnSpc>
                <a:spcPct val="90000"/>
              </a:lnSpc>
              <a:spcBef>
                <a:spcPts val="1000"/>
              </a:spcBef>
            </a:pPr>
            <a:endParaRPr lang="da-DK">
              <a:ea typeface="Calibri" panose="020F0502020204030204"/>
              <a:cs typeface="Calibri" panose="020F0502020204030204"/>
            </a:endParaRPr>
          </a:p>
          <a:p>
            <a:pPr>
              <a:lnSpc>
                <a:spcPct val="90000"/>
              </a:lnSpc>
              <a:spcBef>
                <a:spcPts val="1000"/>
              </a:spcBef>
            </a:pPr>
            <a:endParaRPr lang="da-DK">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8</a:t>
            </a:fld>
            <a:endParaRPr lang="da-DK"/>
          </a:p>
        </p:txBody>
      </p:sp>
    </p:spTree>
    <p:extLst>
      <p:ext uri="{BB962C8B-B14F-4D97-AF65-F5344CB8AC3E}">
        <p14:creationId xmlns:p14="http://schemas.microsoft.com/office/powerpoint/2010/main" val="622422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Det er vigtigt at bemærke, at dette ikke betyder, at du ikke kan være strategisk i, hvordan du søger efter data. Begynd med at planlægge din søgning og overvej følgende. [Gennemgå og diskuter indholdet på </a:t>
            </a:r>
            <a:r>
              <a:rPr lang="da-DK" sz="1200" b="0" i="0" kern="1200" err="1">
                <a:solidFill>
                  <a:schemeClr val="tx1"/>
                </a:solidFill>
                <a:effectLst/>
                <a:latin typeface="+mn-lt"/>
                <a:ea typeface="+mn-ea"/>
                <a:cs typeface="+mn-cs"/>
              </a:rPr>
              <a:t>sliden</a:t>
            </a:r>
            <a:r>
              <a:rPr lang="da-DK" sz="1200" b="0" i="0" kern="1200">
                <a:solidFill>
                  <a:schemeClr val="tx1"/>
                </a:solidFill>
                <a:effectLst/>
                <a:latin typeface="+mn-lt"/>
                <a:ea typeface="+mn-ea"/>
                <a:cs typeface="+mn-cs"/>
              </a:rPr>
              <a:t>.]</a:t>
            </a:r>
          </a:p>
          <a:p>
            <a:pPr>
              <a:lnSpc>
                <a:spcPct val="90000"/>
              </a:lnSpc>
              <a:spcBef>
                <a:spcPts val="1000"/>
              </a:spcBef>
            </a:pPr>
            <a:endParaRPr lang="da-DK">
              <a:ea typeface="Calibri"/>
              <a:cs typeface="Calibri"/>
            </a:endParaRPr>
          </a:p>
          <a:p>
            <a:pPr>
              <a:lnSpc>
                <a:spcPct val="90000"/>
              </a:lnSpc>
              <a:spcBef>
                <a:spcPts val="1000"/>
              </a:spcBef>
            </a:pPr>
            <a:endParaRPr lang="da-DK"/>
          </a:p>
          <a:p>
            <a:pPr>
              <a:lnSpc>
                <a:spcPct val="90000"/>
              </a:lnSpc>
              <a:spcBef>
                <a:spcPts val="1000"/>
              </a:spcBef>
            </a:pPr>
            <a:endParaRPr lang="da-DK">
              <a:ea typeface="Calibri"/>
              <a:cs typeface="Calibri"/>
            </a:endParaRPr>
          </a:p>
          <a:p>
            <a:pPr>
              <a:lnSpc>
                <a:spcPct val="90000"/>
              </a:lnSpc>
              <a:spcBef>
                <a:spcPts val="1000"/>
              </a:spcBef>
            </a:pPr>
            <a:endParaRPr lang="da-DK">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9</a:t>
            </a:fld>
            <a:endParaRPr lang="da-DK"/>
          </a:p>
        </p:txBody>
      </p:sp>
    </p:spTree>
    <p:extLst>
      <p:ext uri="{BB962C8B-B14F-4D97-AF65-F5344CB8AC3E}">
        <p14:creationId xmlns:p14="http://schemas.microsoft.com/office/powerpoint/2010/main" val="166775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14EE-D314-2EC8-6BC8-AFE5A8B86F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ACD9B4-4E1A-4F1B-34FE-B57CE761425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112A46-9CBF-C200-78FB-2A2E538ABBF1}"/>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Som det er tilfældet i enhver informationssøgningsproces, bør du altid være kritisk over for de kilder, du bruger i dine studier. [Gennemgå og diskuter indholdet på </a:t>
            </a:r>
            <a:r>
              <a:rPr lang="da-DK" sz="1200" b="0" i="0" kern="1200" err="1">
                <a:solidFill>
                  <a:schemeClr val="tx1"/>
                </a:solidFill>
                <a:effectLst/>
                <a:latin typeface="+mn-lt"/>
                <a:ea typeface="+mn-ea"/>
                <a:cs typeface="+mn-cs"/>
              </a:rPr>
              <a:t>sliden</a:t>
            </a:r>
            <a:r>
              <a:rPr lang="da-DK" sz="1200" b="0" i="0" kern="1200">
                <a:solidFill>
                  <a:schemeClr val="tx1"/>
                </a:solidFill>
                <a:effectLst/>
                <a:latin typeface="+mn-lt"/>
                <a:ea typeface="+mn-ea"/>
                <a:cs typeface="+mn-cs"/>
              </a:rPr>
              <a:t>.]</a:t>
            </a:r>
          </a:p>
        </p:txBody>
      </p:sp>
      <p:sp>
        <p:nvSpPr>
          <p:cNvPr id="4" name="Pladsholder til slidenummer 3">
            <a:extLst>
              <a:ext uri="{FF2B5EF4-FFF2-40B4-BE49-F238E27FC236}">
                <a16:creationId xmlns:a16="http://schemas.microsoft.com/office/drawing/2014/main" id="{E0890164-3A83-5910-04C8-1D18FE577102}"/>
              </a:ext>
            </a:extLst>
          </p:cNvPr>
          <p:cNvSpPr>
            <a:spLocks noGrp="1"/>
          </p:cNvSpPr>
          <p:nvPr>
            <p:ph type="sldNum" sz="quarter" idx="5"/>
          </p:nvPr>
        </p:nvSpPr>
        <p:spPr/>
        <p:txBody>
          <a:bodyPr/>
          <a:lstStyle/>
          <a:p>
            <a:fld id="{2CCCAA1B-9DCB-40EB-9968-31183588BCB9}" type="slidenum">
              <a:rPr lang="da-DK"/>
              <a:t>10</a:t>
            </a:fld>
            <a:endParaRPr lang="da-DK"/>
          </a:p>
        </p:txBody>
      </p:sp>
    </p:spTree>
    <p:extLst>
      <p:ext uri="{BB962C8B-B14F-4D97-AF65-F5344CB8AC3E}">
        <p14:creationId xmlns:p14="http://schemas.microsoft.com/office/powerpoint/2010/main" val="3203428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14EE-D314-2EC8-6BC8-AFE5A8B86F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ACD9B4-4E1A-4F1B-34FE-B57CE761425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112A46-9CBF-C200-78FB-2A2E538ABBF1}"/>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Forklar, at CC-licenser har forskellige grader af åbenhed. Du behøver ikke gå i detaljer, men blot forklare, at der findes forskellige typer licenser til forskellige forskningsresultater, herunder licenser til software og databaser.</a:t>
            </a:r>
            <a:r>
              <a:rPr lang="da-DK"/>
              <a:t> Det er nyttigt at tilknytte en licens, hvis du vil give brugeren af værket flere rettigheder eller blot minde brugeren om dine rettigheder. Hvis du aktivt bruger sociale medier til formidling, kan dette være klogt at overveje, når du lægger dit arbejde online.</a:t>
            </a:r>
          </a:p>
          <a:p>
            <a:endParaRPr lang="da-DK" dirty="0">
              <a:ea typeface="Calibri"/>
              <a:cs typeface="Calibri"/>
            </a:endParaRPr>
          </a:p>
          <a:p>
            <a:r>
              <a:rPr lang="da-DK" b="1" dirty="0"/>
              <a:t>BY: Licensees may copy, distribute, display and perform the work and make derivative works and remixes </a:t>
            </a:r>
            <a:r>
              <a:rPr lang="da-DK" dirty="0"/>
              <a:t>based on it only if they give the author or licensor the credits (</a:t>
            </a:r>
            <a:r>
              <a:rPr lang="da-DK" dirty="0">
                <a:solidFill>
                  <a:srgbClr val="444444"/>
                </a:solidFill>
                <a:hlinkClick r:id="rId3"/>
              </a:rPr>
              <a:t>attribution</a:t>
            </a:r>
            <a:r>
              <a:rPr lang="da-DK" dirty="0"/>
              <a:t>) in the manner specified by these.</a:t>
            </a:r>
            <a:br>
              <a:rPr lang="da-DK" dirty="0">
                <a:cs typeface="+mn-lt"/>
              </a:rPr>
            </a:br>
            <a:r>
              <a:rPr lang="da-DK" b="1" dirty="0"/>
              <a:t>SA: Licensees may distribute derivative works only under a license identical ("not more restrictive") to the license that governs the original work. </a:t>
            </a:r>
            <a:r>
              <a:rPr lang="da-DK" dirty="0"/>
              <a:t>(See also </a:t>
            </a:r>
            <a:r>
              <a:rPr lang="da-DK" dirty="0">
                <a:solidFill>
                  <a:srgbClr val="444444"/>
                </a:solidFill>
                <a:hlinkClick r:id="rId4"/>
              </a:rPr>
              <a:t>copyleft</a:t>
            </a:r>
            <a:r>
              <a:rPr lang="da-DK"/>
              <a:t>.) Without share-alike, derivative works might be sublicensed with compatible but more restrictive license clauses, e.g. CC BY to CC BY-NC</a:t>
            </a:r>
            <a:br>
              <a:rPr lang="da-DK" dirty="0">
                <a:cs typeface="+mn-lt"/>
              </a:rPr>
            </a:br>
            <a:r>
              <a:rPr lang="da-DK" b="1"/>
              <a:t>ND: Licensees may copy, distribute, display and perform only verbatim copies of the work, not </a:t>
            </a:r>
            <a:r>
              <a:rPr lang="da-DK" b="1" dirty="0">
                <a:solidFill>
                  <a:srgbClr val="444444"/>
                </a:solidFill>
                <a:hlinkClick r:id="rId5"/>
              </a:rPr>
              <a:t>derivative works</a:t>
            </a:r>
            <a:r>
              <a:rPr lang="da-DK" b="1" dirty="0"/>
              <a:t> and </a:t>
            </a:r>
            <a:r>
              <a:rPr lang="da-DK" b="1" dirty="0">
                <a:solidFill>
                  <a:srgbClr val="444444"/>
                </a:solidFill>
                <a:hlinkClick r:id="rId6"/>
              </a:rPr>
              <a:t>remixes</a:t>
            </a:r>
            <a:r>
              <a:rPr lang="da-DK" b="1" dirty="0"/>
              <a:t> based on it.</a:t>
            </a:r>
            <a:endParaRPr lang="da-DK" b="1" dirty="0">
              <a:solidFill>
                <a:srgbClr val="444444"/>
              </a:solidFill>
              <a:ea typeface="Calibri"/>
              <a:cs typeface="Calibri"/>
            </a:endParaRPr>
          </a:p>
          <a:p>
            <a:r>
              <a:rPr lang="da-DK" b="1"/>
              <a:t>NC: Licensees may copy, distribute, display, and perform the work and make derivative works and remixes based on it only for </a:t>
            </a:r>
            <a:r>
              <a:rPr lang="da-DK" b="1" dirty="0">
                <a:solidFill>
                  <a:srgbClr val="444444"/>
                </a:solidFill>
                <a:hlinkClick r:id="rId7"/>
              </a:rPr>
              <a:t>non-commercial</a:t>
            </a:r>
            <a:r>
              <a:rPr lang="da-DK" b="1"/>
              <a:t> purposes.</a:t>
            </a:r>
            <a:br>
              <a:rPr lang="da-DK" b="1" dirty="0">
                <a:cs typeface="+mn-lt"/>
              </a:rPr>
            </a:br>
            <a:endParaRPr lang="da-DK">
              <a:solidFill>
                <a:srgbClr val="444444"/>
              </a:solidFill>
            </a:endParaRPr>
          </a:p>
        </p:txBody>
      </p:sp>
      <p:sp>
        <p:nvSpPr>
          <p:cNvPr id="4" name="Pladsholder til slidenummer 3">
            <a:extLst>
              <a:ext uri="{FF2B5EF4-FFF2-40B4-BE49-F238E27FC236}">
                <a16:creationId xmlns:a16="http://schemas.microsoft.com/office/drawing/2014/main" id="{E0890164-3A83-5910-04C8-1D18FE577102}"/>
              </a:ext>
            </a:extLst>
          </p:cNvPr>
          <p:cNvSpPr>
            <a:spLocks noGrp="1"/>
          </p:cNvSpPr>
          <p:nvPr>
            <p:ph type="sldNum" sz="quarter" idx="5"/>
          </p:nvPr>
        </p:nvSpPr>
        <p:spPr/>
        <p:txBody>
          <a:bodyPr/>
          <a:lstStyle/>
          <a:p>
            <a:fld id="{2CCCAA1B-9DCB-40EB-9968-31183588BCB9}" type="slidenum">
              <a:rPr lang="da-DK"/>
              <a:t>11</a:t>
            </a:fld>
            <a:endParaRPr lang="da-DK"/>
          </a:p>
        </p:txBody>
      </p:sp>
    </p:spTree>
    <p:extLst>
      <p:ext uri="{BB962C8B-B14F-4D97-AF65-F5344CB8AC3E}">
        <p14:creationId xmlns:p14="http://schemas.microsoft.com/office/powerpoint/2010/main" val="1594273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F1A7-30FF-00FC-C2FD-E8512BA5DF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701D0A7-01EC-F681-F980-8CBC0DC3CA3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135E19-DE4F-9F34-F860-4A46A506777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5FD9063A-23D9-E1F9-0F5A-CB77F9B21A00}"/>
              </a:ext>
            </a:extLst>
          </p:cNvPr>
          <p:cNvSpPr>
            <a:spLocks noGrp="1"/>
          </p:cNvSpPr>
          <p:nvPr>
            <p:ph type="sldNum" sz="quarter" idx="10"/>
          </p:nvPr>
        </p:nvSpPr>
        <p:spPr/>
        <p:txBody>
          <a:bodyPr/>
          <a:lstStyle/>
          <a:p>
            <a:fld id="{2CCCAA1B-9DCB-40EB-9968-31183588BCB9}" type="slidenum">
              <a:rPr lang="da-DK" smtClean="0"/>
              <a:t>12</a:t>
            </a:fld>
            <a:endParaRPr lang="da-DK"/>
          </a:p>
        </p:txBody>
      </p:sp>
    </p:spTree>
    <p:extLst>
      <p:ext uri="{BB962C8B-B14F-4D97-AF65-F5344CB8AC3E}">
        <p14:creationId xmlns:p14="http://schemas.microsoft.com/office/powerpoint/2010/main" val="3689483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Med dette in mente vil vi nu præsentere en række strategier, som vi vil bede jer om at arbejde med/afprøve i korte sekvenser.</a:t>
            </a:r>
          </a:p>
          <a:p>
            <a:pPr fontAlgn="t"/>
            <a:r>
              <a:rPr lang="da-DK" sz="1200" b="0" i="0" kern="1200">
                <a:solidFill>
                  <a:schemeClr val="tx1"/>
                </a:solidFill>
                <a:effectLst/>
                <a:latin typeface="+mn-lt"/>
                <a:ea typeface="+mn-ea"/>
                <a:cs typeface="+mn-cs"/>
              </a:rPr>
              <a:t>[Gennemgå de fire strategier, der er nævnt på sliden.]</a:t>
            </a:r>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13</a:t>
            </a:fld>
            <a:endParaRPr lang="da-DK"/>
          </a:p>
        </p:txBody>
      </p:sp>
    </p:spTree>
    <p:extLst>
      <p:ext uri="{BB962C8B-B14F-4D97-AF65-F5344CB8AC3E}">
        <p14:creationId xmlns:p14="http://schemas.microsoft.com/office/powerpoint/2010/main" val="1879604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1</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Vi starter med at se på akademiske databaser. Du er sandsynligvis allerede bekendt med akademiske databaser fra dine litteratursøgninger. I denne sammenhæng vil vi dog se på et par databaser, der også har funktioner til datasøgning.</a:t>
            </a:r>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14</a:t>
            </a:fld>
            <a:endParaRPr lang="da-DK"/>
          </a:p>
        </p:txBody>
      </p:sp>
    </p:spTree>
    <p:extLst>
      <p:ext uri="{BB962C8B-B14F-4D97-AF65-F5344CB8AC3E}">
        <p14:creationId xmlns:p14="http://schemas.microsoft.com/office/powerpoint/2010/main" val="2594456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C54FE-1E10-3A92-50D6-0B5A1EF2BE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C0002B-EC95-8912-62FD-0FE0F0F019A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097F75C-D808-0F68-FB28-81D07C010951}"/>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1</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Definition af bibliografisk database i almindelige ord:</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En bibliografisk database er en organiseret digital samling af referencer til litteratur. Den giver dig ikke nødvendigvis den fulde tekst til artiklen, men blot midlerne til at finde den.</a:t>
            </a:r>
          </a:p>
          <a:p>
            <a:endParaRPr lang="en-US"/>
          </a:p>
          <a:p>
            <a:endParaRPr lang="en-US">
              <a:ea typeface="Calibri"/>
              <a:cs typeface="Calibri"/>
            </a:endParaRPr>
          </a:p>
        </p:txBody>
      </p:sp>
      <p:sp>
        <p:nvSpPr>
          <p:cNvPr id="4" name="Pladsholder til slidenummer 3">
            <a:extLst>
              <a:ext uri="{FF2B5EF4-FFF2-40B4-BE49-F238E27FC236}">
                <a16:creationId xmlns:a16="http://schemas.microsoft.com/office/drawing/2014/main" id="{403AE355-C18D-20C2-50EB-C8F1CC121E33}"/>
              </a:ext>
            </a:extLst>
          </p:cNvPr>
          <p:cNvSpPr>
            <a:spLocks noGrp="1"/>
          </p:cNvSpPr>
          <p:nvPr>
            <p:ph type="sldNum" sz="quarter" idx="5"/>
          </p:nvPr>
        </p:nvSpPr>
        <p:spPr/>
        <p:txBody>
          <a:bodyPr/>
          <a:lstStyle/>
          <a:p>
            <a:fld id="{2CCCAA1B-9DCB-40EB-9968-31183588BCB9}" type="slidenum">
              <a:rPr lang="da-DK"/>
              <a:t>15</a:t>
            </a:fld>
            <a:endParaRPr lang="da-DK"/>
          </a:p>
        </p:txBody>
      </p:sp>
    </p:spTree>
    <p:extLst>
      <p:ext uri="{BB962C8B-B14F-4D97-AF65-F5344CB8AC3E}">
        <p14:creationId xmlns:p14="http://schemas.microsoft.com/office/powerpoint/2010/main" val="2880695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34EF7-40DF-56D0-C281-8E1C1565A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64AA9-A9A5-09E6-86F4-D50EF88DB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733E5-7B33-3FCE-1A6A-899BBF4F4983}"/>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1</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I den første strategi ser vi på forskningsdata, der er indekseret i akademiske databaser. Lad os fokusere på to eksempler: </a:t>
            </a:r>
            <a:r>
              <a:rPr lang="da-DK" sz="1200" b="1" i="0" kern="1200">
                <a:solidFill>
                  <a:schemeClr val="tx1"/>
                </a:solidFill>
                <a:effectLst/>
                <a:latin typeface="+mn-lt"/>
                <a:ea typeface="+mn-ea"/>
                <a:cs typeface="+mn-cs"/>
              </a:rPr>
              <a:t>Web of Science [Eksempel A]</a:t>
            </a:r>
            <a:r>
              <a:rPr lang="da-DK" sz="1200" b="0" i="0" kern="1200">
                <a:solidFill>
                  <a:schemeClr val="tx1"/>
                </a:solidFill>
                <a:effectLst/>
                <a:latin typeface="+mn-lt"/>
                <a:ea typeface="+mn-ea"/>
                <a:cs typeface="+mn-cs"/>
              </a:rPr>
              <a:t> og </a:t>
            </a:r>
            <a:r>
              <a:rPr lang="da-DK" sz="1200" b="1" i="0" kern="1200">
                <a:solidFill>
                  <a:schemeClr val="tx1"/>
                </a:solidFill>
                <a:effectLst/>
                <a:latin typeface="+mn-lt"/>
                <a:ea typeface="+mn-ea"/>
                <a:cs typeface="+mn-cs"/>
              </a:rPr>
              <a:t>Dimensions [Eksempel B]</a:t>
            </a:r>
            <a:r>
              <a:rPr lang="da-DK" sz="1200" b="0" i="0" kern="1200">
                <a:solidFill>
                  <a:schemeClr val="tx1"/>
                </a:solidFill>
                <a:effectLst/>
                <a:latin typeface="+mn-lt"/>
                <a:ea typeface="+mn-ea"/>
                <a:cs typeface="+mn-cs"/>
              </a:rPr>
              <a:t>.</a:t>
            </a:r>
          </a:p>
          <a:p>
            <a:pPr fontAlgn="t"/>
            <a:r>
              <a:rPr lang="da-DK" sz="1200" b="1" i="0" kern="1200">
                <a:solidFill>
                  <a:schemeClr val="tx1"/>
                </a:solidFill>
                <a:effectLst/>
                <a:latin typeface="+mn-lt"/>
                <a:ea typeface="+mn-ea"/>
                <a:cs typeface="+mn-cs"/>
              </a:rPr>
              <a:t>[Eksempel A: Web of Science]</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BEMÆRK: Ikke alle universiteter giver adgang til Web of Science og/eller </a:t>
            </a:r>
            <a:r>
              <a:rPr lang="da-DK" sz="1200" b="0" i="0" kern="1200" err="1">
                <a:solidFill>
                  <a:schemeClr val="tx1"/>
                </a:solidFill>
                <a:effectLst/>
                <a:latin typeface="+mn-lt"/>
                <a:ea typeface="+mn-ea"/>
                <a:cs typeface="+mn-cs"/>
              </a:rPr>
              <a:t>datasætsøgningsfunktioner</a:t>
            </a:r>
            <a:r>
              <a:rPr lang="da-DK" sz="1200" b="0" i="0" kern="1200">
                <a:solidFill>
                  <a:schemeClr val="tx1"/>
                </a:solidFill>
                <a:effectLst/>
                <a:latin typeface="+mn-lt"/>
                <a:ea typeface="+mn-ea"/>
                <a:cs typeface="+mn-cs"/>
              </a:rPr>
              <a:t> i nogle databaser. Husk at afklare, om dette er tilfældet for de studerende, der deltager i kurset; hvis de</a:t>
            </a:r>
            <a:r>
              <a:rPr lang="da-DK" sz="1200" b="0" i="0" kern="1200" baseline="0">
                <a:solidFill>
                  <a:schemeClr val="tx1"/>
                </a:solidFill>
                <a:effectLst/>
                <a:latin typeface="+mn-lt"/>
                <a:ea typeface="+mn-ea"/>
                <a:cs typeface="+mn-cs"/>
              </a:rPr>
              <a:t> ikke har adgang</a:t>
            </a:r>
            <a:r>
              <a:rPr lang="da-DK" sz="1200" b="0" i="0" kern="1200">
                <a:solidFill>
                  <a:schemeClr val="tx1"/>
                </a:solidFill>
                <a:effectLst/>
                <a:latin typeface="+mn-lt"/>
                <a:ea typeface="+mn-ea"/>
                <a:cs typeface="+mn-cs"/>
              </a:rPr>
              <a:t>, kan du overveje kun at vise eksempel B (som fokuserer på databasen Dimensions).</a:t>
            </a:r>
          </a:p>
          <a:p>
            <a:pPr fontAlgn="t"/>
            <a:endParaRPr lang="da-DK" sz="1200" b="1" i="0" kern="1200">
              <a:solidFill>
                <a:schemeClr val="tx1"/>
              </a:solidFill>
              <a:effectLst/>
              <a:latin typeface="+mn-lt"/>
              <a:ea typeface="+mn-ea"/>
              <a:cs typeface="+mn-cs"/>
            </a:endParaRPr>
          </a:p>
          <a:p>
            <a:pPr fontAlgn="t"/>
            <a:r>
              <a:rPr lang="da-DK" sz="1200" b="1" i="0" kern="1200">
                <a:solidFill>
                  <a:schemeClr val="tx1"/>
                </a:solidFill>
                <a:effectLst/>
                <a:latin typeface="+mn-lt"/>
                <a:ea typeface="+mn-ea"/>
                <a:cs typeface="+mn-cs"/>
              </a:rPr>
              <a:t>[Hvis du viser eksemplet “live”/direkte i din browser, følg disse instruktioner:]</a:t>
            </a:r>
            <a:endParaRPr lang="da-DK"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Web of Science i din browser og vælg </a:t>
            </a:r>
            <a:r>
              <a:rPr lang="da-DK" sz="1200" b="1" i="0" kern="1200">
                <a:solidFill>
                  <a:schemeClr val="tx1"/>
                </a:solidFill>
                <a:effectLst/>
                <a:latin typeface="+mn-lt"/>
                <a:ea typeface="+mn-ea"/>
                <a:cs typeface="+mn-cs"/>
              </a:rPr>
              <a:t>Data Citation Index</a:t>
            </a:r>
            <a:r>
              <a:rPr lang="da-DK" sz="1200" b="0" i="0" kern="1200">
                <a:solidFill>
                  <a:schemeClr val="tx1"/>
                </a:solidFill>
                <a:effectLst/>
                <a:latin typeface="+mn-lt"/>
                <a:ea typeface="+mn-ea"/>
                <a:cs typeface="+mn-cs"/>
              </a:rPr>
              <a:t> på Web of Science</a:t>
            </a:r>
            <a:r>
              <a:rPr lang="da-DK" sz="1200" b="0" i="0" kern="1200" baseline="0">
                <a:solidFill>
                  <a:schemeClr val="tx1"/>
                </a:solidFill>
                <a:effectLst/>
                <a:latin typeface="+mn-lt"/>
                <a:ea typeface="+mn-ea"/>
                <a:cs typeface="+mn-cs"/>
              </a:rPr>
              <a:t> (under Advanced)</a:t>
            </a:r>
            <a:r>
              <a:rPr lang="da-DK" sz="1200" b="0" i="0" kern="1200">
                <a:solidFill>
                  <a:schemeClr val="tx1"/>
                </a:solidFill>
                <a:effectLst/>
                <a:latin typeface="+mn-lt"/>
                <a:ea typeface="+mn-ea"/>
                <a:cs typeface="+mn-cs"/>
              </a:rPr>
              <a:t>. Du søger nu udelukkende i de datasæt, der er indekseret i databasen.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nøgleord, du vil finde datasæt om. Vælg filtre for at indsnævre søgeresultaterne, hvis det er relevant.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 som du ville gøre i en litteratursøgning.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til det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hvor (</a:t>
            </a:r>
            <a:r>
              <a:rPr lang="da-DK" sz="1200" b="0" i="0" kern="1200" err="1">
                <a:solidFill>
                  <a:schemeClr val="tx1"/>
                </a:solidFill>
                <a:effectLst/>
                <a:latin typeface="+mn-lt"/>
                <a:ea typeface="+mn-ea"/>
                <a:cs typeface="+mn-cs"/>
              </a:rPr>
              <a:t>meta</a:t>
            </a:r>
            <a:r>
              <a:rPr lang="da-DK" sz="1200" b="0" i="0" kern="1200">
                <a:solidFill>
                  <a:schemeClr val="tx1"/>
                </a:solidFill>
                <a:effectLst/>
                <a:latin typeface="+mn-lt"/>
                <a:ea typeface="+mn-ea"/>
                <a:cs typeface="+mn-cs"/>
              </a:rPr>
              <a:t>)data er hostet.</a:t>
            </a:r>
          </a:p>
          <a:p>
            <a:pPr fontAlgn="t"/>
            <a:r>
              <a:rPr lang="da-DK" sz="1200" b="1" i="0" kern="1200">
                <a:solidFill>
                  <a:schemeClr val="tx1"/>
                </a:solidFill>
                <a:effectLst/>
                <a:latin typeface="+mn-lt"/>
                <a:ea typeface="+mn-ea"/>
                <a:cs typeface="+mn-cs"/>
              </a:rPr>
              <a:t>[Hvis du foretrækker at gennemgå eksemplet i slides, start her i stedet:]</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[Gå til næste slide]</a:t>
            </a:r>
          </a:p>
        </p:txBody>
      </p:sp>
      <p:sp>
        <p:nvSpPr>
          <p:cNvPr id="4" name="Slide Number Placeholder 3">
            <a:extLst>
              <a:ext uri="{FF2B5EF4-FFF2-40B4-BE49-F238E27FC236}">
                <a16:creationId xmlns:a16="http://schemas.microsoft.com/office/drawing/2014/main" id="{ADDC1325-E4DD-9B63-C1B1-CE3EFCC33B8C}"/>
              </a:ext>
            </a:extLst>
          </p:cNvPr>
          <p:cNvSpPr>
            <a:spLocks noGrp="1"/>
          </p:cNvSpPr>
          <p:nvPr>
            <p:ph type="sldNum" sz="quarter" idx="5"/>
          </p:nvPr>
        </p:nvSpPr>
        <p:spPr/>
        <p:txBody>
          <a:bodyPr/>
          <a:lstStyle/>
          <a:p>
            <a:fld id="{2CCCAA1B-9DCB-40EB-9968-31183588BCB9}" type="slidenum">
              <a:rPr lang="en-US"/>
              <a:t>16</a:t>
            </a:fld>
            <a:endParaRPr lang="en-US"/>
          </a:p>
        </p:txBody>
      </p:sp>
    </p:spTree>
    <p:extLst>
      <p:ext uri="{BB962C8B-B14F-4D97-AF65-F5344CB8AC3E}">
        <p14:creationId xmlns:p14="http://schemas.microsoft.com/office/powerpoint/2010/main" val="744713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1</a:t>
            </a:r>
            <a:endParaRPr lang="da-DK" sz="1200" b="0" i="0" kern="1200">
              <a:solidFill>
                <a:schemeClr val="tx1"/>
              </a:solidFill>
              <a:effectLst/>
              <a:latin typeface="+mn-lt"/>
              <a:ea typeface="+mn-ea"/>
              <a:cs typeface="+mn-cs"/>
            </a:endParaRPr>
          </a:p>
          <a:p>
            <a:pPr fontAlgn="t"/>
            <a:r>
              <a:rPr lang="da-DK" sz="1200" b="1" i="0" kern="1200">
                <a:solidFill>
                  <a:schemeClr val="tx1"/>
                </a:solidFill>
                <a:effectLst/>
                <a:latin typeface="+mn-lt"/>
                <a:ea typeface="+mn-ea"/>
                <a:cs typeface="+mn-cs"/>
              </a:rPr>
              <a:t>[Eksempel A: Web of Science, fortsat]</a:t>
            </a:r>
            <a:endParaRPr lang="da-DK"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Forklar indholdet af skærmbilledet, og fremhæv hvor du søger (Data Citation Index);</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derefter de nøgleord, du vil finde datasæt om. Vælg filtre for at indsnævre søgeresultaterne, hvis det er relevant.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 som du ville gøre i en litteratursøgning.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Bemærk, at du kan se, hvor mange gange et datasæt er blevet citeret af andre værker indekseret i Web of Science (hvilket kan føre til yderligere litteratur/datasæt osv.).</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Når du har klikket på det pågældende datasæt, læs metadataene sammen med de studerende, og klik på linket for at få adgang til det </a:t>
            </a:r>
            <a:r>
              <a:rPr lang="da-DK" sz="1200" b="0" i="0" kern="1200" err="1">
                <a:solidFill>
                  <a:schemeClr val="tx1"/>
                </a:solidFill>
                <a:effectLst/>
                <a:latin typeface="+mn-lt"/>
                <a:ea typeface="+mn-ea"/>
                <a:cs typeface="+mn-cs"/>
              </a:rPr>
              <a:t>repository</a:t>
            </a:r>
            <a:r>
              <a:rPr lang="da-DK" sz="1200" b="0" i="0" kern="1200">
                <a:solidFill>
                  <a:schemeClr val="tx1"/>
                </a:solidFill>
                <a:effectLst/>
                <a:latin typeface="+mn-lt"/>
                <a:ea typeface="+mn-ea"/>
                <a:cs typeface="+mn-cs"/>
              </a:rPr>
              <a:t>, hvor datasættet er hostet.</a:t>
            </a:r>
          </a:p>
          <a:p>
            <a:pPr fontAlgn="t"/>
            <a:r>
              <a:rPr lang="da-DK" sz="1200" b="1" i="0" kern="1200">
                <a:solidFill>
                  <a:schemeClr val="tx1"/>
                </a:solidFill>
                <a:effectLst/>
                <a:latin typeface="+mn-lt"/>
                <a:ea typeface="+mn-ea"/>
                <a:cs typeface="+mn-cs"/>
              </a:rPr>
              <a:t>[Slut på eksempel A]</a:t>
            </a:r>
            <a:endParaRPr lang="da-DK"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CCCAA1B-9DCB-40EB-9968-31183588BCB9}" type="slidenum">
              <a:rPr lang="en-US"/>
              <a:t>17</a:t>
            </a:fld>
            <a:endParaRPr lang="en-US"/>
          </a:p>
        </p:txBody>
      </p:sp>
    </p:spTree>
    <p:extLst>
      <p:ext uri="{BB962C8B-B14F-4D97-AF65-F5344CB8AC3E}">
        <p14:creationId xmlns:p14="http://schemas.microsoft.com/office/powerpoint/2010/main" val="1183314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1</a:t>
            </a:r>
            <a:endParaRPr lang="da-DK" sz="1200" b="0" i="0" kern="1200">
              <a:solidFill>
                <a:schemeClr val="tx1"/>
              </a:solidFill>
              <a:effectLst/>
              <a:latin typeface="+mn-lt"/>
              <a:ea typeface="+mn-ea"/>
              <a:cs typeface="+mn-cs"/>
            </a:endParaRPr>
          </a:p>
          <a:p>
            <a:pPr fontAlgn="t"/>
            <a:r>
              <a:rPr lang="da-DK" sz="1200" b="1" i="0" kern="1200">
                <a:solidFill>
                  <a:schemeClr val="tx1"/>
                </a:solidFill>
                <a:effectLst/>
                <a:latin typeface="+mn-lt"/>
                <a:ea typeface="+mn-ea"/>
                <a:cs typeface="+mn-cs"/>
              </a:rPr>
              <a:t>[Eksempel B: Dimensions]</a:t>
            </a:r>
            <a:endParaRPr lang="da-DK" sz="1200" b="0" i="0" kern="1200">
              <a:solidFill>
                <a:schemeClr val="tx1"/>
              </a:solidFill>
              <a:effectLst/>
              <a:latin typeface="+mn-lt"/>
              <a:ea typeface="+mn-ea"/>
              <a:cs typeface="+mn-cs"/>
            </a:endParaRPr>
          </a:p>
          <a:p>
            <a:pPr fontAlgn="t"/>
            <a:r>
              <a:rPr lang="da-DK" sz="1200" b="1" i="0" kern="1200">
                <a:solidFill>
                  <a:schemeClr val="tx1"/>
                </a:solidFill>
                <a:effectLst/>
                <a:latin typeface="+mn-lt"/>
                <a:ea typeface="+mn-ea"/>
                <a:cs typeface="+mn-cs"/>
              </a:rPr>
              <a:t>[Hvis du viser eksemplet “live”/direkte i din browser, følg disse instruktioner:]</a:t>
            </a:r>
            <a:endParaRPr lang="da-DK"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i databasen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Opret en konto. Når du har oprettet en konto, kan du begynde din datasøgning i databasen.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Vælg “datasets” øverst på siden.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nøgleord, du vil søge efter.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Når du finder et relevant datasæt, klik på titlen for at læse metadata.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til det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hvor (</a:t>
            </a:r>
            <a:r>
              <a:rPr lang="da-DK" sz="1200" b="0" i="0" kern="1200" err="1">
                <a:solidFill>
                  <a:schemeClr val="tx1"/>
                </a:solidFill>
                <a:effectLst/>
                <a:latin typeface="+mn-lt"/>
                <a:ea typeface="+mn-ea"/>
                <a:cs typeface="+mn-cs"/>
              </a:rPr>
              <a:t>meta</a:t>
            </a:r>
            <a:r>
              <a:rPr lang="da-DK" sz="1200" b="0" i="0" kern="1200">
                <a:solidFill>
                  <a:schemeClr val="tx1"/>
                </a:solidFill>
                <a:effectLst/>
                <a:latin typeface="+mn-lt"/>
                <a:ea typeface="+mn-ea"/>
                <a:cs typeface="+mn-cs"/>
              </a:rPr>
              <a:t>)data er hostet.</a:t>
            </a:r>
          </a:p>
          <a:p>
            <a:pPr fontAlgn="t"/>
            <a:r>
              <a:rPr lang="da-DK" sz="1200" b="1" i="0" kern="1200">
                <a:solidFill>
                  <a:schemeClr val="tx1"/>
                </a:solidFill>
                <a:effectLst/>
                <a:latin typeface="+mn-lt"/>
                <a:ea typeface="+mn-ea"/>
                <a:cs typeface="+mn-cs"/>
              </a:rPr>
              <a:t>Yderligere information:</a:t>
            </a:r>
            <a:r>
              <a:rPr lang="da-DK" sz="1200" b="0" i="0" kern="1200">
                <a:solidFill>
                  <a:schemeClr val="tx1"/>
                </a:solidFill>
                <a:effectLst/>
                <a:latin typeface="+mn-lt"/>
                <a:ea typeface="+mn-ea"/>
                <a:cs typeface="+mn-cs"/>
              </a:rPr>
              <a:t> Ofte kan du også se forbindelser mellem forskningsartikler og datasæt.</a:t>
            </a:r>
          </a:p>
        </p:txBody>
      </p:sp>
      <p:sp>
        <p:nvSpPr>
          <p:cNvPr id="4" name="Pladsholder til slidenummer 3"/>
          <p:cNvSpPr>
            <a:spLocks noGrp="1"/>
          </p:cNvSpPr>
          <p:nvPr>
            <p:ph type="sldNum" sz="quarter" idx="5"/>
          </p:nvPr>
        </p:nvSpPr>
        <p:spPr/>
        <p:txBody>
          <a:bodyPr/>
          <a:lstStyle/>
          <a:p>
            <a:fld id="{2CCCAA1B-9DCB-40EB-9968-31183588BCB9}" type="slidenum">
              <a:rPr lang="da-DK"/>
              <a:t>18</a:t>
            </a:fld>
            <a:endParaRPr lang="da-DK"/>
          </a:p>
        </p:txBody>
      </p:sp>
    </p:spTree>
    <p:extLst>
      <p:ext uri="{BB962C8B-B14F-4D97-AF65-F5344CB8AC3E}">
        <p14:creationId xmlns:p14="http://schemas.microsoft.com/office/powerpoint/2010/main" val="3957254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8ACF0-E462-F31B-5F49-065C13DD0E7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22CF8C6-365E-C303-43EE-7F2F1CFDBB4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3C76AD9-E9DA-2343-9019-9BE281CEAB84}"/>
              </a:ext>
            </a:extLst>
          </p:cNvPr>
          <p:cNvSpPr>
            <a:spLocks noGrp="1"/>
          </p:cNvSpPr>
          <p:nvPr>
            <p:ph type="body" idx="1"/>
          </p:nvPr>
        </p:nvSpPr>
        <p:spPr/>
        <p:txBody>
          <a:bodyPr/>
          <a:lstStyle/>
          <a:p>
            <a:r>
              <a:rPr lang="da-DK" b="1" i="0" kern="1200">
                <a:solidFill>
                  <a:schemeClr val="tx1"/>
                </a:solidFill>
                <a:effectLst/>
              </a:rPr>
              <a:t>Ca. 10 min. til gennemgang af strategi </a:t>
            </a:r>
            <a:r>
              <a:rPr lang="da-DK" b="1"/>
              <a:t>2</a:t>
            </a:r>
            <a:endParaRPr lang="da-DK" b="0" i="0" kern="1200">
              <a:solidFill>
                <a:srgbClr val="444444"/>
              </a:solidFill>
              <a:effectLst/>
            </a:endParaRPr>
          </a:p>
          <a:p>
            <a:r>
              <a:rPr lang="da-DK" b="0" i="0" kern="1200">
                <a:solidFill>
                  <a:schemeClr val="tx1"/>
                </a:solidFill>
                <a:effectLst/>
              </a:rPr>
              <a:t>Vi </a:t>
            </a:r>
            <a:r>
              <a:rPr lang="da-DK"/>
              <a:t>vil nu </a:t>
            </a:r>
            <a:r>
              <a:rPr lang="da-DK" b="0" i="0" kern="1200">
                <a:solidFill>
                  <a:schemeClr val="tx1"/>
                </a:solidFill>
                <a:effectLst/>
              </a:rPr>
              <a:t>se på </a:t>
            </a:r>
            <a:r>
              <a:rPr lang="da-DK"/>
              <a:t>strategi 2: </a:t>
            </a:r>
            <a:r>
              <a:rPr lang="da-DK" err="1"/>
              <a:t>repositorier</a:t>
            </a:r>
            <a:r>
              <a:rPr lang="da-DK" b="0" i="0" kern="1200">
                <a:solidFill>
                  <a:schemeClr val="tx1"/>
                </a:solidFill>
                <a:effectLst/>
              </a:rPr>
              <a:t>. </a:t>
            </a:r>
            <a:r>
              <a:rPr lang="da-DK"/>
              <a:t>Det er her, data og/eller metadata </a:t>
            </a:r>
            <a:r>
              <a:rPr lang="da-DK" b="0" i="0" kern="1200">
                <a:solidFill>
                  <a:schemeClr val="tx1"/>
                </a:solidFill>
                <a:effectLst/>
              </a:rPr>
              <a:t>er </a:t>
            </a:r>
            <a:r>
              <a:rPr lang="da-DK"/>
              <a:t>hostet</a:t>
            </a:r>
            <a:r>
              <a:rPr lang="da-DK" b="0" i="0" kern="1200">
                <a:solidFill>
                  <a:schemeClr val="tx1"/>
                </a:solidFill>
                <a:effectLst/>
              </a:rPr>
              <a:t>. </a:t>
            </a:r>
            <a:r>
              <a:rPr lang="da-DK"/>
              <a:t>[Gå til næste slide</a:t>
            </a:r>
            <a:r>
              <a:rPr lang="da-DK" b="0" i="0" kern="1200">
                <a:solidFill>
                  <a:schemeClr val="tx1"/>
                </a:solidFill>
                <a:effectLst/>
              </a:rPr>
              <a:t>, </a:t>
            </a:r>
            <a:r>
              <a:rPr lang="da-DK"/>
              <a:t>hvor begrebet forklares mere detaljeret.]</a:t>
            </a:r>
            <a:endParaRPr lang="en-US">
              <a:solidFill>
                <a:srgbClr val="444444"/>
              </a:solidFill>
            </a:endParaRPr>
          </a:p>
          <a:p>
            <a:endParaRPr lang="da-DK" sz="1200" b="1" i="0" kern="1200">
              <a:solidFill>
                <a:schemeClr val="tx1"/>
              </a:solidFill>
              <a:effectLst/>
              <a:latin typeface="+mn-lt"/>
              <a:ea typeface="Calibri"/>
              <a:cs typeface="Calibri"/>
            </a:endParaRPr>
          </a:p>
        </p:txBody>
      </p:sp>
      <p:sp>
        <p:nvSpPr>
          <p:cNvPr id="4" name="Pladsholder til slidenummer 3">
            <a:extLst>
              <a:ext uri="{FF2B5EF4-FFF2-40B4-BE49-F238E27FC236}">
                <a16:creationId xmlns:a16="http://schemas.microsoft.com/office/drawing/2014/main" id="{31B7D827-AFE5-464B-1FC0-2D9B6383C56E}"/>
              </a:ext>
            </a:extLst>
          </p:cNvPr>
          <p:cNvSpPr>
            <a:spLocks noGrp="1"/>
          </p:cNvSpPr>
          <p:nvPr>
            <p:ph type="sldNum" sz="quarter" idx="5"/>
          </p:nvPr>
        </p:nvSpPr>
        <p:spPr/>
        <p:txBody>
          <a:bodyPr/>
          <a:lstStyle/>
          <a:p>
            <a:fld id="{2CCCAA1B-9DCB-40EB-9968-31183588BCB9}" type="slidenum">
              <a:rPr lang="da-DK"/>
              <a:t>19</a:t>
            </a:fld>
            <a:endParaRPr lang="da-DK"/>
          </a:p>
        </p:txBody>
      </p:sp>
    </p:spTree>
    <p:extLst>
      <p:ext uri="{BB962C8B-B14F-4D97-AF65-F5344CB8AC3E}">
        <p14:creationId xmlns:p14="http://schemas.microsoft.com/office/powerpoint/2010/main" val="2963348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gennemgang af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Gennemgå definitionen af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på </a:t>
            </a:r>
            <a:r>
              <a:rPr lang="da-DK" sz="1200" b="0" i="0" kern="1200" err="1">
                <a:solidFill>
                  <a:schemeClr val="tx1"/>
                </a:solidFill>
                <a:effectLst/>
                <a:latin typeface="+mn-lt"/>
                <a:ea typeface="+mn-ea"/>
                <a:cs typeface="+mn-cs"/>
              </a:rPr>
              <a:t>sliden</a:t>
            </a:r>
            <a:r>
              <a:rPr lang="da-DK" sz="1200" b="0" i="0" kern="1200">
                <a:solidFill>
                  <a:schemeClr val="tx1"/>
                </a:solidFill>
                <a:effectLst/>
                <a:latin typeface="+mn-lt"/>
                <a:ea typeface="+mn-ea"/>
                <a:cs typeface="+mn-cs"/>
              </a:rPr>
              <a:t> for at sikre, at de studerende forstår begrebet.</a:t>
            </a:r>
          </a:p>
          <a:p>
            <a:pPr fontAlgn="t"/>
            <a:r>
              <a:rPr lang="da-DK" sz="1200" b="1" i="0" kern="1200">
                <a:solidFill>
                  <a:schemeClr val="tx1"/>
                </a:solidFill>
                <a:effectLst/>
                <a:latin typeface="+mn-lt"/>
                <a:ea typeface="+mn-ea"/>
                <a:cs typeface="+mn-cs"/>
              </a:rPr>
              <a:t>[For at uddybe, inkluder følgende forklaring:]</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I et </a:t>
            </a:r>
            <a:r>
              <a:rPr lang="da-DK" sz="1200" b="0" i="0" kern="1200" err="1">
                <a:solidFill>
                  <a:schemeClr val="tx1"/>
                </a:solidFill>
                <a:effectLst/>
                <a:latin typeface="+mn-lt"/>
                <a:ea typeface="+mn-ea"/>
                <a:cs typeface="+mn-cs"/>
              </a:rPr>
              <a:t>datarepositorium</a:t>
            </a:r>
            <a:r>
              <a:rPr lang="da-DK" sz="1200" b="0" i="0" kern="1200">
                <a:solidFill>
                  <a:schemeClr val="tx1"/>
                </a:solidFill>
                <a:effectLst/>
                <a:latin typeface="+mn-lt"/>
                <a:ea typeface="+mn-ea"/>
                <a:cs typeface="+mn-cs"/>
              </a:rPr>
              <a:t> kan forskere aflevere data og metadata med det formål både at opbevare og dele data. Definitionen på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ligger tæt op ad definitionen på et arkiv, og de to begreber bruges ofte i flæng. En vigtig skelnen kan dog foretages i forbindelse med forskningsdata: Her er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normalt fokuseret på deling og genbrug af information og er i den forstand mere “aktivt” sammenlignet med et arkiv, som ofte defineres som mere statisk, fordi dets primære formål blot er at give adgang til lagret information.</a:t>
            </a:r>
          </a:p>
          <a:p>
            <a:endParaRPr lang="da-DK"/>
          </a:p>
          <a:p>
            <a:endParaRPr lang="en-US"/>
          </a:p>
          <a:p>
            <a:endParaRPr lang="en-US">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20</a:t>
            </a:fld>
            <a:endParaRPr lang="da-DK"/>
          </a:p>
        </p:txBody>
      </p:sp>
    </p:spTree>
    <p:extLst>
      <p:ext uri="{BB962C8B-B14F-4D97-AF65-F5344CB8AC3E}">
        <p14:creationId xmlns:p14="http://schemas.microsoft.com/office/powerpoint/2010/main" val="1819624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459A-D0F4-1E81-A72A-3E2B6DDF405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241D86F-5015-2B57-FD0B-5D77AE6A097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AF06A3-BC4B-F27B-FCB7-C7CDF44CEE45}"/>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at gennemgå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I strategi 1 blev der</a:t>
            </a:r>
            <a:r>
              <a:rPr lang="da-DK" sz="1200" b="0" i="0" kern="1200" baseline="0">
                <a:solidFill>
                  <a:schemeClr val="tx1"/>
                </a:solidFill>
                <a:effectLst/>
                <a:latin typeface="+mn-lt"/>
                <a:ea typeface="+mn-ea"/>
                <a:cs typeface="+mn-cs"/>
              </a:rPr>
              <a:t> </a:t>
            </a:r>
            <a:r>
              <a:rPr lang="da-DK" sz="1200" b="0" i="0" kern="1200">
                <a:solidFill>
                  <a:schemeClr val="tx1"/>
                </a:solidFill>
                <a:effectLst/>
                <a:latin typeface="+mn-lt"/>
                <a:ea typeface="+mn-ea"/>
                <a:cs typeface="+mn-cs"/>
              </a:rPr>
              <a:t>vist, hvordan man søger efter og får adgang til datasæt via akademiske databaser. I strategi 2 går vi direkte til kilden, nemlig de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hvor data og/eller metadata er hostet og kan tilgås. Begynd din søgning i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hvis du allerede kender et. Hvis ikke, prøv at søge i online registre (se slide for eksempler) over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for at se, om du kan finde et der er relevant for dit fag/emne, f.eks. fagspecifikke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For generelle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se eksempler i handoutet.</a:t>
            </a:r>
          </a:p>
          <a:p>
            <a:pPr rtl="0" fontAlgn="base"/>
            <a:r>
              <a:rPr lang="da-DK" sz="1200" b="0" i="0" kern="1200">
                <a:solidFill>
                  <a:schemeClr val="tx1"/>
                </a:solidFill>
                <a:effectLst/>
                <a:latin typeface="+mn-lt"/>
                <a:ea typeface="+mn-ea"/>
                <a:cs typeface="+mn-cs"/>
              </a:rPr>
              <a:t>[Hvis en definition af 'register' er relevant:] </a:t>
            </a:r>
            <a:r>
              <a:rPr lang="da-DK" sz="1200" b="1" i="0" kern="1200">
                <a:solidFill>
                  <a:schemeClr val="tx1"/>
                </a:solidFill>
                <a:effectLst/>
                <a:latin typeface="+mn-lt"/>
                <a:ea typeface="+mn-ea"/>
                <a:cs typeface="+mn-cs"/>
              </a:rPr>
              <a:t>Register</a:t>
            </a:r>
            <a:br>
              <a:rPr lang="da-DK"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In strategy 1, it was demonstrated how to search for and access datasets via academic databases. In strategy 2, we go directly to the source, namely the repositories where the data and/or metadata is hosted and can be accessed. Begin your search in a repository if you are already familiar with one. If not, try searching online registers (see slide for examples) of repositories to see if you can find ones that are relevant to your field/topic, e.g. discipline-specific repositories. For general repositories, see the handout for examples.</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[In case a definition of 'registry' is relevant:]</a:t>
            </a:r>
            <a:r>
              <a:rPr lang="en-US" sz="1200" b="0" i="0" kern="1200">
                <a:solidFill>
                  <a:schemeClr val="tx1"/>
                </a:solidFill>
                <a:effectLst/>
                <a:latin typeface="+mn-lt"/>
                <a:ea typeface="+mn-ea"/>
                <a:cs typeface="+mn-cs"/>
              </a:rPr>
              <a:t>​</a:t>
            </a:r>
          </a:p>
          <a:p>
            <a:pPr rtl="0" fontAlgn="base"/>
            <a:r>
              <a:rPr lang="da-DK" sz="1200" b="1" i="0" kern="1200">
                <a:solidFill>
                  <a:schemeClr val="tx1"/>
                </a:solidFill>
                <a:effectLst/>
                <a:latin typeface="+mn-lt"/>
                <a:ea typeface="+mn-ea"/>
                <a:cs typeface="+mn-cs"/>
              </a:rPr>
              <a:t>Registry</a:t>
            </a:r>
            <a:r>
              <a:rPr lang="da-DK" sz="1200" b="0" i="0" kern="1200">
                <a:solidFill>
                  <a:schemeClr val="tx1"/>
                </a:solidFill>
                <a:effectLst/>
                <a:latin typeface="+mn-lt"/>
                <a:ea typeface="+mn-ea"/>
                <a:cs typeface="+mn-cs"/>
              </a:rPr>
              <a:t>​</a:t>
            </a:r>
          </a:p>
          <a:p>
            <a:pPr rtl="0" fontAlgn="base"/>
            <a:r>
              <a:rPr lang="da-DK" sz="1200" b="0" i="1" u="none" strike="noStrike" kern="1200">
                <a:solidFill>
                  <a:schemeClr val="tx1"/>
                </a:solidFill>
                <a:effectLst/>
                <a:latin typeface="+mn-lt"/>
                <a:ea typeface="+mn-ea"/>
                <a:cs typeface="+mn-cs"/>
              </a:rPr>
              <a:t>"An official </a:t>
            </a:r>
            <a:r>
              <a:rPr lang="da-DK" sz="1200" b="0" i="1" u="none" strike="noStrike" kern="1200" err="1">
                <a:solidFill>
                  <a:schemeClr val="tx1"/>
                </a:solidFill>
                <a:effectLst/>
                <a:latin typeface="+mn-lt"/>
                <a:ea typeface="+mn-ea"/>
                <a:cs typeface="+mn-cs"/>
              </a:rPr>
              <a:t>record</a:t>
            </a:r>
            <a:r>
              <a:rPr lang="da-DK" sz="1200" b="0" i="1" u="none" strike="noStrike" kern="1200">
                <a:solidFill>
                  <a:schemeClr val="tx1"/>
                </a:solidFill>
                <a:effectLst/>
                <a:latin typeface="+mn-lt"/>
                <a:ea typeface="+mn-ea"/>
                <a:cs typeface="+mn-cs"/>
              </a:rPr>
              <a:t> book" </a:t>
            </a:r>
            <a:r>
              <a:rPr lang="da-DK"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da-DK" sz="1200" b="0" i="0" u="none" strike="noStrike" kern="1200">
                <a:solidFill>
                  <a:schemeClr val="tx1"/>
                </a:solidFill>
                <a:effectLst/>
                <a:latin typeface="+mn-lt"/>
                <a:ea typeface="+mn-ea"/>
                <a:cs typeface="+mn-cs"/>
              </a:rPr>
              <a:t>A </a:t>
            </a:r>
            <a:r>
              <a:rPr lang="da-DK" sz="1200" b="0" i="0" u="none" strike="noStrike" kern="1200" err="1">
                <a:solidFill>
                  <a:schemeClr val="tx1"/>
                </a:solidFill>
                <a:effectLst/>
                <a:latin typeface="+mn-lt"/>
                <a:ea typeface="+mn-ea"/>
                <a:cs typeface="+mn-cs"/>
              </a:rPr>
              <a:t>registry</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such</a:t>
            </a:r>
            <a:r>
              <a:rPr lang="da-DK" sz="1200" b="0" i="0" u="none" strike="noStrike" kern="1200">
                <a:solidFill>
                  <a:schemeClr val="tx1"/>
                </a:solidFill>
                <a:effectLst/>
                <a:latin typeface="+mn-lt"/>
                <a:ea typeface="+mn-ea"/>
                <a:cs typeface="+mn-cs"/>
              </a:rPr>
              <a:t> as re3data.org points </a:t>
            </a:r>
            <a:r>
              <a:rPr lang="da-DK" sz="1200" b="0" i="0" u="none" strike="noStrike" kern="1200" err="1">
                <a:solidFill>
                  <a:schemeClr val="tx1"/>
                </a:solidFill>
                <a:effectLst/>
                <a:latin typeface="+mn-lt"/>
                <a:ea typeface="+mn-ea"/>
                <a:cs typeface="+mn-cs"/>
              </a:rPr>
              <a:t>you</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towards</a:t>
            </a:r>
            <a:r>
              <a:rPr lang="da-DK" sz="1200" b="0" i="0" u="none" strike="noStrike" kern="1200">
                <a:solidFill>
                  <a:schemeClr val="tx1"/>
                </a:solidFill>
                <a:effectLst/>
                <a:latin typeface="+mn-lt"/>
                <a:ea typeface="+mn-ea"/>
                <a:cs typeface="+mn-cs"/>
              </a:rPr>
              <a:t> relevant </a:t>
            </a:r>
            <a:r>
              <a:rPr lang="da-DK" sz="1200" b="0" i="0" u="none" strike="noStrike" kern="1200" err="1">
                <a:solidFill>
                  <a:schemeClr val="tx1"/>
                </a:solidFill>
                <a:effectLst/>
                <a:latin typeface="+mn-lt"/>
                <a:ea typeface="+mn-ea"/>
                <a:cs typeface="+mn-cs"/>
              </a:rPr>
              <a:t>repositories</a:t>
            </a:r>
            <a:r>
              <a:rPr lang="da-DK" sz="1200" b="0" i="0" u="none" strike="noStrike" kern="1200">
                <a:solidFill>
                  <a:schemeClr val="tx1"/>
                </a:solidFill>
                <a:effectLst/>
                <a:latin typeface="+mn-lt"/>
                <a:ea typeface="+mn-ea"/>
                <a:cs typeface="+mn-cs"/>
              </a:rPr>
              <a:t> (and </a:t>
            </a:r>
            <a:r>
              <a:rPr lang="da-DK" sz="1200" b="0" i="0" u="none" strike="noStrike" kern="1200" err="1">
                <a:solidFill>
                  <a:schemeClr val="tx1"/>
                </a:solidFill>
                <a:effectLst/>
                <a:latin typeface="+mn-lt"/>
                <a:ea typeface="+mn-ea"/>
                <a:cs typeface="+mn-cs"/>
              </a:rPr>
              <a:t>thereby</a:t>
            </a:r>
            <a:r>
              <a:rPr lang="da-DK" sz="1200" b="0" i="0" u="none" strike="noStrike" kern="1200">
                <a:solidFill>
                  <a:schemeClr val="tx1"/>
                </a:solidFill>
                <a:effectLst/>
                <a:latin typeface="+mn-lt"/>
                <a:ea typeface="+mn-ea"/>
                <a:cs typeface="+mn-cs"/>
              </a:rPr>
              <a:t> data)</a:t>
            </a:r>
            <a:r>
              <a:rPr lang="en-US" sz="1200" b="0" i="0" kern="1200">
                <a:solidFill>
                  <a:schemeClr val="tx1"/>
                </a:solidFill>
                <a:effectLst/>
                <a:latin typeface="+mn-lt"/>
                <a:ea typeface="+mn-ea"/>
                <a:cs typeface="+mn-cs"/>
              </a:rPr>
              <a:t>​</a:t>
            </a:r>
          </a:p>
          <a:p>
            <a:pPr rtl="0" fontAlgn="base"/>
            <a:r>
              <a:rPr lang="da-DK" sz="1200" b="0" i="0" u="none" strike="noStrike" kern="1200" err="1">
                <a:solidFill>
                  <a:schemeClr val="tx1"/>
                </a:solidFill>
                <a:effectLst/>
                <a:latin typeface="+mn-lt"/>
                <a:ea typeface="+mn-ea"/>
                <a:cs typeface="+mn-cs"/>
              </a:rPr>
              <a:t>Consider</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broad</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search</a:t>
            </a:r>
            <a:r>
              <a:rPr lang="da-DK" sz="1200" b="0" i="0" u="none" strike="noStrike" kern="1200">
                <a:solidFill>
                  <a:schemeClr val="tx1"/>
                </a:solidFill>
                <a:effectLst/>
                <a:latin typeface="+mn-lt"/>
                <a:ea typeface="+mn-ea"/>
                <a:cs typeface="+mn-cs"/>
              </a:rPr>
              <a:t> in </a:t>
            </a:r>
            <a:r>
              <a:rPr lang="da-DK" sz="1200" b="0" i="0" u="none" strike="noStrike" kern="1200" err="1">
                <a:solidFill>
                  <a:schemeClr val="tx1"/>
                </a:solidFill>
                <a:effectLst/>
                <a:latin typeface="+mn-lt"/>
                <a:ea typeface="+mn-ea"/>
                <a:cs typeface="+mn-cs"/>
              </a:rPr>
              <a:t>registries</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e.g</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disciplinary</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description</a:t>
            </a:r>
            <a:r>
              <a:rPr lang="da-DK" sz="1200" b="0" i="0" u="none" strike="noStrike" kern="1200">
                <a:solidFill>
                  <a:schemeClr val="tx1"/>
                </a:solidFill>
                <a:effectLst/>
                <a:latin typeface="+mn-lt"/>
                <a:ea typeface="+mn-ea"/>
                <a:cs typeface="+mn-cs"/>
              </a:rPr>
              <a:t> and country </a:t>
            </a:r>
            <a:r>
              <a:rPr lang="en-US" sz="1200" b="0" i="0" kern="1200">
                <a:solidFill>
                  <a:schemeClr val="tx1"/>
                </a:solidFill>
                <a:effectLst/>
                <a:latin typeface="+mn-lt"/>
                <a:ea typeface="+mn-ea"/>
                <a:cs typeface="+mn-cs"/>
              </a:rPr>
              <a:t>​</a:t>
            </a:r>
          </a:p>
          <a:p>
            <a:pPr rtl="0" fontAlgn="base"/>
            <a:r>
              <a:rPr lang="da-DK" sz="1200" b="0" i="1" u="none" strike="noStrike" kern="1200">
                <a:solidFill>
                  <a:schemeClr val="tx1"/>
                </a:solidFill>
                <a:effectLst/>
                <a:latin typeface="+mn-lt"/>
                <a:ea typeface="+mn-ea"/>
                <a:cs typeface="+mn-cs"/>
              </a:rPr>
              <a:t>** </a:t>
            </a:r>
            <a:r>
              <a:rPr lang="da-DK" sz="1200" b="0" i="0" u="none" strike="noStrike" kern="1200">
                <a:solidFill>
                  <a:schemeClr val="tx1"/>
                </a:solidFill>
                <a:effectLst/>
                <a:latin typeface="+mn-lt"/>
                <a:ea typeface="+mn-ea"/>
                <a:cs typeface="+mn-cs"/>
              </a:rPr>
              <a:t>“</a:t>
            </a:r>
            <a:r>
              <a:rPr lang="da-DK" sz="1200" b="0" i="0" u="none" strike="noStrike" kern="1200" err="1">
                <a:solidFill>
                  <a:schemeClr val="tx1"/>
                </a:solidFill>
                <a:effectLst/>
                <a:latin typeface="+mn-lt"/>
                <a:ea typeface="+mn-ea"/>
                <a:cs typeface="+mn-cs"/>
              </a:rPr>
              <a:t>registry</a:t>
            </a:r>
            <a:r>
              <a:rPr lang="da-DK" sz="1200" b="0" i="0" u="none" strike="noStrike" kern="1200">
                <a:solidFill>
                  <a:schemeClr val="tx1"/>
                </a:solidFill>
                <a:effectLst/>
                <a:latin typeface="+mn-lt"/>
                <a:ea typeface="+mn-ea"/>
                <a:cs typeface="+mn-cs"/>
              </a:rPr>
              <a:t>.” </a:t>
            </a:r>
            <a:r>
              <a:rPr lang="da-DK" sz="1200" b="0" i="1" u="none" strike="noStrike" kern="1200">
                <a:solidFill>
                  <a:schemeClr val="tx1"/>
                </a:solidFill>
                <a:effectLst/>
                <a:latin typeface="+mn-lt"/>
                <a:ea typeface="+mn-ea"/>
                <a:cs typeface="+mn-cs"/>
              </a:rPr>
              <a:t>Merriam-Webster.com Dictionary</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Merriam</a:t>
            </a:r>
            <a:r>
              <a:rPr lang="da-DK" sz="1200" b="0" i="0" u="none" strike="noStrike" kern="1200">
                <a:solidFill>
                  <a:schemeClr val="tx1"/>
                </a:solidFill>
                <a:effectLst/>
                <a:latin typeface="+mn-lt"/>
                <a:ea typeface="+mn-ea"/>
                <a:cs typeface="+mn-cs"/>
              </a:rPr>
              <a:t>-Webster, </a:t>
            </a:r>
            <a:r>
              <a:rPr lang="da-DK" sz="1200" b="0" i="0" u="sng" strike="noStrike" kern="1200">
                <a:solidFill>
                  <a:schemeClr val="tx1"/>
                </a:solidFill>
                <a:effectLst/>
                <a:latin typeface="+mn-lt"/>
                <a:ea typeface="+mn-ea"/>
                <a:cs typeface="+mn-cs"/>
                <a:hlinkClick r:id="rId3"/>
              </a:rPr>
              <a:t>https://www.merriam-webster.com/dictionary/registry</a:t>
            </a:r>
            <a:r>
              <a:rPr lang="da-DK" sz="1200" b="0" i="0" u="none" strike="noStrike" kern="1200">
                <a:solidFill>
                  <a:schemeClr val="tx1"/>
                </a:solidFill>
                <a:effectLst/>
                <a:latin typeface="+mn-lt"/>
                <a:ea typeface="+mn-ea"/>
                <a:cs typeface="+mn-cs"/>
              </a:rPr>
              <a:t>. </a:t>
            </a:r>
            <a:r>
              <a:rPr lang="da-DK" sz="1200" b="0" i="0" u="none" strike="noStrike" kern="1200" err="1">
                <a:solidFill>
                  <a:schemeClr val="tx1"/>
                </a:solidFill>
                <a:effectLst/>
                <a:latin typeface="+mn-lt"/>
                <a:ea typeface="+mn-ea"/>
                <a:cs typeface="+mn-cs"/>
              </a:rPr>
              <a:t>Accessed</a:t>
            </a:r>
            <a:r>
              <a:rPr lang="da-DK" sz="1200" b="0" i="0" u="none" strike="noStrike" kern="1200">
                <a:solidFill>
                  <a:schemeClr val="tx1"/>
                </a:solidFill>
                <a:effectLst/>
                <a:latin typeface="+mn-lt"/>
                <a:ea typeface="+mn-ea"/>
                <a:cs typeface="+mn-cs"/>
              </a:rPr>
              <a:t> 17 Nov. 2023.</a:t>
            </a:r>
            <a:r>
              <a:rPr lang="da-DK" sz="1200" b="0" i="0" kern="1200">
                <a:solidFill>
                  <a:schemeClr val="tx1"/>
                </a:solidFill>
                <a:effectLst/>
                <a:latin typeface="+mn-lt"/>
                <a:ea typeface="+mn-ea"/>
                <a:cs typeface="+mn-cs"/>
              </a:rPr>
              <a:t>​</a:t>
            </a:r>
          </a:p>
          <a:p>
            <a:pPr rtl="0" fontAlgn="base"/>
            <a:r>
              <a:rPr lang="da-DK"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da-DK"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Pladsholder til slidenummer 3">
            <a:extLst>
              <a:ext uri="{FF2B5EF4-FFF2-40B4-BE49-F238E27FC236}">
                <a16:creationId xmlns:a16="http://schemas.microsoft.com/office/drawing/2014/main" id="{2C4E0191-5DB4-A901-108A-E4E95D0B62E6}"/>
              </a:ext>
            </a:extLst>
          </p:cNvPr>
          <p:cNvSpPr>
            <a:spLocks noGrp="1"/>
          </p:cNvSpPr>
          <p:nvPr>
            <p:ph type="sldNum" sz="quarter" idx="5"/>
          </p:nvPr>
        </p:nvSpPr>
        <p:spPr/>
        <p:txBody>
          <a:bodyPr/>
          <a:lstStyle/>
          <a:p>
            <a:fld id="{2CCCAA1B-9DCB-40EB-9968-31183588BCB9}" type="slidenum">
              <a:rPr lang="da-DK"/>
              <a:t>21</a:t>
            </a:fld>
            <a:endParaRPr lang="da-DK"/>
          </a:p>
        </p:txBody>
      </p:sp>
    </p:spTree>
    <p:extLst>
      <p:ext uri="{BB962C8B-B14F-4D97-AF65-F5344CB8AC3E}">
        <p14:creationId xmlns:p14="http://schemas.microsoft.com/office/powerpoint/2010/main" val="3105989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at gennemgå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Lad os tage et kig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et af de generelle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hvor forskere fra hele verden kan deponere data fra deres forskningsprojekter. Bemærk, at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er et generelt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og derfor ikke kun indeholder forskningsdata, men også forskellige andre forskningsresultater.</a:t>
            </a: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www.zenodo.org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a:t>
            </a:r>
            <a:r>
              <a:rPr lang="da-DK" sz="1200" b="0" i="0" kern="1200" baseline="0">
                <a:solidFill>
                  <a:schemeClr val="tx1"/>
                </a:solidFill>
                <a:effectLst/>
                <a:latin typeface="+mn-lt"/>
                <a:ea typeface="+mn-ea"/>
                <a:cs typeface="+mn-cs"/>
              </a:rPr>
              <a:t> nøgle</a:t>
            </a:r>
            <a:r>
              <a:rPr lang="da-DK" sz="1200" b="0" i="0" kern="1200">
                <a:solidFill>
                  <a:schemeClr val="tx1"/>
                </a:solidFill>
                <a:effectLst/>
                <a:latin typeface="+mn-lt"/>
                <a:ea typeface="+mn-ea"/>
                <a:cs typeface="+mn-cs"/>
              </a:rPr>
              <a:t>ord, du vil finde datasæt om. Vælg filtre, herunder “dataset” under “Resource types”,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data, hvis det er gjort tilgængeligt.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Fremhæv nogle af de vigtigste funktioner og metadata (se slide).</a:t>
            </a:r>
          </a:p>
          <a:p>
            <a:pPr fontAlgn="t"/>
            <a:r>
              <a:rPr lang="da-DK" sz="1200" b="0" i="0" kern="1200">
                <a:solidFill>
                  <a:schemeClr val="tx1"/>
                </a:solidFill>
                <a:effectLst/>
                <a:latin typeface="+mn-lt"/>
                <a:ea typeface="+mn-ea"/>
                <a:cs typeface="+mn-cs"/>
              </a:rPr>
              <a:t>[Hvis relevant, gør opmærksom på muligheden for avancerede søgeforespørgsler – se </a:t>
            </a:r>
            <a:r>
              <a:rPr lang="da-DK" sz="1200" b="0" i="0" kern="1200" err="1">
                <a:solidFill>
                  <a:schemeClr val="tx1"/>
                </a:solidFill>
                <a:effectLst/>
                <a:latin typeface="+mn-lt"/>
                <a:ea typeface="+mn-ea"/>
                <a:cs typeface="+mn-cs"/>
              </a:rPr>
              <a:t>Zenodos</a:t>
            </a:r>
            <a:r>
              <a:rPr lang="da-DK" sz="1200" b="0" i="0" kern="1200">
                <a:solidFill>
                  <a:schemeClr val="tx1"/>
                </a:solidFill>
                <a:effectLst/>
                <a:latin typeface="+mn-lt"/>
                <a:ea typeface="+mn-ea"/>
                <a:cs typeface="+mn-cs"/>
              </a:rPr>
              <a:t> søgeguide.]</a:t>
            </a:r>
          </a:p>
        </p:txBody>
      </p:sp>
      <p:sp>
        <p:nvSpPr>
          <p:cNvPr id="4" name="Pladsholder til slidenummer 3"/>
          <p:cNvSpPr>
            <a:spLocks noGrp="1"/>
          </p:cNvSpPr>
          <p:nvPr>
            <p:ph type="sldNum" sz="quarter" idx="5"/>
          </p:nvPr>
        </p:nvSpPr>
        <p:spPr/>
        <p:txBody>
          <a:bodyPr/>
          <a:lstStyle/>
          <a:p>
            <a:fld id="{2CCCAA1B-9DCB-40EB-9968-31183588BCB9}" type="slidenum">
              <a:rPr lang="da-DK"/>
              <a:t>22</a:t>
            </a:fld>
            <a:endParaRPr lang="da-DK"/>
          </a:p>
        </p:txBody>
      </p:sp>
    </p:spTree>
    <p:extLst>
      <p:ext uri="{BB962C8B-B14F-4D97-AF65-F5344CB8AC3E}">
        <p14:creationId xmlns:p14="http://schemas.microsoft.com/office/powerpoint/2010/main" val="2816652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887D7-B702-4E9F-890F-0F90BCC30C4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95C1EF3-0EC4-5DAF-25CB-14C6E88CDBE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B523114-A409-66D6-566B-B4051A5B4135}"/>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at gennemgå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Lad os tage et kig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et af de generelle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hvor forskere fra hele verden kan deponere data fra deres forskningsprojekter. Bemærk, at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er et generelt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og derfor ikke kun indeholder forskningsdata, men også forskellige andre forskningsresultater.</a:t>
            </a: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www.zenodo.org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a:t>
            </a:r>
            <a:r>
              <a:rPr lang="da-DK" sz="1200" b="0" i="0" kern="1200" baseline="0">
                <a:solidFill>
                  <a:schemeClr val="tx1"/>
                </a:solidFill>
                <a:effectLst/>
                <a:latin typeface="+mn-lt"/>
                <a:ea typeface="+mn-ea"/>
                <a:cs typeface="+mn-cs"/>
              </a:rPr>
              <a:t> nøgle</a:t>
            </a:r>
            <a:r>
              <a:rPr lang="da-DK" sz="1200" b="0" i="0" kern="1200">
                <a:solidFill>
                  <a:schemeClr val="tx1"/>
                </a:solidFill>
                <a:effectLst/>
                <a:latin typeface="+mn-lt"/>
                <a:ea typeface="+mn-ea"/>
                <a:cs typeface="+mn-cs"/>
              </a:rPr>
              <a:t>ord, du vil finde datasæt om. Vælg filtre, herunder “dataset” under “Resource types”,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data, hvis det er gjort tilgængeligt.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Fremhæv nogle af de vigtigste funktioner og metadata (se slide).</a:t>
            </a:r>
          </a:p>
          <a:p>
            <a:pPr fontAlgn="t"/>
            <a:r>
              <a:rPr lang="da-DK" sz="1200" b="0" i="0" kern="1200">
                <a:solidFill>
                  <a:schemeClr val="tx1"/>
                </a:solidFill>
                <a:effectLst/>
                <a:latin typeface="+mn-lt"/>
                <a:ea typeface="+mn-ea"/>
                <a:cs typeface="+mn-cs"/>
              </a:rPr>
              <a:t>[Hvis relevant, gør opmærksom på muligheden for avancerede søgeforespørgsler – se </a:t>
            </a:r>
            <a:r>
              <a:rPr lang="da-DK" sz="1200" b="0" i="0" kern="1200" err="1">
                <a:solidFill>
                  <a:schemeClr val="tx1"/>
                </a:solidFill>
                <a:effectLst/>
                <a:latin typeface="+mn-lt"/>
                <a:ea typeface="+mn-ea"/>
                <a:cs typeface="+mn-cs"/>
              </a:rPr>
              <a:t>Zenodos</a:t>
            </a:r>
            <a:r>
              <a:rPr lang="da-DK" sz="1200" b="0" i="0" kern="1200">
                <a:solidFill>
                  <a:schemeClr val="tx1"/>
                </a:solidFill>
                <a:effectLst/>
                <a:latin typeface="+mn-lt"/>
                <a:ea typeface="+mn-ea"/>
                <a:cs typeface="+mn-cs"/>
              </a:rPr>
              <a:t> søgeguide.]</a:t>
            </a:r>
          </a:p>
        </p:txBody>
      </p:sp>
      <p:sp>
        <p:nvSpPr>
          <p:cNvPr id="4" name="Pladsholder til slidenummer 3">
            <a:extLst>
              <a:ext uri="{FF2B5EF4-FFF2-40B4-BE49-F238E27FC236}">
                <a16:creationId xmlns:a16="http://schemas.microsoft.com/office/drawing/2014/main" id="{8C5C2816-0F46-7753-2226-C0CE7E109F94}"/>
              </a:ext>
            </a:extLst>
          </p:cNvPr>
          <p:cNvSpPr>
            <a:spLocks noGrp="1"/>
          </p:cNvSpPr>
          <p:nvPr>
            <p:ph type="sldNum" sz="quarter" idx="5"/>
          </p:nvPr>
        </p:nvSpPr>
        <p:spPr/>
        <p:txBody>
          <a:bodyPr/>
          <a:lstStyle/>
          <a:p>
            <a:fld id="{2CCCAA1B-9DCB-40EB-9968-31183588BCB9}" type="slidenum">
              <a:rPr lang="da-DK"/>
              <a:t>23</a:t>
            </a:fld>
            <a:endParaRPr lang="da-DK"/>
          </a:p>
        </p:txBody>
      </p:sp>
    </p:spTree>
    <p:extLst>
      <p:ext uri="{BB962C8B-B14F-4D97-AF65-F5344CB8AC3E}">
        <p14:creationId xmlns:p14="http://schemas.microsoft.com/office/powerpoint/2010/main" val="3395121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at gennemgå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Lad os tage et kig på Harvard </a:t>
            </a:r>
            <a:r>
              <a:rPr lang="da-DK" sz="1200" b="0" i="0" kern="1200" err="1">
                <a:solidFill>
                  <a:schemeClr val="tx1"/>
                </a:solidFill>
                <a:effectLst/>
                <a:latin typeface="+mn-lt"/>
                <a:ea typeface="+mn-ea"/>
                <a:cs typeface="+mn-cs"/>
              </a:rPr>
              <a:t>Dataverse</a:t>
            </a:r>
            <a:r>
              <a:rPr lang="da-DK" sz="1200" b="0" i="0" kern="1200">
                <a:solidFill>
                  <a:schemeClr val="tx1"/>
                </a:solidFill>
                <a:effectLst/>
                <a:latin typeface="+mn-lt"/>
                <a:ea typeface="+mn-ea"/>
                <a:cs typeface="+mn-cs"/>
              </a:rPr>
              <a:t>, endnu et eksempel på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a:t>
            </a:r>
          </a:p>
          <a:p>
            <a:pPr fontAlgn="t"/>
            <a:r>
              <a:rPr lang="da-DK" sz="1200" b="1"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https://dataverse.harvard.edu/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nøgleord, du vil finde datasæt om. Vælg filtre, herunder “dataset”,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data, hvis det er gjort tilgængeligt.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Fremhæv nogle af de vigtigste funktioner og metadata (se slide).</a:t>
            </a:r>
          </a:p>
          <a:p>
            <a:pPr fontAlgn="t"/>
            <a:r>
              <a:rPr lang="da-DK" sz="1200" b="0" i="0" kern="1200">
                <a:solidFill>
                  <a:schemeClr val="tx1"/>
                </a:solidFill>
                <a:effectLst/>
                <a:latin typeface="+mn-lt"/>
                <a:ea typeface="+mn-ea"/>
                <a:cs typeface="+mn-cs"/>
              </a:rPr>
              <a:t>[Hvis relevant, gør opmærksom på muligheden for både grundlæggende og avancerede søgemuligheder – se vejledningen her: https://guides.dataverse.org/en/5.12.1/user/find-use-data.html].</a:t>
            </a:r>
          </a:p>
        </p:txBody>
      </p:sp>
      <p:sp>
        <p:nvSpPr>
          <p:cNvPr id="4" name="Pladsholder til slidenummer 3"/>
          <p:cNvSpPr>
            <a:spLocks noGrp="1"/>
          </p:cNvSpPr>
          <p:nvPr>
            <p:ph type="sldNum" sz="quarter" idx="5"/>
          </p:nvPr>
        </p:nvSpPr>
        <p:spPr/>
        <p:txBody>
          <a:bodyPr/>
          <a:lstStyle/>
          <a:p>
            <a:fld id="{2CCCAA1B-9DCB-40EB-9968-31183588BCB9}" type="slidenum">
              <a:rPr lang="da-DK"/>
              <a:t>24</a:t>
            </a:fld>
            <a:endParaRPr lang="da-DK"/>
          </a:p>
        </p:txBody>
      </p:sp>
    </p:spTree>
    <p:extLst>
      <p:ext uri="{BB962C8B-B14F-4D97-AF65-F5344CB8AC3E}">
        <p14:creationId xmlns:p14="http://schemas.microsoft.com/office/powerpoint/2010/main" val="3618085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Bed de studerende om at lave en af de øvelser, der er beskrevet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De studerende kan arbejde i par eller individuelt.</a:t>
            </a:r>
          </a:p>
          <a:p>
            <a:pPr fontAlgn="t"/>
            <a:r>
              <a:rPr lang="da-DK" sz="1200" b="1" i="0" kern="1200">
                <a:solidFill>
                  <a:schemeClr val="tx1"/>
                </a:solidFill>
                <a:effectLst/>
                <a:latin typeface="+mn-lt"/>
                <a:ea typeface="+mn-ea"/>
                <a:cs typeface="+mn-cs"/>
              </a:rPr>
              <a:t>Strategi 1:</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Gennemfør en søgning, hvor de finder det datasæt, der er knyttet til den artikel, der er refereret til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De kan bruge </a:t>
            </a:r>
            <a:r>
              <a:rPr lang="da-DK" sz="1200" b="0" i="1" kern="1200">
                <a:solidFill>
                  <a:schemeClr val="tx1"/>
                </a:solidFill>
                <a:effectLst/>
                <a:latin typeface="+mn-lt"/>
                <a:ea typeface="+mn-ea"/>
                <a:cs typeface="+mn-cs"/>
              </a:rPr>
              <a:t>Data Citation Index</a:t>
            </a:r>
            <a:r>
              <a:rPr lang="da-DK" sz="1200" b="0" i="0" kern="1200">
                <a:solidFill>
                  <a:schemeClr val="tx1"/>
                </a:solidFill>
                <a:effectLst/>
                <a:latin typeface="+mn-lt"/>
                <a:ea typeface="+mn-ea"/>
                <a:cs typeface="+mn-cs"/>
              </a:rPr>
              <a:t> i </a:t>
            </a:r>
            <a:r>
              <a:rPr lang="da-DK" sz="1200" b="0" i="1" kern="1200">
                <a:solidFill>
                  <a:schemeClr val="tx1"/>
                </a:solidFill>
                <a:effectLst/>
                <a:latin typeface="+mn-lt"/>
                <a:ea typeface="+mn-ea"/>
                <a:cs typeface="+mn-cs"/>
              </a:rPr>
              <a:t>Web of Science</a:t>
            </a:r>
            <a:r>
              <a:rPr lang="da-DK" sz="1200" b="0" i="0" kern="1200">
                <a:solidFill>
                  <a:schemeClr val="tx1"/>
                </a:solidFill>
                <a:effectLst/>
                <a:latin typeface="+mn-lt"/>
                <a:ea typeface="+mn-ea"/>
                <a:cs typeface="+mn-cs"/>
              </a:rPr>
              <a: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Hvis de studerende finder de tilknyttede data til artiklen, bed dem om at lave en indledende vurdering af data ved at besvare de 3 spørgsmål. Brug dette som en mulighed for at fremhæve vigtigheden af at være kritisk, når man søger efter relevante kilder i informationssøgningsprocessen; dette gælder også for datasøgning. [Hvis relevant, henvis tilbage til slide 10: "Vær kildekritisk".]</a:t>
            </a:r>
          </a:p>
          <a:p>
            <a:pPr fontAlgn="t"/>
            <a:r>
              <a:rPr lang="da-DK" sz="1200" b="1" i="0" u="sng" kern="1200">
                <a:solidFill>
                  <a:schemeClr val="tx1"/>
                </a:solidFill>
                <a:effectLst/>
                <a:latin typeface="+mn-lt"/>
                <a:ea typeface="+mn-ea"/>
                <a:cs typeface="+mn-cs"/>
              </a:rPr>
              <a:t>Forventet læringsudbytte af denne øvelse:</a:t>
            </a:r>
            <a:br>
              <a:rPr lang="da-DK" sz="1200" b="0" i="0" u="sng" kern="1200">
                <a:solidFill>
                  <a:schemeClr val="tx1"/>
                </a:solidFill>
                <a:effectLst/>
                <a:latin typeface="+mn-lt"/>
                <a:ea typeface="+mn-ea"/>
                <a:cs typeface="+mn-cs"/>
              </a:rPr>
            </a:br>
            <a:r>
              <a:rPr lang="da-DK" sz="1200" b="0" i="0" kern="1200">
                <a:solidFill>
                  <a:schemeClr val="tx1"/>
                </a:solidFill>
                <a:effectLst/>
                <a:latin typeface="+mn-lt"/>
                <a:ea typeface="+mn-ea"/>
                <a:cs typeface="+mn-cs"/>
              </a:rPr>
              <a:t>Formålet med disse øvelser er at sikre, at de studerende opnår grundlæggende færdigheder i at søge efter forskningsdata i en database og være kritiske over for den information, de finder.</a:t>
            </a:r>
          </a:p>
          <a:p>
            <a:pPr marL="0" indent="0" fontAlgn="t">
              <a:buFont typeface="Arial" panose="020B0604020202020204" pitchFamily="34" charset="0"/>
              <a:buNone/>
            </a:pPr>
            <a:r>
              <a:rPr lang="da-DK" sz="1200" b="1" i="0" kern="1200">
                <a:solidFill>
                  <a:schemeClr val="tx1"/>
                </a:solidFill>
                <a:effectLst/>
                <a:latin typeface="+mn-lt"/>
                <a:ea typeface="+mn-ea"/>
                <a:cs typeface="+mn-cs"/>
              </a:rPr>
              <a:t>Søgeprotokol/svar til spørgsmål i strategi 1 – hvis underviseren ønsker at gennemgå øvelsen med de studerende bagefter:</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Find det via </a:t>
            </a:r>
            <a:r>
              <a:rPr lang="da-DK" sz="1200" b="0" i="1" kern="1200">
                <a:solidFill>
                  <a:schemeClr val="tx1"/>
                </a:solidFill>
                <a:effectLst/>
                <a:latin typeface="+mn-lt"/>
                <a:ea typeface="+mn-ea"/>
                <a:cs typeface="+mn-cs"/>
              </a:rPr>
              <a:t>Data Citation Index</a:t>
            </a:r>
            <a:r>
              <a:rPr lang="da-DK" sz="1200" b="0" i="0" kern="1200">
                <a:solidFill>
                  <a:schemeClr val="tx1"/>
                </a:solidFill>
                <a:effectLst/>
                <a:latin typeface="+mn-lt"/>
                <a:ea typeface="+mn-ea"/>
                <a:cs typeface="+mn-cs"/>
              </a:rPr>
              <a:t> i </a:t>
            </a:r>
            <a:r>
              <a:rPr lang="da-DK" sz="1200" b="0" i="1" kern="1200">
                <a:solidFill>
                  <a:schemeClr val="tx1"/>
                </a:solidFill>
                <a:effectLst/>
                <a:latin typeface="+mn-lt"/>
                <a:ea typeface="+mn-ea"/>
                <a:cs typeface="+mn-cs"/>
              </a:rPr>
              <a:t>Web of Science</a:t>
            </a:r>
            <a:r>
              <a:rPr lang="da-DK" sz="1200" b="0" i="0" kern="1200">
                <a:solidFill>
                  <a:schemeClr val="tx1"/>
                </a:solidFill>
                <a:effectLst/>
                <a:latin typeface="+mn-lt"/>
                <a:ea typeface="+mn-ea"/>
                <a:cs typeface="+mn-cs"/>
              </a:rPr>
              <a:t> – "</a:t>
            </a:r>
            <a:r>
              <a:rPr lang="da-DK" sz="1200" b="0" i="0" kern="1200" err="1">
                <a:solidFill>
                  <a:schemeClr val="tx1"/>
                </a:solidFill>
                <a:effectLst/>
                <a:latin typeface="+mn-lt"/>
                <a:ea typeface="+mn-ea"/>
                <a:cs typeface="+mn-cs"/>
              </a:rPr>
              <a:t>Physical</a:t>
            </a:r>
            <a:r>
              <a:rPr lang="da-DK" sz="1200" b="0" i="0" kern="1200">
                <a:solidFill>
                  <a:schemeClr val="tx1"/>
                </a:solidFill>
                <a:effectLst/>
                <a:latin typeface="+mn-lt"/>
                <a:ea typeface="+mn-ea"/>
                <a:cs typeface="+mn-cs"/>
              </a:rPr>
              <a:t> Activity in South </a:t>
            </a:r>
            <a:r>
              <a:rPr lang="da-DK" sz="1200" b="0" i="0" kern="1200" err="1">
                <a:solidFill>
                  <a:schemeClr val="tx1"/>
                </a:solidFill>
                <a:effectLst/>
                <a:latin typeface="+mn-lt"/>
                <a:ea typeface="+mn-ea"/>
                <a:cs typeface="+mn-cs"/>
              </a:rPr>
              <a:t>Asians</a:t>
            </a:r>
            <a:r>
              <a:rPr lang="da-DK" sz="1200" b="0" i="0" kern="1200">
                <a:solidFill>
                  <a:schemeClr val="tx1"/>
                </a:solidFill>
                <a:effectLst/>
                <a:latin typeface="+mn-lt"/>
                <a:ea typeface="+mn-ea"/>
                <a:cs typeface="+mn-cs"/>
              </a:rPr>
              <a:t>: An In-Depth </a:t>
            </a:r>
            <a:r>
              <a:rPr lang="da-DK" sz="1200" b="0" i="0" kern="1200" err="1">
                <a:solidFill>
                  <a:schemeClr val="tx1"/>
                </a:solidFill>
                <a:effectLst/>
                <a:latin typeface="+mn-lt"/>
                <a:ea typeface="+mn-ea"/>
                <a:cs typeface="+mn-cs"/>
              </a:rPr>
              <a:t>Qualitative</a:t>
            </a:r>
            <a:r>
              <a:rPr lang="da-DK" sz="1200" b="0" i="0" kern="1200">
                <a:solidFill>
                  <a:schemeClr val="tx1"/>
                </a:solidFill>
                <a:effectLst/>
                <a:latin typeface="+mn-lt"/>
                <a:ea typeface="+mn-ea"/>
                <a:cs typeface="+mn-cs"/>
              </a:rPr>
              <a:t> </a:t>
            </a:r>
            <a:r>
              <a:rPr lang="da-DK" sz="1200" b="0" i="0" kern="1200" err="1">
                <a:solidFill>
                  <a:schemeClr val="tx1"/>
                </a:solidFill>
                <a:effectLst/>
                <a:latin typeface="+mn-lt"/>
                <a:ea typeface="+mn-ea"/>
                <a:cs typeface="+mn-cs"/>
              </a:rPr>
              <a:t>Study</a:t>
            </a:r>
            <a:r>
              <a:rPr lang="da-DK" sz="1200" b="0" i="0" kern="1200">
                <a:solidFill>
                  <a:schemeClr val="tx1"/>
                </a:solidFill>
                <a:effectLst/>
                <a:latin typeface="+mn-lt"/>
                <a:ea typeface="+mn-ea"/>
                <a:cs typeface="+mn-cs"/>
              </a:rPr>
              <a:t> to </a:t>
            </a:r>
            <a:r>
              <a:rPr lang="da-DK" sz="1200" b="0" i="0" kern="1200" err="1">
                <a:solidFill>
                  <a:schemeClr val="tx1"/>
                </a:solidFill>
                <a:effectLst/>
                <a:latin typeface="+mn-lt"/>
                <a:ea typeface="+mn-ea"/>
                <a:cs typeface="+mn-cs"/>
              </a:rPr>
              <a:t>Explore</a:t>
            </a:r>
            <a:r>
              <a:rPr lang="da-DK" sz="1200" b="0" i="0" kern="1200">
                <a:solidFill>
                  <a:schemeClr val="tx1"/>
                </a:solidFill>
                <a:effectLst/>
                <a:latin typeface="+mn-lt"/>
                <a:ea typeface="+mn-ea"/>
                <a:cs typeface="+mn-cs"/>
              </a:rPr>
              <a:t> Motivations and </a:t>
            </a:r>
            <a:r>
              <a:rPr lang="da-DK" sz="1200" b="0" i="0" kern="1200" err="1">
                <a:solidFill>
                  <a:schemeClr val="tx1"/>
                </a:solidFill>
                <a:effectLst/>
                <a:latin typeface="+mn-lt"/>
                <a:ea typeface="+mn-ea"/>
                <a:cs typeface="+mn-cs"/>
              </a:rPr>
              <a:t>Facilitators</a:t>
            </a:r>
            <a:r>
              <a:rPr lang="da-DK" sz="1200" b="0" i="0" kern="1200">
                <a:solidFill>
                  <a:schemeClr val="tx1"/>
                </a:solidFill>
                <a:effectLst/>
                <a:latin typeface="+mn-lt"/>
                <a:ea typeface="+mn-ea"/>
                <a:cs typeface="+mn-cs"/>
              </a:rPr>
              <a: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1: Data er hostet i </a:t>
            </a:r>
            <a:r>
              <a:rPr lang="da-DK" sz="1200" b="0" i="0" kern="1200" err="1">
                <a:solidFill>
                  <a:schemeClr val="tx1"/>
                </a:solidFill>
                <a:effectLst/>
                <a:latin typeface="+mn-lt"/>
                <a:ea typeface="+mn-ea"/>
                <a:cs typeface="+mn-cs"/>
              </a:rPr>
              <a:t>datarepositoriet</a:t>
            </a:r>
            <a:r>
              <a:rPr lang="da-DK" sz="1200" b="0" i="0" kern="1200">
                <a:solidFill>
                  <a:schemeClr val="tx1"/>
                </a:solidFill>
                <a:effectLst/>
                <a:latin typeface="+mn-lt"/>
                <a:ea typeface="+mn-ea"/>
                <a:cs typeface="+mn-cs"/>
              </a:rPr>
              <a:t> </a:t>
            </a:r>
            <a:r>
              <a:rPr lang="da-DK" sz="1200" b="0" i="0" kern="1200" err="1">
                <a:solidFill>
                  <a:schemeClr val="tx1"/>
                </a:solidFill>
                <a:effectLst/>
                <a:latin typeface="+mn-lt"/>
                <a:ea typeface="+mn-ea"/>
                <a:cs typeface="+mn-cs"/>
              </a:rPr>
              <a:t>Figshare</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2: Kvalitative data, Docx-filformat, tekstbaseret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3: CC4.0: Creative Commons Attribution-licensen tillader redistribuering og genbrug af et licenseret værk, forudsat at skaberen krediteres korrekt.</a:t>
            </a:r>
          </a:p>
          <a:p>
            <a:pPr fontAlgn="t"/>
            <a:r>
              <a:rPr lang="da-DK" sz="1200" b="1" i="0" kern="1200">
                <a:solidFill>
                  <a:schemeClr val="tx1"/>
                </a:solidFill>
                <a:effectLst/>
                <a:latin typeface="+mn-lt"/>
                <a:ea typeface="+mn-ea"/>
                <a:cs typeface="+mn-cs"/>
              </a:rPr>
              <a:t>Strategi 2:</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Gennemfør en søgning, hvor de finder det datasæt, der er refereret til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Når de studerende finder de tilknyttede data til artiklen, bed dem om at lave en vurdering af data ved at besvare de 5 spørgsmål. Bemærk, at de i denne vurdering skal være mere grundige og være opmærksomme på andre nøgleaspekter af metadata, som kan hjælpe med at afgøre, om datasættet kan genbruges. Brug dette som en mulighed for at udbygge de pointer, der blev lavet i øvelsen for strategi 1. [Hvis relevant, henvis tilbage til slide 10: "Vær kildekritisk".]</a:t>
            </a:r>
          </a:p>
          <a:p>
            <a:pPr fontAlgn="t"/>
            <a:r>
              <a:rPr lang="da-DK" sz="1200" b="1" i="0" kern="1200">
                <a:solidFill>
                  <a:schemeClr val="tx1"/>
                </a:solidFill>
                <a:effectLst/>
                <a:latin typeface="+mn-lt"/>
                <a:ea typeface="+mn-ea"/>
                <a:cs typeface="+mn-cs"/>
              </a:rPr>
              <a:t>Forventet læringsudbytte af denne øvelse:</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Formålet med disse øvelser er at sikre, at de studerende opnår grundlæggende færdigheder i at søge efter forskningsdata i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og være kritiske over for og vurdere den information, de finder, for at kunne afgøre, om de kan genbruge data.</a:t>
            </a:r>
          </a:p>
          <a:p>
            <a:pPr fontAlgn="t"/>
            <a:r>
              <a:rPr lang="da-DK" sz="1200" b="1" i="0" kern="1200">
                <a:solidFill>
                  <a:schemeClr val="tx1"/>
                </a:solidFill>
                <a:effectLst/>
                <a:latin typeface="+mn-lt"/>
                <a:ea typeface="+mn-ea"/>
                <a:cs typeface="+mn-cs"/>
              </a:rPr>
              <a:t>Søgeprotokol/svar til spørgsmål – hvis underviseren ønsker at gennemgå øvelsen med de studerende bagefter:</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1: Find det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Jeppe Læssøe, professor emeritus ved Aarhus Universitet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2: Tilknyttet et projekt: H2020-finansieret Research and Innovation Action-projekt REGREEN – </a:t>
            </a:r>
            <a:r>
              <a:rPr lang="da-DK" sz="1200" b="0" i="0" kern="1200" err="1">
                <a:solidFill>
                  <a:schemeClr val="tx1"/>
                </a:solidFill>
                <a:effectLst/>
                <a:latin typeface="+mn-lt"/>
                <a:ea typeface="+mn-ea"/>
                <a:cs typeface="+mn-cs"/>
              </a:rPr>
              <a:t>Fostering</a:t>
            </a:r>
            <a:r>
              <a:rPr lang="da-DK" sz="1200" b="0" i="0" kern="1200">
                <a:solidFill>
                  <a:schemeClr val="tx1"/>
                </a:solidFill>
                <a:effectLst/>
                <a:latin typeface="+mn-lt"/>
                <a:ea typeface="+mn-ea"/>
                <a:cs typeface="+mn-cs"/>
              </a:rPr>
              <a:t> nature-</a:t>
            </a:r>
            <a:r>
              <a:rPr lang="da-DK" sz="1200" b="0" i="0" kern="1200" err="1">
                <a:solidFill>
                  <a:schemeClr val="tx1"/>
                </a:solidFill>
                <a:effectLst/>
                <a:latin typeface="+mn-lt"/>
                <a:ea typeface="+mn-ea"/>
                <a:cs typeface="+mn-cs"/>
              </a:rPr>
              <a:t>based</a:t>
            </a:r>
            <a:r>
              <a:rPr lang="da-DK" sz="1200" b="0" i="0" kern="1200">
                <a:solidFill>
                  <a:schemeClr val="tx1"/>
                </a:solidFill>
                <a:effectLst/>
                <a:latin typeface="+mn-lt"/>
                <a:ea typeface="+mn-ea"/>
                <a:cs typeface="+mn-cs"/>
              </a:rPr>
              <a:t> solutions for smart, green and </a:t>
            </a:r>
            <a:r>
              <a:rPr lang="da-DK" sz="1200" b="0" i="0" kern="1200" err="1">
                <a:solidFill>
                  <a:schemeClr val="tx1"/>
                </a:solidFill>
                <a:effectLst/>
                <a:latin typeface="+mn-lt"/>
                <a:ea typeface="+mn-ea"/>
                <a:cs typeface="+mn-cs"/>
              </a:rPr>
              <a:t>healthy</a:t>
            </a:r>
            <a:r>
              <a:rPr lang="da-DK" sz="1200" b="0" i="0" kern="1200">
                <a:solidFill>
                  <a:schemeClr val="tx1"/>
                </a:solidFill>
                <a:effectLst/>
                <a:latin typeface="+mn-lt"/>
                <a:ea typeface="+mn-ea"/>
                <a:cs typeface="+mn-cs"/>
              </a:rPr>
              <a:t> urban transitions in Europe and China, 2019-24</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3: Tekstbaseret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4: CC4.0 – Creative Commons Attribution-licensen tillader redistribuering og genbrug af et licenseret værk, forudsat at skaberen krediteres korrekt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Svar på spørgsmål 5: </a:t>
            </a:r>
            <a:r>
              <a:rPr lang="en-US" sz="1200" b="0" i="0" u="none" strike="noStrike" kern="1200" err="1">
                <a:solidFill>
                  <a:schemeClr val="tx1"/>
                </a:solidFill>
                <a:effectLst/>
                <a:latin typeface="+mn-lt"/>
                <a:ea typeface="+mn-ea"/>
                <a:cs typeface="+mn-cs"/>
              </a:rPr>
              <a:t>Læssøe</a:t>
            </a:r>
            <a:r>
              <a:rPr lang="en-US" sz="1200" b="0" i="0" u="none" strike="noStrike" kern="1200">
                <a:solidFill>
                  <a:schemeClr val="tx1"/>
                </a:solidFill>
                <a:effectLst/>
                <a:latin typeface="+mn-lt"/>
                <a:ea typeface="+mn-ea"/>
                <a:cs typeface="+mn-cs"/>
              </a:rPr>
              <a:t>, J. (2024). Summaries of interviews and workshop on citizen science and use of interactive walkable </a:t>
            </a:r>
            <a:r>
              <a:rPr lang="en-US" sz="1200" b="0" i="0" u="none" strike="noStrike" kern="1200" err="1">
                <a:solidFill>
                  <a:schemeClr val="tx1"/>
                </a:solidFill>
                <a:effectLst/>
                <a:latin typeface="+mn-lt"/>
                <a:ea typeface="+mn-ea"/>
                <a:cs typeface="+mn-cs"/>
              </a:rPr>
              <a:t>floormaps</a:t>
            </a:r>
            <a:r>
              <a:rPr lang="en-US" sz="1200" b="0" i="0" u="none" strike="noStrike" kern="1200">
                <a:solidFill>
                  <a:schemeClr val="tx1"/>
                </a:solidFill>
                <a:effectLst/>
                <a:latin typeface="+mn-lt"/>
                <a:ea typeface="+mn-ea"/>
                <a:cs typeface="+mn-cs"/>
              </a:rPr>
              <a:t> in schools [Data set]. </a:t>
            </a:r>
            <a:r>
              <a:rPr lang="en-US" sz="1200" b="0" i="0" u="none" strike="noStrike" kern="1200" err="1">
                <a:solidFill>
                  <a:schemeClr val="tx1"/>
                </a:solidFill>
                <a:effectLst/>
                <a:latin typeface="+mn-lt"/>
                <a:ea typeface="+mn-ea"/>
                <a:cs typeface="+mn-cs"/>
              </a:rPr>
              <a:t>Zenodo</a:t>
            </a:r>
            <a:r>
              <a:rPr lang="en-US" sz="1200" b="0" i="0" u="none" strike="noStrike" kern="1200">
                <a:solidFill>
                  <a:schemeClr val="tx1"/>
                </a:solidFill>
                <a:effectLst/>
                <a:latin typeface="+mn-lt"/>
                <a:ea typeface="+mn-ea"/>
                <a:cs typeface="+mn-cs"/>
              </a:rPr>
              <a:t>. </a:t>
            </a:r>
            <a:r>
              <a:rPr lang="en-US" sz="1200" b="0" i="0" u="sng" strike="noStrike" kern="1200">
                <a:solidFill>
                  <a:schemeClr val="tx1"/>
                </a:solidFill>
                <a:effectLst/>
                <a:latin typeface="+mn-lt"/>
                <a:ea typeface="+mn-ea"/>
                <a:cs typeface="+mn-cs"/>
                <a:hlinkClick r:id="rId3"/>
              </a:rPr>
              <a:t>https://doi.org/10.5281/zenodo.10604591</a:t>
            </a:r>
            <a:r>
              <a:rPr lang="en-US"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endParaRPr lang="da-DK">
              <a:ea typeface="Calibri"/>
              <a:cs typeface="Calibri"/>
            </a:endParaRPr>
          </a:p>
        </p:txBody>
      </p:sp>
      <p:sp>
        <p:nvSpPr>
          <p:cNvPr id="4" name="Pladsholder til slidenummer 3"/>
          <p:cNvSpPr>
            <a:spLocks noGrp="1"/>
          </p:cNvSpPr>
          <p:nvPr>
            <p:ph type="sldNum" sz="quarter" idx="10"/>
          </p:nvPr>
        </p:nvSpPr>
        <p:spPr/>
        <p:txBody>
          <a:bodyPr/>
          <a:lstStyle/>
          <a:p>
            <a:fld id="{052AA2DE-D55D-405C-A121-E0B49881133C}" type="slidenum">
              <a:rPr lang="da-DK" smtClean="0"/>
              <a:t>25</a:t>
            </a:fld>
            <a:endParaRPr lang="da-DK"/>
          </a:p>
        </p:txBody>
      </p:sp>
    </p:spTree>
    <p:extLst>
      <p:ext uri="{BB962C8B-B14F-4D97-AF65-F5344CB8AC3E}">
        <p14:creationId xmlns:p14="http://schemas.microsoft.com/office/powerpoint/2010/main" val="2433647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445C4-67BF-44AF-839B-03E614EDC81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6771962-3416-DB8F-8D2D-2DF2D51A678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8B0335F-452A-ADD0-7CA5-F159A30EC1DD}"/>
              </a:ext>
            </a:extLst>
          </p:cNvPr>
          <p:cNvSpPr>
            <a:spLocks noGrp="1"/>
          </p:cNvSpPr>
          <p:nvPr>
            <p:ph type="body" idx="1"/>
          </p:nvPr>
        </p:nvSpPr>
        <p:spPr/>
        <p:txBody>
          <a:bodyPr/>
          <a:lstStyle/>
          <a:p>
            <a:r>
              <a:rPr lang="da-DK" b="1" i="0" kern="1200">
                <a:solidFill>
                  <a:schemeClr val="tx1"/>
                </a:solidFill>
                <a:effectLst/>
              </a:rPr>
              <a:t>Ca. </a:t>
            </a:r>
            <a:r>
              <a:rPr lang="da-DK" b="1"/>
              <a:t>13 </a:t>
            </a:r>
            <a:r>
              <a:rPr lang="da-DK" b="1" i="0" kern="1200">
                <a:solidFill>
                  <a:schemeClr val="tx1"/>
                </a:solidFill>
                <a:effectLst/>
              </a:rPr>
              <a:t>min. til </a:t>
            </a:r>
            <a:r>
              <a:rPr lang="da-DK" b="1"/>
              <a:t>at gennemgå </a:t>
            </a:r>
            <a:r>
              <a:rPr lang="da-DK" b="1" i="0" kern="1200">
                <a:solidFill>
                  <a:schemeClr val="tx1"/>
                </a:solidFill>
                <a:effectLst/>
              </a:rPr>
              <a:t>strategi </a:t>
            </a:r>
            <a:r>
              <a:rPr lang="da-DK" b="1"/>
              <a:t>3</a:t>
            </a:r>
            <a:endParaRPr lang="da-DK" b="0" i="0" kern="1200">
              <a:solidFill>
                <a:srgbClr val="444444"/>
              </a:solidFill>
              <a:effectLst/>
            </a:endParaRPr>
          </a:p>
          <a:p>
            <a:r>
              <a:rPr lang="da-DK" b="0" i="0" kern="1200">
                <a:solidFill>
                  <a:schemeClr val="tx1"/>
                </a:solidFill>
                <a:effectLst/>
              </a:rPr>
              <a:t>Vi </a:t>
            </a:r>
            <a:r>
              <a:rPr lang="da-DK"/>
              <a:t>skal nu </a:t>
            </a:r>
            <a:r>
              <a:rPr lang="da-DK" b="0" i="0" kern="1200">
                <a:solidFill>
                  <a:schemeClr val="tx1"/>
                </a:solidFill>
                <a:effectLst/>
              </a:rPr>
              <a:t>se på </a:t>
            </a:r>
            <a:r>
              <a:rPr lang="da-DK"/>
              <a:t>strategi 3: søgemaskiner</a:t>
            </a:r>
            <a:r>
              <a:rPr lang="da-DK" b="0" i="0" kern="1200">
                <a:solidFill>
                  <a:schemeClr val="tx1"/>
                </a:solidFill>
                <a:effectLst/>
              </a:rPr>
              <a:t>.</a:t>
            </a:r>
            <a:endParaRPr lang="en-US">
              <a:solidFill>
                <a:srgbClr val="444444"/>
              </a:solidFill>
            </a:endParaRPr>
          </a:p>
          <a:p>
            <a:endParaRPr lang="da-DK">
              <a:solidFill>
                <a:srgbClr val="444444"/>
              </a:solidFill>
            </a:endParaRPr>
          </a:p>
          <a:p>
            <a:endParaRPr lang="da-DK" sz="1200" b="1" i="0" kern="1200">
              <a:solidFill>
                <a:schemeClr val="tx1"/>
              </a:solidFill>
              <a:effectLst/>
              <a:latin typeface="+mn-lt"/>
              <a:ea typeface="Calibri"/>
              <a:cs typeface="Calibri"/>
            </a:endParaRPr>
          </a:p>
        </p:txBody>
      </p:sp>
      <p:sp>
        <p:nvSpPr>
          <p:cNvPr id="4" name="Pladsholder til slidenummer 3">
            <a:extLst>
              <a:ext uri="{FF2B5EF4-FFF2-40B4-BE49-F238E27FC236}">
                <a16:creationId xmlns:a16="http://schemas.microsoft.com/office/drawing/2014/main" id="{22875BBB-DA63-8483-0513-8182D5888C1C}"/>
              </a:ext>
            </a:extLst>
          </p:cNvPr>
          <p:cNvSpPr>
            <a:spLocks noGrp="1"/>
          </p:cNvSpPr>
          <p:nvPr>
            <p:ph type="sldNum" sz="quarter" idx="5"/>
          </p:nvPr>
        </p:nvSpPr>
        <p:spPr/>
        <p:txBody>
          <a:bodyPr/>
          <a:lstStyle/>
          <a:p>
            <a:fld id="{2CCCAA1B-9DCB-40EB-9968-31183588BCB9}" type="slidenum">
              <a:rPr lang="da-DK"/>
              <a:t>27</a:t>
            </a:fld>
            <a:endParaRPr lang="da-DK"/>
          </a:p>
        </p:txBody>
      </p:sp>
    </p:spTree>
    <p:extLst>
      <p:ext uri="{BB962C8B-B14F-4D97-AF65-F5344CB8AC3E}">
        <p14:creationId xmlns:p14="http://schemas.microsoft.com/office/powerpoint/2010/main" val="3880409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Hvis du ikke har kunnet finde relevante data ved hjælp af strategi 1-2, så prøv forskellige søgemaskiner, f.eks. Google og Google </a:t>
            </a:r>
            <a:r>
              <a:rPr lang="da-DK" sz="1200" b="0" i="0" kern="1200" err="1">
                <a:solidFill>
                  <a:schemeClr val="tx1"/>
                </a:solidFill>
                <a:effectLst/>
                <a:latin typeface="+mn-lt"/>
                <a:ea typeface="+mn-ea"/>
                <a:cs typeface="+mn-cs"/>
              </a:rPr>
              <a:t>Scholar</a:t>
            </a:r>
            <a:r>
              <a:rPr lang="da-DK" sz="1200" b="0" i="0" kern="1200">
                <a:solidFill>
                  <a:schemeClr val="tx1"/>
                </a:solidFill>
                <a:effectLst/>
                <a:latin typeface="+mn-lt"/>
                <a:ea typeface="+mn-ea"/>
                <a:cs typeface="+mn-cs"/>
              </a:rPr>
              <a:t>, samt søgemaskiner, der er specifikt udviklet til datasøgning, herunder Google Dataset Search og </a:t>
            </a:r>
            <a:r>
              <a:rPr lang="da-DK" sz="1200" b="0" i="0" kern="1200" err="1">
                <a:solidFill>
                  <a:schemeClr val="tx1"/>
                </a:solidFill>
                <a:effectLst/>
                <a:latin typeface="+mn-lt"/>
                <a:ea typeface="+mn-ea"/>
                <a:cs typeface="+mn-cs"/>
              </a:rPr>
              <a:t>DataCite</a:t>
            </a:r>
            <a:r>
              <a:rPr lang="da-DK" sz="1200" b="0" i="0" kern="1200">
                <a:solidFill>
                  <a:schemeClr val="tx1"/>
                </a:solidFill>
                <a:effectLst/>
                <a:latin typeface="+mn-lt"/>
                <a:ea typeface="+mn-ea"/>
                <a:cs typeface="+mn-cs"/>
              </a:rPr>
              <a:t> Commons. Generativ AI kan også hjælpe med at generere nyttige søgeord eller steder at søge.</a:t>
            </a:r>
          </a:p>
          <a:p>
            <a:pPr fontAlgn="t"/>
            <a:r>
              <a:rPr lang="da-DK" sz="1200" b="0" i="0" kern="1200">
                <a:solidFill>
                  <a:schemeClr val="tx1"/>
                </a:solidFill>
                <a:effectLst/>
                <a:latin typeface="+mn-lt"/>
                <a:ea typeface="+mn-ea"/>
                <a:cs typeface="+mn-cs"/>
              </a:rPr>
              <a:t>Bemærk dog, at søgemaskiner som Google kan være ugennemsigtige i forhold til, hvordan de genererer resultater på baggrund af algoritmer. De er ikke transparente i, hvordan/hvorfor de genererer resultater.</a:t>
            </a:r>
          </a:p>
        </p:txBody>
      </p:sp>
      <p:sp>
        <p:nvSpPr>
          <p:cNvPr id="4" name="Pladsholder til slidenummer 3"/>
          <p:cNvSpPr>
            <a:spLocks noGrp="1"/>
          </p:cNvSpPr>
          <p:nvPr>
            <p:ph type="sldNum" sz="quarter" idx="5"/>
          </p:nvPr>
        </p:nvSpPr>
        <p:spPr/>
        <p:txBody>
          <a:bodyPr/>
          <a:lstStyle/>
          <a:p>
            <a:fld id="{2CCCAA1B-9DCB-40EB-9968-31183588BCB9}" type="slidenum">
              <a:rPr lang="da-DK"/>
              <a:t>28</a:t>
            </a:fld>
            <a:endParaRPr lang="da-DK"/>
          </a:p>
        </p:txBody>
      </p:sp>
    </p:spTree>
    <p:extLst>
      <p:ext uri="{BB962C8B-B14F-4D97-AF65-F5344CB8AC3E}">
        <p14:creationId xmlns:p14="http://schemas.microsoft.com/office/powerpoint/2010/main" val="2862914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16FB-D492-AFB6-4DCC-0AB3468A066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8A85E22-2591-98AB-3A87-D90FE46AF18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3FD1BBE-8814-3822-E251-662E741B8D50}"/>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Lad os se på nogle eksempler: </a:t>
            </a:r>
            <a:r>
              <a:rPr lang="da-DK" sz="1200" b="1" i="0" kern="1200" err="1">
                <a:solidFill>
                  <a:schemeClr val="tx1"/>
                </a:solidFill>
                <a:effectLst/>
                <a:latin typeface="+mn-lt"/>
                <a:ea typeface="+mn-ea"/>
                <a:cs typeface="+mn-cs"/>
              </a:rPr>
              <a:t>DataCite</a:t>
            </a:r>
            <a:r>
              <a:rPr lang="da-DK" sz="1200" b="1" i="0" kern="1200">
                <a:solidFill>
                  <a:schemeClr val="tx1"/>
                </a:solidFill>
                <a:effectLst/>
                <a:latin typeface="+mn-lt"/>
                <a:ea typeface="+mn-ea"/>
                <a:cs typeface="+mn-cs"/>
              </a:rPr>
              <a:t> Commons</a:t>
            </a:r>
            <a:r>
              <a:rPr lang="da-DK" sz="1200" b="0" i="0" kern="1200">
                <a:solidFill>
                  <a:schemeClr val="tx1"/>
                </a:solidFill>
                <a:effectLst/>
                <a:latin typeface="+mn-lt"/>
                <a:ea typeface="+mn-ea"/>
                <a:cs typeface="+mn-cs"/>
              </a:rPr>
              <a:t> og </a:t>
            </a:r>
            <a:r>
              <a:rPr lang="da-DK" sz="1200" b="1" i="0" kern="1200">
                <a:solidFill>
                  <a:schemeClr val="tx1"/>
                </a:solidFill>
                <a:effectLst/>
                <a:latin typeface="+mn-lt"/>
                <a:ea typeface="+mn-ea"/>
                <a:cs typeface="+mn-cs"/>
              </a:rPr>
              <a:t>Google Dataset Search</a:t>
            </a:r>
            <a:r>
              <a:rPr lang="da-DK" sz="1200" b="0" i="0" kern="1200">
                <a:solidFill>
                  <a:schemeClr val="tx1"/>
                </a:solidFill>
                <a:effectLst/>
                <a:latin typeface="+mn-lt"/>
                <a:ea typeface="+mn-ea"/>
                <a:cs typeface="+mn-cs"/>
              </a:rPr>
              <a:t>.</a:t>
            </a:r>
          </a:p>
          <a:p>
            <a:pPr fontAlgn="t"/>
            <a:r>
              <a:rPr lang="da-DK" sz="1200" b="0" i="0" kern="1200">
                <a:solidFill>
                  <a:schemeClr val="tx1"/>
                </a:solidFill>
                <a:effectLst/>
                <a:latin typeface="+mn-lt"/>
                <a:ea typeface="+mn-ea"/>
                <a:cs typeface="+mn-cs"/>
              </a:rPr>
              <a:t>I </a:t>
            </a:r>
            <a:r>
              <a:rPr lang="da-DK" sz="1200" b="1" i="0" kern="1200" err="1">
                <a:solidFill>
                  <a:schemeClr val="tx1"/>
                </a:solidFill>
                <a:effectLst/>
                <a:latin typeface="+mn-lt"/>
                <a:ea typeface="+mn-ea"/>
                <a:cs typeface="+mn-cs"/>
              </a:rPr>
              <a:t>DataCite</a:t>
            </a:r>
            <a:r>
              <a:rPr lang="da-DK" sz="1200" b="1" i="0" kern="1200">
                <a:solidFill>
                  <a:schemeClr val="tx1"/>
                </a:solidFill>
                <a:effectLst/>
                <a:latin typeface="+mn-lt"/>
                <a:ea typeface="+mn-ea"/>
                <a:cs typeface="+mn-cs"/>
              </a:rPr>
              <a:t> Commons</a:t>
            </a:r>
            <a:r>
              <a:rPr lang="da-DK" sz="1200" b="0" i="0" kern="1200">
                <a:solidFill>
                  <a:schemeClr val="tx1"/>
                </a:solidFill>
                <a:effectLst/>
                <a:latin typeface="+mn-lt"/>
                <a:ea typeface="+mn-ea"/>
                <a:cs typeface="+mn-cs"/>
              </a:rPr>
              <a:t> kan du søge efter forskeres outputs – tidsskriftsartikler, datasæt osv.</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I </a:t>
            </a:r>
            <a:r>
              <a:rPr lang="da-DK" sz="1200" b="1" i="0" kern="1200">
                <a:solidFill>
                  <a:schemeClr val="tx1"/>
                </a:solidFill>
                <a:effectLst/>
                <a:latin typeface="+mn-lt"/>
                <a:ea typeface="+mn-ea"/>
                <a:cs typeface="+mn-cs"/>
              </a:rPr>
              <a:t>Google Dataset Search</a:t>
            </a:r>
            <a:r>
              <a:rPr lang="da-DK" sz="1200" b="0" i="0" kern="1200">
                <a:solidFill>
                  <a:schemeClr val="tx1"/>
                </a:solidFill>
                <a:effectLst/>
                <a:latin typeface="+mn-lt"/>
                <a:ea typeface="+mn-ea"/>
                <a:cs typeface="+mn-cs"/>
              </a:rPr>
              <a:t> søger du specifikt efter datasæt.</a:t>
            </a:r>
          </a:p>
          <a:p>
            <a:endParaRPr lang="en-US">
              <a:ea typeface="Calibri" panose="020F0502020204030204"/>
              <a:cs typeface="Calibri"/>
            </a:endParaRPr>
          </a:p>
          <a:p>
            <a:endParaRPr lang="da-DK">
              <a:ea typeface="Calibri" panose="020F0502020204030204"/>
              <a:cs typeface="Calibri"/>
            </a:endParaRPr>
          </a:p>
          <a:p>
            <a:endParaRPr lang="en-US">
              <a:ea typeface="Calibri" panose="020F0502020204030204"/>
              <a:cs typeface="Calibri"/>
            </a:endParaRPr>
          </a:p>
        </p:txBody>
      </p:sp>
      <p:sp>
        <p:nvSpPr>
          <p:cNvPr id="4" name="Pladsholder til slidenummer 3">
            <a:extLst>
              <a:ext uri="{FF2B5EF4-FFF2-40B4-BE49-F238E27FC236}">
                <a16:creationId xmlns:a16="http://schemas.microsoft.com/office/drawing/2014/main" id="{D1902AE5-4433-D159-AFC1-881BC13B9E1D}"/>
              </a:ext>
            </a:extLst>
          </p:cNvPr>
          <p:cNvSpPr>
            <a:spLocks noGrp="1"/>
          </p:cNvSpPr>
          <p:nvPr>
            <p:ph type="sldNum" sz="quarter" idx="5"/>
          </p:nvPr>
        </p:nvSpPr>
        <p:spPr/>
        <p:txBody>
          <a:bodyPr/>
          <a:lstStyle/>
          <a:p>
            <a:fld id="{2CCCAA1B-9DCB-40EB-9968-31183588BCB9}" type="slidenum">
              <a:rPr lang="da-DK"/>
              <a:t>29</a:t>
            </a:fld>
            <a:endParaRPr lang="da-DK"/>
          </a:p>
        </p:txBody>
      </p:sp>
    </p:spTree>
    <p:extLst>
      <p:ext uri="{BB962C8B-B14F-4D97-AF65-F5344CB8AC3E}">
        <p14:creationId xmlns:p14="http://schemas.microsoft.com/office/powerpoint/2010/main" val="713608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D1E8F-22E0-63FE-32C7-C3E18D28BC5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00F1F91-4231-9E1D-CE41-F394EBEE60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F1E278F-DE6D-F769-204F-463C76ED39A5}"/>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https://commons.datacite.org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søgeord, du vil finde datasæt om. Vælg filtre, herunder “dataset”,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til det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hvor (</a:t>
            </a:r>
            <a:r>
              <a:rPr lang="da-DK" sz="1200" b="0" i="0" kern="1200" err="1">
                <a:solidFill>
                  <a:schemeClr val="tx1"/>
                </a:solidFill>
                <a:effectLst/>
                <a:latin typeface="+mn-lt"/>
                <a:ea typeface="+mn-ea"/>
                <a:cs typeface="+mn-cs"/>
              </a:rPr>
              <a:t>meta</a:t>
            </a:r>
            <a:r>
              <a:rPr lang="da-DK" sz="1200" b="0" i="0" kern="1200">
                <a:solidFill>
                  <a:schemeClr val="tx1"/>
                </a:solidFill>
                <a:effectLst/>
                <a:latin typeface="+mn-lt"/>
                <a:ea typeface="+mn-ea"/>
                <a:cs typeface="+mn-cs"/>
              </a:rPr>
              <a:t>)data er hostet.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[Skift til næste slide.]</a:t>
            </a:r>
          </a:p>
          <a:p>
            <a:endParaRPr lang="en-US">
              <a:ea typeface="Calibri" panose="020F0502020204030204"/>
              <a:cs typeface="Calibri"/>
            </a:endParaRPr>
          </a:p>
          <a:p>
            <a:endParaRPr lang="en-US">
              <a:ea typeface="Calibri" panose="020F0502020204030204"/>
              <a:cs typeface="Calibri"/>
            </a:endParaRPr>
          </a:p>
        </p:txBody>
      </p:sp>
      <p:sp>
        <p:nvSpPr>
          <p:cNvPr id="4" name="Pladsholder til slidenummer 3">
            <a:extLst>
              <a:ext uri="{FF2B5EF4-FFF2-40B4-BE49-F238E27FC236}">
                <a16:creationId xmlns:a16="http://schemas.microsoft.com/office/drawing/2014/main" id="{F2F28601-84D1-5121-037D-BC7A64A0E212}"/>
              </a:ext>
            </a:extLst>
          </p:cNvPr>
          <p:cNvSpPr>
            <a:spLocks noGrp="1"/>
          </p:cNvSpPr>
          <p:nvPr>
            <p:ph type="sldNum" sz="quarter" idx="5"/>
          </p:nvPr>
        </p:nvSpPr>
        <p:spPr/>
        <p:txBody>
          <a:bodyPr/>
          <a:lstStyle/>
          <a:p>
            <a:fld id="{2CCCAA1B-9DCB-40EB-9968-31183588BCB9}" type="slidenum">
              <a:rPr lang="da-DK"/>
              <a:t>30</a:t>
            </a:fld>
            <a:endParaRPr lang="da-DK"/>
          </a:p>
        </p:txBody>
      </p:sp>
    </p:spTree>
    <p:extLst>
      <p:ext uri="{BB962C8B-B14F-4D97-AF65-F5344CB8AC3E}">
        <p14:creationId xmlns:p14="http://schemas.microsoft.com/office/powerpoint/2010/main" val="2280661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4C52B-6846-96E0-A732-B56F6BC3863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72202C3-DEEA-720A-9FD8-A745CAA4D4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34C178D-874B-6FB9-AE7A-430D4496BA84}"/>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Når du er klar til at få adgang til det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hvor datasættet er hostet, skal du klikke på linket (som fører dig til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Gennemgå metadata for at vurdere datasættet.</a:t>
            </a:r>
          </a:p>
        </p:txBody>
      </p:sp>
      <p:sp>
        <p:nvSpPr>
          <p:cNvPr id="4" name="Pladsholder til slidenummer 3">
            <a:extLst>
              <a:ext uri="{FF2B5EF4-FFF2-40B4-BE49-F238E27FC236}">
                <a16:creationId xmlns:a16="http://schemas.microsoft.com/office/drawing/2014/main" id="{45A5F725-D58D-7348-7E19-901BA6874855}"/>
              </a:ext>
            </a:extLst>
          </p:cNvPr>
          <p:cNvSpPr>
            <a:spLocks noGrp="1"/>
          </p:cNvSpPr>
          <p:nvPr>
            <p:ph type="sldNum" sz="quarter" idx="5"/>
          </p:nvPr>
        </p:nvSpPr>
        <p:spPr/>
        <p:txBody>
          <a:bodyPr/>
          <a:lstStyle/>
          <a:p>
            <a:fld id="{2CCCAA1B-9DCB-40EB-9968-31183588BCB9}" type="slidenum">
              <a:rPr lang="da-DK"/>
              <a:t>31</a:t>
            </a:fld>
            <a:endParaRPr lang="da-DK"/>
          </a:p>
        </p:txBody>
      </p:sp>
    </p:spTree>
    <p:extLst>
      <p:ext uri="{BB962C8B-B14F-4D97-AF65-F5344CB8AC3E}">
        <p14:creationId xmlns:p14="http://schemas.microsoft.com/office/powerpoint/2010/main" val="1772518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20024-6ACD-48C9-A9BD-265D7F241FC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EB94899-891E-B4B0-69B0-8EC7CEF4D7B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75B53E-523F-2E57-4EE1-4E0508D5F41D}"/>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Google Dataset Search fungerer på samme måde som det forrige eksempel.</a:t>
            </a: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https://datasetsearch.research.google.com/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nøgleord, du vil finde datasæt om. Vælg filtre, herunder “dataset”,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Du vil se resultater fra forskellige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til det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hvor (</a:t>
            </a:r>
            <a:r>
              <a:rPr lang="da-DK" sz="1200" b="0" i="0" kern="1200" err="1">
                <a:solidFill>
                  <a:schemeClr val="tx1"/>
                </a:solidFill>
                <a:effectLst/>
                <a:latin typeface="+mn-lt"/>
                <a:ea typeface="+mn-ea"/>
                <a:cs typeface="+mn-cs"/>
              </a:rPr>
              <a:t>meta</a:t>
            </a:r>
            <a:r>
              <a:rPr lang="da-DK" sz="1200" b="0" i="0" kern="1200">
                <a:solidFill>
                  <a:schemeClr val="tx1"/>
                </a:solidFill>
                <a:effectLst/>
                <a:latin typeface="+mn-lt"/>
                <a:ea typeface="+mn-ea"/>
                <a:cs typeface="+mn-cs"/>
              </a:rPr>
              <a:t>)data er hostet.</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[Skift til næste slide.]</a:t>
            </a:r>
          </a:p>
          <a:p>
            <a:endParaRPr lang="en-US"/>
          </a:p>
          <a:p>
            <a:endParaRPr lang="en-US">
              <a:ea typeface="Calibri"/>
              <a:cs typeface="Calibri"/>
            </a:endParaRPr>
          </a:p>
          <a:p>
            <a:endParaRPr lang="en-US">
              <a:ea typeface="Calibri"/>
              <a:cs typeface="Calibri"/>
            </a:endParaRPr>
          </a:p>
        </p:txBody>
      </p:sp>
      <p:sp>
        <p:nvSpPr>
          <p:cNvPr id="4" name="Pladsholder til slidenummer 3">
            <a:extLst>
              <a:ext uri="{FF2B5EF4-FFF2-40B4-BE49-F238E27FC236}">
                <a16:creationId xmlns:a16="http://schemas.microsoft.com/office/drawing/2014/main" id="{F943EDE3-5D88-DBF9-F5D6-664A10FEE014}"/>
              </a:ext>
            </a:extLst>
          </p:cNvPr>
          <p:cNvSpPr>
            <a:spLocks noGrp="1"/>
          </p:cNvSpPr>
          <p:nvPr>
            <p:ph type="sldNum" sz="quarter" idx="5"/>
          </p:nvPr>
        </p:nvSpPr>
        <p:spPr/>
        <p:txBody>
          <a:bodyPr/>
          <a:lstStyle/>
          <a:p>
            <a:fld id="{2CCCAA1B-9DCB-40EB-9968-31183588BCB9}" type="slidenum">
              <a:rPr lang="da-DK"/>
              <a:t>32</a:t>
            </a:fld>
            <a:endParaRPr lang="da-DK"/>
          </a:p>
        </p:txBody>
      </p:sp>
    </p:spTree>
    <p:extLst>
      <p:ext uri="{BB962C8B-B14F-4D97-AF65-F5344CB8AC3E}">
        <p14:creationId xmlns:p14="http://schemas.microsoft.com/office/powerpoint/2010/main" val="3393656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3C176-4E1C-2DA7-384D-DE0A5C7AFF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CBBB57D-52A8-208B-0837-023D583CB9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AFD4534-66D8-E0C5-6079-DB5410EDFF82}"/>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13 min. til at gennemgå strategi 3</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Nogle gange er det nødvendigt at indsnævre din søgning endnu mere, og nogle gange er det nyttigt at søge i ét specifikt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via Google Dataset Search. I dette tilfælde skal du anvende følgende søgeteknik for at afgrænse din søgning: </a:t>
            </a:r>
            <a:r>
              <a:rPr lang="da-DK" sz="1200" b="1" i="0" kern="1200">
                <a:solidFill>
                  <a:schemeClr val="tx1"/>
                </a:solidFill>
                <a:effectLst/>
                <a:latin typeface="+mn-lt"/>
                <a:ea typeface="+mn-ea"/>
                <a:cs typeface="+mn-cs"/>
              </a:rPr>
              <a:t>søgeord </a:t>
            </a:r>
            <a:r>
              <a:rPr lang="da-DK" sz="1200" b="1" i="0" kern="1200" err="1">
                <a:solidFill>
                  <a:schemeClr val="tx1"/>
                </a:solidFill>
                <a:effectLst/>
                <a:latin typeface="+mn-lt"/>
                <a:ea typeface="+mn-ea"/>
                <a:cs typeface="+mn-cs"/>
              </a:rPr>
              <a:t>site:url</a:t>
            </a:r>
            <a:r>
              <a:rPr lang="da-DK" sz="1200" b="0" i="0" kern="1200">
                <a:solidFill>
                  <a:schemeClr val="tx1"/>
                </a:solidFill>
                <a:effectLst/>
                <a:latin typeface="+mn-lt"/>
                <a:ea typeface="+mn-ea"/>
                <a:cs typeface="+mn-cs"/>
              </a:rPr>
              <a:t>.</a:t>
            </a: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https://datasetsearch.research.google.com/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søgeord, du vil finde datasæt om.</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Tilføj “</a:t>
            </a:r>
            <a:r>
              <a:rPr lang="da-DK" sz="1200" b="0" i="0" kern="1200" err="1">
                <a:solidFill>
                  <a:schemeClr val="tx1"/>
                </a:solidFill>
                <a:effectLst/>
                <a:latin typeface="+mn-lt"/>
                <a:ea typeface="+mn-ea"/>
                <a:cs typeface="+mn-cs"/>
              </a:rPr>
              <a:t>site:url</a:t>
            </a:r>
            <a:r>
              <a:rPr lang="da-DK" sz="1200" b="0" i="0" kern="1200">
                <a:solidFill>
                  <a:schemeClr val="tx1"/>
                </a:solidFill>
                <a:effectLst/>
                <a:latin typeface="+mn-lt"/>
                <a:ea typeface="+mn-ea"/>
                <a:cs typeface="+mn-cs"/>
              </a:rPr>
              <a:t>”, f.eks. </a:t>
            </a:r>
            <a:r>
              <a:rPr lang="da-DK" sz="1200" b="1" i="0" kern="1200" err="1">
                <a:solidFill>
                  <a:schemeClr val="tx1"/>
                </a:solidFill>
                <a:effectLst/>
                <a:latin typeface="+mn-lt"/>
                <a:ea typeface="+mn-ea"/>
                <a:cs typeface="+mn-cs"/>
              </a:rPr>
              <a:t>site:zenodo.org</a:t>
            </a:r>
            <a:r>
              <a:rPr lang="da-DK" sz="1200" b="0" i="0" kern="1200">
                <a:solidFill>
                  <a:schemeClr val="tx1"/>
                </a:solidFill>
                <a:effectLst/>
                <a:latin typeface="+mn-lt"/>
                <a:ea typeface="+mn-ea"/>
                <a:cs typeface="+mn-cs"/>
              </a:rPr>
              <a:t>, til din søgeforespørgsel.</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Du vil nu kun se resultater fra dette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a:t>
            </a:r>
          </a:p>
          <a:p>
            <a:pPr marL="171450" indent="-171450">
              <a:buFont typeface="Arial" panose="020B0604020202020204" pitchFamily="34" charset="0"/>
              <a:buChar char="•"/>
            </a:pPr>
            <a:endParaRPr lang="da-DK" dirty="0">
              <a:ea typeface="Calibri"/>
              <a:cs typeface="Calibri"/>
            </a:endParaRPr>
          </a:p>
          <a:p>
            <a:endParaRPr lang="da-DK" dirty="0">
              <a:ea typeface="Calibri"/>
              <a:cs typeface="Calibri"/>
            </a:endParaRPr>
          </a:p>
        </p:txBody>
      </p:sp>
      <p:sp>
        <p:nvSpPr>
          <p:cNvPr id="4" name="Pladsholder til slidenummer 3">
            <a:extLst>
              <a:ext uri="{FF2B5EF4-FFF2-40B4-BE49-F238E27FC236}">
                <a16:creationId xmlns:a16="http://schemas.microsoft.com/office/drawing/2014/main" id="{282AE94A-801F-839A-A294-5E4366793F83}"/>
              </a:ext>
            </a:extLst>
          </p:cNvPr>
          <p:cNvSpPr>
            <a:spLocks noGrp="1"/>
          </p:cNvSpPr>
          <p:nvPr>
            <p:ph type="sldNum" sz="quarter" idx="5"/>
          </p:nvPr>
        </p:nvSpPr>
        <p:spPr/>
        <p:txBody>
          <a:bodyPr/>
          <a:lstStyle/>
          <a:p>
            <a:fld id="{2CCCAA1B-9DCB-40EB-9968-31183588BCB9}" type="slidenum">
              <a:rPr lang="da-DK"/>
              <a:t>33</a:t>
            </a:fld>
            <a:endParaRPr lang="da-DK"/>
          </a:p>
        </p:txBody>
      </p:sp>
    </p:spTree>
    <p:extLst>
      <p:ext uri="{BB962C8B-B14F-4D97-AF65-F5344CB8AC3E}">
        <p14:creationId xmlns:p14="http://schemas.microsoft.com/office/powerpoint/2010/main" val="20974405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D159-7E4A-7024-B290-60A0B276D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418D62-996C-CC3D-7555-5D9AF9127C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C4A548-B455-6778-5A07-83974785C5CC}"/>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Bed de studerende om at lave en af øvelserne beskrevet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De studerende kan arbejde i par eller individuelt.</a:t>
            </a:r>
          </a:p>
          <a:p>
            <a:pPr fontAlgn="t"/>
            <a:r>
              <a:rPr lang="da-DK" sz="1200" b="1" i="0" kern="1200">
                <a:solidFill>
                  <a:schemeClr val="tx1"/>
                </a:solidFill>
                <a:effectLst/>
                <a:latin typeface="+mn-lt"/>
                <a:ea typeface="+mn-ea"/>
                <a:cs typeface="+mn-cs"/>
              </a:rPr>
              <a:t>Øvelse 1:</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Gennemfør en søgning, hvor de finder artiklen og datasættet, der er knyttet til den artikel, der er refereret til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De kan bruge </a:t>
            </a:r>
            <a:r>
              <a:rPr lang="da-DK" sz="1200" b="0" i="0" kern="1200" err="1">
                <a:solidFill>
                  <a:schemeClr val="tx1"/>
                </a:solidFill>
                <a:effectLst/>
                <a:latin typeface="+mn-lt"/>
                <a:ea typeface="+mn-ea"/>
                <a:cs typeface="+mn-cs"/>
              </a:rPr>
              <a:t>DataCite</a:t>
            </a:r>
            <a:r>
              <a:rPr lang="da-DK" sz="1200" b="0" i="0" kern="1200">
                <a:solidFill>
                  <a:schemeClr val="tx1"/>
                </a:solidFill>
                <a:effectLst/>
                <a:latin typeface="+mn-lt"/>
                <a:ea typeface="+mn-ea"/>
                <a:cs typeface="+mn-cs"/>
              </a:rPr>
              <a:t> Commons, men også Google til at finde artiklen.</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Hvis de studerende lykkes med at finde artiklen og det tilknyttede datasæt, bed dem besvare de tre spørgsmål. Brug dette som en mulighed for at understrege vigtigheden af at være kritisk, når man søger efter relevante kilder i informationssøgningsprocessen; dette gælder også datasøgning. [Hvis relevant, henvis tilbage til slide 10: “Vær kildekritisk”.]</a:t>
            </a:r>
          </a:p>
          <a:p>
            <a:pPr fontAlgn="t"/>
            <a:r>
              <a:rPr lang="da-DK" sz="1200" b="1" i="0" kern="1200">
                <a:solidFill>
                  <a:schemeClr val="tx1"/>
                </a:solidFill>
                <a:effectLst/>
                <a:latin typeface="+mn-lt"/>
                <a:ea typeface="+mn-ea"/>
                <a:cs typeface="+mn-cs"/>
              </a:rPr>
              <a:t>Øvelse 2:</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Gennemfør en søgning, hvor de finder datasættet i Google Dataset Search.</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Når de studerende finder datasættet, bed dem vurdere data ved at besvare de fire spørgsmål. [Hvis relevant, henvis tilbage til slide 10: “Vær kildekritisk”.]</a:t>
            </a:r>
          </a:p>
          <a:p>
            <a:pPr fontAlgn="t"/>
            <a:r>
              <a:rPr lang="da-DK" sz="1200" b="1" i="0" kern="1200">
                <a:solidFill>
                  <a:schemeClr val="tx1"/>
                </a:solidFill>
                <a:effectLst/>
                <a:latin typeface="+mn-lt"/>
                <a:ea typeface="+mn-ea"/>
                <a:cs typeface="+mn-cs"/>
              </a:rPr>
              <a:t>Forventet læringsudbytte af disse øvelser:</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Formålet med øvelserne er at sikre, at de studerende opnår grundlæggende færdigheder i at søge efter forskningsdata i en søgemaskine, være kritiske over for den information, de finder, og vurdere informationen for at kunne afgøre, om de kan genbruge dataene.</a:t>
            </a:r>
          </a:p>
          <a:p>
            <a:pPr fontAlgn="t"/>
            <a:r>
              <a:rPr lang="da-DK" sz="1200" b="1" i="0" kern="1200">
                <a:solidFill>
                  <a:schemeClr val="tx1"/>
                </a:solidFill>
                <a:effectLst/>
                <a:latin typeface="+mn-lt"/>
                <a:ea typeface="+mn-ea"/>
                <a:cs typeface="+mn-cs"/>
              </a:rPr>
              <a:t>Søgeprotokol/svar på spørgsmål – hvis underviseren ønsker at gennemgå øvelsen med de studerende bagefter:</a:t>
            </a:r>
            <a:br>
              <a:rPr lang="da-DK" sz="1200" b="0" i="0" kern="1200">
                <a:solidFill>
                  <a:schemeClr val="tx1"/>
                </a:solidFill>
                <a:effectLst/>
                <a:latin typeface="+mn-lt"/>
                <a:ea typeface="+mn-ea"/>
                <a:cs typeface="+mn-cs"/>
              </a:rPr>
            </a:br>
            <a:r>
              <a:rPr lang="da-DK" sz="1200" b="1" i="0" kern="1200">
                <a:solidFill>
                  <a:schemeClr val="tx1"/>
                </a:solidFill>
                <a:effectLst/>
                <a:latin typeface="+mn-lt"/>
                <a:ea typeface="+mn-ea"/>
                <a:cs typeface="+mn-cs"/>
              </a:rPr>
              <a:t>Øvelse 1:</a:t>
            </a:r>
            <a:endParaRPr lang="da-DK"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Find artiklen via </a:t>
            </a:r>
            <a:r>
              <a:rPr lang="da-DK" sz="1200" b="0" i="0" kern="1200" err="1">
                <a:solidFill>
                  <a:schemeClr val="tx1"/>
                </a:solidFill>
                <a:effectLst/>
                <a:latin typeface="+mn-lt"/>
                <a:ea typeface="+mn-ea"/>
                <a:cs typeface="+mn-cs"/>
              </a:rPr>
              <a:t>DataCite</a:t>
            </a:r>
            <a:r>
              <a:rPr lang="da-DK" sz="1200" b="0" i="0" kern="1200">
                <a:solidFill>
                  <a:schemeClr val="tx1"/>
                </a:solidFill>
                <a:effectLst/>
                <a:latin typeface="+mn-lt"/>
                <a:ea typeface="+mn-ea"/>
                <a:cs typeface="+mn-cs"/>
              </a:rPr>
              <a:t> Commons (https://commons.datacite.org) – (søg på første del af titlen → filtrer 2012) eller Google (fx via titel) – under </a:t>
            </a:r>
            <a:r>
              <a:rPr lang="da-DK" sz="1200" b="0" i="1" kern="1200" err="1">
                <a:solidFill>
                  <a:schemeClr val="tx1"/>
                </a:solidFill>
                <a:effectLst/>
                <a:latin typeface="+mn-lt"/>
                <a:ea typeface="+mn-ea"/>
                <a:cs typeface="+mn-cs"/>
              </a:rPr>
              <a:t>Supporting</a:t>
            </a:r>
            <a:r>
              <a:rPr lang="da-DK" sz="1200" b="0" i="1" kern="1200">
                <a:solidFill>
                  <a:schemeClr val="tx1"/>
                </a:solidFill>
                <a:effectLst/>
                <a:latin typeface="+mn-lt"/>
                <a:ea typeface="+mn-ea"/>
                <a:cs typeface="+mn-cs"/>
              </a:rPr>
              <a:t> Information</a:t>
            </a:r>
            <a:r>
              <a:rPr lang="da-DK" sz="1200" b="0" i="0" kern="1200">
                <a:solidFill>
                  <a:schemeClr val="tx1"/>
                </a:solidFill>
                <a:effectLst/>
                <a:latin typeface="+mn-lt"/>
                <a:ea typeface="+mn-ea"/>
                <a:cs typeface="+mn-cs"/>
              </a:rPr>
              <a:t> kan du finde datasættet i </a:t>
            </a:r>
            <a:r>
              <a:rPr lang="da-DK" sz="1200" b="0" i="0" kern="1200" err="1">
                <a:solidFill>
                  <a:schemeClr val="tx1"/>
                </a:solidFill>
                <a:effectLst/>
                <a:latin typeface="+mn-lt"/>
                <a:ea typeface="+mn-ea"/>
                <a:cs typeface="+mn-cs"/>
              </a:rPr>
              <a:t>Figshare</a:t>
            </a:r>
            <a:r>
              <a:rPr lang="da-DK" sz="1200" b="0" i="0" kern="1200">
                <a:solidFill>
                  <a:schemeClr val="tx1"/>
                </a:solidFill>
                <a:effectLst/>
                <a:latin typeface="+mn-lt"/>
                <a:ea typeface="+mn-ea"/>
                <a:cs typeface="+mn-cs"/>
              </a:rPr>
              <a:t> (6 filer).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 </a:t>
            </a:r>
            <a:r>
              <a:rPr lang="da-DK" sz="1200" b="0" i="0" kern="1200" err="1">
                <a:solidFill>
                  <a:schemeClr val="tx1"/>
                </a:solidFill>
                <a:effectLst/>
                <a:latin typeface="+mn-lt"/>
                <a:ea typeface="+mn-ea"/>
                <a:cs typeface="+mn-cs"/>
              </a:rPr>
              <a:t>Figshare</a:t>
            </a:r>
            <a:r>
              <a:rPr lang="da-DK" sz="1200" b="0" i="0" kern="1200">
                <a:solidFill>
                  <a:schemeClr val="tx1"/>
                </a:solidFill>
                <a:effectLst/>
                <a:latin typeface="+mn-lt"/>
                <a:ea typeface="+mn-ea"/>
                <a:cs typeface="+mn-cs"/>
              </a:rPr>
              <a:t> kan du se, hvor mange gange datasættet er blevet downloadet (213 gange – 08.10.2025).</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Citation: </a:t>
            </a:r>
            <a:r>
              <a:rPr lang="en-US" sz="1200" b="0" i="0" u="none" strike="noStrike" kern="1200">
                <a:solidFill>
                  <a:schemeClr val="tx1"/>
                </a:solidFill>
                <a:effectLst/>
                <a:latin typeface="+mn-lt"/>
                <a:ea typeface="+mn-ea"/>
                <a:cs typeface="+mn-cs"/>
              </a:rPr>
              <a:t>Jepson, Ruth; M. Harris, Fiona; Bowes, Alison; Robertson, Roma; </a:t>
            </a:r>
            <a:r>
              <a:rPr lang="en-US" sz="1200" b="0" i="0" u="none" strike="noStrike" kern="1200" err="1">
                <a:solidFill>
                  <a:schemeClr val="tx1"/>
                </a:solidFill>
                <a:effectLst/>
                <a:latin typeface="+mn-lt"/>
                <a:ea typeface="+mn-ea"/>
                <a:cs typeface="+mn-cs"/>
              </a:rPr>
              <a:t>Avan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Ghizala</a:t>
            </a:r>
            <a:r>
              <a:rPr lang="en-US" sz="1200" b="0" i="0" u="none" strike="noStrike" kern="1200">
                <a:solidFill>
                  <a:schemeClr val="tx1"/>
                </a:solidFill>
                <a:effectLst/>
                <a:latin typeface="+mn-lt"/>
                <a:ea typeface="+mn-ea"/>
                <a:cs typeface="+mn-cs"/>
              </a:rPr>
              <a:t>; Sheikh, Aziz (2016). Physical Activity in South Asians: An In-Depth Qualitative Study to Explore Motivations and Facilitators. PLOS ONE. Dataset. </a:t>
            </a:r>
            <a:r>
              <a:rPr lang="en-US" sz="1200" b="0" i="0" u="sng" strike="noStrike" kern="1200">
                <a:solidFill>
                  <a:schemeClr val="tx1"/>
                </a:solidFill>
                <a:effectLst/>
                <a:latin typeface="+mn-lt"/>
                <a:ea typeface="+mn-ea"/>
                <a:cs typeface="+mn-cs"/>
                <a:hlinkClick r:id="rId3"/>
              </a:rPr>
              <a:t>https://doi.org/10.1371/journal.pone.0045333</a:t>
            </a:r>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marL="171450" indent="-171450" fontAlgn="t">
              <a:buFont typeface="Arial" panose="020B0604020202020204" pitchFamily="34" charset="0"/>
              <a:buChar char="•"/>
            </a:pPr>
            <a:r>
              <a:rPr lang="da-DK" sz="1200" b="1" i="0" kern="1200">
                <a:solidFill>
                  <a:schemeClr val="tx1"/>
                </a:solidFill>
                <a:effectLst/>
                <a:latin typeface="+mn-lt"/>
                <a:ea typeface="+mn-ea"/>
                <a:cs typeface="+mn-cs"/>
              </a:rPr>
              <a:t>Øvelse 2:</a:t>
            </a:r>
            <a:endParaRPr lang="da-DK"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Find datasættet via Google Dataset Search (https://datasetsearch.research.google.com) – fx ved at søge på titlen. Datasættet er publiceret i </a:t>
            </a:r>
            <a:r>
              <a:rPr lang="da-DK" sz="1200" b="0" i="0" kern="1200" err="1">
                <a:solidFill>
                  <a:schemeClr val="tx1"/>
                </a:solidFill>
                <a:effectLst/>
                <a:latin typeface="+mn-lt"/>
                <a:ea typeface="+mn-ea"/>
                <a:cs typeface="+mn-cs"/>
              </a:rPr>
              <a:t>DeiC</a:t>
            </a:r>
            <a:r>
              <a:rPr lang="da-DK" sz="1200" b="0" i="0" kern="1200">
                <a:solidFill>
                  <a:schemeClr val="tx1"/>
                </a:solidFill>
                <a:effectLst/>
                <a:latin typeface="+mn-lt"/>
                <a:ea typeface="+mn-ea"/>
                <a:cs typeface="+mn-cs"/>
              </a:rPr>
              <a:t> </a:t>
            </a:r>
            <a:r>
              <a:rPr lang="da-DK" sz="1200" b="0" i="0" kern="1200" err="1">
                <a:solidFill>
                  <a:schemeClr val="tx1"/>
                </a:solidFill>
                <a:effectLst/>
                <a:latin typeface="+mn-lt"/>
                <a:ea typeface="+mn-ea"/>
                <a:cs typeface="+mn-cs"/>
              </a:rPr>
              <a:t>Dataverse</a:t>
            </a:r>
            <a:r>
              <a:rPr lang="da-DK" sz="1200" b="0" i="0" kern="1200">
                <a:solidFill>
                  <a:schemeClr val="tx1"/>
                </a:solidFill>
                <a:effectLst/>
                <a:latin typeface="+mn-lt"/>
                <a:ea typeface="+mn-ea"/>
                <a:cs typeface="+mn-cs"/>
              </a:rPr>
              <a:t> (doi:10.60612/DATADK/5SCCEA).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Alle forfattere er fra Københavns Universitet (kan ses under metadatafanen).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Licens CC BY 4.0: Denne licens giver brugere mulighed for at distribuere, </a:t>
            </a:r>
            <a:r>
              <a:rPr lang="da-DK" sz="1200" b="0" i="0" kern="1200" err="1">
                <a:solidFill>
                  <a:schemeClr val="tx1"/>
                </a:solidFill>
                <a:effectLst/>
                <a:latin typeface="+mn-lt"/>
                <a:ea typeface="+mn-ea"/>
                <a:cs typeface="+mn-cs"/>
              </a:rPr>
              <a:t>remixe</a:t>
            </a:r>
            <a:r>
              <a:rPr lang="da-DK" sz="1200" b="0" i="0" kern="1200">
                <a:solidFill>
                  <a:schemeClr val="tx1"/>
                </a:solidFill>
                <a:effectLst/>
                <a:latin typeface="+mn-lt"/>
                <a:ea typeface="+mn-ea"/>
                <a:cs typeface="+mn-cs"/>
              </a:rPr>
              <a:t>, tilpasse og videreudvikle materialet i ethvert medie eller format, så længe der gives kreditering til ophavsmanden. Licensen tillader kommerciel brug.</a:t>
            </a:r>
          </a:p>
          <a:p>
            <a:pPr rtl="0" fontAlgn="base"/>
            <a:r>
              <a:rPr lang="da-DK" sz="1200" b="0" i="0" kern="1200">
                <a:solidFill>
                  <a:schemeClr val="tx1"/>
                </a:solidFill>
                <a:effectLst/>
                <a:latin typeface="+mn-lt"/>
                <a:ea typeface="+mn-ea"/>
                <a:cs typeface="+mn-cs"/>
              </a:rPr>
              <a:t>Ja. Datasættet er relateret til to artikler – </a:t>
            </a:r>
            <a:r>
              <a:rPr lang="en-US" sz="1200" b="0" i="0" u="none" strike="noStrike" kern="1200" err="1">
                <a:solidFill>
                  <a:schemeClr val="tx1"/>
                </a:solidFill>
                <a:effectLst/>
                <a:latin typeface="+mn-lt"/>
                <a:ea typeface="+mn-ea"/>
                <a:cs typeface="+mn-cs"/>
              </a:rPr>
              <a:t>Iversen</a:t>
            </a:r>
            <a:r>
              <a:rPr lang="en-US" sz="1200" b="0" i="0" u="none" strike="noStrike" kern="1200">
                <a:solidFill>
                  <a:schemeClr val="tx1"/>
                </a:solidFill>
                <a:effectLst/>
                <a:latin typeface="+mn-lt"/>
                <a:ea typeface="+mn-ea"/>
                <a:cs typeface="+mn-cs"/>
              </a:rPr>
              <a:t>, R., V. Becker, and R. Bristow (2024). “Figurative Representations in the North European Neolithic—Are They There?” In: </a:t>
            </a:r>
            <a:r>
              <a:rPr lang="en-US" sz="1200" b="0" i="1" u="none" strike="noStrike" kern="1200">
                <a:solidFill>
                  <a:schemeClr val="tx1"/>
                </a:solidFill>
                <a:effectLst/>
                <a:latin typeface="+mn-lt"/>
                <a:ea typeface="+mn-ea"/>
                <a:cs typeface="+mn-cs"/>
              </a:rPr>
              <a:t>Cambridge Archaeological Journal</a:t>
            </a:r>
            <a:r>
              <a:rPr lang="en-US" sz="1200" b="0" i="0" u="none" strike="noStrike" kern="1200">
                <a:solidFill>
                  <a:schemeClr val="tx1"/>
                </a:solidFill>
                <a:effectLst/>
                <a:latin typeface="+mn-lt"/>
                <a:ea typeface="+mn-ea"/>
                <a:cs typeface="+mn-cs"/>
              </a:rPr>
              <a:t>, pp. 1–19. </a:t>
            </a:r>
            <a:r>
              <a:rPr lang="en-US" sz="1200" b="0" i="0" u="none" strike="noStrike" kern="1200" err="1">
                <a:solidFill>
                  <a:schemeClr val="tx1"/>
                </a:solidFill>
                <a:effectLst/>
                <a:latin typeface="+mn-lt"/>
                <a:ea typeface="+mn-ea"/>
                <a:cs typeface="+mn-cs"/>
              </a:rPr>
              <a:t>doi</a:t>
            </a:r>
            <a:r>
              <a:rPr lang="en-US" sz="1200" b="0" i="0" u="none" strike="noStrike" kern="1200">
                <a:solidFill>
                  <a:schemeClr val="tx1"/>
                </a:solidFill>
                <a:effectLst/>
                <a:latin typeface="+mn-lt"/>
                <a:ea typeface="+mn-ea"/>
                <a:cs typeface="+mn-cs"/>
              </a:rPr>
              <a:t> 10.1017/S0959774323000537 </a:t>
            </a:r>
            <a:r>
              <a:rPr lang="en-US" sz="1200" b="1" i="0" u="none" strike="noStrike" kern="1200" err="1">
                <a:solidFill>
                  <a:schemeClr val="tx1"/>
                </a:solidFill>
                <a:effectLst/>
                <a:latin typeface="+mn-lt"/>
                <a:ea typeface="+mn-ea"/>
                <a:cs typeface="+mn-cs"/>
              </a:rPr>
              <a:t>og</a:t>
            </a:r>
            <a:r>
              <a:rPr lang="en-US" sz="1200" b="1" i="0" u="none" strike="noStrike" kern="1200">
                <a:solidFill>
                  <a:schemeClr val="tx1"/>
                </a:solidFill>
                <a:effectLst/>
                <a:latin typeface="+mn-lt"/>
                <a:ea typeface="+mn-ea"/>
                <a:cs typeface="+mn-cs"/>
              </a:rPr>
              <a:t> </a:t>
            </a:r>
            <a:r>
              <a:rPr lang="en-US" sz="1200" b="0" i="0" u="none" strike="noStrike" kern="1200">
                <a:solidFill>
                  <a:schemeClr val="tx1"/>
                </a:solidFill>
                <a:effectLst/>
                <a:latin typeface="+mn-lt"/>
                <a:ea typeface="+mn-ea"/>
                <a:cs typeface="+mn-cs"/>
              </a:rPr>
              <a:t>Becker, V. (2025). The Origin, Development and Decline of </a:t>
            </a:r>
            <a:r>
              <a:rPr lang="en-US" sz="1200" b="0" i="0" u="none" strike="noStrike" kern="1200" err="1">
                <a:solidFill>
                  <a:schemeClr val="tx1"/>
                </a:solidFill>
                <a:effectLst/>
                <a:latin typeface="+mn-lt"/>
                <a:ea typeface="+mn-ea"/>
                <a:cs typeface="+mn-cs"/>
              </a:rPr>
              <a:t>Lengyel</a:t>
            </a:r>
            <a:r>
              <a:rPr lang="en-US" sz="1200" b="0" i="0" u="none" strike="noStrike" kern="1200">
                <a:solidFill>
                  <a:schemeClr val="tx1"/>
                </a:solidFill>
                <a:effectLst/>
                <a:latin typeface="+mn-lt"/>
                <a:ea typeface="+mn-ea"/>
                <a:cs typeface="+mn-cs"/>
              </a:rPr>
              <a:t> Culture Figurative Finds. </a:t>
            </a:r>
            <a:r>
              <a:rPr lang="en-US" sz="1200" b="0" i="1" u="none" strike="noStrike" kern="1200">
                <a:solidFill>
                  <a:schemeClr val="tx1"/>
                </a:solidFill>
                <a:effectLst/>
                <a:latin typeface="+mn-lt"/>
                <a:ea typeface="+mn-ea"/>
                <a:cs typeface="+mn-cs"/>
              </a:rPr>
              <a:t>Open Archaeology</a:t>
            </a:r>
            <a:r>
              <a:rPr lang="en-US" sz="1200" b="0" i="0" u="none" strike="noStrike" kern="1200">
                <a:solidFill>
                  <a:schemeClr val="tx1"/>
                </a:solidFill>
                <a:effectLst/>
                <a:latin typeface="+mn-lt"/>
                <a:ea typeface="+mn-ea"/>
                <a:cs typeface="+mn-cs"/>
              </a:rPr>
              <a:t>, vol. 11, no. 1, 2025. </a:t>
            </a:r>
            <a:r>
              <a:rPr lang="en-US" sz="1200" b="0" i="0" u="none" strike="noStrike" kern="1200" err="1">
                <a:solidFill>
                  <a:schemeClr val="tx1"/>
                </a:solidFill>
                <a:effectLst/>
                <a:latin typeface="+mn-lt"/>
                <a:ea typeface="+mn-ea"/>
                <a:cs typeface="+mn-cs"/>
              </a:rPr>
              <a:t>doi</a:t>
            </a:r>
            <a:r>
              <a:rPr lang="en-US" sz="1200" b="0" i="0" u="none" strike="noStrike" kern="1200">
                <a:solidFill>
                  <a:schemeClr val="tx1"/>
                </a:solidFill>
                <a:effectLst/>
                <a:latin typeface="+mn-lt"/>
                <a:ea typeface="+mn-ea"/>
                <a:cs typeface="+mn-cs"/>
              </a:rPr>
              <a:t> 10.1515/opar-2025-0050</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Pladsholder til slidenummer 3">
            <a:extLst>
              <a:ext uri="{FF2B5EF4-FFF2-40B4-BE49-F238E27FC236}">
                <a16:creationId xmlns:a16="http://schemas.microsoft.com/office/drawing/2014/main" id="{5F5A13C4-A9A3-0875-99A3-C2C3187CFFCB}"/>
              </a:ext>
            </a:extLst>
          </p:cNvPr>
          <p:cNvSpPr>
            <a:spLocks noGrp="1"/>
          </p:cNvSpPr>
          <p:nvPr>
            <p:ph type="sldNum" sz="quarter" idx="5"/>
          </p:nvPr>
        </p:nvSpPr>
        <p:spPr/>
        <p:txBody>
          <a:bodyPr/>
          <a:lstStyle/>
          <a:p>
            <a:fld id="{2CCCAA1B-9DCB-40EB-9968-31183588BCB9}" type="slidenum">
              <a:rPr lang="da-DK"/>
              <a:t>34</a:t>
            </a:fld>
            <a:endParaRPr lang="da-DK"/>
          </a:p>
        </p:txBody>
      </p:sp>
    </p:spTree>
    <p:extLst>
      <p:ext uri="{BB962C8B-B14F-4D97-AF65-F5344CB8AC3E}">
        <p14:creationId xmlns:p14="http://schemas.microsoft.com/office/powerpoint/2010/main" val="4169636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44352-218A-8D64-672E-C797032E750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0343BB5-E7A9-184F-5443-6334BE7DF75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8BAF29B-46B6-3F89-D889-AC7230047F2B}"/>
              </a:ext>
            </a:extLst>
          </p:cNvPr>
          <p:cNvSpPr>
            <a:spLocks noGrp="1"/>
          </p:cNvSpPr>
          <p:nvPr>
            <p:ph type="body" idx="1"/>
          </p:nvPr>
        </p:nvSpPr>
        <p:spPr/>
        <p:txBody>
          <a:bodyPr/>
          <a:lstStyle/>
          <a:p>
            <a:r>
              <a:rPr lang="da-DK" b="1" i="0" kern="1200">
                <a:solidFill>
                  <a:schemeClr val="tx1"/>
                </a:solidFill>
                <a:effectLst/>
              </a:rPr>
              <a:t>Ca. </a:t>
            </a:r>
            <a:r>
              <a:rPr lang="da-DK" b="1"/>
              <a:t>5 </a:t>
            </a:r>
            <a:r>
              <a:rPr lang="da-DK" b="1" i="0" kern="1200">
                <a:solidFill>
                  <a:schemeClr val="tx1"/>
                </a:solidFill>
                <a:effectLst/>
              </a:rPr>
              <a:t>min. </a:t>
            </a:r>
            <a:r>
              <a:rPr lang="da-DK" b="1"/>
              <a:t>Til at gennemgå </a:t>
            </a:r>
            <a:r>
              <a:rPr lang="da-DK" b="1" i="0" kern="1200">
                <a:solidFill>
                  <a:schemeClr val="tx1"/>
                </a:solidFill>
                <a:effectLst/>
              </a:rPr>
              <a:t>strategi </a:t>
            </a:r>
            <a:r>
              <a:rPr lang="da-DK" b="1"/>
              <a:t>4</a:t>
            </a:r>
            <a:endParaRPr lang="da-DK" b="0" i="0" kern="1200">
              <a:solidFill>
                <a:srgbClr val="444444"/>
              </a:solidFill>
              <a:effectLst/>
            </a:endParaRPr>
          </a:p>
          <a:p>
            <a:r>
              <a:rPr lang="da-DK" b="0" i="0" kern="1200">
                <a:solidFill>
                  <a:schemeClr val="tx1"/>
                </a:solidFill>
                <a:effectLst/>
              </a:rPr>
              <a:t>Vi </a:t>
            </a:r>
            <a:r>
              <a:rPr lang="da-DK"/>
              <a:t>vil nu </a:t>
            </a:r>
            <a:r>
              <a:rPr lang="da-DK" b="0" i="0" kern="1200">
                <a:solidFill>
                  <a:schemeClr val="tx1"/>
                </a:solidFill>
                <a:effectLst/>
              </a:rPr>
              <a:t>se på </a:t>
            </a:r>
            <a:r>
              <a:rPr lang="da-DK"/>
              <a:t>strategi 4: uden for akademia</a:t>
            </a:r>
            <a:r>
              <a:rPr lang="da-DK" b="0" i="0" kern="1200">
                <a:solidFill>
                  <a:schemeClr val="tx1"/>
                </a:solidFill>
                <a:effectLst/>
              </a:rPr>
              <a:t>.</a:t>
            </a:r>
            <a:endParaRPr lang="en-US">
              <a:solidFill>
                <a:srgbClr val="444444"/>
              </a:solidFill>
            </a:endParaRPr>
          </a:p>
          <a:p>
            <a:endParaRPr lang="da-DK" sz="1200" b="1" i="0" kern="1200">
              <a:solidFill>
                <a:schemeClr val="tx1"/>
              </a:solidFill>
              <a:effectLst/>
              <a:latin typeface="+mn-lt"/>
              <a:ea typeface="Calibri"/>
              <a:cs typeface="Calibri"/>
            </a:endParaRPr>
          </a:p>
        </p:txBody>
      </p:sp>
      <p:sp>
        <p:nvSpPr>
          <p:cNvPr id="4" name="Pladsholder til slidenummer 3">
            <a:extLst>
              <a:ext uri="{FF2B5EF4-FFF2-40B4-BE49-F238E27FC236}">
                <a16:creationId xmlns:a16="http://schemas.microsoft.com/office/drawing/2014/main" id="{FE2B5C83-3A3C-D6C4-16ED-B3DA52E59FD5}"/>
              </a:ext>
            </a:extLst>
          </p:cNvPr>
          <p:cNvSpPr>
            <a:spLocks noGrp="1"/>
          </p:cNvSpPr>
          <p:nvPr>
            <p:ph type="sldNum" sz="quarter" idx="5"/>
          </p:nvPr>
        </p:nvSpPr>
        <p:spPr/>
        <p:txBody>
          <a:bodyPr/>
          <a:lstStyle/>
          <a:p>
            <a:fld id="{2CCCAA1B-9DCB-40EB-9968-31183588BCB9}" type="slidenum">
              <a:rPr lang="da-DK"/>
              <a:t>35</a:t>
            </a:fld>
            <a:endParaRPr lang="da-DK"/>
          </a:p>
        </p:txBody>
      </p:sp>
    </p:spTree>
    <p:extLst>
      <p:ext uri="{BB962C8B-B14F-4D97-AF65-F5344CB8AC3E}">
        <p14:creationId xmlns:p14="http://schemas.microsoft.com/office/powerpoint/2010/main" val="1589241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5 min. Til at gennemgå strategi 4</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Nogle gange er det relevant at søge efter “ikke-akademiske” data, dvs. data, der ikke er indsamlet til forskningsformål, men i en regeringsmæssig kontekst, for eksempel. Du vil normalt ikke finde denne type data med strategi 1-3. I dette tilfælde er konventionelle søgemaskiner som Google de bedste muligheder for, hvor du skal søge.</a:t>
            </a:r>
          </a:p>
          <a:p>
            <a:pPr fontAlgn="t"/>
            <a:r>
              <a:rPr lang="da-DK" sz="1200" b="0" i="0" kern="1200">
                <a:solidFill>
                  <a:schemeClr val="tx1"/>
                </a:solidFill>
                <a:effectLst/>
                <a:latin typeface="+mn-lt"/>
                <a:ea typeface="+mn-ea"/>
                <a:cs typeface="+mn-cs"/>
              </a:rPr>
              <a:t>[Fremhæv nogle eksempler, hvis relevant:]</a:t>
            </a:r>
          </a:p>
          <a:p>
            <a:pPr fontAlgn="t"/>
            <a:r>
              <a:rPr lang="da-DK" sz="1200" b="1" i="0" kern="1200">
                <a:solidFill>
                  <a:schemeClr val="tx1"/>
                </a:solidFill>
                <a:effectLst/>
                <a:latin typeface="+mn-lt"/>
                <a:ea typeface="+mn-ea"/>
                <a:cs typeface="+mn-cs"/>
              </a:rPr>
              <a:t>World</a:t>
            </a:r>
            <a:r>
              <a:rPr lang="da-DK" sz="1200" b="1" i="0" kern="1200" baseline="0">
                <a:solidFill>
                  <a:schemeClr val="tx1"/>
                </a:solidFill>
                <a:effectLst/>
                <a:latin typeface="+mn-lt"/>
                <a:ea typeface="+mn-ea"/>
                <a:cs typeface="+mn-cs"/>
              </a:rPr>
              <a:t> bank</a:t>
            </a:r>
            <a:r>
              <a:rPr lang="da-DK" sz="1200" b="1" i="0" kern="1200">
                <a:solidFill>
                  <a:schemeClr val="tx1"/>
                </a:solidFill>
                <a:effectLst/>
                <a:latin typeface="+mn-lt"/>
                <a:ea typeface="+mn-ea"/>
                <a:cs typeface="+mn-cs"/>
              </a:rPr>
              <a:t>:</a:t>
            </a:r>
            <a:r>
              <a:rPr lang="da-DK" sz="1200" b="0" i="0" kern="1200">
                <a:solidFill>
                  <a:schemeClr val="tx1"/>
                </a:solidFill>
                <a:effectLst/>
                <a:latin typeface="+mn-lt"/>
                <a:ea typeface="+mn-ea"/>
                <a:cs typeface="+mn-cs"/>
              </a:rPr>
              <a:t> Database med gratis og åben adgang til data om global udvikling. Gratis søgning og download.</a:t>
            </a:r>
          </a:p>
          <a:p>
            <a:pPr fontAlgn="t"/>
            <a:r>
              <a:rPr lang="da-DK" sz="1200" b="1" i="0" kern="1200">
                <a:solidFill>
                  <a:schemeClr val="tx1"/>
                </a:solidFill>
                <a:effectLst/>
                <a:latin typeface="+mn-lt"/>
                <a:ea typeface="+mn-ea"/>
                <a:cs typeface="+mn-cs"/>
              </a:rPr>
              <a:t>ESA:</a:t>
            </a:r>
            <a:r>
              <a:rPr lang="da-DK" sz="1200" b="0" i="0" kern="1200">
                <a:solidFill>
                  <a:schemeClr val="tx1"/>
                </a:solidFill>
                <a:effectLst/>
                <a:latin typeface="+mn-lt"/>
                <a:ea typeface="+mn-ea"/>
                <a:cs typeface="+mn-cs"/>
              </a:rPr>
              <a:t> Den Europæiske Rumorganisations database, der leverer gratis og åben adgang til alle initiativets satellitbaserede klimadataposter.</a:t>
            </a:r>
          </a:p>
          <a:p>
            <a:pPr fontAlgn="t"/>
            <a:r>
              <a:rPr lang="da-DK" sz="1200" b="1" i="0" kern="1200">
                <a:solidFill>
                  <a:schemeClr val="tx1"/>
                </a:solidFill>
                <a:effectLst/>
                <a:latin typeface="+mn-lt"/>
                <a:ea typeface="+mn-ea"/>
                <a:cs typeface="+mn-cs"/>
              </a:rPr>
              <a:t>Danmarks Statistik:</a:t>
            </a:r>
            <a:r>
              <a:rPr lang="da-DK" sz="1200" b="0" i="0" kern="1200">
                <a:solidFill>
                  <a:schemeClr val="tx1"/>
                </a:solidFill>
                <a:effectLst/>
                <a:latin typeface="+mn-lt"/>
                <a:ea typeface="+mn-ea"/>
                <a:cs typeface="+mn-cs"/>
              </a:rPr>
              <a:t> En statslig institution i Danmark, der gennemfører en række brugerundersøgelser og indsamler og offentliggør statistiske data om det danske samfund. Mange større datasæt er kun tilgængelige efter anmodning.</a:t>
            </a:r>
          </a:p>
          <a:p>
            <a:pPr fontAlgn="t"/>
            <a:r>
              <a:rPr lang="da-DK" sz="1200" b="0" i="0" kern="1200">
                <a:solidFill>
                  <a:schemeClr val="tx1"/>
                </a:solidFill>
                <a:effectLst/>
                <a:latin typeface="+mn-lt"/>
                <a:ea typeface="+mn-ea"/>
                <a:cs typeface="+mn-cs"/>
              </a:rPr>
              <a:t>Denne strategi er ofte nyttig, hvis du leder efter kvantitative data. Lad os se på et eksempel fra Verdensbankens data. [Næste slide.]</a:t>
            </a:r>
          </a:p>
        </p:txBody>
      </p:sp>
      <p:sp>
        <p:nvSpPr>
          <p:cNvPr id="4" name="Pladsholder til slidenummer 3"/>
          <p:cNvSpPr>
            <a:spLocks noGrp="1"/>
          </p:cNvSpPr>
          <p:nvPr>
            <p:ph type="sldNum" sz="quarter" idx="5"/>
          </p:nvPr>
        </p:nvSpPr>
        <p:spPr/>
        <p:txBody>
          <a:bodyPr/>
          <a:lstStyle/>
          <a:p>
            <a:fld id="{2CCCAA1B-9DCB-40EB-9968-31183588BCB9}" type="slidenum">
              <a:rPr lang="da-DK"/>
              <a:t>36</a:t>
            </a:fld>
            <a:endParaRPr lang="da-DK"/>
          </a:p>
        </p:txBody>
      </p:sp>
    </p:spTree>
    <p:extLst>
      <p:ext uri="{BB962C8B-B14F-4D97-AF65-F5344CB8AC3E}">
        <p14:creationId xmlns:p14="http://schemas.microsoft.com/office/powerpoint/2010/main" val="573013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5 min. Til at gennemgå strategi 4</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[Hvis du viser eksemplet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til https://www.worldbank.org/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“How </a:t>
            </a:r>
            <a:r>
              <a:rPr lang="da-DK" sz="1200" b="0" i="0" kern="1200" err="1">
                <a:solidFill>
                  <a:schemeClr val="tx1"/>
                </a:solidFill>
                <a:effectLst/>
                <a:latin typeface="+mn-lt"/>
                <a:ea typeface="+mn-ea"/>
                <a:cs typeface="+mn-cs"/>
              </a:rPr>
              <a:t>we</a:t>
            </a:r>
            <a:r>
              <a:rPr lang="da-DK" sz="1200" b="0" i="0" kern="1200">
                <a:solidFill>
                  <a:schemeClr val="tx1"/>
                </a:solidFill>
                <a:effectLst/>
                <a:latin typeface="+mn-lt"/>
                <a:ea typeface="+mn-ea"/>
                <a:cs typeface="+mn-cs"/>
              </a:rPr>
              <a:t> </a:t>
            </a:r>
            <a:r>
              <a:rPr lang="da-DK" sz="1200" b="0" i="0" kern="1200" err="1">
                <a:solidFill>
                  <a:schemeClr val="tx1"/>
                </a:solidFill>
                <a:effectLst/>
                <a:latin typeface="+mn-lt"/>
                <a:ea typeface="+mn-ea"/>
                <a:cs typeface="+mn-cs"/>
              </a:rPr>
              <a:t>work</a:t>
            </a:r>
            <a:r>
              <a:rPr lang="da-DK" sz="1200" b="0" i="0" kern="1200">
                <a:solidFill>
                  <a:schemeClr val="tx1"/>
                </a:solidFill>
                <a:effectLst/>
                <a:latin typeface="+mn-lt"/>
                <a:ea typeface="+mn-ea"/>
                <a:cs typeface="+mn-cs"/>
              </a:rPr>
              <a:t>”, derefter “Open data”.</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Lav en sammenlignende søgning på to lande for at illustrere søgeprocessen: indtast de lande, du er interesseret i, for eksempel Danmark og derefter Italien.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Vælg “Life </a:t>
            </a:r>
            <a:r>
              <a:rPr lang="da-DK" sz="1200" b="0" i="0" kern="1200" err="1">
                <a:solidFill>
                  <a:schemeClr val="tx1"/>
                </a:solidFill>
                <a:effectLst/>
                <a:latin typeface="+mn-lt"/>
                <a:ea typeface="+mn-ea"/>
                <a:cs typeface="+mn-cs"/>
              </a:rPr>
              <a:t>expectancy</a:t>
            </a:r>
            <a:r>
              <a:rPr lang="da-DK" sz="1200" b="0" i="0" kern="1200">
                <a:solidFill>
                  <a:schemeClr val="tx1"/>
                </a:solidFill>
                <a:effectLst/>
                <a:latin typeface="+mn-lt"/>
                <a:ea typeface="+mn-ea"/>
                <a:cs typeface="+mn-cs"/>
              </a:rPr>
              <a:t> at </a:t>
            </a:r>
            <a:r>
              <a:rPr lang="da-DK" sz="1200" b="0" i="0" kern="1200" err="1">
                <a:solidFill>
                  <a:schemeClr val="tx1"/>
                </a:solidFill>
                <a:effectLst/>
                <a:latin typeface="+mn-lt"/>
                <a:ea typeface="+mn-ea"/>
                <a:cs typeface="+mn-cs"/>
              </a:rPr>
              <a:t>birth</a:t>
            </a:r>
            <a:r>
              <a:rPr lang="da-DK" sz="1200" b="0" i="0" kern="1200">
                <a:solidFill>
                  <a:schemeClr val="tx1"/>
                </a:solidFill>
                <a:effectLst/>
                <a:latin typeface="+mn-lt"/>
                <a:ea typeface="+mn-ea"/>
                <a:cs typeface="+mn-cs"/>
              </a:rPr>
              <a:t>”; klik på grafen.</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Fremhæv vigtige funktioner, der kan hjælpe de studerende med at vurdere data, f.eks. licens, filer til download.</a:t>
            </a:r>
          </a:p>
          <a:p>
            <a:pPr fontAlgn="t"/>
            <a:r>
              <a:rPr lang="da-DK" sz="1200" b="1" i="0" kern="1200">
                <a:solidFill>
                  <a:schemeClr val="tx1"/>
                </a:solidFill>
                <a:effectLst/>
                <a:latin typeface="+mn-lt"/>
                <a:ea typeface="+mn-ea"/>
                <a:cs typeface="+mn-cs"/>
              </a:rPr>
              <a:t>NB:</a:t>
            </a:r>
            <a:r>
              <a:rPr lang="da-DK" sz="1200" b="0" i="0" kern="1200">
                <a:solidFill>
                  <a:schemeClr val="tx1"/>
                </a:solidFill>
                <a:effectLst/>
                <a:latin typeface="+mn-lt"/>
                <a:ea typeface="+mn-ea"/>
                <a:cs typeface="+mn-cs"/>
              </a:rPr>
              <a:t> Vær opmærksom på, at statistikker kun er så gode som den metode, de er indsamlet med. Verdensbanken får disse statistikker fra de leverende lande og indsamler dem ikke selv.</a:t>
            </a:r>
          </a:p>
        </p:txBody>
      </p:sp>
      <p:sp>
        <p:nvSpPr>
          <p:cNvPr id="4" name="Pladsholder til slidenummer 3"/>
          <p:cNvSpPr>
            <a:spLocks noGrp="1"/>
          </p:cNvSpPr>
          <p:nvPr>
            <p:ph type="sldNum" sz="quarter" idx="5"/>
          </p:nvPr>
        </p:nvSpPr>
        <p:spPr/>
        <p:txBody>
          <a:bodyPr/>
          <a:lstStyle/>
          <a:p>
            <a:fld id="{2CCCAA1B-9DCB-40EB-9968-31183588BCB9}" type="slidenum">
              <a:rPr lang="da-DK"/>
              <a:t>37</a:t>
            </a:fld>
            <a:endParaRPr lang="da-DK"/>
          </a:p>
        </p:txBody>
      </p:sp>
    </p:spTree>
    <p:extLst>
      <p:ext uri="{BB962C8B-B14F-4D97-AF65-F5344CB8AC3E}">
        <p14:creationId xmlns:p14="http://schemas.microsoft.com/office/powerpoint/2010/main" val="4233981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F1A7-30FF-00FC-C2FD-E8512BA5DF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701D0A7-01EC-F681-F980-8CBC0DC3CA3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135E19-DE4F-9F34-F860-4A46A506777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5FD9063A-23D9-E1F9-0F5A-CB77F9B21A00}"/>
              </a:ext>
            </a:extLst>
          </p:cNvPr>
          <p:cNvSpPr>
            <a:spLocks noGrp="1"/>
          </p:cNvSpPr>
          <p:nvPr>
            <p:ph type="sldNum" sz="quarter" idx="10"/>
          </p:nvPr>
        </p:nvSpPr>
        <p:spPr/>
        <p:txBody>
          <a:bodyPr/>
          <a:lstStyle/>
          <a:p>
            <a:fld id="{2CCCAA1B-9DCB-40EB-9968-31183588BCB9}" type="slidenum">
              <a:rPr lang="da-DK" smtClean="0"/>
              <a:t>38</a:t>
            </a:fld>
            <a:endParaRPr lang="da-DK"/>
          </a:p>
        </p:txBody>
      </p:sp>
    </p:spTree>
    <p:extLst>
      <p:ext uri="{BB962C8B-B14F-4D97-AF65-F5344CB8AC3E}">
        <p14:creationId xmlns:p14="http://schemas.microsoft.com/office/powerpoint/2010/main" val="36894836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EB637-3285-8170-F8DD-3648A8FCFCD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604BA95-4B69-6B09-FE24-2EBF9CAC6F6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C05D81D-6231-8E86-8D7E-5382DA3A9233}"/>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Ca. 20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Tid til at omsætte din nyerhvervede viden til praksis!</a:t>
            </a:r>
          </a:p>
          <a:p>
            <a:endParaRPr lang="en-US"/>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Pladsholder til slidenummer 3">
            <a:extLst>
              <a:ext uri="{FF2B5EF4-FFF2-40B4-BE49-F238E27FC236}">
                <a16:creationId xmlns:a16="http://schemas.microsoft.com/office/drawing/2014/main" id="{6E3B36C9-17CB-2687-50E8-58693F7287BD}"/>
              </a:ext>
            </a:extLst>
          </p:cNvPr>
          <p:cNvSpPr>
            <a:spLocks noGrp="1"/>
          </p:cNvSpPr>
          <p:nvPr>
            <p:ph type="sldNum" sz="quarter" idx="5"/>
          </p:nvPr>
        </p:nvSpPr>
        <p:spPr/>
        <p:txBody>
          <a:bodyPr/>
          <a:lstStyle/>
          <a:p>
            <a:fld id="{FD259E6E-6963-4258-9AB0-B8E68E51000F}" type="slidenum">
              <a:rPr lang="da-DK" smtClean="0"/>
              <a:t>39</a:t>
            </a:fld>
            <a:endParaRPr lang="da-DK"/>
          </a:p>
        </p:txBody>
      </p:sp>
    </p:spTree>
    <p:extLst>
      <p:ext uri="{BB962C8B-B14F-4D97-AF65-F5344CB8AC3E}">
        <p14:creationId xmlns:p14="http://schemas.microsoft.com/office/powerpoint/2010/main" val="36834110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80DDF-B0A4-D5F3-F409-C8B662CF1CE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1BF4489-AC19-8085-B5BF-D7DBF79BA22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9A339E9-4F73-A9E2-F098-4574255CCC3D}"/>
              </a:ext>
            </a:extLst>
          </p:cNvPr>
          <p:cNvSpPr>
            <a:spLocks noGrp="1"/>
          </p:cNvSpPr>
          <p:nvPr>
            <p:ph type="body" idx="1"/>
          </p:nvPr>
        </p:nvSpPr>
        <p:spPr/>
        <p:txBody>
          <a:bodyPr/>
          <a:lstStyle/>
          <a:p>
            <a:r>
              <a:rPr lang="en-US" dirty="0" err="1"/>
              <a:t>Eksempler</a:t>
            </a:r>
            <a:r>
              <a:rPr lang="en-US" dirty="0"/>
              <a:t> </a:t>
            </a:r>
            <a:r>
              <a:rPr lang="en-US" dirty="0" err="1"/>
              <a:t>på</a:t>
            </a:r>
            <a:r>
              <a:rPr lang="en-US" dirty="0"/>
              <a:t> </a:t>
            </a:r>
            <a:r>
              <a:rPr lang="en-US" dirty="0" err="1"/>
              <a:t>hvor</a:t>
            </a:r>
            <a:r>
              <a:rPr lang="en-US" dirty="0"/>
              <a:t> man </a:t>
            </a:r>
            <a:r>
              <a:rPr lang="en-US" dirty="0" err="1"/>
              <a:t>kan</a:t>
            </a:r>
            <a:r>
              <a:rPr lang="en-US" dirty="0"/>
              <a:t> </a:t>
            </a:r>
            <a:r>
              <a:rPr lang="en-US" dirty="0" err="1"/>
              <a:t>finde</a:t>
            </a:r>
            <a:r>
              <a:rPr lang="en-US" dirty="0"/>
              <a:t> </a:t>
            </a:r>
            <a:r>
              <a:rPr lang="en-US" dirty="0" err="1"/>
              <a:t>datasæt</a:t>
            </a:r>
            <a:r>
              <a:rPr lang="en-US" dirty="0"/>
              <a:t> for de </a:t>
            </a:r>
            <a:r>
              <a:rPr lang="en-US" dirty="0" err="1"/>
              <a:t>forskellige</a:t>
            </a:r>
            <a:r>
              <a:rPr lang="en-US" dirty="0"/>
              <a:t> cases:</a:t>
            </a:r>
            <a:endParaRPr lang="da-DK" dirty="0"/>
          </a:p>
          <a:p>
            <a:endParaRPr lang="en-US" dirty="0"/>
          </a:p>
          <a:p>
            <a:r>
              <a:rPr lang="en-US" b="1"/>
              <a:t>Case 1: </a:t>
            </a:r>
            <a:r>
              <a:rPr lang="da-DK" b="1"/>
              <a:t>Du har brug for data, som belyser forholdet mellem havtemperatur og blegning af koralrev.</a:t>
            </a:r>
            <a:endParaRPr lang="da-DK" b="1">
              <a:ea typeface="Calibri"/>
              <a:cs typeface="Calibri"/>
            </a:endParaRPr>
          </a:p>
          <a:p>
            <a:r>
              <a:rPr lang="en-US" b="1" dirty="0" err="1"/>
              <a:t>Emneord</a:t>
            </a:r>
            <a:r>
              <a:rPr lang="en-US" dirty="0"/>
              <a:t>: Climate, climate change, sea temperature, coral bleach*</a:t>
            </a:r>
            <a:endParaRPr lang="en-US" dirty="0">
              <a:ea typeface="Calibri"/>
              <a:cs typeface="Calibri"/>
            </a:endParaRPr>
          </a:p>
          <a:p>
            <a:r>
              <a:rPr lang="en-US" b="1" dirty="0" err="1"/>
              <a:t>Søgninger</a:t>
            </a:r>
            <a:r>
              <a:rPr lang="en-US" dirty="0"/>
              <a:t>: </a:t>
            </a:r>
            <a:endParaRPr lang="en-US" dirty="0">
              <a:ea typeface="Calibri"/>
              <a:cs typeface="Calibri"/>
            </a:endParaRPr>
          </a:p>
          <a:p>
            <a:r>
              <a:rPr lang="en-US" dirty="0">
                <a:hlinkClick r:id="rId3"/>
              </a:rPr>
              <a:t>Google Dataset Search</a:t>
            </a:r>
            <a:r>
              <a:rPr lang="en-US" dirty="0"/>
              <a:t>: climate change AND sea temperature AND coral bleach* - e.g. </a:t>
            </a:r>
            <a:r>
              <a:rPr lang="en-US" dirty="0">
                <a:hlinkClick r:id="rId4"/>
              </a:rPr>
              <a:t>https://doi.org/10.3389/fmars.2022.938454.s002</a:t>
            </a:r>
            <a:r>
              <a:rPr lang="en-US" dirty="0"/>
              <a:t>, </a:t>
            </a:r>
            <a:r>
              <a:rPr lang="en-US" dirty="0">
                <a:hlinkClick r:id="rId5"/>
              </a:rPr>
              <a:t>https://doi.org/10.25909/25143128.v1</a:t>
            </a:r>
            <a:r>
              <a:rPr lang="en-US" dirty="0"/>
              <a:t>, </a:t>
            </a:r>
            <a:r>
              <a:rPr lang="en-US" dirty="0">
                <a:hlinkClick r:id="rId6"/>
              </a:rPr>
              <a:t>https://doi.org/10.6084/m9.figshare.4884389.v2</a:t>
            </a:r>
            <a:r>
              <a:rPr lang="en-US" dirty="0"/>
              <a:t> </a:t>
            </a:r>
            <a:endParaRPr lang="en-US" dirty="0">
              <a:ea typeface="Calibri"/>
              <a:cs typeface="Calibri"/>
            </a:endParaRPr>
          </a:p>
          <a:p>
            <a:r>
              <a:rPr lang="en-US" dirty="0"/>
              <a:t>Web of Science - Data Citation Index: "climate change" AND "sea temperature" AND coral bleach* - e.g. </a:t>
            </a:r>
            <a:r>
              <a:rPr lang="en-US" dirty="0">
                <a:hlinkClick r:id="rId7"/>
              </a:rPr>
              <a:t>https://datadryad.org/dataset/doi:10.5061/dryad.rfj6q57gz</a:t>
            </a:r>
            <a:r>
              <a:rPr lang="en-US" dirty="0"/>
              <a:t>, </a:t>
            </a:r>
            <a:r>
              <a:rPr lang="en-US" dirty="0">
                <a:hlinkClick r:id="rId4"/>
              </a:rPr>
              <a:t>https://doi.org/10.3389/fmars.2022.938454.s002</a:t>
            </a:r>
            <a:endParaRPr lang="en-US"/>
          </a:p>
          <a:p>
            <a:r>
              <a:rPr lang="en-US" dirty="0" err="1">
                <a:hlinkClick r:id="rId8"/>
              </a:rPr>
              <a:t>Zenodo</a:t>
            </a:r>
            <a:r>
              <a:rPr lang="en-US" dirty="0"/>
              <a:t>: climate change AND sea temperature AND coral bleach  - filter dataset - e.g. </a:t>
            </a:r>
            <a:r>
              <a:rPr lang="en-US" dirty="0">
                <a:hlinkClick r:id="rId9"/>
              </a:rPr>
              <a:t>https://doi.org/10.5281/zenodo.7940011</a:t>
            </a:r>
            <a:r>
              <a:rPr lang="en-US" dirty="0"/>
              <a:t>, </a:t>
            </a:r>
            <a:r>
              <a:rPr lang="en-US" dirty="0">
                <a:hlinkClick r:id="rId10"/>
              </a:rPr>
              <a:t>https://doi.org/10.5281/zenodo.4448247</a:t>
            </a:r>
            <a:r>
              <a:rPr lang="en-US" dirty="0"/>
              <a:t> </a:t>
            </a:r>
            <a:endParaRPr lang="en-US" dirty="0">
              <a:ea typeface="Calibri"/>
              <a:cs typeface="Calibri"/>
            </a:endParaRPr>
          </a:p>
          <a:p>
            <a:endParaRPr lang="en-US" b="1" dirty="0"/>
          </a:p>
          <a:p>
            <a:r>
              <a:rPr lang="en-US" b="1"/>
              <a:t>Case 2: </a:t>
            </a:r>
            <a:r>
              <a:rPr lang="da-DK" b="1"/>
              <a:t>Du vil gerne finde forskningsdata, som belyser, hvilke faktorer, der påvirker befolkningens tiltro til offentlige institutioner.</a:t>
            </a:r>
            <a:endParaRPr lang="da-DK" b="1">
              <a:ea typeface="Calibri"/>
              <a:cs typeface="Calibri"/>
            </a:endParaRPr>
          </a:p>
          <a:p>
            <a:r>
              <a:rPr lang="en-US" b="1" dirty="0" err="1"/>
              <a:t>Emneord</a:t>
            </a:r>
            <a:r>
              <a:rPr lang="en-US" dirty="0"/>
              <a:t>: distrust, government agencies, politics, public administration, public authorities, public institutions, public opinion, transparency, trust </a:t>
            </a:r>
            <a:endParaRPr lang="en-US" dirty="0">
              <a:ea typeface="Calibri"/>
              <a:cs typeface="Calibri"/>
            </a:endParaRPr>
          </a:p>
          <a:p>
            <a:r>
              <a:rPr lang="en-US" b="1" dirty="0" err="1"/>
              <a:t>Søgninger</a:t>
            </a:r>
            <a:r>
              <a:rPr lang="en-US" dirty="0"/>
              <a:t>:</a:t>
            </a:r>
            <a:endParaRPr lang="en-US" dirty="0">
              <a:ea typeface="Calibri"/>
              <a:cs typeface="Calibri"/>
            </a:endParaRPr>
          </a:p>
          <a:p>
            <a:r>
              <a:rPr lang="en-US" dirty="0" err="1">
                <a:hlinkClick r:id="rId11"/>
              </a:rPr>
              <a:t>DataCite</a:t>
            </a:r>
            <a:r>
              <a:rPr lang="en-US" dirty="0">
                <a:hlinkClick r:id="rId11"/>
              </a:rPr>
              <a:t> Commons</a:t>
            </a:r>
            <a:r>
              <a:rPr lang="en-US" dirty="0"/>
              <a:t>: trust AND government – filter datasets – e.g. </a:t>
            </a:r>
            <a:r>
              <a:rPr lang="en-US" dirty="0">
                <a:hlinkClick r:id="rId12"/>
              </a:rPr>
              <a:t>https://doi.org/10.1787/1de9675e-en</a:t>
            </a:r>
            <a:r>
              <a:rPr lang="en-US" dirty="0"/>
              <a:t>, </a:t>
            </a:r>
            <a:r>
              <a:rPr lang="en-US" dirty="0">
                <a:hlinkClick r:id="rId13"/>
              </a:rPr>
              <a:t>https://doi.org/10.15139/s3/tgktej</a:t>
            </a:r>
            <a:r>
              <a:rPr lang="en-US" dirty="0"/>
              <a:t> </a:t>
            </a:r>
            <a:endParaRPr lang="en-US" dirty="0">
              <a:ea typeface="Calibri"/>
              <a:cs typeface="Calibri"/>
            </a:endParaRPr>
          </a:p>
          <a:p>
            <a:r>
              <a:rPr lang="en-US" dirty="0">
                <a:hlinkClick r:id="rId14"/>
              </a:rPr>
              <a:t>Danish National Archives (</a:t>
            </a:r>
            <a:r>
              <a:rPr lang="en-US" dirty="0" err="1">
                <a:hlinkClick r:id="rId14"/>
              </a:rPr>
              <a:t>Rigsarkivet</a:t>
            </a:r>
            <a:r>
              <a:rPr lang="en-US" dirty="0">
                <a:hlinkClick r:id="rId14"/>
              </a:rPr>
              <a:t>)</a:t>
            </a:r>
            <a:r>
              <a:rPr lang="en-US" dirty="0"/>
              <a:t> (only in Danish) - </a:t>
            </a:r>
            <a:r>
              <a:rPr lang="en-US" dirty="0" err="1"/>
              <a:t>Beskrivelse</a:t>
            </a:r>
            <a:r>
              <a:rPr lang="en-US" dirty="0"/>
              <a:t> </a:t>
            </a:r>
            <a:r>
              <a:rPr lang="en-US" dirty="0" err="1"/>
              <a:t>af</a:t>
            </a:r>
            <a:r>
              <a:rPr lang="en-US" dirty="0"/>
              <a:t> </a:t>
            </a:r>
            <a:r>
              <a:rPr lang="en-US" dirty="0" err="1"/>
              <a:t>arkivmaterialer</a:t>
            </a:r>
            <a:r>
              <a:rPr lang="en-US" dirty="0"/>
              <a:t>: </a:t>
            </a:r>
            <a:r>
              <a:rPr lang="en-US" dirty="0" err="1"/>
              <a:t>tillid</a:t>
            </a:r>
            <a:r>
              <a:rPr lang="en-US" dirty="0"/>
              <a:t> </a:t>
            </a:r>
            <a:r>
              <a:rPr lang="en-US" dirty="0" err="1"/>
              <a:t>offentlige</a:t>
            </a:r>
            <a:r>
              <a:rPr lang="en-US" dirty="0"/>
              <a:t> </a:t>
            </a:r>
            <a:r>
              <a:rPr lang="en-US" dirty="0" err="1"/>
              <a:t>institutioner</a:t>
            </a:r>
            <a:r>
              <a:rPr lang="en-US" dirty="0"/>
              <a:t> – e.g.  10.5279/dk-sa-dda-30460 </a:t>
            </a:r>
            <a:endParaRPr lang="en-US" dirty="0">
              <a:ea typeface="Calibri"/>
              <a:cs typeface="Calibri"/>
            </a:endParaRPr>
          </a:p>
          <a:p>
            <a:r>
              <a:rPr lang="en-US" dirty="0">
                <a:hlinkClick r:id="rId15"/>
              </a:rPr>
              <a:t>European Social Survey (ESS) Data Portal</a:t>
            </a:r>
            <a:r>
              <a:rPr lang="en-US" dirty="0"/>
              <a:t>: trust AND politics – e.g. </a:t>
            </a:r>
            <a:r>
              <a:rPr lang="en-US" dirty="0">
                <a:hlinkClick r:id="rId16"/>
              </a:rPr>
              <a:t>https://doi.org/10.21338/ess11e04_1</a:t>
            </a:r>
            <a:r>
              <a:rPr lang="en-US" dirty="0"/>
              <a:t> </a:t>
            </a:r>
            <a:endParaRPr lang="en-US" dirty="0">
              <a:ea typeface="Calibri"/>
              <a:cs typeface="Calibri"/>
            </a:endParaRPr>
          </a:p>
          <a:p>
            <a:r>
              <a:rPr lang="en-US" dirty="0">
                <a:hlinkClick r:id="rId3"/>
              </a:rPr>
              <a:t>Google Dataset Search</a:t>
            </a:r>
            <a:r>
              <a:rPr lang="en-US" dirty="0"/>
              <a:t>: trust AND (public OR government*) AND institution* - e.g. </a:t>
            </a:r>
            <a:r>
              <a:rPr lang="en-US" dirty="0">
                <a:hlinkClick r:id="rId17"/>
              </a:rPr>
              <a:t>https://doi.org/10.6084/m9.figshare.19388271</a:t>
            </a:r>
            <a:r>
              <a:rPr lang="en-US" dirty="0"/>
              <a:t>, </a:t>
            </a:r>
            <a:r>
              <a:rPr lang="en-US" dirty="0">
                <a:hlinkClick r:id="rId18"/>
              </a:rPr>
              <a:t>https://doi.org/10.7910/DVN/7FPDAJ</a:t>
            </a:r>
            <a:r>
              <a:rPr lang="en-US" dirty="0"/>
              <a:t>  </a:t>
            </a:r>
            <a:endParaRPr lang="en-US" dirty="0">
              <a:ea typeface="Calibri"/>
              <a:cs typeface="Calibri"/>
            </a:endParaRPr>
          </a:p>
          <a:p>
            <a:r>
              <a:rPr lang="en-US" dirty="0"/>
              <a:t>Web of Science – Data citation Index: trust AND (public OR government*) AND institution* - e.g. </a:t>
            </a:r>
            <a:r>
              <a:rPr lang="en-US" dirty="0">
                <a:hlinkClick r:id="rId19"/>
              </a:rPr>
              <a:t>https://services.fsd.tuni.fi/catalogue/FSD2297</a:t>
            </a:r>
            <a:r>
              <a:rPr lang="en-US" dirty="0"/>
              <a:t>, </a:t>
            </a:r>
            <a:r>
              <a:rPr lang="en-US" dirty="0">
                <a:hlinkClick r:id="rId20"/>
              </a:rPr>
              <a:t>https://reshare.ukdataservice.ac.uk/851675/</a:t>
            </a:r>
            <a:r>
              <a:rPr lang="en-US" dirty="0"/>
              <a:t>, </a:t>
            </a:r>
            <a:r>
              <a:rPr lang="en-US" dirty="0">
                <a:hlinkClick r:id="rId21"/>
              </a:rPr>
              <a:t>http://urn.fi/urn:nbn:fi:fsd:T-FSD3977</a:t>
            </a:r>
            <a:r>
              <a:rPr lang="en-US" dirty="0"/>
              <a:t>  </a:t>
            </a:r>
            <a:endParaRPr lang="en-US" dirty="0">
              <a:ea typeface="Calibri"/>
              <a:cs typeface="Calibri"/>
            </a:endParaRPr>
          </a:p>
          <a:p>
            <a:endParaRPr lang="en-US" b="1" dirty="0"/>
          </a:p>
          <a:p>
            <a:r>
              <a:rPr lang="en-US" b="1" dirty="0"/>
              <a:t>Case 3: </a:t>
            </a:r>
            <a:r>
              <a:rPr lang="da-DK" b="1"/>
              <a:t>Du har brug for data, som viser udbredelsen af diabetes (Diabetes Mellitus, type 1 eller 2) i forskellige lande eller demografiske grupper.</a:t>
            </a:r>
            <a:endParaRPr lang="da-DK">
              <a:ea typeface="Calibri"/>
              <a:cs typeface="Calibri"/>
            </a:endParaRPr>
          </a:p>
          <a:p>
            <a:r>
              <a:rPr lang="en-US" b="1" dirty="0" err="1"/>
              <a:t>Emneord</a:t>
            </a:r>
            <a:r>
              <a:rPr lang="en-US" dirty="0"/>
              <a:t>: diabetes, diabetes Mellitus, prevalence, </a:t>
            </a:r>
            <a:r>
              <a:rPr lang="en-US" dirty="0" err="1"/>
              <a:t>demograph</a:t>
            </a:r>
            <a:r>
              <a:rPr lang="en-US" dirty="0"/>
              <a:t>*</a:t>
            </a:r>
            <a:endParaRPr lang="en-US" dirty="0">
              <a:ea typeface="Calibri"/>
              <a:cs typeface="Calibri"/>
            </a:endParaRPr>
          </a:p>
          <a:p>
            <a:r>
              <a:rPr lang="en-US" b="1" dirty="0" err="1"/>
              <a:t>Søgninger</a:t>
            </a:r>
            <a:r>
              <a:rPr lang="en-US" dirty="0"/>
              <a:t>:</a:t>
            </a:r>
            <a:endParaRPr lang="en-US" dirty="0">
              <a:ea typeface="Calibri"/>
              <a:cs typeface="Calibri"/>
            </a:endParaRPr>
          </a:p>
          <a:p>
            <a:r>
              <a:rPr lang="en-US" dirty="0">
                <a:hlinkClick r:id="rId3"/>
              </a:rPr>
              <a:t>Google Dataset Search</a:t>
            </a:r>
            <a:r>
              <a:rPr lang="en-US" dirty="0"/>
              <a:t>: diabetes Mellitus AND prevalence AND </a:t>
            </a:r>
            <a:r>
              <a:rPr lang="en-US" dirty="0" err="1"/>
              <a:t>demograph</a:t>
            </a:r>
            <a:r>
              <a:rPr lang="en-US" dirty="0"/>
              <a:t>* - e.g. </a:t>
            </a:r>
            <a:r>
              <a:rPr lang="en-US" dirty="0">
                <a:hlinkClick r:id="rId22"/>
              </a:rPr>
              <a:t>https://doi.org/10.1371/journal.pone.0143084</a:t>
            </a:r>
            <a:r>
              <a:rPr lang="en-US" dirty="0"/>
              <a:t>, </a:t>
            </a:r>
            <a:r>
              <a:rPr lang="en-US" dirty="0">
                <a:hlinkClick r:id="rId23"/>
              </a:rPr>
              <a:t>https://www.statista.com/statistics/271464/percentage-of-diabetics-worldwide/</a:t>
            </a:r>
            <a:r>
              <a:rPr lang="en-US" dirty="0"/>
              <a:t> </a:t>
            </a:r>
            <a:endParaRPr lang="en-US" dirty="0">
              <a:ea typeface="Calibri"/>
              <a:cs typeface="Calibri"/>
            </a:endParaRPr>
          </a:p>
          <a:p>
            <a:r>
              <a:rPr lang="en-US" dirty="0">
                <a:hlinkClick r:id="rId24"/>
              </a:rPr>
              <a:t>HealthData.gov</a:t>
            </a:r>
            <a:r>
              <a:rPr lang="en-US" dirty="0"/>
              <a:t> - Catalog: diabetes-mellitus AND prevalence AND </a:t>
            </a:r>
            <a:r>
              <a:rPr lang="en-US" dirty="0" err="1"/>
              <a:t>demograph</a:t>
            </a:r>
            <a:r>
              <a:rPr lang="en-US" dirty="0"/>
              <a:t>* - filter external datasets - e.g. </a:t>
            </a:r>
            <a:r>
              <a:rPr lang="en-US" dirty="0">
                <a:hlinkClick r:id="rId25"/>
              </a:rPr>
              <a:t>https://healthdata.gov/CDC/Selected-Trend-Table-from-Health-United-States-201/qkns-8p7f/about_data</a:t>
            </a:r>
            <a:r>
              <a:rPr lang="en-US" dirty="0"/>
              <a:t> </a:t>
            </a:r>
            <a:endParaRPr lang="en-US" dirty="0">
              <a:ea typeface="Calibri"/>
              <a:cs typeface="Calibri"/>
            </a:endParaRPr>
          </a:p>
          <a:p>
            <a:r>
              <a:rPr lang="en-US" dirty="0"/>
              <a:t>Web of Science – Data Citation Index: "diabetes-mellitus" AND prevalence AND </a:t>
            </a:r>
            <a:r>
              <a:rPr lang="en-US" dirty="0" err="1"/>
              <a:t>demograph</a:t>
            </a:r>
            <a:r>
              <a:rPr lang="en-US" dirty="0"/>
              <a:t>* - e.g. </a:t>
            </a:r>
            <a:r>
              <a:rPr lang="en-US" dirty="0">
                <a:hlinkClick r:id="rId26"/>
              </a:rPr>
              <a:t>https://doi.org/10.1371/journal.pone.0211193.t001</a:t>
            </a:r>
            <a:r>
              <a:rPr lang="en-US" dirty="0"/>
              <a:t> </a:t>
            </a:r>
            <a:endParaRPr lang="en-US" dirty="0">
              <a:ea typeface="Calibri"/>
              <a:cs typeface="Calibri"/>
            </a:endParaRPr>
          </a:p>
          <a:p>
            <a:r>
              <a:rPr lang="en-US" dirty="0">
                <a:hlinkClick r:id="rId27"/>
              </a:rPr>
              <a:t>WHO data</a:t>
            </a:r>
            <a:r>
              <a:rPr lang="en-US" dirty="0"/>
              <a:t> - Indicators – </a:t>
            </a:r>
            <a:r>
              <a:rPr lang="en-US" dirty="0" err="1"/>
              <a:t>searchterm</a:t>
            </a:r>
            <a:r>
              <a:rPr lang="en-US" dirty="0"/>
              <a:t> diabetes – e.g. </a:t>
            </a:r>
            <a:r>
              <a:rPr lang="en-US" dirty="0">
                <a:hlinkClick r:id="rId28"/>
              </a:rPr>
              <a:t>https://data.who.int/indicators/i/C540135/1F96863</a:t>
            </a:r>
            <a:r>
              <a:rPr lang="en-US" dirty="0"/>
              <a:t> </a:t>
            </a:r>
            <a:endParaRPr lang="en-US" dirty="0">
              <a:ea typeface="Calibri"/>
              <a:cs typeface="Calibri"/>
            </a:endParaRPr>
          </a:p>
          <a:p>
            <a:endParaRPr lang="en-US" b="1" dirty="0"/>
          </a:p>
          <a:p>
            <a:r>
              <a:rPr lang="en-US" b="1" dirty="0"/>
              <a:t>Case 4: </a:t>
            </a:r>
            <a:r>
              <a:rPr lang="da-DK" b="1"/>
              <a:t>Du søger data, som viser effekten af nudging på befolkningens valg af sunde fødevarer.</a:t>
            </a:r>
            <a:endParaRPr lang="da-DK" b="1">
              <a:ea typeface="Calibri"/>
              <a:cs typeface="Calibri"/>
            </a:endParaRPr>
          </a:p>
          <a:p>
            <a:r>
              <a:rPr lang="en-US" b="1" dirty="0" err="1">
                <a:ea typeface="Calibri"/>
                <a:cs typeface="Calibri"/>
              </a:rPr>
              <a:t>Emneord</a:t>
            </a:r>
            <a:r>
              <a:rPr lang="en-US" dirty="0"/>
              <a:t>: consumer, consumption, diet, eating, food, health, nudging, people, population</a:t>
            </a:r>
            <a:endParaRPr lang="en-US" b="1" dirty="0">
              <a:ea typeface="Calibri"/>
              <a:cs typeface="Calibri"/>
            </a:endParaRPr>
          </a:p>
          <a:p>
            <a:r>
              <a:rPr lang="en-US" b="1" dirty="0" err="1"/>
              <a:t>Søgninger</a:t>
            </a:r>
            <a:r>
              <a:rPr lang="en-US" dirty="0"/>
              <a:t>: </a:t>
            </a:r>
            <a:endParaRPr lang="en-US" dirty="0">
              <a:ea typeface="Calibri"/>
              <a:cs typeface="Calibri"/>
            </a:endParaRPr>
          </a:p>
          <a:p>
            <a:r>
              <a:rPr lang="en-US" dirty="0" err="1">
                <a:hlinkClick r:id="rId11"/>
              </a:rPr>
              <a:t>DataCite</a:t>
            </a:r>
            <a:r>
              <a:rPr lang="en-US" dirty="0">
                <a:hlinkClick r:id="rId11"/>
              </a:rPr>
              <a:t> Commons</a:t>
            </a:r>
            <a:r>
              <a:rPr lang="en-US" dirty="0"/>
              <a:t>: nudging health food – filter dataset – e.g.  </a:t>
            </a:r>
            <a:r>
              <a:rPr lang="en-US" dirty="0">
                <a:hlinkClick r:id="rId29"/>
              </a:rPr>
              <a:t>https://doi.org/10.7910/dvn/lbmkwv</a:t>
            </a:r>
            <a:r>
              <a:rPr lang="en-US" dirty="0"/>
              <a:t>, </a:t>
            </a:r>
            <a:r>
              <a:rPr lang="en-US" dirty="0">
                <a:hlinkClick r:id="rId30"/>
              </a:rPr>
              <a:t>https://doi.org/10.6084/m9.figshare.29569878</a:t>
            </a:r>
            <a:r>
              <a:rPr lang="en-US" dirty="0"/>
              <a:t> </a:t>
            </a:r>
            <a:endParaRPr lang="en-US" dirty="0">
              <a:ea typeface="Calibri"/>
              <a:cs typeface="Calibri"/>
            </a:endParaRPr>
          </a:p>
          <a:p>
            <a:r>
              <a:rPr lang="en-US" dirty="0">
                <a:hlinkClick r:id="rId3"/>
              </a:rPr>
              <a:t>Google Dataset Search</a:t>
            </a:r>
            <a:r>
              <a:rPr lang="en-US" dirty="0"/>
              <a:t>: nudging health food – e.g. </a:t>
            </a:r>
            <a:r>
              <a:rPr lang="en-US" dirty="0">
                <a:hlinkClick r:id="rId31"/>
              </a:rPr>
              <a:t>https://doi.org/10.3389/fpubh.2025.1644713.s001</a:t>
            </a:r>
            <a:r>
              <a:rPr lang="en-US" dirty="0"/>
              <a:t>, </a:t>
            </a:r>
            <a:r>
              <a:rPr lang="en-US" dirty="0">
                <a:hlinkClick r:id="rId32"/>
              </a:rPr>
              <a:t>https://doi.org/10.25625/XGYIU2</a:t>
            </a:r>
            <a:r>
              <a:rPr lang="en-US" dirty="0"/>
              <a:t>  </a:t>
            </a:r>
            <a:endParaRPr lang="en-US" dirty="0">
              <a:ea typeface="Calibri"/>
              <a:cs typeface="Calibri"/>
            </a:endParaRPr>
          </a:p>
          <a:p>
            <a:r>
              <a:rPr lang="en-US" dirty="0"/>
              <a:t>Web of Science - Data Citation Index: nudging health food  - e.g. </a:t>
            </a:r>
            <a:r>
              <a:rPr lang="en-US" dirty="0">
                <a:hlinkClick r:id="rId33"/>
              </a:rPr>
              <a:t>https://doi.org/10.3389/fpsyg.2023.1270207</a:t>
            </a:r>
            <a:r>
              <a:rPr lang="en-US" dirty="0"/>
              <a:t>, </a:t>
            </a:r>
            <a:r>
              <a:rPr lang="en-US" dirty="0">
                <a:hlinkClick r:id="rId34"/>
              </a:rPr>
              <a:t>https://doi.org/10.34894/3OZPWT</a:t>
            </a:r>
            <a:r>
              <a:rPr lang="en-US" dirty="0"/>
              <a:t>  </a:t>
            </a:r>
            <a:endParaRPr lang="en-US" dirty="0">
              <a:ea typeface="Calibri"/>
              <a:cs typeface="Calibri"/>
            </a:endParaRPr>
          </a:p>
          <a:p>
            <a:endParaRPr lang="en-US" b="1" dirty="0">
              <a:ea typeface="Calibri"/>
              <a:cs typeface="Calibri"/>
            </a:endParaRPr>
          </a:p>
        </p:txBody>
      </p:sp>
      <p:sp>
        <p:nvSpPr>
          <p:cNvPr id="4" name="Pladsholder til slidenummer 3">
            <a:extLst>
              <a:ext uri="{FF2B5EF4-FFF2-40B4-BE49-F238E27FC236}">
                <a16:creationId xmlns:a16="http://schemas.microsoft.com/office/drawing/2014/main" id="{C2FA54F8-3112-68EC-D934-478CC7824BFE}"/>
              </a:ext>
            </a:extLst>
          </p:cNvPr>
          <p:cNvSpPr>
            <a:spLocks noGrp="1"/>
          </p:cNvSpPr>
          <p:nvPr>
            <p:ph type="sldNum" sz="quarter" idx="5"/>
          </p:nvPr>
        </p:nvSpPr>
        <p:spPr/>
        <p:txBody>
          <a:bodyPr/>
          <a:lstStyle/>
          <a:p>
            <a:fld id="{2CCCAA1B-9DCB-40EB-9968-31183588BCB9}" type="slidenum">
              <a:rPr lang="da-DK"/>
              <a:t>40</a:t>
            </a:fld>
            <a:endParaRPr lang="da-DK"/>
          </a:p>
        </p:txBody>
      </p:sp>
    </p:spTree>
    <p:extLst>
      <p:ext uri="{BB962C8B-B14F-4D97-AF65-F5344CB8AC3E}">
        <p14:creationId xmlns:p14="http://schemas.microsoft.com/office/powerpoint/2010/main" val="3705273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89F0-C2D2-4270-73C3-289EF4949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DBFFD-0CB1-0EE4-6BDD-455C68FB5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9B117-C331-F7AA-1765-19BA407C782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D3DC397-3972-236E-D62D-107BD6FE8FB4}"/>
              </a:ext>
            </a:extLst>
          </p:cNvPr>
          <p:cNvSpPr>
            <a:spLocks noGrp="1"/>
          </p:cNvSpPr>
          <p:nvPr>
            <p:ph type="sldNum" sz="quarter" idx="5"/>
          </p:nvPr>
        </p:nvSpPr>
        <p:spPr/>
        <p:txBody>
          <a:bodyPr/>
          <a:lstStyle/>
          <a:p>
            <a:fld id="{2CCCAA1B-9DCB-40EB-9968-31183588BCB9}" type="slidenum">
              <a:rPr lang="en-US"/>
              <a:t>41</a:t>
            </a:fld>
            <a:endParaRPr lang="en-US"/>
          </a:p>
        </p:txBody>
      </p:sp>
    </p:spTree>
    <p:extLst>
      <p:ext uri="{BB962C8B-B14F-4D97-AF65-F5344CB8AC3E}">
        <p14:creationId xmlns:p14="http://schemas.microsoft.com/office/powerpoint/2010/main" val="10520225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15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Vi har set på forskellige måder at søge efter data på og har undervejs vist forskellige eksempler og ressourcer. Vi har også overvejet vigtigheden af at være kritisk over for de kilder, vi finder.</a:t>
            </a:r>
          </a:p>
          <a:p>
            <a:pPr fontAlgn="t"/>
            <a:r>
              <a:rPr lang="da-DK" sz="1200" b="0" i="0" kern="1200">
                <a:solidFill>
                  <a:schemeClr val="tx1"/>
                </a:solidFill>
                <a:effectLst/>
                <a:latin typeface="+mn-lt"/>
                <a:ea typeface="+mn-ea"/>
                <a:cs typeface="+mn-cs"/>
              </a:rPr>
              <a:t>Denne afsluttende aktivitet runder kurset af. [Bed de studerende om at gøre følgende:]</a:t>
            </a:r>
            <a:br>
              <a:rPr lang="da-DK" sz="1200" b="0" i="0" kern="1200">
                <a:solidFill>
                  <a:schemeClr val="tx1"/>
                </a:solidFill>
                <a:effectLst/>
                <a:latin typeface="+mn-lt"/>
                <a:ea typeface="+mn-ea"/>
                <a:cs typeface="+mn-cs"/>
              </a:rPr>
            </a:br>
            <a:r>
              <a:rPr lang="da-DK" sz="1200" b="0" i="0" kern="1200">
                <a:solidFill>
                  <a:schemeClr val="tx1"/>
                </a:solidFill>
                <a:effectLst/>
                <a:latin typeface="+mn-lt"/>
                <a:ea typeface="+mn-ea"/>
                <a:cs typeface="+mn-cs"/>
              </a:rPr>
              <a:t>Find en af dine medstuderende og diskuter: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Hvad fandt du brugbart</a:t>
            </a:r>
            <a:r>
              <a:rPr lang="da-DK" sz="1200" b="0" i="0" kern="1200" baseline="0">
                <a:solidFill>
                  <a:schemeClr val="tx1"/>
                </a:solidFill>
                <a:effectLst/>
                <a:latin typeface="+mn-lt"/>
                <a:ea typeface="+mn-ea"/>
                <a:cs typeface="+mn-cs"/>
              </a:rPr>
              <a:t> </a:t>
            </a:r>
            <a:r>
              <a:rPr lang="da-DK" sz="1200" b="0" i="0" kern="1200">
                <a:solidFill>
                  <a:schemeClr val="tx1"/>
                </a:solidFill>
                <a:effectLst/>
                <a:latin typeface="+mn-lt"/>
                <a:ea typeface="+mn-ea"/>
                <a:cs typeface="+mn-cs"/>
              </a:rPr>
              <a:t>i dag?</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Hvad fandt du udfordrende?</a:t>
            </a:r>
          </a:p>
          <a:p>
            <a:pPr fontAlgn="t"/>
            <a:r>
              <a:rPr lang="da-DK" sz="1200" b="0" i="0" kern="1200">
                <a:solidFill>
                  <a:schemeClr val="tx1"/>
                </a:solidFill>
                <a:effectLst/>
                <a:latin typeface="+mn-lt"/>
                <a:ea typeface="+mn-ea"/>
                <a:cs typeface="+mn-cs"/>
              </a:rPr>
              <a:t>Efter 5 minutter afsluttes med en fælles diskussion, hvor de studerende deler, hvad de har talt om.</a:t>
            </a:r>
          </a:p>
        </p:txBody>
      </p:sp>
      <p:sp>
        <p:nvSpPr>
          <p:cNvPr id="4" name="Pladsholder til slidenummer 3"/>
          <p:cNvSpPr>
            <a:spLocks noGrp="1"/>
          </p:cNvSpPr>
          <p:nvPr>
            <p:ph type="sldNum" sz="quarter" idx="5"/>
          </p:nvPr>
        </p:nvSpPr>
        <p:spPr/>
        <p:txBody>
          <a:bodyPr/>
          <a:lstStyle/>
          <a:p>
            <a:fld id="{38595125-B954-436E-852A-7DC07D0CC524}" type="slidenum">
              <a:rPr lang="da-DK"/>
              <a:t>42</a:t>
            </a:fld>
            <a:endParaRPr lang="da-DK"/>
          </a:p>
        </p:txBody>
      </p:sp>
    </p:spTree>
    <p:extLst>
      <p:ext uri="{BB962C8B-B14F-4D97-AF65-F5344CB8AC3E}">
        <p14:creationId xmlns:p14="http://schemas.microsoft.com/office/powerpoint/2010/main" val="22835825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D159-7E4A-7024-B290-60A0B276D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418D62-996C-CC3D-7555-5D9AF9127C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C4A548-B455-6778-5A07-83974785C5CC}"/>
              </a:ext>
            </a:extLst>
          </p:cNvPr>
          <p:cNvSpPr>
            <a:spLocks noGrp="1"/>
          </p:cNvSpPr>
          <p:nvPr>
            <p:ph type="body" idx="1"/>
          </p:nvPr>
        </p:nvSpPr>
        <p:spPr/>
        <p:txBody>
          <a:bodyPr/>
          <a:lstStyle/>
          <a:p>
            <a:pPr fontAlgn="t"/>
            <a:r>
              <a:rPr lang="da-DK" sz="1200" b="1" i="0" kern="1200">
                <a:solidFill>
                  <a:schemeClr val="tx1"/>
                </a:solidFill>
                <a:effectLst/>
                <a:latin typeface="+mn-lt"/>
                <a:ea typeface="+mn-ea"/>
                <a:cs typeface="+mn-cs"/>
              </a:rPr>
              <a:t>SLIDE TIL SCENARIE 2</a:t>
            </a:r>
            <a:br>
              <a:rPr lang="da-DK" sz="1200" b="0" i="0" kern="1200" dirty="0">
                <a:effectLst/>
                <a:cs typeface="+mn-lt"/>
              </a:rPr>
            </a:br>
            <a:r>
              <a:rPr lang="da-DK" sz="1200" b="1" i="0" kern="1200">
                <a:solidFill>
                  <a:schemeClr val="tx1"/>
                </a:solidFill>
                <a:effectLst/>
                <a:latin typeface="+mn-lt"/>
                <a:ea typeface="+mn-ea"/>
                <a:cs typeface="+mn-cs"/>
              </a:rPr>
              <a:t>Ca. 10 min.</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Bed de studerende om at lave en af øvelserne beskrevet på </a:t>
            </a:r>
            <a:r>
              <a:rPr lang="da-DK" sz="1200" b="0" i="0" kern="1200" err="1">
                <a:solidFill>
                  <a:schemeClr val="tx1"/>
                </a:solidFill>
                <a:effectLst/>
                <a:latin typeface="+mn-lt"/>
                <a:ea typeface="+mn-ea"/>
                <a:cs typeface="+mn-cs"/>
              </a:rPr>
              <a:t>slidet</a:t>
            </a:r>
            <a:r>
              <a:rPr lang="da-DK" sz="1200" b="0" i="0" kern="1200">
                <a:solidFill>
                  <a:schemeClr val="tx1"/>
                </a:solidFill>
                <a:effectLst/>
                <a:latin typeface="+mn-lt"/>
                <a:ea typeface="+mn-ea"/>
                <a:cs typeface="+mn-cs"/>
              </a:rPr>
              <a:t>. De studerende kan arbejde i par eller individuelt.</a:t>
            </a:r>
          </a:p>
          <a:p>
            <a:endParaRPr lang="da-DK" dirty="0"/>
          </a:p>
          <a:p>
            <a:pPr fontAlgn="t"/>
            <a:r>
              <a:rPr lang="da-DK" b="1"/>
              <a:t>Øvelse Strategi</a:t>
            </a:r>
            <a:r>
              <a:rPr lang="da-DK" sz="1200" b="1" i="0" kern="1200">
                <a:solidFill>
                  <a:schemeClr val="tx1"/>
                </a:solidFill>
                <a:effectLst/>
                <a:latin typeface="+mn-lt"/>
                <a:ea typeface="+mn-ea"/>
                <a:cs typeface="+mn-cs"/>
              </a:rPr>
              <a:t> </a:t>
            </a:r>
            <a:r>
              <a:rPr lang="da-DK" b="1"/>
              <a:t>- Repositorier</a:t>
            </a:r>
            <a:r>
              <a:rPr lang="da-DK" sz="1200" b="1" i="0" kern="1200">
                <a:solidFill>
                  <a:schemeClr val="tx1"/>
                </a:solidFill>
                <a:effectLst/>
                <a:latin typeface="+mn-lt"/>
                <a:ea typeface="+mn-ea"/>
                <a:cs typeface="+mn-cs"/>
              </a:rPr>
              <a:t>:</a:t>
            </a:r>
            <a:br>
              <a:rPr lang="da-DK" sz="1200" b="0" i="0" kern="1200" dirty="0">
                <a:effectLst/>
                <a:cs typeface="+mn-lt"/>
              </a:rPr>
            </a:br>
            <a:r>
              <a:rPr lang="da-DK" sz="1200" b="0" i="0" kern="1200">
                <a:solidFill>
                  <a:schemeClr val="tx1"/>
                </a:solidFill>
                <a:effectLst/>
                <a:latin typeface="+mn-lt"/>
                <a:ea typeface="+mn-ea"/>
                <a:cs typeface="+mn-cs"/>
              </a:rPr>
              <a:t>Gennemfør en søgning, hvor de finder det datasæt, der er refereret til på </a:t>
            </a:r>
            <a:r>
              <a:rPr lang="da-DK" sz="1200" b="0" i="0" kern="1200" err="1">
                <a:solidFill>
                  <a:schemeClr val="tx1"/>
                </a:solidFill>
                <a:effectLst/>
                <a:latin typeface="+mn-lt"/>
                <a:ea typeface="+mn-ea"/>
                <a:cs typeface="+mn-cs"/>
              </a:rPr>
              <a:t>sliden</a:t>
            </a:r>
            <a:r>
              <a:rPr lang="da-DK" sz="1200" b="0" i="0" kern="1200" dirty="0">
                <a:solidFill>
                  <a:schemeClr val="tx1"/>
                </a:solidFill>
                <a:effectLst/>
                <a:latin typeface="+mn-lt"/>
                <a:ea typeface="+mn-ea"/>
                <a:cs typeface="+mn-cs"/>
              </a:rPr>
              <a:t>, på </a:t>
            </a:r>
            <a:r>
              <a:rPr lang="da-DK" sz="1200" b="0" i="0" kern="1200" err="1">
                <a:solidFill>
                  <a:schemeClr val="tx1"/>
                </a:solidFill>
                <a:effectLst/>
                <a:latin typeface="+mn-lt"/>
                <a:ea typeface="+mn-ea"/>
                <a:cs typeface="+mn-cs"/>
              </a:rPr>
              <a:t>Zenodo</a:t>
            </a:r>
            <a:r>
              <a:rPr lang="da-DK" sz="1200" b="0" i="0" kern="1200" dirty="0">
                <a:solidFill>
                  <a:schemeClr val="tx1"/>
                </a:solidFill>
                <a:effectLst/>
                <a:latin typeface="+mn-lt"/>
                <a:ea typeface="+mn-ea"/>
                <a:cs typeface="+mn-cs"/>
              </a:rPr>
              <a:t>.</a:t>
            </a:r>
            <a:br>
              <a:rPr lang="da-DK" sz="1200" b="0" i="0" kern="1200" dirty="0">
                <a:effectLst/>
                <a:cs typeface="+mn-lt"/>
              </a:rPr>
            </a:br>
            <a:r>
              <a:rPr lang="da-DK" sz="1200" b="0" i="0" kern="1200" dirty="0">
                <a:solidFill>
                  <a:schemeClr val="tx1"/>
                </a:solidFill>
                <a:effectLst/>
                <a:latin typeface="+mn-lt"/>
                <a:ea typeface="+mn-ea"/>
                <a:cs typeface="+mn-cs"/>
              </a:rPr>
              <a:t>Når de studerende finder de tilknyttede data til artiklen, bed dem om at lave en vurdering af data ved at besvare de 5 spørgsmål. Bemærk, at de i denne vurdering skal være mere grundige og være opmærksomme på andre nøgleaspekter af metadata, som kan hjælpe med at afgøre, om datasættet kan genbruges. Brug dette som en mulighed for at udbygge de pointer, der blev lavet i øvelsen for Strategi 1. [Hvis relevant, henvis tilbage til slide 10: “Vær kildekritisk”.]</a:t>
            </a:r>
            <a:endParaRPr lang="da-DK" sz="1200" b="0" i="0" kern="1200" dirty="0">
              <a:solidFill>
                <a:schemeClr val="tx1"/>
              </a:solidFill>
              <a:effectLst/>
              <a:latin typeface="+mn-lt"/>
              <a:ea typeface="Calibri"/>
              <a:cs typeface="Calibri"/>
            </a:endParaRPr>
          </a:p>
          <a:p>
            <a:pPr fontAlgn="t"/>
            <a:r>
              <a:rPr lang="da-DK" sz="1200" b="1" i="0" kern="1200">
                <a:solidFill>
                  <a:schemeClr val="tx1"/>
                </a:solidFill>
                <a:effectLst/>
                <a:latin typeface="+mn-lt"/>
                <a:ea typeface="+mn-ea"/>
                <a:cs typeface="+mn-cs"/>
              </a:rPr>
              <a:t>Forventet læringsudbytte af denne øvelse:</a:t>
            </a:r>
            <a:br>
              <a:rPr lang="da-DK" sz="1200" b="0" i="0" kern="1200" dirty="0">
                <a:effectLst/>
                <a:cs typeface="+mn-lt"/>
              </a:rPr>
            </a:br>
            <a:r>
              <a:rPr lang="da-DK" sz="1200" b="0" i="0" kern="1200">
                <a:solidFill>
                  <a:schemeClr val="tx1"/>
                </a:solidFill>
                <a:effectLst/>
                <a:latin typeface="+mn-lt"/>
                <a:ea typeface="+mn-ea"/>
                <a:cs typeface="+mn-cs"/>
              </a:rPr>
              <a:t>Formålet med øvelserne er at sikre, at de studerende opnår grundlæggende færdigheder i at søge efter forskningsdata i et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og være kritiske over for og vurdere den information, de finder, for at kunne afgøre, om de kan genbruge dataene.</a:t>
            </a:r>
          </a:p>
          <a:p>
            <a:pPr fontAlgn="t"/>
            <a:r>
              <a:rPr lang="da-DK" sz="1200" b="1" i="0" kern="1200">
                <a:solidFill>
                  <a:schemeClr val="tx1"/>
                </a:solidFill>
                <a:effectLst/>
                <a:latin typeface="+mn-lt"/>
                <a:ea typeface="+mn-ea"/>
                <a:cs typeface="+mn-cs"/>
              </a:rPr>
              <a:t>Søgeprotokol/svar på spørgsmål – hvis underviseren ønsker at gennemgå øvelsen med de studerende bagefter:</a:t>
            </a:r>
            <a:endParaRPr lang="da-DK" sz="1200" b="0" i="0" kern="1200">
              <a:solidFill>
                <a:schemeClr val="tx1"/>
              </a:solidFill>
              <a:effectLst/>
              <a:latin typeface="+mn-lt"/>
              <a:ea typeface="+mn-ea"/>
              <a:cs typeface="+mn-cs"/>
            </a:endParaRPr>
          </a:p>
          <a:p>
            <a:pPr fontAlgn="t"/>
            <a:r>
              <a:rPr lang="da-DK" sz="1200" b="1" i="0" kern="1200">
                <a:solidFill>
                  <a:schemeClr val="tx1"/>
                </a:solidFill>
                <a:effectLst/>
                <a:latin typeface="+mn-lt"/>
                <a:ea typeface="+mn-ea"/>
                <a:cs typeface="+mn-cs"/>
              </a:rPr>
              <a:t>Svar på spørgsmål 1:</a:t>
            </a:r>
            <a:r>
              <a:rPr lang="da-DK" sz="1200" b="0" i="0" kern="1200">
                <a:solidFill>
                  <a:schemeClr val="tx1"/>
                </a:solidFill>
                <a:effectLst/>
                <a:latin typeface="+mn-lt"/>
                <a:ea typeface="+mn-ea"/>
                <a:cs typeface="+mn-cs"/>
              </a:rPr>
              <a:t> Find det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Jeppe Læssøe, professor emeritus ved Aarhus Universitet.</a:t>
            </a:r>
          </a:p>
          <a:p>
            <a:pPr fontAlgn="t"/>
            <a:r>
              <a:rPr lang="da-DK" sz="1200" b="1" i="0" kern="1200">
                <a:solidFill>
                  <a:schemeClr val="tx1"/>
                </a:solidFill>
                <a:effectLst/>
                <a:latin typeface="+mn-lt"/>
                <a:ea typeface="+mn-ea"/>
                <a:cs typeface="+mn-cs"/>
              </a:rPr>
              <a:t>Svar på spørgsmål 2:</a:t>
            </a:r>
            <a:r>
              <a:rPr lang="da-DK" sz="1200" b="0" i="0" kern="1200">
                <a:solidFill>
                  <a:schemeClr val="tx1"/>
                </a:solidFill>
                <a:effectLst/>
                <a:latin typeface="+mn-lt"/>
                <a:ea typeface="+mn-ea"/>
                <a:cs typeface="+mn-cs"/>
              </a:rPr>
              <a:t> Tilknyttet et projekt: H2020-finansieret Research and Innovation Action-projekt REGREEN – </a:t>
            </a:r>
            <a:r>
              <a:rPr lang="da-DK" sz="1200" b="0" i="0" kern="1200" err="1">
                <a:solidFill>
                  <a:schemeClr val="tx1"/>
                </a:solidFill>
                <a:effectLst/>
                <a:latin typeface="+mn-lt"/>
                <a:ea typeface="+mn-ea"/>
                <a:cs typeface="+mn-cs"/>
              </a:rPr>
              <a:t>Fostering</a:t>
            </a:r>
            <a:r>
              <a:rPr lang="da-DK" sz="1200" b="0" i="0" kern="1200">
                <a:solidFill>
                  <a:schemeClr val="tx1"/>
                </a:solidFill>
                <a:effectLst/>
                <a:latin typeface="+mn-lt"/>
                <a:ea typeface="+mn-ea"/>
                <a:cs typeface="+mn-cs"/>
              </a:rPr>
              <a:t> nature-</a:t>
            </a:r>
            <a:r>
              <a:rPr lang="da-DK" sz="1200" b="0" i="0" kern="1200" err="1">
                <a:solidFill>
                  <a:schemeClr val="tx1"/>
                </a:solidFill>
                <a:effectLst/>
                <a:latin typeface="+mn-lt"/>
                <a:ea typeface="+mn-ea"/>
                <a:cs typeface="+mn-cs"/>
              </a:rPr>
              <a:t>based</a:t>
            </a:r>
            <a:r>
              <a:rPr lang="da-DK" sz="1200" b="0" i="0" kern="1200">
                <a:solidFill>
                  <a:schemeClr val="tx1"/>
                </a:solidFill>
                <a:effectLst/>
                <a:latin typeface="+mn-lt"/>
                <a:ea typeface="+mn-ea"/>
                <a:cs typeface="+mn-cs"/>
              </a:rPr>
              <a:t> solutions for smart, green and </a:t>
            </a:r>
            <a:r>
              <a:rPr lang="da-DK" sz="1200" b="0" i="0" kern="1200" err="1">
                <a:solidFill>
                  <a:schemeClr val="tx1"/>
                </a:solidFill>
                <a:effectLst/>
                <a:latin typeface="+mn-lt"/>
                <a:ea typeface="+mn-ea"/>
                <a:cs typeface="+mn-cs"/>
              </a:rPr>
              <a:t>healthy</a:t>
            </a:r>
            <a:r>
              <a:rPr lang="da-DK" sz="1200" b="0" i="0" kern="1200">
                <a:solidFill>
                  <a:schemeClr val="tx1"/>
                </a:solidFill>
                <a:effectLst/>
                <a:latin typeface="+mn-lt"/>
                <a:ea typeface="+mn-ea"/>
                <a:cs typeface="+mn-cs"/>
              </a:rPr>
              <a:t> urban transitions in Europe and China, 2019-24.</a:t>
            </a:r>
          </a:p>
          <a:p>
            <a:pPr fontAlgn="t"/>
            <a:r>
              <a:rPr lang="da-DK" sz="1200" b="1" i="0" kern="1200">
                <a:solidFill>
                  <a:schemeClr val="tx1"/>
                </a:solidFill>
                <a:effectLst/>
                <a:latin typeface="+mn-lt"/>
                <a:ea typeface="+mn-ea"/>
                <a:cs typeface="+mn-cs"/>
              </a:rPr>
              <a:t>Svar på spørgsmål 3:</a:t>
            </a:r>
            <a:r>
              <a:rPr lang="da-DK" sz="1200" b="0" i="0" kern="1200">
                <a:solidFill>
                  <a:schemeClr val="tx1"/>
                </a:solidFill>
                <a:effectLst/>
                <a:latin typeface="+mn-lt"/>
                <a:ea typeface="+mn-ea"/>
                <a:cs typeface="+mn-cs"/>
              </a:rPr>
              <a:t> Tekstbaseret.</a:t>
            </a:r>
          </a:p>
          <a:p>
            <a:pPr fontAlgn="t"/>
            <a:r>
              <a:rPr lang="da-DK" sz="1200" b="1" i="0" kern="1200">
                <a:solidFill>
                  <a:schemeClr val="tx1"/>
                </a:solidFill>
                <a:effectLst/>
                <a:latin typeface="+mn-lt"/>
                <a:ea typeface="+mn-ea"/>
                <a:cs typeface="+mn-cs"/>
              </a:rPr>
              <a:t>Svar på spørgsmål 4:</a:t>
            </a:r>
            <a:r>
              <a:rPr lang="da-DK" sz="1200" b="0" i="0" kern="1200">
                <a:solidFill>
                  <a:schemeClr val="tx1"/>
                </a:solidFill>
                <a:effectLst/>
                <a:latin typeface="+mn-lt"/>
                <a:ea typeface="+mn-ea"/>
                <a:cs typeface="+mn-cs"/>
              </a:rPr>
              <a:t> CC4.0 – Creative Commons Attribution-licensen tillader redistribuering og genbrug af et licenseret værk, så længe ophavsmanden krediteres korrekt.</a:t>
            </a:r>
          </a:p>
          <a:p>
            <a:pPr fontAlgn="t"/>
            <a:r>
              <a:rPr lang="da-DK" sz="1200" b="1" i="0" kern="1200" dirty="0">
                <a:solidFill>
                  <a:schemeClr val="tx1"/>
                </a:solidFill>
                <a:effectLst/>
                <a:latin typeface="+mn-lt"/>
                <a:ea typeface="+mn-ea"/>
                <a:cs typeface="+mn-cs"/>
              </a:rPr>
              <a:t>Svar på spørgsmål 5:</a:t>
            </a:r>
            <a:r>
              <a:rPr lang="da-DK" sz="1200" b="0" i="0"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Læssøe</a:t>
            </a:r>
            <a:r>
              <a:rPr lang="en-US" sz="1200" b="0" i="0" u="none" strike="noStrike" kern="1200" dirty="0">
                <a:solidFill>
                  <a:schemeClr val="tx1"/>
                </a:solidFill>
                <a:effectLst/>
                <a:latin typeface="+mn-lt"/>
                <a:ea typeface="+mn-ea"/>
                <a:cs typeface="+mn-cs"/>
              </a:rPr>
              <a:t>, J. (2024). Summaries of interviews and workshop on citizen science and use of interactive walkable </a:t>
            </a:r>
            <a:r>
              <a:rPr lang="en-US" sz="1200" b="0" i="0" u="none" strike="noStrike" kern="1200" dirty="0" err="1">
                <a:solidFill>
                  <a:schemeClr val="tx1"/>
                </a:solidFill>
                <a:effectLst/>
                <a:latin typeface="+mn-lt"/>
                <a:ea typeface="+mn-ea"/>
                <a:cs typeface="+mn-cs"/>
              </a:rPr>
              <a:t>floormaps</a:t>
            </a:r>
            <a:r>
              <a:rPr lang="en-US" sz="1200" b="0" i="0" u="none" strike="noStrike" kern="1200" dirty="0">
                <a:solidFill>
                  <a:schemeClr val="tx1"/>
                </a:solidFill>
                <a:effectLst/>
                <a:latin typeface="+mn-lt"/>
                <a:ea typeface="+mn-ea"/>
                <a:cs typeface="+mn-cs"/>
              </a:rPr>
              <a:t> in schools [Data set]. </a:t>
            </a:r>
            <a:r>
              <a:rPr lang="en-US" sz="1200" b="0" i="0" u="none" strike="noStrike" kern="1200" dirty="0" err="1">
                <a:solidFill>
                  <a:schemeClr val="tx1"/>
                </a:solidFill>
                <a:effectLst/>
                <a:latin typeface="+mn-lt"/>
                <a:ea typeface="+mn-ea"/>
                <a:cs typeface="+mn-cs"/>
              </a:rPr>
              <a:t>Zenodo</a:t>
            </a:r>
            <a:r>
              <a:rPr lang="en-US" sz="1200" b="0" i="0" u="none" strike="noStrike" kern="1200" dirty="0">
                <a:solidFill>
                  <a:schemeClr val="tx1"/>
                </a:solidFill>
                <a:effectLst/>
                <a:latin typeface="+mn-lt"/>
                <a:ea typeface="+mn-ea"/>
                <a:cs typeface="+mn-cs"/>
              </a:rPr>
              <a:t>. </a:t>
            </a:r>
            <a:r>
              <a:rPr lang="en-US" sz="1200" b="0" i="0" u="sng" strike="noStrike" kern="1200" dirty="0">
                <a:solidFill>
                  <a:schemeClr val="tx1"/>
                </a:solidFill>
                <a:effectLst/>
                <a:latin typeface="+mn-lt"/>
                <a:ea typeface="+mn-ea"/>
                <a:cs typeface="+mn-cs"/>
                <a:hlinkClick r:id="rId3"/>
              </a:rPr>
              <a:t>https://doi.org/10.5281/zenodo.10604591</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fontAlgn="t"/>
            <a:endParaRPr lang="da-DK" b="1" dirty="0"/>
          </a:p>
          <a:p>
            <a:r>
              <a:rPr lang="da-DK" sz="1200" b="1" i="0" kern="1200">
                <a:solidFill>
                  <a:schemeClr val="tx1"/>
                </a:solidFill>
                <a:effectLst/>
                <a:latin typeface="+mn-lt"/>
                <a:ea typeface="+mn-ea"/>
                <a:cs typeface="+mn-cs"/>
              </a:rPr>
              <a:t>Øvelse </a:t>
            </a:r>
            <a:r>
              <a:rPr lang="da-DK" b="1"/>
              <a:t>Strategi - Søgemaskiner</a:t>
            </a:r>
            <a:r>
              <a:rPr lang="da-DK" sz="1200" b="1" i="0" kern="1200">
                <a:solidFill>
                  <a:schemeClr val="tx1"/>
                </a:solidFill>
                <a:effectLst/>
                <a:latin typeface="+mn-lt"/>
                <a:ea typeface="+mn-ea"/>
                <a:cs typeface="+mn-cs"/>
              </a:rPr>
              <a:t>:</a:t>
            </a:r>
            <a:br>
              <a:rPr lang="da-DK" sz="1200" b="0" i="0" kern="1200" dirty="0">
                <a:effectLst/>
                <a:cs typeface="+mn-lt"/>
              </a:rPr>
            </a:br>
            <a:r>
              <a:rPr lang="da-DK" sz="1200" b="0" i="0" kern="1200">
                <a:solidFill>
                  <a:schemeClr val="tx1"/>
                </a:solidFill>
                <a:effectLst/>
                <a:latin typeface="+mn-lt"/>
                <a:ea typeface="+mn-ea"/>
                <a:cs typeface="+mn-cs"/>
              </a:rPr>
              <a:t>Gennemfør en søgning, hvor de finder datasættet i Google Dataset Search.</a:t>
            </a:r>
            <a:br>
              <a:rPr lang="da-DK" sz="1200" b="0" i="0" kern="1200" dirty="0">
                <a:effectLst/>
                <a:cs typeface="+mn-lt"/>
              </a:rPr>
            </a:br>
            <a:r>
              <a:rPr lang="da-DK" sz="1200" b="0" i="0" kern="1200" dirty="0">
                <a:solidFill>
                  <a:schemeClr val="tx1"/>
                </a:solidFill>
                <a:effectLst/>
                <a:latin typeface="+mn-lt"/>
                <a:ea typeface="+mn-ea"/>
                <a:cs typeface="+mn-cs"/>
              </a:rPr>
              <a:t>Når de studerende finder datasættet, bed dem om at lave en vurdering af dataene ved at besvare de fire spørgsmål. [Hvis relevant, henvis tilbage til slide 10: “Vær kritisk over for dine kilder”.]</a:t>
            </a:r>
            <a:endParaRPr lang="da-DK" dirty="0">
              <a:ea typeface="Calibri"/>
              <a:cs typeface="Calibri"/>
            </a:endParaRPr>
          </a:p>
          <a:p>
            <a:pPr fontAlgn="t"/>
            <a:r>
              <a:rPr lang="da-DK" sz="1200" b="1" i="0" kern="1200">
                <a:solidFill>
                  <a:schemeClr val="tx1"/>
                </a:solidFill>
                <a:effectLst/>
                <a:latin typeface="+mn-lt"/>
                <a:ea typeface="+mn-ea"/>
                <a:cs typeface="+mn-cs"/>
              </a:rPr>
              <a:t>Forventet læringsudbytte af disse øvelser:</a:t>
            </a:r>
            <a:br>
              <a:rPr lang="da-DK" sz="1200" b="0" i="0" kern="1200" dirty="0">
                <a:effectLst/>
                <a:cs typeface="+mn-lt"/>
              </a:rPr>
            </a:br>
            <a:r>
              <a:rPr lang="da-DK" sz="1200" b="0" i="0" kern="1200">
                <a:solidFill>
                  <a:schemeClr val="tx1"/>
                </a:solidFill>
                <a:effectLst/>
                <a:latin typeface="+mn-lt"/>
                <a:ea typeface="+mn-ea"/>
                <a:cs typeface="+mn-cs"/>
              </a:rPr>
              <a:t>Formålet med øvelserne er at sikre, at de studerende opnår grundlæggende færdigheder i at søge efter forskningsdata i en søgemaskine, være kritiske over for den information, de finder, og vurdere informationen for at kunne afgøre, om de kan genbruge dataene.</a:t>
            </a:r>
          </a:p>
          <a:p>
            <a:pPr fontAlgn="t"/>
            <a:r>
              <a:rPr lang="da-DK" sz="1200" b="1" i="0" kern="1200">
                <a:solidFill>
                  <a:schemeClr val="tx1"/>
                </a:solidFill>
                <a:effectLst/>
                <a:latin typeface="+mn-lt"/>
                <a:ea typeface="+mn-ea"/>
                <a:cs typeface="+mn-cs"/>
              </a:rPr>
              <a:t>Søgeprotokol/svar på spørgsmål – hvis underviseren ønsker at gennemgå øvelsen med de studerende bagefter:</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Find datasættet via Google Dataset Search (https://datasetsearch.research.google.com) – fx ved at søge på titlen. Datasættet er publiceret i </a:t>
            </a:r>
            <a:r>
              <a:rPr lang="da-DK" sz="1200" b="0" i="0" kern="1200" err="1">
                <a:solidFill>
                  <a:schemeClr val="tx1"/>
                </a:solidFill>
                <a:effectLst/>
                <a:latin typeface="+mn-lt"/>
                <a:ea typeface="+mn-ea"/>
                <a:cs typeface="+mn-cs"/>
              </a:rPr>
              <a:t>DeiC</a:t>
            </a:r>
            <a:r>
              <a:rPr lang="da-DK" sz="1200" b="0" i="0" kern="1200" dirty="0">
                <a:solidFill>
                  <a:schemeClr val="tx1"/>
                </a:solidFill>
                <a:effectLst/>
                <a:latin typeface="+mn-lt"/>
                <a:ea typeface="+mn-ea"/>
                <a:cs typeface="+mn-cs"/>
              </a:rPr>
              <a:t> </a:t>
            </a:r>
            <a:r>
              <a:rPr lang="da-DK" sz="1200" b="0" i="0" kern="1200" err="1">
                <a:solidFill>
                  <a:schemeClr val="tx1"/>
                </a:solidFill>
                <a:effectLst/>
                <a:latin typeface="+mn-lt"/>
                <a:ea typeface="+mn-ea"/>
                <a:cs typeface="+mn-cs"/>
              </a:rPr>
              <a:t>Dataverse</a:t>
            </a:r>
            <a:r>
              <a:rPr lang="da-DK" sz="1200" b="0" i="0" kern="1200">
                <a:solidFill>
                  <a:schemeClr val="tx1"/>
                </a:solidFill>
                <a:effectLst/>
                <a:latin typeface="+mn-lt"/>
                <a:ea typeface="+mn-ea"/>
                <a:cs typeface="+mn-cs"/>
              </a:rPr>
              <a:t> (doi:10.60612/DATADK/5SCCEA).</a:t>
            </a:r>
          </a:p>
          <a:p>
            <a:pPr fontAlgn="t"/>
            <a:r>
              <a:rPr lang="da-DK" sz="1200" b="0" i="0" kern="1200">
                <a:solidFill>
                  <a:schemeClr val="tx1"/>
                </a:solidFill>
                <a:effectLst/>
                <a:latin typeface="+mn-lt"/>
                <a:ea typeface="+mn-ea"/>
                <a:cs typeface="+mn-cs"/>
              </a:rPr>
              <a:t>Alle forfattere er fra Københavns Universitet (kan ses under metadatafanen).</a:t>
            </a:r>
          </a:p>
          <a:p>
            <a:pPr fontAlgn="t"/>
            <a:r>
              <a:rPr lang="da-DK" sz="1200" b="0" i="0" kern="1200">
                <a:solidFill>
                  <a:schemeClr val="tx1"/>
                </a:solidFill>
                <a:effectLst/>
                <a:latin typeface="+mn-lt"/>
                <a:ea typeface="+mn-ea"/>
                <a:cs typeface="+mn-cs"/>
              </a:rPr>
              <a:t>Licens CC BY 4.0: Denne licens giver brugere mulighed for at distribuere, </a:t>
            </a:r>
            <a:r>
              <a:rPr lang="da-DK" sz="1200" b="0" i="0" kern="1200" err="1">
                <a:solidFill>
                  <a:schemeClr val="tx1"/>
                </a:solidFill>
                <a:effectLst/>
                <a:latin typeface="+mn-lt"/>
                <a:ea typeface="+mn-ea"/>
                <a:cs typeface="+mn-cs"/>
              </a:rPr>
              <a:t>remixe</a:t>
            </a:r>
            <a:r>
              <a:rPr lang="da-DK" sz="1200" b="0" i="0" kern="1200">
                <a:solidFill>
                  <a:schemeClr val="tx1"/>
                </a:solidFill>
                <a:effectLst/>
                <a:latin typeface="+mn-lt"/>
                <a:ea typeface="+mn-ea"/>
                <a:cs typeface="+mn-cs"/>
              </a:rPr>
              <a:t>, tilpasse og videreudvikle materialet i ethvert medie eller format, så længe der gives kreditering til ophavsmanden. Licensen tillader kommerciel brug.</a:t>
            </a:r>
          </a:p>
          <a:p>
            <a:pPr rtl="0" fontAlgn="base"/>
            <a:r>
              <a:rPr lang="da-DK" sz="1200" b="0" i="0" kern="1200" dirty="0">
                <a:solidFill>
                  <a:schemeClr val="tx1"/>
                </a:solidFill>
                <a:effectLst/>
                <a:latin typeface="+mn-lt"/>
                <a:ea typeface="+mn-ea"/>
                <a:cs typeface="+mn-cs"/>
              </a:rPr>
              <a:t>Ja. Datasættet er relateret til to artikler – </a:t>
            </a:r>
            <a:r>
              <a:rPr lang="en-US" sz="1200" b="0" i="0" u="none" strike="noStrike" kern="1200" dirty="0" err="1">
                <a:solidFill>
                  <a:schemeClr val="tx1"/>
                </a:solidFill>
                <a:effectLst/>
                <a:latin typeface="+mn-lt"/>
                <a:ea typeface="+mn-ea"/>
                <a:cs typeface="+mn-cs"/>
              </a:rPr>
              <a:t>Iversen</a:t>
            </a:r>
            <a:r>
              <a:rPr lang="en-US" sz="1200" b="0" i="0" u="none" strike="noStrike" kern="1200" dirty="0">
                <a:solidFill>
                  <a:schemeClr val="tx1"/>
                </a:solidFill>
                <a:effectLst/>
                <a:latin typeface="+mn-lt"/>
                <a:ea typeface="+mn-ea"/>
                <a:cs typeface="+mn-cs"/>
              </a:rPr>
              <a:t>, R., V. Becker, and R. Bristow (2024). “Figurative Representations in the North European Neolithic—Are They There?” In: </a:t>
            </a:r>
            <a:r>
              <a:rPr lang="en-US" sz="1200" b="0" i="1" u="none" strike="noStrike" kern="1200" dirty="0">
                <a:solidFill>
                  <a:schemeClr val="tx1"/>
                </a:solidFill>
                <a:effectLst/>
                <a:latin typeface="+mn-lt"/>
                <a:ea typeface="+mn-ea"/>
                <a:cs typeface="+mn-cs"/>
              </a:rPr>
              <a:t>Cambridge Archaeological Journal</a:t>
            </a:r>
            <a:r>
              <a:rPr lang="en-US" sz="1200" b="0" i="0" u="none" strike="noStrike" kern="1200" dirty="0">
                <a:solidFill>
                  <a:schemeClr val="tx1"/>
                </a:solidFill>
                <a:effectLst/>
                <a:latin typeface="+mn-lt"/>
                <a:ea typeface="+mn-ea"/>
                <a:cs typeface="+mn-cs"/>
              </a:rPr>
              <a:t>, pp. 1–19.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10.1017/S0959774323000537 </a:t>
            </a:r>
            <a:r>
              <a:rPr lang="en-US" sz="1200" b="1" i="0" u="none" strike="noStrike" kern="1200" dirty="0" err="1">
                <a:solidFill>
                  <a:schemeClr val="tx1"/>
                </a:solidFill>
                <a:effectLst/>
                <a:latin typeface="+mn-lt"/>
                <a:ea typeface="+mn-ea"/>
                <a:cs typeface="+mn-cs"/>
              </a:rPr>
              <a:t>og</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Becker, V. (2025). The Origin, Development and Decline of </a:t>
            </a:r>
            <a:r>
              <a:rPr lang="en-US" sz="1200" b="0" i="0" u="none" strike="noStrike" kern="1200" dirty="0" err="1">
                <a:solidFill>
                  <a:schemeClr val="tx1"/>
                </a:solidFill>
                <a:effectLst/>
                <a:latin typeface="+mn-lt"/>
                <a:ea typeface="+mn-ea"/>
                <a:cs typeface="+mn-cs"/>
              </a:rPr>
              <a:t>Lengyel</a:t>
            </a:r>
            <a:r>
              <a:rPr lang="en-US" sz="1200" b="0" i="0" u="none" strike="noStrike" kern="1200" dirty="0">
                <a:solidFill>
                  <a:schemeClr val="tx1"/>
                </a:solidFill>
                <a:effectLst/>
                <a:latin typeface="+mn-lt"/>
                <a:ea typeface="+mn-ea"/>
                <a:cs typeface="+mn-cs"/>
              </a:rPr>
              <a:t> Culture Figurative Finds. </a:t>
            </a:r>
            <a:r>
              <a:rPr lang="en-US" sz="1200" b="0" i="1" u="none" strike="noStrike" kern="1200" dirty="0">
                <a:solidFill>
                  <a:schemeClr val="tx1"/>
                </a:solidFill>
                <a:effectLst/>
                <a:latin typeface="+mn-lt"/>
                <a:ea typeface="+mn-ea"/>
                <a:cs typeface="+mn-cs"/>
              </a:rPr>
              <a:t>Open Archaeology</a:t>
            </a:r>
            <a:r>
              <a:rPr lang="en-US" sz="1200" b="0" i="0" u="none" strike="noStrike" kern="1200" dirty="0">
                <a:solidFill>
                  <a:schemeClr val="tx1"/>
                </a:solidFill>
                <a:effectLst/>
                <a:latin typeface="+mn-lt"/>
                <a:ea typeface="+mn-ea"/>
                <a:cs typeface="+mn-cs"/>
              </a:rPr>
              <a:t>, vol. 11, no. 1, 2025.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10.1515/opar-2025-0050</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Calibri"/>
              <a:cs typeface="Calibri"/>
            </a:endParaRP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Pladsholder til slidenummer 3">
            <a:extLst>
              <a:ext uri="{FF2B5EF4-FFF2-40B4-BE49-F238E27FC236}">
                <a16:creationId xmlns:a16="http://schemas.microsoft.com/office/drawing/2014/main" id="{5F5A13C4-A9A3-0875-99A3-C2C3187CFFCB}"/>
              </a:ext>
            </a:extLst>
          </p:cNvPr>
          <p:cNvSpPr>
            <a:spLocks noGrp="1"/>
          </p:cNvSpPr>
          <p:nvPr>
            <p:ph type="sldNum" sz="quarter" idx="5"/>
          </p:nvPr>
        </p:nvSpPr>
        <p:spPr/>
        <p:txBody>
          <a:bodyPr/>
          <a:lstStyle/>
          <a:p>
            <a:fld id="{2CCCAA1B-9DCB-40EB-9968-31183588BCB9}" type="slidenum">
              <a:rPr lang="da-DK"/>
              <a:t>44</a:t>
            </a:fld>
            <a:endParaRPr lang="da-DK"/>
          </a:p>
        </p:txBody>
      </p:sp>
    </p:spTree>
    <p:extLst>
      <p:ext uri="{BB962C8B-B14F-4D97-AF65-F5344CB8AC3E}">
        <p14:creationId xmlns:p14="http://schemas.microsoft.com/office/powerpoint/2010/main" val="218043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3/24/2026</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3/24/2026</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3/24/2026</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AE9C44-9DAE-47EA-BF7B-527501938C3F}" type="datetimeFigureOut">
              <a:rPr lang="en-US" smtClean="0"/>
              <a:t>3/24/2026</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 Id="rId9" Type="http://schemas.openxmlformats.org/officeDocument/2006/relationships/hyperlink" Target="https://www.istockphoto.com/vector/big-data-technology-line-concept-gm947724292-258762421"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notesSlide" Target="../notesSlides/notesSlide5.xml"/><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1.emf"/><Relationship Id="rId10" Type="http://schemas.openxmlformats.org/officeDocument/2006/relationships/image" Target="../media/image9.png"/><Relationship Id="rId4" Type="http://schemas.openxmlformats.org/officeDocument/2006/relationships/oleObject" Target="../embeddings/oleObject3.bin"/><Relationship Id="rId9" Type="http://schemas.openxmlformats.org/officeDocument/2006/relationships/image" Target="../media/image8.jpeg"/><Relationship Id="rId14" Type="http://schemas.openxmlformats.org/officeDocument/2006/relationships/hyperlink" Target="https://www.pexels.com/da-dk/"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4.gif"/><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3.gif"/><Relationship Id="rId5" Type="http://schemas.openxmlformats.org/officeDocument/2006/relationships/image" Target="../media/image1.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gi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3.gif"/><Relationship Id="rId5" Type="http://schemas.openxmlformats.org/officeDocument/2006/relationships/image" Target="../media/image1.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3.gif"/><Relationship Id="rId5" Type="http://schemas.openxmlformats.org/officeDocument/2006/relationships/image" Target="../media/image1.e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8" Type="http://schemas.openxmlformats.org/officeDocument/2006/relationships/hyperlink" Target="https://creativecommons.org/share-your-work/cclicenses/" TargetMode="External"/><Relationship Id="rId3" Type="http://schemas.openxmlformats.org/officeDocument/2006/relationships/notesSlide" Target="../notesSlides/notesSlide11.xml"/><Relationship Id="rId7" Type="http://schemas.openxmlformats.org/officeDocument/2006/relationships/hyperlink" Target="https://commons.wikimedia.org/wiki/File:Ordering_of_Creative_Commons_licenses_from_most_to_least_permissive.png"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emf"/><Relationship Id="rId5" Type="http://schemas.openxmlformats.org/officeDocument/2006/relationships/oleObject" Target="../embeddings/oleObject5.bin"/><Relationship Id="rId10" Type="http://schemas.openxmlformats.org/officeDocument/2006/relationships/image" Target="../media/image17.png"/><Relationship Id="rId4" Type="http://schemas.microsoft.com/office/2018/10/relationships/comments" Target="../comments/modernComment_27C_659E75E8.xml"/><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3.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4.xml"/><Relationship Id="rId7" Type="http://schemas.openxmlformats.org/officeDocument/2006/relationships/image" Target="../media/image22.sv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hyperlink" Target="https://www.webofscience.com/wos/drci/basic-search" TargetMode="Externa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hyperlink" Target="https://www.webofscience.com/wos/drci/basic-search" TargetMode="Externa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https://www.dimensions.ai/" TargetMode="Externa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5.png"/><Relationship Id="rId5" Type="http://schemas.openxmlformats.org/officeDocument/2006/relationships/image" Target="../media/image1.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9.xml"/><Relationship Id="rId7" Type="http://schemas.openxmlformats.org/officeDocument/2006/relationships/image" Target="../media/image22.sv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8" Type="http://schemas.openxmlformats.org/officeDocument/2006/relationships/hyperlink" Target="https://zenodo.org/" TargetMode="External"/><Relationship Id="rId3" Type="http://schemas.openxmlformats.org/officeDocument/2006/relationships/notesSlide" Target="../notesSlides/notesSlide21.xml"/><Relationship Id="rId7" Type="http://schemas.openxmlformats.org/officeDocument/2006/relationships/hyperlink" Target="https://fairsharing.org/search" TargetMode="External"/><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hyperlink" Target="https://www.re3data.org/" TargetMode="External"/><Relationship Id="rId11" Type="http://schemas.openxmlformats.org/officeDocument/2006/relationships/image" Target="../media/image28.png"/><Relationship Id="rId5" Type="http://schemas.openxmlformats.org/officeDocument/2006/relationships/image" Target="../media/image1.emf"/><Relationship Id="rId10" Type="http://schemas.openxmlformats.org/officeDocument/2006/relationships/image" Target="../media/image27.svg"/><Relationship Id="rId4" Type="http://schemas.openxmlformats.org/officeDocument/2006/relationships/oleObject" Target="../embeddings/oleObject5.bin"/><Relationship Id="rId9"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zenodo.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zenodo.org"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hyperlink" Target="https://dataverse.harvard.edu/"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1.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hyperlink" Target="https://www.webofscience.com/wos/drci/basic-search"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zenodo.org/"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26.xml"/><Relationship Id="rId7" Type="http://schemas.openxmlformats.org/officeDocument/2006/relationships/image" Target="../media/image22.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2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notesSlide" Target="../notesSlides/notesSlide27.xml"/><Relationship Id="rId7" Type="http://schemas.openxmlformats.org/officeDocument/2006/relationships/hyperlink" Target="https://commons.datacite.org/" TargetMode="Externa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8" Type="http://schemas.openxmlformats.org/officeDocument/2006/relationships/hyperlink" Target="https://commons.datacite.org/" TargetMode="External"/><Relationship Id="rId3" Type="http://schemas.openxmlformats.org/officeDocument/2006/relationships/notesSlide" Target="../notesSlides/notesSlide28.xml"/><Relationship Id="rId7" Type="http://schemas.openxmlformats.org/officeDocument/2006/relationships/image" Target="../media/image35.jpe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34.jpe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hyperlink" Target="https://datasetsearch.research.google.com/"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commons.datacite.org/" TargetMode="External"/><Relationship Id="rId3" Type="http://schemas.openxmlformats.org/officeDocument/2006/relationships/notesSlide" Target="../notesSlides/notesSlide29.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oleObject" Target="../embeddings/oleObject6.bin"/><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30.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hyperlink" Target="https://commons.datacite.org/" TargetMode="External"/><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notesSlide" Target="../notesSlides/notesSlide32.xml"/><Relationship Id="rId7" Type="http://schemas.openxmlformats.org/officeDocument/2006/relationships/image" Target="../media/image42.png"/><Relationship Id="rId12"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hyperlink" Target="https://datasetsearch.research.google.com/" TargetMode="External"/><Relationship Id="rId11" Type="http://schemas.openxmlformats.org/officeDocument/2006/relationships/diagramColors" Target="../diagrams/colors1.xml"/><Relationship Id="rId5" Type="http://schemas.openxmlformats.org/officeDocument/2006/relationships/image" Target="../media/image1.emf"/><Relationship Id="rId10" Type="http://schemas.openxmlformats.org/officeDocument/2006/relationships/diagramQuickStyle" Target="../diagrams/quickStyle1.xml"/><Relationship Id="rId4" Type="http://schemas.openxmlformats.org/officeDocument/2006/relationships/oleObject" Target="../embeddings/oleObject6.bin"/><Relationship Id="rId9"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hyperlink" Target="https://datasetsearch.research.google.com/" TargetMode="Externa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hyperlink" Target="https://commons.datacite.org/"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34.xml"/><Relationship Id="rId7" Type="http://schemas.openxmlformats.org/officeDocument/2006/relationships/image" Target="../media/image22.sv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36.xml.rels><?xml version="1.0" encoding="UTF-8" standalone="yes"?>
<Relationships xmlns="http://schemas.openxmlformats.org/package/2006/relationships"><Relationship Id="rId8" Type="http://schemas.openxmlformats.org/officeDocument/2006/relationships/hyperlink" Target="https://www.dst.dk/da/informationsservice/international-statistik/statistikbureauerne" TargetMode="External"/><Relationship Id="rId3" Type="http://schemas.openxmlformats.org/officeDocument/2006/relationships/notesSlide" Target="../notesSlides/notesSlide35.xml"/><Relationship Id="rId7" Type="http://schemas.openxmlformats.org/officeDocument/2006/relationships/hyperlink" Target="https://www.dst.dk/da/" TargetMode="Externa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climatetrace.org/" TargetMode="External"/><Relationship Id="rId11" Type="http://schemas.openxmlformats.org/officeDocument/2006/relationships/hyperlink" Target="https://databank.worldbank.org/home.aspx" TargetMode="External"/><Relationship Id="rId5" Type="http://schemas.openxmlformats.org/officeDocument/2006/relationships/image" Target="../media/image1.emf"/><Relationship Id="rId10" Type="http://schemas.openxmlformats.org/officeDocument/2006/relationships/hyperlink" Target="https://www.rigsarkivet.dk/" TargetMode="External"/><Relationship Id="rId4" Type="http://schemas.openxmlformats.org/officeDocument/2006/relationships/oleObject" Target="../embeddings/oleObject9.bin"/><Relationship Id="rId9" Type="http://schemas.openxmlformats.org/officeDocument/2006/relationships/hyperlink" Target="https://climate.esa.int/en/data/#/dashboard"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hyperlink" Target="https://databank.worldbank.org/home.aspx" TargetMode="Externa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dataverse.harvard.edu/" TargetMode="External"/><Relationship Id="rId13" Type="http://schemas.openxmlformats.org/officeDocument/2006/relationships/hyperlink" Target="https://commons.datacite.org/" TargetMode="External"/><Relationship Id="rId18" Type="http://schemas.openxmlformats.org/officeDocument/2006/relationships/hyperlink" Target="https://climatetrace.org/" TargetMode="External"/><Relationship Id="rId26" Type="http://schemas.openxmlformats.org/officeDocument/2006/relationships/hyperlink" Target="https://healthdata.gov/" TargetMode="External"/><Relationship Id="rId3" Type="http://schemas.openxmlformats.org/officeDocument/2006/relationships/notesSlide" Target="../notesSlides/notesSlide40.xml"/><Relationship Id="rId21" Type="http://schemas.openxmlformats.org/officeDocument/2006/relationships/hyperlink" Target="https://www.dst.dk/en" TargetMode="External"/><Relationship Id="rId7" Type="http://schemas.openxmlformats.org/officeDocument/2006/relationships/hyperlink" Target="https://figshare.com/" TargetMode="External"/><Relationship Id="rId12" Type="http://schemas.openxmlformats.org/officeDocument/2006/relationships/hyperlink" Target="https://www.webofscience.com/wos/woscc/basic-search" TargetMode="External"/><Relationship Id="rId17" Type="http://schemas.openxmlformats.org/officeDocument/2006/relationships/hyperlink" Target="https://chatgpt.com/" TargetMode="External"/><Relationship Id="rId25" Type="http://schemas.openxmlformats.org/officeDocument/2006/relationships/hyperlink" Target="https://www.who.int/data" TargetMode="External"/><Relationship Id="rId2" Type="http://schemas.openxmlformats.org/officeDocument/2006/relationships/slideLayout" Target="../slideLayouts/slideLayout2.xml"/><Relationship Id="rId16" Type="http://schemas.openxmlformats.org/officeDocument/2006/relationships/hyperlink" Target="https://copilot.microsoft.com/" TargetMode="External"/><Relationship Id="rId20" Type="http://schemas.openxmlformats.org/officeDocument/2006/relationships/hyperlink" Target="https://climate.esa.int/en/data/#/dashboard" TargetMode="External"/><Relationship Id="rId29" Type="http://schemas.openxmlformats.org/officeDocument/2006/relationships/hyperlink" Target="https://libguides.ruc.dk/datasearch/opendatasources" TargetMode="External"/><Relationship Id="rId1" Type="http://schemas.openxmlformats.org/officeDocument/2006/relationships/tags" Target="../tags/tag32.xml"/><Relationship Id="rId6" Type="http://schemas.openxmlformats.org/officeDocument/2006/relationships/hyperlink" Target="https://datadryad.org/" TargetMode="External"/><Relationship Id="rId11" Type="http://schemas.openxmlformats.org/officeDocument/2006/relationships/hyperlink" Target="https://www.dimensions.ai/" TargetMode="External"/><Relationship Id="rId24" Type="http://schemas.openxmlformats.org/officeDocument/2006/relationships/hyperlink" Target="https://www.europeansocialsurvey.org/data-portal" TargetMode="External"/><Relationship Id="rId5" Type="http://schemas.openxmlformats.org/officeDocument/2006/relationships/image" Target="../media/image1.emf"/><Relationship Id="rId15" Type="http://schemas.openxmlformats.org/officeDocument/2006/relationships/hyperlink" Target="https://explore.openaire.eu/" TargetMode="External"/><Relationship Id="rId23" Type="http://schemas.openxmlformats.org/officeDocument/2006/relationships/hyperlink" Target="https://data.worldbank.org/" TargetMode="External"/><Relationship Id="rId28" Type="http://schemas.openxmlformats.org/officeDocument/2006/relationships/hyperlink" Target="https://www.re3data.org/" TargetMode="External"/><Relationship Id="rId10" Type="http://schemas.openxmlformats.org/officeDocument/2006/relationships/hyperlink" Target="https://zenodo.org/" TargetMode="External"/><Relationship Id="rId19" Type="http://schemas.openxmlformats.org/officeDocument/2006/relationships/hyperlink" Target="https://www.sa.dk/find/" TargetMode="External"/><Relationship Id="rId4" Type="http://schemas.openxmlformats.org/officeDocument/2006/relationships/oleObject" Target="../embeddings/oleObject11.bin"/><Relationship Id="rId9" Type="http://schemas.openxmlformats.org/officeDocument/2006/relationships/hyperlink" Target="https://data.mendeley.com/" TargetMode="External"/><Relationship Id="rId14" Type="http://schemas.openxmlformats.org/officeDocument/2006/relationships/hyperlink" Target="https://datasetsearch.research.google.com/" TargetMode="External"/><Relationship Id="rId22" Type="http://schemas.openxmlformats.org/officeDocument/2006/relationships/hyperlink" Target="https://www.statistikbanken.dk/statbank5a/default.asp?w=1133" TargetMode="External"/><Relationship Id="rId27" Type="http://schemas.openxmlformats.org/officeDocument/2006/relationships/hyperlink" Target="https://fairsharing.org/search?fairsharingRegistry=Database" TargetMode="Externa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hyperlink" Target="http://www.zenodo.org" TargetMode="Externa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1.xml"/><Relationship Id="rId1" Type="http://schemas.openxmlformats.org/officeDocument/2006/relationships/tags" Target="../tags/tag3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8"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Picture 5">
            <a:extLst>
              <a:ext uri="{FF2B5EF4-FFF2-40B4-BE49-F238E27FC236}">
                <a16:creationId xmlns:a16="http://schemas.microsoft.com/office/drawing/2014/main" id="{11C50D21-7903-B69D-6AFC-246D765E8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7869" y="-868961"/>
            <a:ext cx="8276033" cy="8136313"/>
          </a:xfrm>
          <a:prstGeom prst="rect">
            <a:avLst/>
          </a:prstGeom>
        </p:spPr>
      </p:pic>
      <p:sp>
        <p:nvSpPr>
          <p:cNvPr id="2" name="Titel 1"/>
          <p:cNvSpPr>
            <a:spLocks noGrp="1"/>
          </p:cNvSpPr>
          <p:nvPr>
            <p:ph type="ctrTitle"/>
          </p:nvPr>
        </p:nvSpPr>
        <p:spPr>
          <a:xfrm>
            <a:off x="269888" y="1218600"/>
            <a:ext cx="5272363" cy="2385743"/>
          </a:xfrm>
          <a:noFill/>
        </p:spPr>
        <p:txBody>
          <a:bodyPr vert="horz" lIns="0" tIns="0" rIns="0" bIns="0" rtlCol="0" anchor="b">
            <a:noAutofit/>
          </a:bodyPr>
          <a:lstStyle/>
          <a:p>
            <a:r>
              <a:rPr lang="en-US" sz="4400" b="1">
                <a:latin typeface="Arial"/>
                <a:ea typeface="Calibri Light"/>
                <a:cs typeface="Calibri Light"/>
              </a:rPr>
              <a:t>AT SØGE EFTER FORSKNINGSDATA</a:t>
            </a:r>
            <a:endParaRPr lang="da-DK" sz="4400" b="1">
              <a:latin typeface="Arial"/>
              <a:cs typeface="Calibri Light"/>
            </a:endParaRPr>
          </a:p>
        </p:txBody>
      </p:sp>
      <p:sp>
        <p:nvSpPr>
          <p:cNvPr id="3" name="Undertitel 2"/>
          <p:cNvSpPr>
            <a:spLocks noGrp="1"/>
          </p:cNvSpPr>
          <p:nvPr>
            <p:ph type="subTitle" idx="1"/>
          </p:nvPr>
        </p:nvSpPr>
        <p:spPr>
          <a:xfrm>
            <a:off x="550625" y="4382017"/>
            <a:ext cx="4372528" cy="797823"/>
          </a:xfrm>
          <a:noFill/>
        </p:spPr>
        <p:txBody>
          <a:bodyPr vert="horz" lIns="91440" tIns="45720" rIns="91440" bIns="45720" rtlCol="0" anchor="t">
            <a:normAutofit/>
          </a:bodyPr>
          <a:lstStyle/>
          <a:p>
            <a:r>
              <a:rPr lang="en-US">
                <a:latin typeface="Arial" panose="020B0604020202020204" pitchFamily="34" charset="0"/>
                <a:cs typeface="Arial" panose="020B0604020202020204" pitchFamily="34" charset="0"/>
              </a:rPr>
              <a:t>- WORKSHOP -</a:t>
            </a:r>
          </a:p>
          <a:p>
            <a:r>
              <a:rPr lang="en-US" sz="1100">
                <a:latin typeface="Arial"/>
                <a:cs typeface="Arial"/>
              </a:rPr>
              <a:t>FOR STUDERENDE</a:t>
            </a:r>
            <a:endParaRPr lang="en-US" sz="1100">
              <a:latin typeface="Arial" panose="020B0604020202020204" pitchFamily="34" charset="0"/>
              <a:cs typeface="Arial" panose="020B0604020202020204" pitchFamily="34" charset="0"/>
            </a:endParaRPr>
          </a:p>
        </p:txBody>
      </p:sp>
      <p:pic>
        <p:nvPicPr>
          <p:cNvPr id="6" name="Picture 6">
            <a:extLst>
              <a:ext uri="{FF2B5EF4-FFF2-40B4-BE49-F238E27FC236}">
                <a16:creationId xmlns:a16="http://schemas.microsoft.com/office/drawing/2014/main" id="{18CED5DF-3EF4-0E96-C543-B77B1EC42703}"/>
              </a:ext>
            </a:extLst>
          </p:cNvPr>
          <p:cNvPicPr>
            <a:picLocks noChangeAspect="1"/>
          </p:cNvPicPr>
          <p:nvPr/>
        </p:nvPicPr>
        <p:blipFill>
          <a:blip r:embed="rId7"/>
          <a:stretch>
            <a:fillRect/>
          </a:stretch>
        </p:blipFill>
        <p:spPr>
          <a:xfrm>
            <a:off x="1823967" y="4052243"/>
            <a:ext cx="1815947" cy="72926"/>
          </a:xfrm>
          <a:prstGeom prst="rect">
            <a:avLst/>
          </a:prstGeom>
        </p:spPr>
      </p:pic>
      <p:pic>
        <p:nvPicPr>
          <p:cNvPr id="7" name="Billede 6" descr="Et billede, der indeholder sort, mørke&#10;&#10;AI-genereret indhold kan være ukorrekt.">
            <a:extLst>
              <a:ext uri="{FF2B5EF4-FFF2-40B4-BE49-F238E27FC236}">
                <a16:creationId xmlns:a16="http://schemas.microsoft.com/office/drawing/2014/main" id="{A25F94AB-15D6-A932-7FEB-8693D469EB3E}"/>
              </a:ext>
            </a:extLst>
          </p:cNvPr>
          <p:cNvPicPr>
            <a:picLocks noChangeAspect="1"/>
          </p:cNvPicPr>
          <p:nvPr/>
        </p:nvPicPr>
        <p:blipFill>
          <a:blip r:embed="rId8"/>
          <a:stretch>
            <a:fillRect/>
          </a:stretch>
        </p:blipFill>
        <p:spPr>
          <a:xfrm>
            <a:off x="413238" y="5715244"/>
            <a:ext cx="990600" cy="781050"/>
          </a:xfrm>
          <a:prstGeom prst="rect">
            <a:avLst/>
          </a:prstGeom>
        </p:spPr>
      </p:pic>
      <p:sp>
        <p:nvSpPr>
          <p:cNvPr id="10" name="Rektangel 9">
            <a:extLst>
              <a:ext uri="{FF2B5EF4-FFF2-40B4-BE49-F238E27FC236}">
                <a16:creationId xmlns:a16="http://schemas.microsoft.com/office/drawing/2014/main" id="{9FAE0DC0-D679-1C14-2181-B178489D324B}"/>
              </a:ext>
            </a:extLst>
          </p:cNvPr>
          <p:cNvSpPr/>
          <p:nvPr/>
        </p:nvSpPr>
        <p:spPr>
          <a:xfrm>
            <a:off x="10913727" y="6646521"/>
            <a:ext cx="2202512" cy="230832"/>
          </a:xfrm>
          <a:prstGeom prst="rect">
            <a:avLst/>
          </a:prstGeom>
        </p:spPr>
        <p:txBody>
          <a:bodyPr wrap="square" lIns="91440" tIns="45720" rIns="91440" bIns="45720" anchor="t">
            <a:spAutoFit/>
          </a:bodyPr>
          <a:lstStyle/>
          <a:p>
            <a:r>
              <a:rPr lang="da-DK" sz="900">
                <a:latin typeface="Arial"/>
                <a:ea typeface="Calibri"/>
                <a:cs typeface="Calibri"/>
              </a:rPr>
              <a:t>Billede fra </a:t>
            </a:r>
            <a:r>
              <a:rPr lang="da-DK" sz="900">
                <a:latin typeface="Arial"/>
                <a:ea typeface="Calibri"/>
                <a:cs typeface="Calibri"/>
                <a:hlinkClick r:id="rId9"/>
              </a:rPr>
              <a:t>Genestro, iSTock</a:t>
            </a:r>
            <a:endParaRPr lang="da-DK" sz="900">
              <a:latin typeface="Arial"/>
              <a:cs typeface="Arial"/>
            </a:endParaRPr>
          </a:p>
        </p:txBody>
      </p:sp>
    </p:spTree>
    <p:extLst>
      <p:ext uri="{BB962C8B-B14F-4D97-AF65-F5344CB8AC3E}">
        <p14:creationId xmlns:p14="http://schemas.microsoft.com/office/powerpoint/2010/main" val="3952582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03048-D7AA-2AC8-9AAC-404790F9135A}"/>
              </a:ext>
            </a:extLst>
          </p:cNvPr>
          <p:cNvSpPr>
            <a:spLocks noGrp="1"/>
          </p:cNvSpPr>
          <p:nvPr>
            <p:ph type="title"/>
          </p:nvPr>
        </p:nvSpPr>
        <p:spPr>
          <a:xfrm>
            <a:off x="470673" y="182562"/>
            <a:ext cx="10514012" cy="819619"/>
          </a:xfrm>
        </p:spPr>
        <p:txBody>
          <a:bodyPr lIns="0" tIns="0" rIns="0" bIns="0">
            <a:normAutofit/>
          </a:bodyPr>
          <a:lstStyle/>
          <a:p>
            <a:r>
              <a:rPr lang="en-US" sz="4000" b="1">
                <a:latin typeface="Arial"/>
                <a:cs typeface="Arial"/>
              </a:rPr>
              <a:t>Program</a:t>
            </a:r>
            <a:endParaRPr lang="en-US" sz="4000" b="1">
              <a:latin typeface="Arial" panose="020B0604020202020204" pitchFamily="34" charset="0"/>
              <a:ea typeface="Calibri Light"/>
              <a:cs typeface="Arial" panose="020B0604020202020204" pitchFamily="34" charset="0"/>
            </a:endParaRPr>
          </a:p>
        </p:txBody>
      </p:sp>
      <p:sp>
        <p:nvSpPr>
          <p:cNvPr id="13" name="Tekstfelt 12">
            <a:extLst>
              <a:ext uri="{FF2B5EF4-FFF2-40B4-BE49-F238E27FC236}">
                <a16:creationId xmlns:a16="http://schemas.microsoft.com/office/drawing/2014/main" id="{266C81A9-BC81-DE0C-DC17-11DD50AE502B}"/>
              </a:ext>
            </a:extLst>
          </p:cNvPr>
          <p:cNvSpPr txBox="1"/>
          <p:nvPr/>
        </p:nvSpPr>
        <p:spPr>
          <a:xfrm>
            <a:off x="470673" y="1511972"/>
            <a:ext cx="937943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ea typeface="Calibri"/>
              <a:cs typeface="Calibri"/>
            </a:endParaRPr>
          </a:p>
          <a:p>
            <a:endParaRPr lang="en-US" b="1">
              <a:cs typeface="Calibri"/>
            </a:endParaRPr>
          </a:p>
          <a:p>
            <a:endParaRPr lang="en-US" b="1">
              <a:ea typeface="Calibri"/>
              <a:cs typeface="Calibri"/>
            </a:endParaRPr>
          </a:p>
          <a:p>
            <a:endParaRPr lang="en-US">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r>
              <a:rPr lang="en-US">
                <a:cs typeface="Calibri"/>
              </a:rPr>
              <a:t>      </a:t>
            </a:r>
            <a:endParaRPr lang="en-US" i="1">
              <a:cs typeface="Calibri"/>
            </a:endParaRPr>
          </a:p>
        </p:txBody>
      </p:sp>
      <p:cxnSp>
        <p:nvCxnSpPr>
          <p:cNvPr id="9" name="Lige forbindelse 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4DB1341C-BCCE-1268-132C-5782B87DA4B3}"/>
              </a:ext>
            </a:extLst>
          </p:cNvPr>
          <p:cNvSpPr txBox="1"/>
          <p:nvPr/>
        </p:nvSpPr>
        <p:spPr>
          <a:xfrm>
            <a:off x="466381" y="1718251"/>
            <a:ext cx="7421513"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0" lvl="1" indent="-457200">
              <a:buFont typeface="Arial"/>
              <a:buChar char="•"/>
            </a:pPr>
            <a:r>
              <a:rPr lang="da-DK" sz="2000" b="1">
                <a:latin typeface="Arial"/>
                <a:ea typeface="Calibri"/>
                <a:cs typeface="Arial"/>
              </a:rPr>
              <a:t>Introduktion (15 min.)</a:t>
            </a:r>
          </a:p>
          <a:p>
            <a:pPr lvl="1"/>
            <a:endParaRPr lang="da-DK" sz="2000" b="1">
              <a:latin typeface="Arial"/>
              <a:ea typeface="Calibri"/>
              <a:cs typeface="Arial"/>
            </a:endParaRPr>
          </a:p>
          <a:p>
            <a:pPr marL="914400" lvl="1" indent="-457200">
              <a:buFont typeface="Arial"/>
              <a:buChar char="•"/>
            </a:pPr>
            <a:r>
              <a:rPr lang="da-DK" sz="2000" b="1">
                <a:latin typeface="Arial"/>
                <a:ea typeface="Calibri"/>
                <a:cs typeface="Arial"/>
              </a:rPr>
              <a:t>Strategier til datasøgning (inkl. øvelse) (30 min.)</a:t>
            </a:r>
          </a:p>
          <a:p>
            <a:pPr marL="914400" lvl="1" indent="-457200">
              <a:buFont typeface="Arial"/>
              <a:buChar char="•"/>
            </a:pPr>
            <a:endParaRPr lang="da-DK" sz="2000" b="1">
              <a:latin typeface="Arial"/>
              <a:ea typeface="Calibri"/>
              <a:cs typeface="Arial"/>
            </a:endParaRPr>
          </a:p>
          <a:p>
            <a:pPr marL="914400" lvl="1" indent="-457200">
              <a:buFont typeface="Arial"/>
              <a:buChar char="•"/>
            </a:pPr>
            <a:r>
              <a:rPr lang="da-DK" sz="2000" b="1">
                <a:latin typeface="Arial"/>
                <a:ea typeface="Calibri"/>
                <a:cs typeface="Arial"/>
              </a:rPr>
              <a:t>Pause (10 min.)</a:t>
            </a:r>
          </a:p>
          <a:p>
            <a:pPr marL="914400" lvl="1" indent="-457200">
              <a:buFont typeface="Arial"/>
              <a:buChar char="•"/>
            </a:pPr>
            <a:endParaRPr lang="da-DK" sz="2000" b="1">
              <a:latin typeface="Arial"/>
              <a:cs typeface="Arial"/>
            </a:endParaRPr>
          </a:p>
          <a:p>
            <a:pPr marL="914400" lvl="1" indent="-457200">
              <a:buFont typeface="Arial"/>
              <a:buChar char="•"/>
            </a:pPr>
            <a:r>
              <a:rPr lang="da-DK" sz="2000" b="1">
                <a:latin typeface="Arial"/>
                <a:ea typeface="Calibri"/>
                <a:cs typeface="Arial"/>
              </a:rPr>
              <a:t>Strategier til datasøgning fortsat (30 min.)</a:t>
            </a:r>
          </a:p>
          <a:p>
            <a:pPr marL="914400" lvl="1" indent="-457200">
              <a:buFont typeface="Arial"/>
              <a:buChar char="•"/>
            </a:pPr>
            <a:endParaRPr lang="da-DK" sz="2000" b="1">
              <a:latin typeface="Arial"/>
              <a:ea typeface="Calibri"/>
              <a:cs typeface="Arial"/>
            </a:endParaRPr>
          </a:p>
          <a:p>
            <a:pPr marL="914400" lvl="1" indent="-457200">
              <a:buFont typeface="Arial"/>
              <a:buChar char="•"/>
            </a:pPr>
            <a:r>
              <a:rPr lang="da-DK" sz="2000" b="1">
                <a:latin typeface="Arial"/>
                <a:ea typeface="Calibri"/>
                <a:cs typeface="Arial"/>
              </a:rPr>
              <a:t>Datasøgningsaktivitet (20 min.)</a:t>
            </a:r>
          </a:p>
          <a:p>
            <a:pPr marL="914400" lvl="1" indent="-457200">
              <a:buFont typeface="Arial"/>
              <a:buChar char="•"/>
            </a:pPr>
            <a:endParaRPr lang="da-DK" sz="2000" b="1">
              <a:latin typeface="Arial"/>
              <a:cs typeface="Arial"/>
            </a:endParaRPr>
          </a:p>
          <a:p>
            <a:pPr marL="914400" lvl="1" indent="-457200">
              <a:buFont typeface="Arial"/>
              <a:buChar char="•"/>
            </a:pPr>
            <a:r>
              <a:rPr lang="da-DK" sz="2000" b="1">
                <a:latin typeface="Arial"/>
                <a:ea typeface="Calibri"/>
                <a:cs typeface="Arial"/>
              </a:rPr>
              <a:t>Diskussion (inkl. opsummering) (15 min.)</a:t>
            </a:r>
            <a:endParaRPr lang="da-DK" sz="2000" b="1"/>
          </a:p>
        </p:txBody>
      </p:sp>
    </p:spTree>
    <p:extLst>
      <p:ext uri="{BB962C8B-B14F-4D97-AF65-F5344CB8AC3E}">
        <p14:creationId xmlns:p14="http://schemas.microsoft.com/office/powerpoint/2010/main" val="1102497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4A906-7C23-76D8-0302-EF561FB3A5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BEBAF1-C768-58FE-1C5E-D14FD4AC5C16}"/>
              </a:ext>
            </a:extLst>
          </p:cNvPr>
          <p:cNvSpPr>
            <a:spLocks noGrp="1"/>
          </p:cNvSpPr>
          <p:nvPr>
            <p:ph type="title"/>
          </p:nvPr>
        </p:nvSpPr>
        <p:spPr>
          <a:xfrm>
            <a:off x="470673" y="182562"/>
            <a:ext cx="10514012" cy="819619"/>
          </a:xfrm>
        </p:spPr>
        <p:txBody>
          <a:bodyPr lIns="0" tIns="0" rIns="0" bIns="0">
            <a:normAutofit/>
          </a:bodyPr>
          <a:lstStyle/>
          <a:p>
            <a:r>
              <a:rPr lang="da-DK" sz="4000" b="1">
                <a:latin typeface="Arial"/>
                <a:cs typeface="Arial"/>
              </a:rPr>
              <a:t>Læringsmål</a:t>
            </a:r>
            <a:endParaRPr lang="da-DK" sz="4000" b="1">
              <a:latin typeface="Arial" panose="020B0604020202020204" pitchFamily="34" charset="0"/>
              <a:ea typeface="Calibri Light"/>
              <a:cs typeface="Arial" panose="020B0604020202020204" pitchFamily="34" charset="0"/>
            </a:endParaRPr>
          </a:p>
        </p:txBody>
      </p:sp>
      <p:sp>
        <p:nvSpPr>
          <p:cNvPr id="13" name="Tekstfelt 12">
            <a:extLst>
              <a:ext uri="{FF2B5EF4-FFF2-40B4-BE49-F238E27FC236}">
                <a16:creationId xmlns:a16="http://schemas.microsoft.com/office/drawing/2014/main" id="{6C42A2BC-D2F3-FFA4-715C-2079074F8E44}"/>
              </a:ext>
            </a:extLst>
          </p:cNvPr>
          <p:cNvSpPr txBox="1"/>
          <p:nvPr/>
        </p:nvSpPr>
        <p:spPr>
          <a:xfrm>
            <a:off x="470673" y="1511972"/>
            <a:ext cx="937943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ea typeface="Calibri"/>
              <a:cs typeface="Calibri"/>
            </a:endParaRPr>
          </a:p>
          <a:p>
            <a:endParaRPr lang="en-US" b="1">
              <a:cs typeface="Calibri"/>
            </a:endParaRPr>
          </a:p>
          <a:p>
            <a:endParaRPr lang="en-US" b="1">
              <a:ea typeface="Calibri"/>
              <a:cs typeface="Calibri"/>
            </a:endParaRPr>
          </a:p>
          <a:p>
            <a:endParaRPr lang="en-US">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r>
              <a:rPr lang="en-US">
                <a:cs typeface="Calibri"/>
              </a:rPr>
              <a:t>      </a:t>
            </a:r>
            <a:endParaRPr lang="en-US" i="1">
              <a:cs typeface="Calibri"/>
            </a:endParaRPr>
          </a:p>
        </p:txBody>
      </p:sp>
      <p:cxnSp>
        <p:nvCxnSpPr>
          <p:cNvPr id="9" name="Lige forbindelse 8">
            <a:extLst>
              <a:ext uri="{FF2B5EF4-FFF2-40B4-BE49-F238E27FC236}">
                <a16:creationId xmlns:a16="http://schemas.microsoft.com/office/drawing/2014/main" id="{319E8A94-7662-F531-8AF0-BC507E32ED7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FD4069C2-BBBD-2912-F367-6D85578FC9E9}"/>
              </a:ext>
            </a:extLst>
          </p:cNvPr>
          <p:cNvSpPr txBox="1"/>
          <p:nvPr/>
        </p:nvSpPr>
        <p:spPr>
          <a:xfrm>
            <a:off x="466381" y="1506584"/>
            <a:ext cx="10900833"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da-DK" sz="2000" b="1" u="sng">
                <a:latin typeface="Arial"/>
                <a:cs typeface="Arial"/>
              </a:rPr>
              <a:t>Efter afslutningen af denne workshop har du tilegnet dig</a:t>
            </a:r>
            <a:r>
              <a:rPr lang="da-DK" sz="2000" b="1">
                <a:latin typeface="Arial"/>
                <a:cs typeface="Arial"/>
              </a:rPr>
              <a:t>: </a:t>
            </a:r>
            <a:endParaRPr lang="en-GB" sz="2000" b="1">
              <a:latin typeface="Arial"/>
              <a:ea typeface="Calibri"/>
              <a:cs typeface="Arial"/>
            </a:endParaRPr>
          </a:p>
          <a:p>
            <a:pPr marL="742950" lvl="1" indent="-285750">
              <a:spcAft>
                <a:spcPts val="600"/>
              </a:spcAft>
              <a:buFont typeface="Wingdings"/>
              <a:buChar char="ü"/>
            </a:pPr>
            <a:endParaRPr lang="en-US" sz="1600">
              <a:latin typeface="Arial"/>
              <a:ea typeface="Calibri"/>
              <a:cs typeface="Arial"/>
            </a:endParaRPr>
          </a:p>
          <a:p>
            <a:pPr marL="742950" lvl="1" indent="-285750" fontAlgn="base">
              <a:buFont typeface="Wingdings" panose="05000000000000000000" pitchFamily="2" charset="2"/>
              <a:buChar char="ü"/>
            </a:pPr>
            <a:r>
              <a:rPr lang="da-DK" sz="1600">
                <a:latin typeface="Arial"/>
                <a:cs typeface="Arial"/>
              </a:rPr>
              <a:t>Grundlæggende viden om forskningsdata.</a:t>
            </a:r>
          </a:p>
          <a:p>
            <a:pPr marL="742950" lvl="1" indent="-285750" fontAlgn="base">
              <a:buFont typeface="Wingdings"/>
              <a:buChar char="ü"/>
            </a:pPr>
            <a:endParaRPr lang="da-DK" sz="1600">
              <a:latin typeface="Arial"/>
              <a:cs typeface="Arial"/>
            </a:endParaRPr>
          </a:p>
          <a:p>
            <a:pPr marL="742950" lvl="1" indent="-285750" fontAlgn="base">
              <a:buFont typeface="Wingdings" panose="05000000000000000000" pitchFamily="2" charset="2"/>
              <a:buChar char="ü"/>
            </a:pPr>
            <a:r>
              <a:rPr lang="da-DK" sz="1600">
                <a:latin typeface="Arial"/>
                <a:cs typeface="Arial"/>
              </a:rPr>
              <a:t>Kendskab til forskellige søgestrategier og metoder til datasøgning. </a:t>
            </a:r>
          </a:p>
          <a:p>
            <a:pPr marL="742950" lvl="1" indent="-285750" fontAlgn="base">
              <a:buFont typeface="Wingdings"/>
              <a:buChar char="ü"/>
            </a:pPr>
            <a:endParaRPr lang="da-DK" sz="1600">
              <a:latin typeface="Arial"/>
              <a:cs typeface="Arial"/>
            </a:endParaRPr>
          </a:p>
          <a:p>
            <a:pPr marL="742950" lvl="1" indent="-285750" fontAlgn="base">
              <a:buFont typeface="Wingdings" panose="05000000000000000000" pitchFamily="2" charset="2"/>
              <a:buChar char="ü"/>
            </a:pPr>
            <a:r>
              <a:rPr lang="da-DK" sz="1600">
                <a:latin typeface="Arial"/>
                <a:cs typeface="Arial"/>
              </a:rPr>
              <a:t>Grundlæggende viden om, hvordan man vurderer forskningsdata. </a:t>
            </a:r>
          </a:p>
          <a:p>
            <a:pPr marL="742950" lvl="1" indent="-285750" fontAlgn="base">
              <a:buFont typeface="Wingdings"/>
              <a:buChar char="ü"/>
            </a:pPr>
            <a:endParaRPr lang="da-DK" sz="1600">
              <a:latin typeface="Arial"/>
              <a:cs typeface="Arial"/>
            </a:endParaRPr>
          </a:p>
          <a:p>
            <a:pPr marL="742950" lvl="1" indent="-285750" fontAlgn="base">
              <a:buFont typeface="Wingdings" panose="05000000000000000000" pitchFamily="2" charset="2"/>
              <a:buChar char="ü"/>
            </a:pPr>
            <a:r>
              <a:rPr lang="da-DK" sz="1600">
                <a:latin typeface="Arial"/>
                <a:cs typeface="Arial"/>
              </a:rPr>
              <a:t>Kendskab til betingelser for genbrug (licenser). </a:t>
            </a:r>
          </a:p>
          <a:p>
            <a:pPr marL="742950" lvl="1" indent="-285750" fontAlgn="base">
              <a:buFont typeface="Wingdings"/>
              <a:buChar char="ü"/>
            </a:pPr>
            <a:endParaRPr lang="da-DK" sz="1600">
              <a:latin typeface="Arial"/>
              <a:cs typeface="Arial"/>
            </a:endParaRPr>
          </a:p>
          <a:p>
            <a:pPr marL="742950" lvl="1" indent="-285750" fontAlgn="base">
              <a:buFont typeface="Wingdings" panose="05000000000000000000" pitchFamily="2" charset="2"/>
              <a:buChar char="ü"/>
            </a:pPr>
            <a:r>
              <a:rPr lang="da-DK" sz="1600">
                <a:latin typeface="Arial"/>
                <a:cs typeface="Arial"/>
              </a:rPr>
              <a:t>Færdigheder i at finde og navigere i relevante forskningsdata ved hjælp af viden om søgestrategier. </a:t>
            </a:r>
          </a:p>
        </p:txBody>
      </p:sp>
    </p:spTree>
    <p:extLst>
      <p:ext uri="{BB962C8B-B14F-4D97-AF65-F5344CB8AC3E}">
        <p14:creationId xmlns:p14="http://schemas.microsoft.com/office/powerpoint/2010/main" val="168767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68AA-6E06-1C10-8FB8-65185F8A1E76}"/>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A52CF09-D9F3-7620-26D7-21CF76C8BCA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2A52CF09-D9F3-7620-26D7-21CF76C8BC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11C50D21-7903-B69D-6AFC-246D765E8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EABC5EC4-D9DD-AA48-C5DF-23E88DF1EC2C}"/>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43545" y="4708421"/>
            <a:ext cx="12550643" cy="769441"/>
          </a:xfrm>
          <a:prstGeom prst="rect">
            <a:avLst/>
          </a:prstGeom>
          <a:noFill/>
        </p:spPr>
        <p:txBody>
          <a:bodyPr wrap="square" lIns="91440" tIns="45720" rIns="91440" bIns="45720" rtlCol="0" anchor="t">
            <a:spAutoFit/>
          </a:bodyPr>
          <a:lstStyle/>
          <a:p>
            <a:pPr algn="ctr"/>
            <a:r>
              <a:rPr lang="da-DK" sz="4400" b="1">
                <a:latin typeface="Arial"/>
                <a:ea typeface="Calibri Light"/>
                <a:cs typeface="Arial"/>
              </a:rPr>
              <a:t>Introduktion</a:t>
            </a:r>
            <a:endParaRPr lang="da-DK" sz="4400">
              <a:latin typeface="Arial"/>
              <a:cs typeface="Arial"/>
            </a:endParaRPr>
          </a:p>
        </p:txBody>
      </p:sp>
      <p:sp>
        <p:nvSpPr>
          <p:cNvPr id="4" name="Rektangel 3">
            <a:extLst>
              <a:ext uri="{FF2B5EF4-FFF2-40B4-BE49-F238E27FC236}">
                <a16:creationId xmlns:a16="http://schemas.microsoft.com/office/drawing/2014/main" id="{37071FC9-1FE8-EBE0-ABD6-96E8A8C15E80}"/>
              </a:ext>
            </a:extLst>
          </p:cNvPr>
          <p:cNvSpPr/>
          <p:nvPr/>
        </p:nvSpPr>
        <p:spPr>
          <a:xfrm>
            <a:off x="10913727" y="6646521"/>
            <a:ext cx="2202512" cy="230832"/>
          </a:xfrm>
          <a:prstGeom prst="rect">
            <a:avLst/>
          </a:prstGeom>
        </p:spPr>
        <p:txBody>
          <a:bodyPr wrap="square" lIns="91440" tIns="45720" rIns="91440" bIns="45720" anchor="t">
            <a:spAutoFit/>
          </a:bodyPr>
          <a:lstStyle/>
          <a:p>
            <a:r>
              <a:rPr lang="da-DK" sz="900">
                <a:latin typeface="Arial"/>
                <a:ea typeface="Calibri"/>
                <a:cs typeface="Calibri"/>
              </a:rPr>
              <a:t>Billede fra </a:t>
            </a:r>
            <a:r>
              <a:rPr lang="da-DK" sz="900">
                <a:latin typeface="Arial"/>
                <a:ea typeface="Calibri"/>
                <a:cs typeface="Calibri"/>
                <a:hlinkClick r:id="rId7"/>
              </a:rPr>
              <a:t>Genestro, iSTock</a:t>
            </a:r>
            <a:endParaRPr lang="da-DK" sz="900">
              <a:latin typeface="Arial"/>
              <a:cs typeface="Arial"/>
            </a:endParaRPr>
          </a:p>
        </p:txBody>
      </p:sp>
    </p:spTree>
    <p:extLst>
      <p:ext uri="{BB962C8B-B14F-4D97-AF65-F5344CB8AC3E}">
        <p14:creationId xmlns:p14="http://schemas.microsoft.com/office/powerpoint/2010/main" val="4022897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11"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6DC8107-EC13-A2E0-96BF-997885327780}"/>
              </a:ext>
            </a:extLst>
          </p:cNvPr>
          <p:cNvSpPr>
            <a:spLocks noGrp="1"/>
          </p:cNvSpPr>
          <p:nvPr>
            <p:ph type="title"/>
          </p:nvPr>
        </p:nvSpPr>
        <p:spPr>
          <a:xfrm>
            <a:off x="380874" y="156874"/>
            <a:ext cx="10515600" cy="819619"/>
          </a:xfrm>
        </p:spPr>
        <p:txBody>
          <a:bodyPr vert="horz">
            <a:normAutofit/>
          </a:bodyPr>
          <a:lstStyle/>
          <a:p>
            <a:r>
              <a:rPr lang="da-DK" sz="4000" b="1">
                <a:latin typeface="Arial"/>
                <a:ea typeface="Calibri Light"/>
                <a:cs typeface="Arial"/>
              </a:rPr>
              <a:t>Forskellige typer data</a:t>
            </a:r>
          </a:p>
        </p:txBody>
      </p:sp>
      <p:pic>
        <p:nvPicPr>
          <p:cNvPr id="15" name="Billede 14" descr="Et billede, der indeholder tekst, bog, våben, saks&#10;&#10;Indhold genereret af kunstig intelligens kan være forkert.">
            <a:extLst>
              <a:ext uri="{FF2B5EF4-FFF2-40B4-BE49-F238E27FC236}">
                <a16:creationId xmlns:a16="http://schemas.microsoft.com/office/drawing/2014/main" id="{ED81A5EC-EA02-9C2D-0C3C-C28915080770}"/>
              </a:ext>
            </a:extLst>
          </p:cNvPr>
          <p:cNvPicPr>
            <a:picLocks noChangeAspect="1"/>
          </p:cNvPicPr>
          <p:nvPr/>
        </p:nvPicPr>
        <p:blipFill>
          <a:blip r:embed="rId6"/>
          <a:stretch>
            <a:fillRect/>
          </a:stretch>
        </p:blipFill>
        <p:spPr>
          <a:xfrm>
            <a:off x="7547372" y="3929972"/>
            <a:ext cx="3785261" cy="2582884"/>
          </a:xfrm>
          <a:prstGeom prst="rect">
            <a:avLst/>
          </a:prstGeom>
        </p:spPr>
      </p:pic>
      <p:pic>
        <p:nvPicPr>
          <p:cNvPr id="9" name="Billede 8" descr="Et billede, der indeholder person, Kameraer og optik, Optisk instrument, objektiv&#10;&#10;Indhold genereret af kunstig intelligens kan være forkert.">
            <a:extLst>
              <a:ext uri="{FF2B5EF4-FFF2-40B4-BE49-F238E27FC236}">
                <a16:creationId xmlns:a16="http://schemas.microsoft.com/office/drawing/2014/main" id="{5DC8149B-AC53-9EC3-0148-9C9479D168AA}"/>
              </a:ext>
            </a:extLst>
          </p:cNvPr>
          <p:cNvPicPr>
            <a:picLocks noChangeAspect="1"/>
          </p:cNvPicPr>
          <p:nvPr/>
        </p:nvPicPr>
        <p:blipFill>
          <a:blip r:embed="rId7"/>
          <a:stretch>
            <a:fillRect/>
          </a:stretch>
        </p:blipFill>
        <p:spPr>
          <a:xfrm>
            <a:off x="3766398" y="1214044"/>
            <a:ext cx="3735780" cy="2563091"/>
          </a:xfrm>
          <a:prstGeom prst="rect">
            <a:avLst/>
          </a:prstGeom>
        </p:spPr>
      </p:pic>
      <p:pic>
        <p:nvPicPr>
          <p:cNvPr id="23" name="Billede 22">
            <a:extLst>
              <a:ext uri="{FF2B5EF4-FFF2-40B4-BE49-F238E27FC236}">
                <a16:creationId xmlns:a16="http://schemas.microsoft.com/office/drawing/2014/main" id="{C2AC7F8A-5FAF-7BAA-BF60-27FB707142F9}"/>
              </a:ext>
            </a:extLst>
          </p:cNvPr>
          <p:cNvPicPr>
            <a:picLocks noChangeAspect="1"/>
          </p:cNvPicPr>
          <p:nvPr/>
        </p:nvPicPr>
        <p:blipFill>
          <a:blip r:embed="rId8"/>
          <a:stretch>
            <a:fillRect/>
          </a:stretch>
        </p:blipFill>
        <p:spPr>
          <a:xfrm>
            <a:off x="415624" y="4628634"/>
            <a:ext cx="1815157" cy="1524001"/>
          </a:xfrm>
          <a:prstGeom prst="rect">
            <a:avLst/>
          </a:prstGeom>
        </p:spPr>
      </p:pic>
      <p:pic>
        <p:nvPicPr>
          <p:cNvPr id="24" name="Billede 23" descr="Et billede, der indeholder Gennemsigtigt materiale, Laboratorieudstyr, væske, Opløsning&#10;&#10;Indhold genereret af kunstig intelligens kan være forkert.">
            <a:extLst>
              <a:ext uri="{FF2B5EF4-FFF2-40B4-BE49-F238E27FC236}">
                <a16:creationId xmlns:a16="http://schemas.microsoft.com/office/drawing/2014/main" id="{756BC0F4-76E8-E9D8-762F-2C19A7D01B07}"/>
              </a:ext>
            </a:extLst>
          </p:cNvPr>
          <p:cNvPicPr>
            <a:picLocks noChangeAspect="1"/>
          </p:cNvPicPr>
          <p:nvPr/>
        </p:nvPicPr>
        <p:blipFill>
          <a:blip r:embed="rId9"/>
          <a:stretch>
            <a:fillRect/>
          </a:stretch>
        </p:blipFill>
        <p:spPr>
          <a:xfrm>
            <a:off x="681304" y="3356918"/>
            <a:ext cx="1984015" cy="1318055"/>
          </a:xfrm>
          <a:prstGeom prst="rect">
            <a:avLst/>
          </a:prstGeom>
          <a:ln>
            <a:noFill/>
          </a:ln>
          <a:effectLst>
            <a:softEdge rad="112500"/>
          </a:effectLst>
        </p:spPr>
      </p:pic>
      <p:pic>
        <p:nvPicPr>
          <p:cNvPr id="25" name="Billede 24" descr="Et billede, der indeholder kontorartikler, person, håndskrift, Kontorredskaber&#10;&#10;Indhold genereret af kunstig intelligens kan være forkert.">
            <a:extLst>
              <a:ext uri="{FF2B5EF4-FFF2-40B4-BE49-F238E27FC236}">
                <a16:creationId xmlns:a16="http://schemas.microsoft.com/office/drawing/2014/main" id="{910ABEAD-22FC-E285-D35A-B3B71D8A0ABC}"/>
              </a:ext>
            </a:extLst>
          </p:cNvPr>
          <p:cNvPicPr>
            <a:picLocks noChangeAspect="1"/>
          </p:cNvPicPr>
          <p:nvPr/>
        </p:nvPicPr>
        <p:blipFill>
          <a:blip r:embed="rId10"/>
          <a:stretch>
            <a:fillRect/>
          </a:stretch>
        </p:blipFill>
        <p:spPr>
          <a:xfrm>
            <a:off x="847339" y="1555664"/>
            <a:ext cx="2455134" cy="1409186"/>
          </a:xfrm>
          <a:prstGeom prst="rect">
            <a:avLst/>
          </a:prstGeom>
        </p:spPr>
      </p:pic>
      <p:pic>
        <p:nvPicPr>
          <p:cNvPr id="14" name="Billede 13">
            <a:extLst>
              <a:ext uri="{FF2B5EF4-FFF2-40B4-BE49-F238E27FC236}">
                <a16:creationId xmlns:a16="http://schemas.microsoft.com/office/drawing/2014/main" id="{FE3045F9-7B71-4E71-0EDC-5DA9D5C1F5EE}"/>
              </a:ext>
            </a:extLst>
          </p:cNvPr>
          <p:cNvPicPr>
            <a:picLocks noChangeAspect="1"/>
          </p:cNvPicPr>
          <p:nvPr/>
        </p:nvPicPr>
        <p:blipFill>
          <a:blip r:embed="rId11"/>
          <a:stretch>
            <a:fillRect/>
          </a:stretch>
        </p:blipFill>
        <p:spPr>
          <a:xfrm>
            <a:off x="3064783" y="4099527"/>
            <a:ext cx="3359728" cy="2256313"/>
          </a:xfrm>
          <a:prstGeom prst="rect">
            <a:avLst/>
          </a:prstGeom>
        </p:spPr>
      </p:pic>
      <p:pic>
        <p:nvPicPr>
          <p:cNvPr id="18" name="Billede 17" descr="Et billede, der indeholder Lydudstyr, Hovedtelefoner/høretelefoner, mikrofon&#10;&#10;Indhold genereret af kunstig intelligens kan være forkert.">
            <a:extLst>
              <a:ext uri="{FF2B5EF4-FFF2-40B4-BE49-F238E27FC236}">
                <a16:creationId xmlns:a16="http://schemas.microsoft.com/office/drawing/2014/main" id="{DAF606C2-C9EE-0D28-BA07-84DC6F9976A6}"/>
              </a:ext>
            </a:extLst>
          </p:cNvPr>
          <p:cNvPicPr>
            <a:picLocks noChangeAspect="1"/>
          </p:cNvPicPr>
          <p:nvPr/>
        </p:nvPicPr>
        <p:blipFill>
          <a:blip r:embed="rId12"/>
          <a:stretch>
            <a:fillRect/>
          </a:stretch>
        </p:blipFill>
        <p:spPr>
          <a:xfrm>
            <a:off x="7852266" y="880356"/>
            <a:ext cx="3775920" cy="2558815"/>
          </a:xfrm>
          <a:prstGeom prst="rect">
            <a:avLst/>
          </a:prstGeom>
        </p:spPr>
      </p:pic>
      <p:sp>
        <p:nvSpPr>
          <p:cNvPr id="5" name="TextBox 4">
            <a:extLst>
              <a:ext uri="{FF2B5EF4-FFF2-40B4-BE49-F238E27FC236}">
                <a16:creationId xmlns:a16="http://schemas.microsoft.com/office/drawing/2014/main" id="{C138FE97-7BB1-5C86-8E65-994199ED6F8E}"/>
              </a:ext>
            </a:extLst>
          </p:cNvPr>
          <p:cNvSpPr txBox="1"/>
          <p:nvPr/>
        </p:nvSpPr>
        <p:spPr>
          <a:xfrm>
            <a:off x="8275529" y="692547"/>
            <a:ext cx="744083"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a:cs typeface="Arial"/>
              </a:rPr>
              <a:t>Lyd</a:t>
            </a:r>
          </a:p>
        </p:txBody>
      </p:sp>
      <p:sp>
        <p:nvSpPr>
          <p:cNvPr id="10" name="TextBox 9">
            <a:extLst>
              <a:ext uri="{FF2B5EF4-FFF2-40B4-BE49-F238E27FC236}">
                <a16:creationId xmlns:a16="http://schemas.microsoft.com/office/drawing/2014/main" id="{64EC8130-E73D-88EE-F8BF-AC33A7DBEF82}"/>
              </a:ext>
            </a:extLst>
          </p:cNvPr>
          <p:cNvSpPr txBox="1"/>
          <p:nvPr/>
        </p:nvSpPr>
        <p:spPr>
          <a:xfrm>
            <a:off x="6416165" y="1084611"/>
            <a:ext cx="1000847"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a:cs typeface="Arial"/>
              </a:rPr>
              <a:t>Video</a:t>
            </a:r>
            <a:endParaRPr lang="da-DK"/>
          </a:p>
        </p:txBody>
      </p:sp>
      <p:sp>
        <p:nvSpPr>
          <p:cNvPr id="2" name="TextBox 4">
            <a:extLst>
              <a:ext uri="{FF2B5EF4-FFF2-40B4-BE49-F238E27FC236}">
                <a16:creationId xmlns:a16="http://schemas.microsoft.com/office/drawing/2014/main" id="{B7AB7279-05F2-3AE8-F1C2-E30F61D67F55}"/>
              </a:ext>
            </a:extLst>
          </p:cNvPr>
          <p:cNvSpPr txBox="1"/>
          <p:nvPr/>
        </p:nvSpPr>
        <p:spPr>
          <a:xfrm>
            <a:off x="10288108" y="3640682"/>
            <a:ext cx="857958"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a:cs typeface="Arial"/>
              </a:rPr>
              <a:t>Tekst</a:t>
            </a:r>
            <a:endParaRPr lang="da-DK" sz="2000" b="1">
              <a:latin typeface="Arial" panose="020B0604020202020204" pitchFamily="34" charset="0"/>
              <a:cs typeface="Arial" panose="020B0604020202020204" pitchFamily="34" charset="0"/>
            </a:endParaRPr>
          </a:p>
        </p:txBody>
      </p:sp>
      <p:sp>
        <p:nvSpPr>
          <p:cNvPr id="6" name="Tekstfelt 5">
            <a:extLst>
              <a:ext uri="{FF2B5EF4-FFF2-40B4-BE49-F238E27FC236}">
                <a16:creationId xmlns:a16="http://schemas.microsoft.com/office/drawing/2014/main" id="{9416F76A-4ED9-9449-50D6-DFB3FD724B87}"/>
              </a:ext>
            </a:extLst>
          </p:cNvPr>
          <p:cNvSpPr txBox="1"/>
          <p:nvPr/>
        </p:nvSpPr>
        <p:spPr>
          <a:xfrm>
            <a:off x="676399" y="1185904"/>
            <a:ext cx="1152663"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a:cs typeface="Arial"/>
              </a:rPr>
              <a:t>Tabeller</a:t>
            </a:r>
          </a:p>
        </p:txBody>
      </p:sp>
      <p:sp>
        <p:nvSpPr>
          <p:cNvPr id="7" name="Tekstfelt 6">
            <a:extLst>
              <a:ext uri="{FF2B5EF4-FFF2-40B4-BE49-F238E27FC236}">
                <a16:creationId xmlns:a16="http://schemas.microsoft.com/office/drawing/2014/main" id="{C15319DA-05F3-60B0-CDBD-6F62A6664124}"/>
              </a:ext>
            </a:extLst>
          </p:cNvPr>
          <p:cNvSpPr txBox="1"/>
          <p:nvPr/>
        </p:nvSpPr>
        <p:spPr>
          <a:xfrm>
            <a:off x="6097216" y="5934860"/>
            <a:ext cx="1177260"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panose="020B0604020202020204" pitchFamily="34" charset="0"/>
                <a:ea typeface="Calibri"/>
                <a:cs typeface="Arial" panose="020B0604020202020204" pitchFamily="34" charset="0"/>
              </a:rPr>
              <a:t>Billeder</a:t>
            </a:r>
          </a:p>
        </p:txBody>
      </p:sp>
      <p:cxnSp>
        <p:nvCxnSpPr>
          <p:cNvPr id="16" name="Lige forbindelse 15"/>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lede 16" descr="Et billede, der indeholder tekst, håndskrift, brev, dokument&#10;&#10;Indhold genereret af kunstig intelligens kan være forkert.">
            <a:extLst>
              <a:ext uri="{FF2B5EF4-FFF2-40B4-BE49-F238E27FC236}">
                <a16:creationId xmlns:a16="http://schemas.microsoft.com/office/drawing/2014/main" id="{59FC475A-BC91-7539-48BF-01FF89981D2F}"/>
              </a:ext>
            </a:extLst>
          </p:cNvPr>
          <p:cNvPicPr>
            <a:picLocks noChangeAspect="1"/>
          </p:cNvPicPr>
          <p:nvPr/>
        </p:nvPicPr>
        <p:blipFill>
          <a:blip r:embed="rId13"/>
          <a:stretch>
            <a:fillRect/>
          </a:stretch>
        </p:blipFill>
        <p:spPr>
          <a:xfrm>
            <a:off x="7517683" y="4078413"/>
            <a:ext cx="2845131" cy="1870364"/>
          </a:xfrm>
          <a:prstGeom prst="rect">
            <a:avLst/>
          </a:prstGeom>
        </p:spPr>
      </p:pic>
      <p:sp>
        <p:nvSpPr>
          <p:cNvPr id="19" name="Tekstfelt 18">
            <a:extLst>
              <a:ext uri="{FF2B5EF4-FFF2-40B4-BE49-F238E27FC236}">
                <a16:creationId xmlns:a16="http://schemas.microsoft.com/office/drawing/2014/main" id="{4C7A7D09-123D-04B4-FB72-701561990A55}"/>
              </a:ext>
            </a:extLst>
          </p:cNvPr>
          <p:cNvSpPr txBox="1"/>
          <p:nvPr/>
        </p:nvSpPr>
        <p:spPr>
          <a:xfrm>
            <a:off x="1018491" y="4425361"/>
            <a:ext cx="1051309"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a:cs typeface="Arial"/>
              </a:rPr>
              <a:t>Prøver</a:t>
            </a:r>
          </a:p>
        </p:txBody>
      </p:sp>
      <p:sp>
        <p:nvSpPr>
          <p:cNvPr id="26" name="Tekstfelt 25">
            <a:extLst>
              <a:ext uri="{FF2B5EF4-FFF2-40B4-BE49-F238E27FC236}">
                <a16:creationId xmlns:a16="http://schemas.microsoft.com/office/drawing/2014/main" id="{EB132806-CA54-8DB4-2E23-9ED9C74EDD4C}"/>
              </a:ext>
            </a:extLst>
          </p:cNvPr>
          <p:cNvSpPr txBox="1"/>
          <p:nvPr/>
        </p:nvSpPr>
        <p:spPr>
          <a:xfrm>
            <a:off x="8369853" y="6674170"/>
            <a:ext cx="404582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900">
                <a:latin typeface="Arial"/>
                <a:ea typeface="Calibri"/>
                <a:cs typeface="Arial"/>
              </a:rPr>
              <a:t>Alle billeder er frit tilgængelige fra </a:t>
            </a:r>
            <a:r>
              <a:rPr lang="da-DK" sz="900" err="1">
                <a:latin typeface="Arial"/>
                <a:ea typeface="Calibri"/>
                <a:cs typeface="Arial"/>
              </a:rPr>
              <a:t>Pexels</a:t>
            </a:r>
            <a:r>
              <a:rPr lang="da-DK" sz="900">
                <a:latin typeface="Arial"/>
                <a:ea typeface="Calibri"/>
                <a:cs typeface="Arial"/>
              </a:rPr>
              <a:t>: </a:t>
            </a:r>
            <a:r>
              <a:rPr lang="da-DK" sz="900">
                <a:latin typeface="Arial"/>
                <a:ea typeface="+mn-lt"/>
                <a:cs typeface="Arial"/>
                <a:hlinkClick r:id="rId14"/>
              </a:rPr>
              <a:t>https://www.pexels.com/da-dk/</a:t>
            </a:r>
            <a:endParaRPr lang="da-DK" sz="900">
              <a:latin typeface="Arial"/>
              <a:ea typeface="+mn-lt"/>
              <a:cs typeface="Arial"/>
            </a:endParaRPr>
          </a:p>
        </p:txBody>
      </p:sp>
    </p:spTree>
    <p:extLst>
      <p:ext uri="{BB962C8B-B14F-4D97-AF65-F5344CB8AC3E}">
        <p14:creationId xmlns:p14="http://schemas.microsoft.com/office/powerpoint/2010/main" val="32438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F934F0-6685-D63B-73F6-43C4A92FD9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8C7F3E-E2D5-DAFF-5232-A45D16678108}"/>
              </a:ext>
            </a:extLst>
          </p:cNvPr>
          <p:cNvSpPr>
            <a:spLocks noGrp="1"/>
          </p:cNvSpPr>
          <p:nvPr>
            <p:ph type="title"/>
          </p:nvPr>
        </p:nvSpPr>
        <p:spPr>
          <a:xfrm>
            <a:off x="519418" y="182562"/>
            <a:ext cx="10515600" cy="819619"/>
          </a:xfrm>
        </p:spPr>
        <p:txBody>
          <a:bodyPr>
            <a:normAutofit/>
          </a:bodyPr>
          <a:lstStyle/>
          <a:p>
            <a:r>
              <a:rPr lang="da-DK" sz="4000" b="1">
                <a:latin typeface="Arial"/>
                <a:cs typeface="Arial"/>
              </a:rPr>
              <a:t>Datasøgning – Hvorfor?</a:t>
            </a:r>
            <a:endParaRPr lang="da-DK" sz="4000" b="1">
              <a:latin typeface="Arial"/>
              <a:ea typeface="Calibri Light"/>
              <a:cs typeface="Arial"/>
            </a:endParaRPr>
          </a:p>
        </p:txBody>
      </p:sp>
      <p:sp>
        <p:nvSpPr>
          <p:cNvPr id="5" name="Pladsholder til indhold 4">
            <a:extLst>
              <a:ext uri="{FF2B5EF4-FFF2-40B4-BE49-F238E27FC236}">
                <a16:creationId xmlns:a16="http://schemas.microsoft.com/office/drawing/2014/main" id="{6AF01175-D962-82BA-1250-7A32F7402195}"/>
              </a:ext>
            </a:extLst>
          </p:cNvPr>
          <p:cNvSpPr>
            <a:spLocks noGrp="1"/>
          </p:cNvSpPr>
          <p:nvPr>
            <p:ph idx="1"/>
          </p:nvPr>
        </p:nvSpPr>
        <p:spPr>
          <a:xfrm>
            <a:off x="519418" y="1495793"/>
            <a:ext cx="10515600" cy="4546946"/>
          </a:xfrm>
        </p:spPr>
        <p:txBody>
          <a:bodyPr vert="horz" lIns="91440" tIns="45720" rIns="91440" bIns="45720" rtlCol="0" anchor="t">
            <a:normAutofit/>
          </a:bodyPr>
          <a:lstStyle/>
          <a:p>
            <a:pPr marL="0" indent="0">
              <a:spcAft>
                <a:spcPts val="600"/>
              </a:spcAft>
              <a:buNone/>
            </a:pPr>
            <a:endParaRPr lang="en-US" sz="2100" i="1">
              <a:ea typeface="Calibri"/>
              <a:cs typeface="Calibri" panose="020F0502020204030204"/>
            </a:endParaRPr>
          </a:p>
          <a:p>
            <a:pPr marL="0" indent="0">
              <a:buNone/>
            </a:pPr>
            <a:endParaRPr lang="en-US"/>
          </a:p>
        </p:txBody>
      </p:sp>
      <p:cxnSp>
        <p:nvCxnSpPr>
          <p:cNvPr id="6" name="Lige forbindelse 5">
            <a:extLst>
              <a:ext uri="{FF2B5EF4-FFF2-40B4-BE49-F238E27FC236}">
                <a16:creationId xmlns:a16="http://schemas.microsoft.com/office/drawing/2014/main" id="{BE461E64-AD95-2AC3-B765-37E866578D3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286C12B1-3DAB-F0EE-EB6C-96FD6E5FFFC5}"/>
              </a:ext>
            </a:extLst>
          </p:cNvPr>
          <p:cNvSpPr txBox="1"/>
          <p:nvPr/>
        </p:nvSpPr>
        <p:spPr>
          <a:xfrm>
            <a:off x="516124" y="1495793"/>
            <a:ext cx="10518894" cy="3796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075"/>
              </a:lnSpc>
            </a:pPr>
            <a:r>
              <a:rPr lang="da-DK" sz="2000" b="1" u="sng">
                <a:latin typeface="Arial"/>
                <a:cs typeface="Arial"/>
              </a:rPr>
              <a:t>Forskellige formål</a:t>
            </a:r>
            <a:r>
              <a:rPr lang="da-DK" sz="2000" b="1">
                <a:latin typeface="Arial"/>
                <a:cs typeface="Arial"/>
              </a:rPr>
              <a:t>:​</a:t>
            </a:r>
          </a:p>
          <a:p>
            <a:pPr>
              <a:lnSpc>
                <a:spcPts val="3075"/>
              </a:lnSpc>
            </a:pPr>
            <a:endParaRPr lang="en-GB" sz="1600" b="1">
              <a:latin typeface="Arial"/>
              <a:cs typeface="Arial"/>
            </a:endParaRPr>
          </a:p>
          <a:p>
            <a:pPr marL="800100" lvl="2" indent="-342900">
              <a:lnSpc>
                <a:spcPct val="150000"/>
              </a:lnSpc>
              <a:buFont typeface="Arial" panose="020B0604020202020204" pitchFamily="34" charset="0"/>
              <a:buChar char="•"/>
            </a:pPr>
            <a:r>
              <a:rPr lang="da-DK" sz="1600" b="1">
                <a:latin typeface="Arial"/>
                <a:cs typeface="Arial"/>
              </a:rPr>
              <a:t>Gennemgå</a:t>
            </a:r>
            <a:r>
              <a:rPr lang="da-DK" sz="1600">
                <a:latin typeface="Arial"/>
                <a:cs typeface="Arial"/>
              </a:rPr>
              <a:t> eksisterende forskning: hvad findes der allerede – ikke kun i form af videnskabelig litteratur, men også forskningsdata?</a:t>
            </a:r>
          </a:p>
          <a:p>
            <a:pPr marL="457200" lvl="2">
              <a:lnSpc>
                <a:spcPct val="150000"/>
              </a:lnSpc>
            </a:pPr>
            <a:endParaRPr lang="da-DK" sz="1600">
              <a:latin typeface="Arial"/>
              <a:cs typeface="Arial"/>
            </a:endParaRPr>
          </a:p>
          <a:p>
            <a:pPr marL="800100" lvl="2" indent="-342900">
              <a:lnSpc>
                <a:spcPct val="150000"/>
              </a:lnSpc>
              <a:buFont typeface="Arial" panose="020B0604020202020204" pitchFamily="34" charset="0"/>
              <a:buChar char="•"/>
            </a:pPr>
            <a:r>
              <a:rPr lang="da-DK" sz="1600" b="1">
                <a:latin typeface="Arial"/>
                <a:cs typeface="Arial"/>
              </a:rPr>
              <a:t>Genbrug</a:t>
            </a:r>
            <a:r>
              <a:rPr lang="da-DK" sz="1600">
                <a:latin typeface="Arial"/>
                <a:cs typeface="Arial"/>
              </a:rPr>
              <a:t> andres forskningsdata i dit eget projekt i stedet for/eller som supplement til din egen dataindsamling.</a:t>
            </a:r>
          </a:p>
          <a:p>
            <a:pPr marL="800100" lvl="2" indent="-342900">
              <a:lnSpc>
                <a:spcPct val="150000"/>
              </a:lnSpc>
              <a:buFont typeface="Arial" panose="020B0604020202020204" pitchFamily="34" charset="0"/>
              <a:buChar char="•"/>
            </a:pPr>
            <a:endParaRPr lang="en-GB" sz="1600">
              <a:latin typeface="Arial"/>
              <a:cs typeface="Arial"/>
            </a:endParaRPr>
          </a:p>
          <a:p>
            <a:pPr marL="800100" lvl="2" indent="-342900">
              <a:lnSpc>
                <a:spcPct val="150000"/>
              </a:lnSpc>
              <a:buFont typeface="Arial" panose="020B0604020202020204" pitchFamily="34" charset="0"/>
              <a:buChar char="•"/>
            </a:pPr>
            <a:r>
              <a:rPr lang="da-DK" altLang="da-DK" sz="1600">
                <a:latin typeface="Arial"/>
                <a:cs typeface="Arial"/>
              </a:rPr>
              <a:t>Hent </a:t>
            </a:r>
            <a:r>
              <a:rPr lang="da-DK" altLang="da-DK" sz="1600" b="1">
                <a:latin typeface="Arial"/>
                <a:cs typeface="Arial"/>
              </a:rPr>
              <a:t>inspiration</a:t>
            </a:r>
            <a:r>
              <a:rPr lang="da-DK" altLang="da-DK" sz="1600">
                <a:latin typeface="Arial"/>
                <a:cs typeface="Arial"/>
              </a:rPr>
              <a:t> fra eksisterende forskningsdata – f.eks. hvordan man strukturerer en interviewguide eller designer et nyt projekt til dine studier.</a:t>
            </a:r>
            <a:endParaRPr lang="en-GB" sz="1600">
              <a:latin typeface="Arial"/>
              <a:cs typeface="Arial"/>
            </a:endParaRPr>
          </a:p>
        </p:txBody>
      </p:sp>
    </p:spTree>
    <p:extLst>
      <p:ext uri="{BB962C8B-B14F-4D97-AF65-F5344CB8AC3E}">
        <p14:creationId xmlns:p14="http://schemas.microsoft.com/office/powerpoint/2010/main" val="420510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3"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 name="TextBox 5">
            <a:extLst>
              <a:ext uri="{FF2B5EF4-FFF2-40B4-BE49-F238E27FC236}">
                <a16:creationId xmlns:a16="http://schemas.microsoft.com/office/drawing/2014/main" id="{1143421E-DDDF-C0DC-4FC2-9AA46B2D221A}"/>
              </a:ext>
            </a:extLst>
          </p:cNvPr>
          <p:cNvSpPr txBox="1"/>
          <p:nvPr/>
        </p:nvSpPr>
        <p:spPr>
          <a:xfrm>
            <a:off x="7150635" y="1696544"/>
            <a:ext cx="2020579" cy="307777"/>
          </a:xfrm>
          <a:prstGeom prst="rect">
            <a:avLst/>
          </a:prstGeom>
          <a:noFill/>
        </p:spPr>
        <p:txBody>
          <a:bodyPr wrap="square" lIns="0" tIns="0" rIns="0" bIns="0" rtlCol="0" anchor="t">
            <a:spAutoFit/>
          </a:bodyPr>
          <a:lstStyle/>
          <a:p>
            <a:pPr algn="ctr"/>
            <a:r>
              <a:rPr lang="en-US" sz="2000" b="1" u="sng">
                <a:solidFill>
                  <a:srgbClr val="336233"/>
                </a:solidFill>
                <a:latin typeface="Arial"/>
                <a:cs typeface="Arial"/>
              </a:rPr>
              <a:t>Relevant data</a:t>
            </a:r>
            <a:endParaRPr lang="en-US" sz="2000" b="1" u="sng">
              <a:solidFill>
                <a:srgbClr val="336233"/>
              </a:solidFill>
              <a:latin typeface="Arial"/>
              <a:ea typeface="Calibri"/>
              <a:cs typeface="Arial"/>
            </a:endParaRPr>
          </a:p>
        </p:txBody>
      </p:sp>
      <p:sp>
        <p:nvSpPr>
          <p:cNvPr id="24" name="TextBox 5">
            <a:extLst>
              <a:ext uri="{FF2B5EF4-FFF2-40B4-BE49-F238E27FC236}">
                <a16:creationId xmlns:a16="http://schemas.microsoft.com/office/drawing/2014/main" id="{5EB69190-0663-0D31-5E9A-571CB4DEC164}"/>
              </a:ext>
            </a:extLst>
          </p:cNvPr>
          <p:cNvSpPr txBox="1"/>
          <p:nvPr/>
        </p:nvSpPr>
        <p:spPr>
          <a:xfrm>
            <a:off x="2081591" y="1696544"/>
            <a:ext cx="2570308" cy="307777"/>
          </a:xfrm>
          <a:prstGeom prst="rect">
            <a:avLst/>
          </a:prstGeom>
          <a:noFill/>
        </p:spPr>
        <p:txBody>
          <a:bodyPr wrap="square" lIns="0" tIns="0" rIns="0" bIns="0" rtlCol="0" anchor="t">
            <a:spAutoFit/>
          </a:bodyPr>
          <a:lstStyle/>
          <a:p>
            <a:pPr algn="ctr"/>
            <a:r>
              <a:rPr lang="da-DK" sz="2000" b="1" u="sng">
                <a:solidFill>
                  <a:srgbClr val="336233"/>
                </a:solidFill>
                <a:latin typeface="Arial"/>
                <a:cs typeface="Arial"/>
              </a:rPr>
              <a:t>Relevant litteratur</a:t>
            </a:r>
            <a:endParaRPr lang="da-DK" sz="2000" b="1" u="sng">
              <a:solidFill>
                <a:srgbClr val="336233"/>
              </a:solidFill>
              <a:latin typeface="Arial"/>
              <a:ea typeface="Calibri"/>
              <a:cs typeface="Arial"/>
            </a:endParaRPr>
          </a:p>
        </p:txBody>
      </p:sp>
      <p:sp>
        <p:nvSpPr>
          <p:cNvPr id="5" name="Titel 4">
            <a:extLst>
              <a:ext uri="{FF2B5EF4-FFF2-40B4-BE49-F238E27FC236}">
                <a16:creationId xmlns:a16="http://schemas.microsoft.com/office/drawing/2014/main" id="{5F8C6E3C-74AB-7D31-01C9-67F20BE18445}"/>
              </a:ext>
            </a:extLst>
          </p:cNvPr>
          <p:cNvSpPr>
            <a:spLocks noGrp="1"/>
          </p:cNvSpPr>
          <p:nvPr>
            <p:ph type="title"/>
          </p:nvPr>
        </p:nvSpPr>
        <p:spPr>
          <a:xfrm>
            <a:off x="519418" y="182562"/>
            <a:ext cx="11310632" cy="819619"/>
          </a:xfrm>
        </p:spPr>
        <p:txBody>
          <a:bodyPr vert="horz">
            <a:normAutofit fontScale="90000"/>
          </a:bodyPr>
          <a:lstStyle/>
          <a:p>
            <a:r>
              <a:rPr lang="da-DK" sz="4000" b="1">
                <a:latin typeface="Arial"/>
                <a:cs typeface="Arial"/>
              </a:rPr>
              <a:t>Hvad kan du forvente, når du søger efter data?</a:t>
            </a:r>
            <a:endParaRPr lang="en-US" sz="4000" b="1">
              <a:latin typeface="Arial"/>
              <a:cs typeface="Arial"/>
            </a:endParaRPr>
          </a:p>
        </p:txBody>
      </p:sp>
      <p:cxnSp>
        <p:nvCxnSpPr>
          <p:cNvPr id="14" name="Lige forbindelse 13"/>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Billede 7" descr="Et billede, der indeholder tegning, skitse, clipart, Stregtegning&#10;&#10;Indhold genereret af kunstig intelligens kan være forkert.">
            <a:extLst>
              <a:ext uri="{FF2B5EF4-FFF2-40B4-BE49-F238E27FC236}">
                <a16:creationId xmlns:a16="http://schemas.microsoft.com/office/drawing/2014/main" id="{F2DEDE8B-AD3C-6799-8F2B-2CE5AE98C581}"/>
              </a:ext>
            </a:extLst>
          </p:cNvPr>
          <p:cNvPicPr>
            <a:picLocks noChangeAspect="1"/>
          </p:cNvPicPr>
          <p:nvPr/>
        </p:nvPicPr>
        <p:blipFill>
          <a:blip r:embed="rId6"/>
          <a:stretch>
            <a:fillRect/>
          </a:stretch>
        </p:blipFill>
        <p:spPr>
          <a:xfrm>
            <a:off x="6681550" y="2184223"/>
            <a:ext cx="2958748" cy="3627850"/>
          </a:xfrm>
          <a:prstGeom prst="rect">
            <a:avLst/>
          </a:prstGeom>
        </p:spPr>
      </p:pic>
      <p:pic>
        <p:nvPicPr>
          <p:cNvPr id="9" name="Billede 8" descr="Et billede, der indeholder tegning, skitse, clipart, Stregtegning&#10;&#10;Indhold genereret af kunstig intelligens kan være forkert.">
            <a:extLst>
              <a:ext uri="{FF2B5EF4-FFF2-40B4-BE49-F238E27FC236}">
                <a16:creationId xmlns:a16="http://schemas.microsoft.com/office/drawing/2014/main" id="{B5BC5BE5-E6C3-BCFE-E7C4-9D95FAF509D0}"/>
              </a:ext>
            </a:extLst>
          </p:cNvPr>
          <p:cNvPicPr>
            <a:picLocks noChangeAspect="1"/>
          </p:cNvPicPr>
          <p:nvPr/>
        </p:nvPicPr>
        <p:blipFill>
          <a:blip r:embed="rId7"/>
          <a:stretch>
            <a:fillRect/>
          </a:stretch>
        </p:blipFill>
        <p:spPr>
          <a:xfrm>
            <a:off x="2727512" y="2023943"/>
            <a:ext cx="1278467" cy="3788482"/>
          </a:xfrm>
          <a:prstGeom prst="rect">
            <a:avLst/>
          </a:prstGeom>
        </p:spPr>
      </p:pic>
    </p:spTree>
    <p:extLst>
      <p:ext uri="{BB962C8B-B14F-4D97-AF65-F5344CB8AC3E}">
        <p14:creationId xmlns:p14="http://schemas.microsoft.com/office/powerpoint/2010/main" val="1728528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EFBF957-A042-1EA8-958B-83927E8A282E}"/>
              </a:ext>
            </a:extLst>
          </p:cNvPr>
          <p:cNvSpPr>
            <a:spLocks noGrp="1"/>
          </p:cNvSpPr>
          <p:nvPr>
            <p:ph type="title"/>
          </p:nvPr>
        </p:nvSpPr>
        <p:spPr>
          <a:xfrm>
            <a:off x="371843" y="-17759"/>
            <a:ext cx="11018505" cy="1184744"/>
          </a:xfrm>
        </p:spPr>
        <p:txBody>
          <a:bodyPr vert="horz" wrap="none" lIns="0" tIns="0" rIns="0" bIns="0">
            <a:normAutofit/>
          </a:bodyPr>
          <a:lstStyle/>
          <a:p>
            <a:r>
              <a:rPr lang="da-DK" sz="4000" b="1">
                <a:cs typeface="Calibri Light"/>
              </a:rPr>
              <a:t> </a:t>
            </a:r>
            <a:r>
              <a:rPr lang="da-DK" sz="4000" b="1">
                <a:latin typeface="Arial" panose="020B0604020202020204" pitchFamily="34" charset="0"/>
                <a:cs typeface="Arial" panose="020B0604020202020204" pitchFamily="34" charset="0"/>
              </a:rPr>
              <a:t>Ingen standardiserede søgestrategier</a:t>
            </a:r>
            <a:endParaRPr lang="da-DK" sz="4000" b="1">
              <a:latin typeface="Arial" panose="020B0604020202020204" pitchFamily="34" charset="0"/>
              <a:ea typeface="Calibri Light"/>
              <a:cs typeface="Arial" panose="020B0604020202020204" pitchFamily="34" charset="0"/>
            </a:endParaRPr>
          </a:p>
        </p:txBody>
      </p:sp>
      <p:sp>
        <p:nvSpPr>
          <p:cNvPr id="3" name="Pladsholder til indhold 2">
            <a:extLst>
              <a:ext uri="{FF2B5EF4-FFF2-40B4-BE49-F238E27FC236}">
                <a16:creationId xmlns:a16="http://schemas.microsoft.com/office/drawing/2014/main" id="{4C45EFC2-3F91-071D-25CF-792A77FDC5FB}"/>
              </a:ext>
            </a:extLst>
          </p:cNvPr>
          <p:cNvSpPr>
            <a:spLocks noGrp="1"/>
          </p:cNvSpPr>
          <p:nvPr>
            <p:ph idx="1"/>
          </p:nvPr>
        </p:nvSpPr>
        <p:spPr>
          <a:xfrm>
            <a:off x="4293868" y="1475102"/>
            <a:ext cx="6956159" cy="3991871"/>
          </a:xfrm>
        </p:spPr>
        <p:txBody>
          <a:bodyPr vert="horz" lIns="0" tIns="0" rIns="0" bIns="0" rtlCol="0" anchor="t">
            <a:normAutofit/>
          </a:bodyPr>
          <a:lstStyle/>
          <a:p>
            <a:pPr marL="0" indent="0">
              <a:lnSpc>
                <a:spcPct val="120000"/>
              </a:lnSpc>
              <a:buNone/>
            </a:pPr>
            <a:r>
              <a:rPr lang="da-DK" sz="1600" b="1">
                <a:latin typeface="Arial"/>
                <a:cs typeface="Arial"/>
              </a:rPr>
              <a:t>(Forsknings)data bliver ikke indsamlet og indekseret på samme måde som litteratur, og der er ingen standardiserede søgestrategier.</a:t>
            </a:r>
            <a:endParaRPr lang="en-US" sz="1600" b="1">
              <a:latin typeface="Arial"/>
              <a:cs typeface="Arial"/>
            </a:endParaRPr>
          </a:p>
          <a:p>
            <a:pPr marL="0" indent="0">
              <a:lnSpc>
                <a:spcPct val="120000"/>
              </a:lnSpc>
              <a:buNone/>
            </a:pPr>
            <a:r>
              <a:rPr lang="da-DK" sz="1600" u="sng">
                <a:latin typeface="Arial"/>
                <a:cs typeface="Arial"/>
              </a:rPr>
              <a:t>Dette betyder</a:t>
            </a:r>
            <a:r>
              <a:rPr lang="da-DK" sz="1600">
                <a:latin typeface="Arial"/>
                <a:cs typeface="Arial"/>
              </a:rPr>
              <a:t>:</a:t>
            </a:r>
            <a:r>
              <a:rPr lang="en-US" sz="1600" dirty="0">
                <a:latin typeface="Arial"/>
                <a:cs typeface="Arial"/>
              </a:rPr>
              <a:t> </a:t>
            </a:r>
          </a:p>
          <a:p>
            <a:pPr marL="285750" indent="-285750"/>
            <a:r>
              <a:rPr lang="da-DK" sz="1600">
                <a:latin typeface="Arial"/>
                <a:ea typeface="+mn-lt"/>
                <a:cs typeface="+mn-lt"/>
              </a:rPr>
              <a:t>Generelt en mindre struktureret og systematisk proces sammenlignet med en litteratursøgning. </a:t>
            </a:r>
            <a:endParaRPr lang="da-DK" sz="1600">
              <a:latin typeface="Arial"/>
              <a:cs typeface="Arial"/>
            </a:endParaRPr>
          </a:p>
          <a:p>
            <a:pPr marL="285750" indent="-285750"/>
            <a:r>
              <a:rPr lang="da-DK" sz="1600">
                <a:latin typeface="Arial"/>
                <a:ea typeface="+mn-lt"/>
                <a:cs typeface="+mn-lt"/>
              </a:rPr>
              <a:t>Et element af tilfældighed: Du finder højst sandsynligt interessante eller relevante data ved et tilfælde og ofte steder, du ikke forventer. </a:t>
            </a:r>
            <a:endParaRPr lang="da-DK" sz="1600">
              <a:latin typeface="Arial"/>
              <a:cs typeface="Arial"/>
            </a:endParaRPr>
          </a:p>
          <a:p>
            <a:pPr marL="285750" indent="-285750"/>
            <a:r>
              <a:rPr lang="da-DK" sz="1600">
                <a:latin typeface="Arial"/>
                <a:ea typeface="+mn-lt"/>
                <a:cs typeface="+mn-lt"/>
              </a:rPr>
              <a:t>Forvent blindgyder. </a:t>
            </a:r>
            <a:endParaRPr lang="da-DK" sz="1600">
              <a:latin typeface="Arial"/>
              <a:cs typeface="Arial"/>
            </a:endParaRPr>
          </a:p>
          <a:p>
            <a:pPr marL="285750" indent="-285750"/>
            <a:r>
              <a:rPr lang="da-DK" sz="1600">
                <a:latin typeface="Arial"/>
                <a:ea typeface="+mn-lt"/>
                <a:cs typeface="+mn-lt"/>
              </a:rPr>
              <a:t>Vær forberedt på at være fleksibel i din tilgang - brug en kombination af strategier. </a:t>
            </a:r>
            <a:endParaRPr lang="da-DK" sz="1600">
              <a:latin typeface="Arial"/>
              <a:cs typeface="Arial"/>
            </a:endParaRPr>
          </a:p>
          <a:p>
            <a:pPr marL="285750" indent="-285750"/>
            <a:r>
              <a:rPr lang="da-DK" sz="1600">
                <a:latin typeface="Arial"/>
                <a:ea typeface="+mn-lt"/>
                <a:cs typeface="+mn-lt"/>
              </a:rPr>
              <a:t>Søgeprocessen strækker sig ofte over tid og indebærer som regel et socialt element (videndeling med medstuderende, underviser, mm.). </a:t>
            </a:r>
            <a:endParaRPr lang="da-DK" sz="1600">
              <a:latin typeface="Arial"/>
              <a:cs typeface="Arial"/>
            </a:endParaRPr>
          </a:p>
          <a:p>
            <a:pPr marL="285750" indent="-285750"/>
            <a:r>
              <a:rPr lang="da-DK" sz="1600">
                <a:latin typeface="Arial"/>
                <a:ea typeface="+mn-lt"/>
                <a:cs typeface="+mn-lt"/>
              </a:rPr>
              <a:t>TIP: brug en logbog til at dokumentere din søgeproces. </a:t>
            </a:r>
            <a:endParaRPr lang="da-DK" sz="1600">
              <a:latin typeface="Arial"/>
              <a:cs typeface="Arial"/>
            </a:endParaRPr>
          </a:p>
          <a:p>
            <a:pPr marL="0" indent="0">
              <a:spcBef>
                <a:spcPts val="0"/>
              </a:spcBef>
              <a:buNone/>
            </a:pPr>
            <a:endParaRPr lang="da-DK" sz="2000">
              <a:latin typeface="Arial" panose="020B0604020202020204" pitchFamily="34" charset="0"/>
              <a:ea typeface="Calibri"/>
              <a:cs typeface="Arial" panose="020B0604020202020204" pitchFamily="34" charset="0"/>
            </a:endParaRPr>
          </a:p>
          <a:p>
            <a:pPr marL="342900" indent="-342900">
              <a:spcBef>
                <a:spcPts val="0"/>
              </a:spcBef>
            </a:pPr>
            <a:endParaRPr lang="da-DK" sz="1600" b="1">
              <a:ea typeface="Calibri"/>
              <a:cs typeface="Calibri"/>
            </a:endParaRPr>
          </a:p>
          <a:p>
            <a:pPr marL="0" indent="0">
              <a:spcBef>
                <a:spcPts val="0"/>
              </a:spcBef>
              <a:buNone/>
            </a:pPr>
            <a:endParaRPr lang="da-DK" sz="1600" b="1">
              <a:ea typeface="Calibri"/>
              <a:cs typeface="Calibri"/>
            </a:endParaRPr>
          </a:p>
          <a:p>
            <a:pPr marL="0" indent="0">
              <a:buNone/>
            </a:pPr>
            <a:endParaRPr lang="da-DK" sz="2000" b="1">
              <a:ea typeface="Calibri"/>
              <a:cs typeface="Calibri"/>
            </a:endParaRPr>
          </a:p>
        </p:txBody>
      </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7829" b="65974"/>
          <a:stretch/>
        </p:blipFill>
        <p:spPr>
          <a:xfrm>
            <a:off x="5291918" y="5731739"/>
            <a:ext cx="3085200" cy="681564"/>
          </a:xfrm>
          <a:prstGeom prst="rect">
            <a:avLst/>
          </a:prstGeom>
          <a:ln>
            <a:solidFill>
              <a:schemeClr val="bg1"/>
            </a:solidFill>
          </a:ln>
        </p:spPr>
      </p:pic>
      <p:sp>
        <p:nvSpPr>
          <p:cNvPr id="17" name="TextBox 5">
            <a:extLst>
              <a:ext uri="{FF2B5EF4-FFF2-40B4-BE49-F238E27FC236}">
                <a16:creationId xmlns:a16="http://schemas.microsoft.com/office/drawing/2014/main" id="{DD2B7C3C-B7D8-8348-601D-3DCCE126E1D2}"/>
              </a:ext>
            </a:extLst>
          </p:cNvPr>
          <p:cNvSpPr txBox="1"/>
          <p:nvPr/>
        </p:nvSpPr>
        <p:spPr>
          <a:xfrm>
            <a:off x="2003067" y="5624017"/>
            <a:ext cx="284806" cy="215444"/>
          </a:xfrm>
          <a:prstGeom prst="rect">
            <a:avLst/>
          </a:prstGeom>
          <a:noFill/>
        </p:spPr>
        <p:txBody>
          <a:bodyPr wrap="square" lIns="0" tIns="0" rIns="0" bIns="0" rtlCol="0" anchor="t">
            <a:spAutoFit/>
          </a:bodyPr>
          <a:lstStyle/>
          <a:p>
            <a:pPr algn="r"/>
            <a:r>
              <a:rPr lang="en-US" sz="1400" b="1">
                <a:solidFill>
                  <a:schemeClr val="bg1"/>
                </a:solidFill>
                <a:latin typeface="+mj-lt"/>
                <a:cs typeface="Calibri Light"/>
              </a:rPr>
              <a:t>You</a:t>
            </a:r>
          </a:p>
        </p:txBody>
      </p:sp>
      <p:sp>
        <p:nvSpPr>
          <p:cNvPr id="24" name="TextBox 5">
            <a:extLst>
              <a:ext uri="{FF2B5EF4-FFF2-40B4-BE49-F238E27FC236}">
                <a16:creationId xmlns:a16="http://schemas.microsoft.com/office/drawing/2014/main" id="{5EB69190-0663-0D31-5E9A-571CB4DEC164}"/>
              </a:ext>
            </a:extLst>
          </p:cNvPr>
          <p:cNvSpPr txBox="1"/>
          <p:nvPr/>
        </p:nvSpPr>
        <p:spPr>
          <a:xfrm>
            <a:off x="8152814" y="6030331"/>
            <a:ext cx="2161218" cy="215444"/>
          </a:xfrm>
          <a:prstGeom prst="rect">
            <a:avLst/>
          </a:prstGeom>
          <a:noFill/>
        </p:spPr>
        <p:txBody>
          <a:bodyPr wrap="square" lIns="0" tIns="0" rIns="0" bIns="0" rtlCol="0" anchor="t">
            <a:spAutoFit/>
          </a:bodyPr>
          <a:lstStyle/>
          <a:p>
            <a:pPr algn="ctr"/>
            <a:r>
              <a:rPr lang="da-DK" sz="1400" b="1" u="sng">
                <a:solidFill>
                  <a:srgbClr val="336233"/>
                </a:solidFill>
                <a:latin typeface="Arial"/>
                <a:cs typeface="Arial"/>
              </a:rPr>
              <a:t>Relevant litteratur</a:t>
            </a:r>
            <a:endParaRPr lang="da-DK" sz="1400" b="1" u="sng">
              <a:solidFill>
                <a:srgbClr val="336233"/>
              </a:solidFill>
              <a:latin typeface="Arial"/>
              <a:ea typeface="Calibri"/>
              <a:cs typeface="Arial"/>
            </a:endParaRPr>
          </a:p>
        </p:txBody>
      </p: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lede 6" descr="Et billede, der indeholder tegning, skitse, clipart, Stregtegning&#10;&#10;Indhold genereret af kunstig intelligens kan være forkert.">
            <a:extLst>
              <a:ext uri="{FF2B5EF4-FFF2-40B4-BE49-F238E27FC236}">
                <a16:creationId xmlns:a16="http://schemas.microsoft.com/office/drawing/2014/main" id="{9D76879F-B908-3EF9-B2DB-E489992ACF0D}"/>
              </a:ext>
            </a:extLst>
          </p:cNvPr>
          <p:cNvPicPr>
            <a:picLocks noChangeAspect="1"/>
          </p:cNvPicPr>
          <p:nvPr/>
        </p:nvPicPr>
        <p:blipFill>
          <a:blip r:embed="rId7"/>
          <a:stretch>
            <a:fillRect/>
          </a:stretch>
        </p:blipFill>
        <p:spPr>
          <a:xfrm>
            <a:off x="566738" y="1849085"/>
            <a:ext cx="3438525" cy="4295775"/>
          </a:xfrm>
          <a:prstGeom prst="rect">
            <a:avLst/>
          </a:prstGeom>
        </p:spPr>
      </p:pic>
      <p:sp>
        <p:nvSpPr>
          <p:cNvPr id="21" name="TextBox 5">
            <a:extLst>
              <a:ext uri="{FF2B5EF4-FFF2-40B4-BE49-F238E27FC236}">
                <a16:creationId xmlns:a16="http://schemas.microsoft.com/office/drawing/2014/main" id="{1143421E-DDDF-C0DC-4FC2-9AA46B2D221A}"/>
              </a:ext>
            </a:extLst>
          </p:cNvPr>
          <p:cNvSpPr txBox="1"/>
          <p:nvPr/>
        </p:nvSpPr>
        <p:spPr>
          <a:xfrm>
            <a:off x="1044795" y="1475102"/>
            <a:ext cx="2455184" cy="677108"/>
          </a:xfrm>
          <a:prstGeom prst="rect">
            <a:avLst/>
          </a:prstGeom>
          <a:noFill/>
        </p:spPr>
        <p:txBody>
          <a:bodyPr wrap="square" lIns="0" tIns="0" rIns="0" bIns="0" rtlCol="0" anchor="t">
            <a:spAutoFit/>
          </a:bodyPr>
          <a:lstStyle/>
          <a:p>
            <a:pPr algn="ctr"/>
            <a:r>
              <a:rPr lang="da-DK" sz="2000" b="1" u="sng">
                <a:solidFill>
                  <a:srgbClr val="336233"/>
                </a:solidFill>
                <a:latin typeface="Arial"/>
                <a:cs typeface="Arial"/>
              </a:rPr>
              <a:t>Relevant litteratur</a:t>
            </a:r>
            <a:endParaRPr lang="da-DK" sz="2000" b="1" u="sng">
              <a:latin typeface="Arial"/>
              <a:cs typeface="Arial"/>
            </a:endParaRPr>
          </a:p>
          <a:p>
            <a:pPr algn="ctr"/>
            <a:endParaRPr lang="en-US" sz="2400">
              <a:ea typeface="Calibri"/>
              <a:cs typeface="Calibri Light"/>
            </a:endParaRPr>
          </a:p>
        </p:txBody>
      </p:sp>
    </p:spTree>
    <p:extLst>
      <p:ext uri="{BB962C8B-B14F-4D97-AF65-F5344CB8AC3E}">
        <p14:creationId xmlns:p14="http://schemas.microsoft.com/office/powerpoint/2010/main" val="2138058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EFBF957-A042-1EA8-958B-83927E8A282E}"/>
              </a:ext>
            </a:extLst>
          </p:cNvPr>
          <p:cNvSpPr>
            <a:spLocks noGrp="1"/>
          </p:cNvSpPr>
          <p:nvPr>
            <p:ph type="title"/>
          </p:nvPr>
        </p:nvSpPr>
        <p:spPr>
          <a:xfrm>
            <a:off x="485862" y="182562"/>
            <a:ext cx="10515600" cy="819619"/>
          </a:xfrm>
        </p:spPr>
        <p:txBody>
          <a:bodyPr vert="horz">
            <a:normAutofit/>
          </a:bodyPr>
          <a:lstStyle/>
          <a:p>
            <a:r>
              <a:rPr lang="da-DK" sz="4000" b="1">
                <a:latin typeface="Arial" panose="020B0604020202020204" pitchFamily="34" charset="0"/>
                <a:cs typeface="Arial" panose="020B0604020202020204" pitchFamily="34" charset="0"/>
              </a:rPr>
              <a:t>Før du begynder din søgning efter data...</a:t>
            </a:r>
            <a:endParaRPr lang="da-DK" sz="4000" b="1">
              <a:latin typeface="Arial" panose="020B0604020202020204" pitchFamily="34" charset="0"/>
              <a:ea typeface="Calibri Light"/>
              <a:cs typeface="Arial" panose="020B0604020202020204" pitchFamily="34" charset="0"/>
            </a:endParaRPr>
          </a:p>
        </p:txBody>
      </p:sp>
      <p:sp>
        <p:nvSpPr>
          <p:cNvPr id="3" name="Pladsholder til indhold 2">
            <a:extLst>
              <a:ext uri="{FF2B5EF4-FFF2-40B4-BE49-F238E27FC236}">
                <a16:creationId xmlns:a16="http://schemas.microsoft.com/office/drawing/2014/main" id="{4C45EFC2-3F91-071D-25CF-792A77FDC5FB}"/>
              </a:ext>
            </a:extLst>
          </p:cNvPr>
          <p:cNvSpPr>
            <a:spLocks noGrp="1"/>
          </p:cNvSpPr>
          <p:nvPr>
            <p:ph idx="1"/>
          </p:nvPr>
        </p:nvSpPr>
        <p:spPr>
          <a:xfrm>
            <a:off x="650276" y="1353361"/>
            <a:ext cx="7348318" cy="3574444"/>
          </a:xfrm>
        </p:spPr>
        <p:txBody>
          <a:bodyPr vert="horz" lIns="91440" tIns="45720" rIns="91440" bIns="45720" rtlCol="0" anchor="t">
            <a:noAutofit/>
          </a:bodyPr>
          <a:lstStyle/>
          <a:p>
            <a:pPr marL="0" indent="0">
              <a:buNone/>
            </a:pPr>
            <a:r>
              <a:rPr lang="da-DK" sz="2000" b="1" u="sng">
                <a:latin typeface="Arial"/>
                <a:ea typeface="+mn-lt"/>
                <a:cs typeface="Arial"/>
              </a:rPr>
              <a:t>Overvej følgende, før du begynder din søgning efter data</a:t>
            </a:r>
            <a:r>
              <a:rPr lang="da-DK" sz="2000" b="1">
                <a:latin typeface="Arial"/>
                <a:ea typeface="+mn-lt"/>
                <a:cs typeface="Arial"/>
              </a:rPr>
              <a:t>:</a:t>
            </a:r>
          </a:p>
          <a:p>
            <a:pPr marL="0" indent="0">
              <a:buNone/>
            </a:pPr>
            <a:endParaRPr lang="da-DK" sz="1600">
              <a:latin typeface="Arial"/>
              <a:ea typeface="+mn-lt"/>
              <a:cs typeface="Arial"/>
            </a:endParaRPr>
          </a:p>
          <a:p>
            <a:pPr marL="0" indent="0">
              <a:buNone/>
            </a:pPr>
            <a:r>
              <a:rPr lang="da-DK" sz="1600" b="1">
                <a:latin typeface="Arial"/>
                <a:ea typeface="+mn-lt"/>
                <a:cs typeface="Arial"/>
              </a:rPr>
              <a:t>Bør du afgrænse omfanget af din søgning?</a:t>
            </a:r>
            <a:endParaRPr lang="da-DK" b="1"/>
          </a:p>
          <a:p>
            <a:pPr marL="571500" indent="-285750">
              <a:buFont typeface="Arial"/>
              <a:buChar char="•"/>
            </a:pPr>
            <a:r>
              <a:rPr lang="da-DK" sz="1600">
                <a:latin typeface="Arial"/>
                <a:ea typeface="+mn-lt"/>
                <a:cs typeface="Arial"/>
              </a:rPr>
              <a:t>Lav et eksplicit og veldefineret forskningsspørgsmål, med en liste over nøgleord osv. Juster hvis/når det er nødvendigt.</a:t>
            </a:r>
          </a:p>
          <a:p>
            <a:pPr>
              <a:buFont typeface="Arial"/>
              <a:buChar char="•"/>
            </a:pPr>
            <a:endParaRPr lang="da-DK" sz="1600">
              <a:latin typeface="Arial" panose="020B0604020202020204" pitchFamily="34" charset="0"/>
              <a:ea typeface="+mn-lt"/>
              <a:cs typeface="Arial" panose="020B0604020202020204" pitchFamily="34" charset="0"/>
            </a:endParaRPr>
          </a:p>
          <a:p>
            <a:pPr marL="0" indent="0">
              <a:buNone/>
            </a:pPr>
            <a:r>
              <a:rPr lang="da-DK" sz="1600" b="1">
                <a:latin typeface="Arial"/>
                <a:ea typeface="+mn-lt"/>
                <a:cs typeface="Arial"/>
              </a:rPr>
              <a:t>Disciplin-specifik eller multi-/tværfaglig søgning efter forskningsdata?</a:t>
            </a:r>
          </a:p>
          <a:p>
            <a:pPr marL="571500" indent="-285750">
              <a:buFont typeface="Arial"/>
              <a:buChar char="•"/>
            </a:pPr>
            <a:r>
              <a:rPr lang="da-DK" sz="1600">
                <a:latin typeface="Arial"/>
                <a:ea typeface="+mn-lt"/>
                <a:cs typeface="Arial"/>
              </a:rPr>
              <a:t>Søgemaskiner, databaser, specifikke </a:t>
            </a:r>
            <a:r>
              <a:rPr lang="da-DK" sz="1600" err="1">
                <a:latin typeface="Arial"/>
                <a:ea typeface="+mn-lt"/>
                <a:cs typeface="Arial"/>
              </a:rPr>
              <a:t>repositorier</a:t>
            </a:r>
            <a:r>
              <a:rPr lang="da-DK" sz="1600">
                <a:latin typeface="Arial"/>
                <a:ea typeface="+mn-lt"/>
                <a:cs typeface="Arial"/>
              </a:rPr>
              <a:t>. </a:t>
            </a:r>
          </a:p>
          <a:p>
            <a:pPr>
              <a:buFont typeface="Arial"/>
              <a:buChar char="•"/>
            </a:pPr>
            <a:endParaRPr lang="da-DK" sz="1600">
              <a:latin typeface="Arial" panose="020B0604020202020204" pitchFamily="34" charset="0"/>
              <a:ea typeface="+mn-lt"/>
              <a:cs typeface="Arial" panose="020B0604020202020204" pitchFamily="34" charset="0"/>
            </a:endParaRPr>
          </a:p>
          <a:p>
            <a:pPr marL="0" indent="0">
              <a:buNone/>
            </a:pPr>
            <a:r>
              <a:rPr lang="da-DK" sz="1600" b="1">
                <a:latin typeface="Arial"/>
                <a:ea typeface="+mn-lt"/>
                <a:cs typeface="Arial"/>
              </a:rPr>
              <a:t>Vil det være nyttigt/nødvendigt at lede efter data uden for forskningsverdenen?</a:t>
            </a:r>
          </a:p>
          <a:p>
            <a:pPr marL="514350">
              <a:buFont typeface="Arial"/>
              <a:buChar char="•"/>
            </a:pPr>
            <a:r>
              <a:rPr lang="da-DK" sz="1600">
                <a:latin typeface="Arial"/>
                <a:ea typeface="+mn-lt"/>
                <a:cs typeface="Arial"/>
              </a:rPr>
              <a:t>(f.eks., websider fra nationale og/eller internationale organisationer)</a:t>
            </a:r>
          </a:p>
          <a:p>
            <a:pPr lvl="1" indent="0">
              <a:buNone/>
            </a:pPr>
            <a:endParaRPr lang="da-DK" sz="1600">
              <a:latin typeface="Arial" panose="020B0604020202020204" pitchFamily="34" charset="0"/>
              <a:ea typeface="+mn-lt"/>
              <a:cs typeface="Arial" panose="020B0604020202020204" pitchFamily="34" charset="0"/>
            </a:endParaRPr>
          </a:p>
          <a:p>
            <a:pPr marL="0" indent="0">
              <a:buNone/>
            </a:pPr>
            <a:r>
              <a:rPr lang="da-DK" sz="1600" b="1">
                <a:latin typeface="Arial"/>
                <a:ea typeface="+mn-lt"/>
                <a:cs typeface="Arial"/>
              </a:rPr>
              <a:t>! Forvent en kontinuerlig vurdering af data i løbet af søgeprocessen (form, kvalitet, relevans etc.).</a:t>
            </a:r>
            <a:endParaRPr lang="da-DK" sz="1600" b="1">
              <a:latin typeface="Arial"/>
              <a:ea typeface="Calibri"/>
              <a:cs typeface="Arial"/>
            </a:endParaRPr>
          </a:p>
          <a:p>
            <a:pPr marL="0" indent="0">
              <a:buNone/>
            </a:pPr>
            <a:endParaRPr lang="da-DK" sz="1600">
              <a:latin typeface="Arial"/>
              <a:ea typeface="Calibri"/>
              <a:cs typeface="Calibri"/>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Billede 3" descr="Et billede, der indeholder tegning, skitse, clipart, Stregtegning&#10;&#10;Indhold genereret af kunstig intelligens kan være forkert.">
            <a:extLst>
              <a:ext uri="{FF2B5EF4-FFF2-40B4-BE49-F238E27FC236}">
                <a16:creationId xmlns:a16="http://schemas.microsoft.com/office/drawing/2014/main" id="{80926B6C-CA45-E4C2-DCE6-EA6165F0663C}"/>
              </a:ext>
            </a:extLst>
          </p:cNvPr>
          <p:cNvPicPr>
            <a:picLocks noChangeAspect="1"/>
          </p:cNvPicPr>
          <p:nvPr/>
        </p:nvPicPr>
        <p:blipFill>
          <a:blip r:embed="rId6"/>
          <a:stretch>
            <a:fillRect/>
          </a:stretch>
        </p:blipFill>
        <p:spPr>
          <a:xfrm>
            <a:off x="8139701" y="1779083"/>
            <a:ext cx="3438525" cy="4295775"/>
          </a:xfrm>
          <a:prstGeom prst="rect">
            <a:avLst/>
          </a:prstGeom>
        </p:spPr>
      </p:pic>
      <p:sp>
        <p:nvSpPr>
          <p:cNvPr id="7" name="TextBox 5">
            <a:extLst>
              <a:ext uri="{FF2B5EF4-FFF2-40B4-BE49-F238E27FC236}">
                <a16:creationId xmlns:a16="http://schemas.microsoft.com/office/drawing/2014/main" id="{1143421E-DDDF-C0DC-4FC2-9AA46B2D221A}"/>
              </a:ext>
            </a:extLst>
          </p:cNvPr>
          <p:cNvSpPr txBox="1"/>
          <p:nvPr/>
        </p:nvSpPr>
        <p:spPr>
          <a:xfrm>
            <a:off x="8599123" y="1353361"/>
            <a:ext cx="2314846" cy="307777"/>
          </a:xfrm>
          <a:prstGeom prst="rect">
            <a:avLst/>
          </a:prstGeom>
          <a:noFill/>
        </p:spPr>
        <p:txBody>
          <a:bodyPr wrap="square" lIns="0" tIns="0" rIns="0" bIns="0" rtlCol="0" anchor="t">
            <a:spAutoFit/>
          </a:bodyPr>
          <a:lstStyle/>
          <a:p>
            <a:pPr algn="ctr"/>
            <a:r>
              <a:rPr lang="en-US" sz="2000" b="1" u="sng">
                <a:solidFill>
                  <a:srgbClr val="336233"/>
                </a:solidFill>
                <a:latin typeface="Arial"/>
                <a:cs typeface="Arial"/>
              </a:rPr>
              <a:t>Relevant data</a:t>
            </a:r>
            <a:endParaRPr lang="en-US" sz="2000" b="1" u="sng">
              <a:solidFill>
                <a:srgbClr val="336233"/>
              </a:solidFill>
              <a:latin typeface="Arial"/>
              <a:ea typeface="Calibri"/>
              <a:cs typeface="Arial"/>
            </a:endParaRPr>
          </a:p>
        </p:txBody>
      </p:sp>
    </p:spTree>
    <p:extLst>
      <p:ext uri="{BB962C8B-B14F-4D97-AF65-F5344CB8AC3E}">
        <p14:creationId xmlns:p14="http://schemas.microsoft.com/office/powerpoint/2010/main" val="110573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DB592C-858D-CDE9-8554-CD2DBF57E080}"/>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92E368-EC96-D04E-6418-B04E069127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C792E368-EC96-D04E-6418-B04E0691273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1D81A22-1865-4628-DD26-DE8A72F6AF28}"/>
              </a:ext>
            </a:extLst>
          </p:cNvPr>
          <p:cNvSpPr>
            <a:spLocks noGrp="1"/>
          </p:cNvSpPr>
          <p:nvPr>
            <p:ph type="title"/>
          </p:nvPr>
        </p:nvSpPr>
        <p:spPr>
          <a:xfrm>
            <a:off x="485862" y="182562"/>
            <a:ext cx="10515600" cy="819619"/>
          </a:xfrm>
        </p:spPr>
        <p:txBody>
          <a:bodyPr vert="horz">
            <a:normAutofit/>
          </a:bodyPr>
          <a:lstStyle/>
          <a:p>
            <a:r>
              <a:rPr lang="da-DK" sz="4000" b="1">
                <a:latin typeface="Arial"/>
                <a:cs typeface="Arial"/>
              </a:rPr>
              <a:t>Vær kildekritisk</a:t>
            </a:r>
          </a:p>
        </p:txBody>
      </p:sp>
      <p:cxnSp>
        <p:nvCxnSpPr>
          <p:cNvPr id="8" name="Lige forbindelse 7">
            <a:extLst>
              <a:ext uri="{FF2B5EF4-FFF2-40B4-BE49-F238E27FC236}">
                <a16:creationId xmlns:a16="http://schemas.microsoft.com/office/drawing/2014/main" id="{D3A1FA6D-0315-F201-1F13-831F2E6FC59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dsholder til indhold 2">
            <a:extLst>
              <a:ext uri="{FF2B5EF4-FFF2-40B4-BE49-F238E27FC236}">
                <a16:creationId xmlns:a16="http://schemas.microsoft.com/office/drawing/2014/main" id="{A9E8124A-DBA5-E93F-1465-37EECE9FFA1B}"/>
              </a:ext>
            </a:extLst>
          </p:cNvPr>
          <p:cNvSpPr txBox="1">
            <a:spLocks/>
          </p:cNvSpPr>
          <p:nvPr/>
        </p:nvSpPr>
        <p:spPr>
          <a:xfrm>
            <a:off x="650276" y="1353361"/>
            <a:ext cx="7348318" cy="357444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b="1" u="sng">
                <a:latin typeface="Arial"/>
                <a:ea typeface="+mn-lt"/>
                <a:cs typeface="Arial"/>
              </a:rPr>
              <a:t>Overvej følgende, før du begynder din søgning efter data</a:t>
            </a:r>
            <a:r>
              <a:rPr lang="da-DK" sz="2000" b="1">
                <a:latin typeface="Arial"/>
                <a:ea typeface="+mn-lt"/>
                <a:cs typeface="Arial"/>
              </a:rPr>
              <a:t>:</a:t>
            </a:r>
          </a:p>
          <a:p>
            <a:pPr marL="0" indent="0">
              <a:buNone/>
            </a:pPr>
            <a:endParaRPr lang="da-DK" sz="1600">
              <a:latin typeface="Arial"/>
              <a:ea typeface="+mn-lt"/>
              <a:cs typeface="Arial"/>
            </a:endParaRPr>
          </a:p>
          <a:p>
            <a:pPr marL="0" indent="0">
              <a:buFont typeface="Arial" panose="020B0604020202020204" pitchFamily="34" charset="0"/>
              <a:buNone/>
            </a:pPr>
            <a:r>
              <a:rPr lang="da-DK" sz="1600" b="1">
                <a:latin typeface="Arial"/>
                <a:ea typeface="+mn-lt"/>
                <a:cs typeface="Arial"/>
              </a:rPr>
              <a:t>Bør du afgrænse omfanget af din søgning?</a:t>
            </a:r>
            <a:endParaRPr lang="da-DK" b="1"/>
          </a:p>
          <a:p>
            <a:pPr marL="571500" indent="-285750">
              <a:buFont typeface="Arial"/>
              <a:buChar char="•"/>
            </a:pPr>
            <a:r>
              <a:rPr lang="da-DK" sz="1600">
                <a:latin typeface="Arial"/>
                <a:ea typeface="+mn-lt"/>
                <a:cs typeface="Arial"/>
              </a:rPr>
              <a:t>Lav et eksplicit og veldefineret forskningsspørgsmål, med en liste over nøgleord osv. Juster hvis/når det er nødvendigt.</a:t>
            </a:r>
          </a:p>
          <a:p>
            <a:pPr>
              <a:buFont typeface="Arial"/>
              <a:buChar char="•"/>
            </a:pPr>
            <a:endParaRPr lang="da-DK" sz="1600">
              <a:latin typeface="Arial" panose="020B0604020202020204" pitchFamily="34" charset="0"/>
              <a:ea typeface="+mn-lt"/>
              <a:cs typeface="Arial" panose="020B0604020202020204" pitchFamily="34" charset="0"/>
            </a:endParaRPr>
          </a:p>
          <a:p>
            <a:pPr marL="0" indent="0">
              <a:buFont typeface="Arial" panose="020B0604020202020204" pitchFamily="34" charset="0"/>
              <a:buNone/>
            </a:pPr>
            <a:r>
              <a:rPr lang="da-DK" sz="1600" b="1">
                <a:latin typeface="Arial"/>
                <a:ea typeface="+mn-lt"/>
                <a:cs typeface="Arial"/>
              </a:rPr>
              <a:t>Disciplin-specifik eller multi-/tværfaglig søgning efter forskningsdata?</a:t>
            </a:r>
          </a:p>
          <a:p>
            <a:pPr marL="571500" indent="-285750">
              <a:buFont typeface="Arial"/>
              <a:buChar char="•"/>
            </a:pPr>
            <a:r>
              <a:rPr lang="da-DK" sz="1600">
                <a:latin typeface="Arial"/>
                <a:ea typeface="+mn-lt"/>
                <a:cs typeface="Arial"/>
              </a:rPr>
              <a:t>Søgemaskiner, databaser, specifikke </a:t>
            </a:r>
            <a:r>
              <a:rPr lang="da-DK" sz="1600" err="1">
                <a:latin typeface="Arial"/>
                <a:ea typeface="+mn-lt"/>
                <a:cs typeface="Arial"/>
              </a:rPr>
              <a:t>repositorier</a:t>
            </a:r>
            <a:r>
              <a:rPr lang="da-DK" sz="1600">
                <a:latin typeface="Arial"/>
                <a:ea typeface="+mn-lt"/>
                <a:cs typeface="Arial"/>
              </a:rPr>
              <a:t>. </a:t>
            </a:r>
          </a:p>
          <a:p>
            <a:pPr>
              <a:buFont typeface="Arial"/>
              <a:buChar char="•"/>
            </a:pPr>
            <a:endParaRPr lang="da-DK" sz="1600">
              <a:latin typeface="Arial" panose="020B0604020202020204" pitchFamily="34" charset="0"/>
              <a:ea typeface="+mn-lt"/>
              <a:cs typeface="Arial" panose="020B0604020202020204" pitchFamily="34" charset="0"/>
            </a:endParaRPr>
          </a:p>
          <a:p>
            <a:pPr marL="0" indent="0">
              <a:buFont typeface="Arial" panose="020B0604020202020204" pitchFamily="34" charset="0"/>
              <a:buNone/>
            </a:pPr>
            <a:r>
              <a:rPr lang="da-DK" sz="1600" b="1">
                <a:latin typeface="Arial"/>
                <a:ea typeface="+mn-lt"/>
                <a:cs typeface="Arial"/>
              </a:rPr>
              <a:t>Vil det være nyttigt/nødvendigt at lede efter data uden for forskningsverdenen?</a:t>
            </a:r>
          </a:p>
          <a:p>
            <a:pPr marL="514350">
              <a:buFont typeface="Arial"/>
              <a:buChar char="•"/>
            </a:pPr>
            <a:r>
              <a:rPr lang="da-DK" sz="1600">
                <a:latin typeface="Arial"/>
                <a:ea typeface="+mn-lt"/>
                <a:cs typeface="Arial"/>
              </a:rPr>
              <a:t>(f.eks., websider fra nationale og/eller internationale organisationer)</a:t>
            </a:r>
          </a:p>
          <a:p>
            <a:pPr lvl="1" indent="0">
              <a:buFont typeface="Arial" panose="020B0604020202020204" pitchFamily="34" charset="0"/>
              <a:buNone/>
            </a:pPr>
            <a:endParaRPr lang="da-DK" sz="1600">
              <a:latin typeface="Arial" panose="020B0604020202020204" pitchFamily="34" charset="0"/>
              <a:ea typeface="+mn-lt"/>
              <a:cs typeface="Arial" panose="020B0604020202020204" pitchFamily="34" charset="0"/>
            </a:endParaRPr>
          </a:p>
          <a:p>
            <a:pPr marL="0" indent="0">
              <a:buFont typeface="Arial" panose="020B0604020202020204" pitchFamily="34" charset="0"/>
              <a:buNone/>
            </a:pPr>
            <a:r>
              <a:rPr lang="da-DK" sz="1600" b="1">
                <a:latin typeface="Arial"/>
                <a:ea typeface="+mn-lt"/>
                <a:cs typeface="Arial"/>
              </a:rPr>
              <a:t>! Forvent en kontinuerlig vurdering af data i løbet af søgeprocessen (form, kvalitet, relevans etc.).</a:t>
            </a:r>
            <a:endParaRPr lang="da-DK" sz="1600" b="1">
              <a:latin typeface="Arial"/>
              <a:ea typeface="Calibri"/>
              <a:cs typeface="Arial"/>
            </a:endParaRPr>
          </a:p>
          <a:p>
            <a:pPr marL="0" indent="0">
              <a:buFont typeface="Arial" panose="020B0604020202020204" pitchFamily="34" charset="0"/>
              <a:buNone/>
            </a:pPr>
            <a:endParaRPr lang="da-DK" sz="1600">
              <a:latin typeface="Arial"/>
              <a:ea typeface="Calibri"/>
              <a:cs typeface="Calibri"/>
            </a:endParaRPr>
          </a:p>
        </p:txBody>
      </p:sp>
      <p:pic>
        <p:nvPicPr>
          <p:cNvPr id="11" name="Billede 10" descr="Et billede, der indeholder tegning, skitse, clipart, Stregtegning&#10;&#10;Indhold genereret af kunstig intelligens kan være forkert.">
            <a:extLst>
              <a:ext uri="{FF2B5EF4-FFF2-40B4-BE49-F238E27FC236}">
                <a16:creationId xmlns:a16="http://schemas.microsoft.com/office/drawing/2014/main" id="{A30E1DF5-F941-6229-CDFE-090CF29253B2}"/>
              </a:ext>
            </a:extLst>
          </p:cNvPr>
          <p:cNvPicPr>
            <a:picLocks noChangeAspect="1"/>
          </p:cNvPicPr>
          <p:nvPr/>
        </p:nvPicPr>
        <p:blipFill>
          <a:blip r:embed="rId6"/>
          <a:stretch>
            <a:fillRect/>
          </a:stretch>
        </p:blipFill>
        <p:spPr>
          <a:xfrm>
            <a:off x="8139701" y="1779083"/>
            <a:ext cx="3438525" cy="4295775"/>
          </a:xfrm>
          <a:prstGeom prst="rect">
            <a:avLst/>
          </a:prstGeom>
        </p:spPr>
      </p:pic>
      <p:sp>
        <p:nvSpPr>
          <p:cNvPr id="13" name="TextBox 5">
            <a:extLst>
              <a:ext uri="{FF2B5EF4-FFF2-40B4-BE49-F238E27FC236}">
                <a16:creationId xmlns:a16="http://schemas.microsoft.com/office/drawing/2014/main" id="{28B4F8FA-2278-E4FE-3FC4-6FA657007D3C}"/>
              </a:ext>
            </a:extLst>
          </p:cNvPr>
          <p:cNvSpPr txBox="1"/>
          <p:nvPr/>
        </p:nvSpPr>
        <p:spPr>
          <a:xfrm>
            <a:off x="8599123" y="1353361"/>
            <a:ext cx="2314846" cy="307777"/>
          </a:xfrm>
          <a:prstGeom prst="rect">
            <a:avLst/>
          </a:prstGeom>
          <a:noFill/>
        </p:spPr>
        <p:txBody>
          <a:bodyPr wrap="square" lIns="0" tIns="0" rIns="0" bIns="0" rtlCol="0" anchor="t">
            <a:spAutoFit/>
          </a:bodyPr>
          <a:lstStyle/>
          <a:p>
            <a:pPr algn="ctr"/>
            <a:r>
              <a:rPr lang="en-US" sz="2000" b="1" u="sng">
                <a:solidFill>
                  <a:srgbClr val="336233"/>
                </a:solidFill>
                <a:latin typeface="Arial"/>
                <a:cs typeface="Arial"/>
              </a:rPr>
              <a:t>Relevant data</a:t>
            </a:r>
            <a:endParaRPr lang="en-US" sz="2000" b="1" u="sng">
              <a:solidFill>
                <a:srgbClr val="336233"/>
              </a:solidFill>
              <a:latin typeface="Arial"/>
              <a:ea typeface="Calibri"/>
              <a:cs typeface="Arial"/>
            </a:endParaRPr>
          </a:p>
        </p:txBody>
      </p:sp>
    </p:spTree>
    <p:extLst>
      <p:ext uri="{BB962C8B-B14F-4D97-AF65-F5344CB8AC3E}">
        <p14:creationId xmlns:p14="http://schemas.microsoft.com/office/powerpoint/2010/main" val="98284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DB592C-858D-CDE9-8554-CD2DBF57E080}"/>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92E368-EC96-D04E-6418-B04E069127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5" imgH="405" progId="TCLayout.ActiveDocument.1">
                  <p:embed/>
                </p:oleObj>
              </mc:Choice>
              <mc:Fallback>
                <p:oleObj name="think-cell Slide" r:id="rId5" imgW="405" imgH="405" progId="TCLayout.ActiveDocument.1">
                  <p:embed/>
                  <p:pic>
                    <p:nvPicPr>
                      <p:cNvPr id="5" name="think-cell data - do not delete" hidden="1">
                        <a:extLst>
                          <a:ext uri="{FF2B5EF4-FFF2-40B4-BE49-F238E27FC236}">
                            <a16:creationId xmlns:a16="http://schemas.microsoft.com/office/drawing/2014/main" id="{C792E368-EC96-D04E-6418-B04E0691273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1D81A22-1865-4628-DD26-DE8A72F6AF28}"/>
              </a:ext>
            </a:extLst>
          </p:cNvPr>
          <p:cNvSpPr>
            <a:spLocks noGrp="1"/>
          </p:cNvSpPr>
          <p:nvPr>
            <p:ph type="title"/>
          </p:nvPr>
        </p:nvSpPr>
        <p:spPr>
          <a:xfrm>
            <a:off x="485862" y="182562"/>
            <a:ext cx="10515600" cy="819619"/>
          </a:xfrm>
        </p:spPr>
        <p:txBody>
          <a:bodyPr vert="horz">
            <a:normAutofit/>
          </a:bodyPr>
          <a:lstStyle/>
          <a:p>
            <a:r>
              <a:rPr lang="da-DK" sz="4000" b="1">
                <a:latin typeface="Arial"/>
                <a:cs typeface="Arial"/>
              </a:rPr>
              <a:t>Genbrug – Licenser  </a:t>
            </a:r>
          </a:p>
        </p:txBody>
      </p:sp>
      <p:cxnSp>
        <p:nvCxnSpPr>
          <p:cNvPr id="8" name="Lige forbindelse 7">
            <a:extLst>
              <a:ext uri="{FF2B5EF4-FFF2-40B4-BE49-F238E27FC236}">
                <a16:creationId xmlns:a16="http://schemas.microsoft.com/office/drawing/2014/main" id="{D3A1FA6D-0315-F201-1F13-831F2E6FC59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felt 5"/>
          <p:cNvSpPr txBox="1"/>
          <p:nvPr/>
        </p:nvSpPr>
        <p:spPr>
          <a:xfrm>
            <a:off x="648609" y="1321147"/>
            <a:ext cx="3134191" cy="400110"/>
          </a:xfrm>
          <a:prstGeom prst="rect">
            <a:avLst/>
          </a:prstGeom>
          <a:noFill/>
        </p:spPr>
        <p:txBody>
          <a:bodyPr wrap="none" lIns="91440" tIns="45720" rIns="91440" bIns="45720" rtlCol="0" anchor="t">
            <a:spAutoFit/>
          </a:bodyPr>
          <a:lstStyle/>
          <a:p>
            <a:r>
              <a:rPr lang="da-DK" sz="2000" b="1" u="sng">
                <a:latin typeface="Arial"/>
                <a:cs typeface="Arial"/>
              </a:rPr>
              <a:t>Creative Commons (CC)</a:t>
            </a:r>
          </a:p>
        </p:txBody>
      </p:sp>
      <p:sp>
        <p:nvSpPr>
          <p:cNvPr id="10" name="Tekstfelt 9"/>
          <p:cNvSpPr txBox="1"/>
          <p:nvPr/>
        </p:nvSpPr>
        <p:spPr>
          <a:xfrm>
            <a:off x="9017180" y="5532645"/>
            <a:ext cx="2619515" cy="230832"/>
          </a:xfrm>
          <a:prstGeom prst="rect">
            <a:avLst/>
          </a:prstGeom>
          <a:noFill/>
        </p:spPr>
        <p:txBody>
          <a:bodyPr wrap="square" lIns="91440" tIns="45720" rIns="91440" bIns="45720" rtlCol="0" anchor="t">
            <a:spAutoFit/>
          </a:bodyPr>
          <a:lstStyle/>
          <a:p>
            <a:r>
              <a:rPr lang="da-DK" sz="900">
                <a:latin typeface="Arial"/>
                <a:ea typeface="Calibri Light"/>
                <a:cs typeface="Calibri Light"/>
              </a:rPr>
              <a:t>Source: </a:t>
            </a:r>
            <a:r>
              <a:rPr lang="da-DK" sz="900">
                <a:latin typeface="Arial"/>
                <a:ea typeface="Calibri Light"/>
                <a:cs typeface="Calibri Light"/>
                <a:hlinkClick r:id="rId7"/>
              </a:rPr>
              <a:t>Wikimedia Commons</a:t>
            </a:r>
            <a:r>
              <a:rPr lang="da-DK" sz="900">
                <a:latin typeface="Arial"/>
                <a:ea typeface="Calibri Light"/>
                <a:cs typeface="Calibri Light"/>
              </a:rPr>
              <a:t> CC BY-SA 4.0  </a:t>
            </a:r>
          </a:p>
        </p:txBody>
      </p:sp>
      <p:sp>
        <p:nvSpPr>
          <p:cNvPr id="11" name="Tekstfelt 10"/>
          <p:cNvSpPr txBox="1"/>
          <p:nvPr/>
        </p:nvSpPr>
        <p:spPr>
          <a:xfrm>
            <a:off x="754314" y="5523132"/>
            <a:ext cx="2816981" cy="230832"/>
          </a:xfrm>
          <a:prstGeom prst="rect">
            <a:avLst/>
          </a:prstGeom>
          <a:noFill/>
        </p:spPr>
        <p:txBody>
          <a:bodyPr wrap="square" lIns="91440" tIns="45720" rIns="91440" bIns="45720" rtlCol="0" anchor="t">
            <a:spAutoFit/>
          </a:bodyPr>
          <a:lstStyle/>
          <a:p>
            <a:r>
              <a:rPr lang="da-DK" sz="900">
                <a:latin typeface="Arial"/>
                <a:ea typeface="Calibri Light"/>
                <a:cs typeface="Calibri Light"/>
              </a:rPr>
              <a:t>Source: </a:t>
            </a:r>
            <a:r>
              <a:rPr lang="da-DK" sz="900">
                <a:latin typeface="Arial"/>
                <a:ea typeface="Calibri Light"/>
                <a:cs typeface="Calibri Light"/>
                <a:hlinkClick r:id="rId8"/>
              </a:rPr>
              <a:t>Creative Commons – Share your work</a:t>
            </a:r>
            <a:r>
              <a:rPr lang="da-DK" sz="900">
                <a:latin typeface="Arial"/>
                <a:ea typeface="Calibri Light"/>
                <a:cs typeface="Calibri Light"/>
              </a:rPr>
              <a:t>  </a:t>
            </a:r>
          </a:p>
        </p:txBody>
      </p:sp>
      <p:pic>
        <p:nvPicPr>
          <p:cNvPr id="17" name="Picture 16">
            <a:extLst>
              <a:ext uri="{FF2B5EF4-FFF2-40B4-BE49-F238E27FC236}">
                <a16:creationId xmlns:a16="http://schemas.microsoft.com/office/drawing/2014/main" id="{D206EC24-AB06-E4E7-8334-893C7ADFD667}"/>
              </a:ext>
            </a:extLst>
          </p:cNvPr>
          <p:cNvPicPr>
            <a:picLocks noChangeAspect="1"/>
          </p:cNvPicPr>
          <p:nvPr/>
        </p:nvPicPr>
        <p:blipFill>
          <a:blip r:embed="rId9"/>
          <a:srcRect l="43" r="1176" b="176"/>
          <a:stretch>
            <a:fillRect/>
          </a:stretch>
        </p:blipFill>
        <p:spPr>
          <a:xfrm>
            <a:off x="763286" y="2248456"/>
            <a:ext cx="8002301" cy="3261496"/>
          </a:xfrm>
          <a:prstGeom prst="rect">
            <a:avLst/>
          </a:prstGeom>
          <a:ln w="28575">
            <a:solidFill>
              <a:schemeClr val="tx1"/>
            </a:solidFill>
          </a:ln>
        </p:spPr>
      </p:pic>
      <p:pic>
        <p:nvPicPr>
          <p:cNvPr id="24" name="Picture 23">
            <a:extLst>
              <a:ext uri="{FF2B5EF4-FFF2-40B4-BE49-F238E27FC236}">
                <a16:creationId xmlns:a16="http://schemas.microsoft.com/office/drawing/2014/main" id="{3C7806EE-5169-53D4-9DDA-621EF15DEEEE}"/>
              </a:ext>
            </a:extLst>
          </p:cNvPr>
          <p:cNvPicPr>
            <a:picLocks noChangeAspect="1"/>
          </p:cNvPicPr>
          <p:nvPr/>
        </p:nvPicPr>
        <p:blipFill>
          <a:blip r:embed="rId10"/>
          <a:srcRect l="-1045" t="-418" r="1688" b="683"/>
          <a:stretch>
            <a:fillRect/>
          </a:stretch>
        </p:blipFill>
        <p:spPr>
          <a:xfrm>
            <a:off x="9028903" y="876856"/>
            <a:ext cx="2500644" cy="4630161"/>
          </a:xfrm>
          <a:prstGeom prst="rect">
            <a:avLst/>
          </a:prstGeom>
          <a:ln w="28575">
            <a:solidFill>
              <a:schemeClr val="tx1"/>
            </a:solidFill>
          </a:ln>
        </p:spPr>
      </p:pic>
    </p:spTree>
    <p:extLst>
      <p:ext uri="{BB962C8B-B14F-4D97-AF65-F5344CB8AC3E}">
        <p14:creationId xmlns:p14="http://schemas.microsoft.com/office/powerpoint/2010/main" val="1704883688"/>
      </p:ext>
    </p:extLst>
  </p:cSld>
  <p:clrMapOvr>
    <a:masterClrMapping/>
  </p:clrMapOvr>
  <p:extLst>
    <p:ext uri="{6950BFC3-D8DA-4A85-94F7-54DA5524770B}">
      <p188:commentRel xmlns:p188="http://schemas.microsoft.com/office/powerpoint/2018/8/main" r:id="rId4"/>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FDAD-50D0-1F12-0AA1-DCDFF0129B0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7FACF78-1FE6-1C1C-986B-C3CAC8FE81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C7FACF78-1FE6-1C1C-986B-C3CAC8FE81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a:extLst>
              <a:ext uri="{FF2B5EF4-FFF2-40B4-BE49-F238E27FC236}">
                <a16:creationId xmlns:a16="http://schemas.microsoft.com/office/drawing/2014/main" id="{3F7D7877-4F20-94EC-B129-6306287F1D1C}"/>
              </a:ext>
            </a:extLst>
          </p:cNvPr>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B50FC19C-C843-9DAA-6882-5411BC8FD7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4164EA9A-FEE7-8F79-BA99-BC1C6D7181AD}"/>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F305F1E3-C294-3FC8-AF9C-7877941A049B}"/>
              </a:ext>
            </a:extLst>
          </p:cNvPr>
          <p:cNvSpPr txBox="1"/>
          <p:nvPr/>
        </p:nvSpPr>
        <p:spPr>
          <a:xfrm>
            <a:off x="-1805" y="4628235"/>
            <a:ext cx="12460718" cy="1077218"/>
          </a:xfrm>
          <a:prstGeom prst="rect">
            <a:avLst/>
          </a:prstGeom>
          <a:noFill/>
        </p:spPr>
        <p:txBody>
          <a:bodyPr wrap="square" lIns="91440" tIns="45720" rIns="91440" bIns="45720" rtlCol="0" anchor="t">
            <a:spAutoFit/>
          </a:bodyPr>
          <a:lstStyle/>
          <a:p>
            <a:pPr algn="ctr"/>
            <a:r>
              <a:rPr lang="da-DK" sz="4400" b="1">
                <a:latin typeface="Arial"/>
                <a:ea typeface="Calibri Light"/>
                <a:cs typeface="Arial"/>
              </a:rPr>
              <a:t>Søgestrategier</a:t>
            </a:r>
            <a:endParaRPr lang="da-DK" sz="4400">
              <a:latin typeface="Arial"/>
              <a:cs typeface="Arial"/>
            </a:endParaRPr>
          </a:p>
          <a:p>
            <a:pPr algn="ctr"/>
            <a:r>
              <a:rPr lang="da-DK" sz="2000" b="1" u="sng">
                <a:latin typeface="Arial"/>
                <a:ea typeface="Calibri Light"/>
                <a:cs typeface="Arial"/>
              </a:rPr>
              <a:t>Inkl. øvelser</a:t>
            </a:r>
            <a:endParaRPr lang="da-DK" sz="2000" b="1" u="sng">
              <a:latin typeface="Arial" panose="020B0604020202020204" pitchFamily="34" charset="0"/>
              <a:ea typeface="Calibri Light"/>
              <a:cs typeface="Arial" panose="020B0604020202020204" pitchFamily="34" charset="0"/>
            </a:endParaRPr>
          </a:p>
        </p:txBody>
      </p:sp>
      <p:sp>
        <p:nvSpPr>
          <p:cNvPr id="7" name="Rektangel 6">
            <a:extLst>
              <a:ext uri="{FF2B5EF4-FFF2-40B4-BE49-F238E27FC236}">
                <a16:creationId xmlns:a16="http://schemas.microsoft.com/office/drawing/2014/main" id="{128C8EC2-4630-CA1A-F31B-CEFA7120CF35}"/>
              </a:ext>
            </a:extLst>
          </p:cNvPr>
          <p:cNvSpPr/>
          <p:nvPr/>
        </p:nvSpPr>
        <p:spPr>
          <a:xfrm>
            <a:off x="10913727" y="6646521"/>
            <a:ext cx="2202512" cy="230832"/>
          </a:xfrm>
          <a:prstGeom prst="rect">
            <a:avLst/>
          </a:prstGeom>
        </p:spPr>
        <p:txBody>
          <a:bodyPr wrap="square" lIns="91440" tIns="45720" rIns="91440" bIns="45720" anchor="t">
            <a:spAutoFit/>
          </a:bodyPr>
          <a:lstStyle/>
          <a:p>
            <a:r>
              <a:rPr lang="da-DK" sz="900">
                <a:latin typeface="Arial"/>
                <a:ea typeface="Calibri"/>
                <a:cs typeface="Calibri"/>
              </a:rPr>
              <a:t>Billede fra </a:t>
            </a:r>
            <a:r>
              <a:rPr lang="da-DK" sz="900">
                <a:latin typeface="Arial"/>
                <a:ea typeface="Calibri"/>
                <a:cs typeface="Calibri"/>
                <a:hlinkClick r:id="rId7"/>
              </a:rPr>
              <a:t>Genestro, iSTock</a:t>
            </a:r>
            <a:endParaRPr lang="da-DK" sz="900">
              <a:latin typeface="Arial"/>
              <a:cs typeface="Arial"/>
            </a:endParaRPr>
          </a:p>
        </p:txBody>
      </p:sp>
    </p:spTree>
    <p:extLst>
      <p:ext uri="{BB962C8B-B14F-4D97-AF65-F5344CB8AC3E}">
        <p14:creationId xmlns:p14="http://schemas.microsoft.com/office/powerpoint/2010/main" val="3710446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da-DK" sz="4000" b="1">
                <a:latin typeface="Arial" panose="020B0604020202020204" pitchFamily="34" charset="0"/>
                <a:cs typeface="Arial" panose="020B0604020202020204" pitchFamily="34" charset="0"/>
              </a:rPr>
              <a:t>Søgestrategier</a:t>
            </a:r>
            <a:r>
              <a:rPr lang="da-DK" sz="4800" b="1">
                <a:latin typeface="Arial" panose="020B0604020202020204" pitchFamily="34" charset="0"/>
                <a:cs typeface="Arial" panose="020B0604020202020204" pitchFamily="34" charset="0"/>
              </a:rPr>
              <a:t> </a:t>
            </a:r>
            <a:r>
              <a:rPr lang="da-DK" sz="3200" b="1">
                <a:latin typeface="Arial" panose="020B0604020202020204" pitchFamily="34" charset="0"/>
                <a:cs typeface="Arial" panose="020B0604020202020204" pitchFamily="34" charset="0"/>
              </a:rPr>
              <a:t>- (forsknings)data kan findes i ...</a:t>
            </a:r>
            <a:endParaRPr lang="en-US" sz="3000" b="1">
              <a:latin typeface="Arial" panose="020B0604020202020204" pitchFamily="34" charset="0"/>
              <a:ea typeface="Calibri Light"/>
              <a:cs typeface="Arial" panose="020B0604020202020204" pitchFamily="34" charset="0"/>
            </a:endParaRPr>
          </a:p>
        </p:txBody>
      </p:sp>
      <p:grpSp>
        <p:nvGrpSpPr>
          <p:cNvPr id="16" name="Gruppe 15"/>
          <p:cNvGrpSpPr/>
          <p:nvPr/>
        </p:nvGrpSpPr>
        <p:grpSpPr>
          <a:xfrm>
            <a:off x="3722634" y="2144706"/>
            <a:ext cx="2001470" cy="1821435"/>
            <a:chOff x="3695148" y="2144706"/>
            <a:chExt cx="2001470" cy="1821435"/>
          </a:xfrm>
        </p:grpSpPr>
        <p:sp>
          <p:nvSpPr>
            <p:cNvPr id="6" name="Tekstfelt 5">
              <a:extLst>
                <a:ext uri="{FF2B5EF4-FFF2-40B4-BE49-F238E27FC236}">
                  <a16:creationId xmlns:a16="http://schemas.microsoft.com/office/drawing/2014/main" id="{0B3DBA7A-CC20-B8C1-C6EF-88351E60D46D}"/>
                </a:ext>
              </a:extLst>
            </p:cNvPr>
            <p:cNvSpPr txBox="1"/>
            <p:nvPr/>
          </p:nvSpPr>
          <p:spPr>
            <a:xfrm>
              <a:off x="3695148" y="3196700"/>
              <a:ext cx="2001470" cy="76944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2</a:t>
              </a:r>
            </a:p>
            <a:p>
              <a:r>
                <a:rPr lang="da-DK" sz="2000" err="1">
                  <a:latin typeface="Arial"/>
                  <a:ea typeface="Calibri"/>
                  <a:cs typeface="Arial"/>
                </a:rPr>
                <a:t>Repositorier</a:t>
              </a:r>
              <a:endParaRPr lang="da-DK" sz="2000">
                <a:latin typeface="Arial"/>
                <a:ea typeface="Calibri"/>
                <a:cs typeface="Arial"/>
              </a:endParaRPr>
            </a:p>
          </p:txBody>
        </p:sp>
        <p:pic>
          <p:nvPicPr>
            <p:cNvPr id="17" name="Grafik 16" descr="Database med massiv udfyldning">
              <a:extLst>
                <a:ext uri="{FF2B5EF4-FFF2-40B4-BE49-F238E27FC236}">
                  <a16:creationId xmlns:a16="http://schemas.microsoft.com/office/drawing/2014/main" id="{17D563A4-A935-78E9-F3CB-5A3C0F2B22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15" name="Gruppe 14"/>
          <p:cNvGrpSpPr/>
          <p:nvPr/>
        </p:nvGrpSpPr>
        <p:grpSpPr>
          <a:xfrm>
            <a:off x="934950" y="2144706"/>
            <a:ext cx="1991130" cy="2406211"/>
            <a:chOff x="934950" y="2144706"/>
            <a:chExt cx="1991130" cy="2406211"/>
          </a:xfrm>
        </p:grpSpPr>
        <p:sp>
          <p:nvSpPr>
            <p:cNvPr id="2" name="Tekstfelt 1">
              <a:extLst>
                <a:ext uri="{FF2B5EF4-FFF2-40B4-BE49-F238E27FC236}">
                  <a16:creationId xmlns:a16="http://schemas.microsoft.com/office/drawing/2014/main" id="{DA8F9A32-410C-7DEE-DE28-018B706FAF27}"/>
                </a:ext>
              </a:extLst>
            </p:cNvPr>
            <p:cNvSpPr txBox="1"/>
            <p:nvPr/>
          </p:nvSpPr>
          <p:spPr>
            <a:xfrm>
              <a:off x="934950" y="3196700"/>
              <a:ext cx="1991130" cy="1354217"/>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1</a:t>
              </a:r>
              <a:endParaRPr lang="en-US" sz="2400">
                <a:latin typeface="Arial"/>
                <a:ea typeface="Calibri"/>
                <a:cs typeface="Arial"/>
              </a:endParaRPr>
            </a:p>
            <a:p>
              <a:r>
                <a:rPr lang="da-DK" sz="2000">
                  <a:latin typeface="Arial"/>
                  <a:ea typeface="Calibri"/>
                  <a:cs typeface="Arial"/>
                </a:rPr>
                <a:t>Bibliografiske databaser</a:t>
              </a:r>
              <a:endParaRPr lang="da-DK" sz="2000">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8" name="Grafik 17" descr="Server med massiv udfyldning">
              <a:extLst>
                <a:ext uri="{FF2B5EF4-FFF2-40B4-BE49-F238E27FC236}">
                  <a16:creationId xmlns:a16="http://schemas.microsoft.com/office/drawing/2014/main" id="{7B2CA0AD-D3AB-F104-657D-3A99ADBB3F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22" name="Gruppe 21"/>
          <p:cNvGrpSpPr/>
          <p:nvPr/>
        </p:nvGrpSpPr>
        <p:grpSpPr>
          <a:xfrm>
            <a:off x="9258924" y="2144706"/>
            <a:ext cx="2362337" cy="2981217"/>
            <a:chOff x="9258924" y="2144706"/>
            <a:chExt cx="2362337" cy="2981217"/>
          </a:xfrm>
        </p:grpSpPr>
        <p:sp>
          <p:nvSpPr>
            <p:cNvPr id="10" name="Tekstfelt 9">
              <a:extLst>
                <a:ext uri="{FF2B5EF4-FFF2-40B4-BE49-F238E27FC236}">
                  <a16:creationId xmlns:a16="http://schemas.microsoft.com/office/drawing/2014/main" id="{647BD4ED-69DB-F273-D1D6-1B33F6DFA10D}"/>
                </a:ext>
              </a:extLst>
            </p:cNvPr>
            <p:cNvSpPr txBox="1"/>
            <p:nvPr/>
          </p:nvSpPr>
          <p:spPr>
            <a:xfrm>
              <a:off x="9258924" y="3186931"/>
              <a:ext cx="2362337" cy="193899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4</a:t>
              </a:r>
            </a:p>
            <a:p>
              <a:r>
                <a:rPr lang="da-DK" sz="2000">
                  <a:latin typeface="Arial"/>
                  <a:ea typeface="Calibri"/>
                  <a:cs typeface="Calibri"/>
                </a:rPr>
                <a:t>Uden for akademia (organisationer, myndigheder, mm.)</a:t>
              </a: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0" name="Grafik 19" descr="Forskning med massiv udfyldning">
              <a:extLst>
                <a:ext uri="{FF2B5EF4-FFF2-40B4-BE49-F238E27FC236}">
                  <a16:creationId xmlns:a16="http://schemas.microsoft.com/office/drawing/2014/main" id="{2A34B2E1-809F-D4C1-FC3D-6AFD7AE780C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19" name="Gruppe 18"/>
          <p:cNvGrpSpPr/>
          <p:nvPr/>
        </p:nvGrpSpPr>
        <p:grpSpPr>
          <a:xfrm>
            <a:off x="6520086" y="2144706"/>
            <a:ext cx="1950745" cy="2098434"/>
            <a:chOff x="6395534" y="2144706"/>
            <a:chExt cx="1950745" cy="2098434"/>
          </a:xfrm>
        </p:grpSpPr>
        <p:sp>
          <p:nvSpPr>
            <p:cNvPr id="7" name="Tekstfelt 6">
              <a:extLst>
                <a:ext uri="{FF2B5EF4-FFF2-40B4-BE49-F238E27FC236}">
                  <a16:creationId xmlns:a16="http://schemas.microsoft.com/office/drawing/2014/main" id="{9F3DE695-F52C-C6E0-8EA8-B6F8DAAFBD98}"/>
                </a:ext>
              </a:extLst>
            </p:cNvPr>
            <p:cNvSpPr txBox="1"/>
            <p:nvPr/>
          </p:nvSpPr>
          <p:spPr>
            <a:xfrm>
              <a:off x="6395534" y="3196700"/>
              <a:ext cx="1950745" cy="104644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3</a:t>
              </a:r>
            </a:p>
            <a:p>
              <a:r>
                <a:rPr lang="da-DK" sz="2000">
                  <a:latin typeface="Arial"/>
                  <a:ea typeface="Calibri"/>
                  <a:cs typeface="Arial"/>
                </a:rPr>
                <a:t>Søgemaskiner</a:t>
              </a:r>
            </a:p>
            <a:p>
              <a:endParaRPr lang="da-DK">
                <a:latin typeface="Arial" panose="020B0604020202020204" pitchFamily="34" charset="0"/>
                <a:ea typeface="Calibri"/>
                <a:cs typeface="Arial" panose="020B0604020202020204" pitchFamily="34" charset="0"/>
              </a:endParaRPr>
            </a:p>
          </p:txBody>
        </p:sp>
        <p:pic>
          <p:nvPicPr>
            <p:cNvPr id="21" name="Grafik 20" descr="Sky med massiv udfyldning">
              <a:extLst>
                <a:ext uri="{FF2B5EF4-FFF2-40B4-BE49-F238E27FC236}">
                  <a16:creationId xmlns:a16="http://schemas.microsoft.com/office/drawing/2014/main" id="{8D80CBD5-E8EB-64CF-3FAA-8A07FD54A6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cxnSp>
        <p:nvCxnSpPr>
          <p:cNvPr id="9" name="Lige forbindelse 8">
            <a:extLst>
              <a:ext uri="{FF2B5EF4-FFF2-40B4-BE49-F238E27FC236}">
                <a16:creationId xmlns:a16="http://schemas.microsoft.com/office/drawing/2014/main" id="{DD09013D-5CA2-154D-5327-1EB994873115}"/>
              </a:ext>
            </a:extLst>
          </p:cNvPr>
          <p:cNvCxnSpPr/>
          <p:nvPr/>
        </p:nvCxnSpPr>
        <p:spPr>
          <a:xfrm>
            <a:off x="376424" y="982689"/>
            <a:ext cx="3045203"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49549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176C215E-B110-30E9-DFF7-D02A90D03659}"/>
              </a:ext>
            </a:extLst>
          </p:cNvPr>
          <p:cNvSpPr/>
          <p:nvPr/>
        </p:nvSpPr>
        <p:spPr>
          <a:xfrm>
            <a:off x="582388"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da-DK" sz="4000" b="1">
                <a:latin typeface="Arial"/>
                <a:cs typeface="Arial"/>
              </a:rPr>
              <a:t>Søgestrategier</a:t>
            </a:r>
            <a:endParaRPr lang="en-US" sz="4000" b="1">
              <a:latin typeface="Arial" panose="020B0604020202020204" pitchFamily="34" charset="0"/>
              <a:ea typeface="Calibri Light"/>
              <a:cs typeface="Arial" panose="020B0604020202020204" pitchFamily="34" charset="0"/>
            </a:endParaRPr>
          </a:p>
        </p:txBody>
      </p:sp>
      <p:cxnSp>
        <p:nvCxnSpPr>
          <p:cNvPr id="8" name="Lige forbindelse 7">
            <a:extLst>
              <a:ext uri="{FF2B5EF4-FFF2-40B4-BE49-F238E27FC236}">
                <a16:creationId xmlns:a16="http://schemas.microsoft.com/office/drawing/2014/main" id="{8B1D4684-FA2C-C45C-73D4-0D192F27548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2BA00167-62B1-AD80-A422-9E6CA6FCC3E1}"/>
              </a:ext>
            </a:extLst>
          </p:cNvPr>
          <p:cNvGrpSpPr/>
          <p:nvPr/>
        </p:nvGrpSpPr>
        <p:grpSpPr>
          <a:xfrm>
            <a:off x="3722634" y="2144706"/>
            <a:ext cx="2001470" cy="1821435"/>
            <a:chOff x="3695148" y="2144706"/>
            <a:chExt cx="2001470" cy="1821435"/>
          </a:xfrm>
        </p:grpSpPr>
        <p:sp>
          <p:nvSpPr>
            <p:cNvPr id="35" name="Tekstfelt 34">
              <a:extLst>
                <a:ext uri="{FF2B5EF4-FFF2-40B4-BE49-F238E27FC236}">
                  <a16:creationId xmlns:a16="http://schemas.microsoft.com/office/drawing/2014/main" id="{7573159E-F902-5D47-BB95-EA153D8676E1}"/>
                </a:ext>
              </a:extLst>
            </p:cNvPr>
            <p:cNvSpPr txBox="1"/>
            <p:nvPr/>
          </p:nvSpPr>
          <p:spPr>
            <a:xfrm>
              <a:off x="3695148" y="3196700"/>
              <a:ext cx="2001470" cy="76944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2</a:t>
              </a:r>
            </a:p>
            <a:p>
              <a:r>
                <a:rPr lang="da-DK" sz="2000" err="1">
                  <a:latin typeface="Arial"/>
                  <a:ea typeface="Calibri"/>
                  <a:cs typeface="Arial"/>
                </a:rPr>
                <a:t>Repositorier</a:t>
              </a:r>
              <a:endParaRPr lang="da-DK" sz="2000">
                <a:latin typeface="Arial"/>
                <a:ea typeface="Calibri"/>
                <a:cs typeface="Arial"/>
              </a:endParaRPr>
            </a:p>
          </p:txBody>
        </p:sp>
        <p:pic>
          <p:nvPicPr>
            <p:cNvPr id="36" name="Grafik 35" descr="Database med massiv udfyldning">
              <a:extLst>
                <a:ext uri="{FF2B5EF4-FFF2-40B4-BE49-F238E27FC236}">
                  <a16:creationId xmlns:a16="http://schemas.microsoft.com/office/drawing/2014/main" id="{5718C5F5-840F-37A5-78A5-BDF7DA7282E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41" name="Gruppe 40">
            <a:extLst>
              <a:ext uri="{FF2B5EF4-FFF2-40B4-BE49-F238E27FC236}">
                <a16:creationId xmlns:a16="http://schemas.microsoft.com/office/drawing/2014/main" id="{F5BA12B7-9EA3-1523-630C-77FEDD5FB5FB}"/>
              </a:ext>
            </a:extLst>
          </p:cNvPr>
          <p:cNvGrpSpPr/>
          <p:nvPr/>
        </p:nvGrpSpPr>
        <p:grpSpPr>
          <a:xfrm>
            <a:off x="934950" y="2144706"/>
            <a:ext cx="1991130" cy="2406211"/>
            <a:chOff x="934950" y="2144706"/>
            <a:chExt cx="1991130" cy="2406211"/>
          </a:xfrm>
        </p:grpSpPr>
        <p:sp>
          <p:nvSpPr>
            <p:cNvPr id="39" name="Tekstfelt 38">
              <a:extLst>
                <a:ext uri="{FF2B5EF4-FFF2-40B4-BE49-F238E27FC236}">
                  <a16:creationId xmlns:a16="http://schemas.microsoft.com/office/drawing/2014/main" id="{0D01D7B0-DEDB-9CAF-2B4D-1E909BDDC61C}"/>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1</a:t>
              </a:r>
              <a:endParaRPr lang="en-US" sz="2400">
                <a:latin typeface="Arial"/>
                <a:ea typeface="Calibri"/>
                <a:cs typeface="Arial"/>
              </a:endParaRPr>
            </a:p>
            <a:p>
              <a:r>
                <a:rPr lang="da-DK" sz="2000">
                  <a:latin typeface="Arial"/>
                  <a:ea typeface="Calibri"/>
                  <a:cs typeface="Arial"/>
                </a:rPr>
                <a:t>Bibliografiske databaser</a:t>
              </a:r>
              <a:endParaRPr lang="da-DK" sz="2000">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0" name="Grafik 39" descr="Server med massiv udfyldning">
              <a:extLst>
                <a:ext uri="{FF2B5EF4-FFF2-40B4-BE49-F238E27FC236}">
                  <a16:creationId xmlns:a16="http://schemas.microsoft.com/office/drawing/2014/main" id="{E5196729-AEAC-6092-DCBC-88D070B5E34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45" name="Gruppe 44">
            <a:extLst>
              <a:ext uri="{FF2B5EF4-FFF2-40B4-BE49-F238E27FC236}">
                <a16:creationId xmlns:a16="http://schemas.microsoft.com/office/drawing/2014/main" id="{168538CA-92FA-967F-811A-686267726BEF}"/>
              </a:ext>
            </a:extLst>
          </p:cNvPr>
          <p:cNvGrpSpPr/>
          <p:nvPr/>
        </p:nvGrpSpPr>
        <p:grpSpPr>
          <a:xfrm>
            <a:off x="9258924" y="2144706"/>
            <a:ext cx="2362337" cy="2981217"/>
            <a:chOff x="9258924" y="2144706"/>
            <a:chExt cx="2362337" cy="2981217"/>
          </a:xfrm>
        </p:grpSpPr>
        <p:sp>
          <p:nvSpPr>
            <p:cNvPr id="43" name="Tekstfelt 42">
              <a:extLst>
                <a:ext uri="{FF2B5EF4-FFF2-40B4-BE49-F238E27FC236}">
                  <a16:creationId xmlns:a16="http://schemas.microsoft.com/office/drawing/2014/main" id="{E73C4904-D362-E94F-F936-25EA3B78877F}"/>
                </a:ext>
              </a:extLst>
            </p:cNvPr>
            <p:cNvSpPr txBox="1"/>
            <p:nvPr/>
          </p:nvSpPr>
          <p:spPr>
            <a:xfrm>
              <a:off x="9258924" y="3186931"/>
              <a:ext cx="2362337" cy="193899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4</a:t>
              </a:r>
            </a:p>
            <a:p>
              <a:r>
                <a:rPr lang="da-DK" sz="2000">
                  <a:latin typeface="Arial"/>
                  <a:ea typeface="Calibri"/>
                  <a:cs typeface="Calibri"/>
                </a:rPr>
                <a:t>Uden for akademia (organisationer, myndigheder, mm.)</a:t>
              </a: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4" name="Grafik 43" descr="Forskning med massiv udfyldning">
              <a:extLst>
                <a:ext uri="{FF2B5EF4-FFF2-40B4-BE49-F238E27FC236}">
                  <a16:creationId xmlns:a16="http://schemas.microsoft.com/office/drawing/2014/main" id="{C3D50DB0-5751-D428-4AAF-D4E4A973569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49" name="Gruppe 48">
            <a:extLst>
              <a:ext uri="{FF2B5EF4-FFF2-40B4-BE49-F238E27FC236}">
                <a16:creationId xmlns:a16="http://schemas.microsoft.com/office/drawing/2014/main" id="{269D2A8B-015D-B583-4465-8915D8419B41}"/>
              </a:ext>
            </a:extLst>
          </p:cNvPr>
          <p:cNvGrpSpPr/>
          <p:nvPr/>
        </p:nvGrpSpPr>
        <p:grpSpPr>
          <a:xfrm>
            <a:off x="6520086" y="2144706"/>
            <a:ext cx="1950745" cy="2098434"/>
            <a:chOff x="6395534" y="2144706"/>
            <a:chExt cx="1950745" cy="2098434"/>
          </a:xfrm>
        </p:grpSpPr>
        <p:sp>
          <p:nvSpPr>
            <p:cNvPr id="47" name="Tekstfelt 46">
              <a:extLst>
                <a:ext uri="{FF2B5EF4-FFF2-40B4-BE49-F238E27FC236}">
                  <a16:creationId xmlns:a16="http://schemas.microsoft.com/office/drawing/2014/main" id="{C14F4F76-0B90-0788-4406-C90030622B63}"/>
                </a:ext>
              </a:extLst>
            </p:cNvPr>
            <p:cNvSpPr txBox="1"/>
            <p:nvPr/>
          </p:nvSpPr>
          <p:spPr>
            <a:xfrm>
              <a:off x="6395534" y="3196700"/>
              <a:ext cx="1950745" cy="104644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3</a:t>
              </a:r>
            </a:p>
            <a:p>
              <a:r>
                <a:rPr lang="da-DK" sz="2000">
                  <a:latin typeface="Arial"/>
                  <a:ea typeface="Calibri"/>
                  <a:cs typeface="Arial"/>
                </a:rPr>
                <a:t>Søgemaskiner</a:t>
              </a:r>
            </a:p>
            <a:p>
              <a:endParaRPr lang="da-DK">
                <a:latin typeface="Arial" panose="020B0604020202020204" pitchFamily="34" charset="0"/>
                <a:ea typeface="Calibri"/>
                <a:cs typeface="Arial" panose="020B0604020202020204" pitchFamily="34" charset="0"/>
              </a:endParaRPr>
            </a:p>
          </p:txBody>
        </p:sp>
        <p:pic>
          <p:nvPicPr>
            <p:cNvPr id="48" name="Grafik 47" descr="Sky med massiv udfyldning">
              <a:extLst>
                <a:ext uri="{FF2B5EF4-FFF2-40B4-BE49-F238E27FC236}">
                  <a16:creationId xmlns:a16="http://schemas.microsoft.com/office/drawing/2014/main" id="{6369042E-56A2-E87F-A531-195ABF11A84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spTree>
    <p:extLst>
      <p:ext uri="{BB962C8B-B14F-4D97-AF65-F5344CB8AC3E}">
        <p14:creationId xmlns:p14="http://schemas.microsoft.com/office/powerpoint/2010/main" val="998750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3CF52-DD8C-AF56-AAC7-0027F8645BF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0CE969F-1D1F-199E-45A4-7E9DCD5CD16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a:extLst>
                          <a:ext uri="{FF2B5EF4-FFF2-40B4-BE49-F238E27FC236}">
                            <a16:creationId xmlns:a16="http://schemas.microsoft.com/office/drawing/2014/main" id="{A0CE969F-1D1F-199E-45A4-7E9DCD5CD16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05FFD6C-A667-9086-BF80-5E112DEBF9C5}"/>
              </a:ext>
            </a:extLst>
          </p:cNvPr>
          <p:cNvSpPr>
            <a:spLocks noGrp="1"/>
          </p:cNvSpPr>
          <p:nvPr>
            <p:ph type="title"/>
          </p:nvPr>
        </p:nvSpPr>
        <p:spPr>
          <a:xfrm>
            <a:off x="460696" y="182562"/>
            <a:ext cx="10515600" cy="819619"/>
          </a:xfrm>
        </p:spPr>
        <p:txBody>
          <a:bodyPr vert="horz">
            <a:normAutofit/>
          </a:bodyPr>
          <a:lstStyle/>
          <a:p>
            <a:r>
              <a:rPr lang="da-DK" sz="4000" b="1">
                <a:latin typeface="Arial"/>
                <a:ea typeface="+mj-lt"/>
                <a:cs typeface="Arial"/>
              </a:rPr>
              <a:t>Strategi 1</a:t>
            </a:r>
            <a:r>
              <a:rPr lang="da-DK" b="1">
                <a:latin typeface="Arial"/>
                <a:ea typeface="+mj-lt"/>
                <a:cs typeface="Arial"/>
              </a:rPr>
              <a:t> </a:t>
            </a:r>
            <a:r>
              <a:rPr lang="da-DK" sz="2000">
                <a:latin typeface="Arial"/>
                <a:ea typeface="+mj-lt"/>
                <a:cs typeface="Arial"/>
              </a:rPr>
              <a:t>- Søgning efter forskningsdata i </a:t>
            </a:r>
            <a:r>
              <a:rPr lang="da-DK" sz="2000" b="1">
                <a:latin typeface="Arial"/>
                <a:ea typeface="+mj-lt"/>
                <a:cs typeface="Arial"/>
              </a:rPr>
              <a:t>bibliografiske database</a:t>
            </a:r>
            <a:endParaRPr lang="da-DK" sz="2000">
              <a:latin typeface="Arial"/>
              <a:ea typeface="+mj-lt"/>
              <a:cs typeface="Arial"/>
            </a:endParaRPr>
          </a:p>
        </p:txBody>
      </p:sp>
      <p:sp>
        <p:nvSpPr>
          <p:cNvPr id="3" name="Pladsholder til indhold 2">
            <a:extLst>
              <a:ext uri="{FF2B5EF4-FFF2-40B4-BE49-F238E27FC236}">
                <a16:creationId xmlns:a16="http://schemas.microsoft.com/office/drawing/2014/main" id="{1B1789D3-32B7-4344-68FD-5D4E10EEC8B6}"/>
              </a:ext>
              <a:ext uri="{C183D7F6-B498-43B3-948B-1728B52AA6E4}">
                <adec:decorative xmlns:adec="http://schemas.microsoft.com/office/drawing/2017/decorative" val="1"/>
              </a:ext>
            </a:extLst>
          </p:cNvPr>
          <p:cNvSpPr>
            <a:spLocks noGrp="1"/>
          </p:cNvSpPr>
          <p:nvPr>
            <p:ph sz="half" idx="1"/>
          </p:nvPr>
        </p:nvSpPr>
        <p:spPr>
          <a:xfrm>
            <a:off x="597936" y="1960026"/>
            <a:ext cx="9429945" cy="2824311"/>
          </a:xfrm>
        </p:spPr>
        <p:txBody>
          <a:bodyPr vert="horz" lIns="91440" tIns="45720" rIns="91440" bIns="45720" rtlCol="0" anchor="t">
            <a:normAutofit/>
          </a:bodyPr>
          <a:lstStyle/>
          <a:p>
            <a:pPr marL="0" indent="0">
              <a:spcBef>
                <a:spcPts val="630"/>
              </a:spcBef>
              <a:buNone/>
            </a:pPr>
            <a:r>
              <a:rPr lang="da-DK" sz="2000" b="1" u="sng">
                <a:latin typeface="Arial"/>
                <a:cs typeface="Arial"/>
              </a:rPr>
              <a:t>Bibliografisk database</a:t>
            </a:r>
            <a:r>
              <a:rPr lang="da-DK" sz="2000" b="1">
                <a:latin typeface="Arial"/>
                <a:cs typeface="Arial"/>
              </a:rPr>
              <a:t>:</a:t>
            </a:r>
            <a:endParaRPr lang="da-DK" sz="2000">
              <a:latin typeface="Arial"/>
              <a:ea typeface="+mn-lt"/>
              <a:cs typeface="Arial"/>
            </a:endParaRPr>
          </a:p>
          <a:p>
            <a:pPr marL="0" indent="0">
              <a:spcBef>
                <a:spcPts val="630"/>
              </a:spcBef>
              <a:buNone/>
            </a:pPr>
            <a:endParaRPr lang="en-US" sz="1600">
              <a:latin typeface="Arial" panose="020B0604020202020204" pitchFamily="34" charset="0"/>
              <a:ea typeface="+mn-lt"/>
              <a:cs typeface="Arial" panose="020B0604020202020204" pitchFamily="34" charset="0"/>
            </a:endParaRPr>
          </a:p>
          <a:p>
            <a:pPr marL="285750" indent="-285750">
              <a:spcBef>
                <a:spcPts val="630"/>
              </a:spcBef>
            </a:pPr>
            <a:r>
              <a:rPr lang="da-DK" sz="1600">
                <a:latin typeface="Arial"/>
                <a:cs typeface="Arial"/>
              </a:rPr>
              <a:t>Et organiseret </a:t>
            </a:r>
            <a:r>
              <a:rPr lang="da-DK" sz="1600" b="1">
                <a:latin typeface="Arial"/>
                <a:cs typeface="Arial"/>
              </a:rPr>
              <a:t>digitalt register </a:t>
            </a:r>
            <a:r>
              <a:rPr lang="da-DK" sz="1600">
                <a:latin typeface="Arial"/>
                <a:cs typeface="Arial"/>
              </a:rPr>
              <a:t>over litteratur</a:t>
            </a:r>
            <a:endParaRPr lang="en-US" sz="1600">
              <a:latin typeface="Arial"/>
              <a:ea typeface="+mn-lt"/>
              <a:cs typeface="Arial"/>
            </a:endParaRPr>
          </a:p>
          <a:p>
            <a:pPr fontAlgn="t"/>
            <a:endParaRPr lang="da-DK" sz="1600">
              <a:latin typeface="Arial" panose="020B0604020202020204" pitchFamily="34" charset="0"/>
              <a:cs typeface="Arial" panose="020B0604020202020204" pitchFamily="34" charset="0"/>
            </a:endParaRPr>
          </a:p>
          <a:p>
            <a:pPr fontAlgn="t"/>
            <a:r>
              <a:rPr lang="da-DK" sz="1600">
                <a:latin typeface="Arial"/>
                <a:cs typeface="Arial"/>
              </a:rPr>
              <a:t>Nogle bibliografiske databaser </a:t>
            </a:r>
            <a:r>
              <a:rPr lang="da-DK" sz="1600" b="1">
                <a:latin typeface="Arial"/>
                <a:cs typeface="Arial"/>
              </a:rPr>
              <a:t>indekserer datasæt </a:t>
            </a:r>
            <a:r>
              <a:rPr lang="da-DK" sz="1600">
                <a:latin typeface="Arial"/>
                <a:cs typeface="Arial"/>
              </a:rPr>
              <a:t>på samme måde, som de gør med litteratur.</a:t>
            </a:r>
          </a:p>
          <a:p>
            <a:pPr fontAlgn="t"/>
            <a:endParaRPr lang="da-DK" sz="1600">
              <a:latin typeface="Arial" panose="020B0604020202020204" pitchFamily="34" charset="0"/>
              <a:cs typeface="Arial" panose="020B0604020202020204" pitchFamily="34" charset="0"/>
            </a:endParaRPr>
          </a:p>
          <a:p>
            <a:pPr fontAlgn="t"/>
            <a:r>
              <a:rPr lang="da-DK" sz="1600">
                <a:latin typeface="Arial"/>
                <a:cs typeface="Arial"/>
              </a:rPr>
              <a:t>I disse bibliografiske databaser vil du kunne finde </a:t>
            </a:r>
            <a:r>
              <a:rPr lang="da-DK" sz="1600" b="1">
                <a:latin typeface="Arial"/>
                <a:cs typeface="Arial"/>
              </a:rPr>
              <a:t>litteratur, der er knyttet til datasæt.</a:t>
            </a:r>
          </a:p>
          <a:p>
            <a:pPr marL="285750" indent="-285750">
              <a:spcBef>
                <a:spcPts val="630"/>
              </a:spcBef>
            </a:pPr>
            <a:endParaRPr lang="en-US" sz="1800">
              <a:latin typeface="Arial" panose="020B0604020202020204" pitchFamily="34" charset="0"/>
              <a:ea typeface="+mn-lt"/>
              <a:cs typeface="Arial" panose="020B0604020202020204" pitchFamily="34" charset="0"/>
            </a:endParaRPr>
          </a:p>
          <a:p>
            <a:pPr marL="285750" indent="-285750">
              <a:spcBef>
                <a:spcPts val="630"/>
              </a:spcBef>
            </a:pPr>
            <a:endParaRPr lang="en-US" sz="1800">
              <a:latin typeface="Arial" panose="020B0604020202020204" pitchFamily="34" charset="0"/>
              <a:ea typeface="+mn-lt"/>
              <a:cs typeface="Arial" panose="020B0604020202020204" pitchFamily="34" charset="0"/>
            </a:endParaRPr>
          </a:p>
          <a:p>
            <a:pPr marL="0" indent="0">
              <a:spcBef>
                <a:spcPts val="630"/>
              </a:spcBef>
              <a:buNone/>
            </a:pPr>
            <a:endParaRPr lang="en-US" sz="1800">
              <a:latin typeface="Arial"/>
              <a:cs typeface="Arial"/>
            </a:endParaRPr>
          </a:p>
          <a:p>
            <a:pPr marL="0" indent="0">
              <a:spcBef>
                <a:spcPts val="630"/>
              </a:spcBef>
              <a:buNone/>
            </a:pPr>
            <a:endParaRPr lang="en-US" sz="1800">
              <a:latin typeface="Arial"/>
              <a:ea typeface="+mn-lt"/>
              <a:cs typeface="Arial"/>
            </a:endParaRPr>
          </a:p>
          <a:p>
            <a:pPr marL="600710" lvl="1">
              <a:lnSpc>
                <a:spcPct val="100000"/>
              </a:lnSpc>
              <a:spcBef>
                <a:spcPts val="630"/>
              </a:spcBef>
              <a:spcAft>
                <a:spcPts val="600"/>
              </a:spcAft>
              <a:buFont typeface="Arial" panose="05000000000000000000" pitchFamily="2" charset="2"/>
              <a:buChar char="•"/>
            </a:pPr>
            <a:endParaRPr lang="en-US" sz="1800">
              <a:latin typeface="Arial" panose="020B0604020202020204" pitchFamily="34" charset="0"/>
              <a:ea typeface="+mn-lt"/>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indent="0">
              <a:spcBef>
                <a:spcPts val="630"/>
              </a:spcBef>
              <a:buNone/>
            </a:pPr>
            <a:endParaRPr lang="en-US" sz="1400" i="1">
              <a:latin typeface="Arial" panose="020B0604020202020204" pitchFamily="34" charset="0"/>
              <a:cs typeface="Arial" panose="020B0604020202020204" pitchFamily="34" charset="0"/>
            </a:endParaRPr>
          </a:p>
        </p:txBody>
      </p:sp>
      <p:cxnSp>
        <p:nvCxnSpPr>
          <p:cNvPr id="9" name="Lige forbindelse 8">
            <a:extLst>
              <a:ext uri="{FF2B5EF4-FFF2-40B4-BE49-F238E27FC236}">
                <a16:creationId xmlns:a16="http://schemas.microsoft.com/office/drawing/2014/main" id="{0766D2D3-6B31-2347-B945-D9D0534DDE2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62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E5CAF7-A22B-A675-CF5E-B3A79ACCD820}"/>
            </a:ext>
          </a:extLst>
        </p:cNvPr>
        <p:cNvGrpSpPr/>
        <p:nvPr/>
      </p:nvGrpSpPr>
      <p:grpSpPr>
        <a:xfrm>
          <a:off x="0" y="0"/>
          <a:ext cx="0" cy="0"/>
          <a:chOff x="0" y="0"/>
          <a:chExt cx="0" cy="0"/>
        </a:xfrm>
      </p:grpSpPr>
      <p:pic>
        <p:nvPicPr>
          <p:cNvPr id="4" name="Billede 3" descr="Et billede, der indeholder tekst, skærmbillede, Font/skrifttype, nummer/tal">
            <a:extLst>
              <a:ext uri="{FF2B5EF4-FFF2-40B4-BE49-F238E27FC236}">
                <a16:creationId xmlns:a16="http://schemas.microsoft.com/office/drawing/2014/main" id="{FFD5E491-1ACB-F35E-2107-9B0EE0E2A41D}"/>
              </a:ext>
            </a:extLst>
          </p:cNvPr>
          <p:cNvPicPr>
            <a:picLocks noChangeAspect="1"/>
          </p:cNvPicPr>
          <p:nvPr/>
        </p:nvPicPr>
        <p:blipFill>
          <a:blip r:embed="rId4"/>
          <a:stretch>
            <a:fillRect/>
          </a:stretch>
        </p:blipFill>
        <p:spPr>
          <a:xfrm>
            <a:off x="1284514" y="1931720"/>
            <a:ext cx="9614807" cy="4686300"/>
          </a:xfrm>
          <a:prstGeom prst="rect">
            <a:avLst/>
          </a:prstGeom>
          <a:ln w="19050">
            <a:solidFill>
              <a:schemeClr val="tx1"/>
            </a:solidFill>
          </a:ln>
        </p:spPr>
      </p:pic>
      <p:graphicFrame>
        <p:nvGraphicFramePr>
          <p:cNvPr id="8" name="think-cell data - do not delete" hidden="1">
            <a:extLst>
              <a:ext uri="{FF2B5EF4-FFF2-40B4-BE49-F238E27FC236}">
                <a16:creationId xmlns:a16="http://schemas.microsoft.com/office/drawing/2014/main" id="{73BEA227-9A9D-D718-28C7-29B1D0BA3A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5" imgH="405" progId="TCLayout.ActiveDocument.1">
                  <p:embed/>
                </p:oleObj>
              </mc:Choice>
              <mc:Fallback>
                <p:oleObj name="think-cell Slide" r:id="rId5" imgW="405" imgH="405" progId="TCLayout.ActiveDocument.1">
                  <p:embed/>
                  <p:pic>
                    <p:nvPicPr>
                      <p:cNvPr id="8" name="think-cell data - do not delete" hidden="1">
                        <a:extLst>
                          <a:ext uri="{FF2B5EF4-FFF2-40B4-BE49-F238E27FC236}">
                            <a16:creationId xmlns:a16="http://schemas.microsoft.com/office/drawing/2014/main" id="{73BEA227-9A9D-D718-28C7-29B1D0BA3A1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AAE9B39-4E9F-93FD-D021-B5CCD3587DB3}"/>
              </a:ext>
            </a:extLst>
          </p:cNvPr>
          <p:cNvSpPr>
            <a:spLocks noGrp="1"/>
          </p:cNvSpPr>
          <p:nvPr>
            <p:ph type="title"/>
          </p:nvPr>
        </p:nvSpPr>
        <p:spPr>
          <a:xfrm>
            <a:off x="494252" y="177952"/>
            <a:ext cx="10515600" cy="819619"/>
          </a:xfrm>
        </p:spPr>
        <p:txBody>
          <a:bodyPr vert="horz">
            <a:normAutofit/>
          </a:bodyPr>
          <a:lstStyle/>
          <a:p>
            <a:r>
              <a:rPr lang="da-DK" sz="4000" b="1">
                <a:latin typeface="Arial"/>
                <a:cs typeface="Arial"/>
              </a:rPr>
              <a:t>Strategi 1 </a:t>
            </a:r>
            <a:r>
              <a:rPr lang="da-DK" sz="2000">
                <a:latin typeface="Arial"/>
                <a:ea typeface="+mj-lt"/>
                <a:cs typeface="Arial"/>
              </a:rPr>
              <a:t>- Søgning efter forskningsdata i en </a:t>
            </a:r>
            <a:r>
              <a:rPr lang="da-DK" sz="2000" b="1">
                <a:latin typeface="Arial"/>
                <a:ea typeface="+mj-lt"/>
                <a:cs typeface="Arial"/>
              </a:rPr>
              <a:t>bibliografisk database</a:t>
            </a:r>
            <a:endParaRPr lang="da-DK" sz="20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5B71F5A-BE04-D9A7-DAB2-E4FFAED82BF0}"/>
              </a:ext>
            </a:extLst>
          </p:cNvPr>
          <p:cNvSpPr>
            <a:spLocks noGrp="1"/>
          </p:cNvSpPr>
          <p:nvPr>
            <p:ph idx="1"/>
          </p:nvPr>
        </p:nvSpPr>
        <p:spPr>
          <a:xfrm>
            <a:off x="623649" y="1333942"/>
            <a:ext cx="6234351" cy="472305"/>
          </a:xfrm>
        </p:spPr>
        <p:txBody>
          <a:bodyPr vert="horz" lIns="91440" tIns="45720" rIns="91440" bIns="45720" rtlCol="0" anchor="t">
            <a:normAutofit/>
          </a:bodyPr>
          <a:lstStyle/>
          <a:p>
            <a:pPr marL="0" indent="0">
              <a:buNone/>
            </a:pPr>
            <a:r>
              <a:rPr lang="en-US" sz="2000" b="1">
                <a:latin typeface="Arial"/>
                <a:cs typeface="Arial"/>
              </a:rPr>
              <a:t>Eksempel A: </a:t>
            </a:r>
            <a:r>
              <a:rPr lang="en-US" sz="2000" b="1">
                <a:latin typeface="Arial"/>
                <a:cs typeface="Arial"/>
                <a:hlinkClick r:id="rId7"/>
              </a:rPr>
              <a:t>Web of Science (Data citation Index)</a:t>
            </a:r>
            <a:endParaRPr lang="en-US" sz="2000" b="1">
              <a:latin typeface="Arial"/>
              <a:cs typeface="Arial"/>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marL="457200" lvl="1" indent="0">
              <a:buNone/>
            </a:pPr>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p:txBody>
      </p:sp>
      <p:cxnSp>
        <p:nvCxnSpPr>
          <p:cNvPr id="15" name="Lige forbindelse 14">
            <a:extLst>
              <a:ext uri="{FF2B5EF4-FFF2-40B4-BE49-F238E27FC236}">
                <a16:creationId xmlns:a16="http://schemas.microsoft.com/office/drawing/2014/main" id="{B9349B42-EEA2-96E4-D578-0C0AE790C3E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C1FF5428-2A8E-2DB5-7018-1CDE76923FF1}"/>
              </a:ext>
            </a:extLst>
          </p:cNvPr>
          <p:cNvSpPr/>
          <p:nvPr/>
        </p:nvSpPr>
        <p:spPr>
          <a:xfrm>
            <a:off x="156117" y="5218271"/>
            <a:ext cx="2089646" cy="61381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err="1">
                <a:solidFill>
                  <a:schemeClr val="tx1"/>
                </a:solidFill>
                <a:latin typeface="Arial"/>
                <a:ea typeface="+mn-lt"/>
                <a:cs typeface="Arial"/>
              </a:rPr>
              <a:t>Vælg</a:t>
            </a:r>
            <a:endParaRPr lang="en-US" sz="1600" b="1" i="1">
              <a:solidFill>
                <a:schemeClr val="tx1"/>
              </a:solidFill>
              <a:latin typeface="Arial"/>
              <a:ea typeface="+mn-lt"/>
              <a:cs typeface="Arial"/>
            </a:endParaRPr>
          </a:p>
          <a:p>
            <a:pPr algn="ctr"/>
            <a:r>
              <a:rPr lang="en-US" sz="1600" b="1" i="1" err="1">
                <a:solidFill>
                  <a:schemeClr val="tx1"/>
                </a:solidFill>
                <a:latin typeface="Arial"/>
                <a:ea typeface="+mn-lt"/>
                <a:cs typeface="Arial"/>
              </a:rPr>
              <a:t>DataCitation</a:t>
            </a:r>
            <a:r>
              <a:rPr lang="en-US" sz="1600" b="1" i="1">
                <a:solidFill>
                  <a:schemeClr val="tx1"/>
                </a:solidFill>
                <a:latin typeface="Arial"/>
                <a:ea typeface="+mn-lt"/>
                <a:cs typeface="Arial"/>
              </a:rPr>
              <a:t> Index</a:t>
            </a:r>
            <a:endParaRPr lang="da-DK" sz="1600" b="1">
              <a:solidFill>
                <a:schemeClr val="tx1"/>
              </a:solidFill>
              <a:latin typeface="Arial"/>
              <a:cs typeface="Arial"/>
            </a:endParaRPr>
          </a:p>
        </p:txBody>
      </p:sp>
      <p:cxnSp>
        <p:nvCxnSpPr>
          <p:cNvPr id="5" name="Lige pilforbindelse 4">
            <a:extLst>
              <a:ext uri="{FF2B5EF4-FFF2-40B4-BE49-F238E27FC236}">
                <a16:creationId xmlns:a16="http://schemas.microsoft.com/office/drawing/2014/main" id="{9BDE7BF1-4EA9-6232-8DBB-8220E5D59C5A}"/>
              </a:ext>
            </a:extLst>
          </p:cNvPr>
          <p:cNvCxnSpPr>
            <a:stCxn id="7" idx="3"/>
            <a:endCxn id="17" idx="2"/>
          </p:cNvCxnSpPr>
          <p:nvPr/>
        </p:nvCxnSpPr>
        <p:spPr>
          <a:xfrm flipV="1">
            <a:off x="2245763" y="4739613"/>
            <a:ext cx="1592328" cy="785567"/>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 name="Ellipse 5">
            <a:extLst>
              <a:ext uri="{FF2B5EF4-FFF2-40B4-BE49-F238E27FC236}">
                <a16:creationId xmlns:a16="http://schemas.microsoft.com/office/drawing/2014/main" id="{03EA77E2-B309-042B-4B65-7498636E96F3}"/>
              </a:ext>
            </a:extLst>
          </p:cNvPr>
          <p:cNvSpPr/>
          <p:nvPr/>
        </p:nvSpPr>
        <p:spPr>
          <a:xfrm>
            <a:off x="4890023" y="1914612"/>
            <a:ext cx="1668817" cy="4657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C1FF5428-2A8E-2DB5-7018-1CDE76923FF1}"/>
              </a:ext>
            </a:extLst>
          </p:cNvPr>
          <p:cNvSpPr/>
          <p:nvPr/>
        </p:nvSpPr>
        <p:spPr>
          <a:xfrm>
            <a:off x="9846328" y="1069882"/>
            <a:ext cx="2149468" cy="498631"/>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I Advanced Search</a:t>
            </a:r>
            <a:endParaRPr lang="da-DK" sz="1600" b="1">
              <a:solidFill>
                <a:schemeClr val="tx1"/>
              </a:solidFill>
              <a:latin typeface="Arial"/>
              <a:cs typeface="Arial"/>
            </a:endParaRPr>
          </a:p>
        </p:txBody>
      </p:sp>
      <p:cxnSp>
        <p:nvCxnSpPr>
          <p:cNvPr id="13" name="Lige pilforbindelse 12">
            <a:extLst>
              <a:ext uri="{FF2B5EF4-FFF2-40B4-BE49-F238E27FC236}">
                <a16:creationId xmlns:a16="http://schemas.microsoft.com/office/drawing/2014/main" id="{9BDE7BF1-4EA9-6232-8DBB-8220E5D59C5A}"/>
              </a:ext>
            </a:extLst>
          </p:cNvPr>
          <p:cNvCxnSpPr>
            <a:stCxn id="12" idx="1"/>
            <a:endCxn id="6" idx="6"/>
          </p:cNvCxnSpPr>
          <p:nvPr/>
        </p:nvCxnSpPr>
        <p:spPr>
          <a:xfrm flipH="1">
            <a:off x="6558840" y="1319198"/>
            <a:ext cx="3287488" cy="8282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Ellipse 16">
            <a:extLst>
              <a:ext uri="{FF2B5EF4-FFF2-40B4-BE49-F238E27FC236}">
                <a16:creationId xmlns:a16="http://schemas.microsoft.com/office/drawing/2014/main" id="{03EA77E2-B309-042B-4B65-7498636E96F3}"/>
              </a:ext>
            </a:extLst>
          </p:cNvPr>
          <p:cNvSpPr/>
          <p:nvPr/>
        </p:nvSpPr>
        <p:spPr>
          <a:xfrm>
            <a:off x="3838091" y="4617295"/>
            <a:ext cx="1668817" cy="24463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41884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lede 8" descr="Et billede, der indeholder tekst, skærmbillede, software, display/skærm/fremvisning&#10;&#10;Beskrivelsen er genereret automatisk">
            <a:extLst>
              <a:ext uri="{FF2B5EF4-FFF2-40B4-BE49-F238E27FC236}">
                <a16:creationId xmlns:a16="http://schemas.microsoft.com/office/drawing/2014/main" id="{EE1C6710-0739-EAF1-40DE-D38AEC026981}"/>
              </a:ext>
            </a:extLst>
          </p:cNvPr>
          <p:cNvPicPr>
            <a:picLocks noChangeAspect="1"/>
          </p:cNvPicPr>
          <p:nvPr/>
        </p:nvPicPr>
        <p:blipFill rotWithShape="1">
          <a:blip r:embed="rId4"/>
          <a:srcRect l="12004" t="10760" r="3365" b="30198"/>
          <a:stretch/>
        </p:blipFill>
        <p:spPr>
          <a:xfrm>
            <a:off x="480178" y="2163337"/>
            <a:ext cx="11306662" cy="4326673"/>
          </a:xfrm>
          <a:prstGeom prst="rect">
            <a:avLst/>
          </a:prstGeom>
          <a:ln w="19050">
            <a:solidFill>
              <a:schemeClr val="tx1"/>
            </a:solidFill>
          </a:ln>
        </p:spPr>
      </p:pic>
      <p:graphicFrame>
        <p:nvGraphicFramePr>
          <p:cNvPr id="8"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5" imgH="405" progId="TCLayout.ActiveDocument.1">
                  <p:embed/>
                </p:oleObj>
              </mc:Choice>
              <mc:Fallback>
                <p:oleObj name="think-cell Slide" r:id="rId5" imgW="405" imgH="405" progId="TCLayout.ActiveDocument.1">
                  <p:embed/>
                  <p:pic>
                    <p:nvPicPr>
                      <p:cNvPr id="8"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6E8B5C-03DA-6FCA-56EA-58717D2F4317}"/>
              </a:ext>
            </a:extLst>
          </p:cNvPr>
          <p:cNvSpPr>
            <a:spLocks noGrp="1"/>
          </p:cNvSpPr>
          <p:nvPr>
            <p:ph type="title"/>
          </p:nvPr>
        </p:nvSpPr>
        <p:spPr>
          <a:xfrm>
            <a:off x="494252" y="177952"/>
            <a:ext cx="10515600" cy="819619"/>
          </a:xfrm>
        </p:spPr>
        <p:txBody>
          <a:bodyPr vert="horz">
            <a:normAutofit/>
          </a:bodyPr>
          <a:lstStyle/>
          <a:p>
            <a:r>
              <a:rPr lang="en-US" sz="4000" b="1">
                <a:latin typeface="Arial"/>
                <a:cs typeface="Arial"/>
              </a:rPr>
              <a:t>Strategi 1 </a:t>
            </a:r>
            <a:r>
              <a:rPr lang="da-DK" sz="2000">
                <a:latin typeface="Arial"/>
                <a:cs typeface="Arial"/>
              </a:rPr>
              <a:t>- </a:t>
            </a:r>
            <a:r>
              <a:rPr lang="da-DK" sz="2000">
                <a:latin typeface="Arial"/>
                <a:ea typeface="+mj-lt"/>
                <a:cs typeface="Arial"/>
              </a:rPr>
              <a:t> Søgning efter forskningsdata i en </a:t>
            </a:r>
            <a:r>
              <a:rPr lang="da-DK" sz="2000" b="1">
                <a:latin typeface="Arial"/>
                <a:ea typeface="+mj-lt"/>
                <a:cs typeface="Arial"/>
              </a:rPr>
              <a:t>bibliografisk database</a:t>
            </a:r>
            <a:endParaRPr lang="da-DK" sz="20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7450BC4-5868-C8E4-26E7-C1DBB6F35271}"/>
              </a:ext>
            </a:extLst>
          </p:cNvPr>
          <p:cNvSpPr>
            <a:spLocks noGrp="1"/>
          </p:cNvSpPr>
          <p:nvPr>
            <p:ph idx="1"/>
          </p:nvPr>
        </p:nvSpPr>
        <p:spPr>
          <a:xfrm>
            <a:off x="494252" y="1362696"/>
            <a:ext cx="10515600" cy="439612"/>
          </a:xfrm>
        </p:spPr>
        <p:txBody>
          <a:bodyPr vert="horz" lIns="91440" tIns="45720" rIns="91440" bIns="45720" rtlCol="0" anchor="t">
            <a:normAutofit/>
          </a:bodyPr>
          <a:lstStyle/>
          <a:p>
            <a:pPr marL="0" indent="0">
              <a:buNone/>
            </a:pPr>
            <a:r>
              <a:rPr lang="en-US" sz="2000" b="1">
                <a:latin typeface="Arial"/>
                <a:cs typeface="Arial"/>
              </a:rPr>
              <a:t>Eksempel A: </a:t>
            </a:r>
            <a:r>
              <a:rPr lang="en-US" sz="2000" b="1">
                <a:latin typeface="Arial"/>
                <a:cs typeface="Arial"/>
                <a:hlinkClick r:id="rId7"/>
              </a:rPr>
              <a:t>Web of Science (Data citation Index)</a:t>
            </a:r>
            <a:endParaRPr lang="en-US" sz="2000" b="1">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p:txBody>
      </p:sp>
      <p:cxnSp>
        <p:nvCxnSpPr>
          <p:cNvPr id="6" name="Lige pilforbindelse 5">
            <a:extLst>
              <a:ext uri="{FF2B5EF4-FFF2-40B4-BE49-F238E27FC236}">
                <a16:creationId xmlns:a16="http://schemas.microsoft.com/office/drawing/2014/main" id="{6A37CA8C-9CD2-1B6D-5054-584F7F05AED6}"/>
              </a:ext>
            </a:extLst>
          </p:cNvPr>
          <p:cNvCxnSpPr>
            <a:stCxn id="5" idx="1"/>
            <a:endCxn id="14" idx="6"/>
          </p:cNvCxnSpPr>
          <p:nvPr/>
        </p:nvCxnSpPr>
        <p:spPr>
          <a:xfrm flipH="1">
            <a:off x="3421627" y="1594379"/>
            <a:ext cx="3677512" cy="11666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D4D0F8E2-7C0A-06EF-FAC2-1C4CD021BE30}"/>
              </a:ext>
            </a:extLst>
          </p:cNvPr>
          <p:cNvSpPr/>
          <p:nvPr/>
        </p:nvSpPr>
        <p:spPr>
          <a:xfrm>
            <a:off x="10181063" y="1939165"/>
            <a:ext cx="1897808" cy="986215"/>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a:solidFill>
                  <a:schemeClr val="tx1"/>
                </a:solidFill>
                <a:latin typeface="Arial"/>
                <a:ea typeface="+mn-lt"/>
                <a:cs typeface="Arial"/>
              </a:rPr>
              <a:t>Antal citationer: klik for adgang til listen af citationer</a:t>
            </a:r>
            <a:endParaRPr lang="da-DK" sz="1600" b="1" i="1">
              <a:solidFill>
                <a:schemeClr val="tx1"/>
              </a:solidFill>
              <a:latin typeface="Arial"/>
              <a:cs typeface="Arial"/>
            </a:endParaRPr>
          </a:p>
        </p:txBody>
      </p:sp>
      <p:sp>
        <p:nvSpPr>
          <p:cNvPr id="5" name="Rektangel 4">
            <a:extLst>
              <a:ext uri="{FF2B5EF4-FFF2-40B4-BE49-F238E27FC236}">
                <a16:creationId xmlns:a16="http://schemas.microsoft.com/office/drawing/2014/main" id="{01F98582-D053-D679-6F1F-C120053C1FFF}"/>
              </a:ext>
            </a:extLst>
          </p:cNvPr>
          <p:cNvSpPr/>
          <p:nvPr/>
        </p:nvSpPr>
        <p:spPr>
          <a:xfrm>
            <a:off x="7099139" y="1273039"/>
            <a:ext cx="3563026" cy="64268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a:solidFill>
                  <a:schemeClr val="tx1"/>
                </a:solidFill>
                <a:latin typeface="Arial"/>
                <a:ea typeface="+mn-lt"/>
                <a:cs typeface="Arial"/>
              </a:rPr>
              <a:t>Søg i Data Citation Index via Web of Science</a:t>
            </a:r>
            <a:endParaRPr lang="da-DK" b="1" i="1">
              <a:solidFill>
                <a:schemeClr val="tx1"/>
              </a:solidFill>
            </a:endParaRPr>
          </a:p>
        </p:txBody>
      </p:sp>
      <p:sp>
        <p:nvSpPr>
          <p:cNvPr id="10" name="Rektangel 9">
            <a:extLst>
              <a:ext uri="{FF2B5EF4-FFF2-40B4-BE49-F238E27FC236}">
                <a16:creationId xmlns:a16="http://schemas.microsoft.com/office/drawing/2014/main" id="{17DEFBDF-C3CA-590D-1276-D2DDAA79786A}"/>
              </a:ext>
            </a:extLst>
          </p:cNvPr>
          <p:cNvSpPr/>
          <p:nvPr/>
        </p:nvSpPr>
        <p:spPr>
          <a:xfrm>
            <a:off x="6279181" y="2829629"/>
            <a:ext cx="3383840" cy="67046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a:solidFill>
                  <a:schemeClr val="tx1"/>
                </a:solidFill>
                <a:latin typeface="Arial"/>
                <a:ea typeface="+mn-lt"/>
                <a:cs typeface="Arial"/>
              </a:rPr>
              <a:t>Klik på titlen for at læse metadata og se kilden</a:t>
            </a:r>
            <a:endParaRPr lang="da-DK" sz="1600" b="1" i="1">
              <a:solidFill>
                <a:schemeClr val="tx1"/>
              </a:solidFill>
              <a:latin typeface="Arial"/>
              <a:cs typeface="Arial"/>
            </a:endParaRPr>
          </a:p>
        </p:txBody>
      </p:sp>
      <p:cxnSp>
        <p:nvCxnSpPr>
          <p:cNvPr id="12" name="Lige pilforbindelse 11">
            <a:extLst>
              <a:ext uri="{FF2B5EF4-FFF2-40B4-BE49-F238E27FC236}">
                <a16:creationId xmlns:a16="http://schemas.microsoft.com/office/drawing/2014/main" id="{82DCD66B-2ADE-F2A7-F882-2A137DC8D87F}"/>
              </a:ext>
            </a:extLst>
          </p:cNvPr>
          <p:cNvCxnSpPr>
            <a:stCxn id="10" idx="2"/>
            <a:endCxn id="17" idx="0"/>
          </p:cNvCxnSpPr>
          <p:nvPr/>
        </p:nvCxnSpPr>
        <p:spPr>
          <a:xfrm flipH="1">
            <a:off x="6801345" y="3500098"/>
            <a:ext cx="1169756" cy="98448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Lige pilforbindelse 12">
            <a:extLst>
              <a:ext uri="{FF2B5EF4-FFF2-40B4-BE49-F238E27FC236}">
                <a16:creationId xmlns:a16="http://schemas.microsoft.com/office/drawing/2014/main" id="{DF39BE3C-B2B3-A15D-7EBA-BB96C69BDE8F}"/>
              </a:ext>
            </a:extLst>
          </p:cNvPr>
          <p:cNvCxnSpPr>
            <a:stCxn id="7" idx="2"/>
            <a:endCxn id="23" idx="0"/>
          </p:cNvCxnSpPr>
          <p:nvPr/>
        </p:nvCxnSpPr>
        <p:spPr>
          <a:xfrm flipH="1">
            <a:off x="10660566" y="2925380"/>
            <a:ext cx="469401" cy="165777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03EA77E2-B309-042B-4B65-7498636E96F3}"/>
              </a:ext>
            </a:extLst>
          </p:cNvPr>
          <p:cNvSpPr/>
          <p:nvPr/>
        </p:nvSpPr>
        <p:spPr>
          <a:xfrm>
            <a:off x="430669" y="2528161"/>
            <a:ext cx="2990958" cy="4657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03EA77E2-B309-042B-4B65-7498636E96F3}"/>
              </a:ext>
            </a:extLst>
          </p:cNvPr>
          <p:cNvSpPr/>
          <p:nvPr/>
        </p:nvSpPr>
        <p:spPr>
          <a:xfrm>
            <a:off x="3421627" y="4484583"/>
            <a:ext cx="6759436" cy="53346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a:extLst>
              <a:ext uri="{FF2B5EF4-FFF2-40B4-BE49-F238E27FC236}">
                <a16:creationId xmlns:a16="http://schemas.microsoft.com/office/drawing/2014/main" id="{03EA77E2-B309-042B-4B65-7498636E96F3}"/>
              </a:ext>
            </a:extLst>
          </p:cNvPr>
          <p:cNvSpPr/>
          <p:nvPr/>
        </p:nvSpPr>
        <p:spPr>
          <a:xfrm>
            <a:off x="10181063" y="4583151"/>
            <a:ext cx="959005" cy="5200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22898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Billede 3" descr="Et billede, der indeholder tekst, skærmbillede, Font/skrifttype, nummer/tal&#10;&#10;Beskrivelsen er genereret automatisk">
            <a:extLst>
              <a:ext uri="{FF2B5EF4-FFF2-40B4-BE49-F238E27FC236}">
                <a16:creationId xmlns:a16="http://schemas.microsoft.com/office/drawing/2014/main" id="{05EF75D7-00DC-E57B-6CE8-A331E01D2672}"/>
              </a:ext>
            </a:extLst>
          </p:cNvPr>
          <p:cNvPicPr>
            <a:picLocks noChangeAspect="1"/>
          </p:cNvPicPr>
          <p:nvPr/>
        </p:nvPicPr>
        <p:blipFill rotWithShape="1">
          <a:blip r:embed="rId6"/>
          <a:srcRect r="6819" b="15492"/>
          <a:stretch/>
        </p:blipFill>
        <p:spPr>
          <a:xfrm>
            <a:off x="532276" y="2197612"/>
            <a:ext cx="11104199" cy="4412541"/>
          </a:xfrm>
          <a:prstGeom prst="rect">
            <a:avLst/>
          </a:prstGeom>
          <a:ln w="19050">
            <a:solidFill>
              <a:schemeClr val="tx1"/>
            </a:solidFill>
          </a:ln>
        </p:spPr>
      </p:pic>
      <p:sp>
        <p:nvSpPr>
          <p:cNvPr id="6" name="Rektangel 5">
            <a:extLst>
              <a:ext uri="{FF2B5EF4-FFF2-40B4-BE49-F238E27FC236}">
                <a16:creationId xmlns:a16="http://schemas.microsoft.com/office/drawing/2014/main" id="{0D40152F-D792-59E0-FD02-C5A115850AB5}"/>
              </a:ext>
            </a:extLst>
          </p:cNvPr>
          <p:cNvSpPr/>
          <p:nvPr/>
        </p:nvSpPr>
        <p:spPr>
          <a:xfrm>
            <a:off x="6374307" y="1492471"/>
            <a:ext cx="2056015" cy="3545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a:solidFill>
                  <a:schemeClr val="tx1"/>
                </a:solidFill>
                <a:latin typeface="Arial"/>
                <a:ea typeface="+mn-lt"/>
                <a:cs typeface="Arial"/>
              </a:rPr>
              <a:t>Søg i datasæt</a:t>
            </a:r>
          </a:p>
        </p:txBody>
      </p:sp>
      <p:sp>
        <p:nvSpPr>
          <p:cNvPr id="8" name="Rektangel 7">
            <a:extLst>
              <a:ext uri="{FF2B5EF4-FFF2-40B4-BE49-F238E27FC236}">
                <a16:creationId xmlns:a16="http://schemas.microsoft.com/office/drawing/2014/main" id="{C1DFC22C-7847-5D28-B628-D6B8E188C9AB}"/>
              </a:ext>
            </a:extLst>
          </p:cNvPr>
          <p:cNvSpPr/>
          <p:nvPr/>
        </p:nvSpPr>
        <p:spPr>
          <a:xfrm>
            <a:off x="6937675" y="3189221"/>
            <a:ext cx="2474947" cy="732251"/>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a:solidFill>
                  <a:schemeClr val="tx1"/>
                </a:solidFill>
                <a:latin typeface="Arial"/>
                <a:ea typeface="+mn-lt"/>
                <a:cs typeface="Arial"/>
              </a:rPr>
              <a:t>Klik på titlen for at læse metadata og se kilden</a:t>
            </a:r>
            <a:endParaRPr lang="da-DK" sz="1600" b="1" i="1">
              <a:solidFill>
                <a:schemeClr val="tx1"/>
              </a:solidFill>
              <a:latin typeface="Arial"/>
              <a:cs typeface="Arial"/>
            </a:endParaRPr>
          </a:p>
        </p:txBody>
      </p:sp>
      <p:cxnSp>
        <p:nvCxnSpPr>
          <p:cNvPr id="9" name="Lige pilforbindelse 8">
            <a:extLst>
              <a:ext uri="{FF2B5EF4-FFF2-40B4-BE49-F238E27FC236}">
                <a16:creationId xmlns:a16="http://schemas.microsoft.com/office/drawing/2014/main" id="{5BB017C1-6C74-2C3E-F601-2FB097260C8E}"/>
              </a:ext>
            </a:extLst>
          </p:cNvPr>
          <p:cNvCxnSpPr>
            <a:stCxn id="8" idx="2"/>
            <a:endCxn id="16" idx="0"/>
          </p:cNvCxnSpPr>
          <p:nvPr/>
        </p:nvCxnSpPr>
        <p:spPr>
          <a:xfrm flipH="1">
            <a:off x="5909518" y="3921472"/>
            <a:ext cx="2265631" cy="7731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Lige pilforbindelse 9">
            <a:extLst>
              <a:ext uri="{FF2B5EF4-FFF2-40B4-BE49-F238E27FC236}">
                <a16:creationId xmlns:a16="http://schemas.microsoft.com/office/drawing/2014/main" id="{8F9EBE0C-27CA-F272-2B4A-79E1490B0699}"/>
              </a:ext>
            </a:extLst>
          </p:cNvPr>
          <p:cNvCxnSpPr>
            <a:cxnSpLocks/>
            <a:stCxn id="6" idx="2"/>
            <a:endCxn id="17" idx="7"/>
          </p:cNvCxnSpPr>
          <p:nvPr/>
        </p:nvCxnSpPr>
        <p:spPr>
          <a:xfrm flipH="1">
            <a:off x="5567860" y="1846971"/>
            <a:ext cx="1834455" cy="11493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 name="Title 1">
            <a:extLst>
              <a:ext uri="{FF2B5EF4-FFF2-40B4-BE49-F238E27FC236}">
                <a16:creationId xmlns:a16="http://schemas.microsoft.com/office/drawing/2014/main" id="{576E8B5C-03DA-6FCA-56EA-58717D2F4317}"/>
              </a:ext>
            </a:extLst>
          </p:cNvPr>
          <p:cNvSpPr>
            <a:spLocks noGrp="1"/>
          </p:cNvSpPr>
          <p:nvPr>
            <p:ph type="title"/>
          </p:nvPr>
        </p:nvSpPr>
        <p:spPr>
          <a:xfrm>
            <a:off x="447304" y="171936"/>
            <a:ext cx="10515600" cy="819619"/>
          </a:xfrm>
        </p:spPr>
        <p:txBody>
          <a:bodyPr vert="horz">
            <a:normAutofit/>
          </a:bodyPr>
          <a:lstStyle/>
          <a:p>
            <a:r>
              <a:rPr lang="en-US" sz="4000" b="1">
                <a:latin typeface="Arial"/>
                <a:cs typeface="Arial"/>
              </a:rPr>
              <a:t>Strategi 1 </a:t>
            </a:r>
            <a:r>
              <a:rPr lang="da-DK" sz="2000">
                <a:latin typeface="Arial"/>
                <a:cs typeface="Arial"/>
              </a:rPr>
              <a:t>- </a:t>
            </a:r>
            <a:r>
              <a:rPr lang="da-DK" sz="2000">
                <a:latin typeface="Arial"/>
                <a:ea typeface="+mj-lt"/>
                <a:cs typeface="Arial"/>
              </a:rPr>
              <a:t>Søgning efter forskningsdata i en </a:t>
            </a:r>
            <a:r>
              <a:rPr lang="da-DK" sz="2000" b="1">
                <a:latin typeface="Arial"/>
                <a:ea typeface="+mj-lt"/>
                <a:cs typeface="Arial"/>
              </a:rPr>
              <a:t>bibliografisk database</a:t>
            </a:r>
            <a:endParaRPr lang="da-DK" sz="2000" b="1">
              <a:latin typeface="Arial" panose="020B0604020202020204" pitchFamily="34" charset="0"/>
              <a:cs typeface="Arial" panose="020B0604020202020204" pitchFamily="34" charset="0"/>
            </a:endParaRPr>
          </a:p>
        </p:txBody>
      </p:sp>
      <p:sp>
        <p:nvSpPr>
          <p:cNvPr id="2" name="Rektangel 1"/>
          <p:cNvSpPr/>
          <p:nvPr/>
        </p:nvSpPr>
        <p:spPr>
          <a:xfrm>
            <a:off x="447304" y="1437785"/>
            <a:ext cx="3826689" cy="923330"/>
          </a:xfrm>
          <a:prstGeom prst="rect">
            <a:avLst/>
          </a:prstGeom>
        </p:spPr>
        <p:txBody>
          <a:bodyPr wrap="none" lIns="91440" tIns="45720" rIns="91440" bIns="45720" anchor="t">
            <a:spAutoFit/>
          </a:bodyPr>
          <a:lstStyle/>
          <a:p>
            <a:r>
              <a:rPr lang="da-DK" sz="2000" b="1">
                <a:latin typeface="Arial"/>
                <a:cs typeface="Arial"/>
              </a:rPr>
              <a:t>Eksempel B: </a:t>
            </a:r>
            <a:r>
              <a:rPr lang="da-DK" sz="2000" b="1">
                <a:latin typeface="Arial"/>
                <a:cs typeface="Arial"/>
                <a:hlinkClick r:id="rId7"/>
              </a:rPr>
              <a:t>Dimensions</a:t>
            </a:r>
            <a:r>
              <a:rPr lang="da-DK" sz="2000" b="1">
                <a:latin typeface="Arial"/>
                <a:cs typeface="Arial"/>
              </a:rPr>
              <a:t> </a:t>
            </a:r>
          </a:p>
          <a:p>
            <a:r>
              <a:rPr lang="da-DK" sz="1600">
                <a:latin typeface="Arial"/>
                <a:ea typeface="Calibri" panose="020F0502020204030204"/>
                <a:cs typeface="Arial"/>
              </a:rPr>
              <a:t>NB: Opret dig og log på for at få adgang</a:t>
            </a:r>
            <a:endParaRPr lang="da-DK" sz="1600">
              <a:latin typeface="Arial"/>
              <a:cs typeface="Arial"/>
            </a:endParaRPr>
          </a:p>
          <a:p>
            <a:endParaRPr lang="da-DK">
              <a:latin typeface="Arial" panose="020B0604020202020204" pitchFamily="34" charset="0"/>
              <a:cs typeface="Arial" panose="020B0604020202020204" pitchFamily="34" charset="0"/>
            </a:endParaRPr>
          </a:p>
        </p:txBody>
      </p: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03EA77E2-B309-042B-4B65-7498636E96F3}"/>
              </a:ext>
            </a:extLst>
          </p:cNvPr>
          <p:cNvSpPr/>
          <p:nvPr/>
        </p:nvSpPr>
        <p:spPr>
          <a:xfrm>
            <a:off x="3093416" y="4694663"/>
            <a:ext cx="5632203" cy="70514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03EA77E2-B309-042B-4B65-7498636E96F3}"/>
              </a:ext>
            </a:extLst>
          </p:cNvPr>
          <p:cNvSpPr/>
          <p:nvPr/>
        </p:nvSpPr>
        <p:spPr>
          <a:xfrm>
            <a:off x="4482789" y="2916430"/>
            <a:ext cx="1271240" cy="54558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82758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F2B2-70F7-62B8-52D2-F7CED5728252}"/>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E54F6E4B-7F6E-0650-7BBF-81AFFD1C739F}"/>
              </a:ext>
            </a:extLst>
          </p:cNvPr>
          <p:cNvSpPr/>
          <p:nvPr/>
        </p:nvSpPr>
        <p:spPr>
          <a:xfrm>
            <a:off x="3325588"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70B7F3C5-2187-2E0B-20EE-E8C2FD3ECFC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70B7F3C5-2187-2E0B-20EE-E8C2FD3ECFC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77B2E68B-6080-4F8C-E848-43C132FF931B}"/>
              </a:ext>
            </a:extLst>
          </p:cNvPr>
          <p:cNvSpPr>
            <a:spLocks noGrp="1"/>
          </p:cNvSpPr>
          <p:nvPr>
            <p:ph type="title"/>
          </p:nvPr>
        </p:nvSpPr>
        <p:spPr>
          <a:xfrm>
            <a:off x="502640" y="177952"/>
            <a:ext cx="11237001" cy="819619"/>
          </a:xfrm>
          <a:noFill/>
          <a:ln>
            <a:noFill/>
          </a:ln>
        </p:spPr>
        <p:txBody>
          <a:bodyPr vert="horz">
            <a:normAutofit/>
          </a:bodyPr>
          <a:lstStyle/>
          <a:p>
            <a:r>
              <a:rPr lang="da-DK" sz="4000" b="1">
                <a:latin typeface="Arial"/>
                <a:cs typeface="Arial"/>
              </a:rPr>
              <a:t>Søgestrategier</a:t>
            </a:r>
            <a:endParaRPr lang="en-US" sz="4000" b="1">
              <a:latin typeface="Arial" panose="020B0604020202020204" pitchFamily="34" charset="0"/>
              <a:ea typeface="Calibri Light"/>
              <a:cs typeface="Arial" panose="020B0604020202020204" pitchFamily="34" charset="0"/>
            </a:endParaRPr>
          </a:p>
        </p:txBody>
      </p:sp>
      <p:cxnSp>
        <p:nvCxnSpPr>
          <p:cNvPr id="8" name="Lige forbindelse 7">
            <a:extLst>
              <a:ext uri="{FF2B5EF4-FFF2-40B4-BE49-F238E27FC236}">
                <a16:creationId xmlns:a16="http://schemas.microsoft.com/office/drawing/2014/main" id="{8AF01D3E-1F58-D71F-5B52-12CC06E15E04}"/>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1F258CC6-BE22-D99C-C107-A9F1807A971E}"/>
              </a:ext>
            </a:extLst>
          </p:cNvPr>
          <p:cNvGrpSpPr/>
          <p:nvPr/>
        </p:nvGrpSpPr>
        <p:grpSpPr>
          <a:xfrm>
            <a:off x="3722634" y="2144706"/>
            <a:ext cx="2001470" cy="1821435"/>
            <a:chOff x="3695148" y="2144706"/>
            <a:chExt cx="2001470" cy="1821435"/>
          </a:xfrm>
        </p:grpSpPr>
        <p:sp>
          <p:nvSpPr>
            <p:cNvPr id="35" name="Tekstfelt 34">
              <a:extLst>
                <a:ext uri="{FF2B5EF4-FFF2-40B4-BE49-F238E27FC236}">
                  <a16:creationId xmlns:a16="http://schemas.microsoft.com/office/drawing/2014/main" id="{E1F46A34-EB11-3F79-EBD4-197614C7B869}"/>
                </a:ext>
              </a:extLst>
            </p:cNvPr>
            <p:cNvSpPr txBox="1"/>
            <p:nvPr/>
          </p:nvSpPr>
          <p:spPr>
            <a:xfrm>
              <a:off x="3695148" y="3196700"/>
              <a:ext cx="2001470" cy="76944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2</a:t>
              </a:r>
            </a:p>
            <a:p>
              <a:r>
                <a:rPr lang="da-DK" sz="2000" err="1">
                  <a:latin typeface="Arial"/>
                  <a:ea typeface="Calibri"/>
                  <a:cs typeface="Arial"/>
                </a:rPr>
                <a:t>Repositorier</a:t>
              </a:r>
              <a:endParaRPr lang="da-DK" sz="2000">
                <a:latin typeface="Arial"/>
                <a:ea typeface="Calibri"/>
                <a:cs typeface="Arial"/>
              </a:endParaRPr>
            </a:p>
          </p:txBody>
        </p:sp>
        <p:pic>
          <p:nvPicPr>
            <p:cNvPr id="36" name="Grafik 35" descr="Database med massiv udfyldning">
              <a:extLst>
                <a:ext uri="{FF2B5EF4-FFF2-40B4-BE49-F238E27FC236}">
                  <a16:creationId xmlns:a16="http://schemas.microsoft.com/office/drawing/2014/main" id="{D0F8CE94-7508-FF73-6A36-1AA44064C1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41" name="Gruppe 40">
            <a:extLst>
              <a:ext uri="{FF2B5EF4-FFF2-40B4-BE49-F238E27FC236}">
                <a16:creationId xmlns:a16="http://schemas.microsoft.com/office/drawing/2014/main" id="{B2C6DD9B-AF5D-394B-9FE2-DE76BAEE41B7}"/>
              </a:ext>
            </a:extLst>
          </p:cNvPr>
          <p:cNvGrpSpPr/>
          <p:nvPr/>
        </p:nvGrpSpPr>
        <p:grpSpPr>
          <a:xfrm>
            <a:off x="934950" y="2144706"/>
            <a:ext cx="1991130" cy="2406211"/>
            <a:chOff x="934950" y="2144706"/>
            <a:chExt cx="1991130" cy="2406211"/>
          </a:xfrm>
        </p:grpSpPr>
        <p:sp>
          <p:nvSpPr>
            <p:cNvPr id="39" name="Tekstfelt 38">
              <a:extLst>
                <a:ext uri="{FF2B5EF4-FFF2-40B4-BE49-F238E27FC236}">
                  <a16:creationId xmlns:a16="http://schemas.microsoft.com/office/drawing/2014/main" id="{FDCD3D09-68F9-85F9-51B7-211D0D6D7BA0}"/>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1</a:t>
              </a:r>
              <a:endParaRPr lang="en-US" sz="2400">
                <a:latin typeface="Arial"/>
                <a:ea typeface="Calibri"/>
                <a:cs typeface="Arial"/>
              </a:endParaRPr>
            </a:p>
            <a:p>
              <a:r>
                <a:rPr lang="da-DK" sz="2000">
                  <a:latin typeface="Arial"/>
                  <a:ea typeface="Calibri"/>
                  <a:cs typeface="Arial"/>
                </a:rPr>
                <a:t>Bibliografiske databaser</a:t>
              </a:r>
              <a:endParaRPr lang="da-DK" sz="2000">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0" name="Grafik 39" descr="Server med massiv udfyldning">
              <a:extLst>
                <a:ext uri="{FF2B5EF4-FFF2-40B4-BE49-F238E27FC236}">
                  <a16:creationId xmlns:a16="http://schemas.microsoft.com/office/drawing/2014/main" id="{1D0B2DD1-8E1E-93BE-67A0-D952548A7B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45" name="Gruppe 44">
            <a:extLst>
              <a:ext uri="{FF2B5EF4-FFF2-40B4-BE49-F238E27FC236}">
                <a16:creationId xmlns:a16="http://schemas.microsoft.com/office/drawing/2014/main" id="{23A0F457-6DE4-1181-5122-07189D08A5C0}"/>
              </a:ext>
            </a:extLst>
          </p:cNvPr>
          <p:cNvGrpSpPr/>
          <p:nvPr/>
        </p:nvGrpSpPr>
        <p:grpSpPr>
          <a:xfrm>
            <a:off x="9258924" y="2144706"/>
            <a:ext cx="2362337" cy="2981217"/>
            <a:chOff x="9258924" y="2144706"/>
            <a:chExt cx="2362337" cy="2981217"/>
          </a:xfrm>
        </p:grpSpPr>
        <p:sp>
          <p:nvSpPr>
            <p:cNvPr id="43" name="Tekstfelt 42">
              <a:extLst>
                <a:ext uri="{FF2B5EF4-FFF2-40B4-BE49-F238E27FC236}">
                  <a16:creationId xmlns:a16="http://schemas.microsoft.com/office/drawing/2014/main" id="{88B76E18-D7E5-0EDD-AB9D-34C94097E07E}"/>
                </a:ext>
              </a:extLst>
            </p:cNvPr>
            <p:cNvSpPr txBox="1"/>
            <p:nvPr/>
          </p:nvSpPr>
          <p:spPr>
            <a:xfrm>
              <a:off x="9258924" y="3186931"/>
              <a:ext cx="2362337" cy="193899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4</a:t>
              </a:r>
            </a:p>
            <a:p>
              <a:r>
                <a:rPr lang="da-DK" sz="2000">
                  <a:latin typeface="Arial"/>
                  <a:ea typeface="Calibri"/>
                  <a:cs typeface="Calibri"/>
                </a:rPr>
                <a:t>Uden for akademia (organisationer, myndigheder, mm.)</a:t>
              </a: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4" name="Grafik 43" descr="Forskning med massiv udfyldning">
              <a:extLst>
                <a:ext uri="{FF2B5EF4-FFF2-40B4-BE49-F238E27FC236}">
                  <a16:creationId xmlns:a16="http://schemas.microsoft.com/office/drawing/2014/main" id="{BDE1BA15-FC15-3B82-9A1E-46EB6C60385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49" name="Gruppe 48">
            <a:extLst>
              <a:ext uri="{FF2B5EF4-FFF2-40B4-BE49-F238E27FC236}">
                <a16:creationId xmlns:a16="http://schemas.microsoft.com/office/drawing/2014/main" id="{1DDA71AD-F20C-CFD6-0DC1-84EE0C739923}"/>
              </a:ext>
            </a:extLst>
          </p:cNvPr>
          <p:cNvGrpSpPr/>
          <p:nvPr/>
        </p:nvGrpSpPr>
        <p:grpSpPr>
          <a:xfrm>
            <a:off x="6520086" y="2144706"/>
            <a:ext cx="1950745" cy="2098434"/>
            <a:chOff x="6395534" y="2144706"/>
            <a:chExt cx="1950745" cy="2098434"/>
          </a:xfrm>
        </p:grpSpPr>
        <p:sp>
          <p:nvSpPr>
            <p:cNvPr id="47" name="Tekstfelt 46">
              <a:extLst>
                <a:ext uri="{FF2B5EF4-FFF2-40B4-BE49-F238E27FC236}">
                  <a16:creationId xmlns:a16="http://schemas.microsoft.com/office/drawing/2014/main" id="{D137667B-389E-A41A-03D3-002F95926A05}"/>
                </a:ext>
              </a:extLst>
            </p:cNvPr>
            <p:cNvSpPr txBox="1"/>
            <p:nvPr/>
          </p:nvSpPr>
          <p:spPr>
            <a:xfrm>
              <a:off x="6395534" y="3196700"/>
              <a:ext cx="1950745" cy="104644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3</a:t>
              </a:r>
            </a:p>
            <a:p>
              <a:r>
                <a:rPr lang="da-DK" sz="2000">
                  <a:latin typeface="Arial"/>
                  <a:ea typeface="Calibri"/>
                  <a:cs typeface="Arial"/>
                </a:rPr>
                <a:t>Søgemaskiner</a:t>
              </a:r>
            </a:p>
            <a:p>
              <a:endParaRPr lang="da-DK">
                <a:latin typeface="Arial" panose="020B0604020202020204" pitchFamily="34" charset="0"/>
                <a:ea typeface="Calibri"/>
                <a:cs typeface="Arial" panose="020B0604020202020204" pitchFamily="34" charset="0"/>
              </a:endParaRPr>
            </a:p>
          </p:txBody>
        </p:sp>
        <p:pic>
          <p:nvPicPr>
            <p:cNvPr id="48" name="Grafik 47" descr="Sky med massiv udfyldning">
              <a:extLst>
                <a:ext uri="{FF2B5EF4-FFF2-40B4-BE49-F238E27FC236}">
                  <a16:creationId xmlns:a16="http://schemas.microsoft.com/office/drawing/2014/main" id="{7CADE756-7C9A-1E19-3570-9B17527E37C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spTree>
    <p:extLst>
      <p:ext uri="{BB962C8B-B14F-4D97-AF65-F5344CB8AC3E}">
        <p14:creationId xmlns:p14="http://schemas.microsoft.com/office/powerpoint/2010/main" val="3173680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1F5F2A8F-64C2-6695-4EC9-41BC3878F6F3}"/>
              </a:ext>
            </a:extLst>
          </p:cNvPr>
          <p:cNvSpPr>
            <a:spLocks noGrp="1"/>
          </p:cNvSpPr>
          <p:nvPr>
            <p:ph type="title"/>
          </p:nvPr>
        </p:nvSpPr>
        <p:spPr>
          <a:xfrm>
            <a:off x="460696" y="182562"/>
            <a:ext cx="10515600" cy="819619"/>
          </a:xfrm>
        </p:spPr>
        <p:txBody>
          <a:bodyPr vert="horz">
            <a:normAutofit/>
          </a:bodyPr>
          <a:lstStyle/>
          <a:p>
            <a:r>
              <a:rPr lang="en-US" sz="4000" b="1" dirty="0">
                <a:latin typeface="Arial"/>
                <a:cs typeface="Arial"/>
              </a:rPr>
              <a:t>Strategi 2 </a:t>
            </a:r>
            <a:r>
              <a:rPr lang="da-DK" sz="2000" dirty="0">
                <a:latin typeface="Arial"/>
                <a:cs typeface="Arial"/>
              </a:rPr>
              <a:t>- </a:t>
            </a:r>
            <a:r>
              <a:rPr lang="da-DK" sz="2000" b="1" dirty="0">
                <a:latin typeface="Arial"/>
                <a:cs typeface="Arial"/>
              </a:rPr>
              <a:t>Direkte</a:t>
            </a:r>
            <a:r>
              <a:rPr lang="da-DK" sz="2000" dirty="0">
                <a:latin typeface="Arial"/>
                <a:cs typeface="Arial"/>
              </a:rPr>
              <a:t> søgning efter</a:t>
            </a:r>
            <a:r>
              <a:rPr lang="da-DK" sz="2000" dirty="0">
                <a:latin typeface="Arial"/>
                <a:ea typeface="+mj-lt"/>
                <a:cs typeface="Arial"/>
              </a:rPr>
              <a:t> forskningsdata i et </a:t>
            </a:r>
            <a:r>
              <a:rPr lang="da-DK" sz="2000" b="1">
                <a:latin typeface="Arial"/>
                <a:cs typeface="Arial"/>
              </a:rPr>
              <a:t>repositorie</a:t>
            </a:r>
            <a:endParaRPr lang="da-DK" sz="2000" b="1" dirty="0">
              <a:latin typeface="Arial"/>
              <a:cs typeface="Arial"/>
            </a:endParaRPr>
          </a:p>
        </p:txBody>
      </p:sp>
      <p:sp>
        <p:nvSpPr>
          <p:cNvPr id="3" name="Pladsholder til indhold 2">
            <a:extLst>
              <a:ext uri="{FF2B5EF4-FFF2-40B4-BE49-F238E27FC236}">
                <a16:creationId xmlns:a16="http://schemas.microsoft.com/office/drawing/2014/main" id="{7B648FCF-2590-9AFC-E7AF-CE09B4903328}"/>
              </a:ext>
              <a:ext uri="{C183D7F6-B498-43B3-948B-1728B52AA6E4}">
                <adec:decorative xmlns:adec="http://schemas.microsoft.com/office/drawing/2017/decorative" val="1"/>
              </a:ext>
            </a:extLst>
          </p:cNvPr>
          <p:cNvSpPr>
            <a:spLocks noGrp="1"/>
          </p:cNvSpPr>
          <p:nvPr>
            <p:ph sz="half" idx="1"/>
          </p:nvPr>
        </p:nvSpPr>
        <p:spPr>
          <a:xfrm>
            <a:off x="744413" y="1916017"/>
            <a:ext cx="8985015" cy="4418856"/>
          </a:xfrm>
        </p:spPr>
        <p:txBody>
          <a:bodyPr vert="horz" lIns="91440" tIns="45720" rIns="91440" bIns="45720" rtlCol="0" anchor="t">
            <a:normAutofit/>
          </a:bodyPr>
          <a:lstStyle/>
          <a:p>
            <a:pPr marL="0" indent="0">
              <a:spcBef>
                <a:spcPts val="630"/>
              </a:spcBef>
              <a:buNone/>
            </a:pPr>
            <a:r>
              <a:rPr lang="en-US" sz="2000" b="1" u="sng" dirty="0" err="1">
                <a:latin typeface="Arial"/>
                <a:cs typeface="Arial"/>
              </a:rPr>
              <a:t>Repositorie</a:t>
            </a:r>
            <a:r>
              <a:rPr lang="en-US" sz="2000" dirty="0">
                <a:latin typeface="Arial"/>
                <a:cs typeface="Arial"/>
              </a:rPr>
              <a:t>:</a:t>
            </a:r>
            <a:endParaRPr lang="da-DK" sz="2000" dirty="0">
              <a:latin typeface="Arial"/>
              <a:cs typeface="Arial"/>
            </a:endParaRPr>
          </a:p>
          <a:p>
            <a:pPr marL="143510">
              <a:spcBef>
                <a:spcPts val="630"/>
              </a:spcBef>
              <a:buFont typeface="Arial" panose="05000000000000000000" pitchFamily="2" charset="2"/>
              <a:buChar char="•"/>
            </a:pPr>
            <a:endParaRPr lang="en-US" sz="1600" i="1">
              <a:latin typeface="Arial" panose="020B0604020202020204" pitchFamily="34" charset="0"/>
              <a:cs typeface="Arial" panose="020B0604020202020204" pitchFamily="34" charset="0"/>
            </a:endParaRPr>
          </a:p>
          <a:p>
            <a:pPr fontAlgn="t"/>
            <a:r>
              <a:rPr lang="da-DK" sz="1600" b="1">
                <a:latin typeface="Arial"/>
                <a:cs typeface="Arial"/>
              </a:rPr>
              <a:t>En database med digitale objekter</a:t>
            </a:r>
            <a:r>
              <a:rPr lang="da-DK" sz="1600">
                <a:latin typeface="Arial"/>
                <a:cs typeface="Arial"/>
              </a:rPr>
              <a:t> (f.eks. datasæt, artikler, præsentationer).</a:t>
            </a:r>
          </a:p>
          <a:p>
            <a:pPr fontAlgn="t"/>
            <a:endParaRPr lang="da-DK" sz="1600">
              <a:latin typeface="Arial" panose="020B0604020202020204" pitchFamily="34" charset="0"/>
              <a:cs typeface="Arial" panose="020B0604020202020204" pitchFamily="34" charset="0"/>
            </a:endParaRPr>
          </a:p>
          <a:p>
            <a:pPr fontAlgn="t"/>
            <a:r>
              <a:rPr lang="da-DK" sz="1600">
                <a:latin typeface="Arial"/>
                <a:cs typeface="Arial"/>
              </a:rPr>
              <a:t>Et </a:t>
            </a:r>
            <a:r>
              <a:rPr lang="da-DK" sz="1600" err="1">
                <a:latin typeface="Arial"/>
                <a:cs typeface="Arial"/>
              </a:rPr>
              <a:t>repositorium</a:t>
            </a:r>
            <a:r>
              <a:rPr lang="da-DK" sz="1600">
                <a:latin typeface="Arial"/>
                <a:cs typeface="Arial"/>
              </a:rPr>
              <a:t> indeholder </a:t>
            </a:r>
            <a:r>
              <a:rPr lang="da-DK" sz="1600" b="1">
                <a:latin typeface="Arial"/>
                <a:cs typeface="Arial"/>
              </a:rPr>
              <a:t>data, metadata og </a:t>
            </a:r>
            <a:r>
              <a:rPr lang="da-DK" sz="1600" b="1" err="1">
                <a:latin typeface="Arial"/>
                <a:cs typeface="Arial"/>
              </a:rPr>
              <a:t>persistent</a:t>
            </a:r>
            <a:r>
              <a:rPr lang="da-DK" sz="1600" b="1" dirty="0">
                <a:latin typeface="Arial"/>
                <a:cs typeface="Arial"/>
              </a:rPr>
              <a:t> </a:t>
            </a:r>
            <a:r>
              <a:rPr lang="da-DK" sz="1600" b="1" err="1">
                <a:latin typeface="Arial"/>
                <a:cs typeface="Arial"/>
              </a:rPr>
              <a:t>identifiers</a:t>
            </a:r>
            <a:r>
              <a:rPr lang="da-DK" sz="1600" b="1">
                <a:latin typeface="Arial"/>
                <a:cs typeface="Arial"/>
              </a:rPr>
              <a:t> (</a:t>
            </a:r>
            <a:r>
              <a:rPr lang="da-DK" sz="1600" b="1" err="1">
                <a:latin typeface="Arial"/>
                <a:cs typeface="Arial"/>
              </a:rPr>
              <a:t>PIDs</a:t>
            </a:r>
            <a:r>
              <a:rPr lang="da-DK" sz="1600" b="1">
                <a:latin typeface="Arial"/>
                <a:cs typeface="Arial"/>
              </a:rPr>
              <a:t>)</a:t>
            </a:r>
            <a:r>
              <a:rPr lang="da-DK" sz="1600">
                <a:latin typeface="Arial"/>
                <a:cs typeface="Arial"/>
              </a:rPr>
              <a:t>.</a:t>
            </a:r>
          </a:p>
          <a:p>
            <a:pPr fontAlgn="t"/>
            <a:endParaRPr lang="da-DK" sz="1600">
              <a:latin typeface="Arial" panose="020B0604020202020204" pitchFamily="34" charset="0"/>
              <a:cs typeface="Arial" panose="020B0604020202020204" pitchFamily="34" charset="0"/>
            </a:endParaRPr>
          </a:p>
          <a:p>
            <a:pPr fontAlgn="t"/>
            <a:r>
              <a:rPr lang="da-DK" sz="1600">
                <a:latin typeface="Arial"/>
                <a:cs typeface="Arial"/>
              </a:rPr>
              <a:t>I forbindelse med forskningsdata er et </a:t>
            </a:r>
            <a:r>
              <a:rPr lang="da-DK" sz="1600" err="1">
                <a:latin typeface="Arial"/>
                <a:cs typeface="Arial"/>
              </a:rPr>
              <a:t>repositorium</a:t>
            </a:r>
            <a:r>
              <a:rPr lang="da-DK" sz="1600">
                <a:latin typeface="Arial"/>
                <a:cs typeface="Arial"/>
              </a:rPr>
              <a:t> det sted, hvor (</a:t>
            </a:r>
            <a:r>
              <a:rPr lang="da-DK" sz="1600" err="1">
                <a:latin typeface="Arial"/>
                <a:cs typeface="Arial"/>
              </a:rPr>
              <a:t>meta</a:t>
            </a:r>
            <a:r>
              <a:rPr lang="da-DK" sz="1600">
                <a:latin typeface="Arial"/>
                <a:cs typeface="Arial"/>
              </a:rPr>
              <a:t>)data er </a:t>
            </a:r>
            <a:r>
              <a:rPr lang="da-DK" sz="1600" err="1">
                <a:latin typeface="Arial"/>
                <a:cs typeface="Arial"/>
              </a:rPr>
              <a:t>hosted</a:t>
            </a:r>
            <a:r>
              <a:rPr lang="da-DK" sz="1600">
                <a:latin typeface="Arial"/>
                <a:cs typeface="Arial"/>
              </a:rPr>
              <a:t>.</a:t>
            </a:r>
          </a:p>
          <a:p>
            <a:pPr fontAlgn="t"/>
            <a:endParaRPr lang="da-DK" sz="1600">
              <a:latin typeface="Arial" panose="020B0604020202020204" pitchFamily="34" charset="0"/>
              <a:cs typeface="Arial" panose="020B0604020202020204" pitchFamily="34" charset="0"/>
            </a:endParaRPr>
          </a:p>
          <a:p>
            <a:pPr fontAlgn="t"/>
            <a:r>
              <a:rPr lang="da-DK" sz="1600">
                <a:latin typeface="Arial"/>
                <a:cs typeface="Arial"/>
              </a:rPr>
              <a:t>Repositorier kan være </a:t>
            </a:r>
            <a:r>
              <a:rPr lang="da-DK" sz="1600" b="1">
                <a:latin typeface="Arial"/>
                <a:cs typeface="Arial"/>
              </a:rPr>
              <a:t>emnespecifikke, institutionelle eller generelle</a:t>
            </a:r>
            <a:r>
              <a:rPr lang="da-DK" sz="1600">
                <a:latin typeface="Arial"/>
                <a:cs typeface="Arial"/>
              </a:rPr>
              <a:t>.</a:t>
            </a:r>
          </a:p>
          <a:p>
            <a:pPr fontAlgn="t"/>
            <a:endParaRPr lang="da-DK" sz="1600">
              <a:latin typeface="Arial" panose="020B0604020202020204" pitchFamily="34" charset="0"/>
              <a:cs typeface="Arial" panose="020B0604020202020204" pitchFamily="34" charset="0"/>
            </a:endParaRPr>
          </a:p>
          <a:p>
            <a:pPr marL="0" indent="0" fontAlgn="t">
              <a:buNone/>
            </a:pPr>
            <a:r>
              <a:rPr lang="da-DK" sz="1600" b="1">
                <a:latin typeface="Arial"/>
                <a:cs typeface="Arial"/>
              </a:rPr>
              <a:t>…så hvor skal man begynde?</a:t>
            </a:r>
          </a:p>
          <a:p>
            <a:pPr marL="143510">
              <a:spcBef>
                <a:spcPts val="630"/>
              </a:spcBef>
              <a:buFont typeface="Arial" panose="05000000000000000000" pitchFamily="2" charset="2"/>
              <a:buChar char="•"/>
            </a:pPr>
            <a:endParaRPr lang="en-US" sz="1800">
              <a:latin typeface="Arial"/>
              <a:ea typeface="+mn-lt"/>
              <a:cs typeface="Arial"/>
            </a:endParaRPr>
          </a:p>
          <a:p>
            <a:pPr marL="0" indent="0">
              <a:spcBef>
                <a:spcPts val="630"/>
              </a:spcBef>
              <a:buNone/>
            </a:pPr>
            <a:endParaRPr lang="en-US" sz="1800">
              <a:latin typeface="Arial" panose="020B0604020202020204" pitchFamily="34" charset="0"/>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indent="0">
              <a:spcBef>
                <a:spcPts val="630"/>
              </a:spcBef>
              <a:buNone/>
            </a:pPr>
            <a:endParaRPr lang="en-US" sz="1400" i="1">
              <a:latin typeface="Arial" panose="020B0604020202020204" pitchFamily="34" charset="0"/>
              <a:cs typeface="Arial" panose="020B0604020202020204" pitchFamily="34" charset="0"/>
            </a:endParaRPr>
          </a:p>
        </p:txBody>
      </p:sp>
      <p:cxnSp>
        <p:nvCxnSpPr>
          <p:cNvPr id="9" name="Lige forbindelse 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05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FEFB-BC41-413D-02BA-2DCBA5C43E4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50734C1-B318-40A7-1529-9CEDF28C65C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a:extLst>
                          <a:ext uri="{FF2B5EF4-FFF2-40B4-BE49-F238E27FC236}">
                            <a16:creationId xmlns:a16="http://schemas.microsoft.com/office/drawing/2014/main" id="{950734C1-B318-40A7-1529-9CEDF28C65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A563FCB6-6E44-6DCD-B407-BDE9A1B1EF3C}"/>
              </a:ext>
            </a:extLst>
          </p:cNvPr>
          <p:cNvSpPr>
            <a:spLocks noGrp="1"/>
          </p:cNvSpPr>
          <p:nvPr>
            <p:ph type="title"/>
          </p:nvPr>
        </p:nvSpPr>
        <p:spPr>
          <a:xfrm>
            <a:off x="460696" y="182562"/>
            <a:ext cx="10515600" cy="819619"/>
          </a:xfrm>
        </p:spPr>
        <p:txBody>
          <a:bodyPr vert="horz">
            <a:normAutofit/>
          </a:bodyPr>
          <a:lstStyle/>
          <a:p>
            <a:r>
              <a:rPr lang="en-US" sz="4000" b="1" dirty="0">
                <a:latin typeface="Arial"/>
                <a:cs typeface="Arial"/>
              </a:rPr>
              <a:t>Strategi 2 </a:t>
            </a:r>
            <a:r>
              <a:rPr lang="da-DK" sz="2000" dirty="0">
                <a:latin typeface="Arial"/>
                <a:cs typeface="Arial"/>
              </a:rPr>
              <a:t>- </a:t>
            </a:r>
            <a:r>
              <a:rPr lang="da-DK" sz="2000" b="1" dirty="0">
                <a:latin typeface="Arial"/>
                <a:cs typeface="Arial"/>
              </a:rPr>
              <a:t>Direkte</a:t>
            </a:r>
            <a:r>
              <a:rPr lang="da-DK" sz="2000" dirty="0">
                <a:latin typeface="Arial"/>
                <a:cs typeface="Arial"/>
              </a:rPr>
              <a:t> søgning efter</a:t>
            </a:r>
            <a:r>
              <a:rPr lang="da-DK" sz="2000" dirty="0">
                <a:latin typeface="Arial"/>
                <a:ea typeface="+mj-lt"/>
                <a:cs typeface="Arial"/>
              </a:rPr>
              <a:t> forskningsdata i et </a:t>
            </a:r>
            <a:r>
              <a:rPr lang="da-DK" sz="2000" b="1">
                <a:latin typeface="Arial"/>
                <a:cs typeface="Arial"/>
              </a:rPr>
              <a:t>repositorie</a:t>
            </a:r>
            <a:endParaRPr lang="da-DK" sz="2000" b="1" dirty="0">
              <a:latin typeface="Arial"/>
              <a:cs typeface="Arial"/>
            </a:endParaRPr>
          </a:p>
        </p:txBody>
      </p:sp>
      <p:sp>
        <p:nvSpPr>
          <p:cNvPr id="3" name="Pladsholder til indhold 2">
            <a:extLst>
              <a:ext uri="{FF2B5EF4-FFF2-40B4-BE49-F238E27FC236}">
                <a16:creationId xmlns:a16="http://schemas.microsoft.com/office/drawing/2014/main" id="{17C8F852-896E-DBBD-2119-8190E68B77D8}"/>
              </a:ext>
              <a:ext uri="{C183D7F6-B498-43B3-948B-1728B52AA6E4}">
                <adec:decorative xmlns:adec="http://schemas.microsoft.com/office/drawing/2017/decorative" val="1"/>
              </a:ext>
            </a:extLst>
          </p:cNvPr>
          <p:cNvSpPr>
            <a:spLocks noGrp="1"/>
          </p:cNvSpPr>
          <p:nvPr>
            <p:ph sz="half" idx="1"/>
          </p:nvPr>
        </p:nvSpPr>
        <p:spPr>
          <a:xfrm>
            <a:off x="376423" y="1463728"/>
            <a:ext cx="6780224" cy="4351338"/>
          </a:xfrm>
        </p:spPr>
        <p:txBody>
          <a:bodyPr vert="horz" lIns="91440" tIns="45720" rIns="91440" bIns="45720" rtlCol="0" anchor="t">
            <a:normAutofit/>
          </a:bodyPr>
          <a:lstStyle/>
          <a:p>
            <a:pPr marL="0" indent="0" fontAlgn="t">
              <a:buNone/>
            </a:pPr>
            <a:r>
              <a:rPr lang="da-DK" sz="2000" b="1">
                <a:latin typeface="Arial"/>
                <a:cs typeface="Arial"/>
              </a:rPr>
              <a:t>Hvor finder jeg </a:t>
            </a:r>
            <a:r>
              <a:rPr lang="da-DK" sz="2000" b="1" err="1">
                <a:latin typeface="Arial"/>
                <a:cs typeface="Arial"/>
              </a:rPr>
              <a:t>repositorier</a:t>
            </a:r>
            <a:r>
              <a:rPr lang="da-DK" sz="2000" b="1">
                <a:latin typeface="Arial"/>
                <a:cs typeface="Arial"/>
              </a:rPr>
              <a:t>, der er relevante for mine studier?</a:t>
            </a:r>
          </a:p>
          <a:p>
            <a:pPr marL="0" indent="0">
              <a:buNone/>
            </a:pPr>
            <a:endParaRPr lang="da-DK" sz="1800">
              <a:latin typeface="Arial"/>
              <a:cs typeface="Arial"/>
            </a:endParaRPr>
          </a:p>
          <a:p>
            <a:pPr fontAlgn="t"/>
            <a:r>
              <a:rPr lang="da-DK" sz="1600">
                <a:latin typeface="Arial"/>
                <a:cs typeface="Arial"/>
              </a:rPr>
              <a:t>Hvis du ikke allerede kender et </a:t>
            </a:r>
            <a:r>
              <a:rPr lang="da-DK" sz="1600" err="1">
                <a:latin typeface="Arial"/>
                <a:cs typeface="Arial"/>
              </a:rPr>
              <a:t>repositoriun</a:t>
            </a:r>
            <a:r>
              <a:rPr lang="da-DK" sz="1600">
                <a:latin typeface="Arial"/>
                <a:cs typeface="Arial"/>
              </a:rPr>
              <a:t>, kan du prøve online platforme såsom</a:t>
            </a:r>
            <a:r>
              <a:rPr lang="da-DK" sz="1600">
                <a:latin typeface="Arial"/>
                <a:ea typeface="+mn-lt"/>
                <a:cs typeface="Arial"/>
              </a:rPr>
              <a:t> </a:t>
            </a:r>
            <a:r>
              <a:rPr lang="da-DK" sz="1600">
                <a:latin typeface="Arial"/>
                <a:ea typeface="+mn-lt"/>
                <a:cs typeface="Arial"/>
                <a:hlinkClick r:id="rId6"/>
              </a:rPr>
              <a:t>re3data.org</a:t>
            </a:r>
            <a:r>
              <a:rPr lang="da-DK" sz="1600">
                <a:latin typeface="Arial"/>
                <a:ea typeface="+mn-lt"/>
                <a:cs typeface="Arial"/>
              </a:rPr>
              <a:t> eller </a:t>
            </a:r>
            <a:r>
              <a:rPr lang="da-DK" sz="1600">
                <a:latin typeface="Arial"/>
                <a:ea typeface="+mn-lt"/>
                <a:cs typeface="Arial"/>
                <a:hlinkClick r:id="rId7"/>
              </a:rPr>
              <a:t>fairsharing.org</a:t>
            </a:r>
            <a:r>
              <a:rPr lang="da-DK" sz="1600">
                <a:latin typeface="Arial"/>
                <a:ea typeface="+mn-lt"/>
                <a:cs typeface="Arial"/>
              </a:rPr>
              <a:t>. </a:t>
            </a:r>
            <a:r>
              <a:rPr lang="da-DK" sz="1600">
                <a:latin typeface="Arial"/>
                <a:cs typeface="Arial"/>
              </a:rPr>
              <a:t>Dette er registre over eksisterende internationale </a:t>
            </a:r>
            <a:r>
              <a:rPr lang="da-DK" sz="1600" err="1">
                <a:latin typeface="Arial"/>
                <a:cs typeface="Arial"/>
              </a:rPr>
              <a:t>repositorier</a:t>
            </a:r>
            <a:r>
              <a:rPr lang="da-DK" sz="1600">
                <a:latin typeface="Arial"/>
                <a:cs typeface="Arial"/>
              </a:rPr>
              <a:t> med forskningsdata, herunder emnespecifikke </a:t>
            </a:r>
            <a:r>
              <a:rPr lang="da-DK" sz="1600" err="1">
                <a:latin typeface="Arial"/>
                <a:cs typeface="Arial"/>
              </a:rPr>
              <a:t>repositorier</a:t>
            </a:r>
            <a:r>
              <a:rPr lang="da-DK" sz="1600">
                <a:latin typeface="Arial"/>
                <a:cs typeface="Arial"/>
              </a:rPr>
              <a:t>.</a:t>
            </a:r>
          </a:p>
          <a:p>
            <a:endParaRPr lang="da-DK" sz="1600">
              <a:latin typeface="Arial" panose="020B0604020202020204" pitchFamily="34" charset="0"/>
              <a:cs typeface="Arial" panose="020B0604020202020204" pitchFamily="34" charset="0"/>
            </a:endParaRPr>
          </a:p>
          <a:p>
            <a:r>
              <a:rPr lang="da-DK" sz="1600">
                <a:latin typeface="Arial"/>
                <a:cs typeface="Arial"/>
              </a:rPr>
              <a:t>Hvis du ikke kan finde et fagspecifikt </a:t>
            </a:r>
            <a:r>
              <a:rPr lang="da-DK" sz="1600" err="1">
                <a:latin typeface="Arial"/>
                <a:cs typeface="Arial"/>
              </a:rPr>
              <a:t>repositorium</a:t>
            </a:r>
            <a:r>
              <a:rPr lang="da-DK" sz="1600">
                <a:latin typeface="Arial"/>
                <a:cs typeface="Arial"/>
              </a:rPr>
              <a:t>, så prøv at søge i generelle </a:t>
            </a:r>
            <a:r>
              <a:rPr lang="da-DK" sz="1600" err="1">
                <a:latin typeface="Arial"/>
                <a:cs typeface="Arial"/>
              </a:rPr>
              <a:t>repositorier</a:t>
            </a:r>
            <a:r>
              <a:rPr lang="da-DK" sz="1600">
                <a:latin typeface="Arial"/>
                <a:cs typeface="Arial"/>
              </a:rPr>
              <a:t>, f.eks.</a:t>
            </a:r>
            <a:r>
              <a:rPr lang="da-DK" sz="1600">
                <a:latin typeface="Arial"/>
                <a:ea typeface="+mn-lt"/>
                <a:cs typeface="Arial"/>
              </a:rPr>
              <a:t> </a:t>
            </a:r>
            <a:r>
              <a:rPr lang="da-DK" sz="1600">
                <a:latin typeface="Arial"/>
                <a:ea typeface="+mn-lt"/>
                <a:cs typeface="Arial"/>
                <a:hlinkClick r:id="rId8"/>
              </a:rPr>
              <a:t>Zenodo</a:t>
            </a:r>
            <a:r>
              <a:rPr lang="da-DK" sz="1600">
                <a:latin typeface="Arial"/>
                <a:ea typeface="+mn-lt"/>
                <a:cs typeface="Arial"/>
              </a:rPr>
              <a:t>.</a:t>
            </a:r>
          </a:p>
        </p:txBody>
      </p:sp>
      <p:sp>
        <p:nvSpPr>
          <p:cNvPr id="6" name="Tekstfelt 5">
            <a:extLst>
              <a:ext uri="{FF2B5EF4-FFF2-40B4-BE49-F238E27FC236}">
                <a16:creationId xmlns:a16="http://schemas.microsoft.com/office/drawing/2014/main" id="{350DEEC5-FBB2-DE9C-0EB2-EC0FB39333F5}"/>
              </a:ext>
            </a:extLst>
          </p:cNvPr>
          <p:cNvSpPr txBox="1"/>
          <p:nvPr/>
        </p:nvSpPr>
        <p:spPr>
          <a:xfrm>
            <a:off x="6732243" y="5893340"/>
            <a:ext cx="3635828"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a-DK" sz="900">
              <a:latin typeface="Arial" panose="020B0604020202020204" pitchFamily="34" charset="0"/>
              <a:ea typeface="Open Sans"/>
              <a:cs typeface="Arial" panose="020B0604020202020204" pitchFamily="34" charset="0"/>
            </a:endParaRPr>
          </a:p>
          <a:p>
            <a:endParaRPr lang="da-DK" sz="1000" i="1">
              <a:latin typeface="Arial" panose="020B0604020202020204" pitchFamily="34" charset="0"/>
              <a:ea typeface="Calibri"/>
              <a:cs typeface="Arial" panose="020B0604020202020204" pitchFamily="34" charset="0"/>
            </a:endParaRPr>
          </a:p>
          <a:p>
            <a:endParaRPr lang="da-DK" sz="1000">
              <a:latin typeface="Arial" panose="020B0604020202020204" pitchFamily="34" charset="0"/>
              <a:ea typeface="Open Sans"/>
              <a:cs typeface="Arial" panose="020B0604020202020204" pitchFamily="34" charset="0"/>
            </a:endParaRPr>
          </a:p>
          <a:p>
            <a:endParaRPr lang="da-DK" sz="1000" i="1">
              <a:latin typeface="Arial" panose="020B0604020202020204" pitchFamily="34" charset="0"/>
              <a:ea typeface="Calibri"/>
              <a:cs typeface="Arial" panose="020B0604020202020204" pitchFamily="34" charset="0"/>
            </a:endParaRPr>
          </a:p>
        </p:txBody>
      </p:sp>
      <p:cxnSp>
        <p:nvCxnSpPr>
          <p:cNvPr id="9" name="Lige forbindelse 8">
            <a:extLst>
              <a:ext uri="{FF2B5EF4-FFF2-40B4-BE49-F238E27FC236}">
                <a16:creationId xmlns:a16="http://schemas.microsoft.com/office/drawing/2014/main" id="{F573D40D-38F0-BE91-BDF3-E991E316C113}"/>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Billede 3" descr="re3data logo">
            <a:extLst>
              <a:ext uri="{FF2B5EF4-FFF2-40B4-BE49-F238E27FC236}">
                <a16:creationId xmlns:a16="http://schemas.microsoft.com/office/drawing/2014/main" id="{AFB991D2-1900-8CA9-F914-1FD4CE58D85F}"/>
              </a:ext>
            </a:extLst>
          </p:cNvPr>
          <p:cNvPicPr>
            <a:picLocks noChangeAspect="1"/>
          </p:cNvPicPr>
          <p:nvPr/>
        </p:nvPicPr>
        <p:blipFill>
          <a:blip r:embed="rId9"/>
          <a:stretch>
            <a:fillRect/>
          </a:stretch>
        </p:blipFill>
        <p:spPr>
          <a:xfrm>
            <a:off x="7720915" y="1586801"/>
            <a:ext cx="2743197" cy="808688"/>
          </a:xfrm>
          <a:prstGeom prst="rect">
            <a:avLst/>
          </a:prstGeom>
        </p:spPr>
      </p:pic>
      <p:pic>
        <p:nvPicPr>
          <p:cNvPr id="8" name="Grafik 7">
            <a:extLst>
              <a:ext uri="{FF2B5EF4-FFF2-40B4-BE49-F238E27FC236}">
                <a16:creationId xmlns:a16="http://schemas.microsoft.com/office/drawing/2014/main" id="{C8C78D56-0B14-6B35-CB63-0E9B3B97414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627330" y="2997939"/>
            <a:ext cx="2946450" cy="925533"/>
          </a:xfrm>
          <a:prstGeom prst="rect">
            <a:avLst/>
          </a:prstGeom>
        </p:spPr>
      </p:pic>
      <p:pic>
        <p:nvPicPr>
          <p:cNvPr id="14" name="Billede 13" descr="Et billede, der indeholder Font/skrifttype, logo, Elektrisk blå, Grafik&#10;&#10;AI-genereret indhold kan være ukorrekt.">
            <a:extLst>
              <a:ext uri="{FF2B5EF4-FFF2-40B4-BE49-F238E27FC236}">
                <a16:creationId xmlns:a16="http://schemas.microsoft.com/office/drawing/2014/main" id="{EF1D85BD-FB08-999C-D4FC-93DA886DE657}"/>
              </a:ext>
            </a:extLst>
          </p:cNvPr>
          <p:cNvPicPr>
            <a:picLocks noChangeAspect="1"/>
          </p:cNvPicPr>
          <p:nvPr/>
        </p:nvPicPr>
        <p:blipFill>
          <a:blip r:embed="rId11"/>
          <a:stretch>
            <a:fillRect/>
          </a:stretch>
        </p:blipFill>
        <p:spPr>
          <a:xfrm>
            <a:off x="7594513" y="4485205"/>
            <a:ext cx="2995999" cy="1051869"/>
          </a:xfrm>
          <a:prstGeom prst="rect">
            <a:avLst/>
          </a:prstGeom>
        </p:spPr>
      </p:pic>
    </p:spTree>
    <p:extLst>
      <p:ext uri="{BB962C8B-B14F-4D97-AF65-F5344CB8AC3E}">
        <p14:creationId xmlns:p14="http://schemas.microsoft.com/office/powerpoint/2010/main" val="2513249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tekst, skærmbillede, Webside, software&#10;&#10;AI-genereret indhold kan være ukorrekt.">
            <a:extLst>
              <a:ext uri="{FF2B5EF4-FFF2-40B4-BE49-F238E27FC236}">
                <a16:creationId xmlns:a16="http://schemas.microsoft.com/office/drawing/2014/main" id="{95661739-3029-ED55-CEAF-4432A7A777DA}"/>
              </a:ext>
            </a:extLst>
          </p:cNvPr>
          <p:cNvPicPr>
            <a:picLocks noChangeAspect="1"/>
          </p:cNvPicPr>
          <p:nvPr/>
        </p:nvPicPr>
        <p:blipFill>
          <a:blip r:embed="rId3"/>
          <a:srcRect t="70" r="-95" b="17116"/>
          <a:stretch>
            <a:fillRect/>
          </a:stretch>
        </p:blipFill>
        <p:spPr>
          <a:xfrm>
            <a:off x="518583" y="1651000"/>
            <a:ext cx="11165429" cy="5011567"/>
          </a:xfrm>
          <a:prstGeom prst="rect">
            <a:avLst/>
          </a:prstGeom>
          <a:ln w="12700">
            <a:solidFill>
              <a:schemeClr val="tx1"/>
            </a:solidFill>
          </a:ln>
        </p:spPr>
      </p:pic>
      <p:sp>
        <p:nvSpPr>
          <p:cNvPr id="41" name="TextBox 40">
            <a:extLst>
              <a:ext uri="{FF2B5EF4-FFF2-40B4-BE49-F238E27FC236}">
                <a16:creationId xmlns:a16="http://schemas.microsoft.com/office/drawing/2014/main" id="{9733AFD8-7654-74B8-2DC3-3AF9A0D8BC54}"/>
              </a:ext>
            </a:extLst>
          </p:cNvPr>
          <p:cNvSpPr txBox="1"/>
          <p:nvPr/>
        </p:nvSpPr>
        <p:spPr>
          <a:xfrm>
            <a:off x="3244436" y="4696015"/>
            <a:ext cx="3042566"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Vælg materiale type "Dataset" </a:t>
            </a:r>
            <a:endParaRPr lang="da-DK"/>
          </a:p>
        </p:txBody>
      </p:sp>
      <p:cxnSp>
        <p:nvCxnSpPr>
          <p:cNvPr id="39" name="Straight Arrow Connector 38">
            <a:extLst>
              <a:ext uri="{FF2B5EF4-FFF2-40B4-BE49-F238E27FC236}">
                <a16:creationId xmlns:a16="http://schemas.microsoft.com/office/drawing/2014/main" id="{9803C68F-7DE7-AC52-DE00-EA13F33907E9}"/>
              </a:ext>
            </a:extLst>
          </p:cNvPr>
          <p:cNvCxnSpPr>
            <a:cxnSpLocks/>
            <a:stCxn id="41" idx="1"/>
            <a:endCxn id="23" idx="6"/>
          </p:cNvCxnSpPr>
          <p:nvPr/>
        </p:nvCxnSpPr>
        <p:spPr>
          <a:xfrm flipH="1">
            <a:off x="1583834" y="4865292"/>
            <a:ext cx="1660602" cy="153772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7BA274B-DDC0-8B37-0E9A-5F7300B488F9}"/>
              </a:ext>
            </a:extLst>
          </p:cNvPr>
          <p:cNvSpPr txBox="1"/>
          <p:nvPr/>
        </p:nvSpPr>
        <p:spPr>
          <a:xfrm>
            <a:off x="5475649" y="2361505"/>
            <a:ext cx="315136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cs typeface="Arial"/>
              </a:rPr>
              <a:t>Lav din søgning evt. vha. </a:t>
            </a:r>
            <a:r>
              <a:rPr lang="da-DK" sz="1600" b="1" i="1" err="1">
                <a:latin typeface="Arial"/>
                <a:cs typeface="Arial"/>
              </a:rPr>
              <a:t>boolske</a:t>
            </a:r>
            <a:r>
              <a:rPr lang="da-DK" sz="1600" b="1" i="1">
                <a:latin typeface="Arial"/>
                <a:cs typeface="Arial"/>
              </a:rPr>
              <a:t> operatorer     </a:t>
            </a:r>
          </a:p>
        </p:txBody>
      </p:sp>
      <p:cxnSp>
        <p:nvCxnSpPr>
          <p:cNvPr id="35" name="Straight Arrow Connector 34">
            <a:extLst>
              <a:ext uri="{FF2B5EF4-FFF2-40B4-BE49-F238E27FC236}">
                <a16:creationId xmlns:a16="http://schemas.microsoft.com/office/drawing/2014/main" id="{E450A373-35C1-8D83-BAEA-38F3865E4CF0}"/>
              </a:ext>
            </a:extLst>
          </p:cNvPr>
          <p:cNvCxnSpPr>
            <a:cxnSpLocks/>
            <a:stCxn id="34" idx="2"/>
            <a:endCxn id="42" idx="0"/>
          </p:cNvCxnSpPr>
          <p:nvPr/>
        </p:nvCxnSpPr>
        <p:spPr>
          <a:xfrm flipH="1" flipV="1">
            <a:off x="3727130" y="2178955"/>
            <a:ext cx="1757867" cy="4815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DBC03ED-67F5-A6BC-BCEE-D63333FE49BD}"/>
              </a:ext>
            </a:extLst>
          </p:cNvPr>
          <p:cNvCxnSpPr>
            <a:cxnSpLocks/>
            <a:stCxn id="31" idx="2"/>
            <a:endCxn id="43" idx="0"/>
          </p:cNvCxnSpPr>
          <p:nvPr/>
        </p:nvCxnSpPr>
        <p:spPr>
          <a:xfrm flipH="1">
            <a:off x="8746193" y="3333049"/>
            <a:ext cx="905350" cy="2082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980E21-FBD9-AADE-B915-87B41840F623}"/>
              </a:ext>
            </a:extLst>
          </p:cNvPr>
          <p:cNvSpPr txBox="1"/>
          <p:nvPr/>
        </p:nvSpPr>
        <p:spPr>
          <a:xfrm>
            <a:off x="9641642" y="2938774"/>
            <a:ext cx="2284634"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Udvælg et datasæt at se nærmere på</a:t>
            </a:r>
            <a:endParaRPr lang="da-DK" sz="1600" b="1" i="1">
              <a:latin typeface="Arial"/>
              <a:cs typeface="Arial"/>
            </a:endParaRPr>
          </a:p>
        </p:txBody>
      </p:sp>
      <p:sp>
        <p:nvSpPr>
          <p:cNvPr id="13" name="Titel 1">
            <a:extLst>
              <a:ext uri="{FF2B5EF4-FFF2-40B4-BE49-F238E27FC236}">
                <a16:creationId xmlns:a16="http://schemas.microsoft.com/office/drawing/2014/main" id="{1F5F2A8F-64C2-6695-4EC9-41BC3878F6F3}"/>
              </a:ext>
            </a:extLst>
          </p:cNvPr>
          <p:cNvSpPr txBox="1">
            <a:spLocks/>
          </p:cNvSpPr>
          <p:nvPr/>
        </p:nvSpPr>
        <p:spPr>
          <a:xfrm>
            <a:off x="469084" y="130182"/>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dirty="0">
                <a:latin typeface="Arial"/>
                <a:cs typeface="Arial"/>
              </a:rPr>
              <a:t>Strategi 2 </a:t>
            </a:r>
            <a:r>
              <a:rPr lang="en-US" sz="2300" dirty="0">
                <a:latin typeface="Arial"/>
                <a:cs typeface="Arial"/>
              </a:rPr>
              <a:t>- S</a:t>
            </a:r>
            <a:r>
              <a:rPr lang="da-DK" sz="2000" dirty="0">
                <a:latin typeface="Arial"/>
                <a:cs typeface="Arial"/>
              </a:rPr>
              <a:t>øgning efter</a:t>
            </a:r>
            <a:r>
              <a:rPr lang="da-DK" sz="2000" dirty="0">
                <a:latin typeface="Arial"/>
                <a:ea typeface="+mj-lt"/>
                <a:cs typeface="Arial"/>
              </a:rPr>
              <a:t> forskningsdata i et </a:t>
            </a:r>
            <a:r>
              <a:rPr lang="da-DK" sz="2000" b="1">
                <a:latin typeface="Arial"/>
                <a:cs typeface="Arial"/>
              </a:rPr>
              <a:t>repositorie</a:t>
            </a:r>
            <a:endParaRPr lang="en-US" sz="2000" b="1">
              <a:latin typeface="Arial"/>
              <a:cs typeface="Arial"/>
            </a:endParaRPr>
          </a:p>
        </p:txBody>
      </p:sp>
      <p:cxnSp>
        <p:nvCxnSpPr>
          <p:cNvPr id="16" name="Lige forbindelse 15"/>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3EA77E2-B309-042B-4B65-7498636E96F3}"/>
              </a:ext>
            </a:extLst>
          </p:cNvPr>
          <p:cNvSpPr/>
          <p:nvPr/>
        </p:nvSpPr>
        <p:spPr>
          <a:xfrm>
            <a:off x="670167" y="6238794"/>
            <a:ext cx="913667" cy="32844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Ellipse 41">
            <a:extLst>
              <a:ext uri="{FF2B5EF4-FFF2-40B4-BE49-F238E27FC236}">
                <a16:creationId xmlns:a16="http://schemas.microsoft.com/office/drawing/2014/main" id="{03EA77E2-B309-042B-4B65-7498636E96F3}"/>
              </a:ext>
            </a:extLst>
          </p:cNvPr>
          <p:cNvSpPr/>
          <p:nvPr/>
        </p:nvSpPr>
        <p:spPr>
          <a:xfrm>
            <a:off x="2256249" y="1713289"/>
            <a:ext cx="2772428" cy="44936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3" name="Ellipse 42">
            <a:extLst>
              <a:ext uri="{FF2B5EF4-FFF2-40B4-BE49-F238E27FC236}">
                <a16:creationId xmlns:a16="http://schemas.microsoft.com/office/drawing/2014/main" id="{03EA77E2-B309-042B-4B65-7498636E96F3}"/>
              </a:ext>
            </a:extLst>
          </p:cNvPr>
          <p:cNvSpPr/>
          <p:nvPr/>
        </p:nvSpPr>
        <p:spPr>
          <a:xfrm>
            <a:off x="3051022" y="3255574"/>
            <a:ext cx="5696507" cy="59675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8748C0CC-BC03-8B48-6E47-5A0ADE71901C}"/>
              </a:ext>
            </a:extLst>
          </p:cNvPr>
          <p:cNvSpPr txBox="1"/>
          <p:nvPr/>
        </p:nvSpPr>
        <p:spPr>
          <a:xfrm>
            <a:off x="406400" y="1182511"/>
            <a:ext cx="37027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rPr>
              <a:t>Eksempel A: </a:t>
            </a:r>
            <a:r>
              <a:rPr lang="en-US" sz="2000" b="1" u="sng">
                <a:solidFill>
                  <a:srgbClr val="467886"/>
                </a:solidFill>
                <a:latin typeface="Arial"/>
                <a:cs typeface="Segoe UI"/>
                <a:hlinkClick r:id="rId4"/>
              </a:rPr>
              <a:t>Zenodo</a:t>
            </a:r>
            <a:endParaRPr lang="da-DK" sz="2000" b="1"/>
          </a:p>
        </p:txBody>
      </p:sp>
    </p:spTree>
    <p:extLst>
      <p:ext uri="{BB962C8B-B14F-4D97-AF65-F5344CB8AC3E}">
        <p14:creationId xmlns:p14="http://schemas.microsoft.com/office/powerpoint/2010/main" val="71442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7ACFF-74FC-6D72-B779-D7FE4BCE587F}"/>
            </a:ext>
          </a:extLst>
        </p:cNvPr>
        <p:cNvGrpSpPr/>
        <p:nvPr/>
      </p:nvGrpSpPr>
      <p:grpSpPr>
        <a:xfrm>
          <a:off x="0" y="0"/>
          <a:ext cx="0" cy="0"/>
          <a:chOff x="0" y="0"/>
          <a:chExt cx="0" cy="0"/>
        </a:xfrm>
      </p:grpSpPr>
      <p:pic>
        <p:nvPicPr>
          <p:cNvPr id="3" name="Billede 2" descr="Et billede, der indeholder tekst, skærmbillede, software, nummer/tal&#10;&#10;Beskrivelsen er genereret automatisk">
            <a:extLst>
              <a:ext uri="{FF2B5EF4-FFF2-40B4-BE49-F238E27FC236}">
                <a16:creationId xmlns:a16="http://schemas.microsoft.com/office/drawing/2014/main" id="{E4CA200A-2C53-5FBC-6284-E025EE11986E}"/>
              </a:ext>
            </a:extLst>
          </p:cNvPr>
          <p:cNvPicPr>
            <a:picLocks noChangeAspect="1"/>
          </p:cNvPicPr>
          <p:nvPr/>
        </p:nvPicPr>
        <p:blipFill rotWithShape="1">
          <a:blip r:embed="rId3"/>
          <a:srcRect b="24018"/>
          <a:stretch/>
        </p:blipFill>
        <p:spPr>
          <a:xfrm>
            <a:off x="399860" y="1630029"/>
            <a:ext cx="11557610" cy="5021407"/>
          </a:xfrm>
          <a:prstGeom prst="rect">
            <a:avLst/>
          </a:prstGeom>
          <a:ln w="19050">
            <a:solidFill>
              <a:schemeClr val="tx1"/>
            </a:solidFill>
          </a:ln>
        </p:spPr>
      </p:pic>
      <p:sp>
        <p:nvSpPr>
          <p:cNvPr id="41" name="TextBox 40">
            <a:extLst>
              <a:ext uri="{FF2B5EF4-FFF2-40B4-BE49-F238E27FC236}">
                <a16:creationId xmlns:a16="http://schemas.microsoft.com/office/drawing/2014/main" id="{4053AC8B-F750-13E0-C985-B506BBEBF921}"/>
              </a:ext>
            </a:extLst>
          </p:cNvPr>
          <p:cNvSpPr txBox="1"/>
          <p:nvPr/>
        </p:nvSpPr>
        <p:spPr>
          <a:xfrm>
            <a:off x="2154353" y="4992349"/>
            <a:ext cx="4587732"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.7z er et komprimeret arkivformat, der kan pakkes ud med  7-zip (et open source program).</a:t>
            </a:r>
            <a:endParaRPr lang="da-DK" sz="1600" b="1" i="1">
              <a:latin typeface="Arial"/>
              <a:cs typeface="Arial"/>
            </a:endParaRPr>
          </a:p>
        </p:txBody>
      </p:sp>
      <p:sp>
        <p:nvSpPr>
          <p:cNvPr id="37" name="TextBox 36">
            <a:extLst>
              <a:ext uri="{FF2B5EF4-FFF2-40B4-BE49-F238E27FC236}">
                <a16:creationId xmlns:a16="http://schemas.microsoft.com/office/drawing/2014/main" id="{C38BBD40-5DDD-6B87-14FB-19E4D425E444}"/>
              </a:ext>
            </a:extLst>
          </p:cNvPr>
          <p:cNvSpPr txBox="1"/>
          <p:nvPr/>
        </p:nvSpPr>
        <p:spPr>
          <a:xfrm>
            <a:off x="6372594" y="4310898"/>
            <a:ext cx="1962515"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cs typeface="Arial"/>
              </a:rPr>
              <a:t>Filer til  download</a:t>
            </a:r>
          </a:p>
        </p:txBody>
      </p:sp>
      <p:cxnSp>
        <p:nvCxnSpPr>
          <p:cNvPr id="39" name="Straight Arrow Connector 38">
            <a:extLst>
              <a:ext uri="{FF2B5EF4-FFF2-40B4-BE49-F238E27FC236}">
                <a16:creationId xmlns:a16="http://schemas.microsoft.com/office/drawing/2014/main" id="{7EB8CB55-2328-6025-71E3-E8B7F593864D}"/>
              </a:ext>
            </a:extLst>
          </p:cNvPr>
          <p:cNvCxnSpPr>
            <a:cxnSpLocks/>
            <a:stCxn id="41" idx="1"/>
            <a:endCxn id="23" idx="6"/>
          </p:cNvCxnSpPr>
          <p:nvPr/>
        </p:nvCxnSpPr>
        <p:spPr>
          <a:xfrm flipH="1">
            <a:off x="1382751" y="5407848"/>
            <a:ext cx="771602" cy="1485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3346C58-316E-49A7-1F8B-2F148A6AC9FB}"/>
              </a:ext>
            </a:extLst>
          </p:cNvPr>
          <p:cNvSpPr txBox="1"/>
          <p:nvPr/>
        </p:nvSpPr>
        <p:spPr>
          <a:xfrm>
            <a:off x="6989066" y="1028005"/>
            <a:ext cx="1182861"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Abstract</a:t>
            </a:r>
          </a:p>
        </p:txBody>
      </p:sp>
      <p:cxnSp>
        <p:nvCxnSpPr>
          <p:cNvPr id="35" name="Straight Arrow Connector 34">
            <a:extLst>
              <a:ext uri="{FF2B5EF4-FFF2-40B4-BE49-F238E27FC236}">
                <a16:creationId xmlns:a16="http://schemas.microsoft.com/office/drawing/2014/main" id="{AADC4670-259E-0FFC-5EE7-1AB8082EBC34}"/>
              </a:ext>
            </a:extLst>
          </p:cNvPr>
          <p:cNvCxnSpPr>
            <a:cxnSpLocks/>
            <a:stCxn id="34" idx="2"/>
            <a:endCxn id="42" idx="0"/>
          </p:cNvCxnSpPr>
          <p:nvPr/>
        </p:nvCxnSpPr>
        <p:spPr>
          <a:xfrm flipH="1">
            <a:off x="4319796" y="1366559"/>
            <a:ext cx="3260701" cy="174372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ED5B46D-409B-BEFF-CB2D-10972057D984}"/>
              </a:ext>
            </a:extLst>
          </p:cNvPr>
          <p:cNvCxnSpPr>
            <a:stCxn id="31" idx="2"/>
            <a:endCxn id="43" idx="0"/>
          </p:cNvCxnSpPr>
          <p:nvPr/>
        </p:nvCxnSpPr>
        <p:spPr>
          <a:xfrm flipH="1">
            <a:off x="10259609" y="1099966"/>
            <a:ext cx="619600" cy="3564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B342BA3-C50C-47D9-0E21-BCFC71AADC2D}"/>
              </a:ext>
            </a:extLst>
          </p:cNvPr>
          <p:cNvSpPr txBox="1"/>
          <p:nvPr/>
        </p:nvSpPr>
        <p:spPr>
          <a:xfrm>
            <a:off x="9736892" y="515191"/>
            <a:ext cx="2284634"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Information om </a:t>
            </a:r>
          </a:p>
          <a:p>
            <a:pPr algn="ctr"/>
            <a:r>
              <a:rPr lang="da-DK" sz="1600" b="1" i="1">
                <a:latin typeface="Arial"/>
                <a:ea typeface="+mn-lt"/>
                <a:cs typeface="Arial"/>
              </a:rPr>
              <a:t>datasættet i højre side</a:t>
            </a:r>
            <a:endParaRPr lang="da-DK" sz="1600" b="1" i="1">
              <a:latin typeface="Arial"/>
              <a:cs typeface="Arial"/>
            </a:endParaRPr>
          </a:p>
        </p:txBody>
      </p:sp>
      <p:sp>
        <p:nvSpPr>
          <p:cNvPr id="13" name="Titel 1">
            <a:extLst>
              <a:ext uri="{FF2B5EF4-FFF2-40B4-BE49-F238E27FC236}">
                <a16:creationId xmlns:a16="http://schemas.microsoft.com/office/drawing/2014/main" id="{20715F45-49FE-34DA-44FD-3A3629161556}"/>
              </a:ext>
            </a:extLst>
          </p:cNvPr>
          <p:cNvSpPr txBox="1">
            <a:spLocks/>
          </p:cNvSpPr>
          <p:nvPr/>
        </p:nvSpPr>
        <p:spPr>
          <a:xfrm>
            <a:off x="469084" y="130182"/>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dirty="0">
                <a:latin typeface="Arial"/>
                <a:cs typeface="Arial"/>
              </a:rPr>
              <a:t>Strategi 2 </a:t>
            </a:r>
            <a:r>
              <a:rPr lang="en-US" sz="2300" dirty="0">
                <a:latin typeface="Arial"/>
                <a:cs typeface="Arial"/>
              </a:rPr>
              <a:t>- </a:t>
            </a:r>
            <a:r>
              <a:rPr lang="da-DK" sz="2000" dirty="0">
                <a:latin typeface="Arial"/>
                <a:cs typeface="Arial"/>
              </a:rPr>
              <a:t>Søgning efter</a:t>
            </a:r>
            <a:r>
              <a:rPr lang="da-DK" sz="2000" dirty="0">
                <a:latin typeface="Arial"/>
                <a:ea typeface="+mj-lt"/>
                <a:cs typeface="Arial"/>
              </a:rPr>
              <a:t> forskningsdata i et </a:t>
            </a:r>
            <a:r>
              <a:rPr lang="da-DK" sz="2000" b="1">
                <a:latin typeface="Arial"/>
                <a:cs typeface="Arial"/>
              </a:rPr>
              <a:t>repositorie</a:t>
            </a:r>
            <a:endParaRPr lang="en-US" sz="2000" b="1">
              <a:latin typeface="Arial"/>
              <a:cs typeface="Arial"/>
            </a:endParaRPr>
          </a:p>
        </p:txBody>
      </p:sp>
      <p:cxnSp>
        <p:nvCxnSpPr>
          <p:cNvPr id="20" name="Straight Arrow Connector 38">
            <a:extLst>
              <a:ext uri="{FF2B5EF4-FFF2-40B4-BE49-F238E27FC236}">
                <a16:creationId xmlns:a16="http://schemas.microsoft.com/office/drawing/2014/main" id="{2741EBD1-93FE-2598-2F87-60A80567C9C0}"/>
              </a:ext>
            </a:extLst>
          </p:cNvPr>
          <p:cNvCxnSpPr>
            <a:cxnSpLocks/>
            <a:stCxn id="37" idx="2"/>
            <a:endCxn id="27" idx="0"/>
          </p:cNvCxnSpPr>
          <p:nvPr/>
        </p:nvCxnSpPr>
        <p:spPr>
          <a:xfrm>
            <a:off x="7353852" y="4649452"/>
            <a:ext cx="437883" cy="2955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7442F621-F831-D6D2-6012-3A08D99144A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kstfelt 1">
            <a:extLst>
              <a:ext uri="{FF2B5EF4-FFF2-40B4-BE49-F238E27FC236}">
                <a16:creationId xmlns:a16="http://schemas.microsoft.com/office/drawing/2014/main" id="{78143F00-BC36-8919-3B01-42C7BE3B08F3}"/>
              </a:ext>
            </a:extLst>
          </p:cNvPr>
          <p:cNvSpPr txBox="1"/>
          <p:nvPr/>
        </p:nvSpPr>
        <p:spPr>
          <a:xfrm>
            <a:off x="406400" y="1182511"/>
            <a:ext cx="37027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rPr>
              <a:t>Eksempel A: </a:t>
            </a:r>
            <a:r>
              <a:rPr lang="en-US" sz="2000" b="1" u="sng">
                <a:solidFill>
                  <a:srgbClr val="467886"/>
                </a:solidFill>
                <a:latin typeface="Arial"/>
                <a:cs typeface="Segoe UI"/>
                <a:hlinkClick r:id="rId4"/>
              </a:rPr>
              <a:t>Zenodo</a:t>
            </a:r>
            <a:endParaRPr lang="da-DK" sz="2000" b="1"/>
          </a:p>
        </p:txBody>
      </p:sp>
      <p:sp>
        <p:nvSpPr>
          <p:cNvPr id="23" name="Ellipse 22">
            <a:extLst>
              <a:ext uri="{FF2B5EF4-FFF2-40B4-BE49-F238E27FC236}">
                <a16:creationId xmlns:a16="http://schemas.microsoft.com/office/drawing/2014/main" id="{2D291483-1E51-E6A3-D233-F26DB7CCABFE}"/>
              </a:ext>
            </a:extLst>
          </p:cNvPr>
          <p:cNvSpPr/>
          <p:nvPr/>
        </p:nvSpPr>
        <p:spPr>
          <a:xfrm>
            <a:off x="469084" y="5392127"/>
            <a:ext cx="913667" cy="32844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a:extLst>
              <a:ext uri="{FF2B5EF4-FFF2-40B4-BE49-F238E27FC236}">
                <a16:creationId xmlns:a16="http://schemas.microsoft.com/office/drawing/2014/main" id="{2A6BB5D0-AED7-8960-9193-6CDC418186A4}"/>
              </a:ext>
            </a:extLst>
          </p:cNvPr>
          <p:cNvSpPr/>
          <p:nvPr/>
        </p:nvSpPr>
        <p:spPr>
          <a:xfrm>
            <a:off x="7156115" y="4945034"/>
            <a:ext cx="1271240" cy="54558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Ellipse 41">
            <a:extLst>
              <a:ext uri="{FF2B5EF4-FFF2-40B4-BE49-F238E27FC236}">
                <a16:creationId xmlns:a16="http://schemas.microsoft.com/office/drawing/2014/main" id="{9AE037C6-CE80-12C5-665D-2CEB436C9127}"/>
              </a:ext>
            </a:extLst>
          </p:cNvPr>
          <p:cNvSpPr/>
          <p:nvPr/>
        </p:nvSpPr>
        <p:spPr>
          <a:xfrm>
            <a:off x="467665" y="3110288"/>
            <a:ext cx="7704261" cy="12854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3" name="Ellipse 42">
            <a:extLst>
              <a:ext uri="{FF2B5EF4-FFF2-40B4-BE49-F238E27FC236}">
                <a16:creationId xmlns:a16="http://schemas.microsoft.com/office/drawing/2014/main" id="{D5D03A85-EBFE-E96B-C6EA-A6509B4FEF67}"/>
              </a:ext>
            </a:extLst>
          </p:cNvPr>
          <p:cNvSpPr/>
          <p:nvPr/>
        </p:nvSpPr>
        <p:spPr>
          <a:xfrm>
            <a:off x="8427355" y="1456408"/>
            <a:ext cx="3664507" cy="540159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659476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9E7B23AA-719E-88A4-A30A-590C29B93F66}"/>
              </a:ext>
            </a:extLst>
          </p:cNvPr>
          <p:cNvSpPr txBox="1"/>
          <p:nvPr/>
        </p:nvSpPr>
        <p:spPr>
          <a:xfrm>
            <a:off x="377007" y="4593431"/>
            <a:ext cx="3111165"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fontAlgn="t"/>
            <a:r>
              <a:rPr lang="en-US" sz="1600" b="1" i="1">
                <a:latin typeface="Arial" panose="020B0604020202020204" pitchFamily="34" charset="0"/>
                <a:ea typeface="+mn-lt"/>
                <a:cs typeface="Arial" panose="020B0604020202020204" pitchFamily="34" charset="0"/>
              </a:rPr>
              <a:t>.tab </a:t>
            </a:r>
            <a:r>
              <a:rPr lang="da-DK" sz="1600" b="1" i="1">
                <a:latin typeface="Arial" panose="020B0604020202020204" pitchFamily="34" charset="0"/>
                <a:ea typeface="+mn-lt"/>
                <a:cs typeface="Arial" panose="020B0604020202020204" pitchFamily="34" charset="0"/>
              </a:rPr>
              <a:t>er et regnearksformat, men det kan åbnes med enhver teksteditor.</a:t>
            </a:r>
          </a:p>
        </p:txBody>
      </p:sp>
      <p:sp>
        <p:nvSpPr>
          <p:cNvPr id="23" name="TextBox 22">
            <a:extLst>
              <a:ext uri="{FF2B5EF4-FFF2-40B4-BE49-F238E27FC236}">
                <a16:creationId xmlns:a16="http://schemas.microsoft.com/office/drawing/2014/main" id="{080415D5-89FC-3023-18FB-E5A515F66529}"/>
              </a:ext>
            </a:extLst>
          </p:cNvPr>
          <p:cNvSpPr txBox="1"/>
          <p:nvPr/>
        </p:nvSpPr>
        <p:spPr>
          <a:xfrm>
            <a:off x="1131509" y="3022151"/>
            <a:ext cx="2364089"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Metadata - eksempel, terms of </a:t>
            </a:r>
            <a:r>
              <a:rPr lang="da-DK" sz="1600" b="1" i="1" err="1">
                <a:latin typeface="Arial"/>
                <a:ea typeface="+mn-lt"/>
                <a:cs typeface="Arial"/>
              </a:rPr>
              <a:t>use</a:t>
            </a:r>
            <a:r>
              <a:rPr lang="da-DK" sz="1600" b="1" i="1">
                <a:latin typeface="Arial"/>
                <a:ea typeface="+mn-lt"/>
                <a:cs typeface="Arial"/>
              </a:rPr>
              <a:t> and versions of the data set</a:t>
            </a:r>
          </a:p>
        </p:txBody>
      </p:sp>
      <p:pic>
        <p:nvPicPr>
          <p:cNvPr id="8" name="Billede 7" descr="Et billede, der indeholder tekst, elektronik, skærmbillede, software&#10;&#10;Beskrivelsen er genereret automatisk">
            <a:extLst>
              <a:ext uri="{FF2B5EF4-FFF2-40B4-BE49-F238E27FC236}">
                <a16:creationId xmlns:a16="http://schemas.microsoft.com/office/drawing/2014/main" id="{19CF2D86-B25E-9403-7E1A-9331D3A22EA8}"/>
              </a:ext>
            </a:extLst>
          </p:cNvPr>
          <p:cNvPicPr>
            <a:picLocks noChangeAspect="1"/>
          </p:cNvPicPr>
          <p:nvPr/>
        </p:nvPicPr>
        <p:blipFill>
          <a:blip r:embed="rId6"/>
          <a:stretch>
            <a:fillRect/>
          </a:stretch>
        </p:blipFill>
        <p:spPr>
          <a:xfrm>
            <a:off x="4400298" y="1050446"/>
            <a:ext cx="6026150" cy="5579344"/>
          </a:xfrm>
          <a:prstGeom prst="rect">
            <a:avLst/>
          </a:prstGeom>
          <a:ln w="19050">
            <a:solidFill>
              <a:schemeClr val="tx1"/>
            </a:solidFill>
          </a:ln>
        </p:spPr>
      </p:pic>
      <p:sp>
        <p:nvSpPr>
          <p:cNvPr id="34" name="TextBox 33">
            <a:extLst>
              <a:ext uri="{FF2B5EF4-FFF2-40B4-BE49-F238E27FC236}">
                <a16:creationId xmlns:a16="http://schemas.microsoft.com/office/drawing/2014/main" id="{47BA274B-DDC0-8B37-0E9A-5F7300B488F9}"/>
              </a:ext>
            </a:extLst>
          </p:cNvPr>
          <p:cNvSpPr txBox="1"/>
          <p:nvPr/>
        </p:nvSpPr>
        <p:spPr>
          <a:xfrm>
            <a:off x="10525916" y="2034479"/>
            <a:ext cx="1377919"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Abstract</a:t>
            </a:r>
          </a:p>
        </p:txBody>
      </p:sp>
      <p:cxnSp>
        <p:nvCxnSpPr>
          <p:cNvPr id="35" name="Straight Arrow Connector 34">
            <a:extLst>
              <a:ext uri="{FF2B5EF4-FFF2-40B4-BE49-F238E27FC236}">
                <a16:creationId xmlns:a16="http://schemas.microsoft.com/office/drawing/2014/main" id="{E450A373-35C1-8D83-BAEA-38F3865E4CF0}"/>
              </a:ext>
            </a:extLst>
          </p:cNvPr>
          <p:cNvCxnSpPr>
            <a:cxnSpLocks/>
            <a:stCxn id="34" idx="1"/>
            <a:endCxn id="27" idx="6"/>
          </p:cNvCxnSpPr>
          <p:nvPr/>
        </p:nvCxnSpPr>
        <p:spPr>
          <a:xfrm flipH="1">
            <a:off x="9135291" y="2203756"/>
            <a:ext cx="1390625" cy="10630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980E21-FBD9-AADE-B915-87B41840F623}"/>
              </a:ext>
            </a:extLst>
          </p:cNvPr>
          <p:cNvSpPr txBox="1"/>
          <p:nvPr/>
        </p:nvSpPr>
        <p:spPr>
          <a:xfrm>
            <a:off x="9884679" y="3454348"/>
            <a:ext cx="1931356"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err="1">
                <a:latin typeface="Arial"/>
                <a:ea typeface="+mn-lt"/>
                <a:cs typeface="Arial"/>
              </a:rPr>
              <a:t>Keyword</a:t>
            </a:r>
            <a:r>
              <a:rPr lang="da-DK" sz="1600" b="1" i="1">
                <a:latin typeface="Arial"/>
                <a:ea typeface="+mn-lt"/>
                <a:cs typeface="Arial"/>
              </a:rPr>
              <a:t> - Generel information om datasættet</a:t>
            </a:r>
            <a:endParaRPr lang="da-DK" sz="1600" b="1" i="1">
              <a:latin typeface="Arial"/>
              <a:cs typeface="Arial"/>
            </a:endParaRPr>
          </a:p>
        </p:txBody>
      </p:sp>
      <p:cxnSp>
        <p:nvCxnSpPr>
          <p:cNvPr id="32" name="Straight Arrow Connector 31">
            <a:extLst>
              <a:ext uri="{FF2B5EF4-FFF2-40B4-BE49-F238E27FC236}">
                <a16:creationId xmlns:a16="http://schemas.microsoft.com/office/drawing/2014/main" id="{2DBC03ED-67F5-A6BC-BCEE-D63333FE49BD}"/>
              </a:ext>
            </a:extLst>
          </p:cNvPr>
          <p:cNvCxnSpPr>
            <a:stCxn id="31" idx="1"/>
            <a:endCxn id="25" idx="7"/>
          </p:cNvCxnSpPr>
          <p:nvPr/>
        </p:nvCxnSpPr>
        <p:spPr>
          <a:xfrm flipH="1">
            <a:off x="7769735" y="3869847"/>
            <a:ext cx="2114944" cy="4083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51D82DD-4201-69B2-C973-1C2B4458DC6D}"/>
              </a:ext>
            </a:extLst>
          </p:cNvPr>
          <p:cNvCxnSpPr>
            <a:cxnSpLocks/>
            <a:stCxn id="23" idx="3"/>
            <a:endCxn id="20" idx="1"/>
          </p:cNvCxnSpPr>
          <p:nvPr/>
        </p:nvCxnSpPr>
        <p:spPr>
          <a:xfrm>
            <a:off x="3495598" y="3437650"/>
            <a:ext cx="1442649" cy="17000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803C68F-7DE7-AC52-DE00-EA13F33907E9}"/>
              </a:ext>
            </a:extLst>
          </p:cNvPr>
          <p:cNvCxnSpPr>
            <a:cxnSpLocks/>
            <a:stCxn id="37" idx="2"/>
            <a:endCxn id="33" idx="7"/>
          </p:cNvCxnSpPr>
          <p:nvPr/>
        </p:nvCxnSpPr>
        <p:spPr>
          <a:xfrm flipH="1">
            <a:off x="10230079" y="5301316"/>
            <a:ext cx="659694" cy="8361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16">
            <a:extLst>
              <a:ext uri="{FF2B5EF4-FFF2-40B4-BE49-F238E27FC236}">
                <a16:creationId xmlns:a16="http://schemas.microsoft.com/office/drawing/2014/main" id="{051D82DD-4201-69B2-C973-1C2B4458DC6D}"/>
              </a:ext>
            </a:extLst>
          </p:cNvPr>
          <p:cNvCxnSpPr>
            <a:cxnSpLocks/>
            <a:stCxn id="15" idx="2"/>
            <a:endCxn id="21" idx="1"/>
          </p:cNvCxnSpPr>
          <p:nvPr/>
        </p:nvCxnSpPr>
        <p:spPr>
          <a:xfrm>
            <a:off x="1932590" y="5424428"/>
            <a:ext cx="3116539" cy="9119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itel 1">
            <a:extLst>
              <a:ext uri="{FF2B5EF4-FFF2-40B4-BE49-F238E27FC236}">
                <a16:creationId xmlns:a16="http://schemas.microsoft.com/office/drawing/2014/main" id="{1F5F2A8F-64C2-6695-4EC9-41BC3878F6F3}"/>
              </a:ext>
            </a:extLst>
          </p:cNvPr>
          <p:cNvSpPr txBox="1">
            <a:spLocks/>
          </p:cNvSpPr>
          <p:nvPr/>
        </p:nvSpPr>
        <p:spPr>
          <a:xfrm>
            <a:off x="453635" y="126860"/>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dirty="0">
                <a:latin typeface="Arial"/>
                <a:cs typeface="Arial"/>
              </a:rPr>
              <a:t>Strategi 2 </a:t>
            </a:r>
            <a:r>
              <a:rPr lang="en-US" sz="2000" dirty="0">
                <a:latin typeface="Arial"/>
                <a:cs typeface="Arial"/>
              </a:rPr>
              <a:t>- </a:t>
            </a:r>
            <a:r>
              <a:rPr lang="da-DK" sz="2000" dirty="0">
                <a:latin typeface="Arial"/>
                <a:cs typeface="Arial"/>
              </a:rPr>
              <a:t>Søgning efter</a:t>
            </a:r>
            <a:r>
              <a:rPr lang="da-DK" sz="2000" dirty="0">
                <a:latin typeface="Arial"/>
                <a:ea typeface="+mj-lt"/>
                <a:cs typeface="Arial"/>
              </a:rPr>
              <a:t> forskningsdata i et </a:t>
            </a:r>
            <a:r>
              <a:rPr lang="da-DK" sz="2000" b="1">
                <a:latin typeface="Arial"/>
                <a:cs typeface="Arial"/>
              </a:rPr>
              <a:t>repositorie</a:t>
            </a:r>
            <a:endParaRPr lang="en-US" sz="2000" b="1">
              <a:latin typeface="Arial"/>
              <a:cs typeface="Arial"/>
            </a:endParaRPr>
          </a:p>
        </p:txBody>
      </p:sp>
      <p:cxnSp>
        <p:nvCxnSpPr>
          <p:cNvPr id="19" name="Lige forbindelse 1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Ellipse 19">
            <a:extLst>
              <a:ext uri="{FF2B5EF4-FFF2-40B4-BE49-F238E27FC236}">
                <a16:creationId xmlns:a16="http://schemas.microsoft.com/office/drawing/2014/main" id="{03EA77E2-B309-042B-4B65-7498636E96F3}"/>
              </a:ext>
            </a:extLst>
          </p:cNvPr>
          <p:cNvSpPr/>
          <p:nvPr/>
        </p:nvSpPr>
        <p:spPr>
          <a:xfrm>
            <a:off x="4863623" y="5094512"/>
            <a:ext cx="509563" cy="29507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a:extLst>
              <a:ext uri="{FF2B5EF4-FFF2-40B4-BE49-F238E27FC236}">
                <a16:creationId xmlns:a16="http://schemas.microsoft.com/office/drawing/2014/main" id="{03EA77E2-B309-042B-4B65-7498636E96F3}"/>
              </a:ext>
            </a:extLst>
          </p:cNvPr>
          <p:cNvSpPr/>
          <p:nvPr/>
        </p:nvSpPr>
        <p:spPr>
          <a:xfrm>
            <a:off x="4938246" y="6289695"/>
            <a:ext cx="757159" cy="3189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a:extLst>
              <a:ext uri="{FF2B5EF4-FFF2-40B4-BE49-F238E27FC236}">
                <a16:creationId xmlns:a16="http://schemas.microsoft.com/office/drawing/2014/main" id="{03EA77E2-B309-042B-4B65-7498636E96F3}"/>
              </a:ext>
            </a:extLst>
          </p:cNvPr>
          <p:cNvSpPr/>
          <p:nvPr/>
        </p:nvSpPr>
        <p:spPr>
          <a:xfrm>
            <a:off x="5373186" y="4250147"/>
            <a:ext cx="2807732" cy="1912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a:extLst>
              <a:ext uri="{FF2B5EF4-FFF2-40B4-BE49-F238E27FC236}">
                <a16:creationId xmlns:a16="http://schemas.microsoft.com/office/drawing/2014/main" id="{03EA77E2-B309-042B-4B65-7498636E96F3}"/>
              </a:ext>
            </a:extLst>
          </p:cNvPr>
          <p:cNvSpPr/>
          <p:nvPr/>
        </p:nvSpPr>
        <p:spPr>
          <a:xfrm>
            <a:off x="5328971" y="2698510"/>
            <a:ext cx="3806320" cy="11365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3" name="Ellipse 32">
            <a:extLst>
              <a:ext uri="{FF2B5EF4-FFF2-40B4-BE49-F238E27FC236}">
                <a16:creationId xmlns:a16="http://schemas.microsoft.com/office/drawing/2014/main" id="{03EA77E2-B309-042B-4B65-7498636E96F3}"/>
              </a:ext>
            </a:extLst>
          </p:cNvPr>
          <p:cNvSpPr/>
          <p:nvPr/>
        </p:nvSpPr>
        <p:spPr>
          <a:xfrm>
            <a:off x="9583803" y="6090717"/>
            <a:ext cx="757159" cy="3189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TextBox 36">
            <a:extLst>
              <a:ext uri="{FF2B5EF4-FFF2-40B4-BE49-F238E27FC236}">
                <a16:creationId xmlns:a16="http://schemas.microsoft.com/office/drawing/2014/main" id="{4E3B2167-7B31-359A-682F-C39361109E42}"/>
              </a:ext>
            </a:extLst>
          </p:cNvPr>
          <p:cNvSpPr txBox="1"/>
          <p:nvPr/>
        </p:nvSpPr>
        <p:spPr>
          <a:xfrm>
            <a:off x="10137477" y="4716541"/>
            <a:ext cx="150459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cs typeface="Arial"/>
              </a:rPr>
              <a:t>Filer til  download</a:t>
            </a:r>
          </a:p>
        </p:txBody>
      </p:sp>
      <p:sp>
        <p:nvSpPr>
          <p:cNvPr id="3" name="Tekstfelt 2">
            <a:extLst>
              <a:ext uri="{FF2B5EF4-FFF2-40B4-BE49-F238E27FC236}">
                <a16:creationId xmlns:a16="http://schemas.microsoft.com/office/drawing/2014/main" id="{69B60EF5-266A-8892-A0B8-F991D0FA7391}"/>
              </a:ext>
            </a:extLst>
          </p:cNvPr>
          <p:cNvSpPr txBox="1"/>
          <p:nvPr/>
        </p:nvSpPr>
        <p:spPr>
          <a:xfrm>
            <a:off x="374650" y="1182511"/>
            <a:ext cx="43800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rPr>
              <a:t>Eksempel B: </a:t>
            </a:r>
            <a:r>
              <a:rPr lang="en-US" sz="2000" b="1">
                <a:solidFill>
                  <a:srgbClr val="467886"/>
                </a:solidFill>
                <a:latin typeface="Arial"/>
                <a:cs typeface="Arial"/>
                <a:hlinkClick r:id="rId7"/>
              </a:rPr>
              <a:t>Harvard Dataverse</a:t>
            </a:r>
            <a:endParaRPr lang="en-US" sz="2000" b="1">
              <a:latin typeface="Arial"/>
              <a:cs typeface="Arial"/>
            </a:endParaRPr>
          </a:p>
        </p:txBody>
      </p:sp>
    </p:spTree>
    <p:extLst>
      <p:ext uri="{BB962C8B-B14F-4D97-AF65-F5344CB8AC3E}">
        <p14:creationId xmlns:p14="http://schemas.microsoft.com/office/powerpoint/2010/main" val="54129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81099" y="470771"/>
            <a:ext cx="8112032" cy="710115"/>
          </a:xfrm>
        </p:spPr>
        <p:txBody>
          <a:bodyPr vert="horz" lIns="91440" tIns="45720" rIns="91440" bIns="45720" rtlCol="0" anchor="t">
            <a:normAutofit/>
          </a:bodyPr>
          <a:lstStyle/>
          <a:p>
            <a:r>
              <a:rPr lang="da-DK" sz="4000" b="1">
                <a:solidFill>
                  <a:srgbClr val="000000"/>
                </a:solidFill>
                <a:latin typeface="Arial"/>
                <a:cs typeface="Arial"/>
              </a:rPr>
              <a:t>Øvelse </a:t>
            </a:r>
            <a:r>
              <a:rPr lang="da-DK" sz="2400">
                <a:solidFill>
                  <a:srgbClr val="000000"/>
                </a:solidFill>
                <a:latin typeface="Arial"/>
                <a:cs typeface="Arial"/>
              </a:rPr>
              <a:t>(10 min.)</a:t>
            </a:r>
            <a:endParaRPr lang="en-US" sz="2400">
              <a:solidFill>
                <a:srgbClr val="000000"/>
              </a:solidFill>
              <a:latin typeface="Arial"/>
              <a:cs typeface="Arial"/>
            </a:endParaRPr>
          </a:p>
        </p:txBody>
      </p:sp>
      <p:sp>
        <p:nvSpPr>
          <p:cNvPr id="3" name="Pladsholder til indhold 2"/>
          <p:cNvSpPr>
            <a:spLocks noGrp="1"/>
          </p:cNvSpPr>
          <p:nvPr>
            <p:ph idx="1"/>
          </p:nvPr>
        </p:nvSpPr>
        <p:spPr>
          <a:xfrm>
            <a:off x="238259" y="1566702"/>
            <a:ext cx="5638125" cy="4925964"/>
          </a:xfr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p>
            <a:pPr marL="0" indent="0">
              <a:buNone/>
            </a:pPr>
            <a:r>
              <a:rPr lang="da-DK" sz="2000" b="1" u="sng">
                <a:latin typeface="Arial"/>
                <a:cs typeface="Arial"/>
              </a:rPr>
              <a:t>Strategi 1</a:t>
            </a:r>
            <a:r>
              <a:rPr lang="da-DK" sz="2000" b="1">
                <a:latin typeface="Arial"/>
                <a:cs typeface="Arial"/>
              </a:rPr>
              <a:t>:</a:t>
            </a:r>
          </a:p>
          <a:p>
            <a:pPr marL="0" indent="0">
              <a:buNone/>
            </a:pPr>
            <a:endParaRPr lang="da-DK" sz="500" b="1">
              <a:latin typeface="Arial"/>
              <a:cs typeface="Arial"/>
            </a:endParaRPr>
          </a:p>
          <a:p>
            <a:pPr marL="0" indent="0">
              <a:lnSpc>
                <a:spcPct val="100000"/>
              </a:lnSpc>
              <a:buNone/>
            </a:pPr>
            <a:r>
              <a:rPr lang="da-DK" sz="1600" b="1">
                <a:latin typeface="Arial"/>
                <a:cs typeface="Arial"/>
              </a:rPr>
              <a:t>Gå til </a:t>
            </a:r>
            <a:r>
              <a:rPr lang="da-DK" sz="1600" b="1" dirty="0">
                <a:latin typeface="Arial"/>
                <a:cs typeface="Arial"/>
                <a:hlinkClick r:id="rId3"/>
              </a:rPr>
              <a:t>Data Citation Index in Web of Science</a:t>
            </a:r>
            <a:r>
              <a:rPr lang="da-DK" sz="1600" b="1">
                <a:latin typeface="Arial"/>
                <a:cs typeface="Arial"/>
              </a:rPr>
              <a:t> og find data til denne artikel:</a:t>
            </a:r>
            <a:endParaRPr lang="da-DK"/>
          </a:p>
          <a:p>
            <a:pPr marL="0" indent="0">
              <a:lnSpc>
                <a:spcPct val="100000"/>
              </a:lnSpc>
              <a:buNone/>
            </a:pPr>
            <a:r>
              <a:rPr lang="en-US" sz="1600" i="1">
                <a:latin typeface="Arial"/>
                <a:cs typeface="Arial"/>
              </a:rPr>
              <a:t>Jepson, Ruth; Harris, Fiona M.; Bowes, Alison; et al. (2012). </a:t>
            </a:r>
          </a:p>
          <a:p>
            <a:pPr marL="457200" lvl="1" indent="0">
              <a:lnSpc>
                <a:spcPct val="100000"/>
              </a:lnSpc>
              <a:buNone/>
            </a:pPr>
            <a:r>
              <a:rPr lang="en-US" sz="1600" i="1" dirty="0">
                <a:latin typeface="Arial"/>
                <a:cs typeface="Arial"/>
              </a:rPr>
              <a:t>Physical Activity in South Asians: An In-Depth Qualitative Study to Explore Motivations and Facilitators. PLOS ONE, Vol:‏ 7, Issue: 10, Article Number: e45333. </a:t>
            </a:r>
            <a:r>
              <a:rPr lang="en-US" sz="1600" i="1" dirty="0" err="1">
                <a:latin typeface="Arial"/>
                <a:cs typeface="Arial"/>
              </a:rPr>
              <a:t>doi</a:t>
            </a:r>
            <a:r>
              <a:rPr lang="en-US" sz="1600" i="1" dirty="0">
                <a:latin typeface="Arial"/>
                <a:cs typeface="Arial"/>
              </a:rPr>
              <a:t>: 10.1371/journal.pone.0045333</a:t>
            </a:r>
          </a:p>
          <a:p>
            <a:pPr marL="0" indent="0">
              <a:lnSpc>
                <a:spcPct val="100000"/>
              </a:lnSpc>
              <a:buNone/>
            </a:pPr>
            <a:endParaRPr lang="en-US" sz="500">
              <a:latin typeface="Arial" panose="020B0604020202020204" pitchFamily="34" charset="0"/>
              <a:cs typeface="Arial" panose="020B0604020202020204" pitchFamily="34" charset="0"/>
            </a:endParaRPr>
          </a:p>
          <a:p>
            <a:pPr marL="0" indent="0" fontAlgn="t">
              <a:buNone/>
            </a:pPr>
            <a:r>
              <a:rPr lang="da-DK" sz="1600" b="1">
                <a:latin typeface="Arial"/>
                <a:cs typeface="Arial"/>
              </a:rPr>
              <a:t>Når du finder datasættet, vurdér data ved at overveje følgende spørgsmål:</a:t>
            </a:r>
          </a:p>
          <a:p>
            <a:pPr marL="342900" indent="-342900">
              <a:lnSpc>
                <a:spcPct val="100000"/>
              </a:lnSpc>
              <a:buAutoNum type="arabicPeriod"/>
            </a:pPr>
            <a:r>
              <a:rPr lang="en-US" sz="1600" dirty="0" err="1">
                <a:latin typeface="Arial"/>
                <a:cs typeface="Arial"/>
              </a:rPr>
              <a:t>Hvor</a:t>
            </a:r>
            <a:r>
              <a:rPr lang="en-US" sz="1600" dirty="0">
                <a:latin typeface="Arial"/>
                <a:cs typeface="Arial"/>
              </a:rPr>
              <a:t> er data hosted (</a:t>
            </a:r>
            <a:r>
              <a:rPr lang="en-US" sz="1600" dirty="0" err="1">
                <a:latin typeface="Arial"/>
                <a:cs typeface="Arial"/>
              </a:rPr>
              <a:t>f.eks</a:t>
            </a:r>
            <a:r>
              <a:rPr lang="en-US" sz="1600" dirty="0">
                <a:latin typeface="Arial"/>
                <a:cs typeface="Arial"/>
              </a:rPr>
              <a:t>. </a:t>
            </a:r>
            <a:r>
              <a:rPr lang="en-US" sz="1600" dirty="0" err="1">
                <a:latin typeface="Arial"/>
                <a:cs typeface="Arial"/>
              </a:rPr>
              <a:t>repositorie</a:t>
            </a:r>
            <a:r>
              <a:rPr lang="en-US" sz="1600" dirty="0">
                <a:latin typeface="Arial"/>
                <a:cs typeface="Arial"/>
              </a:rPr>
              <a:t>)? </a:t>
            </a:r>
            <a:endParaRPr lang="en-US" dirty="0">
              <a:solidFill>
                <a:srgbClr val="000000"/>
              </a:solidFill>
              <a:latin typeface="Aptos" panose="020B0004020202020204"/>
              <a:cs typeface="Arial"/>
            </a:endParaRPr>
          </a:p>
          <a:p>
            <a:pPr marL="342900" indent="-342900">
              <a:lnSpc>
                <a:spcPct val="100000"/>
              </a:lnSpc>
              <a:buAutoNum type="arabicPeriod"/>
            </a:pPr>
            <a:r>
              <a:rPr lang="en-US" sz="1600" dirty="0" err="1">
                <a:latin typeface="Arial"/>
                <a:cs typeface="Arial"/>
              </a:rPr>
              <a:t>Beskriv</a:t>
            </a:r>
            <a:r>
              <a:rPr lang="en-US" sz="1600" dirty="0">
                <a:latin typeface="Arial"/>
                <a:cs typeface="Arial"/>
              </a:rPr>
              <a:t> datatype </a:t>
            </a:r>
            <a:r>
              <a:rPr lang="en-US" sz="1600" dirty="0" err="1">
                <a:latin typeface="Arial"/>
                <a:cs typeface="Arial"/>
              </a:rPr>
              <a:t>og</a:t>
            </a:r>
            <a:r>
              <a:rPr lang="en-US" sz="1600" dirty="0">
                <a:latin typeface="Arial"/>
                <a:cs typeface="Arial"/>
              </a:rPr>
              <a:t> format.</a:t>
            </a:r>
          </a:p>
          <a:p>
            <a:pPr marL="342900" indent="-342900">
              <a:lnSpc>
                <a:spcPct val="100000"/>
              </a:lnSpc>
              <a:buAutoNum type="arabicPeriod"/>
            </a:pPr>
            <a:r>
              <a:rPr lang="da-DK" sz="1600">
                <a:latin typeface="Arial"/>
                <a:cs typeface="Arial"/>
              </a:rPr>
              <a:t>Hvilke rettigheder har du til at bruge data (dvs. hvilken licens er knyttet til data)?</a:t>
            </a:r>
            <a:endParaRPr lang="en-US" sz="1600">
              <a:latin typeface="Arial"/>
              <a:cs typeface="Arial"/>
            </a:endParaRPr>
          </a:p>
          <a:p>
            <a:pPr marL="342900" indent="-342900">
              <a:lnSpc>
                <a:spcPct val="100000"/>
              </a:lnSpc>
              <a:buAutoNum type="arabicPeriod"/>
            </a:pPr>
            <a:endParaRPr lang="en-US" sz="1600">
              <a:latin typeface="Arial" panose="020B0604020202020204" pitchFamily="34" charset="0"/>
              <a:ea typeface="Calibri Light"/>
              <a:cs typeface="Arial" panose="020B0604020202020204" pitchFamily="34" charset="0"/>
            </a:endParaRPr>
          </a:p>
        </p:txBody>
      </p:sp>
      <p:sp>
        <p:nvSpPr>
          <p:cNvPr id="5" name="Pladsholder til indhold 2">
            <a:extLst>
              <a:ext uri="{FF2B5EF4-FFF2-40B4-BE49-F238E27FC236}">
                <a16:creationId xmlns:a16="http://schemas.microsoft.com/office/drawing/2014/main" id="{478F3E07-A8B1-BE88-9BC4-C3846D8D71FA}"/>
              </a:ext>
            </a:extLst>
          </p:cNvPr>
          <p:cNvSpPr txBox="1">
            <a:spLocks/>
          </p:cNvSpPr>
          <p:nvPr/>
        </p:nvSpPr>
        <p:spPr>
          <a:xfrm>
            <a:off x="6097596" y="1566702"/>
            <a:ext cx="5897068" cy="4925561"/>
          </a:xfrm>
          <a:prstGeom prst="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b="1" u="sng">
                <a:solidFill>
                  <a:schemeClr val="dk1"/>
                </a:solidFill>
                <a:latin typeface="Arial"/>
                <a:cs typeface="Arial"/>
              </a:rPr>
              <a:t>Strategi 2</a:t>
            </a:r>
            <a:r>
              <a:rPr lang="da-DK" sz="2000" b="1">
                <a:solidFill>
                  <a:schemeClr val="dk1"/>
                </a:solidFill>
                <a:latin typeface="Arial"/>
                <a:cs typeface="Arial"/>
              </a:rPr>
              <a:t>:</a:t>
            </a:r>
          </a:p>
          <a:p>
            <a:pPr marL="0" indent="0">
              <a:buFont typeface="Arial" panose="020B0604020202020204" pitchFamily="34" charset="0"/>
              <a:buNone/>
            </a:pPr>
            <a:endParaRPr lang="da-DK" sz="500" b="1">
              <a:solidFill>
                <a:schemeClr val="dk1"/>
              </a:solidFill>
              <a:latin typeface="Arial"/>
              <a:cs typeface="Arial"/>
            </a:endParaRPr>
          </a:p>
          <a:p>
            <a:pPr marL="0" indent="0">
              <a:buNone/>
            </a:pPr>
            <a:r>
              <a:rPr lang="da-DK" sz="1600" b="1">
                <a:solidFill>
                  <a:schemeClr val="dk1"/>
                </a:solidFill>
                <a:latin typeface="Arial"/>
                <a:cs typeface="Arial"/>
              </a:rPr>
              <a:t>Gå til </a:t>
            </a:r>
            <a:r>
              <a:rPr lang="da-DK" sz="1600" b="1">
                <a:solidFill>
                  <a:schemeClr val="dk1"/>
                </a:solidFill>
                <a:latin typeface="Arial"/>
                <a:cs typeface="Arial"/>
                <a:hlinkClick r:id="rId4">
                  <a:extLst>
                    <a:ext uri="{A12FA001-AC4F-418D-AE19-62706E023703}">
                      <ahyp:hlinkClr xmlns:ahyp="http://schemas.microsoft.com/office/drawing/2018/hyperlinkcolor" val="tx"/>
                    </a:ext>
                  </a:extLst>
                </a:hlinkClick>
              </a:rPr>
              <a:t>Zenodo</a:t>
            </a:r>
            <a:r>
              <a:rPr lang="da-DK" sz="1600" b="1">
                <a:solidFill>
                  <a:schemeClr val="dk1"/>
                </a:solidFill>
                <a:latin typeface="Arial"/>
                <a:cs typeface="Arial"/>
              </a:rPr>
              <a:t> og find følgende datasæt:</a:t>
            </a:r>
          </a:p>
          <a:p>
            <a:pPr marL="0" indent="0">
              <a:lnSpc>
                <a:spcPct val="110000"/>
              </a:lnSpc>
              <a:buFont typeface="Arial" panose="020B0604020202020204" pitchFamily="34" charset="0"/>
              <a:buNone/>
            </a:pPr>
            <a:r>
              <a:rPr lang="da-DK" sz="1600" i="1">
                <a:solidFill>
                  <a:schemeClr val="dk1"/>
                </a:solidFill>
                <a:latin typeface="Arial"/>
                <a:cs typeface="Arial"/>
              </a:rPr>
              <a:t>"</a:t>
            </a:r>
            <a:r>
              <a:rPr lang="da-DK" sz="1600" i="1" err="1">
                <a:solidFill>
                  <a:schemeClr val="dk1"/>
                </a:solidFill>
                <a:latin typeface="Arial"/>
                <a:cs typeface="Arial"/>
              </a:rPr>
              <a:t>Summaries</a:t>
            </a:r>
            <a:r>
              <a:rPr lang="da-DK" sz="1600" i="1">
                <a:solidFill>
                  <a:schemeClr val="dk1"/>
                </a:solidFill>
                <a:latin typeface="Arial"/>
                <a:cs typeface="Arial"/>
              </a:rPr>
              <a:t> of interviews and workshop on </a:t>
            </a:r>
            <a:r>
              <a:rPr lang="da-DK" sz="1600" i="1" err="1">
                <a:solidFill>
                  <a:schemeClr val="dk1"/>
                </a:solidFill>
                <a:latin typeface="Arial"/>
                <a:cs typeface="Arial"/>
              </a:rPr>
              <a:t>citizen</a:t>
            </a:r>
            <a:r>
              <a:rPr lang="da-DK" sz="1600" i="1">
                <a:solidFill>
                  <a:schemeClr val="dk1"/>
                </a:solidFill>
                <a:latin typeface="Arial"/>
                <a:cs typeface="Arial"/>
              </a:rPr>
              <a:t> science and </a:t>
            </a:r>
            <a:r>
              <a:rPr lang="da-DK" sz="1600" i="1" err="1">
                <a:solidFill>
                  <a:schemeClr val="dk1"/>
                </a:solidFill>
                <a:latin typeface="Arial"/>
                <a:cs typeface="Arial"/>
              </a:rPr>
              <a:t>use</a:t>
            </a:r>
            <a:r>
              <a:rPr lang="da-DK" sz="1600" i="1">
                <a:solidFill>
                  <a:schemeClr val="dk1"/>
                </a:solidFill>
                <a:latin typeface="Arial"/>
                <a:cs typeface="Arial"/>
              </a:rPr>
              <a:t> of </a:t>
            </a:r>
            <a:r>
              <a:rPr lang="da-DK" sz="1600" i="1" err="1">
                <a:solidFill>
                  <a:schemeClr val="dk1"/>
                </a:solidFill>
                <a:latin typeface="Arial"/>
                <a:cs typeface="Arial"/>
              </a:rPr>
              <a:t>interactive</a:t>
            </a:r>
            <a:r>
              <a:rPr lang="da-DK" sz="1600" i="1">
                <a:solidFill>
                  <a:schemeClr val="dk1"/>
                </a:solidFill>
                <a:latin typeface="Arial"/>
                <a:cs typeface="Arial"/>
              </a:rPr>
              <a:t> </a:t>
            </a:r>
            <a:r>
              <a:rPr lang="da-DK" sz="1600" i="1" err="1">
                <a:solidFill>
                  <a:schemeClr val="dk1"/>
                </a:solidFill>
                <a:latin typeface="Arial"/>
                <a:cs typeface="Arial"/>
              </a:rPr>
              <a:t>walkable</a:t>
            </a:r>
            <a:r>
              <a:rPr lang="da-DK" sz="1600" i="1">
                <a:solidFill>
                  <a:schemeClr val="dk1"/>
                </a:solidFill>
                <a:latin typeface="Arial"/>
                <a:cs typeface="Arial"/>
              </a:rPr>
              <a:t> </a:t>
            </a:r>
            <a:r>
              <a:rPr lang="da-DK" sz="1600" i="1" err="1">
                <a:solidFill>
                  <a:schemeClr val="dk1"/>
                </a:solidFill>
                <a:latin typeface="Arial"/>
                <a:cs typeface="Arial"/>
              </a:rPr>
              <a:t>floormaps</a:t>
            </a:r>
            <a:r>
              <a:rPr lang="da-DK" sz="1600" i="1">
                <a:solidFill>
                  <a:schemeClr val="dk1"/>
                </a:solidFill>
                <a:latin typeface="Arial"/>
                <a:cs typeface="Arial"/>
              </a:rPr>
              <a:t> in schools”. </a:t>
            </a:r>
          </a:p>
          <a:p>
            <a:pPr marL="0" indent="0">
              <a:lnSpc>
                <a:spcPct val="110000"/>
              </a:lnSpc>
              <a:buFont typeface="Arial" panose="020B0604020202020204" pitchFamily="34" charset="0"/>
              <a:buNone/>
            </a:pPr>
            <a:endParaRPr lang="da-DK" sz="500" b="1">
              <a:solidFill>
                <a:schemeClr val="dk1"/>
              </a:solidFill>
              <a:latin typeface="Arial"/>
              <a:cs typeface="Arial"/>
            </a:endParaRPr>
          </a:p>
          <a:p>
            <a:pPr marL="0" indent="0">
              <a:lnSpc>
                <a:spcPct val="110000"/>
              </a:lnSpc>
              <a:buFont typeface="Arial" panose="020B0604020202020204" pitchFamily="34" charset="0"/>
              <a:buNone/>
            </a:pPr>
            <a:r>
              <a:rPr lang="da-DK" sz="1600" b="1">
                <a:solidFill>
                  <a:schemeClr val="dk1"/>
                </a:solidFill>
                <a:latin typeface="Arial"/>
                <a:cs typeface="Arial"/>
              </a:rPr>
              <a:t>Vurdér data ved at svare på følgende spørgsmål:</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Hvem har genereret data og hvad er deres </a:t>
            </a:r>
            <a:r>
              <a:rPr lang="da-DK" sz="1600" err="1">
                <a:solidFill>
                  <a:schemeClr val="dk1"/>
                </a:solidFill>
                <a:latin typeface="Arial"/>
                <a:cs typeface="Arial"/>
              </a:rPr>
              <a:t>affiliation</a:t>
            </a:r>
            <a:r>
              <a:rPr lang="da-DK" sz="1600">
                <a:solidFill>
                  <a:schemeClr val="dk1"/>
                </a:solidFill>
                <a:latin typeface="Arial"/>
                <a:cs typeface="Arial"/>
              </a:rPr>
              <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Er data knyttet til en fagfællebedømt artikel eller et projekt? Skriv titlen på artiklen/projektet.</a:t>
            </a:r>
          </a:p>
          <a:p>
            <a:pPr marL="514350" indent="-514350">
              <a:lnSpc>
                <a:spcPct val="110000"/>
              </a:lnSpc>
              <a:buFont typeface="Arial" panose="020B0604020202020204" pitchFamily="34" charset="0"/>
              <a:buAutoNum type="arabicPeriod"/>
            </a:pPr>
            <a:r>
              <a:rPr lang="nn-NO" sz="1600">
                <a:solidFill>
                  <a:schemeClr val="dk1"/>
                </a:solidFill>
                <a:latin typeface="Arial"/>
                <a:cs typeface="Arial"/>
              </a:rPr>
              <a:t>Er data i tekst-, lyd-, visuelt eller </a:t>
            </a:r>
            <a:r>
              <a:rPr lang="nn-NO" sz="1600" err="1">
                <a:solidFill>
                  <a:schemeClr val="dk1"/>
                </a:solidFill>
                <a:latin typeface="Arial"/>
                <a:cs typeface="Arial"/>
              </a:rPr>
              <a:t>tabel</a:t>
            </a:r>
            <a:r>
              <a:rPr lang="nn-NO" sz="1600">
                <a:solidFill>
                  <a:schemeClr val="dk1"/>
                </a:solidFill>
                <a:latin typeface="Arial"/>
                <a:cs typeface="Arial"/>
              </a:rPr>
              <a:t>-format?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Hvilke rettigheder har du til at bruge data (dvs. hvilken licens er knyttet til data)</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Hvordan kan du citere datasættet? </a:t>
            </a:r>
          </a:p>
        </p:txBody>
      </p:sp>
      <p:cxnSp>
        <p:nvCxnSpPr>
          <p:cNvPr id="8" name="Lige forbindelse 18">
            <a:extLst>
              <a:ext uri="{FF2B5EF4-FFF2-40B4-BE49-F238E27FC236}">
                <a16:creationId xmlns:a16="http://schemas.microsoft.com/office/drawing/2014/main" id="{3FDDA565-1BB7-5452-B064-67B8D106F3EA}"/>
              </a:ext>
            </a:extLst>
          </p:cNvPr>
          <p:cNvCxnSpPr/>
          <p:nvPr/>
        </p:nvCxnSpPr>
        <p:spPr>
          <a:xfrm>
            <a:off x="396217" y="1170715"/>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32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10BB3-2385-108C-6427-DEE6084409F0}"/>
              </a:ext>
            </a:extLst>
          </p:cNvPr>
          <p:cNvSpPr>
            <a:spLocks noGrp="1"/>
          </p:cNvSpPr>
          <p:nvPr>
            <p:ph type="title"/>
          </p:nvPr>
        </p:nvSpPr>
        <p:spPr>
          <a:xfrm>
            <a:off x="630382" y="365125"/>
            <a:ext cx="10515600" cy="830758"/>
          </a:xfrm>
        </p:spPr>
        <p:txBody>
          <a:bodyPr>
            <a:normAutofit/>
          </a:bodyPr>
          <a:lstStyle/>
          <a:p>
            <a:r>
              <a:rPr lang="en-US" sz="4000" b="1">
                <a:latin typeface="Arial"/>
                <a:cs typeface="Arial"/>
              </a:rPr>
              <a:t>Pause – 10 min.</a:t>
            </a:r>
          </a:p>
        </p:txBody>
      </p:sp>
      <p:pic>
        <p:nvPicPr>
          <p:cNvPr id="4" name="Picture 3">
            <a:extLst>
              <a:ext uri="{FF2B5EF4-FFF2-40B4-BE49-F238E27FC236}">
                <a16:creationId xmlns:a16="http://schemas.microsoft.com/office/drawing/2014/main" id="{51E19EF2-49F5-66A5-0C6F-8098488C80DF}"/>
              </a:ext>
            </a:extLst>
          </p:cNvPr>
          <p:cNvPicPr>
            <a:picLocks noChangeAspect="1"/>
          </p:cNvPicPr>
          <p:nvPr/>
        </p:nvPicPr>
        <p:blipFill>
          <a:blip r:embed="rId2"/>
          <a:stretch>
            <a:fillRect/>
          </a:stretch>
        </p:blipFill>
        <p:spPr>
          <a:xfrm>
            <a:off x="3991283" y="1692419"/>
            <a:ext cx="3902653" cy="3255448"/>
          </a:xfrm>
          <a:prstGeom prst="rect">
            <a:avLst/>
          </a:prstGeom>
        </p:spPr>
      </p:pic>
      <p:cxnSp>
        <p:nvCxnSpPr>
          <p:cNvPr id="6" name="Lige forbindelse 18">
            <a:extLst>
              <a:ext uri="{FF2B5EF4-FFF2-40B4-BE49-F238E27FC236}">
                <a16:creationId xmlns:a16="http://schemas.microsoft.com/office/drawing/2014/main" id="{095E8D28-BEFD-A8C1-FFFF-117339E2B0E5}"/>
              </a:ext>
            </a:extLst>
          </p:cNvPr>
          <p:cNvCxnSpPr/>
          <p:nvPr/>
        </p:nvCxnSpPr>
        <p:spPr>
          <a:xfrm>
            <a:off x="425905" y="1101442"/>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927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08173-5385-260B-C6B1-A9F586DC9AEB}"/>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445A4947-B2DE-CBF5-D7C9-D7C2C65B8BB6}"/>
              </a:ext>
            </a:extLst>
          </p:cNvPr>
          <p:cNvSpPr/>
          <p:nvPr/>
        </p:nvSpPr>
        <p:spPr>
          <a:xfrm>
            <a:off x="6121217"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14C74F02-7A6A-D463-D3EA-C49C1817B5A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14C74F02-7A6A-D463-D3EA-C49C1817B5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CC1A1A98-9093-49A0-F649-5CBE1F67DCAA}"/>
              </a:ext>
            </a:extLst>
          </p:cNvPr>
          <p:cNvSpPr>
            <a:spLocks noGrp="1"/>
          </p:cNvSpPr>
          <p:nvPr>
            <p:ph type="title"/>
          </p:nvPr>
        </p:nvSpPr>
        <p:spPr>
          <a:xfrm>
            <a:off x="502640" y="177952"/>
            <a:ext cx="11237001" cy="819619"/>
          </a:xfrm>
          <a:noFill/>
          <a:ln>
            <a:noFill/>
          </a:ln>
        </p:spPr>
        <p:txBody>
          <a:bodyPr vert="horz">
            <a:normAutofit/>
          </a:bodyPr>
          <a:lstStyle/>
          <a:p>
            <a:r>
              <a:rPr lang="da-DK" sz="4000" b="1">
                <a:latin typeface="Arial"/>
                <a:cs typeface="Arial"/>
              </a:rPr>
              <a:t>Søgestrategier</a:t>
            </a:r>
            <a:endParaRPr lang="en-US" sz="4000" b="1">
              <a:latin typeface="Arial" panose="020B0604020202020204" pitchFamily="34" charset="0"/>
              <a:ea typeface="Calibri Light"/>
              <a:cs typeface="Arial" panose="020B0604020202020204" pitchFamily="34" charset="0"/>
            </a:endParaRPr>
          </a:p>
        </p:txBody>
      </p:sp>
      <p:cxnSp>
        <p:nvCxnSpPr>
          <p:cNvPr id="8" name="Lige forbindelse 7">
            <a:extLst>
              <a:ext uri="{FF2B5EF4-FFF2-40B4-BE49-F238E27FC236}">
                <a16:creationId xmlns:a16="http://schemas.microsoft.com/office/drawing/2014/main" id="{FD3F7D2F-5C2D-8895-4912-D8357D5AE514}"/>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88CE7772-5460-6311-D37F-682C3F5477EA}"/>
              </a:ext>
            </a:extLst>
          </p:cNvPr>
          <p:cNvGrpSpPr/>
          <p:nvPr/>
        </p:nvGrpSpPr>
        <p:grpSpPr>
          <a:xfrm>
            <a:off x="3722634" y="2144706"/>
            <a:ext cx="2001470" cy="1821435"/>
            <a:chOff x="3695148" y="2144706"/>
            <a:chExt cx="2001470" cy="1821435"/>
          </a:xfrm>
        </p:grpSpPr>
        <p:sp>
          <p:nvSpPr>
            <p:cNvPr id="35" name="Tekstfelt 34">
              <a:extLst>
                <a:ext uri="{FF2B5EF4-FFF2-40B4-BE49-F238E27FC236}">
                  <a16:creationId xmlns:a16="http://schemas.microsoft.com/office/drawing/2014/main" id="{1D316C8A-30EB-F471-C637-8238161BAC9E}"/>
                </a:ext>
              </a:extLst>
            </p:cNvPr>
            <p:cNvSpPr txBox="1"/>
            <p:nvPr/>
          </p:nvSpPr>
          <p:spPr>
            <a:xfrm>
              <a:off x="3695148" y="3196700"/>
              <a:ext cx="2001470" cy="76944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2</a:t>
              </a:r>
            </a:p>
            <a:p>
              <a:r>
                <a:rPr lang="da-DK" sz="2000" err="1">
                  <a:latin typeface="Arial"/>
                  <a:ea typeface="Calibri"/>
                  <a:cs typeface="Arial"/>
                </a:rPr>
                <a:t>Repositorier</a:t>
              </a:r>
              <a:endParaRPr lang="da-DK" sz="2000">
                <a:latin typeface="Arial"/>
                <a:ea typeface="Calibri"/>
                <a:cs typeface="Arial"/>
              </a:endParaRPr>
            </a:p>
          </p:txBody>
        </p:sp>
        <p:pic>
          <p:nvPicPr>
            <p:cNvPr id="36" name="Grafik 35" descr="Database med massiv udfyldning">
              <a:extLst>
                <a:ext uri="{FF2B5EF4-FFF2-40B4-BE49-F238E27FC236}">
                  <a16:creationId xmlns:a16="http://schemas.microsoft.com/office/drawing/2014/main" id="{580AB781-E121-8003-9F00-C7D5EE9BA57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41" name="Gruppe 40">
            <a:extLst>
              <a:ext uri="{FF2B5EF4-FFF2-40B4-BE49-F238E27FC236}">
                <a16:creationId xmlns:a16="http://schemas.microsoft.com/office/drawing/2014/main" id="{67664993-17B7-C6D7-1E60-0E85696E4B04}"/>
              </a:ext>
            </a:extLst>
          </p:cNvPr>
          <p:cNvGrpSpPr/>
          <p:nvPr/>
        </p:nvGrpSpPr>
        <p:grpSpPr>
          <a:xfrm>
            <a:off x="934950" y="2144706"/>
            <a:ext cx="1991130" cy="2406211"/>
            <a:chOff x="934950" y="2144706"/>
            <a:chExt cx="1991130" cy="2406211"/>
          </a:xfrm>
        </p:grpSpPr>
        <p:sp>
          <p:nvSpPr>
            <p:cNvPr id="39" name="Tekstfelt 38">
              <a:extLst>
                <a:ext uri="{FF2B5EF4-FFF2-40B4-BE49-F238E27FC236}">
                  <a16:creationId xmlns:a16="http://schemas.microsoft.com/office/drawing/2014/main" id="{4353C98C-F753-7232-642C-10D9F7242058}"/>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1</a:t>
              </a:r>
              <a:endParaRPr lang="en-US" sz="2400">
                <a:latin typeface="Arial"/>
                <a:ea typeface="Calibri"/>
                <a:cs typeface="Arial"/>
              </a:endParaRPr>
            </a:p>
            <a:p>
              <a:r>
                <a:rPr lang="da-DK" sz="2000">
                  <a:latin typeface="Arial"/>
                  <a:ea typeface="Calibri"/>
                  <a:cs typeface="Arial"/>
                </a:rPr>
                <a:t>Bibliografiske databaser</a:t>
              </a:r>
              <a:endParaRPr lang="da-DK" sz="2000">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0" name="Grafik 39" descr="Server med massiv udfyldning">
              <a:extLst>
                <a:ext uri="{FF2B5EF4-FFF2-40B4-BE49-F238E27FC236}">
                  <a16:creationId xmlns:a16="http://schemas.microsoft.com/office/drawing/2014/main" id="{1377F48F-D741-EE8F-5C67-5A4FF40FA1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45" name="Gruppe 44">
            <a:extLst>
              <a:ext uri="{FF2B5EF4-FFF2-40B4-BE49-F238E27FC236}">
                <a16:creationId xmlns:a16="http://schemas.microsoft.com/office/drawing/2014/main" id="{71BE5D21-E6B7-B33C-5554-47A64B1420B6}"/>
              </a:ext>
            </a:extLst>
          </p:cNvPr>
          <p:cNvGrpSpPr/>
          <p:nvPr/>
        </p:nvGrpSpPr>
        <p:grpSpPr>
          <a:xfrm>
            <a:off x="9258924" y="2144706"/>
            <a:ext cx="2362337" cy="2981217"/>
            <a:chOff x="9258924" y="2144706"/>
            <a:chExt cx="2362337" cy="2981217"/>
          </a:xfrm>
        </p:grpSpPr>
        <p:sp>
          <p:nvSpPr>
            <p:cNvPr id="43" name="Tekstfelt 42">
              <a:extLst>
                <a:ext uri="{FF2B5EF4-FFF2-40B4-BE49-F238E27FC236}">
                  <a16:creationId xmlns:a16="http://schemas.microsoft.com/office/drawing/2014/main" id="{640F32E3-830E-BD77-A7DA-00976EACD5B8}"/>
                </a:ext>
              </a:extLst>
            </p:cNvPr>
            <p:cNvSpPr txBox="1"/>
            <p:nvPr/>
          </p:nvSpPr>
          <p:spPr>
            <a:xfrm>
              <a:off x="9258924" y="3186931"/>
              <a:ext cx="2362337" cy="193899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4</a:t>
              </a:r>
            </a:p>
            <a:p>
              <a:r>
                <a:rPr lang="da-DK" sz="2000">
                  <a:latin typeface="Arial"/>
                  <a:ea typeface="Calibri"/>
                  <a:cs typeface="Calibri"/>
                </a:rPr>
                <a:t>Uden for akademia (organisationer, myndigheder, mm.)</a:t>
              </a: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4" name="Grafik 43" descr="Forskning med massiv udfyldning">
              <a:extLst>
                <a:ext uri="{FF2B5EF4-FFF2-40B4-BE49-F238E27FC236}">
                  <a16:creationId xmlns:a16="http://schemas.microsoft.com/office/drawing/2014/main" id="{1B51E610-AAC9-6282-9095-59C28E558F3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49" name="Gruppe 48">
            <a:extLst>
              <a:ext uri="{FF2B5EF4-FFF2-40B4-BE49-F238E27FC236}">
                <a16:creationId xmlns:a16="http://schemas.microsoft.com/office/drawing/2014/main" id="{B70881E0-1CA1-19B5-953F-13A19AA6E44B}"/>
              </a:ext>
            </a:extLst>
          </p:cNvPr>
          <p:cNvGrpSpPr/>
          <p:nvPr/>
        </p:nvGrpSpPr>
        <p:grpSpPr>
          <a:xfrm>
            <a:off x="6520086" y="2144706"/>
            <a:ext cx="1950745" cy="2098434"/>
            <a:chOff x="6395534" y="2144706"/>
            <a:chExt cx="1950745" cy="2098434"/>
          </a:xfrm>
        </p:grpSpPr>
        <p:sp>
          <p:nvSpPr>
            <p:cNvPr id="47" name="Tekstfelt 46">
              <a:extLst>
                <a:ext uri="{FF2B5EF4-FFF2-40B4-BE49-F238E27FC236}">
                  <a16:creationId xmlns:a16="http://schemas.microsoft.com/office/drawing/2014/main" id="{FE7F2F15-0742-F29B-2AA2-432B3E52D7B4}"/>
                </a:ext>
              </a:extLst>
            </p:cNvPr>
            <p:cNvSpPr txBox="1"/>
            <p:nvPr/>
          </p:nvSpPr>
          <p:spPr>
            <a:xfrm>
              <a:off x="6395534" y="3196700"/>
              <a:ext cx="1950745" cy="104644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3</a:t>
              </a:r>
            </a:p>
            <a:p>
              <a:r>
                <a:rPr lang="da-DK" sz="2000">
                  <a:latin typeface="Arial"/>
                  <a:ea typeface="Calibri"/>
                  <a:cs typeface="Arial"/>
                </a:rPr>
                <a:t>Søgemaskiner</a:t>
              </a:r>
            </a:p>
            <a:p>
              <a:endParaRPr lang="da-DK">
                <a:latin typeface="Arial" panose="020B0604020202020204" pitchFamily="34" charset="0"/>
                <a:ea typeface="Calibri"/>
                <a:cs typeface="Arial" panose="020B0604020202020204" pitchFamily="34" charset="0"/>
              </a:endParaRPr>
            </a:p>
          </p:txBody>
        </p:sp>
        <p:pic>
          <p:nvPicPr>
            <p:cNvPr id="48" name="Grafik 47" descr="Sky med massiv udfyldning">
              <a:extLst>
                <a:ext uri="{FF2B5EF4-FFF2-40B4-BE49-F238E27FC236}">
                  <a16:creationId xmlns:a16="http://schemas.microsoft.com/office/drawing/2014/main" id="{71D4EFC5-C035-040C-CC62-297E5F8B668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spTree>
    <p:extLst>
      <p:ext uri="{BB962C8B-B14F-4D97-AF65-F5344CB8AC3E}">
        <p14:creationId xmlns:p14="http://schemas.microsoft.com/office/powerpoint/2010/main" val="206347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6E8B5C-03DA-6FCA-56EA-58717D2F4317}"/>
              </a:ext>
            </a:extLst>
          </p:cNvPr>
          <p:cNvSpPr>
            <a:spLocks noGrp="1"/>
          </p:cNvSpPr>
          <p:nvPr>
            <p:ph type="title"/>
          </p:nvPr>
        </p:nvSpPr>
        <p:spPr>
          <a:xfrm>
            <a:off x="485862" y="182562"/>
            <a:ext cx="10515600" cy="819619"/>
          </a:xfrm>
        </p:spPr>
        <p:txBody>
          <a:bodyPr vert="horz">
            <a:normAutofit/>
          </a:bodyPr>
          <a:lstStyle/>
          <a:p>
            <a:r>
              <a:rPr lang="da-DK" sz="4000" b="1" dirty="0">
                <a:latin typeface="Arial"/>
                <a:cs typeface="Arial"/>
              </a:rPr>
              <a:t>Strategi 3 </a:t>
            </a:r>
            <a:r>
              <a:rPr lang="da-DK" sz="2200">
                <a:latin typeface="Arial"/>
                <a:cs typeface="Arial"/>
              </a:rPr>
              <a:t>- </a:t>
            </a:r>
            <a:r>
              <a:rPr lang="da-DK" sz="2000">
                <a:latin typeface="Arial"/>
                <a:cs typeface="Arial"/>
              </a:rPr>
              <a:t>Søgemaskiner og AI</a:t>
            </a:r>
            <a:endParaRPr lang="da-DK" sz="200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7450BC4-5868-C8E4-26E7-C1DBB6F35271}"/>
              </a:ext>
            </a:extLst>
          </p:cNvPr>
          <p:cNvSpPr>
            <a:spLocks noGrp="1"/>
          </p:cNvSpPr>
          <p:nvPr>
            <p:ph idx="1"/>
          </p:nvPr>
        </p:nvSpPr>
        <p:spPr>
          <a:xfrm>
            <a:off x="485861" y="1354024"/>
            <a:ext cx="9302994" cy="4546946"/>
          </a:xfrm>
        </p:spPr>
        <p:txBody>
          <a:bodyPr vert="horz" lIns="91440" tIns="45720" rIns="91440" bIns="45720" rtlCol="0" anchor="t">
            <a:noAutofit/>
          </a:bodyPr>
          <a:lstStyle/>
          <a:p>
            <a:pPr marL="0" indent="0" fontAlgn="t">
              <a:buNone/>
            </a:pPr>
            <a:r>
              <a:rPr lang="da-DK" sz="2000" b="1" u="sng">
                <a:latin typeface="Arial"/>
                <a:cs typeface="Arial"/>
              </a:rPr>
              <a:t>Søgemaskiner kan være nyttige – også til at søge efter data</a:t>
            </a:r>
            <a:r>
              <a:rPr lang="da-DK" sz="2000" b="1">
                <a:latin typeface="Arial"/>
                <a:cs typeface="Arial"/>
              </a:rPr>
              <a:t>:</a:t>
            </a:r>
            <a:endParaRPr lang="da-DK" sz="2000" b="1"/>
          </a:p>
          <a:p>
            <a:pPr>
              <a:buFont typeface="Arial" panose="05000000000000000000" pitchFamily="2" charset="2"/>
              <a:buChar char="•"/>
            </a:pPr>
            <a:r>
              <a:rPr lang="en-US" sz="1600">
                <a:latin typeface="Arial"/>
                <a:ea typeface="+mn-lt"/>
                <a:cs typeface="Arial"/>
              </a:rPr>
              <a:t>Nogle </a:t>
            </a:r>
            <a:r>
              <a:rPr lang="en-US" sz="1600" err="1">
                <a:latin typeface="Arial"/>
                <a:ea typeface="+mn-lt"/>
                <a:cs typeface="Arial"/>
              </a:rPr>
              <a:t>søgemaskiner</a:t>
            </a:r>
            <a:r>
              <a:rPr lang="en-US" sz="1600">
                <a:latin typeface="Arial"/>
                <a:ea typeface="+mn-lt"/>
                <a:cs typeface="Arial"/>
              </a:rPr>
              <a:t> er </a:t>
            </a:r>
            <a:r>
              <a:rPr lang="en-US" sz="1600" err="1">
                <a:latin typeface="Arial"/>
                <a:ea typeface="+mn-lt"/>
                <a:cs typeface="Arial"/>
              </a:rPr>
              <a:t>udviklet</a:t>
            </a:r>
            <a:r>
              <a:rPr lang="en-US" sz="1600">
                <a:latin typeface="Arial"/>
                <a:ea typeface="+mn-lt"/>
                <a:cs typeface="Arial"/>
              </a:rPr>
              <a:t> </a:t>
            </a:r>
            <a:r>
              <a:rPr lang="en-US" sz="1600" err="1">
                <a:latin typeface="Arial"/>
                <a:ea typeface="+mn-lt"/>
                <a:cs typeface="Arial"/>
              </a:rPr>
              <a:t>specielt</a:t>
            </a:r>
            <a:r>
              <a:rPr lang="en-US" sz="1600">
                <a:latin typeface="Arial"/>
                <a:ea typeface="+mn-lt"/>
                <a:cs typeface="Arial"/>
              </a:rPr>
              <a:t> </a:t>
            </a:r>
            <a:r>
              <a:rPr lang="en-US" sz="1600" err="1">
                <a:latin typeface="Arial"/>
                <a:ea typeface="+mn-lt"/>
                <a:cs typeface="Arial"/>
              </a:rPr>
              <a:t>til</a:t>
            </a:r>
            <a:r>
              <a:rPr lang="en-US" sz="1600">
                <a:latin typeface="Arial"/>
                <a:ea typeface="+mn-lt"/>
                <a:cs typeface="Arial"/>
              </a:rPr>
              <a:t> </a:t>
            </a:r>
            <a:r>
              <a:rPr lang="en-US" sz="1600" err="1">
                <a:latin typeface="Arial"/>
                <a:ea typeface="+mn-lt"/>
                <a:cs typeface="Arial"/>
              </a:rPr>
              <a:t>søgning</a:t>
            </a:r>
            <a:r>
              <a:rPr lang="en-US" sz="1600">
                <a:latin typeface="Arial"/>
                <a:ea typeface="+mn-lt"/>
                <a:cs typeface="Arial"/>
              </a:rPr>
              <a:t> </a:t>
            </a:r>
            <a:r>
              <a:rPr lang="en-US" sz="1600" err="1">
                <a:latin typeface="Arial"/>
                <a:ea typeface="+mn-lt"/>
                <a:cs typeface="Arial"/>
              </a:rPr>
              <a:t>efter</a:t>
            </a:r>
            <a:r>
              <a:rPr lang="en-US" sz="1600">
                <a:latin typeface="Arial"/>
                <a:ea typeface="+mn-lt"/>
                <a:cs typeface="Arial"/>
              </a:rPr>
              <a:t> data. </a:t>
            </a:r>
            <a:r>
              <a:rPr lang="en-US" sz="1600" err="1">
                <a:latin typeface="Arial"/>
                <a:ea typeface="+mn-lt"/>
                <a:cs typeface="Arial"/>
              </a:rPr>
              <a:t>F.eks</a:t>
            </a:r>
            <a:r>
              <a:rPr lang="en-US" sz="1600">
                <a:latin typeface="Arial"/>
                <a:ea typeface="+mn-lt"/>
                <a:cs typeface="Arial"/>
              </a:rPr>
              <a:t>., </a:t>
            </a:r>
            <a:r>
              <a:rPr lang="en-US" sz="1600">
                <a:latin typeface="Arial"/>
                <a:ea typeface="+mn-lt"/>
                <a:cs typeface="Arial"/>
                <a:hlinkClick r:id="rId6"/>
              </a:rPr>
              <a:t>Google Dataset Search</a:t>
            </a:r>
            <a:r>
              <a:rPr lang="en-US" sz="1600">
                <a:latin typeface="Arial"/>
                <a:ea typeface="+mn-lt"/>
                <a:cs typeface="Arial"/>
              </a:rPr>
              <a:t> </a:t>
            </a:r>
            <a:r>
              <a:rPr lang="en-US" sz="1600" err="1">
                <a:latin typeface="Arial"/>
                <a:ea typeface="+mn-lt"/>
                <a:cs typeface="Arial"/>
              </a:rPr>
              <a:t>eller</a:t>
            </a:r>
            <a:r>
              <a:rPr lang="en-US" sz="1600">
                <a:latin typeface="Arial"/>
                <a:ea typeface="+mn-lt"/>
                <a:cs typeface="Arial"/>
              </a:rPr>
              <a:t> </a:t>
            </a:r>
            <a:r>
              <a:rPr lang="en-US" sz="1600">
                <a:latin typeface="Arial"/>
                <a:ea typeface="+mn-lt"/>
                <a:cs typeface="Arial"/>
                <a:hlinkClick r:id="rId7"/>
              </a:rPr>
              <a:t>DataCite Commons</a:t>
            </a:r>
            <a:r>
              <a:rPr lang="en-US" sz="1600">
                <a:latin typeface="Arial"/>
                <a:ea typeface="+mn-lt"/>
                <a:cs typeface="Arial"/>
              </a:rPr>
              <a:t>.</a:t>
            </a:r>
          </a:p>
          <a:p>
            <a:pPr fontAlgn="t"/>
            <a:r>
              <a:rPr lang="da-DK" sz="1600">
                <a:latin typeface="Arial"/>
                <a:cs typeface="Arial"/>
              </a:rPr>
              <a:t>Nogle gange kan det også være nyttigt at prøve en “standard” internetsøgemaskine, for eksempel hvis du går i stå, eller hvis dit </a:t>
            </a:r>
            <a:r>
              <a:rPr lang="da-DK" sz="1600" err="1">
                <a:latin typeface="Arial"/>
                <a:cs typeface="Arial"/>
              </a:rPr>
              <a:t>repositorium</a:t>
            </a:r>
            <a:r>
              <a:rPr lang="da-DK" sz="1600">
                <a:latin typeface="Arial"/>
                <a:cs typeface="Arial"/>
              </a:rPr>
              <a:t> ikke giver nogen resultater.</a:t>
            </a:r>
          </a:p>
          <a:p>
            <a:pPr marL="0" indent="0">
              <a:buNone/>
            </a:pPr>
            <a:r>
              <a:rPr lang="da-DK" sz="2000" b="1" u="sng">
                <a:latin typeface="Arial"/>
                <a:cs typeface="Arial"/>
              </a:rPr>
              <a:t>Brug af AI</a:t>
            </a:r>
            <a:r>
              <a:rPr lang="da-DK" sz="2000" b="1">
                <a:latin typeface="Arial"/>
                <a:cs typeface="Arial"/>
              </a:rPr>
              <a:t>:</a:t>
            </a:r>
            <a:endParaRPr lang="da-DK"/>
          </a:p>
          <a:p>
            <a:r>
              <a:rPr lang="da-DK" sz="1600">
                <a:latin typeface="Arial"/>
                <a:cs typeface="Arial"/>
              </a:rPr>
              <a:t>Generativ AI kan benyttes til at generere søgeord og til at tjekke, om der er noget du har overset.</a:t>
            </a:r>
          </a:p>
          <a:p>
            <a:pPr fontAlgn="t"/>
            <a:r>
              <a:rPr lang="da-DK" sz="1600">
                <a:latin typeface="Arial"/>
                <a:cs typeface="Arial"/>
              </a:rPr>
              <a:t>Generativ kan AI benyttes til at foreslå databaser, websites osv., hvor det kan være relevant at søge efter dine data.</a:t>
            </a:r>
          </a:p>
          <a:p>
            <a:pPr marL="0" indent="0">
              <a:buNone/>
            </a:pPr>
            <a:r>
              <a:rPr lang="da-DK" sz="2000" b="1" u="sng">
                <a:latin typeface="Arial"/>
                <a:cs typeface="Arial"/>
              </a:rPr>
              <a:t>NB</a:t>
            </a:r>
            <a:r>
              <a:rPr lang="da-DK" sz="2000" b="1">
                <a:latin typeface="Arial"/>
                <a:cs typeface="Arial"/>
              </a:rPr>
              <a:t>:</a:t>
            </a:r>
            <a:r>
              <a:rPr lang="da-DK" sz="2000">
                <a:latin typeface="Arial"/>
                <a:cs typeface="Arial"/>
              </a:rPr>
              <a:t> </a:t>
            </a:r>
            <a:endParaRPr lang="da-DK" sz="2000">
              <a:latin typeface="Aptos" panose="020B0004020202020204"/>
              <a:cs typeface="Arial"/>
            </a:endParaRPr>
          </a:p>
          <a:p>
            <a:r>
              <a:rPr lang="da-DK" sz="1600">
                <a:latin typeface="Arial"/>
                <a:cs typeface="Arial"/>
              </a:rPr>
              <a:t>Hvis du bruger en “standard” søgemaskine eller AI, kan det være uklart, hvorfor du får de svar, du gør, og om noget er blevet overset i processen. Så vær kritisk (som altid).</a:t>
            </a:r>
          </a:p>
          <a:p>
            <a:pPr fontAlgn="t"/>
            <a:r>
              <a:rPr lang="da-DK" sz="1600">
                <a:latin typeface="Arial"/>
                <a:cs typeface="Arial"/>
              </a:rPr>
              <a:t>Hvis du søger efter termer med en bred semantisk betydning, skal du være forberedt på mange irrelevante resultater.</a:t>
            </a:r>
          </a:p>
          <a:p>
            <a:pPr lvl="1"/>
            <a:endParaRPr lang="en-US" sz="1800">
              <a:latin typeface="Arial" panose="020B0604020202020204" pitchFamily="34" charset="0"/>
              <a:cs typeface="Arial" panose="020B0604020202020204" pitchFamily="34" charset="0"/>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descr="To talebobler">
            <a:extLst>
              <a:ext uri="{FF2B5EF4-FFF2-40B4-BE49-F238E27FC236}">
                <a16:creationId xmlns:a16="http://schemas.microsoft.com/office/drawing/2014/main" id="{6C94A611-6303-4063-C780-A505BAE0B7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27649" y="-291639"/>
            <a:ext cx="3531973" cy="3604055"/>
          </a:xfrm>
          <a:prstGeom prst="rect">
            <a:avLst/>
          </a:prstGeom>
        </p:spPr>
      </p:pic>
      <p:pic>
        <p:nvPicPr>
          <p:cNvPr id="9" name="Grafik 8" descr="To talebobler">
            <a:extLst>
              <a:ext uri="{FF2B5EF4-FFF2-40B4-BE49-F238E27FC236}">
                <a16:creationId xmlns:a16="http://schemas.microsoft.com/office/drawing/2014/main" id="{64C8A68F-050F-B621-FE93-7E7DA45EB44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32112" y="1828087"/>
            <a:ext cx="3531973" cy="3604055"/>
          </a:xfrm>
          <a:prstGeom prst="rect">
            <a:avLst/>
          </a:prstGeom>
        </p:spPr>
      </p:pic>
      <p:pic>
        <p:nvPicPr>
          <p:cNvPr id="10" name="Grafik 9" descr="To talebobler">
            <a:extLst>
              <a:ext uri="{FF2B5EF4-FFF2-40B4-BE49-F238E27FC236}">
                <a16:creationId xmlns:a16="http://schemas.microsoft.com/office/drawing/2014/main" id="{AFF4AA6A-EE29-1796-F16A-5D52272AD8C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28365" y="3981831"/>
            <a:ext cx="3531973" cy="3604055"/>
          </a:xfrm>
          <a:prstGeom prst="rect">
            <a:avLst/>
          </a:prstGeom>
        </p:spPr>
      </p:pic>
    </p:spTree>
    <p:extLst>
      <p:ext uri="{BB962C8B-B14F-4D97-AF65-F5344CB8AC3E}">
        <p14:creationId xmlns:p14="http://schemas.microsoft.com/office/powerpoint/2010/main" val="1575951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431879-FEB2-24D7-A43A-16173901CEC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D827BAD-CE43-5D15-2401-7AE7216553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7D827BAD-CE43-5D15-2401-7AE72165535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8154F41-1CE1-AEEA-9C90-1A01A6450C5E}"/>
              </a:ext>
            </a:extLst>
          </p:cNvPr>
          <p:cNvSpPr>
            <a:spLocks noGrp="1"/>
          </p:cNvSpPr>
          <p:nvPr>
            <p:ph type="title"/>
          </p:nvPr>
        </p:nvSpPr>
        <p:spPr>
          <a:xfrm>
            <a:off x="485862" y="182562"/>
            <a:ext cx="10515600" cy="819619"/>
          </a:xfrm>
        </p:spPr>
        <p:txBody>
          <a:bodyPr vert="horz">
            <a:normAutofit/>
          </a:bodyPr>
          <a:lstStyle/>
          <a:p>
            <a:r>
              <a:rPr lang="da-DK" sz="4000" b="1">
                <a:latin typeface="Arial"/>
                <a:cs typeface="Arial"/>
              </a:rPr>
              <a:t>Strategi 3 </a:t>
            </a:r>
            <a:r>
              <a:rPr lang="da-DK" sz="2200">
                <a:latin typeface="Arial"/>
                <a:cs typeface="Arial"/>
              </a:rPr>
              <a:t>- </a:t>
            </a:r>
            <a:r>
              <a:rPr lang="da-DK" sz="2000">
                <a:latin typeface="Arial"/>
                <a:cs typeface="Arial"/>
              </a:rPr>
              <a:t>Søgemaskiner og AI</a:t>
            </a:r>
          </a:p>
        </p:txBody>
      </p:sp>
      <p:cxnSp>
        <p:nvCxnSpPr>
          <p:cNvPr id="8" name="Lige forbindelse 7">
            <a:extLst>
              <a:ext uri="{FF2B5EF4-FFF2-40B4-BE49-F238E27FC236}">
                <a16:creationId xmlns:a16="http://schemas.microsoft.com/office/drawing/2014/main" id="{EBADFBF5-C2F3-C031-1392-A342D0211AF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Billede 10" descr="Et billede, der indeholder tekst, skærmbillede, Font/skrifttype, design&#10;&#10;Indhold genereret af kunstig intelligens kan være forkert.">
            <a:extLst>
              <a:ext uri="{FF2B5EF4-FFF2-40B4-BE49-F238E27FC236}">
                <a16:creationId xmlns:a16="http://schemas.microsoft.com/office/drawing/2014/main" id="{49B81C1C-06AC-C32D-9D3A-DCEA400C9019}"/>
              </a:ext>
            </a:extLst>
          </p:cNvPr>
          <p:cNvPicPr>
            <a:picLocks noChangeAspect="1"/>
          </p:cNvPicPr>
          <p:nvPr/>
        </p:nvPicPr>
        <p:blipFill>
          <a:blip r:embed="rId6"/>
          <a:stretch>
            <a:fillRect/>
          </a:stretch>
        </p:blipFill>
        <p:spPr>
          <a:xfrm>
            <a:off x="487467" y="3959480"/>
            <a:ext cx="7905750" cy="2209800"/>
          </a:xfrm>
          <a:prstGeom prst="rect">
            <a:avLst/>
          </a:prstGeom>
          <a:ln w="28575">
            <a:solidFill>
              <a:schemeClr val="tx1"/>
            </a:solidFill>
          </a:ln>
        </p:spPr>
      </p:pic>
      <p:pic>
        <p:nvPicPr>
          <p:cNvPr id="12" name="Billede 11" descr="Et billede, der indeholder tekst, skærmbillede, Font/skrifttype, linje/række&#10;&#10;Indhold genereret af kunstig intelligens kan være forkert.">
            <a:extLst>
              <a:ext uri="{FF2B5EF4-FFF2-40B4-BE49-F238E27FC236}">
                <a16:creationId xmlns:a16="http://schemas.microsoft.com/office/drawing/2014/main" id="{CBE06912-910C-0883-C97E-A49F98C97683}"/>
              </a:ext>
            </a:extLst>
          </p:cNvPr>
          <p:cNvPicPr>
            <a:picLocks noChangeAspect="1"/>
          </p:cNvPicPr>
          <p:nvPr/>
        </p:nvPicPr>
        <p:blipFill>
          <a:blip r:embed="rId7"/>
          <a:stretch>
            <a:fillRect/>
          </a:stretch>
        </p:blipFill>
        <p:spPr>
          <a:xfrm>
            <a:off x="2080149" y="1798366"/>
            <a:ext cx="9658350" cy="1552575"/>
          </a:xfrm>
          <a:prstGeom prst="rect">
            <a:avLst/>
          </a:prstGeom>
          <a:ln w="28575">
            <a:solidFill>
              <a:schemeClr val="tx1"/>
            </a:solidFill>
          </a:ln>
        </p:spPr>
      </p:pic>
      <p:sp>
        <p:nvSpPr>
          <p:cNvPr id="13" name="Tekstfelt 3">
            <a:extLst>
              <a:ext uri="{FF2B5EF4-FFF2-40B4-BE49-F238E27FC236}">
                <a16:creationId xmlns:a16="http://schemas.microsoft.com/office/drawing/2014/main" id="{DAD9FF0F-16FF-E89B-7070-20EB59AF7258}"/>
              </a:ext>
            </a:extLst>
          </p:cNvPr>
          <p:cNvSpPr txBox="1"/>
          <p:nvPr/>
        </p:nvSpPr>
        <p:spPr>
          <a:xfrm>
            <a:off x="2044913" y="3365391"/>
            <a:ext cx="26468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b="1">
                <a:latin typeface="Arial"/>
                <a:cs typeface="Arial"/>
                <a:hlinkClick r:id="rId8"/>
              </a:rPr>
              <a:t>commons.datacite.org</a:t>
            </a:r>
            <a:endParaRPr lang="da-DK" b="1">
              <a:latin typeface="Arial" panose="020B0604020202020204" pitchFamily="34" charset="0"/>
              <a:cs typeface="Arial" panose="020B0604020202020204" pitchFamily="34" charset="0"/>
            </a:endParaRPr>
          </a:p>
        </p:txBody>
      </p:sp>
      <p:sp>
        <p:nvSpPr>
          <p:cNvPr id="14" name="Tekstfelt 5">
            <a:extLst>
              <a:ext uri="{FF2B5EF4-FFF2-40B4-BE49-F238E27FC236}">
                <a16:creationId xmlns:a16="http://schemas.microsoft.com/office/drawing/2014/main" id="{6BD62CED-0CEF-97ED-B1EA-4F543B4225E7}"/>
              </a:ext>
            </a:extLst>
          </p:cNvPr>
          <p:cNvSpPr txBox="1"/>
          <p:nvPr/>
        </p:nvSpPr>
        <p:spPr>
          <a:xfrm>
            <a:off x="470300" y="6179198"/>
            <a:ext cx="4121641"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b="1">
                <a:latin typeface="Arial"/>
                <a:cs typeface="Arial"/>
                <a:hlinkClick r:id="rId9"/>
              </a:rPr>
              <a:t>datasetsearch.research.google.com</a:t>
            </a:r>
            <a:endParaRPr lang="da-DK"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345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FBB5C0-BA28-0E97-8BDB-BCE8BF31F46D}"/>
            </a:ext>
          </a:extLst>
        </p:cNvPr>
        <p:cNvGrpSpPr/>
        <p:nvPr/>
      </p:nvGrpSpPr>
      <p:grpSpPr>
        <a:xfrm>
          <a:off x="0" y="0"/>
          <a:ext cx="0" cy="0"/>
          <a:chOff x="0" y="0"/>
          <a:chExt cx="0" cy="0"/>
        </a:xfrm>
      </p:grpSpPr>
      <p:pic>
        <p:nvPicPr>
          <p:cNvPr id="14" name="Billede 13" descr="Et billede, der indeholder tekst, skærmbillede, Font/skrifttype, nummer/tal&#10;&#10;AI-genereret indhold kan være ukorrekt.">
            <a:extLst>
              <a:ext uri="{FF2B5EF4-FFF2-40B4-BE49-F238E27FC236}">
                <a16:creationId xmlns:a16="http://schemas.microsoft.com/office/drawing/2014/main" id="{2F9F29B1-81C3-BBBE-80E5-837686DE76D6}"/>
              </a:ext>
            </a:extLst>
          </p:cNvPr>
          <p:cNvPicPr>
            <a:picLocks noChangeAspect="1"/>
          </p:cNvPicPr>
          <p:nvPr/>
        </p:nvPicPr>
        <p:blipFill>
          <a:blip r:embed="rId4"/>
          <a:stretch>
            <a:fillRect/>
          </a:stretch>
        </p:blipFill>
        <p:spPr>
          <a:xfrm>
            <a:off x="1023051" y="1721068"/>
            <a:ext cx="7846759" cy="4637691"/>
          </a:xfrm>
          <a:prstGeom prst="rect">
            <a:avLst/>
          </a:prstGeom>
          <a:ln w="28575">
            <a:solidFill>
              <a:schemeClr val="tx1"/>
            </a:solidFill>
          </a:ln>
        </p:spPr>
      </p:pic>
      <p:pic>
        <p:nvPicPr>
          <p:cNvPr id="15" name="Billede 14" descr="Et billede, der indeholder tekst, skærmbillede, Font/skrifttype, brev&#10;&#10;AI-genereret indhold kan være ukorrekt.">
            <a:extLst>
              <a:ext uri="{FF2B5EF4-FFF2-40B4-BE49-F238E27FC236}">
                <a16:creationId xmlns:a16="http://schemas.microsoft.com/office/drawing/2014/main" id="{E0BF62C1-D320-D01A-21BD-9DD444F64894}"/>
              </a:ext>
            </a:extLst>
          </p:cNvPr>
          <p:cNvPicPr>
            <a:picLocks noChangeAspect="1"/>
          </p:cNvPicPr>
          <p:nvPr/>
        </p:nvPicPr>
        <p:blipFill>
          <a:blip r:embed="rId5"/>
          <a:stretch>
            <a:fillRect/>
          </a:stretch>
        </p:blipFill>
        <p:spPr>
          <a:xfrm>
            <a:off x="6003084" y="3284480"/>
            <a:ext cx="4665864" cy="3231934"/>
          </a:xfrm>
          <a:prstGeom prst="rect">
            <a:avLst/>
          </a:prstGeom>
          <a:ln w="28575">
            <a:solidFill>
              <a:schemeClr val="tx1"/>
            </a:solidFill>
          </a:ln>
        </p:spPr>
      </p:pic>
      <p:graphicFrame>
        <p:nvGraphicFramePr>
          <p:cNvPr id="6" name="think-cell data - do not delete" hidden="1">
            <a:extLst>
              <a:ext uri="{FF2B5EF4-FFF2-40B4-BE49-F238E27FC236}">
                <a16:creationId xmlns:a16="http://schemas.microsoft.com/office/drawing/2014/main" id="{F3C0BFBB-E463-77E2-ED00-25120C76F83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5" imgH="405" progId="TCLayout.ActiveDocument.1">
                  <p:embed/>
                </p:oleObj>
              </mc:Choice>
              <mc:Fallback>
                <p:oleObj name="think-cell Slide" r:id="rId6" imgW="405" imgH="405" progId="TCLayout.ActiveDocument.1">
                  <p:embed/>
                  <p:pic>
                    <p:nvPicPr>
                      <p:cNvPr id="6" name="think-cell data - do not delete" hidden="1">
                        <a:extLst>
                          <a:ext uri="{FF2B5EF4-FFF2-40B4-BE49-F238E27FC236}">
                            <a16:creationId xmlns:a16="http://schemas.microsoft.com/office/drawing/2014/main" id="{F3C0BFBB-E463-77E2-ED00-25120C76F83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CAEE84E-10B9-CB64-B9AE-55AE753B42D0}"/>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da-DK" sz="2000">
                <a:latin typeface="Arial"/>
                <a:cs typeface="Arial"/>
              </a:rPr>
              <a:t>Søgemaskiner og AI</a:t>
            </a:r>
          </a:p>
        </p:txBody>
      </p:sp>
      <p:cxnSp>
        <p:nvCxnSpPr>
          <p:cNvPr id="8" name="Lige forbindelse 7">
            <a:extLst>
              <a:ext uri="{FF2B5EF4-FFF2-40B4-BE49-F238E27FC236}">
                <a16:creationId xmlns:a16="http://schemas.microsoft.com/office/drawing/2014/main" id="{330FE4B5-24D6-FCAF-BA66-51F3C8738597}"/>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422F0841-8BD2-3E9F-E6FD-202B020FAFA1}"/>
              </a:ext>
            </a:extLst>
          </p:cNvPr>
          <p:cNvSpPr txBox="1"/>
          <p:nvPr/>
        </p:nvSpPr>
        <p:spPr>
          <a:xfrm>
            <a:off x="542260" y="1259958"/>
            <a:ext cx="426249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Eksempel A: </a:t>
            </a:r>
            <a:r>
              <a:rPr lang="en-US" sz="2000" b="1">
                <a:latin typeface="Arial"/>
                <a:cs typeface="Arial"/>
                <a:hlinkClick r:id="rId8"/>
              </a:rPr>
              <a:t>DataCite Commons</a:t>
            </a:r>
            <a:endParaRPr lang="en-US" sz="2000" b="1">
              <a:latin typeface="Arial" panose="020B0604020202020204" pitchFamily="34" charset="0"/>
              <a:cs typeface="Arial" panose="020B0604020202020204" pitchFamily="34" charset="0"/>
            </a:endParaRPr>
          </a:p>
        </p:txBody>
      </p:sp>
      <p:sp>
        <p:nvSpPr>
          <p:cNvPr id="5" name="TextBox 22">
            <a:extLst>
              <a:ext uri="{FF2B5EF4-FFF2-40B4-BE49-F238E27FC236}">
                <a16:creationId xmlns:a16="http://schemas.microsoft.com/office/drawing/2014/main" id="{8DE1E759-7185-054E-F3F9-7CB4CA1296B9}"/>
              </a:ext>
            </a:extLst>
          </p:cNvPr>
          <p:cNvSpPr txBox="1"/>
          <p:nvPr/>
        </p:nvSpPr>
        <p:spPr>
          <a:xfrm>
            <a:off x="86316" y="2214396"/>
            <a:ext cx="222265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Vælg datasæt som</a:t>
            </a:r>
            <a:br>
              <a:rPr lang="da-DK" sz="1600" b="1" i="1" dirty="0">
                <a:latin typeface="Arial" panose="020B0604020202020204" pitchFamily="34" charset="0"/>
                <a:ea typeface="+mn-lt"/>
                <a:cs typeface="Arial" panose="020B0604020202020204" pitchFamily="34" charset="0"/>
              </a:rPr>
            </a:br>
            <a:r>
              <a:rPr lang="da-DK" sz="1600" b="1" i="1">
                <a:latin typeface="Arial"/>
                <a:ea typeface="+mn-lt"/>
                <a:cs typeface="Arial"/>
              </a:rPr>
              <a:t>"Work Type"</a:t>
            </a:r>
          </a:p>
        </p:txBody>
      </p:sp>
      <p:cxnSp>
        <p:nvCxnSpPr>
          <p:cNvPr id="7" name="Straight Arrow Connector 16">
            <a:extLst>
              <a:ext uri="{FF2B5EF4-FFF2-40B4-BE49-F238E27FC236}">
                <a16:creationId xmlns:a16="http://schemas.microsoft.com/office/drawing/2014/main" id="{5C14B79B-395F-8426-0007-F38B40E38453}"/>
              </a:ext>
            </a:extLst>
          </p:cNvPr>
          <p:cNvCxnSpPr>
            <a:cxnSpLocks/>
          </p:cNvCxnSpPr>
          <p:nvPr/>
        </p:nvCxnSpPr>
        <p:spPr>
          <a:xfrm>
            <a:off x="1105846" y="2711785"/>
            <a:ext cx="386027" cy="4944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22">
            <a:extLst>
              <a:ext uri="{FF2B5EF4-FFF2-40B4-BE49-F238E27FC236}">
                <a16:creationId xmlns:a16="http://schemas.microsoft.com/office/drawing/2014/main" id="{497FD146-9EB2-5308-B261-7F0B7573ABBF}"/>
              </a:ext>
            </a:extLst>
          </p:cNvPr>
          <p:cNvSpPr txBox="1"/>
          <p:nvPr/>
        </p:nvSpPr>
        <p:spPr>
          <a:xfrm>
            <a:off x="9629133" y="1716396"/>
            <a:ext cx="2077672" cy="1077218"/>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Klik på datasættet for at læse om data og adgang via </a:t>
            </a:r>
            <a:r>
              <a:rPr lang="da-DK" sz="1600" b="1" i="1" err="1">
                <a:latin typeface="Arial"/>
                <a:ea typeface="+mn-lt"/>
                <a:cs typeface="Arial"/>
              </a:rPr>
              <a:t>repositorium</a:t>
            </a:r>
            <a:endParaRPr lang="da-DK" sz="1600" b="1" i="1">
              <a:latin typeface="Arial"/>
              <a:ea typeface="+mn-lt"/>
              <a:cs typeface="Arial"/>
            </a:endParaRPr>
          </a:p>
        </p:txBody>
      </p:sp>
      <p:cxnSp>
        <p:nvCxnSpPr>
          <p:cNvPr id="16" name="Straight Arrow Connector 16">
            <a:extLst>
              <a:ext uri="{FF2B5EF4-FFF2-40B4-BE49-F238E27FC236}">
                <a16:creationId xmlns:a16="http://schemas.microsoft.com/office/drawing/2014/main" id="{2D110F13-32BC-4611-C8C1-46E816D91566}"/>
              </a:ext>
            </a:extLst>
          </p:cNvPr>
          <p:cNvCxnSpPr>
            <a:cxnSpLocks/>
          </p:cNvCxnSpPr>
          <p:nvPr/>
        </p:nvCxnSpPr>
        <p:spPr>
          <a:xfrm flipH="1">
            <a:off x="10346015" y="2862358"/>
            <a:ext cx="324728" cy="3521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0D1D566D-B58C-E32F-CF70-ECB3959108CC}"/>
              </a:ext>
            </a:extLst>
          </p:cNvPr>
          <p:cNvSpPr/>
          <p:nvPr/>
        </p:nvSpPr>
        <p:spPr>
          <a:xfrm>
            <a:off x="5841974" y="3100677"/>
            <a:ext cx="5050726" cy="68545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DD8343C4-FC8D-5CF8-35B5-06EF8462AFB7}"/>
              </a:ext>
            </a:extLst>
          </p:cNvPr>
          <p:cNvSpPr/>
          <p:nvPr/>
        </p:nvSpPr>
        <p:spPr>
          <a:xfrm>
            <a:off x="932847" y="3196311"/>
            <a:ext cx="1923064" cy="59271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xtBox 22">
            <a:extLst>
              <a:ext uri="{FF2B5EF4-FFF2-40B4-BE49-F238E27FC236}">
                <a16:creationId xmlns:a16="http://schemas.microsoft.com/office/drawing/2014/main" id="{85CCE717-7619-6AE5-50D5-D0F061F53FF8}"/>
              </a:ext>
            </a:extLst>
          </p:cNvPr>
          <p:cNvSpPr txBox="1"/>
          <p:nvPr/>
        </p:nvSpPr>
        <p:spPr>
          <a:xfrm>
            <a:off x="6002398" y="1081979"/>
            <a:ext cx="222265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Lav din søgning i søgefeltet</a:t>
            </a:r>
            <a:endParaRPr lang="da-DK"/>
          </a:p>
        </p:txBody>
      </p:sp>
      <p:cxnSp>
        <p:nvCxnSpPr>
          <p:cNvPr id="10" name="Straight Arrow Connector 16">
            <a:extLst>
              <a:ext uri="{FF2B5EF4-FFF2-40B4-BE49-F238E27FC236}">
                <a16:creationId xmlns:a16="http://schemas.microsoft.com/office/drawing/2014/main" id="{4729E847-CB38-EF6D-FDF8-FCE8D123758E}"/>
              </a:ext>
            </a:extLst>
          </p:cNvPr>
          <p:cNvCxnSpPr>
            <a:cxnSpLocks/>
          </p:cNvCxnSpPr>
          <p:nvPr/>
        </p:nvCxnSpPr>
        <p:spPr>
          <a:xfrm flipH="1">
            <a:off x="6391955" y="1632284"/>
            <a:ext cx="598223" cy="2722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a:extLst>
              <a:ext uri="{FF2B5EF4-FFF2-40B4-BE49-F238E27FC236}">
                <a16:creationId xmlns:a16="http://schemas.microsoft.com/office/drawing/2014/main" id="{4D9C805A-F7CD-5C3B-1FA1-AD8A1C4939ED}"/>
              </a:ext>
            </a:extLst>
          </p:cNvPr>
          <p:cNvSpPr/>
          <p:nvPr/>
        </p:nvSpPr>
        <p:spPr>
          <a:xfrm>
            <a:off x="3504596" y="1725227"/>
            <a:ext cx="2854398" cy="39162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71154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08313F-225B-5AFB-2D40-B80CC63EC39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A5EE833-E6E9-FB6C-EA12-352FBFA9B8A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2A5EE833-E6E9-FB6C-EA12-352FBFA9B8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C42E36-A999-AB5F-46B0-67F537380076}"/>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da-DK" sz="2000">
                <a:latin typeface="Arial"/>
                <a:cs typeface="Arial"/>
              </a:rPr>
              <a:t>Søgemaskiner og AI</a:t>
            </a:r>
          </a:p>
        </p:txBody>
      </p:sp>
      <p:cxnSp>
        <p:nvCxnSpPr>
          <p:cNvPr id="8" name="Lige forbindelse 7">
            <a:extLst>
              <a:ext uri="{FF2B5EF4-FFF2-40B4-BE49-F238E27FC236}">
                <a16:creationId xmlns:a16="http://schemas.microsoft.com/office/drawing/2014/main" id="{BF6B48BA-916B-F44F-1426-D9781C5E5926}"/>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7BAE7864-E5D6-370A-801D-1A8F5EEA06D2}"/>
              </a:ext>
            </a:extLst>
          </p:cNvPr>
          <p:cNvSpPr txBox="1"/>
          <p:nvPr/>
        </p:nvSpPr>
        <p:spPr>
          <a:xfrm>
            <a:off x="542260" y="1259958"/>
            <a:ext cx="488275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000" b="1">
                <a:latin typeface="Arial"/>
                <a:cs typeface="Arial"/>
              </a:rPr>
              <a:t>Eksempel A:  </a:t>
            </a:r>
            <a:r>
              <a:rPr lang="da-DK" sz="2000" b="1">
                <a:latin typeface="Arial"/>
                <a:cs typeface="Arial"/>
                <a:hlinkClick r:id="rId6"/>
              </a:rPr>
              <a:t>DataCite Commons</a:t>
            </a:r>
            <a:endParaRPr lang="da-DK" sz="2000" b="1">
              <a:latin typeface="Arial"/>
              <a:cs typeface="Arial"/>
            </a:endParaRPr>
          </a:p>
          <a:p>
            <a:pPr marL="342900" indent="-342900">
              <a:buFont typeface="Calibri"/>
              <a:buChar char="-"/>
            </a:pPr>
            <a:r>
              <a:rPr lang="da-DK" sz="2000" b="1">
                <a:latin typeface="Arial"/>
                <a:cs typeface="Arial"/>
              </a:rPr>
              <a:t>Videre i </a:t>
            </a:r>
            <a:r>
              <a:rPr lang="da-DK" sz="2000" b="1" err="1">
                <a:latin typeface="Arial"/>
                <a:cs typeface="Arial"/>
              </a:rPr>
              <a:t>Zenodo</a:t>
            </a:r>
            <a:endParaRPr lang="da-DK" sz="2000" b="1" err="1">
              <a:latin typeface="Arial" panose="020B0604020202020204" pitchFamily="34" charset="0"/>
              <a:cs typeface="Arial" panose="020B0604020202020204" pitchFamily="34" charset="0"/>
            </a:endParaRPr>
          </a:p>
        </p:txBody>
      </p:sp>
      <p:pic>
        <p:nvPicPr>
          <p:cNvPr id="5" name="Billede 4" descr="Et billede, der indeholder tekst, skærmbillede, software, Webside&#10;&#10;Indhold genereret af kunstig intelligens kan være forkert.">
            <a:extLst>
              <a:ext uri="{FF2B5EF4-FFF2-40B4-BE49-F238E27FC236}">
                <a16:creationId xmlns:a16="http://schemas.microsoft.com/office/drawing/2014/main" id="{C509D6F1-C29A-D61F-6202-399BFDE83C86}"/>
              </a:ext>
            </a:extLst>
          </p:cNvPr>
          <p:cNvPicPr>
            <a:picLocks noChangeAspect="1"/>
          </p:cNvPicPr>
          <p:nvPr/>
        </p:nvPicPr>
        <p:blipFill>
          <a:blip r:embed="rId7"/>
          <a:stretch>
            <a:fillRect/>
          </a:stretch>
        </p:blipFill>
        <p:spPr>
          <a:xfrm>
            <a:off x="538539" y="2420510"/>
            <a:ext cx="6125473" cy="3846724"/>
          </a:xfrm>
          <a:prstGeom prst="rect">
            <a:avLst/>
          </a:prstGeom>
          <a:ln w="28575">
            <a:solidFill>
              <a:schemeClr val="tx1"/>
            </a:solidFill>
          </a:ln>
        </p:spPr>
      </p:pic>
      <p:pic>
        <p:nvPicPr>
          <p:cNvPr id="11" name="Billede 10" descr="Et billede, der indeholder tekst, skærmbillede, Font/skrifttype, nummer/tal&#10;&#10;Indhold genereret af kunstig intelligens kan være forkert.">
            <a:extLst>
              <a:ext uri="{FF2B5EF4-FFF2-40B4-BE49-F238E27FC236}">
                <a16:creationId xmlns:a16="http://schemas.microsoft.com/office/drawing/2014/main" id="{AF2C9D84-502E-2B43-6FAE-36AA9BFFFFFB}"/>
              </a:ext>
            </a:extLst>
          </p:cNvPr>
          <p:cNvPicPr>
            <a:picLocks noChangeAspect="1"/>
          </p:cNvPicPr>
          <p:nvPr/>
        </p:nvPicPr>
        <p:blipFill>
          <a:blip r:embed="rId8"/>
          <a:stretch>
            <a:fillRect/>
          </a:stretch>
        </p:blipFill>
        <p:spPr>
          <a:xfrm>
            <a:off x="9634031" y="892398"/>
            <a:ext cx="2004448" cy="5572699"/>
          </a:xfrm>
          <a:prstGeom prst="rect">
            <a:avLst/>
          </a:prstGeom>
          <a:ln w="28575">
            <a:solidFill>
              <a:schemeClr val="tx1"/>
            </a:solidFill>
          </a:ln>
        </p:spPr>
      </p:pic>
      <p:pic>
        <p:nvPicPr>
          <p:cNvPr id="13" name="Billede 12" descr="Et billede, der indeholder tekst, skærmbillede, nummer/tal, Font/skrifttype&#10;&#10;Indhold genereret af kunstig intelligens kan være forkert.">
            <a:extLst>
              <a:ext uri="{FF2B5EF4-FFF2-40B4-BE49-F238E27FC236}">
                <a16:creationId xmlns:a16="http://schemas.microsoft.com/office/drawing/2014/main" id="{359755B5-D3EF-7468-2604-8123EF2A6D93}"/>
              </a:ext>
            </a:extLst>
          </p:cNvPr>
          <p:cNvPicPr>
            <a:picLocks noChangeAspect="1"/>
          </p:cNvPicPr>
          <p:nvPr/>
        </p:nvPicPr>
        <p:blipFill>
          <a:blip r:embed="rId9"/>
          <a:stretch>
            <a:fillRect/>
          </a:stretch>
        </p:blipFill>
        <p:spPr>
          <a:xfrm>
            <a:off x="4530113" y="4117727"/>
            <a:ext cx="4894473" cy="2359102"/>
          </a:xfrm>
          <a:prstGeom prst="rect">
            <a:avLst/>
          </a:prstGeom>
          <a:ln w="28575">
            <a:solidFill>
              <a:schemeClr val="tx1"/>
            </a:solidFill>
          </a:ln>
        </p:spPr>
      </p:pic>
      <p:sp>
        <p:nvSpPr>
          <p:cNvPr id="7" name="TextBox 22">
            <a:extLst>
              <a:ext uri="{FF2B5EF4-FFF2-40B4-BE49-F238E27FC236}">
                <a16:creationId xmlns:a16="http://schemas.microsoft.com/office/drawing/2014/main" id="{E223B65B-5241-EB86-58F4-5F39B8C25ED3}"/>
              </a:ext>
            </a:extLst>
          </p:cNvPr>
          <p:cNvSpPr txBox="1"/>
          <p:nvPr/>
        </p:nvSpPr>
        <p:spPr>
          <a:xfrm>
            <a:off x="4928313" y="1373876"/>
            <a:ext cx="2567273"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Overblik over datasættet og metadata (</a:t>
            </a:r>
            <a:r>
              <a:rPr lang="da-DK" sz="1600" b="1" i="1" err="1">
                <a:latin typeface="Arial"/>
                <a:ea typeface="+mn-lt"/>
                <a:cs typeface="Arial"/>
              </a:rPr>
              <a:t>authors</a:t>
            </a:r>
            <a:r>
              <a:rPr lang="da-DK" sz="1600" b="1" i="1">
                <a:latin typeface="Arial"/>
                <a:ea typeface="+mn-lt"/>
                <a:cs typeface="Arial"/>
              </a:rPr>
              <a:t>, open/</a:t>
            </a:r>
            <a:r>
              <a:rPr lang="da-DK" sz="1600" b="1" i="1" err="1">
                <a:latin typeface="Arial"/>
                <a:ea typeface="+mn-lt"/>
                <a:cs typeface="Arial"/>
              </a:rPr>
              <a:t>restricted</a:t>
            </a:r>
            <a:r>
              <a:rPr lang="da-DK" sz="1600" b="1" i="1">
                <a:latin typeface="Arial"/>
                <a:ea typeface="+mn-lt"/>
                <a:cs typeface="Arial"/>
              </a:rPr>
              <a:t>, etc.)</a:t>
            </a:r>
          </a:p>
        </p:txBody>
      </p:sp>
      <p:sp>
        <p:nvSpPr>
          <p:cNvPr id="9" name="TextBox 22">
            <a:extLst>
              <a:ext uri="{FF2B5EF4-FFF2-40B4-BE49-F238E27FC236}">
                <a16:creationId xmlns:a16="http://schemas.microsoft.com/office/drawing/2014/main" id="{E34CC5E1-F041-041C-1368-081180C8201D}"/>
              </a:ext>
            </a:extLst>
          </p:cNvPr>
          <p:cNvSpPr txBox="1"/>
          <p:nvPr/>
        </p:nvSpPr>
        <p:spPr>
          <a:xfrm>
            <a:off x="6749023" y="2548532"/>
            <a:ext cx="2880423"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Version, DOI, licenser etc.</a:t>
            </a:r>
          </a:p>
        </p:txBody>
      </p:sp>
      <p:sp>
        <p:nvSpPr>
          <p:cNvPr id="12" name="TextBox 22">
            <a:extLst>
              <a:ext uri="{FF2B5EF4-FFF2-40B4-BE49-F238E27FC236}">
                <a16:creationId xmlns:a16="http://schemas.microsoft.com/office/drawing/2014/main" id="{BE6910E9-8DF3-636B-430F-704CC6C0B862}"/>
              </a:ext>
            </a:extLst>
          </p:cNvPr>
          <p:cNvSpPr txBox="1"/>
          <p:nvPr/>
        </p:nvSpPr>
        <p:spPr>
          <a:xfrm>
            <a:off x="6201905" y="3408407"/>
            <a:ext cx="3211015"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Vælg en fil for at tilgå data</a:t>
            </a:r>
            <a:endParaRPr lang="da-DK" sz="1600" b="1">
              <a:latin typeface="Arial"/>
              <a:cs typeface="Arial"/>
            </a:endParaRPr>
          </a:p>
        </p:txBody>
      </p:sp>
      <p:cxnSp>
        <p:nvCxnSpPr>
          <p:cNvPr id="14" name="Straight Arrow Connector 16">
            <a:extLst>
              <a:ext uri="{FF2B5EF4-FFF2-40B4-BE49-F238E27FC236}">
                <a16:creationId xmlns:a16="http://schemas.microsoft.com/office/drawing/2014/main" id="{3CCCFED3-6AD0-7795-907F-BF01F1E33C7A}"/>
              </a:ext>
            </a:extLst>
          </p:cNvPr>
          <p:cNvCxnSpPr>
            <a:cxnSpLocks/>
          </p:cNvCxnSpPr>
          <p:nvPr/>
        </p:nvCxnSpPr>
        <p:spPr>
          <a:xfrm flipV="1">
            <a:off x="8083697" y="1301902"/>
            <a:ext cx="1497116" cy="116745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E58EBCB-8EB8-F2DD-50B8-3A8CAF80F7B0}"/>
              </a:ext>
            </a:extLst>
          </p:cNvPr>
          <p:cNvCxnSpPr>
            <a:cxnSpLocks/>
          </p:cNvCxnSpPr>
          <p:nvPr/>
        </p:nvCxnSpPr>
        <p:spPr>
          <a:xfrm flipH="1">
            <a:off x="5491851" y="3742823"/>
            <a:ext cx="1127875" cy="7058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6">
            <a:extLst>
              <a:ext uri="{FF2B5EF4-FFF2-40B4-BE49-F238E27FC236}">
                <a16:creationId xmlns:a16="http://schemas.microsoft.com/office/drawing/2014/main" id="{9E7DE58D-944B-11EC-EC87-02613924686D}"/>
              </a:ext>
            </a:extLst>
          </p:cNvPr>
          <p:cNvCxnSpPr>
            <a:cxnSpLocks/>
          </p:cNvCxnSpPr>
          <p:nvPr/>
        </p:nvCxnSpPr>
        <p:spPr>
          <a:xfrm flipH="1">
            <a:off x="3593801" y="1801256"/>
            <a:ext cx="1338429" cy="12775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191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DF953E-897D-477D-7B39-2C5E08FE0D1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BF3986D-400E-D6BD-9AD1-34218A9A01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9BF3986D-400E-D6BD-9AD1-34218A9A01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BA91E9F-BC88-F9CF-CBEA-EA96DBD4367E}"/>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da-DK" sz="2000">
                <a:latin typeface="Arial"/>
                <a:cs typeface="Arial"/>
              </a:rPr>
              <a:t>Søgemaskiner og AI</a:t>
            </a:r>
          </a:p>
        </p:txBody>
      </p:sp>
      <p:cxnSp>
        <p:nvCxnSpPr>
          <p:cNvPr id="8" name="Lige forbindelse 7">
            <a:extLst>
              <a:ext uri="{FF2B5EF4-FFF2-40B4-BE49-F238E27FC236}">
                <a16:creationId xmlns:a16="http://schemas.microsoft.com/office/drawing/2014/main" id="{DEBC54CC-BBC3-0B28-1F5E-4D10EE8857C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B8E436AC-5C1D-248E-C81A-B382A16B786F}"/>
              </a:ext>
            </a:extLst>
          </p:cNvPr>
          <p:cNvSpPr txBox="1"/>
          <p:nvPr/>
        </p:nvSpPr>
        <p:spPr>
          <a:xfrm>
            <a:off x="542260" y="1259958"/>
            <a:ext cx="500742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Eksempel B: </a:t>
            </a:r>
            <a:r>
              <a:rPr lang="en-US" sz="2000" b="1">
                <a:latin typeface="Arial"/>
                <a:cs typeface="Arial"/>
                <a:hlinkClick r:id="rId6"/>
              </a:rPr>
              <a:t>Google Dataset Search</a:t>
            </a:r>
            <a:endParaRPr lang="en-US" sz="2000" b="1">
              <a:latin typeface="Arial" panose="020B0604020202020204" pitchFamily="34" charset="0"/>
              <a:cs typeface="Arial" panose="020B0604020202020204" pitchFamily="34" charset="0"/>
            </a:endParaRPr>
          </a:p>
        </p:txBody>
      </p:sp>
      <p:pic>
        <p:nvPicPr>
          <p:cNvPr id="7" name="Billede 6" descr="Et billede, der indeholder tekst, elektronik, skærmbillede, software&#10;&#10;AI-genereret indhold kan være ukorrekt.">
            <a:extLst>
              <a:ext uri="{FF2B5EF4-FFF2-40B4-BE49-F238E27FC236}">
                <a16:creationId xmlns:a16="http://schemas.microsoft.com/office/drawing/2014/main" id="{9F5E81C8-8751-D2E7-AF3D-57594EE284B0}"/>
              </a:ext>
            </a:extLst>
          </p:cNvPr>
          <p:cNvPicPr>
            <a:picLocks noChangeAspect="1"/>
          </p:cNvPicPr>
          <p:nvPr/>
        </p:nvPicPr>
        <p:blipFill>
          <a:blip r:embed="rId7"/>
          <a:stretch>
            <a:fillRect/>
          </a:stretch>
        </p:blipFill>
        <p:spPr>
          <a:xfrm>
            <a:off x="5321199" y="1265207"/>
            <a:ext cx="6092847" cy="5218982"/>
          </a:xfrm>
          <a:prstGeom prst="rect">
            <a:avLst/>
          </a:prstGeom>
          <a:ln w="28575">
            <a:solidFill>
              <a:schemeClr val="tx1"/>
            </a:solidFill>
          </a:ln>
        </p:spPr>
      </p:pic>
      <p:sp>
        <p:nvSpPr>
          <p:cNvPr id="10" name="TextBox 22">
            <a:extLst>
              <a:ext uri="{FF2B5EF4-FFF2-40B4-BE49-F238E27FC236}">
                <a16:creationId xmlns:a16="http://schemas.microsoft.com/office/drawing/2014/main" id="{827CB1B8-5F9D-D8C6-CFA2-A2B6A949F918}"/>
              </a:ext>
            </a:extLst>
          </p:cNvPr>
          <p:cNvSpPr txBox="1"/>
          <p:nvPr/>
        </p:nvSpPr>
        <p:spPr>
          <a:xfrm>
            <a:off x="1779672" y="2380291"/>
            <a:ext cx="2567273"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Søg efter dataset i søgefeltet</a:t>
            </a:r>
          </a:p>
        </p:txBody>
      </p:sp>
      <p:cxnSp>
        <p:nvCxnSpPr>
          <p:cNvPr id="12" name="Straight Arrow Connector 16">
            <a:extLst>
              <a:ext uri="{FF2B5EF4-FFF2-40B4-BE49-F238E27FC236}">
                <a16:creationId xmlns:a16="http://schemas.microsoft.com/office/drawing/2014/main" id="{2C396341-CBD4-1F27-B851-63E5DBCB246D}"/>
              </a:ext>
            </a:extLst>
          </p:cNvPr>
          <p:cNvCxnSpPr>
            <a:cxnSpLocks/>
          </p:cNvCxnSpPr>
          <p:nvPr/>
        </p:nvCxnSpPr>
        <p:spPr>
          <a:xfrm flipV="1">
            <a:off x="4385890" y="1353514"/>
            <a:ext cx="2859760" cy="12384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22">
            <a:extLst>
              <a:ext uri="{FF2B5EF4-FFF2-40B4-BE49-F238E27FC236}">
                <a16:creationId xmlns:a16="http://schemas.microsoft.com/office/drawing/2014/main" id="{D4DC5153-1686-55C2-F22B-E9AA70C5D2D7}"/>
              </a:ext>
            </a:extLst>
          </p:cNvPr>
          <p:cNvSpPr txBox="1"/>
          <p:nvPr/>
        </p:nvSpPr>
        <p:spPr>
          <a:xfrm>
            <a:off x="1765294" y="3818027"/>
            <a:ext cx="2567273"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Vælg datasæt i venstre side</a:t>
            </a:r>
          </a:p>
        </p:txBody>
      </p:sp>
      <p:cxnSp>
        <p:nvCxnSpPr>
          <p:cNvPr id="16" name="Straight Arrow Connector 16">
            <a:extLst>
              <a:ext uri="{FF2B5EF4-FFF2-40B4-BE49-F238E27FC236}">
                <a16:creationId xmlns:a16="http://schemas.microsoft.com/office/drawing/2014/main" id="{9C4DE950-7B23-87E0-A856-E6447504B569}"/>
              </a:ext>
            </a:extLst>
          </p:cNvPr>
          <p:cNvCxnSpPr>
            <a:cxnSpLocks/>
          </p:cNvCxnSpPr>
          <p:nvPr/>
        </p:nvCxnSpPr>
        <p:spPr>
          <a:xfrm flipV="1">
            <a:off x="4385890" y="3768911"/>
            <a:ext cx="1206364" cy="3614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22">
            <a:extLst>
              <a:ext uri="{FF2B5EF4-FFF2-40B4-BE49-F238E27FC236}">
                <a16:creationId xmlns:a16="http://schemas.microsoft.com/office/drawing/2014/main" id="{BDDC32B9-E2FF-0D57-EC48-82F1A875FC75}"/>
              </a:ext>
            </a:extLst>
          </p:cNvPr>
          <p:cNvSpPr txBox="1"/>
          <p:nvPr/>
        </p:nvSpPr>
        <p:spPr>
          <a:xfrm>
            <a:off x="1880313" y="5370782"/>
            <a:ext cx="2567273"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Overblik over datasættet og metadata (</a:t>
            </a:r>
            <a:r>
              <a:rPr lang="da-DK" sz="1600" b="1" i="1" err="1">
                <a:latin typeface="Arial"/>
                <a:ea typeface="+mn-lt"/>
                <a:cs typeface="Arial"/>
              </a:rPr>
              <a:t>authors</a:t>
            </a:r>
            <a:r>
              <a:rPr lang="da-DK" sz="1600" b="1" i="1">
                <a:latin typeface="Arial"/>
                <a:ea typeface="+mn-lt"/>
                <a:cs typeface="Arial"/>
              </a:rPr>
              <a:t>, open/</a:t>
            </a:r>
            <a:r>
              <a:rPr lang="da-DK" sz="1600" b="1" i="1" err="1">
                <a:latin typeface="Arial"/>
                <a:ea typeface="+mn-lt"/>
                <a:cs typeface="Arial"/>
              </a:rPr>
              <a:t>restricted</a:t>
            </a:r>
            <a:r>
              <a:rPr lang="da-DK" sz="1600" b="1" i="1">
                <a:latin typeface="Arial"/>
                <a:ea typeface="+mn-lt"/>
                <a:cs typeface="Arial"/>
              </a:rPr>
              <a:t>, etc.)</a:t>
            </a:r>
          </a:p>
        </p:txBody>
      </p:sp>
      <p:cxnSp>
        <p:nvCxnSpPr>
          <p:cNvPr id="20" name="Straight Arrow Connector 16">
            <a:extLst>
              <a:ext uri="{FF2B5EF4-FFF2-40B4-BE49-F238E27FC236}">
                <a16:creationId xmlns:a16="http://schemas.microsoft.com/office/drawing/2014/main" id="{33359857-B86C-E7FB-59DD-CAD7F1666276}"/>
              </a:ext>
            </a:extLst>
          </p:cNvPr>
          <p:cNvCxnSpPr>
            <a:cxnSpLocks/>
          </p:cNvCxnSpPr>
          <p:nvPr/>
        </p:nvCxnSpPr>
        <p:spPr>
          <a:xfrm flipV="1">
            <a:off x="4400268" y="4228985"/>
            <a:ext cx="3104175" cy="15835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55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37469B-3D8E-08B1-AD0F-0BD213F66113}"/>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43656BE-6DA4-2135-B823-ED6431A0100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943656BE-6DA4-2135-B823-ED6431A0100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763D6AE-24DF-7738-7030-69ECB3EB009D}"/>
              </a:ext>
            </a:extLst>
          </p:cNvPr>
          <p:cNvSpPr>
            <a:spLocks noGrp="1"/>
          </p:cNvSpPr>
          <p:nvPr>
            <p:ph type="title"/>
          </p:nvPr>
        </p:nvSpPr>
        <p:spPr>
          <a:xfrm>
            <a:off x="379536" y="117216"/>
            <a:ext cx="10515600" cy="867244"/>
          </a:xfrm>
        </p:spPr>
        <p:txBody>
          <a:bodyPr vert="horz">
            <a:normAutofit/>
          </a:bodyPr>
          <a:lstStyle/>
          <a:p>
            <a:r>
              <a:rPr lang="da-DK" sz="4000" b="1">
                <a:latin typeface="Arial"/>
                <a:cs typeface="Arial"/>
              </a:rPr>
              <a:t>Strategi 3 </a:t>
            </a:r>
            <a:r>
              <a:rPr lang="da-DK" sz="2200">
                <a:latin typeface="Arial"/>
                <a:cs typeface="Arial"/>
              </a:rPr>
              <a:t>- </a:t>
            </a:r>
            <a:r>
              <a:rPr lang="da-DK" sz="2000">
                <a:latin typeface="Arial"/>
                <a:cs typeface="Arial"/>
              </a:rPr>
              <a:t>Søgemaskiner og AI</a:t>
            </a:r>
          </a:p>
        </p:txBody>
      </p:sp>
      <p:cxnSp>
        <p:nvCxnSpPr>
          <p:cNvPr id="8" name="Lige forbindelse 7">
            <a:extLst>
              <a:ext uri="{FF2B5EF4-FFF2-40B4-BE49-F238E27FC236}">
                <a16:creationId xmlns:a16="http://schemas.microsoft.com/office/drawing/2014/main" id="{38004490-CC89-CD24-54D9-42FD60CFE7C7}"/>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8E416B64-2E7D-6510-C184-1D63FF8AA59E}"/>
              </a:ext>
            </a:extLst>
          </p:cNvPr>
          <p:cNvSpPr txBox="1"/>
          <p:nvPr/>
        </p:nvSpPr>
        <p:spPr>
          <a:xfrm>
            <a:off x="542260" y="1259958"/>
            <a:ext cx="509670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Eksempel B: </a:t>
            </a:r>
            <a:r>
              <a:rPr lang="en-US" sz="2000" b="1">
                <a:latin typeface="Arial"/>
                <a:cs typeface="Arial"/>
                <a:hlinkClick r:id="rId6"/>
              </a:rPr>
              <a:t>Google Dataset Search</a:t>
            </a:r>
            <a:endParaRPr lang="en-US" sz="2000" b="1">
              <a:latin typeface="Arial"/>
              <a:cs typeface="Arial"/>
            </a:endParaRPr>
          </a:p>
          <a:p>
            <a:endParaRPr lang="en-US" sz="2000" b="1">
              <a:latin typeface="Arial" panose="020B0604020202020204" pitchFamily="34" charset="0"/>
              <a:cs typeface="Arial" panose="020B0604020202020204" pitchFamily="34" charset="0"/>
            </a:endParaRPr>
          </a:p>
        </p:txBody>
      </p:sp>
      <p:pic>
        <p:nvPicPr>
          <p:cNvPr id="27" name="Billede 26" descr="Et billede, der indeholder tekst, elektronik, skærmbillede, software&#10;&#10;AI-genereret indhold kan være ukorrekt.">
            <a:extLst>
              <a:ext uri="{FF2B5EF4-FFF2-40B4-BE49-F238E27FC236}">
                <a16:creationId xmlns:a16="http://schemas.microsoft.com/office/drawing/2014/main" id="{7D1E0072-EECF-43BC-64B9-E91299A288FC}"/>
              </a:ext>
            </a:extLst>
          </p:cNvPr>
          <p:cNvPicPr>
            <a:picLocks noChangeAspect="1"/>
          </p:cNvPicPr>
          <p:nvPr/>
        </p:nvPicPr>
        <p:blipFill>
          <a:blip r:embed="rId7"/>
          <a:srcRect t="195" r="-52" b="24579"/>
          <a:stretch>
            <a:fillRect/>
          </a:stretch>
        </p:blipFill>
        <p:spPr>
          <a:xfrm>
            <a:off x="4484698" y="1980651"/>
            <a:ext cx="7405886" cy="4670344"/>
          </a:xfrm>
          <a:prstGeom prst="rect">
            <a:avLst/>
          </a:prstGeom>
          <a:ln w="28575">
            <a:solidFill>
              <a:schemeClr val="tx1"/>
            </a:solidFill>
          </a:ln>
        </p:spPr>
      </p:pic>
      <p:sp>
        <p:nvSpPr>
          <p:cNvPr id="30" name="TextBox 22">
            <a:extLst>
              <a:ext uri="{FF2B5EF4-FFF2-40B4-BE49-F238E27FC236}">
                <a16:creationId xmlns:a16="http://schemas.microsoft.com/office/drawing/2014/main" id="{2FE9F58F-EA43-A3E4-40C1-C391578A2BBE}"/>
              </a:ext>
            </a:extLst>
          </p:cNvPr>
          <p:cNvSpPr txBox="1"/>
          <p:nvPr/>
        </p:nvSpPr>
        <p:spPr>
          <a:xfrm>
            <a:off x="861646" y="3233053"/>
            <a:ext cx="2445458"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dirty="0">
                <a:latin typeface="Arial"/>
                <a:ea typeface="+mn-lt"/>
                <a:cs typeface="Arial"/>
              </a:rPr>
              <a:t>Du får nu kun resultater fra </a:t>
            </a:r>
            <a:r>
              <a:rPr lang="da-DK" sz="1600" b="1" i="1" err="1">
                <a:latin typeface="Arial"/>
                <a:ea typeface="+mn-lt"/>
                <a:cs typeface="Arial"/>
              </a:rPr>
              <a:t>Zenodo</a:t>
            </a:r>
            <a:endParaRPr lang="da-DK"/>
          </a:p>
        </p:txBody>
      </p:sp>
      <p:cxnSp>
        <p:nvCxnSpPr>
          <p:cNvPr id="31" name="Straight Arrow Connector 16">
            <a:extLst>
              <a:ext uri="{FF2B5EF4-FFF2-40B4-BE49-F238E27FC236}">
                <a16:creationId xmlns:a16="http://schemas.microsoft.com/office/drawing/2014/main" id="{38A10269-C3C8-293D-656B-731236BA9C4E}"/>
              </a:ext>
            </a:extLst>
          </p:cNvPr>
          <p:cNvCxnSpPr>
            <a:cxnSpLocks/>
          </p:cNvCxnSpPr>
          <p:nvPr/>
        </p:nvCxnSpPr>
        <p:spPr>
          <a:xfrm>
            <a:off x="3341367" y="3507157"/>
            <a:ext cx="1075330" cy="53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2">
            <a:extLst>
              <a:ext uri="{FF2B5EF4-FFF2-40B4-BE49-F238E27FC236}">
                <a16:creationId xmlns:a16="http://schemas.microsoft.com/office/drawing/2014/main" id="{ED549724-BF7E-2414-0771-1151C894A2BB}"/>
              </a:ext>
            </a:extLst>
          </p:cNvPr>
          <p:cNvGraphicFramePr>
            <a:graphicFrameLocks noGrp="1"/>
          </p:cNvGraphicFramePr>
          <p:nvPr>
            <p:ph idx="1"/>
            <p:extLst>
              <p:ext uri="{D42A27DB-BD31-4B8C-83A1-F6EECF244321}">
                <p14:modId xmlns:p14="http://schemas.microsoft.com/office/powerpoint/2010/main" val="717888355"/>
              </p:ext>
            </p:extLst>
          </p:nvPr>
        </p:nvGraphicFramePr>
        <p:xfrm>
          <a:off x="397499" y="4861424"/>
          <a:ext cx="5386223" cy="15247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26" name="Straight Arrow Connector 16">
            <a:extLst>
              <a:ext uri="{FF2B5EF4-FFF2-40B4-BE49-F238E27FC236}">
                <a16:creationId xmlns:a16="http://schemas.microsoft.com/office/drawing/2014/main" id="{C33B71EE-5177-0CD5-CBCB-3917588165B8}"/>
              </a:ext>
            </a:extLst>
          </p:cNvPr>
          <p:cNvCxnSpPr>
            <a:cxnSpLocks/>
          </p:cNvCxnSpPr>
          <p:nvPr/>
        </p:nvCxnSpPr>
        <p:spPr>
          <a:xfrm flipV="1">
            <a:off x="4365759" y="2243342"/>
            <a:ext cx="2929114" cy="35303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717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4AA9B-4FED-2806-5DCC-25A13A09DE8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3A0E28-4765-DDC9-E8D1-6DF2CB9E384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E13A0E28-4765-DDC9-E8D1-6DF2CB9E38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3699709-549A-A765-DE41-20F182EC08F8}"/>
              </a:ext>
            </a:extLst>
          </p:cNvPr>
          <p:cNvSpPr>
            <a:spLocks noGrp="1"/>
          </p:cNvSpPr>
          <p:nvPr>
            <p:ph type="title"/>
          </p:nvPr>
        </p:nvSpPr>
        <p:spPr>
          <a:xfrm>
            <a:off x="379536" y="117216"/>
            <a:ext cx="10515600" cy="867244"/>
          </a:xfrm>
        </p:spPr>
        <p:txBody>
          <a:bodyPr vert="horz">
            <a:normAutofit/>
          </a:bodyPr>
          <a:lstStyle/>
          <a:p>
            <a:r>
              <a:rPr lang="da-DK" sz="4000" b="1">
                <a:latin typeface="Arial"/>
                <a:cs typeface="Arial"/>
              </a:rPr>
              <a:t>Øvelse Strategi 3 </a:t>
            </a:r>
            <a:r>
              <a:rPr lang="da-DK" sz="2400">
                <a:latin typeface="Arial"/>
                <a:cs typeface="Arial"/>
              </a:rPr>
              <a:t>(10 min.)</a:t>
            </a:r>
            <a:endParaRPr lang="en-US" sz="2200">
              <a:latin typeface="Arial"/>
              <a:cs typeface="Arial"/>
            </a:endParaRPr>
          </a:p>
        </p:txBody>
      </p:sp>
      <p:cxnSp>
        <p:nvCxnSpPr>
          <p:cNvPr id="8" name="Lige forbindelse 7">
            <a:extLst>
              <a:ext uri="{FF2B5EF4-FFF2-40B4-BE49-F238E27FC236}">
                <a16:creationId xmlns:a16="http://schemas.microsoft.com/office/drawing/2014/main" id="{21CB0948-9DD3-A962-AF04-454462C8DD55}"/>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ladsholder til indhold 2">
            <a:extLst>
              <a:ext uri="{FF2B5EF4-FFF2-40B4-BE49-F238E27FC236}">
                <a16:creationId xmlns:a16="http://schemas.microsoft.com/office/drawing/2014/main" id="{5E3E9A89-7F87-CDF2-C9C3-A34348B9C608}"/>
              </a:ext>
            </a:extLst>
          </p:cNvPr>
          <p:cNvSpPr txBox="1">
            <a:spLocks/>
          </p:cNvSpPr>
          <p:nvPr/>
        </p:nvSpPr>
        <p:spPr>
          <a:xfrm>
            <a:off x="455973" y="1283674"/>
            <a:ext cx="5638125" cy="4925964"/>
          </a:xfrm>
          <a:prstGeom prst="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000" b="1" u="sng">
                <a:latin typeface="Arial"/>
                <a:cs typeface="Arial"/>
              </a:rPr>
              <a:t>Øvelse 1</a:t>
            </a:r>
            <a:r>
              <a:rPr lang="da-DK" sz="2000" b="1">
                <a:latin typeface="Arial"/>
                <a:cs typeface="Arial"/>
              </a:rPr>
              <a:t>:</a:t>
            </a:r>
          </a:p>
          <a:p>
            <a:pPr marL="0" indent="0">
              <a:lnSpc>
                <a:spcPct val="100000"/>
              </a:lnSpc>
              <a:buNone/>
            </a:pPr>
            <a:r>
              <a:rPr lang="da-DK" sz="1600" b="1">
                <a:latin typeface="Arial"/>
                <a:cs typeface="Arial"/>
              </a:rPr>
              <a:t>Gå til </a:t>
            </a:r>
            <a:r>
              <a:rPr lang="da-DK" sz="1600" b="1">
                <a:latin typeface="Arial"/>
                <a:cs typeface="Arial"/>
                <a:hlinkClick r:id="rId6"/>
              </a:rPr>
              <a:t>DataCite Commons </a:t>
            </a:r>
            <a:r>
              <a:rPr lang="da-DK" sz="1600" b="1">
                <a:latin typeface="Arial"/>
                <a:cs typeface="Arial"/>
              </a:rPr>
              <a:t>og find artiklen:</a:t>
            </a:r>
            <a:endParaRPr lang="da-DK"/>
          </a:p>
          <a:p>
            <a:pPr marL="0" indent="0">
              <a:lnSpc>
                <a:spcPct val="100000"/>
              </a:lnSpc>
              <a:buNone/>
            </a:pPr>
            <a:r>
              <a:rPr lang="en-US" sz="1600">
                <a:latin typeface="Arial"/>
                <a:cs typeface="Arial"/>
              </a:rPr>
              <a:t>Jepson, Ruth; Harris, Fiona M.; Bowes, Alison; et al. (2012). Physical Activity in South Asians: An In-Depth Qualitative Study to Explore Motivations and Facilitators. </a:t>
            </a:r>
            <a:r>
              <a:rPr lang="en-US" sz="1600" i="1">
                <a:latin typeface="Arial"/>
                <a:cs typeface="Arial"/>
              </a:rPr>
              <a:t>PLOS ONE</a:t>
            </a:r>
            <a:r>
              <a:rPr lang="en-US" sz="1600">
                <a:latin typeface="Arial"/>
                <a:cs typeface="Arial"/>
              </a:rPr>
              <a:t>, Vol:‏ 7, Issue: 10, Article Number: e45333. </a:t>
            </a:r>
            <a:r>
              <a:rPr lang="en-US" sz="1600" err="1">
                <a:latin typeface="Arial"/>
                <a:cs typeface="Arial"/>
              </a:rPr>
              <a:t>doi</a:t>
            </a:r>
            <a:r>
              <a:rPr lang="en-US" sz="1600">
                <a:latin typeface="Arial"/>
                <a:cs typeface="Arial"/>
              </a:rPr>
              <a:t>: 10.1371/journal.pone.0045333 </a:t>
            </a:r>
          </a:p>
          <a:p>
            <a:pPr marL="0" indent="0">
              <a:lnSpc>
                <a:spcPct val="100000"/>
              </a:lnSpc>
              <a:buFont typeface="Arial" panose="020B0604020202020204" pitchFamily="34" charset="0"/>
              <a:buNone/>
            </a:pPr>
            <a:endParaRPr lang="en-US" sz="1600">
              <a:latin typeface="Arial"/>
              <a:cs typeface="Arial"/>
            </a:endParaRPr>
          </a:p>
          <a:p>
            <a:pPr marL="0" indent="0">
              <a:lnSpc>
                <a:spcPct val="100000"/>
              </a:lnSpc>
              <a:buNone/>
            </a:pPr>
            <a:r>
              <a:rPr lang="en-US" sz="1600" b="1" err="1">
                <a:latin typeface="Arial"/>
                <a:cs typeface="Arial"/>
              </a:rPr>
              <a:t>Overvej</a:t>
            </a:r>
            <a:r>
              <a:rPr lang="en-US" sz="1600" b="1">
                <a:latin typeface="Arial"/>
                <a:cs typeface="Arial"/>
              </a:rPr>
              <a:t> </a:t>
            </a:r>
            <a:r>
              <a:rPr lang="en-US" sz="1600" b="1" err="1">
                <a:latin typeface="Arial"/>
                <a:cs typeface="Arial"/>
              </a:rPr>
              <a:t>følgende</a:t>
            </a:r>
            <a:r>
              <a:rPr lang="en-US" sz="1600" b="1">
                <a:latin typeface="Arial"/>
                <a:cs typeface="Arial"/>
              </a:rPr>
              <a:t> </a:t>
            </a:r>
            <a:r>
              <a:rPr lang="en-US" sz="1600" b="1" err="1">
                <a:latin typeface="Arial"/>
                <a:cs typeface="Arial"/>
              </a:rPr>
              <a:t>spørgsmål</a:t>
            </a:r>
            <a:r>
              <a:rPr lang="en-US" sz="1600" b="1">
                <a:latin typeface="Arial"/>
                <a:cs typeface="Arial"/>
              </a:rPr>
              <a:t>: </a:t>
            </a:r>
          </a:p>
          <a:p>
            <a:pPr marL="342900" indent="-342900">
              <a:lnSpc>
                <a:spcPct val="100000"/>
              </a:lnSpc>
              <a:buFont typeface="Arial" panose="020B0604020202020204" pitchFamily="34" charset="0"/>
              <a:buAutoNum type="arabicPeriod"/>
            </a:pPr>
            <a:r>
              <a:rPr lang="en-US" sz="1600" err="1">
                <a:latin typeface="Arial"/>
                <a:cs typeface="Arial"/>
              </a:rPr>
              <a:t>Hvor</a:t>
            </a:r>
            <a:r>
              <a:rPr lang="en-US" sz="1600">
                <a:latin typeface="Arial"/>
                <a:cs typeface="Arial"/>
              </a:rPr>
              <a:t> </a:t>
            </a:r>
            <a:r>
              <a:rPr lang="en-US" sz="1600" err="1">
                <a:latin typeface="Arial"/>
                <a:cs typeface="Arial"/>
              </a:rPr>
              <a:t>kan</a:t>
            </a:r>
            <a:r>
              <a:rPr lang="en-US" sz="1600">
                <a:latin typeface="Arial"/>
                <a:cs typeface="Arial"/>
              </a:rPr>
              <a:t> du se, at der er et </a:t>
            </a:r>
            <a:r>
              <a:rPr lang="en-US" sz="1600" err="1">
                <a:latin typeface="Arial"/>
                <a:cs typeface="Arial"/>
              </a:rPr>
              <a:t>datasæt</a:t>
            </a:r>
            <a:r>
              <a:rPr lang="en-US" sz="1600">
                <a:latin typeface="Arial"/>
                <a:cs typeface="Arial"/>
              </a:rPr>
              <a:t> </a:t>
            </a:r>
            <a:r>
              <a:rPr lang="en-US" sz="1600" err="1">
                <a:latin typeface="Arial"/>
                <a:cs typeface="Arial"/>
              </a:rPr>
              <a:t>tilknyttet</a:t>
            </a:r>
            <a:r>
              <a:rPr lang="en-US" sz="1600">
                <a:latin typeface="Arial"/>
                <a:cs typeface="Arial"/>
              </a:rPr>
              <a:t> </a:t>
            </a:r>
            <a:r>
              <a:rPr lang="en-US" sz="1600" err="1">
                <a:latin typeface="Arial"/>
                <a:cs typeface="Arial"/>
              </a:rPr>
              <a:t>artiklen</a:t>
            </a:r>
            <a:r>
              <a:rPr lang="en-US" sz="1600">
                <a:latin typeface="Arial"/>
                <a:cs typeface="Arial"/>
              </a:rPr>
              <a:t>? </a:t>
            </a:r>
            <a:endParaRPr lang="en-US" sz="1600">
              <a:solidFill>
                <a:srgbClr val="000000"/>
              </a:solidFill>
              <a:latin typeface="Arial"/>
              <a:ea typeface="+mn-lt"/>
              <a:cs typeface="Arial"/>
            </a:endParaRPr>
          </a:p>
          <a:p>
            <a:pPr marL="342900" indent="-342900">
              <a:lnSpc>
                <a:spcPct val="100000"/>
              </a:lnSpc>
              <a:buAutoNum type="arabicPeriod"/>
            </a:pPr>
            <a:r>
              <a:rPr lang="da-DK" sz="1600">
                <a:solidFill>
                  <a:srgbClr val="000000"/>
                </a:solidFill>
                <a:latin typeface="Arial"/>
                <a:ea typeface="+mn-lt"/>
                <a:cs typeface="Arial"/>
              </a:rPr>
              <a:t>Hvor mange gange er datasættet blevet </a:t>
            </a:r>
            <a:r>
              <a:rPr lang="da-DK" sz="1600" err="1">
                <a:solidFill>
                  <a:srgbClr val="000000"/>
                </a:solidFill>
                <a:latin typeface="Arial"/>
                <a:ea typeface="+mn-lt"/>
                <a:cs typeface="Arial"/>
              </a:rPr>
              <a:t>downloaded</a:t>
            </a:r>
            <a:r>
              <a:rPr lang="da-DK" sz="1600">
                <a:solidFill>
                  <a:srgbClr val="000000"/>
                </a:solidFill>
                <a:latin typeface="Arial"/>
                <a:ea typeface="+mn-lt"/>
                <a:cs typeface="Arial"/>
              </a:rPr>
              <a:t> fra </a:t>
            </a:r>
            <a:r>
              <a:rPr lang="da-DK" sz="1600" err="1">
                <a:solidFill>
                  <a:srgbClr val="000000"/>
                </a:solidFill>
                <a:latin typeface="Arial"/>
                <a:ea typeface="+mn-lt"/>
                <a:cs typeface="Arial"/>
              </a:rPr>
              <a:t>repositoriet</a:t>
            </a:r>
            <a:r>
              <a:rPr lang="da-DK" sz="1600">
                <a:solidFill>
                  <a:srgbClr val="000000"/>
                </a:solidFill>
                <a:latin typeface="Arial"/>
                <a:ea typeface="+mn-lt"/>
                <a:cs typeface="Arial"/>
              </a:rPr>
              <a:t>?</a:t>
            </a:r>
          </a:p>
          <a:p>
            <a:pPr marL="342900" indent="-342900">
              <a:lnSpc>
                <a:spcPct val="100000"/>
              </a:lnSpc>
              <a:buAutoNum type="arabicPeriod"/>
            </a:pPr>
            <a:r>
              <a:rPr lang="da-DK" sz="1600">
                <a:solidFill>
                  <a:srgbClr val="000000"/>
                </a:solidFill>
                <a:latin typeface="Arial"/>
                <a:ea typeface="+mn-lt"/>
                <a:cs typeface="Arial"/>
              </a:rPr>
              <a:t>Hvordan kan du citere datasættet?</a:t>
            </a:r>
          </a:p>
          <a:p>
            <a:pPr marL="342900" indent="-342900">
              <a:lnSpc>
                <a:spcPct val="100000"/>
              </a:lnSpc>
              <a:buFont typeface="Arial" panose="020B0604020202020204" pitchFamily="34" charset="0"/>
              <a:buAutoNum type="arabicPeriod"/>
            </a:pPr>
            <a:endParaRPr lang="en-US" sz="1600">
              <a:latin typeface="Arial"/>
              <a:ea typeface="Calibri Light"/>
              <a:cs typeface="Arial"/>
            </a:endParaRPr>
          </a:p>
          <a:p>
            <a:pPr marL="514350" indent="-285750">
              <a:lnSpc>
                <a:spcPct val="100000"/>
              </a:lnSpc>
              <a:buFont typeface="Arial" panose="020B0604020202020204" pitchFamily="34" charset="0"/>
              <a:buAutoNum type="arabicPeriod"/>
            </a:pPr>
            <a:endParaRPr lang="en-US" sz="1600">
              <a:latin typeface="Arial" panose="020B0604020202020204" pitchFamily="34" charset="0"/>
              <a:ea typeface="Calibri Light"/>
              <a:cs typeface="Arial" panose="020B0604020202020204" pitchFamily="34" charset="0"/>
            </a:endParaRPr>
          </a:p>
        </p:txBody>
      </p:sp>
      <p:sp>
        <p:nvSpPr>
          <p:cNvPr id="3" name="Pladsholder til indhold 2">
            <a:extLst>
              <a:ext uri="{FF2B5EF4-FFF2-40B4-BE49-F238E27FC236}">
                <a16:creationId xmlns:a16="http://schemas.microsoft.com/office/drawing/2014/main" id="{75C06D11-8AD2-ED63-8852-6B80B6F9B1ED}"/>
              </a:ext>
            </a:extLst>
          </p:cNvPr>
          <p:cNvSpPr txBox="1">
            <a:spLocks/>
          </p:cNvSpPr>
          <p:nvPr/>
        </p:nvSpPr>
        <p:spPr>
          <a:xfrm>
            <a:off x="6294064" y="1283673"/>
            <a:ext cx="5638125" cy="4925964"/>
          </a:xfrm>
          <a:prstGeom prst="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000" b="1" u="sng">
                <a:latin typeface="Arial"/>
                <a:cs typeface="Arial"/>
              </a:rPr>
              <a:t>Øvelse 2</a:t>
            </a:r>
            <a:r>
              <a:rPr lang="da-DK" sz="2000" b="1">
                <a:latin typeface="Arial"/>
                <a:cs typeface="Arial"/>
              </a:rPr>
              <a:t>:</a:t>
            </a:r>
          </a:p>
          <a:p>
            <a:pPr marL="0" indent="0">
              <a:lnSpc>
                <a:spcPct val="100000"/>
              </a:lnSpc>
              <a:buNone/>
            </a:pPr>
            <a:r>
              <a:rPr lang="da-DK" sz="1600" b="1">
                <a:latin typeface="Arial"/>
                <a:cs typeface="Arial"/>
              </a:rPr>
              <a:t>Gå til </a:t>
            </a:r>
            <a:r>
              <a:rPr lang="da-DK" sz="1600" b="1">
                <a:latin typeface="Arial"/>
                <a:cs typeface="Arial"/>
                <a:hlinkClick r:id="rId7"/>
              </a:rPr>
              <a:t>Google Dataset Search</a:t>
            </a:r>
            <a:r>
              <a:rPr lang="da-DK" sz="1600" b="1">
                <a:latin typeface="Arial"/>
                <a:cs typeface="Arial"/>
              </a:rPr>
              <a:t> og find datasættet:</a:t>
            </a:r>
            <a:endParaRPr lang="da-DK"/>
          </a:p>
          <a:p>
            <a:pPr marL="0" indent="0">
              <a:lnSpc>
                <a:spcPct val="100000"/>
              </a:lnSpc>
              <a:buNone/>
            </a:pPr>
            <a:r>
              <a:rPr lang="en-US" sz="1600">
                <a:latin typeface="Arial"/>
                <a:cs typeface="Arial"/>
              </a:rPr>
              <a:t>Becker, V., Bristow, R., &amp; Iversen, R. (2025). </a:t>
            </a:r>
            <a:r>
              <a:rPr lang="en-US" sz="1600" i="1">
                <a:latin typeface="Arial"/>
                <a:cs typeface="Arial"/>
              </a:rPr>
              <a:t>A World without Images</a:t>
            </a:r>
            <a:r>
              <a:rPr lang="en-US" sz="1600">
                <a:latin typeface="Arial"/>
                <a:cs typeface="Arial"/>
              </a:rPr>
              <a:t> dataset (Version V1) [dataset]. </a:t>
            </a:r>
          </a:p>
          <a:p>
            <a:pPr marL="0" indent="0">
              <a:lnSpc>
                <a:spcPct val="100000"/>
              </a:lnSpc>
              <a:buNone/>
            </a:pPr>
            <a:endParaRPr lang="en-US" sz="1600">
              <a:latin typeface="Arial"/>
              <a:cs typeface="Arial"/>
            </a:endParaRPr>
          </a:p>
          <a:p>
            <a:pPr marL="0" indent="0">
              <a:lnSpc>
                <a:spcPct val="100000"/>
              </a:lnSpc>
              <a:buNone/>
            </a:pPr>
            <a:r>
              <a:rPr lang="en-US" sz="1600" b="1" err="1">
                <a:latin typeface="Arial"/>
                <a:cs typeface="Arial"/>
              </a:rPr>
              <a:t>Overvej</a:t>
            </a:r>
            <a:r>
              <a:rPr lang="en-US" sz="1600" b="1">
                <a:latin typeface="Arial"/>
                <a:cs typeface="Arial"/>
              </a:rPr>
              <a:t> </a:t>
            </a:r>
            <a:r>
              <a:rPr lang="en-US" sz="1600" b="1" err="1">
                <a:latin typeface="Arial"/>
                <a:cs typeface="Arial"/>
              </a:rPr>
              <a:t>følgende</a:t>
            </a:r>
            <a:r>
              <a:rPr lang="en-US" sz="1600" b="1">
                <a:latin typeface="Arial"/>
                <a:cs typeface="Arial"/>
              </a:rPr>
              <a:t> </a:t>
            </a:r>
            <a:r>
              <a:rPr lang="en-US" sz="1600" b="1" err="1">
                <a:latin typeface="Arial"/>
                <a:cs typeface="Arial"/>
              </a:rPr>
              <a:t>spørgsmål</a:t>
            </a:r>
            <a:r>
              <a:rPr lang="en-US" sz="1600" b="1">
                <a:latin typeface="Arial"/>
                <a:cs typeface="Arial"/>
              </a:rPr>
              <a:t>: </a:t>
            </a:r>
          </a:p>
          <a:p>
            <a:pPr marL="342900" indent="-342900">
              <a:lnSpc>
                <a:spcPct val="100000"/>
              </a:lnSpc>
              <a:buFont typeface="Arial" panose="020B0604020202020204" pitchFamily="34" charset="0"/>
              <a:buAutoNum type="arabicPeriod"/>
            </a:pPr>
            <a:r>
              <a:rPr lang="en-US" sz="1600">
                <a:latin typeface="Arial"/>
                <a:cs typeface="Arial"/>
              </a:rPr>
              <a:t>I </a:t>
            </a:r>
            <a:r>
              <a:rPr lang="en-US" sz="1600" err="1">
                <a:latin typeface="Arial"/>
                <a:cs typeface="Arial"/>
              </a:rPr>
              <a:t>hvilket</a:t>
            </a:r>
            <a:r>
              <a:rPr lang="en-US" sz="1600">
                <a:latin typeface="Arial"/>
                <a:cs typeface="Arial"/>
              </a:rPr>
              <a:t> repositorium er </a:t>
            </a:r>
            <a:r>
              <a:rPr lang="en-US" sz="1600" err="1">
                <a:latin typeface="Arial"/>
                <a:cs typeface="Arial"/>
              </a:rPr>
              <a:t>datasættet</a:t>
            </a:r>
            <a:r>
              <a:rPr lang="en-US" sz="1600">
                <a:latin typeface="Arial"/>
                <a:cs typeface="Arial"/>
              </a:rPr>
              <a:t> </a:t>
            </a:r>
            <a:r>
              <a:rPr lang="en-US" sz="1600" err="1">
                <a:latin typeface="Arial"/>
                <a:cs typeface="Arial"/>
              </a:rPr>
              <a:t>publiceret</a:t>
            </a:r>
            <a:r>
              <a:rPr lang="en-US" sz="1600">
                <a:latin typeface="Arial"/>
                <a:cs typeface="Arial"/>
              </a:rPr>
              <a:t>?</a:t>
            </a:r>
          </a:p>
          <a:p>
            <a:pPr marL="342900" indent="-342900">
              <a:lnSpc>
                <a:spcPct val="100000"/>
              </a:lnSpc>
              <a:buFont typeface="Arial" panose="020B0604020202020204" pitchFamily="34" charset="0"/>
              <a:buAutoNum type="arabicPeriod"/>
            </a:pPr>
            <a:r>
              <a:rPr lang="en-US" sz="1600" err="1">
                <a:solidFill>
                  <a:srgbClr val="000000"/>
                </a:solidFill>
                <a:latin typeface="Arial"/>
                <a:ea typeface="+mn-lt"/>
                <a:cs typeface="Arial"/>
              </a:rPr>
              <a:t>Hvad</a:t>
            </a:r>
            <a:r>
              <a:rPr lang="en-US" sz="1600">
                <a:solidFill>
                  <a:srgbClr val="000000"/>
                </a:solidFill>
                <a:latin typeface="Arial"/>
                <a:ea typeface="+mn-lt"/>
                <a:cs typeface="Arial"/>
              </a:rPr>
              <a:t> er </a:t>
            </a:r>
            <a:r>
              <a:rPr lang="en-US" sz="1600" err="1">
                <a:solidFill>
                  <a:srgbClr val="000000"/>
                </a:solidFill>
                <a:latin typeface="Arial"/>
                <a:ea typeface="+mn-lt"/>
                <a:cs typeface="Arial"/>
              </a:rPr>
              <a:t>forfatternes</a:t>
            </a:r>
            <a:r>
              <a:rPr lang="en-US" sz="1600">
                <a:solidFill>
                  <a:srgbClr val="000000"/>
                </a:solidFill>
                <a:latin typeface="Arial"/>
                <a:ea typeface="+mn-lt"/>
                <a:cs typeface="Arial"/>
              </a:rPr>
              <a:t> </a:t>
            </a:r>
            <a:r>
              <a:rPr lang="da-DK" sz="1600" err="1">
                <a:solidFill>
                  <a:srgbClr val="000000"/>
                </a:solidFill>
                <a:latin typeface="Arial"/>
                <a:ea typeface="+mn-lt"/>
                <a:cs typeface="Arial"/>
              </a:rPr>
              <a:t>affiliation</a:t>
            </a:r>
            <a:r>
              <a:rPr lang="en-US" sz="1600">
                <a:solidFill>
                  <a:srgbClr val="000000"/>
                </a:solidFill>
                <a:latin typeface="Arial"/>
                <a:ea typeface="+mn-lt"/>
                <a:cs typeface="Arial"/>
              </a:rPr>
              <a:t>?</a:t>
            </a:r>
          </a:p>
          <a:p>
            <a:pPr marL="342900" indent="-342900">
              <a:lnSpc>
                <a:spcPct val="100000"/>
              </a:lnSpc>
              <a:buFont typeface="Arial" panose="020B0604020202020204" pitchFamily="34" charset="0"/>
              <a:buAutoNum type="arabicPeriod"/>
            </a:pPr>
            <a:r>
              <a:rPr lang="da-DK" sz="1600">
                <a:latin typeface="Arial"/>
                <a:cs typeface="Arial"/>
              </a:rPr>
              <a:t>Hvilke rettigheder har du til at bruge data (dvs. hvilken licens er knyttet til data)</a:t>
            </a:r>
          </a:p>
          <a:p>
            <a:pPr marL="342900" indent="-342900">
              <a:lnSpc>
                <a:spcPct val="100000"/>
              </a:lnSpc>
              <a:buAutoNum type="arabicPeriod"/>
            </a:pPr>
            <a:r>
              <a:rPr lang="en-US" sz="1600">
                <a:solidFill>
                  <a:srgbClr val="000000"/>
                </a:solidFill>
                <a:latin typeface="Arial"/>
                <a:ea typeface="Calibri Light"/>
                <a:cs typeface="Arial"/>
              </a:rPr>
              <a:t>Er </a:t>
            </a:r>
            <a:r>
              <a:rPr lang="en-US" sz="1600" err="1">
                <a:solidFill>
                  <a:srgbClr val="000000"/>
                </a:solidFill>
                <a:latin typeface="Arial"/>
                <a:ea typeface="Calibri Light"/>
                <a:cs typeface="Arial"/>
              </a:rPr>
              <a:t>datasættet</a:t>
            </a:r>
            <a:r>
              <a:rPr lang="en-US" sz="1600">
                <a:solidFill>
                  <a:srgbClr val="000000"/>
                </a:solidFill>
                <a:latin typeface="Arial"/>
                <a:ea typeface="Calibri Light"/>
                <a:cs typeface="Arial"/>
              </a:rPr>
              <a:t> </a:t>
            </a:r>
            <a:r>
              <a:rPr lang="en-US" sz="1600" err="1">
                <a:solidFill>
                  <a:srgbClr val="000000"/>
                </a:solidFill>
                <a:latin typeface="Arial"/>
                <a:ea typeface="Calibri Light"/>
                <a:cs typeface="Arial"/>
              </a:rPr>
              <a:t>knyttet</a:t>
            </a:r>
            <a:r>
              <a:rPr lang="en-US" sz="1600">
                <a:solidFill>
                  <a:srgbClr val="000000"/>
                </a:solidFill>
                <a:latin typeface="Arial"/>
                <a:ea typeface="Calibri Light"/>
                <a:cs typeface="Arial"/>
              </a:rPr>
              <a:t> </a:t>
            </a:r>
            <a:r>
              <a:rPr lang="en-US" sz="1600" err="1">
                <a:solidFill>
                  <a:srgbClr val="000000"/>
                </a:solidFill>
                <a:latin typeface="Arial"/>
                <a:ea typeface="Calibri Light"/>
                <a:cs typeface="Arial"/>
              </a:rPr>
              <a:t>til</a:t>
            </a:r>
            <a:r>
              <a:rPr lang="en-US" sz="1600">
                <a:solidFill>
                  <a:srgbClr val="000000"/>
                </a:solidFill>
                <a:latin typeface="Arial"/>
                <a:ea typeface="Calibri Light"/>
                <a:cs typeface="Arial"/>
              </a:rPr>
              <a:t> </a:t>
            </a:r>
            <a:r>
              <a:rPr lang="en-US" sz="1600" err="1">
                <a:solidFill>
                  <a:srgbClr val="000000"/>
                </a:solidFill>
                <a:latin typeface="Arial"/>
                <a:ea typeface="Calibri Light"/>
                <a:cs typeface="Arial"/>
              </a:rPr>
              <a:t>en</a:t>
            </a:r>
            <a:r>
              <a:rPr lang="en-US" sz="1600">
                <a:solidFill>
                  <a:srgbClr val="000000"/>
                </a:solidFill>
                <a:latin typeface="Arial"/>
                <a:ea typeface="Calibri Light"/>
                <a:cs typeface="Arial"/>
              </a:rPr>
              <a:t> </a:t>
            </a:r>
            <a:r>
              <a:rPr lang="en-US" sz="1600" err="1">
                <a:solidFill>
                  <a:srgbClr val="000000"/>
                </a:solidFill>
                <a:latin typeface="Arial"/>
                <a:ea typeface="Calibri Light"/>
                <a:cs typeface="Arial"/>
              </a:rPr>
              <a:t>fagfællebedømt</a:t>
            </a:r>
            <a:r>
              <a:rPr lang="en-US" sz="1600">
                <a:latin typeface="Arial"/>
                <a:ea typeface="Calibri Light"/>
                <a:cs typeface="Arial"/>
              </a:rPr>
              <a:t> </a:t>
            </a:r>
            <a:r>
              <a:rPr lang="en-US" sz="1600" err="1">
                <a:latin typeface="Arial"/>
                <a:ea typeface="Calibri Light"/>
                <a:cs typeface="Arial"/>
              </a:rPr>
              <a:t>artikel</a:t>
            </a:r>
            <a:r>
              <a:rPr lang="en-US" sz="1600">
                <a:latin typeface="Arial"/>
                <a:ea typeface="Calibri Light"/>
                <a:cs typeface="Arial"/>
              </a:rPr>
              <a:t>?</a:t>
            </a:r>
            <a:br>
              <a:rPr lang="en-US" sz="1600">
                <a:latin typeface="Arial" panose="020B0604020202020204" pitchFamily="34" charset="0"/>
                <a:ea typeface="Calibri Light"/>
                <a:cs typeface="Arial" panose="020B0604020202020204" pitchFamily="34" charset="0"/>
              </a:rPr>
            </a:br>
            <a:r>
              <a:rPr lang="en-US" sz="1600" err="1">
                <a:latin typeface="Arial"/>
                <a:ea typeface="Calibri Light"/>
                <a:cs typeface="Arial"/>
              </a:rPr>
              <a:t>Hvis</a:t>
            </a:r>
            <a:r>
              <a:rPr lang="en-US" sz="1600">
                <a:latin typeface="Arial"/>
                <a:ea typeface="Calibri Light"/>
                <a:cs typeface="Arial"/>
              </a:rPr>
              <a:t> ja, </a:t>
            </a:r>
            <a:r>
              <a:rPr lang="en-US" sz="1600" err="1">
                <a:latin typeface="Arial"/>
                <a:ea typeface="Calibri Light"/>
                <a:cs typeface="Arial"/>
              </a:rPr>
              <a:t>hvor</a:t>
            </a:r>
            <a:r>
              <a:rPr lang="en-US" sz="1600">
                <a:latin typeface="Arial"/>
                <a:ea typeface="Calibri Light"/>
                <a:cs typeface="Arial"/>
              </a:rPr>
              <a:t> er </a:t>
            </a:r>
            <a:r>
              <a:rPr lang="en-US" sz="1600" err="1">
                <a:latin typeface="Arial"/>
                <a:ea typeface="Calibri Light"/>
                <a:cs typeface="Arial"/>
              </a:rPr>
              <a:t>artiklen</a:t>
            </a:r>
            <a:r>
              <a:rPr lang="en-US" sz="1600">
                <a:latin typeface="Arial"/>
                <a:ea typeface="Calibri Light"/>
                <a:cs typeface="Arial"/>
              </a:rPr>
              <a:t> </a:t>
            </a:r>
            <a:r>
              <a:rPr lang="en-US" sz="1600" err="1">
                <a:latin typeface="Arial"/>
                <a:ea typeface="Calibri Light"/>
                <a:cs typeface="Arial"/>
              </a:rPr>
              <a:t>publiceret</a:t>
            </a:r>
            <a:r>
              <a:rPr lang="en-US" sz="1600">
                <a:latin typeface="Arial"/>
                <a:ea typeface="Calibri Light"/>
                <a:cs typeface="Arial"/>
              </a:rPr>
              <a:t>?</a:t>
            </a:r>
            <a:endParaRPr lang="en-US" sz="1600"/>
          </a:p>
          <a:p>
            <a:pPr marL="514350" indent="-285750">
              <a:lnSpc>
                <a:spcPct val="100000"/>
              </a:lnSpc>
              <a:buAutoNum type="arabicPeriod"/>
            </a:pPr>
            <a:endParaRPr lang="en-US" sz="1600">
              <a:latin typeface="Arial" panose="020B0604020202020204" pitchFamily="34" charset="0"/>
              <a:ea typeface="Calibri Light"/>
              <a:cs typeface="Arial" panose="020B0604020202020204" pitchFamily="34" charset="0"/>
            </a:endParaRPr>
          </a:p>
        </p:txBody>
      </p:sp>
    </p:spTree>
    <p:extLst>
      <p:ext uri="{BB962C8B-B14F-4D97-AF65-F5344CB8AC3E}">
        <p14:creationId xmlns:p14="http://schemas.microsoft.com/office/powerpoint/2010/main" val="2800596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0196D-0014-DFE9-5032-B54C094FE6FB}"/>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8D20CE58-E465-D585-30EC-2C10DB13B575}"/>
              </a:ext>
            </a:extLst>
          </p:cNvPr>
          <p:cNvSpPr/>
          <p:nvPr/>
        </p:nvSpPr>
        <p:spPr>
          <a:xfrm>
            <a:off x="9216434"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662EFCD9-1E77-98D7-DD6D-97ECCC0CB53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662EFCD9-1E77-98D7-DD6D-97ECCC0CB5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DCBD2981-8A3D-48C0-3E12-9F42FE8B2063}"/>
              </a:ext>
            </a:extLst>
          </p:cNvPr>
          <p:cNvSpPr>
            <a:spLocks noGrp="1"/>
          </p:cNvSpPr>
          <p:nvPr>
            <p:ph type="title"/>
          </p:nvPr>
        </p:nvSpPr>
        <p:spPr>
          <a:xfrm>
            <a:off x="502640" y="177952"/>
            <a:ext cx="11237001" cy="819619"/>
          </a:xfrm>
          <a:noFill/>
          <a:ln>
            <a:noFill/>
          </a:ln>
        </p:spPr>
        <p:txBody>
          <a:bodyPr vert="horz">
            <a:normAutofit/>
          </a:bodyPr>
          <a:lstStyle/>
          <a:p>
            <a:r>
              <a:rPr lang="da-DK" sz="4000" b="1">
                <a:latin typeface="Arial"/>
                <a:cs typeface="Arial"/>
              </a:rPr>
              <a:t>Søgestrategier</a:t>
            </a:r>
            <a:endParaRPr lang="en-US" sz="4000" b="1">
              <a:latin typeface="Arial" panose="020B0604020202020204" pitchFamily="34" charset="0"/>
              <a:ea typeface="Calibri Light"/>
              <a:cs typeface="Arial" panose="020B0604020202020204" pitchFamily="34" charset="0"/>
            </a:endParaRPr>
          </a:p>
        </p:txBody>
      </p:sp>
      <p:cxnSp>
        <p:nvCxnSpPr>
          <p:cNvPr id="8" name="Lige forbindelse 7">
            <a:extLst>
              <a:ext uri="{FF2B5EF4-FFF2-40B4-BE49-F238E27FC236}">
                <a16:creationId xmlns:a16="http://schemas.microsoft.com/office/drawing/2014/main" id="{7A6AA992-3486-B8DA-1D28-A438261F10E0}"/>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1875B887-36CD-8E3F-EBBE-D0A0D2EA7410}"/>
              </a:ext>
            </a:extLst>
          </p:cNvPr>
          <p:cNvGrpSpPr/>
          <p:nvPr/>
        </p:nvGrpSpPr>
        <p:grpSpPr>
          <a:xfrm>
            <a:off x="3722634" y="2144706"/>
            <a:ext cx="2001470" cy="1821435"/>
            <a:chOff x="3695148" y="2144706"/>
            <a:chExt cx="2001470" cy="1821435"/>
          </a:xfrm>
        </p:grpSpPr>
        <p:sp>
          <p:nvSpPr>
            <p:cNvPr id="35" name="Tekstfelt 34">
              <a:extLst>
                <a:ext uri="{FF2B5EF4-FFF2-40B4-BE49-F238E27FC236}">
                  <a16:creationId xmlns:a16="http://schemas.microsoft.com/office/drawing/2014/main" id="{760196F9-D23D-B046-C0C0-922345076ABB}"/>
                </a:ext>
              </a:extLst>
            </p:cNvPr>
            <p:cNvSpPr txBox="1"/>
            <p:nvPr/>
          </p:nvSpPr>
          <p:spPr>
            <a:xfrm>
              <a:off x="3695148" y="3196700"/>
              <a:ext cx="2001470" cy="76944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2</a:t>
              </a:r>
            </a:p>
            <a:p>
              <a:r>
                <a:rPr lang="da-DK" sz="2000" err="1">
                  <a:latin typeface="Arial"/>
                  <a:ea typeface="Calibri"/>
                  <a:cs typeface="Arial"/>
                </a:rPr>
                <a:t>Repositorier</a:t>
              </a:r>
              <a:endParaRPr lang="da-DK" sz="2000">
                <a:latin typeface="Arial"/>
                <a:ea typeface="Calibri"/>
                <a:cs typeface="Arial"/>
              </a:endParaRPr>
            </a:p>
          </p:txBody>
        </p:sp>
        <p:pic>
          <p:nvPicPr>
            <p:cNvPr id="36" name="Grafik 35" descr="Database med massiv udfyldning">
              <a:extLst>
                <a:ext uri="{FF2B5EF4-FFF2-40B4-BE49-F238E27FC236}">
                  <a16:creationId xmlns:a16="http://schemas.microsoft.com/office/drawing/2014/main" id="{26420CF4-32C5-C01C-1702-0D8DB7B2D6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41" name="Gruppe 40">
            <a:extLst>
              <a:ext uri="{FF2B5EF4-FFF2-40B4-BE49-F238E27FC236}">
                <a16:creationId xmlns:a16="http://schemas.microsoft.com/office/drawing/2014/main" id="{5D44A018-6260-6369-E839-674627F85961}"/>
              </a:ext>
            </a:extLst>
          </p:cNvPr>
          <p:cNvGrpSpPr/>
          <p:nvPr/>
        </p:nvGrpSpPr>
        <p:grpSpPr>
          <a:xfrm>
            <a:off x="934950" y="2144706"/>
            <a:ext cx="1991130" cy="2406211"/>
            <a:chOff x="934950" y="2144706"/>
            <a:chExt cx="1991130" cy="2406211"/>
          </a:xfrm>
        </p:grpSpPr>
        <p:sp>
          <p:nvSpPr>
            <p:cNvPr id="39" name="Tekstfelt 38">
              <a:extLst>
                <a:ext uri="{FF2B5EF4-FFF2-40B4-BE49-F238E27FC236}">
                  <a16:creationId xmlns:a16="http://schemas.microsoft.com/office/drawing/2014/main" id="{4BDDB97E-3868-64AD-4FDE-917065E97D24}"/>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1</a:t>
              </a:r>
              <a:endParaRPr lang="en-US" sz="2400">
                <a:latin typeface="Arial"/>
                <a:ea typeface="Calibri"/>
                <a:cs typeface="Arial"/>
              </a:endParaRPr>
            </a:p>
            <a:p>
              <a:r>
                <a:rPr lang="da-DK" sz="2000">
                  <a:latin typeface="Arial"/>
                  <a:ea typeface="Calibri"/>
                  <a:cs typeface="Arial"/>
                </a:rPr>
                <a:t>Bibliografiske databaser</a:t>
              </a:r>
              <a:endParaRPr lang="da-DK" sz="2000">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0" name="Grafik 39" descr="Server med massiv udfyldning">
              <a:extLst>
                <a:ext uri="{FF2B5EF4-FFF2-40B4-BE49-F238E27FC236}">
                  <a16:creationId xmlns:a16="http://schemas.microsoft.com/office/drawing/2014/main" id="{29CCCE09-B036-20E4-0F39-8866EE91527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45" name="Gruppe 44">
            <a:extLst>
              <a:ext uri="{FF2B5EF4-FFF2-40B4-BE49-F238E27FC236}">
                <a16:creationId xmlns:a16="http://schemas.microsoft.com/office/drawing/2014/main" id="{1FB6397A-E542-2D18-1D4A-6D8DA38FB04E}"/>
              </a:ext>
            </a:extLst>
          </p:cNvPr>
          <p:cNvGrpSpPr/>
          <p:nvPr/>
        </p:nvGrpSpPr>
        <p:grpSpPr>
          <a:xfrm>
            <a:off x="9258924" y="2144706"/>
            <a:ext cx="2362337" cy="2981217"/>
            <a:chOff x="9258924" y="2144706"/>
            <a:chExt cx="2362337" cy="2981217"/>
          </a:xfrm>
        </p:grpSpPr>
        <p:sp>
          <p:nvSpPr>
            <p:cNvPr id="43" name="Tekstfelt 42">
              <a:extLst>
                <a:ext uri="{FF2B5EF4-FFF2-40B4-BE49-F238E27FC236}">
                  <a16:creationId xmlns:a16="http://schemas.microsoft.com/office/drawing/2014/main" id="{4135527A-DF60-3138-BB69-5748BE6398EC}"/>
                </a:ext>
              </a:extLst>
            </p:cNvPr>
            <p:cNvSpPr txBox="1"/>
            <p:nvPr/>
          </p:nvSpPr>
          <p:spPr>
            <a:xfrm>
              <a:off x="9258924" y="3186931"/>
              <a:ext cx="2362337" cy="193899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4</a:t>
              </a:r>
            </a:p>
            <a:p>
              <a:r>
                <a:rPr lang="da-DK" sz="2000">
                  <a:latin typeface="Arial"/>
                  <a:ea typeface="Calibri"/>
                  <a:cs typeface="Calibri"/>
                </a:rPr>
                <a:t>Uden for akademia (organisationer, myndigheder, mm.)</a:t>
              </a: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44" name="Grafik 43" descr="Forskning med massiv udfyldning">
              <a:extLst>
                <a:ext uri="{FF2B5EF4-FFF2-40B4-BE49-F238E27FC236}">
                  <a16:creationId xmlns:a16="http://schemas.microsoft.com/office/drawing/2014/main" id="{E7EB009D-7E20-D2C1-1BB6-8E6F8BF4813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49" name="Gruppe 48">
            <a:extLst>
              <a:ext uri="{FF2B5EF4-FFF2-40B4-BE49-F238E27FC236}">
                <a16:creationId xmlns:a16="http://schemas.microsoft.com/office/drawing/2014/main" id="{3456D2C0-254A-0D24-3C4E-E10A1C810424}"/>
              </a:ext>
            </a:extLst>
          </p:cNvPr>
          <p:cNvGrpSpPr/>
          <p:nvPr/>
        </p:nvGrpSpPr>
        <p:grpSpPr>
          <a:xfrm>
            <a:off x="6520086" y="2144706"/>
            <a:ext cx="1950745" cy="2098434"/>
            <a:chOff x="6395534" y="2144706"/>
            <a:chExt cx="1950745" cy="2098434"/>
          </a:xfrm>
        </p:grpSpPr>
        <p:sp>
          <p:nvSpPr>
            <p:cNvPr id="47" name="Tekstfelt 46">
              <a:extLst>
                <a:ext uri="{FF2B5EF4-FFF2-40B4-BE49-F238E27FC236}">
                  <a16:creationId xmlns:a16="http://schemas.microsoft.com/office/drawing/2014/main" id="{79DC8A7A-EC3A-C128-F9EF-1C397D3EDE9A}"/>
                </a:ext>
              </a:extLst>
            </p:cNvPr>
            <p:cNvSpPr txBox="1"/>
            <p:nvPr/>
          </p:nvSpPr>
          <p:spPr>
            <a:xfrm>
              <a:off x="6395534" y="3196700"/>
              <a:ext cx="1950745" cy="104644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400" b="1">
                  <a:latin typeface="Arial"/>
                  <a:ea typeface="Calibri"/>
                  <a:cs typeface="Arial"/>
                </a:rPr>
                <a:t>Strategi 3</a:t>
              </a:r>
            </a:p>
            <a:p>
              <a:r>
                <a:rPr lang="da-DK" sz="2000">
                  <a:latin typeface="Arial"/>
                  <a:ea typeface="Calibri"/>
                  <a:cs typeface="Arial"/>
                </a:rPr>
                <a:t>Søgemaskiner</a:t>
              </a:r>
            </a:p>
            <a:p>
              <a:endParaRPr lang="da-DK">
                <a:latin typeface="Arial" panose="020B0604020202020204" pitchFamily="34" charset="0"/>
                <a:ea typeface="Calibri"/>
                <a:cs typeface="Arial" panose="020B0604020202020204" pitchFamily="34" charset="0"/>
              </a:endParaRPr>
            </a:p>
          </p:txBody>
        </p:sp>
        <p:pic>
          <p:nvPicPr>
            <p:cNvPr id="48" name="Grafik 47" descr="Sky med massiv udfyldning">
              <a:extLst>
                <a:ext uri="{FF2B5EF4-FFF2-40B4-BE49-F238E27FC236}">
                  <a16:creationId xmlns:a16="http://schemas.microsoft.com/office/drawing/2014/main" id="{776BE882-73A1-F569-6859-CB8AC7317D1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spTree>
    <p:extLst>
      <p:ext uri="{BB962C8B-B14F-4D97-AF65-F5344CB8AC3E}">
        <p14:creationId xmlns:p14="http://schemas.microsoft.com/office/powerpoint/2010/main" val="1451779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454272E-92A1-4D76-6A7B-25CC079F6D85}"/>
              </a:ext>
            </a:extLst>
          </p:cNvPr>
          <p:cNvSpPr>
            <a:spLocks noGrp="1"/>
          </p:cNvSpPr>
          <p:nvPr>
            <p:ph type="title"/>
          </p:nvPr>
        </p:nvSpPr>
        <p:spPr>
          <a:xfrm>
            <a:off x="477474" y="182562"/>
            <a:ext cx="10515600" cy="819619"/>
          </a:xfrm>
        </p:spPr>
        <p:txBody>
          <a:bodyPr vert="horz">
            <a:normAutofit/>
          </a:bodyPr>
          <a:lstStyle/>
          <a:p>
            <a:r>
              <a:rPr lang="en-US" sz="4000" b="1">
                <a:latin typeface="Arial"/>
                <a:cs typeface="Arial"/>
              </a:rPr>
              <a:t>Strategi 4 </a:t>
            </a:r>
            <a:r>
              <a:rPr lang="en-US" sz="2000">
                <a:latin typeface="Arial"/>
                <a:cs typeface="Arial"/>
              </a:rPr>
              <a:t>- </a:t>
            </a:r>
            <a:r>
              <a:rPr lang="da-DK" sz="2000" b="1">
                <a:latin typeface="Arial"/>
                <a:cs typeface="Arial"/>
              </a:rPr>
              <a:t>Direkte</a:t>
            </a:r>
            <a:r>
              <a:rPr lang="da-DK" sz="2000">
                <a:latin typeface="Arial"/>
                <a:cs typeface="Arial"/>
              </a:rPr>
              <a:t> søgning efter data </a:t>
            </a:r>
            <a:r>
              <a:rPr lang="da-DK" sz="2000" b="1">
                <a:latin typeface="Arial"/>
                <a:cs typeface="Arial"/>
              </a:rPr>
              <a:t>uden for forskningsverdenen</a:t>
            </a:r>
            <a:endParaRPr lang="en-US" sz="2000" b="1">
              <a:latin typeface="Arial"/>
              <a:ea typeface="Calibri Light"/>
              <a:cs typeface="Arial"/>
            </a:endParaRPr>
          </a:p>
        </p:txBody>
      </p:sp>
      <p:sp>
        <p:nvSpPr>
          <p:cNvPr id="3" name="Content Placeholder 2">
            <a:extLst>
              <a:ext uri="{FF2B5EF4-FFF2-40B4-BE49-F238E27FC236}">
                <a16:creationId xmlns:a16="http://schemas.microsoft.com/office/drawing/2014/main" id="{2A2E4439-3207-3F1B-7D2D-9F0BF02222F7}"/>
              </a:ext>
            </a:extLst>
          </p:cNvPr>
          <p:cNvSpPr>
            <a:spLocks noGrp="1"/>
          </p:cNvSpPr>
          <p:nvPr>
            <p:ph idx="1"/>
          </p:nvPr>
        </p:nvSpPr>
        <p:spPr>
          <a:xfrm>
            <a:off x="477474" y="1304847"/>
            <a:ext cx="10578059" cy="5308946"/>
          </a:xfrm>
        </p:spPr>
        <p:txBody>
          <a:bodyPr vert="horz" lIns="91440" tIns="45720" rIns="91440" bIns="45720" rtlCol="0" anchor="t">
            <a:noAutofit/>
          </a:bodyPr>
          <a:lstStyle/>
          <a:p>
            <a:pPr marL="0" indent="0" fontAlgn="t">
              <a:buNone/>
            </a:pPr>
            <a:r>
              <a:rPr lang="da-DK" sz="1600">
                <a:latin typeface="Arial"/>
                <a:cs typeface="Arial"/>
              </a:rPr>
              <a:t>Afhængigt af dit forskningsspørgsmål, overvej at søge andre steder, der ikke tidligere er nævnt, f.eks.:</a:t>
            </a:r>
          </a:p>
          <a:p>
            <a:pPr>
              <a:buNone/>
            </a:pPr>
            <a:endParaRPr lang="da-DK" sz="1600">
              <a:latin typeface="Arial" panose="020B0604020202020204" pitchFamily="34" charset="0"/>
              <a:ea typeface="+mn-lt"/>
              <a:cs typeface="Arial" panose="020B0604020202020204" pitchFamily="34" charset="0"/>
            </a:endParaRPr>
          </a:p>
          <a:p>
            <a:pPr fontAlgn="t"/>
            <a:r>
              <a:rPr lang="da-DK" sz="1600">
                <a:latin typeface="Arial"/>
                <a:cs typeface="Arial"/>
              </a:rPr>
              <a:t>Organisationer (f.eks. NGO’er, myndigheder, internationale organisationer) kan have nyttige data</a:t>
            </a:r>
            <a:br>
              <a:rPr lang="da-DK" sz="1600" dirty="0">
                <a:latin typeface="Arial" panose="020B0604020202020204" pitchFamily="34" charset="0"/>
                <a:cs typeface="Arial" panose="020B0604020202020204" pitchFamily="34" charset="0"/>
              </a:rPr>
            </a:br>
            <a:r>
              <a:rPr lang="da-DK" sz="1600">
                <a:latin typeface="Arial"/>
                <a:cs typeface="Arial"/>
              </a:rPr>
              <a:t>(Bemærk! Data er af og til kun tilgængelige efter anmodning)</a:t>
            </a:r>
          </a:p>
          <a:p>
            <a:pPr lvl="1">
              <a:buFont typeface="Arial" panose="05000000000000000000" pitchFamily="2" charset="2"/>
              <a:buChar char="•"/>
            </a:pPr>
            <a:endParaRPr lang="da-DK" sz="1600">
              <a:latin typeface="Arial" panose="020B0604020202020204" pitchFamily="34" charset="0"/>
              <a:cs typeface="Arial" panose="020B0604020202020204" pitchFamily="34" charset="0"/>
            </a:endParaRPr>
          </a:p>
          <a:p>
            <a:pPr fontAlgn="t"/>
            <a:r>
              <a:rPr lang="da-DK" sz="1600">
                <a:latin typeface="Arial"/>
                <a:cs typeface="Arial"/>
              </a:rPr>
              <a:t>Bemærk, at systemerne ofte er “klodsede” (problemer med vægtning af søgetermer osv.), så vær fleksibel i dine søgninger eller prøv at browse.</a:t>
            </a:r>
          </a:p>
          <a:p>
            <a:pPr lvl="1">
              <a:buFont typeface="Arial" panose="05000000000000000000" pitchFamily="2" charset="2"/>
              <a:buChar char="•"/>
            </a:pPr>
            <a:endParaRPr lang="da-DK" sz="1600">
              <a:latin typeface="Arial" panose="020B0604020202020204" pitchFamily="34" charset="0"/>
              <a:cs typeface="Arial" panose="020B0604020202020204" pitchFamily="34" charset="0"/>
            </a:endParaRPr>
          </a:p>
          <a:p>
            <a:pPr marL="0" indent="0">
              <a:buNone/>
            </a:pPr>
            <a:r>
              <a:rPr lang="da-DK" sz="1600" b="1" u="sng">
                <a:latin typeface="Arial"/>
                <a:cs typeface="Arial"/>
              </a:rPr>
              <a:t>Eksempler</a:t>
            </a:r>
            <a:r>
              <a:rPr lang="da-DK" sz="1600" b="1">
                <a:latin typeface="Arial"/>
                <a:cs typeface="Arial"/>
              </a:rPr>
              <a:t>:</a:t>
            </a:r>
          </a:p>
          <a:p>
            <a:pPr lvl="1"/>
            <a:r>
              <a:rPr lang="da-DK" sz="1600" dirty="0">
                <a:latin typeface="Arial"/>
                <a:cs typeface="Arial"/>
                <a:hlinkClick r:id="rId6"/>
              </a:rPr>
              <a:t>Climate Trace</a:t>
            </a:r>
            <a:endParaRPr lang="da-DK" sz="1600">
              <a:latin typeface="Arial"/>
              <a:cs typeface="Arial"/>
            </a:endParaRPr>
          </a:p>
          <a:p>
            <a:pPr lvl="1"/>
            <a:r>
              <a:rPr lang="da-DK" sz="1600" dirty="0">
                <a:latin typeface="Arial"/>
                <a:cs typeface="Arial"/>
                <a:hlinkClick r:id="rId7"/>
              </a:rPr>
              <a:t>Danmarks Statistik </a:t>
            </a:r>
            <a:endParaRPr lang="da-DK" sz="1600">
              <a:latin typeface="Arial"/>
              <a:cs typeface="Arial"/>
            </a:endParaRPr>
          </a:p>
          <a:p>
            <a:pPr lvl="1"/>
            <a:r>
              <a:rPr lang="da-DK" sz="1600" dirty="0">
                <a:latin typeface="Arial"/>
                <a:cs typeface="Arial"/>
                <a:hlinkClick r:id="rId8"/>
              </a:rPr>
              <a:t>Danmarks Statistik </a:t>
            </a:r>
            <a:r>
              <a:rPr lang="da-DK" sz="1600">
                <a:latin typeface="Arial"/>
                <a:cs typeface="Arial"/>
              </a:rPr>
              <a:t>– liste over internationale organisationer og statistikbureauer</a:t>
            </a:r>
            <a:endParaRPr lang="da-DK" sz="1600" dirty="0">
              <a:latin typeface="Arial"/>
              <a:cs typeface="Arial"/>
            </a:endParaRPr>
          </a:p>
          <a:p>
            <a:pPr lvl="1"/>
            <a:r>
              <a:rPr lang="da-DK" sz="1600" dirty="0">
                <a:latin typeface="Arial"/>
                <a:cs typeface="Arial"/>
                <a:hlinkClick r:id="rId9"/>
              </a:rPr>
              <a:t>ESA Climate Change Initiative Open Data Portal</a:t>
            </a:r>
            <a:r>
              <a:rPr lang="da-DK" sz="1600" dirty="0">
                <a:latin typeface="Arial"/>
                <a:cs typeface="Arial"/>
              </a:rPr>
              <a:t> </a:t>
            </a:r>
            <a:endParaRPr lang="en-US" sz="1600">
              <a:latin typeface="Arial"/>
              <a:cs typeface="Arial"/>
            </a:endParaRPr>
          </a:p>
          <a:p>
            <a:pPr lvl="1"/>
            <a:r>
              <a:rPr lang="da-DK" sz="1600" dirty="0">
                <a:latin typeface="Arial"/>
                <a:cs typeface="Arial"/>
                <a:hlinkClick r:id="rId10"/>
              </a:rPr>
              <a:t>Rigsarkivet</a:t>
            </a:r>
            <a:endParaRPr lang="da-DK" sz="1600">
              <a:latin typeface="Arial"/>
              <a:cs typeface="Arial"/>
            </a:endParaRPr>
          </a:p>
          <a:p>
            <a:pPr lvl="1"/>
            <a:r>
              <a:rPr lang="da-DK" sz="1600" dirty="0">
                <a:latin typeface="Arial"/>
                <a:cs typeface="Arial"/>
                <a:hlinkClick r:id="rId11"/>
              </a:rPr>
              <a:t>WorldBank Data</a:t>
            </a:r>
            <a:endParaRPr lang="da-DK" sz="1600">
              <a:latin typeface="Arial"/>
              <a:ea typeface="Calibri"/>
              <a:cs typeface="Arial"/>
            </a:endParaRPr>
          </a:p>
          <a:p>
            <a:pPr lvl="1"/>
            <a:r>
              <a:rPr lang="da-DK" sz="1600">
                <a:latin typeface="Arial"/>
                <a:ea typeface="Calibri"/>
                <a:cs typeface="Arial"/>
              </a:rPr>
              <a:t>For flere eksempler – se ressourcelisten (handout)</a:t>
            </a:r>
          </a:p>
          <a:p>
            <a:pPr lvl="1"/>
            <a:endParaRPr lang="da-DK" sz="1800">
              <a:latin typeface="Arial" panose="020B0604020202020204" pitchFamily="34" charset="0"/>
              <a:cs typeface="Arial" panose="020B0604020202020204" pitchFamily="34" charset="0"/>
            </a:endParaRPr>
          </a:p>
          <a:p>
            <a:endParaRPr lang="da-DK" sz="1800">
              <a:latin typeface="Arial" panose="020B0604020202020204" pitchFamily="34" charset="0"/>
              <a:cs typeface="Arial" panose="020B0604020202020204" pitchFamily="34" charset="0"/>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091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8" name="Picture 28">
            <a:extLst>
              <a:ext uri="{FF2B5EF4-FFF2-40B4-BE49-F238E27FC236}">
                <a16:creationId xmlns:a16="http://schemas.microsoft.com/office/drawing/2014/main" id="{20C2A806-0C35-5CFE-83B0-043585ABCCEB}"/>
              </a:ext>
            </a:extLst>
          </p:cNvPr>
          <p:cNvPicPr>
            <a:picLocks noChangeAspect="1"/>
          </p:cNvPicPr>
          <p:nvPr/>
        </p:nvPicPr>
        <p:blipFill>
          <a:blip r:embed="rId6"/>
          <a:stretch>
            <a:fillRect/>
          </a:stretch>
        </p:blipFill>
        <p:spPr>
          <a:xfrm>
            <a:off x="4873473" y="1886843"/>
            <a:ext cx="7006339" cy="4604466"/>
          </a:xfrm>
          <a:prstGeom prst="rect">
            <a:avLst/>
          </a:prstGeom>
          <a:ln>
            <a:solidFill>
              <a:schemeClr val="tx1"/>
            </a:solidFill>
          </a:ln>
        </p:spPr>
      </p:pic>
      <p:sp>
        <p:nvSpPr>
          <p:cNvPr id="6" name="TextBox 5">
            <a:extLst>
              <a:ext uri="{FF2B5EF4-FFF2-40B4-BE49-F238E27FC236}">
                <a16:creationId xmlns:a16="http://schemas.microsoft.com/office/drawing/2014/main" id="{44853ACC-917B-1FA5-A606-71B345B952EB}"/>
              </a:ext>
            </a:extLst>
          </p:cNvPr>
          <p:cNvSpPr txBox="1"/>
          <p:nvPr/>
        </p:nvSpPr>
        <p:spPr>
          <a:xfrm>
            <a:off x="1493010" y="4713684"/>
            <a:ext cx="2584006"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dirty="0">
                <a:latin typeface="Arial"/>
                <a:cs typeface="Arial"/>
              </a:rPr>
              <a:t>Filer </a:t>
            </a:r>
            <a:r>
              <a:rPr lang="en-US" sz="1600" b="1" i="1" dirty="0" err="1">
                <a:latin typeface="Arial"/>
                <a:cs typeface="Arial"/>
              </a:rPr>
              <a:t>til</a:t>
            </a:r>
            <a:r>
              <a:rPr lang="en-US" sz="1600" b="1" i="1" dirty="0">
                <a:latin typeface="Arial"/>
                <a:cs typeface="Arial"/>
              </a:rPr>
              <a:t> download</a:t>
            </a:r>
          </a:p>
        </p:txBody>
      </p:sp>
      <p:cxnSp>
        <p:nvCxnSpPr>
          <p:cNvPr id="10" name="Straight Arrow Connector 9">
            <a:extLst>
              <a:ext uri="{FF2B5EF4-FFF2-40B4-BE49-F238E27FC236}">
                <a16:creationId xmlns:a16="http://schemas.microsoft.com/office/drawing/2014/main" id="{82AAA920-BBAE-F4D0-619D-CB5ABC5908DC}"/>
              </a:ext>
            </a:extLst>
          </p:cNvPr>
          <p:cNvCxnSpPr>
            <a:cxnSpLocks/>
          </p:cNvCxnSpPr>
          <p:nvPr/>
        </p:nvCxnSpPr>
        <p:spPr>
          <a:xfrm>
            <a:off x="4089156" y="4817933"/>
            <a:ext cx="5629665" cy="4017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051D82DD-4201-69B2-C973-1C2B4458DC6D}"/>
              </a:ext>
            </a:extLst>
          </p:cNvPr>
          <p:cNvCxnSpPr>
            <a:cxnSpLocks/>
          </p:cNvCxnSpPr>
          <p:nvPr/>
        </p:nvCxnSpPr>
        <p:spPr>
          <a:xfrm flipH="1" flipV="1">
            <a:off x="5815775" y="2757944"/>
            <a:ext cx="1038518" cy="4517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FCF6099D-82BC-E2CE-898A-E9B913D336A4}"/>
              </a:ext>
            </a:extLst>
          </p:cNvPr>
          <p:cNvSpPr txBox="1"/>
          <p:nvPr/>
        </p:nvSpPr>
        <p:spPr>
          <a:xfrm>
            <a:off x="627417" y="1419401"/>
            <a:ext cx="3593719" cy="184665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1600">
              <a:latin typeface="Arial" panose="020B0604020202020204" pitchFamily="34" charset="0"/>
              <a:cs typeface="Arial" panose="020B0604020202020204" pitchFamily="34" charset="0"/>
              <a:hlinkClick r:id="rId7"/>
            </a:endParaRPr>
          </a:p>
          <a:p>
            <a:r>
              <a:rPr lang="en-US" sz="2000" b="1" dirty="0" err="1">
                <a:latin typeface="Arial"/>
                <a:ea typeface="Calibri Light"/>
                <a:cs typeface="Arial"/>
              </a:rPr>
              <a:t>Eksempel</a:t>
            </a:r>
            <a:r>
              <a:rPr lang="en-US" sz="2000" b="1" dirty="0">
                <a:latin typeface="Arial"/>
                <a:ea typeface="Calibri Light"/>
                <a:cs typeface="Arial"/>
              </a:rPr>
              <a:t>:</a:t>
            </a:r>
            <a:r>
              <a:rPr lang="en-US" sz="2000" dirty="0">
                <a:latin typeface="Arial"/>
                <a:ea typeface="Calibri Light"/>
                <a:cs typeface="Arial"/>
              </a:rPr>
              <a:t> </a:t>
            </a:r>
            <a:r>
              <a:rPr lang="en-US" sz="2000" b="1" dirty="0" err="1">
                <a:latin typeface="Arial"/>
                <a:cs typeface="Arial"/>
                <a:hlinkClick r:id="rId7"/>
              </a:rPr>
              <a:t>WorldBank</a:t>
            </a:r>
            <a:r>
              <a:rPr lang="en-US" sz="2000" b="1" dirty="0">
                <a:latin typeface="Arial"/>
                <a:cs typeface="Arial"/>
                <a:hlinkClick r:id="rId7"/>
              </a:rPr>
              <a:t> Data</a:t>
            </a:r>
            <a:endParaRPr lang="en-US" sz="2000" b="1" dirty="0">
              <a:latin typeface="Arial"/>
              <a:cs typeface="Arial"/>
            </a:endParaRPr>
          </a:p>
          <a:p>
            <a:r>
              <a:rPr lang="en-US" sz="1600">
                <a:solidFill>
                  <a:schemeClr val="bg1"/>
                </a:solidFill>
                <a:latin typeface="Arial" panose="020B0604020202020204" pitchFamily="34" charset="0"/>
                <a:cs typeface="Arial" panose="020B0604020202020204" pitchFamily="34" charset="0"/>
              </a:rPr>
              <a:t>....</a:t>
            </a:r>
            <a:endParaRPr lang="en-US" sz="1600">
              <a:solidFill>
                <a:schemeClr val="bg1"/>
              </a:solidFill>
              <a:latin typeface="Arial" panose="020B0604020202020204" pitchFamily="34" charset="0"/>
              <a:ea typeface="Calibri Light"/>
              <a:cs typeface="Arial" panose="020B0604020202020204" pitchFamily="34" charset="0"/>
            </a:endParaRPr>
          </a:p>
          <a:p>
            <a:pPr fontAlgn="t"/>
            <a:r>
              <a:rPr lang="da-DK" sz="1600">
                <a:latin typeface="Arial" panose="020B0604020202020204" pitchFamily="34" charset="0"/>
                <a:cs typeface="Arial" panose="020B0604020202020204" pitchFamily="34" charset="0"/>
              </a:rPr>
              <a:t>En database med gratis og åben adgang til data om global udvikling</a:t>
            </a:r>
          </a:p>
          <a:p>
            <a:endParaRPr lang="en-US" sz="1600">
              <a:latin typeface="Arial" panose="020B0604020202020204" pitchFamily="34" charset="0"/>
              <a:ea typeface="Calibri Light"/>
              <a:cs typeface="Arial" panose="020B0604020202020204" pitchFamily="34" charset="0"/>
            </a:endParaRPr>
          </a:p>
          <a:p>
            <a:pPr algn="ctr"/>
            <a:r>
              <a:rPr lang="en-US" sz="2000">
                <a:solidFill>
                  <a:schemeClr val="bg1"/>
                </a:solidFill>
                <a:latin typeface="Arial" panose="020B0604020202020204" pitchFamily="34" charset="0"/>
                <a:cs typeface="Arial" panose="020B0604020202020204" pitchFamily="34" charset="0"/>
              </a:rPr>
              <a:t>.</a:t>
            </a:r>
          </a:p>
        </p:txBody>
      </p:sp>
      <p:sp>
        <p:nvSpPr>
          <p:cNvPr id="8" name="TextBox 7">
            <a:extLst>
              <a:ext uri="{FF2B5EF4-FFF2-40B4-BE49-F238E27FC236}">
                <a16:creationId xmlns:a16="http://schemas.microsoft.com/office/drawing/2014/main" id="{90145211-E7C0-E96C-7F67-3A02F20538B1}"/>
              </a:ext>
            </a:extLst>
          </p:cNvPr>
          <p:cNvSpPr txBox="1"/>
          <p:nvPr/>
        </p:nvSpPr>
        <p:spPr>
          <a:xfrm>
            <a:off x="6575127" y="1232724"/>
            <a:ext cx="1725908"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dirty="0">
                <a:latin typeface="Arial"/>
                <a:ea typeface="+mn-lt"/>
                <a:cs typeface="Arial"/>
              </a:rPr>
              <a:t>Information om </a:t>
            </a:r>
            <a:r>
              <a:rPr lang="en-US" sz="1600" b="1" i="1" dirty="0" err="1">
                <a:latin typeface="Arial"/>
                <a:ea typeface="+mn-lt"/>
                <a:cs typeface="Arial"/>
              </a:rPr>
              <a:t>datasættet</a:t>
            </a:r>
            <a:endParaRPr lang="da-DK" sz="1600" b="1" i="1"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6C36D3E7-1AA6-20BC-F37F-FEA410C5F730}"/>
              </a:ext>
            </a:extLst>
          </p:cNvPr>
          <p:cNvCxnSpPr>
            <a:stCxn id="28" idx="0"/>
          </p:cNvCxnSpPr>
          <p:nvPr/>
        </p:nvCxnSpPr>
        <p:spPr>
          <a:xfrm>
            <a:off x="8376643" y="1833182"/>
            <a:ext cx="922446" cy="10877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914EC70A-4799-DDC7-446C-53F5811BF785}"/>
              </a:ext>
            </a:extLst>
          </p:cNvPr>
          <p:cNvSpPr txBox="1"/>
          <p:nvPr/>
        </p:nvSpPr>
        <p:spPr>
          <a:xfrm>
            <a:off x="9372301" y="1420720"/>
            <a:ext cx="2387835"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dirty="0" err="1">
                <a:latin typeface="Arial"/>
                <a:cs typeface="Arial"/>
              </a:rPr>
              <a:t>Lignende</a:t>
            </a:r>
            <a:r>
              <a:rPr lang="en-US" sz="1600" b="1" i="1" dirty="0">
                <a:latin typeface="Arial"/>
                <a:cs typeface="Arial"/>
              </a:rPr>
              <a:t> </a:t>
            </a:r>
            <a:r>
              <a:rPr lang="en-US" sz="1600" b="1" i="1" dirty="0" err="1">
                <a:latin typeface="Arial"/>
                <a:cs typeface="Arial"/>
              </a:rPr>
              <a:t>datasæt</a:t>
            </a:r>
            <a:endParaRPr lang="en-US" sz="1600" b="1" i="1" dirty="0">
              <a:latin typeface="Arial" panose="020B0604020202020204" pitchFamily="34" charset="0"/>
              <a:cs typeface="Arial" panose="020B0604020202020204" pitchFamily="34" charset="0"/>
            </a:endParaRPr>
          </a:p>
        </p:txBody>
      </p:sp>
      <p:cxnSp>
        <p:nvCxnSpPr>
          <p:cNvPr id="14" name="Straight Arrow Connector 13">
            <a:extLst>
              <a:ext uri="{FF2B5EF4-FFF2-40B4-BE49-F238E27FC236}">
                <a16:creationId xmlns:a16="http://schemas.microsoft.com/office/drawing/2014/main" id="{7A4B7211-9523-FBA1-F45F-D9852E01347D}"/>
              </a:ext>
            </a:extLst>
          </p:cNvPr>
          <p:cNvCxnSpPr>
            <a:cxnSpLocks/>
          </p:cNvCxnSpPr>
          <p:nvPr/>
        </p:nvCxnSpPr>
        <p:spPr>
          <a:xfrm flipH="1">
            <a:off x="10712921" y="1778466"/>
            <a:ext cx="117328" cy="10297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Title 1">
            <a:extLst>
              <a:ext uri="{FF2B5EF4-FFF2-40B4-BE49-F238E27FC236}">
                <a16:creationId xmlns:a16="http://schemas.microsoft.com/office/drawing/2014/main" id="{7454272E-92A1-4D76-6A7B-25CC079F6D85}"/>
              </a:ext>
            </a:extLst>
          </p:cNvPr>
          <p:cNvSpPr>
            <a:spLocks noGrp="1"/>
          </p:cNvSpPr>
          <p:nvPr>
            <p:ph type="title"/>
          </p:nvPr>
        </p:nvSpPr>
        <p:spPr>
          <a:xfrm>
            <a:off x="485862" y="197114"/>
            <a:ext cx="10515600" cy="819619"/>
          </a:xfrm>
        </p:spPr>
        <p:txBody>
          <a:bodyPr vert="horz">
            <a:normAutofit/>
          </a:bodyPr>
          <a:lstStyle/>
          <a:p>
            <a:r>
              <a:rPr lang="en-US" sz="4000" b="1" err="1">
                <a:latin typeface="Arial" panose="020B0604020202020204" pitchFamily="34" charset="0"/>
                <a:cs typeface="Arial" panose="020B0604020202020204" pitchFamily="34" charset="0"/>
              </a:rPr>
              <a:t>Strategi</a:t>
            </a:r>
            <a:r>
              <a:rPr lang="en-US" sz="4000" b="1">
                <a:latin typeface="Arial" panose="020B0604020202020204" pitchFamily="34" charset="0"/>
                <a:cs typeface="Arial" panose="020B0604020202020204" pitchFamily="34" charset="0"/>
              </a:rPr>
              <a:t> 4 </a:t>
            </a:r>
            <a:r>
              <a:rPr lang="en-US" sz="2200">
                <a:latin typeface="Arial" panose="020B0604020202020204" pitchFamily="34" charset="0"/>
                <a:cs typeface="Arial" panose="020B0604020202020204" pitchFamily="34" charset="0"/>
              </a:rPr>
              <a:t>- </a:t>
            </a:r>
            <a:r>
              <a:rPr lang="da-DK" sz="2200" b="1">
                <a:latin typeface="Arial" panose="020B0604020202020204" pitchFamily="34" charset="0"/>
                <a:cs typeface="Arial" panose="020B0604020202020204" pitchFamily="34" charset="0"/>
              </a:rPr>
              <a:t>Direkte</a:t>
            </a:r>
            <a:r>
              <a:rPr lang="da-DK" sz="2200">
                <a:latin typeface="Arial" panose="020B0604020202020204" pitchFamily="34" charset="0"/>
                <a:cs typeface="Arial" panose="020B0604020202020204" pitchFamily="34" charset="0"/>
              </a:rPr>
              <a:t> søgning efter data </a:t>
            </a:r>
            <a:r>
              <a:rPr lang="da-DK" sz="2200" b="1">
                <a:latin typeface="Arial" panose="020B0604020202020204" pitchFamily="34" charset="0"/>
                <a:cs typeface="Arial" panose="020B0604020202020204" pitchFamily="34" charset="0"/>
              </a:rPr>
              <a:t>uden for forskningsverdenen</a:t>
            </a:r>
            <a:endParaRPr lang="en-US" sz="2200" b="1">
              <a:latin typeface="Arial" panose="020B0604020202020204" pitchFamily="34" charset="0"/>
              <a:ea typeface="Calibri Light"/>
              <a:cs typeface="Arial" panose="020B0604020202020204" pitchFamily="34" charset="0"/>
            </a:endParaRPr>
          </a:p>
        </p:txBody>
      </p:sp>
      <p:cxnSp>
        <p:nvCxnSpPr>
          <p:cNvPr id="18" name="Lige forbindelse 1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7">
            <a:extLst>
              <a:ext uri="{FF2B5EF4-FFF2-40B4-BE49-F238E27FC236}">
                <a16:creationId xmlns:a16="http://schemas.microsoft.com/office/drawing/2014/main" id="{1A261AEA-B8F9-30C8-5F93-62CF9E894B4B}"/>
              </a:ext>
            </a:extLst>
          </p:cNvPr>
          <p:cNvSpPr txBox="1"/>
          <p:nvPr/>
        </p:nvSpPr>
        <p:spPr>
          <a:xfrm>
            <a:off x="6894343" y="3308982"/>
            <a:ext cx="972309"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License</a:t>
            </a:r>
            <a:endParaRPr lang="da-DK" sz="16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88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FDAD-50D0-1F12-0AA1-DCDFF0129B0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7FACF78-1FE6-1C1C-986B-C3CAC8FE81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C7FACF78-1FE6-1C1C-986B-C3CAC8FE81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a:extLst>
              <a:ext uri="{FF2B5EF4-FFF2-40B4-BE49-F238E27FC236}">
                <a16:creationId xmlns:a16="http://schemas.microsoft.com/office/drawing/2014/main" id="{3F7D7877-4F20-94EC-B129-6306287F1D1C}"/>
              </a:ext>
            </a:extLst>
          </p:cNvPr>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B50FC19C-C843-9DAA-6882-5411BC8FD7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4164EA9A-FEE7-8F79-BA99-BC1C6D7181AD}"/>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F305F1E3-C294-3FC8-AF9C-7877941A049B}"/>
              </a:ext>
            </a:extLst>
          </p:cNvPr>
          <p:cNvSpPr txBox="1"/>
          <p:nvPr/>
        </p:nvSpPr>
        <p:spPr>
          <a:xfrm>
            <a:off x="2033674" y="4743057"/>
            <a:ext cx="8410637" cy="646331"/>
          </a:xfrm>
          <a:prstGeom prst="rect">
            <a:avLst/>
          </a:prstGeom>
          <a:noFill/>
        </p:spPr>
        <p:txBody>
          <a:bodyPr wrap="square" lIns="91440" tIns="45720" rIns="91440" bIns="45720" rtlCol="0" anchor="t">
            <a:spAutoFit/>
          </a:bodyPr>
          <a:lstStyle/>
          <a:p>
            <a:pPr algn="ctr"/>
            <a:r>
              <a:rPr lang="en-US" sz="3600" b="1" err="1">
                <a:latin typeface="Arial" panose="020B0604020202020204" pitchFamily="34" charset="0"/>
                <a:ea typeface="Calibri Light"/>
                <a:cs typeface="Arial" panose="020B0604020202020204" pitchFamily="34" charset="0"/>
              </a:rPr>
              <a:t>Datasøgningsaktivitet</a:t>
            </a:r>
            <a:endParaRPr lang="da-DK">
              <a:latin typeface="Arial" panose="020B0604020202020204" pitchFamily="34" charset="0"/>
              <a:cs typeface="Arial" panose="020B0604020202020204" pitchFamily="34" charset="0"/>
            </a:endParaRPr>
          </a:p>
        </p:txBody>
      </p:sp>
      <p:sp>
        <p:nvSpPr>
          <p:cNvPr id="4" name="Rektangel 3">
            <a:extLst>
              <a:ext uri="{FF2B5EF4-FFF2-40B4-BE49-F238E27FC236}">
                <a16:creationId xmlns:a16="http://schemas.microsoft.com/office/drawing/2014/main" id="{5A4F0A2C-7F5B-8662-EDAF-E24721ACCD69}"/>
              </a:ext>
            </a:extLst>
          </p:cNvPr>
          <p:cNvSpPr/>
          <p:nvPr/>
        </p:nvSpPr>
        <p:spPr>
          <a:xfrm>
            <a:off x="10913727" y="6646521"/>
            <a:ext cx="2202512" cy="230832"/>
          </a:xfrm>
          <a:prstGeom prst="rect">
            <a:avLst/>
          </a:prstGeom>
        </p:spPr>
        <p:txBody>
          <a:bodyPr wrap="square" lIns="91440" tIns="45720" rIns="91440" bIns="45720" anchor="t">
            <a:spAutoFit/>
          </a:bodyPr>
          <a:lstStyle/>
          <a:p>
            <a:r>
              <a:rPr lang="da-DK" sz="900">
                <a:latin typeface="Arial"/>
                <a:ea typeface="Calibri"/>
                <a:cs typeface="Calibri"/>
              </a:rPr>
              <a:t>Billede fra </a:t>
            </a:r>
            <a:r>
              <a:rPr lang="da-DK" sz="900">
                <a:latin typeface="Arial"/>
                <a:ea typeface="Calibri"/>
                <a:cs typeface="Calibri"/>
                <a:hlinkClick r:id="rId7"/>
              </a:rPr>
              <a:t>Genestro, iSTock</a:t>
            </a:r>
            <a:endParaRPr lang="da-DK" sz="900">
              <a:latin typeface="Arial"/>
              <a:cs typeface="Arial"/>
            </a:endParaRPr>
          </a:p>
        </p:txBody>
      </p:sp>
    </p:spTree>
    <p:extLst>
      <p:ext uri="{BB962C8B-B14F-4D97-AF65-F5344CB8AC3E}">
        <p14:creationId xmlns:p14="http://schemas.microsoft.com/office/powerpoint/2010/main" val="2498725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192FD1-6CA4-6973-2ADA-197BC232D1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CECA60-A6FA-686F-6868-805C24DF5798}"/>
              </a:ext>
            </a:extLst>
          </p:cNvPr>
          <p:cNvSpPr>
            <a:spLocks noGrp="1"/>
          </p:cNvSpPr>
          <p:nvPr>
            <p:ph type="title"/>
          </p:nvPr>
        </p:nvSpPr>
        <p:spPr>
          <a:xfrm>
            <a:off x="608489" y="633584"/>
            <a:ext cx="3512061" cy="2374977"/>
          </a:xfrm>
        </p:spPr>
        <p:txBody>
          <a:bodyPr anchor="b">
            <a:normAutofit/>
          </a:bodyPr>
          <a:lstStyle/>
          <a:p>
            <a:pPr algn="r"/>
            <a:r>
              <a:rPr lang="da-DK" sz="4000">
                <a:latin typeface="Arial"/>
                <a:cs typeface="Arial"/>
              </a:rPr>
              <a:t>Datasøgnings-aktivitet </a:t>
            </a:r>
            <a:br>
              <a:rPr lang="da-DK" sz="4000">
                <a:latin typeface="Arial"/>
              </a:rPr>
            </a:br>
            <a:r>
              <a:rPr lang="da-DK" sz="2400">
                <a:latin typeface="Arial"/>
                <a:cs typeface="Arial"/>
              </a:rPr>
              <a:t>(20 min.)</a:t>
            </a:r>
          </a:p>
        </p:txBody>
      </p:sp>
      <p:sp>
        <p:nvSpPr>
          <p:cNvPr id="3" name="Pladsholder til indhold 2">
            <a:extLst>
              <a:ext uri="{FF2B5EF4-FFF2-40B4-BE49-F238E27FC236}">
                <a16:creationId xmlns:a16="http://schemas.microsoft.com/office/drawing/2014/main" id="{89529C4B-F997-42D8-19E0-A6F761CAC5E1}"/>
              </a:ext>
            </a:extLst>
          </p:cNvPr>
          <p:cNvSpPr>
            <a:spLocks noGrp="1"/>
          </p:cNvSpPr>
          <p:nvPr>
            <p:ph idx="1"/>
          </p:nvPr>
        </p:nvSpPr>
        <p:spPr>
          <a:xfrm>
            <a:off x="4844378" y="1066495"/>
            <a:ext cx="6555347" cy="5546047"/>
          </a:xfrm>
        </p:spPr>
        <p:txBody>
          <a:bodyPr vert="horz" lIns="91440" tIns="45720" rIns="91440" bIns="45720" rtlCol="0" anchor="ctr">
            <a:noAutofit/>
          </a:bodyPr>
          <a:lstStyle/>
          <a:p>
            <a:pPr marL="0" indent="0" fontAlgn="t">
              <a:buNone/>
            </a:pPr>
            <a:r>
              <a:rPr lang="da-DK" sz="2000" b="1">
                <a:latin typeface="Arial"/>
                <a:cs typeface="Arial"/>
              </a:rPr>
              <a:t>Det er tid til at afprøve de fire strategier:</a:t>
            </a:r>
          </a:p>
          <a:p>
            <a:pPr marL="0" indent="0" fontAlgn="t">
              <a:buNone/>
            </a:pPr>
            <a:br>
              <a:rPr lang="da-DK" sz="2000">
                <a:latin typeface="Arial"/>
              </a:rPr>
            </a:br>
            <a:r>
              <a:rPr lang="da-DK" sz="2000" b="1">
                <a:latin typeface="Arial"/>
                <a:cs typeface="Arial"/>
              </a:rPr>
              <a:t>Gruppearbejde:</a:t>
            </a:r>
            <a:r>
              <a:rPr lang="da-DK" sz="2000">
                <a:latin typeface="Arial"/>
                <a:cs typeface="Arial"/>
              </a:rPr>
              <a:t> Søg efter data, der relaterer sig til dine egne studier, eller vælg en af tre cases (se handout).</a:t>
            </a:r>
          </a:p>
          <a:p>
            <a:pPr marL="0" indent="0">
              <a:buNone/>
            </a:pPr>
            <a:endParaRPr lang="da-DK" sz="1800">
              <a:latin typeface="Arial"/>
              <a:ea typeface="Calibri Light"/>
              <a:cs typeface="Calibri Light"/>
            </a:endParaRPr>
          </a:p>
          <a:p>
            <a:pPr fontAlgn="t"/>
            <a:r>
              <a:rPr lang="da-DK" sz="1600" b="1">
                <a:latin typeface="Arial" panose="020B0604020202020204" pitchFamily="34" charset="0"/>
                <a:cs typeface="Arial" panose="020B0604020202020204" pitchFamily="34" charset="0"/>
              </a:rPr>
              <a:t>Begynd med at brainstorme relevante nøgleord</a:t>
            </a:r>
            <a:r>
              <a:rPr lang="da-DK" sz="1600">
                <a:latin typeface="Arial" panose="020B0604020202020204" pitchFamily="34" charset="0"/>
                <a:cs typeface="Arial" panose="020B0604020202020204" pitchFamily="34" charset="0"/>
              </a:rPr>
              <a:t> baseret på emnet.</a:t>
            </a:r>
          </a:p>
          <a:p>
            <a:pPr fontAlgn="t"/>
            <a:r>
              <a:rPr lang="da-DK" sz="1600" b="1">
                <a:latin typeface="Arial" panose="020B0604020202020204" pitchFamily="34" charset="0"/>
                <a:cs typeface="Arial" panose="020B0604020202020204" pitchFamily="34" charset="0"/>
              </a:rPr>
              <a:t>Opsæt din overordnede søgestrategi:</a:t>
            </a:r>
            <a:br>
              <a:rPr lang="da-DK" sz="1600">
                <a:latin typeface="Arial" panose="020B0604020202020204" pitchFamily="34" charset="0"/>
                <a:cs typeface="Arial" panose="020B0604020202020204" pitchFamily="34" charset="0"/>
              </a:rPr>
            </a:br>
            <a:r>
              <a:rPr lang="da-DK" sz="1600">
                <a:latin typeface="Arial" panose="020B0604020202020204" pitchFamily="34" charset="0"/>
                <a:cs typeface="Arial" panose="020B0604020202020204" pitchFamily="34" charset="0"/>
              </a:rPr>
              <a:t>Hvad er din plan, og hvilken strategi kunne være et godt udgangspunkt?</a:t>
            </a:r>
          </a:p>
          <a:p>
            <a:pPr fontAlgn="t"/>
            <a:r>
              <a:rPr lang="da-DK" sz="1600" b="1">
                <a:latin typeface="Arial" panose="020B0604020202020204" pitchFamily="34" charset="0"/>
                <a:cs typeface="Arial" panose="020B0604020202020204" pitchFamily="34" charset="0"/>
              </a:rPr>
              <a:t>Start søgningen.</a:t>
            </a:r>
            <a:endParaRPr lang="da-DK" sz="1600">
              <a:latin typeface="Arial" panose="020B0604020202020204" pitchFamily="34" charset="0"/>
              <a:cs typeface="Arial" panose="020B0604020202020204" pitchFamily="34" charset="0"/>
            </a:endParaRPr>
          </a:p>
          <a:p>
            <a:pPr marL="0" indent="0" fontAlgn="t">
              <a:buNone/>
            </a:pPr>
            <a:br>
              <a:rPr lang="en-GB" sz="1800">
                <a:latin typeface="Arial"/>
                <a:ea typeface="Calibri Light"/>
                <a:cs typeface="Arial"/>
              </a:rPr>
            </a:br>
            <a:r>
              <a:rPr lang="da-DK" sz="1600" b="1">
                <a:latin typeface="Arial"/>
                <a:cs typeface="Arial"/>
              </a:rPr>
              <a:t>Tip:</a:t>
            </a:r>
            <a:r>
              <a:rPr lang="da-DK" sz="1600">
                <a:latin typeface="Arial"/>
                <a:cs typeface="Arial"/>
              </a:rPr>
              <a:t> Hvis du støder på en blindgyde i processen, så prøv en af de andre strategier eller overvej at revidere dine nøgleord.</a:t>
            </a:r>
          </a:p>
        </p:txBody>
      </p:sp>
      <p:pic>
        <p:nvPicPr>
          <p:cNvPr id="4" name="Grafik 6" descr="Søg i lager kontur">
            <a:extLst>
              <a:ext uri="{FF2B5EF4-FFF2-40B4-BE49-F238E27FC236}">
                <a16:creationId xmlns:a16="http://schemas.microsoft.com/office/drawing/2014/main" id="{FD19ED6A-88C3-4412-7356-4E7D21453F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9004" y="3146606"/>
            <a:ext cx="2983438" cy="2917343"/>
          </a:xfrm>
          <a:prstGeom prst="rect">
            <a:avLst/>
          </a:prstGeom>
        </p:spPr>
      </p:pic>
    </p:spTree>
    <p:extLst>
      <p:ext uri="{BB962C8B-B14F-4D97-AF65-F5344CB8AC3E}">
        <p14:creationId xmlns:p14="http://schemas.microsoft.com/office/powerpoint/2010/main" val="674365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11CE6-3F14-5E1A-3581-2595286CEB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8DA520-D4D4-AEAA-74E0-CBC1571D4077}"/>
              </a:ext>
            </a:extLst>
          </p:cNvPr>
          <p:cNvSpPr>
            <a:spLocks noGrp="1"/>
          </p:cNvSpPr>
          <p:nvPr>
            <p:ph type="title"/>
          </p:nvPr>
        </p:nvSpPr>
        <p:spPr>
          <a:xfrm>
            <a:off x="737048" y="492125"/>
            <a:ext cx="10515599" cy="913564"/>
          </a:xfrm>
        </p:spPr>
        <p:txBody>
          <a:bodyPr>
            <a:normAutofit fontScale="90000"/>
          </a:bodyPr>
          <a:lstStyle/>
          <a:p>
            <a:pPr fontAlgn="t"/>
            <a:r>
              <a:rPr lang="en-GB" sz="4000" err="1">
                <a:latin typeface="Arial"/>
                <a:cs typeface="Arial"/>
              </a:rPr>
              <a:t>Datasøgningsaktivitet</a:t>
            </a:r>
            <a:r>
              <a:rPr lang="en-GB" sz="4000">
                <a:latin typeface="Arial"/>
                <a:cs typeface="Arial"/>
              </a:rPr>
              <a:t> - handout </a:t>
            </a:r>
            <a:r>
              <a:rPr lang="en-GB" sz="2400">
                <a:latin typeface="Arial"/>
                <a:cs typeface="Arial"/>
              </a:rPr>
              <a:t>(20 min.)</a:t>
            </a:r>
            <a:br>
              <a:rPr lang="en-GB" sz="2400">
                <a:latin typeface="Arial" panose="020B0604020202020204" pitchFamily="34" charset="0"/>
                <a:cs typeface="Arial" panose="020B0604020202020204" pitchFamily="34" charset="0"/>
              </a:rPr>
            </a:br>
            <a:r>
              <a:rPr lang="en-GB" sz="2000">
                <a:latin typeface="Arial"/>
                <a:cs typeface="Arial"/>
              </a:rPr>
              <a:t>-  </a:t>
            </a:r>
            <a:r>
              <a:rPr lang="da-DK" sz="2000">
                <a:latin typeface="Arial"/>
                <a:cs typeface="Segoe UI"/>
              </a:rPr>
              <a:t>Hvis du foretrækker det, kan du arbejde med en af følgende cases</a:t>
            </a:r>
          </a:p>
        </p:txBody>
      </p:sp>
      <p:graphicFrame>
        <p:nvGraphicFramePr>
          <p:cNvPr id="16" name="Tabel 15">
            <a:extLst>
              <a:ext uri="{FF2B5EF4-FFF2-40B4-BE49-F238E27FC236}">
                <a16:creationId xmlns:a16="http://schemas.microsoft.com/office/drawing/2014/main" id="{D8EE6317-A167-0D26-2596-C807309793D8}"/>
              </a:ext>
            </a:extLst>
          </p:cNvPr>
          <p:cNvGraphicFramePr>
            <a:graphicFrameLocks noGrp="1"/>
          </p:cNvGraphicFramePr>
          <p:nvPr>
            <p:extLst>
              <p:ext uri="{D42A27DB-BD31-4B8C-83A1-F6EECF244321}">
                <p14:modId xmlns:p14="http://schemas.microsoft.com/office/powerpoint/2010/main" val="3331437974"/>
              </p:ext>
            </p:extLst>
          </p:nvPr>
        </p:nvGraphicFramePr>
        <p:xfrm>
          <a:off x="877019" y="1682149"/>
          <a:ext cx="9894727" cy="3901438"/>
        </p:xfrm>
        <a:graphic>
          <a:graphicData uri="http://schemas.openxmlformats.org/drawingml/2006/table">
            <a:tbl>
              <a:tblPr bandRow="1">
                <a:tableStyleId>{16D9F66E-5EB9-4882-86FB-DCBF35E3C3E4}</a:tableStyleId>
              </a:tblPr>
              <a:tblGrid>
                <a:gridCol w="1678256">
                  <a:extLst>
                    <a:ext uri="{9D8B030D-6E8A-4147-A177-3AD203B41FA5}">
                      <a16:colId xmlns:a16="http://schemas.microsoft.com/office/drawing/2014/main" val="3887685742"/>
                    </a:ext>
                  </a:extLst>
                </a:gridCol>
                <a:gridCol w="8216471">
                  <a:extLst>
                    <a:ext uri="{9D8B030D-6E8A-4147-A177-3AD203B41FA5}">
                      <a16:colId xmlns:a16="http://schemas.microsoft.com/office/drawing/2014/main" val="2878871370"/>
                    </a:ext>
                  </a:extLst>
                </a:gridCol>
              </a:tblGrid>
              <a:tr h="571500">
                <a:tc>
                  <a:txBody>
                    <a:bodyPr/>
                    <a:lstStyle/>
                    <a:p>
                      <a:pPr>
                        <a:buNone/>
                      </a:pPr>
                      <a:r>
                        <a:rPr lang="da-DK" sz="2400">
                          <a:effectLst/>
                          <a:latin typeface="Arial"/>
                          <a:cs typeface="Arial"/>
                        </a:rPr>
                        <a:t>Case 1</a:t>
                      </a:r>
                    </a:p>
                  </a:txBody>
                  <a:tcPr marT="0" marB="91440" anchor="ctr"/>
                </a:tc>
                <a:tc>
                  <a:txBody>
                    <a:bodyPr/>
                    <a:lstStyle/>
                    <a:p>
                      <a:pPr>
                        <a:buNone/>
                      </a:pPr>
                      <a:r>
                        <a:rPr lang="da-DK" sz="2000">
                          <a:effectLst/>
                          <a:latin typeface="Arial"/>
                          <a:cs typeface="Arial"/>
                        </a:rPr>
                        <a:t>Du har brug for data, som belyser forholdet mellem  havtemperatur og blegning af koralrev.</a:t>
                      </a:r>
                    </a:p>
                  </a:txBody>
                  <a:tcPr marT="182880" marB="182880" anchor="ctr"/>
                </a:tc>
                <a:extLst>
                  <a:ext uri="{0D108BD9-81ED-4DB2-BD59-A6C34878D82A}">
                    <a16:rowId xmlns:a16="http://schemas.microsoft.com/office/drawing/2014/main" val="1155222378"/>
                  </a:ext>
                </a:extLst>
              </a:tr>
              <a:tr h="571500">
                <a:tc>
                  <a:txBody>
                    <a:bodyPr/>
                    <a:lstStyle/>
                    <a:p>
                      <a:pPr>
                        <a:buNone/>
                      </a:pPr>
                      <a:r>
                        <a:rPr lang="da-DK" sz="2400">
                          <a:effectLst/>
                          <a:latin typeface="Arial"/>
                          <a:cs typeface="Arial"/>
                        </a:rPr>
                        <a:t>Case 2</a:t>
                      </a:r>
                    </a:p>
                  </a:txBody>
                  <a:tcPr marT="0" marB="91440" anchor="ctr"/>
                </a:tc>
                <a:tc>
                  <a:txBody>
                    <a:bodyPr/>
                    <a:lstStyle/>
                    <a:p>
                      <a:pPr>
                        <a:buNone/>
                      </a:pPr>
                      <a:r>
                        <a:rPr lang="da-DK" sz="2000">
                          <a:effectLst/>
                          <a:latin typeface="Arial"/>
                          <a:cs typeface="Arial"/>
                        </a:rPr>
                        <a:t>Du vil gerne finde forskningsdata, som belyser, hvilke faktorer, der påvirker befolkningens tiltro til offentlige institutioner.</a:t>
                      </a:r>
                    </a:p>
                  </a:txBody>
                  <a:tcPr marT="182879" marB="182879" anchor="ctr"/>
                </a:tc>
                <a:extLst>
                  <a:ext uri="{0D108BD9-81ED-4DB2-BD59-A6C34878D82A}">
                    <a16:rowId xmlns:a16="http://schemas.microsoft.com/office/drawing/2014/main" val="3654448828"/>
                  </a:ext>
                </a:extLst>
              </a:tr>
              <a:tr h="571500">
                <a:tc>
                  <a:txBody>
                    <a:bodyPr/>
                    <a:lstStyle/>
                    <a:p>
                      <a:pPr>
                        <a:buNone/>
                      </a:pPr>
                      <a:r>
                        <a:rPr lang="da-DK" sz="2400">
                          <a:effectLst/>
                          <a:latin typeface="Arial"/>
                          <a:cs typeface="Arial"/>
                        </a:rPr>
                        <a:t>Case 3</a:t>
                      </a:r>
                    </a:p>
                  </a:txBody>
                  <a:tcPr marT="0" marB="91440" anchor="ctr"/>
                </a:tc>
                <a:tc>
                  <a:txBody>
                    <a:bodyPr/>
                    <a:lstStyle/>
                    <a:p>
                      <a:pPr>
                        <a:buNone/>
                      </a:pPr>
                      <a:r>
                        <a:rPr lang="da-DK" sz="2000">
                          <a:effectLst/>
                          <a:latin typeface="Arial"/>
                          <a:cs typeface="Arial"/>
                        </a:rPr>
                        <a:t>Du har brug for data, som viser udbredelsen af diabetes (Diabetes Mellitus, type 1 eller 2) i forskellige lande eller demografiske grupper.</a:t>
                      </a:r>
                    </a:p>
                  </a:txBody>
                  <a:tcPr marT="182880" marB="182880" anchor="ctr"/>
                </a:tc>
                <a:extLst>
                  <a:ext uri="{0D108BD9-81ED-4DB2-BD59-A6C34878D82A}">
                    <a16:rowId xmlns:a16="http://schemas.microsoft.com/office/drawing/2014/main" val="1557500508"/>
                  </a:ext>
                </a:extLst>
              </a:tr>
              <a:tr h="438150">
                <a:tc>
                  <a:txBody>
                    <a:bodyPr/>
                    <a:lstStyle/>
                    <a:p>
                      <a:pPr>
                        <a:buNone/>
                      </a:pPr>
                      <a:r>
                        <a:rPr lang="da-DK" sz="2400">
                          <a:effectLst/>
                          <a:latin typeface="Arial"/>
                          <a:cs typeface="Arial"/>
                        </a:rPr>
                        <a:t>Case 4</a:t>
                      </a:r>
                    </a:p>
                  </a:txBody>
                  <a:tcPr marT="0" marB="91440" anchor="ctr"/>
                </a:tc>
                <a:tc>
                  <a:txBody>
                    <a:bodyPr/>
                    <a:lstStyle/>
                    <a:p>
                      <a:pPr>
                        <a:buNone/>
                      </a:pPr>
                      <a:r>
                        <a:rPr lang="da-DK" sz="2000">
                          <a:effectLst/>
                          <a:latin typeface="Arial"/>
                          <a:cs typeface="Arial"/>
                        </a:rPr>
                        <a:t>Du søger data, som viser effekten af nudging på befolkningens valg af sunde fødevarer.</a:t>
                      </a:r>
                    </a:p>
                  </a:txBody>
                  <a:tcPr marT="182880" marB="182880" anchor="ctr"/>
                </a:tc>
                <a:extLst>
                  <a:ext uri="{0D108BD9-81ED-4DB2-BD59-A6C34878D82A}">
                    <a16:rowId xmlns:a16="http://schemas.microsoft.com/office/drawing/2014/main" val="1320337053"/>
                  </a:ext>
                </a:extLst>
              </a:tr>
            </a:tbl>
          </a:graphicData>
        </a:graphic>
      </p:graphicFrame>
    </p:spTree>
    <p:extLst>
      <p:ext uri="{BB962C8B-B14F-4D97-AF65-F5344CB8AC3E}">
        <p14:creationId xmlns:p14="http://schemas.microsoft.com/office/powerpoint/2010/main" val="214416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DA154-4AF8-D4B1-5308-25F4C445A105}"/>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8C81473-3BA7-5339-2621-AD390D2DAAD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8" name="think-cell data - do not delete" hidden="1">
                        <a:extLst>
                          <a:ext uri="{FF2B5EF4-FFF2-40B4-BE49-F238E27FC236}">
                            <a16:creationId xmlns:a16="http://schemas.microsoft.com/office/drawing/2014/main" id="{B8C81473-3BA7-5339-2621-AD390D2DAAD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E63FBD8-0ADC-98B6-35FE-93914C5A7BA4}"/>
              </a:ext>
            </a:extLst>
          </p:cNvPr>
          <p:cNvSpPr>
            <a:spLocks noGrp="1"/>
          </p:cNvSpPr>
          <p:nvPr>
            <p:ph type="title"/>
          </p:nvPr>
        </p:nvSpPr>
        <p:spPr>
          <a:xfrm>
            <a:off x="382242" y="182562"/>
            <a:ext cx="10515600" cy="819619"/>
          </a:xfrm>
        </p:spPr>
        <p:txBody>
          <a:bodyPr vert="horz">
            <a:normAutofit/>
          </a:bodyPr>
          <a:lstStyle/>
          <a:p>
            <a:r>
              <a:rPr lang="en-US" sz="4000" b="1" dirty="0" err="1">
                <a:latin typeface="Arial"/>
                <a:ea typeface="Calibri Light"/>
                <a:cs typeface="Arial"/>
              </a:rPr>
              <a:t>Ressourceliste</a:t>
            </a:r>
            <a:r>
              <a:rPr lang="en-US" sz="4000" b="1" dirty="0">
                <a:latin typeface="Arial"/>
                <a:ea typeface="Calibri Light"/>
                <a:cs typeface="Arial"/>
              </a:rPr>
              <a:t> – </a:t>
            </a:r>
            <a:r>
              <a:rPr lang="en-US" sz="4000" b="1" dirty="0" err="1">
                <a:latin typeface="Arial"/>
                <a:ea typeface="Calibri Light"/>
                <a:cs typeface="Arial"/>
              </a:rPr>
              <a:t>eksempler</a:t>
            </a:r>
            <a:r>
              <a:rPr lang="en-US" sz="4000" b="1" dirty="0">
                <a:latin typeface="Arial"/>
                <a:ea typeface="Calibri Light"/>
                <a:cs typeface="Arial"/>
              </a:rPr>
              <a:t> (handout)</a:t>
            </a:r>
            <a:endParaRPr lang="en-US" sz="4000" dirty="0">
              <a:latin typeface="Arial"/>
              <a:ea typeface="Calibri Light"/>
              <a:cs typeface="Arial"/>
            </a:endParaRPr>
          </a:p>
        </p:txBody>
      </p:sp>
      <p:sp>
        <p:nvSpPr>
          <p:cNvPr id="10" name="Pladsholder til indhold 2">
            <a:extLst>
              <a:ext uri="{FF2B5EF4-FFF2-40B4-BE49-F238E27FC236}">
                <a16:creationId xmlns:a16="http://schemas.microsoft.com/office/drawing/2014/main" id="{6AADE927-E11D-D3A2-2B0C-F7E523A04072}"/>
              </a:ext>
            </a:extLst>
          </p:cNvPr>
          <p:cNvSpPr>
            <a:spLocks noGrp="1"/>
          </p:cNvSpPr>
          <p:nvPr>
            <p:ph idx="1"/>
          </p:nvPr>
        </p:nvSpPr>
        <p:spPr>
          <a:xfrm>
            <a:off x="423101" y="1278151"/>
            <a:ext cx="5198012" cy="5378259"/>
          </a:xfrm>
        </p:spPr>
        <p:txBody>
          <a:bodyPr vert="horz" lIns="91440" tIns="45720" rIns="91440" bIns="45720" rtlCol="0" anchor="t">
            <a:normAutofit lnSpcReduction="10000"/>
          </a:bodyPr>
          <a:lstStyle/>
          <a:p>
            <a:pPr>
              <a:buNone/>
            </a:pPr>
            <a:r>
              <a:rPr lang="en-US" sz="1400" b="1" dirty="0" err="1">
                <a:latin typeface="Arial"/>
                <a:ea typeface="+mn-lt"/>
                <a:cs typeface="Arial"/>
              </a:rPr>
              <a:t>Repositorier</a:t>
            </a:r>
            <a:endParaRPr lang="da-DK" sz="1400" dirty="0" err="1">
              <a:latin typeface="Arial"/>
              <a:cs typeface="Arial"/>
            </a:endParaRPr>
          </a:p>
          <a:p>
            <a:pPr marL="361950" indent="-180975">
              <a:spcBef>
                <a:spcPts val="0"/>
              </a:spcBef>
              <a:buFont typeface="Arial,Sans-Serif"/>
              <a:buChar char="•"/>
            </a:pPr>
            <a:r>
              <a:rPr lang="en-GB" sz="1400">
                <a:latin typeface="Arial"/>
                <a:ea typeface="+mn-lt"/>
                <a:cs typeface="Arial"/>
              </a:rPr>
              <a:t>Dryad: </a:t>
            </a:r>
            <a:r>
              <a:rPr lang="en-GB" sz="1400" dirty="0">
                <a:latin typeface="Arial"/>
                <a:ea typeface="+mn-lt"/>
                <a:cs typeface="Arial"/>
                <a:hlinkClick r:id="rId6"/>
              </a:rPr>
              <a:t>https://datadryad.org/</a:t>
            </a:r>
            <a:r>
              <a:rPr lang="en-US" sz="1400" dirty="0">
                <a:latin typeface="Arial"/>
                <a:ea typeface="+mn-lt"/>
                <a:cs typeface="Arial"/>
              </a:rPr>
              <a:t> </a:t>
            </a:r>
          </a:p>
          <a:p>
            <a:pPr marL="361950" indent="-180975">
              <a:spcBef>
                <a:spcPts val="0"/>
              </a:spcBef>
              <a:buFont typeface="Arial"/>
              <a:buChar char="•"/>
            </a:pPr>
            <a:r>
              <a:rPr lang="en-US" sz="1400" dirty="0" err="1">
                <a:latin typeface="Arial"/>
                <a:ea typeface="+mn-lt"/>
                <a:cs typeface="Arial"/>
              </a:rPr>
              <a:t>Figshare</a:t>
            </a:r>
            <a:r>
              <a:rPr lang="en-US" sz="1400" dirty="0">
                <a:latin typeface="Arial"/>
                <a:ea typeface="+mn-lt"/>
                <a:cs typeface="Arial"/>
              </a:rPr>
              <a:t>: </a:t>
            </a:r>
            <a:r>
              <a:rPr lang="en-US" sz="1400" dirty="0">
                <a:latin typeface="Arial"/>
                <a:ea typeface="+mn-lt"/>
                <a:cs typeface="Arial"/>
                <a:hlinkClick r:id="rId7"/>
              </a:rPr>
              <a:t>https://figshare.com/</a:t>
            </a:r>
            <a:endParaRPr lang="en-US" sz="1400" dirty="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Harvard Dataverse: </a:t>
            </a:r>
            <a:r>
              <a:rPr lang="en-GB" sz="1400" dirty="0">
                <a:solidFill>
                  <a:srgbClr val="0563C1"/>
                </a:solidFill>
                <a:latin typeface="Arial"/>
                <a:ea typeface="+mn-lt"/>
                <a:cs typeface="Arial"/>
                <a:hlinkClick r:id="rId8"/>
              </a:rPr>
              <a:t>https://dataverse.harvard.edu/</a:t>
            </a:r>
            <a:r>
              <a:rPr lang="en-GB" sz="1400" dirty="0">
                <a:latin typeface="Arial"/>
                <a:ea typeface="+mn-lt"/>
                <a:cs typeface="Arial"/>
              </a:rPr>
              <a:t> </a:t>
            </a:r>
            <a:r>
              <a:rPr lang="en-US" sz="1400" dirty="0">
                <a:latin typeface="Arial"/>
                <a:ea typeface="+mn-lt"/>
                <a:cs typeface="Arial"/>
              </a:rPr>
              <a:t> </a:t>
            </a:r>
            <a:endParaRPr lang="en-US" sz="1400" dirty="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Mendeley Data: </a:t>
            </a:r>
            <a:r>
              <a:rPr lang="en-GB" sz="1400" dirty="0">
                <a:solidFill>
                  <a:srgbClr val="0563C1"/>
                </a:solidFill>
                <a:latin typeface="Arial"/>
                <a:ea typeface="+mn-lt"/>
                <a:cs typeface="Arial"/>
                <a:hlinkClick r:id="rId9"/>
              </a:rPr>
              <a:t>https://data.mendeley.com/</a:t>
            </a:r>
            <a:r>
              <a:rPr lang="en-US" sz="1400" dirty="0">
                <a:latin typeface="Arial"/>
                <a:ea typeface="+mn-lt"/>
                <a:cs typeface="Arial"/>
              </a:rPr>
              <a:t> </a:t>
            </a:r>
            <a:endParaRPr lang="en-US" sz="1400" dirty="0">
              <a:latin typeface="Arial"/>
              <a:ea typeface="Calibri"/>
              <a:cs typeface="Arial"/>
            </a:endParaRPr>
          </a:p>
          <a:p>
            <a:pPr marL="361950" indent="-180975">
              <a:spcBef>
                <a:spcPts val="0"/>
              </a:spcBef>
              <a:buFont typeface="Arial"/>
              <a:buChar char="•"/>
            </a:pPr>
            <a:r>
              <a:rPr lang="en-GB" sz="1400" dirty="0" err="1">
                <a:latin typeface="Arial"/>
                <a:ea typeface="Calibri"/>
                <a:cs typeface="Arial"/>
              </a:rPr>
              <a:t>Zenodo</a:t>
            </a:r>
            <a:r>
              <a:rPr lang="en-GB" sz="1400" dirty="0">
                <a:latin typeface="Arial"/>
                <a:ea typeface="Calibri"/>
                <a:cs typeface="Arial"/>
              </a:rPr>
              <a:t>: </a:t>
            </a:r>
            <a:r>
              <a:rPr lang="en-GB" sz="1400" dirty="0">
                <a:latin typeface="Arial"/>
                <a:ea typeface="Calibri"/>
                <a:cs typeface="Arial"/>
                <a:hlinkClick r:id="rId10"/>
              </a:rPr>
              <a:t>https://zenodo.org/</a:t>
            </a:r>
            <a:r>
              <a:rPr lang="en-GB" sz="1400" dirty="0">
                <a:latin typeface="Arial"/>
                <a:ea typeface="Calibri"/>
                <a:cs typeface="Arial"/>
              </a:rPr>
              <a:t> </a:t>
            </a:r>
          </a:p>
          <a:p>
            <a:pPr marL="361950">
              <a:spcBef>
                <a:spcPts val="0"/>
              </a:spcBef>
              <a:buFont typeface="Arial"/>
              <a:buChar char="•"/>
            </a:pPr>
            <a:endParaRPr lang="en-US" sz="1400">
              <a:latin typeface="Arial"/>
              <a:ea typeface="Calibri"/>
              <a:cs typeface="Arial"/>
            </a:endParaRPr>
          </a:p>
          <a:p>
            <a:pPr indent="0">
              <a:spcBef>
                <a:spcPts val="0"/>
              </a:spcBef>
              <a:buNone/>
            </a:pPr>
            <a:endParaRPr lang="en-US" sz="1400">
              <a:latin typeface="Arial" panose="020B0604020202020204" pitchFamily="34" charset="0"/>
              <a:ea typeface="Calibri"/>
              <a:cs typeface="Arial" panose="020B0604020202020204" pitchFamily="34" charset="0"/>
            </a:endParaRPr>
          </a:p>
          <a:p>
            <a:pPr>
              <a:buNone/>
            </a:pPr>
            <a:r>
              <a:rPr lang="en-US" sz="1400" b="1" dirty="0" err="1">
                <a:latin typeface="Arial"/>
                <a:ea typeface="+mn-lt"/>
                <a:cs typeface="Arial"/>
              </a:rPr>
              <a:t>Bibliografiske</a:t>
            </a:r>
            <a:r>
              <a:rPr lang="en-US" sz="1400" b="1" dirty="0">
                <a:latin typeface="Arial"/>
                <a:ea typeface="+mn-lt"/>
                <a:cs typeface="Arial"/>
              </a:rPr>
              <a:t> </a:t>
            </a:r>
            <a:r>
              <a:rPr lang="en-US" sz="1400" b="1" dirty="0" err="1">
                <a:latin typeface="Arial"/>
                <a:ea typeface="+mn-lt"/>
                <a:cs typeface="Arial"/>
              </a:rPr>
              <a:t>databaser</a:t>
            </a:r>
            <a:r>
              <a:rPr lang="en-US" sz="1400" b="1" dirty="0">
                <a:latin typeface="Arial"/>
                <a:ea typeface="+mn-lt"/>
                <a:cs typeface="Arial"/>
              </a:rPr>
              <a:t> med </a:t>
            </a:r>
            <a:r>
              <a:rPr lang="en-US" sz="1400" b="1" dirty="0" err="1">
                <a:latin typeface="Arial"/>
                <a:ea typeface="+mn-lt"/>
                <a:cs typeface="Arial"/>
              </a:rPr>
              <a:t>datasøgningsfunktioner</a:t>
            </a:r>
            <a:endParaRPr lang="en-US" sz="1400" dirty="0" err="1">
              <a:latin typeface="Arial"/>
              <a:ea typeface="+mn-lt"/>
              <a:cs typeface="Arial"/>
            </a:endParaRPr>
          </a:p>
          <a:p>
            <a:pPr marL="361950" indent="-180975">
              <a:spcBef>
                <a:spcPts val="0"/>
              </a:spcBef>
              <a:buFont typeface="Arial"/>
              <a:buChar char="•"/>
            </a:pPr>
            <a:r>
              <a:rPr lang="en-US" sz="1400">
                <a:latin typeface="Arial"/>
                <a:ea typeface="+mn-lt"/>
                <a:cs typeface="Arial"/>
              </a:rPr>
              <a:t>Dimensions: </a:t>
            </a:r>
            <a:r>
              <a:rPr lang="en-US" sz="1400" dirty="0">
                <a:solidFill>
                  <a:srgbClr val="0563C1"/>
                </a:solidFill>
                <a:latin typeface="Arial"/>
                <a:ea typeface="+mn-lt"/>
                <a:cs typeface="Arial"/>
                <a:hlinkClick r:id="rId11"/>
              </a:rPr>
              <a:t>https://www.dimensions.ai/</a:t>
            </a:r>
            <a:r>
              <a:rPr lang="en-US" sz="1400" dirty="0">
                <a:latin typeface="Arial"/>
                <a:ea typeface="+mn-lt"/>
                <a:cs typeface="Arial"/>
              </a:rPr>
              <a:t>  </a:t>
            </a:r>
            <a:endParaRPr lang="en-US" sz="1400" dirty="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Mendeley Data: </a:t>
            </a:r>
            <a:r>
              <a:rPr lang="en-GB" sz="1400" dirty="0">
                <a:solidFill>
                  <a:srgbClr val="0563C1"/>
                </a:solidFill>
                <a:latin typeface="Arial"/>
                <a:ea typeface="+mn-lt"/>
                <a:cs typeface="Arial"/>
                <a:hlinkClick r:id="rId9"/>
              </a:rPr>
              <a:t>https://data.mendeley.com/</a:t>
            </a:r>
            <a:endParaRPr lang="en-US" sz="1400" dirty="0">
              <a:latin typeface="Arial"/>
              <a:ea typeface="Calibri"/>
              <a:cs typeface="Arial"/>
            </a:endParaRPr>
          </a:p>
          <a:p>
            <a:pPr marL="361950" indent="-180975">
              <a:spcBef>
                <a:spcPts val="0"/>
              </a:spcBef>
              <a:buFont typeface="Arial,Sans-Serif"/>
              <a:buChar char="•"/>
            </a:pPr>
            <a:r>
              <a:rPr lang="en-GB" sz="1400" dirty="0">
                <a:solidFill>
                  <a:srgbClr val="000000"/>
                </a:solidFill>
                <a:latin typeface="Arial"/>
                <a:ea typeface="Calibri"/>
                <a:cs typeface="Arial"/>
              </a:rPr>
              <a:t>Web of Science (Data Citation </a:t>
            </a:r>
            <a:r>
              <a:rPr lang="en-GB" sz="1400">
                <a:solidFill>
                  <a:srgbClr val="000000"/>
                </a:solidFill>
                <a:latin typeface="Arial"/>
                <a:ea typeface="Calibri"/>
                <a:cs typeface="Arial"/>
              </a:rPr>
              <a:t>Index)</a:t>
            </a:r>
            <a:r>
              <a:rPr lang="en-GB" sz="1400" dirty="0">
                <a:solidFill>
                  <a:srgbClr val="000000"/>
                </a:solidFill>
                <a:latin typeface="Arial"/>
                <a:ea typeface="Calibri"/>
                <a:cs typeface="Arial"/>
              </a:rPr>
              <a:t>: </a:t>
            </a:r>
            <a:r>
              <a:rPr lang="en-GB" sz="1400" dirty="0">
                <a:solidFill>
                  <a:srgbClr val="000000"/>
                </a:solidFill>
                <a:latin typeface="Arial"/>
                <a:ea typeface="Calibri"/>
                <a:cs typeface="Arial"/>
                <a:hlinkClick r:id="rId12"/>
              </a:rPr>
              <a:t>https://www.webofscience.com/wos/woscc/basic-search</a:t>
            </a:r>
            <a:r>
              <a:rPr lang="en-US" sz="1400" dirty="0">
                <a:solidFill>
                  <a:srgbClr val="000000"/>
                </a:solidFill>
                <a:latin typeface="Arial"/>
                <a:ea typeface="Calibri"/>
                <a:cs typeface="Arial"/>
              </a:rPr>
              <a:t> </a:t>
            </a:r>
          </a:p>
          <a:p>
            <a:pPr marL="361950" indent="-180975">
              <a:spcBef>
                <a:spcPts val="0"/>
              </a:spcBef>
              <a:buNone/>
            </a:pPr>
            <a:endParaRPr lang="en-US" sz="1400">
              <a:solidFill>
                <a:srgbClr val="000000"/>
              </a:solidFill>
              <a:latin typeface="Arial" panose="020B0604020202020204" pitchFamily="34" charset="0"/>
              <a:ea typeface="Calibri"/>
              <a:cs typeface="Arial" panose="020B0604020202020204" pitchFamily="34" charset="0"/>
            </a:endParaRPr>
          </a:p>
          <a:p>
            <a:pPr indent="0">
              <a:spcBef>
                <a:spcPts val="0"/>
              </a:spcBef>
              <a:buNone/>
            </a:pPr>
            <a:endParaRPr lang="en-US" sz="1400">
              <a:solidFill>
                <a:srgbClr val="000000"/>
              </a:solidFill>
              <a:latin typeface="Arial" panose="020B0604020202020204" pitchFamily="34" charset="0"/>
              <a:ea typeface="Calibri"/>
              <a:cs typeface="Arial" panose="020B0604020202020204" pitchFamily="34" charset="0"/>
            </a:endParaRPr>
          </a:p>
          <a:p>
            <a:pPr>
              <a:spcBef>
                <a:spcPts val="0"/>
              </a:spcBef>
              <a:buNone/>
            </a:pPr>
            <a:r>
              <a:rPr lang="en-US" sz="1400" b="1" dirty="0" err="1">
                <a:latin typeface="Arial"/>
                <a:ea typeface="+mn-lt"/>
                <a:cs typeface="Arial"/>
              </a:rPr>
              <a:t>Bibliografiske</a:t>
            </a:r>
            <a:r>
              <a:rPr lang="en-US" sz="1400" b="1" dirty="0">
                <a:latin typeface="Arial"/>
                <a:ea typeface="+mn-lt"/>
                <a:cs typeface="Arial"/>
              </a:rPr>
              <a:t> </a:t>
            </a:r>
            <a:r>
              <a:rPr lang="en-US" sz="1400" b="1" dirty="0" err="1">
                <a:latin typeface="Arial"/>
                <a:ea typeface="+mn-lt"/>
                <a:cs typeface="Arial"/>
              </a:rPr>
              <a:t>databaser</a:t>
            </a:r>
            <a:r>
              <a:rPr lang="en-US" sz="1400" dirty="0">
                <a:latin typeface="Arial"/>
                <a:ea typeface="+mn-lt"/>
                <a:cs typeface="Arial"/>
              </a:rPr>
              <a:t> </a:t>
            </a:r>
            <a:endParaRPr lang="en-US" sz="1400" dirty="0">
              <a:latin typeface="Arial"/>
              <a:ea typeface="Calibri" panose="020F0502020204030204"/>
              <a:cs typeface="Arial"/>
            </a:endParaRPr>
          </a:p>
          <a:p>
            <a:pPr marL="361950" indent="-180975">
              <a:spcBef>
                <a:spcPts val="0"/>
              </a:spcBef>
              <a:buFont typeface="Arial"/>
              <a:buChar char="•"/>
            </a:pPr>
            <a:r>
              <a:rPr lang="en-US" sz="1400" dirty="0">
                <a:latin typeface="Arial"/>
                <a:ea typeface="+mn-lt"/>
                <a:cs typeface="Arial"/>
              </a:rPr>
              <a:t>Start </a:t>
            </a:r>
            <a:r>
              <a:rPr lang="en-US" sz="1400" dirty="0" err="1">
                <a:latin typeface="Arial"/>
                <a:ea typeface="+mn-lt"/>
                <a:cs typeface="Arial"/>
              </a:rPr>
              <a:t>søgningen</a:t>
            </a:r>
            <a:r>
              <a:rPr lang="en-US" sz="1400" dirty="0">
                <a:latin typeface="Arial"/>
                <a:ea typeface="+mn-lt"/>
                <a:cs typeface="Arial"/>
              </a:rPr>
              <a:t> </a:t>
            </a:r>
            <a:r>
              <a:rPr lang="en-US" sz="1400" dirty="0" err="1">
                <a:latin typeface="Arial"/>
                <a:ea typeface="+mn-lt"/>
                <a:cs typeface="Arial"/>
              </a:rPr>
              <a:t>i</a:t>
            </a:r>
            <a:r>
              <a:rPr lang="en-US" sz="1400" dirty="0">
                <a:latin typeface="Arial"/>
                <a:ea typeface="+mn-lt"/>
                <a:cs typeface="Arial"/>
              </a:rPr>
              <a:t> </a:t>
            </a:r>
            <a:r>
              <a:rPr lang="en-US" sz="1400" dirty="0" err="1">
                <a:latin typeface="Arial"/>
                <a:ea typeface="+mn-lt"/>
                <a:cs typeface="Arial"/>
              </a:rPr>
              <a:t>databaser</a:t>
            </a:r>
            <a:r>
              <a:rPr lang="en-US" sz="1400" dirty="0">
                <a:latin typeface="Arial"/>
                <a:ea typeface="+mn-lt"/>
                <a:cs typeface="Arial"/>
              </a:rPr>
              <a:t>, du er </a:t>
            </a:r>
            <a:r>
              <a:rPr lang="en-US" sz="1400" dirty="0" err="1">
                <a:latin typeface="Arial"/>
                <a:ea typeface="+mn-lt"/>
                <a:cs typeface="Arial"/>
              </a:rPr>
              <a:t>fortrolig</a:t>
            </a:r>
            <a:r>
              <a:rPr lang="en-US" sz="1400" dirty="0">
                <a:latin typeface="Arial"/>
                <a:ea typeface="+mn-lt"/>
                <a:cs typeface="Arial"/>
              </a:rPr>
              <a:t> med (Scopus, Web of Science, </a:t>
            </a:r>
            <a:r>
              <a:rPr lang="en-US" sz="1400" dirty="0" err="1">
                <a:latin typeface="Arial"/>
                <a:ea typeface="+mn-lt"/>
                <a:cs typeface="Arial"/>
              </a:rPr>
              <a:t>Proquest</a:t>
            </a:r>
            <a:r>
              <a:rPr lang="en-US" sz="1400" dirty="0">
                <a:latin typeface="Arial"/>
                <a:ea typeface="+mn-lt"/>
                <a:cs typeface="Arial"/>
              </a:rPr>
              <a:t>, </a:t>
            </a:r>
            <a:r>
              <a:rPr lang="en-US" sz="1400" dirty="0" err="1">
                <a:latin typeface="Arial"/>
                <a:ea typeface="+mn-lt"/>
                <a:cs typeface="Arial"/>
              </a:rPr>
              <a:t>Ebsco</a:t>
            </a:r>
            <a:r>
              <a:rPr lang="en-US" sz="1400" dirty="0">
                <a:latin typeface="Arial"/>
                <a:ea typeface="+mn-lt"/>
                <a:cs typeface="Arial"/>
              </a:rPr>
              <a:t>, </a:t>
            </a:r>
            <a:r>
              <a:rPr lang="en-US" sz="1400" dirty="0" err="1">
                <a:latin typeface="Arial"/>
                <a:ea typeface="+mn-lt"/>
                <a:cs typeface="Arial"/>
              </a:rPr>
              <a:t>Pubmed</a:t>
            </a:r>
            <a:r>
              <a:rPr lang="en-US" sz="1400" dirty="0">
                <a:latin typeface="Arial"/>
                <a:ea typeface="+mn-lt"/>
                <a:cs typeface="Arial"/>
              </a:rPr>
              <a:t> ….) </a:t>
            </a:r>
            <a:endParaRPr lang="en-US" sz="1400" dirty="0">
              <a:latin typeface="Arial"/>
              <a:ea typeface="Calibri" panose="020F0502020204030204"/>
              <a:cs typeface="Arial"/>
            </a:endParaRPr>
          </a:p>
          <a:p>
            <a:pPr marL="361950" indent="-180975">
              <a:spcBef>
                <a:spcPts val="0"/>
              </a:spcBef>
              <a:buFont typeface="Arial"/>
              <a:buChar char="•"/>
            </a:pPr>
            <a:endParaRPr lang="en-US" sz="1400">
              <a:latin typeface="Arial"/>
              <a:cs typeface="Arial"/>
            </a:endParaRPr>
          </a:p>
          <a:p>
            <a:pPr marL="0" indent="0">
              <a:lnSpc>
                <a:spcPct val="100000"/>
              </a:lnSpc>
              <a:spcBef>
                <a:spcPts val="0"/>
              </a:spcBef>
              <a:buNone/>
            </a:pPr>
            <a:endParaRPr lang="en-US" sz="1400">
              <a:latin typeface="Arial"/>
              <a:ea typeface="+mn-lt"/>
              <a:cs typeface="Arial"/>
            </a:endParaRPr>
          </a:p>
          <a:p>
            <a:pPr marL="0" indent="0">
              <a:lnSpc>
                <a:spcPct val="100000"/>
              </a:lnSpc>
              <a:spcBef>
                <a:spcPts val="0"/>
              </a:spcBef>
              <a:buNone/>
            </a:pPr>
            <a:r>
              <a:rPr lang="da-DK" sz="1400" b="1">
                <a:latin typeface="Arial"/>
                <a:ea typeface="+mn-lt"/>
                <a:cs typeface="Arial"/>
              </a:rPr>
              <a:t>(Data) søgemaskiner og AI</a:t>
            </a:r>
            <a:endParaRPr lang="en-US" sz="140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DataCite</a:t>
            </a:r>
            <a:r>
              <a:rPr lang="da-DK" sz="1400">
                <a:latin typeface="Arial"/>
                <a:ea typeface="+mn-lt"/>
                <a:cs typeface="Arial"/>
              </a:rPr>
              <a:t> Commons: </a:t>
            </a:r>
            <a:r>
              <a:rPr lang="da-DK" sz="1400" dirty="0">
                <a:latin typeface="Arial"/>
                <a:ea typeface="+mn-lt"/>
                <a:cs typeface="Arial"/>
                <a:hlinkClick r:id="rId13"/>
              </a:rPr>
              <a:t>https://commons.datacite.org/</a:t>
            </a:r>
            <a:endParaRPr lang="en-GB" sz="1400" dirty="0">
              <a:latin typeface="Arial"/>
              <a:ea typeface="+mn-lt"/>
              <a:cs typeface="Arial"/>
            </a:endParaRPr>
          </a:p>
          <a:p>
            <a:pPr marL="361950" indent="-180975">
              <a:lnSpc>
                <a:spcPct val="100000"/>
              </a:lnSpc>
              <a:spcBef>
                <a:spcPts val="0"/>
              </a:spcBef>
              <a:buFont typeface="Arial,Sans-Serif"/>
              <a:buChar char="•"/>
            </a:pPr>
            <a:r>
              <a:rPr lang="en-GB" sz="1400">
                <a:latin typeface="Arial"/>
                <a:ea typeface="+mn-lt"/>
                <a:cs typeface="Arial"/>
              </a:rPr>
              <a:t>Google Dataset Search: </a:t>
            </a:r>
            <a:r>
              <a:rPr lang="en-GB" sz="1400" dirty="0">
                <a:solidFill>
                  <a:srgbClr val="0563C1"/>
                </a:solidFill>
                <a:latin typeface="Arial"/>
                <a:ea typeface="+mn-lt"/>
                <a:cs typeface="Arial"/>
                <a:hlinkClick r:id="rId14"/>
              </a:rPr>
              <a:t>https://datasetsearch.research.google.com/</a:t>
            </a:r>
            <a:r>
              <a:rPr lang="da-DK" sz="1400" dirty="0">
                <a:latin typeface="Arial"/>
                <a:ea typeface="+mn-lt"/>
                <a:cs typeface="Arial"/>
              </a:rPr>
              <a:t> </a:t>
            </a:r>
          </a:p>
          <a:p>
            <a:pPr marL="361950" indent="-180975">
              <a:lnSpc>
                <a:spcPct val="100000"/>
              </a:lnSpc>
              <a:spcBef>
                <a:spcPts val="0"/>
              </a:spcBef>
              <a:buFont typeface="Arial,Sans-Serif"/>
              <a:buChar char="•"/>
            </a:pPr>
            <a:r>
              <a:rPr lang="en-GB" sz="1400" dirty="0" err="1">
                <a:latin typeface="Arial"/>
                <a:ea typeface="+mn-lt"/>
                <a:cs typeface="Arial"/>
              </a:rPr>
              <a:t>OpenAIRE</a:t>
            </a:r>
            <a:r>
              <a:rPr lang="en-GB" sz="1400" dirty="0">
                <a:latin typeface="Arial"/>
                <a:ea typeface="+mn-lt"/>
                <a:cs typeface="Arial"/>
              </a:rPr>
              <a:t> Explore: </a:t>
            </a:r>
            <a:r>
              <a:rPr lang="en-GB" sz="1400" dirty="0">
                <a:latin typeface="Arial"/>
                <a:ea typeface="+mn-lt"/>
                <a:cs typeface="Arial"/>
                <a:hlinkClick r:id="rId15"/>
              </a:rPr>
              <a:t>https://explore.openaire.eu/</a:t>
            </a:r>
            <a:endParaRPr lang="en-GB" sz="1400" dirty="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CoPilot</a:t>
            </a:r>
            <a:r>
              <a:rPr lang="da-DK" sz="1400">
                <a:latin typeface="Arial"/>
                <a:ea typeface="+mn-lt"/>
                <a:cs typeface="Arial"/>
              </a:rPr>
              <a:t>: </a:t>
            </a:r>
            <a:r>
              <a:rPr lang="da-DK" sz="1400" dirty="0">
                <a:latin typeface="Arial"/>
                <a:ea typeface="+mn-lt"/>
                <a:cs typeface="Arial"/>
                <a:hlinkClick r:id="rId16"/>
              </a:rPr>
              <a:t>https://copilot.microsoft.com/</a:t>
            </a:r>
            <a:r>
              <a:rPr lang="da-DK" sz="1400" dirty="0">
                <a:latin typeface="Arial"/>
                <a:ea typeface="+mn-lt"/>
                <a:cs typeface="Arial"/>
              </a:rPr>
              <a:t> </a:t>
            </a:r>
            <a:endParaRPr lang="en-US" sz="1400" dirty="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ChatGPT</a:t>
            </a:r>
            <a:r>
              <a:rPr lang="da-DK" sz="1400">
                <a:latin typeface="Arial"/>
                <a:ea typeface="+mn-lt"/>
                <a:cs typeface="Arial"/>
              </a:rPr>
              <a:t>: </a:t>
            </a:r>
            <a:r>
              <a:rPr lang="da-DK" sz="1400" dirty="0">
                <a:latin typeface="Arial"/>
                <a:ea typeface="+mn-lt"/>
                <a:cs typeface="Arial"/>
                <a:hlinkClick r:id="rId17"/>
              </a:rPr>
              <a:t>https://chatgpt.com/</a:t>
            </a:r>
            <a:endParaRPr lang="en-US" dirty="0">
              <a:latin typeface="Arial"/>
              <a:cs typeface="Arial"/>
            </a:endParaRPr>
          </a:p>
          <a:p>
            <a:pPr marL="800100" lvl="1" indent="-285750">
              <a:buFont typeface="Wingdings" panose="020B0604020202020204" pitchFamily="34" charset="0"/>
              <a:buChar char="Ø"/>
            </a:pPr>
            <a:endParaRPr lang="da-DK" sz="1400">
              <a:latin typeface="Arial" panose="020B0604020202020204" pitchFamily="34" charset="0"/>
              <a:ea typeface="+mn-lt"/>
              <a:cs typeface="Arial" panose="020B0604020202020204" pitchFamily="34" charset="0"/>
            </a:endParaRPr>
          </a:p>
          <a:p>
            <a:pPr marL="457200" lvl="1" indent="0">
              <a:buNone/>
            </a:pPr>
            <a:endParaRPr lang="da-DK" sz="1400">
              <a:latin typeface="Arial" panose="020B0604020202020204" pitchFamily="34" charset="0"/>
              <a:ea typeface="+mn-lt"/>
              <a:cs typeface="Arial" panose="020B0604020202020204" pitchFamily="34" charset="0"/>
            </a:endParaRPr>
          </a:p>
          <a:p>
            <a:pPr marL="514350" lvl="1" indent="0">
              <a:buNone/>
            </a:pPr>
            <a:endParaRPr lang="da-DK" sz="1400">
              <a:latin typeface="Arial" panose="020B0604020202020204" pitchFamily="34" charset="0"/>
              <a:ea typeface="+mn-lt"/>
              <a:cs typeface="Arial" panose="020B0604020202020204" pitchFamily="34" charset="0"/>
            </a:endParaRPr>
          </a:p>
          <a:p>
            <a:pPr lvl="1">
              <a:buFont typeface="Wingdings" panose="05000000000000000000" pitchFamily="2" charset="2"/>
              <a:buChar char="Ø"/>
            </a:pPr>
            <a:endParaRPr lang="da-DK" sz="140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da-DK" sz="140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32FF08B0-0E2B-27D6-E3C3-D8B2C26E30ED}"/>
              </a:ext>
            </a:extLst>
          </p:cNvPr>
          <p:cNvSpPr/>
          <p:nvPr/>
        </p:nvSpPr>
        <p:spPr>
          <a:xfrm>
            <a:off x="5974813" y="3244334"/>
            <a:ext cx="242374" cy="369332"/>
          </a:xfrm>
          <a:prstGeom prst="rect">
            <a:avLst/>
          </a:prstGeom>
        </p:spPr>
        <p:txBody>
          <a:bodyPr wrap="none">
            <a:spAutoFit/>
          </a:bodyPr>
          <a:lstStyle/>
          <a:p>
            <a:r>
              <a:rPr lang="da-DK">
                <a:solidFill>
                  <a:srgbClr val="000000"/>
                </a:solidFill>
                <a:latin typeface="Times New Roman" panose="02020603050405020304" pitchFamily="18" charset="0"/>
              </a:rPr>
              <a:t> </a:t>
            </a:r>
            <a:endParaRPr lang="en-US"/>
          </a:p>
        </p:txBody>
      </p:sp>
      <p:cxnSp>
        <p:nvCxnSpPr>
          <p:cNvPr id="11" name="Lige forbindelse 10">
            <a:extLst>
              <a:ext uri="{FF2B5EF4-FFF2-40B4-BE49-F238E27FC236}">
                <a16:creationId xmlns:a16="http://schemas.microsoft.com/office/drawing/2014/main" id="{74A6E026-C7B6-BD20-CE41-E59624EFB75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581CB860-A8B3-9620-847B-1FA95E53BFEB}"/>
              </a:ext>
            </a:extLst>
          </p:cNvPr>
          <p:cNvSpPr txBox="1"/>
          <p:nvPr/>
        </p:nvSpPr>
        <p:spPr>
          <a:xfrm>
            <a:off x="5621466" y="1274963"/>
            <a:ext cx="636782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err="1">
                <a:latin typeface="Arial"/>
                <a:ea typeface="+mn-lt"/>
                <a:cs typeface="Arial"/>
              </a:rPr>
              <a:t>Eksempler</a:t>
            </a:r>
            <a:r>
              <a:rPr lang="en-US" sz="1400" b="1" dirty="0">
                <a:latin typeface="Arial"/>
                <a:ea typeface="+mn-lt"/>
                <a:cs typeface="Arial"/>
              </a:rPr>
              <a:t> </a:t>
            </a:r>
            <a:r>
              <a:rPr lang="en-US" sz="1400" b="1" dirty="0" err="1">
                <a:latin typeface="Arial"/>
                <a:ea typeface="+mn-lt"/>
                <a:cs typeface="Arial"/>
              </a:rPr>
              <a:t>på</a:t>
            </a:r>
            <a:r>
              <a:rPr lang="en-US" sz="1400" b="1" dirty="0">
                <a:latin typeface="Arial"/>
                <a:ea typeface="+mn-lt"/>
                <a:cs typeface="Arial"/>
              </a:rPr>
              <a:t> </a:t>
            </a:r>
            <a:r>
              <a:rPr lang="en-US" sz="1400" b="1" dirty="0" err="1">
                <a:latin typeface="Arial"/>
                <a:ea typeface="+mn-lt"/>
                <a:cs typeface="Arial"/>
              </a:rPr>
              <a:t>hjemmesider</a:t>
            </a:r>
            <a:r>
              <a:rPr lang="en-US" sz="1400" b="1" dirty="0">
                <a:latin typeface="Arial"/>
                <a:ea typeface="+mn-lt"/>
                <a:cs typeface="Arial"/>
              </a:rPr>
              <a:t> med data </a:t>
            </a:r>
            <a:r>
              <a:rPr lang="en-US" sz="1400" b="1" dirty="0" err="1">
                <a:latin typeface="Arial"/>
                <a:ea typeface="+mn-lt"/>
                <a:cs typeface="Arial"/>
              </a:rPr>
              <a:t>uden</a:t>
            </a:r>
            <a:r>
              <a:rPr lang="en-US" sz="1400" b="1" dirty="0">
                <a:latin typeface="Arial"/>
                <a:ea typeface="+mn-lt"/>
                <a:cs typeface="Arial"/>
              </a:rPr>
              <a:t> for </a:t>
            </a:r>
            <a:r>
              <a:rPr lang="en-US" sz="1400" b="1" dirty="0" err="1">
                <a:latin typeface="Arial"/>
                <a:ea typeface="+mn-lt"/>
                <a:cs typeface="Arial"/>
              </a:rPr>
              <a:t>forskningsverdenen</a:t>
            </a:r>
            <a:endParaRPr lang="en-US" sz="1400" dirty="0" err="1">
              <a:latin typeface="Arial"/>
              <a:ea typeface="+mn-lt"/>
              <a:cs typeface="Arial"/>
            </a:endParaRPr>
          </a:p>
          <a:p>
            <a:pPr marL="361950" indent="-180975">
              <a:buFont typeface="Arial,Sans-Serif"/>
              <a:buChar char="•"/>
            </a:pPr>
            <a:r>
              <a:rPr lang="en-US" sz="1400">
                <a:latin typeface="Arial"/>
                <a:ea typeface="+mn-lt"/>
                <a:cs typeface="Arial"/>
              </a:rPr>
              <a:t>Climate trace: </a:t>
            </a:r>
            <a:r>
              <a:rPr lang="en-US" sz="1400" dirty="0">
                <a:latin typeface="Arial"/>
                <a:ea typeface="+mn-lt"/>
                <a:cs typeface="Arial"/>
                <a:hlinkClick r:id="rId18"/>
              </a:rPr>
              <a:t>https://climatetrace.org/</a:t>
            </a:r>
            <a:r>
              <a:rPr lang="en-US" sz="1400" dirty="0">
                <a:latin typeface="Arial"/>
                <a:ea typeface="+mn-lt"/>
                <a:cs typeface="Arial"/>
              </a:rPr>
              <a:t> </a:t>
            </a:r>
            <a:r>
              <a:rPr lang="da-DK" sz="1400" dirty="0">
                <a:latin typeface="Arial"/>
                <a:ea typeface="+mn-lt"/>
                <a:cs typeface="Arial"/>
              </a:rPr>
              <a:t> </a:t>
            </a:r>
            <a:endParaRPr lang="en-US" sz="1400" dirty="0">
              <a:latin typeface="Arial"/>
              <a:ea typeface="+mn-lt"/>
              <a:cs typeface="Arial"/>
            </a:endParaRPr>
          </a:p>
          <a:p>
            <a:pPr marL="361950" indent="-180975">
              <a:buFont typeface="Arial,Sans-Serif"/>
              <a:buChar char="•"/>
            </a:pPr>
            <a:r>
              <a:rPr lang="da-DK" sz="1400">
                <a:latin typeface="Arial"/>
                <a:ea typeface="+mn-lt"/>
                <a:cs typeface="Arial"/>
              </a:rPr>
              <a:t>Danish National Archives (in Danish): </a:t>
            </a:r>
            <a:r>
              <a:rPr lang="da-DK" sz="1400" dirty="0">
                <a:latin typeface="Arial"/>
                <a:ea typeface="+mn-lt"/>
                <a:cs typeface="Arial"/>
                <a:hlinkClick r:id="rId19"/>
              </a:rPr>
              <a:t>https://www.sa.dk/find/</a:t>
            </a:r>
            <a:r>
              <a:rPr lang="da-DK" sz="1400" dirty="0">
                <a:latin typeface="Arial"/>
                <a:ea typeface="+mn-lt"/>
                <a:cs typeface="Arial"/>
              </a:rPr>
              <a:t> </a:t>
            </a:r>
            <a:endParaRPr lang="en-US" sz="1400" dirty="0">
              <a:latin typeface="Arial"/>
              <a:ea typeface="+mn-lt"/>
              <a:cs typeface="Arial"/>
            </a:endParaRPr>
          </a:p>
          <a:p>
            <a:pPr marL="361950" indent="-180975">
              <a:buFont typeface="Arial"/>
              <a:buChar char="•"/>
            </a:pPr>
            <a:r>
              <a:rPr lang="en-GB" sz="1400">
                <a:latin typeface="Arial"/>
                <a:ea typeface="+mn-lt"/>
                <a:cs typeface="Arial"/>
              </a:rPr>
              <a:t>ESA Climate Office: </a:t>
            </a:r>
            <a:r>
              <a:rPr lang="en-GB" sz="1400" dirty="0">
                <a:latin typeface="Arial"/>
                <a:ea typeface="+mn-lt"/>
                <a:cs typeface="Arial"/>
                <a:hlinkClick r:id="rId20"/>
              </a:rPr>
              <a:t>https://climate.esa.int/en/data/#/dashboard</a:t>
            </a:r>
            <a:r>
              <a:rPr lang="da-DK" sz="1400" dirty="0">
                <a:latin typeface="Arial"/>
                <a:ea typeface="+mn-lt"/>
                <a:cs typeface="Arial"/>
              </a:rPr>
              <a:t> </a:t>
            </a:r>
            <a:endParaRPr lang="da-DK" sz="1400" dirty="0">
              <a:latin typeface="Arial"/>
              <a:cs typeface="Arial"/>
            </a:endParaRPr>
          </a:p>
          <a:p>
            <a:pPr marL="361950" indent="-180975">
              <a:buFont typeface="Arial,Sans-Serif"/>
              <a:buChar char="•"/>
            </a:pPr>
            <a:r>
              <a:rPr lang="da-DK" sz="1400" err="1">
                <a:latin typeface="Arial"/>
                <a:ea typeface="+mn-lt"/>
                <a:cs typeface="Arial"/>
              </a:rPr>
              <a:t>Statistics</a:t>
            </a:r>
            <a:r>
              <a:rPr lang="da-DK" sz="1400">
                <a:latin typeface="Arial"/>
                <a:ea typeface="+mn-lt"/>
                <a:cs typeface="Arial"/>
              </a:rPr>
              <a:t> Denmark: </a:t>
            </a:r>
            <a:r>
              <a:rPr lang="da-DK" sz="1400" dirty="0">
                <a:latin typeface="Arial"/>
                <a:ea typeface="+mn-lt"/>
                <a:cs typeface="Arial"/>
                <a:hlinkClick r:id="rId21"/>
              </a:rPr>
              <a:t>https://www.dst.dk/en/</a:t>
            </a:r>
            <a:r>
              <a:rPr lang="da-DK" sz="1400">
                <a:latin typeface="Arial"/>
                <a:ea typeface="+mn-lt"/>
                <a:cs typeface="Arial"/>
              </a:rPr>
              <a:t> or </a:t>
            </a:r>
            <a:r>
              <a:rPr lang="da-DK" sz="1400" dirty="0">
                <a:latin typeface="Arial"/>
                <a:ea typeface="+mn-lt"/>
                <a:cs typeface="Arial"/>
                <a:hlinkClick r:id="rId22"/>
              </a:rPr>
              <a:t>https://www.statistikbanken.dk/statbank5a/default.asp?w=1133</a:t>
            </a:r>
            <a:r>
              <a:rPr lang="da-DK" sz="1400" dirty="0">
                <a:latin typeface="Arial"/>
                <a:ea typeface="+mn-lt"/>
                <a:cs typeface="Arial"/>
              </a:rPr>
              <a:t> </a:t>
            </a:r>
            <a:endParaRPr lang="en-US" sz="1400" dirty="0">
              <a:latin typeface="Arial"/>
              <a:ea typeface="+mn-lt"/>
              <a:cs typeface="Arial"/>
            </a:endParaRPr>
          </a:p>
          <a:p>
            <a:pPr marL="361950" indent="-180975">
              <a:buFont typeface="Arial"/>
              <a:buChar char="•"/>
            </a:pPr>
            <a:r>
              <a:rPr lang="en-GB" sz="1400">
                <a:latin typeface="Arial"/>
                <a:ea typeface="+mn-lt"/>
                <a:cs typeface="Arial"/>
              </a:rPr>
              <a:t>World Bank Data: </a:t>
            </a:r>
            <a:r>
              <a:rPr lang="en-GB" sz="1400" dirty="0">
                <a:solidFill>
                  <a:srgbClr val="0563C1"/>
                </a:solidFill>
                <a:latin typeface="Arial"/>
                <a:ea typeface="+mn-lt"/>
                <a:cs typeface="Arial"/>
                <a:hlinkClick r:id="rId23"/>
              </a:rPr>
              <a:t>https://data.worldbank.org/</a:t>
            </a:r>
            <a:r>
              <a:rPr lang="da-DK" sz="1400" dirty="0">
                <a:latin typeface="Arial"/>
                <a:ea typeface="+mn-lt"/>
                <a:cs typeface="Arial"/>
              </a:rPr>
              <a:t> </a:t>
            </a:r>
            <a:endParaRPr lang="da-DK" sz="1400" dirty="0">
              <a:latin typeface="Arial"/>
              <a:cs typeface="Arial"/>
            </a:endParaRPr>
          </a:p>
          <a:p>
            <a:pPr marL="361950" indent="-180975">
              <a:buFont typeface="Arial"/>
              <a:buChar char="•"/>
            </a:pPr>
            <a:r>
              <a:rPr lang="da-DK" sz="1400">
                <a:latin typeface="Arial"/>
                <a:ea typeface="+mn-lt"/>
                <a:cs typeface="Arial"/>
              </a:rPr>
              <a:t>European Social </a:t>
            </a:r>
            <a:r>
              <a:rPr lang="da-DK" sz="1400" err="1">
                <a:latin typeface="Arial"/>
                <a:ea typeface="+mn-lt"/>
                <a:cs typeface="Arial"/>
              </a:rPr>
              <a:t>Survey</a:t>
            </a:r>
            <a:r>
              <a:rPr lang="da-DK" sz="1400">
                <a:latin typeface="Arial"/>
                <a:ea typeface="+mn-lt"/>
                <a:cs typeface="Arial"/>
              </a:rPr>
              <a:t> (ESS) Data Portal: </a:t>
            </a:r>
            <a:r>
              <a:rPr lang="da-DK" sz="1400" dirty="0">
                <a:latin typeface="Arial"/>
                <a:ea typeface="+mn-lt"/>
                <a:cs typeface="Arial"/>
                <a:hlinkClick r:id="rId24"/>
              </a:rPr>
              <a:t>https://www.europeansocialsurvey.org/data-portal</a:t>
            </a:r>
            <a:r>
              <a:rPr lang="da-DK" sz="1400" dirty="0">
                <a:latin typeface="Arial"/>
                <a:ea typeface="+mn-lt"/>
                <a:cs typeface="Arial"/>
              </a:rPr>
              <a:t> </a:t>
            </a:r>
          </a:p>
          <a:p>
            <a:pPr marL="361950" indent="-180975">
              <a:buFont typeface="Arial"/>
              <a:buChar char="•"/>
            </a:pPr>
            <a:r>
              <a:rPr lang="da-DK" sz="1400">
                <a:latin typeface="Arial"/>
                <a:ea typeface="+mn-lt"/>
                <a:cs typeface="Arial"/>
              </a:rPr>
              <a:t>WHO data: </a:t>
            </a:r>
            <a:r>
              <a:rPr lang="da-DK" sz="1400" dirty="0">
                <a:latin typeface="Arial"/>
                <a:ea typeface="+mn-lt"/>
                <a:cs typeface="Arial"/>
                <a:hlinkClick r:id="rId25"/>
              </a:rPr>
              <a:t>https://www.who.int/data</a:t>
            </a:r>
            <a:r>
              <a:rPr lang="da-DK" sz="1400" dirty="0">
                <a:latin typeface="Arial"/>
                <a:ea typeface="+mn-lt"/>
                <a:cs typeface="Arial"/>
              </a:rPr>
              <a:t> </a:t>
            </a:r>
          </a:p>
          <a:p>
            <a:pPr marL="361950" indent="-180975">
              <a:buFont typeface="Arial"/>
              <a:buChar char="•"/>
            </a:pPr>
            <a:r>
              <a:rPr lang="da-DK" sz="1400">
                <a:latin typeface="Arial"/>
                <a:ea typeface="+mn-lt"/>
                <a:cs typeface="Arial"/>
              </a:rPr>
              <a:t>HealthData.gov: </a:t>
            </a:r>
            <a:r>
              <a:rPr lang="da-DK" sz="1400" dirty="0">
                <a:latin typeface="Arial"/>
                <a:ea typeface="+mn-lt"/>
                <a:cs typeface="Arial"/>
                <a:hlinkClick r:id="rId26"/>
              </a:rPr>
              <a:t>https://healthdata.gov/</a:t>
            </a:r>
            <a:r>
              <a:rPr lang="da-DK" sz="1400" dirty="0">
                <a:latin typeface="Arial"/>
                <a:ea typeface="+mn-lt"/>
                <a:cs typeface="Arial"/>
              </a:rPr>
              <a:t> </a:t>
            </a:r>
          </a:p>
          <a:p>
            <a:endParaRPr lang="da-DK" sz="1400">
              <a:latin typeface="Arial" panose="020B0604020202020204" pitchFamily="34" charset="0"/>
              <a:ea typeface="+mn-lt"/>
              <a:cs typeface="Arial" panose="020B0604020202020204" pitchFamily="34" charset="0"/>
            </a:endParaRPr>
          </a:p>
          <a:p>
            <a:r>
              <a:rPr lang="en-GB" sz="1400" b="1" dirty="0">
                <a:latin typeface="Arial"/>
                <a:ea typeface="+mn-lt"/>
                <a:cs typeface="Arial"/>
              </a:rPr>
              <a:t>Andre </a:t>
            </a:r>
            <a:r>
              <a:rPr lang="en-GB" sz="1400" b="1" dirty="0" err="1">
                <a:latin typeface="Arial"/>
                <a:ea typeface="+mn-lt"/>
                <a:cs typeface="Arial"/>
              </a:rPr>
              <a:t>ressourcer</a:t>
            </a:r>
            <a:endParaRPr lang="da-DK" dirty="0" err="1"/>
          </a:p>
          <a:p>
            <a:pPr marL="361950" indent="-180975">
              <a:buFont typeface="Arial"/>
              <a:buChar char="•"/>
            </a:pPr>
            <a:r>
              <a:rPr lang="en-US" sz="1400" dirty="0" err="1">
                <a:latin typeface="Arial"/>
                <a:ea typeface="+mn-lt"/>
                <a:cs typeface="Arial"/>
              </a:rPr>
              <a:t>FAIRSharing</a:t>
            </a:r>
            <a:r>
              <a:rPr lang="en-US" sz="1400" dirty="0">
                <a:latin typeface="Arial"/>
                <a:ea typeface="+mn-lt"/>
                <a:cs typeface="Arial"/>
              </a:rPr>
              <a:t>: </a:t>
            </a:r>
            <a:r>
              <a:rPr lang="en-US" sz="1400" dirty="0">
                <a:latin typeface="Arial"/>
                <a:ea typeface="+mn-lt"/>
                <a:cs typeface="Arial"/>
                <a:hlinkClick r:id="rId27"/>
              </a:rPr>
              <a:t>https://fairsharing.org/search?fairsharingRegistry=Database</a:t>
            </a:r>
            <a:r>
              <a:rPr lang="en-US" sz="1400" dirty="0">
                <a:latin typeface="Arial"/>
                <a:ea typeface="+mn-lt"/>
                <a:cs typeface="Arial"/>
              </a:rPr>
              <a:t> </a:t>
            </a:r>
            <a:r>
              <a:rPr lang="da-DK" sz="1400" dirty="0">
                <a:latin typeface="Arial"/>
                <a:ea typeface="+mn-lt"/>
                <a:cs typeface="Arial"/>
              </a:rPr>
              <a:t> </a:t>
            </a:r>
            <a:endParaRPr lang="en-GB" sz="1400" dirty="0">
              <a:latin typeface="Arial"/>
              <a:ea typeface="+mn-lt"/>
              <a:cs typeface="Arial"/>
            </a:endParaRPr>
          </a:p>
          <a:p>
            <a:pPr marL="361950" indent="-180975">
              <a:buFont typeface="Arial"/>
              <a:buChar char="•"/>
            </a:pPr>
            <a:r>
              <a:rPr lang="en-US" sz="1400">
                <a:latin typeface="Arial"/>
                <a:ea typeface="+mn-lt"/>
                <a:cs typeface="Arial"/>
              </a:rPr>
              <a:t>Re3data: </a:t>
            </a:r>
            <a:r>
              <a:rPr lang="en-US" sz="1400" dirty="0">
                <a:solidFill>
                  <a:srgbClr val="0563C1"/>
                </a:solidFill>
                <a:latin typeface="Arial"/>
                <a:ea typeface="+mn-lt"/>
                <a:cs typeface="Arial"/>
                <a:hlinkClick r:id="rId28"/>
              </a:rPr>
              <a:t>https://www.re3data.org/</a:t>
            </a:r>
            <a:r>
              <a:rPr lang="da-DK" sz="1400" dirty="0">
                <a:latin typeface="Arial"/>
                <a:ea typeface="+mn-lt"/>
                <a:cs typeface="Arial"/>
              </a:rPr>
              <a:t> </a:t>
            </a:r>
            <a:endParaRPr lang="da-DK" dirty="0"/>
          </a:p>
          <a:p>
            <a:pPr marL="361950" indent="-180975">
              <a:buFont typeface="Arial"/>
              <a:buChar char="•"/>
            </a:pPr>
            <a:r>
              <a:rPr lang="da-DK" sz="1400">
                <a:latin typeface="Arial"/>
                <a:ea typeface="+mn-lt"/>
                <a:cs typeface="Arial"/>
              </a:rPr>
              <a:t>Libguide "Searching for research data": </a:t>
            </a:r>
            <a:r>
              <a:rPr lang="da-DK" sz="1400" dirty="0">
                <a:latin typeface="Arial"/>
                <a:ea typeface="+mn-lt"/>
                <a:cs typeface="Arial"/>
                <a:hlinkClick r:id="rId29"/>
              </a:rPr>
              <a:t>libguides.ruc.dk/datasearch/opendatasources</a:t>
            </a:r>
            <a:endParaRPr lang="da-DK" sz="1400" dirty="0">
              <a:latin typeface="Arial"/>
              <a:ea typeface="+mn-lt"/>
              <a:cs typeface="Arial"/>
            </a:endParaRPr>
          </a:p>
        </p:txBody>
      </p:sp>
    </p:spTree>
    <p:extLst>
      <p:ext uri="{BB962C8B-B14F-4D97-AF65-F5344CB8AC3E}">
        <p14:creationId xmlns:p14="http://schemas.microsoft.com/office/powerpoint/2010/main" val="2403909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B4570-7E1C-455A-9B70-5704AD30C6C9}"/>
              </a:ext>
            </a:extLst>
          </p:cNvPr>
          <p:cNvSpPr>
            <a:spLocks noGrp="1"/>
          </p:cNvSpPr>
          <p:nvPr>
            <p:ph type="title"/>
          </p:nvPr>
        </p:nvSpPr>
        <p:spPr>
          <a:xfrm>
            <a:off x="829733" y="161925"/>
            <a:ext cx="10515600" cy="1325563"/>
          </a:xfrm>
        </p:spPr>
        <p:txBody>
          <a:bodyPr>
            <a:normAutofit/>
          </a:bodyPr>
          <a:lstStyle/>
          <a:p>
            <a:r>
              <a:rPr lang="da-DK" b="1">
                <a:latin typeface="Arial"/>
                <a:cs typeface="Arial"/>
              </a:rPr>
              <a:t>Opsummering</a:t>
            </a:r>
            <a:r>
              <a:rPr lang="da-DK" sz="2400">
                <a:latin typeface="Arial"/>
                <a:cs typeface="Arial"/>
              </a:rPr>
              <a:t> (15 min.)</a:t>
            </a:r>
            <a:br>
              <a:rPr lang="da-DK" sz="4000">
                <a:latin typeface="Arial" panose="020B0604020202020204" pitchFamily="34" charset="0"/>
                <a:cs typeface="Arial" panose="020B0604020202020204" pitchFamily="34" charset="0"/>
              </a:rPr>
            </a:br>
            <a:r>
              <a:rPr lang="da-DK" sz="2400">
                <a:latin typeface="Arial"/>
                <a:cs typeface="Arial"/>
              </a:rPr>
              <a:t>Diskussion: Hvad fandt du brugbart? Hvad fandt du udfordrende?</a:t>
            </a:r>
          </a:p>
        </p:txBody>
      </p:sp>
      <p:graphicFrame>
        <p:nvGraphicFramePr>
          <p:cNvPr id="3" name="Diagram 2"/>
          <p:cNvGraphicFramePr/>
          <p:nvPr>
            <p:extLst>
              <p:ext uri="{D42A27DB-BD31-4B8C-83A1-F6EECF244321}">
                <p14:modId xmlns:p14="http://schemas.microsoft.com/office/powerpoint/2010/main" val="814052681"/>
              </p:ext>
            </p:extLst>
          </p:nvPr>
        </p:nvGraphicFramePr>
        <p:xfrm>
          <a:off x="830516" y="1259553"/>
          <a:ext cx="10384367" cy="5596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9728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4CF7D7-D4F3-D0FC-A89D-806EF6CBAFB2}"/>
              </a:ext>
            </a:extLst>
          </p:cNvPr>
          <p:cNvSpPr>
            <a:spLocks noGrp="1"/>
          </p:cNvSpPr>
          <p:nvPr>
            <p:ph type="title"/>
          </p:nvPr>
        </p:nvSpPr>
        <p:spPr/>
        <p:txBody>
          <a:bodyPr>
            <a:normAutofit/>
          </a:bodyPr>
          <a:lstStyle/>
          <a:p>
            <a:r>
              <a:rPr lang="da-DK" sz="4000" b="1">
                <a:latin typeface="Arial"/>
                <a:ea typeface="Calibri"/>
                <a:cs typeface="Arial"/>
              </a:rPr>
              <a:t>Materiale til Scenarie 2 og 3</a:t>
            </a:r>
            <a:endParaRPr lang="da-DK" sz="4000" b="1" dirty="0">
              <a:latin typeface="Arial"/>
              <a:ea typeface="Calibri"/>
              <a:cs typeface="Arial"/>
            </a:endParaRPr>
          </a:p>
        </p:txBody>
      </p:sp>
      <p:sp>
        <p:nvSpPr>
          <p:cNvPr id="3" name="Pladsholder til indhold 2">
            <a:extLst>
              <a:ext uri="{FF2B5EF4-FFF2-40B4-BE49-F238E27FC236}">
                <a16:creationId xmlns:a16="http://schemas.microsoft.com/office/drawing/2014/main" id="{ADD38461-D92C-9C76-E668-FE8CB378017E}"/>
              </a:ext>
            </a:extLst>
          </p:cNvPr>
          <p:cNvSpPr>
            <a:spLocks noGrp="1"/>
          </p:cNvSpPr>
          <p:nvPr>
            <p:ph idx="1"/>
          </p:nvPr>
        </p:nvSpPr>
        <p:spPr/>
        <p:txBody>
          <a:bodyPr vert="horz" lIns="91440" tIns="45720" rIns="91440" bIns="45720" rtlCol="0" anchor="t">
            <a:normAutofit/>
          </a:bodyPr>
          <a:lstStyle/>
          <a:p>
            <a:pPr marL="0" indent="0">
              <a:buNone/>
            </a:pPr>
            <a:r>
              <a:rPr lang="da-DK" sz="2000">
                <a:latin typeface="Arial"/>
                <a:cs typeface="Arial"/>
              </a:rPr>
              <a:t>Disse sidste 2 slides hører ikke til den 2-timers workshop, men skal </a:t>
            </a:r>
            <a:r>
              <a:rPr lang="da-DK" sz="2000" dirty="0">
                <a:latin typeface="Arial"/>
                <a:cs typeface="Arial"/>
              </a:rPr>
              <a:t>bruges til de kortere kurser:</a:t>
            </a:r>
            <a:endParaRPr lang="da-DK" dirty="0"/>
          </a:p>
          <a:p>
            <a:pPr marL="0" indent="0">
              <a:buNone/>
            </a:pPr>
            <a:endParaRPr lang="da-DK" sz="2000" dirty="0">
              <a:latin typeface="Arial"/>
              <a:ea typeface="+mn-lt"/>
              <a:cs typeface="Arial"/>
            </a:endParaRPr>
          </a:p>
          <a:p>
            <a:pPr marL="0" indent="0">
              <a:buNone/>
            </a:pPr>
            <a:r>
              <a:rPr lang="da-DK" sz="2000">
                <a:latin typeface="Arial"/>
                <a:ea typeface="+mn-lt"/>
                <a:cs typeface="Arial"/>
              </a:rPr>
              <a:t>Scenarie 2 – 45 min.: Øvelser til repositorier og søgemaskiner</a:t>
            </a:r>
          </a:p>
          <a:p>
            <a:pPr marL="0" indent="0">
              <a:buNone/>
            </a:pPr>
            <a:r>
              <a:rPr lang="da-DK" sz="2000">
                <a:latin typeface="Arial"/>
                <a:ea typeface="+mn-lt"/>
                <a:cs typeface="Arial"/>
              </a:rPr>
              <a:t>Scenarie 3 – 15 min.: Reklame for den 2-timers workshop</a:t>
            </a:r>
          </a:p>
          <a:p>
            <a:pPr marL="0" indent="0">
              <a:buNone/>
            </a:pPr>
            <a:endParaRPr lang="da-DK" sz="2000" dirty="0">
              <a:latin typeface="Arial"/>
              <a:cs typeface="Arial"/>
            </a:endParaRPr>
          </a:p>
          <a:p>
            <a:pPr marL="0" indent="0">
              <a:buNone/>
            </a:pPr>
            <a:r>
              <a:rPr lang="da-DK" sz="2000">
                <a:latin typeface="Arial"/>
                <a:cs typeface="Arial"/>
              </a:rPr>
              <a:t>Se også underviservejledning til Scenarie 2 og 3</a:t>
            </a:r>
            <a:endParaRPr lang="da-DK"/>
          </a:p>
          <a:p>
            <a:endParaRPr lang="da-DK" dirty="0"/>
          </a:p>
        </p:txBody>
      </p:sp>
    </p:spTree>
    <p:extLst>
      <p:ext uri="{BB962C8B-B14F-4D97-AF65-F5344CB8AC3E}">
        <p14:creationId xmlns:p14="http://schemas.microsoft.com/office/powerpoint/2010/main" val="2293957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4AA9B-4FED-2806-5DCC-25A13A09DE8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3A0E28-4765-DDC9-E8D1-6DF2CB9E384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E13A0E28-4765-DDC9-E8D1-6DF2CB9E38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3699709-549A-A765-DE41-20F182EC08F8}"/>
              </a:ext>
            </a:extLst>
          </p:cNvPr>
          <p:cNvSpPr>
            <a:spLocks noGrp="1"/>
          </p:cNvSpPr>
          <p:nvPr>
            <p:ph type="title"/>
          </p:nvPr>
        </p:nvSpPr>
        <p:spPr>
          <a:xfrm>
            <a:off x="379536" y="301147"/>
            <a:ext cx="11592910" cy="972347"/>
          </a:xfrm>
        </p:spPr>
        <p:txBody>
          <a:bodyPr vert="horz">
            <a:normAutofit/>
          </a:bodyPr>
          <a:lstStyle/>
          <a:p>
            <a:r>
              <a:rPr lang="da-DK" sz="4000" b="1">
                <a:latin typeface="Arial"/>
                <a:cs typeface="Arial"/>
              </a:rPr>
              <a:t>Øvelse: Repositorier og Søgemaskiner </a:t>
            </a:r>
            <a:r>
              <a:rPr lang="da-DK" sz="2400" dirty="0">
                <a:latin typeface="Arial"/>
                <a:cs typeface="Arial"/>
              </a:rPr>
              <a:t>(10 min.)</a:t>
            </a:r>
            <a:endParaRPr lang="en-US" sz="2200" dirty="0">
              <a:latin typeface="Arial"/>
              <a:cs typeface="Arial"/>
            </a:endParaRPr>
          </a:p>
        </p:txBody>
      </p:sp>
      <p:sp>
        <p:nvSpPr>
          <p:cNvPr id="3" name="Pladsholder til indhold 2">
            <a:extLst>
              <a:ext uri="{FF2B5EF4-FFF2-40B4-BE49-F238E27FC236}">
                <a16:creationId xmlns:a16="http://schemas.microsoft.com/office/drawing/2014/main" id="{75C06D11-8AD2-ED63-8852-6B80B6F9B1ED}"/>
              </a:ext>
            </a:extLst>
          </p:cNvPr>
          <p:cNvSpPr txBox="1">
            <a:spLocks/>
          </p:cNvSpPr>
          <p:nvPr/>
        </p:nvSpPr>
        <p:spPr>
          <a:xfrm>
            <a:off x="6289176" y="1471272"/>
            <a:ext cx="5531799" cy="4925964"/>
          </a:xfrm>
          <a:prstGeom prst="rect">
            <a:avLst/>
          </a:prstGeom>
          <a:ln>
            <a:solidFill>
              <a:schemeClr val="accent3"/>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spcBef>
                <a:spcPts val="0"/>
              </a:spcBef>
              <a:buNone/>
            </a:pPr>
            <a:r>
              <a:rPr lang="da-DK" sz="2000" b="1" u="sng">
                <a:latin typeface="Arial"/>
                <a:cs typeface="Arial"/>
              </a:rPr>
              <a:t>Øvelse Strategi - Søgemaskiner</a:t>
            </a:r>
            <a:r>
              <a:rPr lang="da-DK" sz="2000" b="1">
                <a:latin typeface="Arial"/>
                <a:cs typeface="Arial"/>
              </a:rPr>
              <a:t>:</a:t>
            </a:r>
            <a:endParaRPr lang="da-DK"/>
          </a:p>
          <a:p>
            <a:pPr marL="0" indent="0">
              <a:spcBef>
                <a:spcPts val="0"/>
              </a:spcBef>
              <a:buNone/>
            </a:pPr>
            <a:endParaRPr lang="da-DK" sz="2000" b="1" dirty="0">
              <a:latin typeface="Arial"/>
              <a:cs typeface="Arial"/>
            </a:endParaRPr>
          </a:p>
          <a:p>
            <a:pPr marL="0" indent="0">
              <a:lnSpc>
                <a:spcPct val="100000"/>
              </a:lnSpc>
              <a:spcBef>
                <a:spcPts val="0"/>
              </a:spcBef>
              <a:buNone/>
            </a:pPr>
            <a:r>
              <a:rPr lang="da-DK" sz="1600" b="1">
                <a:latin typeface="Arial"/>
                <a:cs typeface="Arial"/>
              </a:rPr>
              <a:t>Gå til </a:t>
            </a:r>
            <a:r>
              <a:rPr lang="da-DK" sz="1600" b="1" dirty="0">
                <a:latin typeface="Arial"/>
                <a:cs typeface="Arial"/>
                <a:hlinkClick r:id="rId6"/>
              </a:rPr>
              <a:t>Google Dataset Search</a:t>
            </a:r>
            <a:r>
              <a:rPr lang="da-DK" sz="1600" b="1">
                <a:latin typeface="Arial"/>
                <a:cs typeface="Arial"/>
              </a:rPr>
              <a:t> og find datasættet: </a:t>
            </a:r>
            <a:endParaRPr lang="en-US" sz="1600" dirty="0">
              <a:latin typeface="Arial"/>
              <a:cs typeface="Arial"/>
            </a:endParaRPr>
          </a:p>
          <a:p>
            <a:pPr marL="0" indent="0">
              <a:lnSpc>
                <a:spcPct val="100000"/>
              </a:lnSpc>
              <a:spcBef>
                <a:spcPts val="0"/>
              </a:spcBef>
              <a:buNone/>
            </a:pPr>
            <a:endParaRPr lang="en-US" sz="1600" dirty="0">
              <a:latin typeface="Arial"/>
              <a:cs typeface="Arial"/>
            </a:endParaRPr>
          </a:p>
          <a:p>
            <a:pPr marL="0" indent="0">
              <a:lnSpc>
                <a:spcPct val="100000"/>
              </a:lnSpc>
              <a:spcBef>
                <a:spcPts val="0"/>
              </a:spcBef>
              <a:buNone/>
            </a:pPr>
            <a:r>
              <a:rPr lang="en-US" sz="1600">
                <a:latin typeface="Arial"/>
                <a:cs typeface="Arial"/>
              </a:rPr>
              <a:t>Becker, V., Bristow, R., &amp; Iversen, R. (2025). </a:t>
            </a:r>
            <a:r>
              <a:rPr lang="en-US" sz="1600" i="1">
                <a:latin typeface="Arial"/>
                <a:cs typeface="Arial"/>
              </a:rPr>
              <a:t>A World without Images</a:t>
            </a:r>
            <a:r>
              <a:rPr lang="en-US" sz="1600" dirty="0">
                <a:latin typeface="Arial"/>
                <a:cs typeface="Arial"/>
              </a:rPr>
              <a:t> </a:t>
            </a:r>
            <a:r>
              <a:rPr lang="en-US" sz="1600">
                <a:latin typeface="Arial"/>
                <a:cs typeface="Arial"/>
              </a:rPr>
              <a:t>dataset (Version V1) [dataset]. </a:t>
            </a:r>
            <a:endParaRPr lang="en-US" sz="1600" dirty="0">
              <a:latin typeface="Arial"/>
              <a:cs typeface="Arial"/>
            </a:endParaRPr>
          </a:p>
          <a:p>
            <a:pPr marL="0" indent="0">
              <a:lnSpc>
                <a:spcPct val="100000"/>
              </a:lnSpc>
              <a:spcBef>
                <a:spcPts val="0"/>
              </a:spcBef>
              <a:buNone/>
            </a:pPr>
            <a:endParaRPr lang="en-US" sz="1600" dirty="0">
              <a:latin typeface="Arial"/>
              <a:cs typeface="Arial"/>
            </a:endParaRPr>
          </a:p>
          <a:p>
            <a:pPr marL="0" indent="0">
              <a:lnSpc>
                <a:spcPct val="100000"/>
              </a:lnSpc>
              <a:spcBef>
                <a:spcPts val="0"/>
              </a:spcBef>
              <a:buNone/>
            </a:pPr>
            <a:r>
              <a:rPr lang="en-US" sz="1600" b="1" err="1">
                <a:latin typeface="Arial"/>
                <a:cs typeface="Arial"/>
              </a:rPr>
              <a:t>Overvej</a:t>
            </a:r>
            <a:r>
              <a:rPr lang="en-US" sz="1600" b="1" dirty="0">
                <a:latin typeface="Arial"/>
                <a:cs typeface="Arial"/>
              </a:rPr>
              <a:t> </a:t>
            </a:r>
            <a:r>
              <a:rPr lang="en-US" sz="1600" b="1" err="1">
                <a:latin typeface="Arial"/>
                <a:cs typeface="Arial"/>
              </a:rPr>
              <a:t>følgende</a:t>
            </a:r>
            <a:r>
              <a:rPr lang="en-US" sz="1600" b="1" dirty="0">
                <a:latin typeface="Arial"/>
                <a:cs typeface="Arial"/>
              </a:rPr>
              <a:t> </a:t>
            </a:r>
            <a:r>
              <a:rPr lang="en-US" sz="1600" b="1">
                <a:latin typeface="Arial"/>
                <a:cs typeface="Arial"/>
              </a:rPr>
              <a:t>spørgsmål: </a:t>
            </a:r>
          </a:p>
          <a:p>
            <a:pPr marL="342900" indent="-342900">
              <a:lnSpc>
                <a:spcPct val="100000"/>
              </a:lnSpc>
              <a:buFont typeface="Arial" panose="020B0604020202020204" pitchFamily="34" charset="0"/>
              <a:buAutoNum type="arabicPeriod"/>
            </a:pPr>
            <a:r>
              <a:rPr lang="en-US" sz="1600" dirty="0">
                <a:latin typeface="Arial"/>
                <a:cs typeface="Arial"/>
              </a:rPr>
              <a:t>I </a:t>
            </a:r>
            <a:r>
              <a:rPr lang="en-US" sz="1600" dirty="0" err="1">
                <a:latin typeface="Arial"/>
                <a:cs typeface="Arial"/>
              </a:rPr>
              <a:t>hvilket</a:t>
            </a:r>
            <a:r>
              <a:rPr lang="en-US" sz="1600" dirty="0">
                <a:latin typeface="Arial"/>
                <a:cs typeface="Arial"/>
              </a:rPr>
              <a:t> repositorium er </a:t>
            </a:r>
            <a:r>
              <a:rPr lang="en-US" sz="1600" dirty="0" err="1">
                <a:latin typeface="Arial"/>
                <a:cs typeface="Arial"/>
              </a:rPr>
              <a:t>datasættet</a:t>
            </a:r>
            <a:r>
              <a:rPr lang="en-US" sz="1600" dirty="0">
                <a:latin typeface="Arial"/>
                <a:cs typeface="Arial"/>
              </a:rPr>
              <a:t> </a:t>
            </a:r>
            <a:r>
              <a:rPr lang="en-US" sz="1600" dirty="0" err="1">
                <a:latin typeface="Arial"/>
                <a:cs typeface="Arial"/>
              </a:rPr>
              <a:t>publiceret</a:t>
            </a:r>
            <a:r>
              <a:rPr lang="en-US" sz="1600" dirty="0">
                <a:latin typeface="Arial"/>
                <a:cs typeface="Arial"/>
              </a:rPr>
              <a:t>?</a:t>
            </a:r>
          </a:p>
          <a:p>
            <a:pPr marL="342900" indent="-342900">
              <a:lnSpc>
                <a:spcPct val="100000"/>
              </a:lnSpc>
              <a:buFont typeface="Arial" panose="020B0604020202020204" pitchFamily="34" charset="0"/>
              <a:buAutoNum type="arabicPeriod"/>
            </a:pPr>
            <a:r>
              <a:rPr lang="en-US" sz="1600" dirty="0" err="1">
                <a:solidFill>
                  <a:srgbClr val="000000"/>
                </a:solidFill>
                <a:latin typeface="Arial"/>
                <a:ea typeface="+mn-lt"/>
                <a:cs typeface="Arial"/>
              </a:rPr>
              <a:t>Hvad</a:t>
            </a:r>
            <a:r>
              <a:rPr lang="en-US" sz="1600" dirty="0">
                <a:solidFill>
                  <a:srgbClr val="000000"/>
                </a:solidFill>
                <a:latin typeface="Arial"/>
                <a:ea typeface="+mn-lt"/>
                <a:cs typeface="Arial"/>
              </a:rPr>
              <a:t> er </a:t>
            </a:r>
            <a:r>
              <a:rPr lang="en-US" sz="1600" dirty="0" err="1">
                <a:solidFill>
                  <a:srgbClr val="000000"/>
                </a:solidFill>
                <a:latin typeface="Arial"/>
                <a:ea typeface="+mn-lt"/>
                <a:cs typeface="Arial"/>
              </a:rPr>
              <a:t>forfatterens</a:t>
            </a:r>
            <a:r>
              <a:rPr lang="en-US" sz="1600" dirty="0">
                <a:solidFill>
                  <a:srgbClr val="000000"/>
                </a:solidFill>
                <a:latin typeface="Arial"/>
                <a:ea typeface="+mn-lt"/>
                <a:cs typeface="Arial"/>
              </a:rPr>
              <a:t> </a:t>
            </a:r>
            <a:r>
              <a:rPr lang="da-DK" sz="1600" dirty="0" err="1">
                <a:solidFill>
                  <a:srgbClr val="000000"/>
                </a:solidFill>
                <a:latin typeface="Arial"/>
                <a:ea typeface="+mn-lt"/>
                <a:cs typeface="Arial"/>
              </a:rPr>
              <a:t>affiliation</a:t>
            </a:r>
            <a:r>
              <a:rPr lang="en-US" sz="1600" dirty="0">
                <a:solidFill>
                  <a:srgbClr val="000000"/>
                </a:solidFill>
                <a:latin typeface="Arial"/>
                <a:ea typeface="+mn-lt"/>
                <a:cs typeface="Arial"/>
              </a:rPr>
              <a:t>?</a:t>
            </a:r>
          </a:p>
          <a:p>
            <a:pPr marL="342900" indent="-342900">
              <a:lnSpc>
                <a:spcPct val="100000"/>
              </a:lnSpc>
              <a:buFont typeface="Arial" panose="020B0604020202020204" pitchFamily="34" charset="0"/>
              <a:buAutoNum type="arabicPeriod"/>
            </a:pPr>
            <a:r>
              <a:rPr lang="da-DK" sz="1600">
                <a:latin typeface="Arial"/>
                <a:cs typeface="Arial"/>
              </a:rPr>
              <a:t>Hvilke rettigheder har du til at bruge data (dvs. hvilken licens er knyttet til data)</a:t>
            </a:r>
          </a:p>
          <a:p>
            <a:pPr marL="342900" indent="-342900">
              <a:lnSpc>
                <a:spcPct val="100000"/>
              </a:lnSpc>
              <a:buAutoNum type="arabicPeriod"/>
            </a:pPr>
            <a:r>
              <a:rPr lang="en-US" sz="1600" dirty="0">
                <a:solidFill>
                  <a:srgbClr val="000000"/>
                </a:solidFill>
                <a:latin typeface="Arial"/>
                <a:ea typeface="Calibri Light"/>
                <a:cs typeface="Arial"/>
              </a:rPr>
              <a:t>Er </a:t>
            </a:r>
            <a:r>
              <a:rPr lang="en-US" sz="1600" dirty="0" err="1">
                <a:solidFill>
                  <a:srgbClr val="000000"/>
                </a:solidFill>
                <a:latin typeface="Arial"/>
                <a:ea typeface="Calibri Light"/>
                <a:cs typeface="Arial"/>
              </a:rPr>
              <a:t>datasættet</a:t>
            </a:r>
            <a:r>
              <a:rPr lang="en-US" sz="1600" dirty="0">
                <a:solidFill>
                  <a:srgbClr val="000000"/>
                </a:solidFill>
                <a:latin typeface="Arial"/>
                <a:ea typeface="Calibri Light"/>
                <a:cs typeface="Arial"/>
              </a:rPr>
              <a:t> </a:t>
            </a:r>
            <a:r>
              <a:rPr lang="en-US" sz="1600" dirty="0" err="1">
                <a:solidFill>
                  <a:srgbClr val="000000"/>
                </a:solidFill>
                <a:latin typeface="Arial"/>
                <a:ea typeface="Calibri Light"/>
                <a:cs typeface="Arial"/>
              </a:rPr>
              <a:t>knyttet</a:t>
            </a:r>
            <a:r>
              <a:rPr lang="en-US" sz="1600" dirty="0">
                <a:solidFill>
                  <a:srgbClr val="000000"/>
                </a:solidFill>
                <a:latin typeface="Arial"/>
                <a:ea typeface="Calibri Light"/>
                <a:cs typeface="Arial"/>
              </a:rPr>
              <a:t> </a:t>
            </a:r>
            <a:r>
              <a:rPr lang="en-US" sz="1600" dirty="0" err="1">
                <a:solidFill>
                  <a:srgbClr val="000000"/>
                </a:solidFill>
                <a:latin typeface="Arial"/>
                <a:ea typeface="Calibri Light"/>
                <a:cs typeface="Arial"/>
              </a:rPr>
              <a:t>til</a:t>
            </a:r>
            <a:r>
              <a:rPr lang="en-US" sz="1600" dirty="0">
                <a:solidFill>
                  <a:srgbClr val="000000"/>
                </a:solidFill>
                <a:latin typeface="Arial"/>
                <a:ea typeface="Calibri Light"/>
                <a:cs typeface="Arial"/>
              </a:rPr>
              <a:t> </a:t>
            </a:r>
            <a:r>
              <a:rPr lang="en-US" sz="1600" dirty="0" err="1">
                <a:solidFill>
                  <a:srgbClr val="000000"/>
                </a:solidFill>
                <a:latin typeface="Arial"/>
                <a:ea typeface="Calibri Light"/>
                <a:cs typeface="Arial"/>
              </a:rPr>
              <a:t>en</a:t>
            </a:r>
            <a:r>
              <a:rPr lang="en-US" sz="1600" dirty="0">
                <a:solidFill>
                  <a:srgbClr val="000000"/>
                </a:solidFill>
                <a:latin typeface="Arial"/>
                <a:ea typeface="Calibri Light"/>
                <a:cs typeface="Arial"/>
              </a:rPr>
              <a:t> </a:t>
            </a:r>
            <a:r>
              <a:rPr lang="en-US" sz="1600" dirty="0" err="1">
                <a:solidFill>
                  <a:srgbClr val="000000"/>
                </a:solidFill>
                <a:latin typeface="Arial"/>
                <a:ea typeface="Calibri Light"/>
                <a:cs typeface="Arial"/>
              </a:rPr>
              <a:t>fagfællebedømt</a:t>
            </a:r>
            <a:r>
              <a:rPr lang="en-US" sz="1600" dirty="0">
                <a:latin typeface="Arial"/>
                <a:ea typeface="Calibri Light"/>
                <a:cs typeface="Arial"/>
              </a:rPr>
              <a:t> </a:t>
            </a:r>
            <a:r>
              <a:rPr lang="en-US" sz="1600" dirty="0" err="1">
                <a:latin typeface="Arial"/>
                <a:ea typeface="Calibri Light"/>
                <a:cs typeface="Arial"/>
              </a:rPr>
              <a:t>artikel</a:t>
            </a:r>
            <a:r>
              <a:rPr lang="en-US" sz="1600" dirty="0">
                <a:latin typeface="Arial"/>
                <a:ea typeface="Calibri Light"/>
                <a:cs typeface="Arial"/>
              </a:rPr>
              <a:t>?</a:t>
            </a:r>
            <a:br>
              <a:rPr lang="en-US" sz="1600" dirty="0">
                <a:latin typeface="Arial" panose="020B0604020202020204" pitchFamily="34" charset="0"/>
                <a:ea typeface="Calibri Light"/>
                <a:cs typeface="Arial" panose="020B0604020202020204" pitchFamily="34" charset="0"/>
              </a:rPr>
            </a:br>
            <a:r>
              <a:rPr lang="en-US" sz="1600" dirty="0" err="1">
                <a:latin typeface="Arial"/>
                <a:ea typeface="Calibri Light"/>
                <a:cs typeface="Arial"/>
              </a:rPr>
              <a:t>Hvis</a:t>
            </a:r>
            <a:r>
              <a:rPr lang="en-US" sz="1600" dirty="0">
                <a:latin typeface="Arial"/>
                <a:ea typeface="Calibri Light"/>
                <a:cs typeface="Arial"/>
              </a:rPr>
              <a:t> ja, </a:t>
            </a:r>
            <a:r>
              <a:rPr lang="en-US" sz="1600" dirty="0" err="1">
                <a:latin typeface="Arial"/>
                <a:ea typeface="Calibri Light"/>
                <a:cs typeface="Arial"/>
              </a:rPr>
              <a:t>hvor</a:t>
            </a:r>
            <a:r>
              <a:rPr lang="en-US" sz="1600" dirty="0">
                <a:latin typeface="Arial"/>
                <a:ea typeface="Calibri Light"/>
                <a:cs typeface="Arial"/>
              </a:rPr>
              <a:t> er </a:t>
            </a:r>
            <a:r>
              <a:rPr lang="en-US" sz="1600" dirty="0" err="1">
                <a:latin typeface="Arial"/>
                <a:ea typeface="Calibri Light"/>
                <a:cs typeface="Arial"/>
              </a:rPr>
              <a:t>artiklen</a:t>
            </a:r>
            <a:r>
              <a:rPr lang="en-US" sz="1600" dirty="0">
                <a:latin typeface="Arial"/>
                <a:ea typeface="Calibri Light"/>
                <a:cs typeface="Arial"/>
              </a:rPr>
              <a:t> </a:t>
            </a:r>
            <a:r>
              <a:rPr lang="en-US" sz="1600" dirty="0" err="1">
                <a:latin typeface="Arial"/>
                <a:ea typeface="Calibri Light"/>
                <a:cs typeface="Arial"/>
              </a:rPr>
              <a:t>publiceret</a:t>
            </a:r>
            <a:r>
              <a:rPr lang="en-US" sz="1600" dirty="0">
                <a:latin typeface="Arial"/>
                <a:ea typeface="Calibri Light"/>
                <a:cs typeface="Arial"/>
              </a:rPr>
              <a:t>?</a:t>
            </a:r>
            <a:endParaRPr lang="en-US" sz="1600"/>
          </a:p>
        </p:txBody>
      </p:sp>
      <p:sp>
        <p:nvSpPr>
          <p:cNvPr id="7" name="Pladsholder til indhold 2">
            <a:extLst>
              <a:ext uri="{FF2B5EF4-FFF2-40B4-BE49-F238E27FC236}">
                <a16:creationId xmlns:a16="http://schemas.microsoft.com/office/drawing/2014/main" id="{478F3E07-A8B1-BE88-9BC4-C3846D8D71FA}"/>
              </a:ext>
            </a:extLst>
          </p:cNvPr>
          <p:cNvSpPr txBox="1">
            <a:spLocks/>
          </p:cNvSpPr>
          <p:nvPr/>
        </p:nvSpPr>
        <p:spPr>
          <a:xfrm>
            <a:off x="372684" y="1471675"/>
            <a:ext cx="5507208" cy="4925561"/>
          </a:xfrm>
          <a:prstGeom prst="rect">
            <a:avLst/>
          </a:prstGeom>
          <a:ln>
            <a:solidFill>
              <a:schemeClr val="accent3"/>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a-DK" sz="2000" b="1" u="sng" dirty="0">
                <a:latin typeface="Arial"/>
                <a:ea typeface="Calibri Light"/>
                <a:cs typeface="Arial"/>
              </a:rPr>
              <a:t>Øvelse </a:t>
            </a:r>
            <a:r>
              <a:rPr lang="da-DK" sz="2000" b="1" u="sng">
                <a:latin typeface="Arial"/>
                <a:ea typeface="Calibri Light"/>
                <a:cs typeface="Arial"/>
              </a:rPr>
              <a:t>Strategi - Repositorier</a:t>
            </a:r>
            <a:r>
              <a:rPr lang="da-DK" sz="2000" b="1">
                <a:latin typeface="Arial"/>
                <a:ea typeface="Calibri Light"/>
                <a:cs typeface="Arial"/>
              </a:rPr>
              <a:t>:</a:t>
            </a:r>
            <a:endParaRPr lang="da-DK" sz="1600" b="1">
              <a:latin typeface="Arial"/>
              <a:ea typeface="Calibri Light"/>
              <a:cs typeface="Arial"/>
            </a:endParaRPr>
          </a:p>
          <a:p>
            <a:pPr marL="0" indent="0">
              <a:spcBef>
                <a:spcPts val="0"/>
              </a:spcBef>
              <a:buNone/>
            </a:pPr>
            <a:endParaRPr lang="da-DK" sz="1600" b="1">
              <a:latin typeface="Arial"/>
              <a:ea typeface="Calibri Light"/>
              <a:cs typeface="Arial"/>
            </a:endParaRPr>
          </a:p>
          <a:p>
            <a:pPr marL="0" indent="0">
              <a:spcBef>
                <a:spcPts val="0"/>
              </a:spcBef>
              <a:buNone/>
            </a:pPr>
            <a:r>
              <a:rPr lang="da-DK" sz="1600" b="1">
                <a:latin typeface="Arial"/>
                <a:ea typeface="Calibri Light"/>
                <a:cs typeface="Arial"/>
              </a:rPr>
              <a:t>Gå til </a:t>
            </a:r>
            <a:r>
              <a:rPr lang="da-DK" sz="1600" b="1" dirty="0">
                <a:latin typeface="Arial"/>
                <a:ea typeface="Calibri Light"/>
                <a:cs typeface="Arial"/>
                <a:hlinkClick r:id="rId7"/>
              </a:rPr>
              <a:t>Zenodo</a:t>
            </a:r>
            <a:r>
              <a:rPr lang="da-DK" sz="1600" b="1">
                <a:latin typeface="Arial"/>
                <a:ea typeface="Calibri Light"/>
                <a:cs typeface="Arial"/>
              </a:rPr>
              <a:t> og find datasættet:</a:t>
            </a:r>
            <a:br>
              <a:rPr lang="da-DK" sz="1600" b="1" dirty="0">
                <a:latin typeface="Arial"/>
                <a:ea typeface="Calibri Light"/>
                <a:cs typeface="Arial"/>
              </a:rPr>
            </a:br>
            <a:endParaRPr lang="da-DK" sz="1600" b="1" dirty="0">
              <a:latin typeface="Arial"/>
              <a:ea typeface="Calibri Light"/>
              <a:cs typeface="Arial"/>
            </a:endParaRPr>
          </a:p>
          <a:p>
            <a:pPr marL="0" indent="0">
              <a:lnSpc>
                <a:spcPct val="110000"/>
              </a:lnSpc>
              <a:spcBef>
                <a:spcPts val="0"/>
              </a:spcBef>
              <a:buNone/>
            </a:pPr>
            <a:r>
              <a:rPr lang="da-DK" sz="1600">
                <a:latin typeface="Arial"/>
                <a:ea typeface="Calibri Light"/>
                <a:cs typeface="Arial"/>
              </a:rPr>
              <a:t>"</a:t>
            </a:r>
            <a:r>
              <a:rPr lang="da-DK" sz="1600" err="1">
                <a:latin typeface="Arial"/>
                <a:ea typeface="Calibri Light"/>
                <a:cs typeface="Arial"/>
              </a:rPr>
              <a:t>Summaries</a:t>
            </a:r>
            <a:r>
              <a:rPr lang="da-DK" sz="1600">
                <a:latin typeface="Arial"/>
                <a:ea typeface="Calibri Light"/>
                <a:cs typeface="Arial"/>
              </a:rPr>
              <a:t> of interviews and workshop on </a:t>
            </a:r>
            <a:r>
              <a:rPr lang="da-DK" sz="1600" err="1">
                <a:latin typeface="Arial"/>
                <a:ea typeface="Calibri Light"/>
                <a:cs typeface="Arial"/>
              </a:rPr>
              <a:t>citizen</a:t>
            </a:r>
            <a:r>
              <a:rPr lang="da-DK" sz="1600">
                <a:latin typeface="Arial"/>
                <a:ea typeface="Calibri Light"/>
                <a:cs typeface="Arial"/>
              </a:rPr>
              <a:t> science and </a:t>
            </a:r>
            <a:r>
              <a:rPr lang="da-DK" sz="1600" err="1">
                <a:latin typeface="Arial"/>
                <a:ea typeface="Calibri Light"/>
                <a:cs typeface="Arial"/>
              </a:rPr>
              <a:t>use</a:t>
            </a:r>
            <a:r>
              <a:rPr lang="da-DK" sz="1600">
                <a:latin typeface="Arial"/>
                <a:ea typeface="Calibri Light"/>
                <a:cs typeface="Arial"/>
              </a:rPr>
              <a:t> of </a:t>
            </a:r>
            <a:r>
              <a:rPr lang="da-DK" sz="1600" err="1">
                <a:latin typeface="Arial"/>
                <a:ea typeface="Calibri Light"/>
                <a:cs typeface="Arial"/>
              </a:rPr>
              <a:t>interactive</a:t>
            </a:r>
            <a:r>
              <a:rPr lang="da-DK" sz="1600" dirty="0">
                <a:latin typeface="Arial"/>
                <a:ea typeface="Calibri Light"/>
                <a:cs typeface="Arial"/>
              </a:rPr>
              <a:t> </a:t>
            </a:r>
            <a:r>
              <a:rPr lang="da-DK" sz="1600" err="1">
                <a:latin typeface="Arial"/>
                <a:ea typeface="Calibri Light"/>
                <a:cs typeface="Arial"/>
              </a:rPr>
              <a:t>walkable</a:t>
            </a:r>
            <a:r>
              <a:rPr lang="da-DK" sz="1600" dirty="0">
                <a:latin typeface="Arial"/>
                <a:ea typeface="Calibri Light"/>
                <a:cs typeface="Arial"/>
              </a:rPr>
              <a:t> </a:t>
            </a:r>
            <a:r>
              <a:rPr lang="da-DK" sz="1600" err="1">
                <a:latin typeface="Arial"/>
                <a:ea typeface="Calibri Light"/>
                <a:cs typeface="Arial"/>
              </a:rPr>
              <a:t>floormaps</a:t>
            </a:r>
            <a:r>
              <a:rPr lang="da-DK" sz="1600">
                <a:latin typeface="Arial"/>
                <a:ea typeface="Calibri Light"/>
                <a:cs typeface="Arial"/>
              </a:rPr>
              <a:t> in schools”.</a:t>
            </a:r>
            <a:endParaRPr lang="da-DK" sz="1600">
              <a:latin typeface="Aptos" panose="020B0004020202020204"/>
              <a:ea typeface="Calibri Light"/>
              <a:cs typeface="Arial"/>
            </a:endParaRPr>
          </a:p>
          <a:p>
            <a:pPr marL="0" indent="0">
              <a:lnSpc>
                <a:spcPct val="110000"/>
              </a:lnSpc>
              <a:spcBef>
                <a:spcPts val="0"/>
              </a:spcBef>
              <a:buNone/>
            </a:pPr>
            <a:endParaRPr lang="da-DK" sz="1600" dirty="0">
              <a:latin typeface="Arial"/>
              <a:ea typeface="Calibri Light"/>
              <a:cs typeface="Arial"/>
            </a:endParaRPr>
          </a:p>
          <a:p>
            <a:pPr marL="0" indent="0">
              <a:lnSpc>
                <a:spcPct val="110000"/>
              </a:lnSpc>
              <a:spcBef>
                <a:spcPts val="0"/>
              </a:spcBef>
              <a:buNone/>
            </a:pPr>
            <a:r>
              <a:rPr lang="da-DK" sz="1600" b="1">
                <a:solidFill>
                  <a:schemeClr val="dk1"/>
                </a:solidFill>
                <a:latin typeface="Arial"/>
                <a:cs typeface="Arial"/>
              </a:rPr>
              <a:t>Vurdér data ved at svare på følgende spørgsmål:</a:t>
            </a:r>
            <a:endParaRPr lang="da-DK" sz="1600">
              <a:solidFill>
                <a:schemeClr val="dk1"/>
              </a:solidFill>
              <a:latin typeface="Aptos" panose="020B0004020202020204"/>
              <a:cs typeface="Arial"/>
            </a:endParaRP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Hvem har generet data og hvad er deres </a:t>
            </a:r>
            <a:r>
              <a:rPr lang="da-DK" sz="1600" err="1">
                <a:solidFill>
                  <a:schemeClr val="dk1"/>
                </a:solidFill>
                <a:latin typeface="Arial"/>
                <a:cs typeface="Arial"/>
              </a:rPr>
              <a:t>affiliation</a:t>
            </a:r>
            <a:r>
              <a:rPr lang="da-DK" sz="1600">
                <a:solidFill>
                  <a:schemeClr val="dk1"/>
                </a:solidFill>
                <a:latin typeface="Arial"/>
                <a:cs typeface="Arial"/>
              </a:rPr>
              <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Er data knyttet til en fagfællebedømt artikel eller et projekt? Skriv titlen på artiklen/projektet.</a:t>
            </a:r>
          </a:p>
          <a:p>
            <a:pPr marL="514350" indent="-514350">
              <a:lnSpc>
                <a:spcPct val="110000"/>
              </a:lnSpc>
              <a:buFont typeface="Arial" panose="020B0604020202020204" pitchFamily="34" charset="0"/>
              <a:buAutoNum type="arabicPeriod"/>
            </a:pPr>
            <a:r>
              <a:rPr lang="nn-NO" sz="1600">
                <a:solidFill>
                  <a:schemeClr val="dk1"/>
                </a:solidFill>
                <a:latin typeface="Arial"/>
                <a:cs typeface="Arial"/>
              </a:rPr>
              <a:t>Er data i tekst-, lyd-, visuelt eller </a:t>
            </a:r>
            <a:r>
              <a:rPr lang="nn-NO" sz="1600" err="1">
                <a:solidFill>
                  <a:schemeClr val="dk1"/>
                </a:solidFill>
                <a:latin typeface="Arial"/>
                <a:cs typeface="Arial"/>
              </a:rPr>
              <a:t>tabel</a:t>
            </a:r>
            <a:r>
              <a:rPr lang="nn-NO" sz="1600">
                <a:solidFill>
                  <a:schemeClr val="dk1"/>
                </a:solidFill>
                <a:latin typeface="Arial"/>
                <a:cs typeface="Arial"/>
              </a:rPr>
              <a:t>-format?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Hvilke rettigheder har du til at bruge data (dvs. hvilken licens er knyttet til data)</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Hvordan kan du citere datasættet? </a:t>
            </a:r>
          </a:p>
        </p:txBody>
      </p:sp>
      <p:cxnSp>
        <p:nvCxnSpPr>
          <p:cNvPr id="5" name="Lige forbindelse 4">
            <a:extLst>
              <a:ext uri="{FF2B5EF4-FFF2-40B4-BE49-F238E27FC236}">
                <a16:creationId xmlns:a16="http://schemas.microsoft.com/office/drawing/2014/main" id="{F03A149F-086C-E955-7B5E-27E1B75A0827}"/>
              </a:ext>
            </a:extLst>
          </p:cNvPr>
          <p:cNvCxnSpPr/>
          <p:nvPr/>
        </p:nvCxnSpPr>
        <p:spPr>
          <a:xfrm>
            <a:off x="376424" y="1140840"/>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97650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6767AD76-6631-670E-6113-EA9414F7300B}"/>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12427DC-CDCA-FEBC-C78F-8C37934042F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5" imgH="405" progId="TCLayout.ActiveDocument.1">
                  <p:embed/>
                </p:oleObj>
              </mc:Choice>
              <mc:Fallback>
                <p:oleObj name="think-cell Slide" r:id="rId3" imgW="405" imgH="405" progId="TCLayout.ActiveDocument.1">
                  <p:embed/>
                  <p:pic>
                    <p:nvPicPr>
                      <p:cNvPr id="8" name="think-cell data - do not delete" hidden="1">
                        <a:extLst>
                          <a:ext uri="{FF2B5EF4-FFF2-40B4-BE49-F238E27FC236}">
                            <a16:creationId xmlns:a16="http://schemas.microsoft.com/office/drawing/2014/main" id="{312427DC-CDCA-FEBC-C78F-8C37934042F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5">
            <a:extLst>
              <a:ext uri="{FF2B5EF4-FFF2-40B4-BE49-F238E27FC236}">
                <a16:creationId xmlns:a16="http://schemas.microsoft.com/office/drawing/2014/main" id="{CE7827E3-E001-52AC-C54D-23EBF0D6C4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8653" y="-861"/>
            <a:ext cx="6954591" cy="6766643"/>
          </a:xfrm>
          <a:prstGeom prst="rect">
            <a:avLst/>
          </a:prstGeom>
        </p:spPr>
      </p:pic>
      <p:sp>
        <p:nvSpPr>
          <p:cNvPr id="2" name="Titel 1">
            <a:extLst>
              <a:ext uri="{FF2B5EF4-FFF2-40B4-BE49-F238E27FC236}">
                <a16:creationId xmlns:a16="http://schemas.microsoft.com/office/drawing/2014/main" id="{416A53CD-DF20-3022-BC5F-CC8FD40A5F11}"/>
              </a:ext>
            </a:extLst>
          </p:cNvPr>
          <p:cNvSpPr>
            <a:spLocks noGrp="1"/>
          </p:cNvSpPr>
          <p:nvPr>
            <p:ph type="ctrTitle"/>
          </p:nvPr>
        </p:nvSpPr>
        <p:spPr>
          <a:xfrm>
            <a:off x="289179" y="379436"/>
            <a:ext cx="5666111" cy="2183187"/>
          </a:xfrm>
          <a:noFill/>
        </p:spPr>
        <p:txBody>
          <a:bodyPr vert="horz" lIns="0" tIns="0" rIns="0" bIns="0" rtlCol="0" anchor="b">
            <a:noAutofit/>
          </a:bodyPr>
          <a:lstStyle/>
          <a:p>
            <a:br>
              <a:rPr lang="en-US" sz="3600" b="1" dirty="0">
                <a:latin typeface="Arial"/>
                <a:cs typeface="Arial"/>
              </a:rPr>
            </a:br>
            <a:br>
              <a:rPr lang="en-US" sz="3600" b="1" dirty="0">
                <a:latin typeface="Arial"/>
                <a:cs typeface="Arial"/>
              </a:rPr>
            </a:br>
            <a:br>
              <a:rPr lang="en-US" sz="3600" b="1" dirty="0">
                <a:latin typeface="Arial"/>
                <a:cs typeface="Arial"/>
              </a:rPr>
            </a:br>
            <a:r>
              <a:rPr lang="en-US" sz="4000" b="1" dirty="0">
                <a:latin typeface="Arial"/>
                <a:cs typeface="Arial"/>
              </a:rPr>
              <a:t>WORKSHOP </a:t>
            </a:r>
            <a:br>
              <a:rPr lang="en-US" sz="4000" b="1" dirty="0">
                <a:latin typeface="Arial"/>
                <a:cs typeface="Arial"/>
              </a:rPr>
            </a:br>
            <a:r>
              <a:rPr lang="en-US" sz="4000" b="1">
                <a:latin typeface="Arial"/>
                <a:cs typeface="Arial"/>
              </a:rPr>
              <a:t>FOR STUDERENDE</a:t>
            </a:r>
            <a:br>
              <a:rPr lang="en-US" sz="4000" b="1" dirty="0">
                <a:latin typeface="Arial"/>
                <a:cs typeface="Arial"/>
              </a:rPr>
            </a:br>
            <a:br>
              <a:rPr lang="en-US" sz="3600" b="1" dirty="0">
                <a:latin typeface="Arial"/>
                <a:cs typeface="Arial"/>
              </a:rPr>
            </a:br>
            <a:r>
              <a:rPr lang="en-US" sz="2400">
                <a:latin typeface="Arial"/>
                <a:ea typeface="+mj-lt"/>
                <a:cs typeface="Arial"/>
              </a:rPr>
              <a:t>AT SØGE EFTER </a:t>
            </a:r>
            <a:r>
              <a:rPr lang="en-US" sz="2400" dirty="0">
                <a:latin typeface="Arial"/>
                <a:ea typeface="+mj-lt"/>
                <a:cs typeface="Arial"/>
              </a:rPr>
              <a:t>FORSKNINGSDATA</a:t>
            </a:r>
          </a:p>
        </p:txBody>
      </p:sp>
      <p:sp>
        <p:nvSpPr>
          <p:cNvPr id="3" name="Undertitel 2">
            <a:extLst>
              <a:ext uri="{FF2B5EF4-FFF2-40B4-BE49-F238E27FC236}">
                <a16:creationId xmlns:a16="http://schemas.microsoft.com/office/drawing/2014/main" id="{9F7CB79E-2A76-9F4B-15D9-98E023758BD6}"/>
              </a:ext>
            </a:extLst>
          </p:cNvPr>
          <p:cNvSpPr>
            <a:spLocks noGrp="1"/>
          </p:cNvSpPr>
          <p:nvPr>
            <p:ph type="subTitle" idx="1"/>
          </p:nvPr>
        </p:nvSpPr>
        <p:spPr>
          <a:xfrm>
            <a:off x="434879" y="4671381"/>
            <a:ext cx="5520351" cy="1955292"/>
          </a:xfrm>
          <a:noFill/>
        </p:spPr>
        <p:txBody>
          <a:bodyPr vert="horz" lIns="91440" tIns="45720" rIns="91440" bIns="45720" rtlCol="0" anchor="t">
            <a:noAutofit/>
          </a:bodyPr>
          <a:lstStyle/>
          <a:p>
            <a:pPr algn="l">
              <a:spcBef>
                <a:spcPts val="0"/>
              </a:spcBef>
              <a:spcAft>
                <a:spcPts val="500"/>
              </a:spcAft>
            </a:pPr>
            <a:r>
              <a:rPr lang="en-US" sz="1600">
                <a:solidFill>
                  <a:srgbClr val="000000"/>
                </a:solidFill>
                <a:latin typeface="Calibri"/>
                <a:ea typeface="Calibri"/>
                <a:cs typeface="Calibri"/>
              </a:rPr>
              <a:t>Dato: ...</a:t>
            </a:r>
            <a:endParaRPr lang="en-US" sz="1600">
              <a:latin typeface="Calibri"/>
              <a:ea typeface="Calibri"/>
              <a:cs typeface="Calibri"/>
            </a:endParaRPr>
          </a:p>
          <a:p>
            <a:pPr algn="l">
              <a:spcBef>
                <a:spcPts val="0"/>
              </a:spcBef>
              <a:spcAft>
                <a:spcPts val="500"/>
              </a:spcAft>
            </a:pPr>
            <a:r>
              <a:rPr lang="en-US" sz="1600" dirty="0" err="1">
                <a:latin typeface="Calibri"/>
                <a:ea typeface="Calibri"/>
                <a:cs typeface="Calibri"/>
              </a:rPr>
              <a:t>Tid</a:t>
            </a:r>
            <a:r>
              <a:rPr lang="en-US" sz="1600" dirty="0">
                <a:latin typeface="Calibri"/>
                <a:ea typeface="Calibri"/>
                <a:cs typeface="Calibri"/>
              </a:rPr>
              <a:t>: … </a:t>
            </a:r>
          </a:p>
          <a:p>
            <a:pPr algn="l">
              <a:spcBef>
                <a:spcPts val="0"/>
              </a:spcBef>
              <a:spcAft>
                <a:spcPts val="500"/>
              </a:spcAft>
            </a:pPr>
            <a:r>
              <a:rPr lang="en-US" sz="1600">
                <a:latin typeface="Calibri"/>
                <a:ea typeface="Calibri"/>
                <a:cs typeface="Calibri"/>
              </a:rPr>
              <a:t>Sted: ...</a:t>
            </a:r>
          </a:p>
          <a:p>
            <a:pPr algn="l">
              <a:spcBef>
                <a:spcPts val="0"/>
              </a:spcBef>
              <a:spcAft>
                <a:spcPts val="500"/>
              </a:spcAft>
            </a:pPr>
            <a:r>
              <a:rPr lang="en-US" sz="1600" dirty="0" err="1">
                <a:latin typeface="Calibri"/>
                <a:ea typeface="Calibri"/>
                <a:cs typeface="Calibri"/>
              </a:rPr>
              <a:t>Adresse</a:t>
            </a:r>
            <a:r>
              <a:rPr lang="en-US" sz="1600" dirty="0">
                <a:latin typeface="Calibri"/>
                <a:ea typeface="Calibri"/>
                <a:cs typeface="Calibri"/>
              </a:rPr>
              <a:t>: ...</a:t>
            </a:r>
          </a:p>
          <a:p>
            <a:pPr algn="l">
              <a:spcBef>
                <a:spcPts val="0"/>
              </a:spcBef>
              <a:spcAft>
                <a:spcPts val="500"/>
              </a:spcAft>
            </a:pPr>
            <a:r>
              <a:rPr lang="en-US" sz="1600" b="1" dirty="0" err="1">
                <a:latin typeface="Calibri"/>
                <a:ea typeface="Calibri"/>
                <a:cs typeface="Calibri"/>
              </a:rPr>
              <a:t>Registrering</a:t>
            </a:r>
            <a:r>
              <a:rPr lang="en-US" sz="1600" b="1" dirty="0">
                <a:latin typeface="Calibri"/>
                <a:ea typeface="Calibri"/>
                <a:cs typeface="Calibri"/>
              </a:rPr>
              <a:t>: … </a:t>
            </a:r>
            <a:r>
              <a:rPr lang="en-US" sz="1600" b="1" dirty="0" err="1">
                <a:latin typeface="Calibri"/>
                <a:ea typeface="Calibri"/>
                <a:cs typeface="Calibri"/>
              </a:rPr>
              <a:t>ikke</a:t>
            </a:r>
            <a:r>
              <a:rPr lang="en-US" sz="1600" b="1" dirty="0">
                <a:latin typeface="Calibri"/>
                <a:ea typeface="Calibri"/>
                <a:cs typeface="Calibri"/>
              </a:rPr>
              <a:t> </a:t>
            </a:r>
            <a:r>
              <a:rPr lang="en-US" sz="1600" b="1" dirty="0" err="1">
                <a:latin typeface="Calibri"/>
                <a:ea typeface="Calibri"/>
                <a:cs typeface="Calibri"/>
              </a:rPr>
              <a:t>senere</a:t>
            </a:r>
            <a:r>
              <a:rPr lang="en-US" sz="1600" b="1" dirty="0">
                <a:latin typeface="Calibri"/>
                <a:ea typeface="Calibri"/>
                <a:cs typeface="Calibri"/>
              </a:rPr>
              <a:t> end ... (</a:t>
            </a:r>
            <a:r>
              <a:rPr lang="en-US" sz="1600" b="1" dirty="0" err="1">
                <a:latin typeface="Calibri"/>
                <a:ea typeface="Calibri"/>
                <a:cs typeface="Calibri"/>
              </a:rPr>
              <a:t>maks</a:t>
            </a:r>
            <a:r>
              <a:rPr lang="en-US" sz="1600" b="1" dirty="0">
                <a:latin typeface="Calibri"/>
                <a:ea typeface="Calibri"/>
                <a:cs typeface="Calibri"/>
              </a:rPr>
              <a:t>. … </a:t>
            </a:r>
            <a:r>
              <a:rPr lang="en-US" sz="1600" b="1" dirty="0" err="1">
                <a:latin typeface="Calibri"/>
                <a:ea typeface="Calibri"/>
                <a:cs typeface="Calibri"/>
              </a:rPr>
              <a:t>deltagere)</a:t>
            </a:r>
            <a:endParaRPr lang="en-US" sz="1600" b="1">
              <a:latin typeface="Calibri"/>
              <a:ea typeface="Calibri"/>
              <a:cs typeface="Calibri"/>
            </a:endParaRPr>
          </a:p>
          <a:p>
            <a:pPr algn="l">
              <a:spcBef>
                <a:spcPts val="0"/>
              </a:spcBef>
              <a:spcAft>
                <a:spcPts val="500"/>
              </a:spcAft>
            </a:pPr>
            <a:endParaRPr lang="en-US" sz="1600" b="1" dirty="0">
              <a:latin typeface="Calibri"/>
              <a:ea typeface="Calibri"/>
              <a:cs typeface="Calibri"/>
            </a:endParaRPr>
          </a:p>
          <a:p>
            <a:pPr algn="l">
              <a:spcBef>
                <a:spcPts val="0"/>
              </a:spcBef>
            </a:pPr>
            <a:r>
              <a:rPr lang="en-US" sz="1600" b="1">
                <a:latin typeface="Calibri"/>
                <a:ea typeface="Calibri"/>
                <a:cs typeface="Calibri"/>
              </a:rPr>
              <a:t>OBS: Bring din computer</a:t>
            </a:r>
            <a:endParaRPr lang="en-US" sz="1600">
              <a:latin typeface="Calibri"/>
              <a:ea typeface="Calibri"/>
              <a:cs typeface="Calibri"/>
            </a:endParaRPr>
          </a:p>
        </p:txBody>
      </p:sp>
      <p:pic>
        <p:nvPicPr>
          <p:cNvPr id="6" name="Picture 6">
            <a:extLst>
              <a:ext uri="{FF2B5EF4-FFF2-40B4-BE49-F238E27FC236}">
                <a16:creationId xmlns:a16="http://schemas.microsoft.com/office/drawing/2014/main" id="{195396B9-16AC-3A2A-E7A1-208E25D1B189}"/>
              </a:ext>
            </a:extLst>
          </p:cNvPr>
          <p:cNvPicPr>
            <a:picLocks noChangeAspect="1"/>
          </p:cNvPicPr>
          <p:nvPr/>
        </p:nvPicPr>
        <p:blipFill>
          <a:blip r:embed="rId6"/>
          <a:stretch>
            <a:fillRect/>
          </a:stretch>
        </p:blipFill>
        <p:spPr>
          <a:xfrm>
            <a:off x="2045815" y="2788673"/>
            <a:ext cx="1815947" cy="72926"/>
          </a:xfrm>
          <a:prstGeom prst="rect">
            <a:avLst/>
          </a:prstGeom>
        </p:spPr>
      </p:pic>
      <p:sp>
        <p:nvSpPr>
          <p:cNvPr id="9" name="Tekstfelt 8">
            <a:extLst>
              <a:ext uri="{FF2B5EF4-FFF2-40B4-BE49-F238E27FC236}">
                <a16:creationId xmlns:a16="http://schemas.microsoft.com/office/drawing/2014/main" id="{C833E345-2C93-F06A-D0BF-0F0530378742}"/>
              </a:ext>
            </a:extLst>
          </p:cNvPr>
          <p:cNvSpPr txBox="1"/>
          <p:nvPr/>
        </p:nvSpPr>
        <p:spPr>
          <a:xfrm>
            <a:off x="9749831" y="6495707"/>
            <a:ext cx="195519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100">
                <a:ea typeface="Calibri"/>
                <a:cs typeface="Calibri"/>
              </a:rPr>
              <a:t>Image from </a:t>
            </a:r>
            <a:r>
              <a:rPr lang="da-DK" sz="1100">
                <a:ea typeface="Calibri"/>
                <a:cs typeface="Calibri"/>
                <a:hlinkClick r:id="rId7"/>
              </a:rPr>
              <a:t>Genestro, iSTock</a:t>
            </a:r>
            <a:endParaRPr lang="da-DK" sz="1100"/>
          </a:p>
        </p:txBody>
      </p:sp>
      <p:sp>
        <p:nvSpPr>
          <p:cNvPr id="10" name="Tekstfelt 9">
            <a:extLst>
              <a:ext uri="{FF2B5EF4-FFF2-40B4-BE49-F238E27FC236}">
                <a16:creationId xmlns:a16="http://schemas.microsoft.com/office/drawing/2014/main" id="{D58F9801-CB86-FC1D-1FE7-8B5E2364F075}"/>
              </a:ext>
            </a:extLst>
          </p:cNvPr>
          <p:cNvSpPr txBox="1"/>
          <p:nvPr/>
        </p:nvSpPr>
        <p:spPr>
          <a:xfrm>
            <a:off x="578640" y="3133618"/>
            <a:ext cx="507742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600">
                <a:latin typeface="Calibri"/>
                <a:ea typeface="Calibri"/>
                <a:cs typeface="Calibri"/>
              </a:rPr>
              <a:t>Lær hvordan du f.eks. får:</a:t>
            </a:r>
            <a:endParaRPr lang="da-DK">
              <a:latin typeface="Calibri"/>
              <a:ea typeface="Calibri"/>
              <a:cs typeface="Calibri"/>
            </a:endParaRPr>
          </a:p>
          <a:p>
            <a:pPr marL="285750" indent="-285750">
              <a:buFont typeface="Arial"/>
              <a:buChar char="•"/>
            </a:pPr>
            <a:r>
              <a:rPr lang="da-DK" sz="1600">
                <a:latin typeface="Calibri"/>
                <a:ea typeface="Calibri"/>
                <a:cs typeface="Calibri"/>
              </a:rPr>
              <a:t>Praktisk erfaring med repositorier og med at finde relaterede forskningsdata til fagfællebedømte artikler.</a:t>
            </a:r>
            <a:endParaRPr lang="da-DK">
              <a:latin typeface="Calibri"/>
              <a:ea typeface="Calibri"/>
              <a:cs typeface="Calibri"/>
            </a:endParaRPr>
          </a:p>
          <a:p>
            <a:pPr marL="285750" indent="-285750">
              <a:buFont typeface="Arial"/>
              <a:buChar char="•"/>
            </a:pPr>
            <a:r>
              <a:rPr lang="da-DK" sz="1600">
                <a:latin typeface="Calibri"/>
                <a:ea typeface="Calibri"/>
                <a:cs typeface="Calibri"/>
              </a:rPr>
              <a:t>Erfaring med at vurdere forskningsdata og hvad du har lov til at gøre med disse data.</a:t>
            </a:r>
            <a:endParaRPr lang="da-DK">
              <a:latin typeface="Calibri"/>
              <a:ea typeface="Calibri"/>
              <a:cs typeface="Calibri"/>
            </a:endParaRPr>
          </a:p>
        </p:txBody>
      </p:sp>
    </p:spTree>
    <p:extLst>
      <p:ext uri="{BB962C8B-B14F-4D97-AF65-F5344CB8AC3E}">
        <p14:creationId xmlns:p14="http://schemas.microsoft.com/office/powerpoint/2010/main" val="14268319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ontor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ont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734EDAEC4F6FB46988495C20F5B1876" ma:contentTypeVersion="17" ma:contentTypeDescription="Opret et nyt dokument." ma:contentTypeScope="" ma:versionID="111960fc4f4c83f957800ebb1e55a406">
  <xsd:schema xmlns:xsd="http://www.w3.org/2001/XMLSchema" xmlns:xs="http://www.w3.org/2001/XMLSchema" xmlns:p="http://schemas.microsoft.com/office/2006/metadata/properties" xmlns:ns2="f674f987-2db4-4af6-8c39-dd34cc638750" xmlns:ns3="d72c36f4-ccd2-46a7-9915-087a876f0a81" targetNamespace="http://schemas.microsoft.com/office/2006/metadata/properties" ma:root="true" ma:fieldsID="54e5eb139876742d1652de645f5508da" ns2:_="" ns3:_="">
    <xsd:import namespace="f674f987-2db4-4af6-8c39-dd34cc638750"/>
    <xsd:import namespace="d72c36f4-ccd2-46a7-9915-087a876f0a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74f987-2db4-4af6-8c39-dd34cc6387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ledmærker" ma:readOnly="false" ma:fieldId="{5cf76f15-5ced-4ddc-b409-7134ff3c332f}" ma:taxonomyMulti="true" ma:sspId="130b6a56-8cad-43e6-848b-b9943d1a767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2c36f4-ccd2-46a7-9915-087a876f0a81"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t med detaljer" ma:internalName="SharedWithDetails" ma:readOnly="true">
      <xsd:simpleType>
        <xsd:restriction base="dms:Note">
          <xsd:maxLength value="255"/>
        </xsd:restriction>
      </xsd:simpleType>
    </xsd:element>
    <xsd:element name="TaxCatchAll" ma:index="19" nillable="true" ma:displayName="Taxonomy Catch All Column" ma:hidden="true" ma:list="{6d15560f-0626-441e-9822-4c8e25a15474}" ma:internalName="TaxCatchAll" ma:showField="CatchAllData" ma:web="d72c36f4-ccd2-46a7-9915-087a876f0a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674f987-2db4-4af6-8c39-dd34cc638750">
      <Terms xmlns="http://schemas.microsoft.com/office/infopath/2007/PartnerControls"/>
    </lcf76f155ced4ddcb4097134ff3c332f>
    <TaxCatchAll xmlns="d72c36f4-ccd2-46a7-9915-087a876f0a8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7438B9-35B6-4295-913B-E3F78DEEEC40}">
  <ds:schemaRefs>
    <ds:schemaRef ds:uri="d72c36f4-ccd2-46a7-9915-087a876f0a81"/>
    <ds:schemaRef ds:uri="f674f987-2db4-4af6-8c39-dd34cc6387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9297A54-116A-43A4-A975-27F4BDC91796}">
  <ds:schemaRefs>
    <ds:schemaRef ds:uri="d72c36f4-ccd2-46a7-9915-087a876f0a81"/>
    <ds:schemaRef ds:uri="http://purl.org/dc/terms/"/>
    <ds:schemaRef ds:uri="http://schemas.openxmlformats.org/package/2006/metadata/core-properties"/>
    <ds:schemaRef ds:uri="f674f987-2db4-4af6-8c39-dd34cc638750"/>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2028FCC-4090-4BE1-913D-84CD2BECBC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76</TotalTime>
  <Words>8633</Words>
  <Application>Microsoft Office PowerPoint</Application>
  <PresentationFormat>Widescreen</PresentationFormat>
  <Paragraphs>794</Paragraphs>
  <Slides>45</Slides>
  <Notes>42</Notes>
  <HiddenSlides>0</HiddenSlides>
  <MMClips>0</MMClips>
  <ScaleCrop>false</ScaleCrop>
  <HeadingPairs>
    <vt:vector size="4" baseType="variant">
      <vt:variant>
        <vt:lpstr>Tema</vt:lpstr>
      </vt:variant>
      <vt:variant>
        <vt:i4>1</vt:i4>
      </vt:variant>
      <vt:variant>
        <vt:lpstr>Slidetitler</vt:lpstr>
      </vt:variant>
      <vt:variant>
        <vt:i4>45</vt:i4>
      </vt:variant>
    </vt:vector>
  </HeadingPairs>
  <TitlesOfParts>
    <vt:vector size="46" baseType="lpstr">
      <vt:lpstr>Kontortema</vt:lpstr>
      <vt:lpstr>AT SØGE EFTER FORSKNINGSDATA</vt:lpstr>
      <vt:lpstr>Program</vt:lpstr>
      <vt:lpstr>Læringsmål</vt:lpstr>
      <vt:lpstr>PowerPoint-præsentation</vt:lpstr>
      <vt:lpstr>Forskellige typer data</vt:lpstr>
      <vt:lpstr>Datasøgning – Hvorfor?</vt:lpstr>
      <vt:lpstr>Hvad kan du forvente, når du søger efter data?</vt:lpstr>
      <vt:lpstr> Ingen standardiserede søgestrategier</vt:lpstr>
      <vt:lpstr>Før du begynder din søgning efter data...</vt:lpstr>
      <vt:lpstr>Vær kildekritisk</vt:lpstr>
      <vt:lpstr>Genbrug – Licenser  </vt:lpstr>
      <vt:lpstr>PowerPoint-præsentation</vt:lpstr>
      <vt:lpstr>Søgestrategier - (forsknings)data kan findes i ...</vt:lpstr>
      <vt:lpstr>Søgestrategier</vt:lpstr>
      <vt:lpstr>Strategi 1 - Søgning efter forskningsdata i bibliografiske database</vt:lpstr>
      <vt:lpstr>Strategi 1 - Søgning efter forskningsdata i en bibliografisk database</vt:lpstr>
      <vt:lpstr>Strategi 1 -  Søgning efter forskningsdata i en bibliografisk database</vt:lpstr>
      <vt:lpstr>Strategi 1 - Søgning efter forskningsdata i en bibliografisk database</vt:lpstr>
      <vt:lpstr>Søgestrategier</vt:lpstr>
      <vt:lpstr>Strategi 2 - Direkte søgning efter forskningsdata i et repositorie</vt:lpstr>
      <vt:lpstr>Strategi 2 - Direkte søgning efter forskningsdata i et repositorie</vt:lpstr>
      <vt:lpstr>PowerPoint-præsentation</vt:lpstr>
      <vt:lpstr>PowerPoint-præsentation</vt:lpstr>
      <vt:lpstr>PowerPoint-præsentation</vt:lpstr>
      <vt:lpstr>Øvelse (10 min.)</vt:lpstr>
      <vt:lpstr>Pause – 10 min.</vt:lpstr>
      <vt:lpstr>Søgestrategier</vt:lpstr>
      <vt:lpstr>Strategi 3 - Søgemaskiner og AI</vt:lpstr>
      <vt:lpstr>Strategi 3 - Søgemaskiner og AI</vt:lpstr>
      <vt:lpstr>Strategi 3 - Søgemaskiner og AI</vt:lpstr>
      <vt:lpstr>Strategi 3 - Søgemaskiner og AI</vt:lpstr>
      <vt:lpstr>Strategi 3 - Søgemaskiner og AI</vt:lpstr>
      <vt:lpstr>Strategi 3 - Søgemaskiner og AI</vt:lpstr>
      <vt:lpstr>Øvelse Strategi 3 (10 min.)</vt:lpstr>
      <vt:lpstr>Søgestrategier</vt:lpstr>
      <vt:lpstr>Strategi 4 - Direkte søgning efter data uden for forskningsverdenen</vt:lpstr>
      <vt:lpstr>Strategi 4 - Direkte søgning efter data uden for forskningsverdenen</vt:lpstr>
      <vt:lpstr>PowerPoint-præsentation</vt:lpstr>
      <vt:lpstr>Datasøgnings-aktivitet  (20 min.)</vt:lpstr>
      <vt:lpstr>Datasøgningsaktivitet - handout (20 min.) -  Hvis du foretrækker det, kan du arbejde med en af følgende cases</vt:lpstr>
      <vt:lpstr>Ressourceliste – eksempler (handout)</vt:lpstr>
      <vt:lpstr>Opsummering (15 min.) Diskussion: Hvad fandt du brugbart? Hvad fandt du udfordrende?</vt:lpstr>
      <vt:lpstr>Materiale til Scenarie 2 og 3</vt:lpstr>
      <vt:lpstr>Øvelse: Repositorier og Søgemaskiner (10 min.)</vt:lpstr>
      <vt:lpstr>   WORKSHOP  FOR STUDERENDE  AT SØGE EFTER FORSKNINGSDATA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FOR RESEARCH DATA</dc:title>
  <dc:creator>Sacha Zurcher</dc:creator>
  <cp:lastModifiedBy>Sacha Zurcher</cp:lastModifiedBy>
  <cp:revision>361</cp:revision>
  <dcterms:created xsi:type="dcterms:W3CDTF">2025-04-03T11:28:44Z</dcterms:created>
  <dcterms:modified xsi:type="dcterms:W3CDTF">2026-03-24T08:36:21Z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0x010100E734EDAEC4F6FB46988495C20F5B1876</vt:lpwstr>
  </property>
  <property fmtid="{D5CDD505-2E9C-101B-9397-08002B2CF9AE}" pid="3" name="MediaServiceImageTags">
    <vt:lpwstr/>
  </property>
</Properties>
</file>