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3A_2A953AB2.xml" ContentType="application/vnd.ms-powerpoint.comments+xml"/>
  <Override PartName="/ppt/tags/tag1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7.xml" ContentType="application/vnd.openxmlformats-officedocument.presentationml.tags+xml"/>
  <Override PartName="/ppt/notesSlides/notesSlide32.xml" ContentType="application/vnd.openxmlformats-officedocument.presentationml.notesSlide+xml"/>
  <Override PartName="/ppt/tags/tag28.xml" ContentType="application/vnd.openxmlformats-officedocument.presentationml.tags+xml"/>
  <Override PartName="/ppt/notesSlides/notesSlide33.xml" ContentType="application/vnd.openxmlformats-officedocument.presentationml.notesSlide+xml"/>
  <Override PartName="/ppt/tags/tag29.xml" ContentType="application/vnd.openxmlformats-officedocument.presentationml.tags+xml"/>
  <Override PartName="/ppt/notesSlides/notesSlide34.xml" ContentType="application/vnd.openxmlformats-officedocument.presentationml.notesSlide+xml"/>
  <Override PartName="/ppt/tags/tag30.xml" ContentType="application/vnd.openxmlformats-officedocument.presentationml.tags+xml"/>
  <Override PartName="/ppt/notesSlides/notesSlide35.xml" ContentType="application/vnd.openxmlformats-officedocument.presentationml.notesSlide+xml"/>
  <Override PartName="/ppt/tags/tag31.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2.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3.xml" ContentType="application/vnd.openxmlformats-officedocument.presentationml.tags+xml"/>
  <Override PartName="/ppt/notesSlides/notesSlide41.xml" ContentType="application/vnd.openxmlformats-officedocument.presentationml.notesSlide+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625" r:id="rId5"/>
    <p:sldId id="309" r:id="rId6"/>
    <p:sldId id="632" r:id="rId7"/>
    <p:sldId id="627" r:id="rId8"/>
    <p:sldId id="298" r:id="rId9"/>
    <p:sldId id="621" r:id="rId10"/>
    <p:sldId id="299" r:id="rId11"/>
    <p:sldId id="301" r:id="rId12"/>
    <p:sldId id="276" r:id="rId13"/>
    <p:sldId id="623" r:id="rId14"/>
    <p:sldId id="636" r:id="rId15"/>
    <p:sldId id="628" r:id="rId16"/>
    <p:sldId id="551" r:id="rId17"/>
    <p:sldId id="641" r:id="rId18"/>
    <p:sldId id="630" r:id="rId19"/>
    <p:sldId id="640" r:id="rId20"/>
    <p:sldId id="291" r:id="rId21"/>
    <p:sldId id="322" r:id="rId22"/>
    <p:sldId id="642" r:id="rId23"/>
    <p:sldId id="290" r:id="rId24"/>
    <p:sldId id="570" r:id="rId25"/>
    <p:sldId id="645" r:id="rId26"/>
    <p:sldId id="314" r:id="rId27"/>
    <p:sldId id="315" r:id="rId28"/>
    <p:sldId id="350" r:id="rId29"/>
    <p:sldId id="637" r:id="rId30"/>
    <p:sldId id="643" r:id="rId31"/>
    <p:sldId id="294" r:id="rId32"/>
    <p:sldId id="605" r:id="rId33"/>
    <p:sldId id="646" r:id="rId34"/>
    <p:sldId id="647" r:id="rId35"/>
    <p:sldId id="648" r:id="rId36"/>
    <p:sldId id="649" r:id="rId37"/>
    <p:sldId id="633" r:id="rId38"/>
    <p:sldId id="610" r:id="rId39"/>
    <p:sldId id="292" r:id="rId40"/>
    <p:sldId id="624" r:id="rId41"/>
    <p:sldId id="629" r:id="rId42"/>
    <p:sldId id="616" r:id="rId43"/>
    <p:sldId id="644" r:id="rId44"/>
    <p:sldId id="618" r:id="rId45"/>
    <p:sldId id="626" r:id="rId46"/>
    <p:sldId id="651" r:id="rId47"/>
    <p:sldId id="638" r:id="rId48"/>
    <p:sldId id="65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7F4D717-DAAD-3743-E114-85EBC56733A8}" name="Anne Vils Mead" initials="AM" userId="S::anvm@kb.dk::d213d653-5e90-4d38-8417-2de67b20c301" providerId="AD"/>
  <p188:author id="{CD682118-6C1A-6AD3-8DF8-F53E04B78E53}" name="Sacha Zurcher" initials="SZ" userId="S::sazu@kb.dk::0b484905-cda3-425a-b268-f725e9798af9" providerId="AD"/>
  <p188:author id="{873CD93D-84F2-534E-6899-A413B51453AC}" name="Asger Væring Larsen" initials="" userId="S::avla@kb.dk::aaa60d4d-f4b1-4c26-8f19-2810fc7dc4b7" providerId="AD"/>
  <p188:author id="{60400645-362B-6967-0486-57B633540C11}" name="Falco Hüser" initials="FH" userId="S::falh@kb.dk::47217c87-6539-4879-a8da-2167c4c15d9b" providerId="AD"/>
  <p188:author id="{5DD1308A-9AF6-BD24-6578-0A4E43F12094}" name="Kirsten Krogh Kruuse" initials="KK" userId="S::kkkr@kb.dk::acc81063-bb84-4214-93f4-f9faad6151df" providerId="AD"/>
  <p188:author id="{542BC390-576B-AF07-AE52-75A1FE086DC5}" name="Johanne Rübner Hansen" initials="JH" userId="S::johr@kb.dk::85d418f6-ba72-491b-9c90-2ac3292623af" providerId="AD"/>
  <p188:author id="{074599AF-C994-97F6-3A6D-1C1D4FABC83D}" name="Pernille Nailor" initials="PN" userId="S::pena@kb.dk::d0dd9b06-7ca3-4510-a97b-de4bba1b46c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anne Rübner Hansen" initials="JRH" lastIdx="1" clrIdx="0">
    <p:extLst>
      <p:ext uri="{19B8F6BF-5375-455C-9EA6-DF929625EA0E}">
        <p15:presenceInfo xmlns:p15="http://schemas.microsoft.com/office/powerpoint/2012/main" userId="S-1-5-21-396516061-1607282572-689510791-67764" providerId="AD"/>
      </p:ext>
    </p:extLst>
  </p:cmAuthor>
  <p:cmAuthor id="2" name="Pernille Nailor" initials="PN" lastIdx="1" clrIdx="1">
    <p:extLst>
      <p:ext uri="{19B8F6BF-5375-455C-9EA6-DF929625EA0E}">
        <p15:presenceInfo xmlns:p15="http://schemas.microsoft.com/office/powerpoint/2012/main" userId="S::pena@kb.dk::d0dd9b06-7ca3-4510-a97b-de4bba1b46c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623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976A10-FCF8-453A-92A2-8ED19040763A}" v="5" dt="2026-03-24T08:13:35.921"/>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cha Zurcher" userId="S::sazu@kb.dk::0b484905-cda3-425a-b268-f725e9798af9" providerId="AD" clId="Web-{EFB75777-EF1E-4401-87E8-13D34AA343A4}"/>
    <pc:docChg chg="modSld">
      <pc:chgData name="Sacha Zurcher" userId="S::sazu@kb.dk::0b484905-cda3-425a-b268-f725e9798af9" providerId="AD" clId="Web-{EFB75777-EF1E-4401-87E8-13D34AA343A4}" dt="2026-02-23T10:25:33.119" v="66" actId="1076"/>
      <pc:docMkLst>
        <pc:docMk/>
      </pc:docMkLst>
      <pc:sldChg chg="modSp modCm">
        <pc:chgData name="Sacha Zurcher" userId="S::sazu@kb.dk::0b484905-cda3-425a-b268-f725e9798af9" providerId="AD" clId="Web-{EFB75777-EF1E-4401-87E8-13D34AA343A4}" dt="2026-02-23T10:20:27.064" v="28" actId="20577"/>
        <pc:sldMkLst>
          <pc:docMk/>
          <pc:sldMk cId="663091757" sldId="292"/>
        </pc:sldMkLst>
        <pc:spChg chg="mod">
          <ac:chgData name="Sacha Zurcher" userId="S::sazu@kb.dk::0b484905-cda3-425a-b268-f725e9798af9" providerId="AD" clId="Web-{EFB75777-EF1E-4401-87E8-13D34AA343A4}" dt="2026-02-23T10:20:27.064" v="28" actId="20577"/>
          <ac:spMkLst>
            <pc:docMk/>
            <pc:sldMk cId="663091757" sldId="292"/>
            <ac:spMk id="3" creationId="{2A2E4439-3207-3F1B-7D2D-9F0BF02222F7}"/>
          </ac:spMkLst>
        </pc:spChg>
        <pc:extLst>
          <p:ext xmlns:p="http://schemas.openxmlformats.org/presentationml/2006/main" uri="{D6D511B9-2390-475A-947B-AFAB55BFBCF1}">
            <pc226:cmChg xmlns:pc226="http://schemas.microsoft.com/office/powerpoint/2022/06/main/command" chg="mod">
              <pc226:chgData name="Sacha Zurcher" userId="S::sazu@kb.dk::0b484905-cda3-425a-b268-f725e9798af9" providerId="AD" clId="Web-{EFB75777-EF1E-4401-87E8-13D34AA343A4}" dt="2026-02-23T10:20:24.673" v="27" actId="20577"/>
              <pc2:cmMkLst xmlns:pc2="http://schemas.microsoft.com/office/powerpoint/2019/9/main/command">
                <pc:docMk/>
                <pc:sldMk cId="663091757" sldId="292"/>
                <pc2:cmMk id="{083AEE02-4ADA-4552-80B3-82CF0EED5339}"/>
              </pc2:cmMkLst>
            </pc226:cmChg>
          </p:ext>
        </pc:extLst>
      </pc:sldChg>
      <pc:sldChg chg="modSp">
        <pc:chgData name="Sacha Zurcher" userId="S::sazu@kb.dk::0b484905-cda3-425a-b268-f725e9798af9" providerId="AD" clId="Web-{EFB75777-EF1E-4401-87E8-13D34AA343A4}" dt="2026-02-23T10:25:33.119" v="66" actId="1076"/>
        <pc:sldMkLst>
          <pc:docMk/>
          <pc:sldMk cId="21088800" sldId="624"/>
        </pc:sldMkLst>
        <pc:spChg chg="mod">
          <ac:chgData name="Sacha Zurcher" userId="S::sazu@kb.dk::0b484905-cda3-425a-b268-f725e9798af9" providerId="AD" clId="Web-{EFB75777-EF1E-4401-87E8-13D34AA343A4}" dt="2026-02-23T10:23:50.601" v="57" actId="20577"/>
          <ac:spMkLst>
            <pc:docMk/>
            <pc:sldMk cId="21088800" sldId="624"/>
            <ac:spMk id="2" creationId="{1A261AEA-B8F9-30C8-5F93-62CF9E894B4B}"/>
          </ac:spMkLst>
        </pc:spChg>
        <pc:spChg chg="mod">
          <ac:chgData name="Sacha Zurcher" userId="S::sazu@kb.dk::0b484905-cda3-425a-b268-f725e9798af9" providerId="AD" clId="Web-{EFB75777-EF1E-4401-87E8-13D34AA343A4}" dt="2026-02-23T10:25:33.119" v="66" actId="1076"/>
          <ac:spMkLst>
            <pc:docMk/>
            <pc:sldMk cId="21088800" sldId="624"/>
            <ac:spMk id="6" creationId="{44853ACC-917B-1FA5-A606-71B345B952EB}"/>
          </ac:spMkLst>
        </pc:spChg>
        <pc:spChg chg="mod">
          <ac:chgData name="Sacha Zurcher" userId="S::sazu@kb.dk::0b484905-cda3-425a-b268-f725e9798af9" providerId="AD" clId="Web-{EFB75777-EF1E-4401-87E8-13D34AA343A4}" dt="2026-02-23T10:21:18.066" v="38" actId="14100"/>
          <ac:spMkLst>
            <pc:docMk/>
            <pc:sldMk cId="21088800" sldId="624"/>
            <ac:spMk id="8" creationId="{90145211-E7C0-E96C-7F67-3A02F20538B1}"/>
          </ac:spMkLst>
        </pc:spChg>
        <pc:spChg chg="mod">
          <ac:chgData name="Sacha Zurcher" userId="S::sazu@kb.dk::0b484905-cda3-425a-b268-f725e9798af9" providerId="AD" clId="Web-{EFB75777-EF1E-4401-87E8-13D34AA343A4}" dt="2026-02-23T10:21:25.582" v="40"/>
          <ac:spMkLst>
            <pc:docMk/>
            <pc:sldMk cId="21088800" sldId="624"/>
            <ac:spMk id="13" creationId="{914EC70A-4799-DDC7-446C-53F5811BF785}"/>
          </ac:spMkLst>
        </pc:spChg>
        <pc:picChg chg="mod">
          <ac:chgData name="Sacha Zurcher" userId="S::sazu@kb.dk::0b484905-cda3-425a-b268-f725e9798af9" providerId="AD" clId="Web-{EFB75777-EF1E-4401-87E8-13D34AA343A4}" dt="2026-02-23T10:24:53.009" v="63" actId="1076"/>
          <ac:picMkLst>
            <pc:docMk/>
            <pc:sldMk cId="21088800" sldId="624"/>
            <ac:picMk id="28" creationId="{20C2A806-0C35-5CFE-83B0-043585ABCCEB}"/>
          </ac:picMkLst>
        </pc:picChg>
        <pc:cxnChg chg="mod">
          <ac:chgData name="Sacha Zurcher" userId="S::sazu@kb.dk::0b484905-cda3-425a-b268-f725e9798af9" providerId="AD" clId="Web-{EFB75777-EF1E-4401-87E8-13D34AA343A4}" dt="2026-02-23T10:25:26.682" v="65" actId="14100"/>
          <ac:cxnSpMkLst>
            <pc:docMk/>
            <pc:sldMk cId="21088800" sldId="624"/>
            <ac:cxnSpMk id="10" creationId="{82AAA920-BBAE-F4D0-619D-CB5ABC5908DC}"/>
          </ac:cxnSpMkLst>
        </pc:cxnChg>
        <pc:cxnChg chg="mod">
          <ac:chgData name="Sacha Zurcher" userId="S::sazu@kb.dk::0b484905-cda3-425a-b268-f725e9798af9" providerId="AD" clId="Web-{EFB75777-EF1E-4401-87E8-13D34AA343A4}" dt="2026-02-23T10:25:04.650" v="64" actId="1076"/>
          <ac:cxnSpMkLst>
            <pc:docMk/>
            <pc:sldMk cId="21088800" sldId="624"/>
            <ac:cxnSpMk id="11" creationId="{6C36D3E7-1AA6-20BC-F37F-FEA410C5F730}"/>
          </ac:cxnSpMkLst>
        </pc:cxnChg>
        <pc:cxnChg chg="mod">
          <ac:chgData name="Sacha Zurcher" userId="S::sazu@kb.dk::0b484905-cda3-425a-b268-f725e9798af9" providerId="AD" clId="Web-{EFB75777-EF1E-4401-87E8-13D34AA343A4}" dt="2026-02-23T10:23:31.742" v="53"/>
          <ac:cxnSpMkLst>
            <pc:docMk/>
            <pc:sldMk cId="21088800" sldId="624"/>
            <ac:cxnSpMk id="14" creationId="{7A4B7211-9523-FBA1-F45F-D9852E01347D}"/>
          </ac:cxnSpMkLst>
        </pc:cxnChg>
        <pc:cxnChg chg="mod">
          <ac:chgData name="Sacha Zurcher" userId="S::sazu@kb.dk::0b484905-cda3-425a-b268-f725e9798af9" providerId="AD" clId="Web-{EFB75777-EF1E-4401-87E8-13D34AA343A4}" dt="2026-02-23T10:24:14.618" v="60"/>
          <ac:cxnSpMkLst>
            <pc:docMk/>
            <pc:sldMk cId="21088800" sldId="624"/>
            <ac:cxnSpMk id="17" creationId="{051D82DD-4201-69B2-C973-1C2B4458DC6D}"/>
          </ac:cxnSpMkLst>
        </pc:cxnChg>
      </pc:sldChg>
    </pc:docChg>
  </pc:docChgLst>
  <pc:docChgLst>
    <pc:chgData name="Sacha Zurcher" userId="S::sazu@kb.dk::0b484905-cda3-425a-b268-f725e9798af9" providerId="AD" clId="Web-{97ED4404-88D9-474A-B944-11F994390DF9}"/>
    <pc:docChg chg="modSld">
      <pc:chgData name="Sacha Zurcher" userId="S::sazu@kb.dk::0b484905-cda3-425a-b268-f725e9798af9" providerId="AD" clId="Web-{97ED4404-88D9-474A-B944-11F994390DF9}" dt="2026-02-23T10:42:38.879" v="4" actId="20577"/>
      <pc:docMkLst>
        <pc:docMk/>
      </pc:docMkLst>
      <pc:sldChg chg="modSp">
        <pc:chgData name="Sacha Zurcher" userId="S::sazu@kb.dk::0b484905-cda3-425a-b268-f725e9798af9" providerId="AD" clId="Web-{97ED4404-88D9-474A-B944-11F994390DF9}" dt="2026-02-23T10:42:38.879" v="4" actId="20577"/>
        <pc:sldMkLst>
          <pc:docMk/>
          <pc:sldMk cId="2763174633" sldId="651"/>
        </pc:sldMkLst>
        <pc:spChg chg="mod">
          <ac:chgData name="Sacha Zurcher" userId="S::sazu@kb.dk::0b484905-cda3-425a-b268-f725e9798af9" providerId="AD" clId="Web-{97ED4404-88D9-474A-B944-11F994390DF9}" dt="2026-02-23T10:42:38.879" v="4" actId="20577"/>
          <ac:spMkLst>
            <pc:docMk/>
            <pc:sldMk cId="2763174633" sldId="651"/>
            <ac:spMk id="3" creationId="{22432162-863F-13AF-2E1A-E6DFEABE6ECF}"/>
          </ac:spMkLst>
        </pc:spChg>
      </pc:sldChg>
    </pc:docChg>
  </pc:docChgLst>
  <pc:docChgLst>
    <pc:chgData name="Sacha Zurcher" userId="S::sazu@kb.dk::0b484905-cda3-425a-b268-f725e9798af9" providerId="AD" clId="Web-{DEA2631F-C54D-4850-BC9E-A5C7A73C6C57}"/>
    <pc:docChg chg="modSld">
      <pc:chgData name="Sacha Zurcher" userId="S::sazu@kb.dk::0b484905-cda3-425a-b268-f725e9798af9" providerId="AD" clId="Web-{DEA2631F-C54D-4850-BC9E-A5C7A73C6C57}" dt="2026-02-23T10:06:37.485" v="134"/>
      <pc:docMkLst>
        <pc:docMk/>
      </pc:docMkLst>
      <pc:sldChg chg="modSp">
        <pc:chgData name="Sacha Zurcher" userId="S::sazu@kb.dk::0b484905-cda3-425a-b268-f725e9798af9" providerId="AD" clId="Web-{DEA2631F-C54D-4850-BC9E-A5C7A73C6C57}" dt="2026-02-23T09:59:19.417" v="109" actId="20577"/>
        <pc:sldMkLst>
          <pc:docMk/>
          <pc:sldMk cId="714422962" sldId="314"/>
        </pc:sldMkLst>
        <pc:spChg chg="mod">
          <ac:chgData name="Sacha Zurcher" userId="S::sazu@kb.dk::0b484905-cda3-425a-b268-f725e9798af9" providerId="AD" clId="Web-{DEA2631F-C54D-4850-BC9E-A5C7A73C6C57}" dt="2026-02-23T09:59:19.417" v="109" actId="20577"/>
          <ac:spMkLst>
            <pc:docMk/>
            <pc:sldMk cId="714422962" sldId="314"/>
            <ac:spMk id="13" creationId="{1F5F2A8F-64C2-6695-4EC9-41BC3878F6F3}"/>
          </ac:spMkLst>
        </pc:spChg>
        <pc:spChg chg="mod">
          <ac:chgData name="Sacha Zurcher" userId="S::sazu@kb.dk::0b484905-cda3-425a-b268-f725e9798af9" providerId="AD" clId="Web-{DEA2631F-C54D-4850-BC9E-A5C7A73C6C57}" dt="2026-02-23T09:58:49.448" v="107" actId="20577"/>
          <ac:spMkLst>
            <pc:docMk/>
            <pc:sldMk cId="714422962" sldId="314"/>
            <ac:spMk id="31" creationId="{93980E21-FBD9-AADE-B915-87B41840F623}"/>
          </ac:spMkLst>
        </pc:spChg>
      </pc:sldChg>
      <pc:sldChg chg="modSp">
        <pc:chgData name="Sacha Zurcher" userId="S::sazu@kb.dk::0b484905-cda3-425a-b268-f725e9798af9" providerId="AD" clId="Web-{DEA2631F-C54D-4850-BC9E-A5C7A73C6C57}" dt="2026-02-23T10:03:47.061" v="122" actId="14100"/>
        <pc:sldMkLst>
          <pc:docMk/>
          <pc:sldMk cId="3359307262" sldId="645"/>
        </pc:sldMkLst>
        <pc:spChg chg="mod">
          <ac:chgData name="Sacha Zurcher" userId="S::sazu@kb.dk::0b484905-cda3-425a-b268-f725e9798af9" providerId="AD" clId="Web-{DEA2631F-C54D-4850-BC9E-A5C7A73C6C57}" dt="2026-02-23T10:01:52.982" v="112" actId="1076"/>
          <ac:spMkLst>
            <pc:docMk/>
            <pc:sldMk cId="3359307262" sldId="645"/>
            <ac:spMk id="13" creationId="{1F5F2A8F-64C2-6695-4EC9-41BC3878F6F3}"/>
          </ac:spMkLst>
        </pc:spChg>
        <pc:spChg chg="mod">
          <ac:chgData name="Sacha Zurcher" userId="S::sazu@kb.dk::0b484905-cda3-425a-b268-f725e9798af9" providerId="AD" clId="Web-{DEA2631F-C54D-4850-BC9E-A5C7A73C6C57}" dt="2026-02-23T09:57:56.321" v="104" actId="1076"/>
          <ac:spMkLst>
            <pc:docMk/>
            <pc:sldMk cId="3359307262" sldId="645"/>
            <ac:spMk id="31" creationId="{93980E21-FBD9-AADE-B915-87B41840F623}"/>
          </ac:spMkLst>
        </pc:spChg>
        <pc:spChg chg="mod">
          <ac:chgData name="Sacha Zurcher" userId="S::sazu@kb.dk::0b484905-cda3-425a-b268-f725e9798af9" providerId="AD" clId="Web-{DEA2631F-C54D-4850-BC9E-A5C7A73C6C57}" dt="2026-02-23T10:03:34.280" v="120" actId="1076"/>
          <ac:spMkLst>
            <pc:docMk/>
            <pc:sldMk cId="3359307262" sldId="645"/>
            <ac:spMk id="34" creationId="{47BA274B-DDC0-8B37-0E9A-5F7300B488F9}"/>
          </ac:spMkLst>
        </pc:spChg>
        <pc:spChg chg="mod">
          <ac:chgData name="Sacha Zurcher" userId="S::sazu@kb.dk::0b484905-cda3-425a-b268-f725e9798af9" providerId="AD" clId="Web-{DEA2631F-C54D-4850-BC9E-A5C7A73C6C57}" dt="2026-02-23T09:56:51.070" v="97" actId="14100"/>
          <ac:spMkLst>
            <pc:docMk/>
            <pc:sldMk cId="3359307262" sldId="645"/>
            <ac:spMk id="41" creationId="{9733AFD8-7654-74B8-2DC3-3AF9A0D8BC54}"/>
          </ac:spMkLst>
        </pc:spChg>
        <pc:picChg chg="mod">
          <ac:chgData name="Sacha Zurcher" userId="S::sazu@kb.dk::0b484905-cda3-425a-b268-f725e9798af9" providerId="AD" clId="Web-{DEA2631F-C54D-4850-BC9E-A5C7A73C6C57}" dt="2026-02-23T10:03:20.842" v="118" actId="1076"/>
          <ac:picMkLst>
            <pc:docMk/>
            <pc:sldMk cId="3359307262" sldId="645"/>
            <ac:picMk id="4" creationId="{95661739-3029-ED55-CEAF-4432A7A777DA}"/>
          </ac:picMkLst>
        </pc:picChg>
        <pc:cxnChg chg="mod">
          <ac:chgData name="Sacha Zurcher" userId="S::sazu@kb.dk::0b484905-cda3-425a-b268-f725e9798af9" providerId="AD" clId="Web-{DEA2631F-C54D-4850-BC9E-A5C7A73C6C57}" dt="2026-02-23T09:58:00.306" v="105" actId="14100"/>
          <ac:cxnSpMkLst>
            <pc:docMk/>
            <pc:sldMk cId="3359307262" sldId="645"/>
            <ac:cxnSpMk id="32" creationId="{2DBC03ED-67F5-A6BC-BCEE-D63333FE49BD}"/>
          </ac:cxnSpMkLst>
        </pc:cxnChg>
        <pc:cxnChg chg="mod">
          <ac:chgData name="Sacha Zurcher" userId="S::sazu@kb.dk::0b484905-cda3-425a-b268-f725e9798af9" providerId="AD" clId="Web-{DEA2631F-C54D-4850-BC9E-A5C7A73C6C57}" dt="2026-02-23T10:03:47.061" v="122" actId="14100"/>
          <ac:cxnSpMkLst>
            <pc:docMk/>
            <pc:sldMk cId="3359307262" sldId="645"/>
            <ac:cxnSpMk id="35" creationId="{E450A373-35C1-8D83-BAEA-38F3865E4CF0}"/>
          </ac:cxnSpMkLst>
        </pc:cxnChg>
        <pc:cxnChg chg="mod">
          <ac:chgData name="Sacha Zurcher" userId="S::sazu@kb.dk::0b484905-cda3-425a-b268-f725e9798af9" providerId="AD" clId="Web-{DEA2631F-C54D-4850-BC9E-A5C7A73C6C57}" dt="2026-02-23T09:56:53.882" v="98" actId="1076"/>
          <ac:cxnSpMkLst>
            <pc:docMk/>
            <pc:sldMk cId="3359307262" sldId="645"/>
            <ac:cxnSpMk id="39" creationId="{9803C68F-7DE7-AC52-DE00-EA13F33907E9}"/>
          </ac:cxnSpMkLst>
        </pc:cxnChg>
      </pc:sldChg>
      <pc:sldChg chg="modSp">
        <pc:chgData name="Sacha Zurcher" userId="S::sazu@kb.dk::0b484905-cda3-425a-b268-f725e9798af9" providerId="AD" clId="Web-{DEA2631F-C54D-4850-BC9E-A5C7A73C6C57}" dt="2026-02-23T10:05:42.812" v="126"/>
        <pc:sldMkLst>
          <pc:docMk/>
          <pc:sldMk cId="1344967731" sldId="646"/>
        </pc:sldMkLst>
        <pc:spChg chg="mod">
          <ac:chgData name="Sacha Zurcher" userId="S::sazu@kb.dk::0b484905-cda3-425a-b268-f725e9798af9" providerId="AD" clId="Web-{DEA2631F-C54D-4850-BC9E-A5C7A73C6C57}" dt="2026-02-23T10:05:33.922" v="123"/>
          <ac:spMkLst>
            <pc:docMk/>
            <pc:sldMk cId="1344967731" sldId="646"/>
            <ac:spMk id="4" creationId="{85CCE717-7619-6AE5-50D5-D0F061F53FF8}"/>
          </ac:spMkLst>
        </pc:spChg>
        <pc:spChg chg="mod">
          <ac:chgData name="Sacha Zurcher" userId="S::sazu@kb.dk::0b484905-cda3-425a-b268-f725e9798af9" providerId="AD" clId="Web-{DEA2631F-C54D-4850-BC9E-A5C7A73C6C57}" dt="2026-02-23T10:05:42.812" v="126"/>
          <ac:spMkLst>
            <pc:docMk/>
            <pc:sldMk cId="1344967731" sldId="646"/>
            <ac:spMk id="5" creationId="{8DE1E759-7185-054E-F3F9-7CB4CA1296B9}"/>
          </ac:spMkLst>
        </pc:spChg>
        <pc:spChg chg="mod">
          <ac:chgData name="Sacha Zurcher" userId="S::sazu@kb.dk::0b484905-cda3-425a-b268-f725e9798af9" providerId="AD" clId="Web-{DEA2631F-C54D-4850-BC9E-A5C7A73C6C57}" dt="2026-02-23T10:05:38.625" v="124"/>
          <ac:spMkLst>
            <pc:docMk/>
            <pc:sldMk cId="1344967731" sldId="646"/>
            <ac:spMk id="13" creationId="{497FD146-9EB2-5308-B261-7F0B7573ABBF}"/>
          </ac:spMkLst>
        </pc:spChg>
      </pc:sldChg>
      <pc:sldChg chg="modSp">
        <pc:chgData name="Sacha Zurcher" userId="S::sazu@kb.dk::0b484905-cda3-425a-b268-f725e9798af9" providerId="AD" clId="Web-{DEA2631F-C54D-4850-BC9E-A5C7A73C6C57}" dt="2026-02-23T10:06:09.750" v="129"/>
        <pc:sldMkLst>
          <pc:docMk/>
          <pc:sldMk cId="2246611353" sldId="647"/>
        </pc:sldMkLst>
        <pc:spChg chg="mod">
          <ac:chgData name="Sacha Zurcher" userId="S::sazu@kb.dk::0b484905-cda3-425a-b268-f725e9798af9" providerId="AD" clId="Web-{DEA2631F-C54D-4850-BC9E-A5C7A73C6C57}" dt="2026-02-23T10:05:57.187" v="127"/>
          <ac:spMkLst>
            <pc:docMk/>
            <pc:sldMk cId="2246611353" sldId="647"/>
            <ac:spMk id="7" creationId="{E223B65B-5241-EB86-58F4-5F39B8C25ED3}"/>
          </ac:spMkLst>
        </pc:spChg>
        <pc:spChg chg="mod">
          <ac:chgData name="Sacha Zurcher" userId="S::sazu@kb.dk::0b484905-cda3-425a-b268-f725e9798af9" providerId="AD" clId="Web-{DEA2631F-C54D-4850-BC9E-A5C7A73C6C57}" dt="2026-02-23T10:06:04.609" v="128"/>
          <ac:spMkLst>
            <pc:docMk/>
            <pc:sldMk cId="2246611353" sldId="647"/>
            <ac:spMk id="9" creationId="{E34CC5E1-F041-041C-1368-081180C8201D}"/>
          </ac:spMkLst>
        </pc:spChg>
        <pc:spChg chg="mod">
          <ac:chgData name="Sacha Zurcher" userId="S::sazu@kb.dk::0b484905-cda3-425a-b268-f725e9798af9" providerId="AD" clId="Web-{DEA2631F-C54D-4850-BC9E-A5C7A73C6C57}" dt="2026-02-23T10:06:09.750" v="129"/>
          <ac:spMkLst>
            <pc:docMk/>
            <pc:sldMk cId="2246611353" sldId="647"/>
            <ac:spMk id="12" creationId="{BE6910E9-8DF3-636B-430F-704CC6C0B862}"/>
          </ac:spMkLst>
        </pc:spChg>
      </pc:sldChg>
      <pc:sldChg chg="modSp">
        <pc:chgData name="Sacha Zurcher" userId="S::sazu@kb.dk::0b484905-cda3-425a-b268-f725e9798af9" providerId="AD" clId="Web-{DEA2631F-C54D-4850-BC9E-A5C7A73C6C57}" dt="2026-02-23T10:06:29.578" v="133"/>
        <pc:sldMkLst>
          <pc:docMk/>
          <pc:sldMk cId="1299559477" sldId="648"/>
        </pc:sldMkLst>
        <pc:spChg chg="mod">
          <ac:chgData name="Sacha Zurcher" userId="S::sazu@kb.dk::0b484905-cda3-425a-b268-f725e9798af9" providerId="AD" clId="Web-{DEA2631F-C54D-4850-BC9E-A5C7A73C6C57}" dt="2026-02-23T10:06:19.860" v="130"/>
          <ac:spMkLst>
            <pc:docMk/>
            <pc:sldMk cId="1299559477" sldId="648"/>
            <ac:spMk id="10" creationId="{827CB1B8-5F9D-D8C6-CFA2-A2B6A949F918}"/>
          </ac:spMkLst>
        </pc:spChg>
        <pc:spChg chg="mod">
          <ac:chgData name="Sacha Zurcher" userId="S::sazu@kb.dk::0b484905-cda3-425a-b268-f725e9798af9" providerId="AD" clId="Web-{DEA2631F-C54D-4850-BC9E-A5C7A73C6C57}" dt="2026-02-23T10:06:24.844" v="132"/>
          <ac:spMkLst>
            <pc:docMk/>
            <pc:sldMk cId="1299559477" sldId="648"/>
            <ac:spMk id="14" creationId="{D4DC5153-1686-55C2-F22B-E9AA70C5D2D7}"/>
          </ac:spMkLst>
        </pc:spChg>
        <pc:spChg chg="mod">
          <ac:chgData name="Sacha Zurcher" userId="S::sazu@kb.dk::0b484905-cda3-425a-b268-f725e9798af9" providerId="AD" clId="Web-{DEA2631F-C54D-4850-BC9E-A5C7A73C6C57}" dt="2026-02-23T10:06:29.578" v="133"/>
          <ac:spMkLst>
            <pc:docMk/>
            <pc:sldMk cId="1299559477" sldId="648"/>
            <ac:spMk id="18" creationId="{BDDC32B9-E2FF-0D57-EC48-82F1A875FC75}"/>
          </ac:spMkLst>
        </pc:spChg>
      </pc:sldChg>
      <pc:sldChg chg="modSp">
        <pc:chgData name="Sacha Zurcher" userId="S::sazu@kb.dk::0b484905-cda3-425a-b268-f725e9798af9" providerId="AD" clId="Web-{DEA2631F-C54D-4850-BC9E-A5C7A73C6C57}" dt="2026-02-23T10:06:37.485" v="134"/>
        <pc:sldMkLst>
          <pc:docMk/>
          <pc:sldMk cId="1530184944" sldId="649"/>
        </pc:sldMkLst>
        <pc:spChg chg="mod">
          <ac:chgData name="Sacha Zurcher" userId="S::sazu@kb.dk::0b484905-cda3-425a-b268-f725e9798af9" providerId="AD" clId="Web-{DEA2631F-C54D-4850-BC9E-A5C7A73C6C57}" dt="2026-02-23T10:06:37.485" v="134"/>
          <ac:spMkLst>
            <pc:docMk/>
            <pc:sldMk cId="1530184944" sldId="649"/>
            <ac:spMk id="30" creationId="{2FE9F58F-EA43-A3E4-40C1-C391578A2BBE}"/>
          </ac:spMkLst>
        </pc:spChg>
      </pc:sldChg>
    </pc:docChg>
  </pc:docChgLst>
  <pc:docChgLst>
    <pc:chgData name="Asger Væring Larsen" userId="S::avla@kb.dk::aaa60d4d-f4b1-4c26-8f19-2810fc7dc4b7" providerId="AD" clId="Web-{E3976A10-FCF8-453A-92A2-8ED19040763A}"/>
    <pc:docChg chg="modSld">
      <pc:chgData name="Asger Væring Larsen" userId="S::avla@kb.dk::aaa60d4d-f4b1-4c26-8f19-2810fc7dc4b7" providerId="AD" clId="Web-{E3976A10-FCF8-453A-92A2-8ED19040763A}" dt="2026-03-24T08:13:35.921" v="4" actId="20577"/>
      <pc:docMkLst>
        <pc:docMk/>
      </pc:docMkLst>
      <pc:sldChg chg="modSp">
        <pc:chgData name="Asger Væring Larsen" userId="S::avla@kb.dk::aaa60d4d-f4b1-4c26-8f19-2810fc7dc4b7" providerId="AD" clId="Web-{E3976A10-FCF8-453A-92A2-8ED19040763A}" dt="2026-03-24T08:13:05.671" v="0" actId="20577"/>
        <pc:sldMkLst>
          <pc:docMk/>
          <pc:sldMk cId="164345188" sldId="605"/>
        </pc:sldMkLst>
        <pc:spChg chg="mod">
          <ac:chgData name="Asger Væring Larsen" userId="S::avla@kb.dk::aaa60d4d-f4b1-4c26-8f19-2810fc7dc4b7" providerId="AD" clId="Web-{E3976A10-FCF8-453A-92A2-8ED19040763A}" dt="2026-03-24T08:13:05.671" v="0" actId="20577"/>
          <ac:spMkLst>
            <pc:docMk/>
            <pc:sldMk cId="164345188" sldId="605"/>
            <ac:spMk id="2" creationId="{D8154F41-1CE1-AEEA-9C90-1A01A6450C5E}"/>
          </ac:spMkLst>
        </pc:spChg>
      </pc:sldChg>
      <pc:sldChg chg="modSp">
        <pc:chgData name="Asger Væring Larsen" userId="S::avla@kb.dk::aaa60d4d-f4b1-4c26-8f19-2810fc7dc4b7" providerId="AD" clId="Web-{E3976A10-FCF8-453A-92A2-8ED19040763A}" dt="2026-03-24T08:13:11.218" v="1" actId="20577"/>
        <pc:sldMkLst>
          <pc:docMk/>
          <pc:sldMk cId="1344967731" sldId="646"/>
        </pc:sldMkLst>
        <pc:spChg chg="mod">
          <ac:chgData name="Asger Væring Larsen" userId="S::avla@kb.dk::aaa60d4d-f4b1-4c26-8f19-2810fc7dc4b7" providerId="AD" clId="Web-{E3976A10-FCF8-453A-92A2-8ED19040763A}" dt="2026-03-24T08:13:11.218" v="1" actId="20577"/>
          <ac:spMkLst>
            <pc:docMk/>
            <pc:sldMk cId="1344967731" sldId="646"/>
            <ac:spMk id="2" creationId="{8CAEE84E-10B9-CB64-B9AE-55AE753B42D0}"/>
          </ac:spMkLst>
        </pc:spChg>
      </pc:sldChg>
      <pc:sldChg chg="modSp">
        <pc:chgData name="Asger Væring Larsen" userId="S::avla@kb.dk::aaa60d4d-f4b1-4c26-8f19-2810fc7dc4b7" providerId="AD" clId="Web-{E3976A10-FCF8-453A-92A2-8ED19040763A}" dt="2026-03-24T08:13:22.140" v="2" actId="20577"/>
        <pc:sldMkLst>
          <pc:docMk/>
          <pc:sldMk cId="2246611353" sldId="647"/>
        </pc:sldMkLst>
        <pc:spChg chg="mod">
          <ac:chgData name="Asger Væring Larsen" userId="S::avla@kb.dk::aaa60d4d-f4b1-4c26-8f19-2810fc7dc4b7" providerId="AD" clId="Web-{E3976A10-FCF8-453A-92A2-8ED19040763A}" dt="2026-03-24T08:13:22.140" v="2" actId="20577"/>
          <ac:spMkLst>
            <pc:docMk/>
            <pc:sldMk cId="2246611353" sldId="647"/>
            <ac:spMk id="2" creationId="{A2C42E36-A999-AB5F-46B0-67F537380076}"/>
          </ac:spMkLst>
        </pc:spChg>
      </pc:sldChg>
      <pc:sldChg chg="modSp">
        <pc:chgData name="Asger Væring Larsen" userId="S::avla@kb.dk::aaa60d4d-f4b1-4c26-8f19-2810fc7dc4b7" providerId="AD" clId="Web-{E3976A10-FCF8-453A-92A2-8ED19040763A}" dt="2026-03-24T08:13:28.671" v="3" actId="20577"/>
        <pc:sldMkLst>
          <pc:docMk/>
          <pc:sldMk cId="1299559477" sldId="648"/>
        </pc:sldMkLst>
        <pc:spChg chg="mod">
          <ac:chgData name="Asger Væring Larsen" userId="S::avla@kb.dk::aaa60d4d-f4b1-4c26-8f19-2810fc7dc4b7" providerId="AD" clId="Web-{E3976A10-FCF8-453A-92A2-8ED19040763A}" dt="2026-03-24T08:13:28.671" v="3" actId="20577"/>
          <ac:spMkLst>
            <pc:docMk/>
            <pc:sldMk cId="1299559477" sldId="648"/>
            <ac:spMk id="2" creationId="{7BA91E9F-BC88-F9CF-CBEA-EA96DBD4367E}"/>
          </ac:spMkLst>
        </pc:spChg>
      </pc:sldChg>
      <pc:sldChg chg="modSp">
        <pc:chgData name="Asger Væring Larsen" userId="S::avla@kb.dk::aaa60d4d-f4b1-4c26-8f19-2810fc7dc4b7" providerId="AD" clId="Web-{E3976A10-FCF8-453A-92A2-8ED19040763A}" dt="2026-03-24T08:13:35.921" v="4" actId="20577"/>
        <pc:sldMkLst>
          <pc:docMk/>
          <pc:sldMk cId="1530184944" sldId="649"/>
        </pc:sldMkLst>
        <pc:spChg chg="mod">
          <ac:chgData name="Asger Væring Larsen" userId="S::avla@kb.dk::aaa60d4d-f4b1-4c26-8f19-2810fc7dc4b7" providerId="AD" clId="Web-{E3976A10-FCF8-453A-92A2-8ED19040763A}" dt="2026-03-24T08:13:35.921" v="4" actId="20577"/>
          <ac:spMkLst>
            <pc:docMk/>
            <pc:sldMk cId="1530184944" sldId="649"/>
            <ac:spMk id="2" creationId="{B763D6AE-24DF-7738-7030-69ECB3EB009D}"/>
          </ac:spMkLst>
        </pc:spChg>
      </pc:sldChg>
    </pc:docChg>
  </pc:docChgLst>
  <pc:docChgLst>
    <pc:chgData name="Sacha Zurcher" userId="S::sazu@kb.dk::0b484905-cda3-425a-b268-f725e9798af9" providerId="AD" clId="Web-{46B156E6-A406-4E29-82EB-5525E056913A}"/>
    <pc:docChg chg="modSld">
      <pc:chgData name="Sacha Zurcher" userId="S::sazu@kb.dk::0b484905-cda3-425a-b268-f725e9798af9" providerId="AD" clId="Web-{46B156E6-A406-4E29-82EB-5525E056913A}" dt="2026-02-23T08:11:18.479" v="15" actId="20577"/>
      <pc:docMkLst>
        <pc:docMk/>
      </pc:docMkLst>
      <pc:sldChg chg="modSp">
        <pc:chgData name="Sacha Zurcher" userId="S::sazu@kb.dk::0b484905-cda3-425a-b268-f725e9798af9" providerId="AD" clId="Web-{46B156E6-A406-4E29-82EB-5525E056913A}" dt="2026-02-23T08:11:18.479" v="15" actId="20577"/>
        <pc:sldMkLst>
          <pc:docMk/>
          <pc:sldMk cId="2647309494" sldId="618"/>
        </pc:sldMkLst>
        <pc:spChg chg="mod">
          <ac:chgData name="Sacha Zurcher" userId="S::sazu@kb.dk::0b484905-cda3-425a-b268-f725e9798af9" providerId="AD" clId="Web-{46B156E6-A406-4E29-82EB-5525E056913A}" dt="2026-02-23T08:11:18.479" v="15" actId="20577"/>
          <ac:spMkLst>
            <pc:docMk/>
            <pc:sldMk cId="2647309494" sldId="618"/>
            <ac:spMk id="10" creationId="{6AADE927-E11D-D3A2-2B0C-F7E523A04072}"/>
          </ac:spMkLst>
        </pc:spChg>
      </pc:sldChg>
    </pc:docChg>
  </pc:docChgLst>
  <pc:docChgLst>
    <pc:chgData name="Sacha Zurcher" userId="S::sazu@kb.dk::0b484905-cda3-425a-b268-f725e9798af9" providerId="AD" clId="Web-{B49F81AC-A76A-E5B2-5087-9BA46F0B7FDC}"/>
    <pc:docChg chg="modSld">
      <pc:chgData name="Sacha Zurcher" userId="S::sazu@kb.dk::0b484905-cda3-425a-b268-f725e9798af9" providerId="AD" clId="Web-{B49F81AC-A76A-E5B2-5087-9BA46F0B7FDC}" dt="2026-03-04T10:22:54.895" v="27"/>
      <pc:docMkLst>
        <pc:docMk/>
      </pc:docMkLst>
      <pc:sldChg chg="modNotes">
        <pc:chgData name="Sacha Zurcher" userId="S::sazu@kb.dk::0b484905-cda3-425a-b268-f725e9798af9" providerId="AD" clId="Web-{B49F81AC-A76A-E5B2-5087-9BA46F0B7FDC}" dt="2026-03-04T10:22:54.895" v="27"/>
        <pc:sldMkLst>
          <pc:docMk/>
          <pc:sldMk cId="1704883688" sldId="636"/>
        </pc:sldMkLst>
      </pc:sldChg>
    </pc:docChg>
  </pc:docChgLst>
  <pc:docChgLst>
    <pc:chgData name="Sacha Zurcher" userId="S::sazu@kb.dk::0b484905-cda3-425a-b268-f725e9798af9" providerId="AD" clId="Web-{627FCEA1-1FEC-45B3-84C5-FEF85DE01A41}"/>
    <pc:docChg chg="sldOrd">
      <pc:chgData name="Sacha Zurcher" userId="S::sazu@kb.dk::0b484905-cda3-425a-b268-f725e9798af9" providerId="AD" clId="Web-{627FCEA1-1FEC-45B3-84C5-FEF85DE01A41}" dt="2026-02-23T10:27:11.340" v="0"/>
      <pc:docMkLst>
        <pc:docMk/>
      </pc:docMkLst>
      <pc:sldChg chg="ord">
        <pc:chgData name="Sacha Zurcher" userId="S::sazu@kb.dk::0b484905-cda3-425a-b268-f725e9798af9" providerId="AD" clId="Web-{627FCEA1-1FEC-45B3-84C5-FEF85DE01A41}" dt="2026-02-23T10:27:11.340" v="0"/>
        <pc:sldMkLst>
          <pc:docMk/>
          <pc:sldMk cId="2647309494" sldId="618"/>
        </pc:sldMkLst>
      </pc:sldChg>
    </pc:docChg>
  </pc:docChgLst>
  <pc:docChgLst>
    <pc:chgData name="Sacha Zurcher" userId="S::sazu@kb.dk::0b484905-cda3-425a-b268-f725e9798af9" providerId="AD" clId="Web-{13AB16A6-FF9D-4BFC-9C6F-D576271CD8E9}"/>
    <pc:docChg chg="modSld">
      <pc:chgData name="Sacha Zurcher" userId="S::sazu@kb.dk::0b484905-cda3-425a-b268-f725e9798af9" providerId="AD" clId="Web-{13AB16A6-FF9D-4BFC-9C6F-D576271CD8E9}" dt="2026-02-23T07:52:24.898" v="7" actId="14100"/>
      <pc:docMkLst>
        <pc:docMk/>
      </pc:docMkLst>
      <pc:sldChg chg="modSp mod setBg">
        <pc:chgData name="Sacha Zurcher" userId="S::sazu@kb.dk::0b484905-cda3-425a-b268-f725e9798af9" providerId="AD" clId="Web-{13AB16A6-FF9D-4BFC-9C6F-D576271CD8E9}" dt="2026-02-23T07:52:24.898" v="7" actId="14100"/>
        <pc:sldMkLst>
          <pc:docMk/>
          <pc:sldMk cId="1426831965" sldId="652"/>
        </pc:sldMkLst>
        <pc:picChg chg="mod">
          <ac:chgData name="Sacha Zurcher" userId="S::sazu@kb.dk::0b484905-cda3-425a-b268-f725e9798af9" providerId="AD" clId="Web-{13AB16A6-FF9D-4BFC-9C6F-D576271CD8E9}" dt="2026-02-23T07:52:24.898" v="7" actId="14100"/>
          <ac:picMkLst>
            <pc:docMk/>
            <pc:sldMk cId="1426831965" sldId="652"/>
            <ac:picMk id="5" creationId="{CE7827E3-E001-52AC-C54D-23EBF0D6C476}"/>
          </ac:picMkLst>
        </pc:picChg>
      </pc:sldChg>
    </pc:docChg>
  </pc:docChgLst>
</pc:chgInfo>
</file>

<file path=ppt/comments/modernComment_13A_2A953AB2.xml><?xml version="1.0" encoding="utf-8"?>
<p188:cmLst xmlns:a="http://schemas.openxmlformats.org/drawingml/2006/main" xmlns:r="http://schemas.openxmlformats.org/officeDocument/2006/relationships" xmlns:p188="http://schemas.microsoft.com/office/powerpoint/2018/8/main">
  <p188:cm id="{7DE6A60D-46E4-4051-AD48-36BC969C1B54}" authorId="{5DD1308A-9AF6-BD24-6578-0A4E43F12094}" created="2025-12-18T09:40:36.500" startDate="2026-02-23T10:13:39.056" dueDate="2026-02-23T10:13:39.056" assignedTo="{5DD1308A-9AF6-BD24-6578-0A4E43F12094}" title="@Kirsten Krogh Kruuse Search guide er inkluderet i noter (sidste sætning).">
    <pc:sldMkLst xmlns:pc="http://schemas.microsoft.com/office/powerpoint/2013/main/command">
      <pc:docMk/>
      <pc:sldMk cId="714422962" sldId="314"/>
    </pc:sldMkLst>
    <p188:replyLst>
      <p188:reply id="{D1CE831F-7149-4CCA-B433-D2F0D0CE9336}" authorId="{CD682118-6C1A-6AD3-8DF8-F53E04B78E53}" created="2026-02-23T10:13:39.056">
        <p188:txBody>
          <a:bodyPr/>
          <a:lstStyle/>
          <a:p>
            <a:r>
              <a:rPr lang="da-DK"/>
              <a:t>[@Kirsten Krogh Kruuse] Search guide er inkluderet i noter (sidste sætning).</a:t>
            </a:r>
          </a:p>
        </p188:txBody>
        <p188:extLst>
          <p:ext xmlns:p="http://schemas.openxmlformats.org/presentationml/2006/main" uri="{57CB4572-C831-44C2-8A1C-0ADB6CCDFE69}">
            <p223:reactions xmlns:p223="http://schemas.microsoft.com/office/powerpoint/2022/03/main">
              <p223:rxn type="👍">
                <p223:instance time="2026-02-23T13:17:39.834" authorId="{5DD1308A-9AF6-BD24-6578-0A4E43F12094}"/>
              </p223:rxn>
            </p223:reactions>
          </p:ext>
        </p188:extLst>
      </p188:reply>
    </p188:replyLst>
    <p188:txBody>
      <a:bodyPr/>
      <a:lstStyle/>
      <a:p>
        <a:r>
          <a:rPr lang="da-DK"/>
          <a:t>Hvordan ser søgningen ud? Ville det være en ide at henvise til Zenodos søgeguide? https://zenodo.org/help/search </a:t>
        </a:r>
      </a:p>
    </p188:txBody>
    <p188:extLst>
      <p:ext xmlns:p="http://schemas.openxmlformats.org/presentationml/2006/main" uri="{5BB2D875-25FF-4072-B9AC-8F64D62656EB}">
        <p228:taskDetails xmlns:p228="http://schemas.microsoft.com/office/powerpoint/2022/08/main">
          <p228:history>
            <p228:event time="2026-02-23T10:13:39.056" id="{94BCD22F-FE43-4F54-8D27-FED63E3E585C}">
              <p228:atrbtn authorId="{CD682118-6C1A-6AD3-8DF8-F53E04B78E53}"/>
              <p228:anchr>
                <p228:comment id="{D1CE831F-7149-4CCA-B433-D2F0D0CE9336}"/>
              </p228:anchr>
              <p228:add/>
            </p228:event>
            <p228:event time="2026-02-23T10:13:39.056" id="{40DD7092-44DD-4AB6-AB95-E89A5104D3C0}">
              <p228:atrbtn authorId="{CD682118-6C1A-6AD3-8DF8-F53E04B78E53}"/>
              <p228:anchr>
                <p228:comment id="{D1CE831F-7149-4CCA-B433-D2F0D0CE9336}"/>
              </p228:anchr>
              <p228:asgn authorId="{5DD1308A-9AF6-BD24-6578-0A4E43F12094}"/>
            </p228:event>
            <p228:event time="2026-02-23T10:13:39.056" id="{B674BB81-5728-401E-83A3-69AF991C5165}">
              <p228:atrbtn authorId="{CD682118-6C1A-6AD3-8DF8-F53E04B78E53}"/>
              <p228:anchr>
                <p228:comment id="{D1CE831F-7149-4CCA-B433-D2F0D0CE9336}"/>
              </p228:anchr>
              <p228:date stDt="2026-02-23T10:13:39.056" endDt="2026-02-23T10:13:39.056"/>
            </p228:event>
            <p228:event time="2026-02-23T10:13:39.056" id="{4F2A0503-7880-435B-9852-2F2932221B5B}">
              <p228:atrbtn authorId="{CD682118-6C1A-6AD3-8DF8-F53E04B78E53}"/>
              <p228:anchr>
                <p228:comment id="{D1CE831F-7149-4CCA-B433-D2F0D0CE9336}"/>
              </p228:anchr>
              <p228:title val="@Kirsten Krogh Kruuse Search guide er inkluderet i noter (sidste sætning)."/>
            </p228:event>
          </p228:history>
        </p228:taskDetails>
      </p:ext>
    </p188:extLst>
  </p188:cm>
</p188:cmLst>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3B23AF-252E-4283-9CD7-A82A53CB6FDD}" type="doc">
      <dgm:prSet loTypeId="urn:microsoft.com/office/officeart/2005/8/layout/list1" loCatId="list" qsTypeId="urn:microsoft.com/office/officeart/2005/8/quickstyle/simple2" qsCatId="simple" csTypeId="urn:microsoft.com/office/officeart/2005/8/colors/accent3_2" csCatId="accent3" phldr="1"/>
      <dgm:spPr/>
      <dgm:t>
        <a:bodyPr/>
        <a:lstStyle/>
        <a:p>
          <a:endParaRPr lang="en-US"/>
        </a:p>
      </dgm:t>
    </dgm:pt>
    <dgm:pt modelId="{F3696C81-01DB-45C4-BFA9-79BFBFF9A49A}">
      <dgm:prSet/>
      <dgm:spPr/>
      <dgm:t>
        <a:bodyPr/>
        <a:lstStyle/>
        <a:p>
          <a:pPr rtl="0"/>
          <a:r>
            <a:rPr lang="en-US" b="1">
              <a:latin typeface="Arial" panose="020B0604020202020204" pitchFamily="34" charset="0"/>
              <a:cs typeface="Arial" panose="020B0604020202020204" pitchFamily="34" charset="0"/>
            </a:rPr>
            <a:t>TIP: To narrow down your search and search a specific website, add</a:t>
          </a:r>
        </a:p>
      </dgm:t>
    </dgm:pt>
    <dgm:pt modelId="{6A1C4FF8-241C-4B46-BA20-0A7647E65608}" type="parTrans" cxnId="{7AF6CBBA-3BAF-4D2F-934A-56DD43326BE2}">
      <dgm:prSet/>
      <dgm:spPr/>
      <dgm:t>
        <a:bodyPr/>
        <a:lstStyle/>
        <a:p>
          <a:endParaRPr lang="en-US"/>
        </a:p>
      </dgm:t>
    </dgm:pt>
    <dgm:pt modelId="{3D1D71CD-E93D-43C0-9827-70013065F774}" type="sibTrans" cxnId="{7AF6CBBA-3BAF-4D2F-934A-56DD43326BE2}">
      <dgm:prSet/>
      <dgm:spPr/>
      <dgm:t>
        <a:bodyPr/>
        <a:lstStyle/>
        <a:p>
          <a:endParaRPr lang="en-US"/>
        </a:p>
      </dgm:t>
    </dgm:pt>
    <dgm:pt modelId="{847277D1-23FD-4DED-9683-7DF3C87204CB}">
      <dgm:prSet phldr="0"/>
      <dgm:spPr/>
      <dgm:t>
        <a:bodyPr/>
        <a:lstStyle/>
        <a:p>
          <a:pPr rtl="0"/>
          <a:r>
            <a:rPr lang="en-US" b="0" err="1">
              <a:latin typeface="Arial" panose="020B0604020202020204" pitchFamily="34" charset="0"/>
              <a:cs typeface="Arial" panose="020B0604020202020204" pitchFamily="34" charset="0"/>
            </a:rPr>
            <a:t>site:URL</a:t>
          </a:r>
          <a:endParaRPr lang="en-US" b="0">
            <a:latin typeface="Arial" panose="020B0604020202020204" pitchFamily="34" charset="0"/>
            <a:cs typeface="Arial" panose="020B0604020202020204" pitchFamily="34" charset="0"/>
          </a:endParaRPr>
        </a:p>
      </dgm:t>
    </dgm:pt>
    <dgm:pt modelId="{ACF44004-994F-4B1E-A159-9FEB9E80B292}" type="parTrans" cxnId="{EA7477BD-BFEE-425C-8A8F-174B9492C715}">
      <dgm:prSet/>
      <dgm:spPr/>
      <dgm:t>
        <a:bodyPr/>
        <a:lstStyle/>
        <a:p>
          <a:endParaRPr lang="da-DK"/>
        </a:p>
      </dgm:t>
    </dgm:pt>
    <dgm:pt modelId="{79610597-4D6D-437C-8F19-F095D166F48B}" type="sibTrans" cxnId="{EA7477BD-BFEE-425C-8A8F-174B9492C715}">
      <dgm:prSet/>
      <dgm:spPr/>
      <dgm:t>
        <a:bodyPr/>
        <a:lstStyle/>
        <a:p>
          <a:endParaRPr lang="da-DK"/>
        </a:p>
      </dgm:t>
    </dgm:pt>
    <dgm:pt modelId="{06B6E902-94AB-4CB5-8BE7-527C57F2A819}">
      <dgm:prSet phldr="0"/>
      <dgm:spPr/>
      <dgm:t>
        <a:bodyPr/>
        <a:lstStyle/>
        <a:p>
          <a:pPr rtl="0"/>
          <a:r>
            <a:rPr lang="en-US" b="1">
              <a:latin typeface="Arial" panose="020B0604020202020204" pitchFamily="34" charset="0"/>
              <a:cs typeface="Arial" panose="020B0604020202020204" pitchFamily="34" charset="0"/>
            </a:rPr>
            <a:t>Ex.: youth participation site: zenodo.org</a:t>
          </a:r>
        </a:p>
      </dgm:t>
    </dgm:pt>
    <dgm:pt modelId="{484F48DC-9E74-4DC6-B5BF-920B3F506655}" type="parTrans" cxnId="{9D38C3AF-D0CA-43F3-BF9C-B98E1F7F9A93}">
      <dgm:prSet/>
      <dgm:spPr/>
      <dgm:t>
        <a:bodyPr/>
        <a:lstStyle/>
        <a:p>
          <a:endParaRPr lang="da-DK"/>
        </a:p>
      </dgm:t>
    </dgm:pt>
    <dgm:pt modelId="{AC8DC777-FE33-4932-9B7D-A15EECE3C860}" type="sibTrans" cxnId="{9D38C3AF-D0CA-43F3-BF9C-B98E1F7F9A93}">
      <dgm:prSet/>
      <dgm:spPr/>
      <dgm:t>
        <a:bodyPr/>
        <a:lstStyle/>
        <a:p>
          <a:endParaRPr lang="da-DK"/>
        </a:p>
      </dgm:t>
    </dgm:pt>
    <dgm:pt modelId="{6FFC9029-1F51-48C1-A876-0757315F8E4A}" type="pres">
      <dgm:prSet presAssocID="{F63B23AF-252E-4283-9CD7-A82A53CB6FDD}" presName="linear" presStyleCnt="0">
        <dgm:presLayoutVars>
          <dgm:dir/>
          <dgm:animLvl val="lvl"/>
          <dgm:resizeHandles val="exact"/>
        </dgm:presLayoutVars>
      </dgm:prSet>
      <dgm:spPr/>
    </dgm:pt>
    <dgm:pt modelId="{6E7CA0AA-58F9-43B1-BD11-E82E05A8BE21}" type="pres">
      <dgm:prSet presAssocID="{F3696C81-01DB-45C4-BFA9-79BFBFF9A49A}" presName="parentLin" presStyleCnt="0"/>
      <dgm:spPr/>
    </dgm:pt>
    <dgm:pt modelId="{9F8BE41B-E107-4B4A-9EB7-65900E4D2CC3}" type="pres">
      <dgm:prSet presAssocID="{F3696C81-01DB-45C4-BFA9-79BFBFF9A49A}" presName="parentLeftMargin" presStyleLbl="node1" presStyleIdx="0" presStyleCnt="2"/>
      <dgm:spPr/>
    </dgm:pt>
    <dgm:pt modelId="{3D5F0509-EB51-408F-AEFD-613E96CA9436}" type="pres">
      <dgm:prSet presAssocID="{F3696C81-01DB-45C4-BFA9-79BFBFF9A49A}" presName="parentText" presStyleLbl="node1" presStyleIdx="0" presStyleCnt="2" custScaleX="97442" custScaleY="131299">
        <dgm:presLayoutVars>
          <dgm:chMax val="0"/>
          <dgm:bulletEnabled val="1"/>
        </dgm:presLayoutVars>
      </dgm:prSet>
      <dgm:spPr/>
    </dgm:pt>
    <dgm:pt modelId="{C7543885-6AE2-478F-8C51-B2D2965A527A}" type="pres">
      <dgm:prSet presAssocID="{F3696C81-01DB-45C4-BFA9-79BFBFF9A49A}" presName="negativeSpace" presStyleCnt="0"/>
      <dgm:spPr/>
    </dgm:pt>
    <dgm:pt modelId="{7047A69D-02AA-499D-AE46-DA53A1E14974}" type="pres">
      <dgm:prSet presAssocID="{F3696C81-01DB-45C4-BFA9-79BFBFF9A49A}" presName="childText" presStyleLbl="conFgAcc1" presStyleIdx="0" presStyleCnt="2">
        <dgm:presLayoutVars>
          <dgm:bulletEnabled val="1"/>
        </dgm:presLayoutVars>
      </dgm:prSet>
      <dgm:spPr/>
    </dgm:pt>
    <dgm:pt modelId="{5C528D2C-9337-49D6-A1CF-4AFCB6682648}" type="pres">
      <dgm:prSet presAssocID="{3D1D71CD-E93D-43C0-9827-70013065F774}" presName="spaceBetweenRectangles" presStyleCnt="0"/>
      <dgm:spPr/>
    </dgm:pt>
    <dgm:pt modelId="{5DB3DA25-511F-44E9-969E-288CDFE596FE}" type="pres">
      <dgm:prSet presAssocID="{06B6E902-94AB-4CB5-8BE7-527C57F2A819}" presName="parentLin" presStyleCnt="0"/>
      <dgm:spPr/>
    </dgm:pt>
    <dgm:pt modelId="{107F6C89-223C-45F5-BB41-0A636662BBA8}" type="pres">
      <dgm:prSet presAssocID="{06B6E902-94AB-4CB5-8BE7-527C57F2A819}" presName="parentLeftMargin" presStyleLbl="node1" presStyleIdx="0" presStyleCnt="2"/>
      <dgm:spPr/>
    </dgm:pt>
    <dgm:pt modelId="{B18AD7EF-17E0-4A84-8280-70EE27FD9A5E}" type="pres">
      <dgm:prSet presAssocID="{06B6E902-94AB-4CB5-8BE7-527C57F2A819}" presName="parentText" presStyleLbl="node1" presStyleIdx="1" presStyleCnt="2" custScaleY="115498">
        <dgm:presLayoutVars>
          <dgm:chMax val="0"/>
          <dgm:bulletEnabled val="1"/>
        </dgm:presLayoutVars>
      </dgm:prSet>
      <dgm:spPr/>
    </dgm:pt>
    <dgm:pt modelId="{327E2472-2FBB-451A-97D5-012B19483AD4}" type="pres">
      <dgm:prSet presAssocID="{06B6E902-94AB-4CB5-8BE7-527C57F2A819}" presName="negativeSpace" presStyleCnt="0"/>
      <dgm:spPr/>
    </dgm:pt>
    <dgm:pt modelId="{795AEC15-0892-4D94-995D-E5203883164D}" type="pres">
      <dgm:prSet presAssocID="{06B6E902-94AB-4CB5-8BE7-527C57F2A819}" presName="childText" presStyleLbl="conFgAcc1" presStyleIdx="1" presStyleCnt="2">
        <dgm:presLayoutVars>
          <dgm:bulletEnabled val="1"/>
        </dgm:presLayoutVars>
      </dgm:prSet>
      <dgm:spPr/>
    </dgm:pt>
  </dgm:ptLst>
  <dgm:cxnLst>
    <dgm:cxn modelId="{9DDB5265-CB3B-4DB4-B20D-DE947142E994}" type="presOf" srcId="{F63B23AF-252E-4283-9CD7-A82A53CB6FDD}" destId="{6FFC9029-1F51-48C1-A876-0757315F8E4A}" srcOrd="0" destOrd="0" presId="urn:microsoft.com/office/officeart/2005/8/layout/list1"/>
    <dgm:cxn modelId="{3186E990-50D7-4D42-8241-110368A125CA}" type="presOf" srcId="{F3696C81-01DB-45C4-BFA9-79BFBFF9A49A}" destId="{9F8BE41B-E107-4B4A-9EB7-65900E4D2CC3}" srcOrd="0" destOrd="0" presId="urn:microsoft.com/office/officeart/2005/8/layout/list1"/>
    <dgm:cxn modelId="{817FA7A9-7346-48C0-85C9-0FE0C960D929}" type="presOf" srcId="{847277D1-23FD-4DED-9683-7DF3C87204CB}" destId="{7047A69D-02AA-499D-AE46-DA53A1E14974}" srcOrd="0" destOrd="0" presId="urn:microsoft.com/office/officeart/2005/8/layout/list1"/>
    <dgm:cxn modelId="{9D38C3AF-D0CA-43F3-BF9C-B98E1F7F9A93}" srcId="{F63B23AF-252E-4283-9CD7-A82A53CB6FDD}" destId="{06B6E902-94AB-4CB5-8BE7-527C57F2A819}" srcOrd="1" destOrd="0" parTransId="{484F48DC-9E74-4DC6-B5BF-920B3F506655}" sibTransId="{AC8DC777-FE33-4932-9B7D-A15EECE3C860}"/>
    <dgm:cxn modelId="{7AF6CBBA-3BAF-4D2F-934A-56DD43326BE2}" srcId="{F63B23AF-252E-4283-9CD7-A82A53CB6FDD}" destId="{F3696C81-01DB-45C4-BFA9-79BFBFF9A49A}" srcOrd="0" destOrd="0" parTransId="{6A1C4FF8-241C-4B46-BA20-0A7647E65608}" sibTransId="{3D1D71CD-E93D-43C0-9827-70013065F774}"/>
    <dgm:cxn modelId="{EA7477BD-BFEE-425C-8A8F-174B9492C715}" srcId="{F3696C81-01DB-45C4-BFA9-79BFBFF9A49A}" destId="{847277D1-23FD-4DED-9683-7DF3C87204CB}" srcOrd="0" destOrd="0" parTransId="{ACF44004-994F-4B1E-A159-9FEB9E80B292}" sibTransId="{79610597-4D6D-437C-8F19-F095D166F48B}"/>
    <dgm:cxn modelId="{597D8ED1-08CB-4FC6-ABC1-07DC0CC26AE4}" type="presOf" srcId="{06B6E902-94AB-4CB5-8BE7-527C57F2A819}" destId="{B18AD7EF-17E0-4A84-8280-70EE27FD9A5E}" srcOrd="1" destOrd="0" presId="urn:microsoft.com/office/officeart/2005/8/layout/list1"/>
    <dgm:cxn modelId="{7FD97DDE-FEB9-4ED5-B5AB-55580675E1F4}" type="presOf" srcId="{F3696C81-01DB-45C4-BFA9-79BFBFF9A49A}" destId="{3D5F0509-EB51-408F-AEFD-613E96CA9436}" srcOrd="1" destOrd="0" presId="urn:microsoft.com/office/officeart/2005/8/layout/list1"/>
    <dgm:cxn modelId="{67F9F4F9-D05D-446F-AADE-B9A899E3E8D6}" type="presOf" srcId="{06B6E902-94AB-4CB5-8BE7-527C57F2A819}" destId="{107F6C89-223C-45F5-BB41-0A636662BBA8}" srcOrd="0" destOrd="0" presId="urn:microsoft.com/office/officeart/2005/8/layout/list1"/>
    <dgm:cxn modelId="{EBCA8F7D-4B17-4736-9927-4A06525D5C92}" type="presParOf" srcId="{6FFC9029-1F51-48C1-A876-0757315F8E4A}" destId="{6E7CA0AA-58F9-43B1-BD11-E82E05A8BE21}" srcOrd="0" destOrd="0" presId="urn:microsoft.com/office/officeart/2005/8/layout/list1"/>
    <dgm:cxn modelId="{1B43493C-F3E5-443A-8B53-D68845D487F7}" type="presParOf" srcId="{6E7CA0AA-58F9-43B1-BD11-E82E05A8BE21}" destId="{9F8BE41B-E107-4B4A-9EB7-65900E4D2CC3}" srcOrd="0" destOrd="0" presId="urn:microsoft.com/office/officeart/2005/8/layout/list1"/>
    <dgm:cxn modelId="{0904D740-B3F7-41D8-A8FA-2722AF1ADD40}" type="presParOf" srcId="{6E7CA0AA-58F9-43B1-BD11-E82E05A8BE21}" destId="{3D5F0509-EB51-408F-AEFD-613E96CA9436}" srcOrd="1" destOrd="0" presId="urn:microsoft.com/office/officeart/2005/8/layout/list1"/>
    <dgm:cxn modelId="{584BF441-4E08-4545-AC4D-C64DCBC9D390}" type="presParOf" srcId="{6FFC9029-1F51-48C1-A876-0757315F8E4A}" destId="{C7543885-6AE2-478F-8C51-B2D2965A527A}" srcOrd="1" destOrd="0" presId="urn:microsoft.com/office/officeart/2005/8/layout/list1"/>
    <dgm:cxn modelId="{47EA7D8B-CA0F-4347-8307-863DD14E7A79}" type="presParOf" srcId="{6FFC9029-1F51-48C1-A876-0757315F8E4A}" destId="{7047A69D-02AA-499D-AE46-DA53A1E14974}" srcOrd="2" destOrd="0" presId="urn:microsoft.com/office/officeart/2005/8/layout/list1"/>
    <dgm:cxn modelId="{39207AA1-7463-4D09-83DF-557B07709088}" type="presParOf" srcId="{6FFC9029-1F51-48C1-A876-0757315F8E4A}" destId="{5C528D2C-9337-49D6-A1CF-4AFCB6682648}" srcOrd="3" destOrd="0" presId="urn:microsoft.com/office/officeart/2005/8/layout/list1"/>
    <dgm:cxn modelId="{0886D104-0367-4616-A199-F3874DB600F4}" type="presParOf" srcId="{6FFC9029-1F51-48C1-A876-0757315F8E4A}" destId="{5DB3DA25-511F-44E9-969E-288CDFE596FE}" srcOrd="4" destOrd="0" presId="urn:microsoft.com/office/officeart/2005/8/layout/list1"/>
    <dgm:cxn modelId="{544D026B-360A-4CE4-BEAD-44E38597122F}" type="presParOf" srcId="{5DB3DA25-511F-44E9-969E-288CDFE596FE}" destId="{107F6C89-223C-45F5-BB41-0A636662BBA8}" srcOrd="0" destOrd="0" presId="urn:microsoft.com/office/officeart/2005/8/layout/list1"/>
    <dgm:cxn modelId="{9E85375B-4EDD-45DA-B871-DD86CD820B25}" type="presParOf" srcId="{5DB3DA25-511F-44E9-969E-288CDFE596FE}" destId="{B18AD7EF-17E0-4A84-8280-70EE27FD9A5E}" srcOrd="1" destOrd="0" presId="urn:microsoft.com/office/officeart/2005/8/layout/list1"/>
    <dgm:cxn modelId="{E7EFFAC9-69AB-45EC-BEDB-ED3694208F42}" type="presParOf" srcId="{6FFC9029-1F51-48C1-A876-0757315F8E4A}" destId="{327E2472-2FBB-451A-97D5-012B19483AD4}" srcOrd="5" destOrd="0" presId="urn:microsoft.com/office/officeart/2005/8/layout/list1"/>
    <dgm:cxn modelId="{80ED3269-D940-46F1-8732-D1661C087EF0}" type="presParOf" srcId="{6FFC9029-1F51-48C1-A876-0757315F8E4A}" destId="{795AEC15-0892-4D94-995D-E5203883164D}" srcOrd="6"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F9D0B7-3862-47E9-AA70-133DA6681EB6}" type="doc">
      <dgm:prSet loTypeId="urn:microsoft.com/office/officeart/2005/8/layout/lProcess2" loCatId="list" qsTypeId="urn:microsoft.com/office/officeart/2005/8/quickstyle/simple1" qsCatId="simple" csTypeId="urn:microsoft.com/office/officeart/2005/8/colors/accent3_2" csCatId="accent3" phldr="1"/>
      <dgm:spPr/>
      <dgm:t>
        <a:bodyPr/>
        <a:lstStyle/>
        <a:p>
          <a:endParaRPr lang="da-DK"/>
        </a:p>
      </dgm:t>
    </dgm:pt>
    <dgm:pt modelId="{BF12E3D2-53CE-4FBD-8C84-3AF11D36983C}">
      <dgm:prSet phldrT="[Tekst]" custT="1"/>
      <dgm:spPr/>
      <dgm:t>
        <a:bodyPr anchor="t"/>
        <a:lstStyle/>
        <a:p>
          <a:r>
            <a:rPr lang="da-DK" sz="2800"/>
            <a:t>Databases</a:t>
          </a:r>
        </a:p>
      </dgm:t>
    </dgm:pt>
    <dgm:pt modelId="{5B599962-2151-4CB2-A4D5-AA1E2015F9E9}" type="parTrans" cxnId="{566C28B0-9813-403E-8ACF-76813C55AEE8}">
      <dgm:prSet/>
      <dgm:spPr/>
      <dgm:t>
        <a:bodyPr/>
        <a:lstStyle/>
        <a:p>
          <a:endParaRPr lang="da-DK"/>
        </a:p>
      </dgm:t>
    </dgm:pt>
    <dgm:pt modelId="{1629670A-C8AA-4AB1-A819-A088700372B6}" type="sibTrans" cxnId="{566C28B0-9813-403E-8ACF-76813C55AEE8}">
      <dgm:prSet/>
      <dgm:spPr/>
      <dgm:t>
        <a:bodyPr/>
        <a:lstStyle/>
        <a:p>
          <a:endParaRPr lang="da-DK"/>
        </a:p>
      </dgm:t>
    </dgm:pt>
    <dgm:pt modelId="{337B3AC1-B6E6-4D3E-9403-7A61776393EC}">
      <dgm:prSet phldrT="[Tekst]"/>
      <dgm:spPr/>
      <dgm:t>
        <a:bodyPr/>
        <a:lstStyle/>
        <a:p>
          <a:r>
            <a:rPr lang="da-DK"/>
            <a:t>”Associated Data”</a:t>
          </a:r>
        </a:p>
      </dgm:t>
    </dgm:pt>
    <dgm:pt modelId="{AB479886-4756-4AB8-A878-D42EB8E911EC}" type="parTrans" cxnId="{FFA031DD-2C06-4192-A7ED-ACEEA1811968}">
      <dgm:prSet/>
      <dgm:spPr/>
      <dgm:t>
        <a:bodyPr/>
        <a:lstStyle/>
        <a:p>
          <a:endParaRPr lang="da-DK"/>
        </a:p>
      </dgm:t>
    </dgm:pt>
    <dgm:pt modelId="{586031A3-D176-4A27-A9D1-68991FCE4F75}" type="sibTrans" cxnId="{FFA031DD-2C06-4192-A7ED-ACEEA1811968}">
      <dgm:prSet/>
      <dgm:spPr/>
      <dgm:t>
        <a:bodyPr/>
        <a:lstStyle/>
        <a:p>
          <a:endParaRPr lang="da-DK"/>
        </a:p>
      </dgm:t>
    </dgm:pt>
    <dgm:pt modelId="{D1234DF0-993F-4180-A507-AF316C8DA5FE}">
      <dgm:prSet phldrT="[Tekst]" custT="1"/>
      <dgm:spPr/>
      <dgm:t>
        <a:bodyPr anchor="t"/>
        <a:lstStyle/>
        <a:p>
          <a:r>
            <a:rPr lang="da-DK" sz="2800" err="1"/>
            <a:t>Repositories</a:t>
          </a:r>
          <a:endParaRPr lang="da-DK" sz="2800"/>
        </a:p>
      </dgm:t>
    </dgm:pt>
    <dgm:pt modelId="{63D47DA5-1EEE-47C5-BE46-F84D9CA9CDFD}" type="parTrans" cxnId="{7E07EB2B-496C-4DCC-AB49-03A6EB32ED84}">
      <dgm:prSet/>
      <dgm:spPr/>
      <dgm:t>
        <a:bodyPr/>
        <a:lstStyle/>
        <a:p>
          <a:endParaRPr lang="da-DK"/>
        </a:p>
      </dgm:t>
    </dgm:pt>
    <dgm:pt modelId="{695BC400-DA0C-4C8E-A730-35D36AA1D210}" type="sibTrans" cxnId="{7E07EB2B-496C-4DCC-AB49-03A6EB32ED84}">
      <dgm:prSet/>
      <dgm:spPr/>
      <dgm:t>
        <a:bodyPr/>
        <a:lstStyle/>
        <a:p>
          <a:endParaRPr lang="da-DK"/>
        </a:p>
      </dgm:t>
    </dgm:pt>
    <dgm:pt modelId="{3C91FF2C-573B-4809-82E2-6CA878E5531D}">
      <dgm:prSet phldrT="[Tekst]"/>
      <dgm:spPr/>
      <dgm:t>
        <a:bodyPr/>
        <a:lstStyle/>
        <a:p>
          <a:r>
            <a:rPr lang="da-DK" err="1"/>
            <a:t>Zenodo</a:t>
          </a:r>
          <a:endParaRPr lang="da-DK"/>
        </a:p>
      </dgm:t>
    </dgm:pt>
    <dgm:pt modelId="{4B9726DC-B42F-417E-9000-BF5EF1BE1478}" type="parTrans" cxnId="{183058E1-1B56-4986-92B7-3F9925BCEFB0}">
      <dgm:prSet/>
      <dgm:spPr/>
      <dgm:t>
        <a:bodyPr/>
        <a:lstStyle/>
        <a:p>
          <a:endParaRPr lang="da-DK"/>
        </a:p>
      </dgm:t>
    </dgm:pt>
    <dgm:pt modelId="{00B19E44-769D-4A58-AED3-1A0C05F0F075}" type="sibTrans" cxnId="{183058E1-1B56-4986-92B7-3F9925BCEFB0}">
      <dgm:prSet/>
      <dgm:spPr/>
      <dgm:t>
        <a:bodyPr/>
        <a:lstStyle/>
        <a:p>
          <a:endParaRPr lang="da-DK"/>
        </a:p>
      </dgm:t>
    </dgm:pt>
    <dgm:pt modelId="{677349CA-D141-4DDA-9B3A-9D258134DC78}">
      <dgm:prSet phldrT="[Tekst]" custT="1"/>
      <dgm:spPr/>
      <dgm:t>
        <a:bodyPr anchor="t"/>
        <a:lstStyle/>
        <a:p>
          <a:r>
            <a:rPr lang="da-DK" sz="2800"/>
            <a:t>Search </a:t>
          </a:r>
          <a:r>
            <a:rPr lang="da-DK" sz="2800" err="1"/>
            <a:t>engines</a:t>
          </a:r>
          <a:endParaRPr lang="da-DK" sz="2800"/>
        </a:p>
      </dgm:t>
    </dgm:pt>
    <dgm:pt modelId="{E3F53EFA-8972-4405-9EAA-01891D8FF17A}" type="parTrans" cxnId="{FFAC27F5-5CB9-4AB0-A9C3-919079099AD8}">
      <dgm:prSet/>
      <dgm:spPr/>
      <dgm:t>
        <a:bodyPr/>
        <a:lstStyle/>
        <a:p>
          <a:endParaRPr lang="da-DK"/>
        </a:p>
      </dgm:t>
    </dgm:pt>
    <dgm:pt modelId="{1BC98C84-9066-4798-B91C-A34FCEB353AE}" type="sibTrans" cxnId="{FFAC27F5-5CB9-4AB0-A9C3-919079099AD8}">
      <dgm:prSet/>
      <dgm:spPr/>
      <dgm:t>
        <a:bodyPr/>
        <a:lstStyle/>
        <a:p>
          <a:endParaRPr lang="da-DK"/>
        </a:p>
      </dgm:t>
    </dgm:pt>
    <dgm:pt modelId="{524C1551-695C-45D8-BFB0-EC39C685F4F5}">
      <dgm:prSet phldrT="[Tekst]"/>
      <dgm:spPr/>
      <dgm:t>
        <a:bodyPr/>
        <a:lstStyle/>
        <a:p>
          <a:r>
            <a:rPr lang="da-DK" err="1"/>
            <a:t>DataCite</a:t>
          </a:r>
          <a:r>
            <a:rPr lang="da-DK"/>
            <a:t> Commons</a:t>
          </a:r>
        </a:p>
      </dgm:t>
    </dgm:pt>
    <dgm:pt modelId="{1EE299B9-1E2E-4DA7-902F-5FFE3FB22CF2}" type="parTrans" cxnId="{4EFF45F5-ADF2-41DD-A4EE-993E4182103F}">
      <dgm:prSet/>
      <dgm:spPr/>
      <dgm:t>
        <a:bodyPr/>
        <a:lstStyle/>
        <a:p>
          <a:endParaRPr lang="da-DK"/>
        </a:p>
      </dgm:t>
    </dgm:pt>
    <dgm:pt modelId="{88E8BB60-78CC-4BAE-9BDB-8049700FA42B}" type="sibTrans" cxnId="{4EFF45F5-ADF2-41DD-A4EE-993E4182103F}">
      <dgm:prSet/>
      <dgm:spPr/>
      <dgm:t>
        <a:bodyPr/>
        <a:lstStyle/>
        <a:p>
          <a:endParaRPr lang="da-DK"/>
        </a:p>
      </dgm:t>
    </dgm:pt>
    <dgm:pt modelId="{3AA4CF1D-D9E5-4681-9C96-8A34AC7D4559}">
      <dgm:prSet phldrT="[Tekst]" custT="1"/>
      <dgm:spPr/>
      <dgm:t>
        <a:bodyPr anchor="t"/>
        <a:lstStyle/>
        <a:p>
          <a:r>
            <a:rPr lang="da-DK" sz="2800" err="1"/>
            <a:t>When</a:t>
          </a:r>
          <a:r>
            <a:rPr lang="da-DK" sz="2800"/>
            <a:t> </a:t>
          </a:r>
          <a:r>
            <a:rPr lang="da-DK" sz="2800" err="1"/>
            <a:t>finding</a:t>
          </a:r>
          <a:r>
            <a:rPr lang="da-DK" sz="2800"/>
            <a:t> data</a:t>
          </a:r>
        </a:p>
      </dgm:t>
    </dgm:pt>
    <dgm:pt modelId="{B6CF76D6-AD11-48EF-B3EC-DAB70E2D1538}" type="parTrans" cxnId="{273EEC73-1151-4A39-8BB0-ECCCB2FBD05D}">
      <dgm:prSet/>
      <dgm:spPr/>
      <dgm:t>
        <a:bodyPr/>
        <a:lstStyle/>
        <a:p>
          <a:endParaRPr lang="da-DK"/>
        </a:p>
      </dgm:t>
    </dgm:pt>
    <dgm:pt modelId="{0040D68B-5B59-4F7B-A70B-F70C13F0BBDC}" type="sibTrans" cxnId="{273EEC73-1151-4A39-8BB0-ECCCB2FBD05D}">
      <dgm:prSet/>
      <dgm:spPr/>
      <dgm:t>
        <a:bodyPr/>
        <a:lstStyle/>
        <a:p>
          <a:endParaRPr lang="da-DK"/>
        </a:p>
      </dgm:t>
    </dgm:pt>
    <dgm:pt modelId="{8D912F6B-F04B-4B56-8A2A-1648DC6CB984}">
      <dgm:prSet phldrT="[Tekst]"/>
      <dgm:spPr/>
      <dgm:t>
        <a:bodyPr/>
        <a:lstStyle/>
        <a:p>
          <a:r>
            <a:rPr lang="da-DK" err="1"/>
            <a:t>E.g</a:t>
          </a:r>
          <a:r>
            <a:rPr lang="da-DK"/>
            <a:t>. Web of Science:</a:t>
          </a:r>
        </a:p>
      </dgm:t>
    </dgm:pt>
    <dgm:pt modelId="{0BAC1DAE-5F5E-4BEA-8EDF-510D1247A255}" type="parTrans" cxnId="{F602C369-9970-4B6A-8718-F6DB1FBF01EF}">
      <dgm:prSet/>
      <dgm:spPr/>
      <dgm:t>
        <a:bodyPr/>
        <a:lstStyle/>
        <a:p>
          <a:endParaRPr lang="da-DK"/>
        </a:p>
      </dgm:t>
    </dgm:pt>
    <dgm:pt modelId="{3A36DE31-73A2-4F7E-A70F-0605B6BA2AB6}" type="sibTrans" cxnId="{F602C369-9970-4B6A-8718-F6DB1FBF01EF}">
      <dgm:prSet/>
      <dgm:spPr/>
      <dgm:t>
        <a:bodyPr/>
        <a:lstStyle/>
        <a:p>
          <a:endParaRPr lang="da-DK"/>
        </a:p>
      </dgm:t>
    </dgm:pt>
    <dgm:pt modelId="{3DDE7D78-71D0-4649-A1B6-927C9F7002E6}">
      <dgm:prSet phldrT="[Tekst]"/>
      <dgm:spPr/>
      <dgm:t>
        <a:bodyPr/>
        <a:lstStyle/>
        <a:p>
          <a:r>
            <a:rPr lang="da-DK"/>
            <a:t>”Data Citation Index”</a:t>
          </a:r>
        </a:p>
      </dgm:t>
    </dgm:pt>
    <dgm:pt modelId="{61E58BCD-437C-4E21-8A72-C5B80A800870}" type="parTrans" cxnId="{D9EC39D4-E3E4-4C3B-8409-B17A1B87DED3}">
      <dgm:prSet/>
      <dgm:spPr/>
      <dgm:t>
        <a:bodyPr/>
        <a:lstStyle/>
        <a:p>
          <a:endParaRPr lang="da-DK"/>
        </a:p>
      </dgm:t>
    </dgm:pt>
    <dgm:pt modelId="{E460B198-856F-4253-B7BD-4DA8FD09AABE}" type="sibTrans" cxnId="{D9EC39D4-E3E4-4C3B-8409-B17A1B87DED3}">
      <dgm:prSet/>
      <dgm:spPr/>
      <dgm:t>
        <a:bodyPr/>
        <a:lstStyle/>
        <a:p>
          <a:endParaRPr lang="da-DK"/>
        </a:p>
      </dgm:t>
    </dgm:pt>
    <dgm:pt modelId="{F7C0178B-BDBE-4D15-9124-0712FDA28C11}">
      <dgm:prSet phldrT="[Tekst]"/>
      <dgm:spPr/>
      <dgm:t>
        <a:bodyPr/>
        <a:lstStyle/>
        <a:p>
          <a:r>
            <a:rPr lang="da-DK" err="1"/>
            <a:t>Figshare</a:t>
          </a:r>
          <a:endParaRPr lang="da-DK"/>
        </a:p>
      </dgm:t>
    </dgm:pt>
    <dgm:pt modelId="{3DEA006E-692E-41CB-84E1-B53820EC30CD}" type="parTrans" cxnId="{B7911128-C475-47C0-9B11-C0EC6E6080D0}">
      <dgm:prSet/>
      <dgm:spPr/>
      <dgm:t>
        <a:bodyPr/>
        <a:lstStyle/>
        <a:p>
          <a:endParaRPr lang="da-DK"/>
        </a:p>
      </dgm:t>
    </dgm:pt>
    <dgm:pt modelId="{0428B7CD-691B-4361-AE1B-8A0A33B933AF}" type="sibTrans" cxnId="{B7911128-C475-47C0-9B11-C0EC6E6080D0}">
      <dgm:prSet/>
      <dgm:spPr/>
      <dgm:t>
        <a:bodyPr/>
        <a:lstStyle/>
        <a:p>
          <a:endParaRPr lang="da-DK"/>
        </a:p>
      </dgm:t>
    </dgm:pt>
    <dgm:pt modelId="{71A1DAFF-15AB-49E3-A7E4-034966E2F889}">
      <dgm:prSet phldrT="[Tekst]"/>
      <dgm:spPr/>
      <dgm:t>
        <a:bodyPr/>
        <a:lstStyle/>
        <a:p>
          <a:r>
            <a:rPr lang="da-DK"/>
            <a:t>Re3data.org</a:t>
          </a:r>
        </a:p>
      </dgm:t>
    </dgm:pt>
    <dgm:pt modelId="{141D3B12-90C0-44E1-86BF-2108497746CC}" type="parTrans" cxnId="{5E8BC08B-D578-427D-AC35-97DF818A6A13}">
      <dgm:prSet/>
      <dgm:spPr/>
      <dgm:t>
        <a:bodyPr/>
        <a:lstStyle/>
        <a:p>
          <a:endParaRPr lang="da-DK"/>
        </a:p>
      </dgm:t>
    </dgm:pt>
    <dgm:pt modelId="{094A4126-93E4-4D74-A4CC-CB943B066E21}" type="sibTrans" cxnId="{5E8BC08B-D578-427D-AC35-97DF818A6A13}">
      <dgm:prSet/>
      <dgm:spPr/>
      <dgm:t>
        <a:bodyPr/>
        <a:lstStyle/>
        <a:p>
          <a:endParaRPr lang="da-DK"/>
        </a:p>
      </dgm:t>
    </dgm:pt>
    <dgm:pt modelId="{058C84E4-743A-4E63-AE25-9837277F406D}">
      <dgm:prSet phldrT="[Tekst]"/>
      <dgm:spPr/>
      <dgm:t>
        <a:bodyPr/>
        <a:lstStyle/>
        <a:p>
          <a:pPr rtl="0"/>
          <a:r>
            <a:rPr lang="da-DK" err="1"/>
            <a:t>OpenAIRE</a:t>
          </a:r>
          <a:r>
            <a:rPr lang="da-DK">
              <a:latin typeface="Aptos Display" panose="020F0302020204030204"/>
            </a:rPr>
            <a:t> </a:t>
          </a:r>
          <a:r>
            <a:rPr lang="da-DK" err="1">
              <a:latin typeface="Aptos Display" panose="020F0302020204030204"/>
            </a:rPr>
            <a:t>Explore</a:t>
          </a:r>
          <a:endParaRPr lang="da-DK" err="1"/>
        </a:p>
      </dgm:t>
    </dgm:pt>
    <dgm:pt modelId="{3FEA8DD9-7189-4D8D-9465-D63BB902A303}" type="parTrans" cxnId="{56EB10AF-AA96-4687-B90F-7466B85B85CC}">
      <dgm:prSet/>
      <dgm:spPr/>
      <dgm:t>
        <a:bodyPr/>
        <a:lstStyle/>
        <a:p>
          <a:endParaRPr lang="da-DK"/>
        </a:p>
      </dgm:t>
    </dgm:pt>
    <dgm:pt modelId="{DA376E7B-12B5-4CB9-90B7-4A87D1BE6A5C}" type="sibTrans" cxnId="{56EB10AF-AA96-4687-B90F-7466B85B85CC}">
      <dgm:prSet/>
      <dgm:spPr/>
      <dgm:t>
        <a:bodyPr/>
        <a:lstStyle/>
        <a:p>
          <a:endParaRPr lang="da-DK"/>
        </a:p>
      </dgm:t>
    </dgm:pt>
    <dgm:pt modelId="{EA36C206-5091-4137-B7E7-9D7588CC4F34}">
      <dgm:prSet phldrT="[Tekst]"/>
      <dgm:spPr/>
      <dgm:t>
        <a:bodyPr/>
        <a:lstStyle/>
        <a:p>
          <a:r>
            <a:rPr lang="da-DK"/>
            <a:t>Google Dataset Search</a:t>
          </a:r>
        </a:p>
      </dgm:t>
    </dgm:pt>
    <dgm:pt modelId="{B5B8D77A-9AAD-49A6-855F-F2AD2D2ADE06}" type="parTrans" cxnId="{F1908093-93C9-43C8-AE39-A8AE89193119}">
      <dgm:prSet/>
      <dgm:spPr/>
      <dgm:t>
        <a:bodyPr/>
        <a:lstStyle/>
        <a:p>
          <a:endParaRPr lang="da-DK"/>
        </a:p>
      </dgm:t>
    </dgm:pt>
    <dgm:pt modelId="{B7A5B3F1-5E56-4D25-8E5A-C5AD08553ABA}" type="sibTrans" cxnId="{F1908093-93C9-43C8-AE39-A8AE89193119}">
      <dgm:prSet/>
      <dgm:spPr/>
      <dgm:t>
        <a:bodyPr/>
        <a:lstStyle/>
        <a:p>
          <a:endParaRPr lang="da-DK"/>
        </a:p>
      </dgm:t>
    </dgm:pt>
    <dgm:pt modelId="{5CE25783-D0D0-4B96-8F3C-645FD23F3A0E}">
      <dgm:prSet phldrT="[Tekst]"/>
      <dgm:spPr/>
      <dgm:t>
        <a:bodyPr/>
        <a:lstStyle/>
        <a:p>
          <a:r>
            <a:rPr lang="da-DK"/>
            <a:t>Be </a:t>
          </a:r>
          <a:r>
            <a:rPr lang="da-DK" err="1"/>
            <a:t>critical</a:t>
          </a:r>
          <a:r>
            <a:rPr lang="da-DK"/>
            <a:t> of </a:t>
          </a:r>
          <a:r>
            <a:rPr lang="da-DK" err="1"/>
            <a:t>your</a:t>
          </a:r>
          <a:r>
            <a:rPr lang="da-DK"/>
            <a:t> </a:t>
          </a:r>
          <a:r>
            <a:rPr lang="da-DK" err="1"/>
            <a:t>sources</a:t>
          </a:r>
          <a:r>
            <a:rPr lang="da-DK"/>
            <a:t>:</a:t>
          </a:r>
        </a:p>
      </dgm:t>
    </dgm:pt>
    <dgm:pt modelId="{D5F6086F-FE7D-4C77-B656-F2BA2F74B587}" type="parTrans" cxnId="{630C34B1-D12C-45DA-8D54-C4D1CE6FD249}">
      <dgm:prSet/>
      <dgm:spPr/>
      <dgm:t>
        <a:bodyPr/>
        <a:lstStyle/>
        <a:p>
          <a:endParaRPr lang="da-DK"/>
        </a:p>
      </dgm:t>
    </dgm:pt>
    <dgm:pt modelId="{584EB9A5-A8DC-4787-B84A-AA5A0B3B96CC}" type="sibTrans" cxnId="{630C34B1-D12C-45DA-8D54-C4D1CE6FD249}">
      <dgm:prSet/>
      <dgm:spPr/>
      <dgm:t>
        <a:bodyPr/>
        <a:lstStyle/>
        <a:p>
          <a:endParaRPr lang="da-DK"/>
        </a:p>
      </dgm:t>
    </dgm:pt>
    <dgm:pt modelId="{C1E11D2D-ADDE-4FBC-95D9-11923125BDF0}">
      <dgm:prSet phldrT="[Tekst]"/>
      <dgm:spPr/>
      <dgm:t>
        <a:bodyPr/>
        <a:lstStyle/>
        <a:p>
          <a:pPr rtl="0"/>
          <a:r>
            <a:rPr lang="da-DK" b="0" err="1">
              <a:latin typeface="Arial"/>
              <a:ea typeface="Calibri Light"/>
              <a:cs typeface="Arial"/>
            </a:rPr>
            <a:t>Assess</a:t>
          </a:r>
          <a:r>
            <a:rPr lang="da-DK" b="0">
              <a:latin typeface="Arial"/>
              <a:ea typeface="Calibri Light"/>
              <a:cs typeface="Arial"/>
            </a:rPr>
            <a:t> the data and metadata</a:t>
          </a:r>
          <a:endParaRPr lang="da-DK">
            <a:latin typeface="Arial"/>
            <a:cs typeface="Arial"/>
          </a:endParaRPr>
        </a:p>
      </dgm:t>
    </dgm:pt>
    <dgm:pt modelId="{C69E97B3-F7C6-463E-917C-CA4901AE7C87}" type="parTrans" cxnId="{B83948DD-E335-45D0-884B-F14DC62CC1FB}">
      <dgm:prSet/>
      <dgm:spPr/>
      <dgm:t>
        <a:bodyPr/>
        <a:lstStyle/>
        <a:p>
          <a:endParaRPr lang="da-DK"/>
        </a:p>
      </dgm:t>
    </dgm:pt>
    <dgm:pt modelId="{6D15D66E-418A-457A-B768-ED1CA57FE7AA}" type="sibTrans" cxnId="{B83948DD-E335-45D0-884B-F14DC62CC1FB}">
      <dgm:prSet/>
      <dgm:spPr/>
      <dgm:t>
        <a:bodyPr/>
        <a:lstStyle/>
        <a:p>
          <a:endParaRPr lang="da-DK"/>
        </a:p>
      </dgm:t>
    </dgm:pt>
    <dgm:pt modelId="{91DC5225-F6BD-465C-A635-B2A1617266B6}">
      <dgm:prSet phldrT="[Tekst]"/>
      <dgm:spPr/>
      <dgm:t>
        <a:bodyPr/>
        <a:lstStyle/>
        <a:p>
          <a:pPr rtl="0"/>
          <a:r>
            <a:rPr lang="da-DK" b="0" err="1">
              <a:latin typeface="Arial"/>
              <a:ea typeface="Calibri Light"/>
              <a:cs typeface="Arial"/>
            </a:rPr>
            <a:t>Consider</a:t>
          </a:r>
          <a:r>
            <a:rPr lang="da-DK" b="0">
              <a:latin typeface="Arial"/>
              <a:ea typeface="Calibri Light"/>
              <a:cs typeface="Arial"/>
            </a:rPr>
            <a:t> the </a:t>
          </a:r>
          <a:r>
            <a:rPr lang="da-DK" b="0" err="1">
              <a:latin typeface="Arial"/>
              <a:ea typeface="Calibri Light"/>
              <a:cs typeface="Arial"/>
            </a:rPr>
            <a:t>context</a:t>
          </a:r>
          <a:r>
            <a:rPr lang="da-DK" b="0">
              <a:latin typeface="Arial"/>
              <a:ea typeface="Calibri Light"/>
              <a:cs typeface="Arial"/>
            </a:rPr>
            <a:t>: </a:t>
          </a:r>
          <a:r>
            <a:rPr lang="da-DK" b="0" err="1">
              <a:latin typeface="Arial"/>
              <a:ea typeface="Calibri Light"/>
              <a:cs typeface="Arial"/>
            </a:rPr>
            <a:t>does</a:t>
          </a:r>
          <a:r>
            <a:rPr lang="da-DK" b="0">
              <a:latin typeface="Arial"/>
              <a:ea typeface="Calibri Light"/>
              <a:cs typeface="Arial"/>
            </a:rPr>
            <a:t> it </a:t>
          </a:r>
          <a:r>
            <a:rPr lang="da-DK" b="0" err="1">
              <a:latin typeface="Arial"/>
              <a:ea typeface="Calibri Light"/>
              <a:cs typeface="Arial"/>
            </a:rPr>
            <a:t>make</a:t>
          </a:r>
          <a:r>
            <a:rPr lang="da-DK" b="0">
              <a:latin typeface="Arial"/>
              <a:ea typeface="Calibri Light"/>
              <a:cs typeface="Arial"/>
            </a:rPr>
            <a:t> sense to </a:t>
          </a:r>
          <a:r>
            <a:rPr lang="da-DK" b="0" err="1">
              <a:latin typeface="Arial"/>
              <a:ea typeface="Calibri Light"/>
              <a:cs typeface="Arial"/>
            </a:rPr>
            <a:t>reuse</a:t>
          </a:r>
          <a:r>
            <a:rPr lang="da-DK" b="0">
              <a:latin typeface="Arial"/>
              <a:ea typeface="Calibri Light"/>
              <a:cs typeface="Arial"/>
            </a:rPr>
            <a:t> in </a:t>
          </a:r>
          <a:r>
            <a:rPr lang="da-DK" b="0" err="1">
              <a:latin typeface="Arial"/>
              <a:ea typeface="Calibri Light"/>
              <a:cs typeface="Arial"/>
            </a:rPr>
            <a:t>your</a:t>
          </a:r>
          <a:r>
            <a:rPr lang="da-DK" b="0">
              <a:latin typeface="Arial"/>
              <a:ea typeface="Calibri Light"/>
              <a:cs typeface="Arial"/>
            </a:rPr>
            <a:t> </a:t>
          </a:r>
          <a:r>
            <a:rPr lang="da-DK" b="0" err="1">
              <a:latin typeface="Arial"/>
              <a:ea typeface="Calibri Light"/>
              <a:cs typeface="Arial"/>
            </a:rPr>
            <a:t>project</a:t>
          </a:r>
          <a:r>
            <a:rPr lang="da-DK" b="0">
              <a:latin typeface="Arial"/>
              <a:ea typeface="Calibri Light"/>
              <a:cs typeface="Arial"/>
            </a:rPr>
            <a:t>?</a:t>
          </a:r>
          <a:endParaRPr lang="da-DK">
            <a:latin typeface="Arial"/>
            <a:cs typeface="Arial"/>
          </a:endParaRPr>
        </a:p>
      </dgm:t>
    </dgm:pt>
    <dgm:pt modelId="{45A1555D-F6AB-476A-9C76-E4E66D0A4B8C}" type="parTrans" cxnId="{F7DD4413-C50A-4F9D-B27F-9AA018C9C591}">
      <dgm:prSet/>
      <dgm:spPr/>
      <dgm:t>
        <a:bodyPr/>
        <a:lstStyle/>
        <a:p>
          <a:endParaRPr lang="da-DK"/>
        </a:p>
      </dgm:t>
    </dgm:pt>
    <dgm:pt modelId="{DD414788-A0EB-4661-8351-8A4049C8D90B}" type="sibTrans" cxnId="{F7DD4413-C50A-4F9D-B27F-9AA018C9C591}">
      <dgm:prSet/>
      <dgm:spPr/>
      <dgm:t>
        <a:bodyPr/>
        <a:lstStyle/>
        <a:p>
          <a:endParaRPr lang="da-DK"/>
        </a:p>
      </dgm:t>
    </dgm:pt>
    <dgm:pt modelId="{741B2BFF-3BD4-405E-8EBF-EFD471077369}">
      <dgm:prSet phldrT="[Tekst]"/>
      <dgm:spPr/>
      <dgm:t>
        <a:bodyPr/>
        <a:lstStyle/>
        <a:p>
          <a:pPr rtl="0"/>
          <a:r>
            <a:rPr lang="da-DK" b="0" err="1">
              <a:latin typeface="Arial"/>
              <a:ea typeface="Calibri Light"/>
              <a:cs typeface="Arial"/>
            </a:rPr>
            <a:t>Remember</a:t>
          </a:r>
          <a:r>
            <a:rPr lang="da-DK" b="0">
              <a:latin typeface="Arial"/>
              <a:ea typeface="Calibri Light"/>
              <a:cs typeface="Arial"/>
            </a:rPr>
            <a:t> to look for the </a:t>
          </a:r>
          <a:r>
            <a:rPr lang="da-DK" b="0" err="1">
              <a:latin typeface="Arial"/>
              <a:ea typeface="Calibri Light"/>
              <a:cs typeface="Arial"/>
            </a:rPr>
            <a:t>license</a:t>
          </a:r>
          <a:endParaRPr lang="da-DK" err="1">
            <a:latin typeface="Arial"/>
            <a:cs typeface="Arial"/>
          </a:endParaRPr>
        </a:p>
      </dgm:t>
    </dgm:pt>
    <dgm:pt modelId="{FACEDE17-D1B8-445C-BCA3-F9CB7868985F}" type="parTrans" cxnId="{CDE5FB2A-3349-46F2-84DA-68A7CA8D5721}">
      <dgm:prSet/>
      <dgm:spPr/>
      <dgm:t>
        <a:bodyPr/>
        <a:lstStyle/>
        <a:p>
          <a:endParaRPr lang="da-DK"/>
        </a:p>
      </dgm:t>
    </dgm:pt>
    <dgm:pt modelId="{B608BB8B-2A04-4A36-AC03-441C79B1C094}" type="sibTrans" cxnId="{CDE5FB2A-3349-46F2-84DA-68A7CA8D5721}">
      <dgm:prSet/>
      <dgm:spPr/>
      <dgm:t>
        <a:bodyPr/>
        <a:lstStyle/>
        <a:p>
          <a:endParaRPr lang="da-DK"/>
        </a:p>
      </dgm:t>
    </dgm:pt>
    <dgm:pt modelId="{B7320680-D43A-4589-BF86-8C1438102A29}" type="pres">
      <dgm:prSet presAssocID="{F7F9D0B7-3862-47E9-AA70-133DA6681EB6}" presName="theList" presStyleCnt="0">
        <dgm:presLayoutVars>
          <dgm:dir/>
          <dgm:animLvl val="lvl"/>
          <dgm:resizeHandles val="exact"/>
        </dgm:presLayoutVars>
      </dgm:prSet>
      <dgm:spPr/>
    </dgm:pt>
    <dgm:pt modelId="{A20B321D-A020-4168-94E8-CCD85BC2B4B5}" type="pres">
      <dgm:prSet presAssocID="{BF12E3D2-53CE-4FBD-8C84-3AF11D36983C}" presName="compNode" presStyleCnt="0"/>
      <dgm:spPr/>
    </dgm:pt>
    <dgm:pt modelId="{531348E2-E2DF-468C-8C67-17E44073D580}" type="pres">
      <dgm:prSet presAssocID="{BF12E3D2-53CE-4FBD-8C84-3AF11D36983C}" presName="aNode" presStyleLbl="bgShp" presStyleIdx="0" presStyleCnt="4" custScaleY="90008"/>
      <dgm:spPr/>
    </dgm:pt>
    <dgm:pt modelId="{EE840DFA-3C8C-4765-AA59-AFE0740653D3}" type="pres">
      <dgm:prSet presAssocID="{BF12E3D2-53CE-4FBD-8C84-3AF11D36983C}" presName="textNode" presStyleLbl="bgShp" presStyleIdx="0" presStyleCnt="4"/>
      <dgm:spPr/>
    </dgm:pt>
    <dgm:pt modelId="{EBFBCB6C-93BA-4AFB-B067-8419B3B3A837}" type="pres">
      <dgm:prSet presAssocID="{BF12E3D2-53CE-4FBD-8C84-3AF11D36983C}" presName="compChildNode" presStyleCnt="0"/>
      <dgm:spPr/>
    </dgm:pt>
    <dgm:pt modelId="{E0C9EADC-CA37-49AF-A514-877ADFE62734}" type="pres">
      <dgm:prSet presAssocID="{BF12E3D2-53CE-4FBD-8C84-3AF11D36983C}" presName="theInnerList" presStyleCnt="0"/>
      <dgm:spPr/>
    </dgm:pt>
    <dgm:pt modelId="{18FE897E-B6CF-4766-BAEF-F643E36F8FD0}" type="pres">
      <dgm:prSet presAssocID="{8D912F6B-F04B-4B56-8A2A-1648DC6CB984}" presName="childNode" presStyleLbl="node1" presStyleIdx="0" presStyleCnt="8" custLinFactNeighborX="430" custLinFactNeighborY="-8147">
        <dgm:presLayoutVars>
          <dgm:bulletEnabled val="1"/>
        </dgm:presLayoutVars>
      </dgm:prSet>
      <dgm:spPr/>
    </dgm:pt>
    <dgm:pt modelId="{2C1AB9D1-1147-4F4A-8C0A-F9359A3A655E}" type="pres">
      <dgm:prSet presAssocID="{BF12E3D2-53CE-4FBD-8C84-3AF11D36983C}" presName="aSpace" presStyleCnt="0"/>
      <dgm:spPr/>
    </dgm:pt>
    <dgm:pt modelId="{953F5A57-7C36-4EE6-83B5-FE4268B3C7A7}" type="pres">
      <dgm:prSet presAssocID="{D1234DF0-993F-4180-A507-AF316C8DA5FE}" presName="compNode" presStyleCnt="0"/>
      <dgm:spPr/>
    </dgm:pt>
    <dgm:pt modelId="{4FEA0423-84B7-4617-95C9-6AD8502C1F76}" type="pres">
      <dgm:prSet presAssocID="{D1234DF0-993F-4180-A507-AF316C8DA5FE}" presName="aNode" presStyleLbl="bgShp" presStyleIdx="1" presStyleCnt="4" custScaleY="90764"/>
      <dgm:spPr/>
    </dgm:pt>
    <dgm:pt modelId="{C97B83F0-F64E-4552-8224-06401CD892AA}" type="pres">
      <dgm:prSet presAssocID="{D1234DF0-993F-4180-A507-AF316C8DA5FE}" presName="textNode" presStyleLbl="bgShp" presStyleIdx="1" presStyleCnt="4"/>
      <dgm:spPr/>
    </dgm:pt>
    <dgm:pt modelId="{E6DED624-CBA8-4DAD-BD09-AA78AC045E67}" type="pres">
      <dgm:prSet presAssocID="{D1234DF0-993F-4180-A507-AF316C8DA5FE}" presName="compChildNode" presStyleCnt="0"/>
      <dgm:spPr/>
    </dgm:pt>
    <dgm:pt modelId="{60C2D0C6-C424-4423-B5CD-27166277E47D}" type="pres">
      <dgm:prSet presAssocID="{D1234DF0-993F-4180-A507-AF316C8DA5FE}" presName="theInnerList" presStyleCnt="0"/>
      <dgm:spPr/>
    </dgm:pt>
    <dgm:pt modelId="{92F70F24-7EB7-411C-871B-3026827707D1}" type="pres">
      <dgm:prSet presAssocID="{3C91FF2C-573B-4809-82E2-6CA878E5531D}" presName="childNode" presStyleLbl="node1" presStyleIdx="1" presStyleCnt="8" custLinFactY="-8487" custLinFactNeighborX="-5601" custLinFactNeighborY="-100000">
        <dgm:presLayoutVars>
          <dgm:bulletEnabled val="1"/>
        </dgm:presLayoutVars>
      </dgm:prSet>
      <dgm:spPr/>
    </dgm:pt>
    <dgm:pt modelId="{DBE8DB62-E099-4823-B410-327A0EC958E3}" type="pres">
      <dgm:prSet presAssocID="{3C91FF2C-573B-4809-82E2-6CA878E5531D}" presName="aSpace2" presStyleCnt="0"/>
      <dgm:spPr/>
    </dgm:pt>
    <dgm:pt modelId="{067C2A8D-B1DA-41FD-B9C0-FCD96EF5E8CC}" type="pres">
      <dgm:prSet presAssocID="{F7C0178B-BDBE-4D15-9124-0712FDA28C11}" presName="childNode" presStyleLbl="node1" presStyleIdx="2" presStyleCnt="8" custLinFactY="-8487" custLinFactNeighborX="-5601" custLinFactNeighborY="-100000">
        <dgm:presLayoutVars>
          <dgm:bulletEnabled val="1"/>
        </dgm:presLayoutVars>
      </dgm:prSet>
      <dgm:spPr/>
    </dgm:pt>
    <dgm:pt modelId="{8F3609F3-D2CB-4E50-9D66-9D9333C94520}" type="pres">
      <dgm:prSet presAssocID="{F7C0178B-BDBE-4D15-9124-0712FDA28C11}" presName="aSpace2" presStyleCnt="0"/>
      <dgm:spPr/>
    </dgm:pt>
    <dgm:pt modelId="{4A78368D-C53A-4F79-A062-29480E3ADD59}" type="pres">
      <dgm:prSet presAssocID="{71A1DAFF-15AB-49E3-A7E4-034966E2F889}" presName="childNode" presStyleLbl="node1" presStyleIdx="3" presStyleCnt="8" custLinFactY="-8487" custLinFactNeighborX="-5601" custLinFactNeighborY="-100000">
        <dgm:presLayoutVars>
          <dgm:bulletEnabled val="1"/>
        </dgm:presLayoutVars>
      </dgm:prSet>
      <dgm:spPr/>
    </dgm:pt>
    <dgm:pt modelId="{560202B6-CDB8-4557-85FB-2200010F7D8F}" type="pres">
      <dgm:prSet presAssocID="{D1234DF0-993F-4180-A507-AF316C8DA5FE}" presName="aSpace" presStyleCnt="0"/>
      <dgm:spPr/>
    </dgm:pt>
    <dgm:pt modelId="{31A09BE2-E2E6-4726-8595-AAFAEE2D26AB}" type="pres">
      <dgm:prSet presAssocID="{677349CA-D141-4DDA-9B3A-9D258134DC78}" presName="compNode" presStyleCnt="0"/>
      <dgm:spPr/>
    </dgm:pt>
    <dgm:pt modelId="{7B0DD1AE-D0FF-4719-B96E-4C8D843EB007}" type="pres">
      <dgm:prSet presAssocID="{677349CA-D141-4DDA-9B3A-9D258134DC78}" presName="aNode" presStyleLbl="bgShp" presStyleIdx="2" presStyleCnt="4" custScaleY="90915"/>
      <dgm:spPr/>
    </dgm:pt>
    <dgm:pt modelId="{619A5BD7-497A-4DAD-995B-70A67AC5C8F3}" type="pres">
      <dgm:prSet presAssocID="{677349CA-D141-4DDA-9B3A-9D258134DC78}" presName="textNode" presStyleLbl="bgShp" presStyleIdx="2" presStyleCnt="4"/>
      <dgm:spPr/>
    </dgm:pt>
    <dgm:pt modelId="{6DC095A4-26E5-440E-86F2-AC46B3259A48}" type="pres">
      <dgm:prSet presAssocID="{677349CA-D141-4DDA-9B3A-9D258134DC78}" presName="compChildNode" presStyleCnt="0"/>
      <dgm:spPr/>
    </dgm:pt>
    <dgm:pt modelId="{9BB0D47A-292B-45D0-B00D-FB6699AAFEBE}" type="pres">
      <dgm:prSet presAssocID="{677349CA-D141-4DDA-9B3A-9D258134DC78}" presName="theInnerList" presStyleCnt="0"/>
      <dgm:spPr/>
    </dgm:pt>
    <dgm:pt modelId="{E7509CD5-BD48-4BC2-A85C-1E69C6779087}" type="pres">
      <dgm:prSet presAssocID="{524C1551-695C-45D8-BFB0-EC39C685F4F5}" presName="childNode" presStyleLbl="node1" presStyleIdx="4" presStyleCnt="8" custLinFactY="-6947" custLinFactNeighborX="1293" custLinFactNeighborY="-100000">
        <dgm:presLayoutVars>
          <dgm:bulletEnabled val="1"/>
        </dgm:presLayoutVars>
      </dgm:prSet>
      <dgm:spPr/>
    </dgm:pt>
    <dgm:pt modelId="{FD0E8C2A-C670-4C55-B9EC-8D7B5D6FE7A5}" type="pres">
      <dgm:prSet presAssocID="{524C1551-695C-45D8-BFB0-EC39C685F4F5}" presName="aSpace2" presStyleCnt="0"/>
      <dgm:spPr/>
    </dgm:pt>
    <dgm:pt modelId="{CFD69409-50BD-4A58-B4A0-F725F0EB70D3}" type="pres">
      <dgm:prSet presAssocID="{058C84E4-743A-4E63-AE25-9837277F406D}" presName="childNode" presStyleLbl="node1" presStyleIdx="5" presStyleCnt="8" custLinFactY="-6947" custLinFactNeighborX="1293" custLinFactNeighborY="-100000">
        <dgm:presLayoutVars>
          <dgm:bulletEnabled val="1"/>
        </dgm:presLayoutVars>
      </dgm:prSet>
      <dgm:spPr/>
    </dgm:pt>
    <dgm:pt modelId="{9FB54982-2A17-4B64-AE71-31763CA38577}" type="pres">
      <dgm:prSet presAssocID="{058C84E4-743A-4E63-AE25-9837277F406D}" presName="aSpace2" presStyleCnt="0"/>
      <dgm:spPr/>
    </dgm:pt>
    <dgm:pt modelId="{E4938D6D-6493-4D60-99AF-5E989557541B}" type="pres">
      <dgm:prSet presAssocID="{EA36C206-5091-4137-B7E7-9D7588CC4F34}" presName="childNode" presStyleLbl="node1" presStyleIdx="6" presStyleCnt="8" custLinFactY="-6947" custLinFactNeighborX="1293" custLinFactNeighborY="-100000">
        <dgm:presLayoutVars>
          <dgm:bulletEnabled val="1"/>
        </dgm:presLayoutVars>
      </dgm:prSet>
      <dgm:spPr/>
    </dgm:pt>
    <dgm:pt modelId="{4B5EB6E4-FED6-46E0-AEAC-4F2784AD3488}" type="pres">
      <dgm:prSet presAssocID="{677349CA-D141-4DDA-9B3A-9D258134DC78}" presName="aSpace" presStyleCnt="0"/>
      <dgm:spPr/>
    </dgm:pt>
    <dgm:pt modelId="{A9B4E78B-9C23-43FE-91F3-6A52A6905DA3}" type="pres">
      <dgm:prSet presAssocID="{3AA4CF1D-D9E5-4681-9C96-8A34AC7D4559}" presName="compNode" presStyleCnt="0"/>
      <dgm:spPr/>
    </dgm:pt>
    <dgm:pt modelId="{63B5F8F0-BC75-4FBF-B670-9140B0364135}" type="pres">
      <dgm:prSet presAssocID="{3AA4CF1D-D9E5-4681-9C96-8A34AC7D4559}" presName="aNode" presStyleLbl="bgShp" presStyleIdx="3" presStyleCnt="4" custScaleY="90239"/>
      <dgm:spPr/>
    </dgm:pt>
    <dgm:pt modelId="{469B3755-A153-48CF-8B28-D0B0225F2AD4}" type="pres">
      <dgm:prSet presAssocID="{3AA4CF1D-D9E5-4681-9C96-8A34AC7D4559}" presName="textNode" presStyleLbl="bgShp" presStyleIdx="3" presStyleCnt="4"/>
      <dgm:spPr/>
    </dgm:pt>
    <dgm:pt modelId="{D7409A82-5659-4F02-8752-98E5BC0C8A06}" type="pres">
      <dgm:prSet presAssocID="{3AA4CF1D-D9E5-4681-9C96-8A34AC7D4559}" presName="compChildNode" presStyleCnt="0"/>
      <dgm:spPr/>
    </dgm:pt>
    <dgm:pt modelId="{1064173E-D5FA-438B-9540-C6A50D24066E}" type="pres">
      <dgm:prSet presAssocID="{3AA4CF1D-D9E5-4681-9C96-8A34AC7D4559}" presName="theInnerList" presStyleCnt="0"/>
      <dgm:spPr/>
    </dgm:pt>
    <dgm:pt modelId="{E7FCDDCC-C9BA-48CF-92C3-8AA71BEC61EF}" type="pres">
      <dgm:prSet presAssocID="{5CE25783-D0D0-4B96-8F3C-645FD23F3A0E}" presName="childNode" presStyleLbl="node1" presStyleIdx="7" presStyleCnt="8" custLinFactNeighborY="-6982">
        <dgm:presLayoutVars>
          <dgm:bulletEnabled val="1"/>
        </dgm:presLayoutVars>
      </dgm:prSet>
      <dgm:spPr/>
    </dgm:pt>
  </dgm:ptLst>
  <dgm:cxnLst>
    <dgm:cxn modelId="{20F33909-936B-41CC-9FC6-CDF6692B2246}" type="presOf" srcId="{058C84E4-743A-4E63-AE25-9837277F406D}" destId="{CFD69409-50BD-4A58-B4A0-F725F0EB70D3}" srcOrd="0" destOrd="0" presId="urn:microsoft.com/office/officeart/2005/8/layout/lProcess2"/>
    <dgm:cxn modelId="{E5350312-8C59-42B5-91D3-BAA8B5AE78F0}" type="presOf" srcId="{D1234DF0-993F-4180-A507-AF316C8DA5FE}" destId="{4FEA0423-84B7-4617-95C9-6AD8502C1F76}" srcOrd="0" destOrd="0" presId="urn:microsoft.com/office/officeart/2005/8/layout/lProcess2"/>
    <dgm:cxn modelId="{F7DD4413-C50A-4F9D-B27F-9AA018C9C591}" srcId="{5CE25783-D0D0-4B96-8F3C-645FD23F3A0E}" destId="{91DC5225-F6BD-465C-A635-B2A1617266B6}" srcOrd="1" destOrd="0" parTransId="{45A1555D-F6AB-476A-9C76-E4E66D0A4B8C}" sibTransId="{DD414788-A0EB-4661-8351-8A4049C8D90B}"/>
    <dgm:cxn modelId="{A4740A14-A986-4FFE-B92E-72D3CD0B02CB}" type="presOf" srcId="{5CE25783-D0D0-4B96-8F3C-645FD23F3A0E}" destId="{E7FCDDCC-C9BA-48CF-92C3-8AA71BEC61EF}" srcOrd="0" destOrd="0" presId="urn:microsoft.com/office/officeart/2005/8/layout/lProcess2"/>
    <dgm:cxn modelId="{343B3F15-75E0-4B85-9A6F-3E00A304DC9C}" type="presOf" srcId="{3AA4CF1D-D9E5-4681-9C96-8A34AC7D4559}" destId="{469B3755-A153-48CF-8B28-D0B0225F2AD4}" srcOrd="1" destOrd="0" presId="urn:microsoft.com/office/officeart/2005/8/layout/lProcess2"/>
    <dgm:cxn modelId="{6FEF161C-B49F-404A-831F-996966D5CF8A}" type="presOf" srcId="{EA36C206-5091-4137-B7E7-9D7588CC4F34}" destId="{E4938D6D-6493-4D60-99AF-5E989557541B}" srcOrd="0" destOrd="0" presId="urn:microsoft.com/office/officeart/2005/8/layout/lProcess2"/>
    <dgm:cxn modelId="{8074321D-8803-4A4D-B670-BE4D2D07924E}" type="presOf" srcId="{91DC5225-F6BD-465C-A635-B2A1617266B6}" destId="{E7FCDDCC-C9BA-48CF-92C3-8AA71BEC61EF}" srcOrd="0" destOrd="2" presId="urn:microsoft.com/office/officeart/2005/8/layout/lProcess2"/>
    <dgm:cxn modelId="{E6FA6823-E48A-4AED-88DB-D21668618B6B}" type="presOf" srcId="{3DDE7D78-71D0-4649-A1B6-927C9F7002E6}" destId="{18FE897E-B6CF-4766-BAEF-F643E36F8FD0}" srcOrd="0" destOrd="2" presId="urn:microsoft.com/office/officeart/2005/8/layout/lProcess2"/>
    <dgm:cxn modelId="{B7911128-C475-47C0-9B11-C0EC6E6080D0}" srcId="{D1234DF0-993F-4180-A507-AF316C8DA5FE}" destId="{F7C0178B-BDBE-4D15-9124-0712FDA28C11}" srcOrd="1" destOrd="0" parTransId="{3DEA006E-692E-41CB-84E1-B53820EC30CD}" sibTransId="{0428B7CD-691B-4361-AE1B-8A0A33B933AF}"/>
    <dgm:cxn modelId="{CDE5FB2A-3349-46F2-84DA-68A7CA8D5721}" srcId="{5CE25783-D0D0-4B96-8F3C-645FD23F3A0E}" destId="{741B2BFF-3BD4-405E-8EBF-EFD471077369}" srcOrd="2" destOrd="0" parTransId="{FACEDE17-D1B8-445C-BCA3-F9CB7868985F}" sibTransId="{B608BB8B-2A04-4A36-AC03-441C79B1C094}"/>
    <dgm:cxn modelId="{7E07EB2B-496C-4DCC-AB49-03A6EB32ED84}" srcId="{F7F9D0B7-3862-47E9-AA70-133DA6681EB6}" destId="{D1234DF0-993F-4180-A507-AF316C8DA5FE}" srcOrd="1" destOrd="0" parTransId="{63D47DA5-1EEE-47C5-BE46-F84D9CA9CDFD}" sibTransId="{695BC400-DA0C-4C8E-A730-35D36AA1D210}"/>
    <dgm:cxn modelId="{7C200C2C-5C49-4E37-9E17-909608B68CA2}" type="presOf" srcId="{337B3AC1-B6E6-4D3E-9403-7A61776393EC}" destId="{18FE897E-B6CF-4766-BAEF-F643E36F8FD0}" srcOrd="0" destOrd="1" presId="urn:microsoft.com/office/officeart/2005/8/layout/lProcess2"/>
    <dgm:cxn modelId="{D051F536-4EC2-4202-A50F-FDE829AC3FF6}" type="presOf" srcId="{8D912F6B-F04B-4B56-8A2A-1648DC6CB984}" destId="{18FE897E-B6CF-4766-BAEF-F643E36F8FD0}" srcOrd="0" destOrd="0" presId="urn:microsoft.com/office/officeart/2005/8/layout/lProcess2"/>
    <dgm:cxn modelId="{287EDF5E-82D9-484B-ADEA-B7A400769B3A}" type="presOf" srcId="{3AA4CF1D-D9E5-4681-9C96-8A34AC7D4559}" destId="{63B5F8F0-BC75-4FBF-B670-9140B0364135}" srcOrd="0" destOrd="0" presId="urn:microsoft.com/office/officeart/2005/8/layout/lProcess2"/>
    <dgm:cxn modelId="{8BC71662-7B5B-419E-A7A4-4EF1AF7CAC26}" type="presOf" srcId="{BF12E3D2-53CE-4FBD-8C84-3AF11D36983C}" destId="{531348E2-E2DF-468C-8C67-17E44073D580}" srcOrd="0" destOrd="0" presId="urn:microsoft.com/office/officeart/2005/8/layout/lProcess2"/>
    <dgm:cxn modelId="{F602C369-9970-4B6A-8718-F6DB1FBF01EF}" srcId="{BF12E3D2-53CE-4FBD-8C84-3AF11D36983C}" destId="{8D912F6B-F04B-4B56-8A2A-1648DC6CB984}" srcOrd="0" destOrd="0" parTransId="{0BAC1DAE-5F5E-4BEA-8EDF-510D1247A255}" sibTransId="{3A36DE31-73A2-4F7E-A70F-0605B6BA2AB6}"/>
    <dgm:cxn modelId="{3CFF614A-91EB-4709-B168-0DEAD70F6239}" type="presOf" srcId="{524C1551-695C-45D8-BFB0-EC39C685F4F5}" destId="{E7509CD5-BD48-4BC2-A85C-1E69C6779087}" srcOrd="0" destOrd="0" presId="urn:microsoft.com/office/officeart/2005/8/layout/lProcess2"/>
    <dgm:cxn modelId="{59293770-DE7C-423C-8452-703596A0DF21}" type="presOf" srcId="{F7F9D0B7-3862-47E9-AA70-133DA6681EB6}" destId="{B7320680-D43A-4589-BF86-8C1438102A29}" srcOrd="0" destOrd="0" presId="urn:microsoft.com/office/officeart/2005/8/layout/lProcess2"/>
    <dgm:cxn modelId="{3ED5F672-EDCE-4F41-88CC-B560084B16C2}" type="presOf" srcId="{677349CA-D141-4DDA-9B3A-9D258134DC78}" destId="{619A5BD7-497A-4DAD-995B-70A67AC5C8F3}" srcOrd="1" destOrd="0" presId="urn:microsoft.com/office/officeart/2005/8/layout/lProcess2"/>
    <dgm:cxn modelId="{273EEC73-1151-4A39-8BB0-ECCCB2FBD05D}" srcId="{F7F9D0B7-3862-47E9-AA70-133DA6681EB6}" destId="{3AA4CF1D-D9E5-4681-9C96-8A34AC7D4559}" srcOrd="3" destOrd="0" parTransId="{B6CF76D6-AD11-48EF-B3EC-DAB70E2D1538}" sibTransId="{0040D68B-5B59-4F7B-A70B-F70C13F0BBDC}"/>
    <dgm:cxn modelId="{E4059C7C-2B1B-4FC1-9AF7-0D6EA4977BF8}" type="presOf" srcId="{D1234DF0-993F-4180-A507-AF316C8DA5FE}" destId="{C97B83F0-F64E-4552-8224-06401CD892AA}" srcOrd="1" destOrd="0" presId="urn:microsoft.com/office/officeart/2005/8/layout/lProcess2"/>
    <dgm:cxn modelId="{911BB486-E87D-48FA-B72F-0334F3EC640F}" type="presOf" srcId="{3C91FF2C-573B-4809-82E2-6CA878E5531D}" destId="{92F70F24-7EB7-411C-871B-3026827707D1}" srcOrd="0" destOrd="0" presId="urn:microsoft.com/office/officeart/2005/8/layout/lProcess2"/>
    <dgm:cxn modelId="{5E8BC08B-D578-427D-AC35-97DF818A6A13}" srcId="{D1234DF0-993F-4180-A507-AF316C8DA5FE}" destId="{71A1DAFF-15AB-49E3-A7E4-034966E2F889}" srcOrd="2" destOrd="0" parTransId="{141D3B12-90C0-44E1-86BF-2108497746CC}" sibTransId="{094A4126-93E4-4D74-A4CC-CB943B066E21}"/>
    <dgm:cxn modelId="{F1908093-93C9-43C8-AE39-A8AE89193119}" srcId="{677349CA-D141-4DDA-9B3A-9D258134DC78}" destId="{EA36C206-5091-4137-B7E7-9D7588CC4F34}" srcOrd="2" destOrd="0" parTransId="{B5B8D77A-9AAD-49A6-855F-F2AD2D2ADE06}" sibTransId="{B7A5B3F1-5E56-4D25-8E5A-C5AD08553ABA}"/>
    <dgm:cxn modelId="{5695A0A2-7947-4B36-BE6A-0FDB4B877B4F}" type="presOf" srcId="{C1E11D2D-ADDE-4FBC-95D9-11923125BDF0}" destId="{E7FCDDCC-C9BA-48CF-92C3-8AA71BEC61EF}" srcOrd="0" destOrd="1" presId="urn:microsoft.com/office/officeart/2005/8/layout/lProcess2"/>
    <dgm:cxn modelId="{56EB10AF-AA96-4687-B90F-7466B85B85CC}" srcId="{677349CA-D141-4DDA-9B3A-9D258134DC78}" destId="{058C84E4-743A-4E63-AE25-9837277F406D}" srcOrd="1" destOrd="0" parTransId="{3FEA8DD9-7189-4D8D-9465-D63BB902A303}" sibTransId="{DA376E7B-12B5-4CB9-90B7-4A87D1BE6A5C}"/>
    <dgm:cxn modelId="{566C28B0-9813-403E-8ACF-76813C55AEE8}" srcId="{F7F9D0B7-3862-47E9-AA70-133DA6681EB6}" destId="{BF12E3D2-53CE-4FBD-8C84-3AF11D36983C}" srcOrd="0" destOrd="0" parTransId="{5B599962-2151-4CB2-A4D5-AA1E2015F9E9}" sibTransId="{1629670A-C8AA-4AB1-A819-A088700372B6}"/>
    <dgm:cxn modelId="{630C34B1-D12C-45DA-8D54-C4D1CE6FD249}" srcId="{3AA4CF1D-D9E5-4681-9C96-8A34AC7D4559}" destId="{5CE25783-D0D0-4B96-8F3C-645FD23F3A0E}" srcOrd="0" destOrd="0" parTransId="{D5F6086F-FE7D-4C77-B656-F2BA2F74B587}" sibTransId="{584EB9A5-A8DC-4787-B84A-AA5A0B3B96CC}"/>
    <dgm:cxn modelId="{D9EC39D4-E3E4-4C3B-8409-B17A1B87DED3}" srcId="{8D912F6B-F04B-4B56-8A2A-1648DC6CB984}" destId="{3DDE7D78-71D0-4649-A1B6-927C9F7002E6}" srcOrd="1" destOrd="0" parTransId="{61E58BCD-437C-4E21-8A72-C5B80A800870}" sibTransId="{E460B198-856F-4253-B7BD-4DA8FD09AABE}"/>
    <dgm:cxn modelId="{438965D4-84AF-49C3-A3BA-30A3E6A01A87}" type="presOf" srcId="{741B2BFF-3BD4-405E-8EBF-EFD471077369}" destId="{E7FCDDCC-C9BA-48CF-92C3-8AA71BEC61EF}" srcOrd="0" destOrd="3" presId="urn:microsoft.com/office/officeart/2005/8/layout/lProcess2"/>
    <dgm:cxn modelId="{3D206FDA-998F-458E-B008-4F03D1A32512}" type="presOf" srcId="{71A1DAFF-15AB-49E3-A7E4-034966E2F889}" destId="{4A78368D-C53A-4F79-A062-29480E3ADD59}" srcOrd="0" destOrd="0" presId="urn:microsoft.com/office/officeart/2005/8/layout/lProcess2"/>
    <dgm:cxn modelId="{FFA031DD-2C06-4192-A7ED-ACEEA1811968}" srcId="{8D912F6B-F04B-4B56-8A2A-1648DC6CB984}" destId="{337B3AC1-B6E6-4D3E-9403-7A61776393EC}" srcOrd="0" destOrd="0" parTransId="{AB479886-4756-4AB8-A878-D42EB8E911EC}" sibTransId="{586031A3-D176-4A27-A9D1-68991FCE4F75}"/>
    <dgm:cxn modelId="{B83948DD-E335-45D0-884B-F14DC62CC1FB}" srcId="{5CE25783-D0D0-4B96-8F3C-645FD23F3A0E}" destId="{C1E11D2D-ADDE-4FBC-95D9-11923125BDF0}" srcOrd="0" destOrd="0" parTransId="{C69E97B3-F7C6-463E-917C-CA4901AE7C87}" sibTransId="{6D15D66E-418A-457A-B768-ED1CA57FE7AA}"/>
    <dgm:cxn modelId="{183058E1-1B56-4986-92B7-3F9925BCEFB0}" srcId="{D1234DF0-993F-4180-A507-AF316C8DA5FE}" destId="{3C91FF2C-573B-4809-82E2-6CA878E5531D}" srcOrd="0" destOrd="0" parTransId="{4B9726DC-B42F-417E-9000-BF5EF1BE1478}" sibTransId="{00B19E44-769D-4A58-AED3-1A0C05F0F075}"/>
    <dgm:cxn modelId="{50A8E1E1-38B5-4471-8F68-9A5403D64230}" type="presOf" srcId="{677349CA-D141-4DDA-9B3A-9D258134DC78}" destId="{7B0DD1AE-D0FF-4719-B96E-4C8D843EB007}" srcOrd="0" destOrd="0" presId="urn:microsoft.com/office/officeart/2005/8/layout/lProcess2"/>
    <dgm:cxn modelId="{C84841E8-06DC-4B9B-9DDD-5DFE87A01D29}" type="presOf" srcId="{BF12E3D2-53CE-4FBD-8C84-3AF11D36983C}" destId="{EE840DFA-3C8C-4765-AA59-AFE0740653D3}" srcOrd="1" destOrd="0" presId="urn:microsoft.com/office/officeart/2005/8/layout/lProcess2"/>
    <dgm:cxn modelId="{FFAC27F5-5CB9-4AB0-A9C3-919079099AD8}" srcId="{F7F9D0B7-3862-47E9-AA70-133DA6681EB6}" destId="{677349CA-D141-4DDA-9B3A-9D258134DC78}" srcOrd="2" destOrd="0" parTransId="{E3F53EFA-8972-4405-9EAA-01891D8FF17A}" sibTransId="{1BC98C84-9066-4798-B91C-A34FCEB353AE}"/>
    <dgm:cxn modelId="{4EFF45F5-ADF2-41DD-A4EE-993E4182103F}" srcId="{677349CA-D141-4DDA-9B3A-9D258134DC78}" destId="{524C1551-695C-45D8-BFB0-EC39C685F4F5}" srcOrd="0" destOrd="0" parTransId="{1EE299B9-1E2E-4DA7-902F-5FFE3FB22CF2}" sibTransId="{88E8BB60-78CC-4BAE-9BDB-8049700FA42B}"/>
    <dgm:cxn modelId="{7FD4B9F9-4212-4022-BB12-9B100D4E4F49}" type="presOf" srcId="{F7C0178B-BDBE-4D15-9124-0712FDA28C11}" destId="{067C2A8D-B1DA-41FD-B9C0-FCD96EF5E8CC}" srcOrd="0" destOrd="0" presId="urn:microsoft.com/office/officeart/2005/8/layout/lProcess2"/>
    <dgm:cxn modelId="{97B2B250-41C1-45E5-9DF3-FD17EED8D723}" type="presParOf" srcId="{B7320680-D43A-4589-BF86-8C1438102A29}" destId="{A20B321D-A020-4168-94E8-CCD85BC2B4B5}" srcOrd="0" destOrd="0" presId="urn:microsoft.com/office/officeart/2005/8/layout/lProcess2"/>
    <dgm:cxn modelId="{C2A2772A-CDB1-4A78-8DC3-7CE6AB6B68CB}" type="presParOf" srcId="{A20B321D-A020-4168-94E8-CCD85BC2B4B5}" destId="{531348E2-E2DF-468C-8C67-17E44073D580}" srcOrd="0" destOrd="0" presId="urn:microsoft.com/office/officeart/2005/8/layout/lProcess2"/>
    <dgm:cxn modelId="{4AD8F36A-C9A5-44CB-AF55-7CF37490953A}" type="presParOf" srcId="{A20B321D-A020-4168-94E8-CCD85BC2B4B5}" destId="{EE840DFA-3C8C-4765-AA59-AFE0740653D3}" srcOrd="1" destOrd="0" presId="urn:microsoft.com/office/officeart/2005/8/layout/lProcess2"/>
    <dgm:cxn modelId="{35D3002F-DB60-4A49-9DC1-829F2E92E3B9}" type="presParOf" srcId="{A20B321D-A020-4168-94E8-CCD85BC2B4B5}" destId="{EBFBCB6C-93BA-4AFB-B067-8419B3B3A837}" srcOrd="2" destOrd="0" presId="urn:microsoft.com/office/officeart/2005/8/layout/lProcess2"/>
    <dgm:cxn modelId="{E6C49597-FD1B-4FC0-B94A-1358592B75EF}" type="presParOf" srcId="{EBFBCB6C-93BA-4AFB-B067-8419B3B3A837}" destId="{E0C9EADC-CA37-49AF-A514-877ADFE62734}" srcOrd="0" destOrd="0" presId="urn:microsoft.com/office/officeart/2005/8/layout/lProcess2"/>
    <dgm:cxn modelId="{56037E5A-A706-43E0-94D0-D4CB5E5E6092}" type="presParOf" srcId="{E0C9EADC-CA37-49AF-A514-877ADFE62734}" destId="{18FE897E-B6CF-4766-BAEF-F643E36F8FD0}" srcOrd="0" destOrd="0" presId="urn:microsoft.com/office/officeart/2005/8/layout/lProcess2"/>
    <dgm:cxn modelId="{CDFC22FC-A43B-4A87-9478-83F0F4B5A638}" type="presParOf" srcId="{B7320680-D43A-4589-BF86-8C1438102A29}" destId="{2C1AB9D1-1147-4F4A-8C0A-F9359A3A655E}" srcOrd="1" destOrd="0" presId="urn:microsoft.com/office/officeart/2005/8/layout/lProcess2"/>
    <dgm:cxn modelId="{6BBF84C4-12F6-45AF-B9B9-E9F12819EC8A}" type="presParOf" srcId="{B7320680-D43A-4589-BF86-8C1438102A29}" destId="{953F5A57-7C36-4EE6-83B5-FE4268B3C7A7}" srcOrd="2" destOrd="0" presId="urn:microsoft.com/office/officeart/2005/8/layout/lProcess2"/>
    <dgm:cxn modelId="{D4628DEB-6A0A-4B7A-A82C-8D84C47F547D}" type="presParOf" srcId="{953F5A57-7C36-4EE6-83B5-FE4268B3C7A7}" destId="{4FEA0423-84B7-4617-95C9-6AD8502C1F76}" srcOrd="0" destOrd="0" presId="urn:microsoft.com/office/officeart/2005/8/layout/lProcess2"/>
    <dgm:cxn modelId="{9C8E5B44-0518-40BF-9D73-B7D27AA011B5}" type="presParOf" srcId="{953F5A57-7C36-4EE6-83B5-FE4268B3C7A7}" destId="{C97B83F0-F64E-4552-8224-06401CD892AA}" srcOrd="1" destOrd="0" presId="urn:microsoft.com/office/officeart/2005/8/layout/lProcess2"/>
    <dgm:cxn modelId="{0EA69B65-A748-4A0A-BAA9-EC391F1385FF}" type="presParOf" srcId="{953F5A57-7C36-4EE6-83B5-FE4268B3C7A7}" destId="{E6DED624-CBA8-4DAD-BD09-AA78AC045E67}" srcOrd="2" destOrd="0" presId="urn:microsoft.com/office/officeart/2005/8/layout/lProcess2"/>
    <dgm:cxn modelId="{DEF316E4-1683-4876-A979-995B1EE26ED5}" type="presParOf" srcId="{E6DED624-CBA8-4DAD-BD09-AA78AC045E67}" destId="{60C2D0C6-C424-4423-B5CD-27166277E47D}" srcOrd="0" destOrd="0" presId="urn:microsoft.com/office/officeart/2005/8/layout/lProcess2"/>
    <dgm:cxn modelId="{CE34EA0F-2C48-460E-983D-1E459ACFE92B}" type="presParOf" srcId="{60C2D0C6-C424-4423-B5CD-27166277E47D}" destId="{92F70F24-7EB7-411C-871B-3026827707D1}" srcOrd="0" destOrd="0" presId="urn:microsoft.com/office/officeart/2005/8/layout/lProcess2"/>
    <dgm:cxn modelId="{A3B169C5-E0FE-4891-8A7F-C7515487D445}" type="presParOf" srcId="{60C2D0C6-C424-4423-B5CD-27166277E47D}" destId="{DBE8DB62-E099-4823-B410-327A0EC958E3}" srcOrd="1" destOrd="0" presId="urn:microsoft.com/office/officeart/2005/8/layout/lProcess2"/>
    <dgm:cxn modelId="{04FFCBB6-F069-402E-BB8B-107E0D77787E}" type="presParOf" srcId="{60C2D0C6-C424-4423-B5CD-27166277E47D}" destId="{067C2A8D-B1DA-41FD-B9C0-FCD96EF5E8CC}" srcOrd="2" destOrd="0" presId="urn:microsoft.com/office/officeart/2005/8/layout/lProcess2"/>
    <dgm:cxn modelId="{1BAE350C-7675-4B27-8A2F-20C552FBD8A9}" type="presParOf" srcId="{60C2D0C6-C424-4423-B5CD-27166277E47D}" destId="{8F3609F3-D2CB-4E50-9D66-9D9333C94520}" srcOrd="3" destOrd="0" presId="urn:microsoft.com/office/officeart/2005/8/layout/lProcess2"/>
    <dgm:cxn modelId="{CDCF4CAA-553B-4F3C-B528-6CD45CC5269B}" type="presParOf" srcId="{60C2D0C6-C424-4423-B5CD-27166277E47D}" destId="{4A78368D-C53A-4F79-A062-29480E3ADD59}" srcOrd="4" destOrd="0" presId="urn:microsoft.com/office/officeart/2005/8/layout/lProcess2"/>
    <dgm:cxn modelId="{F85D4950-C076-4A36-ACE6-9B05DAB3D861}" type="presParOf" srcId="{B7320680-D43A-4589-BF86-8C1438102A29}" destId="{560202B6-CDB8-4557-85FB-2200010F7D8F}" srcOrd="3" destOrd="0" presId="urn:microsoft.com/office/officeart/2005/8/layout/lProcess2"/>
    <dgm:cxn modelId="{F1844B5B-01AE-46B2-8F97-C2C3C71910E9}" type="presParOf" srcId="{B7320680-D43A-4589-BF86-8C1438102A29}" destId="{31A09BE2-E2E6-4726-8595-AAFAEE2D26AB}" srcOrd="4" destOrd="0" presId="urn:microsoft.com/office/officeart/2005/8/layout/lProcess2"/>
    <dgm:cxn modelId="{9173BF33-4768-42A2-98CE-61A6D084F814}" type="presParOf" srcId="{31A09BE2-E2E6-4726-8595-AAFAEE2D26AB}" destId="{7B0DD1AE-D0FF-4719-B96E-4C8D843EB007}" srcOrd="0" destOrd="0" presId="urn:microsoft.com/office/officeart/2005/8/layout/lProcess2"/>
    <dgm:cxn modelId="{E2D35862-2291-4398-BB70-D85BA610A553}" type="presParOf" srcId="{31A09BE2-E2E6-4726-8595-AAFAEE2D26AB}" destId="{619A5BD7-497A-4DAD-995B-70A67AC5C8F3}" srcOrd="1" destOrd="0" presId="urn:microsoft.com/office/officeart/2005/8/layout/lProcess2"/>
    <dgm:cxn modelId="{0CE36F41-51C9-48CC-B7D0-6092CF3F749E}" type="presParOf" srcId="{31A09BE2-E2E6-4726-8595-AAFAEE2D26AB}" destId="{6DC095A4-26E5-440E-86F2-AC46B3259A48}" srcOrd="2" destOrd="0" presId="urn:microsoft.com/office/officeart/2005/8/layout/lProcess2"/>
    <dgm:cxn modelId="{904ED74C-D02A-4572-AF55-E4DAED919133}" type="presParOf" srcId="{6DC095A4-26E5-440E-86F2-AC46B3259A48}" destId="{9BB0D47A-292B-45D0-B00D-FB6699AAFEBE}" srcOrd="0" destOrd="0" presId="urn:microsoft.com/office/officeart/2005/8/layout/lProcess2"/>
    <dgm:cxn modelId="{1B7FCAA1-3EF9-4D42-97E5-764AFAB2D026}" type="presParOf" srcId="{9BB0D47A-292B-45D0-B00D-FB6699AAFEBE}" destId="{E7509CD5-BD48-4BC2-A85C-1E69C6779087}" srcOrd="0" destOrd="0" presId="urn:microsoft.com/office/officeart/2005/8/layout/lProcess2"/>
    <dgm:cxn modelId="{98F30A24-25BC-4A51-85D5-F52C6CF788EA}" type="presParOf" srcId="{9BB0D47A-292B-45D0-B00D-FB6699AAFEBE}" destId="{FD0E8C2A-C670-4C55-B9EC-8D7B5D6FE7A5}" srcOrd="1" destOrd="0" presId="urn:microsoft.com/office/officeart/2005/8/layout/lProcess2"/>
    <dgm:cxn modelId="{3C82F0AE-E5B6-40D5-A81E-6A4780990CAD}" type="presParOf" srcId="{9BB0D47A-292B-45D0-B00D-FB6699AAFEBE}" destId="{CFD69409-50BD-4A58-B4A0-F725F0EB70D3}" srcOrd="2" destOrd="0" presId="urn:microsoft.com/office/officeart/2005/8/layout/lProcess2"/>
    <dgm:cxn modelId="{B875D402-3F17-469F-ACB1-E1685A1D63E0}" type="presParOf" srcId="{9BB0D47A-292B-45D0-B00D-FB6699AAFEBE}" destId="{9FB54982-2A17-4B64-AE71-31763CA38577}" srcOrd="3" destOrd="0" presId="urn:microsoft.com/office/officeart/2005/8/layout/lProcess2"/>
    <dgm:cxn modelId="{1A828913-A013-49AE-815F-C4346E2E278F}" type="presParOf" srcId="{9BB0D47A-292B-45D0-B00D-FB6699AAFEBE}" destId="{E4938D6D-6493-4D60-99AF-5E989557541B}" srcOrd="4" destOrd="0" presId="urn:microsoft.com/office/officeart/2005/8/layout/lProcess2"/>
    <dgm:cxn modelId="{37121609-DB78-4550-BFA1-137A73B8A436}" type="presParOf" srcId="{B7320680-D43A-4589-BF86-8C1438102A29}" destId="{4B5EB6E4-FED6-46E0-AEAC-4F2784AD3488}" srcOrd="5" destOrd="0" presId="urn:microsoft.com/office/officeart/2005/8/layout/lProcess2"/>
    <dgm:cxn modelId="{5E6EC396-C3B2-409A-91F4-184EFA5CD4D4}" type="presParOf" srcId="{B7320680-D43A-4589-BF86-8C1438102A29}" destId="{A9B4E78B-9C23-43FE-91F3-6A52A6905DA3}" srcOrd="6" destOrd="0" presId="urn:microsoft.com/office/officeart/2005/8/layout/lProcess2"/>
    <dgm:cxn modelId="{7CB06961-BF2E-489F-AB92-030C6A11F73D}" type="presParOf" srcId="{A9B4E78B-9C23-43FE-91F3-6A52A6905DA3}" destId="{63B5F8F0-BC75-4FBF-B670-9140B0364135}" srcOrd="0" destOrd="0" presId="urn:microsoft.com/office/officeart/2005/8/layout/lProcess2"/>
    <dgm:cxn modelId="{38F2F163-C2F7-4585-B328-10E4837CD78B}" type="presParOf" srcId="{A9B4E78B-9C23-43FE-91F3-6A52A6905DA3}" destId="{469B3755-A153-48CF-8B28-D0B0225F2AD4}" srcOrd="1" destOrd="0" presId="urn:microsoft.com/office/officeart/2005/8/layout/lProcess2"/>
    <dgm:cxn modelId="{C0B38601-37DC-4F35-890B-F720A14C3C1C}" type="presParOf" srcId="{A9B4E78B-9C23-43FE-91F3-6A52A6905DA3}" destId="{D7409A82-5659-4F02-8752-98E5BC0C8A06}" srcOrd="2" destOrd="0" presId="urn:microsoft.com/office/officeart/2005/8/layout/lProcess2"/>
    <dgm:cxn modelId="{5EA33BEF-378C-44C4-828D-9FBA325C74CA}" type="presParOf" srcId="{D7409A82-5659-4F02-8752-98E5BC0C8A06}" destId="{1064173E-D5FA-438B-9540-C6A50D24066E}" srcOrd="0" destOrd="0" presId="urn:microsoft.com/office/officeart/2005/8/layout/lProcess2"/>
    <dgm:cxn modelId="{670C0581-C75C-4433-82ED-28D3233FF092}" type="presParOf" srcId="{1064173E-D5FA-438B-9540-C6A50D24066E}" destId="{E7FCDDCC-C9BA-48CF-92C3-8AA71BEC61E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7A69D-02AA-499D-AE46-DA53A1E14974}">
      <dsp:nvSpPr>
        <dsp:cNvPr id="0" name=""/>
        <dsp:cNvSpPr/>
      </dsp:nvSpPr>
      <dsp:spPr>
        <a:xfrm>
          <a:off x="0" y="318657"/>
          <a:ext cx="5052074" cy="542587"/>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2097" tIns="270764" rIns="392097" bIns="92456" numCol="1" spcCol="1270" anchor="t" anchorCtr="0">
          <a:noAutofit/>
        </a:bodyPr>
        <a:lstStyle/>
        <a:p>
          <a:pPr marL="114300" lvl="1" indent="-114300" algn="l" defTabSz="577850" rtl="0">
            <a:lnSpc>
              <a:spcPct val="90000"/>
            </a:lnSpc>
            <a:spcBef>
              <a:spcPct val="0"/>
            </a:spcBef>
            <a:spcAft>
              <a:spcPct val="15000"/>
            </a:spcAft>
            <a:buChar char="•"/>
          </a:pPr>
          <a:r>
            <a:rPr lang="en-US" sz="1300" b="0" kern="1200" err="1">
              <a:latin typeface="Arial" panose="020B0604020202020204" pitchFamily="34" charset="0"/>
              <a:cs typeface="Arial" panose="020B0604020202020204" pitchFamily="34" charset="0"/>
            </a:rPr>
            <a:t>site:URL</a:t>
          </a:r>
          <a:endParaRPr lang="en-US" sz="1300" b="0" kern="1200">
            <a:latin typeface="Arial" panose="020B0604020202020204" pitchFamily="34" charset="0"/>
            <a:cs typeface="Arial" panose="020B0604020202020204" pitchFamily="34" charset="0"/>
          </a:endParaRPr>
        </a:p>
      </dsp:txBody>
      <dsp:txXfrm>
        <a:off x="0" y="318657"/>
        <a:ext cx="5052074" cy="542587"/>
      </dsp:txXfrm>
    </dsp:sp>
    <dsp:sp modelId="{3D5F0509-EB51-408F-AEFD-613E96CA9436}">
      <dsp:nvSpPr>
        <dsp:cNvPr id="0" name=""/>
        <dsp:cNvSpPr/>
      </dsp:nvSpPr>
      <dsp:spPr>
        <a:xfrm>
          <a:off x="252357" y="6664"/>
          <a:ext cx="3442624" cy="50387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3669" tIns="0" rIns="133669" bIns="0" numCol="1" spcCol="1270" anchor="ctr" anchorCtr="0">
          <a:noAutofit/>
        </a:bodyPr>
        <a:lstStyle/>
        <a:p>
          <a:pPr marL="0" lvl="0" indent="0" algn="l" defTabSz="577850" rtl="0">
            <a:lnSpc>
              <a:spcPct val="90000"/>
            </a:lnSpc>
            <a:spcBef>
              <a:spcPct val="0"/>
            </a:spcBef>
            <a:spcAft>
              <a:spcPct val="35000"/>
            </a:spcAft>
            <a:buNone/>
          </a:pPr>
          <a:r>
            <a:rPr lang="en-US" sz="1300" b="1" kern="1200">
              <a:latin typeface="Arial" panose="020B0604020202020204" pitchFamily="34" charset="0"/>
              <a:cs typeface="Arial" panose="020B0604020202020204" pitchFamily="34" charset="0"/>
            </a:rPr>
            <a:t>TIP: To narrow down your search and search a specific website, add</a:t>
          </a:r>
        </a:p>
      </dsp:txBody>
      <dsp:txXfrm>
        <a:off x="276954" y="31261"/>
        <a:ext cx="3393430" cy="454679"/>
      </dsp:txXfrm>
    </dsp:sp>
    <dsp:sp modelId="{795AEC15-0892-4D94-995D-E5203883164D}">
      <dsp:nvSpPr>
        <dsp:cNvPr id="0" name=""/>
        <dsp:cNvSpPr/>
      </dsp:nvSpPr>
      <dsp:spPr>
        <a:xfrm>
          <a:off x="0" y="1182799"/>
          <a:ext cx="5052074" cy="3276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8AD7EF-17E0-4A84-8280-70EE27FD9A5E}">
      <dsp:nvSpPr>
        <dsp:cNvPr id="0" name=""/>
        <dsp:cNvSpPr/>
      </dsp:nvSpPr>
      <dsp:spPr>
        <a:xfrm>
          <a:off x="252357" y="931444"/>
          <a:ext cx="3532998" cy="4432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3669" tIns="0" rIns="133669" bIns="0" numCol="1" spcCol="1270" anchor="ctr" anchorCtr="0">
          <a:noAutofit/>
        </a:bodyPr>
        <a:lstStyle/>
        <a:p>
          <a:pPr marL="0" lvl="0" indent="0" algn="l" defTabSz="577850" rtl="0">
            <a:lnSpc>
              <a:spcPct val="90000"/>
            </a:lnSpc>
            <a:spcBef>
              <a:spcPct val="0"/>
            </a:spcBef>
            <a:spcAft>
              <a:spcPct val="35000"/>
            </a:spcAft>
            <a:buNone/>
          </a:pPr>
          <a:r>
            <a:rPr lang="en-US" sz="1300" b="1" kern="1200">
              <a:latin typeface="Arial" panose="020B0604020202020204" pitchFamily="34" charset="0"/>
              <a:cs typeface="Arial" panose="020B0604020202020204" pitchFamily="34" charset="0"/>
            </a:rPr>
            <a:t>Ex.: youth participation site: zenodo.org</a:t>
          </a:r>
        </a:p>
      </dsp:txBody>
      <dsp:txXfrm>
        <a:off x="273994" y="953081"/>
        <a:ext cx="3489724" cy="3999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348E2-E2DF-468C-8C67-17E44073D580}">
      <dsp:nvSpPr>
        <dsp:cNvPr id="0" name=""/>
        <dsp:cNvSpPr/>
      </dsp:nvSpPr>
      <dsp:spPr>
        <a:xfrm>
          <a:off x="2503" y="279599"/>
          <a:ext cx="2456653" cy="503726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a:t>Databases</a:t>
          </a:r>
        </a:p>
      </dsp:txBody>
      <dsp:txXfrm>
        <a:off x="2503" y="279599"/>
        <a:ext cx="2456653" cy="1511180"/>
      </dsp:txXfrm>
    </dsp:sp>
    <dsp:sp modelId="{18FE897E-B6CF-4766-BAEF-F643E36F8FD0}">
      <dsp:nvSpPr>
        <dsp:cNvPr id="0" name=""/>
        <dsp:cNvSpPr/>
      </dsp:nvSpPr>
      <dsp:spPr>
        <a:xfrm>
          <a:off x="256619" y="1382576"/>
          <a:ext cx="1965322" cy="363770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t" anchorCtr="0">
          <a:noAutofit/>
        </a:bodyPr>
        <a:lstStyle/>
        <a:p>
          <a:pPr marL="0" lvl="0" indent="0" algn="l" defTabSz="977900">
            <a:lnSpc>
              <a:spcPct val="90000"/>
            </a:lnSpc>
            <a:spcBef>
              <a:spcPct val="0"/>
            </a:spcBef>
            <a:spcAft>
              <a:spcPct val="35000"/>
            </a:spcAft>
            <a:buNone/>
          </a:pPr>
          <a:r>
            <a:rPr lang="da-DK" sz="2200" kern="1200" err="1"/>
            <a:t>E.g</a:t>
          </a:r>
          <a:r>
            <a:rPr lang="da-DK" sz="2200" kern="1200"/>
            <a:t>. Web of Science:</a:t>
          </a:r>
        </a:p>
        <a:p>
          <a:pPr marL="171450" lvl="1" indent="-171450" algn="l" defTabSz="755650">
            <a:lnSpc>
              <a:spcPct val="90000"/>
            </a:lnSpc>
            <a:spcBef>
              <a:spcPct val="0"/>
            </a:spcBef>
            <a:spcAft>
              <a:spcPct val="15000"/>
            </a:spcAft>
            <a:buChar char="•"/>
          </a:pPr>
          <a:r>
            <a:rPr lang="da-DK" sz="1700" kern="1200"/>
            <a:t>”Associated Data”</a:t>
          </a:r>
        </a:p>
        <a:p>
          <a:pPr marL="171450" lvl="1" indent="-171450" algn="l" defTabSz="755650">
            <a:lnSpc>
              <a:spcPct val="90000"/>
            </a:lnSpc>
            <a:spcBef>
              <a:spcPct val="0"/>
            </a:spcBef>
            <a:spcAft>
              <a:spcPct val="15000"/>
            </a:spcAft>
            <a:buChar char="•"/>
          </a:pPr>
          <a:r>
            <a:rPr lang="da-DK" sz="1700" kern="1200"/>
            <a:t>”Data Citation Index”</a:t>
          </a:r>
        </a:p>
      </dsp:txBody>
      <dsp:txXfrm>
        <a:off x="314181" y="1440138"/>
        <a:ext cx="1850198" cy="3522580"/>
      </dsp:txXfrm>
    </dsp:sp>
    <dsp:sp modelId="{4FEA0423-84B7-4617-95C9-6AD8502C1F76}">
      <dsp:nvSpPr>
        <dsp:cNvPr id="0" name=""/>
        <dsp:cNvSpPr/>
      </dsp:nvSpPr>
      <dsp:spPr>
        <a:xfrm>
          <a:off x="2643405" y="258444"/>
          <a:ext cx="2456653" cy="507957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err="1"/>
            <a:t>Repositories</a:t>
          </a:r>
          <a:endParaRPr lang="da-DK" sz="2800" kern="1200"/>
        </a:p>
      </dsp:txBody>
      <dsp:txXfrm>
        <a:off x="2643405" y="258444"/>
        <a:ext cx="2456653" cy="1523873"/>
      </dsp:txXfrm>
    </dsp:sp>
    <dsp:sp modelId="{92F70F24-7EB7-411C-871B-3026827707D1}">
      <dsp:nvSpPr>
        <dsp:cNvPr id="0" name=""/>
        <dsp:cNvSpPr/>
      </dsp:nvSpPr>
      <dsp:spPr>
        <a:xfrm>
          <a:off x="2778993" y="1416954"/>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err="1"/>
            <a:t>Zenodo</a:t>
          </a:r>
          <a:endParaRPr lang="da-DK" sz="2200" kern="1200"/>
        </a:p>
      </dsp:txBody>
      <dsp:txXfrm>
        <a:off x="2811196" y="1449157"/>
        <a:ext cx="1900916" cy="1035075"/>
      </dsp:txXfrm>
    </dsp:sp>
    <dsp:sp modelId="{067C2A8D-B1DA-41FD-B9C0-FCD96EF5E8CC}">
      <dsp:nvSpPr>
        <dsp:cNvPr id="0" name=""/>
        <dsp:cNvSpPr/>
      </dsp:nvSpPr>
      <dsp:spPr>
        <a:xfrm>
          <a:off x="2778993" y="2685587"/>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err="1"/>
            <a:t>Figshare</a:t>
          </a:r>
          <a:endParaRPr lang="da-DK" sz="2200" kern="1200"/>
        </a:p>
      </dsp:txBody>
      <dsp:txXfrm>
        <a:off x="2811196" y="2717790"/>
        <a:ext cx="1900916" cy="1035075"/>
      </dsp:txXfrm>
    </dsp:sp>
    <dsp:sp modelId="{4A78368D-C53A-4F79-A062-29480E3ADD59}">
      <dsp:nvSpPr>
        <dsp:cNvPr id="0" name=""/>
        <dsp:cNvSpPr/>
      </dsp:nvSpPr>
      <dsp:spPr>
        <a:xfrm>
          <a:off x="2778993" y="3954220"/>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a:t>Re3data.org</a:t>
          </a:r>
        </a:p>
      </dsp:txBody>
      <dsp:txXfrm>
        <a:off x="2811196" y="3986423"/>
        <a:ext cx="1900916" cy="1035075"/>
      </dsp:txXfrm>
    </dsp:sp>
    <dsp:sp modelId="{7B0DD1AE-D0FF-4719-B96E-4C8D843EB007}">
      <dsp:nvSpPr>
        <dsp:cNvPr id="0" name=""/>
        <dsp:cNvSpPr/>
      </dsp:nvSpPr>
      <dsp:spPr>
        <a:xfrm>
          <a:off x="5284307" y="254219"/>
          <a:ext cx="2456653" cy="5088028"/>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a:t>Search </a:t>
          </a:r>
          <a:r>
            <a:rPr lang="da-DK" sz="2800" kern="1200" err="1"/>
            <a:t>engines</a:t>
          </a:r>
          <a:endParaRPr lang="da-DK" sz="2800" kern="1200"/>
        </a:p>
      </dsp:txBody>
      <dsp:txXfrm>
        <a:off x="5284307" y="254219"/>
        <a:ext cx="2456653" cy="1526408"/>
      </dsp:txXfrm>
    </dsp:sp>
    <dsp:sp modelId="{E7509CD5-BD48-4BC2-A85C-1E69C6779087}">
      <dsp:nvSpPr>
        <dsp:cNvPr id="0" name=""/>
        <dsp:cNvSpPr/>
      </dsp:nvSpPr>
      <dsp:spPr>
        <a:xfrm>
          <a:off x="5555384" y="1433886"/>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err="1"/>
            <a:t>DataCite</a:t>
          </a:r>
          <a:r>
            <a:rPr lang="da-DK" sz="2200" kern="1200"/>
            <a:t> Commons</a:t>
          </a:r>
        </a:p>
      </dsp:txBody>
      <dsp:txXfrm>
        <a:off x="5587587" y="1466089"/>
        <a:ext cx="1900916" cy="1035075"/>
      </dsp:txXfrm>
    </dsp:sp>
    <dsp:sp modelId="{CFD69409-50BD-4A58-B4A0-F725F0EB70D3}">
      <dsp:nvSpPr>
        <dsp:cNvPr id="0" name=""/>
        <dsp:cNvSpPr/>
      </dsp:nvSpPr>
      <dsp:spPr>
        <a:xfrm>
          <a:off x="5555384" y="2702519"/>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rtl="0">
            <a:lnSpc>
              <a:spcPct val="90000"/>
            </a:lnSpc>
            <a:spcBef>
              <a:spcPct val="0"/>
            </a:spcBef>
            <a:spcAft>
              <a:spcPct val="35000"/>
            </a:spcAft>
            <a:buNone/>
          </a:pPr>
          <a:r>
            <a:rPr lang="da-DK" sz="2200" kern="1200" err="1"/>
            <a:t>OpenAIRE</a:t>
          </a:r>
          <a:r>
            <a:rPr lang="da-DK" sz="2200" kern="1200">
              <a:latin typeface="Aptos Display" panose="020F0302020204030204"/>
            </a:rPr>
            <a:t> </a:t>
          </a:r>
          <a:r>
            <a:rPr lang="da-DK" sz="2200" kern="1200" err="1">
              <a:latin typeface="Aptos Display" panose="020F0302020204030204"/>
            </a:rPr>
            <a:t>Explore</a:t>
          </a:r>
          <a:endParaRPr lang="da-DK" sz="2200" kern="1200" err="1"/>
        </a:p>
      </dsp:txBody>
      <dsp:txXfrm>
        <a:off x="5587587" y="2734722"/>
        <a:ext cx="1900916" cy="1035075"/>
      </dsp:txXfrm>
    </dsp:sp>
    <dsp:sp modelId="{E4938D6D-6493-4D60-99AF-5E989557541B}">
      <dsp:nvSpPr>
        <dsp:cNvPr id="0" name=""/>
        <dsp:cNvSpPr/>
      </dsp:nvSpPr>
      <dsp:spPr>
        <a:xfrm>
          <a:off x="5555384" y="3971152"/>
          <a:ext cx="1965322" cy="109948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da-DK" sz="2200" kern="1200"/>
            <a:t>Google Dataset Search</a:t>
          </a:r>
        </a:p>
      </dsp:txBody>
      <dsp:txXfrm>
        <a:off x="5587587" y="4003355"/>
        <a:ext cx="1900916" cy="1035075"/>
      </dsp:txXfrm>
    </dsp:sp>
    <dsp:sp modelId="{63B5F8F0-BC75-4FBF-B670-9140B0364135}">
      <dsp:nvSpPr>
        <dsp:cNvPr id="0" name=""/>
        <dsp:cNvSpPr/>
      </dsp:nvSpPr>
      <dsp:spPr>
        <a:xfrm>
          <a:off x="7925210" y="273135"/>
          <a:ext cx="2456653" cy="5050196"/>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da-DK" sz="2800" kern="1200" err="1"/>
            <a:t>When</a:t>
          </a:r>
          <a:r>
            <a:rPr lang="da-DK" sz="2800" kern="1200"/>
            <a:t> </a:t>
          </a:r>
          <a:r>
            <a:rPr lang="da-DK" sz="2800" kern="1200" err="1"/>
            <a:t>finding</a:t>
          </a:r>
          <a:r>
            <a:rPr lang="da-DK" sz="2800" kern="1200"/>
            <a:t> data</a:t>
          </a:r>
        </a:p>
      </dsp:txBody>
      <dsp:txXfrm>
        <a:off x="7925210" y="273135"/>
        <a:ext cx="2456653" cy="1515059"/>
      </dsp:txXfrm>
    </dsp:sp>
    <dsp:sp modelId="{E7FCDDCC-C9BA-48CF-92C3-8AA71BEC61EF}">
      <dsp:nvSpPr>
        <dsp:cNvPr id="0" name=""/>
        <dsp:cNvSpPr/>
      </dsp:nvSpPr>
      <dsp:spPr>
        <a:xfrm>
          <a:off x="8170875" y="1424955"/>
          <a:ext cx="1965322" cy="363770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t" anchorCtr="0">
          <a:noAutofit/>
        </a:bodyPr>
        <a:lstStyle/>
        <a:p>
          <a:pPr marL="0" lvl="0" indent="0" algn="l" defTabSz="977900">
            <a:lnSpc>
              <a:spcPct val="90000"/>
            </a:lnSpc>
            <a:spcBef>
              <a:spcPct val="0"/>
            </a:spcBef>
            <a:spcAft>
              <a:spcPct val="35000"/>
            </a:spcAft>
            <a:buNone/>
          </a:pPr>
          <a:r>
            <a:rPr lang="da-DK" sz="2200" kern="1200"/>
            <a:t>Be </a:t>
          </a:r>
          <a:r>
            <a:rPr lang="da-DK" sz="2200" kern="1200" err="1"/>
            <a:t>critical</a:t>
          </a:r>
          <a:r>
            <a:rPr lang="da-DK" sz="2200" kern="1200"/>
            <a:t> of </a:t>
          </a:r>
          <a:r>
            <a:rPr lang="da-DK" sz="2200" kern="1200" err="1"/>
            <a:t>your</a:t>
          </a:r>
          <a:r>
            <a:rPr lang="da-DK" sz="2200" kern="1200"/>
            <a:t> </a:t>
          </a:r>
          <a:r>
            <a:rPr lang="da-DK" sz="2200" kern="1200" err="1"/>
            <a:t>sources</a:t>
          </a:r>
          <a:r>
            <a:rPr lang="da-DK" sz="2200" kern="1200"/>
            <a:t>:</a:t>
          </a:r>
        </a:p>
        <a:p>
          <a:pPr marL="171450" lvl="1" indent="-171450" algn="l" defTabSz="755650" rtl="0">
            <a:lnSpc>
              <a:spcPct val="90000"/>
            </a:lnSpc>
            <a:spcBef>
              <a:spcPct val="0"/>
            </a:spcBef>
            <a:spcAft>
              <a:spcPct val="15000"/>
            </a:spcAft>
            <a:buChar char="•"/>
          </a:pPr>
          <a:r>
            <a:rPr lang="da-DK" sz="1700" b="0" kern="1200" err="1">
              <a:latin typeface="Arial"/>
              <a:ea typeface="Calibri Light"/>
              <a:cs typeface="Arial"/>
            </a:rPr>
            <a:t>Assess</a:t>
          </a:r>
          <a:r>
            <a:rPr lang="da-DK" sz="1700" b="0" kern="1200">
              <a:latin typeface="Arial"/>
              <a:ea typeface="Calibri Light"/>
              <a:cs typeface="Arial"/>
            </a:rPr>
            <a:t> the data and metadata</a:t>
          </a:r>
          <a:endParaRPr lang="da-DK" sz="1700" kern="1200">
            <a:latin typeface="Arial"/>
            <a:cs typeface="Arial"/>
          </a:endParaRPr>
        </a:p>
        <a:p>
          <a:pPr marL="171450" lvl="1" indent="-171450" algn="l" defTabSz="755650" rtl="0">
            <a:lnSpc>
              <a:spcPct val="90000"/>
            </a:lnSpc>
            <a:spcBef>
              <a:spcPct val="0"/>
            </a:spcBef>
            <a:spcAft>
              <a:spcPct val="15000"/>
            </a:spcAft>
            <a:buChar char="•"/>
          </a:pPr>
          <a:r>
            <a:rPr lang="da-DK" sz="1700" b="0" kern="1200" err="1">
              <a:latin typeface="Arial"/>
              <a:ea typeface="Calibri Light"/>
              <a:cs typeface="Arial"/>
            </a:rPr>
            <a:t>Consider</a:t>
          </a:r>
          <a:r>
            <a:rPr lang="da-DK" sz="1700" b="0" kern="1200">
              <a:latin typeface="Arial"/>
              <a:ea typeface="Calibri Light"/>
              <a:cs typeface="Arial"/>
            </a:rPr>
            <a:t> the </a:t>
          </a:r>
          <a:r>
            <a:rPr lang="da-DK" sz="1700" b="0" kern="1200" err="1">
              <a:latin typeface="Arial"/>
              <a:ea typeface="Calibri Light"/>
              <a:cs typeface="Arial"/>
            </a:rPr>
            <a:t>context</a:t>
          </a:r>
          <a:r>
            <a:rPr lang="da-DK" sz="1700" b="0" kern="1200">
              <a:latin typeface="Arial"/>
              <a:ea typeface="Calibri Light"/>
              <a:cs typeface="Arial"/>
            </a:rPr>
            <a:t>: </a:t>
          </a:r>
          <a:r>
            <a:rPr lang="da-DK" sz="1700" b="0" kern="1200" err="1">
              <a:latin typeface="Arial"/>
              <a:ea typeface="Calibri Light"/>
              <a:cs typeface="Arial"/>
            </a:rPr>
            <a:t>does</a:t>
          </a:r>
          <a:r>
            <a:rPr lang="da-DK" sz="1700" b="0" kern="1200">
              <a:latin typeface="Arial"/>
              <a:ea typeface="Calibri Light"/>
              <a:cs typeface="Arial"/>
            </a:rPr>
            <a:t> it </a:t>
          </a:r>
          <a:r>
            <a:rPr lang="da-DK" sz="1700" b="0" kern="1200" err="1">
              <a:latin typeface="Arial"/>
              <a:ea typeface="Calibri Light"/>
              <a:cs typeface="Arial"/>
            </a:rPr>
            <a:t>make</a:t>
          </a:r>
          <a:r>
            <a:rPr lang="da-DK" sz="1700" b="0" kern="1200">
              <a:latin typeface="Arial"/>
              <a:ea typeface="Calibri Light"/>
              <a:cs typeface="Arial"/>
            </a:rPr>
            <a:t> sense to </a:t>
          </a:r>
          <a:r>
            <a:rPr lang="da-DK" sz="1700" b="0" kern="1200" err="1">
              <a:latin typeface="Arial"/>
              <a:ea typeface="Calibri Light"/>
              <a:cs typeface="Arial"/>
            </a:rPr>
            <a:t>reuse</a:t>
          </a:r>
          <a:r>
            <a:rPr lang="da-DK" sz="1700" b="0" kern="1200">
              <a:latin typeface="Arial"/>
              <a:ea typeface="Calibri Light"/>
              <a:cs typeface="Arial"/>
            </a:rPr>
            <a:t> in </a:t>
          </a:r>
          <a:r>
            <a:rPr lang="da-DK" sz="1700" b="0" kern="1200" err="1">
              <a:latin typeface="Arial"/>
              <a:ea typeface="Calibri Light"/>
              <a:cs typeface="Arial"/>
            </a:rPr>
            <a:t>your</a:t>
          </a:r>
          <a:r>
            <a:rPr lang="da-DK" sz="1700" b="0" kern="1200">
              <a:latin typeface="Arial"/>
              <a:ea typeface="Calibri Light"/>
              <a:cs typeface="Arial"/>
            </a:rPr>
            <a:t> </a:t>
          </a:r>
          <a:r>
            <a:rPr lang="da-DK" sz="1700" b="0" kern="1200" err="1">
              <a:latin typeface="Arial"/>
              <a:ea typeface="Calibri Light"/>
              <a:cs typeface="Arial"/>
            </a:rPr>
            <a:t>project</a:t>
          </a:r>
          <a:r>
            <a:rPr lang="da-DK" sz="1700" b="0" kern="1200">
              <a:latin typeface="Arial"/>
              <a:ea typeface="Calibri Light"/>
              <a:cs typeface="Arial"/>
            </a:rPr>
            <a:t>?</a:t>
          </a:r>
          <a:endParaRPr lang="da-DK" sz="1700" kern="1200">
            <a:latin typeface="Arial"/>
            <a:cs typeface="Arial"/>
          </a:endParaRPr>
        </a:p>
        <a:p>
          <a:pPr marL="171450" lvl="1" indent="-171450" algn="l" defTabSz="755650" rtl="0">
            <a:lnSpc>
              <a:spcPct val="90000"/>
            </a:lnSpc>
            <a:spcBef>
              <a:spcPct val="0"/>
            </a:spcBef>
            <a:spcAft>
              <a:spcPct val="15000"/>
            </a:spcAft>
            <a:buChar char="•"/>
          </a:pPr>
          <a:r>
            <a:rPr lang="da-DK" sz="1700" b="0" kern="1200" err="1">
              <a:latin typeface="Arial"/>
              <a:ea typeface="Calibri Light"/>
              <a:cs typeface="Arial"/>
            </a:rPr>
            <a:t>Remember</a:t>
          </a:r>
          <a:r>
            <a:rPr lang="da-DK" sz="1700" b="0" kern="1200">
              <a:latin typeface="Arial"/>
              <a:ea typeface="Calibri Light"/>
              <a:cs typeface="Arial"/>
            </a:rPr>
            <a:t> to look for the </a:t>
          </a:r>
          <a:r>
            <a:rPr lang="da-DK" sz="1700" b="0" kern="1200" err="1">
              <a:latin typeface="Arial"/>
              <a:ea typeface="Calibri Light"/>
              <a:cs typeface="Arial"/>
            </a:rPr>
            <a:t>license</a:t>
          </a:r>
          <a:endParaRPr lang="da-DK" sz="1700" kern="1200" err="1">
            <a:latin typeface="Arial"/>
            <a:cs typeface="Arial"/>
          </a:endParaRPr>
        </a:p>
      </dsp:txBody>
      <dsp:txXfrm>
        <a:off x="8228437" y="1482517"/>
        <a:ext cx="1850198" cy="35225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A6C26-27DA-40D1-8B0E-062D3DFE197E}" type="datetimeFigureOut">
              <a:t>24-03-2026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D17E8-2F27-4C84-94DF-4B02898428E1}" type="slidenum">
              <a:t>‹nr.›</a:t>
            </a:fld>
            <a:endParaRPr lang="da-DK"/>
          </a:p>
        </p:txBody>
      </p:sp>
    </p:spTree>
    <p:extLst>
      <p:ext uri="{BB962C8B-B14F-4D97-AF65-F5344CB8AC3E}">
        <p14:creationId xmlns:p14="http://schemas.microsoft.com/office/powerpoint/2010/main" val="248785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n.wikipedia.org/wiki/Attribution_(copyright)" TargetMode="External"/><Relationship Id="rId7" Type="http://schemas.openxmlformats.org/officeDocument/2006/relationships/hyperlink" Target="https://en.wikipedia.org/wiki/Non-commercia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en.wikipedia.org/wiki/Remix_culture" TargetMode="External"/><Relationship Id="rId5" Type="http://schemas.openxmlformats.org/officeDocument/2006/relationships/hyperlink" Target="https://en.wikipedia.org/wiki/Derivative_work" TargetMode="External"/><Relationship Id="rId4" Type="http://schemas.openxmlformats.org/officeDocument/2006/relationships/hyperlink" Target="https://en.wikipedia.org/wiki/Copyleft"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merriam-webster.com/dictionary/registry"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zenodo.org"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help.zenodo.org/guides/search/"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ataverse.harvard.edu/"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guides.dataverse.org/en/5.12.1/user/find-use-data.html"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oi.org/10.5281/zenodo.1060459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commons.datacite.org"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https:/datasetsearch.research.google.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https/datasetsearch.research.google.com/"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doi.org/10.1371/journal.pone.0045333"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worldbank.org/"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3" Type="http://schemas.openxmlformats.org/officeDocument/2006/relationships/hyperlink" Target="https://doi.org/10.15139/s3/tgktej" TargetMode="External"/><Relationship Id="rId18" Type="http://schemas.openxmlformats.org/officeDocument/2006/relationships/hyperlink" Target="https://doi.org/10.7910/DVN/7FPDAJ" TargetMode="External"/><Relationship Id="rId26" Type="http://schemas.openxmlformats.org/officeDocument/2006/relationships/hyperlink" Target="https://doi.org/10.1371/journal.pone.0211193.t001" TargetMode="External"/><Relationship Id="rId3" Type="http://schemas.openxmlformats.org/officeDocument/2006/relationships/hyperlink" Target="https://datasetsearch.research.google.com/" TargetMode="External"/><Relationship Id="rId21" Type="http://schemas.openxmlformats.org/officeDocument/2006/relationships/hyperlink" Target="http://urn.fi/urn:nbn:fi:fsd:T-FSD3977" TargetMode="External"/><Relationship Id="rId34" Type="http://schemas.openxmlformats.org/officeDocument/2006/relationships/hyperlink" Target="https://doi.org/10.34894/3OZPWT" TargetMode="External"/><Relationship Id="rId7" Type="http://schemas.openxmlformats.org/officeDocument/2006/relationships/hyperlink" Target="https://datadryad.org/dataset/doi:10.5061/dryad.rfj6q57gz" TargetMode="External"/><Relationship Id="rId12" Type="http://schemas.openxmlformats.org/officeDocument/2006/relationships/hyperlink" Target="https://doi.org/10.1787/1de9675e-en" TargetMode="External"/><Relationship Id="rId17" Type="http://schemas.openxmlformats.org/officeDocument/2006/relationships/hyperlink" Target="https://doi.org/10.6084/m9.figshare.19388271" TargetMode="External"/><Relationship Id="rId25" Type="http://schemas.openxmlformats.org/officeDocument/2006/relationships/hyperlink" Target="https://healthdata.gov/CDC/Selected-Trend-Table-from-Health-United-States-201/qkns-8p7f/about_data" TargetMode="External"/><Relationship Id="rId33" Type="http://schemas.openxmlformats.org/officeDocument/2006/relationships/hyperlink" Target="https://doi.org/10.3389/fpsyg.2023.1270207" TargetMode="External"/><Relationship Id="rId2" Type="http://schemas.openxmlformats.org/officeDocument/2006/relationships/slide" Target="../slides/slide40.xml"/><Relationship Id="rId16" Type="http://schemas.openxmlformats.org/officeDocument/2006/relationships/hyperlink" Target="https://doi.org/10.21338/ess11e04_1" TargetMode="External"/><Relationship Id="rId20" Type="http://schemas.openxmlformats.org/officeDocument/2006/relationships/hyperlink" Target="https://reshare.ukdataservice.ac.uk/851675/" TargetMode="External"/><Relationship Id="rId29" Type="http://schemas.openxmlformats.org/officeDocument/2006/relationships/hyperlink" Target="https://doi.org/10.7910/dvn/lbmkwv" TargetMode="External"/><Relationship Id="rId1" Type="http://schemas.openxmlformats.org/officeDocument/2006/relationships/notesMaster" Target="../notesMasters/notesMaster1.xml"/><Relationship Id="rId6" Type="http://schemas.openxmlformats.org/officeDocument/2006/relationships/hyperlink" Target="https://doi.org/10.6084/m9.figshare.4884389.v2" TargetMode="External"/><Relationship Id="rId11" Type="http://schemas.openxmlformats.org/officeDocument/2006/relationships/hyperlink" Target="https://commons.datacite.org/" TargetMode="External"/><Relationship Id="rId24" Type="http://schemas.openxmlformats.org/officeDocument/2006/relationships/hyperlink" Target="https://healthdata.gov/" TargetMode="External"/><Relationship Id="rId32" Type="http://schemas.openxmlformats.org/officeDocument/2006/relationships/hyperlink" Target="https://doi.org/10.25625/XGYIU2" TargetMode="External"/><Relationship Id="rId5" Type="http://schemas.openxmlformats.org/officeDocument/2006/relationships/hyperlink" Target="https://doi.org/10.25909/25143128.v1" TargetMode="External"/><Relationship Id="rId15" Type="http://schemas.openxmlformats.org/officeDocument/2006/relationships/hyperlink" Target="https://www.europeansocialsurvey.org/data-portal" TargetMode="External"/><Relationship Id="rId23" Type="http://schemas.openxmlformats.org/officeDocument/2006/relationships/hyperlink" Target="https://www.statista.com/statistics/271464/percentage-of-diabetics-worldwide/" TargetMode="External"/><Relationship Id="rId28" Type="http://schemas.openxmlformats.org/officeDocument/2006/relationships/hyperlink" Target="https://data.who.int/indicators/i/C540135/1F96863" TargetMode="External"/><Relationship Id="rId10" Type="http://schemas.openxmlformats.org/officeDocument/2006/relationships/hyperlink" Target="https://doi.org/10.5281/zenodo.4448247" TargetMode="External"/><Relationship Id="rId19" Type="http://schemas.openxmlformats.org/officeDocument/2006/relationships/hyperlink" Target="https://services.fsd.tuni.fi/catalogue/FSD2297" TargetMode="External"/><Relationship Id="rId31" Type="http://schemas.openxmlformats.org/officeDocument/2006/relationships/hyperlink" Target="https://doi.org/10.3389/fpubh.2025.1644713.s001" TargetMode="External"/><Relationship Id="rId4" Type="http://schemas.openxmlformats.org/officeDocument/2006/relationships/hyperlink" Target="https://doi.org/10.3389/fmars.2022.938454.s002" TargetMode="External"/><Relationship Id="rId9" Type="http://schemas.openxmlformats.org/officeDocument/2006/relationships/hyperlink" Target="https://doi.org/10.5281/zenodo.7940011" TargetMode="External"/><Relationship Id="rId14" Type="http://schemas.openxmlformats.org/officeDocument/2006/relationships/hyperlink" Target="https://soeg.rigsarkivet.dk/" TargetMode="External"/><Relationship Id="rId22" Type="http://schemas.openxmlformats.org/officeDocument/2006/relationships/hyperlink" Target="https://doi.org/10.1371/journal.pone.0143084" TargetMode="External"/><Relationship Id="rId27" Type="http://schemas.openxmlformats.org/officeDocument/2006/relationships/hyperlink" Target="https://data.who.int/indicators" TargetMode="External"/><Relationship Id="rId30" Type="http://schemas.openxmlformats.org/officeDocument/2006/relationships/hyperlink" Target="https://doi.org/10.6084/m9.figshare.29569878" TargetMode="External"/><Relationship Id="rId8" Type="http://schemas.openxmlformats.org/officeDocument/2006/relationships/hyperlink" Target="https://zenodo.org/"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doi.org/10.5281/zenodo.10604591"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min.</a:t>
            </a:r>
            <a:endParaRPr lang="da-DK"/>
          </a:p>
          <a:p>
            <a:endParaRPr lang="en-US">
              <a:cs typeface="Calibri"/>
            </a:endParaRPr>
          </a:p>
          <a:p>
            <a:r>
              <a:rPr lang="en-US">
                <a:cs typeface="Calibri"/>
              </a:rPr>
              <a:t>Welcome </a:t>
            </a:r>
            <a:endParaRPr lang="en-US"/>
          </a:p>
          <a:p>
            <a:r>
              <a:rPr lang="en-US">
                <a:cs typeface="Calibri"/>
              </a:rPr>
              <a:t>Introduction to agenda. Briefly mention the overall intention with the course: </a:t>
            </a:r>
          </a:p>
          <a:p>
            <a:r>
              <a:rPr lang="en-US">
                <a:cs typeface="Calibri"/>
              </a:rPr>
              <a:t>1) introducing the participants to a selection of search strategies in the context of data search;</a:t>
            </a:r>
          </a:p>
          <a:p>
            <a:r>
              <a:rPr lang="en-US">
                <a:cs typeface="Calibri"/>
              </a:rPr>
              <a:t>2) for the participants to acquire basic skills in data search to be </a:t>
            </a:r>
            <a:r>
              <a:rPr lang="en-US" err="1">
                <a:cs typeface="Calibri"/>
              </a:rPr>
              <a:t>utilised</a:t>
            </a:r>
            <a:r>
              <a:rPr lang="en-US">
                <a:cs typeface="Calibri"/>
              </a:rPr>
              <a:t> in their studies.</a:t>
            </a:r>
          </a:p>
          <a:p>
            <a:endParaRPr lang="en-US">
              <a:ea typeface="Calibri"/>
              <a:cs typeface="Calibri"/>
            </a:endParaRPr>
          </a:p>
          <a:p>
            <a:r>
              <a:rPr lang="en-US">
                <a:ea typeface="Calibri"/>
                <a:cs typeface="Calibri"/>
              </a:rPr>
              <a:t>Program:</a:t>
            </a:r>
            <a:endParaRPr lang="en-US"/>
          </a:p>
          <a:p>
            <a:pPr marL="914400" lvl="1" indent="-457200">
              <a:buFont typeface="Arial,Sans-Serif"/>
              <a:buChar char="•"/>
            </a:pPr>
            <a:r>
              <a:rPr lang="en-US"/>
              <a:t>Introduction (15 min.)</a:t>
            </a:r>
            <a:endParaRPr lang="da-DK"/>
          </a:p>
          <a:p>
            <a:pPr marL="1422400" lvl="2" indent="-342900">
              <a:buFont typeface="Arial,Sans-Serif"/>
              <a:buChar char="•"/>
            </a:pPr>
            <a:r>
              <a:rPr lang="en-US"/>
              <a:t>What is research data?</a:t>
            </a:r>
            <a:endParaRPr lang="da-DK"/>
          </a:p>
          <a:p>
            <a:pPr marL="1422400" lvl="2" indent="-342900">
              <a:buFont typeface="Arial,Sans-Serif"/>
              <a:buChar char="•"/>
            </a:pPr>
            <a:r>
              <a:rPr lang="en-US"/>
              <a:t>Why and what to expect when searching for data?</a:t>
            </a:r>
          </a:p>
          <a:p>
            <a:pPr marL="1422400" lvl="2" indent="-342900">
              <a:buFont typeface="Arial,Sans-Serif"/>
              <a:buChar char="•"/>
            </a:pPr>
            <a:r>
              <a:rPr lang="en-US"/>
              <a:t>Be critical of your sources</a:t>
            </a:r>
          </a:p>
          <a:p>
            <a:pPr marL="914400" lvl="1" indent="-457200">
              <a:buFont typeface="Arial,Sans-Serif"/>
              <a:buChar char="•"/>
            </a:pPr>
            <a:r>
              <a:rPr lang="en-US"/>
              <a:t>Data search strategies (incl. short exercise) (30 min.)</a:t>
            </a:r>
          </a:p>
          <a:p>
            <a:pPr marL="914400" lvl="1" indent="-457200">
              <a:buFont typeface="Arial,Sans-Serif"/>
              <a:buChar char="•"/>
            </a:pPr>
            <a:r>
              <a:rPr lang="en-US" b="1"/>
              <a:t>Break (10 min.)</a:t>
            </a:r>
            <a:endParaRPr lang="en-US"/>
          </a:p>
          <a:p>
            <a:pPr marL="914400" lvl="1" indent="-457200">
              <a:buFont typeface="Arial,Sans-Serif"/>
              <a:buChar char="•"/>
            </a:pPr>
            <a:r>
              <a:rPr lang="en-US"/>
              <a:t>Data search strategies continued (30 min.)</a:t>
            </a:r>
          </a:p>
          <a:p>
            <a:pPr marL="914400" lvl="1" indent="-457200">
              <a:buFont typeface="Arial,Sans-Serif"/>
              <a:buChar char="•"/>
            </a:pPr>
            <a:r>
              <a:rPr lang="en-US"/>
              <a:t>Data search activity (20 min.)</a:t>
            </a:r>
          </a:p>
          <a:p>
            <a:pPr marL="914400" lvl="1" indent="-457200">
              <a:buFont typeface="Arial,Sans-Serif"/>
              <a:buChar char="•"/>
            </a:pPr>
            <a:r>
              <a:rPr lang="en-US"/>
              <a:t>Peer discussion (incl. recap) (15 min.)</a:t>
            </a:r>
          </a:p>
        </p:txBody>
      </p:sp>
      <p:sp>
        <p:nvSpPr>
          <p:cNvPr id="4" name="Slide Number Placeholder 3"/>
          <p:cNvSpPr>
            <a:spLocks noGrp="1"/>
          </p:cNvSpPr>
          <p:nvPr>
            <p:ph type="sldNum" sz="quarter" idx="5"/>
          </p:nvPr>
        </p:nvSpPr>
        <p:spPr/>
        <p:txBody>
          <a:bodyPr/>
          <a:lstStyle/>
          <a:p>
            <a:fld id="{2CCCAA1B-9DCB-40EB-9968-31183588BCB9}" type="slidenum">
              <a:rPr lang="en-US"/>
              <a:t>2</a:t>
            </a:fld>
            <a:endParaRPr lang="en-US"/>
          </a:p>
        </p:txBody>
      </p:sp>
    </p:spTree>
    <p:extLst>
      <p:ext uri="{BB962C8B-B14F-4D97-AF65-F5344CB8AC3E}">
        <p14:creationId xmlns:p14="http://schemas.microsoft.com/office/powerpoint/2010/main" val="2993821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80496-38A2-F981-3E2D-916661654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2326D-31F3-6751-D35D-1298583000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EBBBAF-1EA6-5263-EDAD-79F1DBA26F4C}"/>
              </a:ext>
            </a:extLst>
          </p:cNvPr>
          <p:cNvSpPr>
            <a:spLocks noGrp="1"/>
          </p:cNvSpPr>
          <p:nvPr>
            <p:ph type="body" idx="1"/>
          </p:nvPr>
        </p:nvSpPr>
        <p:spPr/>
        <p:txBody>
          <a:bodyPr/>
          <a:lstStyle/>
          <a:p>
            <a:r>
              <a:rPr lang="en-US">
                <a:ea typeface="Calibri"/>
                <a:cs typeface="Calibri"/>
              </a:rPr>
              <a:t>1 min</a:t>
            </a:r>
          </a:p>
          <a:p>
            <a:endParaRPr lang="en-US">
              <a:ea typeface="Calibri"/>
              <a:cs typeface="Calibri"/>
            </a:endParaRPr>
          </a:p>
          <a:p>
            <a:r>
              <a:rPr lang="en-US" b="1">
                <a:ea typeface="Calibri"/>
                <a:cs typeface="Calibri"/>
              </a:rPr>
              <a:t>Change learning objectives if you apply </a:t>
            </a:r>
            <a:r>
              <a:rPr lang="en-US" b="1" err="1">
                <a:ea typeface="Calibri"/>
                <a:cs typeface="Calibri"/>
              </a:rPr>
              <a:t>sceniario</a:t>
            </a:r>
            <a:r>
              <a:rPr lang="en-US" b="1">
                <a:ea typeface="Calibri"/>
                <a:cs typeface="Calibri"/>
              </a:rPr>
              <a:t> 2 (30 minutes):</a:t>
            </a:r>
          </a:p>
          <a:p>
            <a:r>
              <a:rPr lang="en-GB" sz="1200" b="0" i="0" kern="1200">
                <a:solidFill>
                  <a:schemeClr val="tx1"/>
                </a:solidFill>
                <a:effectLst/>
                <a:latin typeface="+mn-lt"/>
                <a:ea typeface="+mn-ea"/>
                <a:cs typeface="+mn-cs"/>
              </a:rPr>
              <a:t>The learning objectives of the teaching are to provide the participants with: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Knowledge of various search strategies and methods for data retrieval.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Knowledge of how to use repositories and search engines for data searching.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Basic knowledge of how to assess research data.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Familiarity with conditions for reuse (licenses).</a:t>
            </a:r>
            <a:endParaRPr lang="en-US"/>
          </a:p>
          <a:p>
            <a:endParaRPr lang="en-US" b="1">
              <a:ea typeface="Calibri"/>
              <a:cs typeface="Calibri"/>
            </a:endParaRPr>
          </a:p>
          <a:p>
            <a:r>
              <a:rPr lang="en-US" b="1"/>
              <a:t>Change learning objectives if you apply </a:t>
            </a:r>
            <a:r>
              <a:rPr lang="en-US" b="1" err="1"/>
              <a:t>sceniario</a:t>
            </a:r>
            <a:r>
              <a:rPr lang="en-US" b="1"/>
              <a:t> 3 (15 minutes):</a:t>
            </a:r>
          </a:p>
          <a:p>
            <a:r>
              <a:rPr lang="en-GB" sz="1200" b="0" i="0" kern="1200">
                <a:solidFill>
                  <a:schemeClr val="tx1"/>
                </a:solidFill>
                <a:effectLst/>
                <a:latin typeface="+mn-lt"/>
                <a:ea typeface="+mn-ea"/>
                <a:cs typeface="+mn-cs"/>
              </a:rPr>
              <a:t>The learning objectives of the teaching are to provide the participants with: </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Basic knowledge of research data.</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Familiarity with various search strategies and methods for data retrieval.</a:t>
            </a:r>
          </a:p>
          <a:p>
            <a:pPr marL="171450" indent="-171450">
              <a:buFont typeface="Arial" panose="020B0604020202020204" pitchFamily="34" charset="0"/>
              <a:buChar char="•"/>
            </a:pPr>
            <a:r>
              <a:rPr lang="en-GB" sz="1200" b="0" i="0" kern="1200">
                <a:solidFill>
                  <a:schemeClr val="tx1"/>
                </a:solidFill>
                <a:effectLst/>
                <a:latin typeface="+mn-lt"/>
                <a:ea typeface="+mn-ea"/>
                <a:cs typeface="+mn-cs"/>
              </a:rPr>
              <a:t>Basic knowledge of how to assess research data.</a:t>
            </a:r>
            <a:endParaRPr lang="en-US">
              <a:ea typeface="Calibri"/>
              <a:cs typeface="Calibri"/>
            </a:endParaRPr>
          </a:p>
        </p:txBody>
      </p:sp>
      <p:sp>
        <p:nvSpPr>
          <p:cNvPr id="4" name="Slide Number Placeholder 3">
            <a:extLst>
              <a:ext uri="{FF2B5EF4-FFF2-40B4-BE49-F238E27FC236}">
                <a16:creationId xmlns:a16="http://schemas.microsoft.com/office/drawing/2014/main" id="{C9723748-717D-F610-CB0C-7870BECAB067}"/>
              </a:ext>
            </a:extLst>
          </p:cNvPr>
          <p:cNvSpPr>
            <a:spLocks noGrp="1"/>
          </p:cNvSpPr>
          <p:nvPr>
            <p:ph type="sldNum" sz="quarter" idx="5"/>
          </p:nvPr>
        </p:nvSpPr>
        <p:spPr/>
        <p:txBody>
          <a:bodyPr/>
          <a:lstStyle/>
          <a:p>
            <a:fld id="{2CCCAA1B-9DCB-40EB-9968-31183588BCB9}" type="slidenum">
              <a:rPr lang="en-US"/>
              <a:t>3</a:t>
            </a:fld>
            <a:endParaRPr lang="en-US"/>
          </a:p>
        </p:txBody>
      </p:sp>
    </p:spTree>
    <p:extLst>
      <p:ext uri="{BB962C8B-B14F-4D97-AF65-F5344CB8AC3E}">
        <p14:creationId xmlns:p14="http://schemas.microsoft.com/office/powerpoint/2010/main" val="331912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3C41B-0885-F305-3BEE-9CB3DE9493A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9C7A9FB-871F-573A-6AE5-9FBC547606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229718-5B92-146D-4747-AE79E861BDE0}"/>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A54AB5A-406A-0D29-A304-1E03589D4F08}"/>
              </a:ext>
            </a:extLst>
          </p:cNvPr>
          <p:cNvSpPr>
            <a:spLocks noGrp="1"/>
          </p:cNvSpPr>
          <p:nvPr>
            <p:ph type="sldNum" sz="quarter" idx="10"/>
          </p:nvPr>
        </p:nvSpPr>
        <p:spPr/>
        <p:txBody>
          <a:bodyPr/>
          <a:lstStyle/>
          <a:p>
            <a:fld id="{2CCCAA1B-9DCB-40EB-9968-31183588BCB9}" type="slidenum">
              <a:rPr lang="da-DK" smtClean="0"/>
              <a:t>4</a:t>
            </a:fld>
            <a:endParaRPr lang="da-DK"/>
          </a:p>
        </p:txBody>
      </p:sp>
    </p:spTree>
    <p:extLst>
      <p:ext uri="{BB962C8B-B14F-4D97-AF65-F5344CB8AC3E}">
        <p14:creationId xmlns:p14="http://schemas.microsoft.com/office/powerpoint/2010/main" val="331685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90000"/>
              </a:lnSpc>
              <a:spcBef>
                <a:spcPts val="1000"/>
              </a:spcBef>
            </a:pPr>
            <a:r>
              <a:rPr lang="da-DK" err="1"/>
              <a:t>Approx</a:t>
            </a:r>
            <a:r>
              <a:rPr lang="da-DK"/>
              <a:t>. 2 min.</a:t>
            </a:r>
          </a:p>
          <a:p>
            <a:pPr>
              <a:lnSpc>
                <a:spcPct val="90000"/>
              </a:lnSpc>
              <a:spcBef>
                <a:spcPts val="1000"/>
              </a:spcBef>
            </a:pPr>
            <a:r>
              <a:rPr lang="da-DK"/>
              <a:t>In </a:t>
            </a:r>
            <a:r>
              <a:rPr lang="da-DK" err="1"/>
              <a:t>some</a:t>
            </a:r>
            <a:r>
              <a:rPr lang="da-DK"/>
              <a:t> </a:t>
            </a:r>
            <a:r>
              <a:rPr lang="da-DK" err="1"/>
              <a:t>academic</a:t>
            </a:r>
            <a:r>
              <a:rPr lang="da-DK"/>
              <a:t> </a:t>
            </a:r>
            <a:r>
              <a:rPr lang="da-DK" err="1"/>
              <a:t>disciplines</a:t>
            </a:r>
            <a:r>
              <a:rPr lang="da-DK"/>
              <a:t>, researchers still </a:t>
            </a:r>
            <a:r>
              <a:rPr lang="da-DK" err="1"/>
              <a:t>think</a:t>
            </a:r>
            <a:r>
              <a:rPr lang="da-DK"/>
              <a:t> of </a:t>
            </a:r>
            <a:r>
              <a:rPr lang="da-DK" err="1"/>
              <a:t>numbers</a:t>
            </a:r>
            <a:r>
              <a:rPr lang="da-DK"/>
              <a:t> </a:t>
            </a:r>
            <a:r>
              <a:rPr lang="da-DK" err="1"/>
              <a:t>when</a:t>
            </a:r>
            <a:r>
              <a:rPr lang="da-DK"/>
              <a:t> </a:t>
            </a:r>
            <a:r>
              <a:rPr lang="da-DK" err="1"/>
              <a:t>you</a:t>
            </a:r>
            <a:r>
              <a:rPr lang="da-DK"/>
              <a:t> </a:t>
            </a:r>
            <a:r>
              <a:rPr lang="da-DK" err="1"/>
              <a:t>mention</a:t>
            </a:r>
            <a:r>
              <a:rPr lang="da-DK"/>
              <a:t> the </a:t>
            </a:r>
            <a:r>
              <a:rPr lang="da-DK" err="1"/>
              <a:t>phrase</a:t>
            </a:r>
            <a:r>
              <a:rPr lang="da-DK"/>
              <a:t> "research data". In the </a:t>
            </a:r>
            <a:r>
              <a:rPr lang="da-DK" err="1"/>
              <a:t>context</a:t>
            </a:r>
            <a:r>
              <a:rPr lang="da-DK"/>
              <a:t> of research, </a:t>
            </a:r>
            <a:r>
              <a:rPr lang="da-DK" err="1"/>
              <a:t>however</a:t>
            </a:r>
            <a:r>
              <a:rPr lang="da-DK"/>
              <a:t>, all of </a:t>
            </a:r>
            <a:r>
              <a:rPr lang="da-DK" err="1"/>
              <a:t>these</a:t>
            </a:r>
            <a:r>
              <a:rPr lang="da-DK"/>
              <a:t> </a:t>
            </a:r>
            <a:r>
              <a:rPr lang="da-DK" err="1"/>
              <a:t>examples</a:t>
            </a:r>
            <a:r>
              <a:rPr lang="da-DK"/>
              <a:t> </a:t>
            </a:r>
            <a:r>
              <a:rPr lang="da-DK" err="1"/>
              <a:t>can</a:t>
            </a:r>
            <a:r>
              <a:rPr lang="da-DK"/>
              <a:t> feature as </a:t>
            </a:r>
            <a:r>
              <a:rPr lang="da-DK" err="1"/>
              <a:t>empirical</a:t>
            </a:r>
            <a:r>
              <a:rPr lang="da-DK"/>
              <a:t> </a:t>
            </a:r>
            <a:r>
              <a:rPr lang="da-DK" err="1"/>
              <a:t>material</a:t>
            </a:r>
            <a:r>
              <a:rPr lang="da-DK"/>
              <a:t>, or research data. </a:t>
            </a:r>
            <a:endParaRPr lang="da-DK">
              <a:ea typeface="Calibri"/>
              <a:cs typeface="Calibri"/>
            </a:endParaRPr>
          </a:p>
          <a:p>
            <a:pPr>
              <a:lnSpc>
                <a:spcPct val="90000"/>
              </a:lnSpc>
              <a:spcBef>
                <a:spcPts val="1000"/>
              </a:spcBef>
            </a:pPr>
            <a:endParaRPr lang="da-DK"/>
          </a:p>
          <a:p>
            <a:r>
              <a:rPr lang="da-DK" err="1"/>
              <a:t>What</a:t>
            </a:r>
            <a:r>
              <a:rPr lang="da-DK"/>
              <a:t> is </a:t>
            </a:r>
            <a:r>
              <a:rPr lang="da-DK" err="1"/>
              <a:t>important</a:t>
            </a:r>
            <a:r>
              <a:rPr lang="da-DK"/>
              <a:t> to note is </a:t>
            </a:r>
            <a:r>
              <a:rPr lang="da-DK" err="1"/>
              <a:t>that</a:t>
            </a:r>
            <a:r>
              <a:rPr lang="da-DK"/>
              <a:t> </a:t>
            </a:r>
            <a:r>
              <a:rPr lang="da-DK" err="1"/>
              <a:t>there</a:t>
            </a:r>
            <a:r>
              <a:rPr lang="da-DK"/>
              <a:t> is not a </a:t>
            </a:r>
            <a:r>
              <a:rPr lang="da-DK" err="1"/>
              <a:t>straightforward</a:t>
            </a:r>
            <a:r>
              <a:rPr lang="da-DK"/>
              <a:t> </a:t>
            </a:r>
            <a:r>
              <a:rPr lang="da-DK" err="1"/>
              <a:t>answer</a:t>
            </a:r>
            <a:r>
              <a:rPr lang="da-DK"/>
              <a:t> to the </a:t>
            </a:r>
            <a:r>
              <a:rPr lang="da-DK" err="1"/>
              <a:t>question</a:t>
            </a:r>
            <a:r>
              <a:rPr lang="da-DK"/>
              <a:t> of </a:t>
            </a:r>
            <a:r>
              <a:rPr lang="da-DK" err="1"/>
              <a:t>what</a:t>
            </a:r>
            <a:r>
              <a:rPr lang="da-DK"/>
              <a:t> </a:t>
            </a:r>
            <a:r>
              <a:rPr lang="da-DK" err="1"/>
              <a:t>defines</a:t>
            </a:r>
            <a:r>
              <a:rPr lang="da-DK"/>
              <a:t> research data. It </a:t>
            </a:r>
            <a:r>
              <a:rPr lang="da-DK" err="1"/>
              <a:t>often</a:t>
            </a:r>
            <a:r>
              <a:rPr lang="da-DK"/>
              <a:t> </a:t>
            </a:r>
            <a:r>
              <a:rPr lang="da-DK" err="1"/>
              <a:t>varies</a:t>
            </a:r>
            <a:r>
              <a:rPr lang="da-DK"/>
              <a:t> </a:t>
            </a:r>
            <a:r>
              <a:rPr lang="da-DK" err="1"/>
              <a:t>depending</a:t>
            </a:r>
            <a:r>
              <a:rPr lang="da-DK"/>
              <a:t> on the research </a:t>
            </a:r>
            <a:r>
              <a:rPr lang="da-DK" err="1"/>
              <a:t>project</a:t>
            </a:r>
            <a:r>
              <a:rPr lang="da-DK"/>
              <a:t>, as </a:t>
            </a:r>
            <a:r>
              <a:rPr lang="da-DK" err="1"/>
              <a:t>well</a:t>
            </a:r>
            <a:r>
              <a:rPr lang="da-DK"/>
              <a:t> as the </a:t>
            </a:r>
            <a:r>
              <a:rPr lang="da-DK" err="1"/>
              <a:t>academic</a:t>
            </a:r>
            <a:r>
              <a:rPr lang="da-DK"/>
              <a:t> </a:t>
            </a:r>
            <a:r>
              <a:rPr lang="da-DK" err="1"/>
              <a:t>discipline</a:t>
            </a:r>
            <a:r>
              <a:rPr lang="da-DK"/>
              <a:t>/</a:t>
            </a:r>
            <a:r>
              <a:rPr lang="da-DK" err="1"/>
              <a:t>field</a:t>
            </a:r>
            <a:r>
              <a:rPr lang="da-DK"/>
              <a:t> in </a:t>
            </a:r>
            <a:r>
              <a:rPr lang="da-DK" err="1"/>
              <a:t>which</a:t>
            </a:r>
            <a:r>
              <a:rPr lang="da-DK"/>
              <a:t> the research in </a:t>
            </a:r>
            <a:r>
              <a:rPr lang="da-DK" err="1"/>
              <a:t>question</a:t>
            </a:r>
            <a:r>
              <a:rPr lang="da-DK"/>
              <a:t> is </a:t>
            </a:r>
            <a:r>
              <a:rPr lang="da-DK" err="1"/>
              <a:t>conducted</a:t>
            </a:r>
            <a:r>
              <a:rPr lang="da-DK"/>
              <a:t>. If </a:t>
            </a:r>
            <a:r>
              <a:rPr lang="da-DK" err="1"/>
              <a:t>we</a:t>
            </a:r>
            <a:r>
              <a:rPr lang="da-DK"/>
              <a:t> </a:t>
            </a:r>
            <a:r>
              <a:rPr lang="da-DK" err="1"/>
              <a:t>were</a:t>
            </a:r>
            <a:r>
              <a:rPr lang="da-DK"/>
              <a:t> to </a:t>
            </a:r>
            <a:r>
              <a:rPr lang="da-DK" err="1"/>
              <a:t>generalise</a:t>
            </a:r>
            <a:r>
              <a:rPr lang="da-DK"/>
              <a:t>, </a:t>
            </a:r>
            <a:r>
              <a:rPr lang="da-DK" err="1"/>
              <a:t>one</a:t>
            </a:r>
            <a:r>
              <a:rPr lang="da-DK"/>
              <a:t> </a:t>
            </a:r>
            <a:r>
              <a:rPr lang="da-DK" err="1"/>
              <a:t>can</a:t>
            </a:r>
            <a:r>
              <a:rPr lang="da-DK"/>
              <a:t> </a:t>
            </a:r>
            <a:r>
              <a:rPr lang="da-DK" err="1"/>
              <a:t>say</a:t>
            </a:r>
            <a:r>
              <a:rPr lang="da-DK"/>
              <a:t> </a:t>
            </a:r>
            <a:r>
              <a:rPr lang="da-DK" err="1"/>
              <a:t>that</a:t>
            </a:r>
            <a:r>
              <a:rPr lang="da-DK"/>
              <a:t> research data </a:t>
            </a:r>
            <a:r>
              <a:rPr lang="da-DK" err="1"/>
              <a:t>are</a:t>
            </a:r>
            <a:r>
              <a:rPr lang="da-DK"/>
              <a:t> all the </a:t>
            </a:r>
            <a:r>
              <a:rPr lang="da-DK" err="1"/>
              <a:t>materials</a:t>
            </a:r>
            <a:r>
              <a:rPr lang="da-DK"/>
              <a:t>, </a:t>
            </a:r>
            <a:r>
              <a:rPr lang="da-DK" err="1"/>
              <a:t>results</a:t>
            </a:r>
            <a:r>
              <a:rPr lang="da-DK"/>
              <a:t> and analyses </a:t>
            </a:r>
            <a:r>
              <a:rPr lang="da-DK" err="1"/>
              <a:t>that</a:t>
            </a:r>
            <a:r>
              <a:rPr lang="da-DK"/>
              <a:t> </a:t>
            </a:r>
            <a:r>
              <a:rPr lang="da-DK" err="1"/>
              <a:t>are</a:t>
            </a:r>
            <a:r>
              <a:rPr lang="da-DK"/>
              <a:t> </a:t>
            </a:r>
            <a:r>
              <a:rPr lang="da-DK" err="1"/>
              <a:t>necessary</a:t>
            </a:r>
            <a:r>
              <a:rPr lang="da-DK"/>
              <a:t> to support or </a:t>
            </a:r>
            <a:r>
              <a:rPr lang="da-DK" err="1"/>
              <a:t>validate</a:t>
            </a:r>
            <a:r>
              <a:rPr lang="da-DK"/>
              <a:t> a research </a:t>
            </a:r>
            <a:r>
              <a:rPr lang="da-DK" err="1"/>
              <a:t>project's</a:t>
            </a:r>
            <a:r>
              <a:rPr lang="da-DK"/>
              <a:t> observations, </a:t>
            </a:r>
            <a:r>
              <a:rPr lang="da-DK" err="1"/>
              <a:t>findings</a:t>
            </a:r>
            <a:r>
              <a:rPr lang="da-DK"/>
              <a:t>, outputs or </a:t>
            </a:r>
            <a:r>
              <a:rPr lang="da-DK" err="1"/>
              <a:t>conclusions</a:t>
            </a:r>
            <a:r>
              <a:rPr lang="da-DK"/>
              <a:t>. </a:t>
            </a:r>
            <a:endParaRPr lang="da-DK">
              <a:ea typeface="Calibri" panose="020F0502020204030204"/>
              <a:cs typeface="Calibri" panose="020F0502020204030204"/>
            </a:endParaRPr>
          </a:p>
          <a:p>
            <a:endParaRPr lang="da-DK">
              <a:ea typeface="Calibri" panose="020F0502020204030204"/>
              <a:cs typeface="Calibri" panose="020F0502020204030204"/>
            </a:endParaRPr>
          </a:p>
        </p:txBody>
      </p:sp>
      <p:sp>
        <p:nvSpPr>
          <p:cNvPr id="4" name="Pladsholder til slidenummer 3"/>
          <p:cNvSpPr>
            <a:spLocks noGrp="1"/>
          </p:cNvSpPr>
          <p:nvPr>
            <p:ph type="sldNum" sz="quarter" idx="5"/>
          </p:nvPr>
        </p:nvSpPr>
        <p:spPr/>
        <p:txBody>
          <a:bodyPr/>
          <a:lstStyle/>
          <a:p>
            <a:fld id="{2CCCAA1B-9DCB-40EB-9968-31183588BCB9}" type="slidenum">
              <a:rPr lang="da-DK"/>
              <a:t>5</a:t>
            </a:fld>
            <a:endParaRPr lang="da-DK"/>
          </a:p>
        </p:txBody>
      </p:sp>
    </p:spTree>
    <p:extLst>
      <p:ext uri="{BB962C8B-B14F-4D97-AF65-F5344CB8AC3E}">
        <p14:creationId xmlns:p14="http://schemas.microsoft.com/office/powerpoint/2010/main" val="3059082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887F4-EFB8-392D-E3A3-843235668B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E8382C-BF10-A56E-C81B-E295F2C4B6F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D38905F-AFB3-4872-BE8A-49D5EF414F40}"/>
              </a:ext>
            </a:extLst>
          </p:cNvPr>
          <p:cNvSpPr>
            <a:spLocks noGrp="1"/>
          </p:cNvSpPr>
          <p:nvPr>
            <p:ph type="body" idx="1"/>
          </p:nvPr>
        </p:nvSpPr>
        <p:spPr/>
        <p:txBody>
          <a:bodyPr/>
          <a:lstStyle/>
          <a:p>
            <a:pPr>
              <a:lnSpc>
                <a:spcPct val="90000"/>
              </a:lnSpc>
              <a:spcBef>
                <a:spcPts val="1000"/>
              </a:spcBef>
            </a:pPr>
            <a:r>
              <a:rPr lang="da-DK" err="1"/>
              <a:t>Approx</a:t>
            </a:r>
            <a:r>
              <a:rPr lang="da-DK"/>
              <a:t>. 3 min.</a:t>
            </a:r>
          </a:p>
          <a:p>
            <a:pPr>
              <a:lnSpc>
                <a:spcPct val="90000"/>
              </a:lnSpc>
              <a:spcBef>
                <a:spcPts val="1000"/>
              </a:spcBef>
            </a:pPr>
            <a:endParaRPr lang="da-DK">
              <a:ea typeface="Calibri"/>
              <a:cs typeface="Calibri"/>
            </a:endParaRPr>
          </a:p>
          <a:p>
            <a:pPr>
              <a:lnSpc>
                <a:spcPct val="90000"/>
              </a:lnSpc>
              <a:spcBef>
                <a:spcPts val="1000"/>
              </a:spcBef>
            </a:pPr>
            <a:r>
              <a:rPr lang="da-DK">
                <a:ea typeface="Calibri"/>
                <a:cs typeface="Calibri"/>
              </a:rPr>
              <a:t>So </a:t>
            </a:r>
            <a:r>
              <a:rPr lang="da-DK" err="1">
                <a:ea typeface="Calibri"/>
                <a:cs typeface="Calibri"/>
              </a:rPr>
              <a:t>why</a:t>
            </a:r>
            <a:r>
              <a:rPr lang="da-DK">
                <a:ea typeface="Calibri"/>
                <a:cs typeface="Calibri"/>
              </a:rPr>
              <a:t> </a:t>
            </a:r>
            <a:r>
              <a:rPr lang="da-DK" err="1">
                <a:ea typeface="Calibri"/>
                <a:cs typeface="Calibri"/>
              </a:rPr>
              <a:t>would</a:t>
            </a:r>
            <a:r>
              <a:rPr lang="da-DK">
                <a:ea typeface="Calibri"/>
                <a:cs typeface="Calibri"/>
              </a:rPr>
              <a:t> it </a:t>
            </a:r>
            <a:r>
              <a:rPr lang="da-DK" err="1">
                <a:ea typeface="Calibri"/>
                <a:cs typeface="Calibri"/>
              </a:rPr>
              <a:t>be</a:t>
            </a:r>
            <a:r>
              <a:rPr lang="da-DK">
                <a:ea typeface="Calibri"/>
                <a:cs typeface="Calibri"/>
              </a:rPr>
              <a:t> relevant to </a:t>
            </a:r>
            <a:r>
              <a:rPr lang="da-DK" err="1">
                <a:ea typeface="Calibri"/>
                <a:cs typeface="Calibri"/>
              </a:rPr>
              <a:t>search</a:t>
            </a:r>
            <a:r>
              <a:rPr lang="da-DK">
                <a:ea typeface="Calibri"/>
                <a:cs typeface="Calibri"/>
              </a:rPr>
              <a:t> for data? </a:t>
            </a:r>
            <a:r>
              <a:rPr lang="da-DK" err="1">
                <a:ea typeface="Calibri"/>
                <a:cs typeface="Calibri"/>
              </a:rPr>
              <a:t>Consider</a:t>
            </a:r>
            <a:r>
              <a:rPr lang="da-DK">
                <a:ea typeface="Calibri"/>
                <a:cs typeface="Calibri"/>
              </a:rPr>
              <a:t> </a:t>
            </a:r>
            <a:r>
              <a:rPr lang="da-DK" err="1">
                <a:ea typeface="Calibri"/>
                <a:cs typeface="Calibri"/>
              </a:rPr>
              <a:t>these</a:t>
            </a:r>
            <a:r>
              <a:rPr lang="da-DK">
                <a:ea typeface="Calibri"/>
                <a:cs typeface="Calibri"/>
              </a:rPr>
              <a:t> </a:t>
            </a:r>
            <a:r>
              <a:rPr lang="da-DK" err="1">
                <a:ea typeface="Calibri"/>
                <a:cs typeface="Calibri"/>
              </a:rPr>
              <a:t>different</a:t>
            </a:r>
            <a:r>
              <a:rPr lang="da-DK">
                <a:ea typeface="Calibri"/>
                <a:cs typeface="Calibri"/>
              </a:rPr>
              <a:t> purposes. </a:t>
            </a:r>
            <a:r>
              <a:rPr lang="da-DK" b="1"/>
              <a:t>[</a:t>
            </a:r>
            <a:r>
              <a:rPr lang="da-DK" b="1" err="1"/>
              <a:t>Walk</a:t>
            </a:r>
            <a:r>
              <a:rPr lang="da-DK" b="1"/>
              <a:t> </a:t>
            </a:r>
            <a:r>
              <a:rPr lang="da-DK" b="1" err="1"/>
              <a:t>through</a:t>
            </a:r>
            <a:r>
              <a:rPr lang="da-DK" b="1"/>
              <a:t> and </a:t>
            </a:r>
            <a:r>
              <a:rPr lang="da-DK" b="1" err="1"/>
              <a:t>discuss</a:t>
            </a:r>
            <a:r>
              <a:rPr lang="da-DK" b="1"/>
              <a:t> content on slide.]</a:t>
            </a:r>
            <a:r>
              <a:rPr lang="da-DK">
                <a:ea typeface="Calibri"/>
                <a:cs typeface="Calibri"/>
              </a:rPr>
              <a:t> </a:t>
            </a:r>
            <a:r>
              <a:rPr lang="da-DK" b="1">
                <a:ea typeface="Calibri"/>
                <a:cs typeface="Calibri"/>
              </a:rPr>
              <a:t>[To </a:t>
            </a:r>
            <a:r>
              <a:rPr lang="da-DK" b="1" err="1">
                <a:ea typeface="Calibri"/>
                <a:cs typeface="Calibri"/>
              </a:rPr>
              <a:t>encourage</a:t>
            </a:r>
            <a:r>
              <a:rPr lang="da-DK" b="1">
                <a:ea typeface="Calibri"/>
                <a:cs typeface="Calibri"/>
              </a:rPr>
              <a:t> the students to </a:t>
            </a:r>
            <a:r>
              <a:rPr lang="da-DK" b="1" err="1">
                <a:ea typeface="Calibri"/>
                <a:cs typeface="Calibri"/>
              </a:rPr>
              <a:t>participate</a:t>
            </a:r>
            <a:r>
              <a:rPr lang="da-DK" b="1">
                <a:ea typeface="Calibri"/>
                <a:cs typeface="Calibri"/>
              </a:rPr>
              <a:t> in the </a:t>
            </a:r>
            <a:r>
              <a:rPr lang="da-DK" b="1" err="1">
                <a:ea typeface="Calibri"/>
                <a:cs typeface="Calibri"/>
              </a:rPr>
              <a:t>conversation</a:t>
            </a:r>
            <a:r>
              <a:rPr lang="da-DK" b="1">
                <a:ea typeface="Calibri"/>
                <a:cs typeface="Calibri"/>
              </a:rPr>
              <a:t>, ask </a:t>
            </a:r>
            <a:r>
              <a:rPr lang="da-DK" b="1" err="1">
                <a:ea typeface="Calibri"/>
                <a:cs typeface="Calibri"/>
              </a:rPr>
              <a:t>questions</a:t>
            </a:r>
            <a:r>
              <a:rPr lang="da-DK" b="1">
                <a:ea typeface="Calibri"/>
                <a:cs typeface="Calibri"/>
              </a:rPr>
              <a:t> </a:t>
            </a:r>
            <a:r>
              <a:rPr lang="da-DK" b="1" err="1">
                <a:ea typeface="Calibri"/>
                <a:cs typeface="Calibri"/>
              </a:rPr>
              <a:t>such</a:t>
            </a:r>
            <a:r>
              <a:rPr lang="da-DK" b="1">
                <a:ea typeface="Calibri"/>
                <a:cs typeface="Calibri"/>
              </a:rPr>
              <a:t> as: Can </a:t>
            </a:r>
            <a:r>
              <a:rPr lang="da-DK" b="1" err="1">
                <a:ea typeface="Calibri"/>
                <a:cs typeface="Calibri"/>
              </a:rPr>
              <a:t>you</a:t>
            </a:r>
            <a:r>
              <a:rPr lang="da-DK" b="1">
                <a:ea typeface="Calibri"/>
                <a:cs typeface="Calibri"/>
              </a:rPr>
              <a:t> </a:t>
            </a:r>
            <a:r>
              <a:rPr lang="da-DK" b="1" err="1">
                <a:ea typeface="Calibri"/>
                <a:cs typeface="Calibri"/>
              </a:rPr>
              <a:t>think</a:t>
            </a:r>
            <a:r>
              <a:rPr lang="da-DK" b="1">
                <a:ea typeface="Calibri"/>
                <a:cs typeface="Calibri"/>
              </a:rPr>
              <a:t> of </a:t>
            </a:r>
            <a:r>
              <a:rPr lang="da-DK" b="1" err="1">
                <a:ea typeface="Calibri"/>
                <a:cs typeface="Calibri"/>
              </a:rPr>
              <a:t>other</a:t>
            </a:r>
            <a:r>
              <a:rPr lang="da-DK" b="1">
                <a:ea typeface="Calibri"/>
                <a:cs typeface="Calibri"/>
              </a:rPr>
              <a:t> </a:t>
            </a:r>
            <a:r>
              <a:rPr lang="da-DK" b="1" err="1">
                <a:ea typeface="Calibri"/>
                <a:cs typeface="Calibri"/>
              </a:rPr>
              <a:t>reasons</a:t>
            </a:r>
            <a:r>
              <a:rPr lang="da-DK" b="1">
                <a:ea typeface="Calibri"/>
                <a:cs typeface="Calibri"/>
              </a:rPr>
              <a:t> for </a:t>
            </a:r>
            <a:r>
              <a:rPr lang="da-DK" b="1" err="1">
                <a:ea typeface="Calibri"/>
                <a:cs typeface="Calibri"/>
              </a:rPr>
              <a:t>conducting</a:t>
            </a:r>
            <a:r>
              <a:rPr lang="da-DK" b="1">
                <a:ea typeface="Calibri"/>
                <a:cs typeface="Calibri"/>
              </a:rPr>
              <a:t> a data </a:t>
            </a:r>
            <a:r>
              <a:rPr lang="da-DK" b="1" err="1">
                <a:ea typeface="Calibri"/>
                <a:cs typeface="Calibri"/>
              </a:rPr>
              <a:t>search</a:t>
            </a:r>
            <a:r>
              <a:rPr lang="da-DK" b="1">
                <a:ea typeface="Calibri"/>
                <a:cs typeface="Calibri"/>
              </a:rPr>
              <a:t>? </a:t>
            </a:r>
            <a:r>
              <a:rPr lang="da-DK" b="1" err="1">
                <a:ea typeface="Calibri"/>
                <a:cs typeface="Calibri"/>
              </a:rPr>
              <a:t>What</a:t>
            </a:r>
            <a:r>
              <a:rPr lang="da-DK" b="1">
                <a:ea typeface="Calibri"/>
                <a:cs typeface="Calibri"/>
              </a:rPr>
              <a:t> is </a:t>
            </a:r>
            <a:r>
              <a:rPr lang="da-DK" b="1" err="1">
                <a:ea typeface="Calibri"/>
                <a:cs typeface="Calibri"/>
              </a:rPr>
              <a:t>your</a:t>
            </a:r>
            <a:r>
              <a:rPr lang="da-DK" b="1">
                <a:ea typeface="Calibri"/>
                <a:cs typeface="Calibri"/>
              </a:rPr>
              <a:t> </a:t>
            </a:r>
            <a:r>
              <a:rPr lang="da-DK" b="1" err="1">
                <a:ea typeface="Calibri"/>
                <a:cs typeface="Calibri"/>
              </a:rPr>
              <a:t>main</a:t>
            </a:r>
            <a:r>
              <a:rPr lang="da-DK" b="1">
                <a:ea typeface="Calibri"/>
                <a:cs typeface="Calibri"/>
              </a:rPr>
              <a:t> motivation in </a:t>
            </a:r>
            <a:r>
              <a:rPr lang="da-DK" b="1" err="1">
                <a:ea typeface="Calibri"/>
                <a:cs typeface="Calibri"/>
              </a:rPr>
              <a:t>your</a:t>
            </a:r>
            <a:r>
              <a:rPr lang="da-DK" b="1">
                <a:ea typeface="Calibri"/>
                <a:cs typeface="Calibri"/>
              </a:rPr>
              <a:t> </a:t>
            </a:r>
            <a:r>
              <a:rPr lang="da-DK" b="1" err="1">
                <a:ea typeface="Calibri"/>
                <a:cs typeface="Calibri"/>
              </a:rPr>
              <a:t>own</a:t>
            </a:r>
            <a:r>
              <a:rPr lang="da-DK" b="1">
                <a:ea typeface="Calibri"/>
                <a:cs typeface="Calibri"/>
              </a:rPr>
              <a:t> studies?]</a:t>
            </a:r>
          </a:p>
        </p:txBody>
      </p:sp>
      <p:sp>
        <p:nvSpPr>
          <p:cNvPr id="4" name="Pladsholder til slidenummer 3">
            <a:extLst>
              <a:ext uri="{FF2B5EF4-FFF2-40B4-BE49-F238E27FC236}">
                <a16:creationId xmlns:a16="http://schemas.microsoft.com/office/drawing/2014/main" id="{C61B1A5A-AE88-BA1E-39B1-9BA585112CCE}"/>
              </a:ext>
            </a:extLst>
          </p:cNvPr>
          <p:cNvSpPr>
            <a:spLocks noGrp="1"/>
          </p:cNvSpPr>
          <p:nvPr>
            <p:ph type="sldNum" sz="quarter" idx="5"/>
          </p:nvPr>
        </p:nvSpPr>
        <p:spPr/>
        <p:txBody>
          <a:bodyPr/>
          <a:lstStyle/>
          <a:p>
            <a:fld id="{2CCCAA1B-9DCB-40EB-9968-31183588BCB9}" type="slidenum">
              <a:rPr lang="da-DK"/>
              <a:t>6</a:t>
            </a:fld>
            <a:endParaRPr lang="da-DK"/>
          </a:p>
        </p:txBody>
      </p:sp>
    </p:spTree>
    <p:extLst>
      <p:ext uri="{BB962C8B-B14F-4D97-AF65-F5344CB8AC3E}">
        <p14:creationId xmlns:p14="http://schemas.microsoft.com/office/powerpoint/2010/main" val="3884517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90000"/>
              </a:lnSpc>
              <a:spcBef>
                <a:spcPts val="1000"/>
              </a:spcBef>
            </a:pPr>
            <a:r>
              <a:rPr lang="da-DK" err="1"/>
              <a:t>Approx</a:t>
            </a:r>
            <a:r>
              <a:rPr lang="da-DK"/>
              <a:t>. 1 min.</a:t>
            </a:r>
          </a:p>
          <a:p>
            <a:pPr>
              <a:lnSpc>
                <a:spcPct val="90000"/>
              </a:lnSpc>
              <a:spcBef>
                <a:spcPts val="1000"/>
              </a:spcBef>
            </a:pPr>
            <a:endParaRPr lang="da-DK">
              <a:ea typeface="Calibri"/>
              <a:cs typeface="Calibri"/>
            </a:endParaRPr>
          </a:p>
          <a:p>
            <a:pPr>
              <a:lnSpc>
                <a:spcPct val="90000"/>
              </a:lnSpc>
              <a:spcBef>
                <a:spcPts val="1000"/>
              </a:spcBef>
            </a:pPr>
            <a:r>
              <a:rPr lang="da-DK" err="1">
                <a:ea typeface="Calibri"/>
                <a:cs typeface="Calibri"/>
              </a:rPr>
              <a:t>What</a:t>
            </a:r>
            <a:r>
              <a:rPr lang="da-DK">
                <a:ea typeface="Calibri"/>
                <a:cs typeface="Calibri"/>
              </a:rPr>
              <a:t> </a:t>
            </a:r>
            <a:r>
              <a:rPr lang="da-DK" err="1">
                <a:ea typeface="Calibri"/>
                <a:cs typeface="Calibri"/>
              </a:rPr>
              <a:t>can</a:t>
            </a:r>
            <a:r>
              <a:rPr lang="da-DK">
                <a:ea typeface="Calibri"/>
                <a:cs typeface="Calibri"/>
              </a:rPr>
              <a:t> </a:t>
            </a:r>
            <a:r>
              <a:rPr lang="da-DK" err="1">
                <a:ea typeface="Calibri"/>
                <a:cs typeface="Calibri"/>
              </a:rPr>
              <a:t>we</a:t>
            </a:r>
            <a:r>
              <a:rPr lang="da-DK">
                <a:ea typeface="Calibri"/>
                <a:cs typeface="Calibri"/>
              </a:rPr>
              <a:t> </a:t>
            </a:r>
            <a:r>
              <a:rPr lang="da-DK" err="1">
                <a:ea typeface="Calibri"/>
                <a:cs typeface="Calibri"/>
              </a:rPr>
              <a:t>then</a:t>
            </a:r>
            <a:r>
              <a:rPr lang="da-DK">
                <a:ea typeface="Calibri"/>
                <a:cs typeface="Calibri"/>
              </a:rPr>
              <a:t> </a:t>
            </a:r>
            <a:r>
              <a:rPr lang="da-DK" err="1">
                <a:ea typeface="Calibri"/>
                <a:cs typeface="Calibri"/>
              </a:rPr>
              <a:t>expect</a:t>
            </a:r>
            <a:r>
              <a:rPr lang="da-DK">
                <a:ea typeface="Calibri"/>
                <a:cs typeface="Calibri"/>
              </a:rPr>
              <a:t> </a:t>
            </a:r>
            <a:r>
              <a:rPr lang="da-DK" err="1">
                <a:ea typeface="Calibri"/>
                <a:cs typeface="Calibri"/>
              </a:rPr>
              <a:t>when</a:t>
            </a:r>
            <a:r>
              <a:rPr lang="da-DK">
                <a:ea typeface="Calibri"/>
                <a:cs typeface="Calibri"/>
              </a:rPr>
              <a:t> </a:t>
            </a:r>
            <a:r>
              <a:rPr lang="da-DK" err="1">
                <a:ea typeface="Calibri"/>
                <a:cs typeface="Calibri"/>
              </a:rPr>
              <a:t>searching</a:t>
            </a:r>
            <a:r>
              <a:rPr lang="da-DK">
                <a:ea typeface="Calibri"/>
                <a:cs typeface="Calibri"/>
              </a:rPr>
              <a:t> for data? </a:t>
            </a:r>
            <a:r>
              <a:rPr lang="da-DK" err="1">
                <a:ea typeface="Calibri"/>
                <a:cs typeface="Calibri"/>
              </a:rPr>
              <a:t>You</a:t>
            </a:r>
            <a:r>
              <a:rPr lang="da-DK">
                <a:ea typeface="Calibri"/>
                <a:cs typeface="Calibri"/>
              </a:rPr>
              <a:t> </a:t>
            </a:r>
            <a:r>
              <a:rPr lang="da-DK" err="1">
                <a:ea typeface="Calibri"/>
                <a:cs typeface="Calibri"/>
              </a:rPr>
              <a:t>are</a:t>
            </a:r>
            <a:r>
              <a:rPr lang="da-DK">
                <a:ea typeface="Calibri"/>
                <a:cs typeface="Calibri"/>
              </a:rPr>
              <a:t> </a:t>
            </a:r>
            <a:r>
              <a:rPr lang="da-DK" err="1">
                <a:ea typeface="Calibri"/>
                <a:cs typeface="Calibri"/>
              </a:rPr>
              <a:t>likely</a:t>
            </a:r>
            <a:r>
              <a:rPr lang="da-DK">
                <a:ea typeface="Calibri"/>
                <a:cs typeface="Calibri"/>
              </a:rPr>
              <a:t> to have a </a:t>
            </a:r>
            <a:r>
              <a:rPr lang="da-DK" err="1">
                <a:ea typeface="Calibri"/>
                <a:cs typeface="Calibri"/>
              </a:rPr>
              <a:t>very</a:t>
            </a:r>
            <a:r>
              <a:rPr lang="da-DK">
                <a:ea typeface="Calibri"/>
                <a:cs typeface="Calibri"/>
              </a:rPr>
              <a:t> </a:t>
            </a:r>
            <a:r>
              <a:rPr lang="da-DK" err="1">
                <a:ea typeface="Calibri"/>
                <a:cs typeface="Calibri"/>
              </a:rPr>
              <a:t>different</a:t>
            </a:r>
            <a:r>
              <a:rPr lang="da-DK">
                <a:ea typeface="Calibri"/>
                <a:cs typeface="Calibri"/>
              </a:rPr>
              <a:t> </a:t>
            </a:r>
            <a:r>
              <a:rPr lang="da-DK" err="1">
                <a:ea typeface="Calibri"/>
                <a:cs typeface="Calibri"/>
              </a:rPr>
              <a:t>experience</a:t>
            </a:r>
            <a:r>
              <a:rPr lang="da-DK">
                <a:ea typeface="Calibri"/>
                <a:cs typeface="Calibri"/>
              </a:rPr>
              <a:t> </a:t>
            </a:r>
            <a:r>
              <a:rPr lang="da-DK" err="1">
                <a:ea typeface="Calibri"/>
                <a:cs typeface="Calibri"/>
              </a:rPr>
              <a:t>compared</a:t>
            </a:r>
            <a:r>
              <a:rPr lang="da-DK">
                <a:ea typeface="Calibri"/>
                <a:cs typeface="Calibri"/>
              </a:rPr>
              <a:t> to a "</a:t>
            </a:r>
            <a:r>
              <a:rPr lang="da-DK" err="1">
                <a:ea typeface="Calibri"/>
                <a:cs typeface="Calibri"/>
              </a:rPr>
              <a:t>conventional</a:t>
            </a:r>
            <a:r>
              <a:rPr lang="da-DK">
                <a:ea typeface="Calibri"/>
                <a:cs typeface="Calibri"/>
              </a:rPr>
              <a:t>" </a:t>
            </a:r>
            <a:r>
              <a:rPr lang="da-DK" err="1">
                <a:ea typeface="Calibri"/>
                <a:cs typeface="Calibri"/>
              </a:rPr>
              <a:t>literature</a:t>
            </a:r>
            <a:r>
              <a:rPr lang="da-DK">
                <a:ea typeface="Calibri"/>
                <a:cs typeface="Calibri"/>
              </a:rPr>
              <a:t> </a:t>
            </a:r>
            <a:r>
              <a:rPr lang="da-DK" err="1">
                <a:ea typeface="Calibri"/>
                <a:cs typeface="Calibri"/>
              </a:rPr>
              <a:t>search</a:t>
            </a:r>
            <a:r>
              <a:rPr lang="da-DK">
                <a:ea typeface="Calibri"/>
                <a:cs typeface="Calibri"/>
              </a:rPr>
              <a:t> – </a:t>
            </a:r>
            <a:r>
              <a:rPr lang="da-DK" err="1">
                <a:ea typeface="Calibri"/>
                <a:cs typeface="Calibri"/>
              </a:rPr>
              <a:t>expect</a:t>
            </a:r>
            <a:r>
              <a:rPr lang="da-DK">
                <a:ea typeface="Calibri"/>
                <a:cs typeface="Calibri"/>
              </a:rPr>
              <a:t> </a:t>
            </a:r>
            <a:r>
              <a:rPr lang="da-DK" err="1">
                <a:ea typeface="Calibri"/>
                <a:cs typeface="Calibri"/>
              </a:rPr>
              <a:t>lots</a:t>
            </a:r>
            <a:r>
              <a:rPr lang="da-DK">
                <a:ea typeface="Calibri"/>
                <a:cs typeface="Calibri"/>
              </a:rPr>
              <a:t> of </a:t>
            </a:r>
            <a:r>
              <a:rPr lang="da-DK" err="1">
                <a:ea typeface="Calibri"/>
                <a:cs typeface="Calibri"/>
              </a:rPr>
              <a:t>dead</a:t>
            </a:r>
            <a:r>
              <a:rPr lang="da-DK">
                <a:ea typeface="Calibri"/>
                <a:cs typeface="Calibri"/>
              </a:rPr>
              <a:t> </a:t>
            </a:r>
            <a:r>
              <a:rPr lang="da-DK" err="1">
                <a:ea typeface="Calibri"/>
                <a:cs typeface="Calibri"/>
              </a:rPr>
              <a:t>ends</a:t>
            </a:r>
            <a:r>
              <a:rPr lang="da-DK">
                <a:ea typeface="Calibri"/>
                <a:cs typeface="Calibri"/>
              </a:rPr>
              <a:t> and frustration.</a:t>
            </a:r>
            <a:endParaRPr lang="da-DK" b="1">
              <a:ea typeface="Calibri"/>
              <a:cs typeface="Calibri"/>
            </a:endParaRPr>
          </a:p>
          <a:p>
            <a:endParaRPr lang="da-DK" b="1">
              <a:cs typeface="Calibri"/>
            </a:endParaRPr>
          </a:p>
          <a:p>
            <a:pPr>
              <a:lnSpc>
                <a:spcPct val="90000"/>
              </a:lnSpc>
              <a:spcBef>
                <a:spcPts val="1000"/>
              </a:spcBef>
            </a:pPr>
            <a:endParaRPr lang="da-DK" b="1">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7</a:t>
            </a:fld>
            <a:endParaRPr lang="da-DK"/>
          </a:p>
        </p:txBody>
      </p:sp>
    </p:spTree>
    <p:extLst>
      <p:ext uri="{BB962C8B-B14F-4D97-AF65-F5344CB8AC3E}">
        <p14:creationId xmlns:p14="http://schemas.microsoft.com/office/powerpoint/2010/main" val="1678726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90000"/>
              </a:lnSpc>
              <a:spcBef>
                <a:spcPts val="1000"/>
              </a:spcBef>
            </a:pPr>
            <a:r>
              <a:rPr lang="da-DK" err="1"/>
              <a:t>Approx</a:t>
            </a:r>
            <a:r>
              <a:rPr lang="da-DK"/>
              <a:t>. 3 min.</a:t>
            </a:r>
          </a:p>
          <a:p>
            <a:pPr>
              <a:lnSpc>
                <a:spcPct val="90000"/>
              </a:lnSpc>
              <a:spcBef>
                <a:spcPts val="1000"/>
              </a:spcBef>
            </a:pPr>
            <a:endParaRPr lang="da-DK"/>
          </a:p>
          <a:p>
            <a:pPr>
              <a:lnSpc>
                <a:spcPct val="90000"/>
              </a:lnSpc>
              <a:spcBef>
                <a:spcPts val="1000"/>
              </a:spcBef>
            </a:pPr>
            <a:r>
              <a:rPr lang="da-DK"/>
              <a:t>The </a:t>
            </a:r>
            <a:r>
              <a:rPr lang="da-DK" err="1"/>
              <a:t>experience</a:t>
            </a:r>
            <a:r>
              <a:rPr lang="da-DK"/>
              <a:t> of </a:t>
            </a:r>
            <a:r>
              <a:rPr lang="da-DK" err="1"/>
              <a:t>dead</a:t>
            </a:r>
            <a:r>
              <a:rPr lang="da-DK"/>
              <a:t> </a:t>
            </a:r>
            <a:r>
              <a:rPr lang="da-DK" err="1"/>
              <a:t>ends</a:t>
            </a:r>
            <a:r>
              <a:rPr lang="da-DK"/>
              <a:t> and frustration </a:t>
            </a:r>
            <a:r>
              <a:rPr lang="da-DK" err="1"/>
              <a:t>can</a:t>
            </a:r>
            <a:r>
              <a:rPr lang="da-DK"/>
              <a:t> </a:t>
            </a:r>
            <a:r>
              <a:rPr lang="da-DK" err="1"/>
              <a:t>be</a:t>
            </a:r>
            <a:r>
              <a:rPr lang="da-DK"/>
              <a:t> </a:t>
            </a:r>
            <a:r>
              <a:rPr lang="da-DK" err="1"/>
              <a:t>explained</a:t>
            </a:r>
            <a:r>
              <a:rPr lang="da-DK"/>
              <a:t> by the </a:t>
            </a:r>
            <a:r>
              <a:rPr lang="da-DK" err="1"/>
              <a:t>fact</a:t>
            </a:r>
            <a:r>
              <a:rPr lang="da-DK"/>
              <a:t> </a:t>
            </a:r>
            <a:r>
              <a:rPr lang="da-DK" err="1"/>
              <a:t>that</a:t>
            </a:r>
            <a:r>
              <a:rPr lang="da-DK"/>
              <a:t> (research) data </a:t>
            </a:r>
            <a:r>
              <a:rPr lang="da-DK" err="1"/>
              <a:t>are</a:t>
            </a:r>
            <a:r>
              <a:rPr lang="da-DK"/>
              <a:t> not </a:t>
            </a:r>
            <a:r>
              <a:rPr lang="da-DK" err="1"/>
              <a:t>collected</a:t>
            </a:r>
            <a:r>
              <a:rPr lang="da-DK"/>
              <a:t> and </a:t>
            </a:r>
            <a:r>
              <a:rPr lang="da-DK" err="1"/>
              <a:t>indexed</a:t>
            </a:r>
            <a:r>
              <a:rPr lang="da-DK"/>
              <a:t> in the same </a:t>
            </a:r>
            <a:r>
              <a:rPr lang="da-DK" err="1"/>
              <a:t>way</a:t>
            </a:r>
            <a:r>
              <a:rPr lang="da-DK"/>
              <a:t> as </a:t>
            </a:r>
            <a:r>
              <a:rPr lang="da-DK" err="1"/>
              <a:t>literature</a:t>
            </a:r>
            <a:r>
              <a:rPr lang="da-DK"/>
              <a:t>. For </a:t>
            </a:r>
            <a:r>
              <a:rPr lang="da-DK" err="1"/>
              <a:t>instance</a:t>
            </a:r>
            <a:r>
              <a:rPr lang="da-DK"/>
              <a:t>, not all </a:t>
            </a:r>
            <a:r>
              <a:rPr lang="da-DK" err="1"/>
              <a:t>academic</a:t>
            </a:r>
            <a:r>
              <a:rPr lang="da-DK"/>
              <a:t> databases have data </a:t>
            </a:r>
            <a:r>
              <a:rPr lang="da-DK" err="1"/>
              <a:t>search</a:t>
            </a:r>
            <a:r>
              <a:rPr lang="da-DK"/>
              <a:t> features/research data </a:t>
            </a:r>
            <a:r>
              <a:rPr lang="da-DK" err="1"/>
              <a:t>indexed</a:t>
            </a:r>
            <a:r>
              <a:rPr lang="da-DK"/>
              <a:t>. In addition, </a:t>
            </a:r>
            <a:r>
              <a:rPr lang="da-DK" err="1"/>
              <a:t>there</a:t>
            </a:r>
            <a:r>
              <a:rPr lang="da-DK"/>
              <a:t> </a:t>
            </a:r>
            <a:r>
              <a:rPr lang="da-DK" err="1"/>
              <a:t>are</a:t>
            </a:r>
            <a:r>
              <a:rPr lang="da-DK"/>
              <a:t> </a:t>
            </a:r>
            <a:r>
              <a:rPr lang="da-DK" err="1"/>
              <a:t>many</a:t>
            </a:r>
            <a:r>
              <a:rPr lang="da-DK"/>
              <a:t> </a:t>
            </a:r>
            <a:r>
              <a:rPr lang="da-DK" err="1"/>
              <a:t>different</a:t>
            </a:r>
            <a:r>
              <a:rPr lang="da-DK"/>
              <a:t> research data </a:t>
            </a:r>
            <a:r>
              <a:rPr lang="da-DK" err="1"/>
              <a:t>repositories</a:t>
            </a:r>
            <a:r>
              <a:rPr lang="da-DK"/>
              <a:t> out </a:t>
            </a:r>
            <a:r>
              <a:rPr lang="da-DK" err="1"/>
              <a:t>there</a:t>
            </a:r>
            <a:r>
              <a:rPr lang="da-DK"/>
              <a:t> and </a:t>
            </a:r>
            <a:r>
              <a:rPr lang="da-DK" err="1"/>
              <a:t>many</a:t>
            </a:r>
            <a:r>
              <a:rPr lang="da-DK"/>
              <a:t> of </a:t>
            </a:r>
            <a:r>
              <a:rPr lang="da-DK" err="1"/>
              <a:t>these</a:t>
            </a:r>
            <a:r>
              <a:rPr lang="da-DK"/>
              <a:t> </a:t>
            </a:r>
            <a:r>
              <a:rPr lang="da-DK" err="1"/>
              <a:t>can</a:t>
            </a:r>
            <a:r>
              <a:rPr lang="da-DK"/>
              <a:t> </a:t>
            </a:r>
            <a:r>
              <a:rPr lang="da-DK" err="1"/>
              <a:t>be</a:t>
            </a:r>
            <a:r>
              <a:rPr lang="da-DK"/>
              <a:t> </a:t>
            </a:r>
            <a:r>
              <a:rPr lang="da-DK" err="1"/>
              <a:t>difficult</a:t>
            </a:r>
            <a:r>
              <a:rPr lang="da-DK"/>
              <a:t> to </a:t>
            </a:r>
            <a:r>
              <a:rPr lang="da-DK" err="1"/>
              <a:t>navigate</a:t>
            </a:r>
            <a:r>
              <a:rPr lang="da-DK"/>
              <a:t>. </a:t>
            </a:r>
            <a:endParaRPr lang="da-DK">
              <a:ea typeface="Calibri"/>
              <a:cs typeface="Calibri"/>
            </a:endParaRPr>
          </a:p>
          <a:p>
            <a:pPr>
              <a:lnSpc>
                <a:spcPct val="90000"/>
              </a:lnSpc>
              <a:spcBef>
                <a:spcPts val="1000"/>
              </a:spcBef>
            </a:pPr>
            <a:endParaRPr lang="da-DK"/>
          </a:p>
          <a:p>
            <a:pPr>
              <a:lnSpc>
                <a:spcPct val="90000"/>
              </a:lnSpc>
              <a:spcBef>
                <a:spcPts val="1000"/>
              </a:spcBef>
            </a:pPr>
            <a:r>
              <a:rPr lang="da-DK" b="1"/>
              <a:t>[</a:t>
            </a:r>
            <a:r>
              <a:rPr lang="da-DK" b="1" err="1"/>
              <a:t>Walk</a:t>
            </a:r>
            <a:r>
              <a:rPr lang="da-DK" b="1"/>
              <a:t> </a:t>
            </a:r>
            <a:r>
              <a:rPr lang="da-DK" b="1" err="1"/>
              <a:t>through</a:t>
            </a:r>
            <a:r>
              <a:rPr lang="da-DK" b="1"/>
              <a:t> and </a:t>
            </a:r>
            <a:r>
              <a:rPr lang="da-DK" b="1" err="1"/>
              <a:t>discuss</a:t>
            </a:r>
            <a:r>
              <a:rPr lang="da-DK" b="1"/>
              <a:t> content on slide.] </a:t>
            </a:r>
            <a:r>
              <a:rPr lang="da-DK"/>
              <a:t>This reality has an </a:t>
            </a:r>
            <a:r>
              <a:rPr lang="da-DK" err="1"/>
              <a:t>effect</a:t>
            </a:r>
            <a:r>
              <a:rPr lang="da-DK"/>
              <a:t> on the </a:t>
            </a:r>
            <a:r>
              <a:rPr lang="da-DK" err="1"/>
              <a:t>search</a:t>
            </a:r>
            <a:r>
              <a:rPr lang="da-DK"/>
              <a:t> </a:t>
            </a:r>
            <a:r>
              <a:rPr lang="da-DK" err="1"/>
              <a:t>process</a:t>
            </a:r>
            <a:r>
              <a:rPr lang="da-DK"/>
              <a:t>:</a:t>
            </a:r>
            <a:endParaRPr lang="da-DK">
              <a:ea typeface="Calibri"/>
              <a:cs typeface="Calibri"/>
            </a:endParaRPr>
          </a:p>
          <a:p>
            <a:pPr marL="457200" indent="-457200">
              <a:lnSpc>
                <a:spcPct val="90000"/>
              </a:lnSpc>
              <a:spcBef>
                <a:spcPts val="1000"/>
              </a:spcBef>
              <a:buFont typeface="Wingdings,Sans-Serif"/>
              <a:buChar char="Ø"/>
            </a:pPr>
            <a:r>
              <a:rPr lang="da-DK" b="1"/>
              <a:t>No </a:t>
            </a:r>
            <a:r>
              <a:rPr lang="da-DK" b="1" err="1"/>
              <a:t>standardised</a:t>
            </a:r>
            <a:r>
              <a:rPr lang="da-DK"/>
              <a:t> </a:t>
            </a:r>
            <a:r>
              <a:rPr lang="da-DK" b="1" err="1"/>
              <a:t>search</a:t>
            </a:r>
            <a:r>
              <a:rPr lang="da-DK" b="1"/>
              <a:t> </a:t>
            </a:r>
            <a:r>
              <a:rPr lang="da-DK" b="1" err="1"/>
              <a:t>strategies</a:t>
            </a:r>
            <a:r>
              <a:rPr lang="da-DK" b="1"/>
              <a:t> </a:t>
            </a:r>
            <a:r>
              <a:rPr lang="da-DK"/>
              <a:t>for data</a:t>
            </a:r>
            <a:endParaRPr lang="en-US"/>
          </a:p>
          <a:p>
            <a:pPr marL="457200" indent="-457200">
              <a:lnSpc>
                <a:spcPct val="90000"/>
              </a:lnSpc>
              <a:spcBef>
                <a:spcPts val="1000"/>
              </a:spcBef>
              <a:buFont typeface="Wingdings,Sans-Serif"/>
              <a:buChar char="Ø"/>
            </a:pPr>
            <a:r>
              <a:rPr lang="da-DK"/>
              <a:t>Generally a </a:t>
            </a:r>
            <a:r>
              <a:rPr lang="da-DK" b="1" err="1"/>
              <a:t>less</a:t>
            </a:r>
            <a:r>
              <a:rPr lang="da-DK" b="1"/>
              <a:t> </a:t>
            </a:r>
            <a:r>
              <a:rPr lang="da-DK" b="1" err="1"/>
              <a:t>structured</a:t>
            </a:r>
            <a:r>
              <a:rPr lang="da-DK" b="1"/>
              <a:t> and </a:t>
            </a:r>
            <a:r>
              <a:rPr lang="da-DK" b="1" err="1"/>
              <a:t>systematic</a:t>
            </a:r>
            <a:r>
              <a:rPr lang="da-DK"/>
              <a:t> </a:t>
            </a:r>
            <a:r>
              <a:rPr lang="da-DK" err="1"/>
              <a:t>process</a:t>
            </a:r>
            <a:r>
              <a:rPr lang="da-DK"/>
              <a:t> </a:t>
            </a:r>
            <a:r>
              <a:rPr lang="da-DK" err="1"/>
              <a:t>compared</a:t>
            </a:r>
            <a:r>
              <a:rPr lang="da-DK"/>
              <a:t> to </a:t>
            </a:r>
            <a:r>
              <a:rPr lang="da-DK" err="1"/>
              <a:t>literature</a:t>
            </a:r>
            <a:r>
              <a:rPr lang="da-DK"/>
              <a:t> </a:t>
            </a:r>
            <a:r>
              <a:rPr lang="da-DK" err="1"/>
              <a:t>search</a:t>
            </a:r>
            <a:endParaRPr lang="da-DK"/>
          </a:p>
          <a:p>
            <a:pPr marL="457200" indent="-457200">
              <a:lnSpc>
                <a:spcPct val="90000"/>
              </a:lnSpc>
              <a:spcBef>
                <a:spcPts val="1000"/>
              </a:spcBef>
              <a:buFont typeface="Wingdings,Sans-Serif"/>
              <a:buChar char="Ø"/>
            </a:pPr>
            <a:r>
              <a:rPr lang="da-DK"/>
              <a:t>An element of </a:t>
            </a:r>
            <a:r>
              <a:rPr lang="da-DK" b="1" err="1"/>
              <a:t>serendipity</a:t>
            </a:r>
            <a:r>
              <a:rPr lang="da-DK"/>
              <a:t>: </a:t>
            </a:r>
            <a:r>
              <a:rPr lang="da-DK" err="1"/>
              <a:t>likely</a:t>
            </a:r>
            <a:r>
              <a:rPr lang="da-DK"/>
              <a:t> to find </a:t>
            </a:r>
            <a:r>
              <a:rPr lang="da-DK" err="1"/>
              <a:t>interesting</a:t>
            </a:r>
            <a:r>
              <a:rPr lang="da-DK"/>
              <a:t> or </a:t>
            </a:r>
            <a:r>
              <a:rPr lang="da-DK" err="1"/>
              <a:t>valuable</a:t>
            </a:r>
            <a:r>
              <a:rPr lang="da-DK"/>
              <a:t> </a:t>
            </a:r>
            <a:r>
              <a:rPr lang="da-DK" err="1"/>
              <a:t>things</a:t>
            </a:r>
            <a:r>
              <a:rPr lang="da-DK"/>
              <a:t> by chance</a:t>
            </a:r>
            <a:endParaRPr lang="da-DK">
              <a:ea typeface="Calibri"/>
              <a:cs typeface="Calibri"/>
            </a:endParaRPr>
          </a:p>
          <a:p>
            <a:pPr marL="457200" indent="-457200">
              <a:lnSpc>
                <a:spcPct val="90000"/>
              </a:lnSpc>
              <a:spcBef>
                <a:spcPts val="1000"/>
              </a:spcBef>
              <a:buFont typeface="Wingdings,Sans-Serif"/>
              <a:buChar char="Ø"/>
            </a:pPr>
            <a:r>
              <a:rPr lang="da-DK"/>
              <a:t>Be </a:t>
            </a:r>
            <a:r>
              <a:rPr lang="da-DK" err="1"/>
              <a:t>prepared</a:t>
            </a:r>
            <a:r>
              <a:rPr lang="da-DK"/>
              <a:t> to </a:t>
            </a:r>
            <a:r>
              <a:rPr lang="da-DK" err="1"/>
              <a:t>come</a:t>
            </a:r>
            <a:r>
              <a:rPr lang="da-DK"/>
              <a:t> </a:t>
            </a:r>
            <a:r>
              <a:rPr lang="da-DK" err="1"/>
              <a:t>across</a:t>
            </a:r>
            <a:r>
              <a:rPr lang="da-DK"/>
              <a:t> </a:t>
            </a:r>
            <a:r>
              <a:rPr lang="da-DK" err="1"/>
              <a:t>dead</a:t>
            </a:r>
            <a:r>
              <a:rPr lang="da-DK"/>
              <a:t> </a:t>
            </a:r>
            <a:r>
              <a:rPr lang="da-DK" err="1"/>
              <a:t>ends</a:t>
            </a:r>
            <a:r>
              <a:rPr lang="da-DK"/>
              <a:t> – so </a:t>
            </a:r>
            <a:r>
              <a:rPr lang="da-DK" b="1" err="1"/>
              <a:t>be</a:t>
            </a:r>
            <a:r>
              <a:rPr lang="da-DK" b="1"/>
              <a:t> </a:t>
            </a:r>
            <a:r>
              <a:rPr lang="da-DK" b="1" err="1"/>
              <a:t>flexible</a:t>
            </a:r>
            <a:r>
              <a:rPr lang="da-DK" b="1"/>
              <a:t> </a:t>
            </a:r>
            <a:r>
              <a:rPr lang="da-DK"/>
              <a:t>in </a:t>
            </a:r>
            <a:r>
              <a:rPr lang="da-DK" err="1"/>
              <a:t>your</a:t>
            </a:r>
            <a:r>
              <a:rPr lang="da-DK"/>
              <a:t> approach and </a:t>
            </a:r>
            <a:r>
              <a:rPr lang="da-DK" err="1"/>
              <a:t>use</a:t>
            </a:r>
            <a:r>
              <a:rPr lang="da-DK"/>
              <a:t> </a:t>
            </a:r>
            <a:r>
              <a:rPr lang="da-DK" b="1"/>
              <a:t>a </a:t>
            </a:r>
            <a:r>
              <a:rPr lang="da-DK" b="1" err="1"/>
              <a:t>combination</a:t>
            </a:r>
            <a:r>
              <a:rPr lang="da-DK" b="1"/>
              <a:t> of </a:t>
            </a:r>
            <a:r>
              <a:rPr lang="da-DK" b="1" err="1"/>
              <a:t>methods</a:t>
            </a:r>
            <a:endParaRPr lang="da-DK" err="1"/>
          </a:p>
          <a:p>
            <a:pPr>
              <a:lnSpc>
                <a:spcPct val="90000"/>
              </a:lnSpc>
              <a:spcBef>
                <a:spcPts val="1000"/>
              </a:spcBef>
            </a:pPr>
            <a:endParaRPr lang="da-DK">
              <a:ea typeface="Calibri"/>
              <a:cs typeface="Calibri"/>
            </a:endParaRPr>
          </a:p>
          <a:p>
            <a:pPr>
              <a:lnSpc>
                <a:spcPct val="90000"/>
              </a:lnSpc>
              <a:spcBef>
                <a:spcPts val="1000"/>
              </a:spcBef>
            </a:pPr>
            <a:r>
              <a:rPr lang="da-DK" err="1"/>
              <a:t>Depending</a:t>
            </a:r>
            <a:r>
              <a:rPr lang="da-DK"/>
              <a:t> on the purpose of </a:t>
            </a:r>
            <a:r>
              <a:rPr lang="da-DK" err="1"/>
              <a:t>your</a:t>
            </a:r>
            <a:r>
              <a:rPr lang="da-DK"/>
              <a:t> data </a:t>
            </a:r>
            <a:r>
              <a:rPr lang="da-DK" err="1"/>
              <a:t>search</a:t>
            </a:r>
            <a:r>
              <a:rPr lang="da-DK"/>
              <a:t>, </a:t>
            </a:r>
            <a:r>
              <a:rPr lang="da-DK" err="1"/>
              <a:t>consider</a:t>
            </a:r>
            <a:r>
              <a:rPr lang="da-DK"/>
              <a:t> </a:t>
            </a:r>
            <a:r>
              <a:rPr lang="da-DK" err="1"/>
              <a:t>adjusting</a:t>
            </a:r>
            <a:r>
              <a:rPr lang="da-DK"/>
              <a:t>/ </a:t>
            </a:r>
            <a:r>
              <a:rPr lang="da-DK" err="1"/>
              <a:t>expanding</a:t>
            </a:r>
            <a:r>
              <a:rPr lang="da-DK" b="1"/>
              <a:t> </a:t>
            </a:r>
            <a:r>
              <a:rPr lang="da-DK" err="1"/>
              <a:t>your</a:t>
            </a:r>
            <a:r>
              <a:rPr lang="da-DK"/>
              <a:t> </a:t>
            </a:r>
            <a:r>
              <a:rPr lang="da-DK" err="1"/>
              <a:t>search</a:t>
            </a:r>
            <a:r>
              <a:rPr lang="da-DK"/>
              <a:t> </a:t>
            </a:r>
            <a:r>
              <a:rPr lang="da-DK" err="1"/>
              <a:t>strategy</a:t>
            </a:r>
            <a:r>
              <a:rPr lang="da-DK"/>
              <a:t>/research </a:t>
            </a:r>
            <a:r>
              <a:rPr lang="da-DK" err="1"/>
              <a:t>question</a:t>
            </a:r>
            <a:r>
              <a:rPr lang="da-DK"/>
              <a:t>/</a:t>
            </a:r>
            <a:r>
              <a:rPr lang="da-DK" err="1"/>
              <a:t>keywords</a:t>
            </a:r>
            <a:r>
              <a:rPr lang="da-DK"/>
              <a:t> </a:t>
            </a:r>
            <a:r>
              <a:rPr lang="da-DK" err="1"/>
              <a:t>along</a:t>
            </a:r>
            <a:r>
              <a:rPr lang="da-DK"/>
              <a:t> the </a:t>
            </a:r>
            <a:r>
              <a:rPr lang="da-DK" err="1"/>
              <a:t>way</a:t>
            </a:r>
            <a:r>
              <a:rPr lang="da-DK"/>
              <a:t> </a:t>
            </a:r>
            <a:r>
              <a:rPr lang="da-DK" err="1"/>
              <a:t>if</a:t>
            </a:r>
            <a:r>
              <a:rPr lang="da-DK"/>
              <a:t> all </a:t>
            </a:r>
            <a:r>
              <a:rPr lang="da-DK" err="1"/>
              <a:t>strategies</a:t>
            </a:r>
            <a:r>
              <a:rPr lang="da-DK"/>
              <a:t> </a:t>
            </a:r>
            <a:r>
              <a:rPr lang="da-DK" err="1"/>
              <a:t>lead</a:t>
            </a:r>
            <a:r>
              <a:rPr lang="da-DK"/>
              <a:t> to </a:t>
            </a:r>
            <a:r>
              <a:rPr lang="da-DK" err="1"/>
              <a:t>dead</a:t>
            </a:r>
            <a:r>
              <a:rPr lang="da-DK"/>
              <a:t> </a:t>
            </a:r>
            <a:r>
              <a:rPr lang="da-DK" err="1"/>
              <a:t>ends</a:t>
            </a:r>
            <a:r>
              <a:rPr lang="da-DK"/>
              <a:t>.</a:t>
            </a:r>
            <a:endParaRPr lang="da-DK">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8</a:t>
            </a:fld>
            <a:endParaRPr lang="da-DK"/>
          </a:p>
        </p:txBody>
      </p:sp>
    </p:spTree>
    <p:extLst>
      <p:ext uri="{BB962C8B-B14F-4D97-AF65-F5344CB8AC3E}">
        <p14:creationId xmlns:p14="http://schemas.microsoft.com/office/powerpoint/2010/main" val="104900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90000"/>
              </a:lnSpc>
              <a:spcBef>
                <a:spcPts val="1000"/>
              </a:spcBef>
            </a:pPr>
            <a:r>
              <a:rPr lang="da-DK" err="1"/>
              <a:t>Approx</a:t>
            </a:r>
            <a:r>
              <a:rPr lang="da-DK"/>
              <a:t>. 1 min.</a:t>
            </a:r>
          </a:p>
          <a:p>
            <a:pPr>
              <a:lnSpc>
                <a:spcPct val="90000"/>
              </a:lnSpc>
              <a:spcBef>
                <a:spcPts val="1000"/>
              </a:spcBef>
            </a:pPr>
            <a:endParaRPr lang="da-DK"/>
          </a:p>
          <a:p>
            <a:pPr>
              <a:lnSpc>
                <a:spcPct val="90000"/>
              </a:lnSpc>
              <a:spcBef>
                <a:spcPts val="1000"/>
              </a:spcBef>
            </a:pPr>
            <a:r>
              <a:rPr lang="da-DK"/>
              <a:t>It is </a:t>
            </a:r>
            <a:r>
              <a:rPr lang="da-DK" err="1"/>
              <a:t>important</a:t>
            </a:r>
            <a:r>
              <a:rPr lang="da-DK"/>
              <a:t> to note </a:t>
            </a:r>
            <a:r>
              <a:rPr lang="da-DK" err="1"/>
              <a:t>that</a:t>
            </a:r>
            <a:r>
              <a:rPr lang="da-DK"/>
              <a:t> </a:t>
            </a:r>
            <a:r>
              <a:rPr lang="da-DK" err="1"/>
              <a:t>this</a:t>
            </a:r>
            <a:r>
              <a:rPr lang="da-DK"/>
              <a:t> </a:t>
            </a:r>
            <a:r>
              <a:rPr lang="da-DK" err="1"/>
              <a:t>does</a:t>
            </a:r>
            <a:r>
              <a:rPr lang="da-DK"/>
              <a:t> not </a:t>
            </a:r>
            <a:r>
              <a:rPr lang="da-DK" err="1"/>
              <a:t>mean</a:t>
            </a:r>
            <a:r>
              <a:rPr lang="da-DK"/>
              <a:t> </a:t>
            </a:r>
            <a:r>
              <a:rPr lang="da-DK" err="1"/>
              <a:t>that</a:t>
            </a:r>
            <a:r>
              <a:rPr lang="da-DK"/>
              <a:t> </a:t>
            </a:r>
            <a:r>
              <a:rPr lang="da-DK" err="1"/>
              <a:t>you</a:t>
            </a:r>
            <a:r>
              <a:rPr lang="da-DK"/>
              <a:t> </a:t>
            </a:r>
            <a:r>
              <a:rPr lang="da-DK" err="1"/>
              <a:t>can't</a:t>
            </a:r>
            <a:r>
              <a:rPr lang="da-DK"/>
              <a:t> </a:t>
            </a:r>
            <a:r>
              <a:rPr lang="da-DK" err="1"/>
              <a:t>be</a:t>
            </a:r>
            <a:r>
              <a:rPr lang="da-DK"/>
              <a:t> </a:t>
            </a:r>
            <a:r>
              <a:rPr lang="da-DK" err="1"/>
              <a:t>strategic</a:t>
            </a:r>
            <a:r>
              <a:rPr lang="da-DK"/>
              <a:t> in </a:t>
            </a:r>
            <a:r>
              <a:rPr lang="da-DK" err="1"/>
              <a:t>how</a:t>
            </a:r>
            <a:r>
              <a:rPr lang="da-DK"/>
              <a:t> </a:t>
            </a:r>
            <a:r>
              <a:rPr lang="da-DK" err="1"/>
              <a:t>you</a:t>
            </a:r>
            <a:r>
              <a:rPr lang="da-DK"/>
              <a:t> </a:t>
            </a:r>
            <a:r>
              <a:rPr lang="da-DK" err="1"/>
              <a:t>search</a:t>
            </a:r>
            <a:r>
              <a:rPr lang="da-DK"/>
              <a:t> for data. Begin by </a:t>
            </a:r>
            <a:r>
              <a:rPr lang="da-DK" err="1"/>
              <a:t>planning</a:t>
            </a:r>
            <a:r>
              <a:rPr lang="da-DK"/>
              <a:t> </a:t>
            </a:r>
            <a:r>
              <a:rPr lang="da-DK" err="1"/>
              <a:t>your</a:t>
            </a:r>
            <a:r>
              <a:rPr lang="da-DK"/>
              <a:t> </a:t>
            </a:r>
            <a:r>
              <a:rPr lang="da-DK" err="1"/>
              <a:t>search</a:t>
            </a:r>
            <a:r>
              <a:rPr lang="da-DK"/>
              <a:t> and </a:t>
            </a:r>
            <a:r>
              <a:rPr lang="da-DK" err="1"/>
              <a:t>consider</a:t>
            </a:r>
            <a:r>
              <a:rPr lang="da-DK"/>
              <a:t> the </a:t>
            </a:r>
            <a:r>
              <a:rPr lang="da-DK" err="1"/>
              <a:t>following</a:t>
            </a:r>
            <a:r>
              <a:rPr lang="da-DK"/>
              <a:t>. </a:t>
            </a:r>
            <a:r>
              <a:rPr lang="da-DK" b="1"/>
              <a:t>[</a:t>
            </a:r>
            <a:r>
              <a:rPr lang="da-DK" b="1" err="1"/>
              <a:t>Walk</a:t>
            </a:r>
            <a:r>
              <a:rPr lang="da-DK" b="1"/>
              <a:t> </a:t>
            </a:r>
            <a:r>
              <a:rPr lang="da-DK" b="1" err="1"/>
              <a:t>through</a:t>
            </a:r>
            <a:r>
              <a:rPr lang="da-DK" b="1"/>
              <a:t> and </a:t>
            </a:r>
            <a:r>
              <a:rPr lang="da-DK" b="1" err="1"/>
              <a:t>discuss</a:t>
            </a:r>
            <a:r>
              <a:rPr lang="da-DK" b="1"/>
              <a:t> content on slide.]</a:t>
            </a:r>
            <a:endParaRPr lang="da-DK">
              <a:ea typeface="Calibri"/>
              <a:cs typeface="Calibri"/>
            </a:endParaRPr>
          </a:p>
          <a:p>
            <a:pPr>
              <a:lnSpc>
                <a:spcPct val="90000"/>
              </a:lnSpc>
              <a:spcBef>
                <a:spcPts val="1000"/>
              </a:spcBef>
            </a:pPr>
            <a:endParaRPr lang="da-DK">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9</a:t>
            </a:fld>
            <a:endParaRPr lang="da-DK"/>
          </a:p>
        </p:txBody>
      </p:sp>
    </p:spTree>
    <p:extLst>
      <p:ext uri="{BB962C8B-B14F-4D97-AF65-F5344CB8AC3E}">
        <p14:creationId xmlns:p14="http://schemas.microsoft.com/office/powerpoint/2010/main" val="3556309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14EE-D314-2EC8-6BC8-AFE5A8B86F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ACD9B4-4E1A-4F1B-34FE-B57CE761425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112A46-9CBF-C200-78FB-2A2E538ABBF1}"/>
              </a:ext>
            </a:extLst>
          </p:cNvPr>
          <p:cNvSpPr>
            <a:spLocks noGrp="1"/>
          </p:cNvSpPr>
          <p:nvPr>
            <p:ph type="body" idx="1"/>
          </p:nvPr>
        </p:nvSpPr>
        <p:spPr/>
        <p:txBody>
          <a:bodyPr/>
          <a:lstStyle/>
          <a:p>
            <a:pPr>
              <a:lnSpc>
                <a:spcPct val="90000"/>
              </a:lnSpc>
              <a:spcBef>
                <a:spcPts val="1000"/>
              </a:spcBef>
            </a:pPr>
            <a:r>
              <a:rPr lang="da-DK" err="1"/>
              <a:t>Approx</a:t>
            </a:r>
            <a:r>
              <a:rPr lang="da-DK"/>
              <a:t>. 1 min.</a:t>
            </a:r>
          </a:p>
          <a:p>
            <a:pPr>
              <a:lnSpc>
                <a:spcPct val="90000"/>
              </a:lnSpc>
              <a:spcBef>
                <a:spcPts val="1000"/>
              </a:spcBef>
            </a:pPr>
            <a:endParaRPr lang="da-DK"/>
          </a:p>
          <a:p>
            <a:pPr>
              <a:lnSpc>
                <a:spcPct val="90000"/>
              </a:lnSpc>
              <a:spcBef>
                <a:spcPts val="1000"/>
              </a:spcBef>
            </a:pPr>
            <a:r>
              <a:rPr lang="da-DK"/>
              <a:t>As is the case in </a:t>
            </a:r>
            <a:r>
              <a:rPr lang="da-DK" err="1"/>
              <a:t>any</a:t>
            </a:r>
            <a:r>
              <a:rPr lang="da-DK"/>
              <a:t> information </a:t>
            </a:r>
            <a:r>
              <a:rPr lang="da-DK" err="1"/>
              <a:t>search</a:t>
            </a:r>
            <a:r>
              <a:rPr lang="da-DK"/>
              <a:t> </a:t>
            </a:r>
            <a:r>
              <a:rPr lang="da-DK" err="1"/>
              <a:t>process</a:t>
            </a:r>
            <a:r>
              <a:rPr lang="da-DK"/>
              <a:t>, </a:t>
            </a:r>
            <a:r>
              <a:rPr lang="da-DK" err="1"/>
              <a:t>you</a:t>
            </a:r>
            <a:r>
              <a:rPr lang="da-DK"/>
              <a:t> </a:t>
            </a:r>
            <a:r>
              <a:rPr lang="da-DK" err="1"/>
              <a:t>should</a:t>
            </a:r>
            <a:r>
              <a:rPr lang="da-DK"/>
              <a:t> </a:t>
            </a:r>
            <a:r>
              <a:rPr lang="da-DK" err="1"/>
              <a:t>always</a:t>
            </a:r>
            <a:r>
              <a:rPr lang="da-DK"/>
              <a:t> </a:t>
            </a:r>
            <a:r>
              <a:rPr lang="da-DK" err="1"/>
              <a:t>be</a:t>
            </a:r>
            <a:r>
              <a:rPr lang="da-DK"/>
              <a:t> </a:t>
            </a:r>
            <a:r>
              <a:rPr lang="da-DK" err="1"/>
              <a:t>critical</a:t>
            </a:r>
            <a:r>
              <a:rPr lang="da-DK"/>
              <a:t> of the </a:t>
            </a:r>
            <a:r>
              <a:rPr lang="da-DK" err="1"/>
              <a:t>sources</a:t>
            </a:r>
            <a:r>
              <a:rPr lang="da-DK"/>
              <a:t> </a:t>
            </a:r>
            <a:r>
              <a:rPr lang="da-DK" err="1"/>
              <a:t>you</a:t>
            </a:r>
            <a:r>
              <a:rPr lang="da-DK"/>
              <a:t> </a:t>
            </a:r>
            <a:r>
              <a:rPr lang="da-DK" err="1"/>
              <a:t>use</a:t>
            </a:r>
            <a:r>
              <a:rPr lang="da-DK"/>
              <a:t> in </a:t>
            </a:r>
            <a:r>
              <a:rPr lang="da-DK" err="1"/>
              <a:t>your</a:t>
            </a:r>
            <a:r>
              <a:rPr lang="da-DK"/>
              <a:t> studies.</a:t>
            </a:r>
            <a:r>
              <a:rPr lang="da-DK" b="1"/>
              <a:t> [</a:t>
            </a:r>
            <a:r>
              <a:rPr lang="da-DK" b="1" err="1"/>
              <a:t>Walk</a:t>
            </a:r>
            <a:r>
              <a:rPr lang="da-DK" b="1"/>
              <a:t> </a:t>
            </a:r>
            <a:r>
              <a:rPr lang="da-DK" b="1" err="1"/>
              <a:t>through</a:t>
            </a:r>
            <a:r>
              <a:rPr lang="da-DK" b="1"/>
              <a:t> and </a:t>
            </a:r>
            <a:r>
              <a:rPr lang="da-DK" b="1" err="1"/>
              <a:t>discuss</a:t>
            </a:r>
            <a:r>
              <a:rPr lang="da-DK" b="1"/>
              <a:t> content on slide.]</a:t>
            </a:r>
            <a:endParaRPr lang="da-DK" b="1">
              <a:ea typeface="Calibri"/>
              <a:cs typeface="Calibri"/>
            </a:endParaRPr>
          </a:p>
        </p:txBody>
      </p:sp>
      <p:sp>
        <p:nvSpPr>
          <p:cNvPr id="4" name="Pladsholder til slidenummer 3">
            <a:extLst>
              <a:ext uri="{FF2B5EF4-FFF2-40B4-BE49-F238E27FC236}">
                <a16:creationId xmlns:a16="http://schemas.microsoft.com/office/drawing/2014/main" id="{E0890164-3A83-5910-04C8-1D18FE577102}"/>
              </a:ext>
            </a:extLst>
          </p:cNvPr>
          <p:cNvSpPr>
            <a:spLocks noGrp="1"/>
          </p:cNvSpPr>
          <p:nvPr>
            <p:ph type="sldNum" sz="quarter" idx="5"/>
          </p:nvPr>
        </p:nvSpPr>
        <p:spPr/>
        <p:txBody>
          <a:bodyPr/>
          <a:lstStyle/>
          <a:p>
            <a:fld id="{2CCCAA1B-9DCB-40EB-9968-31183588BCB9}" type="slidenum">
              <a:rPr lang="da-DK"/>
              <a:t>10</a:t>
            </a:fld>
            <a:endParaRPr lang="da-DK"/>
          </a:p>
        </p:txBody>
      </p:sp>
    </p:spTree>
    <p:extLst>
      <p:ext uri="{BB962C8B-B14F-4D97-AF65-F5344CB8AC3E}">
        <p14:creationId xmlns:p14="http://schemas.microsoft.com/office/powerpoint/2010/main" val="3203428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14EE-D314-2EC8-6BC8-AFE5A8B86F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ACD9B4-4E1A-4F1B-34FE-B57CE761425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112A46-9CBF-C200-78FB-2A2E538ABBF1}"/>
              </a:ext>
            </a:extLst>
          </p:cNvPr>
          <p:cNvSpPr>
            <a:spLocks noGrp="1"/>
          </p:cNvSpPr>
          <p:nvPr>
            <p:ph type="body" idx="1"/>
          </p:nvPr>
        </p:nvSpPr>
        <p:spPr/>
        <p:txBody>
          <a:bodyPr/>
          <a:lstStyle/>
          <a:p>
            <a:pPr>
              <a:lnSpc>
                <a:spcPct val="90000"/>
              </a:lnSpc>
              <a:spcBef>
                <a:spcPts val="1000"/>
              </a:spcBef>
            </a:pPr>
            <a:r>
              <a:rPr lang="da-DK" err="1"/>
              <a:t>Approx</a:t>
            </a:r>
            <a:r>
              <a:rPr lang="da-DK"/>
              <a:t>. 1 min.</a:t>
            </a:r>
          </a:p>
          <a:p>
            <a:pPr>
              <a:lnSpc>
                <a:spcPct val="90000"/>
              </a:lnSpc>
              <a:spcBef>
                <a:spcPts val="1000"/>
              </a:spcBef>
            </a:pPr>
            <a:endParaRPr lang="da-DK"/>
          </a:p>
          <a:p>
            <a:pPr>
              <a:lnSpc>
                <a:spcPct val="90000"/>
              </a:lnSpc>
              <a:spcBef>
                <a:spcPts val="1000"/>
              </a:spcBef>
              <a:defRPr/>
            </a:pPr>
            <a:r>
              <a:rPr lang="da-DK" dirty="0" err="1">
                <a:ea typeface="Calibri"/>
                <a:cs typeface="Calibri"/>
              </a:rPr>
              <a:t>Explain</a:t>
            </a:r>
            <a:r>
              <a:rPr lang="da-DK" dirty="0">
                <a:ea typeface="Calibri"/>
                <a:cs typeface="Calibri"/>
              </a:rPr>
              <a:t> </a:t>
            </a:r>
            <a:r>
              <a:rPr lang="da-DK" dirty="0" err="1">
                <a:ea typeface="Calibri"/>
                <a:cs typeface="Calibri"/>
              </a:rPr>
              <a:t>that</a:t>
            </a:r>
            <a:r>
              <a:rPr lang="da-DK" dirty="0">
                <a:ea typeface="Calibri"/>
                <a:cs typeface="Calibri"/>
              </a:rPr>
              <a:t> CC </a:t>
            </a:r>
            <a:r>
              <a:rPr lang="da-DK" dirty="0" err="1">
                <a:ea typeface="Calibri"/>
                <a:cs typeface="Calibri"/>
              </a:rPr>
              <a:t>licenses</a:t>
            </a:r>
            <a:r>
              <a:rPr lang="da-DK" baseline="0" dirty="0">
                <a:ea typeface="Calibri"/>
                <a:cs typeface="Calibri"/>
              </a:rPr>
              <a:t> </a:t>
            </a:r>
            <a:r>
              <a:rPr lang="da-DK" dirty="0">
                <a:ea typeface="Calibri"/>
                <a:cs typeface="Calibri"/>
              </a:rPr>
              <a:t>have a </a:t>
            </a:r>
            <a:r>
              <a:rPr lang="da-DK" dirty="0" err="1">
                <a:ea typeface="Calibri"/>
                <a:cs typeface="Calibri"/>
              </a:rPr>
              <a:t>different</a:t>
            </a:r>
            <a:r>
              <a:rPr lang="da-DK" dirty="0">
                <a:ea typeface="Calibri"/>
                <a:cs typeface="Calibri"/>
              </a:rPr>
              <a:t> </a:t>
            </a:r>
            <a:r>
              <a:rPr lang="da-DK" baseline="0" dirty="0" err="1">
                <a:ea typeface="Calibri"/>
                <a:cs typeface="Calibri"/>
              </a:rPr>
              <a:t>degree</a:t>
            </a:r>
            <a:r>
              <a:rPr lang="da-DK" baseline="0" dirty="0">
                <a:ea typeface="Calibri"/>
                <a:cs typeface="Calibri"/>
              </a:rPr>
              <a:t> of </a:t>
            </a:r>
            <a:r>
              <a:rPr lang="da-DK" baseline="0" dirty="0" err="1">
                <a:ea typeface="Calibri"/>
                <a:cs typeface="Calibri"/>
              </a:rPr>
              <a:t>openness</a:t>
            </a:r>
            <a:r>
              <a:rPr lang="da-DK" baseline="0" dirty="0">
                <a:ea typeface="Calibri"/>
                <a:cs typeface="Calibri"/>
              </a:rPr>
              <a:t>. </a:t>
            </a:r>
            <a:r>
              <a:rPr lang="da-DK" baseline="0" dirty="0" err="1">
                <a:ea typeface="+mn-ea"/>
                <a:cs typeface="+mn-cs"/>
              </a:rPr>
              <a:t>You</a:t>
            </a:r>
            <a:r>
              <a:rPr lang="da-DK" baseline="0" dirty="0">
                <a:ea typeface="+mn-ea"/>
                <a:cs typeface="+mn-cs"/>
              </a:rPr>
              <a:t> </a:t>
            </a:r>
            <a:r>
              <a:rPr lang="da-DK" baseline="0" dirty="0" err="1">
                <a:ea typeface="+mn-ea"/>
                <a:cs typeface="+mn-cs"/>
              </a:rPr>
              <a:t>don’t</a:t>
            </a:r>
            <a:r>
              <a:rPr lang="da-DK" baseline="0" dirty="0">
                <a:ea typeface="+mn-ea"/>
                <a:cs typeface="+mn-cs"/>
              </a:rPr>
              <a:t> have to go </a:t>
            </a:r>
            <a:r>
              <a:rPr lang="da-DK" baseline="0" dirty="0" err="1">
                <a:ea typeface="+mn-ea"/>
                <a:cs typeface="+mn-cs"/>
              </a:rPr>
              <a:t>into</a:t>
            </a:r>
            <a:r>
              <a:rPr lang="da-DK" baseline="0" dirty="0">
                <a:ea typeface="+mn-ea"/>
                <a:cs typeface="+mn-cs"/>
              </a:rPr>
              <a:t> the </a:t>
            </a:r>
            <a:r>
              <a:rPr lang="da-DK" baseline="0" dirty="0" err="1">
                <a:ea typeface="+mn-ea"/>
                <a:cs typeface="+mn-cs"/>
              </a:rPr>
              <a:t>details</a:t>
            </a:r>
            <a:r>
              <a:rPr lang="da-DK" baseline="0" dirty="0">
                <a:ea typeface="+mn-ea"/>
                <a:cs typeface="+mn-cs"/>
              </a:rPr>
              <a:t> but just </a:t>
            </a:r>
            <a:r>
              <a:rPr lang="da-DK" baseline="0" dirty="0" err="1">
                <a:ea typeface="+mn-ea"/>
                <a:cs typeface="+mn-cs"/>
              </a:rPr>
              <a:t>explain</a:t>
            </a:r>
            <a:r>
              <a:rPr lang="da-DK" baseline="0" dirty="0">
                <a:ea typeface="+mn-ea"/>
                <a:cs typeface="+mn-cs"/>
              </a:rPr>
              <a:t> </a:t>
            </a:r>
            <a:r>
              <a:rPr lang="da-DK" baseline="0" dirty="0" err="1">
                <a:ea typeface="+mn-ea"/>
                <a:cs typeface="+mn-cs"/>
              </a:rPr>
              <a:t>that</a:t>
            </a:r>
            <a:r>
              <a:rPr lang="da-DK" baseline="0" dirty="0">
                <a:ea typeface="+mn-ea"/>
                <a:cs typeface="+mn-cs"/>
              </a:rPr>
              <a:t> </a:t>
            </a:r>
            <a:r>
              <a:rPr lang="da-DK" baseline="0" dirty="0" err="1">
                <a:ea typeface="+mn-ea"/>
                <a:cs typeface="+mn-cs"/>
              </a:rPr>
              <a:t>there</a:t>
            </a:r>
            <a:r>
              <a:rPr lang="da-DK" baseline="0" dirty="0">
                <a:ea typeface="+mn-ea"/>
                <a:cs typeface="+mn-cs"/>
              </a:rPr>
              <a:t> </a:t>
            </a:r>
            <a:r>
              <a:rPr lang="da-DK" baseline="0" dirty="0" err="1">
                <a:ea typeface="+mn-ea"/>
                <a:cs typeface="+mn-cs"/>
              </a:rPr>
              <a:t>are</a:t>
            </a:r>
            <a:r>
              <a:rPr lang="da-DK" baseline="0" dirty="0">
                <a:ea typeface="+mn-ea"/>
                <a:cs typeface="+mn-cs"/>
              </a:rPr>
              <a:t> </a:t>
            </a:r>
            <a:r>
              <a:rPr lang="da-DK" baseline="0" dirty="0" err="1">
                <a:ea typeface="+mn-ea"/>
                <a:cs typeface="+mn-cs"/>
              </a:rPr>
              <a:t>different</a:t>
            </a:r>
            <a:r>
              <a:rPr lang="da-DK" baseline="0" dirty="0">
                <a:ea typeface="+mn-ea"/>
                <a:cs typeface="+mn-cs"/>
              </a:rPr>
              <a:t> types of </a:t>
            </a:r>
            <a:r>
              <a:rPr lang="da-DK" baseline="0" dirty="0" err="1">
                <a:ea typeface="+mn-ea"/>
                <a:cs typeface="+mn-cs"/>
              </a:rPr>
              <a:t>licenses</a:t>
            </a:r>
            <a:r>
              <a:rPr lang="da-DK" baseline="0" dirty="0">
                <a:ea typeface="+mn-ea"/>
                <a:cs typeface="+mn-cs"/>
              </a:rPr>
              <a:t> for </a:t>
            </a:r>
            <a:r>
              <a:rPr lang="da-DK" baseline="0" dirty="0" err="1">
                <a:ea typeface="+mn-ea"/>
                <a:cs typeface="+mn-cs"/>
              </a:rPr>
              <a:t>different</a:t>
            </a:r>
            <a:r>
              <a:rPr lang="da-DK" baseline="0">
                <a:ea typeface="+mn-ea"/>
                <a:cs typeface="+mn-cs"/>
              </a:rPr>
              <a:t> </a:t>
            </a:r>
            <a:r>
              <a:rPr lang="da-DK"/>
              <a:t>research outputs, </a:t>
            </a:r>
            <a:r>
              <a:rPr lang="da-DK" dirty="0" err="1"/>
              <a:t>including</a:t>
            </a:r>
            <a:r>
              <a:rPr lang="da-DK" dirty="0"/>
              <a:t> </a:t>
            </a:r>
            <a:r>
              <a:rPr lang="da-DK" dirty="0" err="1"/>
              <a:t>licenses</a:t>
            </a:r>
            <a:r>
              <a:rPr lang="da-DK" dirty="0"/>
              <a:t> for software and databases.</a:t>
            </a:r>
            <a:r>
              <a:rPr lang="da-DK" baseline="0" dirty="0">
                <a:ea typeface="+mn-ea"/>
                <a:cs typeface="+mn-cs"/>
              </a:rPr>
              <a:t> </a:t>
            </a:r>
            <a:r>
              <a:rPr lang="da-DK" dirty="0"/>
              <a:t>Marking your work with a license is useful if you want to give the user of the work more rights, or just remind the user of your rights. If you actively use social media for disseminating your work, this could be a wise thing to consider when putting your work online.</a:t>
            </a:r>
            <a:endParaRPr lang="da-DK" dirty="0">
              <a:ea typeface="Calibri"/>
              <a:cs typeface="Calibri"/>
            </a:endParaRPr>
          </a:p>
          <a:p>
            <a:pPr>
              <a:lnSpc>
                <a:spcPct val="90000"/>
              </a:lnSpc>
              <a:spcBef>
                <a:spcPts val="1000"/>
              </a:spcBef>
              <a:defRPr/>
            </a:pPr>
            <a:endParaRPr lang="da-DK" dirty="0"/>
          </a:p>
          <a:p>
            <a:pPr>
              <a:defRPr/>
            </a:pPr>
            <a:r>
              <a:rPr lang="da-DK" b="1" dirty="0"/>
              <a:t>BY:</a:t>
            </a:r>
            <a:r>
              <a:rPr lang="da-DK" dirty="0"/>
              <a:t> </a:t>
            </a:r>
            <a:r>
              <a:rPr lang="da-DK" b="1" dirty="0"/>
              <a:t>Licensees may copy, distribute, display and perform the work and make derivative works and remixes</a:t>
            </a:r>
            <a:r>
              <a:rPr lang="da-DK" dirty="0"/>
              <a:t> based on it only if they give the author or licensor the credits (</a:t>
            </a:r>
            <a:r>
              <a:rPr lang="da-DK" dirty="0">
                <a:hlinkClick r:id="rId3"/>
              </a:rPr>
              <a:t>attribution</a:t>
            </a:r>
            <a:r>
              <a:rPr lang="da-DK" dirty="0"/>
              <a:t>) in the manner specified by these.</a:t>
            </a:r>
            <a:br>
              <a:rPr lang="da-DK" dirty="0">
                <a:cs typeface="+mn-lt"/>
              </a:rPr>
            </a:br>
            <a:r>
              <a:rPr lang="da-DK" b="1" dirty="0"/>
              <a:t>SA: Licensees may distribute derivative works only under a license identical ("not more restrictive") to the license that governs the original work</a:t>
            </a:r>
            <a:r>
              <a:rPr lang="da-DK" dirty="0"/>
              <a:t>. (See also </a:t>
            </a:r>
            <a:r>
              <a:rPr lang="da-DK" dirty="0">
                <a:hlinkClick r:id="rId4"/>
              </a:rPr>
              <a:t>copyleft</a:t>
            </a:r>
            <a:r>
              <a:rPr lang="da-DK"/>
              <a:t>.) Without share-alike, derivative works might be sublicensed with compatible but more restrictive license clauses, e.g. CC BY to CC BY-NC.</a:t>
            </a:r>
            <a:br>
              <a:rPr lang="da-DK" dirty="0">
                <a:cs typeface="+mn-lt"/>
              </a:rPr>
            </a:br>
            <a:r>
              <a:rPr lang="da-DK" b="1"/>
              <a:t>ND: Licensees may copy, distribute, display and perform only verbatim copies of the work, not </a:t>
            </a:r>
            <a:r>
              <a:rPr lang="da-DK" b="1" dirty="0">
                <a:hlinkClick r:id="rId5"/>
              </a:rPr>
              <a:t>derivative works</a:t>
            </a:r>
            <a:r>
              <a:rPr lang="da-DK" b="1" dirty="0"/>
              <a:t> and </a:t>
            </a:r>
            <a:r>
              <a:rPr lang="da-DK" b="1" dirty="0">
                <a:hlinkClick r:id="rId6"/>
              </a:rPr>
              <a:t>remixes</a:t>
            </a:r>
            <a:r>
              <a:rPr lang="da-DK" b="1" dirty="0"/>
              <a:t> based on it</a:t>
            </a:r>
            <a:r>
              <a:rPr lang="da-DK" dirty="0"/>
              <a:t>.</a:t>
            </a:r>
            <a:endParaRPr lang="da-DK" dirty="0">
              <a:ea typeface="Calibri"/>
              <a:cs typeface="Calibri"/>
            </a:endParaRPr>
          </a:p>
          <a:p>
            <a:pPr>
              <a:defRPr/>
            </a:pPr>
            <a:r>
              <a:rPr lang="da-DK" b="1" dirty="0"/>
              <a:t>NC: Licensees may copy, distribute, display, and perform the work and make derivative works and remixes based on it only for </a:t>
            </a:r>
            <a:r>
              <a:rPr lang="da-DK" b="1" dirty="0">
                <a:hlinkClick r:id="rId7"/>
              </a:rPr>
              <a:t>non-commercial</a:t>
            </a:r>
            <a:r>
              <a:rPr lang="da-DK" b="1"/>
              <a:t> purposes</a:t>
            </a:r>
            <a:r>
              <a:rPr lang="da-DK"/>
              <a:t>.</a:t>
            </a:r>
            <a:br>
              <a:rPr lang="da-DK" dirty="0">
                <a:cs typeface="+mn-lt"/>
              </a:rPr>
            </a:br>
            <a:r>
              <a:rPr lang="da-DK"/>
              <a:t> </a:t>
            </a:r>
            <a:endParaRPr lang="da-DK">
              <a:ea typeface="Calibri"/>
              <a:cs typeface="Calibri"/>
            </a:endParaRPr>
          </a:p>
        </p:txBody>
      </p:sp>
      <p:sp>
        <p:nvSpPr>
          <p:cNvPr id="4" name="Pladsholder til slidenummer 3">
            <a:extLst>
              <a:ext uri="{FF2B5EF4-FFF2-40B4-BE49-F238E27FC236}">
                <a16:creationId xmlns:a16="http://schemas.microsoft.com/office/drawing/2014/main" id="{E0890164-3A83-5910-04C8-1D18FE577102}"/>
              </a:ext>
            </a:extLst>
          </p:cNvPr>
          <p:cNvSpPr>
            <a:spLocks noGrp="1"/>
          </p:cNvSpPr>
          <p:nvPr>
            <p:ph type="sldNum" sz="quarter" idx="5"/>
          </p:nvPr>
        </p:nvSpPr>
        <p:spPr/>
        <p:txBody>
          <a:bodyPr/>
          <a:lstStyle/>
          <a:p>
            <a:fld id="{2CCCAA1B-9DCB-40EB-9968-31183588BCB9}" type="slidenum">
              <a:rPr lang="da-DK"/>
              <a:t>11</a:t>
            </a:fld>
            <a:endParaRPr lang="da-DK"/>
          </a:p>
        </p:txBody>
      </p:sp>
    </p:spTree>
    <p:extLst>
      <p:ext uri="{BB962C8B-B14F-4D97-AF65-F5344CB8AC3E}">
        <p14:creationId xmlns:p14="http://schemas.microsoft.com/office/powerpoint/2010/main" val="1594273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F1A7-30FF-00FC-C2FD-E8512BA5DF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701D0A7-01EC-F681-F980-8CBC0DC3CA3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135E19-DE4F-9F34-F860-4A46A506777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5FD9063A-23D9-E1F9-0F5A-CB77F9B21A00}"/>
              </a:ext>
            </a:extLst>
          </p:cNvPr>
          <p:cNvSpPr>
            <a:spLocks noGrp="1"/>
          </p:cNvSpPr>
          <p:nvPr>
            <p:ph type="sldNum" sz="quarter" idx="10"/>
          </p:nvPr>
        </p:nvSpPr>
        <p:spPr/>
        <p:txBody>
          <a:bodyPr/>
          <a:lstStyle/>
          <a:p>
            <a:fld id="{2CCCAA1B-9DCB-40EB-9968-31183588BCB9}" type="slidenum">
              <a:rPr lang="da-DK" smtClean="0"/>
              <a:t>12</a:t>
            </a:fld>
            <a:endParaRPr lang="da-DK"/>
          </a:p>
        </p:txBody>
      </p:sp>
    </p:spTree>
    <p:extLst>
      <p:ext uri="{BB962C8B-B14F-4D97-AF65-F5344CB8AC3E}">
        <p14:creationId xmlns:p14="http://schemas.microsoft.com/office/powerpoint/2010/main" val="3689483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r>
              <a:rPr lang="da-DK" err="1"/>
              <a:t>Approx</a:t>
            </a:r>
            <a:r>
              <a:rPr lang="da-DK"/>
              <a:t>. </a:t>
            </a:r>
            <a:r>
              <a:rPr lang="en-US">
                <a:ea typeface="Calibri"/>
                <a:cs typeface="Calibri"/>
              </a:rPr>
              <a:t>1 min.</a:t>
            </a:r>
          </a:p>
          <a:p>
            <a:endParaRPr lang="en-US"/>
          </a:p>
          <a:p>
            <a:r>
              <a:rPr lang="en-US"/>
              <a:t>With this in mind, we will now present a number of strategies that we will ask you to work with/try out in short sequences.</a:t>
            </a:r>
            <a:endParaRPr lang="en-US">
              <a:ea typeface="Calibri"/>
              <a:cs typeface="Calibri"/>
            </a:endParaRPr>
          </a:p>
          <a:p>
            <a:endParaRPr lang="en-US">
              <a:ea typeface="Calibri"/>
              <a:cs typeface="Calibri"/>
            </a:endParaRPr>
          </a:p>
          <a:p>
            <a:r>
              <a:rPr lang="da-DK"/>
              <a:t> </a:t>
            </a:r>
            <a:r>
              <a:rPr lang="da-DK" b="1"/>
              <a:t>[</a:t>
            </a:r>
            <a:r>
              <a:rPr lang="da-DK" b="1" err="1"/>
              <a:t>Walk</a:t>
            </a:r>
            <a:r>
              <a:rPr lang="da-DK" b="1"/>
              <a:t> </a:t>
            </a:r>
            <a:r>
              <a:rPr lang="da-DK" b="1" err="1"/>
              <a:t>through</a:t>
            </a:r>
            <a:r>
              <a:rPr lang="da-DK" b="1"/>
              <a:t> the </a:t>
            </a:r>
            <a:r>
              <a:rPr lang="da-DK" b="1" err="1"/>
              <a:t>four</a:t>
            </a:r>
            <a:r>
              <a:rPr lang="da-DK" b="1"/>
              <a:t> </a:t>
            </a:r>
            <a:r>
              <a:rPr lang="da-DK" b="1" err="1"/>
              <a:t>strategies</a:t>
            </a:r>
            <a:r>
              <a:rPr lang="da-DK" b="1"/>
              <a:t> </a:t>
            </a:r>
            <a:r>
              <a:rPr lang="da-DK" b="1" err="1"/>
              <a:t>mentioned</a:t>
            </a:r>
            <a:r>
              <a:rPr lang="da-DK" b="1"/>
              <a:t> on slide.] </a:t>
            </a:r>
            <a:endParaRPr lang="da-DK">
              <a:ea typeface="Calibri"/>
              <a:cs typeface="Calibri"/>
            </a:endParaRPr>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13</a:t>
            </a:fld>
            <a:endParaRPr lang="da-DK"/>
          </a:p>
        </p:txBody>
      </p:sp>
    </p:spTree>
    <p:extLst>
      <p:ext uri="{BB962C8B-B14F-4D97-AF65-F5344CB8AC3E}">
        <p14:creationId xmlns:p14="http://schemas.microsoft.com/office/powerpoint/2010/main" val="1879604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r>
              <a:rPr lang="da-DK" b="1" err="1"/>
              <a:t>Approx</a:t>
            </a:r>
            <a:r>
              <a:rPr lang="da-DK" b="1"/>
              <a:t>. </a:t>
            </a:r>
            <a:r>
              <a:rPr lang="da-DK" b="1">
                <a:ea typeface="Calibri"/>
                <a:cs typeface="Calibri"/>
              </a:rPr>
              <a:t>10 min. To run </a:t>
            </a:r>
            <a:r>
              <a:rPr lang="da-DK" b="1" err="1">
                <a:ea typeface="Calibri"/>
                <a:cs typeface="Calibri"/>
              </a:rPr>
              <a:t>through</a:t>
            </a:r>
            <a:r>
              <a:rPr lang="da-DK" b="1">
                <a:ea typeface="Calibri"/>
                <a:cs typeface="Calibri"/>
              </a:rPr>
              <a:t> </a:t>
            </a:r>
            <a:r>
              <a:rPr lang="da-DK" b="1" err="1">
                <a:ea typeface="Calibri"/>
                <a:cs typeface="Calibri"/>
              </a:rPr>
              <a:t>strategy</a:t>
            </a:r>
            <a:r>
              <a:rPr lang="da-DK" b="1">
                <a:ea typeface="Calibri"/>
                <a:cs typeface="Calibri"/>
              </a:rPr>
              <a:t> 1</a:t>
            </a:r>
          </a:p>
          <a:p>
            <a:endParaRPr lang="da-DK"/>
          </a:p>
          <a:p>
            <a:r>
              <a:rPr lang="da-DK" err="1"/>
              <a:t>We</a:t>
            </a:r>
            <a:r>
              <a:rPr lang="da-DK"/>
              <a:t> </a:t>
            </a:r>
            <a:r>
              <a:rPr lang="da-DK" err="1"/>
              <a:t>will</a:t>
            </a:r>
            <a:r>
              <a:rPr lang="da-DK"/>
              <a:t> start by </a:t>
            </a:r>
            <a:r>
              <a:rPr lang="da-DK" err="1"/>
              <a:t>looking</a:t>
            </a:r>
            <a:r>
              <a:rPr lang="da-DK"/>
              <a:t> at </a:t>
            </a:r>
            <a:r>
              <a:rPr lang="da-DK" err="1"/>
              <a:t>academic</a:t>
            </a:r>
            <a:r>
              <a:rPr lang="da-DK"/>
              <a:t> databases. </a:t>
            </a:r>
            <a:r>
              <a:rPr lang="da-DK" err="1"/>
              <a:t>You</a:t>
            </a:r>
            <a:r>
              <a:rPr lang="da-DK"/>
              <a:t> </a:t>
            </a:r>
            <a:r>
              <a:rPr lang="da-DK" err="1"/>
              <a:t>are</a:t>
            </a:r>
            <a:r>
              <a:rPr lang="da-DK"/>
              <a:t> </a:t>
            </a:r>
            <a:r>
              <a:rPr lang="da-DK" err="1"/>
              <a:t>probably</a:t>
            </a:r>
            <a:r>
              <a:rPr lang="da-DK"/>
              <a:t> </a:t>
            </a:r>
            <a:r>
              <a:rPr lang="da-DK" err="1"/>
              <a:t>already</a:t>
            </a:r>
            <a:r>
              <a:rPr lang="da-DK"/>
              <a:t> </a:t>
            </a:r>
            <a:r>
              <a:rPr lang="da-DK" err="1"/>
              <a:t>familiar</a:t>
            </a:r>
            <a:r>
              <a:rPr lang="da-DK"/>
              <a:t> with </a:t>
            </a:r>
            <a:r>
              <a:rPr lang="da-DK" err="1"/>
              <a:t>academic</a:t>
            </a:r>
            <a:r>
              <a:rPr lang="da-DK"/>
              <a:t> databases from </a:t>
            </a:r>
            <a:r>
              <a:rPr lang="da-DK" err="1"/>
              <a:t>your</a:t>
            </a:r>
            <a:r>
              <a:rPr lang="da-DK"/>
              <a:t> </a:t>
            </a:r>
            <a:r>
              <a:rPr lang="da-DK" err="1"/>
              <a:t>literature</a:t>
            </a:r>
            <a:r>
              <a:rPr lang="da-DK"/>
              <a:t> </a:t>
            </a:r>
            <a:r>
              <a:rPr lang="da-DK" err="1"/>
              <a:t>searches</a:t>
            </a:r>
            <a:r>
              <a:rPr lang="da-DK"/>
              <a:t>. In </a:t>
            </a:r>
            <a:r>
              <a:rPr lang="da-DK" err="1"/>
              <a:t>this</a:t>
            </a:r>
            <a:r>
              <a:rPr lang="da-DK"/>
              <a:t> </a:t>
            </a:r>
            <a:r>
              <a:rPr lang="da-DK" err="1"/>
              <a:t>context</a:t>
            </a:r>
            <a:r>
              <a:rPr lang="da-DK"/>
              <a:t>, </a:t>
            </a:r>
            <a:r>
              <a:rPr lang="da-DK" err="1"/>
              <a:t>however</a:t>
            </a:r>
            <a:r>
              <a:rPr lang="da-DK"/>
              <a:t>, </a:t>
            </a:r>
            <a:r>
              <a:rPr lang="da-DK" err="1"/>
              <a:t>we</a:t>
            </a:r>
            <a:r>
              <a:rPr lang="da-DK"/>
              <a:t> </a:t>
            </a:r>
            <a:r>
              <a:rPr lang="da-DK" err="1"/>
              <a:t>will</a:t>
            </a:r>
            <a:r>
              <a:rPr lang="da-DK"/>
              <a:t> look at a </a:t>
            </a:r>
            <a:r>
              <a:rPr lang="da-DK" err="1"/>
              <a:t>couple</a:t>
            </a:r>
            <a:r>
              <a:rPr lang="da-DK"/>
              <a:t> of databases </a:t>
            </a:r>
            <a:r>
              <a:rPr lang="da-DK" err="1"/>
              <a:t>that</a:t>
            </a:r>
            <a:r>
              <a:rPr lang="da-DK"/>
              <a:t> </a:t>
            </a:r>
            <a:r>
              <a:rPr lang="da-DK" err="1"/>
              <a:t>also</a:t>
            </a:r>
            <a:r>
              <a:rPr lang="da-DK"/>
              <a:t> have data </a:t>
            </a:r>
            <a:r>
              <a:rPr lang="da-DK" err="1"/>
              <a:t>search</a:t>
            </a:r>
            <a:r>
              <a:rPr lang="da-DK"/>
              <a:t> features.</a:t>
            </a:r>
            <a:endParaRPr lang="da-DK">
              <a:ea typeface="Calibri"/>
              <a:cs typeface="Calibri"/>
            </a:endParaRPr>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14</a:t>
            </a:fld>
            <a:endParaRPr lang="da-DK"/>
          </a:p>
        </p:txBody>
      </p:sp>
    </p:spTree>
    <p:extLst>
      <p:ext uri="{BB962C8B-B14F-4D97-AF65-F5344CB8AC3E}">
        <p14:creationId xmlns:p14="http://schemas.microsoft.com/office/powerpoint/2010/main" val="246166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C54FE-1E10-3A92-50D6-0B5A1EF2BE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C0002B-EC95-8912-62FD-0FE0F0F019A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097F75C-D808-0F68-FB28-81D07C010951}"/>
              </a:ext>
            </a:extLst>
          </p:cNvPr>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1</a:t>
            </a:r>
            <a:endParaRPr lang="da-DK"/>
          </a:p>
          <a:p>
            <a:endParaRPr lang="da-DK">
              <a:ea typeface="Calibri"/>
              <a:cs typeface="Calibri"/>
            </a:endParaRPr>
          </a:p>
          <a:p>
            <a:r>
              <a:rPr lang="da-DK">
                <a:ea typeface="Calibri"/>
                <a:cs typeface="Calibri"/>
              </a:rPr>
              <a:t>Definition of </a:t>
            </a:r>
            <a:r>
              <a:rPr lang="da-DK" err="1">
                <a:ea typeface="Calibri"/>
                <a:cs typeface="Calibri"/>
              </a:rPr>
              <a:t>bibliographic</a:t>
            </a:r>
            <a:r>
              <a:rPr lang="da-DK">
                <a:ea typeface="Calibri"/>
                <a:cs typeface="Calibri"/>
              </a:rPr>
              <a:t> database in common </a:t>
            </a:r>
            <a:r>
              <a:rPr lang="da-DK" err="1">
                <a:ea typeface="Calibri"/>
                <a:cs typeface="Calibri"/>
              </a:rPr>
              <a:t>words</a:t>
            </a:r>
            <a:r>
              <a:rPr lang="da-DK">
                <a:ea typeface="Calibri"/>
                <a:cs typeface="Calibri"/>
              </a:rPr>
              <a:t>: </a:t>
            </a:r>
            <a:r>
              <a:rPr lang="en-US"/>
              <a:t>A bibliographic database is an organized digital collection of references to literature. It does not necessarily give you the full text of the article, merely the means to find it.</a:t>
            </a:r>
            <a:endParaRPr lang="da-DK">
              <a:ea typeface="Calibri"/>
              <a:cs typeface="Calibri"/>
            </a:endParaRPr>
          </a:p>
          <a:p>
            <a:endParaRPr lang="da-DK"/>
          </a:p>
          <a:p>
            <a:endParaRPr lang="en-US"/>
          </a:p>
          <a:p>
            <a:endParaRPr lang="en-US">
              <a:ea typeface="Calibri"/>
              <a:cs typeface="Calibri"/>
            </a:endParaRPr>
          </a:p>
        </p:txBody>
      </p:sp>
      <p:sp>
        <p:nvSpPr>
          <p:cNvPr id="4" name="Pladsholder til slidenummer 3">
            <a:extLst>
              <a:ext uri="{FF2B5EF4-FFF2-40B4-BE49-F238E27FC236}">
                <a16:creationId xmlns:a16="http://schemas.microsoft.com/office/drawing/2014/main" id="{403AE355-C18D-20C2-50EB-C8F1CC121E33}"/>
              </a:ext>
            </a:extLst>
          </p:cNvPr>
          <p:cNvSpPr>
            <a:spLocks noGrp="1"/>
          </p:cNvSpPr>
          <p:nvPr>
            <p:ph type="sldNum" sz="quarter" idx="5"/>
          </p:nvPr>
        </p:nvSpPr>
        <p:spPr/>
        <p:txBody>
          <a:bodyPr/>
          <a:lstStyle/>
          <a:p>
            <a:fld id="{2CCCAA1B-9DCB-40EB-9968-31183588BCB9}" type="slidenum">
              <a:rPr lang="da-DK"/>
              <a:t>15</a:t>
            </a:fld>
            <a:endParaRPr lang="da-DK"/>
          </a:p>
        </p:txBody>
      </p:sp>
    </p:spTree>
    <p:extLst>
      <p:ext uri="{BB962C8B-B14F-4D97-AF65-F5344CB8AC3E}">
        <p14:creationId xmlns:p14="http://schemas.microsoft.com/office/powerpoint/2010/main" val="2880695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34EF7-40DF-56D0-C281-8E1C1565A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64AA9-A9A5-09E6-86F4-D50EF88DB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733E5-7B33-3FCE-1A6A-899BBF4F4983}"/>
              </a:ext>
            </a:extLst>
          </p:cNvPr>
          <p:cNvSpPr>
            <a:spLocks noGrp="1"/>
          </p:cNvSpPr>
          <p:nvPr>
            <p:ph type="body" idx="1"/>
          </p:nvPr>
        </p:nvSpPr>
        <p:spPr/>
        <p:txBody>
          <a:bodyPr/>
          <a:lstStyle/>
          <a:p>
            <a:pPr>
              <a:lnSpc>
                <a:spcPct val="90000"/>
              </a:lnSpc>
              <a:spcBef>
                <a:spcPts val="1000"/>
              </a:spcBef>
            </a:pPr>
            <a:r>
              <a:rPr lang="da-DK" b="1" err="1"/>
              <a:t>Approx</a:t>
            </a:r>
            <a:r>
              <a:rPr lang="da-DK" b="1"/>
              <a:t>. 10 min. To run </a:t>
            </a:r>
            <a:r>
              <a:rPr lang="da-DK" b="1" err="1"/>
              <a:t>through</a:t>
            </a:r>
            <a:r>
              <a:rPr lang="da-DK" b="1"/>
              <a:t> </a:t>
            </a:r>
            <a:r>
              <a:rPr lang="da-DK" b="1" err="1"/>
              <a:t>strategy</a:t>
            </a:r>
            <a:r>
              <a:rPr lang="da-DK" b="1"/>
              <a:t> 1</a:t>
            </a:r>
          </a:p>
          <a:p>
            <a:pPr>
              <a:lnSpc>
                <a:spcPct val="90000"/>
              </a:lnSpc>
              <a:spcBef>
                <a:spcPts val="1000"/>
              </a:spcBef>
            </a:pPr>
            <a:endParaRPr lang="da-DK"/>
          </a:p>
          <a:p>
            <a:r>
              <a:rPr lang="da-DK"/>
              <a:t>In the </a:t>
            </a:r>
            <a:r>
              <a:rPr lang="da-DK" err="1"/>
              <a:t>first</a:t>
            </a:r>
            <a:r>
              <a:rPr lang="da-DK"/>
              <a:t> </a:t>
            </a:r>
            <a:r>
              <a:rPr lang="da-DK" err="1"/>
              <a:t>strategy</a:t>
            </a:r>
            <a:r>
              <a:rPr lang="da-DK"/>
              <a:t>, </a:t>
            </a:r>
            <a:r>
              <a:rPr lang="da-DK" err="1"/>
              <a:t>we</a:t>
            </a:r>
            <a:r>
              <a:rPr lang="da-DK"/>
              <a:t> look for research data </a:t>
            </a:r>
            <a:r>
              <a:rPr lang="da-DK" err="1"/>
              <a:t>indexed</a:t>
            </a:r>
            <a:r>
              <a:rPr lang="da-DK"/>
              <a:t> in </a:t>
            </a:r>
            <a:r>
              <a:rPr lang="da-DK" err="1"/>
              <a:t>academic</a:t>
            </a:r>
            <a:r>
              <a:rPr lang="da-DK"/>
              <a:t> databases. </a:t>
            </a:r>
            <a:r>
              <a:rPr lang="da-DK" err="1"/>
              <a:t>Let's</a:t>
            </a:r>
            <a:r>
              <a:rPr lang="da-DK"/>
              <a:t> </a:t>
            </a:r>
            <a:r>
              <a:rPr lang="da-DK" err="1"/>
              <a:t>focus</a:t>
            </a:r>
            <a:r>
              <a:rPr lang="da-DK"/>
              <a:t> on </a:t>
            </a:r>
            <a:r>
              <a:rPr lang="da-DK" err="1"/>
              <a:t>two</a:t>
            </a:r>
            <a:r>
              <a:rPr lang="da-DK"/>
              <a:t> </a:t>
            </a:r>
            <a:r>
              <a:rPr lang="da-DK" err="1"/>
              <a:t>examples</a:t>
            </a:r>
            <a:r>
              <a:rPr lang="da-DK"/>
              <a:t>: Web of Science [</a:t>
            </a:r>
            <a:r>
              <a:rPr lang="da-DK" err="1"/>
              <a:t>Example</a:t>
            </a:r>
            <a:r>
              <a:rPr lang="da-DK"/>
              <a:t> A] and Dimensions [</a:t>
            </a:r>
            <a:r>
              <a:rPr lang="da-DK" err="1"/>
              <a:t>Example</a:t>
            </a:r>
            <a:r>
              <a:rPr lang="da-DK"/>
              <a:t> B].  </a:t>
            </a:r>
            <a:endParaRPr lang="da-DK">
              <a:ea typeface="Calibri"/>
              <a:cs typeface="Calibri"/>
            </a:endParaRPr>
          </a:p>
          <a:p>
            <a:endParaRPr lang="da-DK" b="1"/>
          </a:p>
          <a:p>
            <a:r>
              <a:rPr lang="da-DK" b="1">
                <a:ea typeface="Calibri"/>
                <a:cs typeface="Calibri"/>
              </a:rPr>
              <a:t>[</a:t>
            </a:r>
            <a:r>
              <a:rPr lang="da-DK" b="1" err="1">
                <a:ea typeface="Calibri"/>
                <a:cs typeface="Calibri"/>
              </a:rPr>
              <a:t>Example</a:t>
            </a:r>
            <a:r>
              <a:rPr lang="da-DK" b="1">
                <a:ea typeface="Calibri"/>
                <a:cs typeface="Calibri"/>
              </a:rPr>
              <a:t> A: Web of Science]</a:t>
            </a:r>
            <a:endParaRPr lang="da-DK" b="1"/>
          </a:p>
          <a:p>
            <a:r>
              <a:rPr lang="da-DK" b="1"/>
              <a:t>NOTE: </a:t>
            </a:r>
            <a:r>
              <a:rPr lang="en-US" b="1"/>
              <a:t>Not all universities provide access to Web of Science and/or dataset search functions in some databases. </a:t>
            </a:r>
            <a:r>
              <a:rPr lang="da-DK" b="1" err="1"/>
              <a:t>Remember</a:t>
            </a:r>
            <a:r>
              <a:rPr lang="da-DK" b="1"/>
              <a:t> to </a:t>
            </a:r>
            <a:r>
              <a:rPr lang="da-DK" b="1" err="1"/>
              <a:t>clarify</a:t>
            </a:r>
            <a:r>
              <a:rPr lang="da-DK" b="1"/>
              <a:t> </a:t>
            </a:r>
            <a:r>
              <a:rPr lang="da-DK" b="1" err="1"/>
              <a:t>whether</a:t>
            </a:r>
            <a:r>
              <a:rPr lang="da-DK" b="1"/>
              <a:t> </a:t>
            </a:r>
            <a:r>
              <a:rPr lang="da-DK" b="1" err="1"/>
              <a:t>this</a:t>
            </a:r>
            <a:r>
              <a:rPr lang="da-DK" b="1"/>
              <a:t> is the case for the students </a:t>
            </a:r>
            <a:r>
              <a:rPr lang="da-DK" b="1" err="1"/>
              <a:t>attending</a:t>
            </a:r>
            <a:r>
              <a:rPr lang="da-DK" b="1"/>
              <a:t> the </a:t>
            </a:r>
            <a:r>
              <a:rPr lang="da-DK" b="1" err="1"/>
              <a:t>course</a:t>
            </a:r>
            <a:r>
              <a:rPr lang="da-DK" b="1"/>
              <a:t>; </a:t>
            </a:r>
            <a:r>
              <a:rPr lang="da-DK" b="1" err="1"/>
              <a:t>if</a:t>
            </a:r>
            <a:r>
              <a:rPr lang="da-DK" b="1"/>
              <a:t> so, </a:t>
            </a:r>
            <a:r>
              <a:rPr lang="da-DK" b="1" err="1"/>
              <a:t>you</a:t>
            </a:r>
            <a:r>
              <a:rPr lang="da-DK" b="1"/>
              <a:t> </a:t>
            </a:r>
            <a:r>
              <a:rPr lang="da-DK" b="1" err="1"/>
              <a:t>might</a:t>
            </a:r>
            <a:r>
              <a:rPr lang="da-DK" b="1"/>
              <a:t> </a:t>
            </a:r>
            <a:r>
              <a:rPr lang="da-DK" b="1" err="1"/>
              <a:t>consider</a:t>
            </a:r>
            <a:r>
              <a:rPr lang="da-DK" b="1"/>
              <a:t> </a:t>
            </a:r>
            <a:r>
              <a:rPr lang="da-DK" b="1" err="1"/>
              <a:t>only</a:t>
            </a:r>
            <a:r>
              <a:rPr lang="da-DK" b="1"/>
              <a:t> </a:t>
            </a:r>
            <a:r>
              <a:rPr lang="da-DK" b="1" err="1"/>
              <a:t>showing</a:t>
            </a:r>
            <a:r>
              <a:rPr lang="da-DK" b="1"/>
              <a:t> </a:t>
            </a:r>
            <a:r>
              <a:rPr lang="da-DK" b="1" err="1"/>
              <a:t>example</a:t>
            </a:r>
            <a:r>
              <a:rPr lang="da-DK" b="1"/>
              <a:t> B (</a:t>
            </a:r>
            <a:r>
              <a:rPr lang="da-DK" b="1" err="1"/>
              <a:t>which</a:t>
            </a:r>
            <a:r>
              <a:rPr lang="da-DK" b="1"/>
              <a:t> </a:t>
            </a:r>
            <a:r>
              <a:rPr lang="da-DK" b="1" err="1"/>
              <a:t>focuses</a:t>
            </a:r>
            <a:r>
              <a:rPr lang="da-DK" b="1"/>
              <a:t> on the database Dimensions.</a:t>
            </a:r>
            <a:endParaRPr lang="da-DK">
              <a:ea typeface="Calibri"/>
              <a:cs typeface="Calibri"/>
            </a:endParaRPr>
          </a:p>
          <a:p>
            <a:pPr>
              <a:lnSpc>
                <a:spcPct val="90000"/>
              </a:lnSpc>
              <a:spcBef>
                <a:spcPts val="1000"/>
              </a:spcBef>
            </a:pPr>
            <a:endParaRPr lang="da-DK">
              <a:ea typeface="Calibri"/>
              <a:cs typeface="Calibri"/>
            </a:endParaRPr>
          </a:p>
          <a:p>
            <a:pPr>
              <a:lnSpc>
                <a:spcPct val="90000"/>
              </a:lnSpc>
              <a:spcBef>
                <a:spcPts val="1000"/>
              </a:spcBef>
            </a:pPr>
            <a:r>
              <a:rPr lang="da-DK" b="1">
                <a:ea typeface="Calibri"/>
                <a:cs typeface="Calibri"/>
              </a:rPr>
              <a:t>[If </a:t>
            </a:r>
            <a:r>
              <a:rPr lang="da-DK" b="1" err="1">
                <a:ea typeface="Calibri"/>
                <a:cs typeface="Calibri"/>
              </a:rPr>
              <a:t>showing</a:t>
            </a:r>
            <a:r>
              <a:rPr lang="da-DK" b="1">
                <a:ea typeface="Calibri"/>
                <a:cs typeface="Calibri"/>
              </a:rPr>
              <a:t> the </a:t>
            </a:r>
            <a:r>
              <a:rPr lang="da-DK" b="1" err="1">
                <a:ea typeface="Calibri"/>
                <a:cs typeface="Calibri"/>
              </a:rPr>
              <a:t>example</a:t>
            </a:r>
            <a:r>
              <a:rPr lang="da-DK" b="1">
                <a:ea typeface="Calibri"/>
                <a:cs typeface="Calibri"/>
              </a:rPr>
              <a:t> "live"/</a:t>
            </a:r>
            <a:r>
              <a:rPr lang="da-DK" b="1" err="1">
                <a:ea typeface="Calibri"/>
                <a:cs typeface="Calibri"/>
              </a:rPr>
              <a:t>directly</a:t>
            </a:r>
            <a:r>
              <a:rPr lang="da-DK" b="1">
                <a:ea typeface="Calibri"/>
                <a:cs typeface="Calibri"/>
              </a:rPr>
              <a:t> in </a:t>
            </a:r>
            <a:r>
              <a:rPr lang="da-DK" b="1" err="1">
                <a:ea typeface="Calibri"/>
                <a:cs typeface="Calibri"/>
              </a:rPr>
              <a:t>your</a:t>
            </a:r>
            <a:r>
              <a:rPr lang="da-DK" b="1">
                <a:ea typeface="Calibri"/>
                <a:cs typeface="Calibri"/>
              </a:rPr>
              <a:t> browser, </a:t>
            </a:r>
            <a:r>
              <a:rPr lang="da-DK" b="1" err="1">
                <a:ea typeface="Calibri"/>
                <a:cs typeface="Calibri"/>
              </a:rPr>
              <a:t>following</a:t>
            </a:r>
            <a:r>
              <a:rPr lang="da-DK" b="1">
                <a:ea typeface="Calibri"/>
                <a:cs typeface="Calibri"/>
              </a:rPr>
              <a:t> </a:t>
            </a:r>
            <a:r>
              <a:rPr lang="da-DK" b="1" err="1">
                <a:ea typeface="Calibri"/>
                <a:cs typeface="Calibri"/>
              </a:rPr>
              <a:t>these</a:t>
            </a:r>
            <a:r>
              <a:rPr lang="da-DK" b="1">
                <a:ea typeface="Calibri"/>
                <a:cs typeface="Calibri"/>
              </a:rPr>
              <a:t> </a:t>
            </a:r>
            <a:r>
              <a:rPr lang="da-DK" b="1" err="1">
                <a:ea typeface="Calibri"/>
                <a:cs typeface="Calibri"/>
              </a:rPr>
              <a:t>instructions</a:t>
            </a:r>
            <a:r>
              <a:rPr lang="da-DK" b="1">
                <a:ea typeface="Calibri"/>
                <a:cs typeface="Calibri"/>
              </a:rPr>
              <a:t>:] </a:t>
            </a:r>
            <a:endParaRPr lang="da-DK"/>
          </a:p>
          <a:p>
            <a:pPr marL="228600" indent="-228600">
              <a:lnSpc>
                <a:spcPct val="90000"/>
              </a:lnSpc>
              <a:spcBef>
                <a:spcPts val="1000"/>
              </a:spcBef>
              <a:buAutoNum type="arabicParenR"/>
            </a:pPr>
            <a:r>
              <a:rPr lang="en-GB"/>
              <a:t>Access Web of Science in your browser and select Data Citation Index on the Web of Science landing page. You are now searching exclusively in the datasets that are indexed in the database. </a:t>
            </a:r>
            <a:endParaRPr lang="da-DK">
              <a:ea typeface="Calibri"/>
              <a:cs typeface="Calibri"/>
            </a:endParaRPr>
          </a:p>
          <a:p>
            <a:pPr marL="171450" indent="-171450">
              <a:lnSpc>
                <a:spcPct val="90000"/>
              </a:lnSpc>
              <a:spcBef>
                <a:spcPts val="1000"/>
              </a:spcBef>
              <a:buAutoNum type="arabicParenR"/>
            </a:pPr>
            <a:r>
              <a:rPr lang="en-GB"/>
              <a:t>Type in the keywords you want to find datasets on. Select filters to narrow down the search results if relevant. </a:t>
            </a:r>
            <a:endParaRPr lang="da-DK">
              <a:ea typeface="Calibri" panose="020F0502020204030204"/>
              <a:cs typeface="Calibri" panose="020F0502020204030204"/>
            </a:endParaRPr>
          </a:p>
          <a:p>
            <a:pPr marL="171450" indent="-171450">
              <a:lnSpc>
                <a:spcPct val="90000"/>
              </a:lnSpc>
              <a:spcBef>
                <a:spcPts val="1000"/>
              </a:spcBef>
              <a:buAutoNum type="arabicParenR"/>
            </a:pPr>
            <a:r>
              <a:rPr lang="en-GB"/>
              <a:t>Browse the results like you would in a literature search. </a:t>
            </a:r>
            <a:endParaRPr lang="da-DK">
              <a:ea typeface="Calibri" panose="020F0502020204030204"/>
              <a:cs typeface="Calibri" panose="020F0502020204030204"/>
            </a:endParaRPr>
          </a:p>
          <a:p>
            <a:pPr marL="171450" indent="-171450">
              <a:lnSpc>
                <a:spcPct val="90000"/>
              </a:lnSpc>
              <a:spcBef>
                <a:spcPts val="1000"/>
              </a:spcBef>
              <a:buAutoNum type="arabicParenR"/>
            </a:pPr>
            <a:r>
              <a:rPr lang="en-GB"/>
              <a:t>Click on a dataset that seems relevant to the topic and click on the title to access the metadata</a:t>
            </a:r>
            <a:endParaRPr lang="da-DK">
              <a:ea typeface="Calibri" panose="020F0502020204030204"/>
              <a:cs typeface="Calibri" panose="020F0502020204030204"/>
            </a:endParaRPr>
          </a:p>
          <a:p>
            <a:pPr marL="171450" indent="-171450">
              <a:lnSpc>
                <a:spcPct val="90000"/>
              </a:lnSpc>
              <a:spcBef>
                <a:spcPts val="1000"/>
              </a:spcBef>
              <a:buAutoNum type="arabicParenR"/>
            </a:pPr>
            <a:r>
              <a:rPr lang="en-GB"/>
              <a:t>Access the repository where the (meta)data is hosted.</a:t>
            </a:r>
            <a:endParaRPr lang="da-DK">
              <a:ea typeface="Calibri"/>
              <a:cs typeface="Calibri"/>
            </a:endParaRPr>
          </a:p>
          <a:p>
            <a:pPr>
              <a:lnSpc>
                <a:spcPct val="90000"/>
              </a:lnSpc>
              <a:spcBef>
                <a:spcPts val="1000"/>
              </a:spcBef>
            </a:pPr>
            <a:endParaRPr lang="da-DK" b="1">
              <a:ea typeface="Calibri"/>
              <a:cs typeface="Calibri"/>
            </a:endParaRPr>
          </a:p>
          <a:p>
            <a:pPr>
              <a:lnSpc>
                <a:spcPct val="90000"/>
              </a:lnSpc>
              <a:spcBef>
                <a:spcPts val="1000"/>
              </a:spcBef>
            </a:pPr>
            <a:r>
              <a:rPr lang="da-DK" b="1">
                <a:ea typeface="Calibri"/>
                <a:cs typeface="Calibri"/>
              </a:rPr>
              <a:t>[If </a:t>
            </a:r>
            <a:r>
              <a:rPr lang="da-DK" b="1" err="1">
                <a:ea typeface="Calibri"/>
                <a:cs typeface="Calibri"/>
              </a:rPr>
              <a:t>you</a:t>
            </a:r>
            <a:r>
              <a:rPr lang="da-DK" b="1">
                <a:ea typeface="Calibri"/>
                <a:cs typeface="Calibri"/>
              </a:rPr>
              <a:t> </a:t>
            </a:r>
            <a:r>
              <a:rPr lang="da-DK" b="1" err="1">
                <a:ea typeface="Calibri"/>
                <a:cs typeface="Calibri"/>
              </a:rPr>
              <a:t>prefer</a:t>
            </a:r>
            <a:r>
              <a:rPr lang="da-DK" b="1">
                <a:ea typeface="Calibri"/>
                <a:cs typeface="Calibri"/>
              </a:rPr>
              <a:t> to </a:t>
            </a:r>
            <a:r>
              <a:rPr lang="da-DK" b="1" err="1">
                <a:ea typeface="Calibri"/>
                <a:cs typeface="Calibri"/>
              </a:rPr>
              <a:t>walk</a:t>
            </a:r>
            <a:r>
              <a:rPr lang="da-DK" b="1">
                <a:ea typeface="Calibri"/>
                <a:cs typeface="Calibri"/>
              </a:rPr>
              <a:t> </a:t>
            </a:r>
            <a:r>
              <a:rPr lang="da-DK" b="1" err="1">
                <a:ea typeface="Calibri"/>
                <a:cs typeface="Calibri"/>
              </a:rPr>
              <a:t>through</a:t>
            </a:r>
            <a:r>
              <a:rPr lang="da-DK" b="1">
                <a:ea typeface="Calibri"/>
                <a:cs typeface="Calibri"/>
              </a:rPr>
              <a:t> the </a:t>
            </a:r>
            <a:r>
              <a:rPr lang="da-DK" b="1" err="1">
                <a:ea typeface="Calibri"/>
                <a:cs typeface="Calibri"/>
              </a:rPr>
              <a:t>example</a:t>
            </a:r>
            <a:r>
              <a:rPr lang="da-DK" b="1">
                <a:ea typeface="Calibri"/>
                <a:cs typeface="Calibri"/>
              </a:rPr>
              <a:t> in the slides, </a:t>
            </a:r>
            <a:r>
              <a:rPr lang="da-DK" b="1" err="1">
                <a:ea typeface="Calibri"/>
                <a:cs typeface="Calibri"/>
              </a:rPr>
              <a:t>begin</a:t>
            </a:r>
            <a:r>
              <a:rPr lang="da-DK" b="1">
                <a:ea typeface="Calibri"/>
                <a:cs typeface="Calibri"/>
              </a:rPr>
              <a:t> </a:t>
            </a:r>
            <a:r>
              <a:rPr lang="da-DK" b="1" err="1">
                <a:ea typeface="Calibri"/>
                <a:cs typeface="Calibri"/>
              </a:rPr>
              <a:t>here</a:t>
            </a:r>
            <a:r>
              <a:rPr lang="da-DK" b="1">
                <a:ea typeface="Calibri"/>
                <a:cs typeface="Calibri"/>
              </a:rPr>
              <a:t> </a:t>
            </a:r>
            <a:r>
              <a:rPr lang="da-DK" b="1" err="1">
                <a:ea typeface="Calibri"/>
                <a:cs typeface="Calibri"/>
              </a:rPr>
              <a:t>instead</a:t>
            </a:r>
            <a:r>
              <a:rPr lang="da-DK" b="1">
                <a:ea typeface="Calibri"/>
                <a:cs typeface="Calibri"/>
              </a:rPr>
              <a:t>:]</a:t>
            </a:r>
          </a:p>
          <a:p>
            <a:pPr marL="228600" indent="-228600">
              <a:lnSpc>
                <a:spcPct val="90000"/>
              </a:lnSpc>
              <a:spcBef>
                <a:spcPts val="1000"/>
              </a:spcBef>
              <a:buAutoNum type="arabicParenR"/>
            </a:pPr>
            <a:r>
              <a:rPr lang="en-GB"/>
              <a:t>Access Web of Science in your browser and select Data Citation Index on the Web of Science landing page. You are now searching exclusively in the datasets that are indexed in the database. </a:t>
            </a:r>
            <a:endParaRPr lang="da-DK">
              <a:ea typeface="Calibri" panose="020F0502020204030204"/>
              <a:cs typeface="Calibri" panose="020F0502020204030204"/>
            </a:endParaRPr>
          </a:p>
          <a:p>
            <a:pPr>
              <a:lnSpc>
                <a:spcPct val="90000"/>
              </a:lnSpc>
              <a:spcBef>
                <a:spcPts val="1000"/>
              </a:spcBef>
            </a:pPr>
            <a:r>
              <a:rPr lang="da-DK" b="1">
                <a:ea typeface="Calibri"/>
                <a:cs typeface="Calibri"/>
              </a:rPr>
              <a:t>[Go to the </a:t>
            </a:r>
            <a:r>
              <a:rPr lang="da-DK" b="1" err="1">
                <a:ea typeface="Calibri"/>
                <a:cs typeface="Calibri"/>
              </a:rPr>
              <a:t>next</a:t>
            </a:r>
            <a:r>
              <a:rPr lang="da-DK" b="1">
                <a:ea typeface="Calibri"/>
                <a:cs typeface="Calibri"/>
              </a:rPr>
              <a:t> slide]</a:t>
            </a:r>
            <a:endParaRPr lang="da-DK" b="1"/>
          </a:p>
          <a:p>
            <a:pPr>
              <a:lnSpc>
                <a:spcPct val="90000"/>
              </a:lnSpc>
              <a:spcBef>
                <a:spcPts val="1000"/>
              </a:spcBef>
            </a:pPr>
            <a:endParaRPr lang="da-DK">
              <a:ea typeface="Calibri" panose="020F0502020204030204"/>
              <a:cs typeface="Calibri" panose="020F0502020204030204"/>
            </a:endParaRPr>
          </a:p>
          <a:p>
            <a:pPr>
              <a:lnSpc>
                <a:spcPct val="90000"/>
              </a:lnSpc>
              <a:spcBef>
                <a:spcPts val="1000"/>
              </a:spcBef>
            </a:pPr>
            <a:endParaRPr lang="da-DK">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ADDC1325-E4DD-9B63-C1B1-CE3EFCC33B8C}"/>
              </a:ext>
            </a:extLst>
          </p:cNvPr>
          <p:cNvSpPr>
            <a:spLocks noGrp="1"/>
          </p:cNvSpPr>
          <p:nvPr>
            <p:ph type="sldNum" sz="quarter" idx="5"/>
          </p:nvPr>
        </p:nvSpPr>
        <p:spPr/>
        <p:txBody>
          <a:bodyPr/>
          <a:lstStyle/>
          <a:p>
            <a:fld id="{2CCCAA1B-9DCB-40EB-9968-31183588BCB9}" type="slidenum">
              <a:rPr lang="en-US"/>
              <a:t>16</a:t>
            </a:fld>
            <a:endParaRPr lang="en-US"/>
          </a:p>
        </p:txBody>
      </p:sp>
    </p:spTree>
    <p:extLst>
      <p:ext uri="{BB962C8B-B14F-4D97-AF65-F5344CB8AC3E}">
        <p14:creationId xmlns:p14="http://schemas.microsoft.com/office/powerpoint/2010/main" val="744713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da-DK" b="1" err="1"/>
              <a:t>Approx</a:t>
            </a:r>
            <a:r>
              <a:rPr lang="da-DK" b="1"/>
              <a:t>. 10 min. To run </a:t>
            </a:r>
            <a:r>
              <a:rPr lang="da-DK" b="1" err="1"/>
              <a:t>through</a:t>
            </a:r>
            <a:r>
              <a:rPr lang="da-DK" b="1"/>
              <a:t> </a:t>
            </a:r>
            <a:r>
              <a:rPr lang="da-DK" b="1" err="1"/>
              <a:t>strategy</a:t>
            </a:r>
            <a:r>
              <a:rPr lang="da-DK" b="1"/>
              <a:t> 1</a:t>
            </a:r>
          </a:p>
          <a:p>
            <a:pPr>
              <a:lnSpc>
                <a:spcPct val="90000"/>
              </a:lnSpc>
              <a:spcBef>
                <a:spcPts val="1000"/>
              </a:spcBef>
            </a:pPr>
            <a:endParaRPr lang="da-DK">
              <a:ea typeface="Calibri"/>
              <a:cs typeface="Calibri"/>
            </a:endParaRPr>
          </a:p>
          <a:p>
            <a:pPr>
              <a:lnSpc>
                <a:spcPct val="90000"/>
              </a:lnSpc>
              <a:spcBef>
                <a:spcPts val="1000"/>
              </a:spcBef>
            </a:pPr>
            <a:r>
              <a:rPr lang="da-DK" b="1">
                <a:ea typeface="Calibri"/>
                <a:cs typeface="Calibri"/>
              </a:rPr>
              <a:t>[</a:t>
            </a:r>
            <a:r>
              <a:rPr lang="da-DK" b="1" err="1">
                <a:ea typeface="Calibri"/>
                <a:cs typeface="Calibri"/>
              </a:rPr>
              <a:t>Example</a:t>
            </a:r>
            <a:r>
              <a:rPr lang="da-DK" b="1">
                <a:ea typeface="Calibri"/>
                <a:cs typeface="Calibri"/>
              </a:rPr>
              <a:t> A: Web of Science, </a:t>
            </a:r>
            <a:r>
              <a:rPr lang="da-DK" b="1" err="1">
                <a:ea typeface="Calibri"/>
                <a:cs typeface="Calibri"/>
              </a:rPr>
              <a:t>continued</a:t>
            </a:r>
            <a:r>
              <a:rPr lang="da-DK" b="1">
                <a:ea typeface="Calibri"/>
                <a:cs typeface="Calibri"/>
              </a:rPr>
              <a:t>.]</a:t>
            </a:r>
            <a:endParaRPr lang="da-DK"/>
          </a:p>
          <a:p>
            <a:pPr>
              <a:lnSpc>
                <a:spcPct val="90000"/>
              </a:lnSpc>
              <a:spcBef>
                <a:spcPts val="1000"/>
              </a:spcBef>
            </a:pPr>
            <a:endParaRPr lang="da-DK" b="1">
              <a:ea typeface="Calibri"/>
              <a:cs typeface="Calibri"/>
            </a:endParaRPr>
          </a:p>
          <a:p>
            <a:pPr>
              <a:lnSpc>
                <a:spcPct val="90000"/>
              </a:lnSpc>
              <a:spcBef>
                <a:spcPts val="1000"/>
              </a:spcBef>
            </a:pPr>
            <a:r>
              <a:rPr lang="da-DK" b="1" err="1">
                <a:ea typeface="Calibri"/>
                <a:cs typeface="Calibri"/>
              </a:rPr>
              <a:t>Explain</a:t>
            </a:r>
            <a:r>
              <a:rPr lang="da-DK" b="1">
                <a:ea typeface="Calibri"/>
                <a:cs typeface="Calibri"/>
              </a:rPr>
              <a:t> the content of the screenshot, </a:t>
            </a:r>
            <a:r>
              <a:rPr lang="da-DK" b="1" err="1">
                <a:ea typeface="Calibri"/>
                <a:cs typeface="Calibri"/>
              </a:rPr>
              <a:t>highlighting</a:t>
            </a:r>
            <a:r>
              <a:rPr lang="da-DK" b="1">
                <a:ea typeface="Calibri"/>
                <a:cs typeface="Calibri"/>
              </a:rPr>
              <a:t> </a:t>
            </a:r>
            <a:r>
              <a:rPr lang="da-DK" b="1" err="1">
                <a:ea typeface="Calibri"/>
                <a:cs typeface="Calibri"/>
              </a:rPr>
              <a:t>where</a:t>
            </a:r>
            <a:r>
              <a:rPr lang="da-DK" b="1">
                <a:ea typeface="Calibri"/>
                <a:cs typeface="Calibri"/>
              </a:rPr>
              <a:t> </a:t>
            </a:r>
            <a:r>
              <a:rPr lang="da-DK" b="1" err="1">
                <a:ea typeface="Calibri"/>
                <a:cs typeface="Calibri"/>
              </a:rPr>
              <a:t>you</a:t>
            </a:r>
            <a:r>
              <a:rPr lang="da-DK" b="1">
                <a:ea typeface="Calibri"/>
                <a:cs typeface="Calibri"/>
              </a:rPr>
              <a:t> </a:t>
            </a:r>
            <a:r>
              <a:rPr lang="da-DK" b="1" err="1">
                <a:ea typeface="Calibri"/>
                <a:cs typeface="Calibri"/>
              </a:rPr>
              <a:t>are</a:t>
            </a:r>
            <a:r>
              <a:rPr lang="da-DK" b="1">
                <a:ea typeface="Calibri"/>
                <a:cs typeface="Calibri"/>
              </a:rPr>
              <a:t> </a:t>
            </a:r>
            <a:r>
              <a:rPr lang="da-DK" b="1" err="1">
                <a:ea typeface="Calibri"/>
                <a:cs typeface="Calibri"/>
              </a:rPr>
              <a:t>searching</a:t>
            </a:r>
            <a:r>
              <a:rPr lang="da-DK" b="1">
                <a:ea typeface="Calibri"/>
                <a:cs typeface="Calibri"/>
              </a:rPr>
              <a:t> (Data Citation Index); </a:t>
            </a:r>
            <a:endParaRPr lang="da-DK"/>
          </a:p>
          <a:p>
            <a:pPr marL="171450" indent="-171450">
              <a:lnSpc>
                <a:spcPct val="90000"/>
              </a:lnSpc>
              <a:spcBef>
                <a:spcPts val="1000"/>
              </a:spcBef>
              <a:buAutoNum type="arabicParenR"/>
            </a:pPr>
            <a:r>
              <a:rPr lang="en-GB"/>
              <a:t>Then type in the keywords you want to find datasets on. Select filters to narrow down the search results if relevant. </a:t>
            </a:r>
            <a:endParaRPr lang="da-DK">
              <a:ea typeface="Calibri"/>
              <a:cs typeface="Calibri"/>
            </a:endParaRPr>
          </a:p>
          <a:p>
            <a:pPr marL="171450" indent="-171450">
              <a:lnSpc>
                <a:spcPct val="90000"/>
              </a:lnSpc>
              <a:spcBef>
                <a:spcPts val="1000"/>
              </a:spcBef>
              <a:buAutoNum type="arabicParenR"/>
            </a:pPr>
            <a:r>
              <a:rPr lang="en-GB"/>
              <a:t>Browse the results like you would in a literature search. </a:t>
            </a:r>
            <a:endParaRPr lang="da-DK"/>
          </a:p>
          <a:p>
            <a:pPr marL="171450" indent="-171450">
              <a:lnSpc>
                <a:spcPct val="90000"/>
              </a:lnSpc>
              <a:spcBef>
                <a:spcPts val="1000"/>
              </a:spcBef>
              <a:buAutoNum type="arabicParenR"/>
            </a:pPr>
            <a:r>
              <a:rPr lang="en-GB"/>
              <a:t>Click on a dataset that seems relevant to the topic and click on the title to access the metadata. Note that you can see the number of times a dataset has been cited by other works indexed in Web of Science (which might lead to additional literature/datasets/etc.).</a:t>
            </a:r>
            <a:endParaRPr lang="en-US"/>
          </a:p>
          <a:p>
            <a:pPr marL="171450" indent="-171450">
              <a:lnSpc>
                <a:spcPct val="90000"/>
              </a:lnSpc>
              <a:spcBef>
                <a:spcPts val="1000"/>
              </a:spcBef>
              <a:buAutoNum type="arabicParenR"/>
            </a:pPr>
            <a:r>
              <a:rPr lang="en-GB">
                <a:ea typeface="Calibri"/>
                <a:cs typeface="Calibri"/>
              </a:rPr>
              <a:t>When you have clicked on the dataset in question, read the metadata with the students and click on the link to access the repository where the dataset is hosted.</a:t>
            </a:r>
          </a:p>
          <a:p>
            <a:pPr>
              <a:lnSpc>
                <a:spcPct val="90000"/>
              </a:lnSpc>
              <a:spcBef>
                <a:spcPts val="1000"/>
              </a:spcBef>
            </a:pPr>
            <a:r>
              <a:rPr lang="da-DK" b="1"/>
              <a:t>[End of </a:t>
            </a:r>
            <a:r>
              <a:rPr lang="da-DK" b="1" err="1"/>
              <a:t>example</a:t>
            </a:r>
            <a:r>
              <a:rPr lang="da-DK" b="1"/>
              <a:t> A]</a:t>
            </a:r>
            <a:endParaRPr lang="da-DK" b="1">
              <a:ea typeface="Calibri"/>
              <a:cs typeface="Calibri"/>
            </a:endParaRPr>
          </a:p>
        </p:txBody>
      </p:sp>
      <p:sp>
        <p:nvSpPr>
          <p:cNvPr id="4" name="Slide Number Placeholder 3"/>
          <p:cNvSpPr>
            <a:spLocks noGrp="1"/>
          </p:cNvSpPr>
          <p:nvPr>
            <p:ph type="sldNum" sz="quarter" idx="5"/>
          </p:nvPr>
        </p:nvSpPr>
        <p:spPr/>
        <p:txBody>
          <a:bodyPr/>
          <a:lstStyle/>
          <a:p>
            <a:fld id="{2CCCAA1B-9DCB-40EB-9968-31183588BCB9}" type="slidenum">
              <a:rPr lang="en-US"/>
              <a:t>17</a:t>
            </a:fld>
            <a:endParaRPr lang="en-US"/>
          </a:p>
        </p:txBody>
      </p:sp>
    </p:spTree>
    <p:extLst>
      <p:ext uri="{BB962C8B-B14F-4D97-AF65-F5344CB8AC3E}">
        <p14:creationId xmlns:p14="http://schemas.microsoft.com/office/powerpoint/2010/main" val="1183314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1</a:t>
            </a:r>
          </a:p>
          <a:p>
            <a:endParaRPr lang="da-DK"/>
          </a:p>
          <a:p>
            <a:pPr>
              <a:buFont typeface="Calibri"/>
            </a:pPr>
            <a:r>
              <a:rPr lang="en-US" b="1">
                <a:ea typeface="Calibri"/>
                <a:cs typeface="Calibri"/>
              </a:rPr>
              <a:t>[Example B: Dimensions.]</a:t>
            </a:r>
            <a:endParaRPr lang="en-US"/>
          </a:p>
          <a:p>
            <a:pPr>
              <a:buFont typeface="Calibri"/>
            </a:pPr>
            <a:endParaRPr lang="en-US"/>
          </a:p>
          <a:p>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en-US"/>
          </a:p>
          <a:p>
            <a:pPr marL="342900" indent="-342900">
              <a:buAutoNum type="arabicParenR"/>
            </a:pPr>
            <a:r>
              <a:rPr lang="en-US"/>
              <a:t>Access the database in your browser</a:t>
            </a:r>
            <a:endParaRPr lang="en-US">
              <a:ea typeface="Calibri" panose="020F0502020204030204"/>
              <a:cs typeface="Calibri" panose="020F0502020204030204"/>
            </a:endParaRPr>
          </a:p>
          <a:p>
            <a:pPr marL="342900" indent="-342900">
              <a:buAutoNum type="arabicParenR"/>
            </a:pPr>
            <a:r>
              <a:rPr lang="en-US"/>
              <a:t>Sign up. Once you have signed up, you can begin your data search in the database. </a:t>
            </a:r>
            <a:endParaRPr lang="en-US">
              <a:ea typeface="Calibri" panose="020F0502020204030204"/>
              <a:cs typeface="Calibri" panose="020F0502020204030204"/>
            </a:endParaRPr>
          </a:p>
          <a:p>
            <a:pPr marL="342900" indent="-342900">
              <a:buAutoNum type="arabicParenR"/>
            </a:pPr>
            <a:r>
              <a:rPr lang="en-US"/>
              <a:t>Select “datasets” at the top of the page</a:t>
            </a:r>
            <a:endParaRPr lang="en-US">
              <a:ea typeface="Calibri" panose="020F0502020204030204"/>
              <a:cs typeface="Calibri" panose="020F0502020204030204"/>
            </a:endParaRPr>
          </a:p>
          <a:p>
            <a:pPr marL="342900" indent="-342900">
              <a:buAutoNum type="arabicParenR"/>
            </a:pPr>
            <a:r>
              <a:rPr lang="en-US"/>
              <a:t>Enter the keywords you want to search for. </a:t>
            </a:r>
            <a:endParaRPr lang="en-US">
              <a:ea typeface="Calibri"/>
              <a:cs typeface="Calibri"/>
            </a:endParaRPr>
          </a:p>
          <a:p>
            <a:pPr marL="342900" indent="-342900">
              <a:buAutoNum type="arabicParenR"/>
            </a:pPr>
            <a:r>
              <a:rPr lang="en-US"/>
              <a:t>When you find a relevant dataset, click on the title to read the metadata</a:t>
            </a:r>
            <a:endParaRPr lang="en-US">
              <a:ea typeface="Calibri" panose="020F0502020204030204"/>
              <a:cs typeface="Calibri" panose="020F0502020204030204"/>
            </a:endParaRPr>
          </a:p>
          <a:p>
            <a:pPr marL="342900" indent="-342900">
              <a:buAutoNum type="arabicParenR"/>
            </a:pPr>
            <a:r>
              <a:rPr lang="en-US"/>
              <a:t>Access the repository where the (meta)data is hosted.</a:t>
            </a:r>
            <a:endParaRPr lang="en-US">
              <a:ea typeface="Calibri" panose="020F0502020204030204"/>
              <a:cs typeface="Calibri" panose="020F0502020204030204"/>
            </a:endParaRPr>
          </a:p>
          <a:p>
            <a:endParaRPr lang="en-US"/>
          </a:p>
          <a:p>
            <a:r>
              <a:rPr lang="en-US"/>
              <a:t>Additional information: often</a:t>
            </a:r>
            <a:r>
              <a:rPr lang="en-US" sz="1200" b="0" i="0" kern="1200">
                <a:solidFill>
                  <a:schemeClr val="tx1"/>
                </a:solidFill>
                <a:effectLst/>
                <a:latin typeface="+mn-lt"/>
                <a:ea typeface="+mn-ea"/>
                <a:cs typeface="+mn-cs"/>
              </a:rPr>
              <a:t>, you can also see connections between research articles and datasets.</a:t>
            </a:r>
            <a:endParaRPr lang="en-US">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18</a:t>
            </a:fld>
            <a:endParaRPr lang="da-DK"/>
          </a:p>
        </p:txBody>
      </p:sp>
    </p:spTree>
    <p:extLst>
      <p:ext uri="{BB962C8B-B14F-4D97-AF65-F5344CB8AC3E}">
        <p14:creationId xmlns:p14="http://schemas.microsoft.com/office/powerpoint/2010/main" val="3957254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2</a:t>
            </a:r>
            <a:endParaRPr lang="da-DK"/>
          </a:p>
          <a:p>
            <a:endParaRPr lang="da-DK"/>
          </a:p>
          <a:p>
            <a:r>
              <a:rPr lang="da-DK" err="1">
                <a:ea typeface="Calibri"/>
                <a:cs typeface="Calibri"/>
              </a:rPr>
              <a:t>We</a:t>
            </a:r>
            <a:r>
              <a:rPr lang="da-DK">
                <a:ea typeface="Calibri"/>
                <a:cs typeface="Calibri"/>
              </a:rPr>
              <a:t> </a:t>
            </a:r>
            <a:r>
              <a:rPr lang="da-DK" err="1">
                <a:ea typeface="Calibri"/>
                <a:cs typeface="Calibri"/>
              </a:rPr>
              <a:t>will</a:t>
            </a:r>
            <a:r>
              <a:rPr lang="da-DK">
                <a:ea typeface="Calibri"/>
                <a:cs typeface="Calibri"/>
              </a:rPr>
              <a:t> </a:t>
            </a:r>
            <a:r>
              <a:rPr lang="da-DK" err="1">
                <a:ea typeface="Calibri"/>
                <a:cs typeface="Calibri"/>
              </a:rPr>
              <a:t>now</a:t>
            </a:r>
            <a:r>
              <a:rPr lang="da-DK">
                <a:ea typeface="Calibri"/>
                <a:cs typeface="Calibri"/>
              </a:rPr>
              <a:t> look at </a:t>
            </a:r>
            <a:r>
              <a:rPr lang="da-DK" err="1">
                <a:ea typeface="Calibri"/>
                <a:cs typeface="Calibri"/>
              </a:rPr>
              <a:t>strategy</a:t>
            </a:r>
            <a:r>
              <a:rPr lang="da-DK">
                <a:ea typeface="Calibri"/>
                <a:cs typeface="Calibri"/>
              </a:rPr>
              <a:t> 2: </a:t>
            </a:r>
            <a:r>
              <a:rPr lang="da-DK" err="1">
                <a:ea typeface="Calibri"/>
                <a:cs typeface="Calibri"/>
              </a:rPr>
              <a:t>repositories</a:t>
            </a:r>
            <a:r>
              <a:rPr lang="da-DK">
                <a:ea typeface="Calibri"/>
                <a:cs typeface="Calibri"/>
              </a:rPr>
              <a:t>. This is </a:t>
            </a:r>
            <a:r>
              <a:rPr lang="da-DK" err="1">
                <a:ea typeface="Calibri"/>
                <a:cs typeface="Calibri"/>
              </a:rPr>
              <a:t>where</a:t>
            </a:r>
            <a:r>
              <a:rPr lang="da-DK">
                <a:ea typeface="Calibri"/>
                <a:cs typeface="Calibri"/>
              </a:rPr>
              <a:t> the data and/or metadata is </a:t>
            </a:r>
            <a:r>
              <a:rPr lang="da-DK" err="1">
                <a:ea typeface="Calibri"/>
                <a:cs typeface="Calibri"/>
              </a:rPr>
              <a:t>hosted</a:t>
            </a:r>
            <a:r>
              <a:rPr lang="da-DK">
                <a:ea typeface="Calibri"/>
                <a:cs typeface="Calibri"/>
              </a:rPr>
              <a:t>. </a:t>
            </a:r>
            <a:r>
              <a:rPr lang="da-DK" b="1">
                <a:ea typeface="Calibri"/>
                <a:cs typeface="Calibri"/>
              </a:rPr>
              <a:t>[Go to </a:t>
            </a:r>
            <a:r>
              <a:rPr lang="da-DK" b="1" err="1">
                <a:ea typeface="Calibri"/>
                <a:cs typeface="Calibri"/>
              </a:rPr>
              <a:t>next</a:t>
            </a:r>
            <a:r>
              <a:rPr lang="da-DK" b="1">
                <a:ea typeface="Calibri"/>
                <a:cs typeface="Calibri"/>
              </a:rPr>
              <a:t> slide </a:t>
            </a:r>
            <a:r>
              <a:rPr lang="da-DK" b="1" err="1">
                <a:ea typeface="Calibri"/>
                <a:cs typeface="Calibri"/>
              </a:rPr>
              <a:t>where</a:t>
            </a:r>
            <a:r>
              <a:rPr lang="da-DK" b="1">
                <a:ea typeface="Calibri"/>
                <a:cs typeface="Calibri"/>
              </a:rPr>
              <a:t> the term is </a:t>
            </a:r>
            <a:r>
              <a:rPr lang="da-DK" b="1" err="1">
                <a:ea typeface="Calibri"/>
                <a:cs typeface="Calibri"/>
              </a:rPr>
              <a:t>explained</a:t>
            </a:r>
            <a:r>
              <a:rPr lang="da-DK" b="1">
                <a:ea typeface="Calibri"/>
                <a:cs typeface="Calibri"/>
              </a:rPr>
              <a:t> in more </a:t>
            </a:r>
            <a:r>
              <a:rPr lang="da-DK" b="1" err="1">
                <a:ea typeface="Calibri"/>
                <a:cs typeface="Calibri"/>
              </a:rPr>
              <a:t>detail</a:t>
            </a:r>
            <a:r>
              <a:rPr lang="da-DK" b="1">
                <a:ea typeface="Calibri"/>
                <a:cs typeface="Calibri"/>
              </a:rPr>
              <a:t>.]</a:t>
            </a:r>
            <a:endParaRPr lang="da-DK" b="1"/>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19</a:t>
            </a:fld>
            <a:endParaRPr lang="da-DK"/>
          </a:p>
        </p:txBody>
      </p:sp>
    </p:spTree>
    <p:extLst>
      <p:ext uri="{BB962C8B-B14F-4D97-AF65-F5344CB8AC3E}">
        <p14:creationId xmlns:p14="http://schemas.microsoft.com/office/powerpoint/2010/main" val="1275462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2</a:t>
            </a:r>
          </a:p>
          <a:p>
            <a:endParaRPr lang="en-US">
              <a:ea typeface="Calibri"/>
              <a:cs typeface="Calibri"/>
            </a:endParaRPr>
          </a:p>
          <a:p>
            <a:r>
              <a:rPr lang="en-US">
                <a:ea typeface="Calibri"/>
                <a:cs typeface="Calibri"/>
              </a:rPr>
              <a:t>Walk through the definitions of repository on the slide to ensure the students understand the concept.</a:t>
            </a:r>
          </a:p>
          <a:p>
            <a:endParaRPr lang="en-US"/>
          </a:p>
          <a:p>
            <a:r>
              <a:rPr lang="en-US" b="1"/>
              <a:t>[To elaborate include the following explanation:] </a:t>
            </a:r>
            <a:r>
              <a:rPr lang="en-US"/>
              <a:t>In a data repository, researchers can deposit data and metadata with the intention of both storing and sharing the data. The definition of a repository comes close to that of an archive, and the two terms are often used interchangeably. One important distinction can be made in the context of research data: here, a repository is usually focused on the sharing and reusage of information and is, in this sense, more "active" compared to an archive, which is often defined as more static because it is main purpose is merely to provide access to stored information.</a:t>
            </a:r>
            <a:endParaRPr lang="en-US">
              <a:ea typeface="Calibri"/>
              <a:cs typeface="Calibri"/>
            </a:endParaRPr>
          </a:p>
          <a:p>
            <a:endParaRPr lang="en-US">
              <a:ea typeface="Calibri"/>
              <a:cs typeface="Calibri"/>
            </a:endParaRPr>
          </a:p>
          <a:p>
            <a:endParaRPr lang="da-DK"/>
          </a:p>
          <a:p>
            <a:endParaRPr lang="en-US"/>
          </a:p>
          <a:p>
            <a:endParaRPr lang="en-US">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20</a:t>
            </a:fld>
            <a:endParaRPr lang="da-DK"/>
          </a:p>
        </p:txBody>
      </p:sp>
    </p:spTree>
    <p:extLst>
      <p:ext uri="{BB962C8B-B14F-4D97-AF65-F5344CB8AC3E}">
        <p14:creationId xmlns:p14="http://schemas.microsoft.com/office/powerpoint/2010/main" val="1819624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459A-D0F4-1E81-A72A-3E2B6DDF405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241D86F-5015-2B57-FD0B-5D77AE6A097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AF06A3-BC4B-F27B-FCB7-C7CDF44CEE45}"/>
              </a:ext>
            </a:extLst>
          </p:cNvPr>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2</a:t>
            </a:r>
          </a:p>
          <a:p>
            <a:endParaRPr lang="en-US">
              <a:ea typeface="Calibri"/>
              <a:cs typeface="Calibri"/>
            </a:endParaRPr>
          </a:p>
          <a:p>
            <a:r>
              <a:rPr lang="en-US">
                <a:ea typeface="Calibri"/>
                <a:cs typeface="Calibri"/>
              </a:rPr>
              <a:t>In strategy 1, it was demonstrated how to search for and access datasets via academic databases. In strategy 2, we go directly to the source, namely the repositories where the data and/or metadata is hosted and can be accessed. Begin your search in a repository if you are already familiar with one. If not, try searching online registers (see slide for examples) of repositories to see if you can find ones that are relevant to your field/topic, e.g. discipline-specific repositories. For general repositories, see the handout for examples.</a:t>
            </a:r>
          </a:p>
          <a:p>
            <a:endParaRPr lang="en-US">
              <a:cs typeface="Calibri"/>
            </a:endParaRPr>
          </a:p>
          <a:p>
            <a:r>
              <a:rPr lang="en-US"/>
              <a:t>[In case a definition of 'registry' is relevant:]</a:t>
            </a:r>
            <a:endParaRPr lang="en-US">
              <a:ea typeface="Calibri"/>
              <a:cs typeface="Calibri"/>
            </a:endParaRPr>
          </a:p>
          <a:p>
            <a:r>
              <a:rPr lang="da-DK" b="1" u="sng"/>
              <a:t>Registry</a:t>
            </a:r>
            <a:endParaRPr lang="da-DK"/>
          </a:p>
          <a:p>
            <a:r>
              <a:rPr lang="da-DK" i="1"/>
              <a:t>"An official </a:t>
            </a:r>
            <a:r>
              <a:rPr lang="da-DK" i="1" err="1"/>
              <a:t>record</a:t>
            </a:r>
            <a:r>
              <a:rPr lang="da-DK" i="1"/>
              <a:t> book" </a:t>
            </a:r>
            <a:r>
              <a:rPr lang="da-DK"/>
              <a:t>**</a:t>
            </a:r>
            <a:endParaRPr lang="en-US"/>
          </a:p>
          <a:p>
            <a:r>
              <a:rPr lang="da-DK"/>
              <a:t>A </a:t>
            </a:r>
            <a:r>
              <a:rPr lang="da-DK" err="1"/>
              <a:t>registry</a:t>
            </a:r>
            <a:r>
              <a:rPr lang="da-DK"/>
              <a:t> </a:t>
            </a:r>
            <a:r>
              <a:rPr lang="da-DK" err="1"/>
              <a:t>such</a:t>
            </a:r>
            <a:r>
              <a:rPr lang="da-DK"/>
              <a:t> as re3data.org points </a:t>
            </a:r>
            <a:r>
              <a:rPr lang="da-DK" err="1"/>
              <a:t>you</a:t>
            </a:r>
            <a:r>
              <a:rPr lang="da-DK"/>
              <a:t> </a:t>
            </a:r>
            <a:r>
              <a:rPr lang="da-DK" err="1"/>
              <a:t>towards</a:t>
            </a:r>
            <a:r>
              <a:rPr lang="da-DK"/>
              <a:t> relevant </a:t>
            </a:r>
            <a:r>
              <a:rPr lang="da-DK" err="1"/>
              <a:t>repositories</a:t>
            </a:r>
            <a:r>
              <a:rPr lang="da-DK"/>
              <a:t> (and </a:t>
            </a:r>
            <a:r>
              <a:rPr lang="da-DK" err="1"/>
              <a:t>thereby</a:t>
            </a:r>
            <a:r>
              <a:rPr lang="da-DK"/>
              <a:t> data)</a:t>
            </a:r>
            <a:endParaRPr lang="en-US"/>
          </a:p>
          <a:p>
            <a:r>
              <a:rPr lang="da-DK" err="1"/>
              <a:t>Consider</a:t>
            </a:r>
            <a:r>
              <a:rPr lang="da-DK"/>
              <a:t> </a:t>
            </a:r>
            <a:r>
              <a:rPr lang="da-DK" err="1"/>
              <a:t>broad</a:t>
            </a:r>
            <a:r>
              <a:rPr lang="da-DK"/>
              <a:t> </a:t>
            </a:r>
            <a:r>
              <a:rPr lang="da-DK" err="1"/>
              <a:t>search</a:t>
            </a:r>
            <a:r>
              <a:rPr lang="da-DK"/>
              <a:t> in </a:t>
            </a:r>
            <a:r>
              <a:rPr lang="da-DK" err="1"/>
              <a:t>registries</a:t>
            </a:r>
            <a:r>
              <a:rPr lang="da-DK"/>
              <a:t>, </a:t>
            </a:r>
            <a:r>
              <a:rPr lang="da-DK" err="1"/>
              <a:t>e.g</a:t>
            </a:r>
            <a:r>
              <a:rPr lang="da-DK"/>
              <a:t>. </a:t>
            </a:r>
            <a:r>
              <a:rPr lang="da-DK" err="1"/>
              <a:t>disciplinary</a:t>
            </a:r>
            <a:r>
              <a:rPr lang="da-DK"/>
              <a:t> </a:t>
            </a:r>
            <a:r>
              <a:rPr lang="da-DK" err="1"/>
              <a:t>description</a:t>
            </a:r>
            <a:r>
              <a:rPr lang="da-DK"/>
              <a:t> and country </a:t>
            </a:r>
            <a:endParaRPr lang="en-US"/>
          </a:p>
          <a:p>
            <a:r>
              <a:rPr lang="da-DK" i="1"/>
              <a:t>** </a:t>
            </a:r>
            <a:r>
              <a:rPr lang="da-DK"/>
              <a:t>“</a:t>
            </a:r>
            <a:r>
              <a:rPr lang="da-DK" err="1"/>
              <a:t>registry</a:t>
            </a:r>
            <a:r>
              <a:rPr lang="da-DK"/>
              <a:t>.” </a:t>
            </a:r>
            <a:r>
              <a:rPr lang="da-DK" i="1"/>
              <a:t>Merriam-Webster.com Dictionary</a:t>
            </a:r>
            <a:r>
              <a:rPr lang="da-DK"/>
              <a:t>, </a:t>
            </a:r>
            <a:r>
              <a:rPr lang="da-DK" err="1"/>
              <a:t>Merriam</a:t>
            </a:r>
            <a:r>
              <a:rPr lang="da-DK"/>
              <a:t>-Webster, </a:t>
            </a:r>
            <a:r>
              <a:rPr lang="da-DK">
                <a:hlinkClick r:id="rId3"/>
              </a:rPr>
              <a:t>https://www.merriam-webster.com/dictionary/registry</a:t>
            </a:r>
            <a:r>
              <a:rPr lang="da-DK"/>
              <a:t>. </a:t>
            </a:r>
            <a:r>
              <a:rPr lang="da-DK" err="1"/>
              <a:t>Accessed</a:t>
            </a:r>
            <a:r>
              <a:rPr lang="da-DK"/>
              <a:t> 17 Nov. 2023.</a:t>
            </a:r>
            <a:endParaRPr lang="da-DK">
              <a:ea typeface="Calibri"/>
              <a:cs typeface="Calibri"/>
            </a:endParaRPr>
          </a:p>
          <a:p>
            <a:endParaRPr lang="da-DK"/>
          </a:p>
          <a:p>
            <a:endParaRPr lang="en-US">
              <a:ea typeface="Calibri"/>
              <a:cs typeface="Calibri"/>
            </a:endParaRPr>
          </a:p>
          <a:p>
            <a:endParaRPr lang="da-DK"/>
          </a:p>
          <a:p>
            <a:endParaRPr lang="en-US"/>
          </a:p>
          <a:p>
            <a:endParaRPr lang="en-US">
              <a:ea typeface="Calibri"/>
              <a:cs typeface="Calibri"/>
            </a:endParaRPr>
          </a:p>
        </p:txBody>
      </p:sp>
      <p:sp>
        <p:nvSpPr>
          <p:cNvPr id="4" name="Pladsholder til slidenummer 3">
            <a:extLst>
              <a:ext uri="{FF2B5EF4-FFF2-40B4-BE49-F238E27FC236}">
                <a16:creationId xmlns:a16="http://schemas.microsoft.com/office/drawing/2014/main" id="{2C4E0191-5DB4-A901-108A-E4E95D0B62E6}"/>
              </a:ext>
            </a:extLst>
          </p:cNvPr>
          <p:cNvSpPr>
            <a:spLocks noGrp="1"/>
          </p:cNvSpPr>
          <p:nvPr>
            <p:ph type="sldNum" sz="quarter" idx="5"/>
          </p:nvPr>
        </p:nvSpPr>
        <p:spPr/>
        <p:txBody>
          <a:bodyPr/>
          <a:lstStyle/>
          <a:p>
            <a:fld id="{2CCCAA1B-9DCB-40EB-9968-31183588BCB9}" type="slidenum">
              <a:rPr lang="da-DK"/>
              <a:t>21</a:t>
            </a:fld>
            <a:endParaRPr lang="da-DK"/>
          </a:p>
        </p:txBody>
      </p:sp>
    </p:spTree>
    <p:extLst>
      <p:ext uri="{BB962C8B-B14F-4D97-AF65-F5344CB8AC3E}">
        <p14:creationId xmlns:p14="http://schemas.microsoft.com/office/powerpoint/2010/main" val="3105989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1" i="0" kern="1200">
                <a:solidFill>
                  <a:schemeClr val="tx1"/>
                </a:solidFill>
                <a:effectLst/>
                <a:latin typeface="+mn-lt"/>
                <a:ea typeface="+mn-ea"/>
                <a:cs typeface="+mn-cs"/>
              </a:rPr>
              <a:t>Ca. 10 min. til at gennemgå strategi 2</a:t>
            </a:r>
            <a:endParaRPr lang="da-DK" sz="1200" b="0" i="0" kern="1200">
              <a:solidFill>
                <a:schemeClr val="tx1"/>
              </a:solidFill>
              <a:effectLst/>
              <a:latin typeface="+mn-lt"/>
              <a:ea typeface="+mn-ea"/>
              <a:cs typeface="+mn-cs"/>
            </a:endParaRPr>
          </a:p>
          <a:p>
            <a:pPr fontAlgn="t"/>
            <a:r>
              <a:rPr lang="da-DK" sz="1200" b="0" i="0" kern="1200">
                <a:solidFill>
                  <a:schemeClr val="tx1"/>
                </a:solidFill>
                <a:effectLst/>
                <a:latin typeface="+mn-lt"/>
                <a:ea typeface="+mn-ea"/>
                <a:cs typeface="+mn-cs"/>
              </a:rPr>
              <a:t>Lad os tage et kig på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et af de generelle </a:t>
            </a:r>
            <a:r>
              <a:rPr lang="da-DK" sz="1200" b="0" i="0" kern="1200" err="1">
                <a:solidFill>
                  <a:schemeClr val="tx1"/>
                </a:solidFill>
                <a:effectLst/>
                <a:latin typeface="+mn-lt"/>
                <a:ea typeface="+mn-ea"/>
                <a:cs typeface="+mn-cs"/>
              </a:rPr>
              <a:t>repositorier</a:t>
            </a:r>
            <a:r>
              <a:rPr lang="da-DK" sz="1200" b="0" i="0" kern="1200">
                <a:solidFill>
                  <a:schemeClr val="tx1"/>
                </a:solidFill>
                <a:effectLst/>
                <a:latin typeface="+mn-lt"/>
                <a:ea typeface="+mn-ea"/>
                <a:cs typeface="+mn-cs"/>
              </a:rPr>
              <a:t>, hvor forskere fra hele verden kan deponere data fra deres forskningsprojekter. Bemærk, at </a:t>
            </a:r>
            <a:r>
              <a:rPr lang="da-DK" sz="1200" b="0" i="0" kern="1200" err="1">
                <a:solidFill>
                  <a:schemeClr val="tx1"/>
                </a:solidFill>
                <a:effectLst/>
                <a:latin typeface="+mn-lt"/>
                <a:ea typeface="+mn-ea"/>
                <a:cs typeface="+mn-cs"/>
              </a:rPr>
              <a:t>Zenodo</a:t>
            </a:r>
            <a:r>
              <a:rPr lang="da-DK" sz="1200" b="0" i="0" kern="1200">
                <a:solidFill>
                  <a:schemeClr val="tx1"/>
                </a:solidFill>
                <a:effectLst/>
                <a:latin typeface="+mn-lt"/>
                <a:ea typeface="+mn-ea"/>
                <a:cs typeface="+mn-cs"/>
              </a:rPr>
              <a:t> er et generelt </a:t>
            </a:r>
            <a:r>
              <a:rPr lang="da-DK" sz="1200" b="0" i="0" kern="1200" err="1">
                <a:solidFill>
                  <a:schemeClr val="tx1"/>
                </a:solidFill>
                <a:effectLst/>
                <a:latin typeface="+mn-lt"/>
                <a:ea typeface="+mn-ea"/>
                <a:cs typeface="+mn-cs"/>
              </a:rPr>
              <a:t>repositorium</a:t>
            </a:r>
            <a:r>
              <a:rPr lang="da-DK" sz="1200" b="0" i="0" kern="1200">
                <a:solidFill>
                  <a:schemeClr val="tx1"/>
                </a:solidFill>
                <a:effectLst/>
                <a:latin typeface="+mn-lt"/>
                <a:ea typeface="+mn-ea"/>
                <a:cs typeface="+mn-cs"/>
              </a:rPr>
              <a:t> og derfor ikke kun indeholder forskningsdata, men også forskellige andre forskningsresultater.</a:t>
            </a:r>
          </a:p>
          <a:p>
            <a:pPr fontAlgn="t"/>
            <a:r>
              <a:rPr lang="da-DK" sz="1200" b="0" i="0" kern="1200">
                <a:solidFill>
                  <a:schemeClr val="tx1"/>
                </a:solidFill>
                <a:effectLst/>
                <a:latin typeface="+mn-lt"/>
                <a:ea typeface="+mn-ea"/>
                <a:cs typeface="+mn-cs"/>
              </a:rPr>
              <a:t>[Hvis eksemplet vises “live”/direkte i din browser, følg disse instruktioner:]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Gå ind på www.zenodo.org i din browser.</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Indtast de </a:t>
            </a:r>
            <a:r>
              <a:rPr lang="da-DK" sz="1200" b="0" i="0" kern="1200" baseline="0">
                <a:solidFill>
                  <a:schemeClr val="tx1"/>
                </a:solidFill>
                <a:effectLst/>
                <a:latin typeface="+mn-lt"/>
                <a:ea typeface="+mn-ea"/>
                <a:cs typeface="+mn-cs"/>
              </a:rPr>
              <a:t> nøgle</a:t>
            </a:r>
            <a:r>
              <a:rPr lang="da-DK" sz="1200" b="0" i="0" kern="1200">
                <a:solidFill>
                  <a:schemeClr val="tx1"/>
                </a:solidFill>
                <a:effectLst/>
                <a:latin typeface="+mn-lt"/>
                <a:ea typeface="+mn-ea"/>
                <a:cs typeface="+mn-cs"/>
              </a:rPr>
              <a:t>ord, du vil finde datasæt om. Vælg filtre, herunder “dataset” under “Resource types”, for at indsnævre søgeresultaterne.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Gennemse resultaterne.</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Klik på et datasæt, der virker relevant for emnet, og klik på titlen for at få adgang til metadata og data, hvis det er gjort tilgængeligt.</a:t>
            </a:r>
          </a:p>
          <a:p>
            <a:pPr marL="171450" indent="-171450" fontAlgn="t">
              <a:buFont typeface="Arial" panose="020B0604020202020204" pitchFamily="34" charset="0"/>
              <a:buChar char="•"/>
            </a:pPr>
            <a:r>
              <a:rPr lang="da-DK" sz="1200" b="0" i="0" kern="1200">
                <a:solidFill>
                  <a:schemeClr val="tx1"/>
                </a:solidFill>
                <a:effectLst/>
                <a:latin typeface="+mn-lt"/>
                <a:ea typeface="+mn-ea"/>
                <a:cs typeface="+mn-cs"/>
              </a:rPr>
              <a:t>Fremhæv nogle af de vigtigste funktioner og metadata (se slide).</a:t>
            </a:r>
          </a:p>
          <a:p>
            <a:pPr fontAlgn="t"/>
            <a:r>
              <a:rPr lang="da-DK" sz="1200" b="0" i="0" kern="1200">
                <a:solidFill>
                  <a:schemeClr val="tx1"/>
                </a:solidFill>
                <a:effectLst/>
                <a:latin typeface="+mn-lt"/>
                <a:ea typeface="+mn-ea"/>
                <a:cs typeface="+mn-cs"/>
              </a:rPr>
              <a:t>[Hvis relevant, gør opmærksom på muligheden for avancerede søgeforespørgsler – se </a:t>
            </a:r>
            <a:r>
              <a:rPr lang="da-DK" sz="1200" b="0" i="0" kern="1200" err="1">
                <a:solidFill>
                  <a:schemeClr val="tx1"/>
                </a:solidFill>
                <a:effectLst/>
                <a:latin typeface="+mn-lt"/>
                <a:ea typeface="+mn-ea"/>
                <a:cs typeface="+mn-cs"/>
              </a:rPr>
              <a:t>Zenodos</a:t>
            </a:r>
            <a:r>
              <a:rPr lang="da-DK" sz="1200" b="0" i="0" kern="1200">
                <a:solidFill>
                  <a:schemeClr val="tx1"/>
                </a:solidFill>
                <a:effectLst/>
                <a:latin typeface="+mn-lt"/>
                <a:ea typeface="+mn-ea"/>
                <a:cs typeface="+mn-cs"/>
              </a:rPr>
              <a:t> søgeguide.]</a:t>
            </a:r>
          </a:p>
        </p:txBody>
      </p:sp>
      <p:sp>
        <p:nvSpPr>
          <p:cNvPr id="4" name="Pladsholder til slidenummer 3"/>
          <p:cNvSpPr>
            <a:spLocks noGrp="1"/>
          </p:cNvSpPr>
          <p:nvPr>
            <p:ph type="sldNum" sz="quarter" idx="5"/>
          </p:nvPr>
        </p:nvSpPr>
        <p:spPr/>
        <p:txBody>
          <a:bodyPr/>
          <a:lstStyle/>
          <a:p>
            <a:fld id="{2CCCAA1B-9DCB-40EB-9968-31183588BCB9}" type="slidenum">
              <a:rPr lang="da-DK"/>
              <a:t>22</a:t>
            </a:fld>
            <a:endParaRPr lang="da-DK"/>
          </a:p>
        </p:txBody>
      </p:sp>
    </p:spTree>
    <p:extLst>
      <p:ext uri="{BB962C8B-B14F-4D97-AF65-F5344CB8AC3E}">
        <p14:creationId xmlns:p14="http://schemas.microsoft.com/office/powerpoint/2010/main" val="1618910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2</a:t>
            </a:r>
          </a:p>
          <a:p>
            <a:endParaRPr lang="en-US">
              <a:ea typeface="Calibri" panose="020F0502020204030204"/>
              <a:cs typeface="Calibri"/>
            </a:endParaRPr>
          </a:p>
          <a:p>
            <a:r>
              <a:rPr lang="en-US">
                <a:ea typeface="Calibri" panose="020F0502020204030204"/>
                <a:cs typeface="Calibri"/>
              </a:rPr>
              <a:t>Let's have a look at </a:t>
            </a:r>
            <a:r>
              <a:rPr lang="en-US" err="1">
                <a:ea typeface="Calibri" panose="020F0502020204030204"/>
                <a:cs typeface="Calibri"/>
              </a:rPr>
              <a:t>Zenodo</a:t>
            </a:r>
            <a:r>
              <a:rPr lang="en-US">
                <a:ea typeface="Calibri" panose="020F0502020204030204"/>
                <a:cs typeface="Calibri"/>
              </a:rPr>
              <a:t>, one of the general repositories where researchers from all over the world can deposit data from their research project. Note that </a:t>
            </a:r>
            <a:r>
              <a:rPr lang="en-US" err="1">
                <a:ea typeface="Calibri" panose="020F0502020204030204"/>
                <a:cs typeface="Calibri"/>
              </a:rPr>
              <a:t>Zenodo</a:t>
            </a:r>
            <a:r>
              <a:rPr lang="en-US">
                <a:ea typeface="Calibri" panose="020F0502020204030204"/>
                <a:cs typeface="Calibri"/>
              </a:rPr>
              <a:t> is a general repository and so not only contains research data but various other research outputs.</a:t>
            </a:r>
          </a:p>
          <a:p>
            <a:r>
              <a:rPr lang="en-US">
                <a:ea typeface="Calibri" panose="020F0502020204030204"/>
                <a:cs typeface="Calibri"/>
              </a:rPr>
              <a:t> </a:t>
            </a:r>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www.zenodo.org</a:t>
            </a:r>
            <a:r>
              <a:rPr lang="en-GB"/>
              <a:t> in your browser.</a:t>
            </a:r>
            <a:endParaRPr lang="da-DK"/>
          </a:p>
          <a:p>
            <a:pPr marL="228600" indent="-228600">
              <a:lnSpc>
                <a:spcPct val="90000"/>
              </a:lnSpc>
              <a:spcBef>
                <a:spcPts val="1000"/>
              </a:spcBef>
              <a:buAutoNum type="arabicParenR"/>
            </a:pPr>
            <a:r>
              <a:rPr lang="en-GB"/>
              <a:t>Type in the keywords you want to find datasets on. Select filters, including "dataset" under "Resource types", to narrow down the search results.</a:t>
            </a:r>
            <a:endParaRPr lang="da-DK">
              <a:ea typeface="Calibri" panose="020F0502020204030204"/>
              <a:cs typeface="Calibri" panose="020F0502020204030204"/>
            </a:endParaRPr>
          </a:p>
          <a:p>
            <a:pPr marL="171450" indent="-171450">
              <a:lnSpc>
                <a:spcPct val="90000"/>
              </a:lnSpc>
              <a:spcBef>
                <a:spcPts val="1000"/>
              </a:spcBef>
              <a:buAutoNum type="arabicParenR"/>
            </a:pPr>
            <a:r>
              <a:rPr lang="en-GB"/>
              <a:t>Browse the results.</a:t>
            </a:r>
            <a:endParaRPr lang="da-DK"/>
          </a:p>
          <a:p>
            <a:pPr marL="171450" indent="-171450">
              <a:lnSpc>
                <a:spcPct val="90000"/>
              </a:lnSpc>
              <a:spcBef>
                <a:spcPts val="1000"/>
              </a:spcBef>
              <a:buAutoNum type="arabicParenR"/>
            </a:pPr>
            <a:r>
              <a:rPr lang="en-GB"/>
              <a:t>Click on a dataset that seems relevant to the topic and click on the title to access the metadata and data, if it is made accessible.</a:t>
            </a:r>
            <a:endParaRPr lang="en-GB">
              <a:ea typeface="Calibri"/>
              <a:cs typeface="Calibri"/>
            </a:endParaRPr>
          </a:p>
          <a:p>
            <a:pPr marL="171450" indent="-171450">
              <a:lnSpc>
                <a:spcPct val="90000"/>
              </a:lnSpc>
              <a:spcBef>
                <a:spcPts val="1000"/>
              </a:spcBef>
              <a:buAutoNum type="arabicParenR"/>
            </a:pPr>
            <a:r>
              <a:rPr lang="en-GB">
                <a:ea typeface="Calibri"/>
                <a:cs typeface="Calibri"/>
              </a:rPr>
              <a:t>Highlight some of the key features and metadata (see slide).</a:t>
            </a:r>
          </a:p>
          <a:p>
            <a:pPr marL="171450" indent="-171450">
              <a:lnSpc>
                <a:spcPct val="90000"/>
              </a:lnSpc>
              <a:spcBef>
                <a:spcPts val="1000"/>
              </a:spcBef>
              <a:buAutoNum type="arabicParenR"/>
            </a:pPr>
            <a:endParaRPr lang="en-GB">
              <a:ea typeface="Calibri"/>
              <a:cs typeface="Calibri"/>
            </a:endParaRPr>
          </a:p>
          <a:p>
            <a:pPr>
              <a:lnSpc>
                <a:spcPct val="90000"/>
              </a:lnSpc>
              <a:spcBef>
                <a:spcPts val="1000"/>
              </a:spcBef>
            </a:pPr>
            <a:r>
              <a:rPr lang="en-GB">
                <a:ea typeface="Calibri"/>
                <a:cs typeface="Calibri"/>
              </a:rPr>
              <a:t>[If </a:t>
            </a:r>
            <a:r>
              <a:rPr lang="en-GB"/>
              <a:t>relevant, draw attention to the </a:t>
            </a:r>
            <a:r>
              <a:rPr lang="en-US"/>
              <a:t>possibility for advanced search queries – access </a:t>
            </a:r>
            <a:r>
              <a:rPr lang="en-US" err="1"/>
              <a:t>Zenodo's</a:t>
            </a:r>
            <a:r>
              <a:rPr lang="en-US"/>
              <a:t> </a:t>
            </a:r>
            <a:r>
              <a:rPr lang="en-US">
                <a:hlinkClick r:id="rId4"/>
              </a:rPr>
              <a:t>search guide</a:t>
            </a:r>
            <a:r>
              <a:rPr lang="en-US"/>
              <a:t>.]</a:t>
            </a:r>
            <a:endParaRPr lang="en-US">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23</a:t>
            </a:fld>
            <a:endParaRPr lang="da-DK"/>
          </a:p>
        </p:txBody>
      </p:sp>
    </p:spTree>
    <p:extLst>
      <p:ext uri="{BB962C8B-B14F-4D97-AF65-F5344CB8AC3E}">
        <p14:creationId xmlns:p14="http://schemas.microsoft.com/office/powerpoint/2010/main" val="2816652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10 min. To run </a:t>
            </a:r>
            <a:r>
              <a:rPr lang="da-DK" b="1" err="1"/>
              <a:t>through</a:t>
            </a:r>
            <a:r>
              <a:rPr lang="da-DK" b="1"/>
              <a:t> </a:t>
            </a:r>
            <a:r>
              <a:rPr lang="da-DK" b="1" err="1"/>
              <a:t>strategy</a:t>
            </a:r>
            <a:r>
              <a:rPr lang="da-DK" b="1"/>
              <a:t> 2</a:t>
            </a:r>
          </a:p>
          <a:p>
            <a:endParaRPr lang="en-US"/>
          </a:p>
          <a:p>
            <a:r>
              <a:rPr lang="en-US"/>
              <a:t>Let's have a look at Harvard Dataverse, another example of a repository.</a:t>
            </a:r>
            <a:endParaRPr lang="en-US">
              <a:ea typeface="Calibri"/>
              <a:cs typeface="Calibri"/>
            </a:endParaRPr>
          </a:p>
          <a:p>
            <a:r>
              <a:rPr lang="en-US"/>
              <a:t> </a:t>
            </a:r>
            <a:endParaRPr lang="en-US">
              <a:ea typeface="Calibri"/>
              <a:cs typeface="Calibri"/>
            </a:endParaRPr>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https://dataverse.harvard.edu/</a:t>
            </a:r>
            <a:r>
              <a:rPr lang="en-GB"/>
              <a:t> in your browser.</a:t>
            </a:r>
            <a:endParaRPr lang="da-DK"/>
          </a:p>
          <a:p>
            <a:pPr marL="228600" indent="-228600">
              <a:lnSpc>
                <a:spcPct val="90000"/>
              </a:lnSpc>
              <a:spcBef>
                <a:spcPts val="1000"/>
              </a:spcBef>
              <a:buAutoNum type="arabicParenR"/>
            </a:pPr>
            <a:r>
              <a:rPr lang="en-GB"/>
              <a:t>Type in the keywords you want to find datasets on. Select filters, including "dataset", to narrow down the search results.</a:t>
            </a:r>
            <a:endParaRPr lang="da-DK"/>
          </a:p>
          <a:p>
            <a:pPr marL="171450" indent="-171450">
              <a:lnSpc>
                <a:spcPct val="90000"/>
              </a:lnSpc>
              <a:spcBef>
                <a:spcPts val="1000"/>
              </a:spcBef>
              <a:buAutoNum type="arabicParenR"/>
            </a:pPr>
            <a:r>
              <a:rPr lang="en-GB"/>
              <a:t>Browse the results.</a:t>
            </a:r>
            <a:endParaRPr lang="da-DK"/>
          </a:p>
          <a:p>
            <a:pPr marL="171450" indent="-171450">
              <a:lnSpc>
                <a:spcPct val="90000"/>
              </a:lnSpc>
              <a:spcBef>
                <a:spcPts val="1000"/>
              </a:spcBef>
              <a:buAutoNum type="arabicParenR"/>
            </a:pPr>
            <a:r>
              <a:rPr lang="en-GB"/>
              <a:t>Click on a dataset that seems relevant to the topic and click on the title to access the metadata and data, if it is made accessible.</a:t>
            </a:r>
            <a:endParaRPr lang="en-US"/>
          </a:p>
          <a:p>
            <a:pPr marL="171450" indent="-171450">
              <a:lnSpc>
                <a:spcPct val="90000"/>
              </a:lnSpc>
              <a:spcBef>
                <a:spcPts val="1000"/>
              </a:spcBef>
              <a:buAutoNum type="arabicParenR"/>
            </a:pPr>
            <a:r>
              <a:rPr lang="en-GB"/>
              <a:t>Highlight some of the key features and metadata (see slide).</a:t>
            </a:r>
            <a:endParaRPr lang="en-US"/>
          </a:p>
          <a:p>
            <a:pPr marL="171450" indent="-171450">
              <a:lnSpc>
                <a:spcPct val="90000"/>
              </a:lnSpc>
              <a:spcBef>
                <a:spcPts val="1000"/>
              </a:spcBef>
              <a:buAutoNum type="arabicParenR"/>
            </a:pPr>
            <a:endParaRPr lang="en-GB">
              <a:ea typeface="Calibri"/>
              <a:cs typeface="Calibri"/>
            </a:endParaRPr>
          </a:p>
          <a:p>
            <a:r>
              <a:rPr lang="en-GB"/>
              <a:t>[If relevant, draw attention to the </a:t>
            </a:r>
            <a:r>
              <a:rPr lang="en-US"/>
              <a:t>possibility for both basic and advanced search options– access guide here: </a:t>
            </a:r>
            <a:r>
              <a:rPr lang="en-US">
                <a:hlinkClick r:id="rId4"/>
              </a:rPr>
              <a:t>finding data</a:t>
            </a:r>
            <a:r>
              <a:rPr lang="en-US"/>
              <a:t>].</a:t>
            </a:r>
            <a:endParaRPr lang="en-US">
              <a:ea typeface="Calibri" panose="020F0502020204030204"/>
              <a:cs typeface="Calibri" panose="020F0502020204030204"/>
            </a:endParaRPr>
          </a:p>
          <a:p>
            <a:pPr marL="171450" indent="-171450">
              <a:buFont typeface="Arial"/>
              <a:buChar char="•"/>
            </a:pPr>
            <a:endParaRPr lang="en-US"/>
          </a:p>
          <a:p>
            <a:pPr marL="171450" indent="-171450">
              <a:lnSpc>
                <a:spcPct val="90000"/>
              </a:lnSpc>
              <a:spcBef>
                <a:spcPts val="1000"/>
              </a:spcBef>
              <a:buAutoNum type="arabicParenR"/>
            </a:pPr>
            <a:endParaRPr lang="en-GB">
              <a:ea typeface="Calibri"/>
              <a:cs typeface="Calibri"/>
            </a:endParaRPr>
          </a:p>
          <a:p>
            <a:pPr marL="171450" indent="-171450">
              <a:lnSpc>
                <a:spcPct val="90000"/>
              </a:lnSpc>
              <a:spcBef>
                <a:spcPts val="1000"/>
              </a:spcBef>
              <a:buAutoNum type="arabicParenR"/>
            </a:pPr>
            <a:endParaRPr lang="en-GB">
              <a:ea typeface="Calibri"/>
              <a:cs typeface="Calibri"/>
            </a:endParaRPr>
          </a:p>
          <a:p>
            <a:endParaRPr lang="en-US">
              <a:ea typeface="Calibri"/>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24</a:t>
            </a:fld>
            <a:endParaRPr lang="da-DK"/>
          </a:p>
        </p:txBody>
      </p:sp>
    </p:spTree>
    <p:extLst>
      <p:ext uri="{BB962C8B-B14F-4D97-AF65-F5344CB8AC3E}">
        <p14:creationId xmlns:p14="http://schemas.microsoft.com/office/powerpoint/2010/main" val="3618085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latin typeface="Calibri Light"/>
                <a:ea typeface="Calibri Light"/>
                <a:cs typeface="Calibri Light"/>
              </a:rPr>
              <a:t>Approx</a:t>
            </a:r>
            <a:r>
              <a:rPr lang="da-DK" b="1">
                <a:latin typeface="Calibri Light"/>
                <a:ea typeface="Calibri Light"/>
                <a:cs typeface="Calibri Light"/>
              </a:rPr>
              <a:t>. 10 min.</a:t>
            </a:r>
          </a:p>
          <a:p>
            <a:endParaRPr lang="da-DK">
              <a:latin typeface="Calibri Light"/>
              <a:ea typeface="Calibri Light"/>
              <a:cs typeface="Calibri Light"/>
            </a:endParaRPr>
          </a:p>
          <a:p>
            <a:r>
              <a:rPr lang="da-DK">
                <a:latin typeface="Calibri Light"/>
                <a:ea typeface="Calibri Light"/>
                <a:cs typeface="Calibri Light"/>
              </a:rPr>
              <a:t>Ask the students to do </a:t>
            </a:r>
            <a:r>
              <a:rPr lang="da-DK" err="1">
                <a:latin typeface="Calibri Light"/>
                <a:ea typeface="Calibri Light"/>
                <a:cs typeface="Calibri Light"/>
              </a:rPr>
              <a:t>one</a:t>
            </a:r>
            <a:r>
              <a:rPr lang="da-DK">
                <a:latin typeface="Calibri Light"/>
                <a:ea typeface="Calibri Light"/>
                <a:cs typeface="Calibri Light"/>
              </a:rPr>
              <a:t> of the </a:t>
            </a:r>
            <a:r>
              <a:rPr lang="da-DK" err="1">
                <a:latin typeface="Calibri Light"/>
                <a:ea typeface="Calibri Light"/>
                <a:cs typeface="Calibri Light"/>
              </a:rPr>
              <a:t>exercises</a:t>
            </a:r>
            <a:r>
              <a:rPr lang="da-DK">
                <a:latin typeface="Calibri Light"/>
                <a:ea typeface="Calibri Light"/>
                <a:cs typeface="Calibri Light"/>
              </a:rPr>
              <a:t> </a:t>
            </a:r>
            <a:r>
              <a:rPr lang="da-DK" err="1">
                <a:latin typeface="Calibri Light"/>
                <a:ea typeface="Calibri Light"/>
                <a:cs typeface="Calibri Light"/>
              </a:rPr>
              <a:t>outlined</a:t>
            </a:r>
            <a:r>
              <a:rPr lang="da-DK">
                <a:latin typeface="Calibri Light"/>
                <a:ea typeface="Calibri Light"/>
                <a:cs typeface="Calibri Light"/>
              </a:rPr>
              <a:t> on the slide. </a:t>
            </a:r>
            <a:r>
              <a:rPr lang="da-DK"/>
              <a:t>The students </a:t>
            </a:r>
            <a:r>
              <a:rPr lang="da-DK" err="1"/>
              <a:t>can</a:t>
            </a:r>
            <a:r>
              <a:rPr lang="da-DK"/>
              <a:t> </a:t>
            </a:r>
            <a:r>
              <a:rPr lang="da-DK" err="1"/>
              <a:t>work</a:t>
            </a:r>
            <a:r>
              <a:rPr lang="da-DK"/>
              <a:t> in pairs or </a:t>
            </a:r>
            <a:r>
              <a:rPr lang="da-DK" err="1"/>
              <a:t>individually</a:t>
            </a:r>
            <a:r>
              <a:rPr lang="da-DK"/>
              <a:t>. </a:t>
            </a:r>
            <a:endParaRPr lang="da-DK">
              <a:latin typeface="Calibri" panose="020F0502020204030204"/>
              <a:ea typeface="Calibri"/>
              <a:cs typeface="Calibri"/>
            </a:endParaRPr>
          </a:p>
          <a:p>
            <a:endParaRPr lang="da-DK">
              <a:latin typeface="Calibri" panose="020F0502020204030204"/>
              <a:ea typeface="Calibri"/>
              <a:cs typeface="Calibri"/>
            </a:endParaRPr>
          </a:p>
          <a:p>
            <a:r>
              <a:rPr lang="da-DK" b="1" err="1">
                <a:latin typeface="Calibri Light"/>
                <a:ea typeface="Calibri Light"/>
                <a:cs typeface="Calibri Light"/>
              </a:rPr>
              <a:t>Strategy</a:t>
            </a:r>
            <a:r>
              <a:rPr lang="da-DK" b="1">
                <a:latin typeface="Calibri Light"/>
                <a:ea typeface="Calibri Light"/>
                <a:cs typeface="Calibri Light"/>
              </a:rPr>
              <a:t> 1:</a:t>
            </a:r>
          </a:p>
          <a:p>
            <a:pPr marL="228600" indent="-228600">
              <a:buAutoNum type="arabicParenR"/>
            </a:pPr>
            <a:r>
              <a:rPr lang="da-DK" err="1">
                <a:latin typeface="Calibri Light"/>
                <a:ea typeface="Calibri Light"/>
                <a:cs typeface="Calibri Light"/>
              </a:rPr>
              <a:t>Conduct</a:t>
            </a:r>
            <a:r>
              <a:rPr lang="da-DK">
                <a:latin typeface="Calibri Light"/>
                <a:ea typeface="Calibri Light"/>
                <a:cs typeface="Calibri Light"/>
              </a:rPr>
              <a:t> a </a:t>
            </a:r>
            <a:r>
              <a:rPr lang="da-DK" err="1">
                <a:latin typeface="Calibri Light"/>
                <a:ea typeface="Calibri Light"/>
                <a:cs typeface="Calibri Light"/>
              </a:rPr>
              <a:t>search</a:t>
            </a:r>
            <a:r>
              <a:rPr lang="da-DK">
                <a:latin typeface="Calibri Light"/>
                <a:ea typeface="Calibri Light"/>
                <a:cs typeface="Calibri Light"/>
              </a:rPr>
              <a:t> </a:t>
            </a:r>
            <a:r>
              <a:rPr lang="da-DK" err="1">
                <a:latin typeface="Calibri Light"/>
                <a:ea typeface="Calibri Light"/>
                <a:cs typeface="Calibri Light"/>
              </a:rPr>
              <a:t>where</a:t>
            </a:r>
            <a:r>
              <a:rPr lang="da-DK">
                <a:latin typeface="Calibri Light"/>
                <a:ea typeface="Calibri Light"/>
                <a:cs typeface="Calibri Light"/>
              </a:rPr>
              <a:t> </a:t>
            </a:r>
            <a:r>
              <a:rPr lang="da-DK" err="1">
                <a:latin typeface="Calibri Light"/>
                <a:ea typeface="Calibri Light"/>
                <a:cs typeface="Calibri Light"/>
              </a:rPr>
              <a:t>they</a:t>
            </a:r>
            <a:r>
              <a:rPr lang="da-DK">
                <a:latin typeface="Calibri Light"/>
                <a:ea typeface="Calibri Light"/>
                <a:cs typeface="Calibri Light"/>
              </a:rPr>
              <a:t> look for the dataset </a:t>
            </a:r>
            <a:r>
              <a:rPr lang="da-DK" err="1">
                <a:latin typeface="Calibri Light"/>
                <a:ea typeface="Calibri Light"/>
                <a:cs typeface="Calibri Light"/>
              </a:rPr>
              <a:t>that</a:t>
            </a:r>
            <a:r>
              <a:rPr lang="da-DK">
                <a:latin typeface="Calibri Light"/>
                <a:ea typeface="Calibri Light"/>
                <a:cs typeface="Calibri Light"/>
              </a:rPr>
              <a:t> is </a:t>
            </a:r>
            <a:r>
              <a:rPr lang="da-DK" err="1">
                <a:latin typeface="Calibri Light"/>
                <a:ea typeface="Calibri Light"/>
                <a:cs typeface="Calibri Light"/>
              </a:rPr>
              <a:t>associated</a:t>
            </a:r>
            <a:r>
              <a:rPr lang="da-DK">
                <a:latin typeface="Calibri Light"/>
                <a:ea typeface="Calibri Light"/>
                <a:cs typeface="Calibri Light"/>
              </a:rPr>
              <a:t> with the </a:t>
            </a:r>
            <a:r>
              <a:rPr lang="da-DK" err="1">
                <a:latin typeface="Calibri Light"/>
                <a:ea typeface="Calibri Light"/>
                <a:cs typeface="Calibri Light"/>
              </a:rPr>
              <a:t>article</a:t>
            </a:r>
            <a:r>
              <a:rPr lang="da-DK">
                <a:latin typeface="Calibri Light"/>
                <a:ea typeface="Calibri Light"/>
                <a:cs typeface="Calibri Light"/>
              </a:rPr>
              <a:t> </a:t>
            </a:r>
            <a:r>
              <a:rPr lang="da-DK" err="1">
                <a:latin typeface="Calibri Light"/>
                <a:ea typeface="Calibri Light"/>
                <a:cs typeface="Calibri Light"/>
              </a:rPr>
              <a:t>referenced</a:t>
            </a:r>
            <a:r>
              <a:rPr lang="da-DK">
                <a:latin typeface="Calibri Light"/>
                <a:ea typeface="Calibri Light"/>
                <a:cs typeface="Calibri Light"/>
              </a:rPr>
              <a:t> on the slide. </a:t>
            </a:r>
            <a:r>
              <a:rPr lang="da-DK" err="1">
                <a:latin typeface="Calibri Light"/>
                <a:ea typeface="Calibri Light"/>
                <a:cs typeface="Calibri Light"/>
              </a:rPr>
              <a:t>They</a:t>
            </a:r>
            <a:r>
              <a:rPr lang="da-DK">
                <a:latin typeface="Calibri Light"/>
                <a:ea typeface="Calibri Light"/>
                <a:cs typeface="Calibri Light"/>
              </a:rPr>
              <a:t> </a:t>
            </a:r>
            <a:r>
              <a:rPr lang="da-DK" err="1">
                <a:latin typeface="Calibri Light"/>
                <a:ea typeface="Calibri Light"/>
                <a:cs typeface="Calibri Light"/>
              </a:rPr>
              <a:t>can</a:t>
            </a:r>
            <a:r>
              <a:rPr lang="da-DK">
                <a:latin typeface="Calibri Light"/>
                <a:ea typeface="Calibri Light"/>
                <a:cs typeface="Calibri Light"/>
              </a:rPr>
              <a:t> </a:t>
            </a:r>
            <a:r>
              <a:rPr lang="da-DK" err="1">
                <a:latin typeface="Calibri Light"/>
                <a:ea typeface="Calibri Light"/>
                <a:cs typeface="Calibri Light"/>
              </a:rPr>
              <a:t>use</a:t>
            </a:r>
            <a:r>
              <a:rPr lang="da-DK">
                <a:latin typeface="Calibri Light"/>
                <a:ea typeface="Calibri Light"/>
                <a:cs typeface="Calibri Light"/>
              </a:rPr>
              <a:t> </a:t>
            </a:r>
            <a:r>
              <a:rPr lang="da-DK" err="1">
                <a:latin typeface="Calibri Light"/>
                <a:ea typeface="Calibri Light"/>
                <a:cs typeface="Calibri Light"/>
              </a:rPr>
              <a:t>DataCitation</a:t>
            </a:r>
            <a:r>
              <a:rPr lang="da-DK">
                <a:latin typeface="Calibri Light"/>
                <a:ea typeface="Calibri Light"/>
                <a:cs typeface="Calibri Light"/>
              </a:rPr>
              <a:t> Index in Web of Science.</a:t>
            </a:r>
          </a:p>
          <a:p>
            <a:pPr marL="228600" indent="-228600">
              <a:buAutoNum type="arabicParenR"/>
            </a:pPr>
            <a:r>
              <a:rPr lang="da-DK">
                <a:latin typeface="Calibri Light"/>
                <a:ea typeface="Calibri Light"/>
                <a:cs typeface="Calibri Light"/>
              </a:rPr>
              <a:t>If the students </a:t>
            </a:r>
            <a:r>
              <a:rPr lang="da-DK" err="1">
                <a:latin typeface="Calibri Light"/>
                <a:ea typeface="Calibri Light"/>
                <a:cs typeface="Calibri Light"/>
              </a:rPr>
              <a:t>manage</a:t>
            </a:r>
            <a:r>
              <a:rPr lang="da-DK">
                <a:latin typeface="Calibri Light"/>
                <a:ea typeface="Calibri Light"/>
                <a:cs typeface="Calibri Light"/>
              </a:rPr>
              <a:t> to find the </a:t>
            </a:r>
            <a:r>
              <a:rPr lang="da-DK" err="1">
                <a:latin typeface="Calibri Light"/>
                <a:ea typeface="Calibri Light"/>
                <a:cs typeface="Calibri Light"/>
              </a:rPr>
              <a:t>associated</a:t>
            </a:r>
            <a:r>
              <a:rPr lang="da-DK">
                <a:latin typeface="Calibri Light"/>
                <a:ea typeface="Calibri Light"/>
                <a:cs typeface="Calibri Light"/>
              </a:rPr>
              <a:t> data for the </a:t>
            </a:r>
            <a:r>
              <a:rPr lang="da-DK" err="1">
                <a:latin typeface="Calibri Light"/>
                <a:ea typeface="Calibri Light"/>
                <a:cs typeface="Calibri Light"/>
              </a:rPr>
              <a:t>article</a:t>
            </a:r>
            <a:r>
              <a:rPr lang="da-DK">
                <a:latin typeface="Calibri Light"/>
                <a:ea typeface="Calibri Light"/>
                <a:cs typeface="Calibri Light"/>
              </a:rPr>
              <a:t>, a</a:t>
            </a:r>
            <a:r>
              <a:rPr lang="da-DK"/>
              <a:t>sk </a:t>
            </a:r>
            <a:r>
              <a:rPr lang="da-DK" err="1"/>
              <a:t>them</a:t>
            </a:r>
            <a:r>
              <a:rPr lang="da-DK"/>
              <a:t> to do an initial </a:t>
            </a:r>
            <a:r>
              <a:rPr lang="da-DK" err="1"/>
              <a:t>assessment</a:t>
            </a:r>
            <a:r>
              <a:rPr lang="da-DK"/>
              <a:t> of the data </a:t>
            </a:r>
            <a:r>
              <a:rPr lang="da-DK">
                <a:latin typeface="Calibri"/>
                <a:ea typeface="Calibri"/>
                <a:cs typeface="Calibri"/>
              </a:rPr>
              <a:t>by </a:t>
            </a:r>
            <a:r>
              <a:rPr lang="da-DK" err="1">
                <a:latin typeface="Calibri"/>
                <a:ea typeface="Calibri"/>
                <a:cs typeface="Calibri"/>
              </a:rPr>
              <a:t>answering</a:t>
            </a:r>
            <a:r>
              <a:rPr lang="da-DK">
                <a:latin typeface="Calibri"/>
                <a:ea typeface="Calibri"/>
                <a:cs typeface="Calibri"/>
              </a:rPr>
              <a:t> the 3 </a:t>
            </a:r>
            <a:r>
              <a:rPr lang="da-DK" err="1">
                <a:latin typeface="Calibri"/>
                <a:ea typeface="Calibri"/>
                <a:cs typeface="Calibri"/>
              </a:rPr>
              <a:t>questions</a:t>
            </a:r>
            <a:r>
              <a:rPr lang="da-DK">
                <a:latin typeface="Calibri Light"/>
                <a:ea typeface="Calibri Light"/>
                <a:cs typeface="Calibri Light"/>
              </a:rPr>
              <a:t>. </a:t>
            </a:r>
            <a:r>
              <a:rPr lang="da-DK" err="1">
                <a:latin typeface="Calibri Light"/>
                <a:ea typeface="Calibri Light"/>
                <a:cs typeface="Calibri Light"/>
              </a:rPr>
              <a:t>Use</a:t>
            </a:r>
            <a:r>
              <a:rPr lang="da-DK">
                <a:latin typeface="Calibri Light"/>
                <a:ea typeface="Calibri Light"/>
                <a:cs typeface="Calibri Light"/>
              </a:rPr>
              <a:t> </a:t>
            </a:r>
            <a:r>
              <a:rPr lang="da-DK" err="1">
                <a:latin typeface="Calibri Light"/>
                <a:ea typeface="Calibri Light"/>
                <a:cs typeface="Calibri Light"/>
              </a:rPr>
              <a:t>this</a:t>
            </a:r>
            <a:r>
              <a:rPr lang="da-DK">
                <a:latin typeface="Calibri Light"/>
                <a:ea typeface="Calibri Light"/>
                <a:cs typeface="Calibri Light"/>
              </a:rPr>
              <a:t> as an </a:t>
            </a:r>
            <a:r>
              <a:rPr lang="da-DK" err="1">
                <a:latin typeface="Calibri Light"/>
                <a:ea typeface="Calibri Light"/>
                <a:cs typeface="Calibri Light"/>
              </a:rPr>
              <a:t>opportunity</a:t>
            </a:r>
            <a:r>
              <a:rPr lang="da-DK">
                <a:latin typeface="Calibri Light"/>
                <a:ea typeface="Calibri Light"/>
                <a:cs typeface="Calibri Light"/>
              </a:rPr>
              <a:t> to highlight the </a:t>
            </a:r>
            <a:r>
              <a:rPr lang="da-DK" err="1">
                <a:latin typeface="Calibri Light"/>
                <a:ea typeface="Calibri Light"/>
                <a:cs typeface="Calibri Light"/>
              </a:rPr>
              <a:t>importance</a:t>
            </a:r>
            <a:r>
              <a:rPr lang="da-DK">
                <a:latin typeface="Calibri Light"/>
                <a:ea typeface="Calibri Light"/>
                <a:cs typeface="Calibri Light"/>
              </a:rPr>
              <a:t> of </a:t>
            </a:r>
            <a:r>
              <a:rPr lang="da-DK" err="1">
                <a:latin typeface="Calibri Light"/>
                <a:ea typeface="Calibri Light"/>
                <a:cs typeface="Calibri Light"/>
              </a:rPr>
              <a:t>being</a:t>
            </a:r>
            <a:r>
              <a:rPr lang="da-DK">
                <a:latin typeface="Calibri Light"/>
                <a:ea typeface="Calibri Light"/>
                <a:cs typeface="Calibri Light"/>
              </a:rPr>
              <a:t> </a:t>
            </a:r>
            <a:r>
              <a:rPr lang="da-DK" err="1">
                <a:latin typeface="Calibri Light"/>
                <a:ea typeface="Calibri Light"/>
                <a:cs typeface="Calibri Light"/>
              </a:rPr>
              <a:t>critical</a:t>
            </a:r>
            <a:r>
              <a:rPr lang="da-DK">
                <a:latin typeface="Calibri Light"/>
                <a:ea typeface="Calibri Light"/>
                <a:cs typeface="Calibri Light"/>
              </a:rPr>
              <a:t> </a:t>
            </a:r>
            <a:r>
              <a:rPr lang="da-DK" err="1">
                <a:latin typeface="Calibri Light"/>
                <a:ea typeface="Calibri Light"/>
                <a:cs typeface="Calibri Light"/>
              </a:rPr>
              <a:t>when</a:t>
            </a:r>
            <a:r>
              <a:rPr lang="da-DK">
                <a:latin typeface="Calibri Light"/>
                <a:ea typeface="Calibri Light"/>
                <a:cs typeface="Calibri Light"/>
              </a:rPr>
              <a:t> </a:t>
            </a:r>
            <a:r>
              <a:rPr lang="da-DK" err="1">
                <a:latin typeface="Calibri Light"/>
                <a:ea typeface="Calibri Light"/>
                <a:cs typeface="Calibri Light"/>
              </a:rPr>
              <a:t>looking</a:t>
            </a:r>
            <a:r>
              <a:rPr lang="da-DK">
                <a:latin typeface="Calibri Light"/>
                <a:ea typeface="Calibri Light"/>
                <a:cs typeface="Calibri Light"/>
              </a:rPr>
              <a:t> for relevant </a:t>
            </a:r>
            <a:r>
              <a:rPr lang="da-DK" err="1">
                <a:latin typeface="Calibri Light"/>
                <a:ea typeface="Calibri Light"/>
                <a:cs typeface="Calibri Light"/>
              </a:rPr>
              <a:t>sources</a:t>
            </a:r>
            <a:r>
              <a:rPr lang="da-DK">
                <a:latin typeface="Calibri Light"/>
                <a:ea typeface="Calibri Light"/>
                <a:cs typeface="Calibri Light"/>
              </a:rPr>
              <a:t> in the information </a:t>
            </a:r>
            <a:r>
              <a:rPr lang="da-DK" err="1">
                <a:latin typeface="Calibri Light"/>
                <a:ea typeface="Calibri Light"/>
                <a:cs typeface="Calibri Light"/>
              </a:rPr>
              <a:t>search</a:t>
            </a:r>
            <a:r>
              <a:rPr lang="da-DK">
                <a:latin typeface="Calibri Light"/>
                <a:ea typeface="Calibri Light"/>
                <a:cs typeface="Calibri Light"/>
              </a:rPr>
              <a:t> </a:t>
            </a:r>
            <a:r>
              <a:rPr lang="da-DK" err="1">
                <a:latin typeface="Calibri Light"/>
                <a:ea typeface="Calibri Light"/>
                <a:cs typeface="Calibri Light"/>
              </a:rPr>
              <a:t>process</a:t>
            </a:r>
            <a:r>
              <a:rPr lang="da-DK">
                <a:latin typeface="Calibri Light"/>
                <a:ea typeface="Calibri Light"/>
                <a:cs typeface="Calibri Light"/>
              </a:rPr>
              <a:t>; </a:t>
            </a:r>
            <a:r>
              <a:rPr lang="da-DK" err="1">
                <a:latin typeface="Calibri Light"/>
                <a:ea typeface="Calibri Light"/>
                <a:cs typeface="Calibri Light"/>
              </a:rPr>
              <a:t>this</a:t>
            </a:r>
            <a:r>
              <a:rPr lang="da-DK">
                <a:latin typeface="Calibri Light"/>
                <a:ea typeface="Calibri Light"/>
                <a:cs typeface="Calibri Light"/>
              </a:rPr>
              <a:t> </a:t>
            </a:r>
            <a:r>
              <a:rPr lang="da-DK" err="1">
                <a:latin typeface="Calibri Light"/>
                <a:ea typeface="Calibri Light"/>
                <a:cs typeface="Calibri Light"/>
              </a:rPr>
              <a:t>also</a:t>
            </a:r>
            <a:r>
              <a:rPr lang="da-DK">
                <a:latin typeface="Calibri Light"/>
                <a:ea typeface="Calibri Light"/>
                <a:cs typeface="Calibri Light"/>
              </a:rPr>
              <a:t> </a:t>
            </a:r>
            <a:r>
              <a:rPr lang="da-DK" err="1">
                <a:latin typeface="Calibri Light"/>
                <a:ea typeface="Calibri Light"/>
                <a:cs typeface="Calibri Light"/>
              </a:rPr>
              <a:t>applies</a:t>
            </a:r>
            <a:r>
              <a:rPr lang="da-DK">
                <a:latin typeface="Calibri Light"/>
                <a:ea typeface="Calibri Light"/>
                <a:cs typeface="Calibri Light"/>
              </a:rPr>
              <a:t> to data </a:t>
            </a:r>
            <a:r>
              <a:rPr lang="da-DK" err="1">
                <a:latin typeface="Calibri Light"/>
                <a:ea typeface="Calibri Light"/>
                <a:cs typeface="Calibri Light"/>
              </a:rPr>
              <a:t>search</a:t>
            </a:r>
            <a:r>
              <a:rPr lang="da-DK">
                <a:latin typeface="Calibri Light"/>
                <a:ea typeface="Calibri Light"/>
                <a:cs typeface="Calibri Light"/>
              </a:rPr>
              <a:t>. [If relevant, </a:t>
            </a:r>
            <a:r>
              <a:rPr lang="da-DK" err="1">
                <a:latin typeface="Calibri Light"/>
                <a:ea typeface="Calibri Light"/>
                <a:cs typeface="Calibri Light"/>
              </a:rPr>
              <a:t>refer</a:t>
            </a:r>
            <a:r>
              <a:rPr lang="da-DK">
                <a:latin typeface="Calibri Light"/>
                <a:ea typeface="Calibri Light"/>
                <a:cs typeface="Calibri Light"/>
              </a:rPr>
              <a:t> back to slide 10: "Be </a:t>
            </a:r>
            <a:r>
              <a:rPr lang="da-DK" err="1">
                <a:latin typeface="Calibri Light"/>
                <a:ea typeface="Calibri Light"/>
                <a:cs typeface="Calibri Light"/>
              </a:rPr>
              <a:t>critical</a:t>
            </a:r>
            <a:r>
              <a:rPr lang="da-DK">
                <a:latin typeface="Calibri Light"/>
                <a:ea typeface="Calibri Light"/>
                <a:cs typeface="Calibri Light"/>
              </a:rPr>
              <a:t> of </a:t>
            </a:r>
            <a:r>
              <a:rPr lang="da-DK" err="1">
                <a:latin typeface="Calibri Light"/>
                <a:ea typeface="Calibri Light"/>
                <a:cs typeface="Calibri Light"/>
              </a:rPr>
              <a:t>your</a:t>
            </a:r>
            <a:r>
              <a:rPr lang="da-DK">
                <a:latin typeface="Calibri Light"/>
                <a:ea typeface="Calibri Light"/>
                <a:cs typeface="Calibri Light"/>
              </a:rPr>
              <a:t> </a:t>
            </a:r>
            <a:r>
              <a:rPr lang="da-DK" err="1">
                <a:latin typeface="Calibri Light"/>
                <a:ea typeface="Calibri Light"/>
                <a:cs typeface="Calibri Light"/>
              </a:rPr>
              <a:t>sources</a:t>
            </a:r>
            <a:r>
              <a:rPr lang="da-DK">
                <a:latin typeface="Calibri Light"/>
                <a:ea typeface="Calibri Light"/>
                <a:cs typeface="Calibri Light"/>
              </a:rPr>
              <a:t>".]</a:t>
            </a:r>
          </a:p>
          <a:p>
            <a:endParaRPr lang="da-DK">
              <a:latin typeface="Calibri" panose="020F0502020204030204"/>
              <a:ea typeface="Calibri"/>
              <a:cs typeface="Calibri"/>
            </a:endParaRPr>
          </a:p>
          <a:p>
            <a:r>
              <a:rPr lang="da-DK" u="sng" err="1"/>
              <a:t>Expected</a:t>
            </a:r>
            <a:r>
              <a:rPr lang="da-DK" u="sng"/>
              <a:t> learning </a:t>
            </a:r>
            <a:r>
              <a:rPr lang="da-DK" u="sng" err="1"/>
              <a:t>outcome</a:t>
            </a:r>
            <a:r>
              <a:rPr lang="da-DK" u="sng"/>
              <a:t> of </a:t>
            </a:r>
            <a:r>
              <a:rPr lang="da-DK" u="sng" err="1"/>
              <a:t>this</a:t>
            </a:r>
            <a:r>
              <a:rPr lang="da-DK" u="sng"/>
              <a:t> </a:t>
            </a:r>
            <a:r>
              <a:rPr lang="da-DK" u="sng" err="1"/>
              <a:t>excercise</a:t>
            </a:r>
            <a:r>
              <a:rPr lang="da-DK" u="sng"/>
              <a:t>:</a:t>
            </a:r>
            <a:endParaRPr lang="en-US" u="sng">
              <a:solidFill>
                <a:srgbClr val="444444"/>
              </a:solidFill>
              <a:ea typeface="Calibri"/>
              <a:cs typeface="Calibri"/>
            </a:endParaRPr>
          </a:p>
          <a:p>
            <a:pPr marL="171450" indent="-171450">
              <a:buAutoNum type="arabicParenR"/>
            </a:pPr>
            <a:r>
              <a:rPr lang="da-DK"/>
              <a:t>The point of </a:t>
            </a:r>
            <a:r>
              <a:rPr lang="da-DK" err="1"/>
              <a:t>these</a:t>
            </a:r>
            <a:r>
              <a:rPr lang="da-DK"/>
              <a:t> </a:t>
            </a:r>
            <a:r>
              <a:rPr lang="da-DK" err="1"/>
              <a:t>exercises</a:t>
            </a:r>
            <a:r>
              <a:rPr lang="da-DK"/>
              <a:t> is to </a:t>
            </a:r>
            <a:r>
              <a:rPr lang="da-DK" err="1"/>
              <a:t>ensure</a:t>
            </a:r>
            <a:r>
              <a:rPr lang="da-DK"/>
              <a:t> </a:t>
            </a:r>
            <a:r>
              <a:rPr lang="da-DK" err="1"/>
              <a:t>that</a:t>
            </a:r>
            <a:r>
              <a:rPr lang="da-DK"/>
              <a:t> the students </a:t>
            </a:r>
            <a:r>
              <a:rPr lang="da-DK" err="1"/>
              <a:t>acquire</a:t>
            </a:r>
            <a:r>
              <a:rPr lang="da-DK"/>
              <a:t> basic </a:t>
            </a:r>
            <a:r>
              <a:rPr lang="da-DK" err="1"/>
              <a:t>skills</a:t>
            </a:r>
            <a:r>
              <a:rPr lang="da-DK"/>
              <a:t> in </a:t>
            </a:r>
            <a:r>
              <a:rPr lang="da-DK" err="1"/>
              <a:t>searching</a:t>
            </a:r>
            <a:r>
              <a:rPr lang="da-DK"/>
              <a:t> for research data in a database and to </a:t>
            </a:r>
            <a:r>
              <a:rPr lang="da-DK" err="1"/>
              <a:t>be</a:t>
            </a:r>
            <a:r>
              <a:rPr lang="da-DK"/>
              <a:t> </a:t>
            </a:r>
            <a:r>
              <a:rPr lang="da-DK" err="1"/>
              <a:t>critical</a:t>
            </a:r>
            <a:r>
              <a:rPr lang="da-DK"/>
              <a:t> of the information </a:t>
            </a:r>
            <a:r>
              <a:rPr lang="da-DK" err="1"/>
              <a:t>they</a:t>
            </a:r>
            <a:r>
              <a:rPr lang="da-DK"/>
              <a:t> find. </a:t>
            </a:r>
            <a:endParaRPr lang="en-US">
              <a:solidFill>
                <a:srgbClr val="444444"/>
              </a:solidFill>
              <a:ea typeface="Calibri" panose="020F0502020204030204"/>
              <a:cs typeface="Calibri" panose="020F0502020204030204"/>
            </a:endParaRPr>
          </a:p>
          <a:p>
            <a:pPr marL="171450" indent="-171450">
              <a:buAutoNum type="arabicParenR"/>
            </a:pPr>
            <a:endParaRPr lang="da-DK">
              <a:solidFill>
                <a:srgbClr val="444444"/>
              </a:solidFill>
              <a:ea typeface="Calibri" panose="020F0502020204030204"/>
              <a:cs typeface="Calibri" panose="020F0502020204030204"/>
            </a:endParaRPr>
          </a:p>
          <a:p>
            <a:r>
              <a:rPr lang="en-US" b="1">
                <a:solidFill>
                  <a:srgbClr val="000000"/>
                </a:solidFill>
              </a:rPr>
              <a:t>Search protocol/answers to questions in strategy 1 – in case the instructor would like to walk through the exercise with the students afterwards:</a:t>
            </a:r>
            <a:endParaRPr lang="en-US">
              <a:solidFill>
                <a:srgbClr val="444444"/>
              </a:solidFill>
            </a:endParaRPr>
          </a:p>
          <a:p>
            <a:pPr marL="171450" indent="-171450">
              <a:buAutoNum type="arabicParenR"/>
            </a:pPr>
            <a:r>
              <a:rPr lang="en-US">
                <a:solidFill>
                  <a:srgbClr val="000000"/>
                </a:solidFill>
              </a:rPr>
              <a:t>Find it via Data Citation Index in Web of Science - "Physical Activity in South Asians: An In-Depth Qualitative Study to Explore Motivations and Facilitators"</a:t>
            </a:r>
            <a:endParaRPr lang="da-DK">
              <a:solidFill>
                <a:srgbClr val="444444"/>
              </a:solidFill>
              <a:ea typeface="Calibri" panose="020F0502020204030204"/>
              <a:cs typeface="Calibri" panose="020F0502020204030204"/>
            </a:endParaRPr>
          </a:p>
          <a:p>
            <a:pPr marL="171450" indent="-171450">
              <a:buAutoNum type="arabicParenR"/>
            </a:pPr>
            <a:r>
              <a:rPr lang="en-US">
                <a:solidFill>
                  <a:srgbClr val="000000"/>
                </a:solidFill>
                <a:ea typeface="Calibri"/>
                <a:cs typeface="Calibri"/>
              </a:rPr>
              <a:t>Answer to question 1: The data is hosted in the data repository </a:t>
            </a:r>
            <a:r>
              <a:rPr lang="en-US" err="1">
                <a:solidFill>
                  <a:srgbClr val="000000"/>
                </a:solidFill>
                <a:ea typeface="Calibri"/>
                <a:cs typeface="Calibri"/>
              </a:rPr>
              <a:t>Figshare</a:t>
            </a:r>
            <a:endParaRPr lang="en-US">
              <a:solidFill>
                <a:srgbClr val="000000"/>
              </a:solidFill>
              <a:ea typeface="Calibri"/>
              <a:cs typeface="Calibri"/>
            </a:endParaRPr>
          </a:p>
          <a:p>
            <a:pPr marL="171450" indent="-171450">
              <a:buAutoNum type="arabicParenR"/>
            </a:pPr>
            <a:r>
              <a:rPr lang="en-US">
                <a:solidFill>
                  <a:srgbClr val="000000"/>
                </a:solidFill>
              </a:rPr>
              <a:t>Answer to question 2: Qualitative data, Docx. file format, textual</a:t>
            </a:r>
            <a:endParaRPr lang="en-US">
              <a:solidFill>
                <a:srgbClr val="000000"/>
              </a:solidFill>
              <a:ea typeface="Calibri"/>
              <a:cs typeface="Calibri"/>
            </a:endParaRPr>
          </a:p>
          <a:p>
            <a:pPr marL="171450" indent="-171450">
              <a:buAutoNum type="arabicParenR"/>
            </a:pPr>
            <a:r>
              <a:rPr lang="en-US">
                <a:solidFill>
                  <a:srgbClr val="000000"/>
                </a:solidFill>
              </a:rPr>
              <a:t>Answer</a:t>
            </a:r>
            <a:r>
              <a:rPr lang="en-US">
                <a:solidFill>
                  <a:srgbClr val="000000"/>
                </a:solidFill>
                <a:ea typeface="Calibri" panose="020F0502020204030204"/>
                <a:cs typeface="Calibri" panose="020F0502020204030204"/>
              </a:rPr>
              <a:t> to question 3: </a:t>
            </a:r>
            <a:r>
              <a:rPr lang="en-US">
                <a:solidFill>
                  <a:srgbClr val="000000"/>
                </a:solidFill>
              </a:rPr>
              <a:t>CC4.0: The Creative Commons Attribution license allows re-distribution and re-use of a licensed work on the condition that the creator is appropriately credited.</a:t>
            </a:r>
            <a:endParaRPr lang="en-US">
              <a:solidFill>
                <a:srgbClr val="000000"/>
              </a:solidFill>
              <a:ea typeface="Calibri"/>
              <a:cs typeface="Calibri"/>
            </a:endParaRPr>
          </a:p>
          <a:p>
            <a:endParaRPr lang="en-US" b="1">
              <a:solidFill>
                <a:srgbClr val="202020"/>
              </a:solidFill>
              <a:ea typeface="Calibri" panose="020F0502020204030204"/>
              <a:cs typeface="Calibri" panose="020F0502020204030204"/>
            </a:endParaRPr>
          </a:p>
          <a:p>
            <a:pPr marL="171450" indent="-171450">
              <a:buAutoNum type="arabicParenR"/>
            </a:pPr>
            <a:endParaRPr lang="da-DK">
              <a:solidFill>
                <a:srgbClr val="444444"/>
              </a:solidFill>
              <a:ea typeface="Calibri" panose="020F0502020204030204"/>
              <a:cs typeface="Calibri" panose="020F0502020204030204"/>
            </a:endParaRPr>
          </a:p>
          <a:p>
            <a:r>
              <a:rPr lang="en-US" b="1"/>
              <a:t>Strategy 2</a:t>
            </a:r>
            <a:r>
              <a:rPr lang="en-US"/>
              <a:t>:</a:t>
            </a:r>
            <a:endParaRPr lang="da-DK"/>
          </a:p>
          <a:p>
            <a:pPr marL="228600" indent="-228600">
              <a:buAutoNum type="arabicParenR"/>
            </a:pPr>
            <a:r>
              <a:rPr lang="da-DK" err="1"/>
              <a:t>Conduct</a:t>
            </a:r>
            <a:r>
              <a:rPr lang="da-DK"/>
              <a:t> a </a:t>
            </a:r>
            <a:r>
              <a:rPr lang="da-DK" err="1"/>
              <a:t>search</a:t>
            </a:r>
            <a:r>
              <a:rPr lang="da-DK"/>
              <a:t> </a:t>
            </a:r>
            <a:r>
              <a:rPr lang="da-DK" err="1"/>
              <a:t>where</a:t>
            </a:r>
            <a:r>
              <a:rPr lang="da-DK"/>
              <a:t> </a:t>
            </a:r>
            <a:r>
              <a:rPr lang="da-DK" err="1"/>
              <a:t>they</a:t>
            </a:r>
            <a:r>
              <a:rPr lang="da-DK"/>
              <a:t> look for the dataset </a:t>
            </a:r>
            <a:r>
              <a:rPr lang="da-DK" err="1"/>
              <a:t>referenced</a:t>
            </a:r>
            <a:r>
              <a:rPr lang="da-DK"/>
              <a:t> on the slide on </a:t>
            </a:r>
            <a:r>
              <a:rPr lang="da-DK" err="1"/>
              <a:t>Zenodo</a:t>
            </a:r>
            <a:r>
              <a:rPr lang="da-DK"/>
              <a:t>.</a:t>
            </a:r>
            <a:endParaRPr lang="en-US">
              <a:solidFill>
                <a:srgbClr val="444444"/>
              </a:solidFill>
              <a:ea typeface="Calibri" panose="020F0502020204030204"/>
              <a:cs typeface="Calibri" panose="020F0502020204030204"/>
            </a:endParaRPr>
          </a:p>
          <a:p>
            <a:pPr marL="228600" indent="-228600">
              <a:buAutoNum type="arabicParenR"/>
            </a:pPr>
            <a:r>
              <a:rPr lang="da-DK" err="1"/>
              <a:t>When</a:t>
            </a:r>
            <a:r>
              <a:rPr lang="da-DK"/>
              <a:t> the students find the </a:t>
            </a:r>
            <a:r>
              <a:rPr lang="da-DK" err="1"/>
              <a:t>associated</a:t>
            </a:r>
            <a:r>
              <a:rPr lang="da-DK"/>
              <a:t> data for the </a:t>
            </a:r>
            <a:r>
              <a:rPr lang="da-DK" err="1"/>
              <a:t>article</a:t>
            </a:r>
            <a:r>
              <a:rPr lang="da-DK"/>
              <a:t>, ask </a:t>
            </a:r>
            <a:r>
              <a:rPr lang="da-DK" err="1"/>
              <a:t>them</a:t>
            </a:r>
            <a:r>
              <a:rPr lang="da-DK"/>
              <a:t> to do an </a:t>
            </a:r>
            <a:r>
              <a:rPr lang="da-DK" err="1"/>
              <a:t>assessment</a:t>
            </a:r>
            <a:r>
              <a:rPr lang="da-DK"/>
              <a:t> of the data by </a:t>
            </a:r>
            <a:r>
              <a:rPr lang="da-DK" err="1"/>
              <a:t>answering</a:t>
            </a:r>
            <a:r>
              <a:rPr lang="da-DK"/>
              <a:t> the 5 </a:t>
            </a:r>
            <a:r>
              <a:rPr lang="da-DK" err="1"/>
              <a:t>questions</a:t>
            </a:r>
            <a:r>
              <a:rPr lang="da-DK"/>
              <a:t>. Note </a:t>
            </a:r>
            <a:r>
              <a:rPr lang="da-DK" err="1"/>
              <a:t>that</a:t>
            </a:r>
            <a:r>
              <a:rPr lang="da-DK"/>
              <a:t> in </a:t>
            </a:r>
            <a:r>
              <a:rPr lang="da-DK" err="1"/>
              <a:t>this</a:t>
            </a:r>
            <a:r>
              <a:rPr lang="da-DK"/>
              <a:t> </a:t>
            </a:r>
            <a:r>
              <a:rPr lang="da-DK" err="1"/>
              <a:t>assessment</a:t>
            </a:r>
            <a:r>
              <a:rPr lang="da-DK"/>
              <a:t>, </a:t>
            </a:r>
            <a:r>
              <a:rPr lang="da-DK" err="1"/>
              <a:t>they</a:t>
            </a:r>
            <a:r>
              <a:rPr lang="da-DK"/>
              <a:t> </a:t>
            </a:r>
            <a:r>
              <a:rPr lang="da-DK" err="1"/>
              <a:t>are</a:t>
            </a:r>
            <a:r>
              <a:rPr lang="da-DK"/>
              <a:t> </a:t>
            </a:r>
            <a:r>
              <a:rPr lang="da-DK" err="1"/>
              <a:t>asked</a:t>
            </a:r>
            <a:r>
              <a:rPr lang="da-DK"/>
              <a:t> to </a:t>
            </a:r>
            <a:r>
              <a:rPr lang="da-DK" err="1"/>
              <a:t>be</a:t>
            </a:r>
            <a:r>
              <a:rPr lang="da-DK"/>
              <a:t> more </a:t>
            </a:r>
            <a:r>
              <a:rPr lang="da-DK" err="1"/>
              <a:t>thorough</a:t>
            </a:r>
            <a:r>
              <a:rPr lang="da-DK"/>
              <a:t>, paying attention to </a:t>
            </a:r>
            <a:r>
              <a:rPr lang="da-DK" err="1"/>
              <a:t>other</a:t>
            </a:r>
            <a:r>
              <a:rPr lang="da-DK"/>
              <a:t> </a:t>
            </a:r>
            <a:r>
              <a:rPr lang="da-DK" err="1"/>
              <a:t>key</a:t>
            </a:r>
            <a:r>
              <a:rPr lang="da-DK"/>
              <a:t> </a:t>
            </a:r>
            <a:r>
              <a:rPr lang="da-DK" err="1"/>
              <a:t>aspects</a:t>
            </a:r>
            <a:r>
              <a:rPr lang="da-DK"/>
              <a:t> of the metadata </a:t>
            </a:r>
            <a:r>
              <a:rPr lang="da-DK" err="1"/>
              <a:t>which</a:t>
            </a:r>
            <a:r>
              <a:rPr lang="da-DK"/>
              <a:t> </a:t>
            </a:r>
            <a:r>
              <a:rPr lang="da-DK" err="1"/>
              <a:t>can</a:t>
            </a:r>
            <a:r>
              <a:rPr lang="da-DK"/>
              <a:t> </a:t>
            </a:r>
            <a:r>
              <a:rPr lang="da-DK" err="1"/>
              <a:t>help</a:t>
            </a:r>
            <a:r>
              <a:rPr lang="da-DK"/>
              <a:t> </a:t>
            </a:r>
            <a:r>
              <a:rPr lang="da-DK" err="1"/>
              <a:t>determine</a:t>
            </a:r>
            <a:r>
              <a:rPr lang="da-DK"/>
              <a:t> </a:t>
            </a:r>
            <a:r>
              <a:rPr lang="da-DK" err="1"/>
              <a:t>whether</a:t>
            </a:r>
            <a:r>
              <a:rPr lang="da-DK"/>
              <a:t> the data set </a:t>
            </a:r>
            <a:r>
              <a:rPr lang="da-DK" err="1"/>
              <a:t>can</a:t>
            </a:r>
            <a:r>
              <a:rPr lang="da-DK"/>
              <a:t> </a:t>
            </a:r>
            <a:r>
              <a:rPr lang="da-DK" err="1"/>
              <a:t>be</a:t>
            </a:r>
            <a:r>
              <a:rPr lang="da-DK"/>
              <a:t> re-</a:t>
            </a:r>
            <a:r>
              <a:rPr lang="da-DK" err="1"/>
              <a:t>used</a:t>
            </a:r>
            <a:r>
              <a:rPr lang="da-DK"/>
              <a:t>. </a:t>
            </a:r>
            <a:r>
              <a:rPr lang="da-DK" err="1"/>
              <a:t>Use</a:t>
            </a:r>
            <a:r>
              <a:rPr lang="da-DK"/>
              <a:t> </a:t>
            </a:r>
            <a:r>
              <a:rPr lang="da-DK" err="1"/>
              <a:t>this</a:t>
            </a:r>
            <a:r>
              <a:rPr lang="da-DK"/>
              <a:t> as an </a:t>
            </a:r>
            <a:r>
              <a:rPr lang="da-DK" err="1"/>
              <a:t>opportunity</a:t>
            </a:r>
            <a:r>
              <a:rPr lang="da-DK"/>
              <a:t> to </a:t>
            </a:r>
            <a:r>
              <a:rPr lang="da-DK" err="1"/>
              <a:t>extend</a:t>
            </a:r>
            <a:r>
              <a:rPr lang="da-DK"/>
              <a:t> the points made in the </a:t>
            </a:r>
            <a:r>
              <a:rPr lang="da-DK" err="1"/>
              <a:t>exercise</a:t>
            </a:r>
            <a:r>
              <a:rPr lang="da-DK"/>
              <a:t> for </a:t>
            </a:r>
            <a:r>
              <a:rPr lang="da-DK" err="1"/>
              <a:t>Strategy</a:t>
            </a:r>
            <a:r>
              <a:rPr lang="da-DK"/>
              <a:t> 1. [If relevant, </a:t>
            </a:r>
            <a:r>
              <a:rPr lang="da-DK" err="1"/>
              <a:t>refer</a:t>
            </a:r>
            <a:r>
              <a:rPr lang="da-DK"/>
              <a:t> back to slide 10: "Be </a:t>
            </a:r>
            <a:r>
              <a:rPr lang="da-DK" err="1"/>
              <a:t>critical</a:t>
            </a:r>
            <a:r>
              <a:rPr lang="da-DK"/>
              <a:t> of </a:t>
            </a:r>
            <a:r>
              <a:rPr lang="da-DK" err="1"/>
              <a:t>your</a:t>
            </a:r>
            <a:r>
              <a:rPr lang="da-DK"/>
              <a:t> </a:t>
            </a:r>
            <a:r>
              <a:rPr lang="da-DK" err="1"/>
              <a:t>sources</a:t>
            </a:r>
            <a:r>
              <a:rPr lang="da-DK"/>
              <a:t>".]</a:t>
            </a:r>
            <a:endParaRPr lang="en-US">
              <a:solidFill>
                <a:srgbClr val="444444"/>
              </a:solidFill>
              <a:ea typeface="Calibri"/>
              <a:cs typeface="Calibri"/>
            </a:endParaRPr>
          </a:p>
          <a:p>
            <a:pPr marL="228600" indent="-228600">
              <a:buAutoNum type="arabicParenR"/>
            </a:pPr>
            <a:endParaRPr lang="da-DK">
              <a:solidFill>
                <a:srgbClr val="444444"/>
              </a:solidFill>
              <a:ea typeface="Calibri" panose="020F0502020204030204"/>
              <a:cs typeface="Calibri" panose="020F0502020204030204"/>
            </a:endParaRPr>
          </a:p>
          <a:p>
            <a:endParaRPr lang="da-DK">
              <a:solidFill>
                <a:srgbClr val="444444"/>
              </a:solidFill>
            </a:endParaRPr>
          </a:p>
          <a:p>
            <a:r>
              <a:rPr lang="da-DK" u="sng" err="1"/>
              <a:t>Expected</a:t>
            </a:r>
            <a:r>
              <a:rPr lang="da-DK" u="sng"/>
              <a:t> learning </a:t>
            </a:r>
            <a:r>
              <a:rPr lang="da-DK" u="sng" err="1"/>
              <a:t>outcome</a:t>
            </a:r>
            <a:r>
              <a:rPr lang="da-DK" u="sng"/>
              <a:t> of </a:t>
            </a:r>
            <a:r>
              <a:rPr lang="da-DK" u="sng" err="1"/>
              <a:t>this</a:t>
            </a:r>
            <a:r>
              <a:rPr lang="da-DK" u="sng"/>
              <a:t> </a:t>
            </a:r>
            <a:r>
              <a:rPr lang="da-DK" u="sng" err="1"/>
              <a:t>excercise</a:t>
            </a:r>
            <a:r>
              <a:rPr lang="da-DK" u="sng"/>
              <a:t>:</a:t>
            </a:r>
            <a:endParaRPr lang="da-DK" u="sng">
              <a:solidFill>
                <a:srgbClr val="444444"/>
              </a:solidFill>
              <a:ea typeface="Calibri"/>
              <a:cs typeface="Calibri"/>
            </a:endParaRPr>
          </a:p>
          <a:p>
            <a:pPr marL="171450" indent="-171450">
              <a:buAutoNum type="arabicParenR"/>
            </a:pPr>
            <a:r>
              <a:rPr lang="da-DK"/>
              <a:t>The point of </a:t>
            </a:r>
            <a:r>
              <a:rPr lang="da-DK" err="1"/>
              <a:t>these</a:t>
            </a:r>
            <a:r>
              <a:rPr lang="da-DK"/>
              <a:t> </a:t>
            </a:r>
            <a:r>
              <a:rPr lang="da-DK" err="1"/>
              <a:t>exercises</a:t>
            </a:r>
            <a:r>
              <a:rPr lang="da-DK"/>
              <a:t> is to </a:t>
            </a:r>
            <a:r>
              <a:rPr lang="da-DK" err="1"/>
              <a:t>ensure</a:t>
            </a:r>
            <a:r>
              <a:rPr lang="da-DK"/>
              <a:t> </a:t>
            </a:r>
            <a:r>
              <a:rPr lang="da-DK" err="1"/>
              <a:t>that</a:t>
            </a:r>
            <a:r>
              <a:rPr lang="da-DK"/>
              <a:t> the students </a:t>
            </a:r>
            <a:r>
              <a:rPr lang="da-DK" err="1"/>
              <a:t>acquire</a:t>
            </a:r>
            <a:r>
              <a:rPr lang="da-DK"/>
              <a:t> basic </a:t>
            </a:r>
            <a:r>
              <a:rPr lang="da-DK" err="1"/>
              <a:t>skills</a:t>
            </a:r>
            <a:r>
              <a:rPr lang="da-DK"/>
              <a:t> in </a:t>
            </a:r>
            <a:r>
              <a:rPr lang="da-DK" err="1"/>
              <a:t>searching</a:t>
            </a:r>
            <a:r>
              <a:rPr lang="da-DK"/>
              <a:t> for research data in a </a:t>
            </a:r>
            <a:r>
              <a:rPr lang="da-DK" err="1"/>
              <a:t>repository</a:t>
            </a:r>
            <a:r>
              <a:rPr lang="da-DK"/>
              <a:t> and to </a:t>
            </a:r>
            <a:r>
              <a:rPr lang="da-DK" err="1"/>
              <a:t>be</a:t>
            </a:r>
            <a:r>
              <a:rPr lang="da-DK"/>
              <a:t> </a:t>
            </a:r>
            <a:r>
              <a:rPr lang="da-DK" err="1"/>
              <a:t>critical</a:t>
            </a:r>
            <a:r>
              <a:rPr lang="da-DK"/>
              <a:t> of, and </a:t>
            </a:r>
            <a:r>
              <a:rPr lang="da-DK" err="1"/>
              <a:t>assess</a:t>
            </a:r>
            <a:r>
              <a:rPr lang="da-DK"/>
              <a:t>, the information </a:t>
            </a:r>
            <a:r>
              <a:rPr lang="da-DK" err="1"/>
              <a:t>they</a:t>
            </a:r>
            <a:r>
              <a:rPr lang="da-DK"/>
              <a:t> find in </a:t>
            </a:r>
            <a:r>
              <a:rPr lang="da-DK" err="1"/>
              <a:t>order</a:t>
            </a:r>
            <a:r>
              <a:rPr lang="da-DK"/>
              <a:t> to </a:t>
            </a:r>
            <a:r>
              <a:rPr lang="da-DK" err="1"/>
              <a:t>be</a:t>
            </a:r>
            <a:r>
              <a:rPr lang="da-DK"/>
              <a:t> </a:t>
            </a:r>
            <a:r>
              <a:rPr lang="da-DK" err="1"/>
              <a:t>able</a:t>
            </a:r>
            <a:r>
              <a:rPr lang="da-DK"/>
              <a:t> to </a:t>
            </a:r>
            <a:r>
              <a:rPr lang="da-DK" err="1"/>
              <a:t>determine</a:t>
            </a:r>
            <a:r>
              <a:rPr lang="da-DK"/>
              <a:t> </a:t>
            </a:r>
            <a:r>
              <a:rPr lang="da-DK" err="1"/>
              <a:t>whether</a:t>
            </a:r>
            <a:r>
              <a:rPr lang="da-DK"/>
              <a:t> </a:t>
            </a:r>
            <a:r>
              <a:rPr lang="da-DK" err="1"/>
              <a:t>they</a:t>
            </a:r>
            <a:r>
              <a:rPr lang="da-DK"/>
              <a:t> </a:t>
            </a:r>
            <a:r>
              <a:rPr lang="da-DK" err="1"/>
              <a:t>can</a:t>
            </a:r>
            <a:r>
              <a:rPr lang="da-DK"/>
              <a:t> re-</a:t>
            </a:r>
            <a:r>
              <a:rPr lang="da-DK" err="1"/>
              <a:t>use</a:t>
            </a:r>
            <a:r>
              <a:rPr lang="da-DK"/>
              <a:t> the data.</a:t>
            </a:r>
            <a:endParaRPr lang="da-DK">
              <a:solidFill>
                <a:srgbClr val="444444"/>
              </a:solidFill>
              <a:ea typeface="Calibri"/>
              <a:cs typeface="Calibri"/>
            </a:endParaRPr>
          </a:p>
          <a:p>
            <a:endParaRPr lang="en-US">
              <a:solidFill>
                <a:srgbClr val="444444"/>
              </a:solidFill>
            </a:endParaRPr>
          </a:p>
          <a:p>
            <a:r>
              <a:rPr lang="en-US" b="1"/>
              <a:t>Search protocol/answers to questions – in case the instructor would like to walk through the exercise with the students afterwards:</a:t>
            </a:r>
            <a:endParaRPr lang="en-US" b="1">
              <a:solidFill>
                <a:srgbClr val="444444"/>
              </a:solidFill>
              <a:ea typeface="Calibri"/>
              <a:cs typeface="Calibri"/>
            </a:endParaRPr>
          </a:p>
          <a:p>
            <a:pPr marL="171450" indent="-171450">
              <a:buAutoNum type="arabicParenR"/>
            </a:pPr>
            <a:r>
              <a:rPr lang="en-US"/>
              <a:t>Answer to question 1: Find it at </a:t>
            </a:r>
            <a:r>
              <a:rPr lang="en-US" err="1"/>
              <a:t>Zenodo</a:t>
            </a:r>
            <a:r>
              <a:rPr lang="en-US"/>
              <a:t>. Jeppe Læssøe, Prof Emeritus at Aarhus University</a:t>
            </a:r>
            <a:endParaRPr lang="en-US">
              <a:solidFill>
                <a:srgbClr val="444444"/>
              </a:solidFill>
              <a:ea typeface="Calibri" panose="020F0502020204030204"/>
              <a:cs typeface="Calibri" panose="020F0502020204030204"/>
            </a:endParaRPr>
          </a:p>
          <a:p>
            <a:pPr marL="171450" indent="-171450">
              <a:buAutoNum type="arabicParenR"/>
            </a:pPr>
            <a:r>
              <a:rPr lang="en-US"/>
              <a:t>Answer to question 2: Associated with a project: The H2020 funded Research and Innovation Action project REGREEN Fostering nature-based solutions for smart, green and healthy urban transitions in Europe and China, 2019-24.</a:t>
            </a:r>
            <a:endParaRPr lang="en-US">
              <a:solidFill>
                <a:srgbClr val="444444"/>
              </a:solidFill>
              <a:ea typeface="Calibri" panose="020F0502020204030204"/>
              <a:cs typeface="Calibri" panose="020F0502020204030204"/>
            </a:endParaRPr>
          </a:p>
          <a:p>
            <a:pPr marL="171450" indent="-171450">
              <a:buAutoNum type="arabicParenR"/>
            </a:pPr>
            <a:r>
              <a:rPr lang="en-US"/>
              <a:t>Answer to question 3: Textual.</a:t>
            </a:r>
            <a:endParaRPr lang="en-US">
              <a:solidFill>
                <a:srgbClr val="444444"/>
              </a:solidFill>
              <a:ea typeface="Calibri" panose="020F0502020204030204"/>
              <a:cs typeface="Calibri" panose="020F0502020204030204"/>
            </a:endParaRPr>
          </a:p>
          <a:p>
            <a:pPr marL="171450" indent="-171450">
              <a:buAutoNum type="arabicParenR"/>
            </a:pPr>
            <a:r>
              <a:rPr lang="en-US"/>
              <a:t>Answer to question 4: CC4.0 - The Creative Commons Attribution license allows re-distribution and re-use of a licensed work on the condition that the creator is appropriately credited. </a:t>
            </a:r>
            <a:endParaRPr lang="en-US">
              <a:solidFill>
                <a:srgbClr val="444444"/>
              </a:solidFill>
            </a:endParaRPr>
          </a:p>
          <a:p>
            <a:pPr marL="171450" indent="-171450">
              <a:buAutoNum type="arabicParenR"/>
            </a:pPr>
            <a:r>
              <a:rPr lang="en-US"/>
              <a:t>Answer to question 5: Læssøe, J. (2024). Summaries of interviews and workshop on citizen science and use of interactive walkable </a:t>
            </a:r>
            <a:r>
              <a:rPr lang="en-US" err="1"/>
              <a:t>floormaps</a:t>
            </a:r>
            <a:r>
              <a:rPr lang="en-US"/>
              <a:t> in schools [Data set]. </a:t>
            </a:r>
            <a:r>
              <a:rPr lang="en-US" err="1"/>
              <a:t>Zenodo</a:t>
            </a:r>
            <a:r>
              <a:rPr lang="en-US"/>
              <a:t>. </a:t>
            </a:r>
            <a:r>
              <a:rPr lang="en-US">
                <a:solidFill>
                  <a:srgbClr val="444444"/>
                </a:solidFill>
                <a:hlinkClick r:id="rId3"/>
              </a:rPr>
              <a:t>https://doi.org/10.5281/zenodo.10604591</a:t>
            </a:r>
            <a:r>
              <a:rPr lang="en-US"/>
              <a:t>.]</a:t>
            </a:r>
            <a:endParaRPr lang="en-US">
              <a:solidFill>
                <a:srgbClr val="444444"/>
              </a:solidFill>
              <a:ea typeface="Calibri" panose="020F0502020204030204"/>
              <a:cs typeface="Calibri" panose="020F0502020204030204"/>
            </a:endParaRPr>
          </a:p>
          <a:p>
            <a:r>
              <a:rPr lang="en-US"/>
              <a:t> </a:t>
            </a:r>
            <a:endParaRPr lang="da-DK">
              <a:ea typeface="Calibri"/>
              <a:cs typeface="Calibri"/>
            </a:endParaRPr>
          </a:p>
        </p:txBody>
      </p:sp>
      <p:sp>
        <p:nvSpPr>
          <p:cNvPr id="4" name="Pladsholder til slidenummer 3"/>
          <p:cNvSpPr>
            <a:spLocks noGrp="1"/>
          </p:cNvSpPr>
          <p:nvPr>
            <p:ph type="sldNum" sz="quarter" idx="10"/>
          </p:nvPr>
        </p:nvSpPr>
        <p:spPr/>
        <p:txBody>
          <a:bodyPr/>
          <a:lstStyle/>
          <a:p>
            <a:fld id="{052AA2DE-D55D-405C-A121-E0B49881133C}" type="slidenum">
              <a:rPr lang="da-DK" smtClean="0"/>
              <a:t>25</a:t>
            </a:fld>
            <a:endParaRPr lang="da-DK"/>
          </a:p>
        </p:txBody>
      </p:sp>
    </p:spTree>
    <p:extLst>
      <p:ext uri="{BB962C8B-B14F-4D97-AF65-F5344CB8AC3E}">
        <p14:creationId xmlns:p14="http://schemas.microsoft.com/office/powerpoint/2010/main" val="2433647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50E-EA6F-23D8-AEEA-2D2A3C0593F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C021A5-7E8B-2DB6-641C-B5D2A67046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207537-923C-E93D-EF06-528BAE877D8D}"/>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da-DK"/>
          </a:p>
          <a:p>
            <a:r>
              <a:rPr lang="da-DK" err="1"/>
              <a:t>We</a:t>
            </a:r>
            <a:r>
              <a:rPr lang="da-DK"/>
              <a:t> </a:t>
            </a:r>
            <a:r>
              <a:rPr lang="da-DK" err="1"/>
              <a:t>will</a:t>
            </a:r>
            <a:r>
              <a:rPr lang="da-DK"/>
              <a:t> </a:t>
            </a:r>
            <a:r>
              <a:rPr lang="da-DK" err="1"/>
              <a:t>now</a:t>
            </a:r>
            <a:r>
              <a:rPr lang="da-DK"/>
              <a:t> look at </a:t>
            </a:r>
            <a:r>
              <a:rPr lang="da-DK" err="1"/>
              <a:t>strategy</a:t>
            </a:r>
            <a:r>
              <a:rPr lang="da-DK"/>
              <a:t> 3: </a:t>
            </a:r>
            <a:r>
              <a:rPr lang="da-DK" err="1"/>
              <a:t>search</a:t>
            </a:r>
            <a:r>
              <a:rPr lang="da-DK"/>
              <a:t> </a:t>
            </a:r>
            <a:r>
              <a:rPr lang="da-DK" err="1"/>
              <a:t>engines</a:t>
            </a:r>
            <a:r>
              <a:rPr lang="da-DK"/>
              <a:t>.</a:t>
            </a:r>
            <a:endParaRPr lang="da-DK" b="1">
              <a:ea typeface="Calibri"/>
              <a:cs typeface="Calibri"/>
            </a:endParaRPr>
          </a:p>
        </p:txBody>
      </p:sp>
      <p:sp>
        <p:nvSpPr>
          <p:cNvPr id="4" name="Pladsholder til slidenummer 3">
            <a:extLst>
              <a:ext uri="{FF2B5EF4-FFF2-40B4-BE49-F238E27FC236}">
                <a16:creationId xmlns:a16="http://schemas.microsoft.com/office/drawing/2014/main" id="{D260FF48-EA2D-4B86-129B-699849B041F3}"/>
              </a:ext>
            </a:extLst>
          </p:cNvPr>
          <p:cNvSpPr>
            <a:spLocks noGrp="1"/>
          </p:cNvSpPr>
          <p:nvPr>
            <p:ph type="sldNum" sz="quarter" idx="5"/>
          </p:nvPr>
        </p:nvSpPr>
        <p:spPr/>
        <p:txBody>
          <a:bodyPr/>
          <a:lstStyle/>
          <a:p>
            <a:fld id="{2CCCAA1B-9DCB-40EB-9968-31183588BCB9}" type="slidenum">
              <a:rPr lang="da-DK"/>
              <a:t>27</a:t>
            </a:fld>
            <a:endParaRPr lang="da-DK"/>
          </a:p>
        </p:txBody>
      </p:sp>
    </p:spTree>
    <p:extLst>
      <p:ext uri="{BB962C8B-B14F-4D97-AF65-F5344CB8AC3E}">
        <p14:creationId xmlns:p14="http://schemas.microsoft.com/office/powerpoint/2010/main" val="2228749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en-US">
              <a:cs typeface="Calibri"/>
            </a:endParaRPr>
          </a:p>
          <a:p>
            <a:r>
              <a:rPr lang="en-US">
                <a:cs typeface="Calibri"/>
              </a:rPr>
              <a:t>If you have not been able to find relevant data using strategy 1-2, try different search engines, e.g. </a:t>
            </a:r>
            <a:r>
              <a:rPr lang="en-US"/>
              <a:t>Google and </a:t>
            </a:r>
            <a:r>
              <a:rPr lang="da-DK"/>
              <a:t>Google </a:t>
            </a:r>
            <a:r>
              <a:rPr lang="da-DK" err="1"/>
              <a:t>Scholar</a:t>
            </a:r>
            <a:r>
              <a:rPr lang="da-DK"/>
              <a:t>, as </a:t>
            </a:r>
            <a:r>
              <a:rPr lang="da-DK" err="1"/>
              <a:t>well</a:t>
            </a:r>
            <a:r>
              <a:rPr lang="da-DK"/>
              <a:t> as </a:t>
            </a:r>
            <a:r>
              <a:rPr lang="da-DK" err="1"/>
              <a:t>search</a:t>
            </a:r>
            <a:r>
              <a:rPr lang="da-DK"/>
              <a:t> </a:t>
            </a:r>
            <a:r>
              <a:rPr lang="da-DK" err="1"/>
              <a:t>engines</a:t>
            </a:r>
            <a:r>
              <a:rPr lang="da-DK"/>
              <a:t> </a:t>
            </a:r>
            <a:r>
              <a:rPr lang="da-DK" err="1"/>
              <a:t>specifically</a:t>
            </a:r>
            <a:r>
              <a:rPr lang="da-DK"/>
              <a:t> </a:t>
            </a:r>
            <a:r>
              <a:rPr lang="da-DK" err="1"/>
              <a:t>tailored</a:t>
            </a:r>
            <a:r>
              <a:rPr lang="da-DK"/>
              <a:t> for data </a:t>
            </a:r>
            <a:r>
              <a:rPr lang="da-DK" err="1"/>
              <a:t>search</a:t>
            </a:r>
            <a:r>
              <a:rPr lang="da-DK"/>
              <a:t>, </a:t>
            </a:r>
            <a:r>
              <a:rPr lang="da-DK" err="1"/>
              <a:t>incl</a:t>
            </a:r>
            <a:r>
              <a:rPr lang="da-DK"/>
              <a:t>. Google Dataset Search and </a:t>
            </a:r>
            <a:r>
              <a:rPr lang="da-DK" err="1"/>
              <a:t>DataCite</a:t>
            </a:r>
            <a:r>
              <a:rPr lang="da-DK"/>
              <a:t> Commons. </a:t>
            </a:r>
            <a:r>
              <a:rPr lang="en-US"/>
              <a:t>Generative AI can also help to generate useful keywords or places to search.</a:t>
            </a:r>
            <a:endParaRPr lang="da-DK"/>
          </a:p>
          <a:p>
            <a:endParaRPr lang="en-US">
              <a:ea typeface="Calibri"/>
              <a:cs typeface="Calibri"/>
            </a:endParaRPr>
          </a:p>
          <a:p>
            <a:r>
              <a:rPr lang="en-US">
                <a:cs typeface="Calibri"/>
              </a:rPr>
              <a:t>However, please note that search engines such as Google can be opaque in </a:t>
            </a:r>
            <a:r>
              <a:rPr lang="en-US" i="1">
                <a:cs typeface="Calibri"/>
              </a:rPr>
              <a:t>how </a:t>
            </a:r>
            <a:r>
              <a:rPr lang="en-US">
                <a:cs typeface="Calibri"/>
              </a:rPr>
              <a:t>they generate results due to algorithms. They are not transparent in how/why they generate results.</a:t>
            </a:r>
            <a:endParaRPr lang="en-US">
              <a:ea typeface="Calibri"/>
              <a:cs typeface="Calibri"/>
            </a:endParaRPr>
          </a:p>
          <a:p>
            <a:endParaRPr lang="en-US">
              <a:cs typeface="Calibri"/>
            </a:endParaRPr>
          </a:p>
        </p:txBody>
      </p:sp>
      <p:sp>
        <p:nvSpPr>
          <p:cNvPr id="4" name="Pladsholder til slidenummer 3"/>
          <p:cNvSpPr>
            <a:spLocks noGrp="1"/>
          </p:cNvSpPr>
          <p:nvPr>
            <p:ph type="sldNum" sz="quarter" idx="5"/>
          </p:nvPr>
        </p:nvSpPr>
        <p:spPr/>
        <p:txBody>
          <a:bodyPr/>
          <a:lstStyle/>
          <a:p>
            <a:fld id="{2CCCAA1B-9DCB-40EB-9968-31183588BCB9}" type="slidenum">
              <a:rPr lang="da-DK"/>
              <a:t>28</a:t>
            </a:fld>
            <a:endParaRPr lang="da-DK"/>
          </a:p>
        </p:txBody>
      </p:sp>
    </p:spTree>
    <p:extLst>
      <p:ext uri="{BB962C8B-B14F-4D97-AF65-F5344CB8AC3E}">
        <p14:creationId xmlns:p14="http://schemas.microsoft.com/office/powerpoint/2010/main" val="2862914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16FB-D492-AFB6-4DCC-0AB3468A066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8A85E22-2591-98AB-3A87-D90FE46AF18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3FD1BBE-8814-3822-E251-662E741B8D50}"/>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en-US">
              <a:ea typeface="Calibri"/>
              <a:cs typeface="Calibri"/>
            </a:endParaRPr>
          </a:p>
          <a:p>
            <a:r>
              <a:rPr lang="en-US">
                <a:ea typeface="Calibri"/>
                <a:cs typeface="Calibri"/>
              </a:rPr>
              <a:t>Let's look at some examples: </a:t>
            </a:r>
            <a:r>
              <a:rPr lang="en-US" err="1">
                <a:ea typeface="Calibri"/>
                <a:cs typeface="Calibri"/>
              </a:rPr>
              <a:t>DataCite</a:t>
            </a:r>
            <a:r>
              <a:rPr lang="en-US">
                <a:ea typeface="Calibri"/>
                <a:cs typeface="Calibri"/>
              </a:rPr>
              <a:t> Commons and Google Dataset Search.</a:t>
            </a:r>
          </a:p>
          <a:p>
            <a:endParaRPr lang="en-US">
              <a:ea typeface="Calibri"/>
              <a:cs typeface="Calibri"/>
            </a:endParaRPr>
          </a:p>
          <a:p>
            <a:r>
              <a:rPr lang="en-US">
                <a:ea typeface="Calibri"/>
                <a:cs typeface="Calibri"/>
              </a:rPr>
              <a:t>In </a:t>
            </a:r>
            <a:r>
              <a:rPr lang="en-US" err="1">
                <a:ea typeface="Calibri" panose="020F0502020204030204"/>
                <a:cs typeface="Calibri"/>
              </a:rPr>
              <a:t>DataCite</a:t>
            </a:r>
            <a:r>
              <a:rPr lang="en-US">
                <a:ea typeface="Calibri" panose="020F0502020204030204"/>
                <a:cs typeface="Calibri"/>
              </a:rPr>
              <a:t> Commons, you can search for researchers' outputs – journal articles, datasets, etc.</a:t>
            </a:r>
          </a:p>
          <a:p>
            <a:r>
              <a:rPr lang="en-US">
                <a:ea typeface="Calibri" panose="020F0502020204030204"/>
                <a:cs typeface="Calibri"/>
              </a:rPr>
              <a:t>In Google Dataset Search, you search specifically for datasets.</a:t>
            </a:r>
          </a:p>
          <a:p>
            <a:endParaRPr lang="en-US">
              <a:ea typeface="Calibri" panose="020F0502020204030204"/>
              <a:cs typeface="Calibri"/>
            </a:endParaRPr>
          </a:p>
          <a:p>
            <a:endParaRPr lang="da-DK">
              <a:ea typeface="Calibri" panose="020F0502020204030204"/>
              <a:cs typeface="Calibri"/>
            </a:endParaRPr>
          </a:p>
          <a:p>
            <a:endParaRPr lang="en-US">
              <a:ea typeface="Calibri" panose="020F0502020204030204"/>
              <a:cs typeface="Calibri"/>
            </a:endParaRPr>
          </a:p>
        </p:txBody>
      </p:sp>
      <p:sp>
        <p:nvSpPr>
          <p:cNvPr id="4" name="Pladsholder til slidenummer 3">
            <a:extLst>
              <a:ext uri="{FF2B5EF4-FFF2-40B4-BE49-F238E27FC236}">
                <a16:creationId xmlns:a16="http://schemas.microsoft.com/office/drawing/2014/main" id="{D1902AE5-4433-D159-AFC1-881BC13B9E1D}"/>
              </a:ext>
            </a:extLst>
          </p:cNvPr>
          <p:cNvSpPr>
            <a:spLocks noGrp="1"/>
          </p:cNvSpPr>
          <p:nvPr>
            <p:ph type="sldNum" sz="quarter" idx="5"/>
          </p:nvPr>
        </p:nvSpPr>
        <p:spPr/>
        <p:txBody>
          <a:bodyPr/>
          <a:lstStyle/>
          <a:p>
            <a:fld id="{2CCCAA1B-9DCB-40EB-9968-31183588BCB9}" type="slidenum">
              <a:rPr lang="da-DK"/>
              <a:t>29</a:t>
            </a:fld>
            <a:endParaRPr lang="da-DK"/>
          </a:p>
        </p:txBody>
      </p:sp>
    </p:spTree>
    <p:extLst>
      <p:ext uri="{BB962C8B-B14F-4D97-AF65-F5344CB8AC3E}">
        <p14:creationId xmlns:p14="http://schemas.microsoft.com/office/powerpoint/2010/main" val="713608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D1E8F-22E0-63FE-32C7-C3E18D28BC5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00F1F91-4231-9E1D-CE41-F394EBEE60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F1E278F-DE6D-F769-204F-463C76ED39A5}"/>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r>
              <a:rPr lang="en-US"/>
              <a:t> </a:t>
            </a:r>
            <a:endParaRPr lang="en-US">
              <a:ea typeface="Calibri" panose="020F0502020204030204"/>
              <a:cs typeface="Calibri"/>
            </a:endParaRPr>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https://</a:t>
            </a:r>
            <a:r>
              <a:rPr lang="da-DK">
                <a:hlinkClick r:id="rId3"/>
              </a:rPr>
              <a:t>commons.datacite.org</a:t>
            </a:r>
            <a:r>
              <a:rPr lang="da-DK"/>
              <a:t> </a:t>
            </a:r>
            <a:r>
              <a:rPr lang="en-GB"/>
              <a:t>in your browser.</a:t>
            </a:r>
            <a:endParaRPr lang="en-GB">
              <a:ea typeface="Calibri"/>
              <a:cs typeface="Calibri"/>
            </a:endParaRPr>
          </a:p>
          <a:p>
            <a:pPr marL="228600" indent="-228600">
              <a:lnSpc>
                <a:spcPct val="90000"/>
              </a:lnSpc>
              <a:spcBef>
                <a:spcPts val="1000"/>
              </a:spcBef>
              <a:buAutoNum type="arabicParenR"/>
            </a:pPr>
            <a:r>
              <a:rPr lang="en-GB"/>
              <a:t>Type in the keywords you want to find datasets on. Select filters, including "dataset", to narrow down the search results.</a:t>
            </a:r>
          </a:p>
          <a:p>
            <a:pPr marL="228600" indent="-228600">
              <a:lnSpc>
                <a:spcPct val="90000"/>
              </a:lnSpc>
              <a:spcBef>
                <a:spcPts val="1000"/>
              </a:spcBef>
              <a:buAutoNum type="arabicParenR"/>
            </a:pPr>
            <a:r>
              <a:rPr lang="en-GB"/>
              <a:t>Browse the results.</a:t>
            </a:r>
            <a:endParaRPr lang="da-DK"/>
          </a:p>
          <a:p>
            <a:pPr marL="228600" indent="-228600">
              <a:lnSpc>
                <a:spcPct val="90000"/>
              </a:lnSpc>
              <a:spcBef>
                <a:spcPts val="1000"/>
              </a:spcBef>
              <a:buAutoNum type="arabicParenR"/>
            </a:pPr>
            <a:r>
              <a:rPr lang="en-GB"/>
              <a:t>Click on a dataset that seems relevant to the topic and click on the title to access the metadata and access the repository where the (meta)data is hosted.</a:t>
            </a:r>
            <a:endParaRPr lang="en-GB">
              <a:ea typeface="Calibri"/>
              <a:cs typeface="Calibri"/>
            </a:endParaRPr>
          </a:p>
          <a:p>
            <a:pPr>
              <a:lnSpc>
                <a:spcPct val="90000"/>
              </a:lnSpc>
              <a:spcBef>
                <a:spcPts val="1000"/>
              </a:spcBef>
            </a:pPr>
            <a:r>
              <a:rPr lang="en-GB">
                <a:ea typeface="Calibri"/>
                <a:cs typeface="Calibri"/>
              </a:rPr>
              <a:t>[Go to the next slide.]</a:t>
            </a:r>
          </a:p>
          <a:p>
            <a:endParaRPr lang="en-US">
              <a:ea typeface="Calibri" panose="020F0502020204030204"/>
              <a:cs typeface="Calibri"/>
            </a:endParaRPr>
          </a:p>
        </p:txBody>
      </p:sp>
      <p:sp>
        <p:nvSpPr>
          <p:cNvPr id="4" name="Pladsholder til slidenummer 3">
            <a:extLst>
              <a:ext uri="{FF2B5EF4-FFF2-40B4-BE49-F238E27FC236}">
                <a16:creationId xmlns:a16="http://schemas.microsoft.com/office/drawing/2014/main" id="{F2F28601-84D1-5121-037D-BC7A64A0E212}"/>
              </a:ext>
            </a:extLst>
          </p:cNvPr>
          <p:cNvSpPr>
            <a:spLocks noGrp="1"/>
          </p:cNvSpPr>
          <p:nvPr>
            <p:ph type="sldNum" sz="quarter" idx="5"/>
          </p:nvPr>
        </p:nvSpPr>
        <p:spPr/>
        <p:txBody>
          <a:bodyPr/>
          <a:lstStyle/>
          <a:p>
            <a:fld id="{2CCCAA1B-9DCB-40EB-9968-31183588BCB9}" type="slidenum">
              <a:rPr lang="da-DK"/>
              <a:t>30</a:t>
            </a:fld>
            <a:endParaRPr lang="da-DK"/>
          </a:p>
        </p:txBody>
      </p:sp>
    </p:spTree>
    <p:extLst>
      <p:ext uri="{BB962C8B-B14F-4D97-AF65-F5344CB8AC3E}">
        <p14:creationId xmlns:p14="http://schemas.microsoft.com/office/powerpoint/2010/main" val="936505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4C52B-6846-96E0-A732-B56F6BC3863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72202C3-DEEA-720A-9FD8-A745CAA4D4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34C178D-874B-6FB9-AE7A-430D4496BA84}"/>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en-US">
              <a:cs typeface="Calibri"/>
            </a:endParaRPr>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Once you are ready to access the repository where the dataset is hosted, click on the link (which will take you to </a:t>
            </a:r>
            <a:r>
              <a:rPr lang="en-GB" err="1"/>
              <a:t>Zenodo</a:t>
            </a:r>
            <a:r>
              <a:rPr lang="en-GB"/>
              <a:t>). </a:t>
            </a:r>
            <a:endParaRPr lang="en-GB">
              <a:ea typeface="Calibri" panose="020F0502020204030204"/>
              <a:cs typeface="Calibri" panose="020F0502020204030204"/>
            </a:endParaRPr>
          </a:p>
          <a:p>
            <a:pPr marL="228600" indent="-228600">
              <a:lnSpc>
                <a:spcPct val="90000"/>
              </a:lnSpc>
              <a:spcBef>
                <a:spcPts val="1000"/>
              </a:spcBef>
              <a:buAutoNum type="arabicParenR"/>
            </a:pPr>
            <a:r>
              <a:rPr lang="en-GB">
                <a:ea typeface="Calibri" panose="020F0502020204030204"/>
                <a:cs typeface="Calibri" panose="020F0502020204030204"/>
              </a:rPr>
              <a:t>Walk through the metadata to assess the dataset.</a:t>
            </a:r>
          </a:p>
          <a:p>
            <a:pPr marL="171450" indent="-171450" fontAlgn="t">
              <a:buFont typeface="Arial" panose="020B0604020202020204" pitchFamily="34" charset="0"/>
              <a:buChar char="•"/>
            </a:pPr>
            <a:endParaRPr lang="da-DK" sz="1200" b="0" i="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45A5F725-D58D-7348-7E19-901BA6874855}"/>
              </a:ext>
            </a:extLst>
          </p:cNvPr>
          <p:cNvSpPr>
            <a:spLocks noGrp="1"/>
          </p:cNvSpPr>
          <p:nvPr>
            <p:ph type="sldNum" sz="quarter" idx="5"/>
          </p:nvPr>
        </p:nvSpPr>
        <p:spPr/>
        <p:txBody>
          <a:bodyPr/>
          <a:lstStyle/>
          <a:p>
            <a:fld id="{2CCCAA1B-9DCB-40EB-9968-31183588BCB9}" type="slidenum">
              <a:rPr lang="da-DK"/>
              <a:t>31</a:t>
            </a:fld>
            <a:endParaRPr lang="da-DK"/>
          </a:p>
        </p:txBody>
      </p:sp>
    </p:spTree>
    <p:extLst>
      <p:ext uri="{BB962C8B-B14F-4D97-AF65-F5344CB8AC3E}">
        <p14:creationId xmlns:p14="http://schemas.microsoft.com/office/powerpoint/2010/main" val="2477243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20024-6ACD-48C9-A9BD-265D7F241FC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EB94899-891E-B4B0-69B0-8EC7CEF4D7B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75B53E-523F-2E57-4EE1-4E0508D5F41D}"/>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en-US">
              <a:cs typeface="Calibri"/>
            </a:endParaRPr>
          </a:p>
          <a:p>
            <a:r>
              <a:rPr lang="en-US">
                <a:cs typeface="Calibri"/>
              </a:rPr>
              <a:t>Google Dataset Search works similarly to the previous example. </a:t>
            </a:r>
            <a:endParaRPr lang="en-US"/>
          </a:p>
          <a:p>
            <a:endParaRPr lang="en-US"/>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https://datasetsearch.research.google.com/</a:t>
            </a:r>
            <a:r>
              <a:rPr lang="en-GB"/>
              <a:t> in your browser.</a:t>
            </a:r>
            <a:endParaRPr lang="en-GB">
              <a:ea typeface="Calibri"/>
              <a:cs typeface="Calibri"/>
            </a:endParaRPr>
          </a:p>
          <a:p>
            <a:pPr marL="228600" indent="-228600">
              <a:lnSpc>
                <a:spcPct val="90000"/>
              </a:lnSpc>
              <a:spcBef>
                <a:spcPts val="1000"/>
              </a:spcBef>
              <a:buAutoNum type="arabicParenR"/>
            </a:pPr>
            <a:r>
              <a:rPr lang="en-GB"/>
              <a:t>Type in the keywords you want to find datasets on. Select filters, including "dataset", to narrow down the search results.</a:t>
            </a:r>
            <a:endParaRPr lang="en-GB">
              <a:ea typeface="Calibri"/>
              <a:cs typeface="Calibri"/>
            </a:endParaRPr>
          </a:p>
          <a:p>
            <a:pPr marL="171450" indent="-171450">
              <a:lnSpc>
                <a:spcPct val="90000"/>
              </a:lnSpc>
              <a:spcBef>
                <a:spcPts val="1000"/>
              </a:spcBef>
              <a:buAutoNum type="arabicParenR"/>
            </a:pPr>
            <a:r>
              <a:rPr lang="en-GB"/>
              <a:t>You will see results from various repositories. Browse the results.</a:t>
            </a:r>
            <a:endParaRPr lang="da-DK"/>
          </a:p>
          <a:p>
            <a:pPr marL="171450" indent="-171450">
              <a:lnSpc>
                <a:spcPct val="90000"/>
              </a:lnSpc>
              <a:spcBef>
                <a:spcPts val="1000"/>
              </a:spcBef>
              <a:buAutoNum type="arabicParenR"/>
            </a:pPr>
            <a:r>
              <a:rPr lang="en-GB"/>
              <a:t>Click on a dataset that seems relevant to the topic and click on the title to access the metadata and access the repository where the (meta)data is hosted.</a:t>
            </a:r>
            <a:endParaRPr lang="en-GB">
              <a:ea typeface="Calibri"/>
              <a:cs typeface="Calibri"/>
            </a:endParaRPr>
          </a:p>
          <a:p>
            <a:pPr>
              <a:lnSpc>
                <a:spcPct val="90000"/>
              </a:lnSpc>
              <a:spcBef>
                <a:spcPts val="1000"/>
              </a:spcBef>
            </a:pPr>
            <a:r>
              <a:rPr lang="en-GB"/>
              <a:t>[Go to the next slide.]</a:t>
            </a:r>
            <a:endParaRPr lang="en-US"/>
          </a:p>
          <a:p>
            <a:endParaRPr lang="en-US"/>
          </a:p>
          <a:p>
            <a:endParaRPr lang="en-US">
              <a:ea typeface="Calibri"/>
              <a:cs typeface="Calibri"/>
            </a:endParaRPr>
          </a:p>
          <a:p>
            <a:endParaRPr lang="en-US">
              <a:ea typeface="Calibri"/>
              <a:cs typeface="Calibri"/>
            </a:endParaRPr>
          </a:p>
        </p:txBody>
      </p:sp>
      <p:sp>
        <p:nvSpPr>
          <p:cNvPr id="4" name="Pladsholder til slidenummer 3">
            <a:extLst>
              <a:ext uri="{FF2B5EF4-FFF2-40B4-BE49-F238E27FC236}">
                <a16:creationId xmlns:a16="http://schemas.microsoft.com/office/drawing/2014/main" id="{F943EDE3-5D88-DBF9-F5D6-664A10FEE014}"/>
              </a:ext>
            </a:extLst>
          </p:cNvPr>
          <p:cNvSpPr>
            <a:spLocks noGrp="1"/>
          </p:cNvSpPr>
          <p:nvPr>
            <p:ph type="sldNum" sz="quarter" idx="5"/>
          </p:nvPr>
        </p:nvSpPr>
        <p:spPr/>
        <p:txBody>
          <a:bodyPr/>
          <a:lstStyle/>
          <a:p>
            <a:fld id="{2CCCAA1B-9DCB-40EB-9968-31183588BCB9}" type="slidenum">
              <a:rPr lang="da-DK"/>
              <a:t>32</a:t>
            </a:fld>
            <a:endParaRPr lang="da-DK"/>
          </a:p>
        </p:txBody>
      </p:sp>
    </p:spTree>
    <p:extLst>
      <p:ext uri="{BB962C8B-B14F-4D97-AF65-F5344CB8AC3E}">
        <p14:creationId xmlns:p14="http://schemas.microsoft.com/office/powerpoint/2010/main" val="3133292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3C176-4E1C-2DA7-384D-DE0A5C7AFF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CBBB57D-52A8-208B-0837-023D583CB9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AFD4534-66D8-E0C5-6079-DB5410EDFF82}"/>
              </a:ext>
            </a:extLst>
          </p:cNvPr>
          <p:cNvSpPr>
            <a:spLocks noGrp="1"/>
          </p:cNvSpPr>
          <p:nvPr>
            <p:ph type="body" idx="1"/>
          </p:nvPr>
        </p:nvSpPr>
        <p:spPr/>
        <p:txBody>
          <a:bodyPr/>
          <a:lstStyle/>
          <a:p>
            <a:r>
              <a:rPr lang="da-DK" b="1" err="1"/>
              <a:t>Approx</a:t>
            </a:r>
            <a:r>
              <a:rPr lang="da-DK" b="1"/>
              <a:t>. 13 min. To run </a:t>
            </a:r>
            <a:r>
              <a:rPr lang="da-DK" b="1" err="1"/>
              <a:t>through</a:t>
            </a:r>
            <a:r>
              <a:rPr lang="da-DK" b="1"/>
              <a:t> </a:t>
            </a:r>
            <a:r>
              <a:rPr lang="da-DK" b="1" err="1"/>
              <a:t>strategy</a:t>
            </a:r>
            <a:r>
              <a:rPr lang="da-DK" b="1"/>
              <a:t> 3</a:t>
            </a:r>
            <a:endParaRPr lang="da-DK"/>
          </a:p>
          <a:p>
            <a:endParaRPr lang="en-US">
              <a:cs typeface="Calibri"/>
            </a:endParaRPr>
          </a:p>
          <a:p>
            <a:r>
              <a:rPr lang="en-US">
                <a:ea typeface="Calibri"/>
                <a:cs typeface="Calibri"/>
              </a:rPr>
              <a:t>Sometimes it is necessary to narrow your search down even further, and sometimes it is useful even to search one specific repository via Google Dataset Search. In this case, apply the following search technique to moderate your search: keywords </a:t>
            </a:r>
            <a:r>
              <a:rPr lang="en-US" err="1">
                <a:ea typeface="Calibri"/>
                <a:cs typeface="Calibri"/>
              </a:rPr>
              <a:t>site:url</a:t>
            </a:r>
            <a:r>
              <a:rPr lang="en-US">
                <a:ea typeface="Calibri"/>
                <a:cs typeface="Calibri"/>
              </a:rPr>
              <a:t>.</a:t>
            </a:r>
          </a:p>
          <a:p>
            <a:endParaRPr lang="en-US"/>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https://datasetsearch.research.google.com/</a:t>
            </a:r>
            <a:r>
              <a:rPr lang="en-GB"/>
              <a:t> in your browser.</a:t>
            </a:r>
            <a:endParaRPr lang="en-GB">
              <a:ea typeface="Calibri"/>
              <a:cs typeface="Calibri"/>
            </a:endParaRPr>
          </a:p>
          <a:p>
            <a:pPr marL="228600" indent="-228600">
              <a:lnSpc>
                <a:spcPct val="90000"/>
              </a:lnSpc>
              <a:spcBef>
                <a:spcPts val="1000"/>
              </a:spcBef>
              <a:buAutoNum type="arabicParenR"/>
            </a:pPr>
            <a:r>
              <a:rPr lang="en-GB"/>
              <a:t>Type in the keywords you want to find datasets on.</a:t>
            </a:r>
            <a:endParaRPr lang="da-DK"/>
          </a:p>
          <a:p>
            <a:pPr marL="228600" indent="-228600">
              <a:lnSpc>
                <a:spcPct val="90000"/>
              </a:lnSpc>
              <a:spcBef>
                <a:spcPts val="1000"/>
              </a:spcBef>
              <a:buAutoNum type="arabicParenR"/>
            </a:pPr>
            <a:r>
              <a:rPr lang="en-GB">
                <a:ea typeface="Calibri"/>
                <a:cs typeface="Calibri"/>
              </a:rPr>
              <a:t>Add "</a:t>
            </a:r>
            <a:r>
              <a:rPr lang="en-GB" err="1">
                <a:ea typeface="Calibri"/>
                <a:cs typeface="Calibri"/>
              </a:rPr>
              <a:t>site:url</a:t>
            </a:r>
            <a:r>
              <a:rPr lang="en-GB">
                <a:ea typeface="Calibri"/>
                <a:cs typeface="Calibri"/>
              </a:rPr>
              <a:t>", e.g. </a:t>
            </a:r>
            <a:r>
              <a:rPr lang="en-GB" err="1">
                <a:ea typeface="Calibri"/>
                <a:cs typeface="Calibri"/>
              </a:rPr>
              <a:t>site:zenodo.org</a:t>
            </a:r>
            <a:r>
              <a:rPr lang="en-GB">
                <a:ea typeface="Calibri"/>
                <a:cs typeface="Calibri"/>
              </a:rPr>
              <a:t>, to your query.</a:t>
            </a:r>
            <a:endParaRPr lang="en-GB"/>
          </a:p>
          <a:p>
            <a:pPr marL="228600" indent="-228600">
              <a:lnSpc>
                <a:spcPct val="90000"/>
              </a:lnSpc>
              <a:spcBef>
                <a:spcPts val="1000"/>
              </a:spcBef>
              <a:buAutoNum type="arabicParenR"/>
            </a:pPr>
            <a:r>
              <a:rPr lang="en-GB"/>
              <a:t>You will now only see results from this repository.</a:t>
            </a:r>
            <a:endParaRPr lang="da-DK">
              <a:ea typeface="Calibri"/>
              <a:cs typeface="Calibri"/>
            </a:endParaRPr>
          </a:p>
        </p:txBody>
      </p:sp>
      <p:sp>
        <p:nvSpPr>
          <p:cNvPr id="4" name="Pladsholder til slidenummer 3">
            <a:extLst>
              <a:ext uri="{FF2B5EF4-FFF2-40B4-BE49-F238E27FC236}">
                <a16:creationId xmlns:a16="http://schemas.microsoft.com/office/drawing/2014/main" id="{282AE94A-801F-839A-A294-5E4366793F83}"/>
              </a:ext>
            </a:extLst>
          </p:cNvPr>
          <p:cNvSpPr>
            <a:spLocks noGrp="1"/>
          </p:cNvSpPr>
          <p:nvPr>
            <p:ph type="sldNum" sz="quarter" idx="5"/>
          </p:nvPr>
        </p:nvSpPr>
        <p:spPr/>
        <p:txBody>
          <a:bodyPr/>
          <a:lstStyle/>
          <a:p>
            <a:fld id="{2CCCAA1B-9DCB-40EB-9968-31183588BCB9}" type="slidenum">
              <a:rPr lang="da-DK"/>
              <a:t>33</a:t>
            </a:fld>
            <a:endParaRPr lang="da-DK"/>
          </a:p>
        </p:txBody>
      </p:sp>
    </p:spTree>
    <p:extLst>
      <p:ext uri="{BB962C8B-B14F-4D97-AF65-F5344CB8AC3E}">
        <p14:creationId xmlns:p14="http://schemas.microsoft.com/office/powerpoint/2010/main" val="2970450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D159-7E4A-7024-B290-60A0B276D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418D62-996C-CC3D-7555-5D9AF9127C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C4A548-B455-6778-5A07-83974785C5CC}"/>
              </a:ext>
            </a:extLst>
          </p:cNvPr>
          <p:cNvSpPr>
            <a:spLocks noGrp="1"/>
          </p:cNvSpPr>
          <p:nvPr>
            <p:ph type="body" idx="1"/>
          </p:nvPr>
        </p:nvSpPr>
        <p:spPr/>
        <p:txBody>
          <a:bodyPr/>
          <a:lstStyle/>
          <a:p>
            <a:r>
              <a:rPr lang="da-DK" b="1" err="1"/>
              <a:t>Approx</a:t>
            </a:r>
            <a:r>
              <a:rPr lang="da-DK" b="1"/>
              <a:t>. 10 min.</a:t>
            </a:r>
            <a:endParaRPr lang="en-US">
              <a:solidFill>
                <a:srgbClr val="444444"/>
              </a:solidFill>
            </a:endParaRPr>
          </a:p>
          <a:p>
            <a:endParaRPr lang="da-DK">
              <a:solidFill>
                <a:srgbClr val="444444"/>
              </a:solidFill>
            </a:endParaRPr>
          </a:p>
          <a:p>
            <a:r>
              <a:rPr lang="da-DK"/>
              <a:t>Ask the students to do </a:t>
            </a:r>
            <a:r>
              <a:rPr lang="da-DK" err="1"/>
              <a:t>one</a:t>
            </a:r>
            <a:r>
              <a:rPr lang="da-DK"/>
              <a:t> of the </a:t>
            </a:r>
            <a:r>
              <a:rPr lang="da-DK" err="1"/>
              <a:t>exercises</a:t>
            </a:r>
            <a:r>
              <a:rPr lang="da-DK"/>
              <a:t> </a:t>
            </a:r>
            <a:r>
              <a:rPr lang="da-DK" err="1"/>
              <a:t>outlined</a:t>
            </a:r>
            <a:r>
              <a:rPr lang="da-DK"/>
              <a:t> on the slide. The students </a:t>
            </a:r>
            <a:r>
              <a:rPr lang="da-DK" err="1"/>
              <a:t>can</a:t>
            </a:r>
            <a:r>
              <a:rPr lang="da-DK"/>
              <a:t> </a:t>
            </a:r>
            <a:r>
              <a:rPr lang="da-DK" err="1"/>
              <a:t>work</a:t>
            </a:r>
            <a:r>
              <a:rPr lang="da-DK"/>
              <a:t> in pairs or </a:t>
            </a:r>
            <a:r>
              <a:rPr lang="da-DK" err="1"/>
              <a:t>individually</a:t>
            </a:r>
            <a:r>
              <a:rPr lang="da-DK"/>
              <a:t>. </a:t>
            </a:r>
            <a:endParaRPr lang="da-DK">
              <a:solidFill>
                <a:srgbClr val="444444"/>
              </a:solidFill>
            </a:endParaRPr>
          </a:p>
          <a:p>
            <a:endParaRPr lang="da-DK">
              <a:solidFill>
                <a:srgbClr val="444444"/>
              </a:solidFill>
            </a:endParaRPr>
          </a:p>
          <a:p>
            <a:r>
              <a:rPr lang="da-DK" b="1" err="1"/>
              <a:t>Exercise</a:t>
            </a:r>
            <a:r>
              <a:rPr lang="da-DK" b="1"/>
              <a:t> 1:</a:t>
            </a:r>
            <a:endParaRPr lang="en-US"/>
          </a:p>
          <a:p>
            <a:pPr marL="228600" indent="-228600">
              <a:buFont typeface="Arial,Sans-Serif"/>
              <a:buChar char="•"/>
            </a:pPr>
            <a:r>
              <a:rPr lang="da-DK" err="1"/>
              <a:t>Conduct</a:t>
            </a:r>
            <a:r>
              <a:rPr lang="da-DK"/>
              <a:t> a </a:t>
            </a:r>
            <a:r>
              <a:rPr lang="da-DK" err="1"/>
              <a:t>search</a:t>
            </a:r>
            <a:r>
              <a:rPr lang="da-DK"/>
              <a:t> </a:t>
            </a:r>
            <a:r>
              <a:rPr lang="da-DK" err="1"/>
              <a:t>where</a:t>
            </a:r>
            <a:r>
              <a:rPr lang="da-DK"/>
              <a:t> </a:t>
            </a:r>
            <a:r>
              <a:rPr lang="da-DK" err="1"/>
              <a:t>they</a:t>
            </a:r>
            <a:r>
              <a:rPr lang="da-DK"/>
              <a:t> look for the </a:t>
            </a:r>
            <a:r>
              <a:rPr lang="da-DK" err="1"/>
              <a:t>article</a:t>
            </a:r>
            <a:r>
              <a:rPr lang="da-DK"/>
              <a:t> and dataset </a:t>
            </a:r>
            <a:r>
              <a:rPr lang="da-DK" err="1"/>
              <a:t>that</a:t>
            </a:r>
            <a:r>
              <a:rPr lang="da-DK"/>
              <a:t> is </a:t>
            </a:r>
            <a:r>
              <a:rPr lang="da-DK" err="1"/>
              <a:t>associated</a:t>
            </a:r>
            <a:r>
              <a:rPr lang="da-DK"/>
              <a:t> with the </a:t>
            </a:r>
            <a:r>
              <a:rPr lang="da-DK" err="1"/>
              <a:t>article</a:t>
            </a:r>
            <a:r>
              <a:rPr lang="da-DK"/>
              <a:t> </a:t>
            </a:r>
            <a:r>
              <a:rPr lang="da-DK" err="1"/>
              <a:t>referenced</a:t>
            </a:r>
            <a:r>
              <a:rPr lang="da-DK"/>
              <a:t> on the slide. </a:t>
            </a:r>
            <a:r>
              <a:rPr lang="da-DK" err="1"/>
              <a:t>They</a:t>
            </a:r>
            <a:r>
              <a:rPr lang="da-DK"/>
              <a:t> </a:t>
            </a:r>
            <a:r>
              <a:rPr lang="da-DK" err="1"/>
              <a:t>can</a:t>
            </a:r>
            <a:r>
              <a:rPr lang="da-DK"/>
              <a:t> </a:t>
            </a:r>
            <a:r>
              <a:rPr lang="da-DK" err="1"/>
              <a:t>use</a:t>
            </a:r>
            <a:r>
              <a:rPr lang="da-DK"/>
              <a:t> </a:t>
            </a:r>
            <a:r>
              <a:rPr lang="da-DK" err="1"/>
              <a:t>DataCite</a:t>
            </a:r>
            <a:r>
              <a:rPr lang="da-DK"/>
              <a:t> Commons but </a:t>
            </a:r>
            <a:r>
              <a:rPr lang="da-DK" err="1"/>
              <a:t>also</a:t>
            </a:r>
            <a:r>
              <a:rPr lang="da-DK"/>
              <a:t> Google to find the </a:t>
            </a:r>
            <a:r>
              <a:rPr lang="da-DK" err="1"/>
              <a:t>article</a:t>
            </a:r>
            <a:r>
              <a:rPr lang="da-DK"/>
              <a:t>.</a:t>
            </a:r>
            <a:endParaRPr lang="en-US">
              <a:solidFill>
                <a:srgbClr val="444444"/>
              </a:solidFill>
            </a:endParaRPr>
          </a:p>
          <a:p>
            <a:pPr marL="228600" indent="-228600">
              <a:buFont typeface="Arial,Sans-Serif"/>
              <a:buChar char="•"/>
            </a:pPr>
            <a:r>
              <a:rPr lang="da-DK"/>
              <a:t>If the students </a:t>
            </a:r>
            <a:r>
              <a:rPr lang="da-DK" err="1"/>
              <a:t>manage</a:t>
            </a:r>
            <a:r>
              <a:rPr lang="da-DK"/>
              <a:t> to find the </a:t>
            </a:r>
            <a:r>
              <a:rPr lang="da-DK" err="1"/>
              <a:t>article</a:t>
            </a:r>
            <a:r>
              <a:rPr lang="da-DK"/>
              <a:t> and </a:t>
            </a:r>
            <a:r>
              <a:rPr lang="da-DK" err="1"/>
              <a:t>associated</a:t>
            </a:r>
            <a:r>
              <a:rPr lang="da-DK"/>
              <a:t> data, ask </a:t>
            </a:r>
            <a:r>
              <a:rPr lang="da-DK" err="1"/>
              <a:t>them</a:t>
            </a:r>
            <a:r>
              <a:rPr lang="da-DK"/>
              <a:t> to </a:t>
            </a:r>
            <a:r>
              <a:rPr lang="da-DK" err="1"/>
              <a:t>answer</a:t>
            </a:r>
            <a:r>
              <a:rPr lang="da-DK"/>
              <a:t> the </a:t>
            </a:r>
            <a:r>
              <a:rPr lang="da-DK" err="1"/>
              <a:t>three</a:t>
            </a:r>
            <a:r>
              <a:rPr lang="da-DK"/>
              <a:t> </a:t>
            </a:r>
            <a:r>
              <a:rPr lang="da-DK" err="1"/>
              <a:t>questions</a:t>
            </a:r>
            <a:r>
              <a:rPr lang="da-DK"/>
              <a:t>. </a:t>
            </a:r>
            <a:r>
              <a:rPr lang="da-DK" err="1"/>
              <a:t>Use</a:t>
            </a:r>
            <a:r>
              <a:rPr lang="da-DK"/>
              <a:t> </a:t>
            </a:r>
            <a:r>
              <a:rPr lang="da-DK" err="1"/>
              <a:t>this</a:t>
            </a:r>
            <a:r>
              <a:rPr lang="da-DK"/>
              <a:t> as an </a:t>
            </a:r>
            <a:r>
              <a:rPr lang="da-DK" err="1"/>
              <a:t>opportunity</a:t>
            </a:r>
            <a:r>
              <a:rPr lang="da-DK"/>
              <a:t> to highlight the </a:t>
            </a:r>
            <a:r>
              <a:rPr lang="da-DK" err="1"/>
              <a:t>importance</a:t>
            </a:r>
            <a:r>
              <a:rPr lang="da-DK"/>
              <a:t> of </a:t>
            </a:r>
            <a:r>
              <a:rPr lang="da-DK" err="1"/>
              <a:t>being</a:t>
            </a:r>
            <a:r>
              <a:rPr lang="da-DK"/>
              <a:t> </a:t>
            </a:r>
            <a:r>
              <a:rPr lang="da-DK" err="1"/>
              <a:t>aware</a:t>
            </a:r>
            <a:r>
              <a:rPr lang="da-DK"/>
              <a:t> of </a:t>
            </a:r>
            <a:r>
              <a:rPr lang="da-DK" err="1"/>
              <a:t>being</a:t>
            </a:r>
            <a:r>
              <a:rPr lang="da-DK"/>
              <a:t> </a:t>
            </a:r>
            <a:r>
              <a:rPr lang="da-DK" err="1"/>
              <a:t>critical</a:t>
            </a:r>
            <a:r>
              <a:rPr lang="da-DK"/>
              <a:t> </a:t>
            </a:r>
            <a:r>
              <a:rPr lang="da-DK" err="1"/>
              <a:t>when</a:t>
            </a:r>
            <a:r>
              <a:rPr lang="da-DK"/>
              <a:t> </a:t>
            </a:r>
            <a:r>
              <a:rPr lang="da-DK" err="1"/>
              <a:t>looking</a:t>
            </a:r>
            <a:r>
              <a:rPr lang="da-DK"/>
              <a:t> for relevant </a:t>
            </a:r>
            <a:r>
              <a:rPr lang="da-DK" err="1"/>
              <a:t>sources</a:t>
            </a:r>
            <a:r>
              <a:rPr lang="da-DK"/>
              <a:t> in the information </a:t>
            </a:r>
            <a:r>
              <a:rPr lang="da-DK" err="1"/>
              <a:t>search</a:t>
            </a:r>
            <a:r>
              <a:rPr lang="da-DK"/>
              <a:t> </a:t>
            </a:r>
            <a:r>
              <a:rPr lang="da-DK" err="1"/>
              <a:t>process</a:t>
            </a:r>
            <a:r>
              <a:rPr lang="da-DK"/>
              <a:t>; </a:t>
            </a:r>
            <a:r>
              <a:rPr lang="da-DK" err="1"/>
              <a:t>this</a:t>
            </a:r>
            <a:r>
              <a:rPr lang="da-DK"/>
              <a:t> </a:t>
            </a:r>
            <a:r>
              <a:rPr lang="da-DK" err="1"/>
              <a:t>also</a:t>
            </a:r>
            <a:r>
              <a:rPr lang="da-DK"/>
              <a:t> </a:t>
            </a:r>
            <a:r>
              <a:rPr lang="da-DK" err="1"/>
              <a:t>applies</a:t>
            </a:r>
            <a:r>
              <a:rPr lang="da-DK"/>
              <a:t> to data </a:t>
            </a:r>
            <a:r>
              <a:rPr lang="da-DK" err="1"/>
              <a:t>search</a:t>
            </a:r>
            <a:r>
              <a:rPr lang="da-DK"/>
              <a:t>. [If relevant, </a:t>
            </a:r>
            <a:r>
              <a:rPr lang="da-DK" err="1"/>
              <a:t>refer</a:t>
            </a:r>
            <a:r>
              <a:rPr lang="da-DK"/>
              <a:t> back to slide 10: "Be </a:t>
            </a:r>
            <a:r>
              <a:rPr lang="da-DK" err="1"/>
              <a:t>critical</a:t>
            </a:r>
            <a:r>
              <a:rPr lang="da-DK"/>
              <a:t> of </a:t>
            </a:r>
            <a:r>
              <a:rPr lang="da-DK" err="1"/>
              <a:t>your</a:t>
            </a:r>
            <a:r>
              <a:rPr lang="da-DK"/>
              <a:t> </a:t>
            </a:r>
            <a:r>
              <a:rPr lang="da-DK" err="1"/>
              <a:t>sources</a:t>
            </a:r>
            <a:r>
              <a:rPr lang="da-DK"/>
              <a:t>".]</a:t>
            </a:r>
            <a:endParaRPr lang="en-US">
              <a:solidFill>
                <a:srgbClr val="444444"/>
              </a:solidFill>
            </a:endParaRPr>
          </a:p>
          <a:p>
            <a:pPr marL="171450" indent="-171450">
              <a:buFont typeface="Arial,Sans-Serif"/>
              <a:buChar char="•"/>
            </a:pPr>
            <a:endParaRPr lang="da-DK">
              <a:solidFill>
                <a:srgbClr val="444444"/>
              </a:solidFill>
              <a:ea typeface="Calibri"/>
              <a:cs typeface="Calibri"/>
            </a:endParaRPr>
          </a:p>
          <a:p>
            <a:r>
              <a:rPr lang="en-US" b="1" u="sng"/>
              <a:t>Exercise 2</a:t>
            </a:r>
            <a:r>
              <a:rPr lang="en-US" u="sng"/>
              <a:t>:</a:t>
            </a:r>
            <a:endParaRPr lang="da-DK" u="sng">
              <a:solidFill>
                <a:srgbClr val="444444"/>
              </a:solidFill>
            </a:endParaRPr>
          </a:p>
          <a:p>
            <a:pPr marL="228600" indent="-228600">
              <a:buFont typeface="Arial,Sans-Serif"/>
              <a:buChar char="•"/>
            </a:pPr>
            <a:r>
              <a:rPr lang="da-DK" err="1"/>
              <a:t>Conduct</a:t>
            </a:r>
            <a:r>
              <a:rPr lang="da-DK"/>
              <a:t> a </a:t>
            </a:r>
            <a:r>
              <a:rPr lang="da-DK" err="1"/>
              <a:t>search</a:t>
            </a:r>
            <a:r>
              <a:rPr lang="da-DK"/>
              <a:t> </a:t>
            </a:r>
            <a:r>
              <a:rPr lang="da-DK" err="1"/>
              <a:t>where</a:t>
            </a:r>
            <a:r>
              <a:rPr lang="da-DK"/>
              <a:t> </a:t>
            </a:r>
            <a:r>
              <a:rPr lang="da-DK" err="1"/>
              <a:t>they</a:t>
            </a:r>
            <a:r>
              <a:rPr lang="da-DK"/>
              <a:t> look for the dataset in Google Dataset Search.</a:t>
            </a:r>
            <a:endParaRPr lang="en-US">
              <a:solidFill>
                <a:srgbClr val="444444"/>
              </a:solidFill>
              <a:ea typeface="Calibri" panose="020F0502020204030204"/>
              <a:cs typeface="Calibri" panose="020F0502020204030204"/>
            </a:endParaRPr>
          </a:p>
          <a:p>
            <a:pPr marL="228600" indent="-228600">
              <a:buFont typeface="Arial,Sans-Serif"/>
              <a:buChar char="•"/>
            </a:pPr>
            <a:r>
              <a:rPr lang="da-DK" err="1"/>
              <a:t>When</a:t>
            </a:r>
            <a:r>
              <a:rPr lang="da-DK"/>
              <a:t> the students find the dataset, ask </a:t>
            </a:r>
            <a:r>
              <a:rPr lang="da-DK" err="1"/>
              <a:t>them</a:t>
            </a:r>
            <a:r>
              <a:rPr lang="da-DK"/>
              <a:t> to do an </a:t>
            </a:r>
            <a:r>
              <a:rPr lang="da-DK" err="1"/>
              <a:t>assessment</a:t>
            </a:r>
            <a:r>
              <a:rPr lang="da-DK"/>
              <a:t> of the data by </a:t>
            </a:r>
            <a:r>
              <a:rPr lang="da-DK" err="1"/>
              <a:t>answering</a:t>
            </a:r>
            <a:r>
              <a:rPr lang="da-DK"/>
              <a:t> the </a:t>
            </a:r>
            <a:r>
              <a:rPr lang="da-DK" err="1"/>
              <a:t>four</a:t>
            </a:r>
            <a:r>
              <a:rPr lang="da-DK"/>
              <a:t> </a:t>
            </a:r>
            <a:r>
              <a:rPr lang="da-DK" err="1"/>
              <a:t>questions</a:t>
            </a:r>
            <a:r>
              <a:rPr lang="da-DK"/>
              <a:t>. [If relevant, </a:t>
            </a:r>
            <a:r>
              <a:rPr lang="da-DK" err="1"/>
              <a:t>refer</a:t>
            </a:r>
            <a:r>
              <a:rPr lang="da-DK"/>
              <a:t> back to slide 10: "Be </a:t>
            </a:r>
            <a:r>
              <a:rPr lang="da-DK" err="1"/>
              <a:t>critical</a:t>
            </a:r>
            <a:r>
              <a:rPr lang="da-DK"/>
              <a:t> of </a:t>
            </a:r>
            <a:r>
              <a:rPr lang="da-DK" err="1"/>
              <a:t>your</a:t>
            </a:r>
            <a:r>
              <a:rPr lang="da-DK"/>
              <a:t> </a:t>
            </a:r>
            <a:r>
              <a:rPr lang="da-DK" err="1"/>
              <a:t>sources</a:t>
            </a:r>
            <a:r>
              <a:rPr lang="da-DK"/>
              <a:t>".]</a:t>
            </a:r>
            <a:endParaRPr lang="en-US">
              <a:solidFill>
                <a:srgbClr val="444444"/>
              </a:solidFill>
            </a:endParaRPr>
          </a:p>
          <a:p>
            <a:pPr marL="228600" indent="-228600">
              <a:buFont typeface="Arial,Sans-Serif"/>
              <a:buChar char="•"/>
            </a:pPr>
            <a:endParaRPr lang="da-DK">
              <a:solidFill>
                <a:srgbClr val="444444"/>
              </a:solidFill>
            </a:endParaRPr>
          </a:p>
          <a:p>
            <a:r>
              <a:rPr lang="da-DK" u="sng" err="1">
                <a:solidFill>
                  <a:srgbClr val="000000"/>
                </a:solidFill>
              </a:rPr>
              <a:t>Expected</a:t>
            </a:r>
            <a:r>
              <a:rPr lang="da-DK" u="sng">
                <a:solidFill>
                  <a:srgbClr val="000000"/>
                </a:solidFill>
              </a:rPr>
              <a:t> learning </a:t>
            </a:r>
            <a:r>
              <a:rPr lang="da-DK" u="sng" err="1">
                <a:solidFill>
                  <a:srgbClr val="000000"/>
                </a:solidFill>
              </a:rPr>
              <a:t>outcome</a:t>
            </a:r>
            <a:r>
              <a:rPr lang="da-DK" u="sng">
                <a:solidFill>
                  <a:srgbClr val="000000"/>
                </a:solidFill>
              </a:rPr>
              <a:t> of </a:t>
            </a:r>
            <a:r>
              <a:rPr lang="da-DK" u="sng" err="1">
                <a:solidFill>
                  <a:srgbClr val="000000"/>
                </a:solidFill>
              </a:rPr>
              <a:t>these</a:t>
            </a:r>
            <a:r>
              <a:rPr lang="da-DK" u="sng">
                <a:solidFill>
                  <a:srgbClr val="000000"/>
                </a:solidFill>
              </a:rPr>
              <a:t> </a:t>
            </a:r>
            <a:r>
              <a:rPr lang="da-DK" u="sng" err="1">
                <a:solidFill>
                  <a:srgbClr val="000000"/>
                </a:solidFill>
              </a:rPr>
              <a:t>excercises</a:t>
            </a:r>
            <a:r>
              <a:rPr lang="da-DK" u="sng">
                <a:solidFill>
                  <a:srgbClr val="000000"/>
                </a:solidFill>
              </a:rPr>
              <a:t>:</a:t>
            </a:r>
            <a:endParaRPr lang="en-US">
              <a:solidFill>
                <a:srgbClr val="444444"/>
              </a:solidFill>
            </a:endParaRPr>
          </a:p>
          <a:p>
            <a:pPr marL="171450" indent="-171450">
              <a:buFont typeface="Arial"/>
              <a:buChar char="•"/>
            </a:pPr>
            <a:r>
              <a:rPr lang="da-DK">
                <a:solidFill>
                  <a:srgbClr val="000000"/>
                </a:solidFill>
              </a:rPr>
              <a:t>The point of </a:t>
            </a:r>
            <a:r>
              <a:rPr lang="da-DK" err="1">
                <a:solidFill>
                  <a:srgbClr val="000000"/>
                </a:solidFill>
              </a:rPr>
              <a:t>these</a:t>
            </a:r>
            <a:r>
              <a:rPr lang="da-DK">
                <a:solidFill>
                  <a:srgbClr val="000000"/>
                </a:solidFill>
              </a:rPr>
              <a:t> </a:t>
            </a:r>
            <a:r>
              <a:rPr lang="da-DK" err="1">
                <a:solidFill>
                  <a:srgbClr val="000000"/>
                </a:solidFill>
              </a:rPr>
              <a:t>exercises</a:t>
            </a:r>
            <a:r>
              <a:rPr lang="da-DK">
                <a:solidFill>
                  <a:srgbClr val="000000"/>
                </a:solidFill>
              </a:rPr>
              <a:t> is to </a:t>
            </a:r>
            <a:r>
              <a:rPr lang="da-DK" err="1">
                <a:solidFill>
                  <a:srgbClr val="000000"/>
                </a:solidFill>
              </a:rPr>
              <a:t>ensure</a:t>
            </a:r>
            <a:r>
              <a:rPr lang="da-DK">
                <a:solidFill>
                  <a:srgbClr val="000000"/>
                </a:solidFill>
              </a:rPr>
              <a:t> </a:t>
            </a:r>
            <a:r>
              <a:rPr lang="da-DK" err="1">
                <a:solidFill>
                  <a:srgbClr val="000000"/>
                </a:solidFill>
              </a:rPr>
              <a:t>that</a:t>
            </a:r>
            <a:r>
              <a:rPr lang="da-DK">
                <a:solidFill>
                  <a:srgbClr val="000000"/>
                </a:solidFill>
              </a:rPr>
              <a:t> the students </a:t>
            </a:r>
            <a:r>
              <a:rPr lang="da-DK" err="1">
                <a:solidFill>
                  <a:srgbClr val="000000"/>
                </a:solidFill>
              </a:rPr>
              <a:t>acquire</a:t>
            </a:r>
            <a:r>
              <a:rPr lang="da-DK">
                <a:solidFill>
                  <a:srgbClr val="000000"/>
                </a:solidFill>
              </a:rPr>
              <a:t> basic </a:t>
            </a:r>
            <a:r>
              <a:rPr lang="da-DK" err="1">
                <a:solidFill>
                  <a:srgbClr val="000000"/>
                </a:solidFill>
              </a:rPr>
              <a:t>skills</a:t>
            </a:r>
            <a:r>
              <a:rPr lang="da-DK">
                <a:solidFill>
                  <a:srgbClr val="000000"/>
                </a:solidFill>
              </a:rPr>
              <a:t> in </a:t>
            </a:r>
            <a:r>
              <a:rPr lang="da-DK" err="1">
                <a:solidFill>
                  <a:srgbClr val="000000"/>
                </a:solidFill>
              </a:rPr>
              <a:t>searching</a:t>
            </a:r>
            <a:r>
              <a:rPr lang="da-DK">
                <a:solidFill>
                  <a:srgbClr val="000000"/>
                </a:solidFill>
              </a:rPr>
              <a:t> for research data in a </a:t>
            </a:r>
            <a:r>
              <a:rPr lang="da-DK" err="1">
                <a:solidFill>
                  <a:srgbClr val="000000"/>
                </a:solidFill>
              </a:rPr>
              <a:t>search</a:t>
            </a:r>
            <a:r>
              <a:rPr lang="da-DK">
                <a:solidFill>
                  <a:srgbClr val="000000"/>
                </a:solidFill>
              </a:rPr>
              <a:t> </a:t>
            </a:r>
            <a:r>
              <a:rPr lang="da-DK" err="1">
                <a:solidFill>
                  <a:srgbClr val="000000"/>
                </a:solidFill>
              </a:rPr>
              <a:t>engine</a:t>
            </a:r>
            <a:r>
              <a:rPr lang="da-DK">
                <a:solidFill>
                  <a:srgbClr val="000000"/>
                </a:solidFill>
              </a:rPr>
              <a:t>, to </a:t>
            </a:r>
            <a:r>
              <a:rPr lang="da-DK" err="1">
                <a:solidFill>
                  <a:srgbClr val="000000"/>
                </a:solidFill>
              </a:rPr>
              <a:t>be</a:t>
            </a:r>
            <a:r>
              <a:rPr lang="da-DK">
                <a:solidFill>
                  <a:srgbClr val="000000"/>
                </a:solidFill>
              </a:rPr>
              <a:t> </a:t>
            </a:r>
            <a:r>
              <a:rPr lang="da-DK" err="1">
                <a:solidFill>
                  <a:srgbClr val="000000"/>
                </a:solidFill>
              </a:rPr>
              <a:t>critical</a:t>
            </a:r>
            <a:r>
              <a:rPr lang="da-DK">
                <a:solidFill>
                  <a:srgbClr val="000000"/>
                </a:solidFill>
              </a:rPr>
              <a:t> of the information </a:t>
            </a:r>
            <a:r>
              <a:rPr lang="da-DK" err="1">
                <a:solidFill>
                  <a:srgbClr val="000000"/>
                </a:solidFill>
              </a:rPr>
              <a:t>they</a:t>
            </a:r>
            <a:r>
              <a:rPr lang="da-DK">
                <a:solidFill>
                  <a:srgbClr val="000000"/>
                </a:solidFill>
              </a:rPr>
              <a:t> find, and </a:t>
            </a:r>
            <a:r>
              <a:rPr lang="da-DK" err="1">
                <a:solidFill>
                  <a:srgbClr val="000000"/>
                </a:solidFill>
              </a:rPr>
              <a:t>assess</a:t>
            </a:r>
            <a:r>
              <a:rPr lang="da-DK">
                <a:solidFill>
                  <a:srgbClr val="000000"/>
                </a:solidFill>
              </a:rPr>
              <a:t> the information in </a:t>
            </a:r>
            <a:r>
              <a:rPr lang="da-DK" err="1">
                <a:solidFill>
                  <a:srgbClr val="000000"/>
                </a:solidFill>
              </a:rPr>
              <a:t>order</a:t>
            </a:r>
            <a:r>
              <a:rPr lang="da-DK">
                <a:solidFill>
                  <a:srgbClr val="000000"/>
                </a:solidFill>
              </a:rPr>
              <a:t> to </a:t>
            </a:r>
            <a:r>
              <a:rPr lang="da-DK" err="1">
                <a:solidFill>
                  <a:srgbClr val="000000"/>
                </a:solidFill>
              </a:rPr>
              <a:t>be</a:t>
            </a:r>
            <a:r>
              <a:rPr lang="da-DK">
                <a:solidFill>
                  <a:srgbClr val="000000"/>
                </a:solidFill>
              </a:rPr>
              <a:t> </a:t>
            </a:r>
            <a:r>
              <a:rPr lang="da-DK" err="1">
                <a:solidFill>
                  <a:srgbClr val="000000"/>
                </a:solidFill>
              </a:rPr>
              <a:t>able</a:t>
            </a:r>
            <a:r>
              <a:rPr lang="da-DK">
                <a:solidFill>
                  <a:srgbClr val="000000"/>
                </a:solidFill>
              </a:rPr>
              <a:t> to </a:t>
            </a:r>
            <a:r>
              <a:rPr lang="da-DK" err="1">
                <a:solidFill>
                  <a:srgbClr val="000000"/>
                </a:solidFill>
              </a:rPr>
              <a:t>determine</a:t>
            </a:r>
            <a:r>
              <a:rPr lang="da-DK">
                <a:solidFill>
                  <a:srgbClr val="000000"/>
                </a:solidFill>
              </a:rPr>
              <a:t> </a:t>
            </a:r>
            <a:r>
              <a:rPr lang="da-DK" err="1">
                <a:solidFill>
                  <a:srgbClr val="000000"/>
                </a:solidFill>
              </a:rPr>
              <a:t>whether</a:t>
            </a:r>
            <a:r>
              <a:rPr lang="da-DK">
                <a:solidFill>
                  <a:srgbClr val="000000"/>
                </a:solidFill>
              </a:rPr>
              <a:t> </a:t>
            </a:r>
            <a:r>
              <a:rPr lang="da-DK" err="1">
                <a:solidFill>
                  <a:srgbClr val="000000"/>
                </a:solidFill>
              </a:rPr>
              <a:t>they</a:t>
            </a:r>
            <a:r>
              <a:rPr lang="da-DK">
                <a:solidFill>
                  <a:srgbClr val="000000"/>
                </a:solidFill>
              </a:rPr>
              <a:t> </a:t>
            </a:r>
            <a:r>
              <a:rPr lang="da-DK" err="1">
                <a:solidFill>
                  <a:srgbClr val="000000"/>
                </a:solidFill>
              </a:rPr>
              <a:t>can</a:t>
            </a:r>
            <a:r>
              <a:rPr lang="da-DK">
                <a:solidFill>
                  <a:srgbClr val="000000"/>
                </a:solidFill>
              </a:rPr>
              <a:t> </a:t>
            </a:r>
            <a:r>
              <a:rPr lang="da-DK" err="1">
                <a:solidFill>
                  <a:srgbClr val="000000"/>
                </a:solidFill>
              </a:rPr>
              <a:t>reuse</a:t>
            </a:r>
            <a:r>
              <a:rPr lang="da-DK">
                <a:solidFill>
                  <a:srgbClr val="000000"/>
                </a:solidFill>
              </a:rPr>
              <a:t> the data.</a:t>
            </a:r>
            <a:endParaRPr lang="da-DK">
              <a:solidFill>
                <a:srgbClr val="000000"/>
              </a:solidFill>
              <a:ea typeface="Calibri"/>
              <a:cs typeface="Calibri"/>
            </a:endParaRPr>
          </a:p>
          <a:p>
            <a:endParaRPr lang="da-DK">
              <a:solidFill>
                <a:srgbClr val="000000"/>
              </a:solidFill>
              <a:ea typeface="Calibri"/>
              <a:cs typeface="Calibri"/>
            </a:endParaRPr>
          </a:p>
          <a:p>
            <a:r>
              <a:rPr lang="en-US" b="1"/>
              <a:t>Search protocol/answers to questions – in case the instructor would like to walk through the exercise with the students afterwards:</a:t>
            </a:r>
            <a:endParaRPr lang="en-US" b="1">
              <a:ea typeface="Calibri"/>
              <a:cs typeface="Calibri"/>
            </a:endParaRPr>
          </a:p>
          <a:p>
            <a:r>
              <a:rPr lang="en-US" u="sng">
                <a:solidFill>
                  <a:srgbClr val="444444"/>
                </a:solidFill>
              </a:rPr>
              <a:t>Exercise 1:</a:t>
            </a:r>
          </a:p>
          <a:p>
            <a:pPr marL="228600" indent="-228600">
              <a:buAutoNum type="arabicParenR"/>
            </a:pPr>
            <a:r>
              <a:rPr lang="en-US"/>
              <a:t>Find the article via </a:t>
            </a:r>
            <a:r>
              <a:rPr lang="en-US" err="1"/>
              <a:t>DataCite</a:t>
            </a:r>
            <a:r>
              <a:rPr lang="en-US"/>
              <a:t> Commons (https://commons.datacite.org) - </a:t>
            </a:r>
            <a:r>
              <a:rPr lang="da-DK"/>
              <a:t>(</a:t>
            </a:r>
            <a:r>
              <a:rPr lang="da-DK" err="1"/>
              <a:t>search</a:t>
            </a:r>
            <a:r>
              <a:rPr lang="da-DK"/>
              <a:t> for </a:t>
            </a:r>
            <a:r>
              <a:rPr lang="da-DK" err="1"/>
              <a:t>first</a:t>
            </a:r>
            <a:r>
              <a:rPr lang="da-DK"/>
              <a:t> part of titel -&gt; filter 2012)</a:t>
            </a:r>
            <a:r>
              <a:rPr lang="en-US"/>
              <a:t> or Google (e.g. via Titel) – under </a:t>
            </a:r>
            <a:r>
              <a:rPr lang="en-US" i="1"/>
              <a:t>Supporting</a:t>
            </a:r>
            <a:r>
              <a:rPr lang="en-US" i="1" baseline="0"/>
              <a:t> Information</a:t>
            </a:r>
            <a:r>
              <a:rPr lang="en-US" baseline="0"/>
              <a:t> you can find the dataset in </a:t>
            </a:r>
            <a:r>
              <a:rPr lang="en-US" baseline="0" err="1"/>
              <a:t>Figshare</a:t>
            </a:r>
            <a:r>
              <a:rPr lang="en-US" baseline="0"/>
              <a:t> (6 files)</a:t>
            </a:r>
            <a:endParaRPr lang="en-US" baseline="0">
              <a:ea typeface="Calibri"/>
              <a:cs typeface="Calibri"/>
            </a:endParaRPr>
          </a:p>
          <a:p>
            <a:pPr marL="228600" indent="-228600">
              <a:buFont typeface="Arial,Sans-Serif"/>
              <a:buAutoNum type="arabicParenR"/>
            </a:pPr>
            <a:r>
              <a:rPr lang="en-US"/>
              <a:t>In </a:t>
            </a:r>
            <a:r>
              <a:rPr lang="en-US" err="1"/>
              <a:t>Figshare</a:t>
            </a:r>
            <a:r>
              <a:rPr lang="en-US"/>
              <a:t> you can see how many times the dataset has been</a:t>
            </a:r>
            <a:r>
              <a:rPr lang="en-US" baseline="0"/>
              <a:t> downloaded (213 times – 08.10.2025)</a:t>
            </a:r>
            <a:endParaRPr lang="en-US" baseline="0">
              <a:ea typeface="Calibri"/>
              <a:cs typeface="Calibri"/>
            </a:endParaRPr>
          </a:p>
          <a:p>
            <a:pPr marL="228600" indent="-228600">
              <a:buAutoNum type="arabicParenR"/>
            </a:pPr>
            <a:r>
              <a:rPr lang="en-US"/>
              <a:t>Citation: Jepson, Ruth; M. Harris, Fiona; Bowes, Alison; Robertson, Roma; Avan, Ghizala; Sheikh, Aziz (2016). Physical Activity in South Asians: An In-Depth Qualitative Study to Explore Motivations and Facilitators. PLOS ONE. Dataset. </a:t>
            </a:r>
            <a:r>
              <a:rPr lang="en-US">
                <a:hlinkClick r:id="rId3"/>
              </a:rPr>
              <a:t>https://doi.org/10.1371/journal.pone.0045333</a:t>
            </a:r>
            <a:r>
              <a:rPr lang="en-US"/>
              <a:t> </a:t>
            </a:r>
            <a:endParaRPr lang="en-US">
              <a:ea typeface="Calibri"/>
              <a:cs typeface="Calibri"/>
            </a:endParaRPr>
          </a:p>
          <a:p>
            <a:pPr marL="0" indent="0">
              <a:buFont typeface="Arial,Sans-Serif"/>
              <a:buNone/>
            </a:pPr>
            <a:endParaRPr lang="en-US">
              <a:solidFill>
                <a:srgbClr val="444444"/>
              </a:solidFill>
            </a:endParaRP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u="sng">
                <a:solidFill>
                  <a:srgbClr val="444444"/>
                </a:solidFill>
              </a:rPr>
              <a:t>Exercise 2:</a:t>
            </a:r>
            <a:endParaRPr lang="en-US" u="sng">
              <a:solidFill>
                <a:srgbClr val="444444"/>
              </a:solidFill>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a:t>Find the dataset via Google Dataset Search (https://datasetsearch.research.google.com)</a:t>
            </a:r>
            <a:r>
              <a:rPr lang="en-US" baseline="0"/>
              <a:t> - </a:t>
            </a:r>
            <a:r>
              <a:rPr lang="en-US"/>
              <a:t>e.g. by searching for the </a:t>
            </a:r>
            <a:r>
              <a:rPr lang="en-US" err="1"/>
              <a:t>titel</a:t>
            </a:r>
            <a:r>
              <a:rPr lang="en-US"/>
              <a:t>. The</a:t>
            </a:r>
            <a:r>
              <a:rPr lang="en-US" baseline="0"/>
              <a:t> dataset is published in </a:t>
            </a:r>
            <a:r>
              <a:rPr lang="en-US" baseline="0" err="1"/>
              <a:t>DeiC</a:t>
            </a:r>
            <a:r>
              <a:rPr lang="en-US" baseline="0"/>
              <a:t> Dataverse. (</a:t>
            </a:r>
            <a:r>
              <a:rPr lang="da-DK" sz="1200" b="0" i="0" kern="1200">
                <a:solidFill>
                  <a:schemeClr val="tx1"/>
                </a:solidFill>
                <a:effectLst/>
                <a:latin typeface="+mn-lt"/>
                <a:ea typeface="+mn-ea"/>
                <a:cs typeface="+mn-cs"/>
              </a:rPr>
              <a:t>doi:10.60612/DATADK/5SCCEA</a:t>
            </a:r>
            <a:r>
              <a:rPr lang="en-US" baseline="0"/>
              <a:t>) </a:t>
            </a:r>
            <a:endParaRPr lang="en-US" baseline="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All authors are from the University of Copenhagen (can be seen under metadata tap).</a:t>
            </a:r>
            <a:endParaRPr lang="en-US" baseline="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License CC BY 4.0: </a:t>
            </a:r>
            <a:r>
              <a:rPr lang="en-US"/>
              <a:t>This license enables </a:t>
            </a:r>
            <a:r>
              <a:rPr lang="en-US" err="1"/>
              <a:t>reusers</a:t>
            </a:r>
            <a:r>
              <a:rPr lang="en-US"/>
              <a:t> to distribute, remix, adapt, and build upon the material in any medium or format, so long as attribution is given to the creator. The license allows for commercial use.</a:t>
            </a:r>
            <a:endParaRPr lang="en-US">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Yes. The dataset is related to two articles – </a:t>
            </a:r>
            <a:r>
              <a:rPr lang="en-US" sz="1200" b="0" i="0" kern="1200">
                <a:solidFill>
                  <a:schemeClr val="tx1"/>
                </a:solidFill>
                <a:effectLst/>
                <a:latin typeface="+mn-lt"/>
                <a:ea typeface="+mn-ea"/>
                <a:cs typeface="+mn-cs"/>
              </a:rPr>
              <a:t>Iversen, R., V. Becker, and R. Bristow (2024). “Figurative Representations in the North European Neolithic—Are They There?” In: </a:t>
            </a:r>
            <a:r>
              <a:rPr lang="en-US" sz="1200" b="0" i="1" kern="1200">
                <a:solidFill>
                  <a:schemeClr val="tx1"/>
                </a:solidFill>
                <a:effectLst/>
                <a:latin typeface="+mn-lt"/>
                <a:ea typeface="+mn-ea"/>
                <a:cs typeface="+mn-cs"/>
              </a:rPr>
              <a:t>Cambridge Archaeological Journal</a:t>
            </a:r>
            <a:r>
              <a:rPr lang="en-US" sz="1200" b="0" i="0" kern="1200">
                <a:solidFill>
                  <a:schemeClr val="tx1"/>
                </a:solidFill>
                <a:effectLst/>
                <a:latin typeface="+mn-lt"/>
                <a:ea typeface="+mn-ea"/>
                <a:cs typeface="+mn-cs"/>
              </a:rPr>
              <a:t>, pp. 1–19. </a:t>
            </a:r>
            <a:r>
              <a:rPr lang="en-US" sz="1200" b="0" i="0" kern="1200" err="1">
                <a:solidFill>
                  <a:schemeClr val="tx1"/>
                </a:solidFill>
                <a:effectLst/>
                <a:latin typeface="+mn-lt"/>
                <a:ea typeface="+mn-ea"/>
                <a:cs typeface="+mn-cs"/>
              </a:rPr>
              <a:t>doi</a:t>
            </a:r>
            <a:r>
              <a:rPr lang="en-US" sz="1200" b="0" i="0" kern="1200">
                <a:solidFill>
                  <a:schemeClr val="tx1"/>
                </a:solidFill>
                <a:effectLst/>
                <a:latin typeface="+mn-lt"/>
                <a:ea typeface="+mn-ea"/>
                <a:cs typeface="+mn-cs"/>
              </a:rPr>
              <a:t> 10.1017/S0959774323000537 </a:t>
            </a:r>
            <a:r>
              <a:rPr lang="en-US" sz="1200" b="1" i="0" kern="1200">
                <a:solidFill>
                  <a:schemeClr val="tx1"/>
                </a:solidFill>
                <a:effectLst/>
                <a:latin typeface="+mn-lt"/>
                <a:ea typeface="+mn-ea"/>
                <a:cs typeface="+mn-cs"/>
              </a:rPr>
              <a:t>and </a:t>
            </a:r>
            <a:r>
              <a:rPr lang="en-US" sz="1200" b="0" i="0" kern="1200">
                <a:solidFill>
                  <a:schemeClr val="tx1"/>
                </a:solidFill>
                <a:effectLst/>
                <a:latin typeface="+mn-lt"/>
                <a:ea typeface="+mn-ea"/>
                <a:cs typeface="+mn-cs"/>
              </a:rPr>
              <a:t>Becker, V. (2025). The Origin, Development and Decline of Lengyel Culture Figurative Finds. </a:t>
            </a:r>
            <a:r>
              <a:rPr lang="en-US" sz="1200" b="0" i="1" kern="1200">
                <a:solidFill>
                  <a:schemeClr val="tx1"/>
                </a:solidFill>
                <a:effectLst/>
                <a:latin typeface="+mn-lt"/>
                <a:ea typeface="+mn-ea"/>
                <a:cs typeface="+mn-cs"/>
              </a:rPr>
              <a:t>Open Archaeology</a:t>
            </a:r>
            <a:r>
              <a:rPr lang="en-US" sz="1200" b="0" i="0" kern="1200">
                <a:solidFill>
                  <a:schemeClr val="tx1"/>
                </a:solidFill>
                <a:effectLst/>
                <a:latin typeface="+mn-lt"/>
                <a:ea typeface="+mn-ea"/>
                <a:cs typeface="+mn-cs"/>
              </a:rPr>
              <a:t>, vol. 11, no. 1, 2025. </a:t>
            </a:r>
            <a:r>
              <a:rPr lang="en-US" sz="1200" b="0" i="0" kern="1200" err="1">
                <a:solidFill>
                  <a:schemeClr val="tx1"/>
                </a:solidFill>
                <a:effectLst/>
                <a:latin typeface="+mn-lt"/>
                <a:ea typeface="+mn-ea"/>
                <a:cs typeface="+mn-cs"/>
              </a:rPr>
              <a:t>doi</a:t>
            </a:r>
            <a:r>
              <a:rPr lang="en-US" sz="1200" b="0" i="0" kern="1200">
                <a:solidFill>
                  <a:schemeClr val="tx1"/>
                </a:solidFill>
                <a:effectLst/>
                <a:latin typeface="+mn-lt"/>
                <a:ea typeface="+mn-ea"/>
                <a:cs typeface="+mn-cs"/>
              </a:rPr>
              <a:t> 10.1515/opar-2025-0050</a:t>
            </a:r>
            <a:endParaRPr lang="en-US" baseline="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a:solidFill>
                <a:srgbClr val="444444"/>
              </a:solidFill>
            </a:endParaRPr>
          </a:p>
          <a:p>
            <a:pPr marL="0" indent="0">
              <a:buFont typeface="Arial,Sans-Serif"/>
              <a:buNone/>
            </a:pPr>
            <a:endParaRPr lang="en-US">
              <a:solidFill>
                <a:srgbClr val="444444"/>
              </a:solidFill>
            </a:endParaRPr>
          </a:p>
        </p:txBody>
      </p:sp>
      <p:sp>
        <p:nvSpPr>
          <p:cNvPr id="4" name="Pladsholder til slidenummer 3">
            <a:extLst>
              <a:ext uri="{FF2B5EF4-FFF2-40B4-BE49-F238E27FC236}">
                <a16:creationId xmlns:a16="http://schemas.microsoft.com/office/drawing/2014/main" id="{5F5A13C4-A9A3-0875-99A3-C2C3187CFFCB}"/>
              </a:ext>
            </a:extLst>
          </p:cNvPr>
          <p:cNvSpPr>
            <a:spLocks noGrp="1"/>
          </p:cNvSpPr>
          <p:nvPr>
            <p:ph type="sldNum" sz="quarter" idx="5"/>
          </p:nvPr>
        </p:nvSpPr>
        <p:spPr/>
        <p:txBody>
          <a:bodyPr/>
          <a:lstStyle/>
          <a:p>
            <a:fld id="{2CCCAA1B-9DCB-40EB-9968-31183588BCB9}" type="slidenum">
              <a:rPr lang="da-DK"/>
              <a:t>34</a:t>
            </a:fld>
            <a:endParaRPr lang="da-DK"/>
          </a:p>
        </p:txBody>
      </p:sp>
    </p:spTree>
    <p:extLst>
      <p:ext uri="{BB962C8B-B14F-4D97-AF65-F5344CB8AC3E}">
        <p14:creationId xmlns:p14="http://schemas.microsoft.com/office/powerpoint/2010/main" val="4169636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DA7AA-C21A-3260-81BC-F5A70783635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D76A9E1-5D61-16F3-6435-9841A5C803B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FED5419-8019-B87F-7C05-5DE421F9C3E8}"/>
              </a:ext>
            </a:extLst>
          </p:cNvPr>
          <p:cNvSpPr>
            <a:spLocks noGrp="1"/>
          </p:cNvSpPr>
          <p:nvPr>
            <p:ph type="body" idx="1"/>
          </p:nvPr>
        </p:nvSpPr>
        <p:spPr/>
        <p:txBody>
          <a:bodyPr/>
          <a:lstStyle/>
          <a:p>
            <a:r>
              <a:rPr lang="da-DK" b="1" err="1"/>
              <a:t>Approx</a:t>
            </a:r>
            <a:r>
              <a:rPr lang="da-DK" b="1"/>
              <a:t>. 5 min. To run </a:t>
            </a:r>
            <a:r>
              <a:rPr lang="da-DK" b="1" err="1"/>
              <a:t>through</a:t>
            </a:r>
            <a:r>
              <a:rPr lang="da-DK" b="1"/>
              <a:t> </a:t>
            </a:r>
            <a:r>
              <a:rPr lang="da-DK" b="1" err="1"/>
              <a:t>strategy</a:t>
            </a:r>
            <a:r>
              <a:rPr lang="da-DK" b="1"/>
              <a:t> 4</a:t>
            </a:r>
            <a:endParaRPr lang="da-DK"/>
          </a:p>
          <a:p>
            <a:endParaRPr lang="da-DK"/>
          </a:p>
          <a:p>
            <a:r>
              <a:rPr lang="da-DK" err="1"/>
              <a:t>We</a:t>
            </a:r>
            <a:r>
              <a:rPr lang="da-DK"/>
              <a:t> </a:t>
            </a:r>
            <a:r>
              <a:rPr lang="da-DK" err="1"/>
              <a:t>will</a:t>
            </a:r>
            <a:r>
              <a:rPr lang="da-DK"/>
              <a:t> </a:t>
            </a:r>
            <a:r>
              <a:rPr lang="da-DK" err="1"/>
              <a:t>now</a:t>
            </a:r>
            <a:r>
              <a:rPr lang="da-DK"/>
              <a:t> look at </a:t>
            </a:r>
            <a:r>
              <a:rPr lang="da-DK" err="1"/>
              <a:t>strategy</a:t>
            </a:r>
            <a:r>
              <a:rPr lang="da-DK"/>
              <a:t> 4: </a:t>
            </a:r>
            <a:r>
              <a:rPr lang="da-DK" err="1"/>
              <a:t>outside</a:t>
            </a:r>
            <a:r>
              <a:rPr lang="da-DK"/>
              <a:t> </a:t>
            </a:r>
            <a:r>
              <a:rPr lang="da-DK" err="1"/>
              <a:t>academia</a:t>
            </a:r>
            <a:r>
              <a:rPr lang="da-DK"/>
              <a:t>.</a:t>
            </a:r>
            <a:endParaRPr lang="da-DK">
              <a:ea typeface="Calibri"/>
              <a:cs typeface="Calibri"/>
            </a:endParaRPr>
          </a:p>
        </p:txBody>
      </p:sp>
      <p:sp>
        <p:nvSpPr>
          <p:cNvPr id="4" name="Pladsholder til slidenummer 3">
            <a:extLst>
              <a:ext uri="{FF2B5EF4-FFF2-40B4-BE49-F238E27FC236}">
                <a16:creationId xmlns:a16="http://schemas.microsoft.com/office/drawing/2014/main" id="{C7D83695-9560-099F-D14A-6957F6A64797}"/>
              </a:ext>
            </a:extLst>
          </p:cNvPr>
          <p:cNvSpPr>
            <a:spLocks noGrp="1"/>
          </p:cNvSpPr>
          <p:nvPr>
            <p:ph type="sldNum" sz="quarter" idx="5"/>
          </p:nvPr>
        </p:nvSpPr>
        <p:spPr/>
        <p:txBody>
          <a:bodyPr/>
          <a:lstStyle/>
          <a:p>
            <a:fld id="{2CCCAA1B-9DCB-40EB-9968-31183588BCB9}" type="slidenum">
              <a:rPr lang="da-DK"/>
              <a:t>35</a:t>
            </a:fld>
            <a:endParaRPr lang="da-DK"/>
          </a:p>
        </p:txBody>
      </p:sp>
    </p:spTree>
    <p:extLst>
      <p:ext uri="{BB962C8B-B14F-4D97-AF65-F5344CB8AC3E}">
        <p14:creationId xmlns:p14="http://schemas.microsoft.com/office/powerpoint/2010/main" val="10558646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5 min. To run </a:t>
            </a:r>
            <a:r>
              <a:rPr lang="da-DK" b="1" err="1"/>
              <a:t>through</a:t>
            </a:r>
            <a:r>
              <a:rPr lang="da-DK" b="1"/>
              <a:t> </a:t>
            </a:r>
            <a:r>
              <a:rPr lang="da-DK" b="1" err="1"/>
              <a:t>strategy</a:t>
            </a:r>
            <a:r>
              <a:rPr lang="da-DK" b="1"/>
              <a:t> 4</a:t>
            </a:r>
            <a:endParaRPr lang="da-DK"/>
          </a:p>
          <a:p>
            <a:endParaRPr lang="en-US">
              <a:cs typeface="Calibri"/>
            </a:endParaRPr>
          </a:p>
          <a:p>
            <a:r>
              <a:rPr lang="da-DK" err="1"/>
              <a:t>Sometimes</a:t>
            </a:r>
            <a:r>
              <a:rPr lang="da-DK"/>
              <a:t> it is relevant to </a:t>
            </a:r>
            <a:r>
              <a:rPr lang="da-DK" err="1"/>
              <a:t>search</a:t>
            </a:r>
            <a:r>
              <a:rPr lang="da-DK"/>
              <a:t> for "non-</a:t>
            </a:r>
            <a:r>
              <a:rPr lang="da-DK" err="1"/>
              <a:t>academic</a:t>
            </a:r>
            <a:r>
              <a:rPr lang="da-DK"/>
              <a:t>" data, i.e. data not </a:t>
            </a:r>
            <a:r>
              <a:rPr lang="da-DK" err="1"/>
              <a:t>collected</a:t>
            </a:r>
            <a:r>
              <a:rPr lang="da-DK"/>
              <a:t> for the purpose of research but in a </a:t>
            </a:r>
            <a:r>
              <a:rPr lang="da-DK" err="1"/>
              <a:t>governmental</a:t>
            </a:r>
            <a:r>
              <a:rPr lang="da-DK"/>
              <a:t> </a:t>
            </a:r>
            <a:r>
              <a:rPr lang="da-DK" err="1"/>
              <a:t>context</a:t>
            </a:r>
            <a:r>
              <a:rPr lang="da-DK"/>
              <a:t>, for </a:t>
            </a:r>
            <a:r>
              <a:rPr lang="da-DK" err="1"/>
              <a:t>instance</a:t>
            </a:r>
            <a:r>
              <a:rPr lang="da-DK"/>
              <a:t>. </a:t>
            </a:r>
            <a:r>
              <a:rPr lang="da-DK" err="1"/>
              <a:t>You</a:t>
            </a:r>
            <a:r>
              <a:rPr lang="da-DK"/>
              <a:t> </a:t>
            </a:r>
            <a:r>
              <a:rPr lang="da-DK" err="1"/>
              <a:t>would</a:t>
            </a:r>
            <a:r>
              <a:rPr lang="da-DK"/>
              <a:t> </a:t>
            </a:r>
            <a:r>
              <a:rPr lang="da-DK" baseline="0"/>
              <a:t>not </a:t>
            </a:r>
            <a:r>
              <a:rPr lang="da-DK" err="1"/>
              <a:t>normally</a:t>
            </a:r>
            <a:r>
              <a:rPr lang="da-DK"/>
              <a:t> find </a:t>
            </a:r>
            <a:r>
              <a:rPr lang="da-DK" err="1"/>
              <a:t>these</a:t>
            </a:r>
            <a:r>
              <a:rPr lang="da-DK"/>
              <a:t> "kinds" of data with </a:t>
            </a:r>
            <a:r>
              <a:rPr lang="da-DK" err="1"/>
              <a:t>strategy</a:t>
            </a:r>
            <a:r>
              <a:rPr lang="da-DK"/>
              <a:t> 1-3. In </a:t>
            </a:r>
            <a:r>
              <a:rPr lang="da-DK" err="1"/>
              <a:t>this</a:t>
            </a:r>
            <a:r>
              <a:rPr lang="da-DK"/>
              <a:t> </a:t>
            </a:r>
            <a:r>
              <a:rPr lang="da-DK" err="1"/>
              <a:t>instance</a:t>
            </a:r>
            <a:r>
              <a:rPr lang="da-DK"/>
              <a:t>, </a:t>
            </a:r>
            <a:r>
              <a:rPr lang="da-DK" err="1"/>
              <a:t>conventional</a:t>
            </a:r>
            <a:r>
              <a:rPr lang="da-DK"/>
              <a:t> </a:t>
            </a:r>
            <a:r>
              <a:rPr lang="da-DK" err="1"/>
              <a:t>search</a:t>
            </a:r>
            <a:r>
              <a:rPr lang="da-DK"/>
              <a:t> </a:t>
            </a:r>
            <a:r>
              <a:rPr lang="da-DK" err="1"/>
              <a:t>engines</a:t>
            </a:r>
            <a:r>
              <a:rPr lang="da-DK"/>
              <a:t> </a:t>
            </a:r>
            <a:r>
              <a:rPr lang="da-DK" err="1"/>
              <a:t>such</a:t>
            </a:r>
            <a:r>
              <a:rPr lang="da-DK"/>
              <a:t> as Google </a:t>
            </a:r>
            <a:r>
              <a:rPr lang="da-DK" err="1"/>
              <a:t>are</a:t>
            </a:r>
            <a:r>
              <a:rPr lang="da-DK"/>
              <a:t> the </a:t>
            </a:r>
            <a:r>
              <a:rPr lang="da-DK" err="1"/>
              <a:t>best</a:t>
            </a:r>
            <a:r>
              <a:rPr lang="da-DK"/>
              <a:t> options in terms of </a:t>
            </a:r>
            <a:r>
              <a:rPr lang="da-DK" err="1"/>
              <a:t>where</a:t>
            </a:r>
            <a:r>
              <a:rPr lang="da-DK"/>
              <a:t> to </a:t>
            </a:r>
            <a:r>
              <a:rPr lang="da-DK" err="1"/>
              <a:t>search</a:t>
            </a:r>
            <a:r>
              <a:rPr lang="da-DK"/>
              <a:t>.</a:t>
            </a:r>
            <a:endParaRPr lang="da-DK">
              <a:ea typeface="Calibri"/>
              <a:cs typeface="Calibri"/>
            </a:endParaRPr>
          </a:p>
          <a:p>
            <a:endParaRPr lang="da-DK">
              <a:ea typeface="Calibri"/>
              <a:cs typeface="Calibri"/>
            </a:endParaRPr>
          </a:p>
          <a:p>
            <a:r>
              <a:rPr lang="da-DK">
                <a:ea typeface="Calibri"/>
                <a:cs typeface="Calibri"/>
              </a:rPr>
              <a:t>[Highlight </a:t>
            </a:r>
            <a:r>
              <a:rPr lang="da-DK" err="1">
                <a:ea typeface="Calibri" panose="020F0502020204030204"/>
                <a:cs typeface="Calibri" panose="020F0502020204030204"/>
              </a:rPr>
              <a:t>some</a:t>
            </a:r>
            <a:r>
              <a:rPr lang="da-DK">
                <a:ea typeface="Calibri" panose="020F0502020204030204"/>
                <a:cs typeface="Calibri" panose="020F0502020204030204"/>
              </a:rPr>
              <a:t> </a:t>
            </a:r>
            <a:r>
              <a:rPr lang="da-DK" err="1">
                <a:ea typeface="Calibri" panose="020F0502020204030204"/>
                <a:cs typeface="Calibri" panose="020F0502020204030204"/>
              </a:rPr>
              <a:t>examples</a:t>
            </a:r>
            <a:r>
              <a:rPr lang="da-DK">
                <a:ea typeface="Calibri" panose="020F0502020204030204"/>
                <a:cs typeface="Calibri" panose="020F0502020204030204"/>
              </a:rPr>
              <a:t> </a:t>
            </a:r>
            <a:r>
              <a:rPr lang="da-DK" err="1">
                <a:ea typeface="Calibri" panose="020F0502020204030204"/>
                <a:cs typeface="Calibri" panose="020F0502020204030204"/>
              </a:rPr>
              <a:t>if</a:t>
            </a:r>
            <a:r>
              <a:rPr lang="da-DK">
                <a:ea typeface="Calibri" panose="020F0502020204030204"/>
                <a:cs typeface="Calibri" panose="020F0502020204030204"/>
              </a:rPr>
              <a:t> relevant:]</a:t>
            </a:r>
          </a:p>
          <a:p>
            <a:pPr marL="171450" indent="-171450">
              <a:buFont typeface="Calibri"/>
              <a:buChar char="-"/>
            </a:pPr>
            <a:r>
              <a:rPr lang="en-US"/>
              <a:t>World Bank: database with free and open access data on global development. Free search and download.</a:t>
            </a:r>
            <a:endParaRPr lang="da-DK">
              <a:ea typeface="Calibri" panose="020F0502020204030204"/>
              <a:cs typeface="Calibri" panose="020F0502020204030204"/>
            </a:endParaRPr>
          </a:p>
          <a:p>
            <a:pPr marL="171450" indent="-171450">
              <a:buFont typeface="Calibri"/>
              <a:buChar char="-"/>
            </a:pPr>
            <a:r>
              <a:rPr lang="en-US">
                <a:ea typeface="Calibri" panose="020F0502020204030204"/>
                <a:cs typeface="Calibri" panose="020F0502020204030204"/>
              </a:rPr>
              <a:t>ESA: the European Space Agency's database delivering free and open access to all of the initiative's satellite-derived climate data records.</a:t>
            </a:r>
            <a:endParaRPr lang="da-DK">
              <a:ea typeface="Calibri" panose="020F0502020204030204"/>
              <a:cs typeface="Calibri" panose="020F0502020204030204"/>
            </a:endParaRPr>
          </a:p>
          <a:p>
            <a:pPr marL="171450" indent="-171450">
              <a:buFont typeface="Calibri"/>
              <a:buChar char="-"/>
            </a:pPr>
            <a:r>
              <a:rPr lang="en-US">
                <a:ea typeface="Calibri" panose="020F0502020204030204"/>
                <a:cs typeface="Calibri" panose="020F0502020204030204"/>
              </a:rPr>
              <a:t>Statistics </a:t>
            </a:r>
            <a:r>
              <a:rPr lang="en-US" err="1">
                <a:ea typeface="Calibri" panose="020F0502020204030204"/>
                <a:cs typeface="Calibri" panose="020F0502020204030204"/>
              </a:rPr>
              <a:t>Denmarks</a:t>
            </a:r>
            <a:r>
              <a:rPr lang="en-US">
                <a:ea typeface="Calibri" panose="020F0502020204030204"/>
                <a:cs typeface="Calibri" panose="020F0502020204030204"/>
              </a:rPr>
              <a:t>: a government department in Denmark conducting an array of user surveys and collecting and publishing statistical data about the Danish society. Many larger datasets are only available on request.</a:t>
            </a:r>
          </a:p>
          <a:p>
            <a:pPr marL="171450" indent="-171450">
              <a:buFont typeface="Calibri"/>
              <a:buChar char="-"/>
            </a:pPr>
            <a:endParaRPr lang="en-US">
              <a:ea typeface="Calibri" panose="020F0502020204030204"/>
              <a:cs typeface="Calibri" panose="020F0502020204030204"/>
            </a:endParaRPr>
          </a:p>
          <a:p>
            <a:r>
              <a:rPr lang="en-US">
                <a:ea typeface="Calibri" panose="020F0502020204030204"/>
                <a:cs typeface="Calibri" panose="020F0502020204030204"/>
              </a:rPr>
              <a:t>This strategy is often useful if you are looking for quantitative data. Let's look at an example from World Bank Data. [Next slide.]</a:t>
            </a:r>
          </a:p>
        </p:txBody>
      </p:sp>
      <p:sp>
        <p:nvSpPr>
          <p:cNvPr id="4" name="Pladsholder til slidenummer 3"/>
          <p:cNvSpPr>
            <a:spLocks noGrp="1"/>
          </p:cNvSpPr>
          <p:nvPr>
            <p:ph type="sldNum" sz="quarter" idx="5"/>
          </p:nvPr>
        </p:nvSpPr>
        <p:spPr/>
        <p:txBody>
          <a:bodyPr/>
          <a:lstStyle/>
          <a:p>
            <a:fld id="{2CCCAA1B-9DCB-40EB-9968-31183588BCB9}" type="slidenum">
              <a:rPr lang="da-DK"/>
              <a:t>36</a:t>
            </a:fld>
            <a:endParaRPr lang="da-DK"/>
          </a:p>
        </p:txBody>
      </p:sp>
    </p:spTree>
    <p:extLst>
      <p:ext uri="{BB962C8B-B14F-4D97-AF65-F5344CB8AC3E}">
        <p14:creationId xmlns:p14="http://schemas.microsoft.com/office/powerpoint/2010/main" val="573013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err="1"/>
              <a:t>Approx</a:t>
            </a:r>
            <a:r>
              <a:rPr lang="da-DK" b="1"/>
              <a:t>. 5 min. To run </a:t>
            </a:r>
            <a:r>
              <a:rPr lang="da-DK" b="1" err="1"/>
              <a:t>through</a:t>
            </a:r>
            <a:r>
              <a:rPr lang="da-DK" b="1"/>
              <a:t> </a:t>
            </a:r>
            <a:r>
              <a:rPr lang="da-DK" b="1" err="1"/>
              <a:t>strategy</a:t>
            </a:r>
            <a:r>
              <a:rPr lang="da-DK" b="1"/>
              <a:t> 4</a:t>
            </a:r>
            <a:endParaRPr lang="da-DK"/>
          </a:p>
          <a:p>
            <a:endParaRPr lang="en-US">
              <a:ea typeface="Calibri"/>
              <a:cs typeface="Calibri"/>
            </a:endParaRPr>
          </a:p>
          <a:p>
            <a:pPr>
              <a:lnSpc>
                <a:spcPct val="90000"/>
              </a:lnSpc>
              <a:spcBef>
                <a:spcPts val="1000"/>
              </a:spcBef>
            </a:pPr>
            <a:r>
              <a:rPr lang="da-DK" b="1"/>
              <a:t>[If </a:t>
            </a:r>
            <a:r>
              <a:rPr lang="da-DK" b="1" err="1"/>
              <a:t>showing</a:t>
            </a:r>
            <a:r>
              <a:rPr lang="da-DK" b="1"/>
              <a:t> the </a:t>
            </a:r>
            <a:r>
              <a:rPr lang="da-DK" b="1" err="1"/>
              <a:t>example</a:t>
            </a:r>
            <a:r>
              <a:rPr lang="da-DK" b="1"/>
              <a:t> "live"/</a:t>
            </a:r>
            <a:r>
              <a:rPr lang="da-DK" b="1" err="1"/>
              <a:t>directly</a:t>
            </a:r>
            <a:r>
              <a:rPr lang="da-DK" b="1"/>
              <a:t> in </a:t>
            </a:r>
            <a:r>
              <a:rPr lang="da-DK" b="1" err="1"/>
              <a:t>your</a:t>
            </a:r>
            <a:r>
              <a:rPr lang="da-DK" b="1"/>
              <a:t> browser, </a:t>
            </a:r>
            <a:r>
              <a:rPr lang="da-DK" b="1" err="1"/>
              <a:t>follow</a:t>
            </a:r>
            <a:r>
              <a:rPr lang="da-DK" b="1"/>
              <a:t> </a:t>
            </a:r>
            <a:r>
              <a:rPr lang="da-DK" b="1" err="1"/>
              <a:t>these</a:t>
            </a:r>
            <a:r>
              <a:rPr lang="da-DK" b="1"/>
              <a:t> </a:t>
            </a:r>
            <a:r>
              <a:rPr lang="da-DK" b="1" err="1"/>
              <a:t>instructions</a:t>
            </a:r>
            <a:r>
              <a:rPr lang="da-DK" b="1"/>
              <a:t>:] </a:t>
            </a:r>
            <a:endParaRPr lang="da-DK"/>
          </a:p>
          <a:p>
            <a:pPr marL="228600" indent="-228600">
              <a:lnSpc>
                <a:spcPct val="90000"/>
              </a:lnSpc>
              <a:spcBef>
                <a:spcPts val="1000"/>
              </a:spcBef>
              <a:buAutoNum type="arabicParenR"/>
            </a:pPr>
            <a:r>
              <a:rPr lang="en-GB"/>
              <a:t>Access </a:t>
            </a:r>
            <a:r>
              <a:rPr lang="en-GB">
                <a:hlinkClick r:id="rId3"/>
              </a:rPr>
              <a:t>https://www.worldbank.org/</a:t>
            </a:r>
            <a:r>
              <a:rPr lang="en-GB"/>
              <a:t> in your browser.</a:t>
            </a:r>
            <a:endParaRPr lang="en-GB">
              <a:ea typeface="Calibri"/>
              <a:cs typeface="Calibri"/>
            </a:endParaRPr>
          </a:p>
          <a:p>
            <a:pPr marL="228600" indent="-228600">
              <a:lnSpc>
                <a:spcPct val="90000"/>
              </a:lnSpc>
              <a:spcBef>
                <a:spcPts val="1000"/>
              </a:spcBef>
              <a:buAutoNum type="arabicParenR"/>
            </a:pPr>
            <a:r>
              <a:rPr lang="en-GB">
                <a:ea typeface="Calibri"/>
                <a:cs typeface="Calibri"/>
              </a:rPr>
              <a:t>Click on "How we work", then "Open data".</a:t>
            </a:r>
            <a:endParaRPr lang="en-GB"/>
          </a:p>
          <a:p>
            <a:pPr marL="228600" indent="-228600">
              <a:lnSpc>
                <a:spcPct val="90000"/>
              </a:lnSpc>
              <a:spcBef>
                <a:spcPts val="1000"/>
              </a:spcBef>
              <a:buAutoNum type="arabicParenR"/>
            </a:pPr>
            <a:r>
              <a:rPr lang="en-GB">
                <a:ea typeface="Calibri"/>
                <a:cs typeface="Calibri"/>
              </a:rPr>
              <a:t>Do a comparative search of two countries to illustrate search process: enter the countries you are interested in, for instance Denmark, then Italy.</a:t>
            </a:r>
          </a:p>
          <a:p>
            <a:pPr marL="228600" indent="-228600">
              <a:lnSpc>
                <a:spcPct val="90000"/>
              </a:lnSpc>
              <a:spcBef>
                <a:spcPts val="1000"/>
              </a:spcBef>
              <a:buAutoNum type="arabicParenR"/>
            </a:pPr>
            <a:r>
              <a:rPr lang="en-GB">
                <a:ea typeface="Calibri"/>
                <a:cs typeface="Calibri"/>
              </a:rPr>
              <a:t>Select "Life expectancy at birth"; click on the graph.</a:t>
            </a:r>
          </a:p>
          <a:p>
            <a:pPr marL="228600" indent="-228600">
              <a:lnSpc>
                <a:spcPct val="90000"/>
              </a:lnSpc>
              <a:spcBef>
                <a:spcPts val="1000"/>
              </a:spcBef>
              <a:buAutoNum type="arabicParenR"/>
            </a:pPr>
            <a:r>
              <a:rPr lang="en-GB">
                <a:ea typeface="Calibri"/>
                <a:cs typeface="Calibri"/>
              </a:rPr>
              <a:t>Highlight important features that can help the students assess the data, e.g. licence, files for download.</a:t>
            </a:r>
            <a:endParaRPr lang="en-GB"/>
          </a:p>
          <a:p>
            <a:pPr marL="228600" indent="-228600">
              <a:lnSpc>
                <a:spcPct val="90000"/>
              </a:lnSpc>
              <a:spcBef>
                <a:spcPts val="1000"/>
              </a:spcBef>
              <a:buAutoNum type="arabicParenR"/>
            </a:pPr>
            <a:endParaRPr lang="en-GB">
              <a:ea typeface="Calibri" panose="020F0502020204030204"/>
              <a:cs typeface="Calibri" panose="020F0502020204030204"/>
            </a:endParaRPr>
          </a:p>
          <a:p>
            <a:pPr>
              <a:lnSpc>
                <a:spcPct val="90000"/>
              </a:lnSpc>
              <a:spcBef>
                <a:spcPts val="1000"/>
              </a:spcBef>
            </a:pPr>
            <a:r>
              <a:rPr lang="en-GB">
                <a:ea typeface="Calibri" panose="020F0502020204030204"/>
                <a:cs typeface="Calibri" panose="020F0502020204030204"/>
              </a:rPr>
              <a:t>NB: Be aware that statistics are as good as the method by which they are collected. The World Bank gets these statistics from the supplying countries and do not collect these themselves.  </a:t>
            </a:r>
          </a:p>
          <a:p>
            <a:pPr>
              <a:lnSpc>
                <a:spcPct val="90000"/>
              </a:lnSpc>
              <a:spcBef>
                <a:spcPts val="1000"/>
              </a:spcBef>
            </a:pPr>
            <a:endParaRPr lang="en-GB">
              <a:ea typeface="Calibri" panose="020F0502020204030204"/>
              <a:cs typeface="Calibri" panose="020F0502020204030204"/>
            </a:endParaRPr>
          </a:p>
        </p:txBody>
      </p:sp>
      <p:sp>
        <p:nvSpPr>
          <p:cNvPr id="4" name="Pladsholder til slidenummer 3"/>
          <p:cNvSpPr>
            <a:spLocks noGrp="1"/>
          </p:cNvSpPr>
          <p:nvPr>
            <p:ph type="sldNum" sz="quarter" idx="5"/>
          </p:nvPr>
        </p:nvSpPr>
        <p:spPr/>
        <p:txBody>
          <a:bodyPr/>
          <a:lstStyle/>
          <a:p>
            <a:fld id="{2CCCAA1B-9DCB-40EB-9968-31183588BCB9}" type="slidenum">
              <a:rPr lang="da-DK"/>
              <a:t>37</a:t>
            </a:fld>
            <a:endParaRPr lang="da-DK"/>
          </a:p>
        </p:txBody>
      </p:sp>
    </p:spTree>
    <p:extLst>
      <p:ext uri="{BB962C8B-B14F-4D97-AF65-F5344CB8AC3E}">
        <p14:creationId xmlns:p14="http://schemas.microsoft.com/office/powerpoint/2010/main" val="4233981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7F1A7-30FF-00FC-C2FD-E8512BA5DF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701D0A7-01EC-F681-F980-8CBC0DC3CA3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E135E19-DE4F-9F34-F860-4A46A506777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5FD9063A-23D9-E1F9-0F5A-CB77F9B21A00}"/>
              </a:ext>
            </a:extLst>
          </p:cNvPr>
          <p:cNvSpPr>
            <a:spLocks noGrp="1"/>
          </p:cNvSpPr>
          <p:nvPr>
            <p:ph type="sldNum" sz="quarter" idx="10"/>
          </p:nvPr>
        </p:nvSpPr>
        <p:spPr/>
        <p:txBody>
          <a:bodyPr/>
          <a:lstStyle/>
          <a:p>
            <a:fld id="{2CCCAA1B-9DCB-40EB-9968-31183588BCB9}" type="slidenum">
              <a:rPr lang="da-DK" smtClean="0"/>
              <a:t>38</a:t>
            </a:fld>
            <a:endParaRPr lang="da-DK"/>
          </a:p>
        </p:txBody>
      </p:sp>
    </p:spTree>
    <p:extLst>
      <p:ext uri="{BB962C8B-B14F-4D97-AF65-F5344CB8AC3E}">
        <p14:creationId xmlns:p14="http://schemas.microsoft.com/office/powerpoint/2010/main" val="36894836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EB637-3285-8170-F8DD-3648A8FCFCD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604BA95-4B69-6B09-FE24-2EBF9CAC6F6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C05D81D-6231-8E86-8D7E-5382DA3A9233}"/>
              </a:ext>
            </a:extLst>
          </p:cNvPr>
          <p:cNvSpPr>
            <a:spLocks noGrp="1"/>
          </p:cNvSpPr>
          <p:nvPr>
            <p:ph type="body" idx="1"/>
          </p:nvPr>
        </p:nvSpPr>
        <p:spPr/>
        <p:txBody>
          <a:bodyPr/>
          <a:lstStyle/>
          <a:p>
            <a:r>
              <a:rPr lang="en-US">
                <a:ea typeface="Calibri"/>
                <a:cs typeface="Calibri"/>
              </a:rPr>
              <a:t>Approx. 20 min.</a:t>
            </a:r>
            <a:endParaRPr lang="en-US"/>
          </a:p>
          <a:p>
            <a:endParaRPr lang="en-US"/>
          </a:p>
          <a:p>
            <a:r>
              <a:rPr lang="en-US"/>
              <a:t>Time to put your newly</a:t>
            </a:r>
            <a:r>
              <a:rPr lang="en-US" baseline="0"/>
              <a:t> acquired knowledge into action!</a:t>
            </a:r>
            <a:endParaRPr lang="en-US">
              <a:ea typeface="Calibri" panose="020F0502020204030204"/>
              <a:cs typeface="Calibri" panose="020F0502020204030204"/>
            </a:endParaRPr>
          </a:p>
          <a:p>
            <a:endParaRPr lang="en-US"/>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Pladsholder til slidenummer 3">
            <a:extLst>
              <a:ext uri="{FF2B5EF4-FFF2-40B4-BE49-F238E27FC236}">
                <a16:creationId xmlns:a16="http://schemas.microsoft.com/office/drawing/2014/main" id="{6E3B36C9-17CB-2687-50E8-58693F7287BD}"/>
              </a:ext>
            </a:extLst>
          </p:cNvPr>
          <p:cNvSpPr>
            <a:spLocks noGrp="1"/>
          </p:cNvSpPr>
          <p:nvPr>
            <p:ph type="sldNum" sz="quarter" idx="5"/>
          </p:nvPr>
        </p:nvSpPr>
        <p:spPr/>
        <p:txBody>
          <a:bodyPr/>
          <a:lstStyle/>
          <a:p>
            <a:fld id="{FD259E6E-6963-4258-9AB0-B8E68E51000F}" type="slidenum">
              <a:rPr lang="da-DK" smtClean="0"/>
              <a:t>39</a:t>
            </a:fld>
            <a:endParaRPr lang="da-DK"/>
          </a:p>
        </p:txBody>
      </p:sp>
    </p:spTree>
    <p:extLst>
      <p:ext uri="{BB962C8B-B14F-4D97-AF65-F5344CB8AC3E}">
        <p14:creationId xmlns:p14="http://schemas.microsoft.com/office/powerpoint/2010/main" val="36834110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7E2ED-0C5D-5D27-771E-84D2555FEB5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2E54D9-5B59-F084-4D9E-8314222C19C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932F62-F8DD-6034-D67D-771EF056CEFF}"/>
              </a:ext>
            </a:extLst>
          </p:cNvPr>
          <p:cNvSpPr>
            <a:spLocks noGrp="1"/>
          </p:cNvSpPr>
          <p:nvPr>
            <p:ph type="body" idx="1"/>
          </p:nvPr>
        </p:nvSpPr>
        <p:spPr/>
        <p:txBody>
          <a:bodyPr/>
          <a:lstStyle/>
          <a:p>
            <a:r>
              <a:rPr lang="en-US">
                <a:ea typeface="Calibri"/>
                <a:cs typeface="Calibri"/>
              </a:rPr>
              <a:t>Examples of where to find datasets for the different cases:</a:t>
            </a:r>
            <a:endParaRPr lang="da-DK"/>
          </a:p>
          <a:p>
            <a:endParaRPr lang="en-US">
              <a:ea typeface="Calibri"/>
              <a:cs typeface="Calibri"/>
            </a:endParaRPr>
          </a:p>
          <a:p>
            <a:r>
              <a:rPr lang="en-US" b="1">
                <a:ea typeface="Calibri"/>
                <a:cs typeface="Calibri"/>
              </a:rPr>
              <a:t>Case 1: </a:t>
            </a:r>
            <a:r>
              <a:rPr lang="da-DK" b="1" err="1"/>
              <a:t>You</a:t>
            </a:r>
            <a:r>
              <a:rPr lang="da-DK" b="1"/>
              <a:t> </a:t>
            </a:r>
            <a:r>
              <a:rPr lang="da-DK" b="1" err="1"/>
              <a:t>need</a:t>
            </a:r>
            <a:r>
              <a:rPr lang="da-DK" b="1"/>
              <a:t> data </a:t>
            </a:r>
            <a:r>
              <a:rPr lang="da-DK" b="1" err="1"/>
              <a:t>that</a:t>
            </a:r>
            <a:r>
              <a:rPr lang="da-DK" b="1"/>
              <a:t> </a:t>
            </a:r>
            <a:r>
              <a:rPr lang="da-DK" b="1" err="1"/>
              <a:t>sheds</a:t>
            </a:r>
            <a:r>
              <a:rPr lang="da-DK" b="1"/>
              <a:t> light on the </a:t>
            </a:r>
            <a:r>
              <a:rPr lang="da-DK" b="1" err="1"/>
              <a:t>relationship</a:t>
            </a:r>
            <a:r>
              <a:rPr lang="da-DK" b="1"/>
              <a:t> </a:t>
            </a:r>
            <a:r>
              <a:rPr lang="da-DK" b="1" err="1"/>
              <a:t>between</a:t>
            </a:r>
            <a:r>
              <a:rPr lang="da-DK" b="1"/>
              <a:t> ocean temperature and </a:t>
            </a:r>
            <a:r>
              <a:rPr lang="da-DK" b="1" err="1"/>
              <a:t>coral</a:t>
            </a:r>
            <a:r>
              <a:rPr lang="da-DK" b="1"/>
              <a:t> </a:t>
            </a:r>
            <a:r>
              <a:rPr lang="da-DK" b="1" err="1"/>
              <a:t>reef</a:t>
            </a:r>
            <a:r>
              <a:rPr lang="da-DK" b="1"/>
              <a:t> </a:t>
            </a:r>
            <a:r>
              <a:rPr lang="da-DK" b="1" err="1"/>
              <a:t>bleaching</a:t>
            </a:r>
            <a:r>
              <a:rPr lang="da-DK" b="1"/>
              <a:t>.</a:t>
            </a:r>
            <a:endParaRPr lang="en-US" b="1">
              <a:ea typeface="Calibri" panose="020F0502020204030204"/>
              <a:cs typeface="Calibri" panose="020F0502020204030204"/>
            </a:endParaRPr>
          </a:p>
          <a:p>
            <a:r>
              <a:rPr lang="da-DK">
                <a:ea typeface="Calibri"/>
                <a:cs typeface="Calibri"/>
              </a:rPr>
              <a:t>Keywords: </a:t>
            </a:r>
            <a:r>
              <a:rPr lang="en-US"/>
              <a:t>Climate, climate change, sea temperature, c</a:t>
            </a:r>
            <a:r>
              <a:rPr lang="da-DK"/>
              <a:t>oral bleach*</a:t>
            </a:r>
            <a:endParaRPr lang="da-DK">
              <a:ea typeface="Calibri"/>
              <a:cs typeface="Calibri"/>
            </a:endParaRPr>
          </a:p>
          <a:p>
            <a:r>
              <a:rPr lang="da-DK" err="1">
                <a:ea typeface="Calibri"/>
                <a:cs typeface="Calibri"/>
              </a:rPr>
              <a:t>Searches</a:t>
            </a:r>
            <a:r>
              <a:rPr lang="da-DK">
                <a:ea typeface="Calibri"/>
                <a:cs typeface="Calibri"/>
              </a:rPr>
              <a:t>: </a:t>
            </a:r>
          </a:p>
          <a:p>
            <a:r>
              <a:rPr lang="en-US">
                <a:hlinkClick r:id="rId3"/>
              </a:rPr>
              <a:t>Google Dataset Search</a:t>
            </a:r>
            <a:r>
              <a:rPr lang="en-US"/>
              <a:t>: climate change AND sea temperature AND coral bleach* - e.g. </a:t>
            </a:r>
            <a:r>
              <a:rPr lang="en-US">
                <a:hlinkClick r:id="rId4"/>
              </a:rPr>
              <a:t>https://doi.org/10.3389/fmars.2022.938454.s002</a:t>
            </a:r>
            <a:r>
              <a:rPr lang="en-US"/>
              <a:t>, </a:t>
            </a:r>
            <a:r>
              <a:rPr lang="en-US">
                <a:hlinkClick r:id="rId5"/>
              </a:rPr>
              <a:t>https://doi.org/10.25909/25143128.v1</a:t>
            </a:r>
            <a:r>
              <a:rPr lang="en-US"/>
              <a:t>, </a:t>
            </a:r>
            <a:r>
              <a:rPr lang="en-US">
                <a:hlinkClick r:id="rId6"/>
              </a:rPr>
              <a:t>https://doi.org/10.6084/m9.figshare.4884389.v2</a:t>
            </a:r>
            <a:r>
              <a:rPr lang="en-US"/>
              <a:t> </a:t>
            </a:r>
            <a:endParaRPr lang="da-DK">
              <a:ea typeface="Calibri"/>
              <a:cs typeface="Calibri"/>
            </a:endParaRPr>
          </a:p>
          <a:p>
            <a:r>
              <a:rPr lang="en-US"/>
              <a:t>Web of Science - Data Citation Index: "climate change" AND "sea temperature" AND coral bleach* - e.g. </a:t>
            </a:r>
            <a:r>
              <a:rPr lang="en-US">
                <a:hlinkClick r:id="rId7"/>
              </a:rPr>
              <a:t>https://datadryad.org/dataset/doi:10.5061/dryad.rfj6q57gz</a:t>
            </a:r>
            <a:r>
              <a:rPr lang="en-US"/>
              <a:t>, </a:t>
            </a:r>
            <a:r>
              <a:rPr lang="en-US">
                <a:hlinkClick r:id="rId4"/>
              </a:rPr>
              <a:t>https://doi.org/10.3389/fmars.2022.938454.s002</a:t>
            </a:r>
            <a:endParaRPr lang="da-DK"/>
          </a:p>
          <a:p>
            <a:r>
              <a:rPr lang="da-DK">
                <a:hlinkClick r:id="rId8"/>
              </a:rPr>
              <a:t>Zenodo</a:t>
            </a:r>
            <a:r>
              <a:rPr lang="da-DK"/>
              <a:t>: </a:t>
            </a:r>
            <a:r>
              <a:rPr lang="da-DK" err="1"/>
              <a:t>climate</a:t>
            </a:r>
            <a:r>
              <a:rPr lang="da-DK"/>
              <a:t> </a:t>
            </a:r>
            <a:r>
              <a:rPr lang="da-DK" err="1"/>
              <a:t>change</a:t>
            </a:r>
            <a:r>
              <a:rPr lang="da-DK"/>
              <a:t> AND </a:t>
            </a:r>
            <a:r>
              <a:rPr lang="da-DK" err="1"/>
              <a:t>sea</a:t>
            </a:r>
            <a:r>
              <a:rPr lang="da-DK"/>
              <a:t> temperature AND </a:t>
            </a:r>
            <a:r>
              <a:rPr lang="da-DK" err="1"/>
              <a:t>coral</a:t>
            </a:r>
            <a:r>
              <a:rPr lang="da-DK"/>
              <a:t> </a:t>
            </a:r>
            <a:r>
              <a:rPr lang="da-DK" err="1"/>
              <a:t>bleach</a:t>
            </a:r>
            <a:r>
              <a:rPr lang="da-DK"/>
              <a:t>  - filter dataset - </a:t>
            </a:r>
            <a:r>
              <a:rPr lang="da-DK" err="1"/>
              <a:t>e.g</a:t>
            </a:r>
            <a:r>
              <a:rPr lang="da-DK"/>
              <a:t>. </a:t>
            </a:r>
            <a:r>
              <a:rPr lang="da-DK">
                <a:hlinkClick r:id="rId9"/>
              </a:rPr>
              <a:t>https://doi.org/10.5281/zenodo.7940011</a:t>
            </a:r>
            <a:r>
              <a:rPr lang="da-DK"/>
              <a:t>, </a:t>
            </a:r>
            <a:r>
              <a:rPr lang="da-DK">
                <a:hlinkClick r:id="rId10"/>
              </a:rPr>
              <a:t>https://doi.org/10.5281/zenodo.4448247</a:t>
            </a:r>
            <a:r>
              <a:rPr lang="da-DK"/>
              <a:t> </a:t>
            </a:r>
            <a:endParaRPr lang="da-DK">
              <a:ea typeface="Calibri" panose="020F0502020204030204"/>
              <a:cs typeface="Calibri" panose="020F0502020204030204"/>
            </a:endParaRPr>
          </a:p>
          <a:p>
            <a:endParaRPr lang="da-DK"/>
          </a:p>
          <a:p>
            <a:r>
              <a:rPr lang="da-DK" b="1"/>
              <a:t>Case 2: </a:t>
            </a:r>
            <a:r>
              <a:rPr lang="da-DK" b="1" err="1"/>
              <a:t>You</a:t>
            </a:r>
            <a:r>
              <a:rPr lang="da-DK" b="1"/>
              <a:t> </a:t>
            </a:r>
            <a:r>
              <a:rPr lang="da-DK" b="1" err="1"/>
              <a:t>would</a:t>
            </a:r>
            <a:r>
              <a:rPr lang="da-DK" b="1"/>
              <a:t> </a:t>
            </a:r>
            <a:r>
              <a:rPr lang="da-DK" b="1" err="1"/>
              <a:t>like</a:t>
            </a:r>
            <a:r>
              <a:rPr lang="da-DK" b="1"/>
              <a:t> to find research data </a:t>
            </a:r>
            <a:r>
              <a:rPr lang="da-DK" b="1" err="1"/>
              <a:t>that</a:t>
            </a:r>
            <a:r>
              <a:rPr lang="da-DK" b="1"/>
              <a:t> </a:t>
            </a:r>
            <a:r>
              <a:rPr lang="da-DK" b="1" err="1"/>
              <a:t>sheds</a:t>
            </a:r>
            <a:r>
              <a:rPr lang="da-DK" b="1"/>
              <a:t> light on the factors </a:t>
            </a:r>
            <a:r>
              <a:rPr lang="da-DK" b="1" err="1"/>
              <a:t>that</a:t>
            </a:r>
            <a:r>
              <a:rPr lang="da-DK" b="1"/>
              <a:t> </a:t>
            </a:r>
            <a:r>
              <a:rPr lang="da-DK" b="1" err="1"/>
              <a:t>influence</a:t>
            </a:r>
            <a:r>
              <a:rPr lang="da-DK" b="1"/>
              <a:t> </a:t>
            </a:r>
            <a:r>
              <a:rPr lang="da-DK" b="1" err="1"/>
              <a:t>people's</a:t>
            </a:r>
            <a:r>
              <a:rPr lang="da-DK" b="1"/>
              <a:t> trust in public institutions.</a:t>
            </a:r>
            <a:endParaRPr lang="da-DK" b="1">
              <a:ea typeface="Calibri"/>
              <a:cs typeface="Calibri"/>
            </a:endParaRPr>
          </a:p>
          <a:p>
            <a:r>
              <a:rPr lang="da-DK">
                <a:ea typeface="Calibri"/>
                <a:cs typeface="Calibri"/>
              </a:rPr>
              <a:t>Keywords: </a:t>
            </a:r>
            <a:r>
              <a:rPr lang="da-DK"/>
              <a:t>distrust, g</a:t>
            </a:r>
            <a:r>
              <a:rPr lang="en-US" err="1"/>
              <a:t>overnment</a:t>
            </a:r>
            <a:r>
              <a:rPr lang="en-US"/>
              <a:t> agencies, politics, public administration, public authorities, public institutions, public opinion, transparency, trust </a:t>
            </a:r>
            <a:endParaRPr lang="da-DK"/>
          </a:p>
          <a:p>
            <a:r>
              <a:rPr lang="da-DK" err="1">
                <a:ea typeface="Calibri"/>
                <a:cs typeface="Calibri"/>
              </a:rPr>
              <a:t>Searches</a:t>
            </a:r>
            <a:r>
              <a:rPr lang="da-DK">
                <a:ea typeface="Calibri"/>
                <a:cs typeface="Calibri"/>
              </a:rPr>
              <a:t>:</a:t>
            </a:r>
          </a:p>
          <a:p>
            <a:r>
              <a:rPr lang="da-DK">
                <a:ea typeface="Calibri"/>
                <a:cs typeface="Calibri"/>
                <a:hlinkClick r:id="rId11"/>
              </a:rPr>
              <a:t>DataCite Commons</a:t>
            </a:r>
            <a:r>
              <a:rPr lang="da-DK">
                <a:ea typeface="Calibri"/>
                <a:cs typeface="Calibri"/>
              </a:rPr>
              <a:t>: </a:t>
            </a:r>
            <a:r>
              <a:rPr lang="da-DK"/>
              <a:t>trust AND government </a:t>
            </a:r>
            <a:r>
              <a:rPr lang="da-DK">
                <a:ea typeface="Calibri"/>
                <a:cs typeface="Calibri"/>
              </a:rPr>
              <a:t>– filter datasets – </a:t>
            </a:r>
            <a:r>
              <a:rPr lang="da-DK" err="1">
                <a:ea typeface="Calibri"/>
                <a:cs typeface="Calibri"/>
              </a:rPr>
              <a:t>e.g</a:t>
            </a:r>
            <a:r>
              <a:rPr lang="da-DK">
                <a:ea typeface="Calibri"/>
                <a:cs typeface="Calibri"/>
              </a:rPr>
              <a:t>. </a:t>
            </a:r>
            <a:r>
              <a:rPr lang="da-DK">
                <a:hlinkClick r:id="rId12"/>
              </a:rPr>
              <a:t>https://doi.org/10.1787/1de9675e-en</a:t>
            </a:r>
            <a:r>
              <a:rPr lang="da-DK"/>
              <a:t>, </a:t>
            </a:r>
            <a:r>
              <a:rPr lang="da-DK">
                <a:hlinkClick r:id="rId13"/>
              </a:rPr>
              <a:t>https://doi.org/10.15139/s3/tgktej</a:t>
            </a:r>
            <a:r>
              <a:rPr lang="da-DK"/>
              <a:t> </a:t>
            </a:r>
            <a:endParaRPr lang="da-DK">
              <a:ea typeface="Calibri"/>
              <a:cs typeface="Calibri"/>
            </a:endParaRPr>
          </a:p>
          <a:p>
            <a:r>
              <a:rPr lang="en-US">
                <a:ea typeface="Calibri"/>
                <a:cs typeface="Calibri"/>
                <a:hlinkClick r:id="rId14"/>
              </a:rPr>
              <a:t>Danish National Archives (</a:t>
            </a:r>
            <a:r>
              <a:rPr lang="en-US" err="1">
                <a:ea typeface="Calibri"/>
                <a:cs typeface="Calibri"/>
                <a:hlinkClick r:id="rId14"/>
              </a:rPr>
              <a:t>Rigsarkivet</a:t>
            </a:r>
            <a:r>
              <a:rPr lang="en-US">
                <a:ea typeface="Calibri"/>
                <a:cs typeface="Calibri"/>
                <a:hlinkClick r:id="rId14"/>
              </a:rPr>
              <a:t>)</a:t>
            </a:r>
            <a:r>
              <a:rPr lang="en-US">
                <a:ea typeface="Calibri"/>
                <a:cs typeface="Calibri"/>
              </a:rPr>
              <a:t> (onl</a:t>
            </a:r>
            <a:r>
              <a:rPr lang="en-US"/>
              <a:t>y</a:t>
            </a:r>
            <a:r>
              <a:rPr lang="en-US">
                <a:ea typeface="Calibri"/>
                <a:cs typeface="Calibri"/>
              </a:rPr>
              <a:t> in Danish) - </a:t>
            </a:r>
            <a:r>
              <a:rPr lang="en-US" err="1"/>
              <a:t>Beskrivelse</a:t>
            </a:r>
            <a:r>
              <a:rPr lang="en-US"/>
              <a:t> </a:t>
            </a:r>
            <a:r>
              <a:rPr lang="en-US" err="1"/>
              <a:t>af</a:t>
            </a:r>
            <a:r>
              <a:rPr lang="en-US"/>
              <a:t> </a:t>
            </a:r>
            <a:r>
              <a:rPr lang="en-US" err="1"/>
              <a:t>arkivmaterialer</a:t>
            </a:r>
            <a:r>
              <a:rPr lang="en-US"/>
              <a:t>: </a:t>
            </a:r>
            <a:r>
              <a:rPr lang="en-US" err="1"/>
              <a:t>tillid</a:t>
            </a:r>
            <a:r>
              <a:rPr lang="en-US"/>
              <a:t> </a:t>
            </a:r>
            <a:r>
              <a:rPr lang="en-US" err="1"/>
              <a:t>offentlige</a:t>
            </a:r>
            <a:r>
              <a:rPr lang="en-US"/>
              <a:t> </a:t>
            </a:r>
            <a:r>
              <a:rPr lang="en-US" err="1"/>
              <a:t>institutioner</a:t>
            </a:r>
            <a:r>
              <a:rPr lang="en-US">
                <a:ea typeface="Calibri"/>
                <a:cs typeface="Calibri"/>
              </a:rPr>
              <a:t> – e.g.  </a:t>
            </a:r>
            <a:r>
              <a:rPr lang="en-US"/>
              <a:t>10.5279/dk-sa-dda-30460 </a:t>
            </a:r>
          </a:p>
          <a:p>
            <a:r>
              <a:rPr lang="en-US">
                <a:hlinkClick r:id="rId15"/>
              </a:rPr>
              <a:t>European Social Survey (ESS) Data Portal</a:t>
            </a:r>
            <a:r>
              <a:rPr lang="en-US"/>
              <a:t>: trust AND politics – e.g. </a:t>
            </a:r>
            <a:r>
              <a:rPr lang="en-US">
                <a:hlinkClick r:id="rId16"/>
              </a:rPr>
              <a:t>https://doi.org/10.21338/ess11e04_1</a:t>
            </a:r>
            <a:r>
              <a:rPr lang="en-US"/>
              <a:t> </a:t>
            </a:r>
            <a:endParaRPr lang="en-US">
              <a:ea typeface="Calibri"/>
              <a:cs typeface="Calibri"/>
            </a:endParaRPr>
          </a:p>
          <a:p>
            <a:r>
              <a:rPr lang="en-US">
                <a:hlinkClick r:id="rId3"/>
              </a:rPr>
              <a:t>Google Dataset Search</a:t>
            </a:r>
            <a:r>
              <a:rPr lang="en-US"/>
              <a:t>: trust AND (public OR government*) AND institution* - e.g. </a:t>
            </a:r>
            <a:r>
              <a:rPr lang="en-US">
                <a:hlinkClick r:id="rId17"/>
              </a:rPr>
              <a:t>https://doi.org/10.6084/m9.figshare.19388271</a:t>
            </a:r>
            <a:r>
              <a:rPr lang="en-US"/>
              <a:t>, </a:t>
            </a:r>
            <a:r>
              <a:rPr lang="en-US">
                <a:hlinkClick r:id="rId18"/>
              </a:rPr>
              <a:t>https://doi.org/10.7910/DVN/7FPDAJ</a:t>
            </a:r>
            <a:r>
              <a:rPr lang="en-US">
                <a:solidFill>
                  <a:srgbClr val="000000"/>
                </a:solidFill>
              </a:rPr>
              <a:t>  </a:t>
            </a:r>
            <a:endParaRPr lang="da-DK">
              <a:ea typeface="Calibri" panose="020F0502020204030204"/>
              <a:cs typeface="Calibri" panose="020F0502020204030204"/>
            </a:endParaRPr>
          </a:p>
          <a:p>
            <a:r>
              <a:rPr lang="en-US">
                <a:ea typeface="Calibri"/>
                <a:cs typeface="Calibri"/>
              </a:rPr>
              <a:t>Web of Science – Data citation Index: </a:t>
            </a:r>
            <a:r>
              <a:rPr lang="en-US"/>
              <a:t>trust AND (public OR government*) AND institution* - e.g. </a:t>
            </a:r>
            <a:r>
              <a:rPr lang="en-US">
                <a:hlinkClick r:id="rId19"/>
              </a:rPr>
              <a:t>https://services.fsd.tuni.fi/catalogue/FSD2297</a:t>
            </a:r>
            <a:r>
              <a:rPr lang="en-US"/>
              <a:t>, </a:t>
            </a:r>
            <a:r>
              <a:rPr lang="en-US">
                <a:hlinkClick r:id="rId20"/>
              </a:rPr>
              <a:t>https://reshare.ukdataservice.ac.uk/851675/</a:t>
            </a:r>
            <a:r>
              <a:rPr lang="en-US"/>
              <a:t>, </a:t>
            </a:r>
            <a:r>
              <a:rPr lang="en-US">
                <a:hlinkClick r:id="rId21"/>
              </a:rPr>
              <a:t>http://urn.fi/urn:nbn:fi:fsd:T-FSD3977</a:t>
            </a:r>
            <a:r>
              <a:rPr lang="en-US"/>
              <a:t>  </a:t>
            </a:r>
            <a:endParaRPr lang="en-US">
              <a:ea typeface="Calibri"/>
              <a:cs typeface="Calibri"/>
            </a:endParaRPr>
          </a:p>
          <a:p>
            <a:endParaRPr lang="en-US">
              <a:ea typeface="Calibri"/>
              <a:cs typeface="Calibri"/>
            </a:endParaRPr>
          </a:p>
          <a:p>
            <a:r>
              <a:rPr lang="da-DK" b="1"/>
              <a:t>Case 3: </a:t>
            </a:r>
            <a:r>
              <a:rPr lang="da-DK" b="1" err="1"/>
              <a:t>You</a:t>
            </a:r>
            <a:r>
              <a:rPr lang="da-DK" b="1"/>
              <a:t> </a:t>
            </a:r>
            <a:r>
              <a:rPr lang="da-DK" b="1" err="1"/>
              <a:t>need</a:t>
            </a:r>
            <a:r>
              <a:rPr lang="da-DK" b="1"/>
              <a:t> data </a:t>
            </a:r>
            <a:r>
              <a:rPr lang="da-DK" b="1" err="1"/>
              <a:t>that</a:t>
            </a:r>
            <a:r>
              <a:rPr lang="da-DK" b="1"/>
              <a:t> show the </a:t>
            </a:r>
            <a:r>
              <a:rPr lang="da-DK" b="1" err="1"/>
              <a:t>prevalence</a:t>
            </a:r>
            <a:r>
              <a:rPr lang="da-DK" b="1"/>
              <a:t> of diabetes (Diabetes Mellitus, type 1 or 2) in </a:t>
            </a:r>
            <a:r>
              <a:rPr lang="da-DK" b="1" err="1"/>
              <a:t>different</a:t>
            </a:r>
            <a:r>
              <a:rPr lang="da-DK" b="1"/>
              <a:t> </a:t>
            </a:r>
            <a:r>
              <a:rPr lang="da-DK" b="1" err="1"/>
              <a:t>countries</a:t>
            </a:r>
            <a:r>
              <a:rPr lang="da-DK" b="1"/>
              <a:t> or </a:t>
            </a:r>
            <a:r>
              <a:rPr lang="da-DK" b="1" err="1"/>
              <a:t>demographic</a:t>
            </a:r>
            <a:r>
              <a:rPr lang="da-DK" b="1"/>
              <a:t> </a:t>
            </a:r>
            <a:r>
              <a:rPr lang="da-DK" b="1" err="1"/>
              <a:t>groups</a:t>
            </a:r>
            <a:r>
              <a:rPr lang="da-DK" b="1"/>
              <a:t>.</a:t>
            </a:r>
            <a:endParaRPr lang="da-DK" b="1">
              <a:ea typeface="Calibri"/>
              <a:cs typeface="Calibri"/>
            </a:endParaRPr>
          </a:p>
          <a:p>
            <a:r>
              <a:rPr lang="da-DK">
                <a:ea typeface="Calibri"/>
                <a:cs typeface="Calibri"/>
              </a:rPr>
              <a:t>Keywords: </a:t>
            </a:r>
            <a:r>
              <a:rPr lang="da-DK"/>
              <a:t>diabetes, diabetes Mellitus, </a:t>
            </a:r>
            <a:r>
              <a:rPr lang="da-DK" err="1"/>
              <a:t>prevalence</a:t>
            </a:r>
            <a:r>
              <a:rPr lang="da-DK"/>
              <a:t>, </a:t>
            </a:r>
            <a:r>
              <a:rPr lang="da-DK" err="1"/>
              <a:t>demograph</a:t>
            </a:r>
            <a:r>
              <a:rPr lang="da-DK"/>
              <a:t>*</a:t>
            </a:r>
            <a:endParaRPr lang="da-DK">
              <a:ea typeface="Calibri"/>
              <a:cs typeface="Calibri"/>
            </a:endParaRPr>
          </a:p>
          <a:p>
            <a:r>
              <a:rPr lang="da-DK" err="1">
                <a:ea typeface="Calibri"/>
                <a:cs typeface="Calibri"/>
              </a:rPr>
              <a:t>Searches</a:t>
            </a:r>
            <a:r>
              <a:rPr lang="da-DK">
                <a:ea typeface="Calibri"/>
                <a:cs typeface="Calibri"/>
              </a:rPr>
              <a:t>:</a:t>
            </a:r>
          </a:p>
          <a:p>
            <a:r>
              <a:rPr lang="en-US">
                <a:hlinkClick r:id="rId3"/>
              </a:rPr>
              <a:t>Google Dataset Search</a:t>
            </a:r>
            <a:r>
              <a:rPr lang="en-US"/>
              <a:t>: </a:t>
            </a:r>
            <a:r>
              <a:rPr lang="da-DK"/>
              <a:t>diabetes Mellitus AND prevalence AND demograph* - e.g. </a:t>
            </a:r>
            <a:r>
              <a:rPr lang="da-DK">
                <a:hlinkClick r:id="rId22"/>
              </a:rPr>
              <a:t>https://doi.org/10.1371/journal.pone.0143084</a:t>
            </a:r>
            <a:r>
              <a:rPr lang="da-DK"/>
              <a:t>, </a:t>
            </a:r>
            <a:r>
              <a:rPr lang="da-DK">
                <a:hlinkClick r:id="rId23"/>
              </a:rPr>
              <a:t>https://www.statista.com/statistics/271464/percentage-of-diabetics-worldwide/</a:t>
            </a:r>
            <a:r>
              <a:rPr lang="da-DK"/>
              <a:t> </a:t>
            </a:r>
            <a:endParaRPr lang="en-US"/>
          </a:p>
          <a:p>
            <a:r>
              <a:rPr lang="en-US">
                <a:hlinkClick r:id="rId24"/>
              </a:rPr>
              <a:t>HealthData.gov</a:t>
            </a:r>
            <a:r>
              <a:rPr lang="en-US"/>
              <a:t> - Catalog: diabetes-mellitus AND prevalence AND </a:t>
            </a:r>
            <a:r>
              <a:rPr lang="en-US" err="1"/>
              <a:t>demograph</a:t>
            </a:r>
            <a:r>
              <a:rPr lang="en-US"/>
              <a:t>*</a:t>
            </a:r>
            <a:r>
              <a:rPr lang="da-DK" err="1"/>
              <a:t> - fil</a:t>
            </a:r>
            <a:r>
              <a:rPr lang="da-DK"/>
              <a:t>ter external datasets - e.g. </a:t>
            </a:r>
            <a:r>
              <a:rPr lang="da-DK">
                <a:hlinkClick r:id="rId25"/>
              </a:rPr>
              <a:t>https://healthdata.gov/CDC/Selected-Trend-Table-from-Health-United-States-201/qkns-8p7f/about_data</a:t>
            </a:r>
            <a:r>
              <a:rPr lang="da-DK"/>
              <a:t> </a:t>
            </a:r>
            <a:endParaRPr lang="en-US"/>
          </a:p>
          <a:p>
            <a:r>
              <a:rPr lang="en-US"/>
              <a:t>Web of Science – Data Citation Index: </a:t>
            </a:r>
            <a:r>
              <a:rPr lang="da-DK"/>
              <a:t>"diabetes-mellitus" AND prevalence AND demograph* - e.g. </a:t>
            </a:r>
            <a:r>
              <a:rPr lang="da-DK">
                <a:hlinkClick r:id="rId26"/>
              </a:rPr>
              <a:t>https://doi.org/10.1371/journal.pone.0211193.t001</a:t>
            </a:r>
            <a:r>
              <a:rPr lang="da-DK"/>
              <a:t> </a:t>
            </a:r>
            <a:endParaRPr lang="da-DK">
              <a:ea typeface="Calibri"/>
              <a:cs typeface="Calibri"/>
            </a:endParaRPr>
          </a:p>
          <a:p>
            <a:r>
              <a:rPr lang="en-US">
                <a:hlinkClick r:id="rId27"/>
              </a:rPr>
              <a:t>WHO data</a:t>
            </a:r>
            <a:r>
              <a:rPr lang="en-US"/>
              <a:t> - Indicators – </a:t>
            </a:r>
            <a:r>
              <a:rPr lang="en-US" err="1"/>
              <a:t>searchterm</a:t>
            </a:r>
            <a:r>
              <a:rPr lang="en-US"/>
              <a:t> diabetes – e.g. </a:t>
            </a:r>
            <a:r>
              <a:rPr lang="en-US">
                <a:hlinkClick r:id="rId28"/>
              </a:rPr>
              <a:t>https://data.who.int/indicators/i/C540135/1F96863</a:t>
            </a:r>
            <a:r>
              <a:rPr lang="en-US"/>
              <a:t> </a:t>
            </a:r>
            <a:endParaRPr lang="da-DK"/>
          </a:p>
          <a:p>
            <a:endParaRPr lang="da-DK">
              <a:ea typeface="Calibri"/>
              <a:cs typeface="Calibri"/>
            </a:endParaRPr>
          </a:p>
          <a:p>
            <a:r>
              <a:rPr lang="da-DK" b="1"/>
              <a:t>Case 4: </a:t>
            </a:r>
            <a:r>
              <a:rPr lang="da-DK" b="1" err="1"/>
              <a:t>You</a:t>
            </a:r>
            <a:r>
              <a:rPr lang="da-DK" b="1"/>
              <a:t> </a:t>
            </a:r>
            <a:r>
              <a:rPr lang="da-DK" b="1" err="1"/>
              <a:t>are</a:t>
            </a:r>
            <a:r>
              <a:rPr lang="da-DK" b="1"/>
              <a:t> </a:t>
            </a:r>
            <a:r>
              <a:rPr lang="da-DK" b="1" err="1"/>
              <a:t>looking</a:t>
            </a:r>
            <a:r>
              <a:rPr lang="da-DK" b="1"/>
              <a:t> for data </a:t>
            </a:r>
            <a:r>
              <a:rPr lang="da-DK" b="1" err="1"/>
              <a:t>that</a:t>
            </a:r>
            <a:r>
              <a:rPr lang="da-DK" b="1"/>
              <a:t> show the </a:t>
            </a:r>
            <a:r>
              <a:rPr lang="da-DK" b="1" err="1"/>
              <a:t>effect</a:t>
            </a:r>
            <a:r>
              <a:rPr lang="da-DK" b="1"/>
              <a:t> of </a:t>
            </a:r>
            <a:r>
              <a:rPr lang="da-DK" b="1" err="1"/>
              <a:t>nudging</a:t>
            </a:r>
            <a:r>
              <a:rPr lang="da-DK" b="1"/>
              <a:t> on </a:t>
            </a:r>
            <a:r>
              <a:rPr lang="da-DK" b="1" err="1"/>
              <a:t>people's</a:t>
            </a:r>
            <a:r>
              <a:rPr lang="da-DK" b="1"/>
              <a:t> </a:t>
            </a:r>
            <a:r>
              <a:rPr lang="da-DK" b="1" err="1"/>
              <a:t>choice</a:t>
            </a:r>
            <a:r>
              <a:rPr lang="da-DK" b="1"/>
              <a:t> of </a:t>
            </a:r>
            <a:r>
              <a:rPr lang="da-DK" b="1" err="1"/>
              <a:t>healthy</a:t>
            </a:r>
            <a:r>
              <a:rPr lang="da-DK" b="1"/>
              <a:t> </a:t>
            </a:r>
            <a:r>
              <a:rPr lang="da-DK" b="1" err="1"/>
              <a:t>foods</a:t>
            </a:r>
            <a:r>
              <a:rPr lang="da-DK" b="1"/>
              <a:t>.</a:t>
            </a:r>
            <a:endParaRPr lang="da-DK" b="1">
              <a:ea typeface="Calibri"/>
              <a:cs typeface="Calibri"/>
            </a:endParaRPr>
          </a:p>
          <a:p>
            <a:r>
              <a:rPr lang="da-DK">
                <a:ea typeface="Calibri"/>
                <a:cs typeface="Calibri"/>
              </a:rPr>
              <a:t>Keywords: </a:t>
            </a:r>
            <a:r>
              <a:rPr lang="da-DK"/>
              <a:t>c</a:t>
            </a:r>
            <a:r>
              <a:rPr lang="en-US"/>
              <a:t>onsumer, consumption, diet, eating, food, health, nudging, people, population</a:t>
            </a:r>
            <a:endParaRPr lang="da-DK"/>
          </a:p>
          <a:p>
            <a:r>
              <a:rPr lang="en-US">
                <a:ea typeface="Calibri"/>
                <a:cs typeface="Calibri"/>
              </a:rPr>
              <a:t>Searches: </a:t>
            </a:r>
          </a:p>
          <a:p>
            <a:r>
              <a:rPr lang="da-DK">
                <a:hlinkClick r:id="rId11"/>
              </a:rPr>
              <a:t>DataCite Commons</a:t>
            </a:r>
            <a:r>
              <a:rPr lang="da-DK"/>
              <a:t>: nudging health food – filter dataset – e.g.  </a:t>
            </a:r>
            <a:r>
              <a:rPr lang="da-DK">
                <a:hlinkClick r:id="rId29"/>
              </a:rPr>
              <a:t>https://doi.org/10.7910/dvn/lbmkwv</a:t>
            </a:r>
            <a:r>
              <a:rPr lang="da-DK"/>
              <a:t>, </a:t>
            </a:r>
            <a:r>
              <a:rPr lang="da-DK">
                <a:hlinkClick r:id="rId30"/>
              </a:rPr>
              <a:t>https://doi.org/10.6084/m9.figshare.29569878</a:t>
            </a:r>
            <a:r>
              <a:rPr lang="da-DK"/>
              <a:t> </a:t>
            </a:r>
            <a:endParaRPr lang="da-DK">
              <a:ea typeface="Calibri"/>
              <a:cs typeface="Calibri"/>
            </a:endParaRPr>
          </a:p>
          <a:p>
            <a:r>
              <a:rPr lang="en-US">
                <a:hlinkClick r:id="rId3"/>
              </a:rPr>
              <a:t>Google Dataset Search</a:t>
            </a:r>
            <a:r>
              <a:rPr lang="en-US"/>
              <a:t>: </a:t>
            </a:r>
            <a:r>
              <a:rPr lang="da-DK" err="1"/>
              <a:t>nudging</a:t>
            </a:r>
            <a:r>
              <a:rPr lang="da-DK"/>
              <a:t> </a:t>
            </a:r>
            <a:r>
              <a:rPr lang="da-DK" err="1"/>
              <a:t>health</a:t>
            </a:r>
            <a:r>
              <a:rPr lang="da-DK"/>
              <a:t> </a:t>
            </a:r>
            <a:r>
              <a:rPr lang="da-DK" err="1"/>
              <a:t>food</a:t>
            </a:r>
            <a:r>
              <a:rPr lang="da-DK"/>
              <a:t> – </a:t>
            </a:r>
            <a:r>
              <a:rPr lang="da-DK" err="1"/>
              <a:t>e.g</a:t>
            </a:r>
            <a:r>
              <a:rPr lang="da-DK"/>
              <a:t>. </a:t>
            </a:r>
            <a:r>
              <a:rPr lang="da-DK">
                <a:hlinkClick r:id="rId31"/>
              </a:rPr>
              <a:t>https://doi.org/10.3389/fpubh.2025.1644713.s001</a:t>
            </a:r>
            <a:r>
              <a:rPr lang="da-DK"/>
              <a:t>, </a:t>
            </a:r>
            <a:r>
              <a:rPr lang="da-DK">
                <a:hlinkClick r:id="rId32"/>
              </a:rPr>
              <a:t>https://doi.org/10.25625/XGYIU2</a:t>
            </a:r>
            <a:r>
              <a:rPr lang="da-DK"/>
              <a:t>  </a:t>
            </a:r>
            <a:endParaRPr lang="da-DK">
              <a:ea typeface="Calibri"/>
              <a:cs typeface="Calibri"/>
            </a:endParaRPr>
          </a:p>
          <a:p>
            <a:r>
              <a:rPr lang="en-US"/>
              <a:t>Web of Science - Data Citation Index: </a:t>
            </a:r>
            <a:r>
              <a:rPr lang="da-DK"/>
              <a:t>nudging health food</a:t>
            </a:r>
            <a:r>
              <a:rPr lang="en-US"/>
              <a:t>  - e.g. </a:t>
            </a:r>
            <a:r>
              <a:rPr lang="en-US">
                <a:hlinkClick r:id="rId33"/>
              </a:rPr>
              <a:t>https://doi.org/10.3389/fpsyg.2023.1270207</a:t>
            </a:r>
            <a:r>
              <a:rPr lang="en-US"/>
              <a:t>, </a:t>
            </a:r>
            <a:r>
              <a:rPr lang="en-US">
                <a:hlinkClick r:id="rId34"/>
              </a:rPr>
              <a:t>https://doi.org/10.34894/3OZPWT</a:t>
            </a:r>
            <a:r>
              <a:rPr lang="en-US"/>
              <a:t>  </a:t>
            </a:r>
            <a:endParaRPr lang="da-DK"/>
          </a:p>
          <a:p>
            <a:endParaRPr lang="da-DK">
              <a:ea typeface="Calibri"/>
              <a:cs typeface="Calibri"/>
            </a:endParaRPr>
          </a:p>
        </p:txBody>
      </p:sp>
      <p:sp>
        <p:nvSpPr>
          <p:cNvPr id="4" name="Pladsholder til slidenummer 3">
            <a:extLst>
              <a:ext uri="{FF2B5EF4-FFF2-40B4-BE49-F238E27FC236}">
                <a16:creationId xmlns:a16="http://schemas.microsoft.com/office/drawing/2014/main" id="{6E6DBDFC-815C-9C00-8584-8BBDB9337728}"/>
              </a:ext>
            </a:extLst>
          </p:cNvPr>
          <p:cNvSpPr>
            <a:spLocks noGrp="1"/>
          </p:cNvSpPr>
          <p:nvPr>
            <p:ph type="sldNum" sz="quarter" idx="5"/>
          </p:nvPr>
        </p:nvSpPr>
        <p:spPr/>
        <p:txBody>
          <a:bodyPr/>
          <a:lstStyle/>
          <a:p>
            <a:fld id="{2CCCAA1B-9DCB-40EB-9968-31183588BCB9}" type="slidenum">
              <a:rPr lang="da-DK"/>
              <a:t>40</a:t>
            </a:fld>
            <a:endParaRPr lang="da-DK"/>
          </a:p>
        </p:txBody>
      </p:sp>
    </p:spTree>
    <p:extLst>
      <p:ext uri="{BB962C8B-B14F-4D97-AF65-F5344CB8AC3E}">
        <p14:creationId xmlns:p14="http://schemas.microsoft.com/office/powerpoint/2010/main" val="31459735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89F0-C2D2-4270-73C3-289EF4949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DBFFD-0CB1-0EE4-6BDD-455C68FB5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9B117-C331-F7AA-1765-19BA407C7823}"/>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D3DC397-3972-236E-D62D-107BD6FE8FB4}"/>
              </a:ext>
            </a:extLst>
          </p:cNvPr>
          <p:cNvSpPr>
            <a:spLocks noGrp="1"/>
          </p:cNvSpPr>
          <p:nvPr>
            <p:ph type="sldNum" sz="quarter" idx="5"/>
          </p:nvPr>
        </p:nvSpPr>
        <p:spPr/>
        <p:txBody>
          <a:bodyPr/>
          <a:lstStyle/>
          <a:p>
            <a:fld id="{2CCCAA1B-9DCB-40EB-9968-31183588BCB9}" type="slidenum">
              <a:rPr lang="en-US"/>
              <a:t>41</a:t>
            </a:fld>
            <a:endParaRPr lang="en-US"/>
          </a:p>
        </p:txBody>
      </p:sp>
    </p:spTree>
    <p:extLst>
      <p:ext uri="{BB962C8B-B14F-4D97-AF65-F5344CB8AC3E}">
        <p14:creationId xmlns:p14="http://schemas.microsoft.com/office/powerpoint/2010/main" val="10520225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ea typeface="Calibri"/>
                <a:cs typeface="Calibri"/>
              </a:rPr>
              <a:t>15 min. </a:t>
            </a:r>
          </a:p>
          <a:p>
            <a:endParaRPr lang="da-DK">
              <a:ea typeface="Calibri"/>
              <a:cs typeface="Calibri"/>
            </a:endParaRPr>
          </a:p>
          <a:p>
            <a:r>
              <a:rPr lang="da-DK" err="1"/>
              <a:t>We</a:t>
            </a:r>
            <a:r>
              <a:rPr lang="da-DK"/>
              <a:t> have </a:t>
            </a:r>
            <a:r>
              <a:rPr lang="da-DK" err="1"/>
              <a:t>looked</a:t>
            </a:r>
            <a:r>
              <a:rPr lang="da-DK"/>
              <a:t> at </a:t>
            </a:r>
            <a:r>
              <a:rPr lang="da-DK" err="1"/>
              <a:t>different</a:t>
            </a:r>
            <a:r>
              <a:rPr lang="da-DK"/>
              <a:t> </a:t>
            </a:r>
            <a:r>
              <a:rPr lang="da-DK" err="1"/>
              <a:t>ways</a:t>
            </a:r>
            <a:r>
              <a:rPr lang="da-DK"/>
              <a:t> to </a:t>
            </a:r>
            <a:r>
              <a:rPr lang="da-DK" err="1"/>
              <a:t>search</a:t>
            </a:r>
            <a:r>
              <a:rPr lang="da-DK"/>
              <a:t> for data, </a:t>
            </a:r>
            <a:r>
              <a:rPr lang="da-DK" err="1"/>
              <a:t>consulting</a:t>
            </a:r>
            <a:r>
              <a:rPr lang="da-DK"/>
              <a:t> </a:t>
            </a:r>
            <a:r>
              <a:rPr lang="da-DK" err="1"/>
              <a:t>various</a:t>
            </a:r>
            <a:r>
              <a:rPr lang="da-DK"/>
              <a:t> </a:t>
            </a:r>
            <a:r>
              <a:rPr lang="da-DK" err="1"/>
              <a:t>examples</a:t>
            </a:r>
            <a:r>
              <a:rPr lang="da-DK"/>
              <a:t> and </a:t>
            </a:r>
            <a:r>
              <a:rPr lang="da-DK" err="1"/>
              <a:t>resources</a:t>
            </a:r>
            <a:r>
              <a:rPr lang="da-DK"/>
              <a:t> </a:t>
            </a:r>
            <a:r>
              <a:rPr lang="da-DK" err="1"/>
              <a:t>along</a:t>
            </a:r>
            <a:r>
              <a:rPr lang="da-DK"/>
              <a:t> the </a:t>
            </a:r>
            <a:r>
              <a:rPr lang="da-DK" err="1"/>
              <a:t>way</a:t>
            </a:r>
            <a:r>
              <a:rPr lang="da-DK"/>
              <a:t>. </a:t>
            </a:r>
            <a:r>
              <a:rPr lang="da-DK" err="1"/>
              <a:t>We</a:t>
            </a:r>
            <a:r>
              <a:rPr lang="da-DK"/>
              <a:t> have </a:t>
            </a:r>
            <a:r>
              <a:rPr lang="da-DK" err="1"/>
              <a:t>also</a:t>
            </a:r>
            <a:r>
              <a:rPr lang="da-DK"/>
              <a:t> </a:t>
            </a:r>
            <a:r>
              <a:rPr lang="da-DK" err="1"/>
              <a:t>considered</a:t>
            </a:r>
            <a:r>
              <a:rPr lang="da-DK"/>
              <a:t> the </a:t>
            </a:r>
            <a:r>
              <a:rPr lang="da-DK" err="1"/>
              <a:t>importance</a:t>
            </a:r>
            <a:r>
              <a:rPr lang="da-DK"/>
              <a:t> of </a:t>
            </a:r>
            <a:r>
              <a:rPr lang="da-DK" err="1"/>
              <a:t>being</a:t>
            </a:r>
            <a:r>
              <a:rPr lang="da-DK"/>
              <a:t> </a:t>
            </a:r>
            <a:r>
              <a:rPr lang="da-DK" err="1"/>
              <a:t>critical</a:t>
            </a:r>
            <a:r>
              <a:rPr lang="da-DK"/>
              <a:t> of the </a:t>
            </a:r>
            <a:r>
              <a:rPr lang="da-DK" err="1"/>
              <a:t>sources</a:t>
            </a:r>
            <a:r>
              <a:rPr lang="da-DK"/>
              <a:t> </a:t>
            </a:r>
            <a:r>
              <a:rPr lang="da-DK" err="1"/>
              <a:t>we</a:t>
            </a:r>
            <a:r>
              <a:rPr lang="da-DK"/>
              <a:t> find.</a:t>
            </a:r>
            <a:endParaRPr lang="da-DK">
              <a:ea typeface="Calibri"/>
              <a:cs typeface="Calibri"/>
            </a:endParaRPr>
          </a:p>
          <a:p>
            <a:endParaRPr lang="da-DK"/>
          </a:p>
          <a:p>
            <a:r>
              <a:rPr lang="da-DK"/>
              <a:t>This final </a:t>
            </a:r>
            <a:r>
              <a:rPr lang="da-DK" err="1"/>
              <a:t>activity</a:t>
            </a:r>
            <a:r>
              <a:rPr lang="da-DK"/>
              <a:t> </a:t>
            </a:r>
            <a:r>
              <a:rPr lang="da-DK" err="1"/>
              <a:t>concludes</a:t>
            </a:r>
            <a:r>
              <a:rPr lang="da-DK"/>
              <a:t> the </a:t>
            </a:r>
            <a:r>
              <a:rPr lang="da-DK" err="1"/>
              <a:t>course</a:t>
            </a:r>
            <a:r>
              <a:rPr lang="da-DK"/>
              <a:t>. [Ask the students to do the </a:t>
            </a:r>
            <a:r>
              <a:rPr lang="da-DK" err="1"/>
              <a:t>following</a:t>
            </a:r>
            <a:r>
              <a:rPr lang="da-DK"/>
              <a:t>:] </a:t>
            </a:r>
            <a:endParaRPr lang="en-US"/>
          </a:p>
          <a:p>
            <a:r>
              <a:rPr lang="da-DK"/>
              <a:t>Find </a:t>
            </a:r>
            <a:r>
              <a:rPr lang="da-DK" err="1"/>
              <a:t>one</a:t>
            </a:r>
            <a:r>
              <a:rPr lang="da-DK"/>
              <a:t> of </a:t>
            </a:r>
            <a:r>
              <a:rPr lang="da-DK" err="1"/>
              <a:t>your</a:t>
            </a:r>
            <a:r>
              <a:rPr lang="da-DK"/>
              <a:t> peers and </a:t>
            </a:r>
            <a:r>
              <a:rPr lang="da-DK" err="1"/>
              <a:t>discuss</a:t>
            </a:r>
            <a:r>
              <a:rPr lang="da-DK"/>
              <a:t>:</a:t>
            </a:r>
            <a:endParaRPr lang="en-US"/>
          </a:p>
          <a:p>
            <a:pPr marL="228600" indent="-228600">
              <a:buAutoNum type="arabicParenR"/>
            </a:pPr>
            <a:r>
              <a:rPr lang="da-DK" err="1"/>
              <a:t>What</a:t>
            </a:r>
            <a:r>
              <a:rPr lang="da-DK"/>
              <a:t> did </a:t>
            </a:r>
            <a:r>
              <a:rPr lang="da-DK" err="1"/>
              <a:t>you</a:t>
            </a:r>
            <a:r>
              <a:rPr lang="da-DK"/>
              <a:t> find </a:t>
            </a:r>
            <a:r>
              <a:rPr lang="da-DK" err="1"/>
              <a:t>useful</a:t>
            </a:r>
            <a:r>
              <a:rPr lang="da-DK"/>
              <a:t> </a:t>
            </a:r>
            <a:r>
              <a:rPr lang="da-DK" err="1"/>
              <a:t>today</a:t>
            </a:r>
            <a:r>
              <a:rPr lang="da-DK"/>
              <a:t>?</a:t>
            </a:r>
            <a:endParaRPr lang="en-US"/>
          </a:p>
          <a:p>
            <a:pPr marL="228600" indent="-228600">
              <a:buAutoNum type="arabicParenR"/>
            </a:pPr>
            <a:r>
              <a:rPr lang="da-DK" err="1"/>
              <a:t>What</a:t>
            </a:r>
            <a:r>
              <a:rPr lang="da-DK"/>
              <a:t> did </a:t>
            </a:r>
            <a:r>
              <a:rPr lang="da-DK" err="1"/>
              <a:t>you</a:t>
            </a:r>
            <a:r>
              <a:rPr lang="da-DK"/>
              <a:t> find </a:t>
            </a:r>
            <a:r>
              <a:rPr lang="da-DK" err="1"/>
              <a:t>challenging</a:t>
            </a:r>
            <a:r>
              <a:rPr lang="da-DK"/>
              <a:t>?</a:t>
            </a:r>
            <a:endParaRPr lang="da-DK">
              <a:ea typeface="Calibri"/>
              <a:cs typeface="Calibri"/>
            </a:endParaRPr>
          </a:p>
          <a:p>
            <a:pPr marL="228600" indent="-228600">
              <a:buAutoNum type="arabicParenR"/>
            </a:pPr>
            <a:endParaRPr lang="da-DK">
              <a:ea typeface="Calibri"/>
              <a:cs typeface="Calibri"/>
            </a:endParaRPr>
          </a:p>
          <a:p>
            <a:r>
              <a:rPr lang="da-DK" err="1">
                <a:ea typeface="Calibri"/>
                <a:cs typeface="Calibri"/>
              </a:rPr>
              <a:t>After</a:t>
            </a:r>
            <a:r>
              <a:rPr lang="da-DK">
                <a:ea typeface="Calibri"/>
                <a:cs typeface="Calibri"/>
              </a:rPr>
              <a:t> 5 </a:t>
            </a:r>
            <a:r>
              <a:rPr lang="da-DK" err="1">
                <a:ea typeface="Calibri"/>
                <a:cs typeface="Calibri"/>
              </a:rPr>
              <a:t>minutes</a:t>
            </a:r>
            <a:r>
              <a:rPr lang="da-DK">
                <a:ea typeface="Calibri"/>
                <a:cs typeface="Calibri"/>
              </a:rPr>
              <a:t>, </a:t>
            </a:r>
            <a:r>
              <a:rPr lang="da-DK" err="1">
                <a:ea typeface="Calibri"/>
                <a:cs typeface="Calibri"/>
              </a:rPr>
              <a:t>conclude</a:t>
            </a:r>
            <a:r>
              <a:rPr lang="da-DK">
                <a:ea typeface="Calibri"/>
                <a:cs typeface="Calibri"/>
              </a:rPr>
              <a:t> with a joint </a:t>
            </a:r>
            <a:r>
              <a:rPr lang="da-DK" err="1">
                <a:ea typeface="Calibri"/>
                <a:cs typeface="Calibri"/>
              </a:rPr>
              <a:t>discussion</a:t>
            </a:r>
            <a:r>
              <a:rPr lang="da-DK">
                <a:ea typeface="Calibri"/>
                <a:cs typeface="Calibri"/>
              </a:rPr>
              <a:t> by </a:t>
            </a:r>
            <a:r>
              <a:rPr lang="da-DK" err="1">
                <a:ea typeface="Calibri"/>
                <a:cs typeface="Calibri"/>
              </a:rPr>
              <a:t>asking</a:t>
            </a:r>
            <a:r>
              <a:rPr lang="da-DK">
                <a:ea typeface="Calibri"/>
                <a:cs typeface="Calibri"/>
              </a:rPr>
              <a:t> the students to </a:t>
            </a:r>
            <a:r>
              <a:rPr lang="da-DK" err="1">
                <a:ea typeface="Calibri"/>
                <a:cs typeface="Calibri"/>
              </a:rPr>
              <a:t>share</a:t>
            </a:r>
            <a:r>
              <a:rPr lang="da-DK">
                <a:ea typeface="Calibri"/>
                <a:cs typeface="Calibri"/>
              </a:rPr>
              <a:t> </a:t>
            </a:r>
            <a:r>
              <a:rPr lang="da-DK" err="1">
                <a:ea typeface="Calibri"/>
                <a:cs typeface="Calibri"/>
              </a:rPr>
              <a:t>what</a:t>
            </a:r>
            <a:r>
              <a:rPr lang="da-DK">
                <a:ea typeface="Calibri"/>
                <a:cs typeface="Calibri"/>
              </a:rPr>
              <a:t> </a:t>
            </a:r>
            <a:r>
              <a:rPr lang="da-DK" err="1">
                <a:ea typeface="Calibri"/>
                <a:cs typeface="Calibri"/>
              </a:rPr>
              <a:t>they</a:t>
            </a:r>
            <a:r>
              <a:rPr lang="da-DK">
                <a:ea typeface="Calibri"/>
                <a:cs typeface="Calibri"/>
              </a:rPr>
              <a:t> </a:t>
            </a:r>
            <a:r>
              <a:rPr lang="da-DK" err="1">
                <a:ea typeface="Calibri"/>
                <a:cs typeface="Calibri"/>
              </a:rPr>
              <a:t>talked</a:t>
            </a:r>
            <a:r>
              <a:rPr lang="da-DK">
                <a:ea typeface="Calibri"/>
                <a:cs typeface="Calibri"/>
              </a:rPr>
              <a:t> </a:t>
            </a:r>
            <a:r>
              <a:rPr lang="da-DK" err="1">
                <a:ea typeface="Calibri"/>
                <a:cs typeface="Calibri"/>
              </a:rPr>
              <a:t>about</a:t>
            </a:r>
            <a:r>
              <a:rPr lang="da-DK">
                <a:ea typeface="Calibri"/>
                <a:cs typeface="Calibri"/>
              </a:rPr>
              <a:t>.</a:t>
            </a:r>
          </a:p>
        </p:txBody>
      </p:sp>
      <p:sp>
        <p:nvSpPr>
          <p:cNvPr id="4" name="Pladsholder til slidenummer 3"/>
          <p:cNvSpPr>
            <a:spLocks noGrp="1"/>
          </p:cNvSpPr>
          <p:nvPr>
            <p:ph type="sldNum" sz="quarter" idx="5"/>
          </p:nvPr>
        </p:nvSpPr>
        <p:spPr/>
        <p:txBody>
          <a:bodyPr/>
          <a:lstStyle/>
          <a:p>
            <a:fld id="{38595125-B954-436E-852A-7DC07D0CC524}" type="slidenum">
              <a:rPr lang="da-DK"/>
              <a:t>42</a:t>
            </a:fld>
            <a:endParaRPr lang="da-DK"/>
          </a:p>
        </p:txBody>
      </p:sp>
    </p:spTree>
    <p:extLst>
      <p:ext uri="{BB962C8B-B14F-4D97-AF65-F5344CB8AC3E}">
        <p14:creationId xmlns:p14="http://schemas.microsoft.com/office/powerpoint/2010/main" val="22835825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D159-7E4A-7024-B290-60A0B276D1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418D62-996C-CC3D-7555-5D9AF9127C4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BC4A548-B455-6778-5A07-83974785C5CC}"/>
              </a:ext>
            </a:extLst>
          </p:cNvPr>
          <p:cNvSpPr>
            <a:spLocks noGrp="1"/>
          </p:cNvSpPr>
          <p:nvPr>
            <p:ph type="body" idx="1"/>
          </p:nvPr>
        </p:nvSpPr>
        <p:spPr/>
        <p:txBody>
          <a:bodyPr/>
          <a:lstStyle/>
          <a:p>
            <a:r>
              <a:rPr lang="da-DK" sz="2000" b="1"/>
              <a:t>SLIDE TIL SCENARIE 2</a:t>
            </a:r>
          </a:p>
          <a:p>
            <a:r>
              <a:rPr lang="da-DK" b="1" err="1"/>
              <a:t>Approx</a:t>
            </a:r>
            <a:r>
              <a:rPr lang="da-DK" b="1"/>
              <a:t>. 10 min.</a:t>
            </a:r>
            <a:endParaRPr lang="en-US">
              <a:solidFill>
                <a:srgbClr val="444444"/>
              </a:solidFill>
            </a:endParaRPr>
          </a:p>
          <a:p>
            <a:endParaRPr lang="da-DK">
              <a:solidFill>
                <a:srgbClr val="444444"/>
              </a:solidFill>
            </a:endParaRPr>
          </a:p>
          <a:p>
            <a:r>
              <a:rPr lang="da-DK"/>
              <a:t>Ask the students to do </a:t>
            </a:r>
            <a:r>
              <a:rPr lang="da-DK" err="1"/>
              <a:t>one</a:t>
            </a:r>
            <a:r>
              <a:rPr lang="da-DK"/>
              <a:t> of the </a:t>
            </a:r>
            <a:r>
              <a:rPr lang="da-DK" err="1"/>
              <a:t>exercises</a:t>
            </a:r>
            <a:r>
              <a:rPr lang="da-DK"/>
              <a:t> </a:t>
            </a:r>
            <a:r>
              <a:rPr lang="da-DK" err="1"/>
              <a:t>outlined</a:t>
            </a:r>
            <a:r>
              <a:rPr lang="da-DK"/>
              <a:t> on the slide. The students </a:t>
            </a:r>
            <a:r>
              <a:rPr lang="da-DK" err="1"/>
              <a:t>can</a:t>
            </a:r>
            <a:r>
              <a:rPr lang="da-DK"/>
              <a:t> </a:t>
            </a:r>
            <a:r>
              <a:rPr lang="da-DK" err="1"/>
              <a:t>work</a:t>
            </a:r>
            <a:r>
              <a:rPr lang="da-DK"/>
              <a:t> in pairs or </a:t>
            </a:r>
            <a:r>
              <a:rPr lang="da-DK" err="1"/>
              <a:t>individually</a:t>
            </a:r>
            <a:r>
              <a:rPr lang="da-DK"/>
              <a:t>. </a:t>
            </a:r>
            <a:endParaRPr lang="da-DK">
              <a:solidFill>
                <a:srgbClr val="444444"/>
              </a:solidFill>
            </a:endParaRPr>
          </a:p>
          <a:p>
            <a:endParaRPr lang="da-DK">
              <a:solidFill>
                <a:srgbClr val="444444"/>
              </a:solidFill>
            </a:endParaRPr>
          </a:p>
          <a:p>
            <a:r>
              <a:rPr lang="en-US" b="1" u="sng">
                <a:solidFill>
                  <a:srgbClr val="000000"/>
                </a:solidFill>
              </a:rPr>
              <a:t>Exercise Strategy - Repositories</a:t>
            </a:r>
            <a:r>
              <a:rPr lang="en-US" u="sng">
                <a:solidFill>
                  <a:srgbClr val="000000"/>
                </a:solidFill>
              </a:rPr>
              <a:t>:</a:t>
            </a:r>
            <a:endParaRPr lang="da-DK" u="sng">
              <a:solidFill>
                <a:srgbClr val="444444"/>
              </a:solidFill>
              <a:ea typeface="Calibri" panose="020F0502020204030204"/>
              <a:cs typeface="Calibri" panose="020F0502020204030204"/>
            </a:endParaRPr>
          </a:p>
          <a:p>
            <a:pPr marL="228600" indent="-228600">
              <a:buAutoNum type="arabicParenR"/>
            </a:pPr>
            <a:r>
              <a:rPr lang="da-DK" err="1">
                <a:solidFill>
                  <a:srgbClr val="000000"/>
                </a:solidFill>
              </a:rPr>
              <a:t>Conduct</a:t>
            </a:r>
            <a:r>
              <a:rPr lang="da-DK">
                <a:solidFill>
                  <a:srgbClr val="000000"/>
                </a:solidFill>
              </a:rPr>
              <a:t> a </a:t>
            </a:r>
            <a:r>
              <a:rPr lang="da-DK" err="1">
                <a:solidFill>
                  <a:srgbClr val="000000"/>
                </a:solidFill>
              </a:rPr>
              <a:t>search</a:t>
            </a:r>
            <a:r>
              <a:rPr lang="da-DK">
                <a:solidFill>
                  <a:srgbClr val="000000"/>
                </a:solidFill>
              </a:rPr>
              <a:t> </a:t>
            </a:r>
            <a:r>
              <a:rPr lang="da-DK" err="1">
                <a:solidFill>
                  <a:srgbClr val="000000"/>
                </a:solidFill>
              </a:rPr>
              <a:t>where</a:t>
            </a:r>
            <a:r>
              <a:rPr lang="da-DK">
                <a:solidFill>
                  <a:srgbClr val="000000"/>
                </a:solidFill>
              </a:rPr>
              <a:t> </a:t>
            </a:r>
            <a:r>
              <a:rPr lang="da-DK" err="1">
                <a:solidFill>
                  <a:srgbClr val="000000"/>
                </a:solidFill>
              </a:rPr>
              <a:t>they</a:t>
            </a:r>
            <a:r>
              <a:rPr lang="da-DK">
                <a:solidFill>
                  <a:srgbClr val="000000"/>
                </a:solidFill>
              </a:rPr>
              <a:t> look for the dataset </a:t>
            </a:r>
            <a:r>
              <a:rPr lang="da-DK" err="1">
                <a:solidFill>
                  <a:srgbClr val="000000"/>
                </a:solidFill>
              </a:rPr>
              <a:t>referenced</a:t>
            </a:r>
            <a:r>
              <a:rPr lang="da-DK">
                <a:solidFill>
                  <a:srgbClr val="000000"/>
                </a:solidFill>
              </a:rPr>
              <a:t> on the slide on </a:t>
            </a:r>
            <a:r>
              <a:rPr lang="da-DK" err="1">
                <a:solidFill>
                  <a:srgbClr val="000000"/>
                </a:solidFill>
              </a:rPr>
              <a:t>Zenodo</a:t>
            </a:r>
            <a:r>
              <a:rPr lang="da-DK">
                <a:solidFill>
                  <a:srgbClr val="000000"/>
                </a:solidFill>
              </a:rPr>
              <a:t>.</a:t>
            </a:r>
            <a:endParaRPr lang="en-US">
              <a:solidFill>
                <a:srgbClr val="444444"/>
              </a:solidFill>
            </a:endParaRPr>
          </a:p>
          <a:p>
            <a:pPr marL="228600" indent="-228600">
              <a:buAutoNum type="arabicParenR"/>
            </a:pPr>
            <a:r>
              <a:rPr lang="da-DK" err="1">
                <a:solidFill>
                  <a:srgbClr val="000000"/>
                </a:solidFill>
              </a:rPr>
              <a:t>When</a:t>
            </a:r>
            <a:r>
              <a:rPr lang="da-DK">
                <a:solidFill>
                  <a:srgbClr val="000000"/>
                </a:solidFill>
              </a:rPr>
              <a:t> the students find the </a:t>
            </a:r>
            <a:r>
              <a:rPr lang="da-DK" err="1">
                <a:solidFill>
                  <a:srgbClr val="000000"/>
                </a:solidFill>
              </a:rPr>
              <a:t>associated</a:t>
            </a:r>
            <a:r>
              <a:rPr lang="da-DK">
                <a:solidFill>
                  <a:srgbClr val="000000"/>
                </a:solidFill>
              </a:rPr>
              <a:t> data for the </a:t>
            </a:r>
            <a:r>
              <a:rPr lang="da-DK" err="1">
                <a:solidFill>
                  <a:srgbClr val="000000"/>
                </a:solidFill>
              </a:rPr>
              <a:t>article</a:t>
            </a:r>
            <a:r>
              <a:rPr lang="da-DK">
                <a:solidFill>
                  <a:srgbClr val="000000"/>
                </a:solidFill>
              </a:rPr>
              <a:t>, ask </a:t>
            </a:r>
            <a:r>
              <a:rPr lang="da-DK" err="1">
                <a:solidFill>
                  <a:srgbClr val="000000"/>
                </a:solidFill>
              </a:rPr>
              <a:t>them</a:t>
            </a:r>
            <a:r>
              <a:rPr lang="da-DK">
                <a:solidFill>
                  <a:srgbClr val="000000"/>
                </a:solidFill>
              </a:rPr>
              <a:t> to do an </a:t>
            </a:r>
            <a:r>
              <a:rPr lang="da-DK" err="1">
                <a:solidFill>
                  <a:srgbClr val="000000"/>
                </a:solidFill>
              </a:rPr>
              <a:t>assessment</a:t>
            </a:r>
            <a:r>
              <a:rPr lang="da-DK">
                <a:solidFill>
                  <a:srgbClr val="000000"/>
                </a:solidFill>
              </a:rPr>
              <a:t> of the data by </a:t>
            </a:r>
            <a:r>
              <a:rPr lang="da-DK" err="1">
                <a:solidFill>
                  <a:srgbClr val="000000"/>
                </a:solidFill>
              </a:rPr>
              <a:t>answering</a:t>
            </a:r>
            <a:r>
              <a:rPr lang="da-DK">
                <a:solidFill>
                  <a:srgbClr val="000000"/>
                </a:solidFill>
              </a:rPr>
              <a:t> the 5 </a:t>
            </a:r>
            <a:r>
              <a:rPr lang="da-DK" err="1">
                <a:solidFill>
                  <a:srgbClr val="000000"/>
                </a:solidFill>
              </a:rPr>
              <a:t>questions</a:t>
            </a:r>
            <a:r>
              <a:rPr lang="da-DK">
                <a:solidFill>
                  <a:srgbClr val="000000"/>
                </a:solidFill>
              </a:rPr>
              <a:t>. Note </a:t>
            </a:r>
            <a:r>
              <a:rPr lang="da-DK" err="1">
                <a:solidFill>
                  <a:srgbClr val="000000"/>
                </a:solidFill>
              </a:rPr>
              <a:t>that</a:t>
            </a:r>
            <a:r>
              <a:rPr lang="da-DK">
                <a:solidFill>
                  <a:srgbClr val="000000"/>
                </a:solidFill>
              </a:rPr>
              <a:t> in </a:t>
            </a:r>
            <a:r>
              <a:rPr lang="da-DK" err="1">
                <a:solidFill>
                  <a:srgbClr val="000000"/>
                </a:solidFill>
              </a:rPr>
              <a:t>this</a:t>
            </a:r>
            <a:r>
              <a:rPr lang="da-DK">
                <a:solidFill>
                  <a:srgbClr val="000000"/>
                </a:solidFill>
              </a:rPr>
              <a:t> </a:t>
            </a:r>
            <a:r>
              <a:rPr lang="da-DK" err="1">
                <a:solidFill>
                  <a:srgbClr val="000000"/>
                </a:solidFill>
              </a:rPr>
              <a:t>assessment</a:t>
            </a:r>
            <a:r>
              <a:rPr lang="da-DK">
                <a:solidFill>
                  <a:srgbClr val="000000"/>
                </a:solidFill>
              </a:rPr>
              <a:t>, </a:t>
            </a:r>
            <a:r>
              <a:rPr lang="da-DK" err="1">
                <a:solidFill>
                  <a:srgbClr val="000000"/>
                </a:solidFill>
              </a:rPr>
              <a:t>they</a:t>
            </a:r>
            <a:r>
              <a:rPr lang="da-DK">
                <a:solidFill>
                  <a:srgbClr val="000000"/>
                </a:solidFill>
              </a:rPr>
              <a:t> </a:t>
            </a:r>
            <a:r>
              <a:rPr lang="da-DK" err="1">
                <a:solidFill>
                  <a:srgbClr val="000000"/>
                </a:solidFill>
              </a:rPr>
              <a:t>are</a:t>
            </a:r>
            <a:r>
              <a:rPr lang="da-DK">
                <a:solidFill>
                  <a:srgbClr val="000000"/>
                </a:solidFill>
              </a:rPr>
              <a:t> </a:t>
            </a:r>
            <a:r>
              <a:rPr lang="da-DK" err="1">
                <a:solidFill>
                  <a:srgbClr val="000000"/>
                </a:solidFill>
              </a:rPr>
              <a:t>asked</a:t>
            </a:r>
            <a:r>
              <a:rPr lang="da-DK">
                <a:solidFill>
                  <a:srgbClr val="000000"/>
                </a:solidFill>
              </a:rPr>
              <a:t> to </a:t>
            </a:r>
            <a:r>
              <a:rPr lang="da-DK" err="1">
                <a:solidFill>
                  <a:srgbClr val="000000"/>
                </a:solidFill>
              </a:rPr>
              <a:t>be</a:t>
            </a:r>
            <a:r>
              <a:rPr lang="da-DK">
                <a:solidFill>
                  <a:srgbClr val="000000"/>
                </a:solidFill>
              </a:rPr>
              <a:t> more </a:t>
            </a:r>
            <a:r>
              <a:rPr lang="da-DK" err="1">
                <a:solidFill>
                  <a:srgbClr val="000000"/>
                </a:solidFill>
              </a:rPr>
              <a:t>thorough</a:t>
            </a:r>
            <a:r>
              <a:rPr lang="da-DK">
                <a:solidFill>
                  <a:srgbClr val="000000"/>
                </a:solidFill>
              </a:rPr>
              <a:t>, paying attention to </a:t>
            </a:r>
            <a:r>
              <a:rPr lang="da-DK" err="1">
                <a:solidFill>
                  <a:srgbClr val="000000"/>
                </a:solidFill>
              </a:rPr>
              <a:t>other</a:t>
            </a:r>
            <a:r>
              <a:rPr lang="da-DK">
                <a:solidFill>
                  <a:srgbClr val="000000"/>
                </a:solidFill>
              </a:rPr>
              <a:t> </a:t>
            </a:r>
            <a:r>
              <a:rPr lang="da-DK" err="1">
                <a:solidFill>
                  <a:srgbClr val="000000"/>
                </a:solidFill>
              </a:rPr>
              <a:t>key</a:t>
            </a:r>
            <a:r>
              <a:rPr lang="da-DK">
                <a:solidFill>
                  <a:srgbClr val="000000"/>
                </a:solidFill>
              </a:rPr>
              <a:t> </a:t>
            </a:r>
            <a:r>
              <a:rPr lang="da-DK" err="1">
                <a:solidFill>
                  <a:srgbClr val="000000"/>
                </a:solidFill>
              </a:rPr>
              <a:t>aspects</a:t>
            </a:r>
            <a:r>
              <a:rPr lang="da-DK">
                <a:solidFill>
                  <a:srgbClr val="000000"/>
                </a:solidFill>
              </a:rPr>
              <a:t> of the metadata </a:t>
            </a:r>
            <a:r>
              <a:rPr lang="da-DK" err="1">
                <a:solidFill>
                  <a:srgbClr val="000000"/>
                </a:solidFill>
              </a:rPr>
              <a:t>which</a:t>
            </a:r>
            <a:r>
              <a:rPr lang="da-DK">
                <a:solidFill>
                  <a:srgbClr val="000000"/>
                </a:solidFill>
              </a:rPr>
              <a:t> </a:t>
            </a:r>
            <a:r>
              <a:rPr lang="da-DK" err="1">
                <a:solidFill>
                  <a:srgbClr val="000000"/>
                </a:solidFill>
              </a:rPr>
              <a:t>can</a:t>
            </a:r>
            <a:r>
              <a:rPr lang="da-DK">
                <a:solidFill>
                  <a:srgbClr val="000000"/>
                </a:solidFill>
              </a:rPr>
              <a:t> </a:t>
            </a:r>
            <a:r>
              <a:rPr lang="da-DK" err="1">
                <a:solidFill>
                  <a:srgbClr val="000000"/>
                </a:solidFill>
              </a:rPr>
              <a:t>help</a:t>
            </a:r>
            <a:r>
              <a:rPr lang="da-DK">
                <a:solidFill>
                  <a:srgbClr val="000000"/>
                </a:solidFill>
              </a:rPr>
              <a:t> </a:t>
            </a:r>
            <a:r>
              <a:rPr lang="da-DK" err="1">
                <a:solidFill>
                  <a:srgbClr val="000000"/>
                </a:solidFill>
              </a:rPr>
              <a:t>determine</a:t>
            </a:r>
            <a:r>
              <a:rPr lang="da-DK">
                <a:solidFill>
                  <a:srgbClr val="000000"/>
                </a:solidFill>
              </a:rPr>
              <a:t> </a:t>
            </a:r>
            <a:r>
              <a:rPr lang="da-DK" err="1">
                <a:solidFill>
                  <a:srgbClr val="000000"/>
                </a:solidFill>
              </a:rPr>
              <a:t>whether</a:t>
            </a:r>
            <a:r>
              <a:rPr lang="da-DK">
                <a:solidFill>
                  <a:srgbClr val="000000"/>
                </a:solidFill>
              </a:rPr>
              <a:t> the data set </a:t>
            </a:r>
            <a:r>
              <a:rPr lang="da-DK" err="1">
                <a:solidFill>
                  <a:srgbClr val="000000"/>
                </a:solidFill>
              </a:rPr>
              <a:t>can</a:t>
            </a:r>
            <a:r>
              <a:rPr lang="da-DK">
                <a:solidFill>
                  <a:srgbClr val="000000"/>
                </a:solidFill>
              </a:rPr>
              <a:t> </a:t>
            </a:r>
            <a:r>
              <a:rPr lang="da-DK" err="1">
                <a:solidFill>
                  <a:srgbClr val="000000"/>
                </a:solidFill>
              </a:rPr>
              <a:t>be</a:t>
            </a:r>
            <a:r>
              <a:rPr lang="da-DK">
                <a:solidFill>
                  <a:srgbClr val="000000"/>
                </a:solidFill>
              </a:rPr>
              <a:t> re-</a:t>
            </a:r>
            <a:r>
              <a:rPr lang="da-DK" err="1">
                <a:solidFill>
                  <a:srgbClr val="000000"/>
                </a:solidFill>
              </a:rPr>
              <a:t>used</a:t>
            </a:r>
            <a:r>
              <a:rPr lang="da-DK">
                <a:solidFill>
                  <a:srgbClr val="000000"/>
                </a:solidFill>
              </a:rPr>
              <a:t>. </a:t>
            </a:r>
            <a:r>
              <a:rPr lang="da-DK" err="1">
                <a:solidFill>
                  <a:srgbClr val="000000"/>
                </a:solidFill>
              </a:rPr>
              <a:t>Use</a:t>
            </a:r>
            <a:r>
              <a:rPr lang="da-DK">
                <a:solidFill>
                  <a:srgbClr val="000000"/>
                </a:solidFill>
              </a:rPr>
              <a:t> </a:t>
            </a:r>
            <a:r>
              <a:rPr lang="da-DK" err="1">
                <a:solidFill>
                  <a:srgbClr val="000000"/>
                </a:solidFill>
              </a:rPr>
              <a:t>this</a:t>
            </a:r>
            <a:r>
              <a:rPr lang="da-DK">
                <a:solidFill>
                  <a:srgbClr val="000000"/>
                </a:solidFill>
              </a:rPr>
              <a:t> as an </a:t>
            </a:r>
            <a:r>
              <a:rPr lang="da-DK" err="1">
                <a:solidFill>
                  <a:srgbClr val="000000"/>
                </a:solidFill>
              </a:rPr>
              <a:t>opportunity</a:t>
            </a:r>
            <a:r>
              <a:rPr lang="da-DK">
                <a:solidFill>
                  <a:srgbClr val="000000"/>
                </a:solidFill>
              </a:rPr>
              <a:t> to </a:t>
            </a:r>
            <a:r>
              <a:rPr lang="da-DK" err="1">
                <a:solidFill>
                  <a:srgbClr val="000000"/>
                </a:solidFill>
              </a:rPr>
              <a:t>extend</a:t>
            </a:r>
            <a:r>
              <a:rPr lang="da-DK">
                <a:solidFill>
                  <a:srgbClr val="000000"/>
                </a:solidFill>
              </a:rPr>
              <a:t> the points made in the </a:t>
            </a:r>
            <a:r>
              <a:rPr lang="da-DK" err="1">
                <a:solidFill>
                  <a:srgbClr val="000000"/>
                </a:solidFill>
              </a:rPr>
              <a:t>exercise</a:t>
            </a:r>
            <a:r>
              <a:rPr lang="da-DK">
                <a:solidFill>
                  <a:srgbClr val="000000"/>
                </a:solidFill>
              </a:rPr>
              <a:t> for </a:t>
            </a:r>
            <a:r>
              <a:rPr lang="da-DK" err="1">
                <a:solidFill>
                  <a:srgbClr val="000000"/>
                </a:solidFill>
              </a:rPr>
              <a:t>Strategy</a:t>
            </a:r>
            <a:r>
              <a:rPr lang="da-DK">
                <a:solidFill>
                  <a:srgbClr val="000000"/>
                </a:solidFill>
              </a:rPr>
              <a:t> 1. [If relevant, </a:t>
            </a:r>
            <a:r>
              <a:rPr lang="da-DK" err="1">
                <a:solidFill>
                  <a:srgbClr val="000000"/>
                </a:solidFill>
              </a:rPr>
              <a:t>refer</a:t>
            </a:r>
            <a:r>
              <a:rPr lang="da-DK">
                <a:solidFill>
                  <a:srgbClr val="000000"/>
                </a:solidFill>
              </a:rPr>
              <a:t> back to slide 10: "Be </a:t>
            </a:r>
            <a:r>
              <a:rPr lang="da-DK" err="1">
                <a:solidFill>
                  <a:srgbClr val="000000"/>
                </a:solidFill>
              </a:rPr>
              <a:t>critical</a:t>
            </a:r>
            <a:r>
              <a:rPr lang="da-DK">
                <a:solidFill>
                  <a:srgbClr val="000000"/>
                </a:solidFill>
              </a:rPr>
              <a:t> of </a:t>
            </a:r>
            <a:r>
              <a:rPr lang="da-DK" err="1">
                <a:solidFill>
                  <a:srgbClr val="000000"/>
                </a:solidFill>
              </a:rPr>
              <a:t>your</a:t>
            </a:r>
            <a:r>
              <a:rPr lang="da-DK">
                <a:solidFill>
                  <a:srgbClr val="000000"/>
                </a:solidFill>
              </a:rPr>
              <a:t> </a:t>
            </a:r>
            <a:r>
              <a:rPr lang="da-DK" err="1">
                <a:solidFill>
                  <a:srgbClr val="000000"/>
                </a:solidFill>
              </a:rPr>
              <a:t>sources</a:t>
            </a:r>
            <a:r>
              <a:rPr lang="da-DK">
                <a:solidFill>
                  <a:srgbClr val="000000"/>
                </a:solidFill>
              </a:rPr>
              <a:t>".]</a:t>
            </a:r>
            <a:endParaRPr lang="en-US">
              <a:solidFill>
                <a:srgbClr val="444444"/>
              </a:solidFill>
            </a:endParaRPr>
          </a:p>
          <a:p>
            <a:pPr marL="228600" indent="-228600">
              <a:buAutoNum type="arabicParenR"/>
            </a:pPr>
            <a:endParaRPr lang="da-DK">
              <a:solidFill>
                <a:srgbClr val="444444"/>
              </a:solidFill>
            </a:endParaRPr>
          </a:p>
          <a:p>
            <a:pPr marL="285750" indent="-285750">
              <a:buFont typeface="Arial"/>
              <a:buChar char="•"/>
            </a:pPr>
            <a:endParaRPr lang="da-DK">
              <a:solidFill>
                <a:srgbClr val="444444"/>
              </a:solidFill>
            </a:endParaRPr>
          </a:p>
          <a:p>
            <a:r>
              <a:rPr lang="da-DK" u="sng" err="1">
                <a:solidFill>
                  <a:srgbClr val="000000"/>
                </a:solidFill>
              </a:rPr>
              <a:t>Expected</a:t>
            </a:r>
            <a:r>
              <a:rPr lang="da-DK" u="sng">
                <a:solidFill>
                  <a:srgbClr val="000000"/>
                </a:solidFill>
              </a:rPr>
              <a:t> learning </a:t>
            </a:r>
            <a:r>
              <a:rPr lang="da-DK" u="sng" err="1">
                <a:solidFill>
                  <a:srgbClr val="000000"/>
                </a:solidFill>
              </a:rPr>
              <a:t>outcome</a:t>
            </a:r>
            <a:r>
              <a:rPr lang="da-DK" u="sng">
                <a:solidFill>
                  <a:srgbClr val="000000"/>
                </a:solidFill>
              </a:rPr>
              <a:t> of </a:t>
            </a:r>
            <a:r>
              <a:rPr lang="da-DK" u="sng" err="1">
                <a:solidFill>
                  <a:srgbClr val="000000"/>
                </a:solidFill>
              </a:rPr>
              <a:t>this</a:t>
            </a:r>
            <a:r>
              <a:rPr lang="da-DK" u="sng">
                <a:solidFill>
                  <a:srgbClr val="000000"/>
                </a:solidFill>
              </a:rPr>
              <a:t> </a:t>
            </a:r>
            <a:r>
              <a:rPr lang="da-DK" u="sng" err="1">
                <a:solidFill>
                  <a:srgbClr val="000000"/>
                </a:solidFill>
              </a:rPr>
              <a:t>excercise</a:t>
            </a:r>
            <a:r>
              <a:rPr lang="da-DK" u="sng">
                <a:solidFill>
                  <a:srgbClr val="000000"/>
                </a:solidFill>
              </a:rPr>
              <a:t>:</a:t>
            </a:r>
            <a:endParaRPr lang="da-DK">
              <a:solidFill>
                <a:srgbClr val="444444"/>
              </a:solidFill>
              <a:ea typeface="Calibri" panose="020F0502020204030204"/>
              <a:cs typeface="Calibri" panose="020F0502020204030204"/>
            </a:endParaRPr>
          </a:p>
          <a:p>
            <a:pPr marL="171450" indent="-171450">
              <a:buAutoNum type="arabicParenR"/>
            </a:pPr>
            <a:r>
              <a:rPr lang="da-DK">
                <a:solidFill>
                  <a:srgbClr val="000000"/>
                </a:solidFill>
              </a:rPr>
              <a:t>The point of </a:t>
            </a:r>
            <a:r>
              <a:rPr lang="da-DK" err="1">
                <a:solidFill>
                  <a:srgbClr val="000000"/>
                </a:solidFill>
              </a:rPr>
              <a:t>these</a:t>
            </a:r>
            <a:r>
              <a:rPr lang="da-DK">
                <a:solidFill>
                  <a:srgbClr val="000000"/>
                </a:solidFill>
              </a:rPr>
              <a:t> </a:t>
            </a:r>
            <a:r>
              <a:rPr lang="da-DK" err="1">
                <a:solidFill>
                  <a:srgbClr val="000000"/>
                </a:solidFill>
              </a:rPr>
              <a:t>exercises</a:t>
            </a:r>
            <a:r>
              <a:rPr lang="da-DK">
                <a:solidFill>
                  <a:srgbClr val="000000"/>
                </a:solidFill>
              </a:rPr>
              <a:t> is to </a:t>
            </a:r>
            <a:r>
              <a:rPr lang="da-DK" err="1">
                <a:solidFill>
                  <a:srgbClr val="000000"/>
                </a:solidFill>
              </a:rPr>
              <a:t>ensure</a:t>
            </a:r>
            <a:r>
              <a:rPr lang="da-DK">
                <a:solidFill>
                  <a:srgbClr val="000000"/>
                </a:solidFill>
              </a:rPr>
              <a:t> </a:t>
            </a:r>
            <a:r>
              <a:rPr lang="da-DK" err="1">
                <a:solidFill>
                  <a:srgbClr val="000000"/>
                </a:solidFill>
              </a:rPr>
              <a:t>that</a:t>
            </a:r>
            <a:r>
              <a:rPr lang="da-DK">
                <a:solidFill>
                  <a:srgbClr val="000000"/>
                </a:solidFill>
              </a:rPr>
              <a:t> the students </a:t>
            </a:r>
            <a:r>
              <a:rPr lang="da-DK" err="1">
                <a:solidFill>
                  <a:srgbClr val="000000"/>
                </a:solidFill>
              </a:rPr>
              <a:t>acquire</a:t>
            </a:r>
            <a:r>
              <a:rPr lang="da-DK">
                <a:solidFill>
                  <a:srgbClr val="000000"/>
                </a:solidFill>
              </a:rPr>
              <a:t> basic </a:t>
            </a:r>
            <a:r>
              <a:rPr lang="da-DK" err="1">
                <a:solidFill>
                  <a:srgbClr val="000000"/>
                </a:solidFill>
              </a:rPr>
              <a:t>skills</a:t>
            </a:r>
            <a:r>
              <a:rPr lang="da-DK">
                <a:solidFill>
                  <a:srgbClr val="000000"/>
                </a:solidFill>
              </a:rPr>
              <a:t> in </a:t>
            </a:r>
            <a:r>
              <a:rPr lang="da-DK" err="1">
                <a:solidFill>
                  <a:srgbClr val="000000"/>
                </a:solidFill>
              </a:rPr>
              <a:t>searching</a:t>
            </a:r>
            <a:r>
              <a:rPr lang="da-DK">
                <a:solidFill>
                  <a:srgbClr val="000000"/>
                </a:solidFill>
              </a:rPr>
              <a:t> for research data in a </a:t>
            </a:r>
            <a:r>
              <a:rPr lang="da-DK" err="1">
                <a:solidFill>
                  <a:srgbClr val="000000"/>
                </a:solidFill>
              </a:rPr>
              <a:t>repository</a:t>
            </a:r>
            <a:r>
              <a:rPr lang="da-DK">
                <a:solidFill>
                  <a:srgbClr val="000000"/>
                </a:solidFill>
              </a:rPr>
              <a:t> and to </a:t>
            </a:r>
            <a:r>
              <a:rPr lang="da-DK" err="1">
                <a:solidFill>
                  <a:srgbClr val="000000"/>
                </a:solidFill>
              </a:rPr>
              <a:t>be</a:t>
            </a:r>
            <a:r>
              <a:rPr lang="da-DK">
                <a:solidFill>
                  <a:srgbClr val="000000"/>
                </a:solidFill>
              </a:rPr>
              <a:t> </a:t>
            </a:r>
            <a:r>
              <a:rPr lang="da-DK" err="1">
                <a:solidFill>
                  <a:srgbClr val="000000"/>
                </a:solidFill>
              </a:rPr>
              <a:t>critical</a:t>
            </a:r>
            <a:r>
              <a:rPr lang="da-DK">
                <a:solidFill>
                  <a:srgbClr val="000000"/>
                </a:solidFill>
              </a:rPr>
              <a:t> of, and </a:t>
            </a:r>
            <a:r>
              <a:rPr lang="da-DK" err="1">
                <a:solidFill>
                  <a:srgbClr val="000000"/>
                </a:solidFill>
              </a:rPr>
              <a:t>assess</a:t>
            </a:r>
            <a:r>
              <a:rPr lang="da-DK">
                <a:solidFill>
                  <a:srgbClr val="000000"/>
                </a:solidFill>
              </a:rPr>
              <a:t>, the information </a:t>
            </a:r>
            <a:r>
              <a:rPr lang="da-DK" err="1">
                <a:solidFill>
                  <a:srgbClr val="000000"/>
                </a:solidFill>
              </a:rPr>
              <a:t>they</a:t>
            </a:r>
            <a:r>
              <a:rPr lang="da-DK">
                <a:solidFill>
                  <a:srgbClr val="000000"/>
                </a:solidFill>
              </a:rPr>
              <a:t> find in </a:t>
            </a:r>
            <a:r>
              <a:rPr lang="da-DK" err="1">
                <a:solidFill>
                  <a:srgbClr val="000000"/>
                </a:solidFill>
              </a:rPr>
              <a:t>order</a:t>
            </a:r>
            <a:r>
              <a:rPr lang="da-DK">
                <a:solidFill>
                  <a:srgbClr val="000000"/>
                </a:solidFill>
              </a:rPr>
              <a:t> to </a:t>
            </a:r>
            <a:r>
              <a:rPr lang="da-DK" err="1">
                <a:solidFill>
                  <a:srgbClr val="000000"/>
                </a:solidFill>
              </a:rPr>
              <a:t>be</a:t>
            </a:r>
            <a:r>
              <a:rPr lang="da-DK">
                <a:solidFill>
                  <a:srgbClr val="000000"/>
                </a:solidFill>
              </a:rPr>
              <a:t> </a:t>
            </a:r>
            <a:r>
              <a:rPr lang="da-DK" err="1">
                <a:solidFill>
                  <a:srgbClr val="000000"/>
                </a:solidFill>
              </a:rPr>
              <a:t>able</a:t>
            </a:r>
            <a:r>
              <a:rPr lang="da-DK">
                <a:solidFill>
                  <a:srgbClr val="000000"/>
                </a:solidFill>
              </a:rPr>
              <a:t> to </a:t>
            </a:r>
            <a:r>
              <a:rPr lang="da-DK" err="1">
                <a:solidFill>
                  <a:srgbClr val="000000"/>
                </a:solidFill>
              </a:rPr>
              <a:t>determine</a:t>
            </a:r>
            <a:r>
              <a:rPr lang="da-DK">
                <a:solidFill>
                  <a:srgbClr val="000000"/>
                </a:solidFill>
              </a:rPr>
              <a:t> </a:t>
            </a:r>
            <a:r>
              <a:rPr lang="da-DK" err="1">
                <a:solidFill>
                  <a:srgbClr val="000000"/>
                </a:solidFill>
              </a:rPr>
              <a:t>whether</a:t>
            </a:r>
            <a:r>
              <a:rPr lang="da-DK">
                <a:solidFill>
                  <a:srgbClr val="000000"/>
                </a:solidFill>
              </a:rPr>
              <a:t> </a:t>
            </a:r>
            <a:r>
              <a:rPr lang="da-DK" err="1">
                <a:solidFill>
                  <a:srgbClr val="000000"/>
                </a:solidFill>
              </a:rPr>
              <a:t>they</a:t>
            </a:r>
            <a:r>
              <a:rPr lang="da-DK">
                <a:solidFill>
                  <a:srgbClr val="000000"/>
                </a:solidFill>
              </a:rPr>
              <a:t> </a:t>
            </a:r>
            <a:r>
              <a:rPr lang="da-DK" err="1">
                <a:solidFill>
                  <a:srgbClr val="000000"/>
                </a:solidFill>
              </a:rPr>
              <a:t>can</a:t>
            </a:r>
            <a:r>
              <a:rPr lang="da-DK">
                <a:solidFill>
                  <a:srgbClr val="000000"/>
                </a:solidFill>
              </a:rPr>
              <a:t> re-</a:t>
            </a:r>
            <a:r>
              <a:rPr lang="da-DK" err="1">
                <a:solidFill>
                  <a:srgbClr val="000000"/>
                </a:solidFill>
              </a:rPr>
              <a:t>use</a:t>
            </a:r>
            <a:r>
              <a:rPr lang="da-DK">
                <a:solidFill>
                  <a:srgbClr val="000000"/>
                </a:solidFill>
              </a:rPr>
              <a:t> the data.</a:t>
            </a:r>
            <a:endParaRPr lang="da-DK">
              <a:solidFill>
                <a:srgbClr val="444444"/>
              </a:solidFill>
            </a:endParaRPr>
          </a:p>
          <a:p>
            <a:pPr marL="285750" indent="-285750">
              <a:buFont typeface="Arial"/>
              <a:buChar char="•"/>
            </a:pPr>
            <a:endParaRPr lang="en-US">
              <a:solidFill>
                <a:srgbClr val="444444"/>
              </a:solidFill>
            </a:endParaRPr>
          </a:p>
          <a:p>
            <a:r>
              <a:rPr lang="en-US" u="sng">
                <a:solidFill>
                  <a:srgbClr val="000000"/>
                </a:solidFill>
              </a:rPr>
              <a:t>Search protocol/answers to questions – in case the instructor would like to walk through the exercise with the students afterwards:</a:t>
            </a:r>
            <a:endParaRPr lang="en-US" u="sng">
              <a:solidFill>
                <a:srgbClr val="444444"/>
              </a:solidFill>
              <a:ea typeface="Calibri" panose="020F0502020204030204"/>
              <a:cs typeface="Calibri" panose="020F0502020204030204"/>
            </a:endParaRPr>
          </a:p>
          <a:p>
            <a:pPr marL="171450" indent="-171450">
              <a:buAutoNum type="arabicParenR"/>
            </a:pPr>
            <a:r>
              <a:rPr lang="en-US">
                <a:solidFill>
                  <a:srgbClr val="000000"/>
                </a:solidFill>
              </a:rPr>
              <a:t>Answer to question 1: Find it at </a:t>
            </a:r>
            <a:r>
              <a:rPr lang="en-US" err="1">
                <a:solidFill>
                  <a:srgbClr val="000000"/>
                </a:solidFill>
              </a:rPr>
              <a:t>Zenodo</a:t>
            </a:r>
            <a:r>
              <a:rPr lang="en-US">
                <a:solidFill>
                  <a:srgbClr val="000000"/>
                </a:solidFill>
              </a:rPr>
              <a:t>. Jeppe Læssøe, Prof Emeritus at Aarhus University</a:t>
            </a:r>
            <a:endParaRPr lang="en-US">
              <a:solidFill>
                <a:srgbClr val="444444"/>
              </a:solidFill>
            </a:endParaRPr>
          </a:p>
          <a:p>
            <a:pPr marL="171450" indent="-171450">
              <a:buAutoNum type="arabicParenR"/>
            </a:pPr>
            <a:r>
              <a:rPr lang="en-US">
                <a:solidFill>
                  <a:srgbClr val="000000"/>
                </a:solidFill>
              </a:rPr>
              <a:t>Answer to question 2: Associated with a project: The H2020 funded Research and Innovation Action project REGREEN Fostering nature-based solutions for smart, green and healthy urban transitions in Europe and China, 2019-24.</a:t>
            </a:r>
            <a:endParaRPr lang="en-US">
              <a:solidFill>
                <a:srgbClr val="444444"/>
              </a:solidFill>
            </a:endParaRPr>
          </a:p>
          <a:p>
            <a:pPr marL="171450" indent="-171450">
              <a:buAutoNum type="arabicParenR"/>
            </a:pPr>
            <a:r>
              <a:rPr lang="en-US">
                <a:solidFill>
                  <a:srgbClr val="000000"/>
                </a:solidFill>
              </a:rPr>
              <a:t>Answer to question 3: Textual.</a:t>
            </a:r>
            <a:endParaRPr lang="en-US">
              <a:solidFill>
                <a:srgbClr val="444444"/>
              </a:solidFill>
            </a:endParaRPr>
          </a:p>
          <a:p>
            <a:pPr marL="171450" indent="-171450">
              <a:buAutoNum type="arabicParenR"/>
            </a:pPr>
            <a:r>
              <a:rPr lang="en-US">
                <a:solidFill>
                  <a:srgbClr val="000000"/>
                </a:solidFill>
              </a:rPr>
              <a:t>Answer to question 4: CC4.0 - The Creative Commons Attribution license allows re-distribution and re-use of a licensed work on the condition that the creator is appropriately credited. </a:t>
            </a:r>
            <a:endParaRPr lang="en-US">
              <a:solidFill>
                <a:srgbClr val="444444"/>
              </a:solidFill>
            </a:endParaRPr>
          </a:p>
          <a:p>
            <a:pPr marL="171450" indent="-171450">
              <a:buAutoNum type="arabicParenR"/>
            </a:pPr>
            <a:r>
              <a:rPr lang="en-US">
                <a:solidFill>
                  <a:srgbClr val="000000"/>
                </a:solidFill>
              </a:rPr>
              <a:t>Answer to question 5: Læssøe, J. (2024). Summaries of interviews and workshop on citizen science and use of interactive walkable </a:t>
            </a:r>
            <a:r>
              <a:rPr lang="en-US" err="1">
                <a:solidFill>
                  <a:srgbClr val="000000"/>
                </a:solidFill>
              </a:rPr>
              <a:t>floormaps</a:t>
            </a:r>
            <a:r>
              <a:rPr lang="en-US">
                <a:solidFill>
                  <a:srgbClr val="000000"/>
                </a:solidFill>
              </a:rPr>
              <a:t> in schools [Data set]. </a:t>
            </a:r>
            <a:r>
              <a:rPr lang="en-US" err="1">
                <a:solidFill>
                  <a:srgbClr val="000000"/>
                </a:solidFill>
              </a:rPr>
              <a:t>Zenodo</a:t>
            </a:r>
            <a:r>
              <a:rPr lang="en-US">
                <a:solidFill>
                  <a:srgbClr val="000000"/>
                </a:solidFill>
              </a:rPr>
              <a:t>. </a:t>
            </a:r>
            <a:r>
              <a:rPr lang="en-US">
                <a:solidFill>
                  <a:srgbClr val="444444"/>
                </a:solidFill>
                <a:hlinkClick r:id="rId3"/>
              </a:rPr>
              <a:t>https://doi.org/10.5281/zenodo.10604591</a:t>
            </a:r>
            <a:r>
              <a:rPr lang="en-US">
                <a:solidFill>
                  <a:srgbClr val="000000"/>
                </a:solidFill>
              </a:rPr>
              <a:t>.]</a:t>
            </a:r>
            <a:endParaRPr lang="en-US">
              <a:solidFill>
                <a:srgbClr val="444444"/>
              </a:solidFill>
            </a:endParaRPr>
          </a:p>
          <a:p>
            <a:endParaRPr lang="en-US">
              <a:solidFill>
                <a:srgbClr val="000000"/>
              </a:solidFill>
              <a:ea typeface="Calibri"/>
              <a:cs typeface="Calibri"/>
            </a:endParaRPr>
          </a:p>
          <a:p>
            <a:pPr marL="171450" indent="-171450">
              <a:buFont typeface="Arial,Sans-Serif"/>
              <a:buChar char="•"/>
            </a:pPr>
            <a:endParaRPr lang="da-DK">
              <a:solidFill>
                <a:srgbClr val="444444"/>
              </a:solidFill>
              <a:ea typeface="Calibri"/>
              <a:cs typeface="Calibri"/>
            </a:endParaRPr>
          </a:p>
          <a:p>
            <a:r>
              <a:rPr lang="en-US" b="1"/>
              <a:t>Exercise Strategy – Search engines</a:t>
            </a:r>
            <a:r>
              <a:rPr lang="en-US"/>
              <a:t>:</a:t>
            </a:r>
            <a:endParaRPr lang="da-DK">
              <a:solidFill>
                <a:srgbClr val="444444"/>
              </a:solidFill>
            </a:endParaRPr>
          </a:p>
          <a:p>
            <a:pPr marL="228600" indent="-228600">
              <a:buFont typeface="Arial,Sans-Serif"/>
              <a:buChar char="•"/>
            </a:pPr>
            <a:r>
              <a:rPr lang="da-DK" err="1"/>
              <a:t>Conduct</a:t>
            </a:r>
            <a:r>
              <a:rPr lang="da-DK"/>
              <a:t> a </a:t>
            </a:r>
            <a:r>
              <a:rPr lang="da-DK" err="1"/>
              <a:t>search</a:t>
            </a:r>
            <a:r>
              <a:rPr lang="da-DK"/>
              <a:t> </a:t>
            </a:r>
            <a:r>
              <a:rPr lang="da-DK" err="1"/>
              <a:t>where</a:t>
            </a:r>
            <a:r>
              <a:rPr lang="da-DK"/>
              <a:t> </a:t>
            </a:r>
            <a:r>
              <a:rPr lang="da-DK" err="1"/>
              <a:t>they</a:t>
            </a:r>
            <a:r>
              <a:rPr lang="da-DK"/>
              <a:t> look for the dataset in Google Dataset Search.</a:t>
            </a:r>
            <a:endParaRPr lang="en-US">
              <a:solidFill>
                <a:srgbClr val="444444"/>
              </a:solidFill>
              <a:ea typeface="Calibri" panose="020F0502020204030204"/>
              <a:cs typeface="Calibri" panose="020F0502020204030204"/>
            </a:endParaRPr>
          </a:p>
          <a:p>
            <a:pPr marL="228600" indent="-228600">
              <a:buFont typeface="Arial,Sans-Serif"/>
              <a:buChar char="•"/>
            </a:pPr>
            <a:r>
              <a:rPr lang="da-DK" err="1"/>
              <a:t>When</a:t>
            </a:r>
            <a:r>
              <a:rPr lang="da-DK"/>
              <a:t> the students find the dataset, ask </a:t>
            </a:r>
            <a:r>
              <a:rPr lang="da-DK" err="1"/>
              <a:t>them</a:t>
            </a:r>
            <a:r>
              <a:rPr lang="da-DK"/>
              <a:t> to do an </a:t>
            </a:r>
            <a:r>
              <a:rPr lang="da-DK" err="1"/>
              <a:t>assessment</a:t>
            </a:r>
            <a:r>
              <a:rPr lang="da-DK"/>
              <a:t> of the data by </a:t>
            </a:r>
            <a:r>
              <a:rPr lang="da-DK" err="1"/>
              <a:t>answering</a:t>
            </a:r>
            <a:r>
              <a:rPr lang="da-DK"/>
              <a:t> the </a:t>
            </a:r>
            <a:r>
              <a:rPr lang="da-DK" err="1"/>
              <a:t>four</a:t>
            </a:r>
            <a:r>
              <a:rPr lang="da-DK"/>
              <a:t> </a:t>
            </a:r>
            <a:r>
              <a:rPr lang="da-DK" err="1"/>
              <a:t>questions</a:t>
            </a:r>
            <a:r>
              <a:rPr lang="da-DK"/>
              <a:t>. [If relevant, </a:t>
            </a:r>
            <a:r>
              <a:rPr lang="da-DK" err="1"/>
              <a:t>refer</a:t>
            </a:r>
            <a:r>
              <a:rPr lang="da-DK"/>
              <a:t> back to slide 10: "Be </a:t>
            </a:r>
            <a:r>
              <a:rPr lang="da-DK" err="1"/>
              <a:t>critical</a:t>
            </a:r>
            <a:r>
              <a:rPr lang="da-DK"/>
              <a:t> of </a:t>
            </a:r>
            <a:r>
              <a:rPr lang="da-DK" err="1"/>
              <a:t>your</a:t>
            </a:r>
            <a:r>
              <a:rPr lang="da-DK"/>
              <a:t> </a:t>
            </a:r>
            <a:r>
              <a:rPr lang="da-DK" err="1"/>
              <a:t>sources</a:t>
            </a:r>
            <a:r>
              <a:rPr lang="da-DK"/>
              <a:t>".]</a:t>
            </a:r>
            <a:endParaRPr lang="en-US">
              <a:solidFill>
                <a:srgbClr val="444444"/>
              </a:solidFill>
            </a:endParaRPr>
          </a:p>
          <a:p>
            <a:pPr marL="228600" indent="-228600">
              <a:buFont typeface="Arial,Sans-Serif"/>
              <a:buChar char="•"/>
            </a:pPr>
            <a:endParaRPr lang="da-DK">
              <a:solidFill>
                <a:srgbClr val="444444"/>
              </a:solidFill>
            </a:endParaRPr>
          </a:p>
          <a:p>
            <a:r>
              <a:rPr lang="da-DK" u="sng" err="1">
                <a:solidFill>
                  <a:srgbClr val="000000"/>
                </a:solidFill>
              </a:rPr>
              <a:t>Expected</a:t>
            </a:r>
            <a:r>
              <a:rPr lang="da-DK" u="sng">
                <a:solidFill>
                  <a:srgbClr val="000000"/>
                </a:solidFill>
              </a:rPr>
              <a:t> learning </a:t>
            </a:r>
            <a:r>
              <a:rPr lang="da-DK" u="sng" err="1">
                <a:solidFill>
                  <a:srgbClr val="000000"/>
                </a:solidFill>
              </a:rPr>
              <a:t>outcome</a:t>
            </a:r>
            <a:r>
              <a:rPr lang="da-DK" u="sng">
                <a:solidFill>
                  <a:srgbClr val="000000"/>
                </a:solidFill>
              </a:rPr>
              <a:t> of </a:t>
            </a:r>
            <a:r>
              <a:rPr lang="da-DK" u="sng" err="1">
                <a:solidFill>
                  <a:srgbClr val="000000"/>
                </a:solidFill>
              </a:rPr>
              <a:t>these</a:t>
            </a:r>
            <a:r>
              <a:rPr lang="da-DK" u="sng">
                <a:solidFill>
                  <a:srgbClr val="000000"/>
                </a:solidFill>
              </a:rPr>
              <a:t> </a:t>
            </a:r>
            <a:r>
              <a:rPr lang="da-DK" u="sng" err="1">
                <a:solidFill>
                  <a:srgbClr val="000000"/>
                </a:solidFill>
              </a:rPr>
              <a:t>excercises</a:t>
            </a:r>
            <a:r>
              <a:rPr lang="da-DK" u="sng">
                <a:solidFill>
                  <a:srgbClr val="000000"/>
                </a:solidFill>
              </a:rPr>
              <a:t>:</a:t>
            </a:r>
            <a:endParaRPr lang="en-US">
              <a:solidFill>
                <a:srgbClr val="444444"/>
              </a:solidFill>
            </a:endParaRPr>
          </a:p>
          <a:p>
            <a:pPr marL="171450" indent="-171450">
              <a:buFont typeface="Arial"/>
              <a:buChar char="•"/>
            </a:pPr>
            <a:r>
              <a:rPr lang="da-DK">
                <a:solidFill>
                  <a:srgbClr val="000000"/>
                </a:solidFill>
              </a:rPr>
              <a:t>The point of </a:t>
            </a:r>
            <a:r>
              <a:rPr lang="da-DK" err="1">
                <a:solidFill>
                  <a:srgbClr val="000000"/>
                </a:solidFill>
              </a:rPr>
              <a:t>these</a:t>
            </a:r>
            <a:r>
              <a:rPr lang="da-DK">
                <a:solidFill>
                  <a:srgbClr val="000000"/>
                </a:solidFill>
              </a:rPr>
              <a:t> </a:t>
            </a:r>
            <a:r>
              <a:rPr lang="da-DK" err="1">
                <a:solidFill>
                  <a:srgbClr val="000000"/>
                </a:solidFill>
              </a:rPr>
              <a:t>exercises</a:t>
            </a:r>
            <a:r>
              <a:rPr lang="da-DK">
                <a:solidFill>
                  <a:srgbClr val="000000"/>
                </a:solidFill>
              </a:rPr>
              <a:t> is to </a:t>
            </a:r>
            <a:r>
              <a:rPr lang="da-DK" err="1">
                <a:solidFill>
                  <a:srgbClr val="000000"/>
                </a:solidFill>
              </a:rPr>
              <a:t>ensure</a:t>
            </a:r>
            <a:r>
              <a:rPr lang="da-DK">
                <a:solidFill>
                  <a:srgbClr val="000000"/>
                </a:solidFill>
              </a:rPr>
              <a:t> </a:t>
            </a:r>
            <a:r>
              <a:rPr lang="da-DK" err="1">
                <a:solidFill>
                  <a:srgbClr val="000000"/>
                </a:solidFill>
              </a:rPr>
              <a:t>that</a:t>
            </a:r>
            <a:r>
              <a:rPr lang="da-DK">
                <a:solidFill>
                  <a:srgbClr val="000000"/>
                </a:solidFill>
              </a:rPr>
              <a:t> the students </a:t>
            </a:r>
            <a:r>
              <a:rPr lang="da-DK" err="1">
                <a:solidFill>
                  <a:srgbClr val="000000"/>
                </a:solidFill>
              </a:rPr>
              <a:t>acquire</a:t>
            </a:r>
            <a:r>
              <a:rPr lang="da-DK">
                <a:solidFill>
                  <a:srgbClr val="000000"/>
                </a:solidFill>
              </a:rPr>
              <a:t> basic </a:t>
            </a:r>
            <a:r>
              <a:rPr lang="da-DK" err="1">
                <a:solidFill>
                  <a:srgbClr val="000000"/>
                </a:solidFill>
              </a:rPr>
              <a:t>skills</a:t>
            </a:r>
            <a:r>
              <a:rPr lang="da-DK">
                <a:solidFill>
                  <a:srgbClr val="000000"/>
                </a:solidFill>
              </a:rPr>
              <a:t> in </a:t>
            </a:r>
            <a:r>
              <a:rPr lang="da-DK" err="1">
                <a:solidFill>
                  <a:srgbClr val="000000"/>
                </a:solidFill>
              </a:rPr>
              <a:t>searching</a:t>
            </a:r>
            <a:r>
              <a:rPr lang="da-DK">
                <a:solidFill>
                  <a:srgbClr val="000000"/>
                </a:solidFill>
              </a:rPr>
              <a:t> for research data in a </a:t>
            </a:r>
            <a:r>
              <a:rPr lang="da-DK" err="1">
                <a:solidFill>
                  <a:srgbClr val="000000"/>
                </a:solidFill>
              </a:rPr>
              <a:t>search</a:t>
            </a:r>
            <a:r>
              <a:rPr lang="da-DK">
                <a:solidFill>
                  <a:srgbClr val="000000"/>
                </a:solidFill>
              </a:rPr>
              <a:t> </a:t>
            </a:r>
            <a:r>
              <a:rPr lang="da-DK" err="1">
                <a:solidFill>
                  <a:srgbClr val="000000"/>
                </a:solidFill>
              </a:rPr>
              <a:t>engine</a:t>
            </a:r>
            <a:r>
              <a:rPr lang="da-DK">
                <a:solidFill>
                  <a:srgbClr val="000000"/>
                </a:solidFill>
              </a:rPr>
              <a:t>, to </a:t>
            </a:r>
            <a:r>
              <a:rPr lang="da-DK" err="1">
                <a:solidFill>
                  <a:srgbClr val="000000"/>
                </a:solidFill>
              </a:rPr>
              <a:t>be</a:t>
            </a:r>
            <a:r>
              <a:rPr lang="da-DK">
                <a:solidFill>
                  <a:srgbClr val="000000"/>
                </a:solidFill>
              </a:rPr>
              <a:t> </a:t>
            </a:r>
            <a:r>
              <a:rPr lang="da-DK" err="1">
                <a:solidFill>
                  <a:srgbClr val="000000"/>
                </a:solidFill>
              </a:rPr>
              <a:t>critical</a:t>
            </a:r>
            <a:r>
              <a:rPr lang="da-DK">
                <a:solidFill>
                  <a:srgbClr val="000000"/>
                </a:solidFill>
              </a:rPr>
              <a:t> of the information </a:t>
            </a:r>
            <a:r>
              <a:rPr lang="da-DK" err="1">
                <a:solidFill>
                  <a:srgbClr val="000000"/>
                </a:solidFill>
              </a:rPr>
              <a:t>they</a:t>
            </a:r>
            <a:r>
              <a:rPr lang="da-DK">
                <a:solidFill>
                  <a:srgbClr val="000000"/>
                </a:solidFill>
              </a:rPr>
              <a:t> find, and </a:t>
            </a:r>
            <a:r>
              <a:rPr lang="da-DK" err="1">
                <a:solidFill>
                  <a:srgbClr val="000000"/>
                </a:solidFill>
              </a:rPr>
              <a:t>assess</a:t>
            </a:r>
            <a:r>
              <a:rPr lang="da-DK">
                <a:solidFill>
                  <a:srgbClr val="000000"/>
                </a:solidFill>
              </a:rPr>
              <a:t> the information in </a:t>
            </a:r>
            <a:r>
              <a:rPr lang="da-DK" err="1">
                <a:solidFill>
                  <a:srgbClr val="000000"/>
                </a:solidFill>
              </a:rPr>
              <a:t>order</a:t>
            </a:r>
            <a:r>
              <a:rPr lang="da-DK">
                <a:solidFill>
                  <a:srgbClr val="000000"/>
                </a:solidFill>
              </a:rPr>
              <a:t> to </a:t>
            </a:r>
            <a:r>
              <a:rPr lang="da-DK" err="1">
                <a:solidFill>
                  <a:srgbClr val="000000"/>
                </a:solidFill>
              </a:rPr>
              <a:t>be</a:t>
            </a:r>
            <a:r>
              <a:rPr lang="da-DK">
                <a:solidFill>
                  <a:srgbClr val="000000"/>
                </a:solidFill>
              </a:rPr>
              <a:t> </a:t>
            </a:r>
            <a:r>
              <a:rPr lang="da-DK" err="1">
                <a:solidFill>
                  <a:srgbClr val="000000"/>
                </a:solidFill>
              </a:rPr>
              <a:t>able</a:t>
            </a:r>
            <a:r>
              <a:rPr lang="da-DK">
                <a:solidFill>
                  <a:srgbClr val="000000"/>
                </a:solidFill>
              </a:rPr>
              <a:t> to </a:t>
            </a:r>
            <a:r>
              <a:rPr lang="da-DK" err="1">
                <a:solidFill>
                  <a:srgbClr val="000000"/>
                </a:solidFill>
              </a:rPr>
              <a:t>determine</a:t>
            </a:r>
            <a:r>
              <a:rPr lang="da-DK">
                <a:solidFill>
                  <a:srgbClr val="000000"/>
                </a:solidFill>
              </a:rPr>
              <a:t> </a:t>
            </a:r>
            <a:r>
              <a:rPr lang="da-DK" err="1">
                <a:solidFill>
                  <a:srgbClr val="000000"/>
                </a:solidFill>
              </a:rPr>
              <a:t>whether</a:t>
            </a:r>
            <a:r>
              <a:rPr lang="da-DK">
                <a:solidFill>
                  <a:srgbClr val="000000"/>
                </a:solidFill>
              </a:rPr>
              <a:t> </a:t>
            </a:r>
            <a:r>
              <a:rPr lang="da-DK" err="1">
                <a:solidFill>
                  <a:srgbClr val="000000"/>
                </a:solidFill>
              </a:rPr>
              <a:t>they</a:t>
            </a:r>
            <a:r>
              <a:rPr lang="da-DK">
                <a:solidFill>
                  <a:srgbClr val="000000"/>
                </a:solidFill>
              </a:rPr>
              <a:t> </a:t>
            </a:r>
            <a:r>
              <a:rPr lang="da-DK" err="1">
                <a:solidFill>
                  <a:srgbClr val="000000"/>
                </a:solidFill>
              </a:rPr>
              <a:t>can</a:t>
            </a:r>
            <a:r>
              <a:rPr lang="da-DK">
                <a:solidFill>
                  <a:srgbClr val="000000"/>
                </a:solidFill>
              </a:rPr>
              <a:t> </a:t>
            </a:r>
            <a:r>
              <a:rPr lang="da-DK" err="1">
                <a:solidFill>
                  <a:srgbClr val="000000"/>
                </a:solidFill>
              </a:rPr>
              <a:t>reuse</a:t>
            </a:r>
            <a:r>
              <a:rPr lang="da-DK">
                <a:solidFill>
                  <a:srgbClr val="000000"/>
                </a:solidFill>
              </a:rPr>
              <a:t> the data.</a:t>
            </a:r>
            <a:endParaRPr lang="da-DK">
              <a:solidFill>
                <a:srgbClr val="000000"/>
              </a:solidFill>
              <a:ea typeface="Calibri"/>
              <a:cs typeface="Calibri"/>
            </a:endParaRPr>
          </a:p>
          <a:p>
            <a:endParaRPr lang="da-DK">
              <a:solidFill>
                <a:srgbClr val="000000"/>
              </a:solidFill>
              <a:ea typeface="Calibri"/>
              <a:cs typeface="Calibri"/>
            </a:endParaRPr>
          </a:p>
          <a:p>
            <a:r>
              <a:rPr lang="en-US" u="sng">
                <a:solidFill>
                  <a:srgbClr val="000000"/>
                </a:solidFill>
                <a:ea typeface="Calibri"/>
                <a:cs typeface="Calibri"/>
              </a:rPr>
              <a:t>Search protocol/answers to questions – in case the instructor would like to walk through the exercise with the students afterwards:</a:t>
            </a: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r>
              <a:rPr lang="en-US"/>
              <a:t>Find the dataset via Google Dataset Search (https://datasetsearch.research.google.com)</a:t>
            </a:r>
            <a:r>
              <a:rPr lang="en-US" baseline="0"/>
              <a:t> - </a:t>
            </a:r>
            <a:r>
              <a:rPr lang="en-US"/>
              <a:t>e.g. by searching for the </a:t>
            </a:r>
            <a:r>
              <a:rPr lang="en-US" err="1"/>
              <a:t>titel</a:t>
            </a:r>
            <a:r>
              <a:rPr lang="en-US"/>
              <a:t>. The</a:t>
            </a:r>
            <a:r>
              <a:rPr lang="en-US" baseline="0"/>
              <a:t> dataset is published in </a:t>
            </a:r>
            <a:r>
              <a:rPr lang="en-US" baseline="0" err="1"/>
              <a:t>DeiC</a:t>
            </a:r>
            <a:r>
              <a:rPr lang="en-US" baseline="0"/>
              <a:t> Dataverse. (</a:t>
            </a:r>
            <a:r>
              <a:rPr lang="da-DK" sz="1200" b="0" i="0" kern="1200">
                <a:solidFill>
                  <a:schemeClr val="tx1"/>
                </a:solidFill>
                <a:effectLst/>
                <a:latin typeface="+mn-lt"/>
                <a:ea typeface="+mn-ea"/>
                <a:cs typeface="+mn-cs"/>
              </a:rPr>
              <a:t>doi:10.60612/DATADK/5SCCEA</a:t>
            </a:r>
            <a:r>
              <a:rPr lang="en-US" baseline="0"/>
              <a:t>) </a:t>
            </a:r>
            <a:endParaRPr lang="en-US" baseline="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All authors are from the University of Copenhagen (can be seen under metadata tap).</a:t>
            </a:r>
            <a:endParaRPr lang="en-US" baseline="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License CC BY 4.0: </a:t>
            </a:r>
            <a:r>
              <a:rPr lang="en-US"/>
              <a:t>This license enables </a:t>
            </a:r>
            <a:r>
              <a:rPr lang="en-US" err="1"/>
              <a:t>reusers</a:t>
            </a:r>
            <a:r>
              <a:rPr lang="en-US"/>
              <a:t> to distribute, remix, adapt, and build upon the material in any medium or format, so long as attribution is given to the creator. The license allows for commercial use.</a:t>
            </a:r>
            <a:endParaRPr lang="en-US">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Sans-Serif"/>
              <a:buAutoNum type="arabicParenR"/>
              <a:tabLst/>
              <a:defRPr/>
            </a:pPr>
            <a:r>
              <a:rPr lang="en-US" baseline="0"/>
              <a:t>Yes. The dataset is related to two articles – </a:t>
            </a:r>
            <a:r>
              <a:rPr lang="en-US" sz="1200" b="0" i="0" kern="1200">
                <a:solidFill>
                  <a:schemeClr val="tx1"/>
                </a:solidFill>
                <a:effectLst/>
                <a:latin typeface="+mn-lt"/>
                <a:ea typeface="+mn-ea"/>
                <a:cs typeface="+mn-cs"/>
              </a:rPr>
              <a:t>Iversen, R., V. Becker, and R. Bristow (2024). “Figurative Representations in the North European Neolithic—Are They There?” In: </a:t>
            </a:r>
            <a:r>
              <a:rPr lang="en-US" sz="1200" b="0" i="1" kern="1200">
                <a:solidFill>
                  <a:schemeClr val="tx1"/>
                </a:solidFill>
                <a:effectLst/>
                <a:latin typeface="+mn-lt"/>
                <a:ea typeface="+mn-ea"/>
                <a:cs typeface="+mn-cs"/>
              </a:rPr>
              <a:t>Cambridge Archaeological Journal</a:t>
            </a:r>
            <a:r>
              <a:rPr lang="en-US" sz="1200" b="0" i="0" kern="1200">
                <a:solidFill>
                  <a:schemeClr val="tx1"/>
                </a:solidFill>
                <a:effectLst/>
                <a:latin typeface="+mn-lt"/>
                <a:ea typeface="+mn-ea"/>
                <a:cs typeface="+mn-cs"/>
              </a:rPr>
              <a:t>, pp. 1–19. </a:t>
            </a:r>
            <a:r>
              <a:rPr lang="en-US" sz="1200" b="0" i="0" kern="1200" err="1">
                <a:solidFill>
                  <a:schemeClr val="tx1"/>
                </a:solidFill>
                <a:effectLst/>
                <a:latin typeface="+mn-lt"/>
                <a:ea typeface="+mn-ea"/>
                <a:cs typeface="+mn-cs"/>
              </a:rPr>
              <a:t>doi</a:t>
            </a:r>
            <a:r>
              <a:rPr lang="en-US" sz="1200" b="0" i="0" kern="1200">
                <a:solidFill>
                  <a:schemeClr val="tx1"/>
                </a:solidFill>
                <a:effectLst/>
                <a:latin typeface="+mn-lt"/>
                <a:ea typeface="+mn-ea"/>
                <a:cs typeface="+mn-cs"/>
              </a:rPr>
              <a:t> 10.1017/S0959774323000537 </a:t>
            </a:r>
            <a:r>
              <a:rPr lang="en-US" sz="1200" b="1" i="0" kern="1200">
                <a:solidFill>
                  <a:schemeClr val="tx1"/>
                </a:solidFill>
                <a:effectLst/>
                <a:latin typeface="+mn-lt"/>
                <a:ea typeface="+mn-ea"/>
                <a:cs typeface="+mn-cs"/>
              </a:rPr>
              <a:t>and </a:t>
            </a:r>
            <a:r>
              <a:rPr lang="en-US" sz="1200" b="0" i="0" kern="1200">
                <a:solidFill>
                  <a:schemeClr val="tx1"/>
                </a:solidFill>
                <a:effectLst/>
                <a:latin typeface="+mn-lt"/>
                <a:ea typeface="+mn-ea"/>
                <a:cs typeface="+mn-cs"/>
              </a:rPr>
              <a:t>Becker, V. (2025). The Origin, Development and Decline of Lengyel Culture Figurative Finds. </a:t>
            </a:r>
            <a:r>
              <a:rPr lang="en-US" sz="1200" b="0" i="1" kern="1200">
                <a:solidFill>
                  <a:schemeClr val="tx1"/>
                </a:solidFill>
                <a:effectLst/>
                <a:latin typeface="+mn-lt"/>
                <a:ea typeface="+mn-ea"/>
                <a:cs typeface="+mn-cs"/>
              </a:rPr>
              <a:t>Open Archaeology</a:t>
            </a:r>
            <a:r>
              <a:rPr lang="en-US" sz="1200" b="0" i="0" kern="1200">
                <a:solidFill>
                  <a:schemeClr val="tx1"/>
                </a:solidFill>
                <a:effectLst/>
                <a:latin typeface="+mn-lt"/>
                <a:ea typeface="+mn-ea"/>
                <a:cs typeface="+mn-cs"/>
              </a:rPr>
              <a:t>, vol. 11, no. 1, 2025. </a:t>
            </a:r>
            <a:r>
              <a:rPr lang="en-US" sz="1200" b="0" i="0" kern="1200" err="1">
                <a:solidFill>
                  <a:schemeClr val="tx1"/>
                </a:solidFill>
                <a:effectLst/>
                <a:latin typeface="+mn-lt"/>
                <a:ea typeface="+mn-ea"/>
                <a:cs typeface="+mn-cs"/>
              </a:rPr>
              <a:t>doi</a:t>
            </a:r>
            <a:r>
              <a:rPr lang="en-US" sz="1200" b="0" i="0" kern="1200">
                <a:solidFill>
                  <a:schemeClr val="tx1"/>
                </a:solidFill>
                <a:effectLst/>
                <a:latin typeface="+mn-lt"/>
                <a:ea typeface="+mn-ea"/>
                <a:cs typeface="+mn-cs"/>
              </a:rPr>
              <a:t> 10.1515/opar-2025-0050</a:t>
            </a:r>
            <a:endParaRPr lang="en-US" baseline="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a:solidFill>
                <a:srgbClr val="444444"/>
              </a:solidFill>
            </a:endParaRPr>
          </a:p>
          <a:p>
            <a:pPr marL="0" indent="0">
              <a:buFont typeface="Arial,Sans-Serif"/>
              <a:buNone/>
            </a:pPr>
            <a:endParaRPr lang="en-US">
              <a:solidFill>
                <a:srgbClr val="444444"/>
              </a:solidFill>
            </a:endParaRPr>
          </a:p>
        </p:txBody>
      </p:sp>
      <p:sp>
        <p:nvSpPr>
          <p:cNvPr id="4" name="Pladsholder til slidenummer 3">
            <a:extLst>
              <a:ext uri="{FF2B5EF4-FFF2-40B4-BE49-F238E27FC236}">
                <a16:creationId xmlns:a16="http://schemas.microsoft.com/office/drawing/2014/main" id="{5F5A13C4-A9A3-0875-99A3-C2C3187CFFCB}"/>
              </a:ext>
            </a:extLst>
          </p:cNvPr>
          <p:cNvSpPr>
            <a:spLocks noGrp="1"/>
          </p:cNvSpPr>
          <p:nvPr>
            <p:ph type="sldNum" sz="quarter" idx="5"/>
          </p:nvPr>
        </p:nvSpPr>
        <p:spPr/>
        <p:txBody>
          <a:bodyPr/>
          <a:lstStyle/>
          <a:p>
            <a:fld id="{2CCCAA1B-9DCB-40EB-9968-31183588BCB9}" type="slidenum">
              <a:rPr lang="da-DK"/>
              <a:t>44</a:t>
            </a:fld>
            <a:endParaRPr lang="da-DK"/>
          </a:p>
        </p:txBody>
      </p:sp>
    </p:spTree>
    <p:extLst>
      <p:ext uri="{BB962C8B-B14F-4D97-AF65-F5344CB8AC3E}">
        <p14:creationId xmlns:p14="http://schemas.microsoft.com/office/powerpoint/2010/main" val="218043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3/24/2026</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3/24/2026</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3/24/2026</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3/24/2026</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3/24/2026</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AE9C44-9DAE-47EA-BF7B-527501938C3F}" type="datetimeFigureOut">
              <a:rPr lang="en-US" smtClean="0"/>
              <a:t>3/24/2026</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oleObject" Target="../embeddings/oleObject1.bin"/><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notesSlide" Target="../notesSlides/notesSlide4.xml"/><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1.emf"/><Relationship Id="rId10" Type="http://schemas.openxmlformats.org/officeDocument/2006/relationships/image" Target="../media/image9.png"/><Relationship Id="rId4" Type="http://schemas.openxmlformats.org/officeDocument/2006/relationships/oleObject" Target="../embeddings/oleObject3.bin"/><Relationship Id="rId9" Type="http://schemas.openxmlformats.org/officeDocument/2006/relationships/image" Target="../media/image8.jpeg"/><Relationship Id="rId14" Type="http://schemas.openxmlformats.org/officeDocument/2006/relationships/hyperlink" Target="https://www.pexels.com/da-dk/"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gif"/><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3.gif"/><Relationship Id="rId5" Type="http://schemas.openxmlformats.org/officeDocument/2006/relationships/image" Target="../media/image1.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3.gif"/><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3.gif"/><Relationship Id="rId5" Type="http://schemas.openxmlformats.org/officeDocument/2006/relationships/image" Target="../media/image1.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notesSlide" Target="../notesSlides/notesSlide10.xml"/><Relationship Id="rId7" Type="http://schemas.openxmlformats.org/officeDocument/2006/relationships/hyperlink" Target="https://creativecommons.org/share-your-work/cclicenses/" TargetMode="Externa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hyperlink" Target="https://commons.wikimedia.org/wiki/File:Ordering_of_Creative_Commons_licenses_from_most_to_least_permissive.png" TargetMode="External"/><Relationship Id="rId5" Type="http://schemas.openxmlformats.org/officeDocument/2006/relationships/image" Target="../media/image1.emf"/><Relationship Id="rId4" Type="http://schemas.openxmlformats.org/officeDocument/2006/relationships/oleObject" Target="../embeddings/oleObject5.bin"/><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2.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3.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www.webofscience.com/wos/drci/basic-search" TargetMode="Externa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hyperlink" Target="https://www.webofscience.com/wos/drci/basic-search" TargetMode="Externa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hyperlink" Target="https://www.dimensions.ai/" TargetMode="Externa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8.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8" Type="http://schemas.openxmlformats.org/officeDocument/2006/relationships/hyperlink" Target="https://zenodo.org/" TargetMode="External"/><Relationship Id="rId3" Type="http://schemas.openxmlformats.org/officeDocument/2006/relationships/notesSlide" Target="../notesSlides/notesSlide20.xml"/><Relationship Id="rId7" Type="http://schemas.openxmlformats.org/officeDocument/2006/relationships/hyperlink" Target="https://fairsharing.org/search" TargetMode="External"/><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hyperlink" Target="https://www.re3data.org/" TargetMode="External"/><Relationship Id="rId11" Type="http://schemas.openxmlformats.org/officeDocument/2006/relationships/image" Target="../media/image27.png"/><Relationship Id="rId5" Type="http://schemas.openxmlformats.org/officeDocument/2006/relationships/image" Target="../media/image1.emf"/><Relationship Id="rId10" Type="http://schemas.openxmlformats.org/officeDocument/2006/relationships/image" Target="../media/image26.svg"/><Relationship Id="rId4" Type="http://schemas.openxmlformats.org/officeDocument/2006/relationships/oleObject" Target="../embeddings/oleObject5.bin"/><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zenodo.org/" TargetMode="External"/></Relationships>
</file>

<file path=ppt/slides/_rels/slide23.xml.rels><?xml version="1.0" encoding="UTF-8" standalone="yes"?>
<Relationships xmlns="http://schemas.openxmlformats.org/package/2006/relationships"><Relationship Id="rId3" Type="http://schemas.microsoft.com/office/2018/10/relationships/comments" Target="../comments/modernComment_13A_2A953AB2.xm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www.zenodo.org" TargetMode="Externa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https://dataverse.harvard.edu/" TargetMode="External"/><Relationship Id="rId5" Type="http://schemas.openxmlformats.org/officeDocument/2006/relationships/image" Target="../media/image1.e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hyperlink" Target="https://www.webofscience.com/wos/drci/basic-search"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zenodo.org"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25.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2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notesSlide" Target="../notesSlides/notesSlide26.xml"/><Relationship Id="rId7" Type="http://schemas.openxmlformats.org/officeDocument/2006/relationships/hyperlink" Target="https://commons.datacite.org/" TargetMode="Externa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8" Type="http://schemas.openxmlformats.org/officeDocument/2006/relationships/hyperlink" Target="https://commons.datacite.org/" TargetMode="External"/><Relationship Id="rId3" Type="http://schemas.openxmlformats.org/officeDocument/2006/relationships/notesSlide" Target="../notesSlides/notesSlide27.xml"/><Relationship Id="rId7"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33.jpe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hyperlink" Target="https://datasetsearch.research.google.com/"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commons.datacite.org/" TargetMode="External"/><Relationship Id="rId3" Type="http://schemas.openxmlformats.org/officeDocument/2006/relationships/notesSlide" Target="../notesSlides/notesSlide28.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oleObject" Target="../embeddings/oleObject6.bin"/><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notesSlide" Target="../notesSlides/notesSlide29.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hyperlink" Target="https://commons.datacite.org/" TargetMode="External"/><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notesSlide" Target="../notesSlides/notesSlide31.xml"/><Relationship Id="rId7" Type="http://schemas.openxmlformats.org/officeDocument/2006/relationships/image" Target="../media/image41.png"/><Relationship Id="rId12"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hyperlink" Target="https://datasetsearch.research.google.com/" TargetMode="External"/><Relationship Id="rId11" Type="http://schemas.openxmlformats.org/officeDocument/2006/relationships/diagramColors" Target="../diagrams/colors1.xml"/><Relationship Id="rId5" Type="http://schemas.openxmlformats.org/officeDocument/2006/relationships/image" Target="../media/image1.emf"/><Relationship Id="rId10" Type="http://schemas.openxmlformats.org/officeDocument/2006/relationships/diagramQuickStyle" Target="../diagrams/quickStyle1.xml"/><Relationship Id="rId4" Type="http://schemas.openxmlformats.org/officeDocument/2006/relationships/oleObject" Target="../embeddings/oleObject6.bin"/><Relationship Id="rId9"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hyperlink" Target="https://datasetsearch.research.google.com/" TargetMode="Externa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hyperlink" Target="https://commons.datacite.org/"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33.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18.svg"/><Relationship Id="rId5" Type="http://schemas.openxmlformats.org/officeDocument/2006/relationships/image" Target="../media/image1.emf"/><Relationship Id="rId4" Type="http://schemas.openxmlformats.org/officeDocument/2006/relationships/oleObject" Target="../embeddings/oleObject6.bin"/><Relationship Id="rId9" Type="http://schemas.openxmlformats.org/officeDocument/2006/relationships/image" Target="../media/image21.svg"/></Relationships>
</file>

<file path=ppt/slides/_rels/slide36.xml.rels><?xml version="1.0" encoding="UTF-8" standalone="yes"?>
<Relationships xmlns="http://schemas.openxmlformats.org/package/2006/relationships"><Relationship Id="rId8" Type="http://schemas.openxmlformats.org/officeDocument/2006/relationships/hyperlink" Target="https://en.rigsarkivet.dk/" TargetMode="External"/><Relationship Id="rId3" Type="http://schemas.openxmlformats.org/officeDocument/2006/relationships/notesSlide" Target="../notesSlides/notesSlide34.xml"/><Relationship Id="rId7" Type="http://schemas.openxmlformats.org/officeDocument/2006/relationships/hyperlink" Target="https://climate.esa.int/en/data/#/dashboard" TargetMode="Externa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climatetrace.org/" TargetMode="External"/><Relationship Id="rId5" Type="http://schemas.openxmlformats.org/officeDocument/2006/relationships/image" Target="../media/image1.emf"/><Relationship Id="rId10" Type="http://schemas.openxmlformats.org/officeDocument/2006/relationships/hyperlink" Target="https://www.dst.dk/da/informationsservice/international-statistik/statistikbureauerne" TargetMode="External"/><Relationship Id="rId4" Type="http://schemas.openxmlformats.org/officeDocument/2006/relationships/oleObject" Target="../embeddings/oleObject9.bin"/><Relationship Id="rId9" Type="http://schemas.openxmlformats.org/officeDocument/2006/relationships/hyperlink" Target="https://www.dst.dk/en/"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hyperlink" Target="https://databank.worldbank.org/home.aspx" TargetMode="Externa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dataverse.harvard.edu/" TargetMode="External"/><Relationship Id="rId13" Type="http://schemas.openxmlformats.org/officeDocument/2006/relationships/hyperlink" Target="https://commons.datacite.org/" TargetMode="External"/><Relationship Id="rId18" Type="http://schemas.openxmlformats.org/officeDocument/2006/relationships/hyperlink" Target="https://climatetrace.org/" TargetMode="External"/><Relationship Id="rId26" Type="http://schemas.openxmlformats.org/officeDocument/2006/relationships/hyperlink" Target="https://healthdata.gov/" TargetMode="External"/><Relationship Id="rId3" Type="http://schemas.openxmlformats.org/officeDocument/2006/relationships/notesSlide" Target="../notesSlides/notesSlide39.xml"/><Relationship Id="rId21" Type="http://schemas.openxmlformats.org/officeDocument/2006/relationships/hyperlink" Target="https://www.dst.dk/en" TargetMode="External"/><Relationship Id="rId7" Type="http://schemas.openxmlformats.org/officeDocument/2006/relationships/hyperlink" Target="https://figshare.com/" TargetMode="External"/><Relationship Id="rId12" Type="http://schemas.openxmlformats.org/officeDocument/2006/relationships/hyperlink" Target="https://www.webofscience.com/wos/woscc/basic-search" TargetMode="External"/><Relationship Id="rId17" Type="http://schemas.openxmlformats.org/officeDocument/2006/relationships/hyperlink" Target="https://chatgpt.com/" TargetMode="External"/><Relationship Id="rId25" Type="http://schemas.openxmlformats.org/officeDocument/2006/relationships/hyperlink" Target="https://www.who.int/data" TargetMode="External"/><Relationship Id="rId2" Type="http://schemas.openxmlformats.org/officeDocument/2006/relationships/slideLayout" Target="../slideLayouts/slideLayout2.xml"/><Relationship Id="rId16" Type="http://schemas.openxmlformats.org/officeDocument/2006/relationships/hyperlink" Target="https://copilot.microsoft.com/" TargetMode="External"/><Relationship Id="rId20" Type="http://schemas.openxmlformats.org/officeDocument/2006/relationships/hyperlink" Target="https://climate.esa.int/en/data/#/dashboard" TargetMode="External"/><Relationship Id="rId29" Type="http://schemas.openxmlformats.org/officeDocument/2006/relationships/hyperlink" Target="https://libguides.ruc.dk/datasearch/opendatasources" TargetMode="External"/><Relationship Id="rId1" Type="http://schemas.openxmlformats.org/officeDocument/2006/relationships/tags" Target="../tags/tag32.xml"/><Relationship Id="rId6" Type="http://schemas.openxmlformats.org/officeDocument/2006/relationships/hyperlink" Target="https://datadryad.org/" TargetMode="External"/><Relationship Id="rId11" Type="http://schemas.openxmlformats.org/officeDocument/2006/relationships/hyperlink" Target="https://www.dimensions.ai/" TargetMode="External"/><Relationship Id="rId24" Type="http://schemas.openxmlformats.org/officeDocument/2006/relationships/hyperlink" Target="https://www.europeansocialsurvey.org/data-portal" TargetMode="External"/><Relationship Id="rId5" Type="http://schemas.openxmlformats.org/officeDocument/2006/relationships/image" Target="../media/image1.emf"/><Relationship Id="rId15" Type="http://schemas.openxmlformats.org/officeDocument/2006/relationships/hyperlink" Target="https://explore.openaire.eu/" TargetMode="External"/><Relationship Id="rId23" Type="http://schemas.openxmlformats.org/officeDocument/2006/relationships/hyperlink" Target="https://data.worldbank.org/" TargetMode="External"/><Relationship Id="rId28" Type="http://schemas.openxmlformats.org/officeDocument/2006/relationships/hyperlink" Target="https://www.re3data.org/" TargetMode="External"/><Relationship Id="rId10" Type="http://schemas.openxmlformats.org/officeDocument/2006/relationships/hyperlink" Target="https://zenodo.org/" TargetMode="External"/><Relationship Id="rId19" Type="http://schemas.openxmlformats.org/officeDocument/2006/relationships/hyperlink" Target="https://www.sa.dk/find/" TargetMode="External"/><Relationship Id="rId4" Type="http://schemas.openxmlformats.org/officeDocument/2006/relationships/oleObject" Target="../embeddings/oleObject11.bin"/><Relationship Id="rId9" Type="http://schemas.openxmlformats.org/officeDocument/2006/relationships/hyperlink" Target="https://data.mendeley.com/" TargetMode="External"/><Relationship Id="rId14" Type="http://schemas.openxmlformats.org/officeDocument/2006/relationships/hyperlink" Target="https://datasetsearch.research.google.com/" TargetMode="External"/><Relationship Id="rId22" Type="http://schemas.openxmlformats.org/officeDocument/2006/relationships/hyperlink" Target="https://www.statistikbanken.dk/statbank5a/default.asp?w=1133" TargetMode="External"/><Relationship Id="rId27" Type="http://schemas.openxmlformats.org/officeDocument/2006/relationships/hyperlink" Target="https://fairsharing.org/search?fairsharingRegistry=Database" TargetMode="Externa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hyperlink" Target="http://www.zenodo.org" TargetMode="Externa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hyperlink" Target="https://datasetsearch.research.google.com/" TargetMode="Externa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hyperlink" Target="https://www.istockphoto.com/vector/big-data-technology-line-concept-gm947724292-258762421" TargetMode="External"/><Relationship Id="rId2" Type="http://schemas.openxmlformats.org/officeDocument/2006/relationships/slideLayout" Target="../slideLayouts/slideLayout1.xml"/><Relationship Id="rId1" Type="http://schemas.openxmlformats.org/officeDocument/2006/relationships/tags" Target="../tags/tag3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5" imgH="405" progId="TCLayout.ActiveDocument.1">
                  <p:embed/>
                </p:oleObj>
              </mc:Choice>
              <mc:Fallback>
                <p:oleObj name="think-cell Slide" r:id="rId3" imgW="405" imgH="405" progId="TCLayout.ActiveDocument.1">
                  <p:embed/>
                  <p:pic>
                    <p:nvPicPr>
                      <p:cNvPr id="8" name="think-cell data - do not delete"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5">
            <a:extLst>
              <a:ext uri="{FF2B5EF4-FFF2-40B4-BE49-F238E27FC236}">
                <a16:creationId xmlns:a16="http://schemas.microsoft.com/office/drawing/2014/main" id="{11C50D21-7903-B69D-6AFC-246D765E84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7869" y="-868961"/>
            <a:ext cx="8276033" cy="8136313"/>
          </a:xfrm>
          <a:prstGeom prst="rect">
            <a:avLst/>
          </a:prstGeom>
        </p:spPr>
      </p:pic>
      <p:sp>
        <p:nvSpPr>
          <p:cNvPr id="2" name="Titel 1"/>
          <p:cNvSpPr>
            <a:spLocks noGrp="1"/>
          </p:cNvSpPr>
          <p:nvPr>
            <p:ph type="ctrTitle"/>
          </p:nvPr>
        </p:nvSpPr>
        <p:spPr>
          <a:xfrm>
            <a:off x="269888" y="485537"/>
            <a:ext cx="5145363" cy="3118806"/>
          </a:xfrm>
          <a:noFill/>
        </p:spPr>
        <p:txBody>
          <a:bodyPr vert="horz" lIns="0" tIns="0" rIns="0" bIns="0" rtlCol="0" anchor="b">
            <a:noAutofit/>
          </a:bodyPr>
          <a:lstStyle/>
          <a:p>
            <a:r>
              <a:rPr lang="en-US" sz="5400">
                <a:latin typeface="Arial" panose="020B0604020202020204" pitchFamily="34" charset="0"/>
                <a:cs typeface="Arial" panose="020B0604020202020204" pitchFamily="34" charset="0"/>
              </a:rPr>
              <a:t>SEARCHING </a:t>
            </a:r>
            <a:br>
              <a:rPr lang="en-US" sz="5400">
                <a:latin typeface="Arial" panose="020B0604020202020204" pitchFamily="34" charset="0"/>
                <a:cs typeface="Arial" panose="020B0604020202020204" pitchFamily="34" charset="0"/>
              </a:rPr>
            </a:br>
            <a:r>
              <a:rPr lang="en-US" sz="5400">
                <a:latin typeface="Arial" panose="020B0604020202020204" pitchFamily="34" charset="0"/>
                <a:cs typeface="Arial" panose="020B0604020202020204" pitchFamily="34" charset="0"/>
              </a:rPr>
              <a:t>FOR</a:t>
            </a:r>
            <a:br>
              <a:rPr lang="en-US" sz="5400">
                <a:latin typeface="Arial" panose="020B0604020202020204" pitchFamily="34" charset="0"/>
                <a:cs typeface="Arial" panose="020B0604020202020204" pitchFamily="34" charset="0"/>
              </a:rPr>
            </a:br>
            <a:r>
              <a:rPr lang="en-US" sz="5400">
                <a:latin typeface="Arial" panose="020B0604020202020204" pitchFamily="34" charset="0"/>
                <a:cs typeface="Arial" panose="020B0604020202020204" pitchFamily="34" charset="0"/>
              </a:rPr>
              <a:t>RESEARCH DATA</a:t>
            </a:r>
          </a:p>
        </p:txBody>
      </p:sp>
      <p:sp>
        <p:nvSpPr>
          <p:cNvPr id="3" name="Undertitel 2"/>
          <p:cNvSpPr>
            <a:spLocks noGrp="1"/>
          </p:cNvSpPr>
          <p:nvPr>
            <p:ph type="subTitle" idx="1"/>
          </p:nvPr>
        </p:nvSpPr>
        <p:spPr>
          <a:xfrm>
            <a:off x="550625" y="4382017"/>
            <a:ext cx="4372528" cy="797823"/>
          </a:xfrm>
          <a:noFill/>
        </p:spPr>
        <p:txBody>
          <a:bodyPr vert="horz" lIns="91440" tIns="45720" rIns="91440" bIns="45720" rtlCol="0" anchor="t">
            <a:normAutofit/>
          </a:bodyPr>
          <a:lstStyle/>
          <a:p>
            <a:r>
              <a:rPr lang="en-US">
                <a:latin typeface="Arial" panose="020B0604020202020204" pitchFamily="34" charset="0"/>
                <a:cs typeface="Arial" panose="020B0604020202020204" pitchFamily="34" charset="0"/>
              </a:rPr>
              <a:t>- WORKSHOP -</a:t>
            </a:r>
          </a:p>
          <a:p>
            <a:r>
              <a:rPr lang="en-US" sz="1100">
                <a:latin typeface="Arial"/>
                <a:cs typeface="Arial"/>
              </a:rPr>
              <a:t>FOR STUDENTS</a:t>
            </a:r>
            <a:endParaRPr lang="en-US" sz="1100">
              <a:latin typeface="Arial" panose="020B0604020202020204" pitchFamily="34" charset="0"/>
              <a:cs typeface="Arial" panose="020B0604020202020204" pitchFamily="34" charset="0"/>
            </a:endParaRPr>
          </a:p>
        </p:txBody>
      </p:sp>
      <p:pic>
        <p:nvPicPr>
          <p:cNvPr id="6" name="Picture 6">
            <a:extLst>
              <a:ext uri="{FF2B5EF4-FFF2-40B4-BE49-F238E27FC236}">
                <a16:creationId xmlns:a16="http://schemas.microsoft.com/office/drawing/2014/main" id="{18CED5DF-3EF4-0E96-C543-B77B1EC42703}"/>
              </a:ext>
            </a:extLst>
          </p:cNvPr>
          <p:cNvPicPr>
            <a:picLocks noChangeAspect="1"/>
          </p:cNvPicPr>
          <p:nvPr/>
        </p:nvPicPr>
        <p:blipFill>
          <a:blip r:embed="rId6"/>
          <a:stretch>
            <a:fillRect/>
          </a:stretch>
        </p:blipFill>
        <p:spPr>
          <a:xfrm>
            <a:off x="1823967" y="4052243"/>
            <a:ext cx="1815947" cy="72926"/>
          </a:xfrm>
          <a:prstGeom prst="rect">
            <a:avLst/>
          </a:prstGeom>
        </p:spPr>
      </p:pic>
      <p:sp>
        <p:nvSpPr>
          <p:cNvPr id="9" name="Tekstfelt 8">
            <a:extLst>
              <a:ext uri="{FF2B5EF4-FFF2-40B4-BE49-F238E27FC236}">
                <a16:creationId xmlns:a16="http://schemas.microsoft.com/office/drawing/2014/main" id="{451D3E86-E692-3402-AF8E-7A67FA8CA52D}"/>
              </a:ext>
            </a:extLst>
          </p:cNvPr>
          <p:cNvSpPr txBox="1"/>
          <p:nvPr/>
        </p:nvSpPr>
        <p:spPr>
          <a:xfrm>
            <a:off x="9749831" y="6495707"/>
            <a:ext cx="195519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100">
                <a:ea typeface="Calibri"/>
                <a:cs typeface="Calibri"/>
              </a:rPr>
              <a:t>Image from </a:t>
            </a:r>
            <a:r>
              <a:rPr lang="da-DK" sz="1100">
                <a:ea typeface="Calibri"/>
                <a:cs typeface="Calibri"/>
                <a:hlinkClick r:id="rId7"/>
              </a:rPr>
              <a:t>Genestro, iSTock</a:t>
            </a:r>
            <a:endParaRPr lang="da-DK" sz="1100"/>
          </a:p>
        </p:txBody>
      </p:sp>
      <p:pic>
        <p:nvPicPr>
          <p:cNvPr id="7" name="Billede 6" descr="Et billede, der indeholder sort, mørke&#10;&#10;AI-genereret indhold kan være ukorrekt.">
            <a:extLst>
              <a:ext uri="{FF2B5EF4-FFF2-40B4-BE49-F238E27FC236}">
                <a16:creationId xmlns:a16="http://schemas.microsoft.com/office/drawing/2014/main" id="{A25F94AB-15D6-A932-7FEB-8693D469EB3E}"/>
              </a:ext>
            </a:extLst>
          </p:cNvPr>
          <p:cNvPicPr>
            <a:picLocks noChangeAspect="1"/>
          </p:cNvPicPr>
          <p:nvPr/>
        </p:nvPicPr>
        <p:blipFill>
          <a:blip r:embed="rId8"/>
          <a:stretch>
            <a:fillRect/>
          </a:stretch>
        </p:blipFill>
        <p:spPr>
          <a:xfrm>
            <a:off x="413238" y="5715244"/>
            <a:ext cx="990600" cy="781050"/>
          </a:xfrm>
          <a:prstGeom prst="rect">
            <a:avLst/>
          </a:prstGeom>
        </p:spPr>
      </p:pic>
    </p:spTree>
    <p:extLst>
      <p:ext uri="{BB962C8B-B14F-4D97-AF65-F5344CB8AC3E}">
        <p14:creationId xmlns:p14="http://schemas.microsoft.com/office/powerpoint/2010/main" val="3952582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03048-D7AA-2AC8-9AAC-404790F9135A}"/>
              </a:ext>
            </a:extLst>
          </p:cNvPr>
          <p:cNvSpPr>
            <a:spLocks noGrp="1"/>
          </p:cNvSpPr>
          <p:nvPr>
            <p:ph type="title"/>
          </p:nvPr>
        </p:nvSpPr>
        <p:spPr>
          <a:xfrm>
            <a:off x="470673" y="182562"/>
            <a:ext cx="10514012" cy="819619"/>
          </a:xfrm>
        </p:spPr>
        <p:txBody>
          <a:bodyPr lIns="0" tIns="0" rIns="0" bIns="0">
            <a:normAutofit/>
          </a:bodyPr>
          <a:lstStyle/>
          <a:p>
            <a:r>
              <a:rPr lang="en-US" sz="4000" b="1" err="1">
                <a:latin typeface="Arial"/>
                <a:cs typeface="Arial"/>
              </a:rPr>
              <a:t>Programme</a:t>
            </a:r>
            <a:endParaRPr lang="en-US" sz="4000" b="1" err="1">
              <a:latin typeface="Arial" panose="020B0604020202020204" pitchFamily="34" charset="0"/>
              <a:ea typeface="Calibri Light"/>
              <a:cs typeface="Arial" panose="020B0604020202020204" pitchFamily="34" charset="0"/>
            </a:endParaRPr>
          </a:p>
        </p:txBody>
      </p:sp>
      <p:sp>
        <p:nvSpPr>
          <p:cNvPr id="13" name="Tekstfelt 12">
            <a:extLst>
              <a:ext uri="{FF2B5EF4-FFF2-40B4-BE49-F238E27FC236}">
                <a16:creationId xmlns:a16="http://schemas.microsoft.com/office/drawing/2014/main" id="{266C81A9-BC81-DE0C-DC17-11DD50AE502B}"/>
              </a:ext>
            </a:extLst>
          </p:cNvPr>
          <p:cNvSpPr txBox="1"/>
          <p:nvPr/>
        </p:nvSpPr>
        <p:spPr>
          <a:xfrm>
            <a:off x="470673" y="1511972"/>
            <a:ext cx="937943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ea typeface="Calibri"/>
              <a:cs typeface="Calibri"/>
            </a:endParaRPr>
          </a:p>
          <a:p>
            <a:endParaRPr lang="en-US" b="1">
              <a:cs typeface="Calibri"/>
            </a:endParaRPr>
          </a:p>
          <a:p>
            <a:endParaRPr lang="en-US" b="1">
              <a:ea typeface="Calibri"/>
              <a:cs typeface="Calibri"/>
            </a:endParaRPr>
          </a:p>
          <a:p>
            <a:endParaRPr lang="en-US">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r>
              <a:rPr lang="en-US">
                <a:cs typeface="Calibri"/>
              </a:rPr>
              <a:t>      </a:t>
            </a:r>
            <a:endParaRPr lang="en-US" i="1">
              <a:cs typeface="Calibri"/>
            </a:endParaRPr>
          </a:p>
        </p:txBody>
      </p:sp>
      <p:cxnSp>
        <p:nvCxnSpPr>
          <p:cNvPr id="9" name="Lige forbindelse 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4DB1341C-BCCE-1268-132C-5782B87DA4B3}"/>
              </a:ext>
            </a:extLst>
          </p:cNvPr>
          <p:cNvSpPr txBox="1"/>
          <p:nvPr/>
        </p:nvSpPr>
        <p:spPr>
          <a:xfrm>
            <a:off x="466381" y="1718251"/>
            <a:ext cx="7421513"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0" lvl="1" indent="-457200">
              <a:buFont typeface="Arial"/>
              <a:buChar char="•"/>
            </a:pPr>
            <a:r>
              <a:rPr lang="en-US" sz="2000">
                <a:latin typeface="Arial"/>
                <a:ea typeface="Calibri"/>
                <a:cs typeface="Arial"/>
              </a:rPr>
              <a:t>Introduction (15 min.)</a:t>
            </a:r>
          </a:p>
          <a:p>
            <a:pPr lvl="1"/>
            <a:endParaRPr lang="da-DK" sz="2000">
              <a:latin typeface="Arial"/>
              <a:ea typeface="Calibri"/>
              <a:cs typeface="Arial"/>
            </a:endParaRPr>
          </a:p>
          <a:p>
            <a:pPr marL="914400" lvl="1" indent="-457200">
              <a:buFont typeface="Arial"/>
              <a:buChar char="•"/>
            </a:pPr>
            <a:r>
              <a:rPr lang="en-US" sz="2000">
                <a:latin typeface="Arial"/>
                <a:ea typeface="Calibri"/>
                <a:cs typeface="Arial"/>
              </a:rPr>
              <a:t>Data search strategies (incl. short exercise) (30 min.</a:t>
            </a:r>
          </a:p>
          <a:p>
            <a:pPr marL="914400" lvl="1" indent="-457200">
              <a:buFont typeface="Arial"/>
              <a:buChar char="•"/>
            </a:pPr>
            <a:endParaRPr lang="en-US" sz="2000" b="1">
              <a:latin typeface="Arial"/>
              <a:ea typeface="Calibri"/>
              <a:cs typeface="Arial"/>
            </a:endParaRPr>
          </a:p>
          <a:p>
            <a:pPr marL="914400" lvl="1" indent="-457200">
              <a:buFont typeface="Arial"/>
              <a:buChar char="•"/>
            </a:pPr>
            <a:r>
              <a:rPr lang="en-US" sz="2000">
                <a:latin typeface="Arial"/>
                <a:ea typeface="Calibri"/>
                <a:cs typeface="Arial"/>
              </a:rPr>
              <a:t>Break (10 min.)</a:t>
            </a:r>
          </a:p>
          <a:p>
            <a:pPr marL="914400" lvl="1" indent="-457200">
              <a:buFont typeface="Arial"/>
              <a:buChar char="•"/>
            </a:pPr>
            <a:endParaRPr lang="en-US" sz="2000">
              <a:latin typeface="Arial"/>
              <a:cs typeface="Arial"/>
            </a:endParaRPr>
          </a:p>
          <a:p>
            <a:pPr marL="914400" lvl="1" indent="-457200">
              <a:buFont typeface="Arial"/>
              <a:buChar char="•"/>
            </a:pPr>
            <a:r>
              <a:rPr lang="en-US" sz="2000">
                <a:latin typeface="Arial"/>
                <a:ea typeface="Calibri"/>
                <a:cs typeface="Arial"/>
              </a:rPr>
              <a:t>Data search strategies continued (30 min.)</a:t>
            </a:r>
          </a:p>
          <a:p>
            <a:pPr marL="914400" lvl="1" indent="-457200">
              <a:buFont typeface="Arial"/>
              <a:buChar char="•"/>
            </a:pPr>
            <a:endParaRPr lang="en-US" sz="2000">
              <a:latin typeface="Arial"/>
              <a:ea typeface="Calibri"/>
              <a:cs typeface="Arial"/>
            </a:endParaRPr>
          </a:p>
          <a:p>
            <a:pPr marL="914400" lvl="1" indent="-457200">
              <a:buFont typeface="Arial"/>
              <a:buChar char="•"/>
            </a:pPr>
            <a:r>
              <a:rPr lang="en-US" sz="2000">
                <a:latin typeface="Arial"/>
                <a:ea typeface="Calibri"/>
                <a:cs typeface="Arial"/>
              </a:rPr>
              <a:t>Data search activity (20 min.)</a:t>
            </a:r>
          </a:p>
          <a:p>
            <a:pPr marL="914400" lvl="1" indent="-457200">
              <a:buFont typeface="Arial"/>
              <a:buChar char="•"/>
            </a:pPr>
            <a:endParaRPr lang="en-US" sz="2000">
              <a:latin typeface="Arial"/>
              <a:cs typeface="Arial"/>
            </a:endParaRPr>
          </a:p>
          <a:p>
            <a:pPr marL="914400" lvl="1" indent="-457200">
              <a:buFont typeface="Arial"/>
              <a:buChar char="•"/>
            </a:pPr>
            <a:r>
              <a:rPr lang="en-US" sz="2000">
                <a:latin typeface="Arial"/>
                <a:ea typeface="Calibri"/>
                <a:cs typeface="Arial"/>
              </a:rPr>
              <a:t>Peer discussion (incl. recap) (15 min.)</a:t>
            </a:r>
            <a:endParaRPr lang="en-US" sz="2000"/>
          </a:p>
        </p:txBody>
      </p:sp>
    </p:spTree>
    <p:extLst>
      <p:ext uri="{BB962C8B-B14F-4D97-AF65-F5344CB8AC3E}">
        <p14:creationId xmlns:p14="http://schemas.microsoft.com/office/powerpoint/2010/main" val="1102497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4A906-7C23-76D8-0302-EF561FB3A5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BEBAF1-C768-58FE-1C5E-D14FD4AC5C16}"/>
              </a:ext>
            </a:extLst>
          </p:cNvPr>
          <p:cNvSpPr>
            <a:spLocks noGrp="1"/>
          </p:cNvSpPr>
          <p:nvPr>
            <p:ph type="title"/>
          </p:nvPr>
        </p:nvSpPr>
        <p:spPr>
          <a:xfrm>
            <a:off x="470673" y="182562"/>
            <a:ext cx="10514012" cy="819619"/>
          </a:xfrm>
        </p:spPr>
        <p:txBody>
          <a:bodyPr lIns="0" tIns="0" rIns="0" bIns="0">
            <a:normAutofit/>
          </a:bodyPr>
          <a:lstStyle/>
          <a:p>
            <a:r>
              <a:rPr lang="en-US" sz="4000" b="1">
                <a:latin typeface="Arial"/>
                <a:cs typeface="Arial"/>
              </a:rPr>
              <a:t>Learning objectives</a:t>
            </a:r>
            <a:endParaRPr lang="en-US" sz="4000" b="1">
              <a:latin typeface="Arial" panose="020B0604020202020204" pitchFamily="34" charset="0"/>
              <a:ea typeface="Calibri Light"/>
              <a:cs typeface="Arial" panose="020B0604020202020204" pitchFamily="34" charset="0"/>
            </a:endParaRPr>
          </a:p>
        </p:txBody>
      </p:sp>
      <p:sp>
        <p:nvSpPr>
          <p:cNvPr id="13" name="Tekstfelt 12">
            <a:extLst>
              <a:ext uri="{FF2B5EF4-FFF2-40B4-BE49-F238E27FC236}">
                <a16:creationId xmlns:a16="http://schemas.microsoft.com/office/drawing/2014/main" id="{6C42A2BC-D2F3-FFA4-715C-2079074F8E44}"/>
              </a:ext>
            </a:extLst>
          </p:cNvPr>
          <p:cNvSpPr txBox="1"/>
          <p:nvPr/>
        </p:nvSpPr>
        <p:spPr>
          <a:xfrm>
            <a:off x="470673" y="1511972"/>
            <a:ext cx="937943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ea typeface="Calibri"/>
              <a:cs typeface="Calibri"/>
            </a:endParaRPr>
          </a:p>
          <a:p>
            <a:endParaRPr lang="en-US" b="1">
              <a:cs typeface="Calibri"/>
            </a:endParaRPr>
          </a:p>
          <a:p>
            <a:endParaRPr lang="en-US" b="1">
              <a:ea typeface="Calibri"/>
              <a:cs typeface="Calibri"/>
            </a:endParaRPr>
          </a:p>
          <a:p>
            <a:endParaRPr lang="en-US">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endParaRPr lang="en-US" b="1">
              <a:cs typeface="Calibri"/>
            </a:endParaRPr>
          </a:p>
          <a:p>
            <a:endParaRPr lang="en-US" b="1">
              <a:ea typeface="Calibri"/>
              <a:cs typeface="Calibri"/>
            </a:endParaRPr>
          </a:p>
          <a:p>
            <a:r>
              <a:rPr lang="en-US">
                <a:cs typeface="Calibri"/>
              </a:rPr>
              <a:t>      </a:t>
            </a:r>
            <a:endParaRPr lang="en-US" i="1">
              <a:cs typeface="Calibri"/>
            </a:endParaRPr>
          </a:p>
        </p:txBody>
      </p:sp>
      <p:cxnSp>
        <p:nvCxnSpPr>
          <p:cNvPr id="9" name="Lige forbindelse 8">
            <a:extLst>
              <a:ext uri="{FF2B5EF4-FFF2-40B4-BE49-F238E27FC236}">
                <a16:creationId xmlns:a16="http://schemas.microsoft.com/office/drawing/2014/main" id="{319E8A94-7662-F531-8AF0-BC507E32ED7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kstfelt 11">
            <a:extLst>
              <a:ext uri="{FF2B5EF4-FFF2-40B4-BE49-F238E27FC236}">
                <a16:creationId xmlns:a16="http://schemas.microsoft.com/office/drawing/2014/main" id="{FD4069C2-BBBD-2912-F367-6D85578FC9E9}"/>
              </a:ext>
            </a:extLst>
          </p:cNvPr>
          <p:cNvSpPr txBox="1"/>
          <p:nvPr/>
        </p:nvSpPr>
        <p:spPr>
          <a:xfrm>
            <a:off x="466381" y="1506584"/>
            <a:ext cx="1090083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GB" sz="2000" u="sng">
                <a:latin typeface="Arial"/>
                <a:ea typeface="Calibri"/>
                <a:cs typeface="Calibri"/>
              </a:rPr>
              <a:t>Upon completion of this workshop, the participant will have acquired</a:t>
            </a:r>
            <a:r>
              <a:rPr lang="en-GB" sz="2000">
                <a:latin typeface="Arial"/>
                <a:ea typeface="Calibri"/>
                <a:cs typeface="Calibri"/>
              </a:rPr>
              <a:t>:</a:t>
            </a:r>
          </a:p>
          <a:p>
            <a:pPr>
              <a:spcAft>
                <a:spcPts val="600"/>
              </a:spcAft>
            </a:pPr>
            <a:endParaRPr lang="en-US" sz="2000">
              <a:latin typeface="Arial"/>
              <a:ea typeface="Calibri"/>
              <a:cs typeface="Arial"/>
            </a:endParaRPr>
          </a:p>
          <a:p>
            <a:pPr marL="742950" lvl="1" indent="-285750">
              <a:spcAft>
                <a:spcPts val="600"/>
              </a:spcAft>
              <a:buFont typeface="Arial" panose="020B0604020202020204" pitchFamily="34" charset="0"/>
              <a:buChar char="•"/>
            </a:pPr>
            <a:r>
              <a:rPr lang="en-US">
                <a:latin typeface="Arial"/>
                <a:ea typeface="Calibri"/>
                <a:cs typeface="Arial"/>
              </a:rPr>
              <a:t>Basic knowledge of research data – data types and formats, etc.</a:t>
            </a:r>
          </a:p>
          <a:p>
            <a:pPr lvl="1">
              <a:spcAft>
                <a:spcPts val="600"/>
              </a:spcAft>
            </a:pPr>
            <a:endParaRPr lang="en-US">
              <a:latin typeface="Arial"/>
              <a:ea typeface="Calibri"/>
              <a:cs typeface="Arial"/>
            </a:endParaRPr>
          </a:p>
          <a:p>
            <a:pPr marL="742950" lvl="1" indent="-285750">
              <a:spcAft>
                <a:spcPts val="600"/>
              </a:spcAft>
              <a:buFont typeface="Arial" panose="020B0604020202020204" pitchFamily="34" charset="0"/>
              <a:buChar char="•"/>
            </a:pPr>
            <a:r>
              <a:rPr lang="en-US">
                <a:latin typeface="Arial"/>
                <a:ea typeface="Calibri"/>
                <a:cs typeface="Arial"/>
              </a:rPr>
              <a:t>Knowledge of different search strategies and methods for searching for data.</a:t>
            </a:r>
          </a:p>
          <a:p>
            <a:pPr lvl="1">
              <a:spcAft>
                <a:spcPts val="600"/>
              </a:spcAft>
            </a:pPr>
            <a:endParaRPr lang="en-US">
              <a:solidFill>
                <a:srgbClr val="000000"/>
              </a:solidFill>
              <a:latin typeface="Arial"/>
              <a:ea typeface="Calibri"/>
              <a:cs typeface="Arial"/>
            </a:endParaRPr>
          </a:p>
          <a:p>
            <a:pPr marL="742950" lvl="1" indent="-285750">
              <a:spcAft>
                <a:spcPts val="600"/>
              </a:spcAft>
              <a:buFont typeface="Arial" panose="020B0604020202020204" pitchFamily="34" charset="0"/>
              <a:buChar char="•"/>
            </a:pPr>
            <a:r>
              <a:rPr lang="en-US">
                <a:latin typeface="Arial"/>
                <a:ea typeface="Calibri"/>
                <a:cs typeface="Arial"/>
              </a:rPr>
              <a:t>Basic knowledge of how to assess research data.</a:t>
            </a:r>
          </a:p>
          <a:p>
            <a:pPr lvl="1">
              <a:spcAft>
                <a:spcPts val="600"/>
              </a:spcAft>
            </a:pPr>
            <a:endParaRPr lang="en-US">
              <a:solidFill>
                <a:srgbClr val="000000"/>
              </a:solidFill>
              <a:latin typeface="Arial"/>
              <a:ea typeface="Calibri"/>
              <a:cs typeface="Arial"/>
            </a:endParaRPr>
          </a:p>
          <a:p>
            <a:pPr marL="742950" lvl="1" indent="-285750">
              <a:spcAft>
                <a:spcPts val="600"/>
              </a:spcAft>
              <a:buFont typeface="Arial" panose="020B0604020202020204" pitchFamily="34" charset="0"/>
              <a:buChar char="•"/>
            </a:pPr>
            <a:r>
              <a:rPr lang="en-US">
                <a:latin typeface="Arial"/>
                <a:ea typeface="Calibri"/>
                <a:cs typeface="Arial"/>
              </a:rPr>
              <a:t>Knowledge of conditions for reuse (licenses).</a:t>
            </a:r>
          </a:p>
          <a:p>
            <a:pPr lvl="1">
              <a:spcAft>
                <a:spcPts val="600"/>
              </a:spcAft>
            </a:pPr>
            <a:endParaRPr lang="en-US">
              <a:solidFill>
                <a:srgbClr val="000000"/>
              </a:solidFill>
              <a:latin typeface="Arial"/>
              <a:ea typeface="Calibri"/>
              <a:cs typeface="Arial"/>
            </a:endParaRPr>
          </a:p>
          <a:p>
            <a:pPr marL="742950" lvl="1" indent="-285750">
              <a:spcAft>
                <a:spcPts val="600"/>
              </a:spcAft>
              <a:buFont typeface="Arial" panose="020B0604020202020204" pitchFamily="34" charset="0"/>
              <a:buChar char="•"/>
            </a:pPr>
            <a:r>
              <a:rPr lang="en-US">
                <a:latin typeface="Arial"/>
                <a:ea typeface="Calibri"/>
                <a:cs typeface="Arial"/>
              </a:rPr>
              <a:t>Skills to find and navigate relevant research data using knowledge of search strategies.</a:t>
            </a:r>
            <a:endParaRPr lang="en-US">
              <a:solidFill>
                <a:srgbClr val="000000"/>
              </a:solidFill>
              <a:latin typeface="Arial"/>
              <a:ea typeface="Calibri"/>
              <a:cs typeface="Arial"/>
            </a:endParaRPr>
          </a:p>
        </p:txBody>
      </p:sp>
    </p:spTree>
    <p:extLst>
      <p:ext uri="{BB962C8B-B14F-4D97-AF65-F5344CB8AC3E}">
        <p14:creationId xmlns:p14="http://schemas.microsoft.com/office/powerpoint/2010/main" val="1687674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568AA-6E06-1C10-8FB8-65185F8A1E76}"/>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A52CF09-D9F3-7620-26D7-21CF76C8BCA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2A52CF09-D9F3-7620-26D7-21CF76C8BC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11C50D21-7903-B69D-6AFC-246D765E8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EABC5EC4-D9DD-AA48-C5DF-23E88DF1EC2C}"/>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1332288" y="4708421"/>
            <a:ext cx="10116477" cy="769441"/>
          </a:xfrm>
          <a:prstGeom prst="rect">
            <a:avLst/>
          </a:prstGeom>
          <a:noFill/>
        </p:spPr>
        <p:txBody>
          <a:bodyPr wrap="square" lIns="91440" tIns="45720" rIns="91440" bIns="45720" rtlCol="0" anchor="t">
            <a:spAutoFit/>
          </a:bodyPr>
          <a:lstStyle/>
          <a:p>
            <a:pPr algn="ctr"/>
            <a:r>
              <a:rPr lang="en-US" sz="4400" b="1">
                <a:latin typeface="Arial"/>
                <a:ea typeface="Calibri Light"/>
                <a:cs typeface="Arial"/>
              </a:rPr>
              <a:t>Introduction</a:t>
            </a:r>
            <a:endParaRPr lang="da-DK" sz="4400">
              <a:latin typeface="Arial"/>
              <a:cs typeface="Arial"/>
            </a:endParaRPr>
          </a:p>
        </p:txBody>
      </p:sp>
      <p:sp>
        <p:nvSpPr>
          <p:cNvPr id="7" name="Rektangel 6"/>
          <p:cNvSpPr/>
          <p:nvPr/>
        </p:nvSpPr>
        <p:spPr>
          <a:xfrm>
            <a:off x="10312197" y="6405818"/>
            <a:ext cx="1875941" cy="261610"/>
          </a:xfrm>
          <a:prstGeom prst="rect">
            <a:avLst/>
          </a:prstGeom>
        </p:spPr>
        <p:txBody>
          <a:bodyPr wrap="square">
            <a:spAutoFit/>
          </a:bodyPr>
          <a:lstStyle/>
          <a:p>
            <a:r>
              <a:rPr lang="da-DK" sz="1100">
                <a:ea typeface="Calibri"/>
                <a:cs typeface="Calibri"/>
              </a:rPr>
              <a:t>Image from </a:t>
            </a:r>
            <a:r>
              <a:rPr lang="da-DK" sz="1100" err="1">
                <a:ea typeface="Calibri"/>
                <a:cs typeface="Calibri"/>
                <a:hlinkClick r:id="rId7"/>
              </a:rPr>
              <a:t>Genestro</a:t>
            </a:r>
            <a:r>
              <a:rPr lang="da-DK" sz="1100">
                <a:ea typeface="Calibri"/>
                <a:cs typeface="Calibri"/>
                <a:hlinkClick r:id="rId7"/>
              </a:rPr>
              <a:t>, </a:t>
            </a:r>
            <a:r>
              <a:rPr lang="da-DK" sz="1100" err="1">
                <a:ea typeface="Calibri"/>
                <a:cs typeface="Calibri"/>
                <a:hlinkClick r:id="rId7"/>
              </a:rPr>
              <a:t>iSTock</a:t>
            </a:r>
            <a:endParaRPr lang="da-DK" sz="1100"/>
          </a:p>
        </p:txBody>
      </p:sp>
    </p:spTree>
    <p:extLst>
      <p:ext uri="{BB962C8B-B14F-4D97-AF65-F5344CB8AC3E}">
        <p14:creationId xmlns:p14="http://schemas.microsoft.com/office/powerpoint/2010/main" val="4022897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11"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6DC8107-EC13-A2E0-96BF-997885327780}"/>
              </a:ext>
            </a:extLst>
          </p:cNvPr>
          <p:cNvSpPr>
            <a:spLocks noGrp="1"/>
          </p:cNvSpPr>
          <p:nvPr>
            <p:ph type="title"/>
          </p:nvPr>
        </p:nvSpPr>
        <p:spPr>
          <a:xfrm>
            <a:off x="380874" y="156874"/>
            <a:ext cx="10515600" cy="819619"/>
          </a:xfrm>
        </p:spPr>
        <p:txBody>
          <a:bodyPr vert="horz">
            <a:normAutofit/>
          </a:bodyPr>
          <a:lstStyle/>
          <a:p>
            <a:r>
              <a:rPr lang="en-US" sz="4000" b="1">
                <a:latin typeface="Arial" panose="020B0604020202020204" pitchFamily="34" charset="0"/>
                <a:ea typeface="Calibri Light"/>
                <a:cs typeface="Arial" panose="020B0604020202020204" pitchFamily="34" charset="0"/>
              </a:rPr>
              <a:t>Different types of data</a:t>
            </a:r>
          </a:p>
        </p:txBody>
      </p:sp>
      <p:pic>
        <p:nvPicPr>
          <p:cNvPr id="15" name="Billede 14" descr="Et billede, der indeholder tekst, bog, våben, saks&#10;&#10;Indhold genereret af kunstig intelligens kan være forkert.">
            <a:extLst>
              <a:ext uri="{FF2B5EF4-FFF2-40B4-BE49-F238E27FC236}">
                <a16:creationId xmlns:a16="http://schemas.microsoft.com/office/drawing/2014/main" id="{ED81A5EC-EA02-9C2D-0C3C-C28915080770}"/>
              </a:ext>
            </a:extLst>
          </p:cNvPr>
          <p:cNvPicPr>
            <a:picLocks noChangeAspect="1"/>
          </p:cNvPicPr>
          <p:nvPr/>
        </p:nvPicPr>
        <p:blipFill>
          <a:blip r:embed="rId6"/>
          <a:stretch>
            <a:fillRect/>
          </a:stretch>
        </p:blipFill>
        <p:spPr>
          <a:xfrm>
            <a:off x="7547372" y="3929972"/>
            <a:ext cx="3785261" cy="2582884"/>
          </a:xfrm>
          <a:prstGeom prst="rect">
            <a:avLst/>
          </a:prstGeom>
        </p:spPr>
      </p:pic>
      <p:pic>
        <p:nvPicPr>
          <p:cNvPr id="9" name="Billede 8" descr="Et billede, der indeholder person, Kameraer og optik, Optisk instrument, objektiv&#10;&#10;Indhold genereret af kunstig intelligens kan være forkert.">
            <a:extLst>
              <a:ext uri="{FF2B5EF4-FFF2-40B4-BE49-F238E27FC236}">
                <a16:creationId xmlns:a16="http://schemas.microsoft.com/office/drawing/2014/main" id="{5DC8149B-AC53-9EC3-0148-9C9479D168AA}"/>
              </a:ext>
            </a:extLst>
          </p:cNvPr>
          <p:cNvPicPr>
            <a:picLocks noChangeAspect="1"/>
          </p:cNvPicPr>
          <p:nvPr/>
        </p:nvPicPr>
        <p:blipFill>
          <a:blip r:embed="rId7"/>
          <a:stretch>
            <a:fillRect/>
          </a:stretch>
        </p:blipFill>
        <p:spPr>
          <a:xfrm>
            <a:off x="3766398" y="1214044"/>
            <a:ext cx="3735780" cy="2563091"/>
          </a:xfrm>
          <a:prstGeom prst="rect">
            <a:avLst/>
          </a:prstGeom>
        </p:spPr>
      </p:pic>
      <p:pic>
        <p:nvPicPr>
          <p:cNvPr id="23" name="Billede 22">
            <a:extLst>
              <a:ext uri="{FF2B5EF4-FFF2-40B4-BE49-F238E27FC236}">
                <a16:creationId xmlns:a16="http://schemas.microsoft.com/office/drawing/2014/main" id="{C2AC7F8A-5FAF-7BAA-BF60-27FB707142F9}"/>
              </a:ext>
            </a:extLst>
          </p:cNvPr>
          <p:cNvPicPr>
            <a:picLocks noChangeAspect="1"/>
          </p:cNvPicPr>
          <p:nvPr/>
        </p:nvPicPr>
        <p:blipFill>
          <a:blip r:embed="rId8"/>
          <a:stretch>
            <a:fillRect/>
          </a:stretch>
        </p:blipFill>
        <p:spPr>
          <a:xfrm>
            <a:off x="415624" y="4628634"/>
            <a:ext cx="1815157" cy="1524001"/>
          </a:xfrm>
          <a:prstGeom prst="rect">
            <a:avLst/>
          </a:prstGeom>
        </p:spPr>
      </p:pic>
      <p:pic>
        <p:nvPicPr>
          <p:cNvPr id="24" name="Billede 23" descr="Et billede, der indeholder Gennemsigtigt materiale, Laboratorieudstyr, væske, Opløsning&#10;&#10;Indhold genereret af kunstig intelligens kan være forkert.">
            <a:extLst>
              <a:ext uri="{FF2B5EF4-FFF2-40B4-BE49-F238E27FC236}">
                <a16:creationId xmlns:a16="http://schemas.microsoft.com/office/drawing/2014/main" id="{756BC0F4-76E8-E9D8-762F-2C19A7D01B07}"/>
              </a:ext>
            </a:extLst>
          </p:cNvPr>
          <p:cNvPicPr>
            <a:picLocks noChangeAspect="1"/>
          </p:cNvPicPr>
          <p:nvPr/>
        </p:nvPicPr>
        <p:blipFill>
          <a:blip r:embed="rId9"/>
          <a:stretch>
            <a:fillRect/>
          </a:stretch>
        </p:blipFill>
        <p:spPr>
          <a:xfrm>
            <a:off x="681304" y="3356918"/>
            <a:ext cx="1984015" cy="1318055"/>
          </a:xfrm>
          <a:prstGeom prst="rect">
            <a:avLst/>
          </a:prstGeom>
          <a:ln>
            <a:noFill/>
          </a:ln>
          <a:effectLst>
            <a:softEdge rad="112500"/>
          </a:effectLst>
        </p:spPr>
      </p:pic>
      <p:pic>
        <p:nvPicPr>
          <p:cNvPr id="25" name="Billede 24" descr="Et billede, der indeholder kontorartikler, person, håndskrift, Kontorredskaber&#10;&#10;Indhold genereret af kunstig intelligens kan være forkert.">
            <a:extLst>
              <a:ext uri="{FF2B5EF4-FFF2-40B4-BE49-F238E27FC236}">
                <a16:creationId xmlns:a16="http://schemas.microsoft.com/office/drawing/2014/main" id="{910ABEAD-22FC-E285-D35A-B3B71D8A0ABC}"/>
              </a:ext>
            </a:extLst>
          </p:cNvPr>
          <p:cNvPicPr>
            <a:picLocks noChangeAspect="1"/>
          </p:cNvPicPr>
          <p:nvPr/>
        </p:nvPicPr>
        <p:blipFill>
          <a:blip r:embed="rId10"/>
          <a:stretch>
            <a:fillRect/>
          </a:stretch>
        </p:blipFill>
        <p:spPr>
          <a:xfrm>
            <a:off x="847339" y="1555664"/>
            <a:ext cx="2455134" cy="1409186"/>
          </a:xfrm>
          <a:prstGeom prst="rect">
            <a:avLst/>
          </a:prstGeom>
        </p:spPr>
      </p:pic>
      <p:pic>
        <p:nvPicPr>
          <p:cNvPr id="14" name="Billede 13">
            <a:extLst>
              <a:ext uri="{FF2B5EF4-FFF2-40B4-BE49-F238E27FC236}">
                <a16:creationId xmlns:a16="http://schemas.microsoft.com/office/drawing/2014/main" id="{FE3045F9-7B71-4E71-0EDC-5DA9D5C1F5EE}"/>
              </a:ext>
            </a:extLst>
          </p:cNvPr>
          <p:cNvPicPr>
            <a:picLocks noChangeAspect="1"/>
          </p:cNvPicPr>
          <p:nvPr/>
        </p:nvPicPr>
        <p:blipFill>
          <a:blip r:embed="rId11"/>
          <a:stretch>
            <a:fillRect/>
          </a:stretch>
        </p:blipFill>
        <p:spPr>
          <a:xfrm>
            <a:off x="3064783" y="4099527"/>
            <a:ext cx="3359728" cy="2256313"/>
          </a:xfrm>
          <a:prstGeom prst="rect">
            <a:avLst/>
          </a:prstGeom>
        </p:spPr>
      </p:pic>
      <p:pic>
        <p:nvPicPr>
          <p:cNvPr id="18" name="Billede 17" descr="Et billede, der indeholder Lydudstyr, Hovedtelefoner/høretelefoner, mikrofon&#10;&#10;Indhold genereret af kunstig intelligens kan være forkert.">
            <a:extLst>
              <a:ext uri="{FF2B5EF4-FFF2-40B4-BE49-F238E27FC236}">
                <a16:creationId xmlns:a16="http://schemas.microsoft.com/office/drawing/2014/main" id="{DAF606C2-C9EE-0D28-BA07-84DC6F9976A6}"/>
              </a:ext>
            </a:extLst>
          </p:cNvPr>
          <p:cNvPicPr>
            <a:picLocks noChangeAspect="1"/>
          </p:cNvPicPr>
          <p:nvPr/>
        </p:nvPicPr>
        <p:blipFill>
          <a:blip r:embed="rId12"/>
          <a:stretch>
            <a:fillRect/>
          </a:stretch>
        </p:blipFill>
        <p:spPr>
          <a:xfrm>
            <a:off x="7852266" y="880356"/>
            <a:ext cx="3775920" cy="2558815"/>
          </a:xfrm>
          <a:prstGeom prst="rect">
            <a:avLst/>
          </a:prstGeom>
        </p:spPr>
      </p:pic>
      <p:sp>
        <p:nvSpPr>
          <p:cNvPr id="5" name="TextBox 4">
            <a:extLst>
              <a:ext uri="{FF2B5EF4-FFF2-40B4-BE49-F238E27FC236}">
                <a16:creationId xmlns:a16="http://schemas.microsoft.com/office/drawing/2014/main" id="{C138FE97-7BB1-5C86-8E65-994199ED6F8E}"/>
              </a:ext>
            </a:extLst>
          </p:cNvPr>
          <p:cNvSpPr txBox="1"/>
          <p:nvPr/>
        </p:nvSpPr>
        <p:spPr>
          <a:xfrm>
            <a:off x="7646436" y="568500"/>
            <a:ext cx="1080780"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a:cs typeface="Arial"/>
              </a:rPr>
              <a:t>Audio</a:t>
            </a:r>
            <a:endParaRPr lang="da-DK"/>
          </a:p>
        </p:txBody>
      </p:sp>
      <p:sp>
        <p:nvSpPr>
          <p:cNvPr id="10" name="TextBox 9">
            <a:extLst>
              <a:ext uri="{FF2B5EF4-FFF2-40B4-BE49-F238E27FC236}">
                <a16:creationId xmlns:a16="http://schemas.microsoft.com/office/drawing/2014/main" id="{64EC8130-E73D-88EE-F8BF-AC33A7DBEF82}"/>
              </a:ext>
            </a:extLst>
          </p:cNvPr>
          <p:cNvSpPr txBox="1"/>
          <p:nvPr/>
        </p:nvSpPr>
        <p:spPr>
          <a:xfrm>
            <a:off x="6416165" y="1084611"/>
            <a:ext cx="1000847"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a:cs typeface="Arial"/>
              </a:rPr>
              <a:t>Video</a:t>
            </a:r>
            <a:endParaRPr lang="da-DK"/>
          </a:p>
        </p:txBody>
      </p:sp>
      <p:sp>
        <p:nvSpPr>
          <p:cNvPr id="2" name="TextBox 4">
            <a:extLst>
              <a:ext uri="{FF2B5EF4-FFF2-40B4-BE49-F238E27FC236}">
                <a16:creationId xmlns:a16="http://schemas.microsoft.com/office/drawing/2014/main" id="{B7AB7279-05F2-3AE8-F1C2-E30F61D67F55}"/>
              </a:ext>
            </a:extLst>
          </p:cNvPr>
          <p:cNvSpPr txBox="1"/>
          <p:nvPr/>
        </p:nvSpPr>
        <p:spPr>
          <a:xfrm>
            <a:off x="10288108" y="3640682"/>
            <a:ext cx="857958"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panose="020B0604020202020204" pitchFamily="34" charset="0"/>
                <a:cs typeface="Arial" panose="020B0604020202020204" pitchFamily="34" charset="0"/>
              </a:rPr>
              <a:t>Text</a:t>
            </a:r>
          </a:p>
        </p:txBody>
      </p:sp>
      <p:sp>
        <p:nvSpPr>
          <p:cNvPr id="6" name="Tekstfelt 5">
            <a:extLst>
              <a:ext uri="{FF2B5EF4-FFF2-40B4-BE49-F238E27FC236}">
                <a16:creationId xmlns:a16="http://schemas.microsoft.com/office/drawing/2014/main" id="{9416F76A-4ED9-9449-50D6-DFB3FD724B87}"/>
              </a:ext>
            </a:extLst>
          </p:cNvPr>
          <p:cNvSpPr txBox="1"/>
          <p:nvPr/>
        </p:nvSpPr>
        <p:spPr>
          <a:xfrm>
            <a:off x="676399" y="1216915"/>
            <a:ext cx="993175"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a:cs typeface="Arial"/>
              </a:rPr>
              <a:t>Tables</a:t>
            </a:r>
            <a:endParaRPr lang="da-DK"/>
          </a:p>
        </p:txBody>
      </p:sp>
      <p:sp>
        <p:nvSpPr>
          <p:cNvPr id="7" name="Tekstfelt 6">
            <a:extLst>
              <a:ext uri="{FF2B5EF4-FFF2-40B4-BE49-F238E27FC236}">
                <a16:creationId xmlns:a16="http://schemas.microsoft.com/office/drawing/2014/main" id="{C15319DA-05F3-60B0-CDBD-6F62A6664124}"/>
              </a:ext>
            </a:extLst>
          </p:cNvPr>
          <p:cNvSpPr txBox="1"/>
          <p:nvPr/>
        </p:nvSpPr>
        <p:spPr>
          <a:xfrm>
            <a:off x="6097216" y="5917140"/>
            <a:ext cx="1070935"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da-DK" sz="2000" b="1">
                <a:latin typeface="Arial" panose="020B0604020202020204" pitchFamily="34" charset="0"/>
                <a:ea typeface="Calibri"/>
                <a:cs typeface="Arial" panose="020B0604020202020204" pitchFamily="34" charset="0"/>
              </a:rPr>
              <a:t>Images</a:t>
            </a:r>
          </a:p>
        </p:txBody>
      </p:sp>
      <p:cxnSp>
        <p:nvCxnSpPr>
          <p:cNvPr id="16" name="Lige forbindelse 15"/>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lede 16" descr="Et billede, der indeholder tekst, håndskrift, brev, dokument&#10;&#10;Indhold genereret af kunstig intelligens kan være forkert.">
            <a:extLst>
              <a:ext uri="{FF2B5EF4-FFF2-40B4-BE49-F238E27FC236}">
                <a16:creationId xmlns:a16="http://schemas.microsoft.com/office/drawing/2014/main" id="{59FC475A-BC91-7539-48BF-01FF89981D2F}"/>
              </a:ext>
            </a:extLst>
          </p:cNvPr>
          <p:cNvPicPr>
            <a:picLocks noChangeAspect="1"/>
          </p:cNvPicPr>
          <p:nvPr/>
        </p:nvPicPr>
        <p:blipFill>
          <a:blip r:embed="rId13"/>
          <a:stretch>
            <a:fillRect/>
          </a:stretch>
        </p:blipFill>
        <p:spPr>
          <a:xfrm>
            <a:off x="7517683" y="4078413"/>
            <a:ext cx="2845131" cy="1870364"/>
          </a:xfrm>
          <a:prstGeom prst="rect">
            <a:avLst/>
          </a:prstGeom>
        </p:spPr>
      </p:pic>
      <p:sp>
        <p:nvSpPr>
          <p:cNvPr id="19" name="Tekstfelt 18">
            <a:extLst>
              <a:ext uri="{FF2B5EF4-FFF2-40B4-BE49-F238E27FC236}">
                <a16:creationId xmlns:a16="http://schemas.microsoft.com/office/drawing/2014/main" id="{4C7A7D09-123D-04B4-FB72-701561990A55}"/>
              </a:ext>
            </a:extLst>
          </p:cNvPr>
          <p:cNvSpPr txBox="1"/>
          <p:nvPr/>
        </p:nvSpPr>
        <p:spPr>
          <a:xfrm>
            <a:off x="1169119" y="4398780"/>
            <a:ext cx="1317122"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000" b="1">
                <a:latin typeface="Arial"/>
                <a:cs typeface="Arial"/>
              </a:rPr>
              <a:t>Samples</a:t>
            </a:r>
          </a:p>
        </p:txBody>
      </p:sp>
      <p:sp>
        <p:nvSpPr>
          <p:cNvPr id="26" name="Tekstfelt 25">
            <a:extLst>
              <a:ext uri="{FF2B5EF4-FFF2-40B4-BE49-F238E27FC236}">
                <a16:creationId xmlns:a16="http://schemas.microsoft.com/office/drawing/2014/main" id="{EB132806-CA54-8DB4-2E23-9ED9C74EDD4C}"/>
              </a:ext>
            </a:extLst>
          </p:cNvPr>
          <p:cNvSpPr txBox="1"/>
          <p:nvPr/>
        </p:nvSpPr>
        <p:spPr>
          <a:xfrm>
            <a:off x="7935936" y="6663587"/>
            <a:ext cx="713615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000">
                <a:latin typeface="Arial"/>
                <a:ea typeface="Calibri"/>
                <a:cs typeface="Arial"/>
              </a:rPr>
              <a:t>All images are Public Domain from Pexels: </a:t>
            </a:r>
            <a:r>
              <a:rPr lang="da-DK" sz="1000">
                <a:latin typeface="Arial"/>
                <a:ea typeface="+mn-lt"/>
                <a:cs typeface="Arial"/>
                <a:hlinkClick r:id="rId14"/>
              </a:rPr>
              <a:t>https://www.pexels.com/da-dk/</a:t>
            </a:r>
            <a:endParaRPr lang="da-DK" sz="1000">
              <a:latin typeface="Arial" panose="020B0604020202020204" pitchFamily="34" charset="0"/>
              <a:ea typeface="+mn-lt"/>
              <a:cs typeface="Arial" panose="020B0604020202020204" pitchFamily="34" charset="0"/>
            </a:endParaRPr>
          </a:p>
          <a:p>
            <a:endParaRPr lang="da-DK"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380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F934F0-6685-D63B-73F6-43C4A92FD9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8C7F3E-E2D5-DAFF-5232-A45D16678108}"/>
              </a:ext>
            </a:extLst>
          </p:cNvPr>
          <p:cNvSpPr>
            <a:spLocks noGrp="1"/>
          </p:cNvSpPr>
          <p:nvPr>
            <p:ph type="title"/>
          </p:nvPr>
        </p:nvSpPr>
        <p:spPr>
          <a:xfrm>
            <a:off x="519418" y="182562"/>
            <a:ext cx="10515600" cy="819619"/>
          </a:xfrm>
        </p:spPr>
        <p:txBody>
          <a:bodyPr>
            <a:normAutofit/>
          </a:bodyPr>
          <a:lstStyle/>
          <a:p>
            <a:r>
              <a:rPr lang="en-US" sz="4000" b="1">
                <a:latin typeface="Arial" panose="020B0604020202020204" pitchFamily="34" charset="0"/>
                <a:cs typeface="Arial" panose="020B0604020202020204" pitchFamily="34" charset="0"/>
              </a:rPr>
              <a:t>Data search – why?</a:t>
            </a:r>
            <a:endParaRPr lang="en-US" sz="4000" b="1">
              <a:latin typeface="Arial" panose="020B0604020202020204" pitchFamily="34" charset="0"/>
              <a:ea typeface="Calibri Light"/>
              <a:cs typeface="Arial" panose="020B0604020202020204" pitchFamily="34" charset="0"/>
            </a:endParaRPr>
          </a:p>
        </p:txBody>
      </p:sp>
      <p:sp>
        <p:nvSpPr>
          <p:cNvPr id="5" name="Pladsholder til indhold 4">
            <a:extLst>
              <a:ext uri="{FF2B5EF4-FFF2-40B4-BE49-F238E27FC236}">
                <a16:creationId xmlns:a16="http://schemas.microsoft.com/office/drawing/2014/main" id="{6AF01175-D962-82BA-1250-7A32F7402195}"/>
              </a:ext>
            </a:extLst>
          </p:cNvPr>
          <p:cNvSpPr>
            <a:spLocks noGrp="1"/>
          </p:cNvSpPr>
          <p:nvPr>
            <p:ph idx="1"/>
          </p:nvPr>
        </p:nvSpPr>
        <p:spPr>
          <a:xfrm>
            <a:off x="519418" y="1495793"/>
            <a:ext cx="10515600" cy="4546946"/>
          </a:xfrm>
        </p:spPr>
        <p:txBody>
          <a:bodyPr vert="horz" lIns="91440" tIns="45720" rIns="91440" bIns="45720" rtlCol="0" anchor="t">
            <a:normAutofit/>
          </a:bodyPr>
          <a:lstStyle/>
          <a:p>
            <a:pPr marL="0" indent="0">
              <a:spcAft>
                <a:spcPts val="600"/>
              </a:spcAft>
              <a:buNone/>
            </a:pPr>
            <a:endParaRPr lang="en-US" sz="2100" i="1">
              <a:ea typeface="Calibri"/>
              <a:cs typeface="Calibri" panose="020F0502020204030204"/>
            </a:endParaRPr>
          </a:p>
          <a:p>
            <a:pPr marL="0" indent="0">
              <a:buNone/>
            </a:pPr>
            <a:endParaRPr lang="en-US"/>
          </a:p>
        </p:txBody>
      </p:sp>
      <p:cxnSp>
        <p:nvCxnSpPr>
          <p:cNvPr id="6" name="Lige forbindelse 5">
            <a:extLst>
              <a:ext uri="{FF2B5EF4-FFF2-40B4-BE49-F238E27FC236}">
                <a16:creationId xmlns:a16="http://schemas.microsoft.com/office/drawing/2014/main" id="{BE461E64-AD95-2AC3-B765-37E866578D3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286C12B1-3DAB-F0EE-EB6C-96FD6E5FFFC5}"/>
              </a:ext>
            </a:extLst>
          </p:cNvPr>
          <p:cNvSpPr txBox="1"/>
          <p:nvPr/>
        </p:nvSpPr>
        <p:spPr>
          <a:xfrm>
            <a:off x="516124" y="1495793"/>
            <a:ext cx="8493641" cy="42114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075"/>
              </a:lnSpc>
            </a:pPr>
            <a:r>
              <a:rPr lang="en-GB" sz="2000" u="sng">
                <a:latin typeface="Arial"/>
                <a:cs typeface="Arial"/>
              </a:rPr>
              <a:t>Different purposes, e.g.</a:t>
            </a:r>
            <a:r>
              <a:rPr lang="en-GB" sz="2000">
                <a:latin typeface="Arial"/>
                <a:cs typeface="Arial"/>
              </a:rPr>
              <a:t>:</a:t>
            </a:r>
            <a:r>
              <a:rPr lang="en-GB" sz="2000" b="1">
                <a:latin typeface="Arial"/>
                <a:cs typeface="Arial"/>
              </a:rPr>
              <a:t>​</a:t>
            </a:r>
          </a:p>
          <a:p>
            <a:pPr>
              <a:lnSpc>
                <a:spcPts val="3075"/>
              </a:lnSpc>
            </a:pPr>
            <a:endParaRPr lang="en-GB" sz="2000" b="1">
              <a:latin typeface="Arial"/>
              <a:cs typeface="Arial"/>
            </a:endParaRPr>
          </a:p>
          <a:p>
            <a:pPr marL="800100" lvl="2" indent="-342900">
              <a:lnSpc>
                <a:spcPct val="150000"/>
              </a:lnSpc>
              <a:buFont typeface="Arial" panose="020B0604020202020204" pitchFamily="34" charset="0"/>
              <a:buChar char="•"/>
            </a:pPr>
            <a:r>
              <a:rPr lang="en-GB" b="1">
                <a:latin typeface="Arial"/>
                <a:cs typeface="Arial"/>
              </a:rPr>
              <a:t>Review </a:t>
            </a:r>
            <a:r>
              <a:rPr lang="en-GB">
                <a:latin typeface="Arial"/>
                <a:cs typeface="Arial"/>
              </a:rPr>
              <a:t>existing research: what is already out there – not just in terms of scholarly literature but research data?​</a:t>
            </a:r>
          </a:p>
          <a:p>
            <a:pPr marL="800100" lvl="2" indent="-342900">
              <a:lnSpc>
                <a:spcPct val="150000"/>
              </a:lnSpc>
              <a:buFont typeface="Arial" panose="020B0604020202020204" pitchFamily="34" charset="0"/>
              <a:buChar char="•"/>
            </a:pPr>
            <a:endParaRPr lang="en-GB">
              <a:latin typeface="Arial"/>
              <a:cs typeface="Arial"/>
            </a:endParaRPr>
          </a:p>
          <a:p>
            <a:pPr marL="800100" lvl="2" indent="-342900">
              <a:lnSpc>
                <a:spcPct val="150000"/>
              </a:lnSpc>
              <a:buFont typeface="Arial" panose="020B0604020202020204" pitchFamily="34" charset="0"/>
              <a:buChar char="•"/>
            </a:pPr>
            <a:r>
              <a:rPr lang="en-GB" b="1">
                <a:latin typeface="Arial"/>
                <a:cs typeface="Arial"/>
              </a:rPr>
              <a:t>Reuse </a:t>
            </a:r>
            <a:r>
              <a:rPr lang="en-GB">
                <a:latin typeface="Arial"/>
                <a:cs typeface="Arial"/>
              </a:rPr>
              <a:t>other people's research data in your own project rather than/as a supplement to your own data collection.​</a:t>
            </a:r>
          </a:p>
          <a:p>
            <a:pPr marL="800100" lvl="2" indent="-342900">
              <a:lnSpc>
                <a:spcPct val="150000"/>
              </a:lnSpc>
              <a:buFont typeface="Arial" panose="020B0604020202020204" pitchFamily="34" charset="0"/>
              <a:buChar char="•"/>
            </a:pPr>
            <a:endParaRPr lang="en-GB">
              <a:latin typeface="Arial"/>
              <a:cs typeface="Arial"/>
            </a:endParaRPr>
          </a:p>
          <a:p>
            <a:pPr marL="800100" lvl="2" indent="-342900">
              <a:lnSpc>
                <a:spcPct val="150000"/>
              </a:lnSpc>
              <a:buFont typeface="Arial" panose="020B0604020202020204" pitchFamily="34" charset="0"/>
              <a:buChar char="•"/>
            </a:pPr>
            <a:r>
              <a:rPr lang="en-GB">
                <a:latin typeface="Arial"/>
                <a:cs typeface="Arial"/>
              </a:rPr>
              <a:t>Draw </a:t>
            </a:r>
            <a:r>
              <a:rPr lang="en-GB" b="1">
                <a:latin typeface="Arial"/>
                <a:cs typeface="Arial"/>
              </a:rPr>
              <a:t>inspiration </a:t>
            </a:r>
            <a:r>
              <a:rPr lang="en-GB">
                <a:latin typeface="Arial"/>
                <a:cs typeface="Arial"/>
              </a:rPr>
              <a:t>from existing research data – e.g. how to structure an interview guide or designing a new project for your studies.</a:t>
            </a:r>
          </a:p>
        </p:txBody>
      </p:sp>
    </p:spTree>
    <p:extLst>
      <p:ext uri="{BB962C8B-B14F-4D97-AF65-F5344CB8AC3E}">
        <p14:creationId xmlns:p14="http://schemas.microsoft.com/office/powerpoint/2010/main" val="420510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3"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extBox 5"/>
          <p:cNvSpPr txBox="1"/>
          <p:nvPr/>
        </p:nvSpPr>
        <p:spPr>
          <a:xfrm>
            <a:off x="2785761" y="5888473"/>
            <a:ext cx="1161969" cy="307777"/>
          </a:xfrm>
          <a:prstGeom prst="rect">
            <a:avLst/>
          </a:prstGeom>
          <a:noFill/>
          <a:ln>
            <a:noFill/>
          </a:ln>
        </p:spPr>
        <p:txBody>
          <a:bodyPr wrap="square" lIns="0" tIns="0" rIns="0" bIns="0" rtlCol="0" anchor="t">
            <a:spAutoFit/>
          </a:bodyPr>
          <a:lstStyle/>
          <a:p>
            <a:pPr algn="ctr"/>
            <a:r>
              <a:rPr lang="en-US" sz="2000" b="1">
                <a:solidFill>
                  <a:srgbClr val="336233"/>
                </a:solidFill>
                <a:latin typeface="Arial" panose="020B0604020202020204" pitchFamily="34" charset="0"/>
                <a:cs typeface="Arial" panose="020B0604020202020204" pitchFamily="34" charset="0"/>
              </a:rPr>
              <a:t>You</a:t>
            </a:r>
            <a:endParaRPr lang="en-US" sz="2000" b="1">
              <a:solidFill>
                <a:srgbClr val="336233"/>
              </a:solidFill>
              <a:latin typeface="Arial" panose="020B0604020202020204" pitchFamily="34" charset="0"/>
              <a:ea typeface="Calibri"/>
              <a:cs typeface="Arial" panose="020B0604020202020204" pitchFamily="34" charset="0"/>
            </a:endParaRPr>
          </a:p>
        </p:txBody>
      </p:sp>
      <p:sp>
        <p:nvSpPr>
          <p:cNvPr id="17" name="TextBox 5">
            <a:extLst>
              <a:ext uri="{FF2B5EF4-FFF2-40B4-BE49-F238E27FC236}">
                <a16:creationId xmlns:a16="http://schemas.microsoft.com/office/drawing/2014/main" id="{DD2B7C3C-B7D8-8348-601D-3DCCE126E1D2}"/>
              </a:ext>
            </a:extLst>
          </p:cNvPr>
          <p:cNvSpPr txBox="1"/>
          <p:nvPr/>
        </p:nvSpPr>
        <p:spPr>
          <a:xfrm>
            <a:off x="7579940" y="5888473"/>
            <a:ext cx="1161969" cy="307777"/>
          </a:xfrm>
          <a:prstGeom prst="rect">
            <a:avLst/>
          </a:prstGeom>
          <a:noFill/>
        </p:spPr>
        <p:txBody>
          <a:bodyPr wrap="square" lIns="0" tIns="0" rIns="0" bIns="0" rtlCol="0" anchor="t">
            <a:spAutoFit/>
          </a:bodyPr>
          <a:lstStyle/>
          <a:p>
            <a:pPr algn="ctr"/>
            <a:r>
              <a:rPr lang="en-US" sz="2000" b="1">
                <a:solidFill>
                  <a:srgbClr val="336233"/>
                </a:solidFill>
                <a:latin typeface="Arial" panose="020B0604020202020204" pitchFamily="34" charset="0"/>
                <a:cs typeface="Arial" panose="020B0604020202020204" pitchFamily="34" charset="0"/>
              </a:rPr>
              <a:t>You</a:t>
            </a:r>
          </a:p>
        </p:txBody>
      </p:sp>
      <p:sp>
        <p:nvSpPr>
          <p:cNvPr id="21" name="TextBox 5">
            <a:extLst>
              <a:ext uri="{FF2B5EF4-FFF2-40B4-BE49-F238E27FC236}">
                <a16:creationId xmlns:a16="http://schemas.microsoft.com/office/drawing/2014/main" id="{1143421E-DDDF-C0DC-4FC2-9AA46B2D221A}"/>
              </a:ext>
            </a:extLst>
          </p:cNvPr>
          <p:cNvSpPr txBox="1"/>
          <p:nvPr/>
        </p:nvSpPr>
        <p:spPr>
          <a:xfrm>
            <a:off x="7150635" y="1696544"/>
            <a:ext cx="2020579" cy="307777"/>
          </a:xfrm>
          <a:prstGeom prst="rect">
            <a:avLst/>
          </a:prstGeom>
          <a:noFill/>
        </p:spPr>
        <p:txBody>
          <a:bodyPr wrap="square" lIns="0" tIns="0" rIns="0" bIns="0" rtlCol="0" anchor="t">
            <a:spAutoFit/>
          </a:bodyPr>
          <a:lstStyle/>
          <a:p>
            <a:pPr algn="ctr"/>
            <a:r>
              <a:rPr lang="en-US" sz="2000" b="1">
                <a:solidFill>
                  <a:srgbClr val="336233"/>
                </a:solidFill>
                <a:latin typeface="Arial" panose="020B0604020202020204" pitchFamily="34" charset="0"/>
                <a:cs typeface="Arial" panose="020B0604020202020204" pitchFamily="34" charset="0"/>
              </a:rPr>
              <a:t>Relevant data</a:t>
            </a:r>
            <a:endParaRPr lang="en-US" sz="2000" b="1">
              <a:solidFill>
                <a:srgbClr val="336233"/>
              </a:solidFill>
              <a:latin typeface="Arial" panose="020B0604020202020204" pitchFamily="34" charset="0"/>
              <a:ea typeface="Calibri"/>
              <a:cs typeface="Arial" panose="020B0604020202020204" pitchFamily="34" charset="0"/>
            </a:endParaRPr>
          </a:p>
        </p:txBody>
      </p:sp>
      <p:sp>
        <p:nvSpPr>
          <p:cNvPr id="24" name="TextBox 5">
            <a:extLst>
              <a:ext uri="{FF2B5EF4-FFF2-40B4-BE49-F238E27FC236}">
                <a16:creationId xmlns:a16="http://schemas.microsoft.com/office/drawing/2014/main" id="{5EB69190-0663-0D31-5E9A-571CB4DEC164}"/>
              </a:ext>
            </a:extLst>
          </p:cNvPr>
          <p:cNvSpPr txBox="1"/>
          <p:nvPr/>
        </p:nvSpPr>
        <p:spPr>
          <a:xfrm>
            <a:off x="2081591" y="1696544"/>
            <a:ext cx="2570308" cy="307777"/>
          </a:xfrm>
          <a:prstGeom prst="rect">
            <a:avLst/>
          </a:prstGeom>
          <a:noFill/>
        </p:spPr>
        <p:txBody>
          <a:bodyPr wrap="square" lIns="0" tIns="0" rIns="0" bIns="0" rtlCol="0" anchor="t">
            <a:spAutoFit/>
          </a:bodyPr>
          <a:lstStyle/>
          <a:p>
            <a:pPr algn="ctr"/>
            <a:r>
              <a:rPr lang="en-US" sz="2000" b="1">
                <a:solidFill>
                  <a:srgbClr val="336233"/>
                </a:solidFill>
                <a:latin typeface="Arial" panose="020B0604020202020204" pitchFamily="34" charset="0"/>
                <a:cs typeface="Arial" panose="020B0604020202020204" pitchFamily="34" charset="0"/>
              </a:rPr>
              <a:t>Relevant literature</a:t>
            </a:r>
            <a:endParaRPr lang="en-US" sz="2000" b="1">
              <a:solidFill>
                <a:srgbClr val="336233"/>
              </a:solidFill>
              <a:latin typeface="Arial" panose="020B0604020202020204" pitchFamily="34" charset="0"/>
              <a:ea typeface="Calibri"/>
              <a:cs typeface="Arial" panose="020B0604020202020204" pitchFamily="34" charset="0"/>
            </a:endParaRPr>
          </a:p>
        </p:txBody>
      </p:sp>
      <p:sp>
        <p:nvSpPr>
          <p:cNvPr id="5" name="Titel 4">
            <a:extLst>
              <a:ext uri="{FF2B5EF4-FFF2-40B4-BE49-F238E27FC236}">
                <a16:creationId xmlns:a16="http://schemas.microsoft.com/office/drawing/2014/main" id="{5F8C6E3C-74AB-7D31-01C9-67F20BE18445}"/>
              </a:ext>
            </a:extLst>
          </p:cNvPr>
          <p:cNvSpPr>
            <a:spLocks noGrp="1"/>
          </p:cNvSpPr>
          <p:nvPr>
            <p:ph type="title"/>
          </p:nvPr>
        </p:nvSpPr>
        <p:spPr>
          <a:xfrm>
            <a:off x="519418" y="182562"/>
            <a:ext cx="10515600" cy="819619"/>
          </a:xfrm>
        </p:spPr>
        <p:txBody>
          <a:bodyPr vert="horz">
            <a:normAutofit/>
          </a:bodyPr>
          <a:lstStyle/>
          <a:p>
            <a:r>
              <a:rPr lang="en-US" sz="4000" b="1">
                <a:latin typeface="Arial" panose="020B0604020202020204" pitchFamily="34" charset="0"/>
                <a:cs typeface="Arial" panose="020B0604020202020204" pitchFamily="34" charset="0"/>
              </a:rPr>
              <a:t>What to expect when searching for data?</a:t>
            </a:r>
          </a:p>
        </p:txBody>
      </p:sp>
      <p:cxnSp>
        <p:nvCxnSpPr>
          <p:cNvPr id="14" name="Lige forbindelse 13"/>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Billede 7" descr="Et billede, der indeholder tegning, skitse, clipart, Stregtegning&#10;&#10;Indhold genereret af kunstig intelligens kan være forkert.">
            <a:extLst>
              <a:ext uri="{FF2B5EF4-FFF2-40B4-BE49-F238E27FC236}">
                <a16:creationId xmlns:a16="http://schemas.microsoft.com/office/drawing/2014/main" id="{F2DEDE8B-AD3C-6799-8F2B-2CE5AE98C581}"/>
              </a:ext>
            </a:extLst>
          </p:cNvPr>
          <p:cNvPicPr>
            <a:picLocks noChangeAspect="1"/>
          </p:cNvPicPr>
          <p:nvPr/>
        </p:nvPicPr>
        <p:blipFill>
          <a:blip r:embed="rId6"/>
          <a:stretch>
            <a:fillRect/>
          </a:stretch>
        </p:blipFill>
        <p:spPr>
          <a:xfrm>
            <a:off x="6681550" y="2184223"/>
            <a:ext cx="2958748" cy="3627850"/>
          </a:xfrm>
          <a:prstGeom prst="rect">
            <a:avLst/>
          </a:prstGeom>
        </p:spPr>
      </p:pic>
      <p:pic>
        <p:nvPicPr>
          <p:cNvPr id="9" name="Billede 8" descr="Et billede, der indeholder tegning, skitse, clipart, Stregtegning&#10;&#10;Indhold genereret af kunstig intelligens kan være forkert.">
            <a:extLst>
              <a:ext uri="{FF2B5EF4-FFF2-40B4-BE49-F238E27FC236}">
                <a16:creationId xmlns:a16="http://schemas.microsoft.com/office/drawing/2014/main" id="{B5BC5BE5-E6C3-BCFE-E7C4-9D95FAF509D0}"/>
              </a:ext>
            </a:extLst>
          </p:cNvPr>
          <p:cNvPicPr>
            <a:picLocks noChangeAspect="1"/>
          </p:cNvPicPr>
          <p:nvPr/>
        </p:nvPicPr>
        <p:blipFill>
          <a:blip r:embed="rId7"/>
          <a:stretch>
            <a:fillRect/>
          </a:stretch>
        </p:blipFill>
        <p:spPr>
          <a:xfrm>
            <a:off x="2727512" y="2023943"/>
            <a:ext cx="1278467" cy="3788482"/>
          </a:xfrm>
          <a:prstGeom prst="rect">
            <a:avLst/>
          </a:prstGeom>
        </p:spPr>
      </p:pic>
    </p:spTree>
    <p:extLst>
      <p:ext uri="{BB962C8B-B14F-4D97-AF65-F5344CB8AC3E}">
        <p14:creationId xmlns:p14="http://schemas.microsoft.com/office/powerpoint/2010/main" val="1728528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EFBF957-A042-1EA8-958B-83927E8A282E}"/>
              </a:ext>
            </a:extLst>
          </p:cNvPr>
          <p:cNvSpPr>
            <a:spLocks noGrp="1"/>
          </p:cNvSpPr>
          <p:nvPr>
            <p:ph type="title"/>
          </p:nvPr>
        </p:nvSpPr>
        <p:spPr>
          <a:xfrm>
            <a:off x="371843" y="-17759"/>
            <a:ext cx="11018505" cy="1184744"/>
          </a:xfrm>
        </p:spPr>
        <p:txBody>
          <a:bodyPr vert="horz" wrap="none" lIns="0" tIns="0" rIns="0" bIns="0">
            <a:normAutofit/>
          </a:bodyPr>
          <a:lstStyle/>
          <a:p>
            <a:r>
              <a:rPr lang="en-US" sz="4000" b="1">
                <a:latin typeface="Arial" panose="020B0604020202020204" pitchFamily="34" charset="0"/>
                <a:cs typeface="Arial" panose="020B0604020202020204" pitchFamily="34" charset="0"/>
              </a:rPr>
              <a:t> No standardized search strategies</a:t>
            </a:r>
          </a:p>
        </p:txBody>
      </p:sp>
      <p:sp>
        <p:nvSpPr>
          <p:cNvPr id="3" name="Pladsholder til indhold 2">
            <a:extLst>
              <a:ext uri="{FF2B5EF4-FFF2-40B4-BE49-F238E27FC236}">
                <a16:creationId xmlns:a16="http://schemas.microsoft.com/office/drawing/2014/main" id="{4C45EFC2-3F91-071D-25CF-792A77FDC5FB}"/>
              </a:ext>
            </a:extLst>
          </p:cNvPr>
          <p:cNvSpPr>
            <a:spLocks noGrp="1"/>
          </p:cNvSpPr>
          <p:nvPr>
            <p:ph idx="1"/>
          </p:nvPr>
        </p:nvSpPr>
        <p:spPr>
          <a:xfrm>
            <a:off x="4058529" y="1417978"/>
            <a:ext cx="6479266" cy="5062976"/>
          </a:xfrm>
        </p:spPr>
        <p:txBody>
          <a:bodyPr vert="horz" lIns="0" tIns="0" rIns="0" bIns="0" rtlCol="0" anchor="t">
            <a:noAutofit/>
          </a:bodyPr>
          <a:lstStyle/>
          <a:p>
            <a:pPr marL="0" indent="0">
              <a:spcBef>
                <a:spcPts val="0"/>
              </a:spcBef>
              <a:buNone/>
            </a:pPr>
            <a:r>
              <a:rPr lang="en-US" sz="1800">
                <a:latin typeface="Arial"/>
                <a:ea typeface="+mn-lt"/>
                <a:cs typeface="Arial"/>
              </a:rPr>
              <a:t>(Research) data is not collected and indexed in the same way as literature, and there are no standardized search strategies. </a:t>
            </a:r>
          </a:p>
          <a:p>
            <a:pPr marL="0" indent="0">
              <a:spcBef>
                <a:spcPts val="0"/>
              </a:spcBef>
              <a:buNone/>
            </a:pPr>
            <a:endParaRPr lang="en-US" sz="1800" u="sng">
              <a:latin typeface="Arial"/>
              <a:ea typeface="+mn-lt"/>
              <a:cs typeface="Arial"/>
            </a:endParaRPr>
          </a:p>
          <a:p>
            <a:pPr marL="0" indent="0">
              <a:spcBef>
                <a:spcPts val="0"/>
              </a:spcBef>
              <a:buNone/>
            </a:pPr>
            <a:r>
              <a:rPr lang="en-US" sz="1800" u="sng">
                <a:latin typeface="Arial"/>
                <a:ea typeface="+mn-lt"/>
                <a:cs typeface="Arial"/>
              </a:rPr>
              <a:t>This means</a:t>
            </a:r>
            <a:r>
              <a:rPr lang="en-US" sz="1800">
                <a:latin typeface="Arial"/>
                <a:ea typeface="+mn-lt"/>
                <a:cs typeface="Arial"/>
              </a:rPr>
              <a:t>:</a:t>
            </a:r>
            <a:endParaRPr lang="da-DK" sz="1800">
              <a:latin typeface="Arial"/>
              <a:ea typeface="+mn-lt"/>
              <a:cs typeface="Arial"/>
            </a:endParaRPr>
          </a:p>
          <a:p>
            <a:pPr marL="342900" indent="-342900">
              <a:spcBef>
                <a:spcPts val="0"/>
              </a:spcBef>
              <a:buFont typeface="Wingdings" panose="020B0604020202020204" pitchFamily="34" charset="0"/>
              <a:buChar char="Ø"/>
            </a:pPr>
            <a:endParaRPr lang="en-US" sz="1800">
              <a:latin typeface="Arial" panose="020B0604020202020204" pitchFamily="34" charset="0"/>
              <a:cs typeface="Arial" panose="020B0604020202020204" pitchFamily="34" charset="0"/>
            </a:endParaRPr>
          </a:p>
          <a:p>
            <a:pPr lvl="1">
              <a:spcBef>
                <a:spcPts val="0"/>
              </a:spcBef>
            </a:pPr>
            <a:r>
              <a:rPr lang="en-US" sz="1600">
                <a:latin typeface="Arial"/>
                <a:ea typeface="+mn-lt"/>
                <a:cs typeface="Arial"/>
              </a:rPr>
              <a:t>Generally, a </a:t>
            </a:r>
            <a:r>
              <a:rPr lang="en-US" sz="1600" b="1">
                <a:latin typeface="Arial"/>
                <a:ea typeface="+mn-lt"/>
                <a:cs typeface="Arial"/>
              </a:rPr>
              <a:t>less structured </a:t>
            </a:r>
            <a:r>
              <a:rPr lang="en-US" sz="1600">
                <a:latin typeface="Arial"/>
                <a:ea typeface="+mn-lt"/>
                <a:cs typeface="Arial"/>
              </a:rPr>
              <a:t>and systematic process compared to a literature search.</a:t>
            </a:r>
          </a:p>
          <a:p>
            <a:pPr lvl="1">
              <a:spcBef>
                <a:spcPts val="0"/>
              </a:spcBef>
            </a:pPr>
            <a:endParaRPr lang="en-US" sz="1600">
              <a:latin typeface="Arial"/>
              <a:ea typeface="+mn-lt"/>
              <a:cs typeface="Arial"/>
            </a:endParaRPr>
          </a:p>
          <a:p>
            <a:pPr lvl="1">
              <a:spcBef>
                <a:spcPts val="0"/>
              </a:spcBef>
            </a:pPr>
            <a:r>
              <a:rPr lang="en-US" sz="1600">
                <a:latin typeface="Arial"/>
                <a:ea typeface="+mn-lt"/>
                <a:cs typeface="Arial"/>
              </a:rPr>
              <a:t>An element of </a:t>
            </a:r>
            <a:r>
              <a:rPr lang="en-US" sz="1600" b="1">
                <a:latin typeface="Arial"/>
                <a:ea typeface="+mn-lt"/>
                <a:cs typeface="Arial"/>
              </a:rPr>
              <a:t>serendipity</a:t>
            </a:r>
            <a:r>
              <a:rPr lang="en-US" sz="1600">
                <a:latin typeface="Arial"/>
                <a:ea typeface="+mn-lt"/>
                <a:cs typeface="Arial"/>
              </a:rPr>
              <a:t>: You are likely to find interesting or relevant data by chance and often in unexpected places.</a:t>
            </a:r>
          </a:p>
          <a:p>
            <a:pPr lvl="1">
              <a:spcBef>
                <a:spcPts val="0"/>
              </a:spcBef>
            </a:pPr>
            <a:r>
              <a:rPr lang="en-US" sz="1600">
                <a:latin typeface="Arial"/>
                <a:cs typeface="Arial"/>
              </a:rPr>
              <a:t>Expect </a:t>
            </a:r>
            <a:r>
              <a:rPr lang="en-US" sz="1600" b="1">
                <a:latin typeface="Arial"/>
                <a:cs typeface="Arial"/>
              </a:rPr>
              <a:t>dead ends</a:t>
            </a:r>
            <a:r>
              <a:rPr lang="da-DK" sz="1600" b="1">
                <a:latin typeface="Arial"/>
                <a:cs typeface="Arial"/>
              </a:rPr>
              <a:t>.</a:t>
            </a:r>
            <a:endParaRPr lang="en-US" sz="1600">
              <a:latin typeface="Arial"/>
              <a:cs typeface="Arial"/>
            </a:endParaRPr>
          </a:p>
          <a:p>
            <a:pPr marL="457200" lvl="1" indent="0">
              <a:spcBef>
                <a:spcPts val="0"/>
              </a:spcBef>
              <a:buNone/>
            </a:pPr>
            <a:endParaRPr lang="da-DK" sz="1600" b="1">
              <a:latin typeface="Arial"/>
              <a:ea typeface="+mn-lt"/>
              <a:cs typeface="Arial"/>
            </a:endParaRPr>
          </a:p>
          <a:p>
            <a:pPr lvl="1">
              <a:spcBef>
                <a:spcPts val="0"/>
              </a:spcBef>
            </a:pPr>
            <a:r>
              <a:rPr lang="en-US" sz="1600">
                <a:latin typeface="Arial"/>
                <a:ea typeface="+mn-lt"/>
                <a:cs typeface="Arial"/>
              </a:rPr>
              <a:t>Be prepared to be </a:t>
            </a:r>
            <a:r>
              <a:rPr lang="en-US" sz="1600" b="1">
                <a:latin typeface="Arial"/>
                <a:ea typeface="+mn-lt"/>
                <a:cs typeface="Arial"/>
              </a:rPr>
              <a:t>flexible</a:t>
            </a:r>
            <a:r>
              <a:rPr lang="en-US" sz="1600">
                <a:latin typeface="Arial"/>
                <a:ea typeface="+mn-lt"/>
                <a:cs typeface="Arial"/>
              </a:rPr>
              <a:t> in your approach - use a combination of strategies.</a:t>
            </a:r>
          </a:p>
          <a:p>
            <a:pPr lvl="1">
              <a:spcBef>
                <a:spcPts val="0"/>
              </a:spcBef>
            </a:pPr>
            <a:endParaRPr lang="en-US" sz="1600">
              <a:latin typeface="Arial"/>
              <a:ea typeface="+mn-lt"/>
              <a:cs typeface="Arial"/>
            </a:endParaRPr>
          </a:p>
          <a:p>
            <a:pPr lvl="1">
              <a:spcBef>
                <a:spcPts val="0"/>
              </a:spcBef>
            </a:pPr>
            <a:r>
              <a:rPr lang="en-US" sz="1600">
                <a:latin typeface="Arial"/>
                <a:ea typeface="Calibri"/>
                <a:cs typeface="Arial"/>
              </a:rPr>
              <a:t>The search process often </a:t>
            </a:r>
            <a:r>
              <a:rPr lang="en-US" sz="1600" b="1">
                <a:latin typeface="Arial"/>
                <a:ea typeface="Calibri"/>
                <a:cs typeface="Arial"/>
              </a:rPr>
              <a:t>extends over time </a:t>
            </a:r>
            <a:r>
              <a:rPr lang="en-US" sz="1600">
                <a:latin typeface="Arial"/>
                <a:ea typeface="Calibri"/>
                <a:cs typeface="Arial"/>
              </a:rPr>
              <a:t>and usually involves a </a:t>
            </a:r>
            <a:r>
              <a:rPr lang="en-US" sz="1600" b="1">
                <a:latin typeface="Arial"/>
                <a:ea typeface="Calibri"/>
                <a:cs typeface="Arial"/>
              </a:rPr>
              <a:t>social element</a:t>
            </a:r>
            <a:r>
              <a:rPr lang="en-US" sz="1600">
                <a:latin typeface="Arial"/>
                <a:ea typeface="Calibri"/>
                <a:cs typeface="Arial"/>
              </a:rPr>
              <a:t> (knowledge sharing with peers, your supervisor, etc.).</a:t>
            </a:r>
          </a:p>
          <a:p>
            <a:pPr lvl="1">
              <a:spcBef>
                <a:spcPts val="0"/>
              </a:spcBef>
            </a:pPr>
            <a:endParaRPr lang="en-US" sz="1600">
              <a:latin typeface="Arial"/>
              <a:ea typeface="Calibri"/>
              <a:cs typeface="Arial"/>
            </a:endParaRPr>
          </a:p>
          <a:p>
            <a:pPr lvl="1">
              <a:spcBef>
                <a:spcPts val="0"/>
              </a:spcBef>
            </a:pPr>
            <a:r>
              <a:rPr lang="en-US" sz="1600">
                <a:latin typeface="Arial"/>
                <a:ea typeface="Calibri"/>
                <a:cs typeface="Arial"/>
              </a:rPr>
              <a:t>TIP: use a </a:t>
            </a:r>
            <a:r>
              <a:rPr lang="en-US" sz="1600" b="1">
                <a:latin typeface="Arial"/>
                <a:ea typeface="Calibri"/>
                <a:cs typeface="Arial"/>
              </a:rPr>
              <a:t>logbook </a:t>
            </a:r>
            <a:r>
              <a:rPr lang="en-US" sz="1600">
                <a:latin typeface="Arial"/>
                <a:ea typeface="Calibri"/>
                <a:cs typeface="Arial"/>
              </a:rPr>
              <a:t>to document the search process.</a:t>
            </a:r>
          </a:p>
          <a:p>
            <a:pPr marL="342900" indent="-342900">
              <a:spcBef>
                <a:spcPts val="0"/>
              </a:spcBef>
              <a:buFont typeface="Wingdings" panose="020B0604020202020204" pitchFamily="34" charset="0"/>
              <a:buChar char="Ø"/>
            </a:pPr>
            <a:endParaRPr lang="da-DK" sz="1600" b="1">
              <a:latin typeface="Arial" panose="020B0604020202020204" pitchFamily="34" charset="0"/>
              <a:ea typeface="Calibri"/>
              <a:cs typeface="Arial" panose="020B0604020202020204" pitchFamily="34" charset="0"/>
            </a:endParaRPr>
          </a:p>
          <a:p>
            <a:pPr marL="0" indent="0">
              <a:spcBef>
                <a:spcPts val="0"/>
              </a:spcBef>
              <a:buNone/>
            </a:pPr>
            <a:endParaRPr lang="da-DK" sz="1600" b="1">
              <a:latin typeface="Arial" panose="020B0604020202020204" pitchFamily="34" charset="0"/>
              <a:ea typeface="Calibri"/>
              <a:cs typeface="Arial" panose="020B0604020202020204" pitchFamily="34" charset="0"/>
            </a:endParaRPr>
          </a:p>
          <a:p>
            <a:pPr marL="0" indent="0">
              <a:buNone/>
            </a:pPr>
            <a:endParaRPr lang="da-DK" sz="2000" b="1">
              <a:latin typeface="Arial" panose="020B0604020202020204" pitchFamily="34" charset="0"/>
              <a:ea typeface="Calibri"/>
              <a:cs typeface="Arial" panose="020B0604020202020204" pitchFamily="34" charset="0"/>
            </a:endParaRPr>
          </a:p>
        </p:txBody>
      </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t="7829" b="65974"/>
          <a:stretch/>
        </p:blipFill>
        <p:spPr>
          <a:xfrm>
            <a:off x="6402303" y="5940748"/>
            <a:ext cx="3085200" cy="681564"/>
          </a:xfrm>
          <a:prstGeom prst="rect">
            <a:avLst/>
          </a:prstGeom>
        </p:spPr>
      </p:pic>
      <p:sp>
        <p:nvSpPr>
          <p:cNvPr id="17" name="TextBox 5">
            <a:extLst>
              <a:ext uri="{FF2B5EF4-FFF2-40B4-BE49-F238E27FC236}">
                <a16:creationId xmlns:a16="http://schemas.microsoft.com/office/drawing/2014/main" id="{DD2B7C3C-B7D8-8348-601D-3DCCE126E1D2}"/>
              </a:ext>
            </a:extLst>
          </p:cNvPr>
          <p:cNvSpPr txBox="1"/>
          <p:nvPr/>
        </p:nvSpPr>
        <p:spPr>
          <a:xfrm>
            <a:off x="2003067" y="5624017"/>
            <a:ext cx="284806" cy="215444"/>
          </a:xfrm>
          <a:prstGeom prst="rect">
            <a:avLst/>
          </a:prstGeom>
          <a:noFill/>
        </p:spPr>
        <p:txBody>
          <a:bodyPr wrap="square" lIns="0" tIns="0" rIns="0" bIns="0" rtlCol="0" anchor="t">
            <a:spAutoFit/>
          </a:bodyPr>
          <a:lstStyle/>
          <a:p>
            <a:pPr algn="r"/>
            <a:r>
              <a:rPr lang="en-US" sz="1400" b="1">
                <a:solidFill>
                  <a:schemeClr val="bg1"/>
                </a:solidFill>
                <a:latin typeface="+mj-lt"/>
                <a:cs typeface="Calibri Light"/>
              </a:rPr>
              <a:t>You</a:t>
            </a:r>
          </a:p>
        </p:txBody>
      </p:sp>
      <p:sp>
        <p:nvSpPr>
          <p:cNvPr id="21" name="TextBox 5">
            <a:extLst>
              <a:ext uri="{FF2B5EF4-FFF2-40B4-BE49-F238E27FC236}">
                <a16:creationId xmlns:a16="http://schemas.microsoft.com/office/drawing/2014/main" id="{1143421E-DDDF-C0DC-4FC2-9AA46B2D221A}"/>
              </a:ext>
            </a:extLst>
          </p:cNvPr>
          <p:cNvSpPr txBox="1"/>
          <p:nvPr/>
        </p:nvSpPr>
        <p:spPr>
          <a:xfrm>
            <a:off x="1322555" y="1417978"/>
            <a:ext cx="1625048" cy="276999"/>
          </a:xfrm>
          <a:prstGeom prst="rect">
            <a:avLst/>
          </a:prstGeom>
          <a:noFill/>
        </p:spPr>
        <p:txBody>
          <a:bodyPr wrap="square" lIns="0" tIns="0" rIns="0" bIns="0" rtlCol="0" anchor="t">
            <a:spAutoFit/>
          </a:bodyPr>
          <a:lstStyle/>
          <a:p>
            <a:pPr algn="ctr"/>
            <a:r>
              <a:rPr lang="en-US" b="1">
                <a:solidFill>
                  <a:srgbClr val="336233"/>
                </a:solidFill>
                <a:latin typeface="Arial" panose="020B0604020202020204" pitchFamily="34" charset="0"/>
                <a:cs typeface="Arial" panose="020B0604020202020204" pitchFamily="34" charset="0"/>
              </a:rPr>
              <a:t>Relevant</a:t>
            </a:r>
            <a:r>
              <a:rPr lang="en-US" b="1">
                <a:latin typeface="Arial" panose="020B0604020202020204" pitchFamily="34" charset="0"/>
                <a:cs typeface="Arial" panose="020B0604020202020204" pitchFamily="34" charset="0"/>
              </a:rPr>
              <a:t> </a:t>
            </a:r>
            <a:r>
              <a:rPr lang="en-US" b="1">
                <a:solidFill>
                  <a:srgbClr val="336233"/>
                </a:solidFill>
                <a:latin typeface="Arial" panose="020B0604020202020204" pitchFamily="34" charset="0"/>
                <a:cs typeface="Arial" panose="020B0604020202020204" pitchFamily="34" charset="0"/>
              </a:rPr>
              <a:t>data</a:t>
            </a:r>
          </a:p>
        </p:txBody>
      </p:sp>
      <p:sp>
        <p:nvSpPr>
          <p:cNvPr id="24" name="TextBox 5">
            <a:extLst>
              <a:ext uri="{FF2B5EF4-FFF2-40B4-BE49-F238E27FC236}">
                <a16:creationId xmlns:a16="http://schemas.microsoft.com/office/drawing/2014/main" id="{5EB69190-0663-0D31-5E9A-571CB4DEC164}"/>
              </a:ext>
            </a:extLst>
          </p:cNvPr>
          <p:cNvSpPr txBox="1"/>
          <p:nvPr/>
        </p:nvSpPr>
        <p:spPr>
          <a:xfrm>
            <a:off x="9487503" y="6203955"/>
            <a:ext cx="2161218" cy="276999"/>
          </a:xfrm>
          <a:prstGeom prst="rect">
            <a:avLst/>
          </a:prstGeom>
          <a:noFill/>
        </p:spPr>
        <p:txBody>
          <a:bodyPr wrap="square" lIns="0" tIns="0" rIns="0" bIns="0" rtlCol="0" anchor="t">
            <a:spAutoFit/>
          </a:bodyPr>
          <a:lstStyle/>
          <a:p>
            <a:pPr algn="ctr"/>
            <a:r>
              <a:rPr lang="en-US" b="1">
                <a:solidFill>
                  <a:srgbClr val="336233"/>
                </a:solidFill>
                <a:latin typeface="Arial" panose="020B0604020202020204" pitchFamily="34" charset="0"/>
                <a:cs typeface="Arial" panose="020B0604020202020204" pitchFamily="34" charset="0"/>
              </a:rPr>
              <a:t>Relevant literature</a:t>
            </a:r>
          </a:p>
        </p:txBody>
      </p: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lede 6" descr="Et billede, der indeholder tegning, skitse, clipart, Stregtegning&#10;&#10;Indhold genereret af kunstig intelligens kan være forkert.">
            <a:extLst>
              <a:ext uri="{FF2B5EF4-FFF2-40B4-BE49-F238E27FC236}">
                <a16:creationId xmlns:a16="http://schemas.microsoft.com/office/drawing/2014/main" id="{9D76879F-B908-3EF9-B2DB-E489992ACF0D}"/>
              </a:ext>
            </a:extLst>
          </p:cNvPr>
          <p:cNvPicPr>
            <a:picLocks noChangeAspect="1"/>
          </p:cNvPicPr>
          <p:nvPr/>
        </p:nvPicPr>
        <p:blipFill>
          <a:blip r:embed="rId7"/>
          <a:stretch>
            <a:fillRect/>
          </a:stretch>
        </p:blipFill>
        <p:spPr>
          <a:xfrm>
            <a:off x="415817" y="1724450"/>
            <a:ext cx="3438525" cy="4295775"/>
          </a:xfrm>
          <a:prstGeom prst="rect">
            <a:avLst/>
          </a:prstGeom>
        </p:spPr>
      </p:pic>
    </p:spTree>
    <p:extLst>
      <p:ext uri="{BB962C8B-B14F-4D97-AF65-F5344CB8AC3E}">
        <p14:creationId xmlns:p14="http://schemas.microsoft.com/office/powerpoint/2010/main" val="1386654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EFBF957-A042-1EA8-958B-83927E8A282E}"/>
              </a:ext>
            </a:extLst>
          </p:cNvPr>
          <p:cNvSpPr>
            <a:spLocks noGrp="1"/>
          </p:cNvSpPr>
          <p:nvPr>
            <p:ph type="title"/>
          </p:nvPr>
        </p:nvSpPr>
        <p:spPr>
          <a:xfrm>
            <a:off x="485862" y="182562"/>
            <a:ext cx="10515600" cy="819619"/>
          </a:xfrm>
        </p:spPr>
        <p:txBody>
          <a:bodyPr vert="horz">
            <a:normAutofit/>
          </a:bodyPr>
          <a:lstStyle/>
          <a:p>
            <a:r>
              <a:rPr lang="en-US" sz="4000" b="1">
                <a:latin typeface="Arial" panose="020B0604020202020204" pitchFamily="34" charset="0"/>
                <a:cs typeface="Arial" panose="020B0604020202020204" pitchFamily="34" charset="0"/>
              </a:rPr>
              <a:t>Before you begin your search for data…</a:t>
            </a:r>
          </a:p>
        </p:txBody>
      </p:sp>
      <p:sp>
        <p:nvSpPr>
          <p:cNvPr id="3" name="Pladsholder til indhold 2">
            <a:extLst>
              <a:ext uri="{FF2B5EF4-FFF2-40B4-BE49-F238E27FC236}">
                <a16:creationId xmlns:a16="http://schemas.microsoft.com/office/drawing/2014/main" id="{4C45EFC2-3F91-071D-25CF-792A77FDC5FB}"/>
              </a:ext>
            </a:extLst>
          </p:cNvPr>
          <p:cNvSpPr>
            <a:spLocks noGrp="1"/>
          </p:cNvSpPr>
          <p:nvPr>
            <p:ph idx="1"/>
          </p:nvPr>
        </p:nvSpPr>
        <p:spPr>
          <a:xfrm>
            <a:off x="481528" y="1459854"/>
            <a:ext cx="7477256" cy="5091990"/>
          </a:xfrm>
        </p:spPr>
        <p:txBody>
          <a:bodyPr vert="horz" lIns="91440" tIns="45720" rIns="91440" bIns="45720" rtlCol="0" anchor="t">
            <a:noAutofit/>
          </a:bodyPr>
          <a:lstStyle/>
          <a:p>
            <a:pPr marL="0" indent="0">
              <a:buNone/>
            </a:pPr>
            <a:r>
              <a:rPr lang="en-US" sz="1800" b="1" u="sng">
                <a:latin typeface="Arial"/>
                <a:ea typeface="+mn-lt"/>
                <a:cs typeface="Arial"/>
              </a:rPr>
              <a:t>Consider this before you begin your search</a:t>
            </a:r>
            <a:r>
              <a:rPr lang="da-DK" sz="1800" b="1" u="sng">
                <a:latin typeface="Arial"/>
                <a:ea typeface="+mn-lt"/>
                <a:cs typeface="Arial"/>
              </a:rPr>
              <a:t> for data</a:t>
            </a:r>
            <a:r>
              <a:rPr lang="da-DK" sz="1800" b="1">
                <a:latin typeface="Arial"/>
                <a:ea typeface="+mn-lt"/>
                <a:cs typeface="Arial"/>
              </a:rPr>
              <a:t>:</a:t>
            </a:r>
            <a:endParaRPr lang="en-US" sz="1600">
              <a:latin typeface="Arial"/>
              <a:ea typeface="+mn-lt"/>
              <a:cs typeface="Arial"/>
            </a:endParaRPr>
          </a:p>
          <a:p>
            <a:pPr marL="0" indent="0">
              <a:buNone/>
            </a:pPr>
            <a:r>
              <a:rPr lang="en-US" sz="1600">
                <a:latin typeface="Arial"/>
                <a:ea typeface="+mn-lt"/>
                <a:cs typeface="Arial"/>
              </a:rPr>
              <a:t>Do you need to narrow the scope of your search?</a:t>
            </a:r>
          </a:p>
          <a:p>
            <a:pPr lvl="1"/>
            <a:r>
              <a:rPr lang="en-US" sz="1600">
                <a:latin typeface="Arial"/>
                <a:ea typeface="+mn-lt"/>
                <a:cs typeface="Arial"/>
              </a:rPr>
              <a:t>by creating an explicit and well-defined research question, a list of keywords, etc. Adjust if/when necessary.</a:t>
            </a:r>
          </a:p>
          <a:p>
            <a:pPr lvl="1"/>
            <a:endParaRPr lang="en-US" sz="1600">
              <a:latin typeface="Arial" panose="020B0604020202020204" pitchFamily="34" charset="0"/>
              <a:ea typeface="+mn-lt"/>
              <a:cs typeface="Arial" panose="020B0604020202020204" pitchFamily="34" charset="0"/>
            </a:endParaRPr>
          </a:p>
          <a:p>
            <a:pPr marL="0" indent="0">
              <a:buNone/>
            </a:pPr>
            <a:r>
              <a:rPr lang="en-US" sz="1600">
                <a:latin typeface="Arial"/>
                <a:ea typeface="+mn-lt"/>
                <a:cs typeface="Arial"/>
              </a:rPr>
              <a:t>Do you need to consult a discipline-specific or cross-disciplinary source for research data?</a:t>
            </a:r>
          </a:p>
          <a:p>
            <a:pPr lvl="1"/>
            <a:r>
              <a:rPr lang="en-US" sz="1600">
                <a:latin typeface="Arial"/>
                <a:ea typeface="+mn-lt"/>
                <a:cs typeface="Arial"/>
              </a:rPr>
              <a:t>Search engines, databases, specific repositories.</a:t>
            </a:r>
          </a:p>
          <a:p>
            <a:pPr lvl="1"/>
            <a:endParaRPr lang="en-US" sz="1600">
              <a:latin typeface="Arial" panose="020B0604020202020204" pitchFamily="34" charset="0"/>
              <a:ea typeface="+mn-lt"/>
              <a:cs typeface="Arial" panose="020B0604020202020204" pitchFamily="34" charset="0"/>
            </a:endParaRPr>
          </a:p>
          <a:p>
            <a:pPr marL="0" indent="0">
              <a:buNone/>
            </a:pPr>
            <a:r>
              <a:rPr lang="en-US" sz="1600">
                <a:latin typeface="Arial"/>
                <a:ea typeface="+mn-lt"/>
                <a:cs typeface="Arial"/>
              </a:rPr>
              <a:t>Would it be useful/necessary to look for data outside of the research community?</a:t>
            </a:r>
          </a:p>
          <a:p>
            <a:pPr lvl="1"/>
            <a:r>
              <a:rPr lang="en-US" sz="1600">
                <a:latin typeface="Arial"/>
                <a:ea typeface="+mn-lt"/>
                <a:cs typeface="Arial"/>
              </a:rPr>
              <a:t>E.g., national and/or international </a:t>
            </a:r>
            <a:r>
              <a:rPr lang="en-GB" sz="1600">
                <a:latin typeface="Arial"/>
                <a:ea typeface="+mn-lt"/>
                <a:cs typeface="Arial"/>
              </a:rPr>
              <a:t>organisation’s</a:t>
            </a:r>
            <a:r>
              <a:rPr lang="en-US" sz="1600">
                <a:latin typeface="Arial"/>
                <a:ea typeface="+mn-lt"/>
                <a:cs typeface="Arial"/>
              </a:rPr>
              <a:t> websites</a:t>
            </a:r>
          </a:p>
          <a:p>
            <a:pPr lvl="1" indent="0">
              <a:buNone/>
            </a:pPr>
            <a:endParaRPr lang="da-DK" sz="1600">
              <a:latin typeface="Arial" panose="020B0604020202020204" pitchFamily="34" charset="0"/>
              <a:ea typeface="+mn-lt"/>
              <a:cs typeface="Arial" panose="020B0604020202020204" pitchFamily="34" charset="0"/>
            </a:endParaRPr>
          </a:p>
          <a:p>
            <a:pPr lvl="1" indent="0">
              <a:buNone/>
            </a:pPr>
            <a:endParaRPr lang="en-US" sz="1600">
              <a:latin typeface="Arial" panose="020B0604020202020204" pitchFamily="34" charset="0"/>
              <a:ea typeface="+mn-lt"/>
              <a:cs typeface="Arial" panose="020B0604020202020204" pitchFamily="34" charset="0"/>
            </a:endParaRPr>
          </a:p>
          <a:p>
            <a:pPr marL="0" indent="0">
              <a:buNone/>
            </a:pPr>
            <a:r>
              <a:rPr lang="en-US" sz="1600" b="1">
                <a:latin typeface="Arial"/>
                <a:ea typeface="+mn-lt"/>
                <a:cs typeface="Arial"/>
              </a:rPr>
              <a:t>! Expect a continuous assessment of the data during the search process (e.g., type, quality, relevance).</a:t>
            </a:r>
          </a:p>
          <a:p>
            <a:pPr marL="0" indent="0">
              <a:buNone/>
            </a:pPr>
            <a:endParaRPr lang="en-US" sz="1600">
              <a:latin typeface="Arial" panose="020B0604020202020204" pitchFamily="34" charset="0"/>
              <a:cs typeface="Arial" panose="020B0604020202020204" pitchFamily="34" charset="0"/>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Billede 3" descr="Et billede, der indeholder tegning, skitse, clipart, Stregtegning&#10;&#10;Indhold genereret af kunstig intelligens kan være forkert.">
            <a:extLst>
              <a:ext uri="{FF2B5EF4-FFF2-40B4-BE49-F238E27FC236}">
                <a16:creationId xmlns:a16="http://schemas.microsoft.com/office/drawing/2014/main" id="{80926B6C-CA45-E4C2-DCE6-EA6165F0663C}"/>
              </a:ext>
            </a:extLst>
          </p:cNvPr>
          <p:cNvPicPr>
            <a:picLocks noChangeAspect="1"/>
          </p:cNvPicPr>
          <p:nvPr/>
        </p:nvPicPr>
        <p:blipFill>
          <a:blip r:embed="rId6"/>
          <a:stretch>
            <a:fillRect/>
          </a:stretch>
        </p:blipFill>
        <p:spPr>
          <a:xfrm>
            <a:off x="8139701" y="1743943"/>
            <a:ext cx="3438525" cy="4295775"/>
          </a:xfrm>
          <a:prstGeom prst="rect">
            <a:avLst/>
          </a:prstGeom>
        </p:spPr>
      </p:pic>
      <p:sp>
        <p:nvSpPr>
          <p:cNvPr id="7" name="TextBox 5">
            <a:extLst>
              <a:ext uri="{FF2B5EF4-FFF2-40B4-BE49-F238E27FC236}">
                <a16:creationId xmlns:a16="http://schemas.microsoft.com/office/drawing/2014/main" id="{1143421E-DDDF-C0DC-4FC2-9AA46B2D221A}"/>
              </a:ext>
            </a:extLst>
          </p:cNvPr>
          <p:cNvSpPr txBox="1"/>
          <p:nvPr/>
        </p:nvSpPr>
        <p:spPr>
          <a:xfrm>
            <a:off x="9010618" y="1497722"/>
            <a:ext cx="1625048" cy="246221"/>
          </a:xfrm>
          <a:prstGeom prst="rect">
            <a:avLst/>
          </a:prstGeom>
          <a:noFill/>
        </p:spPr>
        <p:txBody>
          <a:bodyPr wrap="square" lIns="0" tIns="0" rIns="0" bIns="0" rtlCol="0" anchor="t">
            <a:spAutoFit/>
          </a:bodyPr>
          <a:lstStyle/>
          <a:p>
            <a:pPr algn="ctr"/>
            <a:r>
              <a:rPr lang="en-US" sz="1600" b="1">
                <a:solidFill>
                  <a:srgbClr val="336233"/>
                </a:solidFill>
                <a:latin typeface="Arial" panose="020B0604020202020204" pitchFamily="34" charset="0"/>
                <a:cs typeface="Arial" panose="020B0604020202020204" pitchFamily="34" charset="0"/>
              </a:rPr>
              <a:t>Relevant</a:t>
            </a:r>
            <a:r>
              <a:rPr lang="en-US" sz="1600" b="1">
                <a:latin typeface="Arial" panose="020B0604020202020204" pitchFamily="34" charset="0"/>
                <a:cs typeface="Arial" panose="020B0604020202020204" pitchFamily="34" charset="0"/>
              </a:rPr>
              <a:t> </a:t>
            </a:r>
            <a:r>
              <a:rPr lang="en-US" sz="1600" b="1">
                <a:solidFill>
                  <a:srgbClr val="336233"/>
                </a:solidFill>
                <a:latin typeface="Arial" panose="020B0604020202020204" pitchFamily="34" charset="0"/>
                <a:cs typeface="Arial" panose="020B0604020202020204" pitchFamily="34" charset="0"/>
              </a:rPr>
              <a:t>data</a:t>
            </a:r>
          </a:p>
        </p:txBody>
      </p:sp>
    </p:spTree>
    <p:extLst>
      <p:ext uri="{BB962C8B-B14F-4D97-AF65-F5344CB8AC3E}">
        <p14:creationId xmlns:p14="http://schemas.microsoft.com/office/powerpoint/2010/main" val="2353935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DB592C-858D-CDE9-8554-CD2DBF57E080}"/>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92E368-EC96-D04E-6418-B04E069127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C792E368-EC96-D04E-6418-B04E0691273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1D81A22-1865-4628-DD26-DE8A72F6AF28}"/>
              </a:ext>
            </a:extLst>
          </p:cNvPr>
          <p:cNvSpPr>
            <a:spLocks noGrp="1"/>
          </p:cNvSpPr>
          <p:nvPr>
            <p:ph type="title"/>
          </p:nvPr>
        </p:nvSpPr>
        <p:spPr>
          <a:xfrm>
            <a:off x="485862" y="182562"/>
            <a:ext cx="10515600" cy="819619"/>
          </a:xfrm>
        </p:spPr>
        <p:txBody>
          <a:bodyPr vert="horz">
            <a:normAutofit/>
          </a:bodyPr>
          <a:lstStyle/>
          <a:p>
            <a:r>
              <a:rPr lang="en-US" sz="4000" b="1">
                <a:latin typeface="Arial"/>
                <a:cs typeface="Arial"/>
              </a:rPr>
              <a:t>Be critical of your sources</a:t>
            </a:r>
          </a:p>
        </p:txBody>
      </p:sp>
      <p:sp>
        <p:nvSpPr>
          <p:cNvPr id="3" name="Pladsholder til indhold 2">
            <a:extLst>
              <a:ext uri="{FF2B5EF4-FFF2-40B4-BE49-F238E27FC236}">
                <a16:creationId xmlns:a16="http://schemas.microsoft.com/office/drawing/2014/main" id="{AAFDD401-3DA6-2B33-7AE8-74D219C97A18}"/>
              </a:ext>
            </a:extLst>
          </p:cNvPr>
          <p:cNvSpPr>
            <a:spLocks noGrp="1"/>
          </p:cNvSpPr>
          <p:nvPr>
            <p:ph idx="1"/>
          </p:nvPr>
        </p:nvSpPr>
        <p:spPr>
          <a:xfrm>
            <a:off x="481528" y="1533197"/>
            <a:ext cx="10713214" cy="4802954"/>
          </a:xfrm>
        </p:spPr>
        <p:txBody>
          <a:bodyPr vert="horz" lIns="91440" tIns="45720" rIns="91440" bIns="45720" rtlCol="0" anchor="t">
            <a:noAutofit/>
          </a:bodyPr>
          <a:lstStyle/>
          <a:p>
            <a:pPr marL="0" indent="0">
              <a:spcBef>
                <a:spcPts val="0"/>
              </a:spcBef>
              <a:spcAft>
                <a:spcPts val="600"/>
              </a:spcAft>
              <a:buNone/>
            </a:pPr>
            <a:r>
              <a:rPr lang="en-US" sz="2000" b="1">
                <a:latin typeface="Arial"/>
                <a:ea typeface="+mn-lt"/>
                <a:cs typeface="Arial"/>
              </a:rPr>
              <a:t>Be critical of the data you find - ask yourself if the information provided about the data is sufficient to help you decide whether it makes sense to reuse the data in your project.</a:t>
            </a:r>
            <a:endParaRPr lang="da-DK" sz="2000" b="1">
              <a:latin typeface="Arial"/>
              <a:ea typeface="+mn-lt"/>
              <a:cs typeface="Arial"/>
            </a:endParaRPr>
          </a:p>
          <a:p>
            <a:pPr>
              <a:lnSpc>
                <a:spcPct val="150000"/>
              </a:lnSpc>
              <a:spcBef>
                <a:spcPts val="0"/>
              </a:spcBef>
              <a:spcAft>
                <a:spcPts val="600"/>
              </a:spcAft>
              <a:buFont typeface="Arial,Sans-Serif"/>
              <a:buChar char="•"/>
            </a:pPr>
            <a:endParaRPr lang="en-US" sz="2000">
              <a:latin typeface="Arial" panose="020B0604020202020204" pitchFamily="34" charset="0"/>
              <a:ea typeface="+mn-lt"/>
              <a:cs typeface="Arial" panose="020B0604020202020204" pitchFamily="34" charset="0"/>
            </a:endParaRPr>
          </a:p>
          <a:p>
            <a:pPr marL="0" indent="0">
              <a:lnSpc>
                <a:spcPct val="150000"/>
              </a:lnSpc>
              <a:spcBef>
                <a:spcPts val="0"/>
              </a:spcBef>
              <a:spcAft>
                <a:spcPts val="600"/>
              </a:spcAft>
              <a:buNone/>
            </a:pPr>
            <a:r>
              <a:rPr lang="en-US" sz="1800" u="sng">
                <a:latin typeface="Arial"/>
                <a:ea typeface="+mn-lt"/>
                <a:cs typeface="Arial"/>
              </a:rPr>
              <a:t>Consider aspects such as</a:t>
            </a:r>
            <a:r>
              <a:rPr lang="en-US" sz="1800">
                <a:latin typeface="Arial"/>
                <a:ea typeface="+mn-lt"/>
                <a:cs typeface="Arial"/>
              </a:rPr>
              <a:t>:</a:t>
            </a:r>
          </a:p>
          <a:p>
            <a:pPr marL="457200">
              <a:lnSpc>
                <a:spcPct val="150000"/>
              </a:lnSpc>
              <a:spcBef>
                <a:spcPts val="0"/>
              </a:spcBef>
              <a:spcAft>
                <a:spcPts val="600"/>
              </a:spcAft>
              <a:buFont typeface="Arial,Sans-Serif"/>
              <a:buChar char="•"/>
            </a:pPr>
            <a:r>
              <a:rPr lang="en-US" sz="1600">
                <a:latin typeface="Arial"/>
                <a:ea typeface="+mn-lt"/>
                <a:cs typeface="Arial"/>
              </a:rPr>
              <a:t>Who generated the data? </a:t>
            </a:r>
          </a:p>
          <a:p>
            <a:pPr marL="457200">
              <a:lnSpc>
                <a:spcPct val="150000"/>
              </a:lnSpc>
              <a:spcBef>
                <a:spcPts val="0"/>
              </a:spcBef>
              <a:spcAft>
                <a:spcPts val="600"/>
              </a:spcAft>
              <a:buFont typeface="Arial,Sans-Serif"/>
              <a:buChar char="•"/>
            </a:pPr>
            <a:r>
              <a:rPr lang="en-US" sz="1600">
                <a:latin typeface="Arial"/>
                <a:ea typeface="+mn-lt"/>
                <a:cs typeface="Arial"/>
              </a:rPr>
              <a:t>For what purpose are the data generated? </a:t>
            </a:r>
          </a:p>
          <a:p>
            <a:pPr marL="457200">
              <a:lnSpc>
                <a:spcPct val="150000"/>
              </a:lnSpc>
              <a:spcBef>
                <a:spcPts val="0"/>
              </a:spcBef>
              <a:spcAft>
                <a:spcPts val="600"/>
              </a:spcAft>
              <a:buFont typeface="Arial,Sans-Serif"/>
              <a:buChar char="•"/>
            </a:pPr>
            <a:r>
              <a:rPr lang="en-US" sz="1600">
                <a:latin typeface="Arial"/>
                <a:ea typeface="+mn-lt"/>
                <a:cs typeface="Arial"/>
              </a:rPr>
              <a:t>How are the data generated? </a:t>
            </a:r>
          </a:p>
          <a:p>
            <a:pPr marL="457200">
              <a:lnSpc>
                <a:spcPct val="150000"/>
              </a:lnSpc>
              <a:spcBef>
                <a:spcPts val="0"/>
              </a:spcBef>
              <a:spcAft>
                <a:spcPts val="600"/>
              </a:spcAft>
              <a:buFont typeface="Arial,Sans-Serif"/>
              <a:buChar char="•"/>
            </a:pPr>
            <a:r>
              <a:rPr lang="en-US" sz="1600">
                <a:latin typeface="Arial"/>
                <a:ea typeface="+mn-lt"/>
                <a:cs typeface="Arial"/>
              </a:rPr>
              <a:t>Where did you find the data?</a:t>
            </a:r>
          </a:p>
          <a:p>
            <a:pPr marL="457200">
              <a:lnSpc>
                <a:spcPct val="150000"/>
              </a:lnSpc>
              <a:spcBef>
                <a:spcPts val="0"/>
              </a:spcBef>
              <a:spcAft>
                <a:spcPts val="600"/>
              </a:spcAft>
              <a:buFont typeface="Arial,Sans-Serif"/>
              <a:buChar char="•"/>
            </a:pPr>
            <a:r>
              <a:rPr lang="en-US" sz="1600">
                <a:latin typeface="Arial"/>
                <a:ea typeface="+mn-lt"/>
                <a:cs typeface="Arial"/>
              </a:rPr>
              <a:t>Which conditions are in place to use the data? (E.g., Creative Commons or other </a:t>
            </a:r>
            <a:r>
              <a:rPr lang="en-GB" sz="1600">
                <a:latin typeface="Arial"/>
                <a:ea typeface="+mn-lt"/>
                <a:cs typeface="Arial"/>
              </a:rPr>
              <a:t>licenses</a:t>
            </a:r>
            <a:r>
              <a:rPr lang="en-US" sz="1600">
                <a:latin typeface="Arial"/>
                <a:ea typeface="+mn-lt"/>
                <a:cs typeface="Arial"/>
              </a:rPr>
              <a:t>)</a:t>
            </a:r>
            <a:endParaRPr lang="en-US" sz="1600">
              <a:latin typeface="Arial"/>
              <a:cs typeface="Arial"/>
            </a:endParaRPr>
          </a:p>
          <a:p>
            <a:pPr marL="0" indent="0">
              <a:buNone/>
            </a:pPr>
            <a:endParaRPr lang="en-US" sz="1600">
              <a:latin typeface="Arial" panose="020B0604020202020204" pitchFamily="34" charset="0"/>
              <a:cs typeface="Arial" panose="020B0604020202020204" pitchFamily="34" charset="0"/>
            </a:endParaRPr>
          </a:p>
        </p:txBody>
      </p:sp>
      <p:cxnSp>
        <p:nvCxnSpPr>
          <p:cNvPr id="8" name="Lige forbindelse 7">
            <a:extLst>
              <a:ext uri="{FF2B5EF4-FFF2-40B4-BE49-F238E27FC236}">
                <a16:creationId xmlns:a16="http://schemas.microsoft.com/office/drawing/2014/main" id="{D3A1FA6D-0315-F201-1F13-831F2E6FC59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845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DB592C-858D-CDE9-8554-CD2DBF57E080}"/>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792E368-EC96-D04E-6418-B04E0691273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C792E368-EC96-D04E-6418-B04E0691273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1D81A22-1865-4628-DD26-DE8A72F6AF28}"/>
              </a:ext>
            </a:extLst>
          </p:cNvPr>
          <p:cNvSpPr>
            <a:spLocks noGrp="1"/>
          </p:cNvSpPr>
          <p:nvPr>
            <p:ph type="title"/>
          </p:nvPr>
        </p:nvSpPr>
        <p:spPr>
          <a:xfrm>
            <a:off x="485862" y="182562"/>
            <a:ext cx="10515600" cy="819619"/>
          </a:xfrm>
        </p:spPr>
        <p:txBody>
          <a:bodyPr vert="horz">
            <a:normAutofit/>
          </a:bodyPr>
          <a:lstStyle/>
          <a:p>
            <a:r>
              <a:rPr lang="en-US" sz="4000" b="1">
                <a:latin typeface="Arial"/>
                <a:cs typeface="Arial"/>
              </a:rPr>
              <a:t>Reuse – Licenses  </a:t>
            </a:r>
          </a:p>
        </p:txBody>
      </p:sp>
      <p:cxnSp>
        <p:nvCxnSpPr>
          <p:cNvPr id="8" name="Lige forbindelse 7">
            <a:extLst>
              <a:ext uri="{FF2B5EF4-FFF2-40B4-BE49-F238E27FC236}">
                <a16:creationId xmlns:a16="http://schemas.microsoft.com/office/drawing/2014/main" id="{D3A1FA6D-0315-F201-1F13-831F2E6FC59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kstfelt 5"/>
          <p:cNvSpPr txBox="1"/>
          <p:nvPr/>
        </p:nvSpPr>
        <p:spPr>
          <a:xfrm>
            <a:off x="707224" y="1520439"/>
            <a:ext cx="3134191" cy="400110"/>
          </a:xfrm>
          <a:prstGeom prst="rect">
            <a:avLst/>
          </a:prstGeom>
          <a:noFill/>
        </p:spPr>
        <p:txBody>
          <a:bodyPr wrap="none" rtlCol="0">
            <a:spAutoFit/>
          </a:bodyPr>
          <a:lstStyle/>
          <a:p>
            <a:r>
              <a:rPr lang="da-DK" sz="2000" b="1">
                <a:latin typeface="Arial" panose="020B0604020202020204" pitchFamily="34" charset="0"/>
                <a:cs typeface="Arial" panose="020B0604020202020204" pitchFamily="34" charset="0"/>
              </a:rPr>
              <a:t>Creative Commons (CC)</a:t>
            </a:r>
          </a:p>
        </p:txBody>
      </p:sp>
      <p:sp>
        <p:nvSpPr>
          <p:cNvPr id="10" name="Tekstfelt 9"/>
          <p:cNvSpPr txBox="1"/>
          <p:nvPr/>
        </p:nvSpPr>
        <p:spPr>
          <a:xfrm>
            <a:off x="8642041" y="5626430"/>
            <a:ext cx="2619515" cy="246221"/>
          </a:xfrm>
          <a:prstGeom prst="rect">
            <a:avLst/>
          </a:prstGeom>
          <a:noFill/>
        </p:spPr>
        <p:txBody>
          <a:bodyPr wrap="square" lIns="91440" tIns="45720" rIns="91440" bIns="45720" rtlCol="0" anchor="t">
            <a:spAutoFit/>
          </a:bodyPr>
          <a:lstStyle/>
          <a:p>
            <a:r>
              <a:rPr lang="da-DK" sz="1000">
                <a:latin typeface="Calibri Light"/>
                <a:ea typeface="Calibri Light"/>
                <a:cs typeface="Calibri Light"/>
              </a:rPr>
              <a:t>Source: </a:t>
            </a:r>
            <a:r>
              <a:rPr lang="da-DK" sz="1000">
                <a:latin typeface="Calibri Light"/>
                <a:ea typeface="Calibri Light"/>
                <a:cs typeface="Calibri Light"/>
                <a:hlinkClick r:id="rId6"/>
              </a:rPr>
              <a:t>Wikimedia Commons</a:t>
            </a:r>
            <a:r>
              <a:rPr lang="da-DK" sz="1000">
                <a:latin typeface="Calibri Light"/>
                <a:ea typeface="Calibri Light"/>
                <a:cs typeface="Calibri Light"/>
              </a:rPr>
              <a:t> CC BY-SA 4.0  </a:t>
            </a:r>
          </a:p>
        </p:txBody>
      </p:sp>
      <p:sp>
        <p:nvSpPr>
          <p:cNvPr id="11" name="Tekstfelt 10"/>
          <p:cNvSpPr txBox="1"/>
          <p:nvPr/>
        </p:nvSpPr>
        <p:spPr>
          <a:xfrm>
            <a:off x="707422" y="5628640"/>
            <a:ext cx="2816981" cy="246221"/>
          </a:xfrm>
          <a:prstGeom prst="rect">
            <a:avLst/>
          </a:prstGeom>
          <a:noFill/>
        </p:spPr>
        <p:txBody>
          <a:bodyPr wrap="square" lIns="91440" tIns="45720" rIns="91440" bIns="45720" rtlCol="0" anchor="t">
            <a:spAutoFit/>
          </a:bodyPr>
          <a:lstStyle/>
          <a:p>
            <a:r>
              <a:rPr lang="da-DK" sz="1000">
                <a:latin typeface="Calibri Light"/>
                <a:ea typeface="Calibri Light"/>
                <a:cs typeface="Calibri Light"/>
              </a:rPr>
              <a:t>Source: </a:t>
            </a:r>
            <a:r>
              <a:rPr lang="da-DK" sz="1000">
                <a:latin typeface="Calibri Light"/>
                <a:ea typeface="Calibri Light"/>
                <a:cs typeface="Calibri Light"/>
                <a:hlinkClick r:id="rId7"/>
              </a:rPr>
              <a:t>Creative Commons – Share your work</a:t>
            </a:r>
            <a:r>
              <a:rPr lang="da-DK" sz="1000">
                <a:latin typeface="Calibri Light"/>
                <a:ea typeface="Calibri Light"/>
                <a:cs typeface="Calibri Light"/>
              </a:rPr>
              <a:t> </a:t>
            </a:r>
            <a:r>
              <a:rPr lang="da-DK" sz="900">
                <a:latin typeface="Calibri Light"/>
                <a:ea typeface="Calibri Light"/>
                <a:cs typeface="Calibri Light"/>
              </a:rPr>
              <a:t> </a:t>
            </a:r>
          </a:p>
        </p:txBody>
      </p:sp>
      <p:pic>
        <p:nvPicPr>
          <p:cNvPr id="17" name="Picture 16">
            <a:extLst>
              <a:ext uri="{FF2B5EF4-FFF2-40B4-BE49-F238E27FC236}">
                <a16:creationId xmlns:a16="http://schemas.microsoft.com/office/drawing/2014/main" id="{D206EC24-AB06-E4E7-8334-893C7ADFD667}"/>
              </a:ext>
            </a:extLst>
          </p:cNvPr>
          <p:cNvPicPr>
            <a:picLocks noChangeAspect="1"/>
          </p:cNvPicPr>
          <p:nvPr/>
        </p:nvPicPr>
        <p:blipFill>
          <a:blip r:embed="rId8"/>
          <a:stretch>
            <a:fillRect/>
          </a:stretch>
        </p:blipFill>
        <p:spPr>
          <a:xfrm>
            <a:off x="372928" y="2073059"/>
            <a:ext cx="8101092" cy="3267236"/>
          </a:xfrm>
          <a:prstGeom prst="rect">
            <a:avLst/>
          </a:prstGeom>
        </p:spPr>
      </p:pic>
      <p:pic>
        <p:nvPicPr>
          <p:cNvPr id="24" name="Picture 23">
            <a:extLst>
              <a:ext uri="{FF2B5EF4-FFF2-40B4-BE49-F238E27FC236}">
                <a16:creationId xmlns:a16="http://schemas.microsoft.com/office/drawing/2014/main" id="{3C7806EE-5169-53D4-9DDA-621EF15DEEEE}"/>
              </a:ext>
            </a:extLst>
          </p:cNvPr>
          <p:cNvPicPr>
            <a:picLocks noChangeAspect="1"/>
          </p:cNvPicPr>
          <p:nvPr/>
        </p:nvPicPr>
        <p:blipFill>
          <a:blip r:embed="rId9"/>
          <a:stretch>
            <a:fillRect/>
          </a:stretch>
        </p:blipFill>
        <p:spPr>
          <a:xfrm>
            <a:off x="8668250" y="896287"/>
            <a:ext cx="2516820" cy="4642464"/>
          </a:xfrm>
          <a:prstGeom prst="rect">
            <a:avLst/>
          </a:prstGeom>
        </p:spPr>
      </p:pic>
    </p:spTree>
    <p:extLst>
      <p:ext uri="{BB962C8B-B14F-4D97-AF65-F5344CB8AC3E}">
        <p14:creationId xmlns:p14="http://schemas.microsoft.com/office/powerpoint/2010/main" val="1704883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FDAD-50D0-1F12-0AA1-DCDFF0129B0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7FACF78-1FE6-1C1C-986B-C3CAC8FE81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C7FACF78-1FE6-1C1C-986B-C3CAC8FE81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a:extLst>
              <a:ext uri="{FF2B5EF4-FFF2-40B4-BE49-F238E27FC236}">
                <a16:creationId xmlns:a16="http://schemas.microsoft.com/office/drawing/2014/main" id="{3F7D7877-4F20-94EC-B129-6306287F1D1C}"/>
              </a:ext>
            </a:extLst>
          </p:cNvPr>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B50FC19C-C843-9DAA-6882-5411BC8FD7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4164EA9A-FEE7-8F79-BA99-BC1C6D7181AD}"/>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F305F1E3-C294-3FC8-AF9C-7877941A049B}"/>
              </a:ext>
            </a:extLst>
          </p:cNvPr>
          <p:cNvSpPr txBox="1"/>
          <p:nvPr/>
        </p:nvSpPr>
        <p:spPr>
          <a:xfrm>
            <a:off x="-1805" y="4628235"/>
            <a:ext cx="12460718" cy="1036539"/>
          </a:xfrm>
          <a:prstGeom prst="rect">
            <a:avLst/>
          </a:prstGeom>
          <a:noFill/>
        </p:spPr>
        <p:txBody>
          <a:bodyPr wrap="square" lIns="91440" tIns="45720" rIns="91440" bIns="45720" rtlCol="0" anchor="t">
            <a:spAutoFit/>
          </a:bodyPr>
          <a:lstStyle/>
          <a:p>
            <a:pPr algn="ctr"/>
            <a:r>
              <a:rPr lang="en-US" sz="4400" b="1">
                <a:latin typeface="Arial"/>
                <a:ea typeface="Calibri Light"/>
                <a:cs typeface="Arial"/>
              </a:rPr>
              <a:t>Data search strategies</a:t>
            </a:r>
            <a:endParaRPr lang="en-US" sz="4400">
              <a:latin typeface="Arial"/>
              <a:cs typeface="Arial"/>
            </a:endParaRPr>
          </a:p>
          <a:p>
            <a:pPr algn="ctr"/>
            <a:r>
              <a:rPr lang="en-US" sz="1600" b="1">
                <a:latin typeface="Arial"/>
                <a:ea typeface="Calibri Light"/>
                <a:cs typeface="Arial"/>
              </a:rPr>
              <a:t>Incl. exercises</a:t>
            </a:r>
            <a:endParaRPr lang="en-US" sz="1600" b="1">
              <a:latin typeface="Arial" panose="020B0604020202020204" pitchFamily="34" charset="0"/>
              <a:ea typeface="Calibri Light"/>
              <a:cs typeface="Arial" panose="020B0604020202020204" pitchFamily="34" charset="0"/>
            </a:endParaRPr>
          </a:p>
        </p:txBody>
      </p:sp>
      <p:sp>
        <p:nvSpPr>
          <p:cNvPr id="7" name="Rektangel 6">
            <a:extLst>
              <a:ext uri="{FF2B5EF4-FFF2-40B4-BE49-F238E27FC236}">
                <a16:creationId xmlns:a16="http://schemas.microsoft.com/office/drawing/2014/main" id="{128C8EC2-4630-CA1A-F31B-CEFA7120CF35}"/>
              </a:ext>
            </a:extLst>
          </p:cNvPr>
          <p:cNvSpPr/>
          <p:nvPr/>
        </p:nvSpPr>
        <p:spPr>
          <a:xfrm>
            <a:off x="10292404" y="6435506"/>
            <a:ext cx="2202512" cy="261610"/>
          </a:xfrm>
          <a:prstGeom prst="rect">
            <a:avLst/>
          </a:prstGeom>
        </p:spPr>
        <p:txBody>
          <a:bodyPr wrap="square">
            <a:spAutoFit/>
          </a:bodyPr>
          <a:lstStyle/>
          <a:p>
            <a:r>
              <a:rPr lang="da-DK" sz="1100">
                <a:ea typeface="Calibri"/>
                <a:cs typeface="Calibri"/>
              </a:rPr>
              <a:t>Image from </a:t>
            </a:r>
            <a:r>
              <a:rPr lang="da-DK" sz="1100" err="1">
                <a:ea typeface="Calibri"/>
                <a:cs typeface="Calibri"/>
                <a:hlinkClick r:id="rId7"/>
              </a:rPr>
              <a:t>Genestro</a:t>
            </a:r>
            <a:r>
              <a:rPr lang="da-DK" sz="1100">
                <a:ea typeface="Calibri"/>
                <a:cs typeface="Calibri"/>
                <a:hlinkClick r:id="rId7"/>
              </a:rPr>
              <a:t>, </a:t>
            </a:r>
            <a:r>
              <a:rPr lang="da-DK" sz="1100" err="1">
                <a:ea typeface="Calibri"/>
                <a:cs typeface="Calibri"/>
                <a:hlinkClick r:id="rId7"/>
              </a:rPr>
              <a:t>iSTock</a:t>
            </a:r>
            <a:endParaRPr lang="da-DK" sz="1100"/>
          </a:p>
        </p:txBody>
      </p:sp>
    </p:spTree>
    <p:extLst>
      <p:ext uri="{BB962C8B-B14F-4D97-AF65-F5344CB8AC3E}">
        <p14:creationId xmlns:p14="http://schemas.microsoft.com/office/powerpoint/2010/main" val="3710446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en-US" sz="3000" b="1">
                <a:latin typeface="Arial"/>
                <a:cs typeface="Arial"/>
              </a:rPr>
              <a:t>Search strategies - (Research) data can be searched for in ...</a:t>
            </a:r>
            <a:endParaRPr lang="en-US" sz="3000" b="1">
              <a:latin typeface="Arial"/>
              <a:ea typeface="Calibri Light"/>
              <a:cs typeface="Arial"/>
            </a:endParaRPr>
          </a:p>
        </p:txBody>
      </p:sp>
      <p:grpSp>
        <p:nvGrpSpPr>
          <p:cNvPr id="16" name="Gruppe 15"/>
          <p:cNvGrpSpPr/>
          <p:nvPr/>
        </p:nvGrpSpPr>
        <p:grpSpPr>
          <a:xfrm>
            <a:off x="3695148" y="2144706"/>
            <a:ext cx="2001470" cy="1852213"/>
            <a:chOff x="3695148" y="2144706"/>
            <a:chExt cx="2001470" cy="1852213"/>
          </a:xfrm>
        </p:grpSpPr>
        <p:sp>
          <p:nvSpPr>
            <p:cNvPr id="6" name="Tekstfelt 5">
              <a:extLst>
                <a:ext uri="{FF2B5EF4-FFF2-40B4-BE49-F238E27FC236}">
                  <a16:creationId xmlns:a16="http://schemas.microsoft.com/office/drawing/2014/main" id="{0B3DBA7A-CC20-B8C1-C6EF-88351E60D46D}"/>
                </a:ext>
              </a:extLst>
            </p:cNvPr>
            <p:cNvSpPr txBox="1"/>
            <p:nvPr/>
          </p:nvSpPr>
          <p:spPr>
            <a:xfrm>
              <a:off x="3695148" y="3196700"/>
              <a:ext cx="2001470" cy="80021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2</a:t>
              </a:r>
            </a:p>
            <a:p>
              <a:r>
                <a:rPr lang="da-DK" err="1">
                  <a:latin typeface="Arial" panose="020B0604020202020204" pitchFamily="34" charset="0"/>
                  <a:ea typeface="Calibri"/>
                  <a:cs typeface="Arial" panose="020B0604020202020204" pitchFamily="34" charset="0"/>
                </a:rPr>
                <a:t>Repositories</a:t>
              </a:r>
              <a:endParaRPr lang="da-DK">
                <a:latin typeface="Arial" panose="020B0604020202020204" pitchFamily="34" charset="0"/>
                <a:ea typeface="Calibri"/>
                <a:cs typeface="Arial" panose="020B0604020202020204" pitchFamily="34" charset="0"/>
              </a:endParaRPr>
            </a:p>
          </p:txBody>
        </p:sp>
        <p:pic>
          <p:nvPicPr>
            <p:cNvPr id="17" name="Grafik 16" descr="Database med massiv udfyldning">
              <a:extLst>
                <a:ext uri="{FF2B5EF4-FFF2-40B4-BE49-F238E27FC236}">
                  <a16:creationId xmlns:a16="http://schemas.microsoft.com/office/drawing/2014/main" id="{17D563A4-A935-78E9-F3CB-5A3C0F2B22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15" name="Gruppe 14"/>
          <p:cNvGrpSpPr/>
          <p:nvPr/>
        </p:nvGrpSpPr>
        <p:grpSpPr>
          <a:xfrm>
            <a:off x="934950" y="2144706"/>
            <a:ext cx="1991130" cy="2406211"/>
            <a:chOff x="934950" y="2144706"/>
            <a:chExt cx="1991130" cy="2406211"/>
          </a:xfrm>
        </p:grpSpPr>
        <p:sp>
          <p:nvSpPr>
            <p:cNvPr id="2" name="Tekstfelt 1">
              <a:extLst>
                <a:ext uri="{FF2B5EF4-FFF2-40B4-BE49-F238E27FC236}">
                  <a16:creationId xmlns:a16="http://schemas.microsoft.com/office/drawing/2014/main" id="{DA8F9A32-410C-7DEE-DE28-018B706FAF27}"/>
                </a:ext>
              </a:extLst>
            </p:cNvPr>
            <p:cNvSpPr txBox="1"/>
            <p:nvPr/>
          </p:nvSpPr>
          <p:spPr>
            <a:xfrm>
              <a:off x="934950" y="3196700"/>
              <a:ext cx="1991130" cy="1354217"/>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1</a:t>
              </a:r>
              <a:endParaRPr lang="en-US" sz="2800">
                <a:latin typeface="Arial" panose="020B0604020202020204" pitchFamily="34" charset="0"/>
                <a:ea typeface="Calibri"/>
                <a:cs typeface="Arial" panose="020B0604020202020204" pitchFamily="34" charset="0"/>
              </a:endParaRPr>
            </a:p>
            <a:p>
              <a:r>
                <a:rPr lang="da-DK" err="1">
                  <a:latin typeface="Arial"/>
                  <a:ea typeface="Calibri"/>
                  <a:cs typeface="Arial"/>
                </a:rPr>
                <a:t>Bibliographic</a:t>
              </a:r>
              <a:r>
                <a:rPr lang="da-DK">
                  <a:latin typeface="Arial"/>
                  <a:ea typeface="Calibri"/>
                  <a:cs typeface="Arial"/>
                </a:rPr>
                <a:t> databases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8" name="Grafik 17" descr="Server med massiv udfyldning">
              <a:extLst>
                <a:ext uri="{FF2B5EF4-FFF2-40B4-BE49-F238E27FC236}">
                  <a16:creationId xmlns:a16="http://schemas.microsoft.com/office/drawing/2014/main" id="{7B2CA0AD-D3AB-F104-657D-3A99ADBB3F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22" name="Gruppe 21"/>
          <p:cNvGrpSpPr/>
          <p:nvPr/>
        </p:nvGrpSpPr>
        <p:grpSpPr>
          <a:xfrm>
            <a:off x="9258924" y="2144706"/>
            <a:ext cx="2254876" cy="2960209"/>
            <a:chOff x="9258924" y="2144706"/>
            <a:chExt cx="2254876" cy="2960209"/>
          </a:xfrm>
        </p:grpSpPr>
        <p:sp>
          <p:nvSpPr>
            <p:cNvPr id="10" name="Tekstfelt 9">
              <a:extLst>
                <a:ext uri="{FF2B5EF4-FFF2-40B4-BE49-F238E27FC236}">
                  <a16:creationId xmlns:a16="http://schemas.microsoft.com/office/drawing/2014/main" id="{647BD4ED-69DB-F273-D1D6-1B33F6DFA10D}"/>
                </a:ext>
              </a:extLst>
            </p:cNvPr>
            <p:cNvSpPr txBox="1"/>
            <p:nvPr/>
          </p:nvSpPr>
          <p:spPr>
            <a:xfrm>
              <a:off x="9258924" y="3196700"/>
              <a:ext cx="2254876" cy="19082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4</a:t>
              </a:r>
            </a:p>
            <a:p>
              <a:r>
                <a:rPr lang="da-DK" err="1">
                  <a:latin typeface="Arial" panose="020B0604020202020204" pitchFamily="34" charset="0"/>
                  <a:ea typeface="Calibri"/>
                  <a:cs typeface="Arial" panose="020B0604020202020204" pitchFamily="34" charset="0"/>
                </a:rPr>
                <a:t>Outside</a:t>
              </a:r>
              <a:r>
                <a:rPr lang="da-DK">
                  <a:latin typeface="Arial" panose="020B0604020202020204" pitchFamily="34" charset="0"/>
                  <a:ea typeface="Calibri"/>
                  <a:cs typeface="Arial" panose="020B0604020202020204" pitchFamily="34" charset="0"/>
                </a:rPr>
                <a:t> </a:t>
              </a:r>
              <a:r>
                <a:rPr lang="da-DK" err="1">
                  <a:latin typeface="Arial" panose="020B0604020202020204" pitchFamily="34" charset="0"/>
                  <a:ea typeface="Calibri"/>
                  <a:cs typeface="Arial" panose="020B0604020202020204" pitchFamily="34" charset="0"/>
                </a:rPr>
                <a:t>academia</a:t>
              </a:r>
              <a:r>
                <a:rPr lang="da-DK">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a:t>
              </a:r>
              <a:r>
                <a:rPr lang="en-US" err="1">
                  <a:latin typeface="Arial" panose="020B0604020202020204" pitchFamily="34" charset="0"/>
                  <a:ea typeface="Calibri"/>
                  <a:cs typeface="Arial" panose="020B0604020202020204" pitchFamily="34" charset="0"/>
                </a:rPr>
                <a:t>organisations</a:t>
              </a:r>
              <a:r>
                <a:rPr lang="en-US">
                  <a:latin typeface="Arial" panose="020B0604020202020204" pitchFamily="34" charset="0"/>
                  <a:ea typeface="Calibri"/>
                  <a:cs typeface="Arial" panose="020B0604020202020204" pitchFamily="34" charset="0"/>
                </a:rPr>
                <a:t>, governments, etc.)</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0" name="Grafik 19" descr="Forskning med massiv udfyldning">
              <a:extLst>
                <a:ext uri="{FF2B5EF4-FFF2-40B4-BE49-F238E27FC236}">
                  <a16:creationId xmlns:a16="http://schemas.microsoft.com/office/drawing/2014/main" id="{2A34B2E1-809F-D4C1-FC3D-6AFD7AE780C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19" name="Gruppe 18"/>
          <p:cNvGrpSpPr/>
          <p:nvPr/>
        </p:nvGrpSpPr>
        <p:grpSpPr>
          <a:xfrm>
            <a:off x="6395534" y="2144706"/>
            <a:ext cx="1950745" cy="2129212"/>
            <a:chOff x="6395534" y="2144706"/>
            <a:chExt cx="1950745" cy="2129212"/>
          </a:xfrm>
        </p:grpSpPr>
        <p:sp>
          <p:nvSpPr>
            <p:cNvPr id="7" name="Tekstfelt 6">
              <a:extLst>
                <a:ext uri="{FF2B5EF4-FFF2-40B4-BE49-F238E27FC236}">
                  <a16:creationId xmlns:a16="http://schemas.microsoft.com/office/drawing/2014/main" id="{9F3DE695-F52C-C6E0-8EA8-B6F8DAAFBD98}"/>
                </a:ext>
              </a:extLst>
            </p:cNvPr>
            <p:cNvSpPr txBox="1"/>
            <p:nvPr/>
          </p:nvSpPr>
          <p:spPr>
            <a:xfrm>
              <a:off x="6395534" y="3196700"/>
              <a:ext cx="1950745"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3</a:t>
              </a:r>
            </a:p>
            <a:p>
              <a:r>
                <a:rPr lang="da-DK">
                  <a:latin typeface="Arial" panose="020B0604020202020204" pitchFamily="34" charset="0"/>
                  <a:ea typeface="Calibri"/>
                  <a:cs typeface="Arial" panose="020B0604020202020204" pitchFamily="34" charset="0"/>
                </a:rPr>
                <a:t>Search </a:t>
              </a:r>
              <a:r>
                <a:rPr lang="da-DK" err="1">
                  <a:latin typeface="Arial" panose="020B0604020202020204" pitchFamily="34" charset="0"/>
                  <a:ea typeface="Calibri"/>
                  <a:cs typeface="Arial" panose="020B0604020202020204" pitchFamily="34" charset="0"/>
                </a:rPr>
                <a:t>engines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1" name="Grafik 20" descr="Sky med massiv udfyldning">
              <a:extLst>
                <a:ext uri="{FF2B5EF4-FFF2-40B4-BE49-F238E27FC236}">
                  <a16:creationId xmlns:a16="http://schemas.microsoft.com/office/drawing/2014/main" id="{8D80CBD5-E8EB-64CF-3FAA-8A07FD54A6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cxnSp>
        <p:nvCxnSpPr>
          <p:cNvPr id="8" name="Lige forbindelse 7">
            <a:extLst>
              <a:ext uri="{FF2B5EF4-FFF2-40B4-BE49-F238E27FC236}">
                <a16:creationId xmlns:a16="http://schemas.microsoft.com/office/drawing/2014/main" id="{8B1D4684-FA2C-C45C-73D4-0D192F27548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549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176C215E-B110-30E9-DFF7-D02A90D03659}"/>
              </a:ext>
            </a:extLst>
          </p:cNvPr>
          <p:cNvSpPr/>
          <p:nvPr/>
        </p:nvSpPr>
        <p:spPr>
          <a:xfrm>
            <a:off x="582388"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en-US" sz="4000" b="1">
                <a:latin typeface="Arial"/>
                <a:cs typeface="Arial"/>
              </a:rPr>
              <a:t>Search strategies</a:t>
            </a:r>
            <a:endParaRPr lang="en-US" sz="4000" b="1">
              <a:latin typeface="Arial"/>
              <a:ea typeface="Calibri Light"/>
              <a:cs typeface="Arial"/>
            </a:endParaRPr>
          </a:p>
        </p:txBody>
      </p:sp>
      <p:grpSp>
        <p:nvGrpSpPr>
          <p:cNvPr id="16" name="Gruppe 15"/>
          <p:cNvGrpSpPr/>
          <p:nvPr/>
        </p:nvGrpSpPr>
        <p:grpSpPr>
          <a:xfrm>
            <a:off x="3695148" y="2144706"/>
            <a:ext cx="2001470" cy="1852213"/>
            <a:chOff x="3695148" y="2144706"/>
            <a:chExt cx="2001470" cy="1852213"/>
          </a:xfrm>
        </p:grpSpPr>
        <p:sp>
          <p:nvSpPr>
            <p:cNvPr id="6" name="Tekstfelt 5">
              <a:extLst>
                <a:ext uri="{FF2B5EF4-FFF2-40B4-BE49-F238E27FC236}">
                  <a16:creationId xmlns:a16="http://schemas.microsoft.com/office/drawing/2014/main" id="{0B3DBA7A-CC20-B8C1-C6EF-88351E60D46D}"/>
                </a:ext>
              </a:extLst>
            </p:cNvPr>
            <p:cNvSpPr txBox="1"/>
            <p:nvPr/>
          </p:nvSpPr>
          <p:spPr>
            <a:xfrm>
              <a:off x="3695148" y="3196700"/>
              <a:ext cx="2001470" cy="80021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2</a:t>
              </a:r>
            </a:p>
            <a:p>
              <a:r>
                <a:rPr lang="da-DK" err="1">
                  <a:latin typeface="Arial" panose="020B0604020202020204" pitchFamily="34" charset="0"/>
                  <a:ea typeface="Calibri"/>
                  <a:cs typeface="Arial" panose="020B0604020202020204" pitchFamily="34" charset="0"/>
                </a:rPr>
                <a:t>Repositories</a:t>
              </a:r>
              <a:endParaRPr lang="da-DK">
                <a:latin typeface="Arial" panose="020B0604020202020204" pitchFamily="34" charset="0"/>
                <a:ea typeface="Calibri"/>
                <a:cs typeface="Arial" panose="020B0604020202020204" pitchFamily="34" charset="0"/>
              </a:endParaRPr>
            </a:p>
          </p:txBody>
        </p:sp>
        <p:pic>
          <p:nvPicPr>
            <p:cNvPr id="17" name="Grafik 16" descr="Database med massiv udfyldning">
              <a:extLst>
                <a:ext uri="{FF2B5EF4-FFF2-40B4-BE49-F238E27FC236}">
                  <a16:creationId xmlns:a16="http://schemas.microsoft.com/office/drawing/2014/main" id="{17D563A4-A935-78E9-F3CB-5A3C0F2B22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15" name="Gruppe 14"/>
          <p:cNvGrpSpPr/>
          <p:nvPr/>
        </p:nvGrpSpPr>
        <p:grpSpPr>
          <a:xfrm>
            <a:off x="934950" y="2144706"/>
            <a:ext cx="1991130" cy="2406211"/>
            <a:chOff x="934950" y="2144706"/>
            <a:chExt cx="1991130" cy="2406211"/>
          </a:xfrm>
        </p:grpSpPr>
        <p:sp>
          <p:nvSpPr>
            <p:cNvPr id="2" name="Tekstfelt 1">
              <a:extLst>
                <a:ext uri="{FF2B5EF4-FFF2-40B4-BE49-F238E27FC236}">
                  <a16:creationId xmlns:a16="http://schemas.microsoft.com/office/drawing/2014/main" id="{DA8F9A32-410C-7DEE-DE28-018B706FAF27}"/>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1</a:t>
              </a:r>
              <a:endParaRPr lang="en-US" sz="2800">
                <a:latin typeface="Arial" panose="020B0604020202020204" pitchFamily="34" charset="0"/>
                <a:ea typeface="Calibri"/>
                <a:cs typeface="Arial" panose="020B0604020202020204" pitchFamily="34" charset="0"/>
              </a:endParaRPr>
            </a:p>
            <a:p>
              <a:r>
                <a:rPr lang="da-DK" err="1">
                  <a:latin typeface="Arial"/>
                  <a:ea typeface="Calibri"/>
                  <a:cs typeface="Arial"/>
                </a:rPr>
                <a:t>Bibliographic</a:t>
              </a:r>
              <a:r>
                <a:rPr lang="da-DK">
                  <a:latin typeface="Arial"/>
                  <a:ea typeface="Calibri"/>
                  <a:cs typeface="Arial"/>
                </a:rPr>
                <a:t> databases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8" name="Grafik 17" descr="Server med massiv udfyldning">
              <a:extLst>
                <a:ext uri="{FF2B5EF4-FFF2-40B4-BE49-F238E27FC236}">
                  <a16:creationId xmlns:a16="http://schemas.microsoft.com/office/drawing/2014/main" id="{7B2CA0AD-D3AB-F104-657D-3A99ADBB3F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22" name="Gruppe 21"/>
          <p:cNvGrpSpPr/>
          <p:nvPr/>
        </p:nvGrpSpPr>
        <p:grpSpPr>
          <a:xfrm>
            <a:off x="9258924" y="2144706"/>
            <a:ext cx="2254876" cy="2960209"/>
            <a:chOff x="9258924" y="2144706"/>
            <a:chExt cx="2254876" cy="2960209"/>
          </a:xfrm>
        </p:grpSpPr>
        <p:sp>
          <p:nvSpPr>
            <p:cNvPr id="10" name="Tekstfelt 9">
              <a:extLst>
                <a:ext uri="{FF2B5EF4-FFF2-40B4-BE49-F238E27FC236}">
                  <a16:creationId xmlns:a16="http://schemas.microsoft.com/office/drawing/2014/main" id="{647BD4ED-69DB-F273-D1D6-1B33F6DFA10D}"/>
                </a:ext>
              </a:extLst>
            </p:cNvPr>
            <p:cNvSpPr txBox="1"/>
            <p:nvPr/>
          </p:nvSpPr>
          <p:spPr>
            <a:xfrm>
              <a:off x="9258924" y="3196700"/>
              <a:ext cx="2254876" cy="19082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4</a:t>
              </a:r>
            </a:p>
            <a:p>
              <a:r>
                <a:rPr lang="da-DK" err="1">
                  <a:latin typeface="Arial" panose="020B0604020202020204" pitchFamily="34" charset="0"/>
                  <a:ea typeface="Calibri"/>
                  <a:cs typeface="Arial" panose="020B0604020202020204" pitchFamily="34" charset="0"/>
                </a:rPr>
                <a:t>Outside</a:t>
              </a:r>
              <a:r>
                <a:rPr lang="da-DK">
                  <a:latin typeface="Arial" panose="020B0604020202020204" pitchFamily="34" charset="0"/>
                  <a:ea typeface="Calibri"/>
                  <a:cs typeface="Arial" panose="020B0604020202020204" pitchFamily="34" charset="0"/>
                </a:rPr>
                <a:t> </a:t>
              </a:r>
              <a:r>
                <a:rPr lang="da-DK" err="1">
                  <a:latin typeface="Arial" panose="020B0604020202020204" pitchFamily="34" charset="0"/>
                  <a:ea typeface="Calibri"/>
                  <a:cs typeface="Arial" panose="020B0604020202020204" pitchFamily="34" charset="0"/>
                </a:rPr>
                <a:t>academia</a:t>
              </a:r>
              <a:r>
                <a:rPr lang="da-DK">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a:t>
              </a:r>
              <a:r>
                <a:rPr lang="en-US" err="1">
                  <a:latin typeface="Arial" panose="020B0604020202020204" pitchFamily="34" charset="0"/>
                  <a:ea typeface="Calibri"/>
                  <a:cs typeface="Arial" panose="020B0604020202020204" pitchFamily="34" charset="0"/>
                </a:rPr>
                <a:t>organisations</a:t>
              </a:r>
              <a:r>
                <a:rPr lang="en-US">
                  <a:latin typeface="Arial" panose="020B0604020202020204" pitchFamily="34" charset="0"/>
                  <a:ea typeface="Calibri"/>
                  <a:cs typeface="Arial" panose="020B0604020202020204" pitchFamily="34" charset="0"/>
                </a:rPr>
                <a:t>, governments, etc.)</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0" name="Grafik 19" descr="Forskning med massiv udfyldning">
              <a:extLst>
                <a:ext uri="{FF2B5EF4-FFF2-40B4-BE49-F238E27FC236}">
                  <a16:creationId xmlns:a16="http://schemas.microsoft.com/office/drawing/2014/main" id="{2A34B2E1-809F-D4C1-FC3D-6AFD7AE780C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19" name="Gruppe 18"/>
          <p:cNvGrpSpPr/>
          <p:nvPr/>
        </p:nvGrpSpPr>
        <p:grpSpPr>
          <a:xfrm>
            <a:off x="6395534" y="2144706"/>
            <a:ext cx="1950745" cy="2129212"/>
            <a:chOff x="6395534" y="2144706"/>
            <a:chExt cx="1950745" cy="2129212"/>
          </a:xfrm>
        </p:grpSpPr>
        <p:sp>
          <p:nvSpPr>
            <p:cNvPr id="7" name="Tekstfelt 6">
              <a:extLst>
                <a:ext uri="{FF2B5EF4-FFF2-40B4-BE49-F238E27FC236}">
                  <a16:creationId xmlns:a16="http://schemas.microsoft.com/office/drawing/2014/main" id="{9F3DE695-F52C-C6E0-8EA8-B6F8DAAFBD98}"/>
                </a:ext>
              </a:extLst>
            </p:cNvPr>
            <p:cNvSpPr txBox="1"/>
            <p:nvPr/>
          </p:nvSpPr>
          <p:spPr>
            <a:xfrm>
              <a:off x="6395534" y="3196700"/>
              <a:ext cx="1950745"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3</a:t>
              </a:r>
            </a:p>
            <a:p>
              <a:r>
                <a:rPr lang="da-DK">
                  <a:latin typeface="Arial" panose="020B0604020202020204" pitchFamily="34" charset="0"/>
                  <a:ea typeface="Calibri"/>
                  <a:cs typeface="Arial" panose="020B0604020202020204" pitchFamily="34" charset="0"/>
                </a:rPr>
                <a:t>Search </a:t>
              </a:r>
              <a:r>
                <a:rPr lang="da-DK" err="1">
                  <a:latin typeface="Arial" panose="020B0604020202020204" pitchFamily="34" charset="0"/>
                  <a:ea typeface="Calibri"/>
                  <a:cs typeface="Arial" panose="020B0604020202020204" pitchFamily="34" charset="0"/>
                </a:rPr>
                <a:t>engines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1" name="Grafik 20" descr="Sky med massiv udfyldning">
              <a:extLst>
                <a:ext uri="{FF2B5EF4-FFF2-40B4-BE49-F238E27FC236}">
                  <a16:creationId xmlns:a16="http://schemas.microsoft.com/office/drawing/2014/main" id="{8D80CBD5-E8EB-64CF-3FAA-8A07FD54A6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cxnSp>
        <p:nvCxnSpPr>
          <p:cNvPr id="8" name="Lige forbindelse 7">
            <a:extLst>
              <a:ext uri="{FF2B5EF4-FFF2-40B4-BE49-F238E27FC236}">
                <a16:creationId xmlns:a16="http://schemas.microsoft.com/office/drawing/2014/main" id="{8B1D4684-FA2C-C45C-73D4-0D192F27548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221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3CF52-DD8C-AF56-AAC7-0027F8645BF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0CE969F-1D1F-199E-45A4-7E9DCD5CD16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a:extLst>
                          <a:ext uri="{FF2B5EF4-FFF2-40B4-BE49-F238E27FC236}">
                            <a16:creationId xmlns:a16="http://schemas.microsoft.com/office/drawing/2014/main" id="{A0CE969F-1D1F-199E-45A4-7E9DCD5CD16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05FFD6C-A667-9086-BF80-5E112DEBF9C5}"/>
              </a:ext>
            </a:extLst>
          </p:cNvPr>
          <p:cNvSpPr>
            <a:spLocks noGrp="1"/>
          </p:cNvSpPr>
          <p:nvPr>
            <p:ph type="title"/>
          </p:nvPr>
        </p:nvSpPr>
        <p:spPr>
          <a:xfrm>
            <a:off x="460696" y="182562"/>
            <a:ext cx="10515600" cy="819619"/>
          </a:xfrm>
        </p:spPr>
        <p:txBody>
          <a:bodyPr vert="horz">
            <a:normAutofit/>
          </a:bodyPr>
          <a:lstStyle/>
          <a:p>
            <a:r>
              <a:rPr lang="en-US" sz="4000" b="1">
                <a:latin typeface="Arial"/>
                <a:ea typeface="+mj-lt"/>
                <a:cs typeface="Arial"/>
              </a:rPr>
              <a:t>Strategy 1</a:t>
            </a:r>
            <a:r>
              <a:rPr lang="en-US" b="1">
                <a:latin typeface="Arial"/>
                <a:ea typeface="+mj-lt"/>
                <a:cs typeface="Arial"/>
              </a:rPr>
              <a:t> </a:t>
            </a:r>
            <a:r>
              <a:rPr lang="en-US" sz="2200">
                <a:latin typeface="Arial"/>
                <a:ea typeface="+mj-lt"/>
                <a:cs typeface="Arial"/>
              </a:rPr>
              <a:t>- Searching for research data in a </a:t>
            </a:r>
            <a:r>
              <a:rPr lang="en-US" sz="2200" b="1">
                <a:latin typeface="Arial"/>
                <a:ea typeface="+mj-lt"/>
                <a:cs typeface="Arial"/>
              </a:rPr>
              <a:t>bibliographic database</a:t>
            </a:r>
            <a:endParaRPr lang="en-US" sz="2200">
              <a:latin typeface="Arial"/>
              <a:ea typeface="+mj-lt"/>
              <a:cs typeface="Arial"/>
            </a:endParaRPr>
          </a:p>
        </p:txBody>
      </p:sp>
      <p:sp>
        <p:nvSpPr>
          <p:cNvPr id="3" name="Pladsholder til indhold 2">
            <a:extLst>
              <a:ext uri="{FF2B5EF4-FFF2-40B4-BE49-F238E27FC236}">
                <a16:creationId xmlns:a16="http://schemas.microsoft.com/office/drawing/2014/main" id="{1B1789D3-32B7-4344-68FD-5D4E10EEC8B6}"/>
              </a:ext>
              <a:ext uri="{C183D7F6-B498-43B3-948B-1728B52AA6E4}">
                <adec:decorative xmlns:adec="http://schemas.microsoft.com/office/drawing/2017/decorative" val="1"/>
              </a:ext>
            </a:extLst>
          </p:cNvPr>
          <p:cNvSpPr>
            <a:spLocks noGrp="1"/>
          </p:cNvSpPr>
          <p:nvPr>
            <p:ph sz="half" idx="1"/>
          </p:nvPr>
        </p:nvSpPr>
        <p:spPr>
          <a:xfrm>
            <a:off x="597936" y="1960026"/>
            <a:ext cx="9429945" cy="2824311"/>
          </a:xfrm>
        </p:spPr>
        <p:txBody>
          <a:bodyPr vert="horz" lIns="91440" tIns="45720" rIns="91440" bIns="45720" rtlCol="0" anchor="t">
            <a:normAutofit/>
          </a:bodyPr>
          <a:lstStyle/>
          <a:p>
            <a:pPr marL="0" indent="0">
              <a:spcBef>
                <a:spcPts val="630"/>
              </a:spcBef>
              <a:buNone/>
            </a:pPr>
            <a:r>
              <a:rPr lang="en-US" sz="2000" b="1" u="sng">
                <a:latin typeface="Arial"/>
                <a:cs typeface="Arial"/>
              </a:rPr>
              <a:t>Bibliographic database</a:t>
            </a:r>
            <a:r>
              <a:rPr lang="en-US" sz="2000" b="1">
                <a:latin typeface="Arial"/>
                <a:cs typeface="Arial"/>
              </a:rPr>
              <a:t>:</a:t>
            </a:r>
            <a:endParaRPr lang="en-US" sz="1800">
              <a:latin typeface="Arial"/>
              <a:ea typeface="+mn-lt"/>
              <a:cs typeface="Arial"/>
            </a:endParaRPr>
          </a:p>
          <a:p>
            <a:pPr marL="0" indent="0">
              <a:spcBef>
                <a:spcPts val="630"/>
              </a:spcBef>
              <a:buNone/>
            </a:pPr>
            <a:endParaRPr lang="en-US" sz="1800">
              <a:latin typeface="Arial" panose="020B0604020202020204" pitchFamily="34" charset="0"/>
              <a:ea typeface="+mn-lt"/>
              <a:cs typeface="Arial" panose="020B0604020202020204" pitchFamily="34" charset="0"/>
            </a:endParaRPr>
          </a:p>
          <a:p>
            <a:pPr marL="285750" indent="-285750">
              <a:spcBef>
                <a:spcPts val="630"/>
              </a:spcBef>
            </a:pPr>
            <a:r>
              <a:rPr lang="en-US" sz="1800">
                <a:latin typeface="Arial" panose="020B0604020202020204" pitchFamily="34" charset="0"/>
                <a:ea typeface="+mn-lt"/>
                <a:cs typeface="Arial" panose="020B0604020202020204" pitchFamily="34" charset="0"/>
              </a:rPr>
              <a:t>An </a:t>
            </a:r>
            <a:r>
              <a:rPr lang="en-US" sz="1800" err="1">
                <a:latin typeface="Arial" panose="020B0604020202020204" pitchFamily="34" charset="0"/>
                <a:ea typeface="+mn-lt"/>
                <a:cs typeface="Arial" panose="020B0604020202020204" pitchFamily="34" charset="0"/>
              </a:rPr>
              <a:t>organised</a:t>
            </a:r>
            <a:r>
              <a:rPr lang="en-US" sz="1800">
                <a:latin typeface="Arial" panose="020B0604020202020204" pitchFamily="34" charset="0"/>
                <a:ea typeface="+mn-lt"/>
                <a:cs typeface="Arial" panose="020B0604020202020204" pitchFamily="34" charset="0"/>
              </a:rPr>
              <a:t> </a:t>
            </a:r>
            <a:r>
              <a:rPr lang="en-US" sz="1800" b="1">
                <a:latin typeface="Arial" panose="020B0604020202020204" pitchFamily="34" charset="0"/>
                <a:ea typeface="+mn-lt"/>
                <a:cs typeface="Arial" panose="020B0604020202020204" pitchFamily="34" charset="0"/>
              </a:rPr>
              <a:t>digital registry </a:t>
            </a:r>
            <a:r>
              <a:rPr lang="en-US" sz="1800">
                <a:latin typeface="Arial" panose="020B0604020202020204" pitchFamily="34" charset="0"/>
                <a:ea typeface="+mn-lt"/>
                <a:cs typeface="Arial" panose="020B0604020202020204" pitchFamily="34" charset="0"/>
              </a:rPr>
              <a:t>of literature</a:t>
            </a:r>
          </a:p>
          <a:p>
            <a:pPr marL="285750" indent="-285750">
              <a:spcBef>
                <a:spcPts val="630"/>
              </a:spcBef>
            </a:pPr>
            <a:endParaRPr lang="en-US" sz="1800">
              <a:latin typeface="Arial" panose="020B0604020202020204" pitchFamily="34" charset="0"/>
              <a:ea typeface="+mn-lt"/>
              <a:cs typeface="Arial" panose="020B0604020202020204" pitchFamily="34" charset="0"/>
            </a:endParaRPr>
          </a:p>
          <a:p>
            <a:pPr marL="285750" indent="-285750">
              <a:spcBef>
                <a:spcPts val="630"/>
              </a:spcBef>
            </a:pPr>
            <a:r>
              <a:rPr lang="en-US" sz="1800">
                <a:latin typeface="Arial" panose="020B0604020202020204" pitchFamily="34" charset="0"/>
                <a:ea typeface="+mn-lt"/>
                <a:cs typeface="Arial" panose="020B0604020202020204" pitchFamily="34" charset="0"/>
              </a:rPr>
              <a:t>Some bibliographic databases </a:t>
            </a:r>
            <a:r>
              <a:rPr lang="en-US" sz="1800" b="1">
                <a:latin typeface="Arial" panose="020B0604020202020204" pitchFamily="34" charset="0"/>
                <a:ea typeface="+mn-lt"/>
                <a:cs typeface="Arial" panose="020B0604020202020204" pitchFamily="34" charset="0"/>
              </a:rPr>
              <a:t>index datasets</a:t>
            </a:r>
            <a:r>
              <a:rPr lang="en-US" sz="1800">
                <a:latin typeface="Arial" panose="020B0604020202020204" pitchFamily="34" charset="0"/>
                <a:ea typeface="+mn-lt"/>
                <a:cs typeface="Arial" panose="020B0604020202020204" pitchFamily="34" charset="0"/>
              </a:rPr>
              <a:t> the same way as they do with literature</a:t>
            </a:r>
            <a:r>
              <a:rPr lang="en-US" sz="1800" b="1">
                <a:latin typeface="Arial" panose="020B0604020202020204" pitchFamily="34" charset="0"/>
                <a:ea typeface="+mn-lt"/>
                <a:cs typeface="Arial" panose="020B0604020202020204" pitchFamily="34" charset="0"/>
              </a:rPr>
              <a:t> </a:t>
            </a:r>
          </a:p>
          <a:p>
            <a:pPr marL="285750" indent="-285750">
              <a:spcBef>
                <a:spcPts val="630"/>
              </a:spcBef>
            </a:pPr>
            <a:endParaRPr lang="en-US" sz="1800" b="1">
              <a:latin typeface="Arial" panose="020B0604020202020204" pitchFamily="34" charset="0"/>
              <a:ea typeface="+mn-lt"/>
              <a:cs typeface="Arial" panose="020B0604020202020204" pitchFamily="34" charset="0"/>
            </a:endParaRPr>
          </a:p>
          <a:p>
            <a:pPr marL="285750" indent="-285750">
              <a:spcBef>
                <a:spcPts val="630"/>
              </a:spcBef>
            </a:pPr>
            <a:r>
              <a:rPr lang="en-US" sz="1800">
                <a:latin typeface="Arial" panose="020B0604020202020204" pitchFamily="34" charset="0"/>
                <a:ea typeface="+mn-lt"/>
                <a:cs typeface="Arial" panose="020B0604020202020204" pitchFamily="34" charset="0"/>
              </a:rPr>
              <a:t>In those bibliographic databases you will be able to find </a:t>
            </a:r>
            <a:r>
              <a:rPr lang="en-US" sz="1800" b="1">
                <a:latin typeface="Arial" panose="020B0604020202020204" pitchFamily="34" charset="0"/>
                <a:ea typeface="+mn-lt"/>
                <a:cs typeface="Arial" panose="020B0604020202020204" pitchFamily="34" charset="0"/>
              </a:rPr>
              <a:t>literature linked to datasets</a:t>
            </a:r>
            <a:r>
              <a:rPr lang="en-US" sz="1800">
                <a:latin typeface="Arial" panose="020B0604020202020204" pitchFamily="34" charset="0"/>
                <a:ea typeface="+mn-lt"/>
                <a:cs typeface="Arial" panose="020B0604020202020204" pitchFamily="34" charset="0"/>
              </a:rPr>
              <a:t> </a:t>
            </a:r>
          </a:p>
          <a:p>
            <a:pPr marL="0" indent="0">
              <a:spcBef>
                <a:spcPts val="630"/>
              </a:spcBef>
              <a:buNone/>
            </a:pPr>
            <a:endParaRPr lang="en-US" sz="1800">
              <a:latin typeface="Arial"/>
              <a:cs typeface="Arial"/>
            </a:endParaRPr>
          </a:p>
          <a:p>
            <a:pPr marL="0" indent="0">
              <a:spcBef>
                <a:spcPts val="630"/>
              </a:spcBef>
              <a:buNone/>
            </a:pPr>
            <a:endParaRPr lang="en-US" sz="1800">
              <a:latin typeface="Arial"/>
              <a:ea typeface="+mn-lt"/>
              <a:cs typeface="Arial"/>
            </a:endParaRPr>
          </a:p>
          <a:p>
            <a:pPr marL="600710" lvl="1">
              <a:lnSpc>
                <a:spcPct val="100000"/>
              </a:lnSpc>
              <a:spcBef>
                <a:spcPts val="630"/>
              </a:spcBef>
              <a:spcAft>
                <a:spcPts val="600"/>
              </a:spcAft>
              <a:buFont typeface="Arial" panose="05000000000000000000" pitchFamily="2" charset="2"/>
              <a:buChar char="•"/>
            </a:pPr>
            <a:endParaRPr lang="en-US" sz="1800">
              <a:latin typeface="Arial" panose="020B0604020202020204" pitchFamily="34" charset="0"/>
              <a:ea typeface="+mn-lt"/>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indent="0">
              <a:spcBef>
                <a:spcPts val="630"/>
              </a:spcBef>
              <a:buNone/>
            </a:pPr>
            <a:endParaRPr lang="en-US" sz="1400" i="1">
              <a:latin typeface="Arial" panose="020B0604020202020204" pitchFamily="34" charset="0"/>
              <a:cs typeface="Arial" panose="020B0604020202020204" pitchFamily="34" charset="0"/>
            </a:endParaRPr>
          </a:p>
        </p:txBody>
      </p:sp>
      <p:cxnSp>
        <p:nvCxnSpPr>
          <p:cNvPr id="9" name="Lige forbindelse 8">
            <a:extLst>
              <a:ext uri="{FF2B5EF4-FFF2-40B4-BE49-F238E27FC236}">
                <a16:creationId xmlns:a16="http://schemas.microsoft.com/office/drawing/2014/main" id="{0766D2D3-6B31-2347-B945-D9D0534DDE2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62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E5CAF7-A22B-A675-CF5E-B3A79ACCD820}"/>
            </a:ext>
          </a:extLst>
        </p:cNvPr>
        <p:cNvGrpSpPr/>
        <p:nvPr/>
      </p:nvGrpSpPr>
      <p:grpSpPr>
        <a:xfrm>
          <a:off x="0" y="0"/>
          <a:ext cx="0" cy="0"/>
          <a:chOff x="0" y="0"/>
          <a:chExt cx="0" cy="0"/>
        </a:xfrm>
      </p:grpSpPr>
      <p:pic>
        <p:nvPicPr>
          <p:cNvPr id="4" name="Billede 3" descr="Et billede, der indeholder tekst, skærmbillede, Font/skrifttype, nummer/tal">
            <a:extLst>
              <a:ext uri="{FF2B5EF4-FFF2-40B4-BE49-F238E27FC236}">
                <a16:creationId xmlns:a16="http://schemas.microsoft.com/office/drawing/2014/main" id="{FFD5E491-1ACB-F35E-2107-9B0EE0E2A41D}"/>
              </a:ext>
            </a:extLst>
          </p:cNvPr>
          <p:cNvPicPr>
            <a:picLocks noChangeAspect="1"/>
          </p:cNvPicPr>
          <p:nvPr/>
        </p:nvPicPr>
        <p:blipFill>
          <a:blip r:embed="rId4"/>
          <a:stretch>
            <a:fillRect/>
          </a:stretch>
        </p:blipFill>
        <p:spPr>
          <a:xfrm>
            <a:off x="1284514" y="1931720"/>
            <a:ext cx="9614807" cy="4686300"/>
          </a:xfrm>
          <a:prstGeom prst="rect">
            <a:avLst/>
          </a:prstGeom>
          <a:ln w="19050">
            <a:solidFill>
              <a:schemeClr val="tx1"/>
            </a:solidFill>
          </a:ln>
        </p:spPr>
      </p:pic>
      <p:graphicFrame>
        <p:nvGraphicFramePr>
          <p:cNvPr id="8" name="think-cell data - do not delete" hidden="1">
            <a:extLst>
              <a:ext uri="{FF2B5EF4-FFF2-40B4-BE49-F238E27FC236}">
                <a16:creationId xmlns:a16="http://schemas.microsoft.com/office/drawing/2014/main" id="{73BEA227-9A9D-D718-28C7-29B1D0BA3A1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5" imgH="405" progId="TCLayout.ActiveDocument.1">
                  <p:embed/>
                </p:oleObj>
              </mc:Choice>
              <mc:Fallback>
                <p:oleObj name="think-cell Slide" r:id="rId5" imgW="405" imgH="405" progId="TCLayout.ActiveDocument.1">
                  <p:embed/>
                  <p:pic>
                    <p:nvPicPr>
                      <p:cNvPr id="8" name="think-cell data - do not delete" hidden="1">
                        <a:extLst>
                          <a:ext uri="{FF2B5EF4-FFF2-40B4-BE49-F238E27FC236}">
                            <a16:creationId xmlns:a16="http://schemas.microsoft.com/office/drawing/2014/main" id="{73BEA227-9A9D-D718-28C7-29B1D0BA3A1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AAE9B39-4E9F-93FD-D021-B5CCD3587DB3}"/>
              </a:ext>
            </a:extLst>
          </p:cNvPr>
          <p:cNvSpPr>
            <a:spLocks noGrp="1"/>
          </p:cNvSpPr>
          <p:nvPr>
            <p:ph type="title"/>
          </p:nvPr>
        </p:nvSpPr>
        <p:spPr>
          <a:xfrm>
            <a:off x="494252" y="177952"/>
            <a:ext cx="10515600" cy="819619"/>
          </a:xfrm>
        </p:spPr>
        <p:txBody>
          <a:bodyPr vert="horz">
            <a:normAutofit/>
          </a:bodyPr>
          <a:lstStyle/>
          <a:p>
            <a:r>
              <a:rPr lang="en-US" sz="4000" b="1">
                <a:latin typeface="Arial" panose="020B0604020202020204" pitchFamily="34" charset="0"/>
                <a:cs typeface="Arial" panose="020B0604020202020204" pitchFamily="34" charset="0"/>
              </a:rPr>
              <a:t>Strategy 1 </a:t>
            </a:r>
            <a:r>
              <a:rPr lang="en-US" sz="2200">
                <a:latin typeface="Arial"/>
                <a:ea typeface="+mj-lt"/>
                <a:cs typeface="Arial"/>
              </a:rPr>
              <a:t>- Searching for research data in a </a:t>
            </a:r>
            <a:r>
              <a:rPr lang="en-US" sz="2200" b="1">
                <a:latin typeface="Arial"/>
                <a:ea typeface="+mj-lt"/>
                <a:cs typeface="Arial"/>
              </a:rPr>
              <a:t>bibliographic database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5B71F5A-BE04-D9A7-DAB2-E4FFAED82BF0}"/>
              </a:ext>
            </a:extLst>
          </p:cNvPr>
          <p:cNvSpPr>
            <a:spLocks noGrp="1"/>
          </p:cNvSpPr>
          <p:nvPr>
            <p:ph idx="1"/>
          </p:nvPr>
        </p:nvSpPr>
        <p:spPr>
          <a:xfrm>
            <a:off x="623649" y="1333942"/>
            <a:ext cx="6234351" cy="472305"/>
          </a:xfrm>
        </p:spPr>
        <p:txBody>
          <a:bodyPr vert="horz" lIns="91440" tIns="45720" rIns="91440" bIns="45720" rtlCol="0" anchor="t">
            <a:normAutofit/>
          </a:bodyPr>
          <a:lstStyle/>
          <a:p>
            <a:pPr marL="0" indent="0">
              <a:buNone/>
            </a:pPr>
            <a:r>
              <a:rPr lang="en-US" sz="1800" b="1" err="1">
                <a:latin typeface="Arial"/>
                <a:cs typeface="Arial"/>
              </a:rPr>
              <a:t>Example</a:t>
            </a:r>
            <a:r>
              <a:rPr lang="en-US" sz="1800" b="1">
                <a:latin typeface="Arial"/>
                <a:cs typeface="Arial"/>
              </a:rPr>
              <a:t> A: </a:t>
            </a:r>
            <a:r>
              <a:rPr lang="en-US" sz="1800" b="1">
                <a:latin typeface="Arial"/>
                <a:cs typeface="Arial"/>
                <a:hlinkClick r:id="rId7"/>
              </a:rPr>
              <a:t>Web of Science (Data citation Index)</a:t>
            </a:r>
            <a:endParaRPr lang="en-US" sz="1800" b="1">
              <a:latin typeface="Arial"/>
              <a:cs typeface="Arial"/>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marL="457200" lvl="1" indent="0">
              <a:buNone/>
            </a:pPr>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p:txBody>
      </p:sp>
      <p:cxnSp>
        <p:nvCxnSpPr>
          <p:cNvPr id="15" name="Lige forbindelse 14">
            <a:extLst>
              <a:ext uri="{FF2B5EF4-FFF2-40B4-BE49-F238E27FC236}">
                <a16:creationId xmlns:a16="http://schemas.microsoft.com/office/drawing/2014/main" id="{B9349B42-EEA2-96E4-D578-0C0AE790C3E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C1FF5428-2A8E-2DB5-7018-1CDE76923FF1}"/>
              </a:ext>
            </a:extLst>
          </p:cNvPr>
          <p:cNvSpPr/>
          <p:nvPr/>
        </p:nvSpPr>
        <p:spPr>
          <a:xfrm>
            <a:off x="156117" y="5218271"/>
            <a:ext cx="2089646" cy="61381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Select</a:t>
            </a:r>
          </a:p>
          <a:p>
            <a:pPr algn="ctr"/>
            <a:r>
              <a:rPr lang="en-US" sz="1600" b="1" i="1" err="1">
                <a:solidFill>
                  <a:schemeClr val="tx1"/>
                </a:solidFill>
                <a:latin typeface="Arial"/>
                <a:ea typeface="+mn-lt"/>
                <a:cs typeface="Arial"/>
              </a:rPr>
              <a:t>DataCitation</a:t>
            </a:r>
            <a:r>
              <a:rPr lang="en-US" sz="1600" b="1" i="1">
                <a:solidFill>
                  <a:schemeClr val="tx1"/>
                </a:solidFill>
                <a:latin typeface="Arial"/>
                <a:ea typeface="+mn-lt"/>
                <a:cs typeface="Arial"/>
              </a:rPr>
              <a:t> Index</a:t>
            </a:r>
            <a:endParaRPr lang="da-DK" sz="1600" b="1">
              <a:solidFill>
                <a:schemeClr val="tx1"/>
              </a:solidFill>
              <a:latin typeface="Arial"/>
              <a:cs typeface="Arial"/>
            </a:endParaRPr>
          </a:p>
        </p:txBody>
      </p:sp>
      <p:cxnSp>
        <p:nvCxnSpPr>
          <p:cNvPr id="5" name="Lige pilforbindelse 4">
            <a:extLst>
              <a:ext uri="{FF2B5EF4-FFF2-40B4-BE49-F238E27FC236}">
                <a16:creationId xmlns:a16="http://schemas.microsoft.com/office/drawing/2014/main" id="{9BDE7BF1-4EA9-6232-8DBB-8220E5D59C5A}"/>
              </a:ext>
            </a:extLst>
          </p:cNvPr>
          <p:cNvCxnSpPr>
            <a:stCxn id="7" idx="3"/>
            <a:endCxn id="17" idx="2"/>
          </p:cNvCxnSpPr>
          <p:nvPr/>
        </p:nvCxnSpPr>
        <p:spPr>
          <a:xfrm flipV="1">
            <a:off x="2245763" y="4739613"/>
            <a:ext cx="1592328" cy="785567"/>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 name="Ellipse 5">
            <a:extLst>
              <a:ext uri="{FF2B5EF4-FFF2-40B4-BE49-F238E27FC236}">
                <a16:creationId xmlns:a16="http://schemas.microsoft.com/office/drawing/2014/main" id="{03EA77E2-B309-042B-4B65-7498636E96F3}"/>
              </a:ext>
            </a:extLst>
          </p:cNvPr>
          <p:cNvSpPr/>
          <p:nvPr/>
        </p:nvSpPr>
        <p:spPr>
          <a:xfrm>
            <a:off x="4890023" y="1914612"/>
            <a:ext cx="1668817" cy="4657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a:extLst>
              <a:ext uri="{FF2B5EF4-FFF2-40B4-BE49-F238E27FC236}">
                <a16:creationId xmlns:a16="http://schemas.microsoft.com/office/drawing/2014/main" id="{C1FF5428-2A8E-2DB5-7018-1CDE76923FF1}"/>
              </a:ext>
            </a:extLst>
          </p:cNvPr>
          <p:cNvSpPr/>
          <p:nvPr/>
        </p:nvSpPr>
        <p:spPr>
          <a:xfrm>
            <a:off x="9810888" y="1123044"/>
            <a:ext cx="2308954" cy="61381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In Advanced Search</a:t>
            </a:r>
            <a:endParaRPr lang="da-DK" sz="1600" b="1">
              <a:solidFill>
                <a:schemeClr val="tx1"/>
              </a:solidFill>
              <a:latin typeface="Arial"/>
              <a:cs typeface="Arial"/>
            </a:endParaRPr>
          </a:p>
        </p:txBody>
      </p:sp>
      <p:cxnSp>
        <p:nvCxnSpPr>
          <p:cNvPr id="13" name="Lige pilforbindelse 12">
            <a:extLst>
              <a:ext uri="{FF2B5EF4-FFF2-40B4-BE49-F238E27FC236}">
                <a16:creationId xmlns:a16="http://schemas.microsoft.com/office/drawing/2014/main" id="{9BDE7BF1-4EA9-6232-8DBB-8220E5D59C5A}"/>
              </a:ext>
            </a:extLst>
          </p:cNvPr>
          <p:cNvCxnSpPr>
            <a:stCxn id="12" idx="1"/>
            <a:endCxn id="6" idx="6"/>
          </p:cNvCxnSpPr>
          <p:nvPr/>
        </p:nvCxnSpPr>
        <p:spPr>
          <a:xfrm flipH="1">
            <a:off x="6558840" y="1429953"/>
            <a:ext cx="3252048" cy="717517"/>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Ellipse 16">
            <a:extLst>
              <a:ext uri="{FF2B5EF4-FFF2-40B4-BE49-F238E27FC236}">
                <a16:creationId xmlns:a16="http://schemas.microsoft.com/office/drawing/2014/main" id="{03EA77E2-B309-042B-4B65-7498636E96F3}"/>
              </a:ext>
            </a:extLst>
          </p:cNvPr>
          <p:cNvSpPr/>
          <p:nvPr/>
        </p:nvSpPr>
        <p:spPr>
          <a:xfrm>
            <a:off x="3838091" y="4617295"/>
            <a:ext cx="1668817" cy="24463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41884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Billede 8" descr="Et billede, der indeholder tekst, skærmbillede, software, display/skærm/fremvisning&#10;&#10;Beskrivelsen er genereret automatisk">
            <a:extLst>
              <a:ext uri="{FF2B5EF4-FFF2-40B4-BE49-F238E27FC236}">
                <a16:creationId xmlns:a16="http://schemas.microsoft.com/office/drawing/2014/main" id="{EE1C6710-0739-EAF1-40DE-D38AEC026981}"/>
              </a:ext>
            </a:extLst>
          </p:cNvPr>
          <p:cNvPicPr>
            <a:picLocks noChangeAspect="1"/>
          </p:cNvPicPr>
          <p:nvPr/>
        </p:nvPicPr>
        <p:blipFill rotWithShape="1">
          <a:blip r:embed="rId4"/>
          <a:srcRect l="12004" t="10760" r="3365" b="30198"/>
          <a:stretch/>
        </p:blipFill>
        <p:spPr>
          <a:xfrm>
            <a:off x="480178" y="2163337"/>
            <a:ext cx="11306662" cy="4326673"/>
          </a:xfrm>
          <a:prstGeom prst="rect">
            <a:avLst/>
          </a:prstGeom>
          <a:ln w="19050">
            <a:solidFill>
              <a:schemeClr val="tx1"/>
            </a:solidFill>
          </a:ln>
        </p:spPr>
      </p:pic>
      <p:graphicFrame>
        <p:nvGraphicFramePr>
          <p:cNvPr id="8"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5" imgH="405" progId="TCLayout.ActiveDocument.1">
                  <p:embed/>
                </p:oleObj>
              </mc:Choice>
              <mc:Fallback>
                <p:oleObj name="think-cell Slide" r:id="rId5" imgW="405" imgH="405" progId="TCLayout.ActiveDocument.1">
                  <p:embed/>
                  <p:pic>
                    <p:nvPicPr>
                      <p:cNvPr id="8"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6E8B5C-03DA-6FCA-56EA-58717D2F4317}"/>
              </a:ext>
            </a:extLst>
          </p:cNvPr>
          <p:cNvSpPr>
            <a:spLocks noGrp="1"/>
          </p:cNvSpPr>
          <p:nvPr>
            <p:ph type="title"/>
          </p:nvPr>
        </p:nvSpPr>
        <p:spPr>
          <a:xfrm>
            <a:off x="494252" y="177952"/>
            <a:ext cx="10515600" cy="819619"/>
          </a:xfrm>
        </p:spPr>
        <p:txBody>
          <a:bodyPr vert="horz">
            <a:normAutofit/>
          </a:bodyPr>
          <a:lstStyle/>
          <a:p>
            <a:r>
              <a:rPr lang="en-US" sz="4000" b="1">
                <a:latin typeface="Arial" panose="020B0604020202020204" pitchFamily="34" charset="0"/>
                <a:cs typeface="Arial" panose="020B0604020202020204" pitchFamily="34" charset="0"/>
              </a:rPr>
              <a:t>Strategy 1 </a:t>
            </a:r>
            <a:r>
              <a:rPr lang="en-US" sz="2200">
                <a:latin typeface="Arial" panose="020B0604020202020204" pitchFamily="34" charset="0"/>
                <a:cs typeface="Arial" panose="020B0604020202020204" pitchFamily="34" charset="0"/>
              </a:rPr>
              <a:t>- Searching for research data in a </a:t>
            </a:r>
            <a:r>
              <a:rPr lang="en-US" sz="2200" b="1">
                <a:latin typeface="Arial" panose="020B0604020202020204" pitchFamily="34" charset="0"/>
                <a:cs typeface="Arial" panose="020B0604020202020204" pitchFamily="34" charset="0"/>
              </a:rPr>
              <a:t>bibliographic database</a:t>
            </a:r>
            <a:endParaRPr lang="en-US" b="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7450BC4-5868-C8E4-26E7-C1DBB6F35271}"/>
              </a:ext>
            </a:extLst>
          </p:cNvPr>
          <p:cNvSpPr>
            <a:spLocks noGrp="1"/>
          </p:cNvSpPr>
          <p:nvPr>
            <p:ph idx="1"/>
          </p:nvPr>
        </p:nvSpPr>
        <p:spPr>
          <a:xfrm>
            <a:off x="494252" y="1362696"/>
            <a:ext cx="10515600" cy="439612"/>
          </a:xfrm>
        </p:spPr>
        <p:txBody>
          <a:bodyPr vert="horz" lIns="91440" tIns="45720" rIns="91440" bIns="45720" rtlCol="0" anchor="t">
            <a:normAutofit/>
          </a:bodyPr>
          <a:lstStyle/>
          <a:p>
            <a:pPr marL="0" indent="0">
              <a:buNone/>
            </a:pPr>
            <a:r>
              <a:rPr lang="en-US" sz="1800" b="1">
                <a:latin typeface="Arial"/>
                <a:cs typeface="Arial"/>
              </a:rPr>
              <a:t>Example A: </a:t>
            </a:r>
            <a:r>
              <a:rPr lang="en-US" sz="1800" b="1">
                <a:latin typeface="Arial"/>
                <a:cs typeface="Arial"/>
                <a:hlinkClick r:id="rId7"/>
              </a:rPr>
              <a:t>Web of Science (Data citation Index)</a:t>
            </a:r>
            <a:endParaRPr lang="en-US" sz="1800" b="1">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p:txBody>
      </p:sp>
      <p:cxnSp>
        <p:nvCxnSpPr>
          <p:cNvPr id="6" name="Lige pilforbindelse 5">
            <a:extLst>
              <a:ext uri="{FF2B5EF4-FFF2-40B4-BE49-F238E27FC236}">
                <a16:creationId xmlns:a16="http://schemas.microsoft.com/office/drawing/2014/main" id="{6A37CA8C-9CD2-1B6D-5054-584F7F05AED6}"/>
              </a:ext>
            </a:extLst>
          </p:cNvPr>
          <p:cNvCxnSpPr>
            <a:stCxn id="5" idx="1"/>
            <a:endCxn id="14" idx="6"/>
          </p:cNvCxnSpPr>
          <p:nvPr/>
        </p:nvCxnSpPr>
        <p:spPr>
          <a:xfrm flipH="1">
            <a:off x="3421627" y="1617825"/>
            <a:ext cx="2927236" cy="11431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D4D0F8E2-7C0A-06EF-FAC2-1C4CD021BE30}"/>
              </a:ext>
            </a:extLst>
          </p:cNvPr>
          <p:cNvSpPr/>
          <p:nvPr/>
        </p:nvSpPr>
        <p:spPr>
          <a:xfrm>
            <a:off x="10181063" y="1939165"/>
            <a:ext cx="1897808" cy="986215"/>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Number of citations: click to get access to the list of citations</a:t>
            </a:r>
            <a:endParaRPr lang="da-DK" sz="1600" b="1" i="1">
              <a:solidFill>
                <a:schemeClr val="tx1"/>
              </a:solidFill>
              <a:latin typeface="Arial"/>
              <a:cs typeface="Arial"/>
            </a:endParaRPr>
          </a:p>
        </p:txBody>
      </p:sp>
      <p:sp>
        <p:nvSpPr>
          <p:cNvPr id="5" name="Rektangel 4">
            <a:extLst>
              <a:ext uri="{FF2B5EF4-FFF2-40B4-BE49-F238E27FC236}">
                <a16:creationId xmlns:a16="http://schemas.microsoft.com/office/drawing/2014/main" id="{01F98582-D053-D679-6F1F-C120053C1FFF}"/>
              </a:ext>
            </a:extLst>
          </p:cNvPr>
          <p:cNvSpPr/>
          <p:nvPr/>
        </p:nvSpPr>
        <p:spPr>
          <a:xfrm>
            <a:off x="6348863" y="1296485"/>
            <a:ext cx="3563026" cy="64268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sz="1600" b="1" i="1" err="1">
                <a:solidFill>
                  <a:schemeClr val="tx1"/>
                </a:solidFill>
                <a:latin typeface="Arial"/>
                <a:ea typeface="+mn-lt"/>
                <a:cs typeface="Arial"/>
              </a:rPr>
              <a:t>Searching</a:t>
            </a:r>
            <a:r>
              <a:rPr lang="da-DK" sz="1600" b="1" i="1">
                <a:solidFill>
                  <a:schemeClr val="tx1"/>
                </a:solidFill>
                <a:latin typeface="Arial"/>
                <a:ea typeface="+mn-lt"/>
                <a:cs typeface="Arial"/>
              </a:rPr>
              <a:t> in Data Citation Index via Web of Science</a:t>
            </a:r>
            <a:endParaRPr lang="da-DK" b="1" i="1">
              <a:solidFill>
                <a:schemeClr val="tx1"/>
              </a:solidFill>
            </a:endParaRPr>
          </a:p>
        </p:txBody>
      </p:sp>
      <p:sp>
        <p:nvSpPr>
          <p:cNvPr id="10" name="Rektangel 9">
            <a:extLst>
              <a:ext uri="{FF2B5EF4-FFF2-40B4-BE49-F238E27FC236}">
                <a16:creationId xmlns:a16="http://schemas.microsoft.com/office/drawing/2014/main" id="{17DEFBDF-C3CA-590D-1276-D2DDAA79786A}"/>
              </a:ext>
            </a:extLst>
          </p:cNvPr>
          <p:cNvSpPr/>
          <p:nvPr/>
        </p:nvSpPr>
        <p:spPr>
          <a:xfrm>
            <a:off x="6279181" y="2829629"/>
            <a:ext cx="3383840" cy="67046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Click on the title to read the metadata and view the source</a:t>
            </a:r>
            <a:endParaRPr lang="da-DK" sz="1600" b="1" i="1">
              <a:solidFill>
                <a:schemeClr val="tx1"/>
              </a:solidFill>
              <a:latin typeface="Arial"/>
              <a:cs typeface="Arial"/>
            </a:endParaRPr>
          </a:p>
        </p:txBody>
      </p:sp>
      <p:cxnSp>
        <p:nvCxnSpPr>
          <p:cNvPr id="12" name="Lige pilforbindelse 11">
            <a:extLst>
              <a:ext uri="{FF2B5EF4-FFF2-40B4-BE49-F238E27FC236}">
                <a16:creationId xmlns:a16="http://schemas.microsoft.com/office/drawing/2014/main" id="{82DCD66B-2ADE-F2A7-F882-2A137DC8D87F}"/>
              </a:ext>
            </a:extLst>
          </p:cNvPr>
          <p:cNvCxnSpPr>
            <a:stCxn id="10" idx="2"/>
            <a:endCxn id="17" idx="0"/>
          </p:cNvCxnSpPr>
          <p:nvPr/>
        </p:nvCxnSpPr>
        <p:spPr>
          <a:xfrm flipH="1">
            <a:off x="6801345" y="3500098"/>
            <a:ext cx="1169756" cy="98448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Lige pilforbindelse 12">
            <a:extLst>
              <a:ext uri="{FF2B5EF4-FFF2-40B4-BE49-F238E27FC236}">
                <a16:creationId xmlns:a16="http://schemas.microsoft.com/office/drawing/2014/main" id="{DF39BE3C-B2B3-A15D-7EBA-BB96C69BDE8F}"/>
              </a:ext>
            </a:extLst>
          </p:cNvPr>
          <p:cNvCxnSpPr>
            <a:stCxn id="7" idx="2"/>
            <a:endCxn id="23" idx="0"/>
          </p:cNvCxnSpPr>
          <p:nvPr/>
        </p:nvCxnSpPr>
        <p:spPr>
          <a:xfrm flipH="1">
            <a:off x="10660566" y="2925380"/>
            <a:ext cx="469401" cy="165777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03EA77E2-B309-042B-4B65-7498636E96F3}"/>
              </a:ext>
            </a:extLst>
          </p:cNvPr>
          <p:cNvSpPr/>
          <p:nvPr/>
        </p:nvSpPr>
        <p:spPr>
          <a:xfrm>
            <a:off x="430669" y="2528161"/>
            <a:ext cx="2990958" cy="46571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03EA77E2-B309-042B-4B65-7498636E96F3}"/>
              </a:ext>
            </a:extLst>
          </p:cNvPr>
          <p:cNvSpPr/>
          <p:nvPr/>
        </p:nvSpPr>
        <p:spPr>
          <a:xfrm>
            <a:off x="3421627" y="4484583"/>
            <a:ext cx="6759436" cy="53346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a:extLst>
              <a:ext uri="{FF2B5EF4-FFF2-40B4-BE49-F238E27FC236}">
                <a16:creationId xmlns:a16="http://schemas.microsoft.com/office/drawing/2014/main" id="{03EA77E2-B309-042B-4B65-7498636E96F3}"/>
              </a:ext>
            </a:extLst>
          </p:cNvPr>
          <p:cNvSpPr/>
          <p:nvPr/>
        </p:nvSpPr>
        <p:spPr>
          <a:xfrm>
            <a:off x="10181063" y="4583151"/>
            <a:ext cx="959005" cy="52007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22898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Billede 3" descr="Et billede, der indeholder tekst, skærmbillede, Font/skrifttype, nummer/tal&#10;&#10;Beskrivelsen er genereret automatisk">
            <a:extLst>
              <a:ext uri="{FF2B5EF4-FFF2-40B4-BE49-F238E27FC236}">
                <a16:creationId xmlns:a16="http://schemas.microsoft.com/office/drawing/2014/main" id="{05EF75D7-00DC-E57B-6CE8-A331E01D2672}"/>
              </a:ext>
            </a:extLst>
          </p:cNvPr>
          <p:cNvPicPr>
            <a:picLocks noChangeAspect="1"/>
          </p:cNvPicPr>
          <p:nvPr/>
        </p:nvPicPr>
        <p:blipFill rotWithShape="1">
          <a:blip r:embed="rId6"/>
          <a:srcRect r="6819" b="15492"/>
          <a:stretch/>
        </p:blipFill>
        <p:spPr>
          <a:xfrm>
            <a:off x="532276" y="2197612"/>
            <a:ext cx="11104199" cy="4412541"/>
          </a:xfrm>
          <a:prstGeom prst="rect">
            <a:avLst/>
          </a:prstGeom>
          <a:ln w="19050">
            <a:solidFill>
              <a:schemeClr val="tx1"/>
            </a:solidFill>
          </a:ln>
        </p:spPr>
      </p:pic>
      <p:sp>
        <p:nvSpPr>
          <p:cNvPr id="6" name="Rektangel 5">
            <a:extLst>
              <a:ext uri="{FF2B5EF4-FFF2-40B4-BE49-F238E27FC236}">
                <a16:creationId xmlns:a16="http://schemas.microsoft.com/office/drawing/2014/main" id="{0D40152F-D792-59E0-FD02-C5A115850AB5}"/>
              </a:ext>
            </a:extLst>
          </p:cNvPr>
          <p:cNvSpPr/>
          <p:nvPr/>
        </p:nvSpPr>
        <p:spPr>
          <a:xfrm>
            <a:off x="6374307" y="1492471"/>
            <a:ext cx="2641244" cy="3545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Searching in datasets</a:t>
            </a:r>
          </a:p>
        </p:txBody>
      </p:sp>
      <p:sp>
        <p:nvSpPr>
          <p:cNvPr id="8" name="Rektangel 7">
            <a:extLst>
              <a:ext uri="{FF2B5EF4-FFF2-40B4-BE49-F238E27FC236}">
                <a16:creationId xmlns:a16="http://schemas.microsoft.com/office/drawing/2014/main" id="{C1DFC22C-7847-5D28-B628-D6B8E188C9AB}"/>
              </a:ext>
            </a:extLst>
          </p:cNvPr>
          <p:cNvSpPr/>
          <p:nvPr/>
        </p:nvSpPr>
        <p:spPr>
          <a:xfrm>
            <a:off x="6937675" y="3189221"/>
            <a:ext cx="2474947" cy="732251"/>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i="1">
                <a:solidFill>
                  <a:schemeClr val="tx1"/>
                </a:solidFill>
                <a:latin typeface="Arial"/>
                <a:ea typeface="+mn-lt"/>
                <a:cs typeface="Arial"/>
              </a:rPr>
              <a:t>Click on title to read the metadata and view the source</a:t>
            </a:r>
            <a:endParaRPr lang="da-DK" sz="1600" b="1" i="1">
              <a:solidFill>
                <a:schemeClr val="tx1"/>
              </a:solidFill>
              <a:latin typeface="Arial"/>
              <a:cs typeface="Arial"/>
            </a:endParaRPr>
          </a:p>
        </p:txBody>
      </p:sp>
      <p:cxnSp>
        <p:nvCxnSpPr>
          <p:cNvPr id="9" name="Lige pilforbindelse 8">
            <a:extLst>
              <a:ext uri="{FF2B5EF4-FFF2-40B4-BE49-F238E27FC236}">
                <a16:creationId xmlns:a16="http://schemas.microsoft.com/office/drawing/2014/main" id="{5BB017C1-6C74-2C3E-F601-2FB097260C8E}"/>
              </a:ext>
            </a:extLst>
          </p:cNvPr>
          <p:cNvCxnSpPr>
            <a:stCxn id="8" idx="2"/>
            <a:endCxn id="16" idx="0"/>
          </p:cNvCxnSpPr>
          <p:nvPr/>
        </p:nvCxnSpPr>
        <p:spPr>
          <a:xfrm flipH="1">
            <a:off x="5909518" y="3921472"/>
            <a:ext cx="2265631" cy="7731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Lige pilforbindelse 9">
            <a:extLst>
              <a:ext uri="{FF2B5EF4-FFF2-40B4-BE49-F238E27FC236}">
                <a16:creationId xmlns:a16="http://schemas.microsoft.com/office/drawing/2014/main" id="{8F9EBE0C-27CA-F272-2B4A-79E1490B0699}"/>
              </a:ext>
            </a:extLst>
          </p:cNvPr>
          <p:cNvCxnSpPr>
            <a:cxnSpLocks/>
            <a:stCxn id="6" idx="2"/>
            <a:endCxn id="17" idx="7"/>
          </p:cNvCxnSpPr>
          <p:nvPr/>
        </p:nvCxnSpPr>
        <p:spPr>
          <a:xfrm flipH="1">
            <a:off x="5567860" y="1846971"/>
            <a:ext cx="2127069" cy="11493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 name="Title 1">
            <a:extLst>
              <a:ext uri="{FF2B5EF4-FFF2-40B4-BE49-F238E27FC236}">
                <a16:creationId xmlns:a16="http://schemas.microsoft.com/office/drawing/2014/main" id="{576E8B5C-03DA-6FCA-56EA-58717D2F4317}"/>
              </a:ext>
            </a:extLst>
          </p:cNvPr>
          <p:cNvSpPr>
            <a:spLocks noGrp="1"/>
          </p:cNvSpPr>
          <p:nvPr>
            <p:ph type="title"/>
          </p:nvPr>
        </p:nvSpPr>
        <p:spPr>
          <a:xfrm>
            <a:off x="447304" y="171936"/>
            <a:ext cx="10515600" cy="819619"/>
          </a:xfrm>
        </p:spPr>
        <p:txBody>
          <a:bodyPr vert="horz">
            <a:normAutofit/>
          </a:bodyPr>
          <a:lstStyle/>
          <a:p>
            <a:r>
              <a:rPr lang="en-US" sz="4000" b="1">
                <a:latin typeface="Arial" panose="020B0604020202020204" pitchFamily="34" charset="0"/>
                <a:cs typeface="Arial" panose="020B0604020202020204" pitchFamily="34" charset="0"/>
              </a:rPr>
              <a:t>Strategy 1 </a:t>
            </a:r>
            <a:r>
              <a:rPr lang="en-US" sz="2200">
                <a:latin typeface="Arial" panose="020B0604020202020204" pitchFamily="34" charset="0"/>
                <a:cs typeface="Arial" panose="020B0604020202020204" pitchFamily="34" charset="0"/>
              </a:rPr>
              <a:t>- Searching for research data in a </a:t>
            </a:r>
            <a:r>
              <a:rPr lang="en-US" sz="2200" b="1">
                <a:latin typeface="Arial" panose="020B0604020202020204" pitchFamily="34" charset="0"/>
                <a:cs typeface="Arial" panose="020B0604020202020204" pitchFamily="34" charset="0"/>
              </a:rPr>
              <a:t>bibliographic database</a:t>
            </a:r>
            <a:endParaRPr lang="en-US" b="1">
              <a:latin typeface="Arial" panose="020B0604020202020204" pitchFamily="34" charset="0"/>
              <a:cs typeface="Arial" panose="020B0604020202020204" pitchFamily="34" charset="0"/>
            </a:endParaRPr>
          </a:p>
        </p:txBody>
      </p:sp>
      <p:sp>
        <p:nvSpPr>
          <p:cNvPr id="2" name="Rektangel 1"/>
          <p:cNvSpPr/>
          <p:nvPr/>
        </p:nvSpPr>
        <p:spPr>
          <a:xfrm>
            <a:off x="447304" y="1437785"/>
            <a:ext cx="2877711" cy="892552"/>
          </a:xfrm>
          <a:prstGeom prst="rect">
            <a:avLst/>
          </a:prstGeom>
        </p:spPr>
        <p:txBody>
          <a:bodyPr wrap="none" lIns="91440" tIns="45720" rIns="91440" bIns="45720" anchor="t">
            <a:spAutoFit/>
          </a:bodyPr>
          <a:lstStyle/>
          <a:p>
            <a:r>
              <a:rPr lang="en-US" b="1">
                <a:latin typeface="Arial" panose="020B0604020202020204" pitchFamily="34" charset="0"/>
                <a:cs typeface="Arial" panose="020B0604020202020204" pitchFamily="34" charset="0"/>
              </a:rPr>
              <a:t>Example B: </a:t>
            </a:r>
            <a:r>
              <a:rPr lang="en-US" b="1">
                <a:latin typeface="Arial" panose="020B0604020202020204" pitchFamily="34" charset="0"/>
                <a:cs typeface="Arial" panose="020B0604020202020204" pitchFamily="34" charset="0"/>
                <a:hlinkClick r:id="rId7"/>
              </a:rPr>
              <a:t>Dimensions</a:t>
            </a:r>
            <a:r>
              <a:rPr lang="en-US" b="1">
                <a:latin typeface="Arial" panose="020B0604020202020204" pitchFamily="34" charset="0"/>
                <a:cs typeface="Arial" panose="020B0604020202020204" pitchFamily="34" charset="0"/>
              </a:rPr>
              <a:t> </a:t>
            </a:r>
          </a:p>
          <a:p>
            <a:r>
              <a:rPr lang="en-US" sz="1600">
                <a:latin typeface="Arial" panose="020B0604020202020204" pitchFamily="34" charset="0"/>
                <a:ea typeface="Calibri" panose="020F0502020204030204"/>
                <a:cs typeface="Arial" panose="020B0604020202020204" pitchFamily="34" charset="0"/>
              </a:rPr>
              <a:t>NB: Sign up for access</a:t>
            </a:r>
            <a:endParaRPr lang="da-DK" sz="1600">
              <a:latin typeface="Arial" panose="020B0604020202020204" pitchFamily="34" charset="0"/>
              <a:cs typeface="Arial" panose="020B0604020202020204" pitchFamily="34" charset="0"/>
            </a:endParaRPr>
          </a:p>
          <a:p>
            <a:endParaRPr lang="da-DK">
              <a:latin typeface="Arial" panose="020B0604020202020204" pitchFamily="34" charset="0"/>
              <a:cs typeface="Arial" panose="020B0604020202020204" pitchFamily="34" charset="0"/>
            </a:endParaRPr>
          </a:p>
        </p:txBody>
      </p:sp>
      <p:cxnSp>
        <p:nvCxnSpPr>
          <p:cNvPr id="15" name="Lige forbindelse 14"/>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03EA77E2-B309-042B-4B65-7498636E96F3}"/>
              </a:ext>
            </a:extLst>
          </p:cNvPr>
          <p:cNvSpPr/>
          <p:nvPr/>
        </p:nvSpPr>
        <p:spPr>
          <a:xfrm>
            <a:off x="3093416" y="4694663"/>
            <a:ext cx="5632203" cy="70514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03EA77E2-B309-042B-4B65-7498636E96F3}"/>
              </a:ext>
            </a:extLst>
          </p:cNvPr>
          <p:cNvSpPr/>
          <p:nvPr/>
        </p:nvSpPr>
        <p:spPr>
          <a:xfrm>
            <a:off x="4482789" y="2916430"/>
            <a:ext cx="1271240" cy="54558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82758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176C215E-B110-30E9-DFF7-D02A90D03659}"/>
              </a:ext>
            </a:extLst>
          </p:cNvPr>
          <p:cNvSpPr/>
          <p:nvPr/>
        </p:nvSpPr>
        <p:spPr>
          <a:xfrm>
            <a:off x="3370190"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en-US" sz="4000" b="1">
                <a:latin typeface="Arial"/>
                <a:cs typeface="Arial"/>
              </a:rPr>
              <a:t>Search strategies</a:t>
            </a:r>
            <a:endParaRPr lang="en-US" sz="4000" b="1">
              <a:latin typeface="Arial"/>
              <a:ea typeface="Calibri Light"/>
              <a:cs typeface="Arial"/>
            </a:endParaRPr>
          </a:p>
        </p:txBody>
      </p:sp>
      <p:grpSp>
        <p:nvGrpSpPr>
          <p:cNvPr id="16" name="Gruppe 15"/>
          <p:cNvGrpSpPr/>
          <p:nvPr/>
        </p:nvGrpSpPr>
        <p:grpSpPr>
          <a:xfrm>
            <a:off x="3695148" y="2144706"/>
            <a:ext cx="2001470" cy="1852213"/>
            <a:chOff x="3695148" y="2144706"/>
            <a:chExt cx="2001470" cy="1852213"/>
          </a:xfrm>
        </p:grpSpPr>
        <p:sp>
          <p:nvSpPr>
            <p:cNvPr id="6" name="Tekstfelt 5">
              <a:extLst>
                <a:ext uri="{FF2B5EF4-FFF2-40B4-BE49-F238E27FC236}">
                  <a16:creationId xmlns:a16="http://schemas.microsoft.com/office/drawing/2014/main" id="{0B3DBA7A-CC20-B8C1-C6EF-88351E60D46D}"/>
                </a:ext>
              </a:extLst>
            </p:cNvPr>
            <p:cNvSpPr txBox="1"/>
            <p:nvPr/>
          </p:nvSpPr>
          <p:spPr>
            <a:xfrm>
              <a:off x="3695148" y="3196700"/>
              <a:ext cx="2001470" cy="80021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2</a:t>
              </a:r>
            </a:p>
            <a:p>
              <a:r>
                <a:rPr lang="da-DK" err="1">
                  <a:latin typeface="Arial" panose="020B0604020202020204" pitchFamily="34" charset="0"/>
                  <a:ea typeface="Calibri"/>
                  <a:cs typeface="Arial" panose="020B0604020202020204" pitchFamily="34" charset="0"/>
                </a:rPr>
                <a:t>Repositories</a:t>
              </a:r>
              <a:endParaRPr lang="da-DK">
                <a:latin typeface="Arial" panose="020B0604020202020204" pitchFamily="34" charset="0"/>
                <a:ea typeface="Calibri"/>
                <a:cs typeface="Arial" panose="020B0604020202020204" pitchFamily="34" charset="0"/>
              </a:endParaRPr>
            </a:p>
          </p:txBody>
        </p:sp>
        <p:pic>
          <p:nvPicPr>
            <p:cNvPr id="17" name="Grafik 16" descr="Database med massiv udfyldning">
              <a:extLst>
                <a:ext uri="{FF2B5EF4-FFF2-40B4-BE49-F238E27FC236}">
                  <a16:creationId xmlns:a16="http://schemas.microsoft.com/office/drawing/2014/main" id="{17D563A4-A935-78E9-F3CB-5A3C0F2B22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15" name="Gruppe 14"/>
          <p:cNvGrpSpPr/>
          <p:nvPr/>
        </p:nvGrpSpPr>
        <p:grpSpPr>
          <a:xfrm>
            <a:off x="934950" y="2144706"/>
            <a:ext cx="1991130" cy="2406211"/>
            <a:chOff x="934950" y="2144706"/>
            <a:chExt cx="1991130" cy="2406211"/>
          </a:xfrm>
        </p:grpSpPr>
        <p:sp>
          <p:nvSpPr>
            <p:cNvPr id="2" name="Tekstfelt 1">
              <a:extLst>
                <a:ext uri="{FF2B5EF4-FFF2-40B4-BE49-F238E27FC236}">
                  <a16:creationId xmlns:a16="http://schemas.microsoft.com/office/drawing/2014/main" id="{DA8F9A32-410C-7DEE-DE28-018B706FAF27}"/>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1</a:t>
              </a:r>
              <a:endParaRPr lang="en-US" sz="2800">
                <a:latin typeface="Arial" panose="020B0604020202020204" pitchFamily="34" charset="0"/>
                <a:ea typeface="Calibri"/>
                <a:cs typeface="Arial" panose="020B0604020202020204" pitchFamily="34" charset="0"/>
              </a:endParaRPr>
            </a:p>
            <a:p>
              <a:r>
                <a:rPr lang="da-DK" err="1">
                  <a:latin typeface="Arial"/>
                  <a:ea typeface="Calibri"/>
                  <a:cs typeface="Arial"/>
                </a:rPr>
                <a:t>Bibliographic</a:t>
              </a:r>
              <a:r>
                <a:rPr lang="da-DK">
                  <a:latin typeface="Arial"/>
                  <a:ea typeface="Calibri"/>
                  <a:cs typeface="Arial"/>
                </a:rPr>
                <a:t> databases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8" name="Grafik 17" descr="Server med massiv udfyldning">
              <a:extLst>
                <a:ext uri="{FF2B5EF4-FFF2-40B4-BE49-F238E27FC236}">
                  <a16:creationId xmlns:a16="http://schemas.microsoft.com/office/drawing/2014/main" id="{7B2CA0AD-D3AB-F104-657D-3A99ADBB3F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22" name="Gruppe 21"/>
          <p:cNvGrpSpPr/>
          <p:nvPr/>
        </p:nvGrpSpPr>
        <p:grpSpPr>
          <a:xfrm>
            <a:off x="9258924" y="2144706"/>
            <a:ext cx="2254876" cy="2960209"/>
            <a:chOff x="9258924" y="2144706"/>
            <a:chExt cx="2254876" cy="2960209"/>
          </a:xfrm>
        </p:grpSpPr>
        <p:sp>
          <p:nvSpPr>
            <p:cNvPr id="10" name="Tekstfelt 9">
              <a:extLst>
                <a:ext uri="{FF2B5EF4-FFF2-40B4-BE49-F238E27FC236}">
                  <a16:creationId xmlns:a16="http://schemas.microsoft.com/office/drawing/2014/main" id="{647BD4ED-69DB-F273-D1D6-1B33F6DFA10D}"/>
                </a:ext>
              </a:extLst>
            </p:cNvPr>
            <p:cNvSpPr txBox="1"/>
            <p:nvPr/>
          </p:nvSpPr>
          <p:spPr>
            <a:xfrm>
              <a:off x="9258924" y="3196700"/>
              <a:ext cx="2254876" cy="19082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4</a:t>
              </a:r>
            </a:p>
            <a:p>
              <a:r>
                <a:rPr lang="da-DK" err="1">
                  <a:latin typeface="Arial" panose="020B0604020202020204" pitchFamily="34" charset="0"/>
                  <a:ea typeface="Calibri"/>
                  <a:cs typeface="Arial" panose="020B0604020202020204" pitchFamily="34" charset="0"/>
                </a:rPr>
                <a:t>Outside</a:t>
              </a:r>
              <a:r>
                <a:rPr lang="da-DK">
                  <a:latin typeface="Arial" panose="020B0604020202020204" pitchFamily="34" charset="0"/>
                  <a:ea typeface="Calibri"/>
                  <a:cs typeface="Arial" panose="020B0604020202020204" pitchFamily="34" charset="0"/>
                </a:rPr>
                <a:t> </a:t>
              </a:r>
              <a:r>
                <a:rPr lang="da-DK" err="1">
                  <a:latin typeface="Arial" panose="020B0604020202020204" pitchFamily="34" charset="0"/>
                  <a:ea typeface="Calibri"/>
                  <a:cs typeface="Arial" panose="020B0604020202020204" pitchFamily="34" charset="0"/>
                </a:rPr>
                <a:t>academia</a:t>
              </a:r>
              <a:r>
                <a:rPr lang="da-DK">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a:t>
              </a:r>
              <a:r>
                <a:rPr lang="en-US" err="1">
                  <a:latin typeface="Arial" panose="020B0604020202020204" pitchFamily="34" charset="0"/>
                  <a:ea typeface="Calibri"/>
                  <a:cs typeface="Arial" panose="020B0604020202020204" pitchFamily="34" charset="0"/>
                </a:rPr>
                <a:t>organisations</a:t>
              </a:r>
              <a:r>
                <a:rPr lang="en-US">
                  <a:latin typeface="Arial" panose="020B0604020202020204" pitchFamily="34" charset="0"/>
                  <a:ea typeface="Calibri"/>
                  <a:cs typeface="Arial" panose="020B0604020202020204" pitchFamily="34" charset="0"/>
                </a:rPr>
                <a:t>, governments, etc.)</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0" name="Grafik 19" descr="Forskning med massiv udfyldning">
              <a:extLst>
                <a:ext uri="{FF2B5EF4-FFF2-40B4-BE49-F238E27FC236}">
                  <a16:creationId xmlns:a16="http://schemas.microsoft.com/office/drawing/2014/main" id="{2A34B2E1-809F-D4C1-FC3D-6AFD7AE780C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19" name="Gruppe 18"/>
          <p:cNvGrpSpPr/>
          <p:nvPr/>
        </p:nvGrpSpPr>
        <p:grpSpPr>
          <a:xfrm>
            <a:off x="6395534" y="2144706"/>
            <a:ext cx="1950745" cy="2129212"/>
            <a:chOff x="6395534" y="2144706"/>
            <a:chExt cx="1950745" cy="2129212"/>
          </a:xfrm>
        </p:grpSpPr>
        <p:sp>
          <p:nvSpPr>
            <p:cNvPr id="7" name="Tekstfelt 6">
              <a:extLst>
                <a:ext uri="{FF2B5EF4-FFF2-40B4-BE49-F238E27FC236}">
                  <a16:creationId xmlns:a16="http://schemas.microsoft.com/office/drawing/2014/main" id="{9F3DE695-F52C-C6E0-8EA8-B6F8DAAFBD98}"/>
                </a:ext>
              </a:extLst>
            </p:cNvPr>
            <p:cNvSpPr txBox="1"/>
            <p:nvPr/>
          </p:nvSpPr>
          <p:spPr>
            <a:xfrm>
              <a:off x="6395534" y="3196700"/>
              <a:ext cx="1950745"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3</a:t>
              </a:r>
            </a:p>
            <a:p>
              <a:r>
                <a:rPr lang="da-DK">
                  <a:latin typeface="Arial" panose="020B0604020202020204" pitchFamily="34" charset="0"/>
                  <a:ea typeface="Calibri"/>
                  <a:cs typeface="Arial" panose="020B0604020202020204" pitchFamily="34" charset="0"/>
                </a:rPr>
                <a:t>Search </a:t>
              </a:r>
              <a:r>
                <a:rPr lang="da-DK" err="1">
                  <a:latin typeface="Arial" panose="020B0604020202020204" pitchFamily="34" charset="0"/>
                  <a:ea typeface="Calibri"/>
                  <a:cs typeface="Arial" panose="020B0604020202020204" pitchFamily="34" charset="0"/>
                </a:rPr>
                <a:t>engines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1" name="Grafik 20" descr="Sky med massiv udfyldning">
              <a:extLst>
                <a:ext uri="{FF2B5EF4-FFF2-40B4-BE49-F238E27FC236}">
                  <a16:creationId xmlns:a16="http://schemas.microsoft.com/office/drawing/2014/main" id="{8D80CBD5-E8EB-64CF-3FAA-8A07FD54A6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cxnSp>
        <p:nvCxnSpPr>
          <p:cNvPr id="8" name="Lige forbindelse 7">
            <a:extLst>
              <a:ext uri="{FF2B5EF4-FFF2-40B4-BE49-F238E27FC236}">
                <a16:creationId xmlns:a16="http://schemas.microsoft.com/office/drawing/2014/main" id="{8B1D4684-FA2C-C45C-73D4-0D192F27548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2371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1F5F2A8F-64C2-6695-4EC9-41BC3878F6F3}"/>
              </a:ext>
            </a:extLst>
          </p:cNvPr>
          <p:cNvSpPr>
            <a:spLocks noGrp="1"/>
          </p:cNvSpPr>
          <p:nvPr>
            <p:ph type="title"/>
          </p:nvPr>
        </p:nvSpPr>
        <p:spPr>
          <a:xfrm>
            <a:off x="460696" y="182562"/>
            <a:ext cx="10515600" cy="819619"/>
          </a:xfrm>
        </p:spPr>
        <p:txBody>
          <a:bodyPr vert="horz">
            <a:normAutofit/>
          </a:bodyPr>
          <a:lstStyle/>
          <a:p>
            <a:r>
              <a:rPr lang="en-US" sz="4000" b="1">
                <a:latin typeface="Arial" panose="020B0604020202020204" pitchFamily="34" charset="0"/>
                <a:cs typeface="Arial" panose="020B0604020202020204" pitchFamily="34" charset="0"/>
              </a:rPr>
              <a:t>Strategy 2 </a:t>
            </a:r>
            <a:r>
              <a:rPr lang="en-US" sz="2200">
                <a:latin typeface="Arial" panose="020B0604020202020204" pitchFamily="34" charset="0"/>
                <a:cs typeface="Arial" panose="020B0604020202020204" pitchFamily="34" charset="0"/>
              </a:rPr>
              <a:t>- Search </a:t>
            </a:r>
            <a:r>
              <a:rPr lang="en-US" sz="2200">
                <a:latin typeface="Arial" panose="020B0604020202020204" pitchFamily="34" charset="0"/>
                <a:ea typeface="+mj-lt"/>
                <a:cs typeface="Arial" panose="020B0604020202020204" pitchFamily="34" charset="0"/>
              </a:rPr>
              <a:t>for research data in a </a:t>
            </a:r>
            <a:r>
              <a:rPr lang="en-US" sz="2200" b="1">
                <a:latin typeface="Arial" panose="020B0604020202020204" pitchFamily="34" charset="0"/>
                <a:cs typeface="Arial" panose="020B0604020202020204" pitchFamily="34" charset="0"/>
              </a:rPr>
              <a:t>repository</a:t>
            </a:r>
          </a:p>
        </p:txBody>
      </p:sp>
      <p:sp>
        <p:nvSpPr>
          <p:cNvPr id="3" name="Pladsholder til indhold 2">
            <a:extLst>
              <a:ext uri="{FF2B5EF4-FFF2-40B4-BE49-F238E27FC236}">
                <a16:creationId xmlns:a16="http://schemas.microsoft.com/office/drawing/2014/main" id="{7B648FCF-2590-9AFC-E7AF-CE09B4903328}"/>
              </a:ext>
              <a:ext uri="{C183D7F6-B498-43B3-948B-1728B52AA6E4}">
                <adec:decorative xmlns:adec="http://schemas.microsoft.com/office/drawing/2017/decorative" val="1"/>
              </a:ext>
            </a:extLst>
          </p:cNvPr>
          <p:cNvSpPr>
            <a:spLocks noGrp="1"/>
          </p:cNvSpPr>
          <p:nvPr>
            <p:ph sz="half" idx="1"/>
          </p:nvPr>
        </p:nvSpPr>
        <p:spPr>
          <a:xfrm>
            <a:off x="744413" y="1916017"/>
            <a:ext cx="8985015" cy="4418856"/>
          </a:xfrm>
        </p:spPr>
        <p:txBody>
          <a:bodyPr vert="horz" lIns="91440" tIns="45720" rIns="91440" bIns="45720" rtlCol="0" anchor="t">
            <a:normAutofit/>
          </a:bodyPr>
          <a:lstStyle/>
          <a:p>
            <a:pPr marL="0" indent="0">
              <a:spcBef>
                <a:spcPts val="630"/>
              </a:spcBef>
              <a:buNone/>
            </a:pPr>
            <a:r>
              <a:rPr lang="en-US" sz="2000" b="1" u="sng">
                <a:latin typeface="Arial" panose="020B0604020202020204" pitchFamily="34" charset="0"/>
                <a:cs typeface="Arial" panose="020B0604020202020204" pitchFamily="34" charset="0"/>
              </a:rPr>
              <a:t>Repository</a:t>
            </a:r>
            <a:r>
              <a:rPr lang="en-US" sz="2000">
                <a:latin typeface="Arial" panose="020B0604020202020204" pitchFamily="34" charset="0"/>
                <a:cs typeface="Arial" panose="020B0604020202020204" pitchFamily="34" charset="0"/>
              </a:rPr>
              <a:t>:</a:t>
            </a:r>
            <a:endParaRPr lang="da-DK" sz="2000">
              <a:latin typeface="Arial" panose="020B0604020202020204" pitchFamily="34" charset="0"/>
              <a:cs typeface="Arial" panose="020B0604020202020204" pitchFamily="34" charset="0"/>
            </a:endParaRPr>
          </a:p>
          <a:p>
            <a:pPr marL="143510">
              <a:spcBef>
                <a:spcPts val="630"/>
              </a:spcBef>
              <a:buFont typeface="Arial" panose="05000000000000000000" pitchFamily="2" charset="2"/>
              <a:buChar char="•"/>
            </a:pPr>
            <a:endParaRPr lang="en-US" sz="1800" i="1">
              <a:latin typeface="Arial" panose="020B0604020202020204" pitchFamily="34" charset="0"/>
              <a:cs typeface="Arial" panose="020B0604020202020204" pitchFamily="34" charset="0"/>
            </a:endParaRPr>
          </a:p>
          <a:p>
            <a:pPr marL="143510">
              <a:spcBef>
                <a:spcPts val="630"/>
              </a:spcBef>
              <a:buFont typeface="Arial" panose="05000000000000000000" pitchFamily="2" charset="2"/>
              <a:buChar char="•"/>
            </a:pPr>
            <a:r>
              <a:rPr lang="en-US" sz="1800">
                <a:latin typeface="Arial"/>
                <a:ea typeface="+mn-lt"/>
                <a:cs typeface="Arial"/>
              </a:rPr>
              <a:t>A database of </a:t>
            </a:r>
            <a:r>
              <a:rPr lang="en-US" sz="1800" b="1">
                <a:latin typeface="Arial"/>
                <a:ea typeface="+mn-lt"/>
                <a:cs typeface="Arial"/>
              </a:rPr>
              <a:t>digital objects </a:t>
            </a:r>
            <a:r>
              <a:rPr lang="en-US" sz="1800">
                <a:latin typeface="Arial"/>
                <a:ea typeface="+mn-lt"/>
                <a:cs typeface="Arial"/>
              </a:rPr>
              <a:t>(e.g. datasets, articles, presentations)</a:t>
            </a:r>
            <a:r>
              <a:rPr lang="en-US" sz="1800" b="1">
                <a:latin typeface="Arial"/>
                <a:ea typeface="+mn-lt"/>
                <a:cs typeface="Arial"/>
              </a:rPr>
              <a:t>.</a:t>
            </a:r>
          </a:p>
          <a:p>
            <a:pPr marL="143510">
              <a:spcBef>
                <a:spcPts val="630"/>
              </a:spcBef>
              <a:buFont typeface="Arial" panose="05000000000000000000" pitchFamily="2" charset="2"/>
              <a:buChar char="•"/>
            </a:pPr>
            <a:endParaRPr lang="en-US" sz="1800">
              <a:latin typeface="Arial"/>
              <a:ea typeface="+mn-lt"/>
              <a:cs typeface="Arial"/>
            </a:endParaRPr>
          </a:p>
          <a:p>
            <a:pPr marL="143510">
              <a:spcBef>
                <a:spcPts val="630"/>
              </a:spcBef>
              <a:buFont typeface="Arial" panose="05000000000000000000" pitchFamily="2" charset="2"/>
              <a:buChar char="•"/>
            </a:pPr>
            <a:r>
              <a:rPr lang="en-US" sz="1800">
                <a:latin typeface="Arial"/>
                <a:ea typeface="+mn-lt"/>
                <a:cs typeface="Arial"/>
              </a:rPr>
              <a:t>A repository includes </a:t>
            </a:r>
            <a:r>
              <a:rPr lang="en-US" sz="1800" b="1">
                <a:latin typeface="Arial"/>
                <a:ea typeface="+mn-lt"/>
                <a:cs typeface="Arial"/>
              </a:rPr>
              <a:t>data</a:t>
            </a:r>
            <a:r>
              <a:rPr lang="en-US" sz="1800">
                <a:latin typeface="Arial"/>
                <a:ea typeface="+mn-lt"/>
                <a:cs typeface="Arial"/>
              </a:rPr>
              <a:t>, </a:t>
            </a:r>
            <a:r>
              <a:rPr lang="en-US" sz="1800" b="1">
                <a:latin typeface="Arial"/>
                <a:ea typeface="+mn-lt"/>
                <a:cs typeface="Arial"/>
              </a:rPr>
              <a:t>metadata </a:t>
            </a:r>
            <a:r>
              <a:rPr lang="en-US" sz="1800">
                <a:latin typeface="Arial"/>
                <a:ea typeface="+mn-lt"/>
                <a:cs typeface="Arial"/>
              </a:rPr>
              <a:t>and </a:t>
            </a:r>
            <a:r>
              <a:rPr lang="en-US" sz="1800" b="1">
                <a:latin typeface="Arial"/>
                <a:ea typeface="+mn-lt"/>
                <a:cs typeface="Arial"/>
              </a:rPr>
              <a:t>persistent identifiers</a:t>
            </a:r>
            <a:r>
              <a:rPr lang="en-US" sz="1800">
                <a:latin typeface="Arial"/>
                <a:ea typeface="+mn-lt"/>
                <a:cs typeface="Arial"/>
              </a:rPr>
              <a:t> (PIDs).</a:t>
            </a:r>
          </a:p>
          <a:p>
            <a:pPr marL="143510">
              <a:spcBef>
                <a:spcPts val="630"/>
              </a:spcBef>
              <a:buFont typeface="Arial" panose="05000000000000000000" pitchFamily="2" charset="2"/>
              <a:buChar char="•"/>
            </a:pPr>
            <a:endParaRPr lang="en-US" sz="1800">
              <a:latin typeface="Arial"/>
              <a:cs typeface="Arial"/>
            </a:endParaRPr>
          </a:p>
          <a:p>
            <a:pPr marL="143510">
              <a:spcBef>
                <a:spcPts val="630"/>
              </a:spcBef>
              <a:buFont typeface="Arial" panose="05000000000000000000" pitchFamily="2" charset="2"/>
              <a:buChar char="•"/>
            </a:pPr>
            <a:r>
              <a:rPr lang="en-US" sz="1800">
                <a:latin typeface="Arial"/>
                <a:ea typeface="+mn-lt"/>
                <a:cs typeface="+mn-lt"/>
              </a:rPr>
              <a:t>In the context of research data, a repository is where the (meta)data are hosted.</a:t>
            </a:r>
          </a:p>
          <a:p>
            <a:pPr marL="143510">
              <a:spcBef>
                <a:spcPts val="630"/>
              </a:spcBef>
              <a:buFont typeface="Arial" panose="05000000000000000000" pitchFamily="2" charset="2"/>
              <a:buChar char="•"/>
            </a:pPr>
            <a:endParaRPr lang="en-US" sz="1800">
              <a:latin typeface="Arial"/>
              <a:ea typeface="+mn-lt"/>
              <a:cs typeface="+mn-lt"/>
            </a:endParaRPr>
          </a:p>
          <a:p>
            <a:pPr marL="143510">
              <a:spcBef>
                <a:spcPts val="630"/>
              </a:spcBef>
              <a:buFont typeface="Arial" panose="05000000000000000000" pitchFamily="2" charset="2"/>
              <a:buChar char="•"/>
            </a:pPr>
            <a:r>
              <a:rPr lang="en-US" sz="1800">
                <a:latin typeface="Arial"/>
                <a:ea typeface="+mn-lt"/>
                <a:cs typeface="Arial"/>
              </a:rPr>
              <a:t>Repositories can be subject-specific, institutional or general.</a:t>
            </a:r>
          </a:p>
          <a:p>
            <a:pPr marL="143510">
              <a:spcBef>
                <a:spcPts val="630"/>
              </a:spcBef>
              <a:buFont typeface="Arial" panose="05000000000000000000" pitchFamily="2" charset="2"/>
              <a:buChar char="•"/>
            </a:pPr>
            <a:endParaRPr lang="en-US" sz="1800">
              <a:latin typeface="Arial"/>
              <a:ea typeface="+mn-lt"/>
              <a:cs typeface="Arial"/>
            </a:endParaRPr>
          </a:p>
          <a:p>
            <a:pPr marL="143510">
              <a:spcBef>
                <a:spcPts val="630"/>
              </a:spcBef>
              <a:buFont typeface="Arial" panose="05000000000000000000" pitchFamily="2" charset="2"/>
              <a:buChar char="•"/>
            </a:pPr>
            <a:endParaRPr lang="en-US" sz="1800">
              <a:latin typeface="Arial"/>
              <a:ea typeface="+mn-lt"/>
              <a:cs typeface="Arial"/>
            </a:endParaRPr>
          </a:p>
          <a:p>
            <a:pPr marL="0" indent="0">
              <a:spcBef>
                <a:spcPts val="630"/>
              </a:spcBef>
              <a:buNone/>
            </a:pPr>
            <a:r>
              <a:rPr lang="en-US" sz="1800">
                <a:latin typeface="Arial"/>
                <a:ea typeface="+mn-lt"/>
                <a:cs typeface="Arial"/>
              </a:rPr>
              <a:t>…so where to begin?</a:t>
            </a:r>
            <a:endParaRPr lang="en-US" sz="1800">
              <a:latin typeface="Arial" panose="020B0604020202020204" pitchFamily="34" charset="0"/>
              <a:ea typeface="+mn-lt"/>
              <a:cs typeface="Arial" panose="020B0604020202020204" pitchFamily="34" charset="0"/>
            </a:endParaRPr>
          </a:p>
          <a:p>
            <a:pPr marL="0" indent="0">
              <a:spcBef>
                <a:spcPts val="630"/>
              </a:spcBef>
              <a:buNone/>
            </a:pPr>
            <a:endParaRPr lang="en-US" sz="1800">
              <a:latin typeface="Arial" panose="020B0604020202020204" pitchFamily="34" charset="0"/>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a:spcBef>
                <a:spcPts val="630"/>
              </a:spcBef>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marL="0" indent="0">
              <a:spcBef>
                <a:spcPts val="630"/>
              </a:spcBef>
              <a:buNone/>
            </a:pPr>
            <a:endParaRPr lang="en-US" sz="1400" i="1">
              <a:latin typeface="Arial" panose="020B0604020202020204" pitchFamily="34" charset="0"/>
              <a:cs typeface="Arial" panose="020B0604020202020204" pitchFamily="34" charset="0"/>
            </a:endParaRPr>
          </a:p>
        </p:txBody>
      </p:sp>
      <p:cxnSp>
        <p:nvCxnSpPr>
          <p:cNvPr id="9" name="Lige forbindelse 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05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8FEFB-BC41-413D-02BA-2DCBA5C43E4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50734C1-B318-40A7-1529-9CEDF28C65C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7" name="think-cell data - do not delete" hidden="1">
                        <a:extLst>
                          <a:ext uri="{FF2B5EF4-FFF2-40B4-BE49-F238E27FC236}">
                            <a16:creationId xmlns:a16="http://schemas.microsoft.com/office/drawing/2014/main" id="{950734C1-B318-40A7-1529-9CEDF28C65C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A563FCB6-6E44-6DCD-B407-BDE9A1B1EF3C}"/>
              </a:ext>
            </a:extLst>
          </p:cNvPr>
          <p:cNvSpPr>
            <a:spLocks noGrp="1"/>
          </p:cNvSpPr>
          <p:nvPr>
            <p:ph type="title"/>
          </p:nvPr>
        </p:nvSpPr>
        <p:spPr>
          <a:xfrm>
            <a:off x="460696" y="182562"/>
            <a:ext cx="10515600" cy="819619"/>
          </a:xfrm>
        </p:spPr>
        <p:txBody>
          <a:bodyPr vert="horz">
            <a:normAutofit/>
          </a:bodyPr>
          <a:lstStyle/>
          <a:p>
            <a:r>
              <a:rPr lang="en-US" sz="4000" b="1">
                <a:latin typeface="Arial" panose="020B0604020202020204" pitchFamily="34" charset="0"/>
                <a:cs typeface="Arial" panose="020B0604020202020204" pitchFamily="34" charset="0"/>
              </a:rPr>
              <a:t>Strategy 2 </a:t>
            </a:r>
            <a:r>
              <a:rPr lang="en-US" sz="2200">
                <a:latin typeface="Arial" panose="020B0604020202020204" pitchFamily="34" charset="0"/>
                <a:cs typeface="Arial" panose="020B0604020202020204" pitchFamily="34" charset="0"/>
              </a:rPr>
              <a:t>- Search </a:t>
            </a:r>
            <a:r>
              <a:rPr lang="en-US" sz="2200">
                <a:latin typeface="Arial" panose="020B0604020202020204" pitchFamily="34" charset="0"/>
                <a:ea typeface="+mj-lt"/>
                <a:cs typeface="Arial" panose="020B0604020202020204" pitchFamily="34" charset="0"/>
              </a:rPr>
              <a:t>for research data in a </a:t>
            </a:r>
            <a:r>
              <a:rPr lang="en-US" sz="2200" b="1">
                <a:latin typeface="Arial" panose="020B0604020202020204" pitchFamily="34" charset="0"/>
                <a:cs typeface="Arial" panose="020B0604020202020204" pitchFamily="34" charset="0"/>
              </a:rPr>
              <a:t>repository</a:t>
            </a:r>
          </a:p>
        </p:txBody>
      </p:sp>
      <p:sp>
        <p:nvSpPr>
          <p:cNvPr id="3" name="Pladsholder til indhold 2">
            <a:extLst>
              <a:ext uri="{FF2B5EF4-FFF2-40B4-BE49-F238E27FC236}">
                <a16:creationId xmlns:a16="http://schemas.microsoft.com/office/drawing/2014/main" id="{17C8F852-896E-DBBD-2119-8190E68B77D8}"/>
              </a:ext>
              <a:ext uri="{C183D7F6-B498-43B3-948B-1728B52AA6E4}">
                <adec:decorative xmlns:adec="http://schemas.microsoft.com/office/drawing/2017/decorative" val="1"/>
              </a:ext>
            </a:extLst>
          </p:cNvPr>
          <p:cNvSpPr>
            <a:spLocks noGrp="1"/>
          </p:cNvSpPr>
          <p:nvPr>
            <p:ph sz="half" idx="1"/>
          </p:nvPr>
        </p:nvSpPr>
        <p:spPr>
          <a:xfrm>
            <a:off x="460696" y="1525373"/>
            <a:ext cx="5827642" cy="4351338"/>
          </a:xfrm>
        </p:spPr>
        <p:txBody>
          <a:bodyPr vert="horz" lIns="91440" tIns="45720" rIns="91440" bIns="45720" rtlCol="0" anchor="t">
            <a:normAutofit/>
          </a:bodyPr>
          <a:lstStyle/>
          <a:p>
            <a:pPr marL="0" indent="0">
              <a:buNone/>
            </a:pPr>
            <a:r>
              <a:rPr lang="en-US" sz="2000" b="1">
                <a:latin typeface="Arial"/>
                <a:cs typeface="Arial"/>
              </a:rPr>
              <a:t>Where do I find repositories relevant to my studies?</a:t>
            </a:r>
          </a:p>
          <a:p>
            <a:pPr marL="0" indent="0">
              <a:buNone/>
            </a:pPr>
            <a:endParaRPr lang="en-US" sz="1800">
              <a:latin typeface="Arial"/>
              <a:cs typeface="Arial"/>
            </a:endParaRPr>
          </a:p>
          <a:p>
            <a:r>
              <a:rPr lang="en-US" sz="1800">
                <a:latin typeface="Arial"/>
                <a:cs typeface="Arial"/>
              </a:rPr>
              <a:t>If</a:t>
            </a:r>
            <a:r>
              <a:rPr lang="en-US" sz="1800">
                <a:latin typeface="Arial"/>
                <a:ea typeface="+mn-lt"/>
                <a:cs typeface="Arial"/>
              </a:rPr>
              <a:t> you are not already familiar with a repository, try online platforms such as </a:t>
            </a:r>
            <a:r>
              <a:rPr lang="en-US" sz="1800">
                <a:latin typeface="Arial"/>
                <a:ea typeface="+mn-lt"/>
                <a:cs typeface="Arial"/>
                <a:hlinkClick r:id="rId6"/>
              </a:rPr>
              <a:t>re3data.org</a:t>
            </a:r>
            <a:r>
              <a:rPr lang="en-US" sz="1800">
                <a:latin typeface="Arial"/>
                <a:ea typeface="+mn-lt"/>
                <a:cs typeface="Arial"/>
              </a:rPr>
              <a:t> or </a:t>
            </a:r>
            <a:r>
              <a:rPr lang="en-US" sz="1800">
                <a:latin typeface="Arial"/>
                <a:ea typeface="+mn-lt"/>
                <a:cs typeface="Arial"/>
                <a:hlinkClick r:id="rId7"/>
              </a:rPr>
              <a:t>fairsharing.org</a:t>
            </a:r>
            <a:r>
              <a:rPr lang="en-US" sz="1800">
                <a:latin typeface="Arial"/>
                <a:ea typeface="+mn-lt"/>
                <a:cs typeface="Arial"/>
              </a:rPr>
              <a:t>. These are registers of existing international repositories of research data, including discipline-specific repositories.</a:t>
            </a:r>
            <a:endParaRPr lang="en-US" sz="1800">
              <a:latin typeface="Arial"/>
              <a:cs typeface="Arial"/>
            </a:endParaRPr>
          </a:p>
          <a:p>
            <a:endParaRPr lang="en-US" sz="1800">
              <a:latin typeface="Arial" panose="020B0604020202020204" pitchFamily="34" charset="0"/>
              <a:cs typeface="Arial" panose="020B0604020202020204" pitchFamily="34" charset="0"/>
            </a:endParaRPr>
          </a:p>
          <a:p>
            <a:r>
              <a:rPr lang="en-US" sz="1800">
                <a:latin typeface="Arial"/>
                <a:ea typeface="+mn-lt"/>
                <a:cs typeface="Arial"/>
              </a:rPr>
              <a:t>If you cannot find any discipline-specific repositories, try searching in general repositories, e.g. </a:t>
            </a:r>
            <a:r>
              <a:rPr lang="en-US" sz="1800">
                <a:latin typeface="Arial"/>
                <a:ea typeface="+mn-lt"/>
                <a:cs typeface="Arial"/>
                <a:hlinkClick r:id="rId8"/>
              </a:rPr>
              <a:t>Zenodo</a:t>
            </a:r>
            <a:r>
              <a:rPr lang="en-US" sz="1800">
                <a:latin typeface="Arial"/>
                <a:ea typeface="+mn-lt"/>
                <a:cs typeface="Arial"/>
              </a:rPr>
              <a:t>.</a:t>
            </a:r>
          </a:p>
        </p:txBody>
      </p:sp>
      <p:sp>
        <p:nvSpPr>
          <p:cNvPr id="6" name="Tekstfelt 5">
            <a:extLst>
              <a:ext uri="{FF2B5EF4-FFF2-40B4-BE49-F238E27FC236}">
                <a16:creationId xmlns:a16="http://schemas.microsoft.com/office/drawing/2014/main" id="{350DEEC5-FBB2-DE9C-0EB2-EC0FB39333F5}"/>
              </a:ext>
            </a:extLst>
          </p:cNvPr>
          <p:cNvSpPr txBox="1"/>
          <p:nvPr/>
        </p:nvSpPr>
        <p:spPr>
          <a:xfrm>
            <a:off x="6732243" y="5893340"/>
            <a:ext cx="3635828"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da-DK" sz="900">
              <a:latin typeface="Arial" panose="020B0604020202020204" pitchFamily="34" charset="0"/>
              <a:ea typeface="Open Sans"/>
              <a:cs typeface="Arial" panose="020B0604020202020204" pitchFamily="34" charset="0"/>
            </a:endParaRPr>
          </a:p>
          <a:p>
            <a:endParaRPr lang="da-DK" sz="1000" i="1">
              <a:latin typeface="Arial" panose="020B0604020202020204" pitchFamily="34" charset="0"/>
              <a:ea typeface="Calibri"/>
              <a:cs typeface="Arial" panose="020B0604020202020204" pitchFamily="34" charset="0"/>
            </a:endParaRPr>
          </a:p>
          <a:p>
            <a:endParaRPr lang="da-DK" sz="1000">
              <a:latin typeface="Arial" panose="020B0604020202020204" pitchFamily="34" charset="0"/>
              <a:ea typeface="Open Sans"/>
              <a:cs typeface="Arial" panose="020B0604020202020204" pitchFamily="34" charset="0"/>
            </a:endParaRPr>
          </a:p>
          <a:p>
            <a:endParaRPr lang="da-DK" sz="1000" i="1">
              <a:latin typeface="Arial" panose="020B0604020202020204" pitchFamily="34" charset="0"/>
              <a:ea typeface="Calibri"/>
              <a:cs typeface="Arial" panose="020B0604020202020204" pitchFamily="34" charset="0"/>
            </a:endParaRPr>
          </a:p>
        </p:txBody>
      </p:sp>
      <p:cxnSp>
        <p:nvCxnSpPr>
          <p:cNvPr id="9" name="Lige forbindelse 8">
            <a:extLst>
              <a:ext uri="{FF2B5EF4-FFF2-40B4-BE49-F238E27FC236}">
                <a16:creationId xmlns:a16="http://schemas.microsoft.com/office/drawing/2014/main" id="{F573D40D-38F0-BE91-BDF3-E991E316C113}"/>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Billede 3" descr="re3data logo">
            <a:extLst>
              <a:ext uri="{FF2B5EF4-FFF2-40B4-BE49-F238E27FC236}">
                <a16:creationId xmlns:a16="http://schemas.microsoft.com/office/drawing/2014/main" id="{AFB991D2-1900-8CA9-F914-1FD4CE58D85F}"/>
              </a:ext>
            </a:extLst>
          </p:cNvPr>
          <p:cNvPicPr>
            <a:picLocks noChangeAspect="1"/>
          </p:cNvPicPr>
          <p:nvPr/>
        </p:nvPicPr>
        <p:blipFill>
          <a:blip r:embed="rId9"/>
          <a:stretch>
            <a:fillRect/>
          </a:stretch>
        </p:blipFill>
        <p:spPr>
          <a:xfrm>
            <a:off x="7720915" y="2196401"/>
            <a:ext cx="2743197" cy="808688"/>
          </a:xfrm>
          <a:prstGeom prst="rect">
            <a:avLst/>
          </a:prstGeom>
        </p:spPr>
      </p:pic>
      <p:pic>
        <p:nvPicPr>
          <p:cNvPr id="8" name="Grafik 7">
            <a:extLst>
              <a:ext uri="{FF2B5EF4-FFF2-40B4-BE49-F238E27FC236}">
                <a16:creationId xmlns:a16="http://schemas.microsoft.com/office/drawing/2014/main" id="{C8C78D56-0B14-6B35-CB63-0E9B3B97414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627330" y="3361354"/>
            <a:ext cx="2946450" cy="925533"/>
          </a:xfrm>
          <a:prstGeom prst="rect">
            <a:avLst/>
          </a:prstGeom>
        </p:spPr>
      </p:pic>
      <p:pic>
        <p:nvPicPr>
          <p:cNvPr id="14" name="Billede 13" descr="Et billede, der indeholder Font/skrifttype, logo, Elektrisk blå, Grafik&#10;&#10;AI-genereret indhold kan være ukorrekt.">
            <a:extLst>
              <a:ext uri="{FF2B5EF4-FFF2-40B4-BE49-F238E27FC236}">
                <a16:creationId xmlns:a16="http://schemas.microsoft.com/office/drawing/2014/main" id="{EF1D85BD-FB08-999C-D4FC-93DA886DE657}"/>
              </a:ext>
            </a:extLst>
          </p:cNvPr>
          <p:cNvPicPr>
            <a:picLocks noChangeAspect="1"/>
          </p:cNvPicPr>
          <p:nvPr/>
        </p:nvPicPr>
        <p:blipFill>
          <a:blip r:embed="rId11"/>
          <a:stretch>
            <a:fillRect/>
          </a:stretch>
        </p:blipFill>
        <p:spPr>
          <a:xfrm>
            <a:off x="7594513" y="4485205"/>
            <a:ext cx="2995999" cy="1051869"/>
          </a:xfrm>
          <a:prstGeom prst="rect">
            <a:avLst/>
          </a:prstGeom>
        </p:spPr>
      </p:pic>
    </p:spTree>
    <p:extLst>
      <p:ext uri="{BB962C8B-B14F-4D97-AF65-F5344CB8AC3E}">
        <p14:creationId xmlns:p14="http://schemas.microsoft.com/office/powerpoint/2010/main" val="2513249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tekst, skærmbillede, Webside, software&#10;&#10;AI-genereret indhold kan være ukorrekt.">
            <a:extLst>
              <a:ext uri="{FF2B5EF4-FFF2-40B4-BE49-F238E27FC236}">
                <a16:creationId xmlns:a16="http://schemas.microsoft.com/office/drawing/2014/main" id="{95661739-3029-ED55-CEAF-4432A7A777DA}"/>
              </a:ext>
            </a:extLst>
          </p:cNvPr>
          <p:cNvPicPr>
            <a:picLocks noChangeAspect="1"/>
          </p:cNvPicPr>
          <p:nvPr/>
        </p:nvPicPr>
        <p:blipFill>
          <a:blip r:embed="rId3"/>
          <a:srcRect t="70" r="-95" b="17116"/>
          <a:stretch>
            <a:fillRect/>
          </a:stretch>
        </p:blipFill>
        <p:spPr>
          <a:xfrm>
            <a:off x="518583" y="1708873"/>
            <a:ext cx="11165429" cy="5011567"/>
          </a:xfrm>
          <a:prstGeom prst="rect">
            <a:avLst/>
          </a:prstGeom>
          <a:ln w="12700">
            <a:solidFill>
              <a:schemeClr val="tx1"/>
            </a:solidFill>
          </a:ln>
        </p:spPr>
      </p:pic>
      <p:sp>
        <p:nvSpPr>
          <p:cNvPr id="41" name="TextBox 40">
            <a:extLst>
              <a:ext uri="{FF2B5EF4-FFF2-40B4-BE49-F238E27FC236}">
                <a16:creationId xmlns:a16="http://schemas.microsoft.com/office/drawing/2014/main" id="{9733AFD8-7654-74B8-2DC3-3AF9A0D8BC54}"/>
              </a:ext>
            </a:extLst>
          </p:cNvPr>
          <p:cNvSpPr txBox="1"/>
          <p:nvPr/>
        </p:nvSpPr>
        <p:spPr>
          <a:xfrm>
            <a:off x="3049506" y="4687155"/>
            <a:ext cx="2333729"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Choose resource type "Dataset" </a:t>
            </a:r>
            <a:endParaRPr lang="da-DK"/>
          </a:p>
        </p:txBody>
      </p:sp>
      <p:cxnSp>
        <p:nvCxnSpPr>
          <p:cNvPr id="39" name="Straight Arrow Connector 38">
            <a:extLst>
              <a:ext uri="{FF2B5EF4-FFF2-40B4-BE49-F238E27FC236}">
                <a16:creationId xmlns:a16="http://schemas.microsoft.com/office/drawing/2014/main" id="{9803C68F-7DE7-AC52-DE00-EA13F33907E9}"/>
              </a:ext>
            </a:extLst>
          </p:cNvPr>
          <p:cNvCxnSpPr>
            <a:cxnSpLocks/>
          </p:cNvCxnSpPr>
          <p:nvPr/>
        </p:nvCxnSpPr>
        <p:spPr>
          <a:xfrm flipH="1">
            <a:off x="1557253" y="5175410"/>
            <a:ext cx="1439090" cy="115672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7BA274B-DDC0-8B37-0E9A-5F7300B488F9}"/>
              </a:ext>
            </a:extLst>
          </p:cNvPr>
          <p:cNvSpPr txBox="1"/>
          <p:nvPr/>
        </p:nvSpPr>
        <p:spPr>
          <a:xfrm>
            <a:off x="5485295" y="2467606"/>
            <a:ext cx="3275407"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cs typeface="Arial"/>
              </a:rPr>
              <a:t>Search with keywords (using boolean operators if possible)    </a:t>
            </a:r>
            <a:endParaRPr lang="da-DK"/>
          </a:p>
        </p:txBody>
      </p:sp>
      <p:cxnSp>
        <p:nvCxnSpPr>
          <p:cNvPr id="35" name="Straight Arrow Connector 34">
            <a:extLst>
              <a:ext uri="{FF2B5EF4-FFF2-40B4-BE49-F238E27FC236}">
                <a16:creationId xmlns:a16="http://schemas.microsoft.com/office/drawing/2014/main" id="{E450A373-35C1-8D83-BAEA-38F3865E4CF0}"/>
              </a:ext>
            </a:extLst>
          </p:cNvPr>
          <p:cNvCxnSpPr>
            <a:cxnSpLocks/>
          </p:cNvCxnSpPr>
          <p:nvPr/>
        </p:nvCxnSpPr>
        <p:spPr>
          <a:xfrm flipH="1" flipV="1">
            <a:off x="4523350" y="2183005"/>
            <a:ext cx="943752" cy="4613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DBC03ED-67F5-A6BC-BCEE-D63333FE49BD}"/>
              </a:ext>
            </a:extLst>
          </p:cNvPr>
          <p:cNvCxnSpPr>
            <a:cxnSpLocks/>
          </p:cNvCxnSpPr>
          <p:nvPr/>
        </p:nvCxnSpPr>
        <p:spPr>
          <a:xfrm flipH="1">
            <a:off x="8681461" y="3133690"/>
            <a:ext cx="1043673" cy="34339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980E21-FBD9-AADE-B915-87B41840F623}"/>
              </a:ext>
            </a:extLst>
          </p:cNvPr>
          <p:cNvSpPr txBox="1"/>
          <p:nvPr/>
        </p:nvSpPr>
        <p:spPr>
          <a:xfrm>
            <a:off x="9774549" y="2956494"/>
            <a:ext cx="1797309" cy="602496"/>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Select a dataset to explore</a:t>
            </a:r>
            <a:endParaRPr lang="da-DK" b="1" i="1">
              <a:latin typeface="Arial"/>
              <a:cs typeface="Arial"/>
            </a:endParaRPr>
          </a:p>
        </p:txBody>
      </p:sp>
      <p:sp>
        <p:nvSpPr>
          <p:cNvPr id="13" name="Titel 1">
            <a:extLst>
              <a:ext uri="{FF2B5EF4-FFF2-40B4-BE49-F238E27FC236}">
                <a16:creationId xmlns:a16="http://schemas.microsoft.com/office/drawing/2014/main" id="{1F5F2A8F-64C2-6695-4EC9-41BC3878F6F3}"/>
              </a:ext>
            </a:extLst>
          </p:cNvPr>
          <p:cNvSpPr txBox="1">
            <a:spLocks/>
          </p:cNvSpPr>
          <p:nvPr/>
        </p:nvSpPr>
        <p:spPr>
          <a:xfrm>
            <a:off x="517312" y="168764"/>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a:latin typeface="Arial"/>
                <a:cs typeface="Arial"/>
              </a:rPr>
              <a:t>Strategi 2 </a:t>
            </a:r>
            <a:r>
              <a:rPr lang="en-US" sz="2300">
                <a:latin typeface="Arial"/>
                <a:cs typeface="Arial"/>
              </a:rPr>
              <a:t>- </a:t>
            </a:r>
            <a:r>
              <a:rPr lang="da-DK" sz="2000">
                <a:latin typeface="Arial"/>
                <a:cs typeface="Arial"/>
              </a:rPr>
              <a:t>Searching for </a:t>
            </a:r>
            <a:r>
              <a:rPr lang="da-DK" sz="2000">
                <a:latin typeface="Arial"/>
                <a:ea typeface="+mj-lt"/>
                <a:cs typeface="Arial"/>
              </a:rPr>
              <a:t>research data in a </a:t>
            </a:r>
            <a:r>
              <a:rPr lang="da-DK" sz="2000" b="1">
                <a:latin typeface="Arial"/>
                <a:ea typeface="+mj-lt"/>
                <a:cs typeface="Arial"/>
              </a:rPr>
              <a:t>repository</a:t>
            </a:r>
            <a:endParaRPr lang="da-DK" sz="2000" b="1">
              <a:latin typeface="Arial"/>
              <a:cs typeface="Arial"/>
            </a:endParaRPr>
          </a:p>
        </p:txBody>
      </p:sp>
      <p:cxnSp>
        <p:nvCxnSpPr>
          <p:cNvPr id="16" name="Lige forbindelse 15"/>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03EA77E2-B309-042B-4B65-7498636E96F3}"/>
              </a:ext>
            </a:extLst>
          </p:cNvPr>
          <p:cNvSpPr/>
          <p:nvPr/>
        </p:nvSpPr>
        <p:spPr>
          <a:xfrm>
            <a:off x="670167" y="6238794"/>
            <a:ext cx="913667" cy="32844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Ellipse 41">
            <a:extLst>
              <a:ext uri="{FF2B5EF4-FFF2-40B4-BE49-F238E27FC236}">
                <a16:creationId xmlns:a16="http://schemas.microsoft.com/office/drawing/2014/main" id="{03EA77E2-B309-042B-4B65-7498636E96F3}"/>
              </a:ext>
            </a:extLst>
          </p:cNvPr>
          <p:cNvSpPr/>
          <p:nvPr/>
        </p:nvSpPr>
        <p:spPr>
          <a:xfrm>
            <a:off x="2256249" y="1713289"/>
            <a:ext cx="2772428" cy="44936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3" name="Ellipse 42">
            <a:extLst>
              <a:ext uri="{FF2B5EF4-FFF2-40B4-BE49-F238E27FC236}">
                <a16:creationId xmlns:a16="http://schemas.microsoft.com/office/drawing/2014/main" id="{03EA77E2-B309-042B-4B65-7498636E96F3}"/>
              </a:ext>
            </a:extLst>
          </p:cNvPr>
          <p:cNvSpPr/>
          <p:nvPr/>
        </p:nvSpPr>
        <p:spPr>
          <a:xfrm>
            <a:off x="3051022" y="3255574"/>
            <a:ext cx="5696507" cy="59675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8748C0CC-BC03-8B48-6E47-5A0ADE71901C}"/>
              </a:ext>
            </a:extLst>
          </p:cNvPr>
          <p:cNvSpPr txBox="1"/>
          <p:nvPr/>
        </p:nvSpPr>
        <p:spPr>
          <a:xfrm>
            <a:off x="406400" y="1182511"/>
            <a:ext cx="37027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rPr>
              <a:t>Eksempel A: </a:t>
            </a:r>
            <a:r>
              <a:rPr lang="en-US" sz="2000" b="1" u="sng">
                <a:solidFill>
                  <a:srgbClr val="467886"/>
                </a:solidFill>
                <a:latin typeface="Arial"/>
                <a:cs typeface="Segoe UI"/>
                <a:hlinkClick r:id="rId4"/>
              </a:rPr>
              <a:t>Zenodo</a:t>
            </a:r>
            <a:endParaRPr lang="da-DK" sz="2000" b="1"/>
          </a:p>
        </p:txBody>
      </p:sp>
    </p:spTree>
    <p:extLst>
      <p:ext uri="{BB962C8B-B14F-4D97-AF65-F5344CB8AC3E}">
        <p14:creationId xmlns:p14="http://schemas.microsoft.com/office/powerpoint/2010/main" val="3359307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tekst, skærmbillede, software, nummer/tal&#10;&#10;Beskrivelsen er genereret automatisk">
            <a:extLst>
              <a:ext uri="{FF2B5EF4-FFF2-40B4-BE49-F238E27FC236}">
                <a16:creationId xmlns:a16="http://schemas.microsoft.com/office/drawing/2014/main" id="{455B212A-BC89-EBDC-B9F1-E753466AEA46}"/>
              </a:ext>
            </a:extLst>
          </p:cNvPr>
          <p:cNvPicPr>
            <a:picLocks noChangeAspect="1"/>
          </p:cNvPicPr>
          <p:nvPr/>
        </p:nvPicPr>
        <p:blipFill rotWithShape="1">
          <a:blip r:embed="rId4"/>
          <a:srcRect b="24018"/>
          <a:stretch/>
        </p:blipFill>
        <p:spPr>
          <a:xfrm>
            <a:off x="399860" y="1630029"/>
            <a:ext cx="11557610" cy="5021407"/>
          </a:xfrm>
          <a:prstGeom prst="rect">
            <a:avLst/>
          </a:prstGeom>
          <a:ln w="19050">
            <a:solidFill>
              <a:schemeClr val="tx1"/>
            </a:solidFill>
          </a:ln>
        </p:spPr>
      </p:pic>
      <p:sp>
        <p:nvSpPr>
          <p:cNvPr id="41" name="TextBox 40">
            <a:extLst>
              <a:ext uri="{FF2B5EF4-FFF2-40B4-BE49-F238E27FC236}">
                <a16:creationId xmlns:a16="http://schemas.microsoft.com/office/drawing/2014/main" id="{9733AFD8-7654-74B8-2DC3-3AF9A0D8BC54}"/>
              </a:ext>
            </a:extLst>
          </p:cNvPr>
          <p:cNvSpPr txBox="1"/>
          <p:nvPr/>
        </p:nvSpPr>
        <p:spPr>
          <a:xfrm>
            <a:off x="2154353" y="4992349"/>
            <a:ext cx="4587732"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.7z is a compressed archive format, that can be un-compressed with 7-zip (an open source program).</a:t>
            </a:r>
            <a:endParaRPr lang="da-DK" sz="1600" b="1" i="1">
              <a:latin typeface="Arial"/>
              <a:cs typeface="Arial"/>
            </a:endParaRPr>
          </a:p>
        </p:txBody>
      </p:sp>
      <p:sp>
        <p:nvSpPr>
          <p:cNvPr id="37" name="TextBox 36">
            <a:extLst>
              <a:ext uri="{FF2B5EF4-FFF2-40B4-BE49-F238E27FC236}">
                <a16:creationId xmlns:a16="http://schemas.microsoft.com/office/drawing/2014/main" id="{4E3B2167-7B31-359A-682F-C39361109E42}"/>
              </a:ext>
            </a:extLst>
          </p:cNvPr>
          <p:cNvSpPr txBox="1"/>
          <p:nvPr/>
        </p:nvSpPr>
        <p:spPr>
          <a:xfrm>
            <a:off x="6372594" y="4310898"/>
            <a:ext cx="1962515"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Files for download</a:t>
            </a:r>
          </a:p>
        </p:txBody>
      </p:sp>
      <p:cxnSp>
        <p:nvCxnSpPr>
          <p:cNvPr id="39" name="Straight Arrow Connector 38">
            <a:extLst>
              <a:ext uri="{FF2B5EF4-FFF2-40B4-BE49-F238E27FC236}">
                <a16:creationId xmlns:a16="http://schemas.microsoft.com/office/drawing/2014/main" id="{9803C68F-7DE7-AC52-DE00-EA13F33907E9}"/>
              </a:ext>
            </a:extLst>
          </p:cNvPr>
          <p:cNvCxnSpPr>
            <a:cxnSpLocks/>
            <a:stCxn id="41" idx="1"/>
            <a:endCxn id="23" idx="6"/>
          </p:cNvCxnSpPr>
          <p:nvPr/>
        </p:nvCxnSpPr>
        <p:spPr>
          <a:xfrm flipH="1">
            <a:off x="1382751" y="5407848"/>
            <a:ext cx="771602" cy="1485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7BA274B-DDC0-8B37-0E9A-5F7300B488F9}"/>
              </a:ext>
            </a:extLst>
          </p:cNvPr>
          <p:cNvSpPr txBox="1"/>
          <p:nvPr/>
        </p:nvSpPr>
        <p:spPr>
          <a:xfrm>
            <a:off x="6989066" y="1028005"/>
            <a:ext cx="1182861"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Summary</a:t>
            </a:r>
          </a:p>
        </p:txBody>
      </p:sp>
      <p:cxnSp>
        <p:nvCxnSpPr>
          <p:cNvPr id="35" name="Straight Arrow Connector 34">
            <a:extLst>
              <a:ext uri="{FF2B5EF4-FFF2-40B4-BE49-F238E27FC236}">
                <a16:creationId xmlns:a16="http://schemas.microsoft.com/office/drawing/2014/main" id="{E450A373-35C1-8D83-BAEA-38F3865E4CF0}"/>
              </a:ext>
            </a:extLst>
          </p:cNvPr>
          <p:cNvCxnSpPr>
            <a:cxnSpLocks/>
            <a:stCxn id="34" idx="2"/>
            <a:endCxn id="42" idx="0"/>
          </p:cNvCxnSpPr>
          <p:nvPr/>
        </p:nvCxnSpPr>
        <p:spPr>
          <a:xfrm flipH="1">
            <a:off x="4319796" y="1366559"/>
            <a:ext cx="3260701" cy="174372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DBC03ED-67F5-A6BC-BCEE-D63333FE49BD}"/>
              </a:ext>
            </a:extLst>
          </p:cNvPr>
          <p:cNvCxnSpPr>
            <a:stCxn id="31" idx="2"/>
            <a:endCxn id="43" idx="0"/>
          </p:cNvCxnSpPr>
          <p:nvPr/>
        </p:nvCxnSpPr>
        <p:spPr>
          <a:xfrm flipH="1">
            <a:off x="10259609" y="871633"/>
            <a:ext cx="93901" cy="5847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980E21-FBD9-AADE-B915-87B41840F623}"/>
              </a:ext>
            </a:extLst>
          </p:cNvPr>
          <p:cNvSpPr txBox="1"/>
          <p:nvPr/>
        </p:nvSpPr>
        <p:spPr>
          <a:xfrm>
            <a:off x="8976732" y="286858"/>
            <a:ext cx="2753555"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Information about the data set in the right-hand side</a:t>
            </a:r>
            <a:endParaRPr lang="en-US" sz="1600" b="1" i="1">
              <a:latin typeface="Arial"/>
              <a:cs typeface="Arial"/>
            </a:endParaRPr>
          </a:p>
        </p:txBody>
      </p:sp>
      <p:sp>
        <p:nvSpPr>
          <p:cNvPr id="13" name="Titel 1">
            <a:extLst>
              <a:ext uri="{FF2B5EF4-FFF2-40B4-BE49-F238E27FC236}">
                <a16:creationId xmlns:a16="http://schemas.microsoft.com/office/drawing/2014/main" id="{1F5F2A8F-64C2-6695-4EC9-41BC3878F6F3}"/>
              </a:ext>
            </a:extLst>
          </p:cNvPr>
          <p:cNvSpPr txBox="1">
            <a:spLocks/>
          </p:cNvSpPr>
          <p:nvPr/>
        </p:nvSpPr>
        <p:spPr>
          <a:xfrm>
            <a:off x="469084" y="130182"/>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a:latin typeface="Arial"/>
                <a:cs typeface="Arial"/>
              </a:rPr>
              <a:t>Strategy 2 </a:t>
            </a:r>
            <a:r>
              <a:rPr lang="en-US" sz="2300">
                <a:latin typeface="Arial"/>
                <a:cs typeface="Arial"/>
              </a:rPr>
              <a:t>- Searching </a:t>
            </a:r>
            <a:r>
              <a:rPr lang="en-US" sz="2300">
                <a:latin typeface="Arial"/>
                <a:ea typeface="+mj-lt"/>
                <a:cs typeface="Arial"/>
              </a:rPr>
              <a:t>for research data in a </a:t>
            </a:r>
            <a:r>
              <a:rPr lang="en-US" sz="2300" b="1">
                <a:latin typeface="Arial"/>
                <a:cs typeface="Arial"/>
              </a:rPr>
              <a:t>repository</a:t>
            </a:r>
          </a:p>
        </p:txBody>
      </p:sp>
      <p:cxnSp>
        <p:nvCxnSpPr>
          <p:cNvPr id="20" name="Straight Arrow Connector 38">
            <a:extLst>
              <a:ext uri="{FF2B5EF4-FFF2-40B4-BE49-F238E27FC236}">
                <a16:creationId xmlns:a16="http://schemas.microsoft.com/office/drawing/2014/main" id="{9803C68F-7DE7-AC52-DE00-EA13F33907E9}"/>
              </a:ext>
            </a:extLst>
          </p:cNvPr>
          <p:cNvCxnSpPr>
            <a:cxnSpLocks/>
            <a:stCxn id="37" idx="2"/>
            <a:endCxn id="27" idx="0"/>
          </p:cNvCxnSpPr>
          <p:nvPr/>
        </p:nvCxnSpPr>
        <p:spPr>
          <a:xfrm>
            <a:off x="7353852" y="4649452"/>
            <a:ext cx="437883" cy="2955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Lige forbindelse 15"/>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kstfelt 1">
            <a:extLst>
              <a:ext uri="{FF2B5EF4-FFF2-40B4-BE49-F238E27FC236}">
                <a16:creationId xmlns:a16="http://schemas.microsoft.com/office/drawing/2014/main" id="{9CAEA743-30AD-23C8-BDBA-F95CBBD16E05}"/>
              </a:ext>
            </a:extLst>
          </p:cNvPr>
          <p:cNvSpPr txBox="1"/>
          <p:nvPr/>
        </p:nvSpPr>
        <p:spPr>
          <a:xfrm>
            <a:off x="406400" y="1182511"/>
            <a:ext cx="37027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rPr>
              <a:t>Example A: </a:t>
            </a:r>
            <a:r>
              <a:rPr lang="en-US" b="1" u="sng">
                <a:solidFill>
                  <a:srgbClr val="467886"/>
                </a:solidFill>
                <a:latin typeface="Arial"/>
                <a:cs typeface="Segoe UI"/>
                <a:hlinkClick r:id="rId5"/>
              </a:rPr>
              <a:t>Zenodo</a:t>
            </a:r>
            <a:endParaRPr lang="da-DK" b="1"/>
          </a:p>
        </p:txBody>
      </p:sp>
      <p:sp>
        <p:nvSpPr>
          <p:cNvPr id="23" name="Ellipse 22">
            <a:extLst>
              <a:ext uri="{FF2B5EF4-FFF2-40B4-BE49-F238E27FC236}">
                <a16:creationId xmlns:a16="http://schemas.microsoft.com/office/drawing/2014/main" id="{03EA77E2-B309-042B-4B65-7498636E96F3}"/>
              </a:ext>
            </a:extLst>
          </p:cNvPr>
          <p:cNvSpPr/>
          <p:nvPr/>
        </p:nvSpPr>
        <p:spPr>
          <a:xfrm>
            <a:off x="469084" y="5392127"/>
            <a:ext cx="913667" cy="32844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a:extLst>
              <a:ext uri="{FF2B5EF4-FFF2-40B4-BE49-F238E27FC236}">
                <a16:creationId xmlns:a16="http://schemas.microsoft.com/office/drawing/2014/main" id="{03EA77E2-B309-042B-4B65-7498636E96F3}"/>
              </a:ext>
            </a:extLst>
          </p:cNvPr>
          <p:cNvSpPr/>
          <p:nvPr/>
        </p:nvSpPr>
        <p:spPr>
          <a:xfrm>
            <a:off x="7156115" y="4945034"/>
            <a:ext cx="1271240" cy="54558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Ellipse 41">
            <a:extLst>
              <a:ext uri="{FF2B5EF4-FFF2-40B4-BE49-F238E27FC236}">
                <a16:creationId xmlns:a16="http://schemas.microsoft.com/office/drawing/2014/main" id="{03EA77E2-B309-042B-4B65-7498636E96F3}"/>
              </a:ext>
            </a:extLst>
          </p:cNvPr>
          <p:cNvSpPr/>
          <p:nvPr/>
        </p:nvSpPr>
        <p:spPr>
          <a:xfrm>
            <a:off x="467665" y="3110288"/>
            <a:ext cx="7704261" cy="12854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3" name="Ellipse 42">
            <a:extLst>
              <a:ext uri="{FF2B5EF4-FFF2-40B4-BE49-F238E27FC236}">
                <a16:creationId xmlns:a16="http://schemas.microsoft.com/office/drawing/2014/main" id="{03EA77E2-B309-042B-4B65-7498636E96F3}"/>
              </a:ext>
            </a:extLst>
          </p:cNvPr>
          <p:cNvSpPr/>
          <p:nvPr/>
        </p:nvSpPr>
        <p:spPr>
          <a:xfrm>
            <a:off x="8427355" y="1456408"/>
            <a:ext cx="3664507" cy="540159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714422962"/>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Pladsholder til indhold 3"/>
          <p:cNvSpPr>
            <a:spLocks noGrp="1"/>
          </p:cNvSpPr>
          <p:nvPr>
            <p:ph idx="1"/>
          </p:nvPr>
        </p:nvSpPr>
        <p:spPr>
          <a:xfrm>
            <a:off x="511900" y="1630016"/>
            <a:ext cx="4016557" cy="808383"/>
          </a:xfrm>
        </p:spPr>
        <p:txBody>
          <a:bodyPr vert="horz" lIns="91440" tIns="45720" rIns="91440" bIns="45720" rtlCol="0" anchor="t">
            <a:normAutofit/>
          </a:bodyPr>
          <a:lstStyle/>
          <a:p>
            <a:pPr marL="0" indent="0">
              <a:buNone/>
            </a:pPr>
            <a:r>
              <a:rPr lang="en-US" sz="1800" b="1">
                <a:latin typeface="Arial"/>
                <a:cs typeface="Arial"/>
              </a:rPr>
              <a:t>Example B: </a:t>
            </a:r>
            <a:r>
              <a:rPr lang="en-US" sz="1800" b="1">
                <a:latin typeface="Arial"/>
                <a:cs typeface="Arial"/>
                <a:hlinkClick r:id="rId6"/>
              </a:rPr>
              <a:t>Harvard Dataverse</a:t>
            </a:r>
            <a:br>
              <a:rPr lang="da-DK" sz="1800" b="1">
                <a:latin typeface="Arial" panose="020B0604020202020204" pitchFamily="34" charset="0"/>
                <a:cs typeface="Arial" panose="020B0604020202020204" pitchFamily="34" charset="0"/>
              </a:rPr>
            </a:br>
            <a:endParaRPr lang="da-DK" sz="1800" b="1">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E7B23AA-719E-88A4-A30A-590C29B93F66}"/>
              </a:ext>
            </a:extLst>
          </p:cNvPr>
          <p:cNvSpPr txBox="1"/>
          <p:nvPr/>
        </p:nvSpPr>
        <p:spPr>
          <a:xfrm>
            <a:off x="377007" y="4593431"/>
            <a:ext cx="3111165"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ea typeface="+mn-lt"/>
                <a:cs typeface="Arial" panose="020B0604020202020204" pitchFamily="34" charset="0"/>
              </a:rPr>
              <a:t>.tab is a spread sheet format, but it can be opened by any text editor.</a:t>
            </a:r>
            <a:endParaRPr lang="da-DK" sz="1600" b="1" i="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80415D5-89FC-3023-18FB-E5A515F66529}"/>
              </a:ext>
            </a:extLst>
          </p:cNvPr>
          <p:cNvSpPr txBox="1"/>
          <p:nvPr/>
        </p:nvSpPr>
        <p:spPr>
          <a:xfrm>
            <a:off x="1734020" y="3181639"/>
            <a:ext cx="1867903" cy="1077218"/>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Metadata - example, terms of use and versions of the data set</a:t>
            </a:r>
          </a:p>
        </p:txBody>
      </p:sp>
      <p:pic>
        <p:nvPicPr>
          <p:cNvPr id="8" name="Billede 7" descr="Et billede, der indeholder tekst, elektronik, skærmbillede, software&#10;&#10;Beskrivelsen er genereret automatisk">
            <a:extLst>
              <a:ext uri="{FF2B5EF4-FFF2-40B4-BE49-F238E27FC236}">
                <a16:creationId xmlns:a16="http://schemas.microsoft.com/office/drawing/2014/main" id="{19CF2D86-B25E-9403-7E1A-9331D3A22EA8}"/>
              </a:ext>
            </a:extLst>
          </p:cNvPr>
          <p:cNvPicPr>
            <a:picLocks noChangeAspect="1"/>
          </p:cNvPicPr>
          <p:nvPr/>
        </p:nvPicPr>
        <p:blipFill>
          <a:blip r:embed="rId7"/>
          <a:stretch>
            <a:fillRect/>
          </a:stretch>
        </p:blipFill>
        <p:spPr>
          <a:xfrm>
            <a:off x="4400298" y="1050446"/>
            <a:ext cx="6026150" cy="5579344"/>
          </a:xfrm>
          <a:prstGeom prst="rect">
            <a:avLst/>
          </a:prstGeom>
          <a:ln w="19050">
            <a:solidFill>
              <a:schemeClr val="tx1"/>
            </a:solidFill>
          </a:ln>
        </p:spPr>
      </p:pic>
      <p:sp>
        <p:nvSpPr>
          <p:cNvPr id="34" name="TextBox 33">
            <a:extLst>
              <a:ext uri="{FF2B5EF4-FFF2-40B4-BE49-F238E27FC236}">
                <a16:creationId xmlns:a16="http://schemas.microsoft.com/office/drawing/2014/main" id="{47BA274B-DDC0-8B37-0E9A-5F7300B488F9}"/>
              </a:ext>
            </a:extLst>
          </p:cNvPr>
          <p:cNvSpPr txBox="1"/>
          <p:nvPr/>
        </p:nvSpPr>
        <p:spPr>
          <a:xfrm>
            <a:off x="10525916" y="2034479"/>
            <a:ext cx="1377919"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Abstract/</a:t>
            </a:r>
            <a:br>
              <a:rPr lang="en-US" sz="1600" b="1" i="1">
                <a:latin typeface="Arial"/>
                <a:cs typeface="Arial"/>
              </a:rPr>
            </a:br>
            <a:r>
              <a:rPr lang="en-US" sz="1600" b="1" i="1">
                <a:latin typeface="Arial"/>
                <a:cs typeface="Arial"/>
              </a:rPr>
              <a:t>summary</a:t>
            </a:r>
          </a:p>
        </p:txBody>
      </p:sp>
      <p:cxnSp>
        <p:nvCxnSpPr>
          <p:cNvPr id="35" name="Straight Arrow Connector 34">
            <a:extLst>
              <a:ext uri="{FF2B5EF4-FFF2-40B4-BE49-F238E27FC236}">
                <a16:creationId xmlns:a16="http://schemas.microsoft.com/office/drawing/2014/main" id="{E450A373-35C1-8D83-BAEA-38F3865E4CF0}"/>
              </a:ext>
            </a:extLst>
          </p:cNvPr>
          <p:cNvCxnSpPr>
            <a:cxnSpLocks/>
            <a:stCxn id="34" idx="1"/>
            <a:endCxn id="27" idx="6"/>
          </p:cNvCxnSpPr>
          <p:nvPr/>
        </p:nvCxnSpPr>
        <p:spPr>
          <a:xfrm flipH="1">
            <a:off x="9135291" y="2326867"/>
            <a:ext cx="1390625" cy="93989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980E21-FBD9-AADE-B915-87B41840F623}"/>
              </a:ext>
            </a:extLst>
          </p:cNvPr>
          <p:cNvSpPr txBox="1"/>
          <p:nvPr/>
        </p:nvSpPr>
        <p:spPr>
          <a:xfrm>
            <a:off x="9884679" y="3454348"/>
            <a:ext cx="1931356"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Keyword - General information about the data set</a:t>
            </a:r>
            <a:endParaRPr lang="da-DK" sz="1600" b="1" i="1">
              <a:latin typeface="Arial"/>
              <a:cs typeface="Arial"/>
            </a:endParaRPr>
          </a:p>
        </p:txBody>
      </p:sp>
      <p:cxnSp>
        <p:nvCxnSpPr>
          <p:cNvPr id="32" name="Straight Arrow Connector 31">
            <a:extLst>
              <a:ext uri="{FF2B5EF4-FFF2-40B4-BE49-F238E27FC236}">
                <a16:creationId xmlns:a16="http://schemas.microsoft.com/office/drawing/2014/main" id="{2DBC03ED-67F5-A6BC-BCEE-D63333FE49BD}"/>
              </a:ext>
            </a:extLst>
          </p:cNvPr>
          <p:cNvCxnSpPr>
            <a:stCxn id="31" idx="1"/>
            <a:endCxn id="25" idx="7"/>
          </p:cNvCxnSpPr>
          <p:nvPr/>
        </p:nvCxnSpPr>
        <p:spPr>
          <a:xfrm flipH="1">
            <a:off x="7769735" y="3869847"/>
            <a:ext cx="2114944" cy="4083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51D82DD-4201-69B2-C973-1C2B4458DC6D}"/>
              </a:ext>
            </a:extLst>
          </p:cNvPr>
          <p:cNvCxnSpPr>
            <a:cxnSpLocks/>
            <a:stCxn id="23" idx="3"/>
            <a:endCxn id="20" idx="1"/>
          </p:cNvCxnSpPr>
          <p:nvPr/>
        </p:nvCxnSpPr>
        <p:spPr>
          <a:xfrm>
            <a:off x="3601923" y="3720248"/>
            <a:ext cx="1336324" cy="14174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803C68F-7DE7-AC52-DE00-EA13F33907E9}"/>
              </a:ext>
            </a:extLst>
          </p:cNvPr>
          <p:cNvCxnSpPr>
            <a:cxnSpLocks/>
            <a:stCxn id="37" idx="2"/>
            <a:endCxn id="33" idx="7"/>
          </p:cNvCxnSpPr>
          <p:nvPr/>
        </p:nvCxnSpPr>
        <p:spPr>
          <a:xfrm flipH="1">
            <a:off x="10230079" y="5301316"/>
            <a:ext cx="659694" cy="83610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16">
            <a:extLst>
              <a:ext uri="{FF2B5EF4-FFF2-40B4-BE49-F238E27FC236}">
                <a16:creationId xmlns:a16="http://schemas.microsoft.com/office/drawing/2014/main" id="{051D82DD-4201-69B2-C973-1C2B4458DC6D}"/>
              </a:ext>
            </a:extLst>
          </p:cNvPr>
          <p:cNvCxnSpPr>
            <a:cxnSpLocks/>
            <a:stCxn id="15" idx="2"/>
            <a:endCxn id="21" idx="1"/>
          </p:cNvCxnSpPr>
          <p:nvPr/>
        </p:nvCxnSpPr>
        <p:spPr>
          <a:xfrm>
            <a:off x="1932590" y="5424428"/>
            <a:ext cx="3116539" cy="9119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itel 1">
            <a:extLst>
              <a:ext uri="{FF2B5EF4-FFF2-40B4-BE49-F238E27FC236}">
                <a16:creationId xmlns:a16="http://schemas.microsoft.com/office/drawing/2014/main" id="{1F5F2A8F-64C2-6695-4EC9-41BC3878F6F3}"/>
              </a:ext>
            </a:extLst>
          </p:cNvPr>
          <p:cNvSpPr txBox="1">
            <a:spLocks/>
          </p:cNvSpPr>
          <p:nvPr/>
        </p:nvSpPr>
        <p:spPr>
          <a:xfrm>
            <a:off x="453635" y="126860"/>
            <a:ext cx="10515600" cy="90323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100" b="1">
                <a:latin typeface="Arial" panose="020B0604020202020204" pitchFamily="34" charset="0"/>
                <a:cs typeface="Arial" panose="020B0604020202020204" pitchFamily="34" charset="0"/>
              </a:rPr>
              <a:t>Strategy 2 </a:t>
            </a:r>
            <a:r>
              <a:rPr lang="en-US" sz="2200">
                <a:latin typeface="Arial" panose="020B0604020202020204" pitchFamily="34" charset="0"/>
                <a:cs typeface="Arial" panose="020B0604020202020204" pitchFamily="34" charset="0"/>
              </a:rPr>
              <a:t>- Search </a:t>
            </a:r>
            <a:r>
              <a:rPr lang="en-US" sz="2200">
                <a:latin typeface="Arial" panose="020B0604020202020204" pitchFamily="34" charset="0"/>
                <a:ea typeface="+mj-lt"/>
                <a:cs typeface="Arial" panose="020B0604020202020204" pitchFamily="34" charset="0"/>
              </a:rPr>
              <a:t>for research data in a </a:t>
            </a:r>
            <a:r>
              <a:rPr lang="en-US" sz="2200" b="1">
                <a:latin typeface="Arial" panose="020B0604020202020204" pitchFamily="34" charset="0"/>
                <a:cs typeface="Arial" panose="020B0604020202020204" pitchFamily="34" charset="0"/>
              </a:rPr>
              <a:t>repository</a:t>
            </a:r>
          </a:p>
        </p:txBody>
      </p:sp>
      <p:cxnSp>
        <p:nvCxnSpPr>
          <p:cNvPr id="19" name="Lige forbindelse 18"/>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Ellipse 19">
            <a:extLst>
              <a:ext uri="{FF2B5EF4-FFF2-40B4-BE49-F238E27FC236}">
                <a16:creationId xmlns:a16="http://schemas.microsoft.com/office/drawing/2014/main" id="{03EA77E2-B309-042B-4B65-7498636E96F3}"/>
              </a:ext>
            </a:extLst>
          </p:cNvPr>
          <p:cNvSpPr/>
          <p:nvPr/>
        </p:nvSpPr>
        <p:spPr>
          <a:xfrm>
            <a:off x="4863623" y="5094512"/>
            <a:ext cx="509563" cy="29507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a:extLst>
              <a:ext uri="{FF2B5EF4-FFF2-40B4-BE49-F238E27FC236}">
                <a16:creationId xmlns:a16="http://schemas.microsoft.com/office/drawing/2014/main" id="{03EA77E2-B309-042B-4B65-7498636E96F3}"/>
              </a:ext>
            </a:extLst>
          </p:cNvPr>
          <p:cNvSpPr/>
          <p:nvPr/>
        </p:nvSpPr>
        <p:spPr>
          <a:xfrm>
            <a:off x="4938246" y="6289695"/>
            <a:ext cx="757159" cy="3189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a:extLst>
              <a:ext uri="{FF2B5EF4-FFF2-40B4-BE49-F238E27FC236}">
                <a16:creationId xmlns:a16="http://schemas.microsoft.com/office/drawing/2014/main" id="{03EA77E2-B309-042B-4B65-7498636E96F3}"/>
              </a:ext>
            </a:extLst>
          </p:cNvPr>
          <p:cNvSpPr/>
          <p:nvPr/>
        </p:nvSpPr>
        <p:spPr>
          <a:xfrm>
            <a:off x="5373186" y="4250147"/>
            <a:ext cx="2807732" cy="1912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a:extLst>
              <a:ext uri="{FF2B5EF4-FFF2-40B4-BE49-F238E27FC236}">
                <a16:creationId xmlns:a16="http://schemas.microsoft.com/office/drawing/2014/main" id="{03EA77E2-B309-042B-4B65-7498636E96F3}"/>
              </a:ext>
            </a:extLst>
          </p:cNvPr>
          <p:cNvSpPr/>
          <p:nvPr/>
        </p:nvSpPr>
        <p:spPr>
          <a:xfrm>
            <a:off x="5328971" y="2698510"/>
            <a:ext cx="3806320" cy="11365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3" name="Ellipse 32">
            <a:extLst>
              <a:ext uri="{FF2B5EF4-FFF2-40B4-BE49-F238E27FC236}">
                <a16:creationId xmlns:a16="http://schemas.microsoft.com/office/drawing/2014/main" id="{03EA77E2-B309-042B-4B65-7498636E96F3}"/>
              </a:ext>
            </a:extLst>
          </p:cNvPr>
          <p:cNvSpPr/>
          <p:nvPr/>
        </p:nvSpPr>
        <p:spPr>
          <a:xfrm>
            <a:off x="9583803" y="6090717"/>
            <a:ext cx="757159" cy="31894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 name="TextBox 36">
            <a:extLst>
              <a:ext uri="{FF2B5EF4-FFF2-40B4-BE49-F238E27FC236}">
                <a16:creationId xmlns:a16="http://schemas.microsoft.com/office/drawing/2014/main" id="{4E3B2167-7B31-359A-682F-C39361109E42}"/>
              </a:ext>
            </a:extLst>
          </p:cNvPr>
          <p:cNvSpPr txBox="1"/>
          <p:nvPr/>
        </p:nvSpPr>
        <p:spPr>
          <a:xfrm>
            <a:off x="10137477" y="4716541"/>
            <a:ext cx="150459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cs typeface="Arial" panose="020B0604020202020204" pitchFamily="34" charset="0"/>
              </a:rPr>
              <a:t>Files for download</a:t>
            </a:r>
          </a:p>
        </p:txBody>
      </p:sp>
    </p:spTree>
    <p:extLst>
      <p:ext uri="{BB962C8B-B14F-4D97-AF65-F5344CB8AC3E}">
        <p14:creationId xmlns:p14="http://schemas.microsoft.com/office/powerpoint/2010/main" val="54129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481099" y="470771"/>
            <a:ext cx="8112032" cy="710115"/>
          </a:xfrm>
        </p:spPr>
        <p:txBody>
          <a:bodyPr vert="horz" lIns="91440" tIns="45720" rIns="91440" bIns="45720" rtlCol="0" anchor="t">
            <a:normAutofit/>
          </a:bodyPr>
          <a:lstStyle/>
          <a:p>
            <a:r>
              <a:rPr lang="da-DK" sz="4000" b="1" err="1">
                <a:solidFill>
                  <a:srgbClr val="000000"/>
                </a:solidFill>
                <a:latin typeface="Arial"/>
                <a:cs typeface="Arial"/>
              </a:rPr>
              <a:t>Exercise</a:t>
            </a:r>
            <a:r>
              <a:rPr lang="da-DK" sz="4000" b="1">
                <a:solidFill>
                  <a:srgbClr val="000000"/>
                </a:solidFill>
                <a:latin typeface="Arial"/>
                <a:cs typeface="Arial"/>
              </a:rPr>
              <a:t> </a:t>
            </a:r>
            <a:r>
              <a:rPr lang="da-DK" sz="2400">
                <a:solidFill>
                  <a:srgbClr val="000000"/>
                </a:solidFill>
                <a:latin typeface="Arial"/>
                <a:cs typeface="Arial"/>
              </a:rPr>
              <a:t>(10 min.)</a:t>
            </a:r>
            <a:endParaRPr lang="en-US" sz="2400">
              <a:solidFill>
                <a:srgbClr val="000000"/>
              </a:solidFill>
              <a:latin typeface="Arial"/>
              <a:cs typeface="Arial"/>
            </a:endParaRPr>
          </a:p>
        </p:txBody>
      </p:sp>
      <p:sp>
        <p:nvSpPr>
          <p:cNvPr id="3" name="Pladsholder til indhold 2"/>
          <p:cNvSpPr>
            <a:spLocks noGrp="1"/>
          </p:cNvSpPr>
          <p:nvPr>
            <p:ph idx="1"/>
          </p:nvPr>
        </p:nvSpPr>
        <p:spPr>
          <a:xfrm>
            <a:off x="238259" y="1566702"/>
            <a:ext cx="5638125" cy="4925964"/>
          </a:xfr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p>
            <a:pPr marL="0" indent="0">
              <a:buNone/>
            </a:pPr>
            <a:r>
              <a:rPr lang="da-DK" sz="2000" b="1" err="1">
                <a:latin typeface="Arial"/>
                <a:cs typeface="Arial"/>
              </a:rPr>
              <a:t>Strategy</a:t>
            </a:r>
            <a:r>
              <a:rPr lang="da-DK" sz="2000" b="1">
                <a:latin typeface="Arial"/>
                <a:cs typeface="Arial"/>
              </a:rPr>
              <a:t> 1:</a:t>
            </a:r>
          </a:p>
          <a:p>
            <a:pPr marL="0" indent="0">
              <a:buNone/>
            </a:pPr>
            <a:endParaRPr lang="da-DK" sz="500" b="1">
              <a:latin typeface="Arial"/>
              <a:cs typeface="Arial"/>
            </a:endParaRPr>
          </a:p>
          <a:p>
            <a:pPr marL="0" indent="0">
              <a:lnSpc>
                <a:spcPct val="100000"/>
              </a:lnSpc>
              <a:buNone/>
            </a:pPr>
            <a:r>
              <a:rPr lang="da-DK" sz="1600" b="1">
                <a:latin typeface="Arial"/>
                <a:cs typeface="Arial"/>
              </a:rPr>
              <a:t>Go to </a:t>
            </a:r>
            <a:r>
              <a:rPr lang="da-DK" sz="1600" b="1">
                <a:latin typeface="Arial"/>
                <a:cs typeface="Arial"/>
                <a:hlinkClick r:id="rId3"/>
              </a:rPr>
              <a:t>Data Citation Index in Web of Science</a:t>
            </a:r>
            <a:r>
              <a:rPr lang="da-DK" sz="1600" b="1">
                <a:latin typeface="Arial"/>
                <a:cs typeface="Arial"/>
              </a:rPr>
              <a:t> and find the </a:t>
            </a:r>
            <a:r>
              <a:rPr lang="da-DK" sz="1600" b="1" err="1">
                <a:latin typeface="Arial"/>
                <a:cs typeface="Arial"/>
              </a:rPr>
              <a:t>associated</a:t>
            </a:r>
            <a:r>
              <a:rPr lang="da-DK" sz="1600" b="1">
                <a:latin typeface="Arial"/>
                <a:cs typeface="Arial"/>
              </a:rPr>
              <a:t> data for </a:t>
            </a:r>
            <a:r>
              <a:rPr lang="da-DK" sz="1600" b="1" err="1">
                <a:latin typeface="Arial"/>
                <a:cs typeface="Arial"/>
              </a:rPr>
              <a:t>this</a:t>
            </a:r>
            <a:r>
              <a:rPr lang="da-DK" sz="1600" b="1">
                <a:latin typeface="Arial"/>
                <a:cs typeface="Arial"/>
              </a:rPr>
              <a:t> </a:t>
            </a:r>
            <a:r>
              <a:rPr lang="da-DK" sz="1600" b="1" err="1">
                <a:latin typeface="Arial"/>
                <a:cs typeface="Arial"/>
              </a:rPr>
              <a:t>article</a:t>
            </a:r>
            <a:r>
              <a:rPr lang="da-DK" sz="1600" b="1">
                <a:latin typeface="Arial"/>
                <a:cs typeface="Arial"/>
              </a:rPr>
              <a:t>:</a:t>
            </a:r>
            <a:endParaRPr lang="da-DK"/>
          </a:p>
          <a:p>
            <a:pPr marL="0" indent="0">
              <a:lnSpc>
                <a:spcPct val="100000"/>
              </a:lnSpc>
              <a:buNone/>
            </a:pPr>
            <a:r>
              <a:rPr lang="en-US" sz="1600" i="1">
                <a:latin typeface="Arial"/>
                <a:cs typeface="Arial"/>
              </a:rPr>
              <a:t>Jepson, Ruth; Harris, Fiona M.; Bowes, Alison; et al. (2012). </a:t>
            </a:r>
          </a:p>
          <a:p>
            <a:pPr marL="457200" lvl="1" indent="0">
              <a:lnSpc>
                <a:spcPct val="100000"/>
              </a:lnSpc>
              <a:buNone/>
            </a:pPr>
            <a:r>
              <a:rPr lang="en-US" sz="1600" i="1">
                <a:latin typeface="Arial"/>
                <a:cs typeface="Arial"/>
              </a:rPr>
              <a:t>Physical Activity in South Asians: An In-Depth Qualitative Study to Explore Motivations and Facilitators. PLOS ONE, Vol:‏ 7, Issue: 10, Article Number: e45333. </a:t>
            </a:r>
            <a:r>
              <a:rPr lang="en-US" sz="1600" i="1" err="1">
                <a:latin typeface="Arial"/>
                <a:cs typeface="Arial"/>
              </a:rPr>
              <a:t>doi</a:t>
            </a:r>
            <a:r>
              <a:rPr lang="en-US" sz="1600" i="1">
                <a:latin typeface="Arial"/>
                <a:cs typeface="Arial"/>
              </a:rPr>
              <a:t>: 10.1371/journal.pone.0045333</a:t>
            </a:r>
          </a:p>
          <a:p>
            <a:pPr marL="0" indent="0">
              <a:lnSpc>
                <a:spcPct val="100000"/>
              </a:lnSpc>
              <a:buNone/>
            </a:pPr>
            <a:endParaRPr lang="en-US" sz="500">
              <a:latin typeface="Arial" panose="020B0604020202020204" pitchFamily="34" charset="0"/>
              <a:cs typeface="Arial" panose="020B0604020202020204" pitchFamily="34" charset="0"/>
            </a:endParaRPr>
          </a:p>
          <a:p>
            <a:pPr marL="0" indent="0">
              <a:lnSpc>
                <a:spcPct val="100000"/>
              </a:lnSpc>
              <a:buNone/>
            </a:pPr>
            <a:r>
              <a:rPr lang="en-US" sz="1600" b="1">
                <a:latin typeface="Arial"/>
                <a:cs typeface="Arial"/>
              </a:rPr>
              <a:t>When you find the dataset, assess the data by considering the following questions: </a:t>
            </a:r>
          </a:p>
          <a:p>
            <a:pPr marL="342900" indent="-342900">
              <a:lnSpc>
                <a:spcPct val="100000"/>
              </a:lnSpc>
              <a:buAutoNum type="arabicPeriod"/>
            </a:pPr>
            <a:r>
              <a:rPr lang="en-US" sz="1600">
                <a:latin typeface="Arial"/>
                <a:cs typeface="Arial"/>
              </a:rPr>
              <a:t>Where are the data hosted (i.e. repository)? </a:t>
            </a:r>
            <a:endParaRPr lang="en-US">
              <a:solidFill>
                <a:srgbClr val="000000"/>
              </a:solidFill>
              <a:latin typeface="Aptos" panose="020B0004020202020204"/>
              <a:cs typeface="Arial"/>
            </a:endParaRPr>
          </a:p>
          <a:p>
            <a:pPr marL="342900" indent="-342900">
              <a:lnSpc>
                <a:spcPct val="100000"/>
              </a:lnSpc>
              <a:buAutoNum type="arabicPeriod"/>
            </a:pPr>
            <a:r>
              <a:rPr lang="en-US" sz="1600">
                <a:solidFill>
                  <a:srgbClr val="000000"/>
                </a:solidFill>
                <a:latin typeface="Arial"/>
                <a:cs typeface="Arial"/>
              </a:rPr>
              <a:t>Describe the type and format of the data.</a:t>
            </a:r>
            <a:endParaRPr lang="en-US" sz="1600">
              <a:solidFill>
                <a:srgbClr val="000000"/>
              </a:solidFill>
              <a:latin typeface="Arial"/>
              <a:ea typeface="Calibri Light"/>
              <a:cs typeface="Arial"/>
            </a:endParaRPr>
          </a:p>
          <a:p>
            <a:pPr marL="342900" indent="-342900">
              <a:lnSpc>
                <a:spcPct val="100000"/>
              </a:lnSpc>
              <a:buAutoNum type="arabicPeriod"/>
            </a:pPr>
            <a:r>
              <a:rPr lang="da-DK" sz="1600" err="1">
                <a:solidFill>
                  <a:srgbClr val="000000"/>
                </a:solidFill>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rights</a:t>
            </a:r>
            <a:r>
              <a:rPr lang="da-DK" sz="1600">
                <a:latin typeface="Arial"/>
                <a:ea typeface="Calibri Light"/>
                <a:cs typeface="Arial"/>
              </a:rPr>
              <a:t> do </a:t>
            </a:r>
            <a:r>
              <a:rPr lang="da-DK" sz="1600" err="1">
                <a:latin typeface="Arial"/>
                <a:ea typeface="Calibri Light"/>
                <a:cs typeface="Arial"/>
              </a:rPr>
              <a:t>you</a:t>
            </a:r>
            <a:r>
              <a:rPr lang="da-DK" sz="1600">
                <a:latin typeface="Arial"/>
                <a:ea typeface="Calibri Light"/>
                <a:cs typeface="Arial"/>
              </a:rPr>
              <a:t> have to </a:t>
            </a:r>
            <a:r>
              <a:rPr lang="da-DK" sz="1600" err="1">
                <a:latin typeface="Arial"/>
                <a:ea typeface="Calibri Light"/>
                <a:cs typeface="Arial"/>
              </a:rPr>
              <a:t>use</a:t>
            </a:r>
            <a:r>
              <a:rPr lang="da-DK" sz="1600">
                <a:latin typeface="Arial"/>
                <a:ea typeface="Calibri Light"/>
                <a:cs typeface="Arial"/>
              </a:rPr>
              <a:t> the data (i.e. </a:t>
            </a: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license</a:t>
            </a:r>
            <a:r>
              <a:rPr lang="da-DK" sz="1600">
                <a:latin typeface="Arial"/>
                <a:ea typeface="Calibri Light"/>
                <a:cs typeface="Arial"/>
              </a:rPr>
              <a:t> is </a:t>
            </a:r>
            <a:r>
              <a:rPr lang="da-DK" sz="1600" err="1">
                <a:latin typeface="Arial"/>
                <a:ea typeface="Calibri Light"/>
                <a:cs typeface="Arial"/>
              </a:rPr>
              <a:t>attached</a:t>
            </a:r>
            <a:r>
              <a:rPr lang="da-DK" sz="1600">
                <a:latin typeface="Arial"/>
                <a:ea typeface="Calibri Light"/>
                <a:cs typeface="Arial"/>
              </a:rPr>
              <a:t> to the data)?</a:t>
            </a:r>
            <a:endParaRPr lang="en-US" sz="1600">
              <a:latin typeface="Arial"/>
              <a:cs typeface="Arial"/>
            </a:endParaRPr>
          </a:p>
          <a:p>
            <a:pPr marL="342900" indent="-342900">
              <a:lnSpc>
                <a:spcPct val="100000"/>
              </a:lnSpc>
              <a:buAutoNum type="arabicPeriod"/>
            </a:pPr>
            <a:endParaRPr lang="en-US" sz="1600">
              <a:latin typeface="Arial" panose="020B0604020202020204" pitchFamily="34" charset="0"/>
              <a:ea typeface="Calibri Light"/>
              <a:cs typeface="Arial" panose="020B0604020202020204" pitchFamily="34" charset="0"/>
            </a:endParaRPr>
          </a:p>
        </p:txBody>
      </p:sp>
      <p:sp>
        <p:nvSpPr>
          <p:cNvPr id="5" name="Pladsholder til indhold 2">
            <a:extLst>
              <a:ext uri="{FF2B5EF4-FFF2-40B4-BE49-F238E27FC236}">
                <a16:creationId xmlns:a16="http://schemas.microsoft.com/office/drawing/2014/main" id="{478F3E07-A8B1-BE88-9BC4-C3846D8D71FA}"/>
              </a:ext>
            </a:extLst>
          </p:cNvPr>
          <p:cNvSpPr txBox="1">
            <a:spLocks/>
          </p:cNvSpPr>
          <p:nvPr/>
        </p:nvSpPr>
        <p:spPr>
          <a:xfrm>
            <a:off x="6097596" y="1566702"/>
            <a:ext cx="5897068" cy="4925561"/>
          </a:xfrm>
          <a:prstGeom prst="rect">
            <a:avLst/>
          </a:prstGeom>
          <a:ln>
            <a:solidFill>
              <a:schemeClr val="tx1"/>
            </a:solidFill>
          </a:ln>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b="1" err="1">
                <a:solidFill>
                  <a:schemeClr val="dk1"/>
                </a:solidFill>
                <a:latin typeface="Arial"/>
                <a:cs typeface="Arial"/>
              </a:rPr>
              <a:t>Strategy</a:t>
            </a:r>
            <a:r>
              <a:rPr lang="da-DK" sz="2000" b="1">
                <a:solidFill>
                  <a:schemeClr val="dk1"/>
                </a:solidFill>
                <a:latin typeface="Arial"/>
                <a:cs typeface="Arial"/>
              </a:rPr>
              <a:t> 2:</a:t>
            </a:r>
          </a:p>
          <a:p>
            <a:pPr marL="0" indent="0">
              <a:buFont typeface="Arial" panose="020B0604020202020204" pitchFamily="34" charset="0"/>
              <a:buNone/>
            </a:pPr>
            <a:endParaRPr lang="da-DK" sz="500" b="1">
              <a:solidFill>
                <a:schemeClr val="dk1"/>
              </a:solidFill>
              <a:latin typeface="Arial"/>
              <a:cs typeface="Arial"/>
            </a:endParaRPr>
          </a:p>
          <a:p>
            <a:pPr marL="0" indent="0">
              <a:buFont typeface="Arial" panose="020B0604020202020204" pitchFamily="34" charset="0"/>
              <a:buNone/>
            </a:pPr>
            <a:r>
              <a:rPr lang="da-DK" sz="1600" b="1">
                <a:solidFill>
                  <a:schemeClr val="dk1"/>
                </a:solidFill>
                <a:latin typeface="Arial"/>
                <a:cs typeface="Arial"/>
              </a:rPr>
              <a:t>Go to </a:t>
            </a:r>
            <a:r>
              <a:rPr lang="da-DK" sz="1600" b="1">
                <a:solidFill>
                  <a:schemeClr val="dk1"/>
                </a:solidFill>
                <a:latin typeface="Arial"/>
                <a:cs typeface="Arial"/>
                <a:hlinkClick r:id="rId4"/>
              </a:rPr>
              <a:t>Zenodo</a:t>
            </a:r>
            <a:r>
              <a:rPr lang="da-DK" sz="1600" b="1">
                <a:solidFill>
                  <a:schemeClr val="dk1"/>
                </a:solidFill>
                <a:latin typeface="Arial"/>
                <a:cs typeface="Arial"/>
              </a:rPr>
              <a:t> and find the </a:t>
            </a:r>
            <a:r>
              <a:rPr lang="da-DK" sz="1600" b="1" err="1">
                <a:solidFill>
                  <a:schemeClr val="dk1"/>
                </a:solidFill>
                <a:latin typeface="Arial"/>
                <a:cs typeface="Arial"/>
              </a:rPr>
              <a:t>following</a:t>
            </a:r>
            <a:r>
              <a:rPr lang="da-DK" sz="1600" b="1">
                <a:solidFill>
                  <a:schemeClr val="dk1"/>
                </a:solidFill>
                <a:latin typeface="Arial"/>
                <a:cs typeface="Arial"/>
              </a:rPr>
              <a:t> dataset:</a:t>
            </a:r>
          </a:p>
          <a:p>
            <a:pPr marL="0" indent="0">
              <a:lnSpc>
                <a:spcPct val="110000"/>
              </a:lnSpc>
              <a:buFont typeface="Arial" panose="020B0604020202020204" pitchFamily="34" charset="0"/>
              <a:buNone/>
            </a:pPr>
            <a:r>
              <a:rPr lang="da-DK" sz="1600" i="1">
                <a:solidFill>
                  <a:schemeClr val="dk1"/>
                </a:solidFill>
                <a:latin typeface="Arial"/>
                <a:cs typeface="Arial"/>
              </a:rPr>
              <a:t>"</a:t>
            </a:r>
            <a:r>
              <a:rPr lang="da-DK" sz="1600" i="1" err="1">
                <a:solidFill>
                  <a:schemeClr val="dk1"/>
                </a:solidFill>
                <a:latin typeface="Arial"/>
                <a:cs typeface="Arial"/>
              </a:rPr>
              <a:t>Summaries</a:t>
            </a:r>
            <a:r>
              <a:rPr lang="da-DK" sz="1600" i="1">
                <a:solidFill>
                  <a:schemeClr val="dk1"/>
                </a:solidFill>
                <a:latin typeface="Arial"/>
                <a:cs typeface="Arial"/>
              </a:rPr>
              <a:t> of interviews and workshop on </a:t>
            </a:r>
            <a:r>
              <a:rPr lang="da-DK" sz="1600" i="1" err="1">
                <a:solidFill>
                  <a:schemeClr val="dk1"/>
                </a:solidFill>
                <a:latin typeface="Arial"/>
                <a:cs typeface="Arial"/>
              </a:rPr>
              <a:t>citizen</a:t>
            </a:r>
            <a:r>
              <a:rPr lang="da-DK" sz="1600" i="1">
                <a:solidFill>
                  <a:schemeClr val="dk1"/>
                </a:solidFill>
                <a:latin typeface="Arial"/>
                <a:cs typeface="Arial"/>
              </a:rPr>
              <a:t> science and </a:t>
            </a:r>
            <a:r>
              <a:rPr lang="da-DK" sz="1600" i="1" err="1">
                <a:solidFill>
                  <a:schemeClr val="dk1"/>
                </a:solidFill>
                <a:latin typeface="Arial"/>
                <a:cs typeface="Arial"/>
              </a:rPr>
              <a:t>use</a:t>
            </a:r>
            <a:r>
              <a:rPr lang="da-DK" sz="1600" i="1">
                <a:solidFill>
                  <a:schemeClr val="dk1"/>
                </a:solidFill>
                <a:latin typeface="Arial"/>
                <a:cs typeface="Arial"/>
              </a:rPr>
              <a:t> of </a:t>
            </a:r>
            <a:r>
              <a:rPr lang="da-DK" sz="1600" i="1" err="1">
                <a:solidFill>
                  <a:schemeClr val="dk1"/>
                </a:solidFill>
                <a:latin typeface="Arial"/>
                <a:cs typeface="Arial"/>
              </a:rPr>
              <a:t>interactive</a:t>
            </a:r>
            <a:r>
              <a:rPr lang="da-DK" sz="1600" i="1">
                <a:solidFill>
                  <a:schemeClr val="dk1"/>
                </a:solidFill>
                <a:latin typeface="Arial"/>
                <a:cs typeface="Arial"/>
              </a:rPr>
              <a:t> </a:t>
            </a:r>
            <a:r>
              <a:rPr lang="da-DK" sz="1600" i="1" err="1">
                <a:solidFill>
                  <a:schemeClr val="dk1"/>
                </a:solidFill>
                <a:latin typeface="Arial"/>
                <a:cs typeface="Arial"/>
              </a:rPr>
              <a:t>walkable</a:t>
            </a:r>
            <a:r>
              <a:rPr lang="da-DK" sz="1600" i="1">
                <a:solidFill>
                  <a:schemeClr val="dk1"/>
                </a:solidFill>
                <a:latin typeface="Arial"/>
                <a:cs typeface="Arial"/>
              </a:rPr>
              <a:t> </a:t>
            </a:r>
            <a:r>
              <a:rPr lang="da-DK" sz="1600" i="1" err="1">
                <a:solidFill>
                  <a:schemeClr val="dk1"/>
                </a:solidFill>
                <a:latin typeface="Arial"/>
                <a:cs typeface="Arial"/>
              </a:rPr>
              <a:t>floormaps</a:t>
            </a:r>
            <a:r>
              <a:rPr lang="da-DK" sz="1600" i="1">
                <a:solidFill>
                  <a:schemeClr val="dk1"/>
                </a:solidFill>
                <a:latin typeface="Arial"/>
                <a:cs typeface="Arial"/>
              </a:rPr>
              <a:t> in </a:t>
            </a:r>
            <a:r>
              <a:rPr lang="da-DK" sz="1600" i="1" err="1">
                <a:solidFill>
                  <a:schemeClr val="dk1"/>
                </a:solidFill>
                <a:latin typeface="Arial"/>
                <a:cs typeface="Arial"/>
              </a:rPr>
              <a:t>schools</a:t>
            </a:r>
            <a:r>
              <a:rPr lang="da-DK" sz="1600" i="1">
                <a:solidFill>
                  <a:schemeClr val="dk1"/>
                </a:solidFill>
                <a:latin typeface="Arial"/>
                <a:cs typeface="Arial"/>
              </a:rPr>
              <a:t>”. </a:t>
            </a:r>
          </a:p>
          <a:p>
            <a:pPr marL="0" indent="0">
              <a:lnSpc>
                <a:spcPct val="110000"/>
              </a:lnSpc>
              <a:buFont typeface="Arial" panose="020B0604020202020204" pitchFamily="34" charset="0"/>
              <a:buNone/>
            </a:pPr>
            <a:endParaRPr lang="da-DK" sz="500" b="1">
              <a:solidFill>
                <a:schemeClr val="dk1"/>
              </a:solidFill>
              <a:latin typeface="Arial"/>
              <a:cs typeface="Arial"/>
            </a:endParaRPr>
          </a:p>
          <a:p>
            <a:pPr marL="0" indent="0">
              <a:lnSpc>
                <a:spcPct val="110000"/>
              </a:lnSpc>
              <a:buFont typeface="Arial" panose="020B0604020202020204" pitchFamily="34" charset="0"/>
              <a:buNone/>
            </a:pPr>
            <a:r>
              <a:rPr lang="da-DK" sz="1600" b="1" err="1">
                <a:solidFill>
                  <a:schemeClr val="dk1"/>
                </a:solidFill>
                <a:latin typeface="Arial"/>
                <a:cs typeface="Arial"/>
              </a:rPr>
              <a:t>Assess</a:t>
            </a:r>
            <a:r>
              <a:rPr lang="da-DK" sz="1600" b="1">
                <a:solidFill>
                  <a:schemeClr val="dk1"/>
                </a:solidFill>
                <a:latin typeface="Arial"/>
                <a:cs typeface="Arial"/>
              </a:rPr>
              <a:t> the data by </a:t>
            </a:r>
            <a:r>
              <a:rPr lang="da-DK" sz="1600" b="1" err="1">
                <a:solidFill>
                  <a:schemeClr val="dk1"/>
                </a:solidFill>
                <a:latin typeface="Arial"/>
                <a:cs typeface="Arial"/>
              </a:rPr>
              <a:t>answering</a:t>
            </a:r>
            <a:r>
              <a:rPr lang="da-DK" sz="1600" b="1">
                <a:solidFill>
                  <a:schemeClr val="dk1"/>
                </a:solidFill>
                <a:latin typeface="Arial"/>
                <a:cs typeface="Arial"/>
              </a:rPr>
              <a:t> the </a:t>
            </a:r>
            <a:r>
              <a:rPr lang="da-DK" sz="1600" b="1" err="1">
                <a:solidFill>
                  <a:schemeClr val="dk1"/>
                </a:solidFill>
                <a:latin typeface="Arial"/>
                <a:cs typeface="Arial"/>
              </a:rPr>
              <a:t>following</a:t>
            </a:r>
            <a:r>
              <a:rPr lang="da-DK" sz="1600" b="1">
                <a:solidFill>
                  <a:schemeClr val="dk1"/>
                </a:solidFill>
                <a:latin typeface="Arial"/>
                <a:cs typeface="Arial"/>
              </a:rPr>
              <a:t> </a:t>
            </a:r>
            <a:r>
              <a:rPr lang="da-DK" sz="1600" b="1" err="1">
                <a:solidFill>
                  <a:schemeClr val="dk1"/>
                </a:solidFill>
                <a:latin typeface="Arial"/>
                <a:cs typeface="Arial"/>
              </a:rPr>
              <a:t>questions</a:t>
            </a:r>
            <a:r>
              <a:rPr lang="da-DK" sz="1600" b="1">
                <a:solidFill>
                  <a:schemeClr val="dk1"/>
                </a:solidFill>
                <a:latin typeface="Arial"/>
                <a:cs typeface="Arial"/>
              </a:rPr>
              <a:t>:</a:t>
            </a:r>
          </a:p>
          <a:p>
            <a:pPr marL="514350" indent="-514350">
              <a:lnSpc>
                <a:spcPct val="110000"/>
              </a:lnSpc>
              <a:buFont typeface="Arial" panose="020B0604020202020204" pitchFamily="34" charset="0"/>
              <a:buAutoNum type="arabicPeriod"/>
            </a:pPr>
            <a:r>
              <a:rPr lang="da-DK" sz="1600" err="1">
                <a:solidFill>
                  <a:schemeClr val="dk1"/>
                </a:solidFill>
                <a:latin typeface="Arial"/>
                <a:cs typeface="Arial"/>
              </a:rPr>
              <a:t>Who</a:t>
            </a:r>
            <a:r>
              <a:rPr lang="da-DK" sz="1600">
                <a:solidFill>
                  <a:schemeClr val="dk1"/>
                </a:solidFill>
                <a:latin typeface="Arial"/>
                <a:cs typeface="Arial"/>
              </a:rPr>
              <a:t> </a:t>
            </a:r>
            <a:r>
              <a:rPr lang="da-DK" sz="1600" err="1">
                <a:solidFill>
                  <a:schemeClr val="dk1"/>
                </a:solidFill>
                <a:latin typeface="Arial"/>
                <a:cs typeface="Arial"/>
              </a:rPr>
              <a:t>generated</a:t>
            </a:r>
            <a:r>
              <a:rPr lang="da-DK" sz="1600">
                <a:solidFill>
                  <a:schemeClr val="dk1"/>
                </a:solidFill>
                <a:latin typeface="Arial"/>
                <a:cs typeface="Arial"/>
              </a:rPr>
              <a:t> the data and </a:t>
            </a:r>
            <a:r>
              <a:rPr lang="da-DK" sz="1600" err="1">
                <a:solidFill>
                  <a:schemeClr val="dk1"/>
                </a:solidFill>
                <a:latin typeface="Arial"/>
                <a:cs typeface="Arial"/>
              </a:rPr>
              <a:t>what</a:t>
            </a:r>
            <a:r>
              <a:rPr lang="da-DK" sz="1600">
                <a:solidFill>
                  <a:schemeClr val="dk1"/>
                </a:solidFill>
                <a:latin typeface="Arial"/>
                <a:cs typeface="Arial"/>
              </a:rPr>
              <a:t> is </a:t>
            </a:r>
            <a:r>
              <a:rPr lang="da-DK" sz="1600" err="1">
                <a:solidFill>
                  <a:schemeClr val="dk1"/>
                </a:solidFill>
                <a:latin typeface="Arial"/>
                <a:cs typeface="Arial"/>
              </a:rPr>
              <a:t>their</a:t>
            </a:r>
            <a:r>
              <a:rPr lang="da-DK" sz="1600">
                <a:solidFill>
                  <a:schemeClr val="dk1"/>
                </a:solidFill>
                <a:latin typeface="Arial"/>
                <a:cs typeface="Arial"/>
              </a:rPr>
              <a:t> </a:t>
            </a:r>
            <a:r>
              <a:rPr lang="da-DK" sz="1600" err="1">
                <a:solidFill>
                  <a:schemeClr val="dk1"/>
                </a:solidFill>
                <a:latin typeface="Arial"/>
                <a:cs typeface="Arial"/>
              </a:rPr>
              <a:t>affiliation</a:t>
            </a:r>
            <a:r>
              <a:rPr lang="da-DK" sz="1600">
                <a:solidFill>
                  <a:schemeClr val="dk1"/>
                </a:solidFill>
                <a:latin typeface="Arial"/>
                <a:cs typeface="Arial"/>
              </a:rPr>
              <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Is the data </a:t>
            </a:r>
            <a:r>
              <a:rPr lang="da-DK" sz="1600" err="1">
                <a:solidFill>
                  <a:schemeClr val="dk1"/>
                </a:solidFill>
                <a:latin typeface="Arial"/>
                <a:cs typeface="Arial"/>
              </a:rPr>
              <a:t>associated</a:t>
            </a:r>
            <a:r>
              <a:rPr lang="da-DK" sz="1600">
                <a:solidFill>
                  <a:schemeClr val="dk1"/>
                </a:solidFill>
                <a:latin typeface="Arial"/>
                <a:cs typeface="Arial"/>
              </a:rPr>
              <a:t> with a peer-</a:t>
            </a:r>
            <a:r>
              <a:rPr lang="da-DK" sz="1600" err="1">
                <a:solidFill>
                  <a:schemeClr val="dk1"/>
                </a:solidFill>
                <a:latin typeface="Arial"/>
                <a:cs typeface="Arial"/>
              </a:rPr>
              <a:t>reviewed</a:t>
            </a:r>
            <a:r>
              <a:rPr lang="da-DK" sz="1600">
                <a:solidFill>
                  <a:schemeClr val="dk1"/>
                </a:solidFill>
                <a:latin typeface="Arial"/>
                <a:cs typeface="Arial"/>
              </a:rPr>
              <a:t> </a:t>
            </a:r>
            <a:r>
              <a:rPr lang="da-DK" sz="1600" err="1">
                <a:solidFill>
                  <a:schemeClr val="dk1"/>
                </a:solidFill>
                <a:latin typeface="Arial"/>
                <a:cs typeface="Arial"/>
              </a:rPr>
              <a:t>article</a:t>
            </a:r>
            <a:r>
              <a:rPr lang="da-DK" sz="1600">
                <a:solidFill>
                  <a:schemeClr val="dk1"/>
                </a:solidFill>
                <a:latin typeface="Arial"/>
                <a:cs typeface="Arial"/>
              </a:rPr>
              <a:t> or a </a:t>
            </a:r>
            <a:r>
              <a:rPr lang="da-DK" sz="1600" err="1">
                <a:solidFill>
                  <a:schemeClr val="dk1"/>
                </a:solidFill>
                <a:latin typeface="Arial"/>
                <a:cs typeface="Arial"/>
              </a:rPr>
              <a:t>project</a:t>
            </a:r>
            <a:r>
              <a:rPr lang="da-DK" sz="1600">
                <a:solidFill>
                  <a:schemeClr val="dk1"/>
                </a:solidFill>
                <a:latin typeface="Arial"/>
                <a:cs typeface="Arial"/>
              </a:rPr>
              <a:t>? Write </a:t>
            </a:r>
            <a:r>
              <a:rPr lang="da-DK" sz="1600" err="1">
                <a:solidFill>
                  <a:schemeClr val="dk1"/>
                </a:solidFill>
                <a:latin typeface="Arial"/>
                <a:cs typeface="Arial"/>
              </a:rPr>
              <a:t>down</a:t>
            </a:r>
            <a:r>
              <a:rPr lang="da-DK" sz="1600">
                <a:solidFill>
                  <a:schemeClr val="dk1"/>
                </a:solidFill>
                <a:latin typeface="Arial"/>
                <a:cs typeface="Arial"/>
              </a:rPr>
              <a:t> the </a:t>
            </a:r>
            <a:r>
              <a:rPr lang="da-DK" sz="1600" err="1">
                <a:solidFill>
                  <a:schemeClr val="dk1"/>
                </a:solidFill>
                <a:latin typeface="Arial"/>
                <a:cs typeface="Arial"/>
              </a:rPr>
              <a:t>title</a:t>
            </a:r>
            <a:r>
              <a:rPr lang="da-DK" sz="1600">
                <a:solidFill>
                  <a:schemeClr val="dk1"/>
                </a:solidFill>
                <a:latin typeface="Arial"/>
                <a:cs typeface="Arial"/>
              </a:rPr>
              <a:t> of </a:t>
            </a:r>
            <a:r>
              <a:rPr lang="da-DK" sz="1600" err="1">
                <a:solidFill>
                  <a:schemeClr val="dk1"/>
                </a:solidFill>
                <a:latin typeface="Arial"/>
                <a:cs typeface="Arial"/>
              </a:rPr>
              <a:t>article</a:t>
            </a:r>
            <a:r>
              <a:rPr lang="da-DK" sz="1600">
                <a:solidFill>
                  <a:schemeClr val="dk1"/>
                </a:solidFill>
                <a:latin typeface="Arial"/>
                <a:cs typeface="Arial"/>
              </a:rPr>
              <a:t>/</a:t>
            </a:r>
            <a:r>
              <a:rPr lang="da-DK" sz="1600" err="1">
                <a:solidFill>
                  <a:schemeClr val="dk1"/>
                </a:solidFill>
                <a:latin typeface="Arial"/>
                <a:cs typeface="Arial"/>
              </a:rPr>
              <a:t>project</a:t>
            </a:r>
            <a:r>
              <a:rPr lang="da-DK" sz="1600">
                <a:solidFill>
                  <a:schemeClr val="dk1"/>
                </a:solidFill>
                <a:latin typeface="Arial"/>
                <a:cs typeface="Arial"/>
              </a:rPr>
              <a:t>.</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Is the data in a </a:t>
            </a:r>
            <a:r>
              <a:rPr lang="da-DK" sz="1600" err="1">
                <a:solidFill>
                  <a:schemeClr val="dk1"/>
                </a:solidFill>
                <a:latin typeface="Arial"/>
                <a:cs typeface="Arial"/>
              </a:rPr>
              <a:t>textual</a:t>
            </a:r>
            <a:r>
              <a:rPr lang="da-DK" sz="1600">
                <a:solidFill>
                  <a:schemeClr val="dk1"/>
                </a:solidFill>
                <a:latin typeface="Arial"/>
                <a:cs typeface="Arial"/>
              </a:rPr>
              <a:t>, audio, </a:t>
            </a:r>
            <a:r>
              <a:rPr lang="da-DK" sz="1600" err="1">
                <a:solidFill>
                  <a:schemeClr val="dk1"/>
                </a:solidFill>
                <a:latin typeface="Arial"/>
                <a:cs typeface="Arial"/>
              </a:rPr>
              <a:t>visual</a:t>
            </a:r>
            <a:r>
              <a:rPr lang="da-DK" sz="1600">
                <a:solidFill>
                  <a:schemeClr val="dk1"/>
                </a:solidFill>
                <a:latin typeface="Arial"/>
                <a:cs typeface="Arial"/>
              </a:rPr>
              <a:t> or </a:t>
            </a:r>
            <a:r>
              <a:rPr lang="da-DK" sz="1600" err="1">
                <a:solidFill>
                  <a:schemeClr val="dk1"/>
                </a:solidFill>
                <a:latin typeface="Arial"/>
                <a:cs typeface="Arial"/>
              </a:rPr>
              <a:t>tabular</a:t>
            </a:r>
            <a:r>
              <a:rPr lang="da-DK" sz="1600">
                <a:solidFill>
                  <a:schemeClr val="dk1"/>
                </a:solidFill>
                <a:latin typeface="Arial"/>
                <a:cs typeface="Arial"/>
              </a:rPr>
              <a:t> format?</a:t>
            </a:r>
          </a:p>
          <a:p>
            <a:pPr marL="514350" indent="-514350">
              <a:lnSpc>
                <a:spcPct val="110000"/>
              </a:lnSpc>
              <a:buFont typeface="Arial" panose="020B0604020202020204" pitchFamily="34" charset="0"/>
              <a:buAutoNum type="arabicPeriod"/>
            </a:pPr>
            <a:r>
              <a:rPr lang="da-DK" sz="1600" err="1">
                <a:solidFill>
                  <a:schemeClr val="dk1"/>
                </a:solidFill>
                <a:latin typeface="Arial"/>
                <a:cs typeface="Arial"/>
              </a:rPr>
              <a:t>Which</a:t>
            </a:r>
            <a:r>
              <a:rPr lang="da-DK" sz="1600">
                <a:solidFill>
                  <a:schemeClr val="dk1"/>
                </a:solidFill>
                <a:latin typeface="Arial"/>
                <a:cs typeface="Arial"/>
              </a:rPr>
              <a:t> </a:t>
            </a:r>
            <a:r>
              <a:rPr lang="da-DK" sz="1600" err="1">
                <a:solidFill>
                  <a:schemeClr val="dk1"/>
                </a:solidFill>
                <a:latin typeface="Arial"/>
                <a:cs typeface="Arial"/>
              </a:rPr>
              <a:t>rights</a:t>
            </a:r>
            <a:r>
              <a:rPr lang="da-DK" sz="1600">
                <a:solidFill>
                  <a:schemeClr val="dk1"/>
                </a:solidFill>
                <a:latin typeface="Arial"/>
                <a:cs typeface="Arial"/>
              </a:rPr>
              <a:t> do </a:t>
            </a:r>
            <a:r>
              <a:rPr lang="da-DK" sz="1600" err="1">
                <a:solidFill>
                  <a:schemeClr val="dk1"/>
                </a:solidFill>
                <a:latin typeface="Arial"/>
                <a:cs typeface="Arial"/>
              </a:rPr>
              <a:t>you</a:t>
            </a:r>
            <a:r>
              <a:rPr lang="da-DK" sz="1600">
                <a:solidFill>
                  <a:schemeClr val="dk1"/>
                </a:solidFill>
                <a:latin typeface="Arial"/>
                <a:cs typeface="Arial"/>
              </a:rPr>
              <a:t> have to </a:t>
            </a:r>
            <a:r>
              <a:rPr lang="da-DK" sz="1600" err="1">
                <a:solidFill>
                  <a:schemeClr val="dk1"/>
                </a:solidFill>
                <a:latin typeface="Arial"/>
                <a:cs typeface="Arial"/>
              </a:rPr>
              <a:t>use</a:t>
            </a:r>
            <a:r>
              <a:rPr lang="da-DK" sz="1600">
                <a:solidFill>
                  <a:schemeClr val="dk1"/>
                </a:solidFill>
                <a:latin typeface="Arial"/>
                <a:cs typeface="Arial"/>
              </a:rPr>
              <a:t> the data (i.e. </a:t>
            </a:r>
            <a:r>
              <a:rPr lang="da-DK" sz="1600" err="1">
                <a:solidFill>
                  <a:schemeClr val="dk1"/>
                </a:solidFill>
                <a:latin typeface="Arial"/>
                <a:cs typeface="Arial"/>
              </a:rPr>
              <a:t>which</a:t>
            </a:r>
            <a:r>
              <a:rPr lang="da-DK" sz="1600">
                <a:solidFill>
                  <a:schemeClr val="dk1"/>
                </a:solidFill>
                <a:latin typeface="Arial"/>
                <a:cs typeface="Arial"/>
              </a:rPr>
              <a:t> </a:t>
            </a:r>
            <a:r>
              <a:rPr lang="da-DK" sz="1600" err="1">
                <a:solidFill>
                  <a:schemeClr val="dk1"/>
                </a:solidFill>
                <a:latin typeface="Arial"/>
                <a:cs typeface="Arial"/>
              </a:rPr>
              <a:t>license</a:t>
            </a:r>
            <a:r>
              <a:rPr lang="da-DK" sz="1600">
                <a:solidFill>
                  <a:schemeClr val="dk1"/>
                </a:solidFill>
                <a:latin typeface="Arial"/>
                <a:cs typeface="Arial"/>
              </a:rPr>
              <a:t> is </a:t>
            </a:r>
            <a:r>
              <a:rPr lang="da-DK" sz="1600" err="1">
                <a:solidFill>
                  <a:schemeClr val="dk1"/>
                </a:solidFill>
                <a:latin typeface="Arial"/>
                <a:cs typeface="Arial"/>
              </a:rPr>
              <a:t>attached</a:t>
            </a:r>
            <a:r>
              <a:rPr lang="da-DK" sz="1600">
                <a:solidFill>
                  <a:schemeClr val="dk1"/>
                </a:solidFill>
                <a:latin typeface="Arial"/>
                <a:cs typeface="Arial"/>
              </a:rPr>
              <a:t> to the data)?</a:t>
            </a:r>
          </a:p>
          <a:p>
            <a:pPr marL="514350" indent="-514350">
              <a:lnSpc>
                <a:spcPct val="110000"/>
              </a:lnSpc>
              <a:buFont typeface="Arial" panose="020B0604020202020204" pitchFamily="34" charset="0"/>
              <a:buAutoNum type="arabicPeriod"/>
            </a:pPr>
            <a:r>
              <a:rPr lang="da-DK" sz="1600">
                <a:solidFill>
                  <a:schemeClr val="dk1"/>
                </a:solidFill>
                <a:latin typeface="Arial"/>
                <a:cs typeface="Arial"/>
              </a:rPr>
              <a:t>How </a:t>
            </a:r>
            <a:r>
              <a:rPr lang="da-DK" sz="1600" err="1">
                <a:solidFill>
                  <a:schemeClr val="dk1"/>
                </a:solidFill>
                <a:latin typeface="Arial"/>
                <a:cs typeface="Arial"/>
              </a:rPr>
              <a:t>can</a:t>
            </a:r>
            <a:r>
              <a:rPr lang="da-DK" sz="1600">
                <a:solidFill>
                  <a:schemeClr val="dk1"/>
                </a:solidFill>
                <a:latin typeface="Arial"/>
                <a:cs typeface="Arial"/>
              </a:rPr>
              <a:t> </a:t>
            </a:r>
            <a:r>
              <a:rPr lang="da-DK" sz="1600" err="1">
                <a:solidFill>
                  <a:schemeClr val="dk1"/>
                </a:solidFill>
                <a:latin typeface="Arial"/>
                <a:cs typeface="Arial"/>
              </a:rPr>
              <a:t>you</a:t>
            </a:r>
            <a:r>
              <a:rPr lang="da-DK" sz="1600">
                <a:solidFill>
                  <a:schemeClr val="dk1"/>
                </a:solidFill>
                <a:latin typeface="Arial"/>
                <a:cs typeface="Arial"/>
              </a:rPr>
              <a:t> </a:t>
            </a:r>
            <a:r>
              <a:rPr lang="da-DK" sz="1600" err="1">
                <a:solidFill>
                  <a:schemeClr val="dk1"/>
                </a:solidFill>
                <a:latin typeface="Arial"/>
                <a:cs typeface="Arial"/>
              </a:rPr>
              <a:t>cite</a:t>
            </a:r>
            <a:r>
              <a:rPr lang="da-DK" sz="1600">
                <a:solidFill>
                  <a:schemeClr val="dk1"/>
                </a:solidFill>
                <a:latin typeface="Arial"/>
                <a:cs typeface="Arial"/>
              </a:rPr>
              <a:t> the dataset? </a:t>
            </a:r>
          </a:p>
        </p:txBody>
      </p:sp>
      <p:cxnSp>
        <p:nvCxnSpPr>
          <p:cNvPr id="8" name="Lige forbindelse 18">
            <a:extLst>
              <a:ext uri="{FF2B5EF4-FFF2-40B4-BE49-F238E27FC236}">
                <a16:creationId xmlns:a16="http://schemas.microsoft.com/office/drawing/2014/main" id="{3FDDA565-1BB7-5452-B064-67B8D106F3EA}"/>
              </a:ext>
            </a:extLst>
          </p:cNvPr>
          <p:cNvCxnSpPr/>
          <p:nvPr/>
        </p:nvCxnSpPr>
        <p:spPr>
          <a:xfrm>
            <a:off x="396217" y="1170715"/>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328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10BB3-2385-108C-6427-DEE6084409F0}"/>
              </a:ext>
            </a:extLst>
          </p:cNvPr>
          <p:cNvSpPr>
            <a:spLocks noGrp="1"/>
          </p:cNvSpPr>
          <p:nvPr>
            <p:ph type="title"/>
          </p:nvPr>
        </p:nvSpPr>
        <p:spPr>
          <a:xfrm>
            <a:off x="630382" y="365125"/>
            <a:ext cx="10515600" cy="830758"/>
          </a:xfrm>
        </p:spPr>
        <p:txBody>
          <a:bodyPr>
            <a:normAutofit/>
          </a:bodyPr>
          <a:lstStyle/>
          <a:p>
            <a:r>
              <a:rPr lang="en-US" sz="4000" b="1">
                <a:latin typeface="Arial"/>
                <a:cs typeface="Arial"/>
              </a:rPr>
              <a:t>Break – 10 min.</a:t>
            </a:r>
          </a:p>
        </p:txBody>
      </p:sp>
      <p:pic>
        <p:nvPicPr>
          <p:cNvPr id="4" name="Picture 3">
            <a:extLst>
              <a:ext uri="{FF2B5EF4-FFF2-40B4-BE49-F238E27FC236}">
                <a16:creationId xmlns:a16="http://schemas.microsoft.com/office/drawing/2014/main" id="{51E19EF2-49F5-66A5-0C6F-8098488C80DF}"/>
              </a:ext>
            </a:extLst>
          </p:cNvPr>
          <p:cNvPicPr>
            <a:picLocks noChangeAspect="1"/>
          </p:cNvPicPr>
          <p:nvPr/>
        </p:nvPicPr>
        <p:blipFill>
          <a:blip r:embed="rId2"/>
          <a:stretch>
            <a:fillRect/>
          </a:stretch>
        </p:blipFill>
        <p:spPr>
          <a:xfrm>
            <a:off x="3991283" y="1692419"/>
            <a:ext cx="3902653" cy="3255448"/>
          </a:xfrm>
          <a:prstGeom prst="rect">
            <a:avLst/>
          </a:prstGeom>
        </p:spPr>
      </p:pic>
      <p:cxnSp>
        <p:nvCxnSpPr>
          <p:cNvPr id="6" name="Lige forbindelse 18">
            <a:extLst>
              <a:ext uri="{FF2B5EF4-FFF2-40B4-BE49-F238E27FC236}">
                <a16:creationId xmlns:a16="http://schemas.microsoft.com/office/drawing/2014/main" id="{095E8D28-BEFD-A8C1-FFFF-117339E2B0E5}"/>
              </a:ext>
            </a:extLst>
          </p:cNvPr>
          <p:cNvCxnSpPr/>
          <p:nvPr/>
        </p:nvCxnSpPr>
        <p:spPr>
          <a:xfrm>
            <a:off x="425905" y="1101442"/>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927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EF07E-03F7-DCC2-1E5B-042A977A33F3}"/>
            </a:ext>
          </a:extLst>
        </p:cNvPr>
        <p:cNvGrpSpPr/>
        <p:nvPr/>
      </p:nvGrpSpPr>
      <p:grpSpPr>
        <a:xfrm>
          <a:off x="0" y="0"/>
          <a:ext cx="0" cy="0"/>
          <a:chOff x="0" y="0"/>
          <a:chExt cx="0" cy="0"/>
        </a:xfrm>
      </p:grpSpPr>
      <p:sp>
        <p:nvSpPr>
          <p:cNvPr id="23" name="Rektangel: afrundede hjørner 10">
            <a:extLst>
              <a:ext uri="{FF2B5EF4-FFF2-40B4-BE49-F238E27FC236}">
                <a16:creationId xmlns:a16="http://schemas.microsoft.com/office/drawing/2014/main" id="{176C215E-B110-30E9-DFF7-D02A90D03659}"/>
              </a:ext>
            </a:extLst>
          </p:cNvPr>
          <p:cNvSpPr/>
          <p:nvPr/>
        </p:nvSpPr>
        <p:spPr>
          <a:xfrm>
            <a:off x="6035019" y="1716305"/>
            <a:ext cx="2361963"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ED4674F2-8B6C-5B32-B79E-B8B4852976B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ED4674F2-8B6C-5B32-B79E-B8B4852976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A1E54073-BB00-EFCF-CA4D-74EBCF462F7D}"/>
              </a:ext>
            </a:extLst>
          </p:cNvPr>
          <p:cNvSpPr>
            <a:spLocks noGrp="1"/>
          </p:cNvSpPr>
          <p:nvPr>
            <p:ph type="title"/>
          </p:nvPr>
        </p:nvSpPr>
        <p:spPr>
          <a:xfrm>
            <a:off x="502640" y="177952"/>
            <a:ext cx="11237001" cy="819619"/>
          </a:xfrm>
          <a:noFill/>
          <a:ln>
            <a:noFill/>
          </a:ln>
        </p:spPr>
        <p:txBody>
          <a:bodyPr vert="horz">
            <a:normAutofit/>
          </a:bodyPr>
          <a:lstStyle/>
          <a:p>
            <a:r>
              <a:rPr lang="en-US" sz="4000" b="1">
                <a:latin typeface="Arial"/>
                <a:cs typeface="Arial"/>
              </a:rPr>
              <a:t>Search strategies</a:t>
            </a:r>
            <a:endParaRPr lang="en-US" sz="4000" b="1">
              <a:latin typeface="Arial"/>
              <a:ea typeface="Calibri Light"/>
              <a:cs typeface="Arial"/>
            </a:endParaRPr>
          </a:p>
        </p:txBody>
      </p:sp>
      <p:grpSp>
        <p:nvGrpSpPr>
          <p:cNvPr id="16" name="Gruppe 15"/>
          <p:cNvGrpSpPr/>
          <p:nvPr/>
        </p:nvGrpSpPr>
        <p:grpSpPr>
          <a:xfrm>
            <a:off x="3695148" y="2144706"/>
            <a:ext cx="2001470" cy="1852213"/>
            <a:chOff x="3695148" y="2144706"/>
            <a:chExt cx="2001470" cy="1852213"/>
          </a:xfrm>
        </p:grpSpPr>
        <p:sp>
          <p:nvSpPr>
            <p:cNvPr id="6" name="Tekstfelt 5">
              <a:extLst>
                <a:ext uri="{FF2B5EF4-FFF2-40B4-BE49-F238E27FC236}">
                  <a16:creationId xmlns:a16="http://schemas.microsoft.com/office/drawing/2014/main" id="{0B3DBA7A-CC20-B8C1-C6EF-88351E60D46D}"/>
                </a:ext>
              </a:extLst>
            </p:cNvPr>
            <p:cNvSpPr txBox="1"/>
            <p:nvPr/>
          </p:nvSpPr>
          <p:spPr>
            <a:xfrm>
              <a:off x="3695148" y="3196700"/>
              <a:ext cx="2001470" cy="80021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2</a:t>
              </a:r>
            </a:p>
            <a:p>
              <a:r>
                <a:rPr lang="da-DK" err="1">
                  <a:latin typeface="Arial" panose="020B0604020202020204" pitchFamily="34" charset="0"/>
                  <a:ea typeface="Calibri"/>
                  <a:cs typeface="Arial" panose="020B0604020202020204" pitchFamily="34" charset="0"/>
                </a:rPr>
                <a:t>Repositories</a:t>
              </a:r>
              <a:endParaRPr lang="da-DK">
                <a:latin typeface="Arial" panose="020B0604020202020204" pitchFamily="34" charset="0"/>
                <a:ea typeface="Calibri"/>
                <a:cs typeface="Arial" panose="020B0604020202020204" pitchFamily="34" charset="0"/>
              </a:endParaRPr>
            </a:p>
          </p:txBody>
        </p:sp>
        <p:pic>
          <p:nvPicPr>
            <p:cNvPr id="17" name="Grafik 16" descr="Database med massiv udfyldning">
              <a:extLst>
                <a:ext uri="{FF2B5EF4-FFF2-40B4-BE49-F238E27FC236}">
                  <a16:creationId xmlns:a16="http://schemas.microsoft.com/office/drawing/2014/main" id="{17D563A4-A935-78E9-F3CB-5A3C0F2B22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7965" y="2144706"/>
              <a:ext cx="914400" cy="914400"/>
            </a:xfrm>
            <a:prstGeom prst="rect">
              <a:avLst/>
            </a:prstGeom>
          </p:spPr>
        </p:pic>
      </p:grpSp>
      <p:grpSp>
        <p:nvGrpSpPr>
          <p:cNvPr id="15" name="Gruppe 14"/>
          <p:cNvGrpSpPr/>
          <p:nvPr/>
        </p:nvGrpSpPr>
        <p:grpSpPr>
          <a:xfrm>
            <a:off x="934950" y="2144706"/>
            <a:ext cx="1991130" cy="2406211"/>
            <a:chOff x="934950" y="2144706"/>
            <a:chExt cx="1991130" cy="2406211"/>
          </a:xfrm>
        </p:grpSpPr>
        <p:sp>
          <p:nvSpPr>
            <p:cNvPr id="2" name="Tekstfelt 1">
              <a:extLst>
                <a:ext uri="{FF2B5EF4-FFF2-40B4-BE49-F238E27FC236}">
                  <a16:creationId xmlns:a16="http://schemas.microsoft.com/office/drawing/2014/main" id="{DA8F9A32-410C-7DEE-DE28-018B706FAF27}"/>
                </a:ext>
              </a:extLst>
            </p:cNvPr>
            <p:cNvSpPr txBox="1"/>
            <p:nvPr/>
          </p:nvSpPr>
          <p:spPr>
            <a:xfrm>
              <a:off x="934950" y="3196700"/>
              <a:ext cx="1991130" cy="135421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1</a:t>
              </a:r>
              <a:endParaRPr lang="en-US" sz="2800">
                <a:latin typeface="Arial" panose="020B0604020202020204" pitchFamily="34" charset="0"/>
                <a:ea typeface="Calibri"/>
                <a:cs typeface="Arial" panose="020B0604020202020204" pitchFamily="34" charset="0"/>
              </a:endParaRPr>
            </a:p>
            <a:p>
              <a:r>
                <a:rPr lang="da-DK" err="1">
                  <a:latin typeface="Arial"/>
                  <a:ea typeface="Calibri"/>
                  <a:cs typeface="Arial"/>
                </a:rPr>
                <a:t>Bibliographic</a:t>
              </a:r>
              <a:r>
                <a:rPr lang="da-DK">
                  <a:latin typeface="Arial"/>
                  <a:ea typeface="Calibri"/>
                  <a:cs typeface="Arial"/>
                </a:rPr>
                <a:t> databases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8" name="Grafik 17" descr="Server med massiv udfyldning">
              <a:extLst>
                <a:ext uri="{FF2B5EF4-FFF2-40B4-BE49-F238E27FC236}">
                  <a16:creationId xmlns:a16="http://schemas.microsoft.com/office/drawing/2014/main" id="{7B2CA0AD-D3AB-F104-657D-3A99ADBB3F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72597" y="2144706"/>
              <a:ext cx="914400" cy="914400"/>
            </a:xfrm>
            <a:prstGeom prst="rect">
              <a:avLst/>
            </a:prstGeom>
          </p:spPr>
        </p:pic>
      </p:grpSp>
      <p:grpSp>
        <p:nvGrpSpPr>
          <p:cNvPr id="22" name="Gruppe 21"/>
          <p:cNvGrpSpPr/>
          <p:nvPr/>
        </p:nvGrpSpPr>
        <p:grpSpPr>
          <a:xfrm>
            <a:off x="9258924" y="2144706"/>
            <a:ext cx="2254876" cy="2960209"/>
            <a:chOff x="9258924" y="2144706"/>
            <a:chExt cx="2254876" cy="2960209"/>
          </a:xfrm>
        </p:grpSpPr>
        <p:sp>
          <p:nvSpPr>
            <p:cNvPr id="10" name="Tekstfelt 9">
              <a:extLst>
                <a:ext uri="{FF2B5EF4-FFF2-40B4-BE49-F238E27FC236}">
                  <a16:creationId xmlns:a16="http://schemas.microsoft.com/office/drawing/2014/main" id="{647BD4ED-69DB-F273-D1D6-1B33F6DFA10D}"/>
                </a:ext>
              </a:extLst>
            </p:cNvPr>
            <p:cNvSpPr txBox="1"/>
            <p:nvPr/>
          </p:nvSpPr>
          <p:spPr>
            <a:xfrm>
              <a:off x="9258924" y="3196700"/>
              <a:ext cx="2254876" cy="19082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4</a:t>
              </a:r>
            </a:p>
            <a:p>
              <a:r>
                <a:rPr lang="da-DK" err="1">
                  <a:latin typeface="Arial" panose="020B0604020202020204" pitchFamily="34" charset="0"/>
                  <a:ea typeface="Calibri"/>
                  <a:cs typeface="Arial" panose="020B0604020202020204" pitchFamily="34" charset="0"/>
                </a:rPr>
                <a:t>Outside</a:t>
              </a:r>
              <a:r>
                <a:rPr lang="da-DK">
                  <a:latin typeface="Arial" panose="020B0604020202020204" pitchFamily="34" charset="0"/>
                  <a:ea typeface="Calibri"/>
                  <a:cs typeface="Arial" panose="020B0604020202020204" pitchFamily="34" charset="0"/>
                </a:rPr>
                <a:t> </a:t>
              </a:r>
              <a:r>
                <a:rPr lang="da-DK" err="1">
                  <a:latin typeface="Arial" panose="020B0604020202020204" pitchFamily="34" charset="0"/>
                  <a:ea typeface="Calibri"/>
                  <a:cs typeface="Arial" panose="020B0604020202020204" pitchFamily="34" charset="0"/>
                </a:rPr>
                <a:t>academia</a:t>
              </a:r>
              <a:r>
                <a:rPr lang="da-DK">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a:t>
              </a:r>
              <a:r>
                <a:rPr lang="en-US" err="1">
                  <a:latin typeface="Arial" panose="020B0604020202020204" pitchFamily="34" charset="0"/>
                  <a:ea typeface="Calibri"/>
                  <a:cs typeface="Arial" panose="020B0604020202020204" pitchFamily="34" charset="0"/>
                </a:rPr>
                <a:t>organisations</a:t>
              </a:r>
              <a:r>
                <a:rPr lang="en-US">
                  <a:latin typeface="Arial" panose="020B0604020202020204" pitchFamily="34" charset="0"/>
                  <a:ea typeface="Calibri"/>
                  <a:cs typeface="Arial" panose="020B0604020202020204" pitchFamily="34" charset="0"/>
                </a:rPr>
                <a:t>, governments, etc.)</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0" name="Grafik 19" descr="Forskning med massiv udfyldning">
              <a:extLst>
                <a:ext uri="{FF2B5EF4-FFF2-40B4-BE49-F238E27FC236}">
                  <a16:creationId xmlns:a16="http://schemas.microsoft.com/office/drawing/2014/main" id="{2A34B2E1-809F-D4C1-FC3D-6AFD7AE780C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17293" y="2144706"/>
              <a:ext cx="914400" cy="914400"/>
            </a:xfrm>
            <a:prstGeom prst="rect">
              <a:avLst/>
            </a:prstGeom>
          </p:spPr>
        </p:pic>
      </p:grpSp>
      <p:grpSp>
        <p:nvGrpSpPr>
          <p:cNvPr id="19" name="Gruppe 18"/>
          <p:cNvGrpSpPr/>
          <p:nvPr/>
        </p:nvGrpSpPr>
        <p:grpSpPr>
          <a:xfrm>
            <a:off x="6395534" y="2144706"/>
            <a:ext cx="1950745" cy="2129212"/>
            <a:chOff x="6395534" y="2144706"/>
            <a:chExt cx="1950745" cy="2129212"/>
          </a:xfrm>
        </p:grpSpPr>
        <p:sp>
          <p:nvSpPr>
            <p:cNvPr id="7" name="Tekstfelt 6">
              <a:extLst>
                <a:ext uri="{FF2B5EF4-FFF2-40B4-BE49-F238E27FC236}">
                  <a16:creationId xmlns:a16="http://schemas.microsoft.com/office/drawing/2014/main" id="{9F3DE695-F52C-C6E0-8EA8-B6F8DAAFBD98}"/>
                </a:ext>
              </a:extLst>
            </p:cNvPr>
            <p:cNvSpPr txBox="1"/>
            <p:nvPr/>
          </p:nvSpPr>
          <p:spPr>
            <a:xfrm>
              <a:off x="6395534" y="3196700"/>
              <a:ext cx="1950745"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3</a:t>
              </a:r>
            </a:p>
            <a:p>
              <a:r>
                <a:rPr lang="da-DK">
                  <a:latin typeface="Arial" panose="020B0604020202020204" pitchFamily="34" charset="0"/>
                  <a:ea typeface="Calibri"/>
                  <a:cs typeface="Arial" panose="020B0604020202020204" pitchFamily="34" charset="0"/>
                </a:rPr>
                <a:t>Search </a:t>
              </a:r>
              <a:r>
                <a:rPr lang="da-DK" err="1">
                  <a:latin typeface="Arial" panose="020B0604020202020204" pitchFamily="34" charset="0"/>
                  <a:ea typeface="Calibri"/>
                  <a:cs typeface="Arial" panose="020B0604020202020204" pitchFamily="34" charset="0"/>
                </a:rPr>
                <a:t>engines</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21" name="Grafik 20" descr="Sky med massiv udfyldning">
              <a:extLst>
                <a:ext uri="{FF2B5EF4-FFF2-40B4-BE49-F238E27FC236}">
                  <a16:creationId xmlns:a16="http://schemas.microsoft.com/office/drawing/2014/main" id="{8D80CBD5-E8EB-64CF-3FAA-8A07FD54A6D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12988" y="2144706"/>
              <a:ext cx="914400" cy="914400"/>
            </a:xfrm>
            <a:prstGeom prst="rect">
              <a:avLst/>
            </a:prstGeom>
          </p:spPr>
        </p:pic>
      </p:grpSp>
      <p:cxnSp>
        <p:nvCxnSpPr>
          <p:cNvPr id="8" name="Lige forbindelse 7">
            <a:extLst>
              <a:ext uri="{FF2B5EF4-FFF2-40B4-BE49-F238E27FC236}">
                <a16:creationId xmlns:a16="http://schemas.microsoft.com/office/drawing/2014/main" id="{8B1D4684-FA2C-C45C-73D4-0D192F27548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205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6E8B5C-03DA-6FCA-56EA-58717D2F4317}"/>
              </a:ext>
            </a:extLst>
          </p:cNvPr>
          <p:cNvSpPr>
            <a:spLocks noGrp="1"/>
          </p:cNvSpPr>
          <p:nvPr>
            <p:ph type="title"/>
          </p:nvPr>
        </p:nvSpPr>
        <p:spPr>
          <a:xfrm>
            <a:off x="485862" y="182562"/>
            <a:ext cx="10515600" cy="819619"/>
          </a:xfrm>
        </p:spPr>
        <p:txBody>
          <a:bodyPr vert="horz">
            <a:normAutofit/>
          </a:bodyPr>
          <a:lstStyle/>
          <a:p>
            <a:r>
              <a:rPr lang="da-DK" sz="4000" b="1" err="1">
                <a:latin typeface="Arial"/>
                <a:cs typeface="Arial"/>
              </a:rPr>
              <a:t>Strategy</a:t>
            </a:r>
            <a:r>
              <a:rPr lang="da-DK" sz="4000" b="1">
                <a:latin typeface="Arial"/>
                <a:cs typeface="Arial"/>
              </a:rPr>
              <a:t> 3 </a:t>
            </a:r>
            <a:r>
              <a:rPr lang="en-US" sz="2200">
                <a:latin typeface="Arial"/>
                <a:cs typeface="Arial"/>
              </a:rPr>
              <a:t>- Search engines and AI</a:t>
            </a: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7450BC4-5868-C8E4-26E7-C1DBB6F35271}"/>
              </a:ext>
            </a:extLst>
          </p:cNvPr>
          <p:cNvSpPr>
            <a:spLocks noGrp="1"/>
          </p:cNvSpPr>
          <p:nvPr>
            <p:ph idx="1"/>
          </p:nvPr>
        </p:nvSpPr>
        <p:spPr>
          <a:xfrm>
            <a:off x="485861" y="1354024"/>
            <a:ext cx="8291613" cy="4546946"/>
          </a:xfrm>
        </p:spPr>
        <p:txBody>
          <a:bodyPr vert="horz" lIns="91440" tIns="45720" rIns="91440" bIns="45720" rtlCol="0" anchor="t">
            <a:noAutofit/>
          </a:bodyPr>
          <a:lstStyle/>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Search engines can be helpful - also for searching for data. </a:t>
            </a:r>
            <a:endParaRPr lang="da-DK" sz="1800">
              <a:latin typeface="Arial" panose="020B0604020202020204" pitchFamily="34" charset="0"/>
              <a:cs typeface="Arial" panose="020B0604020202020204" pitchFamily="34" charset="0"/>
            </a:endParaRP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Some search engines are developed specifically for data search. E.g., </a:t>
            </a:r>
            <a:r>
              <a:rPr lang="en-US" sz="1800">
                <a:latin typeface="Arial" panose="020B0604020202020204" pitchFamily="34" charset="0"/>
                <a:ea typeface="+mn-lt"/>
                <a:cs typeface="Arial" panose="020B0604020202020204" pitchFamily="34" charset="0"/>
                <a:hlinkClick r:id="rId6"/>
              </a:rPr>
              <a:t>Google Dataset Search</a:t>
            </a:r>
            <a:r>
              <a:rPr lang="en-US" sz="1800">
                <a:latin typeface="Arial" panose="020B0604020202020204" pitchFamily="34" charset="0"/>
                <a:ea typeface="+mn-lt"/>
                <a:cs typeface="Arial" panose="020B0604020202020204" pitchFamily="34" charset="0"/>
              </a:rPr>
              <a:t> or </a:t>
            </a:r>
            <a:r>
              <a:rPr lang="en-US" sz="1800" err="1">
                <a:latin typeface="Arial" panose="020B0604020202020204" pitchFamily="34" charset="0"/>
                <a:ea typeface="+mn-lt"/>
                <a:cs typeface="Arial" panose="020B0604020202020204" pitchFamily="34" charset="0"/>
                <a:hlinkClick r:id="rId7"/>
              </a:rPr>
              <a:t>DataCite</a:t>
            </a:r>
            <a:r>
              <a:rPr lang="en-US" sz="1800">
                <a:latin typeface="Arial" panose="020B0604020202020204" pitchFamily="34" charset="0"/>
                <a:ea typeface="+mn-lt"/>
                <a:cs typeface="Arial" panose="020B0604020202020204" pitchFamily="34" charset="0"/>
                <a:hlinkClick r:id="rId7"/>
              </a:rPr>
              <a:t> Commons</a:t>
            </a:r>
            <a:r>
              <a:rPr lang="en-US" sz="1800">
                <a:latin typeface="Arial" panose="020B0604020202020204" pitchFamily="34" charset="0"/>
                <a:ea typeface="+mn-lt"/>
                <a:cs typeface="Arial" panose="020B0604020202020204" pitchFamily="34" charset="0"/>
              </a:rPr>
              <a:t>.</a:t>
            </a: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Sometimes, it is also helpful to try a "standard" internet search engine, for instance if you get stuck or if your repository does not yield any results.</a:t>
            </a: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GenAI can generate keywords and be used to check if you have missed something. </a:t>
            </a: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GenAI can suggest databases, websites, etc., where it might be relevant to search for your data.</a:t>
            </a: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NB If using a "standard" search engine or AI, it can be unclear why you get the answers you do and whether something has been overlooked in the process. So be critical (as always). </a:t>
            </a:r>
          </a:p>
          <a:p>
            <a:pPr>
              <a:buFont typeface="Arial" panose="05000000000000000000" pitchFamily="2" charset="2"/>
              <a:buChar char="•"/>
            </a:pPr>
            <a:r>
              <a:rPr lang="en-US" sz="1800">
                <a:latin typeface="Arial" panose="020B0604020202020204" pitchFamily="34" charset="0"/>
                <a:ea typeface="+mn-lt"/>
                <a:cs typeface="Arial" panose="020B0604020202020204" pitchFamily="34" charset="0"/>
              </a:rPr>
              <a:t>If you search for terms with a broad semantic meaning, be prepared for many irrelevant results.</a:t>
            </a:r>
            <a:endParaRPr lang="en-US" sz="1800">
              <a:latin typeface="Arial" panose="020B0604020202020204" pitchFamily="34" charset="0"/>
              <a:cs typeface="Arial" panose="020B0604020202020204" pitchFamily="34" charset="0"/>
            </a:endParaRPr>
          </a:p>
          <a:p>
            <a:pPr lvl="1"/>
            <a:endParaRPr lang="en-US" sz="1800">
              <a:latin typeface="Arial" panose="020B0604020202020204" pitchFamily="34" charset="0"/>
              <a:cs typeface="Arial" panose="020B0604020202020204" pitchFamily="34" charset="0"/>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descr="To talebobler">
            <a:extLst>
              <a:ext uri="{FF2B5EF4-FFF2-40B4-BE49-F238E27FC236}">
                <a16:creationId xmlns:a16="http://schemas.microsoft.com/office/drawing/2014/main" id="{6C94A611-6303-4063-C780-A505BAE0B7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28835" y="352790"/>
            <a:ext cx="3531973" cy="3604055"/>
          </a:xfrm>
          <a:prstGeom prst="rect">
            <a:avLst/>
          </a:prstGeom>
        </p:spPr>
      </p:pic>
      <p:pic>
        <p:nvPicPr>
          <p:cNvPr id="9" name="Grafik 8" descr="To talebobler">
            <a:extLst>
              <a:ext uri="{FF2B5EF4-FFF2-40B4-BE49-F238E27FC236}">
                <a16:creationId xmlns:a16="http://schemas.microsoft.com/office/drawing/2014/main" id="{64C8A68F-050F-B621-FE93-7E7DA45EB44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77475" y="1879273"/>
            <a:ext cx="3531973" cy="3604055"/>
          </a:xfrm>
          <a:prstGeom prst="rect">
            <a:avLst/>
          </a:prstGeom>
        </p:spPr>
      </p:pic>
      <p:pic>
        <p:nvPicPr>
          <p:cNvPr id="10" name="Grafik 9" descr="To talebobler">
            <a:extLst>
              <a:ext uri="{FF2B5EF4-FFF2-40B4-BE49-F238E27FC236}">
                <a16:creationId xmlns:a16="http://schemas.microsoft.com/office/drawing/2014/main" id="{AFF4AA6A-EE29-1796-F16A-5D52272AD8C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32570" y="3060119"/>
            <a:ext cx="3531973" cy="3604055"/>
          </a:xfrm>
          <a:prstGeom prst="rect">
            <a:avLst/>
          </a:prstGeom>
        </p:spPr>
      </p:pic>
    </p:spTree>
    <p:extLst>
      <p:ext uri="{BB962C8B-B14F-4D97-AF65-F5344CB8AC3E}">
        <p14:creationId xmlns:p14="http://schemas.microsoft.com/office/powerpoint/2010/main" val="1575951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431879-FEB2-24D7-A43A-16173901CEC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D827BAD-CE43-5D15-2401-7AE7216553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7D827BAD-CE43-5D15-2401-7AE72165535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8154F41-1CE1-AEEA-9C90-1A01A6450C5E}"/>
              </a:ext>
            </a:extLst>
          </p:cNvPr>
          <p:cNvSpPr>
            <a:spLocks noGrp="1"/>
          </p:cNvSpPr>
          <p:nvPr>
            <p:ph type="title"/>
          </p:nvPr>
        </p:nvSpPr>
        <p:spPr>
          <a:xfrm>
            <a:off x="485862" y="182562"/>
            <a:ext cx="10515600" cy="819619"/>
          </a:xfrm>
        </p:spPr>
        <p:txBody>
          <a:bodyPr vert="horz">
            <a:normAutofit/>
          </a:bodyPr>
          <a:lstStyle/>
          <a:p>
            <a:r>
              <a:rPr lang="da-DK" sz="4000" b="1">
                <a:latin typeface="Arial"/>
                <a:cs typeface="Arial"/>
              </a:rPr>
              <a:t>Strategy 3 </a:t>
            </a:r>
            <a:r>
              <a:rPr lang="en-US" sz="2200">
                <a:latin typeface="Arial"/>
                <a:cs typeface="Arial"/>
              </a:rPr>
              <a:t>- Search engines and AI</a:t>
            </a:r>
            <a:endParaRPr lang="en-US">
              <a:latin typeface="Arial" panose="020B0604020202020204" pitchFamily="34" charset="0"/>
              <a:cs typeface="Arial" panose="020B0604020202020204" pitchFamily="34" charset="0"/>
            </a:endParaRPr>
          </a:p>
        </p:txBody>
      </p:sp>
      <p:cxnSp>
        <p:nvCxnSpPr>
          <p:cNvPr id="8" name="Lige forbindelse 7">
            <a:extLst>
              <a:ext uri="{FF2B5EF4-FFF2-40B4-BE49-F238E27FC236}">
                <a16:creationId xmlns:a16="http://schemas.microsoft.com/office/drawing/2014/main" id="{EBADFBF5-C2F3-C031-1392-A342D0211AF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Billede 10" descr="Et billede, der indeholder tekst, skærmbillede, Font/skrifttype, design&#10;&#10;Indhold genereret af kunstig intelligens kan være forkert.">
            <a:extLst>
              <a:ext uri="{FF2B5EF4-FFF2-40B4-BE49-F238E27FC236}">
                <a16:creationId xmlns:a16="http://schemas.microsoft.com/office/drawing/2014/main" id="{49B81C1C-06AC-C32D-9D3A-DCEA400C9019}"/>
              </a:ext>
            </a:extLst>
          </p:cNvPr>
          <p:cNvPicPr>
            <a:picLocks noChangeAspect="1"/>
          </p:cNvPicPr>
          <p:nvPr/>
        </p:nvPicPr>
        <p:blipFill>
          <a:blip r:embed="rId6"/>
          <a:stretch>
            <a:fillRect/>
          </a:stretch>
        </p:blipFill>
        <p:spPr>
          <a:xfrm>
            <a:off x="1055503" y="4014898"/>
            <a:ext cx="7905750" cy="2209800"/>
          </a:xfrm>
          <a:prstGeom prst="rect">
            <a:avLst/>
          </a:prstGeom>
          <a:ln w="19050">
            <a:solidFill>
              <a:schemeClr val="tx1"/>
            </a:solidFill>
          </a:ln>
        </p:spPr>
      </p:pic>
      <p:pic>
        <p:nvPicPr>
          <p:cNvPr id="12" name="Billede 11" descr="Et billede, der indeholder tekst, skærmbillede, Font/skrifttype, linje/række&#10;&#10;Indhold genereret af kunstig intelligens kan være forkert.">
            <a:extLst>
              <a:ext uri="{FF2B5EF4-FFF2-40B4-BE49-F238E27FC236}">
                <a16:creationId xmlns:a16="http://schemas.microsoft.com/office/drawing/2014/main" id="{CBE06912-910C-0883-C97E-A49F98C97683}"/>
              </a:ext>
            </a:extLst>
          </p:cNvPr>
          <p:cNvPicPr>
            <a:picLocks noChangeAspect="1"/>
          </p:cNvPicPr>
          <p:nvPr/>
        </p:nvPicPr>
        <p:blipFill>
          <a:blip r:embed="rId7"/>
          <a:stretch>
            <a:fillRect/>
          </a:stretch>
        </p:blipFill>
        <p:spPr>
          <a:xfrm>
            <a:off x="2329531" y="1618257"/>
            <a:ext cx="9658350" cy="1552575"/>
          </a:xfrm>
          <a:prstGeom prst="rect">
            <a:avLst/>
          </a:prstGeom>
          <a:ln w="19050">
            <a:solidFill>
              <a:schemeClr val="tx1"/>
            </a:solidFill>
          </a:ln>
        </p:spPr>
      </p:pic>
      <p:sp>
        <p:nvSpPr>
          <p:cNvPr id="13" name="Tekstfelt 3">
            <a:extLst>
              <a:ext uri="{FF2B5EF4-FFF2-40B4-BE49-F238E27FC236}">
                <a16:creationId xmlns:a16="http://schemas.microsoft.com/office/drawing/2014/main" id="{DAD9FF0F-16FF-E89B-7070-20EB59AF7258}"/>
              </a:ext>
            </a:extLst>
          </p:cNvPr>
          <p:cNvSpPr txBox="1"/>
          <p:nvPr/>
        </p:nvSpPr>
        <p:spPr>
          <a:xfrm>
            <a:off x="2225023" y="3199137"/>
            <a:ext cx="2646878"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b="1">
                <a:latin typeface="Arial"/>
                <a:cs typeface="Arial"/>
                <a:hlinkClick r:id="rId8"/>
              </a:rPr>
              <a:t>commons.datacite.org</a:t>
            </a:r>
            <a:endParaRPr lang="da-DK" b="1">
              <a:latin typeface="Arial" panose="020B0604020202020204" pitchFamily="34" charset="0"/>
              <a:cs typeface="Arial" panose="020B0604020202020204" pitchFamily="34" charset="0"/>
            </a:endParaRPr>
          </a:p>
        </p:txBody>
      </p:sp>
      <p:sp>
        <p:nvSpPr>
          <p:cNvPr id="14" name="Tekstfelt 5">
            <a:extLst>
              <a:ext uri="{FF2B5EF4-FFF2-40B4-BE49-F238E27FC236}">
                <a16:creationId xmlns:a16="http://schemas.microsoft.com/office/drawing/2014/main" id="{6BD62CED-0CEF-97ED-B1EA-4F543B4225E7}"/>
              </a:ext>
            </a:extLst>
          </p:cNvPr>
          <p:cNvSpPr txBox="1"/>
          <p:nvPr/>
        </p:nvSpPr>
        <p:spPr>
          <a:xfrm>
            <a:off x="955209" y="6248471"/>
            <a:ext cx="4121641" cy="369332"/>
          </a:xfrm>
          <a:prstGeom prst="rect">
            <a:avLst/>
          </a:prstGeom>
          <a:noFill/>
        </p:spPr>
        <p:txBody>
          <a:bodyPr wrap="non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b="1">
                <a:latin typeface="Arial"/>
                <a:cs typeface="Arial"/>
                <a:hlinkClick r:id="rId9"/>
              </a:rPr>
              <a:t>datasetsearch.research.google.com</a:t>
            </a:r>
            <a:endParaRPr lang="da-DK"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345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BB5C0-BA28-0E97-8BDB-BCE8BF31F46D}"/>
            </a:ext>
          </a:extLst>
        </p:cNvPr>
        <p:cNvGrpSpPr/>
        <p:nvPr/>
      </p:nvGrpSpPr>
      <p:grpSpPr>
        <a:xfrm>
          <a:off x="0" y="0"/>
          <a:ext cx="0" cy="0"/>
          <a:chOff x="0" y="0"/>
          <a:chExt cx="0" cy="0"/>
        </a:xfrm>
      </p:grpSpPr>
      <p:pic>
        <p:nvPicPr>
          <p:cNvPr id="14" name="Billede 13" descr="Et billede, der indeholder tekst, skærmbillede, Font/skrifttype, nummer/tal&#10;&#10;AI-genereret indhold kan være ukorrekt.">
            <a:extLst>
              <a:ext uri="{FF2B5EF4-FFF2-40B4-BE49-F238E27FC236}">
                <a16:creationId xmlns:a16="http://schemas.microsoft.com/office/drawing/2014/main" id="{2F9F29B1-81C3-BBBE-80E5-837686DE76D6}"/>
              </a:ext>
            </a:extLst>
          </p:cNvPr>
          <p:cNvPicPr>
            <a:picLocks noChangeAspect="1"/>
          </p:cNvPicPr>
          <p:nvPr/>
        </p:nvPicPr>
        <p:blipFill>
          <a:blip r:embed="rId4"/>
          <a:stretch>
            <a:fillRect/>
          </a:stretch>
        </p:blipFill>
        <p:spPr>
          <a:xfrm>
            <a:off x="1023051" y="1721068"/>
            <a:ext cx="7846759" cy="4637691"/>
          </a:xfrm>
          <a:prstGeom prst="rect">
            <a:avLst/>
          </a:prstGeom>
          <a:ln w="28575">
            <a:solidFill>
              <a:schemeClr val="tx1"/>
            </a:solidFill>
          </a:ln>
        </p:spPr>
      </p:pic>
      <p:pic>
        <p:nvPicPr>
          <p:cNvPr id="15" name="Billede 14" descr="Et billede, der indeholder tekst, skærmbillede, Font/skrifttype, brev&#10;&#10;AI-genereret indhold kan være ukorrekt.">
            <a:extLst>
              <a:ext uri="{FF2B5EF4-FFF2-40B4-BE49-F238E27FC236}">
                <a16:creationId xmlns:a16="http://schemas.microsoft.com/office/drawing/2014/main" id="{E0BF62C1-D320-D01A-21BD-9DD444F64894}"/>
              </a:ext>
            </a:extLst>
          </p:cNvPr>
          <p:cNvPicPr>
            <a:picLocks noChangeAspect="1"/>
          </p:cNvPicPr>
          <p:nvPr/>
        </p:nvPicPr>
        <p:blipFill>
          <a:blip r:embed="rId5"/>
          <a:stretch>
            <a:fillRect/>
          </a:stretch>
        </p:blipFill>
        <p:spPr>
          <a:xfrm>
            <a:off x="6003084" y="3284480"/>
            <a:ext cx="4665864" cy="3231934"/>
          </a:xfrm>
          <a:prstGeom prst="rect">
            <a:avLst/>
          </a:prstGeom>
          <a:ln w="28575">
            <a:solidFill>
              <a:schemeClr val="tx1"/>
            </a:solidFill>
          </a:ln>
        </p:spPr>
      </p:pic>
      <p:graphicFrame>
        <p:nvGraphicFramePr>
          <p:cNvPr id="6" name="think-cell data - do not delete" hidden="1">
            <a:extLst>
              <a:ext uri="{FF2B5EF4-FFF2-40B4-BE49-F238E27FC236}">
                <a16:creationId xmlns:a16="http://schemas.microsoft.com/office/drawing/2014/main" id="{F3C0BFBB-E463-77E2-ED00-25120C76F83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5" imgH="405" progId="TCLayout.ActiveDocument.1">
                  <p:embed/>
                </p:oleObj>
              </mc:Choice>
              <mc:Fallback>
                <p:oleObj name="think-cell Slide" r:id="rId6" imgW="405" imgH="405" progId="TCLayout.ActiveDocument.1">
                  <p:embed/>
                  <p:pic>
                    <p:nvPicPr>
                      <p:cNvPr id="6" name="think-cell data - do not delete" hidden="1">
                        <a:extLst>
                          <a:ext uri="{FF2B5EF4-FFF2-40B4-BE49-F238E27FC236}">
                            <a16:creationId xmlns:a16="http://schemas.microsoft.com/office/drawing/2014/main" id="{F3C0BFBB-E463-77E2-ED00-25120C76F83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CAEE84E-10B9-CB64-B9AE-55AE753B42D0}"/>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en-US" sz="2200">
                <a:latin typeface="Arial"/>
                <a:cs typeface="Arial"/>
              </a:rPr>
              <a:t>Search engines and AI</a:t>
            </a:r>
            <a:endParaRPr lang="en-US" sz="2000">
              <a:latin typeface="Arial"/>
              <a:cs typeface="Arial"/>
            </a:endParaRPr>
          </a:p>
        </p:txBody>
      </p:sp>
      <p:cxnSp>
        <p:nvCxnSpPr>
          <p:cNvPr id="8" name="Lige forbindelse 7">
            <a:extLst>
              <a:ext uri="{FF2B5EF4-FFF2-40B4-BE49-F238E27FC236}">
                <a16:creationId xmlns:a16="http://schemas.microsoft.com/office/drawing/2014/main" id="{330FE4B5-24D6-FCAF-BA66-51F3C8738597}"/>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422F0841-8BD2-3E9F-E6FD-202B020FAFA1}"/>
              </a:ext>
            </a:extLst>
          </p:cNvPr>
          <p:cNvSpPr txBox="1"/>
          <p:nvPr/>
        </p:nvSpPr>
        <p:spPr>
          <a:xfrm>
            <a:off x="542260" y="1259958"/>
            <a:ext cx="426249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Example A: </a:t>
            </a:r>
            <a:r>
              <a:rPr lang="en-US" sz="2000" b="1" err="1">
                <a:latin typeface="Arial"/>
                <a:cs typeface="Arial"/>
                <a:hlinkClick r:id="rId8"/>
              </a:rPr>
              <a:t>DataCite</a:t>
            </a:r>
            <a:r>
              <a:rPr lang="en-US" sz="2000" b="1">
                <a:latin typeface="Arial"/>
                <a:cs typeface="Arial"/>
                <a:hlinkClick r:id="rId8"/>
              </a:rPr>
              <a:t> Commons</a:t>
            </a:r>
            <a:endParaRPr lang="en-US" sz="2000" b="1">
              <a:latin typeface="Arial" panose="020B0604020202020204" pitchFamily="34" charset="0"/>
              <a:cs typeface="Arial" panose="020B0604020202020204" pitchFamily="34" charset="0"/>
            </a:endParaRPr>
          </a:p>
        </p:txBody>
      </p:sp>
      <p:sp>
        <p:nvSpPr>
          <p:cNvPr id="5" name="TextBox 22">
            <a:extLst>
              <a:ext uri="{FF2B5EF4-FFF2-40B4-BE49-F238E27FC236}">
                <a16:creationId xmlns:a16="http://schemas.microsoft.com/office/drawing/2014/main" id="{8DE1E759-7185-054E-F3F9-7CB4CA1296B9}"/>
              </a:ext>
            </a:extLst>
          </p:cNvPr>
          <p:cNvSpPr txBox="1"/>
          <p:nvPr/>
        </p:nvSpPr>
        <p:spPr>
          <a:xfrm>
            <a:off x="86316" y="2214396"/>
            <a:ext cx="2222651"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Select dataset as</a:t>
            </a:r>
            <a:br>
              <a:rPr lang="en-US" sz="1600" b="1" i="1">
                <a:latin typeface="Arial" panose="020B0604020202020204" pitchFamily="34" charset="0"/>
                <a:ea typeface="+mn-lt"/>
                <a:cs typeface="Arial" panose="020B0604020202020204" pitchFamily="34" charset="0"/>
              </a:rPr>
            </a:br>
            <a:r>
              <a:rPr lang="en-US" sz="1600" b="1" i="1">
                <a:latin typeface="Arial"/>
                <a:ea typeface="+mn-lt"/>
                <a:cs typeface="Arial"/>
              </a:rPr>
              <a:t>"Work Type"</a:t>
            </a:r>
          </a:p>
        </p:txBody>
      </p:sp>
      <p:cxnSp>
        <p:nvCxnSpPr>
          <p:cNvPr id="7" name="Straight Arrow Connector 16">
            <a:extLst>
              <a:ext uri="{FF2B5EF4-FFF2-40B4-BE49-F238E27FC236}">
                <a16:creationId xmlns:a16="http://schemas.microsoft.com/office/drawing/2014/main" id="{5C14B79B-395F-8426-0007-F38B40E38453}"/>
              </a:ext>
            </a:extLst>
          </p:cNvPr>
          <p:cNvCxnSpPr>
            <a:cxnSpLocks/>
          </p:cNvCxnSpPr>
          <p:nvPr/>
        </p:nvCxnSpPr>
        <p:spPr>
          <a:xfrm>
            <a:off x="1105846" y="2711785"/>
            <a:ext cx="386027" cy="4944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22">
            <a:extLst>
              <a:ext uri="{FF2B5EF4-FFF2-40B4-BE49-F238E27FC236}">
                <a16:creationId xmlns:a16="http://schemas.microsoft.com/office/drawing/2014/main" id="{497FD146-9EB2-5308-B261-7F0B7573ABBF}"/>
              </a:ext>
            </a:extLst>
          </p:cNvPr>
          <p:cNvSpPr txBox="1"/>
          <p:nvPr/>
        </p:nvSpPr>
        <p:spPr>
          <a:xfrm>
            <a:off x="9629133" y="1716396"/>
            <a:ext cx="2077672" cy="1077218"/>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ea typeface="+mn-lt"/>
                <a:cs typeface="Arial" panose="020B0604020202020204" pitchFamily="34" charset="0"/>
              </a:rPr>
              <a:t>Click on the dataset to read about the data and access via the repository</a:t>
            </a:r>
          </a:p>
        </p:txBody>
      </p:sp>
      <p:cxnSp>
        <p:nvCxnSpPr>
          <p:cNvPr id="16" name="Straight Arrow Connector 16">
            <a:extLst>
              <a:ext uri="{FF2B5EF4-FFF2-40B4-BE49-F238E27FC236}">
                <a16:creationId xmlns:a16="http://schemas.microsoft.com/office/drawing/2014/main" id="{2D110F13-32BC-4611-C8C1-46E816D91566}"/>
              </a:ext>
            </a:extLst>
          </p:cNvPr>
          <p:cNvCxnSpPr>
            <a:cxnSpLocks/>
          </p:cNvCxnSpPr>
          <p:nvPr/>
        </p:nvCxnSpPr>
        <p:spPr>
          <a:xfrm flipH="1">
            <a:off x="10346015" y="2862358"/>
            <a:ext cx="324728" cy="35217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0D1D566D-B58C-E32F-CF70-ECB3959108CC}"/>
              </a:ext>
            </a:extLst>
          </p:cNvPr>
          <p:cNvSpPr/>
          <p:nvPr/>
        </p:nvSpPr>
        <p:spPr>
          <a:xfrm>
            <a:off x="5841974" y="3100677"/>
            <a:ext cx="5050726" cy="68545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DD8343C4-FC8D-5CF8-35B5-06EF8462AFB7}"/>
              </a:ext>
            </a:extLst>
          </p:cNvPr>
          <p:cNvSpPr/>
          <p:nvPr/>
        </p:nvSpPr>
        <p:spPr>
          <a:xfrm>
            <a:off x="932847" y="3196311"/>
            <a:ext cx="1923064" cy="59271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xtBox 22">
            <a:extLst>
              <a:ext uri="{FF2B5EF4-FFF2-40B4-BE49-F238E27FC236}">
                <a16:creationId xmlns:a16="http://schemas.microsoft.com/office/drawing/2014/main" id="{85CCE717-7619-6AE5-50D5-D0F061F53FF8}"/>
              </a:ext>
            </a:extLst>
          </p:cNvPr>
          <p:cNvSpPr txBox="1"/>
          <p:nvPr/>
        </p:nvSpPr>
        <p:spPr>
          <a:xfrm>
            <a:off x="6182139" y="1081979"/>
            <a:ext cx="1381539"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Search with keywords</a:t>
            </a:r>
            <a:endParaRPr lang="da-DK"/>
          </a:p>
        </p:txBody>
      </p:sp>
      <p:cxnSp>
        <p:nvCxnSpPr>
          <p:cNvPr id="10" name="Straight Arrow Connector 16">
            <a:extLst>
              <a:ext uri="{FF2B5EF4-FFF2-40B4-BE49-F238E27FC236}">
                <a16:creationId xmlns:a16="http://schemas.microsoft.com/office/drawing/2014/main" id="{4729E847-CB38-EF6D-FDF8-FCE8D123758E}"/>
              </a:ext>
            </a:extLst>
          </p:cNvPr>
          <p:cNvCxnSpPr>
            <a:cxnSpLocks/>
          </p:cNvCxnSpPr>
          <p:nvPr/>
        </p:nvCxnSpPr>
        <p:spPr>
          <a:xfrm flipH="1">
            <a:off x="6361229" y="1716396"/>
            <a:ext cx="436756" cy="20464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Ellipse 10">
            <a:extLst>
              <a:ext uri="{FF2B5EF4-FFF2-40B4-BE49-F238E27FC236}">
                <a16:creationId xmlns:a16="http://schemas.microsoft.com/office/drawing/2014/main" id="{4D9C805A-F7CD-5C3B-1FA1-AD8A1C4939ED}"/>
              </a:ext>
            </a:extLst>
          </p:cNvPr>
          <p:cNvSpPr/>
          <p:nvPr/>
        </p:nvSpPr>
        <p:spPr>
          <a:xfrm>
            <a:off x="3504596" y="1725227"/>
            <a:ext cx="2854398" cy="39162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344967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8313F-225B-5AFB-2D40-B80CC63EC39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A5EE833-E6E9-FB6C-EA12-352FBFA9B8A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2A5EE833-E6E9-FB6C-EA12-352FBFA9B8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C42E36-A999-AB5F-46B0-67F537380076}"/>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en-US" sz="2200">
                <a:latin typeface="Arial"/>
                <a:cs typeface="Arial"/>
              </a:rPr>
              <a:t>Search engines and AI</a:t>
            </a:r>
            <a:endParaRPr lang="en-US" sz="2000">
              <a:latin typeface="Arial"/>
              <a:cs typeface="Arial"/>
            </a:endParaRPr>
          </a:p>
        </p:txBody>
      </p:sp>
      <p:cxnSp>
        <p:nvCxnSpPr>
          <p:cNvPr id="8" name="Lige forbindelse 7">
            <a:extLst>
              <a:ext uri="{FF2B5EF4-FFF2-40B4-BE49-F238E27FC236}">
                <a16:creationId xmlns:a16="http://schemas.microsoft.com/office/drawing/2014/main" id="{BF6B48BA-916B-F44F-1426-D9781C5E5926}"/>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7BAE7864-E5D6-370A-801D-1A8F5EEA06D2}"/>
              </a:ext>
            </a:extLst>
          </p:cNvPr>
          <p:cNvSpPr txBox="1"/>
          <p:nvPr/>
        </p:nvSpPr>
        <p:spPr>
          <a:xfrm>
            <a:off x="542260" y="1259958"/>
            <a:ext cx="488275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000" b="1" err="1">
                <a:latin typeface="Arial"/>
                <a:cs typeface="Arial"/>
              </a:rPr>
              <a:t>Example</a:t>
            </a:r>
            <a:r>
              <a:rPr lang="da-DK" sz="2000" b="1">
                <a:latin typeface="Arial"/>
                <a:cs typeface="Arial"/>
              </a:rPr>
              <a:t> A:  </a:t>
            </a:r>
            <a:r>
              <a:rPr lang="da-DK" sz="2000" b="1" err="1">
                <a:latin typeface="Arial"/>
                <a:cs typeface="Arial"/>
                <a:hlinkClick r:id="rId6"/>
              </a:rPr>
              <a:t>DataCite</a:t>
            </a:r>
            <a:r>
              <a:rPr lang="da-DK" sz="2000" b="1">
                <a:latin typeface="Arial"/>
                <a:cs typeface="Arial"/>
                <a:hlinkClick r:id="rId6"/>
              </a:rPr>
              <a:t> Commons</a:t>
            </a:r>
            <a:endParaRPr lang="da-DK" sz="2000" b="1">
              <a:latin typeface="Arial"/>
              <a:cs typeface="Arial"/>
            </a:endParaRPr>
          </a:p>
          <a:p>
            <a:pPr marL="342900" indent="-342900">
              <a:buFont typeface="Calibri"/>
              <a:buChar char="-"/>
            </a:pPr>
            <a:r>
              <a:rPr lang="da-DK" sz="2000" b="1" err="1">
                <a:latin typeface="Arial"/>
                <a:cs typeface="Arial"/>
              </a:rPr>
              <a:t>Zenodo</a:t>
            </a:r>
            <a:endParaRPr lang="da-DK" sz="2000" b="1">
              <a:latin typeface="Arial" panose="020B0604020202020204" pitchFamily="34" charset="0"/>
              <a:cs typeface="Arial" panose="020B0604020202020204" pitchFamily="34" charset="0"/>
            </a:endParaRPr>
          </a:p>
        </p:txBody>
      </p:sp>
      <p:pic>
        <p:nvPicPr>
          <p:cNvPr id="5" name="Billede 4" descr="Et billede, der indeholder tekst, skærmbillede, software, Webside&#10;&#10;Indhold genereret af kunstig intelligens kan være forkert.">
            <a:extLst>
              <a:ext uri="{FF2B5EF4-FFF2-40B4-BE49-F238E27FC236}">
                <a16:creationId xmlns:a16="http://schemas.microsoft.com/office/drawing/2014/main" id="{C509D6F1-C29A-D61F-6202-399BFDE83C86}"/>
              </a:ext>
            </a:extLst>
          </p:cNvPr>
          <p:cNvPicPr>
            <a:picLocks noChangeAspect="1"/>
          </p:cNvPicPr>
          <p:nvPr/>
        </p:nvPicPr>
        <p:blipFill>
          <a:blip r:embed="rId7"/>
          <a:stretch>
            <a:fillRect/>
          </a:stretch>
        </p:blipFill>
        <p:spPr>
          <a:xfrm>
            <a:off x="538539" y="2420510"/>
            <a:ext cx="6125473" cy="3846724"/>
          </a:xfrm>
          <a:prstGeom prst="rect">
            <a:avLst/>
          </a:prstGeom>
          <a:ln w="28575">
            <a:solidFill>
              <a:schemeClr val="tx1"/>
            </a:solidFill>
          </a:ln>
        </p:spPr>
      </p:pic>
      <p:pic>
        <p:nvPicPr>
          <p:cNvPr id="11" name="Billede 10" descr="Et billede, der indeholder tekst, skærmbillede, Font/skrifttype, nummer/tal&#10;&#10;Indhold genereret af kunstig intelligens kan være forkert.">
            <a:extLst>
              <a:ext uri="{FF2B5EF4-FFF2-40B4-BE49-F238E27FC236}">
                <a16:creationId xmlns:a16="http://schemas.microsoft.com/office/drawing/2014/main" id="{AF2C9D84-502E-2B43-6FAE-36AA9BFFFFFB}"/>
              </a:ext>
            </a:extLst>
          </p:cNvPr>
          <p:cNvPicPr>
            <a:picLocks noChangeAspect="1"/>
          </p:cNvPicPr>
          <p:nvPr/>
        </p:nvPicPr>
        <p:blipFill>
          <a:blip r:embed="rId8"/>
          <a:stretch>
            <a:fillRect/>
          </a:stretch>
        </p:blipFill>
        <p:spPr>
          <a:xfrm>
            <a:off x="9634031" y="892398"/>
            <a:ext cx="2004448" cy="5572699"/>
          </a:xfrm>
          <a:prstGeom prst="rect">
            <a:avLst/>
          </a:prstGeom>
          <a:ln w="28575">
            <a:solidFill>
              <a:schemeClr val="tx1"/>
            </a:solidFill>
          </a:ln>
        </p:spPr>
      </p:pic>
      <p:pic>
        <p:nvPicPr>
          <p:cNvPr id="13" name="Billede 12" descr="Et billede, der indeholder tekst, skærmbillede, nummer/tal, Font/skrifttype&#10;&#10;Indhold genereret af kunstig intelligens kan være forkert.">
            <a:extLst>
              <a:ext uri="{FF2B5EF4-FFF2-40B4-BE49-F238E27FC236}">
                <a16:creationId xmlns:a16="http://schemas.microsoft.com/office/drawing/2014/main" id="{359755B5-D3EF-7468-2604-8123EF2A6D93}"/>
              </a:ext>
            </a:extLst>
          </p:cNvPr>
          <p:cNvPicPr>
            <a:picLocks noChangeAspect="1"/>
          </p:cNvPicPr>
          <p:nvPr/>
        </p:nvPicPr>
        <p:blipFill>
          <a:blip r:embed="rId9"/>
          <a:stretch>
            <a:fillRect/>
          </a:stretch>
        </p:blipFill>
        <p:spPr>
          <a:xfrm>
            <a:off x="4530113" y="4117727"/>
            <a:ext cx="4894473" cy="2359102"/>
          </a:xfrm>
          <a:prstGeom prst="rect">
            <a:avLst/>
          </a:prstGeom>
          <a:ln w="28575">
            <a:solidFill>
              <a:schemeClr val="tx1"/>
            </a:solidFill>
          </a:ln>
        </p:spPr>
      </p:pic>
      <p:sp>
        <p:nvSpPr>
          <p:cNvPr id="7" name="TextBox 22">
            <a:extLst>
              <a:ext uri="{FF2B5EF4-FFF2-40B4-BE49-F238E27FC236}">
                <a16:creationId xmlns:a16="http://schemas.microsoft.com/office/drawing/2014/main" id="{E223B65B-5241-EB86-58F4-5F39B8C25ED3}"/>
              </a:ext>
            </a:extLst>
          </p:cNvPr>
          <p:cNvSpPr txBox="1"/>
          <p:nvPr/>
        </p:nvSpPr>
        <p:spPr>
          <a:xfrm>
            <a:off x="4928313" y="1373876"/>
            <a:ext cx="3055458"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ea typeface="+mn-lt"/>
                <a:cs typeface="Arial" panose="020B0604020202020204" pitchFamily="34" charset="0"/>
              </a:rPr>
              <a:t>General overview of the dataset and metadata (authors, open/restricted, etc.)</a:t>
            </a:r>
          </a:p>
        </p:txBody>
      </p:sp>
      <p:sp>
        <p:nvSpPr>
          <p:cNvPr id="9" name="TextBox 22">
            <a:extLst>
              <a:ext uri="{FF2B5EF4-FFF2-40B4-BE49-F238E27FC236}">
                <a16:creationId xmlns:a16="http://schemas.microsoft.com/office/drawing/2014/main" id="{E34CC5E1-F041-041C-1368-081180C8201D}"/>
              </a:ext>
            </a:extLst>
          </p:cNvPr>
          <p:cNvSpPr txBox="1"/>
          <p:nvPr/>
        </p:nvSpPr>
        <p:spPr>
          <a:xfrm>
            <a:off x="6749023" y="2548532"/>
            <a:ext cx="2880423"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Version, DOI, license etc.</a:t>
            </a:r>
          </a:p>
        </p:txBody>
      </p:sp>
      <p:sp>
        <p:nvSpPr>
          <p:cNvPr id="12" name="TextBox 22">
            <a:extLst>
              <a:ext uri="{FF2B5EF4-FFF2-40B4-BE49-F238E27FC236}">
                <a16:creationId xmlns:a16="http://schemas.microsoft.com/office/drawing/2014/main" id="{BE6910E9-8DF3-636B-430F-704CC6C0B862}"/>
              </a:ext>
            </a:extLst>
          </p:cNvPr>
          <p:cNvSpPr txBox="1"/>
          <p:nvPr/>
        </p:nvSpPr>
        <p:spPr>
          <a:xfrm>
            <a:off x="6201905" y="3408407"/>
            <a:ext cx="3211015"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ea typeface="+mn-lt"/>
                <a:cs typeface="Arial" panose="020B0604020202020204" pitchFamily="34" charset="0"/>
              </a:rPr>
              <a:t>See/click on files to access data</a:t>
            </a:r>
            <a:endParaRPr lang="da-DK" sz="1600" b="1">
              <a:latin typeface="Arial" panose="020B0604020202020204" pitchFamily="34" charset="0"/>
              <a:cs typeface="Arial" panose="020B0604020202020204" pitchFamily="34" charset="0"/>
            </a:endParaRPr>
          </a:p>
        </p:txBody>
      </p:sp>
      <p:cxnSp>
        <p:nvCxnSpPr>
          <p:cNvPr id="14" name="Straight Arrow Connector 16">
            <a:extLst>
              <a:ext uri="{FF2B5EF4-FFF2-40B4-BE49-F238E27FC236}">
                <a16:creationId xmlns:a16="http://schemas.microsoft.com/office/drawing/2014/main" id="{3CCCFED3-6AD0-7795-907F-BF01F1E33C7A}"/>
              </a:ext>
            </a:extLst>
          </p:cNvPr>
          <p:cNvCxnSpPr>
            <a:cxnSpLocks/>
          </p:cNvCxnSpPr>
          <p:nvPr/>
        </p:nvCxnSpPr>
        <p:spPr>
          <a:xfrm flipV="1">
            <a:off x="8060343" y="1359364"/>
            <a:ext cx="1497116" cy="116745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E58EBCB-8EB8-F2DD-50B8-3A8CAF80F7B0}"/>
              </a:ext>
            </a:extLst>
          </p:cNvPr>
          <p:cNvCxnSpPr>
            <a:cxnSpLocks/>
          </p:cNvCxnSpPr>
          <p:nvPr/>
        </p:nvCxnSpPr>
        <p:spPr>
          <a:xfrm flipH="1">
            <a:off x="5491851" y="3742823"/>
            <a:ext cx="1127875" cy="7058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6">
            <a:extLst>
              <a:ext uri="{FF2B5EF4-FFF2-40B4-BE49-F238E27FC236}">
                <a16:creationId xmlns:a16="http://schemas.microsoft.com/office/drawing/2014/main" id="{9E7DE58D-944B-11EC-EC87-02613924686D}"/>
              </a:ext>
            </a:extLst>
          </p:cNvPr>
          <p:cNvCxnSpPr>
            <a:cxnSpLocks/>
          </p:cNvCxnSpPr>
          <p:nvPr/>
        </p:nvCxnSpPr>
        <p:spPr>
          <a:xfrm flipH="1">
            <a:off x="3593801" y="1801256"/>
            <a:ext cx="1338429" cy="12775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611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953E-897D-477D-7B39-2C5E08FE0D1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BF3986D-400E-D6BD-9AD1-34218A9A01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9BF3986D-400E-D6BD-9AD1-34218A9A01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BA91E9F-BC88-F9CF-CBEA-EA96DBD4367E}"/>
              </a:ext>
            </a:extLst>
          </p:cNvPr>
          <p:cNvSpPr>
            <a:spLocks noGrp="1"/>
          </p:cNvSpPr>
          <p:nvPr>
            <p:ph type="title"/>
          </p:nvPr>
        </p:nvSpPr>
        <p:spPr>
          <a:xfrm>
            <a:off x="379536" y="164841"/>
            <a:ext cx="10515600" cy="819619"/>
          </a:xfrm>
        </p:spPr>
        <p:txBody>
          <a:bodyPr vert="horz">
            <a:normAutofit/>
          </a:bodyPr>
          <a:lstStyle/>
          <a:p>
            <a:r>
              <a:rPr lang="da-DK" sz="4000" b="1">
                <a:latin typeface="Arial"/>
                <a:cs typeface="Arial"/>
              </a:rPr>
              <a:t>Strategi 3 </a:t>
            </a:r>
            <a:r>
              <a:rPr lang="da-DK" sz="2200">
                <a:latin typeface="Arial"/>
                <a:cs typeface="Arial"/>
              </a:rPr>
              <a:t>- </a:t>
            </a:r>
            <a:r>
              <a:rPr lang="en-US" sz="2200">
                <a:latin typeface="Arial"/>
                <a:cs typeface="Arial"/>
              </a:rPr>
              <a:t>Search engines and AI</a:t>
            </a:r>
            <a:endParaRPr lang="en-US" sz="2000">
              <a:latin typeface="Arial"/>
              <a:cs typeface="Arial"/>
            </a:endParaRPr>
          </a:p>
        </p:txBody>
      </p:sp>
      <p:cxnSp>
        <p:nvCxnSpPr>
          <p:cNvPr id="8" name="Lige forbindelse 7">
            <a:extLst>
              <a:ext uri="{FF2B5EF4-FFF2-40B4-BE49-F238E27FC236}">
                <a16:creationId xmlns:a16="http://schemas.microsoft.com/office/drawing/2014/main" id="{DEBC54CC-BBC3-0B28-1F5E-4D10EE8857C8}"/>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B8E436AC-5C1D-248E-C81A-B382A16B786F}"/>
              </a:ext>
            </a:extLst>
          </p:cNvPr>
          <p:cNvSpPr txBox="1"/>
          <p:nvPr/>
        </p:nvSpPr>
        <p:spPr>
          <a:xfrm>
            <a:off x="542260" y="1259958"/>
            <a:ext cx="500742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Example B: </a:t>
            </a:r>
            <a:r>
              <a:rPr lang="en-US" sz="2000" b="1">
                <a:latin typeface="Arial"/>
                <a:cs typeface="Arial"/>
                <a:hlinkClick r:id="rId6"/>
              </a:rPr>
              <a:t>Google Dataset Search</a:t>
            </a:r>
            <a:endParaRPr lang="en-US" sz="2000" b="1">
              <a:latin typeface="Arial" panose="020B0604020202020204" pitchFamily="34" charset="0"/>
              <a:cs typeface="Arial" panose="020B0604020202020204" pitchFamily="34" charset="0"/>
            </a:endParaRPr>
          </a:p>
        </p:txBody>
      </p:sp>
      <p:pic>
        <p:nvPicPr>
          <p:cNvPr id="7" name="Billede 6" descr="Et billede, der indeholder tekst, elektronik, skærmbillede, software&#10;&#10;AI-genereret indhold kan være ukorrekt.">
            <a:extLst>
              <a:ext uri="{FF2B5EF4-FFF2-40B4-BE49-F238E27FC236}">
                <a16:creationId xmlns:a16="http://schemas.microsoft.com/office/drawing/2014/main" id="{9F5E81C8-8751-D2E7-AF3D-57594EE284B0}"/>
              </a:ext>
            </a:extLst>
          </p:cNvPr>
          <p:cNvPicPr>
            <a:picLocks noChangeAspect="1"/>
          </p:cNvPicPr>
          <p:nvPr/>
        </p:nvPicPr>
        <p:blipFill>
          <a:blip r:embed="rId7"/>
          <a:stretch>
            <a:fillRect/>
          </a:stretch>
        </p:blipFill>
        <p:spPr>
          <a:xfrm>
            <a:off x="5321199" y="1265207"/>
            <a:ext cx="6092847" cy="5218982"/>
          </a:xfrm>
          <a:prstGeom prst="rect">
            <a:avLst/>
          </a:prstGeom>
          <a:ln w="28575">
            <a:solidFill>
              <a:schemeClr val="tx1"/>
            </a:solidFill>
          </a:ln>
        </p:spPr>
      </p:pic>
      <p:sp>
        <p:nvSpPr>
          <p:cNvPr id="10" name="TextBox 22">
            <a:extLst>
              <a:ext uri="{FF2B5EF4-FFF2-40B4-BE49-F238E27FC236}">
                <a16:creationId xmlns:a16="http://schemas.microsoft.com/office/drawing/2014/main" id="{827CB1B8-5F9D-D8C6-CFA2-A2B6A949F918}"/>
              </a:ext>
            </a:extLst>
          </p:cNvPr>
          <p:cNvSpPr txBox="1"/>
          <p:nvPr/>
        </p:nvSpPr>
        <p:spPr>
          <a:xfrm>
            <a:off x="1779672" y="2380291"/>
            <a:ext cx="2567273"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a:latin typeface="Arial"/>
                <a:ea typeface="+mn-lt"/>
                <a:cs typeface="Arial"/>
              </a:rPr>
              <a:t>Search with </a:t>
            </a:r>
            <a:r>
              <a:rPr lang="da-DK" sz="1600" b="1" i="1" err="1">
                <a:latin typeface="Arial"/>
                <a:ea typeface="+mn-lt"/>
                <a:cs typeface="Arial"/>
              </a:rPr>
              <a:t>keywords</a:t>
            </a:r>
            <a:endParaRPr lang="da-DK" sz="1600" b="1" i="1">
              <a:latin typeface="Arial"/>
              <a:ea typeface="+mn-lt"/>
              <a:cs typeface="Arial"/>
            </a:endParaRPr>
          </a:p>
        </p:txBody>
      </p:sp>
      <p:cxnSp>
        <p:nvCxnSpPr>
          <p:cNvPr id="12" name="Straight Arrow Connector 16">
            <a:extLst>
              <a:ext uri="{FF2B5EF4-FFF2-40B4-BE49-F238E27FC236}">
                <a16:creationId xmlns:a16="http://schemas.microsoft.com/office/drawing/2014/main" id="{2C396341-CBD4-1F27-B851-63E5DBCB246D}"/>
              </a:ext>
            </a:extLst>
          </p:cNvPr>
          <p:cNvCxnSpPr>
            <a:cxnSpLocks/>
          </p:cNvCxnSpPr>
          <p:nvPr/>
        </p:nvCxnSpPr>
        <p:spPr>
          <a:xfrm flipV="1">
            <a:off x="4400268" y="1444192"/>
            <a:ext cx="2792059" cy="11053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22">
            <a:extLst>
              <a:ext uri="{FF2B5EF4-FFF2-40B4-BE49-F238E27FC236}">
                <a16:creationId xmlns:a16="http://schemas.microsoft.com/office/drawing/2014/main" id="{D4DC5153-1686-55C2-F22B-E9AA70C5D2D7}"/>
              </a:ext>
            </a:extLst>
          </p:cNvPr>
          <p:cNvSpPr txBox="1"/>
          <p:nvPr/>
        </p:nvSpPr>
        <p:spPr>
          <a:xfrm>
            <a:off x="1765294" y="3818027"/>
            <a:ext cx="2567273"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da-DK" sz="1600" b="1" i="1" err="1">
                <a:latin typeface="Arial"/>
                <a:ea typeface="+mn-lt"/>
                <a:cs typeface="Arial"/>
              </a:rPr>
              <a:t>Click</a:t>
            </a:r>
            <a:r>
              <a:rPr lang="da-DK" sz="1600" b="1" i="1">
                <a:latin typeface="Arial"/>
                <a:ea typeface="+mn-lt"/>
                <a:cs typeface="Arial"/>
              </a:rPr>
              <a:t> on a relevant dataset on the </a:t>
            </a:r>
            <a:r>
              <a:rPr lang="da-DK" sz="1600" b="1" i="1" err="1">
                <a:latin typeface="Arial"/>
                <a:ea typeface="+mn-lt"/>
                <a:cs typeface="Arial"/>
              </a:rPr>
              <a:t>left</a:t>
            </a:r>
            <a:r>
              <a:rPr lang="da-DK" sz="1600" b="1" i="1">
                <a:latin typeface="Arial"/>
                <a:ea typeface="+mn-lt"/>
                <a:cs typeface="Arial"/>
              </a:rPr>
              <a:t> </a:t>
            </a:r>
          </a:p>
        </p:txBody>
      </p:sp>
      <p:cxnSp>
        <p:nvCxnSpPr>
          <p:cNvPr id="16" name="Straight Arrow Connector 16">
            <a:extLst>
              <a:ext uri="{FF2B5EF4-FFF2-40B4-BE49-F238E27FC236}">
                <a16:creationId xmlns:a16="http://schemas.microsoft.com/office/drawing/2014/main" id="{9C4DE950-7B23-87E0-A856-E6447504B569}"/>
              </a:ext>
            </a:extLst>
          </p:cNvPr>
          <p:cNvCxnSpPr>
            <a:cxnSpLocks/>
          </p:cNvCxnSpPr>
          <p:nvPr/>
        </p:nvCxnSpPr>
        <p:spPr>
          <a:xfrm flipV="1">
            <a:off x="4385890" y="3768911"/>
            <a:ext cx="1206364" cy="3614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22">
            <a:extLst>
              <a:ext uri="{FF2B5EF4-FFF2-40B4-BE49-F238E27FC236}">
                <a16:creationId xmlns:a16="http://schemas.microsoft.com/office/drawing/2014/main" id="{BDDC32B9-E2FF-0D57-EC48-82F1A875FC75}"/>
              </a:ext>
            </a:extLst>
          </p:cNvPr>
          <p:cNvSpPr txBox="1"/>
          <p:nvPr/>
        </p:nvSpPr>
        <p:spPr>
          <a:xfrm>
            <a:off x="1411597" y="5370782"/>
            <a:ext cx="3035990" cy="830997"/>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panose="020B0604020202020204" pitchFamily="34" charset="0"/>
                <a:ea typeface="+mn-lt"/>
                <a:cs typeface="Arial" panose="020B0604020202020204" pitchFamily="34" charset="0"/>
              </a:rPr>
              <a:t>General overview of the dataset and metadata (authors, open/restricted, etc.)</a:t>
            </a:r>
          </a:p>
        </p:txBody>
      </p:sp>
      <p:cxnSp>
        <p:nvCxnSpPr>
          <p:cNvPr id="20" name="Straight Arrow Connector 16">
            <a:extLst>
              <a:ext uri="{FF2B5EF4-FFF2-40B4-BE49-F238E27FC236}">
                <a16:creationId xmlns:a16="http://schemas.microsoft.com/office/drawing/2014/main" id="{33359857-B86C-E7FB-59DD-CAD7F1666276}"/>
              </a:ext>
            </a:extLst>
          </p:cNvPr>
          <p:cNvCxnSpPr>
            <a:cxnSpLocks/>
          </p:cNvCxnSpPr>
          <p:nvPr/>
        </p:nvCxnSpPr>
        <p:spPr>
          <a:xfrm flipV="1">
            <a:off x="4542183" y="4228985"/>
            <a:ext cx="2962260" cy="15456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9559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7469B-3D8E-08B1-AD0F-0BD213F66113}"/>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43656BE-6DA4-2135-B823-ED6431A0100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943656BE-6DA4-2135-B823-ED6431A0100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763D6AE-24DF-7738-7030-69ECB3EB009D}"/>
              </a:ext>
            </a:extLst>
          </p:cNvPr>
          <p:cNvSpPr>
            <a:spLocks noGrp="1"/>
          </p:cNvSpPr>
          <p:nvPr>
            <p:ph type="title"/>
          </p:nvPr>
        </p:nvSpPr>
        <p:spPr>
          <a:xfrm>
            <a:off x="379536" y="117216"/>
            <a:ext cx="10515600" cy="867244"/>
          </a:xfrm>
        </p:spPr>
        <p:txBody>
          <a:bodyPr vert="horz">
            <a:normAutofit/>
          </a:bodyPr>
          <a:lstStyle/>
          <a:p>
            <a:r>
              <a:rPr lang="da-DK" sz="4000" b="1">
                <a:latin typeface="Arial"/>
                <a:cs typeface="Arial"/>
              </a:rPr>
              <a:t>Strategi 3 </a:t>
            </a:r>
            <a:r>
              <a:rPr lang="da-DK" sz="2200">
                <a:latin typeface="Arial"/>
                <a:cs typeface="Arial"/>
              </a:rPr>
              <a:t>- </a:t>
            </a:r>
            <a:r>
              <a:rPr lang="en-US" sz="2200">
                <a:latin typeface="Arial"/>
                <a:cs typeface="Arial"/>
              </a:rPr>
              <a:t>Search engines and AI</a:t>
            </a:r>
            <a:endParaRPr lang="en-US" sz="2000">
              <a:latin typeface="Arial"/>
              <a:cs typeface="Arial"/>
            </a:endParaRPr>
          </a:p>
        </p:txBody>
      </p:sp>
      <p:cxnSp>
        <p:nvCxnSpPr>
          <p:cNvPr id="8" name="Lige forbindelse 7">
            <a:extLst>
              <a:ext uri="{FF2B5EF4-FFF2-40B4-BE49-F238E27FC236}">
                <a16:creationId xmlns:a16="http://schemas.microsoft.com/office/drawing/2014/main" id="{38004490-CC89-CD24-54D9-42FD60CFE7C7}"/>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kstfelt 2">
            <a:extLst>
              <a:ext uri="{FF2B5EF4-FFF2-40B4-BE49-F238E27FC236}">
                <a16:creationId xmlns:a16="http://schemas.microsoft.com/office/drawing/2014/main" id="{8E416B64-2E7D-6510-C184-1D63FF8AA59E}"/>
              </a:ext>
            </a:extLst>
          </p:cNvPr>
          <p:cNvSpPr txBox="1"/>
          <p:nvPr/>
        </p:nvSpPr>
        <p:spPr>
          <a:xfrm>
            <a:off x="542260" y="1259958"/>
            <a:ext cx="509670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rial"/>
                <a:cs typeface="Arial"/>
              </a:rPr>
              <a:t>Example B: </a:t>
            </a:r>
            <a:r>
              <a:rPr lang="en-US" sz="2000" b="1">
                <a:latin typeface="Arial"/>
                <a:cs typeface="Arial"/>
                <a:hlinkClick r:id="rId6"/>
              </a:rPr>
              <a:t>Google Dataset Search</a:t>
            </a:r>
            <a:endParaRPr lang="en-US" sz="2000" b="1">
              <a:latin typeface="Arial"/>
              <a:cs typeface="Arial"/>
            </a:endParaRPr>
          </a:p>
          <a:p>
            <a:endParaRPr lang="en-US" sz="2000" b="1">
              <a:latin typeface="Arial" panose="020B0604020202020204" pitchFamily="34" charset="0"/>
              <a:cs typeface="Arial" panose="020B0604020202020204" pitchFamily="34" charset="0"/>
            </a:endParaRPr>
          </a:p>
        </p:txBody>
      </p:sp>
      <p:pic>
        <p:nvPicPr>
          <p:cNvPr id="27" name="Billede 26" descr="Et billede, der indeholder tekst, elektronik, skærmbillede, software&#10;&#10;AI-genereret indhold kan være ukorrekt.">
            <a:extLst>
              <a:ext uri="{FF2B5EF4-FFF2-40B4-BE49-F238E27FC236}">
                <a16:creationId xmlns:a16="http://schemas.microsoft.com/office/drawing/2014/main" id="{7D1E0072-EECF-43BC-64B9-E91299A288FC}"/>
              </a:ext>
            </a:extLst>
          </p:cNvPr>
          <p:cNvPicPr>
            <a:picLocks noChangeAspect="1"/>
          </p:cNvPicPr>
          <p:nvPr/>
        </p:nvPicPr>
        <p:blipFill>
          <a:blip r:embed="rId7"/>
          <a:srcRect t="195" r="-52" b="24579"/>
          <a:stretch>
            <a:fillRect/>
          </a:stretch>
        </p:blipFill>
        <p:spPr>
          <a:xfrm>
            <a:off x="4484698" y="1980651"/>
            <a:ext cx="7405886" cy="4670344"/>
          </a:xfrm>
          <a:prstGeom prst="rect">
            <a:avLst/>
          </a:prstGeom>
          <a:ln w="28575">
            <a:solidFill>
              <a:schemeClr val="tx1"/>
            </a:solidFill>
          </a:ln>
        </p:spPr>
      </p:pic>
      <p:sp>
        <p:nvSpPr>
          <p:cNvPr id="30" name="TextBox 22">
            <a:extLst>
              <a:ext uri="{FF2B5EF4-FFF2-40B4-BE49-F238E27FC236}">
                <a16:creationId xmlns:a16="http://schemas.microsoft.com/office/drawing/2014/main" id="{2FE9F58F-EA43-A3E4-40C1-C391578A2BBE}"/>
              </a:ext>
            </a:extLst>
          </p:cNvPr>
          <p:cNvSpPr txBox="1"/>
          <p:nvPr/>
        </p:nvSpPr>
        <p:spPr>
          <a:xfrm>
            <a:off x="698357" y="3336214"/>
            <a:ext cx="2298844"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You now only get results from </a:t>
            </a:r>
            <a:r>
              <a:rPr lang="en-US" sz="1600" b="1" i="1" err="1">
                <a:latin typeface="Arial"/>
                <a:ea typeface="+mn-lt"/>
                <a:cs typeface="Arial"/>
              </a:rPr>
              <a:t>Zenodo</a:t>
            </a:r>
            <a:endParaRPr lang="da-DK"/>
          </a:p>
        </p:txBody>
      </p:sp>
      <p:cxnSp>
        <p:nvCxnSpPr>
          <p:cNvPr id="31" name="Straight Arrow Connector 16">
            <a:extLst>
              <a:ext uri="{FF2B5EF4-FFF2-40B4-BE49-F238E27FC236}">
                <a16:creationId xmlns:a16="http://schemas.microsoft.com/office/drawing/2014/main" id="{38A10269-C3C8-293D-656B-731236BA9C4E}"/>
              </a:ext>
            </a:extLst>
          </p:cNvPr>
          <p:cNvCxnSpPr>
            <a:cxnSpLocks/>
          </p:cNvCxnSpPr>
          <p:nvPr/>
        </p:nvCxnSpPr>
        <p:spPr>
          <a:xfrm flipV="1">
            <a:off x="3068297" y="3484486"/>
            <a:ext cx="1306206" cy="1441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Content Placeholder 2">
            <a:extLst>
              <a:ext uri="{FF2B5EF4-FFF2-40B4-BE49-F238E27FC236}">
                <a16:creationId xmlns:a16="http://schemas.microsoft.com/office/drawing/2014/main" id="{ED549724-BF7E-2414-0771-1151C894A2BB}"/>
              </a:ext>
            </a:extLst>
          </p:cNvPr>
          <p:cNvGraphicFramePr>
            <a:graphicFrameLocks noGrp="1"/>
          </p:cNvGraphicFramePr>
          <p:nvPr>
            <p:ph idx="1"/>
            <p:extLst>
              <p:ext uri="{D42A27DB-BD31-4B8C-83A1-F6EECF244321}">
                <p14:modId xmlns:p14="http://schemas.microsoft.com/office/powerpoint/2010/main" val="1163420663"/>
              </p:ext>
            </p:extLst>
          </p:nvPr>
        </p:nvGraphicFramePr>
        <p:xfrm>
          <a:off x="542260" y="4854856"/>
          <a:ext cx="5052074" cy="15170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26" name="Straight Arrow Connector 16">
            <a:extLst>
              <a:ext uri="{FF2B5EF4-FFF2-40B4-BE49-F238E27FC236}">
                <a16:creationId xmlns:a16="http://schemas.microsoft.com/office/drawing/2014/main" id="{C33B71EE-5177-0CD5-CBCB-3917588165B8}"/>
              </a:ext>
            </a:extLst>
          </p:cNvPr>
          <p:cNvCxnSpPr>
            <a:cxnSpLocks/>
          </p:cNvCxnSpPr>
          <p:nvPr/>
        </p:nvCxnSpPr>
        <p:spPr>
          <a:xfrm flipV="1">
            <a:off x="4374503" y="2291863"/>
            <a:ext cx="3813138" cy="367925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0184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4AA9B-4FED-2806-5DCC-25A13A09DE8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3A0E28-4765-DDC9-E8D1-6DF2CB9E384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E13A0E28-4765-DDC9-E8D1-6DF2CB9E38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3699709-549A-A765-DE41-20F182EC08F8}"/>
              </a:ext>
            </a:extLst>
          </p:cNvPr>
          <p:cNvSpPr>
            <a:spLocks noGrp="1"/>
          </p:cNvSpPr>
          <p:nvPr>
            <p:ph type="title"/>
          </p:nvPr>
        </p:nvSpPr>
        <p:spPr>
          <a:xfrm>
            <a:off x="379536" y="117216"/>
            <a:ext cx="10515600" cy="867244"/>
          </a:xfrm>
        </p:spPr>
        <p:txBody>
          <a:bodyPr vert="horz">
            <a:normAutofit/>
          </a:bodyPr>
          <a:lstStyle/>
          <a:p>
            <a:r>
              <a:rPr lang="da-DK" sz="4000" b="1" err="1">
                <a:latin typeface="Arial"/>
                <a:cs typeface="Arial"/>
              </a:rPr>
              <a:t>Exercise</a:t>
            </a:r>
            <a:r>
              <a:rPr lang="da-DK" sz="4000" b="1">
                <a:latin typeface="Arial"/>
                <a:cs typeface="Arial"/>
              </a:rPr>
              <a:t> </a:t>
            </a:r>
            <a:r>
              <a:rPr lang="da-DK" sz="4000" b="1" err="1">
                <a:latin typeface="Arial"/>
                <a:cs typeface="Arial"/>
              </a:rPr>
              <a:t>Strategy</a:t>
            </a:r>
            <a:r>
              <a:rPr lang="da-DK" sz="4000" b="1">
                <a:latin typeface="Arial"/>
                <a:cs typeface="Arial"/>
              </a:rPr>
              <a:t> 3: </a:t>
            </a:r>
            <a:r>
              <a:rPr lang="da-DK" sz="2400">
                <a:latin typeface="Arial"/>
                <a:cs typeface="Arial"/>
              </a:rPr>
              <a:t>(10 min.)</a:t>
            </a:r>
            <a:endParaRPr lang="en-US" sz="2200">
              <a:latin typeface="Arial"/>
              <a:cs typeface="Arial"/>
            </a:endParaRPr>
          </a:p>
        </p:txBody>
      </p:sp>
      <p:cxnSp>
        <p:nvCxnSpPr>
          <p:cNvPr id="8" name="Lige forbindelse 7">
            <a:extLst>
              <a:ext uri="{FF2B5EF4-FFF2-40B4-BE49-F238E27FC236}">
                <a16:creationId xmlns:a16="http://schemas.microsoft.com/office/drawing/2014/main" id="{21CB0948-9DD3-A962-AF04-454462C8DD55}"/>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Pladsholder til indhold 2">
            <a:extLst>
              <a:ext uri="{FF2B5EF4-FFF2-40B4-BE49-F238E27FC236}">
                <a16:creationId xmlns:a16="http://schemas.microsoft.com/office/drawing/2014/main" id="{5E3E9A89-7F87-CDF2-C9C3-A34348B9C608}"/>
              </a:ext>
            </a:extLst>
          </p:cNvPr>
          <p:cNvSpPr txBox="1">
            <a:spLocks/>
          </p:cNvSpPr>
          <p:nvPr/>
        </p:nvSpPr>
        <p:spPr>
          <a:xfrm>
            <a:off x="455973" y="1283674"/>
            <a:ext cx="5638125" cy="4925964"/>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000" b="1" err="1">
                <a:latin typeface="Arial"/>
                <a:cs typeface="Arial"/>
              </a:rPr>
              <a:t>Exercise</a:t>
            </a:r>
            <a:r>
              <a:rPr lang="da-DK" sz="2000" b="1">
                <a:latin typeface="Arial"/>
                <a:cs typeface="Arial"/>
              </a:rPr>
              <a:t> 1:</a:t>
            </a:r>
          </a:p>
          <a:p>
            <a:pPr marL="0" indent="0">
              <a:lnSpc>
                <a:spcPct val="100000"/>
              </a:lnSpc>
              <a:buNone/>
            </a:pPr>
            <a:r>
              <a:rPr lang="da-DK" sz="1600" b="1">
                <a:latin typeface="Arial"/>
                <a:cs typeface="Arial"/>
              </a:rPr>
              <a:t>Go to </a:t>
            </a:r>
            <a:r>
              <a:rPr lang="da-DK" sz="1600" b="1">
                <a:latin typeface="Arial"/>
                <a:cs typeface="Arial"/>
                <a:hlinkClick r:id="rId6"/>
              </a:rPr>
              <a:t>DataCite Commons </a:t>
            </a:r>
            <a:r>
              <a:rPr lang="da-DK" sz="1600" b="1">
                <a:latin typeface="Arial"/>
                <a:cs typeface="Arial"/>
              </a:rPr>
              <a:t>and find the </a:t>
            </a:r>
            <a:r>
              <a:rPr lang="da-DK" sz="1600" b="1" err="1">
                <a:latin typeface="Arial"/>
                <a:cs typeface="Arial"/>
              </a:rPr>
              <a:t>article</a:t>
            </a:r>
            <a:r>
              <a:rPr lang="da-DK" sz="1600" b="1">
                <a:latin typeface="Arial"/>
                <a:cs typeface="Arial"/>
              </a:rPr>
              <a:t>:</a:t>
            </a:r>
            <a:endParaRPr lang="da-DK"/>
          </a:p>
          <a:p>
            <a:pPr marL="0" indent="0">
              <a:lnSpc>
                <a:spcPct val="100000"/>
              </a:lnSpc>
              <a:buFont typeface="Arial" panose="020B0604020202020204" pitchFamily="34" charset="0"/>
              <a:buNone/>
            </a:pPr>
            <a:r>
              <a:rPr lang="en-US" sz="1600">
                <a:latin typeface="Arial"/>
                <a:cs typeface="Arial"/>
              </a:rPr>
              <a:t>Jepson, Ruth; Harris, Fiona M.; Bowes, Alison; et al. (2012). Physical Activity in South Asians: An In-Depth Qualitative Study to Explore Motivations and Facilitators. </a:t>
            </a:r>
            <a:r>
              <a:rPr lang="en-US" sz="1600" i="1">
                <a:latin typeface="Arial"/>
                <a:cs typeface="Arial"/>
              </a:rPr>
              <a:t>PLOS ONE</a:t>
            </a:r>
            <a:r>
              <a:rPr lang="en-US" sz="1600">
                <a:latin typeface="Arial"/>
                <a:cs typeface="Arial"/>
              </a:rPr>
              <a:t>, Vol:‏ 7, Issue: 10, Article Number: e45333. </a:t>
            </a:r>
            <a:r>
              <a:rPr lang="en-US" sz="1600" err="1">
                <a:latin typeface="Arial"/>
                <a:cs typeface="Arial"/>
              </a:rPr>
              <a:t>doi</a:t>
            </a:r>
            <a:r>
              <a:rPr lang="en-US" sz="1600">
                <a:latin typeface="Arial"/>
                <a:cs typeface="Arial"/>
              </a:rPr>
              <a:t>: 10.1371/journal.pone.0045333 </a:t>
            </a:r>
          </a:p>
          <a:p>
            <a:pPr marL="0" indent="0">
              <a:lnSpc>
                <a:spcPct val="100000"/>
              </a:lnSpc>
              <a:buFont typeface="Arial" panose="020B0604020202020204" pitchFamily="34" charset="0"/>
              <a:buNone/>
            </a:pPr>
            <a:endParaRPr lang="en-US" sz="1600">
              <a:latin typeface="Arial"/>
              <a:cs typeface="Arial"/>
            </a:endParaRPr>
          </a:p>
          <a:p>
            <a:pPr marL="0" indent="0">
              <a:lnSpc>
                <a:spcPct val="100000"/>
              </a:lnSpc>
              <a:buNone/>
            </a:pPr>
            <a:r>
              <a:rPr lang="en-US" sz="1600" b="1">
                <a:latin typeface="Arial"/>
                <a:cs typeface="Arial"/>
              </a:rPr>
              <a:t>When you have found the article, consider the following questions: </a:t>
            </a:r>
          </a:p>
          <a:p>
            <a:pPr marL="342900" indent="-342900">
              <a:lnSpc>
                <a:spcPct val="100000"/>
              </a:lnSpc>
              <a:buFont typeface="Arial" panose="020B0604020202020204" pitchFamily="34" charset="0"/>
              <a:buAutoNum type="arabicPeriod"/>
            </a:pPr>
            <a:r>
              <a:rPr lang="en-US" sz="1600">
                <a:latin typeface="Arial"/>
                <a:cs typeface="Arial"/>
              </a:rPr>
              <a:t>Under which section can you see that there is a dataset attached to the article? </a:t>
            </a:r>
            <a:endParaRPr lang="en-US" sz="1600">
              <a:solidFill>
                <a:srgbClr val="000000"/>
              </a:solidFill>
              <a:latin typeface="Arial"/>
              <a:ea typeface="+mn-lt"/>
              <a:cs typeface="Arial"/>
            </a:endParaRPr>
          </a:p>
          <a:p>
            <a:pPr marL="342900" indent="-342900">
              <a:lnSpc>
                <a:spcPct val="100000"/>
              </a:lnSpc>
              <a:buAutoNum type="arabicPeriod"/>
            </a:pPr>
            <a:r>
              <a:rPr lang="da-DK" sz="1600">
                <a:solidFill>
                  <a:srgbClr val="000000"/>
                </a:solidFill>
                <a:latin typeface="Arial"/>
                <a:ea typeface="+mn-lt"/>
                <a:cs typeface="Arial"/>
              </a:rPr>
              <a:t>How </a:t>
            </a:r>
            <a:r>
              <a:rPr lang="da-DK" sz="1600" err="1">
                <a:solidFill>
                  <a:srgbClr val="000000"/>
                </a:solidFill>
                <a:latin typeface="Arial"/>
                <a:ea typeface="+mn-lt"/>
                <a:cs typeface="Arial"/>
              </a:rPr>
              <a:t>many</a:t>
            </a:r>
            <a:r>
              <a:rPr lang="da-DK" sz="1600">
                <a:solidFill>
                  <a:srgbClr val="000000"/>
                </a:solidFill>
                <a:latin typeface="Arial"/>
                <a:ea typeface="+mn-lt"/>
                <a:cs typeface="Arial"/>
              </a:rPr>
              <a:t> times has the dataset </a:t>
            </a:r>
            <a:r>
              <a:rPr lang="da-DK" sz="1600" err="1">
                <a:solidFill>
                  <a:srgbClr val="000000"/>
                </a:solidFill>
                <a:latin typeface="Arial"/>
                <a:ea typeface="+mn-lt"/>
                <a:cs typeface="Arial"/>
              </a:rPr>
              <a:t>been</a:t>
            </a:r>
            <a:r>
              <a:rPr lang="da-DK" sz="1600">
                <a:solidFill>
                  <a:srgbClr val="000000"/>
                </a:solidFill>
                <a:latin typeface="Arial"/>
                <a:ea typeface="+mn-lt"/>
                <a:cs typeface="Arial"/>
              </a:rPr>
              <a:t> </a:t>
            </a:r>
            <a:r>
              <a:rPr lang="da-DK" sz="1600" err="1">
                <a:solidFill>
                  <a:srgbClr val="000000"/>
                </a:solidFill>
                <a:latin typeface="Arial"/>
                <a:ea typeface="+mn-lt"/>
                <a:cs typeface="Arial"/>
              </a:rPr>
              <a:t>downloaded</a:t>
            </a:r>
            <a:r>
              <a:rPr lang="da-DK" sz="1600">
                <a:solidFill>
                  <a:srgbClr val="000000"/>
                </a:solidFill>
                <a:latin typeface="Arial"/>
                <a:ea typeface="+mn-lt"/>
                <a:cs typeface="Arial"/>
              </a:rPr>
              <a:t> in the </a:t>
            </a:r>
            <a:r>
              <a:rPr lang="da-DK" sz="1600" err="1">
                <a:solidFill>
                  <a:srgbClr val="000000"/>
                </a:solidFill>
                <a:latin typeface="Arial"/>
                <a:ea typeface="+mn-lt"/>
                <a:cs typeface="Arial"/>
              </a:rPr>
              <a:t>repository</a:t>
            </a:r>
            <a:r>
              <a:rPr lang="da-DK" sz="1600">
                <a:solidFill>
                  <a:srgbClr val="000000"/>
                </a:solidFill>
                <a:latin typeface="Arial"/>
                <a:ea typeface="+mn-lt"/>
                <a:cs typeface="Arial"/>
              </a:rPr>
              <a:t>?</a:t>
            </a:r>
          </a:p>
          <a:p>
            <a:pPr marL="342900" indent="-342900">
              <a:lnSpc>
                <a:spcPct val="100000"/>
              </a:lnSpc>
              <a:buAutoNum type="arabicPeriod"/>
            </a:pPr>
            <a:r>
              <a:rPr lang="da-DK" sz="1600">
                <a:solidFill>
                  <a:srgbClr val="000000"/>
                </a:solidFill>
                <a:latin typeface="Arial"/>
                <a:ea typeface="+mn-lt"/>
                <a:cs typeface="Arial"/>
              </a:rPr>
              <a:t>How </a:t>
            </a:r>
            <a:r>
              <a:rPr lang="da-DK" sz="1600" err="1">
                <a:solidFill>
                  <a:srgbClr val="000000"/>
                </a:solidFill>
                <a:latin typeface="Arial"/>
                <a:ea typeface="+mn-lt"/>
                <a:cs typeface="Arial"/>
              </a:rPr>
              <a:t>can</a:t>
            </a:r>
            <a:r>
              <a:rPr lang="da-DK" sz="1600">
                <a:solidFill>
                  <a:srgbClr val="000000"/>
                </a:solidFill>
                <a:latin typeface="Arial"/>
                <a:ea typeface="+mn-lt"/>
                <a:cs typeface="Arial"/>
              </a:rPr>
              <a:t> </a:t>
            </a:r>
            <a:r>
              <a:rPr lang="da-DK" sz="1600" err="1">
                <a:solidFill>
                  <a:srgbClr val="000000"/>
                </a:solidFill>
                <a:latin typeface="Arial"/>
                <a:ea typeface="+mn-lt"/>
                <a:cs typeface="Arial"/>
              </a:rPr>
              <a:t>you</a:t>
            </a:r>
            <a:r>
              <a:rPr lang="da-DK" sz="1600">
                <a:solidFill>
                  <a:srgbClr val="000000"/>
                </a:solidFill>
                <a:latin typeface="Arial"/>
                <a:ea typeface="+mn-lt"/>
                <a:cs typeface="Arial"/>
              </a:rPr>
              <a:t> </a:t>
            </a:r>
            <a:r>
              <a:rPr lang="da-DK" sz="1600" err="1">
                <a:solidFill>
                  <a:srgbClr val="000000"/>
                </a:solidFill>
                <a:latin typeface="Arial"/>
                <a:ea typeface="+mn-lt"/>
                <a:cs typeface="Arial"/>
              </a:rPr>
              <a:t>cite</a:t>
            </a:r>
            <a:r>
              <a:rPr lang="da-DK" sz="1600">
                <a:solidFill>
                  <a:srgbClr val="000000"/>
                </a:solidFill>
                <a:latin typeface="Arial"/>
                <a:ea typeface="+mn-lt"/>
                <a:cs typeface="Arial"/>
              </a:rPr>
              <a:t> the dataset?</a:t>
            </a:r>
          </a:p>
          <a:p>
            <a:pPr marL="342900" indent="-342900">
              <a:lnSpc>
                <a:spcPct val="100000"/>
              </a:lnSpc>
              <a:buFont typeface="Arial" panose="020B0604020202020204" pitchFamily="34" charset="0"/>
              <a:buAutoNum type="arabicPeriod"/>
            </a:pPr>
            <a:endParaRPr lang="en-US" sz="1600">
              <a:latin typeface="Arial"/>
              <a:ea typeface="Calibri Light"/>
              <a:cs typeface="Arial"/>
            </a:endParaRPr>
          </a:p>
          <a:p>
            <a:pPr marL="514350" indent="-285750">
              <a:lnSpc>
                <a:spcPct val="100000"/>
              </a:lnSpc>
              <a:buFont typeface="Arial" panose="020B0604020202020204" pitchFamily="34" charset="0"/>
              <a:buAutoNum type="arabicPeriod"/>
            </a:pPr>
            <a:endParaRPr lang="en-US" sz="1600">
              <a:latin typeface="Arial" panose="020B0604020202020204" pitchFamily="34" charset="0"/>
              <a:ea typeface="Calibri Light"/>
              <a:cs typeface="Arial" panose="020B0604020202020204" pitchFamily="34" charset="0"/>
            </a:endParaRPr>
          </a:p>
        </p:txBody>
      </p:sp>
      <p:sp>
        <p:nvSpPr>
          <p:cNvPr id="3" name="Pladsholder til indhold 2">
            <a:extLst>
              <a:ext uri="{FF2B5EF4-FFF2-40B4-BE49-F238E27FC236}">
                <a16:creationId xmlns:a16="http://schemas.microsoft.com/office/drawing/2014/main" id="{75C06D11-8AD2-ED63-8852-6B80B6F9B1ED}"/>
              </a:ext>
            </a:extLst>
          </p:cNvPr>
          <p:cNvSpPr txBox="1">
            <a:spLocks/>
          </p:cNvSpPr>
          <p:nvPr/>
        </p:nvSpPr>
        <p:spPr>
          <a:xfrm>
            <a:off x="6294064" y="1283673"/>
            <a:ext cx="5638125" cy="4925964"/>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000" b="1" err="1">
                <a:latin typeface="Arial"/>
                <a:cs typeface="Arial"/>
              </a:rPr>
              <a:t>Exercise</a:t>
            </a:r>
            <a:r>
              <a:rPr lang="da-DK" sz="2000" b="1">
                <a:latin typeface="Arial"/>
                <a:cs typeface="Arial"/>
              </a:rPr>
              <a:t> 2:</a:t>
            </a:r>
          </a:p>
          <a:p>
            <a:pPr marL="0" indent="0">
              <a:lnSpc>
                <a:spcPct val="100000"/>
              </a:lnSpc>
              <a:buNone/>
            </a:pPr>
            <a:r>
              <a:rPr lang="da-DK" sz="1600" b="1">
                <a:latin typeface="Arial"/>
                <a:cs typeface="Arial"/>
              </a:rPr>
              <a:t>Go to </a:t>
            </a:r>
            <a:r>
              <a:rPr lang="da-DK" sz="1600" b="1">
                <a:latin typeface="Arial"/>
                <a:cs typeface="Arial"/>
                <a:hlinkClick r:id="rId7"/>
              </a:rPr>
              <a:t>Google Dataset Search</a:t>
            </a:r>
            <a:r>
              <a:rPr lang="da-DK" sz="1600" b="1">
                <a:latin typeface="Arial"/>
                <a:cs typeface="Arial"/>
              </a:rPr>
              <a:t> and find the </a:t>
            </a:r>
            <a:r>
              <a:rPr lang="da-DK" sz="1600" b="1" err="1">
                <a:latin typeface="Arial"/>
                <a:cs typeface="Arial"/>
              </a:rPr>
              <a:t>following</a:t>
            </a:r>
            <a:r>
              <a:rPr lang="da-DK" sz="1600" b="1">
                <a:latin typeface="Arial"/>
                <a:cs typeface="Arial"/>
              </a:rPr>
              <a:t> dataset:</a:t>
            </a:r>
            <a:endParaRPr lang="da-DK"/>
          </a:p>
          <a:p>
            <a:pPr marL="0" indent="0">
              <a:lnSpc>
                <a:spcPct val="100000"/>
              </a:lnSpc>
              <a:buNone/>
            </a:pPr>
            <a:r>
              <a:rPr lang="en-US" sz="1600">
                <a:latin typeface="Arial"/>
                <a:cs typeface="Arial"/>
              </a:rPr>
              <a:t>Becker, V., Bristow, R., &amp; Iversen, R. (2025). </a:t>
            </a:r>
            <a:r>
              <a:rPr lang="en-US" sz="1600" i="1">
                <a:latin typeface="Arial"/>
                <a:cs typeface="Arial"/>
              </a:rPr>
              <a:t>A World without Images</a:t>
            </a:r>
            <a:r>
              <a:rPr lang="en-US" sz="1600">
                <a:latin typeface="Arial"/>
                <a:cs typeface="Arial"/>
              </a:rPr>
              <a:t> dataset (Version V1) [dataset]. </a:t>
            </a:r>
          </a:p>
          <a:p>
            <a:pPr marL="0" indent="0">
              <a:lnSpc>
                <a:spcPct val="100000"/>
              </a:lnSpc>
              <a:buNone/>
            </a:pPr>
            <a:endParaRPr lang="en-US" sz="1600">
              <a:latin typeface="Arial"/>
              <a:cs typeface="Arial"/>
            </a:endParaRPr>
          </a:p>
          <a:p>
            <a:pPr marL="0" indent="0">
              <a:lnSpc>
                <a:spcPct val="100000"/>
              </a:lnSpc>
              <a:buNone/>
            </a:pPr>
            <a:r>
              <a:rPr lang="en-US" sz="1600" b="1">
                <a:latin typeface="Arial"/>
                <a:cs typeface="Arial"/>
              </a:rPr>
              <a:t>When you have found the dataset, consider the following questions: </a:t>
            </a:r>
          </a:p>
          <a:p>
            <a:pPr marL="342900" indent="-342900">
              <a:lnSpc>
                <a:spcPct val="100000"/>
              </a:lnSpc>
              <a:buFont typeface="Arial" panose="020B0604020202020204" pitchFamily="34" charset="0"/>
              <a:buAutoNum type="arabicPeriod"/>
            </a:pPr>
            <a:r>
              <a:rPr lang="en-US" sz="1600">
                <a:latin typeface="Arial"/>
                <a:cs typeface="Arial"/>
              </a:rPr>
              <a:t>In which repository is the dataset published? </a:t>
            </a:r>
          </a:p>
          <a:p>
            <a:pPr marL="342900" indent="-342900">
              <a:lnSpc>
                <a:spcPct val="100000"/>
              </a:lnSpc>
              <a:buFont typeface="Arial" panose="020B0604020202020204" pitchFamily="34" charset="0"/>
              <a:buAutoNum type="arabicPeriod"/>
            </a:pPr>
            <a:r>
              <a:rPr lang="en-US" sz="1600">
                <a:solidFill>
                  <a:srgbClr val="000000"/>
                </a:solidFill>
                <a:latin typeface="Arial"/>
                <a:ea typeface="+mn-lt"/>
                <a:cs typeface="Arial"/>
              </a:rPr>
              <a:t>What is the authors' affiliation?</a:t>
            </a:r>
            <a:endParaRPr lang="en-US" sz="1600">
              <a:solidFill>
                <a:srgbClr val="000000"/>
              </a:solidFill>
              <a:ea typeface="+mn-lt"/>
              <a:cs typeface="+mn-lt"/>
            </a:endParaRPr>
          </a:p>
          <a:p>
            <a:pPr marL="342900" indent="-342900">
              <a:lnSpc>
                <a:spcPct val="100000"/>
              </a:lnSpc>
              <a:buFont typeface="Arial" panose="020B0604020202020204" pitchFamily="34" charset="0"/>
              <a:buAutoNum type="arabicPeriod"/>
            </a:pP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rights</a:t>
            </a:r>
            <a:r>
              <a:rPr lang="da-DK" sz="1600">
                <a:latin typeface="Arial"/>
                <a:ea typeface="Calibri Light"/>
                <a:cs typeface="Arial"/>
              </a:rPr>
              <a:t> do </a:t>
            </a:r>
            <a:r>
              <a:rPr lang="da-DK" sz="1600" err="1">
                <a:latin typeface="Arial"/>
                <a:ea typeface="Calibri Light"/>
                <a:cs typeface="Arial"/>
              </a:rPr>
              <a:t>you</a:t>
            </a:r>
            <a:r>
              <a:rPr lang="da-DK" sz="1600">
                <a:latin typeface="Arial"/>
                <a:ea typeface="Calibri Light"/>
                <a:cs typeface="Arial"/>
              </a:rPr>
              <a:t> have to </a:t>
            </a:r>
            <a:r>
              <a:rPr lang="da-DK" sz="1600" err="1">
                <a:latin typeface="Arial"/>
                <a:ea typeface="Calibri Light"/>
                <a:cs typeface="Arial"/>
              </a:rPr>
              <a:t>use</a:t>
            </a:r>
            <a:r>
              <a:rPr lang="da-DK" sz="1600">
                <a:latin typeface="Arial"/>
                <a:ea typeface="Calibri Light"/>
                <a:cs typeface="Arial"/>
              </a:rPr>
              <a:t> the data (i.e. </a:t>
            </a: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license</a:t>
            </a:r>
            <a:r>
              <a:rPr lang="da-DK" sz="1600">
                <a:latin typeface="Arial"/>
                <a:ea typeface="Calibri Light"/>
                <a:cs typeface="Arial"/>
              </a:rPr>
              <a:t> is </a:t>
            </a:r>
            <a:r>
              <a:rPr lang="da-DK" sz="1600" err="1">
                <a:latin typeface="Arial"/>
                <a:ea typeface="Calibri Light"/>
                <a:cs typeface="Arial"/>
              </a:rPr>
              <a:t>attached</a:t>
            </a:r>
            <a:r>
              <a:rPr lang="da-DK" sz="1600">
                <a:latin typeface="Arial"/>
                <a:ea typeface="Calibri Light"/>
                <a:cs typeface="Arial"/>
              </a:rPr>
              <a:t> to the data)?</a:t>
            </a:r>
            <a:endParaRPr lang="en-US" sz="1600">
              <a:latin typeface="Arial"/>
              <a:ea typeface="Calibri Light"/>
              <a:cs typeface="Arial"/>
            </a:endParaRPr>
          </a:p>
          <a:p>
            <a:pPr marL="342900" indent="-342900">
              <a:lnSpc>
                <a:spcPct val="100000"/>
              </a:lnSpc>
              <a:buAutoNum type="arabicPeriod"/>
            </a:pPr>
            <a:r>
              <a:rPr lang="en-US" sz="1600">
                <a:solidFill>
                  <a:srgbClr val="000000"/>
                </a:solidFill>
                <a:latin typeface="Arial"/>
                <a:ea typeface="Calibri Light"/>
                <a:cs typeface="Arial"/>
              </a:rPr>
              <a:t>Is</a:t>
            </a:r>
            <a:r>
              <a:rPr lang="en-US" sz="1600">
                <a:latin typeface="Arial"/>
                <a:ea typeface="Calibri Light"/>
                <a:cs typeface="Arial"/>
              </a:rPr>
              <a:t> the dataset linked to a peer-reviewed article?</a:t>
            </a:r>
            <a:br>
              <a:rPr lang="en-US" sz="1600">
                <a:latin typeface="Arial" panose="020B0604020202020204" pitchFamily="34" charset="0"/>
                <a:ea typeface="Calibri Light"/>
                <a:cs typeface="Arial" panose="020B0604020202020204" pitchFamily="34" charset="0"/>
              </a:rPr>
            </a:br>
            <a:r>
              <a:rPr lang="en-US" sz="1600">
                <a:latin typeface="Arial"/>
                <a:ea typeface="Calibri Light"/>
                <a:cs typeface="Arial"/>
              </a:rPr>
              <a:t>If so, where is the article published?</a:t>
            </a:r>
            <a:endParaRPr lang="en-US" sz="1600"/>
          </a:p>
          <a:p>
            <a:pPr marL="514350" indent="-285750">
              <a:lnSpc>
                <a:spcPct val="100000"/>
              </a:lnSpc>
              <a:buAutoNum type="arabicPeriod"/>
            </a:pPr>
            <a:endParaRPr lang="en-US" sz="1600">
              <a:latin typeface="Arial" panose="020B0604020202020204" pitchFamily="34" charset="0"/>
              <a:ea typeface="Calibri Light"/>
              <a:cs typeface="Arial" panose="020B0604020202020204" pitchFamily="34" charset="0"/>
            </a:endParaRPr>
          </a:p>
        </p:txBody>
      </p:sp>
    </p:spTree>
    <p:extLst>
      <p:ext uri="{BB962C8B-B14F-4D97-AF65-F5344CB8AC3E}">
        <p14:creationId xmlns:p14="http://schemas.microsoft.com/office/powerpoint/2010/main" val="2800596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D831C-2E90-B736-C38B-4C42158376A9}"/>
            </a:ext>
          </a:extLst>
        </p:cNvPr>
        <p:cNvGrpSpPr/>
        <p:nvPr/>
      </p:nvGrpSpPr>
      <p:grpSpPr>
        <a:xfrm>
          <a:off x="0" y="0"/>
          <a:ext cx="0" cy="0"/>
          <a:chOff x="0" y="0"/>
          <a:chExt cx="0" cy="0"/>
        </a:xfrm>
      </p:grpSpPr>
      <p:sp>
        <p:nvSpPr>
          <p:cNvPr id="11" name="Rektangel: afrundede hjørner 10">
            <a:extLst>
              <a:ext uri="{FF2B5EF4-FFF2-40B4-BE49-F238E27FC236}">
                <a16:creationId xmlns:a16="http://schemas.microsoft.com/office/drawing/2014/main" id="{408849ED-A822-F869-DA4B-7521DA602A76}"/>
              </a:ext>
            </a:extLst>
          </p:cNvPr>
          <p:cNvSpPr/>
          <p:nvPr/>
        </p:nvSpPr>
        <p:spPr>
          <a:xfrm>
            <a:off x="8890138" y="1685470"/>
            <a:ext cx="2763382" cy="349028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aphicFrame>
        <p:nvGraphicFramePr>
          <p:cNvPr id="5" name="think-cell data - do not delete" hidden="1">
            <a:extLst>
              <a:ext uri="{FF2B5EF4-FFF2-40B4-BE49-F238E27FC236}">
                <a16:creationId xmlns:a16="http://schemas.microsoft.com/office/drawing/2014/main" id="{6F742B5C-4469-D5B7-7C4E-F2F4877A595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a:extLst>
                          <a:ext uri="{FF2B5EF4-FFF2-40B4-BE49-F238E27FC236}">
                            <a16:creationId xmlns:a16="http://schemas.microsoft.com/office/drawing/2014/main" id="{6F742B5C-4469-D5B7-7C4E-F2F4877A595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89DC26BC-C34D-1F31-5B75-BC19955A967F}"/>
              </a:ext>
            </a:extLst>
          </p:cNvPr>
          <p:cNvSpPr>
            <a:spLocks noGrp="1"/>
          </p:cNvSpPr>
          <p:nvPr>
            <p:ph type="title"/>
          </p:nvPr>
        </p:nvSpPr>
        <p:spPr>
          <a:xfrm>
            <a:off x="502640" y="177952"/>
            <a:ext cx="11368727" cy="819619"/>
          </a:xfrm>
          <a:noFill/>
          <a:ln>
            <a:noFill/>
          </a:ln>
        </p:spPr>
        <p:txBody>
          <a:bodyPr vert="horz">
            <a:normAutofit/>
          </a:bodyPr>
          <a:lstStyle/>
          <a:p>
            <a:r>
              <a:rPr lang="en-US" sz="4000" b="1">
                <a:latin typeface="Arial" panose="020B0604020202020204" pitchFamily="34" charset="0"/>
                <a:cs typeface="Arial" panose="020B0604020202020204" pitchFamily="34" charset="0"/>
              </a:rPr>
              <a:t>Search strategies</a:t>
            </a:r>
            <a:endParaRPr lang="en-US" sz="4000" b="1">
              <a:latin typeface="Arial" panose="020B0604020202020204" pitchFamily="34" charset="0"/>
              <a:ea typeface="Calibri Light"/>
              <a:cs typeface="Arial" panose="020B0604020202020204" pitchFamily="34" charset="0"/>
            </a:endParaRPr>
          </a:p>
        </p:txBody>
      </p:sp>
      <p:sp>
        <p:nvSpPr>
          <p:cNvPr id="3" name="Pladsholder til indhold 2">
            <a:extLst>
              <a:ext uri="{FF2B5EF4-FFF2-40B4-BE49-F238E27FC236}">
                <a16:creationId xmlns:a16="http://schemas.microsoft.com/office/drawing/2014/main" id="{BDE9E3EC-26EC-00F2-D3D7-5908A38AF224}"/>
              </a:ext>
              <a:ext uri="{C183D7F6-B498-43B3-948B-1728B52AA6E4}">
                <adec:decorative xmlns:adec="http://schemas.microsoft.com/office/drawing/2017/decorative" val="1"/>
              </a:ext>
            </a:extLst>
          </p:cNvPr>
          <p:cNvSpPr>
            <a:spLocks noGrp="1"/>
          </p:cNvSpPr>
          <p:nvPr>
            <p:ph idx="1"/>
          </p:nvPr>
        </p:nvSpPr>
        <p:spPr>
          <a:xfrm>
            <a:off x="4921369" y="1630017"/>
            <a:ext cx="10423386" cy="4546946"/>
          </a:xfrm>
          <a:ln>
            <a:noFill/>
          </a:ln>
        </p:spPr>
        <p:txBody>
          <a:bodyPr vert="horz" lIns="91440" tIns="45720" rIns="91440" bIns="45720" rtlCol="0" anchor="t">
            <a:normAutofit/>
          </a:bodyPr>
          <a:lstStyle/>
          <a:p>
            <a:pPr marL="0" indent="0">
              <a:buNone/>
            </a:pPr>
            <a:endParaRPr lang="en-US" sz="1600"/>
          </a:p>
          <a:p>
            <a:pPr lvl="1">
              <a:buFont typeface="Wingdings" panose="05000000000000000000" pitchFamily="2" charset="2"/>
              <a:buChar char="Ø"/>
            </a:pPr>
            <a:endParaRPr lang="en-US" sz="1600"/>
          </a:p>
          <a:p>
            <a:pPr lvl="1">
              <a:buFont typeface="Wingdings" panose="05000000000000000000" pitchFamily="2" charset="2"/>
              <a:buChar char="Ø"/>
            </a:pPr>
            <a:endParaRPr lang="en-US" sz="1600">
              <a:cs typeface="Calibri"/>
            </a:endParaRPr>
          </a:p>
          <a:p>
            <a:pPr lvl="1"/>
            <a:endParaRPr lang="en-US" sz="1600"/>
          </a:p>
          <a:p>
            <a:endParaRPr lang="en-US" sz="1600"/>
          </a:p>
          <a:p>
            <a:endParaRPr lang="en-US" sz="1600"/>
          </a:p>
        </p:txBody>
      </p:sp>
      <p:sp>
        <p:nvSpPr>
          <p:cNvPr id="2" name="Tekstfelt 1">
            <a:extLst>
              <a:ext uri="{FF2B5EF4-FFF2-40B4-BE49-F238E27FC236}">
                <a16:creationId xmlns:a16="http://schemas.microsoft.com/office/drawing/2014/main" id="{9E4F78CE-DB23-250B-2270-34AA122B9474}"/>
              </a:ext>
            </a:extLst>
          </p:cNvPr>
          <p:cNvSpPr txBox="1"/>
          <p:nvPr/>
        </p:nvSpPr>
        <p:spPr>
          <a:xfrm>
            <a:off x="963704" y="3066601"/>
            <a:ext cx="2014471"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1</a:t>
            </a:r>
            <a:endParaRPr lang="en-US" sz="2800">
              <a:latin typeface="Arial" panose="020B0604020202020204" pitchFamily="34" charset="0"/>
              <a:ea typeface="Calibri"/>
              <a:cs typeface="Arial" panose="020B0604020202020204" pitchFamily="34" charset="0"/>
            </a:endParaRPr>
          </a:p>
          <a:p>
            <a:r>
              <a:rPr lang="da-DK">
                <a:latin typeface="Arial" panose="020B0604020202020204" pitchFamily="34" charset="0"/>
                <a:ea typeface="Calibri"/>
                <a:cs typeface="Arial" panose="020B0604020202020204" pitchFamily="34" charset="0"/>
              </a:rPr>
              <a:t>Databases</a:t>
            </a:r>
          </a:p>
          <a:p>
            <a:endParaRPr lang="da-DK">
              <a:latin typeface="Arial" panose="020B0604020202020204" pitchFamily="34" charset="0"/>
              <a:ea typeface="Calibri"/>
              <a:cs typeface="Arial" panose="020B0604020202020204" pitchFamily="34" charset="0"/>
            </a:endParaRPr>
          </a:p>
        </p:txBody>
      </p:sp>
      <p:sp>
        <p:nvSpPr>
          <p:cNvPr id="6" name="Tekstfelt 5">
            <a:extLst>
              <a:ext uri="{FF2B5EF4-FFF2-40B4-BE49-F238E27FC236}">
                <a16:creationId xmlns:a16="http://schemas.microsoft.com/office/drawing/2014/main" id="{91059078-7082-2ED7-753C-5B21E7607F9F}"/>
              </a:ext>
            </a:extLst>
          </p:cNvPr>
          <p:cNvSpPr txBox="1"/>
          <p:nvPr/>
        </p:nvSpPr>
        <p:spPr>
          <a:xfrm>
            <a:off x="3695148" y="3064866"/>
            <a:ext cx="2024932" cy="80021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2</a:t>
            </a:r>
          </a:p>
          <a:p>
            <a:r>
              <a:rPr lang="da-DK" err="1">
                <a:latin typeface="Arial" panose="020B0604020202020204" pitchFamily="34" charset="0"/>
                <a:ea typeface="Calibri"/>
                <a:cs typeface="Arial" panose="020B0604020202020204" pitchFamily="34" charset="0"/>
              </a:rPr>
              <a:t>Repositories</a:t>
            </a:r>
          </a:p>
        </p:txBody>
      </p:sp>
      <p:sp>
        <p:nvSpPr>
          <p:cNvPr id="7" name="Tekstfelt 6">
            <a:extLst>
              <a:ext uri="{FF2B5EF4-FFF2-40B4-BE49-F238E27FC236}">
                <a16:creationId xmlns:a16="http://schemas.microsoft.com/office/drawing/2014/main" id="{45D46311-AD90-CB04-ED19-BCCFB6BACD97}"/>
              </a:ext>
            </a:extLst>
          </p:cNvPr>
          <p:cNvSpPr txBox="1"/>
          <p:nvPr/>
        </p:nvSpPr>
        <p:spPr>
          <a:xfrm>
            <a:off x="6395534" y="3057422"/>
            <a:ext cx="1973613" cy="1077218"/>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3</a:t>
            </a:r>
          </a:p>
          <a:p>
            <a:r>
              <a:rPr lang="da-DK">
                <a:latin typeface="Arial" panose="020B0604020202020204" pitchFamily="34" charset="0"/>
                <a:ea typeface="Calibri"/>
                <a:cs typeface="Arial" panose="020B0604020202020204" pitchFamily="34" charset="0"/>
              </a:rPr>
              <a:t>Search </a:t>
            </a:r>
            <a:r>
              <a:rPr lang="da-DK" err="1">
                <a:latin typeface="Arial" panose="020B0604020202020204" pitchFamily="34" charset="0"/>
                <a:ea typeface="Calibri"/>
                <a:cs typeface="Arial" panose="020B0604020202020204" pitchFamily="34" charset="0"/>
              </a:rPr>
              <a:t>engines</a:t>
            </a:r>
          </a:p>
          <a:p>
            <a:endParaRPr lang="da-DK">
              <a:latin typeface="Arial" panose="020B0604020202020204" pitchFamily="34" charset="0"/>
              <a:ea typeface="Calibri"/>
              <a:cs typeface="Arial" panose="020B0604020202020204" pitchFamily="34" charset="0"/>
            </a:endParaRPr>
          </a:p>
        </p:txBody>
      </p:sp>
      <p:sp>
        <p:nvSpPr>
          <p:cNvPr id="10" name="Tekstfelt 9">
            <a:extLst>
              <a:ext uri="{FF2B5EF4-FFF2-40B4-BE49-F238E27FC236}">
                <a16:creationId xmlns:a16="http://schemas.microsoft.com/office/drawing/2014/main" id="{9B5FEE87-7122-208B-8BE6-B5AAB89F7090}"/>
              </a:ext>
            </a:extLst>
          </p:cNvPr>
          <p:cNvSpPr txBox="1"/>
          <p:nvPr/>
        </p:nvSpPr>
        <p:spPr>
          <a:xfrm>
            <a:off x="9258924" y="3018284"/>
            <a:ext cx="2248356" cy="190821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800" b="1" err="1">
                <a:latin typeface="Arial" panose="020B0604020202020204" pitchFamily="34" charset="0"/>
                <a:ea typeface="Calibri"/>
                <a:cs typeface="Arial" panose="020B0604020202020204" pitchFamily="34" charset="0"/>
              </a:rPr>
              <a:t>Strategy</a:t>
            </a:r>
            <a:r>
              <a:rPr lang="da-DK" sz="2800" b="1">
                <a:latin typeface="Arial" panose="020B0604020202020204" pitchFamily="34" charset="0"/>
                <a:ea typeface="Calibri"/>
                <a:cs typeface="Arial" panose="020B0604020202020204" pitchFamily="34" charset="0"/>
              </a:rPr>
              <a:t> 4</a:t>
            </a:r>
          </a:p>
          <a:p>
            <a:r>
              <a:rPr lang="da-DK" err="1">
                <a:latin typeface="Arial" panose="020B0604020202020204" pitchFamily="34" charset="0"/>
                <a:ea typeface="Calibri"/>
                <a:cs typeface="Arial" panose="020B0604020202020204" pitchFamily="34" charset="0"/>
              </a:rPr>
              <a:t>Outside</a:t>
            </a:r>
            <a:r>
              <a:rPr lang="da-DK">
                <a:latin typeface="Arial" panose="020B0604020202020204" pitchFamily="34" charset="0"/>
                <a:ea typeface="Calibri"/>
                <a:cs typeface="Arial" panose="020B0604020202020204" pitchFamily="34" charset="0"/>
              </a:rPr>
              <a:t> </a:t>
            </a:r>
            <a:r>
              <a:rPr lang="da-DK" err="1">
                <a:latin typeface="Arial" panose="020B0604020202020204" pitchFamily="34" charset="0"/>
                <a:ea typeface="Calibri"/>
                <a:cs typeface="Arial" panose="020B0604020202020204" pitchFamily="34" charset="0"/>
              </a:rPr>
              <a:t>academia</a:t>
            </a:r>
            <a:r>
              <a:rPr lang="da-DK">
                <a:latin typeface="Arial" panose="020B0604020202020204" pitchFamily="34" charset="0"/>
                <a:ea typeface="Calibri"/>
                <a:cs typeface="Arial" panose="020B0604020202020204" pitchFamily="34" charset="0"/>
              </a:rPr>
              <a:t> </a:t>
            </a:r>
            <a:r>
              <a:rPr lang="en-US">
                <a:latin typeface="Arial" panose="020B0604020202020204" pitchFamily="34" charset="0"/>
                <a:ea typeface="Calibri"/>
                <a:cs typeface="Arial" panose="020B0604020202020204" pitchFamily="34" charset="0"/>
              </a:rPr>
              <a:t>(</a:t>
            </a:r>
            <a:r>
              <a:rPr lang="en-US" err="1">
                <a:latin typeface="Arial" panose="020B0604020202020204" pitchFamily="34" charset="0"/>
                <a:ea typeface="Calibri"/>
                <a:cs typeface="Arial" panose="020B0604020202020204" pitchFamily="34" charset="0"/>
              </a:rPr>
              <a:t>organisations</a:t>
            </a:r>
            <a:r>
              <a:rPr lang="en-US">
                <a:latin typeface="Arial" panose="020B0604020202020204" pitchFamily="34" charset="0"/>
                <a:ea typeface="Calibri"/>
                <a:cs typeface="Arial" panose="020B0604020202020204" pitchFamily="34" charset="0"/>
              </a:rPr>
              <a:t>, governments, etc.)</a:t>
            </a:r>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a:p>
            <a:endParaRPr lang="da-DK">
              <a:latin typeface="Arial" panose="020B0604020202020204" pitchFamily="34" charset="0"/>
              <a:ea typeface="Calibri"/>
              <a:cs typeface="Arial" panose="020B0604020202020204" pitchFamily="34" charset="0"/>
            </a:endParaRPr>
          </a:p>
        </p:txBody>
      </p:sp>
      <p:pic>
        <p:nvPicPr>
          <p:cNvPr id="17" name="Grafik 16" descr="Database med massiv udfyldning">
            <a:extLst>
              <a:ext uri="{FF2B5EF4-FFF2-40B4-BE49-F238E27FC236}">
                <a16:creationId xmlns:a16="http://schemas.microsoft.com/office/drawing/2014/main" id="{239CBFE8-63B3-6F24-F4D5-A27E0148D2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81131" y="1869155"/>
            <a:ext cx="914400" cy="914400"/>
          </a:xfrm>
          <a:prstGeom prst="rect">
            <a:avLst/>
          </a:prstGeom>
        </p:spPr>
      </p:pic>
      <p:pic>
        <p:nvPicPr>
          <p:cNvPr id="18" name="Grafik 17" descr="Server med massiv udfyldning">
            <a:extLst>
              <a:ext uri="{FF2B5EF4-FFF2-40B4-BE49-F238E27FC236}">
                <a16:creationId xmlns:a16="http://schemas.microsoft.com/office/drawing/2014/main" id="{E3F1AB40-E592-C1A3-CC6E-D4BD63830E3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11040" y="1869154"/>
            <a:ext cx="914400" cy="914400"/>
          </a:xfrm>
          <a:prstGeom prst="rect">
            <a:avLst/>
          </a:prstGeom>
        </p:spPr>
      </p:pic>
      <p:pic>
        <p:nvPicPr>
          <p:cNvPr id="20" name="Grafik 19" descr="Forskning med massiv udfyldning">
            <a:extLst>
              <a:ext uri="{FF2B5EF4-FFF2-40B4-BE49-F238E27FC236}">
                <a16:creationId xmlns:a16="http://schemas.microsoft.com/office/drawing/2014/main" id="{6EC4E72C-0463-02C9-00E9-93D070C73E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57096" y="1840400"/>
            <a:ext cx="914400" cy="914400"/>
          </a:xfrm>
          <a:prstGeom prst="rect">
            <a:avLst/>
          </a:prstGeom>
        </p:spPr>
      </p:pic>
      <p:pic>
        <p:nvPicPr>
          <p:cNvPr id="21" name="Grafik 20" descr="Sky med massiv udfyldning">
            <a:extLst>
              <a:ext uri="{FF2B5EF4-FFF2-40B4-BE49-F238E27FC236}">
                <a16:creationId xmlns:a16="http://schemas.microsoft.com/office/drawing/2014/main" id="{9DB22FA5-97C3-0F90-CB55-5F3BB9F2003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97321" y="1869154"/>
            <a:ext cx="914400" cy="914400"/>
          </a:xfrm>
          <a:prstGeom prst="rect">
            <a:avLst/>
          </a:prstGeom>
        </p:spPr>
      </p:pic>
      <p:cxnSp>
        <p:nvCxnSpPr>
          <p:cNvPr id="8" name="Lige forbindelse 7">
            <a:extLst>
              <a:ext uri="{FF2B5EF4-FFF2-40B4-BE49-F238E27FC236}">
                <a16:creationId xmlns:a16="http://schemas.microsoft.com/office/drawing/2014/main" id="{BC99F8A2-2603-4FAC-34D0-727FD0F2833A}"/>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941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454272E-92A1-4D76-6A7B-25CC079F6D85}"/>
              </a:ext>
            </a:extLst>
          </p:cNvPr>
          <p:cNvSpPr>
            <a:spLocks noGrp="1"/>
          </p:cNvSpPr>
          <p:nvPr>
            <p:ph type="title"/>
          </p:nvPr>
        </p:nvSpPr>
        <p:spPr>
          <a:xfrm>
            <a:off x="477474" y="182562"/>
            <a:ext cx="10515600" cy="819619"/>
          </a:xfrm>
        </p:spPr>
        <p:txBody>
          <a:bodyPr vert="horz">
            <a:normAutofit/>
          </a:bodyPr>
          <a:lstStyle/>
          <a:p>
            <a:r>
              <a:rPr lang="en-US" sz="4000" b="1">
                <a:latin typeface="Arial" panose="020B0604020202020204" pitchFamily="34" charset="0"/>
                <a:cs typeface="Arial" panose="020B0604020202020204" pitchFamily="34" charset="0"/>
              </a:rPr>
              <a:t>Strategy 4 </a:t>
            </a:r>
            <a:r>
              <a:rPr lang="en-US" sz="2200">
                <a:latin typeface="Arial" panose="020B0604020202020204" pitchFamily="34" charset="0"/>
                <a:cs typeface="Arial" panose="020B0604020202020204" pitchFamily="34" charset="0"/>
              </a:rPr>
              <a:t>- Search for data from outside the </a:t>
            </a:r>
            <a:r>
              <a:rPr lang="en-US" sz="2200" b="1">
                <a:latin typeface="Arial" panose="020B0604020202020204" pitchFamily="34" charset="0"/>
                <a:cs typeface="Arial" panose="020B0604020202020204" pitchFamily="34" charset="0"/>
              </a:rPr>
              <a:t>world of research</a:t>
            </a:r>
            <a:endParaRPr lang="en-US" sz="2200" b="1">
              <a:latin typeface="Arial" panose="020B0604020202020204" pitchFamily="34" charset="0"/>
              <a:ea typeface="Calibri Light"/>
              <a:cs typeface="Arial" panose="020B0604020202020204" pitchFamily="34" charset="0"/>
            </a:endParaRPr>
          </a:p>
        </p:txBody>
      </p:sp>
      <p:sp>
        <p:nvSpPr>
          <p:cNvPr id="3" name="Content Placeholder 2">
            <a:extLst>
              <a:ext uri="{FF2B5EF4-FFF2-40B4-BE49-F238E27FC236}">
                <a16:creationId xmlns:a16="http://schemas.microsoft.com/office/drawing/2014/main" id="{2A2E4439-3207-3F1B-7D2D-9F0BF02222F7}"/>
              </a:ext>
            </a:extLst>
          </p:cNvPr>
          <p:cNvSpPr>
            <a:spLocks noGrp="1"/>
          </p:cNvSpPr>
          <p:nvPr>
            <p:ph idx="1"/>
          </p:nvPr>
        </p:nvSpPr>
        <p:spPr>
          <a:xfrm>
            <a:off x="477474" y="1304847"/>
            <a:ext cx="10578059" cy="5308946"/>
          </a:xfrm>
        </p:spPr>
        <p:txBody>
          <a:bodyPr vert="horz" lIns="91440" tIns="45720" rIns="91440" bIns="45720" rtlCol="0" anchor="t">
            <a:noAutofit/>
          </a:bodyPr>
          <a:lstStyle/>
          <a:p>
            <a:pPr marL="0" indent="0">
              <a:buNone/>
            </a:pPr>
            <a:r>
              <a:rPr lang="en-US" sz="1800">
                <a:latin typeface="Arial"/>
                <a:ea typeface="+mn-lt"/>
                <a:cs typeface="Arial"/>
              </a:rPr>
              <a:t>Depending on your research question, consider searching other places not previously mentioned, e.g.:</a:t>
            </a:r>
            <a:endParaRPr lang="en-US"/>
          </a:p>
          <a:p>
            <a:pPr>
              <a:buNone/>
            </a:pPr>
            <a:endParaRPr lang="en-US" sz="1800">
              <a:latin typeface="Arial" panose="020B0604020202020204" pitchFamily="34" charset="0"/>
              <a:ea typeface="+mn-lt"/>
              <a:cs typeface="Arial" panose="020B0604020202020204" pitchFamily="34" charset="0"/>
            </a:endParaRPr>
          </a:p>
          <a:p>
            <a:pPr lvl="1">
              <a:buFont typeface="Arial" panose="05000000000000000000" pitchFamily="2" charset="2"/>
              <a:buChar char="•"/>
            </a:pPr>
            <a:r>
              <a:rPr lang="en-US" sz="1800" err="1">
                <a:latin typeface="Arial"/>
                <a:ea typeface="+mn-lt"/>
                <a:cs typeface="Arial"/>
              </a:rPr>
              <a:t>Organisations</a:t>
            </a:r>
            <a:r>
              <a:rPr lang="en-US" sz="1800">
                <a:latin typeface="Arial"/>
                <a:ea typeface="+mn-lt"/>
                <a:cs typeface="Arial"/>
              </a:rPr>
              <a:t> (e.g. NGO‘s, authorities, international </a:t>
            </a:r>
            <a:r>
              <a:rPr lang="en-US" sz="1800" err="1">
                <a:latin typeface="Arial"/>
                <a:ea typeface="+mn-lt"/>
                <a:cs typeface="Arial"/>
              </a:rPr>
              <a:t>organisations</a:t>
            </a:r>
            <a:r>
              <a:rPr lang="en-US" sz="1800">
                <a:latin typeface="Arial"/>
                <a:ea typeface="+mn-lt"/>
                <a:cs typeface="Arial"/>
              </a:rPr>
              <a:t>) can have useful data</a:t>
            </a:r>
            <a:br>
              <a:rPr lang="en-US" sz="1800">
                <a:latin typeface="Arial" panose="020B0604020202020204" pitchFamily="34" charset="0"/>
                <a:ea typeface="+mn-lt"/>
                <a:cs typeface="Arial" panose="020B0604020202020204" pitchFamily="34" charset="0"/>
              </a:rPr>
            </a:br>
            <a:r>
              <a:rPr lang="en-US" sz="1800">
                <a:latin typeface="Arial"/>
                <a:ea typeface="+mn-lt"/>
                <a:cs typeface="Arial"/>
              </a:rPr>
              <a:t>(Note! Data are sometimes only available by request)</a:t>
            </a:r>
          </a:p>
          <a:p>
            <a:pPr lvl="1">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lvl="1">
              <a:buFont typeface="Arial" panose="05000000000000000000" pitchFamily="2" charset="2"/>
              <a:buChar char="•"/>
            </a:pPr>
            <a:r>
              <a:rPr lang="en-US" sz="1800">
                <a:latin typeface="Arial"/>
                <a:ea typeface="+mn-lt"/>
                <a:cs typeface="Arial"/>
              </a:rPr>
              <a:t>Note that the systems often are “clumsy" (problems with weighting search terms, etc.),</a:t>
            </a:r>
            <a:br>
              <a:rPr lang="en-US" sz="1800">
                <a:latin typeface="Arial" panose="020B0604020202020204" pitchFamily="34" charset="0"/>
                <a:ea typeface="+mn-lt"/>
                <a:cs typeface="Arial" panose="020B0604020202020204" pitchFamily="34" charset="0"/>
              </a:rPr>
            </a:br>
            <a:r>
              <a:rPr lang="en-US" sz="1800">
                <a:latin typeface="Arial"/>
                <a:ea typeface="+mn-lt"/>
                <a:cs typeface="Arial"/>
              </a:rPr>
              <a:t>so be flexible in your searches or try to browse.</a:t>
            </a:r>
            <a:endParaRPr lang="en-US" sz="1800">
              <a:latin typeface="Arial"/>
              <a:ea typeface="Calibri"/>
              <a:cs typeface="Arial"/>
            </a:endParaRPr>
          </a:p>
          <a:p>
            <a:pPr lvl="1">
              <a:buFont typeface="Arial" panose="05000000000000000000" pitchFamily="2" charset="2"/>
              <a:buChar char="•"/>
            </a:pPr>
            <a:endParaRPr lang="en-US" sz="1800">
              <a:latin typeface="Arial" panose="020B0604020202020204" pitchFamily="34" charset="0"/>
              <a:cs typeface="Arial" panose="020B0604020202020204" pitchFamily="34" charset="0"/>
            </a:endParaRPr>
          </a:p>
          <a:p>
            <a:pPr lvl="1">
              <a:buFont typeface="Arial" panose="05000000000000000000" pitchFamily="2" charset="2"/>
              <a:buChar char="•"/>
            </a:pPr>
            <a:r>
              <a:rPr lang="en-US" sz="1800">
                <a:latin typeface="Arial"/>
                <a:cs typeface="Arial"/>
              </a:rPr>
              <a:t>Examples:</a:t>
            </a:r>
          </a:p>
          <a:p>
            <a:pPr lvl="2"/>
            <a:r>
              <a:rPr lang="en-US" sz="1800">
                <a:latin typeface="Arial"/>
                <a:cs typeface="Arial"/>
                <a:hlinkClick r:id="rId6"/>
              </a:rPr>
              <a:t>Climate Trace</a:t>
            </a:r>
            <a:endParaRPr lang="en-US" sz="1800">
              <a:latin typeface="Arial"/>
              <a:ea typeface="Calibri"/>
              <a:cs typeface="Arial"/>
            </a:endParaRPr>
          </a:p>
          <a:p>
            <a:pPr lvl="2"/>
            <a:r>
              <a:rPr lang="en-US" sz="1800">
                <a:latin typeface="Arial"/>
                <a:cs typeface="Arial"/>
                <a:hlinkClick r:id="rId7"/>
              </a:rPr>
              <a:t>ESA Climate Change Initiative Open Data Portal</a:t>
            </a:r>
            <a:r>
              <a:rPr lang="en-US" sz="1800">
                <a:latin typeface="Arial"/>
                <a:cs typeface="Arial"/>
              </a:rPr>
              <a:t> </a:t>
            </a:r>
          </a:p>
          <a:p>
            <a:pPr lvl="2"/>
            <a:r>
              <a:rPr lang="en-US" sz="1800">
                <a:latin typeface="Arial"/>
                <a:cs typeface="Arial"/>
                <a:hlinkClick r:id="rId8"/>
              </a:rPr>
              <a:t>Danish National Archives</a:t>
            </a:r>
            <a:r>
              <a:rPr lang="en-US" sz="1800">
                <a:latin typeface="Arial"/>
                <a:cs typeface="Arial"/>
              </a:rPr>
              <a:t> (</a:t>
            </a:r>
            <a:r>
              <a:rPr lang="en-US" sz="1800" i="1" err="1">
                <a:latin typeface="Arial"/>
                <a:cs typeface="Arial"/>
              </a:rPr>
              <a:t>Rigsarkivet</a:t>
            </a:r>
            <a:r>
              <a:rPr lang="en-US" sz="1800">
                <a:latin typeface="Arial"/>
                <a:cs typeface="Arial"/>
              </a:rPr>
              <a:t>)</a:t>
            </a:r>
          </a:p>
          <a:p>
            <a:pPr lvl="2"/>
            <a:r>
              <a:rPr lang="en-US" sz="1800">
                <a:latin typeface="Arial"/>
                <a:cs typeface="Arial"/>
                <a:hlinkClick r:id="rId9">
                  <a:extLst>
                    <a:ext uri="{A12FA001-AC4F-418D-AE19-62706E023703}">
                      <ahyp:hlinkClr xmlns:ahyp="http://schemas.microsoft.com/office/drawing/2018/hyperlinkcolor" val="tx"/>
                    </a:ext>
                  </a:extLst>
                </a:hlinkClick>
              </a:rPr>
              <a:t>Statistics Denmark</a:t>
            </a:r>
            <a:r>
              <a:rPr lang="en-US" sz="1800">
                <a:latin typeface="Arial"/>
                <a:cs typeface="Arial"/>
              </a:rPr>
              <a:t> </a:t>
            </a:r>
          </a:p>
          <a:p>
            <a:pPr lvl="2"/>
            <a:r>
              <a:rPr lang="en-US" sz="1800">
                <a:latin typeface="Arial"/>
                <a:cs typeface="Arial"/>
                <a:hlinkClick r:id="rId10"/>
              </a:rPr>
              <a:t>Statistics Denmark</a:t>
            </a:r>
            <a:r>
              <a:rPr lang="en-US" sz="1800">
                <a:latin typeface="Arial"/>
                <a:cs typeface="Arial"/>
              </a:rPr>
              <a:t> – list of international </a:t>
            </a:r>
            <a:r>
              <a:rPr lang="en-US" sz="1800" err="1">
                <a:latin typeface="Arial"/>
                <a:cs typeface="Arial"/>
              </a:rPr>
              <a:t>organisations</a:t>
            </a:r>
            <a:r>
              <a:rPr lang="en-US" sz="1800">
                <a:latin typeface="Arial"/>
                <a:cs typeface="Arial"/>
              </a:rPr>
              <a:t> and statistical offices (in Danish)</a:t>
            </a:r>
          </a:p>
          <a:p>
            <a:pPr lvl="2"/>
            <a:r>
              <a:rPr lang="en-US" sz="1800" err="1">
                <a:latin typeface="Arial"/>
                <a:cs typeface="Arial"/>
                <a:hlinkClick r:id="rId6">
                  <a:extLst>
                    <a:ext uri="{A12FA001-AC4F-418D-AE19-62706E023703}">
                      <ahyp:hlinkClr xmlns:ahyp="http://schemas.microsoft.com/office/drawing/2018/hyperlinkcolor" val="tx"/>
                    </a:ext>
                  </a:extLst>
                </a:hlinkClick>
              </a:rPr>
              <a:t>WorldBank</a:t>
            </a:r>
            <a:r>
              <a:rPr lang="en-US" sz="1800">
                <a:latin typeface="Arial"/>
                <a:cs typeface="Arial"/>
                <a:hlinkClick r:id="rId6">
                  <a:extLst>
                    <a:ext uri="{A12FA001-AC4F-418D-AE19-62706E023703}">
                      <ahyp:hlinkClr xmlns:ahyp="http://schemas.microsoft.com/office/drawing/2018/hyperlinkcolor" val="tx"/>
                    </a:ext>
                  </a:extLst>
                </a:hlinkClick>
              </a:rPr>
              <a:t> Data</a:t>
            </a:r>
            <a:endParaRPr lang="en-US" sz="1800">
              <a:latin typeface="Arial"/>
              <a:ea typeface="Calibri"/>
              <a:cs typeface="Arial"/>
              <a:hlinkClick r:id="" action="ppaction://noaction">
                <a:extLst>
                  <a:ext uri="{A12FA001-AC4F-418D-AE19-62706E023703}">
                    <ahyp:hlinkClr xmlns:ahyp="http://schemas.microsoft.com/office/drawing/2018/hyperlinkcolor" val="tx"/>
                  </a:ext>
                </a:extLst>
              </a:hlinkClick>
            </a:endParaRPr>
          </a:p>
          <a:p>
            <a:pPr lvl="2"/>
            <a:r>
              <a:rPr lang="en-US" sz="1800">
                <a:latin typeface="Arial"/>
                <a:ea typeface="Calibri"/>
                <a:cs typeface="Arial"/>
              </a:rPr>
              <a:t>For more examples, check the list of resources (handout)</a:t>
            </a:r>
          </a:p>
          <a:p>
            <a:pPr lvl="1"/>
            <a:endParaRPr lang="en-US" sz="1800">
              <a:latin typeface="Arial" panose="020B0604020202020204" pitchFamily="34" charset="0"/>
              <a:cs typeface="Arial" panose="020B0604020202020204" pitchFamily="34" charset="0"/>
            </a:endParaRPr>
          </a:p>
          <a:p>
            <a:endParaRPr lang="en-US" sz="1800">
              <a:latin typeface="Arial" panose="020B0604020202020204" pitchFamily="34" charset="0"/>
              <a:cs typeface="Arial" panose="020B0604020202020204" pitchFamily="34" charset="0"/>
            </a:endParaRPr>
          </a:p>
        </p:txBody>
      </p:sp>
      <p:cxnSp>
        <p:nvCxnSpPr>
          <p:cNvPr id="8" name="Lige forbindelse 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091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8" name="Picture 28">
            <a:extLst>
              <a:ext uri="{FF2B5EF4-FFF2-40B4-BE49-F238E27FC236}">
                <a16:creationId xmlns:a16="http://schemas.microsoft.com/office/drawing/2014/main" id="{20C2A806-0C35-5CFE-83B0-043585ABCCEB}"/>
              </a:ext>
            </a:extLst>
          </p:cNvPr>
          <p:cNvPicPr>
            <a:picLocks noChangeAspect="1"/>
          </p:cNvPicPr>
          <p:nvPr/>
        </p:nvPicPr>
        <p:blipFill>
          <a:blip r:embed="rId6"/>
          <a:stretch>
            <a:fillRect/>
          </a:stretch>
        </p:blipFill>
        <p:spPr>
          <a:xfrm>
            <a:off x="4896220" y="1909589"/>
            <a:ext cx="7006339" cy="4604466"/>
          </a:xfrm>
          <a:prstGeom prst="rect">
            <a:avLst/>
          </a:prstGeom>
          <a:ln>
            <a:solidFill>
              <a:schemeClr val="tx1"/>
            </a:solidFill>
          </a:ln>
        </p:spPr>
      </p:pic>
      <p:sp>
        <p:nvSpPr>
          <p:cNvPr id="6" name="TextBox 5">
            <a:extLst>
              <a:ext uri="{FF2B5EF4-FFF2-40B4-BE49-F238E27FC236}">
                <a16:creationId xmlns:a16="http://schemas.microsoft.com/office/drawing/2014/main" id="{44853ACC-917B-1FA5-A606-71B345B952EB}"/>
              </a:ext>
            </a:extLst>
          </p:cNvPr>
          <p:cNvSpPr txBox="1"/>
          <p:nvPr/>
        </p:nvSpPr>
        <p:spPr>
          <a:xfrm>
            <a:off x="1958027" y="4681487"/>
            <a:ext cx="2178418"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Files for download</a:t>
            </a:r>
          </a:p>
        </p:txBody>
      </p:sp>
      <p:cxnSp>
        <p:nvCxnSpPr>
          <p:cNvPr id="10" name="Straight Arrow Connector 9">
            <a:extLst>
              <a:ext uri="{FF2B5EF4-FFF2-40B4-BE49-F238E27FC236}">
                <a16:creationId xmlns:a16="http://schemas.microsoft.com/office/drawing/2014/main" id="{82AAA920-BBAE-F4D0-619D-CB5ABC5908DC}"/>
              </a:ext>
            </a:extLst>
          </p:cNvPr>
          <p:cNvCxnSpPr>
            <a:cxnSpLocks/>
          </p:cNvCxnSpPr>
          <p:nvPr/>
        </p:nvCxnSpPr>
        <p:spPr>
          <a:xfrm>
            <a:off x="4202887" y="4817933"/>
            <a:ext cx="5477260" cy="39035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051D82DD-4201-69B2-C973-1C2B4458DC6D}"/>
              </a:ext>
            </a:extLst>
          </p:cNvPr>
          <p:cNvCxnSpPr>
            <a:cxnSpLocks/>
          </p:cNvCxnSpPr>
          <p:nvPr/>
        </p:nvCxnSpPr>
        <p:spPr>
          <a:xfrm flipH="1" flipV="1">
            <a:off x="5815775" y="2757944"/>
            <a:ext cx="1038518" cy="4517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FCF6099D-82BC-E2CE-898A-E9B913D336A4}"/>
              </a:ext>
            </a:extLst>
          </p:cNvPr>
          <p:cNvSpPr txBox="1"/>
          <p:nvPr/>
        </p:nvSpPr>
        <p:spPr>
          <a:xfrm>
            <a:off x="627417" y="1419401"/>
            <a:ext cx="2799522" cy="203132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US" sz="1600">
              <a:latin typeface="Arial" panose="020B0604020202020204" pitchFamily="34" charset="0"/>
              <a:cs typeface="Arial" panose="020B0604020202020204" pitchFamily="34" charset="0"/>
              <a:hlinkClick r:id="rId7"/>
            </a:endParaRPr>
          </a:p>
          <a:p>
            <a:r>
              <a:rPr lang="en-US" sz="1600">
                <a:latin typeface="Arial" panose="020B0604020202020204" pitchFamily="34" charset="0"/>
                <a:ea typeface="Calibri Light"/>
                <a:cs typeface="Arial" panose="020B0604020202020204" pitchFamily="34" charset="0"/>
              </a:rPr>
              <a:t>Example: </a:t>
            </a:r>
            <a:r>
              <a:rPr lang="en-US" sz="1600" err="1">
                <a:latin typeface="Arial" panose="020B0604020202020204" pitchFamily="34" charset="0"/>
                <a:cs typeface="Arial" panose="020B0604020202020204" pitchFamily="34" charset="0"/>
                <a:hlinkClick r:id="rId7"/>
              </a:rPr>
              <a:t>WorldBank</a:t>
            </a:r>
            <a:r>
              <a:rPr lang="en-US" sz="1600">
                <a:latin typeface="Arial" panose="020B0604020202020204" pitchFamily="34" charset="0"/>
                <a:cs typeface="Arial" panose="020B0604020202020204" pitchFamily="34" charset="0"/>
                <a:hlinkClick r:id="rId7"/>
              </a:rPr>
              <a:t> Data</a:t>
            </a:r>
          </a:p>
          <a:p>
            <a:r>
              <a:rPr lang="en-US" sz="1600">
                <a:solidFill>
                  <a:schemeClr val="bg1"/>
                </a:solidFill>
                <a:latin typeface="Arial" panose="020B0604020202020204" pitchFamily="34" charset="0"/>
                <a:cs typeface="Arial" panose="020B0604020202020204" pitchFamily="34" charset="0"/>
              </a:rPr>
              <a:t>....</a:t>
            </a:r>
            <a:endParaRPr lang="en-US" sz="1600">
              <a:solidFill>
                <a:schemeClr val="bg1"/>
              </a:solidFill>
              <a:latin typeface="Arial" panose="020B0604020202020204" pitchFamily="34" charset="0"/>
              <a:ea typeface="Calibri Light"/>
              <a:cs typeface="Arial" panose="020B0604020202020204" pitchFamily="34" charset="0"/>
            </a:endParaRPr>
          </a:p>
          <a:p>
            <a:r>
              <a:rPr lang="en-US" sz="1600">
                <a:latin typeface="Arial" panose="020B0604020202020204" pitchFamily="34" charset="0"/>
                <a:ea typeface="+mn-lt"/>
                <a:cs typeface="Arial" panose="020B0604020202020204" pitchFamily="34" charset="0"/>
              </a:rPr>
              <a:t>A database with free and open access to data on global development</a:t>
            </a:r>
            <a:endParaRPr lang="en-US">
              <a:latin typeface="Arial" panose="020B0604020202020204" pitchFamily="34" charset="0"/>
              <a:cs typeface="Arial" panose="020B0604020202020204" pitchFamily="34" charset="0"/>
            </a:endParaRPr>
          </a:p>
          <a:p>
            <a:endParaRPr lang="en-US" sz="1600">
              <a:latin typeface="Arial" panose="020B0604020202020204" pitchFamily="34" charset="0"/>
              <a:ea typeface="Calibri Light"/>
              <a:cs typeface="Arial" panose="020B0604020202020204" pitchFamily="34" charset="0"/>
            </a:endParaRPr>
          </a:p>
          <a:p>
            <a:pPr algn="ctr"/>
            <a:r>
              <a:rPr lang="en-US" sz="2000">
                <a:solidFill>
                  <a:schemeClr val="bg1"/>
                </a:solidFill>
                <a:latin typeface="Arial" panose="020B0604020202020204" pitchFamily="34" charset="0"/>
                <a:cs typeface="Arial" panose="020B0604020202020204" pitchFamily="34" charset="0"/>
              </a:rPr>
              <a:t>.</a:t>
            </a:r>
          </a:p>
        </p:txBody>
      </p:sp>
      <p:sp>
        <p:nvSpPr>
          <p:cNvPr id="8" name="TextBox 7">
            <a:extLst>
              <a:ext uri="{FF2B5EF4-FFF2-40B4-BE49-F238E27FC236}">
                <a16:creationId xmlns:a16="http://schemas.microsoft.com/office/drawing/2014/main" id="{90145211-E7C0-E96C-7F67-3A02F20538B1}"/>
              </a:ext>
            </a:extLst>
          </p:cNvPr>
          <p:cNvSpPr txBox="1"/>
          <p:nvPr/>
        </p:nvSpPr>
        <p:spPr>
          <a:xfrm>
            <a:off x="6336290" y="1232724"/>
            <a:ext cx="1953372" cy="584775"/>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Information about the dataset</a:t>
            </a:r>
            <a:endParaRPr lang="da-DK" sz="1600" b="1" i="1">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6C36D3E7-1AA6-20BC-F37F-FEA410C5F730}"/>
              </a:ext>
            </a:extLst>
          </p:cNvPr>
          <p:cNvCxnSpPr>
            <a:cxnSpLocks/>
          </p:cNvCxnSpPr>
          <p:nvPr/>
        </p:nvCxnSpPr>
        <p:spPr>
          <a:xfrm>
            <a:off x="8240166" y="1841350"/>
            <a:ext cx="922446" cy="10555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914EC70A-4799-DDC7-446C-53F5811BF785}"/>
              </a:ext>
            </a:extLst>
          </p:cNvPr>
          <p:cNvSpPr txBox="1"/>
          <p:nvPr/>
        </p:nvSpPr>
        <p:spPr>
          <a:xfrm>
            <a:off x="9951850" y="1356326"/>
            <a:ext cx="1808286" cy="338554"/>
          </a:xfrm>
          <a:prstGeom prst="rect">
            <a:avLst/>
          </a:prstGeom>
          <a:solidFill>
            <a:schemeClr val="accent6">
              <a:lumMod val="60000"/>
              <a:lumOff val="4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cs typeface="Arial"/>
              </a:rPr>
              <a:t>Similar datasets</a:t>
            </a:r>
            <a:endParaRPr lang="en-US" sz="1600" b="1" i="1">
              <a:latin typeface="Arial" panose="020B0604020202020204" pitchFamily="34" charset="0"/>
              <a:cs typeface="Arial" panose="020B0604020202020204" pitchFamily="34" charset="0"/>
            </a:endParaRPr>
          </a:p>
        </p:txBody>
      </p:sp>
      <p:cxnSp>
        <p:nvCxnSpPr>
          <p:cNvPr id="14" name="Straight Arrow Connector 13">
            <a:extLst>
              <a:ext uri="{FF2B5EF4-FFF2-40B4-BE49-F238E27FC236}">
                <a16:creationId xmlns:a16="http://schemas.microsoft.com/office/drawing/2014/main" id="{7A4B7211-9523-FBA1-F45F-D9852E01347D}"/>
              </a:ext>
            </a:extLst>
          </p:cNvPr>
          <p:cNvCxnSpPr>
            <a:cxnSpLocks/>
          </p:cNvCxnSpPr>
          <p:nvPr/>
        </p:nvCxnSpPr>
        <p:spPr>
          <a:xfrm flipH="1">
            <a:off x="10712921" y="1778466"/>
            <a:ext cx="117328" cy="102977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Title 1">
            <a:extLst>
              <a:ext uri="{FF2B5EF4-FFF2-40B4-BE49-F238E27FC236}">
                <a16:creationId xmlns:a16="http://schemas.microsoft.com/office/drawing/2014/main" id="{7454272E-92A1-4D76-6A7B-25CC079F6D85}"/>
              </a:ext>
            </a:extLst>
          </p:cNvPr>
          <p:cNvSpPr>
            <a:spLocks noGrp="1"/>
          </p:cNvSpPr>
          <p:nvPr>
            <p:ph type="title"/>
          </p:nvPr>
        </p:nvSpPr>
        <p:spPr>
          <a:xfrm>
            <a:off x="485862" y="197114"/>
            <a:ext cx="10515600" cy="819619"/>
          </a:xfrm>
        </p:spPr>
        <p:txBody>
          <a:bodyPr vert="horz">
            <a:normAutofit/>
          </a:bodyPr>
          <a:lstStyle/>
          <a:p>
            <a:r>
              <a:rPr lang="en-US" sz="4000" b="1">
                <a:latin typeface="Arial" panose="020B0604020202020204" pitchFamily="34" charset="0"/>
                <a:cs typeface="Arial" panose="020B0604020202020204" pitchFamily="34" charset="0"/>
              </a:rPr>
              <a:t>Strategy 4 </a:t>
            </a:r>
            <a:r>
              <a:rPr lang="en-US" sz="2200">
                <a:latin typeface="Arial" panose="020B0604020202020204" pitchFamily="34" charset="0"/>
                <a:cs typeface="Arial" panose="020B0604020202020204" pitchFamily="34" charset="0"/>
              </a:rPr>
              <a:t>- Search for data from outside the </a:t>
            </a:r>
            <a:r>
              <a:rPr lang="en-US" sz="2200" b="1">
                <a:latin typeface="Arial" panose="020B0604020202020204" pitchFamily="34" charset="0"/>
                <a:cs typeface="Arial" panose="020B0604020202020204" pitchFamily="34" charset="0"/>
              </a:rPr>
              <a:t>world of research</a:t>
            </a:r>
            <a:endParaRPr lang="en-US" sz="2200" b="1">
              <a:latin typeface="Arial" panose="020B0604020202020204" pitchFamily="34" charset="0"/>
              <a:ea typeface="Calibri Light"/>
              <a:cs typeface="Arial" panose="020B0604020202020204" pitchFamily="34" charset="0"/>
            </a:endParaRPr>
          </a:p>
        </p:txBody>
      </p:sp>
      <p:cxnSp>
        <p:nvCxnSpPr>
          <p:cNvPr id="18" name="Lige forbindelse 17"/>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7">
            <a:extLst>
              <a:ext uri="{FF2B5EF4-FFF2-40B4-BE49-F238E27FC236}">
                <a16:creationId xmlns:a16="http://schemas.microsoft.com/office/drawing/2014/main" id="{1A261AEA-B8F9-30C8-5F93-62CF9E894B4B}"/>
              </a:ext>
            </a:extLst>
          </p:cNvPr>
          <p:cNvSpPr txBox="1"/>
          <p:nvPr/>
        </p:nvSpPr>
        <p:spPr>
          <a:xfrm>
            <a:off x="6894343" y="3308982"/>
            <a:ext cx="972309" cy="338554"/>
          </a:xfrm>
          <a:prstGeom prst="rect">
            <a:avLst/>
          </a:prstGeom>
          <a:solidFill>
            <a:schemeClr val="accent6">
              <a:lumMod val="40000"/>
              <a:lumOff val="60000"/>
            </a:schemeClr>
          </a:solidFill>
        </p:spPr>
        <p:txBody>
          <a:bodyPr rot="0" spcFirstLastPara="0" vertOverflow="overflow" horzOverflow="overflow" vert="horz" wrap="square" lIns="45720" tIns="45720" rIns="45720" bIns="45720" numCol="1" spcCol="0" rtlCol="0" fromWordArt="0" anchor="t" anchorCtr="0" forceAA="0" compatLnSpc="1">
            <a:prstTxWarp prst="textNoShape">
              <a:avLst/>
            </a:prstTxWarp>
            <a:spAutoFit/>
          </a:bodyPr>
          <a:lstStyle/>
          <a:p>
            <a:pPr algn="ctr"/>
            <a:r>
              <a:rPr lang="en-US" sz="1600" b="1" i="1">
                <a:latin typeface="Arial"/>
                <a:ea typeface="+mn-lt"/>
                <a:cs typeface="Arial"/>
              </a:rPr>
              <a:t>License</a:t>
            </a:r>
            <a:endParaRPr lang="da-DK" sz="1600" b="1" i="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88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FDAD-50D0-1F12-0AA1-DCDFF0129B0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7FACF78-1FE6-1C1C-986B-C3CAC8FE81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C7FACF78-1FE6-1C1C-986B-C3CAC8FE81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ktangel 2">
            <a:extLst>
              <a:ext uri="{FF2B5EF4-FFF2-40B4-BE49-F238E27FC236}">
                <a16:creationId xmlns:a16="http://schemas.microsoft.com/office/drawing/2014/main" id="{3F7D7877-4F20-94EC-B129-6306287F1D1C}"/>
              </a:ext>
            </a:extLst>
          </p:cNvPr>
          <p:cNvSpPr/>
          <p:nvPr/>
        </p:nvSpPr>
        <p:spPr>
          <a:xfrm>
            <a:off x="0" y="0"/>
            <a:ext cx="12467645" cy="68580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Picture 5">
            <a:extLst>
              <a:ext uri="{FF2B5EF4-FFF2-40B4-BE49-F238E27FC236}">
                <a16:creationId xmlns:a16="http://schemas.microsoft.com/office/drawing/2014/main" id="{B50FC19C-C843-9DAA-6882-5411BC8FD7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9595" y="-718836"/>
            <a:ext cx="9832807" cy="9668506"/>
          </a:xfrm>
          <a:prstGeom prst="rect">
            <a:avLst/>
          </a:prstGeom>
        </p:spPr>
      </p:pic>
      <p:sp>
        <p:nvSpPr>
          <p:cNvPr id="9" name="Rektangel 8">
            <a:extLst>
              <a:ext uri="{FF2B5EF4-FFF2-40B4-BE49-F238E27FC236}">
                <a16:creationId xmlns:a16="http://schemas.microsoft.com/office/drawing/2014/main" id="{4164EA9A-FEE7-8F79-BA99-BC1C6D7181AD}"/>
              </a:ext>
            </a:extLst>
          </p:cNvPr>
          <p:cNvSpPr/>
          <p:nvPr/>
        </p:nvSpPr>
        <p:spPr>
          <a:xfrm>
            <a:off x="-44158" y="4336088"/>
            <a:ext cx="12555959" cy="144985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F305F1E3-C294-3FC8-AF9C-7877941A049B}"/>
              </a:ext>
            </a:extLst>
          </p:cNvPr>
          <p:cNvSpPr txBox="1"/>
          <p:nvPr/>
        </p:nvSpPr>
        <p:spPr>
          <a:xfrm>
            <a:off x="2033674" y="4743057"/>
            <a:ext cx="8410637" cy="646331"/>
          </a:xfrm>
          <a:prstGeom prst="rect">
            <a:avLst/>
          </a:prstGeom>
          <a:noFill/>
        </p:spPr>
        <p:txBody>
          <a:bodyPr wrap="square" lIns="91440" tIns="45720" rIns="91440" bIns="45720" rtlCol="0" anchor="t">
            <a:spAutoFit/>
          </a:bodyPr>
          <a:lstStyle/>
          <a:p>
            <a:pPr algn="ctr"/>
            <a:r>
              <a:rPr lang="en-US" sz="3600" b="1">
                <a:latin typeface="Arial" panose="020B0604020202020204" pitchFamily="34" charset="0"/>
                <a:ea typeface="Calibri Light"/>
                <a:cs typeface="Arial" panose="020B0604020202020204" pitchFamily="34" charset="0"/>
              </a:rPr>
              <a:t>Data search activity</a:t>
            </a:r>
            <a:endParaRPr lang="da-DK">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128C8EC2-4630-CA1A-F31B-CEFA7120CF35}"/>
              </a:ext>
            </a:extLst>
          </p:cNvPr>
          <p:cNvSpPr/>
          <p:nvPr/>
        </p:nvSpPr>
        <p:spPr>
          <a:xfrm>
            <a:off x="10292404" y="6435506"/>
            <a:ext cx="2202512" cy="261610"/>
          </a:xfrm>
          <a:prstGeom prst="rect">
            <a:avLst/>
          </a:prstGeom>
        </p:spPr>
        <p:txBody>
          <a:bodyPr wrap="square">
            <a:spAutoFit/>
          </a:bodyPr>
          <a:lstStyle/>
          <a:p>
            <a:r>
              <a:rPr lang="da-DK" sz="1100">
                <a:ea typeface="Calibri"/>
                <a:cs typeface="Calibri"/>
              </a:rPr>
              <a:t>Image from </a:t>
            </a:r>
            <a:r>
              <a:rPr lang="da-DK" sz="1100" err="1">
                <a:ea typeface="Calibri"/>
                <a:cs typeface="Calibri"/>
                <a:hlinkClick r:id="rId7"/>
              </a:rPr>
              <a:t>Genestro</a:t>
            </a:r>
            <a:r>
              <a:rPr lang="da-DK" sz="1100">
                <a:ea typeface="Calibri"/>
                <a:cs typeface="Calibri"/>
                <a:hlinkClick r:id="rId7"/>
              </a:rPr>
              <a:t>, </a:t>
            </a:r>
            <a:r>
              <a:rPr lang="da-DK" sz="1100" err="1">
                <a:ea typeface="Calibri"/>
                <a:cs typeface="Calibri"/>
                <a:hlinkClick r:id="rId7"/>
              </a:rPr>
              <a:t>iSTock</a:t>
            </a:r>
            <a:endParaRPr lang="da-DK" sz="1100"/>
          </a:p>
        </p:txBody>
      </p:sp>
    </p:spTree>
    <p:extLst>
      <p:ext uri="{BB962C8B-B14F-4D97-AF65-F5344CB8AC3E}">
        <p14:creationId xmlns:p14="http://schemas.microsoft.com/office/powerpoint/2010/main" val="24987253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192FD1-6CA4-6973-2ADA-197BC232D1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5CECA60-A6FA-686F-6868-805C24DF5798}"/>
              </a:ext>
            </a:extLst>
          </p:cNvPr>
          <p:cNvSpPr>
            <a:spLocks noGrp="1"/>
          </p:cNvSpPr>
          <p:nvPr>
            <p:ph type="title"/>
          </p:nvPr>
        </p:nvSpPr>
        <p:spPr>
          <a:xfrm>
            <a:off x="608489" y="-378936"/>
            <a:ext cx="3201366" cy="3387497"/>
          </a:xfrm>
        </p:spPr>
        <p:txBody>
          <a:bodyPr anchor="b">
            <a:normAutofit/>
          </a:bodyPr>
          <a:lstStyle/>
          <a:p>
            <a:pPr algn="r"/>
            <a:r>
              <a:rPr lang="da-DK" sz="4000">
                <a:latin typeface="+mn-lt"/>
              </a:rPr>
              <a:t>Data </a:t>
            </a:r>
            <a:r>
              <a:rPr lang="da-DK" sz="4000" err="1">
                <a:latin typeface="+mn-lt"/>
              </a:rPr>
              <a:t>search</a:t>
            </a:r>
            <a:r>
              <a:rPr lang="da-DK" sz="4000">
                <a:latin typeface="+mn-lt"/>
              </a:rPr>
              <a:t> </a:t>
            </a:r>
            <a:r>
              <a:rPr lang="da-DK" sz="4000" err="1">
                <a:latin typeface="+mn-lt"/>
              </a:rPr>
              <a:t>activity</a:t>
            </a:r>
            <a:r>
              <a:rPr lang="da-DK" sz="4000">
                <a:latin typeface="+mn-lt"/>
              </a:rPr>
              <a:t> </a:t>
            </a:r>
            <a:br>
              <a:rPr lang="da-DK" sz="4000">
                <a:latin typeface="+mn-lt"/>
              </a:rPr>
            </a:br>
            <a:r>
              <a:rPr lang="da-DK" sz="1800">
                <a:latin typeface="+mn-lt"/>
              </a:rPr>
              <a:t>(20 min.)</a:t>
            </a:r>
          </a:p>
        </p:txBody>
      </p:sp>
      <p:sp>
        <p:nvSpPr>
          <p:cNvPr id="3" name="Pladsholder til indhold 2">
            <a:extLst>
              <a:ext uri="{FF2B5EF4-FFF2-40B4-BE49-F238E27FC236}">
                <a16:creationId xmlns:a16="http://schemas.microsoft.com/office/drawing/2014/main" id="{89529C4B-F997-42D8-19E0-A6F761CAC5E1}"/>
              </a:ext>
            </a:extLst>
          </p:cNvPr>
          <p:cNvSpPr>
            <a:spLocks noGrp="1"/>
          </p:cNvSpPr>
          <p:nvPr>
            <p:ph idx="1"/>
          </p:nvPr>
        </p:nvSpPr>
        <p:spPr>
          <a:xfrm>
            <a:off x="4844378" y="1066495"/>
            <a:ext cx="6555347" cy="5546047"/>
          </a:xfrm>
        </p:spPr>
        <p:txBody>
          <a:bodyPr vert="horz" lIns="91440" tIns="45720" rIns="91440" bIns="45720" rtlCol="0" anchor="ctr">
            <a:noAutofit/>
          </a:bodyPr>
          <a:lstStyle/>
          <a:p>
            <a:pPr marL="0" indent="0">
              <a:buNone/>
            </a:pPr>
            <a:r>
              <a:rPr lang="da-DK" sz="2000">
                <a:latin typeface="Arial"/>
                <a:cs typeface="Arial"/>
              </a:rPr>
              <a:t>It is time to test the </a:t>
            </a:r>
            <a:r>
              <a:rPr lang="da-DK" sz="2000" err="1">
                <a:latin typeface="Arial"/>
                <a:cs typeface="Arial"/>
              </a:rPr>
              <a:t>four</a:t>
            </a:r>
            <a:r>
              <a:rPr lang="da-DK" sz="2000">
                <a:latin typeface="Arial"/>
                <a:cs typeface="Arial"/>
              </a:rPr>
              <a:t> </a:t>
            </a:r>
            <a:r>
              <a:rPr lang="da-DK" sz="2000" err="1">
                <a:latin typeface="Arial"/>
                <a:cs typeface="Arial"/>
              </a:rPr>
              <a:t>strategies</a:t>
            </a:r>
            <a:r>
              <a:rPr lang="da-DK" sz="2000">
                <a:latin typeface="Arial"/>
                <a:cs typeface="Arial"/>
              </a:rPr>
              <a:t>:</a:t>
            </a:r>
          </a:p>
          <a:p>
            <a:pPr marL="0" indent="0">
              <a:buNone/>
            </a:pPr>
            <a:br>
              <a:rPr lang="da-DK" sz="2000">
                <a:latin typeface="Arial"/>
                <a:cs typeface="Arial"/>
              </a:rPr>
            </a:br>
            <a:r>
              <a:rPr lang="da-DK" sz="1800" b="1">
                <a:latin typeface="Arial"/>
                <a:cs typeface="Arial"/>
              </a:rPr>
              <a:t>Group </a:t>
            </a:r>
            <a:r>
              <a:rPr lang="da-DK" sz="1800" b="1" err="1">
                <a:latin typeface="Arial"/>
                <a:cs typeface="Arial"/>
              </a:rPr>
              <a:t>work</a:t>
            </a:r>
            <a:r>
              <a:rPr lang="da-DK" sz="1800" b="1">
                <a:latin typeface="Arial"/>
                <a:cs typeface="Arial"/>
              </a:rPr>
              <a:t>: </a:t>
            </a:r>
            <a:r>
              <a:rPr lang="da-DK" sz="1800">
                <a:latin typeface="Arial"/>
                <a:cs typeface="Arial"/>
              </a:rPr>
              <a:t>Search for data </a:t>
            </a:r>
            <a:r>
              <a:rPr lang="da-DK" sz="1800" err="1">
                <a:latin typeface="Arial"/>
                <a:cs typeface="Arial"/>
              </a:rPr>
              <a:t>related</a:t>
            </a:r>
            <a:r>
              <a:rPr lang="da-DK" sz="1800">
                <a:latin typeface="Arial"/>
                <a:cs typeface="Arial"/>
              </a:rPr>
              <a:t> to </a:t>
            </a:r>
            <a:r>
              <a:rPr lang="da-DK" sz="1800" err="1">
                <a:latin typeface="Arial"/>
                <a:cs typeface="Arial"/>
              </a:rPr>
              <a:t>your</a:t>
            </a:r>
            <a:r>
              <a:rPr lang="da-DK" sz="1800">
                <a:latin typeface="Arial"/>
                <a:cs typeface="Arial"/>
              </a:rPr>
              <a:t> </a:t>
            </a:r>
            <a:r>
              <a:rPr lang="da-DK" sz="1800" err="1">
                <a:latin typeface="Arial"/>
                <a:cs typeface="Arial"/>
              </a:rPr>
              <a:t>own</a:t>
            </a:r>
            <a:r>
              <a:rPr lang="da-DK" sz="1800">
                <a:latin typeface="Arial"/>
                <a:cs typeface="Arial"/>
              </a:rPr>
              <a:t> studies, or </a:t>
            </a:r>
            <a:r>
              <a:rPr lang="da-DK" sz="1800" err="1">
                <a:latin typeface="Arial"/>
                <a:cs typeface="Arial"/>
              </a:rPr>
              <a:t>select</a:t>
            </a:r>
            <a:r>
              <a:rPr lang="da-DK" sz="1800">
                <a:latin typeface="Arial"/>
                <a:cs typeface="Arial"/>
              </a:rPr>
              <a:t> </a:t>
            </a:r>
            <a:r>
              <a:rPr lang="da-DK" sz="1800" err="1">
                <a:latin typeface="Arial"/>
                <a:ea typeface="Calibri Light"/>
                <a:cs typeface="Calibri Light"/>
              </a:rPr>
              <a:t>one</a:t>
            </a:r>
            <a:r>
              <a:rPr lang="da-DK" sz="1800">
                <a:latin typeface="Arial"/>
                <a:ea typeface="Calibri Light"/>
                <a:cs typeface="Calibri Light"/>
              </a:rPr>
              <a:t> of </a:t>
            </a:r>
            <a:r>
              <a:rPr lang="da-DK" sz="1800" err="1">
                <a:latin typeface="Arial"/>
                <a:ea typeface="Calibri Light"/>
                <a:cs typeface="Calibri Light"/>
              </a:rPr>
              <a:t>three</a:t>
            </a:r>
            <a:r>
              <a:rPr lang="da-DK" sz="1800">
                <a:latin typeface="Arial"/>
                <a:ea typeface="Calibri Light"/>
                <a:cs typeface="Calibri Light"/>
              </a:rPr>
              <a:t> cases (</a:t>
            </a:r>
            <a:r>
              <a:rPr lang="da-DK" sz="1800" err="1">
                <a:latin typeface="Arial"/>
                <a:ea typeface="Calibri Light"/>
                <a:cs typeface="Calibri Light"/>
              </a:rPr>
              <a:t>see</a:t>
            </a:r>
            <a:r>
              <a:rPr lang="da-DK" sz="1800">
                <a:latin typeface="Arial"/>
                <a:ea typeface="Calibri Light"/>
                <a:cs typeface="Calibri Light"/>
              </a:rPr>
              <a:t> handout).</a:t>
            </a:r>
          </a:p>
          <a:p>
            <a:pPr marL="0" indent="0">
              <a:buNone/>
            </a:pPr>
            <a:endParaRPr lang="da-DK" sz="1800">
              <a:latin typeface="Arial"/>
              <a:ea typeface="Calibri Light"/>
              <a:cs typeface="Calibri Light"/>
            </a:endParaRPr>
          </a:p>
          <a:p>
            <a:pPr marL="720725" lvl="1" indent="-263525"/>
            <a:r>
              <a:rPr lang="da-DK" sz="1800">
                <a:latin typeface="Arial"/>
                <a:ea typeface="Calibri Light"/>
                <a:cs typeface="Calibri Light"/>
              </a:rPr>
              <a:t>Begin by brainstorming relevant </a:t>
            </a:r>
            <a:r>
              <a:rPr lang="da-DK" sz="1800" err="1">
                <a:latin typeface="Arial"/>
                <a:ea typeface="Calibri Light"/>
                <a:cs typeface="Calibri Light"/>
              </a:rPr>
              <a:t>keywords</a:t>
            </a:r>
            <a:br>
              <a:rPr lang="da-DK" sz="1800">
                <a:latin typeface="Arial"/>
                <a:ea typeface="Calibri Light"/>
                <a:cs typeface="Arial"/>
              </a:rPr>
            </a:br>
            <a:r>
              <a:rPr lang="da-DK" sz="1800" err="1">
                <a:latin typeface="Arial"/>
                <a:ea typeface="Calibri Light"/>
                <a:cs typeface="Calibri Light"/>
              </a:rPr>
              <a:t>based</a:t>
            </a:r>
            <a:r>
              <a:rPr lang="da-DK" sz="1800">
                <a:latin typeface="Arial"/>
                <a:ea typeface="Calibri Light"/>
                <a:cs typeface="Calibri Light"/>
              </a:rPr>
              <a:t> on the </a:t>
            </a:r>
            <a:r>
              <a:rPr lang="da-DK" sz="1800" err="1">
                <a:latin typeface="Arial"/>
                <a:ea typeface="Calibri Light"/>
                <a:cs typeface="Calibri Light"/>
              </a:rPr>
              <a:t>topic</a:t>
            </a:r>
            <a:r>
              <a:rPr lang="da-DK" sz="1800">
                <a:latin typeface="Arial"/>
                <a:ea typeface="Calibri Light"/>
                <a:cs typeface="Calibri Light"/>
              </a:rPr>
              <a:t>.</a:t>
            </a:r>
          </a:p>
          <a:p>
            <a:pPr marL="720725" lvl="1" indent="-263525"/>
            <a:endParaRPr lang="da-DK" sz="1800">
              <a:latin typeface="Arial"/>
              <a:ea typeface="Calibri Light"/>
              <a:cs typeface="Calibri Light"/>
            </a:endParaRPr>
          </a:p>
          <a:p>
            <a:pPr marL="720725" lvl="1" indent="-263525"/>
            <a:r>
              <a:rPr lang="en-GB" sz="1800">
                <a:latin typeface="Arial"/>
                <a:ea typeface="Calibri Light"/>
                <a:cs typeface="Calibri Light"/>
              </a:rPr>
              <a:t>Set up your overall search strategy:</a:t>
            </a:r>
            <a:br>
              <a:rPr lang="en-GB" sz="1800">
                <a:latin typeface="Arial"/>
                <a:ea typeface="Calibri Light"/>
                <a:cs typeface="Arial"/>
              </a:rPr>
            </a:br>
            <a:r>
              <a:rPr lang="en-GB" sz="1800">
                <a:latin typeface="Arial"/>
                <a:ea typeface="Calibri Light"/>
                <a:cs typeface="Arial"/>
              </a:rPr>
              <a:t>What</a:t>
            </a:r>
            <a:r>
              <a:rPr lang="en-GB" sz="1800">
                <a:latin typeface="Arial"/>
                <a:ea typeface="Calibri Light"/>
                <a:cs typeface="Calibri Light"/>
              </a:rPr>
              <a:t> is your plan, and which strategy might be a useful starting point?</a:t>
            </a:r>
          </a:p>
          <a:p>
            <a:pPr marL="720725" lvl="1" indent="-263525"/>
            <a:endParaRPr lang="en-GB" sz="1800">
              <a:latin typeface="Arial"/>
              <a:ea typeface="Calibri Light"/>
              <a:cs typeface="Calibri Light"/>
            </a:endParaRPr>
          </a:p>
          <a:p>
            <a:pPr marL="720725" lvl="1" indent="-263525"/>
            <a:r>
              <a:rPr lang="en-GB" sz="1800">
                <a:latin typeface="Arial"/>
                <a:ea typeface="Calibri Light"/>
                <a:cs typeface="Calibri Light"/>
              </a:rPr>
              <a:t>Start the search.</a:t>
            </a:r>
          </a:p>
          <a:p>
            <a:pPr marL="457200" lvl="1" indent="0">
              <a:buNone/>
            </a:pPr>
            <a:br>
              <a:rPr lang="en-GB" sz="1800">
                <a:latin typeface="Arial"/>
                <a:ea typeface="Calibri Light"/>
                <a:cs typeface="Arial"/>
              </a:rPr>
            </a:br>
            <a:r>
              <a:rPr lang="en-GB" sz="1800">
                <a:latin typeface="Arial"/>
                <a:ea typeface="Calibri Light"/>
                <a:cs typeface="Calibri Light"/>
              </a:rPr>
              <a:t>Tip: If you hit a dead end in the process, try one of the other strategies or consider revising your keywords.</a:t>
            </a:r>
            <a:endParaRPr lang="en-GB" sz="1800">
              <a:latin typeface="Arial"/>
              <a:cs typeface="Calibri Light"/>
            </a:endParaRPr>
          </a:p>
          <a:p>
            <a:pPr marL="457200" indent="-457200"/>
            <a:endParaRPr lang="da-DK" sz="1800">
              <a:latin typeface="Arial"/>
              <a:ea typeface="Calibri Light"/>
              <a:cs typeface="Calibri Light"/>
            </a:endParaRPr>
          </a:p>
          <a:p>
            <a:pPr marL="0" indent="0">
              <a:buNone/>
            </a:pPr>
            <a:endParaRPr lang="da-DK" sz="1800">
              <a:latin typeface="Arial"/>
              <a:ea typeface="Calibri Light"/>
              <a:cs typeface="Calibri Light"/>
            </a:endParaRPr>
          </a:p>
        </p:txBody>
      </p:sp>
      <p:pic>
        <p:nvPicPr>
          <p:cNvPr id="4" name="Grafik 6" descr="Søg i lager kontur">
            <a:extLst>
              <a:ext uri="{FF2B5EF4-FFF2-40B4-BE49-F238E27FC236}">
                <a16:creationId xmlns:a16="http://schemas.microsoft.com/office/drawing/2014/main" id="{FD19ED6A-88C3-4412-7356-4E7D21453F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9004" y="3146606"/>
            <a:ext cx="2983438" cy="2917343"/>
          </a:xfrm>
          <a:prstGeom prst="rect">
            <a:avLst/>
          </a:prstGeom>
        </p:spPr>
      </p:pic>
    </p:spTree>
    <p:extLst>
      <p:ext uri="{BB962C8B-B14F-4D97-AF65-F5344CB8AC3E}">
        <p14:creationId xmlns:p14="http://schemas.microsoft.com/office/powerpoint/2010/main" val="674365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BEE42-4ACA-5138-F8FB-856098176E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E03B09-B740-77AB-E131-BC8F3355795A}"/>
              </a:ext>
            </a:extLst>
          </p:cNvPr>
          <p:cNvSpPr>
            <a:spLocks noGrp="1"/>
          </p:cNvSpPr>
          <p:nvPr>
            <p:ph type="title"/>
          </p:nvPr>
        </p:nvSpPr>
        <p:spPr>
          <a:xfrm>
            <a:off x="747486" y="492125"/>
            <a:ext cx="10515600" cy="819619"/>
          </a:xfrm>
        </p:spPr>
        <p:txBody>
          <a:bodyPr>
            <a:normAutofit fontScale="90000"/>
          </a:bodyPr>
          <a:lstStyle/>
          <a:p>
            <a:r>
              <a:rPr lang="en-GB" sz="4000">
                <a:latin typeface="Arial"/>
                <a:cs typeface="Arial"/>
              </a:rPr>
              <a:t>Data search activity, 20 min. (handout)</a:t>
            </a:r>
            <a:br>
              <a:rPr lang="en-GB" sz="4000">
                <a:latin typeface="Arial" panose="020B0604020202020204" pitchFamily="34" charset="0"/>
                <a:cs typeface="Arial" panose="020B0604020202020204" pitchFamily="34" charset="0"/>
              </a:rPr>
            </a:br>
            <a:r>
              <a:rPr lang="en-GB" sz="2000">
                <a:latin typeface="Arial"/>
                <a:cs typeface="Arial"/>
              </a:rPr>
              <a:t>- If you prefer, you can work with one of the following cases.</a:t>
            </a:r>
            <a:endParaRPr lang="en-GB" sz="2000">
              <a:latin typeface="Arial"/>
              <a:ea typeface="Calibri Light"/>
              <a:cs typeface="Arial"/>
            </a:endParaRPr>
          </a:p>
        </p:txBody>
      </p:sp>
      <p:graphicFrame>
        <p:nvGraphicFramePr>
          <p:cNvPr id="21" name="Tabel 20">
            <a:extLst>
              <a:ext uri="{FF2B5EF4-FFF2-40B4-BE49-F238E27FC236}">
                <a16:creationId xmlns:a16="http://schemas.microsoft.com/office/drawing/2014/main" id="{C6B96867-E4BF-247A-E9B4-DCF5B5ADADF3}"/>
              </a:ext>
            </a:extLst>
          </p:cNvPr>
          <p:cNvGraphicFramePr>
            <a:graphicFrameLocks noGrp="1"/>
          </p:cNvGraphicFramePr>
          <p:nvPr>
            <p:extLst>
              <p:ext uri="{D42A27DB-BD31-4B8C-83A1-F6EECF244321}">
                <p14:modId xmlns:p14="http://schemas.microsoft.com/office/powerpoint/2010/main" val="629070057"/>
              </p:ext>
            </p:extLst>
          </p:nvPr>
        </p:nvGraphicFramePr>
        <p:xfrm>
          <a:off x="749959" y="1510816"/>
          <a:ext cx="9886950" cy="4746988"/>
        </p:xfrm>
        <a:graphic>
          <a:graphicData uri="http://schemas.openxmlformats.org/drawingml/2006/table">
            <a:tbl>
              <a:tblPr bandRow="1">
                <a:tableStyleId>{5C22544A-7EE6-4342-B048-85BDC9FD1C3A}</a:tableStyleId>
              </a:tblPr>
              <a:tblGrid>
                <a:gridCol w="1676400">
                  <a:extLst>
                    <a:ext uri="{9D8B030D-6E8A-4147-A177-3AD203B41FA5}">
                      <a16:colId xmlns:a16="http://schemas.microsoft.com/office/drawing/2014/main" val="2769428313"/>
                    </a:ext>
                  </a:extLst>
                </a:gridCol>
                <a:gridCol w="8210550">
                  <a:extLst>
                    <a:ext uri="{9D8B030D-6E8A-4147-A177-3AD203B41FA5}">
                      <a16:colId xmlns:a16="http://schemas.microsoft.com/office/drawing/2014/main" val="2699032628"/>
                    </a:ext>
                  </a:extLst>
                </a:gridCol>
              </a:tblGrid>
              <a:tr h="571500">
                <a:tc>
                  <a:txBody>
                    <a:bodyPr/>
                    <a:lstStyle/>
                    <a:p>
                      <a:pPr fontAlgn="base">
                        <a:lnSpc>
                          <a:spcPts val="2850"/>
                        </a:lnSpc>
                        <a:buNone/>
                      </a:pPr>
                      <a:r>
                        <a:rPr lang="da-DK" sz="2400">
                          <a:effectLst/>
                          <a:latin typeface="Aptos"/>
                        </a:rPr>
                        <a:t>Case 1</a:t>
                      </a:r>
                      <a:endParaRPr lang="da-DK">
                        <a:effectLst/>
                        <a:latin typeface="Aptos"/>
                      </a:endParaRPr>
                    </a:p>
                  </a:txBody>
                  <a:tcPr marB="9144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D0E1CD"/>
                    </a:solidFill>
                  </a:tcPr>
                </a:tc>
                <a:tc>
                  <a:txBody>
                    <a:bodyPr/>
                    <a:lstStyle/>
                    <a:p>
                      <a:pPr lvl="0">
                        <a:lnSpc>
                          <a:spcPts val="2850"/>
                        </a:lnSpc>
                        <a:buNone/>
                      </a:pPr>
                      <a:r>
                        <a:rPr lang="da-DK" sz="2400" b="0" i="0" u="none" strike="noStrike" noProof="0" err="1">
                          <a:effectLst/>
                        </a:rPr>
                        <a:t>You</a:t>
                      </a:r>
                      <a:r>
                        <a:rPr lang="da-DK" sz="2400" b="0" i="0" u="none" strike="noStrike" noProof="0">
                          <a:effectLst/>
                        </a:rPr>
                        <a:t> </a:t>
                      </a:r>
                      <a:r>
                        <a:rPr lang="da-DK" sz="2400" b="0" i="0" u="none" strike="noStrike" noProof="0" err="1">
                          <a:effectLst/>
                        </a:rPr>
                        <a:t>need</a:t>
                      </a:r>
                      <a:r>
                        <a:rPr lang="da-DK" sz="2400" b="0" i="0" u="none" strike="noStrike" noProof="0">
                          <a:effectLst/>
                        </a:rPr>
                        <a:t> data </a:t>
                      </a:r>
                      <a:r>
                        <a:rPr lang="da-DK" sz="2400" b="0" i="0" u="none" strike="noStrike" noProof="0" err="1">
                          <a:effectLst/>
                        </a:rPr>
                        <a:t>that</a:t>
                      </a:r>
                      <a:r>
                        <a:rPr lang="da-DK" sz="2400" b="0" i="0" u="none" strike="noStrike" noProof="0">
                          <a:effectLst/>
                        </a:rPr>
                        <a:t> </a:t>
                      </a:r>
                      <a:r>
                        <a:rPr lang="da-DK" sz="2400" b="0" i="0" u="none" strike="noStrike" noProof="0" err="1">
                          <a:effectLst/>
                        </a:rPr>
                        <a:t>sheds</a:t>
                      </a:r>
                      <a:r>
                        <a:rPr lang="da-DK" sz="2400" b="0" i="0" u="none" strike="noStrike" noProof="0">
                          <a:effectLst/>
                        </a:rPr>
                        <a:t> light on the </a:t>
                      </a:r>
                      <a:r>
                        <a:rPr lang="da-DK" sz="2400" b="0" i="0" u="none" strike="noStrike" noProof="0" err="1">
                          <a:effectLst/>
                        </a:rPr>
                        <a:t>relationship</a:t>
                      </a:r>
                      <a:r>
                        <a:rPr lang="da-DK" sz="2400" b="0" i="0" u="none" strike="noStrike" noProof="0">
                          <a:effectLst/>
                        </a:rPr>
                        <a:t> </a:t>
                      </a:r>
                      <a:r>
                        <a:rPr lang="da-DK" sz="2400" b="0" i="0" u="none" strike="noStrike" noProof="0" err="1">
                          <a:effectLst/>
                        </a:rPr>
                        <a:t>between</a:t>
                      </a:r>
                      <a:r>
                        <a:rPr lang="da-DK" sz="2400" b="0" i="0" u="none" strike="noStrike" noProof="0">
                          <a:effectLst/>
                        </a:rPr>
                        <a:t> ocean </a:t>
                      </a:r>
                      <a:r>
                        <a:rPr lang="da-DK" sz="2400" b="0" i="0" u="none" strike="noStrike" noProof="0" err="1">
                          <a:effectLst/>
                        </a:rPr>
                        <a:t>temperature</a:t>
                      </a:r>
                      <a:r>
                        <a:rPr lang="da-DK" sz="2400" b="0" i="0" u="none" strike="noStrike" noProof="0">
                          <a:effectLst/>
                        </a:rPr>
                        <a:t> and </a:t>
                      </a:r>
                      <a:r>
                        <a:rPr lang="da-DK" sz="2400" b="0" i="0" u="none" strike="noStrike" noProof="0" err="1">
                          <a:effectLst/>
                        </a:rPr>
                        <a:t>coral</a:t>
                      </a:r>
                      <a:r>
                        <a:rPr lang="da-DK" sz="2400" b="0" i="0" u="none" strike="noStrike" noProof="0">
                          <a:effectLst/>
                        </a:rPr>
                        <a:t> </a:t>
                      </a:r>
                      <a:r>
                        <a:rPr lang="da-DK" sz="2400" b="0" i="0" u="none" strike="noStrike" noProof="0" err="1">
                          <a:effectLst/>
                        </a:rPr>
                        <a:t>reef</a:t>
                      </a:r>
                      <a:r>
                        <a:rPr lang="da-DK" sz="2400" b="0" i="0" u="none" strike="noStrike" noProof="0">
                          <a:effectLst/>
                        </a:rPr>
                        <a:t> </a:t>
                      </a:r>
                      <a:r>
                        <a:rPr lang="da-DK" sz="2400" b="0" i="0" u="none" strike="noStrike" noProof="0" err="1">
                          <a:effectLst/>
                        </a:rPr>
                        <a:t>bleaching</a:t>
                      </a:r>
                      <a:r>
                        <a:rPr lang="da-DK" sz="2400" b="0" i="0" u="none" strike="noStrike" noProof="0">
                          <a:effectLst/>
                        </a:rPr>
                        <a:t>.</a:t>
                      </a:r>
                      <a:endParaRPr lang="da-DK"/>
                    </a:p>
                  </a:txBody>
                  <a:tcPr marT="182880" marB="18288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D0E1CD"/>
                    </a:solidFill>
                  </a:tcPr>
                </a:tc>
                <a:extLst>
                  <a:ext uri="{0D108BD9-81ED-4DB2-BD59-A6C34878D82A}">
                    <a16:rowId xmlns:a16="http://schemas.microsoft.com/office/drawing/2014/main" val="2934278426"/>
                  </a:ext>
                </a:extLst>
              </a:tr>
              <a:tr h="571500">
                <a:tc>
                  <a:txBody>
                    <a:bodyPr/>
                    <a:lstStyle/>
                    <a:p>
                      <a:pPr fontAlgn="base">
                        <a:lnSpc>
                          <a:spcPts val="2850"/>
                        </a:lnSpc>
                        <a:buNone/>
                      </a:pPr>
                      <a:r>
                        <a:rPr lang="da-DK" sz="2400">
                          <a:effectLst/>
                          <a:latin typeface="Aptos"/>
                        </a:rPr>
                        <a:t>Case 2</a:t>
                      </a:r>
                      <a:endParaRPr lang="da-DK">
                        <a:effectLst/>
                        <a:latin typeface="Aptos"/>
                      </a:endParaRPr>
                    </a:p>
                  </a:txBody>
                  <a:tcPr marB="9144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E9F1E8"/>
                    </a:solidFill>
                  </a:tcPr>
                </a:tc>
                <a:tc>
                  <a:txBody>
                    <a:bodyPr/>
                    <a:lstStyle/>
                    <a:p>
                      <a:pPr lvl="0">
                        <a:lnSpc>
                          <a:spcPts val="2850"/>
                        </a:lnSpc>
                        <a:buNone/>
                      </a:pPr>
                      <a:r>
                        <a:rPr lang="da-DK" sz="2400" b="0" i="0" u="none" strike="noStrike" baseline="0" noProof="0" err="1">
                          <a:solidFill>
                            <a:srgbClr val="000000"/>
                          </a:solidFill>
                          <a:effectLst/>
                          <a:latin typeface="Aptos"/>
                        </a:rPr>
                        <a:t>You</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would</a:t>
                      </a:r>
                      <a:r>
                        <a:rPr lang="da-DK" sz="2400" b="0" i="0" u="none" strike="noStrike" baseline="0" noProof="0">
                          <a:solidFill>
                            <a:srgbClr val="000000"/>
                          </a:solidFill>
                          <a:effectLst/>
                          <a:latin typeface="Aptos"/>
                        </a:rPr>
                        <a:t> like to find research data </a:t>
                      </a:r>
                      <a:r>
                        <a:rPr lang="da-DK" sz="2400" b="0" i="0" u="none" strike="noStrike" baseline="0" noProof="0" err="1">
                          <a:solidFill>
                            <a:srgbClr val="000000"/>
                          </a:solidFill>
                          <a:effectLst/>
                          <a:latin typeface="Aptos"/>
                        </a:rPr>
                        <a:t>that</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sheds</a:t>
                      </a:r>
                      <a:r>
                        <a:rPr lang="da-DK" sz="2400" b="0" i="0" u="none" strike="noStrike" baseline="0" noProof="0">
                          <a:solidFill>
                            <a:srgbClr val="000000"/>
                          </a:solidFill>
                          <a:effectLst/>
                          <a:latin typeface="Aptos"/>
                        </a:rPr>
                        <a:t> light on the factors </a:t>
                      </a:r>
                      <a:r>
                        <a:rPr lang="da-DK" sz="2400" b="0" i="0" u="none" strike="noStrike" baseline="0" noProof="0" err="1">
                          <a:solidFill>
                            <a:srgbClr val="000000"/>
                          </a:solidFill>
                          <a:effectLst/>
                          <a:latin typeface="Aptos"/>
                        </a:rPr>
                        <a:t>that</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influence</a:t>
                      </a:r>
                      <a:r>
                        <a:rPr lang="da-DK" sz="2400" b="0" i="0" u="none" strike="noStrike" baseline="0" noProof="0">
                          <a:solidFill>
                            <a:srgbClr val="000000"/>
                          </a:solidFill>
                          <a:effectLst/>
                          <a:latin typeface="Aptos"/>
                        </a:rPr>
                        <a:t> people's trust in public institutions.</a:t>
                      </a:r>
                      <a:endParaRPr lang="da-DK"/>
                    </a:p>
                  </a:txBody>
                  <a:tcPr marT="182870" marB="18287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E9F1E8"/>
                    </a:solidFill>
                  </a:tcPr>
                </a:tc>
                <a:extLst>
                  <a:ext uri="{0D108BD9-81ED-4DB2-BD59-A6C34878D82A}">
                    <a16:rowId xmlns:a16="http://schemas.microsoft.com/office/drawing/2014/main" val="2869933914"/>
                  </a:ext>
                </a:extLst>
              </a:tr>
              <a:tr h="571500">
                <a:tc>
                  <a:txBody>
                    <a:bodyPr/>
                    <a:lstStyle/>
                    <a:p>
                      <a:pPr fontAlgn="base">
                        <a:lnSpc>
                          <a:spcPts val="2850"/>
                        </a:lnSpc>
                        <a:buNone/>
                      </a:pPr>
                      <a:r>
                        <a:rPr lang="da-DK" sz="2400">
                          <a:effectLst/>
                          <a:latin typeface="Aptos"/>
                        </a:rPr>
                        <a:t>Case 3</a:t>
                      </a:r>
                      <a:endParaRPr lang="da-DK">
                        <a:effectLst/>
                        <a:latin typeface="Aptos"/>
                      </a:endParaRPr>
                    </a:p>
                  </a:txBody>
                  <a:tcPr marB="9144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D0E1CD"/>
                    </a:solidFill>
                  </a:tcPr>
                </a:tc>
                <a:tc>
                  <a:txBody>
                    <a:bodyPr/>
                    <a:lstStyle/>
                    <a:p>
                      <a:pPr lvl="0">
                        <a:lnSpc>
                          <a:spcPts val="2850"/>
                        </a:lnSpc>
                        <a:buNone/>
                      </a:pPr>
                      <a:r>
                        <a:rPr lang="da-DK" sz="2400" b="0" i="0" u="none" strike="noStrike" baseline="0" noProof="0" err="1">
                          <a:solidFill>
                            <a:srgbClr val="000000"/>
                          </a:solidFill>
                          <a:effectLst/>
                          <a:latin typeface="Aptos"/>
                        </a:rPr>
                        <a:t>You</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need</a:t>
                      </a:r>
                      <a:r>
                        <a:rPr lang="da-DK" sz="2400" b="0" i="0" u="none" strike="noStrike" baseline="0" noProof="0">
                          <a:solidFill>
                            <a:srgbClr val="000000"/>
                          </a:solidFill>
                          <a:effectLst/>
                          <a:latin typeface="Aptos"/>
                        </a:rPr>
                        <a:t> data </a:t>
                      </a:r>
                      <a:r>
                        <a:rPr lang="da-DK" sz="2400" b="0" i="0" u="none" strike="noStrike" baseline="0" noProof="0" err="1">
                          <a:solidFill>
                            <a:srgbClr val="000000"/>
                          </a:solidFill>
                          <a:effectLst/>
                          <a:latin typeface="Aptos"/>
                        </a:rPr>
                        <a:t>that</a:t>
                      </a:r>
                      <a:r>
                        <a:rPr lang="da-DK" sz="2400" b="0" i="0" u="none" strike="noStrike" baseline="0" noProof="0">
                          <a:solidFill>
                            <a:srgbClr val="000000"/>
                          </a:solidFill>
                          <a:effectLst/>
                          <a:latin typeface="Aptos"/>
                        </a:rPr>
                        <a:t> show the </a:t>
                      </a:r>
                      <a:r>
                        <a:rPr lang="da-DK" sz="2400" b="0" i="0" u="none" strike="noStrike" baseline="0" noProof="0" err="1">
                          <a:solidFill>
                            <a:srgbClr val="000000"/>
                          </a:solidFill>
                          <a:effectLst/>
                          <a:latin typeface="Aptos"/>
                        </a:rPr>
                        <a:t>prevalence</a:t>
                      </a:r>
                      <a:r>
                        <a:rPr lang="da-DK" sz="2400" b="0" i="0" u="none" strike="noStrike" baseline="0" noProof="0">
                          <a:solidFill>
                            <a:srgbClr val="000000"/>
                          </a:solidFill>
                          <a:effectLst/>
                          <a:latin typeface="Aptos"/>
                        </a:rPr>
                        <a:t> of diabetes (Diabetes Mellitus, type 1 or 2) in </a:t>
                      </a:r>
                      <a:r>
                        <a:rPr lang="da-DK" sz="2400" b="0" i="0" u="none" strike="noStrike" baseline="0" noProof="0" err="1">
                          <a:solidFill>
                            <a:srgbClr val="000000"/>
                          </a:solidFill>
                          <a:effectLst/>
                          <a:latin typeface="Aptos"/>
                        </a:rPr>
                        <a:t>different</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countries</a:t>
                      </a:r>
                      <a:r>
                        <a:rPr lang="da-DK" sz="2400" b="0" i="0" u="none" strike="noStrike" baseline="0" noProof="0">
                          <a:solidFill>
                            <a:srgbClr val="000000"/>
                          </a:solidFill>
                          <a:effectLst/>
                          <a:latin typeface="Aptos"/>
                        </a:rPr>
                        <a:t> or </a:t>
                      </a:r>
                      <a:r>
                        <a:rPr lang="da-DK" sz="2400" b="0" i="0" u="none" strike="noStrike" baseline="0" noProof="0" err="1">
                          <a:solidFill>
                            <a:srgbClr val="000000"/>
                          </a:solidFill>
                          <a:effectLst/>
                          <a:latin typeface="Aptos"/>
                        </a:rPr>
                        <a:t>demographic</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groups</a:t>
                      </a:r>
                      <a:r>
                        <a:rPr lang="da-DK" sz="2400" b="0" i="0" u="none" strike="noStrike" baseline="0" noProof="0">
                          <a:solidFill>
                            <a:srgbClr val="000000"/>
                          </a:solidFill>
                          <a:effectLst/>
                          <a:latin typeface="Aptos"/>
                        </a:rPr>
                        <a:t>.</a:t>
                      </a:r>
                      <a:endParaRPr lang="da-DK"/>
                    </a:p>
                  </a:txBody>
                  <a:tcPr marT="182880" marB="18288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D0E1CD"/>
                    </a:solidFill>
                  </a:tcPr>
                </a:tc>
                <a:extLst>
                  <a:ext uri="{0D108BD9-81ED-4DB2-BD59-A6C34878D82A}">
                    <a16:rowId xmlns:a16="http://schemas.microsoft.com/office/drawing/2014/main" val="2579155536"/>
                  </a:ext>
                </a:extLst>
              </a:tr>
              <a:tr h="428625">
                <a:tc>
                  <a:txBody>
                    <a:bodyPr/>
                    <a:lstStyle/>
                    <a:p>
                      <a:pPr fontAlgn="base">
                        <a:lnSpc>
                          <a:spcPts val="2850"/>
                        </a:lnSpc>
                        <a:buNone/>
                      </a:pPr>
                      <a:r>
                        <a:rPr lang="da-DK" sz="2400">
                          <a:effectLst/>
                          <a:latin typeface="Aptos"/>
                        </a:rPr>
                        <a:t>Case 4</a:t>
                      </a:r>
                      <a:endParaRPr lang="da-DK">
                        <a:effectLst/>
                        <a:latin typeface="Aptos"/>
                      </a:endParaRPr>
                    </a:p>
                  </a:txBody>
                  <a:tcPr marB="9144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E9F1E8"/>
                    </a:solidFill>
                  </a:tcPr>
                </a:tc>
                <a:tc>
                  <a:txBody>
                    <a:bodyPr/>
                    <a:lstStyle/>
                    <a:p>
                      <a:pPr lvl="0">
                        <a:lnSpc>
                          <a:spcPts val="2850"/>
                        </a:lnSpc>
                        <a:buNone/>
                      </a:pPr>
                      <a:r>
                        <a:rPr lang="da-DK" sz="2400" b="0" i="0" u="none" strike="noStrike" baseline="0" noProof="0" err="1">
                          <a:solidFill>
                            <a:srgbClr val="000000"/>
                          </a:solidFill>
                          <a:effectLst/>
                          <a:latin typeface="Aptos"/>
                        </a:rPr>
                        <a:t>You</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are</a:t>
                      </a:r>
                      <a:r>
                        <a:rPr lang="da-DK" sz="2400" b="0" i="0" u="none" strike="noStrike" baseline="0" noProof="0">
                          <a:solidFill>
                            <a:srgbClr val="000000"/>
                          </a:solidFill>
                          <a:effectLst/>
                          <a:latin typeface="Aptos"/>
                        </a:rPr>
                        <a:t> </a:t>
                      </a:r>
                      <a:r>
                        <a:rPr lang="da-DK" sz="2400" b="0" i="0" u="none" strike="noStrike" baseline="0" noProof="0" err="1">
                          <a:solidFill>
                            <a:srgbClr val="000000"/>
                          </a:solidFill>
                          <a:effectLst/>
                          <a:latin typeface="Aptos"/>
                        </a:rPr>
                        <a:t>looking</a:t>
                      </a:r>
                      <a:r>
                        <a:rPr lang="da-DK" sz="2400" b="0" i="0" u="none" strike="noStrike" baseline="0" noProof="0">
                          <a:solidFill>
                            <a:srgbClr val="000000"/>
                          </a:solidFill>
                          <a:effectLst/>
                          <a:latin typeface="Aptos"/>
                        </a:rPr>
                        <a:t> for data </a:t>
                      </a:r>
                      <a:r>
                        <a:rPr lang="da-DK" sz="2400" b="0" i="0" u="none" strike="noStrike" baseline="0" noProof="0" err="1">
                          <a:solidFill>
                            <a:srgbClr val="000000"/>
                          </a:solidFill>
                          <a:effectLst/>
                          <a:latin typeface="Aptos"/>
                        </a:rPr>
                        <a:t>that</a:t>
                      </a:r>
                      <a:r>
                        <a:rPr lang="da-DK" sz="2400" b="0" i="0" u="none" strike="noStrike" baseline="0" noProof="0">
                          <a:solidFill>
                            <a:srgbClr val="000000"/>
                          </a:solidFill>
                          <a:effectLst/>
                          <a:latin typeface="Aptos"/>
                        </a:rPr>
                        <a:t> show the effect of nudging on people's choice of healthy foods.</a:t>
                      </a:r>
                      <a:endParaRPr lang="da-DK"/>
                    </a:p>
                  </a:txBody>
                  <a:tcPr marT="182880" marB="182880" anchor="ctr">
                    <a:lnL w="9525" cap="flat" cmpd="sng" algn="ctr">
                      <a:solidFill>
                        <a:srgbClr val="4EA72E"/>
                      </a:solidFill>
                      <a:prstDash val="solid"/>
                      <a:round/>
                      <a:headEnd type="none" w="med" len="med"/>
                      <a:tailEnd type="none" w="med" len="med"/>
                    </a:lnL>
                    <a:lnR w="9525" cap="flat" cmpd="sng" algn="ctr">
                      <a:solidFill>
                        <a:srgbClr val="4EA72E"/>
                      </a:solidFill>
                      <a:prstDash val="solid"/>
                      <a:round/>
                      <a:headEnd type="none" w="med" len="med"/>
                      <a:tailEnd type="none" w="med" len="med"/>
                    </a:lnR>
                    <a:lnT w="9525" cap="flat" cmpd="sng" algn="ctr">
                      <a:solidFill>
                        <a:srgbClr val="4EA72E"/>
                      </a:solidFill>
                      <a:prstDash val="solid"/>
                      <a:round/>
                      <a:headEnd type="none" w="med" len="med"/>
                      <a:tailEnd type="none" w="med" len="med"/>
                    </a:lnT>
                    <a:lnB w="9525" cap="flat" cmpd="sng" algn="ctr">
                      <a:solidFill>
                        <a:srgbClr val="4EA72E"/>
                      </a:solidFill>
                      <a:prstDash val="solid"/>
                      <a:round/>
                      <a:headEnd type="none" w="med" len="med"/>
                      <a:tailEnd type="none" w="med" len="med"/>
                    </a:lnB>
                    <a:solidFill>
                      <a:srgbClr val="E9F1E8"/>
                    </a:solidFill>
                  </a:tcPr>
                </a:tc>
                <a:extLst>
                  <a:ext uri="{0D108BD9-81ED-4DB2-BD59-A6C34878D82A}">
                    <a16:rowId xmlns:a16="http://schemas.microsoft.com/office/drawing/2014/main" val="2557561817"/>
                  </a:ext>
                </a:extLst>
              </a:tr>
            </a:tbl>
          </a:graphicData>
        </a:graphic>
      </p:graphicFrame>
    </p:spTree>
    <p:extLst>
      <p:ext uri="{BB962C8B-B14F-4D97-AF65-F5344CB8AC3E}">
        <p14:creationId xmlns:p14="http://schemas.microsoft.com/office/powerpoint/2010/main" val="144982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DA154-4AF8-D4B1-5308-25F4C445A105}"/>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8C81473-3BA7-5339-2621-AD390D2DAAD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8" name="think-cell data - do not delete" hidden="1">
                        <a:extLst>
                          <a:ext uri="{FF2B5EF4-FFF2-40B4-BE49-F238E27FC236}">
                            <a16:creationId xmlns:a16="http://schemas.microsoft.com/office/drawing/2014/main" id="{B8C81473-3BA7-5339-2621-AD390D2DAAD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E63FBD8-0ADC-98B6-35FE-93914C5A7BA4}"/>
              </a:ext>
            </a:extLst>
          </p:cNvPr>
          <p:cNvSpPr>
            <a:spLocks noGrp="1"/>
          </p:cNvSpPr>
          <p:nvPr>
            <p:ph type="title"/>
          </p:nvPr>
        </p:nvSpPr>
        <p:spPr>
          <a:xfrm>
            <a:off x="382242" y="182562"/>
            <a:ext cx="10515600" cy="819619"/>
          </a:xfrm>
        </p:spPr>
        <p:txBody>
          <a:bodyPr vert="horz">
            <a:normAutofit/>
          </a:bodyPr>
          <a:lstStyle/>
          <a:p>
            <a:r>
              <a:rPr lang="en-US" sz="4000" b="1">
                <a:latin typeface="Arial"/>
                <a:ea typeface="Calibri Light"/>
                <a:cs typeface="Arial"/>
              </a:rPr>
              <a:t>List of resources – examples (handout)</a:t>
            </a:r>
          </a:p>
        </p:txBody>
      </p:sp>
      <p:sp>
        <p:nvSpPr>
          <p:cNvPr id="10" name="Pladsholder til indhold 2">
            <a:extLst>
              <a:ext uri="{FF2B5EF4-FFF2-40B4-BE49-F238E27FC236}">
                <a16:creationId xmlns:a16="http://schemas.microsoft.com/office/drawing/2014/main" id="{6AADE927-E11D-D3A2-2B0C-F7E523A04072}"/>
              </a:ext>
            </a:extLst>
          </p:cNvPr>
          <p:cNvSpPr>
            <a:spLocks noGrp="1"/>
          </p:cNvSpPr>
          <p:nvPr>
            <p:ph idx="1"/>
          </p:nvPr>
        </p:nvSpPr>
        <p:spPr>
          <a:xfrm>
            <a:off x="423101" y="1278151"/>
            <a:ext cx="5198012" cy="5378259"/>
          </a:xfrm>
        </p:spPr>
        <p:txBody>
          <a:bodyPr vert="horz" lIns="91440" tIns="45720" rIns="91440" bIns="45720" rtlCol="0" anchor="t">
            <a:normAutofit lnSpcReduction="10000"/>
          </a:bodyPr>
          <a:lstStyle/>
          <a:p>
            <a:pPr>
              <a:buNone/>
            </a:pPr>
            <a:r>
              <a:rPr lang="en-US" sz="1400" b="1">
                <a:latin typeface="Arial"/>
                <a:ea typeface="+mn-lt"/>
                <a:cs typeface="Arial"/>
              </a:rPr>
              <a:t>Repositories</a:t>
            </a:r>
            <a:endParaRPr lang="da-DK" sz="1400">
              <a:latin typeface="Arial"/>
              <a:cs typeface="Arial"/>
            </a:endParaRPr>
          </a:p>
          <a:p>
            <a:pPr marL="361950" indent="-180975">
              <a:spcBef>
                <a:spcPts val="0"/>
              </a:spcBef>
              <a:buFont typeface="Arial,Sans-Serif"/>
              <a:buChar char="•"/>
            </a:pPr>
            <a:r>
              <a:rPr lang="en-GB" sz="1400">
                <a:latin typeface="Arial"/>
                <a:ea typeface="+mn-lt"/>
                <a:cs typeface="Arial"/>
              </a:rPr>
              <a:t>Dryad: </a:t>
            </a:r>
            <a:r>
              <a:rPr lang="en-GB" sz="1400">
                <a:latin typeface="Arial"/>
                <a:ea typeface="+mn-lt"/>
                <a:cs typeface="Arial"/>
                <a:hlinkClick r:id="rId6"/>
              </a:rPr>
              <a:t>https://datadryad.org/</a:t>
            </a:r>
            <a:r>
              <a:rPr lang="en-US" sz="1400">
                <a:latin typeface="Arial"/>
                <a:ea typeface="+mn-lt"/>
                <a:cs typeface="Arial"/>
              </a:rPr>
              <a:t> </a:t>
            </a:r>
          </a:p>
          <a:p>
            <a:pPr marL="361950" indent="-180975">
              <a:spcBef>
                <a:spcPts val="0"/>
              </a:spcBef>
              <a:buFont typeface="Arial"/>
              <a:buChar char="•"/>
            </a:pPr>
            <a:r>
              <a:rPr lang="en-US" sz="1400" err="1">
                <a:latin typeface="Arial"/>
                <a:ea typeface="+mn-lt"/>
                <a:cs typeface="Arial"/>
              </a:rPr>
              <a:t>Figshare</a:t>
            </a:r>
            <a:r>
              <a:rPr lang="en-US" sz="1400">
                <a:latin typeface="Arial"/>
                <a:ea typeface="+mn-lt"/>
                <a:cs typeface="Arial"/>
              </a:rPr>
              <a:t>: </a:t>
            </a:r>
            <a:r>
              <a:rPr lang="en-US" sz="1400">
                <a:latin typeface="Arial"/>
                <a:ea typeface="+mn-lt"/>
                <a:cs typeface="Arial"/>
                <a:hlinkClick r:id="rId7"/>
              </a:rPr>
              <a:t>https://figshare.com/</a:t>
            </a:r>
            <a:endParaRPr lang="en-US" sz="140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Harvard Dataverse: </a:t>
            </a:r>
            <a:r>
              <a:rPr lang="en-GB" sz="1400">
                <a:solidFill>
                  <a:srgbClr val="0563C1"/>
                </a:solidFill>
                <a:latin typeface="Arial"/>
                <a:ea typeface="+mn-lt"/>
                <a:cs typeface="Arial"/>
                <a:hlinkClick r:id="rId8"/>
              </a:rPr>
              <a:t>https://dataverse.harvard.edu/</a:t>
            </a:r>
            <a:r>
              <a:rPr lang="en-GB" sz="1400">
                <a:latin typeface="Arial"/>
                <a:ea typeface="+mn-lt"/>
                <a:cs typeface="Arial"/>
              </a:rPr>
              <a:t> </a:t>
            </a:r>
            <a:r>
              <a:rPr lang="en-US" sz="1400">
                <a:latin typeface="Arial"/>
                <a:ea typeface="+mn-lt"/>
                <a:cs typeface="Arial"/>
              </a:rPr>
              <a:t> </a:t>
            </a:r>
            <a:endParaRPr lang="en-US" sz="140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Mendeley Data: </a:t>
            </a:r>
            <a:r>
              <a:rPr lang="en-GB" sz="1400">
                <a:solidFill>
                  <a:srgbClr val="0563C1"/>
                </a:solidFill>
                <a:latin typeface="Arial"/>
                <a:ea typeface="+mn-lt"/>
                <a:cs typeface="Arial"/>
                <a:hlinkClick r:id="rId9"/>
              </a:rPr>
              <a:t>https://data.mendeley.com/</a:t>
            </a:r>
            <a:r>
              <a:rPr lang="en-US" sz="1400">
                <a:latin typeface="Arial"/>
                <a:ea typeface="+mn-lt"/>
                <a:cs typeface="Arial"/>
              </a:rPr>
              <a:t> </a:t>
            </a:r>
            <a:endParaRPr lang="en-US" sz="1400">
              <a:latin typeface="Arial"/>
              <a:ea typeface="Calibri"/>
              <a:cs typeface="Arial"/>
            </a:endParaRPr>
          </a:p>
          <a:p>
            <a:pPr marL="361950" indent="-180975">
              <a:spcBef>
                <a:spcPts val="0"/>
              </a:spcBef>
              <a:buFont typeface="Arial"/>
              <a:buChar char="•"/>
            </a:pPr>
            <a:r>
              <a:rPr lang="en-GB" sz="1400" err="1">
                <a:latin typeface="Arial"/>
                <a:ea typeface="Calibri"/>
                <a:cs typeface="Arial"/>
              </a:rPr>
              <a:t>Zenodo</a:t>
            </a:r>
            <a:r>
              <a:rPr lang="en-GB" sz="1400">
                <a:latin typeface="Arial"/>
                <a:ea typeface="Calibri"/>
                <a:cs typeface="Arial"/>
              </a:rPr>
              <a:t>: </a:t>
            </a:r>
            <a:r>
              <a:rPr lang="en-GB" sz="1400">
                <a:latin typeface="Arial"/>
                <a:ea typeface="Calibri"/>
                <a:cs typeface="Arial"/>
                <a:hlinkClick r:id="rId10"/>
              </a:rPr>
              <a:t>https://zenodo.org/</a:t>
            </a:r>
            <a:r>
              <a:rPr lang="en-GB" sz="1400">
                <a:latin typeface="Arial"/>
                <a:ea typeface="Calibri"/>
                <a:cs typeface="Arial"/>
              </a:rPr>
              <a:t> </a:t>
            </a:r>
          </a:p>
          <a:p>
            <a:pPr marL="361950">
              <a:spcBef>
                <a:spcPts val="0"/>
              </a:spcBef>
              <a:buFont typeface="Arial"/>
              <a:buChar char="•"/>
            </a:pPr>
            <a:endParaRPr lang="en-US" sz="1400">
              <a:latin typeface="Arial"/>
              <a:ea typeface="Calibri"/>
              <a:cs typeface="Arial"/>
            </a:endParaRPr>
          </a:p>
          <a:p>
            <a:pPr indent="0">
              <a:spcBef>
                <a:spcPts val="0"/>
              </a:spcBef>
              <a:buNone/>
            </a:pPr>
            <a:endParaRPr lang="en-US" sz="1400">
              <a:latin typeface="Arial" panose="020B0604020202020204" pitchFamily="34" charset="0"/>
              <a:ea typeface="Calibri"/>
              <a:cs typeface="Arial" panose="020B0604020202020204" pitchFamily="34" charset="0"/>
            </a:endParaRPr>
          </a:p>
          <a:p>
            <a:pPr>
              <a:spcBef>
                <a:spcPts val="0"/>
              </a:spcBef>
              <a:buNone/>
            </a:pPr>
            <a:r>
              <a:rPr lang="en-US" sz="1400" b="1">
                <a:latin typeface="Arial"/>
                <a:ea typeface="+mn-lt"/>
                <a:cs typeface="Arial"/>
              </a:rPr>
              <a:t>Bibliographic databases with data search features</a:t>
            </a:r>
            <a:endParaRPr lang="en-US" sz="1400">
              <a:latin typeface="Arial"/>
              <a:ea typeface="Calibri"/>
              <a:cs typeface="Arial"/>
            </a:endParaRPr>
          </a:p>
          <a:p>
            <a:pPr marL="361950" indent="-180975">
              <a:spcBef>
                <a:spcPts val="0"/>
              </a:spcBef>
              <a:buFont typeface="Arial"/>
              <a:buChar char="•"/>
            </a:pPr>
            <a:r>
              <a:rPr lang="en-US" sz="1400">
                <a:latin typeface="Arial"/>
                <a:ea typeface="+mn-lt"/>
                <a:cs typeface="Arial"/>
              </a:rPr>
              <a:t>Dimensions: </a:t>
            </a:r>
            <a:r>
              <a:rPr lang="en-US" sz="1400">
                <a:solidFill>
                  <a:srgbClr val="0563C1"/>
                </a:solidFill>
                <a:latin typeface="Arial"/>
                <a:ea typeface="+mn-lt"/>
                <a:cs typeface="Arial"/>
                <a:hlinkClick r:id="rId11"/>
              </a:rPr>
              <a:t>https://www.dimensions.ai/</a:t>
            </a:r>
            <a:r>
              <a:rPr lang="en-US" sz="1400">
                <a:latin typeface="Arial"/>
                <a:ea typeface="+mn-lt"/>
                <a:cs typeface="Arial"/>
              </a:rPr>
              <a:t>  </a:t>
            </a:r>
            <a:endParaRPr lang="en-US" sz="1400">
              <a:latin typeface="Arial"/>
              <a:ea typeface="Calibri" panose="020F0502020204030204"/>
              <a:cs typeface="Arial"/>
            </a:endParaRPr>
          </a:p>
          <a:p>
            <a:pPr marL="361950" indent="-180975">
              <a:spcBef>
                <a:spcPts val="0"/>
              </a:spcBef>
              <a:buFont typeface="Arial"/>
              <a:buChar char="•"/>
            </a:pPr>
            <a:r>
              <a:rPr lang="en-GB" sz="1400">
                <a:latin typeface="Arial"/>
                <a:ea typeface="+mn-lt"/>
                <a:cs typeface="Arial"/>
              </a:rPr>
              <a:t>Mendeley Data: </a:t>
            </a:r>
            <a:r>
              <a:rPr lang="en-GB" sz="1400">
                <a:solidFill>
                  <a:srgbClr val="0563C1"/>
                </a:solidFill>
                <a:latin typeface="Arial"/>
                <a:ea typeface="+mn-lt"/>
                <a:cs typeface="Arial"/>
                <a:hlinkClick r:id="rId9"/>
              </a:rPr>
              <a:t>https://data.mendeley.com/</a:t>
            </a:r>
            <a:endParaRPr lang="en-US" sz="1400">
              <a:latin typeface="Arial"/>
              <a:ea typeface="Calibri"/>
              <a:cs typeface="Arial"/>
            </a:endParaRPr>
          </a:p>
          <a:p>
            <a:pPr marL="361950" indent="-180975">
              <a:spcBef>
                <a:spcPts val="0"/>
              </a:spcBef>
              <a:buFont typeface="Arial,Sans-Serif"/>
              <a:buChar char="•"/>
            </a:pPr>
            <a:r>
              <a:rPr lang="en-GB" sz="1400">
                <a:solidFill>
                  <a:srgbClr val="000000"/>
                </a:solidFill>
                <a:latin typeface="Arial"/>
                <a:ea typeface="Calibri"/>
                <a:cs typeface="Arial"/>
              </a:rPr>
              <a:t>Web of Science (Data Citation Index): </a:t>
            </a:r>
            <a:r>
              <a:rPr lang="en-GB" sz="1400">
                <a:solidFill>
                  <a:srgbClr val="000000"/>
                </a:solidFill>
                <a:latin typeface="Arial"/>
                <a:ea typeface="Calibri"/>
                <a:cs typeface="Arial"/>
                <a:hlinkClick r:id="rId12"/>
              </a:rPr>
              <a:t>https://www.webofscience.com/wos/woscc/basic-search</a:t>
            </a:r>
            <a:r>
              <a:rPr lang="en-US" sz="1400">
                <a:solidFill>
                  <a:srgbClr val="000000"/>
                </a:solidFill>
                <a:latin typeface="Arial"/>
                <a:ea typeface="Calibri"/>
                <a:cs typeface="Arial"/>
              </a:rPr>
              <a:t> </a:t>
            </a:r>
          </a:p>
          <a:p>
            <a:pPr marL="361950" indent="-180975">
              <a:spcBef>
                <a:spcPts val="0"/>
              </a:spcBef>
              <a:buNone/>
            </a:pPr>
            <a:endParaRPr lang="en-US" sz="1400">
              <a:solidFill>
                <a:srgbClr val="000000"/>
              </a:solidFill>
              <a:latin typeface="Arial" panose="020B0604020202020204" pitchFamily="34" charset="0"/>
              <a:ea typeface="Calibri"/>
              <a:cs typeface="Arial" panose="020B0604020202020204" pitchFamily="34" charset="0"/>
            </a:endParaRPr>
          </a:p>
          <a:p>
            <a:pPr indent="0">
              <a:spcBef>
                <a:spcPts val="0"/>
              </a:spcBef>
              <a:buNone/>
            </a:pPr>
            <a:endParaRPr lang="en-US" sz="1400">
              <a:solidFill>
                <a:srgbClr val="000000"/>
              </a:solidFill>
              <a:latin typeface="Arial" panose="020B0604020202020204" pitchFamily="34" charset="0"/>
              <a:ea typeface="Calibri"/>
              <a:cs typeface="Arial" panose="020B0604020202020204" pitchFamily="34" charset="0"/>
            </a:endParaRPr>
          </a:p>
          <a:p>
            <a:pPr>
              <a:spcBef>
                <a:spcPts val="0"/>
              </a:spcBef>
              <a:buNone/>
            </a:pPr>
            <a:r>
              <a:rPr lang="en-US" sz="1400" b="1">
                <a:latin typeface="Arial"/>
                <a:ea typeface="+mn-lt"/>
                <a:cs typeface="Arial"/>
              </a:rPr>
              <a:t>Bibliographic databases</a:t>
            </a:r>
            <a:r>
              <a:rPr lang="en-US" sz="1400">
                <a:latin typeface="Arial"/>
                <a:ea typeface="+mn-lt"/>
                <a:cs typeface="Arial"/>
              </a:rPr>
              <a:t> </a:t>
            </a:r>
            <a:endParaRPr lang="en-US" sz="1400">
              <a:latin typeface="Arial"/>
              <a:ea typeface="Calibri" panose="020F0502020204030204"/>
              <a:cs typeface="Arial"/>
            </a:endParaRPr>
          </a:p>
          <a:p>
            <a:pPr marL="361950" indent="-180975">
              <a:spcBef>
                <a:spcPts val="0"/>
              </a:spcBef>
              <a:buFont typeface="Arial"/>
              <a:buChar char="•"/>
            </a:pPr>
            <a:r>
              <a:rPr lang="en-US" sz="1400">
                <a:latin typeface="Arial"/>
                <a:ea typeface="+mn-lt"/>
                <a:cs typeface="Arial"/>
              </a:rPr>
              <a:t>Start your search in databases you are familiar with (Scopus, Web of Science, </a:t>
            </a:r>
            <a:r>
              <a:rPr lang="en-US" sz="1400" err="1">
                <a:latin typeface="Arial"/>
                <a:ea typeface="+mn-lt"/>
                <a:cs typeface="Arial"/>
              </a:rPr>
              <a:t>Proquest</a:t>
            </a:r>
            <a:r>
              <a:rPr lang="en-US" sz="1400">
                <a:latin typeface="Arial"/>
                <a:ea typeface="+mn-lt"/>
                <a:cs typeface="Arial"/>
              </a:rPr>
              <a:t>, </a:t>
            </a:r>
            <a:r>
              <a:rPr lang="en-US" sz="1400" err="1">
                <a:latin typeface="Arial"/>
                <a:ea typeface="+mn-lt"/>
                <a:cs typeface="Arial"/>
              </a:rPr>
              <a:t>Ebsco</a:t>
            </a:r>
            <a:r>
              <a:rPr lang="en-US" sz="1400">
                <a:latin typeface="Arial"/>
                <a:ea typeface="+mn-lt"/>
                <a:cs typeface="Arial"/>
              </a:rPr>
              <a:t>, </a:t>
            </a:r>
            <a:r>
              <a:rPr lang="en-US" sz="1400" err="1">
                <a:latin typeface="Arial"/>
                <a:ea typeface="+mn-lt"/>
                <a:cs typeface="Arial"/>
              </a:rPr>
              <a:t>Pubmed</a:t>
            </a:r>
            <a:r>
              <a:rPr lang="en-US" sz="1400">
                <a:latin typeface="Arial"/>
                <a:ea typeface="+mn-lt"/>
                <a:cs typeface="Arial"/>
              </a:rPr>
              <a:t> ….) </a:t>
            </a:r>
            <a:endParaRPr lang="en-US" sz="1400">
              <a:latin typeface="Arial"/>
              <a:ea typeface="Calibri" panose="020F0502020204030204"/>
              <a:cs typeface="Arial"/>
            </a:endParaRPr>
          </a:p>
          <a:p>
            <a:pPr marL="361950" indent="-180975">
              <a:spcBef>
                <a:spcPts val="0"/>
              </a:spcBef>
              <a:buFont typeface="Arial"/>
              <a:buChar char="•"/>
            </a:pPr>
            <a:endParaRPr lang="en-US" sz="1400">
              <a:latin typeface="Arial"/>
              <a:cs typeface="Arial"/>
            </a:endParaRPr>
          </a:p>
          <a:p>
            <a:pPr marL="0" indent="0">
              <a:lnSpc>
                <a:spcPct val="100000"/>
              </a:lnSpc>
              <a:spcBef>
                <a:spcPts val="0"/>
              </a:spcBef>
              <a:buNone/>
            </a:pPr>
            <a:endParaRPr lang="en-US" sz="1400">
              <a:latin typeface="Arial"/>
              <a:ea typeface="+mn-lt"/>
              <a:cs typeface="Arial"/>
            </a:endParaRPr>
          </a:p>
          <a:p>
            <a:pPr marL="0" indent="0">
              <a:lnSpc>
                <a:spcPct val="100000"/>
              </a:lnSpc>
              <a:spcBef>
                <a:spcPts val="0"/>
              </a:spcBef>
              <a:buNone/>
            </a:pPr>
            <a:r>
              <a:rPr lang="da-DK" sz="1400" b="1">
                <a:latin typeface="Arial"/>
                <a:ea typeface="+mn-lt"/>
                <a:cs typeface="Arial"/>
              </a:rPr>
              <a:t>(Data) </a:t>
            </a:r>
            <a:r>
              <a:rPr lang="da-DK" sz="1400" b="1" err="1">
                <a:latin typeface="Arial"/>
                <a:ea typeface="+mn-lt"/>
                <a:cs typeface="Arial"/>
              </a:rPr>
              <a:t>search</a:t>
            </a:r>
            <a:r>
              <a:rPr lang="da-DK" sz="1400" b="1">
                <a:latin typeface="Arial"/>
                <a:ea typeface="+mn-lt"/>
                <a:cs typeface="Arial"/>
              </a:rPr>
              <a:t> </a:t>
            </a:r>
            <a:r>
              <a:rPr lang="da-DK" sz="1400" b="1" err="1">
                <a:latin typeface="Arial"/>
                <a:ea typeface="+mn-lt"/>
                <a:cs typeface="Arial"/>
              </a:rPr>
              <a:t>engines</a:t>
            </a:r>
            <a:r>
              <a:rPr lang="da-DK" sz="1400" b="1">
                <a:latin typeface="Arial"/>
                <a:ea typeface="+mn-lt"/>
                <a:cs typeface="Arial"/>
              </a:rPr>
              <a:t> and AI</a:t>
            </a:r>
            <a:endParaRPr lang="en-US" sz="140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DataCite</a:t>
            </a:r>
            <a:r>
              <a:rPr lang="da-DK" sz="1400">
                <a:latin typeface="Arial"/>
                <a:ea typeface="+mn-lt"/>
                <a:cs typeface="Arial"/>
              </a:rPr>
              <a:t> Commons: </a:t>
            </a:r>
            <a:r>
              <a:rPr lang="da-DK" sz="1400">
                <a:latin typeface="Arial"/>
                <a:ea typeface="+mn-lt"/>
                <a:cs typeface="Arial"/>
                <a:hlinkClick r:id="rId13"/>
              </a:rPr>
              <a:t>https://commons.datacite.org/</a:t>
            </a:r>
            <a:endParaRPr lang="en-GB" sz="1400">
              <a:latin typeface="Arial"/>
              <a:ea typeface="+mn-lt"/>
              <a:cs typeface="Arial"/>
            </a:endParaRPr>
          </a:p>
          <a:p>
            <a:pPr marL="361950" indent="-180975">
              <a:lnSpc>
                <a:spcPct val="100000"/>
              </a:lnSpc>
              <a:spcBef>
                <a:spcPts val="0"/>
              </a:spcBef>
              <a:buFont typeface="Arial,Sans-Serif"/>
              <a:buChar char="•"/>
            </a:pPr>
            <a:r>
              <a:rPr lang="en-GB" sz="1400">
                <a:latin typeface="Arial"/>
                <a:ea typeface="+mn-lt"/>
                <a:cs typeface="Arial"/>
              </a:rPr>
              <a:t>Google Dataset Search: </a:t>
            </a:r>
            <a:r>
              <a:rPr lang="en-GB" sz="1400">
                <a:solidFill>
                  <a:srgbClr val="0563C1"/>
                </a:solidFill>
                <a:latin typeface="Arial"/>
                <a:ea typeface="+mn-lt"/>
                <a:cs typeface="Arial"/>
                <a:hlinkClick r:id="rId14"/>
              </a:rPr>
              <a:t>https://datasetsearch.research.google.com/</a:t>
            </a:r>
            <a:r>
              <a:rPr lang="da-DK" sz="1400">
                <a:latin typeface="Arial"/>
                <a:ea typeface="+mn-lt"/>
                <a:cs typeface="Arial"/>
              </a:rPr>
              <a:t> </a:t>
            </a:r>
          </a:p>
          <a:p>
            <a:pPr marL="361950" indent="-180975">
              <a:lnSpc>
                <a:spcPct val="100000"/>
              </a:lnSpc>
              <a:spcBef>
                <a:spcPts val="0"/>
              </a:spcBef>
              <a:buFont typeface="Arial,Sans-Serif"/>
              <a:buChar char="•"/>
            </a:pPr>
            <a:r>
              <a:rPr lang="en-GB" sz="1400" err="1">
                <a:latin typeface="Arial"/>
                <a:ea typeface="+mn-lt"/>
                <a:cs typeface="Arial"/>
              </a:rPr>
              <a:t>OpenAIRE</a:t>
            </a:r>
            <a:r>
              <a:rPr lang="en-GB" sz="1400">
                <a:latin typeface="Arial"/>
                <a:ea typeface="+mn-lt"/>
                <a:cs typeface="Arial"/>
              </a:rPr>
              <a:t> Explore: </a:t>
            </a:r>
            <a:r>
              <a:rPr lang="en-GB" sz="1400">
                <a:latin typeface="Arial"/>
                <a:ea typeface="+mn-lt"/>
                <a:cs typeface="Arial"/>
                <a:hlinkClick r:id="rId15"/>
              </a:rPr>
              <a:t>https://explore.openaire.eu/</a:t>
            </a:r>
            <a:endParaRPr lang="en-GB" sz="140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CoPilot</a:t>
            </a:r>
            <a:r>
              <a:rPr lang="da-DK" sz="1400">
                <a:latin typeface="Arial"/>
                <a:ea typeface="+mn-lt"/>
                <a:cs typeface="Arial"/>
              </a:rPr>
              <a:t>: </a:t>
            </a:r>
            <a:r>
              <a:rPr lang="da-DK" sz="1400">
                <a:latin typeface="Arial"/>
                <a:ea typeface="+mn-lt"/>
                <a:cs typeface="Arial"/>
                <a:hlinkClick r:id="rId16"/>
              </a:rPr>
              <a:t>https://copilot.microsoft.com/</a:t>
            </a:r>
            <a:r>
              <a:rPr lang="da-DK" sz="1400">
                <a:latin typeface="Arial"/>
                <a:ea typeface="+mn-lt"/>
                <a:cs typeface="Arial"/>
              </a:rPr>
              <a:t> </a:t>
            </a:r>
            <a:endParaRPr lang="en-US" sz="1400">
              <a:latin typeface="Arial"/>
              <a:ea typeface="+mn-lt"/>
              <a:cs typeface="Arial"/>
            </a:endParaRPr>
          </a:p>
          <a:p>
            <a:pPr marL="361950" indent="-180975">
              <a:lnSpc>
                <a:spcPct val="100000"/>
              </a:lnSpc>
              <a:spcBef>
                <a:spcPts val="0"/>
              </a:spcBef>
              <a:buFont typeface="Arial,Sans-Serif"/>
              <a:buChar char="•"/>
            </a:pPr>
            <a:r>
              <a:rPr lang="da-DK" sz="1400" err="1">
                <a:latin typeface="Arial"/>
                <a:ea typeface="+mn-lt"/>
                <a:cs typeface="Arial"/>
              </a:rPr>
              <a:t>ChatGPT</a:t>
            </a:r>
            <a:r>
              <a:rPr lang="da-DK" sz="1400">
                <a:latin typeface="Arial"/>
                <a:ea typeface="+mn-lt"/>
                <a:cs typeface="Arial"/>
              </a:rPr>
              <a:t>: </a:t>
            </a:r>
            <a:r>
              <a:rPr lang="da-DK" sz="1400">
                <a:latin typeface="Arial"/>
                <a:ea typeface="+mn-lt"/>
                <a:cs typeface="Arial"/>
                <a:hlinkClick r:id="rId17"/>
              </a:rPr>
              <a:t>https://chatgpt.com/</a:t>
            </a:r>
            <a:endParaRPr lang="en-US">
              <a:latin typeface="Arial"/>
              <a:cs typeface="Arial"/>
            </a:endParaRPr>
          </a:p>
          <a:p>
            <a:pPr marL="800100" lvl="1" indent="-285750">
              <a:buFont typeface="Wingdings" panose="020B0604020202020204" pitchFamily="34" charset="0"/>
              <a:buChar char="Ø"/>
            </a:pPr>
            <a:endParaRPr lang="da-DK" sz="1400">
              <a:latin typeface="Arial" panose="020B0604020202020204" pitchFamily="34" charset="0"/>
              <a:ea typeface="+mn-lt"/>
              <a:cs typeface="Arial" panose="020B0604020202020204" pitchFamily="34" charset="0"/>
            </a:endParaRPr>
          </a:p>
          <a:p>
            <a:pPr marL="457200" lvl="1" indent="0">
              <a:buNone/>
            </a:pPr>
            <a:endParaRPr lang="da-DK" sz="1400">
              <a:latin typeface="Arial" panose="020B0604020202020204" pitchFamily="34" charset="0"/>
              <a:ea typeface="+mn-lt"/>
              <a:cs typeface="Arial" panose="020B0604020202020204" pitchFamily="34" charset="0"/>
            </a:endParaRPr>
          </a:p>
          <a:p>
            <a:pPr marL="514350" lvl="1" indent="0">
              <a:buNone/>
            </a:pPr>
            <a:endParaRPr lang="da-DK" sz="1400">
              <a:latin typeface="Arial" panose="020B0604020202020204" pitchFamily="34" charset="0"/>
              <a:ea typeface="+mn-lt"/>
              <a:cs typeface="Arial" panose="020B0604020202020204" pitchFamily="34" charset="0"/>
            </a:endParaRPr>
          </a:p>
          <a:p>
            <a:pPr lvl="1">
              <a:buFont typeface="Wingdings" panose="05000000000000000000" pitchFamily="2" charset="2"/>
              <a:buChar char="Ø"/>
            </a:pPr>
            <a:endParaRPr lang="da-DK" sz="1400">
              <a:latin typeface="Arial" panose="020B0604020202020204" pitchFamily="34" charset="0"/>
              <a:cs typeface="Arial" panose="020B0604020202020204" pitchFamily="34" charset="0"/>
            </a:endParaRPr>
          </a:p>
          <a:p>
            <a:pPr lvl="1">
              <a:buFont typeface="Wingdings" panose="05000000000000000000" pitchFamily="2" charset="2"/>
              <a:buChar char="Ø"/>
            </a:pPr>
            <a:endParaRPr lang="da-DK" sz="140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32FF08B0-0E2B-27D6-E3C3-D8B2C26E30ED}"/>
              </a:ext>
            </a:extLst>
          </p:cNvPr>
          <p:cNvSpPr/>
          <p:nvPr/>
        </p:nvSpPr>
        <p:spPr>
          <a:xfrm>
            <a:off x="5974813" y="3244334"/>
            <a:ext cx="242374" cy="369332"/>
          </a:xfrm>
          <a:prstGeom prst="rect">
            <a:avLst/>
          </a:prstGeom>
        </p:spPr>
        <p:txBody>
          <a:bodyPr wrap="none">
            <a:spAutoFit/>
          </a:bodyPr>
          <a:lstStyle/>
          <a:p>
            <a:r>
              <a:rPr lang="da-DK">
                <a:solidFill>
                  <a:srgbClr val="000000"/>
                </a:solidFill>
                <a:latin typeface="Times New Roman" panose="02020603050405020304" pitchFamily="18" charset="0"/>
              </a:rPr>
              <a:t> </a:t>
            </a:r>
            <a:endParaRPr lang="en-US"/>
          </a:p>
        </p:txBody>
      </p:sp>
      <p:cxnSp>
        <p:nvCxnSpPr>
          <p:cNvPr id="11" name="Lige forbindelse 10">
            <a:extLst>
              <a:ext uri="{FF2B5EF4-FFF2-40B4-BE49-F238E27FC236}">
                <a16:creationId xmlns:a16="http://schemas.microsoft.com/office/drawing/2014/main" id="{74A6E026-C7B6-BD20-CE41-E59624EFB759}"/>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581CB860-A8B3-9620-847B-1FA95E53BFEB}"/>
              </a:ext>
            </a:extLst>
          </p:cNvPr>
          <p:cNvSpPr txBox="1"/>
          <p:nvPr/>
        </p:nvSpPr>
        <p:spPr>
          <a:xfrm>
            <a:off x="5621466" y="1274963"/>
            <a:ext cx="636782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Arial"/>
                <a:ea typeface="+mn-lt"/>
                <a:cs typeface="Arial"/>
              </a:rPr>
              <a:t>Examples of websites with data from outside the world of research</a:t>
            </a:r>
            <a:endParaRPr lang="da-DK" sz="1400" b="1">
              <a:latin typeface="Arial"/>
              <a:ea typeface="+mn-lt"/>
              <a:cs typeface="Arial"/>
            </a:endParaRPr>
          </a:p>
          <a:p>
            <a:pPr marL="361950" indent="-180975">
              <a:buFont typeface="Arial,Sans-Serif"/>
              <a:buChar char="•"/>
            </a:pPr>
            <a:r>
              <a:rPr lang="en-US" sz="1400">
                <a:latin typeface="Arial"/>
                <a:ea typeface="+mn-lt"/>
                <a:cs typeface="Arial"/>
              </a:rPr>
              <a:t>Climate trace: </a:t>
            </a:r>
            <a:r>
              <a:rPr lang="en-US" sz="1400">
                <a:latin typeface="Arial"/>
                <a:ea typeface="+mn-lt"/>
                <a:cs typeface="Arial"/>
                <a:hlinkClick r:id="rId18"/>
              </a:rPr>
              <a:t>https://climatetrace.org/</a:t>
            </a:r>
            <a:r>
              <a:rPr lang="en-US" sz="1400">
                <a:latin typeface="Arial"/>
                <a:ea typeface="+mn-lt"/>
                <a:cs typeface="Arial"/>
              </a:rPr>
              <a:t> </a:t>
            </a:r>
            <a:r>
              <a:rPr lang="da-DK" sz="1400">
                <a:latin typeface="Arial"/>
                <a:ea typeface="+mn-lt"/>
                <a:cs typeface="Arial"/>
              </a:rPr>
              <a:t> </a:t>
            </a:r>
            <a:endParaRPr lang="en-US" sz="1400">
              <a:latin typeface="Arial"/>
              <a:ea typeface="+mn-lt"/>
              <a:cs typeface="Arial"/>
            </a:endParaRPr>
          </a:p>
          <a:p>
            <a:pPr marL="361950" indent="-180975">
              <a:buFont typeface="Arial,Sans-Serif"/>
              <a:buChar char="•"/>
            </a:pPr>
            <a:r>
              <a:rPr lang="da-DK" sz="1400">
                <a:latin typeface="Arial"/>
                <a:ea typeface="+mn-lt"/>
                <a:cs typeface="Arial"/>
              </a:rPr>
              <a:t>Danish National Archives (in Danish): </a:t>
            </a:r>
            <a:r>
              <a:rPr lang="da-DK" sz="1400">
                <a:latin typeface="Arial"/>
                <a:ea typeface="+mn-lt"/>
                <a:cs typeface="Arial"/>
                <a:hlinkClick r:id="rId19"/>
              </a:rPr>
              <a:t>https://www.sa.dk/find/</a:t>
            </a:r>
            <a:r>
              <a:rPr lang="da-DK" sz="1400">
                <a:latin typeface="Arial"/>
                <a:ea typeface="+mn-lt"/>
                <a:cs typeface="Arial"/>
              </a:rPr>
              <a:t> </a:t>
            </a:r>
            <a:endParaRPr lang="en-US" sz="1400">
              <a:latin typeface="Arial"/>
              <a:ea typeface="+mn-lt"/>
              <a:cs typeface="Arial"/>
            </a:endParaRPr>
          </a:p>
          <a:p>
            <a:pPr marL="361950" indent="-180975">
              <a:buFont typeface="Arial"/>
              <a:buChar char="•"/>
            </a:pPr>
            <a:r>
              <a:rPr lang="en-GB" sz="1400">
                <a:latin typeface="Arial"/>
                <a:ea typeface="+mn-lt"/>
                <a:cs typeface="Arial"/>
              </a:rPr>
              <a:t>ESA Climate Office: </a:t>
            </a:r>
            <a:r>
              <a:rPr lang="en-GB" sz="1400">
                <a:latin typeface="Arial"/>
                <a:ea typeface="+mn-lt"/>
                <a:cs typeface="Arial"/>
                <a:hlinkClick r:id="rId20"/>
              </a:rPr>
              <a:t>https://climate.esa.int/en/data/#/dashboard</a:t>
            </a:r>
            <a:r>
              <a:rPr lang="da-DK" sz="1400">
                <a:latin typeface="Arial"/>
                <a:ea typeface="+mn-lt"/>
                <a:cs typeface="Arial"/>
              </a:rPr>
              <a:t> </a:t>
            </a:r>
            <a:endParaRPr lang="da-DK" sz="1400">
              <a:latin typeface="Arial"/>
              <a:cs typeface="Arial"/>
            </a:endParaRPr>
          </a:p>
          <a:p>
            <a:pPr marL="361950" indent="-180975">
              <a:buFont typeface="Arial,Sans-Serif"/>
              <a:buChar char="•"/>
            </a:pPr>
            <a:r>
              <a:rPr lang="da-DK" sz="1400" err="1">
                <a:latin typeface="Arial"/>
                <a:ea typeface="+mn-lt"/>
                <a:cs typeface="Arial"/>
              </a:rPr>
              <a:t>Statistics</a:t>
            </a:r>
            <a:r>
              <a:rPr lang="da-DK" sz="1400">
                <a:latin typeface="Arial"/>
                <a:ea typeface="+mn-lt"/>
                <a:cs typeface="Arial"/>
              </a:rPr>
              <a:t> Denmark: </a:t>
            </a:r>
            <a:r>
              <a:rPr lang="da-DK" sz="1400">
                <a:latin typeface="Arial"/>
                <a:ea typeface="+mn-lt"/>
                <a:cs typeface="Arial"/>
                <a:hlinkClick r:id="rId21"/>
              </a:rPr>
              <a:t>https://www.dst.dk/en/</a:t>
            </a:r>
            <a:r>
              <a:rPr lang="da-DK" sz="1400">
                <a:latin typeface="Arial"/>
                <a:ea typeface="+mn-lt"/>
                <a:cs typeface="Arial"/>
              </a:rPr>
              <a:t> or </a:t>
            </a:r>
            <a:r>
              <a:rPr lang="da-DK" sz="1400">
                <a:latin typeface="Arial"/>
                <a:ea typeface="+mn-lt"/>
                <a:cs typeface="Arial"/>
                <a:hlinkClick r:id="rId22"/>
              </a:rPr>
              <a:t>https://www.statistikbanken.dk/statbank5a/default.asp?w=1133</a:t>
            </a:r>
            <a:r>
              <a:rPr lang="da-DK" sz="1400">
                <a:latin typeface="Arial"/>
                <a:ea typeface="+mn-lt"/>
                <a:cs typeface="Arial"/>
              </a:rPr>
              <a:t> </a:t>
            </a:r>
            <a:endParaRPr lang="en-US" sz="1400">
              <a:latin typeface="Arial"/>
              <a:ea typeface="+mn-lt"/>
              <a:cs typeface="Arial"/>
            </a:endParaRPr>
          </a:p>
          <a:p>
            <a:pPr marL="361950" indent="-180975">
              <a:buFont typeface="Arial"/>
              <a:buChar char="•"/>
            </a:pPr>
            <a:r>
              <a:rPr lang="en-GB" sz="1400">
                <a:latin typeface="Arial"/>
                <a:ea typeface="+mn-lt"/>
                <a:cs typeface="Arial"/>
              </a:rPr>
              <a:t>World Bank Data: </a:t>
            </a:r>
            <a:r>
              <a:rPr lang="en-GB" sz="1400">
                <a:solidFill>
                  <a:srgbClr val="0563C1"/>
                </a:solidFill>
                <a:latin typeface="Arial"/>
                <a:ea typeface="+mn-lt"/>
                <a:cs typeface="Arial"/>
                <a:hlinkClick r:id="rId23"/>
              </a:rPr>
              <a:t>https://data.worldbank.org/</a:t>
            </a:r>
            <a:r>
              <a:rPr lang="da-DK" sz="1400">
                <a:latin typeface="Arial"/>
                <a:ea typeface="+mn-lt"/>
                <a:cs typeface="Arial"/>
              </a:rPr>
              <a:t> </a:t>
            </a:r>
            <a:endParaRPr lang="da-DK" sz="1400">
              <a:latin typeface="Arial"/>
              <a:cs typeface="Arial"/>
            </a:endParaRPr>
          </a:p>
          <a:p>
            <a:pPr marL="361950" indent="-180975">
              <a:buFont typeface="Arial"/>
              <a:buChar char="•"/>
            </a:pPr>
            <a:r>
              <a:rPr lang="da-DK" sz="1400">
                <a:latin typeface="Arial"/>
                <a:ea typeface="+mn-lt"/>
                <a:cs typeface="Arial"/>
              </a:rPr>
              <a:t>European Social </a:t>
            </a:r>
            <a:r>
              <a:rPr lang="da-DK" sz="1400" err="1">
                <a:latin typeface="Arial"/>
                <a:ea typeface="+mn-lt"/>
                <a:cs typeface="Arial"/>
              </a:rPr>
              <a:t>Survey</a:t>
            </a:r>
            <a:r>
              <a:rPr lang="da-DK" sz="1400">
                <a:latin typeface="Arial"/>
                <a:ea typeface="+mn-lt"/>
                <a:cs typeface="Arial"/>
              </a:rPr>
              <a:t> (ESS) Data Portal: </a:t>
            </a:r>
            <a:r>
              <a:rPr lang="da-DK" sz="1400">
                <a:latin typeface="Arial"/>
                <a:ea typeface="+mn-lt"/>
                <a:cs typeface="Arial"/>
                <a:hlinkClick r:id="rId24"/>
              </a:rPr>
              <a:t>https://www.europeansocialsurvey.org/data-portal</a:t>
            </a:r>
            <a:r>
              <a:rPr lang="da-DK" sz="1400">
                <a:latin typeface="Arial"/>
                <a:ea typeface="+mn-lt"/>
                <a:cs typeface="Arial"/>
              </a:rPr>
              <a:t> </a:t>
            </a:r>
          </a:p>
          <a:p>
            <a:pPr marL="361950" indent="-180975">
              <a:buFont typeface="Arial"/>
              <a:buChar char="•"/>
            </a:pPr>
            <a:r>
              <a:rPr lang="da-DK" sz="1400">
                <a:latin typeface="Arial"/>
                <a:ea typeface="+mn-lt"/>
                <a:cs typeface="Arial"/>
              </a:rPr>
              <a:t>WHO data: </a:t>
            </a:r>
            <a:r>
              <a:rPr lang="da-DK" sz="1400">
                <a:latin typeface="Arial"/>
                <a:ea typeface="+mn-lt"/>
                <a:cs typeface="Arial"/>
                <a:hlinkClick r:id="rId25"/>
              </a:rPr>
              <a:t>https://www.who.int/data</a:t>
            </a:r>
            <a:r>
              <a:rPr lang="da-DK" sz="1400">
                <a:latin typeface="Arial"/>
                <a:ea typeface="+mn-lt"/>
                <a:cs typeface="Arial"/>
              </a:rPr>
              <a:t> </a:t>
            </a:r>
          </a:p>
          <a:p>
            <a:pPr marL="361950" indent="-180975">
              <a:buFont typeface="Arial"/>
              <a:buChar char="•"/>
            </a:pPr>
            <a:r>
              <a:rPr lang="da-DK" sz="1400">
                <a:latin typeface="Arial"/>
                <a:ea typeface="+mn-lt"/>
                <a:cs typeface="Arial"/>
              </a:rPr>
              <a:t>HealthData.gov: </a:t>
            </a:r>
            <a:r>
              <a:rPr lang="da-DK" sz="1400">
                <a:latin typeface="Arial"/>
                <a:ea typeface="+mn-lt"/>
                <a:cs typeface="Arial"/>
                <a:hlinkClick r:id="rId26"/>
              </a:rPr>
              <a:t>https://healthdata.gov/</a:t>
            </a:r>
            <a:r>
              <a:rPr lang="da-DK" sz="1400">
                <a:latin typeface="Arial"/>
                <a:ea typeface="+mn-lt"/>
                <a:cs typeface="Arial"/>
              </a:rPr>
              <a:t> </a:t>
            </a:r>
          </a:p>
          <a:p>
            <a:endParaRPr lang="da-DK" sz="1400">
              <a:latin typeface="Arial" panose="020B0604020202020204" pitchFamily="34" charset="0"/>
              <a:ea typeface="+mn-lt"/>
              <a:cs typeface="Arial" panose="020B0604020202020204" pitchFamily="34" charset="0"/>
            </a:endParaRPr>
          </a:p>
          <a:p>
            <a:r>
              <a:rPr lang="en-GB" sz="1400" b="1">
                <a:latin typeface="Arial"/>
                <a:ea typeface="+mn-lt"/>
                <a:cs typeface="Arial"/>
              </a:rPr>
              <a:t>Other</a:t>
            </a:r>
            <a:r>
              <a:rPr lang="da-DK" sz="1400" b="1">
                <a:latin typeface="Arial"/>
                <a:ea typeface="+mn-lt"/>
                <a:cs typeface="Arial"/>
              </a:rPr>
              <a:t> </a:t>
            </a:r>
            <a:endParaRPr lang="da-DK" sz="1400">
              <a:latin typeface="Arial" panose="020B0604020202020204" pitchFamily="34" charset="0"/>
              <a:ea typeface="+mn-lt"/>
              <a:cs typeface="Arial" panose="020B0604020202020204" pitchFamily="34" charset="0"/>
            </a:endParaRPr>
          </a:p>
          <a:p>
            <a:pPr marL="361950" indent="-180975">
              <a:buFont typeface="Arial"/>
              <a:buChar char="•"/>
            </a:pPr>
            <a:r>
              <a:rPr lang="en-US" sz="1400" err="1">
                <a:latin typeface="Arial"/>
                <a:ea typeface="+mn-lt"/>
                <a:cs typeface="Arial"/>
              </a:rPr>
              <a:t>FAIRSharing</a:t>
            </a:r>
            <a:r>
              <a:rPr lang="en-US" sz="1400">
                <a:latin typeface="Arial"/>
                <a:ea typeface="+mn-lt"/>
                <a:cs typeface="Arial"/>
              </a:rPr>
              <a:t>: </a:t>
            </a:r>
            <a:r>
              <a:rPr lang="en-US" sz="1400">
                <a:latin typeface="Arial"/>
                <a:ea typeface="+mn-lt"/>
                <a:cs typeface="Arial"/>
                <a:hlinkClick r:id="rId27"/>
              </a:rPr>
              <a:t>https://fairsharing.org/search?fairsharingRegistry=Database</a:t>
            </a:r>
            <a:r>
              <a:rPr lang="en-US" sz="1400">
                <a:latin typeface="Arial"/>
                <a:ea typeface="+mn-lt"/>
                <a:cs typeface="Arial"/>
              </a:rPr>
              <a:t> </a:t>
            </a:r>
            <a:r>
              <a:rPr lang="da-DK" sz="1400">
                <a:latin typeface="Arial"/>
                <a:ea typeface="+mn-lt"/>
                <a:cs typeface="Arial"/>
              </a:rPr>
              <a:t> </a:t>
            </a:r>
            <a:endParaRPr lang="en-GB" sz="1400">
              <a:latin typeface="Arial"/>
              <a:ea typeface="+mn-lt"/>
              <a:cs typeface="Arial"/>
            </a:endParaRPr>
          </a:p>
          <a:p>
            <a:pPr marL="361950" indent="-180975">
              <a:buFont typeface="Arial"/>
              <a:buChar char="•"/>
            </a:pPr>
            <a:r>
              <a:rPr lang="en-US" sz="1400">
                <a:latin typeface="Arial"/>
                <a:ea typeface="+mn-lt"/>
                <a:cs typeface="Arial"/>
              </a:rPr>
              <a:t>Re3data: </a:t>
            </a:r>
            <a:r>
              <a:rPr lang="en-US" sz="1400">
                <a:solidFill>
                  <a:srgbClr val="0563C1"/>
                </a:solidFill>
                <a:latin typeface="Arial"/>
                <a:ea typeface="+mn-lt"/>
                <a:cs typeface="Arial"/>
                <a:hlinkClick r:id="rId28"/>
              </a:rPr>
              <a:t>https://www.re3data.org/</a:t>
            </a:r>
            <a:r>
              <a:rPr lang="da-DK" sz="1400">
                <a:latin typeface="Arial"/>
                <a:ea typeface="+mn-lt"/>
                <a:cs typeface="Arial"/>
              </a:rPr>
              <a:t> </a:t>
            </a:r>
            <a:endParaRPr lang="da-DK"/>
          </a:p>
          <a:p>
            <a:pPr marL="361950" indent="-180975">
              <a:buFont typeface="Arial"/>
              <a:buChar char="•"/>
            </a:pPr>
            <a:r>
              <a:rPr lang="da-DK" sz="1400">
                <a:latin typeface="Arial"/>
                <a:ea typeface="+mn-lt"/>
                <a:cs typeface="Arial"/>
              </a:rPr>
              <a:t>Libguide "Searching for research data": </a:t>
            </a:r>
            <a:r>
              <a:rPr lang="da-DK" sz="1400">
                <a:latin typeface="Arial"/>
                <a:ea typeface="+mn-lt"/>
                <a:cs typeface="Arial"/>
                <a:hlinkClick r:id="rId29"/>
              </a:rPr>
              <a:t>libguides.ruc.dk/datasearch/opendatasources</a:t>
            </a:r>
            <a:endParaRPr lang="da-DK" sz="1400">
              <a:latin typeface="Arial"/>
              <a:ea typeface="+mn-lt"/>
              <a:cs typeface="Arial"/>
            </a:endParaRPr>
          </a:p>
        </p:txBody>
      </p:sp>
    </p:spTree>
    <p:extLst>
      <p:ext uri="{BB962C8B-B14F-4D97-AF65-F5344CB8AC3E}">
        <p14:creationId xmlns:p14="http://schemas.microsoft.com/office/powerpoint/2010/main" val="2647309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2B4570-7E1C-455A-9B70-5704AD30C6C9}"/>
              </a:ext>
            </a:extLst>
          </p:cNvPr>
          <p:cNvSpPr>
            <a:spLocks noGrp="1"/>
          </p:cNvSpPr>
          <p:nvPr>
            <p:ph type="title"/>
          </p:nvPr>
        </p:nvSpPr>
        <p:spPr>
          <a:xfrm>
            <a:off x="829733" y="161925"/>
            <a:ext cx="10515600" cy="1325563"/>
          </a:xfrm>
        </p:spPr>
        <p:txBody>
          <a:bodyPr>
            <a:normAutofit fontScale="90000"/>
          </a:bodyPr>
          <a:lstStyle/>
          <a:p>
            <a:r>
              <a:rPr lang="da-DK" b="1" err="1">
                <a:latin typeface="Arial"/>
                <a:cs typeface="Arial"/>
              </a:rPr>
              <a:t>Recap</a:t>
            </a:r>
            <a:br>
              <a:rPr lang="da-DK" sz="4000">
                <a:latin typeface="Arial" panose="020B0604020202020204" pitchFamily="34" charset="0"/>
                <a:cs typeface="Arial" panose="020B0604020202020204" pitchFamily="34" charset="0"/>
              </a:rPr>
            </a:br>
            <a:r>
              <a:rPr lang="da-DK" sz="2400">
                <a:latin typeface="Arial"/>
                <a:cs typeface="Arial"/>
              </a:rPr>
              <a:t>Peer </a:t>
            </a:r>
            <a:r>
              <a:rPr lang="da-DK" sz="2400" err="1">
                <a:latin typeface="Arial"/>
                <a:cs typeface="Arial"/>
              </a:rPr>
              <a:t>discussion</a:t>
            </a:r>
            <a:r>
              <a:rPr lang="da-DK" sz="2400">
                <a:latin typeface="Arial"/>
                <a:cs typeface="Arial"/>
              </a:rPr>
              <a:t>: </a:t>
            </a:r>
            <a:r>
              <a:rPr lang="da-DK" sz="2400" err="1">
                <a:latin typeface="Arial"/>
                <a:cs typeface="Arial"/>
              </a:rPr>
              <a:t>what</a:t>
            </a:r>
            <a:r>
              <a:rPr lang="da-DK" sz="2400">
                <a:latin typeface="Arial"/>
                <a:cs typeface="Arial"/>
              </a:rPr>
              <a:t> did </a:t>
            </a:r>
            <a:r>
              <a:rPr lang="da-DK" sz="2400" err="1">
                <a:latin typeface="Arial"/>
                <a:cs typeface="Arial"/>
              </a:rPr>
              <a:t>you</a:t>
            </a:r>
            <a:r>
              <a:rPr lang="da-DK" sz="2400">
                <a:latin typeface="Arial"/>
                <a:cs typeface="Arial"/>
              </a:rPr>
              <a:t> find </a:t>
            </a:r>
            <a:r>
              <a:rPr lang="da-DK" sz="2400" err="1">
                <a:latin typeface="Arial"/>
                <a:cs typeface="Arial"/>
              </a:rPr>
              <a:t>useful</a:t>
            </a:r>
            <a:r>
              <a:rPr lang="da-DK" sz="2400">
                <a:latin typeface="Arial"/>
                <a:cs typeface="Arial"/>
              </a:rPr>
              <a:t>? </a:t>
            </a:r>
            <a:r>
              <a:rPr lang="da-DK" sz="2400" err="1">
                <a:latin typeface="Arial"/>
                <a:cs typeface="Arial"/>
              </a:rPr>
              <a:t>What</a:t>
            </a:r>
            <a:r>
              <a:rPr lang="da-DK" sz="2400">
                <a:latin typeface="Arial"/>
                <a:cs typeface="Arial"/>
              </a:rPr>
              <a:t> did </a:t>
            </a:r>
            <a:r>
              <a:rPr lang="da-DK" sz="2400" err="1">
                <a:latin typeface="Arial"/>
                <a:cs typeface="Arial"/>
              </a:rPr>
              <a:t>you</a:t>
            </a:r>
            <a:r>
              <a:rPr lang="da-DK" sz="2400">
                <a:latin typeface="Arial"/>
                <a:cs typeface="Arial"/>
              </a:rPr>
              <a:t> find </a:t>
            </a:r>
            <a:r>
              <a:rPr lang="da-DK" sz="2400" err="1">
                <a:latin typeface="Arial"/>
                <a:cs typeface="Arial"/>
              </a:rPr>
              <a:t>challenging</a:t>
            </a:r>
            <a:r>
              <a:rPr lang="da-DK" sz="2400">
                <a:latin typeface="Arial"/>
                <a:cs typeface="Arial"/>
              </a:rPr>
              <a:t>?</a:t>
            </a:r>
            <a:br>
              <a:rPr lang="da-DK" sz="2400">
                <a:latin typeface="Arial" panose="020B0604020202020204" pitchFamily="34" charset="0"/>
                <a:cs typeface="Arial" panose="020B0604020202020204" pitchFamily="34" charset="0"/>
              </a:rPr>
            </a:br>
            <a:r>
              <a:rPr lang="da-DK" sz="2400">
                <a:latin typeface="Arial"/>
                <a:cs typeface="Arial"/>
              </a:rPr>
              <a:t>(15 min.)</a:t>
            </a:r>
          </a:p>
        </p:txBody>
      </p:sp>
      <p:graphicFrame>
        <p:nvGraphicFramePr>
          <p:cNvPr id="3" name="Diagram 2"/>
          <p:cNvGraphicFramePr/>
          <p:nvPr>
            <p:extLst>
              <p:ext uri="{D42A27DB-BD31-4B8C-83A1-F6EECF244321}">
                <p14:modId xmlns:p14="http://schemas.microsoft.com/office/powerpoint/2010/main" val="2643286523"/>
              </p:ext>
            </p:extLst>
          </p:nvPr>
        </p:nvGraphicFramePr>
        <p:xfrm>
          <a:off x="851393" y="1301306"/>
          <a:ext cx="10384367" cy="5596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9728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B707-F3AC-9F21-85F8-B6AC06A902C7}"/>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2432162-863F-13AF-2E1A-E6DFEABE6ECF}"/>
              </a:ext>
            </a:extLst>
          </p:cNvPr>
          <p:cNvSpPr>
            <a:spLocks noGrp="1"/>
          </p:cNvSpPr>
          <p:nvPr>
            <p:ph idx="1"/>
          </p:nvPr>
        </p:nvSpPr>
        <p:spPr/>
        <p:txBody>
          <a:bodyPr vert="horz" lIns="91440" tIns="45720" rIns="91440" bIns="45720" rtlCol="0" anchor="t">
            <a:normAutofit/>
          </a:bodyPr>
          <a:lstStyle/>
          <a:p>
            <a:pPr marL="0" indent="0">
              <a:buNone/>
            </a:pPr>
            <a:r>
              <a:rPr lang="da-DK" sz="2000">
                <a:latin typeface="Arial"/>
                <a:ea typeface="Calibri"/>
                <a:cs typeface="Arial"/>
              </a:rPr>
              <a:t>These last two slides are not intended for the 2-hour workshop but belong to the shorter </a:t>
            </a:r>
            <a:r>
              <a:rPr lang="da-DK" sz="2000" dirty="0">
                <a:latin typeface="Arial"/>
                <a:ea typeface="Calibri"/>
                <a:cs typeface="Arial"/>
              </a:rPr>
              <a:t>versions of the course:</a:t>
            </a:r>
            <a:endParaRPr lang="da-DK" dirty="0"/>
          </a:p>
          <a:p>
            <a:pPr marL="0" indent="0">
              <a:buNone/>
            </a:pPr>
            <a:endParaRPr lang="da-DK" sz="2000">
              <a:latin typeface="Arial"/>
              <a:ea typeface="Calibri"/>
              <a:cs typeface="Arial"/>
            </a:endParaRPr>
          </a:p>
          <a:p>
            <a:pPr marL="0" indent="0">
              <a:buNone/>
            </a:pPr>
            <a:r>
              <a:rPr lang="da-DK" sz="2000">
                <a:latin typeface="Arial"/>
                <a:ea typeface="Calibri"/>
                <a:cs typeface="Arial"/>
              </a:rPr>
              <a:t>Scenario 2 – 45 min.: Exercises for repositories and search engines</a:t>
            </a:r>
          </a:p>
          <a:p>
            <a:pPr marL="0" indent="0">
              <a:buNone/>
            </a:pPr>
            <a:r>
              <a:rPr lang="da-DK" sz="2000">
                <a:latin typeface="Arial"/>
                <a:ea typeface="Calibri"/>
                <a:cs typeface="Arial"/>
              </a:rPr>
              <a:t>Scenario 3 – 15 min.: Advertisement for the 2-hour workshop  </a:t>
            </a:r>
          </a:p>
          <a:p>
            <a:pPr marL="0" indent="0">
              <a:buNone/>
            </a:pPr>
            <a:endParaRPr lang="da-DK" sz="2000">
              <a:latin typeface="Arial"/>
              <a:ea typeface="Calibri"/>
              <a:cs typeface="Arial"/>
            </a:endParaRPr>
          </a:p>
          <a:p>
            <a:pPr marL="0" indent="0">
              <a:buNone/>
            </a:pPr>
            <a:r>
              <a:rPr lang="da-DK" sz="2000">
                <a:latin typeface="Arial"/>
                <a:ea typeface="Calibri"/>
                <a:cs typeface="Arial"/>
              </a:rPr>
              <a:t>See also the Teacher's guide for Scenario 2 and 3</a:t>
            </a:r>
            <a:r>
              <a:rPr lang="da-DK" sz="2000" dirty="0">
                <a:latin typeface="Arial"/>
                <a:ea typeface="+mn-lt"/>
                <a:cs typeface="Arial"/>
              </a:rPr>
              <a:t> </a:t>
            </a:r>
            <a:endParaRPr lang="da-DK" sz="2000" dirty="0">
              <a:latin typeface="Arial"/>
              <a:ea typeface="Calibri"/>
              <a:cs typeface="Arial"/>
            </a:endParaRPr>
          </a:p>
        </p:txBody>
      </p:sp>
      <p:sp>
        <p:nvSpPr>
          <p:cNvPr id="5" name="Titel 4">
            <a:extLst>
              <a:ext uri="{FF2B5EF4-FFF2-40B4-BE49-F238E27FC236}">
                <a16:creationId xmlns:a16="http://schemas.microsoft.com/office/drawing/2014/main" id="{0027A70B-FFF9-16CF-6FFC-1FB6762FB458}"/>
              </a:ext>
            </a:extLst>
          </p:cNvPr>
          <p:cNvSpPr>
            <a:spLocks noGrp="1"/>
          </p:cNvSpPr>
          <p:nvPr>
            <p:ph type="title"/>
          </p:nvPr>
        </p:nvSpPr>
        <p:spPr/>
        <p:txBody>
          <a:bodyPr>
            <a:normAutofit/>
          </a:bodyPr>
          <a:lstStyle/>
          <a:p>
            <a:r>
              <a:rPr lang="da-DK" sz="4000" b="1">
                <a:latin typeface="Arial"/>
                <a:cs typeface="Arial"/>
              </a:rPr>
              <a:t>Material for Scenario 2 and 3</a:t>
            </a:r>
          </a:p>
        </p:txBody>
      </p:sp>
    </p:spTree>
    <p:extLst>
      <p:ext uri="{BB962C8B-B14F-4D97-AF65-F5344CB8AC3E}">
        <p14:creationId xmlns:p14="http://schemas.microsoft.com/office/powerpoint/2010/main" val="27631746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4AA9B-4FED-2806-5DCC-25A13A09DE8D}"/>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13A0E28-4765-DDC9-E8D1-6DF2CB9E384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E13A0E28-4765-DDC9-E8D1-6DF2CB9E384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3699709-549A-A765-DE41-20F182EC08F8}"/>
              </a:ext>
            </a:extLst>
          </p:cNvPr>
          <p:cNvSpPr>
            <a:spLocks noGrp="1"/>
          </p:cNvSpPr>
          <p:nvPr>
            <p:ph type="title"/>
          </p:nvPr>
        </p:nvSpPr>
        <p:spPr>
          <a:xfrm>
            <a:off x="379536" y="117216"/>
            <a:ext cx="11561134" cy="867244"/>
          </a:xfrm>
        </p:spPr>
        <p:txBody>
          <a:bodyPr vert="horz">
            <a:normAutofit fontScale="90000"/>
          </a:bodyPr>
          <a:lstStyle/>
          <a:p>
            <a:r>
              <a:rPr lang="da-DK" sz="4000" b="1">
                <a:latin typeface="Arial"/>
                <a:cs typeface="Arial"/>
              </a:rPr>
              <a:t>Exercises: Repositories and Search engines </a:t>
            </a:r>
            <a:r>
              <a:rPr lang="da-DK" sz="2400">
                <a:latin typeface="Arial"/>
                <a:cs typeface="Arial"/>
              </a:rPr>
              <a:t>(10 min.)</a:t>
            </a:r>
            <a:endParaRPr lang="en-US" sz="2200">
              <a:latin typeface="Arial"/>
              <a:cs typeface="Arial"/>
            </a:endParaRPr>
          </a:p>
        </p:txBody>
      </p:sp>
      <p:cxnSp>
        <p:nvCxnSpPr>
          <p:cNvPr id="8" name="Lige forbindelse 7">
            <a:extLst>
              <a:ext uri="{FF2B5EF4-FFF2-40B4-BE49-F238E27FC236}">
                <a16:creationId xmlns:a16="http://schemas.microsoft.com/office/drawing/2014/main" id="{21CB0948-9DD3-A962-AF04-454462C8DD55}"/>
              </a:ext>
            </a:extLst>
          </p:cNvPr>
          <p:cNvCxnSpPr/>
          <p:nvPr/>
        </p:nvCxnSpPr>
        <p:spPr>
          <a:xfrm>
            <a:off x="376424" y="982689"/>
            <a:ext cx="30452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75C06D11-8AD2-ED63-8852-6B80B6F9B1ED}"/>
              </a:ext>
            </a:extLst>
          </p:cNvPr>
          <p:cNvSpPr txBox="1">
            <a:spLocks/>
          </p:cNvSpPr>
          <p:nvPr/>
        </p:nvSpPr>
        <p:spPr>
          <a:xfrm>
            <a:off x="6294064" y="1283673"/>
            <a:ext cx="5638125" cy="4925964"/>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buNone/>
            </a:pPr>
            <a:r>
              <a:rPr lang="da-DK" sz="2000" b="1" err="1">
                <a:latin typeface="Arial"/>
                <a:cs typeface="Arial"/>
              </a:rPr>
              <a:t>Exercise</a:t>
            </a:r>
            <a:r>
              <a:rPr lang="da-DK" sz="2000" b="1">
                <a:latin typeface="Arial"/>
                <a:cs typeface="Arial"/>
              </a:rPr>
              <a:t> Strategy - Search engines:</a:t>
            </a:r>
          </a:p>
          <a:p>
            <a:pPr marL="0" indent="0">
              <a:lnSpc>
                <a:spcPct val="100000"/>
              </a:lnSpc>
              <a:buNone/>
            </a:pPr>
            <a:r>
              <a:rPr lang="da-DK" sz="1600" b="1">
                <a:latin typeface="Arial"/>
                <a:cs typeface="Arial"/>
              </a:rPr>
              <a:t>Go to </a:t>
            </a:r>
            <a:r>
              <a:rPr lang="da-DK" sz="1600" b="1">
                <a:latin typeface="Arial"/>
                <a:cs typeface="Arial"/>
                <a:hlinkClick r:id="rId6"/>
              </a:rPr>
              <a:t>Google Dataset Search</a:t>
            </a:r>
            <a:r>
              <a:rPr lang="da-DK" sz="1600" b="1">
                <a:latin typeface="Arial"/>
                <a:cs typeface="Arial"/>
              </a:rPr>
              <a:t> and find the </a:t>
            </a:r>
            <a:r>
              <a:rPr lang="da-DK" sz="1600" b="1" err="1">
                <a:latin typeface="Arial"/>
                <a:cs typeface="Arial"/>
              </a:rPr>
              <a:t>following</a:t>
            </a:r>
            <a:r>
              <a:rPr lang="da-DK" sz="1600" b="1">
                <a:latin typeface="Arial"/>
                <a:cs typeface="Arial"/>
              </a:rPr>
              <a:t> dataset:</a:t>
            </a:r>
            <a:endParaRPr lang="da-DK"/>
          </a:p>
          <a:p>
            <a:pPr marL="0" indent="0">
              <a:lnSpc>
                <a:spcPct val="100000"/>
              </a:lnSpc>
              <a:buNone/>
            </a:pPr>
            <a:r>
              <a:rPr lang="en-US" sz="1600">
                <a:latin typeface="Arial"/>
                <a:cs typeface="Arial"/>
              </a:rPr>
              <a:t>Becker, V., Bristow, R., &amp; Iversen, R. (2025). </a:t>
            </a:r>
            <a:r>
              <a:rPr lang="en-US" sz="1600" i="1">
                <a:latin typeface="Arial"/>
                <a:cs typeface="Arial"/>
              </a:rPr>
              <a:t>A World without Images</a:t>
            </a:r>
            <a:r>
              <a:rPr lang="en-US" sz="1600">
                <a:latin typeface="Arial"/>
                <a:cs typeface="Arial"/>
              </a:rPr>
              <a:t> dataset (Version V1) [dataset]. </a:t>
            </a:r>
          </a:p>
          <a:p>
            <a:pPr marL="0" indent="0">
              <a:lnSpc>
                <a:spcPct val="100000"/>
              </a:lnSpc>
              <a:buNone/>
            </a:pPr>
            <a:endParaRPr lang="en-US" sz="1600">
              <a:latin typeface="Arial"/>
              <a:cs typeface="Arial"/>
            </a:endParaRPr>
          </a:p>
          <a:p>
            <a:pPr marL="0" indent="0">
              <a:lnSpc>
                <a:spcPct val="100000"/>
              </a:lnSpc>
              <a:buNone/>
            </a:pPr>
            <a:r>
              <a:rPr lang="en-US" sz="1600" b="1">
                <a:latin typeface="Arial"/>
                <a:cs typeface="Arial"/>
              </a:rPr>
              <a:t>When you have found the dataset, consider the following questions: </a:t>
            </a:r>
          </a:p>
          <a:p>
            <a:pPr marL="342900" indent="-342900">
              <a:lnSpc>
                <a:spcPct val="100000"/>
              </a:lnSpc>
              <a:buFont typeface="Arial" panose="020B0604020202020204" pitchFamily="34" charset="0"/>
              <a:buAutoNum type="arabicPeriod"/>
            </a:pPr>
            <a:r>
              <a:rPr lang="en-US" sz="1600">
                <a:latin typeface="Arial"/>
                <a:cs typeface="Arial"/>
              </a:rPr>
              <a:t>In which repository is the dataset published? </a:t>
            </a:r>
          </a:p>
          <a:p>
            <a:pPr marL="342900" indent="-342900">
              <a:lnSpc>
                <a:spcPct val="100000"/>
              </a:lnSpc>
              <a:buFont typeface="Arial" panose="020B0604020202020204" pitchFamily="34" charset="0"/>
              <a:buAutoNum type="arabicPeriod"/>
            </a:pPr>
            <a:r>
              <a:rPr lang="en-US" sz="1600">
                <a:solidFill>
                  <a:srgbClr val="000000"/>
                </a:solidFill>
                <a:latin typeface="Arial"/>
                <a:ea typeface="+mn-lt"/>
                <a:cs typeface="Arial"/>
              </a:rPr>
              <a:t>What is the authors affiliation?</a:t>
            </a:r>
            <a:endParaRPr lang="en-US" sz="1600">
              <a:solidFill>
                <a:srgbClr val="000000"/>
              </a:solidFill>
              <a:ea typeface="+mn-lt"/>
              <a:cs typeface="+mn-lt"/>
            </a:endParaRPr>
          </a:p>
          <a:p>
            <a:pPr marL="342900" indent="-342900">
              <a:lnSpc>
                <a:spcPct val="100000"/>
              </a:lnSpc>
              <a:buFont typeface="Arial" panose="020B0604020202020204" pitchFamily="34" charset="0"/>
              <a:buAutoNum type="arabicPeriod"/>
            </a:pP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rights</a:t>
            </a:r>
            <a:r>
              <a:rPr lang="da-DK" sz="1600">
                <a:latin typeface="Arial"/>
                <a:ea typeface="Calibri Light"/>
                <a:cs typeface="Arial"/>
              </a:rPr>
              <a:t> do </a:t>
            </a:r>
            <a:r>
              <a:rPr lang="da-DK" sz="1600" err="1">
                <a:latin typeface="Arial"/>
                <a:ea typeface="Calibri Light"/>
                <a:cs typeface="Arial"/>
              </a:rPr>
              <a:t>you</a:t>
            </a:r>
            <a:r>
              <a:rPr lang="da-DK" sz="1600">
                <a:latin typeface="Arial"/>
                <a:ea typeface="Calibri Light"/>
                <a:cs typeface="Arial"/>
              </a:rPr>
              <a:t> have to </a:t>
            </a:r>
            <a:r>
              <a:rPr lang="da-DK" sz="1600" err="1">
                <a:latin typeface="Arial"/>
                <a:ea typeface="Calibri Light"/>
                <a:cs typeface="Arial"/>
              </a:rPr>
              <a:t>use</a:t>
            </a:r>
            <a:r>
              <a:rPr lang="da-DK" sz="1600">
                <a:latin typeface="Arial"/>
                <a:ea typeface="Calibri Light"/>
                <a:cs typeface="Arial"/>
              </a:rPr>
              <a:t> the data (i.e. </a:t>
            </a: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license</a:t>
            </a:r>
            <a:r>
              <a:rPr lang="da-DK" sz="1600">
                <a:latin typeface="Arial"/>
                <a:ea typeface="Calibri Light"/>
                <a:cs typeface="Arial"/>
              </a:rPr>
              <a:t> is </a:t>
            </a:r>
            <a:r>
              <a:rPr lang="da-DK" sz="1600" err="1">
                <a:latin typeface="Arial"/>
                <a:ea typeface="Calibri Light"/>
                <a:cs typeface="Arial"/>
              </a:rPr>
              <a:t>attached</a:t>
            </a:r>
            <a:r>
              <a:rPr lang="da-DK" sz="1600">
                <a:latin typeface="Arial"/>
                <a:ea typeface="Calibri Light"/>
                <a:cs typeface="Arial"/>
              </a:rPr>
              <a:t> to the data)?</a:t>
            </a:r>
            <a:endParaRPr lang="en-US" sz="1600">
              <a:latin typeface="Arial"/>
              <a:ea typeface="Calibri Light"/>
              <a:cs typeface="Arial"/>
            </a:endParaRPr>
          </a:p>
          <a:p>
            <a:pPr marL="342900" indent="-342900">
              <a:lnSpc>
                <a:spcPct val="100000"/>
              </a:lnSpc>
              <a:buAutoNum type="arabicPeriod"/>
            </a:pPr>
            <a:r>
              <a:rPr lang="en-US" sz="1600">
                <a:solidFill>
                  <a:srgbClr val="000000"/>
                </a:solidFill>
                <a:latin typeface="Arial"/>
                <a:ea typeface="Calibri Light"/>
                <a:cs typeface="Arial"/>
              </a:rPr>
              <a:t>Is</a:t>
            </a:r>
            <a:r>
              <a:rPr lang="en-US" sz="1600">
                <a:latin typeface="Arial"/>
                <a:ea typeface="Calibri Light"/>
                <a:cs typeface="Arial"/>
              </a:rPr>
              <a:t> the dataset linked to a peer-reviewed article?</a:t>
            </a:r>
            <a:br>
              <a:rPr lang="en-US" sz="1600">
                <a:latin typeface="Arial" panose="020B0604020202020204" pitchFamily="34" charset="0"/>
                <a:ea typeface="Calibri Light"/>
                <a:cs typeface="Arial" panose="020B0604020202020204" pitchFamily="34" charset="0"/>
              </a:rPr>
            </a:br>
            <a:r>
              <a:rPr lang="en-US" sz="1600">
                <a:latin typeface="Arial"/>
                <a:ea typeface="Calibri Light"/>
                <a:cs typeface="Arial"/>
              </a:rPr>
              <a:t>If so, where is the article published?</a:t>
            </a:r>
            <a:endParaRPr lang="en-US" sz="1600"/>
          </a:p>
          <a:p>
            <a:pPr marL="514350" indent="-285750">
              <a:lnSpc>
                <a:spcPct val="100000"/>
              </a:lnSpc>
              <a:buAutoNum type="arabicPeriod"/>
            </a:pPr>
            <a:endParaRPr lang="en-US" sz="1600">
              <a:latin typeface="Arial" panose="020B0604020202020204" pitchFamily="34" charset="0"/>
              <a:ea typeface="Calibri Light"/>
              <a:cs typeface="Arial" panose="020B0604020202020204" pitchFamily="34" charset="0"/>
            </a:endParaRPr>
          </a:p>
        </p:txBody>
      </p:sp>
      <p:sp>
        <p:nvSpPr>
          <p:cNvPr id="7" name="Pladsholder til indhold 2">
            <a:extLst>
              <a:ext uri="{FF2B5EF4-FFF2-40B4-BE49-F238E27FC236}">
                <a16:creationId xmlns:a16="http://schemas.microsoft.com/office/drawing/2014/main" id="{478F3E07-A8B1-BE88-9BC4-C3846D8D71FA}"/>
              </a:ext>
            </a:extLst>
          </p:cNvPr>
          <p:cNvSpPr txBox="1">
            <a:spLocks/>
          </p:cNvSpPr>
          <p:nvPr/>
        </p:nvSpPr>
        <p:spPr>
          <a:xfrm>
            <a:off x="178059" y="1284076"/>
            <a:ext cx="5897068" cy="49255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b="1">
                <a:latin typeface="Arial"/>
                <a:ea typeface="Calibri Light"/>
                <a:cs typeface="Arial"/>
              </a:rPr>
              <a:t>Exercise Strategy - Repositories:</a:t>
            </a:r>
            <a:endParaRPr lang="da-DK" sz="2000"/>
          </a:p>
          <a:p>
            <a:pPr marL="0" indent="0">
              <a:buNone/>
            </a:pPr>
            <a:r>
              <a:rPr lang="da-DK" sz="1600" b="1">
                <a:latin typeface="Arial"/>
                <a:ea typeface="Calibri Light"/>
                <a:cs typeface="Arial"/>
              </a:rPr>
              <a:t>Go to </a:t>
            </a:r>
            <a:r>
              <a:rPr lang="da-DK" sz="1600" b="1">
                <a:latin typeface="Arial"/>
                <a:ea typeface="Calibri Light"/>
                <a:cs typeface="Arial"/>
                <a:hlinkClick r:id="rId7"/>
              </a:rPr>
              <a:t>Zenodo</a:t>
            </a:r>
            <a:r>
              <a:rPr lang="da-DK" sz="1600" b="1">
                <a:latin typeface="Arial"/>
                <a:ea typeface="Calibri Light"/>
                <a:cs typeface="Arial"/>
              </a:rPr>
              <a:t> and find the </a:t>
            </a:r>
            <a:r>
              <a:rPr lang="da-DK" sz="1600" b="1" err="1">
                <a:latin typeface="Arial"/>
                <a:ea typeface="Calibri Light"/>
                <a:cs typeface="Arial"/>
              </a:rPr>
              <a:t>following</a:t>
            </a:r>
            <a:r>
              <a:rPr lang="da-DK" sz="1600" b="1">
                <a:latin typeface="Arial"/>
                <a:ea typeface="Calibri Light"/>
                <a:cs typeface="Arial"/>
              </a:rPr>
              <a:t> dataset:</a:t>
            </a:r>
            <a:br>
              <a:rPr lang="da-DK" sz="1600" b="1">
                <a:latin typeface="Arial"/>
                <a:ea typeface="Calibri Light"/>
                <a:cs typeface="Arial"/>
              </a:rPr>
            </a:br>
            <a:endParaRPr lang="da-DK" sz="1600" b="1">
              <a:latin typeface="Arial"/>
              <a:ea typeface="Calibri Light"/>
              <a:cs typeface="Arial"/>
            </a:endParaRPr>
          </a:p>
          <a:p>
            <a:pPr marL="0" indent="0">
              <a:lnSpc>
                <a:spcPct val="110000"/>
              </a:lnSpc>
              <a:buNone/>
            </a:pPr>
            <a:r>
              <a:rPr lang="da-DK" sz="1600">
                <a:latin typeface="Arial"/>
                <a:ea typeface="Calibri Light"/>
                <a:cs typeface="Arial"/>
              </a:rPr>
              <a:t>"</a:t>
            </a:r>
            <a:r>
              <a:rPr lang="da-DK" sz="1600" err="1">
                <a:latin typeface="Arial"/>
                <a:ea typeface="Calibri Light"/>
                <a:cs typeface="Arial"/>
              </a:rPr>
              <a:t>Summaries</a:t>
            </a:r>
            <a:r>
              <a:rPr lang="da-DK" sz="1600">
                <a:latin typeface="Arial"/>
                <a:ea typeface="Calibri Light"/>
                <a:cs typeface="Arial"/>
              </a:rPr>
              <a:t> of interviews and workshop on </a:t>
            </a:r>
            <a:r>
              <a:rPr lang="da-DK" sz="1600" err="1">
                <a:latin typeface="Arial"/>
                <a:ea typeface="Calibri Light"/>
                <a:cs typeface="Arial"/>
              </a:rPr>
              <a:t>citizen</a:t>
            </a:r>
            <a:r>
              <a:rPr lang="da-DK" sz="1600">
                <a:latin typeface="Arial"/>
                <a:ea typeface="Calibri Light"/>
                <a:cs typeface="Arial"/>
              </a:rPr>
              <a:t> science and </a:t>
            </a:r>
            <a:r>
              <a:rPr lang="da-DK" sz="1600" err="1">
                <a:latin typeface="Arial"/>
                <a:ea typeface="Calibri Light"/>
                <a:cs typeface="Arial"/>
              </a:rPr>
              <a:t>use</a:t>
            </a:r>
            <a:r>
              <a:rPr lang="da-DK" sz="1600">
                <a:latin typeface="Arial"/>
                <a:ea typeface="Calibri Light"/>
                <a:cs typeface="Arial"/>
              </a:rPr>
              <a:t> of </a:t>
            </a:r>
            <a:r>
              <a:rPr lang="da-DK" sz="1600" err="1">
                <a:latin typeface="Arial"/>
                <a:ea typeface="Calibri Light"/>
                <a:cs typeface="Arial"/>
              </a:rPr>
              <a:t>interactive</a:t>
            </a:r>
            <a:r>
              <a:rPr lang="da-DK" sz="1600">
                <a:latin typeface="Arial"/>
                <a:ea typeface="Calibri Light"/>
                <a:cs typeface="Arial"/>
              </a:rPr>
              <a:t> </a:t>
            </a:r>
            <a:r>
              <a:rPr lang="da-DK" sz="1600" err="1">
                <a:latin typeface="Arial"/>
                <a:ea typeface="Calibri Light"/>
                <a:cs typeface="Arial"/>
              </a:rPr>
              <a:t>walkable</a:t>
            </a:r>
            <a:r>
              <a:rPr lang="da-DK" sz="1600">
                <a:latin typeface="Arial"/>
                <a:ea typeface="Calibri Light"/>
                <a:cs typeface="Arial"/>
              </a:rPr>
              <a:t> </a:t>
            </a:r>
            <a:r>
              <a:rPr lang="da-DK" sz="1600" err="1">
                <a:latin typeface="Arial"/>
                <a:ea typeface="Calibri Light"/>
                <a:cs typeface="Arial"/>
              </a:rPr>
              <a:t>floormaps</a:t>
            </a:r>
            <a:r>
              <a:rPr lang="da-DK" sz="1600">
                <a:latin typeface="Arial"/>
                <a:ea typeface="Calibri Light"/>
                <a:cs typeface="Arial"/>
              </a:rPr>
              <a:t> in schools”. </a:t>
            </a:r>
            <a:endParaRPr lang="da-DK" sz="1600"/>
          </a:p>
          <a:p>
            <a:pPr marL="0" indent="0">
              <a:lnSpc>
                <a:spcPct val="110000"/>
              </a:lnSpc>
              <a:buFont typeface="Arial" panose="020B0604020202020204" pitchFamily="34" charset="0"/>
              <a:buNone/>
            </a:pPr>
            <a:endParaRPr lang="da-DK" sz="1600">
              <a:latin typeface="Arial" panose="020B0604020202020204" pitchFamily="34" charset="0"/>
              <a:ea typeface="Calibri Light"/>
              <a:cs typeface="Arial" panose="020B0604020202020204" pitchFamily="34" charset="0"/>
            </a:endParaRPr>
          </a:p>
          <a:p>
            <a:pPr marL="0" indent="0">
              <a:lnSpc>
                <a:spcPct val="110000"/>
              </a:lnSpc>
              <a:buFont typeface="Arial" panose="020B0604020202020204" pitchFamily="34" charset="0"/>
              <a:buNone/>
            </a:pPr>
            <a:r>
              <a:rPr lang="da-DK" sz="1600" b="1" err="1">
                <a:latin typeface="Arial"/>
                <a:ea typeface="Calibri Light"/>
                <a:cs typeface="Arial"/>
              </a:rPr>
              <a:t>Assess</a:t>
            </a:r>
            <a:r>
              <a:rPr lang="da-DK" sz="1600" b="1">
                <a:latin typeface="Arial"/>
                <a:ea typeface="Calibri Light"/>
                <a:cs typeface="Arial"/>
              </a:rPr>
              <a:t> the data by </a:t>
            </a:r>
            <a:r>
              <a:rPr lang="da-DK" sz="1600" b="1" err="1">
                <a:latin typeface="Arial"/>
                <a:ea typeface="Calibri Light"/>
                <a:cs typeface="Arial"/>
              </a:rPr>
              <a:t>answering</a:t>
            </a:r>
            <a:r>
              <a:rPr lang="da-DK" sz="1600" b="1">
                <a:latin typeface="Arial"/>
                <a:ea typeface="Calibri Light"/>
                <a:cs typeface="Arial"/>
              </a:rPr>
              <a:t> the </a:t>
            </a:r>
            <a:r>
              <a:rPr lang="da-DK" sz="1600" b="1" err="1">
                <a:latin typeface="Arial"/>
                <a:ea typeface="Calibri Light"/>
                <a:cs typeface="Arial"/>
              </a:rPr>
              <a:t>following</a:t>
            </a:r>
            <a:r>
              <a:rPr lang="da-DK" sz="1600" b="1">
                <a:latin typeface="Arial"/>
                <a:ea typeface="Calibri Light"/>
                <a:cs typeface="Arial"/>
              </a:rPr>
              <a:t> </a:t>
            </a:r>
            <a:r>
              <a:rPr lang="da-DK" sz="1600" b="1" err="1">
                <a:latin typeface="Arial"/>
                <a:ea typeface="Calibri Light"/>
                <a:cs typeface="Arial"/>
              </a:rPr>
              <a:t>questions</a:t>
            </a:r>
            <a:r>
              <a:rPr lang="da-DK" sz="1600" b="1">
                <a:latin typeface="Arial"/>
                <a:ea typeface="Calibri Light"/>
                <a:cs typeface="Arial"/>
              </a:rPr>
              <a:t>:</a:t>
            </a:r>
          </a:p>
          <a:p>
            <a:pPr marL="514350" indent="-514350">
              <a:lnSpc>
                <a:spcPct val="110000"/>
              </a:lnSpc>
              <a:buAutoNum type="arabicPeriod"/>
            </a:pPr>
            <a:r>
              <a:rPr lang="da-DK" sz="1600" err="1">
                <a:latin typeface="Arial"/>
                <a:ea typeface="Calibri Light"/>
                <a:cs typeface="Arial"/>
              </a:rPr>
              <a:t>Who</a:t>
            </a:r>
            <a:r>
              <a:rPr lang="da-DK" sz="1600">
                <a:latin typeface="Arial"/>
                <a:ea typeface="Calibri Light"/>
                <a:cs typeface="Arial"/>
              </a:rPr>
              <a:t> </a:t>
            </a:r>
            <a:r>
              <a:rPr lang="da-DK" sz="1600" err="1">
                <a:latin typeface="Arial"/>
                <a:ea typeface="Calibri Light"/>
                <a:cs typeface="Arial"/>
              </a:rPr>
              <a:t>generated</a:t>
            </a:r>
            <a:r>
              <a:rPr lang="da-DK" sz="1600">
                <a:latin typeface="Arial"/>
                <a:ea typeface="Calibri Light"/>
                <a:cs typeface="Arial"/>
              </a:rPr>
              <a:t> the data and </a:t>
            </a:r>
            <a:r>
              <a:rPr lang="da-DK" sz="1600" err="1">
                <a:latin typeface="Arial"/>
                <a:ea typeface="Calibri Light"/>
                <a:cs typeface="Arial"/>
              </a:rPr>
              <a:t>what</a:t>
            </a:r>
            <a:r>
              <a:rPr lang="da-DK" sz="1600">
                <a:latin typeface="Arial"/>
                <a:ea typeface="Calibri Light"/>
                <a:cs typeface="Arial"/>
              </a:rPr>
              <a:t> is </a:t>
            </a:r>
            <a:r>
              <a:rPr lang="da-DK" sz="1600" err="1">
                <a:latin typeface="Arial"/>
                <a:ea typeface="Calibri Light"/>
                <a:cs typeface="Arial"/>
              </a:rPr>
              <a:t>their</a:t>
            </a:r>
            <a:r>
              <a:rPr lang="da-DK" sz="1600">
                <a:latin typeface="Arial"/>
                <a:ea typeface="Calibri Light"/>
                <a:cs typeface="Arial"/>
              </a:rPr>
              <a:t> </a:t>
            </a:r>
            <a:r>
              <a:rPr lang="da-DK" sz="1600" err="1">
                <a:latin typeface="Arial"/>
                <a:ea typeface="Calibri Light"/>
                <a:cs typeface="Arial"/>
              </a:rPr>
              <a:t>affiliation</a:t>
            </a:r>
            <a:r>
              <a:rPr lang="da-DK" sz="1600">
                <a:latin typeface="Arial"/>
                <a:ea typeface="Calibri Light"/>
                <a:cs typeface="Arial"/>
              </a:rPr>
              <a:t>?</a:t>
            </a:r>
          </a:p>
          <a:p>
            <a:pPr marL="514350" indent="-514350">
              <a:lnSpc>
                <a:spcPct val="110000"/>
              </a:lnSpc>
              <a:buFont typeface="Arial" panose="020B0604020202020204" pitchFamily="34" charset="0"/>
              <a:buAutoNum type="arabicPeriod"/>
            </a:pPr>
            <a:r>
              <a:rPr lang="da-DK" sz="1600">
                <a:latin typeface="Arial"/>
                <a:ea typeface="Calibri Light"/>
                <a:cs typeface="Arial"/>
              </a:rPr>
              <a:t>Is the data </a:t>
            </a:r>
            <a:r>
              <a:rPr lang="da-DK" sz="1600" err="1">
                <a:latin typeface="Arial"/>
                <a:ea typeface="Calibri Light"/>
                <a:cs typeface="Arial"/>
              </a:rPr>
              <a:t>associated</a:t>
            </a:r>
            <a:r>
              <a:rPr lang="da-DK" sz="1600">
                <a:latin typeface="Arial"/>
                <a:ea typeface="Calibri Light"/>
                <a:cs typeface="Arial"/>
              </a:rPr>
              <a:t> with a peer-</a:t>
            </a:r>
            <a:r>
              <a:rPr lang="da-DK" sz="1600" err="1">
                <a:latin typeface="Arial"/>
                <a:ea typeface="Calibri Light"/>
                <a:cs typeface="Arial"/>
              </a:rPr>
              <a:t>reviewed</a:t>
            </a:r>
            <a:r>
              <a:rPr lang="da-DK" sz="1600">
                <a:latin typeface="Arial"/>
                <a:ea typeface="Calibri Light"/>
                <a:cs typeface="Arial"/>
              </a:rPr>
              <a:t> </a:t>
            </a:r>
            <a:r>
              <a:rPr lang="da-DK" sz="1600" err="1">
                <a:latin typeface="Arial"/>
                <a:ea typeface="Calibri Light"/>
                <a:cs typeface="Arial"/>
              </a:rPr>
              <a:t>article</a:t>
            </a:r>
            <a:r>
              <a:rPr lang="da-DK" sz="1600">
                <a:latin typeface="Arial"/>
                <a:ea typeface="Calibri Light"/>
                <a:cs typeface="Arial"/>
              </a:rPr>
              <a:t> or a </a:t>
            </a:r>
            <a:r>
              <a:rPr lang="da-DK" sz="1600" err="1">
                <a:latin typeface="Arial"/>
                <a:ea typeface="Calibri Light"/>
                <a:cs typeface="Arial"/>
              </a:rPr>
              <a:t>project</a:t>
            </a:r>
            <a:r>
              <a:rPr lang="da-DK" sz="1600">
                <a:latin typeface="Arial"/>
                <a:ea typeface="Calibri Light"/>
                <a:cs typeface="Arial"/>
              </a:rPr>
              <a:t>? Write </a:t>
            </a:r>
            <a:r>
              <a:rPr lang="da-DK" sz="1600" err="1">
                <a:latin typeface="Arial"/>
                <a:ea typeface="Calibri Light"/>
                <a:cs typeface="Arial"/>
              </a:rPr>
              <a:t>down</a:t>
            </a:r>
            <a:r>
              <a:rPr lang="da-DK" sz="1600">
                <a:latin typeface="Arial"/>
                <a:ea typeface="Calibri Light"/>
                <a:cs typeface="Arial"/>
              </a:rPr>
              <a:t> the </a:t>
            </a:r>
            <a:r>
              <a:rPr lang="da-DK" sz="1600" err="1">
                <a:latin typeface="Arial"/>
                <a:ea typeface="Calibri Light"/>
                <a:cs typeface="Arial"/>
              </a:rPr>
              <a:t>title</a:t>
            </a:r>
            <a:r>
              <a:rPr lang="da-DK" sz="1600">
                <a:latin typeface="Arial"/>
                <a:ea typeface="Calibri Light"/>
                <a:cs typeface="Arial"/>
              </a:rPr>
              <a:t> of </a:t>
            </a:r>
            <a:r>
              <a:rPr lang="da-DK" sz="1600" err="1">
                <a:latin typeface="Arial"/>
                <a:ea typeface="Calibri Light"/>
                <a:cs typeface="Arial"/>
              </a:rPr>
              <a:t>article</a:t>
            </a:r>
            <a:r>
              <a:rPr lang="da-DK" sz="1600">
                <a:latin typeface="Arial"/>
                <a:ea typeface="Calibri Light"/>
                <a:cs typeface="Arial"/>
              </a:rPr>
              <a:t>/</a:t>
            </a:r>
            <a:r>
              <a:rPr lang="da-DK" sz="1600" err="1">
                <a:latin typeface="Arial"/>
                <a:ea typeface="Calibri Light"/>
                <a:cs typeface="Arial"/>
              </a:rPr>
              <a:t>project</a:t>
            </a:r>
            <a:r>
              <a:rPr lang="da-DK" sz="1600">
                <a:latin typeface="Arial"/>
                <a:ea typeface="Calibri Light"/>
                <a:cs typeface="Arial"/>
              </a:rPr>
              <a:t>.</a:t>
            </a:r>
          </a:p>
          <a:p>
            <a:pPr marL="514350" indent="-514350">
              <a:lnSpc>
                <a:spcPct val="110000"/>
              </a:lnSpc>
              <a:buFont typeface="Arial" panose="020B0604020202020204" pitchFamily="34" charset="0"/>
              <a:buAutoNum type="arabicPeriod"/>
            </a:pPr>
            <a:r>
              <a:rPr lang="da-DK" sz="1600">
                <a:latin typeface="Arial"/>
                <a:ea typeface="Calibri Light"/>
                <a:cs typeface="Arial"/>
              </a:rPr>
              <a:t>Is the data in a </a:t>
            </a:r>
            <a:r>
              <a:rPr lang="da-DK" sz="1600" err="1">
                <a:latin typeface="Arial"/>
                <a:ea typeface="Calibri Light"/>
                <a:cs typeface="Arial"/>
              </a:rPr>
              <a:t>textual</a:t>
            </a:r>
            <a:r>
              <a:rPr lang="da-DK" sz="1600">
                <a:latin typeface="Arial"/>
                <a:ea typeface="Calibri Light"/>
                <a:cs typeface="Arial"/>
              </a:rPr>
              <a:t>, audio, </a:t>
            </a:r>
            <a:r>
              <a:rPr lang="da-DK" sz="1600" err="1">
                <a:latin typeface="Arial"/>
                <a:ea typeface="Calibri Light"/>
                <a:cs typeface="Arial"/>
              </a:rPr>
              <a:t>visual</a:t>
            </a:r>
            <a:r>
              <a:rPr lang="da-DK" sz="1600">
                <a:latin typeface="Arial"/>
                <a:ea typeface="Calibri Light"/>
                <a:cs typeface="Arial"/>
              </a:rPr>
              <a:t> or </a:t>
            </a:r>
            <a:r>
              <a:rPr lang="da-DK" sz="1600" err="1">
                <a:latin typeface="Arial"/>
                <a:ea typeface="Calibri Light"/>
                <a:cs typeface="Arial"/>
              </a:rPr>
              <a:t>tabular</a:t>
            </a:r>
            <a:r>
              <a:rPr lang="da-DK" sz="1600">
                <a:latin typeface="Arial"/>
                <a:ea typeface="Calibri Light"/>
                <a:cs typeface="Arial"/>
              </a:rPr>
              <a:t> format?</a:t>
            </a:r>
          </a:p>
          <a:p>
            <a:pPr marL="514350" indent="-514350">
              <a:lnSpc>
                <a:spcPct val="110000"/>
              </a:lnSpc>
              <a:buFont typeface="Arial" panose="020B0604020202020204" pitchFamily="34" charset="0"/>
              <a:buAutoNum type="arabicPeriod"/>
            </a:pP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rights</a:t>
            </a:r>
            <a:r>
              <a:rPr lang="da-DK" sz="1600">
                <a:latin typeface="Arial"/>
                <a:ea typeface="Calibri Light"/>
                <a:cs typeface="Arial"/>
              </a:rPr>
              <a:t> do </a:t>
            </a:r>
            <a:r>
              <a:rPr lang="da-DK" sz="1600" err="1">
                <a:latin typeface="Arial"/>
                <a:ea typeface="Calibri Light"/>
                <a:cs typeface="Arial"/>
              </a:rPr>
              <a:t>you</a:t>
            </a:r>
            <a:r>
              <a:rPr lang="da-DK" sz="1600">
                <a:latin typeface="Arial"/>
                <a:ea typeface="Calibri Light"/>
                <a:cs typeface="Arial"/>
              </a:rPr>
              <a:t> have to </a:t>
            </a:r>
            <a:r>
              <a:rPr lang="da-DK" sz="1600" err="1">
                <a:latin typeface="Arial"/>
                <a:ea typeface="Calibri Light"/>
                <a:cs typeface="Arial"/>
              </a:rPr>
              <a:t>use</a:t>
            </a:r>
            <a:r>
              <a:rPr lang="da-DK" sz="1600">
                <a:latin typeface="Arial"/>
                <a:ea typeface="Calibri Light"/>
                <a:cs typeface="Arial"/>
              </a:rPr>
              <a:t> the data (i.e. </a:t>
            </a:r>
            <a:r>
              <a:rPr lang="da-DK" sz="1600" err="1">
                <a:latin typeface="Arial"/>
                <a:ea typeface="Calibri Light"/>
                <a:cs typeface="Arial"/>
              </a:rPr>
              <a:t>which</a:t>
            </a:r>
            <a:r>
              <a:rPr lang="da-DK" sz="1600">
                <a:latin typeface="Arial"/>
                <a:ea typeface="Calibri Light"/>
                <a:cs typeface="Arial"/>
              </a:rPr>
              <a:t> </a:t>
            </a:r>
            <a:r>
              <a:rPr lang="da-DK" sz="1600" err="1">
                <a:latin typeface="Arial"/>
                <a:ea typeface="Calibri Light"/>
                <a:cs typeface="Arial"/>
              </a:rPr>
              <a:t>license</a:t>
            </a:r>
            <a:r>
              <a:rPr lang="da-DK" sz="1600">
                <a:latin typeface="Arial"/>
                <a:ea typeface="Calibri Light"/>
                <a:cs typeface="Arial"/>
              </a:rPr>
              <a:t> is </a:t>
            </a:r>
            <a:r>
              <a:rPr lang="da-DK" sz="1600" err="1">
                <a:latin typeface="Arial"/>
                <a:ea typeface="Calibri Light"/>
                <a:cs typeface="Arial"/>
              </a:rPr>
              <a:t>attached</a:t>
            </a:r>
            <a:r>
              <a:rPr lang="da-DK" sz="1600">
                <a:latin typeface="Arial"/>
                <a:ea typeface="Calibri Light"/>
                <a:cs typeface="Arial"/>
              </a:rPr>
              <a:t> to the data)?</a:t>
            </a:r>
          </a:p>
          <a:p>
            <a:pPr marL="514350" indent="-514350">
              <a:lnSpc>
                <a:spcPct val="110000"/>
              </a:lnSpc>
              <a:buFont typeface="Arial" panose="020B0604020202020204" pitchFamily="34" charset="0"/>
              <a:buAutoNum type="arabicPeriod"/>
            </a:pPr>
            <a:r>
              <a:rPr lang="da-DK" sz="1600">
                <a:latin typeface="Arial"/>
                <a:ea typeface="Calibri Light"/>
                <a:cs typeface="Arial"/>
              </a:rPr>
              <a:t>How </a:t>
            </a:r>
            <a:r>
              <a:rPr lang="da-DK" sz="1600" err="1">
                <a:latin typeface="Arial"/>
                <a:ea typeface="Calibri Light"/>
                <a:cs typeface="Arial"/>
              </a:rPr>
              <a:t>can</a:t>
            </a:r>
            <a:r>
              <a:rPr lang="da-DK" sz="1600">
                <a:latin typeface="Arial"/>
                <a:ea typeface="Calibri Light"/>
                <a:cs typeface="Arial"/>
              </a:rPr>
              <a:t> </a:t>
            </a:r>
            <a:r>
              <a:rPr lang="da-DK" sz="1600" err="1">
                <a:latin typeface="Arial"/>
                <a:ea typeface="Calibri Light"/>
                <a:cs typeface="Arial"/>
              </a:rPr>
              <a:t>you</a:t>
            </a:r>
            <a:r>
              <a:rPr lang="da-DK" sz="1600">
                <a:latin typeface="Arial"/>
                <a:ea typeface="Calibri Light"/>
                <a:cs typeface="Arial"/>
              </a:rPr>
              <a:t> </a:t>
            </a:r>
            <a:r>
              <a:rPr lang="da-DK" sz="1600" err="1">
                <a:latin typeface="Arial"/>
                <a:ea typeface="Calibri Light"/>
                <a:cs typeface="Arial"/>
              </a:rPr>
              <a:t>cite</a:t>
            </a:r>
            <a:r>
              <a:rPr lang="da-DK" sz="1600">
                <a:latin typeface="Arial"/>
                <a:ea typeface="Calibri Light"/>
                <a:cs typeface="Arial"/>
              </a:rPr>
              <a:t> the dataset? </a:t>
            </a:r>
          </a:p>
        </p:txBody>
      </p:sp>
    </p:spTree>
    <p:extLst>
      <p:ext uri="{BB962C8B-B14F-4D97-AF65-F5344CB8AC3E}">
        <p14:creationId xmlns:p14="http://schemas.microsoft.com/office/powerpoint/2010/main" val="33697650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6767AD76-6631-670E-6113-EA9414F7300B}"/>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12427DC-CDCA-FEBC-C78F-8C37934042F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5" imgH="405" progId="TCLayout.ActiveDocument.1">
                  <p:embed/>
                </p:oleObj>
              </mc:Choice>
              <mc:Fallback>
                <p:oleObj name="think-cell Slide" r:id="rId3" imgW="405" imgH="405" progId="TCLayout.ActiveDocument.1">
                  <p:embed/>
                  <p:pic>
                    <p:nvPicPr>
                      <p:cNvPr id="8" name="think-cell data - do not delete"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5">
            <a:extLst>
              <a:ext uri="{FF2B5EF4-FFF2-40B4-BE49-F238E27FC236}">
                <a16:creationId xmlns:a16="http://schemas.microsoft.com/office/drawing/2014/main" id="{CE7827E3-E001-52AC-C54D-23EBF0D6C4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8653" y="-861"/>
            <a:ext cx="7034335" cy="6757783"/>
          </a:xfrm>
          <a:prstGeom prst="rect">
            <a:avLst/>
          </a:prstGeom>
        </p:spPr>
      </p:pic>
      <p:sp>
        <p:nvSpPr>
          <p:cNvPr id="2" name="Titel 1">
            <a:extLst>
              <a:ext uri="{FF2B5EF4-FFF2-40B4-BE49-F238E27FC236}">
                <a16:creationId xmlns:a16="http://schemas.microsoft.com/office/drawing/2014/main" id="{416A53CD-DF20-3022-BC5F-CC8FD40A5F11}"/>
              </a:ext>
            </a:extLst>
          </p:cNvPr>
          <p:cNvSpPr>
            <a:spLocks noGrp="1"/>
          </p:cNvSpPr>
          <p:nvPr>
            <p:ph type="ctrTitle"/>
          </p:nvPr>
        </p:nvSpPr>
        <p:spPr>
          <a:xfrm>
            <a:off x="289179" y="379436"/>
            <a:ext cx="5338274" cy="2183187"/>
          </a:xfrm>
          <a:noFill/>
        </p:spPr>
        <p:txBody>
          <a:bodyPr vert="horz" lIns="0" tIns="0" rIns="0" bIns="0" rtlCol="0" anchor="b">
            <a:noAutofit/>
          </a:bodyPr>
          <a:lstStyle/>
          <a:p>
            <a:br>
              <a:rPr lang="en-US" sz="3600" b="1">
                <a:latin typeface="Arial"/>
                <a:cs typeface="Arial"/>
              </a:rPr>
            </a:br>
            <a:br>
              <a:rPr lang="en-US" sz="3600" b="1">
                <a:latin typeface="Arial"/>
                <a:cs typeface="Arial"/>
              </a:rPr>
            </a:br>
            <a:br>
              <a:rPr lang="en-US" sz="3600" b="1">
                <a:latin typeface="Arial"/>
                <a:cs typeface="Arial"/>
              </a:rPr>
            </a:br>
            <a:r>
              <a:rPr lang="en-US" sz="4000" b="1">
                <a:latin typeface="Arial"/>
                <a:cs typeface="Arial"/>
              </a:rPr>
              <a:t>WORKSHOP </a:t>
            </a:r>
            <a:br>
              <a:rPr lang="en-US" sz="4000" b="1">
                <a:latin typeface="Arial"/>
                <a:cs typeface="Arial"/>
              </a:rPr>
            </a:br>
            <a:r>
              <a:rPr lang="en-US" sz="4000" b="1">
                <a:latin typeface="Arial"/>
                <a:cs typeface="Arial"/>
              </a:rPr>
              <a:t>FOR STUDENTS</a:t>
            </a:r>
            <a:br>
              <a:rPr lang="en-US" sz="4000" b="1">
                <a:latin typeface="Arial"/>
                <a:cs typeface="Arial"/>
              </a:rPr>
            </a:br>
            <a:br>
              <a:rPr lang="en-US" sz="3600" b="1">
                <a:latin typeface="Arial"/>
                <a:cs typeface="Arial"/>
              </a:rPr>
            </a:br>
            <a:r>
              <a:rPr lang="en-US" sz="2400">
                <a:latin typeface="Arial"/>
                <a:cs typeface="Arial"/>
              </a:rPr>
              <a:t>SEARCHING FOR RESEARCH DATA</a:t>
            </a:r>
          </a:p>
        </p:txBody>
      </p:sp>
      <p:sp>
        <p:nvSpPr>
          <p:cNvPr id="3" name="Undertitel 2">
            <a:extLst>
              <a:ext uri="{FF2B5EF4-FFF2-40B4-BE49-F238E27FC236}">
                <a16:creationId xmlns:a16="http://schemas.microsoft.com/office/drawing/2014/main" id="{9F7CB79E-2A76-9F4B-15D9-98E023758BD6}"/>
              </a:ext>
            </a:extLst>
          </p:cNvPr>
          <p:cNvSpPr>
            <a:spLocks noGrp="1"/>
          </p:cNvSpPr>
          <p:nvPr>
            <p:ph type="subTitle" idx="1"/>
          </p:nvPr>
        </p:nvSpPr>
        <p:spPr>
          <a:xfrm>
            <a:off x="434879" y="4671381"/>
            <a:ext cx="5520351" cy="1955292"/>
          </a:xfrm>
          <a:noFill/>
        </p:spPr>
        <p:txBody>
          <a:bodyPr vert="horz" lIns="91440" tIns="45720" rIns="91440" bIns="45720" rtlCol="0" anchor="t">
            <a:noAutofit/>
          </a:bodyPr>
          <a:lstStyle/>
          <a:p>
            <a:pPr algn="l">
              <a:spcBef>
                <a:spcPts val="0"/>
              </a:spcBef>
              <a:spcAft>
                <a:spcPts val="500"/>
              </a:spcAft>
            </a:pPr>
            <a:r>
              <a:rPr lang="en-US" sz="1600">
                <a:solidFill>
                  <a:srgbClr val="000000"/>
                </a:solidFill>
                <a:latin typeface="Calibri"/>
                <a:ea typeface="Calibri"/>
                <a:cs typeface="Calibri"/>
              </a:rPr>
              <a:t>Date: ...</a:t>
            </a:r>
            <a:endParaRPr lang="en-US" sz="1600">
              <a:latin typeface="Calibri"/>
              <a:ea typeface="Calibri"/>
              <a:cs typeface="Calibri"/>
            </a:endParaRPr>
          </a:p>
          <a:p>
            <a:pPr algn="l">
              <a:spcBef>
                <a:spcPts val="0"/>
              </a:spcBef>
              <a:spcAft>
                <a:spcPts val="500"/>
              </a:spcAft>
            </a:pPr>
            <a:r>
              <a:rPr lang="en-US" sz="1600">
                <a:latin typeface="Calibri"/>
                <a:ea typeface="Calibri"/>
                <a:cs typeface="Calibri"/>
              </a:rPr>
              <a:t>Time: … </a:t>
            </a:r>
          </a:p>
          <a:p>
            <a:pPr algn="l">
              <a:spcBef>
                <a:spcPts val="0"/>
              </a:spcBef>
              <a:spcAft>
                <a:spcPts val="500"/>
              </a:spcAft>
            </a:pPr>
            <a:r>
              <a:rPr lang="en-US" sz="1600">
                <a:latin typeface="Calibri"/>
                <a:ea typeface="Calibri"/>
                <a:cs typeface="Calibri"/>
              </a:rPr>
              <a:t>Location: ...</a:t>
            </a:r>
          </a:p>
          <a:p>
            <a:pPr algn="l">
              <a:spcBef>
                <a:spcPts val="0"/>
              </a:spcBef>
              <a:spcAft>
                <a:spcPts val="500"/>
              </a:spcAft>
            </a:pPr>
            <a:r>
              <a:rPr lang="en-US" sz="1600">
                <a:latin typeface="Calibri"/>
                <a:ea typeface="Calibri"/>
                <a:cs typeface="Calibri"/>
              </a:rPr>
              <a:t>Address: ...</a:t>
            </a:r>
          </a:p>
          <a:p>
            <a:pPr algn="l">
              <a:spcBef>
                <a:spcPts val="0"/>
              </a:spcBef>
              <a:spcAft>
                <a:spcPts val="500"/>
              </a:spcAft>
            </a:pPr>
            <a:r>
              <a:rPr lang="en-US" sz="1600" b="1">
                <a:latin typeface="Calibri"/>
                <a:ea typeface="Calibri"/>
                <a:cs typeface="Calibri"/>
              </a:rPr>
              <a:t>Registration: … no later than ... (max. … participants)</a:t>
            </a:r>
          </a:p>
          <a:p>
            <a:pPr algn="l">
              <a:spcBef>
                <a:spcPts val="0"/>
              </a:spcBef>
              <a:spcAft>
                <a:spcPts val="500"/>
              </a:spcAft>
            </a:pPr>
            <a:endParaRPr lang="en-US" sz="1600" b="1">
              <a:latin typeface="Calibri"/>
              <a:ea typeface="Calibri"/>
              <a:cs typeface="Calibri"/>
            </a:endParaRPr>
          </a:p>
          <a:p>
            <a:pPr algn="l">
              <a:spcBef>
                <a:spcPts val="0"/>
              </a:spcBef>
            </a:pPr>
            <a:r>
              <a:rPr lang="en-US" sz="1600" b="1">
                <a:latin typeface="Calibri"/>
                <a:ea typeface="Calibri"/>
                <a:cs typeface="Calibri"/>
              </a:rPr>
              <a:t>NB: Bring your own computer</a:t>
            </a:r>
            <a:endParaRPr lang="en-US" sz="1600">
              <a:latin typeface="Calibri"/>
              <a:ea typeface="Calibri"/>
              <a:cs typeface="Calibri"/>
            </a:endParaRPr>
          </a:p>
        </p:txBody>
      </p:sp>
      <p:pic>
        <p:nvPicPr>
          <p:cNvPr id="6" name="Picture 6">
            <a:extLst>
              <a:ext uri="{FF2B5EF4-FFF2-40B4-BE49-F238E27FC236}">
                <a16:creationId xmlns:a16="http://schemas.microsoft.com/office/drawing/2014/main" id="{195396B9-16AC-3A2A-E7A1-208E25D1B189}"/>
              </a:ext>
            </a:extLst>
          </p:cNvPr>
          <p:cNvPicPr>
            <a:picLocks noChangeAspect="1"/>
          </p:cNvPicPr>
          <p:nvPr/>
        </p:nvPicPr>
        <p:blipFill>
          <a:blip r:embed="rId6"/>
          <a:stretch>
            <a:fillRect/>
          </a:stretch>
        </p:blipFill>
        <p:spPr>
          <a:xfrm>
            <a:off x="2045815" y="2788673"/>
            <a:ext cx="1815947" cy="72926"/>
          </a:xfrm>
          <a:prstGeom prst="rect">
            <a:avLst/>
          </a:prstGeom>
        </p:spPr>
      </p:pic>
      <p:sp>
        <p:nvSpPr>
          <p:cNvPr id="9" name="Tekstfelt 8">
            <a:extLst>
              <a:ext uri="{FF2B5EF4-FFF2-40B4-BE49-F238E27FC236}">
                <a16:creationId xmlns:a16="http://schemas.microsoft.com/office/drawing/2014/main" id="{C833E345-2C93-F06A-D0BF-0F0530378742}"/>
              </a:ext>
            </a:extLst>
          </p:cNvPr>
          <p:cNvSpPr txBox="1"/>
          <p:nvPr/>
        </p:nvSpPr>
        <p:spPr>
          <a:xfrm>
            <a:off x="9749831" y="6495707"/>
            <a:ext cx="195519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100">
                <a:ea typeface="Calibri"/>
                <a:cs typeface="Calibri"/>
              </a:rPr>
              <a:t>Image from </a:t>
            </a:r>
            <a:r>
              <a:rPr lang="da-DK" sz="1100">
                <a:ea typeface="Calibri"/>
                <a:cs typeface="Calibri"/>
                <a:hlinkClick r:id="rId7"/>
              </a:rPr>
              <a:t>Genestro, iSTock</a:t>
            </a:r>
            <a:endParaRPr lang="da-DK" sz="1100"/>
          </a:p>
        </p:txBody>
      </p:sp>
      <p:sp>
        <p:nvSpPr>
          <p:cNvPr id="10" name="Tekstfelt 9">
            <a:extLst>
              <a:ext uri="{FF2B5EF4-FFF2-40B4-BE49-F238E27FC236}">
                <a16:creationId xmlns:a16="http://schemas.microsoft.com/office/drawing/2014/main" id="{D58F9801-CB86-FC1D-1FE7-8B5E2364F075}"/>
              </a:ext>
            </a:extLst>
          </p:cNvPr>
          <p:cNvSpPr txBox="1"/>
          <p:nvPr/>
        </p:nvSpPr>
        <p:spPr>
          <a:xfrm>
            <a:off x="543198" y="3027292"/>
            <a:ext cx="507742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600">
                <a:latin typeface="Calibri"/>
                <a:ea typeface="Calibri"/>
                <a:cs typeface="Calibri"/>
              </a:rPr>
              <a:t>Learn how to obtain e.g.:</a:t>
            </a:r>
          </a:p>
          <a:p>
            <a:pPr marL="285750" indent="-285750">
              <a:buFont typeface="Arial"/>
              <a:buChar char="•"/>
            </a:pPr>
            <a:r>
              <a:rPr lang="da-DK" sz="1600">
                <a:latin typeface="Calibri"/>
                <a:ea typeface="Calibri"/>
                <a:cs typeface="Calibri"/>
              </a:rPr>
              <a:t>Practical experience with research data repositories and in finding associated data to peer-reviewed articles.</a:t>
            </a:r>
          </a:p>
          <a:p>
            <a:pPr marL="285750" indent="-285750">
              <a:buFont typeface="Arial"/>
              <a:buChar char="•"/>
            </a:pPr>
            <a:r>
              <a:rPr lang="da-DK" sz="1600">
                <a:latin typeface="Calibri"/>
                <a:ea typeface="Calibri"/>
                <a:cs typeface="Calibri"/>
              </a:rPr>
              <a:t>Experience in assessing research data and what you are allowed with the data.</a:t>
            </a:r>
          </a:p>
        </p:txBody>
      </p:sp>
    </p:spTree>
    <p:extLst>
      <p:ext uri="{BB962C8B-B14F-4D97-AF65-F5344CB8AC3E}">
        <p14:creationId xmlns:p14="http://schemas.microsoft.com/office/powerpoint/2010/main" val="14268319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ontor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ont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74f987-2db4-4af6-8c39-dd34cc638750">
      <Terms xmlns="http://schemas.microsoft.com/office/infopath/2007/PartnerControls"/>
    </lcf76f155ced4ddcb4097134ff3c332f>
    <TaxCatchAll xmlns="d72c36f4-ccd2-46a7-9915-087a876f0a8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734EDAEC4F6FB46988495C20F5B1876" ma:contentTypeVersion="17" ma:contentTypeDescription="Opret et nyt dokument." ma:contentTypeScope="" ma:versionID="111960fc4f4c83f957800ebb1e55a406">
  <xsd:schema xmlns:xsd="http://www.w3.org/2001/XMLSchema" xmlns:xs="http://www.w3.org/2001/XMLSchema" xmlns:p="http://schemas.microsoft.com/office/2006/metadata/properties" xmlns:ns2="f674f987-2db4-4af6-8c39-dd34cc638750" xmlns:ns3="d72c36f4-ccd2-46a7-9915-087a876f0a81" targetNamespace="http://schemas.microsoft.com/office/2006/metadata/properties" ma:root="true" ma:fieldsID="54e5eb139876742d1652de645f5508da" ns2:_="" ns3:_="">
    <xsd:import namespace="f674f987-2db4-4af6-8c39-dd34cc638750"/>
    <xsd:import namespace="d72c36f4-ccd2-46a7-9915-087a876f0a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74f987-2db4-4af6-8c39-dd34cc6387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ledmærker" ma:readOnly="false" ma:fieldId="{5cf76f15-5ced-4ddc-b409-7134ff3c332f}" ma:taxonomyMulti="true" ma:sspId="130b6a56-8cad-43e6-848b-b9943d1a767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2c36f4-ccd2-46a7-9915-087a876f0a81"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t med detaljer" ma:internalName="SharedWithDetails" ma:readOnly="true">
      <xsd:simpleType>
        <xsd:restriction base="dms:Note">
          <xsd:maxLength value="255"/>
        </xsd:restriction>
      </xsd:simpleType>
    </xsd:element>
    <xsd:element name="TaxCatchAll" ma:index="19" nillable="true" ma:displayName="Taxonomy Catch All Column" ma:hidden="true" ma:list="{6d15560f-0626-441e-9822-4c8e25a15474}" ma:internalName="TaxCatchAll" ma:showField="CatchAllData" ma:web="d72c36f4-ccd2-46a7-9915-087a876f0a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297A54-116A-43A4-A975-27F4BDC91796}">
  <ds:schemaRefs>
    <ds:schemaRef ds:uri="d72c36f4-ccd2-46a7-9915-087a876f0a81"/>
    <ds:schemaRef ds:uri="f674f987-2db4-4af6-8c39-dd34cc6387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2028FCC-4090-4BE1-913D-84CD2BECBCC0}">
  <ds:schemaRefs>
    <ds:schemaRef ds:uri="http://schemas.microsoft.com/sharepoint/v3/contenttype/forms"/>
  </ds:schemaRefs>
</ds:datastoreItem>
</file>

<file path=customXml/itemProps3.xml><?xml version="1.0" encoding="utf-8"?>
<ds:datastoreItem xmlns:ds="http://schemas.openxmlformats.org/officeDocument/2006/customXml" ds:itemID="{D4DFAE6F-854B-4036-9AAC-76E0517A4A96}">
  <ds:schemaRefs>
    <ds:schemaRef ds:uri="d72c36f4-ccd2-46a7-9915-087a876f0a81"/>
    <ds:schemaRef ds:uri="f674f987-2db4-4af6-8c39-dd34cc6387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45</Slides>
  <Notes>41</Notes>
  <HiddenSlides>0</HiddenSlides>
  <ScaleCrop>false</ScaleCrop>
  <HeadingPairs>
    <vt:vector size="4" baseType="variant">
      <vt:variant>
        <vt:lpstr>Tema</vt:lpstr>
      </vt:variant>
      <vt:variant>
        <vt:i4>1</vt:i4>
      </vt:variant>
      <vt:variant>
        <vt:lpstr>Slidetitler</vt:lpstr>
      </vt:variant>
      <vt:variant>
        <vt:i4>45</vt:i4>
      </vt:variant>
    </vt:vector>
  </HeadingPairs>
  <TitlesOfParts>
    <vt:vector size="46" baseType="lpstr">
      <vt:lpstr>Kontortema</vt:lpstr>
      <vt:lpstr>SEARCHING  FOR RESEARCH DATA</vt:lpstr>
      <vt:lpstr>Programme</vt:lpstr>
      <vt:lpstr>Learning objectives</vt:lpstr>
      <vt:lpstr>PowerPoint-præsentation</vt:lpstr>
      <vt:lpstr>Different types of data</vt:lpstr>
      <vt:lpstr>Data search – why?</vt:lpstr>
      <vt:lpstr>What to expect when searching for data?</vt:lpstr>
      <vt:lpstr> No standardized search strategies</vt:lpstr>
      <vt:lpstr>Before you begin your search for data…</vt:lpstr>
      <vt:lpstr>Be critical of your sources</vt:lpstr>
      <vt:lpstr>Reuse – Licenses  </vt:lpstr>
      <vt:lpstr>PowerPoint-præsentation</vt:lpstr>
      <vt:lpstr>Search strategies - (Research) data can be searched for in ...</vt:lpstr>
      <vt:lpstr>Search strategies</vt:lpstr>
      <vt:lpstr>Strategy 1 - Searching for research data in a bibliographic database</vt:lpstr>
      <vt:lpstr>Strategy 1 - Searching for research data in a bibliographic database</vt:lpstr>
      <vt:lpstr>Strategy 1 - Searching for research data in a bibliographic database</vt:lpstr>
      <vt:lpstr>Strategy 1 - Searching for research data in a bibliographic database</vt:lpstr>
      <vt:lpstr>Search strategies</vt:lpstr>
      <vt:lpstr>Strategy 2 - Search for research data in a repository</vt:lpstr>
      <vt:lpstr>Strategy 2 - Search for research data in a repository</vt:lpstr>
      <vt:lpstr>PowerPoint-præsentation</vt:lpstr>
      <vt:lpstr>PowerPoint-præsentation</vt:lpstr>
      <vt:lpstr>PowerPoint-præsentation</vt:lpstr>
      <vt:lpstr>Exercise (10 min.)</vt:lpstr>
      <vt:lpstr>Break – 10 min.</vt:lpstr>
      <vt:lpstr>Search strategies</vt:lpstr>
      <vt:lpstr>Strategy 3 - Search engines and AI</vt:lpstr>
      <vt:lpstr>Strategy 3 - Search engines and AI</vt:lpstr>
      <vt:lpstr>Strategi 3 - Search engines and AI</vt:lpstr>
      <vt:lpstr>Strategi 3 - Search engines and AI</vt:lpstr>
      <vt:lpstr>Strategi 3 - Search engines and AI</vt:lpstr>
      <vt:lpstr>Strategi 3 - Search engines and AI</vt:lpstr>
      <vt:lpstr>Exercise Strategy 3: (10 min.)</vt:lpstr>
      <vt:lpstr>Search strategies</vt:lpstr>
      <vt:lpstr>Strategy 4 - Search for data from outside the world of research</vt:lpstr>
      <vt:lpstr>Strategy 4 - Search for data from outside the world of research</vt:lpstr>
      <vt:lpstr>PowerPoint-præsentation</vt:lpstr>
      <vt:lpstr>Data search activity  (20 min.)</vt:lpstr>
      <vt:lpstr>Data search activity, 20 min. (handout) - If you prefer, you can work with one of the following cases.</vt:lpstr>
      <vt:lpstr>List of resources – examples (handout)</vt:lpstr>
      <vt:lpstr>Recap Peer discussion: what did you find useful? What did you find challenging? (15 min.)</vt:lpstr>
      <vt:lpstr>Material for Scenario 2 and 3</vt:lpstr>
      <vt:lpstr>Exercises: Repositories and Search engines (10 min.)</vt:lpstr>
      <vt:lpstr>   WORKSHOP  FOR STUDENTS  SEARCHING FOR RESEARCH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FOR RESEARCH DATA</dc:title>
  <dc:creator>Sacha Zurcher</dc:creator>
  <cp:revision>24</cp:revision>
  <dcterms:created xsi:type="dcterms:W3CDTF">2025-04-03T11:28:44Z</dcterms:created>
  <dcterms:modified xsi:type="dcterms:W3CDTF">2026-03-24T08:13:46Z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0x010100E734EDAEC4F6FB46988495C20F5B1876</vt:lpwstr>
  </property>
  <property fmtid="{D5CDD505-2E9C-101B-9397-08002B2CF9AE}" pid="3" name="MediaServiceImageTags">
    <vt:lpwstr/>
  </property>
</Properties>
</file>