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74" r:id="rId2"/>
    <p:sldMasterId id="2147483686" r:id="rId3"/>
  </p:sldMasterIdLst>
  <p:notesMasterIdLst>
    <p:notesMasterId r:id="rId37"/>
  </p:notesMasterIdLst>
  <p:handoutMasterIdLst>
    <p:handoutMasterId r:id="rId38"/>
  </p:handoutMasterIdLst>
  <p:sldIdLst>
    <p:sldId id="256" r:id="rId4"/>
    <p:sldId id="292" r:id="rId5"/>
    <p:sldId id="257" r:id="rId6"/>
    <p:sldId id="267" r:id="rId7"/>
    <p:sldId id="268" r:id="rId8"/>
    <p:sldId id="269" r:id="rId9"/>
    <p:sldId id="270" r:id="rId10"/>
    <p:sldId id="271" r:id="rId11"/>
    <p:sldId id="297" r:id="rId12"/>
    <p:sldId id="272" r:id="rId13"/>
    <p:sldId id="274" r:id="rId14"/>
    <p:sldId id="273" r:id="rId15"/>
    <p:sldId id="260" r:id="rId16"/>
    <p:sldId id="261" r:id="rId17"/>
    <p:sldId id="291" r:id="rId18"/>
    <p:sldId id="289" r:id="rId19"/>
    <p:sldId id="294" r:id="rId20"/>
    <p:sldId id="295" r:id="rId21"/>
    <p:sldId id="293" r:id="rId22"/>
    <p:sldId id="262" r:id="rId23"/>
    <p:sldId id="263" r:id="rId24"/>
    <p:sldId id="282" r:id="rId25"/>
    <p:sldId id="277" r:id="rId26"/>
    <p:sldId id="275" r:id="rId27"/>
    <p:sldId id="283" r:id="rId28"/>
    <p:sldId id="276" r:id="rId29"/>
    <p:sldId id="264" r:id="rId30"/>
    <p:sldId id="278" r:id="rId31"/>
    <p:sldId id="280" r:id="rId32"/>
    <p:sldId id="281" r:id="rId33"/>
    <p:sldId id="298" r:id="rId34"/>
    <p:sldId id="296" r:id="rId35"/>
    <p:sldId id="265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6EA7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 autoAdjust="0"/>
    <p:restoredTop sz="94660"/>
  </p:normalViewPr>
  <p:slideViewPr>
    <p:cSldViewPr showGuides="1">
      <p:cViewPr>
        <p:scale>
          <a:sx n="100" d="100"/>
          <a:sy n="100" d="100"/>
        </p:scale>
        <p:origin x="-552" y="1896"/>
      </p:cViewPr>
      <p:guideLst>
        <p:guide orient="horz" pos="2671"/>
        <p:guide orient="horz" pos="4247"/>
        <p:guide pos="56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D89F2-0803-7F41-9B4C-E9C3ADD1E855}" type="datetimeFigureOut">
              <a:rPr lang="de-DE" smtClean="0"/>
              <a:t>31.03.17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0085C-D9AE-C24D-952C-A8042AC91A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2049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BF15-D1A2-AC4A-BA6D-6900C59FF1A5}" type="datetimeFigureOut">
              <a:rPr lang="de-DE" smtClean="0"/>
              <a:t>31.03.17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D241-FA31-E74C-A75D-C7AD5CB17A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98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534A81-A083-4D1B-A093-492980067E77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325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D1650-8EE3-46C4-8CFB-56457BBDE935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9602C-C509-426F-9F9A-2B71F869BD4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0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5EE4-D8BF-411D-B2A6-8DAE0BEABB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9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98F7-1993-47F0-8215-3DE1303FD5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3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05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692696" y="2713451"/>
            <a:ext cx="5760640" cy="6260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43426"/>
            <a:ext cx="7772400" cy="1470025"/>
          </a:xfrm>
          <a:noFill/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3068960"/>
            <a:ext cx="5752728" cy="1752600"/>
          </a:xfrm>
          <a:noFill/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059A0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F807-3C2E-4871-897B-F5A6027840F1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0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7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10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2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9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5" name="Grafik 10" descr="mpsd-logo_white_symbol_RGB_b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087" y="6541528"/>
            <a:ext cx="265019" cy="2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9" y="6549620"/>
            <a:ext cx="28658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2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3.xml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mpsd-logo_white-on-blue_symbol_RGB.jpg"/>
          <p:cNvPicPr>
            <a:picLocks noChangeAspect="1"/>
          </p:cNvPicPr>
          <p:nvPr userDrawn="1"/>
        </p:nvPicPr>
        <p:blipFill>
          <a:blip r:embed="rId4" cstate="print"/>
          <a:srcRect r="66265"/>
          <a:stretch>
            <a:fillRect/>
          </a:stretch>
        </p:blipFill>
        <p:spPr>
          <a:xfrm rot="5400000">
            <a:off x="1197258" y="-1197258"/>
            <a:ext cx="6858002" cy="9252518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453337"/>
            <a:ext cx="213360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9602C-C509-426F-9F9A-2B71F869BD4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mpsd-logo_white-on-blue_short_RGB.jpg"/>
          <p:cNvPicPr>
            <a:picLocks noChangeAspect="1"/>
          </p:cNvPicPr>
          <p:nvPr userDrawn="1"/>
        </p:nvPicPr>
        <p:blipFill>
          <a:blip r:embed="rId5" cstate="print"/>
          <a:srcRect l="22130" t="24070" r="28890" b="19472"/>
          <a:stretch>
            <a:fillRect/>
          </a:stretch>
        </p:blipFill>
        <p:spPr>
          <a:xfrm>
            <a:off x="7992888" y="0"/>
            <a:ext cx="1115616" cy="908720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1619672" y="6453336"/>
            <a:ext cx="4896544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kern="1200" baseline="0" dirty="0" smtClean="0">
                <a:solidFill>
                  <a:schemeClr val="bg1"/>
                </a:solidFill>
                <a:latin typeface="Bodoni MT" pitchFamily="18" charset="0"/>
                <a:ea typeface="+mn-ea"/>
                <a:cs typeface="+mn-cs"/>
              </a:rPr>
              <a:t>Max Planck Institute for the Structure and Dynamics of Matter</a:t>
            </a:r>
            <a:endParaRPr lang="de-DE" sz="1200" dirty="0">
              <a:solidFill>
                <a:schemeClr val="bg1"/>
              </a:solidFill>
              <a:latin typeface="Bodoni MT" pitchFamily="18" charset="0"/>
            </a:endParaRPr>
          </a:p>
        </p:txBody>
      </p:sp>
      <p:pic>
        <p:nvPicPr>
          <p:cNvPr id="13" name="Grafik 12" descr="mpsd-logo_white_symbol_RGB_big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2164965" y="4006273"/>
            <a:ext cx="4504717" cy="48953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305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0D13EAE-38DB-4EF4-A01A-B555F6F7F52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0">
            <a:solidFill>
              <a:srgbClr val="3059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09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3059A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mpsd-logo_blue_symbol_heller_RGB.png"/>
          <p:cNvPicPr>
            <a:picLocks noChangeAspect="1"/>
          </p:cNvPicPr>
          <p:nvPr userDrawn="1"/>
        </p:nvPicPr>
        <p:blipFill>
          <a:blip r:embed="rId5" cstate="print"/>
          <a:srcRect l="31145" t="22047" r="30247" b="22048"/>
          <a:stretch>
            <a:fillRect/>
          </a:stretch>
        </p:blipFill>
        <p:spPr>
          <a:xfrm>
            <a:off x="-2630747" y="3789363"/>
            <a:ext cx="5261494" cy="538385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1821" y="44624"/>
            <a:ext cx="7762155" cy="905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5288" y="152638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25344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5EE4-D8BF-411D-B2A6-8DAE0BEABB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rafik 7" descr="mpsd-logo_blue_short_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3976" y="216025"/>
            <a:ext cx="880774" cy="548679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2051720" y="6525344"/>
            <a:ext cx="446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3F6EA7"/>
                </a:solidFill>
                <a:latin typeface="Bodoni MT" pitchFamily="18" charset="0"/>
              </a:rPr>
              <a:t>Max Planck Institute for the Structure and Dynamics of Matter</a:t>
            </a:r>
            <a:endParaRPr lang="de-DE" sz="1200" dirty="0">
              <a:solidFill>
                <a:srgbClr val="3F6EA7"/>
              </a:solidFill>
              <a:latin typeface="Bodoni MT" pitchFamily="18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052736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59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2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53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Relationship Id="rId3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6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5040560" cy="1470025"/>
          </a:xfrm>
        </p:spPr>
        <p:txBody>
          <a:bodyPr/>
          <a:lstStyle/>
          <a:p>
            <a:r>
              <a:rPr lang="de-DE" dirty="0" err="1" smtClean="0">
                <a:latin typeface="Calibri"/>
                <a:cs typeface="Calibri"/>
              </a:rPr>
              <a:t>Theory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of</a:t>
            </a:r>
            <a:r>
              <a:rPr lang="de-DE" dirty="0" smtClean="0">
                <a:latin typeface="Calibri"/>
                <a:cs typeface="Calibri"/>
              </a:rPr>
              <a:t> light-induced Floquet topological states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4509120"/>
            <a:ext cx="6400800" cy="180020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Michael Sentef</a:t>
            </a:r>
            <a:endParaRPr lang="de-DE" sz="2800" dirty="0" smtClean="0">
              <a:solidFill>
                <a:schemeClr val="tx1"/>
              </a:solidFill>
            </a:endParaRPr>
          </a:p>
          <a:p>
            <a:r>
              <a:rPr lang="de-DE" sz="2800" dirty="0">
                <a:solidFill>
                  <a:schemeClr val="tx1"/>
                </a:solidFill>
              </a:rPr>
              <a:t>C</a:t>
            </a:r>
            <a:r>
              <a:rPr lang="de-DE" sz="2800" dirty="0" smtClean="0">
                <a:solidFill>
                  <a:schemeClr val="tx1"/>
                </a:solidFill>
              </a:rPr>
              <a:t>FEL Theory Seminar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Hamburg, January 20, 2016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335699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sz="2400" i="1" dirty="0">
                <a:solidFill>
                  <a:srgbClr val="008000"/>
                </a:solidFill>
                <a:cs typeface="Calibri"/>
              </a:rPr>
              <a:t>Nature Comm. 6, 7047 (2015)</a:t>
            </a:r>
            <a:endParaRPr lang="de-DE" sz="2400" i="1" dirty="0" smtClean="0">
              <a:solidFill>
                <a:srgbClr val="008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63889" y="3356992"/>
            <a:ext cx="3888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Collaborators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M. Claassen, A. F. Kemper, B. Moritz, T. Oka, J. K.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Freericks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, T. P.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Devereaux</a:t>
            </a:r>
          </a:p>
          <a:p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H. Hübener, U. de Giovannini, A. Rubio</a:t>
            </a:r>
            <a:endParaRPr lang="de-DE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96752"/>
            <a:ext cx="7032532" cy="511530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074" y="3553910"/>
            <a:ext cx="3209053" cy="27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0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 8" descr="formulas_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458249" cy="9464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1560" y="1340768"/>
            <a:ext cx="738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Dirac fermions in pseudospin representation: Decompose into Pauli matrices</a:t>
            </a:r>
          </a:p>
        </p:txBody>
      </p:sp>
      <p:pic>
        <p:nvPicPr>
          <p:cNvPr id="16" name="Bild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68961"/>
            <a:ext cx="3312368" cy="311752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619672" y="3645024"/>
            <a:ext cx="654202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Pseudospin winding &lt;-&gt; Berry phase</a:t>
            </a:r>
          </a:p>
          <a:p>
            <a:r>
              <a:rPr lang="de-DE"/>
              <a:t>Berry phase on a closed loop around Dirac point is quantized = +/- </a:t>
            </a:r>
            <a:r>
              <a:rPr lang="de-DE">
                <a:latin typeface="Symbol" charset="2"/>
                <a:cs typeface="Symbol" charset="2"/>
              </a:rPr>
              <a:t>p</a:t>
            </a:r>
          </a:p>
          <a:p>
            <a:r>
              <a:rPr lang="de-DE"/>
              <a:t>+/- sign depends on sign of mass term </a:t>
            </a:r>
            <a:r>
              <a:rPr lang="de-DE" i="1"/>
              <a:t>m</a:t>
            </a:r>
            <a:r>
              <a:rPr lang="de-DE" i="1" baseline="-25000"/>
              <a:t>K</a:t>
            </a:r>
          </a:p>
          <a:p>
            <a:endParaRPr lang="de-DE" i="1" baseline="-25000"/>
          </a:p>
          <a:p>
            <a:r>
              <a:rPr lang="de-DE">
                <a:solidFill>
                  <a:srgbClr val="FF0000"/>
                </a:solidFill>
              </a:rPr>
              <a:t>+/- ½ Dirac monopole </a:t>
            </a:r>
          </a:p>
          <a:p>
            <a:endParaRPr lang="de-DE">
              <a:solidFill>
                <a:srgbClr val="FF0000"/>
              </a:solidFill>
            </a:endParaRPr>
          </a:p>
          <a:p>
            <a:r>
              <a:rPr lang="de-DE"/>
              <a:t>Chern number </a:t>
            </a:r>
            <a:r>
              <a:rPr lang="de-DE" i="1"/>
              <a:t>C</a:t>
            </a:r>
            <a:r>
              <a:rPr lang="de-DE"/>
              <a:t> = sum of Dirac monopoles in the Brillouin zone</a:t>
            </a:r>
          </a:p>
          <a:p>
            <a:r>
              <a:rPr lang="de-DE"/>
              <a:t>Distinguishes trivial from nontrivial (topological) insulators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804248" y="2564904"/>
            <a:ext cx="1121665" cy="1200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2400" i="1"/>
              <a:t>p</a:t>
            </a:r>
            <a:r>
              <a:rPr lang="de-DE" sz="2400" i="1" baseline="-25000"/>
              <a:t>x</a:t>
            </a:r>
            <a:r>
              <a:rPr lang="de-DE" sz="2400" i="1"/>
              <a:t> = q</a:t>
            </a:r>
            <a:r>
              <a:rPr lang="de-DE" sz="2400" i="1" baseline="-25000"/>
              <a:t>x</a:t>
            </a:r>
          </a:p>
          <a:p>
            <a:r>
              <a:rPr lang="de-DE" sz="2400" i="1"/>
              <a:t>p</a:t>
            </a:r>
            <a:r>
              <a:rPr lang="de-DE" sz="2400" i="1" baseline="-25000"/>
              <a:t>y</a:t>
            </a:r>
            <a:r>
              <a:rPr lang="de-DE" sz="2400" i="1"/>
              <a:t> = q</a:t>
            </a:r>
            <a:r>
              <a:rPr lang="de-DE" sz="2400" i="1" baseline="-25000"/>
              <a:t>y</a:t>
            </a:r>
          </a:p>
          <a:p>
            <a:r>
              <a:rPr lang="de-DE" sz="2400" i="1"/>
              <a:t>p</a:t>
            </a:r>
            <a:r>
              <a:rPr lang="de-DE" sz="2400" i="1" baseline="-25000"/>
              <a:t>z</a:t>
            </a:r>
            <a:r>
              <a:rPr lang="de-DE" sz="2400" i="1"/>
              <a:t> = m</a:t>
            </a:r>
            <a:r>
              <a:rPr lang="de-DE" sz="2400" i="1" baseline="-25000"/>
              <a:t>K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987824" y="5805264"/>
            <a:ext cx="55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/>
              <a:t>C</a:t>
            </a:r>
            <a:r>
              <a:rPr lang="de-DE"/>
              <a:t>=0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283968" y="5805264"/>
            <a:ext cx="55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/>
              <a:t>C</a:t>
            </a:r>
            <a:r>
              <a:rPr lang="de-DE"/>
              <a:t>≠0</a:t>
            </a:r>
          </a:p>
        </p:txBody>
      </p:sp>
    </p:spTree>
    <p:extLst>
      <p:ext uri="{BB962C8B-B14F-4D97-AF65-F5344CB8AC3E}">
        <p14:creationId xmlns:p14="http://schemas.microsoft.com/office/powerpoint/2010/main" val="409448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5" y="3297651"/>
            <a:ext cx="2369379" cy="3083677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319" y="3260664"/>
            <a:ext cx="2391810" cy="3094086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511" y="3236005"/>
            <a:ext cx="2328922" cy="3081807"/>
          </a:xfrm>
          <a:prstGeom prst="rect">
            <a:avLst/>
          </a:prstGeom>
        </p:spPr>
      </p:pic>
      <p:pic>
        <p:nvPicPr>
          <p:cNvPr id="8" name="Bild 7" descr="formulas_Kprim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157"/>
            <a:ext cx="4339281" cy="1097009"/>
          </a:xfrm>
          <a:prstGeom prst="rect">
            <a:avLst/>
          </a:prstGeom>
        </p:spPr>
      </p:pic>
      <p:pic>
        <p:nvPicPr>
          <p:cNvPr id="9" name="Bild 8" descr="formulas_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51" y="1295436"/>
            <a:ext cx="4458249" cy="94644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370454" y="1388812"/>
            <a:ext cx="285365" cy="30862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8104498" y="1386899"/>
            <a:ext cx="285365" cy="30862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126874" y="1386899"/>
            <a:ext cx="555643" cy="30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825310" y="1384987"/>
            <a:ext cx="555643" cy="30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"/>
          <p:cNvSpPr txBox="1"/>
          <p:nvPr/>
        </p:nvSpPr>
        <p:spPr>
          <a:xfrm>
            <a:off x="3470356" y="2241880"/>
            <a:ext cx="5673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  <a:latin typeface="Helvetica"/>
                <a:cs typeface="Helvetica"/>
              </a:rPr>
              <a:t>K</a:t>
            </a:r>
            <a:r>
              <a:rPr lang="en-US" b="1" dirty="0" smtClean="0">
                <a:solidFill>
                  <a:srgbClr val="008000"/>
                </a:solidFill>
                <a:latin typeface="Helvetica"/>
                <a:cs typeface="Helvetica"/>
              </a:rPr>
              <a:t> vs. </a:t>
            </a:r>
            <a:r>
              <a:rPr lang="en-US" b="1" i="1" dirty="0" smtClean="0">
                <a:solidFill>
                  <a:srgbClr val="008000"/>
                </a:solidFill>
                <a:latin typeface="Helvetica"/>
                <a:cs typeface="Helvetica"/>
              </a:rPr>
              <a:t>K’</a:t>
            </a:r>
            <a:r>
              <a:rPr lang="en-US" b="1" dirty="0" smtClean="0">
                <a:solidFill>
                  <a:srgbClr val="008000"/>
                </a:solidFill>
                <a:latin typeface="Helvetica"/>
                <a:cs typeface="Helvetica"/>
              </a:rPr>
              <a:t>: opposite winding of in-plane </a:t>
            </a:r>
            <a:r>
              <a:rPr lang="en-US" b="1" dirty="0" err="1" smtClean="0">
                <a:solidFill>
                  <a:srgbClr val="008000"/>
                </a:solidFill>
                <a:latin typeface="Helvetica"/>
                <a:cs typeface="Helvetica"/>
              </a:rPr>
              <a:t>pseudospin</a:t>
            </a:r>
            <a:endParaRPr lang="en-US" b="1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lang="en-US" b="1" i="1" dirty="0" err="1" smtClean="0">
                <a:latin typeface="Helvetica"/>
                <a:cs typeface="Helvetica"/>
              </a:rPr>
              <a:t>m</a:t>
            </a:r>
            <a:r>
              <a:rPr lang="en-US" b="1" i="1" baseline="-25000" dirty="0" err="1" smtClean="0">
                <a:latin typeface="Helvetica"/>
                <a:cs typeface="Helvetica"/>
              </a:rPr>
              <a:t>K</a:t>
            </a:r>
            <a:r>
              <a:rPr lang="en-US" b="1" i="1" dirty="0" smtClean="0">
                <a:latin typeface="Helvetica"/>
                <a:cs typeface="Helvetica"/>
              </a:rPr>
              <a:t> = </a:t>
            </a:r>
            <a:r>
              <a:rPr lang="en-US" b="1" i="1" dirty="0" err="1" smtClean="0">
                <a:latin typeface="Helvetica"/>
                <a:cs typeface="Helvetica"/>
              </a:rPr>
              <a:t>m</a:t>
            </a:r>
            <a:r>
              <a:rPr lang="en-US" b="1" i="1" baseline="-25000" dirty="0" err="1" smtClean="0">
                <a:latin typeface="Helvetica"/>
                <a:cs typeface="Helvetica"/>
              </a:rPr>
              <a:t>K</a:t>
            </a:r>
            <a:r>
              <a:rPr lang="en-US" b="1" i="1" baseline="-25000" dirty="0" smtClean="0">
                <a:latin typeface="Helvetica"/>
                <a:cs typeface="Helvetica"/>
              </a:rPr>
              <a:t>’</a:t>
            </a:r>
          </a:p>
          <a:p>
            <a:r>
              <a:rPr lang="en-US" b="1" dirty="0" smtClean="0">
                <a:latin typeface="Helvetica"/>
                <a:cs typeface="Helvetica"/>
              </a:rPr>
              <a:t>trivial insulator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6464989" y="2241880"/>
            <a:ext cx="2330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 smtClean="0">
              <a:latin typeface="Helvetica"/>
              <a:cs typeface="Helvetica"/>
            </a:endParaRPr>
          </a:p>
          <a:p>
            <a:r>
              <a:rPr lang="en-US" b="1" i="1" dirty="0" err="1" smtClean="0">
                <a:latin typeface="Helvetica"/>
                <a:cs typeface="Helvetica"/>
              </a:rPr>
              <a:t>m</a:t>
            </a:r>
            <a:r>
              <a:rPr lang="en-US" b="1" i="1" baseline="-25000" dirty="0" err="1" smtClean="0">
                <a:latin typeface="Helvetica"/>
                <a:cs typeface="Helvetica"/>
              </a:rPr>
              <a:t>K</a:t>
            </a:r>
            <a:r>
              <a:rPr lang="en-US" b="1" i="1" dirty="0" smtClean="0">
                <a:latin typeface="Helvetica"/>
                <a:cs typeface="Helvetica"/>
              </a:rPr>
              <a:t> = </a:t>
            </a:r>
            <a:r>
              <a:rPr lang="en-US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b="1" i="1" dirty="0" smtClean="0">
                <a:latin typeface="Helvetica"/>
                <a:cs typeface="Helvetica"/>
              </a:rPr>
              <a:t> </a:t>
            </a:r>
            <a:r>
              <a:rPr lang="en-US" b="1" i="1" dirty="0" err="1" smtClean="0">
                <a:latin typeface="Helvetica"/>
                <a:cs typeface="Helvetica"/>
              </a:rPr>
              <a:t>m</a:t>
            </a:r>
            <a:r>
              <a:rPr lang="en-US" b="1" i="1" baseline="-25000" dirty="0" err="1" smtClean="0">
                <a:latin typeface="Helvetica"/>
                <a:cs typeface="Helvetica"/>
              </a:rPr>
              <a:t>K</a:t>
            </a:r>
            <a:r>
              <a:rPr lang="en-US" b="1" i="1" baseline="-25000" dirty="0" smtClean="0">
                <a:latin typeface="Helvetica"/>
                <a:cs typeface="Helvetica"/>
              </a:rPr>
              <a:t>’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nontrivial</a:t>
            </a:r>
            <a:r>
              <a:rPr lang="en-US" b="1" dirty="0" smtClean="0">
                <a:latin typeface="Helvetica"/>
                <a:cs typeface="Helvetica"/>
              </a:rPr>
              <a:t> insulator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5981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36" y="2230487"/>
            <a:ext cx="2641613" cy="198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4854773" y="1652744"/>
            <a:ext cx="36559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solidFill>
                  <a:prstClr val="black"/>
                </a:solidFill>
                <a:latin typeface="Helvetica"/>
                <a:cs typeface="Helvetica"/>
              </a:rPr>
              <a:t>Haldane </a:t>
            </a:r>
            <a:r>
              <a:rPr lang="en-US" altLang="ja-JP" sz="1600" dirty="0">
                <a:solidFill>
                  <a:prstClr val="black"/>
                </a:solidFill>
                <a:latin typeface="Helvetica"/>
                <a:cs typeface="Helvetica"/>
              </a:rPr>
              <a:t>model (</a:t>
            </a:r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PRL 61, 2015 (1988)</a:t>
            </a:r>
            <a:r>
              <a:rPr lang="en-US" altLang="ja-JP" sz="1600" dirty="0">
                <a:solidFill>
                  <a:prstClr val="black"/>
                </a:solidFill>
                <a:latin typeface="Helvetica"/>
                <a:cs typeface="Helvetica"/>
              </a:rPr>
              <a:t>)</a:t>
            </a:r>
          </a:p>
        </p:txBody>
      </p: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81" y="1976261"/>
            <a:ext cx="1563534" cy="17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6"/>
          <p:cNvSpPr>
            <a:spLocks noChangeArrowheads="1"/>
          </p:cNvSpPr>
          <p:nvPr/>
        </p:nvSpPr>
        <p:spPr bwMode="auto">
          <a:xfrm>
            <a:off x="4517337" y="3695560"/>
            <a:ext cx="26349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Local flux </a:t>
            </a:r>
            <a:r>
              <a:rPr lang="en-US" altLang="ja-JP" sz="1400" dirty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f</a:t>
            </a:r>
          </a:p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Staggered field </a:t>
            </a:r>
            <a:r>
              <a:rPr lang="en-US" altLang="ja-JP" sz="1400" i="1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m</a:t>
            </a:r>
          </a:p>
          <a:p>
            <a:r>
              <a:rPr lang="en-US" altLang="ja-JP" sz="1400" dirty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Fictitious fields!</a:t>
            </a:r>
            <a:endParaRPr lang="ja-JP" altLang="en-US" sz="1400" dirty="0">
              <a:solidFill>
                <a:srgbClr val="FF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0" name="テキスト ボックス 3"/>
          <p:cNvSpPr txBox="1">
            <a:spLocks noChangeArrowheads="1"/>
          </p:cNvSpPr>
          <p:nvPr/>
        </p:nvSpPr>
        <p:spPr bwMode="auto">
          <a:xfrm>
            <a:off x="-35441" y="1652744"/>
            <a:ext cx="4558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solidFill>
                  <a:prstClr val="black"/>
                </a:solidFill>
                <a:latin typeface="Helvetica"/>
                <a:cs typeface="Helvetica"/>
              </a:rPr>
              <a:t>Graphene + circularly polarized light (breaks trs)</a:t>
            </a:r>
            <a:endParaRPr lang="en-US" altLang="ja-JP" sz="16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cxnSp>
        <p:nvCxnSpPr>
          <p:cNvPr id="11" name="直線矢印コネクタ 43"/>
          <p:cNvCxnSpPr/>
          <p:nvPr/>
        </p:nvCxnSpPr>
        <p:spPr>
          <a:xfrm>
            <a:off x="3541623" y="3340599"/>
            <a:ext cx="929738" cy="0"/>
          </a:xfrm>
          <a:prstGeom prst="straightConnector1">
            <a:avLst/>
          </a:prstGeom>
          <a:ln w="25400">
            <a:solidFill>
              <a:srgbClr val="AD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"/>
          <p:cNvSpPr txBox="1"/>
          <p:nvPr/>
        </p:nvSpPr>
        <p:spPr>
          <a:xfrm>
            <a:off x="7780818" y="3960988"/>
            <a:ext cx="972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Helvetica"/>
                <a:cs typeface="Helvetica"/>
              </a:rPr>
              <a:t>breaks trs</a:t>
            </a:r>
          </a:p>
        </p:txBody>
      </p:sp>
      <p:sp>
        <p:nvSpPr>
          <p:cNvPr id="14" name="TextBox 17"/>
          <p:cNvSpPr txBox="1"/>
          <p:nvPr/>
        </p:nvSpPr>
        <p:spPr>
          <a:xfrm rot="16200000">
            <a:off x="5881500" y="237591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Helvetica"/>
                <a:cs typeface="Helvetica"/>
              </a:rPr>
              <a:t>breaks inv</a:t>
            </a:r>
          </a:p>
        </p:txBody>
      </p:sp>
      <p:pic>
        <p:nvPicPr>
          <p:cNvPr id="15" name="Picture 24" descr="Graphene_Glossy_New_Ed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5" y="2127957"/>
            <a:ext cx="3268707" cy="2451530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3778582" y="2724238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AD0000"/>
                </a:solidFill>
                <a:latin typeface="Helvetica"/>
                <a:cs typeface="Helvetica"/>
              </a:rPr>
              <a:t>?</a:t>
            </a:r>
          </a:p>
        </p:txBody>
      </p:sp>
      <p:sp>
        <p:nvSpPr>
          <p:cNvPr id="17" name="TextBox 30"/>
          <p:cNvSpPr txBox="1"/>
          <p:nvPr/>
        </p:nvSpPr>
        <p:spPr>
          <a:xfrm>
            <a:off x="8381711" y="2727480"/>
            <a:ext cx="81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AD0000"/>
                </a:solidFill>
                <a:latin typeface="Helvetica"/>
                <a:cs typeface="Helvetica"/>
              </a:rPr>
              <a:t>pump</a:t>
            </a:r>
          </a:p>
        </p:txBody>
      </p:sp>
      <p:cxnSp>
        <p:nvCxnSpPr>
          <p:cNvPr id="18" name="Straight Arrow Connector 31"/>
          <p:cNvCxnSpPr/>
          <p:nvPr/>
        </p:nvCxnSpPr>
        <p:spPr>
          <a:xfrm>
            <a:off x="7669641" y="3126208"/>
            <a:ext cx="1381228" cy="0"/>
          </a:xfrm>
          <a:prstGeom prst="straightConnector1">
            <a:avLst/>
          </a:prstGeom>
          <a:ln w="38100" cmpd="sng">
            <a:solidFill>
              <a:srgbClr val="AD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69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1337880" y="983271"/>
            <a:ext cx="2520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time periodic system</a:t>
            </a:r>
            <a:endParaRPr lang="ja-JP" alt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12" descr="%takaTeX&#10;\documentclass{jarticle}&#10;\usepackage{color}\pagestyle{empty}&#10;\newcommand{\Slash}[1]{\ooalign{\hfil /\hfil\crcr$#1$}}&#10;\newcommand{\mb}[1]{\mathbf{#1}}&#10;\newcommand{\mcl}[1]{\mathcal{#1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bar}{\frac{i}{\hbar}}&#10;\begin{document}\LARGE\color{black}&#10;&#10;$$&#10;H(t)=H(t+T)&#10;$$&#10;\end{document}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83" y="1647059"/>
            <a:ext cx="1568199" cy="234696"/>
          </a:xfrm>
          <a:prstGeom prst="rect">
            <a:avLst/>
          </a:prstGeom>
        </p:spPr>
      </p:pic>
      <p:sp>
        <p:nvSpPr>
          <p:cNvPr id="8" name="下矢印 1"/>
          <p:cNvSpPr/>
          <p:nvPr/>
        </p:nvSpPr>
        <p:spPr>
          <a:xfrm>
            <a:off x="3084064" y="2211947"/>
            <a:ext cx="163293" cy="857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3"/>
          <p:cNvSpPr txBox="1">
            <a:spLocks noChangeArrowheads="1"/>
          </p:cNvSpPr>
          <p:nvPr/>
        </p:nvSpPr>
        <p:spPr bwMode="auto">
          <a:xfrm>
            <a:off x="5206827" y="6033537"/>
            <a:ext cx="36952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~ absorption of </a:t>
            </a:r>
            <a:r>
              <a:rPr lang="en-US" altLang="ja-JP" sz="22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“photons”</a:t>
            </a:r>
            <a:endParaRPr lang="ja-JP" alt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図 17" descr="%takaTeX&#10;\documentclass{jarticle}&#10;\usepackage{color}\pagestyle{empty}&#10;\begin{document}\LARGE\color{black}&#10;$$&#10;(\mathcal{H})^{mn}=\frac{1}{T}\int_0^T dt H(t)e^{i(m-n)\Omega t}+m\delta_{mn}\Omega I&#10;$$&#10;\end{document}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94" y="4871708"/>
            <a:ext cx="4590420" cy="562873"/>
          </a:xfrm>
          <a:prstGeom prst="rect">
            <a:avLst/>
          </a:prstGeom>
        </p:spPr>
      </p:pic>
      <p:pic>
        <p:nvPicPr>
          <p:cNvPr id="11" name="図 20" descr="%takaTeX&#10;\documentclass{jarticle}&#10;\usepackage{color}\pagestyle{empty}&#10;\newcommand{\Slash}[1]{\ooalign{\hfil /\hfil\crcr$#1$}}&#10;\newcommand{\mb}[1]{\mathbf{#1}}&#10;\newcommand{\mcl}[1]{\mathcal{#1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bar}{\frac{i}{\hbar}}&#10;\begin{document}\LARGE\color{black}&#10;&#10;$$&#10;\Omega=2\pi/T$$&#10;\end{document}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40" y="1647059"/>
            <a:ext cx="940310" cy="234696"/>
          </a:xfrm>
          <a:prstGeom prst="rect">
            <a:avLst/>
          </a:prstGeom>
        </p:spPr>
      </p:pic>
      <p:sp>
        <p:nvSpPr>
          <p:cNvPr id="12" name="テキスト ボックス 3"/>
          <p:cNvSpPr txBox="1">
            <a:spLocks noChangeArrowheads="1"/>
          </p:cNvSpPr>
          <p:nvPr/>
        </p:nvSpPr>
        <p:spPr bwMode="auto">
          <a:xfrm>
            <a:off x="5010249" y="3936254"/>
            <a:ext cx="2396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e: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1600" dirty="0" err="1" smtClean="0">
                <a:latin typeface="Arial" pitchFamily="34" charset="0"/>
                <a:cs typeface="Arial" pitchFamily="34" charset="0"/>
              </a:rPr>
              <a:t>Floquet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 quasi-energy</a:t>
            </a:r>
            <a:endParaRPr lang="ja-JP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図 29" descr="%takaTeX&#10;\documentclass{jarticle}&#10;\usepackage{color}\pagestyle{empty}&#10;\newcommand{\Slash}[1]{\ooalign{\hfil /\hfil\crcr$#1$}}&#10;\newcommand{\mb}[1]{\mathbf{#1}}&#10;\newcommand{\mcl}[1]{\mathcal{#1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bar}{\frac{i}{\hbar}}&#10;\begin{document}\LARGE\color{black}&#10;&#10;$$&#10;i\pa_t\psi=H(t)\psi&#10;$$&#10;\end{document}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5" y="1532553"/>
            <a:ext cx="2073616" cy="384279"/>
          </a:xfrm>
          <a:prstGeom prst="rect">
            <a:avLst/>
          </a:prstGeom>
        </p:spPr>
      </p:pic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1359141" y="3290630"/>
            <a:ext cx="5686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err="1" smtClean="0">
                <a:latin typeface="Arial" pitchFamily="34" charset="0"/>
                <a:cs typeface="Arial" pitchFamily="34" charset="0"/>
              </a:rPr>
              <a:t>Floquet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Hamiltonian  (static eigenvalue problem)</a:t>
            </a:r>
            <a:endParaRPr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3"/>
          <p:cNvSpPr txBox="1">
            <a:spLocks noChangeArrowheads="1"/>
          </p:cNvSpPr>
          <p:nvPr/>
        </p:nvSpPr>
        <p:spPr bwMode="auto">
          <a:xfrm>
            <a:off x="5200731" y="5600185"/>
            <a:ext cx="2621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Arial" pitchFamily="34" charset="0"/>
                <a:cs typeface="Arial" pitchFamily="34" charset="0"/>
              </a:rPr>
              <a:t>comes from the 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   term</a:t>
            </a:r>
            <a:endParaRPr lang="ja-JP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図 8" descr="%takaTeX&#10;\documentclass{jarticle}&#10;\usepackage{color}\pagestyle{empty}&#10;\newcommand{\Slash}[1]{\ooalign{\hfil /\hfil\crcr$#1$}}&#10;\newcommand{\mb}[1]{\mathbf{#1}}&#10;\newcommand{\mcl}[1]{\mathcal{#1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bar}{\frac{i}{\hbar}}&#10;\begin{document}\LARGE\color{black}&#10;&#10;$$&#10;\sum_{m=-\infty}^\infty&#10;\mathcal{H}^{mn}\phi^m_\alpha=\ve_\alpha\phi_\alpha^n&#10;$$&#10;\end{document}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50" y="3803316"/>
            <a:ext cx="3033322" cy="658811"/>
          </a:xfrm>
          <a:prstGeom prst="rect">
            <a:avLst/>
          </a:prstGeom>
        </p:spPr>
      </p:pic>
      <p:pic>
        <p:nvPicPr>
          <p:cNvPr id="17" name="図 9" descr="%takaTeX&#10;\documentclass{jarticle}&#10;\usepackage{color}\pagestyle{empty}&#10;\begin{document}\LARGE\color{black}&#10;$$&#10;i\partial_t&#10;$$&#10;\end{document}&#10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42" y="5708465"/>
            <a:ext cx="248413" cy="208788"/>
          </a:xfrm>
          <a:prstGeom prst="rect">
            <a:avLst/>
          </a:prstGeom>
        </p:spPr>
      </p:pic>
      <p:sp>
        <p:nvSpPr>
          <p:cNvPr id="18" name="角丸四角形 33"/>
          <p:cNvSpPr/>
          <p:nvPr/>
        </p:nvSpPr>
        <p:spPr>
          <a:xfrm>
            <a:off x="4797625" y="4943716"/>
            <a:ext cx="1382291" cy="4430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3"/>
          <p:cNvSpPr txBox="1">
            <a:spLocks noChangeArrowheads="1"/>
          </p:cNvSpPr>
          <p:nvPr/>
        </p:nvSpPr>
        <p:spPr bwMode="auto">
          <a:xfrm>
            <a:off x="539552" y="2321237"/>
            <a:ext cx="195758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altLang="ja-JP" sz="1700" dirty="0" err="1" smtClean="0">
                <a:latin typeface="Arial" pitchFamily="34" charset="0"/>
                <a:cs typeface="Arial" pitchFamily="34" charset="0"/>
              </a:rPr>
              <a:t>Floquet</a:t>
            </a:r>
            <a:r>
              <a:rPr lang="en-US" altLang="ja-JP" sz="1700" dirty="0" smtClean="0">
                <a:latin typeface="Arial" pitchFamily="34" charset="0"/>
                <a:cs typeface="Arial" pitchFamily="34" charset="0"/>
              </a:rPr>
              <a:t> mapping”</a:t>
            </a:r>
            <a:endParaRPr lang="ja-JP" alt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テキスト ボックス 3"/>
          <p:cNvSpPr txBox="1">
            <a:spLocks noChangeArrowheads="1"/>
          </p:cNvSpPr>
          <p:nvPr/>
        </p:nvSpPr>
        <p:spPr bwMode="auto">
          <a:xfrm>
            <a:off x="589555" y="2715017"/>
            <a:ext cx="243528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Arial" pitchFamily="34" charset="0"/>
                <a:cs typeface="Arial" pitchFamily="34" charset="0"/>
              </a:rPr>
              <a:t>=discrete Fourier trans.</a:t>
            </a:r>
            <a:endParaRPr lang="ja-JP" alt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図 2" descr="%takaTeX&#10;\documentclass{jarticle}&#10;\usepackage{color}\pagestyle{empty}&#10;\begin{document}\LARGE\color{black}&#10;$$&#10;\Psi(t)=e^{-i\varepsilon t}\sum_m\phi^m&#10;e^{-im\Omega t}&#10;$$&#10;\end{document}&#10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4" y="2388918"/>
            <a:ext cx="3456610" cy="572524"/>
          </a:xfrm>
          <a:prstGeom prst="rect">
            <a:avLst/>
          </a:prstGeom>
        </p:spPr>
      </p:pic>
      <p:pic>
        <p:nvPicPr>
          <p:cNvPr id="23" name="図 6" descr="%takaTeX&#10;\documentclass{jarticle}&#10;\usepackage{color}\pagestyle{empty}&#10;\begin{document}\LARGE\color{black}&#10;$$&#10;H_m=\mathcal{H}^{m0}&#10;$$&#10;\end{document}&#10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71" y="5933812"/>
            <a:ext cx="1634489" cy="4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4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3"/>
          <p:cNvSpPr txBox="1">
            <a:spLocks noChangeArrowheads="1"/>
          </p:cNvSpPr>
          <p:nvPr/>
        </p:nvSpPr>
        <p:spPr bwMode="auto">
          <a:xfrm>
            <a:off x="35496" y="1052736"/>
            <a:ext cx="325602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Tahoma" pitchFamily="34" charset="0"/>
              </a:rPr>
              <a:t>Time-periodic quantum system</a:t>
            </a:r>
            <a:endParaRPr lang="ja-JP" altLang="en-US" sz="1700" dirty="0">
              <a:latin typeface="Tahoma" pitchFamily="34" charset="0"/>
            </a:endParaRPr>
          </a:p>
        </p:txBody>
      </p:sp>
      <p:pic>
        <p:nvPicPr>
          <p:cNvPr id="13" name="図 12" descr="%takaTeX&#10;\documentclass{jarticle}&#10;\usepackage{color}\pagestyle{empty}&#10;\newcommand{\Slash}[1]{\ooalign{\hfil /\hfil\crcr$#1$}}&#10;\newcommand{\mb}[1]{\mathbf{#1}}&#10;\newcommand{\mcl}[1]{\mathcal{#1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bar}{\frac{i}{\hbar}}&#10;\begin{document}\LARGE\color{black}&#10;&#10;$$&#10;i\pa_t\psi=H(t)\psi&#10;$$&#10;\end{document}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" y="1773814"/>
            <a:ext cx="2073616" cy="384279"/>
          </a:xfrm>
          <a:prstGeom prst="rect">
            <a:avLst/>
          </a:prstGeom>
        </p:spPr>
      </p:pic>
      <p:pic>
        <p:nvPicPr>
          <p:cNvPr id="14" name="図 13" descr="%takaTeX&#10;\documentclass{jarticle}&#10;\usepackage{color}\pagestyle{empty}&#10;\newcommand{\Slash}[1]{\ooalign{\hfil /\hfil\crcr$#1$}}&#10;\newcommand{\mb}[1]{\mathbf{#1}}&#10;\newcommand{\mcl}[1]{\mathcal{#1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bar}{\frac{i}{\hbar}}&#10;\begin{document}\LARGE\color{black}&#10;&#10;$$&#10;H(t)=H(t+T)&#10;$$&#10;\end{document}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61" y="2421886"/>
            <a:ext cx="1568199" cy="234696"/>
          </a:xfrm>
          <a:prstGeom prst="rect">
            <a:avLst/>
          </a:prstGeom>
        </p:spPr>
      </p:pic>
      <p:sp>
        <p:nvSpPr>
          <p:cNvPr id="15" name="テキスト ボックス 3"/>
          <p:cNvSpPr txBox="1">
            <a:spLocks noChangeArrowheads="1"/>
          </p:cNvSpPr>
          <p:nvPr/>
        </p:nvSpPr>
        <p:spPr bwMode="auto">
          <a:xfrm>
            <a:off x="3491880" y="1052736"/>
            <a:ext cx="232627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err="1" smtClean="0">
                <a:latin typeface="Tahoma" pitchFamily="34" charset="0"/>
              </a:rPr>
              <a:t>Floquet</a:t>
            </a:r>
            <a:r>
              <a:rPr lang="en-US" altLang="ja-JP" sz="1700" dirty="0" smtClean="0">
                <a:latin typeface="Tahoma" pitchFamily="34" charset="0"/>
              </a:rPr>
              <a:t> theory (exact)</a:t>
            </a:r>
            <a:endParaRPr lang="ja-JP" altLang="en-US" sz="1700" dirty="0">
              <a:latin typeface="Tahoma" pitchFamily="34" charset="0"/>
            </a:endParaRPr>
          </a:p>
        </p:txBody>
      </p:sp>
      <p:pic>
        <p:nvPicPr>
          <p:cNvPr id="5" name="図 4" descr="%takaTeX&#10;\documentclass{jarticle}&#10;\usepackage{color}\pagestyle{empty}&#10;\newcommand{\Slash}[1]{\ooalign{\hfil /\hfil\crcr$#1$}}&#10;\newcommand{\mb}[1]{\mathbf{#1}}&#10;\newcommand{\mcl}[1]{\mathcal{#1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bar}{\frac{i}{\hbar}}&#10;\begin{document}\LARGE\color{black}&#10;&#10;$$&#10;\mathcal{H}\phi=\ve\phi&#10;$$&#10;\end{document}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46873"/>
            <a:ext cx="1671898" cy="41122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3" y="3948445"/>
            <a:ext cx="2105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277" y="3262997"/>
            <a:ext cx="16287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ボックス 3"/>
          <p:cNvSpPr txBox="1">
            <a:spLocks noChangeArrowheads="1"/>
          </p:cNvSpPr>
          <p:nvPr/>
        </p:nvSpPr>
        <p:spPr bwMode="auto">
          <a:xfrm>
            <a:off x="-36512" y="3413110"/>
            <a:ext cx="294343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Tahoma" pitchFamily="34" charset="0"/>
              </a:rPr>
              <a:t>two states + periodic driving</a:t>
            </a:r>
            <a:endParaRPr lang="ja-JP" altLang="en-US" sz="1700" dirty="0">
              <a:latin typeface="Tahoma" pitchFamily="34" charset="0"/>
            </a:endParaRPr>
          </a:p>
        </p:txBody>
      </p:sp>
      <p:sp>
        <p:nvSpPr>
          <p:cNvPr id="22" name="テキスト ボックス 3"/>
          <p:cNvSpPr txBox="1">
            <a:spLocks noChangeArrowheads="1"/>
          </p:cNvSpPr>
          <p:nvPr/>
        </p:nvSpPr>
        <p:spPr bwMode="auto">
          <a:xfrm>
            <a:off x="3851920" y="2708920"/>
            <a:ext cx="158088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err="1" smtClean="0">
                <a:latin typeface="Tahoma" pitchFamily="34" charset="0"/>
              </a:rPr>
              <a:t>Floquet</a:t>
            </a:r>
            <a:r>
              <a:rPr lang="en-US" altLang="ja-JP" sz="1700" dirty="0" smtClean="0">
                <a:latin typeface="Tahoma" pitchFamily="34" charset="0"/>
              </a:rPr>
              <a:t> theory</a:t>
            </a:r>
            <a:endParaRPr lang="ja-JP" altLang="en-US" sz="1700" dirty="0">
              <a:latin typeface="Tahoma" pitchFamily="34" charset="0"/>
            </a:endParaRPr>
          </a:p>
        </p:txBody>
      </p:sp>
      <p:sp>
        <p:nvSpPr>
          <p:cNvPr id="28" name="テキスト ボックス 3"/>
          <p:cNvSpPr txBox="1">
            <a:spLocks noChangeArrowheads="1"/>
          </p:cNvSpPr>
          <p:nvPr/>
        </p:nvSpPr>
        <p:spPr bwMode="auto">
          <a:xfrm>
            <a:off x="3491880" y="6021288"/>
            <a:ext cx="2539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i="1" dirty="0" smtClean="0">
                <a:latin typeface="Tahoma" pitchFamily="34" charset="0"/>
              </a:rPr>
              <a:t>n</a:t>
            </a:r>
            <a:r>
              <a:rPr lang="en-US" altLang="ja-JP" dirty="0" smtClean="0">
                <a:latin typeface="Tahoma" pitchFamily="34" charset="0"/>
              </a:rPr>
              <a:t>-photon dressed state</a:t>
            </a:r>
          </a:p>
        </p:txBody>
      </p:sp>
      <p:sp>
        <p:nvSpPr>
          <p:cNvPr id="20" name="テキスト ボックス 3"/>
          <p:cNvSpPr txBox="1">
            <a:spLocks noChangeArrowheads="1"/>
          </p:cNvSpPr>
          <p:nvPr/>
        </p:nvSpPr>
        <p:spPr bwMode="auto">
          <a:xfrm>
            <a:off x="6804248" y="1052736"/>
            <a:ext cx="167975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Tahoma" pitchFamily="34" charset="0"/>
              </a:rPr>
              <a:t>effective theory</a:t>
            </a:r>
            <a:endParaRPr lang="ja-JP" altLang="en-US" sz="1700" dirty="0">
              <a:latin typeface="Tahoma" pitchFamily="34" charset="0"/>
            </a:endParaRPr>
          </a:p>
        </p:txBody>
      </p:sp>
      <p:sp>
        <p:nvSpPr>
          <p:cNvPr id="34" name="テキスト ボックス 3"/>
          <p:cNvSpPr txBox="1">
            <a:spLocks noChangeArrowheads="1"/>
          </p:cNvSpPr>
          <p:nvPr/>
        </p:nvSpPr>
        <p:spPr bwMode="auto">
          <a:xfrm>
            <a:off x="3131840" y="1058833"/>
            <a:ext cx="3433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Tahoma" pitchFamily="34" charset="0"/>
              </a:rPr>
              <a:t>=</a:t>
            </a:r>
            <a:endParaRPr lang="ja-JP" altLang="en-US" sz="1700" dirty="0">
              <a:latin typeface="Tahoma" pitchFamily="34" charset="0"/>
            </a:endParaRPr>
          </a:p>
        </p:txBody>
      </p:sp>
      <p:sp>
        <p:nvSpPr>
          <p:cNvPr id="35" name="テキスト ボックス 3"/>
          <p:cNvSpPr txBox="1">
            <a:spLocks noChangeArrowheads="1"/>
          </p:cNvSpPr>
          <p:nvPr/>
        </p:nvSpPr>
        <p:spPr bwMode="auto">
          <a:xfrm>
            <a:off x="6133642" y="1052994"/>
            <a:ext cx="3433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Tahoma" pitchFamily="34" charset="0"/>
              </a:rPr>
              <a:t>~</a:t>
            </a:r>
            <a:endParaRPr lang="ja-JP" altLang="en-US" sz="1700" dirty="0"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22" y="4475317"/>
            <a:ext cx="10953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"/>
          <p:cNvSpPr txBox="1">
            <a:spLocks noChangeArrowheads="1"/>
          </p:cNvSpPr>
          <p:nvPr/>
        </p:nvSpPr>
        <p:spPr bwMode="auto">
          <a:xfrm>
            <a:off x="6666132" y="5354948"/>
            <a:ext cx="1955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Tahoma" pitchFamily="34" charset="0"/>
              </a:rPr>
              <a:t>Hilbert sp. size </a:t>
            </a:r>
          </a:p>
          <a:p>
            <a:pPr eaLnBrk="1" hangingPunct="1"/>
            <a:r>
              <a:rPr lang="en-US" altLang="ja-JP" dirty="0" smtClean="0">
                <a:latin typeface="Tahoma" pitchFamily="34" charset="0"/>
              </a:rPr>
              <a:t>= original system</a:t>
            </a:r>
          </a:p>
        </p:txBody>
      </p:sp>
      <p:pic>
        <p:nvPicPr>
          <p:cNvPr id="24" name="図 23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_{\rm eff}&#10;=H_0+\frac{[H_{-1},H_1]}{\Omega}&#10;+\mathcal{O}(\Omega^{-2})&#10;$$&#10;\end{document}&#10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41" y="1746873"/>
            <a:ext cx="3003810" cy="496825"/>
          </a:xfrm>
          <a:prstGeom prst="rect">
            <a:avLst/>
          </a:prstGeom>
        </p:spPr>
      </p:pic>
      <p:sp>
        <p:nvSpPr>
          <p:cNvPr id="27" name="テキスト ボックス 3"/>
          <p:cNvSpPr txBox="1">
            <a:spLocks noChangeArrowheads="1"/>
          </p:cNvSpPr>
          <p:nvPr/>
        </p:nvSpPr>
        <p:spPr bwMode="auto">
          <a:xfrm>
            <a:off x="6496215" y="2628201"/>
            <a:ext cx="24727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Tahoma" pitchFamily="34" charset="0"/>
              </a:rPr>
              <a:t>projection to the original </a:t>
            </a:r>
          </a:p>
          <a:p>
            <a:pPr eaLnBrk="1" hangingPunct="1"/>
            <a:r>
              <a:rPr lang="en-US" altLang="ja-JP" sz="1600" dirty="0" smtClean="0">
                <a:latin typeface="Tahoma" pitchFamily="34" charset="0"/>
              </a:rPr>
              <a:t>Hilbert space</a:t>
            </a:r>
            <a:endParaRPr lang="ja-JP" altLang="en-US" sz="1600" dirty="0">
              <a:latin typeface="Tahoma" pitchFamily="34" charset="0"/>
            </a:endParaRPr>
          </a:p>
        </p:txBody>
      </p:sp>
      <p:sp>
        <p:nvSpPr>
          <p:cNvPr id="29" name="テキスト ボックス 3"/>
          <p:cNvSpPr txBox="1">
            <a:spLocks noChangeArrowheads="1"/>
          </p:cNvSpPr>
          <p:nvPr/>
        </p:nvSpPr>
        <p:spPr bwMode="auto">
          <a:xfrm>
            <a:off x="3707904" y="6309320"/>
            <a:ext cx="2097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err="1" smtClean="0">
                <a:latin typeface="Tahoma" pitchFamily="34" charset="0"/>
              </a:rPr>
              <a:t>Floquet</a:t>
            </a:r>
            <a:r>
              <a:rPr lang="en-US" altLang="ja-JP" dirty="0" smtClean="0">
                <a:latin typeface="Tahoma" pitchFamily="34" charset="0"/>
              </a:rPr>
              <a:t> side bands</a:t>
            </a:r>
          </a:p>
        </p:txBody>
      </p:sp>
      <p:sp>
        <p:nvSpPr>
          <p:cNvPr id="26" name="正方形/長方形 6"/>
          <p:cNvSpPr>
            <a:spLocks noChangeArrowheads="1"/>
          </p:cNvSpPr>
          <p:nvPr/>
        </p:nvSpPr>
        <p:spPr bwMode="auto">
          <a:xfrm>
            <a:off x="6523569" y="2276872"/>
            <a:ext cx="2634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Fictitious fields!</a:t>
            </a:r>
            <a:endParaRPr lang="ja-JP" altLang="en-US" sz="1400" dirty="0">
              <a:solidFill>
                <a:srgbClr val="FF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states of matter</a:t>
            </a:r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16216" y="6525344"/>
            <a:ext cx="2133600" cy="216024"/>
          </a:xfrm>
        </p:spPr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81821" y="44624"/>
            <a:ext cx="7762155" cy="905721"/>
          </a:xfrm>
        </p:spPr>
        <p:txBody>
          <a:bodyPr/>
          <a:lstStyle/>
          <a:p>
            <a:r>
              <a:rPr lang="de-DE"/>
              <a:t>Dirac fermion + circularly polarized laser</a:t>
            </a: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3247593" y="0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ja-JP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3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i\pa_t \psi_k=&#10;\left(&#10; \begin{array}{cc}&#10;0&amp;k+Ae^{i\Omega t}\\&#10;\bar{k}+Ae^{-i\Omega t}&amp;0&#10;\end{array}&#10;\right)\psi_k&#10;$$&#10;\end{document}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90" y="2564903"/>
            <a:ext cx="40100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9" descr="%takaTeX&#10;\documentclass{jarticle}&#10;\usepackage{color}\pagestyle{empty}&#10;\begin{document}\LARGE\color{black}&#10;$$&#10;A=F/\Omega&#10;$$&#10;\end{document}&#10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508" y="1901695"/>
            <a:ext cx="8747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3"/>
          <p:cNvSpPr txBox="1">
            <a:spLocks noChangeArrowheads="1"/>
          </p:cNvSpPr>
          <p:nvPr/>
        </p:nvSpPr>
        <p:spPr bwMode="auto">
          <a:xfrm>
            <a:off x="2342339" y="2125249"/>
            <a:ext cx="390523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Arial" pitchFamily="34" charset="0"/>
                <a:cs typeface="Arial" pitchFamily="34" charset="0"/>
              </a:rPr>
              <a:t>time dependent Schrodinger equation</a:t>
            </a:r>
            <a:endParaRPr lang="ja-JP" alt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図 2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k=k_x+ik_y&#10;$$&#10;\end{document}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12" y="1332094"/>
            <a:ext cx="1340136" cy="276650"/>
          </a:xfrm>
          <a:prstGeom prst="rect">
            <a:avLst/>
          </a:prstGeom>
        </p:spPr>
      </p:pic>
      <p:pic>
        <p:nvPicPr>
          <p:cNvPr id="12" name="図 3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\Vect{A}(t)=(F/\Omega \cos\Omega t,F/\Omega\sin\Omega t)&#10;$$&#10;\end{document}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28800"/>
            <a:ext cx="2939802" cy="234696"/>
          </a:xfrm>
          <a:prstGeom prst="rect">
            <a:avLst/>
          </a:prstGeom>
        </p:spPr>
      </p:pic>
      <p:sp>
        <p:nvSpPr>
          <p:cNvPr id="13" name="右矢印 27"/>
          <p:cNvSpPr/>
          <p:nvPr/>
        </p:nvSpPr>
        <p:spPr>
          <a:xfrm rot="5400000">
            <a:off x="4375473" y="3881721"/>
            <a:ext cx="504057" cy="251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4" name="図 31" descr="%takaTeX&#10;\documentclass{jarticle}&#10;\usepackage{color}\pagestyle{empty}&#10;\begin{document}\LARGE\color{black}&#10;$$&#10;(\mathcal{H})^{mn}=\frac{1}{T}\int_0^T dt H(t)e^{i(m-n)\Omega t}+m\delta_{mn}\Omega I&#10;$$&#10;\end{document}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17765"/>
            <a:ext cx="3603454" cy="441852"/>
          </a:xfrm>
          <a:prstGeom prst="rect">
            <a:avLst/>
          </a:prstGeom>
        </p:spPr>
      </p:pic>
      <p:pic>
        <p:nvPicPr>
          <p:cNvPr id="16" name="図 1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^{\rm Floquet}=&#10;\left(&#10; \begin{array}{rrrrrrr}&#10;\hspace{0.4cm}\Omega&amp;\hspace{0.4cm}k&amp;\hspace{0.4cm}0&amp;\hspace{0.4cm}A&amp;\hspace{0.3cm}0&amp;\hspace{0.3cm}0\\&#10;\bar{k}&amp;\Omega&amp;0&amp;0&amp;0&amp;0\\&#10;0&amp;0&amp;0&amp;k&amp;0&amp;A\\&#10;A&amp;0&amp;\bar{k}&amp;0&amp;0&amp;0\\&#10;0&amp;0&amp;0&amp;0&amp;-\Omega&amp;k\\&#10;0&amp;0&amp;A&amp;0&amp;\bar{k}&amp;-\Omega&#10;\end{array}&#10;\right)&#10;$$&#10;\end{document}&#10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62" y="4486013"/>
            <a:ext cx="3498153" cy="214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4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\Vect{k}\to\Vect{k}+\Vect{A}(t)&#10;$$&#10;\end{document}&#10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72" y="1548481"/>
            <a:ext cx="1959107" cy="352044"/>
          </a:xfrm>
          <a:prstGeom prst="rect">
            <a:avLst/>
          </a:prstGeom>
        </p:spPr>
      </p:pic>
      <p:sp>
        <p:nvSpPr>
          <p:cNvPr id="18" name="テキスト ボックス 3"/>
          <p:cNvSpPr txBox="1">
            <a:spLocks noChangeArrowheads="1"/>
          </p:cNvSpPr>
          <p:nvPr/>
        </p:nvSpPr>
        <p:spPr bwMode="auto">
          <a:xfrm>
            <a:off x="3313472" y="1155123"/>
            <a:ext cx="205614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smtClean="0">
                <a:latin typeface="Arial" pitchFamily="34" charset="0"/>
                <a:cs typeface="Arial" pitchFamily="34" charset="0"/>
              </a:rPr>
              <a:t>coupling to AC field</a:t>
            </a:r>
            <a:endParaRPr lang="ja-JP" alt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656383" cy="18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テキスト ボックス 3"/>
          <p:cNvSpPr txBox="1">
            <a:spLocks noChangeArrowheads="1"/>
          </p:cNvSpPr>
          <p:nvPr/>
        </p:nvSpPr>
        <p:spPr bwMode="auto">
          <a:xfrm>
            <a:off x="2591164" y="3755559"/>
            <a:ext cx="158248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 err="1" smtClean="0">
                <a:latin typeface="Arial" pitchFamily="34" charset="0"/>
                <a:cs typeface="Arial" pitchFamily="34" charset="0"/>
              </a:rPr>
              <a:t>Floquet</a:t>
            </a:r>
            <a:r>
              <a:rPr lang="en-US" altLang="ja-JP" sz="1700" dirty="0" smtClean="0">
                <a:latin typeface="Arial" pitchFamily="34" charset="0"/>
                <a:cs typeface="Arial" pitchFamily="34" charset="0"/>
              </a:rPr>
              <a:t> theory</a:t>
            </a:r>
            <a:endParaRPr lang="ja-JP" alt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033070" y="6354084"/>
            <a:ext cx="3219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dirty="0" smtClean="0">
                <a:ea typeface="HG創英角ｺﾞｼｯｸUB" pitchFamily="49" charset="-128"/>
              </a:rPr>
              <a:t> </a:t>
            </a:r>
            <a:r>
              <a:rPr lang="en-US" altLang="ja-JP" sz="1400" dirty="0">
                <a:ea typeface="HG創英角ｺﾞｼｯｸUB" pitchFamily="49" charset="-128"/>
              </a:rPr>
              <a:t>truncated </a:t>
            </a:r>
            <a:r>
              <a:rPr lang="en-US" altLang="ja-JP" sz="1400" dirty="0" smtClean="0">
                <a:ea typeface="HG創英角ｺﾞｼｯｸUB" pitchFamily="49" charset="-128"/>
              </a:rPr>
              <a:t>at </a:t>
            </a:r>
            <a:r>
              <a:rPr lang="en-US" altLang="ja-JP" sz="1400" dirty="0">
                <a:ea typeface="HG創英角ｺﾞｼｯｸUB" pitchFamily="49" charset="-128"/>
              </a:rPr>
              <a:t>m=0,+1, -1 for display</a:t>
            </a:r>
            <a:endParaRPr lang="ja-JP" altLang="en-US" sz="1400" dirty="0">
              <a:ea typeface="HG創英角ｺﾞｼｯｸUB" pitchFamily="49" charset="-128"/>
            </a:endParaRPr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16216" y="6525344"/>
            <a:ext cx="2133600" cy="216024"/>
          </a:xfrm>
        </p:spPr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4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81821" y="44624"/>
            <a:ext cx="7762155" cy="905721"/>
          </a:xfrm>
        </p:spPr>
        <p:txBody>
          <a:bodyPr/>
          <a:lstStyle/>
          <a:p>
            <a:r>
              <a:rPr lang="de-DE"/>
              <a:t>Dirac fermion + circularly polarized laser</a:t>
            </a: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3247593" y="0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ja-JP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図 1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^{\rm Floquet}=&#10;\left(&#10; \begin{array}{rrrrrrr}&#10;\hspace{0.4cm}\Omega&amp;\hspace{0.4cm}k&amp;\hspace{0.4cm}0&amp;\hspace{0.4cm}A&amp;\hspace{0.3cm}0&amp;\hspace{0.3cm}0\\&#10;\bar{k}&amp;\Omega&amp;0&amp;0&amp;0&amp;0\\&#10;0&amp;0&amp;0&amp;k&amp;0&amp;A\\&#10;A&amp;0&amp;\bar{k}&amp;0&amp;0&amp;0\\&#10;0&amp;0&amp;0&amp;0&amp;-\Omega&amp;k\\&#10;0&amp;0&amp;A&amp;0&amp;\bar{k}&amp;-\Omega&#10;\end{array}&#10;\right)&#10;$$&#10;\end{document}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3314756" cy="203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角丸四角形 31"/>
          <p:cNvSpPr/>
          <p:nvPr/>
        </p:nvSpPr>
        <p:spPr>
          <a:xfrm>
            <a:off x="1789360" y="4318046"/>
            <a:ext cx="727831" cy="709522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32"/>
          <p:cNvSpPr/>
          <p:nvPr/>
        </p:nvSpPr>
        <p:spPr>
          <a:xfrm>
            <a:off x="1142998" y="3636830"/>
            <a:ext cx="727831" cy="70952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角丸四角形 33"/>
          <p:cNvSpPr/>
          <p:nvPr/>
        </p:nvSpPr>
        <p:spPr>
          <a:xfrm>
            <a:off x="2455992" y="4977352"/>
            <a:ext cx="727831" cy="70952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656383" cy="18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ung 1"/>
          <p:cNvGrpSpPr/>
          <p:nvPr/>
        </p:nvGrpSpPr>
        <p:grpSpPr>
          <a:xfrm>
            <a:off x="3394105" y="1484784"/>
            <a:ext cx="5511069" cy="4247447"/>
            <a:chOff x="3394105" y="2681025"/>
            <a:chExt cx="5511069" cy="4247447"/>
          </a:xfrm>
        </p:grpSpPr>
        <p:grpSp>
          <p:nvGrpSpPr>
            <p:cNvPr id="39" name="グループ化 12"/>
            <p:cNvGrpSpPr/>
            <p:nvPr/>
          </p:nvGrpSpPr>
          <p:grpSpPr>
            <a:xfrm>
              <a:off x="3419872" y="3463928"/>
              <a:ext cx="2642212" cy="2557360"/>
              <a:chOff x="3419872" y="3463928"/>
              <a:chExt cx="2642212" cy="2557360"/>
            </a:xfrm>
          </p:grpSpPr>
          <p:cxnSp>
            <p:nvCxnSpPr>
              <p:cNvPr id="40" name="直線コネクタ 9"/>
              <p:cNvCxnSpPr/>
              <p:nvPr/>
            </p:nvCxnSpPr>
            <p:spPr>
              <a:xfrm>
                <a:off x="3523924" y="3463928"/>
                <a:ext cx="2538160" cy="255736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28"/>
              <p:cNvCxnSpPr/>
              <p:nvPr/>
            </p:nvCxnSpPr>
            <p:spPr>
              <a:xfrm flipH="1">
                <a:off x="3419872" y="3463928"/>
                <a:ext cx="2520280" cy="255736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グループ化 34"/>
            <p:cNvGrpSpPr/>
            <p:nvPr/>
          </p:nvGrpSpPr>
          <p:grpSpPr>
            <a:xfrm>
              <a:off x="3394105" y="2681025"/>
              <a:ext cx="2642212" cy="2557360"/>
              <a:chOff x="3419872" y="3463928"/>
              <a:chExt cx="2642212" cy="2557360"/>
            </a:xfrm>
          </p:grpSpPr>
          <p:cxnSp>
            <p:nvCxnSpPr>
              <p:cNvPr id="46" name="直線コネクタ 35"/>
              <p:cNvCxnSpPr/>
              <p:nvPr/>
            </p:nvCxnSpPr>
            <p:spPr>
              <a:xfrm>
                <a:off x="3523924" y="3463928"/>
                <a:ext cx="2538160" cy="25573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36"/>
              <p:cNvCxnSpPr/>
              <p:nvPr/>
            </p:nvCxnSpPr>
            <p:spPr>
              <a:xfrm flipH="1">
                <a:off x="3419872" y="3463928"/>
                <a:ext cx="2520280" cy="25573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正方形/長方形 5"/>
            <p:cNvSpPr>
              <a:spLocks noChangeArrowheads="1"/>
            </p:cNvSpPr>
            <p:nvPr/>
          </p:nvSpPr>
          <p:spPr bwMode="auto">
            <a:xfrm>
              <a:off x="6189366" y="3645024"/>
              <a:ext cx="26308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1-photon absorbed state</a:t>
              </a:r>
              <a:endPara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正方形/長方形 5"/>
            <p:cNvSpPr>
              <a:spLocks noChangeArrowheads="1"/>
            </p:cNvSpPr>
            <p:nvPr/>
          </p:nvSpPr>
          <p:spPr bwMode="auto">
            <a:xfrm>
              <a:off x="6189366" y="4501919"/>
              <a:ext cx="26308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0-photon absorbed state</a:t>
              </a:r>
              <a:endParaRPr lang="en-US" altLang="ja-JP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正方形/長方形 5"/>
            <p:cNvSpPr>
              <a:spLocks noChangeArrowheads="1"/>
            </p:cNvSpPr>
            <p:nvPr/>
          </p:nvSpPr>
          <p:spPr bwMode="auto">
            <a:xfrm>
              <a:off x="6189366" y="5358815"/>
              <a:ext cx="27158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-1-photon absorbed state</a:t>
              </a:r>
              <a:endParaRPr lang="en-US" altLang="ja-JP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9" name="グループ化 37"/>
            <p:cNvGrpSpPr/>
            <p:nvPr/>
          </p:nvGrpSpPr>
          <p:grpSpPr>
            <a:xfrm>
              <a:off x="3419872" y="4371112"/>
              <a:ext cx="2642212" cy="2557360"/>
              <a:chOff x="3419872" y="3463928"/>
              <a:chExt cx="2642212" cy="2557360"/>
            </a:xfrm>
          </p:grpSpPr>
          <p:cxnSp>
            <p:nvCxnSpPr>
              <p:cNvPr id="60" name="直線コネクタ 38"/>
              <p:cNvCxnSpPr/>
              <p:nvPr/>
            </p:nvCxnSpPr>
            <p:spPr>
              <a:xfrm>
                <a:off x="3523924" y="3463928"/>
                <a:ext cx="2538160" cy="255736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39"/>
              <p:cNvCxnSpPr/>
              <p:nvPr/>
            </p:nvCxnSpPr>
            <p:spPr>
              <a:xfrm flipH="1">
                <a:off x="3419872" y="3463928"/>
                <a:ext cx="2520280" cy="255736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16216" y="6525344"/>
            <a:ext cx="2133600" cy="216024"/>
          </a:xfrm>
        </p:spPr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8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81821" y="44624"/>
            <a:ext cx="7762155" cy="905721"/>
          </a:xfrm>
        </p:spPr>
        <p:txBody>
          <a:bodyPr/>
          <a:lstStyle/>
          <a:p>
            <a:r>
              <a:rPr lang="de-DE"/>
              <a:t>Dirac fermion + circularly polarized laser</a:t>
            </a: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3247593" y="0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ja-JP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656383" cy="18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13" y="3141144"/>
            <a:ext cx="2916079" cy="33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正方形/長方形 5"/>
          <p:cNvSpPr>
            <a:spLocks noChangeArrowheads="1"/>
          </p:cNvSpPr>
          <p:nvPr/>
        </p:nvSpPr>
        <p:spPr bwMode="auto">
          <a:xfrm>
            <a:off x="6320688" y="3645024"/>
            <a:ext cx="26308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1-photon absorbed state</a:t>
            </a:r>
            <a:endParaRPr lang="en-US" altLang="ja-JP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正方形/長方形 5"/>
          <p:cNvSpPr>
            <a:spLocks noChangeArrowheads="1"/>
          </p:cNvSpPr>
          <p:nvPr/>
        </p:nvSpPr>
        <p:spPr bwMode="auto">
          <a:xfrm>
            <a:off x="6320688" y="4501919"/>
            <a:ext cx="26308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0-photon absorbed state</a:t>
            </a:r>
            <a:endParaRPr lang="en-US" altLang="ja-JP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正方形/長方形 5"/>
          <p:cNvSpPr>
            <a:spLocks noChangeArrowheads="1"/>
          </p:cNvSpPr>
          <p:nvPr/>
        </p:nvSpPr>
        <p:spPr bwMode="auto">
          <a:xfrm>
            <a:off x="6320688" y="5358815"/>
            <a:ext cx="2715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-1-photon absorbed state</a:t>
            </a:r>
            <a:endParaRPr lang="en-US" altLang="ja-JP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16216" y="6525344"/>
            <a:ext cx="2133600" cy="216024"/>
          </a:xfrm>
        </p:spPr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" name="図 1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^{\rm Floquet}=&#10;\left(&#10; \begin{array}{rrrrrrr}&#10;\hspace{0.4cm}\Omega&amp;\hspace{0.4cm}k&amp;\hspace{0.4cm}0&amp;\hspace{0.4cm}A&amp;\hspace{0.3cm}0&amp;\hspace{0.3cm}0\\&#10;\bar{k}&amp;\Omega&amp;0&amp;0&amp;0&amp;0\\&#10;0&amp;0&amp;0&amp;k&amp;0&amp;A\\&#10;A&amp;0&amp;\bar{k}&amp;0&amp;0&amp;0\\&#10;0&amp;0&amp;0&amp;0&amp;-\Omega&amp;k\\&#10;0&amp;0&amp;A&amp;0&amp;\bar{k}&amp;-\Omega&#10;\end{array}&#10;\right)&#10;$$&#10;\end{document}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" y="3789040"/>
            <a:ext cx="3314756" cy="203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角丸四角形 31"/>
          <p:cNvSpPr/>
          <p:nvPr/>
        </p:nvSpPr>
        <p:spPr>
          <a:xfrm>
            <a:off x="1798790" y="4462062"/>
            <a:ext cx="727831" cy="709522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2"/>
          <p:cNvSpPr/>
          <p:nvPr/>
        </p:nvSpPr>
        <p:spPr>
          <a:xfrm>
            <a:off x="1152428" y="3780846"/>
            <a:ext cx="727831" cy="70952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3"/>
          <p:cNvSpPr/>
          <p:nvPr/>
        </p:nvSpPr>
        <p:spPr>
          <a:xfrm>
            <a:off x="2465422" y="5121368"/>
            <a:ext cx="727831" cy="70952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24"/>
          <p:cNvSpPr/>
          <p:nvPr/>
        </p:nvSpPr>
        <p:spPr>
          <a:xfrm>
            <a:off x="1952267" y="3878249"/>
            <a:ext cx="513156" cy="60307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28"/>
          <p:cNvSpPr/>
          <p:nvPr/>
        </p:nvSpPr>
        <p:spPr>
          <a:xfrm>
            <a:off x="1302485" y="4491879"/>
            <a:ext cx="496305" cy="62948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5"/>
          <p:cNvSpPr/>
          <p:nvPr/>
        </p:nvSpPr>
        <p:spPr>
          <a:xfrm>
            <a:off x="1878549" y="5182142"/>
            <a:ext cx="586873" cy="63751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6"/>
          <p:cNvSpPr/>
          <p:nvPr/>
        </p:nvSpPr>
        <p:spPr>
          <a:xfrm>
            <a:off x="2661537" y="4496505"/>
            <a:ext cx="513156" cy="60307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TextBox 62"/>
          <p:cNvSpPr txBox="1"/>
          <p:nvPr/>
        </p:nvSpPr>
        <p:spPr>
          <a:xfrm>
            <a:off x="6948264" y="5877272"/>
            <a:ext cx="193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i="1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Oka and Aoki,</a:t>
            </a:r>
          </a:p>
          <a:p>
            <a:pPr algn="ctr"/>
            <a:r>
              <a:rPr lang="en-US" altLang="ja-JP" sz="1200" i="1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PRB 79, 081406 (2009)</a:t>
            </a:r>
            <a:endParaRPr lang="en-US" sz="1200" i="1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268760"/>
            <a:ext cx="131853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正方形/長方形 6"/>
          <p:cNvSpPr>
            <a:spLocks noChangeArrowheads="1"/>
          </p:cNvSpPr>
          <p:nvPr/>
        </p:nvSpPr>
        <p:spPr bwMode="auto">
          <a:xfrm>
            <a:off x="5873849" y="1742901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400" dirty="0">
                <a:latin typeface="Symbol" pitchFamily="18" charset="2"/>
                <a:cs typeface="Times New Roman" pitchFamily="18" charset="0"/>
              </a:rPr>
              <a:t>k</a:t>
            </a:r>
            <a:endParaRPr lang="ja-JP" altLang="en-US" sz="2400" dirty="0"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53" name="図 32" descr="%takaTeX&#10;\documentclass{jarticle}&#10;\usepackage{color}\pagestyle{empty}&#10;\begin{document}\LARGE\color{black}&#10;$$&#10;\kappa=\frac{\sqrt{4A^2+\Omega^2}-\Omega}{2}\sim A^2/\Omega&#10;$$&#10;\end{document}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20888"/>
            <a:ext cx="2189217" cy="41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直線矢印コネクタ 38"/>
          <p:cNvCxnSpPr/>
          <p:nvPr/>
        </p:nvCxnSpPr>
        <p:spPr>
          <a:xfrm>
            <a:off x="2339752" y="2060848"/>
            <a:ext cx="2952328" cy="0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6"/>
          <p:cNvSpPr>
            <a:spLocks noChangeArrowheads="1"/>
          </p:cNvSpPr>
          <p:nvPr/>
        </p:nvSpPr>
        <p:spPr bwMode="auto">
          <a:xfrm>
            <a:off x="6509008" y="1268760"/>
            <a:ext cx="26349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Mass term =</a:t>
            </a:r>
            <a:endParaRPr lang="en-US" altLang="ja-JP" sz="1400" i="1" dirty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altLang="ja-JP" sz="1400" dirty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synthetic field stemming from a real time-dependent field A(t)</a:t>
            </a:r>
            <a:endParaRPr lang="ja-JP" altLang="en-US" sz="1400" dirty="0">
              <a:solidFill>
                <a:srgbClr val="FF0000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9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Dirac fermion + circularly polarized laser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16216" y="6525344"/>
            <a:ext cx="2133600" cy="216024"/>
          </a:xfrm>
        </p:spPr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図 3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\sim&#10;v(k_x\sigma_y-\tau_zk_y\sigma_x)&#10;\pm\tau_z\frac{v^2A^2}{\Omega}\sigma_z&#10;$$&#10;\end{document}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91" y="5717362"/>
            <a:ext cx="3928805" cy="663966"/>
          </a:xfrm>
          <a:prstGeom prst="rect">
            <a:avLst/>
          </a:prstGeom>
        </p:spPr>
      </p:pic>
      <p:grpSp>
        <p:nvGrpSpPr>
          <p:cNvPr id="9" name="グループ化 7"/>
          <p:cNvGrpSpPr/>
          <p:nvPr/>
        </p:nvGrpSpPr>
        <p:grpSpPr>
          <a:xfrm>
            <a:off x="5220072" y="1412776"/>
            <a:ext cx="2903716" cy="1874959"/>
            <a:chOff x="2985436" y="3088828"/>
            <a:chExt cx="3314756" cy="2140372"/>
          </a:xfrm>
        </p:grpSpPr>
        <p:pic>
          <p:nvPicPr>
            <p:cNvPr id="10" name="図 1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^{\rm Floquet}=&#10;\left(&#10; \begin{array}{rrrrrrr}&#10;\hspace{0.4cm}\Omega&amp;\hspace{0.4cm}k&amp;\hspace{0.4cm}0&amp;\hspace{0.4cm}A&amp;\hspace{0.3cm}0&amp;\hspace{0.3cm}0\\&#10;\bar{k}&amp;\Omega&amp;0&amp;0&amp;0&amp;0\\&#10;0&amp;0&amp;0&amp;k&amp;0&amp;A\\&#10;A&amp;0&amp;\bar{k}&amp;0&amp;0&amp;0\\&#10;0&amp;0&amp;0&amp;0&amp;-\Omega&amp;k\\&#10;0&amp;0&amp;A&amp;0&amp;\bar{k}&amp;-\Omega&#10;\end{array}&#10;\right)&#10;$$&#10;\end{document}&#10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436" y="3088828"/>
              <a:ext cx="3314756" cy="2030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角丸四角形 28"/>
            <p:cNvSpPr/>
            <p:nvPr/>
          </p:nvSpPr>
          <p:spPr>
            <a:xfrm>
              <a:off x="4856264" y="3109335"/>
              <a:ext cx="646363" cy="709522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角丸四角形 34"/>
            <p:cNvSpPr/>
            <p:nvPr/>
          </p:nvSpPr>
          <p:spPr>
            <a:xfrm>
              <a:off x="5504336" y="3799598"/>
              <a:ext cx="646363" cy="709522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35"/>
            <p:cNvSpPr/>
            <p:nvPr/>
          </p:nvSpPr>
          <p:spPr>
            <a:xfrm>
              <a:off x="4206483" y="3829415"/>
              <a:ext cx="646363" cy="709522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角丸四角形 36"/>
            <p:cNvSpPr/>
            <p:nvPr/>
          </p:nvSpPr>
          <p:spPr>
            <a:xfrm>
              <a:off x="4854555" y="4519678"/>
              <a:ext cx="646363" cy="709522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" name="直線矢印コネクタ 8"/>
            <p:cNvCxnSpPr/>
            <p:nvPr/>
          </p:nvCxnSpPr>
          <p:spPr>
            <a:xfrm flipV="1">
              <a:off x="5179445" y="3464096"/>
              <a:ext cx="0" cy="6902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39"/>
            <p:cNvCxnSpPr/>
            <p:nvPr/>
          </p:nvCxnSpPr>
          <p:spPr>
            <a:xfrm flipH="1" flipV="1">
              <a:off x="4529664" y="3342033"/>
              <a:ext cx="571422" cy="83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46"/>
            <p:cNvCxnSpPr/>
            <p:nvPr/>
          </p:nvCxnSpPr>
          <p:spPr>
            <a:xfrm flipV="1">
              <a:off x="5851957" y="4089518"/>
              <a:ext cx="0" cy="6902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47"/>
            <p:cNvCxnSpPr/>
            <p:nvPr/>
          </p:nvCxnSpPr>
          <p:spPr>
            <a:xfrm flipH="1" flipV="1">
              <a:off x="5202176" y="4089518"/>
              <a:ext cx="571422" cy="83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グループ化 12"/>
            <p:cNvGrpSpPr/>
            <p:nvPr/>
          </p:nvGrpSpPr>
          <p:grpSpPr>
            <a:xfrm rot="10800000">
              <a:off x="4475415" y="3480046"/>
              <a:ext cx="649781" cy="690263"/>
              <a:chOff x="1259632" y="3933056"/>
              <a:chExt cx="649781" cy="690263"/>
            </a:xfrm>
          </p:grpSpPr>
          <p:cxnSp>
            <p:nvCxnSpPr>
              <p:cNvPr id="23" name="直線矢印コネクタ 48"/>
              <p:cNvCxnSpPr/>
              <p:nvPr/>
            </p:nvCxnSpPr>
            <p:spPr>
              <a:xfrm flipV="1">
                <a:off x="1909413" y="3933056"/>
                <a:ext cx="0" cy="690263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49"/>
              <p:cNvCxnSpPr/>
              <p:nvPr/>
            </p:nvCxnSpPr>
            <p:spPr>
              <a:xfrm flipH="1" flipV="1">
                <a:off x="1259632" y="3933056"/>
                <a:ext cx="571422" cy="8372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グループ化 52"/>
            <p:cNvGrpSpPr/>
            <p:nvPr/>
          </p:nvGrpSpPr>
          <p:grpSpPr>
            <a:xfrm rot="10800000">
              <a:off x="5158638" y="4104136"/>
              <a:ext cx="649781" cy="690263"/>
              <a:chOff x="1259632" y="3933056"/>
              <a:chExt cx="649781" cy="690263"/>
            </a:xfrm>
          </p:grpSpPr>
          <p:cxnSp>
            <p:nvCxnSpPr>
              <p:cNvPr id="21" name="直線矢印コネクタ 53"/>
              <p:cNvCxnSpPr/>
              <p:nvPr/>
            </p:nvCxnSpPr>
            <p:spPr>
              <a:xfrm flipV="1">
                <a:off x="1909413" y="3933056"/>
                <a:ext cx="0" cy="690263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54"/>
              <p:cNvCxnSpPr/>
              <p:nvPr/>
            </p:nvCxnSpPr>
            <p:spPr>
              <a:xfrm flipH="1" flipV="1">
                <a:off x="1259632" y="3933056"/>
                <a:ext cx="571422" cy="8372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7" y="3211511"/>
            <a:ext cx="97948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正方形/長方形 6"/>
          <p:cNvSpPr>
            <a:spLocks noChangeArrowheads="1"/>
          </p:cNvSpPr>
          <p:nvPr/>
        </p:nvSpPr>
        <p:spPr bwMode="auto">
          <a:xfrm>
            <a:off x="1484660" y="3475636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400" dirty="0">
                <a:latin typeface="Symbol" pitchFamily="18" charset="2"/>
                <a:cs typeface="Times New Roman" pitchFamily="18" charset="0"/>
              </a:rPr>
              <a:t>k</a:t>
            </a:r>
            <a:endParaRPr lang="ja-JP" altLang="en-US" sz="2400" dirty="0"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27" name="図 32" descr="%takaTeX&#10;\documentclass{jarticle}&#10;\usepackage{color}\pagestyle{empty}&#10;\begin{document}\LARGE\color{black}&#10;$$&#10;\kappa=\frac{\sqrt{4A^2+\Omega^2}-\Omega}{2}\sim A^2/\Omega&#10;$$&#10;\end{document}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3" y="5151345"/>
            <a:ext cx="2189217" cy="41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107504" y="4653136"/>
            <a:ext cx="27543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500" dirty="0" smtClean="0">
                <a:ea typeface="HG創英角ｺﾞｼｯｸUB" pitchFamily="49" charset="-128"/>
              </a:rPr>
              <a:t>Dynamical gap </a:t>
            </a:r>
            <a:endParaRPr lang="ja-JP" altLang="en-US" sz="1500" dirty="0">
              <a:ea typeface="HG創英角ｺﾞｼｯｸUB" pitchFamily="49" charset="-128"/>
            </a:endParaRPr>
          </a:p>
        </p:txBody>
      </p:sp>
      <p:sp>
        <p:nvSpPr>
          <p:cNvPr id="29" name="正方形/長方形 5"/>
          <p:cNvSpPr>
            <a:spLocks noChangeArrowheads="1"/>
          </p:cNvSpPr>
          <p:nvPr/>
        </p:nvSpPr>
        <p:spPr bwMode="auto">
          <a:xfrm>
            <a:off x="386233" y="2724370"/>
            <a:ext cx="14495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ahoma" pitchFamily="34" charset="0"/>
              </a:rPr>
              <a:t>near Dirac point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図 9" descr="%takaTeX&#10;\documentclass{jarticle}&#10;\usepackage{color}\pagestyle{empty}&#10;\begin{document}\LARGE\color{black}&#10;$$&#10;A=F/\Omega&#10;$$&#10;\end{document}&#10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85576"/>
            <a:ext cx="8747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テキスト ボックス 3"/>
          <p:cNvSpPr txBox="1">
            <a:spLocks noChangeArrowheads="1"/>
          </p:cNvSpPr>
          <p:nvPr/>
        </p:nvSpPr>
        <p:spPr bwMode="auto">
          <a:xfrm>
            <a:off x="2483768" y="3090446"/>
            <a:ext cx="22467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Tahoma" pitchFamily="34" charset="0"/>
              </a:rPr>
              <a:t>2nd order perturbation</a:t>
            </a:r>
            <a:endParaRPr lang="ja-JP" altLang="en-US" sz="1600" dirty="0">
              <a:latin typeface="Tahoma" pitchFamily="34" charset="0"/>
            </a:endParaRPr>
          </a:p>
        </p:txBody>
      </p:sp>
      <p:grpSp>
        <p:nvGrpSpPr>
          <p:cNvPr id="32" name="グループ化 9"/>
          <p:cNvGrpSpPr/>
          <p:nvPr/>
        </p:nvGrpSpPr>
        <p:grpSpPr>
          <a:xfrm>
            <a:off x="2614385" y="3623071"/>
            <a:ext cx="5433771" cy="1390105"/>
            <a:chOff x="2123728" y="654849"/>
            <a:chExt cx="5433771" cy="1390105"/>
          </a:xfrm>
        </p:grpSpPr>
        <p:pic>
          <p:nvPicPr>
            <p:cNvPr id="33" name="図 1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_{\rm eff}&#10;=H_0+\frac{[H_{-1},H_1]}{\Omega}&#10;+\mathcal{O}(A^4)&#10;$$&#10;\end{document}&#10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898698"/>
              <a:ext cx="5433771" cy="930851"/>
            </a:xfrm>
            <a:prstGeom prst="rect">
              <a:avLst/>
            </a:prstGeom>
          </p:spPr>
        </p:pic>
        <p:sp>
          <p:nvSpPr>
            <p:cNvPr id="34" name="角丸四角形 37"/>
            <p:cNvSpPr/>
            <p:nvPr/>
          </p:nvSpPr>
          <p:spPr>
            <a:xfrm>
              <a:off x="5250818" y="901049"/>
              <a:ext cx="482359" cy="463074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角丸四角形 38"/>
            <p:cNvSpPr/>
            <p:nvPr/>
          </p:nvSpPr>
          <p:spPr>
            <a:xfrm>
              <a:off x="4431068" y="898698"/>
              <a:ext cx="646363" cy="465425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6" name="図 5" descr="%takaTeX&#10;\documentclass{jarticle}&#10;\usepackage{color}\pagestyle{empty}&#10;\begin{document}\LARGE\color{black}&#10;$$&#10;\sim A\sigma_+&#10;$$&#10;\end{document}&#10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138" y="654849"/>
              <a:ext cx="640081" cy="208788"/>
            </a:xfrm>
            <a:prstGeom prst="rect">
              <a:avLst/>
            </a:prstGeom>
          </p:spPr>
        </p:pic>
        <p:pic>
          <p:nvPicPr>
            <p:cNvPr id="37" name="図 6" descr="%takaTeX&#10;\documentclass{jarticle}&#10;\usepackage{color}\pagestyle{empty}&#10;\begin{document}\LARGE\color{black}&#10;$$&#10;\sim A\sigma_-&#10;$$&#10;\end{document}&#10;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042" y="654849"/>
              <a:ext cx="640081" cy="169164"/>
            </a:xfrm>
            <a:prstGeom prst="rect">
              <a:avLst/>
            </a:prstGeom>
          </p:spPr>
        </p:pic>
        <p:sp>
          <p:nvSpPr>
            <p:cNvPr id="38" name="角丸四角形 4"/>
            <p:cNvSpPr/>
            <p:nvPr/>
          </p:nvSpPr>
          <p:spPr>
            <a:xfrm>
              <a:off x="3923928" y="654849"/>
              <a:ext cx="2226771" cy="139010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角丸四角形 41"/>
          <p:cNvSpPr/>
          <p:nvPr/>
        </p:nvSpPr>
        <p:spPr>
          <a:xfrm>
            <a:off x="5729605" y="5650950"/>
            <a:ext cx="1506691" cy="7303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5"/>
          <p:cNvSpPr>
            <a:spLocks noChangeArrowheads="1"/>
          </p:cNvSpPr>
          <p:nvPr/>
        </p:nvSpPr>
        <p:spPr bwMode="auto">
          <a:xfrm>
            <a:off x="467544" y="1556792"/>
            <a:ext cx="4519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Tahoma" pitchFamily="34" charset="0"/>
              </a:rPr>
              <a:t>Projection to the original Hilbert space</a:t>
            </a:r>
            <a:endParaRPr lang="en-US" altLang="ja-JP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正方形/長方形 6"/>
          <p:cNvSpPr>
            <a:spLocks noChangeArrowheads="1"/>
          </p:cNvSpPr>
          <p:nvPr/>
        </p:nvSpPr>
        <p:spPr bwMode="auto">
          <a:xfrm>
            <a:off x="4211960" y="4941168"/>
            <a:ext cx="26349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Mass term =</a:t>
            </a:r>
            <a:endParaRPr lang="en-US" altLang="ja-JP" sz="1400" i="1" dirty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altLang="ja-JP" sz="1400" dirty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synthetic field stemming from a real time-dependent field A(t)</a:t>
            </a:r>
            <a:endParaRPr lang="ja-JP" altLang="en-US" sz="1400" dirty="0">
              <a:solidFill>
                <a:srgbClr val="FF0000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58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Norm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934" y="1808386"/>
            <a:ext cx="3361556" cy="2241037"/>
          </a:xfrm>
          <a:prstGeom prst="rect">
            <a:avLst/>
          </a:prstGeom>
        </p:spPr>
      </p:pic>
      <p:pic>
        <p:nvPicPr>
          <p:cNvPr id="23" name="Limit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38350" y="1781611"/>
            <a:ext cx="3361556" cy="2241037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899592" y="404942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electrons in solids</a:t>
            </a:r>
            <a:endParaRPr kumimoji="1" lang="ja-JP" altLang="en-US" sz="1800" dirty="0"/>
          </a:p>
        </p:txBody>
      </p:sp>
      <p:sp>
        <p:nvSpPr>
          <p:cNvPr id="26" name="テキスト ボックス 3"/>
          <p:cNvSpPr txBox="1">
            <a:spLocks noChangeArrowheads="1"/>
          </p:cNvSpPr>
          <p:nvPr/>
        </p:nvSpPr>
        <p:spPr bwMode="auto">
          <a:xfrm>
            <a:off x="5064090" y="1268760"/>
            <a:ext cx="393088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500" b="1" dirty="0" smtClean="0">
                <a:latin typeface="Tahoma" pitchFamily="34" charset="0"/>
              </a:rPr>
              <a:t>by </a:t>
            </a:r>
            <a:r>
              <a:rPr lang="en-US" altLang="ja-JP" sz="1500" b="1" dirty="0" err="1" smtClean="0">
                <a:latin typeface="Tahoma" pitchFamily="34" charset="0"/>
              </a:rPr>
              <a:t>Koichiro</a:t>
            </a:r>
            <a:r>
              <a:rPr lang="en-US" altLang="ja-JP" sz="1500" b="1" dirty="0" smtClean="0">
                <a:latin typeface="Tahoma" pitchFamily="34" charset="0"/>
              </a:rPr>
              <a:t> Tanaka (Kyoto university)</a:t>
            </a:r>
            <a:endParaRPr lang="ja-JP" altLang="en-US" sz="1500" b="1" dirty="0">
              <a:latin typeface="Tahoma" pitchFamily="34" charset="0"/>
            </a:endParaRPr>
          </a:p>
        </p:txBody>
      </p:sp>
      <p:pic>
        <p:nvPicPr>
          <p:cNvPr id="6" name="図 5" descr="%takaTeX&#10;\documentclass{jarticle}&#10;\usepackage{color}\pagestyle{empty}&#10;\begin{document}\LARGE\color{black}&#10;$$&#10;H&#10;$$&#10;\end{document}&#10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99" y="5189905"/>
            <a:ext cx="418425" cy="36004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32040" y="4100493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Floquet</a:t>
            </a:r>
            <a:r>
              <a:rPr lang="en-US" altLang="ja-JP" dirty="0" smtClean="0"/>
              <a:t> state (photo-dressed state)</a:t>
            </a:r>
            <a:endParaRPr kumimoji="1" lang="ja-JP" altLang="en-US" sz="1800" dirty="0"/>
          </a:p>
        </p:txBody>
      </p:sp>
      <p:pic>
        <p:nvPicPr>
          <p:cNvPr id="2" name="図 1" descr="%takaTeX&#10;\documentclass{jarticle}&#10;\usepackage{color}\pagestyle{empty}&#10;\begin{document}\LARGE\color{black}&#10;$$&#10;H_{\rm eff}&#10;$$&#10;\end{document}&#10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54" y="5051580"/>
            <a:ext cx="840311" cy="49836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Artistic view of Floquet states</a:t>
            </a:r>
          </a:p>
        </p:txBody>
      </p:sp>
      <p:pic>
        <p:nvPicPr>
          <p:cNvPr id="12" name="図 1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_{\rm eff}&#10;=H_0+\frac{[H_{-1},H_1]}{\Omega}&#10;+\mathcal{O}(\Omega^{-2})&#10;$$&#10;\end{document}&#10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733256"/>
            <a:ext cx="3003810" cy="4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 in graphene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0" y="4005064"/>
            <a:ext cx="9143999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prstClr val="black"/>
                </a:solidFill>
                <a:latin typeface="Helvetica"/>
                <a:cs typeface="Helvetica"/>
              </a:rPr>
              <a:t>Floquet</a:t>
            </a:r>
            <a:r>
              <a:rPr lang="en-US" u="sng" dirty="0">
                <a:solidFill>
                  <a:prstClr val="black"/>
                </a:solidFill>
                <a:latin typeface="Helvetica"/>
                <a:cs typeface="Helvetica"/>
              </a:rPr>
              <a:t> + topology in ac driven systems:</a:t>
            </a:r>
          </a:p>
          <a:p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Oka&amp;Aoki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PRB 79, 081406 (09), Kitagawa et al PRB 82, 235114 (10), Kitagawa et al PRB 84, 235108 (11), Lindner et al Nature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Phys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7, 490 (11),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Gu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et al PRL 107, 216601 (11),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Calvo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et al APL 98, 232103 (11), Dora et al PRL 108, 056602 (12), Suarez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Morell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et al PRB 86, 125449 (12), Rudner et al PRX 3, 031005 (13),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Iadecola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et al, PRL 110, 176603 (13),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Gomez-Leon&amp;Platero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PRL 110, 200403 (13),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Fregoso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et al PRB 88, 155129 (13), Perez-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Piskunow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et al, arXiv:1308.4362, </a:t>
            </a:r>
            <a:r>
              <a:rPr lang="en-US" sz="1400" dirty="0" err="1">
                <a:solidFill>
                  <a:srgbClr val="000090"/>
                </a:solidFill>
                <a:latin typeface="Helvetica"/>
                <a:cs typeface="Helvetica"/>
              </a:rPr>
              <a:t>Grushin</a:t>
            </a:r>
            <a:r>
              <a:rPr lang="en-US" sz="1400" dirty="0">
                <a:solidFill>
                  <a:srgbClr val="000090"/>
                </a:solidFill>
                <a:latin typeface="Helvetica"/>
                <a:cs typeface="Helvetica"/>
              </a:rPr>
              <a:t> et al, arXiv:</a:t>
            </a:r>
            <a:r>
              <a:rPr lang="en-US" sz="1400" dirty="0" smtClean="0">
                <a:solidFill>
                  <a:srgbClr val="000090"/>
                </a:solidFill>
                <a:latin typeface="Helvetica"/>
                <a:cs typeface="Helvetica"/>
              </a:rPr>
              <a:t>1309.3571 … INCOMPLETE</a:t>
            </a:r>
            <a:endParaRPr lang="en-US" sz="1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2061666" y="5445224"/>
            <a:ext cx="60965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AD0000"/>
                </a:solidFill>
                <a:latin typeface="Helvetica"/>
                <a:cs typeface="Helvetica"/>
              </a:rPr>
              <a:t>continuous field       pulsed field?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AD0000"/>
                </a:solidFill>
                <a:latin typeface="Helvetica"/>
                <a:cs typeface="Helvetica"/>
              </a:rPr>
              <a:t>exact time evolution, realistic parameters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AD0000"/>
                </a:solidFill>
                <a:latin typeface="Helvetica"/>
                <a:cs typeface="Helvetica"/>
              </a:rPr>
              <a:t>Floquet</a:t>
            </a:r>
            <a:r>
              <a:rPr lang="en-US" sz="2400" dirty="0" smtClean="0">
                <a:solidFill>
                  <a:srgbClr val="AD0000"/>
                </a:solidFill>
                <a:latin typeface="Helvetica"/>
                <a:cs typeface="Helvetica"/>
              </a:rPr>
              <a:t> states evolving in </a:t>
            </a:r>
            <a:r>
              <a:rPr lang="en-US" sz="2400" dirty="0">
                <a:solidFill>
                  <a:srgbClr val="AD0000"/>
                </a:solidFill>
                <a:latin typeface="Helvetica"/>
                <a:cs typeface="Helvetica"/>
              </a:rPr>
              <a:t>real time?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520566" y="5445224"/>
            <a:ext cx="1518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D0000"/>
                </a:solidFill>
                <a:latin typeface="Helvetica"/>
                <a:cs typeface="Helvetica"/>
              </a:rPr>
              <a:t>Our work:</a:t>
            </a:r>
            <a:endParaRPr lang="en-US" sz="2400" dirty="0">
              <a:solidFill>
                <a:srgbClr val="AD0000"/>
              </a:solidFill>
              <a:latin typeface="Helvetica"/>
              <a:cs typeface="Helvetica"/>
            </a:endParaRPr>
          </a:p>
        </p:txBody>
      </p:sp>
      <p:cxnSp>
        <p:nvCxnSpPr>
          <p:cNvPr id="9" name="Straight Connector 5"/>
          <p:cNvCxnSpPr/>
          <p:nvPr/>
        </p:nvCxnSpPr>
        <p:spPr>
          <a:xfrm>
            <a:off x="298985" y="1552302"/>
            <a:ext cx="1444862" cy="161641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"/>
          <p:cNvCxnSpPr/>
          <p:nvPr/>
        </p:nvCxnSpPr>
        <p:spPr>
          <a:xfrm flipH="1">
            <a:off x="298985" y="1552302"/>
            <a:ext cx="1444863" cy="161641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/>
          <p:nvPr/>
        </p:nvCxnSpPr>
        <p:spPr>
          <a:xfrm>
            <a:off x="1500969" y="2379225"/>
            <a:ext cx="820874" cy="183648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6"/>
          <p:cNvSpPr txBox="1"/>
          <p:nvPr/>
        </p:nvSpPr>
        <p:spPr>
          <a:xfrm>
            <a:off x="1667172" y="1808624"/>
            <a:ext cx="616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>
                <a:solidFill>
                  <a:srgbClr val="FF6600"/>
                </a:solidFill>
                <a:latin typeface="Symbol" charset="2"/>
                <a:cs typeface="Symbol" charset="2"/>
              </a:rPr>
              <a:t>w</a:t>
            </a:r>
          </a:p>
        </p:txBody>
      </p:sp>
      <p:cxnSp>
        <p:nvCxnSpPr>
          <p:cNvPr id="13" name="Straight Connector 28"/>
          <p:cNvCxnSpPr/>
          <p:nvPr/>
        </p:nvCxnSpPr>
        <p:spPr>
          <a:xfrm>
            <a:off x="2442762" y="1552302"/>
            <a:ext cx="1444862" cy="161641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9"/>
          <p:cNvCxnSpPr/>
          <p:nvPr/>
        </p:nvCxnSpPr>
        <p:spPr>
          <a:xfrm flipH="1">
            <a:off x="2442762" y="1552302"/>
            <a:ext cx="1444863" cy="161641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6"/>
          <p:cNvCxnSpPr/>
          <p:nvPr/>
        </p:nvCxnSpPr>
        <p:spPr>
          <a:xfrm>
            <a:off x="2442762" y="2302254"/>
            <a:ext cx="1444862" cy="1616414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7"/>
          <p:cNvCxnSpPr/>
          <p:nvPr/>
        </p:nvCxnSpPr>
        <p:spPr>
          <a:xfrm flipH="1">
            <a:off x="2442762" y="2302254"/>
            <a:ext cx="1444863" cy="1616414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8"/>
          <p:cNvCxnSpPr/>
          <p:nvPr/>
        </p:nvCxnSpPr>
        <p:spPr>
          <a:xfrm>
            <a:off x="5291561" y="1599843"/>
            <a:ext cx="1444862" cy="161641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9"/>
          <p:cNvCxnSpPr/>
          <p:nvPr/>
        </p:nvCxnSpPr>
        <p:spPr>
          <a:xfrm flipH="1">
            <a:off x="5291561" y="1599843"/>
            <a:ext cx="1444863" cy="161641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0"/>
          <p:cNvCxnSpPr/>
          <p:nvPr/>
        </p:nvCxnSpPr>
        <p:spPr>
          <a:xfrm>
            <a:off x="5580112" y="1124744"/>
            <a:ext cx="1156310" cy="1330847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1"/>
          <p:cNvCxnSpPr/>
          <p:nvPr/>
        </p:nvCxnSpPr>
        <p:spPr>
          <a:xfrm flipH="1">
            <a:off x="5291561" y="1124744"/>
            <a:ext cx="1224655" cy="1330847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2"/>
          <p:cNvCxnSpPr/>
          <p:nvPr/>
        </p:nvCxnSpPr>
        <p:spPr>
          <a:xfrm>
            <a:off x="5291561" y="2349795"/>
            <a:ext cx="1444862" cy="1616414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43"/>
          <p:cNvCxnSpPr/>
          <p:nvPr/>
        </p:nvCxnSpPr>
        <p:spPr>
          <a:xfrm flipH="1">
            <a:off x="5291561" y="2349795"/>
            <a:ext cx="1444863" cy="1616414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45"/>
          <p:cNvSpPr txBox="1"/>
          <p:nvPr/>
        </p:nvSpPr>
        <p:spPr>
          <a:xfrm>
            <a:off x="3744193" y="2384748"/>
            <a:ext cx="1658327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>
                <a:solidFill>
                  <a:srgbClr val="000000"/>
                </a:solidFill>
                <a:latin typeface="Helvetica"/>
                <a:cs typeface="Helvetica"/>
              </a:rPr>
              <a:t>E, </a:t>
            </a:r>
            <a:r>
              <a:rPr lang="en-US">
                <a:solidFill>
                  <a:prstClr val="black"/>
                </a:solidFill>
                <a:latin typeface="Helvetica"/>
                <a:cs typeface="Helvetica"/>
              </a:rPr>
              <a:t>polarization</a:t>
            </a:r>
          </a:p>
        </p:txBody>
      </p:sp>
      <p:cxnSp>
        <p:nvCxnSpPr>
          <p:cNvPr id="24" name="Straight Arrow Connector 47"/>
          <p:cNvCxnSpPr/>
          <p:nvPr/>
        </p:nvCxnSpPr>
        <p:spPr>
          <a:xfrm flipV="1">
            <a:off x="4092829" y="2306551"/>
            <a:ext cx="1037038" cy="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825716" y="2207996"/>
            <a:ext cx="365760" cy="3657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25716" y="1451458"/>
            <a:ext cx="365760" cy="3657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25716" y="2974185"/>
            <a:ext cx="365760" cy="3657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160996" y="2585407"/>
            <a:ext cx="365760" cy="3657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160996" y="1828869"/>
            <a:ext cx="365760" cy="3657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483260" y="1828869"/>
            <a:ext cx="365760" cy="3657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83260" y="2585407"/>
            <a:ext cx="365760" cy="3657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58"/>
          <p:cNvSpPr txBox="1"/>
          <p:nvPr/>
        </p:nvSpPr>
        <p:spPr>
          <a:xfrm>
            <a:off x="5608600" y="3309465"/>
            <a:ext cx="813594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Helvetica"/>
                <a:cs typeface="Helvetica"/>
              </a:rPr>
              <a:t>gaps?</a:t>
            </a:r>
          </a:p>
        </p:txBody>
      </p:sp>
      <p:cxnSp>
        <p:nvCxnSpPr>
          <p:cNvPr id="33" name="Straight Arrow Connector 60"/>
          <p:cNvCxnSpPr/>
          <p:nvPr/>
        </p:nvCxnSpPr>
        <p:spPr>
          <a:xfrm>
            <a:off x="2814703" y="1980326"/>
            <a:ext cx="11652" cy="757307"/>
          </a:xfrm>
          <a:prstGeom prst="straightConnector1">
            <a:avLst/>
          </a:prstGeom>
          <a:ln w="38100" cmpd="sng"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159" y="935858"/>
            <a:ext cx="1937000" cy="2544275"/>
          </a:xfrm>
          <a:prstGeom prst="rect">
            <a:avLst/>
          </a:prstGeom>
        </p:spPr>
      </p:pic>
      <p:sp>
        <p:nvSpPr>
          <p:cNvPr id="35" name="TextBox 62"/>
          <p:cNvSpPr txBox="1"/>
          <p:nvPr/>
        </p:nvSpPr>
        <p:spPr>
          <a:xfrm>
            <a:off x="7111159" y="3475765"/>
            <a:ext cx="193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i="1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Wang et al.,</a:t>
            </a:r>
          </a:p>
          <a:p>
            <a:pPr algn="ctr"/>
            <a:r>
              <a:rPr lang="en-US" altLang="ja-JP" sz="1200" i="1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Science 342, 453 (2013)</a:t>
            </a:r>
            <a:endParaRPr lang="en-US" sz="1200" i="1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36" name="TextBox 63"/>
          <p:cNvSpPr txBox="1"/>
          <p:nvPr/>
        </p:nvSpPr>
        <p:spPr>
          <a:xfrm>
            <a:off x="8242211" y="957242"/>
            <a:ext cx="8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prstClr val="white"/>
                </a:solidFill>
                <a:latin typeface="Calibri"/>
              </a:rPr>
              <a:t>Bi</a:t>
            </a:r>
            <a:r>
              <a:rPr lang="en-US" b="1" i="1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US" b="1" i="1" dirty="0">
                <a:solidFill>
                  <a:prstClr val="white"/>
                </a:solidFill>
                <a:latin typeface="Calibri"/>
              </a:rPr>
              <a:t>Se</a:t>
            </a:r>
            <a:r>
              <a:rPr lang="en-US" b="1" i="1" baseline="-250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cxnSp>
        <p:nvCxnSpPr>
          <p:cNvPr id="37" name="直線矢印コネクタ 43"/>
          <p:cNvCxnSpPr/>
          <p:nvPr/>
        </p:nvCxnSpPr>
        <p:spPr>
          <a:xfrm>
            <a:off x="4716016" y="5733256"/>
            <a:ext cx="385592" cy="0"/>
          </a:xfrm>
          <a:prstGeom prst="straightConnector1">
            <a:avLst/>
          </a:prstGeom>
          <a:ln w="25400">
            <a:solidFill>
              <a:srgbClr val="AD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395536" y="58052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i="1" dirty="0">
                <a:solidFill>
                  <a:srgbClr val="008000"/>
                </a:solidFill>
                <a:cs typeface="Calibri"/>
              </a:rPr>
              <a:t>Nature Comm. 6, 7047 (2015)</a:t>
            </a:r>
            <a:endParaRPr lang="de-DE" i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6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 in graphene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62" y="2268525"/>
            <a:ext cx="8221694" cy="139663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5" y="3602273"/>
            <a:ext cx="8694449" cy="82447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50" y="5419455"/>
            <a:ext cx="5248589" cy="1042528"/>
          </a:xfrm>
          <a:prstGeom prst="rect">
            <a:avLst/>
          </a:prstGeom>
        </p:spPr>
      </p:pic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54015" y="1613144"/>
            <a:ext cx="10336084" cy="47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752" tIns="49876" rIns="99752" bIns="49876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indent="0" eaLnBrk="1" hangingPunct="1"/>
            <a:r>
              <a:rPr lang="en-US" altLang="ja-JP" sz="2400" smtClean="0">
                <a:latin typeface="Helvetica"/>
                <a:cs typeface="Helvetica"/>
              </a:rPr>
              <a:t>2x2 model for honeycomb tight-binding electrons:</a:t>
            </a:r>
          </a:p>
        </p:txBody>
      </p:sp>
      <p:sp>
        <p:nvSpPr>
          <p:cNvPr id="10" name="テキスト ボックス 3"/>
          <p:cNvSpPr txBox="1">
            <a:spLocks noChangeArrowheads="1"/>
          </p:cNvSpPr>
          <p:nvPr/>
        </p:nvSpPr>
        <p:spPr bwMode="auto">
          <a:xfrm>
            <a:off x="2056" y="4653136"/>
            <a:ext cx="10336084" cy="47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752" tIns="49876" rIns="99752" bIns="49876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indent="0" eaLnBrk="1" hangingPunct="1"/>
            <a:r>
              <a:rPr lang="en-US" altLang="ja-JP" sz="2400" smtClean="0">
                <a:latin typeface="Helvetica"/>
                <a:cs typeface="Helvetica"/>
              </a:rPr>
              <a:t>Compute Green functions using exact time evolution:</a:t>
            </a:r>
          </a:p>
        </p:txBody>
      </p:sp>
    </p:spTree>
    <p:extLst>
      <p:ext uri="{BB962C8B-B14F-4D97-AF65-F5344CB8AC3E}">
        <p14:creationId xmlns:p14="http://schemas.microsoft.com/office/powerpoint/2010/main" val="138281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 in graphene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8800"/>
            <a:ext cx="8961684" cy="738021"/>
          </a:xfrm>
          <a:prstGeom prst="rect">
            <a:avLst/>
          </a:prstGeom>
        </p:spPr>
      </p:pic>
      <p:sp>
        <p:nvSpPr>
          <p:cNvPr id="6" name="テキスト ボックス 3"/>
          <p:cNvSpPr txBox="1">
            <a:spLocks noChangeArrowheads="1"/>
          </p:cNvSpPr>
          <p:nvPr/>
        </p:nvSpPr>
        <p:spPr bwMode="auto">
          <a:xfrm>
            <a:off x="-3444" y="1024477"/>
            <a:ext cx="10336084" cy="47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752" tIns="49876" rIns="99752" bIns="49876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indent="0" eaLnBrk="1" hangingPunct="1"/>
            <a:r>
              <a:rPr lang="en-US" altLang="ja-JP" sz="2400" smtClean="0">
                <a:latin typeface="Helvetica"/>
                <a:cs typeface="Helvetica"/>
              </a:rPr>
              <a:t>Obtain photocurrent from lesser Green function:</a:t>
            </a:r>
          </a:p>
        </p:txBody>
      </p:sp>
      <p:pic>
        <p:nvPicPr>
          <p:cNvPr id="7" name="Picture 8" descr="figsup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80928"/>
            <a:ext cx="3010983" cy="3010983"/>
          </a:xfrm>
          <a:prstGeom prst="rect">
            <a:avLst/>
          </a:prstGeom>
        </p:spPr>
      </p:pic>
      <p:pic>
        <p:nvPicPr>
          <p:cNvPr id="8" name="Picture 28"/>
          <p:cNvPicPr>
            <a:picLocks noChangeAspect="1"/>
          </p:cNvPicPr>
          <p:nvPr/>
        </p:nvPicPr>
        <p:blipFill rotWithShape="1">
          <a:blip r:embed="rId4" cstate="print"/>
          <a:srcRect t="48877" r="52697"/>
          <a:stretch/>
        </p:blipFill>
        <p:spPr>
          <a:xfrm>
            <a:off x="755576" y="2564904"/>
            <a:ext cx="349373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 in graphene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ild 5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7" y="1311124"/>
            <a:ext cx="7695091" cy="4397195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412918" y="5718443"/>
            <a:ext cx="657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Helvetica"/>
                <a:cs typeface="Helvetica"/>
              </a:rPr>
              <a:t>Circularly polarized laser induces energy gap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Helvetica"/>
                <a:cs typeface="Helvetica"/>
              </a:rPr>
              <a:t>Good agreement with </a:t>
            </a:r>
            <a:r>
              <a:rPr lang="en-US" sz="2000" dirty="0" err="1" smtClean="0">
                <a:solidFill>
                  <a:schemeClr val="tx2"/>
                </a:solidFill>
                <a:latin typeface="Helvetica"/>
                <a:cs typeface="Helvetica"/>
              </a:rPr>
              <a:t>Floquet</a:t>
            </a:r>
            <a:r>
              <a:rPr lang="en-US" sz="2000" dirty="0" smtClean="0">
                <a:solidFill>
                  <a:schemeClr val="tx2"/>
                </a:solidFill>
                <a:latin typeface="Helvetica"/>
                <a:cs typeface="Helvetica"/>
              </a:rPr>
              <a:t> band structure</a:t>
            </a:r>
            <a:endParaRPr lang="en-US" sz="2000" dirty="0">
              <a:solidFill>
                <a:srgbClr val="AD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4484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 in graphene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2" y="1723465"/>
            <a:ext cx="2604919" cy="3390225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615" y="1686477"/>
            <a:ext cx="2620733" cy="339022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807" y="1661819"/>
            <a:ext cx="2561993" cy="3390224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110344" y="5503781"/>
            <a:ext cx="657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tx2"/>
                </a:solidFill>
                <a:latin typeface="Helvetica"/>
                <a:cs typeface="Helvetica"/>
              </a:rPr>
              <a:t>pseudospin</a:t>
            </a:r>
            <a:r>
              <a:rPr lang="en-US" sz="2000" dirty="0" smtClean="0">
                <a:solidFill>
                  <a:schemeClr val="tx2"/>
                </a:solidFill>
                <a:latin typeface="Helvetica"/>
                <a:cs typeface="Helvetica"/>
              </a:rPr>
              <a:t> &lt;-&gt; orbital content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Helvetica"/>
                <a:cs typeface="Helvetica"/>
              </a:rPr>
              <a:t>determines Berry phase (topology)</a:t>
            </a:r>
            <a:endParaRPr lang="en-US" sz="2000" dirty="0">
              <a:solidFill>
                <a:srgbClr val="AD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9888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 in graphene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0" y="1844824"/>
            <a:ext cx="10388043" cy="3633286"/>
            <a:chOff x="33150605" y="18595742"/>
            <a:chExt cx="10388043" cy="3633286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70478" y="19500025"/>
              <a:ext cx="6674742" cy="1982873"/>
            </a:xfrm>
            <a:prstGeom prst="rect">
              <a:avLst/>
            </a:prstGeom>
          </p:spPr>
        </p:pic>
        <p:sp>
          <p:nvSpPr>
            <p:cNvPr id="8" name="テキスト ボックス 3"/>
            <p:cNvSpPr txBox="1">
              <a:spLocks noChangeArrowheads="1"/>
            </p:cNvSpPr>
            <p:nvPr/>
          </p:nvSpPr>
          <p:spPr bwMode="auto">
            <a:xfrm>
              <a:off x="33150605" y="18595742"/>
              <a:ext cx="10336084" cy="47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752" tIns="49876" rIns="99752" bIns="49876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indent="0" eaLnBrk="1" hangingPunct="1"/>
              <a:r>
                <a:rPr lang="en-US" altLang="ja-JP" sz="2400" smtClean="0">
                  <a:latin typeface="Helvetica"/>
                  <a:cs typeface="Helvetica"/>
                </a:rPr>
                <a:t>Pseudospin components:</a:t>
              </a:r>
            </a:p>
          </p:txBody>
        </p:sp>
        <p:sp>
          <p:nvSpPr>
            <p:cNvPr id="9" name="テキスト ボックス 3"/>
            <p:cNvSpPr txBox="1">
              <a:spLocks noChangeArrowheads="1"/>
            </p:cNvSpPr>
            <p:nvPr/>
          </p:nvSpPr>
          <p:spPr bwMode="auto">
            <a:xfrm>
              <a:off x="33202564" y="21758970"/>
              <a:ext cx="10336084" cy="47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752" tIns="49876" rIns="99752" bIns="49876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indent="0" eaLnBrk="1" hangingPunct="1"/>
              <a:r>
                <a:rPr lang="en-US" altLang="ja-JP" sz="2400" smtClean="0">
                  <a:latin typeface="Helvetica"/>
                  <a:cs typeface="Helvetica"/>
                </a:rPr>
                <a:t>Pseudospin measures orbital configuration in bands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5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Floquet topological states in graphene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 8" descr="fig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9"/>
          <a:stretch/>
        </p:blipFill>
        <p:spPr>
          <a:xfrm>
            <a:off x="1055249" y="229364"/>
            <a:ext cx="6642586" cy="5049819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827584" y="5301208"/>
            <a:ext cx="8562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tx2"/>
                </a:solidFill>
                <a:latin typeface="Helvetica"/>
                <a:cs typeface="Helvetica"/>
              </a:rPr>
              <a:t>Pseudospin</a:t>
            </a:r>
            <a:r>
              <a:rPr lang="en-US" sz="2400" dirty="0" smtClean="0">
                <a:solidFill>
                  <a:schemeClr val="tx2"/>
                </a:solidFill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Helvetica"/>
                <a:cs typeface="Helvetica"/>
              </a:rPr>
              <a:t>changes sign between </a:t>
            </a:r>
            <a:r>
              <a:rPr lang="en-US" sz="2400" i="1" dirty="0">
                <a:solidFill>
                  <a:schemeClr val="tx2"/>
                </a:solidFill>
                <a:latin typeface="Helvetica"/>
                <a:cs typeface="Helvetica"/>
              </a:rPr>
              <a:t>K</a:t>
            </a:r>
            <a:r>
              <a:rPr lang="en-US" sz="2400" dirty="0">
                <a:solidFill>
                  <a:schemeClr val="tx2"/>
                </a:solidFill>
                <a:latin typeface="Helvetica"/>
                <a:cs typeface="Helvetica"/>
              </a:rPr>
              <a:t> and </a:t>
            </a:r>
            <a:r>
              <a:rPr lang="en-US" sz="2400" i="1" dirty="0">
                <a:solidFill>
                  <a:schemeClr val="tx2"/>
                </a:solidFill>
                <a:latin typeface="Helvetica"/>
                <a:cs typeface="Helvetica"/>
              </a:rPr>
              <a:t>K’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Helvetica"/>
                <a:cs typeface="Helvetica"/>
              </a:rPr>
              <a:t>Light-controlled Berry </a:t>
            </a:r>
            <a:r>
              <a:rPr lang="en-US" sz="2400" dirty="0" smtClean="0">
                <a:solidFill>
                  <a:schemeClr val="tx2"/>
                </a:solidFill>
                <a:latin typeface="Helvetica"/>
                <a:cs typeface="Helvetica"/>
              </a:rPr>
              <a:t>phase</a:t>
            </a:r>
            <a:endParaRPr lang="en-US" sz="2400" dirty="0">
              <a:solidFill>
                <a:srgbClr val="AD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6119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Beyond graphene: 3D NaBi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288" y="1526381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/>
              <a:t>3D Dirac semimetal NaBi</a:t>
            </a:r>
          </a:p>
          <a:p>
            <a:r>
              <a:rPr lang="de-DE" sz="2400"/>
              <a:t>Dirac point with spin-orbit = 2 degenerate Weyl points of opposite chirality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52936"/>
            <a:ext cx="3346032" cy="288528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68144" y="530120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i="1" dirty="0">
                <a:solidFill>
                  <a:srgbClr val="008000"/>
                </a:solidFill>
                <a:cs typeface="Calibri"/>
              </a:rPr>
              <a:t>Z. K. Liu et al., Science 343, 864 (2014)</a:t>
            </a:r>
            <a:endParaRPr lang="de-DE" i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5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Beyond graphene: 3D NaBi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/>
              <a:t>Proposed engineering of topological states via fictitious fields </a:t>
            </a:r>
            <a:r>
              <a:rPr lang="de-DE" sz="2400" i="1"/>
              <a:t>h</a:t>
            </a:r>
            <a:r>
              <a:rPr lang="de-DE" sz="2400" i="1" baseline="-25000"/>
              <a:t>1</a:t>
            </a:r>
            <a:r>
              <a:rPr lang="de-DE" sz="2400"/>
              <a:t>,</a:t>
            </a:r>
            <a:r>
              <a:rPr lang="de-DE" sz="2400" i="1"/>
              <a:t> h</a:t>
            </a:r>
            <a:r>
              <a:rPr lang="de-DE" sz="2400" i="1" baseline="-25000"/>
              <a:t>2</a:t>
            </a:r>
            <a:r>
              <a:rPr lang="de-DE" sz="2400" i="1"/>
              <a:t> </a:t>
            </a:r>
            <a:r>
              <a:rPr lang="de-DE" sz="2400"/>
              <a:t>(analogue of Haldane model)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04248" y="58052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i="1" dirty="0">
                <a:solidFill>
                  <a:srgbClr val="008000"/>
                </a:solidFill>
                <a:cs typeface="Calibri"/>
              </a:rPr>
              <a:t>Z. Wang et al., PRB 85, 195320 (2012)</a:t>
            </a:r>
            <a:endParaRPr lang="de-DE" i="1" dirty="0" smtClean="0">
              <a:solidFill>
                <a:srgbClr val="008000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348880"/>
            <a:ext cx="3162300" cy="31496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068960"/>
            <a:ext cx="2160240" cy="335334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420888"/>
            <a:ext cx="2988816" cy="74053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203848" y="263691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+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3789040"/>
            <a:ext cx="1961917" cy="1778248"/>
          </a:xfrm>
          <a:prstGeom prst="rect">
            <a:avLst/>
          </a:prstGeom>
        </p:spPr>
      </p:pic>
      <p:cxnSp>
        <p:nvCxnSpPr>
          <p:cNvPr id="15" name="Straight Connector 5"/>
          <p:cNvCxnSpPr/>
          <p:nvPr/>
        </p:nvCxnSpPr>
        <p:spPr>
          <a:xfrm>
            <a:off x="1259632" y="2348880"/>
            <a:ext cx="580766" cy="6083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7"/>
          <p:cNvCxnSpPr/>
          <p:nvPr/>
        </p:nvCxnSpPr>
        <p:spPr>
          <a:xfrm flipH="1">
            <a:off x="1259632" y="2348880"/>
            <a:ext cx="612072" cy="6083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755576" y="249289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2x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491880" y="3356992"/>
            <a:ext cx="16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Fictitious fields:</a:t>
            </a:r>
          </a:p>
        </p:txBody>
      </p:sp>
    </p:spTree>
    <p:extLst>
      <p:ext uri="{BB962C8B-B14F-4D97-AF65-F5344CB8AC3E}">
        <p14:creationId xmlns:p14="http://schemas.microsoft.com/office/powerpoint/2010/main" val="10144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Beyond graphene: 3D NaBi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Question: Can these fictitious fields be generated with lasers via Floquet engineering?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90478" y="58772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i="1" dirty="0">
                <a:solidFill>
                  <a:srgbClr val="008000"/>
                </a:solidFill>
                <a:cs typeface="Calibri"/>
              </a:rPr>
              <a:t>Project with H. Hübener, A. F. Kemper, U. de Giovannini, A. Rubio</a:t>
            </a:r>
            <a:endParaRPr lang="de-DE" i="1" dirty="0" smtClean="0">
              <a:solidFill>
                <a:srgbClr val="008000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348880"/>
            <a:ext cx="3162300" cy="31496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068960"/>
            <a:ext cx="2160240" cy="335334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420888"/>
            <a:ext cx="2988816" cy="74053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203848" y="263691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+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3789040"/>
            <a:ext cx="1961917" cy="1778248"/>
          </a:xfrm>
          <a:prstGeom prst="rect">
            <a:avLst/>
          </a:prstGeom>
        </p:spPr>
      </p:pic>
      <p:cxnSp>
        <p:nvCxnSpPr>
          <p:cNvPr id="15" name="Straight Connector 5"/>
          <p:cNvCxnSpPr/>
          <p:nvPr/>
        </p:nvCxnSpPr>
        <p:spPr>
          <a:xfrm>
            <a:off x="1259632" y="2348880"/>
            <a:ext cx="580766" cy="6083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7"/>
          <p:cNvCxnSpPr/>
          <p:nvPr/>
        </p:nvCxnSpPr>
        <p:spPr>
          <a:xfrm flipH="1">
            <a:off x="1259632" y="2348880"/>
            <a:ext cx="612072" cy="6083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755576" y="249289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2x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491880" y="3356992"/>
            <a:ext cx="16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Fictitious fields:</a:t>
            </a:r>
          </a:p>
        </p:txBody>
      </p:sp>
    </p:spTree>
    <p:extLst>
      <p:ext uri="{BB962C8B-B14F-4D97-AF65-F5344CB8AC3E}">
        <p14:creationId xmlns:p14="http://schemas.microsoft.com/office/powerpoint/2010/main" val="416531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Outline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Floquet topological states</a:t>
            </a:r>
          </a:p>
          <a:p>
            <a:pPr marL="0" indent="0">
              <a:buNone/>
            </a:pPr>
            <a:endParaRPr lang="de-DE"/>
          </a:p>
          <a:p>
            <a:pPr marL="0" indent="0" algn="ctr">
              <a:buNone/>
            </a:pPr>
            <a:r>
              <a:rPr lang="de-DE"/>
              <a:t>Topological band theory</a:t>
            </a:r>
          </a:p>
          <a:p>
            <a:pPr marL="0" indent="0" algn="ctr">
              <a:buNone/>
            </a:pPr>
            <a:r>
              <a:rPr lang="de-DE"/>
              <a:t>+</a:t>
            </a:r>
          </a:p>
          <a:p>
            <a:pPr marL="0" indent="0" algn="ctr">
              <a:buNone/>
            </a:pPr>
            <a:r>
              <a:rPr lang="de-DE"/>
              <a:t>Floquet theory of driven systems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2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Beyond graphene: 3D NaBi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Question: Can these fictitious fields be generated with lasers via Floquet engineering?</a:t>
            </a:r>
          </a:p>
          <a:p>
            <a:r>
              <a:rPr lang="de-DE" sz="2400">
                <a:solidFill>
                  <a:srgbClr val="000000"/>
                </a:solidFill>
              </a:rPr>
              <a:t>Preliminary result using ab initio TDDFT + Floquet downfolding: </a:t>
            </a:r>
            <a:r>
              <a:rPr lang="de-DE" sz="2400">
                <a:solidFill>
                  <a:srgbClr val="FF0000"/>
                </a:solidFill>
              </a:rPr>
              <a:t>yes</a:t>
            </a:r>
            <a:r>
              <a:rPr lang="de-DE" sz="2400">
                <a:solidFill>
                  <a:srgbClr val="000000"/>
                </a:solidFill>
              </a:rPr>
              <a:t> (to some extent)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90478" y="58772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i="1" dirty="0">
                <a:solidFill>
                  <a:srgbClr val="008000"/>
                </a:solidFill>
                <a:cs typeface="Calibri"/>
              </a:rPr>
              <a:t>Project with H. Hübener, A. F. Kemper, U. de Giovannini, A. Rubio</a:t>
            </a:r>
            <a:endParaRPr lang="de-DE" i="1" dirty="0" smtClean="0">
              <a:solidFill>
                <a:srgbClr val="008000"/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220072" y="3501008"/>
            <a:ext cx="36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Helvetica"/>
                <a:cs typeface="Helvetica"/>
              </a:rPr>
              <a:t>Splitting of two 3D Dirac point into two pairs of</a:t>
            </a:r>
          </a:p>
          <a:p>
            <a:r>
              <a:rPr lang="en-US" sz="2400" dirty="0">
                <a:solidFill>
                  <a:srgbClr val="660066"/>
                </a:solidFill>
                <a:latin typeface="Helvetica"/>
                <a:cs typeface="Helvetica"/>
              </a:rPr>
              <a:t>Weyl points</a:t>
            </a:r>
          </a:p>
        </p:txBody>
      </p:sp>
      <p:pic>
        <p:nvPicPr>
          <p:cNvPr id="8" name="Bild 7" descr="bands_fullB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4320480" cy="352658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35896" y="5157192"/>
            <a:ext cx="102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3366FF"/>
                </a:solidFill>
              </a:rPr>
              <a:t>undriven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35896" y="5373216"/>
            <a:ext cx="77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660066"/>
                </a:solidFill>
              </a:rPr>
              <a:t>driven</a:t>
            </a:r>
          </a:p>
        </p:txBody>
      </p:sp>
      <p:cxnSp>
        <p:nvCxnSpPr>
          <p:cNvPr id="15" name="Gerade Verbindung 14"/>
          <p:cNvCxnSpPr/>
          <p:nvPr/>
        </p:nvCxnSpPr>
        <p:spPr>
          <a:xfrm flipH="1">
            <a:off x="3707904" y="4509120"/>
            <a:ext cx="360040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H="1" flipV="1">
            <a:off x="3347864" y="4725144"/>
            <a:ext cx="1143744" cy="1356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>
            <a:endCxn id="11" idx="1"/>
          </p:cNvCxnSpPr>
          <p:nvPr/>
        </p:nvCxnSpPr>
        <p:spPr>
          <a:xfrm flipH="1">
            <a:off x="3635896" y="4149080"/>
            <a:ext cx="648072" cy="1192778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H="1" flipV="1">
            <a:off x="3491880" y="4437112"/>
            <a:ext cx="1143744" cy="13563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 flipV="1">
            <a:off x="3203848" y="5013176"/>
            <a:ext cx="1143744" cy="13563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>
            <a:off x="3491880" y="4077072"/>
            <a:ext cx="792088" cy="136815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839220" y="4712444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/>
          <p:cNvSpPr/>
          <p:nvPr/>
        </p:nvSpPr>
        <p:spPr>
          <a:xfrm>
            <a:off x="4042544" y="4430762"/>
            <a:ext cx="144016" cy="144016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</a:t>
            </a:r>
          </a:p>
        </p:txBody>
      </p:sp>
      <p:sp>
        <p:nvSpPr>
          <p:cNvPr id="29" name="Oval 28"/>
          <p:cNvSpPr/>
          <p:nvPr/>
        </p:nvSpPr>
        <p:spPr>
          <a:xfrm>
            <a:off x="3629546" y="5000476"/>
            <a:ext cx="144016" cy="144016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24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Beyond graphene: 3D NaBi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Question: Can these fictitious fields be generated with lasers via Floquet engineering?</a:t>
            </a:r>
          </a:p>
          <a:p>
            <a:r>
              <a:rPr lang="de-DE" sz="2400">
                <a:solidFill>
                  <a:srgbClr val="000000"/>
                </a:solidFill>
              </a:rPr>
              <a:t>Preliminary result using ab initio TDDFT + Floquet downfolding: </a:t>
            </a:r>
            <a:r>
              <a:rPr lang="de-DE" sz="2400">
                <a:solidFill>
                  <a:srgbClr val="FF0000"/>
                </a:solidFill>
              </a:rPr>
              <a:t>yes</a:t>
            </a:r>
            <a:r>
              <a:rPr lang="de-DE" sz="2400">
                <a:solidFill>
                  <a:srgbClr val="000000"/>
                </a:solidFill>
              </a:rPr>
              <a:t> (to some extent)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90478" y="58772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i="1" dirty="0">
                <a:solidFill>
                  <a:srgbClr val="008000"/>
                </a:solidFill>
                <a:cs typeface="Calibri"/>
              </a:rPr>
              <a:t>Project with H. Hübener, A. F. Kemper, U. de Giovannini, A. Rubio</a:t>
            </a:r>
            <a:endParaRPr lang="de-DE" i="1" dirty="0" smtClean="0">
              <a:solidFill>
                <a:srgbClr val="008000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905472"/>
            <a:ext cx="4711700" cy="29718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5981360" y="3789040"/>
            <a:ext cx="316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Helvetica"/>
                <a:cs typeface="Helvetica"/>
              </a:rPr>
              <a:t>Splitting of 3D Dirac into 2 Weyl points</a:t>
            </a:r>
          </a:p>
        </p:txBody>
      </p:sp>
    </p:spTree>
    <p:extLst>
      <p:ext uri="{BB962C8B-B14F-4D97-AF65-F5344CB8AC3E}">
        <p14:creationId xmlns:p14="http://schemas.microsoft.com/office/powerpoint/2010/main" val="313682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Beyond graphene: 3D NaBi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Question: Can these fictitious fields be generated with lasers via Floquet engineering?</a:t>
            </a:r>
          </a:p>
          <a:p>
            <a:r>
              <a:rPr lang="de-DE" sz="2400">
                <a:solidFill>
                  <a:srgbClr val="000000"/>
                </a:solidFill>
              </a:rPr>
              <a:t>Preliminary result using ab initio TDDFT + Floquet downfolding: </a:t>
            </a:r>
            <a:r>
              <a:rPr lang="de-DE" sz="2400">
                <a:solidFill>
                  <a:srgbClr val="FF0000"/>
                </a:solidFill>
              </a:rPr>
              <a:t>yes</a:t>
            </a:r>
            <a:r>
              <a:rPr lang="de-DE" sz="2400">
                <a:solidFill>
                  <a:srgbClr val="000000"/>
                </a:solidFill>
              </a:rPr>
              <a:t> (to some extent)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90478" y="58772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i="1" dirty="0">
                <a:solidFill>
                  <a:srgbClr val="008000"/>
                </a:solidFill>
                <a:cs typeface="Calibri"/>
              </a:rPr>
              <a:t>Project with H. Hübener, A. F. Kemper, U. de Giovannini, A. Rubio</a:t>
            </a:r>
            <a:endParaRPr lang="de-DE" i="1" dirty="0" smtClean="0">
              <a:solidFill>
                <a:srgbClr val="008000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708920"/>
            <a:ext cx="5181600" cy="32639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75856" y="4005064"/>
            <a:ext cx="648072" cy="7200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4572000" y="4077072"/>
            <a:ext cx="648072" cy="7200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2"/>
          <p:cNvSpPr txBox="1"/>
          <p:nvPr/>
        </p:nvSpPr>
        <p:spPr>
          <a:xfrm>
            <a:off x="5975649" y="4725144"/>
            <a:ext cx="31683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Helvetica"/>
                <a:cs typeface="Helvetica"/>
              </a:rPr>
              <a:t>Signature of Dirac monopoles at Weyl pts in Berry curvature</a:t>
            </a:r>
          </a:p>
        </p:txBody>
      </p:sp>
    </p:spTree>
    <p:extLst>
      <p:ext uri="{BB962C8B-B14F-4D97-AF65-F5344CB8AC3E}">
        <p14:creationId xmlns:p14="http://schemas.microsoft.com/office/powerpoint/2010/main" val="13453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Summary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288" y="1526381"/>
            <a:ext cx="8229600" cy="2550691"/>
          </a:xfrm>
        </p:spPr>
        <p:txBody>
          <a:bodyPr/>
          <a:lstStyle/>
          <a:p>
            <a:r>
              <a:rPr lang="de-DE"/>
              <a:t>Floquet states: engineering of fictitious gauge fields with real laser fields</a:t>
            </a:r>
          </a:p>
          <a:p>
            <a:r>
              <a:rPr lang="de-DE"/>
              <a:t>laser control of topological states of matter</a:t>
            </a:r>
          </a:p>
          <a:p>
            <a:r>
              <a:rPr lang="de-DE"/>
              <a:t>examples: 2D graphene, 3D Dirac semimetal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55776" y="4581128"/>
            <a:ext cx="3383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>
                <a:solidFill>
                  <a:srgbClr val="FF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4969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37" y="1944106"/>
            <a:ext cx="3952712" cy="4417737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1419471" y="1070882"/>
            <a:ext cx="75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Global Change without Local Change </a:t>
            </a:r>
            <a:r>
              <a:rPr lang="en-US" i="1" dirty="0" smtClean="0">
                <a:solidFill>
                  <a:schemeClr val="tx2"/>
                </a:solidFill>
              </a:rPr>
              <a:t>illustrates Berry’s Phase</a:t>
            </a:r>
            <a:endParaRPr lang="en-US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9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3987800" cy="9271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204864"/>
            <a:ext cx="5448300" cy="5969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02" y="2813397"/>
            <a:ext cx="2730500" cy="558800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4945547" y="2874873"/>
            <a:ext cx="35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system in the </a:t>
            </a:r>
            <a:r>
              <a:rPr lang="en-US" i="1" dirty="0" smtClean="0"/>
              <a:t>n</a:t>
            </a:r>
            <a:r>
              <a:rPr lang="en-US" i="1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eigenstate</a:t>
            </a:r>
            <a:endParaRPr lang="en-US" dirty="0"/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37" y="3609589"/>
            <a:ext cx="3175000" cy="62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5547" y="3608064"/>
            <a:ext cx="354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Adiabatic theorem </a:t>
            </a:r>
            <a:r>
              <a:rPr lang="en-US" dirty="0" smtClean="0"/>
              <a:t>tells us that we stay in the </a:t>
            </a:r>
            <a:r>
              <a:rPr lang="en-US" i="1" dirty="0" smtClean="0"/>
              <a:t>n</a:t>
            </a:r>
            <a:r>
              <a:rPr lang="en-US" i="1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eigenstate</a:t>
            </a:r>
            <a:r>
              <a:rPr lang="en-US" dirty="0" smtClean="0"/>
              <a:t>, but we can pick up a phase that does not affect the physical state.</a:t>
            </a:r>
            <a:endParaRPr lang="en-US" dirty="0"/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37" y="4722754"/>
            <a:ext cx="3556000" cy="101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7947" y="5144131"/>
            <a:ext cx="3548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Dynamical phase, but an </a:t>
            </a:r>
            <a:r>
              <a:rPr lang="en-US" dirty="0" smtClean="0">
                <a:solidFill>
                  <a:srgbClr val="FF0000"/>
                </a:solidFill>
              </a:rPr>
              <a:t>additional phase is also allowed </a:t>
            </a:r>
            <a:r>
              <a:rPr lang="en-US" dirty="0" smtClean="0"/>
              <a:t>(this is called the Berry phase </a:t>
            </a:r>
            <a:r>
              <a:rPr lang="en-US" dirty="0" err="1" smtClean="0"/>
              <a:t>γ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33" y="5806037"/>
            <a:ext cx="3060700" cy="6477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932040" y="1268760"/>
            <a:ext cx="412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>
                <a:solidFill>
                  <a:srgbClr val="008000"/>
                </a:solidFill>
              </a:rPr>
              <a:t>M. V. Berry, Proc. R. Soc. A 392, 45 (1984)</a:t>
            </a:r>
          </a:p>
        </p:txBody>
      </p:sp>
    </p:spTree>
    <p:extLst>
      <p:ext uri="{BB962C8B-B14F-4D97-AF65-F5344CB8AC3E}">
        <p14:creationId xmlns:p14="http://schemas.microsoft.com/office/powerpoint/2010/main" val="216948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53" y="3733008"/>
            <a:ext cx="4508500" cy="1752600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16" y="1724844"/>
            <a:ext cx="3987800" cy="927100"/>
          </a:xfrm>
          <a:prstGeom prst="rect">
            <a:avLst/>
          </a:prstGeom>
        </p:spPr>
      </p:pic>
      <p:sp>
        <p:nvSpPr>
          <p:cNvPr id="19" name="TextBox 9"/>
          <p:cNvSpPr txBox="1"/>
          <p:nvPr/>
        </p:nvSpPr>
        <p:spPr>
          <a:xfrm>
            <a:off x="5163083" y="2954858"/>
            <a:ext cx="35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for Berry’s phase</a:t>
            </a:r>
            <a:endParaRPr lang="en-US" dirty="0"/>
          </a:p>
        </p:txBody>
      </p:sp>
      <p:sp>
        <p:nvSpPr>
          <p:cNvPr id="20" name="TextBox 12"/>
          <p:cNvSpPr txBox="1"/>
          <p:nvPr/>
        </p:nvSpPr>
        <p:spPr>
          <a:xfrm>
            <a:off x="5187985" y="3862377"/>
            <a:ext cx="35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Operate with bra on </a:t>
            </a:r>
            <a:r>
              <a:rPr lang="en-US" dirty="0" err="1" smtClean="0"/>
              <a:t>l.h.s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14"/>
          <p:cNvSpPr txBox="1"/>
          <p:nvPr/>
        </p:nvSpPr>
        <p:spPr>
          <a:xfrm>
            <a:off x="5464907" y="5629078"/>
            <a:ext cx="3548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Dynamical phase, but an additional phase is also allowed (this is called the </a:t>
            </a:r>
            <a:r>
              <a:rPr lang="en-US" b="1" dirty="0" smtClean="0"/>
              <a:t>Berry phase </a:t>
            </a:r>
            <a:r>
              <a:rPr lang="en-US" dirty="0" err="1" smtClean="0"/>
              <a:t>γ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22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36" y="2726656"/>
            <a:ext cx="4521200" cy="1054100"/>
          </a:xfrm>
          <a:prstGeom prst="rect">
            <a:avLst/>
          </a:prstGeom>
        </p:spPr>
      </p:pic>
      <p:pic>
        <p:nvPicPr>
          <p:cNvPr id="23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95" y="1137692"/>
            <a:ext cx="3175000" cy="622300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1124744"/>
            <a:ext cx="3060700" cy="647700"/>
          </a:xfrm>
          <a:prstGeom prst="rect">
            <a:avLst/>
          </a:prstGeom>
        </p:spPr>
      </p:pic>
      <p:cxnSp>
        <p:nvCxnSpPr>
          <p:cNvPr id="25" name="Straight Arrow Connector 20"/>
          <p:cNvCxnSpPr>
            <a:stCxn id="24" idx="2"/>
            <a:endCxn id="18" idx="3"/>
          </p:cNvCxnSpPr>
          <p:nvPr/>
        </p:nvCxnSpPr>
        <p:spPr>
          <a:xfrm flipH="1">
            <a:off x="4490416" y="1772444"/>
            <a:ext cx="2260006" cy="415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2"/>
          <p:cNvCxnSpPr/>
          <p:nvPr/>
        </p:nvCxnSpPr>
        <p:spPr>
          <a:xfrm>
            <a:off x="2267744" y="1628800"/>
            <a:ext cx="13408" cy="285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4"/>
          <p:cNvCxnSpPr/>
          <p:nvPr/>
        </p:nvCxnSpPr>
        <p:spPr>
          <a:xfrm flipH="1">
            <a:off x="2501736" y="3532996"/>
            <a:ext cx="5586" cy="329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6"/>
          <p:cNvCxnSpPr/>
          <p:nvPr/>
        </p:nvCxnSpPr>
        <p:spPr>
          <a:xfrm flipH="1">
            <a:off x="2305496" y="2397275"/>
            <a:ext cx="5586" cy="329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36" y="5485608"/>
            <a:ext cx="48641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9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14"/>
          <p:cNvSpPr txBox="1"/>
          <p:nvPr/>
        </p:nvSpPr>
        <p:spPr>
          <a:xfrm>
            <a:off x="5964149" y="6233933"/>
            <a:ext cx="35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Berry phase is real.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8" y="1124744"/>
            <a:ext cx="4864100" cy="1066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46" y="2328424"/>
            <a:ext cx="9144000" cy="75714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52" y="3221009"/>
            <a:ext cx="4775200" cy="1155700"/>
          </a:xfrm>
          <a:prstGeom prst="rect">
            <a:avLst/>
          </a:prstGeom>
        </p:spPr>
      </p:pic>
      <p:sp>
        <p:nvSpPr>
          <p:cNvPr id="9" name="TextBox 17"/>
          <p:cNvSpPr txBox="1"/>
          <p:nvPr/>
        </p:nvSpPr>
        <p:spPr>
          <a:xfrm>
            <a:off x="6083866" y="3357981"/>
            <a:ext cx="285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Berry phase</a:t>
            </a:r>
            <a:r>
              <a:rPr lang="en-US" dirty="0" smtClean="0"/>
              <a:t>, related to changes of the </a:t>
            </a:r>
            <a:r>
              <a:rPr lang="en-US" dirty="0" err="1" smtClean="0"/>
              <a:t>eigenstate</a:t>
            </a:r>
            <a:r>
              <a:rPr lang="en-US" dirty="0" smtClean="0"/>
              <a:t> when moved along path in parameter space.</a:t>
            </a:r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69" y="4560631"/>
            <a:ext cx="7289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7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14"/>
          <p:cNvSpPr txBox="1"/>
          <p:nvPr/>
        </p:nvSpPr>
        <p:spPr>
          <a:xfrm>
            <a:off x="611560" y="112474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Berry connection </a:t>
            </a:r>
            <a:r>
              <a:rPr lang="en-US" dirty="0" smtClean="0">
                <a:solidFill>
                  <a:srgbClr val="FF0000"/>
                </a:solidFill>
              </a:rPr>
              <a:t>as a gauge potential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17"/>
          <p:cNvSpPr txBox="1"/>
          <p:nvPr/>
        </p:nvSpPr>
        <p:spPr>
          <a:xfrm>
            <a:off x="5698489" y="3065209"/>
            <a:ext cx="324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Under gauge transformation.</a:t>
            </a:r>
            <a:endParaRPr lang="en-US" dirty="0"/>
          </a:p>
        </p:txBody>
      </p:sp>
      <p:sp>
        <p:nvSpPr>
          <p:cNvPr id="7" name="TextBox 8"/>
          <p:cNvSpPr txBox="1"/>
          <p:nvPr/>
        </p:nvSpPr>
        <p:spPr>
          <a:xfrm>
            <a:off x="5412093" y="5386392"/>
            <a:ext cx="426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Gives no change to the Berry phase.</a:t>
            </a:r>
            <a:endParaRPr lang="en-US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2806700" cy="10668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27" y="1600572"/>
            <a:ext cx="3898900" cy="6858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60" y="2895342"/>
            <a:ext cx="4813300" cy="7112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60" y="3828756"/>
            <a:ext cx="5524500" cy="7493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814" y="5261492"/>
            <a:ext cx="3568700" cy="673100"/>
          </a:xfrm>
          <a:prstGeom prst="rect">
            <a:avLst/>
          </a:prstGeom>
        </p:spPr>
      </p:pic>
      <p:sp>
        <p:nvSpPr>
          <p:cNvPr id="13" name="TextBox 15"/>
          <p:cNvSpPr txBox="1"/>
          <p:nvPr/>
        </p:nvSpPr>
        <p:spPr>
          <a:xfrm>
            <a:off x="3809539" y="5934592"/>
            <a:ext cx="4261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Berry phase is gauge invariant and can be measured, e.g. </a:t>
            </a:r>
            <a:r>
              <a:rPr lang="en-US" b="1" dirty="0" err="1" smtClean="0">
                <a:solidFill>
                  <a:srgbClr val="FF0000"/>
                </a:solidFill>
              </a:rPr>
              <a:t>Aharonov-Bohm</a:t>
            </a:r>
            <a:r>
              <a:rPr lang="en-US" b="1" dirty="0" smtClean="0">
                <a:solidFill>
                  <a:srgbClr val="FF0000"/>
                </a:solidFill>
              </a:rPr>
              <a:t> effect.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6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Topological states of matter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E709-C55D-414C-A08C-24A8865454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23528" y="1124744"/>
            <a:ext cx="35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Topological band theory of solids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3024337" cy="569287"/>
          </a:xfrm>
          <a:prstGeom prst="rect">
            <a:avLst/>
          </a:prstGeom>
        </p:spPr>
      </p:pic>
      <p:sp>
        <p:nvSpPr>
          <p:cNvPr id="15" name="TextBox 62"/>
          <p:cNvSpPr txBox="1"/>
          <p:nvPr/>
        </p:nvSpPr>
        <p:spPr>
          <a:xfrm>
            <a:off x="5796136" y="0"/>
            <a:ext cx="193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i="1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C. Kane, “Topological band theory and the Z2 invariant”, Chapter 1 in “Topological Insulators”, Elsevier (2013)</a:t>
            </a:r>
            <a:endParaRPr lang="en-US" sz="1200" i="1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132856"/>
            <a:ext cx="5497388" cy="413099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636912"/>
            <a:ext cx="2757483" cy="504056"/>
          </a:xfrm>
          <a:prstGeom prst="rect">
            <a:avLst/>
          </a:prstGeom>
        </p:spPr>
      </p:pic>
      <p:sp>
        <p:nvSpPr>
          <p:cNvPr id="18" name="TextBox 14"/>
          <p:cNvSpPr txBox="1"/>
          <p:nvPr/>
        </p:nvSpPr>
        <p:spPr>
          <a:xfrm>
            <a:off x="683568" y="26996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Bloch state under gauge transformation </a:t>
            </a:r>
            <a:endParaRPr lang="en-US" dirty="0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3212976"/>
            <a:ext cx="2619292" cy="432048"/>
          </a:xfrm>
          <a:prstGeom prst="rect">
            <a:avLst/>
          </a:prstGeom>
        </p:spPr>
      </p:pic>
      <p:sp>
        <p:nvSpPr>
          <p:cNvPr id="20" name="TextBox 14"/>
          <p:cNvSpPr txBox="1"/>
          <p:nvPr/>
        </p:nvSpPr>
        <p:spPr>
          <a:xfrm>
            <a:off x="683568" y="32129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Berry connection</a:t>
            </a:r>
            <a:endParaRPr lang="en-US" dirty="0"/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196" y="3212976"/>
            <a:ext cx="2226709" cy="375938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>
            <a:off x="5391092" y="342900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Bild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3717032"/>
            <a:ext cx="2502899" cy="648072"/>
          </a:xfrm>
          <a:prstGeom prst="rect">
            <a:avLst/>
          </a:prstGeom>
        </p:spPr>
      </p:pic>
      <p:sp>
        <p:nvSpPr>
          <p:cNvPr id="31" name="TextBox 14"/>
          <p:cNvSpPr txBox="1"/>
          <p:nvPr/>
        </p:nvSpPr>
        <p:spPr>
          <a:xfrm>
            <a:off x="683568" y="37890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Berry phase</a:t>
            </a:r>
            <a:endParaRPr lang="en-US" dirty="0"/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4509120"/>
            <a:ext cx="4349283" cy="43204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808" y="5085184"/>
            <a:ext cx="1800200" cy="681157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575" y="5301208"/>
            <a:ext cx="1780561" cy="288032"/>
          </a:xfrm>
          <a:prstGeom prst="rect">
            <a:avLst/>
          </a:prstGeom>
        </p:spPr>
      </p:pic>
      <p:pic>
        <p:nvPicPr>
          <p:cNvPr id="36" name="Bild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8144" y="3789040"/>
            <a:ext cx="2862188" cy="2827069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6228184" y="3933056"/>
            <a:ext cx="5921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i="1"/>
              <a:t>F(k)</a:t>
            </a:r>
          </a:p>
        </p:txBody>
      </p:sp>
      <p:sp>
        <p:nvSpPr>
          <p:cNvPr id="38" name="Oval 37"/>
          <p:cNvSpPr/>
          <p:nvPr/>
        </p:nvSpPr>
        <p:spPr>
          <a:xfrm>
            <a:off x="7236296" y="4869160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 Verbindung mit Pfeil 39"/>
          <p:cNvCxnSpPr/>
          <p:nvPr/>
        </p:nvCxnSpPr>
        <p:spPr>
          <a:xfrm flipV="1">
            <a:off x="4067944" y="5157192"/>
            <a:ext cx="3096344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14"/>
          <p:cNvSpPr txBox="1"/>
          <p:nvPr/>
        </p:nvSpPr>
        <p:spPr>
          <a:xfrm>
            <a:off x="1259632" y="580526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Chern number = topological invariant</a:t>
            </a:r>
          </a:p>
          <a:p>
            <a:r>
              <a:rPr lang="en-US" dirty="0"/>
              <a:t>= number of Dirac </a:t>
            </a:r>
            <a:r>
              <a:rPr lang="en-US" dirty="0">
                <a:solidFill>
                  <a:srgbClr val="FF0000"/>
                </a:solidFill>
              </a:rPr>
              <a:t>monopoles</a:t>
            </a:r>
            <a:r>
              <a:rPr lang="en-US" dirty="0"/>
              <a:t> inside the surface</a:t>
            </a:r>
          </a:p>
        </p:txBody>
      </p:sp>
    </p:spTree>
    <p:extLst>
      <p:ext uri="{BB962C8B-B14F-4D97-AF65-F5344CB8AC3E}">
        <p14:creationId xmlns:p14="http://schemas.microsoft.com/office/powerpoint/2010/main" val="309298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1455</Words>
  <Application>Microsoft Macintosh PowerPoint</Application>
  <PresentationFormat>Bildschirmpräsentation (4:3)</PresentationFormat>
  <Paragraphs>235</Paragraphs>
  <Slides>33</Slides>
  <Notes>2</Notes>
  <HiddenSlides>0</HiddenSlides>
  <MMClips>2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33</vt:i4>
      </vt:variant>
    </vt:vector>
  </HeadingPairs>
  <TitlesOfParts>
    <vt:vector size="36" baseType="lpstr">
      <vt:lpstr>1_Benutzerdefiniertes Design</vt:lpstr>
      <vt:lpstr>Office Theme</vt:lpstr>
      <vt:lpstr>1_Larissa-Design</vt:lpstr>
      <vt:lpstr>Theory of light-induced Floquet topological states</vt:lpstr>
      <vt:lpstr>Artistic view of Floquet states</vt:lpstr>
      <vt:lpstr>Outline</vt:lpstr>
      <vt:lpstr>Topological states of matter</vt:lpstr>
      <vt:lpstr>Topological states of matter</vt:lpstr>
      <vt:lpstr>Topological states of matter</vt:lpstr>
      <vt:lpstr>Topological states of matter</vt:lpstr>
      <vt:lpstr>Topological states of matter</vt:lpstr>
      <vt:lpstr>Topological states of matter</vt:lpstr>
      <vt:lpstr>Topological states of matter</vt:lpstr>
      <vt:lpstr>Topological states of matter</vt:lpstr>
      <vt:lpstr>Topological states of matter</vt:lpstr>
      <vt:lpstr>Floquet topological states</vt:lpstr>
      <vt:lpstr>Floquet states of matter</vt:lpstr>
      <vt:lpstr>Floquet states of matter</vt:lpstr>
      <vt:lpstr>Dirac fermion + circularly polarized laser</vt:lpstr>
      <vt:lpstr>Dirac fermion + circularly polarized laser</vt:lpstr>
      <vt:lpstr>Dirac fermion + circularly polarized laser</vt:lpstr>
      <vt:lpstr>Dirac fermion + circularly polarized laser</vt:lpstr>
      <vt:lpstr>Floquet topological states in graphene</vt:lpstr>
      <vt:lpstr>Floquet topological states in graphene</vt:lpstr>
      <vt:lpstr>Floquet topological states in graphene</vt:lpstr>
      <vt:lpstr>Floquet topological states in graphene</vt:lpstr>
      <vt:lpstr>Floquet topological states in graphene</vt:lpstr>
      <vt:lpstr>Floquet topological states in graphene</vt:lpstr>
      <vt:lpstr>Floquet topological states in graphene</vt:lpstr>
      <vt:lpstr>Beyond graphene: 3D NaBi</vt:lpstr>
      <vt:lpstr>Beyond graphene: 3D NaBi</vt:lpstr>
      <vt:lpstr>Beyond graphene: 3D NaBi</vt:lpstr>
      <vt:lpstr>Beyond graphene: 3D NaBi</vt:lpstr>
      <vt:lpstr>Beyond graphene: 3D NaBi</vt:lpstr>
      <vt:lpstr>Beyond graphene: 3D NaBi</vt:lpstr>
      <vt:lpstr>Summary</vt:lpstr>
    </vt:vector>
  </TitlesOfParts>
  <Company>westwerk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Jelena Komso</dc:creator>
  <cp:lastModifiedBy>Michael Sentef</cp:lastModifiedBy>
  <cp:revision>614</cp:revision>
  <dcterms:created xsi:type="dcterms:W3CDTF">2013-01-18T09:00:28Z</dcterms:created>
  <dcterms:modified xsi:type="dcterms:W3CDTF">2017-03-31T10:22:03Z</dcterms:modified>
</cp:coreProperties>
</file>