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74" r:id="rId2"/>
    <p:sldMasterId id="2147483686" r:id="rId3"/>
  </p:sldMasterIdLst>
  <p:notesMasterIdLst>
    <p:notesMasterId r:id="rId15"/>
  </p:notesMasterIdLst>
  <p:handoutMasterIdLst>
    <p:handoutMasterId r:id="rId16"/>
  </p:handoutMasterIdLst>
  <p:sldIdLst>
    <p:sldId id="256" r:id="rId4"/>
    <p:sldId id="306" r:id="rId5"/>
    <p:sldId id="260" r:id="rId6"/>
    <p:sldId id="311" r:id="rId7"/>
    <p:sldId id="301" r:id="rId8"/>
    <p:sldId id="279" r:id="rId9"/>
    <p:sldId id="312" r:id="rId10"/>
    <p:sldId id="280" r:id="rId11"/>
    <p:sldId id="300" r:id="rId12"/>
    <p:sldId id="314" r:id="rId13"/>
    <p:sldId id="286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6EA7"/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7" autoAdjust="0"/>
    <p:restoredTop sz="94660"/>
  </p:normalViewPr>
  <p:slideViewPr>
    <p:cSldViewPr showGuides="1">
      <p:cViewPr varScale="1">
        <p:scale>
          <a:sx n="49" d="100"/>
          <a:sy n="49" d="100"/>
        </p:scale>
        <p:origin x="-1648" y="-104"/>
      </p:cViewPr>
      <p:guideLst>
        <p:guide orient="horz" pos="2671"/>
        <p:guide orient="horz" pos="4247"/>
        <p:guide pos="56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D89F2-0803-7F41-9B4C-E9C3ADD1E855}" type="datetimeFigureOut">
              <a:rPr lang="de-DE" smtClean="0"/>
              <a:t>17.03.16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0085C-D9AE-C24D-952C-A8042AC91A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42049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CBF15-D1A2-AC4A-BA6D-6900C59FF1A5}" type="datetimeFigureOut">
              <a:rPr lang="de-DE" smtClean="0"/>
              <a:t>17.03.16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CD241-FA31-E74C-A75D-C7AD5CB17A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99896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602C-C509-426F-9F9A-2B71F869BD4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8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087" y="6541528"/>
            <a:ext cx="265019" cy="28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479" y="6549620"/>
            <a:ext cx="286588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07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8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087" y="6541528"/>
            <a:ext cx="265019" cy="28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479" y="6549620"/>
            <a:ext cx="286588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5EE4-D8BF-411D-B2A6-8DAE0BEABB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91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verlay-Content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9E709-C55D-414C-A08C-24A8865454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7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998F7-1993-47F0-8215-3DE1303FD5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635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9E709-C55D-414C-A08C-24A8865454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7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305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692696" y="2713451"/>
            <a:ext cx="5760640" cy="6260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243426"/>
            <a:ext cx="7772400" cy="1470025"/>
          </a:xfrm>
          <a:noFill/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792" y="3068960"/>
            <a:ext cx="5752728" cy="1752600"/>
          </a:xfrm>
          <a:noFill/>
        </p:spPr>
        <p:txBody>
          <a:bodyPr/>
          <a:lstStyle>
            <a:lvl1pPr marL="0" indent="0" algn="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059A0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F807-3C2E-4871-897B-F5A6027840F1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200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8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087" y="6541528"/>
            <a:ext cx="265019" cy="28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479" y="6549620"/>
            <a:ext cx="286588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45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7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087" y="6541528"/>
            <a:ext cx="265019" cy="28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479" y="6549620"/>
            <a:ext cx="286588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9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8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087" y="6541528"/>
            <a:ext cx="265019" cy="28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479" y="6549620"/>
            <a:ext cx="286588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72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10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087" y="6541528"/>
            <a:ext cx="265019" cy="28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479" y="6549620"/>
            <a:ext cx="286588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25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6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087" y="6541528"/>
            <a:ext cx="265019" cy="28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479" y="6549620"/>
            <a:ext cx="286588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94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5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087" y="6541528"/>
            <a:ext cx="265019" cy="28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479" y="6549620"/>
            <a:ext cx="286588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2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theme" Target="../theme/theme3.xml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mpsd-logo_white-on-blue_symbol_RGB.jpg"/>
          <p:cNvPicPr>
            <a:picLocks noChangeAspect="1"/>
          </p:cNvPicPr>
          <p:nvPr userDrawn="1"/>
        </p:nvPicPr>
        <p:blipFill>
          <a:blip r:embed="rId4" cstate="print"/>
          <a:srcRect r="66265"/>
          <a:stretch>
            <a:fillRect/>
          </a:stretch>
        </p:blipFill>
        <p:spPr>
          <a:xfrm rot="5400000">
            <a:off x="1197258" y="-1197258"/>
            <a:ext cx="6858002" cy="9252518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16216" y="6453337"/>
            <a:ext cx="21336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9602C-C509-426F-9F9A-2B71F869BD4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 descr="mpsd-logo_white-on-blue_short_RGB.jpg"/>
          <p:cNvPicPr>
            <a:picLocks noChangeAspect="1"/>
          </p:cNvPicPr>
          <p:nvPr userDrawn="1"/>
        </p:nvPicPr>
        <p:blipFill>
          <a:blip r:embed="rId5" cstate="print"/>
          <a:srcRect l="22130" t="24070" r="28890" b="19472"/>
          <a:stretch>
            <a:fillRect/>
          </a:stretch>
        </p:blipFill>
        <p:spPr>
          <a:xfrm>
            <a:off x="7992888" y="0"/>
            <a:ext cx="1115616" cy="908720"/>
          </a:xfrm>
          <a:prstGeom prst="rect">
            <a:avLst/>
          </a:prstGeom>
        </p:spPr>
      </p:pic>
      <p:sp>
        <p:nvSpPr>
          <p:cNvPr id="11" name="Rechteck 10"/>
          <p:cNvSpPr/>
          <p:nvPr userDrawn="1"/>
        </p:nvSpPr>
        <p:spPr>
          <a:xfrm>
            <a:off x="1619672" y="6453336"/>
            <a:ext cx="489654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kern="1200" baseline="0" dirty="0" smtClean="0">
                <a:solidFill>
                  <a:schemeClr val="bg1"/>
                </a:solidFill>
                <a:latin typeface="Bodoni MT" pitchFamily="18" charset="0"/>
                <a:ea typeface="+mn-ea"/>
                <a:cs typeface="+mn-cs"/>
              </a:rPr>
              <a:t>Max Planck Institute for the Structure and Dynamics of Matter</a:t>
            </a:r>
            <a:endParaRPr lang="de-DE" sz="1200" dirty="0">
              <a:solidFill>
                <a:schemeClr val="bg1"/>
              </a:solidFill>
              <a:latin typeface="Bodoni MT" pitchFamily="18" charset="0"/>
            </a:endParaRPr>
          </a:p>
        </p:txBody>
      </p:sp>
      <p:pic>
        <p:nvPicPr>
          <p:cNvPr id="13" name="Grafik 12" descr="mpsd-logo_white_symbol_RGB_big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2164965" y="4006273"/>
            <a:ext cx="4504717" cy="48953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305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5344"/>
            <a:ext cx="2133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5344"/>
            <a:ext cx="2133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63500">
            <a:solidFill>
              <a:srgbClr val="3059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09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3059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mpsd-logo_blue_symbol_heller_RGB.png"/>
          <p:cNvPicPr>
            <a:picLocks noChangeAspect="1"/>
          </p:cNvPicPr>
          <p:nvPr userDrawn="1"/>
        </p:nvPicPr>
        <p:blipFill>
          <a:blip r:embed="rId5" cstate="print"/>
          <a:srcRect l="31145" t="22047" r="30247" b="22048"/>
          <a:stretch>
            <a:fillRect/>
          </a:stretch>
        </p:blipFill>
        <p:spPr>
          <a:xfrm>
            <a:off x="-2630747" y="3789363"/>
            <a:ext cx="5261494" cy="5383854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1821" y="44624"/>
            <a:ext cx="7762155" cy="905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288" y="152638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16216" y="6525344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55EE4-D8BF-411D-B2A6-8DAE0BEABB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Grafik 7" descr="mpsd-logo_blue_short_RG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43976" y="216025"/>
            <a:ext cx="880774" cy="548679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2051720" y="6525344"/>
            <a:ext cx="4464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rgbClr val="3F6EA7"/>
                </a:solidFill>
                <a:latin typeface="Bodoni MT" pitchFamily="18" charset="0"/>
              </a:rPr>
              <a:t>Max Planck Institute for the Structure and Dynamics of Matter</a:t>
            </a:r>
            <a:endParaRPr lang="de-DE" sz="1200" dirty="0">
              <a:solidFill>
                <a:srgbClr val="3F6EA7"/>
              </a:solidFill>
              <a:latin typeface="Bodoni MT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052736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59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emf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jpg"/><Relationship Id="rId5" Type="http://schemas.openxmlformats.org/officeDocument/2006/relationships/image" Target="../media/image27.jpe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3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3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emf"/><Relationship Id="rId3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emf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/>
          <a:lstStyle/>
          <a:p>
            <a:r>
              <a:rPr lang="de-DE" dirty="0" err="1" smtClean="0">
                <a:latin typeface="Calibri"/>
                <a:cs typeface="Calibri"/>
              </a:rPr>
              <a:t>Real-time study</a:t>
            </a:r>
            <a:r>
              <a:rPr lang="de-DE" dirty="0" smtClean="0">
                <a:latin typeface="Calibri"/>
                <a:cs typeface="Calibri"/>
              </a:rPr>
              <a:t> </a:t>
            </a:r>
            <a:r>
              <a:rPr lang="de-DE" dirty="0" err="1" smtClean="0">
                <a:latin typeface="Calibri"/>
                <a:cs typeface="Calibri"/>
              </a:rPr>
              <a:t>of</a:t>
            </a:r>
            <a:r>
              <a:rPr lang="de-DE" dirty="0" smtClean="0">
                <a:latin typeface="Calibri"/>
                <a:cs typeface="Calibri"/>
              </a:rPr>
              <a:t> light-enhanced </a:t>
            </a:r>
            <a:r>
              <a:rPr lang="de-DE" dirty="0" err="1" smtClean="0">
                <a:latin typeface="Calibri"/>
                <a:cs typeface="Calibri"/>
              </a:rPr>
              <a:t>superconductivity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4509120"/>
            <a:ext cx="6400800" cy="180020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Michael Sentef</a:t>
            </a:r>
            <a:endParaRPr lang="de-DE" sz="2800" dirty="0" smtClean="0">
              <a:solidFill>
                <a:schemeClr val="tx1"/>
              </a:solidFill>
            </a:endParaRPr>
          </a:p>
          <a:p>
            <a:r>
              <a:rPr lang="de-DE" sz="2400" dirty="0">
                <a:solidFill>
                  <a:schemeClr val="bg1">
                    <a:lumMod val="50000"/>
                  </a:schemeClr>
                </a:solidFill>
              </a:rPr>
              <a:t>APS March Meeting, Baltimore, 2016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56992"/>
            <a:ext cx="2454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i="1" dirty="0" smtClean="0">
                <a:solidFill>
                  <a:srgbClr val="008000"/>
                </a:solidFill>
              </a:rPr>
              <a:t>arXiv:1505.07575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563888" y="3356992"/>
            <a:ext cx="31417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</a:rPr>
              <a:t>Collaborators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</a:rPr>
              <a:t>A. F. Kemper, A. Georges, C.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</a:rPr>
              <a:t>Kollath</a:t>
            </a:r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Superconductor</a:t>
            </a:r>
            <a:r>
              <a:rPr lang="de-DE" dirty="0" smtClean="0"/>
              <a:t> </a:t>
            </a:r>
            <a:r>
              <a:rPr lang="de-DE" dirty="0" err="1" smtClean="0"/>
              <a:t>evolution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9E709-C55D-414C-A08C-24A886545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5076056" y="1844824"/>
            <a:ext cx="4040262" cy="17745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de-DE" dirty="0" smtClean="0">
                <a:solidFill>
                  <a:srgbClr val="F79646"/>
                </a:solidFill>
              </a:rPr>
              <a:t>Dissipation of energy to phonons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helps</a:t>
            </a:r>
            <a:r>
              <a:rPr lang="de-DE" dirty="0" smtClean="0">
                <a:solidFill>
                  <a:schemeClr val="tx1"/>
                </a:solidFill>
              </a:rPr>
              <a:t> SC </a:t>
            </a:r>
            <a:r>
              <a:rPr lang="de-DE" dirty="0" err="1" smtClean="0">
                <a:solidFill>
                  <a:schemeClr val="tx1"/>
                </a:solidFill>
              </a:rPr>
              <a:t>enhancement</a:t>
            </a:r>
            <a:r>
              <a:rPr lang="de-DE" dirty="0" smtClean="0">
                <a:solidFill>
                  <a:schemeClr val="tx1"/>
                </a:solidFill>
              </a:rPr>
              <a:t> for fast </a:t>
            </a:r>
            <a:r>
              <a:rPr lang="de-DE" dirty="0" err="1" smtClean="0">
                <a:solidFill>
                  <a:schemeClr val="tx1"/>
                </a:solidFill>
              </a:rPr>
              <a:t>ramps</a:t>
            </a:r>
            <a:endParaRPr lang="de-DE" dirty="0" smtClean="0">
              <a:solidFill>
                <a:srgbClr val="FF00FF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292080" y="1268760"/>
            <a:ext cx="3284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dashed</a:t>
            </a:r>
            <a:r>
              <a:rPr lang="de-DE" dirty="0" smtClean="0"/>
              <a:t>: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dissipation</a:t>
            </a:r>
            <a:r>
              <a:rPr lang="de-DE" dirty="0" smtClean="0"/>
              <a:t> (BCS </a:t>
            </a:r>
            <a:r>
              <a:rPr lang="de-DE" dirty="0" err="1" smtClean="0"/>
              <a:t>only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8" name="Bild 7" descr="fig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2736"/>
            <a:ext cx="4377680" cy="5472100"/>
          </a:xfrm>
          <a:prstGeom prst="rect">
            <a:avLst/>
          </a:prstGeom>
        </p:spPr>
      </p:pic>
      <p:sp>
        <p:nvSpPr>
          <p:cNvPr id="9" name="Inhaltsplatzhalter 2"/>
          <p:cNvSpPr txBox="1">
            <a:spLocks/>
          </p:cNvSpPr>
          <p:nvPr/>
        </p:nvSpPr>
        <p:spPr>
          <a:xfrm>
            <a:off x="5080825" y="3717032"/>
            <a:ext cx="4040262" cy="17745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de-DE" dirty="0" smtClean="0">
                <a:solidFill>
                  <a:schemeClr val="accent6"/>
                </a:solidFill>
              </a:rPr>
              <a:t>Dissipation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important for approach to final thermal state</a:t>
            </a:r>
            <a:endParaRPr lang="de-DE" dirty="0" smtClean="0">
              <a:solidFill>
                <a:srgbClr val="FF00FF"/>
              </a:solidFill>
            </a:endParaRP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 rotWithShape="1">
          <a:blip r:embed="rId3"/>
          <a:srcRect t="52078"/>
          <a:stretch/>
        </p:blipFill>
        <p:spPr>
          <a:xfrm>
            <a:off x="3683566" y="5589240"/>
            <a:ext cx="5433869" cy="79893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Oval 11"/>
          <p:cNvSpPr/>
          <p:nvPr/>
        </p:nvSpPr>
        <p:spPr>
          <a:xfrm>
            <a:off x="7596336" y="5445224"/>
            <a:ext cx="1342749" cy="968288"/>
          </a:xfrm>
          <a:prstGeom prst="ellipse">
            <a:avLst/>
          </a:prstGeom>
          <a:noFill/>
          <a:ln w="38100" cmpd="sng">
            <a:solidFill>
              <a:srgbClr val="F796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76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2622699"/>
          </a:xfrm>
        </p:spPr>
        <p:txBody>
          <a:bodyPr>
            <a:normAutofit/>
          </a:bodyPr>
          <a:lstStyle/>
          <a:p>
            <a:r>
              <a:rPr lang="de-DE" dirty="0" smtClean="0"/>
              <a:t>Light-</a:t>
            </a:r>
            <a:r>
              <a:rPr lang="de-DE" dirty="0" err="1" smtClean="0"/>
              <a:t>enhanced</a:t>
            </a:r>
            <a:r>
              <a:rPr lang="de-DE" dirty="0" smtClean="0"/>
              <a:t> superconductivity via </a:t>
            </a:r>
            <a:r>
              <a:rPr lang="de-DE" dirty="0" err="1"/>
              <a:t>nonlinear phononics: order parameter versus dissipative dynamics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9E709-C55D-414C-A08C-24A886545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3" descr="IMG_515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3" t="6883" r="9670"/>
          <a:stretch/>
        </p:blipFill>
        <p:spPr>
          <a:xfrm>
            <a:off x="2051720" y="2852936"/>
            <a:ext cx="1335178" cy="1764000"/>
          </a:xfrm>
          <a:prstGeom prst="rect">
            <a:avLst/>
          </a:prstGeom>
          <a:ln>
            <a:noFill/>
          </a:ln>
        </p:spPr>
      </p:pic>
      <p:pic>
        <p:nvPicPr>
          <p:cNvPr id="8" name="Bild 7"/>
          <p:cNvPicPr>
            <a:picLocks noChangeAspect="1"/>
          </p:cNvPicPr>
          <p:nvPr/>
        </p:nvPicPr>
        <p:blipFill rotWithShape="1">
          <a:blip r:embed="rId3"/>
          <a:srcRect l="10812" r="16932"/>
          <a:stretch/>
        </p:blipFill>
        <p:spPr>
          <a:xfrm>
            <a:off x="5457664" y="2852936"/>
            <a:ext cx="1274576" cy="1764000"/>
          </a:xfrm>
          <a:prstGeom prst="rect">
            <a:avLst/>
          </a:prstGeom>
        </p:spPr>
      </p:pic>
      <p:pic>
        <p:nvPicPr>
          <p:cNvPr id="9" name="Bild 8" descr="georges_antoine_cropp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000" y="2852936"/>
            <a:ext cx="1340056" cy="176400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2555776" y="332656"/>
            <a:ext cx="2454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i="1" dirty="0" smtClean="0">
                <a:solidFill>
                  <a:srgbClr val="008000"/>
                </a:solidFill>
              </a:rPr>
              <a:t>arXiv:1505.07575</a:t>
            </a:r>
            <a:endParaRPr lang="de-DE" sz="2400" i="1" dirty="0">
              <a:solidFill>
                <a:srgbClr val="008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195736" y="4581128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>
                <a:cs typeface="Calibri"/>
              </a:rPr>
              <a:t>A. F. Kemper        A. Georges              C. </a:t>
            </a:r>
            <a:r>
              <a:rPr lang="en-US" dirty="0" err="1" smtClean="0">
                <a:cs typeface="Calibri"/>
              </a:rPr>
              <a:t>Kollath</a:t>
            </a:r>
            <a:endParaRPr lang="en-US" dirty="0" smtClean="0">
              <a:cs typeface="Calibri"/>
            </a:endParaRPr>
          </a:p>
          <a:p>
            <a:pPr marL="0" lvl="1"/>
            <a:endParaRPr lang="en-US" dirty="0" smtClean="0">
              <a:cs typeface="Calibri"/>
            </a:endParaRPr>
          </a:p>
          <a:p>
            <a:pPr marL="0" lvl="1"/>
            <a:endParaRPr lang="en-US" dirty="0" smtClean="0">
              <a:cs typeface="Calibri"/>
            </a:endParaRPr>
          </a:p>
          <a:p>
            <a:pPr marL="0" lvl="1"/>
            <a:endParaRPr lang="de-DE" dirty="0" smtClean="0"/>
          </a:p>
        </p:txBody>
      </p:sp>
      <p:pic>
        <p:nvPicPr>
          <p:cNvPr id="21" name="Picture 15" descr="..\..\Logos\Logo_UBo_h24_RZ\Logo_UBo_h24_CMY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085184"/>
            <a:ext cx="1434113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Bild 22"/>
          <p:cNvPicPr>
            <a:picLocks noChangeAspect="1"/>
          </p:cNvPicPr>
          <p:nvPr/>
        </p:nvPicPr>
        <p:blipFill rotWithShape="1">
          <a:blip r:embed="rId6"/>
          <a:srcRect l="36379" r="34682"/>
          <a:stretch/>
        </p:blipFill>
        <p:spPr>
          <a:xfrm>
            <a:off x="3779912" y="5013175"/>
            <a:ext cx="622371" cy="764577"/>
          </a:xfrm>
          <a:prstGeom prst="rect">
            <a:avLst/>
          </a:prstGeom>
        </p:spPr>
      </p:pic>
      <p:pic>
        <p:nvPicPr>
          <p:cNvPr id="24" name="Bild 23"/>
          <p:cNvPicPr>
            <a:picLocks noChangeAspect="1"/>
          </p:cNvPicPr>
          <p:nvPr/>
        </p:nvPicPr>
        <p:blipFill rotWithShape="1">
          <a:blip r:embed="rId7"/>
          <a:srcRect l="17472" t="12087" r="19575" b="21942"/>
          <a:stretch/>
        </p:blipFill>
        <p:spPr>
          <a:xfrm>
            <a:off x="4427984" y="5013176"/>
            <a:ext cx="802001" cy="792088"/>
          </a:xfrm>
          <a:prstGeom prst="rect">
            <a:avLst/>
          </a:prstGeom>
        </p:spPr>
      </p:pic>
      <p:pic>
        <p:nvPicPr>
          <p:cNvPr id="25" name="Bild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9752" y="4941167"/>
            <a:ext cx="864097" cy="86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4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2" descr="T1ux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004" y="1268760"/>
            <a:ext cx="2802564" cy="2802564"/>
          </a:xfrm>
          <a:prstGeom prst="rect">
            <a:avLst/>
          </a:prstGeom>
        </p:spPr>
      </p:pic>
      <p:pic>
        <p:nvPicPr>
          <p:cNvPr id="8" name="Immagine 1" descr="Hgt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653" y="3501008"/>
            <a:ext cx="2761915" cy="27619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Light-induced superconductivity?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9E709-C55D-414C-A08C-24A8865454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276872"/>
            <a:ext cx="7290118" cy="305906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23528" y="1196752"/>
            <a:ext cx="7138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„</a:t>
            </a:r>
            <a:r>
              <a:rPr lang="de-DE" b="1" dirty="0" err="1" smtClean="0">
                <a:solidFill>
                  <a:srgbClr val="FF0000"/>
                </a:solidFill>
              </a:rPr>
              <a:t>Possible light-induced superconductivity in K3C60 at high temperature</a:t>
            </a:r>
            <a:r>
              <a:rPr lang="de-DE" b="1" dirty="0" smtClean="0">
                <a:solidFill>
                  <a:srgbClr val="FF0000"/>
                </a:solidFill>
              </a:rPr>
              <a:t>“</a:t>
            </a:r>
          </a:p>
          <a:p>
            <a:r>
              <a:rPr lang="de-DE" i="1" dirty="0" smtClean="0">
                <a:solidFill>
                  <a:srgbClr val="008000"/>
                </a:solidFill>
              </a:rPr>
              <a:t>M. Mitrano et al., Nature 530, 461 (2016)</a:t>
            </a:r>
          </a:p>
        </p:txBody>
      </p:sp>
    </p:spTree>
    <p:extLst>
      <p:ext uri="{BB962C8B-B14F-4D97-AF65-F5344CB8AC3E}">
        <p14:creationId xmlns:p14="http://schemas.microsoft.com/office/powerpoint/2010/main" val="3791734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enhance</a:t>
            </a:r>
            <a:r>
              <a:rPr lang="de-DE" dirty="0" smtClean="0"/>
              <a:t> </a:t>
            </a:r>
            <a:r>
              <a:rPr lang="de-DE" dirty="0" err="1" smtClean="0"/>
              <a:t>boson-mediated</a:t>
            </a:r>
            <a:r>
              <a:rPr lang="de-DE" dirty="0" smtClean="0"/>
              <a:t> SC?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526381"/>
            <a:ext cx="5256832" cy="1110531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de-DE" dirty="0" smtClean="0"/>
              <a:t>BCS </a:t>
            </a:r>
            <a:r>
              <a:rPr lang="de-DE" dirty="0" err="1" smtClean="0"/>
              <a:t>theory</a:t>
            </a:r>
            <a:r>
              <a:rPr lang="de-DE" dirty="0" smtClean="0"/>
              <a:t> – </a:t>
            </a:r>
            <a:r>
              <a:rPr lang="de-DE" dirty="0" err="1" smtClean="0"/>
              <a:t>plain</a:t>
            </a:r>
            <a:r>
              <a:rPr lang="de-DE" dirty="0" smtClean="0"/>
              <a:t> </a:t>
            </a:r>
            <a:r>
              <a:rPr lang="de-DE" dirty="0" err="1" smtClean="0"/>
              <a:t>vanilla</a:t>
            </a:r>
            <a:r>
              <a:rPr lang="de-DE" dirty="0" smtClean="0"/>
              <a:t> SC (</a:t>
            </a:r>
            <a:r>
              <a:rPr lang="de-DE" dirty="0" err="1" smtClean="0"/>
              <a:t>weak</a:t>
            </a:r>
            <a:r>
              <a:rPr lang="de-DE" dirty="0" smtClean="0"/>
              <a:t> </a:t>
            </a:r>
            <a:r>
              <a:rPr lang="de-DE" dirty="0" err="1" smtClean="0"/>
              <a:t>coupling</a:t>
            </a:r>
            <a:r>
              <a:rPr lang="de-DE" dirty="0" smtClean="0"/>
              <a:t>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9E709-C55D-414C-A08C-24A886545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1412776"/>
            <a:ext cx="2624212" cy="2097419"/>
          </a:xfrm>
          <a:prstGeom prst="rect">
            <a:avLst/>
          </a:prstGeom>
        </p:spPr>
      </p:pic>
      <p:pic>
        <p:nvPicPr>
          <p:cNvPr id="10" name="Bild 9" descr="bcs_formula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75" b="44054"/>
          <a:stretch/>
        </p:blipFill>
        <p:spPr>
          <a:xfrm>
            <a:off x="827584" y="2708920"/>
            <a:ext cx="4846211" cy="868949"/>
          </a:xfrm>
          <a:prstGeom prst="rect">
            <a:avLst/>
          </a:prstGeom>
        </p:spPr>
      </p:pic>
      <p:sp>
        <p:nvSpPr>
          <p:cNvPr id="12" name="Inhaltsplatzhalter 2"/>
          <p:cNvSpPr txBox="1">
            <a:spLocks/>
          </p:cNvSpPr>
          <p:nvPr/>
        </p:nvSpPr>
        <p:spPr>
          <a:xfrm>
            <a:off x="395288" y="3645024"/>
            <a:ext cx="8229600" cy="2407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/>
              <a:buChar char="•"/>
            </a:pPr>
            <a:r>
              <a:rPr lang="de-DE" dirty="0" smtClean="0"/>
              <a:t>effective attraction </a:t>
            </a:r>
            <a:r>
              <a:rPr lang="de-DE" i="1" dirty="0" smtClean="0">
                <a:solidFill>
                  <a:srgbClr val="FF0000"/>
                </a:solidFill>
              </a:rPr>
              <a:t>V</a:t>
            </a:r>
            <a:r>
              <a:rPr lang="de-DE" i="1" baseline="-25000" dirty="0" smtClean="0">
                <a:solidFill>
                  <a:srgbClr val="FF0000"/>
                </a:solidFill>
              </a:rPr>
              <a:t>0</a:t>
            </a:r>
            <a:r>
              <a:rPr lang="de-DE" i="1" dirty="0" smtClean="0">
                <a:solidFill>
                  <a:srgbClr val="FF0000"/>
                </a:solidFill>
              </a:rPr>
              <a:t> ~ g</a:t>
            </a:r>
            <a:r>
              <a:rPr lang="de-DE" i="1" baseline="30000" dirty="0" smtClean="0">
                <a:solidFill>
                  <a:srgbClr val="FF0000"/>
                </a:solidFill>
              </a:rPr>
              <a:t>2</a:t>
            </a:r>
            <a:r>
              <a:rPr lang="de-DE" i="1" dirty="0" smtClean="0">
                <a:solidFill>
                  <a:srgbClr val="FF0000"/>
                </a:solidFill>
              </a:rPr>
              <a:t>/(</a:t>
            </a:r>
            <a:r>
              <a:rPr lang="de-DE" i="1" dirty="0" err="1" smtClean="0">
                <a:solidFill>
                  <a:srgbClr val="FF0000"/>
                </a:solidFill>
              </a:rPr>
              <a:t>ħ</a:t>
            </a:r>
            <a:r>
              <a:rPr lang="de-DE" i="1" dirty="0" smtClean="0">
                <a:solidFill>
                  <a:srgbClr val="FF0000"/>
                </a:solidFill>
              </a:rPr>
              <a:t> </a:t>
            </a:r>
            <a:r>
              <a:rPr lang="de-DE" i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W</a:t>
            </a:r>
            <a:r>
              <a:rPr lang="de-DE" i="1" dirty="0" smtClean="0">
                <a:solidFill>
                  <a:srgbClr val="FF0000"/>
                </a:solidFill>
              </a:rPr>
              <a:t>) </a:t>
            </a:r>
          </a:p>
          <a:p>
            <a:pPr lvl="1">
              <a:buFont typeface="Arial"/>
              <a:buChar char="•"/>
            </a:pPr>
            <a:r>
              <a:rPr lang="de-DE" dirty="0" err="1" smtClean="0"/>
              <a:t>e-boson</a:t>
            </a:r>
            <a:r>
              <a:rPr lang="de-DE" dirty="0" smtClean="0"/>
              <a:t> </a:t>
            </a:r>
            <a:r>
              <a:rPr lang="de-DE" dirty="0" err="1" smtClean="0"/>
              <a:t>coupling</a:t>
            </a:r>
            <a:r>
              <a:rPr lang="de-DE" dirty="0" smtClean="0"/>
              <a:t> </a:t>
            </a:r>
            <a:r>
              <a:rPr lang="de-DE" i="1" dirty="0" err="1" smtClean="0">
                <a:solidFill>
                  <a:srgbClr val="FF0000"/>
                </a:solidFill>
              </a:rPr>
              <a:t>g</a:t>
            </a:r>
            <a:endParaRPr lang="de-DE" i="1" dirty="0" smtClean="0">
              <a:solidFill>
                <a:srgbClr val="FF0000"/>
              </a:solidFill>
            </a:endParaRPr>
          </a:p>
          <a:p>
            <a:pPr lvl="1">
              <a:buFont typeface="Arial"/>
              <a:buChar char="•"/>
            </a:pPr>
            <a:r>
              <a:rPr lang="de-DE" dirty="0" err="1" smtClean="0"/>
              <a:t>boson</a:t>
            </a:r>
            <a:r>
              <a:rPr lang="de-DE" dirty="0" smtClean="0"/>
              <a:t> </a:t>
            </a:r>
            <a:r>
              <a:rPr lang="de-DE" dirty="0" err="1" smtClean="0"/>
              <a:t>frequency</a:t>
            </a:r>
            <a:r>
              <a:rPr lang="de-DE" dirty="0" smtClean="0"/>
              <a:t> </a:t>
            </a:r>
            <a:r>
              <a:rPr lang="de-DE" i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W</a:t>
            </a:r>
            <a:endParaRPr lang="de-DE" i="1" dirty="0" smtClean="0">
              <a:latin typeface="Symbol" charset="2"/>
              <a:cs typeface="Symbol" charset="2"/>
            </a:endParaRPr>
          </a:p>
          <a:p>
            <a:pPr lvl="1">
              <a:buFont typeface="Arial"/>
              <a:buChar char="•"/>
            </a:pPr>
            <a:r>
              <a:rPr lang="de-DE" b="1" dirty="0" smtClean="0"/>
              <a:t>electronic DOS </a:t>
            </a:r>
            <a:r>
              <a:rPr lang="de-DE" b="1" i="1" dirty="0" smtClean="0">
                <a:solidFill>
                  <a:srgbClr val="FF0000"/>
                </a:solidFill>
              </a:rPr>
              <a:t>N(E</a:t>
            </a:r>
            <a:r>
              <a:rPr lang="de-DE" b="1" i="1" baseline="-25000" dirty="0" smtClean="0">
                <a:solidFill>
                  <a:srgbClr val="FF0000"/>
                </a:solidFill>
              </a:rPr>
              <a:t>F</a:t>
            </a:r>
            <a:r>
              <a:rPr lang="de-DE" b="1" i="1" dirty="0" smtClean="0">
                <a:solidFill>
                  <a:srgbClr val="FF0000"/>
                </a:solidFill>
              </a:rPr>
              <a:t>)</a:t>
            </a:r>
          </a:p>
          <a:p>
            <a:pPr marL="457200" lvl="1" indent="0">
              <a:buFont typeface="Arial" pitchFamily="34" charset="0"/>
              <a:buNone/>
            </a:pPr>
            <a:endParaRPr lang="de-DE" i="1" dirty="0" smtClean="0"/>
          </a:p>
        </p:txBody>
      </p:sp>
      <p:grpSp>
        <p:nvGrpSpPr>
          <p:cNvPr id="13" name="Group 10"/>
          <p:cNvGrpSpPr/>
          <p:nvPr/>
        </p:nvGrpSpPr>
        <p:grpSpPr>
          <a:xfrm>
            <a:off x="5292080" y="4077073"/>
            <a:ext cx="3122889" cy="1413102"/>
            <a:chOff x="5273296" y="2453959"/>
            <a:chExt cx="3345244" cy="1565526"/>
          </a:xfrm>
        </p:grpSpPr>
        <p:cxnSp>
          <p:nvCxnSpPr>
            <p:cNvPr id="14" name="Straight Arrow Connector 11"/>
            <p:cNvCxnSpPr/>
            <p:nvPr/>
          </p:nvCxnSpPr>
          <p:spPr>
            <a:xfrm flipH="1">
              <a:off x="6994727" y="3494640"/>
              <a:ext cx="1511272" cy="160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2"/>
            <p:cNvCxnSpPr/>
            <p:nvPr/>
          </p:nvCxnSpPr>
          <p:spPr>
            <a:xfrm flipH="1">
              <a:off x="6206935" y="3510715"/>
              <a:ext cx="81994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urved Connector 13"/>
            <p:cNvCxnSpPr/>
            <p:nvPr/>
          </p:nvCxnSpPr>
          <p:spPr>
            <a:xfrm flipV="1">
              <a:off x="6206935" y="2916564"/>
              <a:ext cx="635391" cy="578077"/>
            </a:xfrm>
            <a:prstGeom prst="curvedConnector3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urved Connector 14"/>
            <p:cNvCxnSpPr/>
            <p:nvPr/>
          </p:nvCxnSpPr>
          <p:spPr>
            <a:xfrm rot="10800000">
              <a:off x="7847496" y="2916561"/>
              <a:ext cx="658503" cy="578079"/>
            </a:xfrm>
            <a:prstGeom prst="curvedConnector3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urved Connector 15"/>
            <p:cNvCxnSpPr/>
            <p:nvPr/>
          </p:nvCxnSpPr>
          <p:spPr>
            <a:xfrm rot="10800000" flipV="1">
              <a:off x="6842328" y="2771889"/>
              <a:ext cx="498396" cy="144674"/>
            </a:xfrm>
            <a:prstGeom prst="curved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urved Connector 16"/>
            <p:cNvCxnSpPr/>
            <p:nvPr/>
          </p:nvCxnSpPr>
          <p:spPr>
            <a:xfrm>
              <a:off x="7340724" y="2771889"/>
              <a:ext cx="506771" cy="144675"/>
            </a:xfrm>
            <a:prstGeom prst="curved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6094393" y="3382427"/>
              <a:ext cx="225083" cy="224425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0000"/>
                  </a:solidFill>
                </a:ln>
                <a:solidFill>
                  <a:srgbClr val="008000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8393457" y="3382428"/>
              <a:ext cx="225083" cy="224425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0000"/>
                  </a:solidFill>
                </a:ln>
                <a:solidFill>
                  <a:srgbClr val="008000"/>
                </a:solidFill>
              </a:endParaRPr>
            </a:p>
          </p:txBody>
        </p:sp>
        <p:sp>
          <p:nvSpPr>
            <p:cNvPr id="22" name="TextBox 19"/>
            <p:cNvSpPr txBox="1"/>
            <p:nvPr/>
          </p:nvSpPr>
          <p:spPr>
            <a:xfrm>
              <a:off x="5273296" y="3001138"/>
              <a:ext cx="612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Symbol" charset="2"/>
                  <a:cs typeface="Symbol" charset="2"/>
                </a:rPr>
                <a:t>S =</a:t>
              </a:r>
              <a:endParaRPr lang="en-US" sz="2400" dirty="0">
                <a:latin typeface="Symbol" charset="2"/>
                <a:cs typeface="Symbol" charset="2"/>
              </a:endParaRPr>
            </a:p>
          </p:txBody>
        </p:sp>
        <p:sp>
          <p:nvSpPr>
            <p:cNvPr id="23" name="TextBox 20"/>
            <p:cNvSpPr txBox="1"/>
            <p:nvPr/>
          </p:nvSpPr>
          <p:spPr>
            <a:xfrm>
              <a:off x="7541161" y="2453959"/>
              <a:ext cx="557502" cy="5114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W</a:t>
              </a:r>
              <a:endParaRPr lang="en-US" sz="2400" i="1" dirty="0">
                <a:solidFill>
                  <a:srgbClr val="FF0000"/>
                </a:solidFill>
                <a:latin typeface="Symbol" charset="2"/>
                <a:cs typeface="Symbol" charset="2"/>
              </a:endParaRPr>
            </a:p>
          </p:txBody>
        </p:sp>
        <p:sp>
          <p:nvSpPr>
            <p:cNvPr id="24" name="TextBox 21"/>
            <p:cNvSpPr txBox="1"/>
            <p:nvPr/>
          </p:nvSpPr>
          <p:spPr>
            <a:xfrm>
              <a:off x="6042166" y="3508022"/>
              <a:ext cx="447081" cy="511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FF0000"/>
                  </a:solidFill>
                </a:rPr>
                <a:t>g</a:t>
              </a:r>
              <a:endParaRPr lang="en-US" sz="2400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TextBox 21"/>
          <p:cNvSpPr txBox="1"/>
          <p:nvPr/>
        </p:nvSpPr>
        <p:spPr>
          <a:xfrm>
            <a:off x="8172400" y="5028508"/>
            <a:ext cx="417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g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6012160" y="5517232"/>
            <a:ext cx="2537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Migdal-Eliashberg</a:t>
            </a:r>
            <a:r>
              <a:rPr lang="de-DE" dirty="0" smtClean="0"/>
              <a:t> </a:t>
            </a:r>
            <a:r>
              <a:rPr lang="de-DE" dirty="0" err="1" smtClean="0"/>
              <a:t>theory</a:t>
            </a:r>
            <a:endParaRPr lang="de-DE" dirty="0" smtClean="0"/>
          </a:p>
          <a:p>
            <a:r>
              <a:rPr lang="de-DE" dirty="0" err="1" smtClean="0"/>
              <a:t>boson-mediated</a:t>
            </a:r>
            <a:r>
              <a:rPr lang="de-DE" dirty="0" smtClean="0"/>
              <a:t> </a:t>
            </a:r>
            <a:r>
              <a:rPr lang="de-DE" dirty="0" err="1" smtClean="0"/>
              <a:t>pairing</a:t>
            </a:r>
            <a:endParaRPr lang="de-DE" dirty="0"/>
          </a:p>
        </p:txBody>
      </p:sp>
      <p:sp>
        <p:nvSpPr>
          <p:cNvPr id="27" name="TextBox 21"/>
          <p:cNvSpPr txBox="1"/>
          <p:nvPr/>
        </p:nvSpPr>
        <p:spPr>
          <a:xfrm>
            <a:off x="6876256" y="5013176"/>
            <a:ext cx="898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N(E</a:t>
            </a:r>
            <a:r>
              <a:rPr lang="en-US" sz="2400" i="1" baseline="-25000" dirty="0" smtClean="0">
                <a:solidFill>
                  <a:srgbClr val="FF0000"/>
                </a:solidFill>
              </a:rPr>
              <a:t>F</a:t>
            </a:r>
            <a:r>
              <a:rPr lang="en-US" sz="2400" i="1" dirty="0" smtClean="0">
                <a:solidFill>
                  <a:srgbClr val="FF0000"/>
                </a:solidFill>
              </a:rPr>
              <a:t>)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899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1196752"/>
            <a:ext cx="5242795" cy="41764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Nonlinear phononics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9E709-C55D-414C-A08C-24A886545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51520" y="5517232"/>
            <a:ext cx="58186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„</a:t>
            </a:r>
            <a:r>
              <a:rPr lang="de-DE" b="1" dirty="0" err="1" smtClean="0">
                <a:solidFill>
                  <a:srgbClr val="FF0000"/>
                </a:solidFill>
              </a:rPr>
              <a:t>Nonlinear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phononics</a:t>
            </a:r>
            <a:r>
              <a:rPr lang="de-DE" b="1" dirty="0" smtClean="0">
                <a:solidFill>
                  <a:srgbClr val="FF0000"/>
                </a:solidFill>
              </a:rPr>
              <a:t>“</a:t>
            </a:r>
          </a:p>
          <a:p>
            <a:r>
              <a:rPr lang="de-DE" i="1" dirty="0" smtClean="0">
                <a:solidFill>
                  <a:srgbClr val="008000"/>
                </a:solidFill>
              </a:rPr>
              <a:t>M. </a:t>
            </a:r>
            <a:r>
              <a:rPr lang="de-DE" i="1" dirty="0" err="1" smtClean="0">
                <a:solidFill>
                  <a:srgbClr val="008000"/>
                </a:solidFill>
              </a:rPr>
              <a:t>Först</a:t>
            </a:r>
            <a:r>
              <a:rPr lang="de-DE" i="1" dirty="0" smtClean="0">
                <a:solidFill>
                  <a:srgbClr val="008000"/>
                </a:solidFill>
              </a:rPr>
              <a:t> et al., Nature </a:t>
            </a:r>
            <a:r>
              <a:rPr lang="de-DE" i="1" dirty="0" err="1" smtClean="0">
                <a:solidFill>
                  <a:srgbClr val="008000"/>
                </a:solidFill>
              </a:rPr>
              <a:t>Physics</a:t>
            </a:r>
            <a:r>
              <a:rPr lang="de-DE" i="1" dirty="0" smtClean="0">
                <a:solidFill>
                  <a:srgbClr val="008000"/>
                </a:solidFill>
              </a:rPr>
              <a:t> 7, 854 (2011)</a:t>
            </a:r>
          </a:p>
          <a:p>
            <a:r>
              <a:rPr lang="de-DE" i="1" dirty="0" smtClean="0">
                <a:solidFill>
                  <a:srgbClr val="008000"/>
                </a:solidFill>
              </a:rPr>
              <a:t>A. </a:t>
            </a:r>
            <a:r>
              <a:rPr lang="de-DE" i="1" dirty="0" err="1" smtClean="0">
                <a:solidFill>
                  <a:srgbClr val="008000"/>
                </a:solidFill>
              </a:rPr>
              <a:t>Subedi</a:t>
            </a:r>
            <a:r>
              <a:rPr lang="de-DE" i="1" dirty="0" smtClean="0">
                <a:solidFill>
                  <a:srgbClr val="008000"/>
                </a:solidFill>
              </a:rPr>
              <a:t>, A. </a:t>
            </a:r>
            <a:r>
              <a:rPr lang="de-DE" i="1" dirty="0" err="1" smtClean="0">
                <a:solidFill>
                  <a:srgbClr val="008000"/>
                </a:solidFill>
              </a:rPr>
              <a:t>Cavalleri</a:t>
            </a:r>
            <a:r>
              <a:rPr lang="de-DE" i="1" dirty="0" smtClean="0">
                <a:solidFill>
                  <a:srgbClr val="008000"/>
                </a:solidFill>
              </a:rPr>
              <a:t>, A. Georges, PRB 89, 220301R (2014)</a:t>
            </a:r>
            <a:endParaRPr lang="de-DE" i="1" dirty="0">
              <a:solidFill>
                <a:srgbClr val="008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95536" y="1340768"/>
            <a:ext cx="1815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mid-IR </a:t>
            </a:r>
            <a:r>
              <a:rPr lang="de-DE" dirty="0" smtClean="0">
                <a:solidFill>
                  <a:srgbClr val="FF0000"/>
                </a:solidFill>
              </a:rPr>
              <a:t>light pulse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5" name="Gewitterblitz 14"/>
          <p:cNvSpPr/>
          <p:nvPr/>
        </p:nvSpPr>
        <p:spPr>
          <a:xfrm>
            <a:off x="758935" y="1805416"/>
            <a:ext cx="1517869" cy="936226"/>
          </a:xfrm>
          <a:prstGeom prst="lightningBol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00"/>
              </a:solidFill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762" y="1484784"/>
            <a:ext cx="3576397" cy="864096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2276872"/>
            <a:ext cx="2955098" cy="792088"/>
          </a:xfrm>
          <a:prstGeom prst="rect">
            <a:avLst/>
          </a:prstGeom>
        </p:spPr>
      </p:pic>
      <p:sp>
        <p:nvSpPr>
          <p:cNvPr id="25" name="Rectangle 2"/>
          <p:cNvSpPr/>
          <p:nvPr/>
        </p:nvSpPr>
        <p:spPr>
          <a:xfrm>
            <a:off x="5816884" y="3272295"/>
            <a:ext cx="3077228" cy="1200329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tabLst>
                <a:tab pos="453649" algn="l"/>
                <a:tab pos="910470" algn="l"/>
                <a:tab pos="1367289" algn="l"/>
                <a:tab pos="1824111" algn="l"/>
                <a:tab pos="2280933" algn="l"/>
                <a:tab pos="2737753" algn="l"/>
                <a:tab pos="3194569" algn="l"/>
                <a:tab pos="3651394" algn="l"/>
                <a:tab pos="4108216" algn="l"/>
                <a:tab pos="4565038" algn="l"/>
                <a:tab pos="5021858" algn="l"/>
                <a:tab pos="5478680" algn="l"/>
                <a:tab pos="5935497" algn="l"/>
                <a:tab pos="6392321" algn="l"/>
                <a:tab pos="6849141" algn="l"/>
                <a:tab pos="7305964" algn="l"/>
                <a:tab pos="7762785" algn="l"/>
                <a:tab pos="8219605" algn="l"/>
                <a:tab pos="8676429" algn="l"/>
                <a:tab pos="9133243" algn="l"/>
              </a:tabLst>
            </a:pPr>
            <a:r>
              <a:rPr lang="en-GB" dirty="0" smtClean="0">
                <a:latin typeface="Helvetica"/>
                <a:cs typeface="Helvetica"/>
              </a:rPr>
              <a:t>Rectification of a second (Raman) phonon via coherent driving of a first (IR) phonon</a:t>
            </a:r>
            <a:endParaRPr lang="en-GB" dirty="0">
              <a:latin typeface="Helvetica"/>
              <a:cs typeface="Helvetica"/>
            </a:endParaRPr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5724128" y="4822758"/>
            <a:ext cx="3248174" cy="12705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de-DE" dirty="0" err="1">
                <a:solidFill>
                  <a:schemeClr val="tx1"/>
                </a:solidFill>
              </a:rPr>
              <a:t>Enhancement of SC via enhanced DOS at Fermi energy?</a:t>
            </a:r>
            <a:endParaRPr lang="de-DE" dirty="0" smtClean="0">
              <a:solidFill>
                <a:srgbClr val="FF00FF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796136" y="6093296"/>
            <a:ext cx="3303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err="1" smtClean="0">
                <a:solidFill>
                  <a:srgbClr val="008000"/>
                </a:solidFill>
              </a:rPr>
              <a:t>M. Knap et al., arXiv:1511.07874</a:t>
            </a:r>
            <a:endParaRPr lang="de-DE" i="1" dirty="0">
              <a:solidFill>
                <a:srgbClr val="008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100392" y="2348880"/>
            <a:ext cx="648072" cy="57606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0732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Model and </a:t>
            </a:r>
            <a:r>
              <a:rPr lang="de-DE" dirty="0" err="1" smtClean="0"/>
              <a:t>Method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9E709-C55D-414C-A08C-24A886545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7544" y="1988840"/>
            <a:ext cx="8032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 smtClean="0">
                <a:latin typeface="Calibri"/>
                <a:cs typeface="Calibri"/>
              </a:rPr>
              <a:t>electrons (2D)</a:t>
            </a:r>
            <a:r>
              <a:rPr lang="de-DE" sz="2400" dirty="0" smtClean="0">
                <a:latin typeface="Calibri"/>
                <a:cs typeface="Calibri"/>
              </a:rPr>
              <a:t> + </a:t>
            </a:r>
            <a:r>
              <a:rPr lang="de-DE" sz="2400" dirty="0" err="1" smtClean="0">
                <a:latin typeface="Calibri"/>
                <a:cs typeface="Calibri"/>
              </a:rPr>
              <a:t>phonons</a:t>
            </a:r>
            <a:r>
              <a:rPr lang="de-DE" sz="2400" dirty="0" smtClean="0">
                <a:latin typeface="Calibri"/>
                <a:cs typeface="Calibri"/>
              </a:rPr>
              <a:t> + </a:t>
            </a:r>
            <a:r>
              <a:rPr lang="de-DE" sz="2400" dirty="0" err="1" smtClean="0">
                <a:latin typeface="Calibri"/>
                <a:cs typeface="Calibri"/>
              </a:rPr>
              <a:t>el-ph</a:t>
            </a:r>
            <a:r>
              <a:rPr lang="de-DE" sz="2400" dirty="0" smtClean="0">
                <a:latin typeface="Calibri"/>
                <a:cs typeface="Calibri"/>
              </a:rPr>
              <a:t> </a:t>
            </a:r>
            <a:r>
              <a:rPr lang="de-DE" sz="2400" dirty="0" err="1" smtClean="0">
                <a:latin typeface="Calibri"/>
                <a:cs typeface="Calibri"/>
              </a:rPr>
              <a:t>coupling</a:t>
            </a:r>
            <a:r>
              <a:rPr lang="de-DE" sz="2400" dirty="0" smtClean="0">
                <a:latin typeface="Calibri"/>
                <a:cs typeface="Calibri"/>
              </a:rPr>
              <a:t> (Holstein)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895851"/>
            <a:ext cx="6639871" cy="203714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58978" y="4399531"/>
            <a:ext cx="13139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normal</a:t>
            </a:r>
          </a:p>
          <a:p>
            <a:endParaRPr lang="de-DE" dirty="0"/>
          </a:p>
          <a:p>
            <a:r>
              <a:rPr lang="de-DE" dirty="0" err="1" smtClean="0"/>
              <a:t>anomalous</a:t>
            </a:r>
            <a:endParaRPr lang="de-DE" dirty="0"/>
          </a:p>
        </p:txBody>
      </p:sp>
      <p:sp>
        <p:nvSpPr>
          <p:cNvPr id="9" name="Oval 8"/>
          <p:cNvSpPr/>
          <p:nvPr/>
        </p:nvSpPr>
        <p:spPr>
          <a:xfrm>
            <a:off x="4607562" y="4838717"/>
            <a:ext cx="1342749" cy="968288"/>
          </a:xfrm>
          <a:prstGeom prst="ellipse">
            <a:avLst/>
          </a:prstGeom>
          <a:noFill/>
          <a:ln w="38100" cmpd="sng">
            <a:solidFill>
              <a:srgbClr val="FF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4138162" y="5807005"/>
            <a:ext cx="2417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order</a:t>
            </a:r>
            <a:r>
              <a:rPr lang="de-DE" dirty="0" smtClean="0"/>
              <a:t> </a:t>
            </a:r>
            <a:r>
              <a:rPr lang="de-DE" dirty="0" err="1" smtClean="0"/>
              <a:t>parameter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FF"/>
                </a:solidFill>
                <a:latin typeface="Symbol" charset="2"/>
                <a:cs typeface="Symbol" charset="2"/>
              </a:rPr>
              <a:t>D,</a:t>
            </a:r>
          </a:p>
          <a:p>
            <a:r>
              <a:rPr lang="de-DE" dirty="0" err="1" smtClean="0">
                <a:solidFill>
                  <a:srgbClr val="FF00FF"/>
                </a:solidFill>
                <a:latin typeface="Arial"/>
                <a:cs typeface="Arial"/>
              </a:rPr>
              <a:t>condensate</a:t>
            </a:r>
            <a:r>
              <a:rPr lang="de-DE" dirty="0" smtClean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lang="de-DE" dirty="0" err="1" smtClean="0">
                <a:solidFill>
                  <a:srgbClr val="FF00FF"/>
                </a:solidFill>
                <a:latin typeface="Arial"/>
                <a:cs typeface="Arial"/>
              </a:rPr>
              <a:t>dynamics</a:t>
            </a:r>
            <a:endParaRPr lang="de-DE" dirty="0">
              <a:solidFill>
                <a:srgbClr val="FF00FF"/>
              </a:solidFill>
              <a:latin typeface="Arial"/>
              <a:cs typeface="Arial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719830" y="5807005"/>
            <a:ext cx="2186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el-ph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79646"/>
                </a:solidFill>
              </a:rPr>
              <a:t>single-</a:t>
            </a:r>
            <a:r>
              <a:rPr lang="de-DE" dirty="0" err="1" smtClean="0">
                <a:solidFill>
                  <a:srgbClr val="F79646"/>
                </a:solidFill>
              </a:rPr>
              <a:t>particle</a:t>
            </a:r>
            <a:endParaRPr lang="de-DE" dirty="0">
              <a:solidFill>
                <a:srgbClr val="F79646"/>
              </a:solidFill>
            </a:endParaRPr>
          </a:p>
          <a:p>
            <a:r>
              <a:rPr lang="de-DE" dirty="0" err="1" smtClean="0"/>
              <a:t>scattering</a:t>
            </a:r>
            <a:endParaRPr lang="de-DE" dirty="0">
              <a:solidFill>
                <a:srgbClr val="FF00FF"/>
              </a:solidFill>
              <a:latin typeface="Symbol" charset="2"/>
              <a:cs typeface="Symbol" charset="2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29133" y="4838717"/>
            <a:ext cx="1342749" cy="968288"/>
          </a:xfrm>
          <a:prstGeom prst="ellipse">
            <a:avLst/>
          </a:prstGeom>
          <a:noFill/>
          <a:ln w="38100" cmpd="sng">
            <a:solidFill>
              <a:srgbClr val="F796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6"/>
              </a:solidFill>
            </a:endParaRPr>
          </a:p>
        </p:txBody>
      </p:sp>
      <p:grpSp>
        <p:nvGrpSpPr>
          <p:cNvPr id="14" name="Gruppierung 13"/>
          <p:cNvGrpSpPr/>
          <p:nvPr/>
        </p:nvGrpSpPr>
        <p:grpSpPr>
          <a:xfrm>
            <a:off x="312098" y="1124744"/>
            <a:ext cx="8724398" cy="864910"/>
            <a:chOff x="179512" y="1196752"/>
            <a:chExt cx="8724398" cy="864910"/>
          </a:xfrm>
        </p:grpSpPr>
        <p:pic>
          <p:nvPicPr>
            <p:cNvPr id="3" name="Bild 2"/>
            <p:cNvPicPr>
              <a:picLocks noChangeAspect="1"/>
            </p:cNvPicPr>
            <p:nvPr/>
          </p:nvPicPr>
          <p:blipFill rotWithShape="1">
            <a:blip r:embed="rId3"/>
            <a:srcRect b="53890"/>
            <a:stretch/>
          </p:blipFill>
          <p:spPr>
            <a:xfrm>
              <a:off x="179512" y="1196752"/>
              <a:ext cx="4547934" cy="763663"/>
            </a:xfrm>
            <a:prstGeom prst="rect">
              <a:avLst/>
            </a:prstGeom>
          </p:spPr>
        </p:pic>
        <p:pic>
          <p:nvPicPr>
            <p:cNvPr id="13" name="Bild 12"/>
            <p:cNvPicPr>
              <a:picLocks noChangeAspect="1"/>
            </p:cNvPicPr>
            <p:nvPr/>
          </p:nvPicPr>
          <p:blipFill rotWithShape="1">
            <a:blip r:embed="rId3"/>
            <a:srcRect t="47777"/>
            <a:stretch/>
          </p:blipFill>
          <p:spPr>
            <a:xfrm>
              <a:off x="4355976" y="1196752"/>
              <a:ext cx="4547934" cy="864910"/>
            </a:xfrm>
            <a:prstGeom prst="rect">
              <a:avLst/>
            </a:prstGeom>
          </p:spPr>
        </p:pic>
      </p:grpSp>
      <p:sp>
        <p:nvSpPr>
          <p:cNvPr id="16" name="Textfeld 15"/>
          <p:cNvSpPr txBox="1"/>
          <p:nvPr/>
        </p:nvSpPr>
        <p:spPr>
          <a:xfrm>
            <a:off x="488686" y="2492896"/>
            <a:ext cx="7683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>
                <a:solidFill>
                  <a:srgbClr val="FF0000"/>
                </a:solidFill>
              </a:rPr>
              <a:t>Migdal-Eliashberg, nonequilibrium Keldysh Green functions: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187624" y="2996952"/>
            <a:ext cx="54136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de-DE" i="1" dirty="0">
                <a:solidFill>
                  <a:srgbClr val="008000"/>
                </a:solidFill>
                <a:cs typeface="Calibri"/>
              </a:rPr>
              <a:t>Higgs paper, A. F. Kemper et al., PRB 92, 224517 (2015)</a:t>
            </a:r>
            <a:endParaRPr lang="de-DE" i="1" dirty="0" smtClean="0">
              <a:solidFill>
                <a:srgbClr val="008000"/>
              </a:solidFill>
            </a:endParaRPr>
          </a:p>
          <a:p>
            <a:r>
              <a:rPr lang="de-DE" i="1" dirty="0" smtClean="0">
                <a:solidFill>
                  <a:srgbClr val="008000"/>
                </a:solidFill>
              </a:rPr>
              <a:t>arXiv:1505.07575</a:t>
            </a:r>
          </a:p>
          <a:p>
            <a:r>
              <a:rPr lang="de-DE" b="1" i="1" dirty="0">
                <a:solidFill>
                  <a:srgbClr val="0000FF"/>
                </a:solidFill>
              </a:rPr>
              <a:t>Talk by A. F. Kemper, V01.3, Ballroom I, 3:42 PM</a:t>
            </a:r>
            <a:endParaRPr lang="de-DE" b="1" i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882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Hopping ramp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9E709-C55D-414C-A08C-24A886545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Bild 5" descr="fig_sketch_NEW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3"/>
          <a:stretch/>
        </p:blipFill>
        <p:spPr>
          <a:xfrm>
            <a:off x="1691680" y="3645024"/>
            <a:ext cx="3108736" cy="2564425"/>
          </a:xfrm>
          <a:prstGeom prst="rect">
            <a:avLst/>
          </a:prstGeom>
        </p:spPr>
      </p:pic>
      <p:pic>
        <p:nvPicPr>
          <p:cNvPr id="8" name="Bild 7" descr="hopping_ramp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7" t="30376" r="11822" b="36958"/>
          <a:stretch/>
        </p:blipFill>
        <p:spPr>
          <a:xfrm>
            <a:off x="1403648" y="1412776"/>
            <a:ext cx="6624678" cy="2088232"/>
          </a:xfrm>
          <a:prstGeom prst="rect">
            <a:avLst/>
          </a:prstGeom>
        </p:spPr>
      </p:pic>
      <p:sp>
        <p:nvSpPr>
          <p:cNvPr id="10" name="Inhaltsplatzhalter 2"/>
          <p:cNvSpPr txBox="1">
            <a:spLocks/>
          </p:cNvSpPr>
          <p:nvPr/>
        </p:nvSpPr>
        <p:spPr>
          <a:xfrm>
            <a:off x="5724128" y="4822758"/>
            <a:ext cx="3248174" cy="12705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de-DE" dirty="0" err="1">
                <a:solidFill>
                  <a:schemeClr val="tx1"/>
                </a:solidFill>
              </a:rPr>
              <a:t>Enhancement of SC via enhanced DOS at Fermi energy?</a:t>
            </a:r>
            <a:endParaRPr lang="de-DE" dirty="0" smtClean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916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Superconductor</a:t>
            </a:r>
            <a:r>
              <a:rPr lang="de-DE" dirty="0" smtClean="0"/>
              <a:t> </a:t>
            </a:r>
            <a:r>
              <a:rPr lang="de-DE" dirty="0" err="1" smtClean="0"/>
              <a:t>evolution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9E709-C55D-414C-A08C-24A886545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5010811" y="4725144"/>
            <a:ext cx="4040262" cy="17745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de-DE" dirty="0" err="1" smtClean="0">
                <a:solidFill>
                  <a:schemeClr val="tx1"/>
                </a:solidFill>
              </a:rPr>
              <a:t>Enhancement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of</a:t>
            </a:r>
            <a:r>
              <a:rPr lang="de-DE" dirty="0" smtClean="0">
                <a:solidFill>
                  <a:schemeClr val="tx1"/>
                </a:solidFill>
              </a:rPr>
              <a:t> SC </a:t>
            </a:r>
            <a:r>
              <a:rPr lang="de-DE" dirty="0" err="1" smtClean="0">
                <a:solidFill>
                  <a:schemeClr val="tx1"/>
                </a:solidFill>
              </a:rPr>
              <a:t>strongly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depends</a:t>
            </a:r>
            <a:r>
              <a:rPr lang="de-DE" dirty="0" smtClean="0">
                <a:solidFill>
                  <a:schemeClr val="tx1"/>
                </a:solidFill>
              </a:rPr>
              <a:t> on </a:t>
            </a:r>
            <a:r>
              <a:rPr lang="de-DE" dirty="0" err="1" smtClean="0">
                <a:solidFill>
                  <a:schemeClr val="tx1"/>
                </a:solidFill>
              </a:rPr>
              <a:t>initial</a:t>
            </a:r>
            <a:r>
              <a:rPr lang="de-DE" dirty="0" smtClean="0">
                <a:solidFill>
                  <a:schemeClr val="tx1"/>
                </a:solidFill>
              </a:rPr>
              <a:t> thermal </a:t>
            </a:r>
            <a:r>
              <a:rPr lang="de-DE" dirty="0" err="1" smtClean="0">
                <a:solidFill>
                  <a:schemeClr val="tx1"/>
                </a:solidFill>
              </a:rPr>
              <a:t>state</a:t>
            </a:r>
            <a:endParaRPr lang="de-DE" dirty="0" smtClean="0">
              <a:solidFill>
                <a:srgbClr val="FF00FF"/>
              </a:solidFill>
            </a:endParaRPr>
          </a:p>
        </p:txBody>
      </p:sp>
      <p:pic>
        <p:nvPicPr>
          <p:cNvPr id="3" name="Bild 2" descr="fig2_nobcs_nofas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98730"/>
            <a:ext cx="4449688" cy="556211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915816" y="1124744"/>
            <a:ext cx="19568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i="1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de-DE" sz="3000" b="1" i="1" baseline="-25000">
                <a:solidFill>
                  <a:schemeClr val="bg1">
                    <a:lumMod val="50000"/>
                  </a:schemeClr>
                </a:solidFill>
              </a:rPr>
              <a:t>c,0</a:t>
            </a:r>
            <a:r>
              <a:rPr lang="de-DE" sz="3000" b="1">
                <a:solidFill>
                  <a:schemeClr val="bg1">
                    <a:lumMod val="50000"/>
                  </a:schemeClr>
                </a:solidFill>
              </a:rPr>
              <a:t> = 135 K</a:t>
            </a:r>
          </a:p>
        </p:txBody>
      </p:sp>
      <p:grpSp>
        <p:nvGrpSpPr>
          <p:cNvPr id="15" name="Gruppierung 14"/>
          <p:cNvGrpSpPr/>
          <p:nvPr/>
        </p:nvGrpSpPr>
        <p:grpSpPr>
          <a:xfrm>
            <a:off x="3563888" y="1628800"/>
            <a:ext cx="4908936" cy="3528392"/>
            <a:chOff x="3563888" y="1628800"/>
            <a:chExt cx="4908936" cy="3528392"/>
          </a:xfrm>
        </p:grpSpPr>
        <p:pic>
          <p:nvPicPr>
            <p:cNvPr id="8" name="Bild 7" descr="fig_sketch_NEW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93"/>
            <a:stretch/>
          </p:blipFill>
          <p:spPr>
            <a:xfrm>
              <a:off x="5364088" y="1628800"/>
              <a:ext cx="3108736" cy="2564425"/>
            </a:xfrm>
            <a:prstGeom prst="rect">
              <a:avLst/>
            </a:prstGeom>
          </p:spPr>
        </p:pic>
        <p:cxnSp>
          <p:nvCxnSpPr>
            <p:cNvPr id="9" name="Gerade Verbindung mit Pfeil 8"/>
            <p:cNvCxnSpPr/>
            <p:nvPr/>
          </p:nvCxnSpPr>
          <p:spPr>
            <a:xfrm flipH="1">
              <a:off x="3923928" y="3645024"/>
              <a:ext cx="3600400" cy="151216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mit Pfeil 10"/>
            <p:cNvCxnSpPr/>
            <p:nvPr/>
          </p:nvCxnSpPr>
          <p:spPr>
            <a:xfrm flipH="1">
              <a:off x="3563888" y="3356992"/>
              <a:ext cx="3888432" cy="93610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/>
            <p:cNvCxnSpPr/>
            <p:nvPr/>
          </p:nvCxnSpPr>
          <p:spPr>
            <a:xfrm flipH="1" flipV="1">
              <a:off x="4211960" y="1916832"/>
              <a:ext cx="2592288" cy="43204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Oval 15"/>
          <p:cNvSpPr/>
          <p:nvPr/>
        </p:nvSpPr>
        <p:spPr>
          <a:xfrm>
            <a:off x="4644008" y="1484784"/>
            <a:ext cx="576064" cy="2160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8066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Enhancement</a:t>
            </a:r>
            <a:r>
              <a:rPr lang="de-DE" dirty="0" smtClean="0"/>
              <a:t> </a:t>
            </a:r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 smtClean="0"/>
              <a:t>ramp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9E709-C55D-414C-A08C-24A886545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67345" y="5301208"/>
            <a:ext cx="7078021" cy="11709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de-DE" dirty="0" smtClean="0">
                <a:solidFill>
                  <a:schemeClr val="tx1"/>
                </a:solidFill>
              </a:rPr>
              <a:t>Order </a:t>
            </a:r>
            <a:r>
              <a:rPr lang="de-DE" dirty="0" err="1" smtClean="0">
                <a:solidFill>
                  <a:schemeClr val="tx1"/>
                </a:solidFill>
              </a:rPr>
              <a:t>parameter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enhancement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smtClean="0">
                <a:solidFill>
                  <a:srgbClr val="FF00FF"/>
                </a:solidFill>
              </a:rPr>
              <a:t>~</a:t>
            </a:r>
            <a:r>
              <a:rPr lang="de-DE" i="1" dirty="0" smtClean="0">
                <a:solidFill>
                  <a:srgbClr val="FF00FF"/>
                </a:solidFill>
                <a:latin typeface="Symbol" charset="2"/>
                <a:cs typeface="Symbol" charset="2"/>
              </a:rPr>
              <a:t>D</a:t>
            </a:r>
            <a:r>
              <a:rPr lang="de-DE" i="1" baseline="-25000" dirty="0" smtClean="0">
                <a:solidFill>
                  <a:srgbClr val="FF00FF"/>
                </a:solidFill>
              </a:rPr>
              <a:t>0</a:t>
            </a:r>
          </a:p>
          <a:p>
            <a:pPr marL="0" indent="0" algn="ctr">
              <a:buFont typeface="Arial" pitchFamily="34" charset="0"/>
              <a:buNone/>
            </a:pPr>
            <a:r>
              <a:rPr lang="de-DE" dirty="0">
                <a:solidFill>
                  <a:srgbClr val="FF0000"/>
                </a:solidFill>
              </a:rPr>
              <a:t>determines time scale on which SC can be induced by quasistatic modification of effective pairing strength!</a:t>
            </a:r>
            <a:endParaRPr lang="de-DE" dirty="0" smtClean="0">
              <a:solidFill>
                <a:srgbClr val="FF0000"/>
              </a:solidFill>
            </a:endParaRPr>
          </a:p>
        </p:txBody>
      </p:sp>
      <p:pic>
        <p:nvPicPr>
          <p:cNvPr id="6" name="Bild 5" descr="fig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01" r="43581"/>
          <a:stretch/>
        </p:blipFill>
        <p:spPr>
          <a:xfrm>
            <a:off x="2161973" y="1144377"/>
            <a:ext cx="4354243" cy="2932695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 rotWithShape="1">
          <a:blip r:embed="rId3"/>
          <a:srcRect t="52078"/>
          <a:stretch/>
        </p:blipFill>
        <p:spPr>
          <a:xfrm>
            <a:off x="1835696" y="4221088"/>
            <a:ext cx="5433869" cy="79893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Oval 7"/>
          <p:cNvSpPr/>
          <p:nvPr/>
        </p:nvSpPr>
        <p:spPr>
          <a:xfrm>
            <a:off x="4063699" y="4133094"/>
            <a:ext cx="1342749" cy="968288"/>
          </a:xfrm>
          <a:prstGeom prst="ellipse">
            <a:avLst/>
          </a:prstGeom>
          <a:noFill/>
          <a:ln w="38100" cmpd="sng">
            <a:solidFill>
              <a:srgbClr val="FF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6385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Superconductor</a:t>
            </a:r>
            <a:r>
              <a:rPr lang="de-DE" dirty="0" smtClean="0"/>
              <a:t> </a:t>
            </a:r>
            <a:r>
              <a:rPr lang="de-DE" dirty="0" err="1" smtClean="0"/>
              <a:t>evolution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9E709-C55D-414C-A08C-24A886545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Bild 5" descr="fig2_nobc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16732"/>
            <a:ext cx="4377680" cy="54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11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</Words>
  <Application>Microsoft Macintosh PowerPoint</Application>
  <PresentationFormat>Bildschirmpräsentation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11</vt:i4>
      </vt:variant>
    </vt:vector>
  </HeadingPairs>
  <TitlesOfParts>
    <vt:vector size="14" baseType="lpstr">
      <vt:lpstr>1_Benutzerdefiniertes Design</vt:lpstr>
      <vt:lpstr>Office Theme</vt:lpstr>
      <vt:lpstr>1_Larissa-Design</vt:lpstr>
      <vt:lpstr>Real-time study of light-enhanced superconductivity</vt:lpstr>
      <vt:lpstr>Light-induced superconductivity?</vt:lpstr>
      <vt:lpstr>How to enhance boson-mediated SC?</vt:lpstr>
      <vt:lpstr>Nonlinear phononics</vt:lpstr>
      <vt:lpstr>Model and Method</vt:lpstr>
      <vt:lpstr>Hopping ramp</vt:lpstr>
      <vt:lpstr>Superconductor evolution</vt:lpstr>
      <vt:lpstr>Enhancement during ramp</vt:lpstr>
      <vt:lpstr>Superconductor evolution</vt:lpstr>
      <vt:lpstr>Superconductor evolution</vt:lpstr>
      <vt:lpstr>Summary</vt:lpstr>
    </vt:vector>
  </TitlesOfParts>
  <Company>westwerk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Jelena Komso</dc:creator>
  <cp:lastModifiedBy>Michael Sentef</cp:lastModifiedBy>
  <cp:revision>623</cp:revision>
  <dcterms:created xsi:type="dcterms:W3CDTF">2013-01-18T09:00:28Z</dcterms:created>
  <dcterms:modified xsi:type="dcterms:W3CDTF">2016-03-17T13:37:29Z</dcterms:modified>
</cp:coreProperties>
</file>