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F4F77-152A-4711-BD91-5A2EEE8AA003}" v="1" dt="2021-01-04T12:15:0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7" d="100"/>
          <a:sy n="67"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Falk" userId="ce890e3e-0032-4118-9f26-93ec4750220a" providerId="ADAL" clId="{9C7F4F77-152A-4711-BD91-5A2EEE8AA003}"/>
    <pc:docChg chg="modSld">
      <pc:chgData name="Per Falk" userId="ce890e3e-0032-4118-9f26-93ec4750220a" providerId="ADAL" clId="{9C7F4F77-152A-4711-BD91-5A2EEE8AA003}" dt="2021-01-04T12:14:33.847" v="0" actId="20577"/>
      <pc:docMkLst>
        <pc:docMk/>
      </pc:docMkLst>
      <pc:sldChg chg="modSp mod">
        <pc:chgData name="Per Falk" userId="ce890e3e-0032-4118-9f26-93ec4750220a" providerId="ADAL" clId="{9C7F4F77-152A-4711-BD91-5A2EEE8AA003}" dt="2021-01-04T12:14:33.847" v="0" actId="20577"/>
        <pc:sldMkLst>
          <pc:docMk/>
          <pc:sldMk cId="2402333568" sldId="259"/>
        </pc:sldMkLst>
        <pc:spChg chg="mod">
          <ac:chgData name="Per Falk" userId="ce890e3e-0032-4118-9f26-93ec4750220a" providerId="ADAL" clId="{9C7F4F77-152A-4711-BD91-5A2EEE8AA003}" dt="2021-01-04T12:14:33.847" v="0" actId="20577"/>
          <ac:spMkLst>
            <pc:docMk/>
            <pc:sldMk cId="2402333568" sldId="259"/>
            <ac:spMk id="2" creationId="{EF01B762-FECC-4877-9C6D-698F3527665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850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5270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968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6033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774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8288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815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0710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6893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5416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1/4/2021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80451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1/4/2021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01079017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kvasarmakerspace.se/2020/08/10/kan-robotar-grat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0">
            <a:extLst>
              <a:ext uri="{FF2B5EF4-FFF2-40B4-BE49-F238E27FC236}">
                <a16:creationId xmlns:a16="http://schemas.microsoft.com/office/drawing/2014/main" id="{842F4AEA-2C7B-49E4-B7B3-0B05A5CA4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26"/>
            <a:ext cx="12202967" cy="1864674"/>
          </a:xfrm>
          <a:prstGeom prst="rect">
            <a:avLst/>
          </a:prstGeom>
          <a:gradFill>
            <a:gsLst>
              <a:gs pos="100000">
                <a:srgbClr val="000000">
                  <a:alpha val="0"/>
                </a:srgbClr>
              </a:gs>
              <a:gs pos="0">
                <a:schemeClr val="tx1"/>
              </a:gs>
              <a:gs pos="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F9013C-5DCC-415A-9001-C17B42706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967" y="3376709"/>
            <a:ext cx="12202967" cy="3481291"/>
          </a:xfrm>
          <a:prstGeom prst="rect">
            <a:avLst/>
          </a:prstGeom>
          <a:gradFill>
            <a:gsLst>
              <a:gs pos="100000">
                <a:srgbClr val="000000">
                  <a:alpha val="0"/>
                </a:srgbClr>
              </a:gs>
              <a:gs pos="0">
                <a:schemeClr val="tx1"/>
              </a:gs>
              <a:gs pos="0">
                <a:srgbClr val="000000">
                  <a:alpha val="2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D430393-70B0-4A40-940D-5D7EFE0DD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227" y="5862131"/>
            <a:ext cx="12157773" cy="494218"/>
            <a:chOff x="18956" y="5952517"/>
            <a:chExt cx="12157773" cy="494218"/>
          </a:xfrm>
          <a:solidFill>
            <a:schemeClr val="bg1"/>
          </a:solidFill>
        </p:grpSpPr>
        <p:sp>
          <p:nvSpPr>
            <p:cNvPr id="16" name="Freeform 10">
              <a:extLst>
                <a:ext uri="{FF2B5EF4-FFF2-40B4-BE49-F238E27FC236}">
                  <a16:creationId xmlns:a16="http://schemas.microsoft.com/office/drawing/2014/main" id="{2D90209A-5CFD-4F90-8E5B-28D54984A1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5">
              <a:extLst>
                <a:ext uri="{FF2B5EF4-FFF2-40B4-BE49-F238E27FC236}">
                  <a16:creationId xmlns:a16="http://schemas.microsoft.com/office/drawing/2014/main" id="{65E50E83-ADBD-4E51-A094-FAD594DB32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8">
              <a:extLst>
                <a:ext uri="{FF2B5EF4-FFF2-40B4-BE49-F238E27FC236}">
                  <a16:creationId xmlns:a16="http://schemas.microsoft.com/office/drawing/2014/main" id="{8BCACB1B-014B-4FE9-B215-8AE62661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22">
              <a:extLst>
                <a:ext uri="{FF2B5EF4-FFF2-40B4-BE49-F238E27FC236}">
                  <a16:creationId xmlns:a16="http://schemas.microsoft.com/office/drawing/2014/main" id="{EC190809-79CD-40D9-9D8F-C2FDC6263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8">
              <a:extLst>
                <a:ext uri="{FF2B5EF4-FFF2-40B4-BE49-F238E27FC236}">
                  <a16:creationId xmlns:a16="http://schemas.microsoft.com/office/drawing/2014/main" id="{EA130A5C-2950-44AB-BD3E-1DB57ECF8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9">
              <a:extLst>
                <a:ext uri="{FF2B5EF4-FFF2-40B4-BE49-F238E27FC236}">
                  <a16:creationId xmlns:a16="http://schemas.microsoft.com/office/drawing/2014/main" id="{625C7568-E9DA-4974-8307-4C48C19610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0">
              <a:extLst>
                <a:ext uri="{FF2B5EF4-FFF2-40B4-BE49-F238E27FC236}">
                  <a16:creationId xmlns:a16="http://schemas.microsoft.com/office/drawing/2014/main" id="{DC82B9B2-2064-40A8-A0A4-31BD7BEF0E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3">
              <a:extLst>
                <a:ext uri="{FF2B5EF4-FFF2-40B4-BE49-F238E27FC236}">
                  <a16:creationId xmlns:a16="http://schemas.microsoft.com/office/drawing/2014/main" id="{390D914B-AB33-45A2-9E39-416690E3B7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6">
              <a:extLst>
                <a:ext uri="{FF2B5EF4-FFF2-40B4-BE49-F238E27FC236}">
                  <a16:creationId xmlns:a16="http://schemas.microsoft.com/office/drawing/2014/main" id="{A1723D8D-10A7-49D2-9366-4B27A3EFA4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27">
              <a:extLst>
                <a:ext uri="{FF2B5EF4-FFF2-40B4-BE49-F238E27FC236}">
                  <a16:creationId xmlns:a16="http://schemas.microsoft.com/office/drawing/2014/main" id="{70AE662C-BDEA-4BAD-B8A9-73906A352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8">
              <a:extLst>
                <a:ext uri="{FF2B5EF4-FFF2-40B4-BE49-F238E27FC236}">
                  <a16:creationId xmlns:a16="http://schemas.microsoft.com/office/drawing/2014/main" id="{70671DDD-6144-4F04-BC20-FA21078B86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30">
              <a:extLst>
                <a:ext uri="{FF2B5EF4-FFF2-40B4-BE49-F238E27FC236}">
                  <a16:creationId xmlns:a16="http://schemas.microsoft.com/office/drawing/2014/main" id="{EC57A0C4-1B80-48F2-918D-1A98C7B14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43">
              <a:extLst>
                <a:ext uri="{FF2B5EF4-FFF2-40B4-BE49-F238E27FC236}">
                  <a16:creationId xmlns:a16="http://schemas.microsoft.com/office/drawing/2014/main" id="{072225DA-4086-4509-9400-16468087EF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1">
              <a:extLst>
                <a:ext uri="{FF2B5EF4-FFF2-40B4-BE49-F238E27FC236}">
                  <a16:creationId xmlns:a16="http://schemas.microsoft.com/office/drawing/2014/main" id="{EF451F38-C474-4AD5-8AF8-FC9B622BF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2">
              <a:extLst>
                <a:ext uri="{FF2B5EF4-FFF2-40B4-BE49-F238E27FC236}">
                  <a16:creationId xmlns:a16="http://schemas.microsoft.com/office/drawing/2014/main" id="{4DFAFDE4-F5CF-4AFF-B88F-570991C81D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3">
              <a:extLst>
                <a:ext uri="{FF2B5EF4-FFF2-40B4-BE49-F238E27FC236}">
                  <a16:creationId xmlns:a16="http://schemas.microsoft.com/office/drawing/2014/main" id="{C2F83721-03B4-4267-B99C-D40E0F548D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4">
              <a:extLst>
                <a:ext uri="{FF2B5EF4-FFF2-40B4-BE49-F238E27FC236}">
                  <a16:creationId xmlns:a16="http://schemas.microsoft.com/office/drawing/2014/main" id="{0C332C9C-38D1-455E-9C73-7AAFD299D4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5">
              <a:extLst>
                <a:ext uri="{FF2B5EF4-FFF2-40B4-BE49-F238E27FC236}">
                  <a16:creationId xmlns:a16="http://schemas.microsoft.com/office/drawing/2014/main" id="{FA29CDFA-C11C-4994-9386-5B8B2B73C9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6">
              <a:extLst>
                <a:ext uri="{FF2B5EF4-FFF2-40B4-BE49-F238E27FC236}">
                  <a16:creationId xmlns:a16="http://schemas.microsoft.com/office/drawing/2014/main" id="{ED72C6A8-B4D7-44CA-848F-F50CD2E122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57">
              <a:extLst>
                <a:ext uri="{FF2B5EF4-FFF2-40B4-BE49-F238E27FC236}">
                  <a16:creationId xmlns:a16="http://schemas.microsoft.com/office/drawing/2014/main" id="{B4C9A9CF-C1B1-4599-B4BE-3C63DB5DA6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9">
              <a:extLst>
                <a:ext uri="{FF2B5EF4-FFF2-40B4-BE49-F238E27FC236}">
                  <a16:creationId xmlns:a16="http://schemas.microsoft.com/office/drawing/2014/main" id="{77113B5A-B9B4-476E-B0B6-D73731ED60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60">
              <a:extLst>
                <a:ext uri="{FF2B5EF4-FFF2-40B4-BE49-F238E27FC236}">
                  <a16:creationId xmlns:a16="http://schemas.microsoft.com/office/drawing/2014/main" id="{833B6EE1-2897-4962-94C2-F1781AB6EB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1">
              <a:extLst>
                <a:ext uri="{FF2B5EF4-FFF2-40B4-BE49-F238E27FC236}">
                  <a16:creationId xmlns:a16="http://schemas.microsoft.com/office/drawing/2014/main" id="{0D3A5BF2-5BE3-4C50-87D8-5DE0E3F994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
              <a:extLst>
                <a:ext uri="{FF2B5EF4-FFF2-40B4-BE49-F238E27FC236}">
                  <a16:creationId xmlns:a16="http://schemas.microsoft.com/office/drawing/2014/main" id="{3259660D-36CA-4CE8-BAE4-51D792E26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6">
              <a:extLst>
                <a:ext uri="{FF2B5EF4-FFF2-40B4-BE49-F238E27FC236}">
                  <a16:creationId xmlns:a16="http://schemas.microsoft.com/office/drawing/2014/main" id="{67FF08CC-4956-463F-939A-D5F4857B2B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7">
              <a:extLst>
                <a:ext uri="{FF2B5EF4-FFF2-40B4-BE49-F238E27FC236}">
                  <a16:creationId xmlns:a16="http://schemas.microsoft.com/office/drawing/2014/main" id="{1B73A5A1-715E-4EE1-979C-F93885A235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8">
              <a:extLst>
                <a:ext uri="{FF2B5EF4-FFF2-40B4-BE49-F238E27FC236}">
                  <a16:creationId xmlns:a16="http://schemas.microsoft.com/office/drawing/2014/main" id="{49C62DE2-1C4F-462D-BD09-3A842D3F83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9">
              <a:extLst>
                <a:ext uri="{FF2B5EF4-FFF2-40B4-BE49-F238E27FC236}">
                  <a16:creationId xmlns:a16="http://schemas.microsoft.com/office/drawing/2014/main" id="{3D264F0D-5876-4656-9C7A-B48D5502D2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1">
              <a:extLst>
                <a:ext uri="{FF2B5EF4-FFF2-40B4-BE49-F238E27FC236}">
                  <a16:creationId xmlns:a16="http://schemas.microsoft.com/office/drawing/2014/main" id="{89FDA137-3FB4-4D7E-8A49-EEECBD61B9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2">
              <a:extLst>
                <a:ext uri="{FF2B5EF4-FFF2-40B4-BE49-F238E27FC236}">
                  <a16:creationId xmlns:a16="http://schemas.microsoft.com/office/drawing/2014/main" id="{04E7D2AE-28C9-4628-BD85-BA27E9FCF5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3">
              <a:extLst>
                <a:ext uri="{FF2B5EF4-FFF2-40B4-BE49-F238E27FC236}">
                  <a16:creationId xmlns:a16="http://schemas.microsoft.com/office/drawing/2014/main" id="{4F783DEE-F57C-4B9E-8872-4C87DA3121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4">
              <a:extLst>
                <a:ext uri="{FF2B5EF4-FFF2-40B4-BE49-F238E27FC236}">
                  <a16:creationId xmlns:a16="http://schemas.microsoft.com/office/drawing/2014/main" id="{71A6454B-C206-4791-9D92-F9F445FF6D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16">
              <a:extLst>
                <a:ext uri="{FF2B5EF4-FFF2-40B4-BE49-F238E27FC236}">
                  <a16:creationId xmlns:a16="http://schemas.microsoft.com/office/drawing/2014/main" id="{38BBAFCC-5E55-4F4A-A4C0-DF6FC110F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17">
              <a:extLst>
                <a:ext uri="{FF2B5EF4-FFF2-40B4-BE49-F238E27FC236}">
                  <a16:creationId xmlns:a16="http://schemas.microsoft.com/office/drawing/2014/main" id="{26E8C77F-76FF-43A4-A97E-41AC000FC2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1">
              <a:extLst>
                <a:ext uri="{FF2B5EF4-FFF2-40B4-BE49-F238E27FC236}">
                  <a16:creationId xmlns:a16="http://schemas.microsoft.com/office/drawing/2014/main" id="{A4111B1A-A15B-45B3-8046-241B9DD948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25">
              <a:extLst>
                <a:ext uri="{FF2B5EF4-FFF2-40B4-BE49-F238E27FC236}">
                  <a16:creationId xmlns:a16="http://schemas.microsoft.com/office/drawing/2014/main" id="{5B685BB7-18D3-4F0D-9F12-6D3B55DFA4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29">
              <a:extLst>
                <a:ext uri="{FF2B5EF4-FFF2-40B4-BE49-F238E27FC236}">
                  <a16:creationId xmlns:a16="http://schemas.microsoft.com/office/drawing/2014/main" id="{517A53D4-7147-4221-A61E-9B200C6F1B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1">
              <a:extLst>
                <a:ext uri="{FF2B5EF4-FFF2-40B4-BE49-F238E27FC236}">
                  <a16:creationId xmlns:a16="http://schemas.microsoft.com/office/drawing/2014/main" id="{6708A9B0-01F3-4456-A437-3AECD5241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2">
              <a:extLst>
                <a:ext uri="{FF2B5EF4-FFF2-40B4-BE49-F238E27FC236}">
                  <a16:creationId xmlns:a16="http://schemas.microsoft.com/office/drawing/2014/main" id="{6E2F05F1-165B-48E2-8785-FE3E8BDDA0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3">
              <a:extLst>
                <a:ext uri="{FF2B5EF4-FFF2-40B4-BE49-F238E27FC236}">
                  <a16:creationId xmlns:a16="http://schemas.microsoft.com/office/drawing/2014/main" id="{4621CA6A-8B5F-4117-AE61-60868FFEBC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4">
              <a:extLst>
                <a:ext uri="{FF2B5EF4-FFF2-40B4-BE49-F238E27FC236}">
                  <a16:creationId xmlns:a16="http://schemas.microsoft.com/office/drawing/2014/main" id="{4406685F-A8E5-4D0E-8AD0-FC9818A077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5">
              <a:extLst>
                <a:ext uri="{FF2B5EF4-FFF2-40B4-BE49-F238E27FC236}">
                  <a16:creationId xmlns:a16="http://schemas.microsoft.com/office/drawing/2014/main" id="{9702B276-8326-4B9C-9A9E-0001F5831C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6">
              <a:extLst>
                <a:ext uri="{FF2B5EF4-FFF2-40B4-BE49-F238E27FC236}">
                  <a16:creationId xmlns:a16="http://schemas.microsoft.com/office/drawing/2014/main" id="{958AAED4-6FF2-47DE-8F92-BBDA774065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7">
              <a:extLst>
                <a:ext uri="{FF2B5EF4-FFF2-40B4-BE49-F238E27FC236}">
                  <a16:creationId xmlns:a16="http://schemas.microsoft.com/office/drawing/2014/main" id="{AE0AC6C8-4875-4112-8AEC-C2E467528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38">
              <a:extLst>
                <a:ext uri="{FF2B5EF4-FFF2-40B4-BE49-F238E27FC236}">
                  <a16:creationId xmlns:a16="http://schemas.microsoft.com/office/drawing/2014/main" id="{04CE0DFE-0A0D-4326-A9ED-C0B035EA30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39">
              <a:extLst>
                <a:ext uri="{FF2B5EF4-FFF2-40B4-BE49-F238E27FC236}">
                  <a16:creationId xmlns:a16="http://schemas.microsoft.com/office/drawing/2014/main" id="{3CF6D096-9D3D-4DA1-8A45-CC349B950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0">
              <a:extLst>
                <a:ext uri="{FF2B5EF4-FFF2-40B4-BE49-F238E27FC236}">
                  <a16:creationId xmlns:a16="http://schemas.microsoft.com/office/drawing/2014/main" id="{239D883A-B0EE-4B4D-AA30-4A36ACBBD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1">
              <a:extLst>
                <a:ext uri="{FF2B5EF4-FFF2-40B4-BE49-F238E27FC236}">
                  <a16:creationId xmlns:a16="http://schemas.microsoft.com/office/drawing/2014/main" id="{DB7A84ED-1192-4906-9F5E-A8603CAC1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2">
              <a:extLst>
                <a:ext uri="{FF2B5EF4-FFF2-40B4-BE49-F238E27FC236}">
                  <a16:creationId xmlns:a16="http://schemas.microsoft.com/office/drawing/2014/main" id="{AE1B6E33-05BC-4999-AEE4-0D8936125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4">
              <a:extLst>
                <a:ext uri="{FF2B5EF4-FFF2-40B4-BE49-F238E27FC236}">
                  <a16:creationId xmlns:a16="http://schemas.microsoft.com/office/drawing/2014/main" id="{F2FC0B5E-7BBC-424D-AC84-EF49AB6E0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5">
              <a:extLst>
                <a:ext uri="{FF2B5EF4-FFF2-40B4-BE49-F238E27FC236}">
                  <a16:creationId xmlns:a16="http://schemas.microsoft.com/office/drawing/2014/main" id="{E1DEA5DC-D3BC-4037-A559-DD05A1ACBA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6">
              <a:extLst>
                <a:ext uri="{FF2B5EF4-FFF2-40B4-BE49-F238E27FC236}">
                  <a16:creationId xmlns:a16="http://schemas.microsoft.com/office/drawing/2014/main" id="{DC3B3412-1ACE-4634-9CDF-E58C767D6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7">
              <a:extLst>
                <a:ext uri="{FF2B5EF4-FFF2-40B4-BE49-F238E27FC236}">
                  <a16:creationId xmlns:a16="http://schemas.microsoft.com/office/drawing/2014/main" id="{E145456D-0E88-4DBB-B217-1AF59C8FDB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48">
              <a:extLst>
                <a:ext uri="{FF2B5EF4-FFF2-40B4-BE49-F238E27FC236}">
                  <a16:creationId xmlns:a16="http://schemas.microsoft.com/office/drawing/2014/main" id="{0DDEBE02-4D5D-4AB6-A767-A49858AC38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49">
              <a:extLst>
                <a:ext uri="{FF2B5EF4-FFF2-40B4-BE49-F238E27FC236}">
                  <a16:creationId xmlns:a16="http://schemas.microsoft.com/office/drawing/2014/main" id="{DE504D70-7624-417D-B723-F099763C99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8">
              <a:extLst>
                <a:ext uri="{FF2B5EF4-FFF2-40B4-BE49-F238E27FC236}">
                  <a16:creationId xmlns:a16="http://schemas.microsoft.com/office/drawing/2014/main" id="{05FE662B-F326-4B71-A99C-42ACF4F7C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106">
              <a:extLst>
                <a:ext uri="{FF2B5EF4-FFF2-40B4-BE49-F238E27FC236}">
                  <a16:creationId xmlns:a16="http://schemas.microsoft.com/office/drawing/2014/main" id="{36D641DB-9EC0-4D8E-A150-26FBC82E36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19">
              <a:extLst>
                <a:ext uri="{FF2B5EF4-FFF2-40B4-BE49-F238E27FC236}">
                  <a16:creationId xmlns:a16="http://schemas.microsoft.com/office/drawing/2014/main" id="{5339FF0C-6FD5-4F5F-9515-820F2A179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0">
              <a:extLst>
                <a:ext uri="{FF2B5EF4-FFF2-40B4-BE49-F238E27FC236}">
                  <a16:creationId xmlns:a16="http://schemas.microsoft.com/office/drawing/2014/main" id="{6F8E3F7B-1FED-43BF-9A36-BCFA0CD3CF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6">
              <a:extLst>
                <a:ext uri="{FF2B5EF4-FFF2-40B4-BE49-F238E27FC236}">
                  <a16:creationId xmlns:a16="http://schemas.microsoft.com/office/drawing/2014/main" id="{C0E6DC36-D383-407E-AE82-12FE95F2E3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27">
              <a:extLst>
                <a:ext uri="{FF2B5EF4-FFF2-40B4-BE49-F238E27FC236}">
                  <a16:creationId xmlns:a16="http://schemas.microsoft.com/office/drawing/2014/main" id="{41C3278A-2E6D-4D9B-AEF5-A807B9615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28">
              <a:extLst>
                <a:ext uri="{FF2B5EF4-FFF2-40B4-BE49-F238E27FC236}">
                  <a16:creationId xmlns:a16="http://schemas.microsoft.com/office/drawing/2014/main" id="{89244A01-F277-4F26-AE5A-BF3D316CF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5">
              <a:extLst>
                <a:ext uri="{FF2B5EF4-FFF2-40B4-BE49-F238E27FC236}">
                  <a16:creationId xmlns:a16="http://schemas.microsoft.com/office/drawing/2014/main" id="{EFEC8EA5-33BA-4ADA-B192-C43F18940F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56">
              <a:extLst>
                <a:ext uri="{FF2B5EF4-FFF2-40B4-BE49-F238E27FC236}">
                  <a16:creationId xmlns:a16="http://schemas.microsoft.com/office/drawing/2014/main" id="{A18F9FED-8DBB-4969-9155-DE12E3A0F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57">
              <a:extLst>
                <a:ext uri="{FF2B5EF4-FFF2-40B4-BE49-F238E27FC236}">
                  <a16:creationId xmlns:a16="http://schemas.microsoft.com/office/drawing/2014/main" id="{B0F7B322-17D5-4AF6-92BD-A8C0C93C00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60">
              <a:extLst>
                <a:ext uri="{FF2B5EF4-FFF2-40B4-BE49-F238E27FC236}">
                  <a16:creationId xmlns:a16="http://schemas.microsoft.com/office/drawing/2014/main" id="{24A74BB0-60D6-47F6-815D-57643F7865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1">
              <a:extLst>
                <a:ext uri="{FF2B5EF4-FFF2-40B4-BE49-F238E27FC236}">
                  <a16:creationId xmlns:a16="http://schemas.microsoft.com/office/drawing/2014/main" id="{59BD4E9F-5AF3-410E-BA81-C8FB089AC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5">
              <a:extLst>
                <a:ext uri="{FF2B5EF4-FFF2-40B4-BE49-F238E27FC236}">
                  <a16:creationId xmlns:a16="http://schemas.microsoft.com/office/drawing/2014/main" id="{D6D1AB9D-4B83-4357-A851-B2E6CFB00F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6">
              <a:extLst>
                <a:ext uri="{FF2B5EF4-FFF2-40B4-BE49-F238E27FC236}">
                  <a16:creationId xmlns:a16="http://schemas.microsoft.com/office/drawing/2014/main" id="{241EADB7-1BFC-407F-8727-81FA304F7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7">
              <a:extLst>
                <a:ext uri="{FF2B5EF4-FFF2-40B4-BE49-F238E27FC236}">
                  <a16:creationId xmlns:a16="http://schemas.microsoft.com/office/drawing/2014/main" id="{8FD69479-49EA-46A5-A298-704A3CFA9C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8">
              <a:extLst>
                <a:ext uri="{FF2B5EF4-FFF2-40B4-BE49-F238E27FC236}">
                  <a16:creationId xmlns:a16="http://schemas.microsoft.com/office/drawing/2014/main" id="{B975E6CF-D2C2-46EB-9D80-C3DD147CBC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9">
              <a:extLst>
                <a:ext uri="{FF2B5EF4-FFF2-40B4-BE49-F238E27FC236}">
                  <a16:creationId xmlns:a16="http://schemas.microsoft.com/office/drawing/2014/main" id="{2EEE5D8A-1084-42CE-B548-B088B1D249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1">
              <a:extLst>
                <a:ext uri="{FF2B5EF4-FFF2-40B4-BE49-F238E27FC236}">
                  <a16:creationId xmlns:a16="http://schemas.microsoft.com/office/drawing/2014/main" id="{FCC93296-A3BA-42D9-A378-A354C5DD8E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2">
              <a:extLst>
                <a:ext uri="{FF2B5EF4-FFF2-40B4-BE49-F238E27FC236}">
                  <a16:creationId xmlns:a16="http://schemas.microsoft.com/office/drawing/2014/main" id="{07543912-6DCB-4819-A66F-42EE4F0D8F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3">
              <a:extLst>
                <a:ext uri="{FF2B5EF4-FFF2-40B4-BE49-F238E27FC236}">
                  <a16:creationId xmlns:a16="http://schemas.microsoft.com/office/drawing/2014/main" id="{7F866A45-A354-416F-B219-A48DB37C1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4">
              <a:extLst>
                <a:ext uri="{FF2B5EF4-FFF2-40B4-BE49-F238E27FC236}">
                  <a16:creationId xmlns:a16="http://schemas.microsoft.com/office/drawing/2014/main" id="{F4094602-4409-4CE1-836C-E17D789C02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16">
              <a:extLst>
                <a:ext uri="{FF2B5EF4-FFF2-40B4-BE49-F238E27FC236}">
                  <a16:creationId xmlns:a16="http://schemas.microsoft.com/office/drawing/2014/main" id="{7D693A39-1F39-4534-8816-36A07DD22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17">
              <a:extLst>
                <a:ext uri="{FF2B5EF4-FFF2-40B4-BE49-F238E27FC236}">
                  <a16:creationId xmlns:a16="http://schemas.microsoft.com/office/drawing/2014/main" id="{0B512AA7-199A-4BD4-B971-6AB439FB42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1">
              <a:extLst>
                <a:ext uri="{FF2B5EF4-FFF2-40B4-BE49-F238E27FC236}">
                  <a16:creationId xmlns:a16="http://schemas.microsoft.com/office/drawing/2014/main" id="{556CE39F-C84E-4584-9D91-F7E8C2EBF6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25">
              <a:extLst>
                <a:ext uri="{FF2B5EF4-FFF2-40B4-BE49-F238E27FC236}">
                  <a16:creationId xmlns:a16="http://schemas.microsoft.com/office/drawing/2014/main" id="{AE8403BC-F25E-4799-BDF8-380882E043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29">
              <a:extLst>
                <a:ext uri="{FF2B5EF4-FFF2-40B4-BE49-F238E27FC236}">
                  <a16:creationId xmlns:a16="http://schemas.microsoft.com/office/drawing/2014/main" id="{F63D6598-1C88-4D14-8F55-6901ACFD22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1">
              <a:extLst>
                <a:ext uri="{FF2B5EF4-FFF2-40B4-BE49-F238E27FC236}">
                  <a16:creationId xmlns:a16="http://schemas.microsoft.com/office/drawing/2014/main" id="{DCDB0FC4-3DD2-465B-9B81-2E109A820E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2">
              <a:extLst>
                <a:ext uri="{FF2B5EF4-FFF2-40B4-BE49-F238E27FC236}">
                  <a16:creationId xmlns:a16="http://schemas.microsoft.com/office/drawing/2014/main" id="{0C441EB2-5165-4FB6-A271-211D52022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3">
              <a:extLst>
                <a:ext uri="{FF2B5EF4-FFF2-40B4-BE49-F238E27FC236}">
                  <a16:creationId xmlns:a16="http://schemas.microsoft.com/office/drawing/2014/main" id="{BC6D9754-3C03-417A-9639-C565FDD83B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4">
              <a:extLst>
                <a:ext uri="{FF2B5EF4-FFF2-40B4-BE49-F238E27FC236}">
                  <a16:creationId xmlns:a16="http://schemas.microsoft.com/office/drawing/2014/main" id="{88A47B5B-64F4-4FA1-BB00-084D4FB660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5">
              <a:extLst>
                <a:ext uri="{FF2B5EF4-FFF2-40B4-BE49-F238E27FC236}">
                  <a16:creationId xmlns:a16="http://schemas.microsoft.com/office/drawing/2014/main" id="{5E42CDA6-9824-40BA-88DD-1EBD4BC45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6">
              <a:extLst>
                <a:ext uri="{FF2B5EF4-FFF2-40B4-BE49-F238E27FC236}">
                  <a16:creationId xmlns:a16="http://schemas.microsoft.com/office/drawing/2014/main" id="{7D125385-AB30-4FD6-91FB-D18B0ADD88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7">
              <a:extLst>
                <a:ext uri="{FF2B5EF4-FFF2-40B4-BE49-F238E27FC236}">
                  <a16:creationId xmlns:a16="http://schemas.microsoft.com/office/drawing/2014/main" id="{C8D58FE1-F398-4AED-80E0-901982E7A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38">
              <a:extLst>
                <a:ext uri="{FF2B5EF4-FFF2-40B4-BE49-F238E27FC236}">
                  <a16:creationId xmlns:a16="http://schemas.microsoft.com/office/drawing/2014/main" id="{35EA3F61-45EB-4A05-8603-5E887B1F25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39">
              <a:extLst>
                <a:ext uri="{FF2B5EF4-FFF2-40B4-BE49-F238E27FC236}">
                  <a16:creationId xmlns:a16="http://schemas.microsoft.com/office/drawing/2014/main" id="{ECC31BC3-0C34-43CA-8D48-941345F44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0">
              <a:extLst>
                <a:ext uri="{FF2B5EF4-FFF2-40B4-BE49-F238E27FC236}">
                  <a16:creationId xmlns:a16="http://schemas.microsoft.com/office/drawing/2014/main" id="{2CFF65C5-B933-42EA-AA79-B7DF3EDBF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1">
              <a:extLst>
                <a:ext uri="{FF2B5EF4-FFF2-40B4-BE49-F238E27FC236}">
                  <a16:creationId xmlns:a16="http://schemas.microsoft.com/office/drawing/2014/main" id="{653444E8-128E-4304-A1D2-B8E25357B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2">
              <a:extLst>
                <a:ext uri="{FF2B5EF4-FFF2-40B4-BE49-F238E27FC236}">
                  <a16:creationId xmlns:a16="http://schemas.microsoft.com/office/drawing/2014/main" id="{EB8F7FAD-A291-4385-AB3D-DBD355F27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4">
              <a:extLst>
                <a:ext uri="{FF2B5EF4-FFF2-40B4-BE49-F238E27FC236}">
                  <a16:creationId xmlns:a16="http://schemas.microsoft.com/office/drawing/2014/main" id="{2D250296-C84E-45F7-B05E-168DC38BBF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5">
              <a:extLst>
                <a:ext uri="{FF2B5EF4-FFF2-40B4-BE49-F238E27FC236}">
                  <a16:creationId xmlns:a16="http://schemas.microsoft.com/office/drawing/2014/main" id="{500009AB-2545-4253-9284-A4A1D31B69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6">
              <a:extLst>
                <a:ext uri="{FF2B5EF4-FFF2-40B4-BE49-F238E27FC236}">
                  <a16:creationId xmlns:a16="http://schemas.microsoft.com/office/drawing/2014/main" id="{0851592E-5E5F-4D3B-BEF0-6AB0342D68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7">
              <a:extLst>
                <a:ext uri="{FF2B5EF4-FFF2-40B4-BE49-F238E27FC236}">
                  <a16:creationId xmlns:a16="http://schemas.microsoft.com/office/drawing/2014/main" id="{D767F79F-26DE-4E7B-A4FE-65DDB01C9B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8">
              <a:extLst>
                <a:ext uri="{FF2B5EF4-FFF2-40B4-BE49-F238E27FC236}">
                  <a16:creationId xmlns:a16="http://schemas.microsoft.com/office/drawing/2014/main" id="{79AD3522-E3E9-47FB-835A-DC02CEED89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49">
              <a:extLst>
                <a:ext uri="{FF2B5EF4-FFF2-40B4-BE49-F238E27FC236}">
                  <a16:creationId xmlns:a16="http://schemas.microsoft.com/office/drawing/2014/main" id="{346078A2-8237-4357-AA64-3B44F488BE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6" name="Bildobjekt 5" descr="En bild som visar trafik, ljus&#10;&#10;Automatiskt genererad beskrivning">
            <a:extLst>
              <a:ext uri="{FF2B5EF4-FFF2-40B4-BE49-F238E27FC236}">
                <a16:creationId xmlns:a16="http://schemas.microsoft.com/office/drawing/2014/main" id="{FB2CE21C-7089-4AE2-98D7-07C300A02241}"/>
              </a:ext>
            </a:extLst>
          </p:cNvPr>
          <p:cNvPicPr>
            <a:picLocks noChangeAspect="1"/>
          </p:cNvPicPr>
          <p:nvPr/>
        </p:nvPicPr>
        <p:blipFill rotWithShape="1">
          <a:blip r:embed="rId2">
            <a:extLst>
              <a:ext uri="{28A0092B-C50C-407E-A947-70E740481C1C}">
                <a14:useLocalDpi xmlns:a14="http://schemas.microsoft.com/office/drawing/2010/main" val="0"/>
              </a:ext>
            </a:extLst>
          </a:blip>
          <a:srcRect l="13343" t="9616" r="23256" b="3247"/>
          <a:stretch/>
        </p:blipFill>
        <p:spPr>
          <a:xfrm>
            <a:off x="9051066" y="239538"/>
            <a:ext cx="2922622" cy="5355777"/>
          </a:xfrm>
          <a:prstGeom prst="rect">
            <a:avLst/>
          </a:prstGeom>
        </p:spPr>
      </p:pic>
      <p:sp>
        <p:nvSpPr>
          <p:cNvPr id="117" name="textruta 116">
            <a:extLst>
              <a:ext uri="{FF2B5EF4-FFF2-40B4-BE49-F238E27FC236}">
                <a16:creationId xmlns:a16="http://schemas.microsoft.com/office/drawing/2014/main" id="{F73260DB-D95B-42CD-B5F1-74C310AAF41E}"/>
              </a:ext>
            </a:extLst>
          </p:cNvPr>
          <p:cNvSpPr txBox="1"/>
          <p:nvPr/>
        </p:nvSpPr>
        <p:spPr>
          <a:xfrm>
            <a:off x="34293" y="102279"/>
            <a:ext cx="9147956" cy="5559407"/>
          </a:xfrm>
          <a:prstGeom prst="rect">
            <a:avLst/>
          </a:prstGeom>
          <a:noFill/>
        </p:spPr>
        <p:txBody>
          <a:bodyPr wrap="square">
            <a:spAutoFit/>
          </a:bodyPr>
          <a:lstStyle/>
          <a:p>
            <a:pPr>
              <a:lnSpc>
                <a:spcPct val="107000"/>
              </a:lnSpc>
              <a:spcAft>
                <a:spcPts val="800"/>
              </a:spcAft>
            </a:pPr>
            <a:r>
              <a:rPr lang="sv-SE" sz="2800" dirty="0">
                <a:latin typeface="Stencil" panose="040409050D0802020404" pitchFamily="82" charset="0"/>
                <a:ea typeface="+mj-ea"/>
                <a:cs typeface="+mj-cs"/>
              </a:rPr>
              <a:t>Hej alla barn!</a:t>
            </a:r>
          </a:p>
          <a:p>
            <a:pPr>
              <a:lnSpc>
                <a:spcPct val="107000"/>
              </a:lnSpc>
              <a:spcAft>
                <a:spcPts val="800"/>
              </a:spcAft>
            </a:pPr>
            <a:r>
              <a:rPr lang="sv-SE" sz="2800" dirty="0">
                <a:latin typeface="Stencil" panose="040409050D0802020404" pitchFamily="82" charset="0"/>
                <a:ea typeface="+mj-ea"/>
                <a:cs typeface="+mj-cs"/>
              </a:rPr>
              <a:t>Jag heter </a:t>
            </a:r>
            <a:r>
              <a:rPr lang="sv-SE" sz="2800" dirty="0" err="1">
                <a:latin typeface="Stencil" panose="040409050D0802020404" pitchFamily="82" charset="0"/>
                <a:ea typeface="+mj-ea"/>
                <a:cs typeface="+mj-cs"/>
              </a:rPr>
              <a:t>Nätis</a:t>
            </a:r>
            <a:r>
              <a:rPr lang="sv-SE" sz="2800" dirty="0">
                <a:latin typeface="Stencil" panose="040409050D0802020404" pitchFamily="82" charset="0"/>
                <a:ea typeface="+mj-ea"/>
                <a:cs typeface="+mj-cs"/>
              </a:rPr>
              <a:t> och jag är mycket nyfiken på vilka ni är! </a:t>
            </a:r>
          </a:p>
          <a:p>
            <a:pPr>
              <a:lnSpc>
                <a:spcPct val="107000"/>
              </a:lnSpc>
              <a:spcAft>
                <a:spcPts val="800"/>
              </a:spcAft>
            </a:pPr>
            <a:r>
              <a:rPr lang="sv-SE" sz="2800" dirty="0">
                <a:latin typeface="Stencil" panose="040409050D0802020404" pitchFamily="82" charset="0"/>
                <a:ea typeface="+mj-ea"/>
                <a:cs typeface="+mj-cs"/>
              </a:rPr>
              <a:t>Jag gillar att googla om djur, bilar och höga berg. </a:t>
            </a:r>
          </a:p>
          <a:p>
            <a:pPr>
              <a:lnSpc>
                <a:spcPct val="107000"/>
              </a:lnSpc>
              <a:spcAft>
                <a:spcPts val="800"/>
              </a:spcAft>
            </a:pPr>
            <a:r>
              <a:rPr lang="sv-SE" sz="2800" dirty="0">
                <a:latin typeface="Stencil" panose="040409050D0802020404" pitchFamily="82" charset="0"/>
                <a:ea typeface="+mj-ea"/>
                <a:cs typeface="+mj-cs"/>
              </a:rPr>
              <a:t>Jag älskar att dansa och har lärt mig många danssteg från folkdanser från Uganda och Peru. </a:t>
            </a:r>
          </a:p>
          <a:p>
            <a:pPr>
              <a:lnSpc>
                <a:spcPct val="107000"/>
              </a:lnSpc>
              <a:spcAft>
                <a:spcPts val="800"/>
              </a:spcAft>
            </a:pPr>
            <a:r>
              <a:rPr lang="sv-SE" sz="2800" dirty="0">
                <a:latin typeface="Stencil" panose="040409050D0802020404" pitchFamily="82" charset="0"/>
                <a:ea typeface="+mj-ea"/>
                <a:cs typeface="+mj-cs"/>
              </a:rPr>
              <a:t>Jag vill alltid veta hur alla saker fungerar därför brukar jag ha mitt förstoringsglas med mig nästan överallt!</a:t>
            </a:r>
          </a:p>
        </p:txBody>
      </p:sp>
    </p:spTree>
    <p:extLst>
      <p:ext uri="{BB962C8B-B14F-4D97-AF65-F5344CB8AC3E}">
        <p14:creationId xmlns:p14="http://schemas.microsoft.com/office/powerpoint/2010/main" val="309796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vatten, reptil, utomhus, elefant&#10;&#10;Automatiskt genererad beskrivning">
            <a:extLst>
              <a:ext uri="{FF2B5EF4-FFF2-40B4-BE49-F238E27FC236}">
                <a16:creationId xmlns:a16="http://schemas.microsoft.com/office/drawing/2014/main" id="{967A8B8B-4B28-40ED-9D4B-0ACFD76EB91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71856" y="-10973"/>
            <a:ext cx="11448288" cy="6868973"/>
          </a:xfrm>
          <a:prstGeom prst="rect">
            <a:avLst/>
          </a:prstGeom>
        </p:spPr>
      </p:pic>
      <p:pic>
        <p:nvPicPr>
          <p:cNvPr id="9" name="Bildobjekt 8" descr="En bild som visar trafik, ljus&#10;&#10;Automatiskt genererad beskrivning">
            <a:extLst>
              <a:ext uri="{FF2B5EF4-FFF2-40B4-BE49-F238E27FC236}">
                <a16:creationId xmlns:a16="http://schemas.microsoft.com/office/drawing/2014/main" id="{CD3B138F-06D7-4F7A-B88E-7DC8E964AFB6}"/>
              </a:ext>
            </a:extLst>
          </p:cNvPr>
          <p:cNvPicPr>
            <a:picLocks noChangeAspect="1"/>
          </p:cNvPicPr>
          <p:nvPr/>
        </p:nvPicPr>
        <p:blipFill rotWithShape="1">
          <a:blip r:embed="rId4">
            <a:extLst>
              <a:ext uri="{28A0092B-C50C-407E-A947-70E740481C1C}">
                <a14:useLocalDpi xmlns:a14="http://schemas.microsoft.com/office/drawing/2010/main" val="0"/>
              </a:ext>
            </a:extLst>
          </a:blip>
          <a:srcRect l="13343" t="9616" r="23256" b="3247"/>
          <a:stretch/>
        </p:blipFill>
        <p:spPr>
          <a:xfrm>
            <a:off x="9807363" y="4387980"/>
            <a:ext cx="1322307" cy="2423160"/>
          </a:xfrm>
          <a:prstGeom prst="rect">
            <a:avLst/>
          </a:prstGeom>
        </p:spPr>
      </p:pic>
      <p:sp>
        <p:nvSpPr>
          <p:cNvPr id="2" name="Rubrik 1">
            <a:extLst>
              <a:ext uri="{FF2B5EF4-FFF2-40B4-BE49-F238E27FC236}">
                <a16:creationId xmlns:a16="http://schemas.microsoft.com/office/drawing/2014/main" id="{9A9FB978-834F-41B3-B5C3-789F29FB16ED}"/>
              </a:ext>
            </a:extLst>
          </p:cNvPr>
          <p:cNvSpPr>
            <a:spLocks noGrp="1"/>
          </p:cNvSpPr>
          <p:nvPr>
            <p:ph type="title"/>
          </p:nvPr>
        </p:nvSpPr>
        <p:spPr>
          <a:xfrm>
            <a:off x="7818030" y="4280783"/>
            <a:ext cx="1815597" cy="490106"/>
          </a:xfrm>
        </p:spPr>
        <p:txBody>
          <a:bodyPr>
            <a:normAutofit fontScale="90000"/>
          </a:bodyPr>
          <a:lstStyle/>
          <a:p>
            <a:r>
              <a:rPr lang="sv-SE" sz="3600" dirty="0" err="1">
                <a:solidFill>
                  <a:schemeClr val="bg1"/>
                </a:solidFill>
                <a:latin typeface="Stencil" panose="040409050D0802020404" pitchFamily="82" charset="0"/>
              </a:rPr>
              <a:t>Nätis</a:t>
            </a:r>
            <a:r>
              <a:rPr lang="sv-SE" sz="3600" dirty="0">
                <a:solidFill>
                  <a:schemeClr val="bg1"/>
                </a:solidFill>
                <a:latin typeface="Stencil" panose="040409050D0802020404" pitchFamily="82" charset="0"/>
              </a:rPr>
              <a:t> </a:t>
            </a:r>
          </a:p>
        </p:txBody>
      </p:sp>
      <p:sp>
        <p:nvSpPr>
          <p:cNvPr id="11" name="textruta 10">
            <a:extLst>
              <a:ext uri="{FF2B5EF4-FFF2-40B4-BE49-F238E27FC236}">
                <a16:creationId xmlns:a16="http://schemas.microsoft.com/office/drawing/2014/main" id="{7C5543A4-2741-4DC7-BBE0-534D5609C8EA}"/>
              </a:ext>
            </a:extLst>
          </p:cNvPr>
          <p:cNvSpPr txBox="1"/>
          <p:nvPr/>
        </p:nvSpPr>
        <p:spPr>
          <a:xfrm>
            <a:off x="2100071" y="5243194"/>
            <a:ext cx="7167795" cy="1503938"/>
          </a:xfrm>
          <a:prstGeom prst="rect">
            <a:avLst/>
          </a:prstGeom>
          <a:solidFill>
            <a:schemeClr val="bg1"/>
          </a:solidFill>
        </p:spPr>
        <p:txBody>
          <a:bodyPr wrap="square">
            <a:spAutoFit/>
          </a:bodyPr>
          <a:lstStyle/>
          <a:p>
            <a:pPr>
              <a:lnSpc>
                <a:spcPct val="107000"/>
              </a:lnSpc>
              <a:spcAft>
                <a:spcPts val="800"/>
              </a:spcAft>
            </a:pPr>
            <a:r>
              <a:rPr lang="sv-SE" sz="1600" dirty="0">
                <a:latin typeface="Stencil" panose="040409050D0802020404" pitchFamily="82" charset="0"/>
                <a:ea typeface="+mj-ea"/>
                <a:cs typeface="+mj-cs"/>
              </a:rPr>
              <a:t>Förra året ville jag veta mycket om dinosaurier. Då googlade jag på internet om den största dinosaurie som funnits på jorden. Vill ni också veta det?</a:t>
            </a:r>
          </a:p>
          <a:p>
            <a:pPr>
              <a:lnSpc>
                <a:spcPct val="107000"/>
              </a:lnSpc>
              <a:spcAft>
                <a:spcPts val="800"/>
              </a:spcAft>
            </a:pPr>
            <a:r>
              <a:rPr lang="sv-SE" sz="1600" dirty="0">
                <a:latin typeface="Stencil" panose="040409050D0802020404" pitchFamily="82" charset="0"/>
                <a:ea typeface="+mj-ea"/>
                <a:cs typeface="+mj-cs"/>
              </a:rPr>
              <a:t>Ni kan söka på Google! Skriv: ”största dinosaurie bilder” och då kommer det upp många bilder om stora dinosaurier!</a:t>
            </a:r>
          </a:p>
        </p:txBody>
      </p:sp>
    </p:spTree>
    <p:extLst>
      <p:ext uri="{BB962C8B-B14F-4D97-AF65-F5344CB8AC3E}">
        <p14:creationId xmlns:p14="http://schemas.microsoft.com/office/powerpoint/2010/main" val="46398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36E251-66F0-49C1-B8FE-B17049D5D8E4}"/>
              </a:ext>
            </a:extLst>
          </p:cNvPr>
          <p:cNvSpPr>
            <a:spLocks noGrp="1"/>
          </p:cNvSpPr>
          <p:nvPr>
            <p:ph type="title"/>
          </p:nvPr>
        </p:nvSpPr>
        <p:spPr>
          <a:xfrm>
            <a:off x="89915" y="1928241"/>
            <a:ext cx="10653523" cy="4846320"/>
          </a:xfrm>
        </p:spPr>
        <p:txBody>
          <a:bodyPr>
            <a:normAutofit fontScale="90000"/>
          </a:bodyPr>
          <a:lstStyle/>
          <a:p>
            <a:pPr>
              <a:lnSpc>
                <a:spcPct val="107000"/>
              </a:lnSpc>
              <a:spcAft>
                <a:spcPts val="800"/>
              </a:spcAft>
            </a:pPr>
            <a:r>
              <a:rPr lang="sv-SE" sz="2200" dirty="0">
                <a:solidFill>
                  <a:schemeClr val="tx1"/>
                </a:solidFill>
                <a:latin typeface="Stencil" panose="040409050D0802020404" pitchFamily="82" charset="0"/>
              </a:rPr>
              <a:t>En gång såg jag en riktig djur på min förskola. Det var en lodjur som tittade på mig… Jag blev först lite rädd men lodjuren såg snällt ut så jag tyckte den var gullig!</a:t>
            </a:r>
            <a:br>
              <a:rPr lang="sv-SE" sz="2200" dirty="0">
                <a:solidFill>
                  <a:schemeClr val="tx1"/>
                </a:solidFill>
                <a:latin typeface="Stencil" panose="040409050D0802020404" pitchFamily="82" charset="0"/>
              </a:rPr>
            </a:b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Vill du prova och se om lodjuren kan också vara på förskolan? </a:t>
            </a:r>
            <a:br>
              <a:rPr lang="sv-SE" sz="2200" dirty="0">
                <a:solidFill>
                  <a:schemeClr val="tx1"/>
                </a:solidFill>
                <a:latin typeface="Stencil" panose="040409050D0802020404" pitchFamily="82" charset="0"/>
              </a:rPr>
            </a:br>
            <a:br>
              <a:rPr lang="sv-SE" sz="2200" dirty="0">
                <a:solidFill>
                  <a:schemeClr val="accent3">
                    <a:lumMod val="75000"/>
                  </a:schemeClr>
                </a:solidFill>
                <a:latin typeface="Stencil" panose="040409050D0802020404" pitchFamily="82" charset="0"/>
              </a:rPr>
            </a:br>
            <a:r>
              <a:rPr lang="sv-SE" sz="2200" dirty="0">
                <a:solidFill>
                  <a:schemeClr val="accent3">
                    <a:lumMod val="75000"/>
                  </a:schemeClr>
                </a:solidFill>
                <a:latin typeface="Stencil" panose="040409050D0802020404" pitchFamily="82" charset="0"/>
              </a:rPr>
              <a:t>( till pedagog: förbered genom att ladda ner </a:t>
            </a:r>
            <a:r>
              <a:rPr lang="sv-SE" sz="2200" dirty="0" err="1">
                <a:solidFill>
                  <a:schemeClr val="accent3">
                    <a:lumMod val="75000"/>
                  </a:schemeClr>
                </a:solidFill>
                <a:latin typeface="Stencil" panose="040409050D0802020404" pitchFamily="82" charset="0"/>
              </a:rPr>
              <a:t>appen</a:t>
            </a:r>
            <a:r>
              <a:rPr lang="sv-SE" sz="2200" dirty="0">
                <a:solidFill>
                  <a:schemeClr val="accent3">
                    <a:lumMod val="75000"/>
                  </a:schemeClr>
                </a:solidFill>
                <a:latin typeface="Stencil" panose="040409050D0802020404" pitchFamily="82" charset="0"/>
              </a:rPr>
              <a:t>: WWF Djur och prova innan du presenterar detta till barnen)  </a:t>
            </a:r>
            <a:br>
              <a:rPr lang="sv-SE" sz="2200" dirty="0">
                <a:solidFill>
                  <a:schemeClr val="accent3">
                    <a:lumMod val="75000"/>
                  </a:schemeClr>
                </a:solidFill>
                <a:latin typeface="Stencil" panose="040409050D0802020404" pitchFamily="82" charset="0"/>
              </a:rPr>
            </a:b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Diskussionsfrågor efteråt:</a:t>
            </a: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Är lodjuren på förskolan på riktig ? </a:t>
            </a: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Hur har man gjort? </a:t>
            </a: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Är det sant eller falsk? </a:t>
            </a:r>
            <a:br>
              <a:rPr lang="sv-SE" sz="2200" dirty="0">
                <a:solidFill>
                  <a:schemeClr val="tx1"/>
                </a:solidFill>
                <a:latin typeface="Stencil" panose="040409050D0802020404" pitchFamily="82" charset="0"/>
              </a:rPr>
            </a:b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Om ni vill kan ni berätta om hur ni tänker! </a:t>
            </a: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Jag skulle bli glad om ni vill använda många färger när ni färglägger min bild!</a:t>
            </a:r>
            <a:br>
              <a:rPr lang="sv-SE" sz="2200" dirty="0">
                <a:solidFill>
                  <a:schemeClr val="tx1"/>
                </a:solidFill>
                <a:latin typeface="Stencil" panose="040409050D0802020404" pitchFamily="82" charset="0"/>
              </a:rPr>
            </a:br>
            <a:r>
              <a:rPr lang="sv-SE" sz="2200" dirty="0">
                <a:solidFill>
                  <a:schemeClr val="tx1"/>
                </a:solidFill>
                <a:latin typeface="Stencil" panose="040409050D0802020404" pitchFamily="82" charset="0"/>
              </a:rPr>
              <a:t>Vi ses nästa gång!  							</a:t>
            </a:r>
            <a:r>
              <a:rPr lang="sv-SE" sz="2200" dirty="0" err="1">
                <a:solidFill>
                  <a:schemeClr val="tx1"/>
                </a:solidFill>
                <a:latin typeface="Stencil" panose="040409050D0802020404" pitchFamily="82" charset="0"/>
              </a:rPr>
              <a:t>Nätis</a:t>
            </a:r>
            <a:r>
              <a:rPr lang="sv-SE" sz="2200" dirty="0">
                <a:solidFill>
                  <a:schemeClr val="tx1"/>
                </a:solidFill>
                <a:latin typeface="Stencil" panose="040409050D0802020404" pitchFamily="82" charset="0"/>
              </a:rPr>
              <a:t> </a:t>
            </a:r>
            <a:r>
              <a:rPr lang="sv-SE" sz="2400" dirty="0">
                <a:solidFill>
                  <a:schemeClr val="tx1"/>
                </a:solidFill>
              </a:rPr>
              <a:t>					</a:t>
            </a:r>
            <a:br>
              <a:rPr lang="sv-SE" sz="2400" dirty="0">
                <a:solidFill>
                  <a:schemeClr val="tx1"/>
                </a:solidFill>
              </a:rPr>
            </a:br>
            <a:br>
              <a:rPr lang="sv-SE" sz="2400" dirty="0">
                <a:solidFill>
                  <a:schemeClr val="tx1"/>
                </a:solidFill>
              </a:rPr>
            </a:br>
            <a:r>
              <a:rPr lang="sv-SE" sz="2400" dirty="0">
                <a:solidFill>
                  <a:schemeClr val="tx1"/>
                </a:solidFill>
              </a:rPr>
              <a:t>									</a:t>
            </a:r>
            <a:br>
              <a:rPr lang="sv-SE" sz="2400" dirty="0">
                <a:solidFill>
                  <a:schemeClr val="tx1"/>
                </a:solidFill>
              </a:rPr>
            </a:br>
            <a:r>
              <a:rPr lang="sv-SE" sz="2400" dirty="0">
                <a:solidFill>
                  <a:schemeClr val="tx1"/>
                </a:solidFill>
              </a:rPr>
              <a:t> </a:t>
            </a:r>
            <a:br>
              <a:rPr lang="sv-SE" sz="2400" dirty="0">
                <a:solidFill>
                  <a:schemeClr val="tx1"/>
                </a:solidFill>
              </a:rPr>
            </a:br>
            <a:br>
              <a:rPr lang="sv-SE" sz="2400" dirty="0">
                <a:solidFill>
                  <a:schemeClr val="tx1"/>
                </a:solidFill>
              </a:rPr>
            </a:br>
            <a:endParaRPr lang="sv-SE" sz="2400" dirty="0">
              <a:solidFill>
                <a:schemeClr val="tx1"/>
              </a:solidFill>
            </a:endParaRPr>
          </a:p>
        </p:txBody>
      </p:sp>
      <p:pic>
        <p:nvPicPr>
          <p:cNvPr id="5" name="Bildobjekt 4" descr="En bild som visar trafik, ljus&#10;&#10;Automatiskt genererad beskrivning">
            <a:extLst>
              <a:ext uri="{FF2B5EF4-FFF2-40B4-BE49-F238E27FC236}">
                <a16:creationId xmlns:a16="http://schemas.microsoft.com/office/drawing/2014/main" id="{49C3EFE4-58E1-46B7-8A0F-28375F2F87DC}"/>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l="13343" t="9616" r="23256" b="3247"/>
          <a:stretch/>
        </p:blipFill>
        <p:spPr>
          <a:xfrm>
            <a:off x="10489341" y="4019550"/>
            <a:ext cx="1283559" cy="2352154"/>
          </a:xfrm>
          <a:prstGeom prst="rect">
            <a:avLst/>
          </a:prstGeom>
        </p:spPr>
      </p:pic>
    </p:spTree>
    <p:extLst>
      <p:ext uri="{BB962C8B-B14F-4D97-AF65-F5344CB8AC3E}">
        <p14:creationId xmlns:p14="http://schemas.microsoft.com/office/powerpoint/2010/main" val="25511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01B762-FECC-4877-9C6D-698F35276650}"/>
              </a:ext>
            </a:extLst>
          </p:cNvPr>
          <p:cNvSpPr txBox="1">
            <a:spLocks/>
          </p:cNvSpPr>
          <p:nvPr/>
        </p:nvSpPr>
        <p:spPr>
          <a:xfrm>
            <a:off x="101346" y="448056"/>
            <a:ext cx="11567160" cy="4846320"/>
          </a:xfrm>
          <a:prstGeom prst="rect">
            <a:avLst/>
          </a:prstGeom>
        </p:spPr>
        <p:txBody>
          <a:bodyPr>
            <a:normAutofit fontScale="90000" lnSpcReduction="10000"/>
          </a:bodyPr>
          <a:lst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a:lstStyle>
          <a:p>
            <a:pPr>
              <a:lnSpc>
                <a:spcPct val="107000"/>
              </a:lnSpc>
              <a:spcAft>
                <a:spcPts val="800"/>
              </a:spcAft>
            </a:pPr>
            <a:endParaRPr lang="sv-SE" sz="2000" dirty="0">
              <a:solidFill>
                <a:schemeClr val="tx1"/>
              </a:solidFill>
              <a:latin typeface="Stencil" panose="040409050D0802020404" pitchFamily="82" charset="0"/>
            </a:endParaRPr>
          </a:p>
          <a:p>
            <a:pPr>
              <a:lnSpc>
                <a:spcPct val="107000"/>
              </a:lnSpc>
              <a:spcAft>
                <a:spcPts val="800"/>
              </a:spcAft>
            </a:pPr>
            <a:r>
              <a:rPr lang="sv-SE" sz="2000" dirty="0">
                <a:solidFill>
                  <a:schemeClr val="tx1"/>
                </a:solidFill>
                <a:latin typeface="Stencil" panose="040409050D0802020404" pitchFamily="82" charset="0"/>
              </a:rPr>
              <a:t>Extra material: </a:t>
            </a:r>
          </a:p>
          <a:p>
            <a:pPr>
              <a:lnSpc>
                <a:spcPct val="107000"/>
              </a:lnSpc>
              <a:spcAft>
                <a:spcPts val="800"/>
              </a:spcAft>
            </a:pPr>
            <a:endParaRPr lang="sv-SE" sz="2000" dirty="0">
              <a:solidFill>
                <a:schemeClr val="tx1"/>
              </a:solidFill>
              <a:latin typeface="Stencil" panose="040409050D0802020404" pitchFamily="82" charset="0"/>
            </a:endParaRPr>
          </a:p>
          <a:p>
            <a:pPr marL="342900" indent="-342900">
              <a:lnSpc>
                <a:spcPct val="107000"/>
              </a:lnSpc>
              <a:spcAft>
                <a:spcPts val="800"/>
              </a:spcAft>
              <a:buFont typeface="Arial" panose="020B0604020202020204" pitchFamily="34" charset="0"/>
              <a:buChar char="•"/>
            </a:pPr>
            <a:r>
              <a:rPr lang="sv-SE" sz="2000" dirty="0">
                <a:solidFill>
                  <a:schemeClr val="tx1"/>
                </a:solidFill>
                <a:latin typeface="Stencil" panose="040409050D0802020404" pitchFamily="82" charset="0"/>
              </a:rPr>
              <a:t>Prova även </a:t>
            </a:r>
            <a:r>
              <a:rPr lang="sv-SE" sz="2000" dirty="0" err="1">
                <a:solidFill>
                  <a:schemeClr val="tx1"/>
                </a:solidFill>
                <a:latin typeface="Stencil" panose="040409050D0802020404" pitchFamily="82" charset="0"/>
              </a:rPr>
              <a:t>google</a:t>
            </a:r>
            <a:r>
              <a:rPr lang="sv-SE" sz="2000" dirty="0">
                <a:solidFill>
                  <a:schemeClr val="tx1"/>
                </a:solidFill>
                <a:latin typeface="Stencil" panose="040409050D0802020404" pitchFamily="82" charset="0"/>
              </a:rPr>
              <a:t> djur 3 D  med andra djur! </a:t>
            </a:r>
          </a:p>
          <a:p>
            <a:pPr marL="342900" indent="-342900">
              <a:lnSpc>
                <a:spcPct val="107000"/>
              </a:lnSpc>
              <a:spcAft>
                <a:spcPts val="800"/>
              </a:spcAft>
              <a:buFont typeface="Arial" panose="020B0604020202020204" pitchFamily="34" charset="0"/>
              <a:buChar char="•"/>
            </a:pPr>
            <a:endParaRPr lang="sv-SE" sz="2000" dirty="0">
              <a:solidFill>
                <a:schemeClr val="tx1"/>
              </a:solidFill>
              <a:latin typeface="Stencil" panose="040409050D0802020404" pitchFamily="82" charset="0"/>
            </a:endParaRPr>
          </a:p>
          <a:p>
            <a:pPr marL="342900" indent="-342900">
              <a:lnSpc>
                <a:spcPct val="107000"/>
              </a:lnSpc>
              <a:spcAft>
                <a:spcPts val="800"/>
              </a:spcAft>
              <a:buFont typeface="Arial" panose="020B0604020202020204" pitchFamily="34" charset="0"/>
              <a:buChar char="•"/>
            </a:pPr>
            <a:r>
              <a:rPr lang="sv-SE" sz="2000" dirty="0">
                <a:solidFill>
                  <a:schemeClr val="tx1"/>
                </a:solidFill>
                <a:latin typeface="Stencil" panose="040409050D0802020404" pitchFamily="82" charset="0"/>
              </a:rPr>
              <a:t>färgläggningsmall för </a:t>
            </a:r>
            <a:r>
              <a:rPr lang="sv-SE" sz="2000" dirty="0" err="1">
                <a:solidFill>
                  <a:schemeClr val="tx1"/>
                </a:solidFill>
                <a:latin typeface="Stencil" panose="040409050D0802020404" pitchFamily="82" charset="0"/>
              </a:rPr>
              <a:t>Nätis</a:t>
            </a:r>
            <a:r>
              <a:rPr lang="sv-SE" sz="2000" dirty="0">
                <a:solidFill>
                  <a:schemeClr val="tx1"/>
                </a:solidFill>
                <a:latin typeface="Stencil" panose="040409050D0802020404" pitchFamily="82" charset="0"/>
              </a:rPr>
              <a:t>.</a:t>
            </a:r>
          </a:p>
          <a:p>
            <a:pPr>
              <a:lnSpc>
                <a:spcPct val="107000"/>
              </a:lnSpc>
              <a:spcAft>
                <a:spcPts val="800"/>
              </a:spcAft>
            </a:pPr>
            <a:endParaRPr lang="sv-SE" sz="2000" dirty="0">
              <a:solidFill>
                <a:schemeClr val="tx1"/>
              </a:solidFill>
              <a:latin typeface="Stencil" panose="040409050D0802020404" pitchFamily="82" charset="0"/>
            </a:endParaRPr>
          </a:p>
          <a:p>
            <a:pPr marL="342900" indent="-342900">
              <a:lnSpc>
                <a:spcPct val="107000"/>
              </a:lnSpc>
              <a:spcAft>
                <a:spcPts val="800"/>
              </a:spcAft>
              <a:buFont typeface="Arial" panose="020B0604020202020204" pitchFamily="34" charset="0"/>
              <a:buChar char="•"/>
            </a:pPr>
            <a:r>
              <a:rPr lang="sv-SE" sz="2000" dirty="0">
                <a:solidFill>
                  <a:schemeClr val="tx1"/>
                </a:solidFill>
                <a:latin typeface="Stencil" panose="040409050D0802020404" pitchFamily="82" charset="0"/>
              </a:rPr>
              <a:t>Extra utmaning: låt barnen rita sin egen </a:t>
            </a:r>
            <a:r>
              <a:rPr lang="sv-SE" sz="2000" dirty="0" err="1">
                <a:solidFill>
                  <a:schemeClr val="tx1"/>
                </a:solidFill>
                <a:latin typeface="Stencil" panose="040409050D0802020404" pitchFamily="82" charset="0"/>
              </a:rPr>
              <a:t>Nätis</a:t>
            </a:r>
            <a:r>
              <a:rPr lang="sv-SE" sz="2000" dirty="0">
                <a:solidFill>
                  <a:schemeClr val="tx1"/>
                </a:solidFill>
                <a:latin typeface="Stencil" panose="040409050D0802020404" pitchFamily="82" charset="0"/>
              </a:rPr>
              <a:t>, i stora och små papper.</a:t>
            </a:r>
          </a:p>
          <a:p>
            <a:pPr>
              <a:lnSpc>
                <a:spcPct val="107000"/>
              </a:lnSpc>
              <a:spcAft>
                <a:spcPts val="800"/>
              </a:spcAft>
            </a:pPr>
            <a:endParaRPr lang="sv-SE" sz="2000" dirty="0">
              <a:solidFill>
                <a:schemeClr val="tx1"/>
              </a:solidFill>
              <a:latin typeface="Stencil" panose="040409050D0802020404" pitchFamily="82" charset="0"/>
            </a:endParaRPr>
          </a:p>
          <a:p>
            <a:pPr marL="342900" indent="-342900">
              <a:lnSpc>
                <a:spcPct val="107000"/>
              </a:lnSpc>
              <a:spcAft>
                <a:spcPts val="800"/>
              </a:spcAft>
              <a:buFont typeface="Arial" panose="020B0604020202020204" pitchFamily="34" charset="0"/>
              <a:buChar char="•"/>
            </a:pPr>
            <a:r>
              <a:rPr lang="sv-SE" sz="2000" dirty="0">
                <a:solidFill>
                  <a:schemeClr val="tx1"/>
                </a:solidFill>
                <a:latin typeface="Stencil" panose="040409050D0802020404" pitchFamily="82" charset="0"/>
              </a:rPr>
              <a:t>För vidare utmaningar och litteratur: </a:t>
            </a:r>
          </a:p>
          <a:p>
            <a:pPr>
              <a:lnSpc>
                <a:spcPct val="107000"/>
              </a:lnSpc>
              <a:spcAft>
                <a:spcPts val="800"/>
              </a:spcAft>
            </a:pPr>
            <a:r>
              <a:rPr lang="sv-SE" sz="2000" dirty="0">
                <a:solidFill>
                  <a:schemeClr val="tx1"/>
                </a:solidFill>
                <a:latin typeface="Stencil" panose="040409050D0802020404" pitchFamily="82" charset="0"/>
                <a:hlinkClick r:id="rId2"/>
              </a:rPr>
              <a:t>https://kvasarmakerspace.se/2020/08/10/kan-robotar-grata/</a:t>
            </a:r>
            <a:endParaRPr lang="sv-SE" sz="2000" dirty="0">
              <a:solidFill>
                <a:schemeClr val="tx1"/>
              </a:solidFill>
              <a:latin typeface="Stencil" panose="040409050D0802020404" pitchFamily="82" charset="0"/>
            </a:endParaRPr>
          </a:p>
          <a:p>
            <a:pPr>
              <a:lnSpc>
                <a:spcPct val="107000"/>
              </a:lnSpc>
              <a:spcAft>
                <a:spcPts val="800"/>
              </a:spcAft>
            </a:pPr>
            <a:endParaRPr lang="sv-SE" sz="2000" dirty="0">
              <a:solidFill>
                <a:schemeClr val="tx1"/>
              </a:solidFill>
              <a:latin typeface="Stencil" panose="040409050D0802020404" pitchFamily="82" charset="0"/>
            </a:endParaRPr>
          </a:p>
          <a:p>
            <a:pPr>
              <a:lnSpc>
                <a:spcPct val="107000"/>
              </a:lnSpc>
              <a:spcAft>
                <a:spcPts val="800"/>
              </a:spcAft>
            </a:pPr>
            <a:r>
              <a:rPr lang="sv-SE" sz="2000" dirty="0">
                <a:solidFill>
                  <a:schemeClr val="tx1"/>
                </a:solidFill>
                <a:latin typeface="Stencil" panose="040409050D0802020404" pitchFamily="82" charset="0"/>
              </a:rPr>
              <a:t>Fota det och maila till mig: pilar.sanhueza@sundbyberg.se</a:t>
            </a:r>
          </a:p>
        </p:txBody>
      </p:sp>
    </p:spTree>
    <p:extLst>
      <p:ext uri="{BB962C8B-B14F-4D97-AF65-F5344CB8AC3E}">
        <p14:creationId xmlns:p14="http://schemas.microsoft.com/office/powerpoint/2010/main" val="2402333568"/>
      </p:ext>
    </p:extLst>
  </p:cSld>
  <p:clrMapOvr>
    <a:masterClrMapping/>
  </p:clrMapOvr>
</p:sld>
</file>

<file path=ppt/theme/theme1.xml><?xml version="1.0" encoding="utf-8"?>
<a:theme xmlns:a="http://schemas.openxmlformats.org/drawingml/2006/main" name="BohemianVTI">
  <a:themeElements>
    <a:clrScheme name="AnalogousFromDarkSeedLeftStep">
      <a:dk1>
        <a:srgbClr val="000000"/>
      </a:dk1>
      <a:lt1>
        <a:srgbClr val="FFFFFF"/>
      </a:lt1>
      <a:dk2>
        <a:srgbClr val="1B302A"/>
      </a:dk2>
      <a:lt2>
        <a:srgbClr val="F3F3F0"/>
      </a:lt2>
      <a:accent1>
        <a:srgbClr val="3C42DD"/>
      </a:accent1>
      <a:accent2>
        <a:srgbClr val="226FCA"/>
      </a:accent2>
      <a:accent3>
        <a:srgbClr val="31BCD0"/>
      </a:accent3>
      <a:accent4>
        <a:srgbClr val="21C494"/>
      </a:accent4>
      <a:accent5>
        <a:srgbClr val="2EC55B"/>
      </a:accent5>
      <a:accent6>
        <a:srgbClr val="35C621"/>
      </a:accent6>
      <a:hlink>
        <a:srgbClr val="359F65"/>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415</TotalTime>
  <Words>348</Words>
  <Application>Microsoft Office PowerPoint</Application>
  <PresentationFormat>Bredbild</PresentationFormat>
  <Paragraphs>22</Paragraphs>
  <Slides>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vt:i4>
      </vt:variant>
    </vt:vector>
  </HeadingPairs>
  <TitlesOfParts>
    <vt:vector size="9" baseType="lpstr">
      <vt:lpstr>Arial</vt:lpstr>
      <vt:lpstr>Avenir Next LT Pro</vt:lpstr>
      <vt:lpstr>Modern Love</vt:lpstr>
      <vt:lpstr>Stencil</vt:lpstr>
      <vt:lpstr>BohemianVTI</vt:lpstr>
      <vt:lpstr>PowerPoint-presentation</vt:lpstr>
      <vt:lpstr>Nätis </vt:lpstr>
      <vt:lpstr>En gång såg jag en riktig djur på min förskola. Det var en lodjur som tittade på mig… Jag blev först lite rädd men lodjuren såg snällt ut så jag tyckte den var gullig!  Vill du prova och se om lodjuren kan också vara på förskolan?   ( till pedagog: förbered genom att ladda ner appen: WWF Djur och prova innan du presenterar detta till barnen)    Diskussionsfrågor efteråt: Är lodjuren på förskolan på riktig ?  Hur har man gjort?  Är det sant eller falsk?   Om ni vill kan ni berätta om hur ni tänker!  Jag skulle bli glad om ni vill använda många färger när ni färglägger min bild! Vi ses nästa gång!         Nätis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Pilar Sanhueza Poblete</dc:creator>
  <cp:lastModifiedBy>Per Falk</cp:lastModifiedBy>
  <cp:revision>11</cp:revision>
  <dcterms:created xsi:type="dcterms:W3CDTF">2020-10-12T07:30:47Z</dcterms:created>
  <dcterms:modified xsi:type="dcterms:W3CDTF">2021-01-04T12:15:11Z</dcterms:modified>
</cp:coreProperties>
</file>