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64" r:id="rId2"/>
    <p:sldId id="265" r:id="rId3"/>
    <p:sldId id="266" r:id="rId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0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5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0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3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4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8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07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3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6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5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12/2/2020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9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54" r:id="rId6"/>
    <p:sldLayoutId id="2147483750" r:id="rId7"/>
    <p:sldLayoutId id="2147483751" r:id="rId8"/>
    <p:sldLayoutId id="2147483752" r:id="rId9"/>
    <p:sldLayoutId id="2147483753" r:id="rId10"/>
    <p:sldLayoutId id="214748375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9H_zcKOvPYQ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ED3FFE9-A19A-4FA9-B4A8-47A28FDCEAD1}"/>
              </a:ext>
            </a:extLst>
          </p:cNvPr>
          <p:cNvSpPr/>
          <p:nvPr/>
        </p:nvSpPr>
        <p:spPr>
          <a:xfrm>
            <a:off x="466725" y="735212"/>
            <a:ext cx="10228622" cy="5522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3600" dirty="0">
                <a:latin typeface="Stencil" panose="040409050D0802020404" pitchFamily="82" charset="0"/>
              </a:rPr>
              <a:t>Andra tillfälle: ”</a:t>
            </a:r>
            <a:r>
              <a:rPr lang="sv-SE" sz="3600" dirty="0" err="1">
                <a:latin typeface="Stencil" panose="040409050D0802020404" pitchFamily="82" charset="0"/>
              </a:rPr>
              <a:t>Nätis</a:t>
            </a:r>
            <a:r>
              <a:rPr lang="sv-SE" sz="3600" dirty="0">
                <a:latin typeface="Stencil" panose="040409050D0802020404" pitchFamily="82" charset="0"/>
              </a:rPr>
              <a:t> är sjuk”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3600" dirty="0">
              <a:latin typeface="Stencil" panose="040409050D0802020404" pitchFamily="82" charset="0"/>
            </a:endParaRPr>
          </a:p>
          <a:p>
            <a:r>
              <a:rPr lang="sv-SE" sz="3600" dirty="0">
                <a:latin typeface="Stencil" panose="040409050D0802020404" pitchFamily="82" charset="0"/>
              </a:rPr>
              <a:t>Här är den första filmen om </a:t>
            </a:r>
            <a:r>
              <a:rPr lang="sv-SE" sz="3600" dirty="0" err="1">
                <a:latin typeface="Stencil" panose="040409050D0802020404" pitchFamily="82" charset="0"/>
              </a:rPr>
              <a:t>Nätis</a:t>
            </a:r>
            <a:r>
              <a:rPr lang="sv-SE" sz="3600" dirty="0">
                <a:latin typeface="Stencil" panose="040409050D0802020404" pitchFamily="82" charset="0"/>
              </a:rPr>
              <a:t>, och i just detta avsnitt är </a:t>
            </a:r>
            <a:r>
              <a:rPr lang="sv-SE" sz="3600" dirty="0" err="1">
                <a:latin typeface="Stencil" panose="040409050D0802020404" pitchFamily="82" charset="0"/>
              </a:rPr>
              <a:t>Nätis</a:t>
            </a:r>
            <a:r>
              <a:rPr lang="sv-SE" sz="3600" dirty="0">
                <a:latin typeface="Stencil" panose="040409050D0802020404" pitchFamily="82" charset="0"/>
              </a:rPr>
              <a:t> krasslig och är på en verkstad för att laga sig</a:t>
            </a:r>
          </a:p>
          <a:p>
            <a:endParaRPr lang="sv-SE" sz="3600" dirty="0">
              <a:latin typeface="Stencil" panose="040409050D0802020404" pitchFamily="82" charset="0"/>
            </a:endParaRPr>
          </a:p>
          <a:p>
            <a:r>
              <a:rPr lang="sv-SE" sz="3600" u="sng" dirty="0">
                <a:hlinkClick r:id="rId2"/>
              </a:rPr>
              <a:t>https://youtu.be/9H_zcKOvPYQ</a:t>
            </a:r>
            <a:endParaRPr lang="sv-SE" sz="3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3600" dirty="0">
                <a:latin typeface="Stencil" panose="040409050D0802020404" pitchFamily="82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3600" dirty="0">
                <a:latin typeface="Stencil" panose="040409050D0802020404" pitchFamily="8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747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CAE889-41F7-4745-A68B-2861A2107941}"/>
              </a:ext>
            </a:extLst>
          </p:cNvPr>
          <p:cNvSpPr txBox="1">
            <a:spLocks/>
          </p:cNvSpPr>
          <p:nvPr/>
        </p:nvSpPr>
        <p:spPr>
          <a:xfrm>
            <a:off x="89915" y="85725"/>
            <a:ext cx="11197210" cy="68389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2200" dirty="0">
              <a:solidFill>
                <a:schemeClr val="tx1"/>
              </a:solidFill>
              <a:latin typeface="Stencil" panose="040409050D0802020404" pitchFamily="8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sv-SE" sz="2200" dirty="0">
                <a:solidFill>
                  <a:schemeClr val="accent3">
                    <a:lumMod val="75000"/>
                  </a:schemeClr>
                </a:solidFill>
                <a:latin typeface="Stencil" panose="040409050D0802020404" pitchFamily="82" charset="0"/>
              </a:rPr>
            </a:br>
            <a:br>
              <a:rPr lang="sv-SE" sz="2200" dirty="0">
                <a:solidFill>
                  <a:schemeClr val="tx1"/>
                </a:solidFill>
                <a:latin typeface="Stencil" panose="040409050D0802020404" pitchFamily="82" charset="0"/>
              </a:rPr>
            </a:br>
            <a:r>
              <a:rPr lang="sv-SE" sz="2000" dirty="0">
                <a:solidFill>
                  <a:schemeClr val="tx1"/>
                </a:solidFill>
                <a:latin typeface="Stencil" panose="040409050D0802020404" pitchFamily="82" charset="0"/>
              </a:rPr>
              <a:t>Diskussionsfrågor efter man har sett filmen: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2000" dirty="0">
              <a:solidFill>
                <a:schemeClr val="tx1"/>
              </a:solidFill>
              <a:latin typeface="Stencil" panose="040409050D0802020404" pitchFamily="8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000" dirty="0">
                <a:solidFill>
                  <a:schemeClr val="tx1"/>
                </a:solidFill>
                <a:latin typeface="Stencil" panose="040409050D0802020404" pitchFamily="82" charset="0"/>
              </a:rPr>
              <a:t>Vad tror ni det hände…? (låta barnen berätta)</a:t>
            </a:r>
          </a:p>
          <a:p>
            <a:pPr lvl="0"/>
            <a:r>
              <a:rPr lang="sv-SE" sz="2000" dirty="0">
                <a:solidFill>
                  <a:schemeClr val="tx1"/>
                </a:solidFill>
                <a:latin typeface="Stencil" panose="040409050D0802020404" pitchFamily="82" charset="0"/>
              </a:rPr>
              <a:t>Vad betyder symbolen i hörnet? Gul, röd, blinkande?</a:t>
            </a:r>
          </a:p>
          <a:p>
            <a:pPr lvl="0"/>
            <a:r>
              <a:rPr lang="sv-SE" sz="2000" dirty="0">
                <a:solidFill>
                  <a:schemeClr val="tx1"/>
                </a:solidFill>
                <a:latin typeface="Stencil" panose="040409050D0802020404" pitchFamily="82" charset="0"/>
              </a:rPr>
              <a:t>Skyltar/reklam – vad tror ni det är?</a:t>
            </a:r>
          </a:p>
          <a:p>
            <a:pPr lvl="0"/>
            <a:r>
              <a:rPr lang="sv-SE" sz="2000" dirty="0">
                <a:solidFill>
                  <a:schemeClr val="tx1"/>
                </a:solidFill>
                <a:latin typeface="Stencil" panose="040409050D0802020404" pitchFamily="82" charset="0"/>
              </a:rPr>
              <a:t>Hur tror </a:t>
            </a:r>
            <a:r>
              <a:rPr lang="sv-SE" sz="2000" dirty="0" err="1">
                <a:solidFill>
                  <a:schemeClr val="tx1"/>
                </a:solidFill>
                <a:latin typeface="Stencil" panose="040409050D0802020404" pitchFamily="82" charset="0"/>
              </a:rPr>
              <a:t>Nätis</a:t>
            </a:r>
            <a:r>
              <a:rPr lang="sv-SE" sz="2000" dirty="0">
                <a:solidFill>
                  <a:schemeClr val="tx1"/>
                </a:solidFill>
                <a:latin typeface="Stencil" panose="040409050D0802020404" pitchFamily="82" charset="0"/>
              </a:rPr>
              <a:t> kan bli frisk?</a:t>
            </a:r>
          </a:p>
          <a:p>
            <a:pPr lvl="0"/>
            <a:endParaRPr lang="sv-SE" sz="2000" dirty="0">
              <a:solidFill>
                <a:schemeClr val="tx1"/>
              </a:solidFill>
              <a:latin typeface="Stencil" panose="040409050D0802020404" pitchFamily="82" charset="0"/>
            </a:endParaRPr>
          </a:p>
          <a:p>
            <a:pPr lvl="0"/>
            <a:endParaRPr lang="sv-SE" sz="2000" dirty="0">
              <a:solidFill>
                <a:schemeClr val="tx1"/>
              </a:solidFill>
              <a:latin typeface="Stencil" panose="040409050D0802020404" pitchFamily="8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000" dirty="0">
                <a:solidFill>
                  <a:schemeClr val="tx1"/>
                </a:solidFill>
                <a:latin typeface="Stencil" panose="040409050D0802020404" pitchFamily="82" charset="0"/>
              </a:rPr>
              <a:t>Diskutera gärna ordet: laddad/ urladdad och koppla det med andra saker på förskolan…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2000" dirty="0">
              <a:solidFill>
                <a:schemeClr val="tx1"/>
              </a:solidFill>
              <a:latin typeface="Stencil" panose="040409050D0802020404" pitchFamily="8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sv-SE" sz="2200" dirty="0">
                <a:solidFill>
                  <a:schemeClr val="tx1"/>
                </a:solidFill>
                <a:latin typeface="Stencil" panose="040409050D0802020404" pitchFamily="82" charset="0"/>
              </a:rPr>
            </a:br>
            <a:r>
              <a:rPr lang="sv-SE" sz="2400" dirty="0">
                <a:solidFill>
                  <a:schemeClr val="tx1"/>
                </a:solidFill>
              </a:rPr>
              <a:t>				</a:t>
            </a:r>
          </a:p>
        </p:txBody>
      </p:sp>
      <p:pic>
        <p:nvPicPr>
          <p:cNvPr id="3" name="Bildobjekt 2" descr="En bild som visar trafik, ljus&#10;&#10;Automatiskt genererad beskrivning">
            <a:extLst>
              <a:ext uri="{FF2B5EF4-FFF2-40B4-BE49-F238E27FC236}">
                <a16:creationId xmlns:a16="http://schemas.microsoft.com/office/drawing/2014/main" id="{FF679D3E-F5EC-4E23-ADFA-71837944CD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3" t="9616" r="23256" b="3247"/>
          <a:stretch/>
        </p:blipFill>
        <p:spPr>
          <a:xfrm>
            <a:off x="9051066" y="239538"/>
            <a:ext cx="1475389" cy="270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63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E962978-6C35-47EF-ACEF-94DC4203CDCF}"/>
              </a:ext>
            </a:extLst>
          </p:cNvPr>
          <p:cNvSpPr/>
          <p:nvPr/>
        </p:nvSpPr>
        <p:spPr>
          <a:xfrm>
            <a:off x="164387" y="441788"/>
            <a:ext cx="10633753" cy="5605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Stencil" panose="040409050D0802020404" pitchFamily="82" charset="0"/>
              </a:rPr>
              <a:t>Till pedagog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dirty="0">
              <a:latin typeface="Stencil" panose="040409050D0802020404" pitchFamily="8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Stencil" panose="040409050D0802020404" pitchFamily="82" charset="0"/>
              </a:rPr>
              <a:t>Utmaning: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sv-SE" dirty="0">
                <a:latin typeface="Stencil" panose="040409050D0802020404" pitchFamily="82" charset="0"/>
              </a:rPr>
              <a:t>ta fram </a:t>
            </a:r>
            <a:r>
              <a:rPr lang="sv-SE" dirty="0" err="1">
                <a:latin typeface="Stencil" panose="040409050D0802020404" pitchFamily="82" charset="0"/>
              </a:rPr>
              <a:t>bluebot</a:t>
            </a:r>
            <a:r>
              <a:rPr lang="sv-SE" dirty="0">
                <a:latin typeface="Stencil" panose="040409050D0802020404" pitchFamily="82" charset="0"/>
              </a:rPr>
              <a:t>, ficklampor ( med batteri eller laddningsbara) eller </a:t>
            </a:r>
            <a:r>
              <a:rPr lang="sv-SE" dirty="0" err="1">
                <a:latin typeface="Stencil" panose="040409050D0802020404" pitchFamily="82" charset="0"/>
              </a:rPr>
              <a:t>ljuskub</a:t>
            </a:r>
            <a:r>
              <a:rPr lang="sv-SE" dirty="0">
                <a:latin typeface="Stencil" panose="040409050D0802020404" pitchFamily="82" charset="0"/>
              </a:rPr>
              <a:t> urladdad och låta barnen komma fram om hur ska de kunna använda eller fungera… ladda den och prova igen…  ( konkret sätt att visa på energi, ladda och oladdad)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dirty="0">
              <a:latin typeface="Stencil" panose="040409050D0802020404" pitchFamily="82" charset="0"/>
            </a:endParaRPr>
          </a:p>
          <a:p>
            <a:r>
              <a:rPr lang="sv-SE" dirty="0">
                <a:latin typeface="Stencil" panose="040409050D0802020404" pitchFamily="82" charset="0"/>
              </a:rPr>
              <a:t>2. Gå till </a:t>
            </a:r>
            <a:r>
              <a:rPr lang="sv-SE" dirty="0" err="1">
                <a:latin typeface="Stencil" panose="040409050D0802020404" pitchFamily="82" charset="0"/>
              </a:rPr>
              <a:t>google</a:t>
            </a:r>
            <a:r>
              <a:rPr lang="sv-SE" dirty="0">
                <a:latin typeface="Stencil" panose="040409050D0802020404" pitchFamily="82" charset="0"/>
              </a:rPr>
              <a:t> och jämför bilder och fråga barnen om skillnad: Ord som </a:t>
            </a:r>
            <a:r>
              <a:rPr lang="sv-SE" u="sng" dirty="0">
                <a:latin typeface="Stencil" panose="040409050D0802020404" pitchFamily="82" charset="0"/>
              </a:rPr>
              <a:t>Robot, </a:t>
            </a:r>
            <a:r>
              <a:rPr lang="sv-SE" dirty="0">
                <a:latin typeface="Stencil" panose="040409050D0802020404" pitchFamily="82" charset="0"/>
              </a:rPr>
              <a:t>Ord som </a:t>
            </a:r>
            <a:r>
              <a:rPr lang="sv-SE" u="sng" dirty="0">
                <a:latin typeface="Stencil" panose="040409050D0802020404" pitchFamily="82" charset="0"/>
              </a:rPr>
              <a:t>Maskin, </a:t>
            </a:r>
            <a:r>
              <a:rPr lang="sv-SE" dirty="0">
                <a:latin typeface="Stencil" panose="040409050D0802020404" pitchFamily="82" charset="0"/>
              </a:rPr>
              <a:t>Ord som </a:t>
            </a:r>
            <a:r>
              <a:rPr lang="sv-SE" u="sng" dirty="0">
                <a:latin typeface="Stencil" panose="040409050D0802020404" pitchFamily="82" charset="0"/>
              </a:rPr>
              <a:t>Robot + sjuk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dirty="0">
              <a:latin typeface="Stencil" panose="040409050D0802020404" pitchFamily="8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dirty="0">
                <a:latin typeface="Stencil" panose="040409050D0802020404" pitchFamily="82" charset="0"/>
              </a:rPr>
              <a:t>3. Vill ni rita </a:t>
            </a:r>
            <a:r>
              <a:rPr lang="sv-SE" dirty="0" err="1">
                <a:latin typeface="Stencil" panose="040409050D0802020404" pitchFamily="82" charset="0"/>
              </a:rPr>
              <a:t>nätis</a:t>
            </a:r>
            <a:r>
              <a:rPr lang="sv-SE" dirty="0">
                <a:latin typeface="Stencil" panose="040409050D0802020404" pitchFamily="82" charset="0"/>
              </a:rPr>
              <a:t> sjuk?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dirty="0">
              <a:latin typeface="Stencil" panose="040409050D0802020404" pitchFamily="8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sv-SE" dirty="0">
                <a:latin typeface="Stencil" panose="040409050D0802020404" pitchFamily="82" charset="0"/>
              </a:rPr>
            </a:br>
            <a:br>
              <a:rPr lang="sv-SE" dirty="0">
                <a:latin typeface="Stencil" panose="040409050D0802020404" pitchFamily="82" charset="0"/>
              </a:rPr>
            </a:br>
            <a:r>
              <a:rPr lang="sv-SE" dirty="0">
                <a:latin typeface="Stencil" panose="040409050D0802020404" pitchFamily="82" charset="0"/>
              </a:rPr>
              <a:t>Om ni vill kan ni berätta om hur ni tänker!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8512003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AnalogousFromDarkSeedLeftStep">
      <a:dk1>
        <a:srgbClr val="000000"/>
      </a:dk1>
      <a:lt1>
        <a:srgbClr val="FFFFFF"/>
      </a:lt1>
      <a:dk2>
        <a:srgbClr val="1B302A"/>
      </a:dk2>
      <a:lt2>
        <a:srgbClr val="F3F3F0"/>
      </a:lt2>
      <a:accent1>
        <a:srgbClr val="3C42DD"/>
      </a:accent1>
      <a:accent2>
        <a:srgbClr val="226FCA"/>
      </a:accent2>
      <a:accent3>
        <a:srgbClr val="31BCD0"/>
      </a:accent3>
      <a:accent4>
        <a:srgbClr val="21C494"/>
      </a:accent4>
      <a:accent5>
        <a:srgbClr val="2EC55B"/>
      </a:accent5>
      <a:accent6>
        <a:srgbClr val="35C621"/>
      </a:accent6>
      <a:hlink>
        <a:srgbClr val="359F65"/>
      </a:hlink>
      <a:folHlink>
        <a:srgbClr val="7F7F7F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129</Words>
  <Application>Microsoft Office PowerPoint</Application>
  <PresentationFormat>Bredbild</PresentationFormat>
  <Paragraphs>29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8" baseType="lpstr">
      <vt:lpstr>Arial</vt:lpstr>
      <vt:lpstr>Avenir Next LT Pro</vt:lpstr>
      <vt:lpstr>Modern Love</vt:lpstr>
      <vt:lpstr>Stencil</vt:lpstr>
      <vt:lpstr>BohemianVTI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Pilar Sanhueza Poblete</dc:creator>
  <cp:lastModifiedBy>Pilar Sanhueza Poblete</cp:lastModifiedBy>
  <cp:revision>16</cp:revision>
  <dcterms:created xsi:type="dcterms:W3CDTF">2020-10-12T07:30:47Z</dcterms:created>
  <dcterms:modified xsi:type="dcterms:W3CDTF">2020-12-02T16:24:45Z</dcterms:modified>
</cp:coreProperties>
</file>