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1"/>
  </p:notesMasterIdLst>
  <p:sldIdLst>
    <p:sldId id="256" r:id="rId2"/>
    <p:sldId id="297" r:id="rId3"/>
    <p:sldId id="296" r:id="rId4"/>
    <p:sldId id="293" r:id="rId5"/>
    <p:sldId id="282" r:id="rId6"/>
    <p:sldId id="273" r:id="rId7"/>
    <p:sldId id="284" r:id="rId8"/>
    <p:sldId id="285" r:id="rId9"/>
    <p:sldId id="290" r:id="rId10"/>
    <p:sldId id="276" r:id="rId11"/>
    <p:sldId id="286" r:id="rId12"/>
    <p:sldId id="287" r:id="rId13"/>
    <p:sldId id="291" r:id="rId14"/>
    <p:sldId id="294" r:id="rId15"/>
    <p:sldId id="277" r:id="rId16"/>
    <p:sldId id="267" r:id="rId17"/>
    <p:sldId id="278" r:id="rId18"/>
    <p:sldId id="268" r:id="rId19"/>
    <p:sldId id="272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86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7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8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60A507-1F35-4A32-92E3-66F3BF5305A1}" type="datetimeFigureOut">
              <a:rPr lang="da-DK" smtClean="0"/>
              <a:t>18-01-2018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854D14-4FE6-4F1C-8A67-DA2766200B7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53925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4D14-4FE6-4F1C-8A67-DA2766200B7D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078847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http://kunstogdesign.net/2018/01/10/koerners-kunstkonkurrence-2018/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4D14-4FE6-4F1C-8A67-DA2766200B7D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912297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Skoleformsgrupper – derefter matrix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4D14-4FE6-4F1C-8A67-DA2766200B7D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31186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Lovens ånd!</a:t>
            </a:r>
            <a:r>
              <a:rPr lang="da-DK" baseline="0" dirty="0" smtClean="0"/>
              <a:t> I identitet og formål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4D14-4FE6-4F1C-8A67-DA2766200B7D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22774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 smtClean="0"/>
              <a:t>Starte med reformen</a:t>
            </a:r>
            <a:r>
              <a:rPr lang="da-DK" baseline="0" dirty="0" smtClean="0"/>
              <a:t> – jeg har tegnet: </a:t>
            </a:r>
            <a:r>
              <a:rPr lang="da-DK" dirty="0" smtClean="0"/>
              <a:t>Overblik</a:t>
            </a:r>
            <a:r>
              <a:rPr lang="da-DK" baseline="0" dirty="0" smtClean="0"/>
              <a:t> over reformforskydninger - </a:t>
            </a:r>
            <a:r>
              <a:rPr lang="da-DK" dirty="0" smtClean="0"/>
              <a:t>Vender vi tilbage</a:t>
            </a:r>
            <a:r>
              <a:rPr lang="da-DK" baseline="0" dirty="0" smtClean="0"/>
              <a:t> til se </a:t>
            </a:r>
            <a:r>
              <a:rPr lang="da-DK" dirty="0" err="1" smtClean="0"/>
              <a:t>Mikroplan</a:t>
            </a:r>
            <a:r>
              <a:rPr lang="da-DK" dirty="0" smtClean="0"/>
              <a:t> og </a:t>
            </a:r>
            <a:r>
              <a:rPr lang="da-DK" dirty="0" err="1" smtClean="0"/>
              <a:t>mako</a:t>
            </a:r>
            <a:r>
              <a:rPr lang="da-DK" baseline="0" dirty="0" err="1" smtClean="0"/>
              <a:t>plan</a:t>
            </a:r>
            <a:r>
              <a:rPr lang="da-DK" baseline="0" dirty="0" smtClean="0"/>
              <a:t> – aktiviteter og møder med elever (vejlederrolle) næste FIP. NU </a:t>
            </a:r>
            <a:r>
              <a:rPr lang="da-DK" baseline="0" dirty="0" err="1" smtClean="0"/>
              <a:t>facilitering</a:t>
            </a:r>
            <a:r>
              <a:rPr lang="da-DK" baseline="0" dirty="0" smtClean="0"/>
              <a:t> og forløbsdesign ud fra fælles tema, materialer og konkurrence</a:t>
            </a:r>
            <a:endParaRPr lang="da-DK" dirty="0" smtClean="0"/>
          </a:p>
          <a:p>
            <a:r>
              <a:rPr lang="da-DK" baseline="0" dirty="0" err="1" smtClean="0"/>
              <a:t>nere</a:t>
            </a:r>
            <a:endParaRPr lang="da-DK" dirty="0" smtClean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4D14-4FE6-4F1C-8A67-DA2766200B7D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91356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https://www.youtube.com/watch?v=9g72HjLY_EI – fra mit forløb:</a:t>
            </a:r>
            <a:r>
              <a:rPr lang="da-DK" baseline="0" dirty="0" smtClean="0"/>
              <a:t> fra kunstkritik til kritisk kunst – om den kunstneriske avantgarde og kritisk samtidskunst – her med huskunstner </a:t>
            </a:r>
            <a:r>
              <a:rPr lang="da-DK" baseline="0" dirty="0" err="1" smtClean="0"/>
              <a:t>Lilibeth</a:t>
            </a:r>
            <a:r>
              <a:rPr lang="da-DK" baseline="0" dirty="0" smtClean="0"/>
              <a:t> </a:t>
            </a:r>
            <a:r>
              <a:rPr lang="da-DK" baseline="0" dirty="0" err="1" smtClean="0"/>
              <a:t>Cuenca</a:t>
            </a:r>
            <a:r>
              <a:rPr lang="da-DK" baseline="0" dirty="0" smtClean="0"/>
              <a:t> Rasmussen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4D14-4FE6-4F1C-8A67-DA2766200B7D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71969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Det vi skal turde lade billedkunst være – aktuelt – antologi på AU om kunstkritikken i digitale tid – midler til at producere materiale til FIP – kunsten.nu fordi det har</a:t>
            </a:r>
            <a:r>
              <a:rPr lang="da-DK" baseline="0" dirty="0" smtClean="0"/>
              <a:t> været min største ressource (og redning) gennem årene – holde sig ajourført med samtidskunsten + kunstkritikken som får faglige mål: personlig smagsdom vs analytisk argumentation til at blive meget tydelig. Kunsten.nu har lavet materialesamlinger til os inden for kritisk kunst + guides til at eleverne kan lege anmeldere (få skriftlighed ind)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4D14-4FE6-4F1C-8A67-DA2766200B7D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936990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Byggesten</a:t>
            </a:r>
            <a:r>
              <a:rPr lang="da-DK" baseline="0" dirty="0" smtClean="0"/>
              <a:t> kommer på … og så temapræsentation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4D14-4FE6-4F1C-8A67-DA2766200B7D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0620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4D14-4FE6-4F1C-8A67-DA2766200B7D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440714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Mit</a:t>
            </a:r>
            <a:r>
              <a:rPr lang="da-DK" baseline="0" dirty="0" smtClean="0"/>
              <a:t> forløbseksempel – 1g </a:t>
            </a:r>
            <a:r>
              <a:rPr lang="da-DK" baseline="0" dirty="0" err="1" smtClean="0"/>
              <a:t>bk</a:t>
            </a:r>
            <a:r>
              <a:rPr lang="da-DK" baseline="0" dirty="0" smtClean="0"/>
              <a:t> vinter 2017 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4D14-4FE6-4F1C-8A67-DA2766200B7D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222717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4D14-4FE6-4F1C-8A67-DA2766200B7D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88893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da-DK" smtClean="0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45244DDF-9E74-4968-8B97-5C857D9CFD4A}" type="datetimeFigureOut">
              <a:rPr lang="da-DK" smtClean="0"/>
              <a:t>18-01-2018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6BB0F-2D84-44A8-A43B-ED02CFE5BCCA}" type="slidenum">
              <a:rPr lang="da-DK" smtClean="0"/>
              <a:t>‹nr.›</a:t>
            </a:fld>
            <a:endParaRPr lang="da-DK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4742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44DDF-9E74-4968-8B97-5C857D9CFD4A}" type="datetimeFigureOut">
              <a:rPr lang="da-DK" smtClean="0"/>
              <a:t>18-01-2018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6BB0F-2D84-44A8-A43B-ED02CFE5BCC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87918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762000"/>
            <a:ext cx="7581900" cy="5410200"/>
          </a:xfrm>
        </p:spPr>
        <p:txBody>
          <a:bodyPr vert="eaVert"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44DDF-9E74-4968-8B97-5C857D9CFD4A}" type="datetimeFigureOut">
              <a:rPr lang="da-DK" smtClean="0"/>
              <a:t>18-01-2018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6BB0F-2D84-44A8-A43B-ED02CFE5BCCA}" type="slidenum">
              <a:rPr lang="da-DK" smtClean="0"/>
              <a:t>‹nr.›</a:t>
            </a:fld>
            <a:endParaRPr lang="da-DK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120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44DDF-9E74-4968-8B97-5C857D9CFD4A}" type="datetimeFigureOut">
              <a:rPr lang="da-DK" smtClean="0"/>
              <a:t>18-01-2018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6BB0F-2D84-44A8-A43B-ED02CFE5BCC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95248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44DDF-9E74-4968-8B97-5C857D9CFD4A}" type="datetimeFigureOut">
              <a:rPr lang="da-DK" smtClean="0"/>
              <a:t>18-01-2018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6BB0F-2D84-44A8-A43B-ED02CFE5BCCA}" type="slidenum">
              <a:rPr lang="da-DK" smtClean="0"/>
              <a:t>‹nr.›</a:t>
            </a:fld>
            <a:endParaRPr lang="da-DK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4111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44DDF-9E74-4968-8B97-5C857D9CFD4A}" type="datetimeFigureOut">
              <a:rPr lang="da-DK" smtClean="0"/>
              <a:t>18-01-2018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6BB0F-2D84-44A8-A43B-ED02CFE5BCC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17220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da-DK" smtClean="0"/>
              <a:t>Rediger typografien i masterens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44DDF-9E74-4968-8B97-5C857D9CFD4A}" type="datetimeFigureOut">
              <a:rPr lang="da-DK" smtClean="0"/>
              <a:t>18-01-2018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6BB0F-2D84-44A8-A43B-ED02CFE5BCC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49602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44DDF-9E74-4968-8B97-5C857D9CFD4A}" type="datetimeFigureOut">
              <a:rPr lang="da-DK" smtClean="0"/>
              <a:t>18-01-2018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6BB0F-2D84-44A8-A43B-ED02CFE5BCC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8382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44DDF-9E74-4968-8B97-5C857D9CFD4A}" type="datetimeFigureOut">
              <a:rPr lang="da-DK" smtClean="0"/>
              <a:t>18-01-2018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6BB0F-2D84-44A8-A43B-ED02CFE5BCC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49668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44DDF-9E74-4968-8B97-5C857D9CFD4A}" type="datetimeFigureOut">
              <a:rPr lang="da-DK" smtClean="0"/>
              <a:t>18-01-2018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6BB0F-2D84-44A8-A43B-ED02CFE5BCC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10263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smtClean="0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44DDF-9E74-4968-8B97-5C857D9CFD4A}" type="datetimeFigureOut">
              <a:rPr lang="da-DK" smtClean="0"/>
              <a:t>18-01-2018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6BB0F-2D84-44A8-A43B-ED02CFE5BCCA}" type="slidenum">
              <a:rPr lang="da-DK" smtClean="0"/>
              <a:t>‹nr.›</a:t>
            </a:fld>
            <a:endParaRPr lang="da-DK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9908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1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45244DDF-9E74-4968-8B97-5C857D9CFD4A}" type="datetimeFigureOut">
              <a:rPr lang="da-DK" smtClean="0"/>
              <a:t>18-01-2018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AC56BB0F-2D84-44A8-A43B-ED02CFE5BCCA}" type="slidenum">
              <a:rPr lang="da-DK" smtClean="0"/>
              <a:t>‹nr.›</a:t>
            </a:fld>
            <a:endParaRPr lang="da-DK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8479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https://www.uvm.dk/-/media/Billeder/Mailsignatur/UVM_STUK_DK.pn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https://www.uvm.dk/-/media/Billeder/Mailsignatur/UVM_STUK_DK.pn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dropbox.com/s/0ya04bwj22js7js/Antikunst%20og%20avantgarde.pptx?dl=0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kunstogdesign.net/2018/01/10/koerners-kunstkonkurrence-2018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kunsten.nu/kunstkritik-en-guide/" TargetMode="External"/><Relationship Id="rId2" Type="http://schemas.openxmlformats.org/officeDocument/2006/relationships/hyperlink" Target="https://kunsten.nu/undervisning-billedkunst-2017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kunstogdesign.net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https://www.uvm.dk/-/media/Billeder/Mailsignatur/UVM_STUK_DK.png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mailto:bonnie.bay.andersen@stukuvm.dk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kunstogdesign.net/nyheder.html" TargetMode="External"/><Relationship Id="rId2" Type="http://schemas.openxmlformats.org/officeDocument/2006/relationships/hyperlink" Target="https://www.emu.dk/modul/faq-om-afsluttende-pr%C3%B8ver-i-billedkunst-oktober-2017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cFRfJb2ONk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cFRfJb2ONk" TargetMode="Externa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9g72HjLY_EI" TargetMode="Externa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4839" y="4653344"/>
            <a:ext cx="7735389" cy="2247417"/>
          </a:xfrm>
        </p:spPr>
        <p:txBody>
          <a:bodyPr>
            <a:normAutofit/>
          </a:bodyPr>
          <a:lstStyle/>
          <a:p>
            <a:r>
              <a:rPr lang="da-DK" b="1" dirty="0" smtClean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da-DK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FIP</a:t>
            </a:r>
            <a:r>
              <a:rPr lang="da-DK" dirty="0" smtClean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 Billedkunst </a:t>
            </a:r>
            <a:br>
              <a:rPr lang="da-DK" dirty="0" smtClean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</a:br>
            <a:r>
              <a:rPr lang="da-DK" dirty="0" smtClean="0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efter</a:t>
            </a:r>
            <a:r>
              <a:rPr lang="da-DK" dirty="0" smtClean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reformen</a:t>
            </a:r>
            <a:r>
              <a:rPr lang="da-DK" b="1" dirty="0" smtClean="0"/>
              <a:t/>
            </a:r>
            <a:br>
              <a:rPr lang="da-DK" b="1" dirty="0" smtClean="0"/>
            </a:br>
            <a:endParaRPr lang="da-DK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413760" cy="970400"/>
          </a:xfrm>
        </p:spPr>
        <p:txBody>
          <a:bodyPr/>
          <a:lstStyle/>
          <a:p>
            <a:r>
              <a:rPr lang="da-DK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Om fagets udvikling, didaktik</a:t>
            </a:r>
          </a:p>
          <a:p>
            <a:r>
              <a:rPr lang="da-DK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og eksamen i tematisk ramme</a:t>
            </a:r>
            <a:endParaRPr lang="da-DK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53142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Torsdag 18.1 2018																Ved Bonnie Bay Andersen</a:t>
            </a:r>
            <a:endParaRPr lang="da-DK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pic>
        <p:nvPicPr>
          <p:cNvPr id="1026" name="Picture 2" descr="https://www.uvm.dk/-/media/Billeder/Mailsignatur/UVM_STUK_DK.png"/>
          <p:cNvPicPr>
            <a:picLocks noChangeAspect="1" noChangeArrowheads="1"/>
          </p:cNvPicPr>
          <p:nvPr/>
        </p:nvPicPr>
        <p:blipFill>
          <a:blip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15" y="4137538"/>
            <a:ext cx="2268456" cy="1090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ktangel 4"/>
          <p:cNvSpPr/>
          <p:nvPr/>
        </p:nvSpPr>
        <p:spPr>
          <a:xfrm>
            <a:off x="2934230" y="1606356"/>
            <a:ext cx="925777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a-DK" sz="9600" dirty="0" smtClean="0">
                <a:solidFill>
                  <a:srgbClr val="B4869D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KRITIK </a:t>
            </a:r>
            <a:r>
              <a:rPr lang="da-DK" sz="9600" dirty="0" smtClean="0">
                <a:solidFill>
                  <a:srgbClr val="B4869D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som DIDAKTIK</a:t>
            </a:r>
            <a:endParaRPr lang="da-DK" sz="9600" dirty="0">
              <a:solidFill>
                <a:srgbClr val="B4869D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150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4839" y="4653344"/>
            <a:ext cx="7735389" cy="2247417"/>
          </a:xfrm>
        </p:spPr>
        <p:txBody>
          <a:bodyPr>
            <a:normAutofit fontScale="90000"/>
          </a:bodyPr>
          <a:lstStyle/>
          <a:p>
            <a:r>
              <a:rPr lang="da-DK" b="1" dirty="0" smtClean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WORKSHOP #1</a:t>
            </a:r>
            <a:br>
              <a:rPr lang="da-DK" b="1" dirty="0" smtClean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</a:br>
            <a:r>
              <a:rPr lang="da-DK" b="1" dirty="0" smtClean="0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Byggesten </a:t>
            </a:r>
            <a:br>
              <a:rPr lang="da-DK" b="1" dirty="0" smtClean="0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</a:br>
            <a:r>
              <a:rPr lang="da-DK" b="1" dirty="0" smtClean="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forløbsdesign</a:t>
            </a:r>
            <a:r>
              <a:rPr lang="da-DK" b="1" dirty="0" smtClean="0"/>
              <a:t/>
            </a:r>
            <a:br>
              <a:rPr lang="da-DK" b="1" dirty="0" smtClean="0"/>
            </a:br>
            <a:endParaRPr lang="da-DK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413760" cy="970400"/>
          </a:xfrm>
        </p:spPr>
        <p:txBody>
          <a:bodyPr/>
          <a:lstStyle/>
          <a:p>
            <a:r>
              <a:rPr lang="da-DK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Byggesten:</a:t>
            </a:r>
          </a:p>
          <a:p>
            <a:r>
              <a:rPr lang="da-DK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Materialer på Kunsten.nu</a:t>
            </a:r>
          </a:p>
          <a:p>
            <a:r>
              <a:rPr lang="da-DK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Kørners kunstkonkurrence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53142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Torsdag 18.1 2018								Ved Bonnie Bay Andersen, Line Højgaard Porse og Kunsten.nu</a:t>
            </a:r>
            <a:endParaRPr lang="da-DK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pic>
        <p:nvPicPr>
          <p:cNvPr id="1026" name="Picture 2" descr="https://www.uvm.dk/-/media/Billeder/Mailsignatur/UVM_STUK_DK.png"/>
          <p:cNvPicPr>
            <a:picLocks noChangeAspect="1" noChangeArrowheads="1"/>
          </p:cNvPicPr>
          <p:nvPr/>
        </p:nvPicPr>
        <p:blipFill>
          <a:blip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15" y="4137538"/>
            <a:ext cx="2268456" cy="1090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felt 4"/>
          <p:cNvSpPr txBox="1"/>
          <p:nvPr/>
        </p:nvSpPr>
        <p:spPr>
          <a:xfrm>
            <a:off x="2459119" y="1606356"/>
            <a:ext cx="956524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9600" dirty="0" smtClean="0">
                <a:solidFill>
                  <a:srgbClr val="B4869D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fra KUNSTKRITIK til KRITISK KUNST</a:t>
            </a:r>
            <a:endParaRPr lang="da-DK" sz="9600" dirty="0">
              <a:solidFill>
                <a:srgbClr val="B4869D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19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55170" cy="6094236"/>
          </a:xfrm>
          <a:prstGeom prst="rect">
            <a:avLst/>
          </a:prstGeom>
        </p:spPr>
      </p:pic>
      <p:sp>
        <p:nvSpPr>
          <p:cNvPr id="6" name="Tekstfelt 5"/>
          <p:cNvSpPr txBox="1"/>
          <p:nvPr/>
        </p:nvSpPr>
        <p:spPr>
          <a:xfrm>
            <a:off x="216310" y="6141196"/>
            <a:ext cx="12155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 smtClean="0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hlinkClick r:id="rId4"/>
              </a:rPr>
              <a:t>Link</a:t>
            </a:r>
            <a:r>
              <a:rPr lang="da-DK" b="1" dirty="0" smtClean="0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til </a:t>
            </a:r>
            <a:r>
              <a:rPr lang="da-DK" b="1" dirty="0" smtClean="0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min PowerPoint </a:t>
            </a:r>
            <a:r>
              <a:rPr lang="da-DK" b="1" dirty="0" smtClean="0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om avantgardekunst og avantgardeteori – til b </a:t>
            </a:r>
            <a:r>
              <a:rPr lang="da-DK" b="1" dirty="0" smtClean="0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niveau </a:t>
            </a:r>
            <a:r>
              <a:rPr lang="da-DK" b="1" dirty="0" smtClean="0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citatslides til lektietekstgennemgang</a:t>
            </a:r>
            <a:endParaRPr lang="da-DK" b="1" dirty="0">
              <a:solidFill>
                <a:srgbClr val="FF0000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7" name="Tekstfelt 6"/>
          <p:cNvSpPr txBox="1"/>
          <p:nvPr/>
        </p:nvSpPr>
        <p:spPr>
          <a:xfrm rot="1215540">
            <a:off x="9022080" y="1985290"/>
            <a:ext cx="265176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6600" dirty="0" smtClean="0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MIT forløb</a:t>
            </a:r>
            <a:endParaRPr lang="da-DK" sz="2800" dirty="0">
              <a:solidFill>
                <a:srgbClr val="FF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96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4687" y="-30480"/>
            <a:ext cx="7603088" cy="6917690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5689600" y="-81280"/>
            <a:ext cx="325120" cy="707136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199" y="1"/>
            <a:ext cx="6494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87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600" y="0"/>
            <a:ext cx="10366692" cy="6860186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58620" y="2365540"/>
            <a:ext cx="15431452" cy="1353337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1255160" y="2365540"/>
            <a:ext cx="6535764" cy="523220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r>
              <a:rPr lang="da-DK" sz="28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DEADLINE: Fredag den 13. april 2018</a:t>
            </a:r>
            <a:endParaRPr lang="da-DK" sz="2800" dirty="0"/>
          </a:p>
        </p:txBody>
      </p:sp>
    </p:spTree>
    <p:extLst>
      <p:ext uri="{BB962C8B-B14F-4D97-AF65-F5344CB8AC3E}">
        <p14:creationId xmlns:p14="http://schemas.microsoft.com/office/powerpoint/2010/main" val="256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 sz="5400" cap="none" dirty="0" smtClean="0">
                <a:solidFill>
                  <a:srgbClr val="22222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BYGGESTEN</a:t>
            </a:r>
            <a:endParaRPr lang="da-DK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151958" y="2676856"/>
            <a:ext cx="11464412" cy="298543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a-DK" altLang="da-DK" sz="3200" b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Gymnasierettede m</a:t>
            </a:r>
            <a:r>
              <a:rPr kumimoji="0" lang="da-DK" altLang="da-DK" sz="3200" b="1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aterialer på kunsten.nu:</a:t>
            </a:r>
            <a:r>
              <a:rPr kumimoji="0" lang="da-DK" altLang="da-DK" sz="16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da-DK" altLang="da-DK" sz="16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da-DK" altLang="da-DK" sz="3200" b="0" i="0" u="none" strike="noStrike" cap="none" normalizeH="0" baseline="0" dirty="0" smtClean="0">
                <a:ln>
                  <a:noFill/>
                </a:ln>
                <a:solidFill>
                  <a:srgbClr val="1155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https://kunsten.nu/undervisning-billedkunst-2017/</a:t>
            </a:r>
            <a:endParaRPr kumimoji="0" lang="da-DK" altLang="da-DK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da-DK" sz="3200" b="0" i="0" u="none" strike="noStrike" cap="none" normalizeH="0" baseline="0" dirty="0" smtClean="0">
                <a:ln>
                  <a:noFill/>
                </a:ln>
                <a:solidFill>
                  <a:srgbClr val="1155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https://kunsten.nu/kunstkritik-en-guide/</a:t>
            </a:r>
            <a:r>
              <a:rPr kumimoji="0" lang="da-DK" altLang="da-DK" sz="3200" b="0" i="0" u="none" strike="noStrike" cap="none" normalizeH="0" baseline="0" dirty="0" smtClean="0">
                <a:ln>
                  <a:noFill/>
                </a:ln>
                <a:solidFill>
                  <a:srgbClr val="1155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da-DK" altLang="da-DK" sz="3200" b="0" i="0" u="none" strike="noStrike" cap="none" normalizeH="0" baseline="0" dirty="0" smtClean="0">
                <a:ln>
                  <a:noFill/>
                </a:ln>
                <a:solidFill>
                  <a:srgbClr val="1155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da-DK" altLang="da-DK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da-DK" sz="2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Rune Gade: </a:t>
            </a:r>
            <a:r>
              <a:rPr kumimoji="0" lang="da-DK" altLang="da-DK" sz="24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Hvad er udstillingsanalyse? – bidrag til en diskussion af metodiske strategier i forbindelse med analyser af kunstudstillinger, </a:t>
            </a:r>
            <a:r>
              <a:rPr kumimoji="0" lang="da-DK" altLang="da-DK" sz="2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2006</a:t>
            </a:r>
            <a:endParaRPr kumimoji="0" lang="da-DK" altLang="da-DK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da-DK" sz="32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Kørnerkonkurrence: </a:t>
            </a:r>
            <a:r>
              <a:rPr kumimoji="0" lang="da-DK" altLang="da-DK" sz="3200" b="0" i="0" u="none" strike="noStrike" cap="none" normalizeH="0" baseline="0" dirty="0" smtClean="0">
                <a:ln>
                  <a:noFill/>
                </a:ln>
                <a:solidFill>
                  <a:srgbClr val="1155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www.kunstogdesign.net</a:t>
            </a:r>
            <a:r>
              <a:rPr lang="da-DK" altLang="da-DK" sz="1200" dirty="0"/>
              <a:t> </a:t>
            </a:r>
            <a:r>
              <a:rPr lang="da-DK" altLang="da-DK" sz="2400" dirty="0" smtClean="0"/>
              <a:t>+ materialesamling</a:t>
            </a:r>
            <a:endParaRPr kumimoji="0" lang="da-DK" altLang="da-DK" sz="3200" b="0" i="0" u="none" strike="noStrike" cap="none" normalizeH="0" baseline="0" dirty="0" smtClean="0">
              <a:ln>
                <a:noFill/>
              </a:ln>
              <a:solidFill>
                <a:srgbClr val="1155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72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4839" y="4653344"/>
            <a:ext cx="7735389" cy="2247417"/>
          </a:xfrm>
        </p:spPr>
        <p:txBody>
          <a:bodyPr>
            <a:normAutofit fontScale="90000"/>
          </a:bodyPr>
          <a:lstStyle/>
          <a:p>
            <a:r>
              <a:rPr lang="da-DK" b="1" dirty="0" smtClean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WORKSHOP #2</a:t>
            </a:r>
            <a:br>
              <a:rPr lang="da-DK" b="1" dirty="0" smtClean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</a:br>
            <a:r>
              <a:rPr lang="da-DK" b="1" dirty="0" smtClean="0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-------</a:t>
            </a:r>
            <a:br>
              <a:rPr lang="da-DK" b="1" dirty="0" smtClean="0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</a:br>
            <a:r>
              <a:rPr lang="da-DK" b="1" dirty="0" smtClean="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Eksamen</a:t>
            </a:r>
            <a:r>
              <a:rPr lang="da-DK" b="1" dirty="0" smtClean="0"/>
              <a:t/>
            </a:r>
            <a:br>
              <a:rPr lang="da-DK" b="1" dirty="0" smtClean="0"/>
            </a:br>
            <a:endParaRPr lang="da-DK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413760" cy="970400"/>
          </a:xfrm>
        </p:spPr>
        <p:txBody>
          <a:bodyPr/>
          <a:lstStyle/>
          <a:p>
            <a:r>
              <a:rPr lang="da-DK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Sparring og erfaringsudveksling fra vintereksamen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53142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Torsdag 18.1 2018								</a:t>
            </a:r>
            <a:r>
              <a:rPr lang="da-DK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	</a:t>
            </a:r>
            <a:r>
              <a:rPr lang="da-DK" dirty="0" smtClean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						Ved Bonnie Bay Andersen</a:t>
            </a:r>
            <a:endParaRPr lang="da-DK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pic>
        <p:nvPicPr>
          <p:cNvPr id="1026" name="Picture 2" descr="https://www.uvm.dk/-/media/Billeder/Mailsignatur/UVM_STUK_DK.png"/>
          <p:cNvPicPr>
            <a:picLocks noChangeAspect="1" noChangeArrowheads="1"/>
          </p:cNvPicPr>
          <p:nvPr/>
        </p:nvPicPr>
        <p:blipFill>
          <a:blip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15" y="4137538"/>
            <a:ext cx="2268456" cy="1090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felt 4"/>
          <p:cNvSpPr txBox="1"/>
          <p:nvPr/>
        </p:nvSpPr>
        <p:spPr>
          <a:xfrm>
            <a:off x="8610600" y="2969341"/>
            <a:ext cx="52012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600" dirty="0" smtClean="0">
                <a:solidFill>
                  <a:srgbClr val="B4869D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KRITIK</a:t>
            </a:r>
            <a:endParaRPr lang="da-DK" dirty="0">
              <a:solidFill>
                <a:srgbClr val="B4869D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81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77240" y="590441"/>
            <a:ext cx="9720072" cy="1499616"/>
          </a:xfrm>
        </p:spPr>
        <p:txBody>
          <a:bodyPr>
            <a:normAutofit fontScale="90000"/>
          </a:bodyPr>
          <a:lstStyle/>
          <a:p>
            <a:r>
              <a:rPr lang="da-DK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Hvordan kan eksamen få eksaminandens beherskelse af </a:t>
            </a:r>
            <a:r>
              <a:rPr lang="da-DK" b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faglige mål </a:t>
            </a:r>
            <a:r>
              <a:rPr lang="da-DK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frem i lyset?</a:t>
            </a:r>
            <a:endParaRPr lang="da-DK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024128" y="2233749"/>
            <a:ext cx="10732443" cy="4101737"/>
          </a:xfrm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 lnSpcReduction="10000"/>
          </a:bodyPr>
          <a:lstStyle/>
          <a:p>
            <a:r>
              <a:rPr lang="da-DK" sz="1400" dirty="0" smtClean="0">
                <a:latin typeface="Adobe Devanagari" panose="02040503050201020203" pitchFamily="18" charset="0"/>
                <a:cs typeface="Adobe Devanagari" panose="02040503050201020203" pitchFamily="18" charset="0"/>
              </a:rPr>
              <a:t>Baseret på vejledningens eksempler på eksamensspørgsmål – Fagkonsulentens spørgsmål</a:t>
            </a:r>
          </a:p>
          <a:p>
            <a:r>
              <a:rPr lang="da-DK" dirty="0" smtClean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</a:p>
          <a:p>
            <a:r>
              <a:rPr lang="da-DK" b="1" dirty="0" smtClean="0">
                <a:latin typeface="Adobe Devanagari" panose="02040503050201020203" pitchFamily="18" charset="0"/>
                <a:cs typeface="Adobe Devanagari" panose="02040503050201020203" pitchFamily="18" charset="0"/>
              </a:rPr>
              <a:t>Problemstilling</a:t>
            </a:r>
            <a:r>
              <a:rPr lang="da-DK" dirty="0" smtClean="0">
                <a:latin typeface="Adobe Devanagari" panose="02040503050201020203" pitchFamily="18" charset="0"/>
                <a:cs typeface="Adobe Devanagari" panose="02040503050201020203" pitchFamily="18" charset="0"/>
              </a:rPr>
              <a:t>: Hvordan kan lys bruges som visuelt, rumligt og/eller sanseligt virkemiddel? </a:t>
            </a:r>
          </a:p>
          <a:p>
            <a:r>
              <a:rPr lang="da-DK" dirty="0" smtClean="0">
                <a:latin typeface="Adobe Devanagari" panose="02040503050201020203" pitchFamily="18" charset="0"/>
                <a:cs typeface="Adobe Devanagari" panose="02040503050201020203" pitchFamily="18" charset="0"/>
              </a:rPr>
              <a:t>1</a:t>
            </a:r>
            <a:r>
              <a:rPr lang="da-DK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. Vælg fra </a:t>
            </a:r>
            <a:r>
              <a:rPr lang="da-DK" dirty="0" err="1">
                <a:latin typeface="Adobe Devanagari" panose="02040503050201020203" pitchFamily="18" charset="0"/>
                <a:cs typeface="Adobe Devanagari" panose="02040503050201020203" pitchFamily="18" charset="0"/>
              </a:rPr>
              <a:t>portfolien</a:t>
            </a:r>
            <a:r>
              <a:rPr lang="da-DK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(din personlige + hele forløbet) min. </a:t>
            </a:r>
            <a:r>
              <a:rPr lang="da-DK" dirty="0" smtClean="0">
                <a:latin typeface="Adobe Devanagari" panose="02040503050201020203" pitchFamily="18" charset="0"/>
                <a:cs typeface="Adobe Devanagari" panose="02040503050201020203" pitchFamily="18" charset="0"/>
              </a:rPr>
              <a:t>5 visuelle, sanselige </a:t>
            </a:r>
            <a:r>
              <a:rPr lang="da-DK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og/eller rumlige </a:t>
            </a:r>
            <a:r>
              <a:rPr lang="da-DK" dirty="0" smtClean="0">
                <a:latin typeface="Adobe Devanagari" panose="02040503050201020203" pitchFamily="18" charset="0"/>
                <a:cs typeface="Adobe Devanagari" panose="02040503050201020203" pitchFamily="18" charset="0"/>
              </a:rPr>
              <a:t>fænomener og </a:t>
            </a:r>
            <a:r>
              <a:rPr lang="da-DK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forklar, hvordan skaberen/kunstneren har arbejdet med lyset og/eller illusionen af lys i fænomenerne i forhold til form, indhold og/eller kontekst. Vælg gerne fænomener fra forskellige perioder og områder (arkitektur, skulptur, maleri, streetart, fotografi, performance, skulptur, installation, m.m.) </a:t>
            </a:r>
            <a:endParaRPr lang="da-DK" dirty="0" smtClean="0"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r>
              <a:rPr lang="da-DK" dirty="0" smtClean="0">
                <a:latin typeface="Adobe Devanagari" panose="02040503050201020203" pitchFamily="18" charset="0"/>
                <a:cs typeface="Adobe Devanagari" panose="02040503050201020203" pitchFamily="18" charset="0"/>
              </a:rPr>
              <a:t>2</a:t>
            </a:r>
            <a:r>
              <a:rPr lang="da-DK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. </a:t>
            </a:r>
            <a:r>
              <a:rPr lang="da-DK" dirty="0" smtClean="0">
                <a:latin typeface="Adobe Devanagari" panose="02040503050201020203" pitchFamily="18" charset="0"/>
                <a:cs typeface="Adobe Devanagari" panose="02040503050201020203" pitchFamily="18" charset="0"/>
              </a:rPr>
              <a:t>Vælg </a:t>
            </a:r>
            <a:r>
              <a:rPr lang="da-DK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min. 2</a:t>
            </a:r>
            <a:r>
              <a:rPr lang="da-DK" dirty="0" smtClean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lang="da-DK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af dine egne praktiske arbejder og fortæl, hvordan du har arbejdet med emnet. </a:t>
            </a:r>
            <a:endParaRPr lang="da-DK" dirty="0" smtClean="0"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r>
              <a:rPr lang="da-DK" dirty="0" smtClean="0">
                <a:latin typeface="Adobe Devanagari" panose="02040503050201020203" pitchFamily="18" charset="0"/>
                <a:cs typeface="Adobe Devanagari" panose="02040503050201020203" pitchFamily="18" charset="0"/>
              </a:rPr>
              <a:t>3</a:t>
            </a:r>
            <a:r>
              <a:rPr lang="da-DK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. Før eller efter skal du præsentere dit selvstændige eksamensprojekt inden for det overordnede eksamensemne ”XXXX</a:t>
            </a:r>
            <a:r>
              <a:rPr lang="da-DK" dirty="0" smtClean="0">
                <a:latin typeface="Adobe Devanagari" panose="02040503050201020203" pitchFamily="18" charset="0"/>
                <a:cs typeface="Adobe Devanagari" panose="02040503050201020203" pitchFamily="18" charset="0"/>
              </a:rPr>
              <a:t>”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3227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77240" y="590441"/>
            <a:ext cx="9720072" cy="1499616"/>
          </a:xfrm>
        </p:spPr>
        <p:txBody>
          <a:bodyPr>
            <a:normAutofit fontScale="90000"/>
          </a:bodyPr>
          <a:lstStyle/>
          <a:p>
            <a:r>
              <a:rPr lang="da-DK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Hvordan kan eksamen få eksaminandens beherskelse af </a:t>
            </a:r>
            <a:r>
              <a:rPr lang="da-DK" b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faglige mål </a:t>
            </a:r>
            <a:r>
              <a:rPr lang="da-DK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frem i lyset?</a:t>
            </a:r>
            <a:endParaRPr lang="da-DK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024128" y="2897312"/>
            <a:ext cx="10732443" cy="3438174"/>
          </a:xfrm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r>
              <a:rPr lang="da-DK" b="1" dirty="0"/>
              <a:t>Gruppeudfordring</a:t>
            </a:r>
          </a:p>
          <a:p>
            <a:pPr marL="0" indent="0">
              <a:buNone/>
            </a:pPr>
            <a:r>
              <a:rPr lang="da-DK" dirty="0"/>
              <a:t>Prøv at lege med forskellige eksamensspørgsmålsformuleringer, som på bedst mulig vis giver eksaminanden mulighed for at vise om han/hun behersker faglige mål</a:t>
            </a:r>
          </a:p>
          <a:p>
            <a:pPr marL="0" indent="0">
              <a:buNone/>
            </a:pPr>
            <a:r>
              <a:rPr lang="da-DK" dirty="0"/>
              <a:t>Placer jer i grupper efter C STX, C HF, B </a:t>
            </a:r>
            <a:r>
              <a:rPr lang="da-DK" dirty="0" smtClean="0"/>
              <a:t>STX</a:t>
            </a:r>
          </a:p>
          <a:p>
            <a:pPr marL="0" indent="0">
              <a:buNone/>
            </a:pPr>
            <a:r>
              <a:rPr lang="da-DK" b="1" dirty="0" smtClean="0"/>
              <a:t>Brug erfaringer fra vintereksamen 207/18!</a:t>
            </a:r>
            <a:endParaRPr lang="da-DK" b="1" dirty="0"/>
          </a:p>
          <a:p>
            <a:pPr marL="0" indent="0">
              <a:buNone/>
            </a:pPr>
            <a:r>
              <a:rPr lang="da-DK" dirty="0"/>
              <a:t>Gruppens spg sendes til </a:t>
            </a:r>
            <a:r>
              <a:rPr lang="da-DK" dirty="0">
                <a:hlinkClick r:id="rId2"/>
              </a:rPr>
              <a:t>bonnie.bay.andersen@stukuvm.dk</a:t>
            </a:r>
            <a:r>
              <a:rPr lang="da-DK" dirty="0"/>
              <a:t>  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9110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77240" y="590441"/>
            <a:ext cx="11120234" cy="1499616"/>
          </a:xfrm>
        </p:spPr>
        <p:txBody>
          <a:bodyPr/>
          <a:lstStyle/>
          <a:p>
            <a:r>
              <a:rPr lang="da-DK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Opmærksomhedspunkter - eksamen</a:t>
            </a:r>
            <a:endParaRPr lang="da-DK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024128" y="2393879"/>
            <a:ext cx="10732443" cy="3941608"/>
          </a:xfrm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da-DK" b="1" dirty="0" smtClean="0">
                <a:latin typeface="Adobe Devanagari" panose="02040503050201020203" pitchFamily="18" charset="0"/>
                <a:cs typeface="Adobe Devanagari" panose="02040503050201020203" pitchFamily="18" charset="0"/>
              </a:rPr>
              <a:t>1. 4.3. Bedømmelseskriterier </a:t>
            </a:r>
          </a:p>
          <a:p>
            <a:r>
              <a:rPr lang="da-DK" dirty="0" smtClean="0">
                <a:solidFill>
                  <a:schemeClr val="accent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Bedømmelsen er en vurdering af, i hvilken grad eksaminandens præstation </a:t>
            </a:r>
            <a:r>
              <a:rPr lang="da-DK" b="1" dirty="0" smtClean="0">
                <a:latin typeface="Adobe Devanagari" panose="02040503050201020203" pitchFamily="18" charset="0"/>
                <a:cs typeface="Adobe Devanagari" panose="02040503050201020203" pitchFamily="18" charset="0"/>
              </a:rPr>
              <a:t>opfylder de faglige mål</a:t>
            </a:r>
            <a:r>
              <a:rPr lang="da-DK" dirty="0" smtClean="0">
                <a:solidFill>
                  <a:schemeClr val="accent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, som de er angivet i pkt. 2.1. Der gives én karakter ud fra en helhedsvurdering af eksaminandens præstation, omfattende prøvedelen i eksamensprojektet og prøvedelen i det teoretiske, praktiske og analytiske stof.</a:t>
            </a:r>
            <a:r>
              <a:rPr lang="da-DK" dirty="0" smtClean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lang="da-DK" b="1" dirty="0" smtClean="0">
                <a:latin typeface="Adobe Devanagari" panose="02040503050201020203" pitchFamily="18" charset="0"/>
                <a:cs typeface="Adobe Devanagari" panose="02040503050201020203" pitchFamily="18" charset="0"/>
              </a:rPr>
              <a:t>De to prøvedele vægtes lige. </a:t>
            </a:r>
            <a:r>
              <a:rPr lang="da-DK" dirty="0" smtClean="0">
                <a:solidFill>
                  <a:schemeClr val="accent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Ved eksamensprojektet lægges der vægt på eksamensprojektets idé, proces og udførelse i forhold til den opstillede problemformulering.</a:t>
            </a:r>
          </a:p>
          <a:p>
            <a:endParaRPr lang="da-DK" dirty="0"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r>
              <a:rPr lang="da-DK" dirty="0" smtClean="0">
                <a:latin typeface="Adobe Devanagari" panose="02040503050201020203" pitchFamily="18" charset="0"/>
                <a:cs typeface="Adobe Devanagari" panose="02040503050201020203" pitchFamily="18" charset="0"/>
                <a:hlinkClick r:id="rId2"/>
              </a:rPr>
              <a:t>FAQ om eksamen </a:t>
            </a:r>
            <a:r>
              <a:rPr lang="da-DK" dirty="0" smtClean="0">
                <a:latin typeface="Adobe Devanagari" panose="02040503050201020203" pitchFamily="18" charset="0"/>
                <a:cs typeface="Adobe Devanagari" panose="02040503050201020203" pitchFamily="18" charset="0"/>
              </a:rPr>
              <a:t>– herunder nyeste regler om snyd og internetadgang til eksamen</a:t>
            </a:r>
          </a:p>
          <a:p>
            <a:r>
              <a:rPr lang="da-DK" dirty="0" smtClean="0">
                <a:latin typeface="Adobe Devanagari" panose="02040503050201020203" pitchFamily="18" charset="0"/>
                <a:cs typeface="Adobe Devanagari" panose="02040503050201020203" pitchFamily="18" charset="0"/>
                <a:hlinkClick r:id="rId3"/>
              </a:rPr>
              <a:t>Eksamenskid</a:t>
            </a:r>
            <a:r>
              <a:rPr lang="da-DK" dirty="0" smtClean="0">
                <a:latin typeface="Adobe Devanagari" panose="02040503050201020203" pitchFamily="18" charset="0"/>
                <a:cs typeface="Adobe Devanagari" panose="02040503050201020203" pitchFamily="18" charset="0"/>
              </a:rPr>
              <a:t> (udleveret) som fil</a:t>
            </a:r>
          </a:p>
          <a:p>
            <a:r>
              <a:rPr lang="da-DK" dirty="0" smtClean="0">
                <a:latin typeface="Adobe Devanagari" panose="02040503050201020203" pitchFamily="18" charset="0"/>
                <a:cs typeface="Adobe Devanagari" panose="02040503050201020203" pitchFamily="18" charset="0"/>
              </a:rPr>
              <a:t/>
            </a:r>
            <a:br>
              <a:rPr lang="da-DK" dirty="0" smtClean="0">
                <a:latin typeface="Adobe Devanagari" panose="02040503050201020203" pitchFamily="18" charset="0"/>
                <a:cs typeface="Adobe Devanagari" panose="02040503050201020203" pitchFamily="18" charset="0"/>
              </a:rPr>
            </a:br>
            <a:endParaRPr lang="da-DK" dirty="0" smtClean="0"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endParaRPr lang="da-DK" dirty="0">
              <a:latin typeface="Adobe Devanagari" panose="02040503050201020203" pitchFamily="18" charset="0"/>
              <a:cs typeface="Adobe Devanagari" panose="02040503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21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En bøn…</a:t>
            </a:r>
            <a:endParaRPr lang="da-DK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1136073" y="1692672"/>
            <a:ext cx="50846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3200" b="1" dirty="0" smtClean="0">
                <a:solidFill>
                  <a:schemeClr val="accent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Skal </a:t>
            </a:r>
            <a:r>
              <a:rPr lang="da-DK" sz="3200" b="1" dirty="0">
                <a:solidFill>
                  <a:schemeClr val="accent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du være Censor? Gå til det med åbent og nysgerrigt sind!</a:t>
            </a:r>
            <a:endParaRPr lang="da-DK" sz="3200" dirty="0"/>
          </a:p>
        </p:txBody>
      </p:sp>
      <p:pic>
        <p:nvPicPr>
          <p:cNvPr id="2050" name="Picture 2" descr="Billedresultat for bø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927" y="0"/>
            <a:ext cx="4946073" cy="688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189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77240" y="329184"/>
            <a:ext cx="9720072" cy="1499616"/>
          </a:xfrm>
        </p:spPr>
        <p:txBody>
          <a:bodyPr>
            <a:normAutofit/>
          </a:bodyPr>
          <a:lstStyle/>
          <a:p>
            <a:r>
              <a:rPr lang="da-DK" sz="3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Hvorfor skal elever have billedkunst</a:t>
            </a:r>
            <a:r>
              <a:rPr lang="da-DK" sz="3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?</a:t>
            </a:r>
            <a:br>
              <a:rPr lang="da-DK" sz="3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da-DK" sz="3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Ted </a:t>
            </a:r>
            <a:r>
              <a:rPr lang="da-DK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talk inspiration </a:t>
            </a:r>
            <a:r>
              <a:rPr lang="da-DK" sz="1800" dirty="0">
                <a:latin typeface="Segoe UI Light" panose="020B0502040204020203" pitchFamily="34" charset="0"/>
                <a:cs typeface="Segoe UI Light" panose="020B0502040204020203" pitchFamily="34" charset="0"/>
              </a:rPr>
              <a:t>https://youtu.be/ZcFRfJb2ONk</a:t>
            </a:r>
            <a:endParaRPr lang="da-DK" sz="1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>
                <a:hlinkClick r:id="rId3"/>
              </a:rPr>
              <a:t>https://</a:t>
            </a:r>
            <a:r>
              <a:rPr lang="da-DK" dirty="0" smtClean="0">
                <a:hlinkClick r:id="rId3"/>
              </a:rPr>
              <a:t>www.youtube.com/watch?v=ZcFRfJb2ONk</a:t>
            </a:r>
            <a:r>
              <a:rPr lang="da-DK" dirty="0" smtClean="0"/>
              <a:t> </a:t>
            </a:r>
            <a:endParaRPr lang="da-DK" dirty="0"/>
          </a:p>
        </p:txBody>
      </p:sp>
      <p:pic>
        <p:nvPicPr>
          <p:cNvPr id="4" name="ZcFRfJb2ONk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77240" y="1432560"/>
            <a:ext cx="9720072" cy="546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930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77240" y="674043"/>
            <a:ext cx="9720072" cy="1499616"/>
          </a:xfrm>
        </p:spPr>
        <p:txBody>
          <a:bodyPr/>
          <a:lstStyle/>
          <a:p>
            <a:r>
              <a:rPr lang="da-DK" b="1" dirty="0" smtClean="0">
                <a:latin typeface="Segoe UI Light" panose="020B0502040204020203" pitchFamily="34" charset="0"/>
                <a:ea typeface="Segoe UI Historic" panose="020B0502040204020203" pitchFamily="34" charset="0"/>
                <a:cs typeface="Segoe UI Light" panose="020B0502040204020203" pitchFamily="34" charset="0"/>
              </a:rPr>
              <a:t>Hvorfor</a:t>
            </a:r>
            <a:r>
              <a:rPr lang="da-DK" dirty="0" smtClean="0">
                <a:latin typeface="Segoe UI Light" panose="020B0502040204020203" pitchFamily="34" charset="0"/>
                <a:ea typeface="Segoe UI Historic" panose="020B0502040204020203" pitchFamily="34" charset="0"/>
                <a:cs typeface="Segoe UI Light" panose="020B0502040204020203" pitchFamily="34" charset="0"/>
              </a:rPr>
              <a:t> skal elever have </a:t>
            </a:r>
            <a:r>
              <a:rPr lang="da-DK" dirty="0" smtClean="0">
                <a:latin typeface="Segoe UI Light" panose="020B0502040204020203" pitchFamily="34" charset="0"/>
                <a:ea typeface="Segoe UI Historic" panose="020B0502040204020203" pitchFamily="34" charset="0"/>
                <a:cs typeface="Segoe UI Light" panose="020B0502040204020203" pitchFamily="34" charset="0"/>
              </a:rPr>
              <a:t>billedkunst i gymnasiet?</a:t>
            </a:r>
            <a:endParaRPr lang="da-DK" dirty="0">
              <a:latin typeface="Segoe UI Light" panose="020B0502040204020203" pitchFamily="34" charset="0"/>
              <a:ea typeface="Segoe UI Historic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962483" y="1972491"/>
            <a:ext cx="9720073" cy="4885509"/>
          </a:xfrm>
        </p:spPr>
        <p:txBody>
          <a:bodyPr>
            <a:normAutofit/>
          </a:bodyPr>
          <a:lstStyle/>
          <a:p>
            <a:r>
              <a:rPr lang="da-DK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1. Identitet og formål </a:t>
            </a:r>
            <a:br>
              <a:rPr lang="da-DK" b="1" dirty="0">
                <a:latin typeface="Adobe Devanagari" panose="02040503050201020203" pitchFamily="18" charset="0"/>
                <a:cs typeface="Adobe Devanagari" panose="02040503050201020203" pitchFamily="18" charset="0"/>
              </a:rPr>
            </a:br>
            <a:r>
              <a:rPr lang="da-DK" b="1" dirty="0" smtClean="0">
                <a:latin typeface="Adobe Devanagari" panose="02040503050201020203" pitchFamily="18" charset="0"/>
                <a:cs typeface="Adobe Devanagari" panose="02040503050201020203" pitchFamily="18" charset="0"/>
              </a:rPr>
              <a:t>1.1</a:t>
            </a:r>
            <a:r>
              <a:rPr lang="da-DK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. Identitet </a:t>
            </a:r>
            <a:r>
              <a:rPr lang="da-DK" dirty="0" smtClean="0">
                <a:latin typeface="Adobe Devanagari" panose="02040503050201020203" pitchFamily="18" charset="0"/>
                <a:cs typeface="Adobe Devanagari" panose="02040503050201020203" pitchFamily="18" charset="0"/>
              </a:rPr>
              <a:t/>
            </a:r>
            <a:br>
              <a:rPr lang="da-DK" dirty="0" smtClean="0">
                <a:latin typeface="Adobe Devanagari" panose="02040503050201020203" pitchFamily="18" charset="0"/>
                <a:cs typeface="Adobe Devanagari" panose="02040503050201020203" pitchFamily="18" charset="0"/>
              </a:rPr>
            </a:br>
            <a:r>
              <a:rPr lang="da-DK" dirty="0" smtClean="0">
                <a:solidFill>
                  <a:schemeClr val="accent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Billedkunst </a:t>
            </a:r>
            <a:r>
              <a:rPr lang="da-DK" dirty="0">
                <a:solidFill>
                  <a:schemeClr val="accent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har som sit primære genstandsfelt </a:t>
            </a:r>
            <a:r>
              <a:rPr lang="da-DK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visuelle fænomener samt æstetiske processer</a:t>
            </a:r>
            <a:r>
              <a:rPr lang="da-DK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. </a:t>
            </a:r>
            <a:r>
              <a:rPr lang="da-DK" dirty="0">
                <a:solidFill>
                  <a:schemeClr val="accent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I faget </a:t>
            </a:r>
            <a:r>
              <a:rPr lang="da-DK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oplever og undersøger </a:t>
            </a:r>
            <a:r>
              <a:rPr lang="da-DK" dirty="0">
                <a:solidFill>
                  <a:schemeClr val="accent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eleverne forskellige visuelle fænomener, herunder visuelle kulturer, traditionelle kunstformer, nutidens kunstformer samt arkitektur, og </a:t>
            </a:r>
            <a:r>
              <a:rPr lang="da-DK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eksperimenterer</a:t>
            </a:r>
            <a:r>
              <a:rPr lang="da-DK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lang="da-DK" dirty="0">
                <a:solidFill>
                  <a:schemeClr val="accent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med dem for at </a:t>
            </a:r>
            <a:r>
              <a:rPr lang="da-DK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opnå visuel, æstetisk og innovativ viden og kompetence</a:t>
            </a:r>
            <a:r>
              <a:rPr lang="da-DK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. </a:t>
            </a:r>
            <a:r>
              <a:rPr lang="da-DK" dirty="0" smtClean="0">
                <a:latin typeface="Adobe Devanagari" panose="02040503050201020203" pitchFamily="18" charset="0"/>
                <a:cs typeface="Adobe Devanagari" panose="02040503050201020203" pitchFamily="18" charset="0"/>
              </a:rPr>
              <a:t/>
            </a:r>
            <a:br>
              <a:rPr lang="da-DK" dirty="0" smtClean="0">
                <a:latin typeface="Adobe Devanagari" panose="02040503050201020203" pitchFamily="18" charset="0"/>
                <a:cs typeface="Adobe Devanagari" panose="02040503050201020203" pitchFamily="18" charset="0"/>
              </a:rPr>
            </a:br>
            <a:r>
              <a:rPr lang="da-DK" dirty="0" smtClean="0">
                <a:latin typeface="Adobe Devanagari" panose="02040503050201020203" pitchFamily="18" charset="0"/>
                <a:cs typeface="Adobe Devanagari" panose="02040503050201020203" pitchFamily="18" charset="0"/>
              </a:rPr>
              <a:t/>
            </a:r>
            <a:br>
              <a:rPr lang="da-DK" dirty="0" smtClean="0">
                <a:latin typeface="Adobe Devanagari" panose="02040503050201020203" pitchFamily="18" charset="0"/>
                <a:cs typeface="Adobe Devanagari" panose="02040503050201020203" pitchFamily="18" charset="0"/>
              </a:rPr>
            </a:br>
            <a:r>
              <a:rPr lang="da-DK" b="1" dirty="0" smtClean="0">
                <a:latin typeface="Adobe Devanagari" panose="02040503050201020203" pitchFamily="18" charset="0"/>
                <a:cs typeface="Adobe Devanagari" panose="02040503050201020203" pitchFamily="18" charset="0"/>
              </a:rPr>
              <a:t>1.2</a:t>
            </a:r>
            <a:r>
              <a:rPr lang="da-DK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. Formål </a:t>
            </a:r>
            <a:r>
              <a:rPr lang="da-DK" dirty="0" smtClean="0">
                <a:latin typeface="Adobe Devanagari" panose="02040503050201020203" pitchFamily="18" charset="0"/>
                <a:cs typeface="Adobe Devanagari" panose="02040503050201020203" pitchFamily="18" charset="0"/>
              </a:rPr>
              <a:t/>
            </a:r>
            <a:br>
              <a:rPr lang="da-DK" dirty="0" smtClean="0">
                <a:latin typeface="Adobe Devanagari" panose="02040503050201020203" pitchFamily="18" charset="0"/>
                <a:cs typeface="Adobe Devanagari" panose="02040503050201020203" pitchFamily="18" charset="0"/>
              </a:rPr>
            </a:br>
            <a:r>
              <a:rPr lang="da-DK" dirty="0" smtClean="0">
                <a:solidFill>
                  <a:schemeClr val="accent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Formålet </a:t>
            </a:r>
            <a:r>
              <a:rPr lang="da-DK" dirty="0">
                <a:solidFill>
                  <a:schemeClr val="accent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med billedkunst er at give eleverne en </a:t>
            </a:r>
            <a:r>
              <a:rPr lang="da-DK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reflekteret analytisk tilgang </a:t>
            </a:r>
            <a:r>
              <a:rPr lang="da-DK" dirty="0">
                <a:solidFill>
                  <a:schemeClr val="accent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til visuelle fænomener og viden om disse fænomeners historiske, kulturelle og menneskelige betydning, lokalt såvel som globalt. Faget skal bidrage til elevernes almendannelse og studiekompetence. </a:t>
            </a:r>
            <a:r>
              <a:rPr lang="da-DK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Det sker gennem fordybelse i æstetiske oplevelser og arbejdsprocesser, hvor praksis, analyse og teori vekselvirker i undersøgelsen af almene, kunstfaglige og æstetiske problemstillinger</a:t>
            </a:r>
            <a:r>
              <a:rPr lang="da-DK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. </a:t>
            </a:r>
            <a:r>
              <a:rPr lang="da-DK" dirty="0">
                <a:solidFill>
                  <a:schemeClr val="accent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Derved opbygger eleverne viden og kundskaber, som hjælper dem til at forstå og deltage i en kompleks visuel, digital og global kultur</a:t>
            </a:r>
          </a:p>
        </p:txBody>
      </p:sp>
    </p:spTree>
    <p:extLst>
      <p:ext uri="{BB962C8B-B14F-4D97-AF65-F5344CB8AC3E}">
        <p14:creationId xmlns:p14="http://schemas.microsoft.com/office/powerpoint/2010/main" val="1576812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77240" y="674043"/>
            <a:ext cx="9720072" cy="1499616"/>
          </a:xfrm>
        </p:spPr>
        <p:txBody>
          <a:bodyPr/>
          <a:lstStyle/>
          <a:p>
            <a:r>
              <a:rPr lang="da-DK" b="1" dirty="0" smtClean="0">
                <a:latin typeface="Segoe UI Light" panose="020B0502040204020203" pitchFamily="34" charset="0"/>
                <a:ea typeface="Segoe UI Historic" panose="020B0502040204020203" pitchFamily="34" charset="0"/>
                <a:cs typeface="Segoe UI Light" panose="020B0502040204020203" pitchFamily="34" charset="0"/>
              </a:rPr>
              <a:t>Hvorfor</a:t>
            </a:r>
            <a:r>
              <a:rPr lang="da-DK" dirty="0" smtClean="0">
                <a:latin typeface="Segoe UI Light" panose="020B0502040204020203" pitchFamily="34" charset="0"/>
                <a:ea typeface="Segoe UI Historic" panose="020B0502040204020203" pitchFamily="34" charset="0"/>
                <a:cs typeface="Segoe UI Light" panose="020B0502040204020203" pitchFamily="34" charset="0"/>
              </a:rPr>
              <a:t> skal elever have </a:t>
            </a:r>
            <a:r>
              <a:rPr lang="da-DK" dirty="0" smtClean="0">
                <a:latin typeface="Segoe UI Light" panose="020B0502040204020203" pitchFamily="34" charset="0"/>
                <a:ea typeface="Segoe UI Historic" panose="020B0502040204020203" pitchFamily="34" charset="0"/>
                <a:cs typeface="Segoe UI Light" panose="020B0502040204020203" pitchFamily="34" charset="0"/>
              </a:rPr>
              <a:t>billedkunst i gymnasiet?</a:t>
            </a:r>
            <a:endParaRPr lang="da-DK" dirty="0">
              <a:latin typeface="Segoe UI Light" panose="020B0502040204020203" pitchFamily="34" charset="0"/>
              <a:ea typeface="Segoe UI Historic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962483" y="1972491"/>
            <a:ext cx="9720073" cy="4885509"/>
          </a:xfrm>
        </p:spPr>
        <p:txBody>
          <a:bodyPr>
            <a:normAutofit/>
          </a:bodyPr>
          <a:lstStyle/>
          <a:p>
            <a:r>
              <a:rPr lang="da-DK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1. Identitet og formål </a:t>
            </a:r>
            <a:br>
              <a:rPr lang="da-DK" b="1" dirty="0">
                <a:latin typeface="Adobe Devanagari" panose="02040503050201020203" pitchFamily="18" charset="0"/>
                <a:cs typeface="Adobe Devanagari" panose="02040503050201020203" pitchFamily="18" charset="0"/>
              </a:rPr>
            </a:br>
            <a:r>
              <a:rPr lang="da-DK" b="1" dirty="0" smtClean="0">
                <a:latin typeface="Adobe Devanagari" panose="02040503050201020203" pitchFamily="18" charset="0"/>
                <a:cs typeface="Adobe Devanagari" panose="02040503050201020203" pitchFamily="18" charset="0"/>
              </a:rPr>
              <a:t>1.1</a:t>
            </a:r>
            <a:r>
              <a:rPr lang="da-DK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. Identitet </a:t>
            </a:r>
            <a:r>
              <a:rPr lang="da-DK" dirty="0" smtClean="0">
                <a:latin typeface="Adobe Devanagari" panose="02040503050201020203" pitchFamily="18" charset="0"/>
                <a:cs typeface="Adobe Devanagari" panose="02040503050201020203" pitchFamily="18" charset="0"/>
              </a:rPr>
              <a:t/>
            </a:r>
            <a:br>
              <a:rPr lang="da-DK" dirty="0" smtClean="0">
                <a:latin typeface="Adobe Devanagari" panose="02040503050201020203" pitchFamily="18" charset="0"/>
                <a:cs typeface="Adobe Devanagari" panose="02040503050201020203" pitchFamily="18" charset="0"/>
              </a:rPr>
            </a:br>
            <a:r>
              <a:rPr lang="da-DK" dirty="0" smtClean="0">
                <a:solidFill>
                  <a:schemeClr val="accent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Billedkunst </a:t>
            </a:r>
            <a:r>
              <a:rPr lang="da-DK" dirty="0">
                <a:solidFill>
                  <a:schemeClr val="accent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har som sit primære genstandsfelt </a:t>
            </a:r>
            <a:r>
              <a:rPr lang="da-DK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visuelle fænomener samt æstetiske processer</a:t>
            </a:r>
            <a:r>
              <a:rPr lang="da-DK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. I faget </a:t>
            </a:r>
            <a:r>
              <a:rPr lang="da-DK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oplever og undersøger </a:t>
            </a:r>
            <a:r>
              <a:rPr lang="da-DK" dirty="0">
                <a:solidFill>
                  <a:schemeClr val="accent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eleverne forskellige visuelle fænomener, herunder visuelle kulturer, traditionelle kunstformer, nutidens kunstformer samt arkitektur, og </a:t>
            </a:r>
            <a:r>
              <a:rPr lang="da-DK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eksperimenterer</a:t>
            </a:r>
            <a:r>
              <a:rPr lang="da-DK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lang="da-DK" dirty="0">
                <a:solidFill>
                  <a:schemeClr val="accent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med dem for at </a:t>
            </a:r>
            <a:r>
              <a:rPr lang="da-DK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opnå visuel, æstetisk og innovativ viden og kompetence</a:t>
            </a:r>
            <a:r>
              <a:rPr lang="da-DK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. </a:t>
            </a:r>
            <a:r>
              <a:rPr lang="da-DK" dirty="0" smtClean="0">
                <a:latin typeface="Adobe Devanagari" panose="02040503050201020203" pitchFamily="18" charset="0"/>
                <a:cs typeface="Adobe Devanagari" panose="02040503050201020203" pitchFamily="18" charset="0"/>
              </a:rPr>
              <a:t/>
            </a:r>
            <a:br>
              <a:rPr lang="da-DK" dirty="0" smtClean="0">
                <a:latin typeface="Adobe Devanagari" panose="02040503050201020203" pitchFamily="18" charset="0"/>
                <a:cs typeface="Adobe Devanagari" panose="02040503050201020203" pitchFamily="18" charset="0"/>
              </a:rPr>
            </a:br>
            <a:r>
              <a:rPr lang="da-DK" dirty="0" smtClean="0">
                <a:latin typeface="Adobe Devanagari" panose="02040503050201020203" pitchFamily="18" charset="0"/>
                <a:cs typeface="Adobe Devanagari" panose="02040503050201020203" pitchFamily="18" charset="0"/>
              </a:rPr>
              <a:t/>
            </a:r>
            <a:br>
              <a:rPr lang="da-DK" dirty="0" smtClean="0">
                <a:latin typeface="Adobe Devanagari" panose="02040503050201020203" pitchFamily="18" charset="0"/>
                <a:cs typeface="Adobe Devanagari" panose="02040503050201020203" pitchFamily="18" charset="0"/>
              </a:rPr>
            </a:br>
            <a:r>
              <a:rPr lang="da-DK" b="1" dirty="0" smtClean="0">
                <a:latin typeface="Adobe Devanagari" panose="02040503050201020203" pitchFamily="18" charset="0"/>
                <a:cs typeface="Adobe Devanagari" panose="02040503050201020203" pitchFamily="18" charset="0"/>
              </a:rPr>
              <a:t>1.2</a:t>
            </a:r>
            <a:r>
              <a:rPr lang="da-DK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. Formål </a:t>
            </a:r>
            <a:r>
              <a:rPr lang="da-DK" dirty="0" smtClean="0">
                <a:latin typeface="Adobe Devanagari" panose="02040503050201020203" pitchFamily="18" charset="0"/>
                <a:cs typeface="Adobe Devanagari" panose="02040503050201020203" pitchFamily="18" charset="0"/>
              </a:rPr>
              <a:t/>
            </a:r>
            <a:br>
              <a:rPr lang="da-DK" dirty="0" smtClean="0">
                <a:latin typeface="Adobe Devanagari" panose="02040503050201020203" pitchFamily="18" charset="0"/>
                <a:cs typeface="Adobe Devanagari" panose="02040503050201020203" pitchFamily="18" charset="0"/>
              </a:rPr>
            </a:br>
            <a:r>
              <a:rPr lang="da-DK" dirty="0" smtClean="0">
                <a:solidFill>
                  <a:schemeClr val="accent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Formålet </a:t>
            </a:r>
            <a:r>
              <a:rPr lang="da-DK" dirty="0">
                <a:solidFill>
                  <a:schemeClr val="accent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med billedkunst er at give eleverne en </a:t>
            </a:r>
            <a:r>
              <a:rPr lang="da-DK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reflekteret analytisk tilgang </a:t>
            </a:r>
            <a:r>
              <a:rPr lang="da-DK" dirty="0">
                <a:solidFill>
                  <a:schemeClr val="accent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til visuelle fænomener og viden om disse fænomeners historiske, kulturelle og menneskelige betydning, lokalt såvel som globalt. Faget skal bidrage til elevernes almendannelse og studiekompetence. </a:t>
            </a:r>
            <a:r>
              <a:rPr lang="da-DK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Det sker gennem fordybelse i æstetiske oplevelser og arbejdsprocesser, hvor praksis, analyse og teori vekselvirker i undersøgelsen af almene, kunstfaglige og æstetiske problemstillinger</a:t>
            </a:r>
            <a:r>
              <a:rPr lang="da-DK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. </a:t>
            </a:r>
            <a:r>
              <a:rPr lang="da-DK" dirty="0">
                <a:solidFill>
                  <a:schemeClr val="accent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Derved opbygger eleverne viden og kundskaber, som hjælper dem til at forstå og deltage i en kompleks visuel, digital og global kultur</a:t>
            </a:r>
          </a:p>
        </p:txBody>
      </p:sp>
      <p:sp>
        <p:nvSpPr>
          <p:cNvPr id="4" name="Rektangel 3"/>
          <p:cNvSpPr/>
          <p:nvPr/>
        </p:nvSpPr>
        <p:spPr>
          <a:xfrm rot="19583968">
            <a:off x="5842571" y="1793029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a-DK" sz="4800" b="1" dirty="0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INDUKTIV problem- og procesorienteret UNDERVISNING</a:t>
            </a:r>
          </a:p>
          <a:p>
            <a:r>
              <a:rPr lang="da-DK" sz="4800" b="1" dirty="0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Lærer = </a:t>
            </a:r>
            <a:r>
              <a:rPr lang="da-DK" sz="4800" b="1" dirty="0" err="1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facilitator</a:t>
            </a:r>
            <a:r>
              <a:rPr lang="da-DK" sz="4800" b="1" dirty="0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og vejleder</a:t>
            </a:r>
          </a:p>
        </p:txBody>
      </p:sp>
    </p:spTree>
    <p:extLst>
      <p:ext uri="{BB962C8B-B14F-4D97-AF65-F5344CB8AC3E}">
        <p14:creationId xmlns:p14="http://schemas.microsoft.com/office/powerpoint/2010/main" val="131896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>
          <a:xfrm>
            <a:off x="317863" y="417063"/>
            <a:ext cx="522078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2.1. Faglige </a:t>
            </a:r>
            <a:r>
              <a:rPr lang="da-DK" b="1" dirty="0" smtClean="0">
                <a:latin typeface="Adobe Devanagari" panose="02040503050201020203" pitchFamily="18" charset="0"/>
                <a:cs typeface="Adobe Devanagari" panose="02040503050201020203" pitchFamily="18" charset="0"/>
              </a:rPr>
              <a:t>mål (C STX) </a:t>
            </a:r>
          </a:p>
          <a:p>
            <a:r>
              <a:rPr lang="da-DK" dirty="0" smtClean="0">
                <a:latin typeface="Adobe Devanagari" panose="02040503050201020203" pitchFamily="18" charset="0"/>
                <a:cs typeface="Adobe Devanagari" panose="02040503050201020203" pitchFamily="18" charset="0"/>
              </a:rPr>
              <a:t>Eleverne </a:t>
            </a:r>
            <a:r>
              <a:rPr lang="da-DK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skal kunne</a:t>
            </a:r>
            <a:r>
              <a:rPr lang="da-DK" dirty="0" smtClean="0">
                <a:latin typeface="Adobe Devanagari" panose="02040503050201020203" pitchFamily="18" charset="0"/>
                <a:cs typeface="Adobe Devanagari" panose="02040503050201020203" pitchFamily="18" charset="0"/>
              </a:rPr>
              <a:t>:</a:t>
            </a:r>
          </a:p>
          <a:p>
            <a:r>
              <a:rPr lang="da-DK" dirty="0" smtClean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lang="da-DK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̶ </a:t>
            </a:r>
            <a:r>
              <a:rPr lang="da-DK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undersøge</a:t>
            </a:r>
            <a:r>
              <a:rPr lang="da-DK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lang="da-DK" dirty="0">
                <a:solidFill>
                  <a:schemeClr val="accent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en</a:t>
            </a:r>
            <a:r>
              <a:rPr lang="da-DK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lang="da-DK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problemstilling</a:t>
            </a:r>
            <a:r>
              <a:rPr lang="da-DK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lang="da-DK" dirty="0">
                <a:solidFill>
                  <a:schemeClr val="accent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gennem en vekselvirkning mellem praksis, analyse og </a:t>
            </a:r>
            <a:r>
              <a:rPr lang="da-DK" dirty="0" smtClean="0">
                <a:solidFill>
                  <a:schemeClr val="accent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teori</a:t>
            </a:r>
          </a:p>
          <a:p>
            <a:r>
              <a:rPr lang="da-DK" dirty="0" smtClean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lang="da-DK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̶ </a:t>
            </a:r>
            <a:r>
              <a:rPr lang="da-DK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eksperimentere</a:t>
            </a:r>
            <a:r>
              <a:rPr lang="da-DK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lang="da-DK" dirty="0">
                <a:solidFill>
                  <a:schemeClr val="accent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med forskellige metoder og strategier til at løse opgaver af visuel eller rumlig karakter i samspil med det analytiske arbejde med andres og egne </a:t>
            </a:r>
            <a:r>
              <a:rPr lang="da-DK" dirty="0" smtClean="0">
                <a:solidFill>
                  <a:schemeClr val="accent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værker</a:t>
            </a:r>
          </a:p>
          <a:p>
            <a:r>
              <a:rPr lang="da-DK" dirty="0" smtClean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lang="da-DK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̶ </a:t>
            </a:r>
            <a:r>
              <a:rPr lang="da-DK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forklare</a:t>
            </a:r>
            <a:r>
              <a:rPr lang="da-DK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lang="da-DK" dirty="0">
                <a:solidFill>
                  <a:schemeClr val="accent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valg og fravalg, muligheder og begrænsninger i æstetiske og innovative</a:t>
            </a:r>
            <a:r>
              <a:rPr lang="da-DK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lang="da-DK" b="1" dirty="0" smtClean="0">
                <a:latin typeface="Adobe Devanagari" panose="02040503050201020203" pitchFamily="18" charset="0"/>
                <a:cs typeface="Adobe Devanagari" panose="02040503050201020203" pitchFamily="18" charset="0"/>
              </a:rPr>
              <a:t>processer</a:t>
            </a:r>
          </a:p>
          <a:p>
            <a:r>
              <a:rPr lang="da-DK" dirty="0" smtClean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lang="da-DK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̶ </a:t>
            </a:r>
            <a:r>
              <a:rPr lang="da-DK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udvælge, sammenligne og analysere </a:t>
            </a:r>
            <a:r>
              <a:rPr lang="da-DK" dirty="0">
                <a:solidFill>
                  <a:schemeClr val="accent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et relevant visuelt og rumligt materiale med udgangspunkt i en </a:t>
            </a:r>
            <a:r>
              <a:rPr lang="da-DK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problemstilling</a:t>
            </a:r>
            <a:r>
              <a:rPr lang="da-DK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. </a:t>
            </a:r>
            <a:r>
              <a:rPr lang="da-DK" dirty="0">
                <a:solidFill>
                  <a:schemeClr val="accent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Elevernes eget arbejde skal indgå i </a:t>
            </a:r>
            <a:r>
              <a:rPr lang="da-DK" dirty="0" smtClean="0">
                <a:solidFill>
                  <a:schemeClr val="accent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materialet</a:t>
            </a:r>
          </a:p>
          <a:p>
            <a:r>
              <a:rPr lang="da-DK" dirty="0" smtClean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lang="da-DK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̶ </a:t>
            </a:r>
            <a:r>
              <a:rPr lang="da-DK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forklare</a:t>
            </a:r>
            <a:r>
              <a:rPr lang="da-DK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lang="da-DK" dirty="0">
                <a:solidFill>
                  <a:schemeClr val="accent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forskellen mellem personlig smag og analytisk </a:t>
            </a:r>
            <a:r>
              <a:rPr lang="da-DK" dirty="0" smtClean="0">
                <a:solidFill>
                  <a:schemeClr val="accent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tilgang</a:t>
            </a:r>
          </a:p>
          <a:p>
            <a:r>
              <a:rPr lang="da-DK" dirty="0" smtClean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lang="da-DK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̶ </a:t>
            </a:r>
            <a:r>
              <a:rPr lang="da-DK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forstå</a:t>
            </a:r>
            <a:r>
              <a:rPr lang="da-DK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lang="da-DK" dirty="0">
                <a:solidFill>
                  <a:schemeClr val="accent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udvalgte perioder eller visuelle kulturers elementære karakteristiske </a:t>
            </a:r>
            <a:r>
              <a:rPr lang="da-DK" dirty="0" smtClean="0">
                <a:solidFill>
                  <a:schemeClr val="accent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træk</a:t>
            </a:r>
          </a:p>
          <a:p>
            <a:r>
              <a:rPr lang="da-DK" dirty="0" smtClean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lang="da-DK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̶ </a:t>
            </a:r>
            <a:r>
              <a:rPr lang="da-DK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anvende</a:t>
            </a:r>
            <a:r>
              <a:rPr lang="da-DK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lang="da-DK" dirty="0" smtClean="0">
                <a:solidFill>
                  <a:schemeClr val="accent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fagterminologi</a:t>
            </a:r>
          </a:p>
          <a:p>
            <a:r>
              <a:rPr lang="da-DK" dirty="0" smtClean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lang="da-DK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̶ </a:t>
            </a:r>
            <a:r>
              <a:rPr lang="da-DK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kommunikere</a:t>
            </a:r>
            <a:r>
              <a:rPr lang="da-DK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lang="da-DK" dirty="0">
                <a:solidFill>
                  <a:schemeClr val="accent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om og ved hjælp af visuelle virkemidler, herunder </a:t>
            </a:r>
            <a:r>
              <a:rPr lang="da-DK" dirty="0" smtClean="0">
                <a:solidFill>
                  <a:schemeClr val="accent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digitale</a:t>
            </a:r>
          </a:p>
          <a:p>
            <a:r>
              <a:rPr lang="da-DK" dirty="0" smtClean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lang="da-DK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̶ </a:t>
            </a:r>
            <a:r>
              <a:rPr lang="da-DK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behandle</a:t>
            </a:r>
            <a:r>
              <a:rPr lang="da-DK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lang="da-DK" dirty="0">
                <a:solidFill>
                  <a:schemeClr val="accent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problemstillinger i samspil med andre </a:t>
            </a:r>
            <a:r>
              <a:rPr lang="da-DK" dirty="0" smtClean="0">
                <a:solidFill>
                  <a:schemeClr val="accent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fag</a:t>
            </a:r>
          </a:p>
          <a:p>
            <a:r>
              <a:rPr lang="da-DK" dirty="0" smtClean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lang="da-DK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̶ </a:t>
            </a:r>
            <a:r>
              <a:rPr lang="da-DK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demonstrere</a:t>
            </a:r>
            <a:r>
              <a:rPr lang="da-DK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lang="da-DK" dirty="0">
                <a:solidFill>
                  <a:schemeClr val="accent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viden om fagets identitet og metoder. </a:t>
            </a:r>
          </a:p>
        </p:txBody>
      </p:sp>
      <p:sp>
        <p:nvSpPr>
          <p:cNvPr id="4" name="Rektangel 3"/>
          <p:cNvSpPr/>
          <p:nvPr/>
        </p:nvSpPr>
        <p:spPr>
          <a:xfrm>
            <a:off x="6096000" y="417063"/>
            <a:ext cx="6096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a-DK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2.2. </a:t>
            </a:r>
            <a:r>
              <a:rPr lang="da-DK" b="1" dirty="0" smtClean="0">
                <a:latin typeface="Adobe Devanagari" panose="02040503050201020203" pitchFamily="18" charset="0"/>
                <a:cs typeface="Adobe Devanagari" panose="02040503050201020203" pitchFamily="18" charset="0"/>
              </a:rPr>
              <a:t>Kernestof (C STX)</a:t>
            </a:r>
          </a:p>
          <a:p>
            <a:r>
              <a:rPr lang="da-DK" dirty="0" smtClean="0">
                <a:latin typeface="Adobe Devanagari" panose="02040503050201020203" pitchFamily="18" charset="0"/>
                <a:cs typeface="Adobe Devanagari" panose="02040503050201020203" pitchFamily="18" charset="0"/>
              </a:rPr>
              <a:t>Kernestoffet </a:t>
            </a:r>
            <a:r>
              <a:rPr lang="da-DK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er</a:t>
            </a:r>
            <a:r>
              <a:rPr lang="da-DK" dirty="0" smtClean="0">
                <a:latin typeface="Adobe Devanagari" panose="02040503050201020203" pitchFamily="18" charset="0"/>
                <a:cs typeface="Adobe Devanagari" panose="02040503050201020203" pitchFamily="18" charset="0"/>
              </a:rPr>
              <a:t>:</a:t>
            </a:r>
            <a:br>
              <a:rPr lang="da-DK" dirty="0" smtClean="0">
                <a:latin typeface="Adobe Devanagari" panose="02040503050201020203" pitchFamily="18" charset="0"/>
                <a:cs typeface="Adobe Devanagari" panose="02040503050201020203" pitchFamily="18" charset="0"/>
              </a:rPr>
            </a:br>
            <a:r>
              <a:rPr lang="da-DK" dirty="0" smtClean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lang="da-DK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̶ </a:t>
            </a:r>
            <a:r>
              <a:rPr lang="da-DK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praktisk, analytisk og teoretisk undersøgelse</a:t>
            </a:r>
            <a:r>
              <a:rPr lang="da-DK" b="1" dirty="0">
                <a:solidFill>
                  <a:schemeClr val="accent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lang="da-DK" dirty="0">
                <a:solidFill>
                  <a:schemeClr val="accent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af almene, kunstfaglige og æstetiske</a:t>
            </a:r>
            <a:r>
              <a:rPr lang="da-DK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lang="da-DK" b="1" dirty="0" smtClean="0">
                <a:latin typeface="Adobe Devanagari" panose="02040503050201020203" pitchFamily="18" charset="0"/>
                <a:cs typeface="Adobe Devanagari" panose="02040503050201020203" pitchFamily="18" charset="0"/>
              </a:rPr>
              <a:t>problemstillinger</a:t>
            </a:r>
            <a:r>
              <a:rPr lang="da-DK" dirty="0" smtClean="0">
                <a:latin typeface="Adobe Devanagari" panose="02040503050201020203" pitchFamily="18" charset="0"/>
                <a:cs typeface="Adobe Devanagari" panose="02040503050201020203" pitchFamily="18" charset="0"/>
              </a:rPr>
              <a:t/>
            </a:r>
            <a:br>
              <a:rPr lang="da-DK" dirty="0" smtClean="0">
                <a:latin typeface="Adobe Devanagari" panose="02040503050201020203" pitchFamily="18" charset="0"/>
                <a:cs typeface="Adobe Devanagari" panose="02040503050201020203" pitchFamily="18" charset="0"/>
              </a:rPr>
            </a:br>
            <a:r>
              <a:rPr lang="da-DK" dirty="0" smtClean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lang="da-DK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̶ </a:t>
            </a:r>
            <a:r>
              <a:rPr lang="da-DK" dirty="0">
                <a:solidFill>
                  <a:schemeClr val="accent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visuelle værker, fænomener og kulturer med følgende spredning: </a:t>
            </a:r>
            <a:endParaRPr lang="da-DK" dirty="0" smtClean="0">
              <a:solidFill>
                <a:schemeClr val="accent2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>
                <a:solidFill>
                  <a:schemeClr val="accent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før </a:t>
            </a:r>
            <a:r>
              <a:rPr lang="da-DK" dirty="0">
                <a:solidFill>
                  <a:schemeClr val="accent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og efter 1800 og fra de seneste 10 år, med </a:t>
            </a:r>
            <a:r>
              <a:rPr lang="da-DK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hovedvægt</a:t>
            </a:r>
            <a:r>
              <a:rPr lang="da-DK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lang="da-DK" dirty="0">
                <a:solidFill>
                  <a:schemeClr val="accent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på sidstnævnte periode </a:t>
            </a:r>
            <a:endParaRPr lang="da-DK" dirty="0" smtClean="0">
              <a:solidFill>
                <a:schemeClr val="accent2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b="1" dirty="0" smtClean="0">
                <a:latin typeface="Adobe Devanagari" panose="02040503050201020203" pitchFamily="18" charset="0"/>
                <a:cs typeface="Adobe Devanagari" panose="02040503050201020203" pitchFamily="18" charset="0"/>
              </a:rPr>
              <a:t>forskellige</a:t>
            </a:r>
            <a:r>
              <a:rPr lang="da-DK" dirty="0" smtClean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lang="da-DK" dirty="0">
                <a:solidFill>
                  <a:schemeClr val="accent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værktyper, medier og udtryksformer, herunder </a:t>
            </a:r>
            <a:r>
              <a:rPr lang="da-DK" dirty="0" smtClean="0">
                <a:solidFill>
                  <a:schemeClr val="accent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digitale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>
                <a:solidFill>
                  <a:schemeClr val="accent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danske</a:t>
            </a:r>
            <a:r>
              <a:rPr lang="da-DK" dirty="0">
                <a:solidFill>
                  <a:schemeClr val="accent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, vestlige og ikke-vestlige udtryk, herunder international </a:t>
            </a:r>
            <a:r>
              <a:rPr lang="da-DK" dirty="0" smtClean="0">
                <a:solidFill>
                  <a:schemeClr val="accent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samtidskunst</a:t>
            </a:r>
          </a:p>
          <a:p>
            <a:r>
              <a:rPr lang="da-DK" dirty="0" smtClean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lang="da-DK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̶ </a:t>
            </a:r>
            <a:r>
              <a:rPr lang="da-DK" dirty="0">
                <a:solidFill>
                  <a:schemeClr val="accent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elementære</a:t>
            </a:r>
            <a:r>
              <a:rPr lang="da-DK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lang="da-DK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analytiske tilgange </a:t>
            </a:r>
            <a:r>
              <a:rPr lang="da-DK" dirty="0">
                <a:solidFill>
                  <a:schemeClr val="accent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til at forstå visuelle fænomeners form, indhold og </a:t>
            </a:r>
            <a:r>
              <a:rPr lang="da-DK" dirty="0" smtClean="0">
                <a:solidFill>
                  <a:schemeClr val="accent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kontekst</a:t>
            </a:r>
          </a:p>
          <a:p>
            <a:r>
              <a:rPr lang="da-DK" dirty="0" smtClean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lang="da-DK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̶ </a:t>
            </a:r>
            <a:r>
              <a:rPr lang="da-DK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udvalgte</a:t>
            </a:r>
            <a:r>
              <a:rPr lang="da-DK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lang="da-DK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teorier</a:t>
            </a:r>
            <a:r>
              <a:rPr lang="da-DK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lang="da-DK" dirty="0">
                <a:solidFill>
                  <a:schemeClr val="accent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til at belyse almene, kunstfaglige og æstetiske </a:t>
            </a:r>
            <a:r>
              <a:rPr lang="da-DK" b="1" dirty="0" smtClean="0">
                <a:latin typeface="Adobe Devanagari" panose="02040503050201020203" pitchFamily="18" charset="0"/>
                <a:cs typeface="Adobe Devanagari" panose="02040503050201020203" pitchFamily="18" charset="0"/>
              </a:rPr>
              <a:t>problemstillinger</a:t>
            </a:r>
          </a:p>
          <a:p>
            <a:r>
              <a:rPr lang="da-DK" dirty="0" smtClean="0">
                <a:solidFill>
                  <a:schemeClr val="accent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lang="da-DK" dirty="0">
                <a:solidFill>
                  <a:schemeClr val="accent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̶ ideerne og strategierne bag visuelle </a:t>
            </a:r>
            <a:r>
              <a:rPr lang="da-DK" dirty="0" smtClean="0">
                <a:solidFill>
                  <a:schemeClr val="accent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udformninger</a:t>
            </a:r>
          </a:p>
          <a:p>
            <a:r>
              <a:rPr lang="da-DK" dirty="0" smtClean="0">
                <a:solidFill>
                  <a:schemeClr val="accent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lang="da-DK" dirty="0">
                <a:solidFill>
                  <a:schemeClr val="accent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̶ æstetiske og innovative </a:t>
            </a:r>
            <a:r>
              <a:rPr lang="da-DK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processer</a:t>
            </a:r>
          </a:p>
        </p:txBody>
      </p:sp>
    </p:spTree>
    <p:extLst>
      <p:ext uri="{BB962C8B-B14F-4D97-AF65-F5344CB8AC3E}">
        <p14:creationId xmlns:p14="http://schemas.microsoft.com/office/powerpoint/2010/main" val="406109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6" name="Pladsholder til indhold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7"/>
            <a:ext cx="12598400" cy="6872690"/>
          </a:xfrm>
        </p:spPr>
      </p:pic>
      <p:sp>
        <p:nvSpPr>
          <p:cNvPr id="5" name="Tekstfelt 4"/>
          <p:cNvSpPr txBox="1"/>
          <p:nvPr/>
        </p:nvSpPr>
        <p:spPr>
          <a:xfrm>
            <a:off x="7579360" y="6167120"/>
            <a:ext cx="4612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EKSPERIMENTER!</a:t>
            </a:r>
            <a:endParaRPr lang="da-DK" sz="4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19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Ulvens manifest </a:t>
            </a:r>
            <a:r>
              <a:rPr lang="da-DK" dirty="0"/>
              <a:t>– elevværk </a:t>
            </a:r>
            <a:r>
              <a:rPr lang="da-DK" sz="2400" dirty="0"/>
              <a:t>https://youtu.be/9g72HjLY_EI</a:t>
            </a:r>
            <a:endParaRPr lang="da-DK" dirty="0"/>
          </a:p>
        </p:txBody>
      </p:sp>
      <p:pic>
        <p:nvPicPr>
          <p:cNvPr id="5" name="9g72HjLY_EI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024128" y="2084832"/>
            <a:ext cx="7913395" cy="445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61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3861">
            <a:off x="539584" y="362285"/>
            <a:ext cx="5510945" cy="7345674"/>
          </a:xfrm>
        </p:spPr>
      </p:pic>
      <p:sp>
        <p:nvSpPr>
          <p:cNvPr id="6" name="Rektangel 5"/>
          <p:cNvSpPr/>
          <p:nvPr/>
        </p:nvSpPr>
        <p:spPr>
          <a:xfrm>
            <a:off x="5608320" y="711200"/>
            <a:ext cx="5618480" cy="2722880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77" t="72741" r="61848" b="21185"/>
          <a:stretch/>
        </p:blipFill>
        <p:spPr>
          <a:xfrm>
            <a:off x="5653477" y="811490"/>
            <a:ext cx="5528166" cy="2546683"/>
          </a:xfrm>
          <a:prstGeom prst="rect">
            <a:avLst/>
          </a:prstGeom>
        </p:spPr>
      </p:pic>
      <p:cxnSp>
        <p:nvCxnSpPr>
          <p:cNvPr id="8" name="Buet forbindelse 7"/>
          <p:cNvCxnSpPr/>
          <p:nvPr/>
        </p:nvCxnSpPr>
        <p:spPr>
          <a:xfrm flipV="1">
            <a:off x="2865120" y="3677920"/>
            <a:ext cx="5476240" cy="2357120"/>
          </a:xfrm>
          <a:prstGeom prst="curvedConnector3">
            <a:avLst>
              <a:gd name="adj1" fmla="val 99722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748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9201" y="-2166847"/>
            <a:ext cx="9782492" cy="9026879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3"/>
          <a:srcRect l="3903" b="77163"/>
          <a:stretch/>
        </p:blipFill>
        <p:spPr>
          <a:xfrm rot="16200000">
            <a:off x="-1932897" y="2636309"/>
            <a:ext cx="6753606" cy="1480988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1573054" y="5262880"/>
            <a:ext cx="611347" cy="16052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Tekstfelt 6"/>
          <p:cNvSpPr txBox="1"/>
          <p:nvPr/>
        </p:nvSpPr>
        <p:spPr>
          <a:xfrm>
            <a:off x="7244080" y="1918700"/>
            <a:ext cx="397256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v/Matthias Hvass </a:t>
            </a:r>
            <a:r>
              <a:rPr lang="da-DK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Borello</a:t>
            </a:r>
            <a:r>
              <a:rPr lang="da-DK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 Kunsten.nu</a:t>
            </a:r>
            <a:endParaRPr lang="da-DK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ktangel 7"/>
          <p:cNvSpPr/>
          <p:nvPr/>
        </p:nvSpPr>
        <p:spPr>
          <a:xfrm>
            <a:off x="9240520" y="4735295"/>
            <a:ext cx="2086533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da-DK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Matthias </a:t>
            </a:r>
            <a:r>
              <a:rPr lang="da-DK" sz="1600" dirty="0">
                <a:latin typeface="Calibri" panose="020F0502020204030204" pitchFamily="34" charset="0"/>
                <a:cs typeface="Calibri" panose="020F0502020204030204" pitchFamily="34" charset="0"/>
              </a:rPr>
              <a:t>Hvass </a:t>
            </a:r>
            <a:r>
              <a:rPr lang="da-DK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Borello</a:t>
            </a:r>
            <a:endParaRPr lang="da-DK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434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rgbClr val="2E2B21"/>
      </a:dk1>
      <a:lt1>
        <a:srgbClr val="FFFFFF"/>
      </a:lt1>
      <a:dk2>
        <a:srgbClr val="605B4F"/>
      </a:dk2>
      <a:lt2>
        <a:srgbClr val="D8D6BE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090DCB5F-146D-478A-852A-34B16FE9F3A8}"/>
    </a:ext>
  </a:extLst>
</a:theme>
</file>

<file path=ppt/theme/theme2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10762</TotalTime>
  <Words>838</Words>
  <Application>Microsoft Office PowerPoint</Application>
  <PresentationFormat>Widescreen</PresentationFormat>
  <Paragraphs>98</Paragraphs>
  <Slides>19</Slides>
  <Notes>11</Notes>
  <HiddenSlides>0</HiddenSlides>
  <MMClips>2</MMClips>
  <ScaleCrop>false</ScaleCrop>
  <HeadingPairs>
    <vt:vector size="6" baseType="variant">
      <vt:variant>
        <vt:lpstr>Benyttede skrifttyper</vt:lpstr>
      </vt:variant>
      <vt:variant>
        <vt:i4>10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19</vt:i4>
      </vt:variant>
    </vt:vector>
  </HeadingPairs>
  <TitlesOfParts>
    <vt:vector size="30" baseType="lpstr">
      <vt:lpstr>Adobe Devanagari</vt:lpstr>
      <vt:lpstr>Arial</vt:lpstr>
      <vt:lpstr>Arial</vt:lpstr>
      <vt:lpstr>Calibri</vt:lpstr>
      <vt:lpstr>Segoe UI Historic</vt:lpstr>
      <vt:lpstr>Segoe UI Light</vt:lpstr>
      <vt:lpstr>Times New Roman</vt:lpstr>
      <vt:lpstr>Tw Cen MT</vt:lpstr>
      <vt:lpstr>Tw Cen MT Condensed</vt:lpstr>
      <vt:lpstr>Wingdings 3</vt:lpstr>
      <vt:lpstr>Integral</vt:lpstr>
      <vt:lpstr> FIP  Billedkunst  efter reformen </vt:lpstr>
      <vt:lpstr>Hvorfor skal elever have billedkunst? Ted talk inspiration https://youtu.be/ZcFRfJb2ONk</vt:lpstr>
      <vt:lpstr>Hvorfor skal elever have billedkunst i gymnasiet?</vt:lpstr>
      <vt:lpstr>Hvorfor skal elever have billedkunst i gymnasiet?</vt:lpstr>
      <vt:lpstr>PowerPoint-præsentation</vt:lpstr>
      <vt:lpstr>PowerPoint-præsentation</vt:lpstr>
      <vt:lpstr>Ulvens manifest – elevværk https://youtu.be/9g72HjLY_EI</vt:lpstr>
      <vt:lpstr>PowerPoint-præsentation</vt:lpstr>
      <vt:lpstr>PowerPoint-præsentation</vt:lpstr>
      <vt:lpstr> WORKSHOP #1 Byggesten  forløbsdesign </vt:lpstr>
      <vt:lpstr>PowerPoint-præsentation</vt:lpstr>
      <vt:lpstr>PowerPoint-præsentation</vt:lpstr>
      <vt:lpstr>PowerPoint-præsentation</vt:lpstr>
      <vt:lpstr>BYGGESTEN</vt:lpstr>
      <vt:lpstr> WORKSHOP #2 ------- Eksamen </vt:lpstr>
      <vt:lpstr>Hvordan kan eksamen få eksaminandens beherskelse af faglige mål frem i lyset?</vt:lpstr>
      <vt:lpstr>Hvordan kan eksamen få eksaminandens beherskelse af faglige mål frem i lyset?</vt:lpstr>
      <vt:lpstr>Opmærksomhedspunkter - eksamen</vt:lpstr>
      <vt:lpstr>En bøn…</vt:lpstr>
    </vt:vector>
  </TitlesOfParts>
  <Company>ITS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Dannelse og kompetencer i billedkunst</dc:title>
  <dc:creator>Bonnie Bay Andersen (BB | ASG)</dc:creator>
  <cp:lastModifiedBy>Bonnie Bay Andersen (BB | ASG)</cp:lastModifiedBy>
  <cp:revision>78</cp:revision>
  <dcterms:created xsi:type="dcterms:W3CDTF">2016-10-25T08:51:47Z</dcterms:created>
  <dcterms:modified xsi:type="dcterms:W3CDTF">2018-01-19T12:59:58Z</dcterms:modified>
</cp:coreProperties>
</file>