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66" r:id="rId3"/>
    <p:sldId id="257" r:id="rId4"/>
    <p:sldId id="263" r:id="rId5"/>
    <p:sldId id="258" r:id="rId6"/>
    <p:sldId id="264" r:id="rId7"/>
    <p:sldId id="267" r:id="rId8"/>
    <p:sldId id="269" r:id="rId9"/>
    <p:sldId id="270" r:id="rId10"/>
    <p:sldId id="271"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170D9DA-09FF-459A-BCC6-33ABB7F88D17}">
          <p14:sldIdLst>
            <p14:sldId id="256"/>
            <p14:sldId id="266"/>
            <p14:sldId id="257"/>
            <p14:sldId id="263"/>
            <p14:sldId id="258"/>
            <p14:sldId id="264"/>
            <p14:sldId id="267"/>
            <p14:sldId id="269"/>
            <p14:sldId id="270"/>
            <p14:sldId id="271"/>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90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1" autoAdjust="0"/>
    <p:restoredTop sz="94660"/>
  </p:normalViewPr>
  <p:slideViewPr>
    <p:cSldViewPr snapToGrid="0">
      <p:cViewPr varScale="1">
        <p:scale>
          <a:sx n="69" d="100"/>
          <a:sy n="69" d="100"/>
        </p:scale>
        <p:origin x="7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6/9/2021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14718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9034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6/9/2021</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11102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6/9/2021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31174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6/9/2021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78497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5188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6/9/2021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14222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6/9/2021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91719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8298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6/9/2021</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192703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6/9/2021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6713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6/9/2021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4085632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hf sldNum="0" hdr="0" ftr="0" dt="0"/>
  <p:txStyles>
    <p:titleStyle>
      <a:lvl1pPr algn="l" defTabSz="457200" rtl="0" eaLnBrk="1" latinLnBrk="0" hangingPunct="1">
        <a:lnSpc>
          <a:spcPct val="90000"/>
        </a:lnSpc>
        <a:spcBef>
          <a:spcPct val="0"/>
        </a:spcBef>
        <a:buNone/>
        <a:defRPr sz="44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9" name="Rectangle 18">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83A14F71-F0A6-43B7-ABFD-6154784249AF}"/>
              </a:ext>
            </a:extLst>
          </p:cNvPr>
          <p:cNvSpPr>
            <a:spLocks noGrp="1"/>
          </p:cNvSpPr>
          <p:nvPr>
            <p:ph type="ctrTitle"/>
          </p:nvPr>
        </p:nvSpPr>
        <p:spPr>
          <a:xfrm>
            <a:off x="638620" y="265043"/>
            <a:ext cx="3511233" cy="3252212"/>
          </a:xfrm>
        </p:spPr>
        <p:txBody>
          <a:bodyPr anchor="ctr">
            <a:normAutofit/>
          </a:bodyPr>
          <a:lstStyle/>
          <a:p>
            <a:r>
              <a:rPr lang="en-GB" b="1" dirty="0">
                <a:solidFill>
                  <a:srgbClr val="FFFFFF"/>
                </a:solidFill>
              </a:rPr>
              <a:t>[Enter Plan Name]</a:t>
            </a:r>
          </a:p>
        </p:txBody>
      </p:sp>
      <p:sp>
        <p:nvSpPr>
          <p:cNvPr id="3" name="Subtitle 2">
            <a:extLst>
              <a:ext uri="{FF2B5EF4-FFF2-40B4-BE49-F238E27FC236}">
                <a16:creationId xmlns:a16="http://schemas.microsoft.com/office/drawing/2014/main" id="{F44E4F3C-10E6-4051-A135-6C4BCE73427F}"/>
              </a:ext>
            </a:extLst>
          </p:cNvPr>
          <p:cNvSpPr>
            <a:spLocks noGrp="1"/>
          </p:cNvSpPr>
          <p:nvPr>
            <p:ph type="subTitle" idx="1"/>
          </p:nvPr>
        </p:nvSpPr>
        <p:spPr>
          <a:xfrm>
            <a:off x="638619" y="2999983"/>
            <a:ext cx="3694842" cy="1147054"/>
          </a:xfrm>
        </p:spPr>
        <p:txBody>
          <a:bodyPr anchor="t">
            <a:normAutofit/>
          </a:bodyPr>
          <a:lstStyle/>
          <a:p>
            <a:r>
              <a:rPr lang="en-GB" sz="2000" b="1" dirty="0">
                <a:solidFill>
                  <a:srgbClr val="FFFFFF">
                    <a:alpha val="75000"/>
                  </a:srgbClr>
                </a:solidFill>
              </a:rPr>
              <a:t>For [Enter area names]  Communities</a:t>
            </a:r>
          </a:p>
        </p:txBody>
      </p:sp>
      <p:sp>
        <p:nvSpPr>
          <p:cNvPr id="21" name="Rectangle 20">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25BDEFA7-7D99-45C0-9280-9E6270C7AA42}"/>
              </a:ext>
            </a:extLst>
          </p:cNvPr>
          <p:cNvSpPr/>
          <p:nvPr/>
        </p:nvSpPr>
        <p:spPr>
          <a:xfrm>
            <a:off x="124919" y="3896783"/>
            <a:ext cx="2883877" cy="2848708"/>
          </a:xfrm>
          <a:prstGeom prst="ellipse">
            <a:avLst/>
          </a:prstGeom>
          <a:solidFill>
            <a:schemeClr val="accent6"/>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b="1" dirty="0"/>
              <a:t>ARE YOU READY?</a:t>
            </a:r>
          </a:p>
          <a:p>
            <a:pPr algn="ctr">
              <a:spcAft>
                <a:spcPts val="600"/>
              </a:spcAft>
            </a:pPr>
            <a:endParaRPr lang="en-GB" b="1" dirty="0"/>
          </a:p>
          <a:p>
            <a:pPr algn="ctr">
              <a:spcAft>
                <a:spcPts val="600"/>
              </a:spcAft>
            </a:pPr>
            <a:r>
              <a:rPr lang="en-GB" sz="1200" b="1" dirty="0"/>
              <a:t>Are you ready for severe weather, utility failure, flooding or pandemics? Make sure you know what to do. Stay informed, pack a kit, make a plan.</a:t>
            </a:r>
          </a:p>
        </p:txBody>
      </p:sp>
      <p:sp>
        <p:nvSpPr>
          <p:cNvPr id="4" name="Rectangle 3">
            <a:extLst>
              <a:ext uri="{FF2B5EF4-FFF2-40B4-BE49-F238E27FC236}">
                <a16:creationId xmlns:a16="http://schemas.microsoft.com/office/drawing/2014/main" id="{0B1E387E-41B2-4910-ABAF-9BC3BA1C3391}"/>
              </a:ext>
            </a:extLst>
          </p:cNvPr>
          <p:cNvSpPr/>
          <p:nvPr/>
        </p:nvSpPr>
        <p:spPr>
          <a:xfrm>
            <a:off x="5373858" y="801858"/>
            <a:ext cx="6693223" cy="54441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[Insert picture from community you are covering, well known attraction e.g. a monument?]</a:t>
            </a:r>
          </a:p>
        </p:txBody>
      </p:sp>
    </p:spTree>
    <p:extLst>
      <p:ext uri="{BB962C8B-B14F-4D97-AF65-F5344CB8AC3E}">
        <p14:creationId xmlns:p14="http://schemas.microsoft.com/office/powerpoint/2010/main" val="417226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D10D76E-8E13-4D06-B630-C43E18707B07}"/>
              </a:ext>
            </a:extLst>
          </p:cNvPr>
          <p:cNvSpPr txBox="1">
            <a:spLocks/>
          </p:cNvSpPr>
          <p:nvPr/>
        </p:nvSpPr>
        <p:spPr>
          <a:xfrm>
            <a:off x="401083" y="120265"/>
            <a:ext cx="11029616" cy="1188720"/>
          </a:xfrm>
          <a:prstGeom prst="rect">
            <a:avLst/>
          </a:prstGeom>
        </p:spPr>
        <p:txBody>
          <a:bodyPr vert="horz" lIns="91440" tIns="45720" rIns="91440" bIns="45720" rtlCol="0" anchor="b">
            <a:normAutofit/>
          </a:bodyPr>
          <a:lstStyle>
            <a:lvl1pPr algn="l" defTabSz="457200" rtl="0" eaLnBrk="1" latinLnBrk="0" hangingPunct="1">
              <a:lnSpc>
                <a:spcPct val="90000"/>
              </a:lnSpc>
              <a:spcBef>
                <a:spcPct val="0"/>
              </a:spcBef>
              <a:buNone/>
              <a:defRPr sz="44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t>Water Drought</a:t>
            </a:r>
          </a:p>
        </p:txBody>
      </p:sp>
      <p:sp>
        <p:nvSpPr>
          <p:cNvPr id="6" name="TextBox 5">
            <a:extLst>
              <a:ext uri="{FF2B5EF4-FFF2-40B4-BE49-F238E27FC236}">
                <a16:creationId xmlns:a16="http://schemas.microsoft.com/office/drawing/2014/main" id="{36C73958-1AF2-48BD-9C55-86A22AD28BE0}"/>
              </a:ext>
            </a:extLst>
          </p:cNvPr>
          <p:cNvSpPr txBox="1"/>
          <p:nvPr/>
        </p:nvSpPr>
        <p:spPr>
          <a:xfrm>
            <a:off x="401083" y="2394367"/>
            <a:ext cx="10452296" cy="4343368"/>
          </a:xfrm>
          <a:prstGeom prst="rect">
            <a:avLst/>
          </a:prstGeom>
          <a:noFill/>
        </p:spPr>
        <p:txBody>
          <a:bodyPr wrap="square">
            <a:spAutoFit/>
          </a:bodyPr>
          <a:lstStyle/>
          <a:p>
            <a:pPr marL="342900" lvl="0" indent="-342900">
              <a:lnSpc>
                <a:spcPct val="150000"/>
              </a:lnSpc>
              <a:spcAft>
                <a:spcPts val="800"/>
              </a:spcAft>
              <a:buFont typeface="Symbol" panose="05050102010706020507" pitchFamily="18" charset="2"/>
              <a:buChar char=""/>
            </a:pPr>
            <a:r>
              <a:rPr lang="en-GB" sz="1400" dirty="0">
                <a:effectLst/>
                <a:ea typeface="Times New Roman" panose="02020603050405020304" pitchFamily="18" charset="0"/>
                <a:cs typeface="Times New Roman" panose="02020603050405020304" pitchFamily="18" charset="0"/>
              </a:rPr>
              <a:t>A hosepipe can use enough water in 30 minutes to fill five bath tubs. Top Tip: Use a bucket and sponge to wash the car to help save water.    </a:t>
            </a:r>
            <a:endParaRPr lang="en-GB" sz="1400" dirty="0">
              <a:effectLst/>
              <a:ea typeface="Calibri" panose="020F0502020204030204" pitchFamily="34" charset="0"/>
              <a:cs typeface="Times New Roman" panose="02020603050405020304" pitchFamily="18" charset="0"/>
            </a:endParaRPr>
          </a:p>
          <a:p>
            <a:pPr marL="342900" lvl="0" indent="-342900">
              <a:lnSpc>
                <a:spcPct val="150000"/>
              </a:lnSpc>
              <a:spcAft>
                <a:spcPts val="750"/>
              </a:spcAft>
              <a:buFont typeface="Symbol" panose="05050102010706020507" pitchFamily="18" charset="2"/>
              <a:buChar char=""/>
            </a:pPr>
            <a:r>
              <a:rPr lang="en-GB" sz="1400" dirty="0">
                <a:effectLst/>
                <a:ea typeface="Times New Roman" panose="02020603050405020304" pitchFamily="18" charset="0"/>
                <a:cs typeface="Times New Roman" panose="02020603050405020304" pitchFamily="18" charset="0"/>
              </a:rPr>
              <a:t>Use a watering can instead of a hose and water plants early in the morning or late in the evening, this way less water will evaporate and more will go to the plant roots. Alternatively, you can fit your hosepipe with a trigger nozzle so it only runs when you need it. </a:t>
            </a:r>
            <a:endParaRPr lang="en-GB" sz="1400" dirty="0">
              <a:effectLst/>
              <a:ea typeface="Calibri" panose="020F0502020204030204" pitchFamily="34" charset="0"/>
              <a:cs typeface="Times New Roman" panose="02020603050405020304" pitchFamily="18" charset="0"/>
            </a:endParaRPr>
          </a:p>
          <a:p>
            <a:pPr marL="342900" lvl="0" indent="-342900">
              <a:lnSpc>
                <a:spcPct val="150000"/>
              </a:lnSpc>
              <a:spcAft>
                <a:spcPts val="750"/>
              </a:spcAft>
              <a:buFont typeface="Symbol" panose="05050102010706020507" pitchFamily="18" charset="2"/>
              <a:buChar char=""/>
            </a:pPr>
            <a:r>
              <a:rPr lang="en-GB" sz="1400" dirty="0">
                <a:effectLst/>
                <a:ea typeface="Times New Roman" panose="02020603050405020304" pitchFamily="18" charset="0"/>
                <a:cs typeface="Times New Roman" panose="02020603050405020304" pitchFamily="18" charset="0"/>
              </a:rPr>
              <a:t>Save on your energy bills by filling the kettle with only the water you need, you’ll also save time waiting for the kettle to boil.</a:t>
            </a:r>
            <a:endParaRPr lang="en-GB" sz="1400" dirty="0">
              <a:effectLst/>
              <a:ea typeface="Calibri" panose="020F0502020204030204" pitchFamily="34" charset="0"/>
              <a:cs typeface="Times New Roman" panose="02020603050405020304" pitchFamily="18" charset="0"/>
            </a:endParaRPr>
          </a:p>
          <a:p>
            <a:pPr marL="342900" lvl="0" indent="-342900">
              <a:lnSpc>
                <a:spcPct val="150000"/>
              </a:lnSpc>
              <a:spcAft>
                <a:spcPts val="750"/>
              </a:spcAft>
              <a:buFont typeface="Symbol" panose="05050102010706020507" pitchFamily="18" charset="2"/>
              <a:buChar char=""/>
            </a:pPr>
            <a:r>
              <a:rPr lang="en-GB" sz="1400" dirty="0">
                <a:effectLst/>
                <a:ea typeface="Times New Roman" panose="02020603050405020304" pitchFamily="18" charset="0"/>
                <a:cs typeface="Times New Roman" panose="02020603050405020304" pitchFamily="18" charset="0"/>
              </a:rPr>
              <a:t>Remember to wash your dishes in a basin or bowl instead of under a running tap, or if using a dishwasher wait for a full load and use the eco setting to help save not only water but energy too!  </a:t>
            </a:r>
            <a:endParaRPr lang="en-GB" sz="1400" dirty="0">
              <a:ea typeface="Times New Roman" panose="02020603050405020304" pitchFamily="18" charset="0"/>
              <a:cs typeface="Times New Roman" panose="02020603050405020304" pitchFamily="18" charset="0"/>
            </a:endParaRPr>
          </a:p>
          <a:p>
            <a:pPr marL="342900" lvl="0" indent="-342900">
              <a:lnSpc>
                <a:spcPct val="150000"/>
              </a:lnSpc>
              <a:spcAft>
                <a:spcPts val="750"/>
              </a:spcAft>
              <a:buFont typeface="Symbol" panose="05050102010706020507" pitchFamily="18" charset="2"/>
              <a:buChar char=""/>
            </a:pPr>
            <a:r>
              <a:rPr lang="en-GB" sz="1400" dirty="0">
                <a:effectLst/>
                <a:ea typeface="Times New Roman" panose="02020603050405020304" pitchFamily="18" charset="0"/>
                <a:cs typeface="Times New Roman" panose="02020603050405020304" pitchFamily="18" charset="0"/>
              </a:rPr>
              <a:t>Showers and baths use the most amount of water in the home (32%), and make up around a fifth of the average household energy bill, knocking one minute off your shower can save over 4100 litres of water and 39kg of CO2 per person, each year.</a:t>
            </a:r>
            <a:endParaRPr lang="en-GB" sz="1400" dirty="0">
              <a:effectLst/>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8B85C5A-5FEB-485E-BD32-84A5AD3A6E1C}"/>
              </a:ext>
            </a:extLst>
          </p:cNvPr>
          <p:cNvSpPr txBox="1"/>
          <p:nvPr/>
        </p:nvSpPr>
        <p:spPr>
          <a:xfrm>
            <a:off x="498764" y="1454727"/>
            <a:ext cx="11236036" cy="923330"/>
          </a:xfrm>
          <a:prstGeom prst="rect">
            <a:avLst/>
          </a:prstGeom>
          <a:noFill/>
        </p:spPr>
        <p:txBody>
          <a:bodyPr wrap="square" rtlCol="0">
            <a:spAutoFit/>
          </a:bodyPr>
          <a:lstStyle/>
          <a:p>
            <a:r>
              <a:rPr lang="en-GB" b="1" dirty="0"/>
              <a:t>A drought is a period of drier-than-normal conditions that results in water-related problems. It is important to be mindful about the amount of water you use each day to prevent you running out of water during a water drought. </a:t>
            </a:r>
          </a:p>
        </p:txBody>
      </p:sp>
    </p:spTree>
    <p:extLst>
      <p:ext uri="{BB962C8B-B14F-4D97-AF65-F5344CB8AC3E}">
        <p14:creationId xmlns:p14="http://schemas.microsoft.com/office/powerpoint/2010/main" val="1363534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D6030-AF33-471F-A86E-F7A15389E4E7}"/>
              </a:ext>
            </a:extLst>
          </p:cNvPr>
          <p:cNvSpPr>
            <a:spLocks noGrp="1"/>
          </p:cNvSpPr>
          <p:nvPr>
            <p:ph type="title"/>
          </p:nvPr>
        </p:nvSpPr>
        <p:spPr>
          <a:xfrm>
            <a:off x="581192" y="516628"/>
            <a:ext cx="11029616" cy="693507"/>
          </a:xfrm>
        </p:spPr>
        <p:txBody>
          <a:bodyPr>
            <a:normAutofit fontScale="90000"/>
          </a:bodyPr>
          <a:lstStyle/>
          <a:p>
            <a:r>
              <a:rPr lang="en-GB" dirty="0"/>
              <a:t>Telephone Numbers</a:t>
            </a:r>
          </a:p>
        </p:txBody>
      </p:sp>
      <p:sp>
        <p:nvSpPr>
          <p:cNvPr id="5" name="TextBox 4">
            <a:extLst>
              <a:ext uri="{FF2B5EF4-FFF2-40B4-BE49-F238E27FC236}">
                <a16:creationId xmlns:a16="http://schemas.microsoft.com/office/drawing/2014/main" id="{F635384B-0311-4098-93B6-5314E56514EF}"/>
              </a:ext>
            </a:extLst>
          </p:cNvPr>
          <p:cNvSpPr txBox="1"/>
          <p:nvPr/>
        </p:nvSpPr>
        <p:spPr>
          <a:xfrm>
            <a:off x="581192" y="1210135"/>
            <a:ext cx="11292756" cy="5478423"/>
          </a:xfrm>
          <a:prstGeom prst="rect">
            <a:avLst/>
          </a:prstGeom>
          <a:noFill/>
        </p:spPr>
        <p:txBody>
          <a:bodyPr wrap="square" numCol="3">
            <a:spAutoFit/>
          </a:bodyPr>
          <a:lstStyle/>
          <a:p>
            <a:r>
              <a:rPr lang="en-GB" sz="1400" b="1" dirty="0">
                <a:solidFill>
                  <a:srgbClr val="0070C0"/>
                </a:solidFill>
                <a:effectLst/>
                <a:ea typeface="Calibri" panose="020F0502020204030204" pitchFamily="34" charset="0"/>
                <a:cs typeface="Times New Roman" panose="02020603050405020304" pitchFamily="18" charset="0"/>
              </a:rPr>
              <a:t>POLICE SCOTLAND </a:t>
            </a:r>
          </a:p>
          <a:p>
            <a:r>
              <a:rPr lang="en-GB" sz="1400" dirty="0">
                <a:effectLst/>
                <a:ea typeface="Calibri" panose="020F0502020204030204" pitchFamily="34" charset="0"/>
                <a:cs typeface="Times New Roman" panose="02020603050405020304" pitchFamily="18" charset="0"/>
              </a:rPr>
              <a:t>(Non emergencies) 101</a:t>
            </a:r>
          </a:p>
          <a:p>
            <a:r>
              <a:rPr lang="en-GB" sz="1400" b="1" dirty="0">
                <a:solidFill>
                  <a:srgbClr val="0070C0"/>
                </a:solidFill>
                <a:effectLst/>
                <a:ea typeface="Calibri" panose="020F0502020204030204" pitchFamily="34" charset="0"/>
                <a:cs typeface="Times New Roman" panose="02020603050405020304" pitchFamily="18" charset="0"/>
              </a:rPr>
              <a:t>NHS</a:t>
            </a:r>
          </a:p>
          <a:p>
            <a:r>
              <a:rPr lang="en-GB" sz="1400" dirty="0">
                <a:effectLst/>
                <a:ea typeface="Calibri" panose="020F0502020204030204" pitchFamily="34" charset="0"/>
                <a:cs typeface="Times New Roman" panose="02020603050405020304" pitchFamily="18" charset="0"/>
              </a:rPr>
              <a:t>NHS 24 helpline 111</a:t>
            </a:r>
          </a:p>
          <a:p>
            <a:r>
              <a:rPr lang="en-GB" sz="1400" dirty="0">
                <a:effectLst/>
                <a:ea typeface="Calibri" panose="020F0502020204030204" pitchFamily="34" charset="0"/>
                <a:cs typeface="Times New Roman" panose="02020603050405020304" pitchFamily="18" charset="0"/>
              </a:rPr>
              <a:t>www.nhs24.com</a:t>
            </a:r>
          </a:p>
          <a:p>
            <a:r>
              <a:rPr lang="en-GB" sz="1400" b="1" dirty="0">
                <a:solidFill>
                  <a:srgbClr val="0070C0"/>
                </a:solidFill>
                <a:effectLst/>
                <a:ea typeface="Calibri" panose="020F0502020204030204" pitchFamily="34" charset="0"/>
                <a:cs typeface="Times New Roman" panose="02020603050405020304" pitchFamily="18" charset="0"/>
              </a:rPr>
              <a:t>WATER </a:t>
            </a:r>
          </a:p>
          <a:p>
            <a:r>
              <a:rPr lang="en-GB" sz="1400" dirty="0">
                <a:effectLst/>
                <a:ea typeface="Calibri" panose="020F0502020204030204" pitchFamily="34" charset="0"/>
                <a:cs typeface="Times New Roman" panose="02020603050405020304" pitchFamily="18" charset="0"/>
              </a:rPr>
              <a:t>Scottish Water 08000 778 778</a:t>
            </a:r>
          </a:p>
          <a:p>
            <a:r>
              <a:rPr lang="en-GB" sz="1400" b="1" dirty="0">
                <a:solidFill>
                  <a:srgbClr val="0070C0"/>
                </a:solidFill>
                <a:effectLst/>
                <a:ea typeface="Calibri" panose="020F0502020204030204" pitchFamily="34" charset="0"/>
                <a:cs typeface="Times New Roman" panose="02020603050405020304" pitchFamily="18" charset="0"/>
              </a:rPr>
              <a:t>HIGHLAND COUNCIL </a:t>
            </a:r>
          </a:p>
          <a:p>
            <a:r>
              <a:rPr lang="en-GB" sz="1400" dirty="0">
                <a:effectLst/>
                <a:ea typeface="Calibri" panose="020F0502020204030204" pitchFamily="34" charset="0"/>
                <a:cs typeface="Times New Roman" panose="02020603050405020304" pitchFamily="18" charset="0"/>
              </a:rPr>
              <a:t>Health &amp; social care out of </a:t>
            </a:r>
          </a:p>
          <a:p>
            <a:r>
              <a:rPr lang="en-GB" sz="1400" dirty="0">
                <a:effectLst/>
                <a:ea typeface="Calibri" panose="020F0502020204030204" pitchFamily="34" charset="0"/>
                <a:cs typeface="Times New Roman" panose="02020603050405020304" pitchFamily="18" charset="0"/>
              </a:rPr>
              <a:t>hours 08457 697 284</a:t>
            </a:r>
          </a:p>
          <a:p>
            <a:r>
              <a:rPr lang="en-GB" sz="1400" dirty="0">
                <a:effectLst/>
                <a:ea typeface="Calibri" panose="020F0502020204030204" pitchFamily="34" charset="0"/>
                <a:cs typeface="Times New Roman" panose="02020603050405020304" pitchFamily="18" charset="0"/>
              </a:rPr>
              <a:t>Roads, parks, flooding &amp; street </a:t>
            </a:r>
          </a:p>
          <a:p>
            <a:r>
              <a:rPr lang="en-GB" sz="1400" dirty="0">
                <a:effectLst/>
                <a:ea typeface="Calibri" panose="020F0502020204030204" pitchFamily="34" charset="0"/>
                <a:cs typeface="Times New Roman" panose="02020603050405020304" pitchFamily="18" charset="0"/>
              </a:rPr>
              <a:t>lighting 01349 886 690</a:t>
            </a:r>
          </a:p>
          <a:p>
            <a:r>
              <a:rPr lang="en-GB" sz="1400" b="1" dirty="0">
                <a:solidFill>
                  <a:srgbClr val="0070C0"/>
                </a:solidFill>
                <a:effectLst/>
                <a:ea typeface="Calibri" panose="020F0502020204030204" pitchFamily="34" charset="0"/>
                <a:cs typeface="Times New Roman" panose="02020603050405020304" pitchFamily="18" charset="0"/>
              </a:rPr>
              <a:t>ROAD INCIDENT</a:t>
            </a:r>
          </a:p>
          <a:p>
            <a:r>
              <a:rPr lang="en-GB" sz="1400" dirty="0">
                <a:effectLst/>
                <a:ea typeface="Calibri" panose="020F0502020204030204" pitchFamily="34" charset="0"/>
                <a:cs typeface="Times New Roman" panose="02020603050405020304" pitchFamily="18" charset="0"/>
              </a:rPr>
              <a:t>TRUNK Road maintenance - </a:t>
            </a:r>
          </a:p>
          <a:p>
            <a:r>
              <a:rPr lang="en-GB" sz="1400" dirty="0">
                <a:effectLst/>
                <a:ea typeface="Calibri" panose="020F0502020204030204" pitchFamily="34" charset="0"/>
                <a:cs typeface="Times New Roman" panose="02020603050405020304" pitchFamily="18" charset="0"/>
              </a:rPr>
              <a:t>BEAR: 08005 871 107</a:t>
            </a:r>
          </a:p>
          <a:p>
            <a:r>
              <a:rPr lang="en-GB" sz="1400" dirty="0">
                <a:effectLst/>
                <a:ea typeface="Calibri" panose="020F0502020204030204" pitchFamily="34" charset="0"/>
                <a:cs typeface="Times New Roman" panose="02020603050405020304" pitchFamily="18" charset="0"/>
              </a:rPr>
              <a:t>www.trafficscotland.org</a:t>
            </a:r>
          </a:p>
          <a:p>
            <a:r>
              <a:rPr lang="en-GB" sz="1400" b="1" dirty="0">
                <a:solidFill>
                  <a:srgbClr val="0070C0"/>
                </a:solidFill>
                <a:effectLst/>
                <a:ea typeface="Calibri" panose="020F0502020204030204" pitchFamily="34" charset="0"/>
                <a:cs typeface="Times New Roman" panose="02020603050405020304" pitchFamily="18" charset="0"/>
              </a:rPr>
              <a:t>TRAIN INCIDENT</a:t>
            </a:r>
          </a:p>
          <a:p>
            <a:r>
              <a:rPr lang="en-GB" sz="1400" dirty="0">
                <a:effectLst/>
                <a:ea typeface="Calibri" panose="020F0502020204030204" pitchFamily="34" charset="0"/>
                <a:cs typeface="Times New Roman" panose="02020603050405020304" pitchFamily="18" charset="0"/>
              </a:rPr>
              <a:t>British Transport </a:t>
            </a:r>
          </a:p>
          <a:p>
            <a:r>
              <a:rPr lang="en-GB" sz="1400" dirty="0">
                <a:effectLst/>
                <a:ea typeface="Calibri" panose="020F0502020204030204" pitchFamily="34" charset="0"/>
                <a:cs typeface="Times New Roman" panose="02020603050405020304" pitchFamily="18" charset="0"/>
              </a:rPr>
              <a:t>Police 0800 40 50 40</a:t>
            </a:r>
          </a:p>
          <a:p>
            <a:r>
              <a:rPr lang="en-GB" sz="1400" b="1" dirty="0">
                <a:solidFill>
                  <a:srgbClr val="0070C0"/>
                </a:solidFill>
                <a:effectLst/>
                <a:ea typeface="Calibri" panose="020F0502020204030204" pitchFamily="34" charset="0"/>
                <a:cs typeface="Times New Roman" panose="02020603050405020304" pitchFamily="18" charset="0"/>
              </a:rPr>
              <a:t>FLOODING</a:t>
            </a:r>
          </a:p>
          <a:p>
            <a:r>
              <a:rPr lang="en-GB" sz="1400" dirty="0">
                <a:effectLst/>
                <a:ea typeface="Calibri" panose="020F0502020204030204" pitchFamily="34" charset="0"/>
                <a:cs typeface="Times New Roman" panose="02020603050405020304" pitchFamily="18" charset="0"/>
              </a:rPr>
              <a:t>SEPA </a:t>
            </a:r>
            <a:r>
              <a:rPr lang="en-GB" sz="1400" dirty="0" err="1">
                <a:effectLst/>
                <a:ea typeface="Calibri" panose="020F0502020204030204" pitchFamily="34" charset="0"/>
                <a:cs typeface="Times New Roman" panose="02020603050405020304" pitchFamily="18" charset="0"/>
              </a:rPr>
              <a:t>floodline</a:t>
            </a:r>
            <a:r>
              <a:rPr lang="en-GB" sz="1400" dirty="0">
                <a:effectLst/>
                <a:ea typeface="Calibri" panose="020F0502020204030204" pitchFamily="34" charset="0"/>
                <a:cs typeface="Times New Roman" panose="02020603050405020304" pitchFamily="18" charset="0"/>
              </a:rPr>
              <a:t> 03459 881 188</a:t>
            </a:r>
          </a:p>
          <a:p>
            <a:r>
              <a:rPr lang="en-GB" sz="1400" dirty="0">
                <a:effectLst/>
                <a:ea typeface="Calibri" panose="020F0502020204030204" pitchFamily="34" charset="0"/>
                <a:cs typeface="Times New Roman" panose="02020603050405020304" pitchFamily="18" charset="0"/>
              </a:rPr>
              <a:t>www.floodlinescotland.org.uk</a:t>
            </a:r>
          </a:p>
          <a:p>
            <a:r>
              <a:rPr lang="en-GB" sz="1400" b="1" dirty="0">
                <a:solidFill>
                  <a:srgbClr val="0070C0"/>
                </a:solidFill>
                <a:effectLst/>
                <a:ea typeface="Calibri" panose="020F0502020204030204" pitchFamily="34" charset="0"/>
                <a:cs typeface="Times New Roman" panose="02020603050405020304" pitchFamily="18" charset="0"/>
              </a:rPr>
              <a:t>SEVERE WEATHER</a:t>
            </a:r>
            <a:endParaRPr lang="en-GB" sz="1400" dirty="0">
              <a:effectLst/>
              <a:ea typeface="Calibri" panose="020F0502020204030204" pitchFamily="34" charset="0"/>
              <a:cs typeface="Times New Roman" panose="02020603050405020304" pitchFamily="18" charset="0"/>
            </a:endParaRPr>
          </a:p>
          <a:p>
            <a:r>
              <a:rPr lang="en-GB" sz="1400" dirty="0">
                <a:effectLst/>
                <a:ea typeface="Calibri" panose="020F0502020204030204" pitchFamily="34" charset="0"/>
                <a:cs typeface="Times New Roman" panose="02020603050405020304" pitchFamily="18" charset="0"/>
              </a:rPr>
              <a:t>www.metoffice.gov.uk/</a:t>
            </a:r>
          </a:p>
          <a:p>
            <a:endParaRPr lang="en-GB" sz="1400" dirty="0">
              <a:effectLst/>
              <a:ea typeface="Calibri" panose="020F0502020204030204" pitchFamily="34" charset="0"/>
              <a:cs typeface="Times New Roman" panose="02020603050405020304" pitchFamily="18" charset="0"/>
            </a:endParaRPr>
          </a:p>
          <a:p>
            <a:r>
              <a:rPr lang="en-GB" sz="1400" b="1" dirty="0">
                <a:solidFill>
                  <a:srgbClr val="0070C0"/>
                </a:solidFill>
                <a:effectLst/>
                <a:ea typeface="Calibri" panose="020F0502020204030204" pitchFamily="34" charset="0"/>
                <a:cs typeface="Times New Roman" panose="02020603050405020304" pitchFamily="18" charset="0"/>
              </a:rPr>
              <a:t>POWER OUTAGES</a:t>
            </a:r>
          </a:p>
          <a:p>
            <a:r>
              <a:rPr lang="en-GB" sz="1400" dirty="0">
                <a:effectLst/>
                <a:ea typeface="Calibri" panose="020F0502020204030204" pitchFamily="34" charset="0"/>
                <a:cs typeface="Times New Roman" panose="02020603050405020304" pitchFamily="18" charset="0"/>
              </a:rPr>
              <a:t>For all electricity providers 105</a:t>
            </a:r>
          </a:p>
          <a:p>
            <a:r>
              <a:rPr lang="en-GB" sz="1400" b="1" dirty="0">
                <a:solidFill>
                  <a:srgbClr val="0070C0"/>
                </a:solidFill>
                <a:effectLst/>
                <a:ea typeface="Calibri" panose="020F0502020204030204" pitchFamily="34" charset="0"/>
                <a:cs typeface="Times New Roman" panose="02020603050405020304" pitchFamily="18" charset="0"/>
              </a:rPr>
              <a:t>BROADBAND &amp; TELEPHONE </a:t>
            </a:r>
          </a:p>
          <a:p>
            <a:r>
              <a:rPr lang="en-GB" sz="1400" b="1" dirty="0">
                <a:solidFill>
                  <a:srgbClr val="0070C0"/>
                </a:solidFill>
                <a:effectLst/>
                <a:ea typeface="Calibri" panose="020F0502020204030204" pitchFamily="34" charset="0"/>
                <a:cs typeface="Times New Roman" panose="02020603050405020304" pitchFamily="18" charset="0"/>
              </a:rPr>
              <a:t>OUTAGES</a:t>
            </a:r>
          </a:p>
          <a:p>
            <a:r>
              <a:rPr lang="en-GB" sz="1400" dirty="0">
                <a:effectLst/>
                <a:ea typeface="Calibri" panose="020F0502020204030204" pitchFamily="34" charset="0"/>
                <a:cs typeface="Times New Roman" panose="02020603050405020304" pitchFamily="18" charset="0"/>
              </a:rPr>
              <a:t>Highland Wireless 01862 808 077</a:t>
            </a:r>
          </a:p>
          <a:p>
            <a:r>
              <a:rPr lang="en-GB" sz="1400" dirty="0">
                <a:effectLst/>
                <a:ea typeface="Calibri" panose="020F0502020204030204" pitchFamily="34" charset="0"/>
                <a:cs typeface="Times New Roman" panose="02020603050405020304" pitchFamily="18" charset="0"/>
              </a:rPr>
              <a:t>BT Customer line 0800 800 150</a:t>
            </a:r>
          </a:p>
          <a:p>
            <a:r>
              <a:rPr lang="en-GB" sz="1400" dirty="0">
                <a:effectLst/>
                <a:ea typeface="Calibri" panose="020F0502020204030204" pitchFamily="34" charset="0"/>
                <a:cs typeface="Times New Roman" panose="02020603050405020304" pitchFamily="18" charset="0"/>
              </a:rPr>
              <a:t>EE support 0800 079 8586</a:t>
            </a:r>
          </a:p>
          <a:p>
            <a:r>
              <a:rPr lang="en-GB" sz="1400" dirty="0">
                <a:effectLst/>
                <a:ea typeface="Calibri" panose="020F0502020204030204" pitchFamily="34" charset="0"/>
                <a:cs typeface="Times New Roman" panose="02020603050405020304" pitchFamily="18" charset="0"/>
              </a:rPr>
              <a:t>TalkTalk help 0345 172 0088 </a:t>
            </a:r>
          </a:p>
          <a:p>
            <a:r>
              <a:rPr lang="en-GB" sz="1400" dirty="0" err="1">
                <a:effectLst/>
                <a:ea typeface="Calibri" panose="020F0502020204030204" pitchFamily="34" charset="0"/>
                <a:cs typeface="Times New Roman" panose="02020603050405020304" pitchFamily="18" charset="0"/>
              </a:rPr>
              <a:t>Plusnet</a:t>
            </a:r>
            <a:r>
              <a:rPr lang="en-GB" sz="1400" dirty="0">
                <a:effectLst/>
                <a:ea typeface="Calibri" panose="020F0502020204030204" pitchFamily="34" charset="0"/>
                <a:cs typeface="Times New Roman" panose="02020603050405020304" pitchFamily="18" charset="0"/>
              </a:rPr>
              <a:t> helpline 0800 432 0200</a:t>
            </a:r>
          </a:p>
          <a:p>
            <a:r>
              <a:rPr lang="en-GB" sz="1400" dirty="0">
                <a:effectLst/>
                <a:ea typeface="Calibri" panose="020F0502020204030204" pitchFamily="34" charset="0"/>
                <a:cs typeface="Times New Roman" panose="02020603050405020304" pitchFamily="18" charset="0"/>
              </a:rPr>
              <a:t>Vodafone 03333 040 191</a:t>
            </a:r>
          </a:p>
          <a:p>
            <a:r>
              <a:rPr lang="en-GB" sz="1400" b="1" dirty="0">
                <a:solidFill>
                  <a:srgbClr val="0070C0"/>
                </a:solidFill>
                <a:effectLst/>
                <a:ea typeface="Calibri" panose="020F0502020204030204" pitchFamily="34" charset="0"/>
                <a:cs typeface="Times New Roman" panose="02020603050405020304" pitchFamily="18" charset="0"/>
              </a:rPr>
              <a:t>PANDEMIC</a:t>
            </a:r>
          </a:p>
          <a:p>
            <a:r>
              <a:rPr lang="en-GB" sz="1400" dirty="0">
                <a:effectLst/>
                <a:ea typeface="Calibri" panose="020F0502020204030204" pitchFamily="34" charset="0"/>
                <a:cs typeface="Times New Roman" panose="02020603050405020304" pitchFamily="18" charset="0"/>
              </a:rPr>
              <a:t>www.nhsinform.scot/</a:t>
            </a:r>
          </a:p>
          <a:p>
            <a:r>
              <a:rPr lang="en-GB" sz="1400" dirty="0">
                <a:effectLst/>
                <a:ea typeface="Calibri" panose="020F0502020204030204" pitchFamily="34" charset="0"/>
                <a:cs typeface="Times New Roman" panose="02020603050405020304" pitchFamily="18" charset="0"/>
              </a:rPr>
              <a:t>coronavirus</a:t>
            </a:r>
          </a:p>
          <a:p>
            <a:r>
              <a:rPr lang="en-GB" sz="1400" b="1" dirty="0">
                <a:solidFill>
                  <a:srgbClr val="0070C0"/>
                </a:solidFill>
                <a:effectLst/>
                <a:ea typeface="Calibri" panose="020F0502020204030204" pitchFamily="34" charset="0"/>
                <a:cs typeface="Times New Roman" panose="02020603050405020304" pitchFamily="18" charset="0"/>
              </a:rPr>
              <a:t>LOCAL HEALTH CENTRES</a:t>
            </a:r>
          </a:p>
          <a:p>
            <a:r>
              <a:rPr lang="en-GB" sz="1400" b="1" dirty="0">
                <a:effectLst/>
                <a:ea typeface="Calibri" panose="020F0502020204030204" pitchFamily="34" charset="0"/>
                <a:cs typeface="Times New Roman" panose="02020603050405020304" pitchFamily="18" charset="0"/>
              </a:rPr>
              <a:t>[Enter local health centres]</a:t>
            </a:r>
          </a:p>
          <a:p>
            <a:r>
              <a:rPr lang="en-GB" sz="1400" dirty="0">
                <a:effectLst/>
                <a:ea typeface="Calibri" panose="020F0502020204030204" pitchFamily="34" charset="0"/>
                <a:cs typeface="Times New Roman" panose="02020603050405020304" pitchFamily="18" charset="0"/>
              </a:rPr>
              <a:t>Raigmore Hospital, </a:t>
            </a:r>
          </a:p>
          <a:p>
            <a:r>
              <a:rPr lang="en-GB" sz="1400" dirty="0">
                <a:effectLst/>
                <a:ea typeface="Calibri" panose="020F0502020204030204" pitchFamily="34" charset="0"/>
                <a:cs typeface="Times New Roman" panose="02020603050405020304" pitchFamily="18" charset="0"/>
              </a:rPr>
              <a:t>Inverness: 01463 704 000</a:t>
            </a:r>
          </a:p>
          <a:p>
            <a:r>
              <a:rPr lang="en-GB" sz="1400" b="1" dirty="0">
                <a:solidFill>
                  <a:srgbClr val="0070C0"/>
                </a:solidFill>
                <a:effectLst/>
                <a:ea typeface="Calibri" panose="020F0502020204030204" pitchFamily="34" charset="0"/>
                <a:cs typeface="Times New Roman" panose="02020603050405020304" pitchFamily="18" charset="0"/>
              </a:rPr>
              <a:t>CYBER SCAMS</a:t>
            </a:r>
          </a:p>
          <a:p>
            <a:r>
              <a:rPr lang="en-GB" sz="1400" dirty="0">
                <a:effectLst/>
                <a:ea typeface="Calibri" panose="020F0502020204030204" pitchFamily="34" charset="0"/>
                <a:cs typeface="Times New Roman" panose="02020603050405020304" pitchFamily="18" charset="0"/>
              </a:rPr>
              <a:t>Report Fraud 0300 123 2040</a:t>
            </a:r>
          </a:p>
          <a:p>
            <a:r>
              <a:rPr lang="en-GB" sz="1400" dirty="0">
                <a:effectLst/>
                <a:ea typeface="Calibri" panose="020F0502020204030204" pitchFamily="34" charset="0"/>
                <a:cs typeface="Times New Roman" panose="02020603050405020304" pitchFamily="18" charset="0"/>
              </a:rPr>
              <a:t>www.actionfraud.police.uk/</a:t>
            </a:r>
          </a:p>
          <a:p>
            <a:r>
              <a:rPr lang="en-GB" sz="1400" dirty="0">
                <a:effectLst/>
                <a:ea typeface="Calibri" panose="020F0502020204030204" pitchFamily="34" charset="0"/>
                <a:cs typeface="Times New Roman" panose="02020603050405020304" pitchFamily="18" charset="0"/>
              </a:rPr>
              <a:t>Police Scotland 101</a:t>
            </a:r>
          </a:p>
          <a:p>
            <a:r>
              <a:rPr lang="en-GB" sz="1400" dirty="0">
                <a:effectLst/>
                <a:ea typeface="Calibri" panose="020F0502020204030204" pitchFamily="34" charset="0"/>
                <a:cs typeface="Times New Roman" panose="02020603050405020304" pitchFamily="18" charset="0"/>
              </a:rPr>
              <a:t>www.citizensadvice.org.uk/</a:t>
            </a:r>
          </a:p>
          <a:p>
            <a:r>
              <a:rPr lang="en-GB" sz="1400" dirty="0">
                <a:effectLst/>
                <a:ea typeface="Calibri" panose="020F0502020204030204" pitchFamily="34" charset="0"/>
                <a:cs typeface="Times New Roman" panose="02020603050405020304" pitchFamily="18" charset="0"/>
              </a:rPr>
              <a:t>consumer/scams/</a:t>
            </a:r>
          </a:p>
          <a:p>
            <a:endParaRPr lang="en-GB" sz="1400" b="1" dirty="0">
              <a:solidFill>
                <a:srgbClr val="0070C0"/>
              </a:solidFill>
              <a:effectLst/>
              <a:ea typeface="Calibri" panose="020F0502020204030204" pitchFamily="34" charset="0"/>
              <a:cs typeface="Times New Roman" panose="02020603050405020304" pitchFamily="18" charset="0"/>
            </a:endParaRPr>
          </a:p>
          <a:p>
            <a:endParaRPr lang="en-GB" sz="1400" b="1">
              <a:solidFill>
                <a:srgbClr val="0070C0"/>
              </a:solidFill>
              <a:ea typeface="Calibri" panose="020F0502020204030204" pitchFamily="34" charset="0"/>
              <a:cs typeface="Times New Roman" panose="02020603050405020304" pitchFamily="18" charset="0"/>
            </a:endParaRPr>
          </a:p>
          <a:p>
            <a:r>
              <a:rPr lang="en-GB" sz="1400" b="1">
                <a:solidFill>
                  <a:srgbClr val="0070C0"/>
                </a:solidFill>
                <a:effectLst/>
                <a:ea typeface="Calibri" panose="020F0502020204030204" pitchFamily="34" charset="0"/>
                <a:cs typeface="Times New Roman" panose="02020603050405020304" pitchFamily="18" charset="0"/>
              </a:rPr>
              <a:t>RIVER </a:t>
            </a:r>
            <a:r>
              <a:rPr lang="en-GB" sz="1400" b="1" dirty="0">
                <a:solidFill>
                  <a:srgbClr val="0070C0"/>
                </a:solidFill>
                <a:effectLst/>
                <a:ea typeface="Calibri" panose="020F0502020204030204" pitchFamily="34" charset="0"/>
                <a:cs typeface="Times New Roman" panose="02020603050405020304" pitchFamily="18" charset="0"/>
              </a:rPr>
              <a:t>INCIDENT</a:t>
            </a:r>
          </a:p>
          <a:p>
            <a:r>
              <a:rPr lang="en-GB" sz="1400" b="1" dirty="0">
                <a:effectLst/>
                <a:ea typeface="Calibri" panose="020F0502020204030204" pitchFamily="34" charset="0"/>
                <a:cs typeface="Times New Roman" panose="02020603050405020304" pitchFamily="18" charset="0"/>
              </a:rPr>
              <a:t>[Enter local coast guard]</a:t>
            </a:r>
          </a:p>
          <a:p>
            <a:r>
              <a:rPr lang="en-GB" sz="1400" dirty="0">
                <a:effectLst/>
                <a:ea typeface="Calibri" panose="020F0502020204030204" pitchFamily="34" charset="0"/>
                <a:cs typeface="Times New Roman" panose="02020603050405020304" pitchFamily="18" charset="0"/>
              </a:rPr>
              <a:t>www.watersafetyscotland.org.uk/</a:t>
            </a:r>
          </a:p>
          <a:p>
            <a:r>
              <a:rPr lang="en-GB" sz="1400" b="1" dirty="0">
                <a:solidFill>
                  <a:srgbClr val="0070C0"/>
                </a:solidFill>
                <a:effectLst/>
                <a:ea typeface="Calibri" panose="020F0502020204030204" pitchFamily="34" charset="0"/>
                <a:cs typeface="Times New Roman" panose="02020603050405020304" pitchFamily="18" charset="0"/>
              </a:rPr>
              <a:t>ENVIRONMENTAL</a:t>
            </a:r>
          </a:p>
          <a:p>
            <a:r>
              <a:rPr lang="en-GB" sz="1400" dirty="0">
                <a:effectLst/>
                <a:ea typeface="Calibri" panose="020F0502020204030204" pitchFamily="34" charset="0"/>
                <a:cs typeface="Times New Roman" panose="02020603050405020304" pitchFamily="18" charset="0"/>
              </a:rPr>
              <a:t>SEPA pollution </a:t>
            </a:r>
          </a:p>
          <a:p>
            <a:r>
              <a:rPr lang="en-GB" sz="1400" dirty="0">
                <a:effectLst/>
                <a:ea typeface="Calibri" panose="020F0502020204030204" pitchFamily="34" charset="0"/>
                <a:cs typeface="Times New Roman" panose="02020603050405020304" pitchFamily="18" charset="0"/>
              </a:rPr>
              <a:t>hotline 0800 807 060</a:t>
            </a:r>
          </a:p>
          <a:p>
            <a:r>
              <a:rPr lang="en-GB" sz="1400" dirty="0">
                <a:effectLst/>
                <a:ea typeface="Calibri" panose="020F0502020204030204" pitchFamily="34" charset="0"/>
                <a:cs typeface="Times New Roman" panose="02020603050405020304" pitchFamily="18" charset="0"/>
              </a:rPr>
              <a:t>www.ep-scotland.org.uk</a:t>
            </a:r>
          </a:p>
          <a:p>
            <a:r>
              <a:rPr lang="en-GB" sz="1400" b="1" dirty="0">
                <a:solidFill>
                  <a:srgbClr val="0070C0"/>
                </a:solidFill>
                <a:effectLst/>
                <a:ea typeface="Calibri" panose="020F0502020204030204" pitchFamily="34" charset="0"/>
                <a:cs typeface="Times New Roman" panose="02020603050405020304" pitchFamily="18" charset="0"/>
              </a:rPr>
              <a:t>MENTAL HEALTH</a:t>
            </a:r>
          </a:p>
          <a:p>
            <a:r>
              <a:rPr lang="en-GB" sz="1400" dirty="0">
                <a:effectLst/>
                <a:ea typeface="Calibri" panose="020F0502020204030204" pitchFamily="34" charset="0"/>
                <a:cs typeface="Times New Roman" panose="02020603050405020304" pitchFamily="18" charset="0"/>
              </a:rPr>
              <a:t>Samaritans 116 113</a:t>
            </a:r>
          </a:p>
          <a:p>
            <a:r>
              <a:rPr lang="en-GB" sz="1400" dirty="0">
                <a:effectLst/>
                <a:ea typeface="Calibri" panose="020F0502020204030204" pitchFamily="34" charset="0"/>
                <a:cs typeface="Times New Roman" panose="02020603050405020304" pitchFamily="18" charset="0"/>
              </a:rPr>
              <a:t>CROCUS 01463 714 568</a:t>
            </a:r>
          </a:p>
          <a:p>
            <a:r>
              <a:rPr lang="en-GB" sz="1400" dirty="0">
                <a:effectLst/>
                <a:ea typeface="Calibri" panose="020F0502020204030204" pitchFamily="34" charset="0"/>
                <a:cs typeface="Times New Roman" panose="02020603050405020304" pitchFamily="18" charset="0"/>
              </a:rPr>
              <a:t>NHS24 111</a:t>
            </a:r>
          </a:p>
          <a:p>
            <a:r>
              <a:rPr lang="en-GB" sz="1400" dirty="0" err="1">
                <a:effectLst/>
                <a:ea typeface="Calibri" panose="020F0502020204030204" pitchFamily="34" charset="0"/>
                <a:cs typeface="Times New Roman" panose="02020603050405020304" pitchFamily="18" charset="0"/>
              </a:rPr>
              <a:t>Mikeysline</a:t>
            </a:r>
            <a:r>
              <a:rPr lang="en-GB" sz="1400" dirty="0">
                <a:effectLst/>
                <a:ea typeface="Calibri" panose="020F0502020204030204" pitchFamily="34" charset="0"/>
                <a:cs typeface="Times New Roman" panose="02020603050405020304" pitchFamily="18" charset="0"/>
              </a:rPr>
              <a:t> 07786 20 77 55</a:t>
            </a:r>
          </a:p>
          <a:p>
            <a:r>
              <a:rPr lang="en-GB" sz="1400" dirty="0">
                <a:effectLst/>
                <a:ea typeface="Calibri" panose="020F0502020204030204" pitchFamily="34" charset="0"/>
                <a:cs typeface="Times New Roman" panose="02020603050405020304" pitchFamily="18" charset="0"/>
              </a:rPr>
              <a:t>Breathing Space 0800 83 85 87</a:t>
            </a:r>
          </a:p>
          <a:p>
            <a:r>
              <a:rPr lang="en-GB" sz="1400" b="1" dirty="0">
                <a:solidFill>
                  <a:srgbClr val="0070C0"/>
                </a:solidFill>
                <a:effectLst/>
                <a:ea typeface="Calibri" panose="020F0502020204030204" pitchFamily="34" charset="0"/>
                <a:cs typeface="Times New Roman" panose="02020603050405020304" pitchFamily="18" charset="0"/>
              </a:rPr>
              <a:t>DOMESTIC VIOLENCE</a:t>
            </a:r>
          </a:p>
          <a:p>
            <a:r>
              <a:rPr lang="en-GB" sz="1400" dirty="0">
                <a:effectLst/>
                <a:ea typeface="Calibri" panose="020F0502020204030204" pitchFamily="34" charset="0"/>
                <a:cs typeface="Times New Roman" panose="02020603050405020304" pitchFamily="18" charset="0"/>
              </a:rPr>
              <a:t>Caithness &amp; Sutherland </a:t>
            </a:r>
          </a:p>
          <a:p>
            <a:r>
              <a:rPr lang="en-GB" sz="1400" dirty="0">
                <a:effectLst/>
                <a:ea typeface="Calibri" panose="020F0502020204030204" pitchFamily="34" charset="0"/>
                <a:cs typeface="Times New Roman" panose="02020603050405020304" pitchFamily="18" charset="0"/>
              </a:rPr>
              <a:t>Women’s aid 03454 080 151</a:t>
            </a:r>
          </a:p>
          <a:p>
            <a:r>
              <a:rPr lang="en-GB" sz="1400" dirty="0">
                <a:effectLst/>
                <a:ea typeface="Calibri" panose="020F0502020204030204" pitchFamily="34" charset="0"/>
                <a:cs typeface="Times New Roman" panose="02020603050405020304" pitchFamily="18" charset="0"/>
              </a:rPr>
              <a:t>NSPCC 0808 800 5000</a:t>
            </a:r>
          </a:p>
        </p:txBody>
      </p:sp>
      <p:sp>
        <p:nvSpPr>
          <p:cNvPr id="4" name="Right Triangle 3">
            <a:extLst>
              <a:ext uri="{FF2B5EF4-FFF2-40B4-BE49-F238E27FC236}">
                <a16:creationId xmlns:a16="http://schemas.microsoft.com/office/drawing/2014/main" id="{55FD0464-1880-4988-94FC-ACC10517A917}"/>
              </a:ext>
            </a:extLst>
          </p:cNvPr>
          <p:cNvSpPr/>
          <p:nvPr/>
        </p:nvSpPr>
        <p:spPr>
          <a:xfrm rot="16200000">
            <a:off x="11421980" y="6080858"/>
            <a:ext cx="721895" cy="818145"/>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16C2E4AC-F97C-48F7-B068-537AE893914B}"/>
              </a:ext>
            </a:extLst>
          </p:cNvPr>
          <p:cNvSpPr txBox="1"/>
          <p:nvPr/>
        </p:nvSpPr>
        <p:spPr>
          <a:xfrm>
            <a:off x="11706726" y="6453858"/>
            <a:ext cx="585263" cy="400110"/>
          </a:xfrm>
          <a:prstGeom prst="rect">
            <a:avLst/>
          </a:prstGeom>
          <a:noFill/>
        </p:spPr>
        <p:txBody>
          <a:bodyPr wrap="square" rtlCol="0">
            <a:spAutoFit/>
          </a:bodyPr>
          <a:lstStyle/>
          <a:p>
            <a:r>
              <a:rPr lang="en-GB" sz="2000" b="1" dirty="0"/>
              <a:t>11</a:t>
            </a:r>
          </a:p>
        </p:txBody>
      </p:sp>
    </p:spTree>
    <p:extLst>
      <p:ext uri="{BB962C8B-B14F-4D97-AF65-F5344CB8AC3E}">
        <p14:creationId xmlns:p14="http://schemas.microsoft.com/office/powerpoint/2010/main" val="2894555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33749B3E-DEB3-470B-81A6-C100DA6D1014}"/>
              </a:ext>
            </a:extLst>
          </p:cNvPr>
          <p:cNvSpPr>
            <a:spLocks noGrp="1"/>
          </p:cNvSpPr>
          <p:nvPr>
            <p:ph type="title"/>
          </p:nvPr>
        </p:nvSpPr>
        <p:spPr>
          <a:xfrm>
            <a:off x="771148" y="1037967"/>
            <a:ext cx="3054091" cy="4709131"/>
          </a:xfrm>
        </p:spPr>
        <p:txBody>
          <a:bodyPr vert="horz" lIns="91440" tIns="45720" rIns="91440" bIns="45720" rtlCol="0" anchor="ctr">
            <a:normAutofit/>
          </a:bodyPr>
          <a:lstStyle/>
          <a:p>
            <a:r>
              <a:rPr lang="en-US" sz="2800" b="0" kern="1200" cap="all">
                <a:solidFill>
                  <a:srgbClr val="FFFEFF"/>
                </a:solidFill>
                <a:latin typeface="+mj-lt"/>
                <a:ea typeface="+mj-ea"/>
                <a:cs typeface="+mj-cs"/>
              </a:rPr>
              <a:t>Table of contents</a:t>
            </a:r>
          </a:p>
        </p:txBody>
      </p:sp>
      <p:sp>
        <p:nvSpPr>
          <p:cNvPr id="4" name="TextBox 3">
            <a:extLst>
              <a:ext uri="{FF2B5EF4-FFF2-40B4-BE49-F238E27FC236}">
                <a16:creationId xmlns:a16="http://schemas.microsoft.com/office/drawing/2014/main" id="{B2917C0C-B115-4C1B-ADB4-0CD986D021A9}"/>
              </a:ext>
            </a:extLst>
          </p:cNvPr>
          <p:cNvSpPr txBox="1"/>
          <p:nvPr/>
        </p:nvSpPr>
        <p:spPr>
          <a:xfrm>
            <a:off x="4534935" y="1037968"/>
            <a:ext cx="6725899" cy="4820832"/>
          </a:xfrm>
          <a:prstGeom prst="rect">
            <a:avLst/>
          </a:prstGeom>
        </p:spPr>
        <p:txBody>
          <a:bodyPr vert="horz" lIns="91440" tIns="45720" rIns="91440" bIns="45720" rtlCol="0" anchor="ctr">
            <a:normAutofit lnSpcReduction="10000"/>
          </a:bodyPr>
          <a:lstStyle/>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About the Resilience Plan             </a:t>
            </a:r>
            <a:r>
              <a:rPr lang="en-US" dirty="0"/>
              <a:t>[Enter page number]</a:t>
            </a: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Community Profile                        </a:t>
            </a:r>
            <a:r>
              <a:rPr lang="en-US" dirty="0"/>
              <a:t>[Enter page number]</a:t>
            </a: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Flood Risk                                      </a:t>
            </a:r>
            <a:r>
              <a:rPr lang="en-US" dirty="0"/>
              <a:t>[Enter page number]</a:t>
            </a:r>
            <a:r>
              <a:rPr lang="en-US" dirty="0">
                <a:solidFill>
                  <a:schemeClr val="tx1">
                    <a:lumMod val="75000"/>
                    <a:lumOff val="25000"/>
                  </a:schemeClr>
                </a:solidFill>
              </a:rPr>
              <a:t> </a:t>
            </a: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Snow Risk                                      </a:t>
            </a:r>
            <a:r>
              <a:rPr lang="en-US" dirty="0"/>
              <a:t>[Enter page number]</a:t>
            </a: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Key Safe Locations                        </a:t>
            </a:r>
            <a:r>
              <a:rPr lang="en-US" dirty="0"/>
              <a:t>[Enter page number]</a:t>
            </a: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Emergency Contact List                </a:t>
            </a:r>
            <a:r>
              <a:rPr lang="en-US" dirty="0"/>
              <a:t>[Enter page number]</a:t>
            </a: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Telephone Tree                             </a:t>
            </a:r>
            <a:r>
              <a:rPr lang="en-US" dirty="0"/>
              <a:t>[Enter page number]</a:t>
            </a: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Resources                                      </a:t>
            </a:r>
            <a:r>
              <a:rPr lang="en-US" dirty="0"/>
              <a:t>[Enter page number]</a:t>
            </a: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pPr>
            <a:r>
              <a:rPr lang="en-US" dirty="0">
                <a:solidFill>
                  <a:schemeClr val="tx1">
                    <a:lumMod val="75000"/>
                    <a:lumOff val="25000"/>
                  </a:schemeClr>
                </a:solidFill>
              </a:rPr>
              <a:t>                          </a:t>
            </a: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dirty="0">
              <a:solidFill>
                <a:schemeClr val="tx1">
                  <a:lumMod val="75000"/>
                  <a:lumOff val="25000"/>
                </a:schemeClr>
              </a:solidFill>
            </a:endParaRPr>
          </a:p>
        </p:txBody>
      </p:sp>
    </p:spTree>
    <p:extLst>
      <p:ext uri="{BB962C8B-B14F-4D97-AF65-F5344CB8AC3E}">
        <p14:creationId xmlns:p14="http://schemas.microsoft.com/office/powerpoint/2010/main" val="77656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504BED40-EAF7-4E55-AFF7-2CD840EBD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91C9BC-6F65-458E-BB77-767078561BF7}"/>
              </a:ext>
            </a:extLst>
          </p:cNvPr>
          <p:cNvSpPr>
            <a:spLocks noGrp="1"/>
          </p:cNvSpPr>
          <p:nvPr>
            <p:ph type="title"/>
          </p:nvPr>
        </p:nvSpPr>
        <p:spPr>
          <a:xfrm>
            <a:off x="185531" y="650207"/>
            <a:ext cx="6540462" cy="506136"/>
          </a:xfrm>
        </p:spPr>
        <p:txBody>
          <a:bodyPr>
            <a:normAutofit/>
          </a:bodyPr>
          <a:lstStyle/>
          <a:p>
            <a:r>
              <a:rPr lang="en-GB" sz="2400" dirty="0">
                <a:solidFill>
                  <a:schemeClr val="tx2"/>
                </a:solidFill>
              </a:rPr>
              <a:t>About the Resilience Plan</a:t>
            </a:r>
          </a:p>
        </p:txBody>
      </p:sp>
      <p:sp>
        <p:nvSpPr>
          <p:cNvPr id="77" name="Rectangle 76">
            <a:extLst>
              <a:ext uri="{FF2B5EF4-FFF2-40B4-BE49-F238E27FC236}">
                <a16:creationId xmlns:a16="http://schemas.microsoft.com/office/drawing/2014/main" id="{F367CCF1-BB1E-41CF-8499-94A870C33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1028" name="Picture 4" descr="More than 250 Police Scotland cars a decade old - BBC News">
            <a:extLst>
              <a:ext uri="{FF2B5EF4-FFF2-40B4-BE49-F238E27FC236}">
                <a16:creationId xmlns:a16="http://schemas.microsoft.com/office/drawing/2014/main" id="{8EE134DD-BA7A-4259-8BC5-6DE2B38F1E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679" r="4" b="4"/>
          <a:stretch/>
        </p:blipFill>
        <p:spPr bwMode="auto">
          <a:xfrm>
            <a:off x="7568187" y="10"/>
            <a:ext cx="4623812" cy="22190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cotland's LIVE gritter tracker: Where is your local gritter and when will  it reach your area? - Daily Record">
            <a:extLst>
              <a:ext uri="{FF2B5EF4-FFF2-40B4-BE49-F238E27FC236}">
                <a16:creationId xmlns:a16="http://schemas.microsoft.com/office/drawing/2014/main" id="{0FF77D14-8A5A-4AD0-B965-199BAE1C244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4672" r="3" b="12879"/>
          <a:stretch/>
        </p:blipFill>
        <p:spPr bwMode="auto">
          <a:xfrm>
            <a:off x="7571351" y="4631773"/>
            <a:ext cx="4620649" cy="222622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8D4BAED-6F5A-4009-95F8-DA955DED5A1E}"/>
              </a:ext>
            </a:extLst>
          </p:cNvPr>
          <p:cNvSpPr txBox="1"/>
          <p:nvPr/>
        </p:nvSpPr>
        <p:spPr>
          <a:xfrm>
            <a:off x="185531" y="1095329"/>
            <a:ext cx="7182678" cy="6309420"/>
          </a:xfrm>
          <a:prstGeom prst="rect">
            <a:avLst/>
          </a:prstGeom>
          <a:noFill/>
        </p:spPr>
        <p:txBody>
          <a:bodyPr wrap="square" rtlCol="0">
            <a:spAutoFit/>
          </a:bodyPr>
          <a:lstStyle/>
          <a:p>
            <a:r>
              <a:rPr lang="en-US" sz="1200" b="1" dirty="0">
                <a:effectLst/>
                <a:ea typeface="Arial" panose="020B0604020202020204" pitchFamily="34" charset="0"/>
                <a:cs typeface="Times New Roman" panose="02020603050405020304" pitchFamily="18" charset="0"/>
              </a:rPr>
              <a:t>Who is the Community Resilience Plan for?</a:t>
            </a:r>
            <a:endParaRPr lang="en-GB" sz="1200" b="1" dirty="0">
              <a:effectLst/>
              <a:ea typeface="Calibri" panose="020F0502020204030204" pitchFamily="34" charset="0"/>
              <a:cs typeface="Times New Roman" panose="02020603050405020304" pitchFamily="18" charset="0"/>
            </a:endParaRPr>
          </a:p>
          <a:p>
            <a:pPr indent="457200"/>
            <a:r>
              <a:rPr lang="en-US" sz="1200" dirty="0">
                <a:solidFill>
                  <a:srgbClr val="00938D"/>
                </a:solidFill>
                <a:effectLst/>
                <a:ea typeface="Arial" panose="020B060402020202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a:p>
            <a:r>
              <a:rPr lang="en-US" sz="1200" dirty="0">
                <a:effectLst/>
                <a:ea typeface="Arial" panose="020B0604020202020204" pitchFamily="34" charset="0"/>
                <a:cs typeface="Times New Roman" panose="02020603050405020304" pitchFamily="18" charset="0"/>
              </a:rPr>
              <a:t>The </a:t>
            </a:r>
            <a:r>
              <a:rPr lang="en-US" sz="1200" b="1" dirty="0">
                <a:effectLst/>
                <a:ea typeface="Arial" panose="020B0604020202020204" pitchFamily="34" charset="0"/>
                <a:cs typeface="Times New Roman" panose="02020603050405020304" pitchFamily="18" charset="0"/>
              </a:rPr>
              <a:t>[Insert </a:t>
            </a:r>
            <a:r>
              <a:rPr lang="en-US" sz="1200" b="1" dirty="0">
                <a:ea typeface="Arial" panose="020B0604020202020204" pitchFamily="34" charset="0"/>
                <a:cs typeface="Times New Roman" panose="02020603050405020304" pitchFamily="18" charset="0"/>
              </a:rPr>
              <a:t>plan name] </a:t>
            </a:r>
            <a:r>
              <a:rPr lang="en-US" sz="1200" dirty="0">
                <a:effectLst/>
                <a:ea typeface="Arial" panose="020B0604020202020204" pitchFamily="34" charset="0"/>
                <a:cs typeface="Times New Roman" panose="02020603050405020304" pitchFamily="18" charset="0"/>
              </a:rPr>
              <a:t>is for people who live in the </a:t>
            </a:r>
            <a:r>
              <a:rPr lang="en-US" sz="1200" b="1" dirty="0">
                <a:effectLst/>
                <a:ea typeface="Arial" panose="020B0604020202020204" pitchFamily="34" charset="0"/>
                <a:cs typeface="Times New Roman" panose="02020603050405020304" pitchFamily="18" charset="0"/>
              </a:rPr>
              <a:t>[Insert area names] </a:t>
            </a:r>
            <a:r>
              <a:rPr lang="en-US" sz="1200" dirty="0">
                <a:effectLst/>
                <a:ea typeface="Arial" panose="020B0604020202020204" pitchFamily="34" charset="0"/>
                <a:cs typeface="Times New Roman" panose="02020603050405020304" pitchFamily="18" charset="0"/>
              </a:rPr>
              <a:t>Community Council areas.</a:t>
            </a:r>
          </a:p>
          <a:p>
            <a:r>
              <a:rPr lang="en-US" sz="1200" dirty="0">
                <a:effectLst/>
                <a:ea typeface="Arial" panose="020B0604020202020204" pitchFamily="34" charset="0"/>
                <a:cs typeface="Times New Roman" panose="02020603050405020304" pitchFamily="18" charset="0"/>
              </a:rPr>
              <a:t> </a:t>
            </a:r>
            <a:endParaRPr lang="en-GB" sz="1200" b="1" dirty="0">
              <a:effectLst/>
              <a:ea typeface="Calibri" panose="020F0502020204030204" pitchFamily="34" charset="0"/>
              <a:cs typeface="Times New Roman" panose="02020603050405020304" pitchFamily="18" charset="0"/>
            </a:endParaRPr>
          </a:p>
          <a:p>
            <a:r>
              <a:rPr lang="en-US" sz="1200" b="1" dirty="0">
                <a:effectLst/>
                <a:ea typeface="Arial" panose="020B0604020202020204" pitchFamily="34" charset="0"/>
                <a:cs typeface="Times New Roman" panose="02020603050405020304" pitchFamily="18" charset="0"/>
              </a:rPr>
              <a:t>Why is a Community Resilience Plan needed?</a:t>
            </a:r>
            <a:endParaRPr lang="en-GB" sz="1200" b="1" dirty="0">
              <a:effectLst/>
              <a:ea typeface="Calibri" panose="020F0502020204030204" pitchFamily="34" charset="0"/>
              <a:cs typeface="Times New Roman" panose="02020603050405020304" pitchFamily="18" charset="0"/>
            </a:endParaRPr>
          </a:p>
          <a:p>
            <a:r>
              <a:rPr lang="en-US" sz="1200" dirty="0">
                <a:effectLst/>
                <a:ea typeface="Arial" panose="020B0604020202020204" pitchFamily="34" charset="0"/>
                <a:cs typeface="Times New Roman" panose="02020603050405020304" pitchFamily="18" charset="0"/>
              </a:rPr>
              <a:t>There is a need for communities in the [Insert </a:t>
            </a:r>
            <a:r>
              <a:rPr lang="en-US" sz="1200" dirty="0">
                <a:ea typeface="Arial" panose="020B0604020202020204" pitchFamily="34" charset="0"/>
                <a:cs typeface="Times New Roman" panose="02020603050405020304" pitchFamily="18" charset="0"/>
              </a:rPr>
              <a:t>area] </a:t>
            </a:r>
            <a:r>
              <a:rPr lang="en-US" sz="1200" dirty="0">
                <a:effectLst/>
                <a:ea typeface="Arial" panose="020B0604020202020204" pitchFamily="34" charset="0"/>
                <a:cs typeface="Times New Roman" panose="02020603050405020304" pitchFamily="18" charset="0"/>
              </a:rPr>
              <a:t>area to raise awareness of resilience to emergencies and disasters which could affect their residents and the local environment.</a:t>
            </a:r>
            <a:endParaRPr lang="en-GB" sz="1200" dirty="0">
              <a:effectLst/>
              <a:ea typeface="Calibri" panose="020F0502020204030204" pitchFamily="34" charset="0"/>
              <a:cs typeface="Times New Roman" panose="02020603050405020304" pitchFamily="18" charset="0"/>
            </a:endParaRPr>
          </a:p>
          <a:p>
            <a:r>
              <a:rPr lang="en-US" sz="1200" dirty="0">
                <a:effectLst/>
                <a:ea typeface="Arial" panose="020B060402020202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a:p>
            <a:r>
              <a:rPr lang="en-US" sz="1200" dirty="0">
                <a:effectLst/>
                <a:ea typeface="Arial" panose="020B0604020202020204" pitchFamily="34" charset="0"/>
                <a:cs typeface="Times New Roman" panose="02020603050405020304" pitchFamily="18" charset="0"/>
              </a:rPr>
              <a:t>The delivery of Community Resilience Planning in </a:t>
            </a:r>
            <a:r>
              <a:rPr lang="en-US" sz="1200" b="1" dirty="0">
                <a:effectLst/>
                <a:ea typeface="Arial" panose="020B0604020202020204" pitchFamily="34" charset="0"/>
                <a:cs typeface="Times New Roman" panose="02020603050405020304" pitchFamily="18" charset="0"/>
              </a:rPr>
              <a:t>[Insert area names] </a:t>
            </a:r>
            <a:r>
              <a:rPr lang="en-US" sz="1200" dirty="0">
                <a:effectLst/>
                <a:ea typeface="Arial" panose="020B0604020202020204" pitchFamily="34" charset="0"/>
                <a:cs typeface="Times New Roman" panose="02020603050405020304" pitchFamily="18" charset="0"/>
              </a:rPr>
              <a:t>is undertaken at the town and community council level. </a:t>
            </a:r>
            <a:endParaRPr lang="en-GB" sz="1200" dirty="0">
              <a:effectLst/>
              <a:ea typeface="Calibri" panose="020F0502020204030204" pitchFamily="34" charset="0"/>
              <a:cs typeface="Times New Roman" panose="02020603050405020304" pitchFamily="18" charset="0"/>
            </a:endParaRPr>
          </a:p>
          <a:p>
            <a:r>
              <a:rPr lang="en-US" sz="1200" dirty="0">
                <a:effectLst/>
                <a:ea typeface="Arial" panose="020B060402020202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a:p>
            <a:r>
              <a:rPr lang="en-US" sz="1200" dirty="0">
                <a:effectLst/>
                <a:ea typeface="Arial" panose="020B0604020202020204" pitchFamily="34" charset="0"/>
                <a:cs typeface="Times New Roman" panose="02020603050405020304" pitchFamily="18" charset="0"/>
              </a:rPr>
              <a:t>Each community has the option to create a Resilience Plan which identifies some of the key existing assets that can be used locally at critical periods. These may include the following:</a:t>
            </a:r>
            <a:endParaRPr lang="en-GB" sz="1200" dirty="0">
              <a:effectLst/>
              <a:ea typeface="Calibri" panose="020F0502020204030204" pitchFamily="34" charset="0"/>
              <a:cs typeface="Times New Roman" panose="02020603050405020304" pitchFamily="18" charset="0"/>
            </a:endParaRPr>
          </a:p>
          <a:p>
            <a:r>
              <a:rPr lang="en-US" sz="1200" dirty="0">
                <a:effectLst/>
                <a:ea typeface="Arial" panose="020B060402020202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200" dirty="0">
                <a:effectLst/>
                <a:ea typeface="Arial" panose="020B0604020202020204" pitchFamily="34" charset="0"/>
                <a:cs typeface="Times New Roman" panose="02020603050405020304" pitchFamily="18" charset="0"/>
              </a:rPr>
              <a:t>Farmers with snow ploughs and vehicles </a:t>
            </a:r>
            <a:endParaRPr lang="en-GB" sz="1200" dirty="0">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200" dirty="0">
                <a:effectLst/>
                <a:ea typeface="Arial" panose="020B0604020202020204" pitchFamily="34" charset="0"/>
                <a:cs typeface="Times New Roman" panose="02020603050405020304" pitchFamily="18" charset="0"/>
              </a:rPr>
              <a:t>4×4 vehicles</a:t>
            </a:r>
            <a:endParaRPr lang="en-GB" sz="1200" dirty="0">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200" dirty="0">
                <a:effectLst/>
                <a:ea typeface="Arial" panose="020B0604020202020204" pitchFamily="34" charset="0"/>
                <a:cs typeface="Times New Roman" panose="02020603050405020304" pitchFamily="18" charset="0"/>
              </a:rPr>
              <a:t>Defibrillators </a:t>
            </a:r>
            <a:endParaRPr lang="en-GB" sz="1200" dirty="0">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200" dirty="0">
                <a:effectLst/>
                <a:ea typeface="Arial" panose="020B0604020202020204" pitchFamily="34" charset="0"/>
                <a:cs typeface="Times New Roman" panose="02020603050405020304" pitchFamily="18" charset="0"/>
              </a:rPr>
              <a:t>Places of safety</a:t>
            </a:r>
            <a:endParaRPr lang="en-GB" sz="1200" dirty="0">
              <a:effectLst/>
              <a:ea typeface="Calibri" panose="020F0502020204030204" pitchFamily="34" charset="0"/>
              <a:cs typeface="Times New Roman" panose="02020603050405020304" pitchFamily="18" charset="0"/>
            </a:endParaRPr>
          </a:p>
          <a:p>
            <a:r>
              <a:rPr lang="en-US" sz="1200" dirty="0">
                <a:solidFill>
                  <a:srgbClr val="00938D"/>
                </a:solidFill>
                <a:effectLst/>
                <a:ea typeface="Arial" panose="020B060402020202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a:p>
            <a:r>
              <a:rPr lang="en-US" sz="1200" dirty="0">
                <a:effectLst/>
                <a:ea typeface="Arial" panose="020B0604020202020204" pitchFamily="34" charset="0"/>
                <a:cs typeface="Times New Roman" panose="02020603050405020304" pitchFamily="18" charset="0"/>
              </a:rPr>
              <a:t>Community Resilience Plans present a strategy for working with public agencies to allow a community to recover from emergencies using some of its own resources. This might involve some other key actions, such as:</a:t>
            </a:r>
            <a:endParaRPr lang="en-GB" sz="1200" dirty="0">
              <a:effectLst/>
              <a:ea typeface="Calibri" panose="020F0502020204030204" pitchFamily="34" charset="0"/>
              <a:cs typeface="Times New Roman" panose="02020603050405020304" pitchFamily="18" charset="0"/>
            </a:endParaRPr>
          </a:p>
          <a:p>
            <a:r>
              <a:rPr lang="en-US" sz="1200" dirty="0">
                <a:effectLst/>
                <a:ea typeface="Arial" panose="020B060402020202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200" dirty="0">
                <a:effectLst/>
                <a:ea typeface="Arial" panose="020B0604020202020204" pitchFamily="34" charset="0"/>
                <a:cs typeface="Times New Roman" panose="02020603050405020304" pitchFamily="18" charset="0"/>
              </a:rPr>
              <a:t>Identifying and supporting vulnerable people during a crisis</a:t>
            </a:r>
            <a:endParaRPr lang="en-GB" sz="1200" dirty="0">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200" dirty="0">
                <a:effectLst/>
                <a:ea typeface="Arial" panose="020B0604020202020204" pitchFamily="34" charset="0"/>
                <a:cs typeface="Times New Roman" panose="02020603050405020304" pitchFamily="18" charset="0"/>
              </a:rPr>
              <a:t>Maintaining accessibility across the community</a:t>
            </a:r>
            <a:endParaRPr lang="en-GB" sz="1200" dirty="0">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US" sz="1200" dirty="0">
                <a:effectLst/>
                <a:ea typeface="Arial" panose="020B0604020202020204" pitchFamily="34" charset="0"/>
                <a:cs typeface="Times New Roman" panose="02020603050405020304" pitchFamily="18" charset="0"/>
              </a:rPr>
              <a:t>Supporting businesses and trade</a:t>
            </a:r>
            <a:endParaRPr lang="en-GB" sz="1200" dirty="0">
              <a:effectLst/>
              <a:ea typeface="Calibri" panose="020F0502020204030204" pitchFamily="34" charset="0"/>
              <a:cs typeface="Times New Roman" panose="02020603050405020304" pitchFamily="18" charset="0"/>
            </a:endParaRPr>
          </a:p>
          <a:p>
            <a:r>
              <a:rPr lang="en-US" sz="1400" dirty="0">
                <a:solidFill>
                  <a:srgbClr val="00938D"/>
                </a:solidFill>
                <a:effectLst/>
                <a:latin typeface="Arial" panose="020B0604020202020204" pitchFamily="34" charset="0"/>
                <a:ea typeface="Arial" panose="020B0604020202020204" pitchFamily="34" charset="0"/>
                <a:cs typeface="Times New Roman" panose="02020603050405020304" pitchFamily="18"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938D"/>
                </a:solidFill>
                <a:effectLst/>
                <a:latin typeface="Arial" panose="020B0604020202020204" pitchFamily="34" charset="0"/>
                <a:ea typeface="Arial" panose="020B060402020202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938D"/>
                </a:solidFill>
                <a:effectLst/>
                <a:latin typeface="Arial" panose="020B0604020202020204" pitchFamily="34" charset="0"/>
                <a:ea typeface="Arial" panose="020B060402020202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938D"/>
                </a:solidFill>
                <a:effectLst/>
                <a:latin typeface="Arial" panose="020B0604020202020204" pitchFamily="34" charset="0"/>
                <a:ea typeface="Arial" panose="020B060402020202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ight Triangle 2">
            <a:extLst>
              <a:ext uri="{FF2B5EF4-FFF2-40B4-BE49-F238E27FC236}">
                <a16:creationId xmlns:a16="http://schemas.microsoft.com/office/drawing/2014/main" id="{BB5D1D57-A957-415F-8737-ECBCF8A2183B}"/>
              </a:ext>
            </a:extLst>
          </p:cNvPr>
          <p:cNvSpPr/>
          <p:nvPr/>
        </p:nvSpPr>
        <p:spPr>
          <a:xfrm rot="16200000">
            <a:off x="11421980" y="6080858"/>
            <a:ext cx="721895" cy="818145"/>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A71EA591-FCD9-4B7A-B86D-57C420B4DCCB}"/>
              </a:ext>
            </a:extLst>
          </p:cNvPr>
          <p:cNvSpPr txBox="1"/>
          <p:nvPr/>
        </p:nvSpPr>
        <p:spPr>
          <a:xfrm>
            <a:off x="11830779" y="6453858"/>
            <a:ext cx="461210" cy="400110"/>
          </a:xfrm>
          <a:prstGeom prst="rect">
            <a:avLst/>
          </a:prstGeom>
          <a:noFill/>
        </p:spPr>
        <p:txBody>
          <a:bodyPr wrap="square" rtlCol="0">
            <a:spAutoFit/>
          </a:bodyPr>
          <a:lstStyle/>
          <a:p>
            <a:r>
              <a:rPr lang="en-GB" sz="2000" b="1" dirty="0"/>
              <a:t>3</a:t>
            </a:r>
          </a:p>
        </p:txBody>
      </p:sp>
      <p:pic>
        <p:nvPicPr>
          <p:cNvPr id="7" name="Picture 6" descr="A red and yellow fire truck&#10;&#10;Description automatically generated with medium confidence">
            <a:extLst>
              <a:ext uri="{FF2B5EF4-FFF2-40B4-BE49-F238E27FC236}">
                <a16:creationId xmlns:a16="http://schemas.microsoft.com/office/drawing/2014/main" id="{1548435E-3669-4D16-974E-67CFED50FA61}"/>
              </a:ext>
            </a:extLst>
          </p:cNvPr>
          <p:cNvPicPr>
            <a:picLocks noChangeAspect="1"/>
          </p:cNvPicPr>
          <p:nvPr/>
        </p:nvPicPr>
        <p:blipFill rotWithShape="1">
          <a:blip r:embed="rId4">
            <a:extLst>
              <a:ext uri="{28A0092B-C50C-407E-A947-70E740481C1C}">
                <a14:useLocalDpi xmlns:a14="http://schemas.microsoft.com/office/drawing/2010/main" val="0"/>
              </a:ext>
            </a:extLst>
          </a:blip>
          <a:srcRect t="6560" b="10782"/>
          <a:stretch/>
        </p:blipFill>
        <p:spPr>
          <a:xfrm>
            <a:off x="7568186" y="2226227"/>
            <a:ext cx="4623813" cy="2770966"/>
          </a:xfrm>
          <a:prstGeom prst="rect">
            <a:avLst/>
          </a:prstGeom>
        </p:spPr>
      </p:pic>
    </p:spTree>
    <p:extLst>
      <p:ext uri="{BB962C8B-B14F-4D97-AF65-F5344CB8AC3E}">
        <p14:creationId xmlns:p14="http://schemas.microsoft.com/office/powerpoint/2010/main" val="2640244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B5829-F4DD-4F6D-B1C2-3B8E5A8BF8AB}"/>
              </a:ext>
            </a:extLst>
          </p:cNvPr>
          <p:cNvSpPr>
            <a:spLocks noGrp="1"/>
          </p:cNvSpPr>
          <p:nvPr>
            <p:ph type="title"/>
          </p:nvPr>
        </p:nvSpPr>
        <p:spPr>
          <a:xfrm>
            <a:off x="344239" y="539353"/>
            <a:ext cx="11029616" cy="1188720"/>
          </a:xfrm>
        </p:spPr>
        <p:txBody>
          <a:bodyPr>
            <a:normAutofit fontScale="90000"/>
          </a:bodyPr>
          <a:lstStyle/>
          <a:p>
            <a:br>
              <a:rPr lang="en-GB" dirty="0"/>
            </a:br>
            <a:br>
              <a:rPr lang="en-GB" dirty="0"/>
            </a:br>
            <a:br>
              <a:rPr lang="en-GB" dirty="0"/>
            </a:br>
            <a:r>
              <a:rPr lang="en-GB" dirty="0"/>
              <a:t>Community Profile [Insert Place names] </a:t>
            </a:r>
            <a:br>
              <a:rPr lang="en-GB" dirty="0"/>
            </a:br>
            <a:endParaRPr lang="en-GB" dirty="0"/>
          </a:p>
        </p:txBody>
      </p:sp>
      <p:sp>
        <p:nvSpPr>
          <p:cNvPr id="16" name="Right Triangle 15">
            <a:extLst>
              <a:ext uri="{FF2B5EF4-FFF2-40B4-BE49-F238E27FC236}">
                <a16:creationId xmlns:a16="http://schemas.microsoft.com/office/drawing/2014/main" id="{F8E5F18B-AA24-4982-851E-160A62CF4B5F}"/>
              </a:ext>
            </a:extLst>
          </p:cNvPr>
          <p:cNvSpPr/>
          <p:nvPr/>
        </p:nvSpPr>
        <p:spPr>
          <a:xfrm rot="16200000">
            <a:off x="11421980" y="6080858"/>
            <a:ext cx="721895" cy="818145"/>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129E6F62-E084-413A-9D77-90F48B51F2BD}"/>
              </a:ext>
            </a:extLst>
          </p:cNvPr>
          <p:cNvSpPr txBox="1"/>
          <p:nvPr/>
        </p:nvSpPr>
        <p:spPr>
          <a:xfrm>
            <a:off x="11830779" y="6453858"/>
            <a:ext cx="461210" cy="400110"/>
          </a:xfrm>
          <a:prstGeom prst="rect">
            <a:avLst/>
          </a:prstGeom>
          <a:noFill/>
        </p:spPr>
        <p:txBody>
          <a:bodyPr wrap="square" rtlCol="0">
            <a:spAutoFit/>
          </a:bodyPr>
          <a:lstStyle/>
          <a:p>
            <a:r>
              <a:rPr lang="en-GB" sz="2000" b="1" dirty="0"/>
              <a:t>4</a:t>
            </a:r>
          </a:p>
        </p:txBody>
      </p:sp>
      <p:sp>
        <p:nvSpPr>
          <p:cNvPr id="3" name="TextBox 2">
            <a:extLst>
              <a:ext uri="{FF2B5EF4-FFF2-40B4-BE49-F238E27FC236}">
                <a16:creationId xmlns:a16="http://schemas.microsoft.com/office/drawing/2014/main" id="{F8A7EA90-B911-448A-91F8-2DA778BD860A}"/>
              </a:ext>
            </a:extLst>
          </p:cNvPr>
          <p:cNvSpPr txBox="1"/>
          <p:nvPr/>
        </p:nvSpPr>
        <p:spPr>
          <a:xfrm>
            <a:off x="227399" y="1356502"/>
            <a:ext cx="5447577" cy="4555093"/>
          </a:xfrm>
          <a:prstGeom prst="rect">
            <a:avLst/>
          </a:prstGeom>
          <a:noFill/>
        </p:spPr>
        <p:txBody>
          <a:bodyPr wrap="square" rtlCol="0">
            <a:spAutoFit/>
          </a:bodyPr>
          <a:lstStyle/>
          <a:p>
            <a:pPr algn="ctr"/>
            <a:r>
              <a:rPr lang="en-GB" sz="1600" b="1" i="1" dirty="0">
                <a:solidFill>
                  <a:srgbClr val="FF0000"/>
                </a:solidFill>
              </a:rPr>
              <a:t>[Insert statistics here, either as bullet points or as an infographic – Canva.com is useful for making attractive infographics – see example.]</a:t>
            </a:r>
          </a:p>
          <a:p>
            <a:endParaRPr lang="en-GB" dirty="0"/>
          </a:p>
          <a:p>
            <a:pPr marL="285750" indent="-285750">
              <a:buFont typeface="Arial" panose="020B0604020202020204" pitchFamily="34" charset="0"/>
              <a:buChar char="•"/>
            </a:pPr>
            <a:r>
              <a:rPr lang="en-GB" sz="1400" dirty="0"/>
              <a:t>Population (info available from 2011 Census)</a:t>
            </a:r>
          </a:p>
          <a:p>
            <a:pPr marL="285750" indent="-285750">
              <a:buFont typeface="Arial" panose="020B0604020202020204" pitchFamily="34" charset="0"/>
              <a:buChar char="•"/>
            </a:pPr>
            <a:r>
              <a:rPr lang="en-GB" sz="1400" dirty="0"/>
              <a:t>How many one person house holds (info available from 2011 Census)</a:t>
            </a:r>
          </a:p>
          <a:p>
            <a:pPr marL="285750" indent="-285750">
              <a:buFont typeface="Arial" panose="020B0604020202020204" pitchFamily="34" charset="0"/>
              <a:buChar char="•"/>
            </a:pPr>
            <a:r>
              <a:rPr lang="en-GB" sz="1400" dirty="0"/>
              <a:t>Under 16s (info available from 2011 Census)</a:t>
            </a:r>
          </a:p>
          <a:p>
            <a:pPr marL="285750" indent="-285750">
              <a:buFont typeface="Arial" panose="020B0604020202020204" pitchFamily="34" charset="0"/>
              <a:buChar char="•"/>
            </a:pPr>
            <a:r>
              <a:rPr lang="en-GB" sz="1400" dirty="0"/>
              <a:t>People aged 65+? (info available from 2011 Census)</a:t>
            </a:r>
          </a:p>
          <a:p>
            <a:pPr marL="285750" indent="-285750">
              <a:buFont typeface="Arial" panose="020B0604020202020204" pitchFamily="34" charset="0"/>
              <a:buChar char="•"/>
            </a:pPr>
            <a:r>
              <a:rPr lang="en-GB" sz="1400" dirty="0"/>
              <a:t>How many households in area (info available from 2011 Census)</a:t>
            </a:r>
          </a:p>
          <a:p>
            <a:pPr marL="285750" indent="-285750">
              <a:buFont typeface="Arial" panose="020B0604020202020204" pitchFamily="34" charset="0"/>
              <a:buChar char="•"/>
            </a:pPr>
            <a:r>
              <a:rPr lang="en-GB" sz="1400" dirty="0"/>
              <a:t>16 wildfire incidents in Sutherland in past 5 years (info from Scottish Fire &amp; Rescue Service)</a:t>
            </a:r>
          </a:p>
          <a:p>
            <a:pPr marL="285750" indent="-285750">
              <a:buFont typeface="Arial" panose="020B0604020202020204" pitchFamily="34" charset="0"/>
              <a:buChar char="•"/>
            </a:pPr>
            <a:r>
              <a:rPr lang="en-GB" sz="1400" dirty="0"/>
              <a:t>17 flooding incidents in Sutherland in past 5 years (info from Scottish Fire &amp; Rescue Service)</a:t>
            </a:r>
          </a:p>
          <a:p>
            <a:pPr marL="285750" indent="-285750">
              <a:buFont typeface="Arial" panose="020B0604020202020204" pitchFamily="34" charset="0"/>
              <a:buChar char="•"/>
            </a:pPr>
            <a:r>
              <a:rPr lang="en-GB" sz="1400" dirty="0"/>
              <a:t>Snow falls 38.1 days annually on average in Scotland (info from Met Office)</a:t>
            </a:r>
          </a:p>
          <a:p>
            <a:pPr marL="285750" indent="-285750">
              <a:buFont typeface="Arial" panose="020B0604020202020204" pitchFamily="34" charset="0"/>
              <a:buChar char="•"/>
            </a:pPr>
            <a:endParaRPr lang="en-GB" dirty="0"/>
          </a:p>
          <a:p>
            <a:endParaRPr lang="en-GB" dirty="0"/>
          </a:p>
        </p:txBody>
      </p:sp>
      <p:pic>
        <p:nvPicPr>
          <p:cNvPr id="6" name="Picture 5" descr="Graphical user interface, application&#10;&#10;Description automatically generated">
            <a:extLst>
              <a:ext uri="{FF2B5EF4-FFF2-40B4-BE49-F238E27FC236}">
                <a16:creationId xmlns:a16="http://schemas.microsoft.com/office/drawing/2014/main" id="{7C773BAD-A006-4A99-BDB9-1DB1A2396C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4976" y="1356502"/>
            <a:ext cx="6517024" cy="4587984"/>
          </a:xfrm>
          <a:prstGeom prst="rect">
            <a:avLst/>
          </a:prstGeom>
        </p:spPr>
      </p:pic>
    </p:spTree>
    <p:extLst>
      <p:ext uri="{BB962C8B-B14F-4D97-AF65-F5344CB8AC3E}">
        <p14:creationId xmlns:p14="http://schemas.microsoft.com/office/powerpoint/2010/main" val="3433565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uild A Kit | Ready.gov">
            <a:extLst>
              <a:ext uri="{FF2B5EF4-FFF2-40B4-BE49-F238E27FC236}">
                <a16:creationId xmlns:a16="http://schemas.microsoft.com/office/drawing/2014/main" id="{5C5C8DEB-A3AD-4077-A292-C7D9961388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2504" y="4598504"/>
            <a:ext cx="2259496" cy="2259496"/>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EF62C3B-DFF5-49AF-9633-B8AB8A6D77DC}"/>
              </a:ext>
            </a:extLst>
          </p:cNvPr>
          <p:cNvSpPr>
            <a:spLocks noGrp="1"/>
          </p:cNvSpPr>
          <p:nvPr>
            <p:ph type="title"/>
          </p:nvPr>
        </p:nvSpPr>
        <p:spPr>
          <a:xfrm>
            <a:off x="581192" y="255848"/>
            <a:ext cx="11029616" cy="1188720"/>
          </a:xfrm>
        </p:spPr>
        <p:txBody>
          <a:bodyPr/>
          <a:lstStyle/>
          <a:p>
            <a:r>
              <a:rPr lang="en-GB" dirty="0"/>
              <a:t>Flooding</a:t>
            </a:r>
          </a:p>
        </p:txBody>
      </p:sp>
      <p:sp>
        <p:nvSpPr>
          <p:cNvPr id="3" name="Content Placeholder 2">
            <a:extLst>
              <a:ext uri="{FF2B5EF4-FFF2-40B4-BE49-F238E27FC236}">
                <a16:creationId xmlns:a16="http://schemas.microsoft.com/office/drawing/2014/main" id="{293385D8-4CA6-474B-B340-147830DB81EB}"/>
              </a:ext>
            </a:extLst>
          </p:cNvPr>
          <p:cNvSpPr>
            <a:spLocks noGrp="1"/>
          </p:cNvSpPr>
          <p:nvPr>
            <p:ph idx="1"/>
          </p:nvPr>
        </p:nvSpPr>
        <p:spPr>
          <a:xfrm>
            <a:off x="581192" y="1515388"/>
            <a:ext cx="3990808" cy="4404149"/>
          </a:xfrm>
        </p:spPr>
        <p:txBody>
          <a:bodyPr>
            <a:normAutofit fontScale="92500"/>
          </a:bodyPr>
          <a:lstStyle/>
          <a:p>
            <a:pPr marL="0" indent="0">
              <a:buNone/>
            </a:pPr>
            <a:r>
              <a:rPr lang="en-GB" dirty="0">
                <a:solidFill>
                  <a:schemeClr val="tx1"/>
                </a:solidFill>
              </a:rPr>
              <a:t>Flooding is one of the most common emergency situations in Scotland and affects many homes and communities. Taking action now to prepare for flooding can protect your home and possessions and can help you recover more quickly when floods occur. The main types of flooding in Scotland are: </a:t>
            </a:r>
          </a:p>
          <a:p>
            <a:pPr marL="0" indent="0">
              <a:buNone/>
            </a:pPr>
            <a:r>
              <a:rPr lang="en-GB" dirty="0">
                <a:solidFill>
                  <a:schemeClr val="tx1"/>
                </a:solidFill>
              </a:rPr>
              <a:t>• River flooding – when rivers and burns burst their banks due to high volumes of water </a:t>
            </a:r>
          </a:p>
          <a:p>
            <a:pPr marL="0" indent="0">
              <a:buNone/>
            </a:pPr>
            <a:r>
              <a:rPr lang="en-GB" dirty="0">
                <a:solidFill>
                  <a:schemeClr val="tx1"/>
                </a:solidFill>
              </a:rPr>
              <a:t>• Coastal flooding – high tides and storms create unusually high sea levels or big waves</a:t>
            </a:r>
          </a:p>
          <a:p>
            <a:pPr marL="0" indent="0">
              <a:buNone/>
            </a:pPr>
            <a:r>
              <a:rPr lang="en-GB" dirty="0">
                <a:solidFill>
                  <a:schemeClr val="tx1"/>
                </a:solidFill>
              </a:rPr>
              <a:t> • Surface water flooding – heavy rainfall fills the drains and sewers which then overflow.</a:t>
            </a:r>
          </a:p>
        </p:txBody>
      </p:sp>
      <p:sp>
        <p:nvSpPr>
          <p:cNvPr id="4" name="TextBox 3">
            <a:extLst>
              <a:ext uri="{FF2B5EF4-FFF2-40B4-BE49-F238E27FC236}">
                <a16:creationId xmlns:a16="http://schemas.microsoft.com/office/drawing/2014/main" id="{7FC977BF-4EA2-466D-A170-5A8BAA4C6BD0}"/>
              </a:ext>
            </a:extLst>
          </p:cNvPr>
          <p:cNvSpPr txBox="1"/>
          <p:nvPr/>
        </p:nvSpPr>
        <p:spPr>
          <a:xfrm>
            <a:off x="5724938" y="911811"/>
            <a:ext cx="6149009" cy="2462213"/>
          </a:xfrm>
          <a:prstGeom prst="rect">
            <a:avLst/>
          </a:prstGeom>
          <a:noFill/>
        </p:spPr>
        <p:txBody>
          <a:bodyPr wrap="square" rtlCol="0">
            <a:spAutoFit/>
          </a:bodyPr>
          <a:lstStyle/>
          <a:p>
            <a:r>
              <a:rPr lang="en-GB" sz="1400" b="1" dirty="0"/>
              <a:t>Know your risk </a:t>
            </a:r>
            <a:r>
              <a:rPr lang="en-GB" sz="1400" dirty="0"/>
              <a:t>– check SEPA’s flood map to see if the area you live in is at risk of flooding. </a:t>
            </a:r>
            <a:r>
              <a:rPr lang="en-GB" sz="1400" dirty="0">
                <a:solidFill>
                  <a:srgbClr val="FF0000"/>
                </a:solidFill>
              </a:rPr>
              <a:t>Please see page ** for map.</a:t>
            </a:r>
          </a:p>
          <a:p>
            <a:endParaRPr lang="en-GB" sz="1400" dirty="0"/>
          </a:p>
          <a:p>
            <a:r>
              <a:rPr lang="en-GB" sz="1400" b="1" dirty="0"/>
              <a:t>Sign up to </a:t>
            </a:r>
            <a:r>
              <a:rPr lang="en-GB" sz="1400" b="1" dirty="0" err="1"/>
              <a:t>Floodline</a:t>
            </a:r>
            <a:r>
              <a:rPr lang="en-GB" sz="1400" b="1" dirty="0"/>
              <a:t> </a:t>
            </a:r>
            <a:r>
              <a:rPr lang="en-GB" sz="1400" dirty="0"/>
              <a:t>at  www.floodlinescotland.org. </a:t>
            </a:r>
            <a:r>
              <a:rPr lang="en-GB" sz="1400" dirty="0" err="1"/>
              <a:t>uk</a:t>
            </a:r>
            <a:r>
              <a:rPr lang="en-GB" sz="1400" dirty="0"/>
              <a:t> to receive text alerts so you get advance notice of impending floods. </a:t>
            </a:r>
          </a:p>
          <a:p>
            <a:endParaRPr lang="en-GB" sz="1400" dirty="0"/>
          </a:p>
          <a:p>
            <a:r>
              <a:rPr lang="en-GB" sz="1400" b="1" dirty="0"/>
              <a:t>Create a flood plan </a:t>
            </a:r>
            <a:r>
              <a:rPr lang="en-GB" sz="1400" dirty="0"/>
              <a:t>– make sure you’ve thought about all members of the family and don’t forget about your pets. </a:t>
            </a:r>
          </a:p>
          <a:p>
            <a:endParaRPr lang="en-GB" sz="1400" dirty="0"/>
          </a:p>
          <a:p>
            <a:r>
              <a:rPr lang="en-GB" sz="1400" b="1" dirty="0"/>
              <a:t>Prepare</a:t>
            </a:r>
            <a:r>
              <a:rPr lang="en-GB" sz="1400" dirty="0"/>
              <a:t> a ‘grab-bag’ of essential items. Remember you may be out of your house for days. </a:t>
            </a:r>
          </a:p>
        </p:txBody>
      </p:sp>
      <p:sp>
        <p:nvSpPr>
          <p:cNvPr id="5" name="TextBox 4">
            <a:extLst>
              <a:ext uri="{FF2B5EF4-FFF2-40B4-BE49-F238E27FC236}">
                <a16:creationId xmlns:a16="http://schemas.microsoft.com/office/drawing/2014/main" id="{28B7E83E-C6B9-4325-8470-6068BF4CDE3E}"/>
              </a:ext>
            </a:extLst>
          </p:cNvPr>
          <p:cNvSpPr txBox="1"/>
          <p:nvPr/>
        </p:nvSpPr>
        <p:spPr>
          <a:xfrm>
            <a:off x="5724938" y="3497230"/>
            <a:ext cx="6016486" cy="1938992"/>
          </a:xfrm>
          <a:prstGeom prst="rect">
            <a:avLst/>
          </a:prstGeom>
          <a:noFill/>
        </p:spPr>
        <p:txBody>
          <a:bodyPr wrap="square" rtlCol="0">
            <a:spAutoFit/>
          </a:bodyPr>
          <a:lstStyle/>
          <a:p>
            <a:r>
              <a:rPr lang="en-GB" b="1" dirty="0">
                <a:latin typeface="+mj-lt"/>
              </a:rPr>
              <a:t>What goes into a family flood kit?</a:t>
            </a:r>
          </a:p>
          <a:p>
            <a:endParaRPr lang="en-GB" b="1" dirty="0">
              <a:latin typeface="+mj-lt"/>
            </a:endParaRPr>
          </a:p>
          <a:p>
            <a:r>
              <a:rPr lang="en-GB" sz="1200" dirty="0"/>
              <a:t>It should include a torch, first aid kit, warm and waterproof shoes and clothing, supplies of prescription medicines, bottled water, food, rubber gloves, children’s supplies, pet supplies, insurance details, portable radio and spare batteries, and a rucksack in case of evacuation.</a:t>
            </a:r>
            <a:endParaRPr lang="en-GB" sz="1200" b="1" dirty="0">
              <a:latin typeface="+mj-lt"/>
            </a:endParaRPr>
          </a:p>
          <a:p>
            <a:endParaRPr lang="en-GB" b="1" dirty="0">
              <a:latin typeface="+mj-lt"/>
            </a:endParaRPr>
          </a:p>
          <a:p>
            <a:endParaRPr lang="en-GB" b="1" dirty="0">
              <a:latin typeface="+mj-lt"/>
            </a:endParaRPr>
          </a:p>
        </p:txBody>
      </p:sp>
      <p:sp>
        <p:nvSpPr>
          <p:cNvPr id="7" name="Right Triangle 6">
            <a:extLst>
              <a:ext uri="{FF2B5EF4-FFF2-40B4-BE49-F238E27FC236}">
                <a16:creationId xmlns:a16="http://schemas.microsoft.com/office/drawing/2014/main" id="{8F7512BF-5AF8-4B23-88DC-E56A899C7A7E}"/>
              </a:ext>
            </a:extLst>
          </p:cNvPr>
          <p:cNvSpPr/>
          <p:nvPr/>
        </p:nvSpPr>
        <p:spPr>
          <a:xfrm rot="16200000">
            <a:off x="11421980" y="6080858"/>
            <a:ext cx="721895" cy="818145"/>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68F481BC-6B93-4F24-A1B0-8305F97FE66A}"/>
              </a:ext>
            </a:extLst>
          </p:cNvPr>
          <p:cNvSpPr txBox="1"/>
          <p:nvPr/>
        </p:nvSpPr>
        <p:spPr>
          <a:xfrm>
            <a:off x="11830779" y="6453858"/>
            <a:ext cx="461210" cy="400110"/>
          </a:xfrm>
          <a:prstGeom prst="rect">
            <a:avLst/>
          </a:prstGeom>
          <a:noFill/>
        </p:spPr>
        <p:txBody>
          <a:bodyPr wrap="square" rtlCol="0">
            <a:spAutoFit/>
          </a:bodyPr>
          <a:lstStyle/>
          <a:p>
            <a:r>
              <a:rPr lang="en-GB" sz="2000" b="1" dirty="0"/>
              <a:t>5</a:t>
            </a:r>
          </a:p>
        </p:txBody>
      </p:sp>
    </p:spTree>
    <p:extLst>
      <p:ext uri="{BB962C8B-B14F-4D97-AF65-F5344CB8AC3E}">
        <p14:creationId xmlns:p14="http://schemas.microsoft.com/office/powerpoint/2010/main" val="4085626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107DC-3F46-448D-A4AF-275ADEE29540}"/>
              </a:ext>
            </a:extLst>
          </p:cNvPr>
          <p:cNvSpPr>
            <a:spLocks noGrp="1"/>
          </p:cNvSpPr>
          <p:nvPr>
            <p:ph type="title"/>
          </p:nvPr>
        </p:nvSpPr>
        <p:spPr>
          <a:xfrm>
            <a:off x="581192" y="128946"/>
            <a:ext cx="11029616" cy="1188720"/>
          </a:xfrm>
        </p:spPr>
        <p:txBody>
          <a:bodyPr/>
          <a:lstStyle/>
          <a:p>
            <a:r>
              <a:rPr lang="en-GB" dirty="0"/>
              <a:t>Flooding</a:t>
            </a:r>
          </a:p>
        </p:txBody>
      </p:sp>
      <p:sp>
        <p:nvSpPr>
          <p:cNvPr id="10" name="Right Triangle 9">
            <a:extLst>
              <a:ext uri="{FF2B5EF4-FFF2-40B4-BE49-F238E27FC236}">
                <a16:creationId xmlns:a16="http://schemas.microsoft.com/office/drawing/2014/main" id="{E3742CDB-AAFD-4017-ADDF-90B1582D5161}"/>
              </a:ext>
            </a:extLst>
          </p:cNvPr>
          <p:cNvSpPr/>
          <p:nvPr/>
        </p:nvSpPr>
        <p:spPr>
          <a:xfrm rot="16200000">
            <a:off x="11421980" y="6080858"/>
            <a:ext cx="721895" cy="818145"/>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2C9D3101-0274-4DD2-AE3B-500D657C0D3A}"/>
              </a:ext>
            </a:extLst>
          </p:cNvPr>
          <p:cNvSpPr txBox="1"/>
          <p:nvPr/>
        </p:nvSpPr>
        <p:spPr>
          <a:xfrm>
            <a:off x="11830779" y="6453858"/>
            <a:ext cx="461210" cy="400110"/>
          </a:xfrm>
          <a:prstGeom prst="rect">
            <a:avLst/>
          </a:prstGeom>
          <a:noFill/>
        </p:spPr>
        <p:txBody>
          <a:bodyPr wrap="square" rtlCol="0">
            <a:spAutoFit/>
          </a:bodyPr>
          <a:lstStyle/>
          <a:p>
            <a:r>
              <a:rPr lang="en-GB" sz="2000" b="1" dirty="0"/>
              <a:t>6</a:t>
            </a:r>
          </a:p>
        </p:txBody>
      </p:sp>
      <p:sp>
        <p:nvSpPr>
          <p:cNvPr id="5" name="TextBox 4">
            <a:extLst>
              <a:ext uri="{FF2B5EF4-FFF2-40B4-BE49-F238E27FC236}">
                <a16:creationId xmlns:a16="http://schemas.microsoft.com/office/drawing/2014/main" id="{01706820-A08B-498D-A922-0AED5C1684C7}"/>
              </a:ext>
            </a:extLst>
          </p:cNvPr>
          <p:cNvSpPr txBox="1"/>
          <p:nvPr/>
        </p:nvSpPr>
        <p:spPr>
          <a:xfrm>
            <a:off x="3131003" y="742259"/>
            <a:ext cx="8242852" cy="369332"/>
          </a:xfrm>
          <a:prstGeom prst="rect">
            <a:avLst/>
          </a:prstGeom>
          <a:noFill/>
        </p:spPr>
        <p:txBody>
          <a:bodyPr wrap="square" rtlCol="0">
            <a:spAutoFit/>
          </a:bodyPr>
          <a:lstStyle/>
          <a:p>
            <a:r>
              <a:rPr lang="en-GB" dirty="0"/>
              <a:t>The map indicates potential flood risks from coastal and river water. </a:t>
            </a:r>
          </a:p>
        </p:txBody>
      </p:sp>
      <p:sp>
        <p:nvSpPr>
          <p:cNvPr id="3" name="TextBox 2">
            <a:extLst>
              <a:ext uri="{FF2B5EF4-FFF2-40B4-BE49-F238E27FC236}">
                <a16:creationId xmlns:a16="http://schemas.microsoft.com/office/drawing/2014/main" id="{2D3D639B-62D8-4445-9756-6512731CD699}"/>
              </a:ext>
            </a:extLst>
          </p:cNvPr>
          <p:cNvSpPr txBox="1"/>
          <p:nvPr/>
        </p:nvSpPr>
        <p:spPr>
          <a:xfrm>
            <a:off x="801858" y="1617785"/>
            <a:ext cx="9284677" cy="646331"/>
          </a:xfrm>
          <a:prstGeom prst="rect">
            <a:avLst/>
          </a:prstGeom>
          <a:noFill/>
        </p:spPr>
        <p:txBody>
          <a:bodyPr wrap="square" rtlCol="0">
            <a:spAutoFit/>
          </a:bodyPr>
          <a:lstStyle/>
          <a:p>
            <a:r>
              <a:rPr lang="en-GB" b="1" dirty="0"/>
              <a:t>[Insert flood map of the area you are covering, which should already be in the full resilience plan.]</a:t>
            </a:r>
          </a:p>
        </p:txBody>
      </p:sp>
    </p:spTree>
    <p:extLst>
      <p:ext uri="{BB962C8B-B14F-4D97-AF65-F5344CB8AC3E}">
        <p14:creationId xmlns:p14="http://schemas.microsoft.com/office/powerpoint/2010/main" val="625225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D21AB86C-0CAF-4A5F-8A66-7D8559C18348}"/>
              </a:ext>
            </a:extLst>
          </p:cNvPr>
          <p:cNvSpPr/>
          <p:nvPr/>
        </p:nvSpPr>
        <p:spPr>
          <a:xfrm rot="16200000">
            <a:off x="11421980" y="6080858"/>
            <a:ext cx="721895" cy="818145"/>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205E669E-6096-4C42-AAED-600DF9722718}"/>
              </a:ext>
            </a:extLst>
          </p:cNvPr>
          <p:cNvSpPr txBox="1"/>
          <p:nvPr/>
        </p:nvSpPr>
        <p:spPr>
          <a:xfrm>
            <a:off x="11830779" y="6453858"/>
            <a:ext cx="461210" cy="400110"/>
          </a:xfrm>
          <a:prstGeom prst="rect">
            <a:avLst/>
          </a:prstGeom>
          <a:noFill/>
        </p:spPr>
        <p:txBody>
          <a:bodyPr wrap="square" rtlCol="0">
            <a:spAutoFit/>
          </a:bodyPr>
          <a:lstStyle/>
          <a:p>
            <a:r>
              <a:rPr lang="en-GB" sz="2000" b="1" dirty="0"/>
              <a:t>7</a:t>
            </a:r>
          </a:p>
        </p:txBody>
      </p:sp>
      <p:sp>
        <p:nvSpPr>
          <p:cNvPr id="6" name="TextBox 5">
            <a:extLst>
              <a:ext uri="{FF2B5EF4-FFF2-40B4-BE49-F238E27FC236}">
                <a16:creationId xmlns:a16="http://schemas.microsoft.com/office/drawing/2014/main" id="{8ADB6123-6A68-4E8E-B123-F2DE73B8BADA}"/>
              </a:ext>
            </a:extLst>
          </p:cNvPr>
          <p:cNvSpPr txBox="1"/>
          <p:nvPr/>
        </p:nvSpPr>
        <p:spPr>
          <a:xfrm>
            <a:off x="208623" y="1317666"/>
            <a:ext cx="11622156" cy="5262979"/>
          </a:xfrm>
          <a:prstGeom prst="rect">
            <a:avLst/>
          </a:prstGeom>
          <a:noFill/>
        </p:spPr>
        <p:txBody>
          <a:bodyPr wrap="square">
            <a:spAutoFit/>
          </a:bodyPr>
          <a:lstStyle/>
          <a:p>
            <a:pPr algn="l"/>
            <a:r>
              <a:rPr lang="en-GB" sz="1400" b="1" i="0" dirty="0">
                <a:effectLst/>
              </a:rPr>
              <a:t>Snow and ice can disrupt our lives in lots of different ways.</a:t>
            </a:r>
          </a:p>
          <a:p>
            <a:pPr algn="l"/>
            <a:r>
              <a:rPr lang="en-GB" sz="1400" b="0" i="0" dirty="0">
                <a:effectLst/>
              </a:rPr>
              <a:t>It can cause frozen or burst pipes, transport disruption and even risk of hypothermia. Then when the snow thaws, a risk of flooding can follow. Because winter can be a particularly difficult time for elderly or vulnerable people, the following advice mentioned below is to make sure you, and those around you, have the help and support you need.</a:t>
            </a:r>
          </a:p>
          <a:p>
            <a:pPr algn="l"/>
            <a:r>
              <a:rPr lang="en-GB" sz="1400" b="1" i="0" dirty="0">
                <a:effectLst/>
              </a:rPr>
              <a:t>In Advance</a:t>
            </a:r>
          </a:p>
          <a:p>
            <a:pPr algn="l">
              <a:buFont typeface="Arial" panose="020B0604020202020204" pitchFamily="34" charset="0"/>
              <a:buChar char="•"/>
            </a:pPr>
            <a:r>
              <a:rPr lang="en-GB" sz="1400" b="0" i="0" dirty="0">
                <a:effectLst/>
              </a:rPr>
              <a:t>Make sure you’ve signed up to the Met Office</a:t>
            </a:r>
            <a:r>
              <a:rPr lang="en-GB" sz="1400" dirty="0"/>
              <a:t> for the latest weather warnings/updates.</a:t>
            </a:r>
            <a:endParaRPr lang="en-GB" sz="1400" b="0" i="0" dirty="0">
              <a:effectLst/>
            </a:endParaRPr>
          </a:p>
          <a:p>
            <a:pPr algn="l">
              <a:buFont typeface="Arial" panose="020B0604020202020204" pitchFamily="34" charset="0"/>
              <a:buChar char="•"/>
            </a:pPr>
            <a:r>
              <a:rPr lang="en-GB" sz="1400" b="0" i="0" dirty="0">
                <a:effectLst/>
              </a:rPr>
              <a:t>Make sure you have storage of food, water, prescription medicines and </a:t>
            </a:r>
            <a:r>
              <a:rPr lang="en-GB" sz="1400" dirty="0"/>
              <a:t>torches</a:t>
            </a:r>
            <a:r>
              <a:rPr lang="en-GB" sz="1400" b="0" i="0" dirty="0">
                <a:effectLst/>
              </a:rPr>
              <a:t>.</a:t>
            </a:r>
          </a:p>
          <a:p>
            <a:pPr algn="l">
              <a:buFont typeface="Arial" panose="020B0604020202020204" pitchFamily="34" charset="0"/>
              <a:buChar char="•"/>
            </a:pPr>
            <a:r>
              <a:rPr lang="en-GB" sz="1400" b="0" i="0" dirty="0">
                <a:effectLst/>
              </a:rPr>
              <a:t>Check on vulnerable neighbours or relatives and help them to prepare. Make sure they’re </a:t>
            </a:r>
            <a:r>
              <a:rPr lang="en-GB" sz="1400" b="0" i="0" u="none" strike="noStrike" dirty="0">
                <a:effectLst/>
              </a:rPr>
              <a:t>aware of the support available to them</a:t>
            </a:r>
            <a:r>
              <a:rPr lang="en-GB" sz="1400" b="0" i="0" dirty="0">
                <a:effectLst/>
              </a:rPr>
              <a:t> during cold weather, including the SSEN Priority Services Register. To register, please call </a:t>
            </a:r>
            <a:r>
              <a:rPr lang="en-GB" sz="1400" b="1" i="0" dirty="0">
                <a:effectLst/>
              </a:rPr>
              <a:t>0800 294 3259.</a:t>
            </a:r>
          </a:p>
          <a:p>
            <a:pPr algn="l">
              <a:buFont typeface="Arial" panose="020B0604020202020204" pitchFamily="34" charset="0"/>
              <a:buChar char="•"/>
            </a:pPr>
            <a:r>
              <a:rPr lang="en-GB" sz="1400" b="0" i="0" dirty="0">
                <a:effectLst/>
              </a:rPr>
              <a:t>Keep up-to-date with the </a:t>
            </a:r>
            <a:r>
              <a:rPr lang="en-GB" sz="1400" b="0" i="0" u="none" strike="noStrike" dirty="0">
                <a:effectLst/>
              </a:rPr>
              <a:t>latest weather warnings</a:t>
            </a:r>
            <a:r>
              <a:rPr lang="en-GB" sz="1400" b="0" i="0" dirty="0">
                <a:effectLst/>
              </a:rPr>
              <a:t>, travel advice and </a:t>
            </a:r>
            <a:r>
              <a:rPr lang="en-GB" sz="1400" b="0" i="0" u="none" strike="noStrike" dirty="0">
                <a:effectLst/>
              </a:rPr>
              <a:t>road conditions</a:t>
            </a:r>
            <a:r>
              <a:rPr lang="en-GB" sz="1400" u="none" strike="noStrike" dirty="0"/>
              <a:t> by visiting www.trafficscotland.org.</a:t>
            </a:r>
            <a:endParaRPr lang="en-GB" sz="1400" b="0" i="0" dirty="0">
              <a:effectLst/>
            </a:endParaRPr>
          </a:p>
          <a:p>
            <a:pPr algn="l"/>
            <a:r>
              <a:rPr lang="en-GB" sz="1400" b="1" i="0" dirty="0">
                <a:effectLst/>
              </a:rPr>
              <a:t>In Cold Weather</a:t>
            </a:r>
          </a:p>
          <a:p>
            <a:pPr algn="l">
              <a:buFont typeface="Arial" panose="020B0604020202020204" pitchFamily="34" charset="0"/>
              <a:buChar char="•"/>
            </a:pPr>
            <a:r>
              <a:rPr lang="en-GB" sz="1400" b="0" i="0" dirty="0">
                <a:effectLst/>
              </a:rPr>
              <a:t>If you lose power, call 105 – it’s free of charge and will put you through to your local network operator who can give you help and advice.</a:t>
            </a:r>
          </a:p>
          <a:p>
            <a:pPr algn="l">
              <a:buFont typeface="Arial" panose="020B0604020202020204" pitchFamily="34" charset="0"/>
              <a:buChar char="•"/>
            </a:pPr>
            <a:r>
              <a:rPr lang="en-GB" sz="1400" b="0" i="0" dirty="0">
                <a:effectLst/>
              </a:rPr>
              <a:t>Make sure you can keep as warm as possible, wearing layers, and keeping at least one room in the house heated.</a:t>
            </a:r>
          </a:p>
          <a:p>
            <a:pPr algn="l"/>
            <a:r>
              <a:rPr lang="en-GB" sz="1400" b="1" i="0" dirty="0">
                <a:effectLst/>
              </a:rPr>
              <a:t>After Snowfall/Ice</a:t>
            </a:r>
          </a:p>
          <a:p>
            <a:pPr algn="l">
              <a:buFont typeface="Arial" panose="020B0604020202020204" pitchFamily="34" charset="0"/>
              <a:buChar char="•"/>
            </a:pPr>
            <a:r>
              <a:rPr lang="en-GB" sz="1400" b="0" i="0" dirty="0">
                <a:effectLst/>
              </a:rPr>
              <a:t>Take extra care when cycling, walking or driving. Leave a safe distance when driving - your stopping distance is increased by 10x in snow and ice;</a:t>
            </a:r>
          </a:p>
          <a:p>
            <a:pPr algn="l">
              <a:buFont typeface="Arial" panose="020B0604020202020204" pitchFamily="34" charset="0"/>
              <a:buChar char="•"/>
            </a:pPr>
            <a:r>
              <a:rPr lang="en-GB" sz="1400" b="0" i="0" dirty="0">
                <a:effectLst/>
              </a:rPr>
              <a:t>Stay off frozen water</a:t>
            </a:r>
          </a:p>
          <a:p>
            <a:pPr algn="l">
              <a:buFont typeface="Arial" panose="020B0604020202020204" pitchFamily="34" charset="0"/>
              <a:buChar char="•"/>
            </a:pPr>
            <a:r>
              <a:rPr lang="en-GB" sz="1400" b="0" i="0" dirty="0">
                <a:effectLst/>
              </a:rPr>
              <a:t>Make sure that vulnerable neighbours or relatives are safe </a:t>
            </a:r>
          </a:p>
          <a:p>
            <a:pPr algn="l">
              <a:buFont typeface="Arial" panose="020B0604020202020204" pitchFamily="34" charset="0"/>
              <a:buChar char="•"/>
            </a:pPr>
            <a:r>
              <a:rPr lang="en-GB" sz="1400" b="0" i="0" dirty="0">
                <a:effectLst/>
              </a:rPr>
              <a:t>Before attempting to thaw out your pipes, check for leaking joints or bursts. If there are none, and if it’s safe to do so, gently warm any frozen sections with a heated cloth wrapped around the pipe. </a:t>
            </a:r>
            <a:r>
              <a:rPr lang="en-GB" sz="1400" b="1" i="0" dirty="0">
                <a:effectLst/>
              </a:rPr>
              <a:t>Never apply a direct flame or attempt to thaw pipes by switching on your immersion heater or boiler</a:t>
            </a:r>
            <a:r>
              <a:rPr lang="en-GB" sz="1400" b="0" i="0" dirty="0">
                <a:effectLst/>
              </a:rPr>
              <a:t>;</a:t>
            </a:r>
          </a:p>
          <a:p>
            <a:pPr algn="l">
              <a:buFont typeface="Arial" panose="020B0604020202020204" pitchFamily="34" charset="0"/>
              <a:buChar char="•"/>
            </a:pPr>
            <a:r>
              <a:rPr lang="en-GB" sz="1400" b="0" i="0" dirty="0">
                <a:effectLst/>
              </a:rPr>
              <a:t>If you’re fit, well and able; clear and grit paths and pavements (clearing fresh snow is easiest, and avoid using hot water, which could quickly turn to ice).</a:t>
            </a:r>
          </a:p>
        </p:txBody>
      </p:sp>
      <p:sp>
        <p:nvSpPr>
          <p:cNvPr id="7" name="Title 1">
            <a:extLst>
              <a:ext uri="{FF2B5EF4-FFF2-40B4-BE49-F238E27FC236}">
                <a16:creationId xmlns:a16="http://schemas.microsoft.com/office/drawing/2014/main" id="{6723E838-FBF7-44AB-BF04-1ECF3F66FC78}"/>
              </a:ext>
            </a:extLst>
          </p:cNvPr>
          <p:cNvSpPr>
            <a:spLocks noGrp="1"/>
          </p:cNvSpPr>
          <p:nvPr>
            <p:ph type="title"/>
          </p:nvPr>
        </p:nvSpPr>
        <p:spPr>
          <a:xfrm>
            <a:off x="581192" y="128946"/>
            <a:ext cx="11029616" cy="1188720"/>
          </a:xfrm>
        </p:spPr>
        <p:txBody>
          <a:bodyPr/>
          <a:lstStyle/>
          <a:p>
            <a:r>
              <a:rPr lang="en-GB" dirty="0"/>
              <a:t>Snow</a:t>
            </a:r>
          </a:p>
        </p:txBody>
      </p:sp>
    </p:spTree>
    <p:extLst>
      <p:ext uri="{BB962C8B-B14F-4D97-AF65-F5344CB8AC3E}">
        <p14:creationId xmlns:p14="http://schemas.microsoft.com/office/powerpoint/2010/main" val="4204092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09594-EC84-4B76-8389-499C6F0F89FB}"/>
              </a:ext>
            </a:extLst>
          </p:cNvPr>
          <p:cNvSpPr>
            <a:spLocks noGrp="1"/>
          </p:cNvSpPr>
          <p:nvPr>
            <p:ph type="title"/>
          </p:nvPr>
        </p:nvSpPr>
        <p:spPr>
          <a:xfrm>
            <a:off x="488426" y="0"/>
            <a:ext cx="11029616" cy="1188720"/>
          </a:xfrm>
        </p:spPr>
        <p:txBody>
          <a:bodyPr/>
          <a:lstStyle/>
          <a:p>
            <a:r>
              <a:rPr lang="en-GB" dirty="0"/>
              <a:t>Wildfires</a:t>
            </a:r>
          </a:p>
        </p:txBody>
      </p:sp>
      <p:sp>
        <p:nvSpPr>
          <p:cNvPr id="5" name="TextBox 4">
            <a:extLst>
              <a:ext uri="{FF2B5EF4-FFF2-40B4-BE49-F238E27FC236}">
                <a16:creationId xmlns:a16="http://schemas.microsoft.com/office/drawing/2014/main" id="{097126B3-FDB6-46E4-948F-C2152E2B5074}"/>
              </a:ext>
            </a:extLst>
          </p:cNvPr>
          <p:cNvSpPr txBox="1"/>
          <p:nvPr/>
        </p:nvSpPr>
        <p:spPr>
          <a:xfrm>
            <a:off x="488426" y="1967572"/>
            <a:ext cx="11215148" cy="5170646"/>
          </a:xfrm>
          <a:prstGeom prst="rect">
            <a:avLst/>
          </a:prstGeom>
          <a:noFill/>
        </p:spPr>
        <p:txBody>
          <a:bodyPr wrap="square">
            <a:spAutoFit/>
          </a:bodyPr>
          <a:lstStyle/>
          <a:p>
            <a:pPr algn="l" fontAlgn="base"/>
            <a:r>
              <a:rPr lang="en-GB" b="1" i="0" dirty="0">
                <a:solidFill>
                  <a:srgbClr val="000000"/>
                </a:solidFill>
                <a:effectLst/>
              </a:rPr>
              <a:t>Be prepared for wildfires that can threaten your home</a:t>
            </a:r>
          </a:p>
          <a:p>
            <a:pPr algn="l" fontAlgn="base"/>
            <a:r>
              <a:rPr lang="en-GB" sz="1400" b="0" i="0" dirty="0">
                <a:solidFill>
                  <a:srgbClr val="000000"/>
                </a:solidFill>
                <a:effectLst/>
              </a:rPr>
              <a:t>It may seem like a remote possibility, but it pays to be prepared. Here a some simple tips for keeping you, your home and your family safe from wildfires.</a:t>
            </a:r>
          </a:p>
          <a:p>
            <a:pPr algn="l" fontAlgn="base"/>
            <a:endParaRPr lang="en-GB" sz="1400" dirty="0">
              <a:solidFill>
                <a:srgbClr val="000000"/>
              </a:solidFill>
            </a:endParaRPr>
          </a:p>
          <a:p>
            <a:pPr algn="l" fontAlgn="base">
              <a:lnSpc>
                <a:spcPct val="200000"/>
              </a:lnSpc>
              <a:buFont typeface="Arial" panose="020B0604020202020204" pitchFamily="34" charset="0"/>
              <a:buChar char="•"/>
            </a:pPr>
            <a:r>
              <a:rPr lang="en-GB" sz="1400" b="0" i="0" dirty="0">
                <a:solidFill>
                  <a:srgbClr val="000000"/>
                </a:solidFill>
                <a:effectLst/>
              </a:rPr>
              <a:t>If you burn leaves and debris, consider alternatives like composting.</a:t>
            </a:r>
          </a:p>
          <a:p>
            <a:pPr algn="l" fontAlgn="base">
              <a:lnSpc>
                <a:spcPct val="200000"/>
              </a:lnSpc>
              <a:buFont typeface="Arial" panose="020B0604020202020204" pitchFamily="34" charset="0"/>
              <a:buChar char="•"/>
            </a:pPr>
            <a:r>
              <a:rPr lang="en-GB" sz="1400" b="0" i="0" dirty="0">
                <a:solidFill>
                  <a:srgbClr val="000000"/>
                </a:solidFill>
                <a:effectLst/>
              </a:rPr>
              <a:t>Before lighting any outdoor fire, check for any restrictions or if any permits are required.</a:t>
            </a:r>
          </a:p>
          <a:p>
            <a:pPr algn="l" fontAlgn="base">
              <a:lnSpc>
                <a:spcPct val="200000"/>
              </a:lnSpc>
              <a:buFont typeface="Arial" panose="020B0604020202020204" pitchFamily="34" charset="0"/>
              <a:buChar char="•"/>
            </a:pPr>
            <a:r>
              <a:rPr lang="en-GB" sz="1400" b="0" i="0" dirty="0">
                <a:solidFill>
                  <a:srgbClr val="000000"/>
                </a:solidFill>
                <a:effectLst/>
              </a:rPr>
              <a:t>Avoid lighting fires when high winds, high temperatures and low humidity are present or predicted.</a:t>
            </a:r>
          </a:p>
          <a:p>
            <a:pPr algn="l" fontAlgn="base">
              <a:lnSpc>
                <a:spcPct val="200000"/>
              </a:lnSpc>
              <a:buFont typeface="Arial" panose="020B0604020202020204" pitchFamily="34" charset="0"/>
              <a:buChar char="•"/>
            </a:pPr>
            <a:r>
              <a:rPr lang="en-GB" sz="1400" b="0" i="0" dirty="0">
                <a:solidFill>
                  <a:srgbClr val="000000"/>
                </a:solidFill>
                <a:effectLst/>
              </a:rPr>
              <a:t>Always have a shovel available and connect your garden hose before you start the fire.</a:t>
            </a:r>
          </a:p>
          <a:p>
            <a:pPr algn="l" fontAlgn="base">
              <a:lnSpc>
                <a:spcPct val="200000"/>
              </a:lnSpc>
              <a:buFont typeface="Arial" panose="020B0604020202020204" pitchFamily="34" charset="0"/>
              <a:buChar char="•"/>
            </a:pPr>
            <a:r>
              <a:rPr lang="en-GB" sz="1400" b="0" i="0" dirty="0">
                <a:solidFill>
                  <a:srgbClr val="000000"/>
                </a:solidFill>
                <a:effectLst/>
              </a:rPr>
              <a:t>Make sure recreational fires are made in a fire-safe pit or container and completely extinguished before leaving.</a:t>
            </a:r>
          </a:p>
          <a:p>
            <a:pPr algn="l" fontAlgn="base">
              <a:lnSpc>
                <a:spcPct val="200000"/>
              </a:lnSpc>
              <a:buFont typeface="Arial" panose="020B0604020202020204" pitchFamily="34" charset="0"/>
              <a:buChar char="•"/>
            </a:pPr>
            <a:r>
              <a:rPr lang="en-GB" sz="1400" b="0" i="0" dirty="0">
                <a:solidFill>
                  <a:srgbClr val="000000"/>
                </a:solidFill>
                <a:effectLst/>
              </a:rPr>
              <a:t>Never burn if the smoke and flames are blowing towards your home (or your neighbour’s home).</a:t>
            </a:r>
          </a:p>
          <a:p>
            <a:pPr algn="l" fontAlgn="base">
              <a:lnSpc>
                <a:spcPct val="200000"/>
              </a:lnSpc>
              <a:buFont typeface="Arial" panose="020B0604020202020204" pitchFamily="34" charset="0"/>
              <a:buChar char="•"/>
            </a:pPr>
            <a:r>
              <a:rPr lang="en-GB" sz="1400" b="0" i="0" dirty="0">
                <a:solidFill>
                  <a:srgbClr val="000000"/>
                </a:solidFill>
                <a:effectLst/>
              </a:rPr>
              <a:t>Do not dispose of ashes until they are cold to the touch.</a:t>
            </a:r>
          </a:p>
          <a:p>
            <a:pPr algn="l" fontAlgn="base">
              <a:lnSpc>
                <a:spcPct val="200000"/>
              </a:lnSpc>
              <a:buFont typeface="Arial" panose="020B0604020202020204" pitchFamily="34" charset="0"/>
              <a:buChar char="•"/>
            </a:pPr>
            <a:r>
              <a:rPr lang="en-GB" sz="1400" b="0" i="0" dirty="0">
                <a:solidFill>
                  <a:srgbClr val="000000"/>
                </a:solidFill>
                <a:effectLst/>
              </a:rPr>
              <a:t>Store flammable materials in approved safety cans. Keep those safety cans in a fire-resistant metal or brick building or your garage.</a:t>
            </a:r>
          </a:p>
          <a:p>
            <a:pPr algn="l" fontAlgn="base"/>
            <a:endParaRPr lang="en-GB" b="0" i="0" dirty="0">
              <a:solidFill>
                <a:srgbClr val="000000"/>
              </a:solidFill>
              <a:effectLst/>
              <a:latin typeface="gibsonNormal"/>
            </a:endParaRPr>
          </a:p>
        </p:txBody>
      </p:sp>
      <p:sp>
        <p:nvSpPr>
          <p:cNvPr id="7" name="TextBox 6">
            <a:extLst>
              <a:ext uri="{FF2B5EF4-FFF2-40B4-BE49-F238E27FC236}">
                <a16:creationId xmlns:a16="http://schemas.microsoft.com/office/drawing/2014/main" id="{7BCCE5FD-7035-47E8-B915-63B117D82AA8}"/>
              </a:ext>
            </a:extLst>
          </p:cNvPr>
          <p:cNvSpPr txBox="1"/>
          <p:nvPr/>
        </p:nvSpPr>
        <p:spPr>
          <a:xfrm>
            <a:off x="488425" y="1188720"/>
            <a:ext cx="11345765" cy="646331"/>
          </a:xfrm>
          <a:prstGeom prst="rect">
            <a:avLst/>
          </a:prstGeom>
          <a:noFill/>
        </p:spPr>
        <p:txBody>
          <a:bodyPr wrap="square">
            <a:spAutoFit/>
          </a:bodyPr>
          <a:lstStyle/>
          <a:p>
            <a:r>
              <a:rPr lang="en-GB" b="1" i="0" dirty="0">
                <a:solidFill>
                  <a:srgbClr val="000000"/>
                </a:solidFill>
                <a:effectLst/>
              </a:rPr>
              <a:t>Wildfires are very dangerous, spreading fast, changing direction, jumping to other areas potentially threatening life. If you see a fire, however small, call 999 immediately.</a:t>
            </a:r>
            <a:endParaRPr lang="en-GB" b="1" dirty="0"/>
          </a:p>
        </p:txBody>
      </p:sp>
    </p:spTree>
    <p:extLst>
      <p:ext uri="{BB962C8B-B14F-4D97-AF65-F5344CB8AC3E}">
        <p14:creationId xmlns:p14="http://schemas.microsoft.com/office/powerpoint/2010/main" val="3519989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03689-4D67-4467-818F-870FC11840E5}"/>
              </a:ext>
            </a:extLst>
          </p:cNvPr>
          <p:cNvSpPr>
            <a:spLocks noGrp="1"/>
          </p:cNvSpPr>
          <p:nvPr>
            <p:ph type="title"/>
          </p:nvPr>
        </p:nvSpPr>
        <p:spPr>
          <a:xfrm>
            <a:off x="401083" y="0"/>
            <a:ext cx="11029616" cy="1188720"/>
          </a:xfrm>
        </p:spPr>
        <p:txBody>
          <a:bodyPr/>
          <a:lstStyle/>
          <a:p>
            <a:r>
              <a:rPr lang="en-GB" dirty="0"/>
              <a:t>Wild Swimming</a:t>
            </a:r>
          </a:p>
        </p:txBody>
      </p:sp>
      <p:graphicFrame>
        <p:nvGraphicFramePr>
          <p:cNvPr id="4" name="Table 3">
            <a:extLst>
              <a:ext uri="{FF2B5EF4-FFF2-40B4-BE49-F238E27FC236}">
                <a16:creationId xmlns:a16="http://schemas.microsoft.com/office/drawing/2014/main" id="{F0BCB262-31F2-4F5F-9F3A-348248B1CEE2}"/>
              </a:ext>
            </a:extLst>
          </p:cNvPr>
          <p:cNvGraphicFramePr>
            <a:graphicFrameLocks noGrp="1"/>
          </p:cNvGraphicFramePr>
          <p:nvPr>
            <p:extLst>
              <p:ext uri="{D42A27DB-BD31-4B8C-83A1-F6EECF244321}">
                <p14:modId xmlns:p14="http://schemas.microsoft.com/office/powerpoint/2010/main" val="4120359009"/>
              </p:ext>
            </p:extLst>
          </p:nvPr>
        </p:nvGraphicFramePr>
        <p:xfrm>
          <a:off x="319811" y="1063258"/>
          <a:ext cx="11192160" cy="5794742"/>
        </p:xfrm>
        <a:graphic>
          <a:graphicData uri="http://schemas.openxmlformats.org/drawingml/2006/table">
            <a:tbl>
              <a:tblPr firstRow="1" firstCol="1" bandRow="1"/>
              <a:tblGrid>
                <a:gridCol w="11192160">
                  <a:extLst>
                    <a:ext uri="{9D8B030D-6E8A-4147-A177-3AD203B41FA5}">
                      <a16:colId xmlns:a16="http://schemas.microsoft.com/office/drawing/2014/main" val="829544153"/>
                    </a:ext>
                  </a:extLst>
                </a:gridCol>
              </a:tblGrid>
              <a:tr h="1122564">
                <a:tc>
                  <a:txBody>
                    <a:bodyPr/>
                    <a:lstStyle/>
                    <a:p>
                      <a:pPr>
                        <a:lnSpc>
                          <a:spcPct val="105000"/>
                        </a:lnSpc>
                      </a:pPr>
                      <a:r>
                        <a:rPr lang="en-GB" sz="1400" b="1" dirty="0">
                          <a:effectLst/>
                          <a:latin typeface="+mn-lt"/>
                          <a:ea typeface="Calibri" panose="020F0502020204030204" pitchFamily="34" charset="0"/>
                        </a:rPr>
                        <a:t>Spot the Dangers! </a:t>
                      </a: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Ask locals for advice before swimming. This could be on a Facebook Group or in person. </a:t>
                      </a:r>
                      <a:endParaRPr lang="en-GB" sz="1400" dirty="0">
                        <a:effectLst/>
                        <a:latin typeface="+mn-lt"/>
                        <a:ea typeface="Calibri" panose="020F0502020204030204" pitchFamily="34" charset="0"/>
                      </a:endParaRP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Read local warning and guidance signs before heading into water. </a:t>
                      </a:r>
                      <a:endParaRPr lang="en-GB" sz="1400" dirty="0">
                        <a:effectLst/>
                        <a:latin typeface="+mn-lt"/>
                        <a:ea typeface="Calibri" panose="020F0502020204030204" pitchFamily="34" charset="0"/>
                      </a:endParaRP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Plan your entrance and exit points before swimming. </a:t>
                      </a:r>
                      <a:endParaRPr lang="en-GB" sz="1400" dirty="0">
                        <a:effectLst/>
                        <a:latin typeface="+mn-lt"/>
                        <a:ea typeface="Calibri" panose="020F0502020204030204" pitchFamily="34" charset="0"/>
                      </a:endParaRP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Be aware of dangers you can’t see from the side – currents and underwater hazards.</a:t>
                      </a:r>
                      <a:endParaRPr lang="en-GB" sz="1400" dirty="0">
                        <a:effectLst/>
                        <a:latin typeface="+mn-lt"/>
                        <a:ea typeface="Calibri" panose="020F0502020204030204" pitchFamily="34" charset="0"/>
                      </a:endParaRPr>
                    </a:p>
                  </a:txBody>
                  <a:tcPr marL="62648" marR="62648" marT="0" marB="0">
                    <a:lnL>
                      <a:noFill/>
                    </a:lnL>
                    <a:lnR>
                      <a:noFill/>
                    </a:lnR>
                    <a:lnT>
                      <a:noFill/>
                    </a:lnT>
                    <a:lnB>
                      <a:noFill/>
                    </a:lnB>
                  </a:tcPr>
                </a:tc>
                <a:extLst>
                  <a:ext uri="{0D108BD9-81ED-4DB2-BD59-A6C34878D82A}">
                    <a16:rowId xmlns:a16="http://schemas.microsoft.com/office/drawing/2014/main" val="662093019"/>
                  </a:ext>
                </a:extLst>
              </a:tr>
              <a:tr h="669880">
                <a:tc>
                  <a:txBody>
                    <a:bodyPr/>
                    <a:lstStyle/>
                    <a:p>
                      <a:pPr>
                        <a:lnSpc>
                          <a:spcPct val="105000"/>
                        </a:lnSpc>
                      </a:pPr>
                      <a:r>
                        <a:rPr lang="en-GB" sz="1400" b="1" dirty="0">
                          <a:effectLst/>
                          <a:latin typeface="+mn-lt"/>
                          <a:ea typeface="Calibri" panose="020F0502020204030204" pitchFamily="34" charset="0"/>
                        </a:rPr>
                        <a:t>Swim sober: </a:t>
                      </a: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Alcohol and drugs impair judgement, swimming ability and body temperature.</a:t>
                      </a:r>
                      <a:endParaRPr lang="en-GB" sz="1400" dirty="0">
                        <a:effectLst/>
                        <a:latin typeface="+mn-lt"/>
                        <a:ea typeface="Calibri" panose="020F0502020204030204" pitchFamily="34" charset="0"/>
                      </a:endParaRP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Don’t drink or take drugs before swimming, even in small quantities.</a:t>
                      </a:r>
                      <a:endParaRPr lang="en-GB" sz="1400" dirty="0">
                        <a:effectLst/>
                        <a:latin typeface="+mn-lt"/>
                        <a:ea typeface="Calibri" panose="020F0502020204030204" pitchFamily="34" charset="0"/>
                      </a:endParaRPr>
                    </a:p>
                  </a:txBody>
                  <a:tcPr marL="62648" marR="62648" marT="0" marB="0">
                    <a:lnL>
                      <a:noFill/>
                    </a:lnL>
                    <a:lnR>
                      <a:noFill/>
                    </a:lnR>
                    <a:lnT>
                      <a:noFill/>
                    </a:lnT>
                    <a:lnB>
                      <a:noFill/>
                    </a:lnB>
                  </a:tcPr>
                </a:tc>
                <a:extLst>
                  <a:ext uri="{0D108BD9-81ED-4DB2-BD59-A6C34878D82A}">
                    <a16:rowId xmlns:a16="http://schemas.microsoft.com/office/drawing/2014/main" val="2366719832"/>
                  </a:ext>
                </a:extLst>
              </a:tr>
              <a:tr h="669880">
                <a:tc>
                  <a:txBody>
                    <a:bodyPr/>
                    <a:lstStyle/>
                    <a:p>
                      <a:pPr>
                        <a:lnSpc>
                          <a:spcPct val="105000"/>
                        </a:lnSpc>
                      </a:pPr>
                      <a:r>
                        <a:rPr lang="en-GB" sz="1400" b="1" dirty="0">
                          <a:effectLst/>
                          <a:latin typeface="+mn-lt"/>
                          <a:ea typeface="Calibri" panose="020F0502020204030204" pitchFamily="34" charset="0"/>
                        </a:rPr>
                        <a:t>Swim with others: </a:t>
                      </a: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Consider taking someone with you when you go into water, especially if you’ve not swum alone before. If something goes wrong they will be able to get help.</a:t>
                      </a:r>
                      <a:endParaRPr lang="en-GB" sz="1400" dirty="0">
                        <a:effectLst/>
                        <a:latin typeface="+mn-lt"/>
                        <a:ea typeface="Calibri" panose="020F0502020204030204" pitchFamily="34" charset="0"/>
                      </a:endParaRP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No one to swim with? Pop a note onto </a:t>
                      </a:r>
                      <a:r>
                        <a:rPr lang="en-GB" sz="1400" b="1" dirty="0">
                          <a:effectLst/>
                          <a:latin typeface="+mn-lt"/>
                          <a:ea typeface="Times New Roman" panose="02020603050405020304" pitchFamily="18" charset="0"/>
                        </a:rPr>
                        <a:t>[Insert local wild swimming group, if exists] </a:t>
                      </a:r>
                      <a:r>
                        <a:rPr lang="en-GB" sz="1400" dirty="0">
                          <a:effectLst/>
                          <a:latin typeface="+mn-lt"/>
                          <a:ea typeface="Times New Roman" panose="02020603050405020304" pitchFamily="18" charset="0"/>
                        </a:rPr>
                        <a:t>Wild Swimming Facebook Group (insert link to group)</a:t>
                      </a:r>
                      <a:endParaRPr lang="en-GB" sz="1400" dirty="0">
                        <a:effectLst/>
                        <a:latin typeface="+mn-lt"/>
                        <a:ea typeface="Calibri" panose="020F0502020204030204" pitchFamily="34" charset="0"/>
                      </a:endParaRPr>
                    </a:p>
                  </a:txBody>
                  <a:tcPr marL="62648" marR="62648" marT="0" marB="0">
                    <a:lnL>
                      <a:noFill/>
                    </a:lnL>
                    <a:lnR>
                      <a:noFill/>
                    </a:lnR>
                    <a:lnT>
                      <a:noFill/>
                    </a:lnT>
                    <a:lnB>
                      <a:noFill/>
                    </a:lnB>
                  </a:tcPr>
                </a:tc>
                <a:extLst>
                  <a:ext uri="{0D108BD9-81ED-4DB2-BD59-A6C34878D82A}">
                    <a16:rowId xmlns:a16="http://schemas.microsoft.com/office/drawing/2014/main" val="3719209100"/>
                  </a:ext>
                </a:extLst>
              </a:tr>
              <a:tr h="669880">
                <a:tc>
                  <a:txBody>
                    <a:bodyPr/>
                    <a:lstStyle/>
                    <a:p>
                      <a:pPr>
                        <a:lnSpc>
                          <a:spcPct val="105000"/>
                        </a:lnSpc>
                      </a:pPr>
                      <a:r>
                        <a:rPr lang="en-GB" sz="1400" b="1" dirty="0">
                          <a:effectLst/>
                          <a:latin typeface="+mn-lt"/>
                          <a:ea typeface="Calibri" panose="020F0502020204030204" pitchFamily="34" charset="0"/>
                        </a:rPr>
                        <a:t>Increase your exposure to open water gradually: </a:t>
                      </a: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Enter the water slowly, getting used to the temperature. Cold water shock ‘gasp reflex’ can be triggered in water below 15 °c.</a:t>
                      </a:r>
                      <a:endParaRPr lang="en-GB" sz="1400" dirty="0">
                        <a:effectLst/>
                        <a:latin typeface="+mn-lt"/>
                        <a:ea typeface="Calibri" panose="020F0502020204030204" pitchFamily="34" charset="0"/>
                      </a:endParaRP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Take it slow, there is no rush! </a:t>
                      </a:r>
                      <a:endParaRPr lang="en-GB" sz="1400" dirty="0">
                        <a:effectLst/>
                        <a:latin typeface="+mn-lt"/>
                        <a:ea typeface="Calibri" panose="020F0502020204030204" pitchFamily="34" charset="0"/>
                      </a:endParaRPr>
                    </a:p>
                  </a:txBody>
                  <a:tcPr marL="62648" marR="62648" marT="0" marB="0">
                    <a:lnL>
                      <a:noFill/>
                    </a:lnL>
                    <a:lnR>
                      <a:noFill/>
                    </a:lnR>
                    <a:lnT>
                      <a:noFill/>
                    </a:lnT>
                    <a:lnB>
                      <a:noFill/>
                    </a:lnB>
                  </a:tcPr>
                </a:tc>
                <a:extLst>
                  <a:ext uri="{0D108BD9-81ED-4DB2-BD59-A6C34878D82A}">
                    <a16:rowId xmlns:a16="http://schemas.microsoft.com/office/drawing/2014/main" val="3061630439"/>
                  </a:ext>
                </a:extLst>
              </a:tr>
              <a:tr h="669880">
                <a:tc>
                  <a:txBody>
                    <a:bodyPr/>
                    <a:lstStyle/>
                    <a:p>
                      <a:pPr>
                        <a:lnSpc>
                          <a:spcPct val="105000"/>
                        </a:lnSpc>
                      </a:pPr>
                      <a:r>
                        <a:rPr lang="en-GB" sz="1400" b="1" dirty="0">
                          <a:effectLst/>
                          <a:latin typeface="+mn-lt"/>
                          <a:ea typeface="Calibri" panose="020F0502020204030204" pitchFamily="34" charset="0"/>
                        </a:rPr>
                        <a:t>Avoid jumping in: </a:t>
                      </a: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Before jumping in check for depth and hazards, and get used to the water temperature. </a:t>
                      </a:r>
                      <a:endParaRPr lang="en-GB" sz="1400" dirty="0">
                        <a:effectLst/>
                        <a:latin typeface="+mn-lt"/>
                        <a:ea typeface="Calibri" panose="020F0502020204030204" pitchFamily="34" charset="0"/>
                      </a:endParaRP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If in doubt about the depth, don’t jump.</a:t>
                      </a:r>
                      <a:endParaRPr lang="en-GB" sz="1400" dirty="0">
                        <a:effectLst/>
                        <a:latin typeface="+mn-lt"/>
                        <a:ea typeface="Calibri" panose="020F0502020204030204" pitchFamily="34" charset="0"/>
                      </a:endParaRPr>
                    </a:p>
                  </a:txBody>
                  <a:tcPr marL="62648" marR="62648" marT="0" marB="0">
                    <a:lnL>
                      <a:noFill/>
                    </a:lnL>
                    <a:lnR>
                      <a:noFill/>
                    </a:lnR>
                    <a:lnT>
                      <a:noFill/>
                    </a:lnT>
                    <a:lnB>
                      <a:noFill/>
                    </a:lnB>
                  </a:tcPr>
                </a:tc>
                <a:extLst>
                  <a:ext uri="{0D108BD9-81ED-4DB2-BD59-A6C34878D82A}">
                    <a16:rowId xmlns:a16="http://schemas.microsoft.com/office/drawing/2014/main" val="2793217338"/>
                  </a:ext>
                </a:extLst>
              </a:tr>
              <a:tr h="443538">
                <a:tc>
                  <a:txBody>
                    <a:bodyPr/>
                    <a:lstStyle/>
                    <a:p>
                      <a:pPr>
                        <a:lnSpc>
                          <a:spcPct val="105000"/>
                        </a:lnSpc>
                      </a:pPr>
                      <a:r>
                        <a:rPr lang="en-GB" sz="1400" b="1" dirty="0">
                          <a:effectLst/>
                          <a:latin typeface="+mn-lt"/>
                          <a:ea typeface="Calibri" panose="020F0502020204030204" pitchFamily="34" charset="0"/>
                        </a:rPr>
                        <a:t>Watch children at all times: </a:t>
                      </a: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Find a safe area for children to play in and watch them all the time. It’s easy for them to fall and get into difficulty, and even shallow water can cause problems.</a:t>
                      </a:r>
                      <a:endParaRPr lang="en-GB" sz="1400" dirty="0">
                        <a:effectLst/>
                        <a:latin typeface="+mn-lt"/>
                        <a:ea typeface="Calibri" panose="020F0502020204030204" pitchFamily="34" charset="0"/>
                      </a:endParaRPr>
                    </a:p>
                  </a:txBody>
                  <a:tcPr marL="62648" marR="62648" marT="0" marB="0">
                    <a:lnL>
                      <a:noFill/>
                    </a:lnL>
                    <a:lnR>
                      <a:noFill/>
                    </a:lnR>
                    <a:lnT>
                      <a:noFill/>
                    </a:lnT>
                    <a:lnB>
                      <a:noFill/>
                    </a:lnB>
                  </a:tcPr>
                </a:tc>
                <a:extLst>
                  <a:ext uri="{0D108BD9-81ED-4DB2-BD59-A6C34878D82A}">
                    <a16:rowId xmlns:a16="http://schemas.microsoft.com/office/drawing/2014/main" val="1012152316"/>
                  </a:ext>
                </a:extLst>
              </a:tr>
              <a:tr h="896222">
                <a:tc>
                  <a:txBody>
                    <a:bodyPr/>
                    <a:lstStyle/>
                    <a:p>
                      <a:pPr>
                        <a:lnSpc>
                          <a:spcPct val="105000"/>
                        </a:lnSpc>
                      </a:pPr>
                      <a:r>
                        <a:rPr lang="en-GB" sz="1400" b="1" dirty="0">
                          <a:effectLst/>
                          <a:latin typeface="+mn-lt"/>
                          <a:ea typeface="Calibri" panose="020F0502020204030204" pitchFamily="34" charset="0"/>
                        </a:rPr>
                        <a:t>Recognise the signs of drowning: </a:t>
                      </a: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People who are drowning are usually silent. Dial 999 and ask for the Coastguard or ask for the Fire and Rescue service when at any inland waterside location. </a:t>
                      </a:r>
                      <a:endParaRPr lang="en-GB" sz="1400" dirty="0">
                        <a:effectLst/>
                        <a:latin typeface="+mn-lt"/>
                        <a:ea typeface="Calibri" panose="020F0502020204030204" pitchFamily="34" charset="0"/>
                      </a:endParaRPr>
                    </a:p>
                    <a:p>
                      <a:pPr marL="342900" lvl="0" indent="-342900">
                        <a:lnSpc>
                          <a:spcPct val="105000"/>
                        </a:lnSpc>
                        <a:buFont typeface="Symbol" panose="05050102010706020507" pitchFamily="18" charset="2"/>
                        <a:buChar char=""/>
                      </a:pPr>
                      <a:r>
                        <a:rPr lang="en-GB" sz="1400" dirty="0">
                          <a:effectLst/>
                          <a:latin typeface="+mn-lt"/>
                          <a:ea typeface="Times New Roman" panose="02020603050405020304" pitchFamily="18" charset="0"/>
                        </a:rPr>
                        <a:t>Don’t put yourself at risk trying to save a swimmer in difficulty. </a:t>
                      </a:r>
                      <a:endParaRPr lang="en-GB" sz="1400" dirty="0">
                        <a:effectLst/>
                        <a:latin typeface="+mn-lt"/>
                        <a:ea typeface="Calibri" panose="020F0502020204030204" pitchFamily="34" charset="0"/>
                      </a:endParaRPr>
                    </a:p>
                  </a:txBody>
                  <a:tcPr marL="62648" marR="62648" marT="0" marB="0">
                    <a:lnL>
                      <a:noFill/>
                    </a:lnL>
                    <a:lnR>
                      <a:noFill/>
                    </a:lnR>
                    <a:lnT>
                      <a:noFill/>
                    </a:lnT>
                    <a:lnB>
                      <a:noFill/>
                    </a:lnB>
                  </a:tcPr>
                </a:tc>
                <a:extLst>
                  <a:ext uri="{0D108BD9-81ED-4DB2-BD59-A6C34878D82A}">
                    <a16:rowId xmlns:a16="http://schemas.microsoft.com/office/drawing/2014/main" val="2901798225"/>
                  </a:ext>
                </a:extLst>
              </a:tr>
            </a:tbl>
          </a:graphicData>
        </a:graphic>
      </p:graphicFrame>
    </p:spTree>
    <p:extLst>
      <p:ext uri="{BB962C8B-B14F-4D97-AF65-F5344CB8AC3E}">
        <p14:creationId xmlns:p14="http://schemas.microsoft.com/office/powerpoint/2010/main" val="207821050"/>
      </p:ext>
    </p:extLst>
  </p:cSld>
  <p:clrMapOvr>
    <a:masterClrMapping/>
  </p:clrMapOvr>
</p:sld>
</file>

<file path=ppt/theme/theme1.xml><?xml version="1.0" encoding="utf-8"?>
<a:theme xmlns:a="http://schemas.openxmlformats.org/drawingml/2006/main" name="DividendVTI">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Dividend">
      <a:majorFont>
        <a:latin typeface="Univers Condensed"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Univers"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6570</TotalTime>
  <Words>2191</Words>
  <Application>Microsoft Office PowerPoint</Application>
  <PresentationFormat>Widescreen</PresentationFormat>
  <Paragraphs>209</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gibsonNormal</vt:lpstr>
      <vt:lpstr>Gill Sans MT</vt:lpstr>
      <vt:lpstr>Symbol</vt:lpstr>
      <vt:lpstr>Univers</vt:lpstr>
      <vt:lpstr>Univers Condensed</vt:lpstr>
      <vt:lpstr>Wingdings 2</vt:lpstr>
      <vt:lpstr>DividendVTI</vt:lpstr>
      <vt:lpstr>[Enter Plan Name]</vt:lpstr>
      <vt:lpstr>Table of contents</vt:lpstr>
      <vt:lpstr>About the Resilience Plan</vt:lpstr>
      <vt:lpstr>   Community Profile [Insert Place names]  </vt:lpstr>
      <vt:lpstr>Flooding</vt:lpstr>
      <vt:lpstr>Flooding</vt:lpstr>
      <vt:lpstr>Snow</vt:lpstr>
      <vt:lpstr>Wildfires</vt:lpstr>
      <vt:lpstr>Wild Swimming</vt:lpstr>
      <vt:lpstr>PowerPoint Presentation</vt:lpstr>
      <vt:lpstr>Telephone Numbers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Kyle of Sutherland Community Resilience Plan</dc:title>
  <dc:creator>Jodie</dc:creator>
  <cp:lastModifiedBy>Jodie</cp:lastModifiedBy>
  <cp:revision>72</cp:revision>
  <dcterms:created xsi:type="dcterms:W3CDTF">2021-01-14T12:15:09Z</dcterms:created>
  <dcterms:modified xsi:type="dcterms:W3CDTF">2021-06-09T08:47:42Z</dcterms:modified>
</cp:coreProperties>
</file>